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1"/>
  </p:notesMasterIdLst>
  <p:sldIdLst>
    <p:sldId id="284" r:id="rId5"/>
    <p:sldId id="2948" r:id="rId6"/>
    <p:sldId id="385" r:id="rId7"/>
    <p:sldId id="2873" r:id="rId8"/>
    <p:sldId id="2907" r:id="rId9"/>
    <p:sldId id="2743" r:id="rId10"/>
    <p:sldId id="2903" r:id="rId11"/>
    <p:sldId id="2921" r:id="rId12"/>
    <p:sldId id="2937" r:id="rId13"/>
    <p:sldId id="2929" r:id="rId14"/>
    <p:sldId id="2938" r:id="rId15"/>
    <p:sldId id="2939" r:id="rId16"/>
    <p:sldId id="399" r:id="rId17"/>
    <p:sldId id="2923" r:id="rId18"/>
    <p:sldId id="2896" r:id="rId19"/>
    <p:sldId id="2924" r:id="rId20"/>
    <p:sldId id="2926" r:id="rId21"/>
    <p:sldId id="411" r:id="rId22"/>
    <p:sldId id="2935" r:id="rId23"/>
    <p:sldId id="2932" r:id="rId24"/>
    <p:sldId id="2933" r:id="rId25"/>
    <p:sldId id="2934" r:id="rId26"/>
    <p:sldId id="2950" r:id="rId27"/>
    <p:sldId id="2885" r:id="rId28"/>
    <p:sldId id="2949" r:id="rId29"/>
    <p:sldId id="2951" r:id="rId30"/>
    <p:sldId id="2943" r:id="rId31"/>
    <p:sldId id="2961" r:id="rId32"/>
    <p:sldId id="2946" r:id="rId33"/>
    <p:sldId id="2962" r:id="rId34"/>
    <p:sldId id="2966" r:id="rId35"/>
    <p:sldId id="2944" r:id="rId36"/>
    <p:sldId id="2967" r:id="rId37"/>
    <p:sldId id="2968" r:id="rId38"/>
    <p:sldId id="417" r:id="rId39"/>
    <p:sldId id="2910" r:id="rId40"/>
    <p:sldId id="2867" r:id="rId41"/>
    <p:sldId id="2840" r:id="rId42"/>
    <p:sldId id="2936" r:id="rId43"/>
    <p:sldId id="2913" r:id="rId44"/>
    <p:sldId id="2969" r:id="rId45"/>
    <p:sldId id="2959" r:id="rId46"/>
    <p:sldId id="2914" r:id="rId47"/>
    <p:sldId id="2915" r:id="rId48"/>
    <p:sldId id="2916" r:id="rId49"/>
    <p:sldId id="2917" r:id="rId50"/>
    <p:sldId id="2925" r:id="rId51"/>
    <p:sldId id="452" r:id="rId52"/>
    <p:sldId id="456" r:id="rId53"/>
    <p:sldId id="2971" r:id="rId54"/>
    <p:sldId id="2972" r:id="rId55"/>
    <p:sldId id="2973" r:id="rId56"/>
    <p:sldId id="458" r:id="rId57"/>
    <p:sldId id="459" r:id="rId58"/>
    <p:sldId id="2970" r:id="rId59"/>
    <p:sldId id="460" r:id="rId6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677" userDrawn="1">
          <p15:clr>
            <a:srgbClr val="A4A3A4"/>
          </p15:clr>
        </p15:guide>
        <p15:guide id="3" orient="horz" pos="3952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3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600"/>
    <a:srgbClr val="FE53AC"/>
    <a:srgbClr val="FF9300"/>
    <a:srgbClr val="008F00"/>
    <a:srgbClr val="FF7E79"/>
    <a:srgbClr val="FF602A"/>
    <a:srgbClr val="D883FF"/>
    <a:srgbClr val="0096FF"/>
    <a:srgbClr val="FFC54F"/>
    <a:srgbClr val="FFD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74922C-14DD-B5E3-BB57-81D2C7131C9C}" v="1" dt="2023-10-16T16:38:31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5677"/>
        <p:guide orient="horz" pos="3952"/>
        <p:guide orient="horz" pos="777"/>
        <p:guide pos="3840"/>
        <p:guide orient="horz" pos="36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abb859cb4e12f2f08c4211eec74a84a0447c4630b0f37fff2fe9d32bca4e5d02::" providerId="AD" clId="Web-{9974922C-14DD-B5E3-BB57-81D2C7131C9C}"/>
    <pc:docChg chg="sldOrd">
      <pc:chgData name="Guest User" userId="S::urn:spo:anon#abb859cb4e12f2f08c4211eec74a84a0447c4630b0f37fff2fe9d32bca4e5d02::" providerId="AD" clId="Web-{9974922C-14DD-B5E3-BB57-81D2C7131C9C}" dt="2023-10-16T16:38:31.764" v="0"/>
      <pc:docMkLst>
        <pc:docMk/>
      </pc:docMkLst>
      <pc:sldChg chg="ord">
        <pc:chgData name="Guest User" userId="S::urn:spo:anon#abb859cb4e12f2f08c4211eec74a84a0447c4630b0f37fff2fe9d32bca4e5d02::" providerId="AD" clId="Web-{9974922C-14DD-B5E3-BB57-81D2C7131C9C}" dt="2023-10-16T16:38:31.764" v="0"/>
        <pc:sldMkLst>
          <pc:docMk/>
          <pc:sldMk cId="2083945202" sldId="290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B187A-E879-8E4A-8F3B-6893B5C2AA84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56DAE-CC9C-4142-8DE0-EF8ADF07ADF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321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781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96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62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77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37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AMP: 46 </a:t>
            </a:r>
            <a:r>
              <a:rPr lang="de-DE" err="1"/>
              <a:t>sites</a:t>
            </a:r>
            <a:r>
              <a:rPr lang="de-DE"/>
              <a:t>, 99% </a:t>
            </a:r>
            <a:r>
              <a:rPr lang="de-DE" err="1"/>
              <a:t>adherence</a:t>
            </a:r>
            <a:r>
              <a:rPr lang="de-DE"/>
              <a:t>; 97,458 </a:t>
            </a:r>
            <a:r>
              <a:rPr lang="de-DE" err="1"/>
              <a:t>visits</a:t>
            </a:r>
            <a:r>
              <a:rPr lang="de-DE"/>
              <a:t>;</a:t>
            </a:r>
            <a:r>
              <a:rPr lang="de-DE" baseline="0"/>
              <a:t> 41T </a:t>
            </a:r>
            <a:r>
              <a:rPr lang="de-DE" baseline="0" err="1"/>
              <a:t>infusions</a:t>
            </a:r>
            <a:r>
              <a:rPr lang="de-DE" baseline="0"/>
              <a:t>. IV 10 </a:t>
            </a:r>
            <a:r>
              <a:rPr lang="de-DE" baseline="0" err="1"/>
              <a:t>or</a:t>
            </a:r>
            <a:r>
              <a:rPr lang="de-DE" baseline="0"/>
              <a:t> 30 mg; 2016 </a:t>
            </a:r>
            <a:r>
              <a:rPr lang="mr-IN" baseline="0"/>
              <a:t>–</a:t>
            </a:r>
            <a:r>
              <a:rPr lang="de-DE" baseline="0"/>
              <a:t> 2018, 20 </a:t>
            </a:r>
            <a:r>
              <a:rPr lang="de-DE" baseline="0" err="1"/>
              <a:t>months</a:t>
            </a:r>
            <a:r>
              <a:rPr lang="de-DE" baseline="0"/>
              <a:t> (10 </a:t>
            </a:r>
            <a:r>
              <a:rPr lang="de-DE" baseline="0" err="1"/>
              <a:t>infusions</a:t>
            </a:r>
            <a:r>
              <a:rPr lang="de-DE" baseline="0"/>
              <a:t> </a:t>
            </a:r>
            <a:r>
              <a:rPr lang="de-DE" baseline="0" err="1"/>
              <a:t>every</a:t>
            </a:r>
            <a:r>
              <a:rPr lang="de-DE" baseline="0"/>
              <a:t> 8 </a:t>
            </a:r>
            <a:r>
              <a:rPr lang="de-DE" baseline="0" err="1"/>
              <a:t>weeks</a:t>
            </a:r>
            <a:r>
              <a:rPr lang="de-DE" baseline="0"/>
              <a:t>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808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6808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XX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81% on ART;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Abbreviations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AZT: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zidovudine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NVP: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nevirapine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ART: antiretroviral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82%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globally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antiretroviral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therapy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(ART) in 2021(UNAIDS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Nevirapine (NVP),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lamivudine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3TC)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zidovudine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(AZT) will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likely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remain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current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options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premature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until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pharmacokinetics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safety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newer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drugs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defined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that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endParaRPr lang="de-DE" sz="1200">
              <a:solidFill>
                <a:srgbClr val="003FC4"/>
              </a:solidFill>
              <a:effectLst/>
              <a:latin typeface="AdvTTf7146dfe.B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003FC4"/>
              </a:solidFill>
              <a:effectLst/>
              <a:latin typeface="AdvTTf7146dfe.B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(2021)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 sz="1200">
              <a:effectLst/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Drug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developmentand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dose-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finding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particularly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challenging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because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difficulties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performing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clinical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research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highly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variable pharma-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during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first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months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life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. </a:t>
            </a:r>
            <a:r>
              <a:rPr lang="de-DE" sz="1200" err="1">
                <a:solidFill>
                  <a:srgbClr val="003FC4"/>
                </a:solidFill>
                <a:effectLst/>
                <a:latin typeface="AdvOT144a03c1"/>
              </a:rPr>
              <a:t>Ruel</a:t>
            </a:r>
            <a:r>
              <a:rPr lang="de-DE" sz="1200">
                <a:solidFill>
                  <a:srgbClr val="003FC4"/>
                </a:solidFill>
                <a:effectLst/>
                <a:latin typeface="AdvOT144a03c1"/>
              </a:rPr>
              <a:t> et al., </a:t>
            </a:r>
            <a:r>
              <a:rPr lang="de-DE" sz="1200">
                <a:effectLst/>
                <a:latin typeface="AdvOTa6d68ffe"/>
              </a:rPr>
              <a:t>Global </a:t>
            </a:r>
            <a:r>
              <a:rPr lang="de-DE" sz="1200" err="1">
                <a:effectLst/>
                <a:latin typeface="AdvOTa6d68ffe"/>
              </a:rPr>
              <a:t>Health</a:t>
            </a:r>
            <a:r>
              <a:rPr lang="de-DE" sz="1200">
                <a:effectLst/>
                <a:latin typeface="AdvOTa6d68ffe"/>
              </a:rPr>
              <a:t>: Science </a:t>
            </a:r>
            <a:r>
              <a:rPr lang="de-DE" sz="1200" err="1">
                <a:effectLst/>
                <a:latin typeface="AdvOTa6d68ffe"/>
              </a:rPr>
              <a:t>and</a:t>
            </a:r>
            <a:r>
              <a:rPr lang="de-DE" sz="1200">
                <a:effectLst/>
                <a:latin typeface="AdvOTa6d68ffe"/>
              </a:rPr>
              <a:t> Practice 2023 </a:t>
            </a:r>
            <a:endParaRPr lang="de-DE"/>
          </a:p>
          <a:p>
            <a:endParaRPr lang="de-DE" sz="1200">
              <a:effectLst/>
              <a:latin typeface="AdvOT144a03c1"/>
            </a:endParaRPr>
          </a:p>
          <a:p>
            <a:r>
              <a:rPr lang="de-DE">
                <a:latin typeface="AdvOT144a03c1"/>
              </a:rPr>
              <a:t>postnatal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at least 12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usually</a:t>
            </a:r>
            <a:r>
              <a:rPr lang="de-DE">
                <a:latin typeface="AdvOT144a03c1"/>
              </a:rPr>
              <a:t> AZT + NVP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first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six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followed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by</a:t>
            </a:r>
            <a:r>
              <a:rPr lang="de-DE">
                <a:latin typeface="AdvOT144a03c1"/>
              </a:rPr>
              <a:t> NVP </a:t>
            </a:r>
            <a:r>
              <a:rPr lang="de-DE" err="1">
                <a:latin typeface="AdvOT144a03c1"/>
              </a:rPr>
              <a:t>alone</a:t>
            </a:r>
            <a:r>
              <a:rPr lang="de-DE">
                <a:latin typeface="AdvOT144a03c1"/>
              </a:rPr>
              <a:t> </a:t>
            </a:r>
          </a:p>
          <a:p>
            <a:endParaRPr lang="de-DE">
              <a:latin typeface="AdvOT144a03c1"/>
            </a:endParaRPr>
          </a:p>
          <a:p>
            <a:r>
              <a:rPr lang="de-DE" err="1">
                <a:latin typeface="AdvOT144a03c1"/>
              </a:rPr>
              <a:t>However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use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optimal ARV </a:t>
            </a:r>
            <a:r>
              <a:rPr lang="de-DE" err="1">
                <a:latin typeface="AdvOT144a03c1"/>
              </a:rPr>
              <a:t>drug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preventing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treating</a:t>
            </a:r>
            <a:r>
              <a:rPr lang="de-DE">
                <a:latin typeface="AdvOT144a03c1"/>
              </a:rPr>
              <a:t> HIV </a:t>
            </a:r>
            <a:r>
              <a:rPr lang="de-DE" err="1">
                <a:latin typeface="AdvOT144a03c1"/>
              </a:rPr>
              <a:t>infection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among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newborns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young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infants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remains</a:t>
            </a:r>
            <a:r>
              <a:rPr lang="de-DE">
                <a:latin typeface="AdvOT144a03c1"/>
              </a:rPr>
              <a:t> a </a:t>
            </a:r>
            <a:r>
              <a:rPr lang="de-DE" err="1">
                <a:latin typeface="AdvOT144a03c1"/>
              </a:rPr>
              <a:t>significant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challenge</a:t>
            </a:r>
            <a:r>
              <a:rPr lang="de-DE">
                <a:latin typeface="AdvOT144a03c1"/>
              </a:rPr>
              <a:t>. Limited </a:t>
            </a:r>
            <a:r>
              <a:rPr lang="de-DE" err="1">
                <a:latin typeface="AdvOT144a03c1"/>
              </a:rPr>
              <a:t>availability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appropriate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dosing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schedules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that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account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prematurity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low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birth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weight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continue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to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result</a:t>
            </a:r>
            <a:r>
              <a:rPr lang="de-DE">
                <a:latin typeface="AdvOT144a03c1"/>
              </a:rPr>
              <a:t> in </a:t>
            </a:r>
            <a:r>
              <a:rPr lang="de-DE" err="1">
                <a:latin typeface="AdvOT144a03c1"/>
              </a:rPr>
              <a:t>unavoidable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complexity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with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which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healthcare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workers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families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struggle</a:t>
            </a:r>
            <a:r>
              <a:rPr lang="de-DE">
                <a:latin typeface="AdvOT144a03c1"/>
              </a:rPr>
              <a:t>. 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The 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brings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together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stakeholders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experts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every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2–3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years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identify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priority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products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define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research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gaps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the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development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of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new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drugs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formulations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children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low-income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middle-income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countries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effectLst/>
                <a:latin typeface="AdvOT2cddb7b9"/>
              </a:rPr>
              <a:t>substantial </a:t>
            </a:r>
            <a:r>
              <a:rPr lang="de-DE" sz="1200" err="1">
                <a:effectLst/>
                <a:latin typeface="AdvOT2cddb7b9"/>
              </a:rPr>
              <a:t>number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continue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occur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perinatally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during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driven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shortfalls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testing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coverage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retention</a:t>
            </a:r>
            <a:r>
              <a:rPr lang="de-DE" sz="1200">
                <a:effectLst/>
                <a:latin typeface="AdvOT2cddb7b9"/>
              </a:rPr>
              <a:t> in care </a:t>
            </a: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 sz="1000"/>
          </a:p>
          <a:p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an </a:t>
            </a:r>
            <a:r>
              <a:rPr lang="de-DE" sz="1200" err="1">
                <a:effectLst/>
                <a:latin typeface="AdvOT2cddb7b9"/>
              </a:rPr>
              <a:t>estimated</a:t>
            </a:r>
            <a:r>
              <a:rPr lang="de-DE" sz="1200">
                <a:effectLst/>
                <a:latin typeface="AdvOT2cddb7b9"/>
              </a:rPr>
              <a:t> 160,000 </a:t>
            </a:r>
            <a:r>
              <a:rPr lang="de-DE" sz="1200" err="1">
                <a:effectLst/>
                <a:latin typeface="AdvOT2cddb7b9"/>
              </a:rPr>
              <a:t>children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new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infections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globally</a:t>
            </a:r>
            <a:r>
              <a:rPr lang="de-DE" sz="1200">
                <a:effectLst/>
                <a:latin typeface="AdvOT2cddb7b9"/>
              </a:rPr>
              <a:t> in 2021, 48%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started</a:t>
            </a:r>
            <a:r>
              <a:rPr lang="de-DE" sz="1200">
                <a:effectLst/>
                <a:latin typeface="AdvOT2cddb7b9"/>
              </a:rPr>
              <a:t> ART, 22%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discontinued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on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but </a:t>
            </a:r>
            <a:r>
              <a:rPr lang="de-DE" sz="1200" err="1">
                <a:effectLst/>
                <a:latin typeface="AdvOT2cddb7b9"/>
              </a:rPr>
              <a:t>were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able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main- </a:t>
            </a:r>
            <a:r>
              <a:rPr lang="de-DE" sz="1200" err="1">
                <a:effectLst/>
                <a:latin typeface="AdvOT2cddb7b9"/>
              </a:rPr>
              <a:t>tain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virologic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suppression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(UNADS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 err="1">
                <a:effectLst/>
                <a:latin typeface="AdvOT2cddb7b9"/>
              </a:rPr>
              <a:t>Those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cur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rently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use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nevirapine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zidovudine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require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twice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oral </a:t>
            </a:r>
            <a:r>
              <a:rPr lang="de-DE" sz="1200" err="1">
                <a:effectLst/>
                <a:latin typeface="AdvOT2cddb7b9"/>
              </a:rPr>
              <a:t>administration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syrups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dispensed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bulky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bottles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potential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unintentional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disclosure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maternal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status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/>
          </a:p>
          <a:p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>
                <a:effectLst/>
                <a:latin typeface="AdvOT2cddb7b9"/>
              </a:rPr>
              <a:t>This </a:t>
            </a:r>
            <a:r>
              <a:rPr lang="de-DE" sz="1200" err="1">
                <a:effectLst/>
                <a:latin typeface="AdvOT2cddb7b9"/>
              </a:rPr>
              <a:t>leaves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vulnerable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experi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viremia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secondary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lapses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failure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drug</a:t>
            </a:r>
            <a:r>
              <a:rPr lang="de-DE" sz="1200">
                <a:effectLst/>
                <a:latin typeface="AdvOT2cddb7b9"/>
              </a:rPr>
              <a:t> e.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4607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XX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81% on ART;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Abbreviations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AZT: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zidovudine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NVP: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nevirapine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ART: antiretroviral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82%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globally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antiretroviral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therapy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(ART) in 2021(UNAIDS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Nevirapine (NVP),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lamivudine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3TC)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zidovudine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(AZT) will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likely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remain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current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options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premature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until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pharmacokinetics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safety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newer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drugs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defined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that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endParaRPr lang="de-DE" sz="1200">
              <a:solidFill>
                <a:srgbClr val="003FC4"/>
              </a:solidFill>
              <a:effectLst/>
              <a:latin typeface="AdvTTf7146dfe.B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003FC4"/>
              </a:solidFill>
              <a:effectLst/>
              <a:latin typeface="AdvTTf7146dfe.B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(2021)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 sz="1200">
              <a:effectLst/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Drug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developmentand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dose-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finding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particularly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challenging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because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difficulties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performing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clinical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research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highly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variable pharma-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during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first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months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life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. </a:t>
            </a:r>
            <a:r>
              <a:rPr lang="de-DE" sz="1200" err="1">
                <a:solidFill>
                  <a:srgbClr val="003FC4"/>
                </a:solidFill>
                <a:effectLst/>
                <a:latin typeface="AdvOT144a03c1"/>
              </a:rPr>
              <a:t>Ruel</a:t>
            </a:r>
            <a:r>
              <a:rPr lang="de-DE" sz="1200">
                <a:solidFill>
                  <a:srgbClr val="003FC4"/>
                </a:solidFill>
                <a:effectLst/>
                <a:latin typeface="AdvOT144a03c1"/>
              </a:rPr>
              <a:t> et al., </a:t>
            </a:r>
            <a:r>
              <a:rPr lang="de-DE" sz="1200">
                <a:effectLst/>
                <a:latin typeface="AdvOTa6d68ffe"/>
              </a:rPr>
              <a:t>Global </a:t>
            </a:r>
            <a:r>
              <a:rPr lang="de-DE" sz="1200" err="1">
                <a:effectLst/>
                <a:latin typeface="AdvOTa6d68ffe"/>
              </a:rPr>
              <a:t>Health</a:t>
            </a:r>
            <a:r>
              <a:rPr lang="de-DE" sz="1200">
                <a:effectLst/>
                <a:latin typeface="AdvOTa6d68ffe"/>
              </a:rPr>
              <a:t>: Science </a:t>
            </a:r>
            <a:r>
              <a:rPr lang="de-DE" sz="1200" err="1">
                <a:effectLst/>
                <a:latin typeface="AdvOTa6d68ffe"/>
              </a:rPr>
              <a:t>and</a:t>
            </a:r>
            <a:r>
              <a:rPr lang="de-DE" sz="1200">
                <a:effectLst/>
                <a:latin typeface="AdvOTa6d68ffe"/>
              </a:rPr>
              <a:t> Practice 2023 </a:t>
            </a:r>
            <a:endParaRPr lang="de-DE"/>
          </a:p>
          <a:p>
            <a:endParaRPr lang="de-DE" sz="1200">
              <a:effectLst/>
              <a:latin typeface="AdvOT144a03c1"/>
            </a:endParaRPr>
          </a:p>
          <a:p>
            <a:r>
              <a:rPr lang="de-DE">
                <a:latin typeface="AdvOT144a03c1"/>
              </a:rPr>
              <a:t>postnatal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at least 12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usually</a:t>
            </a:r>
            <a:r>
              <a:rPr lang="de-DE">
                <a:latin typeface="AdvOT144a03c1"/>
              </a:rPr>
              <a:t> AZT + NVP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first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six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followed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by</a:t>
            </a:r>
            <a:r>
              <a:rPr lang="de-DE">
                <a:latin typeface="AdvOT144a03c1"/>
              </a:rPr>
              <a:t> NVP </a:t>
            </a:r>
            <a:r>
              <a:rPr lang="de-DE" err="1">
                <a:latin typeface="AdvOT144a03c1"/>
              </a:rPr>
              <a:t>alone</a:t>
            </a:r>
            <a:r>
              <a:rPr lang="de-DE">
                <a:latin typeface="AdvOT144a03c1"/>
              </a:rPr>
              <a:t> </a:t>
            </a:r>
          </a:p>
          <a:p>
            <a:endParaRPr lang="de-DE">
              <a:latin typeface="AdvOT144a03c1"/>
            </a:endParaRPr>
          </a:p>
          <a:p>
            <a:r>
              <a:rPr lang="de-DE" err="1">
                <a:latin typeface="AdvOT144a03c1"/>
              </a:rPr>
              <a:t>However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use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optimal ARV </a:t>
            </a:r>
            <a:r>
              <a:rPr lang="de-DE" err="1">
                <a:latin typeface="AdvOT144a03c1"/>
              </a:rPr>
              <a:t>drug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preventing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treating</a:t>
            </a:r>
            <a:r>
              <a:rPr lang="de-DE">
                <a:latin typeface="AdvOT144a03c1"/>
              </a:rPr>
              <a:t> HIV </a:t>
            </a:r>
            <a:r>
              <a:rPr lang="de-DE" err="1">
                <a:latin typeface="AdvOT144a03c1"/>
              </a:rPr>
              <a:t>infection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among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newborns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young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infants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remains</a:t>
            </a:r>
            <a:r>
              <a:rPr lang="de-DE">
                <a:latin typeface="AdvOT144a03c1"/>
              </a:rPr>
              <a:t> a </a:t>
            </a:r>
            <a:r>
              <a:rPr lang="de-DE" err="1">
                <a:latin typeface="AdvOT144a03c1"/>
              </a:rPr>
              <a:t>significant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challenge</a:t>
            </a:r>
            <a:r>
              <a:rPr lang="de-DE">
                <a:latin typeface="AdvOT144a03c1"/>
              </a:rPr>
              <a:t>. Limited </a:t>
            </a:r>
            <a:r>
              <a:rPr lang="de-DE" err="1">
                <a:latin typeface="AdvOT144a03c1"/>
              </a:rPr>
              <a:t>availability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appropriate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dosing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schedules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that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account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prematurity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low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birth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weight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continue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to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result</a:t>
            </a:r>
            <a:r>
              <a:rPr lang="de-DE">
                <a:latin typeface="AdvOT144a03c1"/>
              </a:rPr>
              <a:t> in </a:t>
            </a:r>
            <a:r>
              <a:rPr lang="de-DE" err="1">
                <a:latin typeface="AdvOT144a03c1"/>
              </a:rPr>
              <a:t>unavoidable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complexity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with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which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healthcare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workers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families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struggle</a:t>
            </a:r>
            <a:r>
              <a:rPr lang="de-DE">
                <a:latin typeface="AdvOT144a03c1"/>
              </a:rPr>
              <a:t>. 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The 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brings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together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stakeholders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experts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every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2–3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years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identify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priority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products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define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research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gaps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the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development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of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new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drugs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formulations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children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low-income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middle-income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countries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effectLst/>
                <a:latin typeface="AdvOT2cddb7b9"/>
              </a:rPr>
              <a:t>substantial </a:t>
            </a:r>
            <a:r>
              <a:rPr lang="de-DE" sz="1200" err="1">
                <a:effectLst/>
                <a:latin typeface="AdvOT2cddb7b9"/>
              </a:rPr>
              <a:t>number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continue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occur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perinatally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during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driven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shortfalls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testing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coverage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retention</a:t>
            </a:r>
            <a:r>
              <a:rPr lang="de-DE" sz="1200">
                <a:effectLst/>
                <a:latin typeface="AdvOT2cddb7b9"/>
              </a:rPr>
              <a:t> in care </a:t>
            </a: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 sz="1000"/>
          </a:p>
          <a:p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an </a:t>
            </a:r>
            <a:r>
              <a:rPr lang="de-DE" sz="1200" err="1">
                <a:effectLst/>
                <a:latin typeface="AdvOT2cddb7b9"/>
              </a:rPr>
              <a:t>estimated</a:t>
            </a:r>
            <a:r>
              <a:rPr lang="de-DE" sz="1200">
                <a:effectLst/>
                <a:latin typeface="AdvOT2cddb7b9"/>
              </a:rPr>
              <a:t> 160,000 </a:t>
            </a:r>
            <a:r>
              <a:rPr lang="de-DE" sz="1200" err="1">
                <a:effectLst/>
                <a:latin typeface="AdvOT2cddb7b9"/>
              </a:rPr>
              <a:t>children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new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infections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globally</a:t>
            </a:r>
            <a:r>
              <a:rPr lang="de-DE" sz="1200">
                <a:effectLst/>
                <a:latin typeface="AdvOT2cddb7b9"/>
              </a:rPr>
              <a:t> in 2021, 48%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started</a:t>
            </a:r>
            <a:r>
              <a:rPr lang="de-DE" sz="1200">
                <a:effectLst/>
                <a:latin typeface="AdvOT2cddb7b9"/>
              </a:rPr>
              <a:t> ART, 22%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discontinued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on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but </a:t>
            </a:r>
            <a:r>
              <a:rPr lang="de-DE" sz="1200" err="1">
                <a:effectLst/>
                <a:latin typeface="AdvOT2cddb7b9"/>
              </a:rPr>
              <a:t>were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able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main- </a:t>
            </a:r>
            <a:r>
              <a:rPr lang="de-DE" sz="1200" err="1">
                <a:effectLst/>
                <a:latin typeface="AdvOT2cddb7b9"/>
              </a:rPr>
              <a:t>tain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virologic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suppression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(UNADS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 err="1">
                <a:effectLst/>
                <a:latin typeface="AdvOT2cddb7b9"/>
              </a:rPr>
              <a:t>Those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cur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rently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use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nevirapine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zidovudine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require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twice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oral </a:t>
            </a:r>
            <a:r>
              <a:rPr lang="de-DE" sz="1200" err="1">
                <a:effectLst/>
                <a:latin typeface="AdvOT2cddb7b9"/>
              </a:rPr>
              <a:t>administration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syrups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dispensed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bulky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bottles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potential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unintentional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disclosure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maternal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status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/>
          </a:p>
          <a:p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>
                <a:effectLst/>
                <a:latin typeface="AdvOT2cddb7b9"/>
              </a:rPr>
              <a:t>This </a:t>
            </a:r>
            <a:r>
              <a:rPr lang="de-DE" sz="1200" err="1">
                <a:effectLst/>
                <a:latin typeface="AdvOT2cddb7b9"/>
              </a:rPr>
              <a:t>leaves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vulnerable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experi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viremia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secondary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lapses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failure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drug</a:t>
            </a:r>
            <a:r>
              <a:rPr lang="de-DE" sz="1200">
                <a:effectLst/>
                <a:latin typeface="AdvOT2cddb7b9"/>
              </a:rPr>
              <a:t> e.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73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XX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81% on ART;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Abbreviations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AZT: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zidovudine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NVP: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nevirapine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ART: antiretroviral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82%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globally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antiretroviral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therapy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(ART) in 2021(UNAIDS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Nevirapine (NVP),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lamivudine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3TC)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zidovudine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(AZT) will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likely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remain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current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options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premature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until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pharmacokinetics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safety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newer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drugs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defined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that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endParaRPr lang="de-DE" sz="1200">
              <a:solidFill>
                <a:srgbClr val="003FC4"/>
              </a:solidFill>
              <a:effectLst/>
              <a:latin typeface="AdvTTf7146dfe.B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003FC4"/>
              </a:solidFill>
              <a:effectLst/>
              <a:latin typeface="AdvTTf7146dfe.B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(2021)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 sz="1200">
              <a:effectLst/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Drug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developmentand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dose-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finding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particularly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challenging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because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difficulties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performing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clinical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research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highly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variable pharma-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during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first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months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life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. </a:t>
            </a:r>
            <a:r>
              <a:rPr lang="de-DE" sz="1200" err="1">
                <a:solidFill>
                  <a:srgbClr val="003FC4"/>
                </a:solidFill>
                <a:effectLst/>
                <a:latin typeface="AdvOT144a03c1"/>
              </a:rPr>
              <a:t>Ruel</a:t>
            </a:r>
            <a:r>
              <a:rPr lang="de-DE" sz="1200">
                <a:solidFill>
                  <a:srgbClr val="003FC4"/>
                </a:solidFill>
                <a:effectLst/>
                <a:latin typeface="AdvOT144a03c1"/>
              </a:rPr>
              <a:t> et al., </a:t>
            </a:r>
            <a:r>
              <a:rPr lang="de-DE" sz="1200">
                <a:effectLst/>
                <a:latin typeface="AdvOTa6d68ffe"/>
              </a:rPr>
              <a:t>Global </a:t>
            </a:r>
            <a:r>
              <a:rPr lang="de-DE" sz="1200" err="1">
                <a:effectLst/>
                <a:latin typeface="AdvOTa6d68ffe"/>
              </a:rPr>
              <a:t>Health</a:t>
            </a:r>
            <a:r>
              <a:rPr lang="de-DE" sz="1200">
                <a:effectLst/>
                <a:latin typeface="AdvOTa6d68ffe"/>
              </a:rPr>
              <a:t>: Science </a:t>
            </a:r>
            <a:r>
              <a:rPr lang="de-DE" sz="1200" err="1">
                <a:effectLst/>
                <a:latin typeface="AdvOTa6d68ffe"/>
              </a:rPr>
              <a:t>and</a:t>
            </a:r>
            <a:r>
              <a:rPr lang="de-DE" sz="1200">
                <a:effectLst/>
                <a:latin typeface="AdvOTa6d68ffe"/>
              </a:rPr>
              <a:t> Practice 2023 </a:t>
            </a:r>
            <a:endParaRPr lang="de-DE"/>
          </a:p>
          <a:p>
            <a:endParaRPr lang="de-DE" sz="1200">
              <a:effectLst/>
              <a:latin typeface="AdvOT144a03c1"/>
            </a:endParaRPr>
          </a:p>
          <a:p>
            <a:r>
              <a:rPr lang="de-DE">
                <a:latin typeface="AdvOT144a03c1"/>
              </a:rPr>
              <a:t>postnatal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at least 12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usually</a:t>
            </a:r>
            <a:r>
              <a:rPr lang="de-DE">
                <a:latin typeface="AdvOT144a03c1"/>
              </a:rPr>
              <a:t> AZT + NVP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first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six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followed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by</a:t>
            </a:r>
            <a:r>
              <a:rPr lang="de-DE">
                <a:latin typeface="AdvOT144a03c1"/>
              </a:rPr>
              <a:t> NVP </a:t>
            </a:r>
            <a:r>
              <a:rPr lang="de-DE" err="1">
                <a:latin typeface="AdvOT144a03c1"/>
              </a:rPr>
              <a:t>alone</a:t>
            </a:r>
            <a:r>
              <a:rPr lang="de-DE">
                <a:latin typeface="AdvOT144a03c1"/>
              </a:rPr>
              <a:t> </a:t>
            </a:r>
          </a:p>
          <a:p>
            <a:endParaRPr lang="de-DE">
              <a:latin typeface="AdvOT144a03c1"/>
            </a:endParaRPr>
          </a:p>
          <a:p>
            <a:r>
              <a:rPr lang="de-DE" err="1">
                <a:latin typeface="AdvOT144a03c1"/>
              </a:rPr>
              <a:t>However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use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optimal ARV </a:t>
            </a:r>
            <a:r>
              <a:rPr lang="de-DE" err="1">
                <a:latin typeface="AdvOT144a03c1"/>
              </a:rPr>
              <a:t>drug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preventing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treating</a:t>
            </a:r>
            <a:r>
              <a:rPr lang="de-DE">
                <a:latin typeface="AdvOT144a03c1"/>
              </a:rPr>
              <a:t> HIV </a:t>
            </a:r>
            <a:r>
              <a:rPr lang="de-DE" err="1">
                <a:latin typeface="AdvOT144a03c1"/>
              </a:rPr>
              <a:t>infection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among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newborns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young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infants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remains</a:t>
            </a:r>
            <a:r>
              <a:rPr lang="de-DE">
                <a:latin typeface="AdvOT144a03c1"/>
              </a:rPr>
              <a:t> a </a:t>
            </a:r>
            <a:r>
              <a:rPr lang="de-DE" err="1">
                <a:latin typeface="AdvOT144a03c1"/>
              </a:rPr>
              <a:t>significant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challenge</a:t>
            </a:r>
            <a:r>
              <a:rPr lang="de-DE">
                <a:latin typeface="AdvOT144a03c1"/>
              </a:rPr>
              <a:t>. Limited </a:t>
            </a:r>
            <a:r>
              <a:rPr lang="de-DE" err="1">
                <a:latin typeface="AdvOT144a03c1"/>
              </a:rPr>
              <a:t>availability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appropriate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dosing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schedules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that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account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prematurity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low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birth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weight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continue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to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result</a:t>
            </a:r>
            <a:r>
              <a:rPr lang="de-DE">
                <a:latin typeface="AdvOT144a03c1"/>
              </a:rPr>
              <a:t> in </a:t>
            </a:r>
            <a:r>
              <a:rPr lang="de-DE" err="1">
                <a:latin typeface="AdvOT144a03c1"/>
              </a:rPr>
              <a:t>unavoidable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complexity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with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which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healthcare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workers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families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struggle</a:t>
            </a:r>
            <a:r>
              <a:rPr lang="de-DE">
                <a:latin typeface="AdvOT144a03c1"/>
              </a:rPr>
              <a:t>. 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The 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brings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together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stakeholders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experts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every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2–3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years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identify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priority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products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define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research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gaps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the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development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of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new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drugs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formulations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children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low-income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middle-income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countries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effectLst/>
                <a:latin typeface="AdvOT2cddb7b9"/>
              </a:rPr>
              <a:t>substantial </a:t>
            </a:r>
            <a:r>
              <a:rPr lang="de-DE" sz="1200" err="1">
                <a:effectLst/>
                <a:latin typeface="AdvOT2cddb7b9"/>
              </a:rPr>
              <a:t>number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continue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occur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perinatally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during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driven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shortfalls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testing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coverage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retention</a:t>
            </a:r>
            <a:r>
              <a:rPr lang="de-DE" sz="1200">
                <a:effectLst/>
                <a:latin typeface="AdvOT2cddb7b9"/>
              </a:rPr>
              <a:t> in care </a:t>
            </a: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 sz="1000"/>
          </a:p>
          <a:p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an </a:t>
            </a:r>
            <a:r>
              <a:rPr lang="de-DE" sz="1200" err="1">
                <a:effectLst/>
                <a:latin typeface="AdvOT2cddb7b9"/>
              </a:rPr>
              <a:t>estimated</a:t>
            </a:r>
            <a:r>
              <a:rPr lang="de-DE" sz="1200">
                <a:effectLst/>
                <a:latin typeface="AdvOT2cddb7b9"/>
              </a:rPr>
              <a:t> 160,000 </a:t>
            </a:r>
            <a:r>
              <a:rPr lang="de-DE" sz="1200" err="1">
                <a:effectLst/>
                <a:latin typeface="AdvOT2cddb7b9"/>
              </a:rPr>
              <a:t>children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new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infections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globally</a:t>
            </a:r>
            <a:r>
              <a:rPr lang="de-DE" sz="1200">
                <a:effectLst/>
                <a:latin typeface="AdvOT2cddb7b9"/>
              </a:rPr>
              <a:t> in 2021, 48%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started</a:t>
            </a:r>
            <a:r>
              <a:rPr lang="de-DE" sz="1200">
                <a:effectLst/>
                <a:latin typeface="AdvOT2cddb7b9"/>
              </a:rPr>
              <a:t> ART, 22%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discontinued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on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but </a:t>
            </a:r>
            <a:r>
              <a:rPr lang="de-DE" sz="1200" err="1">
                <a:effectLst/>
                <a:latin typeface="AdvOT2cddb7b9"/>
              </a:rPr>
              <a:t>were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able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main- </a:t>
            </a:r>
            <a:r>
              <a:rPr lang="de-DE" sz="1200" err="1">
                <a:effectLst/>
                <a:latin typeface="AdvOT2cddb7b9"/>
              </a:rPr>
              <a:t>tain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virologic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suppression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(UNADS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 err="1">
                <a:effectLst/>
                <a:latin typeface="AdvOT2cddb7b9"/>
              </a:rPr>
              <a:t>Those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cur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rently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use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nevirapine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zidovudine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require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twice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oral </a:t>
            </a:r>
            <a:r>
              <a:rPr lang="de-DE" sz="1200" err="1">
                <a:effectLst/>
                <a:latin typeface="AdvOT2cddb7b9"/>
              </a:rPr>
              <a:t>administration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syrups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dispensed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bulky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bottles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potential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unintentional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disclosure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maternal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status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/>
          </a:p>
          <a:p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>
                <a:effectLst/>
                <a:latin typeface="AdvOT2cddb7b9"/>
              </a:rPr>
              <a:t>This </a:t>
            </a:r>
            <a:r>
              <a:rPr lang="de-DE" sz="1200" err="1">
                <a:effectLst/>
                <a:latin typeface="AdvOT2cddb7b9"/>
              </a:rPr>
              <a:t>leaves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vulnerable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experi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viremia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secondary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lapses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failure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drug</a:t>
            </a:r>
            <a:r>
              <a:rPr lang="de-DE" sz="1200">
                <a:effectLst/>
                <a:latin typeface="AdvOT2cddb7b9"/>
              </a:rPr>
              <a:t> e.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76567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XX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81% on ART;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Abbreviations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AZT: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zidovudine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NVP: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nevirapine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ART: antiretroviral </a:t>
            </a:r>
            <a:r>
              <a:rPr lang="de-DE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de-DE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82%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pregnant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women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globally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received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antiretroviral </a:t>
            </a:r>
            <a:r>
              <a:rPr lang="de-DE" sz="12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therapy</a:t>
            </a:r>
            <a:r>
              <a:rPr lang="de-DE" sz="12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(ART) in 2021(UNAIDS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Nevirapine (NVP),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lamivudine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</a:t>
            </a:r>
            <a:r>
              <a:rPr lang="de-D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3TC)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,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zidovudine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(AZT) will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likely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remain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current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options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premature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until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pharmacokinetics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safety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newer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drugs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are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defined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that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endParaRPr lang="de-DE" sz="1200">
              <a:solidFill>
                <a:srgbClr val="003FC4"/>
              </a:solidFill>
              <a:effectLst/>
              <a:latin typeface="AdvTTf7146dfe.B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003FC4"/>
              </a:solidFill>
              <a:effectLst/>
              <a:latin typeface="AdvTTf7146dfe.B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(2021)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 sz="1200">
              <a:effectLst/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The </a:t>
            </a:r>
            <a:r>
              <a:rPr lang="de-DE" sz="1200" err="1">
                <a:effectLst/>
                <a:latin typeface="AdvOT2cddb7b9"/>
              </a:rPr>
              <a:t>first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evidence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antiretroviral </a:t>
            </a:r>
            <a:r>
              <a:rPr lang="de-DE" sz="1200" err="1">
                <a:effectLst/>
                <a:latin typeface="AdvOT2cddb7b9"/>
              </a:rPr>
              <a:t>drugs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duced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risk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earliest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success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stories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epidemic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response</a:t>
            </a:r>
            <a:r>
              <a:rPr lang="de-DE" sz="1200">
                <a:effectLst/>
                <a:latin typeface="AdvOT2cddb7b9+20"/>
              </a:rPr>
              <a:t>—</a:t>
            </a:r>
            <a:r>
              <a:rPr lang="de-DE" sz="1200" err="1">
                <a:effectLst/>
                <a:latin typeface="AdvOT2cddb7b9"/>
              </a:rPr>
              <a:t>came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from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076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>
                <a:effectLst/>
                <a:latin typeface="AdvOT144a03c1"/>
              </a:rPr>
              <a:t>Connor et al NEJM 1994)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effectLst/>
                <a:latin typeface="AdvOT2cddb7b9"/>
              </a:rPr>
              <a:t>In 2010,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Prevention</a:t>
            </a:r>
            <a:r>
              <a:rPr lang="de-DE" sz="1200">
                <a:effectLst/>
                <a:latin typeface="AdvOT2cddb7b9"/>
              </a:rPr>
              <a:t> Trials Network 040/</a:t>
            </a:r>
            <a:r>
              <a:rPr lang="de-DE" sz="1200" err="1">
                <a:effectLst/>
                <a:latin typeface="AdvOT2cddb7b9"/>
              </a:rPr>
              <a:t>Pediatric</a:t>
            </a:r>
            <a:r>
              <a:rPr lang="de-DE" sz="1200">
                <a:effectLst/>
                <a:latin typeface="AdvOT2cddb7b9"/>
              </a:rPr>
              <a:t> AIDS Clinical Trials Group 1043 </a:t>
            </a:r>
            <a:r>
              <a:rPr lang="de-DE" sz="1200" err="1">
                <a:effectLst/>
                <a:latin typeface="AdvOT2cddb7b9"/>
              </a:rPr>
              <a:t>study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demonstrated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that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before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starting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2-drug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3-drug </a:t>
            </a:r>
            <a:r>
              <a:rPr lang="de-DE" sz="1200" err="1">
                <a:effectLst/>
                <a:latin typeface="AdvOT2cddb7b9"/>
              </a:rPr>
              <a:t>short-course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regimens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provided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equiv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alent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protection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against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infection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peripartum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rates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>
                <a:effectLst/>
                <a:latin typeface="AdvP4C4E74"/>
              </a:rPr>
              <a:t>!</a:t>
            </a:r>
            <a:r>
              <a:rPr lang="de-DE" sz="1200">
                <a:effectLst/>
                <a:latin typeface="AdvOT2cddb7b9"/>
              </a:rPr>
              <a:t>2%</a:t>
            </a:r>
            <a:r>
              <a:rPr lang="de-DE" sz="1200">
                <a:effectLst/>
                <a:latin typeface="AdvOT2cddb7b9+20"/>
              </a:rPr>
              <a:t>–</a:t>
            </a:r>
            <a:r>
              <a:rPr lang="de-DE" sz="1200">
                <a:effectLst/>
                <a:latin typeface="AdvOT2cddb7b9"/>
              </a:rPr>
              <a:t>3%.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</a:t>
            </a:r>
            <a:r>
              <a:rPr lang="de-DE" sz="1200" err="1">
                <a:effectLst/>
                <a:latin typeface="AdvOT144a03c1"/>
              </a:rPr>
              <a:t>Dorenbaum</a:t>
            </a:r>
            <a:r>
              <a:rPr lang="de-DE" sz="1200">
                <a:effectLst/>
                <a:latin typeface="AdvOT144a03c1"/>
              </a:rPr>
              <a:t>  JAMA 2002)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Drug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developmentand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dose-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finding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for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neonates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particularly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challenging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because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difficulties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performing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clinical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research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in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this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population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and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highly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variable pharma-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cokinetics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during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the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first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months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of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 </a:t>
            </a:r>
            <a:r>
              <a:rPr lang="de-DE" sz="1200" err="1">
                <a:solidFill>
                  <a:srgbClr val="003FC4"/>
                </a:solidFill>
                <a:effectLst/>
                <a:latin typeface="AdvTTf7146dfe.B"/>
              </a:rPr>
              <a:t>life</a:t>
            </a:r>
            <a:r>
              <a:rPr lang="de-DE" sz="1200">
                <a:solidFill>
                  <a:srgbClr val="003FC4"/>
                </a:solidFill>
                <a:effectLst/>
                <a:latin typeface="AdvTTf7146dfe.B"/>
              </a:rPr>
              <a:t>. </a:t>
            </a:r>
            <a:r>
              <a:rPr lang="de-DE" sz="1200" err="1">
                <a:solidFill>
                  <a:srgbClr val="003FC4"/>
                </a:solidFill>
                <a:effectLst/>
                <a:latin typeface="AdvOT144a03c1"/>
              </a:rPr>
              <a:t>Ruel</a:t>
            </a:r>
            <a:r>
              <a:rPr lang="de-DE" sz="1200">
                <a:solidFill>
                  <a:srgbClr val="003FC4"/>
                </a:solidFill>
                <a:effectLst/>
                <a:latin typeface="AdvOT144a03c1"/>
              </a:rPr>
              <a:t> et al., </a:t>
            </a:r>
            <a:r>
              <a:rPr lang="de-DE" sz="1200">
                <a:effectLst/>
                <a:latin typeface="AdvOTa6d68ffe"/>
              </a:rPr>
              <a:t>Global </a:t>
            </a:r>
            <a:r>
              <a:rPr lang="de-DE" sz="1200" err="1">
                <a:effectLst/>
                <a:latin typeface="AdvOTa6d68ffe"/>
              </a:rPr>
              <a:t>Health</a:t>
            </a:r>
            <a:r>
              <a:rPr lang="de-DE" sz="1200">
                <a:effectLst/>
                <a:latin typeface="AdvOTa6d68ffe"/>
              </a:rPr>
              <a:t>: Science </a:t>
            </a:r>
            <a:r>
              <a:rPr lang="de-DE" sz="1200" err="1">
                <a:effectLst/>
                <a:latin typeface="AdvOTa6d68ffe"/>
              </a:rPr>
              <a:t>and</a:t>
            </a:r>
            <a:r>
              <a:rPr lang="de-DE" sz="1200">
                <a:effectLst/>
                <a:latin typeface="AdvOTa6d68ffe"/>
              </a:rPr>
              <a:t> Practice 2023 </a:t>
            </a:r>
            <a:endParaRPr lang="de-DE"/>
          </a:p>
          <a:p>
            <a:endParaRPr lang="de-DE" sz="1200">
              <a:effectLst/>
              <a:latin typeface="AdvOT144a03c1"/>
            </a:endParaRPr>
          </a:p>
          <a:p>
            <a:r>
              <a:rPr lang="de-DE">
                <a:latin typeface="AdvOT144a03c1"/>
              </a:rPr>
              <a:t>postnatal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at least 12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prophylaxis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usually</a:t>
            </a:r>
            <a:r>
              <a:rPr lang="de-DE">
                <a:latin typeface="AdvOT144a03c1"/>
              </a:rPr>
              <a:t> AZT + NVP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first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six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weeks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followed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by</a:t>
            </a:r>
            <a:r>
              <a:rPr lang="de-DE">
                <a:latin typeface="AdvOT144a03c1"/>
              </a:rPr>
              <a:t> NVP </a:t>
            </a:r>
            <a:r>
              <a:rPr lang="de-DE" err="1">
                <a:latin typeface="AdvOT144a03c1"/>
              </a:rPr>
              <a:t>alone</a:t>
            </a:r>
            <a:r>
              <a:rPr lang="de-DE">
                <a:latin typeface="AdvOT144a03c1"/>
              </a:rPr>
              <a:t> </a:t>
            </a:r>
          </a:p>
          <a:p>
            <a:endParaRPr lang="de-DE">
              <a:latin typeface="AdvOT144a03c1"/>
            </a:endParaRPr>
          </a:p>
          <a:p>
            <a:r>
              <a:rPr lang="de-DE" err="1">
                <a:latin typeface="AdvOT144a03c1"/>
              </a:rPr>
              <a:t>However</a:t>
            </a:r>
            <a:r>
              <a:rPr lang="de-DE">
                <a:latin typeface="AdvOT144a03c1"/>
              </a:rPr>
              <a:t>, </a:t>
            </a:r>
            <a:r>
              <a:rPr lang="de-DE" err="1">
                <a:latin typeface="AdvOT144a03c1"/>
              </a:rPr>
              <a:t>the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use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optimal ARV </a:t>
            </a:r>
            <a:r>
              <a:rPr lang="de-DE" err="1">
                <a:latin typeface="AdvOT144a03c1"/>
              </a:rPr>
              <a:t>drug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preventing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treating</a:t>
            </a:r>
            <a:r>
              <a:rPr lang="de-DE">
                <a:latin typeface="AdvOT144a03c1"/>
              </a:rPr>
              <a:t> HIV </a:t>
            </a:r>
            <a:r>
              <a:rPr lang="de-DE" err="1">
                <a:latin typeface="AdvOT144a03c1"/>
              </a:rPr>
              <a:t>infection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among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newborns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young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infants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remains</a:t>
            </a:r>
            <a:r>
              <a:rPr lang="de-DE">
                <a:latin typeface="AdvOT144a03c1"/>
              </a:rPr>
              <a:t> a </a:t>
            </a:r>
            <a:r>
              <a:rPr lang="de-DE" err="1">
                <a:latin typeface="AdvOT144a03c1"/>
              </a:rPr>
              <a:t>significant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challenge</a:t>
            </a:r>
            <a:r>
              <a:rPr lang="de-DE">
                <a:latin typeface="AdvOT144a03c1"/>
              </a:rPr>
              <a:t>. Limited </a:t>
            </a:r>
            <a:r>
              <a:rPr lang="de-DE" err="1">
                <a:latin typeface="AdvOT144a03c1"/>
              </a:rPr>
              <a:t>availability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of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appropriate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formulations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dosing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schedules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that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account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for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prematurity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low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birth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weight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continue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to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result</a:t>
            </a:r>
            <a:r>
              <a:rPr lang="de-DE">
                <a:latin typeface="AdvOT144a03c1"/>
              </a:rPr>
              <a:t> in </a:t>
            </a:r>
            <a:r>
              <a:rPr lang="de-DE" err="1">
                <a:latin typeface="AdvOT144a03c1"/>
              </a:rPr>
              <a:t>unavoidable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complexity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with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which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healthcare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workers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and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families</a:t>
            </a:r>
            <a:r>
              <a:rPr lang="de-DE">
                <a:latin typeface="AdvOT144a03c1"/>
              </a:rPr>
              <a:t> </a:t>
            </a:r>
            <a:r>
              <a:rPr lang="de-DE" err="1">
                <a:latin typeface="AdvOT144a03c1"/>
              </a:rPr>
              <a:t>struggle</a:t>
            </a:r>
            <a:r>
              <a:rPr lang="de-DE">
                <a:latin typeface="AdvOT144a03c1"/>
              </a:rPr>
              <a:t>. </a:t>
            </a:r>
          </a:p>
          <a:p>
            <a:endParaRPr lang="de-DE">
              <a:latin typeface="AdvOT144a03c1"/>
            </a:endParaRPr>
          </a:p>
          <a:p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The WHO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Paediatric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Drug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Optimization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(PADO-HIV)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group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brings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together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stakeholders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experts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every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2–3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years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to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identify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priority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products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define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research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gaps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the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development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of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new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HIV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drugs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formulations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for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children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in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low-income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and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</a:t>
            </a:r>
            <a:r>
              <a:rPr lang="de-DE" sz="1200" err="1">
                <a:solidFill>
                  <a:srgbClr val="1E1E1E"/>
                </a:solidFill>
                <a:effectLst/>
                <a:latin typeface="Gulliver"/>
              </a:rPr>
              <a:t>middle-income</a:t>
            </a:r>
            <a:r>
              <a:rPr lang="de-DE" sz="1200">
                <a:solidFill>
                  <a:srgbClr val="1E1E1E"/>
                </a:solidFill>
                <a:effectLst/>
                <a:latin typeface="Gulliver"/>
              </a:rPr>
              <a:t> countries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rgbClr val="1E1E1E"/>
              </a:solidFill>
              <a:effectLst/>
              <a:latin typeface="Gullive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>
                <a:effectLst/>
                <a:latin typeface="AdvOT2cddb7b9"/>
              </a:rPr>
              <a:t>substantial </a:t>
            </a:r>
            <a:r>
              <a:rPr lang="de-DE" sz="1200" err="1">
                <a:effectLst/>
                <a:latin typeface="AdvOT2cddb7b9"/>
              </a:rPr>
              <a:t>number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vertical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continue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occur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perinatally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during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driven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shortfalls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testing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coverage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retention</a:t>
            </a:r>
            <a:r>
              <a:rPr lang="de-DE" sz="1200">
                <a:effectLst/>
                <a:latin typeface="AdvOT2cddb7b9"/>
              </a:rPr>
              <a:t> in care </a:t>
            </a: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 sz="1000"/>
          </a:p>
          <a:p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err="1">
                <a:effectLst/>
                <a:latin typeface="AdvOT2cddb7b9"/>
              </a:rPr>
              <a:t>Among</a:t>
            </a:r>
            <a:r>
              <a:rPr lang="de-DE" sz="1200">
                <a:effectLst/>
                <a:latin typeface="AdvOT2cddb7b9"/>
              </a:rPr>
              <a:t> an </a:t>
            </a:r>
            <a:r>
              <a:rPr lang="de-DE" sz="1200" err="1">
                <a:effectLst/>
                <a:latin typeface="AdvOT2cddb7b9"/>
              </a:rPr>
              <a:t>estimated</a:t>
            </a:r>
            <a:r>
              <a:rPr lang="de-DE" sz="1200">
                <a:effectLst/>
                <a:latin typeface="AdvOT2cddb7b9"/>
              </a:rPr>
              <a:t> 160,000 </a:t>
            </a:r>
            <a:r>
              <a:rPr lang="de-DE" sz="1200" err="1">
                <a:effectLst/>
                <a:latin typeface="AdvOT2cddb7b9"/>
              </a:rPr>
              <a:t>children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new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infections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globally</a:t>
            </a:r>
            <a:r>
              <a:rPr lang="de-DE" sz="1200">
                <a:effectLst/>
                <a:latin typeface="AdvOT2cddb7b9"/>
              </a:rPr>
              <a:t> in 2021, 48%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started</a:t>
            </a:r>
            <a:r>
              <a:rPr lang="de-DE" sz="1200">
                <a:effectLst/>
                <a:latin typeface="AdvOT2cddb7b9"/>
              </a:rPr>
              <a:t> ART, 22%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who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discontinued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8% </a:t>
            </a:r>
            <a:r>
              <a:rPr lang="de-DE" sz="1200" err="1">
                <a:effectLst/>
                <a:latin typeface="AdvOT2cddb7b9"/>
              </a:rPr>
              <a:t>had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on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but </a:t>
            </a:r>
            <a:r>
              <a:rPr lang="de-DE" sz="1200" err="1">
                <a:effectLst/>
                <a:latin typeface="AdvOT2cddb7b9"/>
              </a:rPr>
              <a:t>were</a:t>
            </a:r>
            <a:r>
              <a:rPr lang="de-DE" sz="1200">
                <a:effectLst/>
                <a:latin typeface="AdvOT2cddb7b9"/>
              </a:rPr>
              <a:t> not </a:t>
            </a:r>
            <a:r>
              <a:rPr lang="de-DE" sz="1200" err="1">
                <a:effectLst/>
                <a:latin typeface="AdvOT2cddb7b9"/>
              </a:rPr>
              <a:t>able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main- </a:t>
            </a:r>
            <a:r>
              <a:rPr lang="de-DE" sz="1200" err="1">
                <a:effectLst/>
                <a:latin typeface="AdvOT2cddb7b9"/>
              </a:rPr>
              <a:t>tain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virologic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suppression</a:t>
            </a:r>
            <a:r>
              <a:rPr lang="de-DE" sz="1200">
                <a:effectLst/>
                <a:latin typeface="AdvOT2cddb7b9"/>
              </a:rPr>
              <a:t>.</a:t>
            </a:r>
            <a:r>
              <a:rPr lang="de-DE">
                <a:solidFill>
                  <a:srgbClr val="003FC4"/>
                </a:solidFill>
                <a:latin typeface="AdvOT2cddb7b9"/>
              </a:rPr>
              <a:t> (UNADS 2022)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 err="1">
                <a:effectLst/>
                <a:latin typeface="AdvOT2cddb7b9"/>
              </a:rPr>
              <a:t>Those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cur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rently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use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nevirapine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zidovudine</a:t>
            </a:r>
            <a:r>
              <a:rPr lang="de-DE" sz="1200">
                <a:effectLst/>
                <a:latin typeface="AdvOT2cddb7b9"/>
              </a:rPr>
              <a:t>, </a:t>
            </a:r>
            <a:r>
              <a:rPr lang="de-DE" sz="1200" err="1">
                <a:effectLst/>
                <a:latin typeface="AdvOT2cddb7b9"/>
              </a:rPr>
              <a:t>require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twice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daily</a:t>
            </a:r>
            <a:r>
              <a:rPr lang="de-DE" sz="1200">
                <a:effectLst/>
                <a:latin typeface="AdvOT2cddb7b9"/>
              </a:rPr>
              <a:t> oral </a:t>
            </a:r>
            <a:r>
              <a:rPr lang="de-DE" sz="1200" err="1">
                <a:effectLst/>
                <a:latin typeface="AdvOT2cddb7b9"/>
              </a:rPr>
              <a:t>administration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and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delivered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syrups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dispensed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bulky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bottles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with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potential </a:t>
            </a:r>
            <a:r>
              <a:rPr lang="de-DE" sz="1200" err="1">
                <a:effectLst/>
                <a:latin typeface="AdvOT2cddb7b9"/>
              </a:rPr>
              <a:t>for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unintentional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disclosure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maternal</a:t>
            </a:r>
            <a:r>
              <a:rPr lang="de-DE" sz="1200">
                <a:effectLst/>
                <a:latin typeface="AdvOT2cddb7b9"/>
              </a:rPr>
              <a:t> HIV </a:t>
            </a:r>
            <a:r>
              <a:rPr lang="de-DE" sz="1200" err="1">
                <a:effectLst/>
                <a:latin typeface="AdvOT2cddb7b9"/>
              </a:rPr>
              <a:t>status</a:t>
            </a:r>
            <a:r>
              <a:rPr lang="de-DE" sz="1200">
                <a:effectLst/>
                <a:latin typeface="AdvOT2cddb7b9"/>
              </a:rPr>
              <a:t>. </a:t>
            </a:r>
            <a:endParaRPr lang="de-DE"/>
          </a:p>
          <a:p>
            <a:endParaRPr lang="de-DE">
              <a:solidFill>
                <a:srgbClr val="003FC4"/>
              </a:solidFill>
              <a:latin typeface="AdvOT2cddb7b9"/>
            </a:endParaRPr>
          </a:p>
          <a:p>
            <a:r>
              <a:rPr lang="de-DE" sz="1200">
                <a:effectLst/>
                <a:latin typeface="AdvOT2cddb7b9"/>
              </a:rPr>
              <a:t>This </a:t>
            </a:r>
            <a:r>
              <a:rPr lang="de-DE" sz="1200" err="1">
                <a:effectLst/>
                <a:latin typeface="AdvOT2cddb7b9"/>
              </a:rPr>
              <a:t>leaves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breastfeeding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infants</a:t>
            </a:r>
            <a:r>
              <a:rPr lang="de-DE" sz="1200">
                <a:effectLst/>
                <a:latin typeface="AdvOT2cddb7b9"/>
              </a:rPr>
              <a:t> vulnerable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transmission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their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mothers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experi</a:t>
            </a:r>
            <a:r>
              <a:rPr lang="de-DE" sz="1200">
                <a:effectLst/>
                <a:latin typeface="AdvOT2cddb7b9"/>
              </a:rPr>
              <a:t>- </a:t>
            </a:r>
            <a:r>
              <a:rPr lang="de-DE" sz="1200" err="1">
                <a:effectLst/>
                <a:latin typeface="AdvOT2cddb7b9"/>
              </a:rPr>
              <a:t>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viremia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secondary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to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lapses</a:t>
            </a:r>
            <a:r>
              <a:rPr lang="de-DE" sz="1200">
                <a:effectLst/>
                <a:latin typeface="AdvOT2cddb7b9"/>
              </a:rPr>
              <a:t> in </a:t>
            </a:r>
            <a:r>
              <a:rPr lang="de-DE" sz="1200" err="1">
                <a:effectLst/>
                <a:latin typeface="AdvOT2cddb7b9"/>
              </a:rPr>
              <a:t>adherence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treatment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failure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or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if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there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are</a:t>
            </a:r>
            <a:r>
              <a:rPr lang="de-DE" sz="1200">
                <a:effectLst/>
                <a:latin typeface="AdvOT2cddb7b9"/>
              </a:rPr>
              <a:t> </a:t>
            </a:r>
            <a:r>
              <a:rPr lang="de-DE" sz="1200" err="1">
                <a:effectLst/>
                <a:latin typeface="AdvOT2cddb7b9"/>
              </a:rPr>
              <a:t>drug</a:t>
            </a:r>
            <a:r>
              <a:rPr lang="de-DE" sz="1200">
                <a:effectLst/>
                <a:latin typeface="AdvOT2cddb7b9"/>
              </a:rPr>
              <a:t> e. </a:t>
            </a:r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CAREGIVERS OF CHILDREN WITH HIV IN BOTSWANA PREFER MONTHLY IV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DAILY ORAL ART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Abstract CROI 2023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Maureen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Mosetlhi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Gbolahan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Ajibola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Roxanna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Haghighat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Oganne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Batlang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Kenneth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Maswabi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Molly Pretorius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Holme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Kathleen M.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Powis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Shahin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Lockman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Joseph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Makhema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Mathias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Lichterfeld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Daniel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Kuritzkes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Roger L. Shapiro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Monthly intravenous infusion of broadly neutralizing monoclonal antibodies (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may be an attractive alternative to daily oral antiretroviral treatment (ART) for children. Acceptability by caregivers remains unknown.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evaluated monthly infusion of dual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(VRC01LS and 10-1074) as a treatment alternative to ART among children participating in the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Tatelo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Study in Botswana. Eligible children aged 2-5 years received 8-32 weeks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overlapping with ART, and up to 24 weeks of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alone, at monthly intravenous infusion visits. Using closed-ended questionnaires, we evaluated the acceptability of each treatment strategy among caregivers prior to first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administration visit (pre-intervention) and after completion of final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administration visit (post-intervention).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Twenty-five children completed all study phases, and acceptability data were available from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 caregivers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both time points (1 primary caregiver was unavailable at pre-intervention visit). Responses were provided by the child’s mother at both visits (60%), an extended family member at both visits (28%), or a combination of mother and extended family member (12%).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Caregiver acceptance of </a:t>
            </a:r>
            <a:r>
              <a:rPr lang="en-US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extremely high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both pre-and post-intervention, with 21/24 (87.5%) preferring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ART pre-intervention, and 21/25 (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84%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preferring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post-intervention (9/21 cared for a child who remained virally suppressed, 12/21 for a child with a viral rebound on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(Fig 1). No caregivers preferred ART pre-intervention; however, 2/25 preferred it post-intervention (1 cared for a child who remained virally suppressed, 1 for a child with viral rebound on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Pre-intervention, 3 (13%) caregivers had no preference between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ART, and 2 (8%) had no preference post-intervention. Pre-intervention, the most common reasons for preferring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ART were “if infusions were better at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sueppressing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virus than ART” (n=10) and “if infusions continued to be once monthly compared to daily ART” (n=9). Post-intervention, no dominant reason for preferring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bNAbs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ART emerged from caregivers.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Conclusions: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Monthly intravenous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infusions were highly acceptable to caregivers of children with HIV in Botswana and preferred over standard ART by most. Our findings suggest that caregiver acceptability is an unlikely barrier to </a:t>
            </a:r>
            <a:r>
              <a:rPr lang="en-US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bNAb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uptake and eventual programmatic use for children living with HIV.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>
              <a:solidFill>
                <a:srgbClr val="1E1E1E"/>
              </a:solidFill>
              <a:latin typeface="Gulliver"/>
            </a:endParaRPr>
          </a:p>
          <a:p>
            <a:endParaRPr lang="de-D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672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4786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2F506-3616-47D1-9286-E339168467B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172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2F506-3616-47D1-9286-E339168467B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252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21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3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03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2653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34226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811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956DAE-CC9C-4142-8DE0-EF8ADF07ADFC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89572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68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56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66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2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72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007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51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D4255-7D9E-446C-804D-5DD9A85898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541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D4255-7D9E-446C-804D-5DD9A85898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08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5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D5BA2-26DB-3E4B-9B10-5B95C94E65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3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SAE: Serious adverse events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FE396-959E-F54A-A3C8-60BEFFCA9B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6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SAE: Serious adverse events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DFE396-959E-F54A-A3C8-60BEFFCA9B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8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F373F-A25F-A47D-EF03-3048AA6F7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057D843-0745-9FE4-9451-CFB21B213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7FA068-638C-E2FB-BA61-B81F3BBCF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B1BB52-8D3C-74EB-CF82-14A72DAB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9B7A77-4882-27B3-9F8B-1F76529C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986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B2819-1F49-8F67-0C4F-DFCB60960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A084A63-AAF8-E8BC-FCF0-F5E164940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E5BF49-605A-CB4D-1233-01B00DBEA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F6A198-82A1-1C16-7ECB-153FF69A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412920-48EC-96CE-FFAC-E53B2ECE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65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7DE0F03-F66E-7530-53D4-F9F38C124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AA115BF-3B8D-A9BB-5149-483DFD984F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245203-3F9F-9A33-0FA9-DFD51BB66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F8713A-371A-B17A-BD57-285974D7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947A44-346D-F059-F863-4A7FBDBD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545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122290" y="431603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92970" y="446484"/>
            <a:ext cx="5000625" cy="2803923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21845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94230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626A9F-1C85-2919-F9AC-E5F669107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0E4F6C-0983-989E-C2D5-F1F92DA41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E8004D-3F1E-76BC-14BC-7B465397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788A92-13ED-42B6-DE80-D242125B3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33B544-2427-7DD0-CF3D-C919A0C39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660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6DBEE7-9998-B01A-B9CE-B2F80052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C57FC8-2549-7821-32AC-1AE4DE397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59AE614-1346-861A-3737-C28AFB54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67F29-99D7-6F47-3DBC-1159C6C3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31173B2-030B-ED88-82EB-03259B8B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4838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FD146-91AF-D692-22A0-48A812F8F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690E11-5ED7-F740-7387-59C84668E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C6FE7A6-8585-18FE-C74F-B6A9CCABDA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C6FD0B8-AE3A-0234-3DE7-DC7277EF4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2AE227-6744-4434-F35F-7239F5303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427144-23C0-1926-6573-CA12101F7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567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D1E251-A052-2F65-598D-141A5435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413CFF-45C8-4BDB-21AE-31F4D71A8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3BAB63-7034-6F9C-6E8C-B0679004A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373E81-422D-2F0D-A51F-38DB8725C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249A6F-1641-D8AD-13FC-6BBC5E8772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0F7E57-9A98-6418-E04D-3826B9A1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7CAA295-4BE8-C58B-3A15-0D2F8E901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423E8BF-F0DB-3EED-9A5E-3C6A1713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507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04551-34A1-903E-0F63-C5B440720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FD2444-A917-BA1B-8903-AC67B1E28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D46035-375A-EED2-04FF-048E1067B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719424-1B4D-AB18-7249-67EF3DB6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04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01B0294-97E2-6574-0656-EB7E3194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8BC2C0-7B6B-0041-C126-6F76EE178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F08509-D4E8-95FD-1042-F28EA98E1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0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C9B978-2BDA-8E0A-BB7F-FA74A497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699170-C9F1-756C-0407-E0CB2E58E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EB04CAC-5940-6AC7-941A-99E6B2781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438FF32-216B-241D-F050-53A96495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0B799E2-F9BF-830B-24BA-451657E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CF07CE-6507-F2D0-EA96-413FE5CA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2317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303CB-5CD2-D40F-8F5C-8F0F0161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8B4137E-FA46-EA73-CCE0-134246642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29185F-3E00-6E8B-BF51-5108BB217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45CDE84-E8AD-8172-84B5-63947318E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37E408-50DC-226B-2E97-D65931A4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6C6769-6718-8796-1D1E-C40B5921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50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08873FC-5B00-5245-0AFC-0F2A4B78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D27208-BDA4-CA92-F38E-D0575D08E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D4F270-2908-99EF-C1B6-AA48814FF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7F4F6-03E7-0546-98B4-3C4B29138386}" type="datetimeFigureOut">
              <a:rPr lang="de-DE" smtClean="0"/>
              <a:t>16.10.2023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78B7C7-F51D-848D-8EAF-52BA9A2CA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A519E-0AB5-9025-219F-CFFC238AB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619E3-E839-5146-AB0C-B6FE96C9F55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36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3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25.png"/><Relationship Id="rId9" Type="http://schemas.openxmlformats.org/officeDocument/2006/relationships/image" Target="../media/image3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49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53.emf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emf"/><Relationship Id="rId4" Type="http://schemas.openxmlformats.org/officeDocument/2006/relationships/image" Target="../media/image5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image" Target="../media/image58.tiff"/><Relationship Id="rId4" Type="http://schemas.openxmlformats.org/officeDocument/2006/relationships/image" Target="../media/image5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38B8330-338F-DD28-422B-26C91F458C13}"/>
              </a:ext>
            </a:extLst>
          </p:cNvPr>
          <p:cNvSpPr txBox="1"/>
          <p:nvPr/>
        </p:nvSpPr>
        <p:spPr>
          <a:xfrm>
            <a:off x="676759" y="1191951"/>
            <a:ext cx="11515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Requirements</a:t>
            </a:r>
            <a:r>
              <a:rPr lang="de-DE" sz="48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48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for</a:t>
            </a:r>
            <a:r>
              <a:rPr lang="de-DE" sz="48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sz="48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bNAbs</a:t>
            </a:r>
            <a:r>
              <a:rPr lang="de-DE" sz="48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pPr algn="ctr"/>
            <a:r>
              <a:rPr lang="de-DE" sz="48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 HIV </a:t>
            </a:r>
            <a:r>
              <a:rPr lang="de-DE" sz="48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prevention</a:t>
            </a:r>
            <a:endParaRPr lang="de-DE" sz="48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Rechteck 7">
            <a:extLst>
              <a:ext uri="{FF2B5EF4-FFF2-40B4-BE49-F238E27FC236}">
                <a16:creationId xmlns:a16="http://schemas.microsoft.com/office/drawing/2014/main" id="{E0D7E989-400D-95FF-B110-DA70B4A6ED8B}"/>
              </a:ext>
            </a:extLst>
          </p:cNvPr>
          <p:cNvSpPr/>
          <p:nvPr/>
        </p:nvSpPr>
        <p:spPr>
          <a:xfrm>
            <a:off x="676759" y="3320444"/>
            <a:ext cx="11515241" cy="196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Florian Klein</a:t>
            </a:r>
          </a:p>
          <a:p>
            <a:pPr algn="ctr"/>
            <a:endParaRPr lang="de-DE" sz="2400">
              <a:solidFill>
                <a:schemeClr val="accent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spcAft>
                <a:spcPts val="600"/>
              </a:spcAft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Professor &amp; Head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Institute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Virology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>
              <a:spcAft>
                <a:spcPts val="600"/>
              </a:spcAft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University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Cologne </a:t>
            </a:r>
          </a:p>
          <a:p>
            <a:pPr algn="ctr">
              <a:spcAft>
                <a:spcPts val="600"/>
              </a:spcAft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Germany </a:t>
            </a:r>
          </a:p>
        </p:txBody>
      </p:sp>
      <p:sp>
        <p:nvSpPr>
          <p:cNvPr id="9" name="Rechteck 7">
            <a:extLst>
              <a:ext uri="{FF2B5EF4-FFF2-40B4-BE49-F238E27FC236}">
                <a16:creationId xmlns:a16="http://schemas.microsoft.com/office/drawing/2014/main" id="{E0D7E989-400D-95FF-B110-DA70B4A6ED8B}"/>
              </a:ext>
            </a:extLst>
          </p:cNvPr>
          <p:cNvSpPr/>
          <p:nvPr/>
        </p:nvSpPr>
        <p:spPr>
          <a:xfrm>
            <a:off x="9450312" y="6228453"/>
            <a:ext cx="2741688" cy="555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16</a:t>
            </a:r>
            <a:r>
              <a:rPr lang="de-DE" sz="2000" baseline="3000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th</a:t>
            </a:r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de-DE" sz="200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of</a:t>
            </a:r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de-DE" sz="2000" err="1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October</a:t>
            </a:r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2023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E7754E5-53E1-51EA-351A-08904267FE00}"/>
              </a:ext>
            </a:extLst>
          </p:cNvPr>
          <p:cNvSpPr txBox="1"/>
          <p:nvPr/>
        </p:nvSpPr>
        <p:spPr>
          <a:xfrm>
            <a:off x="-1482436" y="2576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1B4458C7-35C0-A6EF-F6EE-CA4C9C5580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1225" y="5675531"/>
            <a:ext cx="2002456" cy="1071883"/>
          </a:xfrm>
          <a:prstGeom prst="rect">
            <a:avLst/>
          </a:prstGeom>
          <a:ln>
            <a:noFill/>
          </a:ln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83039" r="1"/>
          <a:stretch/>
        </p:blipFill>
        <p:spPr>
          <a:xfrm>
            <a:off x="0" y="0"/>
            <a:ext cx="676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16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5B28421-9F68-1746-0221-6E88FB498734}"/>
              </a:ext>
            </a:extLst>
          </p:cNvPr>
          <p:cNvSpPr/>
          <p:nvPr/>
        </p:nvSpPr>
        <p:spPr>
          <a:xfrm>
            <a:off x="1316501" y="1370224"/>
            <a:ext cx="867008" cy="580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44B163-5DCA-67A3-D5A8-D85B7390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04" y="1371276"/>
            <a:ext cx="4032790" cy="396458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867DFFC-D74D-4339-B17B-8BEDC3E16EFB}"/>
              </a:ext>
            </a:extLst>
          </p:cNvPr>
          <p:cNvSpPr/>
          <p:nvPr/>
        </p:nvSpPr>
        <p:spPr>
          <a:xfrm>
            <a:off x="3346360" y="1453442"/>
            <a:ext cx="1992043" cy="125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284C986-AC78-BA5E-82AB-32FC2857458C}"/>
              </a:ext>
            </a:extLst>
          </p:cNvPr>
          <p:cNvSpPr/>
          <p:nvPr/>
        </p:nvSpPr>
        <p:spPr>
          <a:xfrm>
            <a:off x="1534439" y="1445383"/>
            <a:ext cx="848490" cy="534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A83288-1B6D-898B-8980-C752EE0D1EF1}"/>
              </a:ext>
            </a:extLst>
          </p:cNvPr>
          <p:cNvSpPr/>
          <p:nvPr/>
        </p:nvSpPr>
        <p:spPr>
          <a:xfrm>
            <a:off x="4876800" y="1950895"/>
            <a:ext cx="616093" cy="1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88886A0-C12E-8B10-10C3-02603F05FED2}"/>
              </a:ext>
            </a:extLst>
          </p:cNvPr>
          <p:cNvSpPr txBox="1"/>
          <p:nvPr/>
        </p:nvSpPr>
        <p:spPr>
          <a:xfrm>
            <a:off x="3600187" y="1894497"/>
            <a:ext cx="1433382" cy="6643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10-1074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(uninfected)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508FDA8-CB0F-98C7-BEA2-BDC5C87FAD15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36DF8993-325B-DD1D-1B4A-96795A81F77C}"/>
              </a:ext>
            </a:extLst>
          </p:cNvPr>
          <p:cNvSpPr txBox="1"/>
          <p:nvPr/>
        </p:nvSpPr>
        <p:spPr>
          <a:xfrm>
            <a:off x="2510725" y="6199901"/>
            <a:ext cx="8387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Gaudinsky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PLoS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Med 2018; Caskey et al., Nat Med 2017, Caskey &amp; Klein, Nature 2015; Mahomed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J Infect Dis 2022</a:t>
            </a:r>
          </a:p>
          <a:p>
            <a:pPr algn="ctr"/>
            <a:endParaRPr lang="en-US" sz="1400"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</a:endParaRPr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F420174D-E1EF-7FB1-CDD5-7AE5528F3E78}"/>
              </a:ext>
            </a:extLst>
          </p:cNvPr>
          <p:cNvSpPr txBox="1"/>
          <p:nvPr/>
        </p:nvSpPr>
        <p:spPr>
          <a:xfrm>
            <a:off x="1288242" y="291460"/>
            <a:ext cx="1053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-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</a:t>
            </a:r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6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5B28421-9F68-1746-0221-6E88FB498734}"/>
              </a:ext>
            </a:extLst>
          </p:cNvPr>
          <p:cNvSpPr/>
          <p:nvPr/>
        </p:nvSpPr>
        <p:spPr>
          <a:xfrm>
            <a:off x="1316501" y="1370224"/>
            <a:ext cx="867008" cy="580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44B163-5DCA-67A3-D5A8-D85B7390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04" y="1371276"/>
            <a:ext cx="4032790" cy="396458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867DFFC-D74D-4339-B17B-8BEDC3E16EFB}"/>
              </a:ext>
            </a:extLst>
          </p:cNvPr>
          <p:cNvSpPr/>
          <p:nvPr/>
        </p:nvSpPr>
        <p:spPr>
          <a:xfrm>
            <a:off x="3346360" y="1453442"/>
            <a:ext cx="1992043" cy="125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284C986-AC78-BA5E-82AB-32FC2857458C}"/>
              </a:ext>
            </a:extLst>
          </p:cNvPr>
          <p:cNvSpPr/>
          <p:nvPr/>
        </p:nvSpPr>
        <p:spPr>
          <a:xfrm>
            <a:off x="1534439" y="1445383"/>
            <a:ext cx="848490" cy="534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A83288-1B6D-898B-8980-C752EE0D1EF1}"/>
              </a:ext>
            </a:extLst>
          </p:cNvPr>
          <p:cNvSpPr/>
          <p:nvPr/>
        </p:nvSpPr>
        <p:spPr>
          <a:xfrm>
            <a:off x="4876800" y="1950895"/>
            <a:ext cx="616093" cy="1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88886A0-C12E-8B10-10C3-02603F05FED2}"/>
              </a:ext>
            </a:extLst>
          </p:cNvPr>
          <p:cNvSpPr txBox="1"/>
          <p:nvPr/>
        </p:nvSpPr>
        <p:spPr>
          <a:xfrm>
            <a:off x="3600187" y="1894497"/>
            <a:ext cx="1433382" cy="6643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10-1074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(uninfected)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508FDA8-CB0F-98C7-BEA2-BDC5C87FAD15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C728397E-C376-B31D-C745-3C7BF47E8847}"/>
              </a:ext>
            </a:extLst>
          </p:cNvPr>
          <p:cNvCxnSpPr>
            <a:cxnSpLocks/>
          </p:cNvCxnSpPr>
          <p:nvPr/>
        </p:nvCxnSpPr>
        <p:spPr>
          <a:xfrm>
            <a:off x="9189807" y="2437047"/>
            <a:ext cx="0" cy="220916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F21FAEA-4003-EF13-8823-E0957D1784DF}"/>
              </a:ext>
            </a:extLst>
          </p:cNvPr>
          <p:cNvSpPr txBox="1"/>
          <p:nvPr/>
        </p:nvSpPr>
        <p:spPr>
          <a:xfrm>
            <a:off x="6418900" y="3038585"/>
            <a:ext cx="115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10-1074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CE6839-E1EF-0FFE-3405-AB2F20541BB9}"/>
              </a:ext>
            </a:extLst>
          </p:cNvPr>
          <p:cNvSpPr txBox="1"/>
          <p:nvPr/>
        </p:nvSpPr>
        <p:spPr>
          <a:xfrm>
            <a:off x="6418899" y="3707145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3BNC117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3515FE-118E-E528-A397-A14501C1ABB9}"/>
              </a:ext>
            </a:extLst>
          </p:cNvPr>
          <p:cNvSpPr txBox="1"/>
          <p:nvPr/>
        </p:nvSpPr>
        <p:spPr>
          <a:xfrm>
            <a:off x="6418899" y="239339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323C67-4239-80DB-77F1-25D7CB9AE72C}"/>
              </a:ext>
            </a:extLst>
          </p:cNvPr>
          <p:cNvSpPr txBox="1"/>
          <p:nvPr/>
        </p:nvSpPr>
        <p:spPr>
          <a:xfrm>
            <a:off x="6418899" y="4372332"/>
            <a:ext cx="167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VRC07-523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891AF0D-6DE6-D536-E2A4-1E765887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8" t="24129" r="41176" b="52298"/>
          <a:stretch/>
        </p:blipFill>
        <p:spPr>
          <a:xfrm>
            <a:off x="8020688" y="1601325"/>
            <a:ext cx="725050" cy="7627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1F29D66-1F1F-6F67-8472-7EFB4D48A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8" t="24129" r="41176" b="52298"/>
          <a:stretch/>
        </p:blipFill>
        <p:spPr>
          <a:xfrm>
            <a:off x="9456431" y="1601325"/>
            <a:ext cx="725050" cy="76272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7130BDF-3504-5C8A-F1DA-CD1CD68A0C23}"/>
              </a:ext>
            </a:extLst>
          </p:cNvPr>
          <p:cNvSpPr txBox="1"/>
          <p:nvPr/>
        </p:nvSpPr>
        <p:spPr>
          <a:xfrm>
            <a:off x="10188079" y="1969130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N434</a:t>
            </a:r>
            <a:r>
              <a:rPr lang="en-US" sz="1800" b="1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lang="de-DE" sz="200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de-DE" sz="200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4C2BCE2-EB6C-6117-726B-FE047B3F07DF}"/>
              </a:ext>
            </a:extLst>
          </p:cNvPr>
          <p:cNvSpPr txBox="1"/>
          <p:nvPr/>
        </p:nvSpPr>
        <p:spPr>
          <a:xfrm>
            <a:off x="10185445" y="1725487"/>
            <a:ext cx="134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M428</a:t>
            </a:r>
            <a:r>
              <a:rPr lang="en-US" sz="1800" b="1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</a:t>
            </a:r>
            <a:endParaRPr lang="de-DE" sz="2000" b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15EC73CC-A676-0018-5632-FA7AF4E7B161}"/>
              </a:ext>
            </a:extLst>
          </p:cNvPr>
          <p:cNvCxnSpPr>
            <a:cxnSpLocks/>
          </p:cNvCxnSpPr>
          <p:nvPr/>
        </p:nvCxnSpPr>
        <p:spPr>
          <a:xfrm>
            <a:off x="9757578" y="2094819"/>
            <a:ext cx="1710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E9CE3B3-8268-08A4-58B8-AAA1F46FC842}"/>
              </a:ext>
            </a:extLst>
          </p:cNvPr>
          <p:cNvCxnSpPr>
            <a:cxnSpLocks/>
          </p:cNvCxnSpPr>
          <p:nvPr/>
        </p:nvCxnSpPr>
        <p:spPr>
          <a:xfrm>
            <a:off x="9756587" y="2186259"/>
            <a:ext cx="1719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0225A536-2F06-8439-7F48-90667E65852A}"/>
              </a:ext>
            </a:extLst>
          </p:cNvPr>
          <p:cNvSpPr txBox="1"/>
          <p:nvPr/>
        </p:nvSpPr>
        <p:spPr>
          <a:xfrm>
            <a:off x="8094301" y="239339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 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DBDE16F-8237-30C2-F5DE-824AD9EA9A64}"/>
              </a:ext>
            </a:extLst>
          </p:cNvPr>
          <p:cNvSpPr txBox="1"/>
          <p:nvPr/>
        </p:nvSpPr>
        <p:spPr>
          <a:xfrm>
            <a:off x="8092518" y="3032501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24 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908E906-AE46-A505-CFF1-CE1C1397380E}"/>
              </a:ext>
            </a:extLst>
          </p:cNvPr>
          <p:cNvSpPr txBox="1"/>
          <p:nvPr/>
        </p:nvSpPr>
        <p:spPr>
          <a:xfrm>
            <a:off x="8092518" y="370854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 d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B97D3E7-2088-772B-4F1B-337E51D1E8FA}"/>
              </a:ext>
            </a:extLst>
          </p:cNvPr>
          <p:cNvSpPr txBox="1"/>
          <p:nvPr/>
        </p:nvSpPr>
        <p:spPr>
          <a:xfrm>
            <a:off x="9551834" y="2388258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71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B4C99EA-2B82-BCFC-EA88-CEAD9471683A}"/>
              </a:ext>
            </a:extLst>
          </p:cNvPr>
          <p:cNvSpPr txBox="1"/>
          <p:nvPr/>
        </p:nvSpPr>
        <p:spPr>
          <a:xfrm>
            <a:off x="9550051" y="3027362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DD32B4E-724B-985D-A84C-96071C310A62}"/>
              </a:ext>
            </a:extLst>
          </p:cNvPr>
          <p:cNvSpPr txBox="1"/>
          <p:nvPr/>
        </p:nvSpPr>
        <p:spPr>
          <a:xfrm>
            <a:off x="9550051" y="3703408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62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DDF48BD-4AF1-C228-F67B-20DFFD625F78}"/>
              </a:ext>
            </a:extLst>
          </p:cNvPr>
          <p:cNvSpPr txBox="1"/>
          <p:nvPr/>
        </p:nvSpPr>
        <p:spPr>
          <a:xfrm>
            <a:off x="9550050" y="435291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40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2" name="TextBox 40">
            <a:extLst>
              <a:ext uri="{FF2B5EF4-FFF2-40B4-BE49-F238E27FC236}">
                <a16:creationId xmlns:a16="http://schemas.microsoft.com/office/drawing/2014/main" id="{36DF8993-325B-DD1D-1B4A-96795A81F77C}"/>
              </a:ext>
            </a:extLst>
          </p:cNvPr>
          <p:cNvSpPr txBox="1"/>
          <p:nvPr/>
        </p:nvSpPr>
        <p:spPr>
          <a:xfrm>
            <a:off x="2510725" y="6199901"/>
            <a:ext cx="8387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Gaudinsky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PLoS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Med 2018; Caskey et al., Nat Med 2017, Caskey &amp; Klein, Nature 2015; Mahomed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J Infect Dis 2022</a:t>
            </a:r>
          </a:p>
          <a:p>
            <a:pPr algn="ctr"/>
            <a:endParaRPr lang="en-US" sz="1400"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908E906-AE46-A505-CFF1-CE1C1397380E}"/>
              </a:ext>
            </a:extLst>
          </p:cNvPr>
          <p:cNvSpPr txBox="1"/>
          <p:nvPr/>
        </p:nvSpPr>
        <p:spPr>
          <a:xfrm>
            <a:off x="8185420" y="4360448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44" name="Textfeld 43">
            <a:extLst>
              <a:ext uri="{FF2B5EF4-FFF2-40B4-BE49-F238E27FC236}">
                <a16:creationId xmlns:a16="http://schemas.microsoft.com/office/drawing/2014/main" id="{F420174D-E1EF-7FB1-CDD5-7AE5528F3E78}"/>
              </a:ext>
            </a:extLst>
          </p:cNvPr>
          <p:cNvSpPr txBox="1"/>
          <p:nvPr/>
        </p:nvSpPr>
        <p:spPr>
          <a:xfrm>
            <a:off x="1288242" y="291460"/>
            <a:ext cx="1053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-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</a:t>
            </a:r>
          </a:p>
        </p:txBody>
      </p:sp>
      <p:pic>
        <p:nvPicPr>
          <p:cNvPr id="49" name="Bild 48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50" name="Bild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51" name="Bild 50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52" name="Bild 51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9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feld 18">
            <a:extLst>
              <a:ext uri="{FF2B5EF4-FFF2-40B4-BE49-F238E27FC236}">
                <a16:creationId xmlns:a16="http://schemas.microsoft.com/office/drawing/2014/main" id="{F420174D-E1EF-7FB1-CDD5-7AE5528F3E78}"/>
              </a:ext>
            </a:extLst>
          </p:cNvPr>
          <p:cNvSpPr txBox="1"/>
          <p:nvPr/>
        </p:nvSpPr>
        <p:spPr>
          <a:xfrm>
            <a:off x="1288242" y="291460"/>
            <a:ext cx="1053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-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PK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5B28421-9F68-1746-0221-6E88FB498734}"/>
              </a:ext>
            </a:extLst>
          </p:cNvPr>
          <p:cNvSpPr/>
          <p:nvPr/>
        </p:nvSpPr>
        <p:spPr>
          <a:xfrm>
            <a:off x="1316501" y="1370224"/>
            <a:ext cx="867008" cy="5806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244B163-5DCA-67A3-D5A8-D85B7390B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104" y="1371276"/>
            <a:ext cx="4032790" cy="396458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B867DFFC-D74D-4339-B17B-8BEDC3E16EFB}"/>
              </a:ext>
            </a:extLst>
          </p:cNvPr>
          <p:cNvSpPr/>
          <p:nvPr/>
        </p:nvSpPr>
        <p:spPr>
          <a:xfrm>
            <a:off x="3346360" y="1453442"/>
            <a:ext cx="1992043" cy="1255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284C986-AC78-BA5E-82AB-32FC2857458C}"/>
              </a:ext>
            </a:extLst>
          </p:cNvPr>
          <p:cNvSpPr/>
          <p:nvPr/>
        </p:nvSpPr>
        <p:spPr>
          <a:xfrm>
            <a:off x="1534439" y="1445383"/>
            <a:ext cx="848490" cy="5349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A83288-1B6D-898B-8980-C752EE0D1EF1}"/>
              </a:ext>
            </a:extLst>
          </p:cNvPr>
          <p:cNvSpPr/>
          <p:nvPr/>
        </p:nvSpPr>
        <p:spPr>
          <a:xfrm>
            <a:off x="4876800" y="1950895"/>
            <a:ext cx="616093" cy="1234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88886A0-C12E-8B10-10C3-02603F05FED2}"/>
              </a:ext>
            </a:extLst>
          </p:cNvPr>
          <p:cNvSpPr txBox="1"/>
          <p:nvPr/>
        </p:nvSpPr>
        <p:spPr>
          <a:xfrm>
            <a:off x="3600187" y="1894497"/>
            <a:ext cx="1433382" cy="66437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10-1074</a:t>
            </a:r>
          </a:p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(uninfected)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508FDA8-CB0F-98C7-BEA2-BDC5C87FAD15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C728397E-C376-B31D-C745-3C7BF47E8847}"/>
              </a:ext>
            </a:extLst>
          </p:cNvPr>
          <p:cNvCxnSpPr>
            <a:cxnSpLocks/>
          </p:cNvCxnSpPr>
          <p:nvPr/>
        </p:nvCxnSpPr>
        <p:spPr>
          <a:xfrm>
            <a:off x="9189807" y="2437047"/>
            <a:ext cx="0" cy="220916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FF21FAEA-4003-EF13-8823-E0957D1784DF}"/>
              </a:ext>
            </a:extLst>
          </p:cNvPr>
          <p:cNvSpPr txBox="1"/>
          <p:nvPr/>
        </p:nvSpPr>
        <p:spPr>
          <a:xfrm>
            <a:off x="6418900" y="3038585"/>
            <a:ext cx="1158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10-1074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CE6839-E1EF-0FFE-3405-AB2F20541BB9}"/>
              </a:ext>
            </a:extLst>
          </p:cNvPr>
          <p:cNvSpPr txBox="1"/>
          <p:nvPr/>
        </p:nvSpPr>
        <p:spPr>
          <a:xfrm>
            <a:off x="6418899" y="3707145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3BNC117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83515FE-118E-E528-A397-A14501C1ABB9}"/>
              </a:ext>
            </a:extLst>
          </p:cNvPr>
          <p:cNvSpPr txBox="1"/>
          <p:nvPr/>
        </p:nvSpPr>
        <p:spPr>
          <a:xfrm>
            <a:off x="6418899" y="239339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A323C67-4239-80DB-77F1-25D7CB9AE72C}"/>
              </a:ext>
            </a:extLst>
          </p:cNvPr>
          <p:cNvSpPr txBox="1"/>
          <p:nvPr/>
        </p:nvSpPr>
        <p:spPr>
          <a:xfrm>
            <a:off x="6418899" y="4372332"/>
            <a:ext cx="1673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VRC07-523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891AF0D-6DE6-D536-E2A4-1E765887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8" t="24129" r="41176" b="52298"/>
          <a:stretch/>
        </p:blipFill>
        <p:spPr>
          <a:xfrm>
            <a:off x="8020688" y="1601325"/>
            <a:ext cx="725050" cy="76272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1F29D66-1F1F-6F67-8472-7EFB4D48A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8" t="24129" r="41176" b="52298"/>
          <a:stretch/>
        </p:blipFill>
        <p:spPr>
          <a:xfrm>
            <a:off x="9456431" y="1601325"/>
            <a:ext cx="725050" cy="76272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67130BDF-3504-5C8A-F1DA-CD1CD68A0C23}"/>
              </a:ext>
            </a:extLst>
          </p:cNvPr>
          <p:cNvSpPr txBox="1"/>
          <p:nvPr/>
        </p:nvSpPr>
        <p:spPr>
          <a:xfrm>
            <a:off x="10188079" y="1969130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N434</a:t>
            </a:r>
            <a:r>
              <a:rPr lang="en-US" sz="1800" b="1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r>
              <a:rPr lang="de-DE" sz="200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endParaRPr lang="de-DE" sz="2000">
              <a:solidFill>
                <a:srgbClr val="0020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4C2BCE2-EB6C-6117-726B-FE047B3F07DF}"/>
              </a:ext>
            </a:extLst>
          </p:cNvPr>
          <p:cNvSpPr txBox="1"/>
          <p:nvPr/>
        </p:nvSpPr>
        <p:spPr>
          <a:xfrm>
            <a:off x="10185445" y="1725487"/>
            <a:ext cx="134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M428</a:t>
            </a:r>
            <a:r>
              <a:rPr lang="en-US" sz="1800" b="1">
                <a:solidFill>
                  <a:srgbClr val="C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</a:t>
            </a:r>
            <a:endParaRPr lang="de-DE" sz="2000" b="1">
              <a:solidFill>
                <a:srgbClr val="C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cxnSp>
        <p:nvCxnSpPr>
          <p:cNvPr id="24" name="Gerade Verbindung 23">
            <a:extLst>
              <a:ext uri="{FF2B5EF4-FFF2-40B4-BE49-F238E27FC236}">
                <a16:creationId xmlns:a16="http://schemas.microsoft.com/office/drawing/2014/main" id="{15EC73CC-A676-0018-5632-FA7AF4E7B161}"/>
              </a:ext>
            </a:extLst>
          </p:cNvPr>
          <p:cNvCxnSpPr>
            <a:cxnSpLocks/>
          </p:cNvCxnSpPr>
          <p:nvPr/>
        </p:nvCxnSpPr>
        <p:spPr>
          <a:xfrm>
            <a:off x="9757578" y="2094819"/>
            <a:ext cx="17100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3">
            <a:extLst>
              <a:ext uri="{FF2B5EF4-FFF2-40B4-BE49-F238E27FC236}">
                <a16:creationId xmlns:a16="http://schemas.microsoft.com/office/drawing/2014/main" id="{AE9CE3B3-8268-08A4-58B8-AAA1F46FC842}"/>
              </a:ext>
            </a:extLst>
          </p:cNvPr>
          <p:cNvCxnSpPr>
            <a:cxnSpLocks/>
          </p:cNvCxnSpPr>
          <p:nvPr/>
        </p:nvCxnSpPr>
        <p:spPr>
          <a:xfrm>
            <a:off x="9756587" y="2186259"/>
            <a:ext cx="17199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0225A536-2F06-8439-7F48-90667E65852A}"/>
              </a:ext>
            </a:extLst>
          </p:cNvPr>
          <p:cNvSpPr txBox="1"/>
          <p:nvPr/>
        </p:nvSpPr>
        <p:spPr>
          <a:xfrm>
            <a:off x="8094301" y="239339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 d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DBDE16F-8237-30C2-F5DE-824AD9EA9A64}"/>
              </a:ext>
            </a:extLst>
          </p:cNvPr>
          <p:cNvSpPr txBox="1"/>
          <p:nvPr/>
        </p:nvSpPr>
        <p:spPr>
          <a:xfrm>
            <a:off x="8092518" y="3032501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24 d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1908E906-AE46-A505-CFF1-CE1C1397380E}"/>
              </a:ext>
            </a:extLst>
          </p:cNvPr>
          <p:cNvSpPr txBox="1"/>
          <p:nvPr/>
        </p:nvSpPr>
        <p:spPr>
          <a:xfrm>
            <a:off x="8092518" y="370854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16 d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CB97D3E7-2088-772B-4F1B-337E51D1E8FA}"/>
              </a:ext>
            </a:extLst>
          </p:cNvPr>
          <p:cNvSpPr txBox="1"/>
          <p:nvPr/>
        </p:nvSpPr>
        <p:spPr>
          <a:xfrm>
            <a:off x="9551834" y="2388258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71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B4C99EA-2B82-BCFC-EA88-CEAD9471683A}"/>
              </a:ext>
            </a:extLst>
          </p:cNvPr>
          <p:cNvSpPr txBox="1"/>
          <p:nvPr/>
        </p:nvSpPr>
        <p:spPr>
          <a:xfrm>
            <a:off x="9550051" y="3027362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0DD32B4E-724B-985D-A84C-96071C310A62}"/>
              </a:ext>
            </a:extLst>
          </p:cNvPr>
          <p:cNvSpPr txBox="1"/>
          <p:nvPr/>
        </p:nvSpPr>
        <p:spPr>
          <a:xfrm>
            <a:off x="9550051" y="3703408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62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5DDF48BD-4AF1-C228-F67B-20DFFD625F78}"/>
              </a:ext>
            </a:extLst>
          </p:cNvPr>
          <p:cNvSpPr txBox="1"/>
          <p:nvPr/>
        </p:nvSpPr>
        <p:spPr>
          <a:xfrm>
            <a:off x="9550050" y="4352917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40</a:t>
            </a:r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908E906-AE46-A505-CFF1-CE1C1397380E}"/>
              </a:ext>
            </a:extLst>
          </p:cNvPr>
          <p:cNvSpPr txBox="1"/>
          <p:nvPr/>
        </p:nvSpPr>
        <p:spPr>
          <a:xfrm>
            <a:off x="8185420" y="4360448"/>
            <a:ext cx="1348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ND</a:t>
            </a:r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44" name="TextBox 4">
            <a:extLst>
              <a:ext uri="{FF2B5EF4-FFF2-40B4-BE49-F238E27FC236}">
                <a16:creationId xmlns:a16="http://schemas.microsoft.com/office/drawing/2014/main" id="{E6F527A4-ACE7-0289-0494-EB049705A405}"/>
              </a:ext>
            </a:extLst>
          </p:cNvPr>
          <p:cNvSpPr txBox="1"/>
          <p:nvPr/>
        </p:nvSpPr>
        <p:spPr>
          <a:xfrm>
            <a:off x="1301789" y="6099055"/>
            <a:ext cx="1088212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bNAb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long-acting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24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Pfeil nach rechts 44">
            <a:extLst>
              <a:ext uri="{FF2B5EF4-FFF2-40B4-BE49-F238E27FC236}">
                <a16:creationId xmlns:a16="http://schemas.microsoft.com/office/drawing/2014/main" id="{CC8B83FA-52C6-DF9B-4DD7-FA8BD959ACB0}"/>
              </a:ext>
            </a:extLst>
          </p:cNvPr>
          <p:cNvSpPr/>
          <p:nvPr/>
        </p:nvSpPr>
        <p:spPr>
          <a:xfrm>
            <a:off x="2942128" y="6164118"/>
            <a:ext cx="532347" cy="356330"/>
          </a:xfrm>
          <a:prstGeom prst="rightArrow">
            <a:avLst/>
          </a:prstGeom>
          <a:solidFill>
            <a:srgbClr val="00B050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0" name="Bild 49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51" name="Bild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52" name="Bild 51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53" name="Bild 52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60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feld 30">
            <a:extLst>
              <a:ext uri="{FF2B5EF4-FFF2-40B4-BE49-F238E27FC236}">
                <a16:creationId xmlns:a16="http://schemas.microsoft.com/office/drawing/2014/main" id="{14E22003-EC34-BC30-8245-B6C2274EAE51}"/>
              </a:ext>
            </a:extLst>
          </p:cNvPr>
          <p:cNvSpPr txBox="1"/>
          <p:nvPr/>
        </p:nvSpPr>
        <p:spPr>
          <a:xfrm>
            <a:off x="1309880" y="291459"/>
            <a:ext cx="10529944" cy="53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Antiviral activity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F74C2CA-A638-01BC-E95A-F46806CA485C}"/>
              </a:ext>
            </a:extLst>
          </p:cNvPr>
          <p:cNvGrpSpPr/>
          <p:nvPr/>
        </p:nvGrpSpPr>
        <p:grpSpPr>
          <a:xfrm>
            <a:off x="1979553" y="1458594"/>
            <a:ext cx="3737165" cy="3687743"/>
            <a:chOff x="427453" y="1677980"/>
            <a:chExt cx="3600930" cy="3553309"/>
          </a:xfrm>
        </p:grpSpPr>
        <p:pic>
          <p:nvPicPr>
            <p:cNvPr id="36" name="Bild 32" descr="10-1074.pdf">
              <a:extLst>
                <a:ext uri="{FF2B5EF4-FFF2-40B4-BE49-F238E27FC236}">
                  <a16:creationId xmlns:a16="http://schemas.microsoft.com/office/drawing/2014/main" id="{A6623F21-990C-1FD7-595A-A84A12CA7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1" b="9162"/>
            <a:stretch/>
          </p:blipFill>
          <p:spPr>
            <a:xfrm>
              <a:off x="698321" y="2760289"/>
              <a:ext cx="3308800" cy="2250179"/>
            </a:xfrm>
            <a:prstGeom prst="rect">
              <a:avLst/>
            </a:prstGeom>
          </p:spPr>
        </p:pic>
        <p:cxnSp>
          <p:nvCxnSpPr>
            <p:cNvPr id="38" name="Straight Arrow Connector 88">
              <a:extLst>
                <a:ext uri="{FF2B5EF4-FFF2-40B4-BE49-F238E27FC236}">
                  <a16:creationId xmlns:a16="http://schemas.microsoft.com/office/drawing/2014/main" id="{975A8A3A-878F-D9DF-7289-9F0DD3EEF1B9}"/>
                </a:ext>
              </a:extLst>
            </p:cNvPr>
            <p:cNvCxnSpPr/>
            <p:nvPr/>
          </p:nvCxnSpPr>
          <p:spPr>
            <a:xfrm>
              <a:off x="1139055" y="2526680"/>
              <a:ext cx="5441" cy="349360"/>
            </a:xfrm>
            <a:prstGeom prst="straightConnector1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363E3605-768E-1C71-72A4-C85A5C8FE251}"/>
                </a:ext>
              </a:extLst>
            </p:cNvPr>
            <p:cNvSpPr txBox="1"/>
            <p:nvPr/>
          </p:nvSpPr>
          <p:spPr>
            <a:xfrm>
              <a:off x="1497523" y="1677980"/>
              <a:ext cx="2530860" cy="385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10-1074 (</a:t>
              </a:r>
              <a:r>
                <a:rPr lang="de-DE" sz="20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V3stem</a:t>
              </a:r>
              <a:r>
                <a:rPr lang="de-DE" sz="2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)</a:t>
              </a:r>
              <a:endParaRPr lang="de-DE" sz="2000">
                <a:solidFill>
                  <a:srgbClr val="09701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0" name="TextBox 29">
              <a:extLst>
                <a:ext uri="{FF2B5EF4-FFF2-40B4-BE49-F238E27FC236}">
                  <a16:creationId xmlns:a16="http://schemas.microsoft.com/office/drawing/2014/main" id="{7BD84DF3-C3CD-0171-FC7C-E7A1E62DF0BD}"/>
                </a:ext>
              </a:extLst>
            </p:cNvPr>
            <p:cNvSpPr txBox="1"/>
            <p:nvPr/>
          </p:nvSpPr>
          <p:spPr>
            <a:xfrm>
              <a:off x="1808526" y="4964388"/>
              <a:ext cx="1412044" cy="266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Arial"/>
                  <a:cs typeface="Arial"/>
                </a:rPr>
                <a:t>Days after infusion</a:t>
              </a: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D7A78A5E-1BFC-CE7A-0B45-9F9C4B2A50D2}"/>
                </a:ext>
              </a:extLst>
            </p:cNvPr>
            <p:cNvSpPr txBox="1"/>
            <p:nvPr/>
          </p:nvSpPr>
          <p:spPr>
            <a:xfrm rot="16200000">
              <a:off x="-129911" y="3675820"/>
              <a:ext cx="1391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Symbol" charset="2"/>
                  <a:cs typeface="Symbol" charset="2"/>
                </a:rPr>
                <a:t>D</a:t>
              </a:r>
              <a:r>
                <a:rPr lang="en-US" sz="1200">
                  <a:latin typeface="Arial"/>
                  <a:cs typeface="Arial"/>
                </a:rPr>
                <a:t>log</a:t>
              </a:r>
              <a:r>
                <a:rPr lang="en-US" sz="1200" baseline="-25000">
                  <a:latin typeface="Arial"/>
                  <a:cs typeface="Arial"/>
                </a:rPr>
                <a:t>10</a:t>
              </a:r>
              <a:r>
                <a:rPr lang="en-US" sz="1200">
                  <a:latin typeface="Arial"/>
                  <a:cs typeface="Arial"/>
                </a:rPr>
                <a:t> (copies/ml)</a:t>
              </a:r>
            </a:p>
          </p:txBody>
        </p:sp>
      </p:grpSp>
      <p:sp>
        <p:nvSpPr>
          <p:cNvPr id="52" name="TextBox 11">
            <a:extLst>
              <a:ext uri="{FF2B5EF4-FFF2-40B4-BE49-F238E27FC236}">
                <a16:creationId xmlns:a16="http://schemas.microsoft.com/office/drawing/2014/main" id="{1FE29075-0144-F1AC-4781-FF2D99AA8D73}"/>
              </a:ext>
            </a:extLst>
          </p:cNvPr>
          <p:cNvSpPr txBox="1"/>
          <p:nvPr/>
        </p:nvSpPr>
        <p:spPr>
          <a:xfrm>
            <a:off x="2468447" y="6347587"/>
            <a:ext cx="796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Caskey* and Klein* et al., Nature 2015; Caskey*, Schoofs*,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Gruell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*, et al., Nat Med 2017</a:t>
            </a: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F79F5A55-CC7D-5C53-53B2-4AFC2002824D}"/>
              </a:ext>
            </a:extLst>
          </p:cNvPr>
          <p:cNvSpPr txBox="1"/>
          <p:nvPr/>
        </p:nvSpPr>
        <p:spPr>
          <a:xfrm>
            <a:off x="2870428" y="5197357"/>
            <a:ext cx="269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latin typeface="Arial"/>
                <a:cs typeface="Arial"/>
              </a:rPr>
              <a:t>Drop viral </a:t>
            </a:r>
            <a:r>
              <a:rPr lang="de-DE" sz="1600" err="1">
                <a:latin typeface="Arial"/>
                <a:cs typeface="Arial"/>
              </a:rPr>
              <a:t>load</a:t>
            </a:r>
            <a:r>
              <a:rPr lang="de-DE" sz="1600">
                <a:latin typeface="Arial"/>
                <a:cs typeface="Arial"/>
              </a:rPr>
              <a:t> </a:t>
            </a:r>
          </a:p>
          <a:p>
            <a:pPr algn="ctr"/>
            <a:r>
              <a:rPr lang="de-DE" sz="1600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1,52 log (1.0 </a:t>
            </a: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–</a:t>
            </a:r>
            <a:r>
              <a:rPr lang="de-DE" sz="1600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2.1)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582DD7-5E59-4167-30BB-F61FFD32E2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38" t="24129" r="41176" b="52298"/>
          <a:stretch/>
        </p:blipFill>
        <p:spPr>
          <a:xfrm>
            <a:off x="2358145" y="1469126"/>
            <a:ext cx="725050" cy="76272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037533C-CA7D-7D6F-DF72-2F7DDDE22059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93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8F74C2CA-A638-01BC-E95A-F46806CA485C}"/>
              </a:ext>
            </a:extLst>
          </p:cNvPr>
          <p:cNvGrpSpPr/>
          <p:nvPr/>
        </p:nvGrpSpPr>
        <p:grpSpPr>
          <a:xfrm>
            <a:off x="1979553" y="1458594"/>
            <a:ext cx="3737165" cy="3458568"/>
            <a:chOff x="427453" y="1677980"/>
            <a:chExt cx="3600930" cy="3332488"/>
          </a:xfrm>
        </p:grpSpPr>
        <p:pic>
          <p:nvPicPr>
            <p:cNvPr id="36" name="Bild 32" descr="10-1074.pdf">
              <a:extLst>
                <a:ext uri="{FF2B5EF4-FFF2-40B4-BE49-F238E27FC236}">
                  <a16:creationId xmlns:a16="http://schemas.microsoft.com/office/drawing/2014/main" id="{A6623F21-990C-1FD7-595A-A84A12CA70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1" b="9162"/>
            <a:stretch/>
          </p:blipFill>
          <p:spPr>
            <a:xfrm>
              <a:off x="698321" y="2760289"/>
              <a:ext cx="3308800" cy="2250179"/>
            </a:xfrm>
            <a:prstGeom prst="rect">
              <a:avLst/>
            </a:prstGeom>
          </p:spPr>
        </p:pic>
        <p:cxnSp>
          <p:nvCxnSpPr>
            <p:cNvPr id="38" name="Straight Arrow Connector 88">
              <a:extLst>
                <a:ext uri="{FF2B5EF4-FFF2-40B4-BE49-F238E27FC236}">
                  <a16:creationId xmlns:a16="http://schemas.microsoft.com/office/drawing/2014/main" id="{975A8A3A-878F-D9DF-7289-9F0DD3EEF1B9}"/>
                </a:ext>
              </a:extLst>
            </p:cNvPr>
            <p:cNvCxnSpPr/>
            <p:nvPr/>
          </p:nvCxnSpPr>
          <p:spPr>
            <a:xfrm>
              <a:off x="1139055" y="2526680"/>
              <a:ext cx="5441" cy="349360"/>
            </a:xfrm>
            <a:prstGeom prst="straightConnector1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9">
              <a:extLst>
                <a:ext uri="{FF2B5EF4-FFF2-40B4-BE49-F238E27FC236}">
                  <a16:creationId xmlns:a16="http://schemas.microsoft.com/office/drawing/2014/main" id="{363E3605-768E-1C71-72A4-C85A5C8FE251}"/>
                </a:ext>
              </a:extLst>
            </p:cNvPr>
            <p:cNvSpPr txBox="1"/>
            <p:nvPr/>
          </p:nvSpPr>
          <p:spPr>
            <a:xfrm>
              <a:off x="1497523" y="1677980"/>
              <a:ext cx="2530860" cy="385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10-1074 (</a:t>
              </a:r>
              <a:r>
                <a:rPr lang="de-DE" sz="20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V3stem</a:t>
              </a:r>
              <a:r>
                <a:rPr lang="de-DE" sz="2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)</a:t>
              </a:r>
              <a:endParaRPr lang="de-DE" sz="2000">
                <a:solidFill>
                  <a:srgbClr val="09701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41" name="TextBox 3">
              <a:extLst>
                <a:ext uri="{FF2B5EF4-FFF2-40B4-BE49-F238E27FC236}">
                  <a16:creationId xmlns:a16="http://schemas.microsoft.com/office/drawing/2014/main" id="{D7A78A5E-1BFC-CE7A-0B45-9F9C4B2A50D2}"/>
                </a:ext>
              </a:extLst>
            </p:cNvPr>
            <p:cNvSpPr txBox="1"/>
            <p:nvPr/>
          </p:nvSpPr>
          <p:spPr>
            <a:xfrm rot="16200000">
              <a:off x="-129911" y="3675820"/>
              <a:ext cx="13917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Symbol" charset="2"/>
                  <a:cs typeface="Symbol" charset="2"/>
                </a:rPr>
                <a:t>D</a:t>
              </a:r>
              <a:r>
                <a:rPr lang="en-US" sz="1200">
                  <a:latin typeface="Arial"/>
                  <a:cs typeface="Arial"/>
                </a:rPr>
                <a:t>log</a:t>
              </a:r>
              <a:r>
                <a:rPr lang="en-US" sz="1200" baseline="-25000">
                  <a:latin typeface="Arial"/>
                  <a:cs typeface="Arial"/>
                </a:rPr>
                <a:t>10</a:t>
              </a:r>
              <a:r>
                <a:rPr lang="en-US" sz="1200">
                  <a:latin typeface="Arial"/>
                  <a:cs typeface="Arial"/>
                </a:rPr>
                <a:t> (copies/ml)</a:t>
              </a:r>
            </a:p>
          </p:txBody>
        </p:sp>
      </p:grpSp>
      <p:pic>
        <p:nvPicPr>
          <p:cNvPr id="48" name="Bild 43" descr="Bildschirmfoto 2016-12-11 um 19.54.46.png">
            <a:extLst>
              <a:ext uri="{FF2B5EF4-FFF2-40B4-BE49-F238E27FC236}">
                <a16:creationId xmlns:a16="http://schemas.microsoft.com/office/drawing/2014/main" id="{3827A1DF-3EF7-60F5-8DFD-776096CF3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07" y="2050813"/>
            <a:ext cx="3740485" cy="3914958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46FD6063-566F-37A3-74C5-3E4D149017F4}"/>
              </a:ext>
            </a:extLst>
          </p:cNvPr>
          <p:cNvSpPr txBox="1"/>
          <p:nvPr/>
        </p:nvSpPr>
        <p:spPr>
          <a:xfrm>
            <a:off x="7314271" y="1450378"/>
            <a:ext cx="3062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</a:t>
            </a:r>
            <a:r>
              <a:rPr lang="de-DE" sz="20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escape</a:t>
            </a:r>
            <a:r>
              <a:rPr lang="de-DE" sz="20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000" b="1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mutations</a:t>
            </a:r>
            <a:endParaRPr lang="de-DE" sz="20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C0C19986-7C31-7E77-2A45-5E59CE89775D}"/>
              </a:ext>
            </a:extLst>
          </p:cNvPr>
          <p:cNvSpPr/>
          <p:nvPr/>
        </p:nvSpPr>
        <p:spPr>
          <a:xfrm>
            <a:off x="4424139" y="2778160"/>
            <a:ext cx="458053" cy="1580676"/>
          </a:xfrm>
          <a:prstGeom prst="rect">
            <a:avLst/>
          </a:prstGeom>
          <a:noFill/>
          <a:ln w="3175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Pfeil nach unten 50">
            <a:extLst>
              <a:ext uri="{FF2B5EF4-FFF2-40B4-BE49-F238E27FC236}">
                <a16:creationId xmlns:a16="http://schemas.microsoft.com/office/drawing/2014/main" id="{986BD05A-1FD8-45C9-C77B-20E899E19247}"/>
              </a:ext>
            </a:extLst>
          </p:cNvPr>
          <p:cNvSpPr/>
          <p:nvPr/>
        </p:nvSpPr>
        <p:spPr>
          <a:xfrm>
            <a:off x="4480165" y="2299758"/>
            <a:ext cx="317484" cy="348416"/>
          </a:xfrm>
          <a:prstGeom prst="downArrow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Box 11">
            <a:extLst>
              <a:ext uri="{FF2B5EF4-FFF2-40B4-BE49-F238E27FC236}">
                <a16:creationId xmlns:a16="http://schemas.microsoft.com/office/drawing/2014/main" id="{1FE29075-0144-F1AC-4781-FF2D99AA8D73}"/>
              </a:ext>
            </a:extLst>
          </p:cNvPr>
          <p:cNvSpPr txBox="1"/>
          <p:nvPr/>
        </p:nvSpPr>
        <p:spPr>
          <a:xfrm>
            <a:off x="2468447" y="6347587"/>
            <a:ext cx="796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Caskey* and Klein* et al., Nature 2015; Caskey*, Schoofs*,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Gruell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*, et al., Nat Med 2017</a:t>
            </a: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F79F5A55-CC7D-5C53-53B2-4AFC2002824D}"/>
              </a:ext>
            </a:extLst>
          </p:cNvPr>
          <p:cNvSpPr txBox="1"/>
          <p:nvPr/>
        </p:nvSpPr>
        <p:spPr>
          <a:xfrm>
            <a:off x="2870428" y="5197357"/>
            <a:ext cx="269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>
                <a:latin typeface="Arial"/>
                <a:cs typeface="Arial"/>
              </a:rPr>
              <a:t>Drop viral </a:t>
            </a:r>
            <a:r>
              <a:rPr lang="de-DE" sz="1600" err="1">
                <a:latin typeface="Arial"/>
                <a:cs typeface="Arial"/>
              </a:rPr>
              <a:t>load</a:t>
            </a:r>
            <a:r>
              <a:rPr lang="de-DE" sz="1600">
                <a:latin typeface="Arial"/>
                <a:cs typeface="Arial"/>
              </a:rPr>
              <a:t> </a:t>
            </a:r>
          </a:p>
          <a:p>
            <a:pPr algn="ctr"/>
            <a:r>
              <a:rPr lang="de-DE" sz="1600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1,52 log (1.0 </a:t>
            </a:r>
            <a:r>
              <a:rPr lang="en-US" sz="1600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–</a:t>
            </a:r>
            <a:r>
              <a:rPr lang="de-DE" sz="1600" b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2.1)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A582DD7-5E59-4167-30BB-F61FFD32E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38" t="24129" r="41176" b="52298"/>
          <a:stretch/>
        </p:blipFill>
        <p:spPr>
          <a:xfrm>
            <a:off x="2358145" y="1469126"/>
            <a:ext cx="725050" cy="762724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8372EBF1-E00C-DE25-DE5D-902C375B9A08}"/>
              </a:ext>
            </a:extLst>
          </p:cNvPr>
          <p:cNvCxnSpPr/>
          <p:nvPr/>
        </p:nvCxnSpPr>
        <p:spPr>
          <a:xfrm>
            <a:off x="4558740" y="2310425"/>
            <a:ext cx="1965240" cy="0"/>
          </a:xfrm>
          <a:prstGeom prst="line">
            <a:avLst/>
          </a:prstGeom>
          <a:ln w="28575">
            <a:solidFill>
              <a:srgbClr val="00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0303F37-E214-5B6B-2300-F6839E570FFF}"/>
              </a:ext>
            </a:extLst>
          </p:cNvPr>
          <p:cNvCxnSpPr>
            <a:cxnSpLocks/>
          </p:cNvCxnSpPr>
          <p:nvPr/>
        </p:nvCxnSpPr>
        <p:spPr>
          <a:xfrm>
            <a:off x="6523980" y="2057807"/>
            <a:ext cx="0" cy="3832630"/>
          </a:xfrm>
          <a:prstGeom prst="line">
            <a:avLst/>
          </a:prstGeom>
          <a:ln w="28575">
            <a:solidFill>
              <a:srgbClr val="008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eck 2">
            <a:extLst>
              <a:ext uri="{FF2B5EF4-FFF2-40B4-BE49-F238E27FC236}">
                <a16:creationId xmlns:a16="http://schemas.microsoft.com/office/drawing/2014/main" id="{D037533C-CA7D-7D6F-DF72-2F7DDDE22059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29">
            <a:extLst>
              <a:ext uri="{FF2B5EF4-FFF2-40B4-BE49-F238E27FC236}">
                <a16:creationId xmlns:a16="http://schemas.microsoft.com/office/drawing/2014/main" id="{91EA16EA-E32A-A63A-D8D5-D5600FD3332F}"/>
              </a:ext>
            </a:extLst>
          </p:cNvPr>
          <p:cNvSpPr txBox="1"/>
          <p:nvPr/>
        </p:nvSpPr>
        <p:spPr>
          <a:xfrm>
            <a:off x="3412877" y="4869338"/>
            <a:ext cx="14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Days after infusion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4E22003-EC34-BC30-8245-B6C2274EAE51}"/>
              </a:ext>
            </a:extLst>
          </p:cNvPr>
          <p:cNvSpPr txBox="1"/>
          <p:nvPr/>
        </p:nvSpPr>
        <p:spPr>
          <a:xfrm>
            <a:off x="1309880" y="291459"/>
            <a:ext cx="10529944" cy="53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Antiviral activity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 rotWithShape="1"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 rotWithShape="1"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 rotWithShape="1"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44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8">
            <a:extLst>
              <a:ext uri="{FF2B5EF4-FFF2-40B4-BE49-F238E27FC236}">
                <a16:creationId xmlns:a16="http://schemas.microsoft.com/office/drawing/2014/main" id="{3EAC9E38-FBFE-9A2B-B3DC-5ED4CB218724}"/>
              </a:ext>
            </a:extLst>
          </p:cNvPr>
          <p:cNvGrpSpPr/>
          <p:nvPr/>
        </p:nvGrpSpPr>
        <p:grpSpPr>
          <a:xfrm>
            <a:off x="1945910" y="1820680"/>
            <a:ext cx="2424772" cy="3241290"/>
            <a:chOff x="5436702" y="1849907"/>
            <a:chExt cx="2837823" cy="3793429"/>
          </a:xfrm>
        </p:grpSpPr>
        <p:pic>
          <p:nvPicPr>
            <p:cNvPr id="42" name="pasted-image.pdf" descr="pasted-image.pdf">
              <a:extLst>
                <a:ext uri="{FF2B5EF4-FFF2-40B4-BE49-F238E27FC236}">
                  <a16:creationId xmlns:a16="http://schemas.microsoft.com/office/drawing/2014/main" id="{82265D8E-D3DB-546C-A16E-21E6D5A29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0820" y="2176206"/>
              <a:ext cx="2773705" cy="3467130"/>
            </a:xfrm>
            <a:prstGeom prst="rect">
              <a:avLst/>
            </a:prstGeom>
            <a:ln w="3175">
              <a:miter lim="400000"/>
            </a:ln>
            <a:effectLst/>
          </p:spPr>
        </p:pic>
        <p:sp>
          <p:nvSpPr>
            <p:cNvPr id="43" name="10-1074…">
              <a:extLst>
                <a:ext uri="{FF2B5EF4-FFF2-40B4-BE49-F238E27FC236}">
                  <a16:creationId xmlns:a16="http://schemas.microsoft.com/office/drawing/2014/main" id="{075876E6-6FA8-AD73-5146-8F228D6B912E}"/>
                </a:ext>
              </a:extLst>
            </p:cNvPr>
            <p:cNvSpPr/>
            <p:nvPr/>
          </p:nvSpPr>
          <p:spPr>
            <a:xfrm>
              <a:off x="6532645" y="1849907"/>
              <a:ext cx="1295429" cy="736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/>
            <a:p>
              <a:pPr algn="ctr">
                <a:defRPr>
                  <a:solidFill>
                    <a:schemeClr val="accent1"/>
                  </a:solidFill>
                </a:defRPr>
              </a:pPr>
              <a:r>
                <a:rPr sz="1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10-1074</a:t>
              </a:r>
            </a:p>
            <a:p>
              <a:pPr algn="ctr">
                <a:defRPr>
                  <a:solidFill>
                    <a:schemeClr val="accent1"/>
                  </a:solidFill>
                </a:defRPr>
              </a:pPr>
              <a:r>
                <a:rPr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V3 glycan</a:t>
              </a:r>
            </a:p>
          </p:txBody>
        </p:sp>
        <p:sp>
          <p:nvSpPr>
            <p:cNvPr id="44" name="3BNC117…">
              <a:extLst>
                <a:ext uri="{FF2B5EF4-FFF2-40B4-BE49-F238E27FC236}">
                  <a16:creationId xmlns:a16="http://schemas.microsoft.com/office/drawing/2014/main" id="{B3353D25-7DBD-DE84-EA2B-7833AD85568D}"/>
                </a:ext>
              </a:extLst>
            </p:cNvPr>
            <p:cNvSpPr/>
            <p:nvPr/>
          </p:nvSpPr>
          <p:spPr>
            <a:xfrm>
              <a:off x="6953138" y="3350362"/>
              <a:ext cx="1279934" cy="736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/>
            <a:p>
              <a:pPr algn="ctr">
                <a:defRPr>
                  <a:solidFill>
                    <a:schemeClr val="accent5"/>
                  </a:solidFill>
                </a:defRPr>
              </a:pPr>
              <a:r>
                <a:rPr sz="1400" b="1">
                  <a:solidFill>
                    <a:srgbClr val="A601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3BNC117</a:t>
              </a:r>
            </a:p>
            <a:p>
              <a:pPr algn="ctr">
                <a:defRPr>
                  <a:solidFill>
                    <a:schemeClr val="accent5"/>
                  </a:solidFill>
                </a:defRPr>
              </a:pPr>
              <a:r>
                <a:rPr sz="1400">
                  <a:solidFill>
                    <a:srgbClr val="A601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CD4bs</a:t>
              </a:r>
            </a:p>
          </p:txBody>
        </p:sp>
        <p:sp>
          <p:nvSpPr>
            <p:cNvPr id="45" name="gp120">
              <a:extLst>
                <a:ext uri="{FF2B5EF4-FFF2-40B4-BE49-F238E27FC236}">
                  <a16:creationId xmlns:a16="http://schemas.microsoft.com/office/drawing/2014/main" id="{23C65838-08ED-2D33-ECC2-2C5B4BB3804F}"/>
                </a:ext>
              </a:extLst>
            </p:cNvPr>
            <p:cNvSpPr/>
            <p:nvPr/>
          </p:nvSpPr>
          <p:spPr>
            <a:xfrm>
              <a:off x="5436702" y="3959557"/>
              <a:ext cx="840141" cy="39843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>
              <a:lvl1pPr>
                <a:defRPr>
                  <a:solidFill>
                    <a:schemeClr val="accent3"/>
                  </a:solidFill>
                </a:defRPr>
              </a:lvl1pPr>
            </a:lstStyle>
            <a:p>
              <a:r>
                <a:rPr sz="1400">
                  <a:solidFill>
                    <a:srgbClr val="9411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gp120</a:t>
              </a:r>
            </a:p>
          </p:txBody>
        </p:sp>
        <p:sp>
          <p:nvSpPr>
            <p:cNvPr id="46" name="gp41">
              <a:extLst>
                <a:ext uri="{FF2B5EF4-FFF2-40B4-BE49-F238E27FC236}">
                  <a16:creationId xmlns:a16="http://schemas.microsoft.com/office/drawing/2014/main" id="{4A46127D-F473-DC5C-2721-1123FA59D538}"/>
                </a:ext>
              </a:extLst>
            </p:cNvPr>
            <p:cNvSpPr/>
            <p:nvPr/>
          </p:nvSpPr>
          <p:spPr>
            <a:xfrm>
              <a:off x="5500820" y="4733342"/>
              <a:ext cx="684186" cy="39843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>
              <a:lvl1pPr>
                <a:defRPr>
                  <a:solidFill>
                    <a:srgbClr val="FFADF0"/>
                  </a:solidFill>
                </a:defRPr>
              </a:lvl1pPr>
            </a:lstStyle>
            <a:p>
              <a:r>
                <a:rPr sz="14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gp41</a:t>
              </a:r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16CA4957-A7D5-D26D-296E-287AD2D05BC5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818F6467-0D6A-8D19-2DDE-3B5CEC617911}"/>
              </a:ext>
            </a:extLst>
          </p:cNvPr>
          <p:cNvSpPr txBox="1"/>
          <p:nvPr/>
        </p:nvSpPr>
        <p:spPr>
          <a:xfrm>
            <a:off x="1945910" y="6346776"/>
            <a:ext cx="796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Gristick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., NSMB 2016;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Sneller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., Nature 2022;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Gaebler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., Nature 2022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4E22003-EC34-BC30-8245-B6C2274EAE51}"/>
              </a:ext>
            </a:extLst>
          </p:cNvPr>
          <p:cNvSpPr txBox="1"/>
          <p:nvPr/>
        </p:nvSpPr>
        <p:spPr>
          <a:xfrm>
            <a:off x="1309880" y="291459"/>
            <a:ext cx="10529944" cy="53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Antiviral activity</a:t>
            </a: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0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 6">
            <a:extLst>
              <a:ext uri="{FF2B5EF4-FFF2-40B4-BE49-F238E27FC236}">
                <a16:creationId xmlns:a16="http://schemas.microsoft.com/office/drawing/2014/main" id="{8D98A0B3-835E-3F9E-25A2-6093CFB98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9802" y="3113795"/>
            <a:ext cx="402774" cy="67129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3879B6A7-AC8B-7C90-4640-ACC37184956A}"/>
              </a:ext>
            </a:extLst>
          </p:cNvPr>
          <p:cNvSpPr/>
          <p:nvPr/>
        </p:nvSpPr>
        <p:spPr>
          <a:xfrm>
            <a:off x="5201383" y="4411185"/>
            <a:ext cx="573932" cy="2872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8823E047-2374-B298-D2A7-01ACD90E5A18}"/>
              </a:ext>
            </a:extLst>
          </p:cNvPr>
          <p:cNvSpPr/>
          <p:nvPr/>
        </p:nvSpPr>
        <p:spPr>
          <a:xfrm>
            <a:off x="8897046" y="1110987"/>
            <a:ext cx="2181732" cy="5200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41" name="Group 8">
            <a:extLst>
              <a:ext uri="{FF2B5EF4-FFF2-40B4-BE49-F238E27FC236}">
                <a16:creationId xmlns:a16="http://schemas.microsoft.com/office/drawing/2014/main" id="{3EAC9E38-FBFE-9A2B-B3DC-5ED4CB218724}"/>
              </a:ext>
            </a:extLst>
          </p:cNvPr>
          <p:cNvGrpSpPr/>
          <p:nvPr/>
        </p:nvGrpSpPr>
        <p:grpSpPr>
          <a:xfrm>
            <a:off x="1945910" y="1820680"/>
            <a:ext cx="2424772" cy="3241290"/>
            <a:chOff x="5436702" y="1849907"/>
            <a:chExt cx="2837823" cy="3793429"/>
          </a:xfrm>
        </p:grpSpPr>
        <p:pic>
          <p:nvPicPr>
            <p:cNvPr id="42" name="pasted-image.pdf" descr="pasted-image.pdf">
              <a:extLst>
                <a:ext uri="{FF2B5EF4-FFF2-40B4-BE49-F238E27FC236}">
                  <a16:creationId xmlns:a16="http://schemas.microsoft.com/office/drawing/2014/main" id="{82265D8E-D3DB-546C-A16E-21E6D5A29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0820" y="2176206"/>
              <a:ext cx="2773705" cy="3467130"/>
            </a:xfrm>
            <a:prstGeom prst="rect">
              <a:avLst/>
            </a:prstGeom>
            <a:ln w="3175">
              <a:miter lim="400000"/>
            </a:ln>
            <a:effectLst/>
          </p:spPr>
        </p:pic>
        <p:sp>
          <p:nvSpPr>
            <p:cNvPr id="43" name="10-1074…">
              <a:extLst>
                <a:ext uri="{FF2B5EF4-FFF2-40B4-BE49-F238E27FC236}">
                  <a16:creationId xmlns:a16="http://schemas.microsoft.com/office/drawing/2014/main" id="{075876E6-6FA8-AD73-5146-8F228D6B912E}"/>
                </a:ext>
              </a:extLst>
            </p:cNvPr>
            <p:cNvSpPr/>
            <p:nvPr/>
          </p:nvSpPr>
          <p:spPr>
            <a:xfrm>
              <a:off x="6532645" y="1849907"/>
              <a:ext cx="1295429" cy="736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/>
            <a:p>
              <a:pPr algn="ctr">
                <a:defRPr>
                  <a:solidFill>
                    <a:schemeClr val="accent1"/>
                  </a:solidFill>
                </a:defRPr>
              </a:pPr>
              <a:r>
                <a:rPr sz="1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10-1074</a:t>
              </a:r>
            </a:p>
            <a:p>
              <a:pPr algn="ctr">
                <a:defRPr>
                  <a:solidFill>
                    <a:schemeClr val="accent1"/>
                  </a:solidFill>
                </a:defRPr>
              </a:pPr>
              <a:r>
                <a:rPr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V3 glycan</a:t>
              </a:r>
            </a:p>
          </p:txBody>
        </p:sp>
        <p:sp>
          <p:nvSpPr>
            <p:cNvPr id="44" name="3BNC117…">
              <a:extLst>
                <a:ext uri="{FF2B5EF4-FFF2-40B4-BE49-F238E27FC236}">
                  <a16:creationId xmlns:a16="http://schemas.microsoft.com/office/drawing/2014/main" id="{B3353D25-7DBD-DE84-EA2B-7833AD85568D}"/>
                </a:ext>
              </a:extLst>
            </p:cNvPr>
            <p:cNvSpPr/>
            <p:nvPr/>
          </p:nvSpPr>
          <p:spPr>
            <a:xfrm>
              <a:off x="6953138" y="3350362"/>
              <a:ext cx="1279934" cy="736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/>
            <a:p>
              <a:pPr algn="ctr">
                <a:defRPr>
                  <a:solidFill>
                    <a:schemeClr val="accent5"/>
                  </a:solidFill>
                </a:defRPr>
              </a:pPr>
              <a:r>
                <a:rPr sz="1400" b="1">
                  <a:solidFill>
                    <a:srgbClr val="A601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3BNC117</a:t>
              </a:r>
            </a:p>
            <a:p>
              <a:pPr algn="ctr">
                <a:defRPr>
                  <a:solidFill>
                    <a:schemeClr val="accent5"/>
                  </a:solidFill>
                </a:defRPr>
              </a:pPr>
              <a:r>
                <a:rPr sz="1400">
                  <a:solidFill>
                    <a:srgbClr val="A601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CD4bs</a:t>
              </a:r>
            </a:p>
          </p:txBody>
        </p:sp>
        <p:sp>
          <p:nvSpPr>
            <p:cNvPr id="45" name="gp120">
              <a:extLst>
                <a:ext uri="{FF2B5EF4-FFF2-40B4-BE49-F238E27FC236}">
                  <a16:creationId xmlns:a16="http://schemas.microsoft.com/office/drawing/2014/main" id="{23C65838-08ED-2D33-ECC2-2C5B4BB3804F}"/>
                </a:ext>
              </a:extLst>
            </p:cNvPr>
            <p:cNvSpPr/>
            <p:nvPr/>
          </p:nvSpPr>
          <p:spPr>
            <a:xfrm>
              <a:off x="5436702" y="3959557"/>
              <a:ext cx="840141" cy="39843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>
              <a:lvl1pPr>
                <a:defRPr>
                  <a:solidFill>
                    <a:schemeClr val="accent3"/>
                  </a:solidFill>
                </a:defRPr>
              </a:lvl1pPr>
            </a:lstStyle>
            <a:p>
              <a:r>
                <a:rPr sz="1400">
                  <a:solidFill>
                    <a:srgbClr val="9411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gp120</a:t>
              </a:r>
            </a:p>
          </p:txBody>
        </p:sp>
        <p:sp>
          <p:nvSpPr>
            <p:cNvPr id="46" name="gp41">
              <a:extLst>
                <a:ext uri="{FF2B5EF4-FFF2-40B4-BE49-F238E27FC236}">
                  <a16:creationId xmlns:a16="http://schemas.microsoft.com/office/drawing/2014/main" id="{4A46127D-F473-DC5C-2721-1123FA59D538}"/>
                </a:ext>
              </a:extLst>
            </p:cNvPr>
            <p:cNvSpPr/>
            <p:nvPr/>
          </p:nvSpPr>
          <p:spPr>
            <a:xfrm>
              <a:off x="5500820" y="4733342"/>
              <a:ext cx="684186" cy="39843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>
              <a:lvl1pPr>
                <a:defRPr>
                  <a:solidFill>
                    <a:srgbClr val="FFADF0"/>
                  </a:solidFill>
                </a:defRPr>
              </a:lvl1pPr>
            </a:lstStyle>
            <a:p>
              <a:r>
                <a:rPr sz="14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gp41</a:t>
              </a:r>
            </a:p>
          </p:txBody>
        </p:sp>
      </p:grpSp>
      <p:pic>
        <p:nvPicPr>
          <p:cNvPr id="47" name="Bild 12">
            <a:extLst>
              <a:ext uri="{FF2B5EF4-FFF2-40B4-BE49-F238E27FC236}">
                <a16:creationId xmlns:a16="http://schemas.microsoft.com/office/drawing/2014/main" id="{9C8632DB-C19C-9A2D-E0F6-1BFCF0C8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84"/>
          <a:stretch/>
        </p:blipFill>
        <p:spPr>
          <a:xfrm>
            <a:off x="4672843" y="4054843"/>
            <a:ext cx="6181512" cy="1369538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3670AE91-834A-C4BF-9256-8E23EE9B5CA7}"/>
              </a:ext>
            </a:extLst>
          </p:cNvPr>
          <p:cNvSpPr/>
          <p:nvPr/>
        </p:nvSpPr>
        <p:spPr>
          <a:xfrm>
            <a:off x="4896585" y="4076361"/>
            <a:ext cx="573932" cy="2872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9" name="Bild 13">
            <a:extLst>
              <a:ext uri="{FF2B5EF4-FFF2-40B4-BE49-F238E27FC236}">
                <a16:creationId xmlns:a16="http://schemas.microsoft.com/office/drawing/2014/main" id="{6D40A0F5-4DEB-92C1-53B6-D431B7C88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60" y="1378252"/>
            <a:ext cx="4166773" cy="2714234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94C588D5-CC88-CDFF-DEA3-CC61883CB6E7}"/>
              </a:ext>
            </a:extLst>
          </p:cNvPr>
          <p:cNvSpPr/>
          <p:nvPr/>
        </p:nvSpPr>
        <p:spPr>
          <a:xfrm>
            <a:off x="9715327" y="1110987"/>
            <a:ext cx="2317385" cy="5200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1" name="Bild 71">
            <a:extLst>
              <a:ext uri="{FF2B5EF4-FFF2-40B4-BE49-F238E27FC236}">
                <a16:creationId xmlns:a16="http://schemas.microsoft.com/office/drawing/2014/main" id="{018691C1-3479-583F-AD68-79806204E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8" b="81197"/>
          <a:stretch/>
        </p:blipFill>
        <p:spPr>
          <a:xfrm>
            <a:off x="9077014" y="1344431"/>
            <a:ext cx="2218459" cy="510362"/>
          </a:xfrm>
          <a:prstGeom prst="rect">
            <a:avLst/>
          </a:prstGeom>
        </p:spPr>
      </p:pic>
      <p:pic>
        <p:nvPicPr>
          <p:cNvPr id="53" name="Bild 9">
            <a:extLst>
              <a:ext uri="{FF2B5EF4-FFF2-40B4-BE49-F238E27FC236}">
                <a16:creationId xmlns:a16="http://schemas.microsoft.com/office/drawing/2014/main" id="{D5487549-AF10-97DB-EAF9-BF3B00265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214" y="1596184"/>
            <a:ext cx="1757307" cy="231284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6CA4957-A7D5-D26D-296E-287AD2D05BC5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9C61F74D-8534-516B-6899-62639614226D}"/>
              </a:ext>
            </a:extLst>
          </p:cNvPr>
          <p:cNvSpPr txBox="1"/>
          <p:nvPr/>
        </p:nvSpPr>
        <p:spPr>
          <a:xfrm>
            <a:off x="1945910" y="6346776"/>
            <a:ext cx="7966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Gristick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., NSMB 2016;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Sneller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., Nature 2022;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Gaebler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., Nature 2022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14E22003-EC34-BC30-8245-B6C2274EAE51}"/>
              </a:ext>
            </a:extLst>
          </p:cNvPr>
          <p:cNvSpPr txBox="1"/>
          <p:nvPr/>
        </p:nvSpPr>
        <p:spPr>
          <a:xfrm>
            <a:off x="1309880" y="291459"/>
            <a:ext cx="10529944" cy="53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Antiviral activity</a:t>
            </a: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30" name="Bild 29"/>
          <p:cNvPicPr>
            <a:picLocks noChangeAspect="1"/>
          </p:cNvPicPr>
          <p:nvPr/>
        </p:nvPicPr>
        <p:blipFill rotWithShape="1"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 rotWithShape="1"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 rotWithShape="1"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9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ild 6">
            <a:extLst>
              <a:ext uri="{FF2B5EF4-FFF2-40B4-BE49-F238E27FC236}">
                <a16:creationId xmlns:a16="http://schemas.microsoft.com/office/drawing/2014/main" id="{8D98A0B3-835E-3F9E-25A2-6093CFB98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9802" y="3113795"/>
            <a:ext cx="402774" cy="67129"/>
          </a:xfrm>
          <a:prstGeom prst="rect">
            <a:avLst/>
          </a:prstGeom>
        </p:spPr>
      </p:pic>
      <p:sp>
        <p:nvSpPr>
          <p:cNvPr id="39" name="Rechteck 38">
            <a:extLst>
              <a:ext uri="{FF2B5EF4-FFF2-40B4-BE49-F238E27FC236}">
                <a16:creationId xmlns:a16="http://schemas.microsoft.com/office/drawing/2014/main" id="{3879B6A7-AC8B-7C90-4640-ACC37184956A}"/>
              </a:ext>
            </a:extLst>
          </p:cNvPr>
          <p:cNvSpPr/>
          <p:nvPr/>
        </p:nvSpPr>
        <p:spPr>
          <a:xfrm>
            <a:off x="5201383" y="4411185"/>
            <a:ext cx="573932" cy="2872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8823E047-2374-B298-D2A7-01ACD90E5A18}"/>
              </a:ext>
            </a:extLst>
          </p:cNvPr>
          <p:cNvSpPr/>
          <p:nvPr/>
        </p:nvSpPr>
        <p:spPr>
          <a:xfrm>
            <a:off x="8897046" y="1110987"/>
            <a:ext cx="2181732" cy="5200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41" name="Group 8">
            <a:extLst>
              <a:ext uri="{FF2B5EF4-FFF2-40B4-BE49-F238E27FC236}">
                <a16:creationId xmlns:a16="http://schemas.microsoft.com/office/drawing/2014/main" id="{3EAC9E38-FBFE-9A2B-B3DC-5ED4CB218724}"/>
              </a:ext>
            </a:extLst>
          </p:cNvPr>
          <p:cNvGrpSpPr/>
          <p:nvPr/>
        </p:nvGrpSpPr>
        <p:grpSpPr>
          <a:xfrm>
            <a:off x="1945910" y="1820680"/>
            <a:ext cx="2424772" cy="3241290"/>
            <a:chOff x="5436702" y="1849907"/>
            <a:chExt cx="2837823" cy="3793429"/>
          </a:xfrm>
        </p:grpSpPr>
        <p:pic>
          <p:nvPicPr>
            <p:cNvPr id="42" name="pasted-image.pdf" descr="pasted-image.pdf">
              <a:extLst>
                <a:ext uri="{FF2B5EF4-FFF2-40B4-BE49-F238E27FC236}">
                  <a16:creationId xmlns:a16="http://schemas.microsoft.com/office/drawing/2014/main" id="{82265D8E-D3DB-546C-A16E-21E6D5A29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0820" y="2176206"/>
              <a:ext cx="2773705" cy="3467130"/>
            </a:xfrm>
            <a:prstGeom prst="rect">
              <a:avLst/>
            </a:prstGeom>
            <a:ln w="3175">
              <a:miter lim="400000"/>
            </a:ln>
            <a:effectLst/>
          </p:spPr>
        </p:pic>
        <p:sp>
          <p:nvSpPr>
            <p:cNvPr id="43" name="10-1074…">
              <a:extLst>
                <a:ext uri="{FF2B5EF4-FFF2-40B4-BE49-F238E27FC236}">
                  <a16:creationId xmlns:a16="http://schemas.microsoft.com/office/drawing/2014/main" id="{075876E6-6FA8-AD73-5146-8F228D6B912E}"/>
                </a:ext>
              </a:extLst>
            </p:cNvPr>
            <p:cNvSpPr/>
            <p:nvPr/>
          </p:nvSpPr>
          <p:spPr>
            <a:xfrm>
              <a:off x="6532645" y="1849907"/>
              <a:ext cx="1295429" cy="736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/>
            <a:p>
              <a:pPr algn="ctr">
                <a:defRPr>
                  <a:solidFill>
                    <a:schemeClr val="accent1"/>
                  </a:solidFill>
                </a:defRPr>
              </a:pPr>
              <a:r>
                <a:rPr sz="1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10-1074</a:t>
              </a:r>
            </a:p>
            <a:p>
              <a:pPr algn="ctr">
                <a:defRPr>
                  <a:solidFill>
                    <a:schemeClr val="accent1"/>
                  </a:solidFill>
                </a:defRPr>
              </a:pPr>
              <a:r>
                <a:rPr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V3 glycan</a:t>
              </a:r>
            </a:p>
          </p:txBody>
        </p:sp>
        <p:sp>
          <p:nvSpPr>
            <p:cNvPr id="44" name="3BNC117…">
              <a:extLst>
                <a:ext uri="{FF2B5EF4-FFF2-40B4-BE49-F238E27FC236}">
                  <a16:creationId xmlns:a16="http://schemas.microsoft.com/office/drawing/2014/main" id="{B3353D25-7DBD-DE84-EA2B-7833AD85568D}"/>
                </a:ext>
              </a:extLst>
            </p:cNvPr>
            <p:cNvSpPr/>
            <p:nvPr/>
          </p:nvSpPr>
          <p:spPr>
            <a:xfrm>
              <a:off x="6953138" y="3350362"/>
              <a:ext cx="1279934" cy="736506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/>
            <a:p>
              <a:pPr algn="ctr">
                <a:defRPr>
                  <a:solidFill>
                    <a:schemeClr val="accent5"/>
                  </a:solidFill>
                </a:defRPr>
              </a:pPr>
              <a:r>
                <a:rPr sz="1400" b="1">
                  <a:solidFill>
                    <a:srgbClr val="A601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3BNC117</a:t>
              </a:r>
            </a:p>
            <a:p>
              <a:pPr algn="ctr">
                <a:defRPr>
                  <a:solidFill>
                    <a:schemeClr val="accent5"/>
                  </a:solidFill>
                </a:defRPr>
              </a:pPr>
              <a:r>
                <a:rPr sz="1400">
                  <a:solidFill>
                    <a:srgbClr val="A601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CD4bs</a:t>
              </a:r>
            </a:p>
          </p:txBody>
        </p:sp>
        <p:sp>
          <p:nvSpPr>
            <p:cNvPr id="45" name="gp120">
              <a:extLst>
                <a:ext uri="{FF2B5EF4-FFF2-40B4-BE49-F238E27FC236}">
                  <a16:creationId xmlns:a16="http://schemas.microsoft.com/office/drawing/2014/main" id="{23C65838-08ED-2D33-ECC2-2C5B4BB3804F}"/>
                </a:ext>
              </a:extLst>
            </p:cNvPr>
            <p:cNvSpPr/>
            <p:nvPr/>
          </p:nvSpPr>
          <p:spPr>
            <a:xfrm>
              <a:off x="5436702" y="3959557"/>
              <a:ext cx="840141" cy="39843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>
              <a:lvl1pPr>
                <a:defRPr>
                  <a:solidFill>
                    <a:schemeClr val="accent3"/>
                  </a:solidFill>
                </a:defRPr>
              </a:lvl1pPr>
            </a:lstStyle>
            <a:p>
              <a:r>
                <a:rPr sz="1400">
                  <a:solidFill>
                    <a:srgbClr val="9411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gp120</a:t>
              </a:r>
            </a:p>
          </p:txBody>
        </p:sp>
        <p:sp>
          <p:nvSpPr>
            <p:cNvPr id="46" name="gp41">
              <a:extLst>
                <a:ext uri="{FF2B5EF4-FFF2-40B4-BE49-F238E27FC236}">
                  <a16:creationId xmlns:a16="http://schemas.microsoft.com/office/drawing/2014/main" id="{4A46127D-F473-DC5C-2721-1123FA59D538}"/>
                </a:ext>
              </a:extLst>
            </p:cNvPr>
            <p:cNvSpPr/>
            <p:nvPr/>
          </p:nvSpPr>
          <p:spPr>
            <a:xfrm>
              <a:off x="5500820" y="4733342"/>
              <a:ext cx="684186" cy="398437"/>
            </a:xfrm>
            <a:prstGeom prst="rect">
              <a:avLst/>
            </a:prstGeom>
            <a:ln w="3175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19049" tIns="19049" rIns="19049" bIns="19049" anchor="ctr">
              <a:spAutoFit/>
            </a:bodyPr>
            <a:lstStyle>
              <a:lvl1pPr>
                <a:defRPr>
                  <a:solidFill>
                    <a:srgbClr val="FFADF0"/>
                  </a:solidFill>
                </a:defRPr>
              </a:lvl1pPr>
            </a:lstStyle>
            <a:p>
              <a:r>
                <a:rPr sz="14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gp41</a:t>
              </a:r>
            </a:p>
          </p:txBody>
        </p:sp>
      </p:grpSp>
      <p:pic>
        <p:nvPicPr>
          <p:cNvPr id="47" name="Bild 12">
            <a:extLst>
              <a:ext uri="{FF2B5EF4-FFF2-40B4-BE49-F238E27FC236}">
                <a16:creationId xmlns:a16="http://schemas.microsoft.com/office/drawing/2014/main" id="{9C8632DB-C19C-9A2D-E0F6-1BFCF0C8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84"/>
          <a:stretch/>
        </p:blipFill>
        <p:spPr>
          <a:xfrm>
            <a:off x="4672843" y="4054843"/>
            <a:ext cx="6181512" cy="1369538"/>
          </a:xfrm>
          <a:prstGeom prst="rect">
            <a:avLst/>
          </a:prstGeom>
        </p:spPr>
      </p:pic>
      <p:sp>
        <p:nvSpPr>
          <p:cNvPr id="48" name="Rechteck 47">
            <a:extLst>
              <a:ext uri="{FF2B5EF4-FFF2-40B4-BE49-F238E27FC236}">
                <a16:creationId xmlns:a16="http://schemas.microsoft.com/office/drawing/2014/main" id="{3670AE91-834A-C4BF-9256-8E23EE9B5CA7}"/>
              </a:ext>
            </a:extLst>
          </p:cNvPr>
          <p:cNvSpPr/>
          <p:nvPr/>
        </p:nvSpPr>
        <p:spPr>
          <a:xfrm>
            <a:off x="4896585" y="4076361"/>
            <a:ext cx="573932" cy="28728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9" name="Bild 13">
            <a:extLst>
              <a:ext uri="{FF2B5EF4-FFF2-40B4-BE49-F238E27FC236}">
                <a16:creationId xmlns:a16="http://schemas.microsoft.com/office/drawing/2014/main" id="{6D40A0F5-4DEB-92C1-53B6-D431B7C88E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60" y="1378252"/>
            <a:ext cx="4166773" cy="2714234"/>
          </a:xfrm>
          <a:prstGeom prst="rect">
            <a:avLst/>
          </a:prstGeom>
        </p:spPr>
      </p:pic>
      <p:sp>
        <p:nvSpPr>
          <p:cNvPr id="50" name="Rechteck 49">
            <a:extLst>
              <a:ext uri="{FF2B5EF4-FFF2-40B4-BE49-F238E27FC236}">
                <a16:creationId xmlns:a16="http://schemas.microsoft.com/office/drawing/2014/main" id="{94C588D5-CC88-CDFF-DEA3-CC61883CB6E7}"/>
              </a:ext>
            </a:extLst>
          </p:cNvPr>
          <p:cNvSpPr/>
          <p:nvPr/>
        </p:nvSpPr>
        <p:spPr>
          <a:xfrm>
            <a:off x="9715327" y="1110987"/>
            <a:ext cx="2317385" cy="52000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1" name="Bild 71">
            <a:extLst>
              <a:ext uri="{FF2B5EF4-FFF2-40B4-BE49-F238E27FC236}">
                <a16:creationId xmlns:a16="http://schemas.microsoft.com/office/drawing/2014/main" id="{018691C1-3479-583F-AD68-79806204EB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8" b="81197"/>
          <a:stretch/>
        </p:blipFill>
        <p:spPr>
          <a:xfrm>
            <a:off x="9077014" y="1344431"/>
            <a:ext cx="2218459" cy="510362"/>
          </a:xfrm>
          <a:prstGeom prst="rect">
            <a:avLst/>
          </a:prstGeom>
        </p:spPr>
      </p:pic>
      <p:sp>
        <p:nvSpPr>
          <p:cNvPr id="52" name="TextBox 4">
            <a:extLst>
              <a:ext uri="{FF2B5EF4-FFF2-40B4-BE49-F238E27FC236}">
                <a16:creationId xmlns:a16="http://schemas.microsoft.com/office/drawing/2014/main" id="{3CE7AD95-C928-C9D0-B20E-B9AB206F1524}"/>
              </a:ext>
            </a:extLst>
          </p:cNvPr>
          <p:cNvSpPr txBox="1"/>
          <p:nvPr/>
        </p:nvSpPr>
        <p:spPr>
          <a:xfrm>
            <a:off x="1395027" y="6110742"/>
            <a:ext cx="1068104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combination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help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overcome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HIV-1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escape</a:t>
            </a:r>
            <a:endParaRPr lang="x-none" sz="2400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3" name="Bild 9">
            <a:extLst>
              <a:ext uri="{FF2B5EF4-FFF2-40B4-BE49-F238E27FC236}">
                <a16:creationId xmlns:a16="http://schemas.microsoft.com/office/drawing/2014/main" id="{D5487549-AF10-97DB-EAF9-BF3B002653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214" y="1596184"/>
            <a:ext cx="1757307" cy="2312843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16CA4957-A7D5-D26D-296E-287AD2D05BC5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A6F1C453-1394-C3D3-93B1-8ADC3ADC86C5}"/>
              </a:ext>
            </a:extLst>
          </p:cNvPr>
          <p:cNvSpPr/>
          <p:nvPr/>
        </p:nvSpPr>
        <p:spPr>
          <a:xfrm>
            <a:off x="2510418" y="6164118"/>
            <a:ext cx="532347" cy="356330"/>
          </a:xfrm>
          <a:prstGeom prst="rightArrow">
            <a:avLst/>
          </a:prstGeom>
          <a:solidFill>
            <a:srgbClr val="FF602A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4E22003-EC34-BC30-8245-B6C2274EAE51}"/>
              </a:ext>
            </a:extLst>
          </p:cNvPr>
          <p:cNvSpPr txBox="1"/>
          <p:nvPr/>
        </p:nvSpPr>
        <p:spPr>
          <a:xfrm>
            <a:off x="1309880" y="291459"/>
            <a:ext cx="10529944" cy="530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Antiviral activity</a:t>
            </a:r>
          </a:p>
        </p:txBody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31" name="Bild 30"/>
          <p:cNvPicPr>
            <a:picLocks noChangeAspect="1"/>
          </p:cNvPicPr>
          <p:nvPr/>
        </p:nvPicPr>
        <p:blipFill rotWithShape="1"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 rotWithShape="1"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 rotWithShape="1">
          <a:blip r:embed="rId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96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6281A52-0C27-0380-D18F-BE19D234AC5D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28992F7-6EA0-6FA5-769A-3C4E41B21975}"/>
              </a:ext>
            </a:extLst>
          </p:cNvPr>
          <p:cNvSpPr txBox="1"/>
          <p:nvPr/>
        </p:nvSpPr>
        <p:spPr>
          <a:xfrm>
            <a:off x="1323313" y="291461"/>
            <a:ext cx="1051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</a:t>
            </a:r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Immunological effects</a:t>
            </a:r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5264083" y="2209212"/>
            <a:ext cx="2508147" cy="2423078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0" name="Bild 19"/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6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F6281A52-0C27-0380-D18F-BE19D234AC5D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7AC2FDAD-2D65-9F07-8ED2-F9A901590D87}"/>
              </a:ext>
            </a:extLst>
          </p:cNvPr>
          <p:cNvCxnSpPr>
            <a:cxnSpLocks/>
          </p:cNvCxnSpPr>
          <p:nvPr/>
        </p:nvCxnSpPr>
        <p:spPr>
          <a:xfrm>
            <a:off x="8770482" y="1341581"/>
            <a:ext cx="0" cy="4792109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" name="Group 32">
            <a:extLst>
              <a:ext uri="{FF2B5EF4-FFF2-40B4-BE49-F238E27FC236}">
                <a16:creationId xmlns:a16="http://schemas.microsoft.com/office/drawing/2014/main" id="{6B961D0B-CAB6-894F-FF3E-BCEC2B594EC0}"/>
              </a:ext>
            </a:extLst>
          </p:cNvPr>
          <p:cNvGrpSpPr/>
          <p:nvPr/>
        </p:nvGrpSpPr>
        <p:grpSpPr>
          <a:xfrm>
            <a:off x="8870653" y="1163700"/>
            <a:ext cx="2395196" cy="2272431"/>
            <a:chOff x="8653670" y="1156569"/>
            <a:chExt cx="2395196" cy="2272431"/>
          </a:xfrm>
        </p:grpSpPr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A35A7EDB-55B3-C30E-0F2A-6FE7C25AC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33088" y="1156569"/>
              <a:ext cx="2215778" cy="2272431"/>
            </a:xfrm>
            <a:prstGeom prst="rect">
              <a:avLst/>
            </a:prstGeom>
          </p:spPr>
        </p:pic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795D7643-6DAB-2229-5682-C54F4059497A}"/>
                </a:ext>
              </a:extLst>
            </p:cNvPr>
            <p:cNvSpPr/>
            <p:nvPr/>
          </p:nvSpPr>
          <p:spPr>
            <a:xfrm>
              <a:off x="8653670" y="1156569"/>
              <a:ext cx="492466" cy="287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16" name="Group 41">
            <a:extLst>
              <a:ext uri="{FF2B5EF4-FFF2-40B4-BE49-F238E27FC236}">
                <a16:creationId xmlns:a16="http://schemas.microsoft.com/office/drawing/2014/main" id="{5256897C-5EC0-A4F0-E33B-82C0EC36F5FE}"/>
              </a:ext>
            </a:extLst>
          </p:cNvPr>
          <p:cNvGrpSpPr/>
          <p:nvPr/>
        </p:nvGrpSpPr>
        <p:grpSpPr>
          <a:xfrm>
            <a:off x="9116389" y="4118132"/>
            <a:ext cx="1997716" cy="2201893"/>
            <a:chOff x="8750418" y="4042616"/>
            <a:chExt cx="2298448" cy="2533361"/>
          </a:xfrm>
        </p:grpSpPr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D2ABB1B2-B6AC-0A83-DE6D-060B4C985CC9}"/>
                </a:ext>
              </a:extLst>
            </p:cNvPr>
            <p:cNvGrpSpPr/>
            <p:nvPr/>
          </p:nvGrpSpPr>
          <p:grpSpPr>
            <a:xfrm>
              <a:off x="8859593" y="4042616"/>
              <a:ext cx="2189273" cy="2533361"/>
              <a:chOff x="8834796" y="3769100"/>
              <a:chExt cx="1833205" cy="2121330"/>
            </a:xfrm>
          </p:grpSpPr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id="{5DB43E1C-BBBD-FD17-94A0-4C1626CDB9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93528"/>
              <a:stretch/>
            </p:blipFill>
            <p:spPr>
              <a:xfrm>
                <a:off x="8834796" y="3790012"/>
                <a:ext cx="503031" cy="2100418"/>
              </a:xfrm>
              <a:prstGeom prst="rect">
                <a:avLst/>
              </a:prstGeom>
            </p:spPr>
          </p:pic>
          <p:pic>
            <p:nvPicPr>
              <p:cNvPr id="20" name="Picture 13">
                <a:extLst>
                  <a:ext uri="{FF2B5EF4-FFF2-40B4-BE49-F238E27FC236}">
                    <a16:creationId xmlns:a16="http://schemas.microsoft.com/office/drawing/2014/main" id="{E4430B5E-788F-6E86-14C6-6463D6D3AB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2886"/>
              <a:stretch/>
            </p:blipFill>
            <p:spPr>
              <a:xfrm>
                <a:off x="9337827" y="3769100"/>
                <a:ext cx="1330174" cy="2100418"/>
              </a:xfrm>
              <a:prstGeom prst="rect">
                <a:avLst/>
              </a:prstGeom>
            </p:spPr>
          </p:pic>
        </p:grpSp>
        <p:sp>
          <p:nvSpPr>
            <p:cNvPr id="18" name="Rectangle 20">
              <a:extLst>
                <a:ext uri="{FF2B5EF4-FFF2-40B4-BE49-F238E27FC236}">
                  <a16:creationId xmlns:a16="http://schemas.microsoft.com/office/drawing/2014/main" id="{8C1424DA-9308-BCBE-C4F9-BFCF780C54BA}"/>
                </a:ext>
              </a:extLst>
            </p:cNvPr>
            <p:cNvSpPr/>
            <p:nvPr/>
          </p:nvSpPr>
          <p:spPr>
            <a:xfrm>
              <a:off x="8750418" y="4092453"/>
              <a:ext cx="492466" cy="287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sp>
        <p:nvSpPr>
          <p:cNvPr id="21" name="TextBox 34">
            <a:extLst>
              <a:ext uri="{FF2B5EF4-FFF2-40B4-BE49-F238E27FC236}">
                <a16:creationId xmlns:a16="http://schemas.microsoft.com/office/drawing/2014/main" id="{030D9E02-4E6B-F9F3-6704-6BD5F56523E3}"/>
              </a:ext>
            </a:extLst>
          </p:cNvPr>
          <p:cNvSpPr txBox="1"/>
          <p:nvPr/>
        </p:nvSpPr>
        <p:spPr>
          <a:xfrm>
            <a:off x="7764188" y="928921"/>
            <a:ext cx="4857309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Enhanced neutralization</a:t>
            </a: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C62F2DE7-61E7-F916-DAB8-0C82F72316E5}"/>
              </a:ext>
            </a:extLst>
          </p:cNvPr>
          <p:cNvSpPr txBox="1"/>
          <p:nvPr/>
        </p:nvSpPr>
        <p:spPr>
          <a:xfrm>
            <a:off x="7782688" y="3772641"/>
            <a:ext cx="4857309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Enhanced T cell activity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C28992F7-6EA0-6FA5-769A-3C4E41B21975}"/>
              </a:ext>
            </a:extLst>
          </p:cNvPr>
          <p:cNvSpPr txBox="1"/>
          <p:nvPr/>
        </p:nvSpPr>
        <p:spPr>
          <a:xfrm>
            <a:off x="1323313" y="291461"/>
            <a:ext cx="1051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</a:t>
            </a:r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Immunological effects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441BA9E9-18FF-569F-15D9-681E777C4DBC}"/>
              </a:ext>
            </a:extLst>
          </p:cNvPr>
          <p:cNvSpPr txBox="1"/>
          <p:nvPr/>
        </p:nvSpPr>
        <p:spPr>
          <a:xfrm>
            <a:off x="2190459" y="6335381"/>
            <a:ext cx="78028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Nishimura</a:t>
            </a:r>
            <a:r>
              <a: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Nature 2017;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Schoofs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Science 2016, Niessl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Nat Med 2020</a:t>
            </a:r>
          </a:p>
        </p:txBody>
      </p:sp>
      <p:pic>
        <p:nvPicPr>
          <p:cNvPr id="31" name="Bild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5264083" y="2209212"/>
            <a:ext cx="2508147" cy="2423078"/>
          </a:xfrm>
          <a:prstGeom prst="rect">
            <a:avLst/>
          </a:prstGeom>
        </p:spPr>
      </p:pic>
      <p:pic>
        <p:nvPicPr>
          <p:cNvPr id="32" name="Bild 31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35" name="Bild 34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9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E7754E5-53E1-51EA-351A-08904267FE00}"/>
              </a:ext>
            </a:extLst>
          </p:cNvPr>
          <p:cNvSpPr txBox="1"/>
          <p:nvPr/>
        </p:nvSpPr>
        <p:spPr>
          <a:xfrm>
            <a:off x="-1482436" y="2576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3039" r="1"/>
          <a:stretch/>
        </p:blipFill>
        <p:spPr>
          <a:xfrm>
            <a:off x="0" y="0"/>
            <a:ext cx="676759" cy="6858000"/>
          </a:xfrm>
          <a:prstGeom prst="rect">
            <a:avLst/>
          </a:prstGeom>
        </p:spPr>
      </p:pic>
      <p:sp>
        <p:nvSpPr>
          <p:cNvPr id="3" name="Textfeld 73">
            <a:extLst>
              <a:ext uri="{FF2B5EF4-FFF2-40B4-BE49-F238E27FC236}">
                <a16:creationId xmlns:a16="http://schemas.microsoft.com/office/drawing/2014/main" id="{18BAEF15-5D98-211D-948C-FB0072559A1D}"/>
              </a:ext>
            </a:extLst>
          </p:cNvPr>
          <p:cNvSpPr txBox="1"/>
          <p:nvPr/>
        </p:nvSpPr>
        <p:spPr>
          <a:xfrm>
            <a:off x="1250978" y="4494432"/>
            <a:ext cx="10610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>
              <a:spcAft>
                <a:spcPts val="600"/>
              </a:spcAft>
            </a:pPr>
            <a:r>
              <a:rPr lang="en-US" sz="20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Disclosures </a:t>
            </a: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(Florian Klein)</a:t>
            </a: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Ad-hoc advisor for AstraZeneca, Gilead, MSD, Pfizer, </a:t>
            </a:r>
            <a:r>
              <a:rPr lang="en-US" sz="20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Octapharma</a:t>
            </a:r>
            <a:endParaRPr lang="en-US" sz="2000">
              <a:solidFill>
                <a:schemeClr val="accent1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Ongoing or past research collaborations with BioNTech, Boehringer Ingelheim</a:t>
            </a: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Filed patent applications for HIV-1 </a:t>
            </a:r>
            <a:r>
              <a:rPr lang="en-US" sz="20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bNAbs</a:t>
            </a:r>
            <a:endParaRPr lang="en-US" sz="2000">
              <a:solidFill>
                <a:schemeClr val="accent1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Payments (University of Cologne) for licensed monoclonal antibodies </a:t>
            </a:r>
            <a:endParaRPr lang="en-US" sz="2600">
              <a:solidFill>
                <a:schemeClr val="accent1">
                  <a:lumMod val="50000"/>
                </a:schemeClr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985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D6B93B0-5CA8-B5CE-7720-DFCA3A1BE751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C28992F7-6EA0-6FA5-769A-3C4E41B21975}"/>
              </a:ext>
            </a:extLst>
          </p:cNvPr>
          <p:cNvSpPr txBox="1"/>
          <p:nvPr/>
        </p:nvSpPr>
        <p:spPr>
          <a:xfrm>
            <a:off x="1323313" y="291461"/>
            <a:ext cx="1051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</a:t>
            </a:r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Immunological effects</a:t>
            </a:r>
          </a:p>
        </p:txBody>
      </p:sp>
      <p:pic>
        <p:nvPicPr>
          <p:cNvPr id="17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grpSp>
        <p:nvGrpSpPr>
          <p:cNvPr id="18" name="Gruppieren 5">
            <a:extLst>
              <a:ext uri="{FF2B5EF4-FFF2-40B4-BE49-F238E27FC236}">
                <a16:creationId xmlns:a16="http://schemas.microsoft.com/office/drawing/2014/main" id="{0C9D3582-4353-BF04-588C-6529CB763104}"/>
              </a:ext>
            </a:extLst>
          </p:cNvPr>
          <p:cNvGrpSpPr/>
          <p:nvPr/>
        </p:nvGrpSpPr>
        <p:grpSpPr>
          <a:xfrm>
            <a:off x="3503663" y="955295"/>
            <a:ext cx="7093508" cy="4947409"/>
            <a:chOff x="1383133" y="1271448"/>
            <a:chExt cx="6786844" cy="4854235"/>
          </a:xfrm>
        </p:grpSpPr>
        <p:grpSp>
          <p:nvGrpSpPr>
            <p:cNvPr id="19" name="Group 65">
              <a:extLst>
                <a:ext uri="{FF2B5EF4-FFF2-40B4-BE49-F238E27FC236}">
                  <a16:creationId xmlns:a16="http://schemas.microsoft.com/office/drawing/2014/main" id="{4780BE3E-BD87-C93F-9887-8EA67852EDF4}"/>
                </a:ext>
              </a:extLst>
            </p:cNvPr>
            <p:cNvGrpSpPr/>
            <p:nvPr/>
          </p:nvGrpSpPr>
          <p:grpSpPr>
            <a:xfrm>
              <a:off x="4642739" y="4714556"/>
              <a:ext cx="1978802" cy="1411127"/>
              <a:chOff x="8729330" y="5502941"/>
              <a:chExt cx="1451067" cy="1034788"/>
            </a:xfrm>
          </p:grpSpPr>
          <p:pic>
            <p:nvPicPr>
              <p:cNvPr id="35" name="Picture 61">
                <a:extLst>
                  <a:ext uri="{FF2B5EF4-FFF2-40B4-BE49-F238E27FC236}">
                    <a16:creationId xmlns:a16="http://schemas.microsoft.com/office/drawing/2014/main" id="{E2624150-4111-678F-9BCB-64B566C2A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791"/>
              <a:stretch/>
            </p:blipFill>
            <p:spPr>
              <a:xfrm>
                <a:off x="8729330" y="5502941"/>
                <a:ext cx="1451067" cy="1034788"/>
              </a:xfrm>
              <a:prstGeom prst="rect">
                <a:avLst/>
              </a:prstGeom>
            </p:spPr>
          </p:pic>
          <p:sp>
            <p:nvSpPr>
              <p:cNvPr id="36" name="Rectangle 62">
                <a:extLst>
                  <a:ext uri="{FF2B5EF4-FFF2-40B4-BE49-F238E27FC236}">
                    <a16:creationId xmlns:a16="http://schemas.microsoft.com/office/drawing/2014/main" id="{1899C3EF-1B19-E03D-731A-1F974BAD7731}"/>
                  </a:ext>
                </a:extLst>
              </p:cNvPr>
              <p:cNvSpPr/>
              <p:nvPr/>
            </p:nvSpPr>
            <p:spPr>
              <a:xfrm>
                <a:off x="9031694" y="5502941"/>
                <a:ext cx="1064138" cy="12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28F56E51-E082-4076-D791-7A2C60A24270}"/>
                </a:ext>
              </a:extLst>
            </p:cNvPr>
            <p:cNvSpPr/>
            <p:nvPr/>
          </p:nvSpPr>
          <p:spPr>
            <a:xfrm>
              <a:off x="1980705" y="3101000"/>
              <a:ext cx="227010" cy="233376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22" name="Group 55">
              <a:extLst>
                <a:ext uri="{FF2B5EF4-FFF2-40B4-BE49-F238E27FC236}">
                  <a16:creationId xmlns:a16="http://schemas.microsoft.com/office/drawing/2014/main" id="{A1BD27B0-A595-3B33-BE6C-751679D032DF}"/>
                </a:ext>
              </a:extLst>
            </p:cNvPr>
            <p:cNvGrpSpPr/>
            <p:nvPr/>
          </p:nvGrpSpPr>
          <p:grpSpPr>
            <a:xfrm>
              <a:off x="1699821" y="3236612"/>
              <a:ext cx="1539881" cy="2636415"/>
              <a:chOff x="5328127" y="3556747"/>
              <a:chExt cx="1710467" cy="2928474"/>
            </a:xfrm>
          </p:grpSpPr>
          <p:pic>
            <p:nvPicPr>
              <p:cNvPr id="33" name="Picture 42">
                <a:extLst>
                  <a:ext uri="{FF2B5EF4-FFF2-40B4-BE49-F238E27FC236}">
                    <a16:creationId xmlns:a16="http://schemas.microsoft.com/office/drawing/2014/main" id="{592DB890-7EC8-F128-5309-DDF3A9416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8127" y="3556747"/>
                <a:ext cx="1710467" cy="1548364"/>
              </a:xfrm>
              <a:prstGeom prst="rect">
                <a:avLst/>
              </a:prstGeom>
            </p:spPr>
          </p:pic>
          <p:pic>
            <p:nvPicPr>
              <p:cNvPr id="34" name="Picture 47">
                <a:extLst>
                  <a:ext uri="{FF2B5EF4-FFF2-40B4-BE49-F238E27FC236}">
                    <a16:creationId xmlns:a16="http://schemas.microsoft.com/office/drawing/2014/main" id="{C881DAF0-30B2-89ED-564D-9175D7098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8127" y="4917770"/>
                <a:ext cx="1710467" cy="1567451"/>
              </a:xfrm>
              <a:prstGeom prst="rect">
                <a:avLst/>
              </a:prstGeom>
            </p:spPr>
          </p:pic>
        </p:grpSp>
        <p:sp>
          <p:nvSpPr>
            <p:cNvPr id="23" name="Rectangle 54">
              <a:extLst>
                <a:ext uri="{FF2B5EF4-FFF2-40B4-BE49-F238E27FC236}">
                  <a16:creationId xmlns:a16="http://schemas.microsoft.com/office/drawing/2014/main" id="{D1D52129-A20A-E4BF-77E2-795CB51558E5}"/>
                </a:ext>
              </a:extLst>
            </p:cNvPr>
            <p:cNvSpPr/>
            <p:nvPr/>
          </p:nvSpPr>
          <p:spPr>
            <a:xfrm>
              <a:off x="1985834" y="3606050"/>
              <a:ext cx="974887" cy="10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5" name="Picture 57">
              <a:extLst>
                <a:ext uri="{FF2B5EF4-FFF2-40B4-BE49-F238E27FC236}">
                  <a16:creationId xmlns:a16="http://schemas.microsoft.com/office/drawing/2014/main" id="{BFF62F74-1D88-F57A-776B-6CEEE2BDF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160"/>
            <a:stretch/>
          </p:blipFill>
          <p:spPr>
            <a:xfrm>
              <a:off x="4591701" y="3437796"/>
              <a:ext cx="3377286" cy="1469081"/>
            </a:xfrm>
            <a:prstGeom prst="rect">
              <a:avLst/>
            </a:prstGeom>
          </p:spPr>
        </p:pic>
        <p:sp>
          <p:nvSpPr>
            <p:cNvPr id="27" name="TextBox 58">
              <a:extLst>
                <a:ext uri="{FF2B5EF4-FFF2-40B4-BE49-F238E27FC236}">
                  <a16:creationId xmlns:a16="http://schemas.microsoft.com/office/drawing/2014/main" id="{DB6EB5B5-0D9B-BA8F-0AF1-5CA0B2B61848}"/>
                </a:ext>
              </a:extLst>
            </p:cNvPr>
            <p:cNvSpPr txBox="1"/>
            <p:nvPr/>
          </p:nvSpPr>
          <p:spPr>
            <a:xfrm>
              <a:off x="7279721" y="3474346"/>
              <a:ext cx="556336" cy="32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2/12</a:t>
              </a:r>
            </a:p>
          </p:txBody>
        </p:sp>
        <p:sp>
          <p:nvSpPr>
            <p:cNvPr id="28" name="TextBox 64">
              <a:extLst>
                <a:ext uri="{FF2B5EF4-FFF2-40B4-BE49-F238E27FC236}">
                  <a16:creationId xmlns:a16="http://schemas.microsoft.com/office/drawing/2014/main" id="{8E57144F-6852-0B09-DF22-A92AC328EE73}"/>
                </a:ext>
              </a:extLst>
            </p:cNvPr>
            <p:cNvSpPr txBox="1"/>
            <p:nvPr/>
          </p:nvSpPr>
          <p:spPr>
            <a:xfrm>
              <a:off x="6731517" y="5026467"/>
              <a:ext cx="958870" cy="724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&gt;3.7 years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off ART</a:t>
              </a:r>
            </a:p>
            <a:p>
              <a:endParaRPr lang="x-non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15">
              <a:extLst>
                <a:ext uri="{FF2B5EF4-FFF2-40B4-BE49-F238E27FC236}">
                  <a16:creationId xmlns:a16="http://schemas.microsoft.com/office/drawing/2014/main" id="{5F40857F-5EB9-0D7A-9C8F-9E01782D15A2}"/>
                </a:ext>
              </a:extLst>
            </p:cNvPr>
            <p:cNvCxnSpPr>
              <a:cxnSpLocks/>
            </p:cNvCxnSpPr>
            <p:nvPr/>
          </p:nvCxnSpPr>
          <p:spPr>
            <a:xfrm>
              <a:off x="3360743" y="3559371"/>
              <a:ext cx="0" cy="23136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A257300D-8EC1-2422-2A22-0957A98E1F56}"/>
                </a:ext>
              </a:extLst>
            </p:cNvPr>
            <p:cNvSpPr txBox="1"/>
            <p:nvPr/>
          </p:nvSpPr>
          <p:spPr>
            <a:xfrm>
              <a:off x="3483793" y="5115783"/>
              <a:ext cx="1130438" cy="550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Romidepsin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3BNC117</a:t>
              </a:r>
            </a:p>
          </p:txBody>
        </p:sp>
        <p:sp>
          <p:nvSpPr>
            <p:cNvPr id="31" name="TextBox 23">
              <a:extLst>
                <a:ext uri="{FF2B5EF4-FFF2-40B4-BE49-F238E27FC236}">
                  <a16:creationId xmlns:a16="http://schemas.microsoft.com/office/drawing/2014/main" id="{AEDEBBB0-30FE-D035-910D-0A5DB9A4EECF}"/>
                </a:ext>
              </a:extLst>
            </p:cNvPr>
            <p:cNvSpPr txBox="1"/>
            <p:nvPr/>
          </p:nvSpPr>
          <p:spPr>
            <a:xfrm>
              <a:off x="3538190" y="3661778"/>
              <a:ext cx="980744" cy="7773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3BNC117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10-1074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(TITAN)</a:t>
              </a:r>
            </a:p>
          </p:txBody>
        </p:sp>
        <p:pic>
          <p:nvPicPr>
            <p:cNvPr id="32" name="Picture 17">
              <a:extLst>
                <a:ext uri="{FF2B5EF4-FFF2-40B4-BE49-F238E27FC236}">
                  <a16:creationId xmlns:a16="http://schemas.microsoft.com/office/drawing/2014/main" id="{751E68B7-0E49-4FB2-66EC-0E780514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3133" y="1271448"/>
              <a:ext cx="6786844" cy="1998643"/>
            </a:xfrm>
            <a:prstGeom prst="rect">
              <a:avLst/>
            </a:prstGeom>
          </p:spPr>
        </p:pic>
      </p:grpSp>
      <p:sp>
        <p:nvSpPr>
          <p:cNvPr id="37" name="Textfeld 36">
            <a:extLst>
              <a:ext uri="{FF2B5EF4-FFF2-40B4-BE49-F238E27FC236}">
                <a16:creationId xmlns:a16="http://schemas.microsoft.com/office/drawing/2014/main" id="{6A0E9CF2-246F-0DB3-DBDE-7DA7F24B7781}"/>
              </a:ext>
            </a:extLst>
          </p:cNvPr>
          <p:cNvSpPr txBox="1"/>
          <p:nvPr/>
        </p:nvSpPr>
        <p:spPr>
          <a:xfrm>
            <a:off x="7341516" y="1916113"/>
            <a:ext cx="237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Suppressed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viremia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006671" y="2958179"/>
            <a:ext cx="7981627" cy="3148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Bild 6">
            <a:extLst>
              <a:ext uri="{FF2B5EF4-FFF2-40B4-BE49-F238E27FC236}">
                <a16:creationId xmlns:a16="http://schemas.microsoft.com/office/drawing/2014/main" id="{24605319-53C5-F843-9DD8-0F13BB8871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289"/>
          <a:stretch/>
        </p:blipFill>
        <p:spPr>
          <a:xfrm>
            <a:off x="2212690" y="1097757"/>
            <a:ext cx="1042477" cy="1671820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017" y="952896"/>
            <a:ext cx="370888" cy="446579"/>
          </a:xfrm>
          <a:prstGeom prst="rect">
            <a:avLst/>
          </a:prstGeom>
        </p:spPr>
      </p:pic>
      <p:pic>
        <p:nvPicPr>
          <p:cNvPr id="44" name="Bild 43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45" name="Bild 44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47" name="Bild 46"/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D6B93B0-5CA8-B5CE-7720-DFCA3A1BE751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C9D3582-4353-BF04-588C-6529CB763104}"/>
              </a:ext>
            </a:extLst>
          </p:cNvPr>
          <p:cNvGrpSpPr/>
          <p:nvPr/>
        </p:nvGrpSpPr>
        <p:grpSpPr>
          <a:xfrm>
            <a:off x="3503663" y="955295"/>
            <a:ext cx="7093508" cy="4947409"/>
            <a:chOff x="1383133" y="1271448"/>
            <a:chExt cx="6786844" cy="4854235"/>
          </a:xfrm>
        </p:grpSpPr>
        <p:grpSp>
          <p:nvGrpSpPr>
            <p:cNvPr id="7" name="Group 65">
              <a:extLst>
                <a:ext uri="{FF2B5EF4-FFF2-40B4-BE49-F238E27FC236}">
                  <a16:creationId xmlns:a16="http://schemas.microsoft.com/office/drawing/2014/main" id="{4780BE3E-BD87-C93F-9887-8EA67852EDF4}"/>
                </a:ext>
              </a:extLst>
            </p:cNvPr>
            <p:cNvGrpSpPr/>
            <p:nvPr/>
          </p:nvGrpSpPr>
          <p:grpSpPr>
            <a:xfrm>
              <a:off x="4642739" y="4714556"/>
              <a:ext cx="1978802" cy="1411127"/>
              <a:chOff x="8729330" y="5502941"/>
              <a:chExt cx="1451067" cy="1034788"/>
            </a:xfrm>
          </p:grpSpPr>
          <p:pic>
            <p:nvPicPr>
              <p:cNvPr id="23" name="Picture 61">
                <a:extLst>
                  <a:ext uri="{FF2B5EF4-FFF2-40B4-BE49-F238E27FC236}">
                    <a16:creationId xmlns:a16="http://schemas.microsoft.com/office/drawing/2014/main" id="{E2624150-4111-678F-9BCB-64B566C2A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2791"/>
              <a:stretch/>
            </p:blipFill>
            <p:spPr>
              <a:xfrm>
                <a:off x="8729330" y="5502941"/>
                <a:ext cx="1451067" cy="1034788"/>
              </a:xfrm>
              <a:prstGeom prst="rect">
                <a:avLst/>
              </a:prstGeom>
            </p:spPr>
          </p:pic>
          <p:sp>
            <p:nvSpPr>
              <p:cNvPr id="24" name="Rectangle 62">
                <a:extLst>
                  <a:ext uri="{FF2B5EF4-FFF2-40B4-BE49-F238E27FC236}">
                    <a16:creationId xmlns:a16="http://schemas.microsoft.com/office/drawing/2014/main" id="{1899C3EF-1B19-E03D-731A-1F974BAD7731}"/>
                  </a:ext>
                </a:extLst>
              </p:cNvPr>
              <p:cNvSpPr/>
              <p:nvPr/>
            </p:nvSpPr>
            <p:spPr>
              <a:xfrm>
                <a:off x="9031694" y="5502941"/>
                <a:ext cx="1064138" cy="12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8F56E51-E082-4076-D791-7A2C60A24270}"/>
                </a:ext>
              </a:extLst>
            </p:cNvPr>
            <p:cNvSpPr/>
            <p:nvPr/>
          </p:nvSpPr>
          <p:spPr>
            <a:xfrm>
              <a:off x="1980705" y="3101000"/>
              <a:ext cx="227010" cy="233376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12" name="Group 55">
              <a:extLst>
                <a:ext uri="{FF2B5EF4-FFF2-40B4-BE49-F238E27FC236}">
                  <a16:creationId xmlns:a16="http://schemas.microsoft.com/office/drawing/2014/main" id="{A1BD27B0-A595-3B33-BE6C-751679D032DF}"/>
                </a:ext>
              </a:extLst>
            </p:cNvPr>
            <p:cNvGrpSpPr/>
            <p:nvPr/>
          </p:nvGrpSpPr>
          <p:grpSpPr>
            <a:xfrm>
              <a:off x="1699821" y="3236612"/>
              <a:ext cx="1539881" cy="2636415"/>
              <a:chOff x="5328127" y="3556747"/>
              <a:chExt cx="1710467" cy="2928474"/>
            </a:xfrm>
          </p:grpSpPr>
          <p:pic>
            <p:nvPicPr>
              <p:cNvPr id="21" name="Picture 42">
                <a:extLst>
                  <a:ext uri="{FF2B5EF4-FFF2-40B4-BE49-F238E27FC236}">
                    <a16:creationId xmlns:a16="http://schemas.microsoft.com/office/drawing/2014/main" id="{592DB890-7EC8-F128-5309-DDF3A9416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28127" y="3556747"/>
                <a:ext cx="1710467" cy="1548364"/>
              </a:xfrm>
              <a:prstGeom prst="rect">
                <a:avLst/>
              </a:prstGeom>
            </p:spPr>
          </p:pic>
          <p:pic>
            <p:nvPicPr>
              <p:cNvPr id="22" name="Picture 47">
                <a:extLst>
                  <a:ext uri="{FF2B5EF4-FFF2-40B4-BE49-F238E27FC236}">
                    <a16:creationId xmlns:a16="http://schemas.microsoft.com/office/drawing/2014/main" id="{C881DAF0-30B2-89ED-564D-9175D7098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8127" y="4917770"/>
                <a:ext cx="1710467" cy="1567451"/>
              </a:xfrm>
              <a:prstGeom prst="rect">
                <a:avLst/>
              </a:prstGeom>
            </p:spPr>
          </p:pic>
        </p:grpSp>
        <p:sp>
          <p:nvSpPr>
            <p:cNvPr id="13" name="Rectangle 54">
              <a:extLst>
                <a:ext uri="{FF2B5EF4-FFF2-40B4-BE49-F238E27FC236}">
                  <a16:creationId xmlns:a16="http://schemas.microsoft.com/office/drawing/2014/main" id="{D1D52129-A20A-E4BF-77E2-795CB51558E5}"/>
                </a:ext>
              </a:extLst>
            </p:cNvPr>
            <p:cNvSpPr/>
            <p:nvPr/>
          </p:nvSpPr>
          <p:spPr>
            <a:xfrm>
              <a:off x="1985834" y="3606050"/>
              <a:ext cx="974887" cy="10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14" name="Picture 57">
              <a:extLst>
                <a:ext uri="{FF2B5EF4-FFF2-40B4-BE49-F238E27FC236}">
                  <a16:creationId xmlns:a16="http://schemas.microsoft.com/office/drawing/2014/main" id="{BFF62F74-1D88-F57A-776B-6CEEE2BDF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160"/>
            <a:stretch/>
          </p:blipFill>
          <p:spPr>
            <a:xfrm>
              <a:off x="4591701" y="3437796"/>
              <a:ext cx="3377286" cy="1469081"/>
            </a:xfrm>
            <a:prstGeom prst="rect">
              <a:avLst/>
            </a:prstGeom>
          </p:spPr>
        </p:pic>
        <p:sp>
          <p:nvSpPr>
            <p:cNvPr id="15" name="TextBox 58">
              <a:extLst>
                <a:ext uri="{FF2B5EF4-FFF2-40B4-BE49-F238E27FC236}">
                  <a16:creationId xmlns:a16="http://schemas.microsoft.com/office/drawing/2014/main" id="{DB6EB5B5-0D9B-BA8F-0AF1-5CA0B2B61848}"/>
                </a:ext>
              </a:extLst>
            </p:cNvPr>
            <p:cNvSpPr txBox="1"/>
            <p:nvPr/>
          </p:nvSpPr>
          <p:spPr>
            <a:xfrm>
              <a:off x="7279721" y="3474346"/>
              <a:ext cx="556336" cy="32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2/12</a:t>
              </a:r>
            </a:p>
          </p:txBody>
        </p:sp>
        <p:sp>
          <p:nvSpPr>
            <p:cNvPr id="16" name="TextBox 64">
              <a:extLst>
                <a:ext uri="{FF2B5EF4-FFF2-40B4-BE49-F238E27FC236}">
                  <a16:creationId xmlns:a16="http://schemas.microsoft.com/office/drawing/2014/main" id="{8E57144F-6852-0B09-DF22-A92AC328EE73}"/>
                </a:ext>
              </a:extLst>
            </p:cNvPr>
            <p:cNvSpPr txBox="1"/>
            <p:nvPr/>
          </p:nvSpPr>
          <p:spPr>
            <a:xfrm>
              <a:off x="6731517" y="5026467"/>
              <a:ext cx="958870" cy="724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&gt;3.7 years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off ART</a:t>
              </a:r>
            </a:p>
            <a:p>
              <a:endParaRPr lang="x-non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5">
              <a:extLst>
                <a:ext uri="{FF2B5EF4-FFF2-40B4-BE49-F238E27FC236}">
                  <a16:creationId xmlns:a16="http://schemas.microsoft.com/office/drawing/2014/main" id="{5F40857F-5EB9-0D7A-9C8F-9E01782D15A2}"/>
                </a:ext>
              </a:extLst>
            </p:cNvPr>
            <p:cNvCxnSpPr>
              <a:cxnSpLocks/>
            </p:cNvCxnSpPr>
            <p:nvPr/>
          </p:nvCxnSpPr>
          <p:spPr>
            <a:xfrm>
              <a:off x="3360743" y="3559371"/>
              <a:ext cx="0" cy="23136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A257300D-8EC1-2422-2A22-0957A98E1F56}"/>
                </a:ext>
              </a:extLst>
            </p:cNvPr>
            <p:cNvSpPr txBox="1"/>
            <p:nvPr/>
          </p:nvSpPr>
          <p:spPr>
            <a:xfrm>
              <a:off x="3483793" y="5115783"/>
              <a:ext cx="1130438" cy="550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Romidepsin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3BNC117</a:t>
              </a:r>
            </a:p>
          </p:txBody>
        </p:sp>
        <p:sp>
          <p:nvSpPr>
            <p:cNvPr id="19" name="TextBox 23">
              <a:extLst>
                <a:ext uri="{FF2B5EF4-FFF2-40B4-BE49-F238E27FC236}">
                  <a16:creationId xmlns:a16="http://schemas.microsoft.com/office/drawing/2014/main" id="{AEDEBBB0-30FE-D035-910D-0A5DB9A4EECF}"/>
                </a:ext>
              </a:extLst>
            </p:cNvPr>
            <p:cNvSpPr txBox="1"/>
            <p:nvPr/>
          </p:nvSpPr>
          <p:spPr>
            <a:xfrm>
              <a:off x="3538190" y="3661778"/>
              <a:ext cx="980744" cy="7773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3BNC117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10-1074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(TITAN)</a:t>
              </a:r>
            </a:p>
          </p:txBody>
        </p:sp>
        <p:pic>
          <p:nvPicPr>
            <p:cNvPr id="20" name="Picture 17">
              <a:extLst>
                <a:ext uri="{FF2B5EF4-FFF2-40B4-BE49-F238E27FC236}">
                  <a16:creationId xmlns:a16="http://schemas.microsoft.com/office/drawing/2014/main" id="{751E68B7-0E49-4FB2-66EC-0E780514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3133" y="1271448"/>
              <a:ext cx="6786844" cy="1998643"/>
            </a:xfrm>
            <a:prstGeom prst="rect">
              <a:avLst/>
            </a:prstGeom>
          </p:spPr>
        </p:pic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6A0E9CF2-246F-0DB3-DBDE-7DA7F24B7781}"/>
              </a:ext>
            </a:extLst>
          </p:cNvPr>
          <p:cNvSpPr txBox="1"/>
          <p:nvPr/>
        </p:nvSpPr>
        <p:spPr>
          <a:xfrm>
            <a:off x="7341516" y="1916113"/>
            <a:ext cx="237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Suppressed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viremia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C28992F7-6EA0-6FA5-769A-3C4E41B21975}"/>
              </a:ext>
            </a:extLst>
          </p:cNvPr>
          <p:cNvSpPr txBox="1"/>
          <p:nvPr/>
        </p:nvSpPr>
        <p:spPr>
          <a:xfrm>
            <a:off x="1323313" y="291461"/>
            <a:ext cx="1051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</a:t>
            </a:r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Immunological effects</a:t>
            </a:r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28" name="Bild 6">
            <a:extLst>
              <a:ext uri="{FF2B5EF4-FFF2-40B4-BE49-F238E27FC236}">
                <a16:creationId xmlns:a16="http://schemas.microsoft.com/office/drawing/2014/main" id="{24605319-53C5-F843-9DD8-0F13BB8871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289"/>
          <a:stretch/>
        </p:blipFill>
        <p:spPr>
          <a:xfrm>
            <a:off x="2212690" y="1097757"/>
            <a:ext cx="1042477" cy="1671820"/>
          </a:xfrm>
          <a:prstGeom prst="rect">
            <a:avLst/>
          </a:prstGeom>
        </p:spPr>
      </p:pic>
      <p:pic>
        <p:nvPicPr>
          <p:cNvPr id="29" name="Bild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017" y="952896"/>
            <a:ext cx="370888" cy="446579"/>
          </a:xfrm>
          <a:prstGeom prst="rect">
            <a:avLst/>
          </a:prstGeom>
        </p:spPr>
      </p:pic>
      <p:sp>
        <p:nvSpPr>
          <p:cNvPr id="30" name="TextBox 13">
            <a:extLst>
              <a:ext uri="{FF2B5EF4-FFF2-40B4-BE49-F238E27FC236}">
                <a16:creationId xmlns:a16="http://schemas.microsoft.com/office/drawing/2014/main" id="{441BA9E9-18FF-569F-15D9-681E777C4DBC}"/>
              </a:ext>
            </a:extLst>
          </p:cNvPr>
          <p:cNvSpPr txBox="1"/>
          <p:nvPr/>
        </p:nvSpPr>
        <p:spPr>
          <a:xfrm>
            <a:off x="3925989" y="6179878"/>
            <a:ext cx="6671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Mendoza </a:t>
            </a:r>
            <a:r>
              <a:rPr lang="de-DE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Nature 2018;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Gunst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Nat Med 2022, Niessl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Nat Med 2020,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Søgaard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, CROI 2023; Lee, IAS 2023</a:t>
            </a:r>
          </a:p>
        </p:txBody>
      </p:sp>
      <p:pic>
        <p:nvPicPr>
          <p:cNvPr id="35" name="Bild 34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36" name="Bild 35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37" name="Bild 36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38" name="Bild 37"/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20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D6B93B0-5CA8-B5CE-7720-DFCA3A1BE751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AEBE2E9-4E06-9BC2-01D7-AE747BDA4D69}"/>
              </a:ext>
            </a:extLst>
          </p:cNvPr>
          <p:cNvSpPr txBox="1"/>
          <p:nvPr/>
        </p:nvSpPr>
        <p:spPr>
          <a:xfrm>
            <a:off x="2440514" y="6191373"/>
            <a:ext cx="91359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Repeated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observations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x-non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maintained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x-non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x-non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after bNAb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</a:t>
            </a:r>
            <a:endParaRPr lang="x-non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Pfeil nach rechts 4">
            <a:extLst>
              <a:ext uri="{FF2B5EF4-FFF2-40B4-BE49-F238E27FC236}">
                <a16:creationId xmlns:a16="http://schemas.microsoft.com/office/drawing/2014/main" id="{D6C9ED3A-40C4-0ED2-DD08-345E58145877}"/>
              </a:ext>
            </a:extLst>
          </p:cNvPr>
          <p:cNvSpPr/>
          <p:nvPr/>
        </p:nvSpPr>
        <p:spPr>
          <a:xfrm>
            <a:off x="3274691" y="6177370"/>
            <a:ext cx="532347" cy="356330"/>
          </a:xfrm>
          <a:prstGeom prst="rightArrow">
            <a:avLst/>
          </a:prstGeom>
          <a:solidFill>
            <a:srgbClr val="FF602A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28992F7-6EA0-6FA5-769A-3C4E41B21975}"/>
              </a:ext>
            </a:extLst>
          </p:cNvPr>
          <p:cNvSpPr txBox="1"/>
          <p:nvPr/>
        </p:nvSpPr>
        <p:spPr>
          <a:xfrm>
            <a:off x="1323313" y="291461"/>
            <a:ext cx="10516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</a:t>
            </a:r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–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Immunological effects</a:t>
            </a:r>
          </a:p>
        </p:txBody>
      </p:sp>
      <p:pic>
        <p:nvPicPr>
          <p:cNvPr id="28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grpSp>
        <p:nvGrpSpPr>
          <p:cNvPr id="29" name="Gruppieren 5">
            <a:extLst>
              <a:ext uri="{FF2B5EF4-FFF2-40B4-BE49-F238E27FC236}">
                <a16:creationId xmlns:a16="http://schemas.microsoft.com/office/drawing/2014/main" id="{0C9D3582-4353-BF04-588C-6529CB763104}"/>
              </a:ext>
            </a:extLst>
          </p:cNvPr>
          <p:cNvGrpSpPr/>
          <p:nvPr/>
        </p:nvGrpSpPr>
        <p:grpSpPr>
          <a:xfrm>
            <a:off x="3503663" y="955295"/>
            <a:ext cx="7093508" cy="4947409"/>
            <a:chOff x="1383133" y="1271448"/>
            <a:chExt cx="6786844" cy="4854235"/>
          </a:xfrm>
        </p:grpSpPr>
        <p:grpSp>
          <p:nvGrpSpPr>
            <p:cNvPr id="30" name="Group 65">
              <a:extLst>
                <a:ext uri="{FF2B5EF4-FFF2-40B4-BE49-F238E27FC236}">
                  <a16:creationId xmlns:a16="http://schemas.microsoft.com/office/drawing/2014/main" id="{4780BE3E-BD87-C93F-9887-8EA67852EDF4}"/>
                </a:ext>
              </a:extLst>
            </p:cNvPr>
            <p:cNvGrpSpPr/>
            <p:nvPr/>
          </p:nvGrpSpPr>
          <p:grpSpPr>
            <a:xfrm>
              <a:off x="4642739" y="4714556"/>
              <a:ext cx="1978802" cy="1411127"/>
              <a:chOff x="8729330" y="5502941"/>
              <a:chExt cx="1451067" cy="1034788"/>
            </a:xfrm>
          </p:grpSpPr>
          <p:pic>
            <p:nvPicPr>
              <p:cNvPr id="43" name="Picture 61">
                <a:extLst>
                  <a:ext uri="{FF2B5EF4-FFF2-40B4-BE49-F238E27FC236}">
                    <a16:creationId xmlns:a16="http://schemas.microsoft.com/office/drawing/2014/main" id="{E2624150-4111-678F-9BCB-64B566C2AD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2791"/>
              <a:stretch/>
            </p:blipFill>
            <p:spPr>
              <a:xfrm>
                <a:off x="8729330" y="5502941"/>
                <a:ext cx="1451067" cy="1034788"/>
              </a:xfrm>
              <a:prstGeom prst="rect">
                <a:avLst/>
              </a:prstGeom>
            </p:spPr>
          </p:pic>
          <p:sp>
            <p:nvSpPr>
              <p:cNvPr id="44" name="Rectangle 62">
                <a:extLst>
                  <a:ext uri="{FF2B5EF4-FFF2-40B4-BE49-F238E27FC236}">
                    <a16:creationId xmlns:a16="http://schemas.microsoft.com/office/drawing/2014/main" id="{1899C3EF-1B19-E03D-731A-1F974BAD7731}"/>
                  </a:ext>
                </a:extLst>
              </p:cNvPr>
              <p:cNvSpPr/>
              <p:nvPr/>
            </p:nvSpPr>
            <p:spPr>
              <a:xfrm>
                <a:off x="9031694" y="5502941"/>
                <a:ext cx="1064138" cy="1214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28F56E51-E082-4076-D791-7A2C60A24270}"/>
                </a:ext>
              </a:extLst>
            </p:cNvPr>
            <p:cNvSpPr/>
            <p:nvPr/>
          </p:nvSpPr>
          <p:spPr>
            <a:xfrm>
              <a:off x="1980705" y="3101000"/>
              <a:ext cx="227010" cy="233376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2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grpSp>
          <p:nvGrpSpPr>
            <p:cNvPr id="32" name="Group 55">
              <a:extLst>
                <a:ext uri="{FF2B5EF4-FFF2-40B4-BE49-F238E27FC236}">
                  <a16:creationId xmlns:a16="http://schemas.microsoft.com/office/drawing/2014/main" id="{A1BD27B0-A595-3B33-BE6C-751679D032DF}"/>
                </a:ext>
              </a:extLst>
            </p:cNvPr>
            <p:cNvGrpSpPr/>
            <p:nvPr/>
          </p:nvGrpSpPr>
          <p:grpSpPr>
            <a:xfrm>
              <a:off x="1699821" y="3236612"/>
              <a:ext cx="1539881" cy="2636415"/>
              <a:chOff x="5328127" y="3556747"/>
              <a:chExt cx="1710467" cy="2928474"/>
            </a:xfrm>
          </p:grpSpPr>
          <p:pic>
            <p:nvPicPr>
              <p:cNvPr id="41" name="Picture 42">
                <a:extLst>
                  <a:ext uri="{FF2B5EF4-FFF2-40B4-BE49-F238E27FC236}">
                    <a16:creationId xmlns:a16="http://schemas.microsoft.com/office/drawing/2014/main" id="{592DB890-7EC8-F128-5309-DDF3A94165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8127" y="3556747"/>
                <a:ext cx="1710467" cy="1548364"/>
              </a:xfrm>
              <a:prstGeom prst="rect">
                <a:avLst/>
              </a:prstGeom>
            </p:spPr>
          </p:pic>
          <p:pic>
            <p:nvPicPr>
              <p:cNvPr id="42" name="Picture 47">
                <a:extLst>
                  <a:ext uri="{FF2B5EF4-FFF2-40B4-BE49-F238E27FC236}">
                    <a16:creationId xmlns:a16="http://schemas.microsoft.com/office/drawing/2014/main" id="{C881DAF0-30B2-89ED-564D-9175D70986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28127" y="4917770"/>
                <a:ext cx="1710467" cy="1567451"/>
              </a:xfrm>
              <a:prstGeom prst="rect">
                <a:avLst/>
              </a:prstGeom>
            </p:spPr>
          </p:pic>
        </p:grpSp>
        <p:sp>
          <p:nvSpPr>
            <p:cNvPr id="33" name="Rectangle 54">
              <a:extLst>
                <a:ext uri="{FF2B5EF4-FFF2-40B4-BE49-F238E27FC236}">
                  <a16:creationId xmlns:a16="http://schemas.microsoft.com/office/drawing/2014/main" id="{D1D52129-A20A-E4BF-77E2-795CB51558E5}"/>
                </a:ext>
              </a:extLst>
            </p:cNvPr>
            <p:cNvSpPr/>
            <p:nvPr/>
          </p:nvSpPr>
          <p:spPr>
            <a:xfrm>
              <a:off x="1985834" y="3606050"/>
              <a:ext cx="974887" cy="1097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34" name="Picture 57">
              <a:extLst>
                <a:ext uri="{FF2B5EF4-FFF2-40B4-BE49-F238E27FC236}">
                  <a16:creationId xmlns:a16="http://schemas.microsoft.com/office/drawing/2014/main" id="{BFF62F74-1D88-F57A-776B-6CEEE2BDF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7160"/>
            <a:stretch/>
          </p:blipFill>
          <p:spPr>
            <a:xfrm>
              <a:off x="4591701" y="3437796"/>
              <a:ext cx="3377286" cy="1469081"/>
            </a:xfrm>
            <a:prstGeom prst="rect">
              <a:avLst/>
            </a:prstGeom>
          </p:spPr>
        </p:pic>
        <p:sp>
          <p:nvSpPr>
            <p:cNvPr id="35" name="TextBox 58">
              <a:extLst>
                <a:ext uri="{FF2B5EF4-FFF2-40B4-BE49-F238E27FC236}">
                  <a16:creationId xmlns:a16="http://schemas.microsoft.com/office/drawing/2014/main" id="{DB6EB5B5-0D9B-BA8F-0AF1-5CA0B2B61848}"/>
                </a:ext>
              </a:extLst>
            </p:cNvPr>
            <p:cNvSpPr txBox="1"/>
            <p:nvPr/>
          </p:nvSpPr>
          <p:spPr>
            <a:xfrm>
              <a:off x="7279721" y="3474346"/>
              <a:ext cx="556336" cy="3238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2/12</a:t>
              </a:r>
            </a:p>
          </p:txBody>
        </p:sp>
        <p:sp>
          <p:nvSpPr>
            <p:cNvPr id="36" name="TextBox 64">
              <a:extLst>
                <a:ext uri="{FF2B5EF4-FFF2-40B4-BE49-F238E27FC236}">
                  <a16:creationId xmlns:a16="http://schemas.microsoft.com/office/drawing/2014/main" id="{8E57144F-6852-0B09-DF22-A92AC328EE73}"/>
                </a:ext>
              </a:extLst>
            </p:cNvPr>
            <p:cNvSpPr txBox="1"/>
            <p:nvPr/>
          </p:nvSpPr>
          <p:spPr>
            <a:xfrm>
              <a:off x="6731517" y="5026467"/>
              <a:ext cx="958870" cy="724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&gt;3.7 years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off ART</a:t>
              </a:r>
            </a:p>
            <a:p>
              <a:endParaRPr lang="x-non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15">
              <a:extLst>
                <a:ext uri="{FF2B5EF4-FFF2-40B4-BE49-F238E27FC236}">
                  <a16:creationId xmlns:a16="http://schemas.microsoft.com/office/drawing/2014/main" id="{5F40857F-5EB9-0D7A-9C8F-9E01782D15A2}"/>
                </a:ext>
              </a:extLst>
            </p:cNvPr>
            <p:cNvCxnSpPr>
              <a:cxnSpLocks/>
            </p:cNvCxnSpPr>
            <p:nvPr/>
          </p:nvCxnSpPr>
          <p:spPr>
            <a:xfrm>
              <a:off x="3360743" y="3559371"/>
              <a:ext cx="0" cy="231365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22">
              <a:extLst>
                <a:ext uri="{FF2B5EF4-FFF2-40B4-BE49-F238E27FC236}">
                  <a16:creationId xmlns:a16="http://schemas.microsoft.com/office/drawing/2014/main" id="{A257300D-8EC1-2422-2A22-0957A98E1F56}"/>
                </a:ext>
              </a:extLst>
            </p:cNvPr>
            <p:cNvSpPr txBox="1"/>
            <p:nvPr/>
          </p:nvSpPr>
          <p:spPr>
            <a:xfrm>
              <a:off x="3483793" y="5115783"/>
              <a:ext cx="1130438" cy="550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Romidepsin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3BNC117</a:t>
              </a: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AEDEBBB0-30FE-D035-910D-0A5DB9A4EECF}"/>
                </a:ext>
              </a:extLst>
            </p:cNvPr>
            <p:cNvSpPr txBox="1"/>
            <p:nvPr/>
          </p:nvSpPr>
          <p:spPr>
            <a:xfrm>
              <a:off x="3538190" y="3661778"/>
              <a:ext cx="980744" cy="77734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3BNC117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10-1074</a:t>
              </a:r>
            </a:p>
            <a:p>
              <a:r>
                <a:rPr lang="x-none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(TITAN)</a:t>
              </a:r>
            </a:p>
          </p:txBody>
        </p:sp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751E68B7-0E49-4FB2-66EC-0E7805145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3133" y="1271448"/>
              <a:ext cx="6786844" cy="1998643"/>
            </a:xfrm>
            <a:prstGeom prst="rect">
              <a:avLst/>
            </a:prstGeom>
          </p:spPr>
        </p:pic>
      </p:grpSp>
      <p:pic>
        <p:nvPicPr>
          <p:cNvPr id="45" name="Bild 6">
            <a:extLst>
              <a:ext uri="{FF2B5EF4-FFF2-40B4-BE49-F238E27FC236}">
                <a16:creationId xmlns:a16="http://schemas.microsoft.com/office/drawing/2014/main" id="{24605319-53C5-F843-9DD8-0F13BB8871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9289"/>
          <a:stretch/>
        </p:blipFill>
        <p:spPr>
          <a:xfrm>
            <a:off x="2212690" y="1097757"/>
            <a:ext cx="1042477" cy="1671820"/>
          </a:xfrm>
          <a:prstGeom prst="rect">
            <a:avLst/>
          </a:prstGeom>
        </p:spPr>
      </p:pic>
      <p:pic>
        <p:nvPicPr>
          <p:cNvPr id="46" name="Bild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7017" y="952896"/>
            <a:ext cx="370888" cy="44657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B7C9DB-D725-89EA-BBE8-1C1B9D019D85}"/>
              </a:ext>
            </a:extLst>
          </p:cNvPr>
          <p:cNvSpPr txBox="1"/>
          <p:nvPr/>
        </p:nvSpPr>
        <p:spPr>
          <a:xfrm>
            <a:off x="7341516" y="1916113"/>
            <a:ext cx="237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Suppressed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viremia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51" name="Bild 50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52" name="Bild 51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53" name="Bild 52"/>
          <p:cNvPicPr>
            <a:picLocks noChangeAspect="1"/>
          </p:cNvPicPr>
          <p:nvPr/>
        </p:nvPicPr>
        <p:blipFill rotWithShape="1">
          <a:blip r:embed="rId1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54" name="Bild 53"/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7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1289154" y="309825"/>
            <a:ext cx="105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requirements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for clinical practice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61ED6AD-87CB-CBDD-C8A8-4692821284EB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A61CBA33-5943-15B6-AAD4-BBF8F89C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059" b="27837"/>
          <a:stretch/>
        </p:blipFill>
        <p:spPr>
          <a:xfrm>
            <a:off x="4366737" y="1258985"/>
            <a:ext cx="4473459" cy="383039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25B2C03-F152-897D-3991-0EFDDFA723BF}"/>
              </a:ext>
            </a:extLst>
          </p:cNvPr>
          <p:cNvSpPr/>
          <p:nvPr/>
        </p:nvSpPr>
        <p:spPr>
          <a:xfrm>
            <a:off x="3753853" y="1138310"/>
            <a:ext cx="5486400" cy="44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5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1289154" y="309825"/>
            <a:ext cx="105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requirements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for clinical practice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61ED6AD-87CB-CBDD-C8A8-4692821284EB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A61CBA33-5943-15B6-AAD4-BBF8F89C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059" b="27837"/>
          <a:stretch/>
        </p:blipFill>
        <p:spPr>
          <a:xfrm>
            <a:off x="4366737" y="1258985"/>
            <a:ext cx="4473459" cy="383039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25B2C03-F152-897D-3991-0EFDDFA723BF}"/>
              </a:ext>
            </a:extLst>
          </p:cNvPr>
          <p:cNvSpPr/>
          <p:nvPr/>
        </p:nvSpPr>
        <p:spPr>
          <a:xfrm>
            <a:off x="3753853" y="1138310"/>
            <a:ext cx="5486400" cy="44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C2AE7FC-34D2-F11B-87D7-13F08604C6B9}"/>
              </a:ext>
            </a:extLst>
          </p:cNvPr>
          <p:cNvSpPr/>
          <p:nvPr/>
        </p:nvSpPr>
        <p:spPr>
          <a:xfrm>
            <a:off x="4381646" y="3505955"/>
            <a:ext cx="1951204" cy="958871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B81E04-3331-645A-597F-F164F8F9EA2B}"/>
              </a:ext>
            </a:extLst>
          </p:cNvPr>
          <p:cNvSpPr/>
          <p:nvPr/>
        </p:nvSpPr>
        <p:spPr>
          <a:xfrm>
            <a:off x="5586152" y="4379189"/>
            <a:ext cx="1951204" cy="958871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4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1289154" y="309825"/>
            <a:ext cx="105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requirements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for clinical practice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61ED6AD-87CB-CBDD-C8A8-4692821284EB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Bild 3">
            <a:extLst>
              <a:ext uri="{FF2B5EF4-FFF2-40B4-BE49-F238E27FC236}">
                <a16:creationId xmlns:a16="http://schemas.microsoft.com/office/drawing/2014/main" id="{A61CBA33-5943-15B6-AAD4-BBF8F89C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1059" b="27837"/>
          <a:stretch/>
        </p:blipFill>
        <p:spPr>
          <a:xfrm>
            <a:off x="4366737" y="1258985"/>
            <a:ext cx="4473459" cy="383039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25B2C03-F152-897D-3991-0EFDDFA723BF}"/>
              </a:ext>
            </a:extLst>
          </p:cNvPr>
          <p:cNvSpPr/>
          <p:nvPr/>
        </p:nvSpPr>
        <p:spPr>
          <a:xfrm>
            <a:off x="3753853" y="1138310"/>
            <a:ext cx="5486400" cy="4475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C2AE7FC-34D2-F11B-87D7-13F08604C6B9}"/>
              </a:ext>
            </a:extLst>
          </p:cNvPr>
          <p:cNvSpPr/>
          <p:nvPr/>
        </p:nvSpPr>
        <p:spPr>
          <a:xfrm>
            <a:off x="4381646" y="3505955"/>
            <a:ext cx="1951204" cy="958871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B81E04-3331-645A-597F-F164F8F9EA2B}"/>
              </a:ext>
            </a:extLst>
          </p:cNvPr>
          <p:cNvSpPr/>
          <p:nvPr/>
        </p:nvSpPr>
        <p:spPr>
          <a:xfrm>
            <a:off x="5586152" y="4379189"/>
            <a:ext cx="1951204" cy="958871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8CEC701-74F7-A111-CA83-E005BE772946}"/>
              </a:ext>
            </a:extLst>
          </p:cNvPr>
          <p:cNvSpPr/>
          <p:nvPr/>
        </p:nvSpPr>
        <p:spPr>
          <a:xfrm>
            <a:off x="4368747" y="1747518"/>
            <a:ext cx="1951204" cy="958871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5E69FDD-3574-2EE0-4917-E5543357FB63}"/>
              </a:ext>
            </a:extLst>
          </p:cNvPr>
          <p:cNvSpPr/>
          <p:nvPr/>
        </p:nvSpPr>
        <p:spPr>
          <a:xfrm>
            <a:off x="4369222" y="1747520"/>
            <a:ext cx="1951204" cy="958871"/>
          </a:xfrm>
          <a:prstGeom prst="ellipse">
            <a:avLst/>
          </a:prstGeom>
          <a:noFill/>
          <a:ln w="38100" cmpd="sng">
            <a:solidFill>
              <a:srgbClr val="FF93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E07F6B5-5F25-C6CE-2288-FECD4D8DA9C4}"/>
              </a:ext>
            </a:extLst>
          </p:cNvPr>
          <p:cNvSpPr/>
          <p:nvPr/>
        </p:nvSpPr>
        <p:spPr>
          <a:xfrm>
            <a:off x="6783088" y="1745913"/>
            <a:ext cx="1951204" cy="958871"/>
          </a:xfrm>
          <a:prstGeom prst="ellipse">
            <a:avLst/>
          </a:prstGeom>
          <a:noFill/>
          <a:ln w="3810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9455184-6488-1F84-8A09-0056ED112922}"/>
              </a:ext>
            </a:extLst>
          </p:cNvPr>
          <p:cNvSpPr/>
          <p:nvPr/>
        </p:nvSpPr>
        <p:spPr>
          <a:xfrm>
            <a:off x="6783563" y="1745915"/>
            <a:ext cx="1951204" cy="958871"/>
          </a:xfrm>
          <a:prstGeom prst="ellipse">
            <a:avLst/>
          </a:prstGeom>
          <a:noFill/>
          <a:ln w="38100" cmpd="sng">
            <a:solidFill>
              <a:srgbClr val="FF93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Bild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34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1289154" y="309825"/>
            <a:ext cx="1055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requirements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for clinical practice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561ED6AD-87CB-CBDD-C8A8-4692821284EB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B2B56FC-0DC5-F933-B139-675EC8C9645F}"/>
              </a:ext>
            </a:extLst>
          </p:cNvPr>
          <p:cNvGrpSpPr/>
          <p:nvPr/>
        </p:nvGrpSpPr>
        <p:grpSpPr>
          <a:xfrm>
            <a:off x="3753853" y="1138310"/>
            <a:ext cx="5486400" cy="4199750"/>
            <a:chOff x="3753853" y="1138310"/>
            <a:chExt cx="5486400" cy="4199750"/>
          </a:xfrm>
        </p:grpSpPr>
        <p:pic>
          <p:nvPicPr>
            <p:cNvPr id="5" name="Bild 3">
              <a:extLst>
                <a:ext uri="{FF2B5EF4-FFF2-40B4-BE49-F238E27FC236}">
                  <a16:creationId xmlns:a16="http://schemas.microsoft.com/office/drawing/2014/main" id="{A61CBA33-5943-15B6-AAD4-BBF8F89CC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51059" b="27837"/>
            <a:stretch/>
          </p:blipFill>
          <p:spPr>
            <a:xfrm>
              <a:off x="4366737" y="1258985"/>
              <a:ext cx="4473459" cy="3830397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D25B2C03-F152-897D-3991-0EFDDFA723BF}"/>
                </a:ext>
              </a:extLst>
            </p:cNvPr>
            <p:cNvSpPr/>
            <p:nvPr/>
          </p:nvSpPr>
          <p:spPr>
            <a:xfrm>
              <a:off x="3753853" y="1138310"/>
              <a:ext cx="5486400" cy="4475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2AE7FC-34D2-F11B-87D7-13F08604C6B9}"/>
                </a:ext>
              </a:extLst>
            </p:cNvPr>
            <p:cNvSpPr/>
            <p:nvPr/>
          </p:nvSpPr>
          <p:spPr>
            <a:xfrm>
              <a:off x="4381646" y="3505955"/>
              <a:ext cx="1951204" cy="958871"/>
            </a:xfrm>
            <a:prstGeom prst="ellipse">
              <a:avLst/>
            </a:prstGeom>
            <a:noFill/>
            <a:ln w="38100">
              <a:solidFill>
                <a:srgbClr val="008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B81E04-3331-645A-597F-F164F8F9EA2B}"/>
                </a:ext>
              </a:extLst>
            </p:cNvPr>
            <p:cNvSpPr/>
            <p:nvPr/>
          </p:nvSpPr>
          <p:spPr>
            <a:xfrm>
              <a:off x="5586152" y="4379189"/>
              <a:ext cx="1951204" cy="958871"/>
            </a:xfrm>
            <a:prstGeom prst="ellipse">
              <a:avLst/>
            </a:prstGeom>
            <a:noFill/>
            <a:ln w="38100">
              <a:solidFill>
                <a:srgbClr val="008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CEC701-74F7-A111-CA83-E005BE772946}"/>
                </a:ext>
              </a:extLst>
            </p:cNvPr>
            <p:cNvSpPr/>
            <p:nvPr/>
          </p:nvSpPr>
          <p:spPr>
            <a:xfrm>
              <a:off x="4368747" y="1747518"/>
              <a:ext cx="1951204" cy="958871"/>
            </a:xfrm>
            <a:prstGeom prst="ellipse">
              <a:avLst/>
            </a:prstGeom>
            <a:noFill/>
            <a:ln w="38100">
              <a:solidFill>
                <a:srgbClr val="008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5E69FDD-3574-2EE0-4917-E5543357FB63}"/>
                </a:ext>
              </a:extLst>
            </p:cNvPr>
            <p:cNvSpPr/>
            <p:nvPr/>
          </p:nvSpPr>
          <p:spPr>
            <a:xfrm>
              <a:off x="4369222" y="1747520"/>
              <a:ext cx="1951204" cy="958871"/>
            </a:xfrm>
            <a:prstGeom prst="ellipse">
              <a:avLst/>
            </a:prstGeom>
            <a:noFill/>
            <a:ln w="38100" cmpd="sng">
              <a:solidFill>
                <a:srgbClr val="FF93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07F6B5-5F25-C6CE-2288-FECD4D8DA9C4}"/>
                </a:ext>
              </a:extLst>
            </p:cNvPr>
            <p:cNvSpPr/>
            <p:nvPr/>
          </p:nvSpPr>
          <p:spPr>
            <a:xfrm>
              <a:off x="6783088" y="1745913"/>
              <a:ext cx="1951204" cy="958871"/>
            </a:xfrm>
            <a:prstGeom prst="ellipse">
              <a:avLst/>
            </a:prstGeom>
            <a:noFill/>
            <a:ln w="38100">
              <a:solidFill>
                <a:srgbClr val="008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9455184-6488-1F84-8A09-0056ED112922}"/>
                </a:ext>
              </a:extLst>
            </p:cNvPr>
            <p:cNvSpPr/>
            <p:nvPr/>
          </p:nvSpPr>
          <p:spPr>
            <a:xfrm>
              <a:off x="6783563" y="1745915"/>
              <a:ext cx="1951204" cy="958871"/>
            </a:xfrm>
            <a:prstGeom prst="ellipse">
              <a:avLst/>
            </a:prstGeom>
            <a:noFill/>
            <a:ln w="38100" cmpd="sng">
              <a:solidFill>
                <a:srgbClr val="FF93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EBF02EA-0F18-31E7-2B53-9D068EB59FFA}"/>
                </a:ext>
              </a:extLst>
            </p:cNvPr>
            <p:cNvSpPr/>
            <p:nvPr/>
          </p:nvSpPr>
          <p:spPr>
            <a:xfrm>
              <a:off x="6783088" y="3463137"/>
              <a:ext cx="1951204" cy="958871"/>
            </a:xfrm>
            <a:prstGeom prst="ellipse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AFC8184-DB0A-5B59-2794-02FF1C013FC3}"/>
              </a:ext>
            </a:extLst>
          </p:cNvPr>
          <p:cNvGrpSpPr/>
          <p:nvPr/>
        </p:nvGrpSpPr>
        <p:grpSpPr>
          <a:xfrm>
            <a:off x="7719231" y="1569233"/>
            <a:ext cx="3982123" cy="5324535"/>
            <a:chOff x="8217079" y="1552608"/>
            <a:chExt cx="3982123" cy="5324535"/>
          </a:xfrm>
        </p:grpSpPr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21E8D1C2-FE54-B133-E4D5-F07B0B2B47E0}"/>
                </a:ext>
              </a:extLst>
            </p:cNvPr>
            <p:cNvCxnSpPr>
              <a:cxnSpLocks/>
            </p:cNvCxnSpPr>
            <p:nvPr/>
          </p:nvCxnSpPr>
          <p:spPr>
            <a:xfrm>
              <a:off x="8217079" y="1629538"/>
              <a:ext cx="0" cy="4206000"/>
            </a:xfrm>
            <a:prstGeom prst="line">
              <a:avLst/>
            </a:prstGeom>
            <a:ln w="158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1FC35A8C-33D0-1EE2-E80A-DD6A4A97EA62}"/>
                </a:ext>
              </a:extLst>
            </p:cNvPr>
            <p:cNvSpPr txBox="1"/>
            <p:nvPr/>
          </p:nvSpPr>
          <p:spPr>
            <a:xfrm>
              <a:off x="8364866" y="1552608"/>
              <a:ext cx="3834336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bNAb</a:t>
              </a: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infrastructure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           (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i.v.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/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s.c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. 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administration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Host/Resistance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screening</a:t>
              </a: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(e.g., 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PhenoSense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Clinical </a:t>
              </a: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trial</a:t>
              </a: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structure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     (e.g., ATI, 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prevention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Community </a:t>
              </a: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engagement</a:t>
              </a: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(all countries)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Community </a:t>
              </a:r>
              <a:r>
                <a:rPr lang="de-DE" sz="2000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representatives</a:t>
              </a:r>
              <a:r>
                <a:rPr lang="de-DE" sz="2000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(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industry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, </a:t>
              </a:r>
              <a:r>
                <a:rPr lang="de-DE" sz="2000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regulators</a:t>
              </a:r>
              <a:r>
                <a:rPr lang="de-DE" sz="2000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de-DE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25" name="Bild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26" name="Bild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7" name="Bild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8" name="Bild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7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-0.1539 0.003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9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AAFC332-26AA-D72F-BB24-C01BBF555A9C}"/>
              </a:ext>
            </a:extLst>
          </p:cNvPr>
          <p:cNvGrpSpPr/>
          <p:nvPr/>
        </p:nvGrpSpPr>
        <p:grpSpPr>
          <a:xfrm>
            <a:off x="3052867" y="1682467"/>
            <a:ext cx="5759729" cy="4999152"/>
            <a:chOff x="437256" y="1682467"/>
            <a:chExt cx="5759729" cy="499915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EECD5FA9-8D57-B2B1-F468-ADCBDB3F0E71}"/>
                </a:ext>
              </a:extLst>
            </p:cNvPr>
            <p:cNvGrpSpPr/>
            <p:nvPr/>
          </p:nvGrpSpPr>
          <p:grpSpPr>
            <a:xfrm>
              <a:off x="494320" y="1682467"/>
              <a:ext cx="5702665" cy="3652696"/>
              <a:chOff x="4295775" y="1673401"/>
              <a:chExt cx="4054134" cy="2645298"/>
            </a:xfrm>
          </p:grpSpPr>
          <p:pic>
            <p:nvPicPr>
              <p:cNvPr id="5" name="Picture 1" descr="Screen Shot 2014-09-02 at 11.07.48 PM.png">
                <a:extLst>
                  <a:ext uri="{FF2B5EF4-FFF2-40B4-BE49-F238E27FC236}">
                    <a16:creationId xmlns:a16="http://schemas.microsoft.com/office/drawing/2014/main" id="{8287A53D-6B3E-8FEB-0D5E-86A18A908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9073" y="2706077"/>
                <a:ext cx="1697414" cy="1402080"/>
              </a:xfrm>
              <a:prstGeom prst="rect">
                <a:avLst/>
              </a:prstGeom>
            </p:spPr>
          </p:pic>
          <p:pic>
            <p:nvPicPr>
              <p:cNvPr id="6" name="Picture 3" descr="Screen Shot 2014-09-02 at 11.07.20 PM.png">
                <a:extLst>
                  <a:ext uri="{FF2B5EF4-FFF2-40B4-BE49-F238E27FC236}">
                    <a16:creationId xmlns:a16="http://schemas.microsoft.com/office/drawing/2014/main" id="{615FA137-8493-7038-3D27-8159D3E98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8791" y="2706077"/>
                <a:ext cx="1718456" cy="1357376"/>
              </a:xfrm>
              <a:prstGeom prst="rect">
                <a:avLst/>
              </a:prstGeom>
            </p:spPr>
          </p:pic>
          <p:sp>
            <p:nvSpPr>
              <p:cNvPr id="7" name="TextBox 14">
                <a:extLst>
                  <a:ext uri="{FF2B5EF4-FFF2-40B4-BE49-F238E27FC236}">
                    <a16:creationId xmlns:a16="http://schemas.microsoft.com/office/drawing/2014/main" id="{B0A40428-49D9-D067-D5DB-3C9904AB3047}"/>
                  </a:ext>
                </a:extLst>
              </p:cNvPr>
              <p:cNvSpPr txBox="1"/>
              <p:nvPr/>
            </p:nvSpPr>
            <p:spPr>
              <a:xfrm>
                <a:off x="4626154" y="2338266"/>
                <a:ext cx="1541677" cy="2228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91421" tIns="45711" rIns="91421" bIns="45711" rtlCol="0" anchor="ctr"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FF0000"/>
                    </a:solidFill>
                    <a:latin typeface="Arial"/>
                    <a:cs typeface="Arial"/>
                  </a:rPr>
                  <a:t>control</a:t>
                </a:r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id="{9BD9AD28-69A7-E1E8-FD52-3166725285AB}"/>
                  </a:ext>
                </a:extLst>
              </p:cNvPr>
              <p:cNvSpPr txBox="1"/>
              <p:nvPr/>
            </p:nvSpPr>
            <p:spPr>
              <a:xfrm>
                <a:off x="6382625" y="4079230"/>
                <a:ext cx="1620242" cy="239469"/>
              </a:xfrm>
              <a:prstGeom prst="rect">
                <a:avLst/>
              </a:prstGeom>
              <a:noFill/>
            </p:spPr>
            <p:txBody>
              <a:bodyPr wrap="none" lIns="91421" tIns="45711" rIns="91421" bIns="45711" rtlCol="0">
                <a:spAutoFit/>
              </a:bodyPr>
              <a:lstStyle/>
              <a:p>
                <a:r>
                  <a:rPr lang="en-US" sz="1000">
                    <a:latin typeface="Arial"/>
                    <a:cs typeface="Arial"/>
                  </a:rPr>
                  <a:t>Days post SHIV challenge</a:t>
                </a:r>
              </a:p>
            </p:txBody>
          </p:sp>
          <p:sp>
            <p:nvSpPr>
              <p:cNvPr id="9" name="TextBox 24">
                <a:extLst>
                  <a:ext uri="{FF2B5EF4-FFF2-40B4-BE49-F238E27FC236}">
                    <a16:creationId xmlns:a16="http://schemas.microsoft.com/office/drawing/2014/main" id="{F02BC241-441F-4404-AB7A-E3E9DCA237CF}"/>
                  </a:ext>
                </a:extLst>
              </p:cNvPr>
              <p:cNvSpPr txBox="1"/>
              <p:nvPr/>
            </p:nvSpPr>
            <p:spPr>
              <a:xfrm>
                <a:off x="4552030" y="4076607"/>
                <a:ext cx="1620242" cy="239469"/>
              </a:xfrm>
              <a:prstGeom prst="rect">
                <a:avLst/>
              </a:prstGeom>
              <a:noFill/>
            </p:spPr>
            <p:txBody>
              <a:bodyPr wrap="none" lIns="91421" tIns="45711" rIns="91421" bIns="45711" rtlCol="0">
                <a:spAutoFit/>
              </a:bodyPr>
              <a:lstStyle/>
              <a:p>
                <a:r>
                  <a:rPr lang="en-US" sz="1000">
                    <a:latin typeface="Arial"/>
                    <a:cs typeface="Arial"/>
                  </a:rPr>
                  <a:t>Days post SHIV challenge</a:t>
                </a:r>
              </a:p>
            </p:txBody>
          </p:sp>
          <p:sp>
            <p:nvSpPr>
              <p:cNvPr id="10" name="TextBox 14">
                <a:extLst>
                  <a:ext uri="{FF2B5EF4-FFF2-40B4-BE49-F238E27FC236}">
                    <a16:creationId xmlns:a16="http://schemas.microsoft.com/office/drawing/2014/main" id="{A000B91B-FB5E-10F3-5744-EEBFD713ED29}"/>
                  </a:ext>
                </a:extLst>
              </p:cNvPr>
              <p:cNvSpPr txBox="1"/>
              <p:nvPr/>
            </p:nvSpPr>
            <p:spPr>
              <a:xfrm>
                <a:off x="6440255" y="2331169"/>
                <a:ext cx="1541777" cy="2228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lIns="91421" tIns="45711" rIns="91421" bIns="45711" rtlCol="0" anchor="ctr">
                <a:spAutoFit/>
              </a:bodyPr>
              <a:lstStyle/>
              <a:p>
                <a:pPr algn="ctr"/>
                <a:r>
                  <a:rPr lang="en-US" sz="1400" b="1" err="1">
                    <a:solidFill>
                      <a:srgbClr val="008000"/>
                    </a:solidFill>
                    <a:latin typeface="Arial"/>
                    <a:cs typeface="Arial"/>
                  </a:rPr>
                  <a:t>bNAbs</a:t>
                </a:r>
                <a:endParaRPr lang="en-US" sz="1400" b="1">
                  <a:solidFill>
                    <a:srgbClr val="008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" name="Rechteck 5">
                <a:extLst>
                  <a:ext uri="{FF2B5EF4-FFF2-40B4-BE49-F238E27FC236}">
                    <a16:creationId xmlns:a16="http://schemas.microsoft.com/office/drawing/2014/main" id="{9FFDC2D3-2192-B753-91F1-5F39A3DD816E}"/>
                  </a:ext>
                </a:extLst>
              </p:cNvPr>
              <p:cNvSpPr/>
              <p:nvPr/>
            </p:nvSpPr>
            <p:spPr>
              <a:xfrm>
                <a:off x="4416788" y="2452067"/>
                <a:ext cx="170366" cy="3615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spcCol="0"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hteck 22">
                <a:extLst>
                  <a:ext uri="{FF2B5EF4-FFF2-40B4-BE49-F238E27FC236}">
                    <a16:creationId xmlns:a16="http://schemas.microsoft.com/office/drawing/2014/main" id="{CD64F4CC-D72E-F763-124A-2E0124C074F8}"/>
                  </a:ext>
                </a:extLst>
              </p:cNvPr>
              <p:cNvSpPr/>
              <p:nvPr/>
            </p:nvSpPr>
            <p:spPr>
              <a:xfrm>
                <a:off x="6235923" y="2441367"/>
                <a:ext cx="170366" cy="3615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1" tIns="45711" rIns="91421" bIns="45711" spcCol="0"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Gerade Verbindung 27">
                <a:extLst>
                  <a:ext uri="{FF2B5EF4-FFF2-40B4-BE49-F238E27FC236}">
                    <a16:creationId xmlns:a16="http://schemas.microsoft.com/office/drawing/2014/main" id="{70F310D1-9F80-8D4F-A7E7-9D11D03E4456}"/>
                  </a:ext>
                </a:extLst>
              </p:cNvPr>
              <p:cNvCxnSpPr/>
              <p:nvPr/>
            </p:nvCxnSpPr>
            <p:spPr>
              <a:xfrm>
                <a:off x="4626154" y="1998833"/>
                <a:ext cx="3355878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4">
                <a:extLst>
                  <a:ext uri="{FF2B5EF4-FFF2-40B4-BE49-F238E27FC236}">
                    <a16:creationId xmlns:a16="http://schemas.microsoft.com/office/drawing/2014/main" id="{DB6E20E7-961D-69C0-C057-EE68C6986B13}"/>
                  </a:ext>
                </a:extLst>
              </p:cNvPr>
              <p:cNvSpPr txBox="1"/>
              <p:nvPr/>
            </p:nvSpPr>
            <p:spPr>
              <a:xfrm>
                <a:off x="4295775" y="1673401"/>
                <a:ext cx="4054134" cy="270505"/>
              </a:xfrm>
              <a:prstGeom prst="rect">
                <a:avLst/>
              </a:prstGeom>
              <a:noFill/>
            </p:spPr>
            <p:txBody>
              <a:bodyPr wrap="square" lIns="91421" tIns="45711" rIns="91421" bIns="45711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b="1">
                    <a:solidFill>
                      <a:schemeClr val="accent1">
                        <a:lumMod val="50000"/>
                      </a:schemeClr>
                    </a:solidFill>
                    <a:latin typeface="Helvetica Neue" charset="0"/>
                    <a:ea typeface="Helvetica Neue" charset="0"/>
                    <a:cs typeface="Helvetica Neue" charset="0"/>
                  </a:rPr>
                  <a:t>Antibody-mediated prevention (NHPs)</a:t>
                </a:r>
              </a:p>
            </p:txBody>
          </p:sp>
        </p:grp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441BA9E9-18FF-569F-15D9-681E777C4DBC}"/>
                </a:ext>
              </a:extLst>
            </p:cNvPr>
            <p:cNvSpPr txBox="1"/>
            <p:nvPr/>
          </p:nvSpPr>
          <p:spPr>
            <a:xfrm>
              <a:off x="1238917" y="6369026"/>
              <a:ext cx="4225441" cy="312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Moldt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</a:t>
              </a:r>
              <a:r>
                <a:rPr lang="de-DE" sz="1400" i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et al.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, PNAS 2012; Gautam </a:t>
              </a:r>
              <a:r>
                <a:rPr lang="de-DE" sz="1400" i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et al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., Nature 2016</a:t>
              </a: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9A6C7CB3-0D2D-DC2E-D39A-732D803E5174}"/>
                </a:ext>
              </a:extLst>
            </p:cNvPr>
            <p:cNvSpPr txBox="1"/>
            <p:nvPr/>
          </p:nvSpPr>
          <p:spPr>
            <a:xfrm rot="16200000">
              <a:off x="-8859" y="3796781"/>
              <a:ext cx="12923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>
                  <a:latin typeface="Arial" panose="020B0604020202020204" pitchFamily="34" charset="0"/>
                  <a:cs typeface="Arial" panose="020B0604020202020204" pitchFamily="34" charset="0"/>
                </a:rPr>
                <a:t>Viral </a:t>
              </a:r>
              <a:r>
                <a:rPr lang="de-DE" sz="1000" err="1">
                  <a:latin typeface="Arial" panose="020B0604020202020204" pitchFamily="34" charset="0"/>
                  <a:cs typeface="Arial" panose="020B0604020202020204" pitchFamily="34" charset="0"/>
                </a:rPr>
                <a:t>load</a:t>
              </a:r>
              <a:r>
                <a:rPr lang="de-DE" sz="1000">
                  <a:latin typeface="Arial" panose="020B0604020202020204" pitchFamily="34" charset="0"/>
                  <a:cs typeface="Arial" panose="020B0604020202020204" pitchFamily="34" charset="0"/>
                </a:rPr>
                <a:t> SHIV </a:t>
              </a:r>
            </a:p>
            <a:p>
              <a:pPr algn="ctr"/>
              <a:r>
                <a:rPr lang="de-DE" sz="1000"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de-DE" sz="1000" err="1">
                  <a:latin typeface="Arial" panose="020B0604020202020204" pitchFamily="34" charset="0"/>
                  <a:cs typeface="Arial" panose="020B0604020202020204" pitchFamily="34" charset="0"/>
                </a:rPr>
                <a:t>copies</a:t>
              </a:r>
              <a:r>
                <a:rPr lang="de-DE" sz="1000">
                  <a:latin typeface="Arial" panose="020B0604020202020204" pitchFamily="34" charset="0"/>
                  <a:cs typeface="Arial" panose="020B0604020202020204" pitchFamily="34" charset="0"/>
                </a:rPr>
                <a:t> in log</a:t>
              </a:r>
              <a:r>
                <a:rPr lang="de-DE" sz="1000" baseline="-2500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de-DE" sz="1000">
                  <a:latin typeface="Arial" panose="020B0604020202020204" pitchFamily="34" charset="0"/>
                  <a:cs typeface="Arial" panose="020B0604020202020204" pitchFamily="34" charset="0"/>
                </a:rPr>
                <a:t>/ml)</a:t>
              </a:r>
            </a:p>
          </p:txBody>
        </p:sp>
      </p:grp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2BB28E9F-CDF4-B88D-7D46-90FEE0EA75E2}"/>
              </a:ext>
            </a:extLst>
          </p:cNvPr>
          <p:cNvGrpSpPr/>
          <p:nvPr/>
        </p:nvGrpSpPr>
        <p:grpSpPr>
          <a:xfrm>
            <a:off x="6262256" y="1439144"/>
            <a:ext cx="5171422" cy="5242475"/>
            <a:chOff x="6262256" y="1439144"/>
            <a:chExt cx="5171422" cy="5242475"/>
          </a:xfrm>
        </p:grpSpPr>
        <p:pic>
          <p:nvPicPr>
            <p:cNvPr id="42" name="Grafik 48">
              <a:extLst>
                <a:ext uri="{FF2B5EF4-FFF2-40B4-BE49-F238E27FC236}">
                  <a16:creationId xmlns:a16="http://schemas.microsoft.com/office/drawing/2014/main" id="{B547A089-6E18-FC17-6FEF-EA341DAD6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7734" y="3588137"/>
              <a:ext cx="4588261" cy="2332240"/>
            </a:xfrm>
            <a:prstGeom prst="rect">
              <a:avLst/>
            </a:prstGeom>
          </p:spPr>
        </p:pic>
        <p:sp>
          <p:nvSpPr>
            <p:cNvPr id="43" name="TextBox 93">
              <a:extLst>
                <a:ext uri="{FF2B5EF4-FFF2-40B4-BE49-F238E27FC236}">
                  <a16:creationId xmlns:a16="http://schemas.microsoft.com/office/drawing/2014/main" id="{760E1C97-2B61-5AA6-3A20-955EAA4E00C1}"/>
                </a:ext>
              </a:extLst>
            </p:cNvPr>
            <p:cNvSpPr txBox="1"/>
            <p:nvPr/>
          </p:nvSpPr>
          <p:spPr>
            <a:xfrm>
              <a:off x="6865433" y="6373861"/>
              <a:ext cx="4346652" cy="307758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r>
                <a:rPr lang="en-US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Corey </a:t>
              </a:r>
              <a:r>
                <a:rPr lang="en-US" sz="1400" i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et al</a:t>
              </a:r>
              <a:r>
                <a:rPr lang="en-US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., NEJM 2021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D4BCCD15-5937-BD59-47DA-0211BA60F04C}"/>
                </a:ext>
              </a:extLst>
            </p:cNvPr>
            <p:cNvSpPr txBox="1"/>
            <p:nvPr/>
          </p:nvSpPr>
          <p:spPr>
            <a:xfrm>
              <a:off x="9610321" y="1439144"/>
              <a:ext cx="1823357" cy="234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b="1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HVTN 703/704</a:t>
              </a: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DE" sz="80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endParaRPr>
            </a:p>
            <a:p>
              <a:pPr defTabSz="584200" hangingPunct="0"/>
              <a:r>
                <a:rPr lang="de-DE" sz="1400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Total </a:t>
              </a:r>
              <a:r>
                <a:rPr lang="de-DE" sz="1400" err="1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participants</a:t>
              </a:r>
              <a:r>
                <a:rPr lang="de-DE" sz="1400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: </a:t>
              </a:r>
              <a:r>
                <a:rPr lang="de-DE" sz="1400" b="1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4,625</a:t>
              </a:r>
            </a:p>
            <a:p>
              <a:pPr defTabSz="584200" hangingPunct="0"/>
              <a:endParaRPr lang="de-DE" sz="14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endParaRPr>
            </a:p>
            <a:p>
              <a:pPr defTabSz="584200" hangingPunct="0"/>
              <a:endParaRPr lang="de-DE" sz="1400" b="1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endParaRP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de-DE" sz="8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endParaRP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400" err="1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Infections</a:t>
              </a:r>
              <a:endParaRPr lang="de-DE" sz="1400">
                <a:solidFill>
                  <a:srgbClr val="0020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endParaRP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400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Placebo: 	67</a:t>
              </a: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u="none" strike="noStrike" cap="none" spc="0" normalizeH="0" baseline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Low-dose:	60</a:t>
              </a:r>
            </a:p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de-DE" sz="1400">
                  <a:solidFill>
                    <a:srgbClr val="002060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/>
                </a:rPr>
                <a:t>High-dose: 	47</a:t>
              </a:r>
              <a:endParaRPr kumimoji="0" lang="de-DE" sz="140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endParaRPr>
            </a:p>
          </p:txBody>
        </p:sp>
        <p:pic>
          <p:nvPicPr>
            <p:cNvPr id="45" name="Picture 128">
              <a:extLst>
                <a:ext uri="{FF2B5EF4-FFF2-40B4-BE49-F238E27FC236}">
                  <a16:creationId xmlns:a16="http://schemas.microsoft.com/office/drawing/2014/main" id="{AC896DA9-E8D3-116A-B7FC-7A378F397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0238" y="1785810"/>
              <a:ext cx="2428529" cy="1640045"/>
            </a:xfrm>
            <a:prstGeom prst="rect">
              <a:avLst/>
            </a:prstGeom>
          </p:spPr>
        </p:pic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04E56D5F-6165-3544-15F4-E58F390112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2256" y="1654587"/>
              <a:ext cx="0" cy="4150901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630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1445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06E1CF38-B044-FB9A-562E-13EB7F7DC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9" y="2341529"/>
            <a:ext cx="1429683" cy="18792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C19FB129-7ABC-0EBA-CE01-F045E58EAA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11547" r="41776" b="58029"/>
          <a:stretch/>
        </p:blipFill>
        <p:spPr>
          <a:xfrm>
            <a:off x="3201555" y="2499637"/>
            <a:ext cx="6171319" cy="2830644"/>
          </a:xfrm>
          <a:prstGeom prst="rect">
            <a:avLst/>
          </a:prstGeom>
        </p:spPr>
      </p:pic>
      <p:sp>
        <p:nvSpPr>
          <p:cNvPr id="28" name="TextBox 93">
            <a:extLst>
              <a:ext uri="{FF2B5EF4-FFF2-40B4-BE49-F238E27FC236}">
                <a16:creationId xmlns:a16="http://schemas.microsoft.com/office/drawing/2014/main" id="{736F5A3F-DDE5-0ADF-523B-3D948D99153B}"/>
              </a:ext>
            </a:extLst>
          </p:cNvPr>
          <p:cNvSpPr txBox="1"/>
          <p:nvPr/>
        </p:nvSpPr>
        <p:spPr>
          <a:xfrm>
            <a:off x="447731" y="6374705"/>
            <a:ext cx="4346652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Corey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NEJM 2021; Gilbert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Nat Med 2022</a:t>
            </a:r>
          </a:p>
        </p:txBody>
      </p:sp>
      <p:pic>
        <p:nvPicPr>
          <p:cNvPr id="26" name="Bild 25">
            <a:extLst>
              <a:ext uri="{FF2B5EF4-FFF2-40B4-BE49-F238E27FC236}">
                <a16:creationId xmlns:a16="http://schemas.microsoft.com/office/drawing/2014/main" id="{57813AFC-5E86-C88F-1D03-A1B4A0B18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3" y="2801510"/>
            <a:ext cx="1469228" cy="19840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A3C4E0-1B91-BF68-7497-FF5C39C3B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6963" y="2770558"/>
            <a:ext cx="425270" cy="30180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27D5B8C-8E7D-D762-A364-703B49A3B1E1}"/>
              </a:ext>
            </a:extLst>
          </p:cNvPr>
          <p:cNvSpPr txBox="1"/>
          <p:nvPr/>
        </p:nvSpPr>
        <p:spPr>
          <a:xfrm>
            <a:off x="3509352" y="1929245"/>
            <a:ext cx="5418521" cy="37143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800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HVTN 703/704</a:t>
            </a:r>
            <a:r>
              <a: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 VRC01)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4E56D5F-6165-3544-15F4-E58F390112C9}"/>
              </a:ext>
            </a:extLst>
          </p:cNvPr>
          <p:cNvCxnSpPr>
            <a:cxnSpLocks/>
          </p:cNvCxnSpPr>
          <p:nvPr/>
        </p:nvCxnSpPr>
        <p:spPr>
          <a:xfrm flipV="1">
            <a:off x="3136663" y="1916113"/>
            <a:ext cx="0" cy="3889376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4E56D5F-6165-3544-15F4-E58F390112C9}"/>
              </a:ext>
            </a:extLst>
          </p:cNvPr>
          <p:cNvCxnSpPr>
            <a:cxnSpLocks/>
          </p:cNvCxnSpPr>
          <p:nvPr/>
        </p:nvCxnSpPr>
        <p:spPr>
          <a:xfrm flipV="1">
            <a:off x="9010998" y="1916112"/>
            <a:ext cx="0" cy="3889376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34A34523-51DD-0F6D-A57B-2B1EF7670B98}"/>
              </a:ext>
            </a:extLst>
          </p:cNvPr>
          <p:cNvSpPr txBox="1"/>
          <p:nvPr/>
        </p:nvSpPr>
        <p:spPr>
          <a:xfrm>
            <a:off x="9300561" y="1901813"/>
            <a:ext cx="2330060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efficacy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in</a:t>
            </a:r>
          </a:p>
          <a:p>
            <a:pPr defTabSz="584200" hangingPunct="0"/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sensitive </a:t>
            </a:r>
            <a:r>
              <a:rPr kumimoji="0" lang="de-DE" b="1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strains</a:t>
            </a: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IC</a:t>
            </a:r>
            <a:r>
              <a:rPr lang="de-DE" b="1" baseline="-25000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80</a:t>
            </a:r>
            <a:r>
              <a:rPr lang="de-DE" b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&lt; 1 µ</a:t>
            </a:r>
            <a:r>
              <a:rPr lang="de-DE" b="1" err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g</a:t>
            </a:r>
            <a:r>
              <a:rPr lang="de-DE" b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/ml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1" i="0" u="none" strike="noStrike" cap="none" spc="0" normalizeH="0" baseline="0">
              <a:ln>
                <a:noFill/>
              </a:ln>
              <a:solidFill>
                <a:srgbClr val="008F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>
              <a:solidFill>
                <a:srgbClr val="008F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75% </a:t>
            </a:r>
            <a:r>
              <a:rPr kumimoji="0" lang="de-DE" b="1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prevention</a:t>
            </a: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b="1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efficacy</a:t>
            </a: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(PE)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against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strains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susceptible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to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VRC01 </a:t>
            </a:r>
          </a:p>
        </p:txBody>
      </p:sp>
    </p:spTree>
    <p:extLst>
      <p:ext uri="{BB962C8B-B14F-4D97-AF65-F5344CB8AC3E}">
        <p14:creationId xmlns:p14="http://schemas.microsoft.com/office/powerpoint/2010/main" val="115547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4"/>
          <p:cNvSpPr txBox="1"/>
          <p:nvPr/>
        </p:nvSpPr>
        <p:spPr>
          <a:xfrm>
            <a:off x="535951" y="921784"/>
            <a:ext cx="3359496" cy="52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B88989C-37D5-9130-631F-BB38D1E68660}"/>
              </a:ext>
            </a:extLst>
          </p:cNvPr>
          <p:cNvSpPr txBox="1"/>
          <p:nvPr/>
        </p:nvSpPr>
        <p:spPr>
          <a:xfrm>
            <a:off x="944895" y="3623001"/>
            <a:ext cx="5369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 access (75%)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Daily medication / lifelong treatment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HIV-1 vaccine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functional cure for HIV-1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8E5BFDB-9BD4-24C6-5D3B-0F3E22929989}"/>
              </a:ext>
            </a:extLst>
          </p:cNvPr>
          <p:cNvSpPr/>
          <p:nvPr/>
        </p:nvSpPr>
        <p:spPr>
          <a:xfrm flipH="1">
            <a:off x="523125" y="3656844"/>
            <a:ext cx="109267" cy="2170268"/>
          </a:xfrm>
          <a:prstGeom prst="rect">
            <a:avLst/>
          </a:prstGeom>
          <a:solidFill>
            <a:srgbClr val="FF0000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25D57DFE-D9E6-8BB4-2F1D-BA52569C9960}"/>
              </a:ext>
            </a:extLst>
          </p:cNvPr>
          <p:cNvSpPr txBox="1"/>
          <p:nvPr/>
        </p:nvSpPr>
        <p:spPr>
          <a:xfrm>
            <a:off x="958748" y="1947451"/>
            <a:ext cx="536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Anti-retroviral therapy (ART) highly effective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Almost normal life expectancy / not infectious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F9B1AE8-64DF-1F43-8CB5-149DD89AA85F}"/>
              </a:ext>
            </a:extLst>
          </p:cNvPr>
          <p:cNvSpPr txBox="1"/>
          <p:nvPr/>
        </p:nvSpPr>
        <p:spPr>
          <a:xfrm>
            <a:off x="912732" y="6348247"/>
            <a:ext cx="11128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UNAIDS, Global update 2022; IHME, Global Burden of Disease</a:t>
            </a:r>
          </a:p>
        </p:txBody>
      </p:sp>
      <p:sp>
        <p:nvSpPr>
          <p:cNvPr id="15" name="Textfeld 73">
            <a:extLst>
              <a:ext uri="{FF2B5EF4-FFF2-40B4-BE49-F238E27FC236}">
                <a16:creationId xmlns:a16="http://schemas.microsoft.com/office/drawing/2014/main" id="{BD0438A5-9F94-2B44-0602-9EFF184BFCA6}"/>
              </a:ext>
            </a:extLst>
          </p:cNvPr>
          <p:cNvSpPr txBox="1"/>
          <p:nvPr/>
        </p:nvSpPr>
        <p:spPr>
          <a:xfrm>
            <a:off x="0" y="309825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infection – Broadly neutralizing antibodies (</a:t>
            </a:r>
            <a:r>
              <a:rPr lang="en-US" sz="26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A01CCAE5-9B85-2419-7F60-FDA5A5BE2FCE}"/>
              </a:ext>
            </a:extLst>
          </p:cNvPr>
          <p:cNvCxnSpPr>
            <a:cxnSpLocks/>
          </p:cNvCxnSpPr>
          <p:nvPr/>
        </p:nvCxnSpPr>
        <p:spPr>
          <a:xfrm>
            <a:off x="6970695" y="1898816"/>
            <a:ext cx="0" cy="3928296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4" name="Gruppierung 2">
            <a:extLst>
              <a:ext uri="{FF2B5EF4-FFF2-40B4-BE49-F238E27FC236}">
                <a16:creationId xmlns:a16="http://schemas.microsoft.com/office/drawing/2014/main" id="{6826D6C1-B6A1-EE2D-FE53-ED18EB397A29}"/>
              </a:ext>
            </a:extLst>
          </p:cNvPr>
          <p:cNvGrpSpPr/>
          <p:nvPr/>
        </p:nvGrpSpPr>
        <p:grpSpPr>
          <a:xfrm rot="20267886">
            <a:off x="8944148" y="2074756"/>
            <a:ext cx="1708387" cy="1943332"/>
            <a:chOff x="3688721" y="1180641"/>
            <a:chExt cx="1657370" cy="1855141"/>
          </a:xfrm>
        </p:grpSpPr>
        <p:grpSp>
          <p:nvGrpSpPr>
            <p:cNvPr id="16" name="Group 17">
              <a:extLst>
                <a:ext uri="{FF2B5EF4-FFF2-40B4-BE49-F238E27FC236}">
                  <a16:creationId xmlns:a16="http://schemas.microsoft.com/office/drawing/2014/main" id="{4ECD7B3B-37CD-5DC2-EF1F-F0D4AE59461A}"/>
                </a:ext>
              </a:extLst>
            </p:cNvPr>
            <p:cNvGrpSpPr>
              <a:grpSpLocks noChangeAspect="1"/>
            </p:cNvGrpSpPr>
            <p:nvPr/>
          </p:nvGrpSpPr>
          <p:grpSpPr>
            <a:xfrm rot="18530843">
              <a:off x="3589835" y="1279527"/>
              <a:ext cx="1855141" cy="1657370"/>
              <a:chOff x="3657054" y="1466841"/>
              <a:chExt cx="3616640" cy="3127235"/>
            </a:xfrm>
          </p:grpSpPr>
          <p:pic>
            <p:nvPicPr>
              <p:cNvPr id="35" name="Picture 21">
                <a:extLst>
                  <a:ext uri="{FF2B5EF4-FFF2-40B4-BE49-F238E27FC236}">
                    <a16:creationId xmlns:a16="http://schemas.microsoft.com/office/drawing/2014/main" id="{92C8760E-08C6-93D1-4E0B-CE4C2E488E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7740"/>
              <a:stretch/>
            </p:blipFill>
            <p:spPr>
              <a:xfrm>
                <a:off x="3657054" y="1466841"/>
                <a:ext cx="3565575" cy="3127235"/>
              </a:xfrm>
              <a:prstGeom prst="rect">
                <a:avLst/>
              </a:prstGeom>
            </p:spPr>
          </p:pic>
          <p:sp>
            <p:nvSpPr>
              <p:cNvPr id="36" name="Rectangle 23">
                <a:extLst>
                  <a:ext uri="{FF2B5EF4-FFF2-40B4-BE49-F238E27FC236}">
                    <a16:creationId xmlns:a16="http://schemas.microsoft.com/office/drawing/2014/main" id="{4C6B41D2-7F97-6686-164A-F7B3D70472C6}"/>
                  </a:ext>
                </a:extLst>
              </p:cNvPr>
              <p:cNvSpPr/>
              <p:nvPr/>
            </p:nvSpPr>
            <p:spPr>
              <a:xfrm>
                <a:off x="6892896" y="2112435"/>
                <a:ext cx="380798" cy="5418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85">
              <a:extLst>
                <a:ext uri="{FF2B5EF4-FFF2-40B4-BE49-F238E27FC236}">
                  <a16:creationId xmlns:a16="http://schemas.microsoft.com/office/drawing/2014/main" id="{5673948D-0491-889D-C027-FE219F2DE1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04682" y="2025220"/>
              <a:ext cx="334635" cy="241423"/>
              <a:chOff x="2062186" y="1372622"/>
              <a:chExt cx="4050747" cy="2922419"/>
            </a:xfrm>
          </p:grpSpPr>
          <p:cxnSp>
            <p:nvCxnSpPr>
              <p:cNvPr id="18" name="Straight Connector 64">
                <a:extLst>
                  <a:ext uri="{FF2B5EF4-FFF2-40B4-BE49-F238E27FC236}">
                    <a16:creationId xmlns:a16="http://schemas.microsoft.com/office/drawing/2014/main" id="{A49F1DE9-7700-0A5D-D083-6F775801039B}"/>
                  </a:ext>
                </a:extLst>
              </p:cNvPr>
              <p:cNvCxnSpPr/>
              <p:nvPr/>
            </p:nvCxnSpPr>
            <p:spPr>
              <a:xfrm flipH="1" flipV="1">
                <a:off x="4995334" y="3187711"/>
                <a:ext cx="460984" cy="37996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7">
                <a:extLst>
                  <a:ext uri="{FF2B5EF4-FFF2-40B4-BE49-F238E27FC236}">
                    <a16:creationId xmlns:a16="http://schemas.microsoft.com/office/drawing/2014/main" id="{022B7E5E-FE09-2AC7-AAB4-5C85DEF3FE96}"/>
                  </a:ext>
                </a:extLst>
              </p:cNvPr>
              <p:cNvCxnSpPr/>
              <p:nvPr/>
            </p:nvCxnSpPr>
            <p:spPr>
              <a:xfrm>
                <a:off x="3433548" y="1642534"/>
                <a:ext cx="294564" cy="474134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36">
                <a:extLst>
                  <a:ext uri="{FF2B5EF4-FFF2-40B4-BE49-F238E27FC236}">
                    <a16:creationId xmlns:a16="http://schemas.microsoft.com/office/drawing/2014/main" id="{DC3FA9AF-FA22-525D-9C32-22F4CE118C06}"/>
                  </a:ext>
                </a:extLst>
              </p:cNvPr>
              <p:cNvCxnSpPr/>
              <p:nvPr/>
            </p:nvCxnSpPr>
            <p:spPr>
              <a:xfrm flipV="1">
                <a:off x="3728112" y="1372622"/>
                <a:ext cx="640688" cy="744046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37">
                <a:extLst>
                  <a:ext uri="{FF2B5EF4-FFF2-40B4-BE49-F238E27FC236}">
                    <a16:creationId xmlns:a16="http://schemas.microsoft.com/office/drawing/2014/main" id="{B278C060-9C2A-1A36-9185-9DEA5A21B4A9}"/>
                  </a:ext>
                </a:extLst>
              </p:cNvPr>
              <p:cNvCxnSpPr/>
              <p:nvPr/>
            </p:nvCxnSpPr>
            <p:spPr>
              <a:xfrm flipH="1" flipV="1">
                <a:off x="3728112" y="2116668"/>
                <a:ext cx="28171" cy="1020241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38">
                <a:extLst>
                  <a:ext uri="{FF2B5EF4-FFF2-40B4-BE49-F238E27FC236}">
                    <a16:creationId xmlns:a16="http://schemas.microsoft.com/office/drawing/2014/main" id="{A6D0C56E-364E-B8A6-DAFA-49C8F060E61F}"/>
                  </a:ext>
                </a:extLst>
              </p:cNvPr>
              <p:cNvCxnSpPr/>
              <p:nvPr/>
            </p:nvCxnSpPr>
            <p:spPr>
              <a:xfrm flipV="1">
                <a:off x="2677720" y="3325616"/>
                <a:ext cx="695026" cy="406284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39">
                <a:extLst>
                  <a:ext uri="{FF2B5EF4-FFF2-40B4-BE49-F238E27FC236}">
                    <a16:creationId xmlns:a16="http://schemas.microsoft.com/office/drawing/2014/main" id="{D29B5EB4-DFB4-C066-96DC-5957A4257454}"/>
                  </a:ext>
                </a:extLst>
              </p:cNvPr>
              <p:cNvCxnSpPr/>
              <p:nvPr/>
            </p:nvCxnSpPr>
            <p:spPr>
              <a:xfrm flipH="1" flipV="1">
                <a:off x="3061252" y="3543196"/>
                <a:ext cx="16933" cy="715658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40">
                <a:extLst>
                  <a:ext uri="{FF2B5EF4-FFF2-40B4-BE49-F238E27FC236}">
                    <a16:creationId xmlns:a16="http://schemas.microsoft.com/office/drawing/2014/main" id="{B70347EA-6831-024C-373B-F7829DAE7494}"/>
                  </a:ext>
                </a:extLst>
              </p:cNvPr>
              <p:cNvCxnSpPr/>
              <p:nvPr/>
            </p:nvCxnSpPr>
            <p:spPr>
              <a:xfrm>
                <a:off x="2637919" y="3509333"/>
                <a:ext cx="423333" cy="33863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42">
                <a:extLst>
                  <a:ext uri="{FF2B5EF4-FFF2-40B4-BE49-F238E27FC236}">
                    <a16:creationId xmlns:a16="http://schemas.microsoft.com/office/drawing/2014/main" id="{87EDB4FC-C94A-EA6C-F343-8D99B1AB4FBD}"/>
                  </a:ext>
                </a:extLst>
              </p:cNvPr>
              <p:cNvCxnSpPr/>
              <p:nvPr/>
            </p:nvCxnSpPr>
            <p:spPr>
              <a:xfrm flipV="1">
                <a:off x="2062186" y="3509333"/>
                <a:ext cx="575733" cy="554669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45">
                <a:extLst>
                  <a:ext uri="{FF2B5EF4-FFF2-40B4-BE49-F238E27FC236}">
                    <a16:creationId xmlns:a16="http://schemas.microsoft.com/office/drawing/2014/main" id="{9BA51D4D-26E9-DFD9-32A9-ACAC4A6FF404}"/>
                  </a:ext>
                </a:extLst>
              </p:cNvPr>
              <p:cNvCxnSpPr/>
              <p:nvPr/>
            </p:nvCxnSpPr>
            <p:spPr>
              <a:xfrm>
                <a:off x="3728112" y="3136909"/>
                <a:ext cx="1267222" cy="50802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48">
                <a:extLst>
                  <a:ext uri="{FF2B5EF4-FFF2-40B4-BE49-F238E27FC236}">
                    <a16:creationId xmlns:a16="http://schemas.microsoft.com/office/drawing/2014/main" id="{CD7A806E-D2EA-6718-941E-81C523EDEC33}"/>
                  </a:ext>
                </a:extLst>
              </p:cNvPr>
              <p:cNvCxnSpPr/>
              <p:nvPr/>
            </p:nvCxnSpPr>
            <p:spPr>
              <a:xfrm>
                <a:off x="4368800" y="3187711"/>
                <a:ext cx="254000" cy="110733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1">
                <a:extLst>
                  <a:ext uri="{FF2B5EF4-FFF2-40B4-BE49-F238E27FC236}">
                    <a16:creationId xmlns:a16="http://schemas.microsoft.com/office/drawing/2014/main" id="{1663609F-052A-02B5-559B-6A1778AAB070}"/>
                  </a:ext>
                </a:extLst>
              </p:cNvPr>
              <p:cNvCxnSpPr/>
              <p:nvPr/>
            </p:nvCxnSpPr>
            <p:spPr>
              <a:xfrm flipH="1">
                <a:off x="4368800" y="2116668"/>
                <a:ext cx="626534" cy="1109039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4">
                <a:extLst>
                  <a:ext uri="{FF2B5EF4-FFF2-40B4-BE49-F238E27FC236}">
                    <a16:creationId xmlns:a16="http://schemas.microsoft.com/office/drawing/2014/main" id="{D44292ED-3602-4AFB-5A82-03E82F97EFD7}"/>
                  </a:ext>
                </a:extLst>
              </p:cNvPr>
              <p:cNvCxnSpPr/>
              <p:nvPr/>
            </p:nvCxnSpPr>
            <p:spPr>
              <a:xfrm>
                <a:off x="4995334" y="3187711"/>
                <a:ext cx="186266" cy="67071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6">
                <a:extLst>
                  <a:ext uri="{FF2B5EF4-FFF2-40B4-BE49-F238E27FC236}">
                    <a16:creationId xmlns:a16="http://schemas.microsoft.com/office/drawing/2014/main" id="{8E9CC670-85D8-E5BF-9F89-00F868BAE423}"/>
                  </a:ext>
                </a:extLst>
              </p:cNvPr>
              <p:cNvCxnSpPr/>
              <p:nvPr/>
            </p:nvCxnSpPr>
            <p:spPr>
              <a:xfrm>
                <a:off x="5439385" y="3225707"/>
                <a:ext cx="673548" cy="482693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58">
                <a:extLst>
                  <a:ext uri="{FF2B5EF4-FFF2-40B4-BE49-F238E27FC236}">
                    <a16:creationId xmlns:a16="http://schemas.microsoft.com/office/drawing/2014/main" id="{E947A2C9-AF3F-FEEB-0A21-7CAB00BC960B}"/>
                  </a:ext>
                </a:extLst>
              </p:cNvPr>
              <p:cNvCxnSpPr/>
              <p:nvPr/>
            </p:nvCxnSpPr>
            <p:spPr>
              <a:xfrm>
                <a:off x="5439385" y="2424365"/>
                <a:ext cx="0" cy="801342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D4CC7F4E-3021-DBD3-AFF5-A1FA7B033338}"/>
                  </a:ext>
                </a:extLst>
              </p:cNvPr>
              <p:cNvCxnSpPr/>
              <p:nvPr/>
            </p:nvCxnSpPr>
            <p:spPr>
              <a:xfrm flipH="1">
                <a:off x="4622800" y="2665712"/>
                <a:ext cx="558800" cy="521999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67">
                <a:extLst>
                  <a:ext uri="{FF2B5EF4-FFF2-40B4-BE49-F238E27FC236}">
                    <a16:creationId xmlns:a16="http://schemas.microsoft.com/office/drawing/2014/main" id="{D780B18D-8E64-4D51-9AB0-75BBC14029D9}"/>
                  </a:ext>
                </a:extLst>
              </p:cNvPr>
              <p:cNvCxnSpPr/>
              <p:nvPr/>
            </p:nvCxnSpPr>
            <p:spPr>
              <a:xfrm flipH="1">
                <a:off x="5439385" y="2861733"/>
                <a:ext cx="501294" cy="363974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Rechteck 7">
            <a:extLst>
              <a:ext uri="{FF2B5EF4-FFF2-40B4-BE49-F238E27FC236}">
                <a16:creationId xmlns:a16="http://schemas.microsoft.com/office/drawing/2014/main" id="{AE568CA0-3634-C03F-A25E-780FF12F58B2}"/>
              </a:ext>
            </a:extLst>
          </p:cNvPr>
          <p:cNvSpPr/>
          <p:nvPr/>
        </p:nvSpPr>
        <p:spPr>
          <a:xfrm>
            <a:off x="7863843" y="1918983"/>
            <a:ext cx="3082834" cy="392828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0DE70DEC-F0EA-6A69-0019-EE97970E959A}"/>
              </a:ext>
            </a:extLst>
          </p:cNvPr>
          <p:cNvCxnSpPr>
            <a:cxnSpLocks/>
          </p:cNvCxnSpPr>
          <p:nvPr/>
        </p:nvCxnSpPr>
        <p:spPr>
          <a:xfrm>
            <a:off x="631611" y="1492053"/>
            <a:ext cx="1082332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7" descr="33.png">
            <a:extLst>
              <a:ext uri="{FF2B5EF4-FFF2-40B4-BE49-F238E27FC236}">
                <a16:creationId xmlns:a16="http://schemas.microsoft.com/office/drawing/2014/main" id="{EA48A458-B274-8F8D-6D43-93FED0D47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852" y="4192317"/>
            <a:ext cx="1601934" cy="157710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57652FD-80B8-34F6-8133-857CBDB89570}"/>
              </a:ext>
            </a:extLst>
          </p:cNvPr>
          <p:cNvSpPr txBox="1"/>
          <p:nvPr/>
        </p:nvSpPr>
        <p:spPr>
          <a:xfrm>
            <a:off x="8104770" y="3438807"/>
            <a:ext cx="1026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A6010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HIV-1</a:t>
            </a:r>
            <a:endParaRPr lang="en-US" sz="140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  <a:p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Influenza A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60DB1096-59BC-F386-6F9D-45976A7240A0}"/>
              </a:ext>
            </a:extLst>
          </p:cNvPr>
          <p:cNvSpPr txBox="1"/>
          <p:nvPr/>
        </p:nvSpPr>
        <p:spPr>
          <a:xfrm>
            <a:off x="9647606" y="4649466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Low spike </a:t>
            </a:r>
          </a:p>
          <a:p>
            <a:r>
              <a:rPr lang="en-US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density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2EBBD5A-B9B6-306A-2E24-A492BCBCB781}"/>
              </a:ext>
            </a:extLst>
          </p:cNvPr>
          <p:cNvSpPr txBox="1"/>
          <p:nvPr/>
        </p:nvSpPr>
        <p:spPr>
          <a:xfrm>
            <a:off x="8088441" y="2060671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Genetic diversity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FEDE14D-600C-E385-B2E4-AFB73CCE8584}"/>
              </a:ext>
            </a:extLst>
          </p:cNvPr>
          <p:cNvSpPr/>
          <p:nvPr/>
        </p:nvSpPr>
        <p:spPr>
          <a:xfrm>
            <a:off x="7959852" y="4222054"/>
            <a:ext cx="295148" cy="299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239364" y="1971816"/>
            <a:ext cx="464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>
                <a:solidFill>
                  <a:srgbClr val="008F00"/>
                </a:solidFill>
                <a:latin typeface="Helvetica Neue" charset="0"/>
                <a:ea typeface="Helvetica Neue" charset="0"/>
                <a:cs typeface="Helvetica Neue" charset="0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46472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06E1CF38-B044-FB9A-562E-13EB7F7DC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9" y="2341529"/>
            <a:ext cx="1429683" cy="18792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C19FB129-7ABC-0EBA-CE01-F045E58EAA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11547" r="41776" b="58029"/>
          <a:stretch/>
        </p:blipFill>
        <p:spPr>
          <a:xfrm>
            <a:off x="3201555" y="2499637"/>
            <a:ext cx="6171319" cy="2830644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57813AFC-5E86-C88F-1D03-A1B4A0B18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53" y="2801510"/>
            <a:ext cx="1469228" cy="19840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1A3C4E0-1B91-BF68-7497-FF5C39C3B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963" y="2770558"/>
            <a:ext cx="425270" cy="30180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27D5B8C-8E7D-D762-A364-703B49A3B1E1}"/>
              </a:ext>
            </a:extLst>
          </p:cNvPr>
          <p:cNvSpPr txBox="1"/>
          <p:nvPr/>
        </p:nvSpPr>
        <p:spPr>
          <a:xfrm>
            <a:off x="3509352" y="1929245"/>
            <a:ext cx="5418521" cy="37149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</a:t>
            </a:r>
            <a:r>
              <a:rPr lang="de-DE" sz="1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HVTN 703/704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; VRC01)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4A34523-51DD-0F6D-A57B-2B1EF7670B98}"/>
              </a:ext>
            </a:extLst>
          </p:cNvPr>
          <p:cNvSpPr txBox="1"/>
          <p:nvPr/>
        </p:nvSpPr>
        <p:spPr>
          <a:xfrm>
            <a:off x="9300561" y="1901813"/>
            <a:ext cx="2330060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efficacy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in</a:t>
            </a:r>
          </a:p>
          <a:p>
            <a:pPr defTabSz="584200" hangingPunct="0"/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sensitive </a:t>
            </a:r>
            <a:r>
              <a:rPr kumimoji="0" lang="de-DE" b="1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strains</a:t>
            </a: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b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IC</a:t>
            </a:r>
            <a:r>
              <a:rPr lang="de-DE" b="1" baseline="-25000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80</a:t>
            </a:r>
            <a:r>
              <a:rPr lang="de-DE" b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&lt; 1 µ</a:t>
            </a:r>
            <a:r>
              <a:rPr lang="de-DE" b="1" err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g</a:t>
            </a:r>
            <a:r>
              <a:rPr lang="de-DE" b="1">
                <a:solidFill>
                  <a:srgbClr val="008F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/ml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b="1" i="0" u="none" strike="noStrike" cap="none" spc="0" normalizeH="0" baseline="0">
              <a:ln>
                <a:noFill/>
              </a:ln>
              <a:solidFill>
                <a:srgbClr val="008F00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e-DE" b="1">
              <a:solidFill>
                <a:srgbClr val="008F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75% </a:t>
            </a:r>
            <a:r>
              <a:rPr kumimoji="0" lang="de-DE" b="1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prevention</a:t>
            </a: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b="1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efficacy</a:t>
            </a:r>
            <a:r>
              <a:rPr kumimoji="0" lang="de-DE" b="1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(PE)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against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strains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susceptible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kumimoji="0" lang="de-DE" i="0" u="none" strike="noStrike" cap="none" spc="0" normalizeH="0" baseline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to</a:t>
            </a:r>
            <a:r>
              <a:rPr kumimoji="0" lang="de-DE" i="0" u="none" strike="noStrike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VRC01 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04E56D5F-6165-3544-15F4-E58F390112C9}"/>
              </a:ext>
            </a:extLst>
          </p:cNvPr>
          <p:cNvCxnSpPr>
            <a:cxnSpLocks/>
          </p:cNvCxnSpPr>
          <p:nvPr/>
        </p:nvCxnSpPr>
        <p:spPr>
          <a:xfrm flipV="1">
            <a:off x="3136663" y="1916113"/>
            <a:ext cx="0" cy="3889376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4E56D5F-6165-3544-15F4-E58F390112C9}"/>
              </a:ext>
            </a:extLst>
          </p:cNvPr>
          <p:cNvCxnSpPr>
            <a:cxnSpLocks/>
          </p:cNvCxnSpPr>
          <p:nvPr/>
        </p:nvCxnSpPr>
        <p:spPr>
          <a:xfrm flipV="1">
            <a:off x="9010998" y="1916112"/>
            <a:ext cx="0" cy="3889376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  <p:sp>
        <p:nvSpPr>
          <p:cNvPr id="14" name="TextBox 4">
            <a:extLst>
              <a:ext uri="{FF2B5EF4-FFF2-40B4-BE49-F238E27FC236}">
                <a16:creationId xmlns:a16="http://schemas.microsoft.com/office/drawing/2014/main" id="{A76269F3-FC19-211B-DAB4-30FBEE7A44A4}"/>
              </a:ext>
            </a:extLst>
          </p:cNvPr>
          <p:cNvSpPr txBox="1"/>
          <p:nvPr/>
        </p:nvSpPr>
        <p:spPr>
          <a:xfrm>
            <a:off x="1" y="6093163"/>
            <a:ext cx="1183982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-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mediated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prevention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works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against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sensitive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strains</a:t>
            </a:r>
            <a:endParaRPr lang="x-none" sz="2400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29382C4C-5971-F215-32B7-DFCE299FA507}"/>
              </a:ext>
            </a:extLst>
          </p:cNvPr>
          <p:cNvSpPr/>
          <p:nvPr/>
        </p:nvSpPr>
        <p:spPr>
          <a:xfrm>
            <a:off x="1173953" y="6164118"/>
            <a:ext cx="532347" cy="356330"/>
          </a:xfrm>
          <a:prstGeom prst="rightArrow">
            <a:avLst/>
          </a:prstGeom>
          <a:solidFill>
            <a:srgbClr val="00B050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9823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2" name="Textfeld 73">
            <a:extLst>
              <a:ext uri="{FF2B5EF4-FFF2-40B4-BE49-F238E27FC236}">
                <a16:creationId xmlns:a16="http://schemas.microsoft.com/office/drawing/2014/main" id="{02B61D7E-E2B8-DE37-BAA7-22BC5CDC29AD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 (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mother to child transmission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47206" y="-1651777"/>
            <a:ext cx="4242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POSTNATAL PROPHYLAXIS</a:t>
            </a:r>
            <a:b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REACH ELIMINATION OF HIV VERTICAL TRANSMISSION;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which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 </a:t>
            </a:r>
          </a:p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de-DE"/>
          </a:p>
        </p:txBody>
      </p:sp>
      <p:grpSp>
        <p:nvGrpSpPr>
          <p:cNvPr id="16" name="Gruppierung 15"/>
          <p:cNvGrpSpPr/>
          <p:nvPr/>
        </p:nvGrpSpPr>
        <p:grpSpPr>
          <a:xfrm>
            <a:off x="3396320" y="1209501"/>
            <a:ext cx="6210169" cy="5839413"/>
            <a:chOff x="763657" y="1244747"/>
            <a:chExt cx="6210169" cy="5839413"/>
          </a:xfrm>
        </p:grpSpPr>
        <p:sp>
          <p:nvSpPr>
            <p:cNvPr id="17" name="Textfeld 16"/>
            <p:cNvSpPr txBox="1"/>
            <p:nvPr/>
          </p:nvSpPr>
          <p:spPr>
            <a:xfrm>
              <a:off x="763657" y="5914609"/>
              <a:ext cx="6001111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Ruel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</a:t>
              </a:r>
              <a:r>
                <a:rPr lang="de-DE" sz="1400" i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et al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., Global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Health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: Science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and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Practice 2023; WHO postnatal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prophylaxis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workshop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2021; Connor </a:t>
              </a:r>
              <a:r>
                <a:rPr lang="de-DE" sz="1400" i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et al.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, NEJM 1994; WHO PADO-HIV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group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(2021); CDC 2023; Elizabeth Glaser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Pediatric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AIDS </a:t>
              </a:r>
              <a:r>
                <a:rPr lang="de-DE" sz="1400" err="1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Foundation</a:t>
              </a:r>
              <a:r>
                <a:rPr lang="de-DE" sz="1400">
                  <a:solidFill>
                    <a:schemeClr val="accent1">
                      <a:lumMod val="50000"/>
                    </a:schemeClr>
                  </a:solidFill>
                  <a:latin typeface="Helvetica Neue Light" panose="02000403000000020004" pitchFamily="2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2023</a:t>
              </a:r>
            </a:p>
            <a:p>
              <a:pPr algn="just"/>
              <a:endPara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  <a:p>
              <a:pPr algn="just"/>
              <a:endPara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8" name="Bild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05" y="1244747"/>
              <a:ext cx="4508565" cy="2836672"/>
            </a:xfrm>
            <a:prstGeom prst="rect">
              <a:avLst/>
            </a:prstGeom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06" y="3104941"/>
              <a:ext cx="1272452" cy="1656086"/>
            </a:xfrm>
            <a:prstGeom prst="rect">
              <a:avLst/>
            </a:prstGeom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514" y="3879033"/>
              <a:ext cx="1472917" cy="827285"/>
            </a:xfrm>
            <a:prstGeom prst="rect">
              <a:avLst/>
            </a:prstGeom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Bild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527" y="3265125"/>
              <a:ext cx="3152097" cy="144141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Bild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206" y="4706318"/>
              <a:ext cx="5897466" cy="819093"/>
            </a:xfrm>
            <a:prstGeom prst="rect">
              <a:avLst/>
            </a:prstGeom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Bild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3174" y="1275930"/>
              <a:ext cx="1900652" cy="1900652"/>
            </a:xfrm>
            <a:prstGeom prst="rect">
              <a:avLst/>
            </a:prstGeom>
          </p:spPr>
        </p:pic>
      </p:grpSp>
      <p:grpSp>
        <p:nvGrpSpPr>
          <p:cNvPr id="13" name="Gruppierung 12"/>
          <p:cNvGrpSpPr/>
          <p:nvPr/>
        </p:nvGrpSpPr>
        <p:grpSpPr>
          <a:xfrm>
            <a:off x="7708468" y="1224651"/>
            <a:ext cx="3850048" cy="5711510"/>
            <a:chOff x="7708468" y="1224651"/>
            <a:chExt cx="3850048" cy="5711510"/>
          </a:xfrm>
        </p:grpSpPr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B6A7D14-7BA6-4569-7A0D-DD3620604870}"/>
                </a:ext>
              </a:extLst>
            </p:cNvPr>
            <p:cNvSpPr txBox="1"/>
            <p:nvPr/>
          </p:nvSpPr>
          <p:spPr>
            <a:xfrm>
              <a:off x="7977995" y="1365405"/>
              <a:ext cx="3580521" cy="557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&gt; 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150,000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children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&lt; 5y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aquired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HIV in 2021 (UNAIDS)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2/3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of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children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from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mothers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living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with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undetected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HIV-1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~ 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50%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/perinatal  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             </a:t>
              </a:r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~ 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50%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breastfeeding</a:t>
              </a:r>
              <a:endPara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Postnatal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prophylaxis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(e.g., AZT, NVP)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reduces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MTCT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Drug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development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&amp; dose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finding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are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challenging</a:t>
              </a: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spcAft>
                  <a:spcPts val="600"/>
                </a:spcAft>
              </a:pPr>
              <a:endParaRPr lang="de-DE"/>
            </a:p>
            <a:p>
              <a:endParaRPr lang="de-DE"/>
            </a:p>
            <a:p>
              <a:r>
                <a:rPr lang="de-DE"/>
                <a:t> </a:t>
              </a:r>
            </a:p>
          </p:txBody>
        </p: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F9E6DA60-540A-563A-FDB2-ED49212212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8468" y="1224651"/>
              <a:ext cx="28411" cy="5065619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8684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21588 -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2" name="Textfeld 73">
            <a:extLst>
              <a:ext uri="{FF2B5EF4-FFF2-40B4-BE49-F238E27FC236}">
                <a16:creationId xmlns:a16="http://schemas.microsoft.com/office/drawing/2014/main" id="{02B61D7E-E2B8-DE37-BAA7-22BC5CDC29AD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 (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mother to child transmission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6" name="Gruppierung 25"/>
          <p:cNvGrpSpPr/>
          <p:nvPr/>
        </p:nvGrpSpPr>
        <p:grpSpPr>
          <a:xfrm>
            <a:off x="7708468" y="1224651"/>
            <a:ext cx="3850048" cy="5711510"/>
            <a:chOff x="7708468" y="1224651"/>
            <a:chExt cx="3850048" cy="5711510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B6A7D14-7BA6-4569-7A0D-DD3620604870}"/>
                </a:ext>
              </a:extLst>
            </p:cNvPr>
            <p:cNvSpPr txBox="1"/>
            <p:nvPr/>
          </p:nvSpPr>
          <p:spPr>
            <a:xfrm>
              <a:off x="7977995" y="1365405"/>
              <a:ext cx="3580521" cy="557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&gt; 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150,000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children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&lt; 5y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aquired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HIV in 2021 (UNAIDS)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2/3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of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children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from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mothers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living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with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undetected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HIV-1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~ 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50%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pre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/perinatal  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              </a:t>
              </a:r>
              <a:r>
                <a:rPr lang="en-US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~ 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50%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breastfeeding</a:t>
              </a:r>
              <a:endPara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Postnatal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prophylaxis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(e.g., AZT, NVP)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reduces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MTCT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Drug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development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&amp; dose </a:t>
              </a:r>
              <a:r>
                <a:rPr lang="de-DE" b="1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finding</a:t>
              </a:r>
              <a:r>
                <a:rPr lang="de-DE" b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are</a:t>
              </a:r>
              <a:r>
                <a:rPr lang="de-DE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</a:t>
              </a:r>
              <a:r>
                <a:rPr lang="de-DE" err="1">
                  <a:solidFill>
                    <a:schemeClr val="accent1">
                      <a:lumMod val="50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challenging</a:t>
              </a:r>
              <a:endPara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>
                <a:spcAft>
                  <a:spcPts val="600"/>
                </a:spcAft>
              </a:pPr>
              <a:endParaRPr lang="de-DE"/>
            </a:p>
            <a:p>
              <a:endParaRPr lang="de-DE"/>
            </a:p>
            <a:p>
              <a:r>
                <a:rPr lang="de-DE"/>
                <a:t> </a:t>
              </a:r>
            </a:p>
          </p:txBody>
        </p:sp>
        <p:cxnSp>
          <p:nvCxnSpPr>
            <p:cNvPr id="5" name="Gerade Verbindung 4">
              <a:extLst>
                <a:ext uri="{FF2B5EF4-FFF2-40B4-BE49-F238E27FC236}">
                  <a16:creationId xmlns:a16="http://schemas.microsoft.com/office/drawing/2014/main" id="{F9E6DA60-540A-563A-FDB2-ED49212212A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08468" y="1224651"/>
              <a:ext cx="28411" cy="5065619"/>
            </a:xfrm>
            <a:prstGeom prst="line">
              <a:avLst/>
            </a:prstGeom>
            <a:noFill/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</a:ln>
            <a:effectLst/>
          </p:spPr>
        </p:cxnSp>
      </p:grpSp>
      <p:sp>
        <p:nvSpPr>
          <p:cNvPr id="9" name="Textfeld 8"/>
          <p:cNvSpPr txBox="1"/>
          <p:nvPr/>
        </p:nvSpPr>
        <p:spPr>
          <a:xfrm>
            <a:off x="847206" y="-1651777"/>
            <a:ext cx="4242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POSTNATAL PROPHYLAXIS</a:t>
            </a:r>
            <a:b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REACH ELIMINATION OF HIV VERTICAL TRANSMISSION;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which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 </a:t>
            </a:r>
          </a:p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de-DE"/>
          </a:p>
        </p:txBody>
      </p:sp>
      <p:pic>
        <p:nvPicPr>
          <p:cNvPr id="27" name="Bild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0" y="2383107"/>
            <a:ext cx="1744697" cy="2391038"/>
          </a:xfrm>
          <a:prstGeom prst="rect">
            <a:avLst/>
          </a:prstGeom>
          <a:effectLst>
            <a:outerShdw blurRad="127000" dist="38100" dir="12060000" sx="102000" sy="102000" algn="br" rotWithShape="0">
              <a:prstClr val="black">
                <a:alpha val="51000"/>
              </a:prstClr>
            </a:outerShdw>
          </a:effectLst>
        </p:spPr>
      </p:pic>
      <p:pic>
        <p:nvPicPr>
          <p:cNvPr id="28" name="Bild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34" y="2151366"/>
            <a:ext cx="4486150" cy="3043633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552629" y="5095461"/>
            <a:ext cx="67086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Pharmacokinetics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of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VRC01LS after 1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subcutaneous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(SC) dose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of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80 mg (solid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black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line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)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or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2 SC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doses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(80 mg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followed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by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100 mg at 12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weeks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) (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dashed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gray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line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). The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plasma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pharmacokinetic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sampling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for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VRC01LS (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μg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/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mL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)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is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described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in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the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Methods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 Error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bars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indicate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the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standard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1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deviation</a:t>
            </a:r>
            <a:r>
              <a:rPr lang="de-DE" sz="11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(SD). 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54645" y="6106237"/>
            <a:ext cx="2870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McFarland</a:t>
            </a:r>
            <a:r>
              <a:rPr lang="de-DE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et al., JID 2021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75401" y="1586865"/>
            <a:ext cx="638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VRC01-LS</a:t>
            </a:r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in </a:t>
            </a:r>
            <a:r>
              <a:rPr lang="de-DE" sz="20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newborns</a:t>
            </a:r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after </a:t>
            </a:r>
            <a:r>
              <a:rPr lang="de-DE" sz="20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birth</a:t>
            </a:r>
            <a:r>
              <a:rPr lang="de-DE" sz="20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(IMPAACT) </a:t>
            </a:r>
          </a:p>
        </p:txBody>
      </p:sp>
      <p:sp>
        <p:nvSpPr>
          <p:cNvPr id="33" name="Rechteck 32"/>
          <p:cNvSpPr/>
          <p:nvPr/>
        </p:nvSpPr>
        <p:spPr>
          <a:xfrm>
            <a:off x="7448740" y="914546"/>
            <a:ext cx="4109776" cy="55868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6093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2" name="Textfeld 73">
            <a:extLst>
              <a:ext uri="{FF2B5EF4-FFF2-40B4-BE49-F238E27FC236}">
                <a16:creationId xmlns:a16="http://schemas.microsoft.com/office/drawing/2014/main" id="{02B61D7E-E2B8-DE37-BAA7-22BC5CDC29AD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 (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mother to child transmission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9E6DA60-540A-563A-FDB2-ED49212212A4}"/>
              </a:ext>
            </a:extLst>
          </p:cNvPr>
          <p:cNvCxnSpPr>
            <a:cxnSpLocks/>
          </p:cNvCxnSpPr>
          <p:nvPr/>
        </p:nvCxnSpPr>
        <p:spPr>
          <a:xfrm flipH="1" flipV="1">
            <a:off x="7708468" y="1224651"/>
            <a:ext cx="28411" cy="5065619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847206" y="-1651777"/>
            <a:ext cx="4242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POSTNATAL PROPHYLAXIS</a:t>
            </a:r>
            <a:b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REACH ELIMINATION OF HIV VERTICAL TRANSMISSION;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which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 </a:t>
            </a:r>
          </a:p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4A34523-51DD-0F6D-A57B-2B1EF7670B98}"/>
              </a:ext>
            </a:extLst>
          </p:cNvPr>
          <p:cNvSpPr txBox="1"/>
          <p:nvPr/>
        </p:nvSpPr>
        <p:spPr>
          <a:xfrm>
            <a:off x="1118600" y="1584809"/>
            <a:ext cx="6308560" cy="481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defTabSz="584200" hangingPunct="0"/>
            <a:r>
              <a:rPr lang="de-DE" b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=40;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dose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s.c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.)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40 mg/kg after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birth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Cunningham et al., JIC 2020</a:t>
            </a: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b="1">
                <a:solidFill>
                  <a:srgbClr val="FE53A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VRC01-LS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=21;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 mg/dose after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defTabSz="584200" hangingPunct="0"/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McFarland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de-DE" i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et al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., JID 2021</a:t>
            </a: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b="1">
                <a:solidFill>
                  <a:srgbClr val="FF26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VRC07-523-LS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=22; </a:t>
            </a:r>
            <a:r>
              <a:rPr lang="ro-RO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80mg sc, </a:t>
            </a:r>
            <a:r>
              <a:rPr lang="ro-RO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repeat</a:t>
            </a:r>
            <a:r>
              <a:rPr lang="ro-RO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wk</a:t>
            </a:r>
            <a:r>
              <a:rPr lang="ro-RO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12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Cunningham </a:t>
            </a:r>
            <a:r>
              <a:rPr lang="de-DE" i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al.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CROI 2022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b="1">
                <a:solidFill>
                  <a:srgbClr val="FE53A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VRC01-LS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/</a:t>
            </a:r>
            <a:r>
              <a:rPr lang="de-DE" b="1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10-1074-LS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=25;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start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ART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treated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44%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controlled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&gt;6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months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Tatelo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; Shapiro </a:t>
            </a:r>
            <a:r>
              <a:rPr lang="de-DE" i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et al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., STM 2023</a:t>
            </a: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 t="44835" r="41583" b="45055"/>
          <a:stretch/>
        </p:blipFill>
        <p:spPr>
          <a:xfrm>
            <a:off x="317319" y="1437973"/>
            <a:ext cx="884255" cy="80281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54412" r="30066" b="35195"/>
          <a:stretch/>
        </p:blipFill>
        <p:spPr>
          <a:xfrm>
            <a:off x="297223" y="2591141"/>
            <a:ext cx="781186" cy="825299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54923" r="43930" b="34702"/>
          <a:stretch/>
        </p:blipFill>
        <p:spPr>
          <a:xfrm>
            <a:off x="327658" y="4835079"/>
            <a:ext cx="781186" cy="823818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54412" r="30066" b="35195"/>
          <a:stretch/>
        </p:blipFill>
        <p:spPr>
          <a:xfrm>
            <a:off x="179826" y="4803454"/>
            <a:ext cx="781186" cy="825299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35824" r="71695" b="53801"/>
          <a:stretch/>
        </p:blipFill>
        <p:spPr>
          <a:xfrm>
            <a:off x="167122" y="3707988"/>
            <a:ext cx="781186" cy="823818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5B6A7D14-7BA6-4569-7A0D-DD3620604870}"/>
              </a:ext>
            </a:extLst>
          </p:cNvPr>
          <p:cNvSpPr txBox="1"/>
          <p:nvPr/>
        </p:nvSpPr>
        <p:spPr>
          <a:xfrm>
            <a:off x="7977995" y="1365405"/>
            <a:ext cx="358052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150,000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&lt; 5y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aquired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 in 2021 (UNAIDS)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2/3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from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mothers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living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undetected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HIV-1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50%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/perinatal 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             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~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50%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breastfeeding</a:t>
            </a:r>
            <a:endParaRPr lang="de-DE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Postnatal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prophylaxis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(e.g., AZT, NVP)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reduces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MTCT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Drug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development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dose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finding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challenging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600"/>
              </a:spcAft>
            </a:pPr>
            <a:endParaRPr lang="de-DE"/>
          </a:p>
          <a:p>
            <a:endParaRPr lang="de-DE"/>
          </a:p>
          <a:p>
            <a:r>
              <a:rPr lang="de-DE"/>
              <a:t> </a:t>
            </a:r>
          </a:p>
        </p:txBody>
      </p:sp>
      <p:sp>
        <p:nvSpPr>
          <p:cNvPr id="20" name="Rechteck 19"/>
          <p:cNvSpPr/>
          <p:nvPr/>
        </p:nvSpPr>
        <p:spPr>
          <a:xfrm>
            <a:off x="7448740" y="914546"/>
            <a:ext cx="4109776" cy="55868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778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2" name="Textfeld 73">
            <a:extLst>
              <a:ext uri="{FF2B5EF4-FFF2-40B4-BE49-F238E27FC236}">
                <a16:creationId xmlns:a16="http://schemas.microsoft.com/office/drawing/2014/main" id="{02B61D7E-E2B8-DE37-BAA7-22BC5CDC29AD}"/>
              </a:ext>
            </a:extLst>
          </p:cNvPr>
          <p:cNvSpPr txBox="1"/>
          <p:nvPr/>
        </p:nvSpPr>
        <p:spPr>
          <a:xfrm>
            <a:off x="0" y="309825"/>
            <a:ext cx="11839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 err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bNAbs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 HIV prevention (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mother to child transmission</a:t>
            </a:r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9E6DA60-540A-563A-FDB2-ED49212212A4}"/>
              </a:ext>
            </a:extLst>
          </p:cNvPr>
          <p:cNvCxnSpPr>
            <a:cxnSpLocks/>
          </p:cNvCxnSpPr>
          <p:nvPr/>
        </p:nvCxnSpPr>
        <p:spPr>
          <a:xfrm flipH="1" flipV="1">
            <a:off x="7708468" y="1224651"/>
            <a:ext cx="28411" cy="5065619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847206" y="-1651777"/>
            <a:ext cx="4242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POSTNATAL PROPHYLAXIS</a:t>
            </a:r>
            <a:b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REACH ELIMINATION OF HIV VERTICAL TRANSMISSION;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future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which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born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with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HIV </a:t>
            </a:r>
          </a:p>
          <a:p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4A34523-51DD-0F6D-A57B-2B1EF7670B98}"/>
              </a:ext>
            </a:extLst>
          </p:cNvPr>
          <p:cNvSpPr txBox="1"/>
          <p:nvPr/>
        </p:nvSpPr>
        <p:spPr>
          <a:xfrm>
            <a:off x="1118600" y="1584809"/>
            <a:ext cx="6308560" cy="48115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defTabSz="584200" hangingPunct="0"/>
            <a:r>
              <a:rPr lang="de-DE" b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=40;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dose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s.c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.)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20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or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40 mg/kg after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birth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Cunningham et al., JIC 2020</a:t>
            </a: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b="1">
                <a:solidFill>
                  <a:srgbClr val="FE53A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VRC01-LS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=21;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 mg/dose after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birth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 </a:t>
            </a:r>
          </a:p>
          <a:p>
            <a:pPr defTabSz="584200" hangingPunct="0"/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McFarland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de-DE" i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et al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., JID 2021</a:t>
            </a: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b="1">
                <a:solidFill>
                  <a:srgbClr val="FF26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VRC07-523-LS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=22; </a:t>
            </a:r>
            <a:r>
              <a:rPr lang="ro-RO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80mg sc, </a:t>
            </a:r>
            <a:r>
              <a:rPr lang="ro-RO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repeat</a:t>
            </a:r>
            <a:r>
              <a:rPr lang="ro-RO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ro-RO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wk</a:t>
            </a:r>
            <a:r>
              <a:rPr lang="ro-RO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12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Cunningham </a:t>
            </a:r>
            <a:r>
              <a:rPr lang="de-DE" i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et al.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CROI 2022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b="1">
                <a:solidFill>
                  <a:srgbClr val="FE53AC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VRC01-LS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/</a:t>
            </a:r>
            <a:r>
              <a:rPr lang="de-DE" b="1">
                <a:solidFill>
                  <a:srgbClr val="7030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10-1074-LS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 (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=25;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start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ART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treated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  <a:p>
            <a:pPr defTabSz="584200" hangingPunct="0"/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44%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controlled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for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&gt;6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months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Tatelo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study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; Shapiro </a:t>
            </a:r>
            <a:r>
              <a:rPr lang="de-DE" i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et al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rPr>
              <a:t>., STM 2023</a:t>
            </a: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  <a:p>
            <a:pPr defTabSz="584200" hangingPunct="0"/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9" t="44835" r="41583" b="45055"/>
          <a:stretch/>
        </p:blipFill>
        <p:spPr>
          <a:xfrm>
            <a:off x="317319" y="1437973"/>
            <a:ext cx="884255" cy="802810"/>
          </a:xfrm>
          <a:prstGeom prst="rect">
            <a:avLst/>
          </a:prstGeom>
        </p:spPr>
      </p:pic>
      <p:pic>
        <p:nvPicPr>
          <p:cNvPr id="16" name="Bild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54412" r="30066" b="35195"/>
          <a:stretch/>
        </p:blipFill>
        <p:spPr>
          <a:xfrm>
            <a:off x="297223" y="2591141"/>
            <a:ext cx="781186" cy="825299"/>
          </a:xfrm>
          <a:prstGeom prst="rect">
            <a:avLst/>
          </a:prstGeom>
        </p:spPr>
      </p:pic>
      <p:pic>
        <p:nvPicPr>
          <p:cNvPr id="17" name="Bild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4" t="35824" r="71695" b="53801"/>
          <a:stretch/>
        </p:blipFill>
        <p:spPr>
          <a:xfrm>
            <a:off x="167122" y="3707988"/>
            <a:ext cx="781186" cy="823818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9" t="54923" r="43930" b="34702"/>
          <a:stretch/>
        </p:blipFill>
        <p:spPr>
          <a:xfrm>
            <a:off x="327658" y="4835079"/>
            <a:ext cx="781186" cy="823818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3" t="54412" r="30066" b="35195"/>
          <a:stretch/>
        </p:blipFill>
        <p:spPr>
          <a:xfrm>
            <a:off x="179826" y="4803454"/>
            <a:ext cx="781186" cy="825299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B6A7D14-7BA6-4569-7A0D-DD3620604870}"/>
              </a:ext>
            </a:extLst>
          </p:cNvPr>
          <p:cNvSpPr txBox="1"/>
          <p:nvPr/>
        </p:nvSpPr>
        <p:spPr>
          <a:xfrm>
            <a:off x="7978506" y="1365405"/>
            <a:ext cx="3861318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History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of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passive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immunization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newborns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(e.g., HBV, RSV)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b="1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safe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/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well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tolerated</a:t>
            </a:r>
            <a:endParaRPr lang="de-DE" b="1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have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wide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therapeutic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window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(easy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to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dose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across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growth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Adherence</a:t>
            </a:r>
            <a:endParaRPr lang="de-DE" b="1">
              <a:solidFill>
                <a:srgbClr val="00B050"/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infusions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were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highly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acceptable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to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 b="1" err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caregivers</a:t>
            </a:r>
            <a:r>
              <a:rPr lang="de-DE" b="1">
                <a:solidFill>
                  <a:srgbClr val="00B05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</a:t>
            </a:r>
            <a:r>
              <a:rPr lang="en-US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Mosetlhi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et al., CROI 2023)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>
              <a:spcAft>
                <a:spcPts val="600"/>
              </a:spcAft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88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37272" y="346635"/>
            <a:ext cx="2354729" cy="95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feld 73">
            <a:extLst>
              <a:ext uri="{FF2B5EF4-FFF2-40B4-BE49-F238E27FC236}">
                <a16:creationId xmlns:a16="http://schemas.microsoft.com/office/drawing/2014/main" id="{1AC901B0-663F-7A47-9DA8-803F0F4E7D9C}"/>
              </a:ext>
            </a:extLst>
          </p:cNvPr>
          <p:cNvSpPr txBox="1"/>
          <p:nvPr/>
        </p:nvSpPr>
        <p:spPr>
          <a:xfrm>
            <a:off x="0" y="26762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Dynamics of of the HIV-1 antibody response</a:t>
            </a:r>
          </a:p>
        </p:txBody>
      </p: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BE8EFDDE-6732-B74A-C2DD-EB2F1BAA5949}"/>
              </a:ext>
            </a:extLst>
          </p:cNvPr>
          <p:cNvGrpSpPr/>
          <p:nvPr/>
        </p:nvGrpSpPr>
        <p:grpSpPr>
          <a:xfrm>
            <a:off x="2915211" y="807768"/>
            <a:ext cx="6371772" cy="5380004"/>
            <a:chOff x="0" y="954729"/>
            <a:chExt cx="6371772" cy="5380004"/>
          </a:xfrm>
        </p:grpSpPr>
        <p:pic>
          <p:nvPicPr>
            <p:cNvPr id="65" name="Bild 3">
              <a:extLst>
                <a:ext uri="{FF2B5EF4-FFF2-40B4-BE49-F238E27FC236}">
                  <a16:creationId xmlns:a16="http://schemas.microsoft.com/office/drawing/2014/main" id="{368D6C42-FC12-4F15-8747-5620AC7271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536"/>
            <a:stretch/>
          </p:blipFill>
          <p:spPr>
            <a:xfrm>
              <a:off x="764338" y="4247579"/>
              <a:ext cx="5030500" cy="20871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35"/>
            <a:stretch/>
          </p:blipFill>
          <p:spPr>
            <a:xfrm>
              <a:off x="0" y="954729"/>
              <a:ext cx="6371772" cy="34979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93525" y="4017829"/>
              <a:ext cx="590107" cy="560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02391" y="3014712"/>
              <a:ext cx="395926" cy="725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1">
              <a:extLst>
                <a:ext uri="{FF2B5EF4-FFF2-40B4-BE49-F238E27FC236}">
                  <a16:creationId xmlns:a16="http://schemas.microsoft.com/office/drawing/2014/main" id="{1006C5F2-DAD9-852C-2BBB-CC1FD596F361}"/>
                </a:ext>
              </a:extLst>
            </p:cNvPr>
            <p:cNvSpPr/>
            <p:nvPr/>
          </p:nvSpPr>
          <p:spPr>
            <a:xfrm>
              <a:off x="1447433" y="3851080"/>
              <a:ext cx="590107" cy="5606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7" name="Grafik 9">
              <a:extLst>
                <a:ext uri="{FF2B5EF4-FFF2-40B4-BE49-F238E27FC236}">
                  <a16:creationId xmlns:a16="http://schemas.microsoft.com/office/drawing/2014/main" id="{3ADF9341-5501-B7FE-BF09-A59EC1C8097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78" r="11993" b="8127"/>
            <a:stretch/>
          </p:blipFill>
          <p:spPr>
            <a:xfrm>
              <a:off x="1064996" y="1339033"/>
              <a:ext cx="570603" cy="700222"/>
            </a:xfrm>
            <a:prstGeom prst="rect">
              <a:avLst/>
            </a:prstGeom>
            <a:ln w="63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AFF719C-9FCF-3CE8-ADFF-D641A78854CE}"/>
                </a:ext>
              </a:extLst>
            </p:cNvPr>
            <p:cNvSpPr txBox="1"/>
            <p:nvPr/>
          </p:nvSpPr>
          <p:spPr>
            <a:xfrm>
              <a:off x="738427" y="2060078"/>
              <a:ext cx="1093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</a:t>
              </a:r>
              <a:r>
                <a:rPr lang="de-DE" sz="1200" err="1">
                  <a:solidFill>
                    <a:prstClr val="black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hilipp</a:t>
              </a:r>
              <a:endParaRPr lang="de-DE" sz="120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Schommers</a:t>
              </a:r>
            </a:p>
          </p:txBody>
        </p:sp>
        <p:pic>
          <p:nvPicPr>
            <p:cNvPr id="74" name="Grafik 73">
              <a:extLst>
                <a:ext uri="{FF2B5EF4-FFF2-40B4-BE49-F238E27FC236}">
                  <a16:creationId xmlns:a16="http://schemas.microsoft.com/office/drawing/2014/main" id="{0CEF1B34-E5B3-0F5F-7138-20B9EE15F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1" t="6098" r="12904" b="23214"/>
            <a:stretch/>
          </p:blipFill>
          <p:spPr>
            <a:xfrm>
              <a:off x="1782033" y="1339033"/>
              <a:ext cx="570604" cy="70022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75" name="TextBox 67">
              <a:extLst>
                <a:ext uri="{FF2B5EF4-FFF2-40B4-BE49-F238E27FC236}">
                  <a16:creationId xmlns:a16="http://schemas.microsoft.com/office/drawing/2014/main" id="{D91DB9BD-5F86-ECE5-ED89-82ED00F32AE8}"/>
                </a:ext>
              </a:extLst>
            </p:cNvPr>
            <p:cNvSpPr txBox="1"/>
            <p:nvPr/>
          </p:nvSpPr>
          <p:spPr>
            <a:xfrm>
              <a:off x="1566029" y="2066439"/>
              <a:ext cx="10935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Maike</a:t>
              </a:r>
              <a:endParaRPr lang="de-DE" sz="120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Schlotz</a:t>
              </a: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0387E7CC-DE36-286B-03CA-4A9464073F8C}"/>
              </a:ext>
            </a:extLst>
          </p:cNvPr>
          <p:cNvSpPr/>
          <p:nvPr/>
        </p:nvSpPr>
        <p:spPr>
          <a:xfrm>
            <a:off x="5917224" y="1151792"/>
            <a:ext cx="914399" cy="281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98B81E0-A63F-2B3C-2D83-1DA1BCFB29F4}"/>
              </a:ext>
            </a:extLst>
          </p:cNvPr>
          <p:cNvSpPr/>
          <p:nvPr/>
        </p:nvSpPr>
        <p:spPr>
          <a:xfrm>
            <a:off x="6869846" y="1539793"/>
            <a:ext cx="843332" cy="289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109880B-1A4F-ADCE-BBC7-3943FE971E53}"/>
              </a:ext>
            </a:extLst>
          </p:cNvPr>
          <p:cNvSpPr/>
          <p:nvPr/>
        </p:nvSpPr>
        <p:spPr>
          <a:xfrm>
            <a:off x="6922480" y="3345693"/>
            <a:ext cx="1037063" cy="344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0621A1-4AE0-921B-DD5A-B9ECE414A761}"/>
              </a:ext>
            </a:extLst>
          </p:cNvPr>
          <p:cNvSpPr/>
          <p:nvPr/>
        </p:nvSpPr>
        <p:spPr>
          <a:xfrm>
            <a:off x="5917225" y="3913304"/>
            <a:ext cx="763108" cy="345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31A27BB-8283-5B00-0374-BB03023907EC}"/>
              </a:ext>
            </a:extLst>
          </p:cNvPr>
          <p:cNvSpPr txBox="1"/>
          <p:nvPr/>
        </p:nvSpPr>
        <p:spPr>
          <a:xfrm>
            <a:off x="5937333" y="1133706"/>
            <a:ext cx="8659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Germany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05DEA24-BED3-126F-196B-6B9738A35AD4}"/>
              </a:ext>
            </a:extLst>
          </p:cNvPr>
          <p:cNvSpPr txBox="1"/>
          <p:nvPr/>
        </p:nvSpPr>
        <p:spPr>
          <a:xfrm>
            <a:off x="6956802" y="152202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Nepal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42409B3-8588-68FA-FCD1-262A86064C12}"/>
              </a:ext>
            </a:extLst>
          </p:cNvPr>
          <p:cNvSpPr txBox="1"/>
          <p:nvPr/>
        </p:nvSpPr>
        <p:spPr>
          <a:xfrm>
            <a:off x="5805747" y="3919128"/>
            <a:ext cx="9655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Cameroon</a:t>
            </a:r>
            <a:endParaRPr lang="de-DE" sz="130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DA426AB-69B7-FCA2-4461-0C076C1D5132}"/>
              </a:ext>
            </a:extLst>
          </p:cNvPr>
          <p:cNvSpPr txBox="1"/>
          <p:nvPr/>
        </p:nvSpPr>
        <p:spPr>
          <a:xfrm>
            <a:off x="7018723" y="3358485"/>
            <a:ext cx="8345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300" err="1">
                <a:solidFill>
                  <a:schemeClr val="accent1">
                    <a:lumMod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Tanzania</a:t>
            </a:r>
            <a:endParaRPr lang="de-DE" sz="1300">
              <a:solidFill>
                <a:schemeClr val="accent1">
                  <a:lumMod val="75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8E90C7C3-71CF-7A4F-2B2E-B3F0B87A3086}"/>
              </a:ext>
            </a:extLst>
          </p:cNvPr>
          <p:cNvSpPr txBox="1"/>
          <p:nvPr/>
        </p:nvSpPr>
        <p:spPr>
          <a:xfrm>
            <a:off x="816017" y="6349895"/>
            <a:ext cx="865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Schommers 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Cell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2020; Schommers 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Nat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Med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(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in press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);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Gieselmann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al.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, Nat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Prot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2021</a:t>
            </a:r>
            <a:endParaRPr lang="en-US" sz="140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794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837272" y="346635"/>
            <a:ext cx="2354729" cy="956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DDF3BBE0-A62F-9AA7-F290-4357E8BD4D2E}"/>
              </a:ext>
            </a:extLst>
          </p:cNvPr>
          <p:cNvSpPr txBox="1"/>
          <p:nvPr/>
        </p:nvSpPr>
        <p:spPr>
          <a:xfrm>
            <a:off x="1625600" y="426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9" name="Textfeld 73">
            <a:extLst>
              <a:ext uri="{FF2B5EF4-FFF2-40B4-BE49-F238E27FC236}">
                <a16:creationId xmlns:a16="http://schemas.microsoft.com/office/drawing/2014/main" id="{09F9406A-FFCA-B5DF-6999-894C0A988879}"/>
              </a:ext>
            </a:extLst>
          </p:cNvPr>
          <p:cNvSpPr txBox="1"/>
          <p:nvPr/>
        </p:nvSpPr>
        <p:spPr>
          <a:xfrm>
            <a:off x="0" y="26762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Dynamics of of the HIV-1 antibody response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ADFF1798-5A33-E3C3-CE6D-179C79557142}"/>
              </a:ext>
            </a:extLst>
          </p:cNvPr>
          <p:cNvGrpSpPr/>
          <p:nvPr/>
        </p:nvGrpSpPr>
        <p:grpSpPr>
          <a:xfrm>
            <a:off x="2913417" y="824753"/>
            <a:ext cx="6371772" cy="5527613"/>
            <a:chOff x="2915211" y="807768"/>
            <a:chExt cx="6371772" cy="5527613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FD053DD3-CB4E-8A26-6886-FD8996E0A0F9}"/>
                </a:ext>
              </a:extLst>
            </p:cNvPr>
            <p:cNvGrpSpPr/>
            <p:nvPr/>
          </p:nvGrpSpPr>
          <p:grpSpPr>
            <a:xfrm>
              <a:off x="2915211" y="807768"/>
              <a:ext cx="6371772" cy="5527613"/>
              <a:chOff x="2915211" y="807768"/>
              <a:chExt cx="6371772" cy="5527613"/>
            </a:xfrm>
          </p:grpSpPr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BE8EFDDE-6732-B74A-C2DD-EB2F1BAA5949}"/>
                  </a:ext>
                </a:extLst>
              </p:cNvPr>
              <p:cNvGrpSpPr/>
              <p:nvPr/>
            </p:nvGrpSpPr>
            <p:grpSpPr>
              <a:xfrm>
                <a:off x="2915211" y="807768"/>
                <a:ext cx="6371772" cy="5380004"/>
                <a:chOff x="0" y="954729"/>
                <a:chExt cx="6371772" cy="5380004"/>
              </a:xfrm>
            </p:grpSpPr>
            <p:pic>
              <p:nvPicPr>
                <p:cNvPr id="65" name="Bild 3">
                  <a:extLst>
                    <a:ext uri="{FF2B5EF4-FFF2-40B4-BE49-F238E27FC236}">
                      <a16:creationId xmlns:a16="http://schemas.microsoft.com/office/drawing/2014/main" id="{368D6C42-FC12-4F15-8747-5620AC7271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47536"/>
                <a:stretch/>
              </p:blipFill>
              <p:spPr>
                <a:xfrm>
                  <a:off x="764338" y="4247579"/>
                  <a:ext cx="5030500" cy="2087154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0935"/>
                <a:stretch/>
              </p:blipFill>
              <p:spPr>
                <a:xfrm>
                  <a:off x="0" y="954729"/>
                  <a:ext cx="6371772" cy="3497984"/>
                </a:xfrm>
                <a:prstGeom prst="rect">
                  <a:avLst/>
                </a:prstGeom>
              </p:spPr>
            </p:pic>
            <p:sp>
              <p:nvSpPr>
                <p:cNvPr id="2" name="Rectangle 1"/>
                <p:cNvSpPr/>
                <p:nvPr/>
              </p:nvSpPr>
              <p:spPr>
                <a:xfrm>
                  <a:off x="693525" y="4017829"/>
                  <a:ext cx="590107" cy="5606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5202391" y="3014712"/>
                  <a:ext cx="395926" cy="7259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1">
                  <a:extLst>
                    <a:ext uri="{FF2B5EF4-FFF2-40B4-BE49-F238E27FC236}">
                      <a16:creationId xmlns:a16="http://schemas.microsoft.com/office/drawing/2014/main" id="{1006C5F2-DAD9-852C-2BBB-CC1FD596F361}"/>
                    </a:ext>
                  </a:extLst>
                </p:cNvPr>
                <p:cNvSpPr/>
                <p:nvPr/>
              </p:nvSpPr>
              <p:spPr>
                <a:xfrm>
                  <a:off x="1447433" y="3851080"/>
                  <a:ext cx="590107" cy="5606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0387E7CC-DE36-286B-03CA-4A9464073F8C}"/>
                  </a:ext>
                </a:extLst>
              </p:cNvPr>
              <p:cNvSpPr/>
              <p:nvPr/>
            </p:nvSpPr>
            <p:spPr>
              <a:xfrm>
                <a:off x="5917224" y="1151792"/>
                <a:ext cx="914399" cy="2813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A98B81E0-A63F-2B3C-2D83-1DA1BCFB29F4}"/>
                  </a:ext>
                </a:extLst>
              </p:cNvPr>
              <p:cNvSpPr/>
              <p:nvPr/>
            </p:nvSpPr>
            <p:spPr>
              <a:xfrm>
                <a:off x="6869846" y="1539793"/>
                <a:ext cx="843332" cy="2890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9109880B-1A4F-ADCE-BBC7-3943FE971E53}"/>
                  </a:ext>
                </a:extLst>
              </p:cNvPr>
              <p:cNvSpPr/>
              <p:nvPr/>
            </p:nvSpPr>
            <p:spPr>
              <a:xfrm>
                <a:off x="6922480" y="3345693"/>
                <a:ext cx="1037063" cy="3442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8A0621A1-4AE0-921B-DD5A-B9ECE414A761}"/>
                  </a:ext>
                </a:extLst>
              </p:cNvPr>
              <p:cNvSpPr/>
              <p:nvPr/>
            </p:nvSpPr>
            <p:spPr>
              <a:xfrm>
                <a:off x="5917225" y="3913304"/>
                <a:ext cx="763108" cy="3451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031A27BB-8283-5B00-0374-BB03023907EC}"/>
                  </a:ext>
                </a:extLst>
              </p:cNvPr>
              <p:cNvSpPr txBox="1"/>
              <p:nvPr/>
            </p:nvSpPr>
            <p:spPr>
              <a:xfrm>
                <a:off x="5937333" y="1133706"/>
                <a:ext cx="86594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300">
                    <a:solidFill>
                      <a:schemeClr val="accent1">
                        <a:lumMod val="7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Germany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C05DEA24-BED3-126F-196B-6B9738A35AD4}"/>
                  </a:ext>
                </a:extLst>
              </p:cNvPr>
              <p:cNvSpPr txBox="1"/>
              <p:nvPr/>
            </p:nvSpPr>
            <p:spPr>
              <a:xfrm>
                <a:off x="6956802" y="1522023"/>
                <a:ext cx="62068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300">
                    <a:solidFill>
                      <a:schemeClr val="accent1">
                        <a:lumMod val="7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Nepal</a:t>
                </a: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E42409B3-8588-68FA-FCD1-262A86064C12}"/>
                  </a:ext>
                </a:extLst>
              </p:cNvPr>
              <p:cNvSpPr txBox="1"/>
              <p:nvPr/>
            </p:nvSpPr>
            <p:spPr>
              <a:xfrm>
                <a:off x="5805747" y="3919128"/>
                <a:ext cx="965521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300" err="1">
                    <a:solidFill>
                      <a:schemeClr val="accent1">
                        <a:lumMod val="7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Cameroon</a:t>
                </a:r>
                <a:endParaRPr lang="de-DE" sz="130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DA426AB-69B7-FCA2-4461-0C076C1D5132}"/>
                  </a:ext>
                </a:extLst>
              </p:cNvPr>
              <p:cNvSpPr txBox="1"/>
              <p:nvPr/>
            </p:nvSpPr>
            <p:spPr>
              <a:xfrm>
                <a:off x="7018723" y="3358485"/>
                <a:ext cx="83458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300" err="1">
                    <a:solidFill>
                      <a:schemeClr val="accent1">
                        <a:lumMod val="75000"/>
                      </a:schemeClr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Tanzania</a:t>
                </a:r>
                <a:endParaRPr lang="de-DE" sz="1300">
                  <a:solidFill>
                    <a:schemeClr val="accent1">
                      <a:lumMod val="75000"/>
                    </a:schemeClr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0660A529-78FF-66F5-5266-A4FA38331ECC}"/>
                  </a:ext>
                </a:extLst>
              </p:cNvPr>
              <p:cNvSpPr/>
              <p:nvPr/>
            </p:nvSpPr>
            <p:spPr>
              <a:xfrm>
                <a:off x="3225800" y="4352336"/>
                <a:ext cx="6061183" cy="19830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2" name="Picture 10">
                <a:extLst>
                  <a:ext uri="{FF2B5EF4-FFF2-40B4-BE49-F238E27FC236}">
                    <a16:creationId xmlns:a16="http://schemas.microsoft.com/office/drawing/2014/main" id="{89550F51-08DD-ABBA-EC7E-5EAA253806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66" t="71193" r="12377" b="-799"/>
              <a:stretch/>
            </p:blipFill>
            <p:spPr>
              <a:xfrm>
                <a:off x="3781580" y="4550874"/>
                <a:ext cx="4619134" cy="1575734"/>
              </a:xfrm>
              <a:prstGeom prst="rect">
                <a:avLst/>
              </a:prstGeom>
            </p:spPr>
          </p:pic>
          <p:sp>
            <p:nvSpPr>
              <p:cNvPr id="33" name="TextBox 2">
                <a:extLst>
                  <a:ext uri="{FF2B5EF4-FFF2-40B4-BE49-F238E27FC236}">
                    <a16:creationId xmlns:a16="http://schemas.microsoft.com/office/drawing/2014/main" id="{503CA35C-6688-60EC-CD7A-5A61FD50692C}"/>
                  </a:ext>
                </a:extLst>
              </p:cNvPr>
              <p:cNvSpPr txBox="1"/>
              <p:nvPr/>
            </p:nvSpPr>
            <p:spPr>
              <a:xfrm>
                <a:off x="6472299" y="5086913"/>
                <a:ext cx="1613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&gt;2,300 PLWH</a:t>
                </a:r>
              </a:p>
            </p:txBody>
          </p:sp>
          <p:grpSp>
            <p:nvGrpSpPr>
              <p:cNvPr id="34" name="Gruppieren 44">
                <a:extLst>
                  <a:ext uri="{FF2B5EF4-FFF2-40B4-BE49-F238E27FC236}">
                    <a16:creationId xmlns:a16="http://schemas.microsoft.com/office/drawing/2014/main" id="{24CAF53B-D992-955A-4258-7401EFEC0DE3}"/>
                  </a:ext>
                </a:extLst>
              </p:cNvPr>
              <p:cNvGrpSpPr/>
              <p:nvPr/>
            </p:nvGrpSpPr>
            <p:grpSpPr>
              <a:xfrm>
                <a:off x="2927790" y="1182901"/>
                <a:ext cx="3365563" cy="2482225"/>
                <a:chOff x="2639348" y="1824312"/>
                <a:chExt cx="3731406" cy="3235946"/>
              </a:xfrm>
            </p:grpSpPr>
            <p:pic>
              <p:nvPicPr>
                <p:cNvPr id="35" name="Picture 54" descr="screening_image.pdf">
                  <a:extLst>
                    <a:ext uri="{FF2B5EF4-FFF2-40B4-BE49-F238E27FC236}">
                      <a16:creationId xmlns:a16="http://schemas.microsoft.com/office/drawing/2014/main" id="{2EE9935B-1297-0D26-FD81-EFC7DFC51E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468" t="42558" r="35227" b="41481"/>
                <a:stretch/>
              </p:blipFill>
              <p:spPr>
                <a:xfrm>
                  <a:off x="2908114" y="2483633"/>
                  <a:ext cx="3236448" cy="2281276"/>
                </a:xfrm>
                <a:prstGeom prst="rect">
                  <a:avLst/>
                </a:prstGeom>
              </p:spPr>
            </p:pic>
            <p:sp>
              <p:nvSpPr>
                <p:cNvPr id="36" name="TextBox 86">
                  <a:extLst>
                    <a:ext uri="{FF2B5EF4-FFF2-40B4-BE49-F238E27FC236}">
                      <a16:creationId xmlns:a16="http://schemas.microsoft.com/office/drawing/2014/main" id="{AA0AF0C0-78F2-F885-C529-EFF36424D995}"/>
                    </a:ext>
                  </a:extLst>
                </p:cNvPr>
                <p:cNvSpPr txBox="1"/>
                <p:nvPr/>
              </p:nvSpPr>
              <p:spPr>
                <a:xfrm>
                  <a:off x="2639348" y="1824312"/>
                  <a:ext cx="3731406" cy="842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0000"/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HIV Elite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0000"/>
                      </a:solidFill>
                      <a:effectLst/>
                      <a:uLnTx/>
                      <a:uFillTx/>
                      <a:latin typeface="Helvetica Neue" panose="02000503000000020004" pitchFamily="2" charset="0"/>
                      <a:ea typeface="Helvetica Neue" panose="02000503000000020004" pitchFamily="2" charset="0"/>
                      <a:cs typeface="Helvetica Neue" panose="02000503000000020004" pitchFamily="2" charset="0"/>
                    </a:rPr>
                    <a:t>Neutralizer</a:t>
                  </a:r>
                </a:p>
              </p:txBody>
            </p:sp>
            <p:sp>
              <p:nvSpPr>
                <p:cNvPr id="37" name="Textfeld 47">
                  <a:extLst>
                    <a:ext uri="{FF2B5EF4-FFF2-40B4-BE49-F238E27FC236}">
                      <a16:creationId xmlns:a16="http://schemas.microsoft.com/office/drawing/2014/main" id="{72406CE8-C938-88A4-3AB2-A1CDD9645206}"/>
                    </a:ext>
                  </a:extLst>
                </p:cNvPr>
                <p:cNvSpPr txBox="1"/>
                <p:nvPr/>
              </p:nvSpPr>
              <p:spPr>
                <a:xfrm>
                  <a:off x="3996401" y="4608917"/>
                  <a:ext cx="225750" cy="4513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</p:grpSp>
          <p:sp>
            <p:nvSpPr>
              <p:cNvPr id="38" name="Down Arrow 3">
                <a:extLst>
                  <a:ext uri="{FF2B5EF4-FFF2-40B4-BE49-F238E27FC236}">
                    <a16:creationId xmlns:a16="http://schemas.microsoft.com/office/drawing/2014/main" id="{04161832-B147-634C-913E-40868733591B}"/>
                  </a:ext>
                </a:extLst>
              </p:cNvPr>
              <p:cNvSpPr/>
              <p:nvPr/>
            </p:nvSpPr>
            <p:spPr>
              <a:xfrm>
                <a:off x="3986078" y="3302552"/>
                <a:ext cx="131975" cy="1174363"/>
              </a:xfrm>
              <a:prstGeom prst="downArrow">
                <a:avLst/>
              </a:prstGeom>
              <a:solidFill>
                <a:srgbClr val="E1211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86">
                <a:extLst>
                  <a:ext uri="{FF2B5EF4-FFF2-40B4-BE49-F238E27FC236}">
                    <a16:creationId xmlns:a16="http://schemas.microsoft.com/office/drawing/2014/main" id="{80200FF7-ED85-E9C0-122E-77B4659D3569}"/>
                  </a:ext>
                </a:extLst>
              </p:cNvPr>
              <p:cNvSpPr txBox="1"/>
              <p:nvPr/>
            </p:nvSpPr>
            <p:spPr>
              <a:xfrm>
                <a:off x="3965908" y="3651090"/>
                <a:ext cx="7254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D20000"/>
                    </a:solidFill>
                    <a:effectLst/>
                    <a:uLnTx/>
                    <a:uFillTx/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1%</a:t>
                </a:r>
              </a:p>
            </p:txBody>
          </p:sp>
        </p:grp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74A143BB-66A6-CBE2-B55B-1CC7DEC78BD6}"/>
                </a:ext>
              </a:extLst>
            </p:cNvPr>
            <p:cNvSpPr/>
            <p:nvPr/>
          </p:nvSpPr>
          <p:spPr>
            <a:xfrm>
              <a:off x="3820477" y="4581870"/>
              <a:ext cx="426059" cy="16836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TextBox 13">
            <a:extLst>
              <a:ext uri="{FF2B5EF4-FFF2-40B4-BE49-F238E27FC236}">
                <a16:creationId xmlns:a16="http://schemas.microsoft.com/office/drawing/2014/main" id="{8E90C7C3-71CF-7A4F-2B2E-B3F0B87A3086}"/>
              </a:ext>
            </a:extLst>
          </p:cNvPr>
          <p:cNvSpPr txBox="1"/>
          <p:nvPr/>
        </p:nvSpPr>
        <p:spPr>
          <a:xfrm>
            <a:off x="816017" y="6349895"/>
            <a:ext cx="865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Schommers 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Cell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2020; Schommers 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., Nat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Med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(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in press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);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Gieselmann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</a:t>
            </a:r>
            <a:r>
              <a:rPr lang="de-DE" sz="1400" i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et al.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, Nat </a:t>
            </a:r>
            <a:r>
              <a:rPr lang="de-DE" sz="1400" err="1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Prot</a:t>
            </a:r>
            <a:r>
              <a:rPr lang="de-DE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 2021</a:t>
            </a:r>
            <a:endParaRPr lang="en-US" sz="1400">
              <a:latin typeface="Helvetica Neue Light" panose="02000403000000020004" pitchFamily="2" charset="0"/>
              <a:ea typeface="Helvetica Neue Light" panose="020004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44" name="Gruppierung 43"/>
          <p:cNvGrpSpPr/>
          <p:nvPr/>
        </p:nvGrpSpPr>
        <p:grpSpPr>
          <a:xfrm>
            <a:off x="5645371" y="1192072"/>
            <a:ext cx="5891503" cy="5133316"/>
            <a:chOff x="5645371" y="1192072"/>
            <a:chExt cx="5891503" cy="5133316"/>
          </a:xfrm>
        </p:grpSpPr>
        <p:cxnSp>
          <p:nvCxnSpPr>
            <p:cNvPr id="45" name="Gerade Verbindung 44">
              <a:extLst>
                <a:ext uri="{FF2B5EF4-FFF2-40B4-BE49-F238E27FC236}">
                  <a16:creationId xmlns:a16="http://schemas.microsoft.com/office/drawing/2014/main" id="{38CA1DA5-9445-EBA6-2526-7537EB388C7B}"/>
                </a:ext>
              </a:extLst>
            </p:cNvPr>
            <p:cNvCxnSpPr>
              <a:cxnSpLocks/>
            </p:cNvCxnSpPr>
            <p:nvPr/>
          </p:nvCxnSpPr>
          <p:spPr>
            <a:xfrm>
              <a:off x="5645371" y="1192072"/>
              <a:ext cx="0" cy="5133316"/>
            </a:xfrm>
            <a:prstGeom prst="line">
              <a:avLst/>
            </a:prstGeom>
            <a:ln w="952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>
              <a:extLst>
                <a:ext uri="{FF2B5EF4-FFF2-40B4-BE49-F238E27FC236}">
                  <a16:creationId xmlns:a16="http://schemas.microsoft.com/office/drawing/2014/main" id="{63F80F72-1544-7846-F1F0-1FACEF601401}"/>
                </a:ext>
              </a:extLst>
            </p:cNvPr>
            <p:cNvCxnSpPr>
              <a:cxnSpLocks/>
            </p:cNvCxnSpPr>
            <p:nvPr/>
          </p:nvCxnSpPr>
          <p:spPr>
            <a:xfrm>
              <a:off x="5645371" y="1192072"/>
              <a:ext cx="0" cy="4829316"/>
            </a:xfrm>
            <a:prstGeom prst="line">
              <a:avLst/>
            </a:prstGeom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ieren 3">
              <a:extLst>
                <a:ext uri="{FF2B5EF4-FFF2-40B4-BE49-F238E27FC236}">
                  <a16:creationId xmlns:a16="http://schemas.microsoft.com/office/drawing/2014/main" id="{9349D8B4-7189-EE11-DAA4-350FA7B2EDA6}"/>
                </a:ext>
              </a:extLst>
            </p:cNvPr>
            <p:cNvGrpSpPr/>
            <p:nvPr/>
          </p:nvGrpSpPr>
          <p:grpSpPr>
            <a:xfrm>
              <a:off x="6368874" y="4980045"/>
              <a:ext cx="5030558" cy="1005005"/>
              <a:chOff x="6543993" y="1843314"/>
              <a:chExt cx="5030558" cy="1005005"/>
            </a:xfrm>
          </p:grpSpPr>
          <p:pic>
            <p:nvPicPr>
              <p:cNvPr id="69" name="Grafik 109">
                <a:extLst>
                  <a:ext uri="{FF2B5EF4-FFF2-40B4-BE49-F238E27FC236}">
                    <a16:creationId xmlns:a16="http://schemas.microsoft.com/office/drawing/2014/main" id="{25C037BF-FB61-BB7C-814F-2AD289D820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5975" t="49653" r="-8719" b="-1"/>
              <a:stretch/>
            </p:blipFill>
            <p:spPr>
              <a:xfrm>
                <a:off x="8859047" y="1843314"/>
                <a:ext cx="1200754" cy="895936"/>
              </a:xfrm>
              <a:prstGeom prst="rect">
                <a:avLst/>
              </a:prstGeom>
            </p:spPr>
          </p:pic>
          <p:sp>
            <p:nvSpPr>
              <p:cNvPr id="70" name="Textfeld 69">
                <a:extLst>
                  <a:ext uri="{FF2B5EF4-FFF2-40B4-BE49-F238E27FC236}">
                    <a16:creationId xmlns:a16="http://schemas.microsoft.com/office/drawing/2014/main" id="{2134019C-2F4E-0A01-EF9C-1894F3BA4775}"/>
                  </a:ext>
                </a:extLst>
              </p:cNvPr>
              <p:cNvSpPr txBox="1"/>
              <p:nvPr/>
            </p:nvSpPr>
            <p:spPr>
              <a:xfrm>
                <a:off x="10147557" y="1966085"/>
                <a:ext cx="142699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Novel</a:t>
                </a:r>
                <a:r>
                  <a:rPr lang="de-DE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 </a:t>
                </a:r>
                <a:r>
                  <a:rPr lang="de-DE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bNAb</a:t>
                </a:r>
                <a:endParaRPr lang="de-DE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endParaRPr lang="de-DE" sz="400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  <a:p>
                <a:pPr algn="ctr"/>
                <a:r>
                  <a:rPr lang="de-DE" sz="20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04_A06</a:t>
                </a:r>
              </a:p>
            </p:txBody>
          </p:sp>
          <p:sp>
            <p:nvSpPr>
              <p:cNvPr id="71" name="TextBox 68">
                <a:extLst>
                  <a:ext uri="{FF2B5EF4-FFF2-40B4-BE49-F238E27FC236}">
                    <a16:creationId xmlns:a16="http://schemas.microsoft.com/office/drawing/2014/main" id="{54E2DCA6-936B-4A17-B47E-370651D9E02B}"/>
                  </a:ext>
                </a:extLst>
              </p:cNvPr>
              <p:cNvSpPr txBox="1"/>
              <p:nvPr/>
            </p:nvSpPr>
            <p:spPr>
              <a:xfrm>
                <a:off x="7275669" y="2040837"/>
                <a:ext cx="14239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Lutz </a:t>
                </a:r>
                <a:r>
                  <a:rPr kumimoji="0" lang="de-DE" sz="140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rPr>
                  <a:t>Gieselmann</a:t>
                </a:r>
                <a:endParaRPr kumimoji="0" lang="de-DE" sz="140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 Light" panose="02000403000000020004" pitchFamily="2" charset="0"/>
                  <a:ea typeface="Helvetica Neue Light" panose="02000403000000020004" pitchFamily="2" charset="0"/>
                  <a:cs typeface="Helvetica Neue" panose="02000503000000020004" pitchFamily="2" charset="0"/>
                </a:endParaRPr>
              </a:p>
            </p:txBody>
          </p:sp>
          <p:pic>
            <p:nvPicPr>
              <p:cNvPr id="72" name="Picture 19">
                <a:extLst>
                  <a:ext uri="{FF2B5EF4-FFF2-40B4-BE49-F238E27FC236}">
                    <a16:creationId xmlns:a16="http://schemas.microsoft.com/office/drawing/2014/main" id="{FFC99DC3-E625-EF24-6C63-85A6901D9F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2" t="7842" r="26813" b="39562"/>
              <a:stretch/>
            </p:blipFill>
            <p:spPr>
              <a:xfrm>
                <a:off x="6543993" y="1870023"/>
                <a:ext cx="774406" cy="9782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48" name="Gruppieren 20">
              <a:extLst>
                <a:ext uri="{FF2B5EF4-FFF2-40B4-BE49-F238E27FC236}">
                  <a16:creationId xmlns:a16="http://schemas.microsoft.com/office/drawing/2014/main" id="{28035563-E625-AE6E-E8A4-9A5C6CBBDB76}"/>
                </a:ext>
              </a:extLst>
            </p:cNvPr>
            <p:cNvGrpSpPr/>
            <p:nvPr/>
          </p:nvGrpSpPr>
          <p:grpSpPr>
            <a:xfrm>
              <a:off x="5888973" y="1553307"/>
              <a:ext cx="5647901" cy="1607805"/>
              <a:chOff x="5717941" y="2712181"/>
              <a:chExt cx="5647901" cy="1607805"/>
            </a:xfrm>
          </p:grpSpPr>
          <p:grpSp>
            <p:nvGrpSpPr>
              <p:cNvPr id="51" name="Gruppieren 55">
                <a:extLst>
                  <a:ext uri="{FF2B5EF4-FFF2-40B4-BE49-F238E27FC236}">
                    <a16:creationId xmlns:a16="http://schemas.microsoft.com/office/drawing/2014/main" id="{2E6008DA-A43F-1D45-04C8-8ECAE66F46F3}"/>
                  </a:ext>
                </a:extLst>
              </p:cNvPr>
              <p:cNvGrpSpPr/>
              <p:nvPr/>
            </p:nvGrpSpPr>
            <p:grpSpPr>
              <a:xfrm>
                <a:off x="5717941" y="2712181"/>
                <a:ext cx="4557027" cy="1607805"/>
                <a:chOff x="5717941" y="2712181"/>
                <a:chExt cx="4557027" cy="1607805"/>
              </a:xfrm>
            </p:grpSpPr>
            <p:sp>
              <p:nvSpPr>
                <p:cNvPr id="54" name="Rechteck 53">
                  <a:extLst>
                    <a:ext uri="{FF2B5EF4-FFF2-40B4-BE49-F238E27FC236}">
                      <a16:creationId xmlns:a16="http://schemas.microsoft.com/office/drawing/2014/main" id="{BAC8B052-B334-626C-4B8B-AF5D2C7798F8}"/>
                    </a:ext>
                  </a:extLst>
                </p:cNvPr>
                <p:cNvSpPr/>
                <p:nvPr/>
              </p:nvSpPr>
              <p:spPr>
                <a:xfrm>
                  <a:off x="8229600" y="3538160"/>
                  <a:ext cx="1607672" cy="56346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5" name="Rechteck 54">
                  <a:extLst>
                    <a:ext uri="{FF2B5EF4-FFF2-40B4-BE49-F238E27FC236}">
                      <a16:creationId xmlns:a16="http://schemas.microsoft.com/office/drawing/2014/main" id="{44C520F7-D94B-39C9-FA6F-D9E0E3577264}"/>
                    </a:ext>
                  </a:extLst>
                </p:cNvPr>
                <p:cNvSpPr/>
                <p:nvPr/>
              </p:nvSpPr>
              <p:spPr>
                <a:xfrm>
                  <a:off x="8229600" y="2833781"/>
                  <a:ext cx="1607672" cy="563467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6" name="Textfeld 55">
                  <a:extLst>
                    <a:ext uri="{FF2B5EF4-FFF2-40B4-BE49-F238E27FC236}">
                      <a16:creationId xmlns:a16="http://schemas.microsoft.com/office/drawing/2014/main" id="{F2842650-5AA3-3CD5-7145-5D1630A13C1D}"/>
                    </a:ext>
                  </a:extLst>
                </p:cNvPr>
                <p:cNvSpPr txBox="1"/>
                <p:nvPr/>
              </p:nvSpPr>
              <p:spPr>
                <a:xfrm>
                  <a:off x="8790847" y="2781780"/>
                  <a:ext cx="1484121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>
                      <a:solidFill>
                        <a:schemeClr val="accent1">
                          <a:lumMod val="50000"/>
                        </a:schemeClr>
                      </a:solidFill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rPr>
                    <a:t>open</a:t>
                  </a:r>
                </a:p>
                <a:p>
                  <a:r>
                    <a:rPr lang="de-DE" sz="1600" err="1">
                      <a:solidFill>
                        <a:schemeClr val="accent1">
                          <a:lumMod val="50000"/>
                        </a:schemeClr>
                      </a:solidFill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rPr>
                    <a:t>PrimerR</a:t>
                  </a:r>
                  <a:endParaRPr lang="de-DE" sz="1600">
                    <a:solidFill>
                      <a:schemeClr val="accent1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endParaRPr>
                </a:p>
              </p:txBody>
            </p:sp>
            <p:sp>
              <p:nvSpPr>
                <p:cNvPr id="57" name="Textfeld 56">
                  <a:extLst>
                    <a:ext uri="{FF2B5EF4-FFF2-40B4-BE49-F238E27FC236}">
                      <a16:creationId xmlns:a16="http://schemas.microsoft.com/office/drawing/2014/main" id="{D43D8551-AE6E-3DC1-00D3-83A1B920E23A}"/>
                    </a:ext>
                  </a:extLst>
                </p:cNvPr>
                <p:cNvSpPr txBox="1"/>
                <p:nvPr/>
              </p:nvSpPr>
              <p:spPr>
                <a:xfrm>
                  <a:off x="8790847" y="3498669"/>
                  <a:ext cx="68480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>
                      <a:solidFill>
                        <a:schemeClr val="accent1">
                          <a:lumMod val="50000"/>
                        </a:schemeClr>
                      </a:solidFill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rPr>
                    <a:t>Large</a:t>
                  </a:r>
                </a:p>
                <a:p>
                  <a:r>
                    <a:rPr lang="de-DE" sz="1600" err="1">
                      <a:solidFill>
                        <a:schemeClr val="accent1">
                          <a:lumMod val="50000"/>
                        </a:schemeClr>
                      </a:solidFill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rPr>
                    <a:t>scale</a:t>
                  </a:r>
                  <a:endParaRPr lang="de-DE" sz="1600">
                    <a:solidFill>
                      <a:schemeClr val="accent1">
                        <a:lumMod val="50000"/>
                      </a:schemeClr>
                    </a:solidFill>
                    <a:latin typeface="Helvetica Neue Light" panose="02000403000000020004" pitchFamily="2" charset="0"/>
                    <a:ea typeface="Helvetica Neue Light" panose="02000403000000020004" pitchFamily="2" charset="0"/>
                    <a:cs typeface="Helvetica Neue" panose="02000503000000020004" pitchFamily="2" charset="0"/>
                  </a:endParaRPr>
                </a:p>
              </p:txBody>
            </p:sp>
            <p:cxnSp>
              <p:nvCxnSpPr>
                <p:cNvPr id="58" name="Gerade Verbindung 57">
                  <a:extLst>
                    <a:ext uri="{FF2B5EF4-FFF2-40B4-BE49-F238E27FC236}">
                      <a16:creationId xmlns:a16="http://schemas.microsoft.com/office/drawing/2014/main" id="{FF757138-048C-A3C4-1DD9-4226EAD8EE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72823" y="3252421"/>
                  <a:ext cx="37768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59" name="Grafik 109">
                  <a:extLst>
                    <a:ext uri="{FF2B5EF4-FFF2-40B4-BE49-F238E27FC236}">
                      <a16:creationId xmlns:a16="http://schemas.microsoft.com/office/drawing/2014/main" id="{B9DFA081-50CA-A067-877A-E3F661A520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2223" t="49900" r="-1101" b="-2478"/>
                <a:stretch/>
              </p:blipFill>
              <p:spPr>
                <a:xfrm>
                  <a:off x="8395306" y="3624118"/>
                  <a:ext cx="332720" cy="332797"/>
                </a:xfrm>
                <a:prstGeom prst="rect">
                  <a:avLst/>
                </a:prstGeom>
              </p:spPr>
            </p:pic>
            <p:cxnSp>
              <p:nvCxnSpPr>
                <p:cNvPr id="60" name="Gerade Verbindung mit Pfeil 59">
                  <a:extLst>
                    <a:ext uri="{FF2B5EF4-FFF2-40B4-BE49-F238E27FC236}">
                      <a16:creationId xmlns:a16="http://schemas.microsoft.com/office/drawing/2014/main" id="{495203D7-2970-6BB3-E326-43DE51EFACFB}"/>
                    </a:ext>
                  </a:extLst>
                </p:cNvPr>
                <p:cNvCxnSpPr/>
                <p:nvPr/>
              </p:nvCxnSpPr>
              <p:spPr>
                <a:xfrm>
                  <a:off x="8350787" y="3109201"/>
                  <a:ext cx="180000" cy="0"/>
                </a:xfrm>
                <a:prstGeom prst="straightConnector1">
                  <a:avLst/>
                </a:prstGeom>
                <a:ln w="38100">
                  <a:solidFill>
                    <a:srgbClr val="008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Gerade Verbindung mit Pfeil 60">
                  <a:extLst>
                    <a:ext uri="{FF2B5EF4-FFF2-40B4-BE49-F238E27FC236}">
                      <a16:creationId xmlns:a16="http://schemas.microsoft.com/office/drawing/2014/main" id="{004D830C-BC5B-F9A8-FC0A-D8F8D6A9A6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8576575" y="3107368"/>
                  <a:ext cx="180000" cy="0"/>
                </a:xfrm>
                <a:prstGeom prst="straightConnector1">
                  <a:avLst/>
                </a:prstGeom>
                <a:ln w="38100">
                  <a:solidFill>
                    <a:srgbClr val="008F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61">
                  <a:extLst>
                    <a:ext uri="{FF2B5EF4-FFF2-40B4-BE49-F238E27FC236}">
                      <a16:creationId xmlns:a16="http://schemas.microsoft.com/office/drawing/2014/main" id="{8FC5CB63-829C-A8E9-A8C3-51F1B50219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29600" y="2857978"/>
                  <a:ext cx="0" cy="1261791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Gerade Verbindung 62">
                  <a:extLst>
                    <a:ext uri="{FF2B5EF4-FFF2-40B4-BE49-F238E27FC236}">
                      <a16:creationId xmlns:a16="http://schemas.microsoft.com/office/drawing/2014/main" id="{278E4BC5-B926-9F35-E88E-6E01D99593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837272" y="2833781"/>
                  <a:ext cx="0" cy="1261791"/>
                </a:xfrm>
                <a:prstGeom prst="line">
                  <a:avLst/>
                </a:prstGeom>
                <a:ln w="12700">
                  <a:solidFill>
                    <a:schemeClr val="accent1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4" name="Gruppieren 52">
                  <a:extLst>
                    <a:ext uri="{FF2B5EF4-FFF2-40B4-BE49-F238E27FC236}">
                      <a16:creationId xmlns:a16="http://schemas.microsoft.com/office/drawing/2014/main" id="{F5FFA717-CBA9-79A1-479B-102F3888E695}"/>
                    </a:ext>
                  </a:extLst>
                </p:cNvPr>
                <p:cNvGrpSpPr/>
                <p:nvPr/>
              </p:nvGrpSpPr>
              <p:grpSpPr>
                <a:xfrm>
                  <a:off x="5717941" y="2712181"/>
                  <a:ext cx="2646974" cy="1607805"/>
                  <a:chOff x="5717941" y="2712181"/>
                  <a:chExt cx="2646974" cy="1607805"/>
                </a:xfrm>
              </p:grpSpPr>
              <p:pic>
                <p:nvPicPr>
                  <p:cNvPr id="67" name="Picture 63" descr="red_man.pdf">
                    <a:extLst>
                      <a:ext uri="{FF2B5EF4-FFF2-40B4-BE49-F238E27FC236}">
                        <a16:creationId xmlns:a16="http://schemas.microsoft.com/office/drawing/2014/main" id="{16F33399-F063-9ABA-3918-FDF76D76337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699" t="40781" r="42168" b="38889"/>
                  <a:stretch/>
                </p:blipFill>
                <p:spPr>
                  <a:xfrm>
                    <a:off x="5717941" y="2712181"/>
                    <a:ext cx="1108106" cy="1607805"/>
                  </a:xfrm>
                  <a:prstGeom prst="rect">
                    <a:avLst/>
                  </a:prstGeom>
                </p:spPr>
              </p:pic>
              <p:sp>
                <p:nvSpPr>
                  <p:cNvPr id="68" name="TextBox 44">
                    <a:extLst>
                      <a:ext uri="{FF2B5EF4-FFF2-40B4-BE49-F238E27FC236}">
                        <a16:creationId xmlns:a16="http://schemas.microsoft.com/office/drawing/2014/main" id="{B6CEEB42-7E08-5A45-BE5C-2E42EB9464A7}"/>
                      </a:ext>
                    </a:extLst>
                  </p:cNvPr>
                  <p:cNvSpPr txBox="1"/>
                  <p:nvPr/>
                </p:nvSpPr>
                <p:spPr>
                  <a:xfrm>
                    <a:off x="6354670" y="2952496"/>
                    <a:ext cx="2010245" cy="92333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b="1">
                        <a:solidFill>
                          <a:srgbClr val="C00000"/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a:t>32</a:t>
                    </a:r>
                  </a:p>
                  <a:p>
                    <a:pPr algn="ctr"/>
                    <a:r>
                      <a:rPr lang="de-DE">
                        <a:solidFill>
                          <a:schemeClr val="accent1">
                            <a:lumMod val="50000"/>
                          </a:schemeClr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a:t>HIV-1 </a:t>
                    </a:r>
                    <a:r>
                      <a:rPr lang="de-DE" err="1">
                        <a:solidFill>
                          <a:schemeClr val="accent1">
                            <a:lumMod val="50000"/>
                          </a:schemeClr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a:t>elite</a:t>
                    </a:r>
                    <a:r>
                      <a:rPr lang="de-DE">
                        <a:solidFill>
                          <a:schemeClr val="accent1">
                            <a:lumMod val="50000"/>
                          </a:schemeClr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a:t> </a:t>
                    </a:r>
                    <a:r>
                      <a:rPr lang="de-DE" err="1">
                        <a:solidFill>
                          <a:schemeClr val="accent1">
                            <a:lumMod val="50000"/>
                          </a:schemeClr>
                        </a:solidFill>
                        <a:latin typeface="Helvetica Neue Light" panose="02000403000000020004" pitchFamily="2" charset="0"/>
                        <a:ea typeface="Helvetica Neue Light" panose="02000403000000020004" pitchFamily="2" charset="0"/>
                        <a:cs typeface="Helvetica Neue" panose="02000503000000020004" pitchFamily="2" charset="0"/>
                      </a:rPr>
                      <a:t>neutralizers</a:t>
                    </a:r>
                    <a:endParaRPr lang="x-none">
                      <a:solidFill>
                        <a:schemeClr val="accent1">
                          <a:lumMod val="50000"/>
                        </a:schemeClr>
                      </a:solidFill>
                      <a:latin typeface="Helvetica Neue Light" panose="02000403000000020004" pitchFamily="2" charset="0"/>
                      <a:ea typeface="Helvetica Neue Light" panose="02000403000000020004" pitchFamily="2" charset="0"/>
                      <a:cs typeface="Helvetica Neue" panose="02000503000000020004" pitchFamily="2" charset="0"/>
                    </a:endParaRPr>
                  </a:p>
                </p:txBody>
              </p:sp>
            </p:grpSp>
          </p:grpSp>
          <p:pic>
            <p:nvPicPr>
              <p:cNvPr id="52" name="Grafik 16">
                <a:extLst>
                  <a:ext uri="{FF2B5EF4-FFF2-40B4-BE49-F238E27FC236}">
                    <a16:creationId xmlns:a16="http://schemas.microsoft.com/office/drawing/2014/main" id="{CF4FEC1C-64B5-B04A-D47F-1CE713F54C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01552" y="2748269"/>
                <a:ext cx="964290" cy="1008303"/>
              </a:xfrm>
              <a:prstGeom prst="rect">
                <a:avLst/>
              </a:prstGeom>
            </p:spPr>
          </p:pic>
          <p:sp>
            <p:nvSpPr>
              <p:cNvPr id="53" name="Textfeld 52">
                <a:extLst>
                  <a:ext uri="{FF2B5EF4-FFF2-40B4-BE49-F238E27FC236}">
                    <a16:creationId xmlns:a16="http://schemas.microsoft.com/office/drawing/2014/main" id="{88A67AC9-2E5C-4DB9-FCC1-CE0E205D6C23}"/>
                  </a:ext>
                </a:extLst>
              </p:cNvPr>
              <p:cNvSpPr txBox="1"/>
              <p:nvPr/>
            </p:nvSpPr>
            <p:spPr>
              <a:xfrm>
                <a:off x="10486815" y="3785600"/>
                <a:ext cx="8354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err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</a:t>
                </a:r>
                <a:r>
                  <a:rPr lang="de-DE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=884</a:t>
                </a:r>
              </a:p>
            </p:txBody>
          </p:sp>
        </p:grpSp>
        <p:sp>
          <p:nvSpPr>
            <p:cNvPr id="49" name="Pfeil nach unten 48"/>
            <p:cNvSpPr/>
            <p:nvPr/>
          </p:nvSpPr>
          <p:spPr>
            <a:xfrm>
              <a:off x="8961879" y="3372999"/>
              <a:ext cx="513767" cy="119238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8611819" y="4980045"/>
              <a:ext cx="135788" cy="306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7207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3568 0.001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3">
            <a:extLst>
              <a:ext uri="{FF2B5EF4-FFF2-40B4-BE49-F238E27FC236}">
                <a16:creationId xmlns:a16="http://schemas.microsoft.com/office/drawing/2014/main" id="{5B505C4F-0F2B-C703-7A43-EB16E76A65FC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339772A-6A4D-6930-E06D-142DC8BFE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55" b="-1"/>
          <a:stretch/>
        </p:blipFill>
        <p:spPr>
          <a:xfrm>
            <a:off x="161487" y="2505548"/>
            <a:ext cx="1287645" cy="2796665"/>
          </a:xfrm>
          <a:prstGeom prst="rect">
            <a:avLst/>
          </a:prstGeom>
          <a:ln>
            <a:noFill/>
          </a:ln>
        </p:spPr>
      </p:pic>
      <p:sp>
        <p:nvSpPr>
          <p:cNvPr id="17" name="TextBox 13">
            <a:extLst>
              <a:ext uri="{FF2B5EF4-FFF2-40B4-BE49-F238E27FC236}">
                <a16:creationId xmlns:a16="http://schemas.microsoft.com/office/drawing/2014/main" id="{1C5E2F1A-E42F-9C71-EB9D-4E24A14C7E55}"/>
              </a:ext>
            </a:extLst>
          </p:cNvPr>
          <p:cNvSpPr txBox="1"/>
          <p:nvPr/>
        </p:nvSpPr>
        <p:spPr>
          <a:xfrm>
            <a:off x="608190" y="1902571"/>
            <a:ext cx="102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92277808-71B5-2B2D-E9A5-9EBB112493D1}"/>
              </a:ext>
            </a:extLst>
          </p:cNvPr>
          <p:cNvCxnSpPr>
            <a:cxnSpLocks/>
          </p:cNvCxnSpPr>
          <p:nvPr/>
        </p:nvCxnSpPr>
        <p:spPr>
          <a:xfrm>
            <a:off x="430748" y="2226770"/>
            <a:ext cx="12121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fik 109">
            <a:extLst>
              <a:ext uri="{FF2B5EF4-FFF2-40B4-BE49-F238E27FC236}">
                <a16:creationId xmlns:a16="http://schemas.microsoft.com/office/drawing/2014/main" id="{9AF339C6-10F3-FEF4-8971-11EA6CEA0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2624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A339772A-6A4D-6930-E06D-142DC8BFE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55" b="-1"/>
          <a:stretch/>
        </p:blipFill>
        <p:spPr>
          <a:xfrm>
            <a:off x="161487" y="2505548"/>
            <a:ext cx="1287645" cy="2796665"/>
          </a:xfrm>
          <a:prstGeom prst="rect">
            <a:avLst/>
          </a:prstGeom>
          <a:ln>
            <a:noFill/>
          </a:ln>
        </p:spPr>
      </p:pic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D08B17BD-2827-7230-463E-8D58B97D753F}"/>
              </a:ext>
            </a:extLst>
          </p:cNvPr>
          <p:cNvCxnSpPr>
            <a:cxnSpLocks/>
          </p:cNvCxnSpPr>
          <p:nvPr/>
        </p:nvCxnSpPr>
        <p:spPr>
          <a:xfrm>
            <a:off x="1842360" y="2226770"/>
            <a:ext cx="39870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>
            <a:extLst>
              <a:ext uri="{FF2B5EF4-FFF2-40B4-BE49-F238E27FC236}">
                <a16:creationId xmlns:a16="http://schemas.microsoft.com/office/drawing/2014/main" id="{4ECCF3C9-3E93-5A5D-8819-B59E871F7153}"/>
              </a:ext>
            </a:extLst>
          </p:cNvPr>
          <p:cNvSpPr txBox="1"/>
          <p:nvPr/>
        </p:nvSpPr>
        <p:spPr>
          <a:xfrm>
            <a:off x="2097396" y="1914145"/>
            <a:ext cx="352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Globl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1C5E2F1A-E42F-9C71-EB9D-4E24A14C7E55}"/>
              </a:ext>
            </a:extLst>
          </p:cNvPr>
          <p:cNvSpPr txBox="1"/>
          <p:nvPr/>
        </p:nvSpPr>
        <p:spPr>
          <a:xfrm>
            <a:off x="608190" y="1902571"/>
            <a:ext cx="102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7C8C1F34-DFAE-E2CA-ABC0-0129D0E561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218" y="2258594"/>
            <a:ext cx="4296493" cy="3022979"/>
          </a:xfrm>
          <a:prstGeom prst="rect">
            <a:avLst/>
          </a:prstGeom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92277808-71B5-2B2D-E9A5-9EBB112493D1}"/>
              </a:ext>
            </a:extLst>
          </p:cNvPr>
          <p:cNvCxnSpPr>
            <a:cxnSpLocks/>
          </p:cNvCxnSpPr>
          <p:nvPr/>
        </p:nvCxnSpPr>
        <p:spPr>
          <a:xfrm>
            <a:off x="430748" y="2226770"/>
            <a:ext cx="12121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fik 109">
            <a:extLst>
              <a:ext uri="{FF2B5EF4-FFF2-40B4-BE49-F238E27FC236}">
                <a16:creationId xmlns:a16="http://schemas.microsoft.com/office/drawing/2014/main" id="{9AF339C6-10F3-FEF4-8971-11EA6CEA00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2" name="Textfeld 73">
            <a:extLst>
              <a:ext uri="{FF2B5EF4-FFF2-40B4-BE49-F238E27FC236}">
                <a16:creationId xmlns:a16="http://schemas.microsoft.com/office/drawing/2014/main" id="{8D847E15-F999-6BAD-B9D9-F297AA0A616B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</p:spTree>
    <p:extLst>
      <p:ext uri="{BB962C8B-B14F-4D97-AF65-F5344CB8AC3E}">
        <p14:creationId xmlns:p14="http://schemas.microsoft.com/office/powerpoint/2010/main" val="230768372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">
            <a:extLst>
              <a:ext uri="{FF2B5EF4-FFF2-40B4-BE49-F238E27FC236}">
                <a16:creationId xmlns:a16="http://schemas.microsoft.com/office/drawing/2014/main" id="{5B92B684-BF6B-8A0D-3388-9EDEB566B9FE}"/>
              </a:ext>
            </a:extLst>
          </p:cNvPr>
          <p:cNvGrpSpPr/>
          <p:nvPr/>
        </p:nvGrpSpPr>
        <p:grpSpPr>
          <a:xfrm>
            <a:off x="6825759" y="2283477"/>
            <a:ext cx="3826642" cy="3646373"/>
            <a:chOff x="4811874" y="2503228"/>
            <a:chExt cx="3138326" cy="2990483"/>
          </a:xfrm>
        </p:grpSpPr>
        <p:pic>
          <p:nvPicPr>
            <p:cNvPr id="4" name="Picture 26">
              <a:extLst>
                <a:ext uri="{FF2B5EF4-FFF2-40B4-BE49-F238E27FC236}">
                  <a16:creationId xmlns:a16="http://schemas.microsoft.com/office/drawing/2014/main" id="{1B50628B-7B33-2940-A382-07C3DF0072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40" r="24640"/>
            <a:stretch/>
          </p:blipFill>
          <p:spPr>
            <a:xfrm>
              <a:off x="4811874" y="2503228"/>
              <a:ext cx="3024026" cy="2990483"/>
            </a:xfrm>
            <a:prstGeom prst="rect">
              <a:avLst/>
            </a:prstGeom>
          </p:spPr>
        </p:pic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0F0770BC-27C9-7C6A-D1E0-0D7927414C43}"/>
                </a:ext>
              </a:extLst>
            </p:cNvPr>
            <p:cNvSpPr/>
            <p:nvPr/>
          </p:nvSpPr>
          <p:spPr>
            <a:xfrm>
              <a:off x="7721600" y="2679700"/>
              <a:ext cx="228600" cy="187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A339772A-6A4D-6930-E06D-142DC8BFEB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55" b="-1"/>
          <a:stretch/>
        </p:blipFill>
        <p:spPr>
          <a:xfrm>
            <a:off x="161487" y="2505548"/>
            <a:ext cx="1287645" cy="2796665"/>
          </a:xfrm>
          <a:prstGeom prst="rect">
            <a:avLst/>
          </a:prstGeom>
          <a:ln>
            <a:noFill/>
          </a:ln>
        </p:spPr>
      </p:pic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D08B17BD-2827-7230-463E-8D58B97D753F}"/>
              </a:ext>
            </a:extLst>
          </p:cNvPr>
          <p:cNvCxnSpPr>
            <a:cxnSpLocks/>
          </p:cNvCxnSpPr>
          <p:nvPr/>
        </p:nvCxnSpPr>
        <p:spPr>
          <a:xfrm>
            <a:off x="1842360" y="2226770"/>
            <a:ext cx="39870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2">
            <a:extLst>
              <a:ext uri="{FF2B5EF4-FFF2-40B4-BE49-F238E27FC236}">
                <a16:creationId xmlns:a16="http://schemas.microsoft.com/office/drawing/2014/main" id="{4ECCF3C9-3E93-5A5D-8819-B59E871F7153}"/>
              </a:ext>
            </a:extLst>
          </p:cNvPr>
          <p:cNvSpPr txBox="1"/>
          <p:nvPr/>
        </p:nvSpPr>
        <p:spPr>
          <a:xfrm>
            <a:off x="2097396" y="1914145"/>
            <a:ext cx="352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bNAbs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Globl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1C5E2F1A-E42F-9C71-EB9D-4E24A14C7E55}"/>
              </a:ext>
            </a:extLst>
          </p:cNvPr>
          <p:cNvSpPr txBox="1"/>
          <p:nvPr/>
        </p:nvSpPr>
        <p:spPr>
          <a:xfrm>
            <a:off x="608190" y="1902571"/>
            <a:ext cx="102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7C8C1F34-DFAE-E2CA-ABC0-0129D0E56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9218" y="2258594"/>
            <a:ext cx="4296493" cy="3022979"/>
          </a:xfrm>
          <a:prstGeom prst="rect">
            <a:avLst/>
          </a:prstGeom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92277808-71B5-2B2D-E9A5-9EBB112493D1}"/>
              </a:ext>
            </a:extLst>
          </p:cNvPr>
          <p:cNvCxnSpPr>
            <a:cxnSpLocks/>
          </p:cNvCxnSpPr>
          <p:nvPr/>
        </p:nvCxnSpPr>
        <p:spPr>
          <a:xfrm>
            <a:off x="430748" y="2226770"/>
            <a:ext cx="121212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3">
            <a:extLst>
              <a:ext uri="{FF2B5EF4-FFF2-40B4-BE49-F238E27FC236}">
                <a16:creationId xmlns:a16="http://schemas.microsoft.com/office/drawing/2014/main" id="{6C8F7164-A5E3-1782-8E2D-DCDB631AB421}"/>
              </a:ext>
            </a:extLst>
          </p:cNvPr>
          <p:cNvSpPr txBox="1"/>
          <p:nvPr/>
        </p:nvSpPr>
        <p:spPr>
          <a:xfrm>
            <a:off x="6907575" y="1925029"/>
            <a:ext cx="4485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119 HIV-1 pseudovirus </a:t>
            </a:r>
            <a:r>
              <a:rPr lang="de-DE" err="1">
                <a:latin typeface="Arial" panose="020B0604020202020204" pitchFamily="34" charset="0"/>
                <a:cs typeface="Arial" panose="020B0604020202020204" pitchFamily="34" charset="0"/>
              </a:rPr>
              <a:t>panel</a:t>
            </a:r>
            <a:r>
              <a:rPr lang="de-DE">
                <a:latin typeface="Arial" panose="020B0604020202020204" pitchFamily="34" charset="0"/>
                <a:cs typeface="Arial" panose="020B0604020202020204" pitchFamily="34" charset="0"/>
              </a:rPr>
              <a:t> (M. Seaman)</a:t>
            </a:r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5">
            <a:extLst>
              <a:ext uri="{FF2B5EF4-FFF2-40B4-BE49-F238E27FC236}">
                <a16:creationId xmlns:a16="http://schemas.microsoft.com/office/drawing/2014/main" id="{9F329348-DFE9-9FA0-177D-10FCCA485352}"/>
              </a:ext>
            </a:extLst>
          </p:cNvPr>
          <p:cNvSpPr txBox="1"/>
          <p:nvPr/>
        </p:nvSpPr>
        <p:spPr>
          <a:xfrm>
            <a:off x="8853505" y="4340180"/>
            <a:ext cx="156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x-none" sz="1600" baseline="-2500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0.04</a:t>
            </a:r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 µg/ml</a:t>
            </a:r>
          </a:p>
        </p:txBody>
      </p:sp>
      <p:sp>
        <p:nvSpPr>
          <p:cNvPr id="36" name="Textfeld 5">
            <a:extLst>
              <a:ext uri="{FF2B5EF4-FFF2-40B4-BE49-F238E27FC236}">
                <a16:creationId xmlns:a16="http://schemas.microsoft.com/office/drawing/2014/main" id="{74EDA261-6DE9-2ABD-8A29-B76A125FA7BF}"/>
              </a:ext>
            </a:extLst>
          </p:cNvPr>
          <p:cNvSpPr txBox="1"/>
          <p:nvPr/>
        </p:nvSpPr>
        <p:spPr>
          <a:xfrm>
            <a:off x="7419440" y="2528888"/>
            <a:ext cx="960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Breadth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98,4%</a:t>
            </a:r>
          </a:p>
          <a:p>
            <a:pPr algn="ctr"/>
            <a:endParaRPr lang="x-none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feld 5">
            <a:extLst>
              <a:ext uri="{FF2B5EF4-FFF2-40B4-BE49-F238E27FC236}">
                <a16:creationId xmlns:a16="http://schemas.microsoft.com/office/drawing/2014/main" id="{B662C560-F17B-FDAF-47D2-4D84DE294029}"/>
              </a:ext>
            </a:extLst>
          </p:cNvPr>
          <p:cNvSpPr txBox="1"/>
          <p:nvPr/>
        </p:nvSpPr>
        <p:spPr>
          <a:xfrm>
            <a:off x="8853505" y="4622628"/>
            <a:ext cx="1561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IC</a:t>
            </a:r>
            <a:r>
              <a:rPr lang="de-DE" sz="1600" baseline="-2500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x-none" sz="1600" baseline="-2500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  <a:r>
              <a:rPr lang="de-DE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x-none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µg/ml</a:t>
            </a:r>
          </a:p>
        </p:txBody>
      </p:sp>
      <p:pic>
        <p:nvPicPr>
          <p:cNvPr id="38" name="Grafik 109">
            <a:extLst>
              <a:ext uri="{FF2B5EF4-FFF2-40B4-BE49-F238E27FC236}">
                <a16:creationId xmlns:a16="http://schemas.microsoft.com/office/drawing/2014/main" id="{9AF339C6-10F3-FEF4-8971-11EA6CEA00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2" name="Textfeld 73">
            <a:extLst>
              <a:ext uri="{FF2B5EF4-FFF2-40B4-BE49-F238E27FC236}">
                <a16:creationId xmlns:a16="http://schemas.microsoft.com/office/drawing/2014/main" id="{8D847E15-F999-6BAD-B9D9-F297AA0A616B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grpSp>
        <p:nvGrpSpPr>
          <p:cNvPr id="7" name="Group 19">
            <a:extLst>
              <a:ext uri="{FF2B5EF4-FFF2-40B4-BE49-F238E27FC236}">
                <a16:creationId xmlns:a16="http://schemas.microsoft.com/office/drawing/2014/main" id="{115CBAEA-312F-3676-85A3-4BF03448F678}"/>
              </a:ext>
            </a:extLst>
          </p:cNvPr>
          <p:cNvGrpSpPr/>
          <p:nvPr/>
        </p:nvGrpSpPr>
        <p:grpSpPr>
          <a:xfrm>
            <a:off x="10415146" y="2489391"/>
            <a:ext cx="1391844" cy="2104809"/>
            <a:chOff x="10837532" y="1831287"/>
            <a:chExt cx="1058304" cy="1600415"/>
          </a:xfrm>
        </p:grpSpPr>
        <p:pic>
          <p:nvPicPr>
            <p:cNvPr id="8" name="Picture 20">
              <a:extLst>
                <a:ext uri="{FF2B5EF4-FFF2-40B4-BE49-F238E27FC236}">
                  <a16:creationId xmlns:a16="http://schemas.microsoft.com/office/drawing/2014/main" id="{6B4983C6-D025-3FED-B2B5-C4079DC5A3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273" t="5063" r="20908" b="85534"/>
            <a:stretch/>
          </p:blipFill>
          <p:spPr>
            <a:xfrm>
              <a:off x="10837532" y="1831287"/>
              <a:ext cx="324473" cy="268281"/>
            </a:xfrm>
            <a:prstGeom prst="rect">
              <a:avLst/>
            </a:prstGeom>
          </p:spPr>
        </p:pic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92BA5478-5869-D8B3-6941-4E7BE7C9A3EA}"/>
                </a:ext>
              </a:extLst>
            </p:cNvPr>
            <p:cNvSpPr txBox="1"/>
            <p:nvPr/>
          </p:nvSpPr>
          <p:spPr>
            <a:xfrm>
              <a:off x="11112108" y="1835406"/>
              <a:ext cx="554582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04_A06</a:t>
              </a:r>
              <a:endParaRPr kumimoji="0" lang="de-DE" sz="1400" b="1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Neue"/>
              </a:endParaRPr>
            </a:p>
          </p:txBody>
        </p:sp>
        <p:pic>
          <p:nvPicPr>
            <p:cNvPr id="10" name="Picture 23">
              <a:extLst>
                <a:ext uri="{FF2B5EF4-FFF2-40B4-BE49-F238E27FC236}">
                  <a16:creationId xmlns:a16="http://schemas.microsoft.com/office/drawing/2014/main" id="{DE130D1F-6A5F-5CC7-88ED-66B93F8EA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463" t="32477" r="21060" b="63860"/>
            <a:stretch/>
          </p:blipFill>
          <p:spPr>
            <a:xfrm>
              <a:off x="10925265" y="2124680"/>
              <a:ext cx="227265" cy="104542"/>
            </a:xfrm>
            <a:prstGeom prst="rect">
              <a:avLst/>
            </a:prstGeom>
          </p:spPr>
        </p:pic>
        <p:sp>
          <p:nvSpPr>
            <p:cNvPr id="11" name="Textfeld 1">
              <a:extLst>
                <a:ext uri="{FF2B5EF4-FFF2-40B4-BE49-F238E27FC236}">
                  <a16:creationId xmlns:a16="http://schemas.microsoft.com/office/drawing/2014/main" id="{9A2CDB88-9F46-DCCF-3646-BC2138BB4C90}"/>
                </a:ext>
              </a:extLst>
            </p:cNvPr>
            <p:cNvSpPr txBox="1"/>
            <p:nvPr/>
          </p:nvSpPr>
          <p:spPr>
            <a:xfrm>
              <a:off x="11112108" y="2061151"/>
              <a:ext cx="252304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N6</a:t>
              </a:r>
              <a:endParaRPr kumimoji="0" lang="de-DE" sz="140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Neue"/>
              </a:endParaRPr>
            </a:p>
          </p:txBody>
        </p:sp>
        <p:pic>
          <p:nvPicPr>
            <p:cNvPr id="12" name="Picture 29">
              <a:extLst>
                <a:ext uri="{FF2B5EF4-FFF2-40B4-BE49-F238E27FC236}">
                  <a16:creationId xmlns:a16="http://schemas.microsoft.com/office/drawing/2014/main" id="{42DC3902-C90F-6BB4-FCBF-BA11E8E3E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463" t="38906" r="21060" b="58122"/>
            <a:stretch/>
          </p:blipFill>
          <p:spPr>
            <a:xfrm>
              <a:off x="10934369" y="2375264"/>
              <a:ext cx="227265" cy="84816"/>
            </a:xfrm>
            <a:prstGeom prst="rect">
              <a:avLst/>
            </a:prstGeom>
          </p:spPr>
        </p:pic>
        <p:sp>
          <p:nvSpPr>
            <p:cNvPr id="13" name="Textfeld 1">
              <a:extLst>
                <a:ext uri="{FF2B5EF4-FFF2-40B4-BE49-F238E27FC236}">
                  <a16:creationId xmlns:a16="http://schemas.microsoft.com/office/drawing/2014/main" id="{3B803F7C-BFEC-8E42-4CED-89BB8E978D84}"/>
                </a:ext>
              </a:extLst>
            </p:cNvPr>
            <p:cNvSpPr txBox="1"/>
            <p:nvPr/>
          </p:nvSpPr>
          <p:spPr>
            <a:xfrm>
              <a:off x="11112114" y="2286897"/>
              <a:ext cx="349813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1-18</a:t>
              </a:r>
              <a:endParaRPr kumimoji="0" lang="de-DE" sz="140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Neue"/>
              </a:endParaRPr>
            </a:p>
          </p:txBody>
        </p:sp>
        <p:pic>
          <p:nvPicPr>
            <p:cNvPr id="14" name="Picture 31">
              <a:extLst>
                <a:ext uri="{FF2B5EF4-FFF2-40B4-BE49-F238E27FC236}">
                  <a16:creationId xmlns:a16="http://schemas.microsoft.com/office/drawing/2014/main" id="{BC7549C2-82B0-F6D6-2A18-AAF9479F3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463" t="45895" r="21060" b="51578"/>
            <a:stretch/>
          </p:blipFill>
          <p:spPr>
            <a:xfrm>
              <a:off x="10932273" y="2601873"/>
              <a:ext cx="227265" cy="72097"/>
            </a:xfrm>
            <a:prstGeom prst="rect">
              <a:avLst/>
            </a:prstGeom>
          </p:spPr>
        </p:pic>
        <p:sp>
          <p:nvSpPr>
            <p:cNvPr id="18" name="Textfeld 1">
              <a:extLst>
                <a:ext uri="{FF2B5EF4-FFF2-40B4-BE49-F238E27FC236}">
                  <a16:creationId xmlns:a16="http://schemas.microsoft.com/office/drawing/2014/main" id="{8CD671ED-D52A-AD62-1C6F-0EBBBB8B2A92}"/>
                </a:ext>
              </a:extLst>
            </p:cNvPr>
            <p:cNvSpPr txBox="1"/>
            <p:nvPr/>
          </p:nvSpPr>
          <p:spPr>
            <a:xfrm>
              <a:off x="11112108" y="2512643"/>
              <a:ext cx="783728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VRC07</a:t>
              </a:r>
              <a:r>
                <a:rPr kumimoji="0" lang="de-DE" sz="1400" i="0" u="none" strike="noStrike" cap="none" spc="0" normalizeH="0" baseline="-2500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523LS</a:t>
              </a:r>
            </a:p>
          </p:txBody>
        </p:sp>
        <p:pic>
          <p:nvPicPr>
            <p:cNvPr id="24" name="Picture 33">
              <a:extLst>
                <a:ext uri="{FF2B5EF4-FFF2-40B4-BE49-F238E27FC236}">
                  <a16:creationId xmlns:a16="http://schemas.microsoft.com/office/drawing/2014/main" id="{3B052641-D03A-FFB0-9C4B-B5529215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463" t="50739" r="21060" b="46734"/>
            <a:stretch/>
          </p:blipFill>
          <p:spPr>
            <a:xfrm>
              <a:off x="10930253" y="2822846"/>
              <a:ext cx="227265" cy="72097"/>
            </a:xfrm>
            <a:prstGeom prst="rect">
              <a:avLst/>
            </a:prstGeom>
          </p:spPr>
        </p:pic>
        <p:sp>
          <p:nvSpPr>
            <p:cNvPr id="25" name="Textfeld 1">
              <a:extLst>
                <a:ext uri="{FF2B5EF4-FFF2-40B4-BE49-F238E27FC236}">
                  <a16:creationId xmlns:a16="http://schemas.microsoft.com/office/drawing/2014/main" id="{94C2D3A4-34FD-F214-9993-74E43226C18D}"/>
                </a:ext>
              </a:extLst>
            </p:cNvPr>
            <p:cNvSpPr txBox="1"/>
            <p:nvPr/>
          </p:nvSpPr>
          <p:spPr>
            <a:xfrm>
              <a:off x="11112114" y="2738389"/>
              <a:ext cx="494857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N49P7</a:t>
              </a:r>
              <a:endParaRPr kumimoji="0" lang="de-DE" sz="1400" i="0" u="none" strike="noStrike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Neue"/>
              </a:endParaRPr>
            </a:p>
          </p:txBody>
        </p:sp>
        <p:pic>
          <p:nvPicPr>
            <p:cNvPr id="26" name="Picture 40">
              <a:extLst>
                <a:ext uri="{FF2B5EF4-FFF2-40B4-BE49-F238E27FC236}">
                  <a16:creationId xmlns:a16="http://schemas.microsoft.com/office/drawing/2014/main" id="{B72D2F79-4C93-637B-A6D2-6AEF99441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463" t="57617" r="21060" b="39856"/>
            <a:stretch/>
          </p:blipFill>
          <p:spPr>
            <a:xfrm>
              <a:off x="10934318" y="3034649"/>
              <a:ext cx="227265" cy="72097"/>
            </a:xfrm>
            <a:prstGeom prst="rect">
              <a:avLst/>
            </a:prstGeom>
          </p:spPr>
        </p:pic>
        <p:sp>
          <p:nvSpPr>
            <p:cNvPr id="27" name="Textfeld 1">
              <a:extLst>
                <a:ext uri="{FF2B5EF4-FFF2-40B4-BE49-F238E27FC236}">
                  <a16:creationId xmlns:a16="http://schemas.microsoft.com/office/drawing/2014/main" id="{9E9F2C77-A796-FDA9-83D4-26828C3D24AC}"/>
                </a:ext>
              </a:extLst>
            </p:cNvPr>
            <p:cNvSpPr txBox="1"/>
            <p:nvPr/>
          </p:nvSpPr>
          <p:spPr>
            <a:xfrm>
              <a:off x="11112114" y="2964136"/>
              <a:ext cx="518016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VRC07</a:t>
              </a:r>
              <a:endParaRPr kumimoji="0" lang="de-DE" sz="1400" i="0" u="none" strike="noStrike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Neue"/>
              </a:endParaRPr>
            </a:p>
          </p:txBody>
        </p:sp>
        <p:pic>
          <p:nvPicPr>
            <p:cNvPr id="28" name="Picture 42">
              <a:extLst>
                <a:ext uri="{FF2B5EF4-FFF2-40B4-BE49-F238E27FC236}">
                  <a16:creationId xmlns:a16="http://schemas.microsoft.com/office/drawing/2014/main" id="{A6C34FCC-5D0D-DA90-600C-2BBBD02E7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463" t="64493" r="21060" b="32980"/>
            <a:stretch/>
          </p:blipFill>
          <p:spPr>
            <a:xfrm>
              <a:off x="10930469" y="3269450"/>
              <a:ext cx="227265" cy="72098"/>
            </a:xfrm>
            <a:prstGeom prst="rect">
              <a:avLst/>
            </a:prstGeom>
          </p:spPr>
        </p:pic>
        <p:sp>
          <p:nvSpPr>
            <p:cNvPr id="29" name="Textfeld 1">
              <a:extLst>
                <a:ext uri="{FF2B5EF4-FFF2-40B4-BE49-F238E27FC236}">
                  <a16:creationId xmlns:a16="http://schemas.microsoft.com/office/drawing/2014/main" id="{65496E94-D4FC-556E-F19E-519C4F0EF6D5}"/>
                </a:ext>
              </a:extLst>
            </p:cNvPr>
            <p:cNvSpPr txBox="1"/>
            <p:nvPr/>
          </p:nvSpPr>
          <p:spPr>
            <a:xfrm>
              <a:off x="11112114" y="3189880"/>
              <a:ext cx="659014" cy="241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charset="0"/>
                  <a:ea typeface="Arial" charset="0"/>
                  <a:cs typeface="Arial" charset="0"/>
                  <a:sym typeface="Helvetica Neue"/>
                </a:rPr>
                <a:t>3BNC117</a:t>
              </a:r>
              <a:endParaRPr kumimoji="0" lang="de-DE" sz="1400" i="0" u="none" strike="noStrike" cap="none" spc="0" normalizeH="0" baseline="-2500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charset="0"/>
                <a:ea typeface="Arial" charset="0"/>
                <a:cs typeface="Arial" charset="0"/>
                <a:sym typeface="Helvetica Neue"/>
              </a:endParaRPr>
            </a:p>
          </p:txBody>
        </p:sp>
      </p:grpSp>
      <p:sp>
        <p:nvSpPr>
          <p:cNvPr id="39" name="TextBox 1">
            <a:extLst>
              <a:ext uri="{FF2B5EF4-FFF2-40B4-BE49-F238E27FC236}">
                <a16:creationId xmlns:a16="http://schemas.microsoft.com/office/drawing/2014/main" id="{3E87A4A7-E514-66BD-B7B0-1719AF798777}"/>
              </a:ext>
            </a:extLst>
          </p:cNvPr>
          <p:cNvSpPr txBox="1"/>
          <p:nvPr/>
        </p:nvSpPr>
        <p:spPr>
          <a:xfrm>
            <a:off x="-208530" y="6034938"/>
            <a:ext cx="743781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Exceptional antiviral activity</a:t>
            </a:r>
          </a:p>
        </p:txBody>
      </p:sp>
      <p:sp>
        <p:nvSpPr>
          <p:cNvPr id="40" name="Pfeil nach rechts 8">
            <a:extLst>
              <a:ext uri="{FF2B5EF4-FFF2-40B4-BE49-F238E27FC236}">
                <a16:creationId xmlns:a16="http://schemas.microsoft.com/office/drawing/2014/main" id="{031A6406-4A4A-6ACE-BB43-862C4DF637D7}"/>
              </a:ext>
            </a:extLst>
          </p:cNvPr>
          <p:cNvSpPr/>
          <p:nvPr/>
        </p:nvSpPr>
        <p:spPr>
          <a:xfrm>
            <a:off x="1041869" y="6180426"/>
            <a:ext cx="277840" cy="20892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85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1" name="Textfeld 1">
            <a:extLst>
              <a:ext uri="{FF2B5EF4-FFF2-40B4-BE49-F238E27FC236}">
                <a16:creationId xmlns:a16="http://schemas.microsoft.com/office/drawing/2014/main" id="{B18FC128-367B-2AB1-CC59-2DCA5B234740}"/>
              </a:ext>
            </a:extLst>
          </p:cNvPr>
          <p:cNvSpPr txBox="1"/>
          <p:nvPr/>
        </p:nvSpPr>
        <p:spPr>
          <a:xfrm>
            <a:off x="384890" y="6270868"/>
            <a:ext cx="11159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Gieselmann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al.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29146481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1A5E67D-3A5E-0EB6-C26D-4E16BB148FFD}"/>
              </a:ext>
            </a:extLst>
          </p:cNvPr>
          <p:cNvGrpSpPr/>
          <p:nvPr/>
        </p:nvGrpSpPr>
        <p:grpSpPr>
          <a:xfrm>
            <a:off x="177207" y="2148457"/>
            <a:ext cx="4406602" cy="2137935"/>
            <a:chOff x="215307" y="2148457"/>
            <a:chExt cx="4406602" cy="2137935"/>
          </a:xfrm>
        </p:grpSpPr>
        <p:grpSp>
          <p:nvGrpSpPr>
            <p:cNvPr id="28" name="Group 19">
              <a:extLst>
                <a:ext uri="{FF2B5EF4-FFF2-40B4-BE49-F238E27FC236}">
                  <a16:creationId xmlns:a16="http://schemas.microsoft.com/office/drawing/2014/main" id="{E5E883CA-154C-254F-7035-AB8D7804764A}"/>
                </a:ext>
              </a:extLst>
            </p:cNvPr>
            <p:cNvGrpSpPr/>
            <p:nvPr/>
          </p:nvGrpSpPr>
          <p:grpSpPr>
            <a:xfrm>
              <a:off x="215307" y="2465591"/>
              <a:ext cx="1589712" cy="1441996"/>
              <a:chOff x="343236" y="4615550"/>
              <a:chExt cx="1589712" cy="1441996"/>
            </a:xfrm>
          </p:grpSpPr>
          <p:pic>
            <p:nvPicPr>
              <p:cNvPr id="29" name="Grafik 109">
                <a:extLst>
                  <a:ext uri="{FF2B5EF4-FFF2-40B4-BE49-F238E27FC236}">
                    <a16:creationId xmlns:a16="http://schemas.microsoft.com/office/drawing/2014/main" id="{3EF4A6D5-413A-AECE-2C04-CB7296E3C8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9227" r="49480"/>
              <a:stretch/>
            </p:blipFill>
            <p:spPr>
              <a:xfrm>
                <a:off x="574601" y="4615550"/>
                <a:ext cx="1180771" cy="1103442"/>
              </a:xfrm>
              <a:prstGeom prst="rect">
                <a:avLst/>
              </a:prstGeom>
            </p:spPr>
          </p:pic>
          <p:sp>
            <p:nvSpPr>
              <p:cNvPr id="30" name="Textfeld 117">
                <a:extLst>
                  <a:ext uri="{FF2B5EF4-FFF2-40B4-BE49-F238E27FC236}">
                    <a16:creationId xmlns:a16="http://schemas.microsoft.com/office/drawing/2014/main" id="{717E5AEF-B211-0E4C-9D79-091F86733E8D}"/>
                  </a:ext>
                </a:extLst>
              </p:cNvPr>
              <p:cNvSpPr txBox="1"/>
              <p:nvPr/>
            </p:nvSpPr>
            <p:spPr>
              <a:xfrm>
                <a:off x="343236" y="5718992"/>
                <a:ext cx="1589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1st Generation</a:t>
                </a:r>
                <a:endParaRPr lang="de-DE" sz="1600" baseline="30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3128CBB3-7E5E-4B86-1959-DB18A9A0D239}"/>
                </a:ext>
              </a:extLst>
            </p:cNvPr>
            <p:cNvGrpSpPr/>
            <p:nvPr/>
          </p:nvGrpSpPr>
          <p:grpSpPr>
            <a:xfrm>
              <a:off x="1866899" y="2148457"/>
              <a:ext cx="2755010" cy="2137935"/>
              <a:chOff x="1866899" y="2148457"/>
              <a:chExt cx="2755010" cy="2137935"/>
            </a:xfrm>
          </p:grpSpPr>
          <p:pic>
            <p:nvPicPr>
              <p:cNvPr id="52" name="Picture 75" descr="Layout 1.pdf">
                <a:extLst>
                  <a:ext uri="{FF2B5EF4-FFF2-40B4-BE49-F238E27FC236}">
                    <a16:creationId xmlns:a16="http://schemas.microsoft.com/office/drawing/2014/main" id="{A8463A46-C795-1D0B-C3F9-46408C3226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355" t="9698" r="48540" b="50165"/>
              <a:stretch/>
            </p:blipFill>
            <p:spPr>
              <a:xfrm>
                <a:off x="2269348" y="2359575"/>
                <a:ext cx="2352561" cy="1926817"/>
              </a:xfrm>
              <a:prstGeom prst="rect">
                <a:avLst/>
              </a:prstGeom>
            </p:spPr>
          </p:pic>
          <p:sp>
            <p:nvSpPr>
              <p:cNvPr id="53" name="TextBox 76">
                <a:extLst>
                  <a:ext uri="{FF2B5EF4-FFF2-40B4-BE49-F238E27FC236}">
                    <a16:creationId xmlns:a16="http://schemas.microsoft.com/office/drawing/2014/main" id="{E1D15EA7-5F74-0300-543B-599A026FABD2}"/>
                  </a:ext>
                </a:extLst>
              </p:cNvPr>
              <p:cNvSpPr txBox="1"/>
              <p:nvPr/>
            </p:nvSpPr>
            <p:spPr>
              <a:xfrm rot="16200000">
                <a:off x="1089924" y="3030030"/>
                <a:ext cx="18309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Neutralization (</a:t>
                </a:r>
                <a:r>
                  <a:rPr lang="en-US" sz="1200" b="1">
                    <a:latin typeface="Arial"/>
                    <a:cs typeface="Arial"/>
                  </a:rPr>
                  <a:t>breadth</a:t>
                </a:r>
                <a:r>
                  <a:rPr lang="en-US" sz="120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54" name="TextBox 1">
                <a:extLst>
                  <a:ext uri="{FF2B5EF4-FFF2-40B4-BE49-F238E27FC236}">
                    <a16:creationId xmlns:a16="http://schemas.microsoft.com/office/drawing/2014/main" id="{92677713-5341-A3BD-80D3-BC7C00908435}"/>
                  </a:ext>
                </a:extLst>
              </p:cNvPr>
              <p:cNvSpPr txBox="1"/>
              <p:nvPr/>
            </p:nvSpPr>
            <p:spPr>
              <a:xfrm>
                <a:off x="2737802" y="2148457"/>
                <a:ext cx="127951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1994 - 2008</a:t>
                </a:r>
              </a:p>
            </p:txBody>
          </p:sp>
        </p:grpSp>
      </p:grpSp>
      <p:sp>
        <p:nvSpPr>
          <p:cNvPr id="69" name="TextBox 13">
            <a:extLst>
              <a:ext uri="{FF2B5EF4-FFF2-40B4-BE49-F238E27FC236}">
                <a16:creationId xmlns:a16="http://schemas.microsoft.com/office/drawing/2014/main" id="{1847A25B-07F0-601A-798D-B8151F152316}"/>
              </a:ext>
            </a:extLst>
          </p:cNvPr>
          <p:cNvSpPr txBox="1"/>
          <p:nvPr/>
        </p:nvSpPr>
        <p:spPr>
          <a:xfrm>
            <a:off x="2373213" y="4093991"/>
            <a:ext cx="18565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Neutralization (</a:t>
            </a:r>
            <a:r>
              <a:rPr lang="en-US" sz="1200" b="1">
                <a:latin typeface="Arial"/>
                <a:cs typeface="Arial"/>
              </a:rPr>
              <a:t>potency</a:t>
            </a:r>
            <a:r>
              <a:rPr lang="en-US" sz="1200">
                <a:latin typeface="Arial"/>
                <a:cs typeface="Arial"/>
              </a:rPr>
              <a:t>)</a:t>
            </a:r>
          </a:p>
        </p:txBody>
      </p: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6951DCFF-C492-0EEF-AD50-8D22B1B92AE4}"/>
              </a:ext>
            </a:extLst>
          </p:cNvPr>
          <p:cNvGrpSpPr/>
          <p:nvPr/>
        </p:nvGrpSpPr>
        <p:grpSpPr>
          <a:xfrm>
            <a:off x="173235" y="3528535"/>
            <a:ext cx="4729111" cy="2255016"/>
            <a:chOff x="173235" y="3158884"/>
            <a:chExt cx="4729111" cy="2255016"/>
          </a:xfrm>
        </p:grpSpPr>
        <p:grpSp>
          <p:nvGrpSpPr>
            <p:cNvPr id="74" name="Group 65">
              <a:extLst>
                <a:ext uri="{FF2B5EF4-FFF2-40B4-BE49-F238E27FC236}">
                  <a16:creationId xmlns:a16="http://schemas.microsoft.com/office/drawing/2014/main" id="{1ADCD208-68E6-8F35-4523-20786AEAEEDA}"/>
                </a:ext>
              </a:extLst>
            </p:cNvPr>
            <p:cNvGrpSpPr/>
            <p:nvPr/>
          </p:nvGrpSpPr>
          <p:grpSpPr>
            <a:xfrm>
              <a:off x="173235" y="3529880"/>
              <a:ext cx="1589712" cy="1416933"/>
              <a:chOff x="348332" y="3004587"/>
              <a:chExt cx="1589712" cy="1416933"/>
            </a:xfrm>
          </p:grpSpPr>
          <p:sp>
            <p:nvSpPr>
              <p:cNvPr id="75" name="Textfeld 117">
                <a:extLst>
                  <a:ext uri="{FF2B5EF4-FFF2-40B4-BE49-F238E27FC236}">
                    <a16:creationId xmlns:a16="http://schemas.microsoft.com/office/drawing/2014/main" id="{DD058E88-A3F1-77E0-3484-FF2CE4112923}"/>
                  </a:ext>
                </a:extLst>
              </p:cNvPr>
              <p:cNvSpPr txBox="1"/>
              <p:nvPr/>
            </p:nvSpPr>
            <p:spPr>
              <a:xfrm>
                <a:off x="348332" y="4082966"/>
                <a:ext cx="1589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>
                    <a:solidFill>
                      <a:srgbClr val="ED7C3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2nd Generation</a:t>
                </a:r>
                <a:endParaRPr lang="de-DE" sz="1600" baseline="30000">
                  <a:solidFill>
                    <a:srgbClr val="ED7C3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pic>
            <p:nvPicPr>
              <p:cNvPr id="76" name="Picture 67">
                <a:extLst>
                  <a:ext uri="{FF2B5EF4-FFF2-40B4-BE49-F238E27FC236}">
                    <a16:creationId xmlns:a16="http://schemas.microsoft.com/office/drawing/2014/main" id="{01318129-1D41-BD84-1D53-4D4D1B7A2F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1444" t="12611" r="18186" b="58505"/>
              <a:stretch/>
            </p:blipFill>
            <p:spPr>
              <a:xfrm>
                <a:off x="528790" y="3004587"/>
                <a:ext cx="1228796" cy="1142127"/>
              </a:xfrm>
              <a:prstGeom prst="rect">
                <a:avLst/>
              </a:prstGeom>
            </p:spPr>
          </p:pic>
        </p:grpSp>
        <p:grpSp>
          <p:nvGrpSpPr>
            <p:cNvPr id="77" name="Gruppieren 76">
              <a:extLst>
                <a:ext uri="{FF2B5EF4-FFF2-40B4-BE49-F238E27FC236}">
                  <a16:creationId xmlns:a16="http://schemas.microsoft.com/office/drawing/2014/main" id="{13079A7C-E926-BE78-B278-91D9A3536159}"/>
                </a:ext>
              </a:extLst>
            </p:cNvPr>
            <p:cNvGrpSpPr/>
            <p:nvPr/>
          </p:nvGrpSpPr>
          <p:grpSpPr>
            <a:xfrm>
              <a:off x="1897998" y="3158884"/>
              <a:ext cx="3004348" cy="2255016"/>
              <a:chOff x="5574744" y="3496428"/>
              <a:chExt cx="3004348" cy="2255016"/>
            </a:xfrm>
          </p:grpSpPr>
          <p:pic>
            <p:nvPicPr>
              <p:cNvPr id="78" name="Picture 77" descr="Layout 1.pdf">
                <a:extLst>
                  <a:ext uri="{FF2B5EF4-FFF2-40B4-BE49-F238E27FC236}">
                    <a16:creationId xmlns:a16="http://schemas.microsoft.com/office/drawing/2014/main" id="{EC502D08-E181-30CC-F284-42BA7347B6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4452" t="57375" r="-5588" b="6970"/>
              <a:stretch/>
            </p:blipFill>
            <p:spPr>
              <a:xfrm>
                <a:off x="5851497" y="3780801"/>
                <a:ext cx="2727595" cy="1711655"/>
              </a:xfrm>
              <a:prstGeom prst="rect">
                <a:avLst/>
              </a:prstGeom>
            </p:spPr>
          </p:pic>
          <p:sp>
            <p:nvSpPr>
              <p:cNvPr id="79" name="TextBox 13">
                <a:extLst>
                  <a:ext uri="{FF2B5EF4-FFF2-40B4-BE49-F238E27FC236}">
                    <a16:creationId xmlns:a16="http://schemas.microsoft.com/office/drawing/2014/main" id="{3F11BF36-5229-7AA5-1F65-B4D1152BE993}"/>
                  </a:ext>
                </a:extLst>
              </p:cNvPr>
              <p:cNvSpPr txBox="1"/>
              <p:nvPr/>
            </p:nvSpPr>
            <p:spPr>
              <a:xfrm>
                <a:off x="5842113" y="5474445"/>
                <a:ext cx="232146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Neutralization (µg/ml; </a:t>
                </a:r>
                <a:r>
                  <a:rPr lang="en-US" sz="12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potency</a:t>
                </a:r>
                <a:r>
                  <a:rPr lang="en-US" sz="12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</p:txBody>
          </p:sp>
          <p:sp>
            <p:nvSpPr>
              <p:cNvPr id="80" name="TextBox 76">
                <a:extLst>
                  <a:ext uri="{FF2B5EF4-FFF2-40B4-BE49-F238E27FC236}">
                    <a16:creationId xmlns:a16="http://schemas.microsoft.com/office/drawing/2014/main" id="{A0B13BAB-3789-B6CF-8D95-80B332F306B9}"/>
                  </a:ext>
                </a:extLst>
              </p:cNvPr>
              <p:cNvSpPr txBox="1"/>
              <p:nvPr/>
            </p:nvSpPr>
            <p:spPr>
              <a:xfrm rot="16200000">
                <a:off x="4797769" y="4482101"/>
                <a:ext cx="18309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Neutralization (</a:t>
                </a:r>
                <a:r>
                  <a:rPr lang="en-US" sz="1200" b="1">
                    <a:latin typeface="Arial"/>
                    <a:cs typeface="Arial"/>
                  </a:rPr>
                  <a:t>breadth</a:t>
                </a:r>
                <a:r>
                  <a:rPr lang="en-US" sz="120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81" name="TextBox 1">
                <a:extLst>
                  <a:ext uri="{FF2B5EF4-FFF2-40B4-BE49-F238E27FC236}">
                    <a16:creationId xmlns:a16="http://schemas.microsoft.com/office/drawing/2014/main" id="{B8CB9E01-D0D1-43B8-92B5-3EC465834137}"/>
                  </a:ext>
                </a:extLst>
              </p:cNvPr>
              <p:cNvSpPr txBox="1"/>
              <p:nvPr/>
            </p:nvSpPr>
            <p:spPr>
              <a:xfrm>
                <a:off x="6423853" y="3496428"/>
                <a:ext cx="127951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2009 - 2018</a:t>
                </a:r>
              </a:p>
            </p:txBody>
          </p:sp>
          <p:pic>
            <p:nvPicPr>
              <p:cNvPr id="82" name="Bild 36">
                <a:extLst>
                  <a:ext uri="{FF2B5EF4-FFF2-40B4-BE49-F238E27FC236}">
                    <a16:creationId xmlns:a16="http://schemas.microsoft.com/office/drawing/2014/main" id="{8CD693AD-09F1-B534-F33C-F1B858F6D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032" y="3826426"/>
                <a:ext cx="1803585" cy="1435727"/>
              </a:xfrm>
              <a:prstGeom prst="rect">
                <a:avLst/>
              </a:prstGeom>
            </p:spPr>
          </p:pic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0B9521A8-F8D2-08F5-7834-01D56F63CFC7}"/>
                  </a:ext>
                </a:extLst>
              </p:cNvPr>
              <p:cNvCxnSpPr/>
              <p:nvPr/>
            </p:nvCxnSpPr>
            <p:spPr>
              <a:xfrm flipV="1">
                <a:off x="6278252" y="4996207"/>
                <a:ext cx="1097152" cy="171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lg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feld 73">
            <a:extLst>
              <a:ext uri="{FF2B5EF4-FFF2-40B4-BE49-F238E27FC236}">
                <a16:creationId xmlns:a16="http://schemas.microsoft.com/office/drawing/2014/main" id="{8DFEE534-B483-9E6F-4146-DDAA181F1960}"/>
              </a:ext>
            </a:extLst>
          </p:cNvPr>
          <p:cNvSpPr txBox="1"/>
          <p:nvPr/>
        </p:nvSpPr>
        <p:spPr>
          <a:xfrm>
            <a:off x="0" y="309825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infection – Broadly neutralizing antibodies (</a:t>
            </a:r>
            <a:r>
              <a:rPr lang="en-US" sz="26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3" name="TextBox 81">
            <a:extLst>
              <a:ext uri="{FF2B5EF4-FFF2-40B4-BE49-F238E27FC236}">
                <a16:creationId xmlns:a16="http://schemas.microsoft.com/office/drawing/2014/main" id="{E634A783-1657-4C2C-8AE8-B673B803337B}"/>
              </a:ext>
            </a:extLst>
          </p:cNvPr>
          <p:cNvSpPr txBox="1"/>
          <p:nvPr/>
        </p:nvSpPr>
        <p:spPr>
          <a:xfrm>
            <a:off x="204848" y="6019750"/>
            <a:ext cx="1151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Scheid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Science 2011; Klein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Cell 2013; Walker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Science 2009; Wu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Science 2010;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Corti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Plos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One 2010; Diskin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Science 2011; Walker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Nature 2011; Mouquet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PNAS 2012; Klein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J Exp Med 2012, Huang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Nature 2012;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Bonsignori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et al., J.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Virol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2012; Huang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Immunity 2016; Kwon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J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Virol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2016;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Doria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-Rose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J </a:t>
            </a:r>
            <a:r>
              <a:rPr lang="en-US" sz="1400" err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Virol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2016; Xu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Science 2017. Klein </a:t>
            </a:r>
            <a:r>
              <a:rPr lang="en-US" sz="1400" i="1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rgbClr val="00206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Science 2013</a:t>
            </a: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2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0.00052 -0.125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759489A9-878B-618E-9F69-96EFE7B50310}"/>
              </a:ext>
            </a:extLst>
          </p:cNvPr>
          <p:cNvSpPr/>
          <p:nvPr/>
        </p:nvSpPr>
        <p:spPr>
          <a:xfrm>
            <a:off x="161487" y="129011"/>
            <a:ext cx="207762" cy="11929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Grafik 109">
            <a:extLst>
              <a:ext uri="{FF2B5EF4-FFF2-40B4-BE49-F238E27FC236}">
                <a16:creationId xmlns:a16="http://schemas.microsoft.com/office/drawing/2014/main" id="{EEC092D4-87FD-C05B-1BD5-37FF1418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23" name="Textfeld 73">
            <a:extLst>
              <a:ext uri="{FF2B5EF4-FFF2-40B4-BE49-F238E27FC236}">
                <a16:creationId xmlns:a16="http://schemas.microsoft.com/office/drawing/2014/main" id="{CB8DA04D-7EC8-FFD0-5D8E-F46AF471E133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pic>
        <p:nvPicPr>
          <p:cNvPr id="4" name="Picture 128">
            <a:extLst>
              <a:ext uri="{FF2B5EF4-FFF2-40B4-BE49-F238E27FC236}">
                <a16:creationId xmlns:a16="http://schemas.microsoft.com/office/drawing/2014/main" id="{AF77A405-14F3-D826-8328-B7A58020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68" y="3147235"/>
            <a:ext cx="1506429" cy="10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2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759489A9-878B-618E-9F69-96EFE7B50310}"/>
              </a:ext>
            </a:extLst>
          </p:cNvPr>
          <p:cNvSpPr/>
          <p:nvPr/>
        </p:nvSpPr>
        <p:spPr>
          <a:xfrm>
            <a:off x="161487" y="129011"/>
            <a:ext cx="207762" cy="11929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Grafik 109">
            <a:extLst>
              <a:ext uri="{FF2B5EF4-FFF2-40B4-BE49-F238E27FC236}">
                <a16:creationId xmlns:a16="http://schemas.microsoft.com/office/drawing/2014/main" id="{EEC092D4-87FD-C05B-1BD5-37FF1418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23" name="Textfeld 73">
            <a:extLst>
              <a:ext uri="{FF2B5EF4-FFF2-40B4-BE49-F238E27FC236}">
                <a16:creationId xmlns:a16="http://schemas.microsoft.com/office/drawing/2014/main" id="{CB8DA04D-7EC8-FFD0-5D8E-F46AF471E133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B353C58-5B7C-8D4F-5BC0-751ECAA84EFC}"/>
              </a:ext>
            </a:extLst>
          </p:cNvPr>
          <p:cNvGrpSpPr/>
          <p:nvPr/>
        </p:nvGrpSpPr>
        <p:grpSpPr>
          <a:xfrm>
            <a:off x="1627057" y="962958"/>
            <a:ext cx="3976527" cy="5649012"/>
            <a:chOff x="7174131" y="967846"/>
            <a:chExt cx="3976527" cy="564901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1F0C133-F3FA-0879-14F3-7904D9E0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131" y="1359572"/>
              <a:ext cx="3925726" cy="5036420"/>
            </a:xfrm>
            <a:prstGeom prst="rect">
              <a:avLst/>
            </a:prstGeom>
          </p:spPr>
        </p:pic>
        <p:sp>
          <p:nvSpPr>
            <p:cNvPr id="9" name="TextBox 93">
              <a:extLst>
                <a:ext uri="{FF2B5EF4-FFF2-40B4-BE49-F238E27FC236}">
                  <a16:creationId xmlns:a16="http://schemas.microsoft.com/office/drawing/2014/main" id="{6985C2C2-5EBB-78F8-D7CB-7E99F0AE44AB}"/>
                </a:ext>
              </a:extLst>
            </p:cNvPr>
            <p:cNvSpPr txBox="1"/>
            <p:nvPr/>
          </p:nvSpPr>
          <p:spPr>
            <a:xfrm>
              <a:off x="7984540" y="6309100"/>
              <a:ext cx="2971336" cy="307758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pPr algn="r"/>
              <a:r>
                <a:rPr lang="en-US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/>
                </a:rPr>
                <a:t>M. Seaman; P. Moore; N. Mkhize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47A46C2-1BF1-70D7-9784-C3FF71D8D350}"/>
                </a:ext>
              </a:extLst>
            </p:cNvPr>
            <p:cNvSpPr/>
            <p:nvPr/>
          </p:nvSpPr>
          <p:spPr>
            <a:xfrm>
              <a:off x="7639143" y="1357211"/>
              <a:ext cx="3303376" cy="29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Virus                               IC</a:t>
              </a:r>
              <a:r>
                <a:rPr lang="de-DE" sz="1400" baseline="-250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50</a:t>
              </a:r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       IC</a:t>
              </a:r>
              <a:r>
                <a:rPr lang="de-DE" sz="1400" baseline="-250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80</a:t>
              </a:r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58CC3D67-218F-C424-523B-98BFFCA6EBBE}"/>
                </a:ext>
              </a:extLst>
            </p:cNvPr>
            <p:cNvSpPr txBox="1"/>
            <p:nvPr/>
          </p:nvSpPr>
          <p:spPr>
            <a:xfrm>
              <a:off x="7224931" y="967846"/>
              <a:ext cx="3925727" cy="371430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de-DE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04_A06 </a:t>
              </a:r>
              <a:r>
                <a:rPr lang="de-DE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against</a:t>
              </a:r>
              <a:r>
                <a:rPr lang="de-DE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AMP </a:t>
              </a:r>
              <a:r>
                <a:rPr lang="de-DE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strains</a:t>
              </a:r>
              <a:endPara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4" name="Picture 128">
            <a:extLst>
              <a:ext uri="{FF2B5EF4-FFF2-40B4-BE49-F238E27FC236}">
                <a16:creationId xmlns:a16="http://schemas.microsoft.com/office/drawing/2014/main" id="{AF77A405-14F3-D826-8328-B7A580204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68" y="3147235"/>
            <a:ext cx="1506429" cy="10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08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759489A9-878B-618E-9F69-96EFE7B50310}"/>
              </a:ext>
            </a:extLst>
          </p:cNvPr>
          <p:cNvSpPr/>
          <p:nvPr/>
        </p:nvSpPr>
        <p:spPr>
          <a:xfrm>
            <a:off x="161487" y="129011"/>
            <a:ext cx="207762" cy="1192992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8" name="Grafik 109">
            <a:extLst>
              <a:ext uri="{FF2B5EF4-FFF2-40B4-BE49-F238E27FC236}">
                <a16:creationId xmlns:a16="http://schemas.microsoft.com/office/drawing/2014/main" id="{EEC092D4-87FD-C05B-1BD5-37FF1418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23" name="Textfeld 73">
            <a:extLst>
              <a:ext uri="{FF2B5EF4-FFF2-40B4-BE49-F238E27FC236}">
                <a16:creationId xmlns:a16="http://schemas.microsoft.com/office/drawing/2014/main" id="{CB8DA04D-7EC8-FFD0-5D8E-F46AF471E133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B353C58-5B7C-8D4F-5BC0-751ECAA84EFC}"/>
              </a:ext>
            </a:extLst>
          </p:cNvPr>
          <p:cNvGrpSpPr/>
          <p:nvPr/>
        </p:nvGrpSpPr>
        <p:grpSpPr>
          <a:xfrm>
            <a:off x="1627057" y="962958"/>
            <a:ext cx="3976527" cy="5649012"/>
            <a:chOff x="7174131" y="967846"/>
            <a:chExt cx="3976527" cy="5649012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1F0C133-F3FA-0879-14F3-7904D9E03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131" y="1359572"/>
              <a:ext cx="3925726" cy="5036420"/>
            </a:xfrm>
            <a:prstGeom prst="rect">
              <a:avLst/>
            </a:prstGeom>
          </p:spPr>
        </p:pic>
        <p:sp>
          <p:nvSpPr>
            <p:cNvPr id="9" name="TextBox 93">
              <a:extLst>
                <a:ext uri="{FF2B5EF4-FFF2-40B4-BE49-F238E27FC236}">
                  <a16:creationId xmlns:a16="http://schemas.microsoft.com/office/drawing/2014/main" id="{6985C2C2-5EBB-78F8-D7CB-7E99F0AE44AB}"/>
                </a:ext>
              </a:extLst>
            </p:cNvPr>
            <p:cNvSpPr txBox="1"/>
            <p:nvPr/>
          </p:nvSpPr>
          <p:spPr>
            <a:xfrm>
              <a:off x="7984540" y="6309100"/>
              <a:ext cx="2971336" cy="307758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pPr algn="r"/>
              <a:r>
                <a:rPr lang="en-US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/>
                </a:rPr>
                <a:t>M. Seaman; P. Moore; N. Mkhize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47A46C2-1BF1-70D7-9784-C3FF71D8D350}"/>
                </a:ext>
              </a:extLst>
            </p:cNvPr>
            <p:cNvSpPr/>
            <p:nvPr/>
          </p:nvSpPr>
          <p:spPr>
            <a:xfrm>
              <a:off x="7639143" y="1357211"/>
              <a:ext cx="3303376" cy="29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Virus                               IC</a:t>
              </a:r>
              <a:r>
                <a:rPr lang="de-DE" sz="1400" baseline="-250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50</a:t>
              </a:r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       IC</a:t>
              </a:r>
              <a:r>
                <a:rPr lang="de-DE" sz="1400" baseline="-250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80</a:t>
              </a:r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58CC3D67-218F-C424-523B-98BFFCA6EBBE}"/>
                </a:ext>
              </a:extLst>
            </p:cNvPr>
            <p:cNvSpPr txBox="1"/>
            <p:nvPr/>
          </p:nvSpPr>
          <p:spPr>
            <a:xfrm>
              <a:off x="7224931" y="967846"/>
              <a:ext cx="3925727" cy="371430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de-DE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04_A06 </a:t>
              </a:r>
              <a:r>
                <a:rPr lang="de-DE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against</a:t>
              </a:r>
              <a:r>
                <a:rPr lang="de-DE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AMP </a:t>
              </a:r>
              <a:r>
                <a:rPr lang="de-DE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strains</a:t>
              </a:r>
              <a:endPara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4" name="Picture 128">
            <a:extLst>
              <a:ext uri="{FF2B5EF4-FFF2-40B4-BE49-F238E27FC236}">
                <a16:creationId xmlns:a16="http://schemas.microsoft.com/office/drawing/2014/main" id="{AF77A405-14F3-D826-8328-B7A580204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68" y="3147235"/>
            <a:ext cx="1506429" cy="1017329"/>
          </a:xfrm>
          <a:prstGeom prst="rect">
            <a:avLst/>
          </a:prstGeom>
        </p:spPr>
      </p:pic>
      <p:sp>
        <p:nvSpPr>
          <p:cNvPr id="2" name="TextBox 51">
            <a:extLst>
              <a:ext uri="{FF2B5EF4-FFF2-40B4-BE49-F238E27FC236}">
                <a16:creationId xmlns:a16="http://schemas.microsoft.com/office/drawing/2014/main" id="{7CE2C991-592A-0C6B-E96B-0B8F94F2DDE0}"/>
              </a:ext>
            </a:extLst>
          </p:cNvPr>
          <p:cNvSpPr txBox="1"/>
          <p:nvPr/>
        </p:nvSpPr>
        <p:spPr>
          <a:xfrm>
            <a:off x="8498972" y="1379855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3" name="TextBox 56">
            <a:extLst>
              <a:ext uri="{FF2B5EF4-FFF2-40B4-BE49-F238E27FC236}">
                <a16:creationId xmlns:a16="http://schemas.microsoft.com/office/drawing/2014/main" id="{AE36D288-E4C8-B0D2-F5B7-6F5B340898D3}"/>
              </a:ext>
            </a:extLst>
          </p:cNvPr>
          <p:cNvSpPr txBox="1"/>
          <p:nvPr/>
        </p:nvSpPr>
        <p:spPr>
          <a:xfrm>
            <a:off x="9100483" y="1375411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5" name="TextBox 66">
            <a:extLst>
              <a:ext uri="{FF2B5EF4-FFF2-40B4-BE49-F238E27FC236}">
                <a16:creationId xmlns:a16="http://schemas.microsoft.com/office/drawing/2014/main" id="{8EE473D8-4256-443A-61AF-5F8CF0B6F137}"/>
              </a:ext>
            </a:extLst>
          </p:cNvPr>
          <p:cNvSpPr txBox="1"/>
          <p:nvPr/>
        </p:nvSpPr>
        <p:spPr>
          <a:xfrm>
            <a:off x="9826277" y="1371506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6" name="TextBox 67">
            <a:extLst>
              <a:ext uri="{FF2B5EF4-FFF2-40B4-BE49-F238E27FC236}">
                <a16:creationId xmlns:a16="http://schemas.microsoft.com/office/drawing/2014/main" id="{430D2803-A44A-2323-A5C8-05CBBFE4E551}"/>
              </a:ext>
            </a:extLst>
          </p:cNvPr>
          <p:cNvSpPr txBox="1"/>
          <p:nvPr/>
        </p:nvSpPr>
        <p:spPr>
          <a:xfrm>
            <a:off x="10427788" y="1367062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A103B89B-B1AE-9E2D-04EF-78A4D9E86241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8" name="TextBox 58">
            <a:extLst>
              <a:ext uri="{FF2B5EF4-FFF2-40B4-BE49-F238E27FC236}">
                <a16:creationId xmlns:a16="http://schemas.microsoft.com/office/drawing/2014/main" id="{77EE7583-1138-CF1F-AAFF-E1FBDE72840D}"/>
              </a:ext>
            </a:extLst>
          </p:cNvPr>
          <p:cNvSpPr txBox="1"/>
          <p:nvPr/>
        </p:nvSpPr>
        <p:spPr>
          <a:xfrm>
            <a:off x="6748747" y="5630993"/>
            <a:ext cx="2278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GeoMean IC</a:t>
            </a:r>
            <a:r>
              <a:rPr lang="x-none" sz="1400" baseline="-2500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(µg/ml)</a:t>
            </a:r>
            <a:endParaRPr lang="x-none" sz="1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59">
            <a:extLst>
              <a:ext uri="{FF2B5EF4-FFF2-40B4-BE49-F238E27FC236}">
                <a16:creationId xmlns:a16="http://schemas.microsoft.com/office/drawing/2014/main" id="{3686056D-D882-C242-618F-EFC3E8DBE506}"/>
              </a:ext>
            </a:extLst>
          </p:cNvPr>
          <p:cNvSpPr txBox="1"/>
          <p:nvPr/>
        </p:nvSpPr>
        <p:spPr>
          <a:xfrm>
            <a:off x="6782430" y="5878546"/>
            <a:ext cx="2278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Breadth &lt; 1µg/ml (%)</a:t>
            </a:r>
            <a:endParaRPr lang="x-none" sz="1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74">
            <a:extLst>
              <a:ext uri="{FF2B5EF4-FFF2-40B4-BE49-F238E27FC236}">
                <a16:creationId xmlns:a16="http://schemas.microsoft.com/office/drawing/2014/main" id="{1E568EB6-8318-D3D5-5335-1C7B5813494F}"/>
              </a:ext>
            </a:extLst>
          </p:cNvPr>
          <p:cNvSpPr txBox="1"/>
          <p:nvPr/>
        </p:nvSpPr>
        <p:spPr>
          <a:xfrm>
            <a:off x="8636386" y="5657609"/>
            <a:ext cx="6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76">
            <a:extLst>
              <a:ext uri="{FF2B5EF4-FFF2-40B4-BE49-F238E27FC236}">
                <a16:creationId xmlns:a16="http://schemas.microsoft.com/office/drawing/2014/main" id="{A2122229-3FD0-3AEA-77AC-4A0DF9489595}"/>
              </a:ext>
            </a:extLst>
          </p:cNvPr>
          <p:cNvSpPr txBox="1"/>
          <p:nvPr/>
        </p:nvSpPr>
        <p:spPr>
          <a:xfrm>
            <a:off x="8591753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19" name="Straight Connector 78">
            <a:extLst>
              <a:ext uri="{FF2B5EF4-FFF2-40B4-BE49-F238E27FC236}">
                <a16:creationId xmlns:a16="http://schemas.microsoft.com/office/drawing/2014/main" id="{63D081DE-A608-495F-71FC-1776B719B669}"/>
              </a:ext>
            </a:extLst>
          </p:cNvPr>
          <p:cNvCxnSpPr>
            <a:cxnSpLocks/>
          </p:cNvCxnSpPr>
          <p:nvPr/>
        </p:nvCxnSpPr>
        <p:spPr>
          <a:xfrm>
            <a:off x="8652044" y="5900396"/>
            <a:ext cx="8752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85">
            <a:extLst>
              <a:ext uri="{FF2B5EF4-FFF2-40B4-BE49-F238E27FC236}">
                <a16:creationId xmlns:a16="http://schemas.microsoft.com/office/drawing/2014/main" id="{98771C98-8E00-2E53-5A24-86D7FB1A68BD}"/>
              </a:ext>
            </a:extLst>
          </p:cNvPr>
          <p:cNvSpPr txBox="1"/>
          <p:nvPr/>
        </p:nvSpPr>
        <p:spPr>
          <a:xfrm>
            <a:off x="9160888" y="5655503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90">
            <a:extLst>
              <a:ext uri="{FF2B5EF4-FFF2-40B4-BE49-F238E27FC236}">
                <a16:creationId xmlns:a16="http://schemas.microsoft.com/office/drawing/2014/main" id="{D1A7A444-D824-6059-7B32-479AC0F763DB}"/>
              </a:ext>
            </a:extLst>
          </p:cNvPr>
          <p:cNvSpPr txBox="1"/>
          <p:nvPr/>
        </p:nvSpPr>
        <p:spPr>
          <a:xfrm>
            <a:off x="9070997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8821C389-6A37-3F27-858C-2D14331717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9637"/>
          <a:stretch/>
        </p:blipFill>
        <p:spPr>
          <a:xfrm>
            <a:off x="8652044" y="1669844"/>
            <a:ext cx="483608" cy="3990632"/>
          </a:xfrm>
          <a:prstGeom prst="rect">
            <a:avLst/>
          </a:prstGeom>
        </p:spPr>
      </p:pic>
      <p:pic>
        <p:nvPicPr>
          <p:cNvPr id="24" name="Picture 107">
            <a:extLst>
              <a:ext uri="{FF2B5EF4-FFF2-40B4-BE49-F238E27FC236}">
                <a16:creationId xmlns:a16="http://schemas.microsoft.com/office/drawing/2014/main" id="{90155F84-33E6-E9F2-956B-57849E439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48" r="71989"/>
          <a:stretch/>
        </p:blipFill>
        <p:spPr>
          <a:xfrm>
            <a:off x="9125117" y="1676435"/>
            <a:ext cx="483609" cy="3990632"/>
          </a:xfrm>
          <a:prstGeom prst="rect">
            <a:avLst/>
          </a:prstGeom>
        </p:spPr>
      </p:pic>
      <p:pic>
        <p:nvPicPr>
          <p:cNvPr id="25" name="Picture 108">
            <a:extLst>
              <a:ext uri="{FF2B5EF4-FFF2-40B4-BE49-F238E27FC236}">
                <a16:creationId xmlns:a16="http://schemas.microsoft.com/office/drawing/2014/main" id="{A88C72FD-D6C7-08D7-A1C7-25771B3BD6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913" r="53724"/>
          <a:stretch/>
        </p:blipFill>
        <p:spPr>
          <a:xfrm>
            <a:off x="9938949" y="1677725"/>
            <a:ext cx="483609" cy="3990632"/>
          </a:xfrm>
          <a:prstGeom prst="rect">
            <a:avLst/>
          </a:prstGeom>
        </p:spPr>
      </p:pic>
      <p:pic>
        <p:nvPicPr>
          <p:cNvPr id="26" name="Picture 109">
            <a:extLst>
              <a:ext uri="{FF2B5EF4-FFF2-40B4-BE49-F238E27FC236}">
                <a16:creationId xmlns:a16="http://schemas.microsoft.com/office/drawing/2014/main" id="{DF1C81F3-ED9F-ABEE-1C3A-B63B616E06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87" r="33768"/>
          <a:stretch/>
        </p:blipFill>
        <p:spPr>
          <a:xfrm>
            <a:off x="10430802" y="1674481"/>
            <a:ext cx="580774" cy="3990632"/>
          </a:xfrm>
          <a:prstGeom prst="rect">
            <a:avLst/>
          </a:prstGeom>
        </p:spPr>
      </p:pic>
      <p:sp>
        <p:nvSpPr>
          <p:cNvPr id="27" name="TextBox 119">
            <a:extLst>
              <a:ext uri="{FF2B5EF4-FFF2-40B4-BE49-F238E27FC236}">
                <a16:creationId xmlns:a16="http://schemas.microsoft.com/office/drawing/2014/main" id="{41C9EEC1-7DE4-9D5E-48A4-8E930E85E340}"/>
              </a:ext>
            </a:extLst>
          </p:cNvPr>
          <p:cNvSpPr txBox="1"/>
          <p:nvPr/>
        </p:nvSpPr>
        <p:spPr>
          <a:xfrm>
            <a:off x="10025988" y="5651049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20">
            <a:extLst>
              <a:ext uri="{FF2B5EF4-FFF2-40B4-BE49-F238E27FC236}">
                <a16:creationId xmlns:a16="http://schemas.microsoft.com/office/drawing/2014/main" id="{AD487526-3685-7F1B-182E-CA6FE4B0F733}"/>
              </a:ext>
            </a:extLst>
          </p:cNvPr>
          <p:cNvSpPr txBox="1"/>
          <p:nvPr/>
        </p:nvSpPr>
        <p:spPr>
          <a:xfrm>
            <a:off x="9941660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29" name="Straight Connector 121">
            <a:extLst>
              <a:ext uri="{FF2B5EF4-FFF2-40B4-BE49-F238E27FC236}">
                <a16:creationId xmlns:a16="http://schemas.microsoft.com/office/drawing/2014/main" id="{8F33FCD2-483D-CD77-2C51-4B382D7098F2}"/>
              </a:ext>
            </a:extLst>
          </p:cNvPr>
          <p:cNvCxnSpPr>
            <a:cxnSpLocks/>
          </p:cNvCxnSpPr>
          <p:nvPr/>
        </p:nvCxnSpPr>
        <p:spPr>
          <a:xfrm>
            <a:off x="9812753" y="5900396"/>
            <a:ext cx="12684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122">
            <a:extLst>
              <a:ext uri="{FF2B5EF4-FFF2-40B4-BE49-F238E27FC236}">
                <a16:creationId xmlns:a16="http://schemas.microsoft.com/office/drawing/2014/main" id="{9EF49612-6B93-0A28-843A-A38D4FA98F84}"/>
              </a:ext>
            </a:extLst>
          </p:cNvPr>
          <p:cNvSpPr txBox="1"/>
          <p:nvPr/>
        </p:nvSpPr>
        <p:spPr>
          <a:xfrm>
            <a:off x="10534531" y="5647325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123">
            <a:extLst>
              <a:ext uri="{FF2B5EF4-FFF2-40B4-BE49-F238E27FC236}">
                <a16:creationId xmlns:a16="http://schemas.microsoft.com/office/drawing/2014/main" id="{C8D463B4-74D0-936C-E00A-B96084CBC9A0}"/>
              </a:ext>
            </a:extLst>
          </p:cNvPr>
          <p:cNvSpPr txBox="1"/>
          <p:nvPr/>
        </p:nvSpPr>
        <p:spPr>
          <a:xfrm>
            <a:off x="10472919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38">
            <a:extLst>
              <a:ext uri="{FF2B5EF4-FFF2-40B4-BE49-F238E27FC236}">
                <a16:creationId xmlns:a16="http://schemas.microsoft.com/office/drawing/2014/main" id="{810051BA-F13D-13E8-BC4E-A6FAFCD714BE}"/>
              </a:ext>
            </a:extLst>
          </p:cNvPr>
          <p:cNvCxnSpPr>
            <a:cxnSpLocks/>
          </p:cNvCxnSpPr>
          <p:nvPr/>
        </p:nvCxnSpPr>
        <p:spPr>
          <a:xfrm>
            <a:off x="8663687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52">
            <a:extLst>
              <a:ext uri="{FF2B5EF4-FFF2-40B4-BE49-F238E27FC236}">
                <a16:creationId xmlns:a16="http://schemas.microsoft.com/office/drawing/2014/main" id="{F676C99D-3923-85BA-4ED2-11BA89937A34}"/>
              </a:ext>
            </a:extLst>
          </p:cNvPr>
          <p:cNvCxnSpPr>
            <a:cxnSpLocks/>
          </p:cNvCxnSpPr>
          <p:nvPr/>
        </p:nvCxnSpPr>
        <p:spPr>
          <a:xfrm>
            <a:off x="9162428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70">
            <a:extLst>
              <a:ext uri="{FF2B5EF4-FFF2-40B4-BE49-F238E27FC236}">
                <a16:creationId xmlns:a16="http://schemas.microsoft.com/office/drawing/2014/main" id="{776C6A89-E9D4-1924-1DD6-9FB31EFB231E}"/>
              </a:ext>
            </a:extLst>
          </p:cNvPr>
          <p:cNvCxnSpPr>
            <a:cxnSpLocks/>
          </p:cNvCxnSpPr>
          <p:nvPr/>
        </p:nvCxnSpPr>
        <p:spPr>
          <a:xfrm>
            <a:off x="9990992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72">
            <a:extLst>
              <a:ext uri="{FF2B5EF4-FFF2-40B4-BE49-F238E27FC236}">
                <a16:creationId xmlns:a16="http://schemas.microsoft.com/office/drawing/2014/main" id="{927DB316-EE5D-AB8B-D431-A375BDB02161}"/>
              </a:ext>
            </a:extLst>
          </p:cNvPr>
          <p:cNvCxnSpPr>
            <a:cxnSpLocks/>
          </p:cNvCxnSpPr>
          <p:nvPr/>
        </p:nvCxnSpPr>
        <p:spPr>
          <a:xfrm>
            <a:off x="10489733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" name="Table 69">
            <a:extLst>
              <a:ext uri="{FF2B5EF4-FFF2-40B4-BE49-F238E27FC236}">
                <a16:creationId xmlns:a16="http://schemas.microsoft.com/office/drawing/2014/main" id="{D2705561-DE50-1271-DCB9-742131FA6B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284214"/>
              </p:ext>
            </p:extLst>
          </p:nvPr>
        </p:nvGraphicFramePr>
        <p:xfrm>
          <a:off x="11211472" y="5390345"/>
          <a:ext cx="458965" cy="2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65">
                  <a:extLst>
                    <a:ext uri="{9D8B030D-6E8A-4147-A177-3AD203B41FA5}">
                      <a16:colId xmlns:a16="http://schemas.microsoft.com/office/drawing/2014/main" val="988078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12788"/>
                  </a:ext>
                </a:extLst>
              </a:tr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82727"/>
                  </a:ext>
                </a:extLst>
              </a:tr>
            </a:tbl>
          </a:graphicData>
        </a:graphic>
      </p:graphicFrame>
      <p:sp>
        <p:nvSpPr>
          <p:cNvPr id="37" name="Rechteck 36">
            <a:extLst>
              <a:ext uri="{FF2B5EF4-FFF2-40B4-BE49-F238E27FC236}">
                <a16:creationId xmlns:a16="http://schemas.microsoft.com/office/drawing/2014/main" id="{2AD49B45-4178-E3CF-2C10-9628296F1813}"/>
              </a:ext>
            </a:extLst>
          </p:cNvPr>
          <p:cNvSpPr/>
          <p:nvPr/>
        </p:nvSpPr>
        <p:spPr>
          <a:xfrm>
            <a:off x="8619625" y="1371506"/>
            <a:ext cx="480858" cy="484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D9672299-D0D2-5F35-A9D3-37B99E2EA979}"/>
              </a:ext>
            </a:extLst>
          </p:cNvPr>
          <p:cNvSpPr/>
          <p:nvPr/>
        </p:nvSpPr>
        <p:spPr>
          <a:xfrm>
            <a:off x="8293950" y="1304662"/>
            <a:ext cx="851690" cy="496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0B4BC553-3EF5-3E88-6D89-A2C1414DE980}"/>
              </a:ext>
            </a:extLst>
          </p:cNvPr>
          <p:cNvSpPr/>
          <p:nvPr/>
        </p:nvSpPr>
        <p:spPr>
          <a:xfrm>
            <a:off x="9752743" y="1418135"/>
            <a:ext cx="683657" cy="4846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E81747E-1BA8-7DC9-3829-C17EF626C614}"/>
              </a:ext>
            </a:extLst>
          </p:cNvPr>
          <p:cNvSpPr/>
          <p:nvPr/>
        </p:nvSpPr>
        <p:spPr>
          <a:xfrm>
            <a:off x="9904359" y="1472740"/>
            <a:ext cx="481242" cy="288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Box 97">
            <a:extLst>
              <a:ext uri="{FF2B5EF4-FFF2-40B4-BE49-F238E27FC236}">
                <a16:creationId xmlns:a16="http://schemas.microsoft.com/office/drawing/2014/main" id="{8F544394-4039-83B6-165F-D05937ACA2D2}"/>
              </a:ext>
            </a:extLst>
          </p:cNvPr>
          <p:cNvSpPr txBox="1"/>
          <p:nvPr/>
        </p:nvSpPr>
        <p:spPr>
          <a:xfrm rot="16200000">
            <a:off x="8427555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HVTN703</a:t>
            </a:r>
          </a:p>
        </p:txBody>
      </p:sp>
      <p:sp>
        <p:nvSpPr>
          <p:cNvPr id="42" name="TextBox 99">
            <a:extLst>
              <a:ext uri="{FF2B5EF4-FFF2-40B4-BE49-F238E27FC236}">
                <a16:creationId xmlns:a16="http://schemas.microsoft.com/office/drawing/2014/main" id="{59D950C9-05C9-089E-DE71-90E7A32B3BFE}"/>
              </a:ext>
            </a:extLst>
          </p:cNvPr>
          <p:cNvSpPr txBox="1"/>
          <p:nvPr/>
        </p:nvSpPr>
        <p:spPr>
          <a:xfrm rot="16200000">
            <a:off x="9808835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HVTN704</a:t>
            </a:r>
          </a:p>
        </p:txBody>
      </p:sp>
      <p:sp>
        <p:nvSpPr>
          <p:cNvPr id="43" name="TextBox 93">
            <a:extLst>
              <a:ext uri="{FF2B5EF4-FFF2-40B4-BE49-F238E27FC236}">
                <a16:creationId xmlns:a16="http://schemas.microsoft.com/office/drawing/2014/main" id="{3E927508-C34C-2F67-8F8B-ADB20B04CF50}"/>
              </a:ext>
            </a:extLst>
          </p:cNvPr>
          <p:cNvSpPr txBox="1"/>
          <p:nvPr/>
        </p:nvSpPr>
        <p:spPr>
          <a:xfrm>
            <a:off x="7984540" y="6309100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M. Seaman; P. Moore; N. Mkhize</a:t>
            </a:r>
          </a:p>
        </p:txBody>
      </p:sp>
    </p:spTree>
    <p:extLst>
      <p:ext uri="{BB962C8B-B14F-4D97-AF65-F5344CB8AC3E}">
        <p14:creationId xmlns:p14="http://schemas.microsoft.com/office/powerpoint/2010/main" val="1900217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9">
            <a:extLst>
              <a:ext uri="{FF2B5EF4-FFF2-40B4-BE49-F238E27FC236}">
                <a16:creationId xmlns:a16="http://schemas.microsoft.com/office/drawing/2014/main" id="{53CFFF31-5E52-2412-E280-343CED62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18" name="Textfeld 73">
            <a:extLst>
              <a:ext uri="{FF2B5EF4-FFF2-40B4-BE49-F238E27FC236}">
                <a16:creationId xmlns:a16="http://schemas.microsoft.com/office/drawing/2014/main" id="{B17231D5-A420-6866-9671-BB0389B8F6F0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sp>
        <p:nvSpPr>
          <p:cNvPr id="70" name="TextBox 93">
            <a:extLst>
              <a:ext uri="{FF2B5EF4-FFF2-40B4-BE49-F238E27FC236}">
                <a16:creationId xmlns:a16="http://schemas.microsoft.com/office/drawing/2014/main" id="{7C8D792F-BA34-51C2-5882-295E983B06C5}"/>
              </a:ext>
            </a:extLst>
          </p:cNvPr>
          <p:cNvSpPr txBox="1"/>
          <p:nvPr/>
        </p:nvSpPr>
        <p:spPr>
          <a:xfrm>
            <a:off x="7984540" y="6309100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M. Seaman; P. Moore; N. Mkhize</a:t>
            </a:r>
          </a:p>
        </p:txBody>
      </p:sp>
      <p:sp>
        <p:nvSpPr>
          <p:cNvPr id="2" name="TextBox 50">
            <a:extLst>
              <a:ext uri="{FF2B5EF4-FFF2-40B4-BE49-F238E27FC236}">
                <a16:creationId xmlns:a16="http://schemas.microsoft.com/office/drawing/2014/main" id="{74571410-69F1-8596-4F13-E3B4A9D6074F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3" name="TextBox 51">
            <a:extLst>
              <a:ext uri="{FF2B5EF4-FFF2-40B4-BE49-F238E27FC236}">
                <a16:creationId xmlns:a16="http://schemas.microsoft.com/office/drawing/2014/main" id="{B26B42AE-D728-7EE7-BD38-D6F841AEFE92}"/>
              </a:ext>
            </a:extLst>
          </p:cNvPr>
          <p:cNvSpPr txBox="1"/>
          <p:nvPr/>
        </p:nvSpPr>
        <p:spPr>
          <a:xfrm>
            <a:off x="8498972" y="1379855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4" name="TextBox 56">
            <a:extLst>
              <a:ext uri="{FF2B5EF4-FFF2-40B4-BE49-F238E27FC236}">
                <a16:creationId xmlns:a16="http://schemas.microsoft.com/office/drawing/2014/main" id="{8B3E4A4B-6122-3CDA-E0FA-8563A2AC0AB5}"/>
              </a:ext>
            </a:extLst>
          </p:cNvPr>
          <p:cNvSpPr txBox="1"/>
          <p:nvPr/>
        </p:nvSpPr>
        <p:spPr>
          <a:xfrm>
            <a:off x="9100483" y="1375411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5" name="TextBox 66">
            <a:extLst>
              <a:ext uri="{FF2B5EF4-FFF2-40B4-BE49-F238E27FC236}">
                <a16:creationId xmlns:a16="http://schemas.microsoft.com/office/drawing/2014/main" id="{5643B310-3264-9939-1C40-FDD3D0EA09F4}"/>
              </a:ext>
            </a:extLst>
          </p:cNvPr>
          <p:cNvSpPr txBox="1"/>
          <p:nvPr/>
        </p:nvSpPr>
        <p:spPr>
          <a:xfrm>
            <a:off x="9826277" y="1371506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6" name="TextBox 67">
            <a:extLst>
              <a:ext uri="{FF2B5EF4-FFF2-40B4-BE49-F238E27FC236}">
                <a16:creationId xmlns:a16="http://schemas.microsoft.com/office/drawing/2014/main" id="{2FB9B0BE-F176-D491-B5B4-FAA9990FA36C}"/>
              </a:ext>
            </a:extLst>
          </p:cNvPr>
          <p:cNvSpPr txBox="1"/>
          <p:nvPr/>
        </p:nvSpPr>
        <p:spPr>
          <a:xfrm>
            <a:off x="10427788" y="1367062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9FF63323-A2D0-403B-1A6F-AC5E12984371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8" name="TextBox 58">
            <a:extLst>
              <a:ext uri="{FF2B5EF4-FFF2-40B4-BE49-F238E27FC236}">
                <a16:creationId xmlns:a16="http://schemas.microsoft.com/office/drawing/2014/main" id="{9604D2EA-A826-FA97-B3C2-965ABA53340A}"/>
              </a:ext>
            </a:extLst>
          </p:cNvPr>
          <p:cNvSpPr txBox="1"/>
          <p:nvPr/>
        </p:nvSpPr>
        <p:spPr>
          <a:xfrm>
            <a:off x="6748747" y="5630993"/>
            <a:ext cx="2278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GeoMean IC</a:t>
            </a:r>
            <a:r>
              <a:rPr lang="x-none" sz="1400" baseline="-2500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(µg/ml)</a:t>
            </a:r>
            <a:endParaRPr lang="x-none" sz="1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59">
            <a:extLst>
              <a:ext uri="{FF2B5EF4-FFF2-40B4-BE49-F238E27FC236}">
                <a16:creationId xmlns:a16="http://schemas.microsoft.com/office/drawing/2014/main" id="{805101F3-150D-C73B-40AC-7DA4991F1A91}"/>
              </a:ext>
            </a:extLst>
          </p:cNvPr>
          <p:cNvSpPr txBox="1"/>
          <p:nvPr/>
        </p:nvSpPr>
        <p:spPr>
          <a:xfrm>
            <a:off x="6782430" y="5878546"/>
            <a:ext cx="2278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Breadth &lt; 1µg/ml (%)</a:t>
            </a:r>
            <a:endParaRPr lang="x-none" sz="14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4">
            <a:extLst>
              <a:ext uri="{FF2B5EF4-FFF2-40B4-BE49-F238E27FC236}">
                <a16:creationId xmlns:a16="http://schemas.microsoft.com/office/drawing/2014/main" id="{9879D348-521F-F0F0-FA2F-8CDD74AD6296}"/>
              </a:ext>
            </a:extLst>
          </p:cNvPr>
          <p:cNvSpPr txBox="1"/>
          <p:nvPr/>
        </p:nvSpPr>
        <p:spPr>
          <a:xfrm>
            <a:off x="8636386" y="5657609"/>
            <a:ext cx="6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2E1B6433-4336-E288-0950-CF732EC988B6}"/>
              </a:ext>
            </a:extLst>
          </p:cNvPr>
          <p:cNvSpPr txBox="1"/>
          <p:nvPr/>
        </p:nvSpPr>
        <p:spPr>
          <a:xfrm>
            <a:off x="8591753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12" name="Straight Connector 78">
            <a:extLst>
              <a:ext uri="{FF2B5EF4-FFF2-40B4-BE49-F238E27FC236}">
                <a16:creationId xmlns:a16="http://schemas.microsoft.com/office/drawing/2014/main" id="{DC436C93-7C4E-78F6-D2F3-86D071B16337}"/>
              </a:ext>
            </a:extLst>
          </p:cNvPr>
          <p:cNvCxnSpPr>
            <a:cxnSpLocks/>
          </p:cNvCxnSpPr>
          <p:nvPr/>
        </p:nvCxnSpPr>
        <p:spPr>
          <a:xfrm>
            <a:off x="8652044" y="5900396"/>
            <a:ext cx="8752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5">
            <a:extLst>
              <a:ext uri="{FF2B5EF4-FFF2-40B4-BE49-F238E27FC236}">
                <a16:creationId xmlns:a16="http://schemas.microsoft.com/office/drawing/2014/main" id="{50F486B1-60B3-C13B-F446-DF5515F2084E}"/>
              </a:ext>
            </a:extLst>
          </p:cNvPr>
          <p:cNvSpPr txBox="1"/>
          <p:nvPr/>
        </p:nvSpPr>
        <p:spPr>
          <a:xfrm>
            <a:off x="9160888" y="5655503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0">
            <a:extLst>
              <a:ext uri="{FF2B5EF4-FFF2-40B4-BE49-F238E27FC236}">
                <a16:creationId xmlns:a16="http://schemas.microsoft.com/office/drawing/2014/main" id="{BEDF14A4-1AA1-9173-40C2-7532220A2419}"/>
              </a:ext>
            </a:extLst>
          </p:cNvPr>
          <p:cNvSpPr txBox="1"/>
          <p:nvPr/>
        </p:nvSpPr>
        <p:spPr>
          <a:xfrm>
            <a:off x="9070997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8067503-EE52-DCE6-F524-78656BA1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637"/>
          <a:stretch/>
        </p:blipFill>
        <p:spPr>
          <a:xfrm>
            <a:off x="8652044" y="1669844"/>
            <a:ext cx="483608" cy="3990632"/>
          </a:xfrm>
          <a:prstGeom prst="rect">
            <a:avLst/>
          </a:prstGeom>
        </p:spPr>
      </p:pic>
      <p:pic>
        <p:nvPicPr>
          <p:cNvPr id="17" name="Picture 107">
            <a:extLst>
              <a:ext uri="{FF2B5EF4-FFF2-40B4-BE49-F238E27FC236}">
                <a16:creationId xmlns:a16="http://schemas.microsoft.com/office/drawing/2014/main" id="{F41FD150-CA4E-44FF-814C-991E85602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8" r="71989"/>
          <a:stretch/>
        </p:blipFill>
        <p:spPr>
          <a:xfrm>
            <a:off x="9125117" y="1676435"/>
            <a:ext cx="483609" cy="3990632"/>
          </a:xfrm>
          <a:prstGeom prst="rect">
            <a:avLst/>
          </a:prstGeom>
        </p:spPr>
      </p:pic>
      <p:pic>
        <p:nvPicPr>
          <p:cNvPr id="20" name="Picture 108">
            <a:extLst>
              <a:ext uri="{FF2B5EF4-FFF2-40B4-BE49-F238E27FC236}">
                <a16:creationId xmlns:a16="http://schemas.microsoft.com/office/drawing/2014/main" id="{B3FA3D6F-A1B5-72DF-E2A5-99559256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3" r="53724"/>
          <a:stretch/>
        </p:blipFill>
        <p:spPr>
          <a:xfrm>
            <a:off x="9938949" y="1677725"/>
            <a:ext cx="483609" cy="3990632"/>
          </a:xfrm>
          <a:prstGeom prst="rect">
            <a:avLst/>
          </a:prstGeom>
        </p:spPr>
      </p:pic>
      <p:pic>
        <p:nvPicPr>
          <p:cNvPr id="21" name="Picture 109">
            <a:extLst>
              <a:ext uri="{FF2B5EF4-FFF2-40B4-BE49-F238E27FC236}">
                <a16:creationId xmlns:a16="http://schemas.microsoft.com/office/drawing/2014/main" id="{B55A6E2C-8F56-5C83-A54F-4AF23E58D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7" r="33768"/>
          <a:stretch/>
        </p:blipFill>
        <p:spPr>
          <a:xfrm>
            <a:off x="10430802" y="1674481"/>
            <a:ext cx="580774" cy="3990632"/>
          </a:xfrm>
          <a:prstGeom prst="rect">
            <a:avLst/>
          </a:prstGeom>
        </p:spPr>
      </p:pic>
      <p:sp>
        <p:nvSpPr>
          <p:cNvPr id="22" name="TextBox 119">
            <a:extLst>
              <a:ext uri="{FF2B5EF4-FFF2-40B4-BE49-F238E27FC236}">
                <a16:creationId xmlns:a16="http://schemas.microsoft.com/office/drawing/2014/main" id="{1A38A699-88AF-1691-5B86-94F4A840B32B}"/>
              </a:ext>
            </a:extLst>
          </p:cNvPr>
          <p:cNvSpPr txBox="1"/>
          <p:nvPr/>
        </p:nvSpPr>
        <p:spPr>
          <a:xfrm>
            <a:off x="10025988" y="5651049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0">
            <a:extLst>
              <a:ext uri="{FF2B5EF4-FFF2-40B4-BE49-F238E27FC236}">
                <a16:creationId xmlns:a16="http://schemas.microsoft.com/office/drawing/2014/main" id="{D0C82C66-EA6B-2A5E-1E5E-AF1BC7262D89}"/>
              </a:ext>
            </a:extLst>
          </p:cNvPr>
          <p:cNvSpPr txBox="1"/>
          <p:nvPr/>
        </p:nvSpPr>
        <p:spPr>
          <a:xfrm>
            <a:off x="9941660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25" name="Straight Connector 121">
            <a:extLst>
              <a:ext uri="{FF2B5EF4-FFF2-40B4-BE49-F238E27FC236}">
                <a16:creationId xmlns:a16="http://schemas.microsoft.com/office/drawing/2014/main" id="{998B26C6-E56A-B2D1-3B4C-9B164BD7410E}"/>
              </a:ext>
            </a:extLst>
          </p:cNvPr>
          <p:cNvCxnSpPr>
            <a:cxnSpLocks/>
          </p:cNvCxnSpPr>
          <p:nvPr/>
        </p:nvCxnSpPr>
        <p:spPr>
          <a:xfrm>
            <a:off x="9812753" y="5900396"/>
            <a:ext cx="12684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22">
            <a:extLst>
              <a:ext uri="{FF2B5EF4-FFF2-40B4-BE49-F238E27FC236}">
                <a16:creationId xmlns:a16="http://schemas.microsoft.com/office/drawing/2014/main" id="{E99ADF1F-96E1-3CAF-86DF-E216F94DB313}"/>
              </a:ext>
            </a:extLst>
          </p:cNvPr>
          <p:cNvSpPr txBox="1"/>
          <p:nvPr/>
        </p:nvSpPr>
        <p:spPr>
          <a:xfrm>
            <a:off x="10534531" y="5647325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23">
            <a:extLst>
              <a:ext uri="{FF2B5EF4-FFF2-40B4-BE49-F238E27FC236}">
                <a16:creationId xmlns:a16="http://schemas.microsoft.com/office/drawing/2014/main" id="{2F48E452-C5A5-34FA-B727-ACC6B8FA3E5E}"/>
              </a:ext>
            </a:extLst>
          </p:cNvPr>
          <p:cNvSpPr txBox="1"/>
          <p:nvPr/>
        </p:nvSpPr>
        <p:spPr>
          <a:xfrm>
            <a:off x="10472919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CC5098C8-9465-A1FB-D0CD-5356C95525EB}"/>
              </a:ext>
            </a:extLst>
          </p:cNvPr>
          <p:cNvCxnSpPr>
            <a:cxnSpLocks/>
          </p:cNvCxnSpPr>
          <p:nvPr/>
        </p:nvCxnSpPr>
        <p:spPr>
          <a:xfrm>
            <a:off x="8663687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2">
            <a:extLst>
              <a:ext uri="{FF2B5EF4-FFF2-40B4-BE49-F238E27FC236}">
                <a16:creationId xmlns:a16="http://schemas.microsoft.com/office/drawing/2014/main" id="{64D12799-C780-A67B-3273-086956EE8670}"/>
              </a:ext>
            </a:extLst>
          </p:cNvPr>
          <p:cNvCxnSpPr>
            <a:cxnSpLocks/>
          </p:cNvCxnSpPr>
          <p:nvPr/>
        </p:nvCxnSpPr>
        <p:spPr>
          <a:xfrm>
            <a:off x="9162428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0">
            <a:extLst>
              <a:ext uri="{FF2B5EF4-FFF2-40B4-BE49-F238E27FC236}">
                <a16:creationId xmlns:a16="http://schemas.microsoft.com/office/drawing/2014/main" id="{122B81B0-32D6-5F5A-871E-0FA6C4AC40B3}"/>
              </a:ext>
            </a:extLst>
          </p:cNvPr>
          <p:cNvCxnSpPr>
            <a:cxnSpLocks/>
          </p:cNvCxnSpPr>
          <p:nvPr/>
        </p:nvCxnSpPr>
        <p:spPr>
          <a:xfrm>
            <a:off x="9990992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2">
            <a:extLst>
              <a:ext uri="{FF2B5EF4-FFF2-40B4-BE49-F238E27FC236}">
                <a16:creationId xmlns:a16="http://schemas.microsoft.com/office/drawing/2014/main" id="{AF2478AA-F89E-45B4-E403-B1A6D0B8729A}"/>
              </a:ext>
            </a:extLst>
          </p:cNvPr>
          <p:cNvCxnSpPr>
            <a:cxnSpLocks/>
          </p:cNvCxnSpPr>
          <p:nvPr/>
        </p:nvCxnSpPr>
        <p:spPr>
          <a:xfrm>
            <a:off x="10489733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97">
            <a:extLst>
              <a:ext uri="{FF2B5EF4-FFF2-40B4-BE49-F238E27FC236}">
                <a16:creationId xmlns:a16="http://schemas.microsoft.com/office/drawing/2014/main" id="{1447C5F9-2688-94AB-FE39-4FE2172ACFD2}"/>
              </a:ext>
            </a:extLst>
          </p:cNvPr>
          <p:cNvSpPr txBox="1"/>
          <p:nvPr/>
        </p:nvSpPr>
        <p:spPr>
          <a:xfrm rot="16200000">
            <a:off x="798728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HVTN703</a:t>
            </a:r>
          </a:p>
        </p:txBody>
      </p:sp>
      <p:sp>
        <p:nvSpPr>
          <p:cNvPr id="73" name="TextBox 99">
            <a:extLst>
              <a:ext uri="{FF2B5EF4-FFF2-40B4-BE49-F238E27FC236}">
                <a16:creationId xmlns:a16="http://schemas.microsoft.com/office/drawing/2014/main" id="{54F11F08-60B9-5AAC-BD83-75B386886C1D}"/>
              </a:ext>
            </a:extLst>
          </p:cNvPr>
          <p:cNvSpPr txBox="1"/>
          <p:nvPr/>
        </p:nvSpPr>
        <p:spPr>
          <a:xfrm rot="16200000">
            <a:off x="936856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HVTN704</a:t>
            </a:r>
          </a:p>
        </p:txBody>
      </p:sp>
      <p:graphicFrame>
        <p:nvGraphicFramePr>
          <p:cNvPr id="74" name="Table 69">
            <a:extLst>
              <a:ext uri="{FF2B5EF4-FFF2-40B4-BE49-F238E27FC236}">
                <a16:creationId xmlns:a16="http://schemas.microsoft.com/office/drawing/2014/main" id="{00C73473-49AD-6F8B-9FB9-D8054A6A0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781464"/>
              </p:ext>
            </p:extLst>
          </p:nvPr>
        </p:nvGraphicFramePr>
        <p:xfrm>
          <a:off x="11211472" y="5390345"/>
          <a:ext cx="458965" cy="2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65">
                  <a:extLst>
                    <a:ext uri="{9D8B030D-6E8A-4147-A177-3AD203B41FA5}">
                      <a16:colId xmlns:a16="http://schemas.microsoft.com/office/drawing/2014/main" val="988078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12788"/>
                  </a:ext>
                </a:extLst>
              </a:tr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82727"/>
                  </a:ext>
                </a:extLst>
              </a:tr>
            </a:tbl>
          </a:graphicData>
        </a:graphic>
      </p:graphicFrame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E03FBCF0-110A-E71F-51CB-4E3464FB81D3}"/>
              </a:ext>
            </a:extLst>
          </p:cNvPr>
          <p:cNvGrpSpPr/>
          <p:nvPr/>
        </p:nvGrpSpPr>
        <p:grpSpPr>
          <a:xfrm>
            <a:off x="1627057" y="962958"/>
            <a:ext cx="3976527" cy="5649012"/>
            <a:chOff x="7174131" y="967846"/>
            <a:chExt cx="3976527" cy="5649012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A43A6B09-D309-1DDD-201A-4A7D3D3AC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131" y="1359572"/>
              <a:ext cx="3925726" cy="5036420"/>
            </a:xfrm>
            <a:prstGeom prst="rect">
              <a:avLst/>
            </a:prstGeom>
          </p:spPr>
        </p:pic>
        <p:sp>
          <p:nvSpPr>
            <p:cNvPr id="38" name="TextBox 93">
              <a:extLst>
                <a:ext uri="{FF2B5EF4-FFF2-40B4-BE49-F238E27FC236}">
                  <a16:creationId xmlns:a16="http://schemas.microsoft.com/office/drawing/2014/main" id="{A2CDB645-DCCC-11FC-A23C-4118987F2FD9}"/>
                </a:ext>
              </a:extLst>
            </p:cNvPr>
            <p:cNvSpPr txBox="1"/>
            <p:nvPr/>
          </p:nvSpPr>
          <p:spPr>
            <a:xfrm>
              <a:off x="7984540" y="6309100"/>
              <a:ext cx="2971336" cy="307758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pPr algn="r"/>
              <a:r>
                <a:rPr lang="en-US" sz="1400">
                  <a:latin typeface="Helvetica Neue Light" panose="02000403000000020004" pitchFamily="2" charset="0"/>
                  <a:ea typeface="Helvetica Neue Light" panose="02000403000000020004" pitchFamily="2" charset="0"/>
                  <a:cs typeface="Arial"/>
                </a:rPr>
                <a:t>M. Seaman; P. Moore; N. Mkhize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B7BC5B98-DDFC-CDF5-E2A3-8FB299EC6C4A}"/>
                </a:ext>
              </a:extLst>
            </p:cNvPr>
            <p:cNvSpPr/>
            <p:nvPr/>
          </p:nvSpPr>
          <p:spPr>
            <a:xfrm>
              <a:off x="7639143" y="1357211"/>
              <a:ext cx="3303376" cy="297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Virus                               IC</a:t>
              </a:r>
              <a:r>
                <a:rPr lang="de-DE" sz="1400" baseline="-250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50</a:t>
              </a:r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       IC</a:t>
              </a:r>
              <a:r>
                <a:rPr lang="de-DE" sz="1400" baseline="-250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80</a:t>
              </a:r>
              <a:r>
                <a:rPr lang="de-DE" sz="1400">
                  <a:solidFill>
                    <a:schemeClr val="tx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40" name="TextBox 4">
              <a:extLst>
                <a:ext uri="{FF2B5EF4-FFF2-40B4-BE49-F238E27FC236}">
                  <a16:creationId xmlns:a16="http://schemas.microsoft.com/office/drawing/2014/main" id="{98F241A0-B51B-1627-5F56-0B0F766B21B4}"/>
                </a:ext>
              </a:extLst>
            </p:cNvPr>
            <p:cNvSpPr txBox="1"/>
            <p:nvPr/>
          </p:nvSpPr>
          <p:spPr>
            <a:xfrm>
              <a:off x="7224931" y="967846"/>
              <a:ext cx="3925727" cy="371430"/>
            </a:xfrm>
            <a:prstGeom prst="rect">
              <a:avLst/>
            </a:prstGeom>
            <a:noFill/>
          </p:spPr>
          <p:txBody>
            <a:bodyPr wrap="square" lIns="91421" tIns="45711" rIns="91421" bIns="45711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de-DE" b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04_A06 </a:t>
              </a:r>
              <a:r>
                <a:rPr lang="de-DE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against</a:t>
              </a:r>
              <a:r>
                <a:rPr lang="de-DE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 AMP </a:t>
              </a:r>
              <a:r>
                <a:rPr lang="de-DE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strains</a:t>
              </a:r>
              <a:endParaRPr lang="en-US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41" name="Picture 128">
            <a:extLst>
              <a:ext uri="{FF2B5EF4-FFF2-40B4-BE49-F238E27FC236}">
                <a16:creationId xmlns:a16="http://schemas.microsoft.com/office/drawing/2014/main" id="{48283E1D-4E15-86E3-FCF4-6B5397382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68" y="3147235"/>
            <a:ext cx="1506429" cy="101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60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9">
            <a:extLst>
              <a:ext uri="{FF2B5EF4-FFF2-40B4-BE49-F238E27FC236}">
                <a16:creationId xmlns:a16="http://schemas.microsoft.com/office/drawing/2014/main" id="{53CFFF31-5E52-2412-E280-343CED62C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18" name="Textfeld 73">
            <a:extLst>
              <a:ext uri="{FF2B5EF4-FFF2-40B4-BE49-F238E27FC236}">
                <a16:creationId xmlns:a16="http://schemas.microsoft.com/office/drawing/2014/main" id="{B17231D5-A420-6866-9671-BB0389B8F6F0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sp>
        <p:nvSpPr>
          <p:cNvPr id="70" name="TextBox 93">
            <a:extLst>
              <a:ext uri="{FF2B5EF4-FFF2-40B4-BE49-F238E27FC236}">
                <a16:creationId xmlns:a16="http://schemas.microsoft.com/office/drawing/2014/main" id="{7C8D792F-BA34-51C2-5882-295E983B06C5}"/>
              </a:ext>
            </a:extLst>
          </p:cNvPr>
          <p:cNvSpPr txBox="1"/>
          <p:nvPr/>
        </p:nvSpPr>
        <p:spPr>
          <a:xfrm>
            <a:off x="7984540" y="6309100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M. Seaman; P. Moore; N. Mkhize</a:t>
            </a:r>
          </a:p>
        </p:txBody>
      </p:sp>
      <p:sp>
        <p:nvSpPr>
          <p:cNvPr id="2" name="TextBox 50">
            <a:extLst>
              <a:ext uri="{FF2B5EF4-FFF2-40B4-BE49-F238E27FC236}">
                <a16:creationId xmlns:a16="http://schemas.microsoft.com/office/drawing/2014/main" id="{74571410-69F1-8596-4F13-E3B4A9D6074F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3" name="TextBox 51">
            <a:extLst>
              <a:ext uri="{FF2B5EF4-FFF2-40B4-BE49-F238E27FC236}">
                <a16:creationId xmlns:a16="http://schemas.microsoft.com/office/drawing/2014/main" id="{B26B42AE-D728-7EE7-BD38-D6F841AEFE92}"/>
              </a:ext>
            </a:extLst>
          </p:cNvPr>
          <p:cNvSpPr txBox="1"/>
          <p:nvPr/>
        </p:nvSpPr>
        <p:spPr>
          <a:xfrm>
            <a:off x="8498972" y="1379855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4" name="TextBox 56">
            <a:extLst>
              <a:ext uri="{FF2B5EF4-FFF2-40B4-BE49-F238E27FC236}">
                <a16:creationId xmlns:a16="http://schemas.microsoft.com/office/drawing/2014/main" id="{8B3E4A4B-6122-3CDA-E0FA-8563A2AC0AB5}"/>
              </a:ext>
            </a:extLst>
          </p:cNvPr>
          <p:cNvSpPr txBox="1"/>
          <p:nvPr/>
        </p:nvSpPr>
        <p:spPr>
          <a:xfrm>
            <a:off x="9100483" y="1375411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5" name="TextBox 66">
            <a:extLst>
              <a:ext uri="{FF2B5EF4-FFF2-40B4-BE49-F238E27FC236}">
                <a16:creationId xmlns:a16="http://schemas.microsoft.com/office/drawing/2014/main" id="{5643B310-3264-9939-1C40-FDD3D0EA09F4}"/>
              </a:ext>
            </a:extLst>
          </p:cNvPr>
          <p:cNvSpPr txBox="1"/>
          <p:nvPr/>
        </p:nvSpPr>
        <p:spPr>
          <a:xfrm>
            <a:off x="9826277" y="1371506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6" name="TextBox 67">
            <a:extLst>
              <a:ext uri="{FF2B5EF4-FFF2-40B4-BE49-F238E27FC236}">
                <a16:creationId xmlns:a16="http://schemas.microsoft.com/office/drawing/2014/main" id="{2FB9B0BE-F176-D491-B5B4-FAA9990FA36C}"/>
              </a:ext>
            </a:extLst>
          </p:cNvPr>
          <p:cNvSpPr txBox="1"/>
          <p:nvPr/>
        </p:nvSpPr>
        <p:spPr>
          <a:xfrm>
            <a:off x="10427788" y="1367062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9FF63323-A2D0-403B-1A6F-AC5E12984371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10" name="TextBox 74">
            <a:extLst>
              <a:ext uri="{FF2B5EF4-FFF2-40B4-BE49-F238E27FC236}">
                <a16:creationId xmlns:a16="http://schemas.microsoft.com/office/drawing/2014/main" id="{9879D348-521F-F0F0-FA2F-8CDD74AD6296}"/>
              </a:ext>
            </a:extLst>
          </p:cNvPr>
          <p:cNvSpPr txBox="1"/>
          <p:nvPr/>
        </p:nvSpPr>
        <p:spPr>
          <a:xfrm>
            <a:off x="8636386" y="5657609"/>
            <a:ext cx="6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2E1B6433-4336-E288-0950-CF732EC988B6}"/>
              </a:ext>
            </a:extLst>
          </p:cNvPr>
          <p:cNvSpPr txBox="1"/>
          <p:nvPr/>
        </p:nvSpPr>
        <p:spPr>
          <a:xfrm>
            <a:off x="8591753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12" name="Straight Connector 78">
            <a:extLst>
              <a:ext uri="{FF2B5EF4-FFF2-40B4-BE49-F238E27FC236}">
                <a16:creationId xmlns:a16="http://schemas.microsoft.com/office/drawing/2014/main" id="{DC436C93-7C4E-78F6-D2F3-86D071B16337}"/>
              </a:ext>
            </a:extLst>
          </p:cNvPr>
          <p:cNvCxnSpPr>
            <a:cxnSpLocks/>
          </p:cNvCxnSpPr>
          <p:nvPr/>
        </p:nvCxnSpPr>
        <p:spPr>
          <a:xfrm>
            <a:off x="8652044" y="5900396"/>
            <a:ext cx="8752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5">
            <a:extLst>
              <a:ext uri="{FF2B5EF4-FFF2-40B4-BE49-F238E27FC236}">
                <a16:creationId xmlns:a16="http://schemas.microsoft.com/office/drawing/2014/main" id="{50F486B1-60B3-C13B-F446-DF5515F2084E}"/>
              </a:ext>
            </a:extLst>
          </p:cNvPr>
          <p:cNvSpPr txBox="1"/>
          <p:nvPr/>
        </p:nvSpPr>
        <p:spPr>
          <a:xfrm>
            <a:off x="9160888" y="5655503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0">
            <a:extLst>
              <a:ext uri="{FF2B5EF4-FFF2-40B4-BE49-F238E27FC236}">
                <a16:creationId xmlns:a16="http://schemas.microsoft.com/office/drawing/2014/main" id="{BEDF14A4-1AA1-9173-40C2-7532220A2419}"/>
              </a:ext>
            </a:extLst>
          </p:cNvPr>
          <p:cNvSpPr txBox="1"/>
          <p:nvPr/>
        </p:nvSpPr>
        <p:spPr>
          <a:xfrm>
            <a:off x="9070997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8067503-EE52-DCE6-F524-78656BA1B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9637"/>
          <a:stretch/>
        </p:blipFill>
        <p:spPr>
          <a:xfrm>
            <a:off x="8652044" y="1669844"/>
            <a:ext cx="483608" cy="3990632"/>
          </a:xfrm>
          <a:prstGeom prst="rect">
            <a:avLst/>
          </a:prstGeom>
        </p:spPr>
      </p:pic>
      <p:pic>
        <p:nvPicPr>
          <p:cNvPr id="17" name="Picture 107">
            <a:extLst>
              <a:ext uri="{FF2B5EF4-FFF2-40B4-BE49-F238E27FC236}">
                <a16:creationId xmlns:a16="http://schemas.microsoft.com/office/drawing/2014/main" id="{F41FD150-CA4E-44FF-814C-991E85602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48" r="71989"/>
          <a:stretch/>
        </p:blipFill>
        <p:spPr>
          <a:xfrm>
            <a:off x="9125117" y="1676435"/>
            <a:ext cx="483609" cy="3990632"/>
          </a:xfrm>
          <a:prstGeom prst="rect">
            <a:avLst/>
          </a:prstGeom>
        </p:spPr>
      </p:pic>
      <p:pic>
        <p:nvPicPr>
          <p:cNvPr id="20" name="Picture 108">
            <a:extLst>
              <a:ext uri="{FF2B5EF4-FFF2-40B4-BE49-F238E27FC236}">
                <a16:creationId xmlns:a16="http://schemas.microsoft.com/office/drawing/2014/main" id="{B3FA3D6F-A1B5-72DF-E2A5-995592563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13" r="53724"/>
          <a:stretch/>
        </p:blipFill>
        <p:spPr>
          <a:xfrm>
            <a:off x="9938949" y="1677725"/>
            <a:ext cx="483609" cy="3990632"/>
          </a:xfrm>
          <a:prstGeom prst="rect">
            <a:avLst/>
          </a:prstGeom>
        </p:spPr>
      </p:pic>
      <p:pic>
        <p:nvPicPr>
          <p:cNvPr id="21" name="Picture 109">
            <a:extLst>
              <a:ext uri="{FF2B5EF4-FFF2-40B4-BE49-F238E27FC236}">
                <a16:creationId xmlns:a16="http://schemas.microsoft.com/office/drawing/2014/main" id="{B55A6E2C-8F56-5C83-A54F-4AF23E58D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87" r="33768"/>
          <a:stretch/>
        </p:blipFill>
        <p:spPr>
          <a:xfrm>
            <a:off x="10430802" y="1674481"/>
            <a:ext cx="580774" cy="3990632"/>
          </a:xfrm>
          <a:prstGeom prst="rect">
            <a:avLst/>
          </a:prstGeom>
        </p:spPr>
      </p:pic>
      <p:sp>
        <p:nvSpPr>
          <p:cNvPr id="22" name="TextBox 119">
            <a:extLst>
              <a:ext uri="{FF2B5EF4-FFF2-40B4-BE49-F238E27FC236}">
                <a16:creationId xmlns:a16="http://schemas.microsoft.com/office/drawing/2014/main" id="{1A38A699-88AF-1691-5B86-94F4A840B32B}"/>
              </a:ext>
            </a:extLst>
          </p:cNvPr>
          <p:cNvSpPr txBox="1"/>
          <p:nvPr/>
        </p:nvSpPr>
        <p:spPr>
          <a:xfrm>
            <a:off x="10025988" y="5651049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0">
            <a:extLst>
              <a:ext uri="{FF2B5EF4-FFF2-40B4-BE49-F238E27FC236}">
                <a16:creationId xmlns:a16="http://schemas.microsoft.com/office/drawing/2014/main" id="{D0C82C66-EA6B-2A5E-1E5E-AF1BC7262D89}"/>
              </a:ext>
            </a:extLst>
          </p:cNvPr>
          <p:cNvSpPr txBox="1"/>
          <p:nvPr/>
        </p:nvSpPr>
        <p:spPr>
          <a:xfrm>
            <a:off x="9941660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25" name="Straight Connector 121">
            <a:extLst>
              <a:ext uri="{FF2B5EF4-FFF2-40B4-BE49-F238E27FC236}">
                <a16:creationId xmlns:a16="http://schemas.microsoft.com/office/drawing/2014/main" id="{998B26C6-E56A-B2D1-3B4C-9B164BD7410E}"/>
              </a:ext>
            </a:extLst>
          </p:cNvPr>
          <p:cNvCxnSpPr>
            <a:cxnSpLocks/>
          </p:cNvCxnSpPr>
          <p:nvPr/>
        </p:nvCxnSpPr>
        <p:spPr>
          <a:xfrm>
            <a:off x="9812753" y="5900396"/>
            <a:ext cx="12684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22">
            <a:extLst>
              <a:ext uri="{FF2B5EF4-FFF2-40B4-BE49-F238E27FC236}">
                <a16:creationId xmlns:a16="http://schemas.microsoft.com/office/drawing/2014/main" id="{E99ADF1F-96E1-3CAF-86DF-E216F94DB313}"/>
              </a:ext>
            </a:extLst>
          </p:cNvPr>
          <p:cNvSpPr txBox="1"/>
          <p:nvPr/>
        </p:nvSpPr>
        <p:spPr>
          <a:xfrm>
            <a:off x="10534531" y="5647325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23">
            <a:extLst>
              <a:ext uri="{FF2B5EF4-FFF2-40B4-BE49-F238E27FC236}">
                <a16:creationId xmlns:a16="http://schemas.microsoft.com/office/drawing/2014/main" id="{2F48E452-C5A5-34FA-B727-ACC6B8FA3E5E}"/>
              </a:ext>
            </a:extLst>
          </p:cNvPr>
          <p:cNvSpPr txBox="1"/>
          <p:nvPr/>
        </p:nvSpPr>
        <p:spPr>
          <a:xfrm>
            <a:off x="10472919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CC5098C8-9465-A1FB-D0CD-5356C95525EB}"/>
              </a:ext>
            </a:extLst>
          </p:cNvPr>
          <p:cNvCxnSpPr>
            <a:cxnSpLocks/>
          </p:cNvCxnSpPr>
          <p:nvPr/>
        </p:nvCxnSpPr>
        <p:spPr>
          <a:xfrm>
            <a:off x="8663687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2">
            <a:extLst>
              <a:ext uri="{FF2B5EF4-FFF2-40B4-BE49-F238E27FC236}">
                <a16:creationId xmlns:a16="http://schemas.microsoft.com/office/drawing/2014/main" id="{64D12799-C780-A67B-3273-086956EE8670}"/>
              </a:ext>
            </a:extLst>
          </p:cNvPr>
          <p:cNvCxnSpPr>
            <a:cxnSpLocks/>
          </p:cNvCxnSpPr>
          <p:nvPr/>
        </p:nvCxnSpPr>
        <p:spPr>
          <a:xfrm>
            <a:off x="9162428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0">
            <a:extLst>
              <a:ext uri="{FF2B5EF4-FFF2-40B4-BE49-F238E27FC236}">
                <a16:creationId xmlns:a16="http://schemas.microsoft.com/office/drawing/2014/main" id="{122B81B0-32D6-5F5A-871E-0FA6C4AC40B3}"/>
              </a:ext>
            </a:extLst>
          </p:cNvPr>
          <p:cNvCxnSpPr>
            <a:cxnSpLocks/>
          </p:cNvCxnSpPr>
          <p:nvPr/>
        </p:nvCxnSpPr>
        <p:spPr>
          <a:xfrm>
            <a:off x="9990992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2">
            <a:extLst>
              <a:ext uri="{FF2B5EF4-FFF2-40B4-BE49-F238E27FC236}">
                <a16:creationId xmlns:a16="http://schemas.microsoft.com/office/drawing/2014/main" id="{AF2478AA-F89E-45B4-E403-B1A6D0B8729A}"/>
              </a:ext>
            </a:extLst>
          </p:cNvPr>
          <p:cNvCxnSpPr>
            <a:cxnSpLocks/>
          </p:cNvCxnSpPr>
          <p:nvPr/>
        </p:nvCxnSpPr>
        <p:spPr>
          <a:xfrm>
            <a:off x="10489733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97">
            <a:extLst>
              <a:ext uri="{FF2B5EF4-FFF2-40B4-BE49-F238E27FC236}">
                <a16:creationId xmlns:a16="http://schemas.microsoft.com/office/drawing/2014/main" id="{1447C5F9-2688-94AB-FE39-4FE2172ACFD2}"/>
              </a:ext>
            </a:extLst>
          </p:cNvPr>
          <p:cNvSpPr txBox="1"/>
          <p:nvPr/>
        </p:nvSpPr>
        <p:spPr>
          <a:xfrm rot="16200000">
            <a:off x="798728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HVTN703</a:t>
            </a:r>
          </a:p>
        </p:txBody>
      </p:sp>
      <p:sp>
        <p:nvSpPr>
          <p:cNvPr id="73" name="TextBox 99">
            <a:extLst>
              <a:ext uri="{FF2B5EF4-FFF2-40B4-BE49-F238E27FC236}">
                <a16:creationId xmlns:a16="http://schemas.microsoft.com/office/drawing/2014/main" id="{54F11F08-60B9-5AAC-BD83-75B386886C1D}"/>
              </a:ext>
            </a:extLst>
          </p:cNvPr>
          <p:cNvSpPr txBox="1"/>
          <p:nvPr/>
        </p:nvSpPr>
        <p:spPr>
          <a:xfrm rot="16200000">
            <a:off x="936856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HVTN704</a:t>
            </a:r>
          </a:p>
        </p:txBody>
      </p:sp>
      <p:graphicFrame>
        <p:nvGraphicFramePr>
          <p:cNvPr id="74" name="Table 69">
            <a:extLst>
              <a:ext uri="{FF2B5EF4-FFF2-40B4-BE49-F238E27FC236}">
                <a16:creationId xmlns:a16="http://schemas.microsoft.com/office/drawing/2014/main" id="{00C73473-49AD-6F8B-9FB9-D8054A6A0BFA}"/>
              </a:ext>
            </a:extLst>
          </p:cNvPr>
          <p:cNvGraphicFramePr>
            <a:graphicFrameLocks noGrp="1"/>
          </p:cNvGraphicFramePr>
          <p:nvPr/>
        </p:nvGraphicFramePr>
        <p:xfrm>
          <a:off x="11211472" y="5390345"/>
          <a:ext cx="458965" cy="2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65">
                  <a:extLst>
                    <a:ext uri="{9D8B030D-6E8A-4147-A177-3AD203B41FA5}">
                      <a16:colId xmlns:a16="http://schemas.microsoft.com/office/drawing/2014/main" val="988078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12788"/>
                  </a:ext>
                </a:extLst>
              </a:tr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82727"/>
                  </a:ext>
                </a:extLst>
              </a:tr>
            </a:tbl>
          </a:graphicData>
        </a:graphic>
      </p:graphicFrame>
      <p:sp>
        <p:nvSpPr>
          <p:cNvPr id="36" name="TextBox 93">
            <a:extLst>
              <a:ext uri="{FF2B5EF4-FFF2-40B4-BE49-F238E27FC236}">
                <a16:creationId xmlns:a16="http://schemas.microsoft.com/office/drawing/2014/main" id="{452AB7FA-7C7F-E89E-541F-F398B6FAB26B}"/>
              </a:ext>
            </a:extLst>
          </p:cNvPr>
          <p:cNvSpPr txBox="1"/>
          <p:nvPr/>
        </p:nvSpPr>
        <p:spPr>
          <a:xfrm>
            <a:off x="863731" y="6294693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Y. Huang; L. Zhang; P. Gilbert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06771A64-4B93-1EB4-17F8-3989DC051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00" y="1217785"/>
            <a:ext cx="4279392" cy="4937760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E9960E65-DA6A-C824-C717-A5EE2C4394C2}"/>
              </a:ext>
            </a:extLst>
          </p:cNvPr>
          <p:cNvSpPr txBox="1"/>
          <p:nvPr/>
        </p:nvSpPr>
        <p:spPr>
          <a:xfrm>
            <a:off x="5238369" y="1099605"/>
            <a:ext cx="211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de-DE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silico</a:t>
            </a:r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(!) </a:t>
            </a:r>
            <a:r>
              <a:rPr lang="de-DE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 (%)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F552FD38-8409-6DFB-C524-C82A0A6C5734}"/>
              </a:ext>
            </a:extLst>
          </p:cNvPr>
          <p:cNvSpPr txBox="1"/>
          <p:nvPr/>
        </p:nvSpPr>
        <p:spPr>
          <a:xfrm>
            <a:off x="1443716" y="994429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DA73DBDF-D0BD-C6C2-666E-665824EB902C}"/>
              </a:ext>
            </a:extLst>
          </p:cNvPr>
          <p:cNvSpPr txBox="1"/>
          <p:nvPr/>
        </p:nvSpPr>
        <p:spPr>
          <a:xfrm>
            <a:off x="1443716" y="3555264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B2C34803-F0EB-9DDA-1824-C5714A580B18}"/>
              </a:ext>
            </a:extLst>
          </p:cNvPr>
          <p:cNvSpPr txBox="1"/>
          <p:nvPr/>
        </p:nvSpPr>
        <p:spPr>
          <a:xfrm>
            <a:off x="5631921" y="1666785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0" name="Rechteck 89">
            <a:extLst>
              <a:ext uri="{FF2B5EF4-FFF2-40B4-BE49-F238E27FC236}">
                <a16:creationId xmlns:a16="http://schemas.microsoft.com/office/drawing/2014/main" id="{B0ECC840-7935-4E39-65D2-5B84ECDB9768}"/>
              </a:ext>
            </a:extLst>
          </p:cNvPr>
          <p:cNvSpPr/>
          <p:nvPr/>
        </p:nvSpPr>
        <p:spPr>
          <a:xfrm>
            <a:off x="5362831" y="1688855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1" name="Gerade Verbindung 90">
            <a:extLst>
              <a:ext uri="{FF2B5EF4-FFF2-40B4-BE49-F238E27FC236}">
                <a16:creationId xmlns:a16="http://schemas.microsoft.com/office/drawing/2014/main" id="{95D04276-ED53-80EB-A97B-784C611749B9}"/>
              </a:ext>
            </a:extLst>
          </p:cNvPr>
          <p:cNvCxnSpPr>
            <a:cxnSpLocks/>
          </p:cNvCxnSpPr>
          <p:nvPr/>
        </p:nvCxnSpPr>
        <p:spPr>
          <a:xfrm flipV="1">
            <a:off x="5368730" y="1799158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>
            <a:extLst>
              <a:ext uri="{FF2B5EF4-FFF2-40B4-BE49-F238E27FC236}">
                <a16:creationId xmlns:a16="http://schemas.microsoft.com/office/drawing/2014/main" id="{B06D1540-9A81-84F8-064C-72C0363D4535}"/>
              </a:ext>
            </a:extLst>
          </p:cNvPr>
          <p:cNvSpPr txBox="1"/>
          <p:nvPr/>
        </p:nvSpPr>
        <p:spPr>
          <a:xfrm>
            <a:off x="5643548" y="4038042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875E753F-F3FE-99C6-90FB-88E04FA9FA86}"/>
              </a:ext>
            </a:extLst>
          </p:cNvPr>
          <p:cNvSpPr/>
          <p:nvPr/>
        </p:nvSpPr>
        <p:spPr>
          <a:xfrm>
            <a:off x="5374458" y="4070870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0" name="Gerade Verbindung 99">
            <a:extLst>
              <a:ext uri="{FF2B5EF4-FFF2-40B4-BE49-F238E27FC236}">
                <a16:creationId xmlns:a16="http://schemas.microsoft.com/office/drawing/2014/main" id="{1C4639A0-EBF2-DBF9-E3C0-00E1E5A32013}"/>
              </a:ext>
            </a:extLst>
          </p:cNvPr>
          <p:cNvCxnSpPr>
            <a:cxnSpLocks/>
          </p:cNvCxnSpPr>
          <p:nvPr/>
        </p:nvCxnSpPr>
        <p:spPr>
          <a:xfrm flipV="1">
            <a:off x="5380357" y="4181173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9360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9">
            <a:extLst>
              <a:ext uri="{FF2B5EF4-FFF2-40B4-BE49-F238E27FC236}">
                <a16:creationId xmlns:a16="http://schemas.microsoft.com/office/drawing/2014/main" id="{53CFFF31-5E52-2412-E280-343CED62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18" name="Textfeld 73">
            <a:extLst>
              <a:ext uri="{FF2B5EF4-FFF2-40B4-BE49-F238E27FC236}">
                <a16:creationId xmlns:a16="http://schemas.microsoft.com/office/drawing/2014/main" id="{B17231D5-A420-6866-9671-BB0389B8F6F0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sp>
        <p:nvSpPr>
          <p:cNvPr id="70" name="TextBox 93">
            <a:extLst>
              <a:ext uri="{FF2B5EF4-FFF2-40B4-BE49-F238E27FC236}">
                <a16:creationId xmlns:a16="http://schemas.microsoft.com/office/drawing/2014/main" id="{7C8D792F-BA34-51C2-5882-295E983B06C5}"/>
              </a:ext>
            </a:extLst>
          </p:cNvPr>
          <p:cNvSpPr txBox="1"/>
          <p:nvPr/>
        </p:nvSpPr>
        <p:spPr>
          <a:xfrm>
            <a:off x="7984540" y="6309100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M. Seaman; P. Moore; N. Mkhize</a:t>
            </a:r>
          </a:p>
        </p:txBody>
      </p:sp>
      <p:sp>
        <p:nvSpPr>
          <p:cNvPr id="2" name="TextBox 50">
            <a:extLst>
              <a:ext uri="{FF2B5EF4-FFF2-40B4-BE49-F238E27FC236}">
                <a16:creationId xmlns:a16="http://schemas.microsoft.com/office/drawing/2014/main" id="{74571410-69F1-8596-4F13-E3B4A9D6074F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3" name="TextBox 51">
            <a:extLst>
              <a:ext uri="{FF2B5EF4-FFF2-40B4-BE49-F238E27FC236}">
                <a16:creationId xmlns:a16="http://schemas.microsoft.com/office/drawing/2014/main" id="{B26B42AE-D728-7EE7-BD38-D6F841AEFE92}"/>
              </a:ext>
            </a:extLst>
          </p:cNvPr>
          <p:cNvSpPr txBox="1"/>
          <p:nvPr/>
        </p:nvSpPr>
        <p:spPr>
          <a:xfrm>
            <a:off x="8498972" y="1379855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4" name="TextBox 56">
            <a:extLst>
              <a:ext uri="{FF2B5EF4-FFF2-40B4-BE49-F238E27FC236}">
                <a16:creationId xmlns:a16="http://schemas.microsoft.com/office/drawing/2014/main" id="{8B3E4A4B-6122-3CDA-E0FA-8563A2AC0AB5}"/>
              </a:ext>
            </a:extLst>
          </p:cNvPr>
          <p:cNvSpPr txBox="1"/>
          <p:nvPr/>
        </p:nvSpPr>
        <p:spPr>
          <a:xfrm>
            <a:off x="9100483" y="1375411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5" name="TextBox 66">
            <a:extLst>
              <a:ext uri="{FF2B5EF4-FFF2-40B4-BE49-F238E27FC236}">
                <a16:creationId xmlns:a16="http://schemas.microsoft.com/office/drawing/2014/main" id="{5643B310-3264-9939-1C40-FDD3D0EA09F4}"/>
              </a:ext>
            </a:extLst>
          </p:cNvPr>
          <p:cNvSpPr txBox="1"/>
          <p:nvPr/>
        </p:nvSpPr>
        <p:spPr>
          <a:xfrm>
            <a:off x="9826277" y="1371506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6" name="TextBox 67">
            <a:extLst>
              <a:ext uri="{FF2B5EF4-FFF2-40B4-BE49-F238E27FC236}">
                <a16:creationId xmlns:a16="http://schemas.microsoft.com/office/drawing/2014/main" id="{2FB9B0BE-F176-D491-B5B4-FAA9990FA36C}"/>
              </a:ext>
            </a:extLst>
          </p:cNvPr>
          <p:cNvSpPr txBox="1"/>
          <p:nvPr/>
        </p:nvSpPr>
        <p:spPr>
          <a:xfrm>
            <a:off x="10427788" y="1367062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9FF63323-A2D0-403B-1A6F-AC5E12984371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10" name="TextBox 74">
            <a:extLst>
              <a:ext uri="{FF2B5EF4-FFF2-40B4-BE49-F238E27FC236}">
                <a16:creationId xmlns:a16="http://schemas.microsoft.com/office/drawing/2014/main" id="{9879D348-521F-F0F0-FA2F-8CDD74AD6296}"/>
              </a:ext>
            </a:extLst>
          </p:cNvPr>
          <p:cNvSpPr txBox="1"/>
          <p:nvPr/>
        </p:nvSpPr>
        <p:spPr>
          <a:xfrm>
            <a:off x="8636386" y="5657609"/>
            <a:ext cx="6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2E1B6433-4336-E288-0950-CF732EC988B6}"/>
              </a:ext>
            </a:extLst>
          </p:cNvPr>
          <p:cNvSpPr txBox="1"/>
          <p:nvPr/>
        </p:nvSpPr>
        <p:spPr>
          <a:xfrm>
            <a:off x="8591753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12" name="Straight Connector 78">
            <a:extLst>
              <a:ext uri="{FF2B5EF4-FFF2-40B4-BE49-F238E27FC236}">
                <a16:creationId xmlns:a16="http://schemas.microsoft.com/office/drawing/2014/main" id="{DC436C93-7C4E-78F6-D2F3-86D071B16337}"/>
              </a:ext>
            </a:extLst>
          </p:cNvPr>
          <p:cNvCxnSpPr>
            <a:cxnSpLocks/>
          </p:cNvCxnSpPr>
          <p:nvPr/>
        </p:nvCxnSpPr>
        <p:spPr>
          <a:xfrm>
            <a:off x="8652044" y="5900396"/>
            <a:ext cx="8752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5">
            <a:extLst>
              <a:ext uri="{FF2B5EF4-FFF2-40B4-BE49-F238E27FC236}">
                <a16:creationId xmlns:a16="http://schemas.microsoft.com/office/drawing/2014/main" id="{50F486B1-60B3-C13B-F446-DF5515F2084E}"/>
              </a:ext>
            </a:extLst>
          </p:cNvPr>
          <p:cNvSpPr txBox="1"/>
          <p:nvPr/>
        </p:nvSpPr>
        <p:spPr>
          <a:xfrm>
            <a:off x="9160888" y="5655503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0">
            <a:extLst>
              <a:ext uri="{FF2B5EF4-FFF2-40B4-BE49-F238E27FC236}">
                <a16:creationId xmlns:a16="http://schemas.microsoft.com/office/drawing/2014/main" id="{BEDF14A4-1AA1-9173-40C2-7532220A2419}"/>
              </a:ext>
            </a:extLst>
          </p:cNvPr>
          <p:cNvSpPr txBox="1"/>
          <p:nvPr/>
        </p:nvSpPr>
        <p:spPr>
          <a:xfrm>
            <a:off x="9070997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8067503-EE52-DCE6-F524-78656BA1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637"/>
          <a:stretch/>
        </p:blipFill>
        <p:spPr>
          <a:xfrm>
            <a:off x="8652044" y="1669844"/>
            <a:ext cx="483608" cy="3990632"/>
          </a:xfrm>
          <a:prstGeom prst="rect">
            <a:avLst/>
          </a:prstGeom>
        </p:spPr>
      </p:pic>
      <p:pic>
        <p:nvPicPr>
          <p:cNvPr id="17" name="Picture 107">
            <a:extLst>
              <a:ext uri="{FF2B5EF4-FFF2-40B4-BE49-F238E27FC236}">
                <a16:creationId xmlns:a16="http://schemas.microsoft.com/office/drawing/2014/main" id="{F41FD150-CA4E-44FF-814C-991E85602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8" r="71989"/>
          <a:stretch/>
        </p:blipFill>
        <p:spPr>
          <a:xfrm>
            <a:off x="9125117" y="1676435"/>
            <a:ext cx="483609" cy="3990632"/>
          </a:xfrm>
          <a:prstGeom prst="rect">
            <a:avLst/>
          </a:prstGeom>
        </p:spPr>
      </p:pic>
      <p:pic>
        <p:nvPicPr>
          <p:cNvPr id="20" name="Picture 108">
            <a:extLst>
              <a:ext uri="{FF2B5EF4-FFF2-40B4-BE49-F238E27FC236}">
                <a16:creationId xmlns:a16="http://schemas.microsoft.com/office/drawing/2014/main" id="{B3FA3D6F-A1B5-72DF-E2A5-99559256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3" r="53724"/>
          <a:stretch/>
        </p:blipFill>
        <p:spPr>
          <a:xfrm>
            <a:off x="9938949" y="1677725"/>
            <a:ext cx="483609" cy="3990632"/>
          </a:xfrm>
          <a:prstGeom prst="rect">
            <a:avLst/>
          </a:prstGeom>
        </p:spPr>
      </p:pic>
      <p:pic>
        <p:nvPicPr>
          <p:cNvPr id="21" name="Picture 109">
            <a:extLst>
              <a:ext uri="{FF2B5EF4-FFF2-40B4-BE49-F238E27FC236}">
                <a16:creationId xmlns:a16="http://schemas.microsoft.com/office/drawing/2014/main" id="{B55A6E2C-8F56-5C83-A54F-4AF23E58D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7" r="33768"/>
          <a:stretch/>
        </p:blipFill>
        <p:spPr>
          <a:xfrm>
            <a:off x="10430802" y="1674481"/>
            <a:ext cx="580774" cy="3990632"/>
          </a:xfrm>
          <a:prstGeom prst="rect">
            <a:avLst/>
          </a:prstGeom>
        </p:spPr>
      </p:pic>
      <p:sp>
        <p:nvSpPr>
          <p:cNvPr id="22" name="TextBox 119">
            <a:extLst>
              <a:ext uri="{FF2B5EF4-FFF2-40B4-BE49-F238E27FC236}">
                <a16:creationId xmlns:a16="http://schemas.microsoft.com/office/drawing/2014/main" id="{1A38A699-88AF-1691-5B86-94F4A840B32B}"/>
              </a:ext>
            </a:extLst>
          </p:cNvPr>
          <p:cNvSpPr txBox="1"/>
          <p:nvPr/>
        </p:nvSpPr>
        <p:spPr>
          <a:xfrm>
            <a:off x="10025988" y="5651049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0">
            <a:extLst>
              <a:ext uri="{FF2B5EF4-FFF2-40B4-BE49-F238E27FC236}">
                <a16:creationId xmlns:a16="http://schemas.microsoft.com/office/drawing/2014/main" id="{D0C82C66-EA6B-2A5E-1E5E-AF1BC7262D89}"/>
              </a:ext>
            </a:extLst>
          </p:cNvPr>
          <p:cNvSpPr txBox="1"/>
          <p:nvPr/>
        </p:nvSpPr>
        <p:spPr>
          <a:xfrm>
            <a:off x="9941660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25" name="Straight Connector 121">
            <a:extLst>
              <a:ext uri="{FF2B5EF4-FFF2-40B4-BE49-F238E27FC236}">
                <a16:creationId xmlns:a16="http://schemas.microsoft.com/office/drawing/2014/main" id="{998B26C6-E56A-B2D1-3B4C-9B164BD7410E}"/>
              </a:ext>
            </a:extLst>
          </p:cNvPr>
          <p:cNvCxnSpPr>
            <a:cxnSpLocks/>
          </p:cNvCxnSpPr>
          <p:nvPr/>
        </p:nvCxnSpPr>
        <p:spPr>
          <a:xfrm>
            <a:off x="9812753" y="5900396"/>
            <a:ext cx="12684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22">
            <a:extLst>
              <a:ext uri="{FF2B5EF4-FFF2-40B4-BE49-F238E27FC236}">
                <a16:creationId xmlns:a16="http://schemas.microsoft.com/office/drawing/2014/main" id="{E99ADF1F-96E1-3CAF-86DF-E216F94DB313}"/>
              </a:ext>
            </a:extLst>
          </p:cNvPr>
          <p:cNvSpPr txBox="1"/>
          <p:nvPr/>
        </p:nvSpPr>
        <p:spPr>
          <a:xfrm>
            <a:off x="10534531" y="5647325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23">
            <a:extLst>
              <a:ext uri="{FF2B5EF4-FFF2-40B4-BE49-F238E27FC236}">
                <a16:creationId xmlns:a16="http://schemas.microsoft.com/office/drawing/2014/main" id="{2F48E452-C5A5-34FA-B727-ACC6B8FA3E5E}"/>
              </a:ext>
            </a:extLst>
          </p:cNvPr>
          <p:cNvSpPr txBox="1"/>
          <p:nvPr/>
        </p:nvSpPr>
        <p:spPr>
          <a:xfrm>
            <a:off x="10472919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CC5098C8-9465-A1FB-D0CD-5356C95525EB}"/>
              </a:ext>
            </a:extLst>
          </p:cNvPr>
          <p:cNvCxnSpPr>
            <a:cxnSpLocks/>
          </p:cNvCxnSpPr>
          <p:nvPr/>
        </p:nvCxnSpPr>
        <p:spPr>
          <a:xfrm>
            <a:off x="8663687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2">
            <a:extLst>
              <a:ext uri="{FF2B5EF4-FFF2-40B4-BE49-F238E27FC236}">
                <a16:creationId xmlns:a16="http://schemas.microsoft.com/office/drawing/2014/main" id="{64D12799-C780-A67B-3273-086956EE8670}"/>
              </a:ext>
            </a:extLst>
          </p:cNvPr>
          <p:cNvCxnSpPr>
            <a:cxnSpLocks/>
          </p:cNvCxnSpPr>
          <p:nvPr/>
        </p:nvCxnSpPr>
        <p:spPr>
          <a:xfrm>
            <a:off x="9162428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0">
            <a:extLst>
              <a:ext uri="{FF2B5EF4-FFF2-40B4-BE49-F238E27FC236}">
                <a16:creationId xmlns:a16="http://schemas.microsoft.com/office/drawing/2014/main" id="{122B81B0-32D6-5F5A-871E-0FA6C4AC40B3}"/>
              </a:ext>
            </a:extLst>
          </p:cNvPr>
          <p:cNvCxnSpPr>
            <a:cxnSpLocks/>
          </p:cNvCxnSpPr>
          <p:nvPr/>
        </p:nvCxnSpPr>
        <p:spPr>
          <a:xfrm>
            <a:off x="9990992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2">
            <a:extLst>
              <a:ext uri="{FF2B5EF4-FFF2-40B4-BE49-F238E27FC236}">
                <a16:creationId xmlns:a16="http://schemas.microsoft.com/office/drawing/2014/main" id="{AF2478AA-F89E-45B4-E403-B1A6D0B8729A}"/>
              </a:ext>
            </a:extLst>
          </p:cNvPr>
          <p:cNvCxnSpPr>
            <a:cxnSpLocks/>
          </p:cNvCxnSpPr>
          <p:nvPr/>
        </p:nvCxnSpPr>
        <p:spPr>
          <a:xfrm>
            <a:off x="10489733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97">
            <a:extLst>
              <a:ext uri="{FF2B5EF4-FFF2-40B4-BE49-F238E27FC236}">
                <a16:creationId xmlns:a16="http://schemas.microsoft.com/office/drawing/2014/main" id="{1447C5F9-2688-94AB-FE39-4FE2172ACFD2}"/>
              </a:ext>
            </a:extLst>
          </p:cNvPr>
          <p:cNvSpPr txBox="1"/>
          <p:nvPr/>
        </p:nvSpPr>
        <p:spPr>
          <a:xfrm rot="16200000">
            <a:off x="798728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HVTN703</a:t>
            </a:r>
          </a:p>
        </p:txBody>
      </p:sp>
      <p:sp>
        <p:nvSpPr>
          <p:cNvPr id="73" name="TextBox 99">
            <a:extLst>
              <a:ext uri="{FF2B5EF4-FFF2-40B4-BE49-F238E27FC236}">
                <a16:creationId xmlns:a16="http://schemas.microsoft.com/office/drawing/2014/main" id="{54F11F08-60B9-5AAC-BD83-75B386886C1D}"/>
              </a:ext>
            </a:extLst>
          </p:cNvPr>
          <p:cNvSpPr txBox="1"/>
          <p:nvPr/>
        </p:nvSpPr>
        <p:spPr>
          <a:xfrm rot="16200000">
            <a:off x="936856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HVTN704</a:t>
            </a:r>
          </a:p>
        </p:txBody>
      </p:sp>
      <p:graphicFrame>
        <p:nvGraphicFramePr>
          <p:cNvPr id="74" name="Table 69">
            <a:extLst>
              <a:ext uri="{FF2B5EF4-FFF2-40B4-BE49-F238E27FC236}">
                <a16:creationId xmlns:a16="http://schemas.microsoft.com/office/drawing/2014/main" id="{00C73473-49AD-6F8B-9FB9-D8054A6A0BFA}"/>
              </a:ext>
            </a:extLst>
          </p:cNvPr>
          <p:cNvGraphicFramePr>
            <a:graphicFrameLocks noGrp="1"/>
          </p:cNvGraphicFramePr>
          <p:nvPr/>
        </p:nvGraphicFramePr>
        <p:xfrm>
          <a:off x="11211472" y="5390345"/>
          <a:ext cx="458965" cy="2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65">
                  <a:extLst>
                    <a:ext uri="{9D8B030D-6E8A-4147-A177-3AD203B41FA5}">
                      <a16:colId xmlns:a16="http://schemas.microsoft.com/office/drawing/2014/main" val="988078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12788"/>
                  </a:ext>
                </a:extLst>
              </a:tr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82727"/>
                  </a:ext>
                </a:extLst>
              </a:tr>
            </a:tbl>
          </a:graphicData>
        </a:graphic>
      </p:graphicFrame>
      <p:sp>
        <p:nvSpPr>
          <p:cNvPr id="36" name="TextBox 93">
            <a:extLst>
              <a:ext uri="{FF2B5EF4-FFF2-40B4-BE49-F238E27FC236}">
                <a16:creationId xmlns:a16="http://schemas.microsoft.com/office/drawing/2014/main" id="{452AB7FA-7C7F-E89E-541F-F398B6FAB26B}"/>
              </a:ext>
            </a:extLst>
          </p:cNvPr>
          <p:cNvSpPr txBox="1"/>
          <p:nvPr/>
        </p:nvSpPr>
        <p:spPr>
          <a:xfrm>
            <a:off x="863731" y="6294693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Y. Huang; L. Zhang; P. Gilbert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E7535CD-3231-635E-8285-AECB964B0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00" y="1216158"/>
            <a:ext cx="4279392" cy="493776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D1456982-EC04-A5AA-5D5E-0019753E6D4C}"/>
              </a:ext>
            </a:extLst>
          </p:cNvPr>
          <p:cNvSpPr txBox="1"/>
          <p:nvPr/>
        </p:nvSpPr>
        <p:spPr>
          <a:xfrm>
            <a:off x="1443716" y="994429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0FF0264-E1C5-BE6C-E6FB-8746D6E3601B}"/>
              </a:ext>
            </a:extLst>
          </p:cNvPr>
          <p:cNvSpPr txBox="1"/>
          <p:nvPr/>
        </p:nvSpPr>
        <p:spPr>
          <a:xfrm>
            <a:off x="1443716" y="3555264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643978CA-8F44-1A37-E4A0-D22760B5B242}"/>
              </a:ext>
            </a:extLst>
          </p:cNvPr>
          <p:cNvSpPr txBox="1"/>
          <p:nvPr/>
        </p:nvSpPr>
        <p:spPr>
          <a:xfrm>
            <a:off x="5238369" y="1099605"/>
            <a:ext cx="211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de-DE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silico</a:t>
            </a:r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(!) </a:t>
            </a:r>
            <a:r>
              <a:rPr lang="de-DE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 (%)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DF61798-E516-C090-364A-792FC7D56783}"/>
              </a:ext>
            </a:extLst>
          </p:cNvPr>
          <p:cNvSpPr txBox="1"/>
          <p:nvPr/>
        </p:nvSpPr>
        <p:spPr>
          <a:xfrm>
            <a:off x="5631921" y="1666785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40B2775B-A263-F65A-8DFD-665A82B6124D}"/>
              </a:ext>
            </a:extLst>
          </p:cNvPr>
          <p:cNvSpPr txBox="1"/>
          <p:nvPr/>
        </p:nvSpPr>
        <p:spPr>
          <a:xfrm>
            <a:off x="5614106" y="2017434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66.5%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2EF37596-870D-ED0C-AF22-0593D3DDA308}"/>
              </a:ext>
            </a:extLst>
          </p:cNvPr>
          <p:cNvSpPr/>
          <p:nvPr/>
        </p:nvSpPr>
        <p:spPr>
          <a:xfrm>
            <a:off x="5362831" y="1688855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9" name="Gerade Verbindung 58">
            <a:extLst>
              <a:ext uri="{FF2B5EF4-FFF2-40B4-BE49-F238E27FC236}">
                <a16:creationId xmlns:a16="http://schemas.microsoft.com/office/drawing/2014/main" id="{6B8ABD7B-6F87-A24E-7D96-09645A89A043}"/>
              </a:ext>
            </a:extLst>
          </p:cNvPr>
          <p:cNvCxnSpPr>
            <a:cxnSpLocks/>
          </p:cNvCxnSpPr>
          <p:nvPr/>
        </p:nvCxnSpPr>
        <p:spPr>
          <a:xfrm flipV="1">
            <a:off x="5368730" y="1799158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3">
            <a:extLst>
              <a:ext uri="{FF2B5EF4-FFF2-40B4-BE49-F238E27FC236}">
                <a16:creationId xmlns:a16="http://schemas.microsoft.com/office/drawing/2014/main" id="{62512AA2-1820-AE9A-0EE9-DF7AF4B95C18}"/>
              </a:ext>
            </a:extLst>
          </p:cNvPr>
          <p:cNvSpPr txBox="1"/>
          <p:nvPr/>
        </p:nvSpPr>
        <p:spPr>
          <a:xfrm>
            <a:off x="5643548" y="4038042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10FCF038-8490-670B-ADF1-FC45F0AEB38B}"/>
              </a:ext>
            </a:extLst>
          </p:cNvPr>
          <p:cNvSpPr txBox="1"/>
          <p:nvPr/>
        </p:nvSpPr>
        <p:spPr>
          <a:xfrm>
            <a:off x="5625733" y="4378644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90.9%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F1BD523E-BF83-751F-BE15-24C3201703C0}"/>
              </a:ext>
            </a:extLst>
          </p:cNvPr>
          <p:cNvSpPr/>
          <p:nvPr/>
        </p:nvSpPr>
        <p:spPr>
          <a:xfrm>
            <a:off x="5374458" y="4070870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8" name="Gerade Verbindung 67">
            <a:extLst>
              <a:ext uri="{FF2B5EF4-FFF2-40B4-BE49-F238E27FC236}">
                <a16:creationId xmlns:a16="http://schemas.microsoft.com/office/drawing/2014/main" id="{3CCA0840-4679-FF69-30C1-8DC009C4F6A2}"/>
              </a:ext>
            </a:extLst>
          </p:cNvPr>
          <p:cNvCxnSpPr>
            <a:cxnSpLocks/>
          </p:cNvCxnSpPr>
          <p:nvPr/>
        </p:nvCxnSpPr>
        <p:spPr>
          <a:xfrm flipV="1">
            <a:off x="5380357" y="4181173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01839BD6-1D9B-F378-ADB7-D4080D2B07F1}"/>
              </a:ext>
            </a:extLst>
          </p:cNvPr>
          <p:cNvSpPr/>
          <p:nvPr/>
        </p:nvSpPr>
        <p:spPr>
          <a:xfrm>
            <a:off x="5356169" y="2046937"/>
            <a:ext cx="287035" cy="222351"/>
          </a:xfrm>
          <a:prstGeom prst="rect">
            <a:avLst/>
          </a:prstGeom>
          <a:solidFill>
            <a:srgbClr val="FF7E7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A06875E-4BBD-4274-908D-FC06B8954CE9}"/>
              </a:ext>
            </a:extLst>
          </p:cNvPr>
          <p:cNvCxnSpPr>
            <a:cxnSpLocks/>
            <a:stCxn id="8" idx="1"/>
            <a:endCxn id="8" idx="3"/>
          </p:cNvCxnSpPr>
          <p:nvPr/>
        </p:nvCxnSpPr>
        <p:spPr>
          <a:xfrm>
            <a:off x="5356169" y="2158113"/>
            <a:ext cx="287035" cy="0"/>
          </a:xfrm>
          <a:prstGeom prst="line">
            <a:avLst/>
          </a:prstGeom>
          <a:ln w="381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FD627D62-6FBC-9E64-42CF-B3D4CF9531DB}"/>
              </a:ext>
            </a:extLst>
          </p:cNvPr>
          <p:cNvSpPr/>
          <p:nvPr/>
        </p:nvSpPr>
        <p:spPr>
          <a:xfrm>
            <a:off x="5367796" y="4408147"/>
            <a:ext cx="287035" cy="222351"/>
          </a:xfrm>
          <a:prstGeom prst="rect">
            <a:avLst/>
          </a:prstGeom>
          <a:solidFill>
            <a:srgbClr val="FF7E7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BF4B3BB7-F141-B47C-354F-AF7EDA17A3A0}"/>
              </a:ext>
            </a:extLst>
          </p:cNvPr>
          <p:cNvCxnSpPr>
            <a:cxnSpLocks/>
            <a:stCxn id="19" idx="1"/>
            <a:endCxn id="19" idx="3"/>
          </p:cNvCxnSpPr>
          <p:nvPr/>
        </p:nvCxnSpPr>
        <p:spPr>
          <a:xfrm>
            <a:off x="5367796" y="4519323"/>
            <a:ext cx="287035" cy="0"/>
          </a:xfrm>
          <a:prstGeom prst="line">
            <a:avLst/>
          </a:prstGeom>
          <a:ln w="381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2666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9">
            <a:extLst>
              <a:ext uri="{FF2B5EF4-FFF2-40B4-BE49-F238E27FC236}">
                <a16:creationId xmlns:a16="http://schemas.microsoft.com/office/drawing/2014/main" id="{53CFFF31-5E52-2412-E280-343CED62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18" name="Textfeld 73">
            <a:extLst>
              <a:ext uri="{FF2B5EF4-FFF2-40B4-BE49-F238E27FC236}">
                <a16:creationId xmlns:a16="http://schemas.microsoft.com/office/drawing/2014/main" id="{B17231D5-A420-6866-9671-BB0389B8F6F0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sp>
        <p:nvSpPr>
          <p:cNvPr id="70" name="TextBox 93">
            <a:extLst>
              <a:ext uri="{FF2B5EF4-FFF2-40B4-BE49-F238E27FC236}">
                <a16:creationId xmlns:a16="http://schemas.microsoft.com/office/drawing/2014/main" id="{7C8D792F-BA34-51C2-5882-295E983B06C5}"/>
              </a:ext>
            </a:extLst>
          </p:cNvPr>
          <p:cNvSpPr txBox="1"/>
          <p:nvPr/>
        </p:nvSpPr>
        <p:spPr>
          <a:xfrm>
            <a:off x="7984540" y="6309100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M. Seaman; P. Moore; N. Mkhize</a:t>
            </a:r>
          </a:p>
        </p:txBody>
      </p:sp>
      <p:sp>
        <p:nvSpPr>
          <p:cNvPr id="2" name="TextBox 50">
            <a:extLst>
              <a:ext uri="{FF2B5EF4-FFF2-40B4-BE49-F238E27FC236}">
                <a16:creationId xmlns:a16="http://schemas.microsoft.com/office/drawing/2014/main" id="{74571410-69F1-8596-4F13-E3B4A9D6074F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3" name="TextBox 51">
            <a:extLst>
              <a:ext uri="{FF2B5EF4-FFF2-40B4-BE49-F238E27FC236}">
                <a16:creationId xmlns:a16="http://schemas.microsoft.com/office/drawing/2014/main" id="{B26B42AE-D728-7EE7-BD38-D6F841AEFE92}"/>
              </a:ext>
            </a:extLst>
          </p:cNvPr>
          <p:cNvSpPr txBox="1"/>
          <p:nvPr/>
        </p:nvSpPr>
        <p:spPr>
          <a:xfrm>
            <a:off x="8498972" y="1379855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4" name="TextBox 56">
            <a:extLst>
              <a:ext uri="{FF2B5EF4-FFF2-40B4-BE49-F238E27FC236}">
                <a16:creationId xmlns:a16="http://schemas.microsoft.com/office/drawing/2014/main" id="{8B3E4A4B-6122-3CDA-E0FA-8563A2AC0AB5}"/>
              </a:ext>
            </a:extLst>
          </p:cNvPr>
          <p:cNvSpPr txBox="1"/>
          <p:nvPr/>
        </p:nvSpPr>
        <p:spPr>
          <a:xfrm>
            <a:off x="9100483" y="1375411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5" name="TextBox 66">
            <a:extLst>
              <a:ext uri="{FF2B5EF4-FFF2-40B4-BE49-F238E27FC236}">
                <a16:creationId xmlns:a16="http://schemas.microsoft.com/office/drawing/2014/main" id="{5643B310-3264-9939-1C40-FDD3D0EA09F4}"/>
              </a:ext>
            </a:extLst>
          </p:cNvPr>
          <p:cNvSpPr txBox="1"/>
          <p:nvPr/>
        </p:nvSpPr>
        <p:spPr>
          <a:xfrm>
            <a:off x="9826277" y="1371506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6" name="TextBox 67">
            <a:extLst>
              <a:ext uri="{FF2B5EF4-FFF2-40B4-BE49-F238E27FC236}">
                <a16:creationId xmlns:a16="http://schemas.microsoft.com/office/drawing/2014/main" id="{2FB9B0BE-F176-D491-B5B4-FAA9990FA36C}"/>
              </a:ext>
            </a:extLst>
          </p:cNvPr>
          <p:cNvSpPr txBox="1"/>
          <p:nvPr/>
        </p:nvSpPr>
        <p:spPr>
          <a:xfrm>
            <a:off x="10427788" y="1367062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9FF63323-A2D0-403B-1A6F-AC5E12984371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10" name="TextBox 74">
            <a:extLst>
              <a:ext uri="{FF2B5EF4-FFF2-40B4-BE49-F238E27FC236}">
                <a16:creationId xmlns:a16="http://schemas.microsoft.com/office/drawing/2014/main" id="{9879D348-521F-F0F0-FA2F-8CDD74AD6296}"/>
              </a:ext>
            </a:extLst>
          </p:cNvPr>
          <p:cNvSpPr txBox="1"/>
          <p:nvPr/>
        </p:nvSpPr>
        <p:spPr>
          <a:xfrm>
            <a:off x="8636386" y="5657609"/>
            <a:ext cx="6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2E1B6433-4336-E288-0950-CF732EC988B6}"/>
              </a:ext>
            </a:extLst>
          </p:cNvPr>
          <p:cNvSpPr txBox="1"/>
          <p:nvPr/>
        </p:nvSpPr>
        <p:spPr>
          <a:xfrm>
            <a:off x="8591753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12" name="Straight Connector 78">
            <a:extLst>
              <a:ext uri="{FF2B5EF4-FFF2-40B4-BE49-F238E27FC236}">
                <a16:creationId xmlns:a16="http://schemas.microsoft.com/office/drawing/2014/main" id="{DC436C93-7C4E-78F6-D2F3-86D071B16337}"/>
              </a:ext>
            </a:extLst>
          </p:cNvPr>
          <p:cNvCxnSpPr>
            <a:cxnSpLocks/>
          </p:cNvCxnSpPr>
          <p:nvPr/>
        </p:nvCxnSpPr>
        <p:spPr>
          <a:xfrm>
            <a:off x="8652044" y="5900396"/>
            <a:ext cx="8752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5">
            <a:extLst>
              <a:ext uri="{FF2B5EF4-FFF2-40B4-BE49-F238E27FC236}">
                <a16:creationId xmlns:a16="http://schemas.microsoft.com/office/drawing/2014/main" id="{50F486B1-60B3-C13B-F446-DF5515F2084E}"/>
              </a:ext>
            </a:extLst>
          </p:cNvPr>
          <p:cNvSpPr txBox="1"/>
          <p:nvPr/>
        </p:nvSpPr>
        <p:spPr>
          <a:xfrm>
            <a:off x="9160888" y="5655503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0">
            <a:extLst>
              <a:ext uri="{FF2B5EF4-FFF2-40B4-BE49-F238E27FC236}">
                <a16:creationId xmlns:a16="http://schemas.microsoft.com/office/drawing/2014/main" id="{BEDF14A4-1AA1-9173-40C2-7532220A2419}"/>
              </a:ext>
            </a:extLst>
          </p:cNvPr>
          <p:cNvSpPr txBox="1"/>
          <p:nvPr/>
        </p:nvSpPr>
        <p:spPr>
          <a:xfrm>
            <a:off x="9070997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8067503-EE52-DCE6-F524-78656BA1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637"/>
          <a:stretch/>
        </p:blipFill>
        <p:spPr>
          <a:xfrm>
            <a:off x="8652044" y="1669844"/>
            <a:ext cx="483608" cy="3990632"/>
          </a:xfrm>
          <a:prstGeom prst="rect">
            <a:avLst/>
          </a:prstGeom>
        </p:spPr>
      </p:pic>
      <p:pic>
        <p:nvPicPr>
          <p:cNvPr id="17" name="Picture 107">
            <a:extLst>
              <a:ext uri="{FF2B5EF4-FFF2-40B4-BE49-F238E27FC236}">
                <a16:creationId xmlns:a16="http://schemas.microsoft.com/office/drawing/2014/main" id="{F41FD150-CA4E-44FF-814C-991E85602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8" r="71989"/>
          <a:stretch/>
        </p:blipFill>
        <p:spPr>
          <a:xfrm>
            <a:off x="9125117" y="1676435"/>
            <a:ext cx="483609" cy="3990632"/>
          </a:xfrm>
          <a:prstGeom prst="rect">
            <a:avLst/>
          </a:prstGeom>
        </p:spPr>
      </p:pic>
      <p:pic>
        <p:nvPicPr>
          <p:cNvPr id="20" name="Picture 108">
            <a:extLst>
              <a:ext uri="{FF2B5EF4-FFF2-40B4-BE49-F238E27FC236}">
                <a16:creationId xmlns:a16="http://schemas.microsoft.com/office/drawing/2014/main" id="{B3FA3D6F-A1B5-72DF-E2A5-99559256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3" r="53724"/>
          <a:stretch/>
        </p:blipFill>
        <p:spPr>
          <a:xfrm>
            <a:off x="9938949" y="1677725"/>
            <a:ext cx="483609" cy="3990632"/>
          </a:xfrm>
          <a:prstGeom prst="rect">
            <a:avLst/>
          </a:prstGeom>
        </p:spPr>
      </p:pic>
      <p:pic>
        <p:nvPicPr>
          <p:cNvPr id="21" name="Picture 109">
            <a:extLst>
              <a:ext uri="{FF2B5EF4-FFF2-40B4-BE49-F238E27FC236}">
                <a16:creationId xmlns:a16="http://schemas.microsoft.com/office/drawing/2014/main" id="{B55A6E2C-8F56-5C83-A54F-4AF23E58D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7" r="33768"/>
          <a:stretch/>
        </p:blipFill>
        <p:spPr>
          <a:xfrm>
            <a:off x="10430802" y="1674481"/>
            <a:ext cx="580774" cy="3990632"/>
          </a:xfrm>
          <a:prstGeom prst="rect">
            <a:avLst/>
          </a:prstGeom>
        </p:spPr>
      </p:pic>
      <p:sp>
        <p:nvSpPr>
          <p:cNvPr id="22" name="TextBox 119">
            <a:extLst>
              <a:ext uri="{FF2B5EF4-FFF2-40B4-BE49-F238E27FC236}">
                <a16:creationId xmlns:a16="http://schemas.microsoft.com/office/drawing/2014/main" id="{1A38A699-88AF-1691-5B86-94F4A840B32B}"/>
              </a:ext>
            </a:extLst>
          </p:cNvPr>
          <p:cNvSpPr txBox="1"/>
          <p:nvPr/>
        </p:nvSpPr>
        <p:spPr>
          <a:xfrm>
            <a:off x="10025988" y="5651049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0">
            <a:extLst>
              <a:ext uri="{FF2B5EF4-FFF2-40B4-BE49-F238E27FC236}">
                <a16:creationId xmlns:a16="http://schemas.microsoft.com/office/drawing/2014/main" id="{D0C82C66-EA6B-2A5E-1E5E-AF1BC7262D89}"/>
              </a:ext>
            </a:extLst>
          </p:cNvPr>
          <p:cNvSpPr txBox="1"/>
          <p:nvPr/>
        </p:nvSpPr>
        <p:spPr>
          <a:xfrm>
            <a:off x="9941660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25" name="Straight Connector 121">
            <a:extLst>
              <a:ext uri="{FF2B5EF4-FFF2-40B4-BE49-F238E27FC236}">
                <a16:creationId xmlns:a16="http://schemas.microsoft.com/office/drawing/2014/main" id="{998B26C6-E56A-B2D1-3B4C-9B164BD7410E}"/>
              </a:ext>
            </a:extLst>
          </p:cNvPr>
          <p:cNvCxnSpPr>
            <a:cxnSpLocks/>
          </p:cNvCxnSpPr>
          <p:nvPr/>
        </p:nvCxnSpPr>
        <p:spPr>
          <a:xfrm>
            <a:off x="9812753" y="5900396"/>
            <a:ext cx="12684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22">
            <a:extLst>
              <a:ext uri="{FF2B5EF4-FFF2-40B4-BE49-F238E27FC236}">
                <a16:creationId xmlns:a16="http://schemas.microsoft.com/office/drawing/2014/main" id="{E99ADF1F-96E1-3CAF-86DF-E216F94DB313}"/>
              </a:ext>
            </a:extLst>
          </p:cNvPr>
          <p:cNvSpPr txBox="1"/>
          <p:nvPr/>
        </p:nvSpPr>
        <p:spPr>
          <a:xfrm>
            <a:off x="10534531" y="5647325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23">
            <a:extLst>
              <a:ext uri="{FF2B5EF4-FFF2-40B4-BE49-F238E27FC236}">
                <a16:creationId xmlns:a16="http://schemas.microsoft.com/office/drawing/2014/main" id="{2F48E452-C5A5-34FA-B727-ACC6B8FA3E5E}"/>
              </a:ext>
            </a:extLst>
          </p:cNvPr>
          <p:cNvSpPr txBox="1"/>
          <p:nvPr/>
        </p:nvSpPr>
        <p:spPr>
          <a:xfrm>
            <a:off x="10472919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CC5098C8-9465-A1FB-D0CD-5356C95525EB}"/>
              </a:ext>
            </a:extLst>
          </p:cNvPr>
          <p:cNvCxnSpPr>
            <a:cxnSpLocks/>
          </p:cNvCxnSpPr>
          <p:nvPr/>
        </p:nvCxnSpPr>
        <p:spPr>
          <a:xfrm>
            <a:off x="8663687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2">
            <a:extLst>
              <a:ext uri="{FF2B5EF4-FFF2-40B4-BE49-F238E27FC236}">
                <a16:creationId xmlns:a16="http://schemas.microsoft.com/office/drawing/2014/main" id="{64D12799-C780-A67B-3273-086956EE8670}"/>
              </a:ext>
            </a:extLst>
          </p:cNvPr>
          <p:cNvCxnSpPr>
            <a:cxnSpLocks/>
          </p:cNvCxnSpPr>
          <p:nvPr/>
        </p:nvCxnSpPr>
        <p:spPr>
          <a:xfrm>
            <a:off x="9162428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0">
            <a:extLst>
              <a:ext uri="{FF2B5EF4-FFF2-40B4-BE49-F238E27FC236}">
                <a16:creationId xmlns:a16="http://schemas.microsoft.com/office/drawing/2014/main" id="{122B81B0-32D6-5F5A-871E-0FA6C4AC40B3}"/>
              </a:ext>
            </a:extLst>
          </p:cNvPr>
          <p:cNvCxnSpPr>
            <a:cxnSpLocks/>
          </p:cNvCxnSpPr>
          <p:nvPr/>
        </p:nvCxnSpPr>
        <p:spPr>
          <a:xfrm>
            <a:off x="9990992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2">
            <a:extLst>
              <a:ext uri="{FF2B5EF4-FFF2-40B4-BE49-F238E27FC236}">
                <a16:creationId xmlns:a16="http://schemas.microsoft.com/office/drawing/2014/main" id="{AF2478AA-F89E-45B4-E403-B1A6D0B8729A}"/>
              </a:ext>
            </a:extLst>
          </p:cNvPr>
          <p:cNvCxnSpPr>
            <a:cxnSpLocks/>
          </p:cNvCxnSpPr>
          <p:nvPr/>
        </p:nvCxnSpPr>
        <p:spPr>
          <a:xfrm>
            <a:off x="10489733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97">
            <a:extLst>
              <a:ext uri="{FF2B5EF4-FFF2-40B4-BE49-F238E27FC236}">
                <a16:creationId xmlns:a16="http://schemas.microsoft.com/office/drawing/2014/main" id="{1447C5F9-2688-94AB-FE39-4FE2172ACFD2}"/>
              </a:ext>
            </a:extLst>
          </p:cNvPr>
          <p:cNvSpPr txBox="1"/>
          <p:nvPr/>
        </p:nvSpPr>
        <p:spPr>
          <a:xfrm rot="16200000">
            <a:off x="798728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HVTN703</a:t>
            </a:r>
          </a:p>
        </p:txBody>
      </p:sp>
      <p:sp>
        <p:nvSpPr>
          <p:cNvPr id="73" name="TextBox 99">
            <a:extLst>
              <a:ext uri="{FF2B5EF4-FFF2-40B4-BE49-F238E27FC236}">
                <a16:creationId xmlns:a16="http://schemas.microsoft.com/office/drawing/2014/main" id="{54F11F08-60B9-5AAC-BD83-75B386886C1D}"/>
              </a:ext>
            </a:extLst>
          </p:cNvPr>
          <p:cNvSpPr txBox="1"/>
          <p:nvPr/>
        </p:nvSpPr>
        <p:spPr>
          <a:xfrm rot="16200000">
            <a:off x="936856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HVTN704</a:t>
            </a:r>
          </a:p>
        </p:txBody>
      </p:sp>
      <p:graphicFrame>
        <p:nvGraphicFramePr>
          <p:cNvPr id="74" name="Table 69">
            <a:extLst>
              <a:ext uri="{FF2B5EF4-FFF2-40B4-BE49-F238E27FC236}">
                <a16:creationId xmlns:a16="http://schemas.microsoft.com/office/drawing/2014/main" id="{00C73473-49AD-6F8B-9FB9-D8054A6A0BFA}"/>
              </a:ext>
            </a:extLst>
          </p:cNvPr>
          <p:cNvGraphicFramePr>
            <a:graphicFrameLocks noGrp="1"/>
          </p:cNvGraphicFramePr>
          <p:nvPr/>
        </p:nvGraphicFramePr>
        <p:xfrm>
          <a:off x="11211472" y="5390345"/>
          <a:ext cx="458965" cy="2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65">
                  <a:extLst>
                    <a:ext uri="{9D8B030D-6E8A-4147-A177-3AD203B41FA5}">
                      <a16:colId xmlns:a16="http://schemas.microsoft.com/office/drawing/2014/main" val="988078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12788"/>
                  </a:ext>
                </a:extLst>
              </a:tr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82727"/>
                  </a:ext>
                </a:extLst>
              </a:tr>
            </a:tbl>
          </a:graphicData>
        </a:graphic>
      </p:graphicFrame>
      <p:sp>
        <p:nvSpPr>
          <p:cNvPr id="36" name="TextBox 93">
            <a:extLst>
              <a:ext uri="{FF2B5EF4-FFF2-40B4-BE49-F238E27FC236}">
                <a16:creationId xmlns:a16="http://schemas.microsoft.com/office/drawing/2014/main" id="{452AB7FA-7C7F-E89E-541F-F398B6FAB26B}"/>
              </a:ext>
            </a:extLst>
          </p:cNvPr>
          <p:cNvSpPr txBox="1"/>
          <p:nvPr/>
        </p:nvSpPr>
        <p:spPr>
          <a:xfrm>
            <a:off x="863731" y="6294693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Y. Huang; L. Zhang; P. Gilbert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3CD80F-7290-398C-E0C3-D707AAB38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33" y="1216158"/>
            <a:ext cx="4279392" cy="493776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43591DB-3D9D-60E7-7788-F5258138A36D}"/>
              </a:ext>
            </a:extLst>
          </p:cNvPr>
          <p:cNvSpPr txBox="1"/>
          <p:nvPr/>
        </p:nvSpPr>
        <p:spPr>
          <a:xfrm>
            <a:off x="1443716" y="994429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A0A6F76-0192-5E85-0D7D-76DD7B25D49E}"/>
              </a:ext>
            </a:extLst>
          </p:cNvPr>
          <p:cNvSpPr txBox="1"/>
          <p:nvPr/>
        </p:nvSpPr>
        <p:spPr>
          <a:xfrm>
            <a:off x="1443716" y="3555264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190B3A5-13F3-BDF9-0872-992E89CAF196}"/>
              </a:ext>
            </a:extLst>
          </p:cNvPr>
          <p:cNvSpPr txBox="1"/>
          <p:nvPr/>
        </p:nvSpPr>
        <p:spPr>
          <a:xfrm>
            <a:off x="5631921" y="1666785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BC2C7F2-CF3F-F8C4-019E-AE35694A8353}"/>
              </a:ext>
            </a:extLst>
          </p:cNvPr>
          <p:cNvSpPr txBox="1"/>
          <p:nvPr/>
        </p:nvSpPr>
        <p:spPr>
          <a:xfrm>
            <a:off x="5614106" y="2017434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66.5%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D9546D0-61B4-67B3-9264-2F900F4D6610}"/>
              </a:ext>
            </a:extLst>
          </p:cNvPr>
          <p:cNvSpPr txBox="1"/>
          <p:nvPr/>
        </p:nvSpPr>
        <p:spPr>
          <a:xfrm>
            <a:off x="5620294" y="2369129"/>
            <a:ext cx="236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04_A06_LS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70.1%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BF776DD3-50F8-BF33-AC21-A816C9104BDC}"/>
              </a:ext>
            </a:extLst>
          </p:cNvPr>
          <p:cNvSpPr/>
          <p:nvPr/>
        </p:nvSpPr>
        <p:spPr>
          <a:xfrm>
            <a:off x="5362831" y="1688855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09F2AB25-E014-889C-8897-08D4A2D35C8D}"/>
              </a:ext>
            </a:extLst>
          </p:cNvPr>
          <p:cNvCxnSpPr>
            <a:cxnSpLocks/>
          </p:cNvCxnSpPr>
          <p:nvPr/>
        </p:nvCxnSpPr>
        <p:spPr>
          <a:xfrm flipV="1">
            <a:off x="5368730" y="1799158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>
            <a:extLst>
              <a:ext uri="{FF2B5EF4-FFF2-40B4-BE49-F238E27FC236}">
                <a16:creationId xmlns:a16="http://schemas.microsoft.com/office/drawing/2014/main" id="{0430965B-EA03-864D-BB43-4FF1EDB941C2}"/>
              </a:ext>
            </a:extLst>
          </p:cNvPr>
          <p:cNvSpPr/>
          <p:nvPr/>
        </p:nvSpPr>
        <p:spPr>
          <a:xfrm>
            <a:off x="5356169" y="2046937"/>
            <a:ext cx="287035" cy="222351"/>
          </a:xfrm>
          <a:prstGeom prst="rect">
            <a:avLst/>
          </a:prstGeom>
          <a:solidFill>
            <a:srgbClr val="FF7E7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2B5F082C-15FC-6C16-20CE-EB140F7CB9E5}"/>
              </a:ext>
            </a:extLst>
          </p:cNvPr>
          <p:cNvCxnSpPr>
            <a:cxnSpLocks/>
            <a:stCxn id="39" idx="1"/>
            <a:endCxn id="39" idx="3"/>
          </p:cNvCxnSpPr>
          <p:nvPr/>
        </p:nvCxnSpPr>
        <p:spPr>
          <a:xfrm>
            <a:off x="5356169" y="2158113"/>
            <a:ext cx="287035" cy="0"/>
          </a:xfrm>
          <a:prstGeom prst="line">
            <a:avLst/>
          </a:prstGeom>
          <a:ln w="381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4176CEF0-9513-62E7-8888-5AFBBE97079D}"/>
              </a:ext>
            </a:extLst>
          </p:cNvPr>
          <p:cNvSpPr/>
          <p:nvPr/>
        </p:nvSpPr>
        <p:spPr>
          <a:xfrm>
            <a:off x="5354840" y="2411317"/>
            <a:ext cx="287035" cy="222351"/>
          </a:xfrm>
          <a:prstGeom prst="rect">
            <a:avLst/>
          </a:prstGeom>
          <a:solidFill>
            <a:srgbClr val="D883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D9B37EB7-BC78-289B-CFAD-54CC2B089E12}"/>
              </a:ext>
            </a:extLst>
          </p:cNvPr>
          <p:cNvCxnSpPr>
            <a:cxnSpLocks/>
          </p:cNvCxnSpPr>
          <p:nvPr/>
        </p:nvCxnSpPr>
        <p:spPr>
          <a:xfrm>
            <a:off x="5354840" y="2522493"/>
            <a:ext cx="287035" cy="0"/>
          </a:xfrm>
          <a:prstGeom prst="line">
            <a:avLst/>
          </a:prstGeom>
          <a:ln w="38100">
            <a:solidFill>
              <a:srgbClr val="D88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1C3FAEC1-E1B3-8352-E76E-6B46E6745E48}"/>
              </a:ext>
            </a:extLst>
          </p:cNvPr>
          <p:cNvSpPr txBox="1"/>
          <p:nvPr/>
        </p:nvSpPr>
        <p:spPr>
          <a:xfrm>
            <a:off x="5643548" y="4038042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6AFC3FF-0D5A-598C-5FD8-B54879F86999}"/>
              </a:ext>
            </a:extLst>
          </p:cNvPr>
          <p:cNvSpPr txBox="1"/>
          <p:nvPr/>
        </p:nvSpPr>
        <p:spPr>
          <a:xfrm>
            <a:off x="5625733" y="4378644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90.9%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81DDF69-F991-28BC-9906-7F6569F92609}"/>
              </a:ext>
            </a:extLst>
          </p:cNvPr>
          <p:cNvSpPr txBox="1"/>
          <p:nvPr/>
        </p:nvSpPr>
        <p:spPr>
          <a:xfrm>
            <a:off x="5631920" y="4729412"/>
            <a:ext cx="2352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04_A06_LS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93.1%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D00BCCA-316A-AE53-7183-187CFB6769BA}"/>
              </a:ext>
            </a:extLst>
          </p:cNvPr>
          <p:cNvSpPr/>
          <p:nvPr/>
        </p:nvSpPr>
        <p:spPr>
          <a:xfrm>
            <a:off x="5374458" y="4070870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8EE77AC5-A7A9-8E9F-9005-3A09B07DF6C9}"/>
              </a:ext>
            </a:extLst>
          </p:cNvPr>
          <p:cNvCxnSpPr>
            <a:cxnSpLocks/>
          </p:cNvCxnSpPr>
          <p:nvPr/>
        </p:nvCxnSpPr>
        <p:spPr>
          <a:xfrm flipV="1">
            <a:off x="5380357" y="4181173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49">
            <a:extLst>
              <a:ext uri="{FF2B5EF4-FFF2-40B4-BE49-F238E27FC236}">
                <a16:creationId xmlns:a16="http://schemas.microsoft.com/office/drawing/2014/main" id="{7628EBD8-3760-9C53-D1DE-B357BB357598}"/>
              </a:ext>
            </a:extLst>
          </p:cNvPr>
          <p:cNvSpPr/>
          <p:nvPr/>
        </p:nvSpPr>
        <p:spPr>
          <a:xfrm>
            <a:off x="5367796" y="4408147"/>
            <a:ext cx="287035" cy="222351"/>
          </a:xfrm>
          <a:prstGeom prst="rect">
            <a:avLst/>
          </a:prstGeom>
          <a:solidFill>
            <a:srgbClr val="FF7E7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1" name="Gerade Verbindung 50">
            <a:extLst>
              <a:ext uri="{FF2B5EF4-FFF2-40B4-BE49-F238E27FC236}">
                <a16:creationId xmlns:a16="http://schemas.microsoft.com/office/drawing/2014/main" id="{ECC90146-4EEB-4E7C-1B7E-06087A9FE3D4}"/>
              </a:ext>
            </a:extLst>
          </p:cNvPr>
          <p:cNvCxnSpPr>
            <a:cxnSpLocks/>
            <a:stCxn id="50" idx="1"/>
            <a:endCxn id="50" idx="3"/>
          </p:cNvCxnSpPr>
          <p:nvPr/>
        </p:nvCxnSpPr>
        <p:spPr>
          <a:xfrm>
            <a:off x="5367796" y="4519323"/>
            <a:ext cx="287035" cy="0"/>
          </a:xfrm>
          <a:prstGeom prst="line">
            <a:avLst/>
          </a:prstGeom>
          <a:ln w="381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 51">
            <a:extLst>
              <a:ext uri="{FF2B5EF4-FFF2-40B4-BE49-F238E27FC236}">
                <a16:creationId xmlns:a16="http://schemas.microsoft.com/office/drawing/2014/main" id="{3695F627-A24C-3D81-3B2B-E296C4C4B6CB}"/>
              </a:ext>
            </a:extLst>
          </p:cNvPr>
          <p:cNvSpPr/>
          <p:nvPr/>
        </p:nvSpPr>
        <p:spPr>
          <a:xfrm>
            <a:off x="5366467" y="4751722"/>
            <a:ext cx="287035" cy="222351"/>
          </a:xfrm>
          <a:prstGeom prst="rect">
            <a:avLst/>
          </a:prstGeom>
          <a:solidFill>
            <a:srgbClr val="D883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09FC2B5C-2572-9ED6-DD58-1A772F7B32DA}"/>
              </a:ext>
            </a:extLst>
          </p:cNvPr>
          <p:cNvCxnSpPr>
            <a:cxnSpLocks/>
            <a:stCxn id="52" idx="1"/>
            <a:endCxn id="52" idx="3"/>
          </p:cNvCxnSpPr>
          <p:nvPr/>
        </p:nvCxnSpPr>
        <p:spPr>
          <a:xfrm>
            <a:off x="5366467" y="4862898"/>
            <a:ext cx="287035" cy="0"/>
          </a:xfrm>
          <a:prstGeom prst="line">
            <a:avLst/>
          </a:prstGeom>
          <a:ln w="38100">
            <a:solidFill>
              <a:srgbClr val="D88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51175810-D312-2F07-33D2-EB90BDB8F479}"/>
              </a:ext>
            </a:extLst>
          </p:cNvPr>
          <p:cNvSpPr txBox="1"/>
          <p:nvPr/>
        </p:nvSpPr>
        <p:spPr>
          <a:xfrm>
            <a:off x="5238369" y="1099605"/>
            <a:ext cx="211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de-DE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silico</a:t>
            </a:r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(!) </a:t>
            </a:r>
            <a:r>
              <a:rPr lang="de-DE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 (%)</a:t>
            </a:r>
          </a:p>
        </p:txBody>
      </p:sp>
    </p:spTree>
    <p:extLst>
      <p:ext uri="{BB962C8B-B14F-4D97-AF65-F5344CB8AC3E}">
        <p14:creationId xmlns:p14="http://schemas.microsoft.com/office/powerpoint/2010/main" val="224379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09">
            <a:extLst>
              <a:ext uri="{FF2B5EF4-FFF2-40B4-BE49-F238E27FC236}">
                <a16:creationId xmlns:a16="http://schemas.microsoft.com/office/drawing/2014/main" id="{53CFFF31-5E52-2412-E280-343CED62C5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975" t="49653" r="-8719" b="-1"/>
          <a:stretch/>
        </p:blipFill>
        <p:spPr>
          <a:xfrm>
            <a:off x="366018" y="176094"/>
            <a:ext cx="905937" cy="675960"/>
          </a:xfrm>
          <a:prstGeom prst="rect">
            <a:avLst/>
          </a:prstGeom>
        </p:spPr>
      </p:pic>
      <p:sp>
        <p:nvSpPr>
          <p:cNvPr id="18" name="Textfeld 73">
            <a:extLst>
              <a:ext uri="{FF2B5EF4-FFF2-40B4-BE49-F238E27FC236}">
                <a16:creationId xmlns:a16="http://schemas.microsoft.com/office/drawing/2014/main" id="{B17231D5-A420-6866-9671-BB0389B8F6F0}"/>
              </a:ext>
            </a:extLst>
          </p:cNvPr>
          <p:cNvSpPr txBox="1"/>
          <p:nvPr/>
        </p:nvSpPr>
        <p:spPr>
          <a:xfrm>
            <a:off x="0" y="30982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Novel CD4bs HIV-1 neutralizing antibody 04_A06</a:t>
            </a:r>
          </a:p>
        </p:txBody>
      </p:sp>
      <p:sp>
        <p:nvSpPr>
          <p:cNvPr id="70" name="TextBox 93">
            <a:extLst>
              <a:ext uri="{FF2B5EF4-FFF2-40B4-BE49-F238E27FC236}">
                <a16:creationId xmlns:a16="http://schemas.microsoft.com/office/drawing/2014/main" id="{7C8D792F-BA34-51C2-5882-295E983B06C5}"/>
              </a:ext>
            </a:extLst>
          </p:cNvPr>
          <p:cNvSpPr txBox="1"/>
          <p:nvPr/>
        </p:nvSpPr>
        <p:spPr>
          <a:xfrm>
            <a:off x="7984540" y="6309100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M. Seaman; P. Moore; N. Mkhize</a:t>
            </a:r>
          </a:p>
        </p:txBody>
      </p:sp>
      <p:sp>
        <p:nvSpPr>
          <p:cNvPr id="2" name="TextBox 50">
            <a:extLst>
              <a:ext uri="{FF2B5EF4-FFF2-40B4-BE49-F238E27FC236}">
                <a16:creationId xmlns:a16="http://schemas.microsoft.com/office/drawing/2014/main" id="{74571410-69F1-8596-4F13-E3B4A9D6074F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3" name="TextBox 51">
            <a:extLst>
              <a:ext uri="{FF2B5EF4-FFF2-40B4-BE49-F238E27FC236}">
                <a16:creationId xmlns:a16="http://schemas.microsoft.com/office/drawing/2014/main" id="{B26B42AE-D728-7EE7-BD38-D6F841AEFE92}"/>
              </a:ext>
            </a:extLst>
          </p:cNvPr>
          <p:cNvSpPr txBox="1"/>
          <p:nvPr/>
        </p:nvSpPr>
        <p:spPr>
          <a:xfrm>
            <a:off x="8498972" y="1379855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4" name="TextBox 56">
            <a:extLst>
              <a:ext uri="{FF2B5EF4-FFF2-40B4-BE49-F238E27FC236}">
                <a16:creationId xmlns:a16="http://schemas.microsoft.com/office/drawing/2014/main" id="{8B3E4A4B-6122-3CDA-E0FA-8563A2AC0AB5}"/>
              </a:ext>
            </a:extLst>
          </p:cNvPr>
          <p:cNvSpPr txBox="1"/>
          <p:nvPr/>
        </p:nvSpPr>
        <p:spPr>
          <a:xfrm>
            <a:off x="9100483" y="1375411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5" name="TextBox 66">
            <a:extLst>
              <a:ext uri="{FF2B5EF4-FFF2-40B4-BE49-F238E27FC236}">
                <a16:creationId xmlns:a16="http://schemas.microsoft.com/office/drawing/2014/main" id="{5643B310-3264-9939-1C40-FDD3D0EA09F4}"/>
              </a:ext>
            </a:extLst>
          </p:cNvPr>
          <p:cNvSpPr txBox="1"/>
          <p:nvPr/>
        </p:nvSpPr>
        <p:spPr>
          <a:xfrm>
            <a:off x="9826277" y="1371506"/>
            <a:ext cx="814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04_A06</a:t>
            </a:r>
          </a:p>
        </p:txBody>
      </p:sp>
      <p:sp>
        <p:nvSpPr>
          <p:cNvPr id="6" name="TextBox 67">
            <a:extLst>
              <a:ext uri="{FF2B5EF4-FFF2-40B4-BE49-F238E27FC236}">
                <a16:creationId xmlns:a16="http://schemas.microsoft.com/office/drawing/2014/main" id="{2FB9B0BE-F176-D491-B5B4-FAA9990FA36C}"/>
              </a:ext>
            </a:extLst>
          </p:cNvPr>
          <p:cNvSpPr txBox="1"/>
          <p:nvPr/>
        </p:nvSpPr>
        <p:spPr>
          <a:xfrm>
            <a:off x="10427788" y="1367062"/>
            <a:ext cx="792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VRC01</a:t>
            </a:r>
          </a:p>
        </p:txBody>
      </p:sp>
      <p:sp>
        <p:nvSpPr>
          <p:cNvPr id="7" name="TextBox 50">
            <a:extLst>
              <a:ext uri="{FF2B5EF4-FFF2-40B4-BE49-F238E27FC236}">
                <a16:creationId xmlns:a16="http://schemas.microsoft.com/office/drawing/2014/main" id="{9FF63323-A2D0-403B-1A6F-AC5E12984371}"/>
              </a:ext>
            </a:extLst>
          </p:cNvPr>
          <p:cNvSpPr txBox="1"/>
          <p:nvPr/>
        </p:nvSpPr>
        <p:spPr>
          <a:xfrm>
            <a:off x="8989274" y="983817"/>
            <a:ext cx="180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>
                <a:latin typeface="Arial" panose="020B0604020202020204" pitchFamily="34" charset="0"/>
                <a:cs typeface="Arial" panose="020B0604020202020204" pitchFamily="34" charset="0"/>
              </a:rPr>
              <a:t>Placebo group</a:t>
            </a:r>
          </a:p>
        </p:txBody>
      </p:sp>
      <p:sp>
        <p:nvSpPr>
          <p:cNvPr id="10" name="TextBox 74">
            <a:extLst>
              <a:ext uri="{FF2B5EF4-FFF2-40B4-BE49-F238E27FC236}">
                <a16:creationId xmlns:a16="http://schemas.microsoft.com/office/drawing/2014/main" id="{9879D348-521F-F0F0-FA2F-8CDD74AD6296}"/>
              </a:ext>
            </a:extLst>
          </p:cNvPr>
          <p:cNvSpPr txBox="1"/>
          <p:nvPr/>
        </p:nvSpPr>
        <p:spPr>
          <a:xfrm>
            <a:off x="8636386" y="5657609"/>
            <a:ext cx="6146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2E1B6433-4336-E288-0950-CF732EC988B6}"/>
              </a:ext>
            </a:extLst>
          </p:cNvPr>
          <p:cNvSpPr txBox="1"/>
          <p:nvPr/>
        </p:nvSpPr>
        <p:spPr>
          <a:xfrm>
            <a:off x="8591753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</a:p>
        </p:txBody>
      </p:sp>
      <p:cxnSp>
        <p:nvCxnSpPr>
          <p:cNvPr id="12" name="Straight Connector 78">
            <a:extLst>
              <a:ext uri="{FF2B5EF4-FFF2-40B4-BE49-F238E27FC236}">
                <a16:creationId xmlns:a16="http://schemas.microsoft.com/office/drawing/2014/main" id="{DC436C93-7C4E-78F6-D2F3-86D071B16337}"/>
              </a:ext>
            </a:extLst>
          </p:cNvPr>
          <p:cNvCxnSpPr>
            <a:cxnSpLocks/>
          </p:cNvCxnSpPr>
          <p:nvPr/>
        </p:nvCxnSpPr>
        <p:spPr>
          <a:xfrm>
            <a:off x="8652044" y="5900396"/>
            <a:ext cx="875243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85">
            <a:extLst>
              <a:ext uri="{FF2B5EF4-FFF2-40B4-BE49-F238E27FC236}">
                <a16:creationId xmlns:a16="http://schemas.microsoft.com/office/drawing/2014/main" id="{50F486B1-60B3-C13B-F446-DF5515F2084E}"/>
              </a:ext>
            </a:extLst>
          </p:cNvPr>
          <p:cNvSpPr txBox="1"/>
          <p:nvPr/>
        </p:nvSpPr>
        <p:spPr>
          <a:xfrm>
            <a:off x="9160888" y="5655503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2.2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90">
            <a:extLst>
              <a:ext uri="{FF2B5EF4-FFF2-40B4-BE49-F238E27FC236}">
                <a16:creationId xmlns:a16="http://schemas.microsoft.com/office/drawing/2014/main" id="{BEDF14A4-1AA1-9173-40C2-7532220A2419}"/>
              </a:ext>
            </a:extLst>
          </p:cNvPr>
          <p:cNvSpPr txBox="1"/>
          <p:nvPr/>
        </p:nvSpPr>
        <p:spPr>
          <a:xfrm>
            <a:off x="9070997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98067503-EE52-DCE6-F524-78656BA1B6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637"/>
          <a:stretch/>
        </p:blipFill>
        <p:spPr>
          <a:xfrm>
            <a:off x="8652044" y="1669844"/>
            <a:ext cx="483608" cy="3990632"/>
          </a:xfrm>
          <a:prstGeom prst="rect">
            <a:avLst/>
          </a:prstGeom>
        </p:spPr>
      </p:pic>
      <p:pic>
        <p:nvPicPr>
          <p:cNvPr id="17" name="Picture 107">
            <a:extLst>
              <a:ext uri="{FF2B5EF4-FFF2-40B4-BE49-F238E27FC236}">
                <a16:creationId xmlns:a16="http://schemas.microsoft.com/office/drawing/2014/main" id="{F41FD150-CA4E-44FF-814C-991E85602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8" r="71989"/>
          <a:stretch/>
        </p:blipFill>
        <p:spPr>
          <a:xfrm>
            <a:off x="9125117" y="1676435"/>
            <a:ext cx="483609" cy="3990632"/>
          </a:xfrm>
          <a:prstGeom prst="rect">
            <a:avLst/>
          </a:prstGeom>
        </p:spPr>
      </p:pic>
      <p:pic>
        <p:nvPicPr>
          <p:cNvPr id="20" name="Picture 108">
            <a:extLst>
              <a:ext uri="{FF2B5EF4-FFF2-40B4-BE49-F238E27FC236}">
                <a16:creationId xmlns:a16="http://schemas.microsoft.com/office/drawing/2014/main" id="{B3FA3D6F-A1B5-72DF-E2A5-99559256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13" r="53724"/>
          <a:stretch/>
        </p:blipFill>
        <p:spPr>
          <a:xfrm>
            <a:off x="9938949" y="1677725"/>
            <a:ext cx="483609" cy="3990632"/>
          </a:xfrm>
          <a:prstGeom prst="rect">
            <a:avLst/>
          </a:prstGeom>
        </p:spPr>
      </p:pic>
      <p:pic>
        <p:nvPicPr>
          <p:cNvPr id="21" name="Picture 109">
            <a:extLst>
              <a:ext uri="{FF2B5EF4-FFF2-40B4-BE49-F238E27FC236}">
                <a16:creationId xmlns:a16="http://schemas.microsoft.com/office/drawing/2014/main" id="{B55A6E2C-8F56-5C83-A54F-4AF23E58D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87" r="33768"/>
          <a:stretch/>
        </p:blipFill>
        <p:spPr>
          <a:xfrm>
            <a:off x="10430802" y="1674481"/>
            <a:ext cx="580774" cy="3990632"/>
          </a:xfrm>
          <a:prstGeom prst="rect">
            <a:avLst/>
          </a:prstGeom>
        </p:spPr>
      </p:pic>
      <p:sp>
        <p:nvSpPr>
          <p:cNvPr id="22" name="TextBox 119">
            <a:extLst>
              <a:ext uri="{FF2B5EF4-FFF2-40B4-BE49-F238E27FC236}">
                <a16:creationId xmlns:a16="http://schemas.microsoft.com/office/drawing/2014/main" id="{1A38A699-88AF-1691-5B86-94F4A840B32B}"/>
              </a:ext>
            </a:extLst>
          </p:cNvPr>
          <p:cNvSpPr txBox="1"/>
          <p:nvPr/>
        </p:nvSpPr>
        <p:spPr>
          <a:xfrm>
            <a:off x="10025988" y="5651049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0.3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20">
            <a:extLst>
              <a:ext uri="{FF2B5EF4-FFF2-40B4-BE49-F238E27FC236}">
                <a16:creationId xmlns:a16="http://schemas.microsoft.com/office/drawing/2014/main" id="{D0C82C66-EA6B-2A5E-1E5E-AF1BC7262D89}"/>
              </a:ext>
            </a:extLst>
          </p:cNvPr>
          <p:cNvSpPr txBox="1"/>
          <p:nvPr/>
        </p:nvSpPr>
        <p:spPr>
          <a:xfrm>
            <a:off x="9941660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25" name="Straight Connector 121">
            <a:extLst>
              <a:ext uri="{FF2B5EF4-FFF2-40B4-BE49-F238E27FC236}">
                <a16:creationId xmlns:a16="http://schemas.microsoft.com/office/drawing/2014/main" id="{998B26C6-E56A-B2D1-3B4C-9B164BD7410E}"/>
              </a:ext>
            </a:extLst>
          </p:cNvPr>
          <p:cNvCxnSpPr>
            <a:cxnSpLocks/>
          </p:cNvCxnSpPr>
          <p:nvPr/>
        </p:nvCxnSpPr>
        <p:spPr>
          <a:xfrm>
            <a:off x="9812753" y="5900396"/>
            <a:ext cx="1268479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122">
            <a:extLst>
              <a:ext uri="{FF2B5EF4-FFF2-40B4-BE49-F238E27FC236}">
                <a16:creationId xmlns:a16="http://schemas.microsoft.com/office/drawing/2014/main" id="{E99ADF1F-96E1-3CAF-86DF-E216F94DB313}"/>
              </a:ext>
            </a:extLst>
          </p:cNvPr>
          <p:cNvSpPr txBox="1"/>
          <p:nvPr/>
        </p:nvSpPr>
        <p:spPr>
          <a:xfrm>
            <a:off x="10534531" y="5647325"/>
            <a:ext cx="6606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1.7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23">
            <a:extLst>
              <a:ext uri="{FF2B5EF4-FFF2-40B4-BE49-F238E27FC236}">
                <a16:creationId xmlns:a16="http://schemas.microsoft.com/office/drawing/2014/main" id="{2F48E452-C5A5-34FA-B727-ACC6B8FA3E5E}"/>
              </a:ext>
            </a:extLst>
          </p:cNvPr>
          <p:cNvSpPr txBox="1"/>
          <p:nvPr/>
        </p:nvSpPr>
        <p:spPr>
          <a:xfrm>
            <a:off x="10472919" y="5878546"/>
            <a:ext cx="5448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200"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12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38">
            <a:extLst>
              <a:ext uri="{FF2B5EF4-FFF2-40B4-BE49-F238E27FC236}">
                <a16:creationId xmlns:a16="http://schemas.microsoft.com/office/drawing/2014/main" id="{CC5098C8-9465-A1FB-D0CD-5356C95525EB}"/>
              </a:ext>
            </a:extLst>
          </p:cNvPr>
          <p:cNvCxnSpPr>
            <a:cxnSpLocks/>
          </p:cNvCxnSpPr>
          <p:nvPr/>
        </p:nvCxnSpPr>
        <p:spPr>
          <a:xfrm>
            <a:off x="8663687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52">
            <a:extLst>
              <a:ext uri="{FF2B5EF4-FFF2-40B4-BE49-F238E27FC236}">
                <a16:creationId xmlns:a16="http://schemas.microsoft.com/office/drawing/2014/main" id="{64D12799-C780-A67B-3273-086956EE8670}"/>
              </a:ext>
            </a:extLst>
          </p:cNvPr>
          <p:cNvCxnSpPr>
            <a:cxnSpLocks/>
          </p:cNvCxnSpPr>
          <p:nvPr/>
        </p:nvCxnSpPr>
        <p:spPr>
          <a:xfrm>
            <a:off x="9162428" y="1627640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70">
            <a:extLst>
              <a:ext uri="{FF2B5EF4-FFF2-40B4-BE49-F238E27FC236}">
                <a16:creationId xmlns:a16="http://schemas.microsoft.com/office/drawing/2014/main" id="{122B81B0-32D6-5F5A-871E-0FA6C4AC40B3}"/>
              </a:ext>
            </a:extLst>
          </p:cNvPr>
          <p:cNvCxnSpPr>
            <a:cxnSpLocks/>
          </p:cNvCxnSpPr>
          <p:nvPr/>
        </p:nvCxnSpPr>
        <p:spPr>
          <a:xfrm>
            <a:off x="9990992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2">
            <a:extLst>
              <a:ext uri="{FF2B5EF4-FFF2-40B4-BE49-F238E27FC236}">
                <a16:creationId xmlns:a16="http://schemas.microsoft.com/office/drawing/2014/main" id="{AF2478AA-F89E-45B4-E403-B1A6D0B8729A}"/>
              </a:ext>
            </a:extLst>
          </p:cNvPr>
          <p:cNvCxnSpPr>
            <a:cxnSpLocks/>
          </p:cNvCxnSpPr>
          <p:nvPr/>
        </p:nvCxnSpPr>
        <p:spPr>
          <a:xfrm>
            <a:off x="10489733" y="1619291"/>
            <a:ext cx="42597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97">
            <a:extLst>
              <a:ext uri="{FF2B5EF4-FFF2-40B4-BE49-F238E27FC236}">
                <a16:creationId xmlns:a16="http://schemas.microsoft.com/office/drawing/2014/main" id="{1447C5F9-2688-94AB-FE39-4FE2172ACFD2}"/>
              </a:ext>
            </a:extLst>
          </p:cNvPr>
          <p:cNvSpPr txBox="1"/>
          <p:nvPr/>
        </p:nvSpPr>
        <p:spPr>
          <a:xfrm rot="16200000">
            <a:off x="798728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HVTN703</a:t>
            </a:r>
          </a:p>
        </p:txBody>
      </p:sp>
      <p:sp>
        <p:nvSpPr>
          <p:cNvPr id="73" name="TextBox 99">
            <a:extLst>
              <a:ext uri="{FF2B5EF4-FFF2-40B4-BE49-F238E27FC236}">
                <a16:creationId xmlns:a16="http://schemas.microsoft.com/office/drawing/2014/main" id="{54F11F08-60B9-5AAC-BD83-75B386886C1D}"/>
              </a:ext>
            </a:extLst>
          </p:cNvPr>
          <p:cNvSpPr txBox="1"/>
          <p:nvPr/>
        </p:nvSpPr>
        <p:spPr>
          <a:xfrm rot="16200000">
            <a:off x="9368568" y="3187537"/>
            <a:ext cx="9816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>
                <a:latin typeface="Arial" panose="020B0604020202020204" pitchFamily="34" charset="0"/>
                <a:cs typeface="Arial" panose="020B0604020202020204" pitchFamily="34" charset="0"/>
              </a:rPr>
              <a:t>HVTN704</a:t>
            </a:r>
          </a:p>
        </p:txBody>
      </p:sp>
      <p:graphicFrame>
        <p:nvGraphicFramePr>
          <p:cNvPr id="74" name="Table 69">
            <a:extLst>
              <a:ext uri="{FF2B5EF4-FFF2-40B4-BE49-F238E27FC236}">
                <a16:creationId xmlns:a16="http://schemas.microsoft.com/office/drawing/2014/main" id="{00C73473-49AD-6F8B-9FB9-D8054A6A0BFA}"/>
              </a:ext>
            </a:extLst>
          </p:cNvPr>
          <p:cNvGraphicFramePr>
            <a:graphicFrameLocks noGrp="1"/>
          </p:cNvGraphicFramePr>
          <p:nvPr/>
        </p:nvGraphicFramePr>
        <p:xfrm>
          <a:off x="11211472" y="5390345"/>
          <a:ext cx="458965" cy="266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965">
                  <a:extLst>
                    <a:ext uri="{9D8B030D-6E8A-4147-A177-3AD203B41FA5}">
                      <a16:colId xmlns:a16="http://schemas.microsoft.com/office/drawing/2014/main" val="988078003"/>
                    </a:ext>
                  </a:extLst>
                </a:gridCol>
              </a:tblGrid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212788"/>
                  </a:ext>
                </a:extLst>
              </a:tr>
              <a:tr h="123111">
                <a:tc>
                  <a:txBody>
                    <a:bodyPr/>
                    <a:lstStyle/>
                    <a:p>
                      <a:pPr algn="ctr"/>
                      <a:r>
                        <a:rPr lang="x-none" sz="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&gt;1 µg/ml</a:t>
                      </a:r>
                    </a:p>
                  </a:txBody>
                  <a:tcPr marL="41930" marR="41930" marT="20965" marB="2096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482727"/>
                  </a:ext>
                </a:extLst>
              </a:tr>
            </a:tbl>
          </a:graphicData>
        </a:graphic>
      </p:graphicFrame>
      <p:sp>
        <p:nvSpPr>
          <p:cNvPr id="36" name="TextBox 93">
            <a:extLst>
              <a:ext uri="{FF2B5EF4-FFF2-40B4-BE49-F238E27FC236}">
                <a16:creationId xmlns:a16="http://schemas.microsoft.com/office/drawing/2014/main" id="{452AB7FA-7C7F-E89E-541F-F398B6FAB26B}"/>
              </a:ext>
            </a:extLst>
          </p:cNvPr>
          <p:cNvSpPr txBox="1"/>
          <p:nvPr/>
        </p:nvSpPr>
        <p:spPr>
          <a:xfrm>
            <a:off x="863731" y="6294693"/>
            <a:ext cx="2971336" cy="307758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r"/>
            <a:r>
              <a:rPr lang="en-US" sz="1400"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Y. Huang; L. Zhang; P. Gilbert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E3CD80F-7290-398C-E0C3-D707AAB38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733" y="1216158"/>
            <a:ext cx="4279392" cy="4937760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043591DB-3D9D-60E7-7788-F5258138A36D}"/>
              </a:ext>
            </a:extLst>
          </p:cNvPr>
          <p:cNvSpPr txBox="1"/>
          <p:nvPr/>
        </p:nvSpPr>
        <p:spPr>
          <a:xfrm>
            <a:off x="1443716" y="994429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A0A6F76-0192-5E85-0D7D-76DD7B25D49E}"/>
              </a:ext>
            </a:extLst>
          </p:cNvPr>
          <p:cNvSpPr txBox="1"/>
          <p:nvPr/>
        </p:nvSpPr>
        <p:spPr>
          <a:xfrm>
            <a:off x="1443716" y="3555264"/>
            <a:ext cx="154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A06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7190B3A5-13F3-BDF9-0872-992E89CAF196}"/>
              </a:ext>
            </a:extLst>
          </p:cNvPr>
          <p:cNvSpPr txBox="1"/>
          <p:nvPr/>
        </p:nvSpPr>
        <p:spPr>
          <a:xfrm>
            <a:off x="5631921" y="1666785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BC2C7F2-CF3F-F8C4-019E-AE35694A8353}"/>
              </a:ext>
            </a:extLst>
          </p:cNvPr>
          <p:cNvSpPr txBox="1"/>
          <p:nvPr/>
        </p:nvSpPr>
        <p:spPr>
          <a:xfrm>
            <a:off x="5614106" y="2017434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66.5%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8D9546D0-61B4-67B3-9264-2F900F4D6610}"/>
              </a:ext>
            </a:extLst>
          </p:cNvPr>
          <p:cNvSpPr txBox="1"/>
          <p:nvPr/>
        </p:nvSpPr>
        <p:spPr>
          <a:xfrm>
            <a:off x="5620294" y="2369129"/>
            <a:ext cx="23642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04_A06_LS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70.1%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BF776DD3-50F8-BF33-AC21-A816C9104BDC}"/>
              </a:ext>
            </a:extLst>
          </p:cNvPr>
          <p:cNvSpPr/>
          <p:nvPr/>
        </p:nvSpPr>
        <p:spPr>
          <a:xfrm>
            <a:off x="5362831" y="1688855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09F2AB25-E014-889C-8897-08D4A2D35C8D}"/>
              </a:ext>
            </a:extLst>
          </p:cNvPr>
          <p:cNvCxnSpPr>
            <a:cxnSpLocks/>
          </p:cNvCxnSpPr>
          <p:nvPr/>
        </p:nvCxnSpPr>
        <p:spPr>
          <a:xfrm flipV="1">
            <a:off x="5368730" y="1799158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>
            <a:extLst>
              <a:ext uri="{FF2B5EF4-FFF2-40B4-BE49-F238E27FC236}">
                <a16:creationId xmlns:a16="http://schemas.microsoft.com/office/drawing/2014/main" id="{4176CEF0-9513-62E7-8888-5AFBBE97079D}"/>
              </a:ext>
            </a:extLst>
          </p:cNvPr>
          <p:cNvSpPr/>
          <p:nvPr/>
        </p:nvSpPr>
        <p:spPr>
          <a:xfrm>
            <a:off x="5354840" y="2411317"/>
            <a:ext cx="287035" cy="222351"/>
          </a:xfrm>
          <a:prstGeom prst="rect">
            <a:avLst/>
          </a:prstGeom>
          <a:solidFill>
            <a:srgbClr val="D883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2" name="Gerade Verbindung 41">
            <a:extLst>
              <a:ext uri="{FF2B5EF4-FFF2-40B4-BE49-F238E27FC236}">
                <a16:creationId xmlns:a16="http://schemas.microsoft.com/office/drawing/2014/main" id="{D9B37EB7-BC78-289B-CFAD-54CC2B089E12}"/>
              </a:ext>
            </a:extLst>
          </p:cNvPr>
          <p:cNvCxnSpPr>
            <a:cxnSpLocks/>
          </p:cNvCxnSpPr>
          <p:nvPr/>
        </p:nvCxnSpPr>
        <p:spPr>
          <a:xfrm>
            <a:off x="5354840" y="2522493"/>
            <a:ext cx="287035" cy="0"/>
          </a:xfrm>
          <a:prstGeom prst="line">
            <a:avLst/>
          </a:prstGeom>
          <a:ln w="38100">
            <a:solidFill>
              <a:srgbClr val="D88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1C3FAEC1-E1B3-8352-E76E-6B46E6745E48}"/>
              </a:ext>
            </a:extLst>
          </p:cNvPr>
          <p:cNvSpPr txBox="1"/>
          <p:nvPr/>
        </p:nvSpPr>
        <p:spPr>
          <a:xfrm>
            <a:off x="5643548" y="4038042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VRC01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23.3%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06AFC3FF-0D5A-598C-5FD8-B54879F86999}"/>
              </a:ext>
            </a:extLst>
          </p:cNvPr>
          <p:cNvSpPr txBox="1"/>
          <p:nvPr/>
        </p:nvSpPr>
        <p:spPr>
          <a:xfrm>
            <a:off x="5625733" y="4378644"/>
            <a:ext cx="2114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90.9%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81DDF69-F991-28BC-9906-7F6569F92609}"/>
              </a:ext>
            </a:extLst>
          </p:cNvPr>
          <p:cNvSpPr txBox="1"/>
          <p:nvPr/>
        </p:nvSpPr>
        <p:spPr>
          <a:xfrm>
            <a:off x="5631920" y="4729412"/>
            <a:ext cx="2352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04_A06_LS (30 mg/kg) - </a:t>
            </a:r>
            <a:r>
              <a:rPr lang="de-DE" sz="1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93.1%</a:t>
            </a:r>
            <a:endParaRPr lang="de-DE" sz="12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6D00BCCA-316A-AE53-7183-187CFB6769BA}"/>
              </a:ext>
            </a:extLst>
          </p:cNvPr>
          <p:cNvSpPr/>
          <p:nvPr/>
        </p:nvSpPr>
        <p:spPr>
          <a:xfrm>
            <a:off x="5374458" y="4070870"/>
            <a:ext cx="287035" cy="22235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8EE77AC5-A7A9-8E9F-9005-3A09B07DF6C9}"/>
              </a:ext>
            </a:extLst>
          </p:cNvPr>
          <p:cNvCxnSpPr>
            <a:cxnSpLocks/>
          </p:cNvCxnSpPr>
          <p:nvPr/>
        </p:nvCxnSpPr>
        <p:spPr>
          <a:xfrm flipV="1">
            <a:off x="5380357" y="4181173"/>
            <a:ext cx="269090" cy="87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eck 51">
            <a:extLst>
              <a:ext uri="{FF2B5EF4-FFF2-40B4-BE49-F238E27FC236}">
                <a16:creationId xmlns:a16="http://schemas.microsoft.com/office/drawing/2014/main" id="{3695F627-A24C-3D81-3B2B-E296C4C4B6CB}"/>
              </a:ext>
            </a:extLst>
          </p:cNvPr>
          <p:cNvSpPr/>
          <p:nvPr/>
        </p:nvSpPr>
        <p:spPr>
          <a:xfrm>
            <a:off x="5366467" y="4751722"/>
            <a:ext cx="287035" cy="222351"/>
          </a:xfrm>
          <a:prstGeom prst="rect">
            <a:avLst/>
          </a:prstGeom>
          <a:solidFill>
            <a:srgbClr val="D883FF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3" name="Gerade Verbindung 52">
            <a:extLst>
              <a:ext uri="{FF2B5EF4-FFF2-40B4-BE49-F238E27FC236}">
                <a16:creationId xmlns:a16="http://schemas.microsoft.com/office/drawing/2014/main" id="{09FC2B5C-2572-9ED6-DD58-1A772F7B32DA}"/>
              </a:ext>
            </a:extLst>
          </p:cNvPr>
          <p:cNvCxnSpPr>
            <a:cxnSpLocks/>
            <a:stCxn id="52" idx="1"/>
            <a:endCxn id="52" idx="3"/>
          </p:cNvCxnSpPr>
          <p:nvPr/>
        </p:nvCxnSpPr>
        <p:spPr>
          <a:xfrm>
            <a:off x="5366467" y="4862898"/>
            <a:ext cx="287035" cy="0"/>
          </a:xfrm>
          <a:prstGeom prst="line">
            <a:avLst/>
          </a:prstGeom>
          <a:ln w="38100">
            <a:solidFill>
              <a:srgbClr val="D88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>
            <a:extLst>
              <a:ext uri="{FF2B5EF4-FFF2-40B4-BE49-F238E27FC236}">
                <a16:creationId xmlns:a16="http://schemas.microsoft.com/office/drawing/2014/main" id="{51175810-D312-2F07-33D2-EB90BDB8F479}"/>
              </a:ext>
            </a:extLst>
          </p:cNvPr>
          <p:cNvSpPr txBox="1"/>
          <p:nvPr/>
        </p:nvSpPr>
        <p:spPr>
          <a:xfrm>
            <a:off x="5238369" y="1099605"/>
            <a:ext cx="211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</a:t>
            </a:r>
            <a:r>
              <a:rPr lang="de-DE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silico</a:t>
            </a:r>
            <a:r>
              <a:rPr lang="de-DE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(!) </a:t>
            </a:r>
            <a:r>
              <a:rPr lang="de-DE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PE (%)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115D2F8-7B69-74F1-DCB4-96BBAE47D26A}"/>
              </a:ext>
            </a:extLst>
          </p:cNvPr>
          <p:cNvSpPr/>
          <p:nvPr/>
        </p:nvSpPr>
        <p:spPr>
          <a:xfrm>
            <a:off x="3167270" y="4016929"/>
            <a:ext cx="1948069" cy="19155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189282B-8823-73EA-49AA-D7225253CEF9}"/>
              </a:ext>
            </a:extLst>
          </p:cNvPr>
          <p:cNvSpPr/>
          <p:nvPr/>
        </p:nvSpPr>
        <p:spPr>
          <a:xfrm>
            <a:off x="5311712" y="4697995"/>
            <a:ext cx="2672827" cy="3663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7DA1389-1BD3-CAD2-8520-5EC0DD7B497C}"/>
              </a:ext>
            </a:extLst>
          </p:cNvPr>
          <p:cNvSpPr/>
          <p:nvPr/>
        </p:nvSpPr>
        <p:spPr>
          <a:xfrm>
            <a:off x="5356169" y="2046937"/>
            <a:ext cx="287035" cy="222351"/>
          </a:xfrm>
          <a:prstGeom prst="rect">
            <a:avLst/>
          </a:prstGeom>
          <a:solidFill>
            <a:srgbClr val="FF7E7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19B2F528-99D8-ED24-C3E3-6286E616D438}"/>
              </a:ext>
            </a:extLst>
          </p:cNvPr>
          <p:cNvCxnSpPr>
            <a:cxnSpLocks/>
            <a:stCxn id="19" idx="1"/>
            <a:endCxn id="19" idx="3"/>
          </p:cNvCxnSpPr>
          <p:nvPr/>
        </p:nvCxnSpPr>
        <p:spPr>
          <a:xfrm>
            <a:off x="5356169" y="2158113"/>
            <a:ext cx="287035" cy="0"/>
          </a:xfrm>
          <a:prstGeom prst="line">
            <a:avLst/>
          </a:prstGeom>
          <a:ln w="381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2D5A1531-E8C0-2DFA-FA17-8AE853D738A1}"/>
              </a:ext>
            </a:extLst>
          </p:cNvPr>
          <p:cNvSpPr/>
          <p:nvPr/>
        </p:nvSpPr>
        <p:spPr>
          <a:xfrm>
            <a:off x="5367796" y="4408147"/>
            <a:ext cx="287035" cy="222351"/>
          </a:xfrm>
          <a:prstGeom prst="rect">
            <a:avLst/>
          </a:prstGeom>
          <a:solidFill>
            <a:srgbClr val="FF7E79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 Verbindung 54">
            <a:extLst>
              <a:ext uri="{FF2B5EF4-FFF2-40B4-BE49-F238E27FC236}">
                <a16:creationId xmlns:a16="http://schemas.microsoft.com/office/drawing/2014/main" id="{97AE2F3E-5939-FC68-FA19-C7638B296838}"/>
              </a:ext>
            </a:extLst>
          </p:cNvPr>
          <p:cNvCxnSpPr>
            <a:cxnSpLocks/>
            <a:stCxn id="28" idx="1"/>
            <a:endCxn id="28" idx="3"/>
          </p:cNvCxnSpPr>
          <p:nvPr/>
        </p:nvCxnSpPr>
        <p:spPr>
          <a:xfrm>
            <a:off x="5367796" y="4519323"/>
            <a:ext cx="287035" cy="0"/>
          </a:xfrm>
          <a:prstGeom prst="line">
            <a:avLst/>
          </a:prstGeom>
          <a:ln w="38100">
            <a:solidFill>
              <a:srgbClr val="FF2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2885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1594" y="1932385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231624" y="2293219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feld 73">
            <a:extLst>
              <a:ext uri="{FF2B5EF4-FFF2-40B4-BE49-F238E27FC236}">
                <a16:creationId xmlns:a16="http://schemas.microsoft.com/office/drawing/2014/main" id="{B6ED869C-3320-E643-852E-784AD526F00C}"/>
              </a:ext>
            </a:extLst>
          </p:cNvPr>
          <p:cNvSpPr txBox="1"/>
          <p:nvPr/>
        </p:nvSpPr>
        <p:spPr>
          <a:xfrm>
            <a:off x="501207" y="767306"/>
            <a:ext cx="1151919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Textfeld 73">
            <a:extLst>
              <a:ext uri="{FF2B5EF4-FFF2-40B4-BE49-F238E27FC236}">
                <a16:creationId xmlns:a16="http://schemas.microsoft.com/office/drawing/2014/main" id="{A0C1D371-AAFA-1209-8099-E1A4003708D5}"/>
              </a:ext>
            </a:extLst>
          </p:cNvPr>
          <p:cNvSpPr txBox="1"/>
          <p:nvPr/>
        </p:nvSpPr>
        <p:spPr>
          <a:xfrm>
            <a:off x="501207" y="332127"/>
            <a:ext cx="11332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Broadly neutralizing antibodies targeting HIV-1 (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summary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  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6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1594" y="1932385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231624" y="2293219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feld 73">
            <a:extLst>
              <a:ext uri="{FF2B5EF4-FFF2-40B4-BE49-F238E27FC236}">
                <a16:creationId xmlns:a16="http://schemas.microsoft.com/office/drawing/2014/main" id="{B6ED869C-3320-E643-852E-784AD526F00C}"/>
              </a:ext>
            </a:extLst>
          </p:cNvPr>
          <p:cNvSpPr txBox="1"/>
          <p:nvPr/>
        </p:nvSpPr>
        <p:spPr>
          <a:xfrm>
            <a:off x="501207" y="1457112"/>
            <a:ext cx="11690793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-mediated prevention/treatment is a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real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opportunity (e.g. MTCT)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57189">
              <a:spcAft>
                <a:spcPts val="1200"/>
              </a:spcAft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defTabSz="457189">
              <a:spcAft>
                <a:spcPts val="1200"/>
              </a:spcAft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		</a:t>
            </a: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7" name="Textfeld 73">
            <a:extLst>
              <a:ext uri="{FF2B5EF4-FFF2-40B4-BE49-F238E27FC236}">
                <a16:creationId xmlns:a16="http://schemas.microsoft.com/office/drawing/2014/main" id="{A0C1D371-AAFA-1209-8099-E1A4003708D5}"/>
              </a:ext>
            </a:extLst>
          </p:cNvPr>
          <p:cNvSpPr txBox="1"/>
          <p:nvPr/>
        </p:nvSpPr>
        <p:spPr>
          <a:xfrm>
            <a:off x="501207" y="332127"/>
            <a:ext cx="11332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Broadly neutralizing antibodies targeting HIV-1 (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summary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52793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4"/>
          <p:cNvSpPr txBox="1"/>
          <p:nvPr/>
        </p:nvSpPr>
        <p:spPr>
          <a:xfrm>
            <a:off x="535951" y="921784"/>
            <a:ext cx="3359496" cy="529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</a:t>
            </a:r>
            <a:endParaRPr lang="en-US" sz="28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B88989C-37D5-9130-631F-BB38D1E68660}"/>
              </a:ext>
            </a:extLst>
          </p:cNvPr>
          <p:cNvSpPr txBox="1"/>
          <p:nvPr/>
        </p:nvSpPr>
        <p:spPr>
          <a:xfrm>
            <a:off x="944895" y="3623001"/>
            <a:ext cx="53699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ART access (75%)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Daily medication / lifelong treatment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HIV-1 vaccine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 functional cure for HIV-1</a:t>
            </a:r>
          </a:p>
        </p:txBody>
      </p:sp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0DE70DEC-F0EA-6A69-0019-EE97970E959A}"/>
              </a:ext>
            </a:extLst>
          </p:cNvPr>
          <p:cNvCxnSpPr>
            <a:cxnSpLocks/>
          </p:cNvCxnSpPr>
          <p:nvPr/>
        </p:nvCxnSpPr>
        <p:spPr>
          <a:xfrm>
            <a:off x="631611" y="1492053"/>
            <a:ext cx="1082332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1">
            <a:extLst>
              <a:ext uri="{FF2B5EF4-FFF2-40B4-BE49-F238E27FC236}">
                <a16:creationId xmlns:a16="http://schemas.microsoft.com/office/drawing/2014/main" id="{FCFDB952-A446-4C89-50C5-FA68F658499A}"/>
              </a:ext>
            </a:extLst>
          </p:cNvPr>
          <p:cNvSpPr txBox="1"/>
          <p:nvPr/>
        </p:nvSpPr>
        <p:spPr>
          <a:xfrm>
            <a:off x="7888835" y="5626003"/>
            <a:ext cx="315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Role of antibodies?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B9FBF5-0BAF-FDA7-840C-41F5309BA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08" y="1878542"/>
            <a:ext cx="3463597" cy="3813961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25D57DFE-D9E6-8BB4-2F1D-BA52569C9960}"/>
              </a:ext>
            </a:extLst>
          </p:cNvPr>
          <p:cNvSpPr txBox="1"/>
          <p:nvPr/>
        </p:nvSpPr>
        <p:spPr>
          <a:xfrm>
            <a:off x="958748" y="1947451"/>
            <a:ext cx="5369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Anti-retroviral therapy (ART) highly effective</a:t>
            </a:r>
          </a:p>
          <a:p>
            <a:endParaRPr lang="en-US" sz="2000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Almost normal life expectancy / not infectious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F9B1AE8-64DF-1F43-8CB5-149DD89AA85F}"/>
              </a:ext>
            </a:extLst>
          </p:cNvPr>
          <p:cNvSpPr txBox="1"/>
          <p:nvPr/>
        </p:nvSpPr>
        <p:spPr>
          <a:xfrm>
            <a:off x="912732" y="6348247"/>
            <a:ext cx="11128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 panose="020B0604020202020204" pitchFamily="34" charset="0"/>
              </a:rPr>
              <a:t>UNAIDS, Global update 2022; IHME, Global Burden of Disease</a:t>
            </a:r>
          </a:p>
        </p:txBody>
      </p:sp>
      <p:sp>
        <p:nvSpPr>
          <p:cNvPr id="15" name="Textfeld 73">
            <a:extLst>
              <a:ext uri="{FF2B5EF4-FFF2-40B4-BE49-F238E27FC236}">
                <a16:creationId xmlns:a16="http://schemas.microsoft.com/office/drawing/2014/main" id="{BD0438A5-9F94-2B44-0602-9EFF184BFCA6}"/>
              </a:ext>
            </a:extLst>
          </p:cNvPr>
          <p:cNvSpPr txBox="1"/>
          <p:nvPr/>
        </p:nvSpPr>
        <p:spPr>
          <a:xfrm>
            <a:off x="0" y="309825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infection – Broadly neutralizing antibodies (</a:t>
            </a:r>
            <a:r>
              <a:rPr lang="en-US" sz="26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2" name="Gerade Verbindung 1">
            <a:extLst>
              <a:ext uri="{FF2B5EF4-FFF2-40B4-BE49-F238E27FC236}">
                <a16:creationId xmlns:a16="http://schemas.microsoft.com/office/drawing/2014/main" id="{1ED417AA-305B-A3B4-084D-D4D8ECAAA94B}"/>
              </a:ext>
            </a:extLst>
          </p:cNvPr>
          <p:cNvCxnSpPr>
            <a:cxnSpLocks/>
          </p:cNvCxnSpPr>
          <p:nvPr/>
        </p:nvCxnSpPr>
        <p:spPr>
          <a:xfrm>
            <a:off x="6970695" y="1898816"/>
            <a:ext cx="0" cy="3928296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58E5BFDB-9BD4-24C6-5D3B-0F3E22929989}"/>
              </a:ext>
            </a:extLst>
          </p:cNvPr>
          <p:cNvSpPr/>
          <p:nvPr/>
        </p:nvSpPr>
        <p:spPr>
          <a:xfrm flipH="1">
            <a:off x="523125" y="3656844"/>
            <a:ext cx="109267" cy="2170268"/>
          </a:xfrm>
          <a:prstGeom prst="rect">
            <a:avLst/>
          </a:prstGeom>
          <a:solidFill>
            <a:srgbClr val="FF0000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39364" y="1971816"/>
            <a:ext cx="464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>
                <a:solidFill>
                  <a:srgbClr val="008F00"/>
                </a:solidFill>
                <a:latin typeface="Helvetica Neue" charset="0"/>
                <a:ea typeface="Helvetica Neue" charset="0"/>
                <a:cs typeface="Helvetica Neue" charset="0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083945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1594" y="1932385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231624" y="2293219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feld 73">
            <a:extLst>
              <a:ext uri="{FF2B5EF4-FFF2-40B4-BE49-F238E27FC236}">
                <a16:creationId xmlns:a16="http://schemas.microsoft.com/office/drawing/2014/main" id="{B6ED869C-3320-E643-852E-784AD526F00C}"/>
              </a:ext>
            </a:extLst>
          </p:cNvPr>
          <p:cNvSpPr txBox="1"/>
          <p:nvPr/>
        </p:nvSpPr>
        <p:spPr>
          <a:xfrm>
            <a:off x="501207" y="1457112"/>
            <a:ext cx="11690793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-mediated prevention/treatment is a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real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opportunity (e.g. MTCT)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 b="1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Viral resistance is greatest challenge, but can be overcome by a combination 	    of using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superior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bNAbs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and </a:t>
            </a: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mixes</a:t>
            </a: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57189">
              <a:spcAft>
                <a:spcPts val="1200"/>
              </a:spcAft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defTabSz="457189">
              <a:spcAft>
                <a:spcPts val="1200"/>
              </a:spcAft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		</a:t>
            </a: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7" name="Textfeld 73">
            <a:extLst>
              <a:ext uri="{FF2B5EF4-FFF2-40B4-BE49-F238E27FC236}">
                <a16:creationId xmlns:a16="http://schemas.microsoft.com/office/drawing/2014/main" id="{A0C1D371-AAFA-1209-8099-E1A4003708D5}"/>
              </a:ext>
            </a:extLst>
          </p:cNvPr>
          <p:cNvSpPr txBox="1"/>
          <p:nvPr/>
        </p:nvSpPr>
        <p:spPr>
          <a:xfrm>
            <a:off x="501207" y="332127"/>
            <a:ext cx="11332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Broadly neutralizing antibodies targeting HIV-1 (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summary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955428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1594" y="1932385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231624" y="2293219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feld 73">
            <a:extLst>
              <a:ext uri="{FF2B5EF4-FFF2-40B4-BE49-F238E27FC236}">
                <a16:creationId xmlns:a16="http://schemas.microsoft.com/office/drawing/2014/main" id="{B6ED869C-3320-E643-852E-784AD526F00C}"/>
              </a:ext>
            </a:extLst>
          </p:cNvPr>
          <p:cNvSpPr txBox="1"/>
          <p:nvPr/>
        </p:nvSpPr>
        <p:spPr>
          <a:xfrm>
            <a:off x="501207" y="1457112"/>
            <a:ext cx="11690793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-mediated prevention/treatment is a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real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opportunity (e.g. MTCT)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 b="1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Viral resistance is greatest challenge, but can be overcome by a combination 	    of using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superior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bNAbs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and </a:t>
            </a: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mixes</a:t>
            </a: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Fostering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-inducing HIV immunity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57189">
              <a:spcAft>
                <a:spcPts val="1200"/>
              </a:spcAft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defTabSz="457189">
              <a:spcAft>
                <a:spcPts val="1200"/>
              </a:spcAft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		</a:t>
            </a: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7" name="Textfeld 73">
            <a:extLst>
              <a:ext uri="{FF2B5EF4-FFF2-40B4-BE49-F238E27FC236}">
                <a16:creationId xmlns:a16="http://schemas.microsoft.com/office/drawing/2014/main" id="{A0C1D371-AAFA-1209-8099-E1A4003708D5}"/>
              </a:ext>
            </a:extLst>
          </p:cNvPr>
          <p:cNvSpPr txBox="1"/>
          <p:nvPr/>
        </p:nvSpPr>
        <p:spPr>
          <a:xfrm>
            <a:off x="501207" y="332127"/>
            <a:ext cx="11332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Broadly neutralizing antibodies targeting HIV-1 (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summary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630140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71594" y="1932385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23"/>
          <p:cNvSpPr/>
          <p:nvPr/>
        </p:nvSpPr>
        <p:spPr>
          <a:xfrm>
            <a:off x="231624" y="2293219"/>
            <a:ext cx="539166" cy="546699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Textfeld 73">
            <a:extLst>
              <a:ext uri="{FF2B5EF4-FFF2-40B4-BE49-F238E27FC236}">
                <a16:creationId xmlns:a16="http://schemas.microsoft.com/office/drawing/2014/main" id="{B6ED869C-3320-E643-852E-784AD526F00C}"/>
              </a:ext>
            </a:extLst>
          </p:cNvPr>
          <p:cNvSpPr txBox="1"/>
          <p:nvPr/>
        </p:nvSpPr>
        <p:spPr>
          <a:xfrm>
            <a:off x="501207" y="1457112"/>
            <a:ext cx="11690793" cy="767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-mediated prevention/treatment is a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real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opportunity (e.g. MTCT)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 b="1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Viral resistance is greatest challenge, but can be overcome by a combination 	    of using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superior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bNAbs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and </a:t>
            </a:r>
            <a:r>
              <a:rPr lang="en-US" sz="2400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mixes</a:t>
            </a: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Fostering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bNAb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-inducing HIV immunity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 b="1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i.v.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or </a:t>
            </a:r>
            <a:r>
              <a:rPr lang="en-US" sz="2400" b="1" err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s.c.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 combined with </a:t>
            </a:r>
            <a:r>
              <a:rPr lang="en-US" sz="24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new technologies </a:t>
            </a: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(mRNA; vectors; AAV; etc.)</a:t>
            </a: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12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defTabSz="457189">
              <a:spcAft>
                <a:spcPts val="1200"/>
              </a:spcAft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lvl="2" defTabSz="457189">
              <a:spcAft>
                <a:spcPts val="1200"/>
              </a:spcAft>
            </a:pPr>
            <a:r>
              <a:rPr lang="en-US" sz="24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		</a:t>
            </a: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24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 defTabSz="457189">
              <a:spcAft>
                <a:spcPts val="600"/>
              </a:spcAft>
              <a:buFont typeface="Arial" charset="0"/>
              <a:buChar char="•"/>
            </a:pPr>
            <a:endParaRPr lang="en-US" sz="1600">
              <a:solidFill>
                <a:schemeClr val="accent1">
                  <a:lumMod val="50000"/>
                </a:schemeClr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7" name="Textfeld 73">
            <a:extLst>
              <a:ext uri="{FF2B5EF4-FFF2-40B4-BE49-F238E27FC236}">
                <a16:creationId xmlns:a16="http://schemas.microsoft.com/office/drawing/2014/main" id="{A0C1D371-AAFA-1209-8099-E1A4003708D5}"/>
              </a:ext>
            </a:extLst>
          </p:cNvPr>
          <p:cNvSpPr txBox="1"/>
          <p:nvPr/>
        </p:nvSpPr>
        <p:spPr>
          <a:xfrm>
            <a:off x="501207" y="332127"/>
            <a:ext cx="113322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Broadly neutralizing antibodies targeting HIV-1 (</a:t>
            </a:r>
            <a:r>
              <a:rPr lang="en-US" sz="2600" b="1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summary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charset="0"/>
                <a:ea typeface="Helvetica Neue" charset="0"/>
                <a:cs typeface="Helvetica Neue" charset="0"/>
              </a:rPr>
              <a:t>)  </a:t>
            </a:r>
          </a:p>
        </p:txBody>
      </p:sp>
    </p:spTree>
    <p:extLst>
      <p:ext uri="{BB962C8B-B14F-4D97-AF65-F5344CB8AC3E}">
        <p14:creationId xmlns:p14="http://schemas.microsoft.com/office/powerpoint/2010/main" val="462766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6754068" y="1005605"/>
            <a:ext cx="2721208" cy="3850926"/>
            <a:chOff x="5515875" y="1092863"/>
            <a:chExt cx="2545771" cy="3602655"/>
          </a:xfrm>
        </p:grpSpPr>
        <p:pic>
          <p:nvPicPr>
            <p:cNvPr id="31" name="Bild 25" descr="IMG_810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02"/>
            <a:stretch/>
          </p:blipFill>
          <p:spPr>
            <a:xfrm>
              <a:off x="5515875" y="1092863"/>
              <a:ext cx="2540639" cy="167338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2" name="Rechteck 29"/>
            <p:cNvSpPr/>
            <p:nvPr/>
          </p:nvSpPr>
          <p:spPr>
            <a:xfrm>
              <a:off x="5521007" y="2935582"/>
              <a:ext cx="2540639" cy="17599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feld 2"/>
          <p:cNvSpPr txBox="1"/>
          <p:nvPr/>
        </p:nvSpPr>
        <p:spPr>
          <a:xfrm>
            <a:off x="6835391" y="3428795"/>
            <a:ext cx="2666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de-DE" sz="200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457200"/>
            <a:r>
              <a:rPr lang="de-DE" sz="2000">
                <a:solidFill>
                  <a:srgbClr val="1F497D"/>
                </a:solidFill>
                <a:latin typeface="Arial"/>
                <a:ea typeface=""/>
                <a:cs typeface="Arial"/>
              </a:rPr>
              <a:t> https://</a:t>
            </a:r>
            <a:r>
              <a:rPr lang="de-DE" sz="2000" b="1">
                <a:solidFill>
                  <a:srgbClr val="1F497D"/>
                </a:solidFill>
                <a:latin typeface="Arial"/>
                <a:ea typeface=""/>
                <a:cs typeface="Arial"/>
              </a:rPr>
              <a:t>klein-</a:t>
            </a:r>
            <a:r>
              <a:rPr lang="de-DE" sz="2000" b="1" err="1">
                <a:solidFill>
                  <a:srgbClr val="1F497D"/>
                </a:solidFill>
                <a:latin typeface="Arial"/>
                <a:ea typeface=""/>
                <a:cs typeface="Arial"/>
              </a:rPr>
              <a:t>lab.de</a:t>
            </a:r>
            <a:endParaRPr lang="de-DE" sz="2000" b="1">
              <a:solidFill>
                <a:srgbClr val="1F497D"/>
              </a:solidFill>
              <a:latin typeface="Arial"/>
              <a:ea typeface=""/>
              <a:cs typeface="Arial"/>
            </a:endParaRPr>
          </a:p>
          <a:p>
            <a:pPr defTabSz="457200"/>
            <a:endParaRPr lang="de-DE" sz="200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457200"/>
            <a:endParaRPr lang="en-US" sz="20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sp>
        <p:nvSpPr>
          <p:cNvPr id="35" name="Textfeld 3"/>
          <p:cNvSpPr txBox="1"/>
          <p:nvPr/>
        </p:nvSpPr>
        <p:spPr>
          <a:xfrm>
            <a:off x="462648" y="4668690"/>
            <a:ext cx="91927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br>
              <a:rPr lang="de-DE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Philipp Schommers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Lutz </a:t>
            </a:r>
            <a:r>
              <a:rPr lang="de-DE" sz="1600" b="1" err="1">
                <a:latin typeface="Arial" panose="020B0604020202020204" pitchFamily="34" charset="0"/>
                <a:cs typeface="Arial" panose="020B0604020202020204" pitchFamily="34" charset="0"/>
              </a:rPr>
              <a:t>Gieselmann</a:t>
            </a:r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 Henning Grüll,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Kanika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Vansyhlla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, Patrick Affeldt, Elvin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Ahmadov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, Artem Ashurov, Sabrina Dähling, Felix Dewald, Michael Korenkov, Christoph Kreer, Svea Rose, Leon Ullrich, Timm Weber, Marie Wunsch, Matthias Zehner, Anna Schmitt, Tine Bresser, Franziska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Kleipass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, Susanne Salomon, Hanna Janicki, Johanna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Worczinski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, Jacqueline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Knüfer</a:t>
            </a: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, Lisa Buchholz, Maike Schlotz, Silvia </a:t>
            </a:r>
            <a:r>
              <a:rPr lang="de-DE" sz="1600" err="1">
                <a:latin typeface="Arial" panose="020B0604020202020204" pitchFamily="34" charset="0"/>
                <a:cs typeface="Arial" panose="020B0604020202020204" pitchFamily="34" charset="0"/>
              </a:rPr>
              <a:t>Gulisano-Laudani</a:t>
            </a:r>
            <a:r>
              <a:rPr lang="de-DE" sz="16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>
                <a:solidFill>
                  <a:srgbClr val="004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Institut für Virologie and </a:t>
            </a:r>
            <a:r>
              <a:rPr lang="de-DE" sz="1600" b="1" err="1">
                <a:solidFill>
                  <a:srgbClr val="004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</a:t>
            </a:r>
            <a:r>
              <a:rPr lang="de-DE" sz="1600" b="1">
                <a:solidFill>
                  <a:srgbClr val="004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University </a:t>
            </a:r>
            <a:r>
              <a:rPr lang="de-DE" sz="1600" b="1" err="1">
                <a:solidFill>
                  <a:srgbClr val="004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b="1">
                <a:solidFill>
                  <a:srgbClr val="004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Cologne</a:t>
            </a:r>
            <a:endParaRPr lang="de-DE" sz="16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9946448" y="970875"/>
            <a:ext cx="4235" cy="5438931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itel 2">
            <a:extLst>
              <a:ext uri="{FF2B5EF4-FFF2-40B4-BE49-F238E27FC236}">
                <a16:creationId xmlns:a16="http://schemas.microsoft.com/office/drawing/2014/main" id="{C0DC7F7E-381C-FD4F-A981-99E41D7DC4D4}"/>
              </a:ext>
            </a:extLst>
          </p:cNvPr>
          <p:cNvSpPr txBox="1">
            <a:spLocks/>
          </p:cNvSpPr>
          <p:nvPr/>
        </p:nvSpPr>
        <p:spPr>
          <a:xfrm>
            <a:off x="0" y="302822"/>
            <a:ext cx="1219200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003366"/>
                </a:solidFill>
                <a:latin typeface="BISansOptiCond"/>
                <a:ea typeface="+mj-ea"/>
                <a:cs typeface="BISansOptiCond"/>
              </a:defRPr>
            </a:lvl1pPr>
          </a:lstStyle>
          <a:p>
            <a:pPr algn="ctr"/>
            <a:r>
              <a:rPr lang="en-GB" sz="2800" b="1">
                <a:latin typeface="Arial"/>
                <a:cs typeface="Arial"/>
              </a:rPr>
              <a:t>Acknowledgement</a:t>
            </a:r>
          </a:p>
        </p:txBody>
      </p:sp>
      <p:pic>
        <p:nvPicPr>
          <p:cNvPr id="28" name="Bild 11">
            <a:extLst>
              <a:ext uri="{FF2B5EF4-FFF2-40B4-BE49-F238E27FC236}">
                <a16:creationId xmlns:a16="http://schemas.microsoft.com/office/drawing/2014/main" id="{3A27154E-4F7F-B047-AB41-3068BA4E1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680" y="2599417"/>
            <a:ext cx="1333839" cy="665736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pic>
        <p:nvPicPr>
          <p:cNvPr id="29" name="Bild 13">
            <a:extLst>
              <a:ext uri="{FF2B5EF4-FFF2-40B4-BE49-F238E27FC236}">
                <a16:creationId xmlns:a16="http://schemas.microsoft.com/office/drawing/2014/main" id="{F10A25E7-3408-5342-9173-3E234708AD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90" b="27056"/>
          <a:stretch/>
        </p:blipFill>
        <p:spPr>
          <a:xfrm>
            <a:off x="10425784" y="1002637"/>
            <a:ext cx="1333839" cy="6380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Bild 14">
            <a:extLst>
              <a:ext uri="{FF2B5EF4-FFF2-40B4-BE49-F238E27FC236}">
                <a16:creationId xmlns:a16="http://schemas.microsoft.com/office/drawing/2014/main" id="{9E96A1BC-8FBA-1D45-A134-C1F3DE73D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749" y="3406173"/>
            <a:ext cx="1333839" cy="6248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6" name="Bild 15">
            <a:extLst>
              <a:ext uri="{FF2B5EF4-FFF2-40B4-BE49-F238E27FC236}">
                <a16:creationId xmlns:a16="http://schemas.microsoft.com/office/drawing/2014/main" id="{610CB06F-A464-1E45-AAF0-BEA4AF6E35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35" r="10360" b="35278"/>
          <a:stretch/>
        </p:blipFill>
        <p:spPr>
          <a:xfrm>
            <a:off x="10452679" y="4165725"/>
            <a:ext cx="1333839" cy="673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1">
            <a:extLst>
              <a:ext uri="{FF2B5EF4-FFF2-40B4-BE49-F238E27FC236}">
                <a16:creationId xmlns:a16="http://schemas.microsoft.com/office/drawing/2014/main" id="{AEE81C89-067B-D44A-89C3-847268F8C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47" y="5940866"/>
            <a:ext cx="1329734" cy="494158"/>
          </a:xfrm>
          <a:prstGeom prst="rect">
            <a:avLst/>
          </a:prstGeom>
        </p:spPr>
      </p:pic>
      <p:sp>
        <p:nvSpPr>
          <p:cNvPr id="38" name="Rechteck 22">
            <a:extLst>
              <a:ext uri="{FF2B5EF4-FFF2-40B4-BE49-F238E27FC236}">
                <a16:creationId xmlns:a16="http://schemas.microsoft.com/office/drawing/2014/main" id="{89D05F19-DD74-3744-9FED-A6775B8DDBE1}"/>
              </a:ext>
            </a:extLst>
          </p:cNvPr>
          <p:cNvSpPr/>
          <p:nvPr/>
        </p:nvSpPr>
        <p:spPr>
          <a:xfrm>
            <a:off x="10425784" y="5842092"/>
            <a:ext cx="1333839" cy="69170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7">
            <a:extLst>
              <a:ext uri="{FF2B5EF4-FFF2-40B4-BE49-F238E27FC236}">
                <a16:creationId xmlns:a16="http://schemas.microsoft.com/office/drawing/2014/main" id="{C3BE08F9-60BD-9D4B-BC53-7D6F59F158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29" y="1692758"/>
            <a:ext cx="1436461" cy="889409"/>
          </a:xfrm>
          <a:prstGeom prst="rect">
            <a:avLst/>
          </a:prstGeom>
        </p:spPr>
      </p:pic>
      <p:sp>
        <p:nvSpPr>
          <p:cNvPr id="40" name="Rechteck 22">
            <a:extLst>
              <a:ext uri="{FF2B5EF4-FFF2-40B4-BE49-F238E27FC236}">
                <a16:creationId xmlns:a16="http://schemas.microsoft.com/office/drawing/2014/main" id="{93A7BDE2-5553-B249-8364-D78865DE4587}"/>
              </a:ext>
            </a:extLst>
          </p:cNvPr>
          <p:cNvSpPr/>
          <p:nvPr/>
        </p:nvSpPr>
        <p:spPr>
          <a:xfrm>
            <a:off x="10442751" y="1771936"/>
            <a:ext cx="1333839" cy="69170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FD618896-BEA1-8644-A388-9EA7609F90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78" y="4984712"/>
            <a:ext cx="1323910" cy="7207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64AA3F9-ACD4-9647-9813-162924EC97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86" y="1005605"/>
            <a:ext cx="5830159" cy="38509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82782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3"/>
          <p:cNvGrpSpPr/>
          <p:nvPr/>
        </p:nvGrpSpPr>
        <p:grpSpPr>
          <a:xfrm>
            <a:off x="6754068" y="1005605"/>
            <a:ext cx="2721208" cy="3850926"/>
            <a:chOff x="5515875" y="1092863"/>
            <a:chExt cx="2545771" cy="3602655"/>
          </a:xfrm>
        </p:grpSpPr>
        <p:pic>
          <p:nvPicPr>
            <p:cNvPr id="31" name="Bild 25" descr="IMG_8100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602"/>
            <a:stretch/>
          </p:blipFill>
          <p:spPr>
            <a:xfrm>
              <a:off x="5515875" y="1092863"/>
              <a:ext cx="2540639" cy="167338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2" name="Rechteck 29"/>
            <p:cNvSpPr/>
            <p:nvPr/>
          </p:nvSpPr>
          <p:spPr>
            <a:xfrm>
              <a:off x="5521007" y="2935582"/>
              <a:ext cx="2540639" cy="17599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feld 2"/>
          <p:cNvSpPr txBox="1"/>
          <p:nvPr/>
        </p:nvSpPr>
        <p:spPr>
          <a:xfrm>
            <a:off x="6835391" y="3428795"/>
            <a:ext cx="2666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de-DE" sz="200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457200"/>
            <a:r>
              <a:rPr lang="de-DE" sz="2000">
                <a:solidFill>
                  <a:srgbClr val="1F497D"/>
                </a:solidFill>
                <a:latin typeface="Arial"/>
                <a:ea typeface=""/>
                <a:cs typeface="Arial"/>
              </a:rPr>
              <a:t> https://</a:t>
            </a:r>
            <a:r>
              <a:rPr lang="de-DE" sz="2000" b="1">
                <a:solidFill>
                  <a:srgbClr val="1F497D"/>
                </a:solidFill>
                <a:latin typeface="Arial"/>
                <a:ea typeface=""/>
                <a:cs typeface="Arial"/>
              </a:rPr>
              <a:t>klein-</a:t>
            </a:r>
            <a:r>
              <a:rPr lang="de-DE" sz="2000" b="1" err="1">
                <a:solidFill>
                  <a:srgbClr val="1F497D"/>
                </a:solidFill>
                <a:latin typeface="Arial"/>
                <a:ea typeface=""/>
                <a:cs typeface="Arial"/>
              </a:rPr>
              <a:t>lab.de</a:t>
            </a:r>
            <a:endParaRPr lang="de-DE" sz="2000" b="1">
              <a:solidFill>
                <a:srgbClr val="1F497D"/>
              </a:solidFill>
              <a:latin typeface="Arial"/>
              <a:ea typeface=""/>
              <a:cs typeface="Arial"/>
            </a:endParaRPr>
          </a:p>
          <a:p>
            <a:pPr defTabSz="457200"/>
            <a:endParaRPr lang="de-DE" sz="2000">
              <a:solidFill>
                <a:prstClr val="black"/>
              </a:solidFill>
              <a:latin typeface="Arial"/>
              <a:ea typeface=""/>
              <a:cs typeface="Arial"/>
            </a:endParaRPr>
          </a:p>
          <a:p>
            <a:pPr defTabSz="457200"/>
            <a:endParaRPr lang="en-US" sz="2000">
              <a:solidFill>
                <a:prstClr val="black"/>
              </a:solidFill>
              <a:latin typeface="Calibri"/>
              <a:ea typeface=""/>
              <a:cs typeface="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9946448" y="970875"/>
            <a:ext cx="4235" cy="5438931"/>
          </a:xfrm>
          <a:prstGeom prst="line">
            <a:avLst/>
          </a:prstGeom>
          <a:noFill/>
          <a:ln w="635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itel 2">
            <a:extLst>
              <a:ext uri="{FF2B5EF4-FFF2-40B4-BE49-F238E27FC236}">
                <a16:creationId xmlns:a16="http://schemas.microsoft.com/office/drawing/2014/main" id="{C0DC7F7E-381C-FD4F-A981-99E41D7DC4D4}"/>
              </a:ext>
            </a:extLst>
          </p:cNvPr>
          <p:cNvSpPr txBox="1">
            <a:spLocks/>
          </p:cNvSpPr>
          <p:nvPr/>
        </p:nvSpPr>
        <p:spPr>
          <a:xfrm>
            <a:off x="0" y="302822"/>
            <a:ext cx="12192000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003366"/>
                </a:solidFill>
                <a:latin typeface="BISansOptiCond"/>
                <a:ea typeface="+mj-ea"/>
                <a:cs typeface="BISansOptiCond"/>
              </a:defRPr>
            </a:lvl1pPr>
          </a:lstStyle>
          <a:p>
            <a:pPr algn="ctr"/>
            <a:r>
              <a:rPr lang="en-GB" sz="2800" b="1">
                <a:latin typeface="Arial"/>
                <a:cs typeface="Arial"/>
              </a:rPr>
              <a:t>Acknowledgement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4BD3254-8F7E-5D77-E983-EF74B834EB55}"/>
              </a:ext>
            </a:extLst>
          </p:cNvPr>
          <p:cNvSpPr txBox="1"/>
          <p:nvPr/>
        </p:nvSpPr>
        <p:spPr>
          <a:xfrm>
            <a:off x="396477" y="1003533"/>
            <a:ext cx="264021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University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Cologne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 G. </a:t>
            </a:r>
            <a:r>
              <a:rPr lang="de-DE" sz="1400" err="1">
                <a:latin typeface="Arial"/>
                <a:cs typeface="Arial"/>
              </a:rPr>
              <a:t>Fätkenheuer</a:t>
            </a:r>
            <a:r>
              <a:rPr lang="de-DE" sz="1400">
                <a:latin typeface="Arial"/>
                <a:cs typeface="Arial"/>
              </a:rPr>
              <a:t>, C. Lehmann,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I. Suarez; J. Malin</a:t>
            </a:r>
          </a:p>
          <a:p>
            <a:pPr algn="ctr"/>
            <a:endParaRPr lang="de-DE" sz="5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endParaRPr lang="de-DE" sz="1000"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Harvard Med. School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M. Seaman</a:t>
            </a:r>
          </a:p>
          <a:p>
            <a:pPr algn="ctr"/>
            <a:endParaRPr lang="de-DE" sz="500">
              <a:latin typeface="Arial"/>
              <a:cs typeface="Arial"/>
            </a:endParaRPr>
          </a:p>
          <a:p>
            <a:pPr algn="ctr"/>
            <a:endParaRPr lang="de-DE" sz="500">
              <a:latin typeface="Arial"/>
              <a:cs typeface="Arial"/>
            </a:endParaRPr>
          </a:p>
          <a:p>
            <a:pPr algn="ctr"/>
            <a:endParaRPr lang="de-DE" sz="500">
              <a:latin typeface="Arial"/>
              <a:cs typeface="Arial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A08766D-D32E-F447-C007-400122447C6E}"/>
              </a:ext>
            </a:extLst>
          </p:cNvPr>
          <p:cNvSpPr txBox="1"/>
          <p:nvPr/>
        </p:nvSpPr>
        <p:spPr>
          <a:xfrm>
            <a:off x="262337" y="2635895"/>
            <a:ext cx="290848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Caltech</a:t>
            </a:r>
            <a:endParaRPr lang="de-DE" sz="16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400">
                <a:latin typeface="Arial"/>
                <a:cs typeface="Arial"/>
              </a:rPr>
              <a:t>P. </a:t>
            </a:r>
            <a:r>
              <a:rPr lang="de-DE" sz="1400" err="1">
                <a:latin typeface="Arial"/>
                <a:cs typeface="Arial"/>
              </a:rPr>
              <a:t>Bjorkman</a:t>
            </a:r>
            <a:r>
              <a:rPr lang="de-DE" sz="1400">
                <a:latin typeface="Arial"/>
                <a:cs typeface="Arial"/>
              </a:rPr>
              <a:t>, A. </a:t>
            </a:r>
            <a:r>
              <a:rPr lang="de-DE" sz="1400" err="1">
                <a:latin typeface="Arial"/>
                <a:cs typeface="Arial"/>
              </a:rPr>
              <a:t>DeLaitsch</a:t>
            </a:r>
            <a:endParaRPr lang="de-DE" sz="1400">
              <a:latin typeface="Arial"/>
              <a:cs typeface="Arial"/>
            </a:endParaRPr>
          </a:p>
          <a:p>
            <a:pPr algn="ctr"/>
            <a:endParaRPr lang="de-DE" sz="16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Fred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Hutch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Cencer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Center </a:t>
            </a:r>
            <a:endParaRPr lang="de-DE" sz="14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400">
                <a:latin typeface="Arial"/>
                <a:cs typeface="Arial"/>
              </a:rPr>
              <a:t>P. Gilbert, Y. Huang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A. Dingens, J. Bloom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endParaRPr lang="de-DE" sz="1600">
              <a:latin typeface="Arial"/>
              <a:cs typeface="Arial"/>
            </a:endParaRPr>
          </a:p>
          <a:p>
            <a:endParaRPr lang="de-DE" sz="160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10E9371-F21E-CCED-F043-763F55FBFF40}"/>
              </a:ext>
            </a:extLst>
          </p:cNvPr>
          <p:cNvSpPr txBox="1"/>
          <p:nvPr/>
        </p:nvSpPr>
        <p:spPr>
          <a:xfrm>
            <a:off x="257157" y="4235610"/>
            <a:ext cx="29281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AMC; Amsterdam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R. Sanders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M. van Gils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University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Witwatersrand</a:t>
            </a:r>
            <a:endParaRPr lang="de-DE" sz="14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400">
                <a:latin typeface="Arial"/>
                <a:cs typeface="Arial"/>
              </a:rPr>
              <a:t>P. Moore, N </a:t>
            </a:r>
            <a:r>
              <a:rPr lang="de-DE" sz="1400" err="1">
                <a:latin typeface="Arial"/>
                <a:cs typeface="Arial"/>
              </a:rPr>
              <a:t>MkHize</a:t>
            </a:r>
            <a:r>
              <a:rPr lang="de-DE" sz="1400">
                <a:latin typeface="Arial"/>
                <a:cs typeface="Arial"/>
              </a:rPr>
              <a:t>, L. Morris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University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Texas</a:t>
            </a:r>
            <a:endParaRPr lang="de-DE" sz="14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400">
                <a:latin typeface="Arial"/>
                <a:cs typeface="Arial"/>
              </a:rPr>
              <a:t>J. </a:t>
            </a:r>
            <a:r>
              <a:rPr lang="de-DE" sz="1400" err="1">
                <a:latin typeface="Arial"/>
                <a:cs typeface="Arial"/>
              </a:rPr>
              <a:t>McLellan</a:t>
            </a:r>
            <a:r>
              <a:rPr lang="de-DE" sz="1400">
                <a:latin typeface="Arial"/>
                <a:cs typeface="Arial"/>
              </a:rPr>
              <a:t>, G. Georgiou 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endParaRPr lang="de-DE" sz="1600"/>
          </a:p>
        </p:txBody>
      </p:sp>
      <p:pic>
        <p:nvPicPr>
          <p:cNvPr id="7" name="Bild 11">
            <a:extLst>
              <a:ext uri="{FF2B5EF4-FFF2-40B4-BE49-F238E27FC236}">
                <a16:creationId xmlns:a16="http://schemas.microsoft.com/office/drawing/2014/main" id="{17FF2D41-8A4B-2E78-0A92-3D250E8D8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680" y="2599417"/>
            <a:ext cx="1333839" cy="665736"/>
          </a:xfrm>
          <a:prstGeom prst="rect">
            <a:avLst/>
          </a:prstGeom>
          <a:ln w="6350" cmpd="sng">
            <a:solidFill>
              <a:schemeClr val="tx1"/>
            </a:solidFill>
          </a:ln>
        </p:spPr>
      </p:pic>
      <p:pic>
        <p:nvPicPr>
          <p:cNvPr id="8" name="Bild 13">
            <a:extLst>
              <a:ext uri="{FF2B5EF4-FFF2-40B4-BE49-F238E27FC236}">
                <a16:creationId xmlns:a16="http://schemas.microsoft.com/office/drawing/2014/main" id="{7AE5FA15-E216-750D-1A35-553B4A4960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390" b="27056"/>
          <a:stretch/>
        </p:blipFill>
        <p:spPr>
          <a:xfrm>
            <a:off x="10425784" y="1002637"/>
            <a:ext cx="1333839" cy="6380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Bild 14">
            <a:extLst>
              <a:ext uri="{FF2B5EF4-FFF2-40B4-BE49-F238E27FC236}">
                <a16:creationId xmlns:a16="http://schemas.microsoft.com/office/drawing/2014/main" id="{16E074EE-FF79-0102-9308-C14C7A4C3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2749" y="3406173"/>
            <a:ext cx="1333839" cy="6248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Bild 15">
            <a:extLst>
              <a:ext uri="{FF2B5EF4-FFF2-40B4-BE49-F238E27FC236}">
                <a16:creationId xmlns:a16="http://schemas.microsoft.com/office/drawing/2014/main" id="{159CA317-839D-889B-A00E-183B0F41B36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35" r="10360" b="35278"/>
          <a:stretch/>
        </p:blipFill>
        <p:spPr>
          <a:xfrm>
            <a:off x="10452679" y="4165725"/>
            <a:ext cx="1333839" cy="6733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604803E-F4E1-296B-3237-BA2D035C5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47" y="5940866"/>
            <a:ext cx="1329734" cy="494158"/>
          </a:xfrm>
          <a:prstGeom prst="rect">
            <a:avLst/>
          </a:prstGeom>
        </p:spPr>
      </p:pic>
      <p:sp>
        <p:nvSpPr>
          <p:cNvPr id="13" name="Rechteck 22">
            <a:extLst>
              <a:ext uri="{FF2B5EF4-FFF2-40B4-BE49-F238E27FC236}">
                <a16:creationId xmlns:a16="http://schemas.microsoft.com/office/drawing/2014/main" id="{A2EBC6F3-D76A-AF7B-4E08-7E110FFADA1F}"/>
              </a:ext>
            </a:extLst>
          </p:cNvPr>
          <p:cNvSpPr/>
          <p:nvPr/>
        </p:nvSpPr>
        <p:spPr>
          <a:xfrm>
            <a:off x="10425784" y="5842092"/>
            <a:ext cx="1333839" cy="69170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3D797807-C5DF-142D-BEB2-C5B98D7E79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29" y="1692758"/>
            <a:ext cx="1436461" cy="889409"/>
          </a:xfrm>
          <a:prstGeom prst="rect">
            <a:avLst/>
          </a:prstGeom>
        </p:spPr>
      </p:pic>
      <p:sp>
        <p:nvSpPr>
          <p:cNvPr id="15" name="Rechteck 22">
            <a:extLst>
              <a:ext uri="{FF2B5EF4-FFF2-40B4-BE49-F238E27FC236}">
                <a16:creationId xmlns:a16="http://schemas.microsoft.com/office/drawing/2014/main" id="{885D4227-E558-C3B5-38EF-727774989268}"/>
              </a:ext>
            </a:extLst>
          </p:cNvPr>
          <p:cNvSpPr/>
          <p:nvPr/>
        </p:nvSpPr>
        <p:spPr>
          <a:xfrm>
            <a:off x="10442751" y="1771936"/>
            <a:ext cx="1333839" cy="69170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E0A96C19-15C1-3472-A34E-14B4051D6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678" y="4984712"/>
            <a:ext cx="1323910" cy="720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8B2261F3-F938-F52C-F710-CE2CBC583833}"/>
              </a:ext>
            </a:extLst>
          </p:cNvPr>
          <p:cNvSpPr txBox="1"/>
          <p:nvPr/>
        </p:nvSpPr>
        <p:spPr>
          <a:xfrm>
            <a:off x="3464233" y="1003533"/>
            <a:ext cx="250902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Mbeya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Research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Centre</a:t>
            </a:r>
            <a:br>
              <a:rPr lang="de-DE" sz="1600" b="1">
                <a:solidFill>
                  <a:srgbClr val="1F497D"/>
                </a:solidFill>
                <a:latin typeface="Arial"/>
                <a:cs typeface="Arial"/>
              </a:rPr>
            </a:br>
            <a:r>
              <a:rPr lang="de-DE" sz="1400">
                <a:latin typeface="Arial"/>
                <a:cs typeface="Arial"/>
              </a:rPr>
              <a:t>N. </a:t>
            </a:r>
            <a:r>
              <a:rPr lang="de-DE" sz="1400" err="1">
                <a:latin typeface="Arial"/>
                <a:cs typeface="Arial"/>
              </a:rPr>
              <a:t>Ntinginya</a:t>
            </a:r>
            <a:r>
              <a:rPr lang="de-DE" sz="1400">
                <a:latin typeface="Arial"/>
                <a:cs typeface="Arial"/>
              </a:rPr>
              <a:t>,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L. </a:t>
            </a:r>
            <a:r>
              <a:rPr lang="de-DE" sz="1400" err="1">
                <a:latin typeface="Arial"/>
                <a:cs typeface="Arial"/>
              </a:rPr>
              <a:t>Maganga</a:t>
            </a:r>
            <a:r>
              <a:rPr lang="de-DE" sz="1400">
                <a:latin typeface="Arial"/>
                <a:cs typeface="Arial"/>
              </a:rPr>
              <a:t> </a:t>
            </a:r>
          </a:p>
          <a:p>
            <a:pPr algn="ctr"/>
            <a:endParaRPr lang="de-DE" sz="5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endParaRPr lang="de-DE" sz="1000"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LMU Munich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M. Hölscher; A. </a:t>
            </a:r>
            <a:r>
              <a:rPr lang="de-DE" sz="1400" err="1">
                <a:latin typeface="Arial"/>
                <a:cs typeface="Arial"/>
              </a:rPr>
              <a:t>Kroidl</a:t>
            </a:r>
            <a:endParaRPr lang="de-DE" sz="1400">
              <a:latin typeface="Arial"/>
              <a:cs typeface="Arial"/>
            </a:endParaRPr>
          </a:p>
          <a:p>
            <a:pPr algn="ctr"/>
            <a:endParaRPr lang="de-DE" sz="500">
              <a:latin typeface="Arial"/>
              <a:cs typeface="Arial"/>
            </a:endParaRPr>
          </a:p>
          <a:p>
            <a:pPr algn="ctr"/>
            <a:endParaRPr lang="de-DE" sz="500">
              <a:latin typeface="Arial"/>
              <a:cs typeface="Arial"/>
            </a:endParaRPr>
          </a:p>
          <a:p>
            <a:pPr algn="ctr"/>
            <a:endParaRPr lang="de-DE" sz="500">
              <a:latin typeface="Arial"/>
              <a:cs typeface="Arial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19D6A89-13BE-34A4-5BD4-A90966EAF3CF}"/>
              </a:ext>
            </a:extLst>
          </p:cNvPr>
          <p:cNvSpPr txBox="1"/>
          <p:nvPr/>
        </p:nvSpPr>
        <p:spPr>
          <a:xfrm>
            <a:off x="3163275" y="2635895"/>
            <a:ext cx="322152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Weizmann Institute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R. </a:t>
            </a:r>
            <a:r>
              <a:rPr lang="de-DE" sz="1400" err="1">
                <a:latin typeface="Arial"/>
                <a:cs typeface="Arial"/>
              </a:rPr>
              <a:t>Diskin</a:t>
            </a:r>
            <a:r>
              <a:rPr lang="de-DE" sz="1400">
                <a:latin typeface="Arial"/>
                <a:cs typeface="Arial"/>
              </a:rPr>
              <a:t>; H. Cohen-</a:t>
            </a:r>
            <a:r>
              <a:rPr lang="de-DE" sz="1400" err="1">
                <a:latin typeface="Arial"/>
                <a:cs typeface="Arial"/>
              </a:rPr>
              <a:t>Dvashi</a:t>
            </a:r>
            <a:endParaRPr lang="de-DE" sz="1400">
              <a:latin typeface="Arial"/>
              <a:cs typeface="Arial"/>
            </a:endParaRPr>
          </a:p>
          <a:p>
            <a:pPr algn="ctr"/>
            <a:endParaRPr lang="de-DE" sz="16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Kathmandu Research Institute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A. </a:t>
            </a:r>
            <a:r>
              <a:rPr lang="de-DE" sz="1400" err="1">
                <a:latin typeface="Arial"/>
                <a:cs typeface="Arial"/>
              </a:rPr>
              <a:t>Adhikari</a:t>
            </a:r>
            <a:r>
              <a:rPr lang="de-DE" sz="1400">
                <a:latin typeface="Arial"/>
                <a:cs typeface="Arial"/>
              </a:rPr>
              <a:t>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&amp; Team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endParaRPr lang="de-DE" sz="1600">
              <a:latin typeface="Arial"/>
              <a:cs typeface="Arial"/>
            </a:endParaRPr>
          </a:p>
          <a:p>
            <a:endParaRPr lang="de-DE" sz="16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D68ADD1-A85B-54FD-A37E-16A0210E9D00}"/>
              </a:ext>
            </a:extLst>
          </p:cNvPr>
          <p:cNvSpPr txBox="1"/>
          <p:nvPr/>
        </p:nvSpPr>
        <p:spPr>
          <a:xfrm>
            <a:off x="3545794" y="4251939"/>
            <a:ext cx="24657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Mount Sinai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S. </a:t>
            </a:r>
            <a:r>
              <a:rPr lang="de-DE" sz="1400" err="1">
                <a:latin typeface="Arial"/>
                <a:cs typeface="Arial"/>
              </a:rPr>
              <a:t>Zolla-Pazner</a:t>
            </a:r>
            <a:r>
              <a:rPr lang="de-DE" sz="1400">
                <a:latin typeface="Arial"/>
                <a:cs typeface="Arial"/>
              </a:rPr>
              <a:t>,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R. Duerr 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NIH</a:t>
            </a:r>
            <a:endParaRPr lang="de-DE" sz="1400" b="1">
              <a:solidFill>
                <a:srgbClr val="1F497D"/>
              </a:solidFill>
              <a:latin typeface="Arial"/>
              <a:cs typeface="Arial"/>
            </a:endParaRPr>
          </a:p>
          <a:p>
            <a:pPr algn="ctr"/>
            <a:r>
              <a:rPr lang="de-DE" sz="1400">
                <a:latin typeface="Arial"/>
                <a:cs typeface="Arial"/>
              </a:rPr>
              <a:t>N. Doria-Rose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pPr algn="ctr"/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University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of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</a:t>
            </a:r>
            <a:r>
              <a:rPr lang="de-DE" sz="1600" b="1" err="1">
                <a:solidFill>
                  <a:srgbClr val="1F497D"/>
                </a:solidFill>
                <a:latin typeface="Arial"/>
                <a:cs typeface="Arial"/>
              </a:rPr>
              <a:t>Tübingen</a:t>
            </a:r>
            <a:r>
              <a:rPr lang="de-DE" sz="1600" b="1">
                <a:solidFill>
                  <a:srgbClr val="1F497D"/>
                </a:solidFill>
                <a:latin typeface="Arial"/>
                <a:cs typeface="Arial"/>
              </a:rPr>
              <a:t> </a:t>
            </a:r>
          </a:p>
          <a:p>
            <a:pPr algn="ctr"/>
            <a:r>
              <a:rPr lang="de-DE" sz="1400">
                <a:latin typeface="Arial"/>
                <a:cs typeface="Arial"/>
              </a:rPr>
              <a:t>N. Pfeiffer; R. Eggeling</a:t>
            </a:r>
          </a:p>
          <a:p>
            <a:pPr algn="ctr"/>
            <a:endParaRPr lang="de-DE" sz="1400">
              <a:latin typeface="Arial"/>
              <a:cs typeface="Arial"/>
            </a:endParaRPr>
          </a:p>
          <a:p>
            <a:endParaRPr lang="de-DE" sz="1600"/>
          </a:p>
        </p:txBody>
      </p:sp>
      <p:sp>
        <p:nvSpPr>
          <p:cNvPr id="24" name="Rechteck 29">
            <a:extLst>
              <a:ext uri="{FF2B5EF4-FFF2-40B4-BE49-F238E27FC236}">
                <a16:creationId xmlns:a16="http://schemas.microsoft.com/office/drawing/2014/main" id="{BFE2590E-C5E8-6CB4-0D25-84E90A2E207C}"/>
              </a:ext>
            </a:extLst>
          </p:cNvPr>
          <p:cNvSpPr/>
          <p:nvPr/>
        </p:nvSpPr>
        <p:spPr>
          <a:xfrm>
            <a:off x="6786000" y="4989210"/>
            <a:ext cx="271572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1F5C1BA-4B49-D196-054C-CF920D6F64FA}"/>
              </a:ext>
            </a:extLst>
          </p:cNvPr>
          <p:cNvSpPr txBox="1"/>
          <p:nvPr/>
        </p:nvSpPr>
        <p:spPr>
          <a:xfrm>
            <a:off x="6443124" y="5205717"/>
            <a:ext cx="3560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</a:p>
          <a:p>
            <a:pPr algn="ctr"/>
            <a:r>
              <a:rPr lang="de-DE" sz="240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sz="24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de-DE" sz="2400"/>
          </a:p>
        </p:txBody>
      </p:sp>
    </p:spTree>
    <p:extLst>
      <p:ext uri="{BB962C8B-B14F-4D97-AF65-F5344CB8AC3E}">
        <p14:creationId xmlns:p14="http://schemas.microsoft.com/office/powerpoint/2010/main" val="118110347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">
            <a:extLst>
              <a:ext uri="{FF2B5EF4-FFF2-40B4-BE49-F238E27FC236}">
                <a16:creationId xmlns:a16="http://schemas.microsoft.com/office/drawing/2014/main" id="{C0DC7F7E-381C-FD4F-A981-99E41D7DC4D4}"/>
              </a:ext>
            </a:extLst>
          </p:cNvPr>
          <p:cNvSpPr txBox="1">
            <a:spLocks/>
          </p:cNvSpPr>
          <p:nvPr/>
        </p:nvSpPr>
        <p:spPr>
          <a:xfrm>
            <a:off x="0" y="2091428"/>
            <a:ext cx="8179358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rgbClr val="003366"/>
                </a:solidFill>
                <a:latin typeface="BISansOptiCond"/>
                <a:ea typeface="+mj-ea"/>
                <a:cs typeface="BISansOptiCond"/>
              </a:defRPr>
            </a:lvl1pPr>
          </a:lstStyle>
          <a:p>
            <a:pPr algn="ctr"/>
            <a:r>
              <a:rPr lang="en-GB" sz="2800" b="1">
                <a:solidFill>
                  <a:srgbClr val="C00000"/>
                </a:solidFill>
                <a:latin typeface="Helvetica Neue" charset="0"/>
                <a:ea typeface="Helvetica Neue" charset="0"/>
                <a:cs typeface="Helvetica Neue" charset="0"/>
              </a:rPr>
              <a:t>Thank you very much for your attention!</a:t>
            </a:r>
          </a:p>
        </p:txBody>
      </p:sp>
      <p:pic>
        <p:nvPicPr>
          <p:cNvPr id="25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566" r="4"/>
          <a:stretch/>
        </p:blipFill>
        <p:spPr>
          <a:xfrm>
            <a:off x="8179358" y="0"/>
            <a:ext cx="4012642" cy="6858000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1B4458C7-35C0-A6EF-F6EE-CA4C9C55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3577" y="5474564"/>
            <a:ext cx="2002456" cy="10718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8851216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9049429-4EC7-6F48-8807-0FCA426352F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381857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0" y="309825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infection – Broadly neutralizing antibodies (</a:t>
            </a:r>
            <a:r>
              <a:rPr lang="en-US" sz="26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26DE88A8-95E5-0CD2-F2D4-125AA07B5FBF}"/>
              </a:ext>
            </a:extLst>
          </p:cNvPr>
          <p:cNvSpPr txBox="1"/>
          <p:nvPr/>
        </p:nvSpPr>
        <p:spPr>
          <a:xfrm>
            <a:off x="227341" y="6380905"/>
            <a:ext cx="1112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Schommers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and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Gruell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Curr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Opin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Virol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2022;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Frattari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Curr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Opin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HIV AIDS 2023</a:t>
            </a:r>
          </a:p>
          <a:p>
            <a:pPr algn="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25FF5CD-4C7B-13FA-89EE-95E23C1146E5}"/>
              </a:ext>
            </a:extLst>
          </p:cNvPr>
          <p:cNvGrpSpPr/>
          <p:nvPr/>
        </p:nvGrpSpPr>
        <p:grpSpPr>
          <a:xfrm>
            <a:off x="5475556" y="1337182"/>
            <a:ext cx="5812167" cy="4446369"/>
            <a:chOff x="5340096" y="1315731"/>
            <a:chExt cx="5960843" cy="450626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DC1C61DA-E4DE-454D-68A5-4059FA776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" t="956" r="973" b="1143"/>
            <a:stretch/>
          </p:blipFill>
          <p:spPr>
            <a:xfrm>
              <a:off x="5496249" y="1315731"/>
              <a:ext cx="5804690" cy="4506262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2B457F4-1E59-D83B-E48C-47A62E3689AA}"/>
                </a:ext>
              </a:extLst>
            </p:cNvPr>
            <p:cNvSpPr/>
            <p:nvPr/>
          </p:nvSpPr>
          <p:spPr>
            <a:xfrm>
              <a:off x="5340096" y="2901696"/>
              <a:ext cx="180537" cy="527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AFD203A-90E4-4E30-7D17-C1181C3170DC}"/>
                </a:ext>
              </a:extLst>
            </p:cNvPr>
            <p:cNvSpPr/>
            <p:nvPr/>
          </p:nvSpPr>
          <p:spPr>
            <a:xfrm>
              <a:off x="5520633" y="1315731"/>
              <a:ext cx="5744775" cy="450626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AD16004-1AE8-C3BD-A4B1-88B1E7B15C15}"/>
              </a:ext>
            </a:extLst>
          </p:cNvPr>
          <p:cNvGrpSpPr/>
          <p:nvPr/>
        </p:nvGrpSpPr>
        <p:grpSpPr>
          <a:xfrm>
            <a:off x="177207" y="1298814"/>
            <a:ext cx="4406602" cy="2137935"/>
            <a:chOff x="215307" y="2148457"/>
            <a:chExt cx="4406602" cy="2137935"/>
          </a:xfrm>
        </p:grpSpPr>
        <p:grpSp>
          <p:nvGrpSpPr>
            <p:cNvPr id="16" name="Group 19">
              <a:extLst>
                <a:ext uri="{FF2B5EF4-FFF2-40B4-BE49-F238E27FC236}">
                  <a16:creationId xmlns:a16="http://schemas.microsoft.com/office/drawing/2014/main" id="{CD50AA64-531F-BBDD-6167-B1620B604C71}"/>
                </a:ext>
              </a:extLst>
            </p:cNvPr>
            <p:cNvGrpSpPr/>
            <p:nvPr/>
          </p:nvGrpSpPr>
          <p:grpSpPr>
            <a:xfrm>
              <a:off x="215307" y="2465591"/>
              <a:ext cx="1589712" cy="1441996"/>
              <a:chOff x="343236" y="4615550"/>
              <a:chExt cx="1589712" cy="1441996"/>
            </a:xfrm>
          </p:grpSpPr>
          <p:pic>
            <p:nvPicPr>
              <p:cNvPr id="35" name="Grafik 109">
                <a:extLst>
                  <a:ext uri="{FF2B5EF4-FFF2-40B4-BE49-F238E27FC236}">
                    <a16:creationId xmlns:a16="http://schemas.microsoft.com/office/drawing/2014/main" id="{C02FFF0C-084C-B4AF-B812-4EC6AEFAEE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9227" r="49480"/>
              <a:stretch/>
            </p:blipFill>
            <p:spPr>
              <a:xfrm>
                <a:off x="574601" y="4615550"/>
                <a:ext cx="1180771" cy="1103442"/>
              </a:xfrm>
              <a:prstGeom prst="rect">
                <a:avLst/>
              </a:prstGeom>
            </p:spPr>
          </p:pic>
          <p:sp>
            <p:nvSpPr>
              <p:cNvPr id="36" name="Textfeld 117">
                <a:extLst>
                  <a:ext uri="{FF2B5EF4-FFF2-40B4-BE49-F238E27FC236}">
                    <a16:creationId xmlns:a16="http://schemas.microsoft.com/office/drawing/2014/main" id="{799A3169-881F-B72F-EDB5-1ED8D546E46B}"/>
                  </a:ext>
                </a:extLst>
              </p:cNvPr>
              <p:cNvSpPr txBox="1"/>
              <p:nvPr/>
            </p:nvSpPr>
            <p:spPr>
              <a:xfrm>
                <a:off x="343236" y="5718992"/>
                <a:ext cx="1589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1st Generation</a:t>
                </a:r>
                <a:endParaRPr lang="de-DE" sz="1600" baseline="3000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</p:grp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3A512842-80C4-E9B7-8825-AA358D7AF32B}"/>
                </a:ext>
              </a:extLst>
            </p:cNvPr>
            <p:cNvGrpSpPr/>
            <p:nvPr/>
          </p:nvGrpSpPr>
          <p:grpSpPr>
            <a:xfrm>
              <a:off x="1866899" y="2148457"/>
              <a:ext cx="2755010" cy="2137935"/>
              <a:chOff x="1866899" y="2148457"/>
              <a:chExt cx="2755010" cy="2137935"/>
            </a:xfrm>
          </p:grpSpPr>
          <p:pic>
            <p:nvPicPr>
              <p:cNvPr id="32" name="Picture 75" descr="Layout 1.pdf">
                <a:extLst>
                  <a:ext uri="{FF2B5EF4-FFF2-40B4-BE49-F238E27FC236}">
                    <a16:creationId xmlns:a16="http://schemas.microsoft.com/office/drawing/2014/main" id="{426113BB-D1CE-8A8C-6FFC-724E2F61D1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355" t="9698" r="48540" b="50165"/>
              <a:stretch/>
            </p:blipFill>
            <p:spPr>
              <a:xfrm>
                <a:off x="2269348" y="2359575"/>
                <a:ext cx="2352561" cy="1926817"/>
              </a:xfrm>
              <a:prstGeom prst="rect">
                <a:avLst/>
              </a:prstGeom>
            </p:spPr>
          </p:pic>
          <p:sp>
            <p:nvSpPr>
              <p:cNvPr id="33" name="TextBox 76">
                <a:extLst>
                  <a:ext uri="{FF2B5EF4-FFF2-40B4-BE49-F238E27FC236}">
                    <a16:creationId xmlns:a16="http://schemas.microsoft.com/office/drawing/2014/main" id="{B207FAB7-FB18-6DA6-B8BF-05DC0766B16E}"/>
                  </a:ext>
                </a:extLst>
              </p:cNvPr>
              <p:cNvSpPr txBox="1"/>
              <p:nvPr/>
            </p:nvSpPr>
            <p:spPr>
              <a:xfrm rot="16200000">
                <a:off x="1089924" y="3030030"/>
                <a:ext cx="18309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Neutralization (</a:t>
                </a:r>
                <a:r>
                  <a:rPr lang="en-US" sz="1200" b="1">
                    <a:latin typeface="Arial"/>
                    <a:cs typeface="Arial"/>
                  </a:rPr>
                  <a:t>breadth</a:t>
                </a:r>
                <a:r>
                  <a:rPr lang="en-US" sz="120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EF6DDE9A-4418-EF4B-B47E-DBEF76E6F892}"/>
                  </a:ext>
                </a:extLst>
              </p:cNvPr>
              <p:cNvSpPr txBox="1"/>
              <p:nvPr/>
            </p:nvSpPr>
            <p:spPr>
              <a:xfrm>
                <a:off x="2737802" y="2148457"/>
                <a:ext cx="127951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1994 - 2008</a:t>
                </a:r>
              </a:p>
            </p:txBody>
          </p:sp>
        </p:grpSp>
      </p:grpSp>
      <p:sp>
        <p:nvSpPr>
          <p:cNvPr id="37" name="TextBox 13">
            <a:extLst>
              <a:ext uri="{FF2B5EF4-FFF2-40B4-BE49-F238E27FC236}">
                <a16:creationId xmlns:a16="http://schemas.microsoft.com/office/drawing/2014/main" id="{7A19F76B-D6D8-2818-1CAF-2FF737F285C7}"/>
              </a:ext>
            </a:extLst>
          </p:cNvPr>
          <p:cNvSpPr txBox="1"/>
          <p:nvPr/>
        </p:nvSpPr>
        <p:spPr>
          <a:xfrm>
            <a:off x="2373213" y="4093991"/>
            <a:ext cx="185659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Neutralization (</a:t>
            </a:r>
            <a:r>
              <a:rPr lang="en-US" sz="1200" b="1">
                <a:latin typeface="Arial"/>
                <a:cs typeface="Arial"/>
              </a:rPr>
              <a:t>potency</a:t>
            </a:r>
            <a:r>
              <a:rPr lang="en-US" sz="1200">
                <a:latin typeface="Arial"/>
                <a:cs typeface="Arial"/>
              </a:rPr>
              <a:t>)</a:t>
            </a:r>
          </a:p>
        </p:txBody>
      </p:sp>
      <p:grpSp>
        <p:nvGrpSpPr>
          <p:cNvPr id="38" name="Gruppieren 37">
            <a:extLst>
              <a:ext uri="{FF2B5EF4-FFF2-40B4-BE49-F238E27FC236}">
                <a16:creationId xmlns:a16="http://schemas.microsoft.com/office/drawing/2014/main" id="{AB5415E9-C40E-F550-FC4D-CC2A1D6C0705}"/>
              </a:ext>
            </a:extLst>
          </p:cNvPr>
          <p:cNvGrpSpPr/>
          <p:nvPr/>
        </p:nvGrpSpPr>
        <p:grpSpPr>
          <a:xfrm>
            <a:off x="173235" y="3528535"/>
            <a:ext cx="4729111" cy="2255016"/>
            <a:chOff x="173235" y="3158884"/>
            <a:chExt cx="4729111" cy="2255016"/>
          </a:xfrm>
        </p:grpSpPr>
        <p:grpSp>
          <p:nvGrpSpPr>
            <p:cNvPr id="39" name="Group 65">
              <a:extLst>
                <a:ext uri="{FF2B5EF4-FFF2-40B4-BE49-F238E27FC236}">
                  <a16:creationId xmlns:a16="http://schemas.microsoft.com/office/drawing/2014/main" id="{197135AF-98AC-9B90-2214-C2E81FCD2800}"/>
                </a:ext>
              </a:extLst>
            </p:cNvPr>
            <p:cNvGrpSpPr/>
            <p:nvPr/>
          </p:nvGrpSpPr>
          <p:grpSpPr>
            <a:xfrm>
              <a:off x="173235" y="3529880"/>
              <a:ext cx="1589712" cy="1416933"/>
              <a:chOff x="348332" y="3004587"/>
              <a:chExt cx="1589712" cy="1416933"/>
            </a:xfrm>
          </p:grpSpPr>
          <p:sp>
            <p:nvSpPr>
              <p:cNvPr id="47" name="Textfeld 117">
                <a:extLst>
                  <a:ext uri="{FF2B5EF4-FFF2-40B4-BE49-F238E27FC236}">
                    <a16:creationId xmlns:a16="http://schemas.microsoft.com/office/drawing/2014/main" id="{CD5A4E67-AACA-EED6-1079-F99B08D97854}"/>
                  </a:ext>
                </a:extLst>
              </p:cNvPr>
              <p:cNvSpPr txBox="1"/>
              <p:nvPr/>
            </p:nvSpPr>
            <p:spPr>
              <a:xfrm>
                <a:off x="348332" y="4082966"/>
                <a:ext cx="1589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>
                    <a:solidFill>
                      <a:srgbClr val="ED7C31"/>
                    </a:solidFill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2nd Generation</a:t>
                </a:r>
                <a:endParaRPr lang="de-DE" sz="1600" baseline="30000">
                  <a:solidFill>
                    <a:srgbClr val="ED7C3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endParaRPr>
              </a:p>
            </p:txBody>
          </p:sp>
          <p:pic>
            <p:nvPicPr>
              <p:cNvPr id="48" name="Picture 67">
                <a:extLst>
                  <a:ext uri="{FF2B5EF4-FFF2-40B4-BE49-F238E27FC236}">
                    <a16:creationId xmlns:a16="http://schemas.microsoft.com/office/drawing/2014/main" id="{D13203FF-5D5F-D51F-9E15-033502240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1444" t="12611" r="18186" b="58505"/>
              <a:stretch/>
            </p:blipFill>
            <p:spPr>
              <a:xfrm>
                <a:off x="528790" y="3004587"/>
                <a:ext cx="1228796" cy="1142127"/>
              </a:xfrm>
              <a:prstGeom prst="rect">
                <a:avLst/>
              </a:prstGeom>
            </p:spPr>
          </p:pic>
        </p:grp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1E32C9A7-B30C-F340-182D-9D62DCAA5E00}"/>
                </a:ext>
              </a:extLst>
            </p:cNvPr>
            <p:cNvGrpSpPr/>
            <p:nvPr/>
          </p:nvGrpSpPr>
          <p:grpSpPr>
            <a:xfrm>
              <a:off x="1897998" y="3158884"/>
              <a:ext cx="3004348" cy="2255016"/>
              <a:chOff x="5574744" y="3496428"/>
              <a:chExt cx="3004348" cy="2255016"/>
            </a:xfrm>
          </p:grpSpPr>
          <p:pic>
            <p:nvPicPr>
              <p:cNvPr id="41" name="Picture 77" descr="Layout 1.pdf">
                <a:extLst>
                  <a:ext uri="{FF2B5EF4-FFF2-40B4-BE49-F238E27FC236}">
                    <a16:creationId xmlns:a16="http://schemas.microsoft.com/office/drawing/2014/main" id="{1C23728B-CD6E-7294-BBF9-9AB480214E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4452" t="57375" r="-5588" b="6970"/>
              <a:stretch/>
            </p:blipFill>
            <p:spPr>
              <a:xfrm>
                <a:off x="5851497" y="3780801"/>
                <a:ext cx="2727595" cy="1711655"/>
              </a:xfrm>
              <a:prstGeom prst="rect">
                <a:avLst/>
              </a:prstGeom>
            </p:spPr>
          </p:pic>
          <p:sp>
            <p:nvSpPr>
              <p:cNvPr id="42" name="TextBox 13">
                <a:extLst>
                  <a:ext uri="{FF2B5EF4-FFF2-40B4-BE49-F238E27FC236}">
                    <a16:creationId xmlns:a16="http://schemas.microsoft.com/office/drawing/2014/main" id="{616B5A52-58C8-62BC-7175-865860762255}"/>
                  </a:ext>
                </a:extLst>
              </p:cNvPr>
              <p:cNvSpPr txBox="1"/>
              <p:nvPr/>
            </p:nvSpPr>
            <p:spPr>
              <a:xfrm>
                <a:off x="5842113" y="5474445"/>
                <a:ext cx="232146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Neutralization (µg/ml; </a:t>
                </a:r>
                <a:r>
                  <a:rPr lang="en-US" sz="1200" b="1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potency</a:t>
                </a:r>
                <a:r>
                  <a:rPr lang="en-US" sz="12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)</a:t>
                </a:r>
              </a:p>
            </p:txBody>
          </p:sp>
          <p:sp>
            <p:nvSpPr>
              <p:cNvPr id="43" name="TextBox 76">
                <a:extLst>
                  <a:ext uri="{FF2B5EF4-FFF2-40B4-BE49-F238E27FC236}">
                    <a16:creationId xmlns:a16="http://schemas.microsoft.com/office/drawing/2014/main" id="{025BD3A3-118E-02F2-58A2-4839AE9902E2}"/>
                  </a:ext>
                </a:extLst>
              </p:cNvPr>
              <p:cNvSpPr txBox="1"/>
              <p:nvPr/>
            </p:nvSpPr>
            <p:spPr>
              <a:xfrm rot="16200000">
                <a:off x="4797769" y="4482101"/>
                <a:ext cx="183095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>
                    <a:latin typeface="Arial"/>
                    <a:cs typeface="Arial"/>
                  </a:rPr>
                  <a:t>Neutralization (</a:t>
                </a:r>
                <a:r>
                  <a:rPr lang="en-US" sz="1200" b="1">
                    <a:latin typeface="Arial"/>
                    <a:cs typeface="Arial"/>
                  </a:rPr>
                  <a:t>breadth</a:t>
                </a:r>
                <a:r>
                  <a:rPr lang="en-US" sz="120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44" name="TextBox 1">
                <a:extLst>
                  <a:ext uri="{FF2B5EF4-FFF2-40B4-BE49-F238E27FC236}">
                    <a16:creationId xmlns:a16="http://schemas.microsoft.com/office/drawing/2014/main" id="{9D16CD88-B85F-ECED-7D5D-D58B4F6180B3}"/>
                  </a:ext>
                </a:extLst>
              </p:cNvPr>
              <p:cNvSpPr txBox="1"/>
              <p:nvPr/>
            </p:nvSpPr>
            <p:spPr>
              <a:xfrm>
                <a:off x="6423853" y="3496428"/>
                <a:ext cx="127951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600">
                    <a:latin typeface="Helvetica Neue" panose="02000503000000020004" pitchFamily="2" charset="0"/>
                    <a:ea typeface="Helvetica Neue" panose="02000503000000020004" pitchFamily="2" charset="0"/>
                    <a:cs typeface="Helvetica Neue" panose="02000503000000020004" pitchFamily="2" charset="0"/>
                  </a:rPr>
                  <a:t>2009 - 2018</a:t>
                </a:r>
              </a:p>
            </p:txBody>
          </p:sp>
          <p:pic>
            <p:nvPicPr>
              <p:cNvPr id="45" name="Bild 36">
                <a:extLst>
                  <a:ext uri="{FF2B5EF4-FFF2-40B4-BE49-F238E27FC236}">
                    <a16:creationId xmlns:a16="http://schemas.microsoft.com/office/drawing/2014/main" id="{7BC09C12-EDEF-810B-C1CF-DA7E32888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6032" y="3826426"/>
                <a:ext cx="1803585" cy="1435727"/>
              </a:xfrm>
              <a:prstGeom prst="rect">
                <a:avLst/>
              </a:prstGeom>
            </p:spPr>
          </p:pic>
          <p:cxnSp>
            <p:nvCxnSpPr>
              <p:cNvPr id="46" name="Straight Arrow Connector 82">
                <a:extLst>
                  <a:ext uri="{FF2B5EF4-FFF2-40B4-BE49-F238E27FC236}">
                    <a16:creationId xmlns:a16="http://schemas.microsoft.com/office/drawing/2014/main" id="{0F91A764-D156-93B2-D340-258E8247ACC2}"/>
                  </a:ext>
                </a:extLst>
              </p:cNvPr>
              <p:cNvCxnSpPr/>
              <p:nvPr/>
            </p:nvCxnSpPr>
            <p:spPr>
              <a:xfrm flipV="1">
                <a:off x="6278252" y="4996207"/>
                <a:ext cx="1097152" cy="1712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 w="lg" len="med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" name="Gerade Verbindung 48">
            <a:extLst>
              <a:ext uri="{FF2B5EF4-FFF2-40B4-BE49-F238E27FC236}">
                <a16:creationId xmlns:a16="http://schemas.microsoft.com/office/drawing/2014/main" id="{34CF3599-61F8-E845-7ACD-C6888BA0E787}"/>
              </a:ext>
            </a:extLst>
          </p:cNvPr>
          <p:cNvCxnSpPr>
            <a:cxnSpLocks/>
          </p:cNvCxnSpPr>
          <p:nvPr/>
        </p:nvCxnSpPr>
        <p:spPr>
          <a:xfrm>
            <a:off x="4933808" y="1322088"/>
            <a:ext cx="5313" cy="4461463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9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1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73">
            <a:extLst>
              <a:ext uri="{FF2B5EF4-FFF2-40B4-BE49-F238E27FC236}">
                <a16:creationId xmlns:a16="http://schemas.microsoft.com/office/drawing/2014/main" id="{B1172756-5F2A-AA64-D0FC-471D352F2532}"/>
              </a:ext>
            </a:extLst>
          </p:cNvPr>
          <p:cNvSpPr txBox="1"/>
          <p:nvPr/>
        </p:nvSpPr>
        <p:spPr>
          <a:xfrm>
            <a:off x="0" y="309825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infection – Broadly neutralizing antibodies (</a:t>
            </a:r>
            <a:r>
              <a:rPr lang="en-US" sz="26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48ED1F5-BF91-EB5E-E369-31308EBD5B54}"/>
              </a:ext>
            </a:extLst>
          </p:cNvPr>
          <p:cNvSpPr txBox="1"/>
          <p:nvPr/>
        </p:nvSpPr>
        <p:spPr>
          <a:xfrm>
            <a:off x="480835" y="3011989"/>
            <a:ext cx="477248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DE" sz="3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Can </a:t>
            </a:r>
            <a:r>
              <a:rPr lang="de-DE" sz="32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we</a:t>
            </a:r>
            <a:r>
              <a:rPr lang="de-DE" sz="3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 </a:t>
            </a:r>
            <a:r>
              <a:rPr lang="de-DE" sz="32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advance</a:t>
            </a:r>
            <a:r>
              <a:rPr lang="de-DE" sz="3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 HIV-1 </a:t>
            </a:r>
            <a:r>
              <a:rPr lang="de-DE" sz="32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prevention</a:t>
            </a:r>
            <a:r>
              <a:rPr lang="de-DE" sz="3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 &amp; </a:t>
            </a:r>
            <a:r>
              <a:rPr lang="de-DE" sz="32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treatment</a:t>
            </a:r>
            <a:r>
              <a:rPr lang="de-DE" sz="32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Helvetica Neue"/>
              </a:rPr>
              <a:t>?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6DE88A8-95E5-0CD2-F2D4-125AA07B5FBF}"/>
              </a:ext>
            </a:extLst>
          </p:cNvPr>
          <p:cNvSpPr txBox="1"/>
          <p:nvPr/>
        </p:nvSpPr>
        <p:spPr>
          <a:xfrm>
            <a:off x="227341" y="6380905"/>
            <a:ext cx="11128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Schommers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and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Gruell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Curr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Opin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Virol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2022;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Frattari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i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et al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.,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Curr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  <a:r>
              <a:rPr lang="en-US" sz="1400" err="1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Opin</a:t>
            </a:r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HIV AIDS 2023</a:t>
            </a:r>
          </a:p>
          <a:p>
            <a:pPr algn="r"/>
            <a:r>
              <a:rPr lang="en-US" sz="1400">
                <a:solidFill>
                  <a:schemeClr val="accent1">
                    <a:lumMod val="50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Arial"/>
              </a:rPr>
              <a:t> </a:t>
            </a:r>
          </a:p>
        </p:txBody>
      </p:sp>
      <p:grpSp>
        <p:nvGrpSpPr>
          <p:cNvPr id="13" name="Gruppieren 14">
            <a:extLst>
              <a:ext uri="{FF2B5EF4-FFF2-40B4-BE49-F238E27FC236}">
                <a16:creationId xmlns:a16="http://schemas.microsoft.com/office/drawing/2014/main" id="{625FF5CD-4C7B-13FA-89EE-95E23C1146E5}"/>
              </a:ext>
            </a:extLst>
          </p:cNvPr>
          <p:cNvGrpSpPr/>
          <p:nvPr/>
        </p:nvGrpSpPr>
        <p:grpSpPr>
          <a:xfrm>
            <a:off x="5475556" y="1337182"/>
            <a:ext cx="5812167" cy="4446369"/>
            <a:chOff x="5340096" y="1315731"/>
            <a:chExt cx="5960843" cy="4506262"/>
          </a:xfrm>
        </p:grpSpPr>
        <p:pic>
          <p:nvPicPr>
            <p:cNvPr id="14" name="Grafik 2">
              <a:extLst>
                <a:ext uri="{FF2B5EF4-FFF2-40B4-BE49-F238E27FC236}">
                  <a16:creationId xmlns:a16="http://schemas.microsoft.com/office/drawing/2014/main" id="{DC1C61DA-E4DE-454D-68A5-4059FA776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" t="956" r="973" b="1143"/>
            <a:stretch/>
          </p:blipFill>
          <p:spPr>
            <a:xfrm>
              <a:off x="5496249" y="1315731"/>
              <a:ext cx="5804690" cy="4506262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42B457F4-1E59-D83B-E48C-47A62E3689AA}"/>
                </a:ext>
              </a:extLst>
            </p:cNvPr>
            <p:cNvSpPr/>
            <p:nvPr/>
          </p:nvSpPr>
          <p:spPr>
            <a:xfrm>
              <a:off x="5340096" y="2901696"/>
              <a:ext cx="180537" cy="527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AAFD203A-90E4-4E30-7D17-C1181C3170DC}"/>
                </a:ext>
              </a:extLst>
            </p:cNvPr>
            <p:cNvSpPr/>
            <p:nvPr/>
          </p:nvSpPr>
          <p:spPr>
            <a:xfrm>
              <a:off x="5520633" y="1315731"/>
              <a:ext cx="5744775" cy="4506262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9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8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89BC3ED-3600-9549-BEC3-1AB9221AAB25}"/>
              </a:ext>
            </a:extLst>
          </p:cNvPr>
          <p:cNvSpPr/>
          <p:nvPr/>
        </p:nvSpPr>
        <p:spPr>
          <a:xfrm>
            <a:off x="7968344" y="2031376"/>
            <a:ext cx="1936124" cy="479865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F4E6F6-F1DF-F11D-1972-8D32A4DB23AE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C7C4C4-12B3-C8FE-3DEE-0CA3988CB7EB}"/>
              </a:ext>
            </a:extLst>
          </p:cNvPr>
          <p:cNvSpPr txBox="1"/>
          <p:nvPr/>
        </p:nvSpPr>
        <p:spPr>
          <a:xfrm>
            <a:off x="6328714" y="1901704"/>
            <a:ext cx="52330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20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different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6,000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paticipants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60,000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nfusions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0990" lvl="1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and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drug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combinations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infusions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380990" lvl="1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0990" lvl="1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Safety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on/off ART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also in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newborns</a:t>
            </a:r>
            <a:endParaRPr lang="de-DE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Picture 64">
            <a:extLst>
              <a:ext uri="{FF2B5EF4-FFF2-40B4-BE49-F238E27FC236}">
                <a16:creationId xmlns:a16="http://schemas.microsoft.com/office/drawing/2014/main" id="{EBEC4751-CCD6-EF1E-A488-AD7CA7EB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78" y="1678770"/>
            <a:ext cx="4737352" cy="393911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440BC1B-ABFB-A101-86F2-2A1D2028C61B}"/>
              </a:ext>
            </a:extLst>
          </p:cNvPr>
          <p:cNvSpPr txBox="1"/>
          <p:nvPr/>
        </p:nvSpPr>
        <p:spPr>
          <a:xfrm>
            <a:off x="1309880" y="291460"/>
            <a:ext cx="105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-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Safety</a:t>
            </a: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21" name="Bild 20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39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89BC3ED-3600-9549-BEC3-1AB9221AAB25}"/>
              </a:ext>
            </a:extLst>
          </p:cNvPr>
          <p:cNvSpPr/>
          <p:nvPr/>
        </p:nvSpPr>
        <p:spPr>
          <a:xfrm>
            <a:off x="7968344" y="2031376"/>
            <a:ext cx="1936124" cy="479865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440BC1B-ABFB-A101-86F2-2A1D2028C61B}"/>
              </a:ext>
            </a:extLst>
          </p:cNvPr>
          <p:cNvSpPr txBox="1"/>
          <p:nvPr/>
        </p:nvSpPr>
        <p:spPr>
          <a:xfrm>
            <a:off x="1309880" y="291460"/>
            <a:ext cx="105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8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HIV-1 broadly neutralizing antibodies - </a:t>
            </a:r>
            <a:r>
              <a:rPr lang="en-US" sz="2800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Safety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FF4E6F6-F1DF-F11D-1972-8D32A4DB23AE}"/>
              </a:ext>
            </a:extLst>
          </p:cNvPr>
          <p:cNvSpPr/>
          <p:nvPr/>
        </p:nvSpPr>
        <p:spPr>
          <a:xfrm>
            <a:off x="-119921" y="0"/>
            <a:ext cx="1409075" cy="68826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FC7C4C4-12B3-C8FE-3DEE-0CA3988CB7EB}"/>
              </a:ext>
            </a:extLst>
          </p:cNvPr>
          <p:cNvSpPr txBox="1"/>
          <p:nvPr/>
        </p:nvSpPr>
        <p:spPr>
          <a:xfrm>
            <a:off x="6328714" y="1901704"/>
            <a:ext cx="52330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20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different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bNAbs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380990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6,000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paticipants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&gt; 60,000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nfusions</a:t>
            </a: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>
              <a:spcAft>
                <a:spcPts val="600"/>
              </a:spcAft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0990" lvl="1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 and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/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drug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combinations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single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multiple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infusions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marL="380990" lvl="1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80990" lvl="1" indent="-38099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Safety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data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on/off ART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in </a:t>
            </a:r>
            <a:r>
              <a:rPr lang="de-DE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adults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, </a:t>
            </a:r>
            <a:r>
              <a:rPr lang="de-DE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but also in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</a:t>
            </a:r>
            <a:r>
              <a:rPr lang="de-DE" b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&amp; </a:t>
            </a:r>
            <a:r>
              <a:rPr lang="de-DE" b="1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newborns</a:t>
            </a:r>
            <a:endParaRPr lang="de-DE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Picture 64">
            <a:extLst>
              <a:ext uri="{FF2B5EF4-FFF2-40B4-BE49-F238E27FC236}">
                <a16:creationId xmlns:a16="http://schemas.microsoft.com/office/drawing/2014/main" id="{EBEC4751-CCD6-EF1E-A488-AD7CA7EB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78" y="1678770"/>
            <a:ext cx="4737352" cy="393911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55EF3FC-D308-0EA3-B86E-FB56087D1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91174"/>
          <a:stretch/>
        </p:blipFill>
        <p:spPr>
          <a:xfrm>
            <a:off x="11839824" y="0"/>
            <a:ext cx="352176" cy="6858000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id="{A76269F3-FC19-211B-DAB4-30FBEE7A44A4}"/>
              </a:ext>
            </a:extLst>
          </p:cNvPr>
          <p:cNvSpPr txBox="1"/>
          <p:nvPr/>
        </p:nvSpPr>
        <p:spPr>
          <a:xfrm>
            <a:off x="1323313" y="6093163"/>
            <a:ext cx="108686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bNAb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administration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well</a:t>
            </a:r>
            <a:r>
              <a:rPr lang="de-DE" sz="2400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de-DE" sz="2400" err="1">
                <a:solidFill>
                  <a:schemeClr val="accent1">
                    <a:lumMod val="50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tolerated</a:t>
            </a:r>
            <a:endParaRPr lang="x-none" sz="2400" b="1">
              <a:solidFill>
                <a:schemeClr val="accent1">
                  <a:lumMod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3" name="Pfeil nach rechts 12">
            <a:extLst>
              <a:ext uri="{FF2B5EF4-FFF2-40B4-BE49-F238E27FC236}">
                <a16:creationId xmlns:a16="http://schemas.microsoft.com/office/drawing/2014/main" id="{29382C4C-5971-F215-32B7-DFCE299FA507}"/>
              </a:ext>
            </a:extLst>
          </p:cNvPr>
          <p:cNvSpPr/>
          <p:nvPr/>
        </p:nvSpPr>
        <p:spPr>
          <a:xfrm>
            <a:off x="2902996" y="6164118"/>
            <a:ext cx="532347" cy="356330"/>
          </a:xfrm>
          <a:prstGeom prst="rightArrow">
            <a:avLst/>
          </a:prstGeom>
          <a:solidFill>
            <a:srgbClr val="00B050"/>
          </a:solidFill>
          <a:ln w="635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4" name="Bild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3" t="1172" r="31599" b="82711"/>
          <a:stretch/>
        </p:blipFill>
        <p:spPr>
          <a:xfrm>
            <a:off x="165091" y="866111"/>
            <a:ext cx="764686" cy="824662"/>
          </a:xfrm>
          <a:prstGeom prst="rect">
            <a:avLst/>
          </a:prstGeom>
        </p:spPr>
      </p:pic>
      <p:pic>
        <p:nvPicPr>
          <p:cNvPr id="22" name="Bild 21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3" t="25346" r="32349" b="58537"/>
          <a:stretch/>
        </p:blipFill>
        <p:spPr>
          <a:xfrm>
            <a:off x="163421" y="2316301"/>
            <a:ext cx="789061" cy="850948"/>
          </a:xfrm>
          <a:prstGeom prst="rect">
            <a:avLst/>
          </a:prstGeom>
        </p:spPr>
      </p:pic>
      <p:pic>
        <p:nvPicPr>
          <p:cNvPr id="23" name="Bild 22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6" t="50114" r="32646" b="33769"/>
          <a:stretch/>
        </p:blipFill>
        <p:spPr>
          <a:xfrm>
            <a:off x="257893" y="3935411"/>
            <a:ext cx="789061" cy="850948"/>
          </a:xfrm>
          <a:prstGeom prst="rect">
            <a:avLst/>
          </a:prstGeom>
        </p:spPr>
      </p:pic>
      <p:pic>
        <p:nvPicPr>
          <p:cNvPr id="24" name="Bild 23"/>
          <p:cNvPicPr>
            <a:picLocks noChangeAspect="1"/>
          </p:cNvPicPr>
          <p:nvPr/>
        </p:nvPicPr>
        <p:blipFill rotWithShape="1"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21" t="72975" r="29862" b="3845"/>
          <a:stretch/>
        </p:blipFill>
        <p:spPr>
          <a:xfrm>
            <a:off x="208088" y="5442804"/>
            <a:ext cx="828818" cy="8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32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baf7c1-7d9f-48d3-95bc-3d60efb8f7f9">
      <Terms xmlns="http://schemas.microsoft.com/office/infopath/2007/PartnerControls"/>
    </lcf76f155ced4ddcb4097134ff3c332f>
    <_ip_UnifiedCompliancePolicyUIAction xmlns="http://schemas.microsoft.com/sharepoint/v3" xsi:nil="true"/>
    <TaxCatchAll xmlns="250929fa-9806-4449-af20-7947085fa170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DD43244790174B892FA283EAEEDD66" ma:contentTypeVersion="19" ma:contentTypeDescription="Create a new document." ma:contentTypeScope="" ma:versionID="3d42bb68d0426afcd238a47141982f15">
  <xsd:schema xmlns:xsd="http://www.w3.org/2001/XMLSchema" xmlns:xs="http://www.w3.org/2001/XMLSchema" xmlns:p="http://schemas.microsoft.com/office/2006/metadata/properties" xmlns:ns1="http://schemas.microsoft.com/sharepoint/v3" xmlns:ns2="96baf7c1-7d9f-48d3-95bc-3d60efb8f7f9" xmlns:ns3="250929fa-9806-4449-af20-7947085fa170" targetNamespace="http://schemas.microsoft.com/office/2006/metadata/properties" ma:root="true" ma:fieldsID="7d3a24471b85b01aaa6bb00261ebec48" ns1:_="" ns2:_="" ns3:_="">
    <xsd:import namespace="http://schemas.microsoft.com/sharepoint/v3"/>
    <xsd:import namespace="96baf7c1-7d9f-48d3-95bc-3d60efb8f7f9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baf7c1-7d9f-48d3-95bc-3d60efb8f7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BEBA8B-FF4F-40CF-95F8-D16FEFBD6C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30F25B-4F8A-4616-8545-86295B00C138}">
  <ds:schemaRefs>
    <ds:schemaRef ds:uri="250929fa-9806-4449-af20-7947085fa170"/>
    <ds:schemaRef ds:uri="96baf7c1-7d9f-48d3-95bc-3d60efb8f7f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C2CA8D-05DB-4A13-9374-DAA20A4E7681}">
  <ds:schemaRefs>
    <ds:schemaRef ds:uri="250929fa-9806-4449-af20-7947085fa170"/>
    <ds:schemaRef ds:uri="96baf7c1-7d9f-48d3-95bc-3d60efb8f7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56</Slides>
  <Notes>37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Klein</dc:creator>
  <cp:revision>1</cp:revision>
  <dcterms:created xsi:type="dcterms:W3CDTF">2023-08-29T22:02:09Z</dcterms:created>
  <dcterms:modified xsi:type="dcterms:W3CDTF">2023-10-16T16:38:33Z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0x010100ACDD43244790174B892FA283EAEEDD66</vt:lpwstr>
  </property>
  <property fmtid="{D5CDD505-2E9C-101B-9397-08002B2CF9AE}" pid="3" name="MediaServiceImageTags">
    <vt:lpwstr/>
  </property>
</Properties>
</file>