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6" r:id="rId4"/>
  </p:sldMasterIdLst>
  <p:notesMasterIdLst>
    <p:notesMasterId r:id="rId20"/>
  </p:notesMasterIdLst>
  <p:handoutMasterIdLst>
    <p:handoutMasterId r:id="rId21"/>
  </p:handoutMasterIdLst>
  <p:sldIdLst>
    <p:sldId id="266" r:id="rId5"/>
    <p:sldId id="260" r:id="rId6"/>
    <p:sldId id="257" r:id="rId7"/>
    <p:sldId id="269" r:id="rId8"/>
    <p:sldId id="4726" r:id="rId9"/>
    <p:sldId id="283" r:id="rId10"/>
    <p:sldId id="1004" r:id="rId11"/>
    <p:sldId id="4729" r:id="rId12"/>
    <p:sldId id="4725" r:id="rId13"/>
    <p:sldId id="2146848310" r:id="rId14"/>
    <p:sldId id="2147375546" r:id="rId15"/>
    <p:sldId id="262" r:id="rId16"/>
    <p:sldId id="272" r:id="rId17"/>
    <p:sldId id="273" r:id="rId18"/>
    <p:sldId id="274" r:id="rId19"/>
  </p:sldIdLst>
  <p:sldSz cx="12192000" cy="6858000"/>
  <p:notesSz cx="7004050" cy="9290050"/>
  <p:embeddedFontLst>
    <p:embeddedFont>
      <p:font typeface="Verdana" panose="020B060403050404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Poppins" panose="020B0604020202020204" charset="0"/>
      <p:regular r:id="rId30"/>
      <p:bold r:id="rId31"/>
      <p:italic r:id="rId32"/>
      <p:boldItalic r:id="rId33"/>
    </p:embeddedFont>
    <p:embeddedFont>
      <p:font typeface="IAS Ribbon Sans Regular" pitchFamily="50" charset="0"/>
      <p:regular r:id="rId34"/>
      <p:italic r:id="rId35"/>
    </p:embeddedFont>
    <p:embeddedFont>
      <p:font typeface="Arial Narrow" panose="020B0606020202030204" pitchFamily="34" charset="0"/>
      <p:regular r:id="rId36"/>
      <p:bold r:id="rId37"/>
      <p:italic r:id="rId38"/>
      <p:boldItalic r:id="rId39"/>
    </p:embeddedFont>
    <p:embeddedFont>
      <p:font typeface="Verdana Bold" panose="020B0804030504040204" pitchFamily="34" charset="0"/>
      <p:bold r:id="rId40"/>
    </p:embeddedFont>
    <p:embeddedFont>
      <p:font typeface="Calibri" panose="020F0502020204030204" pitchFamily="34" charset="0"/>
      <p:regular r:id="rId41"/>
      <p:bold r:id="rId42"/>
      <p:italic r:id="rId43"/>
      <p:boldItalic r:id="rId44"/>
    </p:embeddedFont>
    <p:embeddedFont>
      <p:font typeface="IAS Ribbon Sans Bold" pitchFamily="50" charset="0"/>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9A312-A002-4B0E-ACD3-6BE0D57CF524}" v="1" dt="2023-10-04T01:38:02.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p:restoredTop sz="79550" autoAdjust="0"/>
  </p:normalViewPr>
  <p:slideViewPr>
    <p:cSldViewPr snapToGrid="0" snapToObjects="1">
      <p:cViewPr varScale="1">
        <p:scale>
          <a:sx n="91" d="100"/>
          <a:sy n="91" d="100"/>
        </p:scale>
        <p:origin x="1368"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51" d="100"/>
          <a:sy n="151" d="100"/>
        </p:scale>
        <p:origin x="3656"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notesMaster" Target="notesMasters/notesMaster1.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5DFBD-D02F-4B3E-8F99-9920926C782C}" type="doc">
      <dgm:prSet loTypeId="urn:microsoft.com/office/officeart/2005/8/layout/hList1" loCatId="list" qsTypeId="urn:microsoft.com/office/officeart/2005/8/quickstyle/simple1" qsCatId="simple" csTypeId="urn:microsoft.com/office/officeart/2005/8/colors/accent6_3" csCatId="accent6" phldr="1"/>
      <dgm:spPr/>
      <dgm:t>
        <a:bodyPr/>
        <a:lstStyle/>
        <a:p>
          <a:endParaRPr lang="en-US"/>
        </a:p>
      </dgm:t>
    </dgm:pt>
    <dgm:pt modelId="{1289BDF5-E491-47AA-9309-2A5486EE7F59}">
      <dgm:prSet phldrT="[Text]"/>
      <dgm:spPr/>
      <dgm:t>
        <a:bodyPr/>
        <a:lstStyle/>
        <a:p>
          <a:r>
            <a:rPr lang="en-US" b="1" dirty="0"/>
            <a:t>Leadership and commitment</a:t>
          </a:r>
        </a:p>
      </dgm:t>
    </dgm:pt>
    <dgm:pt modelId="{2ED9D8B7-6104-41D5-888D-72F767D5BCF9}" type="parTrans" cxnId="{06C95801-2FFD-4613-8650-524C7C6092BD}">
      <dgm:prSet/>
      <dgm:spPr/>
      <dgm:t>
        <a:bodyPr/>
        <a:lstStyle/>
        <a:p>
          <a:endParaRPr lang="en-US"/>
        </a:p>
      </dgm:t>
    </dgm:pt>
    <dgm:pt modelId="{7D765A21-85CF-4CC2-B92B-191063DD2D89}" type="sibTrans" cxnId="{06C95801-2FFD-4613-8650-524C7C6092BD}">
      <dgm:prSet/>
      <dgm:spPr/>
      <dgm:t>
        <a:bodyPr/>
        <a:lstStyle/>
        <a:p>
          <a:endParaRPr lang="en-US"/>
        </a:p>
      </dgm:t>
    </dgm:pt>
    <dgm:pt modelId="{9DC9D281-F1A9-4FCE-B4EF-09D67966A816}">
      <dgm:prSet phldrT="[Text]"/>
      <dgm:spPr/>
      <dgm:t>
        <a:bodyPr/>
        <a:lstStyle/>
        <a:p>
          <a:r>
            <a:rPr lang="en-US" b="1" dirty="0"/>
            <a:t>Financing</a:t>
          </a:r>
        </a:p>
      </dgm:t>
    </dgm:pt>
    <dgm:pt modelId="{310E502A-8B3E-4BB2-B72F-F62404BC2635}" type="parTrans" cxnId="{55332823-CCBA-4AFE-8D99-BA6D3508E813}">
      <dgm:prSet/>
      <dgm:spPr/>
      <dgm:t>
        <a:bodyPr/>
        <a:lstStyle/>
        <a:p>
          <a:endParaRPr lang="en-US"/>
        </a:p>
      </dgm:t>
    </dgm:pt>
    <dgm:pt modelId="{E1D01C58-29E1-4F97-AC58-BE3E3829BDF8}" type="sibTrans" cxnId="{55332823-CCBA-4AFE-8D99-BA6D3508E813}">
      <dgm:prSet/>
      <dgm:spPr/>
      <dgm:t>
        <a:bodyPr/>
        <a:lstStyle/>
        <a:p>
          <a:endParaRPr lang="en-US"/>
        </a:p>
      </dgm:t>
    </dgm:pt>
    <dgm:pt modelId="{23B67447-2998-4683-95A9-672DE8FBA2FF}">
      <dgm:prSet phldrT="[Text]"/>
      <dgm:spPr/>
      <dgm:t>
        <a:bodyPr/>
        <a:lstStyle/>
        <a:p>
          <a:r>
            <a:rPr lang="en-US" b="1" dirty="0"/>
            <a:t>Supply chain management</a:t>
          </a:r>
        </a:p>
      </dgm:t>
    </dgm:pt>
    <dgm:pt modelId="{1D793C3A-41BB-415A-9FDC-8EEE9BFBD303}" type="parTrans" cxnId="{2E600837-F199-430B-887E-5CD12BDB8093}">
      <dgm:prSet/>
      <dgm:spPr/>
      <dgm:t>
        <a:bodyPr/>
        <a:lstStyle/>
        <a:p>
          <a:endParaRPr lang="en-US"/>
        </a:p>
      </dgm:t>
    </dgm:pt>
    <dgm:pt modelId="{C278CC0E-7818-4DCB-9961-B4FBDDE4F315}" type="sibTrans" cxnId="{2E600837-F199-430B-887E-5CD12BDB8093}">
      <dgm:prSet/>
      <dgm:spPr/>
      <dgm:t>
        <a:bodyPr/>
        <a:lstStyle/>
        <a:p>
          <a:endParaRPr lang="en-US"/>
        </a:p>
      </dgm:t>
    </dgm:pt>
    <dgm:pt modelId="{D4F05CF2-BE0B-4687-B81A-EFC680EFC24C}">
      <dgm:prSet/>
      <dgm:spPr/>
      <dgm:t>
        <a:bodyPr/>
        <a:lstStyle/>
        <a:p>
          <a:r>
            <a:rPr lang="en-US" b="1" dirty="0"/>
            <a:t>Human resources</a:t>
          </a:r>
        </a:p>
      </dgm:t>
    </dgm:pt>
    <dgm:pt modelId="{F45BD150-8C18-4C01-A415-E5BB55377443}" type="parTrans" cxnId="{270863B6-F4ED-4D11-A15E-D87F21B9FAF8}">
      <dgm:prSet/>
      <dgm:spPr/>
      <dgm:t>
        <a:bodyPr/>
        <a:lstStyle/>
        <a:p>
          <a:endParaRPr lang="en-US"/>
        </a:p>
      </dgm:t>
    </dgm:pt>
    <dgm:pt modelId="{E2190A5F-4D9D-49E4-8F01-B9C355B11C5D}" type="sibTrans" cxnId="{270863B6-F4ED-4D11-A15E-D87F21B9FAF8}">
      <dgm:prSet/>
      <dgm:spPr/>
      <dgm:t>
        <a:bodyPr/>
        <a:lstStyle/>
        <a:p>
          <a:endParaRPr lang="en-US"/>
        </a:p>
      </dgm:t>
    </dgm:pt>
    <dgm:pt modelId="{D8B9FDCB-7889-46BC-BD34-7F4B5B7EA5F9}">
      <dgm:prSet/>
      <dgm:spPr/>
      <dgm:t>
        <a:bodyPr/>
        <a:lstStyle/>
        <a:p>
          <a:r>
            <a:rPr lang="en-US" dirty="0"/>
            <a:t>Political will and commitment</a:t>
          </a:r>
        </a:p>
      </dgm:t>
    </dgm:pt>
    <dgm:pt modelId="{17D171AA-E235-4344-8EF8-A112A23CF1EC}" type="parTrans" cxnId="{009F0E59-EE06-4231-920C-2AC99DD80331}">
      <dgm:prSet/>
      <dgm:spPr/>
      <dgm:t>
        <a:bodyPr/>
        <a:lstStyle/>
        <a:p>
          <a:endParaRPr lang="en-US"/>
        </a:p>
      </dgm:t>
    </dgm:pt>
    <dgm:pt modelId="{F1CA918D-44EC-49F3-B8FD-76684CD0F7A1}" type="sibTrans" cxnId="{009F0E59-EE06-4231-920C-2AC99DD80331}">
      <dgm:prSet/>
      <dgm:spPr/>
      <dgm:t>
        <a:bodyPr/>
        <a:lstStyle/>
        <a:p>
          <a:endParaRPr lang="en-US"/>
        </a:p>
      </dgm:t>
    </dgm:pt>
    <dgm:pt modelId="{13F87133-975A-4C4F-8CE9-FD834E504CC5}">
      <dgm:prSet/>
      <dgm:spPr/>
      <dgm:t>
        <a:bodyPr/>
        <a:lstStyle/>
        <a:p>
          <a:r>
            <a:rPr lang="en-US" dirty="0"/>
            <a:t>Global financing </a:t>
          </a:r>
        </a:p>
      </dgm:t>
    </dgm:pt>
    <dgm:pt modelId="{2F76CFD0-BF11-408B-8AE3-4DDD4707B92A}" type="parTrans" cxnId="{AD0FAAD6-8A09-4860-8C60-ADD6C3EA5C5F}">
      <dgm:prSet/>
      <dgm:spPr/>
      <dgm:t>
        <a:bodyPr/>
        <a:lstStyle/>
        <a:p>
          <a:endParaRPr lang="en-US"/>
        </a:p>
      </dgm:t>
    </dgm:pt>
    <dgm:pt modelId="{4012AB70-C735-49D0-9543-234106EA2974}" type="sibTrans" cxnId="{AD0FAAD6-8A09-4860-8C60-ADD6C3EA5C5F}">
      <dgm:prSet/>
      <dgm:spPr/>
      <dgm:t>
        <a:bodyPr/>
        <a:lstStyle/>
        <a:p>
          <a:endParaRPr lang="en-US"/>
        </a:p>
      </dgm:t>
    </dgm:pt>
    <dgm:pt modelId="{BC869486-733F-4884-AF7A-23DDF388282D}">
      <dgm:prSet/>
      <dgm:spPr/>
      <dgm:t>
        <a:bodyPr/>
        <a:lstStyle/>
        <a:p>
          <a:r>
            <a:rPr lang="en-US" dirty="0"/>
            <a:t>Domestic resources</a:t>
          </a:r>
        </a:p>
      </dgm:t>
    </dgm:pt>
    <dgm:pt modelId="{C3A0E967-07B1-4CFC-BEAA-E73AAFF464FA}" type="parTrans" cxnId="{74B1335F-E176-4C1D-B66D-BE82DDF238C6}">
      <dgm:prSet/>
      <dgm:spPr/>
      <dgm:t>
        <a:bodyPr/>
        <a:lstStyle/>
        <a:p>
          <a:endParaRPr lang="en-US"/>
        </a:p>
      </dgm:t>
    </dgm:pt>
    <dgm:pt modelId="{5F72306A-53BF-49A2-A46F-44987FB3E6B1}" type="sibTrans" cxnId="{74B1335F-E176-4C1D-B66D-BE82DDF238C6}">
      <dgm:prSet/>
      <dgm:spPr/>
      <dgm:t>
        <a:bodyPr/>
        <a:lstStyle/>
        <a:p>
          <a:endParaRPr lang="en-US"/>
        </a:p>
      </dgm:t>
    </dgm:pt>
    <dgm:pt modelId="{608FA724-DF96-406C-ABF5-07222BE582EB}">
      <dgm:prSet/>
      <dgm:spPr/>
      <dgm:t>
        <a:bodyPr/>
        <a:lstStyle/>
        <a:p>
          <a:r>
            <a:rPr lang="en-US" dirty="0"/>
            <a:t>Public private partnerships</a:t>
          </a:r>
        </a:p>
      </dgm:t>
    </dgm:pt>
    <dgm:pt modelId="{10FC3C9D-4815-45CA-ACDF-B611F7C992E1}" type="parTrans" cxnId="{64B97362-947F-4D42-BE10-608B96FF725E}">
      <dgm:prSet/>
      <dgm:spPr/>
      <dgm:t>
        <a:bodyPr/>
        <a:lstStyle/>
        <a:p>
          <a:endParaRPr lang="en-US"/>
        </a:p>
      </dgm:t>
    </dgm:pt>
    <dgm:pt modelId="{4713E65B-EDF1-4096-8F4B-57FC87BF4843}" type="sibTrans" cxnId="{64B97362-947F-4D42-BE10-608B96FF725E}">
      <dgm:prSet/>
      <dgm:spPr/>
      <dgm:t>
        <a:bodyPr/>
        <a:lstStyle/>
        <a:p>
          <a:endParaRPr lang="en-US"/>
        </a:p>
      </dgm:t>
    </dgm:pt>
    <dgm:pt modelId="{C39610F6-16CF-444C-918F-DBD0F33E7CB8}">
      <dgm:prSet/>
      <dgm:spPr/>
      <dgm:t>
        <a:bodyPr/>
        <a:lstStyle/>
        <a:p>
          <a:r>
            <a:rPr lang="en-US" dirty="0"/>
            <a:t>Manufacturing</a:t>
          </a:r>
        </a:p>
      </dgm:t>
    </dgm:pt>
    <dgm:pt modelId="{386F8E27-A827-409B-93FF-AA162B5D472A}" type="parTrans" cxnId="{CF506CAF-C387-4515-96A3-DCD9E2ECA025}">
      <dgm:prSet/>
      <dgm:spPr/>
      <dgm:t>
        <a:bodyPr/>
        <a:lstStyle/>
        <a:p>
          <a:endParaRPr lang="en-US"/>
        </a:p>
      </dgm:t>
    </dgm:pt>
    <dgm:pt modelId="{8D26A08C-B9DD-461C-A39F-7475982B5183}" type="sibTrans" cxnId="{CF506CAF-C387-4515-96A3-DCD9E2ECA025}">
      <dgm:prSet/>
      <dgm:spPr/>
      <dgm:t>
        <a:bodyPr/>
        <a:lstStyle/>
        <a:p>
          <a:endParaRPr lang="en-US"/>
        </a:p>
      </dgm:t>
    </dgm:pt>
    <dgm:pt modelId="{123DDFCC-2709-47B8-A38E-2DE7146D700D}">
      <dgm:prSet/>
      <dgm:spPr/>
      <dgm:t>
        <a:bodyPr/>
        <a:lstStyle/>
        <a:p>
          <a:r>
            <a:rPr lang="en-US" dirty="0"/>
            <a:t>Patents</a:t>
          </a:r>
        </a:p>
      </dgm:t>
    </dgm:pt>
    <dgm:pt modelId="{7439AEB0-FA2F-466E-9AB2-51ADEC9A7D0B}" type="parTrans" cxnId="{31C11C76-52B8-47CD-97AD-90CF88F4910F}">
      <dgm:prSet/>
      <dgm:spPr/>
      <dgm:t>
        <a:bodyPr/>
        <a:lstStyle/>
        <a:p>
          <a:endParaRPr lang="en-US"/>
        </a:p>
      </dgm:t>
    </dgm:pt>
    <dgm:pt modelId="{DCE48BB8-2DA6-4755-B874-EA2A08128019}" type="sibTrans" cxnId="{31C11C76-52B8-47CD-97AD-90CF88F4910F}">
      <dgm:prSet/>
      <dgm:spPr/>
      <dgm:t>
        <a:bodyPr/>
        <a:lstStyle/>
        <a:p>
          <a:endParaRPr lang="en-US"/>
        </a:p>
      </dgm:t>
    </dgm:pt>
    <dgm:pt modelId="{507759E0-B3CF-4A3D-8CEE-2DD93A5C5A47}">
      <dgm:prSet/>
      <dgm:spPr/>
      <dgm:t>
        <a:bodyPr/>
        <a:lstStyle/>
        <a:p>
          <a:r>
            <a:rPr lang="en-US" dirty="0"/>
            <a:t>Commodity security at service delivery points (right product, right place, right quantities, right time, right cost, right quality)</a:t>
          </a:r>
        </a:p>
      </dgm:t>
    </dgm:pt>
    <dgm:pt modelId="{4D70BD54-9842-458A-BF4F-44D76BD0FCF6}" type="parTrans" cxnId="{4EA76CDD-FBC7-46D4-89A5-692B64BDF4CA}">
      <dgm:prSet/>
      <dgm:spPr/>
      <dgm:t>
        <a:bodyPr/>
        <a:lstStyle/>
        <a:p>
          <a:endParaRPr lang="en-US"/>
        </a:p>
      </dgm:t>
    </dgm:pt>
    <dgm:pt modelId="{D55176C8-8717-4344-A31A-F5242A02C0A3}" type="sibTrans" cxnId="{4EA76CDD-FBC7-46D4-89A5-692B64BDF4CA}">
      <dgm:prSet/>
      <dgm:spPr/>
      <dgm:t>
        <a:bodyPr/>
        <a:lstStyle/>
        <a:p>
          <a:endParaRPr lang="en-US"/>
        </a:p>
      </dgm:t>
    </dgm:pt>
    <dgm:pt modelId="{6BD6B6A3-E641-455D-A07C-1F932568D541}">
      <dgm:prSet/>
      <dgm:spPr/>
      <dgm:t>
        <a:bodyPr/>
        <a:lstStyle/>
        <a:p>
          <a:r>
            <a:rPr lang="en-US" dirty="0"/>
            <a:t>Competencies</a:t>
          </a:r>
        </a:p>
      </dgm:t>
    </dgm:pt>
    <dgm:pt modelId="{1BD8A42E-E46D-4AF5-8108-B27796B18AEC}" type="parTrans" cxnId="{8F8A820C-E796-4A23-9E6F-3F79FC20C547}">
      <dgm:prSet/>
      <dgm:spPr/>
      <dgm:t>
        <a:bodyPr/>
        <a:lstStyle/>
        <a:p>
          <a:endParaRPr lang="en-US"/>
        </a:p>
      </dgm:t>
    </dgm:pt>
    <dgm:pt modelId="{2C479271-C147-4877-B3BC-491B1CF7424F}" type="sibTrans" cxnId="{8F8A820C-E796-4A23-9E6F-3F79FC20C547}">
      <dgm:prSet/>
      <dgm:spPr/>
      <dgm:t>
        <a:bodyPr/>
        <a:lstStyle/>
        <a:p>
          <a:endParaRPr lang="en-US"/>
        </a:p>
      </dgm:t>
    </dgm:pt>
    <dgm:pt modelId="{06FFF950-111E-447F-8528-E0CB320F8943}">
      <dgm:prSet/>
      <dgm:spPr/>
      <dgm:t>
        <a:bodyPr/>
        <a:lstStyle/>
        <a:p>
          <a:r>
            <a:rPr lang="en-US" dirty="0"/>
            <a:t>Knowledge</a:t>
          </a:r>
        </a:p>
      </dgm:t>
    </dgm:pt>
    <dgm:pt modelId="{4A9E8A82-E4DB-464E-A595-79364671F098}" type="parTrans" cxnId="{E882A561-3037-463F-AA41-259E9FAD3433}">
      <dgm:prSet/>
      <dgm:spPr/>
      <dgm:t>
        <a:bodyPr/>
        <a:lstStyle/>
        <a:p>
          <a:endParaRPr lang="en-US"/>
        </a:p>
      </dgm:t>
    </dgm:pt>
    <dgm:pt modelId="{1F0398D3-8523-4387-91F4-450CB57ADBA8}" type="sibTrans" cxnId="{E882A561-3037-463F-AA41-259E9FAD3433}">
      <dgm:prSet/>
      <dgm:spPr/>
      <dgm:t>
        <a:bodyPr/>
        <a:lstStyle/>
        <a:p>
          <a:endParaRPr lang="en-US"/>
        </a:p>
      </dgm:t>
    </dgm:pt>
    <dgm:pt modelId="{1F02A49A-2966-48B9-8317-BB628194E620}">
      <dgm:prSet/>
      <dgm:spPr/>
      <dgm:t>
        <a:bodyPr/>
        <a:lstStyle/>
        <a:p>
          <a:r>
            <a:rPr lang="en-US" dirty="0"/>
            <a:t>Skills mix</a:t>
          </a:r>
        </a:p>
      </dgm:t>
    </dgm:pt>
    <dgm:pt modelId="{6BA0842E-5041-40D8-BACC-BC1CC1F85E40}" type="parTrans" cxnId="{73F2663F-B65A-447F-933A-ECB2D1B75F21}">
      <dgm:prSet/>
      <dgm:spPr/>
      <dgm:t>
        <a:bodyPr/>
        <a:lstStyle/>
        <a:p>
          <a:endParaRPr lang="en-US"/>
        </a:p>
      </dgm:t>
    </dgm:pt>
    <dgm:pt modelId="{743FE6AA-BD07-441E-A625-A110755CAF57}" type="sibTrans" cxnId="{73F2663F-B65A-447F-933A-ECB2D1B75F21}">
      <dgm:prSet/>
      <dgm:spPr/>
      <dgm:t>
        <a:bodyPr/>
        <a:lstStyle/>
        <a:p>
          <a:endParaRPr lang="en-US"/>
        </a:p>
      </dgm:t>
    </dgm:pt>
    <dgm:pt modelId="{8BA6197D-E6A3-44BD-89AE-01D37C2E6ECB}">
      <dgm:prSet/>
      <dgm:spPr/>
      <dgm:t>
        <a:bodyPr/>
        <a:lstStyle/>
        <a:p>
          <a:r>
            <a:rPr lang="en-US" dirty="0"/>
            <a:t>Attitudes</a:t>
          </a:r>
        </a:p>
      </dgm:t>
    </dgm:pt>
    <dgm:pt modelId="{6E31A3C2-7446-452A-BDF5-CC4A2EF6A93A}" type="parTrans" cxnId="{289142E0-CD59-4C95-8379-1A8D49FF3D7A}">
      <dgm:prSet/>
      <dgm:spPr/>
      <dgm:t>
        <a:bodyPr/>
        <a:lstStyle/>
        <a:p>
          <a:endParaRPr lang="en-US"/>
        </a:p>
      </dgm:t>
    </dgm:pt>
    <dgm:pt modelId="{1B703478-5D52-4BD1-98AC-BF305BA25588}" type="sibTrans" cxnId="{289142E0-CD59-4C95-8379-1A8D49FF3D7A}">
      <dgm:prSet/>
      <dgm:spPr/>
      <dgm:t>
        <a:bodyPr/>
        <a:lstStyle/>
        <a:p>
          <a:endParaRPr lang="en-US"/>
        </a:p>
      </dgm:t>
    </dgm:pt>
    <dgm:pt modelId="{D895E875-E05C-45CE-AD16-66369C571D60}">
      <dgm:prSet/>
      <dgm:spPr/>
      <dgm:t>
        <a:bodyPr/>
        <a:lstStyle/>
        <a:p>
          <a:r>
            <a:rPr lang="en-US" dirty="0"/>
            <a:t>Sustainability</a:t>
          </a:r>
        </a:p>
      </dgm:t>
    </dgm:pt>
    <dgm:pt modelId="{0A6D7EB1-BF24-456F-BE9A-CD8AA45D124B}" type="parTrans" cxnId="{63F93AEA-4124-4EC5-96B0-172F1917BDDD}">
      <dgm:prSet/>
      <dgm:spPr/>
      <dgm:t>
        <a:bodyPr/>
        <a:lstStyle/>
        <a:p>
          <a:endParaRPr lang="en-US"/>
        </a:p>
      </dgm:t>
    </dgm:pt>
    <dgm:pt modelId="{075420B3-F29C-45BA-AF48-8F84BA15DA37}" type="sibTrans" cxnId="{63F93AEA-4124-4EC5-96B0-172F1917BDDD}">
      <dgm:prSet/>
      <dgm:spPr/>
      <dgm:t>
        <a:bodyPr/>
        <a:lstStyle/>
        <a:p>
          <a:endParaRPr lang="en-US"/>
        </a:p>
      </dgm:t>
    </dgm:pt>
    <dgm:pt modelId="{5795194D-0944-4EAF-9C2F-9F78291AC469}" type="pres">
      <dgm:prSet presAssocID="{50C5DFBD-D02F-4B3E-8F99-9920926C782C}" presName="Name0" presStyleCnt="0">
        <dgm:presLayoutVars>
          <dgm:dir/>
          <dgm:animLvl val="lvl"/>
          <dgm:resizeHandles val="exact"/>
        </dgm:presLayoutVars>
      </dgm:prSet>
      <dgm:spPr/>
      <dgm:t>
        <a:bodyPr/>
        <a:lstStyle/>
        <a:p>
          <a:endParaRPr lang="en-US"/>
        </a:p>
      </dgm:t>
    </dgm:pt>
    <dgm:pt modelId="{3E6A8E13-DD8E-454F-BB84-7E6F5976B66B}" type="pres">
      <dgm:prSet presAssocID="{1289BDF5-E491-47AA-9309-2A5486EE7F59}" presName="composite" presStyleCnt="0"/>
      <dgm:spPr/>
    </dgm:pt>
    <dgm:pt modelId="{85CB84A3-CFF9-4B0C-A178-1848CC02D9BB}" type="pres">
      <dgm:prSet presAssocID="{1289BDF5-E491-47AA-9309-2A5486EE7F59}" presName="parTx" presStyleLbl="alignNode1" presStyleIdx="0" presStyleCnt="4">
        <dgm:presLayoutVars>
          <dgm:chMax val="0"/>
          <dgm:chPref val="0"/>
          <dgm:bulletEnabled val="1"/>
        </dgm:presLayoutVars>
      </dgm:prSet>
      <dgm:spPr/>
      <dgm:t>
        <a:bodyPr/>
        <a:lstStyle/>
        <a:p>
          <a:endParaRPr lang="en-US"/>
        </a:p>
      </dgm:t>
    </dgm:pt>
    <dgm:pt modelId="{52683A96-5163-4BBF-8EC9-4E76E36F7FFB}" type="pres">
      <dgm:prSet presAssocID="{1289BDF5-E491-47AA-9309-2A5486EE7F59}" presName="desTx" presStyleLbl="alignAccFollowNode1" presStyleIdx="0" presStyleCnt="4">
        <dgm:presLayoutVars>
          <dgm:bulletEnabled val="1"/>
        </dgm:presLayoutVars>
      </dgm:prSet>
      <dgm:spPr/>
      <dgm:t>
        <a:bodyPr/>
        <a:lstStyle/>
        <a:p>
          <a:endParaRPr lang="en-US"/>
        </a:p>
      </dgm:t>
    </dgm:pt>
    <dgm:pt modelId="{F6D77690-0116-4239-BCB4-9696B392A537}" type="pres">
      <dgm:prSet presAssocID="{7D765A21-85CF-4CC2-B92B-191063DD2D89}" presName="space" presStyleCnt="0"/>
      <dgm:spPr/>
    </dgm:pt>
    <dgm:pt modelId="{13F7E85E-2BA1-4590-BEDB-9007F4310CDA}" type="pres">
      <dgm:prSet presAssocID="{9DC9D281-F1A9-4FCE-B4EF-09D67966A816}" presName="composite" presStyleCnt="0"/>
      <dgm:spPr/>
    </dgm:pt>
    <dgm:pt modelId="{345B5C3C-08CD-4354-9E63-C55C7504A158}" type="pres">
      <dgm:prSet presAssocID="{9DC9D281-F1A9-4FCE-B4EF-09D67966A816}" presName="parTx" presStyleLbl="alignNode1" presStyleIdx="1" presStyleCnt="4" custLinFactNeighborX="-766" custLinFactNeighborY="-5636">
        <dgm:presLayoutVars>
          <dgm:chMax val="0"/>
          <dgm:chPref val="0"/>
          <dgm:bulletEnabled val="1"/>
        </dgm:presLayoutVars>
      </dgm:prSet>
      <dgm:spPr/>
      <dgm:t>
        <a:bodyPr/>
        <a:lstStyle/>
        <a:p>
          <a:endParaRPr lang="en-US"/>
        </a:p>
      </dgm:t>
    </dgm:pt>
    <dgm:pt modelId="{C6A2D8A3-D8D9-41D1-91D8-FB59E02F728A}" type="pres">
      <dgm:prSet presAssocID="{9DC9D281-F1A9-4FCE-B4EF-09D67966A816}" presName="desTx" presStyleLbl="alignAccFollowNode1" presStyleIdx="1" presStyleCnt="4">
        <dgm:presLayoutVars>
          <dgm:bulletEnabled val="1"/>
        </dgm:presLayoutVars>
      </dgm:prSet>
      <dgm:spPr/>
      <dgm:t>
        <a:bodyPr/>
        <a:lstStyle/>
        <a:p>
          <a:endParaRPr lang="en-US"/>
        </a:p>
      </dgm:t>
    </dgm:pt>
    <dgm:pt modelId="{C01EAEC6-3E5F-4A3A-BD72-21F3B2109C49}" type="pres">
      <dgm:prSet presAssocID="{E1D01C58-29E1-4F97-AC58-BE3E3829BDF8}" presName="space" presStyleCnt="0"/>
      <dgm:spPr/>
    </dgm:pt>
    <dgm:pt modelId="{08CF7D81-B235-4F46-822A-FF70FE3C1C47}" type="pres">
      <dgm:prSet presAssocID="{23B67447-2998-4683-95A9-672DE8FBA2FF}" presName="composite" presStyleCnt="0"/>
      <dgm:spPr/>
    </dgm:pt>
    <dgm:pt modelId="{DDF85A13-C6D9-4B02-9E58-F6FC58D1D418}" type="pres">
      <dgm:prSet presAssocID="{23B67447-2998-4683-95A9-672DE8FBA2FF}" presName="parTx" presStyleLbl="alignNode1" presStyleIdx="2" presStyleCnt="4">
        <dgm:presLayoutVars>
          <dgm:chMax val="0"/>
          <dgm:chPref val="0"/>
          <dgm:bulletEnabled val="1"/>
        </dgm:presLayoutVars>
      </dgm:prSet>
      <dgm:spPr/>
      <dgm:t>
        <a:bodyPr/>
        <a:lstStyle/>
        <a:p>
          <a:endParaRPr lang="en-US"/>
        </a:p>
      </dgm:t>
    </dgm:pt>
    <dgm:pt modelId="{1CD7486A-EF40-42AA-99BD-4C297F6F0CF8}" type="pres">
      <dgm:prSet presAssocID="{23B67447-2998-4683-95A9-672DE8FBA2FF}" presName="desTx" presStyleLbl="alignAccFollowNode1" presStyleIdx="2" presStyleCnt="4">
        <dgm:presLayoutVars>
          <dgm:bulletEnabled val="1"/>
        </dgm:presLayoutVars>
      </dgm:prSet>
      <dgm:spPr/>
      <dgm:t>
        <a:bodyPr/>
        <a:lstStyle/>
        <a:p>
          <a:endParaRPr lang="en-US"/>
        </a:p>
      </dgm:t>
    </dgm:pt>
    <dgm:pt modelId="{A49F2C7F-FCF8-4074-8FF9-2AD617B07EFD}" type="pres">
      <dgm:prSet presAssocID="{C278CC0E-7818-4DCB-9961-B4FBDDE4F315}" presName="space" presStyleCnt="0"/>
      <dgm:spPr/>
    </dgm:pt>
    <dgm:pt modelId="{972CC1A3-7EC3-4032-85B3-A91F87D6ABFB}" type="pres">
      <dgm:prSet presAssocID="{D4F05CF2-BE0B-4687-B81A-EFC680EFC24C}" presName="composite" presStyleCnt="0"/>
      <dgm:spPr/>
    </dgm:pt>
    <dgm:pt modelId="{9055D827-3798-4189-8B10-E664C5486EFA}" type="pres">
      <dgm:prSet presAssocID="{D4F05CF2-BE0B-4687-B81A-EFC680EFC24C}" presName="parTx" presStyleLbl="alignNode1" presStyleIdx="3" presStyleCnt="4">
        <dgm:presLayoutVars>
          <dgm:chMax val="0"/>
          <dgm:chPref val="0"/>
          <dgm:bulletEnabled val="1"/>
        </dgm:presLayoutVars>
      </dgm:prSet>
      <dgm:spPr/>
      <dgm:t>
        <a:bodyPr/>
        <a:lstStyle/>
        <a:p>
          <a:endParaRPr lang="en-US"/>
        </a:p>
      </dgm:t>
    </dgm:pt>
    <dgm:pt modelId="{BF241283-B998-49E6-93CE-FF102D5BA917}" type="pres">
      <dgm:prSet presAssocID="{D4F05CF2-BE0B-4687-B81A-EFC680EFC24C}" presName="desTx" presStyleLbl="alignAccFollowNode1" presStyleIdx="3" presStyleCnt="4">
        <dgm:presLayoutVars>
          <dgm:bulletEnabled val="1"/>
        </dgm:presLayoutVars>
      </dgm:prSet>
      <dgm:spPr/>
      <dgm:t>
        <a:bodyPr/>
        <a:lstStyle/>
        <a:p>
          <a:endParaRPr lang="en-US"/>
        </a:p>
      </dgm:t>
    </dgm:pt>
  </dgm:ptLst>
  <dgm:cxnLst>
    <dgm:cxn modelId="{910311E0-8191-412F-A5A9-BC3398D2DBA7}" type="presOf" srcId="{608FA724-DF96-406C-ABF5-07222BE582EB}" destId="{C6A2D8A3-D8D9-41D1-91D8-FB59E02F728A}" srcOrd="0" destOrd="2" presId="urn:microsoft.com/office/officeart/2005/8/layout/hList1"/>
    <dgm:cxn modelId="{2935FCC3-9468-446C-815A-C67D18BA18C6}" type="presOf" srcId="{06FFF950-111E-447F-8528-E0CB320F8943}" destId="{BF241283-B998-49E6-93CE-FF102D5BA917}" srcOrd="0" destOrd="1" presId="urn:microsoft.com/office/officeart/2005/8/layout/hList1"/>
    <dgm:cxn modelId="{FD6D07B8-05F8-43CF-A2F9-7CE219708F84}" type="presOf" srcId="{D4F05CF2-BE0B-4687-B81A-EFC680EFC24C}" destId="{9055D827-3798-4189-8B10-E664C5486EFA}" srcOrd="0" destOrd="0" presId="urn:microsoft.com/office/officeart/2005/8/layout/hList1"/>
    <dgm:cxn modelId="{D4C22E85-EEF1-4F66-B4B2-22AABA654032}" type="presOf" srcId="{23B67447-2998-4683-95A9-672DE8FBA2FF}" destId="{DDF85A13-C6D9-4B02-9E58-F6FC58D1D418}" srcOrd="0" destOrd="0" presId="urn:microsoft.com/office/officeart/2005/8/layout/hList1"/>
    <dgm:cxn modelId="{CCBA4F38-AFDC-4EE6-BB32-AEB2266C8F0D}" type="presOf" srcId="{D895E875-E05C-45CE-AD16-66369C571D60}" destId="{C6A2D8A3-D8D9-41D1-91D8-FB59E02F728A}" srcOrd="0" destOrd="3" presId="urn:microsoft.com/office/officeart/2005/8/layout/hList1"/>
    <dgm:cxn modelId="{EC1D55BF-2AA8-4AD7-A6FD-61FC06E6F821}" type="presOf" srcId="{13F87133-975A-4C4F-8CE9-FD834E504CC5}" destId="{C6A2D8A3-D8D9-41D1-91D8-FB59E02F728A}" srcOrd="0" destOrd="0" presId="urn:microsoft.com/office/officeart/2005/8/layout/hList1"/>
    <dgm:cxn modelId="{7110BD36-DBC8-411E-96AA-1BAD96764B30}" type="presOf" srcId="{1289BDF5-E491-47AA-9309-2A5486EE7F59}" destId="{85CB84A3-CFF9-4B0C-A178-1848CC02D9BB}" srcOrd="0" destOrd="0" presId="urn:microsoft.com/office/officeart/2005/8/layout/hList1"/>
    <dgm:cxn modelId="{831EFA6D-CDA4-433F-9762-9F8348D7AE03}" type="presOf" srcId="{507759E0-B3CF-4A3D-8CEE-2DD93A5C5A47}" destId="{1CD7486A-EF40-42AA-99BD-4C297F6F0CF8}" srcOrd="0" destOrd="2" presId="urn:microsoft.com/office/officeart/2005/8/layout/hList1"/>
    <dgm:cxn modelId="{2E600837-F199-430B-887E-5CD12BDB8093}" srcId="{50C5DFBD-D02F-4B3E-8F99-9920926C782C}" destId="{23B67447-2998-4683-95A9-672DE8FBA2FF}" srcOrd="2" destOrd="0" parTransId="{1D793C3A-41BB-415A-9FDC-8EEE9BFBD303}" sibTransId="{C278CC0E-7818-4DCB-9961-B4FBDDE4F315}"/>
    <dgm:cxn modelId="{7F4919A3-0657-4CDD-BDE6-7C17EF63B9BD}" type="presOf" srcId="{9DC9D281-F1A9-4FCE-B4EF-09D67966A816}" destId="{345B5C3C-08CD-4354-9E63-C55C7504A158}" srcOrd="0" destOrd="0" presId="urn:microsoft.com/office/officeart/2005/8/layout/hList1"/>
    <dgm:cxn modelId="{4EA76CDD-FBC7-46D4-89A5-692B64BDF4CA}" srcId="{23B67447-2998-4683-95A9-672DE8FBA2FF}" destId="{507759E0-B3CF-4A3D-8CEE-2DD93A5C5A47}" srcOrd="2" destOrd="0" parTransId="{4D70BD54-9842-458A-BF4F-44D76BD0FCF6}" sibTransId="{D55176C8-8717-4344-A31A-F5242A02C0A3}"/>
    <dgm:cxn modelId="{E882A561-3037-463F-AA41-259E9FAD3433}" srcId="{6BD6B6A3-E641-455D-A07C-1F932568D541}" destId="{06FFF950-111E-447F-8528-E0CB320F8943}" srcOrd="0" destOrd="0" parTransId="{4A9E8A82-E4DB-464E-A595-79364671F098}" sibTransId="{1F0398D3-8523-4387-91F4-450CB57ADBA8}"/>
    <dgm:cxn modelId="{55332823-CCBA-4AFE-8D99-BA6D3508E813}" srcId="{50C5DFBD-D02F-4B3E-8F99-9920926C782C}" destId="{9DC9D281-F1A9-4FCE-B4EF-09D67966A816}" srcOrd="1" destOrd="0" parTransId="{310E502A-8B3E-4BB2-B72F-F62404BC2635}" sibTransId="{E1D01C58-29E1-4F97-AC58-BE3E3829BDF8}"/>
    <dgm:cxn modelId="{CF506CAF-C387-4515-96A3-DCD9E2ECA025}" srcId="{23B67447-2998-4683-95A9-672DE8FBA2FF}" destId="{C39610F6-16CF-444C-918F-DBD0F33E7CB8}" srcOrd="0" destOrd="0" parTransId="{386F8E27-A827-409B-93FF-AA162B5D472A}" sibTransId="{8D26A08C-B9DD-461C-A39F-7475982B5183}"/>
    <dgm:cxn modelId="{EFCCA52D-59EE-45FE-A400-4C9B388718BC}" type="presOf" srcId="{8BA6197D-E6A3-44BD-89AE-01D37C2E6ECB}" destId="{BF241283-B998-49E6-93CE-FF102D5BA917}" srcOrd="0" destOrd="3" presId="urn:microsoft.com/office/officeart/2005/8/layout/hList1"/>
    <dgm:cxn modelId="{009F0E59-EE06-4231-920C-2AC99DD80331}" srcId="{1289BDF5-E491-47AA-9309-2A5486EE7F59}" destId="{D8B9FDCB-7889-46BC-BD34-7F4B5B7EA5F9}" srcOrd="0" destOrd="0" parTransId="{17D171AA-E235-4344-8EF8-A112A23CF1EC}" sibTransId="{F1CA918D-44EC-49F3-B8FD-76684CD0F7A1}"/>
    <dgm:cxn modelId="{74B1335F-E176-4C1D-B66D-BE82DDF238C6}" srcId="{9DC9D281-F1A9-4FCE-B4EF-09D67966A816}" destId="{BC869486-733F-4884-AF7A-23DDF388282D}" srcOrd="1" destOrd="0" parTransId="{C3A0E967-07B1-4CFC-BEAA-E73AAFF464FA}" sibTransId="{5F72306A-53BF-49A2-A46F-44987FB3E6B1}"/>
    <dgm:cxn modelId="{64B97362-947F-4D42-BE10-608B96FF725E}" srcId="{9DC9D281-F1A9-4FCE-B4EF-09D67966A816}" destId="{608FA724-DF96-406C-ABF5-07222BE582EB}" srcOrd="2" destOrd="0" parTransId="{10FC3C9D-4815-45CA-ACDF-B611F7C992E1}" sibTransId="{4713E65B-EDF1-4096-8F4B-57FC87BF4843}"/>
    <dgm:cxn modelId="{8F8A820C-E796-4A23-9E6F-3F79FC20C547}" srcId="{D4F05CF2-BE0B-4687-B81A-EFC680EFC24C}" destId="{6BD6B6A3-E641-455D-A07C-1F932568D541}" srcOrd="0" destOrd="0" parTransId="{1BD8A42E-E46D-4AF5-8108-B27796B18AEC}" sibTransId="{2C479271-C147-4877-B3BC-491B1CF7424F}"/>
    <dgm:cxn modelId="{A7CD9675-CA17-45CD-801E-F583AF421249}" type="presOf" srcId="{C39610F6-16CF-444C-918F-DBD0F33E7CB8}" destId="{1CD7486A-EF40-42AA-99BD-4C297F6F0CF8}" srcOrd="0" destOrd="0" presId="urn:microsoft.com/office/officeart/2005/8/layout/hList1"/>
    <dgm:cxn modelId="{B9AB69BC-A8A0-44ED-8DD4-8ABB9AB03AC6}" type="presOf" srcId="{50C5DFBD-D02F-4B3E-8F99-9920926C782C}" destId="{5795194D-0944-4EAF-9C2F-9F78291AC469}" srcOrd="0" destOrd="0" presId="urn:microsoft.com/office/officeart/2005/8/layout/hList1"/>
    <dgm:cxn modelId="{052C9490-6A51-4698-810C-C78FF2C721FC}" type="presOf" srcId="{123DDFCC-2709-47B8-A38E-2DE7146D700D}" destId="{1CD7486A-EF40-42AA-99BD-4C297F6F0CF8}" srcOrd="0" destOrd="1" presId="urn:microsoft.com/office/officeart/2005/8/layout/hList1"/>
    <dgm:cxn modelId="{C2686AFE-3080-4F5A-A026-6F0AB0CA5E5A}" type="presOf" srcId="{D8B9FDCB-7889-46BC-BD34-7F4B5B7EA5F9}" destId="{52683A96-5163-4BBF-8EC9-4E76E36F7FFB}" srcOrd="0" destOrd="0" presId="urn:microsoft.com/office/officeart/2005/8/layout/hList1"/>
    <dgm:cxn modelId="{06C95801-2FFD-4613-8650-524C7C6092BD}" srcId="{50C5DFBD-D02F-4B3E-8F99-9920926C782C}" destId="{1289BDF5-E491-47AA-9309-2A5486EE7F59}" srcOrd="0" destOrd="0" parTransId="{2ED9D8B7-6104-41D5-888D-72F767D5BCF9}" sibTransId="{7D765A21-85CF-4CC2-B92B-191063DD2D89}"/>
    <dgm:cxn modelId="{270863B6-F4ED-4D11-A15E-D87F21B9FAF8}" srcId="{50C5DFBD-D02F-4B3E-8F99-9920926C782C}" destId="{D4F05CF2-BE0B-4687-B81A-EFC680EFC24C}" srcOrd="3" destOrd="0" parTransId="{F45BD150-8C18-4C01-A415-E5BB55377443}" sibTransId="{E2190A5F-4D9D-49E4-8F01-B9C355B11C5D}"/>
    <dgm:cxn modelId="{31C11C76-52B8-47CD-97AD-90CF88F4910F}" srcId="{23B67447-2998-4683-95A9-672DE8FBA2FF}" destId="{123DDFCC-2709-47B8-A38E-2DE7146D700D}" srcOrd="1" destOrd="0" parTransId="{7439AEB0-FA2F-466E-9AB2-51ADEC9A7D0B}" sibTransId="{DCE48BB8-2DA6-4755-B874-EA2A08128019}"/>
    <dgm:cxn modelId="{F96A6A33-B020-46A1-9FDA-D512A2BE2EFC}" type="presOf" srcId="{1F02A49A-2966-48B9-8317-BB628194E620}" destId="{BF241283-B998-49E6-93CE-FF102D5BA917}" srcOrd="0" destOrd="2" presId="urn:microsoft.com/office/officeart/2005/8/layout/hList1"/>
    <dgm:cxn modelId="{63F93AEA-4124-4EC5-96B0-172F1917BDDD}" srcId="{9DC9D281-F1A9-4FCE-B4EF-09D67966A816}" destId="{D895E875-E05C-45CE-AD16-66369C571D60}" srcOrd="3" destOrd="0" parTransId="{0A6D7EB1-BF24-456F-BE9A-CD8AA45D124B}" sibTransId="{075420B3-F29C-45BA-AF48-8F84BA15DA37}"/>
    <dgm:cxn modelId="{73F2663F-B65A-447F-933A-ECB2D1B75F21}" srcId="{6BD6B6A3-E641-455D-A07C-1F932568D541}" destId="{1F02A49A-2966-48B9-8317-BB628194E620}" srcOrd="1" destOrd="0" parTransId="{6BA0842E-5041-40D8-BACC-BC1CC1F85E40}" sibTransId="{743FE6AA-BD07-441E-A625-A110755CAF57}"/>
    <dgm:cxn modelId="{A550BA04-740B-4C68-8C3F-03F25E4C6C52}" type="presOf" srcId="{BC869486-733F-4884-AF7A-23DDF388282D}" destId="{C6A2D8A3-D8D9-41D1-91D8-FB59E02F728A}" srcOrd="0" destOrd="1" presId="urn:microsoft.com/office/officeart/2005/8/layout/hList1"/>
    <dgm:cxn modelId="{2FAAA5F2-44C8-4FBA-8D45-077CE99E6087}" type="presOf" srcId="{6BD6B6A3-E641-455D-A07C-1F932568D541}" destId="{BF241283-B998-49E6-93CE-FF102D5BA917}" srcOrd="0" destOrd="0" presId="urn:microsoft.com/office/officeart/2005/8/layout/hList1"/>
    <dgm:cxn modelId="{289142E0-CD59-4C95-8379-1A8D49FF3D7A}" srcId="{6BD6B6A3-E641-455D-A07C-1F932568D541}" destId="{8BA6197D-E6A3-44BD-89AE-01D37C2E6ECB}" srcOrd="2" destOrd="0" parTransId="{6E31A3C2-7446-452A-BDF5-CC4A2EF6A93A}" sibTransId="{1B703478-5D52-4BD1-98AC-BF305BA25588}"/>
    <dgm:cxn modelId="{AD0FAAD6-8A09-4860-8C60-ADD6C3EA5C5F}" srcId="{9DC9D281-F1A9-4FCE-B4EF-09D67966A816}" destId="{13F87133-975A-4C4F-8CE9-FD834E504CC5}" srcOrd="0" destOrd="0" parTransId="{2F76CFD0-BF11-408B-8AE3-4DDD4707B92A}" sibTransId="{4012AB70-C735-49D0-9543-234106EA2974}"/>
    <dgm:cxn modelId="{578BCA21-CB3E-40CD-A770-06D4AAC2CE49}" type="presParOf" srcId="{5795194D-0944-4EAF-9C2F-9F78291AC469}" destId="{3E6A8E13-DD8E-454F-BB84-7E6F5976B66B}" srcOrd="0" destOrd="0" presId="urn:microsoft.com/office/officeart/2005/8/layout/hList1"/>
    <dgm:cxn modelId="{4DBF300F-A575-4643-A8F4-867959066488}" type="presParOf" srcId="{3E6A8E13-DD8E-454F-BB84-7E6F5976B66B}" destId="{85CB84A3-CFF9-4B0C-A178-1848CC02D9BB}" srcOrd="0" destOrd="0" presId="urn:microsoft.com/office/officeart/2005/8/layout/hList1"/>
    <dgm:cxn modelId="{3BA57654-5488-428D-A7B3-D3F95A01F91A}" type="presParOf" srcId="{3E6A8E13-DD8E-454F-BB84-7E6F5976B66B}" destId="{52683A96-5163-4BBF-8EC9-4E76E36F7FFB}" srcOrd="1" destOrd="0" presId="urn:microsoft.com/office/officeart/2005/8/layout/hList1"/>
    <dgm:cxn modelId="{52416F0F-64DA-4B96-B329-7B8891D9901E}" type="presParOf" srcId="{5795194D-0944-4EAF-9C2F-9F78291AC469}" destId="{F6D77690-0116-4239-BCB4-9696B392A537}" srcOrd="1" destOrd="0" presId="urn:microsoft.com/office/officeart/2005/8/layout/hList1"/>
    <dgm:cxn modelId="{C73E297F-A213-401A-A936-E7B1782BB04C}" type="presParOf" srcId="{5795194D-0944-4EAF-9C2F-9F78291AC469}" destId="{13F7E85E-2BA1-4590-BEDB-9007F4310CDA}" srcOrd="2" destOrd="0" presId="urn:microsoft.com/office/officeart/2005/8/layout/hList1"/>
    <dgm:cxn modelId="{262F8752-D096-4A45-9AA1-FDCBEFA5C7B8}" type="presParOf" srcId="{13F7E85E-2BA1-4590-BEDB-9007F4310CDA}" destId="{345B5C3C-08CD-4354-9E63-C55C7504A158}" srcOrd="0" destOrd="0" presId="urn:microsoft.com/office/officeart/2005/8/layout/hList1"/>
    <dgm:cxn modelId="{A9BF6B29-A806-4D89-BD4B-FF7E5931C871}" type="presParOf" srcId="{13F7E85E-2BA1-4590-BEDB-9007F4310CDA}" destId="{C6A2D8A3-D8D9-41D1-91D8-FB59E02F728A}" srcOrd="1" destOrd="0" presId="urn:microsoft.com/office/officeart/2005/8/layout/hList1"/>
    <dgm:cxn modelId="{F3438450-6C13-450E-8367-78B3C846CA9D}" type="presParOf" srcId="{5795194D-0944-4EAF-9C2F-9F78291AC469}" destId="{C01EAEC6-3E5F-4A3A-BD72-21F3B2109C49}" srcOrd="3" destOrd="0" presId="urn:microsoft.com/office/officeart/2005/8/layout/hList1"/>
    <dgm:cxn modelId="{A7FD6268-61C8-448E-B871-2813F0EDBB63}" type="presParOf" srcId="{5795194D-0944-4EAF-9C2F-9F78291AC469}" destId="{08CF7D81-B235-4F46-822A-FF70FE3C1C47}" srcOrd="4" destOrd="0" presId="urn:microsoft.com/office/officeart/2005/8/layout/hList1"/>
    <dgm:cxn modelId="{D9A99A30-D819-4381-AD24-05D8042B9E2D}" type="presParOf" srcId="{08CF7D81-B235-4F46-822A-FF70FE3C1C47}" destId="{DDF85A13-C6D9-4B02-9E58-F6FC58D1D418}" srcOrd="0" destOrd="0" presId="urn:microsoft.com/office/officeart/2005/8/layout/hList1"/>
    <dgm:cxn modelId="{29835624-EE69-4C04-A83E-DA05082778D2}" type="presParOf" srcId="{08CF7D81-B235-4F46-822A-FF70FE3C1C47}" destId="{1CD7486A-EF40-42AA-99BD-4C297F6F0CF8}" srcOrd="1" destOrd="0" presId="urn:microsoft.com/office/officeart/2005/8/layout/hList1"/>
    <dgm:cxn modelId="{E5E3A1DF-88EA-4833-998D-A4B8986DFBCB}" type="presParOf" srcId="{5795194D-0944-4EAF-9C2F-9F78291AC469}" destId="{A49F2C7F-FCF8-4074-8FF9-2AD617B07EFD}" srcOrd="5" destOrd="0" presId="urn:microsoft.com/office/officeart/2005/8/layout/hList1"/>
    <dgm:cxn modelId="{32BDC03F-239C-463D-A3E0-140565913938}" type="presParOf" srcId="{5795194D-0944-4EAF-9C2F-9F78291AC469}" destId="{972CC1A3-7EC3-4032-85B3-A91F87D6ABFB}" srcOrd="6" destOrd="0" presId="urn:microsoft.com/office/officeart/2005/8/layout/hList1"/>
    <dgm:cxn modelId="{F88EE34C-9ECC-45A3-89D8-F902631C921B}" type="presParOf" srcId="{972CC1A3-7EC3-4032-85B3-A91F87D6ABFB}" destId="{9055D827-3798-4189-8B10-E664C5486EFA}" srcOrd="0" destOrd="0" presId="urn:microsoft.com/office/officeart/2005/8/layout/hList1"/>
    <dgm:cxn modelId="{2F1B28DC-60BA-462C-9391-504F3ACDFF3C}" type="presParOf" srcId="{972CC1A3-7EC3-4032-85B3-A91F87D6ABFB}" destId="{BF241283-B998-49E6-93CE-FF102D5BA91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C5DFBD-D02F-4B3E-8F99-9920926C782C}" type="doc">
      <dgm:prSet loTypeId="urn:microsoft.com/office/officeart/2005/8/layout/hList1" loCatId="list" qsTypeId="urn:microsoft.com/office/officeart/2005/8/quickstyle/simple1" qsCatId="simple" csTypeId="urn:microsoft.com/office/officeart/2005/8/colors/accent6_3" csCatId="accent6" phldr="1"/>
      <dgm:spPr/>
      <dgm:t>
        <a:bodyPr/>
        <a:lstStyle/>
        <a:p>
          <a:endParaRPr lang="en-US"/>
        </a:p>
      </dgm:t>
    </dgm:pt>
    <dgm:pt modelId="{45E1BA17-22E4-4729-95D0-910F6B49C714}">
      <dgm:prSet/>
      <dgm:spPr/>
      <dgm:t>
        <a:bodyPr/>
        <a:lstStyle/>
        <a:p>
          <a:r>
            <a:rPr lang="en-US" b="1" dirty="0"/>
            <a:t>Service delivery system design</a:t>
          </a:r>
        </a:p>
      </dgm:t>
    </dgm:pt>
    <dgm:pt modelId="{76FF0E0F-63FC-409F-A7E6-0DD5243ED267}" type="parTrans" cxnId="{24D6ABA3-C321-4DA4-8785-9B6D84CF93DD}">
      <dgm:prSet/>
      <dgm:spPr/>
      <dgm:t>
        <a:bodyPr/>
        <a:lstStyle/>
        <a:p>
          <a:endParaRPr lang="en-US"/>
        </a:p>
      </dgm:t>
    </dgm:pt>
    <dgm:pt modelId="{D82AEA41-9878-4C05-92AA-3FAADB62052E}" type="sibTrans" cxnId="{24D6ABA3-C321-4DA4-8785-9B6D84CF93DD}">
      <dgm:prSet/>
      <dgm:spPr/>
      <dgm:t>
        <a:bodyPr/>
        <a:lstStyle/>
        <a:p>
          <a:endParaRPr lang="en-US"/>
        </a:p>
      </dgm:t>
    </dgm:pt>
    <dgm:pt modelId="{618D433D-7504-493B-827B-9559CC35DE59}">
      <dgm:prSet/>
      <dgm:spPr/>
      <dgm:t>
        <a:bodyPr/>
        <a:lstStyle/>
        <a:p>
          <a:r>
            <a:rPr lang="en-US" b="1" dirty="0"/>
            <a:t>Monitoring, evaluation, research and learning</a:t>
          </a:r>
        </a:p>
      </dgm:t>
    </dgm:pt>
    <dgm:pt modelId="{E8647EAD-B39A-434C-B39A-CFEC6D06B9D7}" type="parTrans" cxnId="{1000539C-FC6C-4062-A2C5-8B561894157A}">
      <dgm:prSet/>
      <dgm:spPr/>
      <dgm:t>
        <a:bodyPr/>
        <a:lstStyle/>
        <a:p>
          <a:endParaRPr lang="en-US"/>
        </a:p>
      </dgm:t>
    </dgm:pt>
    <dgm:pt modelId="{2A22DA5C-96B6-4BE1-A769-978DBE085E29}" type="sibTrans" cxnId="{1000539C-FC6C-4062-A2C5-8B561894157A}">
      <dgm:prSet/>
      <dgm:spPr/>
      <dgm:t>
        <a:bodyPr/>
        <a:lstStyle/>
        <a:p>
          <a:endParaRPr lang="en-US"/>
        </a:p>
      </dgm:t>
    </dgm:pt>
    <dgm:pt modelId="{8FC37354-AD39-49E1-8379-C00F7D0167FA}">
      <dgm:prSet/>
      <dgm:spPr/>
      <dgm:t>
        <a:bodyPr/>
        <a:lstStyle/>
        <a:p>
          <a:r>
            <a:rPr lang="en-US" b="1" dirty="0"/>
            <a:t>Demand creation</a:t>
          </a:r>
        </a:p>
      </dgm:t>
    </dgm:pt>
    <dgm:pt modelId="{F26E2B2A-2BFD-40D5-8C33-44A97772D012}" type="parTrans" cxnId="{74032B92-FC10-498B-8392-AB6F7222ECC8}">
      <dgm:prSet/>
      <dgm:spPr/>
      <dgm:t>
        <a:bodyPr/>
        <a:lstStyle/>
        <a:p>
          <a:endParaRPr lang="en-US"/>
        </a:p>
      </dgm:t>
    </dgm:pt>
    <dgm:pt modelId="{04220936-E2F3-4C8B-837D-AE459FE70F70}" type="sibTrans" cxnId="{74032B92-FC10-498B-8392-AB6F7222ECC8}">
      <dgm:prSet/>
      <dgm:spPr/>
      <dgm:t>
        <a:bodyPr/>
        <a:lstStyle/>
        <a:p>
          <a:endParaRPr lang="en-US"/>
        </a:p>
      </dgm:t>
    </dgm:pt>
    <dgm:pt modelId="{0F5B3A08-F105-4089-8F2D-01603C7D6ADB}">
      <dgm:prSet/>
      <dgm:spPr/>
      <dgm:t>
        <a:bodyPr/>
        <a:lstStyle/>
        <a:p>
          <a:r>
            <a:rPr lang="en-US" dirty="0"/>
            <a:t>Differentiated service delivery</a:t>
          </a:r>
        </a:p>
      </dgm:t>
    </dgm:pt>
    <dgm:pt modelId="{3C2B674B-04A0-4B30-9F85-EBB2C042793A}" type="parTrans" cxnId="{4382BC81-EA01-44BD-B7A6-D489A3179AF2}">
      <dgm:prSet/>
      <dgm:spPr/>
      <dgm:t>
        <a:bodyPr/>
        <a:lstStyle/>
        <a:p>
          <a:endParaRPr lang="en-US"/>
        </a:p>
      </dgm:t>
    </dgm:pt>
    <dgm:pt modelId="{B6DEE9D9-6B02-4AE1-A02B-ABAF30AD3EB5}" type="sibTrans" cxnId="{4382BC81-EA01-44BD-B7A6-D489A3179AF2}">
      <dgm:prSet/>
      <dgm:spPr/>
      <dgm:t>
        <a:bodyPr/>
        <a:lstStyle/>
        <a:p>
          <a:endParaRPr lang="en-US"/>
        </a:p>
      </dgm:t>
    </dgm:pt>
    <dgm:pt modelId="{E8D1BA0C-041B-4699-B04A-0CA3B6B58846}">
      <dgm:prSet/>
      <dgm:spPr/>
      <dgm:t>
        <a:bodyPr/>
        <a:lstStyle/>
        <a:p>
          <a:r>
            <a:rPr lang="en-US" dirty="0"/>
            <a:t>Data systems that generate quality data in real time</a:t>
          </a:r>
        </a:p>
      </dgm:t>
    </dgm:pt>
    <dgm:pt modelId="{9104F04E-D628-478F-BF94-8698E14DE5CF}" type="parTrans" cxnId="{AC29576E-4268-498F-B2F8-275A1C44503C}">
      <dgm:prSet/>
      <dgm:spPr/>
      <dgm:t>
        <a:bodyPr/>
        <a:lstStyle/>
        <a:p>
          <a:endParaRPr lang="en-US"/>
        </a:p>
      </dgm:t>
    </dgm:pt>
    <dgm:pt modelId="{3181AB87-456B-494F-BB52-86317D4CCA28}" type="sibTrans" cxnId="{AC29576E-4268-498F-B2F8-275A1C44503C}">
      <dgm:prSet/>
      <dgm:spPr/>
      <dgm:t>
        <a:bodyPr/>
        <a:lstStyle/>
        <a:p>
          <a:endParaRPr lang="en-US"/>
        </a:p>
      </dgm:t>
    </dgm:pt>
    <dgm:pt modelId="{684D73EC-7C6B-44AE-A951-0E5C68933513}">
      <dgm:prSet/>
      <dgm:spPr/>
      <dgm:t>
        <a:bodyPr/>
        <a:lstStyle/>
        <a:p>
          <a:r>
            <a:rPr lang="en-US" dirty="0"/>
            <a:t>Data analysis and use for decision making</a:t>
          </a:r>
        </a:p>
      </dgm:t>
    </dgm:pt>
    <dgm:pt modelId="{E330A18F-FD1B-4697-8D4E-B419C6B67EF2}" type="parTrans" cxnId="{4C67625D-CA7C-4FC4-AF21-EC305B5F9429}">
      <dgm:prSet/>
      <dgm:spPr/>
      <dgm:t>
        <a:bodyPr/>
        <a:lstStyle/>
        <a:p>
          <a:endParaRPr lang="en-US"/>
        </a:p>
      </dgm:t>
    </dgm:pt>
    <dgm:pt modelId="{3633E368-9987-402C-B5E4-5FA94DE73FD8}" type="sibTrans" cxnId="{4C67625D-CA7C-4FC4-AF21-EC305B5F9429}">
      <dgm:prSet/>
      <dgm:spPr/>
      <dgm:t>
        <a:bodyPr/>
        <a:lstStyle/>
        <a:p>
          <a:endParaRPr lang="en-US"/>
        </a:p>
      </dgm:t>
    </dgm:pt>
    <dgm:pt modelId="{8D28753D-42A2-45A1-BA8B-261B600226B2}">
      <dgm:prSet/>
      <dgm:spPr/>
      <dgm:t>
        <a:bodyPr/>
        <a:lstStyle/>
        <a:p>
          <a:r>
            <a:rPr lang="en-US" dirty="0"/>
            <a:t>Data driven quality improvement</a:t>
          </a:r>
        </a:p>
      </dgm:t>
    </dgm:pt>
    <dgm:pt modelId="{C5F4EA61-3B91-493C-A355-BFA4EF406BCF}" type="parTrans" cxnId="{AB19D897-7134-4678-ADEF-79874A9D9D30}">
      <dgm:prSet/>
      <dgm:spPr/>
      <dgm:t>
        <a:bodyPr/>
        <a:lstStyle/>
        <a:p>
          <a:endParaRPr lang="en-US"/>
        </a:p>
      </dgm:t>
    </dgm:pt>
    <dgm:pt modelId="{E5F18A0B-988F-4B3E-ADAC-93770684DA67}" type="sibTrans" cxnId="{AB19D897-7134-4678-ADEF-79874A9D9D30}">
      <dgm:prSet/>
      <dgm:spPr/>
      <dgm:t>
        <a:bodyPr/>
        <a:lstStyle/>
        <a:p>
          <a:endParaRPr lang="en-US"/>
        </a:p>
      </dgm:t>
    </dgm:pt>
    <dgm:pt modelId="{C23810E8-7EFF-4091-8DC1-DD24B0F914C5}">
      <dgm:prSet/>
      <dgm:spPr/>
      <dgm:t>
        <a:bodyPr/>
        <a:lstStyle/>
        <a:p>
          <a:r>
            <a:rPr lang="en-US" dirty="0"/>
            <a:t>Informed and activated consumers</a:t>
          </a:r>
        </a:p>
      </dgm:t>
    </dgm:pt>
    <dgm:pt modelId="{98EF6B96-1351-4234-A300-64BE65E12D9A}" type="parTrans" cxnId="{FF798161-AB4B-4C2B-B4F2-7CE045655738}">
      <dgm:prSet/>
      <dgm:spPr/>
      <dgm:t>
        <a:bodyPr/>
        <a:lstStyle/>
        <a:p>
          <a:endParaRPr lang="en-US"/>
        </a:p>
      </dgm:t>
    </dgm:pt>
    <dgm:pt modelId="{D4F83D0F-1AEA-4774-AFB4-23ADA494A8EF}" type="sibTrans" cxnId="{FF798161-AB4B-4C2B-B4F2-7CE045655738}">
      <dgm:prSet/>
      <dgm:spPr/>
      <dgm:t>
        <a:bodyPr/>
        <a:lstStyle/>
        <a:p>
          <a:endParaRPr lang="en-US"/>
        </a:p>
      </dgm:t>
    </dgm:pt>
    <dgm:pt modelId="{91A604D8-FAE7-41D3-9DC8-433169B0EA67}">
      <dgm:prSet/>
      <dgm:spPr/>
      <dgm:t>
        <a:bodyPr/>
        <a:lstStyle/>
        <a:p>
          <a:r>
            <a:rPr lang="en-US" dirty="0"/>
            <a:t>Effective PrEP use</a:t>
          </a:r>
        </a:p>
      </dgm:t>
    </dgm:pt>
    <dgm:pt modelId="{9F9D10B0-61D7-4171-A1D6-616A44745DC5}" type="parTrans" cxnId="{0B9BC7FD-B126-44B7-8F94-35A84F27916A}">
      <dgm:prSet/>
      <dgm:spPr/>
      <dgm:t>
        <a:bodyPr/>
        <a:lstStyle/>
        <a:p>
          <a:endParaRPr lang="en-US"/>
        </a:p>
      </dgm:t>
    </dgm:pt>
    <dgm:pt modelId="{A8A026B6-ABD2-4454-B122-BACD7B16046D}" type="sibTrans" cxnId="{0B9BC7FD-B126-44B7-8F94-35A84F27916A}">
      <dgm:prSet/>
      <dgm:spPr/>
      <dgm:t>
        <a:bodyPr/>
        <a:lstStyle/>
        <a:p>
          <a:endParaRPr lang="en-US"/>
        </a:p>
      </dgm:t>
    </dgm:pt>
    <dgm:pt modelId="{A60FE65E-4F2C-4A00-94D1-F275BA47AFC5}">
      <dgm:prSet/>
      <dgm:spPr/>
      <dgm:t>
        <a:bodyPr/>
        <a:lstStyle/>
        <a:p>
          <a:r>
            <a:rPr lang="en-US" dirty="0"/>
            <a:t>PrEP Stigma</a:t>
          </a:r>
        </a:p>
      </dgm:t>
    </dgm:pt>
    <dgm:pt modelId="{4E566A2A-4766-422B-BD92-7B55346C81A9}" type="parTrans" cxnId="{92CF93D3-3066-4DC8-AB3C-FAEFDF54356E}">
      <dgm:prSet/>
      <dgm:spPr/>
      <dgm:t>
        <a:bodyPr/>
        <a:lstStyle/>
        <a:p>
          <a:endParaRPr lang="en-US"/>
        </a:p>
      </dgm:t>
    </dgm:pt>
    <dgm:pt modelId="{02AB5794-8104-4C68-BD4B-228A5C4E3DC9}" type="sibTrans" cxnId="{92CF93D3-3066-4DC8-AB3C-FAEFDF54356E}">
      <dgm:prSet/>
      <dgm:spPr/>
      <dgm:t>
        <a:bodyPr/>
        <a:lstStyle/>
        <a:p>
          <a:endParaRPr lang="en-US"/>
        </a:p>
      </dgm:t>
    </dgm:pt>
    <dgm:pt modelId="{1593FFFF-7EF0-4CA6-9714-74AAAFBB863D}">
      <dgm:prSet/>
      <dgm:spPr/>
      <dgm:t>
        <a:bodyPr/>
        <a:lstStyle/>
        <a:p>
          <a:r>
            <a:rPr lang="en-US" dirty="0"/>
            <a:t>Integrated service delivery</a:t>
          </a:r>
        </a:p>
      </dgm:t>
    </dgm:pt>
    <dgm:pt modelId="{8241B35F-1540-4634-B0BF-423A584E4DC4}" type="parTrans" cxnId="{817CEAFF-BEBD-44F0-AC0E-ECEE55591A8B}">
      <dgm:prSet/>
      <dgm:spPr/>
      <dgm:t>
        <a:bodyPr/>
        <a:lstStyle/>
        <a:p>
          <a:endParaRPr lang="en-US"/>
        </a:p>
      </dgm:t>
    </dgm:pt>
    <dgm:pt modelId="{98F9D7A0-B75E-4A5E-9D99-350C3B4C3EFA}" type="sibTrans" cxnId="{817CEAFF-BEBD-44F0-AC0E-ECEE55591A8B}">
      <dgm:prSet/>
      <dgm:spPr/>
      <dgm:t>
        <a:bodyPr/>
        <a:lstStyle/>
        <a:p>
          <a:endParaRPr lang="en-US"/>
        </a:p>
      </dgm:t>
    </dgm:pt>
    <dgm:pt modelId="{BDC274B4-BCA0-4D1A-B165-60B650F7FD17}">
      <dgm:prSet/>
      <dgm:spPr/>
      <dgm:t>
        <a:bodyPr/>
        <a:lstStyle/>
        <a:p>
          <a:endParaRPr lang="en-US" dirty="0"/>
        </a:p>
      </dgm:t>
    </dgm:pt>
    <dgm:pt modelId="{59A423DB-5CB4-4828-876A-C1A89E1925FD}" type="parTrans" cxnId="{C1BDFBAC-04E9-49A0-BBFD-D890EF23A535}">
      <dgm:prSet/>
      <dgm:spPr/>
      <dgm:t>
        <a:bodyPr/>
        <a:lstStyle/>
        <a:p>
          <a:endParaRPr lang="en-US"/>
        </a:p>
      </dgm:t>
    </dgm:pt>
    <dgm:pt modelId="{9FE810AF-74F2-40A1-A1DD-35A8659B92E0}" type="sibTrans" cxnId="{C1BDFBAC-04E9-49A0-BBFD-D890EF23A535}">
      <dgm:prSet/>
      <dgm:spPr/>
      <dgm:t>
        <a:bodyPr/>
        <a:lstStyle/>
        <a:p>
          <a:endParaRPr lang="en-US"/>
        </a:p>
      </dgm:t>
    </dgm:pt>
    <dgm:pt modelId="{622067D0-2F6F-4628-9138-DDDD1B51BB76}">
      <dgm:prSet/>
      <dgm:spPr/>
      <dgm:t>
        <a:bodyPr/>
        <a:lstStyle/>
        <a:p>
          <a:endParaRPr lang="en-US" dirty="0"/>
        </a:p>
      </dgm:t>
    </dgm:pt>
    <dgm:pt modelId="{1A94CF9E-73E4-4FC4-AD29-7EEB993A1715}" type="parTrans" cxnId="{AD321249-1855-474F-95BD-A87506EF5B88}">
      <dgm:prSet/>
      <dgm:spPr/>
      <dgm:t>
        <a:bodyPr/>
        <a:lstStyle/>
        <a:p>
          <a:endParaRPr lang="en-US"/>
        </a:p>
      </dgm:t>
    </dgm:pt>
    <dgm:pt modelId="{A729A584-9FB2-4A6B-AA50-CE98B24963CD}" type="sibTrans" cxnId="{AD321249-1855-474F-95BD-A87506EF5B88}">
      <dgm:prSet/>
      <dgm:spPr/>
      <dgm:t>
        <a:bodyPr/>
        <a:lstStyle/>
        <a:p>
          <a:endParaRPr lang="en-US"/>
        </a:p>
      </dgm:t>
    </dgm:pt>
    <dgm:pt modelId="{765E749C-DE40-427D-9542-9C2A5B4AEDC0}">
      <dgm:prSet/>
      <dgm:spPr/>
      <dgm:t>
        <a:bodyPr/>
        <a:lstStyle/>
        <a:p>
          <a:endParaRPr lang="en-US" dirty="0"/>
        </a:p>
      </dgm:t>
    </dgm:pt>
    <dgm:pt modelId="{1449B739-CE47-4F8E-8CA1-B689D695462C}" type="parTrans" cxnId="{04413277-A28F-43DF-B76B-C781385BB2CB}">
      <dgm:prSet/>
      <dgm:spPr/>
      <dgm:t>
        <a:bodyPr/>
        <a:lstStyle/>
        <a:p>
          <a:endParaRPr lang="en-US"/>
        </a:p>
      </dgm:t>
    </dgm:pt>
    <dgm:pt modelId="{801E7DE2-DB0E-4CC3-B7E6-4BC4AE96DB8F}" type="sibTrans" cxnId="{04413277-A28F-43DF-B76B-C781385BB2CB}">
      <dgm:prSet/>
      <dgm:spPr/>
      <dgm:t>
        <a:bodyPr/>
        <a:lstStyle/>
        <a:p>
          <a:endParaRPr lang="en-US"/>
        </a:p>
      </dgm:t>
    </dgm:pt>
    <dgm:pt modelId="{5795194D-0944-4EAF-9C2F-9F78291AC469}" type="pres">
      <dgm:prSet presAssocID="{50C5DFBD-D02F-4B3E-8F99-9920926C782C}" presName="Name0" presStyleCnt="0">
        <dgm:presLayoutVars>
          <dgm:dir/>
          <dgm:animLvl val="lvl"/>
          <dgm:resizeHandles val="exact"/>
        </dgm:presLayoutVars>
      </dgm:prSet>
      <dgm:spPr/>
      <dgm:t>
        <a:bodyPr/>
        <a:lstStyle/>
        <a:p>
          <a:endParaRPr lang="en-US"/>
        </a:p>
      </dgm:t>
    </dgm:pt>
    <dgm:pt modelId="{B1BB7C97-1C9F-4AB8-B97A-A594501DB942}" type="pres">
      <dgm:prSet presAssocID="{45E1BA17-22E4-4729-95D0-910F6B49C714}" presName="composite" presStyleCnt="0"/>
      <dgm:spPr/>
    </dgm:pt>
    <dgm:pt modelId="{87D7FB0E-B443-4D22-88AB-E690D2F3D95C}" type="pres">
      <dgm:prSet presAssocID="{45E1BA17-22E4-4729-95D0-910F6B49C714}" presName="parTx" presStyleLbl="alignNode1" presStyleIdx="0" presStyleCnt="3">
        <dgm:presLayoutVars>
          <dgm:chMax val="0"/>
          <dgm:chPref val="0"/>
          <dgm:bulletEnabled val="1"/>
        </dgm:presLayoutVars>
      </dgm:prSet>
      <dgm:spPr/>
      <dgm:t>
        <a:bodyPr/>
        <a:lstStyle/>
        <a:p>
          <a:endParaRPr lang="en-US"/>
        </a:p>
      </dgm:t>
    </dgm:pt>
    <dgm:pt modelId="{097C2888-E8C3-42C7-8C64-431401AD9181}" type="pres">
      <dgm:prSet presAssocID="{45E1BA17-22E4-4729-95D0-910F6B49C714}" presName="desTx" presStyleLbl="alignAccFollowNode1" presStyleIdx="0" presStyleCnt="3">
        <dgm:presLayoutVars>
          <dgm:bulletEnabled val="1"/>
        </dgm:presLayoutVars>
      </dgm:prSet>
      <dgm:spPr/>
      <dgm:t>
        <a:bodyPr/>
        <a:lstStyle/>
        <a:p>
          <a:endParaRPr lang="en-US"/>
        </a:p>
      </dgm:t>
    </dgm:pt>
    <dgm:pt modelId="{476902DC-EE61-4684-AA50-3DDB01F3A7A2}" type="pres">
      <dgm:prSet presAssocID="{D82AEA41-9878-4C05-92AA-3FAADB62052E}" presName="space" presStyleCnt="0"/>
      <dgm:spPr/>
    </dgm:pt>
    <dgm:pt modelId="{0EE49C2A-0D2B-42A6-928C-F49429FDE31C}" type="pres">
      <dgm:prSet presAssocID="{618D433D-7504-493B-827B-9559CC35DE59}" presName="composite" presStyleCnt="0"/>
      <dgm:spPr/>
    </dgm:pt>
    <dgm:pt modelId="{53354EF0-BC82-4F25-B223-725DDD832B11}" type="pres">
      <dgm:prSet presAssocID="{618D433D-7504-493B-827B-9559CC35DE59}" presName="parTx" presStyleLbl="alignNode1" presStyleIdx="1" presStyleCnt="3">
        <dgm:presLayoutVars>
          <dgm:chMax val="0"/>
          <dgm:chPref val="0"/>
          <dgm:bulletEnabled val="1"/>
        </dgm:presLayoutVars>
      </dgm:prSet>
      <dgm:spPr/>
      <dgm:t>
        <a:bodyPr/>
        <a:lstStyle/>
        <a:p>
          <a:endParaRPr lang="en-US"/>
        </a:p>
      </dgm:t>
    </dgm:pt>
    <dgm:pt modelId="{09390851-B889-44E0-A1DF-E865349F329B}" type="pres">
      <dgm:prSet presAssocID="{618D433D-7504-493B-827B-9559CC35DE59}" presName="desTx" presStyleLbl="alignAccFollowNode1" presStyleIdx="1" presStyleCnt="3">
        <dgm:presLayoutVars>
          <dgm:bulletEnabled val="1"/>
        </dgm:presLayoutVars>
      </dgm:prSet>
      <dgm:spPr/>
      <dgm:t>
        <a:bodyPr/>
        <a:lstStyle/>
        <a:p>
          <a:endParaRPr lang="en-US"/>
        </a:p>
      </dgm:t>
    </dgm:pt>
    <dgm:pt modelId="{7FC542F5-35AF-4D5D-BD86-F20FF27FC55F}" type="pres">
      <dgm:prSet presAssocID="{2A22DA5C-96B6-4BE1-A769-978DBE085E29}" presName="space" presStyleCnt="0"/>
      <dgm:spPr/>
    </dgm:pt>
    <dgm:pt modelId="{6CB5E616-AE4B-435E-89DD-6E31F2822673}" type="pres">
      <dgm:prSet presAssocID="{8FC37354-AD39-49E1-8379-C00F7D0167FA}" presName="composite" presStyleCnt="0"/>
      <dgm:spPr/>
    </dgm:pt>
    <dgm:pt modelId="{605E375D-61D8-444A-B600-1F3C2FEEA77F}" type="pres">
      <dgm:prSet presAssocID="{8FC37354-AD39-49E1-8379-C00F7D0167FA}" presName="parTx" presStyleLbl="alignNode1" presStyleIdx="2" presStyleCnt="3">
        <dgm:presLayoutVars>
          <dgm:chMax val="0"/>
          <dgm:chPref val="0"/>
          <dgm:bulletEnabled val="1"/>
        </dgm:presLayoutVars>
      </dgm:prSet>
      <dgm:spPr/>
      <dgm:t>
        <a:bodyPr/>
        <a:lstStyle/>
        <a:p>
          <a:endParaRPr lang="en-US"/>
        </a:p>
      </dgm:t>
    </dgm:pt>
    <dgm:pt modelId="{07E35E2D-A9F0-48E9-93DC-FA8FAE852D5D}" type="pres">
      <dgm:prSet presAssocID="{8FC37354-AD39-49E1-8379-C00F7D0167FA}" presName="desTx" presStyleLbl="alignAccFollowNode1" presStyleIdx="2" presStyleCnt="3">
        <dgm:presLayoutVars>
          <dgm:bulletEnabled val="1"/>
        </dgm:presLayoutVars>
      </dgm:prSet>
      <dgm:spPr/>
      <dgm:t>
        <a:bodyPr/>
        <a:lstStyle/>
        <a:p>
          <a:endParaRPr lang="en-US"/>
        </a:p>
      </dgm:t>
    </dgm:pt>
  </dgm:ptLst>
  <dgm:cxnLst>
    <dgm:cxn modelId="{1A11AEBD-C1C9-4D4C-8F74-46F0F1B19FF5}" type="presOf" srcId="{E8D1BA0C-041B-4699-B04A-0CA3B6B58846}" destId="{09390851-B889-44E0-A1DF-E865349F329B}" srcOrd="0" destOrd="0" presId="urn:microsoft.com/office/officeart/2005/8/layout/hList1"/>
    <dgm:cxn modelId="{0A7BF0E9-4963-4DFC-B082-E6E88570DC6B}" type="presOf" srcId="{BDC274B4-BCA0-4D1A-B165-60B650F7FD17}" destId="{097C2888-E8C3-42C7-8C64-431401AD9181}" srcOrd="0" destOrd="1" presId="urn:microsoft.com/office/officeart/2005/8/layout/hList1"/>
    <dgm:cxn modelId="{92CF93D3-3066-4DC8-AB3C-FAEFDF54356E}" srcId="{8FC37354-AD39-49E1-8379-C00F7D0167FA}" destId="{A60FE65E-4F2C-4A00-94D1-F275BA47AFC5}" srcOrd="4" destOrd="0" parTransId="{4E566A2A-4766-422B-BD92-7B55346C81A9}" sibTransId="{02AB5794-8104-4C68-BD4B-228A5C4E3DC9}"/>
    <dgm:cxn modelId="{46C1FAA3-7615-452C-B88D-4CC993252258}" type="presOf" srcId="{765E749C-DE40-427D-9542-9C2A5B4AEDC0}" destId="{07E35E2D-A9F0-48E9-93DC-FA8FAE852D5D}" srcOrd="0" destOrd="3" presId="urn:microsoft.com/office/officeart/2005/8/layout/hList1"/>
    <dgm:cxn modelId="{C1BDFBAC-04E9-49A0-BBFD-D890EF23A535}" srcId="{45E1BA17-22E4-4729-95D0-910F6B49C714}" destId="{BDC274B4-BCA0-4D1A-B165-60B650F7FD17}" srcOrd="1" destOrd="0" parTransId="{59A423DB-5CB4-4828-876A-C1A89E1925FD}" sibTransId="{9FE810AF-74F2-40A1-A1DD-35A8659B92E0}"/>
    <dgm:cxn modelId="{4C67625D-CA7C-4FC4-AF21-EC305B5F9429}" srcId="{618D433D-7504-493B-827B-9559CC35DE59}" destId="{684D73EC-7C6B-44AE-A951-0E5C68933513}" srcOrd="1" destOrd="0" parTransId="{E330A18F-FD1B-4697-8D4E-B419C6B67EF2}" sibTransId="{3633E368-9987-402C-B5E4-5FA94DE73FD8}"/>
    <dgm:cxn modelId="{B49134F4-6F50-4123-9623-CEB6E6A837FF}" type="presOf" srcId="{618D433D-7504-493B-827B-9559CC35DE59}" destId="{53354EF0-BC82-4F25-B223-725DDD832B11}" srcOrd="0" destOrd="0" presId="urn:microsoft.com/office/officeart/2005/8/layout/hList1"/>
    <dgm:cxn modelId="{6A0F256A-148E-4474-8058-CB149A2CF71B}" type="presOf" srcId="{8D28753D-42A2-45A1-BA8B-261B600226B2}" destId="{09390851-B889-44E0-A1DF-E865349F329B}" srcOrd="0" destOrd="2" presId="urn:microsoft.com/office/officeart/2005/8/layout/hList1"/>
    <dgm:cxn modelId="{D84F402A-D508-454B-BAEC-420604F2A314}" type="presOf" srcId="{622067D0-2F6F-4628-9138-DDDD1B51BB76}" destId="{07E35E2D-A9F0-48E9-93DC-FA8FAE852D5D}" srcOrd="0" destOrd="1" presId="urn:microsoft.com/office/officeart/2005/8/layout/hList1"/>
    <dgm:cxn modelId="{24D6ABA3-C321-4DA4-8785-9B6D84CF93DD}" srcId="{50C5DFBD-D02F-4B3E-8F99-9920926C782C}" destId="{45E1BA17-22E4-4729-95D0-910F6B49C714}" srcOrd="0" destOrd="0" parTransId="{76FF0E0F-63FC-409F-A7E6-0DD5243ED267}" sibTransId="{D82AEA41-9878-4C05-92AA-3FAADB62052E}"/>
    <dgm:cxn modelId="{AD321249-1855-474F-95BD-A87506EF5B88}" srcId="{8FC37354-AD39-49E1-8379-C00F7D0167FA}" destId="{622067D0-2F6F-4628-9138-DDDD1B51BB76}" srcOrd="1" destOrd="0" parTransId="{1A94CF9E-73E4-4FC4-AD29-7EEB993A1715}" sibTransId="{A729A584-9FB2-4A6B-AA50-CE98B24963CD}"/>
    <dgm:cxn modelId="{AC29576E-4268-498F-B2F8-275A1C44503C}" srcId="{618D433D-7504-493B-827B-9559CC35DE59}" destId="{E8D1BA0C-041B-4699-B04A-0CA3B6B58846}" srcOrd="0" destOrd="0" parTransId="{9104F04E-D628-478F-BF94-8698E14DE5CF}" sibTransId="{3181AB87-456B-494F-BB52-86317D4CCA28}"/>
    <dgm:cxn modelId="{F0253AC2-FD23-4653-8181-FDC441A5E393}" type="presOf" srcId="{8FC37354-AD39-49E1-8379-C00F7D0167FA}" destId="{605E375D-61D8-444A-B600-1F3C2FEEA77F}" srcOrd="0" destOrd="0" presId="urn:microsoft.com/office/officeart/2005/8/layout/hList1"/>
    <dgm:cxn modelId="{1000539C-FC6C-4062-A2C5-8B561894157A}" srcId="{50C5DFBD-D02F-4B3E-8F99-9920926C782C}" destId="{618D433D-7504-493B-827B-9559CC35DE59}" srcOrd="1" destOrd="0" parTransId="{E8647EAD-B39A-434C-B39A-CFEC6D06B9D7}" sibTransId="{2A22DA5C-96B6-4BE1-A769-978DBE085E29}"/>
    <dgm:cxn modelId="{4E72A317-A545-4DC9-BEBC-2DE288CECC63}" type="presOf" srcId="{91A604D8-FAE7-41D3-9DC8-433169B0EA67}" destId="{07E35E2D-A9F0-48E9-93DC-FA8FAE852D5D}" srcOrd="0" destOrd="2" presId="urn:microsoft.com/office/officeart/2005/8/layout/hList1"/>
    <dgm:cxn modelId="{B9AB69BC-A8A0-44ED-8DD4-8ABB9AB03AC6}" type="presOf" srcId="{50C5DFBD-D02F-4B3E-8F99-9920926C782C}" destId="{5795194D-0944-4EAF-9C2F-9F78291AC469}" srcOrd="0" destOrd="0" presId="urn:microsoft.com/office/officeart/2005/8/layout/hList1"/>
    <dgm:cxn modelId="{0B9BC7FD-B126-44B7-8F94-35A84F27916A}" srcId="{8FC37354-AD39-49E1-8379-C00F7D0167FA}" destId="{91A604D8-FAE7-41D3-9DC8-433169B0EA67}" srcOrd="2" destOrd="0" parTransId="{9F9D10B0-61D7-4171-A1D6-616A44745DC5}" sibTransId="{A8A026B6-ABD2-4454-B122-BACD7B16046D}"/>
    <dgm:cxn modelId="{6D41F5AE-C304-41A6-A32E-A16A533DCCB9}" type="presOf" srcId="{0F5B3A08-F105-4089-8F2D-01603C7D6ADB}" destId="{097C2888-E8C3-42C7-8C64-431401AD9181}" srcOrd="0" destOrd="0" presId="urn:microsoft.com/office/officeart/2005/8/layout/hList1"/>
    <dgm:cxn modelId="{632C20B6-2EA6-4439-BC1F-3889D2B88692}" type="presOf" srcId="{A60FE65E-4F2C-4A00-94D1-F275BA47AFC5}" destId="{07E35E2D-A9F0-48E9-93DC-FA8FAE852D5D}" srcOrd="0" destOrd="4" presId="urn:microsoft.com/office/officeart/2005/8/layout/hList1"/>
    <dgm:cxn modelId="{217A0EDB-8B48-4253-9F58-68A519D78526}" type="presOf" srcId="{1593FFFF-7EF0-4CA6-9714-74AAAFBB863D}" destId="{097C2888-E8C3-42C7-8C64-431401AD9181}" srcOrd="0" destOrd="2" presId="urn:microsoft.com/office/officeart/2005/8/layout/hList1"/>
    <dgm:cxn modelId="{AB19D897-7134-4678-ADEF-79874A9D9D30}" srcId="{618D433D-7504-493B-827B-9559CC35DE59}" destId="{8D28753D-42A2-45A1-BA8B-261B600226B2}" srcOrd="2" destOrd="0" parTransId="{C5F4EA61-3B91-493C-A355-BFA4EF406BCF}" sibTransId="{E5F18A0B-988F-4B3E-ADAC-93770684DA67}"/>
    <dgm:cxn modelId="{4382BC81-EA01-44BD-B7A6-D489A3179AF2}" srcId="{45E1BA17-22E4-4729-95D0-910F6B49C714}" destId="{0F5B3A08-F105-4089-8F2D-01603C7D6ADB}" srcOrd="0" destOrd="0" parTransId="{3C2B674B-04A0-4B30-9F85-EBB2C042793A}" sibTransId="{B6DEE9D9-6B02-4AE1-A02B-ABAF30AD3EB5}"/>
    <dgm:cxn modelId="{FF798161-AB4B-4C2B-B4F2-7CE045655738}" srcId="{8FC37354-AD39-49E1-8379-C00F7D0167FA}" destId="{C23810E8-7EFF-4091-8DC1-DD24B0F914C5}" srcOrd="0" destOrd="0" parTransId="{98EF6B96-1351-4234-A300-64BE65E12D9A}" sibTransId="{D4F83D0F-1AEA-4774-AFB4-23ADA494A8EF}"/>
    <dgm:cxn modelId="{817CEAFF-BEBD-44F0-AC0E-ECEE55591A8B}" srcId="{45E1BA17-22E4-4729-95D0-910F6B49C714}" destId="{1593FFFF-7EF0-4CA6-9714-74AAAFBB863D}" srcOrd="2" destOrd="0" parTransId="{8241B35F-1540-4634-B0BF-423A584E4DC4}" sibTransId="{98F9D7A0-B75E-4A5E-9D99-350C3B4C3EFA}"/>
    <dgm:cxn modelId="{589AD0FE-80BD-4487-A18B-FFF1EAECA17B}" type="presOf" srcId="{684D73EC-7C6B-44AE-A951-0E5C68933513}" destId="{09390851-B889-44E0-A1DF-E865349F329B}" srcOrd="0" destOrd="1" presId="urn:microsoft.com/office/officeart/2005/8/layout/hList1"/>
    <dgm:cxn modelId="{52A4233B-DADB-4DE6-8B67-8E6F608FC130}" type="presOf" srcId="{45E1BA17-22E4-4729-95D0-910F6B49C714}" destId="{87D7FB0E-B443-4D22-88AB-E690D2F3D95C}" srcOrd="0" destOrd="0" presId="urn:microsoft.com/office/officeart/2005/8/layout/hList1"/>
    <dgm:cxn modelId="{452E2D62-D606-4AD1-B1A2-401E6DC07E03}" type="presOf" srcId="{C23810E8-7EFF-4091-8DC1-DD24B0F914C5}" destId="{07E35E2D-A9F0-48E9-93DC-FA8FAE852D5D}" srcOrd="0" destOrd="0" presId="urn:microsoft.com/office/officeart/2005/8/layout/hList1"/>
    <dgm:cxn modelId="{04413277-A28F-43DF-B76B-C781385BB2CB}" srcId="{8FC37354-AD39-49E1-8379-C00F7D0167FA}" destId="{765E749C-DE40-427D-9542-9C2A5B4AEDC0}" srcOrd="3" destOrd="0" parTransId="{1449B739-CE47-4F8E-8CA1-B689D695462C}" sibTransId="{801E7DE2-DB0E-4CC3-B7E6-4BC4AE96DB8F}"/>
    <dgm:cxn modelId="{74032B92-FC10-498B-8392-AB6F7222ECC8}" srcId="{50C5DFBD-D02F-4B3E-8F99-9920926C782C}" destId="{8FC37354-AD39-49E1-8379-C00F7D0167FA}" srcOrd="2" destOrd="0" parTransId="{F26E2B2A-2BFD-40D5-8C33-44A97772D012}" sibTransId="{04220936-E2F3-4C8B-837D-AE459FE70F70}"/>
    <dgm:cxn modelId="{87237498-8477-418B-8E8A-823D1359DCCD}" type="presParOf" srcId="{5795194D-0944-4EAF-9C2F-9F78291AC469}" destId="{B1BB7C97-1C9F-4AB8-B97A-A594501DB942}" srcOrd="0" destOrd="0" presId="urn:microsoft.com/office/officeart/2005/8/layout/hList1"/>
    <dgm:cxn modelId="{3ADC4193-3AF8-4FAD-9FDB-232C08F230BE}" type="presParOf" srcId="{B1BB7C97-1C9F-4AB8-B97A-A594501DB942}" destId="{87D7FB0E-B443-4D22-88AB-E690D2F3D95C}" srcOrd="0" destOrd="0" presId="urn:microsoft.com/office/officeart/2005/8/layout/hList1"/>
    <dgm:cxn modelId="{E208D41D-ACCA-48C3-8271-D11A614C7ED4}" type="presParOf" srcId="{B1BB7C97-1C9F-4AB8-B97A-A594501DB942}" destId="{097C2888-E8C3-42C7-8C64-431401AD9181}" srcOrd="1" destOrd="0" presId="urn:microsoft.com/office/officeart/2005/8/layout/hList1"/>
    <dgm:cxn modelId="{77AEF60F-CEAA-46CD-BF5D-8414150F99C7}" type="presParOf" srcId="{5795194D-0944-4EAF-9C2F-9F78291AC469}" destId="{476902DC-EE61-4684-AA50-3DDB01F3A7A2}" srcOrd="1" destOrd="0" presId="urn:microsoft.com/office/officeart/2005/8/layout/hList1"/>
    <dgm:cxn modelId="{AE37537B-9AD8-48AB-A354-846B020A08B9}" type="presParOf" srcId="{5795194D-0944-4EAF-9C2F-9F78291AC469}" destId="{0EE49C2A-0D2B-42A6-928C-F49429FDE31C}" srcOrd="2" destOrd="0" presId="urn:microsoft.com/office/officeart/2005/8/layout/hList1"/>
    <dgm:cxn modelId="{02408673-263A-4A3F-BAA5-E89B075931B4}" type="presParOf" srcId="{0EE49C2A-0D2B-42A6-928C-F49429FDE31C}" destId="{53354EF0-BC82-4F25-B223-725DDD832B11}" srcOrd="0" destOrd="0" presId="urn:microsoft.com/office/officeart/2005/8/layout/hList1"/>
    <dgm:cxn modelId="{AD183DBE-EF80-402C-8307-B484434DA71B}" type="presParOf" srcId="{0EE49C2A-0D2B-42A6-928C-F49429FDE31C}" destId="{09390851-B889-44E0-A1DF-E865349F329B}" srcOrd="1" destOrd="0" presId="urn:microsoft.com/office/officeart/2005/8/layout/hList1"/>
    <dgm:cxn modelId="{EA229FB0-56C3-45E0-8FE4-9365C6FE58ED}" type="presParOf" srcId="{5795194D-0944-4EAF-9C2F-9F78291AC469}" destId="{7FC542F5-35AF-4D5D-BD86-F20FF27FC55F}" srcOrd="3" destOrd="0" presId="urn:microsoft.com/office/officeart/2005/8/layout/hList1"/>
    <dgm:cxn modelId="{4A2583CF-86A3-4055-8B78-B2A9E13F8F78}" type="presParOf" srcId="{5795194D-0944-4EAF-9C2F-9F78291AC469}" destId="{6CB5E616-AE4B-435E-89DD-6E31F2822673}" srcOrd="4" destOrd="0" presId="urn:microsoft.com/office/officeart/2005/8/layout/hList1"/>
    <dgm:cxn modelId="{37727430-D91F-4E34-B44F-7B8812C6B849}" type="presParOf" srcId="{6CB5E616-AE4B-435E-89DD-6E31F2822673}" destId="{605E375D-61D8-444A-B600-1F3C2FEEA77F}" srcOrd="0" destOrd="0" presId="urn:microsoft.com/office/officeart/2005/8/layout/hList1"/>
    <dgm:cxn modelId="{2470E5B5-62F5-4788-8455-740DEE2FC112}" type="presParOf" srcId="{6CB5E616-AE4B-435E-89DD-6E31F2822673}" destId="{07E35E2D-A9F0-48E9-93DC-FA8FAE852D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B84A3-CFF9-4B0C-A178-1848CC02D9BB}">
      <dsp:nvSpPr>
        <dsp:cNvPr id="0" name=""/>
        <dsp:cNvSpPr/>
      </dsp:nvSpPr>
      <dsp:spPr>
        <a:xfrm>
          <a:off x="3968" y="334356"/>
          <a:ext cx="2386194" cy="687201"/>
        </a:xfrm>
        <a:prstGeom prst="rect">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a:t>Leadership and commitment</a:t>
          </a:r>
        </a:p>
      </dsp:txBody>
      <dsp:txXfrm>
        <a:off x="3968" y="334356"/>
        <a:ext cx="2386194" cy="687201"/>
      </dsp:txXfrm>
    </dsp:sp>
    <dsp:sp modelId="{52683A96-5163-4BBF-8EC9-4E76E36F7FFB}">
      <dsp:nvSpPr>
        <dsp:cNvPr id="0" name=""/>
        <dsp:cNvSpPr/>
      </dsp:nvSpPr>
      <dsp:spPr>
        <a:xfrm>
          <a:off x="3968" y="1021558"/>
          <a:ext cx="2386194" cy="3282505"/>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Political will and commitment</a:t>
          </a:r>
        </a:p>
      </dsp:txBody>
      <dsp:txXfrm>
        <a:off x="3968" y="1021558"/>
        <a:ext cx="2386194" cy="3282505"/>
      </dsp:txXfrm>
    </dsp:sp>
    <dsp:sp modelId="{345B5C3C-08CD-4354-9E63-C55C7504A158}">
      <dsp:nvSpPr>
        <dsp:cNvPr id="0" name=""/>
        <dsp:cNvSpPr/>
      </dsp:nvSpPr>
      <dsp:spPr>
        <a:xfrm>
          <a:off x="2705951" y="295626"/>
          <a:ext cx="2386194" cy="687201"/>
        </a:xfrm>
        <a:prstGeom prst="rect">
          <a:avLst/>
        </a:prstGeom>
        <a:solidFill>
          <a:schemeClr val="accent6">
            <a:shade val="80000"/>
            <a:hueOff val="69694"/>
            <a:satOff val="-10687"/>
            <a:lumOff val="13890"/>
            <a:alphaOff val="0"/>
          </a:schemeClr>
        </a:solidFill>
        <a:ln w="12700" cap="flat" cmpd="sng" algn="ctr">
          <a:solidFill>
            <a:schemeClr val="accent6">
              <a:shade val="80000"/>
              <a:hueOff val="69694"/>
              <a:satOff val="-10687"/>
              <a:lumOff val="138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a:t>Financing</a:t>
          </a:r>
        </a:p>
      </dsp:txBody>
      <dsp:txXfrm>
        <a:off x="2705951" y="295626"/>
        <a:ext cx="2386194" cy="687201"/>
      </dsp:txXfrm>
    </dsp:sp>
    <dsp:sp modelId="{C6A2D8A3-D8D9-41D1-91D8-FB59E02F728A}">
      <dsp:nvSpPr>
        <dsp:cNvPr id="0" name=""/>
        <dsp:cNvSpPr/>
      </dsp:nvSpPr>
      <dsp:spPr>
        <a:xfrm>
          <a:off x="2724229" y="1021558"/>
          <a:ext cx="2386194" cy="3282505"/>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Global financing </a:t>
          </a:r>
        </a:p>
        <a:p>
          <a:pPr marL="171450" lvl="1" indent="-171450" algn="l" defTabSz="844550">
            <a:lnSpc>
              <a:spcPct val="90000"/>
            </a:lnSpc>
            <a:spcBef>
              <a:spcPct val="0"/>
            </a:spcBef>
            <a:spcAft>
              <a:spcPct val="15000"/>
            </a:spcAft>
            <a:buChar char="••"/>
          </a:pPr>
          <a:r>
            <a:rPr lang="en-US" sz="1900" kern="1200" dirty="0"/>
            <a:t>Domestic resources</a:t>
          </a:r>
        </a:p>
        <a:p>
          <a:pPr marL="171450" lvl="1" indent="-171450" algn="l" defTabSz="844550">
            <a:lnSpc>
              <a:spcPct val="90000"/>
            </a:lnSpc>
            <a:spcBef>
              <a:spcPct val="0"/>
            </a:spcBef>
            <a:spcAft>
              <a:spcPct val="15000"/>
            </a:spcAft>
            <a:buChar char="••"/>
          </a:pPr>
          <a:r>
            <a:rPr lang="en-US" sz="1900" kern="1200" dirty="0"/>
            <a:t>Public private partnerships</a:t>
          </a:r>
        </a:p>
        <a:p>
          <a:pPr marL="171450" lvl="1" indent="-171450" algn="l" defTabSz="844550">
            <a:lnSpc>
              <a:spcPct val="90000"/>
            </a:lnSpc>
            <a:spcBef>
              <a:spcPct val="0"/>
            </a:spcBef>
            <a:spcAft>
              <a:spcPct val="15000"/>
            </a:spcAft>
            <a:buChar char="••"/>
          </a:pPr>
          <a:r>
            <a:rPr lang="en-US" sz="1900" kern="1200" dirty="0"/>
            <a:t>Sustainability</a:t>
          </a:r>
        </a:p>
      </dsp:txBody>
      <dsp:txXfrm>
        <a:off x="2724229" y="1021558"/>
        <a:ext cx="2386194" cy="3282505"/>
      </dsp:txXfrm>
    </dsp:sp>
    <dsp:sp modelId="{DDF85A13-C6D9-4B02-9E58-F6FC58D1D418}">
      <dsp:nvSpPr>
        <dsp:cNvPr id="0" name=""/>
        <dsp:cNvSpPr/>
      </dsp:nvSpPr>
      <dsp:spPr>
        <a:xfrm>
          <a:off x="5444491" y="334356"/>
          <a:ext cx="2386194" cy="687201"/>
        </a:xfrm>
        <a:prstGeom prst="rect">
          <a:avLst/>
        </a:prstGeom>
        <a:solidFill>
          <a:schemeClr val="accent6">
            <a:shade val="80000"/>
            <a:hueOff val="139388"/>
            <a:satOff val="-21374"/>
            <a:lumOff val="27780"/>
            <a:alphaOff val="0"/>
          </a:schemeClr>
        </a:solidFill>
        <a:ln w="12700" cap="flat" cmpd="sng" algn="ctr">
          <a:solidFill>
            <a:schemeClr val="accent6">
              <a:shade val="80000"/>
              <a:hueOff val="139388"/>
              <a:satOff val="-21374"/>
              <a:lumOff val="277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a:t>Supply chain management</a:t>
          </a:r>
        </a:p>
      </dsp:txBody>
      <dsp:txXfrm>
        <a:off x="5444491" y="334356"/>
        <a:ext cx="2386194" cy="687201"/>
      </dsp:txXfrm>
    </dsp:sp>
    <dsp:sp modelId="{1CD7486A-EF40-42AA-99BD-4C297F6F0CF8}">
      <dsp:nvSpPr>
        <dsp:cNvPr id="0" name=""/>
        <dsp:cNvSpPr/>
      </dsp:nvSpPr>
      <dsp:spPr>
        <a:xfrm>
          <a:off x="5444491" y="1021558"/>
          <a:ext cx="2386194" cy="3282505"/>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Manufacturing</a:t>
          </a:r>
        </a:p>
        <a:p>
          <a:pPr marL="171450" lvl="1" indent="-171450" algn="l" defTabSz="844550">
            <a:lnSpc>
              <a:spcPct val="90000"/>
            </a:lnSpc>
            <a:spcBef>
              <a:spcPct val="0"/>
            </a:spcBef>
            <a:spcAft>
              <a:spcPct val="15000"/>
            </a:spcAft>
            <a:buChar char="••"/>
          </a:pPr>
          <a:r>
            <a:rPr lang="en-US" sz="1900" kern="1200" dirty="0"/>
            <a:t>Patents</a:t>
          </a:r>
        </a:p>
        <a:p>
          <a:pPr marL="171450" lvl="1" indent="-171450" algn="l" defTabSz="844550">
            <a:lnSpc>
              <a:spcPct val="90000"/>
            </a:lnSpc>
            <a:spcBef>
              <a:spcPct val="0"/>
            </a:spcBef>
            <a:spcAft>
              <a:spcPct val="15000"/>
            </a:spcAft>
            <a:buChar char="••"/>
          </a:pPr>
          <a:r>
            <a:rPr lang="en-US" sz="1900" kern="1200" dirty="0"/>
            <a:t>Commodity security at service delivery points (right product, right place, right quantities, right time, right cost, right quality)</a:t>
          </a:r>
        </a:p>
      </dsp:txBody>
      <dsp:txXfrm>
        <a:off x="5444491" y="1021558"/>
        <a:ext cx="2386194" cy="3282505"/>
      </dsp:txXfrm>
    </dsp:sp>
    <dsp:sp modelId="{9055D827-3798-4189-8B10-E664C5486EFA}">
      <dsp:nvSpPr>
        <dsp:cNvPr id="0" name=""/>
        <dsp:cNvSpPr/>
      </dsp:nvSpPr>
      <dsp:spPr>
        <a:xfrm>
          <a:off x="8164752" y="334356"/>
          <a:ext cx="2386194" cy="687201"/>
        </a:xfrm>
        <a:prstGeom prst="rect">
          <a:avLst/>
        </a:prstGeom>
        <a:solidFill>
          <a:schemeClr val="accent6">
            <a:shade val="80000"/>
            <a:hueOff val="209083"/>
            <a:satOff val="-32061"/>
            <a:lumOff val="41670"/>
            <a:alphaOff val="0"/>
          </a:schemeClr>
        </a:solidFill>
        <a:ln w="12700" cap="flat" cmpd="sng" algn="ctr">
          <a:solidFill>
            <a:schemeClr val="accent6">
              <a:shade val="80000"/>
              <a:hueOff val="209083"/>
              <a:satOff val="-32061"/>
              <a:lumOff val="416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a:t>Human resources</a:t>
          </a:r>
        </a:p>
      </dsp:txBody>
      <dsp:txXfrm>
        <a:off x="8164752" y="334356"/>
        <a:ext cx="2386194" cy="687201"/>
      </dsp:txXfrm>
    </dsp:sp>
    <dsp:sp modelId="{BF241283-B998-49E6-93CE-FF102D5BA917}">
      <dsp:nvSpPr>
        <dsp:cNvPr id="0" name=""/>
        <dsp:cNvSpPr/>
      </dsp:nvSpPr>
      <dsp:spPr>
        <a:xfrm>
          <a:off x="8164752" y="1021558"/>
          <a:ext cx="2386194" cy="3282505"/>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Competencies</a:t>
          </a:r>
        </a:p>
        <a:p>
          <a:pPr marL="342900" lvl="2" indent="-171450" algn="l" defTabSz="844550">
            <a:lnSpc>
              <a:spcPct val="90000"/>
            </a:lnSpc>
            <a:spcBef>
              <a:spcPct val="0"/>
            </a:spcBef>
            <a:spcAft>
              <a:spcPct val="15000"/>
            </a:spcAft>
            <a:buChar char="••"/>
          </a:pPr>
          <a:r>
            <a:rPr lang="en-US" sz="1900" kern="1200" dirty="0"/>
            <a:t>Knowledge</a:t>
          </a:r>
        </a:p>
        <a:p>
          <a:pPr marL="342900" lvl="2" indent="-171450" algn="l" defTabSz="844550">
            <a:lnSpc>
              <a:spcPct val="90000"/>
            </a:lnSpc>
            <a:spcBef>
              <a:spcPct val="0"/>
            </a:spcBef>
            <a:spcAft>
              <a:spcPct val="15000"/>
            </a:spcAft>
            <a:buChar char="••"/>
          </a:pPr>
          <a:r>
            <a:rPr lang="en-US" sz="1900" kern="1200" dirty="0"/>
            <a:t>Skills mix</a:t>
          </a:r>
        </a:p>
        <a:p>
          <a:pPr marL="342900" lvl="2" indent="-171450" algn="l" defTabSz="844550">
            <a:lnSpc>
              <a:spcPct val="90000"/>
            </a:lnSpc>
            <a:spcBef>
              <a:spcPct val="0"/>
            </a:spcBef>
            <a:spcAft>
              <a:spcPct val="15000"/>
            </a:spcAft>
            <a:buChar char="••"/>
          </a:pPr>
          <a:r>
            <a:rPr lang="en-US" sz="1900" kern="1200" dirty="0"/>
            <a:t>Attitudes</a:t>
          </a:r>
        </a:p>
      </dsp:txBody>
      <dsp:txXfrm>
        <a:off x="8164752" y="1021558"/>
        <a:ext cx="2386194" cy="3282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7FB0E-B443-4D22-88AB-E690D2F3D95C}">
      <dsp:nvSpPr>
        <dsp:cNvPr id="0" name=""/>
        <dsp:cNvSpPr/>
      </dsp:nvSpPr>
      <dsp:spPr>
        <a:xfrm>
          <a:off x="3298" y="609285"/>
          <a:ext cx="3215950" cy="1008887"/>
        </a:xfrm>
        <a:prstGeom prst="rect">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a:t>Service delivery system design</a:t>
          </a:r>
        </a:p>
      </dsp:txBody>
      <dsp:txXfrm>
        <a:off x="3298" y="609285"/>
        <a:ext cx="3215950" cy="1008887"/>
      </dsp:txXfrm>
    </dsp:sp>
    <dsp:sp modelId="{097C2888-E8C3-42C7-8C64-431401AD9181}">
      <dsp:nvSpPr>
        <dsp:cNvPr id="0" name=""/>
        <dsp:cNvSpPr/>
      </dsp:nvSpPr>
      <dsp:spPr>
        <a:xfrm>
          <a:off x="3298" y="1618173"/>
          <a:ext cx="3215950" cy="2635199"/>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Differentiated service delivery</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Integrated service delivery</a:t>
          </a:r>
        </a:p>
      </dsp:txBody>
      <dsp:txXfrm>
        <a:off x="3298" y="1618173"/>
        <a:ext cx="3215950" cy="2635199"/>
      </dsp:txXfrm>
    </dsp:sp>
    <dsp:sp modelId="{53354EF0-BC82-4F25-B223-725DDD832B11}">
      <dsp:nvSpPr>
        <dsp:cNvPr id="0" name=""/>
        <dsp:cNvSpPr/>
      </dsp:nvSpPr>
      <dsp:spPr>
        <a:xfrm>
          <a:off x="3669482" y="609285"/>
          <a:ext cx="3215950" cy="1008887"/>
        </a:xfrm>
        <a:prstGeom prst="rect">
          <a:avLst/>
        </a:prstGeom>
        <a:solidFill>
          <a:schemeClr val="accent6">
            <a:shade val="80000"/>
            <a:hueOff val="104541"/>
            <a:satOff val="-16030"/>
            <a:lumOff val="20835"/>
            <a:alphaOff val="0"/>
          </a:schemeClr>
        </a:solidFill>
        <a:ln w="12700" cap="flat" cmpd="sng" algn="ctr">
          <a:solidFill>
            <a:schemeClr val="accent6">
              <a:shade val="80000"/>
              <a:hueOff val="104541"/>
              <a:satOff val="-16030"/>
              <a:lumOff val="20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a:t>Monitoring, evaluation, research and learning</a:t>
          </a:r>
        </a:p>
      </dsp:txBody>
      <dsp:txXfrm>
        <a:off x="3669482" y="609285"/>
        <a:ext cx="3215950" cy="1008887"/>
      </dsp:txXfrm>
    </dsp:sp>
    <dsp:sp modelId="{09390851-B889-44E0-A1DF-E865349F329B}">
      <dsp:nvSpPr>
        <dsp:cNvPr id="0" name=""/>
        <dsp:cNvSpPr/>
      </dsp:nvSpPr>
      <dsp:spPr>
        <a:xfrm>
          <a:off x="3669482" y="1618173"/>
          <a:ext cx="3215950" cy="2635199"/>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Data systems that generate quality data in real time</a:t>
          </a:r>
        </a:p>
        <a:p>
          <a:pPr marL="228600" lvl="1" indent="-228600" algn="l" defTabSz="889000">
            <a:lnSpc>
              <a:spcPct val="90000"/>
            </a:lnSpc>
            <a:spcBef>
              <a:spcPct val="0"/>
            </a:spcBef>
            <a:spcAft>
              <a:spcPct val="15000"/>
            </a:spcAft>
            <a:buChar char="••"/>
          </a:pPr>
          <a:r>
            <a:rPr lang="en-US" sz="2000" kern="1200" dirty="0"/>
            <a:t>Data analysis and use for decision making</a:t>
          </a:r>
        </a:p>
        <a:p>
          <a:pPr marL="228600" lvl="1" indent="-228600" algn="l" defTabSz="889000">
            <a:lnSpc>
              <a:spcPct val="90000"/>
            </a:lnSpc>
            <a:spcBef>
              <a:spcPct val="0"/>
            </a:spcBef>
            <a:spcAft>
              <a:spcPct val="15000"/>
            </a:spcAft>
            <a:buChar char="••"/>
          </a:pPr>
          <a:r>
            <a:rPr lang="en-US" sz="2000" kern="1200" dirty="0"/>
            <a:t>Data driven quality improvement</a:t>
          </a:r>
        </a:p>
      </dsp:txBody>
      <dsp:txXfrm>
        <a:off x="3669482" y="1618173"/>
        <a:ext cx="3215950" cy="2635199"/>
      </dsp:txXfrm>
    </dsp:sp>
    <dsp:sp modelId="{605E375D-61D8-444A-B600-1F3C2FEEA77F}">
      <dsp:nvSpPr>
        <dsp:cNvPr id="0" name=""/>
        <dsp:cNvSpPr/>
      </dsp:nvSpPr>
      <dsp:spPr>
        <a:xfrm>
          <a:off x="7335665" y="609285"/>
          <a:ext cx="3215950" cy="1008887"/>
        </a:xfrm>
        <a:prstGeom prst="rect">
          <a:avLst/>
        </a:prstGeom>
        <a:solidFill>
          <a:schemeClr val="accent6">
            <a:shade val="80000"/>
            <a:hueOff val="209083"/>
            <a:satOff val="-32061"/>
            <a:lumOff val="41670"/>
            <a:alphaOff val="0"/>
          </a:schemeClr>
        </a:solidFill>
        <a:ln w="12700" cap="flat" cmpd="sng" algn="ctr">
          <a:solidFill>
            <a:schemeClr val="accent6">
              <a:shade val="80000"/>
              <a:hueOff val="209083"/>
              <a:satOff val="-32061"/>
              <a:lumOff val="416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a:t>Demand creation</a:t>
          </a:r>
        </a:p>
      </dsp:txBody>
      <dsp:txXfrm>
        <a:off x="7335665" y="609285"/>
        <a:ext cx="3215950" cy="1008887"/>
      </dsp:txXfrm>
    </dsp:sp>
    <dsp:sp modelId="{07E35E2D-A9F0-48E9-93DC-FA8FAE852D5D}">
      <dsp:nvSpPr>
        <dsp:cNvPr id="0" name=""/>
        <dsp:cNvSpPr/>
      </dsp:nvSpPr>
      <dsp:spPr>
        <a:xfrm>
          <a:off x="7335665" y="1618173"/>
          <a:ext cx="3215950" cy="2635199"/>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Informed and activated consumers</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Effective PrEP use</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PrEP Stigma</a:t>
          </a:r>
        </a:p>
      </dsp:txBody>
      <dsp:txXfrm>
        <a:off x="7335665" y="1618173"/>
        <a:ext cx="3215950" cy="26351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BC403986-A93A-5046-AE32-21BB90437027}" type="datetimeFigureOut">
              <a:rPr lang="en-GB" smtClean="0"/>
              <a:t>31/10/2023</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6" userDrawn="1">
          <p15:clr>
            <a:srgbClr val="F26B43"/>
          </p15:clr>
        </p15:guide>
        <p15:guide id="2" pos="220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GB"/>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AC4D20E5-D8F7-594B-9D91-F763D43B9AF7}" type="datetimeFigureOut">
              <a:rPr lang="en-GB" smtClean="0"/>
              <a:t>31/10/2023</a:t>
            </a:fld>
            <a:endParaRPr lang="en-GB"/>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GB"/>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GB"/>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28444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r>
              <a:rPr lang="en-US" b="1" dirty="0">
                <a:solidFill>
                  <a:srgbClr val="50999C"/>
                </a:solidFill>
              </a:rPr>
              <a:t>Just looking at Injectable CAB introduction, currently, we have 8 studies in 6 countries(majority of those are in Africa under the CATALYST study within the MOSAIC project funded by USAID), and we have 20+ studies in the pipeline. </a:t>
            </a:r>
          </a:p>
          <a:p>
            <a:endParaRPr lang="en-US" b="1" dirty="0">
              <a:solidFill>
                <a:srgbClr val="50999C"/>
              </a:solidFill>
            </a:endParaRPr>
          </a:p>
          <a:p>
            <a:r>
              <a:rPr lang="en-US" b="1" dirty="0">
                <a:solidFill>
                  <a:srgbClr val="50999C"/>
                </a:solidFill>
              </a:rPr>
              <a:t>Over and above studies that are introducing CAB, we also have 5 countries that are receiving CAB through PEPFAR COP allocations with other countries on the waiting list.</a:t>
            </a:r>
          </a:p>
          <a:p>
            <a:endParaRPr lang="en-US" b="1" dirty="0">
              <a:solidFill>
                <a:srgbClr val="50999C"/>
              </a:solidFill>
            </a:endParaRPr>
          </a:p>
          <a:p>
            <a:r>
              <a:rPr lang="en-US" b="1" dirty="0">
                <a:solidFill>
                  <a:srgbClr val="50999C"/>
                </a:solidFill>
              </a:rPr>
              <a:t> Zimbabwe is unique in that it has both the implementation study under CATALYST and PEPFAR support. It will be interesting to see the synergies and how they can learn from each other. </a:t>
            </a:r>
          </a:p>
        </p:txBody>
      </p:sp>
      <p:sp>
        <p:nvSpPr>
          <p:cNvPr id="4" name="Slide Number Placeholder 3"/>
          <p:cNvSpPr>
            <a:spLocks noGrp="1"/>
          </p:cNvSpPr>
          <p:nvPr>
            <p:ph type="sldNum" sz="quarter" idx="5"/>
          </p:nvPr>
        </p:nvSpPr>
        <p:spPr/>
        <p:txBody>
          <a:bodyPr/>
          <a:lstStyle/>
          <a:p>
            <a:fld id="{83B87AC7-3EAD-8346-ADA3-60ED7913DFE5}" type="slidenum">
              <a:rPr lang="en-US" smtClean="0"/>
              <a:t>10</a:t>
            </a:fld>
            <a:endParaRPr lang="en-US"/>
          </a:p>
        </p:txBody>
      </p:sp>
    </p:spTree>
    <p:extLst>
      <p:ext uri="{BB962C8B-B14F-4D97-AF65-F5344CB8AC3E}">
        <p14:creationId xmlns:p14="http://schemas.microsoft.com/office/powerpoint/2010/main" val="335995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b="1" dirty="0">
                <a:latin typeface="Arial Narrow" panose="020B0606020202030204" pitchFamily="34" charset="0"/>
              </a:rPr>
              <a:t>With all the excitement of CAB LA and </a:t>
            </a:r>
            <a:r>
              <a:rPr lang="en-ZW" b="1" dirty="0" err="1">
                <a:latin typeface="Arial Narrow" panose="020B0606020202030204" pitchFamily="34" charset="0"/>
              </a:rPr>
              <a:t>Dapivirine</a:t>
            </a:r>
            <a:r>
              <a:rPr lang="en-ZW" b="1" dirty="0">
                <a:latin typeface="Arial Narrow" panose="020B0606020202030204" pitchFamily="34" charset="0"/>
              </a:rPr>
              <a:t> Ring, there are significant opportunities/challenges, considerations and emerging lessons.</a:t>
            </a:r>
          </a:p>
          <a:p>
            <a:endParaRPr lang="en-ZW" b="1" dirty="0">
              <a:latin typeface="Arial Narrow" panose="020B0606020202030204" pitchFamily="34" charset="0"/>
            </a:endParaRPr>
          </a:p>
          <a:p>
            <a:pPr defTabSz="931042">
              <a:defRPr/>
            </a:pPr>
            <a:r>
              <a:rPr lang="en-ZW" b="1" dirty="0">
                <a:latin typeface="Arial Narrow" panose="020B0606020202030204" pitchFamily="34" charset="0"/>
              </a:rPr>
              <a:t>So, We have 3 products Oral PrEP, DVR and Injectable CAB, and each product has different issues which I am sure most of you are familiar with. And there are issues irrespective of product which include health systems, structural issues etc . </a:t>
            </a:r>
            <a:r>
              <a:rPr lang="en-ZW" b="1" dirty="0"/>
              <a:t>I have the privilege of working both in advocacy, </a:t>
            </a:r>
            <a:r>
              <a:rPr lang="en-ZW" b="1" dirty="0" err="1"/>
              <a:t>prgramming</a:t>
            </a:r>
            <a:r>
              <a:rPr lang="en-ZW" b="1" dirty="0"/>
              <a:t> and implementation research…..and I realize it's not just what the advocates or end users want, it's not just what the researchers or PEPFAR/donors want. </a:t>
            </a:r>
          </a:p>
          <a:p>
            <a:pPr defTabSz="931042">
              <a:defRPr/>
            </a:pPr>
            <a:endParaRPr lang="en-ZW" b="1" dirty="0"/>
          </a:p>
          <a:p>
            <a:pPr defTabSz="931042">
              <a:defRPr/>
            </a:pPr>
            <a:r>
              <a:rPr lang="en-ZW" b="1" dirty="0"/>
              <a:t>The question is How do  you bring all these together to ensure sustained access to those that need these products the most?</a:t>
            </a:r>
          </a:p>
          <a:p>
            <a:pPr defTabSz="931042">
              <a:defRPr/>
            </a:pPr>
            <a:endParaRPr lang="en-ZW" b="1" dirty="0"/>
          </a:p>
          <a:p>
            <a:r>
              <a:rPr lang="en-US" b="1" dirty="0"/>
              <a:t>So, this graphic shows the whole cycle from when Clinical research is conducted to gather evidence on products, to normative guidance where countries largely rely on WHO to adopt and adapt normative guidance. A huge piece that countries also push for is implementation science or demo projects to guide country level policies which then leads to roll out and scale up of products.</a:t>
            </a:r>
          </a:p>
          <a:p>
            <a:endParaRPr lang="en-US" b="1" dirty="0"/>
          </a:p>
          <a:p>
            <a:r>
              <a:rPr lang="en-US" b="1" dirty="0"/>
              <a:t> As civil society, we are involved in the continuous cycle, but we have concerns in terms of how some of the processes have been happening. So, we have research through clinical trials, along with evidence that demonstrates that these products work, but there are  challenges in the long delays between generation of evidence to finalization of normative guidance. </a:t>
            </a:r>
          </a:p>
          <a:p>
            <a:endParaRPr lang="en-US" b="1" dirty="0"/>
          </a:p>
          <a:p>
            <a:r>
              <a:rPr lang="en-US" b="1" dirty="0"/>
              <a:t>We also have delays between the normative guidance and country adoption to roll out and scale. Our desire as civil society is that these processes be quicker. We appreciate that CAB took the least time to approval, but we hope the same happens for upcoming products if not sooner. From a civil society lens, there are so many key implementation issues for consideration as we think of implementation and scale up and I will highlight these in the next two slides</a:t>
            </a:r>
            <a:endParaRPr lang="en-ZW" b="1"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428295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GB" b="1" dirty="0"/>
              <a:t>For successful implementation and scale up of Injectable CAB and </a:t>
            </a:r>
            <a:r>
              <a:rPr lang="en-GB" b="1" dirty="0" err="1"/>
              <a:t>Dapivirine</a:t>
            </a:r>
            <a:r>
              <a:rPr lang="en-GB" b="1" dirty="0"/>
              <a:t> ring, I have identified a few pillars for consideration. Firstly, there is leadership and Commitment. we need our governments to be committed, accountable and more efficient in how they approach implementation. Commitment includes expediting registrations and regularisation of products that have been demonstrated to work. So, we know for example in our region, we have governments that are not even considering the ring and yet we know women want choice. We have governments that have not even started the registration process for CAB LA and the ring .</a:t>
            </a:r>
          </a:p>
          <a:p>
            <a:pPr defTabSz="931042">
              <a:defRPr/>
            </a:pPr>
            <a:endParaRPr lang="en-US" b="1" dirty="0"/>
          </a:p>
          <a:p>
            <a:pPr defTabSz="931042">
              <a:defRPr/>
            </a:pPr>
            <a:r>
              <a:rPr lang="en-US" b="1" dirty="0"/>
              <a:t>-For Financing, we need to continue to engage with PEPFAR , Global fund and other global donors, but, more importantly, we need our governments to commit to domestic resourcing towards procurement of these products. We also see an opportunity in the private sector where Government could engage and advocate for public private partnerships. </a:t>
            </a:r>
          </a:p>
          <a:p>
            <a:pPr defTabSz="931042">
              <a:defRPr/>
            </a:pPr>
            <a:endParaRPr lang="en-US" b="1" dirty="0"/>
          </a:p>
          <a:p>
            <a:pPr defTabSz="931042">
              <a:defRPr/>
            </a:pPr>
            <a:r>
              <a:rPr lang="en-US" b="1" dirty="0"/>
              <a:t>Tied to financing is the Cost of CAB, which currently is a critical piece that can be a barrier to access based on indicated costs for CAB-LA. We know there are several ongoing discussions around pricing of CAB and we keep pushing </a:t>
            </a:r>
            <a:r>
              <a:rPr lang="en-US" b="1" dirty="0" err="1"/>
              <a:t>ViiV</a:t>
            </a:r>
            <a:r>
              <a:rPr lang="en-US" b="1" dirty="0"/>
              <a:t> to make the product affordable for low-income countries while we await the Generic manufacturing. While the cost for ring is lower, there is still a push for it to match current oral Prep cost. </a:t>
            </a:r>
          </a:p>
          <a:p>
            <a:pPr defTabSz="931042">
              <a:defRPr/>
            </a:pPr>
            <a:endParaRPr lang="en-US" b="1" dirty="0"/>
          </a:p>
          <a:p>
            <a:pPr defTabSz="931042">
              <a:defRPr/>
            </a:pPr>
            <a:r>
              <a:rPr lang="en-US" b="1" dirty="0"/>
              <a:t>-On supply chain, we need the manufacturers to meet potential demand, but we currently don’t have adequate injectable CAB which will hinder scale up. For current implementation studies, we are not sure if participants will have access to CAB post studies which is worrisome. </a:t>
            </a:r>
            <a:r>
              <a:rPr lang="en-US" b="1" i="0" dirty="0">
                <a:solidFill>
                  <a:srgbClr val="212121"/>
                </a:solidFill>
                <a:effectLst/>
                <a:latin typeface="Cambria" panose="02040503050406030204" pitchFamily="18" charset="0"/>
              </a:rPr>
              <a:t>We are happy that </a:t>
            </a:r>
            <a:r>
              <a:rPr lang="en-US" b="1" i="0" dirty="0" err="1">
                <a:solidFill>
                  <a:srgbClr val="212121"/>
                </a:solidFill>
                <a:effectLst/>
                <a:latin typeface="Cambria" panose="02040503050406030204" pitchFamily="18" charset="0"/>
              </a:rPr>
              <a:t>PePFAR</a:t>
            </a:r>
            <a:r>
              <a:rPr lang="en-US" b="1" i="0" dirty="0">
                <a:solidFill>
                  <a:srgbClr val="212121"/>
                </a:solidFill>
                <a:effectLst/>
                <a:latin typeface="Cambria" panose="02040503050406030204" pitchFamily="18" charset="0"/>
              </a:rPr>
              <a:t> is committing to support CAB-LA but to what extent? </a:t>
            </a:r>
            <a:endParaRPr lang="en-US" b="1" dirty="0"/>
          </a:p>
          <a:p>
            <a:pPr marL="0" marR="0" lvl="0" indent="0" algn="l" defTabSz="931042"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31042" rtl="0" eaLnBrk="1" fontAlgn="auto" latinLnBrk="0" hangingPunct="1">
              <a:lnSpc>
                <a:spcPct val="100000"/>
              </a:lnSpc>
              <a:spcBef>
                <a:spcPts val="0"/>
              </a:spcBef>
              <a:spcAft>
                <a:spcPts val="0"/>
              </a:spcAft>
              <a:buClrTx/>
              <a:buSzTx/>
              <a:buFontTx/>
              <a:buNone/>
              <a:tabLst/>
              <a:defRPr/>
            </a:pPr>
            <a:r>
              <a:rPr lang="en-US" b="1" dirty="0"/>
              <a:t>While we may have adequate ring supply, the demand seems low for now given the challenges I raised earlier. </a:t>
            </a:r>
            <a:r>
              <a:rPr lang="en-US" b="1" i="0" dirty="0">
                <a:solidFill>
                  <a:srgbClr val="212121"/>
                </a:solidFill>
                <a:effectLst/>
                <a:latin typeface="Cambria" panose="02040503050406030204" pitchFamily="18" charset="0"/>
              </a:rPr>
              <a:t>We are excited that South Africa under Global fund has committed to procuring ring for 2024., again kudos to civil society groups that pushed for this… We need more countries to follow suit. </a:t>
            </a:r>
            <a:endParaRPr lang="en-US" b="1" dirty="0"/>
          </a:p>
          <a:p>
            <a:pPr defTabSz="931042">
              <a:defRPr/>
            </a:pPr>
            <a:endParaRPr lang="en-US" b="1" dirty="0"/>
          </a:p>
          <a:p>
            <a:pPr defTabSz="931042">
              <a:defRPr/>
            </a:pPr>
            <a:r>
              <a:rPr lang="en-US" b="1" dirty="0"/>
              <a:t>Overally, we advocate for </a:t>
            </a:r>
            <a:r>
              <a:rPr lang="en-US" b="1" i="0" dirty="0">
                <a:solidFill>
                  <a:srgbClr val="212121"/>
                </a:solidFill>
                <a:effectLst/>
                <a:latin typeface="Cambria" panose="02040503050406030204" pitchFamily="18" charset="0"/>
              </a:rPr>
              <a:t>cheaper generic formulations that  can be produced regionally but it seems far off into the future especially for CAB .  </a:t>
            </a:r>
          </a:p>
          <a:p>
            <a:pPr defTabSz="931042">
              <a:defRPr/>
            </a:pPr>
            <a:endParaRPr lang="en-US" b="1" dirty="0">
              <a:solidFill>
                <a:srgbClr val="212121"/>
              </a:solidFill>
              <a:latin typeface="Cambria" panose="02040503050406030204" pitchFamily="18" charset="0"/>
            </a:endParaRPr>
          </a:p>
          <a:p>
            <a:pPr marL="0" marR="0" lvl="0" indent="0" algn="l" defTabSz="931042" rtl="0" eaLnBrk="1" fontAlgn="auto" latinLnBrk="0" hangingPunct="1">
              <a:lnSpc>
                <a:spcPct val="100000"/>
              </a:lnSpc>
              <a:spcBef>
                <a:spcPts val="0"/>
              </a:spcBef>
              <a:spcAft>
                <a:spcPts val="0"/>
              </a:spcAft>
              <a:buClrTx/>
              <a:buSzTx/>
              <a:buFontTx/>
              <a:buNone/>
              <a:tabLst/>
              <a:defRPr/>
            </a:pPr>
            <a:r>
              <a:rPr lang="en-US" b="1" dirty="0"/>
              <a:t>At country level, we need commodities to be available looking at the 6Rs (the right product, at the right place, in the right quantities, at the right time, at the right cost, with the right quality).However,  We continue to hear of oral prep stock outs in health care facilities, yet product is often available at the central level. Bottlenecks to supply need to be identified to allow for access now more than ever as we layer on new prep products. </a:t>
            </a:r>
          </a:p>
          <a:p>
            <a:pPr marL="0" marR="0" lvl="0" indent="0" algn="l" defTabSz="931042" rtl="0" eaLnBrk="1" fontAlgn="auto" latinLnBrk="0" hangingPunct="1">
              <a:lnSpc>
                <a:spcPct val="100000"/>
              </a:lnSpc>
              <a:spcBef>
                <a:spcPts val="0"/>
              </a:spcBef>
              <a:spcAft>
                <a:spcPts val="0"/>
              </a:spcAft>
              <a:buClrTx/>
              <a:buSzTx/>
              <a:buFontTx/>
              <a:buNone/>
              <a:tabLst/>
              <a:defRPr/>
            </a:pPr>
            <a:endParaRPr lang="en-US" b="1" dirty="0"/>
          </a:p>
          <a:p>
            <a:pPr defTabSz="931042">
              <a:defRPr/>
            </a:pPr>
            <a:r>
              <a:rPr lang="en-US" b="1" dirty="0"/>
              <a:t>For human resources, this is a huge issue as well especially in our low-income countries where there is an acute shortage of HCPs. I think its safe to say our HCPs are already overburdened and this can compromise quality of care and service provision. We need to tackle this from several angles…train and retain HCPs, again this brings us back to commitments from our governments to appropriately incentivize HCPs.  </a:t>
            </a:r>
          </a:p>
          <a:p>
            <a:pPr defTabSz="931042">
              <a:defRPr/>
            </a:pPr>
            <a:endParaRPr lang="en-US" b="1" dirty="0"/>
          </a:p>
          <a:p>
            <a:pPr defTabSz="931042">
              <a:defRPr/>
            </a:pPr>
            <a:r>
              <a:rPr lang="en-US" b="1" dirty="0"/>
              <a:t>If scale up is to work as we layer more prevention products, training is critical to build on HCPs knowledge and competence in administering these new products while allowing  for choice counselling so that end users can comfortably choose what suits them best. How do we tackle provider attitudes that can potentially  keep those at highest risk from accessing services or derail one product vs the other? </a:t>
            </a:r>
          </a:p>
          <a:p>
            <a:pPr defTabSz="931042">
              <a:defRPr/>
            </a:pPr>
            <a:r>
              <a:rPr lang="en-US" b="1" dirty="0"/>
              <a:t>As civil society, we strongly encourage  our governments to seriously consider task shifting and identify cadres within the health system as well as communities like expert patients who can take on some of the responsibilities. Adherence is key if we want to see success on these products . Therefore, ensuring HCPs and communities have the right tools to encourage adherence becomes critical.</a:t>
            </a:r>
            <a:endParaRPr lang="en-ZW" b="1" dirty="0"/>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4143435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b="1" dirty="0">
                <a:latin typeface="Arial Narrow" panose="020B0606020202030204" pitchFamily="34" charset="0"/>
              </a:rPr>
              <a:t>For service delivery and design, this should be people centred and this is where Differentiated Service Delivery models can come in. For scale up of these new products, Let’s learn from ART, oral Prep and COVID and identify what works. While Injectable CAB may not work so well outside of the facility, ring has potential to be </a:t>
            </a:r>
            <a:r>
              <a:rPr lang="en-ZW" b="1" dirty="0" err="1">
                <a:latin typeface="Arial Narrow" panose="020B0606020202030204" pitchFamily="34" charset="0"/>
              </a:rPr>
              <a:t>demedicalised</a:t>
            </a:r>
            <a:r>
              <a:rPr lang="en-ZW" b="1" dirty="0">
                <a:latin typeface="Arial Narrow" panose="020B0606020202030204" pitchFamily="34" charset="0"/>
              </a:rPr>
              <a:t> borrowing from DSD and possibly the Community Adherence Refill Group model or the vending machine system that south Africa demonstrated. </a:t>
            </a:r>
          </a:p>
          <a:p>
            <a:endParaRPr lang="en-ZW" b="1" dirty="0">
              <a:latin typeface="Arial Narrow" panose="020B0606020202030204" pitchFamily="34" charset="0"/>
            </a:endParaRPr>
          </a:p>
          <a:p>
            <a:r>
              <a:rPr lang="en-ZW" b="1" dirty="0"/>
              <a:t>We need to strengthen our health systems to accommodate new products while investing in community systems as well to also adopt new products. Are there opportunities for integration because we are often dealing with the same young woman who is on CAB and still needs contraception and 9 months later will need ante natal care but she must go to many different units for these services? </a:t>
            </a:r>
          </a:p>
          <a:p>
            <a:endParaRPr lang="en-US" b="1" i="0" dirty="0">
              <a:solidFill>
                <a:srgbClr val="212121"/>
              </a:solidFill>
              <a:effectLst/>
              <a:latin typeface="Arial Narrow" panose="020B0606020202030204" pitchFamily="34" charset="0"/>
            </a:endParaRPr>
          </a:p>
          <a:p>
            <a:pPr defTabSz="931042"/>
            <a:r>
              <a:rPr lang="en-US" b="1" i="0" dirty="0">
                <a:solidFill>
                  <a:srgbClr val="212121"/>
                </a:solidFill>
                <a:effectLst/>
                <a:latin typeface="Cambria" panose="02040503050406030204" pitchFamily="18" charset="0"/>
              </a:rPr>
              <a:t>Drug resistance is a growing concern especially for Injectable CAB and more importantly, INSTI resistance especially in SSA, where most first‐line regimens include dolutegravir. Without robust follow‐up of patients who are missing their visits, which is typical of our health systems, drug resistance may increase, driving HIV care costs up. </a:t>
            </a:r>
            <a:r>
              <a:rPr lang="en-US" b="1" i="0" dirty="0">
                <a:solidFill>
                  <a:srgbClr val="212121"/>
                </a:solidFill>
                <a:effectLst/>
                <a:latin typeface="Arial Narrow" panose="020B0606020202030204" pitchFamily="34" charset="0"/>
              </a:rPr>
              <a:t>How can we Strengthen laboratory capabilities for monitoring patients on LA formulations . We need to </a:t>
            </a:r>
            <a:r>
              <a:rPr lang="en-US" b="1" dirty="0">
                <a:solidFill>
                  <a:srgbClr val="212121"/>
                </a:solidFill>
                <a:latin typeface="Arial Narrow" panose="020B0606020202030204" pitchFamily="34" charset="0"/>
              </a:rPr>
              <a:t>I</a:t>
            </a:r>
            <a:r>
              <a:rPr lang="en-US" b="1" i="0" dirty="0">
                <a:solidFill>
                  <a:srgbClr val="212121"/>
                </a:solidFill>
                <a:effectLst/>
                <a:latin typeface="Arial Narrow" panose="020B0606020202030204" pitchFamily="34" charset="0"/>
              </a:rPr>
              <a:t>nvest in robust HIV testing algorithms that can detect incident HIV infections early. We need to consider the role of self testing in the long run in the era of LA formulations.</a:t>
            </a:r>
          </a:p>
          <a:p>
            <a:pPr defTabSz="931042"/>
            <a:endParaRPr lang="en-US" b="1" i="0" dirty="0">
              <a:solidFill>
                <a:srgbClr val="212121"/>
              </a:solidFill>
              <a:effectLst/>
              <a:latin typeface="Arial Narrow" panose="020B0606020202030204" pitchFamily="34" charset="0"/>
            </a:endParaRPr>
          </a:p>
          <a:p>
            <a:r>
              <a:rPr lang="en-US" b="1" i="0" dirty="0">
                <a:solidFill>
                  <a:srgbClr val="212121"/>
                </a:solidFill>
                <a:effectLst/>
                <a:latin typeface="Arial Narrow" panose="020B0606020202030204" pitchFamily="34" charset="0"/>
              </a:rPr>
              <a:t>-As we think about M&amp;E , Research and Learning, we need systems to be able to monitor not just initiations but also effective use and data systems that generate quality data in real time. Often times, our systems are paper based resulting in data variances and errors and where EHR systems are in place, its not widely implemented. If decisions are to be made, you want to make them on reliable data. Our call as civil society is for government buy in</a:t>
            </a:r>
            <a:r>
              <a:rPr lang="en-US" b="1" i="0" dirty="0">
                <a:solidFill>
                  <a:srgbClr val="212121"/>
                </a:solidFill>
                <a:effectLst/>
                <a:latin typeface="Cambria" panose="02040503050406030204" pitchFamily="18" charset="0"/>
              </a:rPr>
              <a:t> and partner support so countries can have robust M&amp;E systems.</a:t>
            </a:r>
          </a:p>
          <a:p>
            <a:endParaRPr lang="en-US" b="1" i="0" dirty="0">
              <a:solidFill>
                <a:srgbClr val="212121"/>
              </a:solidFill>
              <a:effectLst/>
              <a:latin typeface="Cambria" panose="02040503050406030204" pitchFamily="18" charset="0"/>
            </a:endParaRPr>
          </a:p>
          <a:p>
            <a:pPr defTabSz="931042">
              <a:defRPr/>
            </a:pPr>
            <a:r>
              <a:rPr lang="en-US" b="1" i="0" dirty="0">
                <a:solidFill>
                  <a:srgbClr val="212121"/>
                </a:solidFill>
                <a:effectLst/>
                <a:latin typeface="Arial Narrow" panose="020B0606020202030204" pitchFamily="34" charset="0"/>
              </a:rPr>
              <a:t>-</a:t>
            </a:r>
            <a:r>
              <a:rPr lang="en-US" b="1" i="0" dirty="0">
                <a:solidFill>
                  <a:srgbClr val="212121"/>
                </a:solidFill>
                <a:effectLst/>
                <a:latin typeface="Cambria" panose="02040503050406030204" pitchFamily="18" charset="0"/>
              </a:rPr>
              <a:t> last but certainly not least, I think what we currently grapple with is how do you </a:t>
            </a:r>
            <a:r>
              <a:rPr lang="en-ZW" b="1" dirty="0">
                <a:latin typeface="Arial Narrow" panose="020B0606020202030204" pitchFamily="34" charset="0"/>
              </a:rPr>
              <a:t>get healthy people to the clinic ? How do we address end user concerns, PrEP stigma? What outward facing resources do we need to engage potential end users with? What about adherence? How do we equip our HCPs for clinic-based adherence and strengthen our community interventions for adherence support. With Drug resistance becoming a growing concern, we need robust adherence interventions for end users to stay on PrEP when at risk. </a:t>
            </a:r>
          </a:p>
          <a:p>
            <a:pPr defTabSz="931042">
              <a:defRPr/>
            </a:pPr>
            <a:endParaRPr lang="en-ZW" b="1" dirty="0">
              <a:latin typeface="Arial Narrow" panose="020B0606020202030204" pitchFamily="34" charset="0"/>
            </a:endParaRPr>
          </a:p>
          <a:p>
            <a:pPr defTabSz="931042">
              <a:defRPr/>
            </a:pPr>
            <a:r>
              <a:rPr lang="en-ZW" b="1" dirty="0">
                <a:latin typeface="Arial Narrow" panose="020B0606020202030204" pitchFamily="34" charset="0"/>
              </a:rPr>
              <a:t>In all of this, How do we ensure CS including communities are front and centre of all this.  We insist that </a:t>
            </a:r>
            <a:r>
              <a:rPr lang="en-US" b="1" i="0" dirty="0">
                <a:solidFill>
                  <a:srgbClr val="212121"/>
                </a:solidFill>
                <a:effectLst/>
                <a:latin typeface="Cambria" panose="02040503050406030204" pitchFamily="18" charset="0"/>
              </a:rPr>
              <a:t> CS/communities should be engaged in formulating and driving HIV </a:t>
            </a:r>
            <a:r>
              <a:rPr lang="en-US" b="1" i="0" dirty="0" err="1">
                <a:solidFill>
                  <a:srgbClr val="212121"/>
                </a:solidFill>
                <a:effectLst/>
                <a:latin typeface="Cambria" panose="02040503050406030204" pitchFamily="18" charset="0"/>
              </a:rPr>
              <a:t>programmes</a:t>
            </a:r>
            <a:r>
              <a:rPr lang="en-US" b="1" i="0" dirty="0">
                <a:solidFill>
                  <a:srgbClr val="212121"/>
                </a:solidFill>
                <a:effectLst/>
                <a:latin typeface="Cambria" panose="02040503050406030204" pitchFamily="18" charset="0"/>
              </a:rPr>
              <a:t>. This hopefully will make end users feel they are part of the </a:t>
            </a:r>
            <a:r>
              <a:rPr lang="en-US" b="1" i="0" dirty="0" err="1">
                <a:solidFill>
                  <a:srgbClr val="212121"/>
                </a:solidFill>
                <a:effectLst/>
                <a:latin typeface="Cambria" panose="02040503050406030204" pitchFamily="18" charset="0"/>
              </a:rPr>
              <a:t>programmes</a:t>
            </a:r>
            <a:r>
              <a:rPr lang="en-US" b="1" i="0" dirty="0">
                <a:solidFill>
                  <a:srgbClr val="212121"/>
                </a:solidFill>
                <a:effectLst/>
                <a:latin typeface="Cambria" panose="02040503050406030204" pitchFamily="18" charset="0"/>
              </a:rPr>
              <a:t> and hopefully improve implementation success and help with  reducing stigma and discrimination. </a:t>
            </a:r>
            <a:endParaRPr lang="en-US" b="1" i="0" dirty="0">
              <a:solidFill>
                <a:srgbClr val="212121"/>
              </a:solidFill>
              <a:effectLst/>
              <a:latin typeface="Arial Narrow" panose="020B0606020202030204" pitchFamily="34" charset="0"/>
            </a:endParaRPr>
          </a:p>
          <a:p>
            <a:endParaRPr lang="en-ZW" dirty="0">
              <a:latin typeface="Arial Narrow" panose="020B0606020202030204" pitchFamily="34" charset="0"/>
            </a:endParaRPr>
          </a:p>
          <a:p>
            <a:r>
              <a:rPr lang="en-ZW" dirty="0">
                <a:latin typeface="Arial Narrow" panose="020B0606020202030204" pitchFamily="34" charset="0"/>
              </a:rPr>
              <a:t>	</a:t>
            </a:r>
          </a:p>
          <a:p>
            <a:pPr lvl="2"/>
            <a:endParaRPr lang="en-ZW" dirty="0">
              <a:latin typeface="Arial Narrow" panose="020B0606020202030204" pitchFamily="34" charset="0"/>
            </a:endParaRPr>
          </a:p>
          <a:p>
            <a:endParaRPr lang="en-ZW"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481099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141" indent="-349141" defTabSz="931042">
              <a:buFont typeface="Arial" panose="020B0604020202020204" pitchFamily="34" charset="0"/>
              <a:buChar char="•"/>
            </a:pPr>
            <a:r>
              <a:rPr lang="en-ZW" b="1" dirty="0"/>
              <a:t>So as I end this talk, key issues that we can take away! </a:t>
            </a:r>
          </a:p>
          <a:p>
            <a:pPr marL="349141" indent="-349141">
              <a:buFont typeface="Arial" panose="020B0604020202020204" pitchFamily="34" charset="0"/>
              <a:buChar char="•"/>
            </a:pPr>
            <a:r>
              <a:rPr lang="en-ZW" b="1" dirty="0"/>
              <a:t>Choice matters  </a:t>
            </a:r>
          </a:p>
          <a:p>
            <a:pPr marL="1047422" lvl="1" indent="-349141"/>
            <a:r>
              <a:rPr lang="en-ZW" b="1" dirty="0"/>
              <a:t>Let’s make it work with current products while continuing to explore more options to widen our pool. We are looking forward to </a:t>
            </a:r>
            <a:r>
              <a:rPr lang="en-ZW" b="1" dirty="0" err="1"/>
              <a:t>Lenacapivir</a:t>
            </a:r>
            <a:r>
              <a:rPr lang="en-ZW" b="1" dirty="0"/>
              <a:t> and the </a:t>
            </a:r>
            <a:r>
              <a:rPr lang="en-ZW" b="1"/>
              <a:t>dual Pill hopefully  </a:t>
            </a:r>
            <a:r>
              <a:rPr lang="en-ZW" b="1" dirty="0"/>
              <a:t>in the near future and vaccines and antibodies later. Let's explore different routes of administration/ formulations, mode of action and frequency. </a:t>
            </a:r>
          </a:p>
          <a:p>
            <a:pPr marL="1047422" lvl="1" indent="-349141"/>
            <a:endParaRPr lang="en-ZW" b="1" dirty="0"/>
          </a:p>
          <a:p>
            <a:pPr marL="1047422" marR="0" lvl="1" indent="-349141" algn="l" defTabSz="914400" rtl="0" eaLnBrk="1" fontAlgn="auto" latinLnBrk="0" hangingPunct="1">
              <a:lnSpc>
                <a:spcPct val="100000"/>
              </a:lnSpc>
              <a:spcBef>
                <a:spcPts val="0"/>
              </a:spcBef>
              <a:spcAft>
                <a:spcPts val="0"/>
              </a:spcAft>
              <a:buClrTx/>
              <a:buSzTx/>
              <a:buFontTx/>
              <a:buNone/>
              <a:tabLst/>
              <a:defRPr/>
            </a:pPr>
            <a:r>
              <a:rPr lang="en-ZW" b="1" dirty="0"/>
              <a:t>I truly believe that Scale up is feasible </a:t>
            </a:r>
            <a:r>
              <a:rPr lang="en-ZW" dirty="0"/>
              <a:t>if we address critical issues raised and our services are people centred and of high quality </a:t>
            </a:r>
          </a:p>
          <a:p>
            <a:pPr marL="1047422" marR="0" lvl="1" indent="-349141" algn="l" defTabSz="914400" rtl="0" eaLnBrk="1" fontAlgn="auto" latinLnBrk="0" hangingPunct="1">
              <a:lnSpc>
                <a:spcPct val="100000"/>
              </a:lnSpc>
              <a:spcBef>
                <a:spcPts val="0"/>
              </a:spcBef>
              <a:spcAft>
                <a:spcPts val="0"/>
              </a:spcAft>
              <a:buClrTx/>
              <a:buSzTx/>
              <a:buFontTx/>
              <a:buNone/>
              <a:tabLst/>
              <a:defRPr/>
            </a:pPr>
            <a:endParaRPr lang="en-ZW" dirty="0"/>
          </a:p>
          <a:p>
            <a:pPr marL="1047422" marR="0" lvl="1" indent="-349141" algn="l" defTabSz="914400" rtl="0" eaLnBrk="1" fontAlgn="auto" latinLnBrk="0" hangingPunct="1">
              <a:lnSpc>
                <a:spcPct val="100000"/>
              </a:lnSpc>
              <a:spcBef>
                <a:spcPts val="0"/>
              </a:spcBef>
              <a:spcAft>
                <a:spcPts val="0"/>
              </a:spcAft>
              <a:buClrTx/>
              <a:buSzTx/>
              <a:buFontTx/>
              <a:buNone/>
              <a:tabLst/>
              <a:defRPr/>
            </a:pPr>
            <a:r>
              <a:rPr lang="en-ZW" b="1" dirty="0"/>
              <a:t>As Civil society , we need to continue data driven advocacy and activism </a:t>
            </a:r>
            <a:r>
              <a:rPr lang="en-ZW" dirty="0"/>
              <a:t>to ensure our systems are designed to deliver PrEP choices effectively and efficiently</a:t>
            </a:r>
          </a:p>
          <a:p>
            <a:pPr marL="1047422" marR="0" lvl="1" indent="-349141" algn="l" defTabSz="914400" rtl="0" eaLnBrk="1" fontAlgn="auto" latinLnBrk="0" hangingPunct="1">
              <a:lnSpc>
                <a:spcPct val="100000"/>
              </a:lnSpc>
              <a:spcBef>
                <a:spcPts val="0"/>
              </a:spcBef>
              <a:spcAft>
                <a:spcPts val="0"/>
              </a:spcAft>
              <a:buClrTx/>
              <a:buSzTx/>
              <a:buFontTx/>
              <a:buNone/>
              <a:tabLst/>
              <a:defRPr/>
            </a:pPr>
            <a:endParaRPr lang="en-ZW" dirty="0"/>
          </a:p>
          <a:p>
            <a:pPr marL="1047422" lvl="1" indent="-349141"/>
            <a:endParaRPr lang="en-ZW" b="1"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769410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247624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Thank you, Mitchell , I thought I should start by highlighting the role of civil society in the Response. </a:t>
            </a:r>
          </a:p>
          <a:p>
            <a:pPr defTabSz="931042"/>
            <a:r>
              <a:rPr lang="en-US" b="1" dirty="0">
                <a:latin typeface="Arial Narrow" panose="020B0606020202030204" pitchFamily="34" charset="0"/>
              </a:rPr>
              <a:t>Civil society has been part of the HIV/AIDS response from the very beginning of the epidemic using some of the traditional roles like advocacy, activism, government watchdog, and community caretaker which have been critical to the response. WE have also played a huge role in the provision of HIV prevention and treatment services and helping to ensure continuity of care. Now, Our role is more important than ever, as we focus on epidemic control and ending AIDS by 2030</a:t>
            </a:r>
            <a:endParaRPr lang="en-ZW" b="1" dirty="0">
              <a:latin typeface="Arial Narrow" panose="020B0606020202030204" pitchFamily="34" charset="0"/>
            </a:endParaRPr>
          </a:p>
          <a:p>
            <a:pPr defTabSz="931042"/>
            <a:endParaRPr lang="en-US" b="1" dirty="0">
              <a:latin typeface="Arial Narrow" panose="020B0606020202030204" pitchFamily="34" charset="0"/>
            </a:endParaRP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98289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r>
              <a:rPr lang="en-ZW" b="1" dirty="0"/>
              <a:t>-Focusing on HIV prevention, where are we now/</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The burden of HIV in sub‐Saharan Africa remains unacceptably high, and disproportionately affects girls and women. </a:t>
            </a:r>
          </a:p>
          <a:p>
            <a:pPr defTabSz="931042"/>
            <a:r>
              <a:rPr lang="en-US" b="1" dirty="0">
                <a:solidFill>
                  <a:srgbClr val="212121"/>
                </a:solidFill>
                <a:latin typeface="Arial Narrow" panose="020B0606020202030204" pitchFamily="34" charset="0"/>
                <a:ea typeface="Calibri" panose="020F0502020204030204" pitchFamily="34" charset="0"/>
                <a:cs typeface="Calibri" panose="020F0502020204030204" pitchFamily="34" charset="0"/>
              </a:rPr>
              <a:t>-T</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he introduction of oral HIV pre‐exposure prophylaxis (</a:t>
            </a:r>
            <a:r>
              <a:rPr lang="en-US" b="1"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PrEP</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a decade ago revolutionized HIV prevention, however, its effectiveness is dependent on user adherence.</a:t>
            </a:r>
          </a:p>
          <a:p>
            <a:pPr defTabSz="931042"/>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-Long‐acting (LA) formulations for </a:t>
            </a:r>
            <a:r>
              <a:rPr lang="en-US" b="1"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PrEP</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such as </a:t>
            </a:r>
            <a:r>
              <a:rPr lang="en-US" b="1"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dapivirine</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vaginal ring (DPV‐VR) and injectable long‐acting cabotegravir (CAB‐LA)  are critical additions to the HIV prevention toolkit and important </a:t>
            </a:r>
            <a:r>
              <a:rPr lang="en-US" b="1"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Important</a:t>
            </a:r>
            <a:r>
              <a:rPr lang="en-US" b="1"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for populations such as adolescent girls and young women (AGYW) and other key populations who remain at significant risk of HIV acquisition </a:t>
            </a:r>
          </a:p>
          <a:p>
            <a:endParaRPr lang="en-ZW"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211133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i="0" dirty="0">
                <a:solidFill>
                  <a:srgbClr val="212121"/>
                </a:solidFill>
                <a:effectLst/>
                <a:latin typeface="Cambria" panose="02040503050406030204" pitchFamily="18" charset="0"/>
              </a:rPr>
              <a:t>To date, nearly 4.9 million people have initiated </a:t>
            </a:r>
            <a:r>
              <a:rPr lang="en-US" b="1" i="0" dirty="0" err="1">
                <a:solidFill>
                  <a:srgbClr val="212121"/>
                </a:solidFill>
                <a:effectLst/>
                <a:latin typeface="Cambria" panose="02040503050406030204" pitchFamily="18" charset="0"/>
              </a:rPr>
              <a:t>PrEP</a:t>
            </a:r>
            <a:r>
              <a:rPr lang="en-US" b="1" i="0" dirty="0">
                <a:solidFill>
                  <a:srgbClr val="212121"/>
                </a:solidFill>
                <a:effectLst/>
                <a:latin typeface="Cambria" panose="02040503050406030204" pitchFamily="18" charset="0"/>
              </a:rPr>
              <a:t> globally  with strong increases in 2022 as you will see in the next slide. However, we missed the UN targets of reaching 3 million users by 2020 and this figure of 4.9million  is thought to represent only 10% of those who are at risk and could benefit from </a:t>
            </a:r>
            <a:r>
              <a:rPr lang="en-US" b="1" i="0" dirty="0" err="1">
                <a:solidFill>
                  <a:srgbClr val="212121"/>
                </a:solidFill>
                <a:effectLst/>
                <a:latin typeface="Cambria" panose="02040503050406030204" pitchFamily="18" charset="0"/>
              </a:rPr>
              <a:t>PrEP</a:t>
            </a:r>
            <a:r>
              <a:rPr lang="en-US" b="1" i="0" dirty="0">
                <a:solidFill>
                  <a:srgbClr val="212121"/>
                </a:solidFill>
                <a:effectLst/>
                <a:latin typeface="Cambria" panose="02040503050406030204" pitchFamily="18" charset="0"/>
              </a:rPr>
              <a:t> </a:t>
            </a:r>
            <a:endParaRPr lang="en-ZW" b="1" dirty="0"/>
          </a:p>
          <a:p>
            <a:endParaRPr lang="en-ZW"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239030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9253504d8_1_2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09253504d8_1_27:notes"/>
          <p:cNvSpPr txBox="1">
            <a:spLocks noGrp="1"/>
          </p:cNvSpPr>
          <p:nvPr>
            <p:ph type="body" idx="1"/>
          </p:nvPr>
        </p:nvSpPr>
        <p:spPr>
          <a:xfrm>
            <a:off x="479907" y="4535198"/>
            <a:ext cx="5603240" cy="3658110"/>
          </a:xfrm>
          <a:prstGeom prst="rect">
            <a:avLst/>
          </a:prstGeom>
        </p:spPr>
        <p:txBody>
          <a:bodyPr spcFirstLastPara="1" wrap="square" lIns="93089" tIns="46532" rIns="93089" bIns="46532" anchor="t" anchorCtr="0">
            <a:noAutofit/>
          </a:bodyPr>
          <a:lstStyle/>
          <a:p>
            <a:r>
              <a:rPr lang="en-US" b="1" dirty="0">
                <a:solidFill>
                  <a:srgbClr val="212121"/>
                </a:solidFill>
                <a:latin typeface="Cambria" panose="02040503050406030204" pitchFamily="18" charset="0"/>
              </a:rPr>
              <a:t>Looking at country trends in oral Prep uptake, again, More than a </a:t>
            </a:r>
            <a:r>
              <a:rPr lang="en-US" b="1" i="0" dirty="0">
                <a:solidFill>
                  <a:srgbClr val="212121"/>
                </a:solidFill>
                <a:effectLst/>
                <a:latin typeface="Cambria" panose="02040503050406030204" pitchFamily="18" charset="0"/>
              </a:rPr>
              <a:t>decade after its approval , oral (</a:t>
            </a:r>
            <a:r>
              <a:rPr lang="en-US" b="1" i="0" dirty="0" err="1">
                <a:solidFill>
                  <a:srgbClr val="212121"/>
                </a:solidFill>
                <a:effectLst/>
                <a:latin typeface="Cambria" panose="02040503050406030204" pitchFamily="18" charset="0"/>
              </a:rPr>
              <a:t>PrEP</a:t>
            </a:r>
            <a:r>
              <a:rPr lang="en-US" b="1" i="0" dirty="0">
                <a:solidFill>
                  <a:srgbClr val="212121"/>
                </a:solidFill>
                <a:effectLst/>
                <a:latin typeface="Cambria" panose="02040503050406030204" pitchFamily="18" charset="0"/>
              </a:rPr>
              <a:t>) access is still concentrated in a relatively small number of countries, and </a:t>
            </a:r>
            <a:r>
              <a:rPr lang="en-US" b="1" i="0" dirty="0" err="1">
                <a:solidFill>
                  <a:srgbClr val="212121"/>
                </a:solidFill>
                <a:effectLst/>
                <a:latin typeface="Cambria" panose="02040503050406030204" pitchFamily="18" charset="0"/>
              </a:rPr>
              <a:t>PrEP</a:t>
            </a:r>
            <a:r>
              <a:rPr lang="en-US" b="1" i="0" dirty="0">
                <a:solidFill>
                  <a:srgbClr val="212121"/>
                </a:solidFill>
                <a:effectLst/>
                <a:latin typeface="Cambria" panose="02040503050406030204" pitchFamily="18" charset="0"/>
              </a:rPr>
              <a:t> distribution within countries is not equal, resulting in a significant unmet need for </a:t>
            </a:r>
            <a:r>
              <a:rPr lang="en-US" b="1" i="0" dirty="0" err="1">
                <a:solidFill>
                  <a:srgbClr val="212121"/>
                </a:solidFill>
                <a:effectLst/>
                <a:latin typeface="Cambria" panose="02040503050406030204" pitchFamily="18" charset="0"/>
              </a:rPr>
              <a:t>PrEP.</a:t>
            </a:r>
            <a:r>
              <a:rPr lang="en-US" b="1" i="0" dirty="0">
                <a:solidFill>
                  <a:srgbClr val="212121"/>
                </a:solidFill>
                <a:effectLst/>
                <a:latin typeface="Cambria" panose="02040503050406030204" pitchFamily="18" charset="0"/>
              </a:rPr>
              <a:t> Granted, we have seen a steady increase in uptake more recently but what does this really mean?</a:t>
            </a:r>
            <a:endParaRPr b="1" dirty="0"/>
          </a:p>
        </p:txBody>
      </p:sp>
      <p:sp>
        <p:nvSpPr>
          <p:cNvPr id="140" name="Google Shape;140;g109253504d8_1_27:notes"/>
          <p:cNvSpPr txBox="1">
            <a:spLocks noGrp="1"/>
          </p:cNvSpPr>
          <p:nvPr>
            <p:ph type="sldNum" idx="12"/>
          </p:nvPr>
        </p:nvSpPr>
        <p:spPr>
          <a:xfrm>
            <a:off x="3967341" y="8823935"/>
            <a:ext cx="3035088" cy="466026"/>
          </a:xfrm>
          <a:prstGeom prst="rect">
            <a:avLst/>
          </a:prstGeom>
        </p:spPr>
        <p:txBody>
          <a:bodyPr spcFirstLastPara="1" wrap="square" lIns="93089" tIns="46532" rIns="93089" bIns="46532" anchor="b" anchorCtr="0">
            <a:noAutofit/>
          </a:bodyPr>
          <a:lstStyle/>
          <a:p>
            <a:pPr>
              <a:buClr>
                <a:srgbClr val="000000"/>
              </a:buClr>
            </a:pPr>
            <a:fld id="{00000000-1234-1234-1234-123412341234}" type="slidenum">
              <a:rPr lang="en-US"/>
              <a:pPr>
                <a:buClr>
                  <a:srgbClr val="000000"/>
                </a:buClr>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think we are all familiar with this narrative, while we have seen increased uptake, </a:t>
            </a:r>
            <a:r>
              <a:rPr lang="en-US" b="1" dirty="0" err="1"/>
              <a:t>PrEP</a:t>
            </a:r>
            <a:r>
              <a:rPr lang="en-US" b="1" dirty="0"/>
              <a:t> continuation rates tend to decline significantly by 3 months after initiation, this was seen in studies and similarly in programming. </a:t>
            </a:r>
          </a:p>
        </p:txBody>
      </p:sp>
      <p:sp>
        <p:nvSpPr>
          <p:cNvPr id="4" name="Slide Number Placeholder 3"/>
          <p:cNvSpPr>
            <a:spLocks noGrp="1"/>
          </p:cNvSpPr>
          <p:nvPr>
            <p:ph type="sldNum" sz="quarter" idx="5"/>
          </p:nvPr>
        </p:nvSpPr>
        <p:spPr/>
        <p:txBody>
          <a:bodyPr/>
          <a:lstStyle/>
          <a:p>
            <a:fld id="{C7177137-FF23-724B-9363-8F5AC2390D9F}" type="slidenum">
              <a:rPr lang="en-US" smtClean="0"/>
              <a:t>6</a:t>
            </a:fld>
            <a:endParaRPr lang="en-US" dirty="0"/>
          </a:p>
        </p:txBody>
      </p:sp>
    </p:spTree>
    <p:extLst>
      <p:ext uri="{BB962C8B-B14F-4D97-AF65-F5344CB8AC3E}">
        <p14:creationId xmlns:p14="http://schemas.microsoft.com/office/powerpoint/2010/main" val="9049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3604" lvl="1">
              <a:spcAft>
                <a:spcPts val="611"/>
              </a:spcAft>
              <a:buClr>
                <a:srgbClr val="A6A6A6"/>
              </a:buClr>
              <a:buSzPct val="100000"/>
              <a:defRPr/>
            </a:pPr>
            <a:r>
              <a:rPr lang="en-US" b="1" dirty="0"/>
              <a:t>Which is why Choice Matters!</a:t>
            </a:r>
            <a:r>
              <a:rPr lang="en-US" b="1" dirty="0">
                <a:solidFill>
                  <a:srgbClr val="000000"/>
                </a:solidFill>
                <a:latin typeface="Arial Narrow" charset="0"/>
              </a:rPr>
              <a:t> Communities together with CS have been advocating for choice for some time now. </a:t>
            </a:r>
          </a:p>
          <a:p>
            <a:pPr marL="473604" lvl="1">
              <a:spcAft>
                <a:spcPts val="611"/>
              </a:spcAft>
              <a:buClr>
                <a:srgbClr val="A6A6A6"/>
              </a:buClr>
              <a:buSzPct val="100000"/>
              <a:defRPr/>
            </a:pPr>
            <a:endParaRPr lang="en-US" b="1" dirty="0">
              <a:solidFill>
                <a:srgbClr val="000000"/>
              </a:solidFill>
              <a:latin typeface="Arial Narrow" charset="0"/>
            </a:endParaRPr>
          </a:p>
          <a:p>
            <a:pPr marL="473604" lvl="1">
              <a:spcAft>
                <a:spcPts val="611"/>
              </a:spcAft>
              <a:buClr>
                <a:srgbClr val="A6A6A6"/>
              </a:buClr>
              <a:buSzPct val="100000"/>
              <a:defRPr/>
            </a:pPr>
            <a:r>
              <a:rPr lang="en-US" b="1" u="sng" dirty="0">
                <a:solidFill>
                  <a:srgbClr val="C00000"/>
                </a:solidFill>
              </a:rPr>
              <a:t>choice is critical </a:t>
            </a:r>
            <a:r>
              <a:rPr lang="en-US" b="1" dirty="0">
                <a:solidFill>
                  <a:srgbClr val="C00000"/>
                </a:solidFill>
              </a:rPr>
              <a:t>for meeting the diverse needs and preferences of those who may be at risk of acquiring HIV. Learning from contraception, data from the WHO systematic review shows that Increased choice is associated with increased persistence, better health outcomes and an increase in contraceptive prevalence for each additional method. </a:t>
            </a:r>
          </a:p>
          <a:p>
            <a:pPr marL="473604" lvl="1">
              <a:spcAft>
                <a:spcPts val="611"/>
              </a:spcAft>
              <a:buClr>
                <a:srgbClr val="A6A6A6"/>
              </a:buClr>
              <a:buSzPct val="100000"/>
              <a:defRPr/>
            </a:pPr>
            <a:endParaRPr lang="en-US" b="1" dirty="0">
              <a:solidFill>
                <a:srgbClr val="C00000"/>
              </a:solidFill>
            </a:endParaRPr>
          </a:p>
          <a:p>
            <a:pPr marL="473604" lvl="1">
              <a:spcAft>
                <a:spcPts val="611"/>
              </a:spcAft>
              <a:buClr>
                <a:srgbClr val="A6A6A6"/>
              </a:buClr>
              <a:buSzPct val="100000"/>
              <a:defRPr/>
            </a:pPr>
            <a:r>
              <a:rPr lang="en-US" b="1" dirty="0">
                <a:solidFill>
                  <a:srgbClr val="C00000"/>
                </a:solidFill>
              </a:rPr>
              <a:t>We need more HIV prevention options for people to choose from and we will likely see an increase in access, uptake and persistence learning from contraception.</a:t>
            </a:r>
          </a:p>
          <a:p>
            <a:pPr marL="473604" lvl="1">
              <a:spcAft>
                <a:spcPts val="611"/>
              </a:spcAft>
              <a:buClr>
                <a:srgbClr val="A6A6A6"/>
              </a:buClr>
              <a:buSzPct val="100000"/>
              <a:defRPr/>
            </a:pPr>
            <a:endParaRPr lang="en-US" b="1" dirty="0">
              <a:solidFill>
                <a:srgbClr val="C00000"/>
              </a:solidFill>
            </a:endParaRPr>
          </a:p>
          <a:p>
            <a:pPr marL="473604" lvl="1">
              <a:spcAft>
                <a:spcPts val="611"/>
              </a:spcAft>
              <a:buClr>
                <a:srgbClr val="A6A6A6"/>
              </a:buClr>
              <a:buSzPct val="100000"/>
              <a:defRPr/>
            </a:pPr>
            <a:r>
              <a:rPr lang="en-US" b="1" dirty="0">
                <a:solidFill>
                  <a:srgbClr val="C00000"/>
                </a:solidFill>
              </a:rPr>
              <a:t> Recently, civil society, through the African Women's accountability Board along with Winnie </a:t>
            </a:r>
            <a:r>
              <a:rPr lang="en-US" b="1" dirty="0" err="1">
                <a:solidFill>
                  <a:srgbClr val="C00000"/>
                </a:solidFill>
              </a:rPr>
              <a:t>Byanyima</a:t>
            </a:r>
            <a:r>
              <a:rPr lang="en-US" b="1" dirty="0">
                <a:solidFill>
                  <a:srgbClr val="C00000"/>
                </a:solidFill>
              </a:rPr>
              <a:t> from UNAIDS, launched the HIV prevention Choice Manifesto for women and girls, a landmark moment for civil society. </a:t>
            </a:r>
          </a:p>
          <a:p>
            <a:pPr marL="473604" lvl="1">
              <a:spcAft>
                <a:spcPts val="611"/>
              </a:spcAft>
              <a:buClr>
                <a:srgbClr val="A6A6A6"/>
              </a:buClr>
              <a:buSzPct val="100000"/>
              <a:defRPr/>
            </a:pPr>
            <a:endParaRPr lang="en-US" b="1" dirty="0">
              <a:solidFill>
                <a:srgbClr val="C00000"/>
              </a:solidFill>
            </a:endParaRPr>
          </a:p>
          <a:p>
            <a:pPr marL="473604" lvl="1">
              <a:spcAft>
                <a:spcPts val="611"/>
              </a:spcAft>
              <a:buClr>
                <a:srgbClr val="A6A6A6"/>
              </a:buClr>
              <a:buSzPct val="100000"/>
              <a:defRPr/>
            </a:pPr>
            <a:r>
              <a:rPr lang="en-US" b="1" dirty="0">
                <a:solidFill>
                  <a:srgbClr val="C00000"/>
                </a:solidFill>
              </a:rPr>
              <a:t>I take this moment to also call out a few groups that have been pushing for choice in the CS community like the Global Key Pop Advisory Group that is similarly elevating advocacy for accelerating intro of new options, the Civil Society Caucus in the long-acting </a:t>
            </a:r>
            <a:r>
              <a:rPr lang="en-US" b="1" dirty="0" err="1">
                <a:solidFill>
                  <a:srgbClr val="C00000"/>
                </a:solidFill>
              </a:rPr>
              <a:t>PrEP</a:t>
            </a:r>
            <a:r>
              <a:rPr lang="en-US" b="1" dirty="0">
                <a:solidFill>
                  <a:srgbClr val="C00000"/>
                </a:solidFill>
              </a:rPr>
              <a:t> coalition which includes members from the Women’s Accountability Board, </a:t>
            </a:r>
            <a:r>
              <a:rPr lang="en-US" b="1" dirty="0" err="1">
                <a:solidFill>
                  <a:srgbClr val="C00000"/>
                </a:solidFill>
              </a:rPr>
              <a:t>AfroCAB</a:t>
            </a:r>
            <a:r>
              <a:rPr lang="en-US" b="1" dirty="0">
                <a:solidFill>
                  <a:srgbClr val="C00000"/>
                </a:solidFill>
              </a:rPr>
              <a:t> and many other grassroots groups . </a:t>
            </a:r>
          </a:p>
          <a:p>
            <a:pPr marL="473604" lvl="1">
              <a:spcAft>
                <a:spcPts val="611"/>
              </a:spcAft>
              <a:buClr>
                <a:srgbClr val="A6A6A6"/>
              </a:buClr>
              <a:buSzPct val="100000"/>
              <a:defRPr/>
            </a:pPr>
            <a:endParaRPr lang="en-US" b="1" dirty="0">
              <a:solidFill>
                <a:srgbClr val="000000"/>
              </a:solidFill>
              <a:latin typeface="Arial Narrow" charset="0"/>
            </a:endParaRPr>
          </a:p>
          <a:p>
            <a:pPr marL="935892" lvl="1" indent="-462288">
              <a:spcAft>
                <a:spcPts val="611"/>
              </a:spcAft>
              <a:buClr>
                <a:srgbClr val="A6A6A6"/>
              </a:buClr>
              <a:buSzPct val="100000"/>
              <a:buFont typeface="System Font Regular"/>
              <a:buChar char="⁃"/>
              <a:defRPr/>
            </a:pPr>
            <a:r>
              <a:rPr lang="en-US" b="1" dirty="0">
                <a:solidFill>
                  <a:srgbClr val="000000"/>
                </a:solidFill>
                <a:latin typeface="Arial Narrow" charset="0"/>
              </a:rPr>
              <a:t>However, For choice to become a reality, it Requires a multi sectoral approach (pulling in policy makers, researchers, developers, donors, governments, CS/communities &amp;  implementers) to make the “mix” available, accessible</a:t>
            </a:r>
            <a:r>
              <a:rPr lang="en-US" sz="1400" b="1" dirty="0">
                <a:solidFill>
                  <a:srgbClr val="000000"/>
                </a:solidFill>
                <a:latin typeface="Arial Narrow" charset="0"/>
              </a:rPr>
              <a:t> &amp; affordable</a:t>
            </a:r>
            <a:endParaRPr lang="en-US" b="1" dirty="0">
              <a:solidFill>
                <a:srgbClr val="000000"/>
              </a:solidFill>
              <a:latin typeface="Arial Narrow" charset="0"/>
            </a:endParaRPr>
          </a:p>
          <a:p>
            <a:endParaRPr lang="en-US" dirty="0"/>
          </a:p>
        </p:txBody>
      </p:sp>
      <p:sp>
        <p:nvSpPr>
          <p:cNvPr id="4" name="Slide Number Placeholder 3"/>
          <p:cNvSpPr>
            <a:spLocks noGrp="1"/>
          </p:cNvSpPr>
          <p:nvPr>
            <p:ph type="sldNum" sz="quarter" idx="5"/>
          </p:nvPr>
        </p:nvSpPr>
        <p:spPr/>
        <p:txBody>
          <a:bodyPr/>
          <a:lstStyle/>
          <a:p>
            <a:fld id="{C7177137-FF23-724B-9363-8F5AC2390D9F}" type="slidenum">
              <a:rPr lang="en-US" smtClean="0"/>
              <a:t>7</a:t>
            </a:fld>
            <a:endParaRPr lang="en-US" dirty="0"/>
          </a:p>
        </p:txBody>
      </p:sp>
    </p:spTree>
    <p:extLst>
      <p:ext uri="{BB962C8B-B14F-4D97-AF65-F5344CB8AC3E}">
        <p14:creationId xmlns:p14="http://schemas.microsoft.com/office/powerpoint/2010/main" val="18548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b="1" dirty="0"/>
              <a:t>Speaking of choice, there has been excitement  with the introduction of two new PrEP products, Injectable CAB and </a:t>
            </a:r>
            <a:r>
              <a:rPr lang="en-ZW" b="1" dirty="0" err="1"/>
              <a:t>Dapivirine</a:t>
            </a:r>
            <a:r>
              <a:rPr lang="en-ZW" b="1" dirty="0"/>
              <a:t> Ring. </a:t>
            </a:r>
          </a:p>
          <a:p>
            <a:endParaRPr lang="en-ZW" b="1" dirty="0"/>
          </a:p>
          <a:p>
            <a:r>
              <a:rPr lang="en-ZW" b="1" dirty="0"/>
              <a:t>As we prepare for these new products, We have quite a number of planned CAB and Ring implementation studies with the majority of these being conducted in Africa. We see this as a plus as Sub Saharan Africa accounted for more than 50% of the 1.3 million new infections in 2022 and 63% of these new infections were among women and girls.</a:t>
            </a:r>
          </a:p>
        </p:txBody>
      </p:sp>
      <p:sp>
        <p:nvSpPr>
          <p:cNvPr id="4" name="Slide Number Placeholder 3"/>
          <p:cNvSpPr>
            <a:spLocks noGrp="1"/>
          </p:cNvSpPr>
          <p:nvPr>
            <p:ph type="sldNum" sz="quarter" idx="5"/>
          </p:nvPr>
        </p:nvSpPr>
        <p:spPr/>
        <p:txBody>
          <a:bodyPr/>
          <a:lstStyle/>
          <a:p>
            <a:fld id="{84AA3EE3-21AE-47BB-9C87-711AF38DC579}" type="slidenum">
              <a:rPr lang="en-ZW" smtClean="0"/>
              <a:t>8</a:t>
            </a:fld>
            <a:endParaRPr lang="en-ZW"/>
          </a:p>
        </p:txBody>
      </p:sp>
    </p:spTree>
    <p:extLst>
      <p:ext uri="{BB962C8B-B14F-4D97-AF65-F5344CB8AC3E}">
        <p14:creationId xmlns:p14="http://schemas.microsoft.com/office/powerpoint/2010/main" val="182013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 the studies I just highlighted in the previous slide, Its good to note that most populations are represented within these studies.</a:t>
            </a:r>
          </a:p>
          <a:p>
            <a:endParaRPr lang="en-US" b="1" dirty="0"/>
          </a:p>
          <a:p>
            <a:r>
              <a:rPr lang="en-US" b="1" dirty="0"/>
              <a:t> I am especially excited that the current studies have included PLP, AGYW, Trans women, populations that were often excluded earlier in clinical trials. </a:t>
            </a:r>
          </a:p>
          <a:p>
            <a:endParaRPr lang="en-US" b="1" dirty="0"/>
          </a:p>
          <a:p>
            <a:r>
              <a:rPr lang="en-US" b="1" dirty="0"/>
              <a:t>Of course, there is  a gap in people who use drugs and prisoners. As Civil society, inclusivity is critical if we are to leave no one behind so we implore researchers to include these populations. </a:t>
            </a:r>
          </a:p>
        </p:txBody>
      </p:sp>
      <p:sp>
        <p:nvSpPr>
          <p:cNvPr id="4" name="Slide Number Placeholder 3"/>
          <p:cNvSpPr>
            <a:spLocks noGrp="1"/>
          </p:cNvSpPr>
          <p:nvPr>
            <p:ph type="sldNum" sz="quarter" idx="5"/>
          </p:nvPr>
        </p:nvSpPr>
        <p:spPr/>
        <p:txBody>
          <a:bodyPr/>
          <a:lstStyle/>
          <a:p>
            <a:fld id="{7E911524-1981-6B4B-9857-631420693AC9}" type="slidenum">
              <a:rPr lang="en-US" smtClean="0"/>
              <a:t>9</a:t>
            </a:fld>
            <a:endParaRPr lang="en-US"/>
          </a:p>
        </p:txBody>
      </p:sp>
    </p:spTree>
    <p:extLst>
      <p:ext uri="{BB962C8B-B14F-4D97-AF65-F5344CB8AC3E}">
        <p14:creationId xmlns:p14="http://schemas.microsoft.com/office/powerpoint/2010/main" val="178414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a:extLst>
              <a:ext uri="{FF2B5EF4-FFF2-40B4-BE49-F238E27FC236}">
                <a16:creationId xmlns:a16="http://schemas.microsoft.com/office/drawing/2014/main" id="{50996E0E-C323-7488-C5C5-A730ED0AAA73}"/>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45653507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16055877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729196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38200" y="365126"/>
            <a:ext cx="10882800" cy="75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A61C00"/>
              </a:buClr>
              <a:buSzPts val="3600"/>
              <a:buFont typeface="Arial"/>
              <a:buNone/>
              <a:defRPr sz="2700" b="1" i="0" u="none" strike="noStrike" cap="none">
                <a:solidFill>
                  <a:srgbClr val="A61C00"/>
                </a:solidFill>
                <a:latin typeface="Arial"/>
                <a:ea typeface="Arial"/>
                <a:cs typeface="Arial"/>
                <a:sym typeface="Arial"/>
              </a:defRPr>
            </a:lvl1pPr>
            <a:lvl2pPr lvl="1" rtl="0">
              <a:spcBef>
                <a:spcPts val="0"/>
              </a:spcBef>
              <a:spcAft>
                <a:spcPts val="0"/>
              </a:spcAft>
              <a:buSzPts val="3700"/>
              <a:buNone/>
              <a:defRPr sz="1350"/>
            </a:lvl2pPr>
            <a:lvl3pPr lvl="2" rtl="0">
              <a:spcBef>
                <a:spcPts val="0"/>
              </a:spcBef>
              <a:spcAft>
                <a:spcPts val="0"/>
              </a:spcAft>
              <a:buSzPts val="3700"/>
              <a:buNone/>
              <a:defRPr sz="1350"/>
            </a:lvl3pPr>
            <a:lvl4pPr lvl="3" rtl="0">
              <a:spcBef>
                <a:spcPts val="0"/>
              </a:spcBef>
              <a:spcAft>
                <a:spcPts val="0"/>
              </a:spcAft>
              <a:buSzPts val="3700"/>
              <a:buNone/>
              <a:defRPr sz="1350"/>
            </a:lvl4pPr>
            <a:lvl5pPr lvl="4" rtl="0">
              <a:spcBef>
                <a:spcPts val="0"/>
              </a:spcBef>
              <a:spcAft>
                <a:spcPts val="0"/>
              </a:spcAft>
              <a:buSzPts val="3700"/>
              <a:buNone/>
              <a:defRPr sz="1350"/>
            </a:lvl5pPr>
            <a:lvl6pPr lvl="5" rtl="0">
              <a:spcBef>
                <a:spcPts val="0"/>
              </a:spcBef>
              <a:spcAft>
                <a:spcPts val="0"/>
              </a:spcAft>
              <a:buSzPts val="3700"/>
              <a:buNone/>
              <a:defRPr sz="1350"/>
            </a:lvl6pPr>
            <a:lvl7pPr lvl="6" rtl="0">
              <a:spcBef>
                <a:spcPts val="0"/>
              </a:spcBef>
              <a:spcAft>
                <a:spcPts val="0"/>
              </a:spcAft>
              <a:buSzPts val="3700"/>
              <a:buNone/>
              <a:defRPr sz="1350"/>
            </a:lvl7pPr>
            <a:lvl8pPr lvl="7" rtl="0">
              <a:spcBef>
                <a:spcPts val="0"/>
              </a:spcBef>
              <a:spcAft>
                <a:spcPts val="0"/>
              </a:spcAft>
              <a:buSzPts val="3700"/>
              <a:buNone/>
              <a:defRPr sz="1350"/>
            </a:lvl8pPr>
            <a:lvl9pPr lvl="8" rtl="0">
              <a:spcBef>
                <a:spcPts val="0"/>
              </a:spcBef>
              <a:spcAft>
                <a:spcPts val="0"/>
              </a:spcAft>
              <a:buSzPts val="3700"/>
              <a:buNone/>
              <a:defRPr sz="1350"/>
            </a:lvl9pPr>
          </a:lstStyle>
          <a:p>
            <a:endParaRPr/>
          </a:p>
        </p:txBody>
      </p:sp>
      <p:sp>
        <p:nvSpPr>
          <p:cNvPr id="93" name="Google Shape;93;p14"/>
          <p:cNvSpPr txBox="1">
            <a:spLocks noGrp="1"/>
          </p:cNvSpPr>
          <p:nvPr>
            <p:ph type="body" idx="1"/>
          </p:nvPr>
        </p:nvSpPr>
        <p:spPr>
          <a:xfrm>
            <a:off x="838200" y="1143443"/>
            <a:ext cx="10882800" cy="547200"/>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90000"/>
              </a:lnSpc>
              <a:spcBef>
                <a:spcPts val="750"/>
              </a:spcBef>
              <a:spcAft>
                <a:spcPts val="0"/>
              </a:spcAft>
              <a:buClr>
                <a:srgbClr val="FF8400"/>
              </a:buClr>
              <a:buSzPts val="2400"/>
              <a:buFont typeface="Arial"/>
              <a:buNone/>
              <a:defRPr sz="1800" b="0" i="0" u="none" strike="noStrike" cap="none">
                <a:solidFill>
                  <a:srgbClr val="FF8400"/>
                </a:solidFill>
                <a:latin typeface="Arial"/>
                <a:ea typeface="Arial"/>
                <a:cs typeface="Arial"/>
                <a:sym typeface="Arial"/>
              </a:defRPr>
            </a:lvl1pPr>
            <a:lvl2pPr marL="685800" marR="0" lvl="1" indent="-285750" algn="l" rtl="0">
              <a:lnSpc>
                <a:spcPct val="90000"/>
              </a:lnSpc>
              <a:spcBef>
                <a:spcPts val="1200"/>
              </a:spcBef>
              <a:spcAft>
                <a:spcPts val="0"/>
              </a:spcAft>
              <a:buSzPts val="2400"/>
              <a:buFont typeface="Arial"/>
              <a:buChar char="•"/>
              <a:defRPr sz="1800" b="0" i="0" u="none" strike="noStrike" cap="none">
                <a:latin typeface="Arial"/>
                <a:ea typeface="Arial"/>
                <a:cs typeface="Arial"/>
                <a:sym typeface="Arial"/>
              </a:defRPr>
            </a:lvl2pPr>
            <a:lvl3pPr marL="1028700" marR="0" lvl="2" indent="-285750" algn="l" rtl="0">
              <a:lnSpc>
                <a:spcPct val="90000"/>
              </a:lnSpc>
              <a:spcBef>
                <a:spcPts val="1200"/>
              </a:spcBef>
              <a:spcAft>
                <a:spcPts val="0"/>
              </a:spcAft>
              <a:buSzPts val="2400"/>
              <a:buFont typeface="Arial"/>
              <a:buChar char="•"/>
              <a:defRPr sz="1800" b="0" i="0" u="none" strike="noStrike" cap="none">
                <a:latin typeface="Arial"/>
                <a:ea typeface="Arial"/>
                <a:cs typeface="Arial"/>
                <a:sym typeface="Arial"/>
              </a:defRPr>
            </a:lvl3pPr>
            <a:lvl4pPr marL="1371600" marR="0" lvl="3" indent="-257175" algn="l" rtl="0">
              <a:lnSpc>
                <a:spcPct val="90000"/>
              </a:lnSpc>
              <a:spcBef>
                <a:spcPts val="1200"/>
              </a:spcBef>
              <a:spcAft>
                <a:spcPts val="0"/>
              </a:spcAft>
              <a:buClr>
                <a:srgbClr val="3A3838"/>
              </a:buClr>
              <a:buSzPts val="1800"/>
              <a:buFont typeface="Arial"/>
              <a:buChar char="•"/>
              <a:defRPr sz="1350" b="0" i="0" u="none" strike="noStrike" cap="none">
                <a:solidFill>
                  <a:srgbClr val="3A3838"/>
                </a:solidFill>
                <a:latin typeface="Arial"/>
                <a:ea typeface="Arial"/>
                <a:cs typeface="Arial"/>
                <a:sym typeface="Arial"/>
              </a:defRPr>
            </a:lvl4pPr>
            <a:lvl5pPr marL="1714500" marR="0" lvl="4" indent="-257175" algn="l" rtl="0">
              <a:lnSpc>
                <a:spcPct val="90000"/>
              </a:lnSpc>
              <a:spcBef>
                <a:spcPts val="1200"/>
              </a:spcBef>
              <a:spcAft>
                <a:spcPts val="0"/>
              </a:spcAft>
              <a:buClr>
                <a:srgbClr val="3A3838"/>
              </a:buClr>
              <a:buSzPts val="1800"/>
              <a:buFont typeface="Arial"/>
              <a:buChar char="•"/>
              <a:defRPr sz="1350" b="0" i="0" u="none" strike="noStrike" cap="none">
                <a:solidFill>
                  <a:srgbClr val="3A3838"/>
                </a:solidFill>
                <a:latin typeface="Arial"/>
                <a:ea typeface="Arial"/>
                <a:cs typeface="Arial"/>
                <a:sym typeface="Arial"/>
              </a:defRPr>
            </a:lvl5pPr>
            <a:lvl6pPr marL="2057400" marR="0" lvl="5" indent="-257175" algn="l" rtl="0">
              <a:lnSpc>
                <a:spcPct val="90000"/>
              </a:lnSpc>
              <a:spcBef>
                <a:spcPts val="120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120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120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1200"/>
              </a:spcBef>
              <a:spcAft>
                <a:spcPts val="120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68ABAC04-6103-2A8A-EEF0-707A39B1AA8E}"/>
              </a:ext>
            </a:extLst>
          </p:cNvPr>
          <p:cNvPicPr>
            <a:picLocks noChangeAspect="1"/>
          </p:cNvPicPr>
          <p:nvPr userDrawn="1"/>
        </p:nvPicPr>
        <p:blipFill>
          <a:blip r:embed="rId2"/>
          <a:stretch>
            <a:fillRect/>
          </a:stretch>
        </p:blipFill>
        <p:spPr>
          <a:xfrm>
            <a:off x="10952527" y="6286032"/>
            <a:ext cx="1107164" cy="507675"/>
          </a:xfrm>
          <a:prstGeom prst="rect">
            <a:avLst/>
          </a:prstGeom>
        </p:spPr>
      </p:pic>
    </p:spTree>
    <p:extLst>
      <p:ext uri="{BB962C8B-B14F-4D97-AF65-F5344CB8AC3E}">
        <p14:creationId xmlns:p14="http://schemas.microsoft.com/office/powerpoint/2010/main" val="3553821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chemeClr val="accent2"/>
                </a:solidFill>
              </a:defRPr>
            </a:lvl1pPr>
          </a:lstStyle>
          <a:p>
            <a:pPr lvl="0"/>
            <a:r>
              <a:rPr lang="en-US" dirty="0"/>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pic>
        <p:nvPicPr>
          <p:cNvPr id="4" name="Picture 3">
            <a:extLst>
              <a:ext uri="{FF2B5EF4-FFF2-40B4-BE49-F238E27FC236}">
                <a16:creationId xmlns:a16="http://schemas.microsoft.com/office/drawing/2014/main" id="{07E3DF06-5E43-112B-A3BC-3601E9ED810C}"/>
              </a:ext>
            </a:extLst>
          </p:cNvPr>
          <p:cNvPicPr>
            <a:picLocks noChangeAspect="1"/>
          </p:cNvPicPr>
          <p:nvPr userDrawn="1"/>
        </p:nvPicPr>
        <p:blipFill>
          <a:blip r:embed="rId3"/>
          <a:stretch>
            <a:fillRect/>
          </a:stretch>
        </p:blipFill>
        <p:spPr>
          <a:xfrm>
            <a:off x="10952526" y="6286030"/>
            <a:ext cx="1107164" cy="507675"/>
          </a:xfrm>
          <a:prstGeom prst="rect">
            <a:avLst/>
          </a:prstGeom>
        </p:spPr>
      </p:pic>
    </p:spTree>
    <p:extLst>
      <p:ext uri="{BB962C8B-B14F-4D97-AF65-F5344CB8AC3E}">
        <p14:creationId xmlns:p14="http://schemas.microsoft.com/office/powerpoint/2010/main" val="235627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5742" y="365126"/>
            <a:ext cx="10885202" cy="750077"/>
          </a:xfrm>
          <a:prstGeom prst="rect">
            <a:avLst/>
          </a:prstGeom>
        </p:spPr>
        <p:txBody>
          <a:bodyPr/>
          <a:lstStyle>
            <a:lvl1pPr>
              <a:defRPr sz="3600" baseline="0"/>
            </a:lvl1pPr>
          </a:lstStyle>
          <a:p>
            <a:r>
              <a:rPr lang="en-US" dirty="0"/>
              <a:t>Click to edit headline</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143443"/>
            <a:ext cx="10882744" cy="547098"/>
          </a:xfrm>
          <a:prstGeom prst="rect">
            <a:avLst/>
          </a:prstGeom>
        </p:spPr>
        <p:txBody>
          <a:bodyPr/>
          <a:lstStyle>
            <a:lvl1pPr>
              <a:buFontTx/>
              <a:buNone/>
              <a:defRPr sz="2400" baseline="0">
                <a:solidFill>
                  <a:schemeClr val="accent2"/>
                </a:solidFill>
              </a:defRPr>
            </a:lvl1pPr>
          </a:lstStyle>
          <a:p>
            <a:pPr lvl="0"/>
            <a:r>
              <a:rPr lang="en-US" dirty="0"/>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
        <p:nvSpPr>
          <p:cNvPr id="8" name="Text Placeholder 7">
            <a:extLst>
              <a:ext uri="{FF2B5EF4-FFF2-40B4-BE49-F238E27FC236}">
                <a16:creationId xmlns:a16="http://schemas.microsoft.com/office/drawing/2014/main" id="{0F80D226-CB07-C345-971D-753C3597FE4D}"/>
              </a:ext>
            </a:extLst>
          </p:cNvPr>
          <p:cNvSpPr>
            <a:spLocks noGrp="1"/>
          </p:cNvSpPr>
          <p:nvPr>
            <p:ph type="body" sz="quarter" idx="11"/>
          </p:nvPr>
        </p:nvSpPr>
        <p:spPr>
          <a:xfrm>
            <a:off x="833438" y="1690688"/>
            <a:ext cx="10887075" cy="2506662"/>
          </a:xfrm>
        </p:spPr>
        <p:txBody>
          <a:bodyPr/>
          <a:lstStyle/>
          <a:p>
            <a:pPr lvl="0"/>
            <a:r>
              <a:rPr lang="en-US" dirty="0"/>
              <a:t>Click to edit Master text styles</a:t>
            </a:r>
          </a:p>
          <a:p>
            <a:pPr lvl="1"/>
            <a:r>
              <a:rPr lang="en-US" dirty="0"/>
              <a:t>Second level</a:t>
            </a:r>
          </a:p>
        </p:txBody>
      </p:sp>
      <p:pic>
        <p:nvPicPr>
          <p:cNvPr id="3" name="Picture 2">
            <a:extLst>
              <a:ext uri="{FF2B5EF4-FFF2-40B4-BE49-F238E27FC236}">
                <a16:creationId xmlns:a16="http://schemas.microsoft.com/office/drawing/2014/main" id="{72D530C3-5886-66FB-2A17-D0EBD257FC30}"/>
              </a:ext>
            </a:extLst>
          </p:cNvPr>
          <p:cNvPicPr>
            <a:picLocks noChangeAspect="1"/>
          </p:cNvPicPr>
          <p:nvPr userDrawn="1"/>
        </p:nvPicPr>
        <p:blipFill>
          <a:blip r:embed="rId3"/>
          <a:stretch>
            <a:fillRect/>
          </a:stretch>
        </p:blipFill>
        <p:spPr>
          <a:xfrm>
            <a:off x="10952526" y="6286030"/>
            <a:ext cx="1107164" cy="507675"/>
          </a:xfrm>
          <a:prstGeom prst="rect">
            <a:avLst/>
          </a:prstGeom>
        </p:spPr>
      </p:pic>
    </p:spTree>
    <p:extLst>
      <p:ext uri="{BB962C8B-B14F-4D97-AF65-F5344CB8AC3E}">
        <p14:creationId xmlns:p14="http://schemas.microsoft.com/office/powerpoint/2010/main" val="2456587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98636-6C85-C747-8721-23EBD6742B7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CF95EF2-5338-0042-BAC5-91D3A6168ECE}"/>
              </a:ext>
            </a:extLst>
          </p:cNvPr>
          <p:cNvSpPr/>
          <p:nvPr userDrawn="1"/>
        </p:nvSpPr>
        <p:spPr>
          <a:xfrm>
            <a:off x="0" y="0"/>
            <a:ext cx="12192000" cy="1121664"/>
          </a:xfrm>
          <a:prstGeom prst="rect">
            <a:avLst/>
          </a:prstGeom>
          <a:gradFill>
            <a:gsLst>
              <a:gs pos="100000">
                <a:schemeClr val="tx2">
                  <a:lumMod val="75000"/>
                </a:schemeClr>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F95AC3C-CD2C-724D-BCB4-F6BBD187B117}"/>
              </a:ext>
            </a:extLst>
          </p:cNvPr>
          <p:cNvCxnSpPr/>
          <p:nvPr userDrawn="1"/>
        </p:nvCxnSpPr>
        <p:spPr>
          <a:xfrm>
            <a:off x="0" y="1121664"/>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382FFFB-561E-2847-A920-62573E4D8EB2}"/>
              </a:ext>
            </a:extLst>
          </p:cNvPr>
          <p:cNvPicPr>
            <a:picLocks noChangeAspect="1"/>
          </p:cNvPicPr>
          <p:nvPr userDrawn="1"/>
        </p:nvPicPr>
        <p:blipFill>
          <a:blip r:embed="rId2"/>
          <a:srcRect/>
          <a:stretch/>
        </p:blipFill>
        <p:spPr>
          <a:xfrm>
            <a:off x="10012615" y="93849"/>
            <a:ext cx="1928842" cy="933966"/>
          </a:xfrm>
          <a:prstGeom prst="rect">
            <a:avLst/>
          </a:prstGeom>
        </p:spPr>
      </p:pic>
      <p:sp>
        <p:nvSpPr>
          <p:cNvPr id="15" name="Title 1">
            <a:extLst>
              <a:ext uri="{FF2B5EF4-FFF2-40B4-BE49-F238E27FC236}">
                <a16:creationId xmlns:a16="http://schemas.microsoft.com/office/drawing/2014/main" id="{476C3A7A-1368-404C-9553-717EE34C4B07}"/>
              </a:ext>
            </a:extLst>
          </p:cNvPr>
          <p:cNvSpPr>
            <a:spLocks noGrp="1"/>
          </p:cNvSpPr>
          <p:nvPr>
            <p:ph type="title"/>
          </p:nvPr>
        </p:nvSpPr>
        <p:spPr>
          <a:xfrm>
            <a:off x="840929" y="124852"/>
            <a:ext cx="8921145" cy="871961"/>
          </a:xfrm>
        </p:spPr>
        <p:txBody>
          <a:bodyPr anchor="ctr">
            <a:normAutofit/>
          </a:bodyPr>
          <a:lstStyle>
            <a:lvl1pPr>
              <a:defRPr sz="4000" b="1">
                <a:solidFill>
                  <a:schemeClr val="bg1"/>
                </a:solidFill>
              </a:defRPr>
            </a:lvl1pPr>
          </a:lstStyle>
          <a:p>
            <a:r>
              <a:rPr lang="en-US"/>
              <a:t>Click to edit Master title style</a:t>
            </a:r>
          </a:p>
        </p:txBody>
      </p:sp>
      <p:sp>
        <p:nvSpPr>
          <p:cNvPr id="20" name="Oval 19">
            <a:extLst>
              <a:ext uri="{FF2B5EF4-FFF2-40B4-BE49-F238E27FC236}">
                <a16:creationId xmlns:a16="http://schemas.microsoft.com/office/drawing/2014/main" id="{9965E237-A954-5A4B-9155-6EB07A4B25DA}"/>
              </a:ext>
            </a:extLst>
          </p:cNvPr>
          <p:cNvSpPr/>
          <p:nvPr userDrawn="1"/>
        </p:nvSpPr>
        <p:spPr>
          <a:xfrm>
            <a:off x="11497723" y="6262691"/>
            <a:ext cx="486666" cy="4866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9ACFEC5-ABDD-764F-AB50-A656C5E459D7}"/>
              </a:ext>
            </a:extLst>
          </p:cNvPr>
          <p:cNvSpPr txBox="1"/>
          <p:nvPr userDrawn="1"/>
        </p:nvSpPr>
        <p:spPr>
          <a:xfrm>
            <a:off x="11353800" y="6321358"/>
            <a:ext cx="774513" cy="369332"/>
          </a:xfrm>
          <a:prstGeom prst="rect">
            <a:avLst/>
          </a:prstGeom>
          <a:noFill/>
        </p:spPr>
        <p:txBody>
          <a:bodyPr wrap="square" rtlCol="0" anchor="ctr">
            <a:spAutoFit/>
          </a:bodyPr>
          <a:lstStyle/>
          <a:p>
            <a:pPr algn="ctr"/>
            <a:fld id="{E338E478-B2CD-451C-BDDA-1EE051EA720E}" type="slidenum">
              <a:rPr lang="en-US" smtClean="0">
                <a:solidFill>
                  <a:schemeClr val="bg1"/>
                </a:solidFill>
              </a:rPr>
              <a:pPr algn="ctr"/>
              <a:t>‹#›</a:t>
            </a:fld>
            <a:endParaRPr lang="en-US">
              <a:solidFill>
                <a:schemeClr val="bg1"/>
              </a:solidFill>
            </a:endParaRPr>
          </a:p>
        </p:txBody>
      </p:sp>
    </p:spTree>
    <p:extLst>
      <p:ext uri="{BB962C8B-B14F-4D97-AF65-F5344CB8AC3E}">
        <p14:creationId xmlns:p14="http://schemas.microsoft.com/office/powerpoint/2010/main" val="36148561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4116388" y="2097088"/>
            <a:ext cx="7632700" cy="4103687"/>
          </a:xfrm>
        </p:spPr>
        <p:txBody>
          <a:bodyPr>
            <a:normAutofit/>
          </a:bodyPr>
          <a:lstStyle>
            <a:lvl1pPr marL="0" indent="0">
              <a:buNone/>
              <a:defRPr sz="2800" b="1" i="0">
                <a:solidFill>
                  <a:schemeClr val="accent2"/>
                </a:solidFill>
                <a:latin typeface="+mj-lt"/>
                <a:ea typeface="IAS Ribbon Sans Bold" pitchFamily="2" charset="0"/>
              </a:defRPr>
            </a:lvl1pPr>
          </a:lstStyle>
          <a:p>
            <a:pPr lvl="0"/>
            <a:r>
              <a:rPr lang="en-GB" noProof="0" dirty="0"/>
              <a:t>Click to add subtitle</a:t>
            </a:r>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2" name="TextBox 1">
            <a:extLst>
              <a:ext uri="{FF2B5EF4-FFF2-40B4-BE49-F238E27FC236}">
                <a16:creationId xmlns:a16="http://schemas.microsoft.com/office/drawing/2014/main" id="{E4740C5B-795C-263B-EF8C-F6D6F515F11A}"/>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4" name="TextBox 3">
            <a:extLst>
              <a:ext uri="{FF2B5EF4-FFF2-40B4-BE49-F238E27FC236}">
                <a16:creationId xmlns:a16="http://schemas.microsoft.com/office/drawing/2014/main" id="{263D824F-8AFF-6ADF-C6B4-0F1EB9395C3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5" name="Picture 4">
            <a:extLst>
              <a:ext uri="{FF2B5EF4-FFF2-40B4-BE49-F238E27FC236}">
                <a16:creationId xmlns:a16="http://schemas.microsoft.com/office/drawing/2014/main" id="{E24AEFD4-8389-EE83-21B7-2943C3CF812C}"/>
              </a:ext>
            </a:extLst>
          </p:cNvPr>
          <p:cNvPicPr>
            <a:picLocks noChangeAspect="1"/>
          </p:cNvPicPr>
          <p:nvPr/>
        </p:nvPicPr>
        <p:blipFill rotWithShape="1">
          <a:blip r:embed="rId2"/>
          <a:srcRect l="33580"/>
          <a:stretch/>
        </p:blipFill>
        <p:spPr>
          <a:xfrm>
            <a:off x="-28800" y="1862992"/>
            <a:ext cx="3644305" cy="5020408"/>
          </a:xfrm>
          <a:prstGeom prst="rect">
            <a:avLst/>
          </a:prstGeom>
        </p:spPr>
      </p:pic>
      <p:pic>
        <p:nvPicPr>
          <p:cNvPr id="7" name="Picture 6">
            <a:extLst>
              <a:ext uri="{FF2B5EF4-FFF2-40B4-BE49-F238E27FC236}">
                <a16:creationId xmlns:a16="http://schemas.microsoft.com/office/drawing/2014/main" id="{CCA41A12-3D45-7D2B-F8D3-D598B7190BA5}"/>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221644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91" y="2097091"/>
            <a:ext cx="7632701" cy="4103687"/>
          </a:xfrm>
        </p:spPr>
        <p:txBody>
          <a:bodyPr lIns="0" rIns="0"/>
          <a:lstStyle>
            <a:lvl1pPr marL="0" indent="0">
              <a:buFont typeface="Courier New" panose="02070309020205020404" pitchFamily="49" charset="0"/>
              <a:buNone/>
              <a:defRPr/>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EE2431B0-0DEE-274A-8AA7-F4388EFA23F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B86A5C6F-622E-27F2-DD2C-007DF2BE16A2}"/>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E71A4EB4-DF3E-913F-C1DD-43A982C4DE8F}"/>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6" name="Picture 5">
            <a:extLst>
              <a:ext uri="{FF2B5EF4-FFF2-40B4-BE49-F238E27FC236}">
                <a16:creationId xmlns:a16="http://schemas.microsoft.com/office/drawing/2014/main" id="{CE40B922-BF12-82EF-C654-1E04DAA43DC1}"/>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497EEE8C-0759-0E55-24E9-0E6E2BD085B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8" name="Picture 7">
            <a:extLst>
              <a:ext uri="{FF2B5EF4-FFF2-40B4-BE49-F238E27FC236}">
                <a16:creationId xmlns:a16="http://schemas.microsoft.com/office/drawing/2014/main" id="{C463B149-36B2-EB1A-CE8D-71E391F0C22B}"/>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256806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US" noProof="0"/>
              <a:t>Click to edit Master title style</a:t>
            </a:r>
            <a:endParaRPr lang="en-GB" noProof="0"/>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3D5C7-4751-A55A-E834-6BB5D0EFA324}"/>
              </a:ext>
            </a:extLst>
          </p:cNvPr>
          <p:cNvPicPr>
            <a:picLocks noChangeAspect="1"/>
          </p:cNvPicPr>
          <p:nvPr userDrawn="1"/>
        </p:nvPicPr>
        <p:blipFill>
          <a:blip r:embed="rId2"/>
          <a:stretch>
            <a:fillRect/>
          </a:stretch>
        </p:blipFill>
        <p:spPr>
          <a:xfrm>
            <a:off x="8201891" y="0"/>
            <a:ext cx="3990109" cy="6858000"/>
          </a:xfrm>
          <a:prstGeom prst="rect">
            <a:avLst/>
          </a:prstGeom>
        </p:spPr>
      </p:pic>
      <p:pic>
        <p:nvPicPr>
          <p:cNvPr id="14" name="Picture 13">
            <a:extLst>
              <a:ext uri="{FF2B5EF4-FFF2-40B4-BE49-F238E27FC236}">
                <a16:creationId xmlns:a16="http://schemas.microsoft.com/office/drawing/2014/main" id="{355EF3FC-D308-0EA3-B86E-FB56087D1F47}"/>
              </a:ext>
            </a:extLst>
          </p:cNvPr>
          <p:cNvPicPr>
            <a:picLocks noChangeAspect="1"/>
          </p:cNvPicPr>
          <p:nvPr/>
        </p:nvPicPr>
        <p:blipFill>
          <a:blip r:embed="rId2"/>
          <a:stretch>
            <a:fillRect/>
          </a:stretch>
        </p:blipFill>
        <p:spPr>
          <a:xfrm>
            <a:off x="8201891" y="0"/>
            <a:ext cx="3990109" cy="68580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786581"/>
            <a:ext cx="5437185" cy="52995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rIns="0" anchor="b"/>
          <a:lstStyle/>
          <a:p>
            <a:r>
              <a:rPr lang="en-US" noProof="0"/>
              <a:t>Click to edit Master title style</a:t>
            </a:r>
            <a:endParaRPr lang="en-GB" noProof="0"/>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17" name="TextBox 16">
            <a:extLst>
              <a:ext uri="{FF2B5EF4-FFF2-40B4-BE49-F238E27FC236}">
                <a16:creationId xmlns:a16="http://schemas.microsoft.com/office/drawing/2014/main" id="{7756C7A6-127D-CF51-4F27-339AF6FC4035}"/>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8" name="TextBox 17">
            <a:extLst>
              <a:ext uri="{FF2B5EF4-FFF2-40B4-BE49-F238E27FC236}">
                <a16:creationId xmlns:a16="http://schemas.microsoft.com/office/drawing/2014/main" id="{602CF168-ADF8-8751-9873-5D7530474886}"/>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3" name="TextBox 2">
            <a:extLst>
              <a:ext uri="{FF2B5EF4-FFF2-40B4-BE49-F238E27FC236}">
                <a16:creationId xmlns:a16="http://schemas.microsoft.com/office/drawing/2014/main" id="{1ED1A1DD-8717-114E-6FA1-B61B541B07E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18182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3A5FCE-4D05-31BE-1CD4-6CE5C773CCAD}"/>
              </a:ext>
            </a:extLst>
          </p:cNvPr>
          <p:cNvPicPr>
            <a:picLocks noChangeAspect="1"/>
          </p:cNvPicPr>
          <p:nvPr userDrawn="1"/>
        </p:nvPicPr>
        <p:blipFill>
          <a:blip r:embed="rId2"/>
          <a:srcRect t="30778" b="30778"/>
          <a:stretch/>
        </p:blipFill>
        <p:spPr>
          <a:xfrm rot="5400000">
            <a:off x="-880787"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Tree>
    <p:extLst>
      <p:ext uri="{BB962C8B-B14F-4D97-AF65-F5344CB8AC3E}">
        <p14:creationId xmlns:p14="http://schemas.microsoft.com/office/powerpoint/2010/main" val="124648134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20"/>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21"/>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16" r:id="rId7"/>
    <p:sldLayoutId id="2147483705" r:id="rId8"/>
    <p:sldLayoutId id="2147483707" r:id="rId9"/>
    <p:sldLayoutId id="2147483708" r:id="rId10"/>
    <p:sldLayoutId id="2147483710" r:id="rId11"/>
    <p:sldLayoutId id="2147483713" r:id="rId12"/>
    <p:sldLayoutId id="2147483714" r:id="rId13"/>
    <p:sldLayoutId id="2147483715" r:id="rId14"/>
    <p:sldLayoutId id="2147483717" r:id="rId15"/>
    <p:sldLayoutId id="2147483731" r:id="rId16"/>
    <p:sldLayoutId id="2147483732" r:id="rId17"/>
    <p:sldLayoutId id="2147483733" r:id="rId18"/>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prepwatch.org/resources/implementation-study-track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5.emf"/><Relationship Id="rId4" Type="http://schemas.openxmlformats.org/officeDocument/2006/relationships/hyperlink" Target="https://www.prepwatch.org/resources/implementation-study-track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4A3-02DF-58E8-819D-4292005088F9}"/>
              </a:ext>
            </a:extLst>
          </p:cNvPr>
          <p:cNvSpPr>
            <a:spLocks noGrp="1"/>
          </p:cNvSpPr>
          <p:nvPr>
            <p:ph type="title"/>
          </p:nvPr>
        </p:nvSpPr>
        <p:spPr/>
        <p:txBody>
          <a:bodyPr>
            <a:normAutofit/>
          </a:bodyPr>
          <a:lstStyle/>
          <a:p>
            <a:r>
              <a:rPr lang="en-ZW" sz="5400" b="1" dirty="0">
                <a:solidFill>
                  <a:srgbClr val="C00000"/>
                </a:solidFill>
                <a:latin typeface="Arial" panose="020B0604020202020204" pitchFamily="34" charset="0"/>
                <a:cs typeface="Arial" panose="020B0604020202020204" pitchFamily="34" charset="0"/>
              </a:rPr>
              <a:t>CAB-LA Implementation and Vaginal ring scale up: A civil society perspective</a:t>
            </a:r>
            <a:endParaRPr lang="en-GB" sz="5400" dirty="0"/>
          </a:p>
        </p:txBody>
      </p:sp>
      <p:sp>
        <p:nvSpPr>
          <p:cNvPr id="3" name="Text Placeholder 2">
            <a:extLst>
              <a:ext uri="{FF2B5EF4-FFF2-40B4-BE49-F238E27FC236}">
                <a16:creationId xmlns:a16="http://schemas.microsoft.com/office/drawing/2014/main" id="{0702E107-D69D-7F17-DCA4-9810DCD48581}"/>
              </a:ext>
            </a:extLst>
          </p:cNvPr>
          <p:cNvSpPr>
            <a:spLocks noGrp="1"/>
          </p:cNvSpPr>
          <p:nvPr>
            <p:ph type="body" sz="quarter" idx="10"/>
          </p:nvPr>
        </p:nvSpPr>
        <p:spPr/>
        <p:txBody>
          <a:bodyPr/>
          <a:lstStyle/>
          <a:p>
            <a:r>
              <a:rPr lang="en-GB" dirty="0"/>
              <a:t>Session title</a:t>
            </a:r>
          </a:p>
        </p:txBody>
      </p:sp>
      <p:sp>
        <p:nvSpPr>
          <p:cNvPr id="4" name="Text Placeholder 3">
            <a:extLst>
              <a:ext uri="{FF2B5EF4-FFF2-40B4-BE49-F238E27FC236}">
                <a16:creationId xmlns:a16="http://schemas.microsoft.com/office/drawing/2014/main" id="{30CE3675-1649-802E-6FA3-7499193C7335}"/>
              </a:ext>
            </a:extLst>
          </p:cNvPr>
          <p:cNvSpPr>
            <a:spLocks noGrp="1"/>
          </p:cNvSpPr>
          <p:nvPr>
            <p:ph type="body" sz="quarter" idx="11"/>
          </p:nvPr>
        </p:nvSpPr>
        <p:spPr/>
        <p:txBody>
          <a:bodyPr>
            <a:normAutofit/>
          </a:bodyPr>
          <a:lstStyle/>
          <a:p>
            <a:r>
              <a:rPr lang="en-GB" dirty="0"/>
              <a:t>Imelda Mahaka, Pangaea Zimbabwe AIDS Trust</a:t>
            </a:r>
          </a:p>
        </p:txBody>
      </p:sp>
    </p:spTree>
    <p:extLst>
      <p:ext uri="{BB962C8B-B14F-4D97-AF65-F5344CB8AC3E}">
        <p14:creationId xmlns:p14="http://schemas.microsoft.com/office/powerpoint/2010/main" val="131178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04C185-4275-5F3A-0351-D1092E7945A9}"/>
              </a:ext>
            </a:extLst>
          </p:cNvPr>
          <p:cNvSpPr/>
          <p:nvPr/>
        </p:nvSpPr>
        <p:spPr>
          <a:xfrm>
            <a:off x="-1" y="0"/>
            <a:ext cx="12192001" cy="552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12" name="Rectangle 11">
            <a:extLst>
              <a:ext uri="{FF2B5EF4-FFF2-40B4-BE49-F238E27FC236}">
                <a16:creationId xmlns:a16="http://schemas.microsoft.com/office/drawing/2014/main" id="{05E990C7-85DA-970B-451B-8EA419B11B36}"/>
              </a:ext>
            </a:extLst>
          </p:cNvPr>
          <p:cNvSpPr/>
          <p:nvPr/>
        </p:nvSpPr>
        <p:spPr>
          <a:xfrm>
            <a:off x="-1" y="5528941"/>
            <a:ext cx="12192001" cy="1329059"/>
          </a:xfrm>
          <a:prstGeom prst="rect">
            <a:avLst/>
          </a:prstGeom>
          <a:solidFill>
            <a:srgbClr val="F5BD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8" name="TextBox 7">
            <a:extLst>
              <a:ext uri="{FF2B5EF4-FFF2-40B4-BE49-F238E27FC236}">
                <a16:creationId xmlns:a16="http://schemas.microsoft.com/office/drawing/2014/main" id="{8E9CBA0B-3CED-ED28-678F-B8069340CEA6}"/>
              </a:ext>
            </a:extLst>
          </p:cNvPr>
          <p:cNvSpPr txBox="1"/>
          <p:nvPr/>
        </p:nvSpPr>
        <p:spPr>
          <a:xfrm>
            <a:off x="329042" y="3160428"/>
            <a:ext cx="3746852" cy="1487843"/>
          </a:xfrm>
          <a:prstGeom prst="rect">
            <a:avLst/>
          </a:prstGeom>
          <a:noFill/>
        </p:spPr>
        <p:txBody>
          <a:bodyPr wrap="square" rtlCol="0">
            <a:spAutoFit/>
          </a:bodyPr>
          <a:lstStyle/>
          <a:p>
            <a:pPr>
              <a:spcBef>
                <a:spcPts val="200"/>
              </a:spcBef>
              <a:spcAft>
                <a:spcPts val="200"/>
              </a:spcAft>
              <a:buClr>
                <a:schemeClr val="bg1"/>
              </a:buClr>
            </a:pPr>
            <a:r>
              <a:rPr lang="en-US" sz="2267" b="1" dirty="0">
                <a:latin typeface="Calibri" panose="020F0502020204030204" pitchFamily="34" charset="0"/>
                <a:cs typeface="Calibri" panose="020F0502020204030204" pitchFamily="34" charset="0"/>
              </a:rPr>
              <a:t>5 countries </a:t>
            </a:r>
            <a:r>
              <a:rPr lang="en-US" sz="2267" dirty="0">
                <a:latin typeface="Calibri" panose="020F0502020204030204" pitchFamily="34" charset="0"/>
                <a:cs typeface="Calibri" panose="020F0502020204030204" pitchFamily="34" charset="0"/>
              </a:rPr>
              <a:t>receiving CAB through PEPFAR COP allocations*: </a:t>
            </a:r>
            <a:r>
              <a:rPr lang="en-US" sz="2267" dirty="0">
                <a:solidFill>
                  <a:srgbClr val="0070C0"/>
                </a:solidFill>
                <a:latin typeface="Calibri" panose="020F0502020204030204" pitchFamily="34" charset="0"/>
                <a:cs typeface="Calibri" panose="020F0502020204030204" pitchFamily="34" charset="0"/>
              </a:rPr>
              <a:t>Malawi, Zambia, Zimbabwe,</a:t>
            </a:r>
            <a:r>
              <a:rPr lang="en-US" sz="2267" dirty="0">
                <a:solidFill>
                  <a:srgbClr val="FF0000"/>
                </a:solidFill>
                <a:latin typeface="Calibri" panose="020F0502020204030204" pitchFamily="34" charset="0"/>
                <a:cs typeface="Calibri" panose="020F0502020204030204" pitchFamily="34" charset="0"/>
              </a:rPr>
              <a:t> </a:t>
            </a:r>
            <a:r>
              <a:rPr lang="en-US" sz="2267" dirty="0">
                <a:solidFill>
                  <a:srgbClr val="00B050"/>
                </a:solidFill>
                <a:latin typeface="Calibri" panose="020F0502020204030204" pitchFamily="34" charset="0"/>
                <a:cs typeface="Calibri" panose="020F0502020204030204" pitchFamily="34" charset="0"/>
              </a:rPr>
              <a:t>Ukraine, </a:t>
            </a:r>
            <a:r>
              <a:rPr lang="en-US" sz="2267" dirty="0">
                <a:solidFill>
                  <a:srgbClr val="FF0000"/>
                </a:solidFill>
                <a:latin typeface="Calibri" panose="020F0502020204030204" pitchFamily="34" charset="0"/>
                <a:cs typeface="Calibri" panose="020F0502020204030204" pitchFamily="34" charset="0"/>
              </a:rPr>
              <a:t>Vietnam</a:t>
            </a:r>
          </a:p>
        </p:txBody>
      </p:sp>
      <p:sp>
        <p:nvSpPr>
          <p:cNvPr id="25" name="Rectangle 24">
            <a:extLst>
              <a:ext uri="{FF2B5EF4-FFF2-40B4-BE49-F238E27FC236}">
                <a16:creationId xmlns:a16="http://schemas.microsoft.com/office/drawing/2014/main" id="{0D6D7385-7756-1101-47F5-78024618755D}"/>
              </a:ext>
            </a:extLst>
          </p:cNvPr>
          <p:cNvSpPr/>
          <p:nvPr/>
        </p:nvSpPr>
        <p:spPr>
          <a:xfrm>
            <a:off x="-2272" y="1"/>
            <a:ext cx="12194272" cy="73595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2" name="Title 1">
            <a:extLst>
              <a:ext uri="{FF2B5EF4-FFF2-40B4-BE49-F238E27FC236}">
                <a16:creationId xmlns:a16="http://schemas.microsoft.com/office/drawing/2014/main" id="{9A319F76-F1DD-0F5E-9705-A37005511928}"/>
              </a:ext>
            </a:extLst>
          </p:cNvPr>
          <p:cNvSpPr>
            <a:spLocks noGrp="1"/>
          </p:cNvSpPr>
          <p:nvPr>
            <p:ph type="title"/>
          </p:nvPr>
        </p:nvSpPr>
        <p:spPr>
          <a:xfrm>
            <a:off x="192294" y="136897"/>
            <a:ext cx="11805140" cy="584904"/>
          </a:xfrm>
        </p:spPr>
        <p:txBody>
          <a:bodyPr lIns="0" anchor="t"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8925">
              <a:spcBef>
                <a:spcPts val="1200"/>
              </a:spcBef>
            </a:pPr>
            <a:r>
              <a:rPr lang="en-US" sz="3200" dirty="0">
                <a:solidFill>
                  <a:schemeClr val="bg1"/>
                </a:solidFill>
              </a:rPr>
              <a:t>Landscape of CAB PrEP Introduction – </a:t>
            </a:r>
            <a:r>
              <a:rPr lang="en-US" sz="2000" dirty="0">
                <a:solidFill>
                  <a:schemeClr val="bg1"/>
                </a:solidFill>
              </a:rPr>
              <a:t>as of 09 Sep 2023</a:t>
            </a:r>
            <a:endParaRPr lang="en-US" sz="2000" b="0" dirty="0">
              <a:solidFill>
                <a:schemeClr val="bg1"/>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724F3D1A-DB41-AD86-3F3A-8BA688A81954}"/>
              </a:ext>
            </a:extLst>
          </p:cNvPr>
          <p:cNvSpPr/>
          <p:nvPr/>
        </p:nvSpPr>
        <p:spPr>
          <a:xfrm>
            <a:off x="4011803" y="5031513"/>
            <a:ext cx="7737620" cy="1420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7" name="TextBox 6">
            <a:extLst>
              <a:ext uri="{FF2B5EF4-FFF2-40B4-BE49-F238E27FC236}">
                <a16:creationId xmlns:a16="http://schemas.microsoft.com/office/drawing/2014/main" id="{E8CBA9C9-ED87-5089-DA73-399FBD4934FA}"/>
              </a:ext>
            </a:extLst>
          </p:cNvPr>
          <p:cNvSpPr txBox="1"/>
          <p:nvPr/>
        </p:nvSpPr>
        <p:spPr>
          <a:xfrm>
            <a:off x="275864" y="5610674"/>
            <a:ext cx="2450536" cy="1138966"/>
          </a:xfrm>
          <a:prstGeom prst="rect">
            <a:avLst/>
          </a:prstGeom>
          <a:noFill/>
        </p:spPr>
        <p:txBody>
          <a:bodyPr wrap="square" rtlCol="0">
            <a:spAutoFit/>
          </a:bodyPr>
          <a:lstStyle/>
          <a:p>
            <a:pPr>
              <a:spcBef>
                <a:spcPts val="200"/>
              </a:spcBef>
              <a:spcAft>
                <a:spcPts val="200"/>
              </a:spcAft>
              <a:buClr>
                <a:schemeClr val="bg1"/>
              </a:buClr>
            </a:pPr>
            <a:r>
              <a:rPr lang="en-US" sz="2267" b="1">
                <a:latin typeface="Calibri" panose="020F0502020204030204" pitchFamily="34" charset="0"/>
                <a:cs typeface="Calibri" panose="020F0502020204030204" pitchFamily="34" charset="0"/>
              </a:rPr>
              <a:t>Likely to start </a:t>
            </a:r>
            <a:r>
              <a:rPr lang="en-US" sz="2267">
                <a:latin typeface="Calibri" panose="020F0502020204030204" pitchFamily="34" charset="0"/>
                <a:cs typeface="Calibri" panose="020F0502020204030204" pitchFamily="34" charset="0"/>
              </a:rPr>
              <a:t>via COP in first half of 2024*: </a:t>
            </a:r>
            <a:r>
              <a:rPr lang="en-US" sz="2267">
                <a:solidFill>
                  <a:srgbClr val="0070C0"/>
                </a:solidFill>
                <a:latin typeface="Calibri" panose="020F0502020204030204" pitchFamily="34" charset="0"/>
                <a:cs typeface="Calibri" panose="020F0502020204030204" pitchFamily="34" charset="0"/>
              </a:rPr>
              <a:t>Eswatini</a:t>
            </a:r>
            <a:endParaRPr lang="en-US" sz="2267" b="1">
              <a:solidFill>
                <a:srgbClr val="0070C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A8ACB98-3A18-2064-C047-027318F25C74}"/>
              </a:ext>
            </a:extLst>
          </p:cNvPr>
          <p:cNvSpPr txBox="1"/>
          <p:nvPr/>
        </p:nvSpPr>
        <p:spPr>
          <a:xfrm>
            <a:off x="3134506" y="5607577"/>
            <a:ext cx="6168453" cy="1138966"/>
          </a:xfrm>
          <a:prstGeom prst="rect">
            <a:avLst/>
          </a:prstGeom>
          <a:noFill/>
        </p:spPr>
        <p:txBody>
          <a:bodyPr wrap="square" rtlCol="0">
            <a:spAutoFit/>
          </a:bodyPr>
          <a:lstStyle/>
          <a:p>
            <a:pPr>
              <a:spcBef>
                <a:spcPts val="200"/>
              </a:spcBef>
              <a:spcAft>
                <a:spcPts val="200"/>
              </a:spcAft>
              <a:buClr>
                <a:schemeClr val="bg1"/>
              </a:buClr>
            </a:pPr>
            <a:r>
              <a:rPr lang="en-US" sz="2267" b="1" dirty="0">
                <a:latin typeface="Calibri" panose="020F0502020204030204" pitchFamily="34" charset="0"/>
                <a:cs typeface="Calibri" panose="020F0502020204030204" pitchFamily="34" charset="0"/>
              </a:rPr>
              <a:t>Other potential countries </a:t>
            </a:r>
            <a:r>
              <a:rPr lang="en-US" sz="2267" dirty="0">
                <a:latin typeface="Calibri" panose="020F0502020204030204" pitchFamily="34" charset="0"/>
                <a:cs typeface="Calibri" panose="020F0502020204030204" pitchFamily="34" charset="0"/>
              </a:rPr>
              <a:t>on PEPFAR COP waiting list*: </a:t>
            </a:r>
            <a:r>
              <a:rPr lang="en-US" sz="2267" dirty="0">
                <a:solidFill>
                  <a:srgbClr val="0070C0"/>
                </a:solidFill>
                <a:latin typeface="Calibri" panose="020F0502020204030204" pitchFamily="34" charset="0"/>
                <a:cs typeface="Calibri" panose="020F0502020204030204" pitchFamily="34" charset="0"/>
              </a:rPr>
              <a:t>Kenya, Lesotho, Nigeria, </a:t>
            </a:r>
            <a:r>
              <a:rPr lang="en-US" sz="2267" dirty="0">
                <a:solidFill>
                  <a:srgbClr val="FF0000"/>
                </a:solidFill>
                <a:latin typeface="Calibri" panose="020F0502020204030204" pitchFamily="34" charset="0"/>
                <a:cs typeface="Calibri" panose="020F0502020204030204" pitchFamily="34" charset="0"/>
              </a:rPr>
              <a:t>Philippines, </a:t>
            </a:r>
            <a:r>
              <a:rPr lang="en-US" sz="2267" dirty="0">
                <a:solidFill>
                  <a:srgbClr val="0070C0"/>
                </a:solidFill>
                <a:latin typeface="Calibri" panose="020F0502020204030204" pitchFamily="34" charset="0"/>
                <a:cs typeface="Calibri" panose="020F0502020204030204" pitchFamily="34" charset="0"/>
              </a:rPr>
              <a:t>South Africa, </a:t>
            </a:r>
            <a:r>
              <a:rPr lang="en-US" sz="2267" dirty="0">
                <a:solidFill>
                  <a:srgbClr val="FF0000"/>
                </a:solidFill>
                <a:latin typeface="Calibri" panose="020F0502020204030204" pitchFamily="34" charset="0"/>
                <a:cs typeface="Calibri" panose="020F0502020204030204" pitchFamily="34" charset="0"/>
              </a:rPr>
              <a:t>Thailand, </a:t>
            </a:r>
            <a:r>
              <a:rPr lang="en-US" sz="2267" dirty="0">
                <a:latin typeface="Calibri" panose="020F0502020204030204" pitchFamily="34" charset="0"/>
                <a:cs typeface="Calibri" panose="020F0502020204030204" pitchFamily="34" charset="0"/>
              </a:rPr>
              <a:t>and </a:t>
            </a:r>
            <a:r>
              <a:rPr lang="en-US" sz="2267" dirty="0">
                <a:solidFill>
                  <a:srgbClr val="0070C0"/>
                </a:solidFill>
                <a:latin typeface="Calibri" panose="020F0502020204030204" pitchFamily="34" charset="0"/>
                <a:cs typeface="Calibri" panose="020F0502020204030204" pitchFamily="34" charset="0"/>
              </a:rPr>
              <a:t>Uganda </a:t>
            </a:r>
            <a:r>
              <a:rPr lang="en-US" sz="2267" dirty="0">
                <a:latin typeface="Calibri" panose="020F0502020204030204" pitchFamily="34" charset="0"/>
                <a:cs typeface="Calibri" panose="020F0502020204030204" pitchFamily="34" charset="0"/>
              </a:rPr>
              <a:t>(currently paused)</a:t>
            </a:r>
          </a:p>
        </p:txBody>
      </p:sp>
      <p:sp>
        <p:nvSpPr>
          <p:cNvPr id="11" name="Rounded Rectangle 10">
            <a:extLst>
              <a:ext uri="{FF2B5EF4-FFF2-40B4-BE49-F238E27FC236}">
                <a16:creationId xmlns:a16="http://schemas.microsoft.com/office/drawing/2014/main" id="{F5198030-4A99-CF52-5956-1ABB908EFD62}"/>
              </a:ext>
            </a:extLst>
          </p:cNvPr>
          <p:cNvSpPr/>
          <p:nvPr/>
        </p:nvSpPr>
        <p:spPr>
          <a:xfrm>
            <a:off x="3956085" y="1088133"/>
            <a:ext cx="7849055" cy="4032503"/>
          </a:xfrm>
          <a:prstGeom prst="roundRect">
            <a:avLst>
              <a:gd name="adj" fmla="val 50000"/>
            </a:avLst>
          </a:prstGeom>
          <a:solidFill>
            <a:schemeClr val="tx2">
              <a:lumMod val="40000"/>
              <a:lumOff val="60000"/>
            </a:schemeClr>
          </a:solidFill>
          <a:ln w="190500">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27" name="Round Single Corner Rectangle 26">
            <a:extLst>
              <a:ext uri="{FF2B5EF4-FFF2-40B4-BE49-F238E27FC236}">
                <a16:creationId xmlns:a16="http://schemas.microsoft.com/office/drawing/2014/main" id="{2D136EFE-DF91-8339-AD83-DE95D7A23C04}"/>
              </a:ext>
            </a:extLst>
          </p:cNvPr>
          <p:cNvSpPr/>
          <p:nvPr/>
        </p:nvSpPr>
        <p:spPr>
          <a:xfrm rot="10800000" flipH="1">
            <a:off x="-1" y="721784"/>
            <a:ext cx="1425844" cy="496877"/>
          </a:xfrm>
          <a:prstGeom prst="round1Rect">
            <a:avLst>
              <a:gd name="adj" fmla="val 50000"/>
            </a:avLst>
          </a:prstGeom>
          <a:solidFill>
            <a:srgbClr val="031F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6" name="TextBox 5">
            <a:extLst>
              <a:ext uri="{FF2B5EF4-FFF2-40B4-BE49-F238E27FC236}">
                <a16:creationId xmlns:a16="http://schemas.microsoft.com/office/drawing/2014/main" id="{9C53EA8D-367D-7715-CD19-BE6D6063369F}"/>
              </a:ext>
            </a:extLst>
          </p:cNvPr>
          <p:cNvSpPr txBox="1"/>
          <p:nvPr/>
        </p:nvSpPr>
        <p:spPr>
          <a:xfrm>
            <a:off x="329041" y="1472627"/>
            <a:ext cx="3479803" cy="1487843"/>
          </a:xfrm>
          <a:prstGeom prst="rect">
            <a:avLst/>
          </a:prstGeom>
          <a:noFill/>
        </p:spPr>
        <p:txBody>
          <a:bodyPr wrap="square" rtlCol="0">
            <a:spAutoFit/>
          </a:bodyPr>
          <a:lstStyle/>
          <a:p>
            <a:pPr>
              <a:spcBef>
                <a:spcPts val="200"/>
              </a:spcBef>
              <a:spcAft>
                <a:spcPts val="200"/>
              </a:spcAft>
              <a:buClr>
                <a:schemeClr val="bg1"/>
              </a:buClr>
            </a:pPr>
            <a:r>
              <a:rPr lang="en-US" sz="2267" b="1" dirty="0">
                <a:latin typeface="Calibri" panose="020F0502020204030204" pitchFamily="34" charset="0"/>
                <a:cs typeface="Calibri" panose="020F0502020204030204" pitchFamily="34" charset="0"/>
              </a:rPr>
              <a:t>8 studies </a:t>
            </a:r>
            <a:r>
              <a:rPr lang="en-US" sz="2267" dirty="0">
                <a:latin typeface="Calibri" panose="020F0502020204030204" pitchFamily="34" charset="0"/>
                <a:cs typeface="Calibri" panose="020F0502020204030204" pitchFamily="34" charset="0"/>
              </a:rPr>
              <a:t>introducing CAB in </a:t>
            </a:r>
            <a:r>
              <a:rPr lang="en-US" sz="2267" b="1" dirty="0">
                <a:latin typeface="Calibri" panose="020F0502020204030204" pitchFamily="34" charset="0"/>
                <a:cs typeface="Calibri" panose="020F0502020204030204" pitchFamily="34" charset="0"/>
              </a:rPr>
              <a:t>6 countries: </a:t>
            </a:r>
            <a:r>
              <a:rPr lang="en-US" sz="2267" dirty="0">
                <a:solidFill>
                  <a:schemeClr val="accent2">
                    <a:lumMod val="75000"/>
                  </a:schemeClr>
                </a:solidFill>
                <a:latin typeface="Calibri" panose="020F0502020204030204" pitchFamily="34" charset="0"/>
                <a:cs typeface="Calibri" panose="020F0502020204030204" pitchFamily="34" charset="0"/>
              </a:rPr>
              <a:t>Brazil,</a:t>
            </a:r>
            <a:r>
              <a:rPr lang="en-US" sz="2267" dirty="0">
                <a:solidFill>
                  <a:schemeClr val="accent4">
                    <a:lumMod val="75000"/>
                  </a:schemeClr>
                </a:solidFill>
                <a:latin typeface="Calibri" panose="020F0502020204030204" pitchFamily="34" charset="0"/>
                <a:cs typeface="Calibri" panose="020F0502020204030204" pitchFamily="34" charset="0"/>
              </a:rPr>
              <a:t> </a:t>
            </a:r>
            <a:r>
              <a:rPr lang="en-US" sz="2267" dirty="0">
                <a:solidFill>
                  <a:srgbClr val="0070C0"/>
                </a:solidFill>
                <a:latin typeface="Calibri" panose="020F0502020204030204" pitchFamily="34" charset="0"/>
                <a:cs typeface="Calibri" panose="020F0502020204030204" pitchFamily="34" charset="0"/>
              </a:rPr>
              <a:t>Kenya, Lesotho, South Africa, Uganda, Zimbabwe</a:t>
            </a:r>
          </a:p>
        </p:txBody>
      </p:sp>
      <p:pic>
        <p:nvPicPr>
          <p:cNvPr id="18" name="Picture 17" descr="A map of the world&#10;&#10;Description automatically generated with medium confidence">
            <a:extLst>
              <a:ext uri="{FF2B5EF4-FFF2-40B4-BE49-F238E27FC236}">
                <a16:creationId xmlns:a16="http://schemas.microsoft.com/office/drawing/2014/main" id="{55423DF0-0383-CAA6-1AC7-EBCF66C8F02A}"/>
              </a:ext>
            </a:extLst>
          </p:cNvPr>
          <p:cNvPicPr>
            <a:picLocks noChangeAspect="1"/>
          </p:cNvPicPr>
          <p:nvPr/>
        </p:nvPicPr>
        <p:blipFill rotWithShape="1">
          <a:blip r:embed="rId3"/>
          <a:srcRect b="15390"/>
          <a:stretch/>
        </p:blipFill>
        <p:spPr>
          <a:xfrm>
            <a:off x="3320657" y="1126391"/>
            <a:ext cx="9119908" cy="3955983"/>
          </a:xfrm>
          <a:prstGeom prst="rect">
            <a:avLst/>
          </a:prstGeom>
        </p:spPr>
      </p:pic>
      <p:sp>
        <p:nvSpPr>
          <p:cNvPr id="20" name="TextBox 19">
            <a:extLst>
              <a:ext uri="{FF2B5EF4-FFF2-40B4-BE49-F238E27FC236}">
                <a16:creationId xmlns:a16="http://schemas.microsoft.com/office/drawing/2014/main" id="{A83E4F61-2E55-96EA-0AF5-4598E2FA6C79}"/>
              </a:ext>
            </a:extLst>
          </p:cNvPr>
          <p:cNvSpPr txBox="1"/>
          <p:nvPr/>
        </p:nvSpPr>
        <p:spPr>
          <a:xfrm>
            <a:off x="437085" y="721801"/>
            <a:ext cx="1174177" cy="502766"/>
          </a:xfrm>
          <a:prstGeom prst="rect">
            <a:avLst/>
          </a:prstGeom>
          <a:noFill/>
        </p:spPr>
        <p:txBody>
          <a:bodyPr wrap="square" rtlCol="0">
            <a:spAutoFit/>
          </a:bodyPr>
          <a:lstStyle/>
          <a:p>
            <a:r>
              <a:rPr lang="en-US" sz="2667" b="1">
                <a:solidFill>
                  <a:schemeClr val="bg1"/>
                </a:solidFill>
                <a:latin typeface="Calibri" panose="020F0502020204030204" pitchFamily="34" charset="0"/>
                <a:cs typeface="Calibri" panose="020F0502020204030204" pitchFamily="34" charset="0"/>
              </a:rPr>
              <a:t>2023</a:t>
            </a:r>
          </a:p>
        </p:txBody>
      </p:sp>
      <p:sp>
        <p:nvSpPr>
          <p:cNvPr id="21" name="TextBox 20">
            <a:extLst>
              <a:ext uri="{FF2B5EF4-FFF2-40B4-BE49-F238E27FC236}">
                <a16:creationId xmlns:a16="http://schemas.microsoft.com/office/drawing/2014/main" id="{BAAF61DA-A427-4E33-7276-08580D5DDF9E}"/>
              </a:ext>
            </a:extLst>
          </p:cNvPr>
          <p:cNvSpPr txBox="1"/>
          <p:nvPr/>
        </p:nvSpPr>
        <p:spPr>
          <a:xfrm>
            <a:off x="329041" y="5072287"/>
            <a:ext cx="912736" cy="461665"/>
          </a:xfrm>
          <a:prstGeom prst="rect">
            <a:avLst/>
          </a:prstGeom>
          <a:noFill/>
        </p:spPr>
        <p:txBody>
          <a:bodyPr wrap="square" rtlCol="0">
            <a:spAutoFit/>
          </a:bodyPr>
          <a:lstStyle/>
          <a:p>
            <a:r>
              <a:rPr lang="en-US" sz="2400" b="1">
                <a:solidFill>
                  <a:schemeClr val="tx2">
                    <a:lumMod val="50000"/>
                  </a:schemeClr>
                </a:solidFill>
                <a:latin typeface="Calibri" panose="020F0502020204030204" pitchFamily="34" charset="0"/>
                <a:cs typeface="Calibri" panose="020F0502020204030204" pitchFamily="34" charset="0"/>
              </a:rPr>
              <a:t>2023</a:t>
            </a:r>
          </a:p>
        </p:txBody>
      </p:sp>
      <p:sp>
        <p:nvSpPr>
          <p:cNvPr id="28" name="Round Single Corner Rectangle 27">
            <a:extLst>
              <a:ext uri="{FF2B5EF4-FFF2-40B4-BE49-F238E27FC236}">
                <a16:creationId xmlns:a16="http://schemas.microsoft.com/office/drawing/2014/main" id="{D057F008-0D28-4A87-9482-55F94B5D9B00}"/>
              </a:ext>
            </a:extLst>
          </p:cNvPr>
          <p:cNvSpPr/>
          <p:nvPr/>
        </p:nvSpPr>
        <p:spPr>
          <a:xfrm rot="10800000" flipH="1" flipV="1">
            <a:off x="-3035" y="5042001"/>
            <a:ext cx="2194291" cy="492439"/>
          </a:xfrm>
          <a:prstGeom prst="round1Rect">
            <a:avLst>
              <a:gd name="adj" fmla="val 50000"/>
            </a:avLst>
          </a:prstGeom>
          <a:solidFill>
            <a:srgbClr val="031F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4000" tIns="384000" rIns="384000" bIns="384000" rtlCol="0" anchor="t"/>
          <a:lstStyle/>
          <a:p>
            <a:pPr algn="l"/>
            <a:endParaRPr lang="en-US" sz="2400"/>
          </a:p>
        </p:txBody>
      </p:sp>
      <p:sp>
        <p:nvSpPr>
          <p:cNvPr id="24" name="TextBox 23">
            <a:extLst>
              <a:ext uri="{FF2B5EF4-FFF2-40B4-BE49-F238E27FC236}">
                <a16:creationId xmlns:a16="http://schemas.microsoft.com/office/drawing/2014/main" id="{033487E5-BB32-07FE-5502-B96FB56A0472}"/>
              </a:ext>
            </a:extLst>
          </p:cNvPr>
          <p:cNvSpPr txBox="1"/>
          <p:nvPr/>
        </p:nvSpPr>
        <p:spPr>
          <a:xfrm>
            <a:off x="294532" y="5047983"/>
            <a:ext cx="1936736" cy="502766"/>
          </a:xfrm>
          <a:prstGeom prst="rect">
            <a:avLst/>
          </a:prstGeom>
          <a:noFill/>
        </p:spPr>
        <p:txBody>
          <a:bodyPr wrap="square" rtlCol="0">
            <a:spAutoFit/>
          </a:bodyPr>
          <a:lstStyle/>
          <a:p>
            <a:r>
              <a:rPr lang="en-US" sz="2667" b="1">
                <a:solidFill>
                  <a:schemeClr val="bg1"/>
                </a:solidFill>
                <a:latin typeface="Calibri" panose="020F0502020204030204" pitchFamily="34" charset="0"/>
                <a:cs typeface="Calibri" panose="020F0502020204030204" pitchFamily="34" charset="0"/>
              </a:rPr>
              <a:t>2024/2025</a:t>
            </a:r>
          </a:p>
        </p:txBody>
      </p:sp>
      <p:sp>
        <p:nvSpPr>
          <p:cNvPr id="3" name="TextBox 2">
            <a:extLst>
              <a:ext uri="{FF2B5EF4-FFF2-40B4-BE49-F238E27FC236}">
                <a16:creationId xmlns:a16="http://schemas.microsoft.com/office/drawing/2014/main" id="{0D47CFB5-C889-DBF4-4A6F-51C46F2A7AC1}"/>
              </a:ext>
            </a:extLst>
          </p:cNvPr>
          <p:cNvSpPr txBox="1"/>
          <p:nvPr/>
        </p:nvSpPr>
        <p:spPr>
          <a:xfrm>
            <a:off x="9613297" y="5617444"/>
            <a:ext cx="2069737" cy="1138966"/>
          </a:xfrm>
          <a:prstGeom prst="rect">
            <a:avLst/>
          </a:prstGeom>
          <a:noFill/>
        </p:spPr>
        <p:txBody>
          <a:bodyPr wrap="square" rtlCol="0">
            <a:spAutoFit/>
          </a:bodyPr>
          <a:lstStyle/>
          <a:p>
            <a:pPr>
              <a:spcBef>
                <a:spcPts val="200"/>
              </a:spcBef>
              <a:spcAft>
                <a:spcPts val="200"/>
              </a:spcAft>
              <a:buClr>
                <a:schemeClr val="bg1"/>
              </a:buClr>
            </a:pPr>
            <a:r>
              <a:rPr lang="en-US" sz="2267" b="1">
                <a:latin typeface="Calibri" panose="020F0502020204030204" pitchFamily="34" charset="0"/>
                <a:cs typeface="Calibri" panose="020F0502020204030204" pitchFamily="34" charset="0"/>
              </a:rPr>
              <a:t>20+ studies </a:t>
            </a:r>
            <a:r>
              <a:rPr lang="en-US" sz="2267">
                <a:latin typeface="Calibri" panose="020F0502020204030204" pitchFamily="34" charset="0"/>
                <a:cs typeface="Calibri" panose="020F0502020204030204" pitchFamily="34" charset="0"/>
              </a:rPr>
              <a:t>in the pipeline: see </a:t>
            </a:r>
            <a:r>
              <a:rPr lang="en-US" sz="2267" err="1">
                <a:latin typeface="Calibri" panose="020F0502020204030204" pitchFamily="34" charset="0"/>
                <a:cs typeface="Calibri" panose="020F0502020204030204" pitchFamily="34" charset="0"/>
                <a:hlinkClick r:id="rId4"/>
              </a:rPr>
              <a:t>PrEPWatch</a:t>
            </a:r>
            <a:endParaRPr lang="en-US" sz="2267">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590907D-CAAB-F58B-96FA-C137CAFAF718}"/>
              </a:ext>
            </a:extLst>
          </p:cNvPr>
          <p:cNvSpPr txBox="1"/>
          <p:nvPr/>
        </p:nvSpPr>
        <p:spPr>
          <a:xfrm>
            <a:off x="8064500" y="5209136"/>
            <a:ext cx="3995261" cy="307777"/>
          </a:xfrm>
          <a:prstGeom prst="rect">
            <a:avLst/>
          </a:prstGeom>
          <a:noFill/>
        </p:spPr>
        <p:txBody>
          <a:bodyPr wrap="square" rtlCol="0">
            <a:spAutoFit/>
          </a:bodyPr>
          <a:lstStyle/>
          <a:p>
            <a:r>
              <a:rPr lang="en-US" sz="1400" i="1" dirty="0"/>
              <a:t>*PEPFAR COP allocations may change</a:t>
            </a:r>
          </a:p>
        </p:txBody>
      </p:sp>
    </p:spTree>
    <p:extLst>
      <p:ext uri="{BB962C8B-B14F-4D97-AF65-F5344CB8AC3E}">
        <p14:creationId xmlns:p14="http://schemas.microsoft.com/office/powerpoint/2010/main" val="361861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E806-B177-3C49-0208-E9FEE453AC60}"/>
              </a:ext>
            </a:extLst>
          </p:cNvPr>
          <p:cNvSpPr>
            <a:spLocks noGrp="1"/>
          </p:cNvSpPr>
          <p:nvPr>
            <p:ph type="title"/>
          </p:nvPr>
        </p:nvSpPr>
        <p:spPr>
          <a:xfrm>
            <a:off x="534353" y="128366"/>
            <a:ext cx="9235438" cy="1624233"/>
          </a:xfrm>
        </p:spPr>
        <p:txBody>
          <a:bodyPr>
            <a:noAutofit/>
          </a:bodyPr>
          <a:lstStyle/>
          <a:p>
            <a:r>
              <a:rPr lang="en-ZW" sz="3600" dirty="0"/>
              <a:t>Research/Policy/Implementation Cycle</a:t>
            </a:r>
          </a:p>
        </p:txBody>
      </p:sp>
      <p:sp>
        <p:nvSpPr>
          <p:cNvPr id="4" name="TextBox 3">
            <a:extLst>
              <a:ext uri="{FF2B5EF4-FFF2-40B4-BE49-F238E27FC236}">
                <a16:creationId xmlns:a16="http://schemas.microsoft.com/office/drawing/2014/main" id="{8738EDBC-61AF-C40D-316C-3A4ACCD2BFA4}"/>
              </a:ext>
            </a:extLst>
          </p:cNvPr>
          <p:cNvSpPr txBox="1"/>
          <p:nvPr/>
        </p:nvSpPr>
        <p:spPr>
          <a:xfrm>
            <a:off x="8039100" y="1826657"/>
            <a:ext cx="317182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Design of products  and clinical trials</a:t>
            </a:r>
          </a:p>
          <a:p>
            <a:pPr marL="285750" indent="-285750">
              <a:buFont typeface="Arial" panose="020B0604020202020204" pitchFamily="34" charset="0"/>
              <a:buChar char="•"/>
            </a:pPr>
            <a:r>
              <a:rPr lang="en-US" dirty="0"/>
              <a:t>Inclusivity </a:t>
            </a:r>
            <a:r>
              <a:rPr lang="en-US" dirty="0" err="1"/>
              <a:t>eg</a:t>
            </a:r>
            <a:r>
              <a:rPr lang="en-US" dirty="0"/>
              <a:t> of PBF, AGYW, KPs</a:t>
            </a:r>
          </a:p>
        </p:txBody>
      </p:sp>
      <p:sp>
        <p:nvSpPr>
          <p:cNvPr id="5" name="TextBox 4">
            <a:extLst>
              <a:ext uri="{FF2B5EF4-FFF2-40B4-BE49-F238E27FC236}">
                <a16:creationId xmlns:a16="http://schemas.microsoft.com/office/drawing/2014/main" id="{8DF9B0BA-A232-4488-2BFE-97D560D872C1}"/>
              </a:ext>
            </a:extLst>
          </p:cNvPr>
          <p:cNvSpPr txBox="1"/>
          <p:nvPr/>
        </p:nvSpPr>
        <p:spPr>
          <a:xfrm>
            <a:off x="8286750" y="5619750"/>
            <a:ext cx="3171826" cy="646331"/>
          </a:xfrm>
          <a:prstGeom prst="rect">
            <a:avLst/>
          </a:prstGeom>
          <a:noFill/>
        </p:spPr>
        <p:txBody>
          <a:bodyPr wrap="square" rtlCol="0">
            <a:spAutoFit/>
          </a:bodyPr>
          <a:lstStyle/>
          <a:p>
            <a:pPr marL="285750" indent="-285750">
              <a:buFont typeface="Arial" panose="020B0604020202020204" pitchFamily="34" charset="0"/>
              <a:buChar char="•"/>
            </a:pPr>
            <a:r>
              <a:rPr lang="en-US" dirty="0"/>
              <a:t>Process </a:t>
            </a:r>
          </a:p>
          <a:p>
            <a:pPr marL="285750" indent="-285750">
              <a:buFont typeface="Arial" panose="020B0604020202020204" pitchFamily="34" charset="0"/>
              <a:buChar char="•"/>
            </a:pPr>
            <a:r>
              <a:rPr lang="en-US" dirty="0"/>
              <a:t>Duration</a:t>
            </a:r>
          </a:p>
        </p:txBody>
      </p:sp>
      <p:pic>
        <p:nvPicPr>
          <p:cNvPr id="6" name="Picture 5">
            <a:extLst>
              <a:ext uri="{FF2B5EF4-FFF2-40B4-BE49-F238E27FC236}">
                <a16:creationId xmlns:a16="http://schemas.microsoft.com/office/drawing/2014/main" id="{95BC455E-DCE8-4E83-8854-D25B5B3200DA}"/>
              </a:ext>
            </a:extLst>
          </p:cNvPr>
          <p:cNvPicPr>
            <a:picLocks noChangeAspect="1"/>
          </p:cNvPicPr>
          <p:nvPr/>
        </p:nvPicPr>
        <p:blipFill>
          <a:blip r:embed="rId3"/>
          <a:stretch>
            <a:fillRect/>
          </a:stretch>
        </p:blipFill>
        <p:spPr>
          <a:xfrm>
            <a:off x="-463412" y="586296"/>
            <a:ext cx="11461473" cy="6346486"/>
          </a:xfrm>
          <a:prstGeom prst="rect">
            <a:avLst/>
          </a:prstGeom>
        </p:spPr>
      </p:pic>
      <p:sp>
        <p:nvSpPr>
          <p:cNvPr id="7" name="TextBox 6">
            <a:extLst>
              <a:ext uri="{FF2B5EF4-FFF2-40B4-BE49-F238E27FC236}">
                <a16:creationId xmlns:a16="http://schemas.microsoft.com/office/drawing/2014/main" id="{5D1FD75B-6E44-28A0-9E2B-8C1EA94C60E1}"/>
              </a:ext>
            </a:extLst>
          </p:cNvPr>
          <p:cNvSpPr txBox="1"/>
          <p:nvPr/>
        </p:nvSpPr>
        <p:spPr>
          <a:xfrm>
            <a:off x="314325" y="5277534"/>
            <a:ext cx="31718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Process </a:t>
            </a:r>
          </a:p>
          <a:p>
            <a:pPr marL="285750" indent="-285750">
              <a:buFont typeface="Arial" panose="020B0604020202020204" pitchFamily="34" charset="0"/>
              <a:buChar char="•"/>
            </a:pPr>
            <a:r>
              <a:rPr lang="en-US" dirty="0"/>
              <a:t>Health system considerations</a:t>
            </a:r>
          </a:p>
        </p:txBody>
      </p:sp>
      <p:sp>
        <p:nvSpPr>
          <p:cNvPr id="8" name="TextBox 7">
            <a:extLst>
              <a:ext uri="{FF2B5EF4-FFF2-40B4-BE49-F238E27FC236}">
                <a16:creationId xmlns:a16="http://schemas.microsoft.com/office/drawing/2014/main" id="{D47B52B9-24B5-3398-EDD7-1B8891CAB314}"/>
              </a:ext>
            </a:extLst>
          </p:cNvPr>
          <p:cNvSpPr txBox="1"/>
          <p:nvPr/>
        </p:nvSpPr>
        <p:spPr>
          <a:xfrm>
            <a:off x="209550" y="1799540"/>
            <a:ext cx="31718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Productive client/ health system interaction</a:t>
            </a:r>
          </a:p>
        </p:txBody>
      </p:sp>
    </p:spTree>
    <p:extLst>
      <p:ext uri="{BB962C8B-B14F-4D97-AF65-F5344CB8AC3E}">
        <p14:creationId xmlns:p14="http://schemas.microsoft.com/office/powerpoint/2010/main" val="41679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p:txBody>
          <a:bodyPr>
            <a:normAutofit/>
          </a:bodyPr>
          <a:lstStyle/>
          <a:p>
            <a:r>
              <a:rPr lang="en-US" sz="4400" b="1" dirty="0"/>
              <a:t>Key Considerations for scale up</a:t>
            </a:r>
          </a:p>
        </p:txBody>
      </p:sp>
      <p:graphicFrame>
        <p:nvGraphicFramePr>
          <p:cNvPr id="15" name="Diagram 14">
            <a:extLst>
              <a:ext uri="{FF2B5EF4-FFF2-40B4-BE49-F238E27FC236}">
                <a16:creationId xmlns:a16="http://schemas.microsoft.com/office/drawing/2014/main" id="{D4AF23C1-5C42-1096-2212-6995784B60DB}"/>
              </a:ext>
            </a:extLst>
          </p:cNvPr>
          <p:cNvGraphicFramePr/>
          <p:nvPr>
            <p:extLst>
              <p:ext uri="{D42A27DB-BD31-4B8C-83A1-F6EECF244321}">
                <p14:modId xmlns:p14="http://schemas.microsoft.com/office/powerpoint/2010/main" val="3930714531"/>
              </p:ext>
            </p:extLst>
          </p:nvPr>
        </p:nvGraphicFramePr>
        <p:xfrm>
          <a:off x="672326" y="1926971"/>
          <a:ext cx="10554915" cy="4638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308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6AF1B-F244-74C0-0D34-CDE0EAF3A15B}"/>
              </a:ext>
            </a:extLst>
          </p:cNvPr>
          <p:cNvSpPr>
            <a:spLocks noGrp="1"/>
          </p:cNvSpPr>
          <p:nvPr>
            <p:ph type="title"/>
          </p:nvPr>
        </p:nvSpPr>
        <p:spPr/>
        <p:txBody>
          <a:bodyPr>
            <a:normAutofit/>
          </a:bodyPr>
          <a:lstStyle/>
          <a:p>
            <a:r>
              <a:rPr lang="en-US" sz="4400" b="1" dirty="0"/>
              <a:t>Key Considerations for scale up</a:t>
            </a:r>
            <a:endParaRPr lang="en-GB" dirty="0"/>
          </a:p>
        </p:txBody>
      </p:sp>
      <p:graphicFrame>
        <p:nvGraphicFramePr>
          <p:cNvPr id="9" name="Diagram 8">
            <a:extLst>
              <a:ext uri="{FF2B5EF4-FFF2-40B4-BE49-F238E27FC236}">
                <a16:creationId xmlns:a16="http://schemas.microsoft.com/office/drawing/2014/main" id="{3259F63F-99AF-100B-2082-0C4A5180D83B}"/>
              </a:ext>
            </a:extLst>
          </p:cNvPr>
          <p:cNvGraphicFramePr/>
          <p:nvPr>
            <p:extLst>
              <p:ext uri="{D42A27DB-BD31-4B8C-83A1-F6EECF244321}">
                <p14:modId xmlns:p14="http://schemas.microsoft.com/office/powerpoint/2010/main" val="275236267"/>
              </p:ext>
            </p:extLst>
          </p:nvPr>
        </p:nvGraphicFramePr>
        <p:xfrm>
          <a:off x="672326" y="1665288"/>
          <a:ext cx="10554915" cy="486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448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1C041-17DA-9120-4B84-2584CD3ECB6C}"/>
              </a:ext>
            </a:extLst>
          </p:cNvPr>
          <p:cNvSpPr>
            <a:spLocks noGrp="1"/>
          </p:cNvSpPr>
          <p:nvPr>
            <p:ph type="title"/>
          </p:nvPr>
        </p:nvSpPr>
        <p:spPr>
          <a:xfrm>
            <a:off x="3140675" y="9490"/>
            <a:ext cx="5437187" cy="986466"/>
          </a:xfrm>
        </p:spPr>
        <p:txBody>
          <a:bodyPr>
            <a:normAutofit/>
          </a:bodyPr>
          <a:lstStyle/>
          <a:p>
            <a:r>
              <a:rPr lang="en-GB" dirty="0"/>
              <a:t>Key Takeaways</a:t>
            </a:r>
          </a:p>
        </p:txBody>
      </p:sp>
      <p:sp>
        <p:nvSpPr>
          <p:cNvPr id="11" name="Content Placeholder 10">
            <a:extLst>
              <a:ext uri="{FF2B5EF4-FFF2-40B4-BE49-F238E27FC236}">
                <a16:creationId xmlns:a16="http://schemas.microsoft.com/office/drawing/2014/main" id="{0BB6D3AB-9D82-636F-EE93-D3863E806546}"/>
              </a:ext>
            </a:extLst>
          </p:cNvPr>
          <p:cNvSpPr>
            <a:spLocks noGrp="1"/>
          </p:cNvSpPr>
          <p:nvPr>
            <p:ph sz="quarter" idx="14"/>
          </p:nvPr>
        </p:nvSpPr>
        <p:spPr>
          <a:xfrm>
            <a:off x="6715761" y="1408669"/>
            <a:ext cx="4776024" cy="5279785"/>
          </a:xfrm>
        </p:spPr>
        <p:txBody>
          <a:bodyPr/>
          <a:lstStyle/>
          <a:p>
            <a:pPr marL="342900" indent="-342900">
              <a:buFont typeface="Arial" panose="020B0604020202020204" pitchFamily="34" charset="0"/>
              <a:buChar char="•"/>
            </a:pPr>
            <a:r>
              <a:rPr lang="en-ZW" b="1" dirty="0"/>
              <a:t>Choice matters  </a:t>
            </a:r>
          </a:p>
          <a:p>
            <a:pPr marL="1028700" lvl="1" indent="-342900"/>
            <a:r>
              <a:rPr lang="en-ZW" dirty="0"/>
              <a:t>Let’s make it work with current products</a:t>
            </a:r>
          </a:p>
          <a:p>
            <a:pPr marL="1028700" lvl="1" indent="-342900"/>
            <a:r>
              <a:rPr lang="en-ZW" dirty="0"/>
              <a:t>Let’s continue to explore more options (different routes of administration/ formulations, mode of action and frequency)</a:t>
            </a:r>
          </a:p>
          <a:p>
            <a:pPr marL="342900" indent="-342900">
              <a:buFont typeface="Arial" panose="020B0604020202020204" pitchFamily="34" charset="0"/>
              <a:buChar char="•"/>
            </a:pPr>
            <a:r>
              <a:rPr lang="en-ZW" b="1" dirty="0"/>
              <a:t>Scale up is feasible </a:t>
            </a:r>
            <a:r>
              <a:rPr lang="en-ZW" dirty="0"/>
              <a:t>if we address critical issues raised and ensure people centred and quality services</a:t>
            </a:r>
          </a:p>
          <a:p>
            <a:pPr marL="342900" indent="-342900">
              <a:buFont typeface="Arial" panose="020B0604020202020204" pitchFamily="34" charset="0"/>
              <a:buChar char="•"/>
            </a:pPr>
            <a:r>
              <a:rPr lang="en-ZW" b="1" dirty="0"/>
              <a:t>Civil society to continue data driven advocacy and activism </a:t>
            </a:r>
            <a:r>
              <a:rPr lang="en-ZW" dirty="0"/>
              <a:t>to ensure our systems are designed to deliver PrEP choices effectively and efficiently</a:t>
            </a:r>
          </a:p>
        </p:txBody>
      </p:sp>
      <p:pic>
        <p:nvPicPr>
          <p:cNvPr id="3" name="Picture 2">
            <a:extLst>
              <a:ext uri="{FF2B5EF4-FFF2-40B4-BE49-F238E27FC236}">
                <a16:creationId xmlns:a16="http://schemas.microsoft.com/office/drawing/2014/main" id="{FE94C7B7-2E6B-8FD6-4557-FC943B791613}"/>
              </a:ext>
            </a:extLst>
          </p:cNvPr>
          <p:cNvPicPr>
            <a:picLocks noChangeAspect="1"/>
          </p:cNvPicPr>
          <p:nvPr/>
        </p:nvPicPr>
        <p:blipFill>
          <a:blip r:embed="rId3"/>
          <a:stretch>
            <a:fillRect/>
          </a:stretch>
        </p:blipFill>
        <p:spPr>
          <a:xfrm>
            <a:off x="422082" y="1786788"/>
            <a:ext cx="5910648" cy="4382683"/>
          </a:xfrm>
          <a:prstGeom prst="rect">
            <a:avLst/>
          </a:prstGeom>
        </p:spPr>
      </p:pic>
    </p:spTree>
    <p:extLst>
      <p:ext uri="{BB962C8B-B14F-4D97-AF65-F5344CB8AC3E}">
        <p14:creationId xmlns:p14="http://schemas.microsoft.com/office/powerpoint/2010/main" val="128449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7CB9FA-F471-62B7-F41E-380F6028541B}"/>
              </a:ext>
            </a:extLst>
          </p:cNvPr>
          <p:cNvPicPr>
            <a:picLocks noGrp="1" noChangeAspect="1"/>
          </p:cNvPicPr>
          <p:nvPr>
            <p:ph type="pic" sz="quarter" idx="15"/>
          </p:nvPr>
        </p:nvPicPr>
        <p:blipFill rotWithShape="1">
          <a:blip r:embed="rId3"/>
          <a:srcRect l="39543" r="3673"/>
          <a:stretch/>
        </p:blipFill>
        <p:spPr>
          <a:xfrm>
            <a:off x="874715" y="1936453"/>
            <a:ext cx="5437188" cy="4103687"/>
          </a:xfrm>
        </p:spPr>
      </p:pic>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p:txBody>
          <a:bodyPr/>
          <a:lstStyle/>
          <a:p>
            <a:r>
              <a:rPr lang="en-GB" noProof="0" dirty="0"/>
              <a:t>Thank you!</a:t>
            </a:r>
          </a:p>
        </p:txBody>
      </p:sp>
      <p:sp>
        <p:nvSpPr>
          <p:cNvPr id="5" name="Content Placeholder 4">
            <a:extLst>
              <a:ext uri="{FF2B5EF4-FFF2-40B4-BE49-F238E27FC236}">
                <a16:creationId xmlns:a16="http://schemas.microsoft.com/office/drawing/2014/main" id="{0DA7093A-1274-1240-2308-19FE98AC88FC}"/>
              </a:ext>
            </a:extLst>
          </p:cNvPr>
          <p:cNvSpPr>
            <a:spLocks noGrp="1"/>
          </p:cNvSpPr>
          <p:nvPr>
            <p:ph sz="quarter" idx="14"/>
          </p:nvPr>
        </p:nvSpPr>
        <p:spPr/>
        <p:txBody>
          <a:bodyPr/>
          <a:lstStyle/>
          <a:p>
            <a:endParaRPr lang="en-ZW" dirty="0"/>
          </a:p>
        </p:txBody>
      </p:sp>
    </p:spTree>
    <p:extLst>
      <p:ext uri="{BB962C8B-B14F-4D97-AF65-F5344CB8AC3E}">
        <p14:creationId xmlns:p14="http://schemas.microsoft.com/office/powerpoint/2010/main" val="97988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700112-9DA5-B142-8765-ED6A3B94F2B2}"/>
              </a:ext>
            </a:extLst>
          </p:cNvPr>
          <p:cNvSpPr>
            <a:spLocks noGrp="1"/>
          </p:cNvSpPr>
          <p:nvPr>
            <p:ph type="body" sz="quarter" idx="10"/>
          </p:nvPr>
        </p:nvSpPr>
        <p:spPr>
          <a:xfrm>
            <a:off x="3983327" y="1559569"/>
            <a:ext cx="7898828" cy="4440872"/>
          </a:xfrm>
        </p:spPr>
        <p:txBody>
          <a:bodyPr>
            <a:noAutofit/>
          </a:bodyPr>
          <a:lstStyle/>
          <a:p>
            <a:pPr marL="171450" indent="-171450">
              <a:buFont typeface="Arial" panose="020B0604020202020204" pitchFamily="34" charset="0"/>
              <a:buChar char="•"/>
            </a:pPr>
            <a:r>
              <a:rPr lang="en-US" sz="2300" b="0" dirty="0">
                <a:solidFill>
                  <a:schemeClr val="tx1"/>
                </a:solidFill>
                <a:latin typeface="Arial Narrow" panose="020B0606020202030204" pitchFamily="34" charset="0"/>
              </a:rPr>
              <a:t>Civil society has been part of the HIV/AIDS response from the very beginning of the epidemic</a:t>
            </a:r>
          </a:p>
          <a:p>
            <a:endParaRPr lang="en-US" sz="2300" b="0" dirty="0">
              <a:solidFill>
                <a:schemeClr val="tx1"/>
              </a:solidFill>
              <a:latin typeface="Arial Narrow" panose="020B0606020202030204" pitchFamily="34" charset="0"/>
            </a:endParaRPr>
          </a:p>
          <a:p>
            <a:pPr marL="171450" indent="-171450">
              <a:buFont typeface="Arial" panose="020B0604020202020204" pitchFamily="34" charset="0"/>
              <a:buChar char="•"/>
            </a:pPr>
            <a:r>
              <a:rPr lang="en-US" sz="2300" b="0" dirty="0">
                <a:solidFill>
                  <a:schemeClr val="tx1"/>
                </a:solidFill>
                <a:latin typeface="Arial Narrow" panose="020B0606020202030204" pitchFamily="34" charset="0"/>
              </a:rPr>
              <a:t>Traditional roles of civil society--advocacy, activism, serving as government watchdog, and acting as community caretaker--have been critical to the response</a:t>
            </a:r>
          </a:p>
          <a:p>
            <a:endParaRPr lang="en-US" sz="2300" b="0" dirty="0">
              <a:solidFill>
                <a:schemeClr val="tx1"/>
              </a:solidFill>
              <a:latin typeface="Arial Narrow" panose="020B0606020202030204" pitchFamily="34" charset="0"/>
            </a:endParaRPr>
          </a:p>
          <a:p>
            <a:pPr marL="171450" indent="-171450">
              <a:buFont typeface="Arial" panose="020B0604020202020204" pitchFamily="34" charset="0"/>
              <a:buChar char="•"/>
            </a:pPr>
            <a:r>
              <a:rPr lang="en-US" sz="2300" b="0" dirty="0">
                <a:solidFill>
                  <a:schemeClr val="tx1"/>
                </a:solidFill>
                <a:latin typeface="Arial Narrow" panose="020B0606020202030204" pitchFamily="34" charset="0"/>
              </a:rPr>
              <a:t>Providing world-class HIV prevention and treatment services and helping to ensure continuity of care</a:t>
            </a:r>
          </a:p>
          <a:p>
            <a:endParaRPr lang="en-US" sz="2300" b="0" dirty="0">
              <a:solidFill>
                <a:schemeClr val="tx1"/>
              </a:solidFill>
              <a:latin typeface="Arial Narrow" panose="020B0606020202030204" pitchFamily="34" charset="0"/>
            </a:endParaRPr>
          </a:p>
          <a:p>
            <a:pPr marL="171450" indent="-171450">
              <a:buFont typeface="Arial" panose="020B0604020202020204" pitchFamily="34" charset="0"/>
              <a:buChar char="•"/>
            </a:pPr>
            <a:r>
              <a:rPr lang="en-US" sz="2300" b="0" dirty="0">
                <a:solidFill>
                  <a:schemeClr val="tx1"/>
                </a:solidFill>
                <a:latin typeface="Arial Narrow" panose="020B0606020202030204" pitchFamily="34" charset="0"/>
              </a:rPr>
              <a:t>Our role is more important than ever, as we focus on epidemic control and ending AIDS by 2030</a:t>
            </a:r>
            <a:endParaRPr lang="en-ZW" sz="2300" b="0" dirty="0">
              <a:solidFill>
                <a:schemeClr val="tx1"/>
              </a:solidFill>
              <a:latin typeface="Arial Narrow" panose="020B0606020202030204" pitchFamily="34" charset="0"/>
            </a:endParaRPr>
          </a:p>
        </p:txBody>
      </p:sp>
      <p:sp>
        <p:nvSpPr>
          <p:cNvPr id="4" name="Title 3">
            <a:extLst>
              <a:ext uri="{FF2B5EF4-FFF2-40B4-BE49-F238E27FC236}">
                <a16:creationId xmlns:a16="http://schemas.microsoft.com/office/drawing/2014/main" id="{C93E86D9-734E-CD4A-98AC-D989E4E5E744}"/>
              </a:ext>
            </a:extLst>
          </p:cNvPr>
          <p:cNvSpPr>
            <a:spLocks noGrp="1"/>
          </p:cNvSpPr>
          <p:nvPr>
            <p:ph type="title"/>
          </p:nvPr>
        </p:nvSpPr>
        <p:spPr/>
        <p:txBody>
          <a:bodyPr>
            <a:normAutofit/>
          </a:bodyPr>
          <a:lstStyle/>
          <a:p>
            <a:r>
              <a:rPr lang="en-GB" noProof="0" dirty="0"/>
              <a:t>Introduction</a:t>
            </a:r>
          </a:p>
        </p:txBody>
      </p:sp>
    </p:spTree>
    <p:extLst>
      <p:ext uri="{BB962C8B-B14F-4D97-AF65-F5344CB8AC3E}">
        <p14:creationId xmlns:p14="http://schemas.microsoft.com/office/powerpoint/2010/main" val="187883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116391" y="1828801"/>
            <a:ext cx="7632701" cy="4587874"/>
          </a:xfrm>
        </p:spPr>
        <p:txBody>
          <a:bodyPr>
            <a:normAutofit lnSpcReduction="10000"/>
          </a:bodyPr>
          <a:lstStyle/>
          <a:p>
            <a:pPr marL="342900" indent="-342900">
              <a:buFont typeface="Arial" panose="020B0604020202020204" pitchFamily="34" charset="0"/>
              <a:buChar char="•"/>
            </a:pP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The burden of HIV in sub‐Saharan Africa remains unacceptably high, and disproportionately affects girls and women. </a:t>
            </a:r>
          </a:p>
          <a:p>
            <a:pPr marL="342900" indent="-342900">
              <a:buFont typeface="Arial" panose="020B0604020202020204" pitchFamily="34" charset="0"/>
              <a:buChar char="•"/>
            </a:pPr>
            <a:endPar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212121"/>
                </a:solidFill>
                <a:latin typeface="Arial Narrow" panose="020B0606020202030204" pitchFamily="34" charset="0"/>
                <a:ea typeface="Calibri" panose="020F0502020204030204" pitchFamily="34" charset="0"/>
                <a:cs typeface="Calibri" panose="020F0502020204030204" pitchFamily="34" charset="0"/>
              </a:rPr>
              <a:t>T</a:t>
            </a: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he introduction of oral HIV pre‐exposure prophylaxis (</a:t>
            </a:r>
            <a:r>
              <a:rPr lang="en-US" b="0"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PrEP</a:t>
            </a: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a decade ago revolutionized HIV prevention, however, its effectiveness is dependent on user adherence.</a:t>
            </a:r>
          </a:p>
          <a:p>
            <a:pPr marL="342900" indent="-342900">
              <a:buFont typeface="Arial" panose="020B0604020202020204" pitchFamily="34" charset="0"/>
              <a:buChar char="•"/>
            </a:pPr>
            <a:endPar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Long‐acting (LA) formulations for </a:t>
            </a:r>
            <a:r>
              <a:rPr lang="en-US" b="0"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PrEP</a:t>
            </a: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such as </a:t>
            </a:r>
            <a:r>
              <a:rPr lang="en-US" b="0" i="0" dirty="0" err="1">
                <a:solidFill>
                  <a:srgbClr val="212121"/>
                </a:solidFill>
                <a:effectLst/>
                <a:latin typeface="Arial Narrow" panose="020B0606020202030204" pitchFamily="34" charset="0"/>
                <a:ea typeface="Calibri" panose="020F0502020204030204" pitchFamily="34" charset="0"/>
                <a:cs typeface="Calibri" panose="020F0502020204030204" pitchFamily="34" charset="0"/>
              </a:rPr>
              <a:t>dapivirine</a:t>
            </a: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 vaginal ring (DPV‐VR) and injectable long‐acting cabotegravir (CAB‐LA)  are critical additions to the HIV prevention toolkit. </a:t>
            </a:r>
          </a:p>
          <a:p>
            <a:pPr marL="342900" indent="-342900">
              <a:buFont typeface="Arial" panose="020B0604020202020204" pitchFamily="34" charset="0"/>
              <a:buChar char="•"/>
            </a:pPr>
            <a:endPar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0" i="0" dirty="0">
                <a:solidFill>
                  <a:srgbClr val="212121"/>
                </a:solidFill>
                <a:effectLst/>
                <a:latin typeface="Arial Narrow" panose="020B0606020202030204" pitchFamily="34" charset="0"/>
                <a:ea typeface="Calibri" panose="020F0502020204030204" pitchFamily="34" charset="0"/>
                <a:cs typeface="Calibri" panose="020F0502020204030204" pitchFamily="34" charset="0"/>
              </a:rPr>
              <a:t>Important for populations such as adolescent girls and young women (AGYW) and other key populations who remain at significant risk of HIV acquisition while facing substantial barriers to preventive services</a:t>
            </a:r>
            <a:endParaRPr lang="en-ZW" dirty="0">
              <a:latin typeface="Arial Narrow" panose="020B0606020202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p:txBody>
          <a:bodyPr>
            <a:normAutofit/>
          </a:bodyPr>
          <a:lstStyle/>
          <a:p>
            <a:r>
              <a:rPr lang="en-GB" noProof="0" dirty="0"/>
              <a:t>Introduction</a:t>
            </a:r>
          </a:p>
        </p:txBody>
      </p:sp>
    </p:spTree>
    <p:extLst>
      <p:ext uri="{BB962C8B-B14F-4D97-AF65-F5344CB8AC3E}">
        <p14:creationId xmlns:p14="http://schemas.microsoft.com/office/powerpoint/2010/main" val="269481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2441640" y="0"/>
            <a:ext cx="5437187" cy="1428641"/>
          </a:xfrm>
        </p:spPr>
        <p:txBody>
          <a:bodyPr>
            <a:normAutofit/>
          </a:bodyPr>
          <a:lstStyle/>
          <a:p>
            <a:pPr algn="ctr"/>
            <a:r>
              <a:rPr lang="en-ZW" b="1" dirty="0">
                <a:solidFill>
                  <a:srgbClr val="C00000"/>
                </a:solidFill>
                <a:latin typeface="Arial" panose="020B0604020202020204" pitchFamily="34" charset="0"/>
                <a:cs typeface="Arial" panose="020B0604020202020204" pitchFamily="34" charset="0"/>
              </a:rPr>
              <a:t>Global PrEP uptake 11+ years in</a:t>
            </a:r>
            <a:endParaRPr lang="en-GB" noProof="0" dirty="0"/>
          </a:p>
        </p:txBody>
      </p:sp>
      <p:pic>
        <p:nvPicPr>
          <p:cNvPr id="3" name="Picture 2">
            <a:extLst>
              <a:ext uri="{FF2B5EF4-FFF2-40B4-BE49-F238E27FC236}">
                <a16:creationId xmlns:a16="http://schemas.microsoft.com/office/drawing/2014/main" id="{C5AB95D7-4D15-4D5D-041D-FFC5FBD6F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 y="2186519"/>
            <a:ext cx="6851399" cy="3567618"/>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6">
            <a:extLst>
              <a:ext uri="{FF2B5EF4-FFF2-40B4-BE49-F238E27FC236}">
                <a16:creationId xmlns:a16="http://schemas.microsoft.com/office/drawing/2014/main" id="{E0FE2993-C35F-09C3-D00E-82D4C2257C69}"/>
              </a:ext>
            </a:extLst>
          </p:cNvPr>
          <p:cNvSpPr>
            <a:spLocks noGrp="1"/>
          </p:cNvSpPr>
          <p:nvPr>
            <p:ph type="pic" sz="quarter" idx="14"/>
          </p:nvPr>
        </p:nvSpPr>
        <p:spPr>
          <a:xfrm>
            <a:off x="8229600" y="1389888"/>
            <a:ext cx="3519488" cy="4696280"/>
          </a:xfrm>
        </p:spPr>
        <p:txBody>
          <a:bodyPr/>
          <a:lstStyle/>
          <a:p>
            <a:endParaRPr lang="en-ZW"/>
          </a:p>
        </p:txBody>
      </p:sp>
      <p:sp>
        <p:nvSpPr>
          <p:cNvPr id="8" name="Title 6">
            <a:extLst>
              <a:ext uri="{FF2B5EF4-FFF2-40B4-BE49-F238E27FC236}">
                <a16:creationId xmlns:a16="http://schemas.microsoft.com/office/drawing/2014/main" id="{ABF1E676-BF22-1CE8-AA5D-E7D850B16AD2}"/>
              </a:ext>
            </a:extLst>
          </p:cNvPr>
          <p:cNvSpPr txBox="1">
            <a:spLocks noGrp="1"/>
          </p:cNvSpPr>
          <p:nvPr>
            <p:ph idx="1"/>
          </p:nvPr>
        </p:nvSpPr>
        <p:spPr bwMode="auto">
          <a:xfrm>
            <a:off x="8229600" y="1389888"/>
            <a:ext cx="3519488" cy="4526328"/>
          </a:xfrm>
          <a:prstGeom prst="rect">
            <a:avLst/>
          </a:prstGeom>
          <a:solidFill>
            <a:srgbClr val="1096AB"/>
          </a:solidFill>
          <a:ln w="9525">
            <a:solidFill>
              <a:srgbClr val="0A95A9"/>
            </a:solidFill>
            <a:miter lim="800000"/>
            <a:headEnd/>
            <a:tailEnd/>
          </a:ln>
        </p:spPr>
        <p:txBody>
          <a:bodyPr vert="horz" wrap="square" lIns="68580" tIns="34290" rIns="68580" bIns="34290" numCol="1" rtlCol="0" anchor="t" anchorCtr="0" compatLnSpc="1">
            <a:prstTxWarp prst="textNoShape">
              <a:avLst/>
            </a:prstTxWarp>
            <a:normAutofit fontScale="97500"/>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marL="346075" indent="-234950" algn="l">
              <a:defRPr/>
            </a:pPr>
            <a:endParaRPr lang="en-US" sz="1100" b="1" dirty="0">
              <a:solidFill>
                <a:schemeClr val="bg1"/>
              </a:solidFill>
              <a:latin typeface="+mn-lt"/>
            </a:endParaRPr>
          </a:p>
          <a:p>
            <a:pPr marL="346075" indent="-234950" algn="l">
              <a:defRPr/>
            </a:pPr>
            <a:r>
              <a:rPr lang="en-US" sz="2500" b="1" dirty="0">
                <a:solidFill>
                  <a:schemeClr val="bg1"/>
                </a:solidFill>
                <a:latin typeface="+mn-lt"/>
              </a:rPr>
              <a:t>Approximate total PrEP initiations: 4.9 million </a:t>
            </a:r>
          </a:p>
          <a:p>
            <a:pPr marL="346075" indent="-234950" algn="l">
              <a:buNone/>
              <a:defRPr/>
            </a:pPr>
            <a:endParaRPr lang="en-US" sz="2500" b="1" dirty="0">
              <a:solidFill>
                <a:schemeClr val="bg1"/>
              </a:solidFill>
              <a:latin typeface="+mn-lt"/>
            </a:endParaRPr>
          </a:p>
          <a:p>
            <a:pPr marL="346075" indent="-234950">
              <a:defRPr/>
            </a:pPr>
            <a:r>
              <a:rPr lang="en-US" sz="2500" b="1" dirty="0">
                <a:solidFill>
                  <a:schemeClr val="bg1"/>
                </a:solidFill>
                <a:latin typeface="+mn-lt"/>
              </a:rPr>
              <a:t>Strong increases in 2022 – BUT significantly missed UN target of 3 million users by 2020</a:t>
            </a:r>
            <a:endParaRPr lang="en-US" sz="2500" b="1" dirty="0">
              <a:solidFill>
                <a:schemeClr val="bg1"/>
              </a:solidFill>
              <a:latin typeface="+mn-lt"/>
              <a:ea typeface="+mj-ea"/>
              <a:cs typeface="+mj-cs"/>
            </a:endParaRPr>
          </a:p>
          <a:p>
            <a:pPr algn="l">
              <a:defRPr/>
            </a:pPr>
            <a:endParaRPr lang="en-US" sz="1500" b="1" dirty="0">
              <a:solidFill>
                <a:schemeClr val="bg1"/>
              </a:solidFill>
            </a:endParaRPr>
          </a:p>
          <a:p>
            <a:pPr algn="l">
              <a:defRPr/>
            </a:pPr>
            <a:endParaRPr lang="en-US" sz="1500" b="1" dirty="0">
              <a:solidFill>
                <a:srgbClr val="FFFFFF"/>
              </a:solidFill>
            </a:endParaRPr>
          </a:p>
        </p:txBody>
      </p:sp>
    </p:spTree>
    <p:extLst>
      <p:ext uri="{BB962C8B-B14F-4D97-AF65-F5344CB8AC3E}">
        <p14:creationId xmlns:p14="http://schemas.microsoft.com/office/powerpoint/2010/main" val="2628189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2770488" y="427615"/>
            <a:ext cx="9079642" cy="562500"/>
          </a:xfrm>
          <a:prstGeom prst="rect">
            <a:avLst/>
          </a:prstGeom>
        </p:spPr>
        <p:txBody>
          <a:bodyPr spcFirstLastPara="1" vert="horz" wrap="square" lIns="68569" tIns="34275" rIns="68569" bIns="34275" rtlCol="0" anchor="t" anchorCtr="0">
            <a:normAutofit fontScale="90000"/>
          </a:bodyPr>
          <a:lstStyle/>
          <a:p>
            <a:r>
              <a:rPr lang="en-US" dirty="0">
                <a:solidFill>
                  <a:srgbClr val="DF0020"/>
                </a:solidFill>
              </a:rPr>
              <a:t> </a:t>
            </a:r>
            <a:r>
              <a:rPr lang="en-US" sz="4400" dirty="0">
                <a:solidFill>
                  <a:srgbClr val="DF0020"/>
                </a:solidFill>
              </a:rPr>
              <a:t>Country trends in oral PrEP uptake</a:t>
            </a:r>
            <a:endParaRPr sz="4400" dirty="0"/>
          </a:p>
        </p:txBody>
      </p:sp>
      <p:sp>
        <p:nvSpPr>
          <p:cNvPr id="143" name="Google Shape;143;p21"/>
          <p:cNvSpPr txBox="1"/>
          <p:nvPr/>
        </p:nvSpPr>
        <p:spPr>
          <a:xfrm>
            <a:off x="438150" y="2151505"/>
            <a:ext cx="3846772" cy="3716380"/>
          </a:xfrm>
          <a:prstGeom prst="rect">
            <a:avLst/>
          </a:prstGeom>
          <a:noFill/>
          <a:ln>
            <a:noFill/>
          </a:ln>
        </p:spPr>
        <p:txBody>
          <a:bodyPr spcFirstLastPara="1" wrap="square" lIns="68569" tIns="68569" rIns="68569" bIns="68569" anchor="t" anchorCtr="0">
            <a:spAutoFit/>
          </a:bodyPr>
          <a:lstStyle/>
          <a:p>
            <a:pPr marL="350044" indent="-178594">
              <a:spcAft>
                <a:spcPts val="450"/>
              </a:spcAft>
              <a:buClr>
                <a:srgbClr val="A6A6A6"/>
              </a:buClr>
              <a:buSzPct val="100000"/>
              <a:buFont typeface="Wingdings" charset="2"/>
              <a:buChar char="§"/>
              <a:defRPr/>
            </a:pPr>
            <a:r>
              <a:rPr lang="en-US" sz="2000" dirty="0">
                <a:solidFill>
                  <a:srgbClr val="000000"/>
                </a:solidFill>
                <a:latin typeface="Arial Narrow" panose="020B0604020202020204" pitchFamily="34" charset="0"/>
                <a:cs typeface="Arial Narrow" panose="020B0604020202020204" pitchFamily="34" charset="0"/>
              </a:rPr>
              <a:t>Eight countries in SSA have surpassed 100,000 PrEP initiations, accounting for 91% initiations in the region</a:t>
            </a:r>
            <a:endParaRPr sz="2000" dirty="0">
              <a:solidFill>
                <a:srgbClr val="000000"/>
              </a:solidFill>
              <a:latin typeface="Arial Narrow" panose="020B0604020202020204" pitchFamily="34" charset="0"/>
              <a:cs typeface="Arial Narrow" panose="020B0604020202020204" pitchFamily="34" charset="0"/>
            </a:endParaRPr>
          </a:p>
          <a:p>
            <a:pPr marL="350044" indent="-178594">
              <a:spcAft>
                <a:spcPts val="450"/>
              </a:spcAft>
              <a:buClr>
                <a:srgbClr val="A6A6A6"/>
              </a:buClr>
              <a:buSzPct val="100000"/>
              <a:buFont typeface="Wingdings" charset="2"/>
              <a:buChar char="§"/>
              <a:defRPr/>
            </a:pPr>
            <a:r>
              <a:rPr lang="en-US" sz="2000" dirty="0">
                <a:solidFill>
                  <a:srgbClr val="000000"/>
                </a:solidFill>
                <a:latin typeface="Arial Narrow" panose="020B0604020202020204" pitchFamily="34" charset="0"/>
                <a:cs typeface="Arial Narrow" panose="020B0604020202020204" pitchFamily="34" charset="0"/>
              </a:rPr>
              <a:t>South Africa and Kenya were two of the earliest adopters with national programs scaling up over time</a:t>
            </a:r>
            <a:endParaRPr sz="2000" dirty="0">
              <a:solidFill>
                <a:srgbClr val="000000"/>
              </a:solidFill>
              <a:latin typeface="Arial Narrow" panose="020B0604020202020204" pitchFamily="34" charset="0"/>
              <a:cs typeface="Arial Narrow" panose="020B0604020202020204" pitchFamily="34" charset="0"/>
            </a:endParaRPr>
          </a:p>
          <a:p>
            <a:pPr marL="350044" indent="-178594">
              <a:spcAft>
                <a:spcPts val="450"/>
              </a:spcAft>
              <a:buClr>
                <a:srgbClr val="A6A6A6"/>
              </a:buClr>
              <a:buSzPct val="100000"/>
              <a:buFont typeface="Wingdings" charset="2"/>
              <a:buChar char="§"/>
              <a:defRPr/>
            </a:pPr>
            <a:r>
              <a:rPr lang="en-US" sz="2000" dirty="0">
                <a:solidFill>
                  <a:srgbClr val="000000"/>
                </a:solidFill>
                <a:latin typeface="Arial Narrow" panose="020B0604020202020204" pitchFamily="34" charset="0"/>
                <a:cs typeface="Arial Narrow" panose="020B0604020202020204" pitchFamily="34" charset="0"/>
              </a:rPr>
              <a:t>Zambia, Uganda and Nigeria have seen steep growth since 2021 – nearly  100% of initiations in these countries were PEPFAR-driven</a:t>
            </a:r>
            <a:endParaRPr sz="2000" dirty="0">
              <a:solidFill>
                <a:srgbClr val="000000"/>
              </a:solidFill>
              <a:latin typeface="Arial Narrow" panose="020B0604020202020204" pitchFamily="34" charset="0"/>
              <a:cs typeface="Arial Narrow" panose="020B0604020202020204" pitchFamily="34" charset="0"/>
              <a:sym typeface="Lato"/>
            </a:endParaRPr>
          </a:p>
        </p:txBody>
      </p:sp>
      <p:pic>
        <p:nvPicPr>
          <p:cNvPr id="4" name="Picture 3">
            <a:extLst>
              <a:ext uri="{FF2B5EF4-FFF2-40B4-BE49-F238E27FC236}">
                <a16:creationId xmlns:a16="http://schemas.microsoft.com/office/drawing/2014/main" id="{06B3C80F-4AAE-9A3F-EA9E-E00DBD90565C}"/>
              </a:ext>
            </a:extLst>
          </p:cNvPr>
          <p:cNvPicPr>
            <a:picLocks noChangeAspect="1"/>
          </p:cNvPicPr>
          <p:nvPr/>
        </p:nvPicPr>
        <p:blipFill>
          <a:blip r:embed="rId3"/>
          <a:stretch>
            <a:fillRect/>
          </a:stretch>
        </p:blipFill>
        <p:spPr>
          <a:xfrm>
            <a:off x="4844496" y="1956340"/>
            <a:ext cx="6661704" cy="4253960"/>
          </a:xfrm>
          <a:prstGeom prst="rect">
            <a:avLst/>
          </a:prstGeom>
        </p:spPr>
      </p:pic>
      <p:cxnSp>
        <p:nvCxnSpPr>
          <p:cNvPr id="145" name="Google Shape;145;p21"/>
          <p:cNvCxnSpPr>
            <a:cxnSpLocks/>
          </p:cNvCxnSpPr>
          <p:nvPr/>
        </p:nvCxnSpPr>
        <p:spPr>
          <a:xfrm flipV="1">
            <a:off x="7412824" y="2683194"/>
            <a:ext cx="0" cy="2379987"/>
          </a:xfrm>
          <a:prstGeom prst="straightConnector1">
            <a:avLst/>
          </a:prstGeom>
          <a:noFill/>
          <a:ln w="28575" cap="flat" cmpd="sng">
            <a:solidFill>
              <a:srgbClr val="DF0020"/>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90B0-DFA8-9648-89D7-138203ADE4F2}"/>
              </a:ext>
            </a:extLst>
          </p:cNvPr>
          <p:cNvSpPr>
            <a:spLocks noGrp="1"/>
          </p:cNvSpPr>
          <p:nvPr>
            <p:ph type="title"/>
          </p:nvPr>
        </p:nvSpPr>
        <p:spPr>
          <a:xfrm>
            <a:off x="1850881" y="258796"/>
            <a:ext cx="9251594" cy="750077"/>
          </a:xfrm>
        </p:spPr>
        <p:txBody>
          <a:bodyPr>
            <a:noAutofit/>
          </a:bodyPr>
          <a:lstStyle/>
          <a:p>
            <a:r>
              <a:rPr lang="en-US" sz="3200" dirty="0"/>
              <a:t>But initiation doesn’t always translate to continued use</a:t>
            </a:r>
          </a:p>
        </p:txBody>
      </p:sp>
      <p:sp>
        <p:nvSpPr>
          <p:cNvPr id="4" name="Text Placeholder 3">
            <a:extLst>
              <a:ext uri="{FF2B5EF4-FFF2-40B4-BE49-F238E27FC236}">
                <a16:creationId xmlns:a16="http://schemas.microsoft.com/office/drawing/2014/main" id="{F6884A0A-D2C4-734F-B9D7-FC4E8E2DF611}"/>
              </a:ext>
            </a:extLst>
          </p:cNvPr>
          <p:cNvSpPr>
            <a:spLocks noGrp="1"/>
          </p:cNvSpPr>
          <p:nvPr>
            <p:ph type="body" sz="quarter" idx="10"/>
          </p:nvPr>
        </p:nvSpPr>
        <p:spPr>
          <a:xfrm>
            <a:off x="1542914" y="1228253"/>
            <a:ext cx="9867527" cy="842271"/>
          </a:xfrm>
        </p:spPr>
        <p:txBody>
          <a:bodyPr>
            <a:normAutofit fontScale="92500" lnSpcReduction="10000"/>
          </a:bodyPr>
          <a:lstStyle/>
          <a:p>
            <a:pPr marL="9525" indent="0"/>
            <a:endParaRPr lang="en-US" sz="2000" dirty="0"/>
          </a:p>
          <a:p>
            <a:pPr marL="9525" indent="0"/>
            <a:r>
              <a:rPr lang="en-US" sz="2000" b="1" dirty="0" err="1"/>
              <a:t>PrEP</a:t>
            </a:r>
            <a:r>
              <a:rPr lang="en-US" sz="2000" b="1" dirty="0"/>
              <a:t> continuation rates tend to decline significantly by 3 months after initiation across all populations</a:t>
            </a:r>
            <a:r>
              <a:rPr lang="en-US" sz="2000" b="1" baseline="30000" dirty="0"/>
              <a:t>1</a:t>
            </a:r>
            <a:r>
              <a:rPr lang="en-US" sz="2000" b="1" dirty="0"/>
              <a:t> </a:t>
            </a:r>
          </a:p>
        </p:txBody>
      </p:sp>
      <p:pic>
        <p:nvPicPr>
          <p:cNvPr id="7" name="Picture 6">
            <a:extLst>
              <a:ext uri="{FF2B5EF4-FFF2-40B4-BE49-F238E27FC236}">
                <a16:creationId xmlns:a16="http://schemas.microsoft.com/office/drawing/2014/main" id="{17E0CA14-FE85-8644-A140-E743FF89065D}"/>
              </a:ext>
            </a:extLst>
          </p:cNvPr>
          <p:cNvPicPr>
            <a:picLocks noChangeAspect="1"/>
          </p:cNvPicPr>
          <p:nvPr/>
        </p:nvPicPr>
        <p:blipFill>
          <a:blip r:embed="rId3"/>
          <a:stretch>
            <a:fillRect/>
          </a:stretch>
        </p:blipFill>
        <p:spPr>
          <a:xfrm>
            <a:off x="5240493" y="2222102"/>
            <a:ext cx="6786579" cy="3598252"/>
          </a:xfrm>
          <a:prstGeom prst="rect">
            <a:avLst/>
          </a:prstGeom>
        </p:spPr>
      </p:pic>
      <p:graphicFrame>
        <p:nvGraphicFramePr>
          <p:cNvPr id="10" name="Table 10">
            <a:extLst>
              <a:ext uri="{FF2B5EF4-FFF2-40B4-BE49-F238E27FC236}">
                <a16:creationId xmlns:a16="http://schemas.microsoft.com/office/drawing/2014/main" id="{D32B1995-526D-9C44-ADC0-7959873668BB}"/>
              </a:ext>
            </a:extLst>
          </p:cNvPr>
          <p:cNvGraphicFramePr>
            <a:graphicFrameLocks noGrp="1"/>
          </p:cNvGraphicFramePr>
          <p:nvPr/>
        </p:nvGraphicFramePr>
        <p:xfrm>
          <a:off x="191712" y="2222102"/>
          <a:ext cx="4971782" cy="3750382"/>
        </p:xfrm>
        <a:graphic>
          <a:graphicData uri="http://schemas.openxmlformats.org/drawingml/2006/table">
            <a:tbl>
              <a:tblPr firstRow="1" bandRow="1">
                <a:tableStyleId>{21E4AEA4-8DFA-4A89-87EB-49C32662AFE0}</a:tableStyleId>
              </a:tblPr>
              <a:tblGrid>
                <a:gridCol w="1388453">
                  <a:extLst>
                    <a:ext uri="{9D8B030D-6E8A-4147-A177-3AD203B41FA5}">
                      <a16:colId xmlns:a16="http://schemas.microsoft.com/office/drawing/2014/main" val="1742207916"/>
                    </a:ext>
                  </a:extLst>
                </a:gridCol>
                <a:gridCol w="1401075">
                  <a:extLst>
                    <a:ext uri="{9D8B030D-6E8A-4147-A177-3AD203B41FA5}">
                      <a16:colId xmlns:a16="http://schemas.microsoft.com/office/drawing/2014/main" val="415989672"/>
                    </a:ext>
                  </a:extLst>
                </a:gridCol>
                <a:gridCol w="2182254">
                  <a:extLst>
                    <a:ext uri="{9D8B030D-6E8A-4147-A177-3AD203B41FA5}">
                      <a16:colId xmlns:a16="http://schemas.microsoft.com/office/drawing/2014/main" val="211920201"/>
                    </a:ext>
                  </a:extLst>
                </a:gridCol>
              </a:tblGrid>
              <a:tr h="549982">
                <a:tc>
                  <a:txBody>
                    <a:bodyPr/>
                    <a:lstStyle/>
                    <a:p>
                      <a:pPr algn="ctr"/>
                      <a:r>
                        <a:rPr lang="en-US" sz="1400" dirty="0"/>
                        <a:t>Study</a:t>
                      </a:r>
                    </a:p>
                  </a:txBody>
                  <a:tcPr/>
                </a:tc>
                <a:tc>
                  <a:txBody>
                    <a:bodyPr/>
                    <a:lstStyle/>
                    <a:p>
                      <a:pPr algn="ctr"/>
                      <a:r>
                        <a:rPr lang="en-US" sz="1400" dirty="0"/>
                        <a:t>Country</a:t>
                      </a:r>
                    </a:p>
                  </a:txBody>
                  <a:tcPr/>
                </a:tc>
                <a:tc>
                  <a:txBody>
                    <a:bodyPr/>
                    <a:lstStyle/>
                    <a:p>
                      <a:pPr algn="ctr"/>
                      <a:r>
                        <a:rPr lang="en-US" sz="1400" dirty="0"/>
                        <a:t>Continuation Rates (M=month)</a:t>
                      </a:r>
                    </a:p>
                  </a:txBody>
                  <a:tcPr/>
                </a:tc>
                <a:extLst>
                  <a:ext uri="{0D108BD9-81ED-4DB2-BD59-A6C34878D82A}">
                    <a16:rowId xmlns:a16="http://schemas.microsoft.com/office/drawing/2014/main" val="1632888205"/>
                  </a:ext>
                </a:extLst>
              </a:tr>
              <a:tr h="700093">
                <a:tc>
                  <a:txBody>
                    <a:bodyPr/>
                    <a:lstStyle/>
                    <a:p>
                      <a:r>
                        <a:rPr lang="en-US" sz="1600" dirty="0">
                          <a:solidFill>
                            <a:schemeClr val="tx2">
                              <a:lumMod val="50000"/>
                            </a:schemeClr>
                          </a:solidFill>
                        </a:rPr>
                        <a:t>POWER</a:t>
                      </a:r>
                      <a:r>
                        <a:rPr lang="en-US" sz="1600" baseline="30000" dirty="0">
                          <a:solidFill>
                            <a:schemeClr val="tx2">
                              <a:lumMod val="50000"/>
                            </a:schemeClr>
                          </a:solidFill>
                        </a:rPr>
                        <a:t>2</a:t>
                      </a:r>
                      <a:endParaRPr lang="en-US" sz="1600" dirty="0">
                        <a:solidFill>
                          <a:schemeClr val="tx2">
                            <a:lumMod val="50000"/>
                          </a:schemeClr>
                        </a:solidFill>
                      </a:endParaRPr>
                    </a:p>
                  </a:txBody>
                  <a:tcPr/>
                </a:tc>
                <a:tc>
                  <a:txBody>
                    <a:bodyPr/>
                    <a:lstStyle/>
                    <a:p>
                      <a:r>
                        <a:rPr lang="en-US" sz="1600" dirty="0">
                          <a:solidFill>
                            <a:schemeClr val="tx2">
                              <a:lumMod val="50000"/>
                            </a:schemeClr>
                          </a:solidFill>
                        </a:rPr>
                        <a:t>Kenya, South Africa</a:t>
                      </a:r>
                    </a:p>
                  </a:txBody>
                  <a:tcPr/>
                </a:tc>
                <a:tc>
                  <a:txBody>
                    <a:bodyPr/>
                    <a:lstStyle/>
                    <a:p>
                      <a:r>
                        <a:rPr lang="en-US" sz="1600" dirty="0">
                          <a:solidFill>
                            <a:schemeClr val="tx2">
                              <a:lumMod val="50000"/>
                            </a:schemeClr>
                          </a:solidFill>
                        </a:rPr>
                        <a:t>43% (M1); 20% (M3)</a:t>
                      </a:r>
                    </a:p>
                  </a:txBody>
                  <a:tcPr/>
                </a:tc>
                <a:extLst>
                  <a:ext uri="{0D108BD9-81ED-4DB2-BD59-A6C34878D82A}">
                    <a16:rowId xmlns:a16="http://schemas.microsoft.com/office/drawing/2014/main" val="2379945168"/>
                  </a:ext>
                </a:extLst>
              </a:tr>
              <a:tr h="1391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PrIYA</a:t>
                      </a:r>
                      <a:r>
                        <a:rPr lang="en-US" sz="1600" baseline="30000" dirty="0">
                          <a:solidFill>
                            <a:schemeClr val="tx2">
                              <a:lumMod val="50000"/>
                            </a:schemeClr>
                          </a:solidFill>
                        </a:rPr>
                        <a:t>3</a:t>
                      </a:r>
                      <a:endParaRPr lang="en-US" sz="1600" dirty="0">
                        <a:solidFill>
                          <a:schemeClr val="tx2">
                            <a:lumMod val="50000"/>
                          </a:schemeClr>
                        </a:solidFill>
                      </a:endParaRPr>
                    </a:p>
                    <a:p>
                      <a:endParaRPr lang="en-US" sz="1600" dirty="0">
                        <a:solidFill>
                          <a:schemeClr val="tx2">
                            <a:lumMod val="50000"/>
                          </a:schemeClr>
                        </a:solidFill>
                      </a:endParaRPr>
                    </a:p>
                  </a:txBody>
                  <a:tcPr/>
                </a:tc>
                <a:tc>
                  <a:txBody>
                    <a:bodyPr/>
                    <a:lstStyle/>
                    <a:p>
                      <a:r>
                        <a:rPr lang="en-US" sz="1600" dirty="0">
                          <a:solidFill>
                            <a:schemeClr val="tx2">
                              <a:lumMod val="50000"/>
                            </a:schemeClr>
                          </a:solidFill>
                        </a:rPr>
                        <a:t>Kenya</a:t>
                      </a:r>
                    </a:p>
                  </a:txBody>
                  <a:tcPr/>
                </a:tc>
                <a:tc>
                  <a:txBody>
                    <a:bodyPr/>
                    <a:lstStyle/>
                    <a:p>
                      <a:r>
                        <a:rPr lang="en-US" sz="1600" dirty="0">
                          <a:solidFill>
                            <a:schemeClr val="tx2">
                              <a:lumMod val="50000"/>
                            </a:schemeClr>
                          </a:solidFill>
                        </a:rPr>
                        <a:t>MCH Clinic: 39% (M1); 12% (M6)</a:t>
                      </a:r>
                    </a:p>
                    <a:p>
                      <a:endParaRPr lang="en-US" sz="1600" dirty="0">
                        <a:solidFill>
                          <a:schemeClr val="tx2">
                            <a:lumMod val="50000"/>
                          </a:schemeClr>
                        </a:solidFill>
                      </a:endParaRPr>
                    </a:p>
                    <a:p>
                      <a:r>
                        <a:rPr lang="en-US" sz="1600" dirty="0">
                          <a:solidFill>
                            <a:schemeClr val="tx2">
                              <a:lumMod val="50000"/>
                            </a:schemeClr>
                          </a:solidFill>
                        </a:rPr>
                        <a:t>FP Clinic: 41% (M1); 24% (M3); 15% (M6)</a:t>
                      </a:r>
                    </a:p>
                  </a:txBody>
                  <a:tcPr/>
                </a:tc>
                <a:extLst>
                  <a:ext uri="{0D108BD9-81ED-4DB2-BD59-A6C34878D82A}">
                    <a16:rowId xmlns:a16="http://schemas.microsoft.com/office/drawing/2014/main" val="4215120400"/>
                  </a:ext>
                </a:extLst>
              </a:tr>
              <a:tr h="700093">
                <a:tc>
                  <a:txBody>
                    <a:bodyPr/>
                    <a:lstStyle/>
                    <a:p>
                      <a:r>
                        <a:rPr lang="en-US" sz="1600" dirty="0">
                          <a:solidFill>
                            <a:schemeClr val="tx2">
                              <a:lumMod val="50000"/>
                            </a:schemeClr>
                          </a:solidFill>
                        </a:rPr>
                        <a:t>EMPOWER</a:t>
                      </a:r>
                      <a:r>
                        <a:rPr lang="en-US" sz="1600" baseline="30000" dirty="0">
                          <a:solidFill>
                            <a:schemeClr val="tx2">
                              <a:lumMod val="50000"/>
                            </a:schemeClr>
                          </a:solidFill>
                        </a:rPr>
                        <a:t>4</a:t>
                      </a:r>
                      <a:endParaRPr lang="en-US" sz="1600" dirty="0">
                        <a:solidFill>
                          <a:schemeClr val="tx2">
                            <a:lumMod val="50000"/>
                          </a:schemeClr>
                        </a:solidFill>
                      </a:endParaRPr>
                    </a:p>
                  </a:txBody>
                  <a:tcPr/>
                </a:tc>
                <a:tc>
                  <a:txBody>
                    <a:bodyPr/>
                    <a:lstStyle/>
                    <a:p>
                      <a:r>
                        <a:rPr lang="en-US" sz="1600" dirty="0">
                          <a:solidFill>
                            <a:schemeClr val="tx2">
                              <a:lumMod val="50000"/>
                            </a:schemeClr>
                          </a:solidFill>
                        </a:rPr>
                        <a:t>South Africa, Tanzania</a:t>
                      </a:r>
                    </a:p>
                  </a:txBody>
                  <a:tcPr/>
                </a:tc>
                <a:tc>
                  <a:txBody>
                    <a:bodyPr/>
                    <a:lstStyle/>
                    <a:p>
                      <a:r>
                        <a:rPr lang="en-US" sz="1600" dirty="0">
                          <a:solidFill>
                            <a:schemeClr val="tx2">
                              <a:lumMod val="50000"/>
                            </a:schemeClr>
                          </a:solidFill>
                        </a:rPr>
                        <a:t>73% (M1); 61% (M3); 34% (M6)</a:t>
                      </a:r>
                    </a:p>
                  </a:txBody>
                  <a:tcPr/>
                </a:tc>
                <a:extLst>
                  <a:ext uri="{0D108BD9-81ED-4DB2-BD59-A6C34878D82A}">
                    <a16:rowId xmlns:a16="http://schemas.microsoft.com/office/drawing/2014/main" val="2002484106"/>
                  </a:ext>
                </a:extLst>
              </a:tr>
            </a:tbl>
          </a:graphicData>
        </a:graphic>
      </p:graphicFrame>
      <p:sp>
        <p:nvSpPr>
          <p:cNvPr id="3" name="TextBox 2">
            <a:extLst>
              <a:ext uri="{FF2B5EF4-FFF2-40B4-BE49-F238E27FC236}">
                <a16:creationId xmlns:a16="http://schemas.microsoft.com/office/drawing/2014/main" id="{71836A77-9FAA-DB46-8620-1DB5F68F9F47}"/>
              </a:ext>
            </a:extLst>
          </p:cNvPr>
          <p:cNvSpPr txBox="1"/>
          <p:nvPr/>
        </p:nvSpPr>
        <p:spPr>
          <a:xfrm>
            <a:off x="0" y="5972484"/>
            <a:ext cx="10733038" cy="1061829"/>
          </a:xfrm>
          <a:prstGeom prst="rect">
            <a:avLst/>
          </a:prstGeom>
          <a:noFill/>
        </p:spPr>
        <p:txBody>
          <a:bodyPr wrap="square" rtlCol="0">
            <a:spAutoFit/>
          </a:bodyPr>
          <a:lstStyle/>
          <a:p>
            <a:r>
              <a:rPr lang="en-US" sz="1050" dirty="0">
                <a:solidFill>
                  <a:schemeClr val="bg2">
                    <a:lumMod val="10000"/>
                  </a:schemeClr>
                </a:solidFill>
              </a:rPr>
              <a:t>Source: </a:t>
            </a:r>
            <a:r>
              <a:rPr lang="en-US" sz="1050" baseline="30000" dirty="0">
                <a:solidFill>
                  <a:schemeClr val="bg2">
                    <a:lumMod val="10000"/>
                  </a:schemeClr>
                </a:solidFill>
              </a:rPr>
              <a:t>1</a:t>
            </a:r>
            <a:r>
              <a:rPr lang="en-US" sz="1050" dirty="0">
                <a:solidFill>
                  <a:schemeClr val="bg2">
                    <a:lumMod val="10000"/>
                  </a:schemeClr>
                </a:solidFill>
              </a:rPr>
              <a:t> Rodrigues et al., Starting and staying on PrEP: a scoping review of strategies for supporting and improving effective use of PrEP, HIV R4P (2021); </a:t>
            </a:r>
            <a:r>
              <a:rPr lang="en-US" sz="1050" baseline="30000" dirty="0">
                <a:solidFill>
                  <a:schemeClr val="bg2">
                    <a:lumMod val="10000"/>
                  </a:schemeClr>
                </a:solidFill>
              </a:rPr>
              <a:t>2 </a:t>
            </a:r>
            <a:r>
              <a:rPr lang="en-US" sz="1050" dirty="0">
                <a:solidFill>
                  <a:schemeClr val="bg2">
                    <a:lumMod val="10000"/>
                  </a:schemeClr>
                </a:solidFill>
              </a:rPr>
              <a:t>Rousseau-Jemwa et al., Early Persistence of HIV Pre-exposure Prophylaxis (PrEP) in African Adolescent Girls and Young Women (AGYW) from Kenya and South Africa, HIV R4P (2018); </a:t>
            </a:r>
            <a:r>
              <a:rPr lang="en-US" sz="1050" baseline="30000" dirty="0">
                <a:solidFill>
                  <a:schemeClr val="bg2">
                    <a:lumMod val="10000"/>
                  </a:schemeClr>
                </a:solidFill>
              </a:rPr>
              <a:t>3</a:t>
            </a:r>
            <a:r>
              <a:rPr lang="en-US" sz="1050" dirty="0">
                <a:solidFill>
                  <a:schemeClr val="bg2">
                    <a:lumMod val="10000"/>
                  </a:schemeClr>
                </a:solidFill>
              </a:rPr>
              <a:t> Kinuthia et al., Pre-exposure prophylaxis uptake and early continuation among pregnant and post-partum women within maternal and child health clinics in Kenya: results from an implementation programme (2019); Mugwanya et al., Integrating preexposure prophylaxis delivery in routine family planning clinics: A feasibility programmatic evaluation in Kenya (2019); </a:t>
            </a:r>
            <a:r>
              <a:rPr lang="en-US" sz="1050" baseline="30000" dirty="0">
                <a:solidFill>
                  <a:schemeClr val="bg2">
                    <a:lumMod val="10000"/>
                  </a:schemeClr>
                </a:solidFill>
              </a:rPr>
              <a:t>4 </a:t>
            </a:r>
            <a:r>
              <a:rPr lang="en-US" sz="1050" dirty="0">
                <a:solidFill>
                  <a:schemeClr val="bg2">
                    <a:lumMod val="10000"/>
                  </a:schemeClr>
                </a:solidFill>
              </a:rPr>
              <a:t>Delany-Moretlwe et al., Empowerment clubs did not increase PrEP continuation among adolescent girls and young women in South Africa and Tanzania - Results from the EMPOWER randomised trial, AIDS 2018 (2018); </a:t>
            </a:r>
            <a:r>
              <a:rPr lang="en-US" sz="1050" baseline="30000" dirty="0">
                <a:solidFill>
                  <a:schemeClr val="bg2">
                    <a:lumMod val="10000"/>
                  </a:schemeClr>
                </a:solidFill>
              </a:rPr>
              <a:t>5 </a:t>
            </a:r>
            <a:r>
              <a:rPr lang="en-US" sz="1050" dirty="0">
                <a:solidFill>
                  <a:schemeClr val="bg2">
                    <a:lumMod val="10000"/>
                  </a:schemeClr>
                </a:solidFill>
              </a:rPr>
              <a:t>Jilinde (2019).</a:t>
            </a:r>
          </a:p>
        </p:txBody>
      </p:sp>
      <p:sp>
        <p:nvSpPr>
          <p:cNvPr id="5" name="TextBox 4">
            <a:extLst>
              <a:ext uri="{FF2B5EF4-FFF2-40B4-BE49-F238E27FC236}">
                <a16:creationId xmlns:a16="http://schemas.microsoft.com/office/drawing/2014/main" id="{48172EB0-EE9F-6A4F-BED0-C447E55348BB}"/>
              </a:ext>
            </a:extLst>
          </p:cNvPr>
          <p:cNvSpPr txBox="1"/>
          <p:nvPr/>
        </p:nvSpPr>
        <p:spPr>
          <a:xfrm>
            <a:off x="11534275" y="2276029"/>
            <a:ext cx="329173" cy="276999"/>
          </a:xfrm>
          <a:prstGeom prst="rect">
            <a:avLst/>
          </a:prstGeom>
          <a:noFill/>
        </p:spPr>
        <p:txBody>
          <a:bodyPr wrap="square" rtlCol="0">
            <a:spAutoFit/>
          </a:bodyPr>
          <a:lstStyle/>
          <a:p>
            <a:r>
              <a:rPr lang="en-US" baseline="30000" dirty="0">
                <a:solidFill>
                  <a:schemeClr val="accent5">
                    <a:lumMod val="50000"/>
                  </a:schemeClr>
                </a:solidFill>
              </a:rPr>
              <a:t>5</a:t>
            </a:r>
          </a:p>
        </p:txBody>
      </p:sp>
    </p:spTree>
    <p:extLst>
      <p:ext uri="{BB962C8B-B14F-4D97-AF65-F5344CB8AC3E}">
        <p14:creationId xmlns:p14="http://schemas.microsoft.com/office/powerpoint/2010/main" val="178767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a:xfrm>
            <a:off x="1705758" y="233046"/>
            <a:ext cx="10740242" cy="750077"/>
          </a:xfrm>
        </p:spPr>
        <p:txBody>
          <a:bodyPr/>
          <a:lstStyle/>
          <a:p>
            <a:r>
              <a:rPr lang="en-US" dirty="0"/>
              <a:t>Choice Matters</a:t>
            </a:r>
          </a:p>
        </p:txBody>
      </p:sp>
      <p:sp>
        <p:nvSpPr>
          <p:cNvPr id="3" name="Content Placeholder 2">
            <a:extLst>
              <a:ext uri="{FF2B5EF4-FFF2-40B4-BE49-F238E27FC236}">
                <a16:creationId xmlns:a16="http://schemas.microsoft.com/office/drawing/2014/main" id="{7217CF32-AD0C-BD4D-A8A5-236273A3A069}"/>
              </a:ext>
            </a:extLst>
          </p:cNvPr>
          <p:cNvSpPr>
            <a:spLocks noGrp="1"/>
          </p:cNvSpPr>
          <p:nvPr>
            <p:ph idx="1"/>
          </p:nvPr>
        </p:nvSpPr>
        <p:spPr>
          <a:xfrm>
            <a:off x="624840" y="2008828"/>
            <a:ext cx="5321300" cy="3700384"/>
          </a:xfrm>
        </p:spPr>
        <p:txBody>
          <a:bodyPr>
            <a:normAutofit fontScale="92500" lnSpcReduction="10000"/>
          </a:bodyPr>
          <a:lstStyle/>
          <a:p>
            <a:pPr marL="466725" indent="-457200">
              <a:lnSpc>
                <a:spcPct val="100000"/>
              </a:lnSpc>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WHO systematic review (231 articles) showed increased choice associated with:</a:t>
            </a:r>
          </a:p>
          <a:p>
            <a:pPr marL="919163" lvl="1" indent="-454025">
              <a:lnSpc>
                <a:spcPct val="100000"/>
              </a:lnSpc>
              <a:spcBef>
                <a:spcPts val="0"/>
              </a:spcBef>
              <a:spcAft>
                <a:spcPts val="600"/>
              </a:spcAft>
              <a:buClr>
                <a:srgbClr val="A6A6A6"/>
              </a:buClr>
              <a:buSzPct val="100000"/>
              <a:buFont typeface="System Font Regular"/>
              <a:buChar char="⁃"/>
              <a:defRPr/>
            </a:pPr>
            <a:r>
              <a:rPr lang="en-US" b="1" dirty="0">
                <a:solidFill>
                  <a:srgbClr val="000000"/>
                </a:solidFill>
                <a:latin typeface="Arial Narrow" charset="0"/>
              </a:rPr>
              <a:t>Increased persistence </a:t>
            </a:r>
            <a:r>
              <a:rPr lang="en-US" dirty="0">
                <a:solidFill>
                  <a:srgbClr val="000000"/>
                </a:solidFill>
                <a:latin typeface="Arial Narrow" charset="0"/>
              </a:rPr>
              <a:t>on chosen method</a:t>
            </a:r>
          </a:p>
          <a:p>
            <a:pPr marL="919163" lvl="1" indent="-454025">
              <a:lnSpc>
                <a:spcPct val="100000"/>
              </a:lnSpc>
              <a:spcBef>
                <a:spcPts val="0"/>
              </a:spcBef>
              <a:spcAft>
                <a:spcPts val="600"/>
              </a:spcAft>
              <a:buClr>
                <a:srgbClr val="A6A6A6"/>
              </a:buClr>
              <a:buSzPct val="100000"/>
              <a:buFont typeface="System Font Regular"/>
              <a:buChar char="⁃"/>
              <a:defRPr/>
            </a:pPr>
            <a:r>
              <a:rPr lang="en-US" b="1" dirty="0">
                <a:solidFill>
                  <a:srgbClr val="000000"/>
                </a:solidFill>
                <a:latin typeface="Arial Narrow" charset="0"/>
              </a:rPr>
              <a:t>Better health outcomes</a:t>
            </a:r>
          </a:p>
          <a:p>
            <a:pPr marL="919163" lvl="1" indent="-454025">
              <a:lnSpc>
                <a:spcPct val="100000"/>
              </a:lnSpc>
              <a:spcBef>
                <a:spcPts val="0"/>
              </a:spcBef>
              <a:spcAft>
                <a:spcPts val="600"/>
              </a:spcAft>
              <a:buClr>
                <a:srgbClr val="A6A6A6"/>
              </a:buClr>
              <a:buSzPct val="100000"/>
              <a:buFont typeface="System Font Regular"/>
              <a:buChar char="⁃"/>
              <a:defRPr/>
            </a:pPr>
            <a:r>
              <a:rPr lang="en-US" b="1" dirty="0">
                <a:solidFill>
                  <a:srgbClr val="000000"/>
                </a:solidFill>
                <a:latin typeface="Arial Narrow" charset="0"/>
              </a:rPr>
              <a:t>12% increase in contraceptive prevalence for each additional method</a:t>
            </a:r>
          </a:p>
          <a:p>
            <a:pPr marL="466725" indent="-457200">
              <a:lnSpc>
                <a:spcPct val="100000"/>
              </a:lnSpc>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Similar to contraceptive needs: different people have different HIV prevention needs at different times</a:t>
            </a:r>
            <a:endParaRPr lang="en-US" b="1" dirty="0">
              <a:solidFill>
                <a:srgbClr val="000000"/>
              </a:solidFill>
              <a:latin typeface="Arial Narrow" charset="0"/>
            </a:endParaRPr>
          </a:p>
        </p:txBody>
      </p:sp>
      <p:pic>
        <p:nvPicPr>
          <p:cNvPr id="4" name="Picture 2">
            <a:extLst>
              <a:ext uri="{FF2B5EF4-FFF2-40B4-BE49-F238E27FC236}">
                <a16:creationId xmlns:a16="http://schemas.microsoft.com/office/drawing/2014/main" id="{B6EC9C8F-9B82-144D-AE0D-B13A3607C86C}"/>
              </a:ext>
            </a:extLst>
          </p:cNvPr>
          <p:cNvPicPr>
            <a:picLocks noChangeAspect="1" noChangeArrowheads="1"/>
          </p:cNvPicPr>
          <p:nvPr/>
        </p:nvPicPr>
        <p:blipFill>
          <a:blip r:embed="rId3"/>
          <a:srcRect/>
          <a:stretch>
            <a:fillRect/>
          </a:stretch>
        </p:blipFill>
        <p:spPr bwMode="auto">
          <a:xfrm>
            <a:off x="6926941" y="1511300"/>
            <a:ext cx="5252359" cy="4215802"/>
          </a:xfrm>
          <a:prstGeom prst="rect">
            <a:avLst/>
          </a:prstGeom>
          <a:noFill/>
          <a:ln w="9525">
            <a:noFill/>
            <a:miter lim="800000"/>
            <a:headEnd/>
            <a:tailEnd/>
          </a:ln>
        </p:spPr>
      </p:pic>
      <p:sp>
        <p:nvSpPr>
          <p:cNvPr id="5" name="TextBox 4">
            <a:extLst>
              <a:ext uri="{FF2B5EF4-FFF2-40B4-BE49-F238E27FC236}">
                <a16:creationId xmlns:a16="http://schemas.microsoft.com/office/drawing/2014/main" id="{CC510903-C9CA-5A41-A71E-7FD77CD40BEF}"/>
              </a:ext>
            </a:extLst>
          </p:cNvPr>
          <p:cNvSpPr txBox="1"/>
          <p:nvPr/>
        </p:nvSpPr>
        <p:spPr>
          <a:xfrm>
            <a:off x="7131806" y="5709212"/>
            <a:ext cx="5314194" cy="369332"/>
          </a:xfrm>
          <a:prstGeom prst="rect">
            <a:avLst/>
          </a:prstGeom>
          <a:noFill/>
        </p:spPr>
        <p:txBody>
          <a:bodyPr wrap="square" rtlCol="0">
            <a:spAutoFit/>
          </a:bodyPr>
          <a:lstStyle/>
          <a:p>
            <a:r>
              <a:rPr lang="en-US" sz="1800" b="1" dirty="0">
                <a:solidFill>
                  <a:schemeClr val="tx2">
                    <a:lumMod val="50000"/>
                  </a:schemeClr>
                </a:solidFill>
              </a:rPr>
              <a:t>Index of Contraceptive Availability</a:t>
            </a:r>
          </a:p>
        </p:txBody>
      </p:sp>
      <p:sp>
        <p:nvSpPr>
          <p:cNvPr id="6" name="TextBox 5">
            <a:extLst>
              <a:ext uri="{FF2B5EF4-FFF2-40B4-BE49-F238E27FC236}">
                <a16:creationId xmlns:a16="http://schemas.microsoft.com/office/drawing/2014/main" id="{1F5F4287-B879-0343-A2CF-5214E9AB2788}"/>
              </a:ext>
            </a:extLst>
          </p:cNvPr>
          <p:cNvSpPr txBox="1"/>
          <p:nvPr/>
        </p:nvSpPr>
        <p:spPr>
          <a:xfrm rot="16200000">
            <a:off x="4756668" y="3307834"/>
            <a:ext cx="3962398" cy="369332"/>
          </a:xfrm>
          <a:prstGeom prst="rect">
            <a:avLst/>
          </a:prstGeom>
          <a:noFill/>
        </p:spPr>
        <p:txBody>
          <a:bodyPr wrap="square" rtlCol="0">
            <a:spAutoFit/>
          </a:bodyPr>
          <a:lstStyle/>
          <a:p>
            <a:r>
              <a:rPr lang="en-US" sz="1800" b="1" dirty="0">
                <a:solidFill>
                  <a:schemeClr val="tx2">
                    <a:lumMod val="50000"/>
                  </a:schemeClr>
                </a:solidFill>
              </a:rPr>
              <a:t>Contraceptive prevalence rate</a:t>
            </a:r>
          </a:p>
        </p:txBody>
      </p:sp>
    </p:spTree>
    <p:extLst>
      <p:ext uri="{BB962C8B-B14F-4D97-AF65-F5344CB8AC3E}">
        <p14:creationId xmlns:p14="http://schemas.microsoft.com/office/powerpoint/2010/main" val="76273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726C-19ED-0DF1-E979-361A172DBCFE}"/>
              </a:ext>
            </a:extLst>
          </p:cNvPr>
          <p:cNvSpPr>
            <a:spLocks noGrp="1"/>
          </p:cNvSpPr>
          <p:nvPr>
            <p:ph type="title"/>
          </p:nvPr>
        </p:nvSpPr>
        <p:spPr>
          <a:xfrm>
            <a:off x="1595989" y="179725"/>
            <a:ext cx="10885202" cy="750077"/>
          </a:xfrm>
        </p:spPr>
        <p:txBody>
          <a:bodyPr>
            <a:normAutofit fontScale="90000"/>
          </a:bodyPr>
          <a:lstStyle/>
          <a:p>
            <a:r>
              <a:rPr lang="en-US" dirty="0" err="1"/>
              <a:t>PrEParing</a:t>
            </a:r>
            <a:r>
              <a:rPr lang="en-US" dirty="0"/>
              <a:t> for New Products- Geographically</a:t>
            </a:r>
            <a:endParaRPr lang="en-GB" dirty="0"/>
          </a:p>
        </p:txBody>
      </p:sp>
      <p:pic>
        <p:nvPicPr>
          <p:cNvPr id="7" name="Picture 6">
            <a:extLst>
              <a:ext uri="{FF2B5EF4-FFF2-40B4-BE49-F238E27FC236}">
                <a16:creationId xmlns:a16="http://schemas.microsoft.com/office/drawing/2014/main" id="{6A97A736-B25D-D927-ECDE-661C237F3C63}"/>
              </a:ext>
            </a:extLst>
          </p:cNvPr>
          <p:cNvPicPr>
            <a:picLocks noChangeAspect="1"/>
          </p:cNvPicPr>
          <p:nvPr/>
        </p:nvPicPr>
        <p:blipFill rotWithShape="1">
          <a:blip r:embed="rId3"/>
          <a:srcRect l="12433" t="6696" r="11866" b="5314"/>
          <a:stretch/>
        </p:blipFill>
        <p:spPr>
          <a:xfrm>
            <a:off x="6096000" y="1395293"/>
            <a:ext cx="4746351" cy="4969649"/>
          </a:xfrm>
          <a:prstGeom prst="rect">
            <a:avLst/>
          </a:prstGeom>
        </p:spPr>
      </p:pic>
      <p:sp>
        <p:nvSpPr>
          <p:cNvPr id="8" name="TextBox 7">
            <a:extLst>
              <a:ext uri="{FF2B5EF4-FFF2-40B4-BE49-F238E27FC236}">
                <a16:creationId xmlns:a16="http://schemas.microsoft.com/office/drawing/2014/main" id="{3D9A37C7-934D-D786-6675-56005D83A057}"/>
              </a:ext>
            </a:extLst>
          </p:cNvPr>
          <p:cNvSpPr txBox="1"/>
          <p:nvPr/>
        </p:nvSpPr>
        <p:spPr>
          <a:xfrm>
            <a:off x="387399" y="2046234"/>
            <a:ext cx="3857972" cy="3831818"/>
          </a:xfrm>
          <a:prstGeom prst="rect">
            <a:avLst/>
          </a:prstGeom>
          <a:solidFill>
            <a:schemeClr val="bg1"/>
          </a:solidFill>
        </p:spPr>
        <p:txBody>
          <a:bodyPr wrap="square" rtlCol="0">
            <a:spAutoFit/>
          </a:bodyPr>
          <a:lstStyle/>
          <a:p>
            <a:r>
              <a:rPr lang="en-US" sz="2700" b="1" dirty="0">
                <a:solidFill>
                  <a:schemeClr val="bg2">
                    <a:lumMod val="10000"/>
                  </a:schemeClr>
                </a:solidFill>
                <a:latin typeface="Arial Narrow" panose="020B0606020202030204" pitchFamily="34" charset="0"/>
              </a:rPr>
              <a:t>Out of </a:t>
            </a:r>
            <a:r>
              <a:rPr lang="en-US" sz="2700" b="1" u="sng" dirty="0">
                <a:solidFill>
                  <a:schemeClr val="accent2"/>
                </a:solidFill>
                <a:latin typeface="Arial Narrow" panose="020B0606020202030204" pitchFamily="34" charset="0"/>
              </a:rPr>
              <a:t>36</a:t>
            </a:r>
            <a:r>
              <a:rPr lang="en-US" sz="2700" b="1" dirty="0">
                <a:solidFill>
                  <a:schemeClr val="bg2">
                    <a:lumMod val="10000"/>
                  </a:schemeClr>
                </a:solidFill>
                <a:latin typeface="Arial Narrow" panose="020B0606020202030204" pitchFamily="34" charset="0"/>
              </a:rPr>
              <a:t> planned and ongoing </a:t>
            </a:r>
            <a:r>
              <a:rPr lang="en-US" sz="2700" b="1" dirty="0">
                <a:solidFill>
                  <a:schemeClr val="accent2"/>
                </a:solidFill>
                <a:latin typeface="Arial Narrow" panose="020B0606020202030204" pitchFamily="34" charset="0"/>
              </a:rPr>
              <a:t>CAB for PrEP </a:t>
            </a:r>
            <a:r>
              <a:rPr lang="en-US" sz="2700" b="1" dirty="0">
                <a:solidFill>
                  <a:schemeClr val="bg2">
                    <a:lumMod val="10000"/>
                  </a:schemeClr>
                </a:solidFill>
                <a:latin typeface="Arial Narrow" panose="020B0606020202030204" pitchFamily="34" charset="0"/>
              </a:rPr>
              <a:t>and </a:t>
            </a:r>
            <a:r>
              <a:rPr lang="en-US" sz="2700" b="1" dirty="0" err="1">
                <a:solidFill>
                  <a:schemeClr val="accent2"/>
                </a:solidFill>
                <a:latin typeface="Arial Narrow" panose="020B0606020202030204" pitchFamily="34" charset="0"/>
              </a:rPr>
              <a:t>Dapivirine</a:t>
            </a:r>
            <a:r>
              <a:rPr lang="en-US" sz="2700" b="1" dirty="0">
                <a:solidFill>
                  <a:schemeClr val="accent2"/>
                </a:solidFill>
                <a:latin typeface="Arial Narrow" panose="020B0606020202030204" pitchFamily="34" charset="0"/>
              </a:rPr>
              <a:t> Vaginal Ring </a:t>
            </a:r>
            <a:r>
              <a:rPr lang="en-US" sz="2700" b="1" dirty="0">
                <a:solidFill>
                  <a:schemeClr val="bg2">
                    <a:lumMod val="10000"/>
                  </a:schemeClr>
                </a:solidFill>
                <a:latin typeface="Arial Narrow" panose="020B0606020202030204" pitchFamily="34" charset="0"/>
              </a:rPr>
              <a:t>implementation studies, </a:t>
            </a:r>
            <a:r>
              <a:rPr lang="en-US" sz="2700" b="1" u="sng" dirty="0">
                <a:solidFill>
                  <a:schemeClr val="accent2"/>
                </a:solidFill>
                <a:latin typeface="Arial Narrow" panose="020B0606020202030204" pitchFamily="34" charset="0"/>
              </a:rPr>
              <a:t>23</a:t>
            </a:r>
            <a:r>
              <a:rPr lang="en-US" sz="2700" b="1" dirty="0">
                <a:solidFill>
                  <a:schemeClr val="bg2">
                    <a:lumMod val="10000"/>
                  </a:schemeClr>
                </a:solidFill>
                <a:latin typeface="Arial Narrow" panose="020B0606020202030204" pitchFamily="34" charset="0"/>
              </a:rPr>
              <a:t> are taking place in Africa</a:t>
            </a:r>
          </a:p>
          <a:p>
            <a:endParaRPr lang="en-US" sz="2700" b="1" dirty="0">
              <a:solidFill>
                <a:schemeClr val="bg2">
                  <a:lumMod val="10000"/>
                </a:schemeClr>
              </a:solidFill>
              <a:latin typeface="Arial Narrow" panose="020B0606020202030204" pitchFamily="34" charset="0"/>
            </a:endParaRPr>
          </a:p>
          <a:p>
            <a:r>
              <a:rPr lang="en-US" sz="2700" b="1" i="1" dirty="0">
                <a:solidFill>
                  <a:schemeClr val="accent6">
                    <a:lumMod val="50000"/>
                  </a:schemeClr>
                </a:solidFill>
                <a:latin typeface="Arial Narrow" panose="020B0606020202030204" pitchFamily="34" charset="0"/>
              </a:rPr>
              <a:t>*some studies are taking place in more than one country</a:t>
            </a:r>
            <a:endParaRPr lang="en-GB" sz="2700" b="1" i="1" dirty="0">
              <a:solidFill>
                <a:schemeClr val="accent6">
                  <a:lumMod val="50000"/>
                </a:schemeClr>
              </a:solidFill>
              <a:latin typeface="Arial Narrow" panose="020B0606020202030204" pitchFamily="34" charset="0"/>
            </a:endParaRPr>
          </a:p>
        </p:txBody>
      </p:sp>
      <p:sp>
        <p:nvSpPr>
          <p:cNvPr id="9" name="TextBox 8">
            <a:extLst>
              <a:ext uri="{FF2B5EF4-FFF2-40B4-BE49-F238E27FC236}">
                <a16:creationId xmlns:a16="http://schemas.microsoft.com/office/drawing/2014/main" id="{33A1211A-70AC-31AF-CC7F-CF50784895F2}"/>
              </a:ext>
            </a:extLst>
          </p:cNvPr>
          <p:cNvSpPr txBox="1"/>
          <p:nvPr/>
        </p:nvSpPr>
        <p:spPr>
          <a:xfrm>
            <a:off x="5775940" y="2405274"/>
            <a:ext cx="1020726"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Mali- 1</a:t>
            </a:r>
            <a:endParaRPr lang="en-GB" dirty="0"/>
          </a:p>
        </p:txBody>
      </p:sp>
      <p:sp>
        <p:nvSpPr>
          <p:cNvPr id="10" name="TextBox 9">
            <a:extLst>
              <a:ext uri="{FF2B5EF4-FFF2-40B4-BE49-F238E27FC236}">
                <a16:creationId xmlns:a16="http://schemas.microsoft.com/office/drawing/2014/main" id="{E2AC9846-7BA9-0168-C60B-98909CFCCDEE}"/>
              </a:ext>
            </a:extLst>
          </p:cNvPr>
          <p:cNvSpPr txBox="1"/>
          <p:nvPr/>
        </p:nvSpPr>
        <p:spPr>
          <a:xfrm>
            <a:off x="4677092" y="3024641"/>
            <a:ext cx="2026585"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Burkina Faso- 1</a:t>
            </a:r>
            <a:endParaRPr lang="en-GB" dirty="0"/>
          </a:p>
        </p:txBody>
      </p:sp>
      <p:sp>
        <p:nvSpPr>
          <p:cNvPr id="11" name="TextBox 10">
            <a:extLst>
              <a:ext uri="{FF2B5EF4-FFF2-40B4-BE49-F238E27FC236}">
                <a16:creationId xmlns:a16="http://schemas.microsoft.com/office/drawing/2014/main" id="{E21BAD2A-43AE-DB9D-272A-844DDA6E3EB5}"/>
              </a:ext>
            </a:extLst>
          </p:cNvPr>
          <p:cNvSpPr txBox="1"/>
          <p:nvPr/>
        </p:nvSpPr>
        <p:spPr>
          <a:xfrm>
            <a:off x="4770081" y="3620375"/>
            <a:ext cx="2026585"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Cote d’Ivoire- 1</a:t>
            </a:r>
            <a:endParaRPr lang="en-GB" dirty="0"/>
          </a:p>
        </p:txBody>
      </p:sp>
      <p:sp>
        <p:nvSpPr>
          <p:cNvPr id="12" name="TextBox 11">
            <a:extLst>
              <a:ext uri="{FF2B5EF4-FFF2-40B4-BE49-F238E27FC236}">
                <a16:creationId xmlns:a16="http://schemas.microsoft.com/office/drawing/2014/main" id="{9F8E38C8-D200-EDBF-313B-5C676C872645}"/>
              </a:ext>
            </a:extLst>
          </p:cNvPr>
          <p:cNvSpPr txBox="1"/>
          <p:nvPr/>
        </p:nvSpPr>
        <p:spPr>
          <a:xfrm>
            <a:off x="6850566" y="3738261"/>
            <a:ext cx="1226631"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Togo- 1</a:t>
            </a:r>
            <a:endParaRPr lang="en-GB" dirty="0"/>
          </a:p>
        </p:txBody>
      </p:sp>
      <p:sp>
        <p:nvSpPr>
          <p:cNvPr id="13" name="TextBox 12">
            <a:extLst>
              <a:ext uri="{FF2B5EF4-FFF2-40B4-BE49-F238E27FC236}">
                <a16:creationId xmlns:a16="http://schemas.microsoft.com/office/drawing/2014/main" id="{BDEC528F-60E0-03AE-B220-0BB20B18326F}"/>
              </a:ext>
            </a:extLst>
          </p:cNvPr>
          <p:cNvSpPr txBox="1"/>
          <p:nvPr/>
        </p:nvSpPr>
        <p:spPr>
          <a:xfrm>
            <a:off x="8616077" y="3123108"/>
            <a:ext cx="141836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Uganda- 4</a:t>
            </a:r>
            <a:endParaRPr lang="en-GB" dirty="0"/>
          </a:p>
        </p:txBody>
      </p:sp>
      <p:sp>
        <p:nvSpPr>
          <p:cNvPr id="14" name="TextBox 13">
            <a:extLst>
              <a:ext uri="{FF2B5EF4-FFF2-40B4-BE49-F238E27FC236}">
                <a16:creationId xmlns:a16="http://schemas.microsoft.com/office/drawing/2014/main" id="{65240EA7-4E19-1183-3554-B2648857CCAF}"/>
              </a:ext>
            </a:extLst>
          </p:cNvPr>
          <p:cNvSpPr txBox="1"/>
          <p:nvPr/>
        </p:nvSpPr>
        <p:spPr>
          <a:xfrm>
            <a:off x="10223375" y="3638728"/>
            <a:ext cx="1226631"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Kenya- 3</a:t>
            </a:r>
            <a:endParaRPr lang="en-GB" dirty="0"/>
          </a:p>
        </p:txBody>
      </p:sp>
      <p:sp>
        <p:nvSpPr>
          <p:cNvPr id="15" name="TextBox 14">
            <a:extLst>
              <a:ext uri="{FF2B5EF4-FFF2-40B4-BE49-F238E27FC236}">
                <a16:creationId xmlns:a16="http://schemas.microsoft.com/office/drawing/2014/main" id="{1B443C95-A316-5EA9-5B97-0F689DD0A1DB}"/>
              </a:ext>
            </a:extLst>
          </p:cNvPr>
          <p:cNvSpPr txBox="1"/>
          <p:nvPr/>
        </p:nvSpPr>
        <p:spPr>
          <a:xfrm>
            <a:off x="7161855" y="4599185"/>
            <a:ext cx="141836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Zambia- 1</a:t>
            </a:r>
            <a:endParaRPr lang="en-GB" dirty="0"/>
          </a:p>
        </p:txBody>
      </p:sp>
      <p:sp>
        <p:nvSpPr>
          <p:cNvPr id="16" name="TextBox 15">
            <a:extLst>
              <a:ext uri="{FF2B5EF4-FFF2-40B4-BE49-F238E27FC236}">
                <a16:creationId xmlns:a16="http://schemas.microsoft.com/office/drawing/2014/main" id="{6EF04410-3829-6A63-AFB5-A4AD31E40391}"/>
              </a:ext>
            </a:extLst>
          </p:cNvPr>
          <p:cNvSpPr txBox="1"/>
          <p:nvPr/>
        </p:nvSpPr>
        <p:spPr>
          <a:xfrm>
            <a:off x="9661103" y="4219629"/>
            <a:ext cx="141836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Malawi- 1</a:t>
            </a:r>
            <a:endParaRPr lang="en-GB" dirty="0"/>
          </a:p>
        </p:txBody>
      </p:sp>
      <p:sp>
        <p:nvSpPr>
          <p:cNvPr id="17" name="TextBox 16">
            <a:extLst>
              <a:ext uri="{FF2B5EF4-FFF2-40B4-BE49-F238E27FC236}">
                <a16:creationId xmlns:a16="http://schemas.microsoft.com/office/drawing/2014/main" id="{ED182A93-41AA-AEA5-8294-8F669EF8C8CB}"/>
              </a:ext>
            </a:extLst>
          </p:cNvPr>
          <p:cNvSpPr txBox="1"/>
          <p:nvPr/>
        </p:nvSpPr>
        <p:spPr>
          <a:xfrm>
            <a:off x="10210451" y="4625831"/>
            <a:ext cx="198154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Mozambique- 1</a:t>
            </a:r>
            <a:endParaRPr lang="en-GB" dirty="0"/>
          </a:p>
        </p:txBody>
      </p:sp>
      <p:sp>
        <p:nvSpPr>
          <p:cNvPr id="18" name="TextBox 17">
            <a:extLst>
              <a:ext uri="{FF2B5EF4-FFF2-40B4-BE49-F238E27FC236}">
                <a16:creationId xmlns:a16="http://schemas.microsoft.com/office/drawing/2014/main" id="{E8472812-8EB6-DC9C-55A6-AEE4E5ADD24B}"/>
              </a:ext>
            </a:extLst>
          </p:cNvPr>
          <p:cNvSpPr txBox="1"/>
          <p:nvPr/>
        </p:nvSpPr>
        <p:spPr>
          <a:xfrm>
            <a:off x="9890392" y="5090674"/>
            <a:ext cx="1755508"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Zimbabwe- 3</a:t>
            </a:r>
            <a:endParaRPr lang="en-GB" dirty="0"/>
          </a:p>
        </p:txBody>
      </p:sp>
      <p:sp>
        <p:nvSpPr>
          <p:cNvPr id="19" name="TextBox 18">
            <a:extLst>
              <a:ext uri="{FF2B5EF4-FFF2-40B4-BE49-F238E27FC236}">
                <a16:creationId xmlns:a16="http://schemas.microsoft.com/office/drawing/2014/main" id="{225B4DFC-B236-869F-825E-4C8BA35D48BC}"/>
              </a:ext>
            </a:extLst>
          </p:cNvPr>
          <p:cNvSpPr txBox="1"/>
          <p:nvPr/>
        </p:nvSpPr>
        <p:spPr>
          <a:xfrm>
            <a:off x="7038590" y="5164452"/>
            <a:ext cx="1755508"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Botswana- 1</a:t>
            </a:r>
            <a:endParaRPr lang="en-GB" dirty="0"/>
          </a:p>
        </p:txBody>
      </p:sp>
      <p:sp>
        <p:nvSpPr>
          <p:cNvPr id="20" name="TextBox 19">
            <a:extLst>
              <a:ext uri="{FF2B5EF4-FFF2-40B4-BE49-F238E27FC236}">
                <a16:creationId xmlns:a16="http://schemas.microsoft.com/office/drawing/2014/main" id="{CB6F67FC-2AD1-424A-7B29-B62E7B19336F}"/>
              </a:ext>
            </a:extLst>
          </p:cNvPr>
          <p:cNvSpPr txBox="1"/>
          <p:nvPr/>
        </p:nvSpPr>
        <p:spPr>
          <a:xfrm>
            <a:off x="6418001" y="5824175"/>
            <a:ext cx="2162218"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South Africa- 12</a:t>
            </a:r>
            <a:endParaRPr lang="en-GB" dirty="0"/>
          </a:p>
        </p:txBody>
      </p:sp>
      <p:sp>
        <p:nvSpPr>
          <p:cNvPr id="21" name="TextBox 20">
            <a:extLst>
              <a:ext uri="{FF2B5EF4-FFF2-40B4-BE49-F238E27FC236}">
                <a16:creationId xmlns:a16="http://schemas.microsoft.com/office/drawing/2014/main" id="{88D76BF5-F18F-A4A4-B865-BB29E8683D10}"/>
              </a:ext>
            </a:extLst>
          </p:cNvPr>
          <p:cNvSpPr txBox="1"/>
          <p:nvPr/>
        </p:nvSpPr>
        <p:spPr>
          <a:xfrm>
            <a:off x="9418326" y="5947444"/>
            <a:ext cx="1418365"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Lesotho- 1</a:t>
            </a:r>
            <a:endParaRPr lang="en-GB" dirty="0"/>
          </a:p>
        </p:txBody>
      </p:sp>
      <p:sp>
        <p:nvSpPr>
          <p:cNvPr id="22" name="TextBox 21">
            <a:extLst>
              <a:ext uri="{FF2B5EF4-FFF2-40B4-BE49-F238E27FC236}">
                <a16:creationId xmlns:a16="http://schemas.microsoft.com/office/drawing/2014/main" id="{2D637C3B-03FE-166C-31A1-F0C96E693DE0}"/>
              </a:ext>
            </a:extLst>
          </p:cNvPr>
          <p:cNvSpPr txBox="1"/>
          <p:nvPr/>
        </p:nvSpPr>
        <p:spPr>
          <a:xfrm>
            <a:off x="9724898" y="5519059"/>
            <a:ext cx="154162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Eswatini- 2</a:t>
            </a:r>
            <a:endParaRPr lang="en-GB" dirty="0"/>
          </a:p>
        </p:txBody>
      </p:sp>
    </p:spTree>
    <p:extLst>
      <p:ext uri="{BB962C8B-B14F-4D97-AF65-F5344CB8AC3E}">
        <p14:creationId xmlns:p14="http://schemas.microsoft.com/office/powerpoint/2010/main" val="220885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AD32C2-789C-D004-B247-1E7EB1834207}"/>
              </a:ext>
            </a:extLst>
          </p:cNvPr>
          <p:cNvPicPr>
            <a:picLocks noChangeAspect="1"/>
          </p:cNvPicPr>
          <p:nvPr/>
        </p:nvPicPr>
        <p:blipFill>
          <a:blip r:embed="rId3"/>
          <a:srcRect/>
          <a:stretch/>
        </p:blipFill>
        <p:spPr>
          <a:xfrm>
            <a:off x="0" y="0"/>
            <a:ext cx="12919567" cy="7203687"/>
          </a:xfrm>
          <a:prstGeom prst="rect">
            <a:avLst/>
          </a:prstGeom>
        </p:spPr>
      </p:pic>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a:xfrm>
            <a:off x="1417268" y="158553"/>
            <a:ext cx="10693400" cy="792873"/>
          </a:xfrm>
        </p:spPr>
        <p:txBody>
          <a:bodyPr>
            <a:normAutofit fontScale="90000"/>
          </a:bodyPr>
          <a:lstStyle/>
          <a:p>
            <a:pPr algn="ctr"/>
            <a:r>
              <a:rPr lang="en-US" dirty="0" err="1"/>
              <a:t>PrEParing</a:t>
            </a:r>
            <a:r>
              <a:rPr lang="en-US" dirty="0"/>
              <a:t> for New Products – </a:t>
            </a:r>
            <a:br>
              <a:rPr lang="en-US" dirty="0"/>
            </a:br>
            <a:r>
              <a:rPr lang="en-US" dirty="0"/>
              <a:t>Study Populations  </a:t>
            </a:r>
          </a:p>
        </p:txBody>
      </p:sp>
      <p:sp>
        <p:nvSpPr>
          <p:cNvPr id="13" name="Text Placeholder 3">
            <a:extLst>
              <a:ext uri="{FF2B5EF4-FFF2-40B4-BE49-F238E27FC236}">
                <a16:creationId xmlns:a16="http://schemas.microsoft.com/office/drawing/2014/main" id="{275D8E58-0D7F-69C1-1BEA-08547FE5A44A}"/>
              </a:ext>
            </a:extLst>
          </p:cNvPr>
          <p:cNvSpPr txBox="1">
            <a:spLocks/>
          </p:cNvSpPr>
          <p:nvPr/>
        </p:nvSpPr>
        <p:spPr>
          <a:xfrm>
            <a:off x="8664498" y="1403670"/>
            <a:ext cx="2892502" cy="4834526"/>
          </a:xfrm>
        </p:spPr>
        <p:style>
          <a:lnRef idx="2">
            <a:schemeClr val="accent1">
              <a:shade val="50000"/>
            </a:schemeClr>
          </a:lnRef>
          <a:fillRef idx="1">
            <a:schemeClr val="accent1"/>
          </a:fillRef>
          <a:effectRef idx="0">
            <a:schemeClr val="accent1"/>
          </a:effectRef>
          <a:fontRef idx="minor">
            <a:schemeClr val="lt1"/>
          </a:fontRef>
        </p:style>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ts val="2000"/>
              </a:lnSpc>
              <a:spcBef>
                <a:spcPts val="1400"/>
              </a:spcBef>
              <a:buClr>
                <a:schemeClr val="tx1"/>
              </a:buClr>
              <a:buSzPct val="150000"/>
            </a:pPr>
            <a:r>
              <a:rPr lang="en-US" sz="1800" dirty="0">
                <a:solidFill>
                  <a:schemeClr val="bg2">
                    <a:lumMod val="10000"/>
                  </a:schemeClr>
                </a:solidFill>
                <a:latin typeface="Arial Narrow" panose="020B0606020202030204" pitchFamily="34" charset="0"/>
              </a:rPr>
              <a:t>Cis men, cis women, </a:t>
            </a:r>
            <a:br>
              <a:rPr lang="en-US" sz="1800" dirty="0">
                <a:solidFill>
                  <a:schemeClr val="bg2">
                    <a:lumMod val="10000"/>
                  </a:schemeClr>
                </a:solidFill>
                <a:latin typeface="Arial Narrow" panose="020B0606020202030204" pitchFamily="34" charset="0"/>
              </a:rPr>
            </a:br>
            <a:r>
              <a:rPr lang="en-US" sz="1800" dirty="0">
                <a:solidFill>
                  <a:schemeClr val="bg2">
                    <a:lumMod val="10000"/>
                  </a:schemeClr>
                </a:solidFill>
                <a:latin typeface="Arial Narrow" panose="020B0606020202030204" pitchFamily="34" charset="0"/>
              </a:rPr>
              <a:t>and gay and bisexual </a:t>
            </a:r>
            <a:br>
              <a:rPr lang="en-US" sz="1800" dirty="0">
                <a:solidFill>
                  <a:schemeClr val="bg2">
                    <a:lumMod val="10000"/>
                  </a:schemeClr>
                </a:solidFill>
                <a:latin typeface="Arial Narrow" panose="020B0606020202030204" pitchFamily="34" charset="0"/>
              </a:rPr>
            </a:br>
            <a:r>
              <a:rPr lang="en-US" sz="1800" dirty="0">
                <a:solidFill>
                  <a:schemeClr val="bg2">
                    <a:lumMod val="10000"/>
                  </a:schemeClr>
                </a:solidFill>
                <a:latin typeface="Arial Narrow" panose="020B0606020202030204" pitchFamily="34" charset="0"/>
              </a:rPr>
              <a:t>men who have sex with men well represented</a:t>
            </a:r>
          </a:p>
          <a:p>
            <a:pPr>
              <a:lnSpc>
                <a:spcPts val="2000"/>
              </a:lnSpc>
              <a:spcBef>
                <a:spcPts val="1400"/>
              </a:spcBef>
              <a:buClr>
                <a:schemeClr val="tx1"/>
              </a:buClr>
              <a:buSzPct val="150000"/>
            </a:pPr>
            <a:r>
              <a:rPr lang="en-US" sz="1800" dirty="0">
                <a:solidFill>
                  <a:schemeClr val="bg2">
                    <a:lumMod val="10000"/>
                  </a:schemeClr>
                </a:solidFill>
                <a:latin typeface="Arial Narrow" panose="020B0606020202030204" pitchFamily="34" charset="0"/>
              </a:rPr>
              <a:t>Sex workers, trans </a:t>
            </a:r>
            <a:br>
              <a:rPr lang="en-US" sz="1800" dirty="0">
                <a:solidFill>
                  <a:schemeClr val="bg2">
                    <a:lumMod val="10000"/>
                  </a:schemeClr>
                </a:solidFill>
                <a:latin typeface="Arial Narrow" panose="020B0606020202030204" pitchFamily="34" charset="0"/>
              </a:rPr>
            </a:br>
            <a:r>
              <a:rPr lang="en-US" sz="1800" dirty="0">
                <a:solidFill>
                  <a:schemeClr val="bg2">
                    <a:lumMod val="10000"/>
                  </a:schemeClr>
                </a:solidFill>
                <a:latin typeface="Arial Narrow" panose="020B0606020202030204" pitchFamily="34" charset="0"/>
              </a:rPr>
              <a:t>men, and gender non-conforming people less well represented</a:t>
            </a:r>
          </a:p>
          <a:p>
            <a:pPr>
              <a:lnSpc>
                <a:spcPts val="2000"/>
              </a:lnSpc>
              <a:spcBef>
                <a:spcPts val="1400"/>
              </a:spcBef>
              <a:buClr>
                <a:schemeClr val="tx1"/>
              </a:buClr>
              <a:buSzPct val="150000"/>
            </a:pPr>
            <a:r>
              <a:rPr lang="en-US" sz="1800" dirty="0">
                <a:solidFill>
                  <a:schemeClr val="bg2">
                    <a:lumMod val="10000"/>
                  </a:schemeClr>
                </a:solidFill>
                <a:latin typeface="Arial Narrow" panose="020B0606020202030204" pitchFamily="34" charset="0"/>
              </a:rPr>
              <a:t>No studies planned for people who use drugs </a:t>
            </a:r>
            <a:br>
              <a:rPr lang="en-US" sz="1800" dirty="0">
                <a:solidFill>
                  <a:schemeClr val="bg2">
                    <a:lumMod val="10000"/>
                  </a:schemeClr>
                </a:solidFill>
                <a:latin typeface="Arial Narrow" panose="020B0606020202030204" pitchFamily="34" charset="0"/>
              </a:rPr>
            </a:br>
            <a:r>
              <a:rPr lang="en-US" sz="1800" dirty="0">
                <a:solidFill>
                  <a:schemeClr val="bg2">
                    <a:lumMod val="10000"/>
                  </a:schemeClr>
                </a:solidFill>
                <a:latin typeface="Arial Narrow" panose="020B0606020202030204" pitchFamily="34" charset="0"/>
              </a:rPr>
              <a:t>or prisoners</a:t>
            </a:r>
          </a:p>
          <a:p>
            <a:pPr>
              <a:lnSpc>
                <a:spcPts val="2000"/>
              </a:lnSpc>
              <a:spcBef>
                <a:spcPts val="1400"/>
              </a:spcBef>
              <a:buClr>
                <a:schemeClr val="tx1"/>
              </a:buClr>
              <a:buSzPct val="150000"/>
            </a:pPr>
            <a:r>
              <a:rPr lang="en-US" sz="1800" dirty="0">
                <a:solidFill>
                  <a:schemeClr val="bg2">
                    <a:lumMod val="10000"/>
                  </a:schemeClr>
                </a:solidFill>
                <a:latin typeface="Arial Narrow" panose="020B0606020202030204" pitchFamily="34" charset="0"/>
              </a:rPr>
              <a:t>Inclusion of diverse populations is key to gather evidence around safety, adherence, etc.</a:t>
            </a:r>
            <a:endParaRPr lang="en-GB" sz="1800" dirty="0">
              <a:solidFill>
                <a:schemeClr val="bg2">
                  <a:lumMod val="10000"/>
                </a:schemeClr>
              </a:solidFill>
              <a:latin typeface="Arial Narrow" panose="020B0606020202030204" pitchFamily="34" charset="0"/>
            </a:endParaRPr>
          </a:p>
        </p:txBody>
      </p:sp>
      <p:grpSp>
        <p:nvGrpSpPr>
          <p:cNvPr id="4" name="Group 3">
            <a:extLst>
              <a:ext uri="{FF2B5EF4-FFF2-40B4-BE49-F238E27FC236}">
                <a16:creationId xmlns:a16="http://schemas.microsoft.com/office/drawing/2014/main" id="{80F3ECEE-3F25-1AEC-49CD-DD96EE6BEBDF}"/>
              </a:ext>
            </a:extLst>
          </p:cNvPr>
          <p:cNvGrpSpPr/>
          <p:nvPr/>
        </p:nvGrpSpPr>
        <p:grpSpPr>
          <a:xfrm>
            <a:off x="391390" y="6238196"/>
            <a:ext cx="3446170" cy="307777"/>
            <a:chOff x="607671" y="6207419"/>
            <a:chExt cx="3446170" cy="307777"/>
          </a:xfrm>
        </p:grpSpPr>
        <p:sp>
          <p:nvSpPr>
            <p:cNvPr id="6" name="Rectangle 5">
              <a:extLst>
                <a:ext uri="{FF2B5EF4-FFF2-40B4-BE49-F238E27FC236}">
                  <a16:creationId xmlns:a16="http://schemas.microsoft.com/office/drawing/2014/main" id="{9C0623A6-39A6-E499-9880-7DFECF1F914B}"/>
                </a:ext>
              </a:extLst>
            </p:cNvPr>
            <p:cNvSpPr/>
            <p:nvPr/>
          </p:nvSpPr>
          <p:spPr>
            <a:xfrm>
              <a:off x="607671" y="6207419"/>
              <a:ext cx="3446170" cy="307777"/>
            </a:xfrm>
            <a:prstGeom prst="rect">
              <a:avLst/>
            </a:prstGeom>
          </p:spPr>
          <p:txBody>
            <a:bodyPr wrap="square">
              <a:spAutoFit/>
            </a:bodyPr>
            <a:lstStyle/>
            <a:p>
              <a:pPr marL="228600"/>
              <a:r>
                <a:rPr lang="en-US" sz="1400" b="0" i="1" u="none" strike="noStrike" dirty="0">
                  <a:solidFill>
                    <a:schemeClr val="accent3">
                      <a:lumMod val="50000"/>
                    </a:schemeClr>
                  </a:solidFill>
                  <a:effectLst/>
                  <a:latin typeface="Arial" panose="020B0604020202020204" pitchFamily="34" charset="0"/>
                  <a:cs typeface="Arial" panose="020B0604020202020204" pitchFamily="34" charset="0"/>
                  <a:hlinkClick r:id="rId4" tooltip="https://www.prepwatch.org/resources/implementation-study-tracker/">
                    <a:extLst>
                      <a:ext uri="{A12FA001-AC4F-418D-AE19-62706E023703}">
                        <ahyp:hlinkClr xmlns="" xmlns:ahyp="http://schemas.microsoft.com/office/drawing/2018/hyperlinkcolor" val="tx"/>
                      </a:ext>
                    </a:extLst>
                  </a:hlinkClick>
                </a:rPr>
                <a:t>BioPIC Implementation Study Tracker</a:t>
              </a:r>
              <a:endParaRPr lang="en-US" sz="1400" b="0" i="1" u="none" strike="noStrike" dirty="0">
                <a:solidFill>
                  <a:schemeClr val="accent3">
                    <a:lumMod val="50000"/>
                  </a:schemeClr>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1A3C69-8390-A6F7-F18B-C1D57310A0FE}"/>
                </a:ext>
              </a:extLst>
            </p:cNvPr>
            <p:cNvPicPr>
              <a:picLocks noChangeAspect="1"/>
            </p:cNvPicPr>
            <p:nvPr/>
          </p:nvPicPr>
          <p:blipFill>
            <a:blip r:embed="rId5"/>
            <a:stretch>
              <a:fillRect/>
            </a:stretch>
          </p:blipFill>
          <p:spPr>
            <a:xfrm>
              <a:off x="607671" y="6251813"/>
              <a:ext cx="215900" cy="215900"/>
            </a:xfrm>
            <a:prstGeom prst="rect">
              <a:avLst/>
            </a:prstGeom>
          </p:spPr>
        </p:pic>
      </p:grpSp>
    </p:spTree>
    <p:extLst>
      <p:ext uri="{BB962C8B-B14F-4D97-AF65-F5344CB8AC3E}">
        <p14:creationId xmlns:p14="http://schemas.microsoft.com/office/powerpoint/2010/main" val="327808087"/>
      </p:ext>
    </p:extLst>
  </p:cSld>
  <p:clrMapOvr>
    <a:masterClrMapping/>
  </p:clrMapOvr>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VR4P-2024-Speaker_RibbonSans.potx" id="{AFD9FF25-A869-4D42-AA88-C30434704F4A}" vid="{C2656A43-8124-B740-81BA-033A31046F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6baf7c1-7d9f-48d3-95bc-3d60efb8f7f9">
      <Terms xmlns="http://schemas.microsoft.com/office/infopath/2007/PartnerControls"/>
    </lcf76f155ced4ddcb4097134ff3c332f>
    <_ip_UnifiedCompliancePolicyUIAction xmlns="http://schemas.microsoft.com/sharepoint/v3" xsi:nil="true"/>
    <TaxCatchAll xmlns="250929fa-9806-4449-af20-7947085fa170"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DD43244790174B892FA283EAEEDD66" ma:contentTypeVersion="19" ma:contentTypeDescription="Create a new document." ma:contentTypeScope="" ma:versionID="3d42bb68d0426afcd238a47141982f15">
  <xsd:schema xmlns:xsd="http://www.w3.org/2001/XMLSchema" xmlns:xs="http://www.w3.org/2001/XMLSchema" xmlns:p="http://schemas.microsoft.com/office/2006/metadata/properties" xmlns:ns1="http://schemas.microsoft.com/sharepoint/v3" xmlns:ns2="96baf7c1-7d9f-48d3-95bc-3d60efb8f7f9" xmlns:ns3="250929fa-9806-4449-af20-7947085fa170" targetNamespace="http://schemas.microsoft.com/office/2006/metadata/properties" ma:root="true" ma:fieldsID="7d3a24471b85b01aaa6bb00261ebec48" ns1:_="" ns2:_="" ns3:_="">
    <xsd:import namespace="http://schemas.microsoft.com/sharepoint/v3"/>
    <xsd:import namespace="96baf7c1-7d9f-48d3-95bc-3d60efb8f7f9"/>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af7c1-7d9f-48d3-95bc-3d60efb8f7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CCA70B-E7EA-4577-8980-4D6ABCCB1048}">
  <ds:schemaRefs>
    <ds:schemaRef ds:uri="http://schemas.openxmlformats.org/package/2006/metadata/core-properties"/>
    <ds:schemaRef ds:uri="http://purl.org/dc/elements/1.1/"/>
    <ds:schemaRef ds:uri="http://purl.org/dc/dcmitype/"/>
    <ds:schemaRef ds:uri="http://www.w3.org/XML/1998/namespace"/>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 ds:uri="250929fa-9806-4449-af20-7947085fa170"/>
    <ds:schemaRef ds:uri="96baf7c1-7d9f-48d3-95bc-3d60efb8f7f9"/>
    <ds:schemaRef ds:uri="http://purl.org/dc/terms/"/>
  </ds:schemaRefs>
</ds:datastoreItem>
</file>

<file path=customXml/itemProps2.xml><?xml version="1.0" encoding="utf-8"?>
<ds:datastoreItem xmlns:ds="http://schemas.openxmlformats.org/officeDocument/2006/customXml" ds:itemID="{C7FD40EA-E473-4356-9603-D303C90A5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baf7c1-7d9f-48d3-95bc-3d60efb8f7f9"/>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7558EB-001B-4B6F-AC87-FE8B1DC825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HIVR4P-2024-Speaker_Verdana (2)</Template>
  <TotalTime>2064</TotalTime>
  <Words>3720</Words>
  <Application>Microsoft Office PowerPoint</Application>
  <PresentationFormat>Widescreen</PresentationFormat>
  <Paragraphs>229</Paragraphs>
  <Slides>15</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Verdana</vt:lpstr>
      <vt:lpstr>System Font Regular</vt:lpstr>
      <vt:lpstr>Cambria</vt:lpstr>
      <vt:lpstr>Poppins</vt:lpstr>
      <vt:lpstr>IAS Ribbon Sans Regular</vt:lpstr>
      <vt:lpstr>Wingdings</vt:lpstr>
      <vt:lpstr>Arial Narrow</vt:lpstr>
      <vt:lpstr>Arial</vt:lpstr>
      <vt:lpstr>Verdana Bold</vt:lpstr>
      <vt:lpstr>Calibri</vt:lpstr>
      <vt:lpstr>Lato</vt:lpstr>
      <vt:lpstr>Courier New</vt:lpstr>
      <vt:lpstr>IAS Ribbon Sans Bold</vt:lpstr>
      <vt:lpstr>HIVR4P2023</vt:lpstr>
      <vt:lpstr>CAB-LA Implementation and Vaginal ring scale up: A civil society perspective</vt:lpstr>
      <vt:lpstr>Introduction</vt:lpstr>
      <vt:lpstr>Introduction</vt:lpstr>
      <vt:lpstr>Global PrEP uptake 11+ years in</vt:lpstr>
      <vt:lpstr> Country trends in oral PrEP uptake</vt:lpstr>
      <vt:lpstr>But initiation doesn’t always translate to continued use</vt:lpstr>
      <vt:lpstr>Choice Matters</vt:lpstr>
      <vt:lpstr>PrEParing for New Products- Geographically</vt:lpstr>
      <vt:lpstr>PrEParing for New Products –  Study Populations  </vt:lpstr>
      <vt:lpstr>Landscape of CAB PrEP Introduction – as of 09 Sep 2023</vt:lpstr>
      <vt:lpstr>Research/Policy/Implementation Cycle</vt:lpstr>
      <vt:lpstr>Key Considerations for scale up</vt:lpstr>
      <vt:lpstr>Key Considerations for scale up</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Imelda Mahaka</dc:creator>
  <cp:lastModifiedBy>Sara Jändel</cp:lastModifiedBy>
  <cp:revision>13</cp:revision>
  <cp:lastPrinted>2023-10-04T11:20:35Z</cp:lastPrinted>
  <dcterms:created xsi:type="dcterms:W3CDTF">2023-10-02T10:07:56Z</dcterms:created>
  <dcterms:modified xsi:type="dcterms:W3CDTF">2023-10-31T13:55:59Z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0x010100ACDD43244790174B892FA283EAEEDD66</vt:lpwstr>
  </property>
</Properties>
</file>