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0" r:id="rId4"/>
  </p:sldMasterIdLst>
  <p:notesMasterIdLst>
    <p:notesMasterId r:id="rId32"/>
  </p:notesMasterIdLst>
  <p:sldIdLst>
    <p:sldId id="1005" r:id="rId5"/>
    <p:sldId id="1006" r:id="rId6"/>
    <p:sldId id="400" r:id="rId7"/>
    <p:sldId id="1024" r:id="rId8"/>
    <p:sldId id="1008" r:id="rId9"/>
    <p:sldId id="287" r:id="rId10"/>
    <p:sldId id="289" r:id="rId11"/>
    <p:sldId id="1034" r:id="rId12"/>
    <p:sldId id="1027" r:id="rId13"/>
    <p:sldId id="1032" r:id="rId14"/>
    <p:sldId id="1029" r:id="rId15"/>
    <p:sldId id="1031" r:id="rId16"/>
    <p:sldId id="295" r:id="rId17"/>
    <p:sldId id="1019" r:id="rId18"/>
    <p:sldId id="276" r:id="rId19"/>
    <p:sldId id="1035" r:id="rId20"/>
    <p:sldId id="278" r:id="rId21"/>
    <p:sldId id="309" r:id="rId22"/>
    <p:sldId id="301" r:id="rId23"/>
    <p:sldId id="312" r:id="rId24"/>
    <p:sldId id="313" r:id="rId25"/>
    <p:sldId id="311" r:id="rId26"/>
    <p:sldId id="302" r:id="rId27"/>
    <p:sldId id="281" r:id="rId28"/>
    <p:sldId id="280" r:id="rId29"/>
    <p:sldId id="1033" r:id="rId30"/>
    <p:sldId id="1160" r:id="rId31"/>
  </p:sldIdLst>
  <p:sldSz cx="12192000" cy="6858000"/>
  <p:notesSz cx="6797675" cy="9928225"/>
  <p:embeddedFontLst>
    <p:embeddedFont>
      <p:font typeface="Calibri" panose="020F0502020204030204" pitchFamily="34" charset="0"/>
      <p:regular r:id="rId33"/>
      <p:bold r:id="rId34"/>
      <p:italic r:id="rId35"/>
      <p:boldItalic r:id="rId36"/>
    </p:embeddedFont>
    <p:embeddedFont>
      <p:font typeface="Century Gothic" panose="020B0502020202020204" pitchFamily="34" charset="0"/>
      <p:regular r:id="rId37"/>
      <p:bold r:id="rId38"/>
      <p:italic r:id="rId39"/>
      <p:boldItalic r:id="rId40"/>
    </p:embeddedFont>
    <p:embeddedFont>
      <p:font typeface="Verdana" panose="020B0604030504040204" pitchFamily="34" charset="0"/>
      <p:regular r:id="rId41"/>
      <p:bold r:id="rId42"/>
      <p:italic r:id="rId43"/>
      <p:boldItalic r:id="rId4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BA0C00-825B-5470-769D-6944D2759030}" name="Laura Beres" initials="LB" userId="S::lberes1@jh.edu::0d0a8881-3bf1-4946-a9ef-a7148ef2b67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aloke Mody" initials="AM" lastIdx="6" clrIdx="0">
    <p:extLst>
      <p:ext uri="{19B8F6BF-5375-455C-9EA6-DF929625EA0E}">
        <p15:presenceInfo xmlns:p15="http://schemas.microsoft.com/office/powerpoint/2012/main" userId="be6b3085888929c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66206" autoAdjust="0"/>
  </p:normalViewPr>
  <p:slideViewPr>
    <p:cSldViewPr snapToGrid="0" snapToObjects="1">
      <p:cViewPr>
        <p:scale>
          <a:sx n="50" d="100"/>
          <a:sy n="50" d="100"/>
        </p:scale>
        <p:origin x="1934" y="187"/>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AC4D20E5-D8F7-594B-9D91-F763D43B9AF7}" type="datetimeFigureOut">
              <a:rPr lang="en-GB" smtClean="0"/>
              <a:t>23/07/2023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1BE8DCDC-D13C-2549-BE6A-717E9EED41AD}" type="slidenum">
              <a:rPr lang="en-GB" smtClean="0"/>
              <a:t>‹#›</a:t>
            </a:fld>
            <a:endParaRPr lang="en-GB"/>
          </a:p>
        </p:txBody>
      </p:sp>
    </p:spTree>
    <p:extLst>
      <p:ext uri="{BB962C8B-B14F-4D97-AF65-F5344CB8AC3E}">
        <p14:creationId xmlns:p14="http://schemas.microsoft.com/office/powerpoint/2010/main" val="37923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Hello. My name is Njekwa Mukamba from the Centre for Infectious Disease Research in Zambia (CIDRZ). </a:t>
            </a:r>
            <a:r>
              <a:rPr lang="en-US" sz="1200" b="1" kern="1200" dirty="0">
                <a:solidFill>
                  <a:schemeClr val="tx1"/>
                </a:solidFill>
                <a:latin typeface="+mn-lt"/>
                <a:ea typeface="+mn-ea"/>
                <a:cs typeface="+mn-cs"/>
              </a:rPr>
              <a:t>I’d like to begin by acknowledging the Traditional Owners of the land on which we meet today. I would also like to pay my respects to Elders past and present.</a:t>
            </a:r>
          </a:p>
          <a:p>
            <a:endParaRPr lang="en-US" b="1" dirty="0"/>
          </a:p>
          <a:p>
            <a:r>
              <a:rPr lang="en-US" b="1" dirty="0"/>
              <a:t>I would also like to express thanks to the organizers of this Satellite session on Person-centred approaches - for the opportunity to share our work from the ‘Leveraging person-centred public health for HIV treatment in Zambia study. I would like to also thank the recipients of care and the health care workers who participated in our study and often work under difficult and stressful conditions to deliver health care. We recognize the support from our partners who include among others, the Zambian Ministry of Health and our funder, the Bill &amp; Melinda Gates Foundation.</a:t>
            </a:r>
          </a:p>
          <a:p>
            <a:endParaRPr lang="en-US" b="1" dirty="0"/>
          </a:p>
        </p:txBody>
      </p:sp>
      <p:sp>
        <p:nvSpPr>
          <p:cNvPr id="4" name="Slide Number Placeholder 3"/>
          <p:cNvSpPr>
            <a:spLocks noGrp="1"/>
          </p:cNvSpPr>
          <p:nvPr>
            <p:ph type="sldNum" sz="quarter" idx="5"/>
          </p:nvPr>
        </p:nvSpPr>
        <p:spPr/>
        <p:txBody>
          <a:bodyPr/>
          <a:lstStyle/>
          <a:p>
            <a:fld id="{1BE8DCDC-D13C-2549-BE6A-717E9EED41AD}" type="slidenum">
              <a:rPr lang="en-GB" smtClean="0"/>
              <a:t>1</a:t>
            </a:fld>
            <a:endParaRPr lang="en-GB"/>
          </a:p>
        </p:txBody>
      </p:sp>
    </p:spTree>
    <p:extLst>
      <p:ext uri="{BB962C8B-B14F-4D97-AF65-F5344CB8AC3E}">
        <p14:creationId xmlns:p14="http://schemas.microsoft.com/office/powerpoint/2010/main" val="1568645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Health care workers largely endorsed the concepts of person-</a:t>
            </a:r>
            <a:r>
              <a:rPr lang="en-US" b="1" dirty="0" err="1"/>
              <a:t>centred</a:t>
            </a:r>
            <a:r>
              <a:rPr lang="en-US" b="1" dirty="0"/>
              <a:t> care but felt challenged in the practice of person-centeredness by workflows and limited resources. This frustrated healthcare workers and led to some defensiveness in discussions around PCC. This led our intervention to embrace mentorship that recognized the HCWs, themselves, and built on the existing PCC successes that were there in each facility, despite the challenges. </a:t>
            </a:r>
          </a:p>
        </p:txBody>
      </p:sp>
      <p:sp>
        <p:nvSpPr>
          <p:cNvPr id="4" name="Slide Number Placeholder 3"/>
          <p:cNvSpPr>
            <a:spLocks noGrp="1"/>
          </p:cNvSpPr>
          <p:nvPr>
            <p:ph type="sldNum" sz="quarter" idx="5"/>
          </p:nvPr>
        </p:nvSpPr>
        <p:spPr/>
        <p:txBody>
          <a:bodyPr/>
          <a:lstStyle/>
          <a:p>
            <a:fld id="{1BE8DCDC-D13C-2549-BE6A-717E9EED41AD}" type="slidenum">
              <a:rPr lang="en-GB" smtClean="0"/>
              <a:t>10</a:t>
            </a:fld>
            <a:endParaRPr lang="en-GB"/>
          </a:p>
        </p:txBody>
      </p:sp>
    </p:spTree>
    <p:extLst>
      <p:ext uri="{BB962C8B-B14F-4D97-AF65-F5344CB8AC3E}">
        <p14:creationId xmlns:p14="http://schemas.microsoft.com/office/powerpoint/2010/main" val="977723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Healthcare workers felt motivated by positive interpersonal interactions but undermined by power dynamics that limited their agency and success in these practices. Our intervention targeted improved coordination of care and frustration management strategies for difficult circumstances.</a:t>
            </a:r>
          </a:p>
        </p:txBody>
      </p:sp>
      <p:sp>
        <p:nvSpPr>
          <p:cNvPr id="4" name="Slide Number Placeholder 3"/>
          <p:cNvSpPr>
            <a:spLocks noGrp="1"/>
          </p:cNvSpPr>
          <p:nvPr>
            <p:ph type="sldNum" sz="quarter" idx="5"/>
          </p:nvPr>
        </p:nvSpPr>
        <p:spPr/>
        <p:txBody>
          <a:bodyPr/>
          <a:lstStyle/>
          <a:p>
            <a:fld id="{1BE8DCDC-D13C-2549-BE6A-717E9EED41AD}" type="slidenum">
              <a:rPr lang="en-GB" smtClean="0"/>
              <a:t>11</a:t>
            </a:fld>
            <a:endParaRPr lang="en-GB"/>
          </a:p>
        </p:txBody>
      </p:sp>
    </p:spTree>
    <p:extLst>
      <p:ext uri="{BB962C8B-B14F-4D97-AF65-F5344CB8AC3E}">
        <p14:creationId xmlns:p14="http://schemas.microsoft.com/office/powerpoint/2010/main" val="1892465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Healthcare workers were interested in client experience data but desired a clear path to interpret and apply findings.</a:t>
            </a:r>
          </a:p>
        </p:txBody>
      </p:sp>
      <p:sp>
        <p:nvSpPr>
          <p:cNvPr id="4" name="Slide Number Placeholder 3"/>
          <p:cNvSpPr>
            <a:spLocks noGrp="1"/>
          </p:cNvSpPr>
          <p:nvPr>
            <p:ph type="sldNum" sz="quarter" idx="5"/>
          </p:nvPr>
        </p:nvSpPr>
        <p:spPr/>
        <p:txBody>
          <a:bodyPr/>
          <a:lstStyle/>
          <a:p>
            <a:fld id="{1BE8DCDC-D13C-2549-BE6A-717E9EED41AD}" type="slidenum">
              <a:rPr lang="en-GB" smtClean="0"/>
              <a:t>12</a:t>
            </a:fld>
            <a:endParaRPr lang="en-GB"/>
          </a:p>
        </p:txBody>
      </p:sp>
    </p:spTree>
    <p:extLst>
      <p:ext uri="{BB962C8B-B14F-4D97-AF65-F5344CB8AC3E}">
        <p14:creationId xmlns:p14="http://schemas.microsoft.com/office/powerpoint/2010/main" val="1521178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dirty="0"/>
              <a:t>1) As PCC is widely perceived as acceptable by HCWs. Interventions should target organisational and structural barriers that inhibit PCC practices </a:t>
            </a:r>
            <a:r>
              <a:rPr lang="en-US" sz="1200" b="1" dirty="0"/>
              <a:t>such as organizational policies, facility culture, and power dynamics. This is important </a:t>
            </a:r>
            <a:r>
              <a:rPr lang="en-GB" sz="1200" b="1" dirty="0"/>
              <a:t>when promoting implementation of PCC.</a:t>
            </a:r>
          </a:p>
          <a:p>
            <a:pPr marL="457200" indent="-457200">
              <a:buFont typeface="Wingdings" panose="05000000000000000000" pitchFamily="2" charset="2"/>
              <a:buChar char="q"/>
            </a:pPr>
            <a:endParaRPr lang="en-GB" sz="1200" b="1" dirty="0"/>
          </a:p>
          <a:p>
            <a:pPr marL="0" indent="0">
              <a:buFont typeface="Arial" panose="020B0604020202020204" pitchFamily="34" charset="0"/>
              <a:buNone/>
            </a:pPr>
            <a:r>
              <a:rPr lang="en-GB" sz="1200" b="1" dirty="0"/>
              <a:t>2) Facilitating improved person-centred care must include both clients and providers at the centre to be successful.</a:t>
            </a:r>
          </a:p>
        </p:txBody>
      </p:sp>
      <p:sp>
        <p:nvSpPr>
          <p:cNvPr id="4" name="Slide Number Placeholder 3"/>
          <p:cNvSpPr>
            <a:spLocks noGrp="1"/>
          </p:cNvSpPr>
          <p:nvPr>
            <p:ph type="sldNum" sz="quarter" idx="5"/>
          </p:nvPr>
        </p:nvSpPr>
        <p:spPr/>
        <p:txBody>
          <a:bodyPr/>
          <a:lstStyle/>
          <a:p>
            <a:fld id="{1BE8DCDC-D13C-2549-BE6A-717E9EED41AD}" type="slidenum">
              <a:rPr lang="en-GB" smtClean="0"/>
              <a:t>13</a:t>
            </a:fld>
            <a:endParaRPr lang="en-GB"/>
          </a:p>
        </p:txBody>
      </p:sp>
    </p:spTree>
    <p:extLst>
      <p:ext uri="{BB962C8B-B14F-4D97-AF65-F5344CB8AC3E}">
        <p14:creationId xmlns:p14="http://schemas.microsoft.com/office/powerpoint/2010/main" val="281870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Now I turn to our work that measured changes in service delivery outcomes for the intervention we developed and implemented. We used RIAS to assess </a:t>
            </a:r>
            <a:r>
              <a:rPr lang="en-GB" sz="1200" b="1" dirty="0"/>
              <a:t>Patterns of Person-centred communications in public HIV clinics</a:t>
            </a:r>
            <a:endParaRPr lang="en-ZM" b="1" dirty="0"/>
          </a:p>
        </p:txBody>
      </p:sp>
      <p:sp>
        <p:nvSpPr>
          <p:cNvPr id="4" name="Slide Number Placeholder 3"/>
          <p:cNvSpPr>
            <a:spLocks noGrp="1"/>
          </p:cNvSpPr>
          <p:nvPr>
            <p:ph type="sldNum" sz="quarter" idx="5"/>
          </p:nvPr>
        </p:nvSpPr>
        <p:spPr/>
        <p:txBody>
          <a:bodyPr/>
          <a:lstStyle/>
          <a:p>
            <a:fld id="{1BE8DCDC-D13C-2549-BE6A-717E9EED41AD}" type="slidenum">
              <a:rPr lang="en-GB" smtClean="0"/>
              <a:t>14</a:t>
            </a:fld>
            <a:endParaRPr lang="en-GB"/>
          </a:p>
        </p:txBody>
      </p:sp>
    </p:spTree>
    <p:extLst>
      <p:ext uri="{BB962C8B-B14F-4D97-AF65-F5344CB8AC3E}">
        <p14:creationId xmlns:p14="http://schemas.microsoft.com/office/powerpoint/2010/main" val="613204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Also included in the recent JIAS supplement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ZM" dirty="0"/>
          </a:p>
        </p:txBody>
      </p:sp>
      <p:sp>
        <p:nvSpPr>
          <p:cNvPr id="4" name="Slide Number Placeholder 3"/>
          <p:cNvSpPr>
            <a:spLocks noGrp="1"/>
          </p:cNvSpPr>
          <p:nvPr>
            <p:ph type="sldNum" sz="quarter" idx="5"/>
          </p:nvPr>
        </p:nvSpPr>
        <p:spPr/>
        <p:txBody>
          <a:bodyPr/>
          <a:lstStyle/>
          <a:p>
            <a:fld id="{1BE8DCDC-D13C-2549-BE6A-717E9EED41AD}" type="slidenum">
              <a:rPr lang="en-GB" smtClean="0"/>
              <a:t>15</a:t>
            </a:fld>
            <a:endParaRPr lang="en-GB"/>
          </a:p>
        </p:txBody>
      </p:sp>
    </p:spTree>
    <p:extLst>
      <p:ext uri="{BB962C8B-B14F-4D97-AF65-F5344CB8AC3E}">
        <p14:creationId xmlns:p14="http://schemas.microsoft.com/office/powerpoint/2010/main" val="2618160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1000"/>
              </a:spcAft>
              <a:buFont typeface="Symbol" panose="05050102010706020507" pitchFamily="18" charset="2"/>
              <a:buChar char=""/>
            </a:pPr>
            <a:r>
              <a:rPr lang="de-DE" sz="1200" b="1" dirty="0">
                <a:effectLst/>
                <a:latin typeface="Century Gothic" panose="020B0502020202020204" pitchFamily="34" charset="0"/>
                <a:ea typeface="Calibri" panose="020F0502020204030204" pitchFamily="34" charset="0"/>
                <a:cs typeface="Times New Roman" panose="02020603050405020304" pitchFamily="18" charset="0"/>
              </a:rPr>
              <a:t>Long term adherence and retention in HIV care </a:t>
            </a:r>
            <a:r>
              <a:rPr lang="de-DE" sz="1200" b="1" dirty="0" err="1">
                <a:effectLst/>
                <a:latin typeface="Century Gothic" panose="020B0502020202020204" pitchFamily="34" charset="0"/>
                <a:ea typeface="Calibri" panose="020F0502020204030204" pitchFamily="34" charset="0"/>
                <a:cs typeface="Times New Roman" panose="02020603050405020304" pitchFamily="18" charset="0"/>
              </a:rPr>
              <a:t>remain</a:t>
            </a:r>
            <a:r>
              <a:rPr lang="de-DE" sz="1200" b="1" dirty="0">
                <a:effectLst/>
                <a:latin typeface="Century Gothic" panose="020B0502020202020204" pitchFamily="34" charset="0"/>
                <a:ea typeface="Calibri" panose="020F0502020204030204" pitchFamily="34" charset="0"/>
                <a:cs typeface="Times New Roman" panose="02020603050405020304" pitchFamily="18" charset="0"/>
              </a:rPr>
              <a:t> a </a:t>
            </a:r>
            <a:r>
              <a:rPr lang="de-DE" sz="1200" b="1" dirty="0" err="1">
                <a:effectLst/>
                <a:latin typeface="Century Gothic" panose="020B0502020202020204" pitchFamily="34" charset="0"/>
                <a:ea typeface="Calibri" panose="020F0502020204030204" pitchFamily="34" charset="0"/>
                <a:cs typeface="Times New Roman" panose="02020603050405020304" pitchFamily="18" charset="0"/>
              </a:rPr>
              <a:t>challenge</a:t>
            </a:r>
            <a:r>
              <a:rPr lang="de-DE" sz="1200" b="1" dirty="0">
                <a:effectLst/>
                <a:latin typeface="Century Gothic" panose="020B0502020202020204" pitchFamily="34" charset="0"/>
                <a:ea typeface="Calibri" panose="020F0502020204030204" pitchFamily="34" charset="0"/>
                <a:cs typeface="Times New Roman" panose="02020603050405020304" pitchFamily="18" charset="0"/>
              </a:rPr>
              <a:t> and can be negatively </a:t>
            </a:r>
            <a:r>
              <a:rPr lang="de-DE" sz="1200" b="1" dirty="0" err="1">
                <a:effectLst/>
                <a:latin typeface="Century Gothic" panose="020B0502020202020204" pitchFamily="34" charset="0"/>
                <a:ea typeface="Calibri" panose="020F0502020204030204" pitchFamily="34" charset="0"/>
                <a:cs typeface="Times New Roman" panose="02020603050405020304" pitchFamily="18" charset="0"/>
              </a:rPr>
              <a:t>affected</a:t>
            </a:r>
            <a:r>
              <a:rPr lang="de-DE" sz="1200" b="1" dirty="0">
                <a:effectLst/>
                <a:latin typeface="Century Gothic" panose="020B0502020202020204" pitchFamily="34" charset="0"/>
                <a:ea typeface="Calibri" panose="020F0502020204030204" pitchFamily="34" charset="0"/>
                <a:cs typeface="Times New Roman" panose="02020603050405020304" pitchFamily="18" charset="0"/>
              </a:rPr>
              <a:t> by many factors, among </a:t>
            </a:r>
            <a:r>
              <a:rPr lang="de-DE" sz="1200" b="1" dirty="0" err="1">
                <a:effectLst/>
                <a:latin typeface="Century Gothic" panose="020B0502020202020204" pitchFamily="34" charset="0"/>
                <a:ea typeface="Calibri" panose="020F0502020204030204" pitchFamily="34" charset="0"/>
                <a:cs typeface="Times New Roman" panose="02020603050405020304" pitchFamily="18" charset="0"/>
              </a:rPr>
              <a:t>which</a:t>
            </a:r>
            <a:r>
              <a:rPr lang="de-DE" sz="1200" b="1" dirty="0">
                <a:effectLst/>
                <a:latin typeface="Century Gothic" panose="020B0502020202020204" pitchFamily="34" charset="0"/>
                <a:ea typeface="Calibri" panose="020F0502020204030204" pitchFamily="34" charset="0"/>
                <a:cs typeface="Times New Roman" panose="02020603050405020304" pitchFamily="18" charset="0"/>
              </a:rPr>
              <a:t> include a bad </a:t>
            </a:r>
            <a:r>
              <a:rPr lang="de-DE" sz="1200" b="1" dirty="0" err="1">
                <a:effectLst/>
                <a:latin typeface="Century Gothic" panose="020B0502020202020204" pitchFamily="34" charset="0"/>
                <a:ea typeface="Calibri" panose="020F0502020204030204" pitchFamily="34" charset="0"/>
                <a:cs typeface="Times New Roman" panose="02020603050405020304" pitchFamily="18" charset="0"/>
              </a:rPr>
              <a:t>client</a:t>
            </a:r>
            <a:r>
              <a:rPr lang="de-DE" sz="1200" b="1" dirty="0">
                <a:effectLst/>
                <a:latin typeface="Century Gothic" panose="020B0502020202020204" pitchFamily="34" charset="0"/>
                <a:ea typeface="Calibri" panose="020F0502020204030204" pitchFamily="34" charset="0"/>
                <a:cs typeface="Times New Roman" panose="02020603050405020304" pitchFamily="18" charset="0"/>
              </a:rPr>
              <a:t> experience and poor client-provider communication.</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de-DE" sz="12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de-DE" sz="1200" b="1" dirty="0">
                <a:effectLst/>
                <a:latin typeface="Century Gothic" panose="020B0502020202020204" pitchFamily="34" charset="0"/>
                <a:ea typeface="Calibri" panose="020F0502020204030204" pitchFamily="34" charset="0"/>
                <a:cs typeface="Times New Roman" panose="02020603050405020304" pitchFamily="18" charset="0"/>
              </a:rPr>
              <a:t>However, </a:t>
            </a:r>
            <a:r>
              <a:rPr lang="de-DE" sz="1200" b="1" dirty="0" err="1">
                <a:effectLst/>
                <a:latin typeface="Century Gothic" panose="020B0502020202020204" pitchFamily="34" charset="0"/>
                <a:ea typeface="Calibri" panose="020F0502020204030204" pitchFamily="34" charset="0"/>
                <a:cs typeface="Times New Roman" panose="02020603050405020304" pitchFamily="18" charset="0"/>
              </a:rPr>
              <a:t>standardised</a:t>
            </a:r>
            <a:r>
              <a:rPr lang="de-DE" sz="1200" b="1" dirty="0">
                <a:effectLst/>
                <a:latin typeface="Century Gothic" panose="020B0502020202020204" pitchFamily="34" charset="0"/>
                <a:ea typeface="Calibri" panose="020F0502020204030204" pitchFamily="34" charset="0"/>
                <a:cs typeface="Times New Roman" panose="02020603050405020304" pitchFamily="18" charset="0"/>
              </a:rPr>
              <a:t> assessment of </a:t>
            </a:r>
            <a:r>
              <a:rPr lang="de-DE" sz="1200" b="1" dirty="0" err="1">
                <a:effectLst/>
                <a:latin typeface="Century Gothic" panose="020B0502020202020204" pitchFamily="34" charset="0"/>
                <a:ea typeface="Calibri" panose="020F0502020204030204" pitchFamily="34" charset="0"/>
                <a:cs typeface="Times New Roman" panose="02020603050405020304" pitchFamily="18" charset="0"/>
              </a:rPr>
              <a:t>client</a:t>
            </a:r>
            <a:r>
              <a:rPr lang="de-DE" sz="1200" b="1" dirty="0">
                <a:effectLst/>
                <a:latin typeface="Century Gothic" panose="020B0502020202020204" pitchFamily="34" charset="0"/>
                <a:ea typeface="Calibri" panose="020F0502020204030204" pitchFamily="34" charset="0"/>
                <a:cs typeface="Times New Roman" panose="02020603050405020304" pitchFamily="18" charset="0"/>
              </a:rPr>
              <a:t> provider communication as a measure of </a:t>
            </a:r>
            <a:r>
              <a:rPr lang="de-DE" sz="1200" b="1" dirty="0" err="1">
                <a:effectLst/>
                <a:latin typeface="Century Gothic" panose="020B0502020202020204" pitchFamily="34" charset="0"/>
                <a:ea typeface="Calibri" panose="020F0502020204030204" pitchFamily="34" charset="0"/>
                <a:cs typeface="Times New Roman" panose="02020603050405020304" pitchFamily="18" charset="0"/>
              </a:rPr>
              <a:t>client</a:t>
            </a:r>
            <a:r>
              <a:rPr lang="de-DE" sz="1200" b="1" dirty="0">
                <a:effectLst/>
                <a:latin typeface="Century Gothic" panose="020B0502020202020204" pitchFamily="34" charset="0"/>
                <a:ea typeface="Calibri" panose="020F0502020204030204" pitchFamily="34" charset="0"/>
                <a:cs typeface="Times New Roman" panose="02020603050405020304" pitchFamily="18" charset="0"/>
              </a:rPr>
              <a:t> experience in sub-Saharan Africa is limited.</a:t>
            </a:r>
          </a:p>
          <a:p>
            <a:pPr marL="342900" marR="0" lvl="0" indent="-342900" algn="just">
              <a:lnSpc>
                <a:spcPct val="115000"/>
              </a:lnSpc>
              <a:spcBef>
                <a:spcPts val="0"/>
              </a:spcBef>
              <a:spcAft>
                <a:spcPts val="0"/>
              </a:spcAft>
              <a:buFont typeface="Symbol" panose="05050102010706020507" pitchFamily="18" charset="2"/>
              <a:buChar char=""/>
            </a:pPr>
            <a:r>
              <a:rPr lang="de-DE" sz="12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de-DE" sz="1200" b="1" strike="noStrike" dirty="0" err="1">
                <a:effectLst/>
                <a:latin typeface="Century Gothic" panose="020B0502020202020204" pitchFamily="34" charset="0"/>
                <a:ea typeface="Calibri" panose="020F0502020204030204" pitchFamily="34" charset="0"/>
                <a:cs typeface="Times New Roman" panose="02020603050405020304" pitchFamily="18" charset="0"/>
              </a:rPr>
              <a:t>We</a:t>
            </a:r>
            <a:r>
              <a:rPr lang="de-DE" sz="1200" b="1" strike="noStrike" dirty="0">
                <a:effectLst/>
                <a:latin typeface="Century Gothic" panose="020B0502020202020204" pitchFamily="34" charset="0"/>
                <a:ea typeface="Calibri" panose="020F0502020204030204" pitchFamily="34" charset="0"/>
                <a:cs typeface="Times New Roman" panose="02020603050405020304" pitchFamily="18" charset="0"/>
              </a:rPr>
              <a:t> used the </a:t>
            </a:r>
            <a:r>
              <a:rPr lang="en-GB" sz="1200" b="1" dirty="0" err="1"/>
              <a:t>Roter</a:t>
            </a:r>
            <a:r>
              <a:rPr lang="en-GB" sz="1200" b="1" dirty="0"/>
              <a:t> Interaction Analysis System (RIAS) to </a:t>
            </a:r>
            <a:r>
              <a:rPr lang="en-US" sz="1200" b="1" dirty="0"/>
              <a:t>characterize HIV provider patterns of person-centered communication (PCC). </a:t>
            </a:r>
            <a:endParaRPr lang="en-US" sz="1200" b="1" strike="noStrike" dirty="0">
              <a:effectLst/>
              <a:latin typeface="Calibri" panose="020F0502020204030204" pitchFamily="34" charset="0"/>
              <a:ea typeface="Calibri" panose="020F0502020204030204" pitchFamily="34" charset="0"/>
              <a:cs typeface="Times New Roman" panose="02020603050405020304" pitchFamily="18" charset="0"/>
            </a:endParaRPr>
          </a:p>
          <a:p>
            <a:endParaRPr lang="en-ZM" dirty="0"/>
          </a:p>
        </p:txBody>
      </p:sp>
      <p:sp>
        <p:nvSpPr>
          <p:cNvPr id="4" name="Slide Number Placeholder 3"/>
          <p:cNvSpPr>
            <a:spLocks noGrp="1"/>
          </p:cNvSpPr>
          <p:nvPr>
            <p:ph type="sldNum" sz="quarter" idx="5"/>
          </p:nvPr>
        </p:nvSpPr>
        <p:spPr/>
        <p:txBody>
          <a:bodyPr/>
          <a:lstStyle/>
          <a:p>
            <a:fld id="{1BE8DCDC-D13C-2549-BE6A-717E9EED41AD}" type="slidenum">
              <a:rPr lang="en-GB" smtClean="0"/>
              <a:t>16</a:t>
            </a:fld>
            <a:endParaRPr lang="en-GB"/>
          </a:p>
        </p:txBody>
      </p:sp>
    </p:spTree>
    <p:extLst>
      <p:ext uri="{BB962C8B-B14F-4D97-AF65-F5344CB8AC3E}">
        <p14:creationId xmlns:p14="http://schemas.microsoft.com/office/powerpoint/2010/main" val="2161137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panose="05050102010706020507" pitchFamily="18" charset="2"/>
              <a:buChar char=""/>
            </a:pPr>
            <a:endParaRPr lang="de-DE" sz="1800" b="1" dirty="0">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b="1" dirty="0"/>
              <a:t>1) We enrolled pairs of people living with HIV (≥18 yrs) making a routine HIV follow-up visit and their providers.</a:t>
            </a:r>
          </a:p>
          <a:p>
            <a:pPr marL="342900" marR="0" lvl="0" indent="-342900">
              <a:lnSpc>
                <a:spcPct val="115000"/>
              </a:lnSpc>
              <a:spcBef>
                <a:spcPts val="0"/>
              </a:spcBef>
              <a:spcAft>
                <a:spcPts val="0"/>
              </a:spcAft>
              <a:buFont typeface="Symbol" panose="05050102010706020507" pitchFamily="18" charset="2"/>
              <a:buChar char=""/>
            </a:pPr>
            <a:endParaRPr lang="en-US" sz="1800" b="1" dirty="0"/>
          </a:p>
          <a:p>
            <a:pPr marL="342900" marR="0" lvl="0" indent="-342900">
              <a:lnSpc>
                <a:spcPct val="115000"/>
              </a:lnSpc>
              <a:spcBef>
                <a:spcPts val="0"/>
              </a:spcBef>
              <a:spcAft>
                <a:spcPts val="0"/>
              </a:spcAft>
              <a:buFont typeface="Symbol" panose="05050102010706020507" pitchFamily="18" charset="2"/>
              <a:buChar char=""/>
            </a:pPr>
            <a:r>
              <a:rPr lang="en-US" sz="1800" b="1" dirty="0"/>
              <a:t>2) Trained staff coded encounters using RIAS schema.</a:t>
            </a:r>
          </a:p>
          <a:p>
            <a:pPr marL="342900" marR="0" lvl="0" indent="-342900">
              <a:lnSpc>
                <a:spcPct val="115000"/>
              </a:lnSpc>
              <a:spcBef>
                <a:spcPts val="0"/>
              </a:spcBef>
              <a:spcAft>
                <a:spcPts val="0"/>
              </a:spcAft>
              <a:buFont typeface="Symbol" panose="05050102010706020507" pitchFamily="18" charset="2"/>
              <a:buChar char=""/>
            </a:pPr>
            <a:endParaRPr lang="en-US" sz="1800" b="1" dirty="0"/>
          </a:p>
          <a:p>
            <a:pPr marL="342900" marR="0" lvl="0" indent="-342900">
              <a:lnSpc>
                <a:spcPct val="115000"/>
              </a:lnSpc>
              <a:spcBef>
                <a:spcPts val="0"/>
              </a:spcBef>
              <a:spcAft>
                <a:spcPts val="0"/>
              </a:spcAft>
              <a:buFont typeface="Symbol" panose="05050102010706020507" pitchFamily="18" charset="2"/>
              <a:buChar char=""/>
            </a:pPr>
            <a:r>
              <a:rPr lang="en-US" altLang="en-US" sz="1800" b="1" dirty="0"/>
              <a:t>3) RIAS coding schema classifies each patient and provider utterance into one of 37 mutually exclusive categories</a:t>
            </a:r>
            <a:r>
              <a:rPr lang="en-US" altLang="en-US" sz="1800" dirty="0"/>
              <a:t>. </a:t>
            </a:r>
          </a:p>
          <a:p>
            <a:pPr marL="342900" marR="0" lvl="0" indent="-342900">
              <a:lnSpc>
                <a:spcPct val="115000"/>
              </a:lnSpc>
              <a:spcBef>
                <a:spcPts val="0"/>
              </a:spcBef>
              <a:spcAft>
                <a:spcPts val="0"/>
              </a:spcAft>
              <a:buFont typeface="Symbol" panose="05050102010706020507" pitchFamily="18" charset="2"/>
              <a:buChar char=""/>
            </a:pPr>
            <a:r>
              <a:rPr lang="en-US" altLang="en-US" sz="1800" dirty="0"/>
              <a:t>Examples include open vs. closed ended questions, or statements about medical vs. psychosocial topics.</a:t>
            </a:r>
          </a:p>
          <a:p>
            <a:pPr marL="342900" marR="0" lvl="0" indent="-342900">
              <a:lnSpc>
                <a:spcPct val="115000"/>
              </a:lnSpc>
              <a:spcBef>
                <a:spcPts val="0"/>
              </a:spcBef>
              <a:spcAft>
                <a:spcPts val="0"/>
              </a:spcAft>
              <a:buFont typeface="Symbol" panose="05050102010706020507" pitchFamily="18" charset="2"/>
              <a:buChar char=""/>
            </a:pPr>
            <a:endParaRPr lang="en-US" altLang="en-US" sz="1800" dirty="0"/>
          </a:p>
          <a:p>
            <a:pPr marL="342900" marR="0" lvl="0" indent="-342900">
              <a:lnSpc>
                <a:spcPct val="115000"/>
              </a:lnSpc>
              <a:spcBef>
                <a:spcPts val="0"/>
              </a:spcBef>
              <a:spcAft>
                <a:spcPts val="0"/>
              </a:spcAft>
              <a:buFont typeface="Symbol" panose="05050102010706020507" pitchFamily="18" charset="2"/>
              <a:buChar char=""/>
            </a:pPr>
            <a:r>
              <a:rPr lang="en-US" sz="1800" b="1" dirty="0"/>
              <a:t>4) After coding, we performed latent class analysis (LCA) </a:t>
            </a:r>
          </a:p>
          <a:p>
            <a:pPr marL="342900" marR="0" lvl="0" indent="-342900">
              <a:lnSpc>
                <a:spcPct val="115000"/>
              </a:lnSpc>
              <a:spcBef>
                <a:spcPts val="0"/>
              </a:spcBef>
              <a:spcAft>
                <a:spcPts val="0"/>
              </a:spcAft>
              <a:buFont typeface="Symbol" panose="05050102010706020507" pitchFamily="18" charset="2"/>
              <a:buChar char=""/>
            </a:pPr>
            <a:endParaRPr lang="en-US" sz="1800" b="1" dirty="0"/>
          </a:p>
          <a:p>
            <a:pPr marL="342900" marR="0" lvl="0" indent="-342900">
              <a:lnSpc>
                <a:spcPct val="115000"/>
              </a:lnSpc>
              <a:spcBef>
                <a:spcPts val="0"/>
              </a:spcBef>
              <a:spcAft>
                <a:spcPts val="10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ZM" dirty="0"/>
          </a:p>
        </p:txBody>
      </p:sp>
      <p:sp>
        <p:nvSpPr>
          <p:cNvPr id="4" name="Slide Number Placeholder 3"/>
          <p:cNvSpPr>
            <a:spLocks noGrp="1"/>
          </p:cNvSpPr>
          <p:nvPr>
            <p:ph type="sldNum" sz="quarter" idx="5"/>
          </p:nvPr>
        </p:nvSpPr>
        <p:spPr/>
        <p:txBody>
          <a:bodyPr/>
          <a:lstStyle/>
          <a:p>
            <a:fld id="{1BE8DCDC-D13C-2549-BE6A-717E9EED41AD}" type="slidenum">
              <a:rPr lang="en-GB" smtClean="0"/>
              <a:t>17</a:t>
            </a:fld>
            <a:endParaRPr lang="en-GB"/>
          </a:p>
        </p:txBody>
      </p:sp>
    </p:spTree>
    <p:extLst>
      <p:ext uri="{BB962C8B-B14F-4D97-AF65-F5344CB8AC3E}">
        <p14:creationId xmlns:p14="http://schemas.microsoft.com/office/powerpoint/2010/main" val="3286241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entury Gothic" panose="020B0502020202020204" pitchFamily="34" charset="0"/>
                <a:ea typeface="Calibri" panose="020F0502020204030204" pitchFamily="34" charset="0"/>
                <a:cs typeface="Times New Roman" panose="02020603050405020304" pitchFamily="18" charset="0"/>
              </a:rPr>
              <a:t>Between 2019 and 2021, we enrolled a total of 478 clients &amp; 139 providers. This included more female than male clients, more providers from the clinical officer cadre and more encounters from medium-size facilities.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entury Gothic" panose="020B0502020202020204" pitchFamily="34" charset="0"/>
                <a:ea typeface="Calibri" panose="020F0502020204030204" pitchFamily="34" charset="0"/>
                <a:cs typeface="Times New Roman" panose="02020603050405020304" pitchFamily="18" charset="0"/>
              </a:rPr>
              <a:t>(The median encounter time was 7.8 minutes).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BE8DCDC-D13C-2549-BE6A-717E9EED41AD}" type="slidenum">
              <a:rPr lang="en-GB" smtClean="0"/>
              <a:t>18</a:t>
            </a:fld>
            <a:endParaRPr lang="en-GB"/>
          </a:p>
        </p:txBody>
      </p:sp>
    </p:spTree>
    <p:extLst>
      <p:ext uri="{BB962C8B-B14F-4D97-AF65-F5344CB8AC3E}">
        <p14:creationId xmlns:p14="http://schemas.microsoft.com/office/powerpoint/2010/main" val="616419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Symbol" panose="05050102010706020507" pitchFamily="18" charset="2"/>
              <a:buNone/>
            </a:pP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Font typeface="Symbol" panose="05050102010706020507" pitchFamily="18" charset="2"/>
              <a:buNone/>
            </a:pPr>
            <a:r>
              <a:rPr lang="en-US" sz="1800" b="1" dirty="0">
                <a:effectLst/>
                <a:latin typeface="Century Gothic" panose="020B0502020202020204" pitchFamily="34" charset="0"/>
                <a:ea typeface="Calibri" panose="020F0502020204030204" pitchFamily="34" charset="0"/>
                <a:cs typeface="Times New Roman" panose="02020603050405020304" pitchFamily="18" charset="0"/>
              </a:rPr>
              <a:t>We identified </a:t>
            </a:r>
            <a:r>
              <a:rPr lang="en-US" sz="1800" b="1" u="sng" dirty="0">
                <a:effectLst/>
                <a:latin typeface="Century Gothic" panose="020B0502020202020204" pitchFamily="34" charset="0"/>
                <a:ea typeface="Calibri" panose="020F0502020204030204" pitchFamily="34" charset="0"/>
                <a:cs typeface="Times New Roman" panose="02020603050405020304" pitchFamily="18" charset="0"/>
              </a:rPr>
              <a:t>4 distinct classes/profiles of client-provider communication. </a:t>
            </a:r>
            <a:r>
              <a:rPr lang="en-US" sz="1800" b="1" u="sng" dirty="0">
                <a:solidFill>
                  <a:srgbClr val="000000"/>
                </a:solidFill>
                <a:effectLst/>
                <a:latin typeface="Arial" panose="020B0604020202020204" pitchFamily="34" charset="0"/>
                <a:ea typeface="Times New Roman" panose="02020603050405020304" pitchFamily="18" charset="0"/>
              </a:rPr>
              <a:t>Class 1</a:t>
            </a:r>
            <a:r>
              <a:rPr lang="en-US" sz="1800" b="1" dirty="0">
                <a:solidFill>
                  <a:srgbClr val="000000"/>
                </a:solidFill>
                <a:effectLst/>
                <a:latin typeface="Arial" panose="020B0604020202020204" pitchFamily="34" charset="0"/>
                <a:ea typeface="Times New Roman" panose="02020603050405020304" pitchFamily="18" charset="0"/>
              </a:rPr>
              <a:t>: The first class </a:t>
            </a:r>
            <a:r>
              <a:rPr lang="en-US" sz="1800" b="1" dirty="0">
                <a:effectLst/>
                <a:latin typeface="Arial" panose="020B0604020202020204" pitchFamily="34" charset="0"/>
                <a:ea typeface="Times New Roman" panose="02020603050405020304" pitchFamily="18" charset="0"/>
              </a:rPr>
              <a:t>“</a:t>
            </a:r>
            <a:r>
              <a:rPr lang="en-US" sz="1800" b="1" dirty="0">
                <a:solidFill>
                  <a:srgbClr val="000000"/>
                </a:solidFill>
                <a:effectLst/>
                <a:latin typeface="Arial" panose="020B0604020202020204" pitchFamily="34" charset="0"/>
                <a:ea typeface="Times New Roman" panose="02020603050405020304" pitchFamily="18" charset="0"/>
              </a:rPr>
              <a:t>Medically-Oriented Interaction, Minimal PCC Behaviors” group, with 47.6% of interactions was characterized by discussion predominately around medical topics, minimal discussion of psychosocial topics, and relatively low use of PCC behaviors such as shared decision-making and leveraging discretionary power.</a:t>
            </a:r>
          </a:p>
          <a:p>
            <a:pPr marL="0" marR="0" lvl="0" indent="0">
              <a:lnSpc>
                <a:spcPct val="115000"/>
              </a:lnSpc>
              <a:spcBef>
                <a:spcPts val="0"/>
              </a:spcBef>
              <a:spcAft>
                <a:spcPts val="0"/>
              </a:spcAft>
              <a:buFont typeface="Symbol" panose="05050102010706020507" pitchFamily="18" charset="2"/>
              <a:buNone/>
            </a:pPr>
            <a:endParaRPr lang="en-US"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Font typeface="Symbol" panose="05050102010706020507" pitchFamily="18" charset="2"/>
              <a:buNone/>
            </a:pPr>
            <a:r>
              <a:rPr lang="en-US" sz="1800" dirty="0">
                <a:effectLst/>
                <a:latin typeface="Arial" panose="020B0604020202020204" pitchFamily="34" charset="0"/>
                <a:ea typeface="Calibri" panose="020F0502020204030204" pitchFamily="34" charset="0"/>
              </a:rPr>
              <a:t>(For the RIAS codes, it is the percent of RIAS codes that were categorized as X over all RIAS codes…but for the PCC specific codes it is percent of interactions that had at least one PCC code). </a:t>
            </a:r>
            <a:endParaRPr lang="en-US" sz="18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BE8DCDC-D13C-2549-BE6A-717E9EED41AD}" type="slidenum">
              <a:rPr lang="en-GB" smtClean="0"/>
              <a:t>19</a:t>
            </a:fld>
            <a:endParaRPr lang="en-GB"/>
          </a:p>
        </p:txBody>
      </p:sp>
    </p:spTree>
    <p:extLst>
      <p:ext uri="{BB962C8B-B14F-4D97-AF65-F5344CB8AC3E}">
        <p14:creationId xmlns:p14="http://schemas.microsoft.com/office/powerpoint/2010/main" val="1040816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 do not have any conflicts of interest to declare.</a:t>
            </a:r>
            <a:endParaRPr lang="en-ZM" b="1" dirty="0"/>
          </a:p>
        </p:txBody>
      </p:sp>
      <p:sp>
        <p:nvSpPr>
          <p:cNvPr id="4" name="Slide Number Placeholder 3"/>
          <p:cNvSpPr>
            <a:spLocks noGrp="1"/>
          </p:cNvSpPr>
          <p:nvPr>
            <p:ph type="sldNum" sz="quarter" idx="5"/>
          </p:nvPr>
        </p:nvSpPr>
        <p:spPr/>
        <p:txBody>
          <a:bodyPr/>
          <a:lstStyle/>
          <a:p>
            <a:fld id="{1BE8DCDC-D13C-2549-BE6A-717E9EED41AD}" type="slidenum">
              <a:rPr lang="en-GB" smtClean="0"/>
              <a:t>2</a:t>
            </a:fld>
            <a:endParaRPr lang="en-GB"/>
          </a:p>
        </p:txBody>
      </p:sp>
    </p:spTree>
    <p:extLst>
      <p:ext uri="{BB962C8B-B14F-4D97-AF65-F5344CB8AC3E}">
        <p14:creationId xmlns:p14="http://schemas.microsoft.com/office/powerpoint/2010/main" val="1319134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Symbol" panose="05050102010706020507" pitchFamily="18" charset="2"/>
              <a:buNone/>
            </a:pPr>
            <a:r>
              <a:rPr lang="en-US" sz="1800" b="1" u="sng" dirty="0">
                <a:effectLst/>
                <a:latin typeface="Arial" panose="020B0604020202020204" pitchFamily="34" charset="0"/>
                <a:ea typeface="Times New Roman" panose="02020603050405020304" pitchFamily="18" charset="0"/>
              </a:rPr>
              <a:t>Class 2</a:t>
            </a:r>
            <a:r>
              <a:rPr lang="en-US" sz="1800" b="1" dirty="0">
                <a:effectLst/>
                <a:latin typeface="Arial" panose="020B0604020202020204" pitchFamily="34" charset="0"/>
                <a:ea typeface="Times New Roman" panose="02020603050405020304" pitchFamily="18" charset="0"/>
              </a:rPr>
              <a:t>: The second class (“Balanced Medical/Nonmedical Interaction, Low PCC Behaviors” group, shows  21.0% of interactions were characterized by more balance between medical and psychosocial topics, but still low use of PCC behaviors.</a:t>
            </a:r>
            <a:endParaRPr lang="en-US" sz="18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BE8DCDC-D13C-2549-BE6A-717E9EED41AD}" type="slidenum">
              <a:rPr lang="en-GB" smtClean="0"/>
              <a:t>20</a:t>
            </a:fld>
            <a:endParaRPr lang="en-GB"/>
          </a:p>
        </p:txBody>
      </p:sp>
    </p:spTree>
    <p:extLst>
      <p:ext uri="{BB962C8B-B14F-4D97-AF65-F5344CB8AC3E}">
        <p14:creationId xmlns:p14="http://schemas.microsoft.com/office/powerpoint/2010/main" val="3366414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Symbol" panose="05050102010706020507" pitchFamily="18" charset="2"/>
              <a:buNone/>
            </a:pPr>
            <a:r>
              <a:rPr lang="en-US" sz="1800" b="1" u="sng" dirty="0">
                <a:effectLst/>
                <a:latin typeface="Arial" panose="020B0604020202020204" pitchFamily="34" charset="0"/>
                <a:ea typeface="Times New Roman" panose="02020603050405020304" pitchFamily="18" charset="0"/>
              </a:rPr>
              <a:t>Class 3</a:t>
            </a:r>
            <a:r>
              <a:rPr lang="en-US" sz="1800" b="1" dirty="0">
                <a:effectLst/>
                <a:latin typeface="Arial" panose="020B0604020202020204" pitchFamily="34" charset="0"/>
                <a:ea typeface="Times New Roman" panose="02020603050405020304" pitchFamily="18" charset="0"/>
              </a:rPr>
              <a:t>: The third class (“Medically-Oriented Interaction, Good PCC Behaviors” group, with 23.9% of interactions was characterized again by predominately medically-oriented discussion, but greater use of PCC behaviors, including integrating PCC principles into counselling, using more PCC micropractices, assessing barriers to HIV care, and using shared decision-making.</a:t>
            </a:r>
            <a:endParaRPr lang="en-US" sz="18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BE8DCDC-D13C-2549-BE6A-717E9EED41AD}" type="slidenum">
              <a:rPr lang="en-GB" smtClean="0"/>
              <a:t>21</a:t>
            </a:fld>
            <a:endParaRPr lang="en-GB"/>
          </a:p>
        </p:txBody>
      </p:sp>
    </p:spTree>
    <p:extLst>
      <p:ext uri="{BB962C8B-B14F-4D97-AF65-F5344CB8AC3E}">
        <p14:creationId xmlns:p14="http://schemas.microsoft.com/office/powerpoint/2010/main" val="2479492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Symbol" panose="05050102010706020507" pitchFamily="18" charset="2"/>
              <a:buNone/>
            </a:pPr>
            <a:r>
              <a:rPr lang="en-US" sz="1800" b="1" u="sng" dirty="0">
                <a:effectLst/>
                <a:latin typeface="Century Gothic" panose="020B0502020202020204" pitchFamily="34" charset="0"/>
                <a:ea typeface="Calibri" panose="020F0502020204030204" pitchFamily="34" charset="0"/>
                <a:cs typeface="Times New Roman" panose="02020603050405020304" pitchFamily="18" charset="0"/>
              </a:rPr>
              <a:t>Class 4</a:t>
            </a:r>
            <a:r>
              <a:rPr lang="en-US" sz="1800" b="1" dirty="0">
                <a:effectLst/>
                <a:latin typeface="Century Gothic" panose="020B0502020202020204" pitchFamily="34" charset="0"/>
                <a:ea typeface="Calibri" panose="020F0502020204030204" pitchFamily="34" charset="0"/>
                <a:cs typeface="Times New Roman" panose="02020603050405020304" pitchFamily="18" charset="0"/>
              </a:rPr>
              <a:t>: The </a:t>
            </a:r>
            <a:r>
              <a:rPr lang="en-US" sz="1800" b="1" dirty="0">
                <a:effectLst/>
                <a:latin typeface="Arial" panose="020B0604020202020204" pitchFamily="34" charset="0"/>
                <a:ea typeface="Times New Roman" panose="02020603050405020304" pitchFamily="18" charset="0"/>
              </a:rPr>
              <a:t>fourth class (“Highly Person-Centered Interaction” group) represented only 7.5%</a:t>
            </a:r>
            <a:r>
              <a:rPr lang="en-US" sz="1800" b="1" strike="sngStrike" dirty="0">
                <a:effectLst/>
                <a:latin typeface="Arial" panose="020B0604020202020204" pitchFamily="34" charset="0"/>
                <a:ea typeface="Times New Roman" panose="02020603050405020304" pitchFamily="18" charset="0"/>
              </a:rPr>
              <a:t> </a:t>
            </a:r>
            <a:r>
              <a:rPr lang="en-US" sz="1800" b="1" dirty="0">
                <a:effectLst/>
                <a:latin typeface="Arial" panose="020B0604020202020204" pitchFamily="34" charset="0"/>
                <a:ea typeface="Times New Roman" panose="02020603050405020304" pitchFamily="18" charset="0"/>
              </a:rPr>
              <a:t>of interactions was characterized by discussion of both medical and psychosocial topics and the highest of use of PCC behaviors.</a:t>
            </a:r>
            <a:endParaRPr lang="en-US" sz="1800" b="1"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Font typeface="Symbol" panose="05050102010706020507" pitchFamily="18" charset="2"/>
              <a:buNone/>
            </a:pP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BE8DCDC-D13C-2549-BE6A-717E9EED41AD}" type="slidenum">
              <a:rPr lang="en-GB" smtClean="0"/>
              <a:t>22</a:t>
            </a:fld>
            <a:endParaRPr lang="en-GB"/>
          </a:p>
        </p:txBody>
      </p:sp>
    </p:spTree>
    <p:extLst>
      <p:ext uri="{BB962C8B-B14F-4D97-AF65-F5344CB8AC3E}">
        <p14:creationId xmlns:p14="http://schemas.microsoft.com/office/powerpoint/2010/main" val="1065966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entury Gothic" panose="020B0502020202020204" pitchFamily="34" charset="0"/>
                <a:ea typeface="Calibri" panose="020F0502020204030204" pitchFamily="34" charset="0"/>
                <a:cs typeface="Times New Roman" panose="02020603050405020304" pitchFamily="18" charset="0"/>
              </a:rPr>
              <a:t>An analysis of interaction type by health provider type revealed that *click* nurses were more likely to have interactions classified as more client-centred in their communication with clients. </a:t>
            </a:r>
          </a:p>
        </p:txBody>
      </p:sp>
      <p:sp>
        <p:nvSpPr>
          <p:cNvPr id="4" name="Slide Number Placeholder 3"/>
          <p:cNvSpPr>
            <a:spLocks noGrp="1"/>
          </p:cNvSpPr>
          <p:nvPr>
            <p:ph type="sldNum" sz="quarter" idx="5"/>
          </p:nvPr>
        </p:nvSpPr>
        <p:spPr/>
        <p:txBody>
          <a:bodyPr/>
          <a:lstStyle/>
          <a:p>
            <a:fld id="{1BE8DCDC-D13C-2549-BE6A-717E9EED41AD}" type="slidenum">
              <a:rPr lang="en-GB" smtClean="0"/>
              <a:t>23</a:t>
            </a:fld>
            <a:endParaRPr lang="en-GB"/>
          </a:p>
        </p:txBody>
      </p:sp>
    </p:spTree>
    <p:extLst>
      <p:ext uri="{BB962C8B-B14F-4D97-AF65-F5344CB8AC3E}">
        <p14:creationId xmlns:p14="http://schemas.microsoft.com/office/powerpoint/2010/main" val="4136322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Times New Roman" panose="02020603050405020304" pitchFamily="18" charset="0"/>
              </a:rPr>
              <a:t>1) Majority of client-provider communication focused only more on medical aspects of clients living with HIV with more limited discussion on psychosocial issues that may affect engagement in care.</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lang="en-US" sz="1800" b="1" dirty="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Times New Roman" panose="02020603050405020304" pitchFamily="18" charset="0"/>
              </a:rPr>
              <a:t>2) Person-centred communication is possible within the public health HIV setting. And </a:t>
            </a: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i</a:t>
            </a:r>
            <a:r>
              <a:rPr lang="en-US" sz="1800" b="1" dirty="0">
                <a:effectLst/>
                <a:latin typeface="Century Gothic" panose="020B0502020202020204" pitchFamily="34" charset="0"/>
                <a:ea typeface="Calibri" panose="020F0502020204030204" pitchFamily="34" charset="0"/>
                <a:cs typeface="Times New Roman" panose="02020603050405020304" pitchFamily="18" charset="0"/>
              </a:rPr>
              <a:t>t is evident from this research that client-provider communication still needs improvement given that the communication was highly focused on medical aspects of clients living with HIV.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entury Gothic" panose="020B0502020202020204" pitchFamily="34" charset="0"/>
                <a:ea typeface="Calibri" panose="020F0502020204030204" pitchFamily="34" charset="0"/>
                <a:cs typeface="Times New Roman" panose="02020603050405020304" pitchFamily="18" charset="0"/>
              </a:rPr>
              <a:t>3) Integration of PCC behaviours varied across the profiles/classes and health care worker cadre, with nurses and medical officers being more client-centred.</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Times New Roman" panose="02020603050405020304" pitchFamily="18" charset="0"/>
              </a:rPr>
              <a:t>4)  </a:t>
            </a:r>
            <a:r>
              <a:rPr lang="en-US" sz="1800" b="1" dirty="0">
                <a:effectLst/>
                <a:latin typeface="Arial" panose="020B0604020202020204" pitchFamily="34" charset="0"/>
                <a:ea typeface="Calibri" panose="020F0502020204030204" pitchFamily="34" charset="0"/>
                <a:cs typeface="Arial" panose="020B0604020202020204" pitchFamily="34" charset="0"/>
              </a:rPr>
              <a:t>Improving the client-centredness of communication behaviors </a:t>
            </a:r>
            <a:r>
              <a:rPr lang="en-US" sz="1800" b="1" dirty="0">
                <a:latin typeface="Arial" panose="020B0604020202020204" pitchFamily="34" charset="0"/>
                <a:ea typeface="Calibri" panose="020F0502020204030204" pitchFamily="34" charset="0"/>
                <a:cs typeface="Arial" panose="020B0604020202020204" pitchFamily="34" charset="0"/>
                <a:sym typeface="Wingdings" pitchFamily="2" charset="2"/>
              </a:rPr>
              <a:t>may be an important target for optimizing the overall client experience and </a:t>
            </a:r>
            <a:r>
              <a:rPr lang="en-US" sz="1800" b="1" dirty="0">
                <a:effectLst/>
                <a:latin typeface="Arial" panose="020B0604020202020204" pitchFamily="34" charset="0"/>
                <a:ea typeface="Calibri" panose="020F0502020204030204" pitchFamily="34" charset="0"/>
                <a:cs typeface="Arial" panose="020B0604020202020204" pitchFamily="34" charset="0"/>
              </a:rPr>
              <a:t>improving retention in HIV treatment programs.</a:t>
            </a:r>
            <a:r>
              <a:rPr lang="en-US" sz="1800" b="1"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endParaRPr lang="en-US" sz="1800" b="1" dirty="0">
              <a:effectLst/>
              <a:latin typeface="Arial" panose="020B0604020202020204" pitchFamily="34" charset="0"/>
              <a:ea typeface="Times New Roman" panose="02020603050405020304" pitchFamily="18" charset="0"/>
            </a:endParaRPr>
          </a:p>
          <a:p>
            <a:endParaRPr lang="en-ZM" dirty="0"/>
          </a:p>
        </p:txBody>
      </p:sp>
      <p:sp>
        <p:nvSpPr>
          <p:cNvPr id="4" name="Slide Number Placeholder 3"/>
          <p:cNvSpPr>
            <a:spLocks noGrp="1"/>
          </p:cNvSpPr>
          <p:nvPr>
            <p:ph type="sldNum" sz="quarter" idx="5"/>
          </p:nvPr>
        </p:nvSpPr>
        <p:spPr/>
        <p:txBody>
          <a:bodyPr/>
          <a:lstStyle/>
          <a:p>
            <a:fld id="{1BE8DCDC-D13C-2549-BE6A-717E9EED41AD}" type="slidenum">
              <a:rPr lang="en-GB" smtClean="0"/>
              <a:t>24</a:t>
            </a:fld>
            <a:endParaRPr lang="en-GB"/>
          </a:p>
        </p:txBody>
      </p:sp>
    </p:spTree>
    <p:extLst>
      <p:ext uri="{BB962C8B-B14F-4D97-AF65-F5344CB8AC3E}">
        <p14:creationId xmlns:p14="http://schemas.microsoft.com/office/powerpoint/2010/main" val="281870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panose="05050102010706020507" pitchFamily="18" charset="2"/>
              <a:buChar char=""/>
            </a:pPr>
            <a:r>
              <a:rPr lang="en-US" sz="1450" b="1" dirty="0">
                <a:effectLst/>
                <a:latin typeface="Century Gothic" panose="020B0502020202020204" pitchFamily="34" charset="0"/>
                <a:ea typeface="Calibri" panose="020F0502020204030204" pitchFamily="34" charset="0"/>
                <a:cs typeface="Times New Roman" panose="02020603050405020304" pitchFamily="18" charset="0"/>
              </a:rPr>
              <a:t>The implications therefore include the following</a:t>
            </a:r>
            <a:r>
              <a:rPr lang="en-US" sz="1450" dirty="0">
                <a:effectLst/>
                <a:latin typeface="Century Gothic" panose="020B050202020202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sz="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450" dirty="0">
                <a:effectLst/>
                <a:latin typeface="Century Gothic" panose="020B0502020202020204" pitchFamily="34" charset="0"/>
                <a:ea typeface="Calibri" panose="020F0502020204030204" pitchFamily="34" charset="0"/>
                <a:cs typeface="Times New Roman" panose="02020603050405020304" pitchFamily="18" charset="0"/>
              </a:rPr>
              <a:t>Firstly, </a:t>
            </a:r>
            <a:r>
              <a:rPr lang="en-US" sz="1450" b="1" u="sng" dirty="0">
                <a:effectLst/>
                <a:latin typeface="Century Gothic" panose="020B0502020202020204" pitchFamily="34" charset="0"/>
                <a:ea typeface="Calibri" panose="020F0502020204030204" pitchFamily="34" charset="0"/>
                <a:cs typeface="Times New Roman" panose="02020603050405020304" pitchFamily="18" charset="0"/>
              </a:rPr>
              <a:t>we need to find systems for positive reinforcement of non-medical communication</a:t>
            </a:r>
            <a:r>
              <a:rPr lang="en-US" sz="1450" dirty="0">
                <a:effectLst/>
                <a:latin typeface="Century Gothic" panose="020B0502020202020204" pitchFamily="34" charset="0"/>
                <a:ea typeface="Calibri" panose="020F0502020204030204" pitchFamily="34" charset="0"/>
                <a:cs typeface="Times New Roman" panose="02020603050405020304" pitchFamily="18" charset="0"/>
              </a:rPr>
              <a:t>. </a:t>
            </a:r>
          </a:p>
          <a:p>
            <a:pPr marL="457200" marR="0" lvl="1" indent="0">
              <a:lnSpc>
                <a:spcPct val="115000"/>
              </a:lnSpc>
              <a:spcBef>
                <a:spcPts val="0"/>
              </a:spcBef>
              <a:spcAft>
                <a:spcPts val="0"/>
              </a:spcAft>
              <a:buFont typeface="Courier New" panose="02070309020205020404" pitchFamily="49" charset="0"/>
              <a:buNone/>
            </a:pPr>
            <a:r>
              <a:rPr lang="en-US" sz="7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450" dirty="0">
                <a:effectLst/>
                <a:latin typeface="Century Gothic" panose="020B0502020202020204" pitchFamily="34" charset="0"/>
                <a:ea typeface="Calibri" panose="020F0502020204030204" pitchFamily="34" charset="0"/>
                <a:cs typeface="Times New Roman" panose="02020603050405020304" pitchFamily="18" charset="0"/>
              </a:rPr>
              <a:t>Secondly, </a:t>
            </a:r>
            <a:r>
              <a:rPr lang="en-US" sz="1450" b="1" u="sng" dirty="0">
                <a:effectLst/>
                <a:latin typeface="Century Gothic" panose="020B0502020202020204" pitchFamily="34" charset="0"/>
                <a:ea typeface="Calibri" panose="020F0502020204030204" pitchFamily="34" charset="0"/>
                <a:cs typeface="Times New Roman" panose="02020603050405020304" pitchFamily="18" charset="0"/>
              </a:rPr>
              <a:t>a pragmatic way of strengthening communication between clients and health care workers can be by deliberately training and mentoring health care workers in good communication skills to improve the experience of HIV patients</a:t>
            </a:r>
            <a:r>
              <a:rPr lang="en-US" sz="145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sz="6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1000"/>
              </a:spcAft>
              <a:buFont typeface="Courier New" panose="02070309020205020404" pitchFamily="49" charset="0"/>
              <a:buChar char="o"/>
            </a:pPr>
            <a:r>
              <a:rPr lang="en-US" sz="1450" dirty="0">
                <a:effectLst/>
                <a:latin typeface="Century Gothic" panose="020B0502020202020204" pitchFamily="34" charset="0"/>
                <a:ea typeface="Calibri" panose="020F0502020204030204" pitchFamily="34" charset="0"/>
                <a:cs typeface="Times New Roman" panose="02020603050405020304" pitchFamily="18" charset="0"/>
              </a:rPr>
              <a:t>Finally, research is needed to understand changes in client-provider communications over time and how that relates to retention in HIV care.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25</a:t>
            </a:fld>
            <a:endParaRPr lang="en-GB"/>
          </a:p>
        </p:txBody>
      </p:sp>
    </p:spTree>
    <p:extLst>
      <p:ext uri="{BB962C8B-B14F-4D97-AF65-F5344CB8AC3E}">
        <p14:creationId xmlns:p14="http://schemas.microsoft.com/office/powerpoint/2010/main" val="2087404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Symbol" panose="05050102010706020507" pitchFamily="18" charset="2"/>
              <a:buNone/>
            </a:pPr>
            <a:r>
              <a:rPr lang="en-US" sz="1600" b="1" dirty="0"/>
              <a:t>How is CIDRZ operationalizing PCC action? CIDRZ continues to lead PCC agenda in Zambia in collaboration with the Performance Improvement (PI) and Quality Assurance Quality Improvement (QAQI) Departments under Zambian Ministry of Health. Over the last 1 year, our efforts have focused on engaging Ministry of Health and other key implementation partners on how best to integrate PCC in quality improvement initiatives in Zambia. In order to achieve this, the following key activities have been done:</a:t>
            </a:r>
          </a:p>
          <a:p>
            <a:pPr marL="0" marR="0" lvl="0" indent="0">
              <a:lnSpc>
                <a:spcPct val="115000"/>
              </a:lnSpc>
              <a:spcBef>
                <a:spcPts val="0"/>
              </a:spcBef>
              <a:spcAft>
                <a:spcPts val="0"/>
              </a:spcAft>
              <a:buFont typeface="Symbol" panose="05050102010706020507" pitchFamily="18" charset="2"/>
              <a:buNone/>
            </a:pPr>
            <a:endParaRPr lang="en-US" sz="1600" b="1" dirty="0"/>
          </a:p>
          <a:p>
            <a:pPr marL="342900" marR="0" lvl="0" indent="-342900">
              <a:lnSpc>
                <a:spcPct val="115000"/>
              </a:lnSpc>
              <a:spcBef>
                <a:spcPts val="0"/>
              </a:spcBef>
              <a:spcAft>
                <a:spcPts val="0"/>
              </a:spcAft>
              <a:buFont typeface="Symbol" panose="05050102010706020507" pitchFamily="18" charset="2"/>
              <a:buAutoNum type="arabicParenR"/>
            </a:pPr>
            <a:r>
              <a:rPr lang="en-US" sz="1600" b="1" u="sng" dirty="0"/>
              <a:t>Letter of Agreement was signed between CIDRZ and MoH, with CIDRZ committing to support the training of HCWs, development of PCC curriculum and integration of PCC into the National Health Policy</a:t>
            </a:r>
            <a:r>
              <a:rPr lang="en-US" sz="1600" b="1" dirty="0"/>
              <a:t>.</a:t>
            </a:r>
          </a:p>
          <a:p>
            <a:pPr marL="342900" marR="0" lvl="0" indent="-342900">
              <a:lnSpc>
                <a:spcPct val="115000"/>
              </a:lnSpc>
              <a:spcBef>
                <a:spcPts val="0"/>
              </a:spcBef>
              <a:spcAft>
                <a:spcPts val="0"/>
              </a:spcAft>
              <a:buFont typeface="Symbol" panose="05050102010706020507" pitchFamily="18" charset="2"/>
              <a:buAutoNum type="arabicParenR"/>
            </a:pPr>
            <a:r>
              <a:rPr lang="en-US" sz="1600" b="1" u="sng" dirty="0"/>
              <a:t>CIDRZ worked with MoH to develop the Client Satisfaction Tool and related Guidelines for use across health facilities – the CST Tool was launched this year. </a:t>
            </a:r>
            <a:endParaRPr lang="en-US" sz="1600" b="1" dirty="0"/>
          </a:p>
          <a:p>
            <a:pPr marL="342900" marR="0" lvl="0" indent="-342900">
              <a:lnSpc>
                <a:spcPct val="115000"/>
              </a:lnSpc>
              <a:spcBef>
                <a:spcPts val="0"/>
              </a:spcBef>
              <a:spcAft>
                <a:spcPts val="0"/>
              </a:spcAft>
              <a:buFont typeface="Symbol" panose="05050102010706020507" pitchFamily="18" charset="2"/>
              <a:buAutoNum type="arabicParenR"/>
            </a:pPr>
            <a:r>
              <a:rPr lang="en-US" sz="1600" b="1" dirty="0"/>
              <a:t>Supporting the National QI Conference – the theme for this years’ conference is on PCC – ‘’PCC: An Approach to improving the delivery of quality health care and people’s wellbeing’’</a:t>
            </a:r>
          </a:p>
          <a:p>
            <a:pPr marL="342900" marR="0" lvl="0" indent="-342900">
              <a:lnSpc>
                <a:spcPct val="115000"/>
              </a:lnSpc>
              <a:spcBef>
                <a:spcPts val="0"/>
              </a:spcBef>
              <a:spcAft>
                <a:spcPts val="0"/>
              </a:spcAft>
              <a:buFont typeface="Symbol" panose="05050102010706020507" pitchFamily="18" charset="2"/>
              <a:buAutoNum type="arabicParenR"/>
            </a:pPr>
            <a:r>
              <a:rPr lang="en-US" sz="1600" b="1" u="sng" dirty="0"/>
              <a:t>Provision of light touch PCC Mentorship across 24 Public Health Facilities in Lusaka Province.</a:t>
            </a:r>
          </a:p>
          <a:p>
            <a:pPr marL="342900" marR="0" lvl="0" indent="-342900">
              <a:lnSpc>
                <a:spcPct val="115000"/>
              </a:lnSpc>
              <a:spcBef>
                <a:spcPts val="0"/>
              </a:spcBef>
              <a:spcAft>
                <a:spcPts val="0"/>
              </a:spcAft>
              <a:buFont typeface="Symbol" panose="05050102010706020507" pitchFamily="18" charset="2"/>
              <a:buAutoNum type="arabicParenR"/>
            </a:pPr>
            <a:r>
              <a:rPr lang="en-US" sz="1600" b="1" u="sng" dirty="0"/>
              <a:t>PCC Trainer of Trainers Workshop for Health Care Workers conducted in expansion Districts with refresher trainings at original health facilities.</a:t>
            </a:r>
          </a:p>
          <a:p>
            <a:pPr marL="342900" marR="0" lvl="0" indent="-342900">
              <a:lnSpc>
                <a:spcPct val="115000"/>
              </a:lnSpc>
              <a:spcBef>
                <a:spcPts val="0"/>
              </a:spcBef>
              <a:spcAft>
                <a:spcPts val="0"/>
              </a:spcAft>
              <a:buFont typeface="Symbol" panose="05050102010706020507" pitchFamily="18" charset="2"/>
              <a:buAutoNum type="arabicParenR"/>
            </a:pPr>
            <a:r>
              <a:rPr lang="en-US" sz="1600" b="1" dirty="0"/>
              <a:t>Planned Human-Centred Design Workshop – to develop sustainable PCC activity package.</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AutoNum type="arabicParenR"/>
              <a:tabLst/>
              <a:defRPr/>
            </a:pPr>
            <a:r>
              <a:rPr lang="en-US" sz="1600" b="1" dirty="0"/>
              <a:t>We are in the process of developing a ROADMAP for integrating and sustaining PCC activities (strengthening Quality Improvement and Performance Improvement) with Policy entrepreneurs identified to promote PCC integration.</a:t>
            </a:r>
          </a:p>
          <a:p>
            <a:pPr marL="342900" marR="0" lvl="0" indent="-342900">
              <a:lnSpc>
                <a:spcPct val="115000"/>
              </a:lnSpc>
              <a:spcBef>
                <a:spcPts val="0"/>
              </a:spcBef>
              <a:spcAft>
                <a:spcPts val="0"/>
              </a:spcAft>
              <a:buFont typeface="Symbol" panose="05050102010706020507" pitchFamily="18" charset="2"/>
              <a:buAutoNum type="arabicParenR"/>
            </a:pPr>
            <a:endParaRPr lang="en-US" sz="1600" b="1" dirty="0"/>
          </a:p>
          <a:p>
            <a:pPr marL="342900" marR="0" lvl="0" indent="-342900">
              <a:lnSpc>
                <a:spcPct val="115000"/>
              </a:lnSpc>
              <a:spcBef>
                <a:spcPts val="0"/>
              </a:spcBef>
              <a:spcAft>
                <a:spcPts val="0"/>
              </a:spcAft>
              <a:buFont typeface="Symbol" panose="05050102010706020507" pitchFamily="18" charset="2"/>
              <a:buAutoNum type="arabicParenR"/>
            </a:pPr>
            <a:endParaRPr lang="en-ZM" dirty="0"/>
          </a:p>
        </p:txBody>
      </p:sp>
      <p:sp>
        <p:nvSpPr>
          <p:cNvPr id="4" name="Slide Number Placeholder 3"/>
          <p:cNvSpPr>
            <a:spLocks noGrp="1"/>
          </p:cNvSpPr>
          <p:nvPr>
            <p:ph type="sldNum" sz="quarter" idx="5"/>
          </p:nvPr>
        </p:nvSpPr>
        <p:spPr/>
        <p:txBody>
          <a:bodyPr/>
          <a:lstStyle/>
          <a:p>
            <a:fld id="{1BE8DCDC-D13C-2549-BE6A-717E9EED41AD}" type="slidenum">
              <a:rPr lang="en-GB" smtClean="0"/>
              <a:t>26</a:t>
            </a:fld>
            <a:endParaRPr lang="en-GB"/>
          </a:p>
        </p:txBody>
      </p:sp>
    </p:spTree>
    <p:extLst>
      <p:ext uri="{BB962C8B-B14F-4D97-AF65-F5344CB8AC3E}">
        <p14:creationId xmlns:p14="http://schemas.microsoft.com/office/powerpoint/2010/main" val="2362378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dirty="0"/>
              <a:t>I wish to especially thank the recipients of care, Zambian Ministry of Health and the following partners for their continued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C39C9-D49B-434F-B337-CC75C2E271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890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 have the pleasure of presenting results from two different workstreams within our study on behalf of myself and our team. Firstly, I will share our formative work that examined health provider perspectives on person-centeredness of HIV care and which informed our study intervention development. Then, I will share results from our examination of patterns of Person-centred communications in public HIV clinics in Zambia using the Roter Interaction Analysis System. *click* This work took place in Zambia, which has a generalized HIV epidemic, with an estimated prevalence of 11.3% and free antiretroviral therapy in the public healthcare system. The study was conducted in Lusaka, Province, the province containing the capital city.</a:t>
            </a:r>
            <a:endParaRPr lang="en-ZM" dirty="0"/>
          </a:p>
          <a:p>
            <a:endParaRPr lang="en-US" dirty="0">
              <a:solidFill>
                <a:schemeClr val="bg1"/>
              </a:solidFill>
            </a:endParaRPr>
          </a:p>
        </p:txBody>
      </p:sp>
      <p:sp>
        <p:nvSpPr>
          <p:cNvPr id="4" name="Slide Number Placeholder 3"/>
          <p:cNvSpPr>
            <a:spLocks noGrp="1"/>
          </p:cNvSpPr>
          <p:nvPr>
            <p:ph type="sldNum" sz="quarter" idx="10"/>
          </p:nvPr>
        </p:nvSpPr>
        <p:spPr/>
        <p:txBody>
          <a:bodyPr/>
          <a:lstStyle/>
          <a:p>
            <a:fld id="{80703ADF-7E66-4567-98FA-A6F3BEDFC6C7}" type="slidenum">
              <a:rPr lang="en-US" smtClean="0"/>
              <a:t>3</a:t>
            </a:fld>
            <a:endParaRPr lang="en-US"/>
          </a:p>
        </p:txBody>
      </p:sp>
    </p:spTree>
    <p:extLst>
      <p:ext uri="{BB962C8B-B14F-4D97-AF65-F5344CB8AC3E}">
        <p14:creationId xmlns:p14="http://schemas.microsoft.com/office/powerpoint/2010/main" val="1646293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600"/>
              </a:spcBef>
              <a:spcAft>
                <a:spcPts val="600"/>
              </a:spcAft>
              <a:buClr>
                <a:schemeClr val="tx1"/>
              </a:buClr>
            </a:pPr>
            <a:r>
              <a:rPr lang="en-US" sz="1200" b="1" i="0" kern="1200" dirty="0">
                <a:solidFill>
                  <a:schemeClr val="tx1"/>
                </a:solidFill>
                <a:effectLst/>
                <a:latin typeface="+mn-lt"/>
                <a:ea typeface="+mn-ea"/>
                <a:cs typeface="+mn-cs"/>
              </a:rPr>
              <a:t>From 2019-2021 we conducted </a:t>
            </a:r>
            <a:r>
              <a:rPr lang="en-US" b="1" dirty="0"/>
              <a:t>a</a:t>
            </a:r>
            <a:r>
              <a:rPr lang="en-US" sz="1200" b="1" dirty="0"/>
              <a:t> stepped wedge, cluster randomized trial of an intervention intended to improve person-centredness of HIV care </a:t>
            </a:r>
            <a:r>
              <a:rPr lang="en-US" sz="1200" b="1" i="0" kern="1200" dirty="0">
                <a:solidFill>
                  <a:schemeClr val="tx1"/>
                </a:solidFill>
                <a:effectLst/>
                <a:latin typeface="+mn-lt"/>
                <a:ea typeface="+mn-ea"/>
                <a:cs typeface="+mn-cs"/>
              </a:rPr>
              <a:t>across 24 government-run health facilities in Lusaka, Zambia. *Click*We began with a formative phase to design our approach. *click* The resulting trialed intervention included three main components: 1. provider training and coaching, 2. collecting client experience data and sharing it with facility staff members, and 3. supporting facilities to create improvement plans and providing gentle incentives for improved performance. We measured multiple outcome types. *click* . This intervention had </a:t>
            </a:r>
            <a:r>
              <a:rPr lang="en-US" b="1" i="0" u="none" strike="noStrike" dirty="0">
                <a:solidFill>
                  <a:schemeClr val="tx1"/>
                </a:solidFill>
                <a:effectLst/>
              </a:rPr>
              <a:t>measurable positive effects on client experience and retention, but not viral suppression (</a:t>
            </a:r>
            <a:r>
              <a:rPr lang="en-US" sz="1200" b="1" i="0" kern="1200" dirty="0">
                <a:solidFill>
                  <a:schemeClr val="tx1"/>
                </a:solidFill>
                <a:effectLst/>
                <a:latin typeface="+mn-lt"/>
                <a:ea typeface="+mn-ea"/>
                <a:cs typeface="+mn-cs"/>
              </a:rPr>
              <a:t>As presented in detail at CROI 2023 and in a forthcoming publication)</a:t>
            </a:r>
            <a:r>
              <a:rPr lang="en-US" b="1" i="0" u="none" strike="noStrike" dirty="0">
                <a:solidFill>
                  <a:schemeClr val="tx1"/>
                </a:solidFill>
                <a:effectLst/>
              </a:rPr>
              <a:t>. </a:t>
            </a:r>
          </a:p>
          <a:p>
            <a:pPr>
              <a:lnSpc>
                <a:spcPct val="110000"/>
              </a:lnSpc>
              <a:spcBef>
                <a:spcPts val="600"/>
              </a:spcBef>
              <a:spcAft>
                <a:spcPts val="600"/>
              </a:spcAft>
              <a:buClr>
                <a:schemeClr val="tx1"/>
              </a:buClr>
            </a:pPr>
            <a:endParaRPr lang="en-US" b="1" i="0" u="none" strike="noStrike" dirty="0">
              <a:solidFill>
                <a:schemeClr val="tx1"/>
              </a:solidFill>
              <a:effectLst/>
            </a:endParaRPr>
          </a:p>
          <a:p>
            <a:pPr>
              <a:lnSpc>
                <a:spcPct val="110000"/>
              </a:lnSpc>
              <a:spcBef>
                <a:spcPts val="600"/>
              </a:spcBef>
              <a:spcAft>
                <a:spcPts val="600"/>
              </a:spcAft>
              <a:buClr>
                <a:schemeClr val="tx1"/>
              </a:buClr>
            </a:pPr>
            <a:r>
              <a:rPr lang="en-US" b="1" i="0" u="none" strike="noStrike" dirty="0">
                <a:solidFill>
                  <a:schemeClr val="tx1"/>
                </a:solidFill>
                <a:effectLst/>
              </a:rPr>
              <a:t>From 2022 to date, </a:t>
            </a:r>
            <a:r>
              <a:rPr lang="en-US" sz="1200" b="1" dirty="0"/>
              <a:t>CIDRZ continues to lead PCC agenda in Zambia in collaboration with the Performance Improvement (PI) and Quality Assurance Quality Improvement (QAQI) Departments under the Zambian Ministry of Health. I will talk more in terms of what we are doing to advance PCC in Zambia.</a:t>
            </a:r>
            <a:endParaRPr lang="en-US" b="1" dirty="0">
              <a:solidFill>
                <a:schemeClr val="tx1"/>
              </a:solidFill>
            </a:endParaRPr>
          </a:p>
        </p:txBody>
      </p:sp>
      <p:sp>
        <p:nvSpPr>
          <p:cNvPr id="4" name="Slide Number Placeholder 3"/>
          <p:cNvSpPr>
            <a:spLocks noGrp="1"/>
          </p:cNvSpPr>
          <p:nvPr>
            <p:ph type="sldNum" sz="quarter" idx="5"/>
          </p:nvPr>
        </p:nvSpPr>
        <p:spPr/>
        <p:txBody>
          <a:bodyPr/>
          <a:lstStyle/>
          <a:p>
            <a:fld id="{1BE8DCDC-D13C-2549-BE6A-717E9EED41AD}" type="slidenum">
              <a:rPr lang="en-GB" smtClean="0"/>
              <a:t>4</a:t>
            </a:fld>
            <a:endParaRPr lang="en-GB"/>
          </a:p>
        </p:txBody>
      </p:sp>
    </p:spTree>
    <p:extLst>
      <p:ext uri="{BB962C8B-B14F-4D97-AF65-F5344CB8AC3E}">
        <p14:creationId xmlns:p14="http://schemas.microsoft.com/office/powerpoint/2010/main" val="3319837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our study, we defined person-centred care as treating clients as </a:t>
            </a:r>
            <a:r>
              <a:rPr lang="en-US" sz="1200" b="1" u="sng" dirty="0"/>
              <a:t>equal partners in planning, developing and monitoring care</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endParaRPr lang="en-ZM" dirty="0"/>
          </a:p>
        </p:txBody>
      </p:sp>
      <p:sp>
        <p:nvSpPr>
          <p:cNvPr id="4" name="Slide Number Placeholder 3"/>
          <p:cNvSpPr>
            <a:spLocks noGrp="1"/>
          </p:cNvSpPr>
          <p:nvPr>
            <p:ph type="sldNum" sz="quarter" idx="5"/>
          </p:nvPr>
        </p:nvSpPr>
        <p:spPr/>
        <p:txBody>
          <a:bodyPr/>
          <a:lstStyle/>
          <a:p>
            <a:fld id="{1BE8DCDC-D13C-2549-BE6A-717E9EED41AD}" type="slidenum">
              <a:rPr lang="en-GB" smtClean="0"/>
              <a:t>5</a:t>
            </a:fld>
            <a:endParaRPr lang="en-GB"/>
          </a:p>
        </p:txBody>
      </p:sp>
    </p:spTree>
    <p:extLst>
      <p:ext uri="{BB962C8B-B14F-4D97-AF65-F5344CB8AC3E}">
        <p14:creationId xmlns:p14="http://schemas.microsoft.com/office/powerpoint/2010/main" val="3414030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I’ll begin with our participatory formative research and rapid analysis to inform an HIV Care improvement intervention in Zambia</a:t>
            </a:r>
            <a:endParaRPr lang="en-ZM" b="1" dirty="0"/>
          </a:p>
        </p:txBody>
      </p:sp>
      <p:sp>
        <p:nvSpPr>
          <p:cNvPr id="4" name="Slide Number Placeholder 3"/>
          <p:cNvSpPr>
            <a:spLocks noGrp="1"/>
          </p:cNvSpPr>
          <p:nvPr>
            <p:ph type="sldNum" sz="quarter" idx="5"/>
          </p:nvPr>
        </p:nvSpPr>
        <p:spPr/>
        <p:txBody>
          <a:bodyPr/>
          <a:lstStyle/>
          <a:p>
            <a:fld id="{1BE8DCDC-D13C-2549-BE6A-717E9EED41AD}" type="slidenum">
              <a:rPr lang="en-GB" smtClean="0"/>
              <a:t>6</a:t>
            </a:fld>
            <a:endParaRPr lang="en-GB"/>
          </a:p>
        </p:txBody>
      </p:sp>
    </p:spTree>
    <p:extLst>
      <p:ext uri="{BB962C8B-B14F-4D97-AF65-F5344CB8AC3E}">
        <p14:creationId xmlns:p14="http://schemas.microsoft.com/office/powerpoint/2010/main" val="111953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included in the recent JIAS supplement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BE8DCDC-D13C-2549-BE6A-717E9EED41AD}" type="slidenum">
              <a:rPr lang="en-GB" smtClean="0"/>
              <a:t>7</a:t>
            </a:fld>
            <a:endParaRPr lang="en-GB"/>
          </a:p>
        </p:txBody>
      </p:sp>
    </p:spTree>
    <p:extLst>
      <p:ext uri="{BB962C8B-B14F-4D97-AF65-F5344CB8AC3E}">
        <p14:creationId xmlns:p14="http://schemas.microsoft.com/office/powerpoint/2010/main" val="1361415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200" b="1" dirty="0">
                <a:solidFill>
                  <a:schemeClr val="tx1"/>
                </a:solidFill>
                <a:ea typeface="Calibri" panose="020F0502020204030204" pitchFamily="34" charset="0"/>
                <a:cs typeface="Segoe UI" panose="020B0502040204020203" pitchFamily="34" charset="0"/>
              </a:rPr>
              <a:t>Successful implementation </a:t>
            </a:r>
            <a:r>
              <a:rPr lang="en-US" sz="2200" dirty="0">
                <a:solidFill>
                  <a:schemeClr val="tx1"/>
                </a:solidFill>
                <a:ea typeface="Calibri" panose="020F0502020204030204" pitchFamily="34" charset="0"/>
                <a:cs typeface="Segoe UI" panose="020B0502040204020203" pitchFamily="34" charset="0"/>
              </a:rPr>
              <a:t>of person-centred care (PCC) practices in HIV depends on how healthcare workers perceive the </a:t>
            </a:r>
            <a:r>
              <a:rPr lang="en-US" sz="2200" b="1" dirty="0">
                <a:solidFill>
                  <a:schemeClr val="tx1"/>
                </a:solidFill>
                <a:ea typeface="Calibri" panose="020F0502020204030204" pitchFamily="34" charset="0"/>
                <a:cs typeface="Segoe UI" panose="020B0502040204020203" pitchFamily="34" charset="0"/>
              </a:rPr>
              <a:t>acceptability, appropriateness, and feasibility </a:t>
            </a:r>
            <a:r>
              <a:rPr lang="en-US" sz="2200" dirty="0">
                <a:solidFill>
                  <a:schemeClr val="tx1"/>
                </a:solidFill>
                <a:ea typeface="Calibri" panose="020F0502020204030204" pitchFamily="34" charset="0"/>
                <a:cs typeface="Segoe UI" panose="020B0502040204020203" pitchFamily="34" charset="0"/>
              </a:rPr>
              <a:t>of the practices.</a:t>
            </a:r>
          </a:p>
          <a:p>
            <a:pPr marL="342900" indent="-342900">
              <a:buFont typeface="Wingdings" panose="05000000000000000000" pitchFamily="2" charset="2"/>
              <a:buChar char="q"/>
            </a:pPr>
            <a:endParaRPr lang="en-US" sz="2200" dirty="0">
              <a:solidFill>
                <a:schemeClr val="tx1"/>
              </a:solidFill>
              <a:ea typeface="Calibri" panose="020F0502020204030204" pitchFamily="34" charset="0"/>
              <a:cs typeface="Segoe UI" panose="020B0502040204020203" pitchFamily="34" charset="0"/>
            </a:endParaRPr>
          </a:p>
          <a:p>
            <a:pPr marL="342900" indent="-342900">
              <a:buFont typeface="Arial" panose="020B0604020202020204" pitchFamily="34" charset="0"/>
              <a:buChar char="•"/>
            </a:pPr>
            <a:r>
              <a:rPr lang="en-US" sz="2200" dirty="0">
                <a:solidFill>
                  <a:schemeClr val="tx1"/>
                </a:solidFill>
                <a:ea typeface="Calibri" panose="020F0502020204030204" pitchFamily="34" charset="0"/>
                <a:cs typeface="Segoe UI" panose="020B0502040204020203" pitchFamily="34" charset="0"/>
              </a:rPr>
              <a:t>While </a:t>
            </a:r>
            <a:r>
              <a:rPr lang="en-US" sz="2200" b="1" dirty="0">
                <a:solidFill>
                  <a:schemeClr val="tx1"/>
                </a:solidFill>
                <a:ea typeface="Calibri" panose="020F0502020204030204" pitchFamily="34" charset="0"/>
                <a:cs typeface="Segoe UI" panose="020B0502040204020203" pitchFamily="34" charset="0"/>
              </a:rPr>
              <a:t>person-centred practices are widely desired</a:t>
            </a:r>
            <a:r>
              <a:rPr lang="en-US" sz="2200" dirty="0">
                <a:solidFill>
                  <a:schemeClr val="tx1"/>
                </a:solidFill>
                <a:ea typeface="Calibri" panose="020F0502020204030204" pitchFamily="34" charset="0"/>
                <a:cs typeface="Segoe UI" panose="020B0502040204020203" pitchFamily="34" charset="0"/>
              </a:rPr>
              <a:t>, </a:t>
            </a:r>
            <a:r>
              <a:rPr lang="en-US" sz="2200" b="1" dirty="0">
                <a:solidFill>
                  <a:schemeClr val="tx1"/>
                </a:solidFill>
                <a:ea typeface="Calibri" panose="020F0502020204030204" pitchFamily="34" charset="0"/>
                <a:cs typeface="Segoe UI" panose="020B0502040204020203" pitchFamily="34" charset="0"/>
              </a:rPr>
              <a:t>evidence on effective implementation</a:t>
            </a:r>
            <a:r>
              <a:rPr lang="en-US" sz="2200" dirty="0">
                <a:solidFill>
                  <a:schemeClr val="tx1"/>
                </a:solidFill>
                <a:ea typeface="Calibri" panose="020F0502020204030204" pitchFamily="34" charset="0"/>
                <a:cs typeface="Segoe UI" panose="020B0502040204020203" pitchFamily="34" charset="0"/>
              </a:rPr>
              <a:t> of the practices in the real world, and </a:t>
            </a:r>
            <a:r>
              <a:rPr lang="en-US" sz="2200" b="1" dirty="0">
                <a:solidFill>
                  <a:schemeClr val="tx1"/>
                </a:solidFill>
                <a:ea typeface="Calibri" panose="020F0502020204030204" pitchFamily="34" charset="0"/>
                <a:cs typeface="Segoe UI" panose="020B0502040204020203" pitchFamily="34" charset="0"/>
              </a:rPr>
              <a:t>provider views on person-centred care practices</a:t>
            </a:r>
            <a:r>
              <a:rPr lang="en-US" sz="2200" dirty="0">
                <a:solidFill>
                  <a:schemeClr val="tx1"/>
                </a:solidFill>
                <a:ea typeface="Calibri" panose="020F0502020204030204" pitchFamily="34" charset="0"/>
                <a:cs typeface="Segoe UI" panose="020B0502040204020203" pitchFamily="34" charset="0"/>
              </a:rPr>
              <a:t> in low-middle-income countries </a:t>
            </a:r>
            <a:r>
              <a:rPr lang="en-US" sz="2200" b="1" dirty="0">
                <a:solidFill>
                  <a:schemeClr val="tx1"/>
                </a:solidFill>
                <a:ea typeface="Calibri" panose="020F0502020204030204" pitchFamily="34" charset="0"/>
                <a:cs typeface="Segoe UI" panose="020B0502040204020203" pitchFamily="34" charset="0"/>
              </a:rPr>
              <a:t>is limited</a:t>
            </a:r>
            <a:r>
              <a:rPr lang="en-US" sz="2200" dirty="0">
                <a:solidFill>
                  <a:schemeClr val="tx1"/>
                </a:solidFill>
                <a:ea typeface="Calibri" panose="020F0502020204030204" pitchFamily="34" charset="0"/>
                <a:cs typeface="Segoe UI" panose="020B0502040204020203" pitchFamily="34" charset="0"/>
              </a:rPr>
              <a:t>.</a:t>
            </a:r>
          </a:p>
          <a:p>
            <a:pPr marL="342900" indent="-342900">
              <a:buFont typeface="Wingdings" panose="05000000000000000000" pitchFamily="2" charset="2"/>
              <a:buChar char="q"/>
            </a:pPr>
            <a:endParaRPr lang="en-US" sz="2200" dirty="0">
              <a:solidFill>
                <a:schemeClr val="tx1"/>
              </a:solidFill>
              <a:ea typeface="Calibri" panose="020F0502020204030204" pitchFamily="34" charset="0"/>
              <a:cs typeface="Segoe UI" panose="020B0502040204020203" pitchFamily="34" charset="0"/>
            </a:endParaRPr>
          </a:p>
          <a:p>
            <a:pPr marL="342900" indent="-342900">
              <a:buFont typeface="Arial" panose="020B0604020202020204" pitchFamily="34" charset="0"/>
              <a:buChar char="•"/>
            </a:pPr>
            <a:r>
              <a:rPr lang="en-US" sz="2200" dirty="0">
                <a:solidFill>
                  <a:schemeClr val="tx1"/>
                </a:solidFill>
                <a:ea typeface="Calibri" panose="020F0502020204030204" pitchFamily="34" charset="0"/>
                <a:cs typeface="Segoe UI" panose="020B0502040204020203" pitchFamily="34" charset="0"/>
              </a:rPr>
              <a:t>We </a:t>
            </a:r>
            <a:r>
              <a:rPr lang="en-US" sz="2200" b="1" dirty="0">
                <a:solidFill>
                  <a:schemeClr val="tx1"/>
                </a:solidFill>
                <a:ea typeface="Calibri" panose="020F0502020204030204" pitchFamily="34" charset="0"/>
                <a:cs typeface="Segoe UI" panose="020B0502040204020203" pitchFamily="34" charset="0"/>
              </a:rPr>
              <a:t>sought to u</a:t>
            </a:r>
            <a:r>
              <a:rPr lang="en-US" sz="2200" b="1" dirty="0">
                <a:solidFill>
                  <a:schemeClr val="tx1"/>
                </a:solidFill>
                <a:effectLst/>
                <a:ea typeface="Calibri" panose="020F0502020204030204" pitchFamily="34" charset="0"/>
                <a:cs typeface="Segoe UI" panose="020B0502040204020203" pitchFamily="34" charset="0"/>
              </a:rPr>
              <a:t>nderstand healthcare workers’</a:t>
            </a:r>
            <a:r>
              <a:rPr lang="en-US" sz="2200" dirty="0">
                <a:solidFill>
                  <a:schemeClr val="tx1"/>
                </a:solidFill>
                <a:effectLst/>
                <a:ea typeface="Calibri" panose="020F0502020204030204" pitchFamily="34" charset="0"/>
                <a:cs typeface="Segoe UI" panose="020B0502040204020203" pitchFamily="34" charset="0"/>
              </a:rPr>
              <a:t>:</a:t>
            </a:r>
            <a:r>
              <a:rPr lang="en-US" sz="2200" b="1" dirty="0">
                <a:solidFill>
                  <a:schemeClr val="tx1"/>
                </a:solidFill>
                <a:effectLst/>
                <a:ea typeface="Calibri" panose="020F0502020204030204" pitchFamily="34" charset="0"/>
                <a:cs typeface="Segoe UI" panose="020B0502040204020203" pitchFamily="34" charset="0"/>
              </a:rPr>
              <a:t> </a:t>
            </a:r>
          </a:p>
          <a:p>
            <a:pPr marL="1143000" lvl="1" indent="-457200">
              <a:buAutoNum type="arabicParenR"/>
            </a:pPr>
            <a:r>
              <a:rPr lang="en-US" sz="2200" dirty="0">
                <a:solidFill>
                  <a:schemeClr val="tx1"/>
                </a:solidFill>
                <a:effectLst/>
                <a:ea typeface="Calibri" panose="020F0502020204030204" pitchFamily="34" charset="0"/>
                <a:cs typeface="Segoe UI" panose="020B0502040204020203" pitchFamily="34" charset="0"/>
              </a:rPr>
              <a:t>beliefs and attitudes about PCC principles, enablers, and activities, </a:t>
            </a:r>
          </a:p>
          <a:p>
            <a:pPr marL="1143000" lvl="1" indent="-457200">
              <a:buAutoNum type="arabicParenR"/>
            </a:pPr>
            <a:r>
              <a:rPr lang="en-US" sz="2200" dirty="0">
                <a:solidFill>
                  <a:schemeClr val="tx1"/>
                </a:solidFill>
                <a:effectLst/>
                <a:ea typeface="Calibri" panose="020F0502020204030204" pitchFamily="34" charset="0"/>
                <a:cs typeface="Segoe UI" panose="020B0502040204020203" pitchFamily="34" charset="0"/>
              </a:rPr>
              <a:t>perceptions of ongoing HIV service delivery and the patient experience,</a:t>
            </a:r>
          </a:p>
          <a:p>
            <a:pPr marL="1143000" lvl="1" indent="-457200">
              <a:buAutoNum type="arabicParenR"/>
            </a:pPr>
            <a:r>
              <a:rPr lang="en-US" sz="2200" dirty="0">
                <a:solidFill>
                  <a:schemeClr val="tx1"/>
                </a:solidFill>
                <a:effectLst/>
                <a:ea typeface="Calibri" panose="020F0502020204030204" pitchFamily="34" charset="0"/>
                <a:cs typeface="Segoe UI" panose="020B0502040204020203" pitchFamily="34" charset="0"/>
              </a:rPr>
              <a:t>motivation for improved practice</a:t>
            </a:r>
          </a:p>
          <a:p>
            <a:pPr marL="457200" lvl="1" indent="0">
              <a:buNone/>
            </a:pPr>
            <a:r>
              <a:rPr lang="en-US" sz="2200" dirty="0">
                <a:solidFill>
                  <a:schemeClr val="tx1"/>
                </a:solidFill>
                <a:ea typeface="Calibri" panose="020F0502020204030204" pitchFamily="34" charset="0"/>
                <a:cs typeface="Segoe UI" panose="020B0502040204020203" pitchFamily="34" charset="0"/>
              </a:rPr>
              <a:t>to </a:t>
            </a:r>
            <a:r>
              <a:rPr lang="en-US" sz="2200" dirty="0">
                <a:solidFill>
                  <a:schemeClr val="tx1"/>
                </a:solidFill>
                <a:effectLst/>
                <a:ea typeface="Calibri" panose="020F0502020204030204" pitchFamily="34" charset="0"/>
                <a:cs typeface="Segoe UI" panose="020B0502040204020203" pitchFamily="34" charset="0"/>
              </a:rPr>
              <a:t>tailor intervention content and implementation pre-trial.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BE8DCDC-D13C-2549-BE6A-717E9EED41AD}" type="slidenum">
              <a:rPr lang="en-GB" smtClean="0"/>
              <a:t>8</a:t>
            </a:fld>
            <a:endParaRPr lang="en-GB"/>
          </a:p>
        </p:txBody>
      </p:sp>
    </p:spTree>
    <p:extLst>
      <p:ext uri="{BB962C8B-B14F-4D97-AF65-F5344CB8AC3E}">
        <p14:creationId xmlns:p14="http://schemas.microsoft.com/office/powerpoint/2010/main" val="2423745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mn-lt"/>
                <a:ea typeface="Times New Roman" panose="02020603050405020304" pitchFamily="18" charset="0"/>
                <a:cs typeface="Times New Roman" panose="02020603050405020304" pitchFamily="18" charset="0"/>
              </a:rPr>
              <a:t>Between September and October 2018 (prior to the PCPH trial), we conducted 8 audio-recorded focus group discussions at 2 pilot health facilities (one urban and one rural facility). We applied rapid </a:t>
            </a:r>
            <a:r>
              <a:rPr lang="en-US" sz="1200" b="1" dirty="0">
                <a:solidFill>
                  <a:schemeClr val="tx1"/>
                </a:solidFill>
                <a:latin typeface="+mn-lt"/>
                <a:ea typeface="Calibri" panose="020F0502020204030204" pitchFamily="34" charset="0"/>
                <a:cs typeface="Calibri" panose="020F0502020204030204" pitchFamily="34" charset="0"/>
              </a:rPr>
              <a:t>analysis approaches to rigorously synthesize results in a timely manner to inform the trial. </a:t>
            </a:r>
            <a:r>
              <a:rPr lang="en-GB" sz="1200" b="1" dirty="0">
                <a:effectLst/>
                <a:latin typeface="+mn-lt"/>
                <a:ea typeface="Times New Roman" panose="02020603050405020304" pitchFamily="18" charset="0"/>
                <a:cs typeface="Times New Roman" panose="02020603050405020304" pitchFamily="18" charset="0"/>
              </a:rPr>
              <a:t>The Focus Group Discussions were participatory and included open-ended discussion of, among other areas, the facility context for service delivery; participatory likert scale voting and discussion on agreement with 10 PCC-related statements derived from a PCC framework by Scholl &amp; others (Scholl et al) and critique of patient experience measures proposed for the study.</a:t>
            </a:r>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9</a:t>
            </a:fld>
            <a:endParaRPr lang="en-GB"/>
          </a:p>
        </p:txBody>
      </p:sp>
    </p:spTree>
    <p:extLst>
      <p:ext uri="{BB962C8B-B14F-4D97-AF65-F5344CB8AC3E}">
        <p14:creationId xmlns:p14="http://schemas.microsoft.com/office/powerpoint/2010/main" val="39048328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948EA0-C9C4-94A9-8584-8E0A431BEB6C}"/>
              </a:ext>
            </a:extLst>
          </p:cNvPr>
          <p:cNvPicPr>
            <a:picLocks noChangeAspect="1"/>
          </p:cNvPicPr>
          <p:nvPr userDrawn="1"/>
        </p:nvPicPr>
        <p:blipFill>
          <a:blip r:embed="rId2"/>
          <a:stretch>
            <a:fillRect/>
          </a:stretch>
        </p:blipFill>
        <p:spPr>
          <a:xfrm>
            <a:off x="0" y="2829"/>
            <a:ext cx="12192000" cy="3050856"/>
          </a:xfrm>
          <a:prstGeom prst="rect">
            <a:avLst/>
          </a:prstGeom>
        </p:spPr>
      </p:pic>
      <p:sp>
        <p:nvSpPr>
          <p:cNvPr id="10" name="Rectangle 9">
            <a:extLst>
              <a:ext uri="{FF2B5EF4-FFF2-40B4-BE49-F238E27FC236}">
                <a16:creationId xmlns:a16="http://schemas.microsoft.com/office/drawing/2014/main" id="{9CC1CA54-A9AA-A2FF-458A-902BBF3A9E8E}"/>
              </a:ext>
            </a:extLst>
          </p:cNvPr>
          <p:cNvSpPr/>
          <p:nvPr userDrawn="1"/>
        </p:nvSpPr>
        <p:spPr>
          <a:xfrm>
            <a:off x="3649649" y="441325"/>
            <a:ext cx="8099439" cy="575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2" name="Picture 1">
            <a:extLst>
              <a:ext uri="{FF2B5EF4-FFF2-40B4-BE49-F238E27FC236}">
                <a16:creationId xmlns:a16="http://schemas.microsoft.com/office/drawing/2014/main" id="{9228D688-A04B-BEB7-DB73-6D57B889488A}"/>
              </a:ext>
            </a:extLst>
          </p:cNvPr>
          <p:cNvPicPr>
            <a:picLocks noChangeAspect="1"/>
          </p:cNvPicPr>
          <p:nvPr userDrawn="1"/>
        </p:nvPicPr>
        <p:blipFill>
          <a:blip r:embed="rId3"/>
          <a:srcRect/>
          <a:stretch/>
        </p:blipFill>
        <p:spPr>
          <a:xfrm>
            <a:off x="93948" y="4243155"/>
            <a:ext cx="3406331" cy="2534377"/>
          </a:xfrm>
          <a:prstGeom prst="rect">
            <a:avLst/>
          </a:prstGeom>
        </p:spPr>
      </p:pic>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mj-lt"/>
                <a:ea typeface="IAS Ribbon Sans Bold" pitchFamily="2" charset="0"/>
              </a:defRPr>
            </a:lvl1pPr>
          </a:lstStyle>
          <a:p>
            <a:pPr lvl="0"/>
            <a:r>
              <a:rPr lang="en-GB" noProof="0" dirty="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dirty="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23 – 26 July · Brisbane and virtual</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ias2023.org</a:t>
            </a:r>
          </a:p>
        </p:txBody>
      </p:sp>
    </p:spTree>
    <p:extLst>
      <p:ext uri="{BB962C8B-B14F-4D97-AF65-F5344CB8AC3E}">
        <p14:creationId xmlns:p14="http://schemas.microsoft.com/office/powerpoint/2010/main" val="3091970221"/>
      </p:ext>
    </p:extLst>
  </p:cSld>
  <p:clrMapOvr>
    <a:masterClrMapping/>
  </p:clrMapOvr>
  <p:extLst>
    <p:ext uri="{DCECCB84-F9BA-43D5-87BE-67443E8EF086}">
      <p15:sldGuideLst xmlns:p15="http://schemas.microsoft.com/office/powerpoint/2012/main">
        <p15:guide id="1" pos="3840" userDrawn="1">
          <p15:clr>
            <a:srgbClr val="FBAE40"/>
          </p15:clr>
        </p15:guide>
        <p15:guide id="2" pos="24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with Cap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2CC14C-A9FC-9838-0BC2-77B53012A9DF}"/>
              </a:ext>
            </a:extLst>
          </p:cNvPr>
          <p:cNvPicPr>
            <a:picLocks noChangeAspect="1"/>
          </p:cNvPicPr>
          <p:nvPr userDrawn="1"/>
        </p:nvPicPr>
        <p:blipFill>
          <a:blip r:embed="rId2"/>
          <a:stretch>
            <a:fillRect/>
          </a:stretch>
        </p:blipFill>
        <p:spPr>
          <a:xfrm rot="5400000">
            <a:off x="7047428" y="1713431"/>
            <a:ext cx="6858001" cy="3431142"/>
          </a:xfrm>
          <a:prstGeom prst="rect">
            <a:avLst/>
          </a:prstGeom>
        </p:spPr>
      </p:pic>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1903" y="441328"/>
            <a:ext cx="5437188" cy="5975351"/>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23 – 26 July · Brisbane and virtual</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ias2023.org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047838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and Content - Patter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2F386-8915-ABD1-E5D0-C6C098232B2C}"/>
              </a:ext>
            </a:extLst>
          </p:cNvPr>
          <p:cNvPicPr>
            <a:picLocks noChangeAspect="1"/>
          </p:cNvPicPr>
          <p:nvPr userDrawn="1"/>
        </p:nvPicPr>
        <p:blipFill rotWithShape="1">
          <a:blip r:embed="rId2"/>
          <a:srcRect r="24283"/>
          <a:stretch/>
        </p:blipFill>
        <p:spPr>
          <a:xfrm rot="5400000">
            <a:off x="-880786" y="2546073"/>
            <a:ext cx="5192712" cy="3431142"/>
          </a:xfrm>
          <a:prstGeom prst="rect">
            <a:avLst/>
          </a:prstGeom>
        </p:spPr>
      </p:pic>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442915" y="2097091"/>
            <a:ext cx="5437188" cy="4103687"/>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23 – 26 July · Brisbane and virtual</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ias2023.org</a:t>
            </a:r>
          </a:p>
        </p:txBody>
      </p:sp>
    </p:spTree>
    <p:extLst>
      <p:ext uri="{BB962C8B-B14F-4D97-AF65-F5344CB8AC3E}">
        <p14:creationId xmlns:p14="http://schemas.microsoft.com/office/powerpoint/2010/main" val="80070794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
        <p:nvSpPr>
          <p:cNvPr id="7" name="TextBox 6">
            <a:extLst>
              <a:ext uri="{FF2B5EF4-FFF2-40B4-BE49-F238E27FC236}">
                <a16:creationId xmlns:a16="http://schemas.microsoft.com/office/drawing/2014/main" id="{A60FD6BC-85DA-4F47-A647-F2C427823D9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23 – 26 July · Brisbane and virtual</a:t>
            </a:r>
          </a:p>
        </p:txBody>
      </p:sp>
      <p:sp>
        <p:nvSpPr>
          <p:cNvPr id="10" name="TextBox 9">
            <a:extLst>
              <a:ext uri="{FF2B5EF4-FFF2-40B4-BE49-F238E27FC236}">
                <a16:creationId xmlns:a16="http://schemas.microsoft.com/office/drawing/2014/main" id="{74D34DC7-EE56-704B-BED2-428093484F6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ias2023.org</a:t>
            </a:r>
          </a:p>
        </p:txBody>
      </p:sp>
      <p:sp>
        <p:nvSpPr>
          <p:cNvPr id="11" name="TextBox 10">
            <a:extLst>
              <a:ext uri="{FF2B5EF4-FFF2-40B4-BE49-F238E27FC236}">
                <a16:creationId xmlns:a16="http://schemas.microsoft.com/office/drawing/2014/main" id="{C51A06C6-814D-4A47-8F9A-552C373FA66E}"/>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25227338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slide quot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DBC052-5655-ACA7-DB37-6D682F7C8F2A}"/>
              </a:ext>
            </a:extLst>
          </p:cNvPr>
          <p:cNvPicPr>
            <a:picLocks noChangeAspect="1"/>
          </p:cNvPicPr>
          <p:nvPr userDrawn="1"/>
        </p:nvPicPr>
        <p:blipFill>
          <a:blip r:embed="rId2"/>
          <a:srcRect l="12141" r="12141"/>
          <a:stretch/>
        </p:blipFill>
        <p:spPr>
          <a:xfrm rot="5400000">
            <a:off x="-880786" y="2546073"/>
            <a:ext cx="5192712" cy="3431142"/>
          </a:xfrm>
          <a:prstGeom prst="rect">
            <a:avLst/>
          </a:prstGeom>
        </p:spPr>
      </p:pic>
      <p:sp>
        <p:nvSpPr>
          <p:cNvPr id="5" name="Rectangle 4">
            <a:extLst>
              <a:ext uri="{FF2B5EF4-FFF2-40B4-BE49-F238E27FC236}">
                <a16:creationId xmlns:a16="http://schemas.microsoft.com/office/drawing/2014/main" id="{C04BD7DA-579F-5C8F-B70D-172F61CEBA8B}"/>
              </a:ext>
            </a:extLst>
          </p:cNvPr>
          <p:cNvSpPr/>
          <p:nvPr userDrawn="1"/>
        </p:nvSpPr>
        <p:spPr>
          <a:xfrm>
            <a:off x="3045350" y="0"/>
            <a:ext cx="9146649" cy="6200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tIns="0" rIns="0" bIns="0" anchor="b">
            <a:normAutofit/>
          </a:bodyPr>
          <a:lstStyle>
            <a:lvl1pPr>
              <a:defRPr sz="4800" b="0" i="0">
                <a:solidFill>
                  <a:schemeClr val="bg1"/>
                </a:solidFill>
                <a:latin typeface="IAS Ribbon Sans Regular" pitchFamily="2" charset="0"/>
                <a:ea typeface="IAS Ribbon Sans Regular" pitchFamily="2" charset="0"/>
              </a:defRPr>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a:prstGeom prst="rect">
            <a:avLst/>
          </a:prstGeom>
        </p:spPr>
        <p:txBody>
          <a:bodyPr lIns="0" tIns="0" rIns="0" bIns="0">
            <a:normAutofit/>
          </a:bodyPr>
          <a:lstStyle>
            <a:lvl1pPr marL="0" indent="0">
              <a:buNone/>
              <a:defRPr sz="2000" b="0" i="0">
                <a:solidFill>
                  <a:schemeClr val="bg1"/>
                </a:solidFill>
                <a:latin typeface="+mj-lt"/>
                <a:ea typeface="IAS Ribbon Sans Regular" pitchFamily="2" charset="0"/>
              </a:defRPr>
            </a:lvl1pPr>
          </a:lstStyle>
          <a:p>
            <a:pPr lvl="0"/>
            <a:r>
              <a:rPr lang="en-GB" noProof="0"/>
              <a:t>Quote citation</a:t>
            </a:r>
          </a:p>
        </p:txBody>
      </p:sp>
      <p:sp>
        <p:nvSpPr>
          <p:cNvPr id="3" name="TextBox 2">
            <a:extLst>
              <a:ext uri="{FF2B5EF4-FFF2-40B4-BE49-F238E27FC236}">
                <a16:creationId xmlns:a16="http://schemas.microsoft.com/office/drawing/2014/main" id="{BE9CD793-F130-9CB2-2451-FA943BB6AE2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23 – 26 July · Brisbane and virtual</a:t>
            </a:r>
          </a:p>
        </p:txBody>
      </p:sp>
      <p:sp>
        <p:nvSpPr>
          <p:cNvPr id="6" name="TextBox 5">
            <a:extLst>
              <a:ext uri="{FF2B5EF4-FFF2-40B4-BE49-F238E27FC236}">
                <a16:creationId xmlns:a16="http://schemas.microsoft.com/office/drawing/2014/main" id="{AE239B4C-6F81-2889-0EB9-39A0F6583ECD}"/>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ias2023.org</a:t>
            </a:r>
          </a:p>
        </p:txBody>
      </p:sp>
    </p:spTree>
    <p:extLst>
      <p:ext uri="{BB962C8B-B14F-4D97-AF65-F5344CB8AC3E}">
        <p14:creationId xmlns:p14="http://schemas.microsoft.com/office/powerpoint/2010/main" val="3065590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6B4F1-9B8F-435E-B2EF-3906324989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D96598-1B31-44EE-BA30-DA3A55BC12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83FA29-BA7D-4631-B82A-D188EEBDE68D}"/>
              </a:ext>
            </a:extLst>
          </p:cNvPr>
          <p:cNvSpPr>
            <a:spLocks noGrp="1"/>
          </p:cNvSpPr>
          <p:nvPr>
            <p:ph type="dt" sz="half" idx="10"/>
          </p:nvPr>
        </p:nvSpPr>
        <p:spPr/>
        <p:txBody>
          <a:bodyPr/>
          <a:lstStyle/>
          <a:p>
            <a:fld id="{C5174DBC-88CD-450E-BEA5-BAC77BEC91AF}" type="datetimeFigureOut">
              <a:rPr lang="en-US" smtClean="0"/>
              <a:t>7/23/2023</a:t>
            </a:fld>
            <a:endParaRPr lang="en-US"/>
          </a:p>
        </p:txBody>
      </p:sp>
      <p:sp>
        <p:nvSpPr>
          <p:cNvPr id="5" name="Footer Placeholder 4">
            <a:extLst>
              <a:ext uri="{FF2B5EF4-FFF2-40B4-BE49-F238E27FC236}">
                <a16:creationId xmlns:a16="http://schemas.microsoft.com/office/drawing/2014/main" id="{706C2E23-F9DB-44C8-A8E7-02991463F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7C82BF-D125-469F-8F76-C300B3B721D6}"/>
              </a:ext>
            </a:extLst>
          </p:cNvPr>
          <p:cNvSpPr>
            <a:spLocks noGrp="1"/>
          </p:cNvSpPr>
          <p:nvPr>
            <p:ph type="sldNum" sz="quarter" idx="12"/>
          </p:nvPr>
        </p:nvSpPr>
        <p:spPr/>
        <p:txBody>
          <a:bodyPr/>
          <a:lstStyle/>
          <a:p>
            <a:fld id="{2EB9DE2B-BB46-4609-BEAB-7E70676A2109}" type="slidenum">
              <a:rPr lang="en-US" smtClean="0"/>
              <a:t>‹#›</a:t>
            </a:fld>
            <a:endParaRPr lang="en-US"/>
          </a:p>
        </p:txBody>
      </p:sp>
    </p:spTree>
    <p:extLst>
      <p:ext uri="{BB962C8B-B14F-4D97-AF65-F5344CB8AC3E}">
        <p14:creationId xmlns:p14="http://schemas.microsoft.com/office/powerpoint/2010/main" val="2370347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708372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23 – 26 July · Brisbane and virtual</a:t>
            </a:r>
          </a:p>
        </p:txBody>
      </p:sp>
      <p:sp>
        <p:nvSpPr>
          <p:cNvPr id="5" name="TextBox 4">
            <a:extLst>
              <a:ext uri="{FF2B5EF4-FFF2-40B4-BE49-F238E27FC236}">
                <a16:creationId xmlns:a16="http://schemas.microsoft.com/office/drawing/2014/main" id="{7370DA7D-2DD8-A57A-3FF5-CAA8CD78ED41}"/>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ias2023.org</a:t>
            </a:r>
          </a:p>
        </p:txBody>
      </p:sp>
      <p:pic>
        <p:nvPicPr>
          <p:cNvPr id="6" name="Picture 5">
            <a:extLst>
              <a:ext uri="{FF2B5EF4-FFF2-40B4-BE49-F238E27FC236}">
                <a16:creationId xmlns:a16="http://schemas.microsoft.com/office/drawing/2014/main" id="{DF9FC126-B23A-59B8-D2E5-C34CE737E4FF}"/>
              </a:ext>
            </a:extLst>
          </p:cNvPr>
          <p:cNvPicPr>
            <a:picLocks noChangeAspect="1"/>
          </p:cNvPicPr>
          <p:nvPr userDrawn="1"/>
        </p:nvPicPr>
        <p:blipFill>
          <a:blip r:embed="rId2"/>
          <a:srcRect l="12141" r="12141"/>
          <a:stretch/>
        </p:blipFill>
        <p:spPr>
          <a:xfrm rot="5400000">
            <a:off x="-880786" y="2546073"/>
            <a:ext cx="5192712" cy="3431142"/>
          </a:xfrm>
          <a:prstGeom prst="rect">
            <a:avLst/>
          </a:prstGeom>
        </p:spPr>
      </p:pic>
    </p:spTree>
    <p:extLst>
      <p:ext uri="{BB962C8B-B14F-4D97-AF65-F5344CB8AC3E}">
        <p14:creationId xmlns:p14="http://schemas.microsoft.com/office/powerpoint/2010/main" val="3177910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no patter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759B3F-D110-D6ED-127F-0FAAA91002E8}"/>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a:prstGeom prst="rect">
            <a:avLst/>
          </a:prstGeom>
        </p:spPr>
        <p:txBody>
          <a:bodyPr lIns="0" tIns="0" rIns="0" bIns="0">
            <a:normAutofit/>
          </a:bodyPr>
          <a:lstStyle>
            <a:lvl1pPr marL="0" indent="0">
              <a:buFont typeface="Courier New" panose="02070309020205020404" pitchFamily="49" charset="0"/>
              <a:buNone/>
              <a:defRPr sz="2000"/>
            </a:lvl1pPr>
          </a:lstStyle>
          <a:p>
            <a:r>
              <a:rPr lang="en-GB" noProof="0"/>
              <a:t>Nulla quis lorem ut libero malesuada feugiat. Curabitur non nulla sit amet nisl tempus convallis quis ac lectus.</a:t>
            </a:r>
          </a:p>
          <a:p>
            <a:r>
              <a:rPr lang="en-GB" noProof="0"/>
              <a:t>Proin eget tortor risus. Lorem ipsum dolor sit amet, consectetur adipiscing elit.</a:t>
            </a:r>
          </a:p>
          <a:p>
            <a:pPr marL="457200" indent="-457200">
              <a:buFont typeface="Arial" panose="020B0604020202020204" pitchFamily="34" charset="0"/>
              <a:buChar char="•"/>
            </a:pPr>
            <a:r>
              <a:rPr lang="en-GB" noProof="0"/>
              <a:t>Donec rutrum congue leo eget malesuada.</a:t>
            </a:r>
          </a:p>
          <a:p>
            <a:pPr marL="457200" indent="-457200">
              <a:buFont typeface="Arial" panose="020B0604020202020204" pitchFamily="34" charset="0"/>
              <a:buChar char="•"/>
            </a:pPr>
            <a:r>
              <a:rPr lang="en-GB" noProof="0"/>
              <a:t>Curabitur aliquet quam id dui posuere blandit.</a:t>
            </a:r>
          </a:p>
          <a:p>
            <a:pPr marL="457200" indent="-457200">
              <a:buFont typeface="Arial" panose="020B0604020202020204" pitchFamily="34" charset="0"/>
              <a:buChar char="•"/>
            </a:pPr>
            <a:r>
              <a:rPr lang="en-GB" noProof="0"/>
              <a:t>Proin eget tortor risus.</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23 – 26 July · Brisbane and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8" cy="1223964"/>
          </a:xfrm>
          <a:prstGeom prst="rect">
            <a:avLst/>
          </a:prstGeom>
          <a:noFill/>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ias2023.org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3" name="Picture 2">
            <a:extLst>
              <a:ext uri="{FF2B5EF4-FFF2-40B4-BE49-F238E27FC236}">
                <a16:creationId xmlns:a16="http://schemas.microsoft.com/office/drawing/2014/main" id="{E6AB6719-A966-3519-98C7-0ACA839352E5}"/>
              </a:ext>
            </a:extLst>
          </p:cNvPr>
          <p:cNvPicPr>
            <a:picLocks noChangeAspect="1"/>
          </p:cNvPicPr>
          <p:nvPr userDrawn="1"/>
        </p:nvPicPr>
        <p:blipFill>
          <a:blip r:embed="rId2"/>
          <a:srcRect/>
          <a:stretch/>
        </p:blipFill>
        <p:spPr>
          <a:xfrm>
            <a:off x="10244538" y="248400"/>
            <a:ext cx="1608084" cy="1196446"/>
          </a:xfrm>
          <a:prstGeom prst="rect">
            <a:avLst/>
          </a:prstGeom>
        </p:spPr>
      </p:pic>
    </p:spTree>
    <p:extLst>
      <p:ext uri="{BB962C8B-B14F-4D97-AF65-F5344CB8AC3E}">
        <p14:creationId xmlns:p14="http://schemas.microsoft.com/office/powerpoint/2010/main" val="2807284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4E54A-D965-FC50-802E-562CE671CB7A}"/>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23 – 26 July · Brisbane and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4" cy="1223964"/>
          </a:xfrm>
          <a:prstGeom prst="rect">
            <a:avLst/>
          </a:prstGeom>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ias2023.org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4" name="Picture 3">
            <a:extLst>
              <a:ext uri="{FF2B5EF4-FFF2-40B4-BE49-F238E27FC236}">
                <a16:creationId xmlns:a16="http://schemas.microsoft.com/office/drawing/2014/main" id="{54236A86-39CA-2553-C598-9D791DE35341}"/>
              </a:ext>
            </a:extLst>
          </p:cNvPr>
          <p:cNvPicPr>
            <a:picLocks noChangeAspect="1"/>
          </p:cNvPicPr>
          <p:nvPr userDrawn="1"/>
        </p:nvPicPr>
        <p:blipFill>
          <a:blip r:embed="rId2"/>
          <a:srcRect/>
          <a:stretch/>
        </p:blipFill>
        <p:spPr>
          <a:xfrm>
            <a:off x="10244538" y="248400"/>
            <a:ext cx="1608084" cy="1196446"/>
          </a:xfrm>
          <a:prstGeom prst="rect">
            <a:avLst/>
          </a:prstGeom>
        </p:spPr>
      </p:pic>
    </p:spTree>
    <p:extLst>
      <p:ext uri="{BB962C8B-B14F-4D97-AF65-F5344CB8AC3E}">
        <p14:creationId xmlns:p14="http://schemas.microsoft.com/office/powerpoint/2010/main" val="4244057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lstStyle>
            <a:lvl1pPr marL="0" indent="0">
              <a:buNone/>
              <a:defRPr sz="2000"/>
            </a:lvl1pPr>
          </a:lstStyle>
          <a:p>
            <a:pPr lvl="0"/>
            <a:r>
              <a:rPr lang="en-US" noProof="0"/>
              <a:t>Click to edit Master text styles</a:t>
            </a:r>
          </a:p>
        </p:txBody>
      </p:sp>
      <p:sp>
        <p:nvSpPr>
          <p:cNvPr id="8" name="TextBox 7">
            <a:extLst>
              <a:ext uri="{FF2B5EF4-FFF2-40B4-BE49-F238E27FC236}">
                <a16:creationId xmlns:a16="http://schemas.microsoft.com/office/drawing/2014/main" id="{A3180687-9ED9-514C-9D5C-4D3E7505506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23 – 26 July · Brisbane and virtual</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917245EE-BB3A-034C-BE06-055376C80D0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ias2023.org</a:t>
            </a:r>
          </a:p>
        </p:txBody>
      </p:sp>
      <p:sp>
        <p:nvSpPr>
          <p:cNvPr id="12" name="TextBox 11">
            <a:extLst>
              <a:ext uri="{FF2B5EF4-FFF2-40B4-BE49-F238E27FC236}">
                <a16:creationId xmlns:a16="http://schemas.microsoft.com/office/drawing/2014/main" id="{48551B1C-217B-4F4B-81FF-529B758036D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52455822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57465E4D-8ADE-2143-908C-7C2920965AC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23 – 26 July · Brisbane and virtual</a:t>
            </a:r>
          </a:p>
        </p:txBody>
      </p:sp>
      <p:sp>
        <p:nvSpPr>
          <p:cNvPr id="11" name="TextBox 10">
            <a:extLst>
              <a:ext uri="{FF2B5EF4-FFF2-40B4-BE49-F238E27FC236}">
                <a16:creationId xmlns:a16="http://schemas.microsoft.com/office/drawing/2014/main" id="{5D76478F-F1E2-AD47-BAC6-395C98E2FF59}"/>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ias2023.org</a:t>
            </a:r>
          </a:p>
        </p:txBody>
      </p:sp>
      <p:sp>
        <p:nvSpPr>
          <p:cNvPr id="13" name="TextBox 12">
            <a:extLst>
              <a:ext uri="{FF2B5EF4-FFF2-40B4-BE49-F238E27FC236}">
                <a16:creationId xmlns:a16="http://schemas.microsoft.com/office/drawing/2014/main" id="{67AD4010-0096-6B46-B74C-E77670FCDEA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183680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23 – 26 July · Brisbane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ias2023.org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Tree>
    <p:extLst>
      <p:ext uri="{BB962C8B-B14F-4D97-AF65-F5344CB8AC3E}">
        <p14:creationId xmlns:p14="http://schemas.microsoft.com/office/powerpoint/2010/main" val="872391255"/>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Text 3">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0" y="2097089"/>
            <a:ext cx="5437191"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23 – 26 July · Brisbane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ias2023.org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5437187"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p:txBody>
      </p:sp>
    </p:spTree>
    <p:extLst>
      <p:ext uri="{BB962C8B-B14F-4D97-AF65-F5344CB8AC3E}">
        <p14:creationId xmlns:p14="http://schemas.microsoft.com/office/powerpoint/2010/main" val="32445810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Text 4">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8075613" y="2097089"/>
            <a:ext cx="3673478"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23 – 26 July · Brisbane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ias2023.org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7200900"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Tree>
    <p:extLst>
      <p:ext uri="{BB962C8B-B14F-4D97-AF65-F5344CB8AC3E}">
        <p14:creationId xmlns:p14="http://schemas.microsoft.com/office/powerpoint/2010/main" val="300193843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6"/>
            <a:ext cx="7632692" cy="1223964"/>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42907" y="2097090"/>
            <a:ext cx="11306175" cy="407987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DD39D7FC-363B-A8F2-6469-69BFC94274EA}"/>
              </a:ext>
            </a:extLst>
          </p:cNvPr>
          <p:cNvPicPr>
            <a:picLocks noChangeAspect="1"/>
          </p:cNvPicPr>
          <p:nvPr userDrawn="1"/>
        </p:nvPicPr>
        <p:blipFill>
          <a:blip r:embed="rId17"/>
          <a:srcRect/>
          <a:stretch/>
        </p:blipFill>
        <p:spPr>
          <a:xfrm>
            <a:off x="273600" y="248400"/>
            <a:ext cx="1608084" cy="1196446"/>
          </a:xfrm>
          <a:prstGeom prst="rect">
            <a:avLst/>
          </a:prstGeom>
        </p:spPr>
      </p:pic>
    </p:spTree>
    <p:extLst>
      <p:ext uri="{BB962C8B-B14F-4D97-AF65-F5344CB8AC3E}">
        <p14:creationId xmlns:p14="http://schemas.microsoft.com/office/powerpoint/2010/main" val="2999483053"/>
      </p:ext>
    </p:extLst>
  </p:cSld>
  <p:clrMap bg1="lt1" tx1="dk1" bg2="lt2" tx2="dk2" accent1="accent1" accent2="accent2" accent3="accent3" accent4="accent4" accent5="accent5" accent6="accent6" hlink="hlink" folHlink="folHlink"/>
  <p:sldLayoutIdLst>
    <p:sldLayoutId id="2147483693" r:id="rId1"/>
    <p:sldLayoutId id="2147483673" r:id="rId2"/>
    <p:sldLayoutId id="2147483690" r:id="rId3"/>
    <p:sldLayoutId id="2147483694" r:id="rId4"/>
    <p:sldLayoutId id="2147483665" r:id="rId5"/>
    <p:sldLayoutId id="2147483667" r:id="rId6"/>
    <p:sldLayoutId id="2147483698" r:id="rId7"/>
    <p:sldLayoutId id="2147483699" r:id="rId8"/>
    <p:sldLayoutId id="2147483700" r:id="rId9"/>
    <p:sldLayoutId id="2147483696" r:id="rId10"/>
    <p:sldLayoutId id="2147483697" r:id="rId11"/>
    <p:sldLayoutId id="2147483674" r:id="rId12"/>
    <p:sldLayoutId id="2147483695" r:id="rId13"/>
    <p:sldLayoutId id="2147483701" r:id="rId14"/>
    <p:sldLayoutId id="2147483702" r:id="rId15"/>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F26B43"/>
          </p15:clr>
        </p15:guide>
        <p15:guide id="2" pos="2593" userDrawn="1">
          <p15:clr>
            <a:srgbClr val="F26B43"/>
          </p15:clr>
        </p15:guide>
        <p15:guide id="3" pos="2865" userDrawn="1">
          <p15:clr>
            <a:srgbClr val="F26B43"/>
          </p15:clr>
        </p15:guide>
        <p15:guide id="4" pos="3704" userDrawn="1">
          <p15:clr>
            <a:srgbClr val="F26B43"/>
          </p15:clr>
        </p15:guide>
        <p15:guide id="5" pos="3976" userDrawn="1">
          <p15:clr>
            <a:srgbClr val="F26B43"/>
          </p15:clr>
        </p15:guide>
        <p15:guide id="6" pos="4815" userDrawn="1">
          <p15:clr>
            <a:srgbClr val="F26B43"/>
          </p15:clr>
        </p15:guide>
        <p15:guide id="7" pos="5087" userDrawn="1">
          <p15:clr>
            <a:srgbClr val="F26B43"/>
          </p15:clr>
        </p15:guide>
        <p15:guide id="8" pos="7401" userDrawn="1">
          <p15:clr>
            <a:srgbClr val="F26B43"/>
          </p15:clr>
        </p15:guide>
        <p15:guide id="9" orient="horz" pos="278" userDrawn="1">
          <p15:clr>
            <a:srgbClr val="F26B43"/>
          </p15:clr>
        </p15:guide>
        <p15:guide id="10" orient="horz" pos="1049" userDrawn="1">
          <p15:clr>
            <a:srgbClr val="F26B43"/>
          </p15:clr>
        </p15:guide>
        <p15:guide id="11" orient="horz" pos="1321" userDrawn="1">
          <p15:clr>
            <a:srgbClr val="F26B43"/>
          </p15:clr>
        </p15:guide>
        <p15:guide id="12" orient="horz" pos="3906" userDrawn="1">
          <p15:clr>
            <a:srgbClr val="F26B43"/>
          </p15:clr>
        </p15:guide>
        <p15:guide id="13" orient="horz" pos="4178" userDrawn="1">
          <p15:clr>
            <a:srgbClr val="F26B43"/>
          </p15:clr>
        </p15:guide>
        <p15:guide id="14"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11.png"/><Relationship Id="rId4" Type="http://schemas.openxmlformats.org/officeDocument/2006/relationships/image" Target="../media/image30.gif"/><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D35D-9FB0-95A3-17CD-1754C0D7C0AA}"/>
              </a:ext>
            </a:extLst>
          </p:cNvPr>
          <p:cNvSpPr>
            <a:spLocks noGrp="1"/>
          </p:cNvSpPr>
          <p:nvPr>
            <p:ph type="title"/>
          </p:nvPr>
        </p:nvSpPr>
        <p:spPr>
          <a:xfrm>
            <a:off x="3750642" y="565050"/>
            <a:ext cx="7843706" cy="3105074"/>
          </a:xfrm>
        </p:spPr>
        <p:txBody>
          <a:bodyPr anchor="ctr" anchorCtr="0">
            <a:noAutofit/>
          </a:bodyPr>
          <a:lstStyle/>
          <a:p>
            <a:r>
              <a:rPr lang="en-GB" sz="4000" b="1" dirty="0">
                <a:latin typeface="+mn-lt"/>
              </a:rPr>
              <a:t>Leveraging person-centred </a:t>
            </a:r>
            <a:r>
              <a:rPr lang="en-GB" sz="4000" dirty="0">
                <a:latin typeface="+mn-lt"/>
              </a:rPr>
              <a:t>p</a:t>
            </a:r>
            <a:r>
              <a:rPr lang="en-GB" sz="4000" b="1" dirty="0">
                <a:latin typeface="+mn-lt"/>
              </a:rPr>
              <a:t>ublic </a:t>
            </a:r>
            <a:r>
              <a:rPr lang="en-GB" sz="4000" dirty="0">
                <a:latin typeface="+mn-lt"/>
              </a:rPr>
              <a:t>h</a:t>
            </a:r>
            <a:r>
              <a:rPr lang="en-GB" sz="4000" b="1" dirty="0">
                <a:latin typeface="+mn-lt"/>
              </a:rPr>
              <a:t>ealth </a:t>
            </a:r>
            <a:br>
              <a:rPr lang="en-GB" sz="4000" b="1" dirty="0">
                <a:latin typeface="+mn-lt"/>
              </a:rPr>
            </a:br>
            <a:r>
              <a:rPr lang="en-GB" sz="4000" b="1" dirty="0">
                <a:latin typeface="+mn-lt"/>
              </a:rPr>
              <a:t>for HIV treatment in Zambia (PCPH)</a:t>
            </a:r>
            <a:endParaRPr lang="en-GB" sz="4000" dirty="0"/>
          </a:p>
        </p:txBody>
      </p:sp>
      <p:sp>
        <p:nvSpPr>
          <p:cNvPr id="3" name="Text Placeholder 2">
            <a:extLst>
              <a:ext uri="{FF2B5EF4-FFF2-40B4-BE49-F238E27FC236}">
                <a16:creationId xmlns:a16="http://schemas.microsoft.com/office/drawing/2014/main" id="{6EA84B2F-E52F-9015-D192-CF183D256194}"/>
              </a:ext>
            </a:extLst>
          </p:cNvPr>
          <p:cNvSpPr>
            <a:spLocks noGrp="1"/>
          </p:cNvSpPr>
          <p:nvPr>
            <p:ph type="body" sz="quarter" idx="10"/>
          </p:nvPr>
        </p:nvSpPr>
        <p:spPr>
          <a:xfrm>
            <a:off x="3750642" y="4848846"/>
            <a:ext cx="7606622" cy="433798"/>
          </a:xfrm>
        </p:spPr>
        <p:txBody>
          <a:bodyPr>
            <a:normAutofit fontScale="92500" lnSpcReduction="10000"/>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Satellite session: Person-centred approaches to address the health needs of people living with HIV and co-infections and co-morbidities</a:t>
            </a:r>
            <a:endParaRPr lang="en-GB" dirty="0"/>
          </a:p>
        </p:txBody>
      </p:sp>
      <p:sp>
        <p:nvSpPr>
          <p:cNvPr id="4" name="Text Placeholder 3">
            <a:extLst>
              <a:ext uri="{FF2B5EF4-FFF2-40B4-BE49-F238E27FC236}">
                <a16:creationId xmlns:a16="http://schemas.microsoft.com/office/drawing/2014/main" id="{44289A9C-59C8-D96C-FF8D-6EF6BF55A525}"/>
              </a:ext>
            </a:extLst>
          </p:cNvPr>
          <p:cNvSpPr>
            <a:spLocks noGrp="1"/>
          </p:cNvSpPr>
          <p:nvPr>
            <p:ph type="body" sz="quarter" idx="11"/>
          </p:nvPr>
        </p:nvSpPr>
        <p:spPr>
          <a:xfrm>
            <a:off x="2797791" y="3429000"/>
            <a:ext cx="9162145" cy="1224887"/>
          </a:xfrm>
        </p:spPr>
        <p:txBody>
          <a:bodyPr>
            <a:noAutofit/>
          </a:bodyPr>
          <a:lstStyle/>
          <a:p>
            <a:r>
              <a:rPr lang="en-GB" sz="2200" b="1" dirty="0" err="1"/>
              <a:t>Njekwa</a:t>
            </a:r>
            <a:r>
              <a:rPr lang="en-GB" sz="2200" b="1" dirty="0"/>
              <a:t> </a:t>
            </a:r>
            <a:r>
              <a:rPr lang="en-GB" sz="2200" b="1" dirty="0" err="1"/>
              <a:t>Mukamba</a:t>
            </a:r>
            <a:endParaRPr lang="en-GB" sz="2200" b="1" dirty="0"/>
          </a:p>
          <a:p>
            <a:r>
              <a:rPr lang="en-GB" sz="2200" b="1" dirty="0"/>
              <a:t>Centre for Infectious Disease Research in Zambia </a:t>
            </a:r>
            <a:r>
              <a:rPr lang="en-US" sz="2200" b="1" dirty="0"/>
              <a:t>(CIDRZ)</a:t>
            </a:r>
            <a:endParaRPr lang="en-GB" sz="2200" b="1" dirty="0"/>
          </a:p>
        </p:txBody>
      </p:sp>
      <p:pic>
        <p:nvPicPr>
          <p:cNvPr id="1026" name="Picture 2">
            <a:extLst>
              <a:ext uri="{FF2B5EF4-FFF2-40B4-BE49-F238E27FC236}">
                <a16:creationId xmlns:a16="http://schemas.microsoft.com/office/drawing/2014/main" id="{AA3C87AC-1CC1-3722-9C32-F8431FA77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8718" y="5916260"/>
            <a:ext cx="831942" cy="4337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047860C-046A-3673-55D1-655A982451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2601" y="5917560"/>
            <a:ext cx="1295452" cy="4337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056F2AA-7E52-1F66-1A20-F13F8EDA4D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741"/>
          <a:stretch/>
        </p:blipFill>
        <p:spPr bwMode="auto">
          <a:xfrm>
            <a:off x="3332381" y="5905014"/>
            <a:ext cx="1248227" cy="4935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 font, logo, graphics&#10;&#10;Description automatically generated">
            <a:extLst>
              <a:ext uri="{FF2B5EF4-FFF2-40B4-BE49-F238E27FC236}">
                <a16:creationId xmlns:a16="http://schemas.microsoft.com/office/drawing/2014/main" id="{C57B15A8-DA9F-569E-BB63-0637FE1555CA}"/>
              </a:ext>
            </a:extLst>
          </p:cNvPr>
          <p:cNvPicPr>
            <a:picLocks noChangeAspect="1"/>
          </p:cNvPicPr>
          <p:nvPr/>
        </p:nvPicPr>
        <p:blipFill>
          <a:blip r:embed="rId6"/>
          <a:stretch>
            <a:fillRect/>
          </a:stretch>
        </p:blipFill>
        <p:spPr>
          <a:xfrm>
            <a:off x="8585402" y="5843443"/>
            <a:ext cx="1277199" cy="579432"/>
          </a:xfrm>
          <a:prstGeom prst="rect">
            <a:avLst/>
          </a:prstGeom>
        </p:spPr>
      </p:pic>
      <p:pic>
        <p:nvPicPr>
          <p:cNvPr id="5" name="Picture 4" descr="A logo with two people&#10;&#10;Description automatically generated">
            <a:extLst>
              <a:ext uri="{FF2B5EF4-FFF2-40B4-BE49-F238E27FC236}">
                <a16:creationId xmlns:a16="http://schemas.microsoft.com/office/drawing/2014/main" id="{94E61848-3321-848C-8DE0-999AD5B8320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12301" y="5932593"/>
            <a:ext cx="2497856" cy="432471"/>
          </a:xfrm>
          <a:prstGeom prst="rect">
            <a:avLst/>
          </a:prstGeom>
          <a:noFill/>
          <a:ln>
            <a:noFill/>
          </a:ln>
        </p:spPr>
      </p:pic>
      <p:pic>
        <p:nvPicPr>
          <p:cNvPr id="6" name="Picture 5" descr="A black background with a black square&#10;&#10;Description automatically generated">
            <a:extLst>
              <a:ext uri="{FF2B5EF4-FFF2-40B4-BE49-F238E27FC236}">
                <a16:creationId xmlns:a16="http://schemas.microsoft.com/office/drawing/2014/main" id="{68E820DD-A0F9-F0AA-E30F-94128356FA6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98765" y="5923989"/>
            <a:ext cx="1045374" cy="427369"/>
          </a:xfrm>
          <a:prstGeom prst="rect">
            <a:avLst/>
          </a:prstGeom>
          <a:noFill/>
          <a:ln>
            <a:noFill/>
          </a:ln>
        </p:spPr>
      </p:pic>
    </p:spTree>
    <p:extLst>
      <p:ext uri="{BB962C8B-B14F-4D97-AF65-F5344CB8AC3E}">
        <p14:creationId xmlns:p14="http://schemas.microsoft.com/office/powerpoint/2010/main" val="623982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D50CA2-8352-5DB8-A14A-809E64D57653}"/>
              </a:ext>
            </a:extLst>
          </p:cNvPr>
          <p:cNvSpPr>
            <a:spLocks noGrp="1"/>
          </p:cNvSpPr>
          <p:nvPr>
            <p:ph type="title"/>
          </p:nvPr>
        </p:nvSpPr>
        <p:spPr>
          <a:xfrm>
            <a:off x="446681" y="349938"/>
            <a:ext cx="8891918" cy="1223964"/>
          </a:xfrm>
        </p:spPr>
        <p:txBody>
          <a:bodyPr/>
          <a:lstStyle/>
          <a:p>
            <a:r>
              <a:rPr lang="en-US" dirty="0"/>
              <a:t>Results: PCC Principles, Enablers, Activities </a:t>
            </a:r>
          </a:p>
        </p:txBody>
      </p:sp>
      <p:sp>
        <p:nvSpPr>
          <p:cNvPr id="8" name="Flowchart: Off-page Connector 7">
            <a:extLst>
              <a:ext uri="{FF2B5EF4-FFF2-40B4-BE49-F238E27FC236}">
                <a16:creationId xmlns:a16="http://schemas.microsoft.com/office/drawing/2014/main" id="{2478A063-81DB-41B7-83C6-BF34D4FCEE46}"/>
              </a:ext>
            </a:extLst>
          </p:cNvPr>
          <p:cNvSpPr/>
          <p:nvPr/>
        </p:nvSpPr>
        <p:spPr>
          <a:xfrm>
            <a:off x="530107" y="4499286"/>
            <a:ext cx="1931720" cy="1775187"/>
          </a:xfrm>
          <a:prstGeom prst="flowChartOffpage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endParaRPr lang="en-US" b="1" kern="1200" dirty="0">
              <a:solidFill>
                <a:srgbClr val="FFFFFF"/>
              </a:solidFill>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500" b="1" kern="1200" dirty="0">
                <a:solidFill>
                  <a:srgbClr val="FFFFFF"/>
                </a:solidFill>
                <a:effectLst/>
                <a:ea typeface="Calibri" panose="020F0502020204030204" pitchFamily="34" charset="0"/>
                <a:cs typeface="Times New Roman" panose="02020603050405020304" pitchFamily="18" charset="0"/>
              </a:rPr>
              <a:t>Intervention</a:t>
            </a:r>
            <a:endParaRPr lang="en-US" sz="1500" kern="100" dirty="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500" b="1" kern="1200" dirty="0">
                <a:solidFill>
                  <a:srgbClr val="FFFFFF"/>
                </a:solidFill>
                <a:effectLst/>
                <a:ea typeface="Calibri" panose="020F0502020204030204" pitchFamily="34" charset="0"/>
                <a:cs typeface="Times New Roman" panose="02020603050405020304" pitchFamily="18" charset="0"/>
              </a:rPr>
              <a:t>implementation opportunities</a:t>
            </a:r>
            <a:endParaRPr lang="en-US" sz="1500" kern="100" dirty="0">
              <a:effectLst/>
              <a:ea typeface="Calibri" panose="020F0502020204030204" pitchFamily="34" charset="0"/>
              <a:cs typeface="Times New Roman" panose="02020603050405020304" pitchFamily="18" charset="0"/>
            </a:endParaRPr>
          </a:p>
        </p:txBody>
      </p:sp>
      <p:sp>
        <p:nvSpPr>
          <p:cNvPr id="9" name="Flowchart: Off-page Connector 8">
            <a:extLst>
              <a:ext uri="{FF2B5EF4-FFF2-40B4-BE49-F238E27FC236}">
                <a16:creationId xmlns:a16="http://schemas.microsoft.com/office/drawing/2014/main" id="{A3A08214-C591-7E4B-535B-14C88EEF19FC}"/>
              </a:ext>
            </a:extLst>
          </p:cNvPr>
          <p:cNvSpPr/>
          <p:nvPr/>
        </p:nvSpPr>
        <p:spPr>
          <a:xfrm>
            <a:off x="530107" y="2804303"/>
            <a:ext cx="1931720" cy="2121150"/>
          </a:xfrm>
          <a:prstGeom prst="flowChartOffpageConnector">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b="1" kern="1200" dirty="0">
                <a:solidFill>
                  <a:srgbClr val="FFFFFF"/>
                </a:solidFill>
                <a:effectLst/>
                <a:ea typeface="Calibri" panose="020F0502020204030204" pitchFamily="34" charset="0"/>
                <a:cs typeface="Times New Roman" panose="02020603050405020304" pitchFamily="18" charset="0"/>
              </a:rPr>
              <a:t>Barriers to PCC  practices</a:t>
            </a:r>
            <a:endParaRPr lang="en-US" kern="100" dirty="0">
              <a:effectLst/>
              <a:ea typeface="Calibri" panose="020F0502020204030204" pitchFamily="34" charset="0"/>
              <a:cs typeface="Times New Roman" panose="02020603050405020304" pitchFamily="18" charset="0"/>
            </a:endParaRPr>
          </a:p>
        </p:txBody>
      </p:sp>
      <p:sp>
        <p:nvSpPr>
          <p:cNvPr id="10" name="Flowchart: Off-page Connector 9">
            <a:extLst>
              <a:ext uri="{FF2B5EF4-FFF2-40B4-BE49-F238E27FC236}">
                <a16:creationId xmlns:a16="http://schemas.microsoft.com/office/drawing/2014/main" id="{AB71D638-26BF-9761-0E73-3DF847C36BC3}"/>
              </a:ext>
            </a:extLst>
          </p:cNvPr>
          <p:cNvSpPr/>
          <p:nvPr/>
        </p:nvSpPr>
        <p:spPr>
          <a:xfrm>
            <a:off x="548383" y="1646416"/>
            <a:ext cx="1900874" cy="1483877"/>
          </a:xfrm>
          <a:prstGeom prst="flowChartOffpage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b="1" kern="1200" dirty="0">
                <a:solidFill>
                  <a:srgbClr val="FFFFFF"/>
                </a:solidFill>
                <a:effectLst/>
                <a:ea typeface="Calibri" panose="020F0502020204030204" pitchFamily="34" charset="0"/>
                <a:cs typeface="Times New Roman" panose="02020603050405020304" pitchFamily="18" charset="0"/>
              </a:rPr>
              <a:t>Facilitators of PCC practices</a:t>
            </a:r>
            <a:endParaRPr lang="en-US" kern="100" dirty="0">
              <a:effectLst/>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9046110E-7D85-94A2-9D89-518508BCCE3C}"/>
              </a:ext>
            </a:extLst>
          </p:cNvPr>
          <p:cNvGraphicFramePr>
            <a:graphicFrameLocks noGrp="1"/>
          </p:cNvGraphicFramePr>
          <p:nvPr>
            <p:extLst>
              <p:ext uri="{D42A27DB-BD31-4B8C-83A1-F6EECF244321}">
                <p14:modId xmlns:p14="http://schemas.microsoft.com/office/powerpoint/2010/main" val="1832363201"/>
              </p:ext>
            </p:extLst>
          </p:nvPr>
        </p:nvGraphicFramePr>
        <p:xfrm>
          <a:off x="2579320" y="1551435"/>
          <a:ext cx="8487609" cy="4493471"/>
        </p:xfrm>
        <a:graphic>
          <a:graphicData uri="http://schemas.openxmlformats.org/drawingml/2006/table">
            <a:tbl>
              <a:tblPr firstRow="1" bandRow="1"/>
              <a:tblGrid>
                <a:gridCol w="8487609">
                  <a:extLst>
                    <a:ext uri="{9D8B030D-6E8A-4147-A177-3AD203B41FA5}">
                      <a16:colId xmlns:a16="http://schemas.microsoft.com/office/drawing/2014/main" val="456585351"/>
                    </a:ext>
                  </a:extLst>
                </a:gridCol>
              </a:tblGrid>
              <a:tr h="108929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b="1" dirty="0">
                          <a:solidFill>
                            <a:schemeClr val="tx1"/>
                          </a:solidFill>
                          <a:latin typeface="+mn-lt"/>
                          <a:cs typeface="Arial" panose="020B0604020202020204" pitchFamily="34" charset="0"/>
                        </a:rPr>
                        <a:t>Person-centered care acceptable: </a:t>
                      </a:r>
                    </a:p>
                    <a:p>
                      <a:r>
                        <a:rPr lang="en-US" sz="1800" b="0" dirty="0">
                          <a:solidFill>
                            <a:schemeClr val="tx1"/>
                          </a:solidFill>
                          <a:latin typeface="+mn-lt"/>
                          <a:cs typeface="Arial" panose="020B0604020202020204" pitchFamily="34" charset="0"/>
                        </a:rPr>
                        <a:t>HCWs valued and endorsed PCC concepts e.g., </a:t>
                      </a:r>
                      <a:r>
                        <a:rPr kumimoji="0" lang="en-GB" sz="18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respectful communication, shared decision making, provision of emotional &amp; social support. </a:t>
                      </a:r>
                      <a:endParaRPr lang="en-US" sz="1800" b="0" dirty="0">
                        <a:solidFill>
                          <a:schemeClr val="tx1"/>
                        </a:solidFill>
                        <a:latin typeface="+mn-lt"/>
                        <a:cs typeface="Arial" panose="020B0604020202020204" pitchFamily="34" charset="0"/>
                      </a:endParaRPr>
                    </a:p>
                  </a:txBody>
                  <a:tcPr marL="39071" marR="39071" marT="19535" marB="19535">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54945266"/>
                  </a:ext>
                </a:extLst>
              </a:tr>
              <a:tr h="187817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b="1" dirty="0">
                          <a:solidFill>
                            <a:schemeClr val="tx1"/>
                          </a:solidFill>
                          <a:latin typeface="+mn-lt"/>
                          <a:cs typeface="Arial" panose="020B0604020202020204" pitchFamily="34" charset="0"/>
                        </a:rPr>
                        <a:t>Perceive appropriateness and feasibility limited by practice environment:</a:t>
                      </a:r>
                    </a:p>
                    <a:p>
                      <a:pPr marL="285750" indent="-285750">
                        <a:buFont typeface="Arial" panose="020B0604020202020204" pitchFamily="34" charset="0"/>
                        <a:buChar char="•"/>
                      </a:pPr>
                      <a:r>
                        <a:rPr lang="en-US" sz="1800" dirty="0">
                          <a:solidFill>
                            <a:schemeClr val="tx1"/>
                          </a:solidFill>
                          <a:latin typeface="+mn-lt"/>
                          <a:cs typeface="Arial" panose="020B0604020202020204" pitchFamily="34" charset="0"/>
                        </a:rPr>
                        <a:t>Workflows focused on physical health.</a:t>
                      </a:r>
                    </a:p>
                    <a:p>
                      <a:pPr marL="285750" indent="-285750">
                        <a:buFont typeface="Arial" panose="020B0604020202020204" pitchFamily="34" charset="0"/>
                        <a:buChar char="•"/>
                      </a:pPr>
                      <a:r>
                        <a:rPr lang="en-US" sz="1800" dirty="0">
                          <a:solidFill>
                            <a:schemeClr val="tx1"/>
                          </a:solidFill>
                          <a:latin typeface="+mn-lt"/>
                          <a:cs typeface="Arial" panose="020B0604020202020204" pitchFamily="34" charset="0"/>
                        </a:rPr>
                        <a:t>Limited organizational and infrastructure (human resource, space, etc.)</a:t>
                      </a:r>
                    </a:p>
                    <a:p>
                      <a:pPr marL="285750" indent="-285750">
                        <a:buFont typeface="Arial" panose="020B0604020202020204" pitchFamily="34" charset="0"/>
                        <a:buChar char="•"/>
                      </a:pPr>
                      <a:r>
                        <a:rPr lang="en-GB" sz="1800" dirty="0">
                          <a:solidFill>
                            <a:schemeClr val="tx1"/>
                          </a:solidFill>
                          <a:effectLst/>
                          <a:latin typeface="+mn-lt"/>
                          <a:ea typeface="Calibri" panose="020F0502020204030204" pitchFamily="34" charset="0"/>
                          <a:cs typeface="Arial" panose="020B0604020202020204" pitchFamily="34" charset="0"/>
                        </a:rPr>
                        <a:t>Clash of value of PCC with inability to implement led to HCW moral injury  and defensiveness.</a:t>
                      </a:r>
                      <a:endParaRPr lang="en-US" sz="1800" dirty="0">
                        <a:solidFill>
                          <a:schemeClr val="tx1"/>
                        </a:solidFill>
                        <a:latin typeface="+mn-lt"/>
                        <a:cs typeface="Arial" panose="020B0604020202020204" pitchFamily="34" charset="0"/>
                      </a:endParaRPr>
                    </a:p>
                  </a:txBody>
                  <a:tcPr marL="39071" marR="39071" marT="19535" marB="19535">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66916221"/>
                  </a:ext>
                </a:extLst>
              </a:tr>
              <a:tr h="139781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lvl="0" indent="-285750" algn="l">
                        <a:lnSpc>
                          <a:spcPct val="100000"/>
                        </a:lnSpc>
                        <a:buFont typeface="Arial" panose="020B0604020202020204" pitchFamily="34" charset="0"/>
                        <a:buChar char="•"/>
                      </a:pPr>
                      <a:r>
                        <a:rPr lang="en-GB" sz="1800" dirty="0">
                          <a:effectLst/>
                          <a:latin typeface="+mn-lt"/>
                          <a:ea typeface="Calibri" panose="020F0502020204030204" pitchFamily="34" charset="0"/>
                          <a:cs typeface="Arial" panose="020B0604020202020204" pitchFamily="34" charset="0"/>
                        </a:rPr>
                        <a:t>Mentors can build on the endorsement of PCC principles.</a:t>
                      </a:r>
                      <a:endParaRPr lang="en-KE" sz="1800" dirty="0">
                        <a:effectLst/>
                        <a:latin typeface="+mn-lt"/>
                        <a:ea typeface="Calibri" panose="020F0502020204030204" pitchFamily="34" charset="0"/>
                        <a:cs typeface="Arial" panose="020B0604020202020204" pitchFamily="34" charset="0"/>
                      </a:endParaRPr>
                    </a:p>
                    <a:p>
                      <a:pPr marL="285750" lvl="0" indent="-285750" algn="l">
                        <a:lnSpc>
                          <a:spcPct val="100000"/>
                        </a:lnSpc>
                        <a:buFont typeface="Arial" panose="020B0604020202020204" pitchFamily="34" charset="0"/>
                        <a:buChar char="•"/>
                      </a:pPr>
                      <a:r>
                        <a:rPr lang="en-GB" sz="1800" dirty="0">
                          <a:effectLst/>
                          <a:latin typeface="+mn-lt"/>
                          <a:ea typeface="Calibri" panose="020F0502020204030204" pitchFamily="34" charset="0"/>
                          <a:cs typeface="Arial" panose="020B0604020202020204" pitchFamily="34" charset="0"/>
                        </a:rPr>
                        <a:t>On-site mentorship by PCC study could support a flexible PCC implementation approach amidst resource constraints.</a:t>
                      </a:r>
                      <a:endParaRPr lang="en-KE" sz="1800" dirty="0">
                        <a:effectLst/>
                        <a:latin typeface="+mn-lt"/>
                        <a:ea typeface="Calibri" panose="020F0502020204030204" pitchFamily="34" charset="0"/>
                        <a:cs typeface="Arial" panose="020B0604020202020204" pitchFamily="34" charset="0"/>
                      </a:endParaRPr>
                    </a:p>
                    <a:p>
                      <a:pPr marL="285750" lvl="0" indent="-285750" algn="l">
                        <a:lnSpc>
                          <a:spcPct val="100000"/>
                        </a:lnSpc>
                        <a:spcAft>
                          <a:spcPts val="800"/>
                        </a:spcAft>
                        <a:buFont typeface="Arial" panose="020B0604020202020204" pitchFamily="34" charset="0"/>
                        <a:buChar char="•"/>
                      </a:pPr>
                      <a:r>
                        <a:rPr lang="en-GB" sz="1800" dirty="0">
                          <a:effectLst/>
                          <a:latin typeface="+mn-lt"/>
                          <a:ea typeface="Calibri" panose="020F0502020204030204" pitchFamily="34" charset="0"/>
                          <a:cs typeface="Arial" panose="020B0604020202020204" pitchFamily="34" charset="0"/>
                        </a:rPr>
                        <a:t>Mentors to acknowledge that HCWs work under difficult conditions</a:t>
                      </a:r>
                      <a:endParaRPr lang="en-KE" sz="1800" dirty="0">
                        <a:effectLst/>
                        <a:latin typeface="+mn-lt"/>
                        <a:ea typeface="Calibri" panose="020F0502020204030204" pitchFamily="34" charset="0"/>
                        <a:cs typeface="Arial" panose="020B0604020202020204" pitchFamily="34" charset="0"/>
                      </a:endParaRPr>
                    </a:p>
                  </a:txBody>
                  <a:tcPr marL="39071" marR="39071" marT="19535" marB="19535">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706752430"/>
                  </a:ext>
                </a:extLst>
              </a:tr>
            </a:tbl>
          </a:graphicData>
        </a:graphic>
      </p:graphicFrame>
    </p:spTree>
    <p:extLst>
      <p:ext uri="{BB962C8B-B14F-4D97-AF65-F5344CB8AC3E}">
        <p14:creationId xmlns:p14="http://schemas.microsoft.com/office/powerpoint/2010/main" val="1258886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D50CA2-8352-5DB8-A14A-809E64D57653}"/>
              </a:ext>
            </a:extLst>
          </p:cNvPr>
          <p:cNvSpPr>
            <a:spLocks noGrp="1"/>
          </p:cNvSpPr>
          <p:nvPr>
            <p:ph type="title"/>
          </p:nvPr>
        </p:nvSpPr>
        <p:spPr>
          <a:xfrm>
            <a:off x="442913" y="256105"/>
            <a:ext cx="9679282" cy="1223964"/>
          </a:xfrm>
        </p:spPr>
        <p:txBody>
          <a:bodyPr>
            <a:normAutofit/>
          </a:bodyPr>
          <a:lstStyle/>
          <a:p>
            <a:r>
              <a:rPr lang="en-US" sz="4000" dirty="0"/>
              <a:t>Results: HCW perspectives and motivation</a:t>
            </a:r>
          </a:p>
        </p:txBody>
      </p:sp>
      <p:sp>
        <p:nvSpPr>
          <p:cNvPr id="8" name="Flowchart: Off-page Connector 7">
            <a:extLst>
              <a:ext uri="{FF2B5EF4-FFF2-40B4-BE49-F238E27FC236}">
                <a16:creationId xmlns:a16="http://schemas.microsoft.com/office/drawing/2014/main" id="{2478A063-81DB-41B7-83C6-BF34D4FCEE46}"/>
              </a:ext>
            </a:extLst>
          </p:cNvPr>
          <p:cNvSpPr/>
          <p:nvPr/>
        </p:nvSpPr>
        <p:spPr>
          <a:xfrm>
            <a:off x="555247" y="4524072"/>
            <a:ext cx="1931720" cy="1775187"/>
          </a:xfrm>
          <a:prstGeom prst="flowChartOffpage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endParaRPr lang="en-US" b="1" kern="1200" dirty="0">
              <a:solidFill>
                <a:srgbClr val="FFFFFF"/>
              </a:solidFill>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500" b="1" kern="1200" dirty="0">
                <a:solidFill>
                  <a:srgbClr val="FFFFFF"/>
                </a:solidFill>
                <a:effectLst/>
                <a:ea typeface="Calibri" panose="020F0502020204030204" pitchFamily="34" charset="0"/>
                <a:cs typeface="Times New Roman" panose="02020603050405020304" pitchFamily="18" charset="0"/>
              </a:rPr>
              <a:t>Intervention</a:t>
            </a:r>
            <a:endParaRPr lang="en-US" sz="1500" kern="100" dirty="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500" b="1" kern="1200" dirty="0">
                <a:solidFill>
                  <a:srgbClr val="FFFFFF"/>
                </a:solidFill>
                <a:effectLst/>
                <a:ea typeface="Calibri" panose="020F0502020204030204" pitchFamily="34" charset="0"/>
                <a:cs typeface="Times New Roman" panose="02020603050405020304" pitchFamily="18" charset="0"/>
              </a:rPr>
              <a:t>implementation opportunities</a:t>
            </a:r>
            <a:endParaRPr lang="en-US" sz="1500" kern="100" dirty="0">
              <a:effectLst/>
              <a:ea typeface="Calibri" panose="020F0502020204030204" pitchFamily="34" charset="0"/>
              <a:cs typeface="Times New Roman" panose="02020603050405020304" pitchFamily="18" charset="0"/>
            </a:endParaRPr>
          </a:p>
        </p:txBody>
      </p:sp>
      <p:sp>
        <p:nvSpPr>
          <p:cNvPr id="9" name="Flowchart: Off-page Connector 8">
            <a:extLst>
              <a:ext uri="{FF2B5EF4-FFF2-40B4-BE49-F238E27FC236}">
                <a16:creationId xmlns:a16="http://schemas.microsoft.com/office/drawing/2014/main" id="{A3A08214-C591-7E4B-535B-14C88EEF19FC}"/>
              </a:ext>
            </a:extLst>
          </p:cNvPr>
          <p:cNvSpPr/>
          <p:nvPr/>
        </p:nvSpPr>
        <p:spPr>
          <a:xfrm>
            <a:off x="555247" y="2829089"/>
            <a:ext cx="1931720" cy="2121150"/>
          </a:xfrm>
          <a:prstGeom prst="flowChartOffpageConnector">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b="1" kern="1200" dirty="0">
                <a:solidFill>
                  <a:srgbClr val="FFFFFF"/>
                </a:solidFill>
                <a:effectLst/>
                <a:ea typeface="Calibri" panose="020F0502020204030204" pitchFamily="34" charset="0"/>
                <a:cs typeface="Times New Roman" panose="02020603050405020304" pitchFamily="18" charset="0"/>
              </a:rPr>
              <a:t>Barriers to PCC  practices</a:t>
            </a:r>
            <a:endParaRPr lang="en-US" kern="100" dirty="0">
              <a:effectLst/>
              <a:ea typeface="Calibri" panose="020F0502020204030204" pitchFamily="34" charset="0"/>
              <a:cs typeface="Times New Roman" panose="02020603050405020304" pitchFamily="18" charset="0"/>
            </a:endParaRPr>
          </a:p>
        </p:txBody>
      </p:sp>
      <p:sp>
        <p:nvSpPr>
          <p:cNvPr id="10" name="Flowchart: Off-page Connector 9">
            <a:extLst>
              <a:ext uri="{FF2B5EF4-FFF2-40B4-BE49-F238E27FC236}">
                <a16:creationId xmlns:a16="http://schemas.microsoft.com/office/drawing/2014/main" id="{AB71D638-26BF-9761-0E73-3DF847C36BC3}"/>
              </a:ext>
            </a:extLst>
          </p:cNvPr>
          <p:cNvSpPr/>
          <p:nvPr/>
        </p:nvSpPr>
        <p:spPr>
          <a:xfrm>
            <a:off x="573523" y="1570159"/>
            <a:ext cx="1900874" cy="1652155"/>
          </a:xfrm>
          <a:prstGeom prst="flowChartOffpage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b="1" kern="1200" dirty="0">
                <a:solidFill>
                  <a:srgbClr val="FFFFFF"/>
                </a:solidFill>
                <a:effectLst/>
                <a:ea typeface="Calibri" panose="020F0502020204030204" pitchFamily="34" charset="0"/>
                <a:cs typeface="Times New Roman" panose="02020603050405020304" pitchFamily="18" charset="0"/>
              </a:rPr>
              <a:t>Facilitators of PCC practices</a:t>
            </a:r>
            <a:endParaRPr lang="en-US" kern="100" dirty="0">
              <a:effectLst/>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2C519AE5-97FA-C4C2-65A9-70548523E372}"/>
              </a:ext>
            </a:extLst>
          </p:cNvPr>
          <p:cNvGraphicFramePr>
            <a:graphicFrameLocks noGrp="1"/>
          </p:cNvGraphicFramePr>
          <p:nvPr>
            <p:extLst>
              <p:ext uri="{D42A27DB-BD31-4B8C-83A1-F6EECF244321}">
                <p14:modId xmlns:p14="http://schemas.microsoft.com/office/powerpoint/2010/main" val="2872790050"/>
              </p:ext>
            </p:extLst>
          </p:nvPr>
        </p:nvGraphicFramePr>
        <p:xfrm>
          <a:off x="2677459" y="1570159"/>
          <a:ext cx="7972612" cy="4729100"/>
        </p:xfrm>
        <a:graphic>
          <a:graphicData uri="http://schemas.openxmlformats.org/drawingml/2006/table">
            <a:tbl>
              <a:tblPr firstRow="1" bandRow="1"/>
              <a:tblGrid>
                <a:gridCol w="7972612">
                  <a:extLst>
                    <a:ext uri="{9D8B030D-6E8A-4147-A177-3AD203B41FA5}">
                      <a16:colId xmlns:a16="http://schemas.microsoft.com/office/drawing/2014/main" val="3564081633"/>
                    </a:ext>
                  </a:extLst>
                </a:gridCol>
              </a:tblGrid>
              <a:tr h="896111">
                <a:tc>
                  <a:txBody>
                    <a:bodyPr/>
                    <a:lstStyle/>
                    <a:p>
                      <a:pPr>
                        <a:lnSpc>
                          <a:spcPct val="107000"/>
                        </a:lnSpc>
                        <a:spcAft>
                          <a:spcPts val="800"/>
                        </a:spcAft>
                      </a:pPr>
                      <a:r>
                        <a:rPr lang="en-US" sz="1800" b="1" kern="100" dirty="0">
                          <a:effectLst/>
                          <a:latin typeface="+mn-lt"/>
                          <a:ea typeface="Calibri" panose="020F0502020204030204" pitchFamily="34" charset="0"/>
                          <a:cs typeface="Times New Roman" panose="02020603050405020304" pitchFamily="18" charset="0"/>
                        </a:rPr>
                        <a:t>Health care workers motivated by: </a:t>
                      </a:r>
                      <a:endParaRPr lang="en-ZM" sz="1400" kern="100" dirty="0">
                        <a:effectLst/>
                        <a:latin typeface="+mn-l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kern="100" dirty="0">
                          <a:effectLst/>
                          <a:latin typeface="+mn-lt"/>
                          <a:ea typeface="Calibri" panose="020F0502020204030204" pitchFamily="34" charset="0"/>
                          <a:cs typeface="Times New Roman" panose="02020603050405020304" pitchFamily="18" charset="0"/>
                        </a:rPr>
                        <a:t>Positive client outcomes.</a:t>
                      </a:r>
                      <a:endParaRPr lang="en-ZM" sz="1400" kern="100" dirty="0">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kern="100" dirty="0">
                          <a:effectLst/>
                          <a:latin typeface="+mn-lt"/>
                          <a:ea typeface="Calibri" panose="020F0502020204030204" pitchFamily="34" charset="0"/>
                          <a:cs typeface="Times New Roman" panose="02020603050405020304" pitchFamily="18" charset="0"/>
                        </a:rPr>
                        <a:t>Supportive colleagues or supervisors.</a:t>
                      </a:r>
                      <a:endParaRPr lang="en-US" sz="1400" kern="100" dirty="0">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US" sz="1600" kern="100" dirty="0">
                        <a:effectLst/>
                        <a:latin typeface="+mn-lt"/>
                        <a:ea typeface="Calibri" panose="020F0502020204030204" pitchFamily="34" charset="0"/>
                        <a:cs typeface="Times New Roman" panose="02020603050405020304" pitchFamily="18" charset="0"/>
                      </a:endParaRPr>
                    </a:p>
                  </a:txBody>
                  <a:tcPr marL="39370" marR="39370" marT="19685" marB="196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4133444"/>
                  </a:ext>
                </a:extLst>
              </a:tr>
              <a:tr h="1395730">
                <a:tc>
                  <a:txBody>
                    <a:bodyPr/>
                    <a:lstStyle/>
                    <a:p>
                      <a:pPr>
                        <a:lnSpc>
                          <a:spcPct val="107000"/>
                        </a:lnSpc>
                        <a:spcAft>
                          <a:spcPts val="800"/>
                        </a:spcAft>
                      </a:pPr>
                      <a:r>
                        <a:rPr lang="en-GB" sz="1800" b="1" kern="100" dirty="0">
                          <a:effectLst/>
                          <a:latin typeface="+mn-lt"/>
                          <a:ea typeface="Calibri" panose="020F0502020204030204" pitchFamily="34" charset="0"/>
                          <a:cs typeface="Times New Roman" panose="02020603050405020304" pitchFamily="18" charset="0"/>
                        </a:rPr>
                        <a:t>Motivation undermined by:</a:t>
                      </a:r>
                      <a:endParaRPr lang="en-ZM" sz="1400" kern="100" dirty="0">
                        <a:effectLst/>
                        <a:latin typeface="+mn-l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kern="100" dirty="0">
                          <a:effectLst/>
                          <a:latin typeface="+mn-lt"/>
                          <a:ea typeface="Calibri" panose="020F0502020204030204" pitchFamily="34" charset="0"/>
                          <a:cs typeface="Times New Roman" panose="02020603050405020304" pitchFamily="18" charset="0"/>
                        </a:rPr>
                        <a:t>Restrictive power dynamics from leadership limited HCW autonomy for innovation and improvement.</a:t>
                      </a:r>
                      <a:endParaRPr lang="en-ZM" sz="1400" kern="100" dirty="0">
                        <a:effectLst/>
                        <a:latin typeface="+mn-l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kern="100" dirty="0">
                          <a:effectLst/>
                          <a:latin typeface="+mn-lt"/>
                          <a:ea typeface="Calibri" panose="020F0502020204030204" pitchFamily="34" charset="0"/>
                          <a:cs typeface="Times New Roman" panose="02020603050405020304" pitchFamily="18" charset="0"/>
                        </a:rPr>
                        <a:t>Feeling ‘‘unappreciated’’ by management.</a:t>
                      </a:r>
                      <a:endParaRPr lang="en-ZM" sz="1400" kern="100" dirty="0">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kern="100" dirty="0">
                          <a:effectLst/>
                          <a:latin typeface="+mn-lt"/>
                          <a:ea typeface="Calibri" panose="020F0502020204030204" pitchFamily="34" charset="0"/>
                          <a:cs typeface="Times New Roman" panose="02020603050405020304" pitchFamily="18" charset="0"/>
                        </a:rPr>
                        <a:t>Encounters with difficult clients.</a:t>
                      </a:r>
                      <a:endParaRPr lang="en-ZM" sz="1400" kern="100" dirty="0">
                        <a:effectLst/>
                        <a:latin typeface="+mn-lt"/>
                        <a:ea typeface="Calibri" panose="020F0502020204030204" pitchFamily="34" charset="0"/>
                        <a:cs typeface="Times New Roman" panose="02020603050405020304" pitchFamily="18" charset="0"/>
                      </a:endParaRPr>
                    </a:p>
                  </a:txBody>
                  <a:tcPr marL="39370" marR="39370" marT="19685" marB="196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8236774"/>
                  </a:ext>
                </a:extLst>
              </a:tr>
              <a:tr h="1322705">
                <a:tc>
                  <a:txBody>
                    <a:bodyPr/>
                    <a:lstStyle/>
                    <a:p>
                      <a:pPr marL="342900" lvl="0" indent="-342900">
                        <a:lnSpc>
                          <a:spcPct val="107000"/>
                        </a:lnSpc>
                        <a:spcAft>
                          <a:spcPts val="800"/>
                        </a:spcAft>
                        <a:buFont typeface="Symbol" panose="05050102010706020507" pitchFamily="18" charset="2"/>
                        <a:buChar char=""/>
                        <a:tabLst>
                          <a:tab pos="457200" algn="l"/>
                        </a:tabLst>
                      </a:pPr>
                      <a:r>
                        <a:rPr lang="en-GB" sz="1800" kern="100" dirty="0">
                          <a:effectLst/>
                          <a:latin typeface="+mn-lt"/>
                          <a:ea typeface="Calibri" panose="020F0502020204030204" pitchFamily="34" charset="0"/>
                          <a:cs typeface="Times New Roman" panose="02020603050405020304" pitchFamily="18" charset="0"/>
                        </a:rPr>
                        <a:t>Mentoring and training on work culture, team-based approach and power dynamics</a:t>
                      </a:r>
                      <a:endParaRPr lang="en-ZM" sz="1400" kern="100" dirty="0">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en-GB" sz="1800" kern="100" dirty="0">
                          <a:effectLst/>
                          <a:latin typeface="+mn-lt"/>
                          <a:ea typeface="Calibri" panose="020F0502020204030204" pitchFamily="34" charset="0"/>
                          <a:cs typeface="Times New Roman" panose="02020603050405020304" pitchFamily="18" charset="0"/>
                        </a:rPr>
                        <a:t>Support HCWs to feel “heard’.</a:t>
                      </a:r>
                      <a:endParaRPr lang="en-ZM" sz="1400" kern="100" dirty="0">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en-GB" sz="1800" kern="100" dirty="0">
                          <a:effectLst/>
                          <a:latin typeface="+mn-lt"/>
                          <a:ea typeface="Calibri" panose="020F0502020204030204" pitchFamily="34" charset="0"/>
                          <a:cs typeface="Times New Roman" panose="02020603050405020304" pitchFamily="18" charset="0"/>
                        </a:rPr>
                        <a:t>Visible celebration of positive client outcomes.</a:t>
                      </a:r>
                      <a:endParaRPr lang="en-ZM" sz="1400" kern="100" dirty="0">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en-GB" sz="1800" kern="100" dirty="0">
                          <a:effectLst/>
                          <a:latin typeface="+mn-lt"/>
                          <a:ea typeface="Calibri" panose="020F0502020204030204" pitchFamily="34" charset="0"/>
                          <a:cs typeface="Times New Roman" panose="02020603050405020304" pitchFamily="18" charset="0"/>
                        </a:rPr>
                        <a:t>Frustration management strategies (e.g., mindfulness).</a:t>
                      </a:r>
                      <a:endParaRPr lang="en-ZM" sz="1400" kern="100" dirty="0">
                        <a:effectLst/>
                        <a:latin typeface="+mn-lt"/>
                        <a:ea typeface="Calibri" panose="020F0502020204030204" pitchFamily="34" charset="0"/>
                        <a:cs typeface="Times New Roman" panose="02020603050405020304" pitchFamily="18" charset="0"/>
                      </a:endParaRPr>
                    </a:p>
                  </a:txBody>
                  <a:tcPr marL="39370" marR="39370" marT="19685" marB="196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6166855"/>
                  </a:ext>
                </a:extLst>
              </a:tr>
            </a:tbl>
          </a:graphicData>
        </a:graphic>
      </p:graphicFrame>
    </p:spTree>
    <p:extLst>
      <p:ext uri="{BB962C8B-B14F-4D97-AF65-F5344CB8AC3E}">
        <p14:creationId xmlns:p14="http://schemas.microsoft.com/office/powerpoint/2010/main" val="223825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D50CA2-8352-5DB8-A14A-809E64D57653}"/>
              </a:ext>
            </a:extLst>
          </p:cNvPr>
          <p:cNvSpPr>
            <a:spLocks noGrp="1"/>
          </p:cNvSpPr>
          <p:nvPr>
            <p:ph type="title"/>
          </p:nvPr>
        </p:nvSpPr>
        <p:spPr>
          <a:xfrm>
            <a:off x="442913" y="325343"/>
            <a:ext cx="8891918" cy="1223964"/>
          </a:xfrm>
        </p:spPr>
        <p:txBody>
          <a:bodyPr>
            <a:normAutofit/>
          </a:bodyPr>
          <a:lstStyle/>
          <a:p>
            <a:r>
              <a:rPr lang="en-US" sz="4000" dirty="0"/>
              <a:t>Results: Data and feedback supporting PCC</a:t>
            </a:r>
          </a:p>
        </p:txBody>
      </p:sp>
      <p:sp>
        <p:nvSpPr>
          <p:cNvPr id="8" name="Flowchart: Off-page Connector 7">
            <a:extLst>
              <a:ext uri="{FF2B5EF4-FFF2-40B4-BE49-F238E27FC236}">
                <a16:creationId xmlns:a16="http://schemas.microsoft.com/office/drawing/2014/main" id="{2478A063-81DB-41B7-83C6-BF34D4FCEE46}"/>
              </a:ext>
            </a:extLst>
          </p:cNvPr>
          <p:cNvSpPr/>
          <p:nvPr/>
        </p:nvSpPr>
        <p:spPr>
          <a:xfrm>
            <a:off x="542677" y="4563081"/>
            <a:ext cx="1931720" cy="1775187"/>
          </a:xfrm>
          <a:prstGeom prst="flowChartOffpage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endParaRPr lang="en-US" b="1" kern="1200" dirty="0">
              <a:solidFill>
                <a:srgbClr val="FFFFFF"/>
              </a:solidFill>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500" b="1" kern="1200" dirty="0">
                <a:solidFill>
                  <a:srgbClr val="FFFFFF"/>
                </a:solidFill>
                <a:effectLst/>
                <a:ea typeface="Calibri" panose="020F0502020204030204" pitchFamily="34" charset="0"/>
                <a:cs typeface="Times New Roman" panose="02020603050405020304" pitchFamily="18" charset="0"/>
              </a:rPr>
              <a:t>Intervention</a:t>
            </a:r>
            <a:endParaRPr lang="en-US" sz="1500" kern="100" dirty="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500" b="1" kern="1200" dirty="0">
                <a:solidFill>
                  <a:srgbClr val="FFFFFF"/>
                </a:solidFill>
                <a:effectLst/>
                <a:ea typeface="Calibri" panose="020F0502020204030204" pitchFamily="34" charset="0"/>
                <a:cs typeface="Times New Roman" panose="02020603050405020304" pitchFamily="18" charset="0"/>
              </a:rPr>
              <a:t>implementation opportunities</a:t>
            </a:r>
            <a:endParaRPr lang="en-US" sz="1500" kern="100" dirty="0">
              <a:effectLst/>
              <a:ea typeface="Calibri" panose="020F0502020204030204" pitchFamily="34" charset="0"/>
              <a:cs typeface="Times New Roman" panose="02020603050405020304" pitchFamily="18" charset="0"/>
            </a:endParaRPr>
          </a:p>
        </p:txBody>
      </p:sp>
      <p:sp>
        <p:nvSpPr>
          <p:cNvPr id="9" name="Flowchart: Off-page Connector 8">
            <a:extLst>
              <a:ext uri="{FF2B5EF4-FFF2-40B4-BE49-F238E27FC236}">
                <a16:creationId xmlns:a16="http://schemas.microsoft.com/office/drawing/2014/main" id="{A3A08214-C591-7E4B-535B-14C88EEF19FC}"/>
              </a:ext>
            </a:extLst>
          </p:cNvPr>
          <p:cNvSpPr/>
          <p:nvPr/>
        </p:nvSpPr>
        <p:spPr>
          <a:xfrm>
            <a:off x="542677" y="2868098"/>
            <a:ext cx="1931720" cy="2121150"/>
          </a:xfrm>
          <a:prstGeom prst="flowChartOffpageConnector">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b="1" kern="1200" dirty="0">
                <a:solidFill>
                  <a:srgbClr val="FFFFFF"/>
                </a:solidFill>
                <a:effectLst/>
                <a:ea typeface="Calibri" panose="020F0502020204030204" pitchFamily="34" charset="0"/>
                <a:cs typeface="Times New Roman" panose="02020603050405020304" pitchFamily="18" charset="0"/>
              </a:rPr>
              <a:t>Barriers to PCC  practices</a:t>
            </a:r>
            <a:endParaRPr lang="en-US" kern="100" dirty="0">
              <a:effectLst/>
              <a:ea typeface="Calibri" panose="020F0502020204030204" pitchFamily="34" charset="0"/>
              <a:cs typeface="Times New Roman" panose="02020603050405020304" pitchFamily="18" charset="0"/>
            </a:endParaRPr>
          </a:p>
        </p:txBody>
      </p:sp>
      <p:sp>
        <p:nvSpPr>
          <p:cNvPr id="10" name="Flowchart: Off-page Connector 9">
            <a:extLst>
              <a:ext uri="{FF2B5EF4-FFF2-40B4-BE49-F238E27FC236}">
                <a16:creationId xmlns:a16="http://schemas.microsoft.com/office/drawing/2014/main" id="{AB71D638-26BF-9761-0E73-3DF847C36BC3}"/>
              </a:ext>
            </a:extLst>
          </p:cNvPr>
          <p:cNvSpPr/>
          <p:nvPr/>
        </p:nvSpPr>
        <p:spPr>
          <a:xfrm>
            <a:off x="560953" y="1729462"/>
            <a:ext cx="1900874" cy="1483877"/>
          </a:xfrm>
          <a:prstGeom prst="flowChartOffpage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b="1" kern="1200" dirty="0">
                <a:solidFill>
                  <a:srgbClr val="FFFFFF"/>
                </a:solidFill>
                <a:effectLst/>
                <a:ea typeface="Calibri" panose="020F0502020204030204" pitchFamily="34" charset="0"/>
                <a:cs typeface="Times New Roman" panose="02020603050405020304" pitchFamily="18" charset="0"/>
              </a:rPr>
              <a:t>Facilitators of PCC practices</a:t>
            </a:r>
            <a:endParaRPr lang="en-US" kern="100" dirty="0">
              <a:effectLst/>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CE170A90-DA95-E61F-B033-693E490B8DF1}"/>
              </a:ext>
            </a:extLst>
          </p:cNvPr>
          <p:cNvGraphicFramePr>
            <a:graphicFrameLocks noGrp="1"/>
          </p:cNvGraphicFramePr>
          <p:nvPr>
            <p:extLst>
              <p:ext uri="{D42A27DB-BD31-4B8C-83A1-F6EECF244321}">
                <p14:modId xmlns:p14="http://schemas.microsoft.com/office/powerpoint/2010/main" val="853776921"/>
              </p:ext>
            </p:extLst>
          </p:nvPr>
        </p:nvGraphicFramePr>
        <p:xfrm>
          <a:off x="2690905" y="1729461"/>
          <a:ext cx="8322236" cy="4348610"/>
        </p:xfrm>
        <a:graphic>
          <a:graphicData uri="http://schemas.openxmlformats.org/drawingml/2006/table">
            <a:tbl>
              <a:tblPr firstRow="1" bandRow="1"/>
              <a:tblGrid>
                <a:gridCol w="8322236">
                  <a:extLst>
                    <a:ext uri="{9D8B030D-6E8A-4147-A177-3AD203B41FA5}">
                      <a16:colId xmlns:a16="http://schemas.microsoft.com/office/drawing/2014/main" val="149001012"/>
                    </a:ext>
                  </a:extLst>
                </a:gridCol>
              </a:tblGrid>
              <a:tr h="1340659">
                <a:tc>
                  <a:txBody>
                    <a:bodyPr/>
                    <a:lstStyle/>
                    <a:p>
                      <a:pPr>
                        <a:lnSpc>
                          <a:spcPct val="107000"/>
                        </a:lnSpc>
                        <a:spcAft>
                          <a:spcPts val="800"/>
                        </a:spcAft>
                      </a:pPr>
                      <a:r>
                        <a:rPr lang="en-US" sz="1800" b="1" kern="100" dirty="0">
                          <a:effectLst/>
                          <a:latin typeface="+mn-lt"/>
                          <a:ea typeface="Calibri" panose="020F0502020204030204" pitchFamily="34" charset="0"/>
                          <a:cs typeface="Arial" panose="020B0604020202020204" pitchFamily="34" charset="0"/>
                        </a:rPr>
                        <a:t>Health care workers interest in monitoring: </a:t>
                      </a:r>
                      <a:endParaRPr lang="en-ZM" sz="1800" kern="100" dirty="0">
                        <a:effectLst/>
                        <a:latin typeface="+mn-l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kern="100" dirty="0">
                          <a:effectLst/>
                          <a:latin typeface="+mn-lt"/>
                          <a:ea typeface="Calibri" panose="020F0502020204030204" pitchFamily="34" charset="0"/>
                          <a:cs typeface="Arial" panose="020B0604020202020204" pitchFamily="34" charset="0"/>
                        </a:rPr>
                        <a:t>Valued client satisfaction survey question: leadership preferred summaries, other HCWs preferred specifics (e.g. lost lab results)</a:t>
                      </a:r>
                      <a:endParaRPr lang="en-ZM" sz="1800" kern="100" dirty="0">
                        <a:effectLst/>
                        <a:latin typeface="+mn-lt"/>
                        <a:ea typeface="Calibri" panose="020F0502020204030204" pitchFamily="34" charset="0"/>
                        <a:cs typeface="Times New Roman" panose="02020603050405020304" pitchFamily="18" charset="0"/>
                      </a:endParaRPr>
                    </a:p>
                  </a:txBody>
                  <a:tcPr marL="39370" marR="39370" marT="19685" marB="196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6982361"/>
                  </a:ext>
                </a:extLst>
              </a:tr>
              <a:tr h="1315471">
                <a:tc>
                  <a:txBody>
                    <a:bodyPr/>
                    <a:lstStyle/>
                    <a:p>
                      <a:pPr>
                        <a:lnSpc>
                          <a:spcPct val="107000"/>
                        </a:lnSpc>
                        <a:spcAft>
                          <a:spcPts val="800"/>
                        </a:spcAft>
                      </a:pPr>
                      <a:r>
                        <a:rPr lang="en-GB" sz="1800" b="1" kern="100" dirty="0">
                          <a:effectLst/>
                          <a:latin typeface="+mn-lt"/>
                          <a:ea typeface="Calibri" panose="020F0502020204030204" pitchFamily="34" charset="0"/>
                          <a:cs typeface="Arial" panose="020B0604020202020204" pitchFamily="34" charset="0"/>
                        </a:rPr>
                        <a:t>Limited application opportunities undercut coherence:</a:t>
                      </a:r>
                      <a:endParaRPr lang="en-ZM" sz="1800" kern="100" dirty="0">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kern="100" dirty="0">
                          <a:effectLst/>
                          <a:latin typeface="+mn-lt"/>
                          <a:ea typeface="Calibri" panose="020F0502020204030204" pitchFamily="34" charset="0"/>
                          <a:cs typeface="Arial" panose="020B0604020202020204" pitchFamily="34" charset="0"/>
                        </a:rPr>
                        <a:t>Lack of data analysis skills and opportunities to participate in data review meetings.</a:t>
                      </a:r>
                      <a:endParaRPr lang="en-ZM" sz="1800" kern="100" dirty="0">
                        <a:effectLst/>
                        <a:latin typeface="+mn-lt"/>
                        <a:ea typeface="Calibri" panose="020F0502020204030204" pitchFamily="34" charset="0"/>
                        <a:cs typeface="Times New Roman" panose="02020603050405020304" pitchFamily="18" charset="0"/>
                      </a:endParaRPr>
                    </a:p>
                  </a:txBody>
                  <a:tcPr marL="39370" marR="39370" marT="19685" marB="196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6947373"/>
                  </a:ext>
                </a:extLst>
              </a:tr>
              <a:tr h="1692480">
                <a:tc>
                  <a:txBody>
                    <a:bodyPr/>
                    <a:lstStyle/>
                    <a:p>
                      <a:pPr marL="342900" lvl="0" indent="-342900">
                        <a:lnSpc>
                          <a:spcPct val="107000"/>
                        </a:lnSpc>
                        <a:spcAft>
                          <a:spcPts val="800"/>
                        </a:spcAft>
                        <a:buFont typeface="Symbol" panose="05050102010706020507" pitchFamily="18" charset="2"/>
                        <a:buChar char=""/>
                        <a:tabLst>
                          <a:tab pos="457200" algn="l"/>
                        </a:tabLst>
                      </a:pPr>
                      <a:r>
                        <a:rPr lang="en-GB" sz="1800" kern="100" dirty="0">
                          <a:effectLst/>
                          <a:latin typeface="+mn-lt"/>
                          <a:ea typeface="Calibri" panose="020F0502020204030204" pitchFamily="34" charset="0"/>
                          <a:cs typeface="Arial" panose="020B0604020202020204" pitchFamily="34" charset="0"/>
                        </a:rPr>
                        <a:t>Facility leadership teams key to provide objective information from client experience measurements.</a:t>
                      </a:r>
                      <a:endParaRPr lang="en-ZM" sz="1800" kern="100" dirty="0">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en-US" sz="1800" kern="100" dirty="0">
                          <a:effectLst/>
                          <a:latin typeface="+mn-lt"/>
                          <a:ea typeface="Calibri" panose="020F0502020204030204" pitchFamily="34" charset="0"/>
                          <a:cs typeface="Arial" panose="020B0604020202020204" pitchFamily="34" charset="0"/>
                        </a:rPr>
                        <a:t>Feedback of data should include mentor support for data interpretation and use.</a:t>
                      </a:r>
                      <a:endParaRPr lang="en-ZM" sz="1800" kern="100" dirty="0">
                        <a:effectLst/>
                        <a:latin typeface="+mn-lt"/>
                        <a:ea typeface="Calibri" panose="020F0502020204030204" pitchFamily="34" charset="0"/>
                        <a:cs typeface="Times New Roman" panose="02020603050405020304" pitchFamily="18" charset="0"/>
                      </a:endParaRPr>
                    </a:p>
                  </a:txBody>
                  <a:tcPr marL="39370" marR="39370" marT="19685" marB="196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9434604"/>
                  </a:ext>
                </a:extLst>
              </a:tr>
            </a:tbl>
          </a:graphicData>
        </a:graphic>
      </p:graphicFrame>
    </p:spTree>
    <p:extLst>
      <p:ext uri="{BB962C8B-B14F-4D97-AF65-F5344CB8AC3E}">
        <p14:creationId xmlns:p14="http://schemas.microsoft.com/office/powerpoint/2010/main" val="185925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010A4E-4F36-9D4C-97C5-9AF4FEF49D21}"/>
              </a:ext>
            </a:extLst>
          </p:cNvPr>
          <p:cNvSpPr>
            <a:spLocks noGrp="1"/>
          </p:cNvSpPr>
          <p:nvPr>
            <p:ph sz="quarter" idx="13"/>
          </p:nvPr>
        </p:nvSpPr>
        <p:spPr>
          <a:xfrm>
            <a:off x="596766" y="1875532"/>
            <a:ext cx="11242307" cy="4103687"/>
          </a:xfrm>
        </p:spPr>
        <p:txBody>
          <a:bodyPr>
            <a:normAutofit/>
          </a:bodyPr>
          <a:lstStyle/>
          <a:p>
            <a:pPr marL="457200" indent="-457200">
              <a:buFont typeface="Wingdings" panose="05000000000000000000" pitchFamily="2" charset="2"/>
              <a:buChar char="q"/>
            </a:pPr>
            <a:endParaRPr lang="en-GB" noProof="0" dirty="0"/>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Interventions should target organisational and structural barriers that inhibit PCC practices. </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Improved PCC must include both clients and providers.</a:t>
            </a:r>
          </a:p>
          <a:p>
            <a:endParaRPr lang="en-GB" noProof="0" dirty="0"/>
          </a:p>
          <a:p>
            <a:endParaRPr lang="en-GB" noProof="0" dirty="0"/>
          </a:p>
        </p:txBody>
      </p:sp>
      <p:sp>
        <p:nvSpPr>
          <p:cNvPr id="3" name="Title 2">
            <a:extLst>
              <a:ext uri="{FF2B5EF4-FFF2-40B4-BE49-F238E27FC236}">
                <a16:creationId xmlns:a16="http://schemas.microsoft.com/office/drawing/2014/main" id="{CE660349-8FF3-774D-99B5-E2BC07158C39}"/>
              </a:ext>
            </a:extLst>
          </p:cNvPr>
          <p:cNvSpPr>
            <a:spLocks noGrp="1"/>
          </p:cNvSpPr>
          <p:nvPr>
            <p:ph type="title"/>
          </p:nvPr>
        </p:nvSpPr>
        <p:spPr>
          <a:xfrm>
            <a:off x="152400" y="441325"/>
            <a:ext cx="10104120" cy="1223964"/>
          </a:xfrm>
        </p:spPr>
        <p:txBody>
          <a:bodyPr>
            <a:normAutofit/>
          </a:bodyPr>
          <a:lstStyle/>
          <a:p>
            <a:r>
              <a:rPr lang="en-US" sz="4000" dirty="0"/>
              <a:t>Calls to Action - Provider Perspectives</a:t>
            </a:r>
          </a:p>
        </p:txBody>
      </p:sp>
    </p:spTree>
    <p:extLst>
      <p:ext uri="{BB962C8B-B14F-4D97-AF65-F5344CB8AC3E}">
        <p14:creationId xmlns:p14="http://schemas.microsoft.com/office/powerpoint/2010/main" val="2817511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D35D-9FB0-95A3-17CD-1754C0D7C0AA}"/>
              </a:ext>
            </a:extLst>
          </p:cNvPr>
          <p:cNvSpPr>
            <a:spLocks noGrp="1"/>
          </p:cNvSpPr>
          <p:nvPr>
            <p:ph type="title"/>
          </p:nvPr>
        </p:nvSpPr>
        <p:spPr>
          <a:xfrm>
            <a:off x="3750642" y="565050"/>
            <a:ext cx="7843706" cy="3105074"/>
          </a:xfrm>
        </p:spPr>
        <p:txBody>
          <a:bodyPr anchor="ctr" anchorCtr="0">
            <a:noAutofit/>
          </a:bodyPr>
          <a:lstStyle/>
          <a:p>
            <a:r>
              <a:rPr lang="en-GB" sz="4000" dirty="0"/>
              <a:t>Patterns of Person-centred communications in public HIV clinics: </a:t>
            </a:r>
            <a:r>
              <a:rPr lang="en-GB" sz="2800" dirty="0"/>
              <a:t>A Latent Class Analysis using Roter Interaction Analysis System (RIAS) </a:t>
            </a:r>
            <a:endParaRPr lang="en-GB" sz="4000" dirty="0"/>
          </a:p>
        </p:txBody>
      </p:sp>
      <p:sp>
        <p:nvSpPr>
          <p:cNvPr id="4" name="Text Placeholder 3">
            <a:extLst>
              <a:ext uri="{FF2B5EF4-FFF2-40B4-BE49-F238E27FC236}">
                <a16:creationId xmlns:a16="http://schemas.microsoft.com/office/drawing/2014/main" id="{44289A9C-59C8-D96C-FF8D-6EF6BF55A525}"/>
              </a:ext>
            </a:extLst>
          </p:cNvPr>
          <p:cNvSpPr>
            <a:spLocks noGrp="1"/>
          </p:cNvSpPr>
          <p:nvPr>
            <p:ph type="body" sz="quarter" idx="11"/>
          </p:nvPr>
        </p:nvSpPr>
        <p:spPr>
          <a:xfrm>
            <a:off x="3750642" y="3691352"/>
            <a:ext cx="8209294" cy="1531126"/>
          </a:xfrm>
        </p:spPr>
        <p:txBody>
          <a:bodyPr>
            <a:normAutofit/>
          </a:bodyPr>
          <a:lstStyle/>
          <a:p>
            <a:r>
              <a:rPr lang="en-US" sz="1450" b="1" dirty="0">
                <a:effectLst/>
                <a:latin typeface="+mj-lt"/>
                <a:ea typeface="Calibri" panose="020F0502020204030204" pitchFamily="34" charset="0"/>
              </a:rPr>
              <a:t>Njekwa </a:t>
            </a:r>
            <a:r>
              <a:rPr lang="en-US" sz="1450" b="1" dirty="0" err="1">
                <a:effectLst/>
                <a:latin typeface="+mj-lt"/>
                <a:ea typeface="Calibri" panose="020F0502020204030204" pitchFamily="34" charset="0"/>
              </a:rPr>
              <a:t>Mukamba</a:t>
            </a:r>
            <a:r>
              <a:rPr lang="en-US" sz="1450" b="1" dirty="0">
                <a:effectLst/>
                <a:latin typeface="+mj-lt"/>
                <a:ea typeface="Calibri" panose="020F0502020204030204" pitchFamily="34" charset="0"/>
              </a:rPr>
              <a:t>, Chanda Mwamba, Salil </a:t>
            </a:r>
            <a:r>
              <a:rPr lang="en-US" sz="1450" b="1" dirty="0" err="1">
                <a:effectLst/>
                <a:latin typeface="+mj-lt"/>
                <a:ea typeface="Calibri" panose="020F0502020204030204" pitchFamily="34" charset="0"/>
              </a:rPr>
              <a:t>Redkar</a:t>
            </a:r>
            <a:r>
              <a:rPr lang="en-US" sz="1450" b="1" dirty="0">
                <a:effectLst/>
                <a:latin typeface="+mj-lt"/>
                <a:ea typeface="Calibri" panose="020F0502020204030204" pitchFamily="34" charset="0"/>
              </a:rPr>
              <a:t>, Marksman </a:t>
            </a:r>
            <a:r>
              <a:rPr lang="en-US" sz="1450" b="1" dirty="0" err="1">
                <a:effectLst/>
                <a:latin typeface="+mj-lt"/>
                <a:ea typeface="Calibri" panose="020F0502020204030204" pitchFamily="34" charset="0"/>
              </a:rPr>
              <a:t>Foloko</a:t>
            </a:r>
            <a:r>
              <a:rPr lang="en-US" sz="1450" b="1" dirty="0">
                <a:effectLst/>
                <a:latin typeface="+mj-lt"/>
                <a:ea typeface="Calibri" panose="020F0502020204030204" pitchFamily="34" charset="0"/>
              </a:rPr>
              <a:t>, </a:t>
            </a:r>
            <a:r>
              <a:rPr lang="en-US" sz="1450" b="1" dirty="0" err="1">
                <a:effectLst/>
                <a:latin typeface="+mj-lt"/>
                <a:ea typeface="Calibri" panose="020F0502020204030204" pitchFamily="34" charset="0"/>
              </a:rPr>
              <a:t>Kasapo</a:t>
            </a:r>
            <a:r>
              <a:rPr lang="en-US" sz="1450" b="1" dirty="0">
                <a:effectLst/>
                <a:latin typeface="+mj-lt"/>
                <a:ea typeface="Calibri" panose="020F0502020204030204" pitchFamily="34" charset="0"/>
              </a:rPr>
              <a:t> </a:t>
            </a:r>
            <a:r>
              <a:rPr lang="en-US" sz="1450" b="1" dirty="0" err="1">
                <a:effectLst/>
                <a:latin typeface="+mj-lt"/>
                <a:ea typeface="Calibri" panose="020F0502020204030204" pitchFamily="34" charset="0"/>
              </a:rPr>
              <a:t>Lumbo</a:t>
            </a:r>
            <a:r>
              <a:rPr lang="en-US" sz="1450" b="1" dirty="0">
                <a:effectLst/>
                <a:latin typeface="+mj-lt"/>
                <a:ea typeface="Calibri" panose="020F0502020204030204" pitchFamily="34" charset="0"/>
              </a:rPr>
              <a:t>, Herbert Nyirenda, Debra L. </a:t>
            </a:r>
            <a:r>
              <a:rPr lang="en-US" sz="1450" b="1" dirty="0" err="1">
                <a:effectLst/>
                <a:latin typeface="+mj-lt"/>
                <a:ea typeface="Calibri" panose="020F0502020204030204" pitchFamily="34" charset="0"/>
              </a:rPr>
              <a:t>Roter</a:t>
            </a:r>
            <a:r>
              <a:rPr lang="en-US" sz="1450" b="1" dirty="0">
                <a:effectLst/>
                <a:latin typeface="+mj-lt"/>
                <a:ea typeface="Calibri" panose="020F0502020204030204" pitchFamily="34" charset="0"/>
              </a:rPr>
              <a:t>, </a:t>
            </a:r>
            <a:r>
              <a:rPr lang="en-US" sz="1450" b="1" dirty="0" err="1">
                <a:effectLst/>
                <a:latin typeface="+mj-lt"/>
                <a:ea typeface="Calibri" panose="020F0502020204030204" pitchFamily="34" charset="0"/>
              </a:rPr>
              <a:t>Musunge</a:t>
            </a:r>
            <a:r>
              <a:rPr lang="en-US" sz="1450" b="1" dirty="0">
                <a:effectLst/>
                <a:latin typeface="+mj-lt"/>
                <a:ea typeface="Calibri" panose="020F0502020204030204" pitchFamily="34" charset="0"/>
              </a:rPr>
              <a:t> </a:t>
            </a:r>
            <a:r>
              <a:rPr lang="en-US" sz="1450" b="1" dirty="0" err="1">
                <a:effectLst/>
                <a:latin typeface="+mj-lt"/>
                <a:ea typeface="Calibri" panose="020F0502020204030204" pitchFamily="34" charset="0"/>
              </a:rPr>
              <a:t>Mulabe</a:t>
            </a:r>
            <a:r>
              <a:rPr lang="en-US" sz="1450" b="1" dirty="0">
                <a:effectLst/>
                <a:latin typeface="+mj-lt"/>
                <a:ea typeface="Calibri" panose="020F0502020204030204" pitchFamily="34" charset="0"/>
              </a:rPr>
              <a:t>, Anjali Sharma, Sandra </a:t>
            </a:r>
            <a:r>
              <a:rPr lang="en-US" sz="1450" b="1" dirty="0" err="1">
                <a:effectLst/>
                <a:latin typeface="+mj-lt"/>
                <a:ea typeface="Calibri" panose="020F0502020204030204" pitchFamily="34" charset="0"/>
              </a:rPr>
              <a:t>Simbeza</a:t>
            </a:r>
            <a:r>
              <a:rPr lang="en-US" sz="1450" b="1" dirty="0">
                <a:effectLst/>
                <a:latin typeface="+mj-lt"/>
                <a:ea typeface="Calibri" panose="020F0502020204030204" pitchFamily="34" charset="0"/>
              </a:rPr>
              <a:t>, Kombatende </a:t>
            </a:r>
            <a:r>
              <a:rPr lang="en-US" sz="1450" b="1" dirty="0" err="1">
                <a:effectLst/>
                <a:latin typeface="+mj-lt"/>
                <a:ea typeface="Calibri" panose="020F0502020204030204" pitchFamily="34" charset="0"/>
              </a:rPr>
              <a:t>Sikombe</a:t>
            </a:r>
            <a:r>
              <a:rPr lang="en-US" sz="1450" b="1" dirty="0">
                <a:effectLst/>
                <a:latin typeface="+mj-lt"/>
                <a:ea typeface="Calibri" panose="020F0502020204030204" pitchFamily="34" charset="0"/>
              </a:rPr>
              <a:t>, Laura K. Beres, Jake M. Pry, Katerina </a:t>
            </a:r>
            <a:r>
              <a:rPr lang="en-US" sz="1450" b="1" dirty="0" err="1">
                <a:effectLst/>
                <a:latin typeface="+mj-lt"/>
                <a:ea typeface="Calibri" panose="020F0502020204030204" pitchFamily="34" charset="0"/>
              </a:rPr>
              <a:t>Christopoulos</a:t>
            </a:r>
            <a:r>
              <a:rPr lang="en-US" sz="1450" b="1" dirty="0">
                <a:effectLst/>
                <a:latin typeface="+mj-lt"/>
                <a:ea typeface="Calibri" panose="020F0502020204030204" pitchFamily="34" charset="0"/>
              </a:rPr>
              <a:t>, Charles B. Holmes, Elvin H. </a:t>
            </a:r>
            <a:r>
              <a:rPr lang="en-US" sz="1450" b="1" dirty="0" err="1">
                <a:effectLst/>
                <a:latin typeface="+mj-lt"/>
                <a:ea typeface="Calibri" panose="020F0502020204030204" pitchFamily="34" charset="0"/>
              </a:rPr>
              <a:t>Geng</a:t>
            </a:r>
            <a:r>
              <a:rPr lang="en-US" sz="1450" b="1" dirty="0">
                <a:effectLst/>
                <a:latin typeface="+mj-lt"/>
                <a:ea typeface="Calibri" panose="020F0502020204030204" pitchFamily="34" charset="0"/>
              </a:rPr>
              <a:t>, </a:t>
            </a:r>
            <a:r>
              <a:rPr lang="en-US" sz="1450" b="1" dirty="0" err="1">
                <a:effectLst/>
                <a:latin typeface="+mj-lt"/>
                <a:ea typeface="Calibri" panose="020F0502020204030204" pitchFamily="34" charset="0"/>
              </a:rPr>
              <a:t>Izukanji</a:t>
            </a:r>
            <a:r>
              <a:rPr lang="en-US" sz="1450" b="1" dirty="0">
                <a:effectLst/>
                <a:latin typeface="+mj-lt"/>
                <a:ea typeface="Calibri" panose="020F0502020204030204" pitchFamily="34" charset="0"/>
              </a:rPr>
              <a:t> </a:t>
            </a:r>
            <a:r>
              <a:rPr lang="en-US" sz="1450" b="1" dirty="0" err="1">
                <a:effectLst/>
                <a:latin typeface="+mj-lt"/>
                <a:ea typeface="Calibri" panose="020F0502020204030204" pitchFamily="34" charset="0"/>
              </a:rPr>
              <a:t>Sikazwe</a:t>
            </a:r>
            <a:r>
              <a:rPr lang="en-US" sz="1450" b="1" dirty="0">
                <a:effectLst/>
                <a:latin typeface="+mj-lt"/>
                <a:ea typeface="Calibri" panose="020F0502020204030204" pitchFamily="34" charset="0"/>
              </a:rPr>
              <a:t>, Carolyn Bolton-Moore, Aaloke Mody</a:t>
            </a:r>
            <a:endParaRPr lang="en-GB" sz="1450" b="1" dirty="0">
              <a:latin typeface="+mj-lt"/>
            </a:endParaRPr>
          </a:p>
        </p:txBody>
      </p:sp>
    </p:spTree>
    <p:extLst>
      <p:ext uri="{BB962C8B-B14F-4D97-AF65-F5344CB8AC3E}">
        <p14:creationId xmlns:p14="http://schemas.microsoft.com/office/powerpoint/2010/main" val="1644313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010A4E-4F36-9D4C-97C5-9AF4FEF49D21}"/>
              </a:ext>
            </a:extLst>
          </p:cNvPr>
          <p:cNvSpPr>
            <a:spLocks noGrp="1"/>
          </p:cNvSpPr>
          <p:nvPr>
            <p:ph sz="quarter" idx="13"/>
          </p:nvPr>
        </p:nvSpPr>
        <p:spPr>
          <a:xfrm>
            <a:off x="442914" y="1350336"/>
            <a:ext cx="11465552" cy="5018172"/>
          </a:xfrm>
        </p:spPr>
        <p:txBody>
          <a:bodyPr>
            <a:normAutofit/>
          </a:bodyPr>
          <a:lstStyle/>
          <a:p>
            <a:endParaRPr lang="en-GB" dirty="0"/>
          </a:p>
          <a:p>
            <a:endParaRPr lang="en-GB" sz="2400" dirty="0"/>
          </a:p>
        </p:txBody>
      </p:sp>
      <p:pic>
        <p:nvPicPr>
          <p:cNvPr id="7" name="Picture 6">
            <a:extLst>
              <a:ext uri="{FF2B5EF4-FFF2-40B4-BE49-F238E27FC236}">
                <a16:creationId xmlns:a16="http://schemas.microsoft.com/office/drawing/2014/main" id="{882CDE9E-5618-DEF7-ABB2-D445003866C1}"/>
              </a:ext>
            </a:extLst>
          </p:cNvPr>
          <p:cNvPicPr>
            <a:picLocks noChangeAspect="1"/>
          </p:cNvPicPr>
          <p:nvPr/>
        </p:nvPicPr>
        <p:blipFill>
          <a:blip r:embed="rId3"/>
          <a:stretch>
            <a:fillRect/>
          </a:stretch>
        </p:blipFill>
        <p:spPr>
          <a:xfrm>
            <a:off x="167640" y="489492"/>
            <a:ext cx="10206452" cy="5018172"/>
          </a:xfrm>
          <a:prstGeom prst="rect">
            <a:avLst/>
          </a:prstGeom>
        </p:spPr>
      </p:pic>
    </p:spTree>
    <p:extLst>
      <p:ext uri="{BB962C8B-B14F-4D97-AF65-F5344CB8AC3E}">
        <p14:creationId xmlns:p14="http://schemas.microsoft.com/office/powerpoint/2010/main" val="1281679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010A4E-4F36-9D4C-97C5-9AF4FEF49D21}"/>
              </a:ext>
            </a:extLst>
          </p:cNvPr>
          <p:cNvSpPr>
            <a:spLocks noGrp="1"/>
          </p:cNvSpPr>
          <p:nvPr>
            <p:ph sz="quarter" idx="13"/>
          </p:nvPr>
        </p:nvSpPr>
        <p:spPr>
          <a:xfrm>
            <a:off x="442914" y="1350336"/>
            <a:ext cx="11465552" cy="5018172"/>
          </a:xfrm>
        </p:spPr>
        <p:txBody>
          <a:bodyPr>
            <a:normAutofit/>
          </a:bodyPr>
          <a:lstStyle/>
          <a:p>
            <a:endParaRPr lang="en-GB" dirty="0"/>
          </a:p>
          <a:p>
            <a:pPr marL="342900" indent="-342900">
              <a:buFont typeface="Arial" panose="020B0604020202020204" pitchFamily="34" charset="0"/>
              <a:buChar char="•"/>
            </a:pPr>
            <a:r>
              <a:rPr lang="en-US" sz="2400" dirty="0"/>
              <a:t>Poor client-provider communication is a critical barrier to long-term retention in care among people living with HIV</a:t>
            </a:r>
            <a:r>
              <a:rPr lang="en-GB" sz="2400" dirty="0"/>
              <a:t>.</a:t>
            </a:r>
          </a:p>
          <a:p>
            <a:endParaRPr lang="en-GB" sz="2400" dirty="0"/>
          </a:p>
          <a:p>
            <a:pPr marL="342900" indent="-342900">
              <a:buFont typeface="Arial" panose="020B0604020202020204" pitchFamily="34" charset="0"/>
              <a:buChar char="•"/>
            </a:pPr>
            <a:r>
              <a:rPr lang="en-US" sz="2400" dirty="0"/>
              <a:t>However, standardized assessments of this key metric are limited in Africa. </a:t>
            </a:r>
          </a:p>
          <a:p>
            <a:pPr marL="457200" indent="-457200">
              <a:buFont typeface="Wingdings" panose="05000000000000000000" pitchFamily="2" charset="2"/>
              <a:buChar char="q"/>
            </a:pPr>
            <a:endParaRPr lang="en-US" sz="2400" dirty="0"/>
          </a:p>
          <a:p>
            <a:pPr marL="342900" indent="-342900">
              <a:buFont typeface="Arial" panose="020B0604020202020204" pitchFamily="34" charset="0"/>
              <a:buChar char="•"/>
            </a:pPr>
            <a:r>
              <a:rPr lang="en-GB" sz="2400" dirty="0"/>
              <a:t>Roter Interaction Analysis System (RIAS) is a well-validated method to parse out and quantify patient and provider communication that has been used across diverse settings</a:t>
            </a:r>
            <a:br>
              <a:rPr lang="en-GB" sz="2400" dirty="0">
                <a:latin typeface="Arial" panose="020B0604020202020204" pitchFamily="34" charset="0"/>
                <a:cs typeface="Arial" panose="020B0604020202020204" pitchFamily="34" charset="0"/>
              </a:rPr>
            </a:br>
            <a:endParaRPr lang="en-GB" sz="2400" dirty="0"/>
          </a:p>
          <a:p>
            <a:pPr marL="342900" indent="-342900">
              <a:buFont typeface="Arial" panose="020B0604020202020204" pitchFamily="34" charset="0"/>
              <a:buChar char="•"/>
            </a:pPr>
            <a:r>
              <a:rPr lang="en-GB" sz="2400" dirty="0"/>
              <a:t>We used RIAS </a:t>
            </a:r>
            <a:r>
              <a:rPr lang="en-US" sz="2400" dirty="0"/>
              <a:t>to quantitatively parse and characterize patterns of person-centered communication (PCC) behaviors in Zambia.</a:t>
            </a:r>
          </a:p>
          <a:p>
            <a:endParaRPr lang="en-GB" sz="2400" dirty="0"/>
          </a:p>
        </p:txBody>
      </p:sp>
      <p:sp>
        <p:nvSpPr>
          <p:cNvPr id="3" name="Title 2">
            <a:extLst>
              <a:ext uri="{FF2B5EF4-FFF2-40B4-BE49-F238E27FC236}">
                <a16:creationId xmlns:a16="http://schemas.microsoft.com/office/drawing/2014/main" id="{CE660349-8FF3-774D-99B5-E2BC07158C39}"/>
              </a:ext>
            </a:extLst>
          </p:cNvPr>
          <p:cNvSpPr>
            <a:spLocks noGrp="1"/>
          </p:cNvSpPr>
          <p:nvPr>
            <p:ph type="title"/>
          </p:nvPr>
        </p:nvSpPr>
        <p:spPr/>
        <p:txBody>
          <a:bodyPr>
            <a:normAutofit/>
          </a:bodyPr>
          <a:lstStyle/>
          <a:p>
            <a:r>
              <a:rPr lang="en-US" sz="4000" dirty="0"/>
              <a:t>Background</a:t>
            </a:r>
          </a:p>
        </p:txBody>
      </p:sp>
    </p:spTree>
    <p:extLst>
      <p:ext uri="{BB962C8B-B14F-4D97-AF65-F5344CB8AC3E}">
        <p14:creationId xmlns:p14="http://schemas.microsoft.com/office/powerpoint/2010/main" val="794190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010A4E-4F36-9D4C-97C5-9AF4FEF49D21}"/>
              </a:ext>
            </a:extLst>
          </p:cNvPr>
          <p:cNvSpPr>
            <a:spLocks noGrp="1"/>
          </p:cNvSpPr>
          <p:nvPr>
            <p:ph sz="quarter" idx="13"/>
          </p:nvPr>
        </p:nvSpPr>
        <p:spPr>
          <a:xfrm>
            <a:off x="127592" y="1201479"/>
            <a:ext cx="11972260" cy="5656521"/>
          </a:xfrm>
        </p:spPr>
        <p:txBody>
          <a:bodyPr>
            <a:normAutofit/>
          </a:bodyPr>
          <a:lstStyle/>
          <a:p>
            <a:pPr marL="342900" indent="-342900">
              <a:buFont typeface="Arial" panose="020B0604020202020204" pitchFamily="34" charset="0"/>
              <a:buChar char="•"/>
            </a:pPr>
            <a:r>
              <a:rPr lang="en-US" sz="2400" b="1" dirty="0"/>
              <a:t>We enrolled pairs of people living with HIV (≥18 yrs) making a routine HIV follow-up visit and their providers </a:t>
            </a:r>
            <a:r>
              <a:rPr lang="en-US" sz="2400" dirty="0"/>
              <a:t>and audio-recorded client-provider encounters at the 24 parent study clinics.</a:t>
            </a:r>
          </a:p>
          <a:p>
            <a:pPr marL="457200" indent="-457200">
              <a:buFont typeface="+mj-lt"/>
              <a:buAutoNum type="arabicPeriod"/>
            </a:pPr>
            <a:endParaRPr lang="en-US" sz="1000" dirty="0"/>
          </a:p>
          <a:p>
            <a:pPr marL="342900" indent="-342900">
              <a:buFont typeface="Arial" panose="020B0604020202020204" pitchFamily="34" charset="0"/>
              <a:buChar char="•"/>
            </a:pPr>
            <a:r>
              <a:rPr lang="en-US" sz="2400" b="1" dirty="0"/>
              <a:t>Trained staff coded encounters using RIAS schema </a:t>
            </a:r>
            <a:r>
              <a:rPr lang="en-US" sz="2400" dirty="0"/>
              <a:t>(high levels of intercoder reliability - Pearson correlation 0.8).</a:t>
            </a:r>
          </a:p>
          <a:p>
            <a:pPr marL="457200" indent="-457200">
              <a:buFont typeface="Wingdings" panose="05000000000000000000" pitchFamily="2" charset="2"/>
              <a:buChar char="q"/>
            </a:pPr>
            <a:endParaRPr lang="en-US" altLang="en-US" sz="1000" dirty="0"/>
          </a:p>
          <a:p>
            <a:pPr marL="342900" indent="-342900">
              <a:buFont typeface="Arial" panose="020B0604020202020204" pitchFamily="34" charset="0"/>
              <a:buChar char="•"/>
            </a:pPr>
            <a:r>
              <a:rPr lang="en-US" altLang="en-US" sz="2400" b="1" dirty="0"/>
              <a:t>RIAS coding schema classifies each client and provider utterance into one of 37 mutually exclusive categories</a:t>
            </a:r>
            <a:r>
              <a:rPr lang="en-US" altLang="en-US" sz="2400" dirty="0"/>
              <a:t>. Examples include:</a:t>
            </a:r>
            <a:br>
              <a:rPr lang="en-US" altLang="en-US" sz="2400" dirty="0"/>
            </a:br>
            <a:r>
              <a:rPr lang="en-US" altLang="en-US" sz="2400" dirty="0"/>
              <a:t>	-- question types (open vs. close ended, question topics)</a:t>
            </a:r>
            <a:br>
              <a:rPr lang="en-US" altLang="en-US" sz="2400" dirty="0"/>
            </a:br>
            <a:r>
              <a:rPr lang="en-US" altLang="en-US" sz="2400" dirty="0"/>
              <a:t>	-- types of information giving (medical, psychosocial)</a:t>
            </a:r>
            <a:br>
              <a:rPr lang="en-US" altLang="en-US" sz="2400" dirty="0"/>
            </a:br>
            <a:r>
              <a:rPr lang="en-US" altLang="en-US" sz="2400" dirty="0"/>
              <a:t>	-- statement types (encouragement, empathy, criticism,)</a:t>
            </a:r>
            <a:br>
              <a:rPr lang="en-US" altLang="en-US" sz="2400" dirty="0">
                <a:latin typeface="Arial" panose="020B0604020202020204" pitchFamily="34" charset="0"/>
                <a:ea typeface="Times New Roman" panose="02020603050405020304" pitchFamily="18" charset="0"/>
                <a:cs typeface="Arial" panose="020B0604020202020204" pitchFamily="34" charset="0"/>
              </a:rPr>
            </a:br>
            <a:endParaRPr lang="en-US" sz="2400" dirty="0"/>
          </a:p>
          <a:p>
            <a:pPr marL="342900" indent="-342900">
              <a:buFont typeface="Arial" panose="020B0604020202020204" pitchFamily="34" charset="0"/>
              <a:buChar char="•"/>
            </a:pPr>
            <a:r>
              <a:rPr lang="en-US" sz="2400" b="1" dirty="0"/>
              <a:t>After coding, we performed latent class analysis (LCA) </a:t>
            </a:r>
            <a:r>
              <a:rPr lang="en-US" sz="2400" dirty="0"/>
              <a:t>to identify interactions with distinctive patterns of provider PCC behaviors. </a:t>
            </a:r>
          </a:p>
        </p:txBody>
      </p:sp>
      <p:sp>
        <p:nvSpPr>
          <p:cNvPr id="3" name="Title 2">
            <a:extLst>
              <a:ext uri="{FF2B5EF4-FFF2-40B4-BE49-F238E27FC236}">
                <a16:creationId xmlns:a16="http://schemas.microsoft.com/office/drawing/2014/main" id="{CE660349-8FF3-774D-99B5-E2BC07158C39}"/>
              </a:ext>
            </a:extLst>
          </p:cNvPr>
          <p:cNvSpPr>
            <a:spLocks noGrp="1"/>
          </p:cNvSpPr>
          <p:nvPr>
            <p:ph type="title"/>
          </p:nvPr>
        </p:nvSpPr>
        <p:spPr>
          <a:xfrm>
            <a:off x="527973" y="292469"/>
            <a:ext cx="8891918" cy="685726"/>
          </a:xfrm>
        </p:spPr>
        <p:txBody>
          <a:bodyPr>
            <a:normAutofit/>
          </a:bodyPr>
          <a:lstStyle/>
          <a:p>
            <a:r>
              <a:rPr lang="en-US" sz="4000" dirty="0"/>
              <a:t>Methodology</a:t>
            </a:r>
          </a:p>
        </p:txBody>
      </p:sp>
    </p:spTree>
    <p:extLst>
      <p:ext uri="{BB962C8B-B14F-4D97-AF65-F5344CB8AC3E}">
        <p14:creationId xmlns:p14="http://schemas.microsoft.com/office/powerpoint/2010/main" val="2665584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60349-8FF3-774D-99B5-E2BC07158C39}"/>
              </a:ext>
            </a:extLst>
          </p:cNvPr>
          <p:cNvSpPr>
            <a:spLocks noGrp="1"/>
          </p:cNvSpPr>
          <p:nvPr>
            <p:ph type="title"/>
          </p:nvPr>
        </p:nvSpPr>
        <p:spPr>
          <a:xfrm>
            <a:off x="115456" y="58665"/>
            <a:ext cx="2451127" cy="434095"/>
          </a:xfrm>
        </p:spPr>
        <p:txBody>
          <a:bodyPr>
            <a:normAutofit fontScale="90000"/>
          </a:bodyPr>
          <a:lstStyle/>
          <a:p>
            <a:r>
              <a:rPr lang="en-US" sz="4000" dirty="0"/>
              <a:t>Results</a:t>
            </a:r>
          </a:p>
        </p:txBody>
      </p:sp>
      <p:graphicFrame>
        <p:nvGraphicFramePr>
          <p:cNvPr id="5" name="Table 4">
            <a:extLst>
              <a:ext uri="{FF2B5EF4-FFF2-40B4-BE49-F238E27FC236}">
                <a16:creationId xmlns:a16="http://schemas.microsoft.com/office/drawing/2014/main" id="{B939F7DB-7EEA-200D-184A-3D94CCF89B9A}"/>
              </a:ext>
            </a:extLst>
          </p:cNvPr>
          <p:cNvGraphicFramePr>
            <a:graphicFrameLocks noGrp="1"/>
          </p:cNvGraphicFramePr>
          <p:nvPr>
            <p:extLst>
              <p:ext uri="{D42A27DB-BD31-4B8C-83A1-F6EECF244321}">
                <p14:modId xmlns:p14="http://schemas.microsoft.com/office/powerpoint/2010/main" val="21280675"/>
              </p:ext>
            </p:extLst>
          </p:nvPr>
        </p:nvGraphicFramePr>
        <p:xfrm>
          <a:off x="711200" y="492760"/>
          <a:ext cx="10769599" cy="6315205"/>
        </p:xfrm>
        <a:graphic>
          <a:graphicData uri="http://schemas.openxmlformats.org/drawingml/2006/table">
            <a:tbl>
              <a:tblPr/>
              <a:tblGrid>
                <a:gridCol w="1992504">
                  <a:extLst>
                    <a:ext uri="{9D8B030D-6E8A-4147-A177-3AD203B41FA5}">
                      <a16:colId xmlns:a16="http://schemas.microsoft.com/office/drawing/2014/main" val="1598428049"/>
                    </a:ext>
                  </a:extLst>
                </a:gridCol>
                <a:gridCol w="1778120">
                  <a:extLst>
                    <a:ext uri="{9D8B030D-6E8A-4147-A177-3AD203B41FA5}">
                      <a16:colId xmlns:a16="http://schemas.microsoft.com/office/drawing/2014/main" val="3302082608"/>
                    </a:ext>
                  </a:extLst>
                </a:gridCol>
                <a:gridCol w="1597363">
                  <a:extLst>
                    <a:ext uri="{9D8B030D-6E8A-4147-A177-3AD203B41FA5}">
                      <a16:colId xmlns:a16="http://schemas.microsoft.com/office/drawing/2014/main" val="1203863016"/>
                    </a:ext>
                  </a:extLst>
                </a:gridCol>
                <a:gridCol w="1786526">
                  <a:extLst>
                    <a:ext uri="{9D8B030D-6E8A-4147-A177-3AD203B41FA5}">
                      <a16:colId xmlns:a16="http://schemas.microsoft.com/office/drawing/2014/main" val="2083182883"/>
                    </a:ext>
                  </a:extLst>
                </a:gridCol>
                <a:gridCol w="1786526">
                  <a:extLst>
                    <a:ext uri="{9D8B030D-6E8A-4147-A177-3AD203B41FA5}">
                      <a16:colId xmlns:a16="http://schemas.microsoft.com/office/drawing/2014/main" val="1224805815"/>
                    </a:ext>
                  </a:extLst>
                </a:gridCol>
                <a:gridCol w="1828560">
                  <a:extLst>
                    <a:ext uri="{9D8B030D-6E8A-4147-A177-3AD203B41FA5}">
                      <a16:colId xmlns:a16="http://schemas.microsoft.com/office/drawing/2014/main" val="4235332900"/>
                    </a:ext>
                  </a:extLst>
                </a:gridCol>
              </a:tblGrid>
              <a:tr h="340525">
                <a:tc gridSpan="6">
                  <a:txBody>
                    <a:bodyPr/>
                    <a:lstStyle/>
                    <a:p>
                      <a:pPr algn="l" fontAlgn="ctr"/>
                      <a:r>
                        <a:rPr lang="en-US" sz="1300" b="1" i="0" u="none" strike="noStrike" dirty="0">
                          <a:solidFill>
                            <a:srgbClr val="000000"/>
                          </a:solidFill>
                          <a:effectLst/>
                          <a:latin typeface="+mn-lt"/>
                        </a:rPr>
                        <a:t>Table 1. Client, Provider, Interaction, and Facility Characteristics (n = 478)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ZM"/>
                    </a:p>
                  </a:txBody>
                  <a:tcPr/>
                </a:tc>
                <a:tc hMerge="1">
                  <a:txBody>
                    <a:bodyPr/>
                    <a:lstStyle/>
                    <a:p>
                      <a:endParaRPr lang="en-ZM"/>
                    </a:p>
                  </a:txBody>
                  <a:tcPr/>
                </a:tc>
                <a:tc hMerge="1">
                  <a:txBody>
                    <a:bodyPr/>
                    <a:lstStyle/>
                    <a:p>
                      <a:endParaRPr lang="en-ZM"/>
                    </a:p>
                  </a:txBody>
                  <a:tcPr/>
                </a:tc>
                <a:tc hMerge="1">
                  <a:txBody>
                    <a:bodyPr/>
                    <a:lstStyle/>
                    <a:p>
                      <a:endParaRPr lang="en-ZM"/>
                    </a:p>
                  </a:txBody>
                  <a:tcPr/>
                </a:tc>
                <a:tc hMerge="1">
                  <a:txBody>
                    <a:bodyPr/>
                    <a:lstStyle/>
                    <a:p>
                      <a:endParaRPr lang="en-ZM"/>
                    </a:p>
                  </a:txBody>
                  <a:tcPr/>
                </a:tc>
                <a:extLst>
                  <a:ext uri="{0D108BD9-81ED-4DB2-BD59-A6C34878D82A}">
                    <a16:rowId xmlns:a16="http://schemas.microsoft.com/office/drawing/2014/main" val="3211134243"/>
                  </a:ext>
                </a:extLst>
              </a:tr>
              <a:tr h="229200">
                <a:tc rowSpan="2">
                  <a:txBody>
                    <a:bodyPr/>
                    <a:lstStyle/>
                    <a:p>
                      <a:pPr algn="l" fontAlgn="ctr"/>
                      <a:r>
                        <a:rPr lang="de-DE" sz="1300" b="1" i="0" u="sng" strike="noStrike">
                          <a:solidFill>
                            <a:srgbClr val="000000"/>
                          </a:solidFill>
                          <a:effectLst/>
                          <a:latin typeface="+mn-lt"/>
                        </a:rPr>
                        <a:t>Client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ctr"/>
                      <a:r>
                        <a:rPr lang="de-DE" sz="1300" b="1" i="0" u="none" strike="noStrike">
                          <a:solidFill>
                            <a:srgbClr val="000000"/>
                          </a:solidFill>
                          <a:effectLst/>
                          <a:latin typeface="+mn-lt"/>
                        </a:rPr>
                        <a:t>Overall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ctr" fontAlgn="ctr"/>
                      <a:r>
                        <a:rPr lang="de-DE" sz="1300" b="1" i="0" u="none" strike="noStrike" dirty="0">
                          <a:solidFill>
                            <a:srgbClr val="000000"/>
                          </a:solidFill>
                          <a:effectLst/>
                          <a:latin typeface="+mn-lt"/>
                        </a:rPr>
                        <a:t>Nurse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ctr" fontAlgn="ctr"/>
                      <a:r>
                        <a:rPr lang="de-DE" sz="1300" b="1" i="0" u="none" strike="noStrike">
                          <a:solidFill>
                            <a:srgbClr val="000000"/>
                          </a:solidFill>
                          <a:effectLst/>
                          <a:latin typeface="+mn-lt"/>
                        </a:rPr>
                        <a:t>Clinical Officer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ctr" fontAlgn="ctr"/>
                      <a:r>
                        <a:rPr lang="de-DE" sz="1300" b="1" i="0" u="none" strike="noStrike">
                          <a:solidFill>
                            <a:srgbClr val="000000"/>
                          </a:solidFill>
                          <a:effectLst/>
                          <a:latin typeface="+mn-lt"/>
                        </a:rPr>
                        <a:t>Medical Officer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7E6E6"/>
                    </a:solidFill>
                  </a:tcPr>
                </a:tc>
                <a:tc rowSpan="2">
                  <a:txBody>
                    <a:bodyPr/>
                    <a:lstStyle/>
                    <a:p>
                      <a:pPr algn="ctr" fontAlgn="ctr"/>
                      <a:r>
                        <a:rPr lang="de-DE" sz="1300" b="1" i="0" u="sng" strike="noStrike">
                          <a:solidFill>
                            <a:srgbClr val="000000"/>
                          </a:solidFill>
                          <a:effectLst/>
                          <a:latin typeface="+mn-lt"/>
                        </a:rPr>
                        <a:t>p-value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700621726"/>
                  </a:ext>
                </a:extLst>
              </a:tr>
              <a:tr h="163713">
                <a:tc vMerge="1">
                  <a:txBody>
                    <a:bodyPr/>
                    <a:lstStyle/>
                    <a:p>
                      <a:endParaRPr lang="en-ZM"/>
                    </a:p>
                  </a:txBody>
                  <a:tcPr/>
                </a:tc>
                <a:tc>
                  <a:txBody>
                    <a:bodyPr/>
                    <a:lstStyle/>
                    <a:p>
                      <a:pPr algn="ctr" fontAlgn="ctr"/>
                      <a:r>
                        <a:rPr lang="de-DE" sz="1300" b="1" i="0" u="none" strike="noStrike">
                          <a:solidFill>
                            <a:srgbClr val="000000"/>
                          </a:solidFill>
                          <a:effectLst/>
                          <a:latin typeface="+mn-lt"/>
                        </a:rPr>
                        <a:t>(n = 478)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7E6E6"/>
                    </a:solidFill>
                  </a:tcPr>
                </a:tc>
                <a:tc>
                  <a:txBody>
                    <a:bodyPr/>
                    <a:lstStyle/>
                    <a:p>
                      <a:pPr algn="ctr" fontAlgn="ctr"/>
                      <a:r>
                        <a:rPr lang="de-DE" sz="1300" b="1" i="0" u="none" strike="noStrike">
                          <a:solidFill>
                            <a:srgbClr val="000000"/>
                          </a:solidFill>
                          <a:effectLst/>
                          <a:latin typeface="+mn-lt"/>
                        </a:rPr>
                        <a:t>(n = 67)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7E6E6"/>
                    </a:solidFill>
                  </a:tcPr>
                </a:tc>
                <a:tc>
                  <a:txBody>
                    <a:bodyPr/>
                    <a:lstStyle/>
                    <a:p>
                      <a:pPr algn="ctr" fontAlgn="ctr"/>
                      <a:r>
                        <a:rPr lang="de-DE" sz="1300" b="1" i="0" u="none" strike="noStrike" dirty="0">
                          <a:solidFill>
                            <a:srgbClr val="000000"/>
                          </a:solidFill>
                          <a:effectLst/>
                          <a:latin typeface="+mn-lt"/>
                        </a:rPr>
                        <a:t>(n = 352)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7E6E6"/>
                    </a:solidFill>
                  </a:tcPr>
                </a:tc>
                <a:tc>
                  <a:txBody>
                    <a:bodyPr/>
                    <a:lstStyle/>
                    <a:p>
                      <a:pPr algn="ctr" fontAlgn="ctr"/>
                      <a:r>
                        <a:rPr lang="de-DE" sz="1300" b="1" i="0" u="none" strike="noStrike">
                          <a:solidFill>
                            <a:srgbClr val="000000"/>
                          </a:solidFill>
                          <a:effectLst/>
                          <a:latin typeface="+mn-lt"/>
                        </a:rPr>
                        <a:t>(n = 59)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7E6E6"/>
                    </a:solidFill>
                  </a:tcPr>
                </a:tc>
                <a:tc vMerge="1">
                  <a:txBody>
                    <a:bodyPr/>
                    <a:lstStyle/>
                    <a:p>
                      <a:endParaRPr lang="en-ZM"/>
                    </a:p>
                  </a:txBody>
                  <a:tcPr/>
                </a:tc>
                <a:extLst>
                  <a:ext uri="{0D108BD9-81ED-4DB2-BD59-A6C34878D82A}">
                    <a16:rowId xmlns:a16="http://schemas.microsoft.com/office/drawing/2014/main" val="4077244271"/>
                  </a:ext>
                </a:extLst>
              </a:tr>
              <a:tr h="163713">
                <a:tc>
                  <a:txBody>
                    <a:bodyPr/>
                    <a:lstStyle/>
                    <a:p>
                      <a:pPr algn="l" fontAlgn="ctr"/>
                      <a:r>
                        <a:rPr lang="de-DE" sz="1300" b="1" i="0" u="none" strike="noStrike" dirty="0">
                          <a:solidFill>
                            <a:srgbClr val="000000"/>
                          </a:solidFill>
                          <a:effectLst/>
                          <a:latin typeface="+mn-lt"/>
                        </a:rPr>
                        <a:t>Sex, n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dirty="0">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0846718"/>
                  </a:ext>
                </a:extLst>
              </a:tr>
              <a:tr h="150616">
                <a:tc>
                  <a:txBody>
                    <a:bodyPr/>
                    <a:lstStyle/>
                    <a:p>
                      <a:pPr algn="l" fontAlgn="ctr"/>
                      <a:r>
                        <a:rPr lang="de-DE" sz="1300" b="0" i="0" u="none" strike="noStrike">
                          <a:solidFill>
                            <a:srgbClr val="000000"/>
                          </a:solidFill>
                          <a:effectLst/>
                          <a:latin typeface="+mn-lt"/>
                        </a:rPr>
                        <a:t>     Female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dirty="0">
                          <a:solidFill>
                            <a:srgbClr val="000000"/>
                          </a:solidFill>
                          <a:effectLst/>
                          <a:latin typeface="+mn-lt"/>
                        </a:rPr>
                        <a:t>299 (62.6%)</a:t>
                      </a:r>
                      <a:endParaRPr lang="en-US" sz="1300" b="0" i="0" u="none" strike="noStrike" dirty="0">
                        <a:solidFill>
                          <a:srgbClr val="000000"/>
                        </a:solidFill>
                        <a:effectLst/>
                        <a:latin typeface="+mn-lt"/>
                      </a:endParaRPr>
                    </a:p>
                    <a:p>
                      <a:pPr algn="ctr" fontAlgn="ctr"/>
                      <a:endParaRPr lang="en-ZM" sz="1300" b="0" i="0" u="none" strike="noStrike" dirty="0">
                        <a:solidFill>
                          <a:srgbClr val="000000"/>
                        </a:solidFill>
                        <a:effectLst/>
                        <a:latin typeface="+mn-lt"/>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41 (61.2%)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220 (62.5%)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dirty="0">
                          <a:solidFill>
                            <a:srgbClr val="000000"/>
                          </a:solidFill>
                          <a:effectLst/>
                          <a:latin typeface="+mn-lt"/>
                        </a:rPr>
                        <a:t>38 (64.4%)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ZM" sz="1300" b="0" i="0" u="none" strike="noStrike">
                          <a:solidFill>
                            <a:srgbClr val="000000"/>
                          </a:solidFill>
                          <a:effectLst/>
                          <a:latin typeface="+mn-lt"/>
                        </a:rPr>
                        <a:t>0.93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3458091"/>
                  </a:ext>
                </a:extLst>
              </a:tr>
              <a:tr h="170262">
                <a:tc>
                  <a:txBody>
                    <a:bodyPr/>
                    <a:lstStyle/>
                    <a:p>
                      <a:pPr algn="l" fontAlgn="ctr"/>
                      <a:r>
                        <a:rPr lang="de-DE" sz="1300" b="0" i="0" u="none" strike="noStrike">
                          <a:solidFill>
                            <a:srgbClr val="000000"/>
                          </a:solidFill>
                          <a:effectLst/>
                          <a:latin typeface="+mn-lt"/>
                        </a:rPr>
                        <a:t>     Male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dirty="0">
                          <a:solidFill>
                            <a:srgbClr val="000000"/>
                          </a:solidFill>
                          <a:effectLst/>
                          <a:latin typeface="+mn-lt"/>
                        </a:rPr>
                        <a:t>179 (37.4%)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26 (38.8%)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132 (37.5%)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21 (35.6%)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ZM"/>
                    </a:p>
                  </a:txBody>
                  <a:tcPr/>
                </a:tc>
                <a:extLst>
                  <a:ext uri="{0D108BD9-81ED-4DB2-BD59-A6C34878D82A}">
                    <a16:rowId xmlns:a16="http://schemas.microsoft.com/office/drawing/2014/main" val="200908803"/>
                  </a:ext>
                </a:extLst>
              </a:tr>
              <a:tr h="163713">
                <a:tc>
                  <a:txBody>
                    <a:bodyPr/>
                    <a:lstStyle/>
                    <a:p>
                      <a:pPr algn="l" fontAlgn="ctr"/>
                      <a:r>
                        <a:rPr lang="de-DE" sz="1300" b="1" i="0" u="none" strike="noStrike" dirty="0">
                          <a:solidFill>
                            <a:srgbClr val="000000"/>
                          </a:solidFill>
                          <a:effectLst/>
                          <a:latin typeface="+mn-lt"/>
                        </a:rPr>
                        <a:t>Age, n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dirty="0">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dirty="0">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6441144"/>
                  </a:ext>
                </a:extLst>
              </a:tr>
              <a:tr h="163713">
                <a:tc>
                  <a:txBody>
                    <a:bodyPr/>
                    <a:lstStyle/>
                    <a:p>
                      <a:pPr algn="l" fontAlgn="ctr"/>
                      <a:r>
                        <a:rPr lang="de-DE" sz="1300" b="0" i="0" u="none" strike="noStrike">
                          <a:solidFill>
                            <a:srgbClr val="000000"/>
                          </a:solidFill>
                          <a:effectLst/>
                          <a:latin typeface="+mn-lt"/>
                        </a:rPr>
                        <a:t>     18 - 30 years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89 (18.6%)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10 (14.9%)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71 (20.2%)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8 (13.6%)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ctr" fontAlgn="ctr"/>
                      <a:r>
                        <a:rPr lang="en-ZM" sz="1300" b="0" i="0" u="none" strike="noStrike" dirty="0">
                          <a:solidFill>
                            <a:srgbClr val="000000"/>
                          </a:solidFill>
                          <a:effectLst/>
                          <a:latin typeface="+mn-lt"/>
                        </a:rPr>
                        <a:t>0.76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6655186"/>
                  </a:ext>
                </a:extLst>
              </a:tr>
              <a:tr h="163713">
                <a:tc>
                  <a:txBody>
                    <a:bodyPr/>
                    <a:lstStyle/>
                    <a:p>
                      <a:pPr algn="l" fontAlgn="ctr"/>
                      <a:r>
                        <a:rPr lang="de-DE" sz="1300" b="0" i="0" u="none" strike="noStrike">
                          <a:solidFill>
                            <a:srgbClr val="000000"/>
                          </a:solidFill>
                          <a:effectLst/>
                          <a:latin typeface="+mn-lt"/>
                        </a:rPr>
                        <a:t>     31 - 40 years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160 (33.5%)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23 (34.3%)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dirty="0">
                          <a:solidFill>
                            <a:srgbClr val="000000"/>
                          </a:solidFill>
                          <a:effectLst/>
                          <a:latin typeface="+mn-lt"/>
                        </a:rPr>
                        <a:t>116 (33.0%)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21 (35.6%)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ZM"/>
                    </a:p>
                  </a:txBody>
                  <a:tcPr/>
                </a:tc>
                <a:extLst>
                  <a:ext uri="{0D108BD9-81ED-4DB2-BD59-A6C34878D82A}">
                    <a16:rowId xmlns:a16="http://schemas.microsoft.com/office/drawing/2014/main" val="303702458"/>
                  </a:ext>
                </a:extLst>
              </a:tr>
              <a:tr h="163713">
                <a:tc>
                  <a:txBody>
                    <a:bodyPr/>
                    <a:lstStyle/>
                    <a:p>
                      <a:pPr algn="l" fontAlgn="ctr"/>
                      <a:r>
                        <a:rPr lang="de-DE" sz="1300" b="0" i="0" u="none" strike="noStrike">
                          <a:solidFill>
                            <a:srgbClr val="000000"/>
                          </a:solidFill>
                          <a:effectLst/>
                          <a:latin typeface="+mn-lt"/>
                        </a:rPr>
                        <a:t>     41 - 50 years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137 (28.7%)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20 (29.9%)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98 (27.8%)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dirty="0">
                          <a:solidFill>
                            <a:srgbClr val="000000"/>
                          </a:solidFill>
                          <a:effectLst/>
                          <a:latin typeface="+mn-lt"/>
                        </a:rPr>
                        <a:t>19 (32.2%)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ZM"/>
                    </a:p>
                  </a:txBody>
                  <a:tcPr/>
                </a:tc>
                <a:extLst>
                  <a:ext uri="{0D108BD9-81ED-4DB2-BD59-A6C34878D82A}">
                    <a16:rowId xmlns:a16="http://schemas.microsoft.com/office/drawing/2014/main" val="3205071328"/>
                  </a:ext>
                </a:extLst>
              </a:tr>
              <a:tr h="163713">
                <a:tc>
                  <a:txBody>
                    <a:bodyPr/>
                    <a:lstStyle/>
                    <a:p>
                      <a:pPr algn="l" fontAlgn="ctr"/>
                      <a:r>
                        <a:rPr lang="de-DE" sz="1300" b="0" i="0" u="none" strike="noStrike">
                          <a:solidFill>
                            <a:srgbClr val="000000"/>
                          </a:solidFill>
                          <a:effectLst/>
                          <a:latin typeface="+mn-lt"/>
                        </a:rPr>
                        <a:t>     &gt;50 years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59 (12.3%)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11 (16.4%)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40 (11.4%)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8 (13.6%)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ZM"/>
                    </a:p>
                  </a:txBody>
                  <a:tcPr/>
                </a:tc>
                <a:extLst>
                  <a:ext uri="{0D108BD9-81ED-4DB2-BD59-A6C34878D82A}">
                    <a16:rowId xmlns:a16="http://schemas.microsoft.com/office/drawing/2014/main" val="2364266160"/>
                  </a:ext>
                </a:extLst>
              </a:tr>
              <a:tr h="163713">
                <a:tc>
                  <a:txBody>
                    <a:bodyPr/>
                    <a:lstStyle/>
                    <a:p>
                      <a:pPr algn="l" fontAlgn="ctr"/>
                      <a:r>
                        <a:rPr lang="de-DE" sz="1300" b="0" i="0" u="none" strike="noStrike">
                          <a:solidFill>
                            <a:srgbClr val="000000"/>
                          </a:solidFill>
                          <a:effectLst/>
                          <a:latin typeface="+mn-lt"/>
                        </a:rPr>
                        <a:t>     Missing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33 (6.9%)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3 (4.5%)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27 (7.7%)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3 (5.1%)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ZM"/>
                    </a:p>
                  </a:txBody>
                  <a:tcPr/>
                </a:tc>
                <a:extLst>
                  <a:ext uri="{0D108BD9-81ED-4DB2-BD59-A6C34878D82A}">
                    <a16:rowId xmlns:a16="http://schemas.microsoft.com/office/drawing/2014/main" val="1454794964"/>
                  </a:ext>
                </a:extLst>
              </a:tr>
              <a:tr h="163713">
                <a:tc>
                  <a:txBody>
                    <a:bodyPr/>
                    <a:lstStyle/>
                    <a:p>
                      <a:pPr algn="l" fontAlgn="ctr"/>
                      <a:r>
                        <a:rPr lang="de-DE" sz="1300" b="1" i="0" u="sng" strike="noStrike">
                          <a:solidFill>
                            <a:srgbClr val="000000"/>
                          </a:solidFill>
                          <a:effectLst/>
                          <a:latin typeface="+mn-lt"/>
                        </a:rPr>
                        <a:t>Provider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dirty="0">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dirty="0">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4422152"/>
                  </a:ext>
                </a:extLst>
              </a:tr>
              <a:tr h="163713">
                <a:tc>
                  <a:txBody>
                    <a:bodyPr/>
                    <a:lstStyle/>
                    <a:p>
                      <a:pPr algn="l" fontAlgn="ctr"/>
                      <a:r>
                        <a:rPr lang="de-DE" sz="1300" b="1" i="0" u="none" strike="noStrike" dirty="0">
                          <a:solidFill>
                            <a:srgbClr val="000000"/>
                          </a:solidFill>
                          <a:effectLst/>
                          <a:latin typeface="+mn-lt"/>
                        </a:rPr>
                        <a:t>Sex, n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dirty="0">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930676"/>
                  </a:ext>
                </a:extLst>
              </a:tr>
              <a:tr h="163713">
                <a:tc>
                  <a:txBody>
                    <a:bodyPr/>
                    <a:lstStyle/>
                    <a:p>
                      <a:pPr algn="l" fontAlgn="ctr"/>
                      <a:r>
                        <a:rPr lang="de-DE" sz="1300" b="0" i="0" u="none" strike="noStrike">
                          <a:solidFill>
                            <a:srgbClr val="000000"/>
                          </a:solidFill>
                          <a:effectLst/>
                          <a:latin typeface="+mn-lt"/>
                        </a:rPr>
                        <a:t>     Female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dirty="0">
                          <a:solidFill>
                            <a:srgbClr val="000000"/>
                          </a:solidFill>
                          <a:effectLst/>
                          <a:latin typeface="+mn-lt"/>
                        </a:rPr>
                        <a:t>236 (49.4%)</a:t>
                      </a:r>
                      <a:endParaRPr lang="en-US" sz="1300" b="0" i="0" u="none" strike="noStrike" dirty="0">
                        <a:solidFill>
                          <a:srgbClr val="000000"/>
                        </a:solidFill>
                        <a:effectLst/>
                        <a:latin typeface="+mn-lt"/>
                      </a:endParaRPr>
                    </a:p>
                    <a:p>
                      <a:pPr algn="ctr" fontAlgn="ctr"/>
                      <a:endParaRPr lang="en-ZM" sz="1300" b="0" i="0" u="none" strike="noStrike" dirty="0">
                        <a:solidFill>
                          <a:srgbClr val="000000"/>
                        </a:solidFill>
                        <a:effectLst/>
                        <a:latin typeface="+mn-lt"/>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51 (76.1%)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159 (45.2%)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26 (44.1%)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ZM" sz="1300" b="0" i="0" u="none" strike="noStrike">
                          <a:solidFill>
                            <a:srgbClr val="000000"/>
                          </a:solidFill>
                          <a:effectLst/>
                          <a:latin typeface="+mn-lt"/>
                        </a:rPr>
                        <a:t>&lt;0.001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0997843"/>
                  </a:ext>
                </a:extLst>
              </a:tr>
              <a:tr h="163713">
                <a:tc>
                  <a:txBody>
                    <a:bodyPr/>
                    <a:lstStyle/>
                    <a:p>
                      <a:pPr algn="l" fontAlgn="ctr"/>
                      <a:r>
                        <a:rPr lang="de-DE" sz="1300" b="0" i="0" u="none" strike="noStrike">
                          <a:solidFill>
                            <a:srgbClr val="000000"/>
                          </a:solidFill>
                          <a:effectLst/>
                          <a:latin typeface="+mn-lt"/>
                        </a:rPr>
                        <a:t>     Male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242 (50.6%)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16 (23.9%)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193 (54.8%)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dirty="0">
                          <a:solidFill>
                            <a:srgbClr val="000000"/>
                          </a:solidFill>
                          <a:effectLst/>
                          <a:latin typeface="+mn-lt"/>
                        </a:rPr>
                        <a:t>33 (55.9%)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ZM"/>
                    </a:p>
                  </a:txBody>
                  <a:tcPr/>
                </a:tc>
                <a:extLst>
                  <a:ext uri="{0D108BD9-81ED-4DB2-BD59-A6C34878D82A}">
                    <a16:rowId xmlns:a16="http://schemas.microsoft.com/office/drawing/2014/main" val="4221291242"/>
                  </a:ext>
                </a:extLst>
              </a:tr>
              <a:tr h="163713">
                <a:tc>
                  <a:txBody>
                    <a:bodyPr/>
                    <a:lstStyle/>
                    <a:p>
                      <a:pPr algn="l" fontAlgn="ctr"/>
                      <a:r>
                        <a:rPr lang="de-DE" sz="1300" b="1" i="0" u="none" strike="noStrike" dirty="0">
                          <a:solidFill>
                            <a:srgbClr val="000000"/>
                          </a:solidFill>
                          <a:effectLst/>
                          <a:latin typeface="+mn-lt"/>
                        </a:rPr>
                        <a:t>Provider Type, n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dirty="0">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dirty="0">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7282842"/>
                  </a:ext>
                </a:extLst>
              </a:tr>
              <a:tr h="163713">
                <a:tc>
                  <a:txBody>
                    <a:bodyPr/>
                    <a:lstStyle/>
                    <a:p>
                      <a:pPr algn="l" fontAlgn="ctr"/>
                      <a:r>
                        <a:rPr lang="de-DE" sz="1300" b="0" i="0" u="none" strike="noStrike">
                          <a:solidFill>
                            <a:srgbClr val="000000"/>
                          </a:solidFill>
                          <a:effectLst/>
                          <a:latin typeface="+mn-lt"/>
                        </a:rPr>
                        <a:t>     Nurse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67 (14.0%)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ctr"/>
                      <a:r>
                        <a:rPr lang="en-ZM" sz="1300" b="0" i="0" u="none" strike="noStrike" dirty="0">
                          <a:solidFill>
                            <a:srgbClr val="000000"/>
                          </a:solidFill>
                          <a:effectLst/>
                          <a:latin typeface="+mn-lt"/>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8799570"/>
                  </a:ext>
                </a:extLst>
              </a:tr>
              <a:tr h="163713">
                <a:tc>
                  <a:txBody>
                    <a:bodyPr/>
                    <a:lstStyle/>
                    <a:p>
                      <a:pPr algn="l" fontAlgn="ctr"/>
                      <a:r>
                        <a:rPr lang="de-DE" sz="1300" b="0" i="0" u="none" strike="noStrike">
                          <a:solidFill>
                            <a:srgbClr val="000000"/>
                          </a:solidFill>
                          <a:effectLst/>
                          <a:latin typeface="+mn-lt"/>
                        </a:rPr>
                        <a:t>     Clinical Officer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dirty="0">
                          <a:solidFill>
                            <a:srgbClr val="000000"/>
                          </a:solidFill>
                          <a:effectLst/>
                          <a:latin typeface="+mn-lt"/>
                        </a:rPr>
                        <a:t>352 (73.6%)</a:t>
                      </a:r>
                      <a:endParaRPr lang="en-US" sz="1300" b="0" i="0" u="none" strike="noStrike" dirty="0">
                        <a:solidFill>
                          <a:srgbClr val="000000"/>
                        </a:solidFill>
                        <a:effectLst/>
                        <a:latin typeface="+mn-lt"/>
                      </a:endParaRPr>
                    </a:p>
                    <a:p>
                      <a:pPr algn="ctr" fontAlgn="ctr"/>
                      <a:endParaRPr lang="en-ZM" sz="1300" b="0" i="0" u="none" strike="noStrike" dirty="0">
                        <a:solidFill>
                          <a:srgbClr val="000000"/>
                        </a:solidFill>
                        <a:effectLst/>
                        <a:latin typeface="+mn-lt"/>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dirty="0">
                          <a:solidFill>
                            <a:srgbClr val="000000"/>
                          </a:solidFill>
                          <a:effectLst/>
                          <a:latin typeface="+mn-lt"/>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ZM"/>
                    </a:p>
                  </a:txBody>
                  <a:tcPr/>
                </a:tc>
                <a:extLst>
                  <a:ext uri="{0D108BD9-81ED-4DB2-BD59-A6C34878D82A}">
                    <a16:rowId xmlns:a16="http://schemas.microsoft.com/office/drawing/2014/main" val="1256456748"/>
                  </a:ext>
                </a:extLst>
              </a:tr>
              <a:tr h="163713">
                <a:tc>
                  <a:txBody>
                    <a:bodyPr/>
                    <a:lstStyle/>
                    <a:p>
                      <a:pPr algn="l" fontAlgn="ctr"/>
                      <a:r>
                        <a:rPr lang="de-DE" sz="1300" b="0" i="0" u="none" strike="noStrike">
                          <a:solidFill>
                            <a:srgbClr val="000000"/>
                          </a:solidFill>
                          <a:effectLst/>
                          <a:latin typeface="+mn-lt"/>
                        </a:rPr>
                        <a:t>     Medical Officer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59 (12.3%)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dirty="0">
                          <a:solidFill>
                            <a:srgbClr val="000000"/>
                          </a:solidFill>
                          <a:effectLst/>
                          <a:latin typeface="+mn-lt"/>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ZM"/>
                    </a:p>
                  </a:txBody>
                  <a:tcPr/>
                </a:tc>
                <a:extLst>
                  <a:ext uri="{0D108BD9-81ED-4DB2-BD59-A6C34878D82A}">
                    <a16:rowId xmlns:a16="http://schemas.microsoft.com/office/drawing/2014/main" val="3684162254"/>
                  </a:ext>
                </a:extLst>
              </a:tr>
              <a:tr h="163713">
                <a:tc>
                  <a:txBody>
                    <a:bodyPr/>
                    <a:lstStyle/>
                    <a:p>
                      <a:pPr algn="l" fontAlgn="ctr"/>
                      <a:r>
                        <a:rPr lang="de-DE" sz="1300" b="1" i="0" u="sng" strike="noStrike">
                          <a:solidFill>
                            <a:srgbClr val="000000"/>
                          </a:solidFill>
                          <a:effectLst/>
                          <a:latin typeface="+mn-lt"/>
                        </a:rPr>
                        <a:t>Facility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dirty="0">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5045680"/>
                  </a:ext>
                </a:extLst>
              </a:tr>
              <a:tr h="176810">
                <a:tc>
                  <a:txBody>
                    <a:bodyPr/>
                    <a:lstStyle/>
                    <a:p>
                      <a:pPr algn="l" fontAlgn="ctr"/>
                      <a:r>
                        <a:rPr lang="de-DE" sz="1300" b="1" i="0" u="none" strike="noStrike" dirty="0">
                          <a:solidFill>
                            <a:srgbClr val="000000"/>
                          </a:solidFill>
                          <a:effectLst/>
                          <a:latin typeface="+mn-lt"/>
                        </a:rPr>
                        <a:t>Facility </a:t>
                      </a:r>
                      <a:r>
                        <a:rPr lang="de-DE" sz="1300" b="1" i="0" u="none" strike="noStrike" dirty="0" err="1">
                          <a:solidFill>
                            <a:srgbClr val="000000"/>
                          </a:solidFill>
                          <a:effectLst/>
                          <a:latin typeface="+mn-lt"/>
                        </a:rPr>
                        <a:t>Type</a:t>
                      </a:r>
                      <a:r>
                        <a:rPr lang="de-DE" sz="1300" b="1" i="0" u="none" strike="noStrike" baseline="30000" dirty="0" err="1">
                          <a:solidFill>
                            <a:srgbClr val="000000"/>
                          </a:solidFill>
                          <a:effectLst/>
                          <a:latin typeface="+mn-lt"/>
                        </a:rPr>
                        <a:t>a</a:t>
                      </a:r>
                      <a:r>
                        <a:rPr lang="de-DE" sz="1300" b="1" i="0" u="none" strike="noStrike" dirty="0">
                          <a:solidFill>
                            <a:srgbClr val="000000"/>
                          </a:solidFill>
                          <a:effectLst/>
                          <a:latin typeface="+mn-lt"/>
                        </a:rPr>
                        <a:t>, n (%)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dirty="0">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5959081"/>
                  </a:ext>
                </a:extLst>
              </a:tr>
              <a:tr h="163713">
                <a:tc>
                  <a:txBody>
                    <a:bodyPr/>
                    <a:lstStyle/>
                    <a:p>
                      <a:pPr algn="l" fontAlgn="ctr"/>
                      <a:r>
                        <a:rPr lang="de-DE" sz="1300" b="0" i="0" u="none" strike="noStrike">
                          <a:solidFill>
                            <a:srgbClr val="000000"/>
                          </a:solidFill>
                          <a:effectLst/>
                          <a:latin typeface="+mn-lt"/>
                        </a:rPr>
                        <a:t>     Small Clinic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98 (20.5%)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19 (28.4%)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79 (22.4%)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0 (0.0%)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ctr"/>
                      <a:r>
                        <a:rPr lang="en-ZM" sz="1300" b="0" i="0" u="none" strike="noStrike" dirty="0">
                          <a:solidFill>
                            <a:srgbClr val="000000"/>
                          </a:solidFill>
                          <a:effectLst/>
                          <a:latin typeface="+mn-lt"/>
                        </a:rPr>
                        <a:t>&lt;0.001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9293639"/>
                  </a:ext>
                </a:extLst>
              </a:tr>
              <a:tr h="163713">
                <a:tc>
                  <a:txBody>
                    <a:bodyPr/>
                    <a:lstStyle/>
                    <a:p>
                      <a:pPr algn="l" fontAlgn="ctr"/>
                      <a:r>
                        <a:rPr lang="de-DE" sz="1300" b="0" i="0" u="none" strike="noStrike">
                          <a:solidFill>
                            <a:srgbClr val="000000"/>
                          </a:solidFill>
                          <a:effectLst/>
                          <a:latin typeface="+mn-lt"/>
                        </a:rPr>
                        <a:t>     Medium Clinic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dirty="0">
                          <a:solidFill>
                            <a:srgbClr val="000000"/>
                          </a:solidFill>
                          <a:effectLst/>
                          <a:latin typeface="+mn-lt"/>
                        </a:rPr>
                        <a:t>180 (37.7%)  </a:t>
                      </a:r>
                      <a:endParaRPr lang="en-US" sz="1300" b="0" i="0" u="none" strike="noStrike" dirty="0">
                        <a:solidFill>
                          <a:srgbClr val="000000"/>
                        </a:solidFill>
                        <a:effectLst/>
                        <a:latin typeface="+mn-lt"/>
                      </a:endParaRPr>
                    </a:p>
                    <a:p>
                      <a:pPr algn="ctr" fontAlgn="ctr"/>
                      <a:r>
                        <a:rPr lang="en-ZM" sz="1300" b="0" i="0" u="none" strike="noStrike" dirty="0">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16 (23.9%)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136 (38.6%)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dirty="0">
                          <a:solidFill>
                            <a:srgbClr val="000000"/>
                          </a:solidFill>
                          <a:effectLst/>
                          <a:latin typeface="+mn-lt"/>
                        </a:rPr>
                        <a:t>28 (47.5%)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ZM"/>
                    </a:p>
                  </a:txBody>
                  <a:tcPr/>
                </a:tc>
                <a:extLst>
                  <a:ext uri="{0D108BD9-81ED-4DB2-BD59-A6C34878D82A}">
                    <a16:rowId xmlns:a16="http://schemas.microsoft.com/office/drawing/2014/main" val="1446799573"/>
                  </a:ext>
                </a:extLst>
              </a:tr>
              <a:tr h="163713">
                <a:tc>
                  <a:txBody>
                    <a:bodyPr/>
                    <a:lstStyle/>
                    <a:p>
                      <a:pPr algn="l" fontAlgn="ctr"/>
                      <a:r>
                        <a:rPr lang="de-DE" sz="1300" b="0" i="0" u="none" strike="noStrike">
                          <a:solidFill>
                            <a:srgbClr val="000000"/>
                          </a:solidFill>
                          <a:effectLst/>
                          <a:latin typeface="+mn-lt"/>
                        </a:rPr>
                        <a:t>     Large Clinic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81 (16.9%)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8 (11.9%)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55 (15.6%)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dirty="0">
                          <a:solidFill>
                            <a:srgbClr val="000000"/>
                          </a:solidFill>
                          <a:effectLst/>
                          <a:latin typeface="+mn-lt"/>
                        </a:rPr>
                        <a:t>18 (30.5%)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ZM"/>
                    </a:p>
                  </a:txBody>
                  <a:tcPr/>
                </a:tc>
                <a:extLst>
                  <a:ext uri="{0D108BD9-81ED-4DB2-BD59-A6C34878D82A}">
                    <a16:rowId xmlns:a16="http://schemas.microsoft.com/office/drawing/2014/main" val="2489211546"/>
                  </a:ext>
                </a:extLst>
              </a:tr>
              <a:tr h="266435">
                <a:tc>
                  <a:txBody>
                    <a:bodyPr/>
                    <a:lstStyle/>
                    <a:p>
                      <a:pPr algn="l" fontAlgn="ctr"/>
                      <a:r>
                        <a:rPr lang="de-DE" sz="1300" b="0" i="0" u="none" strike="noStrike">
                          <a:solidFill>
                            <a:srgbClr val="000000"/>
                          </a:solidFill>
                          <a:effectLst/>
                          <a:latin typeface="+mn-lt"/>
                        </a:rPr>
                        <a:t>     Hospital-Based Clinic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119 (24.9%)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24 (35.8%)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82 (23.3%)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a:solidFill>
                            <a:srgbClr val="000000"/>
                          </a:solidFill>
                          <a:effectLst/>
                          <a:latin typeface="+mn-lt"/>
                        </a:rPr>
                        <a:t>13 (22.0%)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ZM" sz="1300" b="0" i="0" u="none" strike="noStrike" dirty="0">
                          <a:solidFill>
                            <a:srgbClr val="000000"/>
                          </a:solidFill>
                          <a:effectLst/>
                          <a:latin typeface="+mn-lt"/>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4514265"/>
                  </a:ext>
                </a:extLst>
              </a:tr>
            </a:tbl>
          </a:graphicData>
        </a:graphic>
      </p:graphicFrame>
      <p:sp>
        <p:nvSpPr>
          <p:cNvPr id="12" name="TextBox 11">
            <a:extLst>
              <a:ext uri="{FF2B5EF4-FFF2-40B4-BE49-F238E27FC236}">
                <a16:creationId xmlns:a16="http://schemas.microsoft.com/office/drawing/2014/main" id="{FA4EE329-F342-BB48-48B5-F2D2AC686530}"/>
              </a:ext>
            </a:extLst>
          </p:cNvPr>
          <p:cNvSpPr txBox="1"/>
          <p:nvPr/>
        </p:nvSpPr>
        <p:spPr>
          <a:xfrm>
            <a:off x="2692400" y="1460500"/>
            <a:ext cx="1765300" cy="368300"/>
          </a:xfrm>
          <a:prstGeom prst="rect">
            <a:avLst/>
          </a:prstGeom>
          <a:noFill/>
          <a:ln w="38100">
            <a:solidFill>
              <a:srgbClr val="FF0000"/>
            </a:solidFill>
          </a:ln>
        </p:spPr>
        <p:txBody>
          <a:bodyPr wrap="square" rtlCol="0">
            <a:spAutoFit/>
          </a:bodyPr>
          <a:lstStyle/>
          <a:p>
            <a:endParaRPr lang="en-ZM" dirty="0"/>
          </a:p>
        </p:txBody>
      </p:sp>
      <p:sp>
        <p:nvSpPr>
          <p:cNvPr id="16" name="TextBox 15">
            <a:extLst>
              <a:ext uri="{FF2B5EF4-FFF2-40B4-BE49-F238E27FC236}">
                <a16:creationId xmlns:a16="http://schemas.microsoft.com/office/drawing/2014/main" id="{B0006109-7496-0843-A3DE-494F804E8DAD}"/>
              </a:ext>
            </a:extLst>
          </p:cNvPr>
          <p:cNvSpPr txBox="1"/>
          <p:nvPr/>
        </p:nvSpPr>
        <p:spPr>
          <a:xfrm>
            <a:off x="2692400" y="4611131"/>
            <a:ext cx="1765300" cy="369332"/>
          </a:xfrm>
          <a:prstGeom prst="rect">
            <a:avLst/>
          </a:prstGeom>
          <a:noFill/>
          <a:ln w="38100">
            <a:solidFill>
              <a:srgbClr val="FF0000"/>
            </a:solidFill>
          </a:ln>
        </p:spPr>
        <p:txBody>
          <a:bodyPr wrap="square" rtlCol="0">
            <a:spAutoFit/>
          </a:bodyPr>
          <a:lstStyle/>
          <a:p>
            <a:endParaRPr lang="en-ZM" dirty="0"/>
          </a:p>
        </p:txBody>
      </p:sp>
      <p:sp>
        <p:nvSpPr>
          <p:cNvPr id="17" name="TextBox 16">
            <a:extLst>
              <a:ext uri="{FF2B5EF4-FFF2-40B4-BE49-F238E27FC236}">
                <a16:creationId xmlns:a16="http://schemas.microsoft.com/office/drawing/2014/main" id="{244EDDF5-6D22-C4C2-C552-5A521506DA90}"/>
              </a:ext>
            </a:extLst>
          </p:cNvPr>
          <p:cNvSpPr txBox="1"/>
          <p:nvPr/>
        </p:nvSpPr>
        <p:spPr>
          <a:xfrm>
            <a:off x="2692400" y="5816600"/>
            <a:ext cx="1765300" cy="369332"/>
          </a:xfrm>
          <a:prstGeom prst="rect">
            <a:avLst/>
          </a:prstGeom>
          <a:noFill/>
          <a:ln w="38100">
            <a:solidFill>
              <a:srgbClr val="FF0000"/>
            </a:solidFill>
          </a:ln>
        </p:spPr>
        <p:txBody>
          <a:bodyPr wrap="square" rtlCol="0">
            <a:spAutoFit/>
          </a:bodyPr>
          <a:lstStyle/>
          <a:p>
            <a:endParaRPr lang="en-ZM" dirty="0"/>
          </a:p>
        </p:txBody>
      </p:sp>
    </p:spTree>
    <p:extLst>
      <p:ext uri="{BB962C8B-B14F-4D97-AF65-F5344CB8AC3E}">
        <p14:creationId xmlns:p14="http://schemas.microsoft.com/office/powerpoint/2010/main" val="131288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60349-8FF3-774D-99B5-E2BC07158C39}"/>
              </a:ext>
            </a:extLst>
          </p:cNvPr>
          <p:cNvSpPr>
            <a:spLocks noGrp="1"/>
          </p:cNvSpPr>
          <p:nvPr>
            <p:ph type="title"/>
          </p:nvPr>
        </p:nvSpPr>
        <p:spPr>
          <a:xfrm>
            <a:off x="364889" y="-22715"/>
            <a:ext cx="2265218" cy="657508"/>
          </a:xfrm>
        </p:spPr>
        <p:txBody>
          <a:bodyPr>
            <a:normAutofit/>
          </a:bodyPr>
          <a:lstStyle/>
          <a:p>
            <a:r>
              <a:rPr lang="en-US" sz="4000" dirty="0"/>
              <a:t>Results</a:t>
            </a:r>
          </a:p>
        </p:txBody>
      </p:sp>
      <p:pic>
        <p:nvPicPr>
          <p:cNvPr id="4" name="Picture 3">
            <a:extLst>
              <a:ext uri="{FF2B5EF4-FFF2-40B4-BE49-F238E27FC236}">
                <a16:creationId xmlns:a16="http://schemas.microsoft.com/office/drawing/2014/main" id="{A20149F3-6BF0-551C-9209-F4F5E5CC98DF}"/>
              </a:ext>
            </a:extLst>
          </p:cNvPr>
          <p:cNvPicPr>
            <a:picLocks noChangeAspect="1"/>
          </p:cNvPicPr>
          <p:nvPr/>
        </p:nvPicPr>
        <p:blipFill>
          <a:blip r:embed="rId3"/>
          <a:stretch>
            <a:fillRect/>
          </a:stretch>
        </p:blipFill>
        <p:spPr>
          <a:xfrm>
            <a:off x="536865" y="574414"/>
            <a:ext cx="8541326" cy="5906748"/>
          </a:xfrm>
          <a:prstGeom prst="rect">
            <a:avLst/>
          </a:prstGeom>
        </p:spPr>
      </p:pic>
      <p:sp>
        <p:nvSpPr>
          <p:cNvPr id="2" name="TextBox 1">
            <a:extLst>
              <a:ext uri="{FF2B5EF4-FFF2-40B4-BE49-F238E27FC236}">
                <a16:creationId xmlns:a16="http://schemas.microsoft.com/office/drawing/2014/main" id="{173B09A8-35E6-0FF1-5C88-98E3FD906C72}"/>
              </a:ext>
            </a:extLst>
          </p:cNvPr>
          <p:cNvSpPr txBox="1"/>
          <p:nvPr/>
        </p:nvSpPr>
        <p:spPr>
          <a:xfrm>
            <a:off x="9250167" y="2311400"/>
            <a:ext cx="2814833" cy="2031325"/>
          </a:xfrm>
          <a:prstGeom prst="rect">
            <a:avLst/>
          </a:prstGeom>
          <a:noFill/>
          <a:ln w="28575">
            <a:solidFill>
              <a:srgbClr val="FF0000"/>
            </a:solidFill>
          </a:ln>
        </p:spPr>
        <p:txBody>
          <a:bodyPr wrap="square" rtlCol="0">
            <a:spAutoFit/>
          </a:bodyPr>
          <a:lstStyle/>
          <a:p>
            <a:r>
              <a:rPr lang="en-US" sz="1800" b="1" dirty="0">
                <a:effectLst/>
                <a:ea typeface="Times New Roman" panose="02020603050405020304" pitchFamily="18" charset="0"/>
              </a:rPr>
              <a:t>47.6% of interactions were characterized by discussion predominately around medical topics only.</a:t>
            </a:r>
            <a:endParaRPr lang="en-ZM" dirty="0"/>
          </a:p>
        </p:txBody>
      </p:sp>
    </p:spTree>
    <p:extLst>
      <p:ext uri="{BB962C8B-B14F-4D97-AF65-F5344CB8AC3E}">
        <p14:creationId xmlns:p14="http://schemas.microsoft.com/office/powerpoint/2010/main" val="96965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CCEF99C-E9FF-4BE7-F459-C80EB08A0C23}"/>
              </a:ext>
            </a:extLst>
          </p:cNvPr>
          <p:cNvSpPr>
            <a:spLocks noGrp="1"/>
          </p:cNvSpPr>
          <p:nvPr>
            <p:ph type="title"/>
          </p:nvPr>
        </p:nvSpPr>
        <p:spPr>
          <a:xfrm>
            <a:off x="442912" y="441325"/>
            <a:ext cx="9665821" cy="1223964"/>
          </a:xfrm>
        </p:spPr>
        <p:txBody>
          <a:bodyPr>
            <a:normAutofit/>
          </a:bodyPr>
          <a:lstStyle/>
          <a:p>
            <a:r>
              <a:rPr lang="en-US" sz="4000" dirty="0"/>
              <a:t>Conflict of interest disclosure</a:t>
            </a:r>
            <a:endParaRPr lang="en-CH" sz="4000" dirty="0"/>
          </a:p>
        </p:txBody>
      </p:sp>
      <p:sp>
        <p:nvSpPr>
          <p:cNvPr id="4" name="Content Placeholder 2">
            <a:extLst>
              <a:ext uri="{FF2B5EF4-FFF2-40B4-BE49-F238E27FC236}">
                <a16:creationId xmlns:a16="http://schemas.microsoft.com/office/drawing/2014/main" id="{B630FCA3-38A4-8901-4CCE-19669CD1844E}"/>
              </a:ext>
            </a:extLst>
          </p:cNvPr>
          <p:cNvSpPr txBox="1">
            <a:spLocks/>
          </p:cNvSpPr>
          <p:nvPr/>
        </p:nvSpPr>
        <p:spPr>
          <a:xfrm>
            <a:off x="442912" y="2140974"/>
            <a:ext cx="11306175" cy="1849867"/>
          </a:xfrm>
          <a:prstGeom prst="rect">
            <a:avLst/>
          </a:prstGeom>
        </p:spPr>
        <p:txBody>
          <a:bodyPr lIns="0" tIns="0" rIns="0" bIns="0">
            <a:noAutofit/>
          </a:bodyPr>
          <a:lstStyle>
            <a:lvl1pPr marL="0" indent="0" algn="l" defTabSz="914400" rtl="0" eaLnBrk="1" latinLnBrk="0" hangingPunct="1">
              <a:lnSpc>
                <a:spcPct val="100000"/>
              </a:lnSpc>
              <a:spcBef>
                <a:spcPts val="1000"/>
              </a:spcBef>
              <a:buSzPct val="100000"/>
              <a:buFont typeface="Arial" panose="020B0604020202020204" pitchFamily="34" charset="0"/>
              <a:buNone/>
              <a:defRPr sz="2000" kern="1200">
                <a:solidFill>
                  <a:schemeClr val="tx1"/>
                </a:solidFill>
                <a:latin typeface="+mn-lt"/>
                <a:ea typeface="+mn-ea"/>
                <a:cs typeface="+mn-cs"/>
              </a:defRPr>
            </a:lvl1pPr>
            <a:lvl2pPr marL="449263" indent="-23495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2pPr>
            <a:lvl3pPr marL="712788" indent="-25400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3pPr>
            <a:lvl4pPr marL="936625" indent="-214313"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4pPr>
            <a:lvl5pPr marL="1200150" indent="-223838"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p>
        </p:txBody>
      </p:sp>
      <p:sp>
        <p:nvSpPr>
          <p:cNvPr id="3" name="TextBox 2">
            <a:extLst>
              <a:ext uri="{FF2B5EF4-FFF2-40B4-BE49-F238E27FC236}">
                <a16:creationId xmlns:a16="http://schemas.microsoft.com/office/drawing/2014/main" id="{349D2078-61EF-B639-EAE9-68AD5773F399}"/>
              </a:ext>
            </a:extLst>
          </p:cNvPr>
          <p:cNvSpPr txBox="1"/>
          <p:nvPr/>
        </p:nvSpPr>
        <p:spPr>
          <a:xfrm>
            <a:off x="755009" y="1665289"/>
            <a:ext cx="10578518" cy="3908762"/>
          </a:xfrm>
          <a:prstGeom prst="rect">
            <a:avLst/>
          </a:prstGeom>
          <a:noFill/>
        </p:spPr>
        <p:txBody>
          <a:bodyPr wrap="square">
            <a:spAutoFit/>
          </a:bodyPr>
          <a:lstStyle/>
          <a:p>
            <a:endParaRPr lang="en-US" i="1" dirty="0"/>
          </a:p>
          <a:p>
            <a:endParaRPr lang="en-US" i="1" dirty="0"/>
          </a:p>
          <a:p>
            <a:endParaRPr lang="en-US" i="1" dirty="0"/>
          </a:p>
          <a:p>
            <a:pPr marL="457200" indent="-457200">
              <a:buFont typeface="Arial" panose="020B0604020202020204" pitchFamily="34" charset="0"/>
              <a:buChar char="•"/>
            </a:pPr>
            <a:r>
              <a:rPr lang="en-US" sz="2800" dirty="0"/>
              <a:t>I have no conflicts of interest to declare.</a:t>
            </a:r>
          </a:p>
          <a:p>
            <a:endParaRPr lang="en-US" sz="2800" dirty="0"/>
          </a:p>
          <a:p>
            <a:endParaRPr lang="en-US" sz="2800" dirty="0"/>
          </a:p>
          <a:p>
            <a:pPr marL="457200" indent="-457200">
              <a:buFont typeface="Arial" panose="020B0604020202020204" pitchFamily="34" charset="0"/>
              <a:buChar char="•"/>
            </a:pPr>
            <a:r>
              <a:rPr lang="en-US" sz="2800" dirty="0"/>
              <a:t>I have no relevant financial relationships with ineligible companies to disclose.</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sz="1800" dirty="0"/>
          </a:p>
          <a:p>
            <a:endParaRPr lang="en-US" i="1" dirty="0"/>
          </a:p>
        </p:txBody>
      </p:sp>
    </p:spTree>
    <p:extLst>
      <p:ext uri="{BB962C8B-B14F-4D97-AF65-F5344CB8AC3E}">
        <p14:creationId xmlns:p14="http://schemas.microsoft.com/office/powerpoint/2010/main" val="561750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60349-8FF3-774D-99B5-E2BC07158C39}"/>
              </a:ext>
            </a:extLst>
          </p:cNvPr>
          <p:cNvSpPr>
            <a:spLocks noGrp="1"/>
          </p:cNvSpPr>
          <p:nvPr>
            <p:ph type="title"/>
          </p:nvPr>
        </p:nvSpPr>
        <p:spPr>
          <a:xfrm>
            <a:off x="177853" y="65343"/>
            <a:ext cx="2265218" cy="657508"/>
          </a:xfrm>
        </p:spPr>
        <p:txBody>
          <a:bodyPr>
            <a:normAutofit/>
          </a:bodyPr>
          <a:lstStyle/>
          <a:p>
            <a:r>
              <a:rPr lang="en-US" sz="4000" dirty="0"/>
              <a:t>Results</a:t>
            </a:r>
          </a:p>
        </p:txBody>
      </p:sp>
      <p:pic>
        <p:nvPicPr>
          <p:cNvPr id="4" name="Picture 3">
            <a:extLst>
              <a:ext uri="{FF2B5EF4-FFF2-40B4-BE49-F238E27FC236}">
                <a16:creationId xmlns:a16="http://schemas.microsoft.com/office/drawing/2014/main" id="{C58E03FA-D8B0-9F02-378B-447ED8D83C11}"/>
              </a:ext>
            </a:extLst>
          </p:cNvPr>
          <p:cNvPicPr>
            <a:picLocks noChangeAspect="1"/>
          </p:cNvPicPr>
          <p:nvPr/>
        </p:nvPicPr>
        <p:blipFill>
          <a:blip r:embed="rId3"/>
          <a:stretch>
            <a:fillRect/>
          </a:stretch>
        </p:blipFill>
        <p:spPr>
          <a:xfrm>
            <a:off x="177853" y="674201"/>
            <a:ext cx="8354291" cy="5761987"/>
          </a:xfrm>
          <a:prstGeom prst="rect">
            <a:avLst/>
          </a:prstGeom>
        </p:spPr>
      </p:pic>
      <p:sp>
        <p:nvSpPr>
          <p:cNvPr id="2" name="TextBox 1">
            <a:extLst>
              <a:ext uri="{FF2B5EF4-FFF2-40B4-BE49-F238E27FC236}">
                <a16:creationId xmlns:a16="http://schemas.microsoft.com/office/drawing/2014/main" id="{BB7360AB-59C8-92D0-B232-BBFC0B68B342}"/>
              </a:ext>
            </a:extLst>
          </p:cNvPr>
          <p:cNvSpPr txBox="1"/>
          <p:nvPr/>
        </p:nvSpPr>
        <p:spPr>
          <a:xfrm>
            <a:off x="8750300" y="2387600"/>
            <a:ext cx="3009900" cy="2031325"/>
          </a:xfrm>
          <a:prstGeom prst="rect">
            <a:avLst/>
          </a:prstGeom>
          <a:noFill/>
          <a:ln w="28575">
            <a:solidFill>
              <a:srgbClr val="FF0000"/>
            </a:solidFill>
          </a:ln>
        </p:spPr>
        <p:txBody>
          <a:bodyPr wrap="square" rtlCol="0">
            <a:spAutoFit/>
          </a:bodyPr>
          <a:lstStyle/>
          <a:p>
            <a:r>
              <a:rPr lang="en-US" sz="1800" b="1" dirty="0">
                <a:effectLst/>
                <a:ea typeface="Times New Roman" panose="02020603050405020304" pitchFamily="18" charset="0"/>
              </a:rPr>
              <a:t>21.0% of interactions was characterized by more balance between medical and psychosocial topics, but still low use of PCC behaviors.</a:t>
            </a:r>
            <a:endParaRPr lang="en-ZM" dirty="0"/>
          </a:p>
        </p:txBody>
      </p:sp>
    </p:spTree>
    <p:extLst>
      <p:ext uri="{BB962C8B-B14F-4D97-AF65-F5344CB8AC3E}">
        <p14:creationId xmlns:p14="http://schemas.microsoft.com/office/powerpoint/2010/main" val="3736485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60349-8FF3-774D-99B5-E2BC07158C39}"/>
              </a:ext>
            </a:extLst>
          </p:cNvPr>
          <p:cNvSpPr>
            <a:spLocks noGrp="1"/>
          </p:cNvSpPr>
          <p:nvPr>
            <p:ph type="title"/>
          </p:nvPr>
        </p:nvSpPr>
        <p:spPr>
          <a:xfrm>
            <a:off x="292152" y="0"/>
            <a:ext cx="2265218" cy="572448"/>
          </a:xfrm>
        </p:spPr>
        <p:txBody>
          <a:bodyPr>
            <a:normAutofit/>
          </a:bodyPr>
          <a:lstStyle/>
          <a:p>
            <a:r>
              <a:rPr lang="en-US" sz="4000" dirty="0"/>
              <a:t>Results</a:t>
            </a:r>
          </a:p>
        </p:txBody>
      </p:sp>
      <p:pic>
        <p:nvPicPr>
          <p:cNvPr id="4" name="Picture 3">
            <a:extLst>
              <a:ext uri="{FF2B5EF4-FFF2-40B4-BE49-F238E27FC236}">
                <a16:creationId xmlns:a16="http://schemas.microsoft.com/office/drawing/2014/main" id="{643B124C-62E9-4420-7E0E-515EB201BF5C}"/>
              </a:ext>
            </a:extLst>
          </p:cNvPr>
          <p:cNvPicPr>
            <a:picLocks noChangeAspect="1"/>
          </p:cNvPicPr>
          <p:nvPr/>
        </p:nvPicPr>
        <p:blipFill>
          <a:blip r:embed="rId3"/>
          <a:stretch>
            <a:fillRect/>
          </a:stretch>
        </p:blipFill>
        <p:spPr>
          <a:xfrm>
            <a:off x="292152" y="661348"/>
            <a:ext cx="8447809" cy="5821978"/>
          </a:xfrm>
          <a:prstGeom prst="rect">
            <a:avLst/>
          </a:prstGeom>
        </p:spPr>
      </p:pic>
      <p:sp>
        <p:nvSpPr>
          <p:cNvPr id="2" name="TextBox 1">
            <a:extLst>
              <a:ext uri="{FF2B5EF4-FFF2-40B4-BE49-F238E27FC236}">
                <a16:creationId xmlns:a16="http://schemas.microsoft.com/office/drawing/2014/main" id="{301D8CC3-305B-86F1-5976-F23C05E73A0C}"/>
              </a:ext>
            </a:extLst>
          </p:cNvPr>
          <p:cNvSpPr txBox="1"/>
          <p:nvPr/>
        </p:nvSpPr>
        <p:spPr>
          <a:xfrm>
            <a:off x="9042400" y="2032000"/>
            <a:ext cx="3048000" cy="2308324"/>
          </a:xfrm>
          <a:prstGeom prst="rect">
            <a:avLst/>
          </a:prstGeom>
          <a:noFill/>
          <a:ln w="28575">
            <a:solidFill>
              <a:srgbClr val="FF0000"/>
            </a:solidFill>
          </a:ln>
        </p:spPr>
        <p:txBody>
          <a:bodyPr wrap="square" rtlCol="0">
            <a:spAutoFit/>
          </a:bodyPr>
          <a:lstStyle/>
          <a:p>
            <a:r>
              <a:rPr lang="en-US" sz="1800" b="1" dirty="0">
                <a:effectLst/>
                <a:ea typeface="Times New Roman" panose="02020603050405020304" pitchFamily="18" charset="0"/>
              </a:rPr>
              <a:t>23.9% of interactions was characterized again by predominately medically-oriented discussion, but greater use of PCC behaviors.</a:t>
            </a:r>
            <a:endParaRPr lang="en-ZM" dirty="0"/>
          </a:p>
        </p:txBody>
      </p:sp>
    </p:spTree>
    <p:extLst>
      <p:ext uri="{BB962C8B-B14F-4D97-AF65-F5344CB8AC3E}">
        <p14:creationId xmlns:p14="http://schemas.microsoft.com/office/powerpoint/2010/main" val="501342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60349-8FF3-774D-99B5-E2BC07158C39}"/>
              </a:ext>
            </a:extLst>
          </p:cNvPr>
          <p:cNvSpPr>
            <a:spLocks noGrp="1"/>
          </p:cNvSpPr>
          <p:nvPr>
            <p:ph type="title"/>
          </p:nvPr>
        </p:nvSpPr>
        <p:spPr>
          <a:xfrm>
            <a:off x="219416" y="0"/>
            <a:ext cx="2265218" cy="657508"/>
          </a:xfrm>
        </p:spPr>
        <p:txBody>
          <a:bodyPr>
            <a:normAutofit/>
          </a:bodyPr>
          <a:lstStyle/>
          <a:p>
            <a:r>
              <a:rPr lang="en-US" sz="4000" dirty="0"/>
              <a:t>Results</a:t>
            </a:r>
          </a:p>
        </p:txBody>
      </p:sp>
      <p:pic>
        <p:nvPicPr>
          <p:cNvPr id="4" name="Picture 3">
            <a:extLst>
              <a:ext uri="{FF2B5EF4-FFF2-40B4-BE49-F238E27FC236}">
                <a16:creationId xmlns:a16="http://schemas.microsoft.com/office/drawing/2014/main" id="{4792A97C-0482-7881-9D84-6DDE3A3E4520}"/>
              </a:ext>
            </a:extLst>
          </p:cNvPr>
          <p:cNvPicPr>
            <a:picLocks noChangeAspect="1"/>
          </p:cNvPicPr>
          <p:nvPr/>
        </p:nvPicPr>
        <p:blipFill>
          <a:blip r:embed="rId3"/>
          <a:stretch>
            <a:fillRect/>
          </a:stretch>
        </p:blipFill>
        <p:spPr>
          <a:xfrm>
            <a:off x="219416" y="662742"/>
            <a:ext cx="8406245" cy="5816980"/>
          </a:xfrm>
          <a:prstGeom prst="rect">
            <a:avLst/>
          </a:prstGeom>
        </p:spPr>
      </p:pic>
      <p:sp>
        <p:nvSpPr>
          <p:cNvPr id="2" name="TextBox 1">
            <a:extLst>
              <a:ext uri="{FF2B5EF4-FFF2-40B4-BE49-F238E27FC236}">
                <a16:creationId xmlns:a16="http://schemas.microsoft.com/office/drawing/2014/main" id="{5BA7CE39-7DA2-064C-46B9-3CE1C6700BC4}"/>
              </a:ext>
            </a:extLst>
          </p:cNvPr>
          <p:cNvSpPr txBox="1"/>
          <p:nvPr/>
        </p:nvSpPr>
        <p:spPr>
          <a:xfrm>
            <a:off x="8966200" y="2107498"/>
            <a:ext cx="3098800" cy="2290371"/>
          </a:xfrm>
          <a:prstGeom prst="rect">
            <a:avLst/>
          </a:prstGeom>
          <a:noFill/>
          <a:ln w="28575">
            <a:solidFill>
              <a:srgbClr val="FF0000"/>
            </a:solidFill>
          </a:ln>
        </p:spPr>
        <p:txBody>
          <a:bodyPr wrap="square" rtlCol="0">
            <a:spAutoFit/>
          </a:bodyPr>
          <a:lstStyle/>
          <a:p>
            <a:pPr marL="0" marR="0" lvl="0" indent="0">
              <a:lnSpc>
                <a:spcPct val="115000"/>
              </a:lnSpc>
              <a:spcBef>
                <a:spcPts val="0"/>
              </a:spcBef>
              <a:spcAft>
                <a:spcPts val="0"/>
              </a:spcAft>
              <a:buFont typeface="Symbol" panose="05050102010706020507" pitchFamily="18" charset="2"/>
              <a:buNone/>
            </a:pPr>
            <a:r>
              <a:rPr lang="en-US" sz="1800" b="1" dirty="0">
                <a:effectLst/>
                <a:ea typeface="Times New Roman" panose="02020603050405020304" pitchFamily="18" charset="0"/>
              </a:rPr>
              <a:t>7.5% of interactions was characterized by discussion of both medical and psychosocial topics and the highest of use of PCC behaviors.</a:t>
            </a:r>
            <a:endParaRPr lang="en-US" sz="1800"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2986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60349-8FF3-774D-99B5-E2BC07158C39}"/>
              </a:ext>
            </a:extLst>
          </p:cNvPr>
          <p:cNvSpPr>
            <a:spLocks noGrp="1"/>
          </p:cNvSpPr>
          <p:nvPr>
            <p:ph type="title"/>
          </p:nvPr>
        </p:nvSpPr>
        <p:spPr>
          <a:xfrm>
            <a:off x="696191" y="243694"/>
            <a:ext cx="9164782" cy="657508"/>
          </a:xfrm>
        </p:spPr>
        <p:txBody>
          <a:bodyPr>
            <a:normAutofit/>
          </a:bodyPr>
          <a:lstStyle/>
          <a:p>
            <a:r>
              <a:rPr lang="en-US" sz="4000" dirty="0"/>
              <a:t>Results</a:t>
            </a:r>
          </a:p>
        </p:txBody>
      </p:sp>
      <p:graphicFrame>
        <p:nvGraphicFramePr>
          <p:cNvPr id="5" name="Table 4">
            <a:extLst>
              <a:ext uri="{FF2B5EF4-FFF2-40B4-BE49-F238E27FC236}">
                <a16:creationId xmlns:a16="http://schemas.microsoft.com/office/drawing/2014/main" id="{73033717-FE8B-693E-BB1B-9C4EA72B13CC}"/>
              </a:ext>
            </a:extLst>
          </p:cNvPr>
          <p:cNvGraphicFramePr>
            <a:graphicFrameLocks noGrp="1"/>
          </p:cNvGraphicFramePr>
          <p:nvPr>
            <p:extLst>
              <p:ext uri="{D42A27DB-BD31-4B8C-83A1-F6EECF244321}">
                <p14:modId xmlns:p14="http://schemas.microsoft.com/office/powerpoint/2010/main" val="1822962922"/>
              </p:ext>
            </p:extLst>
          </p:nvPr>
        </p:nvGraphicFramePr>
        <p:xfrm>
          <a:off x="342900" y="1397000"/>
          <a:ext cx="11595101" cy="4426741"/>
        </p:xfrm>
        <a:graphic>
          <a:graphicData uri="http://schemas.openxmlformats.org/drawingml/2006/table">
            <a:tbl>
              <a:tblPr/>
              <a:tblGrid>
                <a:gridCol w="2487115">
                  <a:extLst>
                    <a:ext uri="{9D8B030D-6E8A-4147-A177-3AD203B41FA5}">
                      <a16:colId xmlns:a16="http://schemas.microsoft.com/office/drawing/2014/main" val="246138869"/>
                    </a:ext>
                  </a:extLst>
                </a:gridCol>
                <a:gridCol w="2246980">
                  <a:extLst>
                    <a:ext uri="{9D8B030D-6E8A-4147-A177-3AD203B41FA5}">
                      <a16:colId xmlns:a16="http://schemas.microsoft.com/office/drawing/2014/main" val="130558255"/>
                    </a:ext>
                  </a:extLst>
                </a:gridCol>
                <a:gridCol w="2264132">
                  <a:extLst>
                    <a:ext uri="{9D8B030D-6E8A-4147-A177-3AD203B41FA5}">
                      <a16:colId xmlns:a16="http://schemas.microsoft.com/office/drawing/2014/main" val="3518576412"/>
                    </a:ext>
                  </a:extLst>
                </a:gridCol>
                <a:gridCol w="2298437">
                  <a:extLst>
                    <a:ext uri="{9D8B030D-6E8A-4147-A177-3AD203B41FA5}">
                      <a16:colId xmlns:a16="http://schemas.microsoft.com/office/drawing/2014/main" val="1617400336"/>
                    </a:ext>
                  </a:extLst>
                </a:gridCol>
                <a:gridCol w="2298437">
                  <a:extLst>
                    <a:ext uri="{9D8B030D-6E8A-4147-A177-3AD203B41FA5}">
                      <a16:colId xmlns:a16="http://schemas.microsoft.com/office/drawing/2014/main" val="2001329449"/>
                    </a:ext>
                  </a:extLst>
                </a:gridCol>
              </a:tblGrid>
              <a:tr h="405608">
                <a:tc gridSpan="5">
                  <a:txBody>
                    <a:bodyPr/>
                    <a:lstStyle/>
                    <a:p>
                      <a:pPr algn="l" fontAlgn="b"/>
                      <a:r>
                        <a:rPr lang="en-US" sz="1800" b="1" i="0" u="none" strike="noStrike" dirty="0">
                          <a:solidFill>
                            <a:srgbClr val="000000"/>
                          </a:solidFill>
                          <a:effectLst/>
                          <a:latin typeface="Verdana" panose="020B0604030504040204" pitchFamily="34" charset="0"/>
                        </a:rPr>
                        <a:t>Table 2: Interaction by Health  Provider Type</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ZM"/>
                    </a:p>
                  </a:txBody>
                  <a:tcPr/>
                </a:tc>
                <a:tc hMerge="1">
                  <a:txBody>
                    <a:bodyPr/>
                    <a:lstStyle/>
                    <a:p>
                      <a:pPr algn="l" fontAlgn="b"/>
                      <a:endParaRPr lang="en-ZM" sz="1800" b="0" i="0" u="none" strike="noStrike" dirty="0">
                        <a:solidFill>
                          <a:srgbClr val="000000"/>
                        </a:solidFill>
                        <a:effectLst/>
                        <a:latin typeface="Verdana" panose="020B060403050404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pPr algn="l" fontAlgn="b"/>
                      <a:endParaRPr lang="en-ZM" sz="1800" b="0" i="0" u="none" strike="noStrike" dirty="0">
                        <a:solidFill>
                          <a:srgbClr val="000000"/>
                        </a:solidFill>
                        <a:effectLst/>
                        <a:latin typeface="Verdana" panose="020B060403050404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pPr algn="l" fontAlgn="b"/>
                      <a:endParaRPr lang="en-ZM" sz="1800" b="0" i="0" u="none" strike="noStrike" dirty="0">
                        <a:solidFill>
                          <a:srgbClr val="000000"/>
                        </a:solidFill>
                        <a:effectLst/>
                        <a:latin typeface="Verdana" panose="020B060403050404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6897738"/>
                  </a:ext>
                </a:extLst>
              </a:tr>
              <a:tr h="405608">
                <a:tc rowSpan="2">
                  <a:txBody>
                    <a:bodyPr/>
                    <a:lstStyle/>
                    <a:p>
                      <a:pPr algn="ctr" fontAlgn="ctr"/>
                      <a:r>
                        <a:rPr lang="de-DE" sz="1800" b="1" i="0" u="none" strike="noStrike" dirty="0">
                          <a:solidFill>
                            <a:srgbClr val="000000"/>
                          </a:solidFill>
                          <a:effectLst/>
                          <a:latin typeface="Verdana" panose="020B0604030504040204" pitchFamily="34" charset="0"/>
                        </a:rPr>
                        <a:t>Position of Health Provider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4">
                  <a:txBody>
                    <a:bodyPr/>
                    <a:lstStyle/>
                    <a:p>
                      <a:pPr algn="ctr" fontAlgn="b"/>
                      <a:r>
                        <a:rPr lang="de-DE" sz="1800" b="1" i="0" u="none" strike="noStrike" dirty="0">
                          <a:solidFill>
                            <a:srgbClr val="000000"/>
                          </a:solidFill>
                          <a:effectLst/>
                          <a:latin typeface="Verdana" panose="020B0604030504040204" pitchFamily="34" charset="0"/>
                        </a:rPr>
                        <a:t>Latent Classes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ZM"/>
                    </a:p>
                  </a:txBody>
                  <a:tcPr/>
                </a:tc>
                <a:tc hMerge="1">
                  <a:txBody>
                    <a:bodyPr/>
                    <a:lstStyle/>
                    <a:p>
                      <a:endParaRPr lang="en-ZM"/>
                    </a:p>
                  </a:txBody>
                  <a:tcPr/>
                </a:tc>
                <a:tc hMerge="1">
                  <a:txBody>
                    <a:bodyPr/>
                    <a:lstStyle/>
                    <a:p>
                      <a:endParaRPr lang="en-ZM"/>
                    </a:p>
                  </a:txBody>
                  <a:tcPr/>
                </a:tc>
                <a:extLst>
                  <a:ext uri="{0D108BD9-81ED-4DB2-BD59-A6C34878D82A}">
                    <a16:rowId xmlns:a16="http://schemas.microsoft.com/office/drawing/2014/main" val="1917037190"/>
                  </a:ext>
                </a:extLst>
              </a:tr>
              <a:tr h="1716084">
                <a:tc vMerge="1">
                  <a:txBody>
                    <a:bodyPr/>
                    <a:lstStyle/>
                    <a:p>
                      <a:endParaRPr lang="en-ZM"/>
                    </a:p>
                  </a:txBody>
                  <a:tcPr/>
                </a:tc>
                <a:tc>
                  <a:txBody>
                    <a:bodyPr/>
                    <a:lstStyle/>
                    <a:p>
                      <a:pPr algn="ctr" fontAlgn="b"/>
                      <a:r>
                        <a:rPr lang="en-US" sz="1800" b="1" i="0" u="none" strike="noStrike" dirty="0">
                          <a:solidFill>
                            <a:srgbClr val="000000"/>
                          </a:solidFill>
                          <a:effectLst/>
                          <a:latin typeface="Verdana" panose="020B0604030504040204" pitchFamily="34" charset="0"/>
                        </a:rPr>
                        <a:t>Medically-Oriented Interaction, Minimal PCC behaviour</a:t>
                      </a:r>
                    </a:p>
                    <a:p>
                      <a:pPr algn="ctr" fontAlgn="b"/>
                      <a:endParaRPr lang="en-US" sz="1800" b="1" i="0" u="none" strike="noStrike" dirty="0">
                        <a:solidFill>
                          <a:srgbClr val="000000"/>
                        </a:solidFill>
                        <a:effectLst/>
                        <a:latin typeface="Verdana" panose="020B060403050404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1" i="0" u="none" strike="noStrike" dirty="0">
                          <a:solidFill>
                            <a:srgbClr val="000000"/>
                          </a:solidFill>
                          <a:effectLst/>
                          <a:latin typeface="Verdana" panose="020B0604030504040204" pitchFamily="34" charset="0"/>
                        </a:rPr>
                        <a:t>Balanced Medical/Non Medical Interaction, Low PCC Behaviour</a:t>
                      </a:r>
                    </a:p>
                    <a:p>
                      <a:pPr algn="ctr" fontAlgn="b"/>
                      <a:endParaRPr lang="en-US" sz="1800" b="1" i="0" u="none" strike="noStrike" dirty="0">
                        <a:solidFill>
                          <a:srgbClr val="000000"/>
                        </a:solidFill>
                        <a:effectLst/>
                        <a:latin typeface="Verdana" panose="020B060403050404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1" i="0" u="none" strike="noStrike" dirty="0">
                          <a:solidFill>
                            <a:srgbClr val="000000"/>
                          </a:solidFill>
                          <a:effectLst/>
                          <a:latin typeface="Verdana" panose="020B0604030504040204" pitchFamily="34" charset="0"/>
                        </a:rPr>
                        <a:t>Medically-Oriented Interaction, Good PCC Behaviour</a:t>
                      </a:r>
                    </a:p>
                    <a:p>
                      <a:pPr algn="ctr" fontAlgn="b"/>
                      <a:endParaRPr lang="en-US" sz="1800" b="1" i="0" u="none" strike="noStrike" dirty="0">
                        <a:solidFill>
                          <a:srgbClr val="000000"/>
                        </a:solidFill>
                        <a:effectLst/>
                        <a:latin typeface="Verdana" panose="020B0604030504040204" pitchFamily="34" charset="0"/>
                      </a:endParaRPr>
                    </a:p>
                    <a:p>
                      <a:pPr algn="ctr" fontAlgn="b"/>
                      <a:endParaRPr lang="en-US" sz="1800" b="1" i="0" u="none" strike="noStrike" dirty="0">
                        <a:solidFill>
                          <a:srgbClr val="000000"/>
                        </a:solidFill>
                        <a:effectLst/>
                        <a:latin typeface="Verdana" panose="020B060403050404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de-DE" sz="1800" b="1" i="0" u="none" strike="noStrike" dirty="0" err="1">
                          <a:solidFill>
                            <a:srgbClr val="000000"/>
                          </a:solidFill>
                          <a:effectLst/>
                          <a:latin typeface="Verdana" panose="020B0604030504040204" pitchFamily="34" charset="0"/>
                        </a:rPr>
                        <a:t>Highly</a:t>
                      </a:r>
                      <a:r>
                        <a:rPr lang="de-DE" sz="1800" b="1" i="0" u="none" strike="noStrike" dirty="0">
                          <a:solidFill>
                            <a:srgbClr val="000000"/>
                          </a:solidFill>
                          <a:effectLst/>
                          <a:latin typeface="Verdana" panose="020B0604030504040204" pitchFamily="34" charset="0"/>
                        </a:rPr>
                        <a:t> Person-Centred Interaction</a:t>
                      </a:r>
                    </a:p>
                    <a:p>
                      <a:pPr algn="ctr" fontAlgn="b"/>
                      <a:endParaRPr lang="de-DE" sz="1800" b="1" i="0" u="none" strike="noStrike" dirty="0">
                        <a:solidFill>
                          <a:srgbClr val="000000"/>
                        </a:solidFill>
                        <a:effectLst/>
                        <a:latin typeface="Verdana" panose="020B0604030504040204" pitchFamily="34" charset="0"/>
                      </a:endParaRPr>
                    </a:p>
                    <a:p>
                      <a:pPr algn="ctr" fontAlgn="b"/>
                      <a:endParaRPr lang="de-DE" sz="1800" b="1" i="0" u="none" strike="noStrike" dirty="0">
                        <a:solidFill>
                          <a:srgbClr val="000000"/>
                        </a:solidFill>
                        <a:effectLst/>
                        <a:latin typeface="Verdana" panose="020B0604030504040204" pitchFamily="34" charset="0"/>
                      </a:endParaRPr>
                    </a:p>
                    <a:p>
                      <a:pPr algn="ctr" fontAlgn="b"/>
                      <a:endParaRPr lang="de-DE" sz="1800" b="1" i="0" u="none" strike="noStrike" dirty="0">
                        <a:solidFill>
                          <a:srgbClr val="000000"/>
                        </a:solidFill>
                        <a:effectLst/>
                        <a:latin typeface="Verdana" panose="020B060403050404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282401235"/>
                  </a:ext>
                </a:extLst>
              </a:tr>
              <a:tr h="633147">
                <a:tc>
                  <a:txBody>
                    <a:bodyPr/>
                    <a:lstStyle/>
                    <a:p>
                      <a:pPr algn="l" fontAlgn="b"/>
                      <a:r>
                        <a:rPr lang="de-DE" sz="1800" b="1" i="0" u="none" strike="noStrike">
                          <a:solidFill>
                            <a:srgbClr val="000000"/>
                          </a:solidFill>
                          <a:effectLst/>
                          <a:latin typeface="Verdana" panose="020B0604030504040204" pitchFamily="34" charset="0"/>
                        </a:rPr>
                        <a:t>Medical Officer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M" sz="1800" b="1" i="0" u="none" strike="noStrike">
                          <a:solidFill>
                            <a:srgbClr val="000000"/>
                          </a:solidFill>
                          <a:effectLst/>
                          <a:latin typeface="Verdana" panose="020B0604030504040204" pitchFamily="34" charset="0"/>
                        </a:rPr>
                        <a:t>3</a:t>
                      </a:r>
                      <a:r>
                        <a:rPr lang="en-US" sz="1800" b="1" i="0" u="none" strike="noStrike" dirty="0">
                          <a:solidFill>
                            <a:srgbClr val="000000"/>
                          </a:solidFill>
                          <a:effectLst/>
                          <a:latin typeface="Verdana" panose="020B0604030504040204" pitchFamily="34" charset="0"/>
                        </a:rPr>
                        <a:t>7</a:t>
                      </a:r>
                      <a:r>
                        <a:rPr lang="en-ZM" sz="1800" b="1" i="0" u="none" strike="noStrike">
                          <a:solidFill>
                            <a:srgbClr val="000000"/>
                          </a:solidFill>
                          <a:effectLst/>
                          <a:latin typeface="Verdana" panose="020B0604030504040204" pitchFamily="34" charset="0"/>
                        </a:rPr>
                        <a:t>.</a:t>
                      </a:r>
                      <a:r>
                        <a:rPr lang="en-US" sz="1800" b="1" i="0" u="none" strike="noStrike" dirty="0">
                          <a:solidFill>
                            <a:srgbClr val="000000"/>
                          </a:solidFill>
                          <a:effectLst/>
                          <a:latin typeface="Verdana" panose="020B0604030504040204" pitchFamily="34" charset="0"/>
                        </a:rPr>
                        <a:t>3</a:t>
                      </a:r>
                      <a:r>
                        <a:rPr lang="en-ZM" sz="1800" b="1" i="0" u="none" strike="noStrike">
                          <a:solidFill>
                            <a:srgbClr val="000000"/>
                          </a:solidFill>
                          <a:effectLst/>
                          <a:latin typeface="Verdana" panose="020B0604030504040204" pitchFamily="34" charset="0"/>
                        </a:rPr>
                        <a:t>%</a:t>
                      </a:r>
                      <a:endParaRPr lang="en-US" sz="1800" b="0" i="0" u="none" strike="noStrike" dirty="0">
                        <a:solidFill>
                          <a:srgbClr val="000000"/>
                        </a:solidFill>
                        <a:effectLst/>
                        <a:latin typeface="Verdana" panose="020B060403050404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ZM" sz="1800" b="1" i="0" u="none" strike="noStrike">
                          <a:solidFill>
                            <a:srgbClr val="000000"/>
                          </a:solidFill>
                          <a:effectLst/>
                          <a:latin typeface="Verdana" panose="020B0604030504040204" pitchFamily="34" charset="0"/>
                        </a:rPr>
                        <a:t>28.</a:t>
                      </a:r>
                      <a:r>
                        <a:rPr lang="en-US" sz="1800" b="1" i="0" u="none" strike="noStrike" dirty="0">
                          <a:solidFill>
                            <a:srgbClr val="000000"/>
                          </a:solidFill>
                          <a:effectLst/>
                          <a:latin typeface="Verdana" panose="020B0604030504040204" pitchFamily="34" charset="0"/>
                        </a:rPr>
                        <a:t>8</a:t>
                      </a:r>
                      <a:r>
                        <a:rPr lang="en-ZM" sz="1800" b="1" i="0" u="none" strike="noStrike">
                          <a:solidFill>
                            <a:srgbClr val="000000"/>
                          </a:solidFill>
                          <a:effectLst/>
                          <a:latin typeface="Verdana" panose="020B0604030504040204" pitchFamily="34" charset="0"/>
                        </a:rPr>
                        <a:t>%</a:t>
                      </a:r>
                      <a:endParaRPr lang="en-US" sz="1800" b="0" i="0" u="none" strike="noStrike" dirty="0">
                        <a:solidFill>
                          <a:srgbClr val="000000"/>
                        </a:solidFill>
                        <a:effectLst/>
                        <a:latin typeface="Verdana" panose="020B060403050404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ZM" sz="1800" b="1" i="0" u="none" strike="noStrike">
                          <a:solidFill>
                            <a:srgbClr val="000000"/>
                          </a:solidFill>
                          <a:effectLst/>
                          <a:latin typeface="Verdana" panose="020B0604030504040204" pitchFamily="34" charset="0"/>
                        </a:rPr>
                        <a:t>2</a:t>
                      </a:r>
                      <a:r>
                        <a:rPr lang="en-US" sz="1800" b="1" i="0" u="none" strike="noStrike" dirty="0">
                          <a:solidFill>
                            <a:srgbClr val="000000"/>
                          </a:solidFill>
                          <a:effectLst/>
                          <a:latin typeface="Verdana" panose="020B0604030504040204" pitchFamily="34" charset="0"/>
                        </a:rPr>
                        <a:t>3</a:t>
                      </a:r>
                      <a:r>
                        <a:rPr lang="en-ZM" sz="1800" b="1" i="0" u="none" strike="noStrike">
                          <a:solidFill>
                            <a:srgbClr val="000000"/>
                          </a:solidFill>
                          <a:effectLst/>
                          <a:latin typeface="Verdana" panose="020B0604030504040204" pitchFamily="34" charset="0"/>
                        </a:rPr>
                        <a:t>.</a:t>
                      </a:r>
                      <a:r>
                        <a:rPr lang="en-US" sz="1800" b="1" i="0" u="none" strike="noStrike" dirty="0">
                          <a:solidFill>
                            <a:srgbClr val="000000"/>
                          </a:solidFill>
                          <a:effectLst/>
                          <a:latin typeface="Verdana" panose="020B0604030504040204" pitchFamily="34" charset="0"/>
                        </a:rPr>
                        <a:t>7</a:t>
                      </a:r>
                      <a:r>
                        <a:rPr lang="en-ZM" sz="1800" b="1" i="0" u="none" strike="noStrike">
                          <a:solidFill>
                            <a:srgbClr val="000000"/>
                          </a:solidFill>
                          <a:effectLst/>
                          <a:latin typeface="Verdana" panose="020B0604030504040204" pitchFamily="34" charset="0"/>
                        </a:rPr>
                        <a:t>%</a:t>
                      </a:r>
                      <a:r>
                        <a:rPr lang="en-ZM" sz="1800" b="0" i="0" u="none" strike="noStrike">
                          <a:solidFill>
                            <a:srgbClr val="000000"/>
                          </a:solidFill>
                          <a:effectLst/>
                          <a:latin typeface="Verdana" panose="020B0604030504040204" pitchFamily="34" charset="0"/>
                        </a:rPr>
                        <a:t> </a:t>
                      </a:r>
                      <a:endParaRPr lang="en-US" sz="1800" b="0" i="0" u="none" strike="noStrike" dirty="0">
                        <a:solidFill>
                          <a:srgbClr val="000000"/>
                        </a:solidFill>
                        <a:effectLst/>
                        <a:latin typeface="Verdana" panose="020B060403050404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M" sz="1800" b="1" i="0" u="none" strike="noStrike">
                          <a:solidFill>
                            <a:srgbClr val="000000"/>
                          </a:solidFill>
                          <a:effectLst/>
                          <a:latin typeface="Verdana" panose="020B0604030504040204" pitchFamily="34" charset="0"/>
                        </a:rPr>
                        <a:t>1</a:t>
                      </a:r>
                      <a:r>
                        <a:rPr lang="en-US" sz="1800" b="1" i="0" u="none" strike="noStrike" dirty="0">
                          <a:solidFill>
                            <a:srgbClr val="000000"/>
                          </a:solidFill>
                          <a:effectLst/>
                          <a:latin typeface="Verdana" panose="020B0604030504040204" pitchFamily="34" charset="0"/>
                        </a:rPr>
                        <a:t>0</a:t>
                      </a:r>
                      <a:r>
                        <a:rPr lang="en-ZM" sz="1800" b="1" i="0" u="none" strike="noStrike">
                          <a:solidFill>
                            <a:srgbClr val="000000"/>
                          </a:solidFill>
                          <a:effectLst/>
                          <a:latin typeface="Verdana" panose="020B0604030504040204" pitchFamily="34" charset="0"/>
                        </a:rPr>
                        <a:t>.</a:t>
                      </a:r>
                      <a:r>
                        <a:rPr lang="en-US" sz="1800" b="1" i="0" u="none" strike="noStrike" dirty="0">
                          <a:solidFill>
                            <a:srgbClr val="000000"/>
                          </a:solidFill>
                          <a:effectLst/>
                          <a:latin typeface="Verdana" panose="020B0604030504040204" pitchFamily="34" charset="0"/>
                        </a:rPr>
                        <a:t>5</a:t>
                      </a:r>
                      <a:r>
                        <a:rPr lang="en-ZM" sz="1800" b="1" i="0" u="none" strike="noStrike">
                          <a:solidFill>
                            <a:srgbClr val="000000"/>
                          </a:solidFill>
                          <a:effectLst/>
                          <a:latin typeface="Verdana" panose="020B0604030504040204" pitchFamily="34" charset="0"/>
                        </a:rPr>
                        <a:t>%</a:t>
                      </a:r>
                      <a:endParaRPr lang="en-US" sz="1800" b="0" i="0" u="none" strike="noStrike" dirty="0">
                        <a:solidFill>
                          <a:srgbClr val="000000"/>
                        </a:solidFill>
                        <a:effectLst/>
                        <a:latin typeface="Verdana" panose="020B060403050404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6155252"/>
                  </a:ext>
                </a:extLst>
              </a:tr>
              <a:tr h="633147">
                <a:tc>
                  <a:txBody>
                    <a:bodyPr/>
                    <a:lstStyle/>
                    <a:p>
                      <a:pPr algn="l" fontAlgn="b"/>
                      <a:r>
                        <a:rPr lang="de-DE" sz="1800" b="1" i="0" u="none" strike="noStrike">
                          <a:solidFill>
                            <a:srgbClr val="000000"/>
                          </a:solidFill>
                          <a:effectLst/>
                          <a:latin typeface="Verdana" panose="020B0604030504040204" pitchFamily="34" charset="0"/>
                        </a:rPr>
                        <a:t>Clinical Officer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ZM" sz="1800" b="1" i="0" u="none" strike="noStrike">
                          <a:solidFill>
                            <a:srgbClr val="000000"/>
                          </a:solidFill>
                          <a:effectLst/>
                          <a:latin typeface="Verdana" panose="020B0604030504040204" pitchFamily="34" charset="0"/>
                        </a:rPr>
                        <a:t>53.</a:t>
                      </a:r>
                      <a:r>
                        <a:rPr lang="en-US" sz="1800" b="1" i="0" u="none" strike="noStrike" dirty="0">
                          <a:solidFill>
                            <a:srgbClr val="000000"/>
                          </a:solidFill>
                          <a:effectLst/>
                          <a:latin typeface="Verdana" panose="020B0604030504040204" pitchFamily="34" charset="0"/>
                        </a:rPr>
                        <a:t>7</a:t>
                      </a:r>
                      <a:r>
                        <a:rPr lang="en-ZM" sz="1800" b="1" i="0" u="none" strike="noStrike">
                          <a:solidFill>
                            <a:srgbClr val="000000"/>
                          </a:solidFill>
                          <a:effectLst/>
                          <a:latin typeface="Verdana" panose="020B0604030504040204" pitchFamily="34" charset="0"/>
                        </a:rPr>
                        <a:t>%</a:t>
                      </a:r>
                      <a:endParaRPr lang="en-US" sz="1800" b="0" i="0" u="none" strike="noStrike" dirty="0">
                        <a:solidFill>
                          <a:srgbClr val="000000"/>
                        </a:solidFill>
                        <a:effectLst/>
                        <a:latin typeface="Verdana" panose="020B060403050404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ZM" sz="1800" b="1" i="0" u="none" strike="noStrike">
                          <a:solidFill>
                            <a:srgbClr val="000000"/>
                          </a:solidFill>
                          <a:effectLst/>
                          <a:latin typeface="Verdana" panose="020B0604030504040204" pitchFamily="34" charset="0"/>
                        </a:rPr>
                        <a:t>19.0%</a:t>
                      </a:r>
                      <a:endParaRPr lang="en-US" sz="1800" b="0" i="0" u="none" strike="noStrike" dirty="0">
                        <a:solidFill>
                          <a:srgbClr val="000000"/>
                        </a:solidFill>
                        <a:effectLst/>
                        <a:latin typeface="Verdana" panose="020B060403050404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ZM" sz="1800" b="1" i="0" u="none" strike="noStrike">
                          <a:solidFill>
                            <a:srgbClr val="000000"/>
                          </a:solidFill>
                          <a:effectLst/>
                          <a:latin typeface="Verdana" panose="020B0604030504040204" pitchFamily="34" charset="0"/>
                        </a:rPr>
                        <a:t>21.</a:t>
                      </a:r>
                      <a:r>
                        <a:rPr lang="en-US" sz="1800" b="1" i="0" u="none" strike="noStrike" dirty="0">
                          <a:solidFill>
                            <a:srgbClr val="000000"/>
                          </a:solidFill>
                          <a:effectLst/>
                          <a:latin typeface="Verdana" panose="020B0604030504040204" pitchFamily="34" charset="0"/>
                        </a:rPr>
                        <a:t>0</a:t>
                      </a:r>
                      <a:r>
                        <a:rPr lang="en-ZM" sz="1800" b="1" i="0" u="none" strike="noStrike">
                          <a:solidFill>
                            <a:srgbClr val="000000"/>
                          </a:solidFill>
                          <a:effectLst/>
                          <a:latin typeface="Verdana" panose="020B0604030504040204" pitchFamily="34" charset="0"/>
                        </a:rPr>
                        <a:t>%</a:t>
                      </a:r>
                      <a:endParaRPr lang="en-US" sz="1800" b="0" i="0" u="none" strike="noStrike" dirty="0">
                        <a:solidFill>
                          <a:srgbClr val="000000"/>
                        </a:solidFill>
                        <a:effectLst/>
                        <a:latin typeface="Verdana" panose="020B060403050404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Verdana" panose="020B0604030504040204" pitchFamily="34" charset="0"/>
                        </a:rPr>
                        <a:t>6.3</a:t>
                      </a:r>
                      <a:r>
                        <a:rPr lang="en-ZM" sz="1800" b="1" i="0" u="none" strike="noStrike">
                          <a:solidFill>
                            <a:srgbClr val="000000"/>
                          </a:solidFill>
                          <a:effectLst/>
                          <a:latin typeface="Verdana" panose="020B0604030504040204" pitchFamily="34" charset="0"/>
                        </a:rPr>
                        <a:t>%</a:t>
                      </a:r>
                      <a:endParaRPr lang="en-US" sz="1800" b="0" i="0" u="none" strike="noStrike" dirty="0">
                        <a:solidFill>
                          <a:srgbClr val="000000"/>
                        </a:solidFill>
                        <a:effectLst/>
                        <a:latin typeface="Verdana" panose="020B060403050404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4638990"/>
                  </a:ext>
                </a:extLst>
              </a:tr>
              <a:tr h="633147">
                <a:tc>
                  <a:txBody>
                    <a:bodyPr/>
                    <a:lstStyle/>
                    <a:p>
                      <a:pPr algn="l" fontAlgn="b"/>
                      <a:r>
                        <a:rPr lang="de-DE" sz="1800" b="1" i="0" u="none" strike="noStrike">
                          <a:solidFill>
                            <a:srgbClr val="000000"/>
                          </a:solidFill>
                          <a:effectLst/>
                          <a:latin typeface="Verdana" panose="020B0604030504040204" pitchFamily="34" charset="0"/>
                        </a:rPr>
                        <a:t>Nurse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Verdana" panose="020B0604030504040204" pitchFamily="34" charset="0"/>
                        </a:rPr>
                        <a:t>38.8</a:t>
                      </a:r>
                      <a:r>
                        <a:rPr lang="en-ZM" sz="1800" b="1" i="0" u="none" strike="noStrike">
                          <a:solidFill>
                            <a:srgbClr val="000000"/>
                          </a:solidFill>
                          <a:effectLst/>
                          <a:latin typeface="Verdana" panose="020B0604030504040204" pitchFamily="34" charset="0"/>
                        </a:rPr>
                        <a:t>%</a:t>
                      </a:r>
                      <a:endParaRPr lang="en-US" sz="1800" b="0" i="0" u="none" strike="noStrike" dirty="0">
                        <a:solidFill>
                          <a:srgbClr val="000000"/>
                        </a:solidFill>
                        <a:effectLst/>
                        <a:latin typeface="Verdana" panose="020B060403050404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ZM" sz="1800" b="1" i="0" u="none" strike="noStrike">
                          <a:solidFill>
                            <a:srgbClr val="000000"/>
                          </a:solidFill>
                          <a:effectLst/>
                          <a:latin typeface="Verdana" panose="020B0604030504040204" pitchFamily="34" charset="0"/>
                        </a:rPr>
                        <a:t>16.</a:t>
                      </a:r>
                      <a:r>
                        <a:rPr lang="en-US" sz="1800" b="1" i="0" u="none" strike="noStrike" dirty="0">
                          <a:solidFill>
                            <a:srgbClr val="000000"/>
                          </a:solidFill>
                          <a:effectLst/>
                          <a:latin typeface="Verdana" panose="020B0604030504040204" pitchFamily="34" charset="0"/>
                        </a:rPr>
                        <a:t>4</a:t>
                      </a:r>
                      <a:r>
                        <a:rPr lang="en-ZM" sz="1800" b="1" i="0" u="none" strike="noStrike">
                          <a:solidFill>
                            <a:srgbClr val="000000"/>
                          </a:solidFill>
                          <a:effectLst/>
                          <a:latin typeface="Verdana" panose="020B0604030504040204" pitchFamily="34" charset="0"/>
                        </a:rPr>
                        <a:t>%</a:t>
                      </a:r>
                      <a:endParaRPr lang="en-US" sz="1800" b="0" i="0" u="none" strike="noStrike" dirty="0">
                        <a:solidFill>
                          <a:srgbClr val="000000"/>
                        </a:solidFill>
                        <a:effectLst/>
                        <a:latin typeface="Verdana" panose="020B060403050404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ZM" sz="1800" b="1" i="0" u="none" strike="noStrike">
                          <a:solidFill>
                            <a:srgbClr val="000000"/>
                          </a:solidFill>
                          <a:effectLst/>
                          <a:latin typeface="Verdana" panose="020B0604030504040204" pitchFamily="34" charset="0"/>
                        </a:rPr>
                        <a:t>3</a:t>
                      </a:r>
                      <a:r>
                        <a:rPr lang="en-US" sz="1800" b="1" i="0" u="none" strike="noStrike" dirty="0">
                          <a:solidFill>
                            <a:srgbClr val="000000"/>
                          </a:solidFill>
                          <a:effectLst/>
                          <a:latin typeface="Verdana" panose="020B0604030504040204" pitchFamily="34" charset="0"/>
                        </a:rPr>
                        <a:t>4</a:t>
                      </a:r>
                      <a:r>
                        <a:rPr lang="en-ZM" sz="1800" b="1" i="0" u="none" strike="noStrike">
                          <a:solidFill>
                            <a:srgbClr val="000000"/>
                          </a:solidFill>
                          <a:effectLst/>
                          <a:latin typeface="Verdana" panose="020B0604030504040204" pitchFamily="34" charset="0"/>
                        </a:rPr>
                        <a:t>.</a:t>
                      </a:r>
                      <a:r>
                        <a:rPr lang="en-US" sz="1800" b="1" i="0" u="none" strike="noStrike" dirty="0">
                          <a:solidFill>
                            <a:srgbClr val="000000"/>
                          </a:solidFill>
                          <a:effectLst/>
                          <a:latin typeface="Verdana" panose="020B0604030504040204" pitchFamily="34" charset="0"/>
                        </a:rPr>
                        <a:t>3</a:t>
                      </a:r>
                      <a:r>
                        <a:rPr lang="en-ZM" sz="1800" b="1" i="0" u="none" strike="noStrike">
                          <a:solidFill>
                            <a:srgbClr val="000000"/>
                          </a:solidFill>
                          <a:effectLst/>
                          <a:latin typeface="Verdana" panose="020B0604030504040204" pitchFamily="34" charset="0"/>
                        </a:rPr>
                        <a:t>%</a:t>
                      </a:r>
                      <a:endParaRPr lang="en-US" sz="1800" b="0" i="0" u="none" strike="noStrike" dirty="0">
                        <a:solidFill>
                          <a:srgbClr val="000000"/>
                        </a:solidFill>
                        <a:effectLst/>
                        <a:latin typeface="Verdana" panose="020B060403050404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Verdana" panose="020B0604030504040204" pitchFamily="34" charset="0"/>
                        </a:rPr>
                        <a:t>10.5</a:t>
                      </a:r>
                      <a:r>
                        <a:rPr lang="en-ZM" sz="1800" b="1" i="0" u="none" strike="noStrike">
                          <a:solidFill>
                            <a:srgbClr val="000000"/>
                          </a:solidFill>
                          <a:effectLst/>
                          <a:latin typeface="Verdana" panose="020B0604030504040204" pitchFamily="34" charset="0"/>
                        </a:rPr>
                        <a:t>%</a:t>
                      </a:r>
                      <a:endParaRPr lang="en-US" sz="1800" b="0" i="0" u="none" strike="noStrike" dirty="0">
                        <a:solidFill>
                          <a:srgbClr val="000000"/>
                        </a:solidFill>
                        <a:effectLst/>
                        <a:latin typeface="Verdana" panose="020B060403050404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4943366"/>
                  </a:ext>
                </a:extLst>
              </a:tr>
            </a:tbl>
          </a:graphicData>
        </a:graphic>
      </p:graphicFrame>
      <p:sp>
        <p:nvSpPr>
          <p:cNvPr id="6" name="TextBox 5">
            <a:extLst>
              <a:ext uri="{FF2B5EF4-FFF2-40B4-BE49-F238E27FC236}">
                <a16:creationId xmlns:a16="http://schemas.microsoft.com/office/drawing/2014/main" id="{8F104705-8C76-50F2-2EA8-90961B453181}"/>
              </a:ext>
            </a:extLst>
          </p:cNvPr>
          <p:cNvSpPr txBox="1"/>
          <p:nvPr/>
        </p:nvSpPr>
        <p:spPr>
          <a:xfrm>
            <a:off x="7390151" y="5276850"/>
            <a:ext cx="4332157" cy="368300"/>
          </a:xfrm>
          <a:prstGeom prst="rect">
            <a:avLst/>
          </a:prstGeom>
          <a:noFill/>
          <a:ln w="38100">
            <a:solidFill>
              <a:srgbClr val="FF0000"/>
            </a:solidFill>
          </a:ln>
        </p:spPr>
        <p:txBody>
          <a:bodyPr wrap="square" rtlCol="0">
            <a:spAutoFit/>
          </a:bodyPr>
          <a:lstStyle/>
          <a:p>
            <a:endParaRPr lang="en-ZM" dirty="0"/>
          </a:p>
        </p:txBody>
      </p:sp>
    </p:spTree>
    <p:extLst>
      <p:ext uri="{BB962C8B-B14F-4D97-AF65-F5344CB8AC3E}">
        <p14:creationId xmlns:p14="http://schemas.microsoft.com/office/powerpoint/2010/main" val="118263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010A4E-4F36-9D4C-97C5-9AF4FEF49D21}"/>
              </a:ext>
            </a:extLst>
          </p:cNvPr>
          <p:cNvSpPr>
            <a:spLocks noGrp="1"/>
          </p:cNvSpPr>
          <p:nvPr>
            <p:ph sz="quarter" idx="13"/>
          </p:nvPr>
        </p:nvSpPr>
        <p:spPr>
          <a:xfrm>
            <a:off x="197427" y="1232192"/>
            <a:ext cx="11720945" cy="4898953"/>
          </a:xfrm>
        </p:spPr>
        <p:txBody>
          <a:bodyPr>
            <a:normAutofit/>
          </a:bodyPr>
          <a:lstStyle/>
          <a:p>
            <a:pPr marL="457200" indent="-457200">
              <a:buFont typeface="Wingdings" panose="05000000000000000000" pitchFamily="2" charset="2"/>
              <a:buChar char="q"/>
            </a:pPr>
            <a:endParaRPr lang="en-GB" noProof="0" dirty="0"/>
          </a:p>
          <a:p>
            <a:pPr marL="342900" indent="-342900">
              <a:buFont typeface="Arial" panose="020B0604020202020204" pitchFamily="34" charset="0"/>
              <a:buChar char="•"/>
            </a:pPr>
            <a:r>
              <a:rPr lang="en-US" sz="2400" dirty="0">
                <a:ea typeface="Calibri" panose="020F0502020204030204" pitchFamily="34" charset="0"/>
                <a:cs typeface="Arial" panose="020B0604020202020204" pitchFamily="34" charset="0"/>
                <a:sym typeface="Wingdings" panose="05000000000000000000" pitchFamily="2" charset="2"/>
              </a:rPr>
              <a:t>Majority of client</a:t>
            </a:r>
            <a:r>
              <a:rPr lang="en-US" sz="2400" dirty="0">
                <a:effectLst/>
                <a:ea typeface="Calibri" panose="020F0502020204030204" pitchFamily="34" charset="0"/>
                <a:cs typeface="Arial" panose="020B0604020202020204" pitchFamily="34" charset="0"/>
              </a:rPr>
              <a:t>-provider communication focused only on medical aspects of clients living with HIV. </a:t>
            </a:r>
          </a:p>
          <a:p>
            <a:pPr marL="457200" indent="-457200">
              <a:buFont typeface="Wingdings" panose="05000000000000000000" pitchFamily="2" charset="2"/>
              <a:buChar char="q"/>
            </a:pPr>
            <a:endParaRPr lang="en-GB" sz="2400" noProof="0" dirty="0"/>
          </a:p>
          <a:p>
            <a:pPr marL="342900" indent="-342900">
              <a:buFont typeface="Arial" panose="020B0604020202020204" pitchFamily="34" charset="0"/>
              <a:buChar char="•"/>
            </a:pPr>
            <a:r>
              <a:rPr lang="en-GB" sz="2400" dirty="0"/>
              <a:t>Person-centred communication still possible within the public health HIV setting. Improvements still needed.</a:t>
            </a:r>
          </a:p>
          <a:p>
            <a:pPr marL="457200" indent="-457200">
              <a:buFont typeface="+mj-lt"/>
              <a:buAutoNum type="arabicPeriod"/>
            </a:pPr>
            <a:endParaRPr lang="en-GB" sz="2400" noProof="0" dirty="0"/>
          </a:p>
          <a:p>
            <a:pPr marL="342900" indent="-342900">
              <a:buFont typeface="Arial" panose="020B0604020202020204" pitchFamily="34" charset="0"/>
              <a:buChar char="•"/>
            </a:pPr>
            <a:r>
              <a:rPr lang="en-GB" sz="2400" noProof="0" dirty="0"/>
              <a:t>Integration of PCC behaviours varied across the profiles &amp; health care worker cadre.</a:t>
            </a:r>
          </a:p>
          <a:p>
            <a:pPr marL="457200" indent="-457200">
              <a:buFont typeface="+mj-lt"/>
              <a:buAutoNum type="arabicPeriod"/>
            </a:pPr>
            <a:endParaRPr lang="en-GB" sz="2400" noProof="0" dirty="0"/>
          </a:p>
          <a:p>
            <a:pPr marL="342900" indent="-342900">
              <a:buFont typeface="Arial" panose="020B0604020202020204" pitchFamily="34" charset="0"/>
              <a:buChar char="•"/>
            </a:pPr>
            <a:r>
              <a:rPr lang="en-GB" sz="2400" dirty="0"/>
              <a:t>PCC behaviours - key in improving client experience and long-term engagement in HIV care.</a:t>
            </a:r>
          </a:p>
          <a:p>
            <a:pPr marL="457200" indent="-457200">
              <a:buFont typeface="+mj-lt"/>
              <a:buAutoNum type="arabicPeriod"/>
            </a:pPr>
            <a:endParaRPr lang="en-GB" noProof="0" dirty="0"/>
          </a:p>
        </p:txBody>
      </p:sp>
      <p:sp>
        <p:nvSpPr>
          <p:cNvPr id="3" name="Title 2">
            <a:extLst>
              <a:ext uri="{FF2B5EF4-FFF2-40B4-BE49-F238E27FC236}">
                <a16:creationId xmlns:a16="http://schemas.microsoft.com/office/drawing/2014/main" id="{CE660349-8FF3-774D-99B5-E2BC07158C39}"/>
              </a:ext>
            </a:extLst>
          </p:cNvPr>
          <p:cNvSpPr>
            <a:spLocks noGrp="1"/>
          </p:cNvSpPr>
          <p:nvPr>
            <p:ph type="title"/>
          </p:nvPr>
        </p:nvSpPr>
        <p:spPr>
          <a:xfrm>
            <a:off x="442913" y="410152"/>
            <a:ext cx="8891918" cy="1223964"/>
          </a:xfrm>
        </p:spPr>
        <p:txBody>
          <a:bodyPr>
            <a:normAutofit/>
          </a:bodyPr>
          <a:lstStyle/>
          <a:p>
            <a:r>
              <a:rPr lang="en-US" sz="4000" dirty="0"/>
              <a:t>Conclusions</a:t>
            </a:r>
          </a:p>
        </p:txBody>
      </p:sp>
    </p:spTree>
    <p:extLst>
      <p:ext uri="{BB962C8B-B14F-4D97-AF65-F5344CB8AC3E}">
        <p14:creationId xmlns:p14="http://schemas.microsoft.com/office/powerpoint/2010/main" val="54101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42917" y="1518867"/>
            <a:ext cx="11306175" cy="4103687"/>
          </a:xfrm>
        </p:spPr>
        <p:txBody>
          <a:bodyPr/>
          <a:lstStyle/>
          <a:p>
            <a:endParaRPr lang="en-US" dirty="0"/>
          </a:p>
          <a:p>
            <a:pPr marL="342900" indent="-342900">
              <a:buFont typeface="Arial" panose="020B0604020202020204" pitchFamily="34" charset="0"/>
              <a:buChar char="•"/>
            </a:pPr>
            <a:r>
              <a:rPr lang="en-US" sz="2400" dirty="0"/>
              <a:t>Systems for positive reinforcement of non-medical communication. </a:t>
            </a:r>
          </a:p>
          <a:p>
            <a:pPr marL="342900" indent="-342900">
              <a:buFont typeface="Wingdings" panose="05000000000000000000" pitchFamily="2" charset="2"/>
              <a:buChar char="q"/>
            </a:pPr>
            <a:endParaRPr lang="en-US" sz="2400" dirty="0"/>
          </a:p>
          <a:p>
            <a:pPr marL="342900" indent="-342900">
              <a:buFont typeface="Arial" panose="020B0604020202020204" pitchFamily="34" charset="0"/>
              <a:buChar char="•"/>
            </a:pPr>
            <a:r>
              <a:rPr lang="en-US" sz="2400" dirty="0"/>
              <a:t>Deliberately train and mentor HCWs in good communication skills. </a:t>
            </a:r>
          </a:p>
          <a:p>
            <a:pPr marL="342900" indent="-342900">
              <a:buFont typeface="Wingdings" panose="05000000000000000000" pitchFamily="2" charset="2"/>
              <a:buChar char="q"/>
            </a:pPr>
            <a:endParaRPr lang="en-US" sz="2400" dirty="0"/>
          </a:p>
          <a:p>
            <a:pPr marL="342900" indent="-342900">
              <a:buFont typeface="Arial" panose="020B0604020202020204" pitchFamily="34" charset="0"/>
              <a:buChar char="•"/>
            </a:pPr>
            <a:r>
              <a:rPr lang="en-US" sz="2400" dirty="0"/>
              <a:t>Research is needed to understand changes in client-provider communications over time.</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endParaRPr lang="en-US" dirty="0"/>
          </a:p>
        </p:txBody>
      </p:sp>
      <p:sp>
        <p:nvSpPr>
          <p:cNvPr id="3" name="Title 2"/>
          <p:cNvSpPr>
            <a:spLocks noGrp="1"/>
          </p:cNvSpPr>
          <p:nvPr>
            <p:ph type="title"/>
          </p:nvPr>
        </p:nvSpPr>
        <p:spPr>
          <a:xfrm>
            <a:off x="442913" y="441325"/>
            <a:ext cx="8891918" cy="755463"/>
          </a:xfrm>
        </p:spPr>
        <p:txBody>
          <a:bodyPr>
            <a:normAutofit fontScale="90000"/>
          </a:bodyPr>
          <a:lstStyle/>
          <a:p>
            <a:r>
              <a:rPr lang="en-US" dirty="0"/>
              <a:t>Calls to Action - RIAS</a:t>
            </a:r>
            <a:br>
              <a:rPr lang="en-US" dirty="0"/>
            </a:br>
            <a:endParaRPr lang="en-US" dirty="0"/>
          </a:p>
        </p:txBody>
      </p:sp>
    </p:spTree>
    <p:extLst>
      <p:ext uri="{BB962C8B-B14F-4D97-AF65-F5344CB8AC3E}">
        <p14:creationId xmlns:p14="http://schemas.microsoft.com/office/powerpoint/2010/main" val="818106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47918" y="1402080"/>
            <a:ext cx="11725835" cy="4876800"/>
          </a:xfrm>
        </p:spPr>
        <p:txBody>
          <a:bodyPr>
            <a:normAutofit fontScale="92500" lnSpcReduction="10000"/>
          </a:bodyPr>
          <a:lstStyle/>
          <a:p>
            <a:pPr marL="457200" indent="-457200" algn="just">
              <a:buFont typeface="Arial" panose="020B0604020202020204" pitchFamily="34" charset="0"/>
              <a:buChar char="•"/>
            </a:pPr>
            <a:r>
              <a:rPr lang="en-US" sz="2400" dirty="0"/>
              <a:t>MoH &amp; CIDRZ Letter of Agreement – signed: training, curriculum &amp; policy </a:t>
            </a:r>
            <a:r>
              <a:rPr lang="en-US" sz="2400" dirty="0" err="1"/>
              <a:t>intergration</a:t>
            </a:r>
            <a:r>
              <a:rPr lang="en-US" sz="2400" dirty="0"/>
              <a:t>.</a:t>
            </a:r>
          </a:p>
          <a:p>
            <a:pPr marL="457200" indent="-457200" algn="just">
              <a:buFont typeface="Arial" panose="020B0604020202020204" pitchFamily="34" charset="0"/>
              <a:buChar char="•"/>
            </a:pPr>
            <a:endParaRPr lang="en-US" sz="1100" dirty="0"/>
          </a:p>
          <a:p>
            <a:pPr marL="457200" indent="-457200" algn="just">
              <a:buFont typeface="Arial" panose="020B0604020202020204" pitchFamily="34" charset="0"/>
              <a:buChar char="•"/>
            </a:pPr>
            <a:r>
              <a:rPr lang="en-US" sz="2400" dirty="0"/>
              <a:t>Client Satisfaction Tool launched.</a:t>
            </a:r>
          </a:p>
          <a:p>
            <a:pPr marL="457200" indent="-457200" algn="just">
              <a:buFont typeface="Arial" panose="020B0604020202020204" pitchFamily="34" charset="0"/>
              <a:buChar char="•"/>
            </a:pPr>
            <a:endParaRPr lang="en-US" sz="1100" dirty="0"/>
          </a:p>
          <a:p>
            <a:pPr marL="457200" indent="-457200" algn="just">
              <a:buFont typeface="Arial" panose="020B0604020202020204" pitchFamily="34" charset="0"/>
              <a:buChar char="•"/>
            </a:pPr>
            <a:r>
              <a:rPr lang="en-US" sz="2400" dirty="0"/>
              <a:t>PCC theme for National Quality Improvement Conference.</a:t>
            </a:r>
          </a:p>
          <a:p>
            <a:pPr marL="457200" indent="-457200" algn="just">
              <a:buFont typeface="Arial" panose="020B0604020202020204" pitchFamily="34" charset="0"/>
              <a:buChar char="•"/>
            </a:pPr>
            <a:endParaRPr lang="en-US" sz="1100" dirty="0"/>
          </a:p>
          <a:p>
            <a:pPr marL="457200" indent="-457200" algn="just">
              <a:buFont typeface="Arial" panose="020B0604020202020204" pitchFamily="34" charset="0"/>
              <a:buChar char="•"/>
            </a:pPr>
            <a:r>
              <a:rPr lang="en-US" sz="2400" dirty="0"/>
              <a:t>Light touch PCC Mentorship in 24 public clinics.</a:t>
            </a:r>
          </a:p>
          <a:p>
            <a:pPr marL="457200" indent="-457200" algn="just">
              <a:buFont typeface="Arial" panose="020B0604020202020204" pitchFamily="34" charset="0"/>
              <a:buChar char="•"/>
            </a:pPr>
            <a:endParaRPr lang="en-US" sz="1000" dirty="0"/>
          </a:p>
          <a:p>
            <a:pPr marL="457200" indent="-457200" algn="just">
              <a:buFont typeface="Arial" panose="020B0604020202020204" pitchFamily="34" charset="0"/>
              <a:buChar char="•"/>
            </a:pPr>
            <a:r>
              <a:rPr lang="en-US" sz="2400" dirty="0"/>
              <a:t>PCC Trainer of Trainers for HCWs.</a:t>
            </a:r>
          </a:p>
          <a:p>
            <a:pPr marL="457200" indent="-457200" algn="just">
              <a:buFont typeface="Arial" panose="020B0604020202020204" pitchFamily="34" charset="0"/>
              <a:buChar char="•"/>
            </a:pPr>
            <a:endParaRPr lang="en-US" sz="1000" dirty="0"/>
          </a:p>
          <a:p>
            <a:pPr marL="457200" indent="-457200" algn="just">
              <a:buFont typeface="Arial" panose="020B0604020202020204" pitchFamily="34" charset="0"/>
              <a:buChar char="•"/>
            </a:pPr>
            <a:r>
              <a:rPr lang="en-US" sz="2400" dirty="0"/>
              <a:t>Develop a sustainable PCC activity package – Human-</a:t>
            </a:r>
            <a:r>
              <a:rPr lang="en-US" sz="2400" dirty="0" err="1"/>
              <a:t>Centred</a:t>
            </a:r>
            <a:r>
              <a:rPr lang="en-US" sz="2400" dirty="0"/>
              <a:t> Design workshop.</a:t>
            </a:r>
          </a:p>
          <a:p>
            <a:pPr marL="457200" indent="-457200" algn="just">
              <a:buFont typeface="Arial" panose="020B0604020202020204" pitchFamily="34" charset="0"/>
              <a:buChar char="•"/>
            </a:pPr>
            <a:endParaRPr lang="en-US" sz="1000" dirty="0"/>
          </a:p>
          <a:p>
            <a:pPr marL="457200" indent="-457200" algn="just">
              <a:buFont typeface="Arial" panose="020B0604020202020204" pitchFamily="34" charset="0"/>
              <a:buChar char="•"/>
            </a:pPr>
            <a:r>
              <a:rPr lang="en-US" sz="2400" dirty="0"/>
              <a:t>Roadmap for PCC Integration.</a:t>
            </a:r>
          </a:p>
          <a:p>
            <a:pPr marL="457200" indent="-457200" algn="just">
              <a:buFont typeface="Arial" panose="020B0604020202020204" pitchFamily="34" charset="0"/>
              <a:buChar char="•"/>
            </a:pPr>
            <a:endParaRPr lang="en-US" sz="3400" dirty="0"/>
          </a:p>
          <a:p>
            <a:pPr marL="457200" indent="-457200" algn="just">
              <a:buFont typeface="Arial" panose="020B0604020202020204" pitchFamily="34" charset="0"/>
              <a:buChar char="•"/>
            </a:pPr>
            <a:endParaRPr lang="en-US" sz="3400" dirty="0"/>
          </a:p>
          <a:p>
            <a:pPr marL="457200" indent="-457200" algn="just">
              <a:buFont typeface="Arial" panose="020B0604020202020204" pitchFamily="34" charset="0"/>
              <a:buChar char="•"/>
            </a:pPr>
            <a:endParaRPr lang="en-US" sz="3400" dirty="0"/>
          </a:p>
          <a:p>
            <a:pPr marL="342900" indent="-342900">
              <a:buFont typeface="Wingdings" panose="05000000000000000000" pitchFamily="2" charset="2"/>
              <a:buChar char="q"/>
            </a:pPr>
            <a:endParaRPr lang="en-US" sz="2400" dirty="0"/>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endParaRPr lang="en-US" dirty="0"/>
          </a:p>
        </p:txBody>
      </p:sp>
      <p:sp>
        <p:nvSpPr>
          <p:cNvPr id="3" name="Title 2"/>
          <p:cNvSpPr>
            <a:spLocks noGrp="1"/>
          </p:cNvSpPr>
          <p:nvPr>
            <p:ph type="title"/>
          </p:nvPr>
        </p:nvSpPr>
        <p:spPr>
          <a:xfrm>
            <a:off x="289560" y="288925"/>
            <a:ext cx="9959909" cy="574675"/>
          </a:xfrm>
        </p:spPr>
        <p:txBody>
          <a:bodyPr>
            <a:normAutofit fontScale="90000"/>
          </a:bodyPr>
          <a:lstStyle/>
          <a:p>
            <a:r>
              <a:rPr lang="en-US" sz="4200" dirty="0"/>
              <a:t>Continued operationalization of PCC </a:t>
            </a:r>
            <a:br>
              <a:rPr lang="en-US" dirty="0"/>
            </a:br>
            <a:endParaRPr lang="en-US" dirty="0"/>
          </a:p>
        </p:txBody>
      </p:sp>
    </p:spTree>
    <p:extLst>
      <p:ext uri="{BB962C8B-B14F-4D97-AF65-F5344CB8AC3E}">
        <p14:creationId xmlns:p14="http://schemas.microsoft.com/office/powerpoint/2010/main" val="1526973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BE50AC-C136-2D40-BB1E-40C3620B9A35}"/>
              </a:ext>
            </a:extLst>
          </p:cNvPr>
          <p:cNvPicPr>
            <a:picLocks noChangeAspect="1"/>
          </p:cNvPicPr>
          <p:nvPr/>
        </p:nvPicPr>
        <p:blipFill rotWithShape="1">
          <a:blip r:embed="rId3">
            <a:extLst>
              <a:ext uri="{28A0092B-C50C-407E-A947-70E740481C1C}">
                <a14:useLocalDpi xmlns:a14="http://schemas.microsoft.com/office/drawing/2010/main" val="0"/>
              </a:ext>
            </a:extLst>
          </a:blip>
          <a:srcRect t="22378" b="25898"/>
          <a:stretch/>
        </p:blipFill>
        <p:spPr>
          <a:xfrm>
            <a:off x="385799" y="5750892"/>
            <a:ext cx="1938576" cy="1002704"/>
          </a:xfrm>
          <a:prstGeom prst="rect">
            <a:avLst/>
          </a:prstGeom>
        </p:spPr>
      </p:pic>
      <p:pic>
        <p:nvPicPr>
          <p:cNvPr id="8" name="Picture 16" descr="Logo">
            <a:extLst>
              <a:ext uri="{FF2B5EF4-FFF2-40B4-BE49-F238E27FC236}">
                <a16:creationId xmlns:a16="http://schemas.microsoft.com/office/drawing/2014/main" id="{BEB63751-0DCC-CD47-BDEA-82CF8BF45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800" y="592252"/>
            <a:ext cx="2378136" cy="8107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3u Georgetown University Logo 600×200 | Christian Life School">
            <a:extLst>
              <a:ext uri="{FF2B5EF4-FFF2-40B4-BE49-F238E27FC236}">
                <a16:creationId xmlns:a16="http://schemas.microsoft.com/office/drawing/2014/main" id="{4AE8CCF1-753F-DE43-BE70-5F5F4EE416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5653" y="5944577"/>
            <a:ext cx="2133511" cy="7075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Johns Hopkins Institute for Education Policy response - Global  Education Coalition">
            <a:extLst>
              <a:ext uri="{FF2B5EF4-FFF2-40B4-BE49-F238E27FC236}">
                <a16:creationId xmlns:a16="http://schemas.microsoft.com/office/drawing/2014/main" id="{F27C2549-8E7E-DF4D-B5E2-B96876A775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4063" y="5653114"/>
            <a:ext cx="1801901" cy="11583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3C35603-E648-A64D-874E-CF7876357D1F}"/>
              </a:ext>
            </a:extLst>
          </p:cNvPr>
          <p:cNvSpPr txBox="1"/>
          <p:nvPr/>
        </p:nvSpPr>
        <p:spPr>
          <a:xfrm>
            <a:off x="12787313" y="4129088"/>
            <a:ext cx="184731" cy="369332"/>
          </a:xfrm>
          <a:prstGeom prst="rect">
            <a:avLst/>
          </a:prstGeom>
          <a:noFill/>
        </p:spPr>
        <p:txBody>
          <a:bodyPr wrap="none" rtlCol="0">
            <a:spAutoFit/>
          </a:bodyPr>
          <a:lstStyle/>
          <a:p>
            <a:pPr defTabSz="914377">
              <a:defRPr/>
            </a:pPr>
            <a:endParaRPr lang="en-US">
              <a:solidFill>
                <a:prstClr val="black"/>
              </a:solidFill>
              <a:latin typeface="Calibri" panose="020F0502020204030204"/>
            </a:endParaRPr>
          </a:p>
        </p:txBody>
      </p:sp>
      <p:pic>
        <p:nvPicPr>
          <p:cNvPr id="1034" name="Picture 10" descr="The London School of Hygiene &amp; Tropical Medicine | LSHTM">
            <a:extLst>
              <a:ext uri="{FF2B5EF4-FFF2-40B4-BE49-F238E27FC236}">
                <a16:creationId xmlns:a16="http://schemas.microsoft.com/office/drawing/2014/main" id="{47FC31D1-B933-FD4D-AA1C-9D0221819E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72362" y="5923467"/>
            <a:ext cx="1458209" cy="697600"/>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6">
            <a:extLst>
              <a:ext uri="{FF2B5EF4-FFF2-40B4-BE49-F238E27FC236}">
                <a16:creationId xmlns:a16="http://schemas.microsoft.com/office/drawing/2014/main" id="{DA6E227D-3E3F-4245-AB3D-7C6C67A9DC24}"/>
              </a:ext>
            </a:extLst>
          </p:cNvPr>
          <p:cNvPicPr>
            <a:picLocks noChangeAspect="1"/>
          </p:cNvPicPr>
          <p:nvPr/>
        </p:nvPicPr>
        <p:blipFill rotWithShape="1">
          <a:blip r:embed="rId8"/>
          <a:srcRect l="14423" t="36897" r="3438" b="21154"/>
          <a:stretch/>
        </p:blipFill>
        <p:spPr>
          <a:xfrm>
            <a:off x="0" y="1512631"/>
            <a:ext cx="12199984" cy="4155505"/>
          </a:xfrm>
          <a:prstGeom prst="rect">
            <a:avLst/>
          </a:prstGeom>
          <a:noFill/>
          <a:ln>
            <a:noFill/>
          </a:ln>
        </p:spPr>
      </p:pic>
      <p:sp>
        <p:nvSpPr>
          <p:cNvPr id="3" name="Title 2">
            <a:extLst>
              <a:ext uri="{FF2B5EF4-FFF2-40B4-BE49-F238E27FC236}">
                <a16:creationId xmlns:a16="http://schemas.microsoft.com/office/drawing/2014/main" id="{099160F6-46E9-C9CF-6712-8CFE5F79178D}"/>
              </a:ext>
            </a:extLst>
          </p:cNvPr>
          <p:cNvSpPr txBox="1">
            <a:spLocks/>
          </p:cNvSpPr>
          <p:nvPr/>
        </p:nvSpPr>
        <p:spPr>
          <a:xfrm>
            <a:off x="1663700" y="165091"/>
            <a:ext cx="10301559" cy="472704"/>
          </a:xfrm>
          <a:prstGeom prst="rect">
            <a:avLst/>
          </a:prstGeom>
        </p:spPr>
        <p:txBody>
          <a:bodyPr anchor="t">
            <a:normAutofit fontScale="75000" lnSpcReduction="2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US" dirty="0"/>
              <a:t>Acknowledgement of contributors</a:t>
            </a:r>
          </a:p>
        </p:txBody>
      </p:sp>
      <p:pic>
        <p:nvPicPr>
          <p:cNvPr id="4" name="Picture 3" descr="A logo with two people&#10;&#10;Description automatically generated">
            <a:extLst>
              <a:ext uri="{FF2B5EF4-FFF2-40B4-BE49-F238E27FC236}">
                <a16:creationId xmlns:a16="http://schemas.microsoft.com/office/drawing/2014/main" id="{2B1C9A34-CCA1-42C6-14C3-26C7091EE27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62300" y="687617"/>
            <a:ext cx="4144996" cy="717652"/>
          </a:xfrm>
          <a:prstGeom prst="rect">
            <a:avLst/>
          </a:prstGeom>
          <a:noFill/>
          <a:ln>
            <a:noFill/>
          </a:ln>
        </p:spPr>
      </p:pic>
      <p:pic>
        <p:nvPicPr>
          <p:cNvPr id="2" name="Picture 1" descr="A black background with a black square&#10;&#10;Description automatically generated">
            <a:extLst>
              <a:ext uri="{FF2B5EF4-FFF2-40B4-BE49-F238E27FC236}">
                <a16:creationId xmlns:a16="http://schemas.microsoft.com/office/drawing/2014/main" id="{F98606B2-C5C1-3878-2FAF-C4AC62A4953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474200" y="611286"/>
            <a:ext cx="1942138" cy="793983"/>
          </a:xfrm>
          <a:prstGeom prst="rect">
            <a:avLst/>
          </a:prstGeom>
          <a:noFill/>
          <a:ln>
            <a:noFill/>
          </a:ln>
        </p:spPr>
      </p:pic>
    </p:spTree>
    <p:extLst>
      <p:ext uri="{BB962C8B-B14F-4D97-AF65-F5344CB8AC3E}">
        <p14:creationId xmlns:p14="http://schemas.microsoft.com/office/powerpoint/2010/main" val="3093097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24661" t="17752" r="25755" b="6645"/>
          <a:stretch/>
        </p:blipFill>
        <p:spPr>
          <a:xfrm>
            <a:off x="4954354" y="656808"/>
            <a:ext cx="7237646" cy="6204417"/>
          </a:xfrm>
          <a:prstGeom prst="rect">
            <a:avLst/>
          </a:prstGeom>
        </p:spPr>
      </p:pic>
      <p:sp>
        <p:nvSpPr>
          <p:cNvPr id="2" name="Title 1"/>
          <p:cNvSpPr>
            <a:spLocks noGrp="1"/>
          </p:cNvSpPr>
          <p:nvPr>
            <p:ph type="title"/>
          </p:nvPr>
        </p:nvSpPr>
        <p:spPr>
          <a:xfrm>
            <a:off x="4954354" y="31339"/>
            <a:ext cx="7237647" cy="583762"/>
          </a:xfrm>
        </p:spPr>
        <p:txBody>
          <a:bodyPr>
            <a:noAutofit/>
          </a:bodyPr>
          <a:lstStyle/>
          <a:p>
            <a:pPr algn="ctr"/>
            <a:r>
              <a:rPr lang="en-US" sz="3000" b="1" dirty="0"/>
              <a:t>Study Setting: Lusaka, Zambia</a:t>
            </a:r>
          </a:p>
        </p:txBody>
      </p:sp>
      <p:sp>
        <p:nvSpPr>
          <p:cNvPr id="3" name="Content Placeholder 2"/>
          <p:cNvSpPr>
            <a:spLocks noGrp="1"/>
          </p:cNvSpPr>
          <p:nvPr>
            <p:ph idx="1"/>
          </p:nvPr>
        </p:nvSpPr>
        <p:spPr>
          <a:xfrm>
            <a:off x="147529" y="1520456"/>
            <a:ext cx="4806826" cy="3498111"/>
          </a:xfrm>
        </p:spPr>
        <p:txBody>
          <a:bodyPr>
            <a:normAutofit/>
          </a:bodyPr>
          <a:lstStyle/>
          <a:p>
            <a:pPr marL="0" indent="0">
              <a:buNone/>
            </a:pPr>
            <a:r>
              <a:rPr lang="en-US" sz="3000" b="1" dirty="0">
                <a:solidFill>
                  <a:srgbClr val="489DCB"/>
                </a:solidFill>
                <a:ea typeface="+mj-ea"/>
                <a:cs typeface="+mj-cs"/>
              </a:rPr>
              <a:t>Presentation Outline</a:t>
            </a:r>
          </a:p>
          <a:p>
            <a:pPr marL="0" indent="0">
              <a:buNone/>
            </a:pPr>
            <a:endParaRPr lang="en-US" sz="1500" dirty="0"/>
          </a:p>
          <a:p>
            <a:r>
              <a:rPr lang="en-GB" sz="2500" dirty="0"/>
              <a:t>Provider perspectives on person-centredness </a:t>
            </a:r>
          </a:p>
          <a:p>
            <a:pPr marL="285750" indent="-285750">
              <a:buFont typeface="Wingdings" panose="05000000000000000000" pitchFamily="2" charset="2"/>
              <a:buChar char="q"/>
            </a:pPr>
            <a:endParaRPr lang="en-GB" sz="2500" dirty="0"/>
          </a:p>
          <a:p>
            <a:r>
              <a:rPr lang="en-GB" sz="2500" dirty="0"/>
              <a:t>Patterns of person-centred communications in public HIV clinics</a:t>
            </a:r>
            <a:endParaRPr lang="en-US" sz="2500" dirty="0"/>
          </a:p>
          <a:p>
            <a:endParaRPr lang="en-US" sz="1000" dirty="0"/>
          </a:p>
          <a:p>
            <a:endParaRPr lang="en-US" dirty="0"/>
          </a:p>
          <a:p>
            <a:pPr marL="0" indent="0">
              <a:buNone/>
            </a:pPr>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3D18CA00-F6DB-4CE2-AAA4-5C5831CE4D84}" type="slidenum">
              <a:rPr lang="en-US" smtClean="0"/>
              <a:t>3</a:t>
            </a:fld>
            <a:endParaRPr lang="en-US" dirty="0"/>
          </a:p>
        </p:txBody>
      </p:sp>
      <p:sp>
        <p:nvSpPr>
          <p:cNvPr id="17" name="Arrow: Right 16">
            <a:extLst>
              <a:ext uri="{FF2B5EF4-FFF2-40B4-BE49-F238E27FC236}">
                <a16:creationId xmlns:a16="http://schemas.microsoft.com/office/drawing/2014/main" id="{AA744F74-57EA-4319-B56E-42B516051015}"/>
              </a:ext>
            </a:extLst>
          </p:cNvPr>
          <p:cNvSpPr/>
          <p:nvPr/>
        </p:nvSpPr>
        <p:spPr>
          <a:xfrm rot="13447021">
            <a:off x="9264464" y="5020152"/>
            <a:ext cx="697424" cy="34096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descr="Image result for zambian flag">
            <a:extLst>
              <a:ext uri="{FF2B5EF4-FFF2-40B4-BE49-F238E27FC236}">
                <a16:creationId xmlns:a16="http://schemas.microsoft.com/office/drawing/2014/main" id="{2B97F725-EDF7-CFBF-B021-B6C18C5B0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366" y="5039018"/>
            <a:ext cx="2763987" cy="1842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8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7B6EDF-0490-F4B6-5F98-14DF65044415}"/>
              </a:ext>
            </a:extLst>
          </p:cNvPr>
          <p:cNvSpPr>
            <a:spLocks noGrp="1"/>
          </p:cNvSpPr>
          <p:nvPr>
            <p:ph type="title"/>
          </p:nvPr>
        </p:nvSpPr>
        <p:spPr>
          <a:xfrm>
            <a:off x="2279650" y="173646"/>
            <a:ext cx="7632700" cy="1223964"/>
          </a:xfrm>
        </p:spPr>
        <p:txBody>
          <a:bodyPr/>
          <a:lstStyle/>
          <a:p>
            <a:r>
              <a:rPr lang="en-US" dirty="0"/>
              <a:t>PCPH Trial</a:t>
            </a:r>
          </a:p>
        </p:txBody>
      </p:sp>
      <p:sp>
        <p:nvSpPr>
          <p:cNvPr id="5" name="Rectangle 4">
            <a:extLst>
              <a:ext uri="{FF2B5EF4-FFF2-40B4-BE49-F238E27FC236}">
                <a16:creationId xmlns:a16="http://schemas.microsoft.com/office/drawing/2014/main" id="{ADD073D8-9731-1BFC-E568-1121979901CC}"/>
              </a:ext>
            </a:extLst>
          </p:cNvPr>
          <p:cNvSpPr/>
          <p:nvPr/>
        </p:nvSpPr>
        <p:spPr>
          <a:xfrm>
            <a:off x="9803359" y="1105786"/>
            <a:ext cx="2041451" cy="41903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r>
              <a:rPr lang="en-US" sz="1700" b="1" dirty="0">
                <a:solidFill>
                  <a:schemeClr val="tx1">
                    <a:lumMod val="65000"/>
                    <a:lumOff val="35000"/>
                  </a:schemeClr>
                </a:solidFill>
              </a:rPr>
              <a:t>Service delivery</a:t>
            </a:r>
          </a:p>
          <a:p>
            <a:pPr algn="l"/>
            <a:endParaRPr lang="en-US" sz="1700" b="1" dirty="0">
              <a:solidFill>
                <a:schemeClr val="tx1">
                  <a:lumMod val="65000"/>
                  <a:lumOff val="35000"/>
                </a:schemeClr>
              </a:solidFill>
            </a:endParaRPr>
          </a:p>
          <a:p>
            <a:pPr algn="l"/>
            <a:r>
              <a:rPr lang="en-US" sz="1700" b="1" dirty="0">
                <a:solidFill>
                  <a:schemeClr val="tx1">
                    <a:lumMod val="65000"/>
                    <a:lumOff val="35000"/>
                  </a:schemeClr>
                </a:solidFill>
              </a:rPr>
              <a:t>Client experience</a:t>
            </a:r>
          </a:p>
          <a:p>
            <a:pPr algn="l"/>
            <a:endParaRPr lang="en-US" sz="1700" b="1" dirty="0">
              <a:solidFill>
                <a:schemeClr val="tx1">
                  <a:lumMod val="65000"/>
                  <a:lumOff val="35000"/>
                </a:schemeClr>
              </a:solidFill>
            </a:endParaRPr>
          </a:p>
          <a:p>
            <a:pPr algn="l"/>
            <a:r>
              <a:rPr lang="en-US" sz="1700" b="1" dirty="0">
                <a:solidFill>
                  <a:schemeClr val="tx1">
                    <a:lumMod val="65000"/>
                    <a:lumOff val="35000"/>
                  </a:schemeClr>
                </a:solidFill>
              </a:rPr>
              <a:t>Client retention</a:t>
            </a:r>
          </a:p>
          <a:p>
            <a:pPr algn="l"/>
            <a:endParaRPr lang="en-US" sz="1700" b="1" dirty="0">
              <a:solidFill>
                <a:schemeClr val="tx1">
                  <a:lumMod val="65000"/>
                  <a:lumOff val="35000"/>
                </a:schemeClr>
              </a:solidFill>
            </a:endParaRPr>
          </a:p>
          <a:p>
            <a:pPr algn="l"/>
            <a:r>
              <a:rPr lang="en-US" sz="1700" b="1" dirty="0">
                <a:solidFill>
                  <a:schemeClr val="tx1">
                    <a:lumMod val="65000"/>
                    <a:lumOff val="35000"/>
                  </a:schemeClr>
                </a:solidFill>
              </a:rPr>
              <a:t>Client clinical outcomes</a:t>
            </a:r>
          </a:p>
          <a:p>
            <a:pPr algn="l"/>
            <a:endParaRPr lang="en-US" sz="1700" b="1" dirty="0">
              <a:solidFill>
                <a:schemeClr val="tx1">
                  <a:lumMod val="65000"/>
                  <a:lumOff val="35000"/>
                </a:schemeClr>
              </a:solidFill>
            </a:endParaRPr>
          </a:p>
          <a:p>
            <a:pPr algn="l"/>
            <a:r>
              <a:rPr lang="en-US" sz="1700" b="1" dirty="0">
                <a:solidFill>
                  <a:schemeClr val="tx1">
                    <a:lumMod val="65000"/>
                    <a:lumOff val="35000"/>
                  </a:schemeClr>
                </a:solidFill>
              </a:rPr>
              <a:t>Provider experience</a:t>
            </a:r>
          </a:p>
        </p:txBody>
      </p:sp>
      <p:sp>
        <p:nvSpPr>
          <p:cNvPr id="6" name="Arrow: Right 5">
            <a:extLst>
              <a:ext uri="{FF2B5EF4-FFF2-40B4-BE49-F238E27FC236}">
                <a16:creationId xmlns:a16="http://schemas.microsoft.com/office/drawing/2014/main" id="{CEA4EF41-7487-C6B7-2874-E2F69D2690F1}"/>
              </a:ext>
            </a:extLst>
          </p:cNvPr>
          <p:cNvSpPr/>
          <p:nvPr/>
        </p:nvSpPr>
        <p:spPr>
          <a:xfrm>
            <a:off x="8847246" y="2917972"/>
            <a:ext cx="784624" cy="611372"/>
          </a:xfrm>
          <a:prstGeom prst="rightArrow">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8" name="Content Placeholder 1">
            <a:extLst>
              <a:ext uri="{FF2B5EF4-FFF2-40B4-BE49-F238E27FC236}">
                <a16:creationId xmlns:a16="http://schemas.microsoft.com/office/drawing/2014/main" id="{0692DE7B-DE39-1367-98BA-8335451709F7}"/>
              </a:ext>
            </a:extLst>
          </p:cNvPr>
          <p:cNvSpPr txBox="1">
            <a:spLocks/>
          </p:cNvSpPr>
          <p:nvPr/>
        </p:nvSpPr>
        <p:spPr>
          <a:xfrm>
            <a:off x="442917" y="4976812"/>
            <a:ext cx="11306175" cy="132829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t>Summary Trial Results</a:t>
            </a:r>
            <a:r>
              <a:rPr lang="en-US" dirty="0"/>
              <a:t>:</a:t>
            </a:r>
          </a:p>
          <a:p>
            <a:pPr marL="342900" indent="-342900"/>
            <a:r>
              <a:rPr lang="en-US" dirty="0"/>
              <a:t>70% reduction in HIV care visits with a bad experience and 56,000 visits with bad experience averted during the intervention period</a:t>
            </a:r>
          </a:p>
          <a:p>
            <a:pPr marL="342900" indent="-342900"/>
            <a:r>
              <a:rPr lang="en-US" dirty="0"/>
              <a:t>Qualitatively improved inter-personal dynamics between clients and providers </a:t>
            </a:r>
          </a:p>
        </p:txBody>
      </p:sp>
      <p:sp>
        <p:nvSpPr>
          <p:cNvPr id="9" name="TextBox 8">
            <a:extLst>
              <a:ext uri="{FF2B5EF4-FFF2-40B4-BE49-F238E27FC236}">
                <a16:creationId xmlns:a16="http://schemas.microsoft.com/office/drawing/2014/main" id="{F7359863-C9BD-AB1A-B932-7EC97EB74814}"/>
              </a:ext>
            </a:extLst>
          </p:cNvPr>
          <p:cNvSpPr txBox="1"/>
          <p:nvPr/>
        </p:nvSpPr>
        <p:spPr>
          <a:xfrm>
            <a:off x="4897472" y="1448991"/>
            <a:ext cx="2881422" cy="369332"/>
          </a:xfrm>
          <a:prstGeom prst="rect">
            <a:avLst/>
          </a:prstGeom>
          <a:noFill/>
        </p:spPr>
        <p:txBody>
          <a:bodyPr wrap="square" rtlCol="0">
            <a:spAutoFit/>
          </a:bodyPr>
          <a:lstStyle/>
          <a:p>
            <a:r>
              <a:rPr lang="en-US" b="1" dirty="0">
                <a:solidFill>
                  <a:schemeClr val="tx1">
                    <a:lumMod val="65000"/>
                    <a:lumOff val="35000"/>
                  </a:schemeClr>
                </a:solidFill>
              </a:rPr>
              <a:t>Trialed Intervention</a:t>
            </a:r>
          </a:p>
        </p:txBody>
      </p:sp>
      <p:sp>
        <p:nvSpPr>
          <p:cNvPr id="10" name="TextBox 9">
            <a:extLst>
              <a:ext uri="{FF2B5EF4-FFF2-40B4-BE49-F238E27FC236}">
                <a16:creationId xmlns:a16="http://schemas.microsoft.com/office/drawing/2014/main" id="{606D13B8-91E8-1238-2FC9-14DE6C88E098}"/>
              </a:ext>
            </a:extLst>
          </p:cNvPr>
          <p:cNvSpPr txBox="1"/>
          <p:nvPr/>
        </p:nvSpPr>
        <p:spPr>
          <a:xfrm>
            <a:off x="9959277" y="742961"/>
            <a:ext cx="1789814" cy="369332"/>
          </a:xfrm>
          <a:prstGeom prst="rect">
            <a:avLst/>
          </a:prstGeom>
          <a:noFill/>
        </p:spPr>
        <p:txBody>
          <a:bodyPr wrap="square" rtlCol="0">
            <a:spAutoFit/>
          </a:bodyPr>
          <a:lstStyle/>
          <a:p>
            <a:r>
              <a:rPr lang="en-US" b="1" dirty="0">
                <a:solidFill>
                  <a:schemeClr val="accent6">
                    <a:lumMod val="75000"/>
                  </a:schemeClr>
                </a:solidFill>
              </a:rPr>
              <a:t>Outcomes</a:t>
            </a:r>
          </a:p>
        </p:txBody>
      </p:sp>
      <p:sp>
        <p:nvSpPr>
          <p:cNvPr id="11" name="TextBox 10">
            <a:extLst>
              <a:ext uri="{FF2B5EF4-FFF2-40B4-BE49-F238E27FC236}">
                <a16:creationId xmlns:a16="http://schemas.microsoft.com/office/drawing/2014/main" id="{8F3C5561-2003-21CF-96DF-36A1A25ABABE}"/>
              </a:ext>
            </a:extLst>
          </p:cNvPr>
          <p:cNvSpPr txBox="1"/>
          <p:nvPr/>
        </p:nvSpPr>
        <p:spPr>
          <a:xfrm>
            <a:off x="577381" y="1480623"/>
            <a:ext cx="2378469" cy="369332"/>
          </a:xfrm>
          <a:prstGeom prst="rect">
            <a:avLst/>
          </a:prstGeom>
          <a:noFill/>
        </p:spPr>
        <p:txBody>
          <a:bodyPr wrap="square" rtlCol="0">
            <a:spAutoFit/>
          </a:bodyPr>
          <a:lstStyle/>
          <a:p>
            <a:r>
              <a:rPr lang="en-US" b="1" dirty="0">
                <a:solidFill>
                  <a:schemeClr val="tx1">
                    <a:lumMod val="65000"/>
                    <a:lumOff val="35000"/>
                  </a:schemeClr>
                </a:solidFill>
              </a:rPr>
              <a:t>Formative Phase</a:t>
            </a:r>
          </a:p>
        </p:txBody>
      </p:sp>
      <p:pic>
        <p:nvPicPr>
          <p:cNvPr id="14" name="Graphic 13" descr="Group brainstorm with solid fill">
            <a:extLst>
              <a:ext uri="{FF2B5EF4-FFF2-40B4-BE49-F238E27FC236}">
                <a16:creationId xmlns:a16="http://schemas.microsoft.com/office/drawing/2014/main" id="{E2AA0801-941F-FFEA-6D8A-E981685D73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648" y="1951608"/>
            <a:ext cx="1272050" cy="1272050"/>
          </a:xfrm>
          <a:prstGeom prst="rect">
            <a:avLst/>
          </a:prstGeom>
        </p:spPr>
      </p:pic>
      <p:sp>
        <p:nvSpPr>
          <p:cNvPr id="15" name="TextBox 14">
            <a:extLst>
              <a:ext uri="{FF2B5EF4-FFF2-40B4-BE49-F238E27FC236}">
                <a16:creationId xmlns:a16="http://schemas.microsoft.com/office/drawing/2014/main" id="{AE4BDC86-69FA-FA5E-EF47-0D0959209E3B}"/>
              </a:ext>
            </a:extLst>
          </p:cNvPr>
          <p:cNvSpPr txBox="1"/>
          <p:nvPr/>
        </p:nvSpPr>
        <p:spPr>
          <a:xfrm>
            <a:off x="238489" y="3325311"/>
            <a:ext cx="2921789"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accent6">
                    <a:lumMod val="75000"/>
                  </a:schemeClr>
                </a:solidFill>
              </a:rPr>
              <a:t>Theory of change</a:t>
            </a:r>
          </a:p>
          <a:p>
            <a:pPr marL="285750" indent="-285750">
              <a:buFont typeface="Arial" panose="020B0604020202020204" pitchFamily="34" charset="0"/>
              <a:buChar char="•"/>
            </a:pPr>
            <a:r>
              <a:rPr lang="en-US" b="1" dirty="0">
                <a:solidFill>
                  <a:schemeClr val="accent6">
                    <a:lumMod val="75000"/>
                  </a:schemeClr>
                </a:solidFill>
              </a:rPr>
              <a:t>Qualitative work</a:t>
            </a:r>
          </a:p>
          <a:p>
            <a:pPr marL="285750" indent="-285750">
              <a:buFont typeface="Arial" panose="020B0604020202020204" pitchFamily="34" charset="0"/>
              <a:buChar char="•"/>
            </a:pPr>
            <a:r>
              <a:rPr lang="en-US" b="1" dirty="0">
                <a:solidFill>
                  <a:schemeClr val="accent6">
                    <a:lumMod val="75000"/>
                  </a:schemeClr>
                </a:solidFill>
              </a:rPr>
              <a:t>Human-</a:t>
            </a:r>
            <a:r>
              <a:rPr lang="en-US" b="1" dirty="0" err="1">
                <a:solidFill>
                  <a:schemeClr val="accent6">
                    <a:lumMod val="75000"/>
                  </a:schemeClr>
                </a:solidFill>
              </a:rPr>
              <a:t>centred</a:t>
            </a:r>
            <a:r>
              <a:rPr lang="en-US" b="1" dirty="0">
                <a:solidFill>
                  <a:schemeClr val="accent6">
                    <a:lumMod val="75000"/>
                  </a:schemeClr>
                </a:solidFill>
              </a:rPr>
              <a:t> design</a:t>
            </a:r>
          </a:p>
        </p:txBody>
      </p:sp>
      <p:sp>
        <p:nvSpPr>
          <p:cNvPr id="16" name="Right Brace 15">
            <a:extLst>
              <a:ext uri="{FF2B5EF4-FFF2-40B4-BE49-F238E27FC236}">
                <a16:creationId xmlns:a16="http://schemas.microsoft.com/office/drawing/2014/main" id="{892B4731-E0F3-51DE-48CE-8B72F41FE45D}"/>
              </a:ext>
            </a:extLst>
          </p:cNvPr>
          <p:cNvSpPr/>
          <p:nvPr/>
        </p:nvSpPr>
        <p:spPr>
          <a:xfrm>
            <a:off x="2883070" y="1818323"/>
            <a:ext cx="408856" cy="2745485"/>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pic>
        <p:nvPicPr>
          <p:cNvPr id="4098" name="Picture 2">
            <a:extLst>
              <a:ext uri="{FF2B5EF4-FFF2-40B4-BE49-F238E27FC236}">
                <a16:creationId xmlns:a16="http://schemas.microsoft.com/office/drawing/2014/main" id="{54597C9D-7B8E-BEFF-A413-B757DEB9EC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7555" y="2190569"/>
            <a:ext cx="5208043" cy="247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85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p:bldP spid="10" grpId="0"/>
      <p:bldP spid="11" grpId="0"/>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8F98D-7295-E343-8A23-37562C7E37F9}"/>
              </a:ext>
            </a:extLst>
          </p:cNvPr>
          <p:cNvSpPr>
            <a:spLocks noGrp="1"/>
          </p:cNvSpPr>
          <p:nvPr>
            <p:ph type="title"/>
          </p:nvPr>
        </p:nvSpPr>
        <p:spPr>
          <a:xfrm>
            <a:off x="3178098" y="626435"/>
            <a:ext cx="9013902" cy="4609306"/>
          </a:xfrm>
        </p:spPr>
        <p:txBody>
          <a:bodyPr wrap="square">
            <a:noAutofit/>
          </a:bodyPr>
          <a:lstStyle/>
          <a:p>
            <a:r>
              <a:rPr lang="en-GB" sz="3500" dirty="0">
                <a:latin typeface="+mn-lt"/>
              </a:rPr>
              <a:t>“Person-centred care (PCC) is about treating people who use health and social services as equal partners in planning, developing and monitoring care to make sure care services meet their needs.”</a:t>
            </a:r>
            <a:br>
              <a:rPr lang="en-GB" sz="3500" dirty="0">
                <a:latin typeface="+mn-lt"/>
              </a:rPr>
            </a:br>
            <a:br>
              <a:rPr lang="en-GB" sz="3500" dirty="0">
                <a:latin typeface="+mn-lt"/>
              </a:rPr>
            </a:br>
            <a:r>
              <a:rPr lang="en-GB" sz="3600" dirty="0">
                <a:latin typeface="+mn-lt"/>
              </a:rPr>
              <a:t>Royal College of Nursing, UK</a:t>
            </a:r>
            <a:br>
              <a:rPr lang="en-GB" sz="3600" dirty="0">
                <a:latin typeface="+mn-lt"/>
              </a:rPr>
            </a:br>
            <a:endParaRPr lang="en-GB" sz="3600" dirty="0">
              <a:latin typeface="+mn-lt"/>
            </a:endParaRPr>
          </a:p>
        </p:txBody>
      </p:sp>
    </p:spTree>
    <p:extLst>
      <p:ext uri="{BB962C8B-B14F-4D97-AF65-F5344CB8AC3E}">
        <p14:creationId xmlns:p14="http://schemas.microsoft.com/office/powerpoint/2010/main" val="1201460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D35D-9FB0-95A3-17CD-1754C0D7C0AA}"/>
              </a:ext>
            </a:extLst>
          </p:cNvPr>
          <p:cNvSpPr>
            <a:spLocks noGrp="1"/>
          </p:cNvSpPr>
          <p:nvPr>
            <p:ph type="title"/>
          </p:nvPr>
        </p:nvSpPr>
        <p:spPr>
          <a:xfrm>
            <a:off x="3713019" y="-1607127"/>
            <a:ext cx="8226852" cy="8728305"/>
          </a:xfrm>
        </p:spPr>
        <p:txBody>
          <a:bodyPr anchor="ctr" anchorCtr="0">
            <a:noAutofit/>
          </a:bodyPr>
          <a:lstStyle/>
          <a:p>
            <a:r>
              <a:rPr lang="en-GB" sz="3200" dirty="0"/>
              <a:t>Provider perspectives on person-centredness: </a:t>
            </a:r>
            <a:br>
              <a:rPr lang="en-GB" sz="3200" dirty="0"/>
            </a:br>
            <a:br>
              <a:rPr lang="en-GB" sz="3200" dirty="0"/>
            </a:br>
            <a:r>
              <a:rPr lang="en-GB" sz="3200" dirty="0"/>
              <a:t>Participatory formative research and rapid analysis to inform a HIV Care improvement intervention in Zambia</a:t>
            </a:r>
            <a:br>
              <a:rPr lang="en-GB" sz="3200" dirty="0"/>
            </a:br>
            <a:br>
              <a:rPr lang="en-GB" sz="3200" dirty="0"/>
            </a:br>
            <a:endParaRPr lang="en-GB" sz="3200" dirty="0"/>
          </a:p>
        </p:txBody>
      </p:sp>
      <p:sp>
        <p:nvSpPr>
          <p:cNvPr id="4" name="Text Placeholder 3">
            <a:extLst>
              <a:ext uri="{FF2B5EF4-FFF2-40B4-BE49-F238E27FC236}">
                <a16:creationId xmlns:a16="http://schemas.microsoft.com/office/drawing/2014/main" id="{44289A9C-59C8-D96C-FF8D-6EF6BF55A525}"/>
              </a:ext>
            </a:extLst>
          </p:cNvPr>
          <p:cNvSpPr>
            <a:spLocks noGrp="1"/>
          </p:cNvSpPr>
          <p:nvPr>
            <p:ph type="body" sz="quarter" idx="11"/>
          </p:nvPr>
        </p:nvSpPr>
        <p:spPr>
          <a:xfrm>
            <a:off x="3713019" y="4152880"/>
            <a:ext cx="7886615" cy="1301622"/>
          </a:xfrm>
        </p:spPr>
        <p:txBody>
          <a:bodyPr>
            <a:normAutofit/>
          </a:bodyPr>
          <a:lstStyle/>
          <a:p>
            <a:r>
              <a:rPr lang="en-GB" sz="1450" b="1" dirty="0"/>
              <a:t>Chanda Mwamba*, Laura K. Beres*, </a:t>
            </a:r>
            <a:r>
              <a:rPr lang="en-GB" sz="1450" b="1" dirty="0" err="1"/>
              <a:t>Njekwa</a:t>
            </a:r>
            <a:r>
              <a:rPr lang="en-GB" sz="1450" b="1" dirty="0"/>
              <a:t> </a:t>
            </a:r>
            <a:r>
              <a:rPr lang="en-GB" sz="1450" b="1" dirty="0" err="1"/>
              <a:t>Mukamba</a:t>
            </a:r>
            <a:r>
              <a:rPr lang="en-GB" sz="1450" b="1" dirty="0"/>
              <a:t>, Lazarus Jere, Marksman </a:t>
            </a:r>
            <a:r>
              <a:rPr lang="en-GB" sz="1450" b="1" dirty="0" err="1"/>
              <a:t>Foloko</a:t>
            </a:r>
            <a:r>
              <a:rPr lang="en-GB" sz="1450" b="1" dirty="0"/>
              <a:t>, </a:t>
            </a:r>
            <a:r>
              <a:rPr lang="en-GB" sz="1450" b="1" dirty="0" err="1"/>
              <a:t>Kasapo</a:t>
            </a:r>
            <a:r>
              <a:rPr lang="en-GB" sz="1450" b="1" dirty="0"/>
              <a:t> </a:t>
            </a:r>
            <a:r>
              <a:rPr lang="en-GB" sz="1450" b="1" dirty="0" err="1"/>
              <a:t>Lumbo</a:t>
            </a:r>
            <a:r>
              <a:rPr lang="en-GB" sz="1450" b="1" dirty="0"/>
              <a:t>, </a:t>
            </a:r>
            <a:r>
              <a:rPr lang="en-GB" sz="1450" b="1" dirty="0" err="1"/>
              <a:t>Kombatende</a:t>
            </a:r>
            <a:r>
              <a:rPr lang="en-GB" sz="1450" b="1" dirty="0"/>
              <a:t> </a:t>
            </a:r>
            <a:r>
              <a:rPr lang="en-GB" sz="1450" b="1" dirty="0" err="1"/>
              <a:t>Sikombe</a:t>
            </a:r>
            <a:r>
              <a:rPr lang="en-GB" sz="1450" b="1" dirty="0"/>
              <a:t>, Sandra </a:t>
            </a:r>
            <a:r>
              <a:rPr lang="en-GB" sz="1450" b="1" dirty="0" err="1"/>
              <a:t>Simbeza</a:t>
            </a:r>
            <a:r>
              <a:rPr lang="en-GB" sz="1450" b="1" dirty="0"/>
              <a:t>, </a:t>
            </a:r>
            <a:r>
              <a:rPr lang="en-GB" sz="1450" b="1" dirty="0" err="1"/>
              <a:t>Aaloke</a:t>
            </a:r>
            <a:r>
              <a:rPr lang="en-GB" sz="1450" b="1" dirty="0"/>
              <a:t> </a:t>
            </a:r>
            <a:r>
              <a:rPr lang="en-GB" sz="1450" b="1" dirty="0" err="1"/>
              <a:t>Mody</a:t>
            </a:r>
            <a:r>
              <a:rPr lang="en-GB" sz="1450" b="1" dirty="0"/>
              <a:t>, Charles Holmes, </a:t>
            </a:r>
            <a:r>
              <a:rPr lang="en-GB" sz="1450" b="1" dirty="0" err="1"/>
              <a:t>Izukanji</a:t>
            </a:r>
            <a:r>
              <a:rPr lang="en-GB" sz="1450" b="1" dirty="0"/>
              <a:t> </a:t>
            </a:r>
            <a:r>
              <a:rPr lang="en-GB" sz="1450" b="1" dirty="0" err="1"/>
              <a:t>Sikazwe</a:t>
            </a:r>
            <a:r>
              <a:rPr lang="en-GB" sz="1450" b="1" dirty="0"/>
              <a:t>, Carolyn Bolton, Katerina </a:t>
            </a:r>
            <a:r>
              <a:rPr lang="en-GB" sz="1450" b="1" dirty="0" err="1"/>
              <a:t>Christopoulos</a:t>
            </a:r>
            <a:r>
              <a:rPr lang="en-GB" sz="1450" b="1" dirty="0"/>
              <a:t>, Anjali Sharma, Elvin </a:t>
            </a:r>
            <a:r>
              <a:rPr lang="en-GB" sz="1450" b="1" dirty="0" err="1"/>
              <a:t>Geng</a:t>
            </a:r>
            <a:r>
              <a:rPr lang="en-GB" sz="1450" b="1" dirty="0"/>
              <a:t> </a:t>
            </a:r>
          </a:p>
          <a:p>
            <a:r>
              <a:rPr lang="en-GB" sz="1450" b="1" dirty="0"/>
              <a:t>*equal contributors</a:t>
            </a:r>
          </a:p>
        </p:txBody>
      </p:sp>
    </p:spTree>
    <p:extLst>
      <p:ext uri="{BB962C8B-B14F-4D97-AF65-F5344CB8AC3E}">
        <p14:creationId xmlns:p14="http://schemas.microsoft.com/office/powerpoint/2010/main" val="88172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010A4E-4F36-9D4C-97C5-9AF4FEF49D21}"/>
              </a:ext>
            </a:extLst>
          </p:cNvPr>
          <p:cNvSpPr>
            <a:spLocks noGrp="1"/>
          </p:cNvSpPr>
          <p:nvPr>
            <p:ph sz="quarter" idx="13"/>
          </p:nvPr>
        </p:nvSpPr>
        <p:spPr>
          <a:xfrm>
            <a:off x="442914" y="1095153"/>
            <a:ext cx="11299320" cy="5321521"/>
          </a:xfrm>
        </p:spPr>
        <p:txBody>
          <a:bodyPr>
            <a:normAutofit/>
          </a:bodyPr>
          <a:lstStyle/>
          <a:p>
            <a:endParaRPr lang="en-US" sz="2200" dirty="0"/>
          </a:p>
          <a:p>
            <a:pPr marL="1143000" lvl="1" indent="-457200">
              <a:buAutoNum type="arabicParenR"/>
            </a:pPr>
            <a:endParaRPr lang="en-KE" sz="2200" dirty="0">
              <a:solidFill>
                <a:schemeClr val="tx1"/>
              </a:solidFill>
              <a:effectLst/>
              <a:ea typeface="Calibri" panose="020F0502020204030204" pitchFamily="34" charset="0"/>
              <a:cs typeface="Segoe UI" panose="020B0502040204020203" pitchFamily="34" charset="0"/>
            </a:endParaRPr>
          </a:p>
        </p:txBody>
      </p:sp>
      <p:pic>
        <p:nvPicPr>
          <p:cNvPr id="5" name="Picture 4">
            <a:extLst>
              <a:ext uri="{FF2B5EF4-FFF2-40B4-BE49-F238E27FC236}">
                <a16:creationId xmlns:a16="http://schemas.microsoft.com/office/drawing/2014/main" id="{B0AC26B1-88C3-41B3-7305-FBC2DF1DC2BB}"/>
              </a:ext>
            </a:extLst>
          </p:cNvPr>
          <p:cNvPicPr>
            <a:picLocks noChangeAspect="1"/>
          </p:cNvPicPr>
          <p:nvPr/>
        </p:nvPicPr>
        <p:blipFill>
          <a:blip r:embed="rId3"/>
          <a:stretch>
            <a:fillRect/>
          </a:stretch>
        </p:blipFill>
        <p:spPr>
          <a:xfrm>
            <a:off x="167470" y="890264"/>
            <a:ext cx="9997610" cy="5077471"/>
          </a:xfrm>
          <a:prstGeom prst="rect">
            <a:avLst/>
          </a:prstGeom>
        </p:spPr>
      </p:pic>
    </p:spTree>
    <p:extLst>
      <p:ext uri="{BB962C8B-B14F-4D97-AF65-F5344CB8AC3E}">
        <p14:creationId xmlns:p14="http://schemas.microsoft.com/office/powerpoint/2010/main" val="1487380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010A4E-4F36-9D4C-97C5-9AF4FEF49D21}"/>
              </a:ext>
            </a:extLst>
          </p:cNvPr>
          <p:cNvSpPr>
            <a:spLocks noGrp="1"/>
          </p:cNvSpPr>
          <p:nvPr>
            <p:ph sz="quarter" idx="13"/>
          </p:nvPr>
        </p:nvSpPr>
        <p:spPr>
          <a:xfrm>
            <a:off x="442914" y="1095153"/>
            <a:ext cx="11299320" cy="5321521"/>
          </a:xfrm>
        </p:spPr>
        <p:txBody>
          <a:bodyPr>
            <a:normAutofit/>
          </a:bodyPr>
          <a:lstStyle/>
          <a:p>
            <a:endParaRPr lang="en-US" sz="2200" dirty="0"/>
          </a:p>
          <a:p>
            <a:pPr marL="342900" indent="-342900">
              <a:buFont typeface="Arial" panose="020B0604020202020204" pitchFamily="34" charset="0"/>
              <a:buChar char="•"/>
            </a:pPr>
            <a:r>
              <a:rPr lang="en-US" sz="2200" dirty="0">
                <a:solidFill>
                  <a:schemeClr val="tx1"/>
                </a:solidFill>
                <a:ea typeface="Calibri" panose="020F0502020204030204" pitchFamily="34" charset="0"/>
                <a:cs typeface="Segoe UI" panose="020B0502040204020203" pitchFamily="34" charset="0"/>
              </a:rPr>
              <a:t>Healthcare workers’ perception of the </a:t>
            </a:r>
            <a:r>
              <a:rPr lang="en-US" sz="2200" b="1" dirty="0">
                <a:solidFill>
                  <a:schemeClr val="tx1"/>
                </a:solidFill>
                <a:ea typeface="Calibri" panose="020F0502020204030204" pitchFamily="34" charset="0"/>
                <a:cs typeface="Segoe UI" panose="020B0502040204020203" pitchFamily="34" charset="0"/>
              </a:rPr>
              <a:t>acceptability, appropriateness, and feasibility </a:t>
            </a:r>
            <a:r>
              <a:rPr lang="en-US" sz="2200" dirty="0">
                <a:solidFill>
                  <a:schemeClr val="tx1"/>
                </a:solidFill>
                <a:ea typeface="Calibri" panose="020F0502020204030204" pitchFamily="34" charset="0"/>
                <a:cs typeface="Segoe UI" panose="020B0502040204020203" pitchFamily="34" charset="0"/>
              </a:rPr>
              <a:t>of </a:t>
            </a:r>
            <a:r>
              <a:rPr lang="en-US" sz="2200" dirty="0">
                <a:ea typeface="Calibri" panose="020F0502020204030204" pitchFamily="34" charset="0"/>
                <a:cs typeface="Segoe UI" panose="020B0502040204020203" pitchFamily="34" charset="0"/>
              </a:rPr>
              <a:t>PCC </a:t>
            </a:r>
            <a:r>
              <a:rPr lang="en-US" sz="2200" dirty="0">
                <a:solidFill>
                  <a:schemeClr val="tx1"/>
                </a:solidFill>
                <a:ea typeface="Calibri" panose="020F0502020204030204" pitchFamily="34" charset="0"/>
                <a:cs typeface="Segoe UI" panose="020B0502040204020203" pitchFamily="34" charset="0"/>
              </a:rPr>
              <a:t>practices – key to </a:t>
            </a:r>
            <a:r>
              <a:rPr lang="en-US" sz="2200" b="1" dirty="0">
                <a:solidFill>
                  <a:schemeClr val="tx1"/>
                </a:solidFill>
                <a:ea typeface="Calibri" panose="020F0502020204030204" pitchFamily="34" charset="0"/>
                <a:cs typeface="Segoe UI" panose="020B0502040204020203" pitchFamily="34" charset="0"/>
              </a:rPr>
              <a:t>successful implementation</a:t>
            </a:r>
            <a:r>
              <a:rPr lang="en-US" sz="2200" dirty="0">
                <a:solidFill>
                  <a:schemeClr val="tx1"/>
                </a:solidFill>
                <a:ea typeface="Calibri" panose="020F0502020204030204" pitchFamily="34" charset="0"/>
                <a:cs typeface="Segoe UI" panose="020B0502040204020203" pitchFamily="34" charset="0"/>
              </a:rPr>
              <a:t>.</a:t>
            </a:r>
          </a:p>
          <a:p>
            <a:pPr marL="342900" indent="-342900">
              <a:buFont typeface="Wingdings" panose="05000000000000000000" pitchFamily="2" charset="2"/>
              <a:buChar char="q"/>
            </a:pPr>
            <a:endParaRPr lang="en-US" sz="2200" dirty="0">
              <a:solidFill>
                <a:schemeClr val="tx1"/>
              </a:solidFill>
              <a:ea typeface="Calibri" panose="020F0502020204030204" pitchFamily="34" charset="0"/>
              <a:cs typeface="Segoe UI" panose="020B0502040204020203" pitchFamily="34" charset="0"/>
            </a:endParaRPr>
          </a:p>
          <a:p>
            <a:pPr marL="342900" indent="-342900">
              <a:buFont typeface="Arial" panose="020B0604020202020204" pitchFamily="34" charset="0"/>
              <a:buChar char="•"/>
            </a:pPr>
            <a:r>
              <a:rPr lang="en-US" sz="2200" b="1" dirty="0">
                <a:ea typeface="Calibri" panose="020F0502020204030204" pitchFamily="34" charset="0"/>
                <a:cs typeface="Segoe UI" panose="020B0502040204020203" pitchFamily="34" charset="0"/>
              </a:rPr>
              <a:t>E</a:t>
            </a:r>
            <a:r>
              <a:rPr lang="en-US" sz="2200" b="1" dirty="0">
                <a:solidFill>
                  <a:schemeClr val="tx1"/>
                </a:solidFill>
                <a:ea typeface="Calibri" panose="020F0502020204030204" pitchFamily="34" charset="0"/>
                <a:cs typeface="Segoe UI" panose="020B0502040204020203" pitchFamily="34" charset="0"/>
              </a:rPr>
              <a:t>vidence on effective implementation</a:t>
            </a:r>
            <a:r>
              <a:rPr lang="en-US" sz="2200" dirty="0">
                <a:solidFill>
                  <a:schemeClr val="tx1"/>
                </a:solidFill>
                <a:ea typeface="Calibri" panose="020F0502020204030204" pitchFamily="34" charset="0"/>
                <a:cs typeface="Segoe UI" panose="020B0502040204020203" pitchFamily="34" charset="0"/>
              </a:rPr>
              <a:t> of </a:t>
            </a:r>
            <a:r>
              <a:rPr lang="en-US" sz="2200" dirty="0">
                <a:ea typeface="Calibri" panose="020F0502020204030204" pitchFamily="34" charset="0"/>
                <a:cs typeface="Segoe UI" panose="020B0502040204020203" pitchFamily="34" charset="0"/>
              </a:rPr>
              <a:t>PCC </a:t>
            </a:r>
            <a:r>
              <a:rPr lang="en-US" sz="2200" dirty="0">
                <a:solidFill>
                  <a:schemeClr val="tx1"/>
                </a:solidFill>
                <a:ea typeface="Calibri" panose="020F0502020204030204" pitchFamily="34" charset="0"/>
                <a:cs typeface="Segoe UI" panose="020B0502040204020203" pitchFamily="34" charset="0"/>
              </a:rPr>
              <a:t>practices in the real world, and </a:t>
            </a:r>
            <a:r>
              <a:rPr lang="en-US" sz="2200" b="1" dirty="0">
                <a:solidFill>
                  <a:schemeClr val="tx1"/>
                </a:solidFill>
                <a:ea typeface="Calibri" panose="020F0502020204030204" pitchFamily="34" charset="0"/>
                <a:cs typeface="Segoe UI" panose="020B0502040204020203" pitchFamily="34" charset="0"/>
              </a:rPr>
              <a:t>provider views </a:t>
            </a:r>
            <a:r>
              <a:rPr lang="en-US" sz="2200" dirty="0">
                <a:solidFill>
                  <a:schemeClr val="tx1"/>
                </a:solidFill>
                <a:ea typeface="Calibri" panose="020F0502020204030204" pitchFamily="34" charset="0"/>
                <a:cs typeface="Segoe UI" panose="020B0502040204020203" pitchFamily="34" charset="0"/>
              </a:rPr>
              <a:t>in low-middle-income countries </a:t>
            </a:r>
            <a:r>
              <a:rPr lang="en-US" sz="2200" b="1" dirty="0">
                <a:solidFill>
                  <a:schemeClr val="tx1"/>
                </a:solidFill>
                <a:ea typeface="Calibri" panose="020F0502020204030204" pitchFamily="34" charset="0"/>
                <a:cs typeface="Segoe UI" panose="020B0502040204020203" pitchFamily="34" charset="0"/>
              </a:rPr>
              <a:t>is limited</a:t>
            </a:r>
            <a:r>
              <a:rPr lang="en-US" sz="2200" dirty="0">
                <a:solidFill>
                  <a:schemeClr val="tx1"/>
                </a:solidFill>
                <a:ea typeface="Calibri" panose="020F0502020204030204" pitchFamily="34" charset="0"/>
                <a:cs typeface="Segoe UI" panose="020B0502040204020203" pitchFamily="34" charset="0"/>
              </a:rPr>
              <a:t>.</a:t>
            </a:r>
          </a:p>
          <a:p>
            <a:pPr marL="342900" indent="-342900">
              <a:buFont typeface="Wingdings" panose="05000000000000000000" pitchFamily="2" charset="2"/>
              <a:buChar char="q"/>
            </a:pPr>
            <a:endParaRPr lang="en-US" sz="2200" dirty="0">
              <a:solidFill>
                <a:schemeClr val="tx1"/>
              </a:solidFill>
              <a:ea typeface="Calibri" panose="020F0502020204030204" pitchFamily="34" charset="0"/>
              <a:cs typeface="Segoe UI" panose="020B0502040204020203" pitchFamily="34" charset="0"/>
            </a:endParaRPr>
          </a:p>
          <a:p>
            <a:pPr marL="342900" indent="-342900">
              <a:buFont typeface="Arial" panose="020B0604020202020204" pitchFamily="34" charset="0"/>
              <a:buChar char="•"/>
            </a:pPr>
            <a:r>
              <a:rPr lang="en-US" sz="2200" dirty="0">
                <a:solidFill>
                  <a:schemeClr val="tx1"/>
                </a:solidFill>
                <a:ea typeface="Calibri" panose="020F0502020204030204" pitchFamily="34" charset="0"/>
                <a:cs typeface="Segoe UI" panose="020B0502040204020203" pitchFamily="34" charset="0"/>
              </a:rPr>
              <a:t>We </a:t>
            </a:r>
            <a:r>
              <a:rPr lang="en-US" sz="2200" b="1" dirty="0">
                <a:solidFill>
                  <a:schemeClr val="tx1"/>
                </a:solidFill>
                <a:ea typeface="Calibri" panose="020F0502020204030204" pitchFamily="34" charset="0"/>
                <a:cs typeface="Segoe UI" panose="020B0502040204020203" pitchFamily="34" charset="0"/>
              </a:rPr>
              <a:t>sought to u</a:t>
            </a:r>
            <a:r>
              <a:rPr lang="en-US" sz="2200" b="1" dirty="0">
                <a:solidFill>
                  <a:schemeClr val="tx1"/>
                </a:solidFill>
                <a:effectLst/>
                <a:ea typeface="Calibri" panose="020F0502020204030204" pitchFamily="34" charset="0"/>
                <a:cs typeface="Segoe UI" panose="020B0502040204020203" pitchFamily="34" charset="0"/>
              </a:rPr>
              <a:t>nderstand healthcare workers’</a:t>
            </a:r>
            <a:r>
              <a:rPr lang="en-US" sz="2200" dirty="0">
                <a:solidFill>
                  <a:schemeClr val="tx1"/>
                </a:solidFill>
                <a:effectLst/>
                <a:ea typeface="Calibri" panose="020F0502020204030204" pitchFamily="34" charset="0"/>
                <a:cs typeface="Segoe UI" panose="020B0502040204020203" pitchFamily="34" charset="0"/>
              </a:rPr>
              <a:t>:</a:t>
            </a:r>
            <a:r>
              <a:rPr lang="en-US" sz="2200" b="1" dirty="0">
                <a:solidFill>
                  <a:schemeClr val="tx1"/>
                </a:solidFill>
                <a:effectLst/>
                <a:ea typeface="Calibri" panose="020F0502020204030204" pitchFamily="34" charset="0"/>
                <a:cs typeface="Segoe UI" panose="020B0502040204020203" pitchFamily="34" charset="0"/>
              </a:rPr>
              <a:t> </a:t>
            </a:r>
          </a:p>
          <a:p>
            <a:pPr marL="1143000" lvl="1" indent="-457200">
              <a:buAutoNum type="arabicParenR"/>
            </a:pPr>
            <a:r>
              <a:rPr lang="en-US" sz="2200" dirty="0">
                <a:solidFill>
                  <a:schemeClr val="tx1"/>
                </a:solidFill>
                <a:effectLst/>
                <a:ea typeface="Calibri" panose="020F0502020204030204" pitchFamily="34" charset="0"/>
                <a:cs typeface="Segoe UI" panose="020B0502040204020203" pitchFamily="34" charset="0"/>
              </a:rPr>
              <a:t>beliefs and attitudes about PCC principles, enablers, and activities, </a:t>
            </a:r>
          </a:p>
          <a:p>
            <a:pPr marL="1143000" lvl="1" indent="-457200">
              <a:buAutoNum type="arabicParenR"/>
            </a:pPr>
            <a:r>
              <a:rPr lang="en-US" sz="2200" dirty="0">
                <a:solidFill>
                  <a:schemeClr val="tx1"/>
                </a:solidFill>
                <a:effectLst/>
                <a:ea typeface="Calibri" panose="020F0502020204030204" pitchFamily="34" charset="0"/>
                <a:cs typeface="Segoe UI" panose="020B0502040204020203" pitchFamily="34" charset="0"/>
              </a:rPr>
              <a:t>perceptions of ongoing HIV service delivery and the </a:t>
            </a:r>
            <a:r>
              <a:rPr lang="en-US" sz="2200" dirty="0">
                <a:ea typeface="Calibri" panose="020F0502020204030204" pitchFamily="34" charset="0"/>
                <a:cs typeface="Segoe UI" panose="020B0502040204020203" pitchFamily="34" charset="0"/>
              </a:rPr>
              <a:t>client</a:t>
            </a:r>
            <a:r>
              <a:rPr lang="en-US" sz="2200" dirty="0">
                <a:solidFill>
                  <a:schemeClr val="tx1"/>
                </a:solidFill>
                <a:effectLst/>
                <a:ea typeface="Calibri" panose="020F0502020204030204" pitchFamily="34" charset="0"/>
                <a:cs typeface="Segoe UI" panose="020B0502040204020203" pitchFamily="34" charset="0"/>
              </a:rPr>
              <a:t> experience,</a:t>
            </a:r>
          </a:p>
          <a:p>
            <a:pPr marL="1143000" lvl="1" indent="-457200">
              <a:buAutoNum type="arabicParenR"/>
            </a:pPr>
            <a:r>
              <a:rPr lang="en-US" sz="2200" dirty="0">
                <a:solidFill>
                  <a:schemeClr val="tx1"/>
                </a:solidFill>
                <a:effectLst/>
                <a:ea typeface="Calibri" panose="020F0502020204030204" pitchFamily="34" charset="0"/>
                <a:cs typeface="Segoe UI" panose="020B0502040204020203" pitchFamily="34" charset="0"/>
              </a:rPr>
              <a:t>motivation for improved practice</a:t>
            </a:r>
          </a:p>
          <a:p>
            <a:pPr marL="457200" lvl="1" indent="0">
              <a:buNone/>
            </a:pPr>
            <a:r>
              <a:rPr lang="en-US" sz="2200" dirty="0">
                <a:solidFill>
                  <a:schemeClr val="tx1"/>
                </a:solidFill>
                <a:ea typeface="Calibri" panose="020F0502020204030204" pitchFamily="34" charset="0"/>
                <a:cs typeface="Segoe UI" panose="020B0502040204020203" pitchFamily="34" charset="0"/>
              </a:rPr>
              <a:t>to </a:t>
            </a:r>
            <a:r>
              <a:rPr lang="en-US" sz="2200" dirty="0">
                <a:solidFill>
                  <a:schemeClr val="tx1"/>
                </a:solidFill>
                <a:effectLst/>
                <a:ea typeface="Calibri" panose="020F0502020204030204" pitchFamily="34" charset="0"/>
                <a:cs typeface="Segoe UI" panose="020B0502040204020203" pitchFamily="34" charset="0"/>
              </a:rPr>
              <a:t>tailor intervention content and implementation pre-trial.</a:t>
            </a:r>
          </a:p>
          <a:p>
            <a:pPr marL="1143000" lvl="1" indent="-457200">
              <a:buAutoNum type="arabicParenR"/>
            </a:pPr>
            <a:endParaRPr lang="en-KE" sz="2200" dirty="0">
              <a:solidFill>
                <a:schemeClr val="tx1"/>
              </a:solidFill>
              <a:effectLst/>
              <a:ea typeface="Calibri" panose="020F0502020204030204" pitchFamily="34" charset="0"/>
              <a:cs typeface="Segoe UI" panose="020B0502040204020203" pitchFamily="34" charset="0"/>
            </a:endParaRPr>
          </a:p>
        </p:txBody>
      </p:sp>
      <p:sp>
        <p:nvSpPr>
          <p:cNvPr id="3" name="Title 2">
            <a:extLst>
              <a:ext uri="{FF2B5EF4-FFF2-40B4-BE49-F238E27FC236}">
                <a16:creationId xmlns:a16="http://schemas.microsoft.com/office/drawing/2014/main" id="{CE660349-8FF3-774D-99B5-E2BC07158C39}"/>
              </a:ext>
            </a:extLst>
          </p:cNvPr>
          <p:cNvSpPr>
            <a:spLocks noGrp="1"/>
          </p:cNvSpPr>
          <p:nvPr>
            <p:ph type="title"/>
          </p:nvPr>
        </p:nvSpPr>
        <p:spPr>
          <a:xfrm>
            <a:off x="116684" y="441325"/>
            <a:ext cx="9636916" cy="653828"/>
          </a:xfrm>
        </p:spPr>
        <p:txBody>
          <a:bodyPr>
            <a:normAutofit/>
          </a:bodyPr>
          <a:lstStyle/>
          <a:p>
            <a:r>
              <a:rPr lang="en-GB" sz="4000" dirty="0"/>
              <a:t>Background</a:t>
            </a:r>
          </a:p>
        </p:txBody>
      </p:sp>
    </p:spTree>
    <p:extLst>
      <p:ext uri="{BB962C8B-B14F-4D97-AF65-F5344CB8AC3E}">
        <p14:creationId xmlns:p14="http://schemas.microsoft.com/office/powerpoint/2010/main" val="3182910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E12D35-DFCD-1B1F-B657-43BAAA2DB62B}"/>
              </a:ext>
            </a:extLst>
          </p:cNvPr>
          <p:cNvSpPr>
            <a:spLocks noGrp="1"/>
          </p:cNvSpPr>
          <p:nvPr>
            <p:ph sz="quarter" idx="13"/>
          </p:nvPr>
        </p:nvSpPr>
        <p:spPr>
          <a:xfrm>
            <a:off x="442917" y="1095153"/>
            <a:ext cx="11454916" cy="2105247"/>
          </a:xfrm>
        </p:spPr>
        <p:txBody>
          <a:bodyPr>
            <a:normAutofit/>
          </a:bodyPr>
          <a:lstStyle/>
          <a:p>
            <a:pPr marL="285750" indent="-285750" algn="l">
              <a:buFont typeface="Arial" panose="020B0604020202020204" pitchFamily="34" charset="0"/>
              <a:buChar char="•"/>
            </a:pPr>
            <a:r>
              <a:rPr lang="en-US" sz="2000" dirty="0"/>
              <a:t>8 participatory focus group discussions</a:t>
            </a:r>
          </a:p>
          <a:p>
            <a:pPr marL="285750" indent="-285750" algn="l">
              <a:buFont typeface="Arial" panose="020B0604020202020204" pitchFamily="34" charset="0"/>
              <a:buChar char="•"/>
            </a:pPr>
            <a:r>
              <a:rPr lang="en-US" sz="2000" dirty="0"/>
              <a:t>Purposeful sampling of n=46 healthcare workers (HCW) across three cadres: health facility management teams, professional HCWs and lay HCWs</a:t>
            </a:r>
          </a:p>
          <a:p>
            <a:pPr marL="285750" indent="-285750" algn="l">
              <a:buFont typeface="Arial" panose="020B0604020202020204" pitchFamily="34" charset="0"/>
              <a:buChar char="•"/>
            </a:pPr>
            <a:r>
              <a:rPr lang="en-US" sz="2000" dirty="0"/>
              <a:t>Rapid data analysis: Analytic memos, study team debriefs, summarized implications for PCC intervention, member checking with HCWs</a:t>
            </a:r>
          </a:p>
          <a:p>
            <a:pPr algn="l"/>
            <a:r>
              <a:rPr lang="en-US" b="1" u="sng" dirty="0"/>
              <a:t>FGD Topics covered:</a:t>
            </a:r>
            <a:endParaRPr lang="en-US" sz="2000" b="1" u="sng" dirty="0"/>
          </a:p>
          <a:p>
            <a:pPr marL="285750" indent="-285750" algn="l">
              <a:buFont typeface="Arial" panose="020B0604020202020204" pitchFamily="34" charset="0"/>
              <a:buChar char="•"/>
            </a:pPr>
            <a:endParaRPr lang="en-US" sz="2000" dirty="0"/>
          </a:p>
          <a:p>
            <a:pPr marL="285750" indent="-285750" algn="l">
              <a:buFont typeface="Arial" panose="020B0604020202020204" pitchFamily="34" charset="0"/>
              <a:buChar char="•"/>
            </a:pPr>
            <a:endParaRPr lang="en-US" sz="2000" dirty="0"/>
          </a:p>
          <a:p>
            <a:endParaRPr lang="en-US" dirty="0"/>
          </a:p>
        </p:txBody>
      </p:sp>
      <p:sp>
        <p:nvSpPr>
          <p:cNvPr id="3" name="Title 2">
            <a:extLst>
              <a:ext uri="{FF2B5EF4-FFF2-40B4-BE49-F238E27FC236}">
                <a16:creationId xmlns:a16="http://schemas.microsoft.com/office/drawing/2014/main" id="{006D5CA3-DC64-1AA1-4725-302EC1F4078E}"/>
              </a:ext>
            </a:extLst>
          </p:cNvPr>
          <p:cNvSpPr>
            <a:spLocks noGrp="1"/>
          </p:cNvSpPr>
          <p:nvPr>
            <p:ph type="title"/>
          </p:nvPr>
        </p:nvSpPr>
        <p:spPr>
          <a:xfrm>
            <a:off x="442913" y="322347"/>
            <a:ext cx="8891918" cy="653828"/>
          </a:xfrm>
        </p:spPr>
        <p:txBody>
          <a:bodyPr>
            <a:normAutofit/>
          </a:bodyPr>
          <a:lstStyle/>
          <a:p>
            <a:r>
              <a:rPr lang="en-US" sz="4000" dirty="0"/>
              <a:t>Methods</a:t>
            </a:r>
          </a:p>
        </p:txBody>
      </p:sp>
      <p:sp>
        <p:nvSpPr>
          <p:cNvPr id="4" name="Rectangle: Rounded Corners 3">
            <a:extLst>
              <a:ext uri="{FF2B5EF4-FFF2-40B4-BE49-F238E27FC236}">
                <a16:creationId xmlns:a16="http://schemas.microsoft.com/office/drawing/2014/main" id="{ADC7DFD7-17D4-E9FA-060A-8FD670B6B3ED}"/>
              </a:ext>
            </a:extLst>
          </p:cNvPr>
          <p:cNvSpPr/>
          <p:nvPr/>
        </p:nvSpPr>
        <p:spPr>
          <a:xfrm>
            <a:off x="170119" y="3301409"/>
            <a:ext cx="3125973" cy="30355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marL="285750" indent="-285750" algn="l">
              <a:buFont typeface="Arial" panose="020B0604020202020204" pitchFamily="34" charset="0"/>
              <a:buChar char="•"/>
            </a:pPr>
            <a:endParaRPr lang="en-US" dirty="0"/>
          </a:p>
        </p:txBody>
      </p:sp>
      <p:pic>
        <p:nvPicPr>
          <p:cNvPr id="7" name="Picture 6" descr="Text, letter&#10;&#10;Description automatically generated">
            <a:extLst>
              <a:ext uri="{FF2B5EF4-FFF2-40B4-BE49-F238E27FC236}">
                <a16:creationId xmlns:a16="http://schemas.microsoft.com/office/drawing/2014/main" id="{5931CF18-A9CF-F4A7-BA31-3985C6ADF73A}"/>
              </a:ext>
            </a:extLst>
          </p:cNvPr>
          <p:cNvPicPr>
            <a:picLocks noChangeAspect="1"/>
          </p:cNvPicPr>
          <p:nvPr/>
        </p:nvPicPr>
        <p:blipFill rotWithShape="1">
          <a:blip r:embed="rId3"/>
          <a:srcRect l="2181" t="5044" b="18058"/>
          <a:stretch/>
        </p:blipFill>
        <p:spPr>
          <a:xfrm>
            <a:off x="3537765" y="3525822"/>
            <a:ext cx="3153150" cy="1792120"/>
          </a:xfrm>
          <a:prstGeom prst="rect">
            <a:avLst/>
          </a:prstGeom>
        </p:spPr>
      </p:pic>
      <p:pic>
        <p:nvPicPr>
          <p:cNvPr id="6" name="Picture 5">
            <a:extLst>
              <a:ext uri="{FF2B5EF4-FFF2-40B4-BE49-F238E27FC236}">
                <a16:creationId xmlns:a16="http://schemas.microsoft.com/office/drawing/2014/main" id="{0291FD33-CDE2-8B94-9570-4CE677AF0254}"/>
              </a:ext>
            </a:extLst>
          </p:cNvPr>
          <p:cNvPicPr>
            <a:picLocks noChangeAspect="1"/>
          </p:cNvPicPr>
          <p:nvPr/>
        </p:nvPicPr>
        <p:blipFill rotWithShape="1">
          <a:blip r:embed="rId4"/>
          <a:srcRect t="10362" r="16085"/>
          <a:stretch/>
        </p:blipFill>
        <p:spPr>
          <a:xfrm>
            <a:off x="5114340" y="4618826"/>
            <a:ext cx="3056799" cy="2239174"/>
          </a:xfrm>
          <a:prstGeom prst="rect">
            <a:avLst/>
          </a:prstGeom>
        </p:spPr>
      </p:pic>
      <p:sp>
        <p:nvSpPr>
          <p:cNvPr id="10" name="Rectangle: Rounded Corners 9">
            <a:extLst>
              <a:ext uri="{FF2B5EF4-FFF2-40B4-BE49-F238E27FC236}">
                <a16:creationId xmlns:a16="http://schemas.microsoft.com/office/drawing/2014/main" id="{1784B7BF-15AE-6930-755A-D80E579E331E}"/>
              </a:ext>
            </a:extLst>
          </p:cNvPr>
          <p:cNvSpPr/>
          <p:nvPr/>
        </p:nvSpPr>
        <p:spPr>
          <a:xfrm>
            <a:off x="3537765" y="2965222"/>
            <a:ext cx="4540103" cy="560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1" name="TextBox 10">
            <a:extLst>
              <a:ext uri="{FF2B5EF4-FFF2-40B4-BE49-F238E27FC236}">
                <a16:creationId xmlns:a16="http://schemas.microsoft.com/office/drawing/2014/main" id="{44EF94B5-5D06-649D-29AA-D291F41765AC}"/>
              </a:ext>
            </a:extLst>
          </p:cNvPr>
          <p:cNvSpPr txBox="1"/>
          <p:nvPr/>
        </p:nvSpPr>
        <p:spPr>
          <a:xfrm>
            <a:off x="3721395" y="2933399"/>
            <a:ext cx="4667531" cy="646331"/>
          </a:xfrm>
          <a:prstGeom prst="rect">
            <a:avLst/>
          </a:prstGeom>
          <a:noFill/>
        </p:spPr>
        <p:txBody>
          <a:bodyPr wrap="square" rtlCol="0">
            <a:spAutoFit/>
          </a:bodyPr>
          <a:lstStyle/>
          <a:p>
            <a:r>
              <a:rPr lang="en-US" dirty="0">
                <a:solidFill>
                  <a:schemeClr val="bg2"/>
                </a:solidFill>
              </a:rPr>
              <a:t>Interactive </a:t>
            </a:r>
            <a:r>
              <a:rPr lang="en-US" dirty="0" err="1">
                <a:solidFill>
                  <a:schemeClr val="bg2"/>
                </a:solidFill>
              </a:rPr>
              <a:t>prioritisation</a:t>
            </a:r>
            <a:r>
              <a:rPr lang="en-US" dirty="0">
                <a:solidFill>
                  <a:schemeClr val="bg2"/>
                </a:solidFill>
              </a:rPr>
              <a:t> of 10 PCC statements derived from Scholl et al</a:t>
            </a:r>
            <a:r>
              <a:rPr lang="en-US" baseline="30000" dirty="0">
                <a:solidFill>
                  <a:schemeClr val="bg2"/>
                </a:solidFill>
              </a:rPr>
              <a:t>1</a:t>
            </a:r>
            <a:r>
              <a:rPr lang="en-US" dirty="0">
                <a:solidFill>
                  <a:schemeClr val="bg2"/>
                </a:solidFill>
              </a:rPr>
              <a:t>.</a:t>
            </a:r>
            <a:endParaRPr lang="en-US" dirty="0"/>
          </a:p>
        </p:txBody>
      </p:sp>
      <p:sp>
        <p:nvSpPr>
          <p:cNvPr id="14" name="Rectangle: Rounded Corners 13">
            <a:extLst>
              <a:ext uri="{FF2B5EF4-FFF2-40B4-BE49-F238E27FC236}">
                <a16:creationId xmlns:a16="http://schemas.microsoft.com/office/drawing/2014/main" id="{AB7EEFF0-E0F4-73F9-FA16-7CDBC60B1420}"/>
              </a:ext>
            </a:extLst>
          </p:cNvPr>
          <p:cNvSpPr/>
          <p:nvPr/>
        </p:nvSpPr>
        <p:spPr>
          <a:xfrm>
            <a:off x="9049485" y="2766093"/>
            <a:ext cx="2785891" cy="89150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5" name="TextBox 14">
            <a:extLst>
              <a:ext uri="{FF2B5EF4-FFF2-40B4-BE49-F238E27FC236}">
                <a16:creationId xmlns:a16="http://schemas.microsoft.com/office/drawing/2014/main" id="{7D0DD3F4-2C3A-6DAB-8BCB-9035A8EA3A0C}"/>
              </a:ext>
            </a:extLst>
          </p:cNvPr>
          <p:cNvSpPr txBox="1"/>
          <p:nvPr/>
        </p:nvSpPr>
        <p:spPr>
          <a:xfrm>
            <a:off x="9233116" y="2734271"/>
            <a:ext cx="2785890" cy="923330"/>
          </a:xfrm>
          <a:prstGeom prst="rect">
            <a:avLst/>
          </a:prstGeom>
          <a:noFill/>
        </p:spPr>
        <p:txBody>
          <a:bodyPr wrap="square" rtlCol="0">
            <a:spAutoFit/>
          </a:bodyPr>
          <a:lstStyle/>
          <a:p>
            <a:r>
              <a:rPr lang="en-US" dirty="0">
                <a:solidFill>
                  <a:schemeClr val="bg2"/>
                </a:solidFill>
              </a:rPr>
              <a:t>Critique of proposed study client experience measures</a:t>
            </a:r>
            <a:endParaRPr lang="en-US" dirty="0"/>
          </a:p>
        </p:txBody>
      </p:sp>
      <p:sp>
        <p:nvSpPr>
          <p:cNvPr id="16" name="TextBox 15">
            <a:extLst>
              <a:ext uri="{FF2B5EF4-FFF2-40B4-BE49-F238E27FC236}">
                <a16:creationId xmlns:a16="http://schemas.microsoft.com/office/drawing/2014/main" id="{91C260EE-2306-57C8-CA86-24088ABCD6DC}"/>
              </a:ext>
            </a:extLst>
          </p:cNvPr>
          <p:cNvSpPr txBox="1"/>
          <p:nvPr/>
        </p:nvSpPr>
        <p:spPr>
          <a:xfrm>
            <a:off x="8171139" y="6519446"/>
            <a:ext cx="4109466" cy="338554"/>
          </a:xfrm>
          <a:prstGeom prst="rect">
            <a:avLst/>
          </a:prstGeom>
          <a:noFill/>
        </p:spPr>
        <p:txBody>
          <a:bodyPr wrap="square" rtlCol="0">
            <a:spAutoFit/>
          </a:bodyPr>
          <a:lstStyle/>
          <a:p>
            <a:r>
              <a:rPr lang="en-US" sz="800" dirty="0">
                <a:latin typeface="+mj-lt"/>
              </a:rPr>
              <a:t>1-</a:t>
            </a:r>
            <a:r>
              <a:rPr lang="en-US" sz="800" dirty="0">
                <a:effectLst/>
                <a:latin typeface="+mj-lt"/>
                <a:ea typeface="Times New Roman" panose="02020603050405020304" pitchFamily="18" charset="0"/>
              </a:rPr>
              <a:t> Scholl I et al. An integrative model of patient-centeredness - a systematic review and concept analysis. </a:t>
            </a:r>
            <a:r>
              <a:rPr lang="en-US" sz="800" dirty="0" err="1">
                <a:effectLst/>
                <a:latin typeface="+mj-lt"/>
                <a:ea typeface="Times New Roman" panose="02020603050405020304" pitchFamily="18" charset="0"/>
              </a:rPr>
              <a:t>PloS</a:t>
            </a:r>
            <a:r>
              <a:rPr lang="en-US" sz="800" dirty="0">
                <a:effectLst/>
                <a:latin typeface="+mj-lt"/>
                <a:ea typeface="Times New Roman" panose="02020603050405020304" pitchFamily="18" charset="0"/>
              </a:rPr>
              <a:t> one. 2014;9(9):e107828.</a:t>
            </a:r>
            <a:endParaRPr lang="en-US" sz="800" dirty="0">
              <a:latin typeface="+mj-lt"/>
            </a:endParaRPr>
          </a:p>
        </p:txBody>
      </p:sp>
      <p:pic>
        <p:nvPicPr>
          <p:cNvPr id="13" name="Graphic 12" descr="Clipboard with solid fill">
            <a:extLst>
              <a:ext uri="{FF2B5EF4-FFF2-40B4-BE49-F238E27FC236}">
                <a16:creationId xmlns:a16="http://schemas.microsoft.com/office/drawing/2014/main" id="{8A71E945-DBEB-F803-EC8F-02BBB2C2F0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39763" y="3460275"/>
            <a:ext cx="1379243" cy="1379243"/>
          </a:xfrm>
          <a:prstGeom prst="rect">
            <a:avLst/>
          </a:prstGeom>
        </p:spPr>
      </p:pic>
      <p:sp>
        <p:nvSpPr>
          <p:cNvPr id="17" name="Rectangle: Rounded Corners 16">
            <a:extLst>
              <a:ext uri="{FF2B5EF4-FFF2-40B4-BE49-F238E27FC236}">
                <a16:creationId xmlns:a16="http://schemas.microsoft.com/office/drawing/2014/main" id="{BB05BB4F-E7CC-C654-9B05-D622D9FC4CC4}"/>
              </a:ext>
            </a:extLst>
          </p:cNvPr>
          <p:cNvSpPr/>
          <p:nvPr/>
        </p:nvSpPr>
        <p:spPr>
          <a:xfrm>
            <a:off x="8540506" y="4916952"/>
            <a:ext cx="3478500" cy="13290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8" name="TextBox 17">
            <a:extLst>
              <a:ext uri="{FF2B5EF4-FFF2-40B4-BE49-F238E27FC236}">
                <a16:creationId xmlns:a16="http://schemas.microsoft.com/office/drawing/2014/main" id="{9E8FD713-5942-74C8-C322-B3254265A09E}"/>
              </a:ext>
            </a:extLst>
          </p:cNvPr>
          <p:cNvSpPr txBox="1"/>
          <p:nvPr/>
        </p:nvSpPr>
        <p:spPr>
          <a:xfrm>
            <a:off x="8742525" y="5008410"/>
            <a:ext cx="2817628" cy="1200329"/>
          </a:xfrm>
          <a:prstGeom prst="rect">
            <a:avLst/>
          </a:prstGeom>
          <a:noFill/>
        </p:spPr>
        <p:txBody>
          <a:bodyPr wrap="square" rtlCol="0">
            <a:spAutoFit/>
          </a:bodyPr>
          <a:lstStyle/>
          <a:p>
            <a:r>
              <a:rPr lang="en-US" dirty="0">
                <a:solidFill>
                  <a:schemeClr val="bg2"/>
                </a:solidFill>
              </a:rPr>
              <a:t>Reflection on reasons for HIV care disengagement given by clients</a:t>
            </a:r>
          </a:p>
        </p:txBody>
      </p:sp>
      <p:pic>
        <p:nvPicPr>
          <p:cNvPr id="22" name="Graphic 21" descr="Medical outline">
            <a:extLst>
              <a:ext uri="{FF2B5EF4-FFF2-40B4-BE49-F238E27FC236}">
                <a16:creationId xmlns:a16="http://schemas.microsoft.com/office/drawing/2014/main" id="{5ECD9F94-CE9B-D8C3-4844-7980E7CBA1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73907" y="5136497"/>
            <a:ext cx="843445" cy="843445"/>
          </a:xfrm>
          <a:prstGeom prst="rect">
            <a:avLst/>
          </a:prstGeom>
        </p:spPr>
      </p:pic>
      <p:sp>
        <p:nvSpPr>
          <p:cNvPr id="23" name="TextBox 22">
            <a:extLst>
              <a:ext uri="{FF2B5EF4-FFF2-40B4-BE49-F238E27FC236}">
                <a16:creationId xmlns:a16="http://schemas.microsoft.com/office/drawing/2014/main" id="{0E600B5D-CD70-4210-625C-5DABE88F3C6E}"/>
              </a:ext>
            </a:extLst>
          </p:cNvPr>
          <p:cNvSpPr txBox="1"/>
          <p:nvPr/>
        </p:nvSpPr>
        <p:spPr>
          <a:xfrm>
            <a:off x="442917" y="3378228"/>
            <a:ext cx="2635995" cy="2862322"/>
          </a:xfrm>
          <a:prstGeom prst="rect">
            <a:avLst/>
          </a:prstGeom>
          <a:noFill/>
        </p:spPr>
        <p:txBody>
          <a:bodyPr wrap="square" rtlCol="0">
            <a:spAutoFit/>
          </a:bodyPr>
          <a:lstStyle/>
          <a:p>
            <a:pPr algn="l"/>
            <a:r>
              <a:rPr lang="en-US" b="1" dirty="0">
                <a:solidFill>
                  <a:schemeClr val="bg2"/>
                </a:solidFill>
              </a:rPr>
              <a:t>Open-ended discussion of:</a:t>
            </a:r>
          </a:p>
          <a:p>
            <a:pPr marL="285750" indent="-285750" algn="l">
              <a:buFont typeface="Arial" panose="020B0604020202020204" pitchFamily="34" charset="0"/>
              <a:buChar char="•"/>
            </a:pPr>
            <a:r>
              <a:rPr lang="en-US" dirty="0">
                <a:solidFill>
                  <a:schemeClr val="bg2"/>
                </a:solidFill>
              </a:rPr>
              <a:t>facility context for HIV services</a:t>
            </a:r>
          </a:p>
          <a:p>
            <a:pPr marL="285750" indent="-285750" algn="l">
              <a:buFont typeface="Arial" panose="020B0604020202020204" pitchFamily="34" charset="0"/>
              <a:buChar char="•"/>
            </a:pPr>
            <a:r>
              <a:rPr lang="en-US" dirty="0">
                <a:solidFill>
                  <a:schemeClr val="bg2"/>
                </a:solidFill>
              </a:rPr>
              <a:t>HCW motivation</a:t>
            </a:r>
          </a:p>
          <a:p>
            <a:pPr marL="285750" indent="-285750" algn="l">
              <a:buFont typeface="Arial" panose="020B0604020202020204" pitchFamily="34" charset="0"/>
              <a:buChar char="•"/>
            </a:pPr>
            <a:r>
              <a:rPr lang="en-US" dirty="0">
                <a:solidFill>
                  <a:schemeClr val="bg2"/>
                </a:solidFill>
              </a:rPr>
              <a:t>DSD models</a:t>
            </a:r>
          </a:p>
          <a:p>
            <a:pPr marL="285750" indent="-285750" algn="l">
              <a:buFont typeface="Arial" panose="020B0604020202020204" pitchFamily="34" charset="0"/>
              <a:buChar char="•"/>
            </a:pPr>
            <a:r>
              <a:rPr lang="en-US" dirty="0">
                <a:solidFill>
                  <a:schemeClr val="bg2"/>
                </a:solidFill>
              </a:rPr>
              <a:t>suggestions to improve client retention</a:t>
            </a:r>
          </a:p>
          <a:p>
            <a:endParaRPr lang="en-US" dirty="0"/>
          </a:p>
        </p:txBody>
      </p:sp>
    </p:spTree>
    <p:extLst>
      <p:ext uri="{BB962C8B-B14F-4D97-AF65-F5344CB8AC3E}">
        <p14:creationId xmlns:p14="http://schemas.microsoft.com/office/powerpoint/2010/main" val="2615475084"/>
      </p:ext>
    </p:extLst>
  </p:cSld>
  <p:clrMapOvr>
    <a:masterClrMapping/>
  </p:clrMapOvr>
</p:sld>
</file>

<file path=ppt/theme/theme1.xml><?xml version="1.0" encoding="utf-8"?>
<a:theme xmlns:a="http://schemas.openxmlformats.org/drawingml/2006/main" name="IAS2023">
  <a:themeElements>
    <a:clrScheme name="IAS 2023">
      <a:dk1>
        <a:srgbClr val="000000"/>
      </a:dk1>
      <a:lt1>
        <a:srgbClr val="FFFFFF"/>
      </a:lt1>
      <a:dk2>
        <a:srgbClr val="489DCB"/>
      </a:dk2>
      <a:lt2>
        <a:srgbClr val="FFFFFF"/>
      </a:lt2>
      <a:accent1>
        <a:srgbClr val="489DCB"/>
      </a:accent1>
      <a:accent2>
        <a:srgbClr val="EAAF66"/>
      </a:accent2>
      <a:accent3>
        <a:srgbClr val="2C7D5C"/>
      </a:accent3>
      <a:accent4>
        <a:srgbClr val="E0001B"/>
      </a:accent4>
      <a:accent5>
        <a:srgbClr val="69301F"/>
      </a:accent5>
      <a:accent6>
        <a:srgbClr val="FF890E"/>
      </a:accent6>
      <a:hlink>
        <a:srgbClr val="E0001B"/>
      </a:hlink>
      <a:folHlink>
        <a:srgbClr val="E0001B"/>
      </a:folHlink>
    </a:clrScheme>
    <a:fontScheme name="IAS Verdana">
      <a:maj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square" lIns="288000" tIns="288000" rIns="288000" bIns="288000" rtlCol="0" anchor="t"/>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0" id="{CFA80BC0-AD6E-E448-8EBA-CC4CAEB6551A}" vid="{172C739A-344C-5F43-8BCC-E364C8214C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A1DB0929D38B49BE3F7DB6EA59087A" ma:contentTypeVersion="17" ma:contentTypeDescription="Create a new document." ma:contentTypeScope="" ma:versionID="3d28e5f2a2e45e296cae4ef070a317b2">
  <xsd:schema xmlns:xsd="http://www.w3.org/2001/XMLSchema" xmlns:xs="http://www.w3.org/2001/XMLSchema" xmlns:p="http://schemas.microsoft.com/office/2006/metadata/properties" xmlns:ns2="3d3018a3-4faf-4e6b-8b26-f4217bce7ffb" xmlns:ns3="250929fa-9806-4449-af20-7947085fa170" targetNamespace="http://schemas.microsoft.com/office/2006/metadata/properties" ma:root="true" ma:fieldsID="86c5b9ccc177f9bac7a6df1f8d4430b5" ns2:_="" ns3:_="">
    <xsd:import namespace="3d3018a3-4faf-4e6b-8b26-f4217bce7ffb"/>
    <xsd:import namespace="250929fa-9806-4449-af20-7947085fa17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3018a3-4faf-4e6b-8b26-f4217bce7f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0929fa-9806-4449-af20-7947085fa17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8963c6f-ee03-4b2a-8221-928f9d265193}" ma:internalName="TaxCatchAll" ma:showField="CatchAllData" ma:web="250929fa-9806-4449-af20-7947085fa1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50929fa-9806-4449-af20-7947085fa170" xsi:nil="true"/>
    <lcf76f155ced4ddcb4097134ff3c332f xmlns="3d3018a3-4faf-4e6b-8b26-f4217bce7ff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7131DD-A9EC-4089-AF8D-8C79CCFEAD9C}"/>
</file>

<file path=customXml/itemProps2.xml><?xml version="1.0" encoding="utf-8"?>
<ds:datastoreItem xmlns:ds="http://schemas.openxmlformats.org/officeDocument/2006/customXml" ds:itemID="{DEAF7B11-44E5-4E0F-9F0E-74889F03B805}">
  <ds:schemaRefs>
    <ds:schemaRef ds:uri="http://purl.org/dc/terms/"/>
    <ds:schemaRef ds:uri="http://schemas.microsoft.com/office/2006/metadata/properties"/>
    <ds:schemaRef ds:uri="http://schemas.openxmlformats.org/package/2006/metadata/core-properties"/>
    <ds:schemaRef ds:uri="http://purl.org/dc/elements/1.1/"/>
    <ds:schemaRef ds:uri="3d3018a3-4faf-4e6b-8b26-f4217bce7ffb"/>
    <ds:schemaRef ds:uri="http://purl.org/dc/dcmitype/"/>
    <ds:schemaRef ds:uri="http://schemas.microsoft.com/office/2006/documentManagement/types"/>
    <ds:schemaRef ds:uri="http://schemas.microsoft.com/office/infopath/2007/PartnerControls"/>
    <ds:schemaRef ds:uri="250929fa-9806-4449-af20-7947085fa170"/>
    <ds:schemaRef ds:uri="http://www.w3.org/XML/1998/namespace"/>
  </ds:schemaRefs>
</ds:datastoreItem>
</file>

<file path=customXml/itemProps3.xml><?xml version="1.0" encoding="utf-8"?>
<ds:datastoreItem xmlns:ds="http://schemas.openxmlformats.org/officeDocument/2006/customXml" ds:itemID="{ABD91213-72AF-448F-9FFC-5E08BD606D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IAS-2023-Speaker-template_Verdana</Template>
  <TotalTime>7957</TotalTime>
  <Words>3820</Words>
  <Application>Microsoft Office PowerPoint</Application>
  <PresentationFormat>Widescreen</PresentationFormat>
  <Paragraphs>455</Paragraphs>
  <Slides>27</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Verdana</vt:lpstr>
      <vt:lpstr>Calibri</vt:lpstr>
      <vt:lpstr>Wingdings</vt:lpstr>
      <vt:lpstr>Arial</vt:lpstr>
      <vt:lpstr>IAS Ribbon Sans Regular</vt:lpstr>
      <vt:lpstr>Symbol</vt:lpstr>
      <vt:lpstr>Courier New</vt:lpstr>
      <vt:lpstr>Century Gothic</vt:lpstr>
      <vt:lpstr>IAS2023</vt:lpstr>
      <vt:lpstr>Leveraging person-centred public health  for HIV treatment in Zambia (PCPH)</vt:lpstr>
      <vt:lpstr>Conflict of interest disclosure</vt:lpstr>
      <vt:lpstr>Study Setting: Lusaka, Zambia</vt:lpstr>
      <vt:lpstr>PCPH Trial</vt:lpstr>
      <vt:lpstr>“Person-centred care (PCC) is about treating people who use health and social services as equal partners in planning, developing and monitoring care to make sure care services meet their needs.”  Royal College of Nursing, UK </vt:lpstr>
      <vt:lpstr>Provider perspectives on person-centredness:   Participatory formative research and rapid analysis to inform a HIV Care improvement intervention in Zambia  </vt:lpstr>
      <vt:lpstr>PowerPoint Presentation</vt:lpstr>
      <vt:lpstr>Background</vt:lpstr>
      <vt:lpstr>Methods</vt:lpstr>
      <vt:lpstr>Results: PCC Principles, Enablers, Activities </vt:lpstr>
      <vt:lpstr>Results: HCW perspectives and motivation</vt:lpstr>
      <vt:lpstr>Results: Data and feedback supporting PCC</vt:lpstr>
      <vt:lpstr>Calls to Action - Provider Perspectives</vt:lpstr>
      <vt:lpstr>Patterns of Person-centred communications in public HIV clinics: A Latent Class Analysis using Roter Interaction Analysis System (RIAS) </vt:lpstr>
      <vt:lpstr>PowerPoint Presentation</vt:lpstr>
      <vt:lpstr>Background</vt:lpstr>
      <vt:lpstr>Methodology</vt:lpstr>
      <vt:lpstr>Results</vt:lpstr>
      <vt:lpstr>Results</vt:lpstr>
      <vt:lpstr>Results</vt:lpstr>
      <vt:lpstr>Results</vt:lpstr>
      <vt:lpstr>Results</vt:lpstr>
      <vt:lpstr>Results</vt:lpstr>
      <vt:lpstr>Conclusions</vt:lpstr>
      <vt:lpstr>Calls to Action - RIAS </vt:lpstr>
      <vt:lpstr>Continued operationalization of PCC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words we use matter in the response to HIV</dc:title>
  <dc:creator>Emma Williams</dc:creator>
  <cp:lastModifiedBy>Njekwa Mukamba</cp:lastModifiedBy>
  <cp:revision>46</cp:revision>
  <cp:lastPrinted>2023-07-19T13:15:29Z</cp:lastPrinted>
  <dcterms:created xsi:type="dcterms:W3CDTF">2023-05-26T10:00:24Z</dcterms:created>
  <dcterms:modified xsi:type="dcterms:W3CDTF">2023-07-23T14:44:16Z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0x0101008EA1DB0929D38B49BE3F7DB6EA59087A</vt:lpwstr>
  </property>
  <property fmtid="{D5CDD505-2E9C-101B-9397-08002B2CF9AE}" pid="3" name="MediaServiceImageTags">
    <vt:lpwstr/>
  </property>
</Properties>
</file>