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0" r:id="rId4"/>
  </p:sldMasterIdLst>
  <p:notesMasterIdLst>
    <p:notesMasterId r:id="rId19"/>
  </p:notesMasterIdLst>
  <p:sldIdLst>
    <p:sldId id="266" r:id="rId5"/>
    <p:sldId id="274" r:id="rId6"/>
    <p:sldId id="261" r:id="rId7"/>
    <p:sldId id="283" r:id="rId8"/>
    <p:sldId id="276" r:id="rId9"/>
    <p:sldId id="278" r:id="rId10"/>
    <p:sldId id="284" r:id="rId11"/>
    <p:sldId id="287" r:id="rId12"/>
    <p:sldId id="286" r:id="rId13"/>
    <p:sldId id="289" r:id="rId14"/>
    <p:sldId id="290" r:id="rId15"/>
    <p:sldId id="281" r:id="rId16"/>
    <p:sldId id="264" r:id="rId17"/>
    <p:sldId id="277"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IAS Ribbon Sans Regular" pitchFamily="50" charset="0"/>
      <p:regular r:id="rId24"/>
    </p:embeddedFont>
    <p:embeddedFont>
      <p:font typeface="Verdana" panose="020B0604030504040204" pitchFamily="34" charset="0"/>
      <p:regular r:id="rId25"/>
      <p:bold r:id="rId26"/>
      <p:italic r:id="rId27"/>
      <p:boldItalic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28DA21-E7AE-03D5-CFE8-63021FF8AB31}" name="Davina Canagasabey" initials="DC" userId="S::dcanagasabey@path.org::026184e1-14ab-4c9d-8e31-61590cf8b11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D5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EEAC26-C684-406E-8F45-B24C11D692A9}" v="5" dt="2023-06-02T14:40:47.6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81" autoAdjust="0"/>
    <p:restoredTop sz="75843" autoAdjust="0"/>
  </p:normalViewPr>
  <p:slideViewPr>
    <p:cSldViewPr snapToGrid="0" snapToObjects="1">
      <p:cViewPr varScale="1">
        <p:scale>
          <a:sx n="67" d="100"/>
          <a:sy n="67" d="100"/>
        </p:scale>
        <p:origin x="656" y="4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canagasabey\Desktop\Presentation%20tabl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canagasabey\Desktop\Presentation%20tabl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canagasabey\Desktop\Presentation%20tabl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canagasabey\Desktop\Presentation%20table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Sheet1!$J$2</c:f>
              <c:strCache>
                <c:ptCount val="1"/>
                <c:pt idx="0">
                  <c:v>Maximum wait time</c:v>
                </c:pt>
              </c:strCache>
            </c:strRef>
          </c:tx>
          <c:spPr>
            <a:solidFill>
              <a:schemeClr val="accent2">
                <a:lumMod val="60000"/>
                <a:lumOff val="40000"/>
              </a:schemeClr>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A-9A89-4D43-93B8-7FC335B62F23}"/>
                </c:ext>
              </c:extLst>
            </c:dLbl>
            <c:dLbl>
              <c:idx val="3"/>
              <c:delete val="1"/>
              <c:extLst>
                <c:ext xmlns:c15="http://schemas.microsoft.com/office/drawing/2012/chart" uri="{CE6537A1-D6FC-4f65-9D91-7224C49458BB}"/>
                <c:ext xmlns:c16="http://schemas.microsoft.com/office/drawing/2014/chart" uri="{C3380CC4-5D6E-409C-BE32-E72D297353CC}">
                  <c16:uniqueId val="{0000000B-9A89-4D43-93B8-7FC335B62F23}"/>
                </c:ext>
              </c:extLst>
            </c:dLbl>
            <c:dLbl>
              <c:idx val="5"/>
              <c:delete val="1"/>
              <c:extLst>
                <c:ext xmlns:c15="http://schemas.microsoft.com/office/drawing/2012/chart" uri="{CE6537A1-D6FC-4f65-9D91-7224C49458BB}"/>
                <c:ext xmlns:c16="http://schemas.microsoft.com/office/drawing/2014/chart" uri="{C3380CC4-5D6E-409C-BE32-E72D297353CC}">
                  <c16:uniqueId val="{0000000C-9A89-4D43-93B8-7FC335B62F23}"/>
                </c:ext>
              </c:extLst>
            </c:dLbl>
            <c:dLbl>
              <c:idx val="7"/>
              <c:delete val="1"/>
              <c:extLst>
                <c:ext xmlns:c15="http://schemas.microsoft.com/office/drawing/2012/chart" uri="{CE6537A1-D6FC-4f65-9D91-7224C49458BB}"/>
                <c:ext xmlns:c16="http://schemas.microsoft.com/office/drawing/2014/chart" uri="{C3380CC4-5D6E-409C-BE32-E72D297353CC}">
                  <c16:uniqueId val="{0000000D-9A89-4D43-93B8-7FC335B62F23}"/>
                </c:ext>
              </c:extLst>
            </c:dLbl>
            <c:dLbl>
              <c:idx val="9"/>
              <c:delete val="1"/>
              <c:extLst>
                <c:ext xmlns:c15="http://schemas.microsoft.com/office/drawing/2012/chart" uri="{CE6537A1-D6FC-4f65-9D91-7224C49458BB}"/>
                <c:ext xmlns:c16="http://schemas.microsoft.com/office/drawing/2014/chart" uri="{C3380CC4-5D6E-409C-BE32-E72D297353CC}">
                  <c16:uniqueId val="{0000000E-9A89-4D43-93B8-7FC335B62F23}"/>
                </c:ext>
              </c:extLst>
            </c:dLbl>
            <c:dLbl>
              <c:idx val="11"/>
              <c:delete val="1"/>
              <c:extLst>
                <c:ext xmlns:c15="http://schemas.microsoft.com/office/drawing/2012/chart" uri="{CE6537A1-D6FC-4f65-9D91-7224C49458BB}"/>
                <c:ext xmlns:c16="http://schemas.microsoft.com/office/drawing/2014/chart" uri="{C3380CC4-5D6E-409C-BE32-E72D297353CC}">
                  <c16:uniqueId val="{0000000F-9A89-4D43-93B8-7FC335B62F23}"/>
                </c:ext>
              </c:extLst>
            </c:dLbl>
            <c:dLbl>
              <c:idx val="13"/>
              <c:delete val="1"/>
              <c:extLst>
                <c:ext xmlns:c15="http://schemas.microsoft.com/office/drawing/2012/chart" uri="{CE6537A1-D6FC-4f65-9D91-7224C49458BB}"/>
                <c:ext xmlns:c16="http://schemas.microsoft.com/office/drawing/2014/chart" uri="{C3380CC4-5D6E-409C-BE32-E72D297353CC}">
                  <c16:uniqueId val="{00000010-9A89-4D43-93B8-7FC335B62F23}"/>
                </c:ext>
              </c:extLst>
            </c:dLbl>
            <c:dLbl>
              <c:idx val="15"/>
              <c:delete val="1"/>
              <c:extLst>
                <c:ext xmlns:c15="http://schemas.microsoft.com/office/drawing/2012/chart" uri="{CE6537A1-D6FC-4f65-9D91-7224C49458BB}"/>
                <c:ext xmlns:c16="http://schemas.microsoft.com/office/drawing/2014/chart" uri="{C3380CC4-5D6E-409C-BE32-E72D297353CC}">
                  <c16:uniqueId val="{00000011-9A89-4D43-93B8-7FC335B62F2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CH"/>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Sheet1!$I$3:$I$19</c:f>
              <c:numCache>
                <c:formatCode>mmm\-yy</c:formatCode>
                <c:ptCount val="17"/>
                <c:pt idx="0">
                  <c:v>44317</c:v>
                </c:pt>
                <c:pt idx="1">
                  <c:v>44348</c:v>
                </c:pt>
                <c:pt idx="2">
                  <c:v>44378</c:v>
                </c:pt>
                <c:pt idx="3">
                  <c:v>44409</c:v>
                </c:pt>
                <c:pt idx="4">
                  <c:v>44440</c:v>
                </c:pt>
                <c:pt idx="5">
                  <c:v>44470</c:v>
                </c:pt>
                <c:pt idx="6">
                  <c:v>44501</c:v>
                </c:pt>
                <c:pt idx="7">
                  <c:v>44531</c:v>
                </c:pt>
                <c:pt idx="8">
                  <c:v>44562</c:v>
                </c:pt>
                <c:pt idx="9">
                  <c:v>44593</c:v>
                </c:pt>
                <c:pt idx="10">
                  <c:v>44621</c:v>
                </c:pt>
                <c:pt idx="11">
                  <c:v>44652</c:v>
                </c:pt>
                <c:pt idx="12">
                  <c:v>44682</c:v>
                </c:pt>
                <c:pt idx="13">
                  <c:v>44713</c:v>
                </c:pt>
                <c:pt idx="14">
                  <c:v>44743</c:v>
                </c:pt>
                <c:pt idx="15">
                  <c:v>44774</c:v>
                </c:pt>
                <c:pt idx="16">
                  <c:v>44805</c:v>
                </c:pt>
              </c:numCache>
            </c:numRef>
          </c:cat>
          <c:val>
            <c:numRef>
              <c:f>Sheet1!$J$3:$J$19</c:f>
              <c:numCache>
                <c:formatCode>General</c:formatCode>
                <c:ptCount val="17"/>
                <c:pt idx="0">
                  <c:v>60</c:v>
                </c:pt>
                <c:pt idx="1">
                  <c:v>30</c:v>
                </c:pt>
                <c:pt idx="2">
                  <c:v>30</c:v>
                </c:pt>
                <c:pt idx="3">
                  <c:v>30</c:v>
                </c:pt>
                <c:pt idx="4">
                  <c:v>25</c:v>
                </c:pt>
                <c:pt idx="5">
                  <c:v>20</c:v>
                </c:pt>
                <c:pt idx="6">
                  <c:v>30</c:v>
                </c:pt>
                <c:pt idx="7">
                  <c:v>20</c:v>
                </c:pt>
                <c:pt idx="8">
                  <c:v>12</c:v>
                </c:pt>
                <c:pt idx="9">
                  <c:v>20</c:v>
                </c:pt>
                <c:pt idx="10">
                  <c:v>16</c:v>
                </c:pt>
                <c:pt idx="11">
                  <c:v>20</c:v>
                </c:pt>
                <c:pt idx="12">
                  <c:v>20</c:v>
                </c:pt>
                <c:pt idx="13">
                  <c:v>15</c:v>
                </c:pt>
                <c:pt idx="14">
                  <c:v>18</c:v>
                </c:pt>
                <c:pt idx="15">
                  <c:v>10</c:v>
                </c:pt>
                <c:pt idx="16">
                  <c:v>17</c:v>
                </c:pt>
              </c:numCache>
            </c:numRef>
          </c:val>
          <c:extLst>
            <c:ext xmlns:c16="http://schemas.microsoft.com/office/drawing/2014/chart" uri="{C3380CC4-5D6E-409C-BE32-E72D297353CC}">
              <c16:uniqueId val="{00000000-9A89-4D43-93B8-7FC335B62F23}"/>
            </c:ext>
          </c:extLst>
        </c:ser>
        <c:dLbls>
          <c:dLblPos val="outEnd"/>
          <c:showLegendKey val="0"/>
          <c:showVal val="1"/>
          <c:showCatName val="0"/>
          <c:showSerName val="0"/>
          <c:showPercent val="0"/>
          <c:showBubbleSize val="0"/>
        </c:dLbls>
        <c:gapWidth val="219"/>
        <c:axId val="1085613456"/>
        <c:axId val="1085613936"/>
      </c:barChart>
      <c:lineChart>
        <c:grouping val="standard"/>
        <c:varyColors val="0"/>
        <c:ser>
          <c:idx val="1"/>
          <c:order val="1"/>
          <c:tx>
            <c:strRef>
              <c:f>Sheet1!$K$2</c:f>
              <c:strCache>
                <c:ptCount val="1"/>
                <c:pt idx="0">
                  <c:v>Average (mean) wait time</c:v>
                </c:pt>
              </c:strCache>
            </c:strRef>
          </c:tx>
          <c:spPr>
            <a:ln w="28575" cap="rnd">
              <a:solidFill>
                <a:schemeClr val="accent3"/>
              </a:solidFill>
              <a:round/>
            </a:ln>
            <a:effectLst/>
          </c:spPr>
          <c:marker>
            <c:symbol val="none"/>
          </c:marker>
          <c:dLbls>
            <c:dLbl>
              <c:idx val="0"/>
              <c:layout>
                <c:manualLayout>
                  <c:x val="-3.3506780195521918E-2"/>
                  <c:y val="-2.84594829586707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A89-4D43-93B8-7FC335B62F23}"/>
                </c:ext>
              </c:extLst>
            </c:dLbl>
            <c:dLbl>
              <c:idx val="1"/>
              <c:delete val="1"/>
              <c:extLst>
                <c:ext xmlns:c15="http://schemas.microsoft.com/office/drawing/2012/chart" uri="{CE6537A1-D6FC-4f65-9D91-7224C49458BB}"/>
                <c:ext xmlns:c16="http://schemas.microsoft.com/office/drawing/2014/chart" uri="{C3380CC4-5D6E-409C-BE32-E72D297353CC}">
                  <c16:uniqueId val="{00000002-9A89-4D43-93B8-7FC335B62F23}"/>
                </c:ext>
              </c:extLst>
            </c:dLbl>
            <c:dLbl>
              <c:idx val="2"/>
              <c:layout>
                <c:manualLayout>
                  <c:x val="-2.759381898454746E-2"/>
                  <c:y val="-2.52973181854851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9A89-4D43-93B8-7FC335B62F23}"/>
                </c:ext>
              </c:extLst>
            </c:dLbl>
            <c:dLbl>
              <c:idx val="3"/>
              <c:delete val="1"/>
              <c:extLst>
                <c:ext xmlns:c15="http://schemas.microsoft.com/office/drawing/2012/chart" uri="{CE6537A1-D6FC-4f65-9D91-7224C49458BB}"/>
                <c:ext xmlns:c16="http://schemas.microsoft.com/office/drawing/2014/chart" uri="{C3380CC4-5D6E-409C-BE32-E72D297353CC}">
                  <c16:uniqueId val="{00000003-9A89-4D43-93B8-7FC335B62F23}"/>
                </c:ext>
              </c:extLst>
            </c:dLbl>
            <c:dLbl>
              <c:idx val="4"/>
              <c:layout>
                <c:manualLayout>
                  <c:x val="-2.759381898454746E-2"/>
                  <c:y val="-1.58108238659283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9A89-4D43-93B8-7FC335B62F23}"/>
                </c:ext>
              </c:extLst>
            </c:dLbl>
            <c:dLbl>
              <c:idx val="5"/>
              <c:delete val="1"/>
              <c:extLst>
                <c:ext xmlns:c15="http://schemas.microsoft.com/office/drawing/2012/chart" uri="{CE6537A1-D6FC-4f65-9D91-7224C49458BB}"/>
                <c:ext xmlns:c16="http://schemas.microsoft.com/office/drawing/2014/chart" uri="{C3380CC4-5D6E-409C-BE32-E72D297353CC}">
                  <c16:uniqueId val="{00000004-9A89-4D43-93B8-7FC335B62F23}"/>
                </c:ext>
              </c:extLst>
            </c:dLbl>
            <c:dLbl>
              <c:idx val="6"/>
              <c:layout>
                <c:manualLayout>
                  <c:x val="-2.759381898454746E-2"/>
                  <c:y val="-2.21351534122995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9A89-4D43-93B8-7FC335B62F23}"/>
                </c:ext>
              </c:extLst>
            </c:dLbl>
            <c:dLbl>
              <c:idx val="7"/>
              <c:delete val="1"/>
              <c:extLst>
                <c:ext xmlns:c15="http://schemas.microsoft.com/office/drawing/2012/chart" uri="{CE6537A1-D6FC-4f65-9D91-7224C49458BB}"/>
                <c:ext xmlns:c16="http://schemas.microsoft.com/office/drawing/2014/chart" uri="{C3380CC4-5D6E-409C-BE32-E72D297353CC}">
                  <c16:uniqueId val="{00000005-9A89-4D43-93B8-7FC335B62F23}"/>
                </c:ext>
              </c:extLst>
            </c:dLbl>
            <c:dLbl>
              <c:idx val="8"/>
              <c:layout>
                <c:manualLayout>
                  <c:x val="-3.1535793125197102E-2"/>
                  <c:y val="-2.52973181854852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9A89-4D43-93B8-7FC335B62F23}"/>
                </c:ext>
              </c:extLst>
            </c:dLbl>
            <c:dLbl>
              <c:idx val="9"/>
              <c:delete val="1"/>
              <c:extLst>
                <c:ext xmlns:c15="http://schemas.microsoft.com/office/drawing/2012/chart" uri="{CE6537A1-D6FC-4f65-9D91-7224C49458BB}"/>
                <c:ext xmlns:c16="http://schemas.microsoft.com/office/drawing/2014/chart" uri="{C3380CC4-5D6E-409C-BE32-E72D297353CC}">
                  <c16:uniqueId val="{00000006-9A89-4D43-93B8-7FC335B62F23}"/>
                </c:ext>
              </c:extLst>
            </c:dLbl>
            <c:dLbl>
              <c:idx val="10"/>
              <c:layout>
                <c:manualLayout>
                  <c:x val="-3.3506780195521987E-2"/>
                  <c:y val="-1.5810823865928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9A89-4D43-93B8-7FC335B62F23}"/>
                </c:ext>
              </c:extLst>
            </c:dLbl>
            <c:dLbl>
              <c:idx val="11"/>
              <c:delete val="1"/>
              <c:extLst>
                <c:ext xmlns:c15="http://schemas.microsoft.com/office/drawing/2012/chart" uri="{CE6537A1-D6FC-4f65-9D91-7224C49458BB}"/>
                <c:ext xmlns:c16="http://schemas.microsoft.com/office/drawing/2014/chart" uri="{C3380CC4-5D6E-409C-BE32-E72D297353CC}">
                  <c16:uniqueId val="{00000007-9A89-4D43-93B8-7FC335B62F23}"/>
                </c:ext>
              </c:extLst>
            </c:dLbl>
            <c:dLbl>
              <c:idx val="12"/>
              <c:layout>
                <c:manualLayout>
                  <c:x val="-3.3506780195521918E-2"/>
                  <c:y val="-1.26486590927425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9A89-4D43-93B8-7FC335B62F23}"/>
                </c:ext>
              </c:extLst>
            </c:dLbl>
            <c:dLbl>
              <c:idx val="13"/>
              <c:delete val="1"/>
              <c:extLst>
                <c:ext xmlns:c15="http://schemas.microsoft.com/office/drawing/2012/chart" uri="{CE6537A1-D6FC-4f65-9D91-7224C49458BB}"/>
                <c:ext xmlns:c16="http://schemas.microsoft.com/office/drawing/2014/chart" uri="{C3380CC4-5D6E-409C-BE32-E72D297353CC}">
                  <c16:uniqueId val="{00000008-9A89-4D43-93B8-7FC335B62F23}"/>
                </c:ext>
              </c:extLst>
            </c:dLbl>
            <c:dLbl>
              <c:idx val="14"/>
              <c:layout>
                <c:manualLayout>
                  <c:x val="-2.759381898454746E-2"/>
                  <c:y val="-1.89729886391138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9A89-4D43-93B8-7FC335B62F23}"/>
                </c:ext>
              </c:extLst>
            </c:dLbl>
            <c:dLbl>
              <c:idx val="15"/>
              <c:delete val="1"/>
              <c:extLst>
                <c:ext xmlns:c15="http://schemas.microsoft.com/office/drawing/2012/chart" uri="{CE6537A1-D6FC-4f65-9D91-7224C49458BB}"/>
                <c:ext xmlns:c16="http://schemas.microsoft.com/office/drawing/2014/chart" uri="{C3380CC4-5D6E-409C-BE32-E72D297353CC}">
                  <c16:uniqueId val="{00000009-9A89-4D43-93B8-7FC335B62F23}"/>
                </c:ext>
              </c:extLst>
            </c:dLbl>
            <c:dLbl>
              <c:idx val="16"/>
              <c:layout>
                <c:manualLayout>
                  <c:x val="-2.9564806054872279E-2"/>
                  <c:y val="-1.89729886391138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A89-4D43-93B8-7FC335B62F2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Sheet1!$I$3:$I$19</c:f>
              <c:numCache>
                <c:formatCode>mmm\-yy</c:formatCode>
                <c:ptCount val="17"/>
                <c:pt idx="0">
                  <c:v>44317</c:v>
                </c:pt>
                <c:pt idx="1">
                  <c:v>44348</c:v>
                </c:pt>
                <c:pt idx="2">
                  <c:v>44378</c:v>
                </c:pt>
                <c:pt idx="3">
                  <c:v>44409</c:v>
                </c:pt>
                <c:pt idx="4">
                  <c:v>44440</c:v>
                </c:pt>
                <c:pt idx="5">
                  <c:v>44470</c:v>
                </c:pt>
                <c:pt idx="6">
                  <c:v>44501</c:v>
                </c:pt>
                <c:pt idx="7">
                  <c:v>44531</c:v>
                </c:pt>
                <c:pt idx="8">
                  <c:v>44562</c:v>
                </c:pt>
                <c:pt idx="9">
                  <c:v>44593</c:v>
                </c:pt>
                <c:pt idx="10">
                  <c:v>44621</c:v>
                </c:pt>
                <c:pt idx="11">
                  <c:v>44652</c:v>
                </c:pt>
                <c:pt idx="12">
                  <c:v>44682</c:v>
                </c:pt>
                <c:pt idx="13">
                  <c:v>44713</c:v>
                </c:pt>
                <c:pt idx="14">
                  <c:v>44743</c:v>
                </c:pt>
                <c:pt idx="15">
                  <c:v>44774</c:v>
                </c:pt>
                <c:pt idx="16">
                  <c:v>44805</c:v>
                </c:pt>
              </c:numCache>
            </c:numRef>
          </c:cat>
          <c:val>
            <c:numRef>
              <c:f>Sheet1!$K$3:$K$19</c:f>
              <c:numCache>
                <c:formatCode>0.0</c:formatCode>
                <c:ptCount val="17"/>
                <c:pt idx="0">
                  <c:v>11.2</c:v>
                </c:pt>
                <c:pt idx="1">
                  <c:v>8.1999999999999993</c:v>
                </c:pt>
                <c:pt idx="2">
                  <c:v>7.7</c:v>
                </c:pt>
                <c:pt idx="3">
                  <c:v>7.1</c:v>
                </c:pt>
                <c:pt idx="4">
                  <c:v>6.8</c:v>
                </c:pt>
                <c:pt idx="5">
                  <c:v>5.3</c:v>
                </c:pt>
                <c:pt idx="6">
                  <c:v>6.4</c:v>
                </c:pt>
                <c:pt idx="7">
                  <c:v>5.4</c:v>
                </c:pt>
                <c:pt idx="8">
                  <c:v>6</c:v>
                </c:pt>
                <c:pt idx="9">
                  <c:v>6</c:v>
                </c:pt>
                <c:pt idx="10">
                  <c:v>8.5</c:v>
                </c:pt>
                <c:pt idx="11">
                  <c:v>8.6</c:v>
                </c:pt>
                <c:pt idx="12">
                  <c:v>7.6</c:v>
                </c:pt>
                <c:pt idx="13">
                  <c:v>6.6</c:v>
                </c:pt>
                <c:pt idx="14">
                  <c:v>8.3000000000000007</c:v>
                </c:pt>
                <c:pt idx="15">
                  <c:v>5.6</c:v>
                </c:pt>
                <c:pt idx="16">
                  <c:v>8.1</c:v>
                </c:pt>
              </c:numCache>
            </c:numRef>
          </c:val>
          <c:smooth val="0"/>
          <c:extLst>
            <c:ext xmlns:c16="http://schemas.microsoft.com/office/drawing/2014/chart" uri="{C3380CC4-5D6E-409C-BE32-E72D297353CC}">
              <c16:uniqueId val="{00000001-9A89-4D43-93B8-7FC335B62F23}"/>
            </c:ext>
          </c:extLst>
        </c:ser>
        <c:dLbls>
          <c:showLegendKey val="0"/>
          <c:showVal val="1"/>
          <c:showCatName val="0"/>
          <c:showSerName val="0"/>
          <c:showPercent val="0"/>
          <c:showBubbleSize val="0"/>
        </c:dLbls>
        <c:marker val="1"/>
        <c:smooth val="0"/>
        <c:axId val="1085613456"/>
        <c:axId val="1085613936"/>
      </c:lineChart>
      <c:dateAx>
        <c:axId val="1085613456"/>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CH"/>
          </a:p>
        </c:txPr>
        <c:crossAx val="1085613936"/>
        <c:crosses val="autoZero"/>
        <c:auto val="1"/>
        <c:lblOffset val="100"/>
        <c:baseTimeUnit val="months"/>
      </c:dateAx>
      <c:valAx>
        <c:axId val="1085613936"/>
        <c:scaling>
          <c:orientation val="minMax"/>
          <c:max val="6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CH"/>
          </a:p>
        </c:txPr>
        <c:crossAx val="1085613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C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Sheet1!$E$39</c:f>
              <c:strCache>
                <c:ptCount val="1"/>
                <c:pt idx="0">
                  <c:v>Excellent</c:v>
                </c:pt>
              </c:strCache>
            </c:strRef>
          </c:tx>
          <c:spPr>
            <a:solidFill>
              <a:schemeClr val="accent3"/>
            </a:solidFill>
            <a:ln>
              <a:noFill/>
            </a:ln>
            <a:effectLst/>
          </c:spPr>
          <c:invertIfNegative val="0"/>
          <c:dLbls>
            <c:dLbl>
              <c:idx val="5"/>
              <c:layout>
                <c:manualLayout>
                  <c:x val="0"/>
                  <c:y val="-3.062901739235897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142-4B67-93A7-A76EA55D929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CH"/>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Sheet1!$D$40:$D$45</c:f>
              <c:strCache>
                <c:ptCount val="6"/>
                <c:pt idx="0">
                  <c:v>May - July 2021</c:v>
                </c:pt>
                <c:pt idx="1">
                  <c:v>Aug - Oct 2021</c:v>
                </c:pt>
                <c:pt idx="2">
                  <c:v>Nov - Jan 2022</c:v>
                </c:pt>
                <c:pt idx="3">
                  <c:v>Feb - April 2022</c:v>
                </c:pt>
                <c:pt idx="4">
                  <c:v>May - July 2022</c:v>
                </c:pt>
                <c:pt idx="5">
                  <c:v>Aug - Sept 2022</c:v>
                </c:pt>
              </c:strCache>
            </c:strRef>
          </c:cat>
          <c:val>
            <c:numRef>
              <c:f>Sheet1!$E$40:$E$45</c:f>
              <c:numCache>
                <c:formatCode>0</c:formatCode>
                <c:ptCount val="6"/>
                <c:pt idx="0">
                  <c:v>39</c:v>
                </c:pt>
                <c:pt idx="1">
                  <c:v>52</c:v>
                </c:pt>
                <c:pt idx="2">
                  <c:v>71</c:v>
                </c:pt>
                <c:pt idx="3">
                  <c:v>67</c:v>
                </c:pt>
                <c:pt idx="4">
                  <c:v>82</c:v>
                </c:pt>
                <c:pt idx="5">
                  <c:v>15</c:v>
                </c:pt>
              </c:numCache>
            </c:numRef>
          </c:val>
          <c:extLst>
            <c:ext xmlns:c16="http://schemas.microsoft.com/office/drawing/2014/chart" uri="{C3380CC4-5D6E-409C-BE32-E72D297353CC}">
              <c16:uniqueId val="{00000000-7142-4B67-93A7-A76EA55D9297}"/>
            </c:ext>
          </c:extLst>
        </c:ser>
        <c:ser>
          <c:idx val="1"/>
          <c:order val="1"/>
          <c:tx>
            <c:strRef>
              <c:f>Sheet1!$F$39</c:f>
              <c:strCache>
                <c:ptCount val="1"/>
                <c:pt idx="0">
                  <c:v>Very good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CH"/>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Sheet1!$D$40:$D$45</c:f>
              <c:strCache>
                <c:ptCount val="6"/>
                <c:pt idx="0">
                  <c:v>May - July 2021</c:v>
                </c:pt>
                <c:pt idx="1">
                  <c:v>Aug - Oct 2021</c:v>
                </c:pt>
                <c:pt idx="2">
                  <c:v>Nov - Jan 2022</c:v>
                </c:pt>
                <c:pt idx="3">
                  <c:v>Feb - April 2022</c:v>
                </c:pt>
                <c:pt idx="4">
                  <c:v>May - July 2022</c:v>
                </c:pt>
                <c:pt idx="5">
                  <c:v>Aug - Sept 2022</c:v>
                </c:pt>
              </c:strCache>
            </c:strRef>
          </c:cat>
          <c:val>
            <c:numRef>
              <c:f>Sheet1!$F$40:$F$45</c:f>
              <c:numCache>
                <c:formatCode>0</c:formatCode>
                <c:ptCount val="6"/>
                <c:pt idx="0">
                  <c:v>65</c:v>
                </c:pt>
                <c:pt idx="1">
                  <c:v>72</c:v>
                </c:pt>
                <c:pt idx="2">
                  <c:v>75</c:v>
                </c:pt>
                <c:pt idx="3">
                  <c:v>335</c:v>
                </c:pt>
                <c:pt idx="4">
                  <c:v>392</c:v>
                </c:pt>
                <c:pt idx="5">
                  <c:v>137</c:v>
                </c:pt>
              </c:numCache>
            </c:numRef>
          </c:val>
          <c:extLst>
            <c:ext xmlns:c16="http://schemas.microsoft.com/office/drawing/2014/chart" uri="{C3380CC4-5D6E-409C-BE32-E72D297353CC}">
              <c16:uniqueId val="{00000001-7142-4B67-93A7-A76EA55D9297}"/>
            </c:ext>
          </c:extLst>
        </c:ser>
        <c:ser>
          <c:idx val="2"/>
          <c:order val="2"/>
          <c:tx>
            <c:strRef>
              <c:f>Sheet1!$G$39</c:f>
              <c:strCache>
                <c:ptCount val="1"/>
                <c:pt idx="0">
                  <c:v>Good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CH"/>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Sheet1!$D$40:$D$45</c:f>
              <c:strCache>
                <c:ptCount val="6"/>
                <c:pt idx="0">
                  <c:v>May - July 2021</c:v>
                </c:pt>
                <c:pt idx="1">
                  <c:v>Aug - Oct 2021</c:v>
                </c:pt>
                <c:pt idx="2">
                  <c:v>Nov - Jan 2022</c:v>
                </c:pt>
                <c:pt idx="3">
                  <c:v>Feb - April 2022</c:v>
                </c:pt>
                <c:pt idx="4">
                  <c:v>May - July 2022</c:v>
                </c:pt>
                <c:pt idx="5">
                  <c:v>Aug - Sept 2022</c:v>
                </c:pt>
              </c:strCache>
            </c:strRef>
          </c:cat>
          <c:val>
            <c:numRef>
              <c:f>Sheet1!$G$40:$G$45</c:f>
              <c:numCache>
                <c:formatCode>0</c:formatCode>
                <c:ptCount val="6"/>
                <c:pt idx="0">
                  <c:v>155</c:v>
                </c:pt>
                <c:pt idx="1">
                  <c:v>171</c:v>
                </c:pt>
                <c:pt idx="2">
                  <c:v>265</c:v>
                </c:pt>
                <c:pt idx="3">
                  <c:v>165</c:v>
                </c:pt>
                <c:pt idx="4">
                  <c:v>170</c:v>
                </c:pt>
                <c:pt idx="5">
                  <c:v>41</c:v>
                </c:pt>
              </c:numCache>
            </c:numRef>
          </c:val>
          <c:extLst>
            <c:ext xmlns:c16="http://schemas.microsoft.com/office/drawing/2014/chart" uri="{C3380CC4-5D6E-409C-BE32-E72D297353CC}">
              <c16:uniqueId val="{00000002-7142-4B67-93A7-A76EA55D9297}"/>
            </c:ext>
          </c:extLst>
        </c:ser>
        <c:ser>
          <c:idx val="3"/>
          <c:order val="3"/>
          <c:tx>
            <c:strRef>
              <c:f>Sheet1!$H$39</c:f>
              <c:strCache>
                <c:ptCount val="1"/>
                <c:pt idx="0">
                  <c:v> Not Good</c:v>
                </c:pt>
              </c:strCache>
            </c:strRef>
          </c:tx>
          <c:spPr>
            <a:solidFill>
              <a:schemeClr val="accent4"/>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6-7142-4B67-93A7-A76EA55D9297}"/>
                </c:ext>
              </c:extLst>
            </c:dLbl>
            <c:dLbl>
              <c:idx val="2"/>
              <c:delete val="1"/>
              <c:extLst>
                <c:ext xmlns:c15="http://schemas.microsoft.com/office/drawing/2012/chart" uri="{CE6537A1-D6FC-4f65-9D91-7224C49458BB}"/>
                <c:ext xmlns:c16="http://schemas.microsoft.com/office/drawing/2014/chart" uri="{C3380CC4-5D6E-409C-BE32-E72D297353CC}">
                  <c16:uniqueId val="{00000005-7142-4B67-93A7-A76EA55D929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CH"/>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Sheet1!$D$40:$D$45</c:f>
              <c:strCache>
                <c:ptCount val="6"/>
                <c:pt idx="0">
                  <c:v>May - July 2021</c:v>
                </c:pt>
                <c:pt idx="1">
                  <c:v>Aug - Oct 2021</c:v>
                </c:pt>
                <c:pt idx="2">
                  <c:v>Nov - Jan 2022</c:v>
                </c:pt>
                <c:pt idx="3">
                  <c:v>Feb - April 2022</c:v>
                </c:pt>
                <c:pt idx="4">
                  <c:v>May - July 2022</c:v>
                </c:pt>
                <c:pt idx="5">
                  <c:v>Aug - Sept 2022</c:v>
                </c:pt>
              </c:strCache>
            </c:strRef>
          </c:cat>
          <c:val>
            <c:numRef>
              <c:f>Sheet1!$H$40:$H$45</c:f>
              <c:numCache>
                <c:formatCode>0</c:formatCode>
                <c:ptCount val="6"/>
                <c:pt idx="0">
                  <c:v>3</c:v>
                </c:pt>
                <c:pt idx="1">
                  <c:v>0</c:v>
                </c:pt>
                <c:pt idx="2">
                  <c:v>0</c:v>
                </c:pt>
                <c:pt idx="3">
                  <c:v>3</c:v>
                </c:pt>
                <c:pt idx="4">
                  <c:v>4</c:v>
                </c:pt>
                <c:pt idx="5">
                  <c:v>4</c:v>
                </c:pt>
              </c:numCache>
            </c:numRef>
          </c:val>
          <c:extLst>
            <c:ext xmlns:c16="http://schemas.microsoft.com/office/drawing/2014/chart" uri="{C3380CC4-5D6E-409C-BE32-E72D297353CC}">
              <c16:uniqueId val="{00000003-7142-4B67-93A7-A76EA55D9297}"/>
            </c:ext>
          </c:extLst>
        </c:ser>
        <c:dLbls>
          <c:dLblPos val="inBase"/>
          <c:showLegendKey val="0"/>
          <c:showVal val="1"/>
          <c:showCatName val="0"/>
          <c:showSerName val="0"/>
          <c:showPercent val="0"/>
          <c:showBubbleSize val="0"/>
        </c:dLbls>
        <c:gapWidth val="150"/>
        <c:overlap val="100"/>
        <c:axId val="1085615856"/>
        <c:axId val="1085611536"/>
      </c:barChart>
      <c:catAx>
        <c:axId val="1085615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CH"/>
          </a:p>
        </c:txPr>
        <c:crossAx val="1085611536"/>
        <c:crosses val="autoZero"/>
        <c:auto val="1"/>
        <c:lblAlgn val="ctr"/>
        <c:lblOffset val="100"/>
        <c:noMultiLvlLbl val="0"/>
      </c:catAx>
      <c:valAx>
        <c:axId val="1085611536"/>
        <c:scaling>
          <c:orientation val="minMax"/>
          <c:max val="650"/>
        </c:scaling>
        <c:delete val="1"/>
        <c:axPos val="l"/>
        <c:numFmt formatCode="0" sourceLinked="1"/>
        <c:majorTickMark val="none"/>
        <c:minorTickMark val="none"/>
        <c:tickLblPos val="nextTo"/>
        <c:crossAx val="1085615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CH"/>
        </a:p>
      </c:txPr>
    </c:legend>
    <c:plotVisOnly val="1"/>
    <c:dispBlanksAs val="gap"/>
    <c:showDLblsOverMax val="0"/>
  </c:chart>
  <c:spPr>
    <a:noFill/>
    <a:ln>
      <a:noFill/>
    </a:ln>
    <a:effectLst/>
  </c:spPr>
  <c:txPr>
    <a:bodyPr/>
    <a:lstStyle/>
    <a:p>
      <a:pPr>
        <a:defRPr/>
      </a:pPr>
      <a:endParaRPr lang="en-CH"/>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Sheet1!$D$82</c:f>
              <c:strCache>
                <c:ptCount val="1"/>
                <c:pt idx="0">
                  <c:v>Jul-Sep 2022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9B4-4CE5-9618-20BDBA022A5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9B4-4CE5-9618-20BDBA022A5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9B4-4CE5-9618-20BDBA022A59}"/>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CH"/>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(Sheet1!$E$81,Sheet1!$H$81:$I$81)</c:f>
              <c:strCache>
                <c:ptCount val="3"/>
                <c:pt idx="0">
                  <c:v>Within 1 month</c:v>
                </c:pt>
                <c:pt idx="1">
                  <c:v>1-3 months</c:v>
                </c:pt>
                <c:pt idx="2">
                  <c:v>More than 3 months</c:v>
                </c:pt>
              </c:strCache>
              <c:extLst/>
            </c:strRef>
          </c:cat>
          <c:val>
            <c:numRef>
              <c:f>(Sheet1!$E$82,Sheet1!$H$82:$I$82)</c:f>
              <c:numCache>
                <c:formatCode>General</c:formatCode>
                <c:ptCount val="3"/>
                <c:pt idx="0">
                  <c:v>224</c:v>
                </c:pt>
                <c:pt idx="1">
                  <c:v>65</c:v>
                </c:pt>
                <c:pt idx="2">
                  <c:v>29</c:v>
                </c:pt>
              </c:numCache>
              <c:extLst/>
            </c:numRef>
          </c:val>
          <c:extLst>
            <c:ext xmlns:c16="http://schemas.microsoft.com/office/drawing/2014/chart" uri="{C3380CC4-5D6E-409C-BE32-E72D297353CC}">
              <c16:uniqueId val="{00000006-69B4-4CE5-9618-20BDBA022A5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C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Sheet1!$D$80</c:f>
              <c:strCache>
                <c:ptCount val="1"/>
                <c:pt idx="0">
                  <c:v>May-July 2021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347-423D-8EA9-F49206C825B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347-423D-8EA9-F49206C825B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347-423D-8EA9-F49206C825BC}"/>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CH"/>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(Sheet1!$E$79,Sheet1!$H$79:$I$79)</c:f>
              <c:strCache>
                <c:ptCount val="3"/>
                <c:pt idx="0">
                  <c:v>Within 1 month</c:v>
                </c:pt>
                <c:pt idx="1">
                  <c:v>1-3 months</c:v>
                </c:pt>
                <c:pt idx="2">
                  <c:v>More than 3 months</c:v>
                </c:pt>
              </c:strCache>
              <c:extLst/>
            </c:strRef>
          </c:cat>
          <c:val>
            <c:numRef>
              <c:f>(Sheet1!$E$80,Sheet1!$H$80:$I$80)</c:f>
              <c:numCache>
                <c:formatCode>General</c:formatCode>
                <c:ptCount val="3"/>
                <c:pt idx="0">
                  <c:v>196</c:v>
                </c:pt>
                <c:pt idx="1">
                  <c:v>52</c:v>
                </c:pt>
                <c:pt idx="2">
                  <c:v>16</c:v>
                </c:pt>
              </c:numCache>
              <c:extLst/>
            </c:numRef>
          </c:val>
          <c:extLst>
            <c:ext xmlns:c16="http://schemas.microsoft.com/office/drawing/2014/chart" uri="{C3380CC4-5D6E-409C-BE32-E72D297353CC}">
              <c16:uniqueId val="{00000006-A347-423D-8EA9-F49206C825BC}"/>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4D20E5-D8F7-594B-9D91-F763D43B9AF7}" type="datetimeFigureOut">
              <a:rPr lang="en-GB" smtClean="0"/>
              <a:t>20/07/2023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8DCDC-D13C-2549-BE6A-717E9EED41AD}" type="slidenum">
              <a:rPr lang="en-GB" smtClean="0"/>
              <a:t>‹#›</a:t>
            </a:fld>
            <a:endParaRPr lang="en-GB" dirty="0"/>
          </a:p>
        </p:txBody>
      </p:sp>
    </p:spTree>
    <p:extLst>
      <p:ext uri="{BB962C8B-B14F-4D97-AF65-F5344CB8AC3E}">
        <p14:creationId xmlns:p14="http://schemas.microsoft.com/office/powerpoint/2010/main" val="379232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World Health Organization </a:t>
            </a:r>
            <a:r>
              <a:rPr lang="en-US" dirty="0">
                <a:sym typeface="Wingdings" panose="05000000000000000000" pitchFamily="2" charset="2"/>
              </a:rPr>
              <a:t> Integrated, people-centered approach </a:t>
            </a:r>
            <a:r>
              <a:rPr lang="en-US" dirty="0"/>
              <a:t>“Responsiveness and participation: Care is coordinated around people’s needs, respects their preferences, and allows for people’s participation in health affairs.”</a:t>
            </a:r>
            <a:endParaRPr lang="en-US" sz="1200" dirty="0"/>
          </a:p>
          <a:p>
            <a:endParaRPr lang="en-US" dirty="0"/>
          </a:p>
          <a:p>
            <a:r>
              <a:rPr lang="en-US" dirty="0"/>
              <a:t>https://www.who.int/health-topics/integrated-people-centered-care#tab=tab_1</a:t>
            </a:r>
          </a:p>
        </p:txBody>
      </p:sp>
      <p:sp>
        <p:nvSpPr>
          <p:cNvPr id="4" name="Slide Number Placeholder 3"/>
          <p:cNvSpPr>
            <a:spLocks noGrp="1"/>
          </p:cNvSpPr>
          <p:nvPr>
            <p:ph type="sldNum" sz="quarter" idx="5"/>
          </p:nvPr>
        </p:nvSpPr>
        <p:spPr/>
        <p:txBody>
          <a:bodyPr/>
          <a:lstStyle/>
          <a:p>
            <a:fld id="{1BE8DCDC-D13C-2549-BE6A-717E9EED41AD}" type="slidenum">
              <a:rPr lang="en-GB" smtClean="0"/>
              <a:t>4</a:t>
            </a:fld>
            <a:endParaRPr lang="en-GB" dirty="0"/>
          </a:p>
        </p:txBody>
      </p:sp>
    </p:spTree>
    <p:extLst>
      <p:ext uri="{BB962C8B-B14F-4D97-AF65-F5344CB8AC3E}">
        <p14:creationId xmlns:p14="http://schemas.microsoft.com/office/powerpoint/2010/main" val="3502254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Use of paper-based survey tools are expensive, logistically more difficult to administer, and results in more time-consuming data compilation processes </a:t>
            </a:r>
            <a:r>
              <a:rPr lang="en-US" sz="1200" dirty="0">
                <a:sym typeface="Wingdings" panose="05000000000000000000" pitchFamily="2" charset="2"/>
              </a:rPr>
              <a:t></a:t>
            </a:r>
            <a:r>
              <a:rPr lang="en-US" sz="1200" dirty="0"/>
              <a:t> leads to delayed or missed opportunities to address core issues in a timely manner. </a:t>
            </a:r>
          </a:p>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5</a:t>
            </a:fld>
            <a:endParaRPr lang="en-GB" dirty="0"/>
          </a:p>
        </p:txBody>
      </p:sp>
    </p:spTree>
    <p:extLst>
      <p:ext uri="{BB962C8B-B14F-4D97-AF65-F5344CB8AC3E}">
        <p14:creationId xmlns:p14="http://schemas.microsoft.com/office/powerpoint/2010/main" val="896272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Ensuring clients and providers were integrally involved in the design process was critical to ensure that the final tool was both feasible and acceptable and focused on the most critical care issues, from the perspective of clients. </a:t>
            </a:r>
          </a:p>
          <a:p>
            <a:endParaRPr lang="en-US" dirty="0"/>
          </a:p>
          <a:p>
            <a:r>
              <a:rPr lang="en-US" dirty="0"/>
              <a:t>IHAP using human centered design approach co-created with key stakeholders a patient feedback system, starting by a stakeholder mapping then  convene focus groups with key stakeholders that allowed to draw an empathy mapping, identify pain point/ issues on the process of seeking care/ services</a:t>
            </a:r>
            <a:endParaRPr lang="en-US" dirty="0">
              <a:cs typeface="Calibri"/>
            </a:endParaRPr>
          </a:p>
          <a:p>
            <a:r>
              <a:rPr lang="en-US" dirty="0"/>
              <a:t>Participants opted for  exit interviews, conducted by peer educators,  on tablets , using Kobo, collect as the preferred  method to gather clients feedback that will be incorporated on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6</a:t>
            </a:fld>
            <a:endParaRPr lang="en-GB" dirty="0"/>
          </a:p>
        </p:txBody>
      </p:sp>
    </p:spTree>
    <p:extLst>
      <p:ext uri="{BB962C8B-B14F-4D97-AF65-F5344CB8AC3E}">
        <p14:creationId xmlns:p14="http://schemas.microsoft.com/office/powerpoint/2010/main" val="3655046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 wait time, reported stigma, perceived confidentiality, and viral load services highlighted as key service quality issues.</a:t>
            </a:r>
          </a:p>
        </p:txBody>
      </p:sp>
      <p:sp>
        <p:nvSpPr>
          <p:cNvPr id="4" name="Slide Number Placeholder 3"/>
          <p:cNvSpPr>
            <a:spLocks noGrp="1"/>
          </p:cNvSpPr>
          <p:nvPr>
            <p:ph type="sldNum" sz="quarter" idx="5"/>
          </p:nvPr>
        </p:nvSpPr>
        <p:spPr/>
        <p:txBody>
          <a:bodyPr/>
          <a:lstStyle/>
          <a:p>
            <a:fld id="{1BE8DCDC-D13C-2549-BE6A-717E9EED41AD}" type="slidenum">
              <a:rPr lang="en-GB" smtClean="0"/>
              <a:t>9</a:t>
            </a:fld>
            <a:endParaRPr lang="en-GB" dirty="0"/>
          </a:p>
        </p:txBody>
      </p:sp>
    </p:spTree>
    <p:extLst>
      <p:ext uri="{BB962C8B-B14F-4D97-AF65-F5344CB8AC3E}">
        <p14:creationId xmlns:p14="http://schemas.microsoft.com/office/powerpoint/2010/main" val="3264229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Promising mechanism for advancing client-responsive thus person-centered HIV services. </a:t>
            </a:r>
          </a:p>
        </p:txBody>
      </p:sp>
      <p:sp>
        <p:nvSpPr>
          <p:cNvPr id="4" name="Slide Number Placeholder 3"/>
          <p:cNvSpPr>
            <a:spLocks noGrp="1"/>
          </p:cNvSpPr>
          <p:nvPr>
            <p:ph type="sldNum" sz="quarter" idx="5"/>
          </p:nvPr>
        </p:nvSpPr>
        <p:spPr/>
        <p:txBody>
          <a:bodyPr/>
          <a:lstStyle/>
          <a:p>
            <a:fld id="{1BE8DCDC-D13C-2549-BE6A-717E9EED41AD}" type="slidenum">
              <a:rPr lang="en-GB" smtClean="0"/>
              <a:t>12</a:t>
            </a:fld>
            <a:endParaRPr lang="en-GB" dirty="0"/>
          </a:p>
        </p:txBody>
      </p:sp>
    </p:spTree>
    <p:extLst>
      <p:ext uri="{BB962C8B-B14F-4D97-AF65-F5344CB8AC3E}">
        <p14:creationId xmlns:p14="http://schemas.microsoft.com/office/powerpoint/2010/main" val="36516120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948EA0-C9C4-94A9-8584-8E0A431BEB6C}"/>
              </a:ext>
            </a:extLst>
          </p:cNvPr>
          <p:cNvPicPr>
            <a:picLocks noChangeAspect="1"/>
          </p:cNvPicPr>
          <p:nvPr userDrawn="1"/>
        </p:nvPicPr>
        <p:blipFill>
          <a:blip r:embed="rId2"/>
          <a:stretch>
            <a:fillRect/>
          </a:stretch>
        </p:blipFill>
        <p:spPr>
          <a:xfrm>
            <a:off x="0" y="2829"/>
            <a:ext cx="12192000" cy="3050856"/>
          </a:xfrm>
          <a:prstGeom prst="rect">
            <a:avLst/>
          </a:prstGeom>
        </p:spPr>
      </p:pic>
      <p:sp>
        <p:nvSpPr>
          <p:cNvPr id="10" name="Rectangle 9">
            <a:extLst>
              <a:ext uri="{FF2B5EF4-FFF2-40B4-BE49-F238E27FC236}">
                <a16:creationId xmlns:a16="http://schemas.microsoft.com/office/drawing/2014/main" id="{9CC1CA54-A9AA-A2FF-458A-902BBF3A9E8E}"/>
              </a:ext>
            </a:extLst>
          </p:cNvPr>
          <p:cNvSpPr/>
          <p:nvPr userDrawn="1"/>
        </p:nvSpPr>
        <p:spPr>
          <a:xfrm>
            <a:off x="3649649" y="441325"/>
            <a:ext cx="8099439" cy="5759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noProof="0" dirty="0"/>
          </a:p>
        </p:txBody>
      </p:sp>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1812056"/>
            <a:ext cx="7357341" cy="4296397"/>
          </a:xfrm>
          <a:prstGeom prst="rect">
            <a:avLst/>
          </a:prstGeom>
        </p:spPr>
        <p:txBody>
          <a:bodyPr lIns="0" tIns="0" rIns="0" bIns="0" anchor="ctr" anchorCtr="0">
            <a:normAutofit/>
          </a:bodyPr>
          <a:lstStyle>
            <a:lvl1pPr>
              <a:defRPr sz="6000"/>
            </a:lvl1pPr>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dirty="0">
              <a:solidFill>
                <a:schemeClr val="tx1"/>
              </a:solidFill>
              <a:effectLst/>
              <a:latin typeface="+mn-lt"/>
              <a:ea typeface="+mn-ea"/>
              <a:cs typeface="+mn-cs"/>
            </a:endParaRPr>
          </a:p>
        </p:txBody>
      </p:sp>
      <p:pic>
        <p:nvPicPr>
          <p:cNvPr id="2" name="Picture 1">
            <a:extLst>
              <a:ext uri="{FF2B5EF4-FFF2-40B4-BE49-F238E27FC236}">
                <a16:creationId xmlns:a16="http://schemas.microsoft.com/office/drawing/2014/main" id="{9228D688-A04B-BEB7-DB73-6D57B889488A}"/>
              </a:ext>
            </a:extLst>
          </p:cNvPr>
          <p:cNvPicPr>
            <a:picLocks noChangeAspect="1"/>
          </p:cNvPicPr>
          <p:nvPr userDrawn="1"/>
        </p:nvPicPr>
        <p:blipFill>
          <a:blip r:embed="rId3"/>
          <a:srcRect/>
          <a:stretch/>
        </p:blipFill>
        <p:spPr>
          <a:xfrm>
            <a:off x="93948" y="4243155"/>
            <a:ext cx="3406331" cy="2534377"/>
          </a:xfrm>
          <a:prstGeom prst="rect">
            <a:avLst/>
          </a:prstGeom>
        </p:spPr>
      </p:pic>
      <p:sp>
        <p:nvSpPr>
          <p:cNvPr id="4" name="Text Placeholder 2">
            <a:extLst>
              <a:ext uri="{FF2B5EF4-FFF2-40B4-BE49-F238E27FC236}">
                <a16:creationId xmlns:a16="http://schemas.microsoft.com/office/drawing/2014/main" id="{27F30928-B8B0-4CD7-EA8A-AA46742A9F83}"/>
              </a:ext>
            </a:extLst>
          </p:cNvPr>
          <p:cNvSpPr>
            <a:spLocks noGrp="1"/>
          </p:cNvSpPr>
          <p:nvPr>
            <p:ph type="body" sz="quarter" idx="10" hasCustomPrompt="1"/>
          </p:nvPr>
        </p:nvSpPr>
        <p:spPr>
          <a:xfrm>
            <a:off x="4116388" y="1162358"/>
            <a:ext cx="7357344" cy="433798"/>
          </a:xfrm>
          <a:prstGeom prst="rect">
            <a:avLst/>
          </a:prstGeom>
        </p:spPr>
        <p:txBody>
          <a:bodyPr lIns="0" tIns="0" rIns="0" bIns="0" anchor="t">
            <a:normAutofit/>
          </a:bodyPr>
          <a:lstStyle>
            <a:lvl1pPr marL="0" indent="0">
              <a:buNone/>
              <a:defRPr sz="2800" b="1" i="0">
                <a:solidFill>
                  <a:schemeClr val="accent1"/>
                </a:solidFill>
                <a:latin typeface="+mj-lt"/>
                <a:ea typeface="IAS Ribbon Sans Bold" pitchFamily="2" charset="0"/>
              </a:defRPr>
            </a:lvl1pPr>
          </a:lstStyle>
          <a:p>
            <a:pPr lvl="0"/>
            <a:r>
              <a:rPr lang="en-GB" noProof="0" dirty="0"/>
              <a:t>Session name</a:t>
            </a:r>
          </a:p>
        </p:txBody>
      </p:sp>
      <p:sp>
        <p:nvSpPr>
          <p:cNvPr id="5" name="Text Placeholder 4">
            <a:extLst>
              <a:ext uri="{FF2B5EF4-FFF2-40B4-BE49-F238E27FC236}">
                <a16:creationId xmlns:a16="http://schemas.microsoft.com/office/drawing/2014/main" id="{3C0750B0-F078-4486-2017-F8B331530B6F}"/>
              </a:ext>
            </a:extLst>
          </p:cNvPr>
          <p:cNvSpPr>
            <a:spLocks noGrp="1"/>
          </p:cNvSpPr>
          <p:nvPr>
            <p:ph type="body" sz="quarter" idx="11" hasCustomPrompt="1"/>
          </p:nvPr>
        </p:nvSpPr>
        <p:spPr>
          <a:xfrm>
            <a:off x="4116388" y="696043"/>
            <a:ext cx="7357344" cy="385199"/>
          </a:xfrm>
          <a:prstGeom prst="rect">
            <a:avLst/>
          </a:prstGeom>
        </p:spPr>
        <p:txBody>
          <a:bodyPr lIns="0" tIns="0" rIns="0" bIns="0" anchor="b">
            <a:normAutofit/>
          </a:bodyPr>
          <a:lstStyle>
            <a:lvl1pPr marL="0" indent="0">
              <a:buNone/>
              <a:defRPr sz="1600"/>
            </a:lvl1pPr>
          </a:lstStyle>
          <a:p>
            <a:pPr lvl="0"/>
            <a:r>
              <a:rPr lang="en-GB" noProof="0" dirty="0"/>
              <a:t>Presenter name &amp; affiliation</a:t>
            </a:r>
          </a:p>
        </p:txBody>
      </p:sp>
      <p:sp>
        <p:nvSpPr>
          <p:cNvPr id="16" name="TextBox 15">
            <a:extLst>
              <a:ext uri="{FF2B5EF4-FFF2-40B4-BE49-F238E27FC236}">
                <a16:creationId xmlns:a16="http://schemas.microsoft.com/office/drawing/2014/main" id="{92A26220-484C-E021-DC95-3F0DB777000E}"/>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23 – 26 July · Brisbane and virtual</a:t>
            </a:r>
          </a:p>
        </p:txBody>
      </p:sp>
      <p:sp>
        <p:nvSpPr>
          <p:cNvPr id="18" name="TextBox 17">
            <a:extLst>
              <a:ext uri="{FF2B5EF4-FFF2-40B4-BE49-F238E27FC236}">
                <a16:creationId xmlns:a16="http://schemas.microsoft.com/office/drawing/2014/main" id="{58538053-F5FF-0EEB-86C2-6343D0DDDCD0}"/>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ias2023.org</a:t>
            </a:r>
          </a:p>
        </p:txBody>
      </p:sp>
    </p:spTree>
    <p:extLst>
      <p:ext uri="{BB962C8B-B14F-4D97-AF65-F5344CB8AC3E}">
        <p14:creationId xmlns:p14="http://schemas.microsoft.com/office/powerpoint/2010/main" val="3091970221"/>
      </p:ext>
    </p:extLst>
  </p:cSld>
  <p:clrMapOvr>
    <a:masterClrMapping/>
  </p:clrMapOvr>
  <p:extLst>
    <p:ext uri="{DCECCB84-F9BA-43D5-87BE-67443E8EF086}">
      <p15:sldGuideLst xmlns:p15="http://schemas.microsoft.com/office/powerpoint/2012/main">
        <p15:guide id="1" pos="3840" userDrawn="1">
          <p15:clr>
            <a:srgbClr val="FBAE40"/>
          </p15:clr>
        </p15:guide>
        <p15:guide id="2" pos="24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with Caption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2CC14C-A9FC-9838-0BC2-77B53012A9DF}"/>
              </a:ext>
            </a:extLst>
          </p:cNvPr>
          <p:cNvPicPr>
            <a:picLocks noChangeAspect="1"/>
          </p:cNvPicPr>
          <p:nvPr userDrawn="1"/>
        </p:nvPicPr>
        <p:blipFill>
          <a:blip r:embed="rId2"/>
          <a:stretch>
            <a:fillRect/>
          </a:stretch>
        </p:blipFill>
        <p:spPr>
          <a:xfrm rot="5400000">
            <a:off x="7047428" y="1713431"/>
            <a:ext cx="6858001" cy="3431142"/>
          </a:xfrm>
          <a:prstGeom prst="rect">
            <a:avLst/>
          </a:prstGeom>
        </p:spPr>
      </p:pic>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lstStyle>
            <a:lvl1pPr marL="0" indent="0">
              <a:buNone/>
              <a:defRPr sz="2000"/>
            </a:lvl1pPr>
          </a:lstStyle>
          <a:p>
            <a:pPr lvl="0"/>
            <a:r>
              <a:rPr lang="en-GB" noProof="0"/>
              <a:t>Nulla quis lorem ut libero malesuada feugiat. Curabitur non nulla sit amet nisl tempus convallis quis ac lectus.</a:t>
            </a:r>
          </a:p>
        </p:txBody>
      </p:sp>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311903" y="441328"/>
            <a:ext cx="5437188" cy="5975351"/>
          </a:xfrm>
          <a:prstGeom prst="rect">
            <a:avLst/>
          </a:prstGeom>
          <a:solidFill>
            <a:schemeClr val="accent2"/>
          </a:solidFill>
        </p:spPr>
        <p:txBody>
          <a:bodyPr lIns="0" tIns="0" rIns="0" bIns="0" anchor="ctr"/>
          <a:lstStyle>
            <a:lvl1pPr marL="0" indent="0" algn="ctr">
              <a:buNone/>
              <a:defRPr/>
            </a:lvl1pPr>
          </a:lstStyle>
          <a:p>
            <a:r>
              <a:rPr lang="en-US" noProof="0" dirty="0"/>
              <a:t>Click icon to add picture</a:t>
            </a:r>
            <a:endParaRPr lang="en-GB" noProof="0" dirty="0"/>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655BEA16-9E9F-0D4A-9C31-85DAC460949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23 – 26 July · Brisbane and virtual</a:t>
            </a:r>
          </a:p>
        </p:txBody>
      </p:sp>
      <p:sp>
        <p:nvSpPr>
          <p:cNvPr id="15" name="TextBox 14">
            <a:extLst>
              <a:ext uri="{FF2B5EF4-FFF2-40B4-BE49-F238E27FC236}">
                <a16:creationId xmlns:a16="http://schemas.microsoft.com/office/drawing/2014/main" id="{2A3A0912-00E9-3E4E-9381-0A5C958C62D2}"/>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ias2023.org</a:t>
            </a:r>
          </a:p>
        </p:txBody>
      </p:sp>
      <p:sp>
        <p:nvSpPr>
          <p:cNvPr id="16" name="TextBox 15">
            <a:extLst>
              <a:ext uri="{FF2B5EF4-FFF2-40B4-BE49-F238E27FC236}">
                <a16:creationId xmlns:a16="http://schemas.microsoft.com/office/drawing/2014/main" id="{6DD43CCD-AAFC-B847-BF0F-B7E2A805F6E1}"/>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dirty="0">
              <a:solidFill>
                <a:schemeClr val="tx1"/>
              </a:solidFill>
              <a:effectLst/>
              <a:latin typeface="+mn-lt"/>
              <a:ea typeface="+mn-ea"/>
              <a:cs typeface="+mn-cs"/>
            </a:endParaRPr>
          </a:p>
        </p:txBody>
      </p:sp>
    </p:spTree>
    <p:extLst>
      <p:ext uri="{BB962C8B-B14F-4D97-AF65-F5344CB8AC3E}">
        <p14:creationId xmlns:p14="http://schemas.microsoft.com/office/powerpoint/2010/main" val="4047838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nd Content - Pattern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B2F386-8915-ABD1-E5D0-C6C098232B2C}"/>
              </a:ext>
            </a:extLst>
          </p:cNvPr>
          <p:cNvPicPr>
            <a:picLocks noChangeAspect="1"/>
          </p:cNvPicPr>
          <p:nvPr userDrawn="1"/>
        </p:nvPicPr>
        <p:blipFill rotWithShape="1">
          <a:blip r:embed="rId2"/>
          <a:srcRect r="24283"/>
          <a:stretch/>
        </p:blipFill>
        <p:spPr>
          <a:xfrm rot="5400000">
            <a:off x="-880786" y="2546073"/>
            <a:ext cx="5192712" cy="3431142"/>
          </a:xfrm>
          <a:prstGeom prst="rect">
            <a:avLst/>
          </a:prstGeom>
        </p:spPr>
      </p:pic>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442915" y="2097091"/>
            <a:ext cx="5437188" cy="4103687"/>
          </a:xfrm>
          <a:prstGeom prst="rect">
            <a:avLst/>
          </a:prstGeom>
          <a:solidFill>
            <a:schemeClr val="accent2"/>
          </a:solidFill>
        </p:spPr>
        <p:txBody>
          <a:bodyPr lIns="0" tIns="0" rIns="0" bIns="0" anchor="ctr"/>
          <a:lstStyle>
            <a:lvl1pPr marL="0" indent="0" algn="ctr">
              <a:buNone/>
              <a:defRPr/>
            </a:lvl1pPr>
          </a:lstStyle>
          <a:p>
            <a:r>
              <a:rPr lang="en-US" noProof="0" dirty="0"/>
              <a:t>Click icon to add picture</a:t>
            </a:r>
            <a:endParaRPr lang="en-GB" noProof="0" dirty="0"/>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1" name="TextBox 10">
            <a:extLst>
              <a:ext uri="{FF2B5EF4-FFF2-40B4-BE49-F238E27FC236}">
                <a16:creationId xmlns:a16="http://schemas.microsoft.com/office/drawing/2014/main" id="{AF9BC3C2-303A-12CB-9291-D0D960E99FC9}"/>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23 – 26 July · Brisbane and virtual</a:t>
            </a:r>
          </a:p>
        </p:txBody>
      </p:sp>
      <p:sp>
        <p:nvSpPr>
          <p:cNvPr id="12" name="TextBox 11">
            <a:extLst>
              <a:ext uri="{FF2B5EF4-FFF2-40B4-BE49-F238E27FC236}">
                <a16:creationId xmlns:a16="http://schemas.microsoft.com/office/drawing/2014/main" id="{E7A9DA97-3B37-BB0F-1BE6-74FB3CC95EA0}"/>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ias2023.org</a:t>
            </a:r>
          </a:p>
        </p:txBody>
      </p:sp>
    </p:spTree>
    <p:extLst>
      <p:ext uri="{BB962C8B-B14F-4D97-AF65-F5344CB8AC3E}">
        <p14:creationId xmlns:p14="http://schemas.microsoft.com/office/powerpoint/2010/main" val="800707941"/>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20" name="Title 1">
            <a:extLst>
              <a:ext uri="{FF2B5EF4-FFF2-40B4-BE49-F238E27FC236}">
                <a16:creationId xmlns:a16="http://schemas.microsoft.com/office/drawing/2014/main" id="{93976421-9C43-4A44-829D-511FFE0243F2}"/>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3" name="Picture Placeholder 2">
            <a:extLst>
              <a:ext uri="{FF2B5EF4-FFF2-40B4-BE49-F238E27FC236}">
                <a16:creationId xmlns:a16="http://schemas.microsoft.com/office/drawing/2014/main" id="{7BCB34A3-C584-1046-8C17-AB1BCE2694C8}"/>
              </a:ext>
            </a:extLst>
          </p:cNvPr>
          <p:cNvSpPr>
            <a:spLocks noGrp="1"/>
          </p:cNvSpPr>
          <p:nvPr>
            <p:ph type="pic" sz="quarter" idx="14"/>
          </p:nvPr>
        </p:nvSpPr>
        <p:spPr>
          <a:xfrm>
            <a:off x="6311903" y="2097091"/>
            <a:ext cx="5437188" cy="4103687"/>
          </a:xfrm>
          <a:prstGeom prst="rect">
            <a:avLst/>
          </a:prstGeom>
          <a:solidFill>
            <a:schemeClr val="accent2"/>
          </a:solidFill>
        </p:spPr>
        <p:txBody>
          <a:bodyPr lIns="0" tIns="0" rIns="0" bIns="0" anchor="ctr"/>
          <a:lstStyle>
            <a:lvl1pPr marL="0" indent="0" algn="ctr">
              <a:buNone/>
              <a:defRPr/>
            </a:lvl1pPr>
          </a:lstStyle>
          <a:p>
            <a:r>
              <a:rPr lang="en-US" noProof="0" dirty="0"/>
              <a:t>Click icon to add picture</a:t>
            </a:r>
            <a:endParaRPr lang="en-GB" noProof="0" dirty="0"/>
          </a:p>
        </p:txBody>
      </p:sp>
      <p:sp>
        <p:nvSpPr>
          <p:cNvPr id="7" name="TextBox 6">
            <a:extLst>
              <a:ext uri="{FF2B5EF4-FFF2-40B4-BE49-F238E27FC236}">
                <a16:creationId xmlns:a16="http://schemas.microsoft.com/office/drawing/2014/main" id="{A60FD6BC-85DA-4F47-A647-F2C427823D9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23 – 26 July · Brisbane and virtual</a:t>
            </a:r>
          </a:p>
        </p:txBody>
      </p:sp>
      <p:sp>
        <p:nvSpPr>
          <p:cNvPr id="10" name="TextBox 9">
            <a:extLst>
              <a:ext uri="{FF2B5EF4-FFF2-40B4-BE49-F238E27FC236}">
                <a16:creationId xmlns:a16="http://schemas.microsoft.com/office/drawing/2014/main" id="{74D34DC7-EE56-704B-BED2-428093484F6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ias2023.org</a:t>
            </a:r>
          </a:p>
        </p:txBody>
      </p:sp>
      <p:sp>
        <p:nvSpPr>
          <p:cNvPr id="11" name="TextBox 10">
            <a:extLst>
              <a:ext uri="{FF2B5EF4-FFF2-40B4-BE49-F238E27FC236}">
                <a16:creationId xmlns:a16="http://schemas.microsoft.com/office/drawing/2014/main" id="{C51A06C6-814D-4A47-8F9A-552C373FA66E}"/>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dirty="0">
              <a:solidFill>
                <a:schemeClr val="tx1"/>
              </a:solidFill>
              <a:effectLst/>
              <a:latin typeface="+mn-lt"/>
              <a:ea typeface="+mn-ea"/>
              <a:cs typeface="+mn-cs"/>
            </a:endParaRPr>
          </a:p>
        </p:txBody>
      </p:sp>
    </p:spTree>
    <p:extLst>
      <p:ext uri="{BB962C8B-B14F-4D97-AF65-F5344CB8AC3E}">
        <p14:creationId xmlns:p14="http://schemas.microsoft.com/office/powerpoint/2010/main" val="425227338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ull slide quote">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EAEC98C-6D09-7F42-88C1-4A9DE544669A}"/>
              </a:ext>
            </a:extLst>
          </p:cNvPr>
          <p:cNvSpPr>
            <a:spLocks noGrp="1"/>
          </p:cNvSpPr>
          <p:nvPr>
            <p:ph type="title" hasCustomPrompt="1"/>
          </p:nvPr>
        </p:nvSpPr>
        <p:spPr>
          <a:xfrm>
            <a:off x="4116391" y="441325"/>
            <a:ext cx="7632700" cy="4609306"/>
          </a:xfrm>
          <a:prstGeom prst="rect">
            <a:avLst/>
          </a:prstGeom>
        </p:spPr>
        <p:txBody>
          <a:bodyPr lIns="0" tIns="0" rIns="0" bIns="0" anchor="b">
            <a:normAutofit/>
          </a:bodyPr>
          <a:lstStyle>
            <a:lvl1pPr>
              <a:defRPr sz="4800" b="0" i="0">
                <a:latin typeface="IAS Ribbon Sans Regular" pitchFamily="2" charset="0"/>
                <a:ea typeface="IAS Ribbon Sans Regular" pitchFamily="2" charset="0"/>
              </a:defRPr>
            </a:lvl1pPr>
          </a:lstStyle>
          <a:p>
            <a:r>
              <a:rPr lang="en-GB" noProof="0"/>
              <a:t>“Click to edit Master title style”</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dirty="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C5683131-2416-4447-B094-A11566C29689}"/>
              </a:ext>
            </a:extLst>
          </p:cNvPr>
          <p:cNvSpPr>
            <a:spLocks noGrp="1"/>
          </p:cNvSpPr>
          <p:nvPr>
            <p:ph type="body" sz="quarter" idx="10" hasCustomPrompt="1"/>
          </p:nvPr>
        </p:nvSpPr>
        <p:spPr>
          <a:xfrm>
            <a:off x="4116388" y="5364956"/>
            <a:ext cx="7632700" cy="835818"/>
          </a:xfrm>
          <a:prstGeom prst="rect">
            <a:avLst/>
          </a:prstGeom>
        </p:spPr>
        <p:txBody>
          <a:bodyPr lIns="0" tIns="0" rIns="0" bIns="0">
            <a:normAutofit/>
          </a:bodyPr>
          <a:lstStyle>
            <a:lvl1pPr marL="0" indent="0">
              <a:buNone/>
              <a:defRPr sz="2000" b="0" i="0">
                <a:solidFill>
                  <a:schemeClr val="accent2"/>
                </a:solidFill>
                <a:latin typeface="+mj-lt"/>
                <a:ea typeface="IAS Ribbon Sans Regular" pitchFamily="2" charset="0"/>
              </a:defRPr>
            </a:lvl1pPr>
          </a:lstStyle>
          <a:p>
            <a:pPr lvl="0"/>
            <a:r>
              <a:rPr lang="en-GB" noProof="0"/>
              <a:t>Quote citation</a:t>
            </a:r>
          </a:p>
        </p:txBody>
      </p:sp>
      <p:sp>
        <p:nvSpPr>
          <p:cNvPr id="3" name="TextBox 2">
            <a:extLst>
              <a:ext uri="{FF2B5EF4-FFF2-40B4-BE49-F238E27FC236}">
                <a16:creationId xmlns:a16="http://schemas.microsoft.com/office/drawing/2014/main" id="{BE9CD793-F130-9CB2-2451-FA943BB6AE2F}"/>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23 – 26 July · Brisbane and virtual</a:t>
            </a:r>
          </a:p>
        </p:txBody>
      </p:sp>
      <p:sp>
        <p:nvSpPr>
          <p:cNvPr id="6" name="TextBox 5">
            <a:extLst>
              <a:ext uri="{FF2B5EF4-FFF2-40B4-BE49-F238E27FC236}">
                <a16:creationId xmlns:a16="http://schemas.microsoft.com/office/drawing/2014/main" id="{AE239B4C-6F81-2889-0EB9-39A0F6583ECD}"/>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ias2023.org</a:t>
            </a:r>
          </a:p>
        </p:txBody>
      </p:sp>
      <p:pic>
        <p:nvPicPr>
          <p:cNvPr id="7" name="Picture 6">
            <a:extLst>
              <a:ext uri="{FF2B5EF4-FFF2-40B4-BE49-F238E27FC236}">
                <a16:creationId xmlns:a16="http://schemas.microsoft.com/office/drawing/2014/main" id="{0B04845E-60BB-E78F-C73F-5E62D0122F63}"/>
              </a:ext>
            </a:extLst>
          </p:cNvPr>
          <p:cNvPicPr>
            <a:picLocks noChangeAspect="1"/>
          </p:cNvPicPr>
          <p:nvPr userDrawn="1"/>
        </p:nvPicPr>
        <p:blipFill rotWithShape="1">
          <a:blip r:embed="rId2"/>
          <a:srcRect r="24283"/>
          <a:stretch/>
        </p:blipFill>
        <p:spPr>
          <a:xfrm rot="5400000">
            <a:off x="-880786" y="2546073"/>
            <a:ext cx="5192712" cy="3431142"/>
          </a:xfrm>
          <a:prstGeom prst="rect">
            <a:avLst/>
          </a:prstGeom>
        </p:spPr>
      </p:pic>
    </p:spTree>
    <p:extLst>
      <p:ext uri="{BB962C8B-B14F-4D97-AF65-F5344CB8AC3E}">
        <p14:creationId xmlns:p14="http://schemas.microsoft.com/office/powerpoint/2010/main" val="2696101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slide quote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DBC052-5655-ACA7-DB37-6D682F7C8F2A}"/>
              </a:ext>
            </a:extLst>
          </p:cNvPr>
          <p:cNvPicPr>
            <a:picLocks noChangeAspect="1"/>
          </p:cNvPicPr>
          <p:nvPr userDrawn="1"/>
        </p:nvPicPr>
        <p:blipFill>
          <a:blip r:embed="rId2"/>
          <a:srcRect l="12141" r="12141"/>
          <a:stretch/>
        </p:blipFill>
        <p:spPr>
          <a:xfrm rot="5400000">
            <a:off x="-880786" y="2546073"/>
            <a:ext cx="5192712" cy="3431142"/>
          </a:xfrm>
          <a:prstGeom prst="rect">
            <a:avLst/>
          </a:prstGeom>
        </p:spPr>
      </p:pic>
      <p:sp>
        <p:nvSpPr>
          <p:cNvPr id="5" name="Rectangle 4">
            <a:extLst>
              <a:ext uri="{FF2B5EF4-FFF2-40B4-BE49-F238E27FC236}">
                <a16:creationId xmlns:a16="http://schemas.microsoft.com/office/drawing/2014/main" id="{C04BD7DA-579F-5C8F-B70D-172F61CEBA8B}"/>
              </a:ext>
            </a:extLst>
          </p:cNvPr>
          <p:cNvSpPr/>
          <p:nvPr userDrawn="1"/>
        </p:nvSpPr>
        <p:spPr>
          <a:xfrm>
            <a:off x="3045350" y="0"/>
            <a:ext cx="9146649" cy="62007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7" name="Title 1">
            <a:extLst>
              <a:ext uri="{FF2B5EF4-FFF2-40B4-BE49-F238E27FC236}">
                <a16:creationId xmlns:a16="http://schemas.microsoft.com/office/drawing/2014/main" id="{1EAEC98C-6D09-7F42-88C1-4A9DE544669A}"/>
              </a:ext>
            </a:extLst>
          </p:cNvPr>
          <p:cNvSpPr>
            <a:spLocks noGrp="1"/>
          </p:cNvSpPr>
          <p:nvPr>
            <p:ph type="title" hasCustomPrompt="1"/>
          </p:nvPr>
        </p:nvSpPr>
        <p:spPr>
          <a:xfrm>
            <a:off x="4116391" y="441325"/>
            <a:ext cx="7632700" cy="4609306"/>
          </a:xfrm>
          <a:prstGeom prst="rect">
            <a:avLst/>
          </a:prstGeom>
        </p:spPr>
        <p:txBody>
          <a:bodyPr lIns="0" tIns="0" rIns="0" bIns="0" anchor="b">
            <a:normAutofit/>
          </a:bodyPr>
          <a:lstStyle>
            <a:lvl1pPr>
              <a:defRPr sz="4800" b="0" i="0">
                <a:solidFill>
                  <a:schemeClr val="bg1"/>
                </a:solidFill>
                <a:latin typeface="IAS Ribbon Sans Regular" pitchFamily="2" charset="0"/>
                <a:ea typeface="IAS Ribbon Sans Regular" pitchFamily="2" charset="0"/>
              </a:defRPr>
            </a:lvl1pPr>
          </a:lstStyle>
          <a:p>
            <a:r>
              <a:rPr lang="en-GB" noProof="0"/>
              <a:t>“Click to edit Master title style”</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dirty="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C5683131-2416-4447-B094-A11566C29689}"/>
              </a:ext>
            </a:extLst>
          </p:cNvPr>
          <p:cNvSpPr>
            <a:spLocks noGrp="1"/>
          </p:cNvSpPr>
          <p:nvPr>
            <p:ph type="body" sz="quarter" idx="10" hasCustomPrompt="1"/>
          </p:nvPr>
        </p:nvSpPr>
        <p:spPr>
          <a:xfrm>
            <a:off x="4116388" y="5364956"/>
            <a:ext cx="7632700" cy="835818"/>
          </a:xfrm>
          <a:prstGeom prst="rect">
            <a:avLst/>
          </a:prstGeom>
        </p:spPr>
        <p:txBody>
          <a:bodyPr lIns="0" tIns="0" rIns="0" bIns="0">
            <a:normAutofit/>
          </a:bodyPr>
          <a:lstStyle>
            <a:lvl1pPr marL="0" indent="0">
              <a:buNone/>
              <a:defRPr sz="2000" b="0" i="0">
                <a:solidFill>
                  <a:schemeClr val="bg1"/>
                </a:solidFill>
                <a:latin typeface="+mj-lt"/>
                <a:ea typeface="IAS Ribbon Sans Regular" pitchFamily="2" charset="0"/>
              </a:defRPr>
            </a:lvl1pPr>
          </a:lstStyle>
          <a:p>
            <a:pPr lvl="0"/>
            <a:r>
              <a:rPr lang="en-GB" noProof="0"/>
              <a:t>Quote citation</a:t>
            </a:r>
          </a:p>
        </p:txBody>
      </p:sp>
      <p:sp>
        <p:nvSpPr>
          <p:cNvPr id="3" name="TextBox 2">
            <a:extLst>
              <a:ext uri="{FF2B5EF4-FFF2-40B4-BE49-F238E27FC236}">
                <a16:creationId xmlns:a16="http://schemas.microsoft.com/office/drawing/2014/main" id="{BE9CD793-F130-9CB2-2451-FA943BB6AE2F}"/>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23 – 26 July · Brisbane and virtual</a:t>
            </a:r>
          </a:p>
        </p:txBody>
      </p:sp>
      <p:sp>
        <p:nvSpPr>
          <p:cNvPr id="6" name="TextBox 5">
            <a:extLst>
              <a:ext uri="{FF2B5EF4-FFF2-40B4-BE49-F238E27FC236}">
                <a16:creationId xmlns:a16="http://schemas.microsoft.com/office/drawing/2014/main" id="{AE239B4C-6F81-2889-0EB9-39A0F6583ECD}"/>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ias2023.org</a:t>
            </a:r>
          </a:p>
        </p:txBody>
      </p:sp>
    </p:spTree>
    <p:extLst>
      <p:ext uri="{BB962C8B-B14F-4D97-AF65-F5344CB8AC3E}">
        <p14:creationId xmlns:p14="http://schemas.microsoft.com/office/powerpoint/2010/main" val="3065590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441325"/>
            <a:ext cx="7632700" cy="5759450"/>
          </a:xfrm>
          <a:prstGeom prst="rect">
            <a:avLst/>
          </a:prstGeom>
        </p:spPr>
        <p:txBody>
          <a:bodyPr lIns="0" tIns="0" rIns="0" bIns="0" anchor="ctr">
            <a:normAutofit/>
          </a:bodyPr>
          <a:lstStyle>
            <a:lvl1pPr>
              <a:defRPr sz="6000"/>
            </a:lvl1pPr>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dirty="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F3BF5EE9-054B-49CF-C714-3B4EF9E4C64F}"/>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23 – 26 July · Brisbane and virtual</a:t>
            </a:r>
          </a:p>
        </p:txBody>
      </p:sp>
      <p:sp>
        <p:nvSpPr>
          <p:cNvPr id="5" name="TextBox 4">
            <a:extLst>
              <a:ext uri="{FF2B5EF4-FFF2-40B4-BE49-F238E27FC236}">
                <a16:creationId xmlns:a16="http://schemas.microsoft.com/office/drawing/2014/main" id="{7370DA7D-2DD8-A57A-3FF5-CAA8CD78ED41}"/>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ias2023.org</a:t>
            </a:r>
          </a:p>
        </p:txBody>
      </p:sp>
      <p:pic>
        <p:nvPicPr>
          <p:cNvPr id="6" name="Picture 5">
            <a:extLst>
              <a:ext uri="{FF2B5EF4-FFF2-40B4-BE49-F238E27FC236}">
                <a16:creationId xmlns:a16="http://schemas.microsoft.com/office/drawing/2014/main" id="{DF9FC126-B23A-59B8-D2E5-C34CE737E4FF}"/>
              </a:ext>
            </a:extLst>
          </p:cNvPr>
          <p:cNvPicPr>
            <a:picLocks noChangeAspect="1"/>
          </p:cNvPicPr>
          <p:nvPr userDrawn="1"/>
        </p:nvPicPr>
        <p:blipFill>
          <a:blip r:embed="rId2"/>
          <a:srcRect l="12141" r="12141"/>
          <a:stretch/>
        </p:blipFill>
        <p:spPr>
          <a:xfrm rot="5400000">
            <a:off x="-880786" y="2546073"/>
            <a:ext cx="5192712" cy="3431142"/>
          </a:xfrm>
          <a:prstGeom prst="rect">
            <a:avLst/>
          </a:prstGeom>
        </p:spPr>
      </p:pic>
    </p:spTree>
    <p:extLst>
      <p:ext uri="{BB962C8B-B14F-4D97-AF65-F5344CB8AC3E}">
        <p14:creationId xmlns:p14="http://schemas.microsoft.com/office/powerpoint/2010/main" val="3177910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no patter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759B3F-D110-D6ED-127F-0FAAA91002E8}"/>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a:prstGeom prst="rect">
            <a:avLst/>
          </a:prstGeom>
        </p:spPr>
        <p:txBody>
          <a:bodyPr lIns="0" tIns="0" rIns="0" bIns="0">
            <a:normAutofit/>
          </a:bodyPr>
          <a:lstStyle>
            <a:lvl1pPr marL="0" indent="0">
              <a:buFont typeface="Courier New" panose="02070309020205020404" pitchFamily="49" charset="0"/>
              <a:buNone/>
              <a:defRPr sz="2000"/>
            </a:lvl1pPr>
          </a:lstStyle>
          <a:p>
            <a:r>
              <a:rPr lang="en-GB" noProof="0"/>
              <a:t>Nulla quis lorem ut libero malesuada feugiat. Curabitur non nulla sit amet nisl tempus convallis quis ac lectus.</a:t>
            </a:r>
          </a:p>
          <a:p>
            <a:r>
              <a:rPr lang="en-GB" noProof="0"/>
              <a:t>Proin eget tortor risus. Lorem ipsum dolor sit amet, consectetur adipiscing elit.</a:t>
            </a:r>
          </a:p>
          <a:p>
            <a:pPr marL="457200" indent="-457200">
              <a:buFont typeface="Arial" panose="020B0604020202020204" pitchFamily="34" charset="0"/>
              <a:buChar char="•"/>
            </a:pPr>
            <a:r>
              <a:rPr lang="en-GB" noProof="0"/>
              <a:t>Donec rutrum congue leo eget malesuada.</a:t>
            </a:r>
          </a:p>
          <a:p>
            <a:pPr marL="457200" indent="-457200">
              <a:buFont typeface="Arial" panose="020B0604020202020204" pitchFamily="34" charset="0"/>
              <a:buChar char="•"/>
            </a:pPr>
            <a:r>
              <a:rPr lang="en-GB" noProof="0"/>
              <a:t>Curabitur aliquet quam id dui posuere blandit.</a:t>
            </a:r>
          </a:p>
          <a:p>
            <a:pPr marL="457200" indent="-457200">
              <a:buFont typeface="Arial" panose="020B0604020202020204" pitchFamily="34" charset="0"/>
              <a:buChar char="•"/>
            </a:pPr>
            <a:r>
              <a:rPr lang="en-GB" noProof="0"/>
              <a:t>Proin eget tortor risus.</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23 – 26 July · Brisbane and virtual</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42913" y="441325"/>
            <a:ext cx="8891918" cy="1223964"/>
          </a:xfrm>
          <a:prstGeom prst="rect">
            <a:avLst/>
          </a:prstGeom>
          <a:noFill/>
        </p:spPr>
        <p:txBody>
          <a:bodyPr lIns="0" tIns="0" rIns="0" bIns="0" anchor="t"/>
          <a:lstStyle/>
          <a:p>
            <a:r>
              <a:rPr lang="en-US" noProof="0"/>
              <a:t>Click to edit Master title style</a:t>
            </a:r>
            <a:endParaRPr lang="en-GB" noProof="0"/>
          </a:p>
        </p:txBody>
      </p:sp>
      <p:sp>
        <p:nvSpPr>
          <p:cNvPr id="7" name="TextBox 6">
            <a:extLst>
              <a:ext uri="{FF2B5EF4-FFF2-40B4-BE49-F238E27FC236}">
                <a16:creationId xmlns:a16="http://schemas.microsoft.com/office/drawing/2014/main" id="{909497C5-5C94-8C43-959D-C5FE7F60E92D}"/>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ias2023.org</a:t>
            </a:r>
          </a:p>
        </p:txBody>
      </p:sp>
      <p:sp>
        <p:nvSpPr>
          <p:cNvPr id="9" name="TextBox 8">
            <a:extLst>
              <a:ext uri="{FF2B5EF4-FFF2-40B4-BE49-F238E27FC236}">
                <a16:creationId xmlns:a16="http://schemas.microsoft.com/office/drawing/2014/main" id="{05DE0E92-4155-274E-B8D3-6224F5791510}"/>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dirty="0">
              <a:solidFill>
                <a:schemeClr val="tx1"/>
              </a:solidFill>
              <a:effectLst/>
              <a:latin typeface="+mn-lt"/>
              <a:ea typeface="+mn-ea"/>
              <a:cs typeface="+mn-cs"/>
            </a:endParaRPr>
          </a:p>
        </p:txBody>
      </p:sp>
      <p:pic>
        <p:nvPicPr>
          <p:cNvPr id="3" name="Picture 2">
            <a:extLst>
              <a:ext uri="{FF2B5EF4-FFF2-40B4-BE49-F238E27FC236}">
                <a16:creationId xmlns:a16="http://schemas.microsoft.com/office/drawing/2014/main" id="{E6AB6719-A966-3519-98C7-0ACA839352E5}"/>
              </a:ext>
            </a:extLst>
          </p:cNvPr>
          <p:cNvPicPr>
            <a:picLocks noChangeAspect="1"/>
          </p:cNvPicPr>
          <p:nvPr userDrawn="1"/>
        </p:nvPicPr>
        <p:blipFill>
          <a:blip r:embed="rId2"/>
          <a:srcRect/>
          <a:stretch/>
        </p:blipFill>
        <p:spPr>
          <a:xfrm>
            <a:off x="10244538" y="248400"/>
            <a:ext cx="1608084" cy="1196446"/>
          </a:xfrm>
          <a:prstGeom prst="rect">
            <a:avLst/>
          </a:prstGeom>
        </p:spPr>
      </p:pic>
    </p:spTree>
    <p:extLst>
      <p:ext uri="{BB962C8B-B14F-4D97-AF65-F5344CB8AC3E}">
        <p14:creationId xmlns:p14="http://schemas.microsoft.com/office/powerpoint/2010/main" val="2807284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84E54A-D965-FC50-802E-562CE671CB7A}"/>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23 – 26 July · Brisbane and virtual</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42913" y="441325"/>
            <a:ext cx="8891914" cy="1223964"/>
          </a:xfrm>
          <a:prstGeom prst="rect">
            <a:avLst/>
          </a:prstGeom>
        </p:spPr>
        <p:txBody>
          <a:bodyPr lIns="0" tIns="0" rIns="0" bIns="0" anchor="t"/>
          <a:lstStyle/>
          <a:p>
            <a:r>
              <a:rPr lang="en-US" noProof="0"/>
              <a:t>Click to edit Master title style</a:t>
            </a:r>
            <a:endParaRPr lang="en-GB" noProof="0"/>
          </a:p>
        </p:txBody>
      </p:sp>
      <p:sp>
        <p:nvSpPr>
          <p:cNvPr id="7" name="TextBox 6">
            <a:extLst>
              <a:ext uri="{FF2B5EF4-FFF2-40B4-BE49-F238E27FC236}">
                <a16:creationId xmlns:a16="http://schemas.microsoft.com/office/drawing/2014/main" id="{909497C5-5C94-8C43-959D-C5FE7F60E92D}"/>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ias2023.org</a:t>
            </a:r>
          </a:p>
        </p:txBody>
      </p:sp>
      <p:sp>
        <p:nvSpPr>
          <p:cNvPr id="9" name="TextBox 8">
            <a:extLst>
              <a:ext uri="{FF2B5EF4-FFF2-40B4-BE49-F238E27FC236}">
                <a16:creationId xmlns:a16="http://schemas.microsoft.com/office/drawing/2014/main" id="{05DE0E92-4155-274E-B8D3-6224F5791510}"/>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dirty="0">
              <a:solidFill>
                <a:schemeClr val="tx1"/>
              </a:solidFill>
              <a:effectLst/>
              <a:latin typeface="+mn-lt"/>
              <a:ea typeface="+mn-ea"/>
              <a:cs typeface="+mn-cs"/>
            </a:endParaRPr>
          </a:p>
        </p:txBody>
      </p:sp>
      <p:pic>
        <p:nvPicPr>
          <p:cNvPr id="4" name="Picture 3">
            <a:extLst>
              <a:ext uri="{FF2B5EF4-FFF2-40B4-BE49-F238E27FC236}">
                <a16:creationId xmlns:a16="http://schemas.microsoft.com/office/drawing/2014/main" id="{54236A86-39CA-2553-C598-9D791DE35341}"/>
              </a:ext>
            </a:extLst>
          </p:cNvPr>
          <p:cNvPicPr>
            <a:picLocks noChangeAspect="1"/>
          </p:cNvPicPr>
          <p:nvPr userDrawn="1"/>
        </p:nvPicPr>
        <p:blipFill>
          <a:blip r:embed="rId2"/>
          <a:srcRect/>
          <a:stretch/>
        </p:blipFill>
        <p:spPr>
          <a:xfrm>
            <a:off x="10244538" y="248400"/>
            <a:ext cx="1608084" cy="1196446"/>
          </a:xfrm>
          <a:prstGeom prst="rect">
            <a:avLst/>
          </a:prstGeom>
        </p:spPr>
      </p:pic>
    </p:spTree>
    <p:extLst>
      <p:ext uri="{BB962C8B-B14F-4D97-AF65-F5344CB8AC3E}">
        <p14:creationId xmlns:p14="http://schemas.microsoft.com/office/powerpoint/2010/main" val="4244057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lstStyle>
            <a:lvl1pPr marL="0" indent="0">
              <a:buNone/>
              <a:defRPr sz="2000"/>
            </a:lvl1pPr>
          </a:lstStyle>
          <a:p>
            <a:pPr lvl="0"/>
            <a:r>
              <a:rPr lang="en-US" noProof="0"/>
              <a:t>Click to edit Master text styles</a:t>
            </a:r>
          </a:p>
        </p:txBody>
      </p:sp>
      <p:sp>
        <p:nvSpPr>
          <p:cNvPr id="8" name="TextBox 7">
            <a:extLst>
              <a:ext uri="{FF2B5EF4-FFF2-40B4-BE49-F238E27FC236}">
                <a16:creationId xmlns:a16="http://schemas.microsoft.com/office/drawing/2014/main" id="{A3180687-9ED9-514C-9D5C-4D3E7505506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23 – 26 July · Brisbane and virtual</a:t>
            </a:r>
          </a:p>
        </p:txBody>
      </p:sp>
      <p:sp>
        <p:nvSpPr>
          <p:cNvPr id="10" name="Title 1">
            <a:extLst>
              <a:ext uri="{FF2B5EF4-FFF2-40B4-BE49-F238E27FC236}">
                <a16:creationId xmlns:a16="http://schemas.microsoft.com/office/drawing/2014/main" id="{E5A67C6D-451D-6C40-B015-49D1207326AE}"/>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1" name="TextBox 10">
            <a:extLst>
              <a:ext uri="{FF2B5EF4-FFF2-40B4-BE49-F238E27FC236}">
                <a16:creationId xmlns:a16="http://schemas.microsoft.com/office/drawing/2014/main" id="{917245EE-BB3A-034C-BE06-055376C80D0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ias2023.org</a:t>
            </a:r>
          </a:p>
        </p:txBody>
      </p:sp>
      <p:sp>
        <p:nvSpPr>
          <p:cNvPr id="12" name="TextBox 11">
            <a:extLst>
              <a:ext uri="{FF2B5EF4-FFF2-40B4-BE49-F238E27FC236}">
                <a16:creationId xmlns:a16="http://schemas.microsoft.com/office/drawing/2014/main" id="{48551B1C-217B-4F4B-81FF-529B758036D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dirty="0">
              <a:solidFill>
                <a:schemeClr val="tx1"/>
              </a:solidFill>
              <a:effectLst/>
              <a:latin typeface="+mn-lt"/>
              <a:ea typeface="+mn-ea"/>
              <a:cs typeface="+mn-cs"/>
            </a:endParaRPr>
          </a:p>
        </p:txBody>
      </p:sp>
    </p:spTree>
    <p:extLst>
      <p:ext uri="{BB962C8B-B14F-4D97-AF65-F5344CB8AC3E}">
        <p14:creationId xmlns:p14="http://schemas.microsoft.com/office/powerpoint/2010/main" val="52455822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normAutofit/>
          </a:bodyPr>
          <a:lstStyle>
            <a:lvl1pPr marL="0" indent="0">
              <a:buNone/>
              <a:defRPr sz="2000"/>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57465E4D-8ADE-2143-908C-7C2920965AC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23 – 26 July · Brisbane and virtual</a:t>
            </a:r>
          </a:p>
        </p:txBody>
      </p:sp>
      <p:sp>
        <p:nvSpPr>
          <p:cNvPr id="11" name="TextBox 10">
            <a:extLst>
              <a:ext uri="{FF2B5EF4-FFF2-40B4-BE49-F238E27FC236}">
                <a16:creationId xmlns:a16="http://schemas.microsoft.com/office/drawing/2014/main" id="{5D76478F-F1E2-AD47-BAC6-395C98E2FF59}"/>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ias2023.org</a:t>
            </a:r>
          </a:p>
        </p:txBody>
      </p:sp>
      <p:sp>
        <p:nvSpPr>
          <p:cNvPr id="13" name="TextBox 12">
            <a:extLst>
              <a:ext uri="{FF2B5EF4-FFF2-40B4-BE49-F238E27FC236}">
                <a16:creationId xmlns:a16="http://schemas.microsoft.com/office/drawing/2014/main" id="{67AD4010-0096-6B46-B74C-E77670FCDEA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dirty="0">
              <a:solidFill>
                <a:schemeClr val="tx1"/>
              </a:solidFill>
              <a:effectLst/>
              <a:latin typeface="+mn-lt"/>
              <a:ea typeface="+mn-ea"/>
              <a:cs typeface="+mn-cs"/>
            </a:endParaRPr>
          </a:p>
        </p:txBody>
      </p:sp>
    </p:spTree>
    <p:extLst>
      <p:ext uri="{BB962C8B-B14F-4D97-AF65-F5344CB8AC3E}">
        <p14:creationId xmlns:p14="http://schemas.microsoft.com/office/powerpoint/2010/main" val="4183680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Text 2">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4116388" y="2097089"/>
            <a:ext cx="7632703" cy="4103692"/>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23 – 26 July · Brisbane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ias2023.org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dirty="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3368799" cy="4103687"/>
          </a:xfrm>
        </p:spPr>
        <p:txBody>
          <a:bodyPr/>
          <a:lstStyle>
            <a:lvl1pPr marL="0" indent="0">
              <a:buNone/>
              <a:defRPr/>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Tree>
    <p:extLst>
      <p:ext uri="{BB962C8B-B14F-4D97-AF65-F5344CB8AC3E}">
        <p14:creationId xmlns:p14="http://schemas.microsoft.com/office/powerpoint/2010/main" val="872391255"/>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Text 3">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0" y="2097089"/>
            <a:ext cx="5437191" cy="4103692"/>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23 – 26 July · Brisbane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ias2023.org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dirty="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5437187" cy="4103687"/>
          </a:xfrm>
        </p:spPr>
        <p:txBody>
          <a:bodyPr/>
          <a:lstStyle>
            <a:lvl1pPr marL="0" indent="0">
              <a:buNone/>
              <a:defRPr/>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p:txBody>
      </p:sp>
    </p:spTree>
    <p:extLst>
      <p:ext uri="{BB962C8B-B14F-4D97-AF65-F5344CB8AC3E}">
        <p14:creationId xmlns:p14="http://schemas.microsoft.com/office/powerpoint/2010/main" val="324458100"/>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Text 4">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8075613" y="2097089"/>
            <a:ext cx="3673478" cy="4103692"/>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23 – 26 July · Brisbane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ias2023.org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dirty="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7200900" cy="4103687"/>
          </a:xfrm>
        </p:spPr>
        <p:txBody>
          <a:bodyPr/>
          <a:lstStyle>
            <a:lvl1pPr marL="0" indent="0">
              <a:buNone/>
              <a:defRPr/>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a:p>
            <a:pPr marL="457200" indent="-457200">
              <a:buFont typeface="Arial" panose="020B0604020202020204" pitchFamily="34" charset="0"/>
              <a:buChar char="•"/>
            </a:pPr>
            <a:r>
              <a:rPr lang="en-GB" noProof="0" dirty="0"/>
              <a:t>Donec </a:t>
            </a:r>
            <a:r>
              <a:rPr lang="en-GB" noProof="0" dirty="0" err="1"/>
              <a:t>rutrum</a:t>
            </a:r>
            <a:r>
              <a:rPr lang="en-GB" noProof="0" dirty="0"/>
              <a:t> </a:t>
            </a:r>
            <a:r>
              <a:rPr lang="en-GB" noProof="0" dirty="0" err="1"/>
              <a:t>congue</a:t>
            </a:r>
            <a:r>
              <a:rPr lang="en-GB" noProof="0" dirty="0"/>
              <a:t> </a:t>
            </a:r>
            <a:r>
              <a:rPr lang="en-GB" noProof="0" dirty="0" err="1"/>
              <a:t>leo</a:t>
            </a:r>
            <a:r>
              <a:rPr lang="en-GB" noProof="0" dirty="0"/>
              <a:t> </a:t>
            </a:r>
            <a:r>
              <a:rPr lang="en-GB" noProof="0" dirty="0" err="1"/>
              <a:t>eget</a:t>
            </a:r>
            <a:r>
              <a:rPr lang="en-GB" noProof="0" dirty="0"/>
              <a:t> </a:t>
            </a:r>
            <a:r>
              <a:rPr lang="en-GB" noProof="0" dirty="0" err="1"/>
              <a:t>malesuada</a:t>
            </a:r>
            <a:r>
              <a:rPr lang="en-GB" noProof="0" dirty="0"/>
              <a:t>.</a:t>
            </a:r>
          </a:p>
          <a:p>
            <a:pPr marL="457200" indent="-457200">
              <a:buFont typeface="Arial" panose="020B0604020202020204" pitchFamily="34" charset="0"/>
              <a:buChar char="•"/>
            </a:pPr>
            <a:r>
              <a:rPr lang="en-GB" noProof="0" dirty="0" err="1"/>
              <a:t>Curabitur</a:t>
            </a:r>
            <a:r>
              <a:rPr lang="en-GB" noProof="0" dirty="0"/>
              <a:t> </a:t>
            </a:r>
            <a:r>
              <a:rPr lang="en-GB" noProof="0" dirty="0" err="1"/>
              <a:t>aliquet</a:t>
            </a:r>
            <a:r>
              <a:rPr lang="en-GB" noProof="0" dirty="0"/>
              <a:t> </a:t>
            </a:r>
            <a:r>
              <a:rPr lang="en-GB" noProof="0" dirty="0" err="1"/>
              <a:t>quam</a:t>
            </a:r>
            <a:r>
              <a:rPr lang="en-GB" noProof="0" dirty="0"/>
              <a:t> id dui </a:t>
            </a:r>
            <a:r>
              <a:rPr lang="en-GB" noProof="0" dirty="0" err="1"/>
              <a:t>posuere</a:t>
            </a:r>
            <a:r>
              <a:rPr lang="en-GB" noProof="0" dirty="0"/>
              <a:t> </a:t>
            </a:r>
            <a:r>
              <a:rPr lang="en-GB" noProof="0" dirty="0" err="1"/>
              <a:t>blandit</a:t>
            </a:r>
            <a:r>
              <a:rPr lang="en-GB" noProof="0" dirty="0"/>
              <a:t>.</a:t>
            </a:r>
          </a:p>
          <a:p>
            <a:pPr marL="457200" indent="-457200">
              <a:buFont typeface="Arial" panose="020B0604020202020204" pitchFamily="34" charset="0"/>
              <a:buChar char="•"/>
            </a:pPr>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a:t>
            </a:r>
          </a:p>
        </p:txBody>
      </p:sp>
    </p:spTree>
    <p:extLst>
      <p:ext uri="{BB962C8B-B14F-4D97-AF65-F5344CB8AC3E}">
        <p14:creationId xmlns:p14="http://schemas.microsoft.com/office/powerpoint/2010/main" val="3001938430"/>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6390" y="441326"/>
            <a:ext cx="7632692" cy="1223964"/>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42907" y="2097090"/>
            <a:ext cx="11306175" cy="407987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DD39D7FC-363B-A8F2-6469-69BFC94274EA}"/>
              </a:ext>
            </a:extLst>
          </p:cNvPr>
          <p:cNvPicPr>
            <a:picLocks noChangeAspect="1"/>
          </p:cNvPicPr>
          <p:nvPr userDrawn="1"/>
        </p:nvPicPr>
        <p:blipFill>
          <a:blip r:embed="rId16"/>
          <a:srcRect/>
          <a:stretch/>
        </p:blipFill>
        <p:spPr>
          <a:xfrm>
            <a:off x="273600" y="248400"/>
            <a:ext cx="1608084" cy="1196446"/>
          </a:xfrm>
          <a:prstGeom prst="rect">
            <a:avLst/>
          </a:prstGeom>
        </p:spPr>
      </p:pic>
    </p:spTree>
    <p:extLst>
      <p:ext uri="{BB962C8B-B14F-4D97-AF65-F5344CB8AC3E}">
        <p14:creationId xmlns:p14="http://schemas.microsoft.com/office/powerpoint/2010/main" val="2999483053"/>
      </p:ext>
    </p:extLst>
  </p:cSld>
  <p:clrMap bg1="lt1" tx1="dk1" bg2="lt2" tx2="dk2" accent1="accent1" accent2="accent2" accent3="accent3" accent4="accent4" accent5="accent5" accent6="accent6" hlink="hlink" folHlink="folHlink"/>
  <p:sldLayoutIdLst>
    <p:sldLayoutId id="2147483693" r:id="rId1"/>
    <p:sldLayoutId id="2147483673" r:id="rId2"/>
    <p:sldLayoutId id="2147483690" r:id="rId3"/>
    <p:sldLayoutId id="2147483694" r:id="rId4"/>
    <p:sldLayoutId id="2147483665" r:id="rId5"/>
    <p:sldLayoutId id="2147483667" r:id="rId6"/>
    <p:sldLayoutId id="2147483698" r:id="rId7"/>
    <p:sldLayoutId id="2147483699" r:id="rId8"/>
    <p:sldLayoutId id="2147483700" r:id="rId9"/>
    <p:sldLayoutId id="2147483696" r:id="rId10"/>
    <p:sldLayoutId id="2147483697" r:id="rId11"/>
    <p:sldLayoutId id="2147483674" r:id="rId12"/>
    <p:sldLayoutId id="2147483688" r:id="rId13"/>
    <p:sldLayoutId id="2147483695" r:id="rId14"/>
  </p:sldLayoutIdLs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userDrawn="1">
          <p15:clr>
            <a:srgbClr val="F26B43"/>
          </p15:clr>
        </p15:guide>
        <p15:guide id="2" pos="2593" userDrawn="1">
          <p15:clr>
            <a:srgbClr val="F26B43"/>
          </p15:clr>
        </p15:guide>
        <p15:guide id="3" pos="2865" userDrawn="1">
          <p15:clr>
            <a:srgbClr val="F26B43"/>
          </p15:clr>
        </p15:guide>
        <p15:guide id="4" pos="3704" userDrawn="1">
          <p15:clr>
            <a:srgbClr val="F26B43"/>
          </p15:clr>
        </p15:guide>
        <p15:guide id="5" pos="3976" userDrawn="1">
          <p15:clr>
            <a:srgbClr val="F26B43"/>
          </p15:clr>
        </p15:guide>
        <p15:guide id="6" pos="4815" userDrawn="1">
          <p15:clr>
            <a:srgbClr val="F26B43"/>
          </p15:clr>
        </p15:guide>
        <p15:guide id="7" pos="5087" userDrawn="1">
          <p15:clr>
            <a:srgbClr val="F26B43"/>
          </p15:clr>
        </p15:guide>
        <p15:guide id="8" pos="7401" userDrawn="1">
          <p15:clr>
            <a:srgbClr val="F26B43"/>
          </p15:clr>
        </p15:guide>
        <p15:guide id="9" orient="horz" pos="278" userDrawn="1">
          <p15:clr>
            <a:srgbClr val="F26B43"/>
          </p15:clr>
        </p15:guide>
        <p15:guide id="10" orient="horz" pos="1049" userDrawn="1">
          <p15:clr>
            <a:srgbClr val="F26B43"/>
          </p15:clr>
        </p15:guide>
        <p15:guide id="11" orient="horz" pos="1321" userDrawn="1">
          <p15:clr>
            <a:srgbClr val="F26B43"/>
          </p15:clr>
        </p15:guide>
        <p15:guide id="12" orient="horz" pos="3906" userDrawn="1">
          <p15:clr>
            <a:srgbClr val="F26B43"/>
          </p15:clr>
        </p15:guide>
        <p15:guide id="13" orient="horz" pos="4178" userDrawn="1">
          <p15:clr>
            <a:srgbClr val="F26B43"/>
          </p15:clr>
        </p15:guide>
        <p15:guide id="14"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onlinelibrary.wiley.com/toc/17582652/2023/26/S1" TargetMode="External"/><Relationship Id="rId2" Type="http://schemas.openxmlformats.org/officeDocument/2006/relationships/hyperlink" Target="https://www.path.org/programs/mdht/living-labs-initiative/" TargetMode="Externa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hyperlink" Target="https://www.path.org/programs/mdht/living-labs-initiative/"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4D35D-9FB0-95A3-17CD-1754C0D7C0AA}"/>
              </a:ext>
            </a:extLst>
          </p:cNvPr>
          <p:cNvSpPr>
            <a:spLocks noGrp="1"/>
          </p:cNvSpPr>
          <p:nvPr>
            <p:ph type="title"/>
          </p:nvPr>
        </p:nvSpPr>
        <p:spPr>
          <a:xfrm>
            <a:off x="3760791" y="1880484"/>
            <a:ext cx="8126409" cy="4611698"/>
          </a:xfrm>
        </p:spPr>
        <p:txBody>
          <a:bodyPr anchor="ctr" anchorCtr="0">
            <a:normAutofit/>
          </a:bodyPr>
          <a:lstStyle/>
          <a:p>
            <a:r>
              <a:rPr lang="en-GB" sz="3600" noProof="0" dirty="0"/>
              <a:t>Facilitating person-centered care</a:t>
            </a:r>
            <a:br>
              <a:rPr lang="en-GB" sz="3600" b="0" noProof="0" dirty="0"/>
            </a:br>
            <a:br>
              <a:rPr lang="en-GB" sz="1000" b="0" noProof="0" dirty="0"/>
            </a:br>
            <a:r>
              <a:rPr lang="en-GB" sz="3000" b="0" i="1" noProof="0" dirty="0"/>
              <a:t>Integrating an electronic client feedback tool into continuous quality improvement processes to deliver client-responsive HIV services in the Democratic Republic of Congo</a:t>
            </a:r>
            <a:endParaRPr lang="en-GB" sz="3000" b="0" i="1" dirty="0"/>
          </a:p>
        </p:txBody>
      </p:sp>
      <p:sp>
        <p:nvSpPr>
          <p:cNvPr id="3" name="Text Placeholder 2">
            <a:extLst>
              <a:ext uri="{FF2B5EF4-FFF2-40B4-BE49-F238E27FC236}">
                <a16:creationId xmlns:a16="http://schemas.microsoft.com/office/drawing/2014/main" id="{6EA84B2F-E52F-9015-D192-CF183D256194}"/>
              </a:ext>
            </a:extLst>
          </p:cNvPr>
          <p:cNvSpPr>
            <a:spLocks noGrp="1"/>
          </p:cNvSpPr>
          <p:nvPr>
            <p:ph type="body" sz="quarter" idx="10"/>
          </p:nvPr>
        </p:nvSpPr>
        <p:spPr>
          <a:xfrm>
            <a:off x="4116388" y="1379620"/>
            <a:ext cx="7357344" cy="1204922"/>
          </a:xfrm>
        </p:spPr>
        <p:txBody>
          <a:bodyPr>
            <a:normAutofit/>
          </a:bodyPr>
          <a:lstStyle/>
          <a:p>
            <a:pPr>
              <a:lnSpc>
                <a:spcPct val="100000"/>
              </a:lnSpc>
            </a:pPr>
            <a:r>
              <a:rPr lang="en-US" sz="1700" dirty="0">
                <a:solidFill>
                  <a:schemeClr val="tx2"/>
                </a:solidFill>
                <a:effectLst/>
                <a:latin typeface="+mn-lt"/>
                <a:ea typeface="Calibri" panose="020F0502020204030204" pitchFamily="34" charset="0"/>
                <a:cs typeface="Times New Roman" panose="02020603050405020304" pitchFamily="18" charset="0"/>
              </a:rPr>
              <a:t>Person-centred approaches to address the health needs of people living with HIV and co-infections and co-morbidities</a:t>
            </a:r>
            <a:endParaRPr lang="en-GB" sz="1700" dirty="0">
              <a:solidFill>
                <a:schemeClr val="tx2"/>
              </a:solidFill>
              <a:latin typeface="+mn-lt"/>
            </a:endParaRPr>
          </a:p>
        </p:txBody>
      </p:sp>
      <p:sp>
        <p:nvSpPr>
          <p:cNvPr id="4" name="Text Placeholder 3">
            <a:extLst>
              <a:ext uri="{FF2B5EF4-FFF2-40B4-BE49-F238E27FC236}">
                <a16:creationId xmlns:a16="http://schemas.microsoft.com/office/drawing/2014/main" id="{44289A9C-59C8-D96C-FF8D-6EF6BF55A525}"/>
              </a:ext>
            </a:extLst>
          </p:cNvPr>
          <p:cNvSpPr>
            <a:spLocks noGrp="1"/>
          </p:cNvSpPr>
          <p:nvPr>
            <p:ph type="body" sz="quarter" idx="11"/>
          </p:nvPr>
        </p:nvSpPr>
        <p:spPr/>
        <p:txBody>
          <a:bodyPr/>
          <a:lstStyle/>
          <a:p>
            <a:r>
              <a:rPr lang="en-GB" dirty="0"/>
              <a:t>Davina Canagasabey | Senior Technical Advisor | PATH</a:t>
            </a:r>
          </a:p>
        </p:txBody>
      </p:sp>
      <p:grpSp>
        <p:nvGrpSpPr>
          <p:cNvPr id="7" name="Group 6">
            <a:extLst>
              <a:ext uri="{FF2B5EF4-FFF2-40B4-BE49-F238E27FC236}">
                <a16:creationId xmlns:a16="http://schemas.microsoft.com/office/drawing/2014/main" id="{686FDCE6-32F8-01B4-446C-7EFADE9FF922}"/>
              </a:ext>
            </a:extLst>
          </p:cNvPr>
          <p:cNvGrpSpPr/>
          <p:nvPr/>
        </p:nvGrpSpPr>
        <p:grpSpPr>
          <a:xfrm>
            <a:off x="3931920" y="6169700"/>
            <a:ext cx="7925602" cy="568749"/>
            <a:chOff x="3931920" y="6169700"/>
            <a:chExt cx="7925602" cy="568749"/>
          </a:xfrm>
        </p:grpSpPr>
        <p:sp>
          <p:nvSpPr>
            <p:cNvPr id="6" name="TextBox 5">
              <a:extLst>
                <a:ext uri="{FF2B5EF4-FFF2-40B4-BE49-F238E27FC236}">
                  <a16:creationId xmlns:a16="http://schemas.microsoft.com/office/drawing/2014/main" id="{4164710D-FB5E-7169-81F4-7DAE2F4AB15F}"/>
                </a:ext>
              </a:extLst>
            </p:cNvPr>
            <p:cNvSpPr txBox="1"/>
            <p:nvPr/>
          </p:nvSpPr>
          <p:spPr>
            <a:xfrm>
              <a:off x="3931920" y="6339840"/>
              <a:ext cx="2357120" cy="369332"/>
            </a:xfrm>
            <a:prstGeom prst="rect">
              <a:avLst/>
            </a:prstGeom>
            <a:solidFill>
              <a:schemeClr val="bg1"/>
            </a:solidFill>
          </p:spPr>
          <p:txBody>
            <a:bodyPr wrap="square" rtlCol="0">
              <a:spAutoFit/>
            </a:bodyPr>
            <a:lstStyle/>
            <a:p>
              <a:endParaRPr lang="en-US" dirty="0"/>
            </a:p>
          </p:txBody>
        </p:sp>
        <p:pic>
          <p:nvPicPr>
            <p:cNvPr id="5" name="Picture 4">
              <a:extLst>
                <a:ext uri="{FF2B5EF4-FFF2-40B4-BE49-F238E27FC236}">
                  <a16:creationId xmlns:a16="http://schemas.microsoft.com/office/drawing/2014/main" id="{9E9DC246-4D7C-E8F7-899F-8ED6FB2F40BB}"/>
                </a:ext>
              </a:extLst>
            </p:cNvPr>
            <p:cNvPicPr>
              <a:picLocks noChangeAspect="1"/>
            </p:cNvPicPr>
            <p:nvPr/>
          </p:nvPicPr>
          <p:blipFill>
            <a:blip r:embed="rId2"/>
            <a:stretch>
              <a:fillRect/>
            </a:stretch>
          </p:blipFill>
          <p:spPr>
            <a:xfrm>
              <a:off x="6096000" y="6169700"/>
              <a:ext cx="5761522" cy="568749"/>
            </a:xfrm>
            <a:prstGeom prst="rect">
              <a:avLst/>
            </a:prstGeom>
          </p:spPr>
        </p:pic>
      </p:grpSp>
    </p:spTree>
    <p:extLst>
      <p:ext uri="{BB962C8B-B14F-4D97-AF65-F5344CB8AC3E}">
        <p14:creationId xmlns:p14="http://schemas.microsoft.com/office/powerpoint/2010/main" val="924144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4346B4D3-1206-E2D6-FA72-1FF0DB88A286}"/>
              </a:ext>
            </a:extLst>
          </p:cNvPr>
          <p:cNvSpPr txBox="1"/>
          <p:nvPr/>
        </p:nvSpPr>
        <p:spPr>
          <a:xfrm>
            <a:off x="9580880" y="294640"/>
            <a:ext cx="2438400" cy="1117600"/>
          </a:xfrm>
          <a:prstGeom prst="rect">
            <a:avLst/>
          </a:prstGeom>
          <a:solidFill>
            <a:schemeClr val="bg1"/>
          </a:solidFill>
        </p:spPr>
        <p:txBody>
          <a:bodyPr wrap="square" rtlCol="0">
            <a:spAutoFit/>
          </a:bodyPr>
          <a:lstStyle/>
          <a:p>
            <a:endParaRPr lang="en-US" dirty="0"/>
          </a:p>
        </p:txBody>
      </p:sp>
      <p:sp>
        <p:nvSpPr>
          <p:cNvPr id="2" name="Content Placeholder 1">
            <a:extLst>
              <a:ext uri="{FF2B5EF4-FFF2-40B4-BE49-F238E27FC236}">
                <a16:creationId xmlns:a16="http://schemas.microsoft.com/office/drawing/2014/main" id="{A1010A4E-4F36-9D4C-97C5-9AF4FEF49D21}"/>
              </a:ext>
            </a:extLst>
          </p:cNvPr>
          <p:cNvSpPr>
            <a:spLocks noGrp="1"/>
          </p:cNvSpPr>
          <p:nvPr>
            <p:ph sz="quarter" idx="13"/>
          </p:nvPr>
        </p:nvSpPr>
        <p:spPr>
          <a:xfrm>
            <a:off x="177209" y="1628989"/>
            <a:ext cx="4986462" cy="1889049"/>
          </a:xfrm>
          <a:ln w="19050">
            <a:solidFill>
              <a:schemeClr val="accent6"/>
            </a:solidFill>
          </a:ln>
        </p:spPr>
        <p:txBody>
          <a:bodyPr>
            <a:normAutofit/>
          </a:bodyPr>
          <a:lstStyle/>
          <a:p>
            <a:pPr marL="166687">
              <a:spcBef>
                <a:spcPts val="500"/>
              </a:spcBef>
            </a:pPr>
            <a:endParaRPr lang="en-GB" sz="500" dirty="0"/>
          </a:p>
          <a:p>
            <a:pPr marL="342900" indent="-176213">
              <a:spcBef>
                <a:spcPts val="500"/>
              </a:spcBef>
              <a:buFont typeface="Arial" panose="020B0604020202020204" pitchFamily="34" charset="0"/>
              <a:buChar char="•"/>
            </a:pPr>
            <a:r>
              <a:rPr lang="en-GB" sz="1600" dirty="0"/>
              <a:t>Removing HIV status from access cards used by clients to enter facilities. </a:t>
            </a:r>
          </a:p>
          <a:p>
            <a:pPr marL="342900" indent="-176213">
              <a:spcBef>
                <a:spcPts val="800"/>
              </a:spcBef>
              <a:buFont typeface="Arial" panose="020B0604020202020204" pitchFamily="34" charset="0"/>
              <a:buChar char="•"/>
            </a:pPr>
            <a:r>
              <a:rPr lang="en-GB" sz="1600" dirty="0"/>
              <a:t>In-service coaching for providers on delivering services in a non-stigmatizing manner.</a:t>
            </a:r>
          </a:p>
          <a:p>
            <a:pPr marL="342900" indent="-176213">
              <a:spcBef>
                <a:spcPts val="800"/>
              </a:spcBef>
              <a:buFont typeface="Arial" panose="020B0604020202020204" pitchFamily="34" charset="0"/>
              <a:buChar char="•"/>
            </a:pPr>
            <a:r>
              <a:rPr lang="en-GB" sz="1600" dirty="0"/>
              <a:t>Limiting individuals permitted in consultation rooms during client appointments.</a:t>
            </a:r>
          </a:p>
          <a:p>
            <a:pPr marL="342900" indent="-176213">
              <a:spcBef>
                <a:spcPts val="800"/>
              </a:spcBef>
              <a:buFont typeface="Arial" panose="020B0604020202020204" pitchFamily="34" charset="0"/>
              <a:buChar char="•"/>
            </a:pPr>
            <a:endParaRPr lang="en-GB" sz="1600" dirty="0"/>
          </a:p>
        </p:txBody>
      </p:sp>
      <p:sp>
        <p:nvSpPr>
          <p:cNvPr id="8" name="TextBox 7">
            <a:extLst>
              <a:ext uri="{FF2B5EF4-FFF2-40B4-BE49-F238E27FC236}">
                <a16:creationId xmlns:a16="http://schemas.microsoft.com/office/drawing/2014/main" id="{403EA423-BF2D-F132-D478-1EC06E4C9AC1}"/>
              </a:ext>
            </a:extLst>
          </p:cNvPr>
          <p:cNvSpPr txBox="1"/>
          <p:nvPr/>
        </p:nvSpPr>
        <p:spPr>
          <a:xfrm>
            <a:off x="0" y="0"/>
            <a:ext cx="1394847" cy="400110"/>
          </a:xfrm>
          <a:prstGeom prst="rect">
            <a:avLst/>
          </a:prstGeom>
          <a:solidFill>
            <a:schemeClr val="tx2"/>
          </a:solidFill>
        </p:spPr>
        <p:txBody>
          <a:bodyPr wrap="square" rtlCol="0">
            <a:spAutoFit/>
          </a:bodyPr>
          <a:lstStyle/>
          <a:p>
            <a:r>
              <a:rPr lang="en-US" sz="2000" b="1" dirty="0">
                <a:solidFill>
                  <a:schemeClr val="bg1"/>
                </a:solidFill>
              </a:rPr>
              <a:t>Results</a:t>
            </a:r>
          </a:p>
        </p:txBody>
      </p:sp>
      <p:sp>
        <p:nvSpPr>
          <p:cNvPr id="18" name="TextBox 17">
            <a:extLst>
              <a:ext uri="{FF2B5EF4-FFF2-40B4-BE49-F238E27FC236}">
                <a16:creationId xmlns:a16="http://schemas.microsoft.com/office/drawing/2014/main" id="{139C86E5-44F0-9570-1412-F2EC96ECDDED}"/>
              </a:ext>
            </a:extLst>
          </p:cNvPr>
          <p:cNvSpPr txBox="1"/>
          <p:nvPr/>
        </p:nvSpPr>
        <p:spPr>
          <a:xfrm>
            <a:off x="172719" y="1227526"/>
            <a:ext cx="1333351" cy="408623"/>
          </a:xfrm>
          <a:prstGeom prst="round2DiagRect">
            <a:avLst/>
          </a:prstGeom>
          <a:solidFill>
            <a:schemeClr val="accent6"/>
          </a:solidFill>
          <a:ln>
            <a:noFill/>
          </a:ln>
        </p:spPr>
        <p:txBody>
          <a:bodyPr wrap="square" rtlCol="0">
            <a:spAutoFit/>
          </a:bodyPr>
          <a:lstStyle/>
          <a:p>
            <a:r>
              <a:rPr lang="en-GB" noProof="0" dirty="0">
                <a:solidFill>
                  <a:schemeClr val="bg1"/>
                </a:solidFill>
              </a:rPr>
              <a:t>Solutions </a:t>
            </a:r>
          </a:p>
        </p:txBody>
      </p:sp>
      <p:sp>
        <p:nvSpPr>
          <p:cNvPr id="19" name="Content Placeholder 1">
            <a:extLst>
              <a:ext uri="{FF2B5EF4-FFF2-40B4-BE49-F238E27FC236}">
                <a16:creationId xmlns:a16="http://schemas.microsoft.com/office/drawing/2014/main" id="{F3CA3C3C-AC35-0D0D-A024-9326A589A151}"/>
              </a:ext>
            </a:extLst>
          </p:cNvPr>
          <p:cNvSpPr txBox="1">
            <a:spLocks/>
          </p:cNvSpPr>
          <p:nvPr/>
        </p:nvSpPr>
        <p:spPr>
          <a:xfrm>
            <a:off x="177208" y="4064383"/>
            <a:ext cx="4986463" cy="2329256"/>
          </a:xfrm>
          <a:prstGeom prst="rect">
            <a:avLst/>
          </a:prstGeom>
          <a:ln w="19050">
            <a:solidFill>
              <a:schemeClr val="accent5"/>
            </a:solidFill>
          </a:ln>
        </p:spPr>
        <p:txBody>
          <a:bodyPr vert="horz" lIns="0" tIns="0" rIns="0" bIns="0" rtlCol="0">
            <a:normAutofit/>
          </a:bodyPr>
          <a:lstStyle>
            <a:lvl1pPr marL="0" indent="0" algn="l" defTabSz="914400" rtl="0" eaLnBrk="1" latinLnBrk="0" hangingPunct="1">
              <a:lnSpc>
                <a:spcPct val="90000"/>
              </a:lnSpc>
              <a:spcBef>
                <a:spcPts val="1000"/>
              </a:spcBef>
              <a:buFont typeface="Courier New" panose="02070309020205020404" pitchFamily="49"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2437" indent="-285750">
              <a:spcBef>
                <a:spcPts val="400"/>
              </a:spcBef>
              <a:buFont typeface="Arial" panose="020B0604020202020204" pitchFamily="34" charset="0"/>
              <a:buChar char="•"/>
            </a:pPr>
            <a:endParaRPr lang="en-GB" sz="500" dirty="0"/>
          </a:p>
          <a:p>
            <a:pPr marL="339725" indent="-174625">
              <a:spcBef>
                <a:spcPts val="400"/>
              </a:spcBef>
              <a:buFont typeface="Arial" panose="020B0604020202020204" pitchFamily="34" charset="0"/>
              <a:buChar char="•"/>
            </a:pPr>
            <a:r>
              <a:rPr lang="en-GB" sz="1600" b="1" dirty="0"/>
              <a:t>Increase in the proportion of clients reporting providers’ attitudes to be excellent or very good </a:t>
            </a:r>
            <a:r>
              <a:rPr lang="en-GB" sz="1400" dirty="0">
                <a:sym typeface="Wingdings" panose="05000000000000000000" pitchFamily="2" charset="2"/>
              </a:rPr>
              <a:t>(Figure 2)</a:t>
            </a:r>
            <a:r>
              <a:rPr lang="en-GB" sz="1600" b="1" dirty="0"/>
              <a:t>. </a:t>
            </a:r>
          </a:p>
          <a:p>
            <a:pPr marL="339725" indent="-174625">
              <a:spcBef>
                <a:spcPts val="800"/>
              </a:spcBef>
              <a:buFont typeface="Arial" panose="020B0604020202020204" pitchFamily="34" charset="0"/>
              <a:buChar char="•"/>
            </a:pPr>
            <a:r>
              <a:rPr lang="en-GB" sz="1600" b="1" dirty="0"/>
              <a:t>Decrease in percentage of clients reporting cases of stigma </a:t>
            </a:r>
            <a:r>
              <a:rPr lang="en-GB" sz="1600" dirty="0">
                <a:sym typeface="Wingdings" panose="05000000000000000000" pitchFamily="2" charset="2"/>
              </a:rPr>
              <a:t> 5% (May 2021) to 0% (September 2022). </a:t>
            </a:r>
          </a:p>
          <a:p>
            <a:pPr marL="339725" indent="-174625">
              <a:spcBef>
                <a:spcPts val="800"/>
              </a:spcBef>
              <a:buFont typeface="Arial" panose="020B0604020202020204" pitchFamily="34" charset="0"/>
              <a:buChar char="•"/>
            </a:pPr>
            <a:r>
              <a:rPr lang="en-GB" sz="1600" b="1" dirty="0">
                <a:sym typeface="Wingdings" panose="05000000000000000000" pitchFamily="2" charset="2"/>
              </a:rPr>
              <a:t>Improved perceptions of confidentiality</a:t>
            </a:r>
            <a:r>
              <a:rPr lang="en-GB" sz="1600" dirty="0">
                <a:sym typeface="Wingdings" panose="05000000000000000000" pitchFamily="2" charset="2"/>
              </a:rPr>
              <a:t>  71% (May 2021) to 99% (September 2022). </a:t>
            </a:r>
            <a:endParaRPr lang="en-GB" sz="1600" dirty="0"/>
          </a:p>
        </p:txBody>
      </p:sp>
      <p:sp>
        <p:nvSpPr>
          <p:cNvPr id="20" name="TextBox 19">
            <a:extLst>
              <a:ext uri="{FF2B5EF4-FFF2-40B4-BE49-F238E27FC236}">
                <a16:creationId xmlns:a16="http://schemas.microsoft.com/office/drawing/2014/main" id="{7A3BA990-974B-7D8D-34CA-4D318DEFFAFF}"/>
              </a:ext>
            </a:extLst>
          </p:cNvPr>
          <p:cNvSpPr txBox="1"/>
          <p:nvPr/>
        </p:nvSpPr>
        <p:spPr>
          <a:xfrm>
            <a:off x="172720" y="3662920"/>
            <a:ext cx="1084268" cy="408623"/>
          </a:xfrm>
          <a:prstGeom prst="round2DiagRect">
            <a:avLst/>
          </a:prstGeom>
          <a:solidFill>
            <a:schemeClr val="accent5"/>
          </a:solidFill>
          <a:ln>
            <a:noFill/>
          </a:ln>
        </p:spPr>
        <p:txBody>
          <a:bodyPr wrap="square" rtlCol="0">
            <a:spAutoFit/>
          </a:bodyPr>
          <a:lstStyle/>
          <a:p>
            <a:r>
              <a:rPr lang="en-GB" noProof="0" dirty="0">
                <a:solidFill>
                  <a:schemeClr val="bg1"/>
                </a:solidFill>
              </a:rPr>
              <a:t>Impact</a:t>
            </a:r>
          </a:p>
        </p:txBody>
      </p:sp>
      <p:sp>
        <p:nvSpPr>
          <p:cNvPr id="21" name="TextBox 20">
            <a:extLst>
              <a:ext uri="{FF2B5EF4-FFF2-40B4-BE49-F238E27FC236}">
                <a16:creationId xmlns:a16="http://schemas.microsoft.com/office/drawing/2014/main" id="{62FA1685-07CC-4AC5-87FB-43DBDAD4AEA1}"/>
              </a:ext>
            </a:extLst>
          </p:cNvPr>
          <p:cNvSpPr txBox="1"/>
          <p:nvPr/>
        </p:nvSpPr>
        <p:spPr>
          <a:xfrm>
            <a:off x="5230368" y="1532652"/>
            <a:ext cx="6956583" cy="523220"/>
          </a:xfrm>
          <a:prstGeom prst="rect">
            <a:avLst/>
          </a:prstGeom>
          <a:noFill/>
        </p:spPr>
        <p:txBody>
          <a:bodyPr wrap="square" rtlCol="0">
            <a:spAutoFit/>
          </a:bodyPr>
          <a:lstStyle/>
          <a:p>
            <a:r>
              <a:rPr lang="en-US" sz="1400" b="1" dirty="0">
                <a:latin typeface="+mj-lt"/>
              </a:rPr>
              <a:t>Figure 2: Client grading of provider attitude, by quarter, May 2021</a:t>
            </a:r>
            <a:r>
              <a:rPr lang="en-US" sz="1400" b="1" i="0" dirty="0">
                <a:solidFill>
                  <a:srgbClr val="202124"/>
                </a:solidFill>
                <a:effectLst/>
                <a:latin typeface="+mj-lt"/>
              </a:rPr>
              <a:t>–</a:t>
            </a:r>
            <a:r>
              <a:rPr lang="en-US" sz="1400" b="1" dirty="0">
                <a:latin typeface="+mj-lt"/>
              </a:rPr>
              <a:t>September 2022. </a:t>
            </a:r>
          </a:p>
        </p:txBody>
      </p:sp>
      <p:sp>
        <p:nvSpPr>
          <p:cNvPr id="3" name="Title 2">
            <a:extLst>
              <a:ext uri="{FF2B5EF4-FFF2-40B4-BE49-F238E27FC236}">
                <a16:creationId xmlns:a16="http://schemas.microsoft.com/office/drawing/2014/main" id="{48DBF032-6C97-FE44-B5EA-59C2C724856D}"/>
              </a:ext>
            </a:extLst>
          </p:cNvPr>
          <p:cNvSpPr>
            <a:spLocks noGrp="1"/>
          </p:cNvSpPr>
          <p:nvPr>
            <p:ph type="title"/>
          </p:nvPr>
        </p:nvSpPr>
        <p:spPr>
          <a:xfrm>
            <a:off x="1720313" y="108501"/>
            <a:ext cx="10294478" cy="1223964"/>
          </a:xfrm>
          <a:solidFill>
            <a:schemeClr val="bg1"/>
          </a:solidFill>
        </p:spPr>
        <p:txBody>
          <a:bodyPr>
            <a:normAutofit fontScale="90000"/>
          </a:bodyPr>
          <a:lstStyle/>
          <a:p>
            <a:r>
              <a:rPr lang="en-US" sz="3600" dirty="0"/>
              <a:t>Service quality gaps, solutions, and impact over time: </a:t>
            </a:r>
            <a:r>
              <a:rPr lang="en-US" sz="3000" i="1" dirty="0"/>
              <a:t>Stigma and confidentiality</a:t>
            </a:r>
          </a:p>
        </p:txBody>
      </p:sp>
      <p:graphicFrame>
        <p:nvGraphicFramePr>
          <p:cNvPr id="4" name="Chart 3">
            <a:extLst>
              <a:ext uri="{FF2B5EF4-FFF2-40B4-BE49-F238E27FC236}">
                <a16:creationId xmlns:a16="http://schemas.microsoft.com/office/drawing/2014/main" id="{81EC3399-FACB-429A-3839-B62808299587}"/>
              </a:ext>
            </a:extLst>
          </p:cNvPr>
          <p:cNvGraphicFramePr>
            <a:graphicFrameLocks/>
          </p:cNvGraphicFramePr>
          <p:nvPr>
            <p:extLst>
              <p:ext uri="{D42A27DB-BD31-4B8C-83A1-F6EECF244321}">
                <p14:modId xmlns:p14="http://schemas.microsoft.com/office/powerpoint/2010/main" val="49582953"/>
              </p:ext>
            </p:extLst>
          </p:nvPr>
        </p:nvGraphicFramePr>
        <p:xfrm>
          <a:off x="5163671" y="2291319"/>
          <a:ext cx="6685429" cy="41023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33815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4346B4D3-1206-E2D6-FA72-1FF0DB88A286}"/>
              </a:ext>
            </a:extLst>
          </p:cNvPr>
          <p:cNvSpPr txBox="1"/>
          <p:nvPr/>
        </p:nvSpPr>
        <p:spPr>
          <a:xfrm>
            <a:off x="9580880" y="294640"/>
            <a:ext cx="2438400" cy="1117600"/>
          </a:xfrm>
          <a:prstGeom prst="rect">
            <a:avLst/>
          </a:prstGeom>
          <a:solidFill>
            <a:schemeClr val="bg1"/>
          </a:solidFill>
        </p:spPr>
        <p:txBody>
          <a:bodyPr wrap="square" rtlCol="0">
            <a:spAutoFit/>
          </a:bodyPr>
          <a:lstStyle/>
          <a:p>
            <a:endParaRPr lang="en-US" dirty="0"/>
          </a:p>
        </p:txBody>
      </p:sp>
      <p:sp>
        <p:nvSpPr>
          <p:cNvPr id="2" name="Content Placeholder 1">
            <a:extLst>
              <a:ext uri="{FF2B5EF4-FFF2-40B4-BE49-F238E27FC236}">
                <a16:creationId xmlns:a16="http://schemas.microsoft.com/office/drawing/2014/main" id="{A1010A4E-4F36-9D4C-97C5-9AF4FEF49D21}"/>
              </a:ext>
            </a:extLst>
          </p:cNvPr>
          <p:cNvSpPr>
            <a:spLocks noGrp="1"/>
          </p:cNvSpPr>
          <p:nvPr>
            <p:ph sz="quarter" idx="13"/>
          </p:nvPr>
        </p:nvSpPr>
        <p:spPr>
          <a:xfrm>
            <a:off x="177209" y="1733928"/>
            <a:ext cx="4880998" cy="1730247"/>
          </a:xfrm>
          <a:ln w="19050">
            <a:solidFill>
              <a:schemeClr val="accent6"/>
            </a:solidFill>
          </a:ln>
        </p:spPr>
        <p:txBody>
          <a:bodyPr>
            <a:normAutofit/>
          </a:bodyPr>
          <a:lstStyle/>
          <a:p>
            <a:pPr marL="166687">
              <a:spcBef>
                <a:spcPts val="0"/>
              </a:spcBef>
            </a:pPr>
            <a:endParaRPr lang="en-GB" sz="500" dirty="0"/>
          </a:p>
          <a:p>
            <a:pPr marL="342900" indent="-176213">
              <a:spcBef>
                <a:spcPts val="500"/>
              </a:spcBef>
              <a:buFont typeface="Arial" panose="020B0604020202020204" pitchFamily="34" charset="0"/>
              <a:buChar char="•"/>
            </a:pPr>
            <a:r>
              <a:rPr lang="en-GB" sz="1600" dirty="0"/>
              <a:t>Conducting daily follow-up with referral laboratories to ensure timely analysis of client samples. </a:t>
            </a:r>
          </a:p>
          <a:p>
            <a:pPr marL="342900" indent="-176213">
              <a:spcBef>
                <a:spcPts val="800"/>
              </a:spcBef>
              <a:buFont typeface="Arial" panose="020B0604020202020204" pitchFamily="34" charset="0"/>
              <a:buChar char="•"/>
            </a:pPr>
            <a:r>
              <a:rPr lang="en-GB" sz="1600" dirty="0"/>
              <a:t>Providing results to clients on multi-month dispensing through text, telephone call, or home visit, based on client preference. </a:t>
            </a:r>
          </a:p>
        </p:txBody>
      </p:sp>
      <p:sp>
        <p:nvSpPr>
          <p:cNvPr id="8" name="TextBox 7">
            <a:extLst>
              <a:ext uri="{FF2B5EF4-FFF2-40B4-BE49-F238E27FC236}">
                <a16:creationId xmlns:a16="http://schemas.microsoft.com/office/drawing/2014/main" id="{403EA423-BF2D-F132-D478-1EC06E4C9AC1}"/>
              </a:ext>
            </a:extLst>
          </p:cNvPr>
          <p:cNvSpPr txBox="1"/>
          <p:nvPr/>
        </p:nvSpPr>
        <p:spPr>
          <a:xfrm>
            <a:off x="0" y="0"/>
            <a:ext cx="1394847" cy="400110"/>
          </a:xfrm>
          <a:prstGeom prst="rect">
            <a:avLst/>
          </a:prstGeom>
          <a:solidFill>
            <a:schemeClr val="tx2"/>
          </a:solidFill>
        </p:spPr>
        <p:txBody>
          <a:bodyPr wrap="square" rtlCol="0">
            <a:spAutoFit/>
          </a:bodyPr>
          <a:lstStyle/>
          <a:p>
            <a:r>
              <a:rPr lang="en-US" sz="2000" b="1" dirty="0">
                <a:solidFill>
                  <a:schemeClr val="bg1"/>
                </a:solidFill>
              </a:rPr>
              <a:t>Results</a:t>
            </a:r>
          </a:p>
        </p:txBody>
      </p:sp>
      <p:sp>
        <p:nvSpPr>
          <p:cNvPr id="18" name="TextBox 17">
            <a:extLst>
              <a:ext uri="{FF2B5EF4-FFF2-40B4-BE49-F238E27FC236}">
                <a16:creationId xmlns:a16="http://schemas.microsoft.com/office/drawing/2014/main" id="{139C86E5-44F0-9570-1412-F2EC96ECDDED}"/>
              </a:ext>
            </a:extLst>
          </p:cNvPr>
          <p:cNvSpPr txBox="1"/>
          <p:nvPr/>
        </p:nvSpPr>
        <p:spPr>
          <a:xfrm>
            <a:off x="172719" y="1332465"/>
            <a:ext cx="1333351" cy="408623"/>
          </a:xfrm>
          <a:prstGeom prst="round2DiagRect">
            <a:avLst/>
          </a:prstGeom>
          <a:solidFill>
            <a:schemeClr val="accent6"/>
          </a:solidFill>
          <a:ln>
            <a:noFill/>
          </a:ln>
        </p:spPr>
        <p:txBody>
          <a:bodyPr wrap="square" rtlCol="0">
            <a:spAutoFit/>
          </a:bodyPr>
          <a:lstStyle/>
          <a:p>
            <a:r>
              <a:rPr lang="en-GB" noProof="0" dirty="0">
                <a:solidFill>
                  <a:schemeClr val="bg1"/>
                </a:solidFill>
              </a:rPr>
              <a:t>Solutions </a:t>
            </a:r>
          </a:p>
        </p:txBody>
      </p:sp>
      <p:sp>
        <p:nvSpPr>
          <p:cNvPr id="19" name="Content Placeholder 1">
            <a:extLst>
              <a:ext uri="{FF2B5EF4-FFF2-40B4-BE49-F238E27FC236}">
                <a16:creationId xmlns:a16="http://schemas.microsoft.com/office/drawing/2014/main" id="{F3CA3C3C-AC35-0D0D-A024-9326A589A151}"/>
              </a:ext>
            </a:extLst>
          </p:cNvPr>
          <p:cNvSpPr txBox="1">
            <a:spLocks/>
          </p:cNvSpPr>
          <p:nvPr/>
        </p:nvSpPr>
        <p:spPr>
          <a:xfrm>
            <a:off x="189458" y="4174328"/>
            <a:ext cx="4880999" cy="1826794"/>
          </a:xfrm>
          <a:prstGeom prst="rect">
            <a:avLst/>
          </a:prstGeom>
          <a:ln w="19050">
            <a:solidFill>
              <a:schemeClr val="accent5"/>
            </a:solidFill>
          </a:ln>
        </p:spPr>
        <p:txBody>
          <a:bodyPr vert="horz" lIns="0" tIns="0" rIns="0" bIns="0" rtlCol="0">
            <a:normAutofit/>
          </a:bodyPr>
          <a:lstStyle>
            <a:lvl1pPr marL="0" indent="0" algn="l" defTabSz="914400" rtl="0" eaLnBrk="1" latinLnBrk="0" hangingPunct="1">
              <a:lnSpc>
                <a:spcPct val="90000"/>
              </a:lnSpc>
              <a:spcBef>
                <a:spcPts val="1000"/>
              </a:spcBef>
              <a:buFont typeface="Courier New" panose="02070309020205020404" pitchFamily="49"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6687">
              <a:spcBef>
                <a:spcPts val="500"/>
              </a:spcBef>
            </a:pPr>
            <a:endParaRPr lang="en-GB" sz="1000" dirty="0"/>
          </a:p>
          <a:p>
            <a:pPr marL="346075" indent="-180975">
              <a:spcBef>
                <a:spcPts val="400"/>
              </a:spcBef>
              <a:buFont typeface="Arial" panose="020B0604020202020204" pitchFamily="34" charset="0"/>
              <a:buChar char="•"/>
            </a:pPr>
            <a:r>
              <a:rPr lang="en-GB" sz="1600" b="1" dirty="0"/>
              <a:t>Increase in the number of clients who were informed of their VL results</a:t>
            </a:r>
            <a:r>
              <a:rPr lang="en-GB" sz="1600" dirty="0"/>
              <a:t>, from 264 to 318 </a:t>
            </a:r>
            <a:r>
              <a:rPr lang="en-GB" sz="1400" dirty="0"/>
              <a:t>(Figure 3)</a:t>
            </a:r>
            <a:r>
              <a:rPr lang="en-GB" sz="1600" dirty="0"/>
              <a:t>.</a:t>
            </a:r>
            <a:r>
              <a:rPr lang="en-GB" sz="1600" dirty="0">
                <a:sym typeface="Wingdings" panose="05000000000000000000" pitchFamily="2" charset="2"/>
              </a:rPr>
              <a:t> </a:t>
            </a:r>
          </a:p>
          <a:p>
            <a:pPr marL="346075" indent="-180975">
              <a:buFont typeface="Arial" panose="020B0604020202020204" pitchFamily="34" charset="0"/>
              <a:buChar char="•"/>
            </a:pPr>
            <a:r>
              <a:rPr lang="en-GB" sz="1600" dirty="0">
                <a:sym typeface="Wingdings" panose="05000000000000000000" pitchFamily="2" charset="2"/>
              </a:rPr>
              <a:t>Increase in the number of VL results returned within one month of sample collection, from 196 to 224 </a:t>
            </a:r>
            <a:r>
              <a:rPr lang="en-GB" sz="1400" dirty="0">
                <a:sym typeface="Wingdings" panose="05000000000000000000" pitchFamily="2" charset="2"/>
              </a:rPr>
              <a:t>(Figure 3)</a:t>
            </a:r>
            <a:r>
              <a:rPr lang="en-GB" sz="1600" dirty="0">
                <a:sym typeface="Wingdings" panose="05000000000000000000" pitchFamily="2" charset="2"/>
              </a:rPr>
              <a:t>. </a:t>
            </a:r>
          </a:p>
          <a:p>
            <a:pPr marL="346075" indent="-180975">
              <a:spcBef>
                <a:spcPts val="800"/>
              </a:spcBef>
              <a:buFont typeface="Arial" panose="020B0604020202020204" pitchFamily="34" charset="0"/>
              <a:buChar char="•"/>
            </a:pPr>
            <a:endParaRPr lang="en-GB" sz="1600" dirty="0"/>
          </a:p>
        </p:txBody>
      </p:sp>
      <p:sp>
        <p:nvSpPr>
          <p:cNvPr id="20" name="TextBox 19">
            <a:extLst>
              <a:ext uri="{FF2B5EF4-FFF2-40B4-BE49-F238E27FC236}">
                <a16:creationId xmlns:a16="http://schemas.microsoft.com/office/drawing/2014/main" id="{7A3BA990-974B-7D8D-34CA-4D318DEFFAFF}"/>
              </a:ext>
            </a:extLst>
          </p:cNvPr>
          <p:cNvSpPr txBox="1"/>
          <p:nvPr/>
        </p:nvSpPr>
        <p:spPr>
          <a:xfrm>
            <a:off x="184970" y="3772865"/>
            <a:ext cx="1084268" cy="408623"/>
          </a:xfrm>
          <a:prstGeom prst="round2DiagRect">
            <a:avLst/>
          </a:prstGeom>
          <a:solidFill>
            <a:schemeClr val="accent5"/>
          </a:solidFill>
          <a:ln>
            <a:noFill/>
          </a:ln>
        </p:spPr>
        <p:txBody>
          <a:bodyPr wrap="square" rtlCol="0">
            <a:spAutoFit/>
          </a:bodyPr>
          <a:lstStyle/>
          <a:p>
            <a:r>
              <a:rPr lang="en-GB" noProof="0" dirty="0">
                <a:solidFill>
                  <a:schemeClr val="bg1"/>
                </a:solidFill>
              </a:rPr>
              <a:t>Impact</a:t>
            </a:r>
          </a:p>
        </p:txBody>
      </p:sp>
      <p:sp>
        <p:nvSpPr>
          <p:cNvPr id="21" name="TextBox 20">
            <a:extLst>
              <a:ext uri="{FF2B5EF4-FFF2-40B4-BE49-F238E27FC236}">
                <a16:creationId xmlns:a16="http://schemas.microsoft.com/office/drawing/2014/main" id="{62FA1685-07CC-4AC5-87FB-43DBDAD4AEA1}"/>
              </a:ext>
            </a:extLst>
          </p:cNvPr>
          <p:cNvSpPr txBox="1"/>
          <p:nvPr/>
        </p:nvSpPr>
        <p:spPr>
          <a:xfrm>
            <a:off x="5230368" y="1532652"/>
            <a:ext cx="6956583" cy="523220"/>
          </a:xfrm>
          <a:prstGeom prst="rect">
            <a:avLst/>
          </a:prstGeom>
          <a:noFill/>
        </p:spPr>
        <p:txBody>
          <a:bodyPr wrap="square" rtlCol="0">
            <a:spAutoFit/>
          </a:bodyPr>
          <a:lstStyle/>
          <a:p>
            <a:r>
              <a:rPr lang="en-US" sz="1400" b="1" dirty="0">
                <a:latin typeface="+mj-lt"/>
              </a:rPr>
              <a:t>Figure 3: Comparison of turnaround time for VL results between May-July 2022 and July-September 2022. </a:t>
            </a:r>
          </a:p>
        </p:txBody>
      </p:sp>
      <p:sp>
        <p:nvSpPr>
          <p:cNvPr id="6" name="Title 2">
            <a:extLst>
              <a:ext uri="{FF2B5EF4-FFF2-40B4-BE49-F238E27FC236}">
                <a16:creationId xmlns:a16="http://schemas.microsoft.com/office/drawing/2014/main" id="{BAC99AB2-290D-CECE-9A8D-687D71281E4E}"/>
              </a:ext>
            </a:extLst>
          </p:cNvPr>
          <p:cNvSpPr txBox="1">
            <a:spLocks/>
          </p:cNvSpPr>
          <p:nvPr/>
        </p:nvSpPr>
        <p:spPr>
          <a:xfrm>
            <a:off x="1720313" y="108501"/>
            <a:ext cx="10294478" cy="1223964"/>
          </a:xfrm>
          <a:prstGeom prst="rect">
            <a:avLst/>
          </a:prstGeom>
          <a:solidFill>
            <a:schemeClr val="bg1"/>
          </a:solidFill>
        </p:spPr>
        <p:txBody>
          <a:bodyPr vert="horz" lIns="0" tIns="0" rIns="0" bIns="0" rtlCol="0" anchor="t">
            <a:norm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r>
              <a:rPr lang="en-US" sz="3600" dirty="0"/>
              <a:t>Service quality gaps, solutions, and impact over time: </a:t>
            </a:r>
            <a:r>
              <a:rPr lang="en-US" sz="3000" i="1" dirty="0"/>
              <a:t>Viral load services</a:t>
            </a:r>
          </a:p>
        </p:txBody>
      </p:sp>
      <p:graphicFrame>
        <p:nvGraphicFramePr>
          <p:cNvPr id="9" name="Chart 8">
            <a:extLst>
              <a:ext uri="{FF2B5EF4-FFF2-40B4-BE49-F238E27FC236}">
                <a16:creationId xmlns:a16="http://schemas.microsoft.com/office/drawing/2014/main" id="{D82F16D1-7CF1-F687-F274-4B1790CC5812}"/>
              </a:ext>
            </a:extLst>
          </p:cNvPr>
          <p:cNvGraphicFramePr>
            <a:graphicFrameLocks/>
          </p:cNvGraphicFramePr>
          <p:nvPr>
            <p:extLst>
              <p:ext uri="{D42A27DB-BD31-4B8C-83A1-F6EECF244321}">
                <p14:modId xmlns:p14="http://schemas.microsoft.com/office/powerpoint/2010/main" val="3436021453"/>
              </p:ext>
            </p:extLst>
          </p:nvPr>
        </p:nvGraphicFramePr>
        <p:xfrm>
          <a:off x="6342005" y="4065517"/>
          <a:ext cx="4880999"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B7DDFD9E-FB1D-6A1E-AC90-8AD4D8672A0D}"/>
              </a:ext>
            </a:extLst>
          </p:cNvPr>
          <p:cNvGraphicFramePr>
            <a:graphicFrameLocks/>
          </p:cNvGraphicFramePr>
          <p:nvPr>
            <p:extLst>
              <p:ext uri="{D42A27DB-BD31-4B8C-83A1-F6EECF244321}">
                <p14:modId xmlns:p14="http://schemas.microsoft.com/office/powerpoint/2010/main" val="3680362385"/>
              </p:ext>
            </p:extLst>
          </p:nvPr>
        </p:nvGraphicFramePr>
        <p:xfrm>
          <a:off x="6496505" y="2055872"/>
          <a:ext cx="4572000" cy="2329256"/>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820ED150-D3AC-8B26-ED17-5D4F4AB42B7D}"/>
              </a:ext>
            </a:extLst>
          </p:cNvPr>
          <p:cNvSpPr txBox="1"/>
          <p:nvPr/>
        </p:nvSpPr>
        <p:spPr>
          <a:xfrm>
            <a:off x="5695496" y="2327633"/>
            <a:ext cx="2164080" cy="569387"/>
          </a:xfrm>
          <a:prstGeom prst="rect">
            <a:avLst/>
          </a:prstGeom>
          <a:noFill/>
        </p:spPr>
        <p:txBody>
          <a:bodyPr wrap="square" rtlCol="0">
            <a:spAutoFit/>
          </a:bodyPr>
          <a:lstStyle/>
          <a:p>
            <a:r>
              <a:rPr lang="en-US" sz="1400" b="1" dirty="0"/>
              <a:t>May-July 2021</a:t>
            </a:r>
          </a:p>
          <a:p>
            <a:endParaRPr lang="en-US" sz="500" dirty="0"/>
          </a:p>
          <a:p>
            <a:r>
              <a:rPr lang="en-US" sz="1200" i="1" dirty="0"/>
              <a:t>n=264 VL results</a:t>
            </a:r>
          </a:p>
        </p:txBody>
      </p:sp>
      <p:sp>
        <p:nvSpPr>
          <p:cNvPr id="13" name="TextBox 12">
            <a:extLst>
              <a:ext uri="{FF2B5EF4-FFF2-40B4-BE49-F238E27FC236}">
                <a16:creationId xmlns:a16="http://schemas.microsoft.com/office/drawing/2014/main" id="{8F1E61B4-5255-28AF-DFEE-34A81D6F9D7E}"/>
              </a:ext>
            </a:extLst>
          </p:cNvPr>
          <p:cNvSpPr txBox="1"/>
          <p:nvPr/>
        </p:nvSpPr>
        <p:spPr>
          <a:xfrm>
            <a:off x="5627972" y="3962401"/>
            <a:ext cx="2378108" cy="569387"/>
          </a:xfrm>
          <a:prstGeom prst="rect">
            <a:avLst/>
          </a:prstGeom>
          <a:noFill/>
        </p:spPr>
        <p:txBody>
          <a:bodyPr wrap="square" rtlCol="0">
            <a:spAutoFit/>
          </a:bodyPr>
          <a:lstStyle/>
          <a:p>
            <a:r>
              <a:rPr lang="en-US" sz="1400" b="1" dirty="0"/>
              <a:t>July-September 2022</a:t>
            </a:r>
          </a:p>
          <a:p>
            <a:endParaRPr lang="en-US" sz="500" dirty="0"/>
          </a:p>
          <a:p>
            <a:r>
              <a:rPr lang="en-US" sz="1200" i="1" dirty="0"/>
              <a:t>n=318 VL results</a:t>
            </a:r>
          </a:p>
        </p:txBody>
      </p:sp>
      <p:sp>
        <p:nvSpPr>
          <p:cNvPr id="15" name="TextBox 14">
            <a:extLst>
              <a:ext uri="{FF2B5EF4-FFF2-40B4-BE49-F238E27FC236}">
                <a16:creationId xmlns:a16="http://schemas.microsoft.com/office/drawing/2014/main" id="{76CFB85C-DF15-4918-0C82-65B06F3BDD83}"/>
              </a:ext>
            </a:extLst>
          </p:cNvPr>
          <p:cNvSpPr txBox="1"/>
          <p:nvPr/>
        </p:nvSpPr>
        <p:spPr>
          <a:xfrm>
            <a:off x="10237016" y="5537748"/>
            <a:ext cx="1782264" cy="861774"/>
          </a:xfrm>
          <a:prstGeom prst="rect">
            <a:avLst/>
          </a:prstGeom>
          <a:noFill/>
        </p:spPr>
        <p:txBody>
          <a:bodyPr wrap="square" rtlCol="0">
            <a:spAutoFit/>
          </a:bodyPr>
          <a:lstStyle/>
          <a:p>
            <a:r>
              <a:rPr lang="en-US" sz="1000" i="1" dirty="0"/>
              <a:t>Note: Reagent stock out in June and July 2022 that created backlogs of VL samples to be processed. </a:t>
            </a:r>
          </a:p>
        </p:txBody>
      </p:sp>
    </p:spTree>
    <p:extLst>
      <p:ext uri="{BB962C8B-B14F-4D97-AF65-F5344CB8AC3E}">
        <p14:creationId xmlns:p14="http://schemas.microsoft.com/office/powerpoint/2010/main" val="2613699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010A4E-4F36-9D4C-97C5-9AF4FEF49D21}"/>
              </a:ext>
            </a:extLst>
          </p:cNvPr>
          <p:cNvSpPr>
            <a:spLocks noGrp="1"/>
          </p:cNvSpPr>
          <p:nvPr>
            <p:ph sz="quarter" idx="13"/>
          </p:nvPr>
        </p:nvSpPr>
        <p:spPr>
          <a:xfrm>
            <a:off x="426102" y="1511125"/>
            <a:ext cx="6751312" cy="4103687"/>
          </a:xfrm>
        </p:spPr>
        <p:txBody>
          <a:bodyPr>
            <a:normAutofit/>
          </a:bodyPr>
          <a:lstStyle/>
          <a:p>
            <a:r>
              <a:rPr lang="en-GB" noProof="0" dirty="0"/>
              <a:t>Use of an electronic client service quality feedback tool as part of a client-driven service quality monitoring system proved to be feasible and effective at rapidly identifying and deploying solutions leading to improved client perception of service quality. </a:t>
            </a:r>
          </a:p>
          <a:p>
            <a:endParaRPr lang="en-GB" dirty="0"/>
          </a:p>
          <a:p>
            <a:r>
              <a:rPr lang="en-GB" noProof="0" dirty="0"/>
              <a:t>This client feedback collection tool and larger service quality monitoring system is a promising mechanism for advancing client-responsive </a:t>
            </a:r>
            <a:r>
              <a:rPr lang="en-GB" noProof="0" dirty="0">
                <a:sym typeface="Wingdings" panose="05000000000000000000" pitchFamily="2" charset="2"/>
              </a:rPr>
              <a:t> recommended next steps are to expand</a:t>
            </a:r>
            <a:r>
              <a:rPr lang="en-GB" dirty="0">
                <a:sym typeface="Wingdings" panose="05000000000000000000" pitchFamily="2" charset="2"/>
              </a:rPr>
              <a:t> and test use of this system in  other provinces. </a:t>
            </a:r>
            <a:endParaRPr lang="en-GB" noProof="0" dirty="0"/>
          </a:p>
        </p:txBody>
      </p:sp>
      <p:sp>
        <p:nvSpPr>
          <p:cNvPr id="3" name="Title 2">
            <a:extLst>
              <a:ext uri="{FF2B5EF4-FFF2-40B4-BE49-F238E27FC236}">
                <a16:creationId xmlns:a16="http://schemas.microsoft.com/office/drawing/2014/main" id="{CE660349-8FF3-774D-99B5-E2BC07158C39}"/>
              </a:ext>
            </a:extLst>
          </p:cNvPr>
          <p:cNvSpPr>
            <a:spLocks noGrp="1"/>
          </p:cNvSpPr>
          <p:nvPr>
            <p:ph type="title"/>
          </p:nvPr>
        </p:nvSpPr>
        <p:spPr>
          <a:xfrm>
            <a:off x="306800" y="270487"/>
            <a:ext cx="8891918" cy="1223964"/>
          </a:xfrm>
        </p:spPr>
        <p:txBody>
          <a:bodyPr>
            <a:normAutofit/>
          </a:bodyPr>
          <a:lstStyle/>
          <a:p>
            <a:r>
              <a:rPr lang="en-US" dirty="0"/>
              <a:t>Conclusions &amp; next steps</a:t>
            </a:r>
          </a:p>
        </p:txBody>
      </p:sp>
      <p:pic>
        <p:nvPicPr>
          <p:cNvPr id="4" name="Picture 3" descr="A doctor attending to a patient&#10;&#10;Description automatically generated with medium confidence">
            <a:extLst>
              <a:ext uri="{FF2B5EF4-FFF2-40B4-BE49-F238E27FC236}">
                <a16:creationId xmlns:a16="http://schemas.microsoft.com/office/drawing/2014/main" id="{DE0BBF7F-DC59-83C7-5371-86B06E719F29}"/>
              </a:ext>
            </a:extLst>
          </p:cNvPr>
          <p:cNvPicPr>
            <a:picLocks noChangeAspect="1"/>
          </p:cNvPicPr>
          <p:nvPr/>
        </p:nvPicPr>
        <p:blipFill rotWithShape="1">
          <a:blip r:embed="rId3">
            <a:extLst>
              <a:ext uri="{28A0092B-C50C-407E-A947-70E740481C1C}">
                <a14:useLocalDpi xmlns:a14="http://schemas.microsoft.com/office/drawing/2010/main" val="0"/>
              </a:ext>
            </a:extLst>
          </a:blip>
          <a:srcRect l="19973" t="-1" b="45"/>
          <a:stretch/>
        </p:blipFill>
        <p:spPr bwMode="auto">
          <a:xfrm rot="1166799">
            <a:off x="7784096" y="1495231"/>
            <a:ext cx="3678382" cy="31697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8287FFD1-75C6-0A18-61D6-AB75E3C10005}"/>
              </a:ext>
            </a:extLst>
          </p:cNvPr>
          <p:cNvSpPr txBox="1"/>
          <p:nvPr/>
        </p:nvSpPr>
        <p:spPr>
          <a:xfrm>
            <a:off x="7278606" y="5056550"/>
            <a:ext cx="3356485" cy="1000274"/>
          </a:xfrm>
          <a:prstGeom prst="rect">
            <a:avLst/>
          </a:prstGeom>
          <a:noFill/>
        </p:spPr>
        <p:txBody>
          <a:bodyPr wrap="square" rtlCol="0">
            <a:spAutoFit/>
          </a:bodyPr>
          <a:lstStyle/>
          <a:p>
            <a:r>
              <a:rPr lang="en-US" sz="1200" dirty="0"/>
              <a:t>Peer educator administering an exit interview and recording responses on the </a:t>
            </a:r>
            <a:r>
              <a:rPr lang="en-US" sz="1200" dirty="0" err="1"/>
              <a:t>KoboToolbox</a:t>
            </a:r>
            <a:r>
              <a:rPr lang="en-US" sz="1200" dirty="0"/>
              <a:t> mobile application at an IHAP-HK health facility. </a:t>
            </a:r>
          </a:p>
          <a:p>
            <a:r>
              <a:rPr lang="en-US" sz="1100" i="1" dirty="0"/>
              <a:t>Photo: IntraHealth International. </a:t>
            </a:r>
          </a:p>
        </p:txBody>
      </p:sp>
      <p:grpSp>
        <p:nvGrpSpPr>
          <p:cNvPr id="6" name="Group 5">
            <a:extLst>
              <a:ext uri="{FF2B5EF4-FFF2-40B4-BE49-F238E27FC236}">
                <a16:creationId xmlns:a16="http://schemas.microsoft.com/office/drawing/2014/main" id="{CBF37ED6-B9E1-B04D-F6A2-3DEB77750B8F}"/>
              </a:ext>
            </a:extLst>
          </p:cNvPr>
          <p:cNvGrpSpPr/>
          <p:nvPr/>
        </p:nvGrpSpPr>
        <p:grpSpPr>
          <a:xfrm>
            <a:off x="3931920" y="6169700"/>
            <a:ext cx="7925602" cy="568749"/>
            <a:chOff x="3931920" y="6169700"/>
            <a:chExt cx="7925602" cy="568749"/>
          </a:xfrm>
        </p:grpSpPr>
        <p:sp>
          <p:nvSpPr>
            <p:cNvPr id="7" name="TextBox 6">
              <a:extLst>
                <a:ext uri="{FF2B5EF4-FFF2-40B4-BE49-F238E27FC236}">
                  <a16:creationId xmlns:a16="http://schemas.microsoft.com/office/drawing/2014/main" id="{AACC61CD-D955-2DEB-853B-70E49080D19D}"/>
                </a:ext>
              </a:extLst>
            </p:cNvPr>
            <p:cNvSpPr txBox="1"/>
            <p:nvPr/>
          </p:nvSpPr>
          <p:spPr>
            <a:xfrm>
              <a:off x="3931920" y="6339840"/>
              <a:ext cx="2357120" cy="369332"/>
            </a:xfrm>
            <a:prstGeom prst="rect">
              <a:avLst/>
            </a:prstGeom>
            <a:solidFill>
              <a:schemeClr val="bg1"/>
            </a:solidFill>
          </p:spPr>
          <p:txBody>
            <a:bodyPr wrap="square" rtlCol="0">
              <a:spAutoFit/>
            </a:bodyPr>
            <a:lstStyle/>
            <a:p>
              <a:endParaRPr lang="en-US" dirty="0"/>
            </a:p>
          </p:txBody>
        </p:sp>
        <p:pic>
          <p:nvPicPr>
            <p:cNvPr id="8" name="Picture 7">
              <a:extLst>
                <a:ext uri="{FF2B5EF4-FFF2-40B4-BE49-F238E27FC236}">
                  <a16:creationId xmlns:a16="http://schemas.microsoft.com/office/drawing/2014/main" id="{51CC4A35-4562-407D-0BFF-2F8CA80F8912}"/>
                </a:ext>
              </a:extLst>
            </p:cNvPr>
            <p:cNvPicPr>
              <a:picLocks noChangeAspect="1"/>
            </p:cNvPicPr>
            <p:nvPr/>
          </p:nvPicPr>
          <p:blipFill>
            <a:blip r:embed="rId4"/>
            <a:stretch>
              <a:fillRect/>
            </a:stretch>
          </p:blipFill>
          <p:spPr>
            <a:xfrm>
              <a:off x="6096000" y="6169700"/>
              <a:ext cx="5761522" cy="568749"/>
            </a:xfrm>
            <a:prstGeom prst="rect">
              <a:avLst/>
            </a:prstGeom>
          </p:spPr>
        </p:pic>
      </p:grpSp>
    </p:spTree>
    <p:extLst>
      <p:ext uri="{BB962C8B-B14F-4D97-AF65-F5344CB8AC3E}">
        <p14:creationId xmlns:p14="http://schemas.microsoft.com/office/powerpoint/2010/main" val="54101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8F98D-7295-E343-8A23-37562C7E37F9}"/>
              </a:ext>
            </a:extLst>
          </p:cNvPr>
          <p:cNvSpPr>
            <a:spLocks noGrp="1"/>
          </p:cNvSpPr>
          <p:nvPr>
            <p:ph type="title"/>
          </p:nvPr>
        </p:nvSpPr>
        <p:spPr>
          <a:xfrm>
            <a:off x="4116388" y="400248"/>
            <a:ext cx="7632700" cy="4609306"/>
          </a:xfrm>
        </p:spPr>
        <p:txBody>
          <a:bodyPr wrap="square">
            <a:noAutofit/>
          </a:bodyPr>
          <a:lstStyle/>
          <a:p>
            <a:r>
              <a:rPr lang="en-GB" sz="2800" dirty="0"/>
              <a:t>“The feedback system allowed us to gather clients’ complaints…for example, about waiting time, viral load results delay…the [quality improvement] team worked to address [these] issues by preparing drug packages prior to each appointment to reduce time duration of each client refill. Then these complaints have drastically decreased.”</a:t>
            </a:r>
          </a:p>
        </p:txBody>
      </p:sp>
      <p:sp>
        <p:nvSpPr>
          <p:cNvPr id="3" name="Text Placeholder 2">
            <a:extLst>
              <a:ext uri="{FF2B5EF4-FFF2-40B4-BE49-F238E27FC236}">
                <a16:creationId xmlns:a16="http://schemas.microsoft.com/office/drawing/2014/main" id="{A45719E9-DEE5-AD41-99DD-439B9AF6D1DA}"/>
              </a:ext>
            </a:extLst>
          </p:cNvPr>
          <p:cNvSpPr>
            <a:spLocks noGrp="1"/>
          </p:cNvSpPr>
          <p:nvPr>
            <p:ph type="body" sz="quarter" idx="10"/>
          </p:nvPr>
        </p:nvSpPr>
        <p:spPr>
          <a:xfrm>
            <a:off x="4224822" y="5179694"/>
            <a:ext cx="7632700" cy="835818"/>
          </a:xfrm>
        </p:spPr>
        <p:txBody>
          <a:bodyPr/>
          <a:lstStyle/>
          <a:p>
            <a:r>
              <a:rPr lang="en-GB" dirty="0"/>
              <a:t>Lylian Masengo</a:t>
            </a:r>
          </a:p>
          <a:p>
            <a:r>
              <a:rPr lang="en-GB" dirty="0"/>
              <a:t>Peer educator | Clinique Universitaire Lubumbashi</a:t>
            </a:r>
          </a:p>
        </p:txBody>
      </p:sp>
      <p:grpSp>
        <p:nvGrpSpPr>
          <p:cNvPr id="4" name="Group 3">
            <a:extLst>
              <a:ext uri="{FF2B5EF4-FFF2-40B4-BE49-F238E27FC236}">
                <a16:creationId xmlns:a16="http://schemas.microsoft.com/office/drawing/2014/main" id="{8411D15D-E67E-3F5C-34A1-A6B50A377480}"/>
              </a:ext>
            </a:extLst>
          </p:cNvPr>
          <p:cNvGrpSpPr/>
          <p:nvPr/>
        </p:nvGrpSpPr>
        <p:grpSpPr>
          <a:xfrm>
            <a:off x="3931920" y="6169700"/>
            <a:ext cx="7925602" cy="568749"/>
            <a:chOff x="3931920" y="6169700"/>
            <a:chExt cx="7925602" cy="568749"/>
          </a:xfrm>
        </p:grpSpPr>
        <p:sp>
          <p:nvSpPr>
            <p:cNvPr id="5" name="TextBox 4">
              <a:extLst>
                <a:ext uri="{FF2B5EF4-FFF2-40B4-BE49-F238E27FC236}">
                  <a16:creationId xmlns:a16="http://schemas.microsoft.com/office/drawing/2014/main" id="{5EC3CBAE-C567-8016-5C99-853E45F4FF3C}"/>
                </a:ext>
              </a:extLst>
            </p:cNvPr>
            <p:cNvSpPr txBox="1"/>
            <p:nvPr/>
          </p:nvSpPr>
          <p:spPr>
            <a:xfrm>
              <a:off x="3931920" y="6339840"/>
              <a:ext cx="2357120" cy="369332"/>
            </a:xfrm>
            <a:prstGeom prst="rect">
              <a:avLst/>
            </a:prstGeom>
            <a:solidFill>
              <a:schemeClr val="bg1"/>
            </a:solidFill>
          </p:spPr>
          <p:txBody>
            <a:bodyPr wrap="square" rtlCol="0">
              <a:spAutoFit/>
            </a:bodyPr>
            <a:lstStyle/>
            <a:p>
              <a:endParaRPr lang="en-US" dirty="0"/>
            </a:p>
          </p:txBody>
        </p:sp>
        <p:pic>
          <p:nvPicPr>
            <p:cNvPr id="6" name="Picture 5">
              <a:extLst>
                <a:ext uri="{FF2B5EF4-FFF2-40B4-BE49-F238E27FC236}">
                  <a16:creationId xmlns:a16="http://schemas.microsoft.com/office/drawing/2014/main" id="{806D1913-4038-0CCB-4EAF-ED24E93BD89A}"/>
                </a:ext>
              </a:extLst>
            </p:cNvPr>
            <p:cNvPicPr>
              <a:picLocks noChangeAspect="1"/>
            </p:cNvPicPr>
            <p:nvPr/>
          </p:nvPicPr>
          <p:blipFill>
            <a:blip r:embed="rId2"/>
            <a:stretch>
              <a:fillRect/>
            </a:stretch>
          </p:blipFill>
          <p:spPr>
            <a:xfrm>
              <a:off x="6096000" y="6169700"/>
              <a:ext cx="5761522" cy="568749"/>
            </a:xfrm>
            <a:prstGeom prst="rect">
              <a:avLst/>
            </a:prstGeom>
          </p:spPr>
        </p:pic>
      </p:grpSp>
    </p:spTree>
    <p:extLst>
      <p:ext uri="{BB962C8B-B14F-4D97-AF65-F5344CB8AC3E}">
        <p14:creationId xmlns:p14="http://schemas.microsoft.com/office/powerpoint/2010/main" val="1466621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010A4E-4F36-9D4C-97C5-9AF4FEF49D21}"/>
              </a:ext>
            </a:extLst>
          </p:cNvPr>
          <p:cNvSpPr>
            <a:spLocks noGrp="1"/>
          </p:cNvSpPr>
          <p:nvPr>
            <p:ph sz="quarter" idx="13"/>
          </p:nvPr>
        </p:nvSpPr>
        <p:spPr>
          <a:xfrm>
            <a:off x="626518" y="1155089"/>
            <a:ext cx="9584281" cy="4103687"/>
          </a:xfrm>
        </p:spPr>
        <p:txBody>
          <a:bodyPr>
            <a:normAutofit/>
          </a:bodyPr>
          <a:lstStyle/>
          <a:p>
            <a:pPr marL="342900" indent="-342900">
              <a:spcBef>
                <a:spcPts val="1500"/>
              </a:spcBef>
              <a:buFont typeface="Arial" panose="020B0604020202020204" pitchFamily="34" charset="0"/>
              <a:buChar char="•"/>
            </a:pPr>
            <a:r>
              <a:rPr lang="en-GB" noProof="0" dirty="0"/>
              <a:t>Programme National de Lutte contre le Sida </a:t>
            </a:r>
          </a:p>
          <a:p>
            <a:pPr marL="342900" indent="-342900">
              <a:spcBef>
                <a:spcPts val="1500"/>
              </a:spcBef>
              <a:buFont typeface="Arial" panose="020B0604020202020204" pitchFamily="34" charset="0"/>
              <a:buChar char="•"/>
            </a:pPr>
            <a:r>
              <a:rPr lang="en-GB" dirty="0"/>
              <a:t>Programme Multisectoral Nationale de Lutte contre le SIDA</a:t>
            </a:r>
          </a:p>
          <a:p>
            <a:pPr marL="342900" indent="-342900">
              <a:spcBef>
                <a:spcPts val="1500"/>
              </a:spcBef>
              <a:buFont typeface="Arial" panose="020B0604020202020204" pitchFamily="34" charset="0"/>
              <a:buChar char="•"/>
            </a:pPr>
            <a:r>
              <a:rPr lang="en-GB" dirty="0"/>
              <a:t>Health care providers and quality improvement teams at 8 pilot facilities</a:t>
            </a:r>
          </a:p>
          <a:p>
            <a:pPr marL="342900" indent="-342900">
              <a:spcBef>
                <a:spcPts val="1500"/>
              </a:spcBef>
              <a:buFont typeface="Arial" panose="020B0604020202020204" pitchFamily="34" charset="0"/>
              <a:buChar char="•"/>
            </a:pPr>
            <a:r>
              <a:rPr lang="en-GB" dirty="0"/>
              <a:t>6 local HIV community-based partners </a:t>
            </a:r>
          </a:p>
          <a:p>
            <a:pPr marL="342900" indent="-342900">
              <a:spcBef>
                <a:spcPts val="1500"/>
              </a:spcBef>
              <a:buFont typeface="Arial" panose="020B0604020202020204" pitchFamily="34" charset="0"/>
              <a:buChar char="•"/>
            </a:pPr>
            <a:r>
              <a:rPr lang="en-GB" dirty="0"/>
              <a:t>30 peer educators who led exit interview  </a:t>
            </a:r>
          </a:p>
          <a:p>
            <a:pPr marL="342900" indent="-342900">
              <a:spcBef>
                <a:spcPts val="1500"/>
              </a:spcBef>
              <a:buFont typeface="Arial" panose="020B0604020202020204" pitchFamily="34" charset="0"/>
              <a:buChar char="•"/>
            </a:pPr>
            <a:r>
              <a:rPr lang="en-GB" noProof="0" dirty="0"/>
              <a:t>PEPFAR and USAID </a:t>
            </a:r>
          </a:p>
          <a:p>
            <a:pPr marL="342900" indent="-342900">
              <a:spcBef>
                <a:spcPts val="1500"/>
              </a:spcBef>
              <a:buFont typeface="Arial" panose="020B0604020202020204" pitchFamily="34" charset="0"/>
              <a:buChar char="•"/>
            </a:pPr>
            <a:r>
              <a:rPr lang="en-GB" dirty="0"/>
              <a:t>IHAP-HK project staff and fellow co-authors</a:t>
            </a:r>
            <a:endParaRPr lang="en-GB" noProof="0" dirty="0"/>
          </a:p>
        </p:txBody>
      </p:sp>
      <p:sp>
        <p:nvSpPr>
          <p:cNvPr id="4" name="TextBox 3">
            <a:extLst>
              <a:ext uri="{FF2B5EF4-FFF2-40B4-BE49-F238E27FC236}">
                <a16:creationId xmlns:a16="http://schemas.microsoft.com/office/drawing/2014/main" id="{ECB33FD0-394F-566B-3D13-0F9CFE814059}"/>
              </a:ext>
            </a:extLst>
          </p:cNvPr>
          <p:cNvSpPr txBox="1"/>
          <p:nvPr/>
        </p:nvSpPr>
        <p:spPr>
          <a:xfrm>
            <a:off x="0" y="4710831"/>
            <a:ext cx="10527957" cy="1361911"/>
          </a:xfrm>
          <a:prstGeom prst="rect">
            <a:avLst/>
          </a:prstGeom>
          <a:solidFill>
            <a:schemeClr val="accent2"/>
          </a:solidFill>
        </p:spPr>
        <p:txBody>
          <a:bodyPr wrap="square" rtlCol="0">
            <a:spAutoFit/>
          </a:bodyPr>
          <a:lstStyle/>
          <a:p>
            <a:r>
              <a:rPr lang="en-US" sz="1400" b="1" dirty="0">
                <a:solidFill>
                  <a:schemeClr val="bg1"/>
                </a:solidFill>
              </a:rPr>
              <a:t>Short Report: </a:t>
            </a:r>
            <a:r>
              <a:rPr lang="en-US" sz="1400" dirty="0">
                <a:solidFill>
                  <a:schemeClr val="bg1"/>
                </a:solidFill>
              </a:rPr>
              <a:t>Facilitating person-centred care: integrating an electronic client feedback tool into continuous quality improvement processes to delivery client-responsive HIV services in the Democratic Republic of the Congo. </a:t>
            </a:r>
            <a:endParaRPr lang="en-US" sz="1400" i="1" dirty="0">
              <a:solidFill>
                <a:schemeClr val="bg1"/>
              </a:solidFill>
            </a:endParaRPr>
          </a:p>
          <a:p>
            <a:r>
              <a:rPr lang="en-US" sz="1400" b="1" i="1" dirty="0">
                <a:solidFill>
                  <a:schemeClr val="bg1"/>
                </a:solidFill>
              </a:rPr>
              <a:t>Find it here</a:t>
            </a:r>
            <a:r>
              <a:rPr lang="en-US" sz="1200" b="1" i="1" dirty="0">
                <a:solidFill>
                  <a:schemeClr val="bg1"/>
                </a:solidFill>
              </a:rPr>
              <a:t>&gt; </a:t>
            </a:r>
            <a:r>
              <a:rPr lang="en-US" sz="1050" b="1" i="1" dirty="0">
                <a:solidFill>
                  <a:schemeClr val="bg1"/>
                </a:solidFill>
                <a:hlinkClick r:id="rId2"/>
              </a:rPr>
              <a:t>https://www.path.org/programs/mdht/living-labs-initiative/</a:t>
            </a:r>
            <a:r>
              <a:rPr lang="en-US" sz="1050" b="1" i="1" dirty="0">
                <a:solidFill>
                  <a:schemeClr val="bg1"/>
                </a:solidFill>
              </a:rPr>
              <a:t> </a:t>
            </a:r>
          </a:p>
          <a:p>
            <a:endParaRPr lang="en-US" sz="1050" b="1" i="1" dirty="0">
              <a:solidFill>
                <a:schemeClr val="bg1"/>
              </a:solidFill>
            </a:endParaRPr>
          </a:p>
          <a:p>
            <a:r>
              <a:rPr lang="en-US" sz="1400" b="1" i="1" dirty="0">
                <a:solidFill>
                  <a:schemeClr val="bg1"/>
                </a:solidFill>
              </a:rPr>
              <a:t>Check out the full Journal of the International AIDS Society special issue on person-centered approaches in HIV here&gt; </a:t>
            </a:r>
            <a:r>
              <a:rPr lang="en-US" sz="1050" b="1" i="1" dirty="0">
                <a:solidFill>
                  <a:schemeClr val="bg1"/>
                </a:solidFill>
                <a:hlinkClick r:id="rId3"/>
              </a:rPr>
              <a:t>https://onlinelibrary.wiley.com/toc/17582652/2023/26/S1</a:t>
            </a:r>
            <a:r>
              <a:rPr lang="en-US" sz="1050" b="1" i="1" dirty="0">
                <a:solidFill>
                  <a:schemeClr val="bg1"/>
                </a:solidFill>
              </a:rPr>
              <a:t> </a:t>
            </a:r>
          </a:p>
          <a:p>
            <a:endParaRPr lang="en-US" sz="200" b="1" dirty="0">
              <a:solidFill>
                <a:schemeClr val="bg1"/>
              </a:solidFill>
            </a:endParaRPr>
          </a:p>
        </p:txBody>
      </p:sp>
      <p:grpSp>
        <p:nvGrpSpPr>
          <p:cNvPr id="5" name="Group 4">
            <a:extLst>
              <a:ext uri="{FF2B5EF4-FFF2-40B4-BE49-F238E27FC236}">
                <a16:creationId xmlns:a16="http://schemas.microsoft.com/office/drawing/2014/main" id="{4D1467E0-1977-B1CD-DF80-5D92ADDF7561}"/>
              </a:ext>
            </a:extLst>
          </p:cNvPr>
          <p:cNvGrpSpPr/>
          <p:nvPr/>
        </p:nvGrpSpPr>
        <p:grpSpPr>
          <a:xfrm>
            <a:off x="3931920" y="6169700"/>
            <a:ext cx="7925602" cy="568749"/>
            <a:chOff x="3931920" y="6169700"/>
            <a:chExt cx="7925602" cy="568749"/>
          </a:xfrm>
        </p:grpSpPr>
        <p:sp>
          <p:nvSpPr>
            <p:cNvPr id="6" name="TextBox 5">
              <a:extLst>
                <a:ext uri="{FF2B5EF4-FFF2-40B4-BE49-F238E27FC236}">
                  <a16:creationId xmlns:a16="http://schemas.microsoft.com/office/drawing/2014/main" id="{BBCF4FD7-ED44-8ADE-48C7-F5BFFE66BA32}"/>
                </a:ext>
              </a:extLst>
            </p:cNvPr>
            <p:cNvSpPr txBox="1"/>
            <p:nvPr/>
          </p:nvSpPr>
          <p:spPr>
            <a:xfrm>
              <a:off x="3931920" y="6339840"/>
              <a:ext cx="2357120" cy="369332"/>
            </a:xfrm>
            <a:prstGeom prst="rect">
              <a:avLst/>
            </a:prstGeom>
            <a:solidFill>
              <a:schemeClr val="bg1"/>
            </a:solidFill>
          </p:spPr>
          <p:txBody>
            <a:bodyPr wrap="square" rtlCol="0">
              <a:spAutoFit/>
            </a:bodyPr>
            <a:lstStyle/>
            <a:p>
              <a:endParaRPr lang="en-US" dirty="0"/>
            </a:p>
          </p:txBody>
        </p:sp>
        <p:pic>
          <p:nvPicPr>
            <p:cNvPr id="7" name="Picture 6">
              <a:extLst>
                <a:ext uri="{FF2B5EF4-FFF2-40B4-BE49-F238E27FC236}">
                  <a16:creationId xmlns:a16="http://schemas.microsoft.com/office/drawing/2014/main" id="{070D2449-4905-D4DA-F1D3-57B3565FF3A4}"/>
                </a:ext>
              </a:extLst>
            </p:cNvPr>
            <p:cNvPicPr>
              <a:picLocks noChangeAspect="1"/>
            </p:cNvPicPr>
            <p:nvPr/>
          </p:nvPicPr>
          <p:blipFill>
            <a:blip r:embed="rId4"/>
            <a:stretch>
              <a:fillRect/>
            </a:stretch>
          </p:blipFill>
          <p:spPr>
            <a:xfrm>
              <a:off x="6096000" y="6169700"/>
              <a:ext cx="5761522" cy="568749"/>
            </a:xfrm>
            <a:prstGeom prst="rect">
              <a:avLst/>
            </a:prstGeom>
          </p:spPr>
        </p:pic>
      </p:grpSp>
      <p:sp>
        <p:nvSpPr>
          <p:cNvPr id="13" name="Title 2">
            <a:extLst>
              <a:ext uri="{FF2B5EF4-FFF2-40B4-BE49-F238E27FC236}">
                <a16:creationId xmlns:a16="http://schemas.microsoft.com/office/drawing/2014/main" id="{77C0ED13-3272-AEFA-4848-E69D612CECF2}"/>
              </a:ext>
            </a:extLst>
          </p:cNvPr>
          <p:cNvSpPr>
            <a:spLocks noGrp="1"/>
          </p:cNvSpPr>
          <p:nvPr>
            <p:ph type="title"/>
          </p:nvPr>
        </p:nvSpPr>
        <p:spPr>
          <a:xfrm>
            <a:off x="306800" y="291648"/>
            <a:ext cx="8891918" cy="648111"/>
          </a:xfrm>
        </p:spPr>
        <p:txBody>
          <a:bodyPr>
            <a:normAutofit/>
          </a:bodyPr>
          <a:lstStyle/>
          <a:p>
            <a:r>
              <a:rPr lang="en-US" dirty="0"/>
              <a:t>Acknowledgements</a:t>
            </a:r>
          </a:p>
        </p:txBody>
      </p:sp>
    </p:spTree>
    <p:extLst>
      <p:ext uri="{BB962C8B-B14F-4D97-AF65-F5344CB8AC3E}">
        <p14:creationId xmlns:p14="http://schemas.microsoft.com/office/powerpoint/2010/main" val="4053393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CCEF99C-E9FF-4BE7-F459-C80EB08A0C23}"/>
              </a:ext>
            </a:extLst>
          </p:cNvPr>
          <p:cNvSpPr>
            <a:spLocks noGrp="1"/>
          </p:cNvSpPr>
          <p:nvPr>
            <p:ph type="title"/>
          </p:nvPr>
        </p:nvSpPr>
        <p:spPr>
          <a:xfrm>
            <a:off x="432752" y="300470"/>
            <a:ext cx="9756277" cy="1223964"/>
          </a:xfrm>
        </p:spPr>
        <p:txBody>
          <a:bodyPr/>
          <a:lstStyle/>
          <a:p>
            <a:r>
              <a:rPr lang="en-US" dirty="0"/>
              <a:t>Disclosures</a:t>
            </a:r>
            <a:endParaRPr lang="en-CH" dirty="0"/>
          </a:p>
        </p:txBody>
      </p:sp>
      <p:sp>
        <p:nvSpPr>
          <p:cNvPr id="5" name="Content Placeholder 2">
            <a:extLst>
              <a:ext uri="{FF2B5EF4-FFF2-40B4-BE49-F238E27FC236}">
                <a16:creationId xmlns:a16="http://schemas.microsoft.com/office/drawing/2014/main" id="{DAFA7499-AC7C-5A3D-8844-2FA68EDBC0AF}"/>
              </a:ext>
            </a:extLst>
          </p:cNvPr>
          <p:cNvSpPr txBox="1">
            <a:spLocks/>
          </p:cNvSpPr>
          <p:nvPr/>
        </p:nvSpPr>
        <p:spPr>
          <a:xfrm>
            <a:off x="704057" y="1904903"/>
            <a:ext cx="10393678" cy="1126565"/>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SzPct val="100000"/>
              <a:buFont typeface="Courier New" panose="02070309020205020404" pitchFamily="49"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tx2"/>
                </a:solidFill>
              </a:rPr>
              <a:t>Conflict of interest: </a:t>
            </a:r>
            <a:r>
              <a:rPr lang="en-US" i="1" dirty="0"/>
              <a:t>I have no relevant financial relationships with ineligible companies to disclose.</a:t>
            </a:r>
            <a:endParaRPr lang="en-GB" dirty="0"/>
          </a:p>
        </p:txBody>
      </p:sp>
      <p:grpSp>
        <p:nvGrpSpPr>
          <p:cNvPr id="2" name="Group 1">
            <a:extLst>
              <a:ext uri="{FF2B5EF4-FFF2-40B4-BE49-F238E27FC236}">
                <a16:creationId xmlns:a16="http://schemas.microsoft.com/office/drawing/2014/main" id="{E00E08F9-3A77-4118-1A99-AF00CDEBAFE0}"/>
              </a:ext>
            </a:extLst>
          </p:cNvPr>
          <p:cNvGrpSpPr/>
          <p:nvPr/>
        </p:nvGrpSpPr>
        <p:grpSpPr>
          <a:xfrm>
            <a:off x="3931920" y="6169700"/>
            <a:ext cx="7925602" cy="568749"/>
            <a:chOff x="3931920" y="6169700"/>
            <a:chExt cx="7925602" cy="568749"/>
          </a:xfrm>
        </p:grpSpPr>
        <p:sp>
          <p:nvSpPr>
            <p:cNvPr id="3" name="TextBox 2">
              <a:extLst>
                <a:ext uri="{FF2B5EF4-FFF2-40B4-BE49-F238E27FC236}">
                  <a16:creationId xmlns:a16="http://schemas.microsoft.com/office/drawing/2014/main" id="{34DA504A-7BA8-C680-46D6-EB860D9CA46E}"/>
                </a:ext>
              </a:extLst>
            </p:cNvPr>
            <p:cNvSpPr txBox="1"/>
            <p:nvPr/>
          </p:nvSpPr>
          <p:spPr>
            <a:xfrm>
              <a:off x="3931920" y="6339840"/>
              <a:ext cx="2357120" cy="369332"/>
            </a:xfrm>
            <a:prstGeom prst="rect">
              <a:avLst/>
            </a:prstGeom>
            <a:solidFill>
              <a:schemeClr val="bg1"/>
            </a:solidFill>
          </p:spPr>
          <p:txBody>
            <a:bodyPr wrap="square" rtlCol="0">
              <a:spAutoFit/>
            </a:bodyPr>
            <a:lstStyle/>
            <a:p>
              <a:endParaRPr lang="en-US" dirty="0"/>
            </a:p>
          </p:txBody>
        </p:sp>
        <p:pic>
          <p:nvPicPr>
            <p:cNvPr id="8" name="Picture 7">
              <a:extLst>
                <a:ext uri="{FF2B5EF4-FFF2-40B4-BE49-F238E27FC236}">
                  <a16:creationId xmlns:a16="http://schemas.microsoft.com/office/drawing/2014/main" id="{AFCD0B40-EF52-B198-DA46-3C616C5B908A}"/>
                </a:ext>
              </a:extLst>
            </p:cNvPr>
            <p:cNvPicPr>
              <a:picLocks noChangeAspect="1"/>
            </p:cNvPicPr>
            <p:nvPr/>
          </p:nvPicPr>
          <p:blipFill>
            <a:blip r:embed="rId2"/>
            <a:stretch>
              <a:fillRect/>
            </a:stretch>
          </p:blipFill>
          <p:spPr>
            <a:xfrm>
              <a:off x="6096000" y="6169700"/>
              <a:ext cx="5761522" cy="568749"/>
            </a:xfrm>
            <a:prstGeom prst="rect">
              <a:avLst/>
            </a:prstGeom>
          </p:spPr>
        </p:pic>
      </p:grpSp>
      <p:sp>
        <p:nvSpPr>
          <p:cNvPr id="10" name="TextBox 9">
            <a:extLst>
              <a:ext uri="{FF2B5EF4-FFF2-40B4-BE49-F238E27FC236}">
                <a16:creationId xmlns:a16="http://schemas.microsoft.com/office/drawing/2014/main" id="{AE57CC78-D556-6A0F-AC74-5ED5D4CB61BE}"/>
              </a:ext>
            </a:extLst>
          </p:cNvPr>
          <p:cNvSpPr txBox="1"/>
          <p:nvPr/>
        </p:nvSpPr>
        <p:spPr>
          <a:xfrm>
            <a:off x="599442" y="3031468"/>
            <a:ext cx="10302238" cy="2308324"/>
          </a:xfrm>
          <a:prstGeom prst="rect">
            <a:avLst/>
          </a:prstGeom>
          <a:noFill/>
        </p:spPr>
        <p:txBody>
          <a:bodyPr wrap="square" rtlCol="0">
            <a:spAutoFit/>
          </a:bodyPr>
          <a:lstStyle/>
          <a:p>
            <a:r>
              <a:rPr lang="en-US" b="1" dirty="0">
                <a:solidFill>
                  <a:schemeClr val="tx2"/>
                </a:solidFill>
              </a:rPr>
              <a:t>Funder acknowledgement and disclaimer: </a:t>
            </a:r>
            <a:r>
              <a:rPr lang="en-US" dirty="0"/>
              <a:t>This work was financed by the US President’s Emergency Plan for AIDS Relief (PEPFAR) through the United States Agency for International Development (USAID) under the PATH-led </a:t>
            </a:r>
            <a:r>
              <a:rPr lang="en-GB" dirty="0"/>
              <a:t>Integrated HIV/AIDS Project in Haut-Katanga (IHAP-HK). </a:t>
            </a:r>
          </a:p>
          <a:p>
            <a:endParaRPr lang="en-GB" b="1" dirty="0"/>
          </a:p>
          <a:p>
            <a:r>
              <a:rPr lang="en-GB" i="1" dirty="0"/>
              <a:t>The views expressed in this presentation and the contents of our manuscript do not necessarily reflect the views of USAID or the United States government. </a:t>
            </a:r>
          </a:p>
          <a:p>
            <a:endParaRPr lang="en-US" b="1" dirty="0"/>
          </a:p>
        </p:txBody>
      </p:sp>
    </p:spTree>
    <p:extLst>
      <p:ext uri="{BB962C8B-B14F-4D97-AF65-F5344CB8AC3E}">
        <p14:creationId xmlns:p14="http://schemas.microsoft.com/office/powerpoint/2010/main" val="827999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010A4E-4F36-9D4C-97C5-9AF4FEF49D21}"/>
              </a:ext>
            </a:extLst>
          </p:cNvPr>
          <p:cNvSpPr>
            <a:spLocks noGrp="1"/>
          </p:cNvSpPr>
          <p:nvPr>
            <p:ph sz="quarter" idx="13"/>
          </p:nvPr>
        </p:nvSpPr>
        <p:spPr>
          <a:xfrm>
            <a:off x="810480" y="1665289"/>
            <a:ext cx="10576657" cy="4103687"/>
          </a:xfrm>
        </p:spPr>
        <p:txBody>
          <a:bodyPr>
            <a:normAutofit fontScale="92500" lnSpcReduction="10000"/>
          </a:bodyPr>
          <a:lstStyle/>
          <a:p>
            <a:pPr>
              <a:spcBef>
                <a:spcPts val="500"/>
              </a:spcBef>
            </a:pPr>
            <a:r>
              <a:rPr lang="en-GB" b="1" dirty="0">
                <a:solidFill>
                  <a:schemeClr val="tx2"/>
                </a:solidFill>
              </a:rPr>
              <a:t>Purpose</a:t>
            </a:r>
          </a:p>
          <a:p>
            <a:pPr>
              <a:spcBef>
                <a:spcPts val="500"/>
              </a:spcBef>
            </a:pPr>
            <a:r>
              <a:rPr lang="en-GB" dirty="0"/>
              <a:t>To create a digital system for gathering and using client feedback to ensure services are responsive to client needs and to improve perceived client satisfaction with HIV services received. </a:t>
            </a:r>
            <a:endParaRPr lang="en-GB" b="1" dirty="0"/>
          </a:p>
          <a:p>
            <a:endParaRPr lang="en-GB" dirty="0"/>
          </a:p>
          <a:p>
            <a:r>
              <a:rPr lang="en-GB" b="1" dirty="0">
                <a:solidFill>
                  <a:schemeClr val="tx2"/>
                </a:solidFill>
              </a:rPr>
              <a:t>Where and when</a:t>
            </a:r>
          </a:p>
          <a:p>
            <a:pPr>
              <a:spcBef>
                <a:spcPts val="500"/>
              </a:spcBef>
            </a:pPr>
            <a:r>
              <a:rPr lang="en-GB" dirty="0"/>
              <a:t>System was designed and tested at eight high-volume facilities in six health zones supported by the USAID/PATH IHAP-HK project from May 2021 through September 2022. </a:t>
            </a:r>
            <a:endParaRPr lang="en-GB" b="1" dirty="0">
              <a:solidFill>
                <a:schemeClr val="accent4"/>
              </a:solidFill>
            </a:endParaRPr>
          </a:p>
          <a:p>
            <a:endParaRPr lang="en-GB" dirty="0"/>
          </a:p>
          <a:p>
            <a:r>
              <a:rPr lang="en-GB" b="1" noProof="0" dirty="0">
                <a:solidFill>
                  <a:schemeClr val="tx2"/>
                </a:solidFill>
              </a:rPr>
              <a:t>Objective of our analysis</a:t>
            </a:r>
            <a:endParaRPr lang="en-GB" b="1" dirty="0">
              <a:solidFill>
                <a:schemeClr val="tx2"/>
              </a:solidFill>
            </a:endParaRPr>
          </a:p>
          <a:p>
            <a:pPr>
              <a:spcBef>
                <a:spcPts val="500"/>
              </a:spcBef>
            </a:pPr>
            <a:r>
              <a:rPr lang="en-GB" noProof="0" dirty="0"/>
              <a:t>Understand the feasibility and effectiveness of our service quality monitoring system in identifying and addressing quality-of-care gaps not aligned with client needs and preferences. </a:t>
            </a:r>
          </a:p>
        </p:txBody>
      </p:sp>
      <p:sp>
        <p:nvSpPr>
          <p:cNvPr id="3" name="Title 2">
            <a:extLst>
              <a:ext uri="{FF2B5EF4-FFF2-40B4-BE49-F238E27FC236}">
                <a16:creationId xmlns:a16="http://schemas.microsoft.com/office/drawing/2014/main" id="{CE660349-8FF3-774D-99B5-E2BC07158C39}"/>
              </a:ext>
            </a:extLst>
          </p:cNvPr>
          <p:cNvSpPr>
            <a:spLocks noGrp="1"/>
          </p:cNvSpPr>
          <p:nvPr>
            <p:ph type="title"/>
          </p:nvPr>
        </p:nvSpPr>
        <p:spPr/>
        <p:txBody>
          <a:bodyPr>
            <a:normAutofit/>
          </a:bodyPr>
          <a:lstStyle/>
          <a:p>
            <a:r>
              <a:rPr lang="en-GB" dirty="0"/>
              <a:t>Purpose and objectives</a:t>
            </a:r>
          </a:p>
        </p:txBody>
      </p:sp>
      <p:grpSp>
        <p:nvGrpSpPr>
          <p:cNvPr id="4" name="Group 3">
            <a:extLst>
              <a:ext uri="{FF2B5EF4-FFF2-40B4-BE49-F238E27FC236}">
                <a16:creationId xmlns:a16="http://schemas.microsoft.com/office/drawing/2014/main" id="{B9324A65-9A56-0171-86B6-AA5038D3A238}"/>
              </a:ext>
            </a:extLst>
          </p:cNvPr>
          <p:cNvGrpSpPr/>
          <p:nvPr/>
        </p:nvGrpSpPr>
        <p:grpSpPr>
          <a:xfrm>
            <a:off x="3931920" y="6169700"/>
            <a:ext cx="7925602" cy="568749"/>
            <a:chOff x="3931920" y="6169700"/>
            <a:chExt cx="7925602" cy="568749"/>
          </a:xfrm>
        </p:grpSpPr>
        <p:sp>
          <p:nvSpPr>
            <p:cNvPr id="5" name="TextBox 4">
              <a:extLst>
                <a:ext uri="{FF2B5EF4-FFF2-40B4-BE49-F238E27FC236}">
                  <a16:creationId xmlns:a16="http://schemas.microsoft.com/office/drawing/2014/main" id="{1702A085-22E5-7C63-273C-CE86C7377160}"/>
                </a:ext>
              </a:extLst>
            </p:cNvPr>
            <p:cNvSpPr txBox="1"/>
            <p:nvPr/>
          </p:nvSpPr>
          <p:spPr>
            <a:xfrm>
              <a:off x="3931920" y="6339840"/>
              <a:ext cx="2357120" cy="369332"/>
            </a:xfrm>
            <a:prstGeom prst="rect">
              <a:avLst/>
            </a:prstGeom>
            <a:solidFill>
              <a:schemeClr val="bg1"/>
            </a:solidFill>
          </p:spPr>
          <p:txBody>
            <a:bodyPr wrap="square" rtlCol="0">
              <a:spAutoFit/>
            </a:bodyPr>
            <a:lstStyle/>
            <a:p>
              <a:endParaRPr lang="en-US" dirty="0"/>
            </a:p>
          </p:txBody>
        </p:sp>
        <p:pic>
          <p:nvPicPr>
            <p:cNvPr id="6" name="Picture 5">
              <a:extLst>
                <a:ext uri="{FF2B5EF4-FFF2-40B4-BE49-F238E27FC236}">
                  <a16:creationId xmlns:a16="http://schemas.microsoft.com/office/drawing/2014/main" id="{4ABB633E-3A70-60EB-6AD9-3D0E0167102E}"/>
                </a:ext>
              </a:extLst>
            </p:cNvPr>
            <p:cNvPicPr>
              <a:picLocks noChangeAspect="1"/>
            </p:cNvPicPr>
            <p:nvPr/>
          </p:nvPicPr>
          <p:blipFill>
            <a:blip r:embed="rId2"/>
            <a:stretch>
              <a:fillRect/>
            </a:stretch>
          </p:blipFill>
          <p:spPr>
            <a:xfrm>
              <a:off x="6096000" y="6169700"/>
              <a:ext cx="5761522" cy="568749"/>
            </a:xfrm>
            <a:prstGeom prst="rect">
              <a:avLst/>
            </a:prstGeom>
          </p:spPr>
        </p:pic>
      </p:grpSp>
    </p:spTree>
    <p:extLst>
      <p:ext uri="{BB962C8B-B14F-4D97-AF65-F5344CB8AC3E}">
        <p14:creationId xmlns:p14="http://schemas.microsoft.com/office/powerpoint/2010/main" val="3468738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8F98D-7295-E343-8A23-37562C7E37F9}"/>
              </a:ext>
            </a:extLst>
          </p:cNvPr>
          <p:cNvSpPr>
            <a:spLocks noGrp="1"/>
          </p:cNvSpPr>
          <p:nvPr>
            <p:ph type="title"/>
          </p:nvPr>
        </p:nvSpPr>
        <p:spPr/>
        <p:txBody>
          <a:bodyPr wrap="square">
            <a:normAutofit/>
          </a:bodyPr>
          <a:lstStyle/>
          <a:p>
            <a:r>
              <a:rPr lang="en-GB" dirty="0"/>
              <a:t>“We consider person-centered HIV care to be HIV services that are informed by and respect the expressed preferences of people living with HIV.”</a:t>
            </a:r>
          </a:p>
        </p:txBody>
      </p:sp>
      <p:sp>
        <p:nvSpPr>
          <p:cNvPr id="3" name="Text Placeholder 2">
            <a:extLst>
              <a:ext uri="{FF2B5EF4-FFF2-40B4-BE49-F238E27FC236}">
                <a16:creationId xmlns:a16="http://schemas.microsoft.com/office/drawing/2014/main" id="{A45719E9-DEE5-AD41-99DD-439B9AF6D1DA}"/>
              </a:ext>
            </a:extLst>
          </p:cNvPr>
          <p:cNvSpPr>
            <a:spLocks noGrp="1"/>
          </p:cNvSpPr>
          <p:nvPr>
            <p:ph type="body" sz="quarter" idx="10"/>
          </p:nvPr>
        </p:nvSpPr>
        <p:spPr/>
        <p:txBody>
          <a:bodyPr/>
          <a:lstStyle/>
          <a:p>
            <a:r>
              <a:rPr lang="en-GB" dirty="0"/>
              <a:t>IHAP-HK study team</a:t>
            </a:r>
          </a:p>
        </p:txBody>
      </p:sp>
    </p:spTree>
    <p:extLst>
      <p:ext uri="{BB962C8B-B14F-4D97-AF65-F5344CB8AC3E}">
        <p14:creationId xmlns:p14="http://schemas.microsoft.com/office/powerpoint/2010/main" val="806072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010A4E-4F36-9D4C-97C5-9AF4FEF49D21}"/>
              </a:ext>
            </a:extLst>
          </p:cNvPr>
          <p:cNvSpPr>
            <a:spLocks noGrp="1"/>
          </p:cNvSpPr>
          <p:nvPr>
            <p:ph sz="quarter" idx="13"/>
          </p:nvPr>
        </p:nvSpPr>
        <p:spPr>
          <a:xfrm>
            <a:off x="364232" y="2658995"/>
            <a:ext cx="11020290" cy="3680845"/>
          </a:xfrm>
        </p:spPr>
        <p:txBody>
          <a:bodyPr>
            <a:normAutofit/>
          </a:bodyPr>
          <a:lstStyle/>
          <a:p>
            <a:pPr marL="342900" indent="-342900">
              <a:buFont typeface="Arial" panose="020B0604020202020204" pitchFamily="34" charset="0"/>
              <a:buChar char="•"/>
            </a:pPr>
            <a:r>
              <a:rPr lang="en-US" sz="1800" dirty="0"/>
              <a:t>Comprehensive community engagement across the implementation life cycle (design </a:t>
            </a:r>
            <a:r>
              <a:rPr lang="en-US" sz="1800" dirty="0">
                <a:sym typeface="Wingdings" panose="05000000000000000000" pitchFamily="2" charset="2"/>
              </a:rPr>
              <a:t> </a:t>
            </a:r>
            <a:r>
              <a:rPr lang="en-US" sz="1800" dirty="0"/>
              <a:t>implementation</a:t>
            </a:r>
            <a:r>
              <a:rPr lang="en-US" sz="1800" dirty="0">
                <a:sym typeface="Wingdings" panose="05000000000000000000" pitchFamily="2" charset="2"/>
              </a:rPr>
              <a:t>  </a:t>
            </a:r>
            <a:r>
              <a:rPr lang="en-US" sz="1800" dirty="0"/>
              <a:t>monitoring) is needed to deliver high-quality and responsive services that keep clients engaged in care.  </a:t>
            </a:r>
          </a:p>
          <a:p>
            <a:pPr marL="914400" indent="-339725">
              <a:buFont typeface="Courier New" panose="02070309020205020404" pitchFamily="49" charset="0"/>
              <a:buChar char="o"/>
            </a:pPr>
            <a:r>
              <a:rPr lang="en-US" i="1" dirty="0">
                <a:solidFill>
                  <a:schemeClr val="tx2"/>
                </a:solidFill>
              </a:rPr>
              <a:t>Communities and clients need to be at </a:t>
            </a:r>
            <a:r>
              <a:rPr lang="en-US" b="1" i="1" u="sng" dirty="0">
                <a:solidFill>
                  <a:schemeClr val="tx2"/>
                </a:solidFill>
              </a:rPr>
              <a:t>the core</a:t>
            </a:r>
            <a:r>
              <a:rPr lang="en-US" b="1" i="1" dirty="0">
                <a:solidFill>
                  <a:schemeClr val="tx2"/>
                </a:solidFill>
              </a:rPr>
              <a:t> </a:t>
            </a:r>
            <a:r>
              <a:rPr lang="en-US" i="1" dirty="0">
                <a:solidFill>
                  <a:schemeClr val="tx2"/>
                </a:solidFill>
              </a:rPr>
              <a:t>of person-centered care. </a:t>
            </a:r>
            <a:endParaRPr lang="en-US" sz="1200" i="1" dirty="0">
              <a:solidFill>
                <a:schemeClr val="tx2"/>
              </a:solidFill>
            </a:endParaRPr>
          </a:p>
          <a:p>
            <a:pPr marL="342900" indent="-342900">
              <a:spcBef>
                <a:spcPts val="1500"/>
              </a:spcBef>
              <a:buFont typeface="Arial" panose="020B0604020202020204" pitchFamily="34" charset="0"/>
              <a:buChar char="•"/>
            </a:pPr>
            <a:r>
              <a:rPr lang="en-US" sz="1800" dirty="0"/>
              <a:t>Understanding client satisfaction with services provided is critical to ensuring continuity in HIV services.</a:t>
            </a:r>
          </a:p>
          <a:p>
            <a:pPr marL="342900" indent="-342900">
              <a:spcBef>
                <a:spcPts val="1500"/>
              </a:spcBef>
              <a:buFont typeface="Arial" panose="020B0604020202020204" pitchFamily="34" charset="0"/>
              <a:buChar char="•"/>
            </a:pPr>
            <a:r>
              <a:rPr lang="en-US" sz="1800" dirty="0"/>
              <a:t>IHAP-HK embedded passive tools to collect client feedback as part of continuous quality improvement (CQI) processes. </a:t>
            </a:r>
          </a:p>
          <a:p>
            <a:pPr marL="914400" indent="-339725">
              <a:buFont typeface="Courier New" panose="02070309020205020404" pitchFamily="49" charset="0"/>
              <a:buChar char="o"/>
            </a:pPr>
            <a:r>
              <a:rPr lang="en-US" sz="1800" dirty="0"/>
              <a:t>Seeking an active service quality feedback collection mechanism that was feasible to implement and effective at addressing service quality gaps. </a:t>
            </a:r>
          </a:p>
          <a:p>
            <a:endParaRPr lang="en-US" dirty="0"/>
          </a:p>
          <a:p>
            <a:endParaRPr lang="en-US" sz="2000" dirty="0"/>
          </a:p>
        </p:txBody>
      </p:sp>
      <p:sp>
        <p:nvSpPr>
          <p:cNvPr id="3" name="Title 2">
            <a:extLst>
              <a:ext uri="{FF2B5EF4-FFF2-40B4-BE49-F238E27FC236}">
                <a16:creationId xmlns:a16="http://schemas.microsoft.com/office/drawing/2014/main" id="{CE660349-8FF3-774D-99B5-E2BC07158C39}"/>
              </a:ext>
            </a:extLst>
          </p:cNvPr>
          <p:cNvSpPr>
            <a:spLocks noGrp="1"/>
          </p:cNvSpPr>
          <p:nvPr>
            <p:ph type="title"/>
          </p:nvPr>
        </p:nvSpPr>
        <p:spPr>
          <a:xfrm>
            <a:off x="442913" y="441325"/>
            <a:ext cx="8891918" cy="833981"/>
          </a:xfrm>
        </p:spPr>
        <p:txBody>
          <a:bodyPr>
            <a:normAutofit/>
          </a:bodyPr>
          <a:lstStyle/>
          <a:p>
            <a:r>
              <a:rPr lang="en-US" dirty="0"/>
              <a:t>Background and context</a:t>
            </a:r>
          </a:p>
        </p:txBody>
      </p:sp>
      <p:grpSp>
        <p:nvGrpSpPr>
          <p:cNvPr id="4" name="Group 3">
            <a:extLst>
              <a:ext uri="{FF2B5EF4-FFF2-40B4-BE49-F238E27FC236}">
                <a16:creationId xmlns:a16="http://schemas.microsoft.com/office/drawing/2014/main" id="{31AD96B8-E8E1-AF33-9926-8F2A116965D4}"/>
              </a:ext>
            </a:extLst>
          </p:cNvPr>
          <p:cNvGrpSpPr/>
          <p:nvPr/>
        </p:nvGrpSpPr>
        <p:grpSpPr>
          <a:xfrm>
            <a:off x="3931920" y="6169700"/>
            <a:ext cx="7925602" cy="568749"/>
            <a:chOff x="3931920" y="6169700"/>
            <a:chExt cx="7925602" cy="568749"/>
          </a:xfrm>
        </p:grpSpPr>
        <p:sp>
          <p:nvSpPr>
            <p:cNvPr id="5" name="TextBox 4">
              <a:extLst>
                <a:ext uri="{FF2B5EF4-FFF2-40B4-BE49-F238E27FC236}">
                  <a16:creationId xmlns:a16="http://schemas.microsoft.com/office/drawing/2014/main" id="{BBE4D23E-5244-8903-0032-96A138863A3B}"/>
                </a:ext>
              </a:extLst>
            </p:cNvPr>
            <p:cNvSpPr txBox="1"/>
            <p:nvPr/>
          </p:nvSpPr>
          <p:spPr>
            <a:xfrm>
              <a:off x="3931920" y="6339840"/>
              <a:ext cx="2357120" cy="369332"/>
            </a:xfrm>
            <a:prstGeom prst="rect">
              <a:avLst/>
            </a:prstGeom>
            <a:solidFill>
              <a:schemeClr val="bg1"/>
            </a:solidFill>
          </p:spPr>
          <p:txBody>
            <a:bodyPr wrap="square" rtlCol="0">
              <a:spAutoFit/>
            </a:bodyPr>
            <a:lstStyle/>
            <a:p>
              <a:endParaRPr lang="en-US" dirty="0"/>
            </a:p>
          </p:txBody>
        </p:sp>
        <p:pic>
          <p:nvPicPr>
            <p:cNvPr id="6" name="Picture 5">
              <a:extLst>
                <a:ext uri="{FF2B5EF4-FFF2-40B4-BE49-F238E27FC236}">
                  <a16:creationId xmlns:a16="http://schemas.microsoft.com/office/drawing/2014/main" id="{9D40012E-B6C1-79FE-CF50-155B9EB24B67}"/>
                </a:ext>
              </a:extLst>
            </p:cNvPr>
            <p:cNvPicPr>
              <a:picLocks noChangeAspect="1"/>
            </p:cNvPicPr>
            <p:nvPr/>
          </p:nvPicPr>
          <p:blipFill>
            <a:blip r:embed="rId3"/>
            <a:stretch>
              <a:fillRect/>
            </a:stretch>
          </p:blipFill>
          <p:spPr>
            <a:xfrm>
              <a:off x="6096000" y="6169700"/>
              <a:ext cx="5761522" cy="568749"/>
            </a:xfrm>
            <a:prstGeom prst="rect">
              <a:avLst/>
            </a:prstGeom>
          </p:spPr>
        </p:pic>
      </p:grpSp>
      <p:sp>
        <p:nvSpPr>
          <p:cNvPr id="9" name="TextBox 8">
            <a:extLst>
              <a:ext uri="{FF2B5EF4-FFF2-40B4-BE49-F238E27FC236}">
                <a16:creationId xmlns:a16="http://schemas.microsoft.com/office/drawing/2014/main" id="{60F47841-C618-0BB9-F124-5D8BA60D38EA}"/>
              </a:ext>
            </a:extLst>
          </p:cNvPr>
          <p:cNvSpPr txBox="1"/>
          <p:nvPr/>
        </p:nvSpPr>
        <p:spPr>
          <a:xfrm>
            <a:off x="334478" y="6310563"/>
            <a:ext cx="5087030" cy="369332"/>
          </a:xfrm>
          <a:prstGeom prst="rect">
            <a:avLst/>
          </a:prstGeom>
          <a:solidFill>
            <a:schemeClr val="bg1"/>
          </a:solidFill>
        </p:spPr>
        <p:txBody>
          <a:bodyPr wrap="square" rtlCol="0">
            <a:spAutoFit/>
          </a:bodyPr>
          <a:lstStyle/>
          <a:p>
            <a:r>
              <a:rPr lang="en-US" sz="900" dirty="0"/>
              <a:t>Source: Berwick DM. A user’s manual for the IOM’s “Quality Chasm” report. Health Affairs, 2002. </a:t>
            </a:r>
          </a:p>
        </p:txBody>
      </p:sp>
      <p:sp>
        <p:nvSpPr>
          <p:cNvPr id="11" name="TextBox 10">
            <a:extLst>
              <a:ext uri="{FF2B5EF4-FFF2-40B4-BE49-F238E27FC236}">
                <a16:creationId xmlns:a16="http://schemas.microsoft.com/office/drawing/2014/main" id="{B1C5EEB8-85FB-10E8-FF89-8E4D59B0A9AD}"/>
              </a:ext>
            </a:extLst>
          </p:cNvPr>
          <p:cNvSpPr txBox="1"/>
          <p:nvPr/>
        </p:nvSpPr>
        <p:spPr>
          <a:xfrm>
            <a:off x="9580880" y="294640"/>
            <a:ext cx="2438400" cy="1117600"/>
          </a:xfrm>
          <a:prstGeom prst="rect">
            <a:avLst/>
          </a:prstGeom>
          <a:solidFill>
            <a:schemeClr val="bg1"/>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5EC47A1D-4138-CDB5-95AC-894FD12FF62E}"/>
              </a:ext>
            </a:extLst>
          </p:cNvPr>
          <p:cNvSpPr txBox="1"/>
          <p:nvPr/>
        </p:nvSpPr>
        <p:spPr>
          <a:xfrm>
            <a:off x="3145971" y="1401901"/>
            <a:ext cx="9046029" cy="923330"/>
          </a:xfrm>
          <a:prstGeom prst="rect">
            <a:avLst/>
          </a:prstGeom>
          <a:solidFill>
            <a:schemeClr val="accent2"/>
          </a:solidFill>
        </p:spPr>
        <p:txBody>
          <a:bodyPr wrap="square" rtlCol="0">
            <a:spAutoFit/>
          </a:bodyPr>
          <a:lstStyle/>
          <a:p>
            <a:r>
              <a:rPr lang="en-US" sz="2000" b="1" dirty="0">
                <a:solidFill>
                  <a:schemeClr val="bg1"/>
                </a:solidFill>
              </a:rPr>
              <a:t>“The experience of patients should serve as the fundamental source of the definition of quality.”  </a:t>
            </a:r>
          </a:p>
          <a:p>
            <a:pPr algn="r"/>
            <a:r>
              <a:rPr lang="en-US" sz="1400" dirty="0">
                <a:solidFill>
                  <a:schemeClr val="bg1"/>
                </a:solidFill>
              </a:rPr>
              <a:t>-- D. Berwick  </a:t>
            </a:r>
          </a:p>
        </p:txBody>
      </p:sp>
    </p:spTree>
    <p:extLst>
      <p:ext uri="{BB962C8B-B14F-4D97-AF65-F5344CB8AC3E}">
        <p14:creationId xmlns:p14="http://schemas.microsoft.com/office/powerpoint/2010/main" val="1281679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88834661-AF02-6018-E0F1-F8F164E895C0}"/>
              </a:ext>
            </a:extLst>
          </p:cNvPr>
          <p:cNvSpPr txBox="1"/>
          <p:nvPr/>
        </p:nvSpPr>
        <p:spPr>
          <a:xfrm>
            <a:off x="9374293" y="4212671"/>
            <a:ext cx="688985" cy="272415"/>
          </a:xfrm>
          <a:prstGeom prst="round2DiagRect">
            <a:avLst/>
          </a:prstGeom>
          <a:solidFill>
            <a:schemeClr val="accent1"/>
          </a:solidFill>
          <a:ln>
            <a:solidFill>
              <a:schemeClr val="bg1"/>
            </a:solidFill>
          </a:ln>
        </p:spPr>
        <p:txBody>
          <a:bodyPr wrap="square" rtlCol="0">
            <a:spAutoFit/>
          </a:bodyPr>
          <a:lstStyle/>
          <a:p>
            <a:r>
              <a:rPr lang="en-US" sz="1000" b="1" dirty="0">
                <a:solidFill>
                  <a:schemeClr val="bg1"/>
                </a:solidFill>
              </a:rPr>
              <a:t>Dream</a:t>
            </a:r>
          </a:p>
        </p:txBody>
      </p:sp>
      <p:sp>
        <p:nvSpPr>
          <p:cNvPr id="22" name="TextBox 21">
            <a:extLst>
              <a:ext uri="{FF2B5EF4-FFF2-40B4-BE49-F238E27FC236}">
                <a16:creationId xmlns:a16="http://schemas.microsoft.com/office/drawing/2014/main" id="{A6F735FE-4DAF-D2BE-FC59-E5E9C7E17597}"/>
              </a:ext>
            </a:extLst>
          </p:cNvPr>
          <p:cNvSpPr txBox="1"/>
          <p:nvPr/>
        </p:nvSpPr>
        <p:spPr>
          <a:xfrm>
            <a:off x="9374293" y="2769841"/>
            <a:ext cx="737475" cy="272415"/>
          </a:xfrm>
          <a:prstGeom prst="round2DiagRect">
            <a:avLst/>
          </a:prstGeom>
          <a:solidFill>
            <a:schemeClr val="accent3"/>
          </a:solidFill>
          <a:ln>
            <a:solidFill>
              <a:schemeClr val="bg1"/>
            </a:solidFill>
          </a:ln>
        </p:spPr>
        <p:txBody>
          <a:bodyPr wrap="square" rtlCol="0">
            <a:spAutoFit/>
          </a:bodyPr>
          <a:lstStyle/>
          <a:p>
            <a:r>
              <a:rPr lang="en-US" sz="1000" b="1" dirty="0">
                <a:solidFill>
                  <a:schemeClr val="bg1"/>
                </a:solidFill>
              </a:rPr>
              <a:t>Design</a:t>
            </a:r>
          </a:p>
        </p:txBody>
      </p:sp>
      <p:sp>
        <p:nvSpPr>
          <p:cNvPr id="21" name="TextBox 20">
            <a:extLst>
              <a:ext uri="{FF2B5EF4-FFF2-40B4-BE49-F238E27FC236}">
                <a16:creationId xmlns:a16="http://schemas.microsoft.com/office/drawing/2014/main" id="{7756CDCA-989B-903C-1647-07C0369922D0}"/>
              </a:ext>
            </a:extLst>
          </p:cNvPr>
          <p:cNvSpPr txBox="1"/>
          <p:nvPr/>
        </p:nvSpPr>
        <p:spPr>
          <a:xfrm>
            <a:off x="135131" y="4285937"/>
            <a:ext cx="783880" cy="272415"/>
          </a:xfrm>
          <a:prstGeom prst="round2DiagRect">
            <a:avLst/>
          </a:prstGeom>
          <a:solidFill>
            <a:schemeClr val="accent4"/>
          </a:solidFill>
          <a:ln>
            <a:solidFill>
              <a:schemeClr val="bg1"/>
            </a:solidFill>
          </a:ln>
        </p:spPr>
        <p:txBody>
          <a:bodyPr wrap="square" rtlCol="0">
            <a:spAutoFit/>
          </a:bodyPr>
          <a:lstStyle/>
          <a:p>
            <a:r>
              <a:rPr lang="en-US" sz="1000" b="1" dirty="0">
                <a:solidFill>
                  <a:schemeClr val="bg1"/>
                </a:solidFill>
              </a:rPr>
              <a:t>Define</a:t>
            </a:r>
          </a:p>
        </p:txBody>
      </p:sp>
      <p:sp>
        <p:nvSpPr>
          <p:cNvPr id="20" name="TextBox 19">
            <a:extLst>
              <a:ext uri="{FF2B5EF4-FFF2-40B4-BE49-F238E27FC236}">
                <a16:creationId xmlns:a16="http://schemas.microsoft.com/office/drawing/2014/main" id="{8CFE2626-64F9-BD3E-ED7F-96A72FAC34EB}"/>
              </a:ext>
            </a:extLst>
          </p:cNvPr>
          <p:cNvSpPr txBox="1"/>
          <p:nvPr/>
        </p:nvSpPr>
        <p:spPr>
          <a:xfrm>
            <a:off x="166863" y="2760457"/>
            <a:ext cx="840904" cy="272415"/>
          </a:xfrm>
          <a:prstGeom prst="round2DiagRect">
            <a:avLst/>
          </a:prstGeom>
          <a:solidFill>
            <a:schemeClr val="accent6">
              <a:lumMod val="60000"/>
              <a:lumOff val="40000"/>
            </a:schemeClr>
          </a:solidFill>
          <a:ln>
            <a:solidFill>
              <a:schemeClr val="bg1"/>
            </a:solidFill>
          </a:ln>
        </p:spPr>
        <p:txBody>
          <a:bodyPr wrap="square" rtlCol="0">
            <a:spAutoFit/>
          </a:bodyPr>
          <a:lstStyle/>
          <a:p>
            <a:r>
              <a:rPr lang="en-US" sz="1000" b="1" dirty="0">
                <a:solidFill>
                  <a:schemeClr val="bg1"/>
                </a:solidFill>
              </a:rPr>
              <a:t>Discover</a:t>
            </a:r>
          </a:p>
        </p:txBody>
      </p:sp>
      <p:sp>
        <p:nvSpPr>
          <p:cNvPr id="11" name="TextBox 10">
            <a:extLst>
              <a:ext uri="{FF2B5EF4-FFF2-40B4-BE49-F238E27FC236}">
                <a16:creationId xmlns:a16="http://schemas.microsoft.com/office/drawing/2014/main" id="{5FB2B427-9AE8-8B50-CE1D-82CE7B1370D4}"/>
              </a:ext>
            </a:extLst>
          </p:cNvPr>
          <p:cNvSpPr txBox="1"/>
          <p:nvPr/>
        </p:nvSpPr>
        <p:spPr>
          <a:xfrm>
            <a:off x="9580880" y="294640"/>
            <a:ext cx="2438400" cy="1117600"/>
          </a:xfrm>
          <a:prstGeom prst="rect">
            <a:avLst/>
          </a:prstGeom>
          <a:solidFill>
            <a:schemeClr val="bg1"/>
          </a:solidFill>
        </p:spPr>
        <p:txBody>
          <a:bodyPr wrap="square" rtlCol="0">
            <a:spAutoFit/>
          </a:bodyPr>
          <a:lstStyle/>
          <a:p>
            <a:endParaRPr lang="en-US" dirty="0"/>
          </a:p>
        </p:txBody>
      </p:sp>
      <p:sp>
        <p:nvSpPr>
          <p:cNvPr id="3" name="Title 2">
            <a:extLst>
              <a:ext uri="{FF2B5EF4-FFF2-40B4-BE49-F238E27FC236}">
                <a16:creationId xmlns:a16="http://schemas.microsoft.com/office/drawing/2014/main" id="{CE660349-8FF3-774D-99B5-E2BC07158C39}"/>
              </a:ext>
            </a:extLst>
          </p:cNvPr>
          <p:cNvSpPr>
            <a:spLocks noGrp="1"/>
          </p:cNvSpPr>
          <p:nvPr>
            <p:ph type="title"/>
          </p:nvPr>
        </p:nvSpPr>
        <p:spPr>
          <a:xfrm>
            <a:off x="2130190" y="157945"/>
            <a:ext cx="10210910" cy="1223964"/>
          </a:xfrm>
        </p:spPr>
        <p:txBody>
          <a:bodyPr>
            <a:normAutofit/>
          </a:bodyPr>
          <a:lstStyle/>
          <a:p>
            <a:r>
              <a:rPr lang="en-US" sz="3200" dirty="0"/>
              <a:t>Human-centered design to co-create client service quality feedback tool</a:t>
            </a:r>
          </a:p>
        </p:txBody>
      </p:sp>
      <p:sp>
        <p:nvSpPr>
          <p:cNvPr id="4" name="TextBox 3">
            <a:extLst>
              <a:ext uri="{FF2B5EF4-FFF2-40B4-BE49-F238E27FC236}">
                <a16:creationId xmlns:a16="http://schemas.microsoft.com/office/drawing/2014/main" id="{8E6F9BF2-1BA6-5877-4F70-EA5D6B0AAE0F}"/>
              </a:ext>
            </a:extLst>
          </p:cNvPr>
          <p:cNvSpPr txBox="1"/>
          <p:nvPr/>
        </p:nvSpPr>
        <p:spPr>
          <a:xfrm>
            <a:off x="0" y="0"/>
            <a:ext cx="1808480" cy="400110"/>
          </a:xfrm>
          <a:prstGeom prst="rect">
            <a:avLst/>
          </a:prstGeom>
          <a:solidFill>
            <a:schemeClr val="accent1"/>
          </a:solidFill>
        </p:spPr>
        <p:txBody>
          <a:bodyPr wrap="square" rtlCol="0">
            <a:spAutoFit/>
          </a:bodyPr>
          <a:lstStyle/>
          <a:p>
            <a:r>
              <a:rPr lang="en-US" sz="2000" b="1" dirty="0">
                <a:solidFill>
                  <a:schemeClr val="bg1"/>
                </a:solidFill>
              </a:rPr>
              <a:t>Methods</a:t>
            </a:r>
          </a:p>
        </p:txBody>
      </p:sp>
      <p:grpSp>
        <p:nvGrpSpPr>
          <p:cNvPr id="5" name="Group 4">
            <a:extLst>
              <a:ext uri="{FF2B5EF4-FFF2-40B4-BE49-F238E27FC236}">
                <a16:creationId xmlns:a16="http://schemas.microsoft.com/office/drawing/2014/main" id="{D89854F4-DDD9-F3EE-5B39-EB5B34BCEBFA}"/>
              </a:ext>
            </a:extLst>
          </p:cNvPr>
          <p:cNvGrpSpPr/>
          <p:nvPr/>
        </p:nvGrpSpPr>
        <p:grpSpPr>
          <a:xfrm>
            <a:off x="3931920" y="6169700"/>
            <a:ext cx="7925602" cy="568749"/>
            <a:chOff x="3931920" y="6169700"/>
            <a:chExt cx="7925602" cy="568749"/>
          </a:xfrm>
        </p:grpSpPr>
        <p:sp>
          <p:nvSpPr>
            <p:cNvPr id="6" name="TextBox 5">
              <a:extLst>
                <a:ext uri="{FF2B5EF4-FFF2-40B4-BE49-F238E27FC236}">
                  <a16:creationId xmlns:a16="http://schemas.microsoft.com/office/drawing/2014/main" id="{5EC1BBFA-556B-ABE6-E551-F257715385B3}"/>
                </a:ext>
              </a:extLst>
            </p:cNvPr>
            <p:cNvSpPr txBox="1"/>
            <p:nvPr/>
          </p:nvSpPr>
          <p:spPr>
            <a:xfrm>
              <a:off x="3931920" y="6339840"/>
              <a:ext cx="2357120" cy="369332"/>
            </a:xfrm>
            <a:prstGeom prst="rect">
              <a:avLst/>
            </a:prstGeom>
            <a:solidFill>
              <a:schemeClr val="bg1"/>
            </a:solidFill>
          </p:spPr>
          <p:txBody>
            <a:bodyPr wrap="square" rtlCol="0">
              <a:spAutoFit/>
            </a:bodyPr>
            <a:lstStyle/>
            <a:p>
              <a:endParaRPr lang="en-US" dirty="0"/>
            </a:p>
          </p:txBody>
        </p:sp>
        <p:pic>
          <p:nvPicPr>
            <p:cNvPr id="7" name="Picture 6">
              <a:extLst>
                <a:ext uri="{FF2B5EF4-FFF2-40B4-BE49-F238E27FC236}">
                  <a16:creationId xmlns:a16="http://schemas.microsoft.com/office/drawing/2014/main" id="{5928E16A-725C-F84E-941B-AAC0A9413D88}"/>
                </a:ext>
              </a:extLst>
            </p:cNvPr>
            <p:cNvPicPr>
              <a:picLocks noChangeAspect="1"/>
            </p:cNvPicPr>
            <p:nvPr/>
          </p:nvPicPr>
          <p:blipFill>
            <a:blip r:embed="rId3"/>
            <a:stretch>
              <a:fillRect/>
            </a:stretch>
          </p:blipFill>
          <p:spPr>
            <a:xfrm>
              <a:off x="6096000" y="6169700"/>
              <a:ext cx="5761522" cy="568749"/>
            </a:xfrm>
            <a:prstGeom prst="rect">
              <a:avLst/>
            </a:prstGeom>
          </p:spPr>
        </p:pic>
      </p:grpSp>
      <p:pic>
        <p:nvPicPr>
          <p:cNvPr id="1026" name="Picture 2" descr="Living Labs Infographic. PATH/2022">
            <a:extLst>
              <a:ext uri="{FF2B5EF4-FFF2-40B4-BE49-F238E27FC236}">
                <a16:creationId xmlns:a16="http://schemas.microsoft.com/office/drawing/2014/main" id="{F3EB2087-8129-0745-8DE9-9112531899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3087" y="2893596"/>
            <a:ext cx="5746987" cy="276449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CE04097-B4DA-1195-B72B-DDFF6182FFFD}"/>
              </a:ext>
            </a:extLst>
          </p:cNvPr>
          <p:cNvSpPr txBox="1"/>
          <p:nvPr/>
        </p:nvSpPr>
        <p:spPr>
          <a:xfrm>
            <a:off x="0" y="6086950"/>
            <a:ext cx="5283200" cy="654025"/>
          </a:xfrm>
          <a:prstGeom prst="rect">
            <a:avLst/>
          </a:prstGeom>
          <a:solidFill>
            <a:schemeClr val="accent2"/>
          </a:solidFill>
        </p:spPr>
        <p:txBody>
          <a:bodyPr wrap="square" rtlCol="0">
            <a:spAutoFit/>
          </a:bodyPr>
          <a:lstStyle/>
          <a:p>
            <a:r>
              <a:rPr lang="en-US" sz="1400" b="1" i="1" dirty="0">
                <a:solidFill>
                  <a:schemeClr val="bg1"/>
                </a:solidFill>
              </a:rPr>
              <a:t>Questions about PATH’s Living Labs methodology? </a:t>
            </a:r>
            <a:r>
              <a:rPr lang="en-US" sz="1200" b="1" i="1" dirty="0">
                <a:solidFill>
                  <a:schemeClr val="bg1"/>
                </a:solidFill>
              </a:rPr>
              <a:t>Learn more here &gt; </a:t>
            </a:r>
            <a:r>
              <a:rPr lang="en-US" sz="1050" b="1" i="1" dirty="0">
                <a:solidFill>
                  <a:schemeClr val="bg1"/>
                </a:solidFill>
                <a:hlinkClick r:id="rId5"/>
              </a:rPr>
              <a:t>https://www.path.org/programs/mdht/living-labs-initiative/</a:t>
            </a:r>
            <a:r>
              <a:rPr lang="en-US" sz="1050" b="1" i="1" dirty="0">
                <a:solidFill>
                  <a:schemeClr val="bg1"/>
                </a:solidFill>
              </a:rPr>
              <a:t> </a:t>
            </a:r>
            <a:endParaRPr lang="en-US" sz="200" b="1" dirty="0">
              <a:solidFill>
                <a:schemeClr val="bg1"/>
              </a:solidFill>
            </a:endParaRPr>
          </a:p>
        </p:txBody>
      </p:sp>
      <p:sp>
        <p:nvSpPr>
          <p:cNvPr id="12" name="TextBox 11">
            <a:extLst>
              <a:ext uri="{FF2B5EF4-FFF2-40B4-BE49-F238E27FC236}">
                <a16:creationId xmlns:a16="http://schemas.microsoft.com/office/drawing/2014/main" id="{259958C5-FBDF-5418-581A-C1A1C3A93940}"/>
              </a:ext>
            </a:extLst>
          </p:cNvPr>
          <p:cNvSpPr txBox="1"/>
          <p:nvPr/>
        </p:nvSpPr>
        <p:spPr>
          <a:xfrm>
            <a:off x="2130190" y="1363681"/>
            <a:ext cx="10395282" cy="861774"/>
          </a:xfrm>
          <a:prstGeom prst="rect">
            <a:avLst/>
          </a:prstGeom>
          <a:noFill/>
        </p:spPr>
        <p:txBody>
          <a:bodyPr wrap="square" rtlCol="0">
            <a:spAutoFit/>
          </a:bodyPr>
          <a:lstStyle/>
          <a:p>
            <a:r>
              <a:rPr lang="en-US" dirty="0"/>
              <a:t>Stakeholder mapping to identify 20 individuals involved in co-creation process: </a:t>
            </a:r>
          </a:p>
          <a:p>
            <a:pPr marL="228600"/>
            <a:r>
              <a:rPr lang="en-US" sz="1600" dirty="0"/>
              <a:t>9 service providers </a:t>
            </a:r>
            <a:r>
              <a:rPr lang="en-US" sz="1400" dirty="0"/>
              <a:t>(5 community and 4 facility)</a:t>
            </a:r>
            <a:r>
              <a:rPr lang="en-US" sz="1600" dirty="0"/>
              <a:t>; 8 people living with HIV; 2 Ministry of Health representatives; 1 religious leader.  </a:t>
            </a:r>
          </a:p>
        </p:txBody>
      </p:sp>
      <p:sp>
        <p:nvSpPr>
          <p:cNvPr id="13" name="TextBox 12">
            <a:extLst>
              <a:ext uri="{FF2B5EF4-FFF2-40B4-BE49-F238E27FC236}">
                <a16:creationId xmlns:a16="http://schemas.microsoft.com/office/drawing/2014/main" id="{14A33054-81F7-9D22-BA0C-A17553C288E5}"/>
              </a:ext>
            </a:extLst>
          </p:cNvPr>
          <p:cNvSpPr txBox="1"/>
          <p:nvPr/>
        </p:nvSpPr>
        <p:spPr>
          <a:xfrm>
            <a:off x="183614" y="3032872"/>
            <a:ext cx="2434622" cy="738664"/>
          </a:xfrm>
          <a:prstGeom prst="rect">
            <a:avLst/>
          </a:prstGeom>
          <a:noFill/>
          <a:ln w="28575">
            <a:solidFill>
              <a:schemeClr val="accent6">
                <a:lumMod val="60000"/>
                <a:lumOff val="40000"/>
              </a:schemeClr>
            </a:solidFill>
          </a:ln>
        </p:spPr>
        <p:txBody>
          <a:bodyPr wrap="square" rtlCol="0">
            <a:spAutoFit/>
          </a:bodyPr>
          <a:lstStyle/>
          <a:p>
            <a:r>
              <a:rPr lang="en-US" sz="1050" dirty="0"/>
              <a:t>Used empathy maps to identify pain points encountered by clients when seeking health care services. </a:t>
            </a:r>
          </a:p>
        </p:txBody>
      </p:sp>
      <p:sp>
        <p:nvSpPr>
          <p:cNvPr id="14" name="TextBox 13">
            <a:extLst>
              <a:ext uri="{FF2B5EF4-FFF2-40B4-BE49-F238E27FC236}">
                <a16:creationId xmlns:a16="http://schemas.microsoft.com/office/drawing/2014/main" id="{23D82D91-A0D7-4C97-133C-B6C7973810FC}"/>
              </a:ext>
            </a:extLst>
          </p:cNvPr>
          <p:cNvSpPr txBox="1"/>
          <p:nvPr/>
        </p:nvSpPr>
        <p:spPr>
          <a:xfrm>
            <a:off x="150997" y="4547144"/>
            <a:ext cx="2451373" cy="1061829"/>
          </a:xfrm>
          <a:prstGeom prst="rect">
            <a:avLst/>
          </a:prstGeom>
          <a:noFill/>
          <a:ln w="19050">
            <a:solidFill>
              <a:schemeClr val="accent4"/>
            </a:solidFill>
          </a:ln>
        </p:spPr>
        <p:txBody>
          <a:bodyPr wrap="square" rtlCol="0">
            <a:spAutoFit/>
          </a:bodyPr>
          <a:lstStyle/>
          <a:p>
            <a:r>
              <a:rPr lang="en-US" sz="1050" dirty="0"/>
              <a:t>Through focus group discussions and leveraging inputs from empathy mapping exercise, prioritized service delivery aspects exit interview should focus on. </a:t>
            </a:r>
          </a:p>
        </p:txBody>
      </p:sp>
      <p:sp>
        <p:nvSpPr>
          <p:cNvPr id="15" name="TextBox 14">
            <a:extLst>
              <a:ext uri="{FF2B5EF4-FFF2-40B4-BE49-F238E27FC236}">
                <a16:creationId xmlns:a16="http://schemas.microsoft.com/office/drawing/2014/main" id="{9F3A87E1-C960-D7A2-B2A2-EEBBE14A2015}"/>
              </a:ext>
            </a:extLst>
          </p:cNvPr>
          <p:cNvSpPr txBox="1"/>
          <p:nvPr/>
        </p:nvSpPr>
        <p:spPr>
          <a:xfrm>
            <a:off x="9390197" y="4466318"/>
            <a:ext cx="2741662" cy="1384995"/>
          </a:xfrm>
          <a:prstGeom prst="rect">
            <a:avLst/>
          </a:prstGeom>
          <a:noFill/>
          <a:ln w="19050">
            <a:solidFill>
              <a:schemeClr val="accent1"/>
            </a:solidFill>
          </a:ln>
        </p:spPr>
        <p:txBody>
          <a:bodyPr wrap="square" rtlCol="0">
            <a:spAutoFit/>
          </a:bodyPr>
          <a:lstStyle/>
          <a:p>
            <a:r>
              <a:rPr lang="en-US" sz="1050" dirty="0"/>
              <a:t>Additional discussions defined group preferences for a client feedback mechanism, such as: </a:t>
            </a:r>
          </a:p>
          <a:p>
            <a:pPr marL="171450" indent="-171450">
              <a:buFontTx/>
              <a:buChar char="-"/>
            </a:pPr>
            <a:r>
              <a:rPr lang="en-US" sz="1050" dirty="0"/>
              <a:t>Exit interviews</a:t>
            </a:r>
          </a:p>
          <a:p>
            <a:pPr marL="171450" indent="-171450">
              <a:buFontTx/>
              <a:buChar char="-"/>
            </a:pPr>
            <a:r>
              <a:rPr lang="en-US" sz="1050" dirty="0"/>
              <a:t>Administered by peers</a:t>
            </a:r>
          </a:p>
          <a:p>
            <a:pPr marL="171450" indent="-171450">
              <a:buFontTx/>
              <a:buChar char="-"/>
            </a:pPr>
            <a:r>
              <a:rPr lang="en-US" sz="1050" dirty="0"/>
              <a:t>Anonymous survey</a:t>
            </a:r>
          </a:p>
          <a:p>
            <a:pPr marL="171450" indent="-171450">
              <a:buFontTx/>
              <a:buChar char="-"/>
            </a:pPr>
            <a:r>
              <a:rPr lang="en-US" sz="1050" dirty="0"/>
              <a:t>Digital format using tablets/smart phones</a:t>
            </a:r>
          </a:p>
        </p:txBody>
      </p:sp>
      <p:sp>
        <p:nvSpPr>
          <p:cNvPr id="16" name="TextBox 15">
            <a:extLst>
              <a:ext uri="{FF2B5EF4-FFF2-40B4-BE49-F238E27FC236}">
                <a16:creationId xmlns:a16="http://schemas.microsoft.com/office/drawing/2014/main" id="{3B76F8A4-A56A-7F6A-A2D9-084BD7D2D331}"/>
              </a:ext>
            </a:extLst>
          </p:cNvPr>
          <p:cNvSpPr txBox="1"/>
          <p:nvPr/>
        </p:nvSpPr>
        <p:spPr>
          <a:xfrm>
            <a:off x="9390196" y="3032872"/>
            <a:ext cx="2741661" cy="900246"/>
          </a:xfrm>
          <a:prstGeom prst="rect">
            <a:avLst/>
          </a:prstGeom>
          <a:noFill/>
          <a:ln w="19050">
            <a:solidFill>
              <a:schemeClr val="accent3"/>
            </a:solidFill>
          </a:ln>
        </p:spPr>
        <p:txBody>
          <a:bodyPr wrap="square" rtlCol="0">
            <a:spAutoFit/>
          </a:bodyPr>
          <a:lstStyle/>
          <a:p>
            <a:r>
              <a:rPr lang="en-US" sz="1050" dirty="0"/>
              <a:t>IHAP-HK designed prototype for client feedback mechanism using an open-source data collection digital tool and worked with stakeholders to develop the questionnaire. </a:t>
            </a:r>
          </a:p>
        </p:txBody>
      </p:sp>
      <p:pic>
        <p:nvPicPr>
          <p:cNvPr id="19" name="Picture 18" descr="A group of people connected to each other&#10;&#10;Description automatically generated">
            <a:extLst>
              <a:ext uri="{FF2B5EF4-FFF2-40B4-BE49-F238E27FC236}">
                <a16:creationId xmlns:a16="http://schemas.microsoft.com/office/drawing/2014/main" id="{FB1A672D-A04D-DA02-C5FC-D376A27E4C5C}"/>
              </a:ext>
            </a:extLst>
          </p:cNvPr>
          <p:cNvPicPr>
            <a:picLocks noChangeAspect="1"/>
          </p:cNvPicPr>
          <p:nvPr/>
        </p:nvPicPr>
        <p:blipFill>
          <a:blip r:embed="rId6"/>
          <a:stretch>
            <a:fillRect/>
          </a:stretch>
        </p:blipFill>
        <p:spPr>
          <a:xfrm>
            <a:off x="814960" y="1326000"/>
            <a:ext cx="993520" cy="993520"/>
          </a:xfrm>
          <a:prstGeom prst="rect">
            <a:avLst/>
          </a:prstGeom>
        </p:spPr>
      </p:pic>
    </p:spTree>
    <p:extLst>
      <p:ext uri="{BB962C8B-B14F-4D97-AF65-F5344CB8AC3E}">
        <p14:creationId xmlns:p14="http://schemas.microsoft.com/office/powerpoint/2010/main" val="2665584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34134B49-E1D8-B3BA-AB56-F3F208F10724}"/>
              </a:ext>
            </a:extLst>
          </p:cNvPr>
          <p:cNvSpPr txBox="1"/>
          <p:nvPr/>
        </p:nvSpPr>
        <p:spPr>
          <a:xfrm>
            <a:off x="9580880" y="294640"/>
            <a:ext cx="2438400" cy="1117600"/>
          </a:xfrm>
          <a:prstGeom prst="rect">
            <a:avLst/>
          </a:prstGeom>
          <a:solidFill>
            <a:schemeClr val="bg1"/>
          </a:solidFill>
        </p:spPr>
        <p:txBody>
          <a:bodyPr wrap="square" rtlCol="0">
            <a:spAutoFit/>
          </a:bodyPr>
          <a:lstStyle/>
          <a:p>
            <a:endParaRPr lang="en-US" dirty="0"/>
          </a:p>
        </p:txBody>
      </p:sp>
      <p:sp>
        <p:nvSpPr>
          <p:cNvPr id="3" name="Title 2">
            <a:extLst>
              <a:ext uri="{FF2B5EF4-FFF2-40B4-BE49-F238E27FC236}">
                <a16:creationId xmlns:a16="http://schemas.microsoft.com/office/drawing/2014/main" id="{CE660349-8FF3-774D-99B5-E2BC07158C39}"/>
              </a:ext>
            </a:extLst>
          </p:cNvPr>
          <p:cNvSpPr>
            <a:spLocks noGrp="1"/>
          </p:cNvSpPr>
          <p:nvPr>
            <p:ph type="title"/>
          </p:nvPr>
        </p:nvSpPr>
        <p:spPr>
          <a:xfrm>
            <a:off x="641191" y="528627"/>
            <a:ext cx="11295697" cy="732392"/>
          </a:xfrm>
        </p:spPr>
        <p:txBody>
          <a:bodyPr>
            <a:normAutofit/>
          </a:bodyPr>
          <a:lstStyle/>
          <a:p>
            <a:r>
              <a:rPr lang="en-US" sz="3600" dirty="0"/>
              <a:t>Service quality monitoring feedback loop</a:t>
            </a:r>
          </a:p>
        </p:txBody>
      </p:sp>
      <p:sp>
        <p:nvSpPr>
          <p:cNvPr id="4" name="TextBox 3">
            <a:extLst>
              <a:ext uri="{FF2B5EF4-FFF2-40B4-BE49-F238E27FC236}">
                <a16:creationId xmlns:a16="http://schemas.microsoft.com/office/drawing/2014/main" id="{8E6F9BF2-1BA6-5877-4F70-EA5D6B0AAE0F}"/>
              </a:ext>
            </a:extLst>
          </p:cNvPr>
          <p:cNvSpPr txBox="1"/>
          <p:nvPr/>
        </p:nvSpPr>
        <p:spPr>
          <a:xfrm>
            <a:off x="0" y="0"/>
            <a:ext cx="1808480" cy="400110"/>
          </a:xfrm>
          <a:prstGeom prst="rect">
            <a:avLst/>
          </a:prstGeom>
          <a:solidFill>
            <a:schemeClr val="tx2"/>
          </a:solidFill>
        </p:spPr>
        <p:txBody>
          <a:bodyPr wrap="square" rtlCol="0">
            <a:spAutoFit/>
          </a:bodyPr>
          <a:lstStyle/>
          <a:p>
            <a:r>
              <a:rPr lang="en-US" sz="2000" b="1" dirty="0">
                <a:solidFill>
                  <a:schemeClr val="bg1"/>
                </a:solidFill>
              </a:rPr>
              <a:t>Methods</a:t>
            </a:r>
          </a:p>
        </p:txBody>
      </p:sp>
      <p:grpSp>
        <p:nvGrpSpPr>
          <p:cNvPr id="5" name="Group 4">
            <a:extLst>
              <a:ext uri="{FF2B5EF4-FFF2-40B4-BE49-F238E27FC236}">
                <a16:creationId xmlns:a16="http://schemas.microsoft.com/office/drawing/2014/main" id="{D89854F4-DDD9-F3EE-5B39-EB5B34BCEBFA}"/>
              </a:ext>
            </a:extLst>
          </p:cNvPr>
          <p:cNvGrpSpPr/>
          <p:nvPr/>
        </p:nvGrpSpPr>
        <p:grpSpPr>
          <a:xfrm>
            <a:off x="3931920" y="6169700"/>
            <a:ext cx="7925602" cy="568749"/>
            <a:chOff x="3931920" y="6169700"/>
            <a:chExt cx="7925602" cy="568749"/>
          </a:xfrm>
        </p:grpSpPr>
        <p:sp>
          <p:nvSpPr>
            <p:cNvPr id="6" name="TextBox 5">
              <a:extLst>
                <a:ext uri="{FF2B5EF4-FFF2-40B4-BE49-F238E27FC236}">
                  <a16:creationId xmlns:a16="http://schemas.microsoft.com/office/drawing/2014/main" id="{5EC1BBFA-556B-ABE6-E551-F257715385B3}"/>
                </a:ext>
              </a:extLst>
            </p:cNvPr>
            <p:cNvSpPr txBox="1"/>
            <p:nvPr/>
          </p:nvSpPr>
          <p:spPr>
            <a:xfrm>
              <a:off x="3931920" y="6339840"/>
              <a:ext cx="2357120" cy="369332"/>
            </a:xfrm>
            <a:prstGeom prst="rect">
              <a:avLst/>
            </a:prstGeom>
            <a:solidFill>
              <a:schemeClr val="bg1"/>
            </a:solidFill>
          </p:spPr>
          <p:txBody>
            <a:bodyPr wrap="square" rtlCol="0">
              <a:spAutoFit/>
            </a:bodyPr>
            <a:lstStyle/>
            <a:p>
              <a:endParaRPr lang="en-US" dirty="0"/>
            </a:p>
          </p:txBody>
        </p:sp>
        <p:pic>
          <p:nvPicPr>
            <p:cNvPr id="7" name="Picture 6">
              <a:extLst>
                <a:ext uri="{FF2B5EF4-FFF2-40B4-BE49-F238E27FC236}">
                  <a16:creationId xmlns:a16="http://schemas.microsoft.com/office/drawing/2014/main" id="{5928E16A-725C-F84E-941B-AAC0A9413D88}"/>
                </a:ext>
              </a:extLst>
            </p:cNvPr>
            <p:cNvPicPr>
              <a:picLocks noChangeAspect="1"/>
            </p:cNvPicPr>
            <p:nvPr/>
          </p:nvPicPr>
          <p:blipFill>
            <a:blip r:embed="rId2"/>
            <a:stretch>
              <a:fillRect/>
            </a:stretch>
          </p:blipFill>
          <p:spPr>
            <a:xfrm>
              <a:off x="6096000" y="6169700"/>
              <a:ext cx="5761522" cy="568749"/>
            </a:xfrm>
            <a:prstGeom prst="rect">
              <a:avLst/>
            </a:prstGeom>
          </p:spPr>
        </p:pic>
      </p:grpSp>
      <p:grpSp>
        <p:nvGrpSpPr>
          <p:cNvPr id="11" name="Group 10">
            <a:extLst>
              <a:ext uri="{FF2B5EF4-FFF2-40B4-BE49-F238E27FC236}">
                <a16:creationId xmlns:a16="http://schemas.microsoft.com/office/drawing/2014/main" id="{0D7788E1-C709-A9AF-6138-0BCE0A282AC9}"/>
              </a:ext>
            </a:extLst>
          </p:cNvPr>
          <p:cNvGrpSpPr/>
          <p:nvPr/>
        </p:nvGrpSpPr>
        <p:grpSpPr>
          <a:xfrm>
            <a:off x="1406757" y="1231393"/>
            <a:ext cx="9279971" cy="5018618"/>
            <a:chOff x="15917213" y="23167453"/>
            <a:chExt cx="7700945" cy="5018618"/>
          </a:xfrm>
        </p:grpSpPr>
        <p:sp>
          <p:nvSpPr>
            <p:cNvPr id="12" name="Freeform: Shape 11">
              <a:extLst>
                <a:ext uri="{FF2B5EF4-FFF2-40B4-BE49-F238E27FC236}">
                  <a16:creationId xmlns:a16="http://schemas.microsoft.com/office/drawing/2014/main" id="{5548ECD5-91AA-25F1-8072-7A25D572B030}"/>
                </a:ext>
              </a:extLst>
            </p:cNvPr>
            <p:cNvSpPr/>
            <p:nvPr/>
          </p:nvSpPr>
          <p:spPr>
            <a:xfrm>
              <a:off x="16221084" y="24835029"/>
              <a:ext cx="1278274" cy="797712"/>
            </a:xfrm>
            <a:custGeom>
              <a:avLst/>
              <a:gdLst>
                <a:gd name="connsiteX0" fmla="*/ 1065229 w 2130458"/>
                <a:gd name="connsiteY0" fmla="*/ 0 h 1127878"/>
                <a:gd name="connsiteX1" fmla="*/ 2130458 w 2130458"/>
                <a:gd name="connsiteY1" fmla="*/ 1065229 h 1127878"/>
                <a:gd name="connsiteX2" fmla="*/ 2124143 w 2130458"/>
                <a:gd name="connsiteY2" fmla="*/ 1127878 h 1127878"/>
                <a:gd name="connsiteX3" fmla="*/ 1816931 w 2130458"/>
                <a:gd name="connsiteY3" fmla="*/ 1127878 h 1127878"/>
                <a:gd name="connsiteX4" fmla="*/ 1820094 w 2130458"/>
                <a:gd name="connsiteY4" fmla="*/ 1065229 h 1127878"/>
                <a:gd name="connsiteX5" fmla="*/ 1065229 w 2130458"/>
                <a:gd name="connsiteY5" fmla="*/ 310364 h 1127878"/>
                <a:gd name="connsiteX6" fmla="*/ 310364 w 2130458"/>
                <a:gd name="connsiteY6" fmla="*/ 1065229 h 1127878"/>
                <a:gd name="connsiteX7" fmla="*/ 313528 w 2130458"/>
                <a:gd name="connsiteY7" fmla="*/ 1127878 h 1127878"/>
                <a:gd name="connsiteX8" fmla="*/ 6316 w 2130458"/>
                <a:gd name="connsiteY8" fmla="*/ 1127878 h 1127878"/>
                <a:gd name="connsiteX9" fmla="*/ 0 w 2130458"/>
                <a:gd name="connsiteY9" fmla="*/ 1065229 h 1127878"/>
                <a:gd name="connsiteX10" fmla="*/ 1065229 w 2130458"/>
                <a:gd name="connsiteY10" fmla="*/ 0 h 112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0458" h="1127878">
                  <a:moveTo>
                    <a:pt x="1065229" y="0"/>
                  </a:moveTo>
                  <a:cubicBezTo>
                    <a:pt x="1653539" y="0"/>
                    <a:pt x="2130458" y="476919"/>
                    <a:pt x="2130458" y="1065229"/>
                  </a:cubicBezTo>
                  <a:lnTo>
                    <a:pt x="2124143" y="1127878"/>
                  </a:lnTo>
                  <a:lnTo>
                    <a:pt x="1816931" y="1127878"/>
                  </a:lnTo>
                  <a:lnTo>
                    <a:pt x="1820094" y="1065229"/>
                  </a:lnTo>
                  <a:cubicBezTo>
                    <a:pt x="1820094" y="648329"/>
                    <a:pt x="1482129" y="310364"/>
                    <a:pt x="1065229" y="310364"/>
                  </a:cubicBezTo>
                  <a:cubicBezTo>
                    <a:pt x="648329" y="310364"/>
                    <a:pt x="310364" y="648329"/>
                    <a:pt x="310364" y="1065229"/>
                  </a:cubicBezTo>
                  <a:lnTo>
                    <a:pt x="313528" y="1127878"/>
                  </a:lnTo>
                  <a:lnTo>
                    <a:pt x="6316" y="1127878"/>
                  </a:lnTo>
                  <a:lnTo>
                    <a:pt x="0" y="1065229"/>
                  </a:lnTo>
                  <a:cubicBezTo>
                    <a:pt x="0" y="476919"/>
                    <a:pt x="476919" y="0"/>
                    <a:pt x="1065229" y="0"/>
                  </a:cubicBezTo>
                  <a:close/>
                </a:path>
              </a:pathLst>
            </a:custGeom>
            <a:solidFill>
              <a:srgbClr val="C2D5D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3" name="Freeform: Shape 12">
              <a:extLst>
                <a:ext uri="{FF2B5EF4-FFF2-40B4-BE49-F238E27FC236}">
                  <a16:creationId xmlns:a16="http://schemas.microsoft.com/office/drawing/2014/main" id="{81EB3BB6-586B-29B0-6E7C-2664DA62FF1C}"/>
                </a:ext>
              </a:extLst>
            </p:cNvPr>
            <p:cNvSpPr/>
            <p:nvPr/>
          </p:nvSpPr>
          <p:spPr>
            <a:xfrm>
              <a:off x="16210315" y="25689083"/>
              <a:ext cx="1282390" cy="686320"/>
            </a:xfrm>
            <a:custGeom>
              <a:avLst/>
              <a:gdLst>
                <a:gd name="connsiteX0" fmla="*/ 0 w 2092565"/>
                <a:gd name="connsiteY0" fmla="*/ 0 h 877282"/>
                <a:gd name="connsiteX1" fmla="*/ 317871 w 2092565"/>
                <a:gd name="connsiteY1" fmla="*/ 0 h 877282"/>
                <a:gd name="connsiteX2" fmla="*/ 350738 w 2092565"/>
                <a:gd name="connsiteY2" fmla="*/ 105880 h 877282"/>
                <a:gd name="connsiteX3" fmla="*/ 1046282 w 2092565"/>
                <a:gd name="connsiteY3" fmla="*/ 566918 h 877282"/>
                <a:gd name="connsiteX4" fmla="*/ 1741826 w 2092565"/>
                <a:gd name="connsiteY4" fmla="*/ 105880 h 877282"/>
                <a:gd name="connsiteX5" fmla="*/ 1774693 w 2092565"/>
                <a:gd name="connsiteY5" fmla="*/ 0 h 877282"/>
                <a:gd name="connsiteX6" fmla="*/ 2092565 w 2092565"/>
                <a:gd name="connsiteY6" fmla="*/ 0 h 877282"/>
                <a:gd name="connsiteX7" fmla="*/ 2089870 w 2092565"/>
                <a:gd name="connsiteY7" fmla="*/ 26734 h 877282"/>
                <a:gd name="connsiteX8" fmla="*/ 1046282 w 2092565"/>
                <a:gd name="connsiteY8" fmla="*/ 877282 h 877282"/>
                <a:gd name="connsiteX9" fmla="*/ 2695 w 2092565"/>
                <a:gd name="connsiteY9" fmla="*/ 26734 h 877282"/>
                <a:gd name="connsiteX10" fmla="*/ 0 w 2092565"/>
                <a:gd name="connsiteY10" fmla="*/ 0 h 87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2565" h="877282">
                  <a:moveTo>
                    <a:pt x="0" y="0"/>
                  </a:moveTo>
                  <a:lnTo>
                    <a:pt x="317871" y="0"/>
                  </a:lnTo>
                  <a:lnTo>
                    <a:pt x="350738" y="105880"/>
                  </a:lnTo>
                  <a:cubicBezTo>
                    <a:pt x="465333" y="376813"/>
                    <a:pt x="733607" y="566918"/>
                    <a:pt x="1046282" y="566918"/>
                  </a:cubicBezTo>
                  <a:cubicBezTo>
                    <a:pt x="1358957" y="566918"/>
                    <a:pt x="1627231" y="376813"/>
                    <a:pt x="1741826" y="105880"/>
                  </a:cubicBezTo>
                  <a:lnTo>
                    <a:pt x="1774693" y="0"/>
                  </a:lnTo>
                  <a:lnTo>
                    <a:pt x="2092565" y="0"/>
                  </a:lnTo>
                  <a:lnTo>
                    <a:pt x="2089870" y="26734"/>
                  </a:lnTo>
                  <a:cubicBezTo>
                    <a:pt x="1990541" y="512141"/>
                    <a:pt x="1561054" y="877282"/>
                    <a:pt x="1046282" y="877282"/>
                  </a:cubicBezTo>
                  <a:cubicBezTo>
                    <a:pt x="531511" y="877282"/>
                    <a:pt x="102024" y="512141"/>
                    <a:pt x="2695" y="26734"/>
                  </a:cubicBez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4" name="Freeform: Shape 13">
              <a:extLst>
                <a:ext uri="{FF2B5EF4-FFF2-40B4-BE49-F238E27FC236}">
                  <a16:creationId xmlns:a16="http://schemas.microsoft.com/office/drawing/2014/main" id="{232C2A18-56A8-F4F6-ADEC-C89C396807D5}"/>
                </a:ext>
              </a:extLst>
            </p:cNvPr>
            <p:cNvSpPr/>
            <p:nvPr/>
          </p:nvSpPr>
          <p:spPr>
            <a:xfrm>
              <a:off x="18121092" y="24764158"/>
              <a:ext cx="1282391" cy="685800"/>
            </a:xfrm>
            <a:custGeom>
              <a:avLst/>
              <a:gdLst>
                <a:gd name="connsiteX0" fmla="*/ 1046282 w 2092565"/>
                <a:gd name="connsiteY0" fmla="*/ 0 h 877282"/>
                <a:gd name="connsiteX1" fmla="*/ 2089870 w 2092565"/>
                <a:gd name="connsiteY1" fmla="*/ 850548 h 877282"/>
                <a:gd name="connsiteX2" fmla="*/ 2092565 w 2092565"/>
                <a:gd name="connsiteY2" fmla="*/ 877282 h 877282"/>
                <a:gd name="connsiteX3" fmla="*/ 1774694 w 2092565"/>
                <a:gd name="connsiteY3" fmla="*/ 877282 h 877282"/>
                <a:gd name="connsiteX4" fmla="*/ 1741826 w 2092565"/>
                <a:gd name="connsiteY4" fmla="*/ 771401 h 877282"/>
                <a:gd name="connsiteX5" fmla="*/ 1046282 w 2092565"/>
                <a:gd name="connsiteY5" fmla="*/ 310363 h 877282"/>
                <a:gd name="connsiteX6" fmla="*/ 350738 w 2092565"/>
                <a:gd name="connsiteY6" fmla="*/ 771401 h 877282"/>
                <a:gd name="connsiteX7" fmla="*/ 317871 w 2092565"/>
                <a:gd name="connsiteY7" fmla="*/ 877282 h 877282"/>
                <a:gd name="connsiteX8" fmla="*/ 0 w 2092565"/>
                <a:gd name="connsiteY8" fmla="*/ 877282 h 877282"/>
                <a:gd name="connsiteX9" fmla="*/ 2695 w 2092565"/>
                <a:gd name="connsiteY9" fmla="*/ 850548 h 877282"/>
                <a:gd name="connsiteX10" fmla="*/ 1046282 w 2092565"/>
                <a:gd name="connsiteY10" fmla="*/ 0 h 87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2565" h="877282">
                  <a:moveTo>
                    <a:pt x="1046282" y="0"/>
                  </a:moveTo>
                  <a:cubicBezTo>
                    <a:pt x="1561054" y="0"/>
                    <a:pt x="1990541" y="365141"/>
                    <a:pt x="2089870" y="850548"/>
                  </a:cubicBezTo>
                  <a:lnTo>
                    <a:pt x="2092565" y="877282"/>
                  </a:lnTo>
                  <a:lnTo>
                    <a:pt x="1774694" y="877282"/>
                  </a:lnTo>
                  <a:lnTo>
                    <a:pt x="1741826" y="771401"/>
                  </a:lnTo>
                  <a:cubicBezTo>
                    <a:pt x="1627231" y="500468"/>
                    <a:pt x="1358957" y="310363"/>
                    <a:pt x="1046282" y="310363"/>
                  </a:cubicBezTo>
                  <a:cubicBezTo>
                    <a:pt x="733607" y="310363"/>
                    <a:pt x="465333" y="500468"/>
                    <a:pt x="350738" y="771401"/>
                  </a:cubicBezTo>
                  <a:lnTo>
                    <a:pt x="317871" y="877282"/>
                  </a:lnTo>
                  <a:lnTo>
                    <a:pt x="0" y="877282"/>
                  </a:lnTo>
                  <a:lnTo>
                    <a:pt x="2695" y="850548"/>
                  </a:lnTo>
                  <a:cubicBezTo>
                    <a:pt x="102023" y="365141"/>
                    <a:pt x="531511" y="0"/>
                    <a:pt x="10462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5" name="Freeform: Shape 14">
              <a:extLst>
                <a:ext uri="{FF2B5EF4-FFF2-40B4-BE49-F238E27FC236}">
                  <a16:creationId xmlns:a16="http://schemas.microsoft.com/office/drawing/2014/main" id="{47D8DDDF-64AA-725F-912C-2BBA0D21BEF2}"/>
                </a:ext>
              </a:extLst>
            </p:cNvPr>
            <p:cNvSpPr/>
            <p:nvPr/>
          </p:nvSpPr>
          <p:spPr>
            <a:xfrm>
              <a:off x="18121092" y="25505483"/>
              <a:ext cx="1278274" cy="795528"/>
            </a:xfrm>
            <a:custGeom>
              <a:avLst/>
              <a:gdLst>
                <a:gd name="connsiteX0" fmla="*/ 6316 w 2130458"/>
                <a:gd name="connsiteY0" fmla="*/ 0 h 1127878"/>
                <a:gd name="connsiteX1" fmla="*/ 313528 w 2130458"/>
                <a:gd name="connsiteY1" fmla="*/ 0 h 1127878"/>
                <a:gd name="connsiteX2" fmla="*/ 310364 w 2130458"/>
                <a:gd name="connsiteY2" fmla="*/ 62648 h 1127878"/>
                <a:gd name="connsiteX3" fmla="*/ 1065229 w 2130458"/>
                <a:gd name="connsiteY3" fmla="*/ 817513 h 1127878"/>
                <a:gd name="connsiteX4" fmla="*/ 1820094 w 2130458"/>
                <a:gd name="connsiteY4" fmla="*/ 62648 h 1127878"/>
                <a:gd name="connsiteX5" fmla="*/ 1816931 w 2130458"/>
                <a:gd name="connsiteY5" fmla="*/ 0 h 1127878"/>
                <a:gd name="connsiteX6" fmla="*/ 2124143 w 2130458"/>
                <a:gd name="connsiteY6" fmla="*/ 0 h 1127878"/>
                <a:gd name="connsiteX7" fmla="*/ 2130458 w 2130458"/>
                <a:gd name="connsiteY7" fmla="*/ 62649 h 1127878"/>
                <a:gd name="connsiteX8" fmla="*/ 1065229 w 2130458"/>
                <a:gd name="connsiteY8" fmla="*/ 1127878 h 1127878"/>
                <a:gd name="connsiteX9" fmla="*/ 0 w 2130458"/>
                <a:gd name="connsiteY9" fmla="*/ 62649 h 1127878"/>
                <a:gd name="connsiteX10" fmla="*/ 6316 w 2130458"/>
                <a:gd name="connsiteY10" fmla="*/ 0 h 112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0458" h="1127878">
                  <a:moveTo>
                    <a:pt x="6316" y="0"/>
                  </a:moveTo>
                  <a:lnTo>
                    <a:pt x="313528" y="0"/>
                  </a:lnTo>
                  <a:lnTo>
                    <a:pt x="310364" y="62648"/>
                  </a:lnTo>
                  <a:cubicBezTo>
                    <a:pt x="310364" y="479548"/>
                    <a:pt x="648329" y="817513"/>
                    <a:pt x="1065229" y="817513"/>
                  </a:cubicBezTo>
                  <a:cubicBezTo>
                    <a:pt x="1482129" y="817513"/>
                    <a:pt x="1820094" y="479548"/>
                    <a:pt x="1820094" y="62648"/>
                  </a:cubicBezTo>
                  <a:lnTo>
                    <a:pt x="1816931" y="0"/>
                  </a:lnTo>
                  <a:lnTo>
                    <a:pt x="2124143" y="0"/>
                  </a:lnTo>
                  <a:lnTo>
                    <a:pt x="2130458" y="62649"/>
                  </a:lnTo>
                  <a:cubicBezTo>
                    <a:pt x="2130458" y="650959"/>
                    <a:pt x="1653539" y="1127878"/>
                    <a:pt x="1065229" y="1127878"/>
                  </a:cubicBezTo>
                  <a:cubicBezTo>
                    <a:pt x="476919" y="1127878"/>
                    <a:pt x="0" y="650959"/>
                    <a:pt x="0" y="62649"/>
                  </a:cubicBezTo>
                  <a:lnTo>
                    <a:pt x="6316" y="0"/>
                  </a:lnTo>
                  <a:close/>
                </a:path>
              </a:pathLst>
            </a:custGeom>
            <a:solidFill>
              <a:srgbClr val="C2D5D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6" name="Freeform: Shape 15">
              <a:extLst>
                <a:ext uri="{FF2B5EF4-FFF2-40B4-BE49-F238E27FC236}">
                  <a16:creationId xmlns:a16="http://schemas.microsoft.com/office/drawing/2014/main" id="{20A8A7CC-B7B4-571D-E063-6F8D5C000A9B}"/>
                </a:ext>
              </a:extLst>
            </p:cNvPr>
            <p:cNvSpPr/>
            <p:nvPr/>
          </p:nvSpPr>
          <p:spPr>
            <a:xfrm>
              <a:off x="20027753" y="24832310"/>
              <a:ext cx="1278274" cy="795528"/>
            </a:xfrm>
            <a:custGeom>
              <a:avLst/>
              <a:gdLst>
                <a:gd name="connsiteX0" fmla="*/ 1065229 w 2130458"/>
                <a:gd name="connsiteY0" fmla="*/ 0 h 1127878"/>
                <a:gd name="connsiteX1" fmla="*/ 2130458 w 2130458"/>
                <a:gd name="connsiteY1" fmla="*/ 1065229 h 1127878"/>
                <a:gd name="connsiteX2" fmla="*/ 2124142 w 2130458"/>
                <a:gd name="connsiteY2" fmla="*/ 1127878 h 1127878"/>
                <a:gd name="connsiteX3" fmla="*/ 1816931 w 2130458"/>
                <a:gd name="connsiteY3" fmla="*/ 1127878 h 1127878"/>
                <a:gd name="connsiteX4" fmla="*/ 1820094 w 2130458"/>
                <a:gd name="connsiteY4" fmla="*/ 1065228 h 1127878"/>
                <a:gd name="connsiteX5" fmla="*/ 1065229 w 2130458"/>
                <a:gd name="connsiteY5" fmla="*/ 310363 h 1127878"/>
                <a:gd name="connsiteX6" fmla="*/ 310364 w 2130458"/>
                <a:gd name="connsiteY6" fmla="*/ 1065228 h 1127878"/>
                <a:gd name="connsiteX7" fmla="*/ 313528 w 2130458"/>
                <a:gd name="connsiteY7" fmla="*/ 1127878 h 1127878"/>
                <a:gd name="connsiteX8" fmla="*/ 6316 w 2130458"/>
                <a:gd name="connsiteY8" fmla="*/ 1127878 h 1127878"/>
                <a:gd name="connsiteX9" fmla="*/ 0 w 2130458"/>
                <a:gd name="connsiteY9" fmla="*/ 1065229 h 1127878"/>
                <a:gd name="connsiteX10" fmla="*/ 1065229 w 2130458"/>
                <a:gd name="connsiteY10" fmla="*/ 0 h 112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0458" h="1127878">
                  <a:moveTo>
                    <a:pt x="1065229" y="0"/>
                  </a:moveTo>
                  <a:cubicBezTo>
                    <a:pt x="1653539" y="0"/>
                    <a:pt x="2130458" y="476919"/>
                    <a:pt x="2130458" y="1065229"/>
                  </a:cubicBezTo>
                  <a:lnTo>
                    <a:pt x="2124142" y="1127878"/>
                  </a:lnTo>
                  <a:lnTo>
                    <a:pt x="1816931" y="1127878"/>
                  </a:lnTo>
                  <a:lnTo>
                    <a:pt x="1820094" y="1065228"/>
                  </a:lnTo>
                  <a:cubicBezTo>
                    <a:pt x="1820094" y="648328"/>
                    <a:pt x="1482129" y="310363"/>
                    <a:pt x="1065229" y="310363"/>
                  </a:cubicBezTo>
                  <a:cubicBezTo>
                    <a:pt x="648329" y="310363"/>
                    <a:pt x="310364" y="648328"/>
                    <a:pt x="310364" y="1065228"/>
                  </a:cubicBezTo>
                  <a:lnTo>
                    <a:pt x="313528" y="1127878"/>
                  </a:lnTo>
                  <a:lnTo>
                    <a:pt x="6316" y="1127878"/>
                  </a:lnTo>
                  <a:lnTo>
                    <a:pt x="0" y="1065229"/>
                  </a:lnTo>
                  <a:cubicBezTo>
                    <a:pt x="0" y="476919"/>
                    <a:pt x="476919" y="0"/>
                    <a:pt x="1065229" y="0"/>
                  </a:cubicBezTo>
                  <a:close/>
                </a:path>
              </a:pathLst>
            </a:custGeom>
            <a:solidFill>
              <a:srgbClr val="C2D5D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7" name="Freeform: Shape 16">
              <a:extLst>
                <a:ext uri="{FF2B5EF4-FFF2-40B4-BE49-F238E27FC236}">
                  <a16:creationId xmlns:a16="http://schemas.microsoft.com/office/drawing/2014/main" id="{1DD4C83E-3065-C021-1171-517168797A73}"/>
                </a:ext>
              </a:extLst>
            </p:cNvPr>
            <p:cNvSpPr/>
            <p:nvPr/>
          </p:nvSpPr>
          <p:spPr>
            <a:xfrm>
              <a:off x="20028401" y="25680093"/>
              <a:ext cx="1282391" cy="685800"/>
            </a:xfrm>
            <a:custGeom>
              <a:avLst/>
              <a:gdLst>
                <a:gd name="connsiteX0" fmla="*/ 0 w 2092564"/>
                <a:gd name="connsiteY0" fmla="*/ 0 h 877282"/>
                <a:gd name="connsiteX1" fmla="*/ 317872 w 2092564"/>
                <a:gd name="connsiteY1" fmla="*/ 0 h 877282"/>
                <a:gd name="connsiteX2" fmla="*/ 350738 w 2092564"/>
                <a:gd name="connsiteY2" fmla="*/ 105879 h 877282"/>
                <a:gd name="connsiteX3" fmla="*/ 1046282 w 2092564"/>
                <a:gd name="connsiteY3" fmla="*/ 566917 h 877282"/>
                <a:gd name="connsiteX4" fmla="*/ 1741826 w 2092564"/>
                <a:gd name="connsiteY4" fmla="*/ 105879 h 877282"/>
                <a:gd name="connsiteX5" fmla="*/ 1774693 w 2092564"/>
                <a:gd name="connsiteY5" fmla="*/ 0 h 877282"/>
                <a:gd name="connsiteX6" fmla="*/ 2092564 w 2092564"/>
                <a:gd name="connsiteY6" fmla="*/ 0 h 877282"/>
                <a:gd name="connsiteX7" fmla="*/ 2089869 w 2092564"/>
                <a:gd name="connsiteY7" fmla="*/ 26734 h 877282"/>
                <a:gd name="connsiteX8" fmla="*/ 1046282 w 2092564"/>
                <a:gd name="connsiteY8" fmla="*/ 877282 h 877282"/>
                <a:gd name="connsiteX9" fmla="*/ 2695 w 2092564"/>
                <a:gd name="connsiteY9" fmla="*/ 26734 h 877282"/>
                <a:gd name="connsiteX10" fmla="*/ 0 w 2092564"/>
                <a:gd name="connsiteY10" fmla="*/ 0 h 87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2564" h="877282">
                  <a:moveTo>
                    <a:pt x="0" y="0"/>
                  </a:moveTo>
                  <a:lnTo>
                    <a:pt x="317872" y="0"/>
                  </a:lnTo>
                  <a:lnTo>
                    <a:pt x="350738" y="105879"/>
                  </a:lnTo>
                  <a:cubicBezTo>
                    <a:pt x="465333" y="376812"/>
                    <a:pt x="733607" y="566917"/>
                    <a:pt x="1046282" y="566917"/>
                  </a:cubicBezTo>
                  <a:cubicBezTo>
                    <a:pt x="1358957" y="566917"/>
                    <a:pt x="1627231" y="376812"/>
                    <a:pt x="1741826" y="105879"/>
                  </a:cubicBezTo>
                  <a:lnTo>
                    <a:pt x="1774693" y="0"/>
                  </a:lnTo>
                  <a:lnTo>
                    <a:pt x="2092564" y="0"/>
                  </a:lnTo>
                  <a:lnTo>
                    <a:pt x="2089869" y="26734"/>
                  </a:lnTo>
                  <a:cubicBezTo>
                    <a:pt x="1990541" y="512141"/>
                    <a:pt x="1561053" y="877282"/>
                    <a:pt x="1046282" y="877282"/>
                  </a:cubicBezTo>
                  <a:cubicBezTo>
                    <a:pt x="531511" y="877282"/>
                    <a:pt x="102024" y="512141"/>
                    <a:pt x="2695" y="26734"/>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8" name="Freeform: Shape 17">
              <a:extLst>
                <a:ext uri="{FF2B5EF4-FFF2-40B4-BE49-F238E27FC236}">
                  <a16:creationId xmlns:a16="http://schemas.microsoft.com/office/drawing/2014/main" id="{160E5CE2-4B55-4955-607F-15F2A0C9DA4F}"/>
                </a:ext>
              </a:extLst>
            </p:cNvPr>
            <p:cNvSpPr/>
            <p:nvPr/>
          </p:nvSpPr>
          <p:spPr>
            <a:xfrm>
              <a:off x="21916603" y="24764158"/>
              <a:ext cx="1282391" cy="685800"/>
            </a:xfrm>
            <a:custGeom>
              <a:avLst/>
              <a:gdLst>
                <a:gd name="connsiteX0" fmla="*/ 1046282 w 2092564"/>
                <a:gd name="connsiteY0" fmla="*/ 0 h 877282"/>
                <a:gd name="connsiteX1" fmla="*/ 2089869 w 2092564"/>
                <a:gd name="connsiteY1" fmla="*/ 850548 h 877282"/>
                <a:gd name="connsiteX2" fmla="*/ 2092564 w 2092564"/>
                <a:gd name="connsiteY2" fmla="*/ 877282 h 877282"/>
                <a:gd name="connsiteX3" fmla="*/ 1774694 w 2092564"/>
                <a:gd name="connsiteY3" fmla="*/ 877282 h 877282"/>
                <a:gd name="connsiteX4" fmla="*/ 1741827 w 2092564"/>
                <a:gd name="connsiteY4" fmla="*/ 771401 h 877282"/>
                <a:gd name="connsiteX5" fmla="*/ 1046283 w 2092564"/>
                <a:gd name="connsiteY5" fmla="*/ 310363 h 877282"/>
                <a:gd name="connsiteX6" fmla="*/ 350739 w 2092564"/>
                <a:gd name="connsiteY6" fmla="*/ 771401 h 877282"/>
                <a:gd name="connsiteX7" fmla="*/ 317872 w 2092564"/>
                <a:gd name="connsiteY7" fmla="*/ 877282 h 877282"/>
                <a:gd name="connsiteX8" fmla="*/ 0 w 2092564"/>
                <a:gd name="connsiteY8" fmla="*/ 877282 h 877282"/>
                <a:gd name="connsiteX9" fmla="*/ 2695 w 2092564"/>
                <a:gd name="connsiteY9" fmla="*/ 850548 h 877282"/>
                <a:gd name="connsiteX10" fmla="*/ 1046282 w 2092564"/>
                <a:gd name="connsiteY10" fmla="*/ 0 h 87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2564" h="877282">
                  <a:moveTo>
                    <a:pt x="1046282" y="0"/>
                  </a:moveTo>
                  <a:cubicBezTo>
                    <a:pt x="1561053" y="0"/>
                    <a:pt x="1990541" y="365141"/>
                    <a:pt x="2089869" y="850548"/>
                  </a:cubicBezTo>
                  <a:lnTo>
                    <a:pt x="2092564" y="877282"/>
                  </a:lnTo>
                  <a:lnTo>
                    <a:pt x="1774694" y="877282"/>
                  </a:lnTo>
                  <a:lnTo>
                    <a:pt x="1741827" y="771401"/>
                  </a:lnTo>
                  <a:cubicBezTo>
                    <a:pt x="1627232" y="500468"/>
                    <a:pt x="1358958" y="310363"/>
                    <a:pt x="1046283" y="310363"/>
                  </a:cubicBezTo>
                  <a:cubicBezTo>
                    <a:pt x="733608" y="310363"/>
                    <a:pt x="465334" y="500468"/>
                    <a:pt x="350739" y="771401"/>
                  </a:cubicBezTo>
                  <a:lnTo>
                    <a:pt x="317872" y="877282"/>
                  </a:lnTo>
                  <a:lnTo>
                    <a:pt x="0" y="877282"/>
                  </a:lnTo>
                  <a:lnTo>
                    <a:pt x="2695" y="850548"/>
                  </a:lnTo>
                  <a:cubicBezTo>
                    <a:pt x="102023" y="365141"/>
                    <a:pt x="531511" y="0"/>
                    <a:pt x="104628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9" name="Freeform: Shape 18">
              <a:extLst>
                <a:ext uri="{FF2B5EF4-FFF2-40B4-BE49-F238E27FC236}">
                  <a16:creationId xmlns:a16="http://schemas.microsoft.com/office/drawing/2014/main" id="{5221B04B-B72E-0697-ABE0-FBD4588ED29B}"/>
                </a:ext>
              </a:extLst>
            </p:cNvPr>
            <p:cNvSpPr/>
            <p:nvPr/>
          </p:nvSpPr>
          <p:spPr>
            <a:xfrm>
              <a:off x="21920936" y="25500393"/>
              <a:ext cx="1278274" cy="795528"/>
            </a:xfrm>
            <a:custGeom>
              <a:avLst/>
              <a:gdLst>
                <a:gd name="connsiteX0" fmla="*/ 6316 w 2130458"/>
                <a:gd name="connsiteY0" fmla="*/ 0 h 1127878"/>
                <a:gd name="connsiteX1" fmla="*/ 313529 w 2130458"/>
                <a:gd name="connsiteY1" fmla="*/ 0 h 1127878"/>
                <a:gd name="connsiteX2" fmla="*/ 310365 w 2130458"/>
                <a:gd name="connsiteY2" fmla="*/ 62648 h 1127878"/>
                <a:gd name="connsiteX3" fmla="*/ 1065230 w 2130458"/>
                <a:gd name="connsiteY3" fmla="*/ 817513 h 1127878"/>
                <a:gd name="connsiteX4" fmla="*/ 1820095 w 2130458"/>
                <a:gd name="connsiteY4" fmla="*/ 62648 h 1127878"/>
                <a:gd name="connsiteX5" fmla="*/ 1816932 w 2130458"/>
                <a:gd name="connsiteY5" fmla="*/ 0 h 1127878"/>
                <a:gd name="connsiteX6" fmla="*/ 2124142 w 2130458"/>
                <a:gd name="connsiteY6" fmla="*/ 0 h 1127878"/>
                <a:gd name="connsiteX7" fmla="*/ 2130458 w 2130458"/>
                <a:gd name="connsiteY7" fmla="*/ 62649 h 1127878"/>
                <a:gd name="connsiteX8" fmla="*/ 1065229 w 2130458"/>
                <a:gd name="connsiteY8" fmla="*/ 1127878 h 1127878"/>
                <a:gd name="connsiteX9" fmla="*/ 0 w 2130458"/>
                <a:gd name="connsiteY9" fmla="*/ 62649 h 1127878"/>
                <a:gd name="connsiteX10" fmla="*/ 6316 w 2130458"/>
                <a:gd name="connsiteY10" fmla="*/ 0 h 112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0458" h="1127878">
                  <a:moveTo>
                    <a:pt x="6316" y="0"/>
                  </a:moveTo>
                  <a:lnTo>
                    <a:pt x="313529" y="0"/>
                  </a:lnTo>
                  <a:lnTo>
                    <a:pt x="310365" y="62648"/>
                  </a:lnTo>
                  <a:cubicBezTo>
                    <a:pt x="310365" y="479548"/>
                    <a:pt x="648330" y="817513"/>
                    <a:pt x="1065230" y="817513"/>
                  </a:cubicBezTo>
                  <a:cubicBezTo>
                    <a:pt x="1482130" y="817513"/>
                    <a:pt x="1820095" y="479548"/>
                    <a:pt x="1820095" y="62648"/>
                  </a:cubicBezTo>
                  <a:lnTo>
                    <a:pt x="1816932" y="0"/>
                  </a:lnTo>
                  <a:lnTo>
                    <a:pt x="2124142" y="0"/>
                  </a:lnTo>
                  <a:lnTo>
                    <a:pt x="2130458" y="62649"/>
                  </a:lnTo>
                  <a:cubicBezTo>
                    <a:pt x="2130458" y="650959"/>
                    <a:pt x="1653539" y="1127878"/>
                    <a:pt x="1065229" y="1127878"/>
                  </a:cubicBezTo>
                  <a:cubicBezTo>
                    <a:pt x="476919" y="1127878"/>
                    <a:pt x="0" y="650959"/>
                    <a:pt x="0" y="62649"/>
                  </a:cubicBezTo>
                  <a:lnTo>
                    <a:pt x="6316" y="0"/>
                  </a:lnTo>
                  <a:close/>
                </a:path>
              </a:pathLst>
            </a:custGeom>
            <a:solidFill>
              <a:srgbClr val="C2D5D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0" name="Rectangle 19">
              <a:extLst>
                <a:ext uri="{FF2B5EF4-FFF2-40B4-BE49-F238E27FC236}">
                  <a16:creationId xmlns:a16="http://schemas.microsoft.com/office/drawing/2014/main" id="{9AD3C5A6-19DC-3C4A-1F21-CA1894B34AEA}"/>
                </a:ext>
              </a:extLst>
            </p:cNvPr>
            <p:cNvSpPr/>
            <p:nvPr/>
          </p:nvSpPr>
          <p:spPr>
            <a:xfrm>
              <a:off x="17481336" y="25506125"/>
              <a:ext cx="640080" cy="125298"/>
            </a:xfrm>
            <a:prstGeom prst="rect">
              <a:avLst/>
            </a:prstGeom>
            <a:solidFill>
              <a:srgbClr val="C2D5D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6B824FD8-36C6-4361-981A-026162C9722A}"/>
                </a:ext>
              </a:extLst>
            </p:cNvPr>
            <p:cNvSpPr/>
            <p:nvPr/>
          </p:nvSpPr>
          <p:spPr>
            <a:xfrm>
              <a:off x="19388321" y="25505882"/>
              <a:ext cx="640080" cy="125298"/>
            </a:xfrm>
            <a:prstGeom prst="rect">
              <a:avLst/>
            </a:prstGeom>
            <a:solidFill>
              <a:srgbClr val="C2D5D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F0A76396-3A2E-E014-10F8-67C95420BF27}"/>
                </a:ext>
              </a:extLst>
            </p:cNvPr>
            <p:cNvSpPr/>
            <p:nvPr/>
          </p:nvSpPr>
          <p:spPr>
            <a:xfrm>
              <a:off x="21283939" y="25500393"/>
              <a:ext cx="640080" cy="125298"/>
            </a:xfrm>
            <a:prstGeom prst="rect">
              <a:avLst/>
            </a:prstGeom>
            <a:solidFill>
              <a:srgbClr val="C2D5D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69C08738-BB06-1D9F-98A8-BE2C745261F0}"/>
                </a:ext>
              </a:extLst>
            </p:cNvPr>
            <p:cNvSpPr txBox="1"/>
            <p:nvPr/>
          </p:nvSpPr>
          <p:spPr>
            <a:xfrm>
              <a:off x="15917213" y="26431745"/>
              <a:ext cx="1859550" cy="1754326"/>
            </a:xfrm>
            <a:prstGeom prst="rect">
              <a:avLst/>
            </a:prstGeom>
            <a:noFill/>
          </p:spPr>
          <p:txBody>
            <a:bodyPr wrap="square" lIns="0" rIns="0" rtlCol="0" anchor="t">
              <a:spAutoFit/>
            </a:bodyPr>
            <a:lstStyle/>
            <a:p>
              <a:pPr algn="ctr"/>
              <a:r>
                <a:rPr lang="en-US" sz="1200" noProof="1">
                  <a:solidFill>
                    <a:schemeClr val="tx1">
                      <a:lumMod val="65000"/>
                      <a:lumOff val="35000"/>
                    </a:schemeClr>
                  </a:solidFill>
                </a:rPr>
                <a:t>IHAP-HK, people living with HIV, and facility providers co-identify exit interview focus areas and questions.</a:t>
              </a:r>
            </a:p>
            <a:p>
              <a:pPr algn="ctr"/>
              <a:endParaRPr lang="en-US" sz="1200" noProof="1">
                <a:solidFill>
                  <a:schemeClr val="tx1">
                    <a:lumMod val="65000"/>
                    <a:lumOff val="35000"/>
                  </a:schemeClr>
                </a:solidFill>
              </a:endParaRPr>
            </a:p>
            <a:p>
              <a:pPr algn="ctr"/>
              <a:r>
                <a:rPr lang="en-US" sz="1200" noProof="1">
                  <a:solidFill>
                    <a:schemeClr val="tx1">
                      <a:lumMod val="65000"/>
                      <a:lumOff val="35000"/>
                    </a:schemeClr>
                  </a:solidFill>
                </a:rPr>
                <a:t>IHAP-HK integrates selected questions into electronic client feedback tool (English and Swahili). </a:t>
              </a:r>
            </a:p>
          </p:txBody>
        </p:sp>
        <p:sp>
          <p:nvSpPr>
            <p:cNvPr id="24" name="TextBox 23">
              <a:extLst>
                <a:ext uri="{FF2B5EF4-FFF2-40B4-BE49-F238E27FC236}">
                  <a16:creationId xmlns:a16="http://schemas.microsoft.com/office/drawing/2014/main" id="{70054036-67AA-6CF7-47E9-E46ADF7D8EB1}"/>
                </a:ext>
              </a:extLst>
            </p:cNvPr>
            <p:cNvSpPr txBox="1"/>
            <p:nvPr/>
          </p:nvSpPr>
          <p:spPr>
            <a:xfrm>
              <a:off x="17776763" y="23395491"/>
              <a:ext cx="1874496" cy="1200329"/>
            </a:xfrm>
            <a:prstGeom prst="rect">
              <a:avLst/>
            </a:prstGeom>
            <a:noFill/>
          </p:spPr>
          <p:txBody>
            <a:bodyPr wrap="square" lIns="0" rIns="0" rtlCol="0" anchor="b">
              <a:spAutoFit/>
            </a:bodyPr>
            <a:lstStyle/>
            <a:p>
              <a:pPr algn="ctr"/>
              <a:r>
                <a:rPr lang="en-US" sz="1200" noProof="1">
                  <a:solidFill>
                    <a:schemeClr val="tx1">
                      <a:lumMod val="65000"/>
                      <a:lumOff val="35000"/>
                    </a:schemeClr>
                  </a:solidFill>
                </a:rPr>
                <a:t>Trained 30 peer educators to administer exit interview with consenting clients and record answers via the KoboToolbox mobile application. </a:t>
              </a:r>
            </a:p>
          </p:txBody>
        </p:sp>
        <p:sp>
          <p:nvSpPr>
            <p:cNvPr id="25" name="TextBox 24">
              <a:extLst>
                <a:ext uri="{FF2B5EF4-FFF2-40B4-BE49-F238E27FC236}">
                  <a16:creationId xmlns:a16="http://schemas.microsoft.com/office/drawing/2014/main" id="{BABE0241-9BB1-2C5C-D5A0-599B211C3B99}"/>
                </a:ext>
              </a:extLst>
            </p:cNvPr>
            <p:cNvSpPr txBox="1"/>
            <p:nvPr/>
          </p:nvSpPr>
          <p:spPr>
            <a:xfrm>
              <a:off x="19884111" y="26431745"/>
              <a:ext cx="1755217" cy="1446550"/>
            </a:xfrm>
            <a:prstGeom prst="rect">
              <a:avLst/>
            </a:prstGeom>
            <a:noFill/>
          </p:spPr>
          <p:txBody>
            <a:bodyPr wrap="square" lIns="0" rIns="0" rtlCol="0" anchor="t">
              <a:spAutoFit/>
            </a:bodyPr>
            <a:lstStyle/>
            <a:p>
              <a:pPr algn="ctr"/>
              <a:r>
                <a:rPr lang="en-US" sz="1100" noProof="1">
                  <a:solidFill>
                    <a:schemeClr val="tx1">
                      <a:lumMod val="65000"/>
                      <a:lumOff val="35000"/>
                    </a:schemeClr>
                  </a:solidFill>
                </a:rPr>
                <a:t>IHAP-HK staff exports client responses and shares with facility quality improvement team and peer educators for analysis to identify quality-of-care gaps (by topic; frequency of occurrence; and severity of issue).</a:t>
              </a:r>
            </a:p>
          </p:txBody>
        </p:sp>
        <p:sp>
          <p:nvSpPr>
            <p:cNvPr id="26" name="TextBox 25">
              <a:extLst>
                <a:ext uri="{FF2B5EF4-FFF2-40B4-BE49-F238E27FC236}">
                  <a16:creationId xmlns:a16="http://schemas.microsoft.com/office/drawing/2014/main" id="{CD5D9C7C-6108-2637-0B33-04AF80073C99}"/>
                </a:ext>
              </a:extLst>
            </p:cNvPr>
            <p:cNvSpPr txBox="1"/>
            <p:nvPr/>
          </p:nvSpPr>
          <p:spPr>
            <a:xfrm>
              <a:off x="21577173" y="23167453"/>
              <a:ext cx="1961250" cy="1523494"/>
            </a:xfrm>
            <a:prstGeom prst="rect">
              <a:avLst/>
            </a:prstGeom>
            <a:noFill/>
          </p:spPr>
          <p:txBody>
            <a:bodyPr wrap="square" lIns="0" rIns="0" rtlCol="0" anchor="b">
              <a:spAutoFit/>
            </a:bodyPr>
            <a:lstStyle/>
            <a:p>
              <a:pPr algn="ctr"/>
              <a:r>
                <a:rPr lang="en-US" sz="1100" noProof="1">
                  <a:solidFill>
                    <a:schemeClr val="tx1">
                      <a:lumMod val="65000"/>
                      <a:lumOff val="35000"/>
                    </a:schemeClr>
                  </a:solidFill>
                </a:rPr>
                <a:t>IHAP-HK, facility quality improvement teams, and peer educators jointly identify solutions to quality-of-care gaps.</a:t>
              </a:r>
            </a:p>
            <a:p>
              <a:pPr algn="ctr"/>
              <a:endParaRPr lang="en-US" sz="500" noProof="1">
                <a:solidFill>
                  <a:schemeClr val="tx1">
                    <a:lumMod val="65000"/>
                    <a:lumOff val="35000"/>
                  </a:schemeClr>
                </a:solidFill>
              </a:endParaRPr>
            </a:p>
            <a:p>
              <a:pPr algn="ctr"/>
              <a:r>
                <a:rPr lang="en-US" sz="1100" noProof="1">
                  <a:solidFill>
                    <a:schemeClr val="tx1">
                      <a:lumMod val="65000"/>
                      <a:lumOff val="35000"/>
                    </a:schemeClr>
                  </a:solidFill>
                </a:rPr>
                <a:t>Findings and identified solutions integrated into monthly remediation plans for implementation and monitoring.  </a:t>
              </a:r>
            </a:p>
          </p:txBody>
        </p:sp>
        <p:sp>
          <p:nvSpPr>
            <p:cNvPr id="27" name="TextBox 26">
              <a:extLst>
                <a:ext uri="{FF2B5EF4-FFF2-40B4-BE49-F238E27FC236}">
                  <a16:creationId xmlns:a16="http://schemas.microsoft.com/office/drawing/2014/main" id="{10CED3BB-1519-91B9-E9E6-B2E1988FD25C}"/>
                </a:ext>
              </a:extLst>
            </p:cNvPr>
            <p:cNvSpPr txBox="1"/>
            <p:nvPr/>
          </p:nvSpPr>
          <p:spPr>
            <a:xfrm>
              <a:off x="15957448" y="23286872"/>
              <a:ext cx="1682584" cy="1323439"/>
            </a:xfrm>
            <a:prstGeom prst="rect">
              <a:avLst/>
            </a:prstGeom>
            <a:noFill/>
          </p:spPr>
          <p:txBody>
            <a:bodyPr wrap="square" lIns="0" tIns="45720" rIns="0" bIns="45720" rtlCol="0" anchor="b">
              <a:spAutoFit/>
            </a:bodyPr>
            <a:lstStyle/>
            <a:p>
              <a:pPr algn="ctr"/>
              <a:r>
                <a:rPr lang="en-US" sz="2000" b="1" noProof="1">
                  <a:solidFill>
                    <a:schemeClr val="accent5"/>
                  </a:solidFill>
                </a:rPr>
                <a:t>Issues identification &amp; tool </a:t>
              </a:r>
            </a:p>
            <a:p>
              <a:pPr algn="ctr"/>
              <a:r>
                <a:rPr lang="en-US" sz="2000" b="1" noProof="1">
                  <a:solidFill>
                    <a:schemeClr val="accent5"/>
                  </a:solidFill>
                </a:rPr>
                <a:t>development</a:t>
              </a:r>
            </a:p>
          </p:txBody>
        </p:sp>
        <p:sp>
          <p:nvSpPr>
            <p:cNvPr id="28" name="TextBox 27">
              <a:extLst>
                <a:ext uri="{FF2B5EF4-FFF2-40B4-BE49-F238E27FC236}">
                  <a16:creationId xmlns:a16="http://schemas.microsoft.com/office/drawing/2014/main" id="{E5E8B34F-509D-648A-6899-BC3183B63485}"/>
                </a:ext>
              </a:extLst>
            </p:cNvPr>
            <p:cNvSpPr txBox="1"/>
            <p:nvPr/>
          </p:nvSpPr>
          <p:spPr>
            <a:xfrm>
              <a:off x="17896043" y="26375403"/>
              <a:ext cx="1755217" cy="1015663"/>
            </a:xfrm>
            <a:prstGeom prst="rect">
              <a:avLst/>
            </a:prstGeom>
            <a:noFill/>
          </p:spPr>
          <p:txBody>
            <a:bodyPr wrap="square" lIns="0" rIns="0" rtlCol="0" anchor="b">
              <a:spAutoFit/>
            </a:bodyPr>
            <a:lstStyle/>
            <a:p>
              <a:pPr algn="ctr"/>
              <a:r>
                <a:rPr lang="en-US" sz="2000" b="1" noProof="1">
                  <a:solidFill>
                    <a:schemeClr val="accent3">
                      <a:lumMod val="75000"/>
                    </a:schemeClr>
                  </a:solidFill>
                </a:rPr>
                <a:t>Exit </a:t>
              </a:r>
            </a:p>
            <a:p>
              <a:pPr algn="ctr"/>
              <a:r>
                <a:rPr lang="en-US" sz="2000" b="1" noProof="1">
                  <a:solidFill>
                    <a:schemeClr val="accent3">
                      <a:lumMod val="75000"/>
                    </a:schemeClr>
                  </a:solidFill>
                </a:rPr>
                <a:t>interview administration</a:t>
              </a:r>
            </a:p>
          </p:txBody>
        </p:sp>
        <p:sp>
          <p:nvSpPr>
            <p:cNvPr id="29" name="TextBox 28">
              <a:extLst>
                <a:ext uri="{FF2B5EF4-FFF2-40B4-BE49-F238E27FC236}">
                  <a16:creationId xmlns:a16="http://schemas.microsoft.com/office/drawing/2014/main" id="{A83C1007-C49F-64C3-F7C5-AFDDBB41ACBE}"/>
                </a:ext>
              </a:extLst>
            </p:cNvPr>
            <p:cNvSpPr txBox="1"/>
            <p:nvPr/>
          </p:nvSpPr>
          <p:spPr>
            <a:xfrm>
              <a:off x="19892880" y="23352863"/>
              <a:ext cx="1527597" cy="1323439"/>
            </a:xfrm>
            <a:prstGeom prst="rect">
              <a:avLst/>
            </a:prstGeom>
            <a:noFill/>
          </p:spPr>
          <p:txBody>
            <a:bodyPr wrap="square" lIns="0" rIns="0" rtlCol="0" anchor="b">
              <a:spAutoFit/>
            </a:bodyPr>
            <a:lstStyle/>
            <a:p>
              <a:pPr algn="ctr"/>
              <a:r>
                <a:rPr lang="en-US" sz="2000" b="1" noProof="1">
                  <a:solidFill>
                    <a:schemeClr val="accent2"/>
                  </a:solidFill>
                </a:rPr>
                <a:t>Client feedback compilation &amp; analysis</a:t>
              </a:r>
            </a:p>
          </p:txBody>
        </p:sp>
        <p:sp>
          <p:nvSpPr>
            <p:cNvPr id="30" name="TextBox 29">
              <a:extLst>
                <a:ext uri="{FF2B5EF4-FFF2-40B4-BE49-F238E27FC236}">
                  <a16:creationId xmlns:a16="http://schemas.microsoft.com/office/drawing/2014/main" id="{C8904A2B-900C-FFC4-AB88-32CFF3B8E1AB}"/>
                </a:ext>
              </a:extLst>
            </p:cNvPr>
            <p:cNvSpPr txBox="1"/>
            <p:nvPr/>
          </p:nvSpPr>
          <p:spPr>
            <a:xfrm>
              <a:off x="21758608" y="26348201"/>
              <a:ext cx="1859550" cy="1323439"/>
            </a:xfrm>
            <a:prstGeom prst="rect">
              <a:avLst/>
            </a:prstGeom>
            <a:noFill/>
          </p:spPr>
          <p:txBody>
            <a:bodyPr wrap="square" lIns="0" rIns="0" rtlCol="0" anchor="b">
              <a:spAutoFit/>
            </a:bodyPr>
            <a:lstStyle/>
            <a:p>
              <a:pPr algn="ctr"/>
              <a:r>
                <a:rPr lang="en-US" sz="2000" b="1" noProof="1">
                  <a:solidFill>
                    <a:schemeClr val="accent4"/>
                  </a:solidFill>
                </a:rPr>
                <a:t>Integration into quality improvement plans</a:t>
              </a:r>
            </a:p>
          </p:txBody>
        </p:sp>
      </p:grpSp>
      <p:pic>
        <p:nvPicPr>
          <p:cNvPr id="31" name="Picture 30" descr="Graphical user interface, application, icon&#10;&#10;Description automatically generated">
            <a:extLst>
              <a:ext uri="{FF2B5EF4-FFF2-40B4-BE49-F238E27FC236}">
                <a16:creationId xmlns:a16="http://schemas.microsoft.com/office/drawing/2014/main" id="{BA03A636-D843-8DE5-A660-8BFE660AD055}"/>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524276" y="3294014"/>
            <a:ext cx="649224" cy="649224"/>
          </a:xfrm>
          <a:prstGeom prst="rect">
            <a:avLst/>
          </a:prstGeom>
        </p:spPr>
      </p:pic>
      <p:pic>
        <p:nvPicPr>
          <p:cNvPr id="32" name="Picture 31" descr="Logo, icon&#10;&#10;Description automatically generated">
            <a:extLst>
              <a:ext uri="{FF2B5EF4-FFF2-40B4-BE49-F238E27FC236}">
                <a16:creationId xmlns:a16="http://schemas.microsoft.com/office/drawing/2014/main" id="{8643EF59-D334-770C-66D0-37504825A24D}"/>
              </a:ext>
            </a:extLst>
          </p:cNvPr>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217589" y="3310323"/>
            <a:ext cx="649660" cy="649660"/>
          </a:xfrm>
          <a:prstGeom prst="rect">
            <a:avLst/>
          </a:prstGeom>
        </p:spPr>
      </p:pic>
      <p:pic>
        <p:nvPicPr>
          <p:cNvPr id="33" name="Picture 32" descr="Icon&#10;&#10;Description automatically generated">
            <a:extLst>
              <a:ext uri="{FF2B5EF4-FFF2-40B4-BE49-F238E27FC236}">
                <a16:creationId xmlns:a16="http://schemas.microsoft.com/office/drawing/2014/main" id="{191039DD-BCF3-DCA6-7F09-63B884F3A6B0}"/>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13635" y="3284924"/>
            <a:ext cx="649224" cy="649224"/>
          </a:xfrm>
          <a:prstGeom prst="rect">
            <a:avLst/>
          </a:prstGeom>
        </p:spPr>
      </p:pic>
      <p:pic>
        <p:nvPicPr>
          <p:cNvPr id="34" name="Picture 33" descr="Icon&#10;&#10;Description automatically generated">
            <a:extLst>
              <a:ext uri="{FF2B5EF4-FFF2-40B4-BE49-F238E27FC236}">
                <a16:creationId xmlns:a16="http://schemas.microsoft.com/office/drawing/2014/main" id="{6F453A93-0CCE-D516-963D-0CE727D75551}"/>
              </a:ext>
            </a:extLst>
          </p:cNvPr>
          <p:cNvPicPr>
            <a:picLocks noChangeAspect="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116837" y="3284924"/>
            <a:ext cx="649224" cy="649224"/>
          </a:xfrm>
          <a:prstGeom prst="rect">
            <a:avLst/>
          </a:prstGeom>
        </p:spPr>
      </p:pic>
    </p:spTree>
    <p:extLst>
      <p:ext uri="{BB962C8B-B14F-4D97-AF65-F5344CB8AC3E}">
        <p14:creationId xmlns:p14="http://schemas.microsoft.com/office/powerpoint/2010/main" val="3359040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E6F9BF2-1BA6-5877-4F70-EA5D6B0AAE0F}"/>
              </a:ext>
            </a:extLst>
          </p:cNvPr>
          <p:cNvSpPr txBox="1"/>
          <p:nvPr/>
        </p:nvSpPr>
        <p:spPr>
          <a:xfrm>
            <a:off x="0" y="0"/>
            <a:ext cx="1808480" cy="400110"/>
          </a:xfrm>
          <a:prstGeom prst="rect">
            <a:avLst/>
          </a:prstGeom>
          <a:solidFill>
            <a:schemeClr val="tx2"/>
          </a:solidFill>
        </p:spPr>
        <p:txBody>
          <a:bodyPr wrap="square" rtlCol="0">
            <a:spAutoFit/>
          </a:bodyPr>
          <a:lstStyle/>
          <a:p>
            <a:r>
              <a:rPr lang="en-US" sz="2000" b="1" dirty="0">
                <a:solidFill>
                  <a:schemeClr val="bg1"/>
                </a:solidFill>
              </a:rPr>
              <a:t>Methods</a:t>
            </a:r>
          </a:p>
        </p:txBody>
      </p:sp>
      <p:grpSp>
        <p:nvGrpSpPr>
          <p:cNvPr id="5" name="Group 4">
            <a:extLst>
              <a:ext uri="{FF2B5EF4-FFF2-40B4-BE49-F238E27FC236}">
                <a16:creationId xmlns:a16="http://schemas.microsoft.com/office/drawing/2014/main" id="{D89854F4-DDD9-F3EE-5B39-EB5B34BCEBFA}"/>
              </a:ext>
            </a:extLst>
          </p:cNvPr>
          <p:cNvGrpSpPr/>
          <p:nvPr/>
        </p:nvGrpSpPr>
        <p:grpSpPr>
          <a:xfrm>
            <a:off x="3931920" y="6169700"/>
            <a:ext cx="7925602" cy="568749"/>
            <a:chOff x="3931920" y="6169700"/>
            <a:chExt cx="7925602" cy="568749"/>
          </a:xfrm>
        </p:grpSpPr>
        <p:sp>
          <p:nvSpPr>
            <p:cNvPr id="6" name="TextBox 5">
              <a:extLst>
                <a:ext uri="{FF2B5EF4-FFF2-40B4-BE49-F238E27FC236}">
                  <a16:creationId xmlns:a16="http://schemas.microsoft.com/office/drawing/2014/main" id="{5EC1BBFA-556B-ABE6-E551-F257715385B3}"/>
                </a:ext>
              </a:extLst>
            </p:cNvPr>
            <p:cNvSpPr txBox="1"/>
            <p:nvPr/>
          </p:nvSpPr>
          <p:spPr>
            <a:xfrm>
              <a:off x="3931920" y="6339840"/>
              <a:ext cx="2357120" cy="369332"/>
            </a:xfrm>
            <a:prstGeom prst="rect">
              <a:avLst/>
            </a:prstGeom>
            <a:solidFill>
              <a:schemeClr val="bg1"/>
            </a:solidFill>
          </p:spPr>
          <p:txBody>
            <a:bodyPr wrap="square" rtlCol="0">
              <a:spAutoFit/>
            </a:bodyPr>
            <a:lstStyle/>
            <a:p>
              <a:endParaRPr lang="en-US" dirty="0"/>
            </a:p>
          </p:txBody>
        </p:sp>
        <p:pic>
          <p:nvPicPr>
            <p:cNvPr id="7" name="Picture 6">
              <a:extLst>
                <a:ext uri="{FF2B5EF4-FFF2-40B4-BE49-F238E27FC236}">
                  <a16:creationId xmlns:a16="http://schemas.microsoft.com/office/drawing/2014/main" id="{5928E16A-725C-F84E-941B-AAC0A9413D88}"/>
                </a:ext>
              </a:extLst>
            </p:cNvPr>
            <p:cNvPicPr>
              <a:picLocks noChangeAspect="1"/>
            </p:cNvPicPr>
            <p:nvPr/>
          </p:nvPicPr>
          <p:blipFill>
            <a:blip r:embed="rId2"/>
            <a:stretch>
              <a:fillRect/>
            </a:stretch>
          </p:blipFill>
          <p:spPr>
            <a:xfrm>
              <a:off x="6096000" y="6169700"/>
              <a:ext cx="5761522" cy="568749"/>
            </a:xfrm>
            <a:prstGeom prst="rect">
              <a:avLst/>
            </a:prstGeom>
          </p:spPr>
        </p:pic>
      </p:grpSp>
      <p:sp>
        <p:nvSpPr>
          <p:cNvPr id="2" name="TextBox 1">
            <a:extLst>
              <a:ext uri="{FF2B5EF4-FFF2-40B4-BE49-F238E27FC236}">
                <a16:creationId xmlns:a16="http://schemas.microsoft.com/office/drawing/2014/main" id="{2A22623F-34EE-6CF6-BB78-A90CD5332CB4}"/>
              </a:ext>
            </a:extLst>
          </p:cNvPr>
          <p:cNvSpPr txBox="1"/>
          <p:nvPr/>
        </p:nvSpPr>
        <p:spPr>
          <a:xfrm>
            <a:off x="616689" y="1753417"/>
            <a:ext cx="11057861" cy="4206240"/>
          </a:xfrm>
          <a:prstGeom prst="rect">
            <a:avLst/>
          </a:prstGeom>
          <a:noFill/>
          <a:ln w="38100">
            <a:solidFill>
              <a:schemeClr val="accent6"/>
            </a:solidFill>
          </a:ln>
        </p:spPr>
        <p:txBody>
          <a:bodyPr wrap="square" rtlCol="0">
            <a:spAutoFit/>
          </a:bodyPr>
          <a:lstStyle/>
          <a:p>
            <a:endParaRPr lang="en-US" dirty="0"/>
          </a:p>
        </p:txBody>
      </p:sp>
      <p:pic>
        <p:nvPicPr>
          <p:cNvPr id="13" name="Picture 12" descr="A group of colorful question marks&#10;&#10;Description automatically generated">
            <a:extLst>
              <a:ext uri="{FF2B5EF4-FFF2-40B4-BE49-F238E27FC236}">
                <a16:creationId xmlns:a16="http://schemas.microsoft.com/office/drawing/2014/main" id="{F6578396-80CA-6FF7-8BFF-EFC2FE6D2691}"/>
              </a:ext>
            </a:extLst>
          </p:cNvPr>
          <p:cNvPicPr>
            <a:picLocks noChangeAspect="1"/>
          </p:cNvPicPr>
          <p:nvPr/>
        </p:nvPicPr>
        <p:blipFill>
          <a:blip r:embed="rId3"/>
          <a:stretch>
            <a:fillRect/>
          </a:stretch>
        </p:blipFill>
        <p:spPr>
          <a:xfrm rot="20656556">
            <a:off x="82194" y="1353241"/>
            <a:ext cx="1042416" cy="1042416"/>
          </a:xfrm>
          <a:prstGeom prst="rect">
            <a:avLst/>
          </a:prstGeom>
        </p:spPr>
      </p:pic>
      <p:pic>
        <p:nvPicPr>
          <p:cNvPr id="14" name="Picture 13" descr="A group of colorful question marks&#10;&#10;Description automatically generated">
            <a:extLst>
              <a:ext uri="{FF2B5EF4-FFF2-40B4-BE49-F238E27FC236}">
                <a16:creationId xmlns:a16="http://schemas.microsoft.com/office/drawing/2014/main" id="{AFC39F19-3F78-4E38-1A09-9D351A362ED1}"/>
              </a:ext>
            </a:extLst>
          </p:cNvPr>
          <p:cNvPicPr>
            <a:picLocks noChangeAspect="1"/>
          </p:cNvPicPr>
          <p:nvPr/>
        </p:nvPicPr>
        <p:blipFill>
          <a:blip r:embed="rId3"/>
          <a:stretch>
            <a:fillRect/>
          </a:stretch>
        </p:blipFill>
        <p:spPr>
          <a:xfrm rot="559183">
            <a:off x="11008793" y="5368021"/>
            <a:ext cx="1042416" cy="1042416"/>
          </a:xfrm>
          <a:prstGeom prst="rect">
            <a:avLst/>
          </a:prstGeom>
        </p:spPr>
      </p:pic>
      <p:sp>
        <p:nvSpPr>
          <p:cNvPr id="15" name="TextBox 14">
            <a:extLst>
              <a:ext uri="{FF2B5EF4-FFF2-40B4-BE49-F238E27FC236}">
                <a16:creationId xmlns:a16="http://schemas.microsoft.com/office/drawing/2014/main" id="{69D13CAD-4CC1-A6A1-A0B4-7453648B0AFA}"/>
              </a:ext>
            </a:extLst>
          </p:cNvPr>
          <p:cNvSpPr txBox="1"/>
          <p:nvPr/>
        </p:nvSpPr>
        <p:spPr>
          <a:xfrm>
            <a:off x="1175416" y="1977125"/>
            <a:ext cx="10417755" cy="3877985"/>
          </a:xfrm>
          <a:prstGeom prst="rect">
            <a:avLst/>
          </a:prstGeom>
          <a:noFill/>
        </p:spPr>
        <p:txBody>
          <a:bodyPr wrap="square" rtlCol="0">
            <a:spAutoFit/>
          </a:bodyPr>
          <a:lstStyle/>
          <a:p>
            <a:r>
              <a:rPr lang="en-US" b="1" dirty="0">
                <a:solidFill>
                  <a:schemeClr val="accent1"/>
                </a:solidFill>
              </a:rPr>
              <a:t>Wait time:</a:t>
            </a:r>
            <a:r>
              <a:rPr lang="en-US" dirty="0">
                <a:solidFill>
                  <a:schemeClr val="accent1"/>
                </a:solidFill>
              </a:rPr>
              <a:t> </a:t>
            </a:r>
            <a:r>
              <a:rPr lang="en-US" dirty="0"/>
              <a:t>How long did you wait before being received by a healthcare provider? </a:t>
            </a:r>
          </a:p>
          <a:p>
            <a:endParaRPr lang="en-US" sz="1200" dirty="0"/>
          </a:p>
          <a:p>
            <a:r>
              <a:rPr lang="en-US" b="1" dirty="0">
                <a:solidFill>
                  <a:schemeClr val="accent1"/>
                </a:solidFill>
              </a:rPr>
              <a:t>Medication dispensing: </a:t>
            </a:r>
            <a:r>
              <a:rPr lang="en-US" dirty="0"/>
              <a:t>Did you receive all prescribed medications?</a:t>
            </a:r>
          </a:p>
          <a:p>
            <a:endParaRPr lang="en-US" sz="1200" dirty="0"/>
          </a:p>
          <a:p>
            <a:r>
              <a:rPr lang="en-US" b="1" dirty="0">
                <a:solidFill>
                  <a:schemeClr val="accent1"/>
                </a:solidFill>
              </a:rPr>
              <a:t>Provider attitude: </a:t>
            </a:r>
          </a:p>
          <a:p>
            <a:r>
              <a:rPr lang="en-US" dirty="0"/>
              <a:t>What was the provider’s attitude towards you? </a:t>
            </a:r>
          </a:p>
          <a:p>
            <a:r>
              <a:rPr lang="en-US" dirty="0"/>
              <a:t>Did you feel stigmatized by facility staff? </a:t>
            </a:r>
          </a:p>
          <a:p>
            <a:r>
              <a:rPr lang="en-US" dirty="0"/>
              <a:t>Were services offered to you in complete confidentiality? </a:t>
            </a:r>
          </a:p>
          <a:p>
            <a:endParaRPr lang="en-US" sz="1200" dirty="0"/>
          </a:p>
          <a:p>
            <a:r>
              <a:rPr lang="en-US" b="1" dirty="0">
                <a:solidFill>
                  <a:schemeClr val="accent1"/>
                </a:solidFill>
              </a:rPr>
              <a:t>Viral load (VL) services: </a:t>
            </a:r>
          </a:p>
          <a:p>
            <a:r>
              <a:rPr lang="en-US" dirty="0"/>
              <a:t>Have you had a viral load sample taken in the past six months? </a:t>
            </a:r>
          </a:p>
          <a:p>
            <a:r>
              <a:rPr lang="en-US" dirty="0"/>
              <a:t>Did you received your results, and if so, how long did it take to receive your results?</a:t>
            </a:r>
          </a:p>
          <a:p>
            <a:endParaRPr lang="en-US" sz="1200" dirty="0"/>
          </a:p>
          <a:p>
            <a:r>
              <a:rPr lang="en-US" b="1" dirty="0">
                <a:solidFill>
                  <a:schemeClr val="accent1"/>
                </a:solidFill>
              </a:rPr>
              <a:t>Recommendations: </a:t>
            </a:r>
            <a:r>
              <a:rPr lang="en-US" dirty="0"/>
              <a:t>Do you have suggestions to improve the quality of services received? </a:t>
            </a:r>
          </a:p>
        </p:txBody>
      </p:sp>
      <p:sp>
        <p:nvSpPr>
          <p:cNvPr id="16" name="TextBox 15">
            <a:extLst>
              <a:ext uri="{FF2B5EF4-FFF2-40B4-BE49-F238E27FC236}">
                <a16:creationId xmlns:a16="http://schemas.microsoft.com/office/drawing/2014/main" id="{914F9583-E2B1-7273-8B70-84381592941B}"/>
              </a:ext>
            </a:extLst>
          </p:cNvPr>
          <p:cNvSpPr txBox="1"/>
          <p:nvPr/>
        </p:nvSpPr>
        <p:spPr>
          <a:xfrm>
            <a:off x="9580880" y="294640"/>
            <a:ext cx="2438400" cy="1117600"/>
          </a:xfrm>
          <a:prstGeom prst="rect">
            <a:avLst/>
          </a:prstGeom>
          <a:solidFill>
            <a:schemeClr val="bg1"/>
          </a:solidFill>
        </p:spPr>
        <p:txBody>
          <a:bodyPr wrap="square" rtlCol="0">
            <a:spAutoFit/>
          </a:bodyPr>
          <a:lstStyle/>
          <a:p>
            <a:endParaRPr lang="en-US" dirty="0"/>
          </a:p>
        </p:txBody>
      </p:sp>
      <p:sp>
        <p:nvSpPr>
          <p:cNvPr id="3" name="Title 2">
            <a:extLst>
              <a:ext uri="{FF2B5EF4-FFF2-40B4-BE49-F238E27FC236}">
                <a16:creationId xmlns:a16="http://schemas.microsoft.com/office/drawing/2014/main" id="{CE660349-8FF3-774D-99B5-E2BC07158C39}"/>
              </a:ext>
            </a:extLst>
          </p:cNvPr>
          <p:cNvSpPr>
            <a:spLocks noGrp="1"/>
          </p:cNvSpPr>
          <p:nvPr>
            <p:ph type="title"/>
          </p:nvPr>
        </p:nvSpPr>
        <p:spPr>
          <a:xfrm>
            <a:off x="2122493" y="148828"/>
            <a:ext cx="8891918" cy="653828"/>
          </a:xfrm>
        </p:spPr>
        <p:txBody>
          <a:bodyPr>
            <a:normAutofit fontScale="90000"/>
          </a:bodyPr>
          <a:lstStyle/>
          <a:p>
            <a:r>
              <a:rPr lang="en-US" dirty="0"/>
              <a:t>Service quality questionnaire</a:t>
            </a:r>
          </a:p>
        </p:txBody>
      </p:sp>
      <p:sp>
        <p:nvSpPr>
          <p:cNvPr id="17" name="TextBox 16">
            <a:extLst>
              <a:ext uri="{FF2B5EF4-FFF2-40B4-BE49-F238E27FC236}">
                <a16:creationId xmlns:a16="http://schemas.microsoft.com/office/drawing/2014/main" id="{81E96E03-9399-0A71-E9FE-A450AE9A4D25}"/>
              </a:ext>
            </a:extLst>
          </p:cNvPr>
          <p:cNvSpPr txBox="1"/>
          <p:nvPr/>
        </p:nvSpPr>
        <p:spPr>
          <a:xfrm>
            <a:off x="1246356" y="1001738"/>
            <a:ext cx="10047720" cy="646331"/>
          </a:xfrm>
          <a:prstGeom prst="rect">
            <a:avLst/>
          </a:prstGeom>
          <a:noFill/>
        </p:spPr>
        <p:txBody>
          <a:bodyPr wrap="square" rtlCol="0">
            <a:spAutoFit/>
          </a:bodyPr>
          <a:lstStyle/>
          <a:p>
            <a:r>
              <a:rPr lang="en-US" dirty="0"/>
              <a:t>Feedback gathered and analyzed from </a:t>
            </a:r>
            <a:r>
              <a:rPr lang="en-US" b="1" dirty="0"/>
              <a:t>4,917 exit interviews </a:t>
            </a:r>
            <a:r>
              <a:rPr lang="en-US" dirty="0"/>
              <a:t>conducted with clients</a:t>
            </a:r>
          </a:p>
          <a:p>
            <a:pPr algn="ctr"/>
            <a:r>
              <a:rPr lang="en-US" dirty="0"/>
              <a:t>receiving HIV treatment and care services at the 8 pilot facilities.   </a:t>
            </a:r>
          </a:p>
        </p:txBody>
      </p:sp>
    </p:spTree>
    <p:extLst>
      <p:ext uri="{BB962C8B-B14F-4D97-AF65-F5344CB8AC3E}">
        <p14:creationId xmlns:p14="http://schemas.microsoft.com/office/powerpoint/2010/main" val="3534878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4346B4D3-1206-E2D6-FA72-1FF0DB88A286}"/>
              </a:ext>
            </a:extLst>
          </p:cNvPr>
          <p:cNvSpPr txBox="1"/>
          <p:nvPr/>
        </p:nvSpPr>
        <p:spPr>
          <a:xfrm>
            <a:off x="9580880" y="294640"/>
            <a:ext cx="2438400" cy="1117600"/>
          </a:xfrm>
          <a:prstGeom prst="rect">
            <a:avLst/>
          </a:prstGeom>
          <a:solidFill>
            <a:schemeClr val="bg1"/>
          </a:solidFill>
        </p:spPr>
        <p:txBody>
          <a:bodyPr wrap="square" rtlCol="0">
            <a:spAutoFit/>
          </a:bodyPr>
          <a:lstStyle/>
          <a:p>
            <a:endParaRPr lang="en-US" dirty="0"/>
          </a:p>
        </p:txBody>
      </p:sp>
      <p:sp>
        <p:nvSpPr>
          <p:cNvPr id="2" name="Content Placeholder 1">
            <a:extLst>
              <a:ext uri="{FF2B5EF4-FFF2-40B4-BE49-F238E27FC236}">
                <a16:creationId xmlns:a16="http://schemas.microsoft.com/office/drawing/2014/main" id="{A1010A4E-4F36-9D4C-97C5-9AF4FEF49D21}"/>
              </a:ext>
            </a:extLst>
          </p:cNvPr>
          <p:cNvSpPr>
            <a:spLocks noGrp="1"/>
          </p:cNvSpPr>
          <p:nvPr>
            <p:ph sz="quarter" idx="13"/>
          </p:nvPr>
        </p:nvSpPr>
        <p:spPr>
          <a:xfrm>
            <a:off x="177209" y="1628989"/>
            <a:ext cx="4880998" cy="1889049"/>
          </a:xfrm>
          <a:ln w="19050">
            <a:solidFill>
              <a:schemeClr val="accent6"/>
            </a:solidFill>
          </a:ln>
        </p:spPr>
        <p:txBody>
          <a:bodyPr>
            <a:normAutofit/>
          </a:bodyPr>
          <a:lstStyle/>
          <a:p>
            <a:pPr marL="166687">
              <a:spcBef>
                <a:spcPts val="0"/>
              </a:spcBef>
            </a:pPr>
            <a:endParaRPr lang="en-GB" sz="400" dirty="0"/>
          </a:p>
          <a:p>
            <a:pPr marL="342900" indent="-176213">
              <a:spcBef>
                <a:spcPts val="500"/>
              </a:spcBef>
              <a:buFont typeface="Arial" panose="020B0604020202020204" pitchFamily="34" charset="0"/>
              <a:buChar char="•"/>
            </a:pPr>
            <a:r>
              <a:rPr lang="en-GB" sz="1550" dirty="0"/>
              <a:t>Using peer educators to conduct appointment prep tasks. </a:t>
            </a:r>
          </a:p>
          <a:p>
            <a:pPr marL="342900" indent="-176213">
              <a:spcBef>
                <a:spcPts val="500"/>
              </a:spcBef>
              <a:buFont typeface="Arial" panose="020B0604020202020204" pitchFamily="34" charset="0"/>
              <a:buChar char="•"/>
            </a:pPr>
            <a:r>
              <a:rPr lang="en-GB" sz="1550" dirty="0"/>
              <a:t>Coaching providers to use appointment agendas to better triage needed services.</a:t>
            </a:r>
          </a:p>
          <a:p>
            <a:pPr marL="342900" indent="-176213">
              <a:spcBef>
                <a:spcPts val="500"/>
              </a:spcBef>
              <a:buFont typeface="Arial" panose="020B0604020202020204" pitchFamily="34" charset="0"/>
              <a:buChar char="•"/>
            </a:pPr>
            <a:r>
              <a:rPr lang="en-GB" sz="1550" dirty="0"/>
              <a:t>Escorting clients to consultation rooms, pharmacies, and/or laboratories.</a:t>
            </a:r>
          </a:p>
          <a:p>
            <a:pPr marL="342900" indent="-176213">
              <a:spcBef>
                <a:spcPts val="500"/>
              </a:spcBef>
              <a:buFont typeface="Arial" panose="020B0604020202020204" pitchFamily="34" charset="0"/>
              <a:buChar char="•"/>
            </a:pPr>
            <a:r>
              <a:rPr lang="en-GB" sz="1550" dirty="0"/>
              <a:t>Improving waiting room conditions. </a:t>
            </a:r>
          </a:p>
        </p:txBody>
      </p:sp>
      <p:sp>
        <p:nvSpPr>
          <p:cNvPr id="8" name="TextBox 7">
            <a:extLst>
              <a:ext uri="{FF2B5EF4-FFF2-40B4-BE49-F238E27FC236}">
                <a16:creationId xmlns:a16="http://schemas.microsoft.com/office/drawing/2014/main" id="{403EA423-BF2D-F132-D478-1EC06E4C9AC1}"/>
              </a:ext>
            </a:extLst>
          </p:cNvPr>
          <p:cNvSpPr txBox="1"/>
          <p:nvPr/>
        </p:nvSpPr>
        <p:spPr>
          <a:xfrm>
            <a:off x="0" y="0"/>
            <a:ext cx="1394847" cy="400110"/>
          </a:xfrm>
          <a:prstGeom prst="rect">
            <a:avLst/>
          </a:prstGeom>
          <a:solidFill>
            <a:schemeClr val="tx2"/>
          </a:solidFill>
        </p:spPr>
        <p:txBody>
          <a:bodyPr wrap="square" rtlCol="0">
            <a:spAutoFit/>
          </a:bodyPr>
          <a:lstStyle/>
          <a:p>
            <a:r>
              <a:rPr lang="en-US" sz="2000" b="1" dirty="0">
                <a:solidFill>
                  <a:schemeClr val="bg1"/>
                </a:solidFill>
              </a:rPr>
              <a:t>Results</a:t>
            </a:r>
          </a:p>
        </p:txBody>
      </p:sp>
      <p:sp>
        <p:nvSpPr>
          <p:cNvPr id="11" name="Title 2">
            <a:extLst>
              <a:ext uri="{FF2B5EF4-FFF2-40B4-BE49-F238E27FC236}">
                <a16:creationId xmlns:a16="http://schemas.microsoft.com/office/drawing/2014/main" id="{86A177FB-7893-7E89-AA78-3B4114AFF9C3}"/>
              </a:ext>
            </a:extLst>
          </p:cNvPr>
          <p:cNvSpPr txBox="1">
            <a:spLocks/>
          </p:cNvSpPr>
          <p:nvPr/>
        </p:nvSpPr>
        <p:spPr>
          <a:xfrm>
            <a:off x="1720313" y="217943"/>
            <a:ext cx="10294478" cy="928562"/>
          </a:xfrm>
          <a:prstGeom prst="rect">
            <a:avLst/>
          </a:prstGeom>
          <a:solidFill>
            <a:schemeClr val="bg1"/>
          </a:solidFill>
        </p:spPr>
        <p:txBody>
          <a:bodyPr vert="horz" lIns="0" tIns="0" rIns="0" bIns="0" rtlCol="0" anchor="t">
            <a:normAutofit lnSpcReduction="10000"/>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r>
              <a:rPr lang="en-US" sz="3600" dirty="0"/>
              <a:t>Service quality gaps, solutions, and impact over time: </a:t>
            </a:r>
            <a:r>
              <a:rPr lang="en-US" sz="3000" i="1" dirty="0"/>
              <a:t>Long wait time</a:t>
            </a:r>
          </a:p>
        </p:txBody>
      </p:sp>
      <p:sp>
        <p:nvSpPr>
          <p:cNvPr id="18" name="TextBox 17">
            <a:extLst>
              <a:ext uri="{FF2B5EF4-FFF2-40B4-BE49-F238E27FC236}">
                <a16:creationId xmlns:a16="http://schemas.microsoft.com/office/drawing/2014/main" id="{139C86E5-44F0-9570-1412-F2EC96ECDDED}"/>
              </a:ext>
            </a:extLst>
          </p:cNvPr>
          <p:cNvSpPr txBox="1"/>
          <p:nvPr/>
        </p:nvSpPr>
        <p:spPr>
          <a:xfrm>
            <a:off x="172719" y="1227526"/>
            <a:ext cx="1333351" cy="408623"/>
          </a:xfrm>
          <a:prstGeom prst="round2DiagRect">
            <a:avLst/>
          </a:prstGeom>
          <a:solidFill>
            <a:schemeClr val="accent6"/>
          </a:solidFill>
          <a:ln>
            <a:noFill/>
          </a:ln>
        </p:spPr>
        <p:txBody>
          <a:bodyPr wrap="square" rtlCol="0">
            <a:spAutoFit/>
          </a:bodyPr>
          <a:lstStyle/>
          <a:p>
            <a:r>
              <a:rPr lang="en-GB" noProof="0" dirty="0">
                <a:solidFill>
                  <a:schemeClr val="bg1"/>
                </a:solidFill>
              </a:rPr>
              <a:t>Solutions </a:t>
            </a:r>
          </a:p>
        </p:txBody>
      </p:sp>
      <p:sp>
        <p:nvSpPr>
          <p:cNvPr id="19" name="Content Placeholder 1">
            <a:extLst>
              <a:ext uri="{FF2B5EF4-FFF2-40B4-BE49-F238E27FC236}">
                <a16:creationId xmlns:a16="http://schemas.microsoft.com/office/drawing/2014/main" id="{F3CA3C3C-AC35-0D0D-A024-9326A589A151}"/>
              </a:ext>
            </a:extLst>
          </p:cNvPr>
          <p:cNvSpPr txBox="1">
            <a:spLocks/>
          </p:cNvSpPr>
          <p:nvPr/>
        </p:nvSpPr>
        <p:spPr>
          <a:xfrm>
            <a:off x="177208" y="4064383"/>
            <a:ext cx="4880999" cy="2329256"/>
          </a:xfrm>
          <a:prstGeom prst="rect">
            <a:avLst/>
          </a:prstGeom>
          <a:ln w="19050">
            <a:solidFill>
              <a:schemeClr val="accent5"/>
            </a:solidFill>
          </a:ln>
        </p:spPr>
        <p:txBody>
          <a:bodyPr vert="horz" lIns="0" tIns="0" rIns="0" bIns="0" rtlCol="0">
            <a:normAutofit lnSpcReduction="10000"/>
          </a:bodyPr>
          <a:lstStyle>
            <a:lvl1pPr marL="0" indent="0" algn="l" defTabSz="914400" rtl="0" eaLnBrk="1" latinLnBrk="0" hangingPunct="1">
              <a:lnSpc>
                <a:spcPct val="90000"/>
              </a:lnSpc>
              <a:spcBef>
                <a:spcPts val="1000"/>
              </a:spcBef>
              <a:buFont typeface="Courier New" panose="02070309020205020404" pitchFamily="49"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2437" indent="-285750">
              <a:spcBef>
                <a:spcPts val="400"/>
              </a:spcBef>
              <a:buFont typeface="Arial" panose="020B0604020202020204" pitchFamily="34" charset="0"/>
              <a:buChar char="•"/>
            </a:pPr>
            <a:endParaRPr lang="en-GB" sz="500" dirty="0"/>
          </a:p>
          <a:p>
            <a:pPr marL="339725" indent="-174625">
              <a:spcBef>
                <a:spcPts val="400"/>
              </a:spcBef>
              <a:buFont typeface="Arial" panose="020B0604020202020204" pitchFamily="34" charset="0"/>
              <a:buChar char="•"/>
            </a:pPr>
            <a:r>
              <a:rPr lang="en-GB" sz="1600" b="1" dirty="0"/>
              <a:t>Decrease in wait time range </a:t>
            </a:r>
            <a:r>
              <a:rPr lang="en-GB" sz="1600" dirty="0"/>
              <a:t>(min-max):</a:t>
            </a:r>
          </a:p>
          <a:p>
            <a:pPr marL="574675" indent="-234950">
              <a:spcBef>
                <a:spcPts val="400"/>
              </a:spcBef>
              <a:buFont typeface="Courier New" panose="02070309020205020404" pitchFamily="49" charset="0"/>
              <a:buChar char="o"/>
            </a:pPr>
            <a:r>
              <a:rPr lang="en-GB" sz="1600" dirty="0"/>
              <a:t>May 2021: 0</a:t>
            </a:r>
            <a:r>
              <a:rPr lang="en-US" sz="1600" i="0" dirty="0">
                <a:solidFill>
                  <a:srgbClr val="202124"/>
                </a:solidFill>
                <a:effectLst/>
                <a:latin typeface="+mj-lt"/>
              </a:rPr>
              <a:t>–</a:t>
            </a:r>
            <a:r>
              <a:rPr lang="en-GB" sz="1600" dirty="0"/>
              <a:t>60 minutes</a:t>
            </a:r>
          </a:p>
          <a:p>
            <a:pPr marL="574675" indent="-234950">
              <a:spcBef>
                <a:spcPts val="400"/>
              </a:spcBef>
              <a:buFont typeface="Courier New" panose="02070309020205020404" pitchFamily="49" charset="0"/>
              <a:buChar char="o"/>
            </a:pPr>
            <a:r>
              <a:rPr lang="en-GB" sz="1600" dirty="0"/>
              <a:t>September 2022: 1</a:t>
            </a:r>
            <a:r>
              <a:rPr lang="en-US" sz="1600" i="0" dirty="0">
                <a:solidFill>
                  <a:srgbClr val="202124"/>
                </a:solidFill>
                <a:effectLst/>
                <a:latin typeface="+mj-lt"/>
              </a:rPr>
              <a:t>–</a:t>
            </a:r>
            <a:r>
              <a:rPr lang="en-GB" sz="1600" dirty="0"/>
              <a:t>17 minutes.</a:t>
            </a:r>
          </a:p>
          <a:p>
            <a:pPr marL="339725" indent="-174625">
              <a:spcBef>
                <a:spcPts val="800"/>
              </a:spcBef>
              <a:buFont typeface="Arial" panose="020B0604020202020204" pitchFamily="34" charset="0"/>
              <a:buChar char="•"/>
            </a:pPr>
            <a:r>
              <a:rPr lang="en-GB" sz="1600" b="1" dirty="0"/>
              <a:t>Decrease in mean wait time </a:t>
            </a:r>
            <a:r>
              <a:rPr lang="en-GB" sz="1600" dirty="0"/>
              <a:t>from 11.2 minutes to 8.2 minutes.</a:t>
            </a:r>
            <a:r>
              <a:rPr lang="en-GB" sz="1600" b="1" dirty="0"/>
              <a:t> </a:t>
            </a:r>
            <a:r>
              <a:rPr lang="en-GB" sz="1400" dirty="0">
                <a:sym typeface="Wingdings" panose="05000000000000000000" pitchFamily="2" charset="2"/>
              </a:rPr>
              <a:t>(Figure 1)</a:t>
            </a:r>
          </a:p>
          <a:p>
            <a:pPr marL="339725" indent="-174625">
              <a:spcBef>
                <a:spcPts val="800"/>
              </a:spcBef>
              <a:buFont typeface="Arial" panose="020B0604020202020204" pitchFamily="34" charset="0"/>
              <a:buChar char="•"/>
            </a:pPr>
            <a:r>
              <a:rPr lang="en-GB" sz="1600" b="1" dirty="0">
                <a:sym typeface="Wingdings" panose="05000000000000000000" pitchFamily="2" charset="2"/>
              </a:rPr>
              <a:t>Increase in reported client satisfaction with wait time </a:t>
            </a:r>
            <a:r>
              <a:rPr lang="en-GB" sz="1600" dirty="0">
                <a:sym typeface="Wingdings" panose="05000000000000000000" pitchFamily="2" charset="2"/>
              </a:rPr>
              <a:t></a:t>
            </a:r>
            <a:r>
              <a:rPr lang="en-GB" sz="1600" b="1" dirty="0">
                <a:sym typeface="Wingdings" panose="05000000000000000000" pitchFamily="2" charset="2"/>
              </a:rPr>
              <a:t> </a:t>
            </a:r>
            <a:r>
              <a:rPr lang="en-GB" sz="1600" dirty="0">
                <a:sym typeface="Wingdings" panose="05000000000000000000" pitchFamily="2" charset="2"/>
              </a:rPr>
              <a:t>76% wait times to be excellent or acceptable (May 2021) compared to 100% (September 2022).</a:t>
            </a:r>
          </a:p>
        </p:txBody>
      </p:sp>
      <p:sp>
        <p:nvSpPr>
          <p:cNvPr id="20" name="TextBox 19">
            <a:extLst>
              <a:ext uri="{FF2B5EF4-FFF2-40B4-BE49-F238E27FC236}">
                <a16:creationId xmlns:a16="http://schemas.microsoft.com/office/drawing/2014/main" id="{7A3BA990-974B-7D8D-34CA-4D318DEFFAFF}"/>
              </a:ext>
            </a:extLst>
          </p:cNvPr>
          <p:cNvSpPr txBox="1"/>
          <p:nvPr/>
        </p:nvSpPr>
        <p:spPr>
          <a:xfrm>
            <a:off x="172720" y="3662920"/>
            <a:ext cx="1084268" cy="408623"/>
          </a:xfrm>
          <a:prstGeom prst="round2DiagRect">
            <a:avLst/>
          </a:prstGeom>
          <a:solidFill>
            <a:schemeClr val="accent5"/>
          </a:solidFill>
          <a:ln>
            <a:noFill/>
          </a:ln>
        </p:spPr>
        <p:txBody>
          <a:bodyPr wrap="square" rtlCol="0">
            <a:spAutoFit/>
          </a:bodyPr>
          <a:lstStyle/>
          <a:p>
            <a:r>
              <a:rPr lang="en-GB" noProof="0" dirty="0">
                <a:solidFill>
                  <a:schemeClr val="bg1"/>
                </a:solidFill>
              </a:rPr>
              <a:t>Impact</a:t>
            </a:r>
          </a:p>
        </p:txBody>
      </p:sp>
      <p:sp>
        <p:nvSpPr>
          <p:cNvPr id="21" name="TextBox 20">
            <a:extLst>
              <a:ext uri="{FF2B5EF4-FFF2-40B4-BE49-F238E27FC236}">
                <a16:creationId xmlns:a16="http://schemas.microsoft.com/office/drawing/2014/main" id="{62FA1685-07CC-4AC5-87FB-43DBDAD4AEA1}"/>
              </a:ext>
            </a:extLst>
          </p:cNvPr>
          <p:cNvSpPr txBox="1"/>
          <p:nvPr/>
        </p:nvSpPr>
        <p:spPr>
          <a:xfrm>
            <a:off x="5230368" y="1532652"/>
            <a:ext cx="6956583" cy="523220"/>
          </a:xfrm>
          <a:prstGeom prst="rect">
            <a:avLst/>
          </a:prstGeom>
          <a:noFill/>
        </p:spPr>
        <p:txBody>
          <a:bodyPr wrap="square" rtlCol="0">
            <a:spAutoFit/>
          </a:bodyPr>
          <a:lstStyle/>
          <a:p>
            <a:r>
              <a:rPr lang="en-US" sz="1400" b="1" dirty="0">
                <a:latin typeface="+mj-lt"/>
              </a:rPr>
              <a:t>Figure 1: Maximum and average wait time, by month, May 2021</a:t>
            </a:r>
            <a:r>
              <a:rPr lang="en-US" sz="1400" b="1" i="0" dirty="0">
                <a:solidFill>
                  <a:srgbClr val="202124"/>
                </a:solidFill>
                <a:effectLst/>
                <a:latin typeface="+mj-lt"/>
              </a:rPr>
              <a:t>–</a:t>
            </a:r>
            <a:r>
              <a:rPr lang="en-US" sz="1400" b="1" dirty="0">
                <a:latin typeface="+mj-lt"/>
              </a:rPr>
              <a:t>September 2022. </a:t>
            </a:r>
          </a:p>
        </p:txBody>
      </p:sp>
      <p:graphicFrame>
        <p:nvGraphicFramePr>
          <p:cNvPr id="3" name="Chart 2">
            <a:extLst>
              <a:ext uri="{FF2B5EF4-FFF2-40B4-BE49-F238E27FC236}">
                <a16:creationId xmlns:a16="http://schemas.microsoft.com/office/drawing/2014/main" id="{71AF4FB8-B3FC-1187-C572-3B76630A9311}"/>
              </a:ext>
            </a:extLst>
          </p:cNvPr>
          <p:cNvGraphicFramePr>
            <a:graphicFrameLocks/>
          </p:cNvGraphicFramePr>
          <p:nvPr>
            <p:extLst>
              <p:ext uri="{D42A27DB-BD31-4B8C-83A1-F6EECF244321}">
                <p14:modId xmlns:p14="http://schemas.microsoft.com/office/powerpoint/2010/main" val="2862954389"/>
              </p:ext>
            </p:extLst>
          </p:nvPr>
        </p:nvGraphicFramePr>
        <p:xfrm>
          <a:off x="5331968" y="2191524"/>
          <a:ext cx="6443472" cy="40162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3867971"/>
      </p:ext>
    </p:extLst>
  </p:cSld>
  <p:clrMapOvr>
    <a:masterClrMapping/>
  </p:clrMapOvr>
</p:sld>
</file>

<file path=ppt/theme/theme1.xml><?xml version="1.0" encoding="utf-8"?>
<a:theme xmlns:a="http://schemas.openxmlformats.org/drawingml/2006/main" name="IAS2023">
  <a:themeElements>
    <a:clrScheme name="IAS 2023">
      <a:dk1>
        <a:srgbClr val="000000"/>
      </a:dk1>
      <a:lt1>
        <a:srgbClr val="FFFFFF"/>
      </a:lt1>
      <a:dk2>
        <a:srgbClr val="489DCB"/>
      </a:dk2>
      <a:lt2>
        <a:srgbClr val="FFFFFF"/>
      </a:lt2>
      <a:accent1>
        <a:srgbClr val="489DCB"/>
      </a:accent1>
      <a:accent2>
        <a:srgbClr val="EAAF66"/>
      </a:accent2>
      <a:accent3>
        <a:srgbClr val="2C7D5C"/>
      </a:accent3>
      <a:accent4>
        <a:srgbClr val="E0001B"/>
      </a:accent4>
      <a:accent5>
        <a:srgbClr val="69301F"/>
      </a:accent5>
      <a:accent6>
        <a:srgbClr val="FF890E"/>
      </a:accent6>
      <a:hlink>
        <a:srgbClr val="E0001B"/>
      </a:hlink>
      <a:folHlink>
        <a:srgbClr val="E0001B"/>
      </a:folHlink>
    </a:clrScheme>
    <a:fontScheme name="IAS Verdana">
      <a:maj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wrap="square" lIns="288000" tIns="288000" rIns="288000" bIns="288000" rtlCol="0" anchor="t"/>
      <a:lstStyle>
        <a:defPPr algn="l">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0" id="{CFA80BC0-AD6E-E448-8EBA-CC4CAEB6551A}" vid="{172C739A-344C-5F43-8BCC-E364C8214C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50929fa-9806-4449-af20-7947085fa170" xsi:nil="true"/>
    <lcf76f155ced4ddcb4097134ff3c332f xmlns="3d3018a3-4faf-4e6b-8b26-f4217bce7ff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EA1DB0929D38B49BE3F7DB6EA59087A" ma:contentTypeVersion="17" ma:contentTypeDescription="Create a new document." ma:contentTypeScope="" ma:versionID="3d28e5f2a2e45e296cae4ef070a317b2">
  <xsd:schema xmlns:xsd="http://www.w3.org/2001/XMLSchema" xmlns:xs="http://www.w3.org/2001/XMLSchema" xmlns:p="http://schemas.microsoft.com/office/2006/metadata/properties" xmlns:ns2="3d3018a3-4faf-4e6b-8b26-f4217bce7ffb" xmlns:ns3="250929fa-9806-4449-af20-7947085fa170" targetNamespace="http://schemas.microsoft.com/office/2006/metadata/properties" ma:root="true" ma:fieldsID="86c5b9ccc177f9bac7a6df1f8d4430b5" ns2:_="" ns3:_="">
    <xsd:import namespace="3d3018a3-4faf-4e6b-8b26-f4217bce7ffb"/>
    <xsd:import namespace="250929fa-9806-4449-af20-7947085fa17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3018a3-4faf-4e6b-8b26-f4217bce7f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8752f36-f899-4024-97aa-312620fde4bc"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0929fa-9806-4449-af20-7947085fa17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8963c6f-ee03-4b2a-8221-928f9d265193}" ma:internalName="TaxCatchAll" ma:showField="CatchAllData" ma:web="250929fa-9806-4449-af20-7947085fa1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AF7B11-44E5-4E0F-9F0E-74889F03B805}">
  <ds:schemaRefs>
    <ds:schemaRef ds:uri="http://schemas.microsoft.com/office/infopath/2007/PartnerControls"/>
    <ds:schemaRef ds:uri="http://purl.org/dc/elements/1.1/"/>
    <ds:schemaRef ds:uri="250929fa-9806-4449-af20-7947085fa170"/>
    <ds:schemaRef ds:uri="http://purl.org/dc/dcmitype/"/>
    <ds:schemaRef ds:uri="http://schemas.openxmlformats.org/package/2006/metadata/core-properties"/>
    <ds:schemaRef ds:uri="http://schemas.microsoft.com/office/2006/documentManagement/types"/>
    <ds:schemaRef ds:uri="http://schemas.microsoft.com/office/2006/metadata/properties"/>
    <ds:schemaRef ds:uri="3d3018a3-4faf-4e6b-8b26-f4217bce7ffb"/>
    <ds:schemaRef ds:uri="http://www.w3.org/XML/1998/namespace"/>
    <ds:schemaRef ds:uri="http://purl.org/dc/terms/"/>
  </ds:schemaRefs>
</ds:datastoreItem>
</file>

<file path=customXml/itemProps2.xml><?xml version="1.0" encoding="utf-8"?>
<ds:datastoreItem xmlns:ds="http://schemas.openxmlformats.org/officeDocument/2006/customXml" ds:itemID="{ABD91213-72AF-448F-9FFC-5E08BD606D23}">
  <ds:schemaRefs>
    <ds:schemaRef ds:uri="http://schemas.microsoft.com/sharepoint/v3/contenttype/forms"/>
  </ds:schemaRefs>
</ds:datastoreItem>
</file>

<file path=customXml/itemProps3.xml><?xml version="1.0" encoding="utf-8"?>
<ds:datastoreItem xmlns:ds="http://schemas.openxmlformats.org/officeDocument/2006/customXml" ds:itemID="{B3DC280C-79AC-4084-A5C3-EEA4259737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3018a3-4faf-4e6b-8b26-f4217bce7ffb"/>
    <ds:schemaRef ds:uri="250929fa-9806-4449-af20-7947085fa1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IAS-2023-Speaker-template_Verdana</Template>
  <TotalTime>1867</TotalTime>
  <Words>1823</Words>
  <Application>Microsoft Office PowerPoint</Application>
  <PresentationFormat>Widescreen</PresentationFormat>
  <Paragraphs>172</Paragraphs>
  <Slides>14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Verdana</vt:lpstr>
      <vt:lpstr>Arial</vt:lpstr>
      <vt:lpstr>Calibri</vt:lpstr>
      <vt:lpstr>IAS Ribbon Sans Regular</vt:lpstr>
      <vt:lpstr>Courier New</vt:lpstr>
      <vt:lpstr>IAS2023</vt:lpstr>
      <vt:lpstr>Facilitating person-centered care  Integrating an electronic client feedback tool into continuous quality improvement processes to deliver client-responsive HIV services in the Democratic Republic of Congo</vt:lpstr>
      <vt:lpstr>Disclosures</vt:lpstr>
      <vt:lpstr>Purpose and objectives</vt:lpstr>
      <vt:lpstr>“We consider person-centered HIV care to be HIV services that are informed by and respect the expressed preferences of people living with HIV.”</vt:lpstr>
      <vt:lpstr>Background and context</vt:lpstr>
      <vt:lpstr>Human-centered design to co-create client service quality feedback tool</vt:lpstr>
      <vt:lpstr>Service quality monitoring feedback loop</vt:lpstr>
      <vt:lpstr>Service quality questionnaire</vt:lpstr>
      <vt:lpstr>PowerPoint Presentation</vt:lpstr>
      <vt:lpstr>Service quality gaps, solutions, and impact over time: Stigma and confidentiality</vt:lpstr>
      <vt:lpstr>PowerPoint Presentation</vt:lpstr>
      <vt:lpstr>Conclusions &amp; next steps</vt:lpstr>
      <vt:lpstr>“The feedback system allowed us to gather clients’ complaints…for example, about waiting time, viral load results delay…the [quality improvement] team worked to address [these] issues by preparing drug packages prior to each appointment to reduce time duration of each client refill. Then these complaints have drastically decreased.”</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words we use matter in the response to HIV</dc:title>
  <dc:creator>Emma Williams</dc:creator>
  <cp:lastModifiedBy>Emma Williams</cp:lastModifiedBy>
  <cp:revision>118</cp:revision>
  <dcterms:created xsi:type="dcterms:W3CDTF">2023-05-26T10:00:24Z</dcterms:created>
  <dcterms:modified xsi:type="dcterms:W3CDTF">2023-07-20T05:16:47Z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0x0101008EA1DB0929D38B49BE3F7DB6EA59087A</vt:lpwstr>
  </property>
  <property fmtid="{D5CDD505-2E9C-101B-9397-08002B2CF9AE}" pid="3" name="MediaServiceImageTags">
    <vt:lpwstr/>
  </property>
</Properties>
</file>