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18"/>
  </p:notesMasterIdLst>
  <p:sldIdLst>
    <p:sldId id="266" r:id="rId2"/>
    <p:sldId id="258" r:id="rId3"/>
    <p:sldId id="262" r:id="rId4"/>
    <p:sldId id="276" r:id="rId5"/>
    <p:sldId id="257" r:id="rId6"/>
    <p:sldId id="275" r:id="rId7"/>
    <p:sldId id="272" r:id="rId8"/>
    <p:sldId id="274" r:id="rId9"/>
    <p:sldId id="273" r:id="rId10"/>
    <p:sldId id="277" r:id="rId11"/>
    <p:sldId id="280" r:id="rId12"/>
    <p:sldId id="281" r:id="rId13"/>
    <p:sldId id="279" r:id="rId14"/>
    <p:sldId id="269" r:id="rId15"/>
    <p:sldId id="270" r:id="rId16"/>
    <p:sldId id="25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6327"/>
  </p:normalViewPr>
  <p:slideViewPr>
    <p:cSldViewPr snapToGrid="0" snapToObjects="1">
      <p:cViewPr varScale="1">
        <p:scale>
          <a:sx n="62" d="100"/>
          <a:sy n="62" d="100"/>
        </p:scale>
        <p:origin x="12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72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66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64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97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30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948EA0-C9C4-94A9-8584-8E0A431B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9"/>
            <a:ext cx="12192000" cy="30508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C1CA54-A9AA-A2FF-458A-902BBF3A9E8E}"/>
              </a:ext>
            </a:extLst>
          </p:cNvPr>
          <p:cNvSpPr/>
          <p:nvPr userDrawn="1"/>
        </p:nvSpPr>
        <p:spPr>
          <a:xfrm>
            <a:off x="3649649" y="441325"/>
            <a:ext cx="8099439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28D688-A04B-BEB7-DB73-6D57B88948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948" y="4243155"/>
            <a:ext cx="3406331" cy="253437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A7186-0CBE-3116-D043-83CFF8B3B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-3" b="-325"/>
          <a:stretch/>
        </p:blipFill>
        <p:spPr>
          <a:xfrm rot="16200000">
            <a:off x="7041874" y="1707874"/>
            <a:ext cx="6857999" cy="34422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72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CC14C-A9FC-9838-0BC2-77B53012A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047428" y="1713431"/>
            <a:ext cx="6858001" cy="343114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3A5FCE-4D05-31BE-1CD4-6CE5C773C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7" y="2546073"/>
            <a:ext cx="5192712" cy="343114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1874386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2F386-8915-ABD1-E5D0-C6C098232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283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DBC052-5655-ACA7-DB37-6D682F7C8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4BD7DA-579F-5C8F-B70D-172F61CEBA8B}"/>
              </a:ext>
            </a:extLst>
          </p:cNvPr>
          <p:cNvSpPr/>
          <p:nvPr userDrawn="1"/>
        </p:nvSpPr>
        <p:spPr>
          <a:xfrm>
            <a:off x="3045350" y="0"/>
            <a:ext cx="9146649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306559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FC126-B23A-59B8-D2E5-C34CE737E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3F647-4EED-6530-37F4-85C623773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36A86-39CA-2553-C598-9D791DE3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44538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9D7FC-363B-A8F2-6469-69BFC94274E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273600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4" r:id="rId4"/>
    <p:sldLayoutId id="2147483691" r:id="rId5"/>
    <p:sldLayoutId id="2147483665" r:id="rId6"/>
    <p:sldLayoutId id="2147483667" r:id="rId7"/>
    <p:sldLayoutId id="2147483698" r:id="rId8"/>
    <p:sldLayoutId id="2147483699" r:id="rId9"/>
    <p:sldLayoutId id="2147483700" r:id="rId10"/>
    <p:sldLayoutId id="2147483686" r:id="rId11"/>
    <p:sldLayoutId id="2147483696" r:id="rId12"/>
    <p:sldLayoutId id="2147483687" r:id="rId13"/>
    <p:sldLayoutId id="2147483697" r:id="rId14"/>
    <p:sldLayoutId id="2147483674" r:id="rId15"/>
    <p:sldLayoutId id="214748369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789044"/>
            <a:ext cx="7357341" cy="4611698"/>
          </a:xfrm>
        </p:spPr>
        <p:txBody>
          <a:bodyPr anchor="ctr" anchorCtr="0">
            <a:normAutofit fontScale="90000"/>
          </a:bodyPr>
          <a:lstStyle/>
          <a:p>
            <a:r>
              <a:rPr lang="en-US" dirty="0"/>
              <a:t>HIV testing approaches: Current and new approaches and considerations for long-acting PrEP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SY11 HIV testing in the context of long-acting extended delivery of HIV PrEP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Lucia Hans, National Health Laboratory Service and University of the Witwatersrand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88" y="3006253"/>
            <a:ext cx="3753004" cy="319452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Not validated in ART–exposed PLWIH</a:t>
            </a:r>
          </a:p>
          <a:p>
            <a:endParaRPr lang="en-GB" dirty="0"/>
          </a:p>
          <a:p>
            <a:r>
              <a:rPr lang="en-GB" dirty="0"/>
              <a:t>Some verification in adult ART-unexposed PLWHIV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Qualitative Assays</a:t>
            </a:r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Molecular Assays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CEA0223-A626-2F58-3923-C9DFC897E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46122"/>
              </p:ext>
            </p:extLst>
          </p:nvPr>
        </p:nvGraphicFramePr>
        <p:xfrm>
          <a:off x="4454013" y="3006253"/>
          <a:ext cx="7607301" cy="2311400"/>
        </p:xfrm>
        <a:graphic>
          <a:graphicData uri="http://schemas.openxmlformats.org/drawingml/2006/table">
            <a:tbl>
              <a:tblPr/>
              <a:tblGrid>
                <a:gridCol w="4610196">
                  <a:extLst>
                    <a:ext uri="{9D8B030D-6E8A-4147-A177-3AD203B41FA5}">
                      <a16:colId xmlns:a16="http://schemas.microsoft.com/office/drawing/2014/main" val="898204313"/>
                    </a:ext>
                  </a:extLst>
                </a:gridCol>
                <a:gridCol w="610875">
                  <a:extLst>
                    <a:ext uri="{9D8B030D-6E8A-4147-A177-3AD203B41FA5}">
                      <a16:colId xmlns:a16="http://schemas.microsoft.com/office/drawing/2014/main" val="2782311103"/>
                    </a:ext>
                  </a:extLst>
                </a:gridCol>
                <a:gridCol w="610875">
                  <a:extLst>
                    <a:ext uri="{9D8B030D-6E8A-4147-A177-3AD203B41FA5}">
                      <a16:colId xmlns:a16="http://schemas.microsoft.com/office/drawing/2014/main" val="2815598540"/>
                    </a:ext>
                  </a:extLst>
                </a:gridCol>
                <a:gridCol w="868588">
                  <a:extLst>
                    <a:ext uri="{9D8B030D-6E8A-4147-A177-3AD203B41FA5}">
                      <a16:colId xmlns:a16="http://schemas.microsoft.com/office/drawing/2014/main" val="895546842"/>
                    </a:ext>
                  </a:extLst>
                </a:gridCol>
                <a:gridCol w="906767">
                  <a:extLst>
                    <a:ext uri="{9D8B030D-6E8A-4147-A177-3AD203B41FA5}">
                      <a16:colId xmlns:a16="http://schemas.microsoft.com/office/drawing/2014/main" val="2618495919"/>
                    </a:ext>
                  </a:extLst>
                </a:gridCol>
              </a:tblGrid>
              <a:tr h="330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Qualitative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32005"/>
                  </a:ext>
                </a:extLst>
              </a:tr>
              <a:tr h="3302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TYPE LOD (cp/mL)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74637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DBS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Plasma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349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m-PIMA HIV-1/2 Detect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08808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Xpert® HIV-1 Qual XC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975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cobas® HIV-1/HIV-2 Qualitative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56508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ABBOTT REALTIME HIV-1 QUALITATIVE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7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01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6AF1B-F244-74C0-0D34-CDE0EAF3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noProof="0" dirty="0"/>
            </a:br>
            <a:br>
              <a:rPr lang="en-GB" noProof="0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B6FA-761F-EBD1-45EC-E00DE08954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913" y="1862604"/>
            <a:ext cx="3716593" cy="410368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DBS and PSC less sensitive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PSC not validated in non- Roche assays yet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qualitative claims –aid in diagnosis and confirmatory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Input volumes of plasma range from 350uL to 1mL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4FE0D-000B-EFF8-F1CA-6FDDF007EA57}"/>
              </a:ext>
            </a:extLst>
          </p:cNvPr>
          <p:cNvSpPr txBox="1"/>
          <p:nvPr/>
        </p:nvSpPr>
        <p:spPr>
          <a:xfrm>
            <a:off x="363794" y="14806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Quantitative Assays</a:t>
            </a:r>
            <a:endParaRPr lang="en-GB" b="1" noProof="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F9F8CDEA-E323-B92F-4532-83C7B2DB795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4057283"/>
              </p:ext>
            </p:extLst>
          </p:nvPr>
        </p:nvGraphicFramePr>
        <p:xfrm>
          <a:off x="5065446" y="0"/>
          <a:ext cx="6552000" cy="6783527"/>
        </p:xfrm>
        <a:graphic>
          <a:graphicData uri="http://schemas.openxmlformats.org/drawingml/2006/table">
            <a:tbl>
              <a:tblPr/>
              <a:tblGrid>
                <a:gridCol w="1410357">
                  <a:extLst>
                    <a:ext uri="{9D8B030D-6E8A-4147-A177-3AD203B41FA5}">
                      <a16:colId xmlns:a16="http://schemas.microsoft.com/office/drawing/2014/main" val="3294923012"/>
                    </a:ext>
                  </a:extLst>
                </a:gridCol>
                <a:gridCol w="931110">
                  <a:extLst>
                    <a:ext uri="{9D8B030D-6E8A-4147-A177-3AD203B41FA5}">
                      <a16:colId xmlns:a16="http://schemas.microsoft.com/office/drawing/2014/main" val="416847996"/>
                    </a:ext>
                  </a:extLst>
                </a:gridCol>
                <a:gridCol w="1066505">
                  <a:extLst>
                    <a:ext uri="{9D8B030D-6E8A-4147-A177-3AD203B41FA5}">
                      <a16:colId xmlns:a16="http://schemas.microsoft.com/office/drawing/2014/main" val="19147715"/>
                    </a:ext>
                  </a:extLst>
                </a:gridCol>
                <a:gridCol w="481500">
                  <a:extLst>
                    <a:ext uri="{9D8B030D-6E8A-4147-A177-3AD203B41FA5}">
                      <a16:colId xmlns:a16="http://schemas.microsoft.com/office/drawing/2014/main" val="4222918710"/>
                    </a:ext>
                  </a:extLst>
                </a:gridCol>
                <a:gridCol w="2662528">
                  <a:extLst>
                    <a:ext uri="{9D8B030D-6E8A-4147-A177-3AD203B41FA5}">
                      <a16:colId xmlns:a16="http://schemas.microsoft.com/office/drawing/2014/main" val="2699311402"/>
                    </a:ext>
                  </a:extLst>
                </a:gridCol>
              </a:tblGrid>
              <a:tr h="30918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Quantitative</a:t>
                      </a:r>
                    </a:p>
                  </a:txBody>
                  <a:tcPr marL="5523" marR="5523" marT="5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000004"/>
                  </a:ext>
                </a:extLst>
              </a:tr>
              <a:tr h="49139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TYPE LOQ </a:t>
                      </a:r>
                    </a:p>
                    <a:p>
                      <a:pPr algn="ctr" fontAlgn="ctr"/>
                      <a:r>
                        <a:rPr lang="fr-F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(copies/mL)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0954"/>
                  </a:ext>
                </a:extLst>
              </a:tr>
              <a:tr h="24845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Assay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DBS 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PLASMA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PSC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Qualitative result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54212"/>
                  </a:ext>
                </a:extLst>
              </a:tr>
              <a:tr h="146318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Aptima HIV-1 Quant (Panther)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          (LOD 873)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 in the diagnosis of HIV-1 infection,  confirmation of HIV-1 infection,                              </a:t>
                      </a:r>
                    </a:p>
                    <a:p>
                      <a:pPr algn="l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to use diagnostic qualitative Interpretation according to IFU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76476"/>
                  </a:ext>
                </a:extLst>
              </a:tr>
              <a:tr h="56224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cobas ® HIV-1 Quantitative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0R 50 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218182"/>
                  </a:ext>
                </a:extLst>
              </a:tr>
              <a:tr h="56224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 CAPCTM</a:t>
                      </a:r>
                    </a:p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 -1 Quant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54768"/>
                  </a:ext>
                </a:extLst>
              </a:tr>
              <a:tr h="56224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Xpert HIV-1 Viral Load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(LOD 13.6)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56620"/>
                  </a:ext>
                </a:extLst>
              </a:tr>
              <a:tr h="122023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Alinity m HIV-1 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or 50, dilution 1000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diagnostic confirmatory evaluation.                                      User to use diagnostic qualitative Interpretation according to IFU               </a:t>
                      </a:r>
                    </a:p>
                  </a:txBody>
                  <a:tcPr marL="5523" marR="5523" marT="5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9314"/>
                  </a:ext>
                </a:extLst>
              </a:tr>
              <a:tr h="85742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 Realtime HIV-1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  (one-spot, 70uL)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40 - 150 sample vol dependent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20153"/>
                  </a:ext>
                </a:extLst>
              </a:tr>
              <a:tr h="49139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m-PIMA™ HIV-1/2 VIRAL LOAD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3" marR="5523" marT="5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6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90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6AF1B-F244-74C0-0D34-CDE0EAF3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053178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HIV VL COVERAGE</a:t>
            </a:r>
            <a:br>
              <a:rPr lang="en-GB" noProof="0" dirty="0"/>
            </a:br>
            <a:br>
              <a:rPr lang="en-GB" noProof="0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B6FA-761F-EBD1-45EC-E00DE08954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VL testing still suboptimal in high burden countries</a:t>
            </a:r>
          </a:p>
          <a:p>
            <a:endParaRPr lang="en-GB" dirty="0"/>
          </a:p>
          <a:p>
            <a:r>
              <a:rPr lang="en-US" dirty="0"/>
              <a:t>88% (22 of 25) had VL testing coverage &lt;90%</a:t>
            </a:r>
          </a:p>
          <a:p>
            <a:endParaRPr lang="en-US" dirty="0"/>
          </a:p>
          <a:p>
            <a:r>
              <a:rPr lang="en-US" dirty="0"/>
              <a:t>32% of the countries reported &lt;50% viral load testing coverage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237984-0DF9-784F-16F6-8B7ACD4F54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49144" y="1366684"/>
            <a:ext cx="7367194" cy="2395697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radeGothicLT-BoldCondTwenty"/>
              </a:rPr>
              <a:t>National policy on routine viral load testing for monitoring ART and implementation status among adults and adolescents living with HIV in low- and  </a:t>
            </a:r>
            <a:r>
              <a:rPr lang="en-ZA" sz="18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radeGothicLT-BoldCondTwenty"/>
              </a:rPr>
              <a:t>middle-income countries, July 2022</a:t>
            </a:r>
            <a:endParaRPr lang="en-Z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C1FB92-5A44-86CC-64ED-EE956A02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07" y="2225553"/>
            <a:ext cx="6777059" cy="41237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18D953-7816-281A-01F6-D3124197DB2A}"/>
              </a:ext>
            </a:extLst>
          </p:cNvPr>
          <p:cNvSpPr txBox="1"/>
          <p:nvPr/>
        </p:nvSpPr>
        <p:spPr>
          <a:xfrm>
            <a:off x="5456902" y="6367232"/>
            <a:ext cx="475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sz="800" dirty="0"/>
              <a:t>Source  REPORT ON THE GLOBAL ACTION PLAN ON HIV DRUG RESISTANCe 2017–2021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98561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8E2683-50D9-19CC-0649-4A559C0A05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6063" y="2735587"/>
            <a:ext cx="3309381" cy="320357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9A932B0-1026-D312-7EFF-47A0300B10F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86687" y="2626432"/>
            <a:ext cx="1546054" cy="14105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8A36C-43CF-2951-3EB4-C4CF1A317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1978732"/>
            <a:ext cx="5437187" cy="647700"/>
          </a:xfrm>
        </p:spPr>
        <p:txBody>
          <a:bodyPr/>
          <a:lstStyle/>
          <a:p>
            <a:r>
              <a:rPr lang="en-US" dirty="0"/>
              <a:t>Roche cobas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70421-FEA4-4DA7-48C1-1699554FE1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899" y="1938041"/>
            <a:ext cx="5437188" cy="647700"/>
          </a:xfrm>
        </p:spPr>
        <p:txBody>
          <a:bodyPr/>
          <a:lstStyle/>
          <a:p>
            <a:r>
              <a:rPr lang="en-US" dirty="0"/>
              <a:t>Abbott</a:t>
            </a:r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7E6E51-0339-C274-671B-825551BE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Footprint in Africa some commercial assays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B1CDE-3652-2ED3-79D0-4DB3743AAC5E}"/>
              </a:ext>
            </a:extLst>
          </p:cNvPr>
          <p:cNvSpPr txBox="1"/>
          <p:nvPr/>
        </p:nvSpPr>
        <p:spPr>
          <a:xfrm>
            <a:off x="609600" y="58623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kern="0" dirty="0">
                <a:solidFill>
                  <a:srgbClr val="44444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Plus 3 c8800 systems and 13 c6800 systems.  </a:t>
            </a: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9C6C4-B6F5-1966-8AC7-60E8F509C97A}"/>
              </a:ext>
            </a:extLst>
          </p:cNvPr>
          <p:cNvSpPr txBox="1"/>
          <p:nvPr/>
        </p:nvSpPr>
        <p:spPr>
          <a:xfrm>
            <a:off x="442913" y="6200780"/>
            <a:ext cx="2821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Provided by Roche Diagnostics </a:t>
            </a:r>
            <a:endParaRPr lang="en-ZA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0B011-6141-F529-0CC0-F1E7DD3AD348}"/>
              </a:ext>
            </a:extLst>
          </p:cNvPr>
          <p:cNvSpPr txBox="1"/>
          <p:nvPr/>
        </p:nvSpPr>
        <p:spPr>
          <a:xfrm>
            <a:off x="8544232" y="2626432"/>
            <a:ext cx="276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active systems, almost 1/3 in South Africa </a:t>
            </a:r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BAFC72-327B-B457-843C-B28F47FB8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687" y="4230546"/>
            <a:ext cx="1999661" cy="13412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942C39-1ADE-981A-ECA6-6A23C3A768C7}"/>
              </a:ext>
            </a:extLst>
          </p:cNvPr>
          <p:cNvSpPr txBox="1"/>
          <p:nvPr/>
        </p:nvSpPr>
        <p:spPr>
          <a:xfrm>
            <a:off x="8544232" y="4371453"/>
            <a:ext cx="3844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2000</a:t>
            </a:r>
            <a:r>
              <a:rPr lang="en-US" i="1" dirty="0"/>
              <a:t>sp</a:t>
            </a:r>
            <a:r>
              <a:rPr lang="en-US" dirty="0"/>
              <a:t> – approx. 120 systems</a:t>
            </a:r>
          </a:p>
          <a:p>
            <a:r>
              <a:rPr lang="en-US" i="1" dirty="0"/>
              <a:t>m</a:t>
            </a:r>
            <a:r>
              <a:rPr lang="en-US" dirty="0"/>
              <a:t>2000</a:t>
            </a:r>
            <a:r>
              <a:rPr lang="en-US" i="1" dirty="0"/>
              <a:t>rt – </a:t>
            </a:r>
            <a:r>
              <a:rPr lang="en-US" dirty="0"/>
              <a:t>approx. 90 systems</a:t>
            </a:r>
            <a:endParaRPr lang="en-US" i="1" dirty="0"/>
          </a:p>
          <a:p>
            <a:endParaRPr lang="en-Z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F852A-8741-1327-8792-DEF97AD4BAF4}"/>
              </a:ext>
            </a:extLst>
          </p:cNvPr>
          <p:cNvSpPr txBox="1"/>
          <p:nvPr/>
        </p:nvSpPr>
        <p:spPr>
          <a:xfrm>
            <a:off x="6499123" y="6046973"/>
            <a:ext cx="306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sz="800" dirty="0"/>
              <a:t>Provided by Abbott SA (AMD) Molecular Diagnostics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275734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936E4-F469-1452-6E1E-AB069C4BC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379" y="2371862"/>
            <a:ext cx="5584259" cy="3201623"/>
          </a:xfrm>
        </p:spPr>
        <p:txBody>
          <a:bodyPr>
            <a:normAutofit fontScale="92500" lnSpcReduction="10000"/>
          </a:bodyPr>
          <a:lstStyle/>
          <a:p>
            <a:r>
              <a:rPr lang="en-GB" b="1" noProof="0" dirty="0"/>
              <a:t>Western Blot  </a:t>
            </a:r>
          </a:p>
          <a:p>
            <a:r>
              <a:rPr lang="en-GB" noProof="0" dirty="0"/>
              <a:t>not widely used anymore</a:t>
            </a:r>
          </a:p>
          <a:p>
            <a:r>
              <a:rPr lang="en-GB" dirty="0"/>
              <a:t>In </a:t>
            </a:r>
            <a:r>
              <a:rPr lang="en-GB" noProof="0" dirty="0"/>
              <a:t>SA public sector, only available at reference centre</a:t>
            </a:r>
          </a:p>
          <a:p>
            <a:endParaRPr lang="en-GB" dirty="0"/>
          </a:p>
          <a:p>
            <a:r>
              <a:rPr lang="en-GB" b="1" dirty="0"/>
              <a:t>Single copy NAT assays </a:t>
            </a:r>
          </a:p>
          <a:p>
            <a:r>
              <a:rPr lang="en-GB" noProof="0" dirty="0"/>
              <a:t>Not </a:t>
            </a:r>
            <a:r>
              <a:rPr lang="en-GB" dirty="0"/>
              <a:t>used in routine labs</a:t>
            </a:r>
          </a:p>
          <a:p>
            <a:r>
              <a:rPr lang="en-GB" dirty="0"/>
              <a:t>Procedure more complex and larger volumes</a:t>
            </a:r>
          </a:p>
          <a:p>
            <a:r>
              <a:rPr lang="en-GB" dirty="0"/>
              <a:t>of plasma required 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81C041-17DA-9120-4B84-2584CD3E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6" y="657225"/>
            <a:ext cx="5437187" cy="1428641"/>
          </a:xfrm>
        </p:spPr>
        <p:txBody>
          <a:bodyPr/>
          <a:lstStyle/>
          <a:p>
            <a:r>
              <a:rPr lang="en-GB" dirty="0"/>
              <a:t>Other Assays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E9C94-CCB2-7926-5A3B-7AA41EADF9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896" y="1868128"/>
            <a:ext cx="5150761" cy="4129901"/>
          </a:xfrm>
        </p:spPr>
        <p:txBody>
          <a:bodyPr/>
          <a:lstStyle/>
          <a:p>
            <a:endParaRPr lang="en-US" dirty="0"/>
          </a:p>
          <a:p>
            <a:r>
              <a:rPr lang="en-ZA" b="1" dirty="0"/>
              <a:t>Newer POC quantitative tests</a:t>
            </a:r>
          </a:p>
          <a:p>
            <a:r>
              <a:rPr lang="en-ZA" dirty="0"/>
              <a:t>? sensitivity</a:t>
            </a:r>
          </a:p>
          <a:p>
            <a:r>
              <a:rPr lang="en-ZA" dirty="0"/>
              <a:t>? sample type</a:t>
            </a:r>
          </a:p>
          <a:p>
            <a:r>
              <a:rPr lang="en-ZA" dirty="0"/>
              <a:t>testing procedure – sample separation</a:t>
            </a:r>
          </a:p>
          <a:p>
            <a:endParaRPr lang="en-ZA" dirty="0"/>
          </a:p>
          <a:p>
            <a:r>
              <a:rPr lang="en-ZA" b="1" dirty="0"/>
              <a:t>Self-collection devices for plasma</a:t>
            </a:r>
          </a:p>
          <a:p>
            <a:r>
              <a:rPr lang="en-ZA" dirty="0"/>
              <a:t>plasma volume</a:t>
            </a:r>
          </a:p>
          <a:p>
            <a:r>
              <a:rPr lang="en-ZA" dirty="0"/>
              <a:t>Sensitivity</a:t>
            </a:r>
          </a:p>
          <a:p>
            <a:r>
              <a:rPr lang="en-ZA" dirty="0"/>
              <a:t>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449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81640-B741-C751-BC64-8036B386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Limitations/Concerns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092FC57-5D3B-4626-A378-86967D7E0A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8"/>
            <a:ext cx="5437187" cy="4319587"/>
          </a:xfrm>
        </p:spPr>
        <p:txBody>
          <a:bodyPr>
            <a:normAutofit/>
          </a:bodyPr>
          <a:lstStyle/>
          <a:p>
            <a:r>
              <a:rPr lang="en-GB" noProof="0" dirty="0"/>
              <a:t>HIVVL coverage in Africa not optimal</a:t>
            </a:r>
          </a:p>
          <a:p>
            <a:endParaRPr lang="en-GB" noProof="0" dirty="0"/>
          </a:p>
          <a:p>
            <a:r>
              <a:rPr lang="en-GB" noProof="0" dirty="0"/>
              <a:t>Integration into routine VL testing without a vertical stream requires </a:t>
            </a:r>
            <a:r>
              <a:rPr lang="en-GB" dirty="0"/>
              <a:t>careful planning </a:t>
            </a:r>
          </a:p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High volumes of tests performed in routine monitoring – PrEP cases may get lost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VL not routinely performed at 3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Turnaround time may be prolonged – especially in diagnostic dilemma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SCA not available in routine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51D1B2-7E39-7D0A-6CAA-DDAB1361C04E}"/>
              </a:ext>
            </a:extLst>
          </p:cNvPr>
          <p:cNvSpPr txBox="1"/>
          <p:nvPr/>
        </p:nvSpPr>
        <p:spPr>
          <a:xfrm>
            <a:off x="374087" y="1716537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9DCB"/>
                </a:solidFill>
                <a:effectLst/>
                <a:uLnTx/>
                <a:uFillTx/>
                <a:latin typeface="Verdana"/>
                <a:cs typeface="+mn-cs"/>
              </a:rPr>
              <a:t>Programmatic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8F201A9-84AB-0CD3-4113-6E6461F2315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478370"/>
          </a:xfrm>
        </p:spPr>
        <p:txBody>
          <a:bodyPr>
            <a:normAutofit/>
          </a:bodyPr>
          <a:lstStyle/>
          <a:p>
            <a:r>
              <a:rPr lang="en-US" b="1" dirty="0"/>
              <a:t>True result and validation of HIV diagnosis in ART exposure</a:t>
            </a:r>
          </a:p>
          <a:p>
            <a:pPr>
              <a:spcBef>
                <a:spcPts val="0"/>
              </a:spcBef>
            </a:pPr>
            <a:r>
              <a:rPr lang="en-US" dirty="0"/>
              <a:t>False negatives</a:t>
            </a:r>
          </a:p>
          <a:p>
            <a:pPr>
              <a:spcBef>
                <a:spcPts val="0"/>
              </a:spcBef>
            </a:pPr>
            <a:r>
              <a:rPr lang="en-US" dirty="0"/>
              <a:t>False positives</a:t>
            </a:r>
          </a:p>
          <a:p>
            <a:r>
              <a:rPr lang="en-US" b="1" dirty="0"/>
              <a:t>DBS and PSC </a:t>
            </a:r>
            <a:r>
              <a:rPr lang="en-US" dirty="0"/>
              <a:t>– not sensitive enough</a:t>
            </a:r>
          </a:p>
          <a:p>
            <a:r>
              <a:rPr lang="en-US" b="1" dirty="0"/>
              <a:t>POC</a:t>
            </a:r>
            <a:r>
              <a:rPr lang="en-US" dirty="0"/>
              <a:t> </a:t>
            </a:r>
          </a:p>
          <a:p>
            <a:r>
              <a:rPr lang="en-US" dirty="0"/>
              <a:t>Good possible use case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Xpert LOQ &lt;40 cp/mL requires higher volume plasma – 1 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mPIMA requires 50 սL plasma but RNA LOQ is &lt;800 cp/mL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considerations – user, QA,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Z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3564D-C07F-22A6-B249-A169859979B9}"/>
              </a:ext>
            </a:extLst>
          </p:cNvPr>
          <p:cNvSpPr txBox="1"/>
          <p:nvPr/>
        </p:nvSpPr>
        <p:spPr>
          <a:xfrm>
            <a:off x="6209532" y="1665289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9DCB"/>
                </a:solidFill>
                <a:effectLst/>
                <a:uLnTx/>
                <a:uFillTx/>
                <a:latin typeface="Verdana"/>
                <a:cs typeface="+mn-cs"/>
              </a:rPr>
              <a:t>Assays</a:t>
            </a:r>
          </a:p>
        </p:txBody>
      </p:sp>
    </p:spTree>
    <p:extLst>
      <p:ext uri="{BB962C8B-B14F-4D97-AF65-F5344CB8AC3E}">
        <p14:creationId xmlns:p14="http://schemas.microsoft.com/office/powerpoint/2010/main" val="319978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A9785-5714-F747-B084-91CE0A734F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 </a:t>
            </a:r>
          </a:p>
          <a:p>
            <a:r>
              <a:rPr lang="en-GB" dirty="0"/>
              <a:t>Dr Kim Steegen</a:t>
            </a:r>
          </a:p>
          <a:p>
            <a:endParaRPr lang="en-GB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dirty="0"/>
              <a:t>Prof Lesley Scott</a:t>
            </a:r>
          </a:p>
          <a:p>
            <a:r>
              <a:rPr lang="en-GB" noProof="0" dirty="0"/>
              <a:t>Dr </a:t>
            </a:r>
            <a:r>
              <a:rPr lang="en-GB" dirty="0"/>
              <a:t>Vidya Keshav</a:t>
            </a:r>
          </a:p>
          <a:p>
            <a:endParaRPr lang="en-GB" dirty="0"/>
          </a:p>
          <a:p>
            <a:r>
              <a:rPr lang="en-GB" dirty="0"/>
              <a:t>Laboratory staff involved in testing and verifications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7CB9FA-F471-62B7-F41E-380F602854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39543" r="3673"/>
          <a:stretch/>
        </p:blipFill>
        <p:spPr>
          <a:xfrm>
            <a:off x="442915" y="2097091"/>
            <a:ext cx="5437188" cy="41036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endParaRPr lang="en-GB" noProof="0" dirty="0"/>
          </a:p>
        </p:txBody>
      </p:sp>
      <p:pic>
        <p:nvPicPr>
          <p:cNvPr id="4" name="Picture 3" descr="NPP RGB.jpg">
            <a:extLst>
              <a:ext uri="{FF2B5EF4-FFF2-40B4-BE49-F238E27FC236}">
                <a16:creationId xmlns:a16="http://schemas.microsoft.com/office/drawing/2014/main" id="{53B00BE4-191C-EF23-4C60-9A5C69B32E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1899" y="1894951"/>
            <a:ext cx="1333010" cy="459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A734A-FBFD-8609-79B9-58E292E08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790" y="1602828"/>
            <a:ext cx="743074" cy="751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91714-DECD-F4CF-EDA5-2B32FB852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019" y="3254366"/>
            <a:ext cx="1676116" cy="6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5" y="2112136"/>
            <a:ext cx="5437188" cy="4188389"/>
          </a:xfrm>
        </p:spPr>
        <p:txBody>
          <a:bodyPr>
            <a:normAutofit/>
          </a:bodyPr>
          <a:lstStyle/>
          <a:p>
            <a:r>
              <a:rPr lang="en-US" b="1" noProof="0" dirty="0"/>
              <a:t>WHO</a:t>
            </a:r>
          </a:p>
          <a:p>
            <a:r>
              <a:rPr lang="en-US" noProof="0" dirty="0"/>
              <a:t>It is important for programs</a:t>
            </a:r>
            <a:r>
              <a:rPr lang="en-US" dirty="0"/>
              <a:t> to promote access to CAB-LA</a:t>
            </a:r>
            <a:endParaRPr lang="en-US" noProof="0" dirty="0"/>
          </a:p>
          <a:p>
            <a:r>
              <a:rPr lang="en-US" dirty="0"/>
              <a:t>S</a:t>
            </a:r>
            <a:r>
              <a:rPr lang="en-US" noProof="0" dirty="0"/>
              <a:t>elect </a:t>
            </a:r>
            <a:r>
              <a:rPr lang="en-US" dirty="0"/>
              <a:t>current national HIV testing strategy and algorithm for HIV screening</a:t>
            </a:r>
          </a:p>
          <a:p>
            <a:endParaRPr lang="en-US" dirty="0"/>
          </a:p>
          <a:p>
            <a:r>
              <a:rPr lang="en-US" b="1" dirty="0"/>
              <a:t>South Africa</a:t>
            </a:r>
          </a:p>
          <a:p>
            <a:r>
              <a:rPr lang="en-US" dirty="0"/>
              <a:t>PrEP must be integrated into existing services </a:t>
            </a:r>
          </a:p>
          <a:p>
            <a:r>
              <a:rPr lang="en-US" dirty="0"/>
              <a:t>Should not be offered as a vertical program </a:t>
            </a:r>
          </a:p>
          <a:p>
            <a:r>
              <a:rPr lang="en-US" dirty="0"/>
              <a:t>Use national HTS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endParaRPr lang="en-GB" noProof="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89F8446-F1F6-33DC-3392-1B23F88C9C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8742" r="10569"/>
          <a:stretch/>
        </p:blipFill>
        <p:spPr>
          <a:xfrm>
            <a:off x="6311903" y="441328"/>
            <a:ext cx="5437188" cy="597535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09" y="583745"/>
            <a:ext cx="5437187" cy="1428641"/>
          </a:xfrm>
        </p:spPr>
        <p:txBody>
          <a:bodyPr/>
          <a:lstStyle/>
          <a:p>
            <a:r>
              <a:rPr lang="en-GB" noProof="0" dirty="0"/>
              <a:t>PrEP Guidelines</a:t>
            </a:r>
          </a:p>
        </p:txBody>
      </p: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585884"/>
            <a:ext cx="5437187" cy="3614891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combination of rapid diagnostic tests (RDTs) and/or enzyme immunoassays (EIAs)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does not currently recommend the use of NAT for HIV diagnosis of adults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Most NATs do not have regulatory approval for HIV diagnosis in adults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279" y="1432901"/>
            <a:ext cx="5437187" cy="647700"/>
          </a:xfrm>
        </p:spPr>
        <p:txBody>
          <a:bodyPr/>
          <a:lstStyle/>
          <a:p>
            <a:r>
              <a:rPr lang="en-GB" noProof="0" dirty="0"/>
              <a:t>WHO Recommendations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903" y="1427577"/>
            <a:ext cx="5437188" cy="647700"/>
          </a:xfrm>
        </p:spPr>
        <p:txBody>
          <a:bodyPr/>
          <a:lstStyle/>
          <a:p>
            <a:r>
              <a:rPr lang="en-GB" noProof="0" dirty="0"/>
              <a:t>WHO HIV testing strategy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807372"/>
          </a:xfrm>
        </p:spPr>
        <p:txBody>
          <a:bodyPr>
            <a:normAutofit/>
          </a:bodyPr>
          <a:lstStyle/>
          <a:p>
            <a:r>
              <a:rPr lang="en-GB" noProof="0" dirty="0"/>
              <a:t>HIV Testing in PrEP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82F4A8-EFE6-9D8C-D35A-7291AF532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678" y="2080601"/>
            <a:ext cx="5414043" cy="41999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A70A5E-0FC5-2A2D-A5E6-389C6B02DB72}"/>
              </a:ext>
            </a:extLst>
          </p:cNvPr>
          <p:cNvSpPr txBox="1"/>
          <p:nvPr/>
        </p:nvSpPr>
        <p:spPr>
          <a:xfrm>
            <a:off x="6803923" y="6312310"/>
            <a:ext cx="494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WHO ENCOURAGES COUNTRIES TO ADAPT HIV TESTING</a:t>
            </a:r>
          </a:p>
          <a:p>
            <a:r>
              <a:rPr lang="en-US" sz="800" dirty="0"/>
              <a:t>STRATEGIES IN RESPONSE TOCHANGING EPIDEMIC</a:t>
            </a:r>
          </a:p>
          <a:p>
            <a:r>
              <a:rPr lang="en-US" sz="800" dirty="0"/>
              <a:t>POLICY BRIEF  NOVEMBER 2019</a:t>
            </a:r>
            <a:endParaRPr lang="en-ZA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5B36F0-336A-A006-23C7-249133F320A1}"/>
              </a:ext>
            </a:extLst>
          </p:cNvPr>
          <p:cNvSpPr txBox="1"/>
          <p:nvPr/>
        </p:nvSpPr>
        <p:spPr>
          <a:xfrm>
            <a:off x="239506" y="6650864"/>
            <a:ext cx="585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WHO ENCOURAGES COUNTRIES TO ADAPT HIV TESTING STRATEGIES IN RESPONSE TO CHANGING EPIDEMIC,  Nov 2019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330245"/>
            <a:ext cx="5437187" cy="3870530"/>
          </a:xfrm>
        </p:spPr>
        <p:txBody>
          <a:bodyPr>
            <a:normAutofit/>
          </a:bodyPr>
          <a:lstStyle/>
          <a:p>
            <a:r>
              <a:rPr lang="en-GB" noProof="0" dirty="0"/>
              <a:t>Two testing algorithms recommended</a:t>
            </a:r>
          </a:p>
          <a:p>
            <a:r>
              <a:rPr lang="en-GB" dirty="0"/>
              <a:t>Based on PrEP Exposure status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HIV RNA testing is recommended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279" y="1499011"/>
            <a:ext cx="5437187" cy="647700"/>
          </a:xfrm>
        </p:spPr>
        <p:txBody>
          <a:bodyPr/>
          <a:lstStyle/>
          <a:p>
            <a:r>
              <a:rPr lang="en-GB" noProof="0" dirty="0"/>
              <a:t>CDC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903" y="1512633"/>
            <a:ext cx="5437188" cy="647700"/>
          </a:xfrm>
        </p:spPr>
        <p:txBody>
          <a:bodyPr/>
          <a:lstStyle/>
          <a:p>
            <a:r>
              <a:rPr lang="en-GB" noProof="0" dirty="0"/>
              <a:t>US Public Health Service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HIV Testing PrEP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70A5E-0FC5-2A2D-A5E6-389C6B02DB72}"/>
              </a:ext>
            </a:extLst>
          </p:cNvPr>
          <p:cNvSpPr txBox="1"/>
          <p:nvPr/>
        </p:nvSpPr>
        <p:spPr>
          <a:xfrm>
            <a:off x="5545394" y="6341151"/>
            <a:ext cx="4945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Preexposure Prophylaxis for the Prevention of HIV Infection in the United States – 2021 Update Clinical Practice Guideline</a:t>
            </a:r>
            <a:endParaRPr lang="en-ZA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32B65A-D836-9915-E53C-C33CA8603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80161"/>
            <a:ext cx="5917296" cy="39508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26AA2C-E855-DD86-1010-AC5FA4A7B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727" y="3244820"/>
            <a:ext cx="6418466" cy="1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3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4B2A7-6777-B09C-6FBF-AD57F9BC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History of HIV infection</a:t>
            </a:r>
            <a:endParaRPr lang="en-Z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5C320-820D-E6C1-3ED6-00E249B03FF0}"/>
              </a:ext>
            </a:extLst>
          </p:cNvPr>
          <p:cNvSpPr txBox="1"/>
          <p:nvPr/>
        </p:nvSpPr>
        <p:spPr>
          <a:xfrm>
            <a:off x="8770374" y="6416675"/>
            <a:ext cx="3264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 WHO CONSOLIDATED GUIDELINES ON HIV TESTING SERVICES 2019</a:t>
            </a:r>
            <a:endParaRPr lang="en-ZA" sz="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6AFB75-A47F-B71E-B838-3BC340EFC1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77033" y="1642442"/>
            <a:ext cx="6648312" cy="45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6938" y="2692401"/>
            <a:ext cx="5437187" cy="3203574"/>
          </a:xfrm>
        </p:spPr>
        <p:txBody>
          <a:bodyPr>
            <a:normAutofit/>
          </a:bodyPr>
          <a:lstStyle/>
          <a:p>
            <a:r>
              <a:rPr lang="en-GB" b="1" dirty="0"/>
              <a:t>Considerations</a:t>
            </a:r>
          </a:p>
          <a:p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delayed immune response due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low levels nucleic acid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later generation of antibodies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Window period affected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939" y="1506584"/>
            <a:ext cx="5437187" cy="647700"/>
          </a:xfrm>
        </p:spPr>
        <p:txBody>
          <a:bodyPr/>
          <a:lstStyle/>
          <a:p>
            <a:r>
              <a:rPr lang="en-GB" noProof="0" dirty="0"/>
              <a:t>Serology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8014" y="1347878"/>
            <a:ext cx="5437188" cy="647700"/>
          </a:xfrm>
        </p:spPr>
        <p:txBody>
          <a:bodyPr/>
          <a:lstStyle/>
          <a:p>
            <a:r>
              <a:rPr lang="en-GB" noProof="0" dirty="0"/>
              <a:t>Evolution of Serology Assays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Assay Specifications</a:t>
            </a:r>
            <a:endParaRPr lang="en-GB" noProof="0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61A10E3-CCB6-0107-E652-F1E135691BE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77109419"/>
              </p:ext>
            </p:extLst>
          </p:nvPr>
        </p:nvGraphicFramePr>
        <p:xfrm>
          <a:off x="5270090" y="2251588"/>
          <a:ext cx="6479002" cy="413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371">
                  <a:extLst>
                    <a:ext uri="{9D8B030D-6E8A-4147-A177-3AD203B41FA5}">
                      <a16:colId xmlns:a16="http://schemas.microsoft.com/office/drawing/2014/main" val="4007810784"/>
                    </a:ext>
                  </a:extLst>
                </a:gridCol>
                <a:gridCol w="1286297">
                  <a:extLst>
                    <a:ext uri="{9D8B030D-6E8A-4147-A177-3AD203B41FA5}">
                      <a16:colId xmlns:a16="http://schemas.microsoft.com/office/drawing/2014/main" val="2212602585"/>
                    </a:ext>
                  </a:extLst>
                </a:gridCol>
                <a:gridCol w="1624667">
                  <a:extLst>
                    <a:ext uri="{9D8B030D-6E8A-4147-A177-3AD203B41FA5}">
                      <a16:colId xmlns:a16="http://schemas.microsoft.com/office/drawing/2014/main" val="1820991394"/>
                    </a:ext>
                  </a:extLst>
                </a:gridCol>
                <a:gridCol w="1624667">
                  <a:extLst>
                    <a:ext uri="{9D8B030D-6E8A-4147-A177-3AD203B41FA5}">
                      <a16:colId xmlns:a16="http://schemas.microsoft.com/office/drawing/2014/main" val="2931888209"/>
                    </a:ext>
                  </a:extLst>
                </a:gridCol>
              </a:tblGrid>
              <a:tr h="41597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SPECIFICATIONS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Gen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Gen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5th Gen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5384585"/>
                  </a:ext>
                </a:extLst>
              </a:tr>
              <a:tr h="110119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IgG, IgM                              HIV-1, HIV-2 and Group 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IgG, IgM                              HIV-1, HIV-2 and Group O, hiv-1 p24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IgG, IgM                              HIV-1, HIV-2 and Group O, hiv-1 p24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847906246"/>
                  </a:ext>
                </a:extLst>
              </a:tr>
              <a:tr h="41597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&gt;99.5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45876052"/>
                  </a:ext>
                </a:extLst>
              </a:tr>
              <a:tr h="41597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&gt;99.5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&gt;99.8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2665467"/>
                  </a:ext>
                </a:extLst>
              </a:tr>
              <a:tr h="41597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 period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 weeks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 weeks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weeks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034910526"/>
                  </a:ext>
                </a:extLst>
              </a:tr>
              <a:tr h="137471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 produced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result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result, no differentiation between antigen and antibody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differentiation between HIV 1, HIV-2, and p 24 antigen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8127758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23D51A-C4C5-7C72-74A4-12E397345FBE}"/>
              </a:ext>
            </a:extLst>
          </p:cNvPr>
          <p:cNvSpPr txBox="1"/>
          <p:nvPr/>
        </p:nvSpPr>
        <p:spPr>
          <a:xfrm>
            <a:off x="6096000" y="6416675"/>
            <a:ext cx="470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Adapted from  Alexander, T. S. (2016). Human immunodeficiency virus diagnostic testing: 30 years of evolution. </a:t>
            </a:r>
            <a:r>
              <a:rPr lang="en-US" sz="800" i="1" dirty="0"/>
              <a:t>Clinical and Vaccine Immunology</a:t>
            </a:r>
            <a:r>
              <a:rPr lang="en-US" sz="800" dirty="0"/>
              <a:t>,</a:t>
            </a:r>
            <a:r>
              <a:rPr lang="en-US" sz="800" i="1" dirty="0"/>
              <a:t> 23</a:t>
            </a:r>
            <a:r>
              <a:rPr lang="en-US" sz="800" dirty="0"/>
              <a:t>(4), 249-253. </a:t>
            </a:r>
          </a:p>
        </p:txBody>
      </p:sp>
    </p:spTree>
    <p:extLst>
      <p:ext uri="{BB962C8B-B14F-4D97-AF65-F5344CB8AC3E}">
        <p14:creationId xmlns:p14="http://schemas.microsoft.com/office/powerpoint/2010/main" val="86809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6AF1B-F244-74C0-0D34-CDE0EAF3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023" y="987471"/>
            <a:ext cx="7632700" cy="1223964"/>
          </a:xfrm>
        </p:spPr>
        <p:txBody>
          <a:bodyPr>
            <a:normAutofit/>
          </a:bodyPr>
          <a:lstStyle/>
          <a:p>
            <a:r>
              <a:rPr lang="en-US" sz="1800" i="0" u="none" strike="noStrike" baseline="0" dirty="0">
                <a:latin typeface="AdvOT46dcae81"/>
              </a:rPr>
              <a:t>CAB arm HPTN 083 CAB </a:t>
            </a:r>
            <a:r>
              <a:rPr lang="en-US" sz="1800" dirty="0">
                <a:latin typeface="AdvOT46dcae81"/>
              </a:rPr>
              <a:t>received </a:t>
            </a:r>
            <a:r>
              <a:rPr lang="en-US" sz="1800" i="0" u="none" strike="noStrike" baseline="0" dirty="0">
                <a:latin typeface="AdvOT46dcae81"/>
              </a:rPr>
              <a:t>within 6 months of the </a:t>
            </a:r>
            <a:r>
              <a:rPr lang="en-US" sz="1800" i="0" u="none" strike="noStrike" baseline="0" dirty="0">
                <a:latin typeface="AdvOT46dcae81+fb"/>
              </a:rPr>
              <a:t>fi</a:t>
            </a:r>
            <a:r>
              <a:rPr lang="en-US" sz="1800" i="0" u="none" strike="noStrike" baseline="0" dirty="0">
                <a:latin typeface="AdvOT46dcae81"/>
              </a:rPr>
              <a:t>rst HIV-positive visit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B6FA-761F-EBD1-45EC-E00DE08954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4590" y="1945964"/>
            <a:ext cx="3368799" cy="41036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Most cases could have been infected earlier with HIV RNA detected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However, HIV RNA levels low in some cases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Below LOD of commercial assays in two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F378763-B083-3A57-E6A1-80E58FE41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228"/>
              </p:ext>
            </p:extLst>
          </p:nvPr>
        </p:nvGraphicFramePr>
        <p:xfrm>
          <a:off x="5483225" y="3240088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25442" imgH="374488" progId="Excel.Sheet.12">
                  <p:embed/>
                </p:oleObj>
              </mc:Choice>
              <mc:Fallback>
                <p:oleObj name="Worksheet" r:id="rId2" imgW="1225442" imgH="374488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F378763-B083-3A57-E6A1-80E58FE41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3225" y="3240088"/>
                        <a:ext cx="122555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417B3A00-99C5-0074-80C8-066C7F49687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32311970"/>
              </p:ext>
            </p:extLst>
          </p:nvPr>
        </p:nvGraphicFramePr>
        <p:xfrm>
          <a:off x="4337266" y="1354902"/>
          <a:ext cx="7092733" cy="5078553"/>
        </p:xfrm>
        <a:graphic>
          <a:graphicData uri="http://schemas.openxmlformats.org/drawingml/2006/table">
            <a:tbl>
              <a:tblPr/>
              <a:tblGrid>
                <a:gridCol w="933372">
                  <a:extLst>
                    <a:ext uri="{9D8B030D-6E8A-4147-A177-3AD203B41FA5}">
                      <a16:colId xmlns:a16="http://schemas.microsoft.com/office/drawing/2014/main" val="2634653308"/>
                    </a:ext>
                  </a:extLst>
                </a:gridCol>
                <a:gridCol w="1530731">
                  <a:extLst>
                    <a:ext uri="{9D8B030D-6E8A-4147-A177-3AD203B41FA5}">
                      <a16:colId xmlns:a16="http://schemas.microsoft.com/office/drawing/2014/main" val="3547896502"/>
                    </a:ext>
                  </a:extLst>
                </a:gridCol>
                <a:gridCol w="1250721">
                  <a:extLst>
                    <a:ext uri="{9D8B030D-6E8A-4147-A177-3AD203B41FA5}">
                      <a16:colId xmlns:a16="http://schemas.microsoft.com/office/drawing/2014/main" val="2806189552"/>
                    </a:ext>
                  </a:extLst>
                </a:gridCol>
                <a:gridCol w="1177486">
                  <a:extLst>
                    <a:ext uri="{9D8B030D-6E8A-4147-A177-3AD203B41FA5}">
                      <a16:colId xmlns:a16="http://schemas.microsoft.com/office/drawing/2014/main" val="3959276628"/>
                    </a:ext>
                  </a:extLst>
                </a:gridCol>
                <a:gridCol w="1094627">
                  <a:extLst>
                    <a:ext uri="{9D8B030D-6E8A-4147-A177-3AD203B41FA5}">
                      <a16:colId xmlns:a16="http://schemas.microsoft.com/office/drawing/2014/main" val="545019092"/>
                    </a:ext>
                  </a:extLst>
                </a:gridCol>
                <a:gridCol w="1105796">
                  <a:extLst>
                    <a:ext uri="{9D8B030D-6E8A-4147-A177-3AD203B41FA5}">
                      <a16:colId xmlns:a16="http://schemas.microsoft.com/office/drawing/2014/main" val="2906572839"/>
                    </a:ext>
                  </a:extLst>
                </a:gridCol>
              </a:tblGrid>
              <a:tr h="5670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Case ID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VL (copies/mL) at first pos visit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Days to detection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Ag/Ab at first positive visit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Confirmatory test Ab first visit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DX Delay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493442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663875"/>
                  </a:ext>
                </a:extLst>
              </a:tr>
              <a:tr h="2242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151988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056728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203511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13559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220735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SCA, 15.3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2491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755461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SCA, 6.1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70462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568133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99856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07194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53675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1,212,660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736394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71799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648051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32062"/>
                  </a:ext>
                </a:extLst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84178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ED50EA3-5B3A-F3AC-06CF-FF5145776ED2}"/>
              </a:ext>
            </a:extLst>
          </p:cNvPr>
          <p:cNvSpPr txBox="1"/>
          <p:nvPr/>
        </p:nvSpPr>
        <p:spPr>
          <a:xfrm>
            <a:off x="6096000" y="6559069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Adapted from </a:t>
            </a:r>
            <a:r>
              <a:rPr lang="en-US" altLang="en-US" sz="800" dirty="0"/>
              <a:t>Marzinke Antimicrob Agents Chemoth 2023;67(4):e0005323</a:t>
            </a:r>
            <a:r>
              <a:rPr lang="en-US" sz="800" dirty="0"/>
              <a:t>)</a:t>
            </a:r>
            <a:endParaRPr lang="en-ZA" sz="800" dirty="0"/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FB206B2D-54F7-F4C0-2DD0-9D2B825BFDF1}"/>
              </a:ext>
            </a:extLst>
          </p:cNvPr>
          <p:cNvSpPr txBox="1">
            <a:spLocks/>
          </p:cNvSpPr>
          <p:nvPr/>
        </p:nvSpPr>
        <p:spPr>
          <a:xfrm>
            <a:off x="1894112" y="305329"/>
            <a:ext cx="11114315" cy="12239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CAB LA Breakthrough Infections</a:t>
            </a:r>
          </a:p>
        </p:txBody>
      </p:sp>
    </p:spTree>
    <p:extLst>
      <p:ext uri="{BB962C8B-B14F-4D97-AF65-F5344CB8AC3E}">
        <p14:creationId xmlns:p14="http://schemas.microsoft.com/office/powerpoint/2010/main" val="377448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  <a:p>
            <a:r>
              <a:rPr lang="en-US" noProof="0" dirty="0"/>
              <a:t>RNA – quantitative, qualitative</a:t>
            </a:r>
          </a:p>
          <a:p>
            <a:r>
              <a:rPr lang="en-US" noProof="0" dirty="0"/>
              <a:t>DNA – qualitative</a:t>
            </a:r>
          </a:p>
          <a:p>
            <a:endParaRPr lang="en-US" noProof="0" dirty="0"/>
          </a:p>
          <a:p>
            <a:r>
              <a:rPr lang="en-US" noProof="0" dirty="0"/>
              <a:t>Automated medium- to -high throughput</a:t>
            </a:r>
          </a:p>
          <a:p>
            <a:endParaRPr lang="en-US" noProof="0" dirty="0"/>
          </a:p>
          <a:p>
            <a:r>
              <a:rPr lang="en-US" noProof="0" dirty="0"/>
              <a:t>Point-of-care</a:t>
            </a:r>
            <a:endParaRPr lang="en-GB" noProof="0" dirty="0"/>
          </a:p>
          <a:p>
            <a:endParaRPr lang="en-GB" noProof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673FC6-F21E-612B-331E-0179715C8B4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59974" y="1276925"/>
            <a:ext cx="2365453" cy="21520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 dirty="0"/>
              <a:t>Commercial Assays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Molecular Assays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FBE16-DA5D-B362-7323-BFE6BA1B3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200" y="1426470"/>
            <a:ext cx="1999661" cy="1341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FC8D64-AECF-87D9-7427-5A44E0E97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494" y="3087811"/>
            <a:ext cx="3633531" cy="1304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622C1-7102-F2D8-24D9-BA73BDDB1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100" y="4572820"/>
            <a:ext cx="2865368" cy="1944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FB775-A6CF-94ED-3925-197D1ABC4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723" y="4572820"/>
            <a:ext cx="2890302" cy="19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5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20181"/>
            <a:ext cx="5437187" cy="3280594"/>
          </a:xfrm>
        </p:spPr>
        <p:txBody>
          <a:bodyPr>
            <a:normAutofit/>
          </a:bodyPr>
          <a:lstStyle/>
          <a:p>
            <a:r>
              <a:rPr lang="en-GB" noProof="0" dirty="0"/>
              <a:t>Plasma – gold standard</a:t>
            </a:r>
          </a:p>
          <a:p>
            <a:endParaRPr lang="en-GB" dirty="0"/>
          </a:p>
          <a:p>
            <a:endParaRPr lang="en-GB" noProof="0" dirty="0"/>
          </a:p>
          <a:p>
            <a:r>
              <a:rPr lang="en-GB" dirty="0"/>
              <a:t>DBS</a:t>
            </a:r>
          </a:p>
          <a:p>
            <a:endParaRPr lang="en-GB" noProof="0" dirty="0"/>
          </a:p>
          <a:p>
            <a:endParaRPr lang="en-GB" dirty="0"/>
          </a:p>
          <a:p>
            <a:r>
              <a:rPr lang="en-GB" noProof="0" dirty="0"/>
              <a:t>P</a:t>
            </a:r>
            <a:r>
              <a:rPr lang="en-GB" dirty="0"/>
              <a:t>SC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793951"/>
            <a:ext cx="5437188" cy="3406829"/>
          </a:xfrm>
        </p:spPr>
        <p:txBody>
          <a:bodyPr>
            <a:normAutofit/>
          </a:bodyPr>
          <a:lstStyle/>
          <a:p>
            <a:r>
              <a:rPr lang="en-GB" dirty="0"/>
              <a:t>Sample stability – refrigeration required</a:t>
            </a:r>
          </a:p>
          <a:p>
            <a:r>
              <a:rPr lang="en-GB" dirty="0"/>
              <a:t>Sample input volumes</a:t>
            </a:r>
          </a:p>
          <a:p>
            <a:r>
              <a:rPr lang="en-GB" dirty="0"/>
              <a:t>Centrifugation</a:t>
            </a:r>
          </a:p>
          <a:p>
            <a:endParaRPr lang="en-GB" dirty="0"/>
          </a:p>
          <a:p>
            <a:r>
              <a:rPr lang="en-GB" noProof="0" dirty="0"/>
              <a:t>Sensitivity</a:t>
            </a:r>
            <a:r>
              <a:rPr lang="en-GB" dirty="0"/>
              <a:t>, over-quantification</a:t>
            </a:r>
          </a:p>
          <a:p>
            <a:endParaRPr lang="en-GB" noProof="0" dirty="0"/>
          </a:p>
          <a:p>
            <a:r>
              <a:rPr lang="en-GB" dirty="0"/>
              <a:t>Sensitivity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2024" y="1557338"/>
            <a:ext cx="5437187" cy="647700"/>
          </a:xfrm>
        </p:spPr>
        <p:txBody>
          <a:bodyPr/>
          <a:lstStyle/>
          <a:p>
            <a:r>
              <a:rPr lang="en-GB" noProof="0" dirty="0"/>
              <a:t>Types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903" y="1569987"/>
            <a:ext cx="5437188" cy="647700"/>
          </a:xfrm>
        </p:spPr>
        <p:txBody>
          <a:bodyPr/>
          <a:lstStyle/>
          <a:p>
            <a:r>
              <a:rPr lang="en-GB" noProof="0" dirty="0"/>
              <a:t>Limitations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Sample</a:t>
            </a:r>
            <a:r>
              <a:rPr lang="en-GB" dirty="0"/>
              <a:t> Types</a:t>
            </a: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507DB-99E1-5EB0-9B4D-3400DD285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982" y="2744788"/>
            <a:ext cx="1353429" cy="1353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6DE78-8B9E-D74B-2EBA-CB9CABE13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057" y="3938994"/>
            <a:ext cx="1688738" cy="1329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31B957-069B-776D-4AE0-E372E33C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618" y="5223924"/>
            <a:ext cx="168264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23400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IAS 2023">
      <a:dk1>
        <a:srgbClr val="000000"/>
      </a:dk1>
      <a:lt1>
        <a:srgbClr val="FFFFFF"/>
      </a:lt1>
      <a:dk2>
        <a:srgbClr val="489DCB"/>
      </a:dk2>
      <a:lt2>
        <a:srgbClr val="FFFFFF"/>
      </a:lt2>
      <a:accent1>
        <a:srgbClr val="489DCB"/>
      </a:accent1>
      <a:accent2>
        <a:srgbClr val="EAAF66"/>
      </a:accent2>
      <a:accent3>
        <a:srgbClr val="2C7D5C"/>
      </a:accent3>
      <a:accent4>
        <a:srgbClr val="E0001B"/>
      </a:accent4>
      <a:accent5>
        <a:srgbClr val="69301F"/>
      </a:accent5>
      <a:accent6>
        <a:srgbClr val="FF890E"/>
      </a:accent6>
      <a:hlink>
        <a:srgbClr val="E0001B"/>
      </a:hlink>
      <a:folHlink>
        <a:srgbClr val="E0001B"/>
      </a:folHlink>
    </a:clrScheme>
    <a:fontScheme name="IAS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CFA80BC0-AD6E-E448-8EBA-CC4CAEB6551A}" vid="{172C739A-344C-5F43-8BCC-E364C8214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IAS-2023-Speaker-template_Verdana (3)</Template>
  <TotalTime>1127</TotalTime>
  <Words>1176</Words>
  <Application>Microsoft Office PowerPoint</Application>
  <PresentationFormat>Widescreen</PresentationFormat>
  <Paragraphs>381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Verdana</vt:lpstr>
      <vt:lpstr>Arial</vt:lpstr>
      <vt:lpstr>IAS Ribbon Sans Regular</vt:lpstr>
      <vt:lpstr>TradeGothicLT-BoldCondTwenty</vt:lpstr>
      <vt:lpstr>Calibri</vt:lpstr>
      <vt:lpstr>AdvOT46dcae81+fb</vt:lpstr>
      <vt:lpstr>Courier New</vt:lpstr>
      <vt:lpstr>AdvOT46dcae81</vt:lpstr>
      <vt:lpstr>Tahoma</vt:lpstr>
      <vt:lpstr>IAS2023</vt:lpstr>
      <vt:lpstr>Worksheet</vt:lpstr>
      <vt:lpstr>HIV testing approaches: Current and new approaches and considerations for long-acting PrEP</vt:lpstr>
      <vt:lpstr>PrEP Guidelines</vt:lpstr>
      <vt:lpstr>HIV Testing in PrEP </vt:lpstr>
      <vt:lpstr>HIV Testing PrEP</vt:lpstr>
      <vt:lpstr>Natural History of HIV infection</vt:lpstr>
      <vt:lpstr>Assay Specifications</vt:lpstr>
      <vt:lpstr>CAB arm HPTN 083 CAB received within 6 months of the first HIV-positive visit</vt:lpstr>
      <vt:lpstr>Molecular Assays</vt:lpstr>
      <vt:lpstr>Sample Types</vt:lpstr>
      <vt:lpstr>Molecular Assays</vt:lpstr>
      <vt:lpstr>  </vt:lpstr>
      <vt:lpstr>HIV VL COVERAGE  </vt:lpstr>
      <vt:lpstr>Footprint in Africa some commercial assays</vt:lpstr>
      <vt:lpstr>Other Assays</vt:lpstr>
      <vt:lpstr>Limitations/Concerns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Lucia Hans</dc:creator>
  <cp:lastModifiedBy>Lucia Hans</cp:lastModifiedBy>
  <cp:revision>5</cp:revision>
  <dcterms:created xsi:type="dcterms:W3CDTF">2023-07-18T04:17:19Z</dcterms:created>
  <dcterms:modified xsi:type="dcterms:W3CDTF">2023-07-24T12:53:59Z</dcterms:modified>
</cp:coreProperties>
</file>