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4"/>
  </p:sldMasterIdLst>
  <p:notesMasterIdLst>
    <p:notesMasterId r:id="rId26"/>
  </p:notesMasterIdLst>
  <p:sldIdLst>
    <p:sldId id="266" r:id="rId5"/>
    <p:sldId id="823" r:id="rId6"/>
    <p:sldId id="427" r:id="rId7"/>
    <p:sldId id="257" r:id="rId8"/>
    <p:sldId id="279" r:id="rId9"/>
    <p:sldId id="280" r:id="rId10"/>
    <p:sldId id="835" r:id="rId11"/>
    <p:sldId id="827" r:id="rId12"/>
    <p:sldId id="831" r:id="rId13"/>
    <p:sldId id="824" r:id="rId14"/>
    <p:sldId id="826" r:id="rId15"/>
    <p:sldId id="829" r:id="rId16"/>
    <p:sldId id="828" r:id="rId17"/>
    <p:sldId id="841" r:id="rId18"/>
    <p:sldId id="842" r:id="rId19"/>
    <p:sldId id="426" r:id="rId20"/>
    <p:sldId id="848" r:id="rId21"/>
    <p:sldId id="845" r:id="rId22"/>
    <p:sldId id="847" r:id="rId23"/>
    <p:sldId id="849" r:id="rId24"/>
    <p:sldId id="26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Poppins SemiBold" panose="00000700000000000000" pitchFamily="2" charset="0"/>
      <p:bold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8ECEE2-3D45-4C2F-B5F7-EE20D720735E}">
          <p14:sldIdLst>
            <p14:sldId id="266"/>
            <p14:sldId id="823"/>
            <p14:sldId id="427"/>
            <p14:sldId id="257"/>
            <p14:sldId id="279"/>
            <p14:sldId id="280"/>
            <p14:sldId id="835"/>
            <p14:sldId id="827"/>
            <p14:sldId id="831"/>
            <p14:sldId id="824"/>
            <p14:sldId id="826"/>
            <p14:sldId id="829"/>
            <p14:sldId id="828"/>
            <p14:sldId id="841"/>
            <p14:sldId id="842"/>
            <p14:sldId id="426"/>
            <p14:sldId id="848"/>
            <p14:sldId id="845"/>
            <p14:sldId id="847"/>
            <p14:sldId id="84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7EA75-C40B-4F8D-9146-B28693468837}" v="1" dt="2023-07-24T17:38:00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247" autoAdjust="0"/>
  </p:normalViewPr>
  <p:slideViewPr>
    <p:cSldViewPr snapToGrid="0" snapToObjects="1">
      <p:cViewPr varScale="1">
        <p:scale>
          <a:sx n="52" d="100"/>
          <a:sy n="52" d="100"/>
        </p:scale>
        <p:origin x="12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vi Parikh" userId="S::ump3@pitt.edu::3389c9d7-0e68-454b-b6ca-7cca6867bd8b" providerId="AD" clId="Web-{3937EA75-C40B-4F8D-9146-B28693468837}"/>
    <pc:docChg chg="modSld">
      <pc:chgData name="Urvi Parikh" userId="S::ump3@pitt.edu::3389c9d7-0e68-454b-b6ca-7cca6867bd8b" providerId="AD" clId="Web-{3937EA75-C40B-4F8D-9146-B28693468837}" dt="2023-07-24T17:39:08.078" v="278"/>
      <pc:docMkLst>
        <pc:docMk/>
      </pc:docMkLst>
      <pc:sldChg chg="modNotes">
        <pc:chgData name="Urvi Parikh" userId="S::ump3@pitt.edu::3389c9d7-0e68-454b-b6ca-7cca6867bd8b" providerId="AD" clId="Web-{3937EA75-C40B-4F8D-9146-B28693468837}" dt="2023-07-24T17:37:57.295" v="205"/>
        <pc:sldMkLst>
          <pc:docMk/>
          <pc:sldMk cId="2721340615" sldId="263"/>
        </pc:sldMkLst>
      </pc:sldChg>
      <pc:sldChg chg="modNotes">
        <pc:chgData name="Urvi Parikh" userId="S::ump3@pitt.edu::3389c9d7-0e68-454b-b6ca-7cca6867bd8b" providerId="AD" clId="Web-{3937EA75-C40B-4F8D-9146-B28693468837}" dt="2023-07-24T17:39:08.078" v="278"/>
        <pc:sldMkLst>
          <pc:docMk/>
          <pc:sldMk cId="924144383" sldId="266"/>
        </pc:sldMkLst>
      </pc:sldChg>
    </pc:docChg>
  </pc:docChgLst>
  <pc:docChgLst>
    <pc:chgData name="Urvi Parikh" userId="3389c9d7-0e68-454b-b6ca-7cca6867bd8b" providerId="ADAL" clId="{2AD79602-BEAD-45B5-A050-9660C6986DB5}"/>
    <pc:docChg chg="modSld">
      <pc:chgData name="Urvi Parikh" userId="3389c9d7-0e68-454b-b6ca-7cca6867bd8b" providerId="ADAL" clId="{2AD79602-BEAD-45B5-A050-9660C6986DB5}" dt="2023-07-24T17:44:26.470" v="20" actId="20577"/>
      <pc:docMkLst>
        <pc:docMk/>
      </pc:docMkLst>
      <pc:sldChg chg="modNotesTx">
        <pc:chgData name="Urvi Parikh" userId="3389c9d7-0e68-454b-b6ca-7cca6867bd8b" providerId="ADAL" clId="{2AD79602-BEAD-45B5-A050-9660C6986DB5}" dt="2023-07-24T17:42:41.453" v="3" actId="20577"/>
        <pc:sldMkLst>
          <pc:docMk/>
          <pc:sldMk cId="2694814211" sldId="257"/>
        </pc:sldMkLst>
      </pc:sldChg>
      <pc:sldChg chg="modNotesTx">
        <pc:chgData name="Urvi Parikh" userId="3389c9d7-0e68-454b-b6ca-7cca6867bd8b" providerId="ADAL" clId="{2AD79602-BEAD-45B5-A050-9660C6986DB5}" dt="2023-07-24T17:44:26.470" v="20" actId="20577"/>
        <pc:sldMkLst>
          <pc:docMk/>
          <pc:sldMk cId="2721340615" sldId="263"/>
        </pc:sldMkLst>
      </pc:sldChg>
      <pc:sldChg chg="modNotesTx">
        <pc:chgData name="Urvi Parikh" userId="3389c9d7-0e68-454b-b6ca-7cca6867bd8b" providerId="ADAL" clId="{2AD79602-BEAD-45B5-A050-9660C6986DB5}" dt="2023-07-24T17:42:24.350" v="0" actId="20577"/>
        <pc:sldMkLst>
          <pc:docMk/>
          <pc:sldMk cId="924144383" sldId="266"/>
        </pc:sldMkLst>
      </pc:sldChg>
      <pc:sldChg chg="modNotesTx">
        <pc:chgData name="Urvi Parikh" userId="3389c9d7-0e68-454b-b6ca-7cca6867bd8b" providerId="ADAL" clId="{2AD79602-BEAD-45B5-A050-9660C6986DB5}" dt="2023-07-24T17:42:47.144" v="4" actId="20577"/>
        <pc:sldMkLst>
          <pc:docMk/>
          <pc:sldMk cId="3737154350" sldId="279"/>
        </pc:sldMkLst>
      </pc:sldChg>
      <pc:sldChg chg="modNotesTx">
        <pc:chgData name="Urvi Parikh" userId="3389c9d7-0e68-454b-b6ca-7cca6867bd8b" providerId="ADAL" clId="{2AD79602-BEAD-45B5-A050-9660C6986DB5}" dt="2023-07-24T17:42:52.384" v="5" actId="20577"/>
        <pc:sldMkLst>
          <pc:docMk/>
          <pc:sldMk cId="2569597534" sldId="280"/>
        </pc:sldMkLst>
      </pc:sldChg>
      <pc:sldChg chg="modNotesTx">
        <pc:chgData name="Urvi Parikh" userId="3389c9d7-0e68-454b-b6ca-7cca6867bd8b" providerId="ADAL" clId="{2AD79602-BEAD-45B5-A050-9660C6986DB5}" dt="2023-07-24T17:43:47.261" v="15" actId="20577"/>
        <pc:sldMkLst>
          <pc:docMk/>
          <pc:sldMk cId="3806662859" sldId="426"/>
        </pc:sldMkLst>
      </pc:sldChg>
      <pc:sldChg chg="modNotesTx">
        <pc:chgData name="Urvi Parikh" userId="3389c9d7-0e68-454b-b6ca-7cca6867bd8b" providerId="ADAL" clId="{2AD79602-BEAD-45B5-A050-9660C6986DB5}" dt="2023-07-24T17:42:32.611" v="2" actId="20577"/>
        <pc:sldMkLst>
          <pc:docMk/>
          <pc:sldMk cId="1847061997" sldId="427"/>
        </pc:sldMkLst>
      </pc:sldChg>
      <pc:sldChg chg="modNotesTx">
        <pc:chgData name="Urvi Parikh" userId="3389c9d7-0e68-454b-b6ca-7cca6867bd8b" providerId="ADAL" clId="{2AD79602-BEAD-45B5-A050-9660C6986DB5}" dt="2023-07-24T17:42:28.989" v="1" actId="20577"/>
        <pc:sldMkLst>
          <pc:docMk/>
          <pc:sldMk cId="677476234" sldId="823"/>
        </pc:sldMkLst>
      </pc:sldChg>
      <pc:sldChg chg="modNotesTx">
        <pc:chgData name="Urvi Parikh" userId="3389c9d7-0e68-454b-b6ca-7cca6867bd8b" providerId="ADAL" clId="{2AD79602-BEAD-45B5-A050-9660C6986DB5}" dt="2023-07-24T17:43:14.996" v="9" actId="20577"/>
        <pc:sldMkLst>
          <pc:docMk/>
          <pc:sldMk cId="1120294983" sldId="824"/>
        </pc:sldMkLst>
      </pc:sldChg>
      <pc:sldChg chg="modNotesTx">
        <pc:chgData name="Urvi Parikh" userId="3389c9d7-0e68-454b-b6ca-7cca6867bd8b" providerId="ADAL" clId="{2AD79602-BEAD-45B5-A050-9660C6986DB5}" dt="2023-07-24T17:43:20.338" v="10" actId="20577"/>
        <pc:sldMkLst>
          <pc:docMk/>
          <pc:sldMk cId="781790768" sldId="826"/>
        </pc:sldMkLst>
      </pc:sldChg>
      <pc:sldChg chg="modNotesTx">
        <pc:chgData name="Urvi Parikh" userId="3389c9d7-0e68-454b-b6ca-7cca6867bd8b" providerId="ADAL" clId="{2AD79602-BEAD-45B5-A050-9660C6986DB5}" dt="2023-07-24T17:43:04.677" v="7" actId="20577"/>
        <pc:sldMkLst>
          <pc:docMk/>
          <pc:sldMk cId="967021789" sldId="827"/>
        </pc:sldMkLst>
      </pc:sldChg>
      <pc:sldChg chg="modNotesTx">
        <pc:chgData name="Urvi Parikh" userId="3389c9d7-0e68-454b-b6ca-7cca6867bd8b" providerId="ADAL" clId="{2AD79602-BEAD-45B5-A050-9660C6986DB5}" dt="2023-07-24T17:43:30.875" v="12" actId="20577"/>
        <pc:sldMkLst>
          <pc:docMk/>
          <pc:sldMk cId="1032877239" sldId="828"/>
        </pc:sldMkLst>
      </pc:sldChg>
      <pc:sldChg chg="modNotesTx">
        <pc:chgData name="Urvi Parikh" userId="3389c9d7-0e68-454b-b6ca-7cca6867bd8b" providerId="ADAL" clId="{2AD79602-BEAD-45B5-A050-9660C6986DB5}" dt="2023-07-24T17:43:26.234" v="11" actId="20577"/>
        <pc:sldMkLst>
          <pc:docMk/>
          <pc:sldMk cId="2921528361" sldId="829"/>
        </pc:sldMkLst>
      </pc:sldChg>
      <pc:sldChg chg="modNotesTx">
        <pc:chgData name="Urvi Parikh" userId="3389c9d7-0e68-454b-b6ca-7cca6867bd8b" providerId="ADAL" clId="{2AD79602-BEAD-45B5-A050-9660C6986DB5}" dt="2023-07-24T17:43:08.084" v="8" actId="20577"/>
        <pc:sldMkLst>
          <pc:docMk/>
          <pc:sldMk cId="3196341449" sldId="831"/>
        </pc:sldMkLst>
      </pc:sldChg>
      <pc:sldChg chg="modNotesTx">
        <pc:chgData name="Urvi Parikh" userId="3389c9d7-0e68-454b-b6ca-7cca6867bd8b" providerId="ADAL" clId="{2AD79602-BEAD-45B5-A050-9660C6986DB5}" dt="2023-07-24T17:42:59.316" v="6" actId="20577"/>
        <pc:sldMkLst>
          <pc:docMk/>
          <pc:sldMk cId="2657239205" sldId="835"/>
        </pc:sldMkLst>
      </pc:sldChg>
      <pc:sldChg chg="modNotesTx">
        <pc:chgData name="Urvi Parikh" userId="3389c9d7-0e68-454b-b6ca-7cca6867bd8b" providerId="ADAL" clId="{2AD79602-BEAD-45B5-A050-9660C6986DB5}" dt="2023-07-24T17:43:36.728" v="13" actId="20577"/>
        <pc:sldMkLst>
          <pc:docMk/>
          <pc:sldMk cId="3348465085" sldId="841"/>
        </pc:sldMkLst>
      </pc:sldChg>
      <pc:sldChg chg="modNotesTx">
        <pc:chgData name="Urvi Parikh" userId="3389c9d7-0e68-454b-b6ca-7cca6867bd8b" providerId="ADAL" clId="{2AD79602-BEAD-45B5-A050-9660C6986DB5}" dt="2023-07-24T17:43:40.534" v="14" actId="20577"/>
        <pc:sldMkLst>
          <pc:docMk/>
          <pc:sldMk cId="553641773" sldId="842"/>
        </pc:sldMkLst>
      </pc:sldChg>
      <pc:sldChg chg="modNotesTx">
        <pc:chgData name="Urvi Parikh" userId="3389c9d7-0e68-454b-b6ca-7cca6867bd8b" providerId="ADAL" clId="{2AD79602-BEAD-45B5-A050-9660C6986DB5}" dt="2023-07-24T17:44:02.045" v="17" actId="20577"/>
        <pc:sldMkLst>
          <pc:docMk/>
          <pc:sldMk cId="185937018" sldId="845"/>
        </pc:sldMkLst>
      </pc:sldChg>
      <pc:sldChg chg="modNotesTx">
        <pc:chgData name="Urvi Parikh" userId="3389c9d7-0e68-454b-b6ca-7cca6867bd8b" providerId="ADAL" clId="{2AD79602-BEAD-45B5-A050-9660C6986DB5}" dt="2023-07-24T17:44:08.649" v="18" actId="20577"/>
        <pc:sldMkLst>
          <pc:docMk/>
          <pc:sldMk cId="2951073070" sldId="847"/>
        </pc:sldMkLst>
      </pc:sldChg>
      <pc:sldChg chg="modNotesTx">
        <pc:chgData name="Urvi Parikh" userId="3389c9d7-0e68-454b-b6ca-7cca6867bd8b" providerId="ADAL" clId="{2AD79602-BEAD-45B5-A050-9660C6986DB5}" dt="2023-07-24T17:43:54.612" v="16" actId="20577"/>
        <pc:sldMkLst>
          <pc:docMk/>
          <pc:sldMk cId="3204847801" sldId="848"/>
        </pc:sldMkLst>
      </pc:sldChg>
      <pc:sldChg chg="modNotesTx">
        <pc:chgData name="Urvi Parikh" userId="3389c9d7-0e68-454b-b6ca-7cca6867bd8b" providerId="ADAL" clId="{2AD79602-BEAD-45B5-A050-9660C6986DB5}" dt="2023-07-24T17:44:22.999" v="19" actId="20577"/>
        <pc:sldMkLst>
          <pc:docMk/>
          <pc:sldMk cId="1919726714" sldId="849"/>
        </pc:sldMkLst>
      </pc:sldChg>
    </pc:docChg>
  </pc:docChgLst>
  <pc:docChgLst>
    <pc:chgData name="Urvi Parikh" userId="3389c9d7-0e68-454b-b6ca-7cca6867bd8b" providerId="ADAL" clId="{83017A96-A7EE-4E29-952E-BD26F98D3E4C}"/>
    <pc:docChg chg="undo custSel addSld delSld modSld modSection">
      <pc:chgData name="Urvi Parikh" userId="3389c9d7-0e68-454b-b6ca-7cca6867bd8b" providerId="ADAL" clId="{83017A96-A7EE-4E29-952E-BD26F98D3E4C}" dt="2023-07-24T17:31:18.923" v="213" actId="20577"/>
      <pc:docMkLst>
        <pc:docMk/>
      </pc:docMkLst>
      <pc:sldChg chg="modNotesTx">
        <pc:chgData name="Urvi Parikh" userId="3389c9d7-0e68-454b-b6ca-7cca6867bd8b" providerId="ADAL" clId="{83017A96-A7EE-4E29-952E-BD26F98D3E4C}" dt="2023-07-24T17:31:18.406" v="211" actId="20577"/>
        <pc:sldMkLst>
          <pc:docMk/>
          <pc:sldMk cId="2694814211" sldId="257"/>
        </pc:sldMkLst>
      </pc:sldChg>
      <pc:sldChg chg="modNotesTx">
        <pc:chgData name="Urvi Parikh" userId="3389c9d7-0e68-454b-b6ca-7cca6867bd8b" providerId="ADAL" clId="{83017A96-A7EE-4E29-952E-BD26F98D3E4C}" dt="2023-07-24T17:29:28.678" v="193" actId="20577"/>
        <pc:sldMkLst>
          <pc:docMk/>
          <pc:sldMk cId="924144383" sldId="266"/>
        </pc:sldMkLst>
      </pc:sldChg>
      <pc:sldChg chg="modNotesTx">
        <pc:chgData name="Urvi Parikh" userId="3389c9d7-0e68-454b-b6ca-7cca6867bd8b" providerId="ADAL" clId="{83017A96-A7EE-4E29-952E-BD26F98D3E4C}" dt="2023-07-24T17:31:18.131" v="210" actId="20577"/>
        <pc:sldMkLst>
          <pc:docMk/>
          <pc:sldMk cId="3737154350" sldId="279"/>
        </pc:sldMkLst>
      </pc:sldChg>
      <pc:sldChg chg="modNotesTx">
        <pc:chgData name="Urvi Parikh" userId="3389c9d7-0e68-454b-b6ca-7cca6867bd8b" providerId="ADAL" clId="{83017A96-A7EE-4E29-952E-BD26F98D3E4C}" dt="2023-07-24T17:31:17.874" v="209" actId="20577"/>
        <pc:sldMkLst>
          <pc:docMk/>
          <pc:sldMk cId="2569597534" sldId="280"/>
        </pc:sldMkLst>
      </pc:sldChg>
      <pc:sldChg chg="modNotesTx">
        <pc:chgData name="Urvi Parikh" userId="3389c9d7-0e68-454b-b6ca-7cca6867bd8b" providerId="ADAL" clId="{83017A96-A7EE-4E29-952E-BD26F98D3E4C}" dt="2023-07-24T17:31:18.654" v="212" actId="20577"/>
        <pc:sldMkLst>
          <pc:docMk/>
          <pc:sldMk cId="1847061997" sldId="427"/>
        </pc:sldMkLst>
      </pc:sldChg>
      <pc:sldChg chg="modNotesTx">
        <pc:chgData name="Urvi Parikh" userId="3389c9d7-0e68-454b-b6ca-7cca6867bd8b" providerId="ADAL" clId="{83017A96-A7EE-4E29-952E-BD26F98D3E4C}" dt="2023-07-24T17:31:18.923" v="213" actId="20577"/>
        <pc:sldMkLst>
          <pc:docMk/>
          <pc:sldMk cId="677476234" sldId="823"/>
        </pc:sldMkLst>
      </pc:sldChg>
      <pc:sldChg chg="modNotesTx">
        <pc:chgData name="Urvi Parikh" userId="3389c9d7-0e68-454b-b6ca-7cca6867bd8b" providerId="ADAL" clId="{83017A96-A7EE-4E29-952E-BD26F98D3E4C}" dt="2023-07-24T17:31:16.486" v="206" actId="20577"/>
        <pc:sldMkLst>
          <pc:docMk/>
          <pc:sldMk cId="1120294983" sldId="824"/>
        </pc:sldMkLst>
      </pc:sldChg>
      <pc:sldChg chg="modNotesTx">
        <pc:chgData name="Urvi Parikh" userId="3389c9d7-0e68-454b-b6ca-7cca6867bd8b" providerId="ADAL" clId="{83017A96-A7EE-4E29-952E-BD26F98D3E4C}" dt="2023-07-24T17:31:15.953" v="205" actId="20577"/>
        <pc:sldMkLst>
          <pc:docMk/>
          <pc:sldMk cId="781790768" sldId="826"/>
        </pc:sldMkLst>
      </pc:sldChg>
      <pc:sldChg chg="modNotesTx">
        <pc:chgData name="Urvi Parikh" userId="3389c9d7-0e68-454b-b6ca-7cca6867bd8b" providerId="ADAL" clId="{83017A96-A7EE-4E29-952E-BD26F98D3E4C}" dt="2023-07-24T17:31:17.056" v="207" actId="20577"/>
        <pc:sldMkLst>
          <pc:docMk/>
          <pc:sldMk cId="967021789" sldId="827"/>
        </pc:sldMkLst>
      </pc:sldChg>
      <pc:sldChg chg="modNotesTx">
        <pc:chgData name="Urvi Parikh" userId="3389c9d7-0e68-454b-b6ca-7cca6867bd8b" providerId="ADAL" clId="{83017A96-A7EE-4E29-952E-BD26F98D3E4C}" dt="2023-07-24T17:31:15.331" v="204" actId="20577"/>
        <pc:sldMkLst>
          <pc:docMk/>
          <pc:sldMk cId="2921528361" sldId="829"/>
        </pc:sldMkLst>
      </pc:sldChg>
      <pc:sldChg chg="modNotesTx">
        <pc:chgData name="Urvi Parikh" userId="3389c9d7-0e68-454b-b6ca-7cca6867bd8b" providerId="ADAL" clId="{83017A96-A7EE-4E29-952E-BD26F98D3E4C}" dt="2023-07-24T17:31:17.547" v="208" actId="20577"/>
        <pc:sldMkLst>
          <pc:docMk/>
          <pc:sldMk cId="2657239205" sldId="835"/>
        </pc:sldMkLst>
      </pc:sldChg>
      <pc:sldChg chg="modSp mod modNotesTx">
        <pc:chgData name="Urvi Parikh" userId="3389c9d7-0e68-454b-b6ca-7cca6867bd8b" providerId="ADAL" clId="{83017A96-A7EE-4E29-952E-BD26F98D3E4C}" dt="2023-07-24T12:42:44.571" v="3" actId="20577"/>
        <pc:sldMkLst>
          <pc:docMk/>
          <pc:sldMk cId="3348465085" sldId="841"/>
        </pc:sldMkLst>
        <pc:spChg chg="mod">
          <ac:chgData name="Urvi Parikh" userId="3389c9d7-0e68-454b-b6ca-7cca6867bd8b" providerId="ADAL" clId="{83017A96-A7EE-4E29-952E-BD26F98D3E4C}" dt="2023-07-24T12:42:40.137" v="1" actId="20577"/>
          <ac:spMkLst>
            <pc:docMk/>
            <pc:sldMk cId="3348465085" sldId="841"/>
            <ac:spMk id="6" creationId="{B76D6B4A-01E3-6931-4F66-708190D4FF1E}"/>
          </ac:spMkLst>
        </pc:spChg>
      </pc:sldChg>
      <pc:sldChg chg="modSp mod modNotesTx">
        <pc:chgData name="Urvi Parikh" userId="3389c9d7-0e68-454b-b6ca-7cca6867bd8b" providerId="ADAL" clId="{83017A96-A7EE-4E29-952E-BD26F98D3E4C}" dt="2023-07-24T12:43:46.922" v="8" actId="20577"/>
        <pc:sldMkLst>
          <pc:docMk/>
          <pc:sldMk cId="553641773" sldId="842"/>
        </pc:sldMkLst>
        <pc:spChg chg="mod">
          <ac:chgData name="Urvi Parikh" userId="3389c9d7-0e68-454b-b6ca-7cca6867bd8b" providerId="ADAL" clId="{83017A96-A7EE-4E29-952E-BD26F98D3E4C}" dt="2023-07-24T12:43:46.922" v="8" actId="20577"/>
          <ac:spMkLst>
            <pc:docMk/>
            <pc:sldMk cId="553641773" sldId="842"/>
            <ac:spMk id="5" creationId="{AA91B350-768B-98DB-7F9F-92A80D6DFADB}"/>
          </ac:spMkLst>
        </pc:spChg>
        <pc:spChg chg="mod">
          <ac:chgData name="Urvi Parikh" userId="3389c9d7-0e68-454b-b6ca-7cca6867bd8b" providerId="ADAL" clId="{83017A96-A7EE-4E29-952E-BD26F98D3E4C}" dt="2023-07-24T12:42:49.807" v="5" actId="20577"/>
          <ac:spMkLst>
            <pc:docMk/>
            <pc:sldMk cId="553641773" sldId="842"/>
            <ac:spMk id="6" creationId="{B76D6B4A-01E3-6931-4F66-708190D4FF1E}"/>
          </ac:spMkLst>
        </pc:spChg>
      </pc:sldChg>
      <pc:sldChg chg="modSp mod modNotesTx">
        <pc:chgData name="Urvi Parikh" userId="3389c9d7-0e68-454b-b6ca-7cca6867bd8b" providerId="ADAL" clId="{83017A96-A7EE-4E29-952E-BD26F98D3E4C}" dt="2023-07-24T16:17:40.639" v="191"/>
        <pc:sldMkLst>
          <pc:docMk/>
          <pc:sldMk cId="2951073070" sldId="847"/>
        </pc:sldMkLst>
        <pc:spChg chg="mod">
          <ac:chgData name="Urvi Parikh" userId="3389c9d7-0e68-454b-b6ca-7cca6867bd8b" providerId="ADAL" clId="{83017A96-A7EE-4E29-952E-BD26F98D3E4C}" dt="2023-07-24T16:16:45.431" v="131" actId="113"/>
          <ac:spMkLst>
            <pc:docMk/>
            <pc:sldMk cId="2951073070" sldId="847"/>
            <ac:spMk id="2" creationId="{614DBE7A-28C6-1A4E-1CA8-2EDDC8064F83}"/>
          </ac:spMkLst>
        </pc:spChg>
        <pc:spChg chg="mod">
          <ac:chgData name="Urvi Parikh" userId="3389c9d7-0e68-454b-b6ca-7cca6867bd8b" providerId="ADAL" clId="{83017A96-A7EE-4E29-952E-BD26F98D3E4C}" dt="2023-07-24T16:17:29.370" v="190" actId="20577"/>
          <ac:spMkLst>
            <pc:docMk/>
            <pc:sldMk cId="2951073070" sldId="847"/>
            <ac:spMk id="7" creationId="{E33E914B-16EC-B6F0-284E-9F21A43FCFAE}"/>
          </ac:spMkLst>
        </pc:spChg>
      </pc:sldChg>
      <pc:sldChg chg="modSp new del mod">
        <pc:chgData name="Urvi Parikh" userId="3389c9d7-0e68-454b-b6ca-7cca6867bd8b" providerId="ADAL" clId="{83017A96-A7EE-4E29-952E-BD26F98D3E4C}" dt="2023-07-24T16:17:49.394" v="192" actId="47"/>
        <pc:sldMkLst>
          <pc:docMk/>
          <pc:sldMk cId="3061970771" sldId="850"/>
        </pc:sldMkLst>
        <pc:spChg chg="mod">
          <ac:chgData name="Urvi Parikh" userId="3389c9d7-0e68-454b-b6ca-7cca6867bd8b" providerId="ADAL" clId="{83017A96-A7EE-4E29-952E-BD26F98D3E4C}" dt="2023-07-24T12:44:34.086" v="10"/>
          <ac:spMkLst>
            <pc:docMk/>
            <pc:sldMk cId="3061970771" sldId="850"/>
            <ac:spMk id="2" creationId="{596D2E15-B019-06A8-494A-0EA04BBDFE1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2C8EA-8507-4DED-B74F-429BCCFC91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5309B-A0FB-4435-ADE2-BBE80EB28942}">
      <dgm:prSet phldrT="[Text]"/>
      <dgm:spPr/>
      <dgm:t>
        <a:bodyPr/>
        <a:lstStyle/>
        <a:p>
          <a:r>
            <a:rPr lang="en-US" dirty="0"/>
            <a:t>Starting PrEP during undetected acute infection</a:t>
          </a:r>
        </a:p>
      </dgm:t>
    </dgm:pt>
    <dgm:pt modelId="{181242A2-083E-4AC3-B71E-523464EA8B2F}" type="parTrans" cxnId="{8EE0981E-E157-4C34-8E22-3F7ACBC101E2}">
      <dgm:prSet/>
      <dgm:spPr/>
      <dgm:t>
        <a:bodyPr/>
        <a:lstStyle/>
        <a:p>
          <a:endParaRPr lang="en-US"/>
        </a:p>
      </dgm:t>
    </dgm:pt>
    <dgm:pt modelId="{4D65856B-86C9-462E-B229-F508A7878E33}" type="sibTrans" cxnId="{8EE0981E-E157-4C34-8E22-3F7ACBC101E2}">
      <dgm:prSet/>
      <dgm:spPr/>
      <dgm:t>
        <a:bodyPr/>
        <a:lstStyle/>
        <a:p>
          <a:endParaRPr lang="en-US"/>
        </a:p>
      </dgm:t>
    </dgm:pt>
    <dgm:pt modelId="{2BD7DD84-464F-41B0-9532-9630FEA7C1BA}">
      <dgm:prSet phldrT="[Text]"/>
      <dgm:spPr/>
      <dgm:t>
        <a:bodyPr/>
        <a:lstStyle/>
        <a:p>
          <a:r>
            <a:rPr lang="en-US" dirty="0"/>
            <a:t>Continuing PrEP after breakthrough infection</a:t>
          </a:r>
        </a:p>
      </dgm:t>
    </dgm:pt>
    <dgm:pt modelId="{A24007E3-B9AB-4488-A0F4-81DCBF9AB507}" type="parTrans" cxnId="{0B646F38-EDBF-4F15-AA38-BC439056829E}">
      <dgm:prSet/>
      <dgm:spPr/>
      <dgm:t>
        <a:bodyPr/>
        <a:lstStyle/>
        <a:p>
          <a:endParaRPr lang="en-US"/>
        </a:p>
      </dgm:t>
    </dgm:pt>
    <dgm:pt modelId="{CCF2C1F2-83DA-4E6B-9A1D-A9B91E33BD83}" type="sibTrans" cxnId="{0B646F38-EDBF-4F15-AA38-BC439056829E}">
      <dgm:prSet/>
      <dgm:spPr/>
      <dgm:t>
        <a:bodyPr/>
        <a:lstStyle/>
        <a:p>
          <a:endParaRPr lang="en-US"/>
        </a:p>
      </dgm:t>
    </dgm:pt>
    <dgm:pt modelId="{F039F039-E694-4C88-BE3D-7244C2213F5F}">
      <dgm:prSet phldrT="[Text]"/>
      <dgm:spPr/>
      <dgm:t>
        <a:bodyPr/>
        <a:lstStyle/>
        <a:p>
          <a:r>
            <a:rPr lang="en-US" dirty="0"/>
            <a:t>PrEP not protective against transmitted resistant strains from partner</a:t>
          </a:r>
        </a:p>
      </dgm:t>
    </dgm:pt>
    <dgm:pt modelId="{101B9D71-DED3-4C4D-9D56-F8C20F715BA3}" type="parTrans" cxnId="{1C86E4FD-A88E-4F8D-A934-121AD901AEAB}">
      <dgm:prSet/>
      <dgm:spPr/>
      <dgm:t>
        <a:bodyPr/>
        <a:lstStyle/>
        <a:p>
          <a:endParaRPr lang="en-US"/>
        </a:p>
      </dgm:t>
    </dgm:pt>
    <dgm:pt modelId="{B5E73E1C-4936-4A7D-8156-833C1E351396}" type="sibTrans" cxnId="{1C86E4FD-A88E-4F8D-A934-121AD901AEAB}">
      <dgm:prSet/>
      <dgm:spPr/>
      <dgm:t>
        <a:bodyPr/>
        <a:lstStyle/>
        <a:p>
          <a:endParaRPr lang="en-US"/>
        </a:p>
      </dgm:t>
    </dgm:pt>
    <dgm:pt modelId="{51F941CB-220B-47D4-94AF-8EBB635DE402}" type="pres">
      <dgm:prSet presAssocID="{0312C8EA-8507-4DED-B74F-429BCCFC91BA}" presName="Name0" presStyleCnt="0">
        <dgm:presLayoutVars>
          <dgm:chMax val="7"/>
          <dgm:chPref val="7"/>
          <dgm:dir/>
        </dgm:presLayoutVars>
      </dgm:prSet>
      <dgm:spPr/>
    </dgm:pt>
    <dgm:pt modelId="{B2470E15-8DDE-46E5-ACAC-3E7777CD806C}" type="pres">
      <dgm:prSet presAssocID="{0312C8EA-8507-4DED-B74F-429BCCFC91BA}" presName="Name1" presStyleCnt="0"/>
      <dgm:spPr/>
    </dgm:pt>
    <dgm:pt modelId="{79365E7F-F179-48CE-8219-9F2CC69A4912}" type="pres">
      <dgm:prSet presAssocID="{0312C8EA-8507-4DED-B74F-429BCCFC91BA}" presName="cycle" presStyleCnt="0"/>
      <dgm:spPr/>
    </dgm:pt>
    <dgm:pt modelId="{2B198CAC-42FB-48A9-A17B-183D67E8A917}" type="pres">
      <dgm:prSet presAssocID="{0312C8EA-8507-4DED-B74F-429BCCFC91BA}" presName="srcNode" presStyleLbl="node1" presStyleIdx="0" presStyleCnt="3"/>
      <dgm:spPr/>
    </dgm:pt>
    <dgm:pt modelId="{8026CBEC-2988-423B-9A95-05D0D9B848B8}" type="pres">
      <dgm:prSet presAssocID="{0312C8EA-8507-4DED-B74F-429BCCFC91BA}" presName="conn" presStyleLbl="parChTrans1D2" presStyleIdx="0" presStyleCnt="1"/>
      <dgm:spPr/>
    </dgm:pt>
    <dgm:pt modelId="{568B6FEB-5D1D-4F28-BBD1-14A0B493923C}" type="pres">
      <dgm:prSet presAssocID="{0312C8EA-8507-4DED-B74F-429BCCFC91BA}" presName="extraNode" presStyleLbl="node1" presStyleIdx="0" presStyleCnt="3"/>
      <dgm:spPr/>
    </dgm:pt>
    <dgm:pt modelId="{39A910D2-B206-4F45-9074-4DD70B72E234}" type="pres">
      <dgm:prSet presAssocID="{0312C8EA-8507-4DED-B74F-429BCCFC91BA}" presName="dstNode" presStyleLbl="node1" presStyleIdx="0" presStyleCnt="3"/>
      <dgm:spPr/>
    </dgm:pt>
    <dgm:pt modelId="{5E9D14D3-6944-46D7-B543-B618932A0E90}" type="pres">
      <dgm:prSet presAssocID="{A8E5309B-A0FB-4435-ADE2-BBE80EB28942}" presName="text_1" presStyleLbl="node1" presStyleIdx="0" presStyleCnt="3">
        <dgm:presLayoutVars>
          <dgm:bulletEnabled val="1"/>
        </dgm:presLayoutVars>
      </dgm:prSet>
      <dgm:spPr/>
    </dgm:pt>
    <dgm:pt modelId="{23B2CDE0-A3B5-4346-BA52-4D8CAB14B2BC}" type="pres">
      <dgm:prSet presAssocID="{A8E5309B-A0FB-4435-ADE2-BBE80EB28942}" presName="accent_1" presStyleCnt="0"/>
      <dgm:spPr/>
    </dgm:pt>
    <dgm:pt modelId="{A9C9B7AA-157C-4751-9B40-0310B71A69B3}" type="pres">
      <dgm:prSet presAssocID="{A8E5309B-A0FB-4435-ADE2-BBE80EB28942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4DDC337D-3939-4EC3-A7E2-3848EFE435B1}" type="pres">
      <dgm:prSet presAssocID="{2BD7DD84-464F-41B0-9532-9630FEA7C1BA}" presName="text_2" presStyleLbl="node1" presStyleIdx="1" presStyleCnt="3">
        <dgm:presLayoutVars>
          <dgm:bulletEnabled val="1"/>
        </dgm:presLayoutVars>
      </dgm:prSet>
      <dgm:spPr/>
    </dgm:pt>
    <dgm:pt modelId="{1DBFEF09-0A25-4ABF-9923-820258009D0A}" type="pres">
      <dgm:prSet presAssocID="{2BD7DD84-464F-41B0-9532-9630FEA7C1BA}" presName="accent_2" presStyleCnt="0"/>
      <dgm:spPr/>
    </dgm:pt>
    <dgm:pt modelId="{6864C930-17A6-4D73-9B73-6AA6402330AB}" type="pres">
      <dgm:prSet presAssocID="{2BD7DD84-464F-41B0-9532-9630FEA7C1BA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E28CB72-1F78-45C3-ADDD-6BFC56A94396}" type="pres">
      <dgm:prSet presAssocID="{F039F039-E694-4C88-BE3D-7244C2213F5F}" presName="text_3" presStyleLbl="node1" presStyleIdx="2" presStyleCnt="3">
        <dgm:presLayoutVars>
          <dgm:bulletEnabled val="1"/>
        </dgm:presLayoutVars>
      </dgm:prSet>
      <dgm:spPr/>
    </dgm:pt>
    <dgm:pt modelId="{5B5E8432-99A5-49A6-BBE8-CFB1C9AC587E}" type="pres">
      <dgm:prSet presAssocID="{F039F039-E694-4C88-BE3D-7244C2213F5F}" presName="accent_3" presStyleCnt="0"/>
      <dgm:spPr/>
    </dgm:pt>
    <dgm:pt modelId="{C43A0924-38F1-4B24-A733-B7191293D93E}" type="pres">
      <dgm:prSet presAssocID="{F039F039-E694-4C88-BE3D-7244C2213F5F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8EE0981E-E157-4C34-8E22-3F7ACBC101E2}" srcId="{0312C8EA-8507-4DED-B74F-429BCCFC91BA}" destId="{A8E5309B-A0FB-4435-ADE2-BBE80EB28942}" srcOrd="0" destOrd="0" parTransId="{181242A2-083E-4AC3-B71E-523464EA8B2F}" sibTransId="{4D65856B-86C9-462E-B229-F508A7878E33}"/>
    <dgm:cxn modelId="{35B49230-FCA2-426E-A950-37FE1FCD694B}" type="presOf" srcId="{2BD7DD84-464F-41B0-9532-9630FEA7C1BA}" destId="{4DDC337D-3939-4EC3-A7E2-3848EFE435B1}" srcOrd="0" destOrd="0" presId="urn:microsoft.com/office/officeart/2008/layout/VerticalCurvedList"/>
    <dgm:cxn modelId="{0B646F38-EDBF-4F15-AA38-BC439056829E}" srcId="{0312C8EA-8507-4DED-B74F-429BCCFC91BA}" destId="{2BD7DD84-464F-41B0-9532-9630FEA7C1BA}" srcOrd="1" destOrd="0" parTransId="{A24007E3-B9AB-4488-A0F4-81DCBF9AB507}" sibTransId="{CCF2C1F2-83DA-4E6B-9A1D-A9B91E33BD83}"/>
    <dgm:cxn modelId="{B629D24D-FBD5-4EB2-ADEC-58F7E05A971D}" type="presOf" srcId="{4D65856B-86C9-462E-B229-F508A7878E33}" destId="{8026CBEC-2988-423B-9A95-05D0D9B848B8}" srcOrd="0" destOrd="0" presId="urn:microsoft.com/office/officeart/2008/layout/VerticalCurvedList"/>
    <dgm:cxn modelId="{98396254-9D1A-4019-A264-1D83B298C995}" type="presOf" srcId="{F039F039-E694-4C88-BE3D-7244C2213F5F}" destId="{5E28CB72-1F78-45C3-ADDD-6BFC56A94396}" srcOrd="0" destOrd="0" presId="urn:microsoft.com/office/officeart/2008/layout/VerticalCurvedList"/>
    <dgm:cxn modelId="{3165FCEB-DAF4-44D5-8DAF-8916AD5C94EA}" type="presOf" srcId="{0312C8EA-8507-4DED-B74F-429BCCFC91BA}" destId="{51F941CB-220B-47D4-94AF-8EBB635DE402}" srcOrd="0" destOrd="0" presId="urn:microsoft.com/office/officeart/2008/layout/VerticalCurvedList"/>
    <dgm:cxn modelId="{D207A9FB-4B6A-4548-9AE6-2DDE370AF025}" type="presOf" srcId="{A8E5309B-A0FB-4435-ADE2-BBE80EB28942}" destId="{5E9D14D3-6944-46D7-B543-B618932A0E90}" srcOrd="0" destOrd="0" presId="urn:microsoft.com/office/officeart/2008/layout/VerticalCurvedList"/>
    <dgm:cxn modelId="{1C86E4FD-A88E-4F8D-A934-121AD901AEAB}" srcId="{0312C8EA-8507-4DED-B74F-429BCCFC91BA}" destId="{F039F039-E694-4C88-BE3D-7244C2213F5F}" srcOrd="2" destOrd="0" parTransId="{101B9D71-DED3-4C4D-9D56-F8C20F715BA3}" sibTransId="{B5E73E1C-4936-4A7D-8156-833C1E351396}"/>
    <dgm:cxn modelId="{5F870BFB-A93A-4B23-955F-C03DF9AA5F39}" type="presParOf" srcId="{51F941CB-220B-47D4-94AF-8EBB635DE402}" destId="{B2470E15-8DDE-46E5-ACAC-3E7777CD806C}" srcOrd="0" destOrd="0" presId="urn:microsoft.com/office/officeart/2008/layout/VerticalCurvedList"/>
    <dgm:cxn modelId="{5A858D5E-0EB8-4858-972D-70AB5CD44AB8}" type="presParOf" srcId="{B2470E15-8DDE-46E5-ACAC-3E7777CD806C}" destId="{79365E7F-F179-48CE-8219-9F2CC69A4912}" srcOrd="0" destOrd="0" presId="urn:microsoft.com/office/officeart/2008/layout/VerticalCurvedList"/>
    <dgm:cxn modelId="{A9AAD0EE-9692-48A4-A28D-D7CBB5C65C25}" type="presParOf" srcId="{79365E7F-F179-48CE-8219-9F2CC69A4912}" destId="{2B198CAC-42FB-48A9-A17B-183D67E8A917}" srcOrd="0" destOrd="0" presId="urn:microsoft.com/office/officeart/2008/layout/VerticalCurvedList"/>
    <dgm:cxn modelId="{C1FF1C1F-1E3F-4E52-BF37-DFE4C93F263E}" type="presParOf" srcId="{79365E7F-F179-48CE-8219-9F2CC69A4912}" destId="{8026CBEC-2988-423B-9A95-05D0D9B848B8}" srcOrd="1" destOrd="0" presId="urn:microsoft.com/office/officeart/2008/layout/VerticalCurvedList"/>
    <dgm:cxn modelId="{2E460C51-4EF0-4C90-A053-9610F782AAB7}" type="presParOf" srcId="{79365E7F-F179-48CE-8219-9F2CC69A4912}" destId="{568B6FEB-5D1D-4F28-BBD1-14A0B493923C}" srcOrd="2" destOrd="0" presId="urn:microsoft.com/office/officeart/2008/layout/VerticalCurvedList"/>
    <dgm:cxn modelId="{CBA39DD5-59CF-40E3-A1DD-1DE7F076C26A}" type="presParOf" srcId="{79365E7F-F179-48CE-8219-9F2CC69A4912}" destId="{39A910D2-B206-4F45-9074-4DD70B72E234}" srcOrd="3" destOrd="0" presId="urn:microsoft.com/office/officeart/2008/layout/VerticalCurvedList"/>
    <dgm:cxn modelId="{7EB41B22-7114-48CB-8AAC-162C9C3A7F19}" type="presParOf" srcId="{B2470E15-8DDE-46E5-ACAC-3E7777CD806C}" destId="{5E9D14D3-6944-46D7-B543-B618932A0E90}" srcOrd="1" destOrd="0" presId="urn:microsoft.com/office/officeart/2008/layout/VerticalCurvedList"/>
    <dgm:cxn modelId="{99A876F2-2878-4FDB-99B0-C2A17C61A253}" type="presParOf" srcId="{B2470E15-8DDE-46E5-ACAC-3E7777CD806C}" destId="{23B2CDE0-A3B5-4346-BA52-4D8CAB14B2BC}" srcOrd="2" destOrd="0" presId="urn:microsoft.com/office/officeart/2008/layout/VerticalCurvedList"/>
    <dgm:cxn modelId="{24FEEFC7-214A-4CD2-B3C6-945448C1D00E}" type="presParOf" srcId="{23B2CDE0-A3B5-4346-BA52-4D8CAB14B2BC}" destId="{A9C9B7AA-157C-4751-9B40-0310B71A69B3}" srcOrd="0" destOrd="0" presId="urn:microsoft.com/office/officeart/2008/layout/VerticalCurvedList"/>
    <dgm:cxn modelId="{CB6D3457-F22C-4A83-8D50-FB677F02FE7C}" type="presParOf" srcId="{B2470E15-8DDE-46E5-ACAC-3E7777CD806C}" destId="{4DDC337D-3939-4EC3-A7E2-3848EFE435B1}" srcOrd="3" destOrd="0" presId="urn:microsoft.com/office/officeart/2008/layout/VerticalCurvedList"/>
    <dgm:cxn modelId="{730D3C0D-76E0-4CB7-B28A-B56A264331DB}" type="presParOf" srcId="{B2470E15-8DDE-46E5-ACAC-3E7777CD806C}" destId="{1DBFEF09-0A25-4ABF-9923-820258009D0A}" srcOrd="4" destOrd="0" presId="urn:microsoft.com/office/officeart/2008/layout/VerticalCurvedList"/>
    <dgm:cxn modelId="{A0D01811-5ABD-4CF1-B859-83B4823B0BFA}" type="presParOf" srcId="{1DBFEF09-0A25-4ABF-9923-820258009D0A}" destId="{6864C930-17A6-4D73-9B73-6AA6402330AB}" srcOrd="0" destOrd="0" presId="urn:microsoft.com/office/officeart/2008/layout/VerticalCurvedList"/>
    <dgm:cxn modelId="{E8B4DF78-07CF-4F07-92E0-6668B5D8CE20}" type="presParOf" srcId="{B2470E15-8DDE-46E5-ACAC-3E7777CD806C}" destId="{5E28CB72-1F78-45C3-ADDD-6BFC56A94396}" srcOrd="5" destOrd="0" presId="urn:microsoft.com/office/officeart/2008/layout/VerticalCurvedList"/>
    <dgm:cxn modelId="{9474BF36-F048-44DF-9670-E121BFA73B65}" type="presParOf" srcId="{B2470E15-8DDE-46E5-ACAC-3E7777CD806C}" destId="{5B5E8432-99A5-49A6-BBE8-CFB1C9AC587E}" srcOrd="6" destOrd="0" presId="urn:microsoft.com/office/officeart/2008/layout/VerticalCurvedList"/>
    <dgm:cxn modelId="{3D1481F3-DD0C-472A-BDAF-C507628F8703}" type="presParOf" srcId="{5B5E8432-99A5-49A6-BBE8-CFB1C9AC587E}" destId="{C43A0924-38F1-4B24-A733-B7191293D9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6CBEC-2988-423B-9A95-05D0D9B848B8}">
      <dsp:nvSpPr>
        <dsp:cNvPr id="0" name=""/>
        <dsp:cNvSpPr/>
      </dsp:nvSpPr>
      <dsp:spPr>
        <a:xfrm>
          <a:off x="-4995653" y="-765418"/>
          <a:ext cx="5949552" cy="594955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D14D3-6944-46D7-B543-B618932A0E90}">
      <dsp:nvSpPr>
        <dsp:cNvPr id="0" name=""/>
        <dsp:cNvSpPr/>
      </dsp:nvSpPr>
      <dsp:spPr>
        <a:xfrm>
          <a:off x="613506" y="441871"/>
          <a:ext cx="10537979" cy="883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47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Starting PrEP during undetected acute infection</a:t>
          </a:r>
        </a:p>
      </dsp:txBody>
      <dsp:txXfrm>
        <a:off x="613506" y="441871"/>
        <a:ext cx="10537979" cy="883743"/>
      </dsp:txXfrm>
    </dsp:sp>
    <dsp:sp modelId="{A9C9B7AA-157C-4751-9B40-0310B71A69B3}">
      <dsp:nvSpPr>
        <dsp:cNvPr id="0" name=""/>
        <dsp:cNvSpPr/>
      </dsp:nvSpPr>
      <dsp:spPr>
        <a:xfrm>
          <a:off x="61167" y="331403"/>
          <a:ext cx="1104678" cy="110467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C337D-3939-4EC3-A7E2-3848EFE435B1}">
      <dsp:nvSpPr>
        <dsp:cNvPr id="0" name=""/>
        <dsp:cNvSpPr/>
      </dsp:nvSpPr>
      <dsp:spPr>
        <a:xfrm>
          <a:off x="934747" y="1767486"/>
          <a:ext cx="10216738" cy="883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47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Continuing PrEP after breakthrough infection</a:t>
          </a:r>
        </a:p>
      </dsp:txBody>
      <dsp:txXfrm>
        <a:off x="934747" y="1767486"/>
        <a:ext cx="10216738" cy="883743"/>
      </dsp:txXfrm>
    </dsp:sp>
    <dsp:sp modelId="{6864C930-17A6-4D73-9B73-6AA6402330AB}">
      <dsp:nvSpPr>
        <dsp:cNvPr id="0" name=""/>
        <dsp:cNvSpPr/>
      </dsp:nvSpPr>
      <dsp:spPr>
        <a:xfrm>
          <a:off x="382408" y="1657018"/>
          <a:ext cx="1104678" cy="110467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8CB72-1F78-45C3-ADDD-6BFC56A94396}">
      <dsp:nvSpPr>
        <dsp:cNvPr id="0" name=""/>
        <dsp:cNvSpPr/>
      </dsp:nvSpPr>
      <dsp:spPr>
        <a:xfrm>
          <a:off x="613506" y="3093100"/>
          <a:ext cx="10537979" cy="883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47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PrEP not protective against transmitted resistant strains from partner</a:t>
          </a:r>
        </a:p>
      </dsp:txBody>
      <dsp:txXfrm>
        <a:off x="613506" y="3093100"/>
        <a:ext cx="10537979" cy="883743"/>
      </dsp:txXfrm>
    </dsp:sp>
    <dsp:sp modelId="{C43A0924-38F1-4B24-A733-B7191293D93E}">
      <dsp:nvSpPr>
        <dsp:cNvPr id="0" name=""/>
        <dsp:cNvSpPr/>
      </dsp:nvSpPr>
      <dsp:spPr>
        <a:xfrm>
          <a:off x="61167" y="2982632"/>
          <a:ext cx="1104678" cy="110467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72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6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3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8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03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3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b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418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61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31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3429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2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55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245BA-3287-4E50-8128-6A7D675C2F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9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0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7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6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7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7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5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948EA0-C9C4-94A9-8584-8E0A431B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9"/>
            <a:ext cx="12192000" cy="30508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1CA54-A9AA-A2FF-458A-902BBF3A9E8E}"/>
              </a:ext>
            </a:extLst>
          </p:cNvPr>
          <p:cNvSpPr/>
          <p:nvPr userDrawn="1"/>
        </p:nvSpPr>
        <p:spPr>
          <a:xfrm>
            <a:off x="3649649" y="441325"/>
            <a:ext cx="8099439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8D688-A04B-BEB7-DB73-6D57B88948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948" y="4243155"/>
            <a:ext cx="3406331" cy="253437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CC14C-A9FC-9838-0BC2-77B53012A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047428" y="1713431"/>
            <a:ext cx="6858001" cy="343114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3A5FCE-4D05-31BE-1CD4-6CE5C773C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7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874386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2F386-8915-ABD1-E5D0-C6C098232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283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BC052-5655-ACA7-DB37-6D682F7C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4BD7DA-579F-5C8F-B70D-172F61CEBA8B}"/>
              </a:ext>
            </a:extLst>
          </p:cNvPr>
          <p:cNvSpPr/>
          <p:nvPr userDrawn="1"/>
        </p:nvSpPr>
        <p:spPr>
          <a:xfrm>
            <a:off x="3045350" y="0"/>
            <a:ext cx="9146649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306559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18476" y="102797"/>
            <a:ext cx="10515600" cy="99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18476" y="1341620"/>
            <a:ext cx="11416258" cy="523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80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C126-B23A-59B8-D2E5-C34CE737E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3F647-4EED-6530-37F4-85C623773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1" r="12141"/>
          <a:stretch/>
        </p:blipFill>
        <p:spPr>
          <a:xfrm rot="5400000">
            <a:off x="-880786" y="2546073"/>
            <a:ext cx="5192712" cy="34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B6719-A966-3519-98C7-0ACA83935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36A86-39CA-2553-C598-9D791DE3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9D7FC-363B-A8F2-6469-69BFC94274E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273600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0" r:id="rId4"/>
    <p:sldLayoutId id="2147483694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96" r:id="rId11"/>
    <p:sldLayoutId id="2147483687" r:id="rId12"/>
    <p:sldLayoutId id="2147483697" r:id="rId13"/>
    <p:sldLayoutId id="2147483674" r:id="rId14"/>
    <p:sldLayoutId id="2147483695" r:id="rId15"/>
    <p:sldLayoutId id="2147483692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789044"/>
            <a:ext cx="7357341" cy="4611698"/>
          </a:xfrm>
        </p:spPr>
        <p:txBody>
          <a:bodyPr anchor="ctr" anchorCtr="0">
            <a:normAutofit/>
          </a:bodyPr>
          <a:lstStyle/>
          <a:p>
            <a:r>
              <a:rPr lang="en-GB" noProof="0" dirty="0"/>
              <a:t>Long-acting PrEP and the potential for resistance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SY11 HIV testing in the context of long-acting extended delivery of HIV PrEP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Urvi M Parikh, PhD, University of Pittsburgh USA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6C2E-E833-4002-2EB8-FDC5AB17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414" y="102797"/>
            <a:ext cx="8989662" cy="99148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Continuing dapivirine ring after breakthrough infection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C73A19-6851-B100-F0CE-8FB05ECB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31" y="1477844"/>
            <a:ext cx="7229366" cy="47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A90DE-D568-4A4F-87C9-8A08295C591D}"/>
              </a:ext>
            </a:extLst>
          </p:cNvPr>
          <p:cNvSpPr txBox="1"/>
          <p:nvPr/>
        </p:nvSpPr>
        <p:spPr>
          <a:xfrm>
            <a:off x="0" y="6215535"/>
            <a:ext cx="4109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DPV = dapivirine ring arm; </a:t>
            </a:r>
            <a:endParaRPr lang="en-US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PLB = placebo ring 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BD85C-403C-2896-D371-50CA4E952787}"/>
              </a:ext>
            </a:extLst>
          </p:cNvPr>
          <p:cNvSpPr txBox="1"/>
          <p:nvPr/>
        </p:nvSpPr>
        <p:spPr>
          <a:xfrm>
            <a:off x="5966770" y="6605501"/>
            <a:ext cx="6225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/>
            </a:lvl1pPr>
          </a:lstStyle>
          <a:p>
            <a:r>
              <a:rPr lang="en-US" dirty="0"/>
              <a:t>Ref: Figure adapted from Parikh and Mellors.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HIV/AIDS 17(4):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DCA2F-5D61-BD61-8228-DA5A2C3E7C3A}"/>
              </a:ext>
            </a:extLst>
          </p:cNvPr>
          <p:cNvSpPr/>
          <p:nvPr/>
        </p:nvSpPr>
        <p:spPr>
          <a:xfrm>
            <a:off x="1008993" y="1447646"/>
            <a:ext cx="6526924" cy="1442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BEAC6-8407-9DDC-784A-BF8CD4100624}"/>
              </a:ext>
            </a:extLst>
          </p:cNvPr>
          <p:cNvSpPr txBox="1"/>
          <p:nvPr/>
        </p:nvSpPr>
        <p:spPr>
          <a:xfrm>
            <a:off x="7840717" y="1980601"/>
            <a:ext cx="39098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Rates of resistance independent of study 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Resistance likely transmitted and not selected by dapivirine ring</a:t>
            </a:r>
          </a:p>
        </p:txBody>
      </p:sp>
    </p:spTree>
    <p:extLst>
      <p:ext uri="{BB962C8B-B14F-4D97-AF65-F5344CB8AC3E}">
        <p14:creationId xmlns:p14="http://schemas.microsoft.com/office/powerpoint/2010/main" val="112029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F9586-06AD-59DC-1B40-5DB18798C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33" y="13767"/>
            <a:ext cx="75776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1D0F89-E5BF-A4AD-52EA-3AB41B6E181F}"/>
              </a:ext>
            </a:extLst>
          </p:cNvPr>
          <p:cNvSpPr txBox="1"/>
          <p:nvPr/>
        </p:nvSpPr>
        <p:spPr>
          <a:xfrm flipH="1">
            <a:off x="9411839" y="2003798"/>
            <a:ext cx="2633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 rates of pre-treatment NNRTI resistance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F47B1-A6C3-2A0D-1C9B-B66FA4398493}"/>
              </a:ext>
            </a:extLst>
          </p:cNvPr>
          <p:cNvSpPr txBox="1"/>
          <p:nvPr/>
        </p:nvSpPr>
        <p:spPr>
          <a:xfrm>
            <a:off x="9552153" y="6225436"/>
            <a:ext cx="277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WHO HIV Drug Resistance Report</a:t>
            </a:r>
          </a:p>
        </p:txBody>
      </p:sp>
    </p:spTree>
    <p:extLst>
      <p:ext uri="{BB962C8B-B14F-4D97-AF65-F5344CB8AC3E}">
        <p14:creationId xmlns:p14="http://schemas.microsoft.com/office/powerpoint/2010/main" val="78179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6C2E-E833-4002-2EB8-FDC5AB17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414" y="102797"/>
            <a:ext cx="8989662" cy="991485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Transmitted NNRTI resistance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C73A19-6851-B100-F0CE-8FB05ECB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31" y="1447646"/>
            <a:ext cx="7229366" cy="47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A90DE-D568-4A4F-87C9-8A08295C591D}"/>
              </a:ext>
            </a:extLst>
          </p:cNvPr>
          <p:cNvSpPr txBox="1"/>
          <p:nvPr/>
        </p:nvSpPr>
        <p:spPr>
          <a:xfrm>
            <a:off x="0" y="6215535"/>
            <a:ext cx="4109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DPV = dapivirine ring arm; </a:t>
            </a:r>
            <a:endParaRPr lang="en-US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PLB = placebo ring 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BD85C-403C-2896-D371-50CA4E952787}"/>
              </a:ext>
            </a:extLst>
          </p:cNvPr>
          <p:cNvSpPr txBox="1"/>
          <p:nvPr/>
        </p:nvSpPr>
        <p:spPr>
          <a:xfrm>
            <a:off x="5966770" y="6605501"/>
            <a:ext cx="6225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/>
            </a:lvl1pPr>
          </a:lstStyle>
          <a:p>
            <a:r>
              <a:rPr lang="en-US" dirty="0"/>
              <a:t>Ref: Figure adapted from Parikh and Mellors.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HIV/AIDS 17(4):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34713-0453-5CCB-B45B-AB63682F2DA5}"/>
              </a:ext>
            </a:extLst>
          </p:cNvPr>
          <p:cNvSpPr txBox="1"/>
          <p:nvPr/>
        </p:nvSpPr>
        <p:spPr>
          <a:xfrm>
            <a:off x="8132618" y="1720840"/>
            <a:ext cx="3602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High rates of background NNRTI resistance</a:t>
            </a:r>
          </a:p>
          <a:p>
            <a:endParaRPr lang="en-US" dirty="0"/>
          </a:p>
          <a:p>
            <a:r>
              <a:rPr lang="en-US" dirty="0"/>
              <a:t>MOSAIC is monitoring for drug resistance in countries in Africa rolling out Ring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4355D467-615F-57A4-4A99-2D6D9D69428C}"/>
              </a:ext>
            </a:extLst>
          </p:cNvPr>
          <p:cNvSpPr/>
          <p:nvPr/>
        </p:nvSpPr>
        <p:spPr>
          <a:xfrm>
            <a:off x="6876288" y="1447646"/>
            <a:ext cx="743712" cy="162473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A519F4-EA2F-0A8C-638C-F7A043B3E8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7508" r="17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089E50-E1D0-7134-2716-6C48516A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09" y="2183909"/>
            <a:ext cx="5437187" cy="1428641"/>
          </a:xfrm>
        </p:spPr>
        <p:txBody>
          <a:bodyPr/>
          <a:lstStyle/>
          <a:p>
            <a:r>
              <a:rPr lang="en-US" dirty="0"/>
              <a:t>Long-Acting Cabotegravir</a:t>
            </a:r>
          </a:p>
        </p:txBody>
      </p:sp>
    </p:spTree>
    <p:extLst>
      <p:ext uri="{BB962C8B-B14F-4D97-AF65-F5344CB8AC3E}">
        <p14:creationId xmlns:p14="http://schemas.microsoft.com/office/powerpoint/2010/main" val="103287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91B350-768B-98DB-7F9F-92A80D6D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90" y="102797"/>
            <a:ext cx="8917386" cy="99148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Starting CAB-LA during undetected acute infection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6D6B4A-01E3-6931-4F66-708190D4F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cases in HPTN-083</a:t>
            </a:r>
          </a:p>
          <a:p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08F6E0-B829-DC49-E439-DB30C42F2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42764"/>
              </p:ext>
            </p:extLst>
          </p:nvPr>
        </p:nvGraphicFramePr>
        <p:xfrm>
          <a:off x="666663" y="2086631"/>
          <a:ext cx="10907388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8022">
                  <a:extLst>
                    <a:ext uri="{9D8B030D-6E8A-4147-A177-3AD203B41FA5}">
                      <a16:colId xmlns:a16="http://schemas.microsoft.com/office/drawing/2014/main" val="3523343775"/>
                    </a:ext>
                  </a:extLst>
                </a:gridCol>
                <a:gridCol w="4183693">
                  <a:extLst>
                    <a:ext uri="{9D8B030D-6E8A-4147-A177-3AD203B41FA5}">
                      <a16:colId xmlns:a16="http://schemas.microsoft.com/office/drawing/2014/main" val="3459924081"/>
                    </a:ext>
                  </a:extLst>
                </a:gridCol>
                <a:gridCol w="1841326">
                  <a:extLst>
                    <a:ext uri="{9D8B030D-6E8A-4147-A177-3AD203B41FA5}">
                      <a16:colId xmlns:a16="http://schemas.microsoft.com/office/drawing/2014/main" val="2289538416"/>
                    </a:ext>
                  </a:extLst>
                </a:gridCol>
                <a:gridCol w="3294347">
                  <a:extLst>
                    <a:ext uri="{9D8B030D-6E8A-4147-A177-3AD203B41FA5}">
                      <a16:colId xmlns:a16="http://schemas.microsoft.com/office/drawing/2014/main" val="870468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Genotype at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Detection of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Genotype at Detection of 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53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Case 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K65R+M184V (NRTI) L100I+K103N+P225H (NNRTI)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Viral load too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83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Case 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E138K+Q148K (INSTI)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3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Case 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Week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WT (Week 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45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Case 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Week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Viral load too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418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8263493-92D4-1ABC-B751-7A4C0D0153D9}"/>
              </a:ext>
            </a:extLst>
          </p:cNvPr>
          <p:cNvSpPr txBox="1"/>
          <p:nvPr/>
        </p:nvSpPr>
        <p:spPr>
          <a:xfrm>
            <a:off x="1402915" y="5398718"/>
            <a:ext cx="9231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to diagnosis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INSTI resistance with 2 mutations selected in one case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A91D7F1-C4ED-7C04-8D81-61D9C6272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416" y="6367501"/>
            <a:ext cx="538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1200" dirty="0"/>
          </a:p>
          <a:p>
            <a:r>
              <a:rPr lang="en-US" altLang="en-US" sz="1200" dirty="0"/>
              <a:t>. Ref: Marzinke </a:t>
            </a:r>
            <a:r>
              <a:rPr lang="en-US" altLang="en-US" sz="1200" dirty="0" err="1"/>
              <a:t>Antimicrob</a:t>
            </a:r>
            <a:r>
              <a:rPr lang="en-US" altLang="en-US" sz="1200" dirty="0"/>
              <a:t> Agents </a:t>
            </a:r>
            <a:r>
              <a:rPr lang="en-US" altLang="en-US" sz="1200" dirty="0" err="1"/>
              <a:t>Chemoth</a:t>
            </a:r>
            <a:r>
              <a:rPr lang="en-US" altLang="en-US" sz="1200" dirty="0"/>
              <a:t> 2023;67(4):e0005323</a:t>
            </a:r>
          </a:p>
        </p:txBody>
      </p:sp>
    </p:spTree>
    <p:extLst>
      <p:ext uri="{BB962C8B-B14F-4D97-AF65-F5344CB8AC3E}">
        <p14:creationId xmlns:p14="http://schemas.microsoft.com/office/powerpoint/2010/main" val="334846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91B350-768B-98DB-7F9F-92A80D6D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90" y="102797"/>
            <a:ext cx="8917386" cy="99148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Continuing CAB-LA after breakthrough infection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6D6B4A-01E3-6931-4F66-708190D4F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76" y="1692876"/>
            <a:ext cx="11416258" cy="4887806"/>
          </a:xfrm>
        </p:spPr>
        <p:txBody>
          <a:bodyPr>
            <a:normAutofit/>
          </a:bodyPr>
          <a:lstStyle/>
          <a:p>
            <a:r>
              <a:rPr lang="en-US" sz="2800" dirty="0"/>
              <a:t>Updated HPTN-083 Analysis</a:t>
            </a:r>
          </a:p>
          <a:p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AD04-FB44-2703-EBCD-DD5C976E8DB8}"/>
              </a:ext>
            </a:extLst>
          </p:cNvPr>
          <p:cNvSpPr txBox="1"/>
          <p:nvPr/>
        </p:nvSpPr>
        <p:spPr>
          <a:xfrm>
            <a:off x="6264166" y="6545383"/>
            <a:ext cx="611809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Ref: Marzinke et al.. </a:t>
            </a:r>
            <a:r>
              <a:rPr lang="en-US" sz="1400" dirty="0" err="1">
                <a:cs typeface="Calibri"/>
              </a:rPr>
              <a:t>Antimicrob</a:t>
            </a:r>
            <a:r>
              <a:rPr lang="en-US" sz="1400" dirty="0">
                <a:cs typeface="Calibri"/>
              </a:rPr>
              <a:t> Agents </a:t>
            </a:r>
            <a:r>
              <a:rPr lang="en-US" sz="1400" dirty="0" err="1">
                <a:cs typeface="Calibri"/>
              </a:rPr>
              <a:t>Chemother</a:t>
            </a:r>
            <a:r>
              <a:rPr lang="en-US" sz="1400" dirty="0">
                <a:cs typeface="Calibri"/>
              </a:rPr>
              <a:t> 67(4): 2023</a:t>
            </a:r>
            <a:endParaRPr lang="en-US" sz="1400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04BF4D64-6AAC-D033-7A63-A6AA9666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06430"/>
              </p:ext>
            </p:extLst>
          </p:nvPr>
        </p:nvGraphicFramePr>
        <p:xfrm>
          <a:off x="563671" y="2991590"/>
          <a:ext cx="1120985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4927">
                  <a:extLst>
                    <a:ext uri="{9D8B030D-6E8A-4147-A177-3AD203B41FA5}">
                      <a16:colId xmlns:a16="http://schemas.microsoft.com/office/drawing/2014/main" val="710184461"/>
                    </a:ext>
                  </a:extLst>
                </a:gridCol>
                <a:gridCol w="5604927">
                  <a:extLst>
                    <a:ext uri="{9D8B030D-6E8A-4147-A177-3AD203B41FA5}">
                      <a16:colId xmlns:a16="http://schemas.microsoft.com/office/drawing/2014/main" val="551020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/>
                        <a:t>Participants who acquired HIV with 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Recent CAB PrEP Administration 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/>
                        <a:t>(&lt;6 months)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/>
                        <a:t>N =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 dirty="0"/>
                        <a:t>Participants who acquired HIV with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No recent CAB </a:t>
                      </a:r>
                      <a:r>
                        <a:rPr lang="en-US" dirty="0" err="1"/>
                        <a:t>PrEP</a:t>
                      </a:r>
                      <a:r>
                        <a:rPr lang="en-US" dirty="0"/>
                        <a:t> administration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/>
                        <a:t> (&gt;6 months)</a:t>
                      </a:r>
                    </a:p>
                    <a:p>
                      <a:pPr lvl="0">
                        <a:buNone/>
                      </a:pPr>
                      <a:r>
                        <a:rPr lang="en-US" b="0" dirty="0"/>
                        <a:t>N =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1416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0A18242-C2C9-3618-083D-0DEAE61E95C8}"/>
              </a:ext>
            </a:extLst>
          </p:cNvPr>
          <p:cNvSpPr txBox="1"/>
          <p:nvPr/>
        </p:nvSpPr>
        <p:spPr>
          <a:xfrm>
            <a:off x="563671" y="4199691"/>
            <a:ext cx="5347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HIV pos at enrollment (n =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Oral-phase infection (n =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Infected despite on-time injection (n =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Delayed injection (n =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CAB restarted after infection (n = 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5A4F2-A4F8-5474-6A61-164F27704F80}"/>
              </a:ext>
            </a:extLst>
          </p:cNvPr>
          <p:cNvSpPr txBox="1"/>
          <p:nvPr/>
        </p:nvSpPr>
        <p:spPr>
          <a:xfrm>
            <a:off x="563671" y="2639833"/>
            <a:ext cx="668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1		     							      Group 2</a:t>
            </a:r>
          </a:p>
        </p:txBody>
      </p:sp>
    </p:spTree>
    <p:extLst>
      <p:ext uri="{BB962C8B-B14F-4D97-AF65-F5344CB8AC3E}">
        <p14:creationId xmlns:p14="http://schemas.microsoft.com/office/powerpoint/2010/main" val="55364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392" y="150607"/>
            <a:ext cx="9430407" cy="91440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Continuing CA-LA after breakthrough infection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03" y="1737702"/>
            <a:ext cx="10515600" cy="57834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ea typeface="Roboto"/>
              </a:rPr>
              <a:t>Updated HPTN 083 analysis in participants who acquired HIV</a:t>
            </a:r>
            <a:endParaRPr lang="en-US" dirty="0"/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0D49A241-FB10-9871-DCD0-E968B959CC56}"/>
              </a:ext>
            </a:extLst>
          </p:cNvPr>
          <p:cNvGraphicFramePr>
            <a:graphicFrameLocks noGrp="1"/>
          </p:cNvGraphicFramePr>
          <p:nvPr/>
        </p:nvGraphicFramePr>
        <p:xfrm>
          <a:off x="609903" y="2409640"/>
          <a:ext cx="10972194" cy="375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398">
                  <a:extLst>
                    <a:ext uri="{9D8B030D-6E8A-4147-A177-3AD203B41FA5}">
                      <a16:colId xmlns:a16="http://schemas.microsoft.com/office/drawing/2014/main" val="3521040369"/>
                    </a:ext>
                  </a:extLst>
                </a:gridCol>
                <a:gridCol w="3657398">
                  <a:extLst>
                    <a:ext uri="{9D8B030D-6E8A-4147-A177-3AD203B41FA5}">
                      <a16:colId xmlns:a16="http://schemas.microsoft.com/office/drawing/2014/main" val="710184461"/>
                    </a:ext>
                  </a:extLst>
                </a:gridCol>
                <a:gridCol w="3657398">
                  <a:extLst>
                    <a:ext uri="{9D8B030D-6E8A-4147-A177-3AD203B41FA5}">
                      <a16:colId xmlns:a16="http://schemas.microsoft.com/office/drawing/2014/main" val="551020270"/>
                    </a:ext>
                  </a:extLst>
                </a:gridCol>
              </a:tblGrid>
              <a:tr h="10112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/>
                        <a:t>Recent </a:t>
                      </a:r>
                      <a:r>
                        <a:rPr lang="en-US" sz="2800" dirty="0"/>
                        <a:t>CAB </a:t>
                      </a:r>
                      <a:r>
                        <a:rPr lang="en-US" sz="2800" err="1"/>
                        <a:t>PrEP</a:t>
                      </a:r>
                      <a:r>
                        <a:rPr lang="en-US" sz="2800"/>
                        <a:t>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/>
                        <a:t> (&lt;6 months)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/>
                        <a:t>N </a:t>
                      </a:r>
                      <a:r>
                        <a:rPr lang="en-US" sz="2800" dirty="0"/>
                        <a:t>=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/>
                        <a:t>No </a:t>
                      </a:r>
                      <a:r>
                        <a:rPr lang="en-US" sz="2800" dirty="0"/>
                        <a:t>recent </a:t>
                      </a:r>
                      <a:r>
                        <a:rPr lang="en-US" sz="2800"/>
                        <a:t>CAB PrEP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/>
                        <a:t>(&gt;</a:t>
                      </a:r>
                      <a:r>
                        <a:rPr lang="en-US" sz="2800" dirty="0"/>
                        <a:t>6 months)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dirty="0"/>
                        <a:t>N = 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141629"/>
                  </a:ext>
                </a:extLst>
              </a:tr>
              <a:tr h="977329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/>
                        <a:t>Major INSTI mutations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 (56%)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0</a:t>
                      </a:r>
                      <a:r>
                        <a:rPr lang="en-US" sz="2800" baseline="0"/>
                        <a:t> </a:t>
                      </a:r>
                      <a:r>
                        <a:rPr lang="en-US" sz="2800"/>
                        <a:t>(0%)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076936"/>
                  </a:ext>
                </a:extLst>
              </a:tr>
              <a:tr h="97732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Delayed Seroconversion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14 (78%)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 (7%)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6219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353180D-0310-55F3-7897-A1C788F8C01C}"/>
              </a:ext>
            </a:extLst>
          </p:cNvPr>
          <p:cNvSpPr txBox="1"/>
          <p:nvPr/>
        </p:nvSpPr>
        <p:spPr>
          <a:xfrm>
            <a:off x="6264166" y="6545383"/>
            <a:ext cx="611809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Ref: Marzinke et al.. </a:t>
            </a:r>
            <a:r>
              <a:rPr lang="en-US" sz="1400" dirty="0" err="1">
                <a:cs typeface="Calibri"/>
              </a:rPr>
              <a:t>Antimicrob</a:t>
            </a:r>
            <a:r>
              <a:rPr lang="en-US" sz="1400" dirty="0">
                <a:cs typeface="Calibri"/>
              </a:rPr>
              <a:t> Agents </a:t>
            </a:r>
            <a:r>
              <a:rPr lang="en-US" sz="1400" dirty="0" err="1">
                <a:cs typeface="Calibri"/>
              </a:rPr>
              <a:t>Chemother</a:t>
            </a:r>
            <a:r>
              <a:rPr lang="en-US" sz="1400" dirty="0">
                <a:cs typeface="Calibri"/>
              </a:rPr>
              <a:t> 67(4): 2023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666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9C89-FAD8-672D-3B1E-F1C34CD6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47" y="0"/>
            <a:ext cx="10515600" cy="991485"/>
          </a:xfrm>
        </p:spPr>
        <p:txBody>
          <a:bodyPr/>
          <a:lstStyle/>
          <a:p>
            <a:r>
              <a:rPr lang="en-US" dirty="0"/>
              <a:t>Resistance in Group 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DBEBA-E5E4-8C18-E5FE-34348DE26CBB}"/>
              </a:ext>
            </a:extLst>
          </p:cNvPr>
          <p:cNvSpPr txBox="1"/>
          <p:nvPr/>
        </p:nvSpPr>
        <p:spPr>
          <a:xfrm>
            <a:off x="7538886" y="6596390"/>
            <a:ext cx="473087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cs typeface="Calibri"/>
              </a:rPr>
              <a:t>Ref: Marzinke et al.. </a:t>
            </a:r>
            <a:r>
              <a:rPr lang="en-US" sz="1100" dirty="0" err="1">
                <a:cs typeface="Calibri"/>
              </a:rPr>
              <a:t>Antimicrob</a:t>
            </a:r>
            <a:r>
              <a:rPr lang="en-US" sz="1100" dirty="0">
                <a:cs typeface="Calibri"/>
              </a:rPr>
              <a:t> Agents </a:t>
            </a:r>
            <a:r>
              <a:rPr lang="en-US" sz="1100" dirty="0" err="1">
                <a:cs typeface="Calibri"/>
              </a:rPr>
              <a:t>Chemother</a:t>
            </a:r>
            <a:r>
              <a:rPr lang="en-US" sz="1100" dirty="0">
                <a:cs typeface="Calibri"/>
              </a:rPr>
              <a:t> 67(4): 2023</a:t>
            </a:r>
            <a:endParaRPr lang="en-US" sz="110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0F67F7D-01D1-AABC-3CCE-CD3BA7E3D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4500"/>
              </p:ext>
            </p:extLst>
          </p:nvPr>
        </p:nvGraphicFramePr>
        <p:xfrm>
          <a:off x="438040" y="1359528"/>
          <a:ext cx="11514474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158">
                  <a:extLst>
                    <a:ext uri="{9D8B030D-6E8A-4147-A177-3AD203B41FA5}">
                      <a16:colId xmlns:a16="http://schemas.microsoft.com/office/drawing/2014/main" val="2539537670"/>
                    </a:ext>
                  </a:extLst>
                </a:gridCol>
                <a:gridCol w="2544480">
                  <a:extLst>
                    <a:ext uri="{9D8B030D-6E8A-4147-A177-3AD203B41FA5}">
                      <a16:colId xmlns:a16="http://schemas.microsoft.com/office/drawing/2014/main" val="1971685666"/>
                    </a:ext>
                  </a:extLst>
                </a:gridCol>
                <a:gridCol w="5131836">
                  <a:extLst>
                    <a:ext uri="{9D8B030D-6E8A-4147-A177-3AD203B41FA5}">
                      <a16:colId xmlns:a16="http://schemas.microsoft.com/office/drawing/2014/main" val="365768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Number with INSTI Resistance at Any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INSTI Resistance-Associated Mutations (Major in Bold)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2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(A) HIV Pos at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 of 4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M50I, </a:t>
                      </a:r>
                      <a:r>
                        <a:rPr lang="en-US" sz="1400" b="1" dirty="0">
                          <a:latin typeface="+mj-lt"/>
                        </a:rPr>
                        <a:t>E138K, Q148K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279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(C) Oral Phase Infection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2 of 3 (67%)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L74I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Q146Q/R,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E138E/K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G140G/S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Q148R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E157Q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665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E138A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Q148R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494647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(D) Infected despite on-time injection</a:t>
                      </a:r>
                    </a:p>
                  </a:txBody>
                  <a:tcPr>
                    <a:solidFill>
                      <a:srgbClr val="CFDFEC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6 of 6 (100%)</a:t>
                      </a:r>
                    </a:p>
                  </a:txBody>
                  <a:tcPr>
                    <a:solidFill>
                      <a:srgbClr val="C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Q146L,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Q148R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N155H, R263K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689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N155H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S230R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1714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R263K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12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M50I,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E138K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G140A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Q148R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8123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M50I, 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R263K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808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L74I, 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Q148R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6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(DX2) Delayed 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0 of 3* (2 not tested)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0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(BR1) CAB restarted after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1 of 2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Q148R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360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96960EE-84AA-AE33-7B6A-898BF77BC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90546"/>
              </p:ext>
            </p:extLst>
          </p:nvPr>
        </p:nvGraphicFramePr>
        <p:xfrm>
          <a:off x="4176921" y="6206836"/>
          <a:ext cx="383815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158">
                  <a:extLst>
                    <a:ext uri="{9D8B030D-6E8A-4147-A177-3AD203B41FA5}">
                      <a16:colId xmlns:a16="http://schemas.microsoft.com/office/drawing/2014/main" val="1557421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Overall 10 of 16 (56%)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32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84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339A-25F5-8088-08FA-80D9C156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Transmitted INSTI Resistance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80234-34CA-E924-9CFB-F4E9EDD9CE8F}"/>
              </a:ext>
            </a:extLst>
          </p:cNvPr>
          <p:cNvSpPr txBox="1"/>
          <p:nvPr/>
        </p:nvSpPr>
        <p:spPr>
          <a:xfrm flipH="1">
            <a:off x="442913" y="2333973"/>
            <a:ext cx="5487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Rates of pre-treatment INSTI resistance are 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Resistance rates may increase with increased use of DTG as first line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Could pose future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Will be important to have updated pre-treatment INSTI resistance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6ADD4-9B97-536E-8A0A-BE4B8BC6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93" y="0"/>
            <a:ext cx="1945059" cy="6722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FCED3-059E-05B6-46C1-5B5C414092DF}"/>
              </a:ext>
            </a:extLst>
          </p:cNvPr>
          <p:cNvSpPr txBox="1"/>
          <p:nvPr/>
        </p:nvSpPr>
        <p:spPr>
          <a:xfrm>
            <a:off x="8905810" y="2505670"/>
            <a:ext cx="28432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Prevalence of INSTI-resistance-associated mutations in INSTI-naïve persons</a:t>
            </a:r>
          </a:p>
          <a:p>
            <a:endParaRPr lang="en-US" dirty="0"/>
          </a:p>
          <a:p>
            <a:r>
              <a:rPr lang="en-US" sz="2400" b="1" dirty="0"/>
              <a:t>&lt;0.2%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A67B9-164B-61F7-DF4A-8C61A3D31E33}"/>
              </a:ext>
            </a:extLst>
          </p:cNvPr>
          <p:cNvSpPr txBox="1"/>
          <p:nvPr/>
        </p:nvSpPr>
        <p:spPr>
          <a:xfrm>
            <a:off x="9723545" y="6334780"/>
            <a:ext cx="284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Ref: Tsou J </a:t>
            </a:r>
            <a:r>
              <a:rPr lang="en-US" sz="1400" dirty="0" err="1"/>
              <a:t>Antimicob</a:t>
            </a:r>
            <a:r>
              <a:rPr lang="en-US" sz="1400" dirty="0"/>
              <a:t> </a:t>
            </a:r>
            <a:r>
              <a:rPr lang="en-US" sz="1400" dirty="0" err="1"/>
              <a:t>Chemother</a:t>
            </a:r>
            <a:r>
              <a:rPr lang="en-US" sz="1400" dirty="0"/>
              <a:t> 2020; 75:170</a:t>
            </a:r>
          </a:p>
        </p:txBody>
      </p:sp>
    </p:spTree>
    <p:extLst>
      <p:ext uri="{BB962C8B-B14F-4D97-AF65-F5344CB8AC3E}">
        <p14:creationId xmlns:p14="http://schemas.microsoft.com/office/powerpoint/2010/main" val="18593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4DBE7A-28C6-1A4E-1CA8-2EDDC8064F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3091" y="1674527"/>
            <a:ext cx="9186001" cy="180989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Resistance risk with acquiring HIV on dapivirine is low</a:t>
            </a:r>
          </a:p>
          <a:p>
            <a:pPr marL="1028700" lvl="1" indent="-342900"/>
            <a:r>
              <a:rPr lang="en-US" dirty="0"/>
              <a:t>Low systemic drug levels</a:t>
            </a:r>
          </a:p>
          <a:p>
            <a:pPr marL="1028700" lvl="1" indent="-342900"/>
            <a:r>
              <a:rPr lang="en-US" dirty="0"/>
              <a:t>Equivalent rates of resistance in active and placebo arm of trials</a:t>
            </a:r>
          </a:p>
          <a:p>
            <a:pPr marL="1028700" lvl="1" indent="-342900"/>
            <a:r>
              <a:rPr lang="en-US" dirty="0"/>
              <a:t>Efficacy of ring against NNRTI-resistant strains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B598F-3D7A-DAD2-17A4-68B60274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4ECE4-7DFA-0326-AD24-5C8756C60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9946"/>
            <a:ext cx="2236362" cy="1699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FC13A-B5CD-1FA8-5152-47AB31392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8" y="4144821"/>
            <a:ext cx="2216340" cy="1699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E914B-16EC-B6F0-284E-9F21A43FCFAE}"/>
              </a:ext>
            </a:extLst>
          </p:cNvPr>
          <p:cNvSpPr txBox="1"/>
          <p:nvPr/>
        </p:nvSpPr>
        <p:spPr>
          <a:xfrm>
            <a:off x="2479960" y="3862292"/>
            <a:ext cx="91860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Resistance risk with acquiring HIV on CAB-LA is high when HIV diagnosis is delayed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Drug concentrations at the sites of transmission may be insufficient to block transmission but concentrations elsewhere (e.g. blood, lymph nodes) are sufficient to select resistance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Secondary transmissions have not been reported but will be important to monitor</a:t>
            </a:r>
          </a:p>
        </p:txBody>
      </p:sp>
    </p:spTree>
    <p:extLst>
      <p:ext uri="{BB962C8B-B14F-4D97-AF65-F5344CB8AC3E}">
        <p14:creationId xmlns:p14="http://schemas.microsoft.com/office/powerpoint/2010/main" val="295107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7CB9FA-F471-62B7-F41E-380F602854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9543" r="3673"/>
          <a:stretch/>
        </p:blipFill>
        <p:spPr>
          <a:xfrm>
            <a:off x="442915" y="2097091"/>
            <a:ext cx="5437188" cy="41036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Long-acting PrEP Saves Lives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45B5D75-ADEE-DF1A-8A3B-B5B429072BFD}"/>
              </a:ext>
            </a:extLst>
          </p:cNvPr>
          <p:cNvSpPr txBox="1">
            <a:spLocks/>
          </p:cNvSpPr>
          <p:nvPr/>
        </p:nvSpPr>
        <p:spPr>
          <a:xfrm>
            <a:off x="6311903" y="2531553"/>
            <a:ext cx="5437188" cy="25554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PrEP is highly successful at preventing HIV infection</a:t>
            </a:r>
          </a:p>
          <a:p>
            <a:endParaRPr lang="en-GB" sz="2400" dirty="0"/>
          </a:p>
          <a:p>
            <a:r>
              <a:rPr lang="en-GB" sz="2400" dirty="0"/>
              <a:t>Resistance cannot occur in individuals who do not acquire HIV</a:t>
            </a:r>
          </a:p>
        </p:txBody>
      </p:sp>
    </p:spTree>
    <p:extLst>
      <p:ext uri="{BB962C8B-B14F-4D97-AF65-F5344CB8AC3E}">
        <p14:creationId xmlns:p14="http://schemas.microsoft.com/office/powerpoint/2010/main" val="67747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2B5CEFE-9B55-4C7B-B0B2-273C07C2F5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To understand local rates of resistance in PrEP clients who seroconvert during Ring or CAB LA use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To ensure effectiveness of PrEP programs and to understand if additional support is needed for PrEP adherence and/ or routine HIV testing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ACTION (Kenya) and </a:t>
            </a:r>
            <a:r>
              <a:rPr lang="en-US" sz="2400" dirty="0" err="1"/>
              <a:t>SeroPrEP</a:t>
            </a:r>
            <a:r>
              <a:rPr lang="en-US" sz="2400" dirty="0"/>
              <a:t> (US) will evaluate seroconversions on PrEP to understand causes of infection and follow for 12 months to assess treatment outcomes with PrEP seroconversion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16D83-5F04-4793-8BFB-BE67DBB8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ppins SemiBold"/>
                <a:ea typeface="Roboto"/>
                <a:cs typeface="Poppins SemiBold"/>
              </a:rPr>
              <a:t>MOSAIC will monitor for HIV drug resistance with PrEP use</a:t>
            </a:r>
          </a:p>
        </p:txBody>
      </p:sp>
    </p:spTree>
    <p:extLst>
      <p:ext uri="{BB962C8B-B14F-4D97-AF65-F5344CB8AC3E}">
        <p14:creationId xmlns:p14="http://schemas.microsoft.com/office/powerpoint/2010/main" val="191972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B3984F96-D2C4-2471-1147-B5B1645655BA}"/>
              </a:ext>
            </a:extLst>
          </p:cNvPr>
          <p:cNvSpPr txBox="1">
            <a:spLocks/>
          </p:cNvSpPr>
          <p:nvPr/>
        </p:nvSpPr>
        <p:spPr>
          <a:xfrm>
            <a:off x="673658" y="5048391"/>
            <a:ext cx="10611774" cy="850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1800" dirty="0">
                <a:latin typeface="Calibri"/>
                <a:cs typeface="Calibri"/>
              </a:rPr>
              <a:t>Funding: NIAID R01 AI167753 (Koss, Parikh); UCSF CFAR/ARI, USAID/PEPFAR (GEMS &amp; MOSAIC)</a:t>
            </a:r>
          </a:p>
          <a:p>
            <a:pPr algn="ctr"/>
            <a:r>
              <a:rPr lang="en-US" sz="1800" dirty="0">
                <a:latin typeface="Calibri"/>
                <a:cs typeface="Calibri"/>
              </a:rPr>
              <a:t>NIH Rustbelt CFAR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46353-264D-436A-F7C2-0C145B46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61" y="4124388"/>
            <a:ext cx="1400105" cy="516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BD1E3-A90A-2A7A-948A-1944DF53CF94}"/>
              </a:ext>
            </a:extLst>
          </p:cNvPr>
          <p:cNvSpPr txBox="1"/>
          <p:nvPr/>
        </p:nvSpPr>
        <p:spPr>
          <a:xfrm flipH="1">
            <a:off x="288510" y="2402800"/>
            <a:ext cx="1739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Kristine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Torjesen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Jason Reed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Lisa Levy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Jill Peterson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Edward Livant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Bhavna Chohan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HIVDR Team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Country Teams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CATALYST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75308-9880-A683-E446-8BDD3CB3D20E}"/>
              </a:ext>
            </a:extLst>
          </p:cNvPr>
          <p:cNvSpPr txBox="1"/>
          <p:nvPr/>
        </p:nvSpPr>
        <p:spPr>
          <a:xfrm flipH="1">
            <a:off x="4522770" y="2455794"/>
            <a:ext cx="23828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Mellors Lab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John Mellors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Lou Halvas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Josh Cyktor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Jana Jacobs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Dianna Hoeth</a:t>
            </a:r>
          </a:p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And all lab members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A1C9-70E0-BFEA-6261-D891E443543B}"/>
              </a:ext>
            </a:extLst>
          </p:cNvPr>
          <p:cNvSpPr/>
          <p:nvPr/>
        </p:nvSpPr>
        <p:spPr>
          <a:xfrm>
            <a:off x="6529236" y="1512186"/>
            <a:ext cx="5374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ACTION and </a:t>
            </a:r>
            <a:r>
              <a:rPr lang="en-US" sz="1600" b="1" dirty="0" err="1">
                <a:latin typeface="Calibri"/>
                <a:cs typeface="Calibri"/>
              </a:rPr>
              <a:t>SeroPrEP</a:t>
            </a:r>
            <a:r>
              <a:rPr lang="en-US" sz="1600" b="1" dirty="0">
                <a:latin typeface="Calibri"/>
                <a:cs typeface="Calibri"/>
              </a:rPr>
              <a:t> Study Team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/>
                <a:cs typeface="Calibri"/>
              </a:rPr>
              <a:t>Catherine Koss, Monica Gandhi, David Glidden, Amy Conroy, Matthew Spinelli, Bob Grant, John Mellors, Amy Heaps, UCSF Hair Analytical Laboratory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7E331-247D-C091-6DF6-581D8BD1505E}"/>
              </a:ext>
            </a:extLst>
          </p:cNvPr>
          <p:cNvSpPr/>
          <p:nvPr/>
        </p:nvSpPr>
        <p:spPr>
          <a:xfrm>
            <a:off x="280739" y="6102312"/>
            <a:ext cx="11721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Calibri"/>
                <a:cs typeface="Calibri"/>
              </a:rPr>
              <a:t>Individuals and their providers who have generously participated in the GEMS, HPTN, MOSAIC, CATALYST, ACTION and </a:t>
            </a:r>
            <a:r>
              <a:rPr lang="en-US" sz="2000" b="1" i="1" dirty="0" err="1">
                <a:solidFill>
                  <a:schemeClr val="tx2"/>
                </a:solidFill>
                <a:latin typeface="Calibri"/>
                <a:cs typeface="Calibri"/>
              </a:rPr>
              <a:t>SeroPrEP</a:t>
            </a:r>
            <a:r>
              <a:rPr lang="en-US" sz="2000" b="1" i="1" dirty="0">
                <a:solidFill>
                  <a:schemeClr val="tx2"/>
                </a:solidFill>
                <a:latin typeface="Calibri"/>
                <a:cs typeface="Calibri"/>
              </a:rPr>
              <a:t> studies</a:t>
            </a:r>
            <a:endParaRPr lang="en-US" sz="20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BAAC4-F672-E954-E6DC-14E0505CAB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4" b="41240"/>
          <a:stretch/>
        </p:blipFill>
        <p:spPr>
          <a:xfrm>
            <a:off x="9349846" y="4195362"/>
            <a:ext cx="1766026" cy="427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BA661-AEE2-D8EB-459B-E1CDCD3A2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90" y="1842012"/>
            <a:ext cx="2044133" cy="52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ADEDED-B46D-98FD-0878-244940818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2995" y="3303030"/>
            <a:ext cx="1582877" cy="6890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53E98-D633-BA4D-7C40-A3A450AC1909}"/>
              </a:ext>
            </a:extLst>
          </p:cNvPr>
          <p:cNvSpPr txBox="1"/>
          <p:nvPr/>
        </p:nvSpPr>
        <p:spPr>
          <a:xfrm>
            <a:off x="6642460" y="2743378"/>
            <a:ext cx="289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members of the study teams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1E8280-9E0C-5EDF-D1BA-23D8BE744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562" y="1222940"/>
            <a:ext cx="1232854" cy="1232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0CC556-8DB4-E187-719B-92459AAB0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652" y="4026796"/>
            <a:ext cx="1032682" cy="6930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B65A8F-92FE-DF48-A99F-E90FB3C54110}"/>
              </a:ext>
            </a:extLst>
          </p:cNvPr>
          <p:cNvSpPr txBox="1"/>
          <p:nvPr/>
        </p:nvSpPr>
        <p:spPr>
          <a:xfrm flipH="1">
            <a:off x="2923262" y="2455794"/>
            <a:ext cx="17392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Parikh Lab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Lauren Kudrick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Amy Heaps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Kerri Penrose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Kelley Gordon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Jay Goetz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Cory Shetler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Lauren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Siffert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DB087-8A65-C70E-8F82-057AC7D0E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991" y="3359104"/>
            <a:ext cx="2044133" cy="52024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18252-854A-1079-39DA-25E537A010E5}"/>
              </a:ext>
            </a:extLst>
          </p:cNvPr>
          <p:cNvSpPr txBox="1">
            <a:spLocks/>
          </p:cNvSpPr>
          <p:nvPr/>
        </p:nvSpPr>
        <p:spPr>
          <a:xfrm>
            <a:off x="1923392" y="150607"/>
            <a:ext cx="9430407" cy="9144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GB" dirty="0"/>
              <a:t>HIV drug resistance is a risk for individuals who acquire HIV while on long-acting PrEP</a:t>
            </a:r>
          </a:p>
        </p:txBody>
      </p:sp>
      <p:pic>
        <p:nvPicPr>
          <p:cNvPr id="2050" name="Picture 2" descr="NEW TREATMENT">
            <a:extLst>
              <a:ext uri="{FF2B5EF4-FFF2-40B4-BE49-F238E27FC236}">
                <a16:creationId xmlns:a16="http://schemas.microsoft.com/office/drawing/2014/main" id="{57E19D49-DA05-8AF1-0174-D6E8E88F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1" y="2495622"/>
            <a:ext cx="6025487" cy="33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9C1B49-3A3D-C664-75D1-63E0F12557CA}"/>
              </a:ext>
            </a:extLst>
          </p:cNvPr>
          <p:cNvSpPr txBox="1"/>
          <p:nvPr/>
        </p:nvSpPr>
        <p:spPr>
          <a:xfrm>
            <a:off x="5598853" y="6596390"/>
            <a:ext cx="6667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</a:t>
            </a:r>
            <a:r>
              <a:rPr lang="en-US" sz="1100" dirty="0" err="1"/>
              <a:t>credit:www.hivplusmag.com</a:t>
            </a:r>
            <a:r>
              <a:rPr lang="en-US" sz="1100" dirty="0"/>
              <a:t> “New treatment against Advanced Drug Resistant HIV”</a:t>
            </a:r>
          </a:p>
        </p:txBody>
      </p:sp>
    </p:spTree>
    <p:extLst>
      <p:ext uri="{BB962C8B-B14F-4D97-AF65-F5344CB8AC3E}">
        <p14:creationId xmlns:p14="http://schemas.microsoft.com/office/powerpoint/2010/main" val="18470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835818"/>
          </a:xfrm>
        </p:spPr>
        <p:txBody>
          <a:bodyPr>
            <a:normAutofit/>
          </a:bodyPr>
          <a:lstStyle/>
          <a:p>
            <a:r>
              <a:rPr lang="en-GB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591742"/>
            <a:ext cx="7632700" cy="4378134"/>
          </a:xfrm>
        </p:spPr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Overview of resistance risk with long-acting PrEP</a:t>
            </a:r>
            <a:r>
              <a:rPr lang="en-US" sz="3200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0" i="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3200" b="0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Dapivirine Ring</a:t>
            </a:r>
          </a:p>
          <a:p>
            <a:pPr lvl="1" fontAlgn="base"/>
            <a:r>
              <a:rPr lang="en-US" sz="3200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Long-Acting Cabotegravir (CAB-LA)​</a:t>
            </a:r>
          </a:p>
          <a:p>
            <a:pPr lvl="1" fontAlgn="base"/>
            <a:endParaRPr lang="en-US" sz="3200" b="0" i="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Research Gaps and Solutions</a:t>
            </a:r>
            <a:endParaRPr lang="en-US" sz="3200" b="0" i="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0B8A64-F584-FE9F-9C78-A6FBFCC3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decade of lessons learned from oral PrEP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A128B74-40AE-89D2-2862-10B9F2AA3246}"/>
              </a:ext>
            </a:extLst>
          </p:cNvPr>
          <p:cNvGraphicFramePr>
            <a:graphicFrameLocks/>
          </p:cNvGraphicFramePr>
          <p:nvPr/>
        </p:nvGraphicFramePr>
        <p:xfrm>
          <a:off x="442912" y="1746405"/>
          <a:ext cx="1129336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456">
                  <a:extLst>
                    <a:ext uri="{9D8B030D-6E8A-4147-A177-3AD203B41FA5}">
                      <a16:colId xmlns:a16="http://schemas.microsoft.com/office/drawing/2014/main" val="4206544034"/>
                    </a:ext>
                  </a:extLst>
                </a:gridCol>
                <a:gridCol w="3116710">
                  <a:extLst>
                    <a:ext uri="{9D8B030D-6E8A-4147-A177-3AD203B41FA5}">
                      <a16:colId xmlns:a16="http://schemas.microsoft.com/office/drawing/2014/main" val="1886135902"/>
                    </a:ext>
                  </a:extLst>
                </a:gridCol>
                <a:gridCol w="4412202">
                  <a:extLst>
                    <a:ext uri="{9D8B030D-6E8A-4147-A177-3AD203B41FA5}">
                      <a16:colId xmlns:a16="http://schemas.microsoft.com/office/drawing/2014/main" val="2820168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 of Study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with PrEP-Associated</a:t>
                      </a:r>
                      <a:r>
                        <a:rPr lang="en-US" sz="1800" baseline="0" dirty="0"/>
                        <a:t> Resistance </a:t>
                      </a:r>
                    </a:p>
                    <a:p>
                      <a:pPr algn="ctr"/>
                      <a:r>
                        <a:rPr lang="en-US" sz="1800" baseline="0" dirty="0"/>
                        <a:t>(K65R, M184IV or K70E)</a:t>
                      </a:r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02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Follow-Up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Visit</a:t>
                      </a:r>
                      <a:endParaRPr lang="en-US" sz="18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Retrospectively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determined to be living with HIV at Enrollment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7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Clinical Trials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59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On-Demand PrEP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20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Demonstration</a:t>
                      </a:r>
                      <a:r>
                        <a:rPr lang="en-US" sz="1800" baseline="0"/>
                        <a:t> Project</a:t>
                      </a:r>
                      <a:endParaRPr lang="en-US" sz="180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273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C00000"/>
                          </a:solidFill>
                        </a:rPr>
                        <a:t>Implementation</a:t>
                      </a:r>
                      <a:r>
                        <a:rPr lang="en-US" sz="1800" b="1" baseline="0">
                          <a:solidFill>
                            <a:srgbClr val="C00000"/>
                          </a:solidFill>
                        </a:rPr>
                        <a:t> Cohort</a:t>
                      </a:r>
                      <a:endParaRPr lang="en-US" sz="1800" b="1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C00000"/>
                          </a:solidFill>
                        </a:rPr>
                        <a:t>22%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0352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C9EC3A-E679-5F37-2571-01EC222E04E2}"/>
              </a:ext>
            </a:extLst>
          </p:cNvPr>
          <p:cNvSpPr txBox="1"/>
          <p:nvPr/>
        </p:nvSpPr>
        <p:spPr>
          <a:xfrm>
            <a:off x="442913" y="4642802"/>
            <a:ext cx="11293368" cy="1569660"/>
          </a:xfrm>
          <a:prstGeom prst="rect">
            <a:avLst/>
          </a:prstGeom>
          <a:solidFill>
            <a:srgbClr val="FAE3E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risk of HIV-1 resistance from oral TDF/FTC PrEP is highest when started during undiagnosed acute infection.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 of resistance from TDF/FTC PrEP in rollout settings may be higher than what was observed in clinical trials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567C8-9C05-EE85-B501-A15E43026FDE}"/>
              </a:ext>
            </a:extLst>
          </p:cNvPr>
          <p:cNvSpPr txBox="1"/>
          <p:nvPr/>
        </p:nvSpPr>
        <p:spPr>
          <a:xfrm>
            <a:off x="7545728" y="6581001"/>
            <a:ext cx="4646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/>
            </a:lvl1pPr>
          </a:lstStyle>
          <a:p>
            <a:r>
              <a:rPr lang="en-US" dirty="0"/>
              <a:t>Ref: Parikh and Mellors.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HIV/AIDS 17(4): 2022</a:t>
            </a:r>
          </a:p>
        </p:txBody>
      </p:sp>
    </p:spTree>
    <p:extLst>
      <p:ext uri="{BB962C8B-B14F-4D97-AF65-F5344CB8AC3E}">
        <p14:creationId xmlns:p14="http://schemas.microsoft.com/office/powerpoint/2010/main" val="373715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D0898-FF37-2FFF-0695-5EB4A982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9" y="83505"/>
            <a:ext cx="8891918" cy="1223964"/>
          </a:xfrm>
        </p:spPr>
        <p:txBody>
          <a:bodyPr/>
          <a:lstStyle/>
          <a:p>
            <a:r>
              <a:rPr lang="en-US" dirty="0"/>
              <a:t>Same drug classes for treatment and prevention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F0D0CC-4ED5-BF28-6D58-D2EB21C72ED4}"/>
              </a:ext>
            </a:extLst>
          </p:cNvPr>
          <p:cNvGrpSpPr/>
          <p:nvPr/>
        </p:nvGrpSpPr>
        <p:grpSpPr>
          <a:xfrm>
            <a:off x="2560987" y="1421402"/>
            <a:ext cx="9303488" cy="5133662"/>
            <a:chOff x="3350289" y="2038702"/>
            <a:chExt cx="5611164" cy="3979121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31BB1492-048D-703D-CB9C-C8DEF8DAEF10}"/>
                </a:ext>
              </a:extLst>
            </p:cNvPr>
            <p:cNvSpPr/>
            <p:nvPr/>
          </p:nvSpPr>
          <p:spPr>
            <a:xfrm>
              <a:off x="3350289" y="2950362"/>
              <a:ext cx="2233200" cy="64911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TDF/XTC</a:t>
              </a:r>
            </a:p>
            <a:p>
              <a:pPr algn="ctr" defTabSz="571500"/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F/TAF  </a:t>
              </a:r>
            </a:p>
          </p:txBody>
        </p:sp>
        <p:pic>
          <p:nvPicPr>
            <p:cNvPr id="6" name="Picture 2" descr="Injection | Contraception Choices">
              <a:extLst>
                <a:ext uri="{FF2B5EF4-FFF2-40B4-BE49-F238E27FC236}">
                  <a16:creationId xmlns:a16="http://schemas.microsoft.com/office/drawing/2014/main" id="{491643D8-20D9-2395-C304-2EB8743FB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19998">
              <a:off x="3395281" y="4519216"/>
              <a:ext cx="715539" cy="720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Unknown">
              <a:extLst>
                <a:ext uri="{FF2B5EF4-FFF2-40B4-BE49-F238E27FC236}">
                  <a16:creationId xmlns:a16="http://schemas.microsoft.com/office/drawing/2014/main" id="{3308EDBF-4B09-55AE-4130-3863C167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604" y="3057122"/>
              <a:ext cx="649024" cy="443362"/>
            </a:xfrm>
            <a:prstGeom prst="rect">
              <a:avLst/>
            </a:prstGeom>
          </p:spPr>
        </p:pic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7C3D771B-9488-B622-3569-952E29B266E1}"/>
                </a:ext>
              </a:extLst>
            </p:cNvPr>
            <p:cNvSpPr/>
            <p:nvPr/>
          </p:nvSpPr>
          <p:spPr>
            <a:xfrm>
              <a:off x="3350289" y="3737056"/>
              <a:ext cx="2233200" cy="64911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Dapivirine Ring </a:t>
              </a:r>
            </a:p>
            <a:p>
              <a:pPr algn="ctr" defTabSz="571500"/>
              <a:r>
                <a:rPr 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(DVR)</a:t>
              </a:r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FB9EC533-5973-D756-53CA-6795F0EF67E9}"/>
                </a:ext>
              </a:extLst>
            </p:cNvPr>
            <p:cNvSpPr/>
            <p:nvPr/>
          </p:nvSpPr>
          <p:spPr>
            <a:xfrm>
              <a:off x="6728253" y="2942198"/>
              <a:ext cx="2233200" cy="64911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TDF/XTC</a:t>
              </a:r>
            </a:p>
            <a:p>
              <a:pPr algn="ctr" defTabSz="571500"/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F/TAF</a:t>
              </a:r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9C6D1314-1D29-35FA-0CAB-11F61673B862}"/>
                </a:ext>
              </a:extLst>
            </p:cNvPr>
            <p:cNvSpPr/>
            <p:nvPr/>
          </p:nvSpPr>
          <p:spPr>
            <a:xfrm>
              <a:off x="6728253" y="3737056"/>
              <a:ext cx="2233200" cy="64911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Efavirenz</a:t>
              </a:r>
            </a:p>
          </p:txBody>
        </p:sp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D963AC69-080D-23C2-6E09-34158892C27A}"/>
                </a:ext>
              </a:extLst>
            </p:cNvPr>
            <p:cNvSpPr/>
            <p:nvPr/>
          </p:nvSpPr>
          <p:spPr>
            <a:xfrm>
              <a:off x="6728253" y="4531915"/>
              <a:ext cx="2233200" cy="6491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Dolutegravir</a:t>
              </a:r>
            </a:p>
            <a:p>
              <a:pPr algn="ctr" defTabSz="571500"/>
              <a:r>
                <a:rPr lang="en-US" sz="1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Bictegravir</a:t>
              </a:r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CAB/RPV</a:t>
              </a:r>
            </a:p>
          </p:txBody>
        </p:sp>
        <p:sp>
          <p:nvSpPr>
            <p:cNvPr id="12" name="Left-Right Arrow 16">
              <a:extLst>
                <a:ext uri="{FF2B5EF4-FFF2-40B4-BE49-F238E27FC236}">
                  <a16:creationId xmlns:a16="http://schemas.microsoft.com/office/drawing/2014/main" id="{4DEE4FE8-3C9D-5792-AED2-ADA9640180E3}"/>
                </a:ext>
              </a:extLst>
            </p:cNvPr>
            <p:cNvSpPr/>
            <p:nvPr/>
          </p:nvSpPr>
          <p:spPr>
            <a:xfrm>
              <a:off x="5583489" y="4627691"/>
              <a:ext cx="1144764" cy="503255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</a:t>
              </a:r>
            </a:p>
          </p:txBody>
        </p:sp>
        <p:sp>
          <p:nvSpPr>
            <p:cNvPr id="13" name="Left-Right Arrow 17">
              <a:extLst>
                <a:ext uri="{FF2B5EF4-FFF2-40B4-BE49-F238E27FC236}">
                  <a16:creationId xmlns:a16="http://schemas.microsoft.com/office/drawing/2014/main" id="{D019D58A-69C6-C33A-1255-30AF43D77484}"/>
                </a:ext>
              </a:extLst>
            </p:cNvPr>
            <p:cNvSpPr/>
            <p:nvPr/>
          </p:nvSpPr>
          <p:spPr>
            <a:xfrm>
              <a:off x="5583489" y="3809984"/>
              <a:ext cx="1144764" cy="50325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NNRTI</a:t>
              </a:r>
            </a:p>
          </p:txBody>
        </p:sp>
        <p:sp>
          <p:nvSpPr>
            <p:cNvPr id="14" name="Left-Right Arrow 18">
              <a:extLst>
                <a:ext uri="{FF2B5EF4-FFF2-40B4-BE49-F238E27FC236}">
                  <a16:creationId xmlns:a16="http://schemas.microsoft.com/office/drawing/2014/main" id="{CB2B38F8-A536-A250-6DB8-841A7B4E2E05}"/>
                </a:ext>
              </a:extLst>
            </p:cNvPr>
            <p:cNvSpPr/>
            <p:nvPr/>
          </p:nvSpPr>
          <p:spPr>
            <a:xfrm>
              <a:off x="5583489" y="3023290"/>
              <a:ext cx="1144764" cy="50325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NRTI</a:t>
              </a:r>
            </a:p>
          </p:txBody>
        </p:sp>
        <p:pic>
          <p:nvPicPr>
            <p:cNvPr id="15" name="Picture 2" descr="Image result for dapivirine ring">
              <a:extLst>
                <a:ext uri="{FF2B5EF4-FFF2-40B4-BE49-F238E27FC236}">
                  <a16:creationId xmlns:a16="http://schemas.microsoft.com/office/drawing/2014/main" id="{504096F7-13B5-6624-C52C-629973F4F8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5" t="11482" r="10338" b="10400"/>
            <a:stretch/>
          </p:blipFill>
          <p:spPr bwMode="auto">
            <a:xfrm rot="10800000">
              <a:off x="3374605" y="3800268"/>
              <a:ext cx="557497" cy="54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A3BF2D-EA77-D623-1C31-030DB471C8AE}"/>
                </a:ext>
              </a:extLst>
            </p:cNvPr>
            <p:cNvSpPr txBox="1"/>
            <p:nvPr/>
          </p:nvSpPr>
          <p:spPr>
            <a:xfrm flipH="1">
              <a:off x="3350289" y="2705159"/>
              <a:ext cx="2233200" cy="26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71500"/>
              <a:r>
                <a:rPr lang="en-US" sz="16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HIV PREVENTION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F243D6-0D7B-BEE3-5D31-486D9B1789F0}"/>
                </a:ext>
              </a:extLst>
            </p:cNvPr>
            <p:cNvSpPr txBox="1"/>
            <p:nvPr/>
          </p:nvSpPr>
          <p:spPr>
            <a:xfrm flipH="1">
              <a:off x="6728253" y="2684614"/>
              <a:ext cx="2233200" cy="26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71500"/>
              <a:r>
                <a:rPr lang="en-US" sz="16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HIV TREATMENT</a:t>
              </a:r>
            </a:p>
          </p:txBody>
        </p:sp>
        <p:sp>
          <p:nvSpPr>
            <p:cNvPr id="18" name="Rounded Rectangle 22">
              <a:extLst>
                <a:ext uri="{FF2B5EF4-FFF2-40B4-BE49-F238E27FC236}">
                  <a16:creationId xmlns:a16="http://schemas.microsoft.com/office/drawing/2014/main" id="{DB114416-F272-4E7F-C415-ECCE1CCEE4A1}"/>
                </a:ext>
              </a:extLst>
            </p:cNvPr>
            <p:cNvSpPr/>
            <p:nvPr/>
          </p:nvSpPr>
          <p:spPr>
            <a:xfrm>
              <a:off x="3350290" y="4559029"/>
              <a:ext cx="2233199" cy="64911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571500"/>
              <a:r>
                <a:rPr 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Cabotegravir (CAB)</a:t>
              </a:r>
            </a:p>
          </p:txBody>
        </p:sp>
        <p:sp>
          <p:nvSpPr>
            <p:cNvPr id="19" name="U-Turn Arrow 23">
              <a:extLst>
                <a:ext uri="{FF2B5EF4-FFF2-40B4-BE49-F238E27FC236}">
                  <a16:creationId xmlns:a16="http://schemas.microsoft.com/office/drawing/2014/main" id="{A2902342-BFB9-E91D-9572-88FF7BFF1C25}"/>
                </a:ext>
              </a:extLst>
            </p:cNvPr>
            <p:cNvSpPr/>
            <p:nvPr/>
          </p:nvSpPr>
          <p:spPr>
            <a:xfrm>
              <a:off x="4346533" y="2401174"/>
              <a:ext cx="3618677" cy="33570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3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U-Turn Arrow 24">
              <a:extLst>
                <a:ext uri="{FF2B5EF4-FFF2-40B4-BE49-F238E27FC236}">
                  <a16:creationId xmlns:a16="http://schemas.microsoft.com/office/drawing/2014/main" id="{34AED027-69AE-CD88-B497-CF96286604C8}"/>
                </a:ext>
              </a:extLst>
            </p:cNvPr>
            <p:cNvSpPr/>
            <p:nvPr/>
          </p:nvSpPr>
          <p:spPr>
            <a:xfrm rot="10800000">
              <a:off x="4346533" y="5204619"/>
              <a:ext cx="3618677" cy="33570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9913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E66A75-8647-D277-E28A-1D7D71382A62}"/>
                </a:ext>
              </a:extLst>
            </p:cNvPr>
            <p:cNvSpPr txBox="1"/>
            <p:nvPr/>
          </p:nvSpPr>
          <p:spPr>
            <a:xfrm>
              <a:off x="3374603" y="5516849"/>
              <a:ext cx="5474821" cy="500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71500"/>
              <a:r>
                <a:rPr 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Transmitted resistance from failing ART could lead to breakthrough infection on PrEP modalities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481296-3560-C3A1-EEE0-1ED34B491CF8}"/>
                </a:ext>
              </a:extLst>
            </p:cNvPr>
            <p:cNvSpPr txBox="1"/>
            <p:nvPr/>
          </p:nvSpPr>
          <p:spPr>
            <a:xfrm>
              <a:off x="3753050" y="2038702"/>
              <a:ext cx="4676502" cy="286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71500"/>
              <a:r>
                <a:rPr lang="en-US" sz="18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HIVDR could </a:t>
              </a:r>
              <a:r>
                <a:rPr 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 to virologic failure on 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5F258F-3FC5-2D19-430D-61565B56039C}"/>
              </a:ext>
            </a:extLst>
          </p:cNvPr>
          <p:cNvSpPr txBox="1"/>
          <p:nvPr/>
        </p:nvSpPr>
        <p:spPr>
          <a:xfrm>
            <a:off x="5966770" y="6605501"/>
            <a:ext cx="6225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/>
            </a:lvl1pPr>
          </a:lstStyle>
          <a:p>
            <a:r>
              <a:rPr lang="en-US" dirty="0"/>
              <a:t>Ref: Figure adapted from Parikh and Mellors.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HIV/AIDS 17(4): 2022</a:t>
            </a:r>
          </a:p>
        </p:txBody>
      </p:sp>
    </p:spTree>
    <p:extLst>
      <p:ext uri="{BB962C8B-B14F-4D97-AF65-F5344CB8AC3E}">
        <p14:creationId xmlns:p14="http://schemas.microsoft.com/office/powerpoint/2010/main" val="256959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912" y="441325"/>
            <a:ext cx="9601839" cy="1155463"/>
          </a:xfrm>
        </p:spPr>
        <p:txBody>
          <a:bodyPr>
            <a:normAutofit fontScale="90000"/>
          </a:bodyPr>
          <a:lstStyle/>
          <a:p>
            <a:r>
              <a:rPr lang="en-US" dirty="0"/>
              <a:t>Resistance risk with HIV acquisition on long-acting PrEP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2591" y="6564608"/>
            <a:ext cx="439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Ref: Parikh &amp; Mellors </a:t>
            </a:r>
            <a:r>
              <a:rPr lang="en-US" sz="1200" dirty="0" err="1"/>
              <a:t>Curr</a:t>
            </a:r>
            <a:r>
              <a:rPr lang="en-US" sz="1200" dirty="0"/>
              <a:t> </a:t>
            </a:r>
            <a:r>
              <a:rPr lang="en-US" sz="1200" dirty="0" err="1"/>
              <a:t>Opin</a:t>
            </a:r>
            <a:r>
              <a:rPr lang="en-US" sz="1200" dirty="0"/>
              <a:t> HIV AIDS 11(1): 2016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6F9B47-FD41-5E5E-9D28-E77651DA3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558648"/>
              </p:ext>
            </p:extLst>
          </p:nvPr>
        </p:nvGraphicFramePr>
        <p:xfrm>
          <a:off x="442913" y="1719618"/>
          <a:ext cx="11212275" cy="441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723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4EF1F1C-E90D-C13A-7AA4-356BFB7A08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9783" r="1978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089E50-E1D0-7134-2716-6C48516A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09" y="2379615"/>
            <a:ext cx="5437187" cy="841258"/>
          </a:xfrm>
        </p:spPr>
        <p:txBody>
          <a:bodyPr/>
          <a:lstStyle/>
          <a:p>
            <a:r>
              <a:rPr lang="en-US" dirty="0"/>
              <a:t>Dapivirine Ring</a:t>
            </a:r>
          </a:p>
        </p:txBody>
      </p:sp>
    </p:spTree>
    <p:extLst>
      <p:ext uri="{BB962C8B-B14F-4D97-AF65-F5344CB8AC3E}">
        <p14:creationId xmlns:p14="http://schemas.microsoft.com/office/powerpoint/2010/main" val="96702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A223-CEED-A14D-8904-79429764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Starting dapivirine ring during undetected acute infection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5BF13-8BEA-336C-9BF0-88574CB8B25E}"/>
              </a:ext>
            </a:extLst>
          </p:cNvPr>
          <p:cNvSpPr txBox="1"/>
          <p:nvPr/>
        </p:nvSpPr>
        <p:spPr>
          <a:xfrm>
            <a:off x="305727" y="2071813"/>
            <a:ext cx="11580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plasma dapivirine concentrations – no systemic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risk of resistance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6AA5E-BF7F-D9F4-303F-D5573A51DB8A}"/>
              </a:ext>
            </a:extLst>
          </p:cNvPr>
          <p:cNvSpPr txBox="1"/>
          <p:nvPr/>
        </p:nvSpPr>
        <p:spPr>
          <a:xfrm>
            <a:off x="9407263" y="6257836"/>
            <a:ext cx="27847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Nel et al AIDS 2014 28:1479</a:t>
            </a:r>
          </a:p>
          <a:p>
            <a:r>
              <a:rPr lang="en-US" sz="1100" dirty="0"/>
              <a:t>Parikh et al JIAS 2021 23:e25833</a:t>
            </a:r>
          </a:p>
          <a:p>
            <a:r>
              <a:rPr lang="en-US" sz="1100" dirty="0"/>
              <a:t>Nel et al Lancet HIV 2023; 9:e77-86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CE20D93-B242-EA11-FD03-70C640BB6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23483"/>
              </p:ext>
            </p:extLst>
          </p:nvPr>
        </p:nvGraphicFramePr>
        <p:xfrm>
          <a:off x="585236" y="3432445"/>
          <a:ext cx="11021526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3842">
                  <a:extLst>
                    <a:ext uri="{9D8B030D-6E8A-4147-A177-3AD203B41FA5}">
                      <a16:colId xmlns:a16="http://schemas.microsoft.com/office/drawing/2014/main" val="4259227227"/>
                    </a:ext>
                  </a:extLst>
                </a:gridCol>
                <a:gridCol w="3673842">
                  <a:extLst>
                    <a:ext uri="{9D8B030D-6E8A-4147-A177-3AD203B41FA5}">
                      <a16:colId xmlns:a16="http://schemas.microsoft.com/office/drawing/2014/main" val="3897246255"/>
                    </a:ext>
                  </a:extLst>
                </a:gridCol>
                <a:gridCol w="3673842">
                  <a:extLst>
                    <a:ext uri="{9D8B030D-6E8A-4147-A177-3AD203B41FA5}">
                      <a16:colId xmlns:a16="http://schemas.microsoft.com/office/drawing/2014/main" val="3440041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Acutely Infection at Enrollment in DPV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1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ASPIRE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9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4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(E138A)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8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46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41449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IAS 2023">
      <a:dk1>
        <a:srgbClr val="000000"/>
      </a:dk1>
      <a:lt1>
        <a:srgbClr val="FFFFFF"/>
      </a:lt1>
      <a:dk2>
        <a:srgbClr val="489DCB"/>
      </a:dk2>
      <a:lt2>
        <a:srgbClr val="FFFFFF"/>
      </a:lt2>
      <a:accent1>
        <a:srgbClr val="489DCB"/>
      </a:accent1>
      <a:accent2>
        <a:srgbClr val="EAAF66"/>
      </a:accent2>
      <a:accent3>
        <a:srgbClr val="2C7D5C"/>
      </a:accent3>
      <a:accent4>
        <a:srgbClr val="E0001B"/>
      </a:accent4>
      <a:accent5>
        <a:srgbClr val="69301F"/>
      </a:accent5>
      <a:accent6>
        <a:srgbClr val="FF890E"/>
      </a:accent6>
      <a:hlink>
        <a:srgbClr val="E0001B"/>
      </a:hlink>
      <a:folHlink>
        <a:srgbClr val="E0001B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CFA80BC0-AD6E-E448-8EBA-CC4CAEB6551A}" vid="{172C739A-344C-5F43-8BCC-E364C8214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877d10-7bfb-4e59-8d66-5b6da117acb4" xsi:nil="true"/>
    <lcf76f155ced4ddcb4097134ff3c332f xmlns="e5e9a5cb-788a-442b-8eb9-e54ba46a35e4">
      <Terms xmlns="http://schemas.microsoft.com/office/infopath/2007/PartnerControls"/>
    </lcf76f155ced4ddcb4097134ff3c332f>
    <Lab xmlns="e5e9a5cb-788a-442b-8eb9-e54ba46a35e4" xsi:nil="true"/>
    <SharedWithUsers xmlns="0b877d10-7bfb-4e59-8d66-5b6da117acb4">
      <UserInfo>
        <DisplayName/>
        <AccountId xsi:nil="true"/>
        <AccountType/>
      </UserInfo>
    </SharedWithUsers>
    <MediaLengthInSeconds xmlns="e5e9a5cb-788a-442b-8eb9-e54ba46a35e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DAA236F23B64A8508284A7ED37032" ma:contentTypeVersion="19" ma:contentTypeDescription="Create a new document." ma:contentTypeScope="" ma:versionID="686352cea10c5c89eac674afa6801e4c">
  <xsd:schema xmlns:xsd="http://www.w3.org/2001/XMLSchema" xmlns:xs="http://www.w3.org/2001/XMLSchema" xmlns:p="http://schemas.microsoft.com/office/2006/metadata/properties" xmlns:ns2="e5e9a5cb-788a-442b-8eb9-e54ba46a35e4" xmlns:ns3="0b877d10-7bfb-4e59-8d66-5b6da117acb4" targetNamespace="http://schemas.microsoft.com/office/2006/metadata/properties" ma:root="true" ma:fieldsID="347bed102eee8ae133392cd67f92f1e8" ns2:_="" ns3:_="">
    <xsd:import namespace="e5e9a5cb-788a-442b-8eb9-e54ba46a35e4"/>
    <xsd:import namespace="0b877d10-7bfb-4e59-8d66-5b6da117ac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Lab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9a5cb-788a-442b-8eb9-e54ba46a3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90debd-ee09-4e04-a4c4-812a7ed26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b" ma:index="24" nillable="true" ma:displayName="Lab" ma:format="Dropdown" ma:internalName="Lab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77d10-7bfb-4e59-8d66-5b6da117ac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678b70-2e99-4ba3-bad5-ffbb85965a5b}" ma:internalName="TaxCatchAll" ma:showField="CatchAllData" ma:web="0b877d10-7bfb-4e59-8d66-5b6da117ac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1DF5AB-01EA-4EF1-B848-66E86D9139E2}">
  <ds:schemaRefs>
    <ds:schemaRef ds:uri="http://schemas.microsoft.com/office/2006/metadata/properties"/>
    <ds:schemaRef ds:uri="http://schemas.microsoft.com/office/infopath/2007/PartnerControls"/>
    <ds:schemaRef ds:uri="0b877d10-7bfb-4e59-8d66-5b6da117acb4"/>
    <ds:schemaRef ds:uri="e5e9a5cb-788a-442b-8eb9-e54ba46a35e4"/>
  </ds:schemaRefs>
</ds:datastoreItem>
</file>

<file path=customXml/itemProps2.xml><?xml version="1.0" encoding="utf-8"?>
<ds:datastoreItem xmlns:ds="http://schemas.openxmlformats.org/officeDocument/2006/customXml" ds:itemID="{0AC1324F-8163-41CE-9F98-D544D4896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73D0BB-9122-4B37-8D2B-B8C15CD10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9a5cb-788a-442b-8eb9-e54ba46a35e4"/>
    <ds:schemaRef ds:uri="0b877d10-7bfb-4e59-8d66-5b6da117a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IAS-2023-Speaker-template_Verdana</Template>
  <TotalTime>1293</TotalTime>
  <Words>1339</Words>
  <Application>Microsoft Office PowerPoint</Application>
  <PresentationFormat>Widescreen</PresentationFormat>
  <Paragraphs>257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Courier New</vt:lpstr>
      <vt:lpstr>Calibri</vt:lpstr>
      <vt:lpstr>Verdana</vt:lpstr>
      <vt:lpstr>Arial</vt:lpstr>
      <vt:lpstr>IAS Ribbon Sans Regular</vt:lpstr>
      <vt:lpstr>Cambria</vt:lpstr>
      <vt:lpstr>Poppins SemiBold</vt:lpstr>
      <vt:lpstr>IAS2023</vt:lpstr>
      <vt:lpstr>Long-acting PrEP and the potential for resistance</vt:lpstr>
      <vt:lpstr>Long-acting PrEP Saves Lives</vt:lpstr>
      <vt:lpstr>HIV drug resistance is a risk for individuals who acquire HIV while on long-acting PrEP</vt:lpstr>
      <vt:lpstr>Outline</vt:lpstr>
      <vt:lpstr>A decade of lessons learned from oral PrEP</vt:lpstr>
      <vt:lpstr>Same drug classes for treatment and prevention</vt:lpstr>
      <vt:lpstr>Resistance risk with HIV acquisition on long-acting PrEP</vt:lpstr>
      <vt:lpstr>Dapivirine Ring</vt:lpstr>
      <vt:lpstr>Starting dapivirine ring during undetected acute infection </vt:lpstr>
      <vt:lpstr>Continuing dapivirine ring after breakthrough infection</vt:lpstr>
      <vt:lpstr>PowerPoint Presentation</vt:lpstr>
      <vt:lpstr>Transmitted NNRTI resistance</vt:lpstr>
      <vt:lpstr>Long-Acting Cabotegravir</vt:lpstr>
      <vt:lpstr>Starting CAB-LA during undetected acute infection</vt:lpstr>
      <vt:lpstr>Continuing CAB-LA after breakthrough infection</vt:lpstr>
      <vt:lpstr>Continuing CA-LA after breakthrough infection</vt:lpstr>
      <vt:lpstr>Resistance in Group 1 </vt:lpstr>
      <vt:lpstr>Transmitted INSTI Resistance</vt:lpstr>
      <vt:lpstr>Summary</vt:lpstr>
      <vt:lpstr>MOSAIC will monitor for HIV drug resistance with PrEP 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Long-acting PrEP and the potential for resistance</dc:title>
  <dc:creator>Urvi Parikh</dc:creator>
  <cp:lastModifiedBy>Urvi Parikh</cp:lastModifiedBy>
  <cp:revision>34</cp:revision>
  <dcterms:created xsi:type="dcterms:W3CDTF">2023-07-20T16:23:20Z</dcterms:created>
  <dcterms:modified xsi:type="dcterms:W3CDTF">2023-07-24T17:44:26Z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0x010100B3ADAA236F23B64A8508284A7ED37032</vt:lpwstr>
  </property>
  <property fmtid="{D5CDD505-2E9C-101B-9397-08002B2CF9AE}" pid="3" name="MediaServiceImageTags">
    <vt:lpwstr/>
  </property>
  <property fmtid="{D5CDD505-2E9C-101B-9397-08002B2CF9AE}" pid="4" name="Order">
    <vt:r8>31158400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