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4"/>
  </p:sldMasterIdLst>
  <p:notesMasterIdLst>
    <p:notesMasterId r:id="rId18"/>
  </p:notesMasterIdLst>
  <p:sldIdLst>
    <p:sldId id="266" r:id="rId5"/>
    <p:sldId id="274" r:id="rId6"/>
    <p:sldId id="276" r:id="rId7"/>
    <p:sldId id="284" r:id="rId8"/>
    <p:sldId id="282" r:id="rId9"/>
    <p:sldId id="283" r:id="rId10"/>
    <p:sldId id="286" r:id="rId11"/>
    <p:sldId id="278" r:id="rId12"/>
    <p:sldId id="279" r:id="rId13"/>
    <p:sldId id="281" r:id="rId14"/>
    <p:sldId id="280" r:id="rId15"/>
    <p:sldId id="287" r:id="rId16"/>
    <p:sldId id="268"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B4D7"/>
    <a:srgbClr val="ECB6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78028"/>
  </p:normalViewPr>
  <p:slideViewPr>
    <p:cSldViewPr snapToGrid="0" snapToObjects="1">
      <p:cViewPr varScale="1">
        <p:scale>
          <a:sx n="73" d="100"/>
          <a:sy n="73" d="100"/>
        </p:scale>
        <p:origin x="918" y="6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Williams" userId="63db2afe-75be-4bc2-8293-016e533a2037" providerId="ADAL" clId="{9E68E087-CDAC-4850-8E69-19BE447E2C9B}"/>
    <pc:docChg chg="modSld">
      <pc:chgData name="Emma Williams" userId="63db2afe-75be-4bc2-8293-016e533a2037" providerId="ADAL" clId="{9E68E087-CDAC-4850-8E69-19BE447E2C9B}" dt="2023-06-28T14:58:50.071" v="55" actId="1076"/>
      <pc:docMkLst>
        <pc:docMk/>
      </pc:docMkLst>
      <pc:sldChg chg="modSp mod">
        <pc:chgData name="Emma Williams" userId="63db2afe-75be-4bc2-8293-016e533a2037" providerId="ADAL" clId="{9E68E087-CDAC-4850-8E69-19BE447E2C9B}" dt="2023-06-28T14:58:50.071" v="55" actId="1076"/>
        <pc:sldMkLst>
          <pc:docMk/>
          <pc:sldMk cId="54101011" sldId="281"/>
        </pc:sldMkLst>
        <pc:spChg chg="mod">
          <ac:chgData name="Emma Williams" userId="63db2afe-75be-4bc2-8293-016e533a2037" providerId="ADAL" clId="{9E68E087-CDAC-4850-8E69-19BE447E2C9B}" dt="2023-06-28T14:58:50.071" v="55" actId="1076"/>
          <ac:spMkLst>
            <pc:docMk/>
            <pc:sldMk cId="54101011" sldId="281"/>
            <ac:spMk id="6" creationId="{95C6CADF-AF3F-6368-97CA-11A4AE0E9CC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CD58C9-D198-C54B-AB3E-77F8280DCF0F}" type="doc">
      <dgm:prSet loTypeId="urn:microsoft.com/office/officeart/2008/layout/AlternatingHexagons" loCatId="" qsTypeId="urn:microsoft.com/office/officeart/2005/8/quickstyle/3d1" qsCatId="3D" csTypeId="urn:microsoft.com/office/officeart/2005/8/colors/colorful3" csCatId="colorful" phldr="1"/>
      <dgm:spPr/>
      <dgm:t>
        <a:bodyPr/>
        <a:lstStyle/>
        <a:p>
          <a:endParaRPr lang="en-US"/>
        </a:p>
      </dgm:t>
    </dgm:pt>
    <dgm:pt modelId="{7E385867-FDD4-5A49-86A9-C67D9E034811}">
      <dgm:prSet phldrT="[Text]"/>
      <dgm:spPr/>
      <dgm:t>
        <a:bodyPr/>
        <a:lstStyle/>
        <a:p>
          <a:r>
            <a:rPr lang="en-US" b="1" dirty="0"/>
            <a:t>Racism</a:t>
          </a:r>
        </a:p>
      </dgm:t>
    </dgm:pt>
    <dgm:pt modelId="{B5B87D1C-F199-844F-BAD9-24EFC30BCB00}" type="parTrans" cxnId="{EFFAB9CE-B47B-8E47-BCC7-DA4DD81F3DCD}">
      <dgm:prSet/>
      <dgm:spPr/>
      <dgm:t>
        <a:bodyPr/>
        <a:lstStyle/>
        <a:p>
          <a:endParaRPr lang="en-US"/>
        </a:p>
      </dgm:t>
    </dgm:pt>
    <dgm:pt modelId="{C8F1C022-9ACA-1C4E-BA16-7796D72B603D}" type="sibTrans" cxnId="{EFFAB9CE-B47B-8E47-BCC7-DA4DD81F3DCD}">
      <dgm:prSet/>
      <dgm:spPr/>
      <dgm:t>
        <a:bodyPr/>
        <a:lstStyle/>
        <a:p>
          <a:r>
            <a:rPr lang="en-US" b="1" dirty="0"/>
            <a:t>Homophobia</a:t>
          </a:r>
        </a:p>
      </dgm:t>
    </dgm:pt>
    <dgm:pt modelId="{963AD78B-F302-934B-AAF8-ECBC2B80DB7E}">
      <dgm:prSet phldrT="[Text]"/>
      <dgm:spPr/>
      <dgm:t>
        <a:bodyPr/>
        <a:lstStyle/>
        <a:p>
          <a:r>
            <a:rPr lang="en-US" dirty="0" err="1"/>
            <a:t>Syndemics</a:t>
          </a:r>
          <a:endParaRPr lang="en-US" dirty="0"/>
        </a:p>
      </dgm:t>
    </dgm:pt>
    <dgm:pt modelId="{1CB1348B-5402-3543-B1B0-A636C1793D30}" type="parTrans" cxnId="{E4DAA45B-BCF4-144B-B07A-A9B5ECE5A0A5}">
      <dgm:prSet/>
      <dgm:spPr/>
      <dgm:t>
        <a:bodyPr/>
        <a:lstStyle/>
        <a:p>
          <a:endParaRPr lang="en-US"/>
        </a:p>
      </dgm:t>
    </dgm:pt>
    <dgm:pt modelId="{7F112D3D-0AE6-844B-8DA8-2F96895089F5}" type="sibTrans" cxnId="{E4DAA45B-BCF4-144B-B07A-A9B5ECE5A0A5}">
      <dgm:prSet custT="1"/>
      <dgm:spPr/>
      <dgm:t>
        <a:bodyPr/>
        <a:lstStyle/>
        <a:p>
          <a:r>
            <a:rPr lang="en-US" sz="1500" dirty="0"/>
            <a:t>Stigma</a:t>
          </a:r>
        </a:p>
      </dgm:t>
    </dgm:pt>
    <dgm:pt modelId="{AAC32406-715A-A44C-B364-6FC6CF108346}">
      <dgm:prSet phldrT="[Text]"/>
      <dgm:spPr/>
      <dgm:t>
        <a:bodyPr/>
        <a:lstStyle/>
        <a:p>
          <a:r>
            <a:rPr lang="en-US" b="1" dirty="0"/>
            <a:t>Ageism</a:t>
          </a:r>
        </a:p>
      </dgm:t>
    </dgm:pt>
    <dgm:pt modelId="{BBCA3534-429D-E24F-B4D0-89D9C8C23CA8}" type="parTrans" cxnId="{5F392CA3-CEEA-3845-B393-892A6D22A565}">
      <dgm:prSet/>
      <dgm:spPr/>
      <dgm:t>
        <a:bodyPr/>
        <a:lstStyle/>
        <a:p>
          <a:endParaRPr lang="en-US"/>
        </a:p>
      </dgm:t>
    </dgm:pt>
    <dgm:pt modelId="{AA6ED0AF-7CD6-7245-96F8-2F82265720C1}" type="sibTrans" cxnId="{5F392CA3-CEEA-3845-B393-892A6D22A565}">
      <dgm:prSet/>
      <dgm:spPr/>
      <dgm:t>
        <a:bodyPr/>
        <a:lstStyle/>
        <a:p>
          <a:r>
            <a:rPr lang="en-US"/>
            <a:t>Discrimination</a:t>
          </a:r>
          <a:endParaRPr lang="en-US" dirty="0"/>
        </a:p>
      </dgm:t>
    </dgm:pt>
    <dgm:pt modelId="{16D878A2-3F58-1543-A355-880B2E3215CE}" type="pres">
      <dgm:prSet presAssocID="{47CD58C9-D198-C54B-AB3E-77F8280DCF0F}" presName="Name0" presStyleCnt="0">
        <dgm:presLayoutVars>
          <dgm:chMax/>
          <dgm:chPref/>
          <dgm:dir/>
          <dgm:animLvl val="lvl"/>
        </dgm:presLayoutVars>
      </dgm:prSet>
      <dgm:spPr/>
    </dgm:pt>
    <dgm:pt modelId="{8B723D2B-FFBE-A04C-AFCA-289950F12B4A}" type="pres">
      <dgm:prSet presAssocID="{7E385867-FDD4-5A49-86A9-C67D9E034811}" presName="composite" presStyleCnt="0"/>
      <dgm:spPr/>
    </dgm:pt>
    <dgm:pt modelId="{366A7E7D-4054-944E-A750-2272D6532D17}" type="pres">
      <dgm:prSet presAssocID="{7E385867-FDD4-5A49-86A9-C67D9E034811}" presName="Parent1" presStyleLbl="node1" presStyleIdx="0" presStyleCnt="6" custLinFactX="-44663" custLinFactNeighborX="-100000" custLinFactNeighborY="84742">
        <dgm:presLayoutVars>
          <dgm:chMax val="1"/>
          <dgm:chPref val="1"/>
          <dgm:bulletEnabled val="1"/>
        </dgm:presLayoutVars>
      </dgm:prSet>
      <dgm:spPr/>
    </dgm:pt>
    <dgm:pt modelId="{8B626A14-EA4A-AE48-858B-1919EEC92915}" type="pres">
      <dgm:prSet presAssocID="{7E385867-FDD4-5A49-86A9-C67D9E034811}" presName="Childtext1" presStyleLbl="revTx" presStyleIdx="0" presStyleCnt="3">
        <dgm:presLayoutVars>
          <dgm:chMax val="0"/>
          <dgm:chPref val="0"/>
          <dgm:bulletEnabled val="1"/>
        </dgm:presLayoutVars>
      </dgm:prSet>
      <dgm:spPr/>
    </dgm:pt>
    <dgm:pt modelId="{E4B8BE7B-E9F2-A94B-8B15-240F45A3C49B}" type="pres">
      <dgm:prSet presAssocID="{7E385867-FDD4-5A49-86A9-C67D9E034811}" presName="BalanceSpacing" presStyleCnt="0"/>
      <dgm:spPr/>
    </dgm:pt>
    <dgm:pt modelId="{FF9F9027-5592-E349-8321-CBFA4A60ACD7}" type="pres">
      <dgm:prSet presAssocID="{7E385867-FDD4-5A49-86A9-C67D9E034811}" presName="BalanceSpacing1" presStyleCnt="0"/>
      <dgm:spPr/>
    </dgm:pt>
    <dgm:pt modelId="{9FC8E0ED-96B7-D94B-B39A-A3479CB02487}" type="pres">
      <dgm:prSet presAssocID="{C8F1C022-9ACA-1C4E-BA16-7796D72B603D}" presName="Accent1Text" presStyleLbl="node1" presStyleIdx="1" presStyleCnt="6" custLinFactNeighborX="11055" custLinFactNeighborY="9122"/>
      <dgm:spPr/>
    </dgm:pt>
    <dgm:pt modelId="{0CC79FBF-55B2-DC4F-9645-4934DD7B0F6C}" type="pres">
      <dgm:prSet presAssocID="{C8F1C022-9ACA-1C4E-BA16-7796D72B603D}" presName="spaceBetweenRectangles" presStyleCnt="0"/>
      <dgm:spPr/>
    </dgm:pt>
    <dgm:pt modelId="{2ADF95CC-38AA-3B49-A13B-B14E94E5D615}" type="pres">
      <dgm:prSet presAssocID="{963AD78B-F302-934B-AAF8-ECBC2B80DB7E}" presName="composite" presStyleCnt="0"/>
      <dgm:spPr/>
    </dgm:pt>
    <dgm:pt modelId="{6266B149-9351-6C43-A2E0-9B0409016F82}" type="pres">
      <dgm:prSet presAssocID="{963AD78B-F302-934B-AAF8-ECBC2B80DB7E}" presName="Parent1" presStyleLbl="node1" presStyleIdx="2" presStyleCnt="6" custLinFactNeighborX="7289" custLinFactNeighborY="1725">
        <dgm:presLayoutVars>
          <dgm:chMax val="1"/>
          <dgm:chPref val="1"/>
          <dgm:bulletEnabled val="1"/>
        </dgm:presLayoutVars>
      </dgm:prSet>
      <dgm:spPr/>
    </dgm:pt>
    <dgm:pt modelId="{BA03793A-F4C8-124F-BE9D-94B875853C9F}" type="pres">
      <dgm:prSet presAssocID="{963AD78B-F302-934B-AAF8-ECBC2B80DB7E}" presName="Childtext1" presStyleLbl="revTx" presStyleIdx="1" presStyleCnt="3">
        <dgm:presLayoutVars>
          <dgm:chMax val="0"/>
          <dgm:chPref val="0"/>
          <dgm:bulletEnabled val="1"/>
        </dgm:presLayoutVars>
      </dgm:prSet>
      <dgm:spPr/>
    </dgm:pt>
    <dgm:pt modelId="{C884A489-1560-184C-9C58-54D08580B81D}" type="pres">
      <dgm:prSet presAssocID="{963AD78B-F302-934B-AAF8-ECBC2B80DB7E}" presName="BalanceSpacing" presStyleCnt="0"/>
      <dgm:spPr/>
    </dgm:pt>
    <dgm:pt modelId="{5CA9E4B5-1A45-814E-B174-7D09B816B81D}" type="pres">
      <dgm:prSet presAssocID="{963AD78B-F302-934B-AAF8-ECBC2B80DB7E}" presName="BalanceSpacing1" presStyleCnt="0"/>
      <dgm:spPr/>
    </dgm:pt>
    <dgm:pt modelId="{157302F1-D6D4-D247-AB9B-667748567141}" type="pres">
      <dgm:prSet presAssocID="{7F112D3D-0AE6-844B-8DA8-2F96895089F5}" presName="Accent1Text" presStyleLbl="node1" presStyleIdx="3" presStyleCnt="6" custLinFactX="-55002" custLinFactNeighborX="-100000" custLinFactNeighborY="74881"/>
      <dgm:spPr/>
    </dgm:pt>
    <dgm:pt modelId="{A25006D7-7944-4648-BE78-F64FB9C054F2}" type="pres">
      <dgm:prSet presAssocID="{7F112D3D-0AE6-844B-8DA8-2F96895089F5}" presName="spaceBetweenRectangles" presStyleCnt="0"/>
      <dgm:spPr/>
    </dgm:pt>
    <dgm:pt modelId="{0A128D72-7258-F44D-ADC8-622A5700F554}" type="pres">
      <dgm:prSet presAssocID="{AAC32406-715A-A44C-B364-6FC6CF108346}" presName="composite" presStyleCnt="0"/>
      <dgm:spPr/>
    </dgm:pt>
    <dgm:pt modelId="{0597D480-F085-0448-973D-756007DD683D}" type="pres">
      <dgm:prSet presAssocID="{AAC32406-715A-A44C-B364-6FC6CF108346}" presName="Parent1" presStyleLbl="node1" presStyleIdx="4" presStyleCnt="6" custLinFactY="-60270" custLinFactNeighborX="3083" custLinFactNeighborY="-100000">
        <dgm:presLayoutVars>
          <dgm:chMax val="1"/>
          <dgm:chPref val="1"/>
          <dgm:bulletEnabled val="1"/>
        </dgm:presLayoutVars>
      </dgm:prSet>
      <dgm:spPr/>
    </dgm:pt>
    <dgm:pt modelId="{D8A73AE7-37C7-F64E-BE06-6F3CAC2B3355}" type="pres">
      <dgm:prSet presAssocID="{AAC32406-715A-A44C-B364-6FC6CF108346}" presName="Childtext1" presStyleLbl="revTx" presStyleIdx="2" presStyleCnt="3">
        <dgm:presLayoutVars>
          <dgm:chMax val="0"/>
          <dgm:chPref val="0"/>
          <dgm:bulletEnabled val="1"/>
        </dgm:presLayoutVars>
      </dgm:prSet>
      <dgm:spPr/>
    </dgm:pt>
    <dgm:pt modelId="{5150E054-DC24-EF42-8B45-5F3E1CEF8012}" type="pres">
      <dgm:prSet presAssocID="{AAC32406-715A-A44C-B364-6FC6CF108346}" presName="BalanceSpacing" presStyleCnt="0"/>
      <dgm:spPr/>
    </dgm:pt>
    <dgm:pt modelId="{DE39C260-3B2E-F64A-B463-6D3944E3D8D3}" type="pres">
      <dgm:prSet presAssocID="{AAC32406-715A-A44C-B364-6FC6CF108346}" presName="BalanceSpacing1" presStyleCnt="0"/>
      <dgm:spPr/>
    </dgm:pt>
    <dgm:pt modelId="{931A0E44-EA88-2A43-86C1-3C4A1BCD2B40}" type="pres">
      <dgm:prSet presAssocID="{AA6ED0AF-7CD6-7245-96F8-2F82265720C1}" presName="Accent1Text" presStyleLbl="node1" presStyleIdx="5" presStyleCnt="6" custLinFactX="6680" custLinFactNeighborX="100000" custLinFactNeighborY="-5610"/>
      <dgm:spPr/>
    </dgm:pt>
  </dgm:ptLst>
  <dgm:cxnLst>
    <dgm:cxn modelId="{447EF805-B062-9141-A2A2-6036D267D067}" type="presOf" srcId="{AA6ED0AF-7CD6-7245-96F8-2F82265720C1}" destId="{931A0E44-EA88-2A43-86C1-3C4A1BCD2B40}" srcOrd="0" destOrd="0" presId="urn:microsoft.com/office/officeart/2008/layout/AlternatingHexagons"/>
    <dgm:cxn modelId="{63B6A01A-B076-2944-BDF9-69A8728308C4}" type="presOf" srcId="{7E385867-FDD4-5A49-86A9-C67D9E034811}" destId="{366A7E7D-4054-944E-A750-2272D6532D17}" srcOrd="0" destOrd="0" presId="urn:microsoft.com/office/officeart/2008/layout/AlternatingHexagons"/>
    <dgm:cxn modelId="{328CB226-2832-D943-8C1C-888C101E5850}" type="presOf" srcId="{C8F1C022-9ACA-1C4E-BA16-7796D72B603D}" destId="{9FC8E0ED-96B7-D94B-B39A-A3479CB02487}" srcOrd="0" destOrd="0" presId="urn:microsoft.com/office/officeart/2008/layout/AlternatingHexagons"/>
    <dgm:cxn modelId="{E4DAA45B-BCF4-144B-B07A-A9B5ECE5A0A5}" srcId="{47CD58C9-D198-C54B-AB3E-77F8280DCF0F}" destId="{963AD78B-F302-934B-AAF8-ECBC2B80DB7E}" srcOrd="1" destOrd="0" parTransId="{1CB1348B-5402-3543-B1B0-A636C1793D30}" sibTransId="{7F112D3D-0AE6-844B-8DA8-2F96895089F5}"/>
    <dgm:cxn modelId="{69FE6A43-85B4-A049-81FC-F54E2FAB4B83}" type="presOf" srcId="{47CD58C9-D198-C54B-AB3E-77F8280DCF0F}" destId="{16D878A2-3F58-1543-A355-880B2E3215CE}" srcOrd="0" destOrd="0" presId="urn:microsoft.com/office/officeart/2008/layout/AlternatingHexagons"/>
    <dgm:cxn modelId="{5F392CA3-CEEA-3845-B393-892A6D22A565}" srcId="{47CD58C9-D198-C54B-AB3E-77F8280DCF0F}" destId="{AAC32406-715A-A44C-B364-6FC6CF108346}" srcOrd="2" destOrd="0" parTransId="{BBCA3534-429D-E24F-B4D0-89D9C8C23CA8}" sibTransId="{AA6ED0AF-7CD6-7245-96F8-2F82265720C1}"/>
    <dgm:cxn modelId="{06602AAA-F74A-D345-A95B-804B36FC0288}" type="presOf" srcId="{7F112D3D-0AE6-844B-8DA8-2F96895089F5}" destId="{157302F1-D6D4-D247-AB9B-667748567141}" srcOrd="0" destOrd="0" presId="urn:microsoft.com/office/officeart/2008/layout/AlternatingHexagons"/>
    <dgm:cxn modelId="{EF4497AC-5456-604D-8B02-F70DDA22F376}" type="presOf" srcId="{AAC32406-715A-A44C-B364-6FC6CF108346}" destId="{0597D480-F085-0448-973D-756007DD683D}" srcOrd="0" destOrd="0" presId="urn:microsoft.com/office/officeart/2008/layout/AlternatingHexagons"/>
    <dgm:cxn modelId="{EFFAB9CE-B47B-8E47-BCC7-DA4DD81F3DCD}" srcId="{47CD58C9-D198-C54B-AB3E-77F8280DCF0F}" destId="{7E385867-FDD4-5A49-86A9-C67D9E034811}" srcOrd="0" destOrd="0" parTransId="{B5B87D1C-F199-844F-BAD9-24EFC30BCB00}" sibTransId="{C8F1C022-9ACA-1C4E-BA16-7796D72B603D}"/>
    <dgm:cxn modelId="{D242A9FA-8285-A24A-8FE5-27B912B06341}" type="presOf" srcId="{963AD78B-F302-934B-AAF8-ECBC2B80DB7E}" destId="{6266B149-9351-6C43-A2E0-9B0409016F82}" srcOrd="0" destOrd="0" presId="urn:microsoft.com/office/officeart/2008/layout/AlternatingHexagons"/>
    <dgm:cxn modelId="{E40AD898-3576-1949-B97A-6F9DEB79307C}" type="presParOf" srcId="{16D878A2-3F58-1543-A355-880B2E3215CE}" destId="{8B723D2B-FFBE-A04C-AFCA-289950F12B4A}" srcOrd="0" destOrd="0" presId="urn:microsoft.com/office/officeart/2008/layout/AlternatingHexagons"/>
    <dgm:cxn modelId="{4631FBF6-03B4-B243-B115-A9E42F0758EF}" type="presParOf" srcId="{8B723D2B-FFBE-A04C-AFCA-289950F12B4A}" destId="{366A7E7D-4054-944E-A750-2272D6532D17}" srcOrd="0" destOrd="0" presId="urn:microsoft.com/office/officeart/2008/layout/AlternatingHexagons"/>
    <dgm:cxn modelId="{8C40EE7D-174C-3F44-82C0-3AE92A4DDAE5}" type="presParOf" srcId="{8B723D2B-FFBE-A04C-AFCA-289950F12B4A}" destId="{8B626A14-EA4A-AE48-858B-1919EEC92915}" srcOrd="1" destOrd="0" presId="urn:microsoft.com/office/officeart/2008/layout/AlternatingHexagons"/>
    <dgm:cxn modelId="{9F7E23EC-5C4B-BC4E-A4AA-FDE8793FC092}" type="presParOf" srcId="{8B723D2B-FFBE-A04C-AFCA-289950F12B4A}" destId="{E4B8BE7B-E9F2-A94B-8B15-240F45A3C49B}" srcOrd="2" destOrd="0" presId="urn:microsoft.com/office/officeart/2008/layout/AlternatingHexagons"/>
    <dgm:cxn modelId="{09A827A8-43F6-C24F-8CCF-262D099419C3}" type="presParOf" srcId="{8B723D2B-FFBE-A04C-AFCA-289950F12B4A}" destId="{FF9F9027-5592-E349-8321-CBFA4A60ACD7}" srcOrd="3" destOrd="0" presId="urn:microsoft.com/office/officeart/2008/layout/AlternatingHexagons"/>
    <dgm:cxn modelId="{8A4FF96F-B108-154B-B91B-ED230EE026E0}" type="presParOf" srcId="{8B723D2B-FFBE-A04C-AFCA-289950F12B4A}" destId="{9FC8E0ED-96B7-D94B-B39A-A3479CB02487}" srcOrd="4" destOrd="0" presId="urn:microsoft.com/office/officeart/2008/layout/AlternatingHexagons"/>
    <dgm:cxn modelId="{1F5198C9-301D-D849-9C15-679C00DD7AFF}" type="presParOf" srcId="{16D878A2-3F58-1543-A355-880B2E3215CE}" destId="{0CC79FBF-55B2-DC4F-9645-4934DD7B0F6C}" srcOrd="1" destOrd="0" presId="urn:microsoft.com/office/officeart/2008/layout/AlternatingHexagons"/>
    <dgm:cxn modelId="{7FCCFD34-AE11-AB45-8441-3C501EE3C6F7}" type="presParOf" srcId="{16D878A2-3F58-1543-A355-880B2E3215CE}" destId="{2ADF95CC-38AA-3B49-A13B-B14E94E5D615}" srcOrd="2" destOrd="0" presId="urn:microsoft.com/office/officeart/2008/layout/AlternatingHexagons"/>
    <dgm:cxn modelId="{F0C61D5E-6241-0E40-B3FD-062CCE5F5F4D}" type="presParOf" srcId="{2ADF95CC-38AA-3B49-A13B-B14E94E5D615}" destId="{6266B149-9351-6C43-A2E0-9B0409016F82}" srcOrd="0" destOrd="0" presId="urn:microsoft.com/office/officeart/2008/layout/AlternatingHexagons"/>
    <dgm:cxn modelId="{892DFED8-CCC2-3346-838F-01A09C16DA00}" type="presParOf" srcId="{2ADF95CC-38AA-3B49-A13B-B14E94E5D615}" destId="{BA03793A-F4C8-124F-BE9D-94B875853C9F}" srcOrd="1" destOrd="0" presId="urn:microsoft.com/office/officeart/2008/layout/AlternatingHexagons"/>
    <dgm:cxn modelId="{04DE05CB-99D0-044D-83D8-3271E56EBE22}" type="presParOf" srcId="{2ADF95CC-38AA-3B49-A13B-B14E94E5D615}" destId="{C884A489-1560-184C-9C58-54D08580B81D}" srcOrd="2" destOrd="0" presId="urn:microsoft.com/office/officeart/2008/layout/AlternatingHexagons"/>
    <dgm:cxn modelId="{9DBAAE2F-85D3-5D47-9F31-EDDFECAD0149}" type="presParOf" srcId="{2ADF95CC-38AA-3B49-A13B-B14E94E5D615}" destId="{5CA9E4B5-1A45-814E-B174-7D09B816B81D}" srcOrd="3" destOrd="0" presId="urn:microsoft.com/office/officeart/2008/layout/AlternatingHexagons"/>
    <dgm:cxn modelId="{C9563567-2434-0C44-A160-4A63A3929485}" type="presParOf" srcId="{2ADF95CC-38AA-3B49-A13B-B14E94E5D615}" destId="{157302F1-D6D4-D247-AB9B-667748567141}" srcOrd="4" destOrd="0" presId="urn:microsoft.com/office/officeart/2008/layout/AlternatingHexagons"/>
    <dgm:cxn modelId="{D94E10C3-5196-9A41-A52F-E3CD8F9D5D0C}" type="presParOf" srcId="{16D878A2-3F58-1543-A355-880B2E3215CE}" destId="{A25006D7-7944-4648-BE78-F64FB9C054F2}" srcOrd="3" destOrd="0" presId="urn:microsoft.com/office/officeart/2008/layout/AlternatingHexagons"/>
    <dgm:cxn modelId="{AE509CF4-96B0-6546-A9F4-E45BA079DCF9}" type="presParOf" srcId="{16D878A2-3F58-1543-A355-880B2E3215CE}" destId="{0A128D72-7258-F44D-ADC8-622A5700F554}" srcOrd="4" destOrd="0" presId="urn:microsoft.com/office/officeart/2008/layout/AlternatingHexagons"/>
    <dgm:cxn modelId="{D7A8E16A-0155-1347-943E-BDF591F8ADAE}" type="presParOf" srcId="{0A128D72-7258-F44D-ADC8-622A5700F554}" destId="{0597D480-F085-0448-973D-756007DD683D}" srcOrd="0" destOrd="0" presId="urn:microsoft.com/office/officeart/2008/layout/AlternatingHexagons"/>
    <dgm:cxn modelId="{1FFFC4BA-3D1D-C44A-820F-60A210EB274E}" type="presParOf" srcId="{0A128D72-7258-F44D-ADC8-622A5700F554}" destId="{D8A73AE7-37C7-F64E-BE06-6F3CAC2B3355}" srcOrd="1" destOrd="0" presId="urn:microsoft.com/office/officeart/2008/layout/AlternatingHexagons"/>
    <dgm:cxn modelId="{DBA41FFD-ECDB-4244-AD5A-217DE9E367F3}" type="presParOf" srcId="{0A128D72-7258-F44D-ADC8-622A5700F554}" destId="{5150E054-DC24-EF42-8B45-5F3E1CEF8012}" srcOrd="2" destOrd="0" presId="urn:microsoft.com/office/officeart/2008/layout/AlternatingHexagons"/>
    <dgm:cxn modelId="{4050B96A-1703-8F4B-A0B1-30AC71F2EBF0}" type="presParOf" srcId="{0A128D72-7258-F44D-ADC8-622A5700F554}" destId="{DE39C260-3B2E-F64A-B463-6D3944E3D8D3}" srcOrd="3" destOrd="0" presId="urn:microsoft.com/office/officeart/2008/layout/AlternatingHexagons"/>
    <dgm:cxn modelId="{AF66E99B-DF4D-0E41-BACF-FA8515D61D58}" type="presParOf" srcId="{0A128D72-7258-F44D-ADC8-622A5700F554}" destId="{931A0E44-EA88-2A43-86C1-3C4A1BCD2B40}" srcOrd="4" destOrd="0" presId="urn:microsoft.com/office/officeart/2008/layout/AlternatingHexagon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A7E7D-4054-944E-A750-2272D6532D17}">
      <dsp:nvSpPr>
        <dsp:cNvPr id="0" name=""/>
        <dsp:cNvSpPr/>
      </dsp:nvSpPr>
      <dsp:spPr>
        <a:xfrm rot="5400000">
          <a:off x="1105447" y="1440346"/>
          <a:ext cx="1577126" cy="1372100"/>
        </a:xfrm>
        <a:prstGeom prst="hexagon">
          <a:avLst>
            <a:gd name="adj" fmla="val 2500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Racism</a:t>
          </a:r>
        </a:p>
      </dsp:txBody>
      <dsp:txXfrm rot="-5400000">
        <a:off x="1421779" y="1583602"/>
        <a:ext cx="944462" cy="1085588"/>
      </dsp:txXfrm>
    </dsp:sp>
    <dsp:sp modelId="{8B626A14-EA4A-AE48-858B-1919EEC92915}">
      <dsp:nvSpPr>
        <dsp:cNvPr id="0" name=""/>
        <dsp:cNvSpPr/>
      </dsp:nvSpPr>
      <dsp:spPr>
        <a:xfrm>
          <a:off x="4606619" y="316770"/>
          <a:ext cx="1760073" cy="946276"/>
        </a:xfrm>
        <a:prstGeom prst="rect">
          <a:avLst/>
        </a:prstGeom>
        <a:noFill/>
        <a:ln>
          <a:noFill/>
        </a:ln>
        <a:effectLst/>
      </dsp:spPr>
      <dsp:style>
        <a:lnRef idx="0">
          <a:scrgbClr r="0" g="0" b="0"/>
        </a:lnRef>
        <a:fillRef idx="0">
          <a:scrgbClr r="0" g="0" b="0"/>
        </a:fillRef>
        <a:effectRef idx="0">
          <a:scrgbClr r="0" g="0" b="0"/>
        </a:effectRef>
        <a:fontRef idx="minor"/>
      </dsp:style>
    </dsp:sp>
    <dsp:sp modelId="{9FC8E0ED-96B7-D94B-B39A-A3479CB02487}">
      <dsp:nvSpPr>
        <dsp:cNvPr id="0" name=""/>
        <dsp:cNvSpPr/>
      </dsp:nvSpPr>
      <dsp:spPr>
        <a:xfrm rot="5400000">
          <a:off x="1760186" y="247723"/>
          <a:ext cx="1577126" cy="1372100"/>
        </a:xfrm>
        <a:prstGeom prst="hexagon">
          <a:avLst>
            <a:gd name="adj" fmla="val 25000"/>
            <a:gd name="vf" fmla="val 115470"/>
          </a:avLst>
        </a:prstGeom>
        <a:gradFill rotWithShape="0">
          <a:gsLst>
            <a:gs pos="0">
              <a:schemeClr val="accent3">
                <a:hueOff val="2366572"/>
                <a:satOff val="10415"/>
                <a:lumOff val="2157"/>
                <a:alphaOff val="0"/>
                <a:satMod val="103000"/>
                <a:lumMod val="102000"/>
                <a:tint val="94000"/>
              </a:schemeClr>
            </a:gs>
            <a:gs pos="50000">
              <a:schemeClr val="accent3">
                <a:hueOff val="2366572"/>
                <a:satOff val="10415"/>
                <a:lumOff val="2157"/>
                <a:alphaOff val="0"/>
                <a:satMod val="110000"/>
                <a:lumMod val="100000"/>
                <a:shade val="100000"/>
              </a:schemeClr>
            </a:gs>
            <a:gs pos="100000">
              <a:schemeClr val="accent3">
                <a:hueOff val="2366572"/>
                <a:satOff val="10415"/>
                <a:lumOff val="215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b="1" kern="1200" dirty="0"/>
            <a:t>Homophobia</a:t>
          </a:r>
        </a:p>
      </dsp:txBody>
      <dsp:txXfrm rot="-5400000">
        <a:off x="2076518" y="390979"/>
        <a:ext cx="944462" cy="1085588"/>
      </dsp:txXfrm>
    </dsp:sp>
    <dsp:sp modelId="{6266B149-9351-6C43-A2E0-9B0409016F82}">
      <dsp:nvSpPr>
        <dsp:cNvPr id="0" name=""/>
        <dsp:cNvSpPr/>
      </dsp:nvSpPr>
      <dsp:spPr>
        <a:xfrm rot="5400000">
          <a:off x="2446608" y="1469728"/>
          <a:ext cx="1577126" cy="1372100"/>
        </a:xfrm>
        <a:prstGeom prst="hexagon">
          <a:avLst>
            <a:gd name="adj" fmla="val 25000"/>
            <a:gd name="vf" fmla="val 115470"/>
          </a:avLst>
        </a:prstGeom>
        <a:gradFill rotWithShape="0">
          <a:gsLst>
            <a:gs pos="0">
              <a:schemeClr val="accent3">
                <a:hueOff val="4733145"/>
                <a:satOff val="20830"/>
                <a:lumOff val="4313"/>
                <a:alphaOff val="0"/>
                <a:satMod val="103000"/>
                <a:lumMod val="102000"/>
                <a:tint val="94000"/>
              </a:schemeClr>
            </a:gs>
            <a:gs pos="50000">
              <a:schemeClr val="accent3">
                <a:hueOff val="4733145"/>
                <a:satOff val="20830"/>
                <a:lumOff val="4313"/>
                <a:alphaOff val="0"/>
                <a:satMod val="110000"/>
                <a:lumMod val="100000"/>
                <a:shade val="100000"/>
              </a:schemeClr>
            </a:gs>
            <a:gs pos="100000">
              <a:schemeClr val="accent3">
                <a:hueOff val="4733145"/>
                <a:satOff val="20830"/>
                <a:lumOff val="431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err="1"/>
            <a:t>Syndemics</a:t>
          </a:r>
          <a:endParaRPr lang="en-US" sz="1200" kern="1200" dirty="0"/>
        </a:p>
      </dsp:txBody>
      <dsp:txXfrm rot="-5400000">
        <a:off x="2762940" y="1612984"/>
        <a:ext cx="944462" cy="1085588"/>
      </dsp:txXfrm>
    </dsp:sp>
    <dsp:sp modelId="{BA03793A-F4C8-124F-BE9D-94B875853C9F}">
      <dsp:nvSpPr>
        <dsp:cNvPr id="0" name=""/>
        <dsp:cNvSpPr/>
      </dsp:nvSpPr>
      <dsp:spPr>
        <a:xfrm>
          <a:off x="689036" y="1655435"/>
          <a:ext cx="1703297" cy="946276"/>
        </a:xfrm>
        <a:prstGeom prst="rect">
          <a:avLst/>
        </a:prstGeom>
        <a:noFill/>
        <a:ln>
          <a:noFill/>
        </a:ln>
        <a:effectLst/>
      </dsp:spPr>
      <dsp:style>
        <a:lnRef idx="0">
          <a:scrgbClr r="0" g="0" b="0"/>
        </a:lnRef>
        <a:fillRef idx="0">
          <a:scrgbClr r="0" g="0" b="0"/>
        </a:fillRef>
        <a:effectRef idx="0">
          <a:scrgbClr r="0" g="0" b="0"/>
        </a:effectRef>
        <a:fontRef idx="minor"/>
      </dsp:style>
    </dsp:sp>
    <dsp:sp modelId="{157302F1-D6D4-D247-AB9B-667748567141}">
      <dsp:nvSpPr>
        <dsp:cNvPr id="0" name=""/>
        <dsp:cNvSpPr/>
      </dsp:nvSpPr>
      <dsp:spPr>
        <a:xfrm rot="5400000">
          <a:off x="1701681" y="2623491"/>
          <a:ext cx="1577126" cy="1372100"/>
        </a:xfrm>
        <a:prstGeom prst="hexagon">
          <a:avLst>
            <a:gd name="adj" fmla="val 25000"/>
            <a:gd name="vf" fmla="val 115470"/>
          </a:avLst>
        </a:prstGeom>
        <a:gradFill rotWithShape="0">
          <a:gsLst>
            <a:gs pos="0">
              <a:schemeClr val="accent3">
                <a:hueOff val="7099717"/>
                <a:satOff val="31244"/>
                <a:lumOff val="6470"/>
                <a:alphaOff val="0"/>
                <a:satMod val="103000"/>
                <a:lumMod val="102000"/>
                <a:tint val="94000"/>
              </a:schemeClr>
            </a:gs>
            <a:gs pos="50000">
              <a:schemeClr val="accent3">
                <a:hueOff val="7099717"/>
                <a:satOff val="31244"/>
                <a:lumOff val="6470"/>
                <a:alphaOff val="0"/>
                <a:satMod val="110000"/>
                <a:lumMod val="100000"/>
                <a:shade val="100000"/>
              </a:schemeClr>
            </a:gs>
            <a:gs pos="100000">
              <a:schemeClr val="accent3">
                <a:hueOff val="7099717"/>
                <a:satOff val="31244"/>
                <a:lumOff val="647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a:t>Stigma</a:t>
          </a:r>
        </a:p>
      </dsp:txBody>
      <dsp:txXfrm rot="-5400000">
        <a:off x="2018013" y="2766747"/>
        <a:ext cx="944462" cy="1085588"/>
      </dsp:txXfrm>
    </dsp:sp>
    <dsp:sp modelId="{0597D480-F085-0448-973D-756007DD683D}">
      <dsp:nvSpPr>
        <dsp:cNvPr id="0" name=""/>
        <dsp:cNvSpPr/>
      </dsp:nvSpPr>
      <dsp:spPr>
        <a:xfrm rot="5400000">
          <a:off x="3132671" y="253527"/>
          <a:ext cx="1577126" cy="1372100"/>
        </a:xfrm>
        <a:prstGeom prst="hexagon">
          <a:avLst>
            <a:gd name="adj" fmla="val 25000"/>
            <a:gd name="vf" fmla="val 115470"/>
          </a:avLst>
        </a:prstGeom>
        <a:gradFill rotWithShape="0">
          <a:gsLst>
            <a:gs pos="0">
              <a:schemeClr val="accent3">
                <a:hueOff val="9466289"/>
                <a:satOff val="41659"/>
                <a:lumOff val="8626"/>
                <a:alphaOff val="0"/>
                <a:satMod val="103000"/>
                <a:lumMod val="102000"/>
                <a:tint val="94000"/>
              </a:schemeClr>
            </a:gs>
            <a:gs pos="50000">
              <a:schemeClr val="accent3">
                <a:hueOff val="9466289"/>
                <a:satOff val="41659"/>
                <a:lumOff val="8626"/>
                <a:alphaOff val="0"/>
                <a:satMod val="110000"/>
                <a:lumMod val="100000"/>
                <a:shade val="100000"/>
              </a:schemeClr>
            </a:gs>
            <a:gs pos="100000">
              <a:schemeClr val="accent3">
                <a:hueOff val="9466289"/>
                <a:satOff val="41659"/>
                <a:lumOff val="862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Ageism</a:t>
          </a:r>
        </a:p>
      </dsp:txBody>
      <dsp:txXfrm rot="-5400000">
        <a:off x="3449003" y="396783"/>
        <a:ext cx="944462" cy="1085588"/>
      </dsp:txXfrm>
    </dsp:sp>
    <dsp:sp modelId="{D8A73AE7-37C7-F64E-BE06-6F3CAC2B3355}">
      <dsp:nvSpPr>
        <dsp:cNvPr id="0" name=""/>
        <dsp:cNvSpPr/>
      </dsp:nvSpPr>
      <dsp:spPr>
        <a:xfrm>
          <a:off x="4606619" y="2994100"/>
          <a:ext cx="1760073" cy="946276"/>
        </a:xfrm>
        <a:prstGeom prst="rect">
          <a:avLst/>
        </a:prstGeom>
        <a:noFill/>
        <a:ln>
          <a:noFill/>
        </a:ln>
        <a:effectLst/>
      </dsp:spPr>
      <dsp:style>
        <a:lnRef idx="0">
          <a:scrgbClr r="0" g="0" b="0"/>
        </a:lnRef>
        <a:fillRef idx="0">
          <a:scrgbClr r="0" g="0" b="0"/>
        </a:fillRef>
        <a:effectRef idx="0">
          <a:scrgbClr r="0" g="0" b="0"/>
        </a:effectRef>
        <a:fontRef idx="minor"/>
      </dsp:style>
    </dsp:sp>
    <dsp:sp modelId="{931A0E44-EA88-2A43-86C1-3C4A1BCD2B40}">
      <dsp:nvSpPr>
        <dsp:cNvPr id="0" name=""/>
        <dsp:cNvSpPr/>
      </dsp:nvSpPr>
      <dsp:spPr>
        <a:xfrm rot="5400000">
          <a:off x="3072257" y="2692711"/>
          <a:ext cx="1577126" cy="1372100"/>
        </a:xfrm>
        <a:prstGeom prst="hexagon">
          <a:avLst>
            <a:gd name="adj" fmla="val 25000"/>
            <a:gd name="vf" fmla="val 115470"/>
          </a:avLst>
        </a:prstGeom>
        <a:gradFill rotWithShape="0">
          <a:gsLst>
            <a:gs pos="0">
              <a:schemeClr val="accent3">
                <a:hueOff val="11832861"/>
                <a:satOff val="52074"/>
                <a:lumOff val="10783"/>
                <a:alphaOff val="0"/>
                <a:satMod val="103000"/>
                <a:lumMod val="102000"/>
                <a:tint val="94000"/>
              </a:schemeClr>
            </a:gs>
            <a:gs pos="50000">
              <a:schemeClr val="accent3">
                <a:hueOff val="11832861"/>
                <a:satOff val="52074"/>
                <a:lumOff val="10783"/>
                <a:alphaOff val="0"/>
                <a:satMod val="110000"/>
                <a:lumMod val="100000"/>
                <a:shade val="100000"/>
              </a:schemeClr>
            </a:gs>
            <a:gs pos="100000">
              <a:schemeClr val="accent3">
                <a:hueOff val="11832861"/>
                <a:satOff val="52074"/>
                <a:lumOff val="107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kern="1200"/>
            <a:t>Discrimination</a:t>
          </a:r>
          <a:endParaRPr lang="en-US" sz="1000" kern="1200" dirty="0"/>
        </a:p>
      </dsp:txBody>
      <dsp:txXfrm rot="-5400000">
        <a:off x="3388589" y="2835967"/>
        <a:ext cx="944462" cy="1085588"/>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28/06/2023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2020, I became aware of a research project that was underway at the University of Washington in Seattle, USA. This research project involved a phylodynamic model of HIV transmission to generate conclusions such as these…</a:t>
            </a:r>
          </a:p>
          <a:p>
            <a:endParaRPr lang="en-US" dirty="0"/>
          </a:p>
          <a:p>
            <a:r>
              <a:rPr lang="en-US" dirty="0"/>
              <a:t>I was alarmed by the conclusions that were being generated by this model—especially given the inputs of the model.</a:t>
            </a:r>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263699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HIV research: this includes modeling studies.</a:t>
            </a:r>
          </a:p>
        </p:txBody>
      </p:sp>
      <p:sp>
        <p:nvSpPr>
          <p:cNvPr id="4" name="Slide Number Placeholder 3"/>
          <p:cNvSpPr>
            <a:spLocks noGrp="1"/>
          </p:cNvSpPr>
          <p:nvPr>
            <p:ph type="sldNum" sz="quarter" idx="5"/>
          </p:nvPr>
        </p:nvSpPr>
        <p:spPr/>
        <p:txBody>
          <a:bodyPr/>
          <a:lstStyle/>
          <a:p>
            <a:fld id="{1BE8DCDC-D13C-2549-BE6A-717E9EED41AD}" type="slidenum">
              <a:rPr lang="en-GB" smtClean="0"/>
              <a:t>12</a:t>
            </a:fld>
            <a:endParaRPr lang="en-GB"/>
          </a:p>
        </p:txBody>
      </p:sp>
    </p:spTree>
    <p:extLst>
      <p:ext uri="{BB962C8B-B14F-4D97-AF65-F5344CB8AC3E}">
        <p14:creationId xmlns:p14="http://schemas.microsoft.com/office/powerpoint/2010/main" val="2039856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E8DCDC-D13C-2549-BE6A-717E9EED41AD}" type="slidenum">
              <a:rPr lang="en-GB" smtClean="0"/>
              <a:t>13</a:t>
            </a:fld>
            <a:endParaRPr lang="en-GB"/>
          </a:p>
        </p:txBody>
      </p:sp>
    </p:spTree>
    <p:extLst>
      <p:ext uri="{BB962C8B-B14F-4D97-AF65-F5344CB8AC3E}">
        <p14:creationId xmlns:p14="http://schemas.microsoft.com/office/powerpoint/2010/main" val="643142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turns out that this research project was using HIV genetic sequences stored in the local health department’s database to ”predict” HIV transmission patterns in Seattle/King County by race, age, and ethnicity. </a:t>
            </a: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1841707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turns out that this research project was using HIV genetic sequences stored in the local health department’s database to ”predict” HIV transmission patterns in Seattle/King County by race, age, and ethnicity. </a:t>
            </a:r>
          </a:p>
        </p:txBody>
      </p:sp>
      <p:sp>
        <p:nvSpPr>
          <p:cNvPr id="4" name="Slide Number Placeholder 3"/>
          <p:cNvSpPr>
            <a:spLocks noGrp="1"/>
          </p:cNvSpPr>
          <p:nvPr>
            <p:ph type="sldNum" sz="quarter" idx="5"/>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2433371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time, I was heavily involved with community-based advocacy that arose out of ethical concerns with molecular HIV surveillance. I have an activism and advocacy background in the global HIV decriminalization movement, I was involved with the US implementation of a global community-based participatory research project called the HIV Stigma Index, and I also work in HIV clinical trials where I apply ethical frameworks and community engagement methodologies, including to the suite of groundbreaking treatment as prevention studies that informed the highly successful and community-led U=U campaign—studies that used HIV phylogenetic analyses to determine that undetectable equals </a:t>
            </a:r>
            <a:r>
              <a:rPr lang="en-US" dirty="0" err="1"/>
              <a:t>untransmittable</a:t>
            </a:r>
            <a:r>
              <a:rPr lang="en-US" dirty="0"/>
              <a:t>. It was at this nexus of my experiences in HIV activism and academic research that I became involved in this relatively niche field of HIV molecular epidemiology, phylodynamic research, and related ethical and community-focused issues.</a:t>
            </a: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6</a:t>
            </a:fld>
            <a:endParaRPr lang="en-GB"/>
          </a:p>
        </p:txBody>
      </p:sp>
    </p:spTree>
    <p:extLst>
      <p:ext uri="{BB962C8B-B14F-4D97-AF65-F5344CB8AC3E}">
        <p14:creationId xmlns:p14="http://schemas.microsoft.com/office/powerpoint/2010/main" val="3681735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had been working in this space for several years already, but it wasn’t until 2020 that the researchers working on this phylodynamic model became aware of these growing concerns and the rapidly expanding body of literature on HIV molecular epidemiology. The parent grant for this modeling project was funded in 2016, so unfortunately, these researchers were nearing the end of their project when they became aware of the breadth and depth of the concerns. In fact, they had already prepared a draft manuscript of their model and its predictions related to population-specific transmission patterns.</a:t>
            </a:r>
          </a:p>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7</a:t>
            </a:fld>
            <a:endParaRPr lang="en-GB"/>
          </a:p>
        </p:txBody>
      </p:sp>
    </p:spTree>
    <p:extLst>
      <p:ext uri="{BB962C8B-B14F-4D97-AF65-F5344CB8AC3E}">
        <p14:creationId xmlns:p14="http://schemas.microsoft.com/office/powerpoint/2010/main" val="1068537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their project was near completion, the researchers working on this phylodynamic model made a surprising decision: they chose to embark upon a community consultation process. They did so in partnership with me and others working in this advocacy and academic arena. </a:t>
            </a:r>
          </a:p>
        </p:txBody>
      </p:sp>
      <p:sp>
        <p:nvSpPr>
          <p:cNvPr id="4" name="Slide Number Placeholder 3"/>
          <p:cNvSpPr>
            <a:spLocks noGrp="1"/>
          </p:cNvSpPr>
          <p:nvPr>
            <p:ph type="sldNum" sz="quarter" idx="5"/>
          </p:nvPr>
        </p:nvSpPr>
        <p:spPr/>
        <p:txBody>
          <a:bodyPr/>
          <a:lstStyle/>
          <a:p>
            <a:fld id="{1BE8DCDC-D13C-2549-BE6A-717E9EED41AD}" type="slidenum">
              <a:rPr lang="en-GB" smtClean="0"/>
              <a:t>8</a:t>
            </a:fld>
            <a:endParaRPr lang="en-GB"/>
          </a:p>
        </p:txBody>
      </p:sp>
    </p:spTree>
    <p:extLst>
      <p:ext uri="{BB962C8B-B14F-4D97-AF65-F5344CB8AC3E}">
        <p14:creationId xmlns:p14="http://schemas.microsoft.com/office/powerpoint/2010/main" val="792769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 this community consultation process, the researchers identified many issues and concerns held by the community. Two important issues are listed here:</a:t>
            </a:r>
          </a:p>
          <a:p>
            <a:endParaRPr lang="en-US" dirty="0"/>
          </a:p>
          <a:p>
            <a:pPr marL="228600" indent="-228600">
              <a:buAutoNum type="arabicPeriod"/>
            </a:pPr>
            <a:r>
              <a:rPr lang="en-US" dirty="0"/>
              <a:t>There is no informed consent for research uses of HIV phylogenetic samples and associated metadata collected through molecular HIV surveillance, calling the ethics of this research project into question, and</a:t>
            </a:r>
          </a:p>
          <a:p>
            <a:pPr marL="228600" indent="-228600">
              <a:buAutoNum type="arabicPeriod"/>
            </a:pPr>
            <a:r>
              <a:rPr lang="en-US" dirty="0"/>
              <a:t>This particular research project was interacting with longstanding systems of oppression such as racism, homophobia, and HIV criminalization, and its outputs only served to reproduce harmful and stigmatizing norms about communities disproportionately affected by HIV with no directly intervenable public health outcomes.</a:t>
            </a:r>
          </a:p>
        </p:txBody>
      </p:sp>
      <p:sp>
        <p:nvSpPr>
          <p:cNvPr id="4" name="Slide Number Placeholder 3"/>
          <p:cNvSpPr>
            <a:spLocks noGrp="1"/>
          </p:cNvSpPr>
          <p:nvPr>
            <p:ph type="sldNum" sz="quarter" idx="5"/>
          </p:nvPr>
        </p:nvSpPr>
        <p:spPr/>
        <p:txBody>
          <a:bodyPr/>
          <a:lstStyle/>
          <a:p>
            <a:fld id="{1BE8DCDC-D13C-2549-BE6A-717E9EED41AD}" type="slidenum">
              <a:rPr lang="en-GB" smtClean="0"/>
              <a:t>9</a:t>
            </a:fld>
            <a:endParaRPr lang="en-GB"/>
          </a:p>
        </p:txBody>
      </p:sp>
    </p:spTree>
    <p:extLst>
      <p:ext uri="{BB962C8B-B14F-4D97-AF65-F5344CB8AC3E}">
        <p14:creationId xmlns:p14="http://schemas.microsoft.com/office/powerpoint/2010/main" val="124174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these questions in the context of the issues raised by the community, the researchers decided not to publish their original project.</a:t>
            </a:r>
          </a:p>
          <a:p>
            <a:endParaRPr lang="en-US" dirty="0"/>
          </a:p>
          <a:p>
            <a:r>
              <a:rPr lang="en-US" dirty="0"/>
              <a:t>These are three considerations for researchers to take into account when designing and conducting their studies.</a:t>
            </a:r>
          </a:p>
          <a:p>
            <a:endParaRPr lang="en-US" dirty="0"/>
          </a:p>
          <a:p>
            <a:r>
              <a:rPr lang="en-US" dirty="0"/>
              <a:t>Table 1 in our final publication outlines about a dozen additional recommendations for HIV researchers in any field—not limited to phylodynamic modeling. These recommendations are focused on advocating for structural interventions, promoting autonomy, promoting transparency, and bridging understanding.</a:t>
            </a:r>
          </a:p>
        </p:txBody>
      </p:sp>
      <p:sp>
        <p:nvSpPr>
          <p:cNvPr id="4" name="Slide Number Placeholder 3"/>
          <p:cNvSpPr>
            <a:spLocks noGrp="1"/>
          </p:cNvSpPr>
          <p:nvPr>
            <p:ph type="sldNum" sz="quarter" idx="5"/>
          </p:nvPr>
        </p:nvSpPr>
        <p:spPr/>
        <p:txBody>
          <a:bodyPr/>
          <a:lstStyle/>
          <a:p>
            <a:fld id="{1BE8DCDC-D13C-2549-BE6A-717E9EED41AD}" type="slidenum">
              <a:rPr lang="en-GB" smtClean="0"/>
              <a:t>10</a:t>
            </a:fld>
            <a:endParaRPr lang="en-GB"/>
          </a:p>
        </p:txBody>
      </p:sp>
    </p:spTree>
    <p:extLst>
      <p:ext uri="{BB962C8B-B14F-4D97-AF65-F5344CB8AC3E}">
        <p14:creationId xmlns:p14="http://schemas.microsoft.com/office/powerpoint/2010/main" val="2143479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E8DCDC-D13C-2549-BE6A-717E9EED41AD}" type="slidenum">
              <a:rPr lang="en-GB" smtClean="0"/>
              <a:t>11</a:t>
            </a:fld>
            <a:endParaRPr lang="en-GB"/>
          </a:p>
        </p:txBody>
      </p:sp>
    </p:spTree>
    <p:extLst>
      <p:ext uri="{BB962C8B-B14F-4D97-AF65-F5344CB8AC3E}">
        <p14:creationId xmlns:p14="http://schemas.microsoft.com/office/powerpoint/2010/main" val="24584430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948EA0-C9C4-94A9-8584-8E0A431BEB6C}"/>
              </a:ext>
            </a:extLst>
          </p:cNvPr>
          <p:cNvPicPr>
            <a:picLocks noChangeAspect="1"/>
          </p:cNvPicPr>
          <p:nvPr userDrawn="1"/>
        </p:nvPicPr>
        <p:blipFill>
          <a:blip r:embed="rId2"/>
          <a:stretch>
            <a:fillRect/>
          </a:stretch>
        </p:blipFill>
        <p:spPr>
          <a:xfrm>
            <a:off x="0" y="2829"/>
            <a:ext cx="12192000" cy="3050856"/>
          </a:xfrm>
          <a:prstGeom prst="rect">
            <a:avLst/>
          </a:prstGeom>
        </p:spPr>
      </p:pic>
      <p:sp>
        <p:nvSpPr>
          <p:cNvPr id="10" name="Rectangle 9">
            <a:extLst>
              <a:ext uri="{FF2B5EF4-FFF2-40B4-BE49-F238E27FC236}">
                <a16:creationId xmlns:a16="http://schemas.microsoft.com/office/drawing/2014/main" id="{9CC1CA54-A9AA-A2FF-458A-902BBF3A9E8E}"/>
              </a:ext>
            </a:extLst>
          </p:cNvPr>
          <p:cNvSpPr/>
          <p:nvPr userDrawn="1"/>
        </p:nvSpPr>
        <p:spPr>
          <a:xfrm>
            <a:off x="3649649" y="441325"/>
            <a:ext cx="8099439" cy="5759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9228D688-A04B-BEB7-DB73-6D57B889488A}"/>
              </a:ext>
            </a:extLst>
          </p:cNvPr>
          <p:cNvPicPr>
            <a:picLocks noChangeAspect="1"/>
          </p:cNvPicPr>
          <p:nvPr userDrawn="1"/>
        </p:nvPicPr>
        <p:blipFill>
          <a:blip r:embed="rId3"/>
          <a:srcRect/>
          <a:stretch/>
        </p:blipFill>
        <p:spPr>
          <a:xfrm>
            <a:off x="93948" y="4243155"/>
            <a:ext cx="3406331" cy="2534377"/>
          </a:xfrm>
          <a:prstGeom prst="rect">
            <a:avLst/>
          </a:prstGeom>
        </p:spPr>
      </p:pic>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dirty="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spTree>
    <p:extLst>
      <p:ext uri="{BB962C8B-B14F-4D97-AF65-F5344CB8AC3E}">
        <p14:creationId xmlns:p14="http://schemas.microsoft.com/office/powerpoint/2010/main" val="3091970221"/>
      </p:ext>
    </p:extLst>
  </p:cSld>
  <p:clrMapOvr>
    <a:masterClrMapping/>
  </p:clrMapOvr>
  <p:extLst>
    <p:ext uri="{DCECCB84-F9BA-43D5-87BE-67443E8EF086}">
      <p15:sldGuideLst xmlns:p15="http://schemas.microsoft.com/office/powerpoint/2012/main">
        <p15:guide id="1" pos="3840" userDrawn="1">
          <p15:clr>
            <a:srgbClr val="FBAE40"/>
          </p15:clr>
        </p15:guide>
        <p15:guide id="2" pos="24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with Caption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2CC14C-A9FC-9838-0BC2-77B53012A9DF}"/>
              </a:ext>
            </a:extLst>
          </p:cNvPr>
          <p:cNvPicPr>
            <a:picLocks noChangeAspect="1"/>
          </p:cNvPicPr>
          <p:nvPr userDrawn="1"/>
        </p:nvPicPr>
        <p:blipFill>
          <a:blip r:embed="rId2"/>
          <a:stretch>
            <a:fillRect/>
          </a:stretch>
        </p:blipFill>
        <p:spPr>
          <a:xfrm rot="5400000">
            <a:off x="7047428" y="1713431"/>
            <a:ext cx="6858001" cy="3431142"/>
          </a:xfrm>
          <a:prstGeom prst="rect">
            <a:avLst/>
          </a:prstGeom>
        </p:spPr>
      </p:pic>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1903" y="441328"/>
            <a:ext cx="5437188" cy="5975351"/>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23 – 26 July · Brisbane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ias2023.org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047838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 Pattern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2F386-8915-ABD1-E5D0-C6C098232B2C}"/>
              </a:ext>
            </a:extLst>
          </p:cNvPr>
          <p:cNvPicPr>
            <a:picLocks noChangeAspect="1"/>
          </p:cNvPicPr>
          <p:nvPr userDrawn="1"/>
        </p:nvPicPr>
        <p:blipFill rotWithShape="1">
          <a:blip r:embed="rId2"/>
          <a:srcRect r="24283"/>
          <a:stretch/>
        </p:blipFill>
        <p:spPr>
          <a:xfrm rot="5400000">
            <a:off x="-880786" y="2546073"/>
            <a:ext cx="5192712" cy="3431142"/>
          </a:xfrm>
          <a:prstGeom prst="rect">
            <a:avLst/>
          </a:prstGeom>
        </p:spPr>
      </p:pic>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442915"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23 – 26 July · Brisbane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ias2023.org</a:t>
            </a:r>
          </a:p>
        </p:txBody>
      </p:sp>
    </p:spTree>
    <p:extLst>
      <p:ext uri="{BB962C8B-B14F-4D97-AF65-F5344CB8AC3E}">
        <p14:creationId xmlns:p14="http://schemas.microsoft.com/office/powerpoint/2010/main" val="800707941"/>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23 – 26 July · Brisbane and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ias2023.org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slide quote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DBC052-5655-ACA7-DB37-6D682F7C8F2A}"/>
              </a:ext>
            </a:extLst>
          </p:cNvPr>
          <p:cNvPicPr>
            <a:picLocks noChangeAspect="1"/>
          </p:cNvPicPr>
          <p:nvPr userDrawn="1"/>
        </p:nvPicPr>
        <p:blipFill>
          <a:blip r:embed="rId2"/>
          <a:srcRect l="12141" r="12141"/>
          <a:stretch/>
        </p:blipFill>
        <p:spPr>
          <a:xfrm rot="5400000">
            <a:off x="-880786" y="2546073"/>
            <a:ext cx="5192712" cy="3431142"/>
          </a:xfrm>
          <a:prstGeom prst="rect">
            <a:avLst/>
          </a:prstGeom>
        </p:spPr>
      </p:pic>
      <p:sp>
        <p:nvSpPr>
          <p:cNvPr id="5" name="Rectangle 4">
            <a:extLst>
              <a:ext uri="{FF2B5EF4-FFF2-40B4-BE49-F238E27FC236}">
                <a16:creationId xmlns:a16="http://schemas.microsoft.com/office/drawing/2014/main" id="{C04BD7DA-579F-5C8F-B70D-172F61CEBA8B}"/>
              </a:ext>
            </a:extLst>
          </p:cNvPr>
          <p:cNvSpPr/>
          <p:nvPr userDrawn="1"/>
        </p:nvSpPr>
        <p:spPr>
          <a:xfrm>
            <a:off x="3045350" y="0"/>
            <a:ext cx="9146649" cy="62007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tIns="0" rIns="0" bIns="0" anchor="b">
            <a:normAutofit/>
          </a:bodyPr>
          <a:lstStyle>
            <a:lvl1pPr>
              <a:defRPr sz="4800" b="0" i="0">
                <a:solidFill>
                  <a:schemeClr val="bg1"/>
                </a:solidFill>
                <a:latin typeface="IAS Ribbon Sans Regular" pitchFamily="2" charset="0"/>
                <a:ea typeface="IAS Ribbon Sans Regular" pitchFamily="2" charset="0"/>
              </a:defRPr>
            </a:lvl1pPr>
          </a:lstStyle>
          <a:p>
            <a:r>
              <a:rPr lang="en-GB" noProof="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8" y="5364956"/>
            <a:ext cx="7632700" cy="835818"/>
          </a:xfrm>
          <a:prstGeom prst="rect">
            <a:avLst/>
          </a:prstGeom>
        </p:spPr>
        <p:txBody>
          <a:bodyPr lIns="0" tIns="0" rIns="0" bIns="0">
            <a:normAutofit/>
          </a:bodyPr>
          <a:lstStyle>
            <a:lvl1pPr marL="0" indent="0">
              <a:buNone/>
              <a:defRPr sz="2000" b="0" i="0">
                <a:solidFill>
                  <a:schemeClr val="bg1"/>
                </a:solidFill>
                <a:latin typeface="+mj-lt"/>
                <a:ea typeface="IAS Ribbon Sans Regular" pitchFamily="2" charset="0"/>
              </a:defRPr>
            </a:lvl1pPr>
          </a:lstStyle>
          <a:p>
            <a:pPr lvl="0"/>
            <a:r>
              <a:rPr lang="en-GB" noProof="0"/>
              <a:t>Quote citation</a:t>
            </a:r>
          </a:p>
        </p:txBody>
      </p:sp>
      <p:sp>
        <p:nvSpPr>
          <p:cNvPr id="3" name="TextBox 2">
            <a:extLst>
              <a:ext uri="{FF2B5EF4-FFF2-40B4-BE49-F238E27FC236}">
                <a16:creationId xmlns:a16="http://schemas.microsoft.com/office/drawing/2014/main" id="{BE9CD793-F130-9CB2-2451-FA943BB6AE2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23 – 26 July · Brisbane and virtual</a:t>
            </a:r>
          </a:p>
        </p:txBody>
      </p:sp>
      <p:sp>
        <p:nvSpPr>
          <p:cNvPr id="6" name="TextBox 5">
            <a:extLst>
              <a:ext uri="{FF2B5EF4-FFF2-40B4-BE49-F238E27FC236}">
                <a16:creationId xmlns:a16="http://schemas.microsoft.com/office/drawing/2014/main" id="{AE239B4C-6F81-2889-0EB9-39A0F6583ECD}"/>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ias2023.org</a:t>
            </a:r>
          </a:p>
        </p:txBody>
      </p:sp>
    </p:spTree>
    <p:extLst>
      <p:ext uri="{BB962C8B-B14F-4D97-AF65-F5344CB8AC3E}">
        <p14:creationId xmlns:p14="http://schemas.microsoft.com/office/powerpoint/2010/main" val="306559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5" name="TextBox 4">
            <a:extLst>
              <a:ext uri="{FF2B5EF4-FFF2-40B4-BE49-F238E27FC236}">
                <a16:creationId xmlns:a16="http://schemas.microsoft.com/office/drawing/2014/main" id="{7370DA7D-2DD8-A57A-3FF5-CAA8CD78ED41}"/>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pic>
        <p:nvPicPr>
          <p:cNvPr id="6" name="Picture 5">
            <a:extLst>
              <a:ext uri="{FF2B5EF4-FFF2-40B4-BE49-F238E27FC236}">
                <a16:creationId xmlns:a16="http://schemas.microsoft.com/office/drawing/2014/main" id="{DF9FC126-B23A-59B8-D2E5-C34CE737E4FF}"/>
              </a:ext>
            </a:extLst>
          </p:cNvPr>
          <p:cNvPicPr>
            <a:picLocks noChangeAspect="1"/>
          </p:cNvPicPr>
          <p:nvPr userDrawn="1"/>
        </p:nvPicPr>
        <p:blipFill>
          <a:blip r:embed="rId2"/>
          <a:srcRect l="12141" r="12141"/>
          <a:stretch/>
        </p:blipFill>
        <p:spPr>
          <a:xfrm rot="5400000">
            <a:off x="-880786" y="2546073"/>
            <a:ext cx="5192712" cy="3431142"/>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no patter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759B3F-D110-D6ED-127F-0FAAA91002E8}"/>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7" y="2097091"/>
            <a:ext cx="11306175" cy="4103687"/>
          </a:xfrm>
          <a:prstGeom prst="rect">
            <a:avLst/>
          </a:prstGeom>
        </p:spPr>
        <p:txBody>
          <a:bodyPr lIns="0" tIns="0" rIns="0" bIns="0">
            <a:normAutofit/>
          </a:bodyPr>
          <a:lstStyle>
            <a:lvl1pPr marL="0" indent="0">
              <a:buFont typeface="Courier New" panose="02070309020205020404" pitchFamily="49" charset="0"/>
              <a:buNone/>
              <a:defRPr sz="2000"/>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8" cy="1223964"/>
          </a:xfrm>
          <a:prstGeom prst="rect">
            <a:avLst/>
          </a:prstGeom>
          <a:noFill/>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E6AB6719-A966-3519-98C7-0ACA839352E5}"/>
              </a:ext>
            </a:extLst>
          </p:cNvPr>
          <p:cNvPicPr>
            <a:picLocks noChangeAspect="1"/>
          </p:cNvPicPr>
          <p:nvPr userDrawn="1"/>
        </p:nvPicPr>
        <p:blipFill>
          <a:blip r:embed="rId2"/>
          <a:srcRect/>
          <a:stretch/>
        </p:blipFill>
        <p:spPr>
          <a:xfrm>
            <a:off x="10244538" y="248400"/>
            <a:ext cx="1608084" cy="1196446"/>
          </a:xfrm>
          <a:prstGeom prst="rect">
            <a:avLst/>
          </a:prstGeom>
        </p:spPr>
      </p:pic>
    </p:spTree>
    <p:extLst>
      <p:ext uri="{BB962C8B-B14F-4D97-AF65-F5344CB8AC3E}">
        <p14:creationId xmlns:p14="http://schemas.microsoft.com/office/powerpoint/2010/main" val="2807284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4" name="Picture 3">
            <a:extLst>
              <a:ext uri="{FF2B5EF4-FFF2-40B4-BE49-F238E27FC236}">
                <a16:creationId xmlns:a16="http://schemas.microsoft.com/office/drawing/2014/main" id="{54236A86-39CA-2553-C598-9D791DE35341}"/>
              </a:ext>
            </a:extLst>
          </p:cNvPr>
          <p:cNvPicPr>
            <a:picLocks noChangeAspect="1"/>
          </p:cNvPicPr>
          <p:nvPr userDrawn="1"/>
        </p:nvPicPr>
        <p:blipFill>
          <a:blip r:embed="rId2"/>
          <a:srcRect/>
          <a:stretch/>
        </p:blipFill>
        <p:spPr>
          <a:xfrm>
            <a:off x="10244538" y="248400"/>
            <a:ext cx="1608084" cy="1196446"/>
          </a:xfrm>
          <a:prstGeom prst="rect">
            <a:avLst/>
          </a:prstGeom>
        </p:spPr>
      </p:pic>
    </p:spTree>
    <p:extLst>
      <p:ext uri="{BB962C8B-B14F-4D97-AF65-F5344CB8AC3E}">
        <p14:creationId xmlns:p14="http://schemas.microsoft.com/office/powerpoint/2010/main" val="424405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ias2023.org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23 – 26 July · Brisbane and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ias2023.org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83680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23 – 26 July · Brisbane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ias2023.org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Tree>
    <p:extLst>
      <p:ext uri="{BB962C8B-B14F-4D97-AF65-F5344CB8AC3E}">
        <p14:creationId xmlns:p14="http://schemas.microsoft.com/office/powerpoint/2010/main" val="87239125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23 – 26 July · Brisbane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ias2023.org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Tree>
    <p:extLst>
      <p:ext uri="{BB962C8B-B14F-4D97-AF65-F5344CB8AC3E}">
        <p14:creationId xmlns:p14="http://schemas.microsoft.com/office/powerpoint/2010/main" val="32445810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23 – 26 July · Brisbane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a:solidFill>
                  <a:schemeClr val="tx1"/>
                </a:solidFill>
                <a:effectLst/>
                <a:latin typeface="+mn-lt"/>
                <a:ea typeface="IAS Ribbon Sans Regular" pitchFamily="2" charset="0"/>
                <a:cs typeface="+mn-cs"/>
              </a:rPr>
              <a:t>ias2023.org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Tree>
    <p:extLst>
      <p:ext uri="{BB962C8B-B14F-4D97-AF65-F5344CB8AC3E}">
        <p14:creationId xmlns:p14="http://schemas.microsoft.com/office/powerpoint/2010/main" val="300193843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6"/>
            <a:ext cx="7632692" cy="1223964"/>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2907" y="2097090"/>
            <a:ext cx="11306175" cy="40798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DD39D7FC-363B-A8F2-6469-69BFC94274EA}"/>
              </a:ext>
            </a:extLst>
          </p:cNvPr>
          <p:cNvPicPr>
            <a:picLocks noChangeAspect="1"/>
          </p:cNvPicPr>
          <p:nvPr userDrawn="1"/>
        </p:nvPicPr>
        <p:blipFill>
          <a:blip r:embed="rId15"/>
          <a:srcRect/>
          <a:stretch/>
        </p:blipFill>
        <p:spPr>
          <a:xfrm>
            <a:off x="273600" y="248400"/>
            <a:ext cx="1608084" cy="1196446"/>
          </a:xfrm>
          <a:prstGeom prst="rect">
            <a:avLst/>
          </a:prstGeom>
        </p:spPr>
      </p:pic>
    </p:spTree>
    <p:extLst>
      <p:ext uri="{BB962C8B-B14F-4D97-AF65-F5344CB8AC3E}">
        <p14:creationId xmlns:p14="http://schemas.microsoft.com/office/powerpoint/2010/main" val="2999483053"/>
      </p:ext>
    </p:extLst>
  </p:cSld>
  <p:clrMap bg1="lt1" tx1="dk1" bg2="lt2" tx2="dk2" accent1="accent1" accent2="accent2" accent3="accent3" accent4="accent4" accent5="accent5" accent6="accent6" hlink="hlink" folHlink="folHlink"/>
  <p:sldLayoutIdLst>
    <p:sldLayoutId id="2147483693" r:id="rId1"/>
    <p:sldLayoutId id="2147483673" r:id="rId2"/>
    <p:sldLayoutId id="2147483690" r:id="rId3"/>
    <p:sldLayoutId id="2147483694" r:id="rId4"/>
    <p:sldLayoutId id="2147483665" r:id="rId5"/>
    <p:sldLayoutId id="2147483667" r:id="rId6"/>
    <p:sldLayoutId id="2147483698" r:id="rId7"/>
    <p:sldLayoutId id="2147483699" r:id="rId8"/>
    <p:sldLayoutId id="2147483700" r:id="rId9"/>
    <p:sldLayoutId id="2147483696" r:id="rId10"/>
    <p:sldLayoutId id="2147483697" r:id="rId11"/>
    <p:sldLayoutId id="2147483674" r:id="rId12"/>
    <p:sldLayoutId id="2147483695" r:id="rId13"/>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5.png"/><Relationship Id="rId7" Type="http://schemas.openxmlformats.org/officeDocument/2006/relationships/diagramQuickStyle" Target="../diagrams/quickStyle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6.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D35D-9FB0-95A3-17CD-1754C0D7C0AA}"/>
              </a:ext>
            </a:extLst>
          </p:cNvPr>
          <p:cNvSpPr>
            <a:spLocks noGrp="1"/>
          </p:cNvSpPr>
          <p:nvPr>
            <p:ph type="title"/>
          </p:nvPr>
        </p:nvSpPr>
        <p:spPr>
          <a:xfrm>
            <a:off x="4116391" y="1789044"/>
            <a:ext cx="7357341" cy="4611698"/>
          </a:xfrm>
        </p:spPr>
        <p:txBody>
          <a:bodyPr anchor="ctr" anchorCtr="0">
            <a:normAutofit fontScale="90000"/>
          </a:bodyPr>
          <a:lstStyle/>
          <a:p>
            <a:r>
              <a:rPr lang="en-GB" noProof="0" dirty="0"/>
              <a:t>Lessons Learned from Community Engagement in HIV Phylogenetic Research</a:t>
            </a:r>
            <a:endParaRPr lang="en-GB" dirty="0"/>
          </a:p>
        </p:txBody>
      </p:sp>
      <p:sp>
        <p:nvSpPr>
          <p:cNvPr id="3" name="Text Placeholder 2">
            <a:extLst>
              <a:ext uri="{FF2B5EF4-FFF2-40B4-BE49-F238E27FC236}">
                <a16:creationId xmlns:a16="http://schemas.microsoft.com/office/drawing/2014/main" id="{6EA84B2F-E52F-9015-D192-CF183D256194}"/>
              </a:ext>
            </a:extLst>
          </p:cNvPr>
          <p:cNvSpPr>
            <a:spLocks noGrp="1"/>
          </p:cNvSpPr>
          <p:nvPr>
            <p:ph type="body" sz="quarter" idx="10"/>
          </p:nvPr>
        </p:nvSpPr>
        <p:spPr/>
        <p:txBody>
          <a:bodyPr>
            <a:no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Satellite session: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Person-centred</a:t>
            </a:r>
            <a:r>
              <a:rPr lang="en-US" sz="2000" dirty="0">
                <a:effectLst/>
                <a:latin typeface="Calibri" panose="020F0502020204030204" pitchFamily="34" charset="0"/>
                <a:ea typeface="Calibri" panose="020F0502020204030204" pitchFamily="34" charset="0"/>
                <a:cs typeface="Times New Roman" panose="02020603050405020304" pitchFamily="18" charset="0"/>
              </a:rPr>
              <a:t> approaches to address the health needs of people living with HIV and co-infections and co-morbidities</a:t>
            </a:r>
            <a:endParaRPr lang="en-GB" sz="2000" dirty="0"/>
          </a:p>
        </p:txBody>
      </p:sp>
      <p:sp>
        <p:nvSpPr>
          <p:cNvPr id="4" name="Text Placeholder 3">
            <a:extLst>
              <a:ext uri="{FF2B5EF4-FFF2-40B4-BE49-F238E27FC236}">
                <a16:creationId xmlns:a16="http://schemas.microsoft.com/office/drawing/2014/main" id="{44289A9C-59C8-D96C-FF8D-6EF6BF55A525}"/>
              </a:ext>
            </a:extLst>
          </p:cNvPr>
          <p:cNvSpPr>
            <a:spLocks noGrp="1"/>
          </p:cNvSpPr>
          <p:nvPr>
            <p:ph type="body" sz="quarter" idx="11"/>
          </p:nvPr>
        </p:nvSpPr>
        <p:spPr/>
        <p:txBody>
          <a:bodyPr>
            <a:normAutofit/>
          </a:bodyPr>
          <a:lstStyle/>
          <a:p>
            <a:r>
              <a:rPr lang="en-GB" sz="2000" dirty="0"/>
              <a:t>Brian </a:t>
            </a:r>
            <a:r>
              <a:rPr lang="en-GB" sz="2000" dirty="0" err="1"/>
              <a:t>Minalga</a:t>
            </a:r>
            <a:r>
              <a:rPr lang="en-GB" sz="2000" dirty="0"/>
              <a:t>, MSW | Fred Hutchinson Cancer </a:t>
            </a:r>
            <a:r>
              <a:rPr lang="en-GB" sz="2000" dirty="0" err="1"/>
              <a:t>Center</a:t>
            </a:r>
            <a:endParaRPr lang="en-GB" sz="2000" dirty="0"/>
          </a:p>
        </p:txBody>
      </p:sp>
    </p:spTree>
    <p:extLst>
      <p:ext uri="{BB962C8B-B14F-4D97-AF65-F5344CB8AC3E}">
        <p14:creationId xmlns:p14="http://schemas.microsoft.com/office/powerpoint/2010/main" val="92414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p:txBody>
          <a:bodyPr>
            <a:normAutofit/>
          </a:bodyPr>
          <a:lstStyle/>
          <a:p>
            <a:r>
              <a:rPr lang="en-US" dirty="0"/>
              <a:t>Decision Not to Publish</a:t>
            </a:r>
          </a:p>
        </p:txBody>
      </p:sp>
      <p:sp>
        <p:nvSpPr>
          <p:cNvPr id="6" name="Rectangle 5">
            <a:extLst>
              <a:ext uri="{FF2B5EF4-FFF2-40B4-BE49-F238E27FC236}">
                <a16:creationId xmlns:a16="http://schemas.microsoft.com/office/drawing/2014/main" id="{95C6CADF-AF3F-6368-97CA-11A4AE0E9CC2}"/>
              </a:ext>
            </a:extLst>
          </p:cNvPr>
          <p:cNvSpPr/>
          <p:nvPr/>
        </p:nvSpPr>
        <p:spPr>
          <a:xfrm>
            <a:off x="1362658" y="1665289"/>
            <a:ext cx="9244382" cy="3947355"/>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mj-lt"/>
              <a:buAutoNum type="arabicPeriod"/>
            </a:pPr>
            <a:r>
              <a:rPr lang="en-US" sz="2400" dirty="0">
                <a:solidFill>
                  <a:schemeClr val="bg1"/>
                </a:solidFill>
                <a:latin typeface="Avenir Next" panose="020B0503020202020204" pitchFamily="34" charset="0"/>
              </a:rPr>
              <a:t>Does this research translate into public health action and efforts to end the HIV epidemic? </a:t>
            </a:r>
            <a:r>
              <a:rPr lang="en-US" sz="2400" i="1" dirty="0">
                <a:solidFill>
                  <a:schemeClr val="bg1"/>
                </a:solidFill>
                <a:latin typeface="Avenir Next" panose="020B0503020202020204" pitchFamily="34" charset="0"/>
              </a:rPr>
              <a:t>(Public Health Utility)</a:t>
            </a:r>
          </a:p>
          <a:p>
            <a:pPr marL="342900" lvl="0" indent="-342900">
              <a:buFont typeface="+mj-lt"/>
              <a:buAutoNum type="arabicPeriod"/>
            </a:pPr>
            <a:endParaRPr lang="en-US" sz="2400" dirty="0">
              <a:solidFill>
                <a:schemeClr val="bg1"/>
              </a:solidFill>
              <a:latin typeface="Avenir Next" panose="020B0503020202020204" pitchFamily="34" charset="0"/>
            </a:endParaRPr>
          </a:p>
          <a:p>
            <a:pPr marL="342900" lvl="0" indent="-342900">
              <a:buFont typeface="+mj-lt"/>
              <a:buAutoNum type="arabicPeriod"/>
            </a:pPr>
            <a:r>
              <a:rPr lang="en-US" sz="2400" dirty="0">
                <a:solidFill>
                  <a:schemeClr val="bg1"/>
                </a:solidFill>
                <a:latin typeface="Avenir Next" panose="020B0503020202020204" pitchFamily="34" charset="0"/>
              </a:rPr>
              <a:t>Does this research benefit—or at minimum not harm—communities of people living with HIV who are included in this research without their consent? </a:t>
            </a:r>
            <a:r>
              <a:rPr lang="en-US" sz="2400" i="1" dirty="0">
                <a:solidFill>
                  <a:schemeClr val="bg1"/>
                </a:solidFill>
                <a:latin typeface="Avenir Next" panose="020B0503020202020204" pitchFamily="34" charset="0"/>
              </a:rPr>
              <a:t>(Beneficence and nonmaleficence)</a:t>
            </a:r>
          </a:p>
          <a:p>
            <a:pPr marL="342900" lvl="0" indent="-342900">
              <a:buFont typeface="+mj-lt"/>
              <a:buAutoNum type="arabicPeriod"/>
            </a:pPr>
            <a:endParaRPr lang="en-US" sz="2400" dirty="0">
              <a:solidFill>
                <a:schemeClr val="bg1"/>
              </a:solidFill>
              <a:latin typeface="Avenir Next" panose="020B0503020202020204" pitchFamily="34" charset="0"/>
            </a:endParaRPr>
          </a:p>
          <a:p>
            <a:pPr marL="342900" lvl="0" indent="-342900">
              <a:buFont typeface="+mj-lt"/>
              <a:buAutoNum type="arabicPeriod"/>
            </a:pPr>
            <a:r>
              <a:rPr lang="en-US" sz="2400" dirty="0">
                <a:solidFill>
                  <a:schemeClr val="bg1"/>
                </a:solidFill>
                <a:latin typeface="Avenir Next" panose="020B0503020202020204" pitchFamily="34" charset="0"/>
              </a:rPr>
              <a:t>Does this research equitably distribute benefits and risks to people living with HIV as well as people susceptible to acquiring HIV? </a:t>
            </a:r>
            <a:r>
              <a:rPr lang="en-US" sz="2400" i="1" dirty="0">
                <a:solidFill>
                  <a:schemeClr val="bg1"/>
                </a:solidFill>
                <a:latin typeface="Avenir Next" panose="020B0503020202020204" pitchFamily="34" charset="0"/>
              </a:rPr>
              <a:t>(Justice)</a:t>
            </a:r>
          </a:p>
        </p:txBody>
      </p:sp>
    </p:spTree>
    <p:extLst>
      <p:ext uri="{BB962C8B-B14F-4D97-AF65-F5344CB8AC3E}">
        <p14:creationId xmlns:p14="http://schemas.microsoft.com/office/powerpoint/2010/main" val="54101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pPr algn="ctr"/>
            <a:r>
              <a:rPr lang="en-US" sz="2400" dirty="0">
                <a:solidFill>
                  <a:schemeClr val="tx2"/>
                </a:solidFill>
              </a:rPr>
              <a:t>“Lessons Learned from Community Engagement Regarding </a:t>
            </a:r>
          </a:p>
          <a:p>
            <a:pPr algn="ctr"/>
            <a:r>
              <a:rPr lang="en-US" sz="2400" dirty="0">
                <a:solidFill>
                  <a:schemeClr val="tx2"/>
                </a:solidFill>
              </a:rPr>
              <a:t>Phylodynamic Research Using Molecular HIV Surveillance Data”</a:t>
            </a:r>
          </a:p>
          <a:p>
            <a:pPr marL="285750" indent="-285750">
              <a:buFont typeface="Arial" panose="020B0604020202020204" pitchFamily="34" charset="0"/>
              <a:buChar char="•"/>
            </a:pPr>
            <a:endParaRPr lang="en-US" sz="1800" dirty="0">
              <a:solidFill>
                <a:schemeClr val="tx2"/>
              </a:solidFill>
            </a:endParaRPr>
          </a:p>
          <a:p>
            <a:pPr marL="285750" indent="-285750">
              <a:buFont typeface="Arial" panose="020B0604020202020204" pitchFamily="34" charset="0"/>
              <a:buChar char="•"/>
            </a:pPr>
            <a:r>
              <a:rPr lang="en-US" dirty="0">
                <a:solidFill>
                  <a:schemeClr val="tx1">
                    <a:lumMod val="95000"/>
                    <a:lumOff val="5000"/>
                  </a:schemeClr>
                </a:solidFill>
              </a:rPr>
              <a:t>Our community engagement process</a:t>
            </a:r>
          </a:p>
          <a:p>
            <a:pPr marL="285750" indent="-285750">
              <a:buFont typeface="Arial" panose="020B0604020202020204" pitchFamily="34" charset="0"/>
              <a:buChar char="•"/>
            </a:pPr>
            <a:r>
              <a:rPr lang="en-US" dirty="0">
                <a:solidFill>
                  <a:schemeClr val="tx1">
                    <a:lumMod val="95000"/>
                    <a:lumOff val="5000"/>
                  </a:schemeClr>
                </a:solidFill>
              </a:rPr>
              <a:t>What we learned from the community</a:t>
            </a:r>
          </a:p>
          <a:p>
            <a:pPr marL="285750" indent="-285750">
              <a:buFont typeface="Arial" panose="020B0604020202020204" pitchFamily="34" charset="0"/>
              <a:buChar char="•"/>
            </a:pPr>
            <a:r>
              <a:rPr lang="en-US" dirty="0">
                <a:solidFill>
                  <a:schemeClr val="tx1">
                    <a:lumMod val="95000"/>
                    <a:lumOff val="5000"/>
                  </a:schemeClr>
                </a:solidFill>
              </a:rPr>
              <a:t>Decision not to publish</a:t>
            </a:r>
          </a:p>
          <a:p>
            <a:pPr marL="285750" indent="-285750">
              <a:buFont typeface="Arial" panose="020B0604020202020204" pitchFamily="34" charset="0"/>
              <a:buChar char="•"/>
            </a:pPr>
            <a:r>
              <a:rPr lang="en-US" dirty="0">
                <a:solidFill>
                  <a:schemeClr val="tx1">
                    <a:lumMod val="95000"/>
                    <a:lumOff val="5000"/>
                  </a:schemeClr>
                </a:solidFill>
              </a:rPr>
              <a:t>Recommendations for other researchers</a:t>
            </a:r>
          </a:p>
          <a:p>
            <a:pPr marL="285750" indent="-285750">
              <a:buFont typeface="Arial" panose="020B0604020202020204" pitchFamily="34" charset="0"/>
              <a:buChar char="•"/>
            </a:pPr>
            <a:r>
              <a:rPr lang="en-US" dirty="0">
                <a:solidFill>
                  <a:schemeClr val="tx1">
                    <a:lumMod val="95000"/>
                    <a:lumOff val="5000"/>
                  </a:schemeClr>
                </a:solidFill>
              </a:rPr>
              <a:t>Originally published in 2022 as a pre-print—until now!</a:t>
            </a:r>
          </a:p>
          <a:p>
            <a:pPr marL="285750" indent="-285750">
              <a:buFont typeface="Arial" panose="020B0604020202020204" pitchFamily="34" charset="0"/>
              <a:buChar char="•"/>
            </a:pPr>
            <a:endParaRPr lang="en-US" sz="1800" dirty="0">
              <a:solidFill>
                <a:schemeClr val="tx1">
                  <a:lumMod val="95000"/>
                  <a:lumOff val="5000"/>
                </a:schemeClr>
              </a:solidFill>
            </a:endParaRPr>
          </a:p>
        </p:txBody>
      </p:sp>
      <p:sp>
        <p:nvSpPr>
          <p:cNvPr id="3" name="Title 2"/>
          <p:cNvSpPr>
            <a:spLocks noGrp="1"/>
          </p:cNvSpPr>
          <p:nvPr>
            <p:ph type="title"/>
          </p:nvPr>
        </p:nvSpPr>
        <p:spPr/>
        <p:txBody>
          <a:bodyPr>
            <a:normAutofit/>
          </a:bodyPr>
          <a:lstStyle/>
          <a:p>
            <a:r>
              <a:rPr lang="en-US" dirty="0"/>
              <a:t>Alternate Publication</a:t>
            </a:r>
            <a:br>
              <a:rPr lang="en-US" dirty="0"/>
            </a:br>
            <a:endParaRPr lang="en-US" dirty="0"/>
          </a:p>
        </p:txBody>
      </p:sp>
    </p:spTree>
    <p:extLst>
      <p:ext uri="{BB962C8B-B14F-4D97-AF65-F5344CB8AC3E}">
        <p14:creationId xmlns:p14="http://schemas.microsoft.com/office/powerpoint/2010/main" val="818106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81845A-F043-001E-FA93-A7DF86D6F215}"/>
              </a:ext>
            </a:extLst>
          </p:cNvPr>
          <p:cNvSpPr>
            <a:spLocks noGrp="1"/>
          </p:cNvSpPr>
          <p:nvPr>
            <p:ph sz="quarter" idx="13"/>
          </p:nvPr>
        </p:nvSpPr>
        <p:spPr/>
        <p:txBody>
          <a:bodyPr>
            <a:normAutofit/>
          </a:bodyPr>
          <a:lstStyle/>
          <a:p>
            <a:pPr algn="ctr"/>
            <a:r>
              <a:rPr lang="en-US" sz="2400" dirty="0">
                <a:solidFill>
                  <a:schemeClr val="tx2"/>
                </a:solidFill>
              </a:rPr>
              <a:t>HIV: The H stands for Human!</a:t>
            </a:r>
          </a:p>
          <a:p>
            <a:pPr algn="ctr"/>
            <a:endParaRPr lang="en-US" sz="2400" dirty="0">
              <a:solidFill>
                <a:schemeClr val="tx2"/>
              </a:solidFill>
            </a:endParaRPr>
          </a:p>
          <a:p>
            <a:pPr algn="ctr"/>
            <a:endParaRPr lang="en-US" sz="2400" dirty="0">
              <a:solidFill>
                <a:schemeClr val="tx2"/>
              </a:solidFill>
            </a:endParaRPr>
          </a:p>
          <a:p>
            <a:pPr algn="ctr"/>
            <a:r>
              <a:rPr lang="en-US" sz="2400" dirty="0">
                <a:solidFill>
                  <a:schemeClr val="tx2"/>
                </a:solidFill>
              </a:rPr>
              <a:t>HIV research must </a:t>
            </a:r>
            <a:r>
              <a:rPr lang="en-US" sz="2400" b="1" i="1" dirty="0">
                <a:solidFill>
                  <a:schemeClr val="tx2"/>
                </a:solidFill>
              </a:rPr>
              <a:t>never</a:t>
            </a:r>
            <a:r>
              <a:rPr lang="en-US" sz="2400" dirty="0">
                <a:solidFill>
                  <a:schemeClr val="tx2"/>
                </a:solidFill>
              </a:rPr>
              <a:t> serve to exploit human suffering or disease </a:t>
            </a:r>
          </a:p>
          <a:p>
            <a:pPr algn="ctr"/>
            <a:r>
              <a:rPr lang="en-US" sz="2400" dirty="0">
                <a:solidFill>
                  <a:schemeClr val="tx2"/>
                </a:solidFill>
              </a:rPr>
              <a:t>for academic profit or intrigue. </a:t>
            </a:r>
          </a:p>
          <a:p>
            <a:pPr algn="ctr"/>
            <a:endParaRPr lang="en-US" sz="2400" dirty="0">
              <a:solidFill>
                <a:schemeClr val="tx2"/>
              </a:solidFill>
            </a:endParaRPr>
          </a:p>
          <a:p>
            <a:pPr algn="ctr"/>
            <a:endParaRPr lang="en-US" sz="2400" dirty="0">
              <a:solidFill>
                <a:schemeClr val="tx2"/>
              </a:solidFill>
            </a:endParaRPr>
          </a:p>
          <a:p>
            <a:pPr algn="ctr"/>
            <a:r>
              <a:rPr lang="en-US" sz="2400" dirty="0">
                <a:solidFill>
                  <a:schemeClr val="tx2"/>
                </a:solidFill>
              </a:rPr>
              <a:t>HIV research must </a:t>
            </a:r>
            <a:r>
              <a:rPr lang="en-US" sz="2400" b="1" i="1" dirty="0">
                <a:solidFill>
                  <a:schemeClr val="tx2"/>
                </a:solidFill>
              </a:rPr>
              <a:t>always</a:t>
            </a:r>
            <a:r>
              <a:rPr lang="en-US" sz="2400" dirty="0">
                <a:solidFill>
                  <a:schemeClr val="tx2"/>
                </a:solidFill>
              </a:rPr>
              <a:t> center people.</a:t>
            </a:r>
          </a:p>
          <a:p>
            <a:pPr algn="ctr"/>
            <a:endParaRPr lang="en-US" sz="2400" dirty="0">
              <a:solidFill>
                <a:schemeClr val="tx2"/>
              </a:solidFill>
            </a:endParaRPr>
          </a:p>
          <a:p>
            <a:pPr algn="ctr"/>
            <a:endParaRPr lang="en-US" sz="2400" dirty="0">
              <a:solidFill>
                <a:schemeClr val="tx2"/>
              </a:solidFill>
            </a:endParaRPr>
          </a:p>
        </p:txBody>
      </p:sp>
      <p:sp>
        <p:nvSpPr>
          <p:cNvPr id="3" name="Title 2">
            <a:extLst>
              <a:ext uri="{FF2B5EF4-FFF2-40B4-BE49-F238E27FC236}">
                <a16:creationId xmlns:a16="http://schemas.microsoft.com/office/drawing/2014/main" id="{F3E4C93C-B677-53A9-C2D2-06A56F014914}"/>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3096042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8F98D-7295-E343-8A23-37562C7E37F9}"/>
              </a:ext>
            </a:extLst>
          </p:cNvPr>
          <p:cNvSpPr>
            <a:spLocks noGrp="1"/>
          </p:cNvSpPr>
          <p:nvPr>
            <p:ph type="title"/>
          </p:nvPr>
        </p:nvSpPr>
        <p:spPr>
          <a:xfrm>
            <a:off x="3265053" y="352317"/>
            <a:ext cx="7632700" cy="435959"/>
          </a:xfrm>
        </p:spPr>
        <p:txBody>
          <a:bodyPr wrap="square">
            <a:normAutofit fontScale="90000"/>
          </a:bodyPr>
          <a:lstStyle/>
          <a:p>
            <a:r>
              <a:rPr lang="en-GB" dirty="0"/>
              <a:t>Thank you!</a:t>
            </a:r>
          </a:p>
        </p:txBody>
      </p:sp>
      <p:sp>
        <p:nvSpPr>
          <p:cNvPr id="3" name="Text Placeholder 2">
            <a:extLst>
              <a:ext uri="{FF2B5EF4-FFF2-40B4-BE49-F238E27FC236}">
                <a16:creationId xmlns:a16="http://schemas.microsoft.com/office/drawing/2014/main" id="{A45719E9-DEE5-AD41-99DD-439B9AF6D1DA}"/>
              </a:ext>
            </a:extLst>
          </p:cNvPr>
          <p:cNvSpPr>
            <a:spLocks noGrp="1"/>
          </p:cNvSpPr>
          <p:nvPr>
            <p:ph type="body" sz="quarter" idx="10"/>
          </p:nvPr>
        </p:nvSpPr>
        <p:spPr>
          <a:xfrm>
            <a:off x="8849708" y="5839071"/>
            <a:ext cx="3193667" cy="435959"/>
          </a:xfrm>
        </p:spPr>
        <p:txBody>
          <a:bodyPr/>
          <a:lstStyle/>
          <a:p>
            <a:r>
              <a:rPr lang="en-GB" dirty="0" err="1"/>
              <a:t>bminalga@fredhutch.org</a:t>
            </a:r>
            <a:endParaRPr lang="en-GB" dirty="0"/>
          </a:p>
        </p:txBody>
      </p:sp>
      <p:sp>
        <p:nvSpPr>
          <p:cNvPr id="4" name="Text Placeholder 2">
            <a:extLst>
              <a:ext uri="{FF2B5EF4-FFF2-40B4-BE49-F238E27FC236}">
                <a16:creationId xmlns:a16="http://schemas.microsoft.com/office/drawing/2014/main" id="{95A3E6B4-3E65-3D5C-4BF4-B14675FDED94}"/>
              </a:ext>
            </a:extLst>
          </p:cNvPr>
          <p:cNvSpPr txBox="1">
            <a:spLocks/>
          </p:cNvSpPr>
          <p:nvPr/>
        </p:nvSpPr>
        <p:spPr>
          <a:xfrm>
            <a:off x="3265052" y="1018928"/>
            <a:ext cx="8778323" cy="4677679"/>
          </a:xfrm>
          <a:prstGeom prst="rect">
            <a:avLst/>
          </a:prstGeom>
        </p:spPr>
        <p:txBody>
          <a:bodyPr vert="horz" lIns="0" tIns="0" rIns="0" bIns="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bg1"/>
                </a:solidFill>
                <a:latin typeface="+mj-lt"/>
                <a:ea typeface="IAS Ribbon Sans Regular"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err="1"/>
              <a:t>Coauthors</a:t>
            </a:r>
            <a:r>
              <a:rPr lang="en-GB" dirty="0"/>
              <a:t>: Diana Tordoff, Alfredo Trejo, </a:t>
            </a:r>
            <a:r>
              <a:rPr lang="en-GB" dirty="0" err="1"/>
              <a:t>Alic</a:t>
            </a:r>
            <a:r>
              <a:rPr lang="en-GB" dirty="0"/>
              <a:t> Shook, Roxanne P. </a:t>
            </a:r>
            <a:r>
              <a:rPr lang="en-GB" dirty="0" err="1"/>
              <a:t>Kerani</a:t>
            </a:r>
            <a:r>
              <a:rPr lang="en-GB" dirty="0"/>
              <a:t>, and Joshua T. </a:t>
            </a:r>
            <a:r>
              <a:rPr lang="en-GB" dirty="0" err="1"/>
              <a:t>Herbeck</a:t>
            </a:r>
            <a:r>
              <a:rPr lang="en-GB" dirty="0"/>
              <a:t>.</a:t>
            </a:r>
          </a:p>
          <a:p>
            <a:endParaRPr lang="en-GB" dirty="0"/>
          </a:p>
          <a:p>
            <a:r>
              <a:rPr lang="en-GB" b="1" dirty="0"/>
              <a:t>The Community Coalition on Molecular HIV Surveillance</a:t>
            </a:r>
            <a:r>
              <a:rPr lang="en-GB" dirty="0"/>
              <a:t>, including Alexander McClelland, Andrew </a:t>
            </a:r>
            <a:r>
              <a:rPr lang="en-GB" dirty="0" err="1"/>
              <a:t>Spieldenner</a:t>
            </a:r>
            <a:r>
              <a:rPr lang="en-GB" dirty="0"/>
              <a:t>, Ronald Johnson, Marco Castro-</a:t>
            </a:r>
            <a:r>
              <a:rPr lang="en-GB" dirty="0" err="1"/>
              <a:t>Bojorquez</a:t>
            </a:r>
            <a:r>
              <a:rPr lang="en-GB" dirty="0"/>
              <a:t>, and Edwin Bernard.</a:t>
            </a:r>
          </a:p>
          <a:p>
            <a:endParaRPr lang="en-GB" dirty="0"/>
          </a:p>
          <a:p>
            <a:r>
              <a:rPr lang="en-GB" b="1" dirty="0"/>
              <a:t>Positive Women’s Network-USA</a:t>
            </a:r>
            <a:r>
              <a:rPr lang="en-GB" dirty="0"/>
              <a:t>, including </a:t>
            </a:r>
            <a:r>
              <a:rPr lang="en-GB" dirty="0" err="1"/>
              <a:t>Naina</a:t>
            </a:r>
            <a:r>
              <a:rPr lang="en-GB" dirty="0"/>
              <a:t> Khanna, Victoria Siciliano, and Kelly Flannery.</a:t>
            </a:r>
          </a:p>
          <a:p>
            <a:endParaRPr lang="en-GB" dirty="0"/>
          </a:p>
          <a:p>
            <a:r>
              <a:rPr lang="en-GB" b="1" dirty="0"/>
              <a:t>Everyone who contributed to our community engagement process </a:t>
            </a:r>
            <a:r>
              <a:rPr lang="en-GB" dirty="0"/>
              <a:t>including </a:t>
            </a:r>
            <a:r>
              <a:rPr lang="en-GB" dirty="0" err="1"/>
              <a:t>Stephaun</a:t>
            </a:r>
            <a:r>
              <a:rPr lang="en-GB" dirty="0"/>
              <a:t> Wallace and the Community Engagement Office with the University of Washington/Fred Hutch </a:t>
            </a:r>
            <a:r>
              <a:rPr lang="en-GB" dirty="0" err="1"/>
              <a:t>Center</a:t>
            </a:r>
            <a:r>
              <a:rPr lang="en-GB" dirty="0"/>
              <a:t> for AIDS Research; the attendees of the Public Health-Seattle &amp; King County Lunchbox Talk and Salon Presentation as well as its organizers, Susan Buskin and </a:t>
            </a:r>
            <a:r>
              <a:rPr lang="en-GB" dirty="0" err="1"/>
              <a:t>Jsani</a:t>
            </a:r>
            <a:r>
              <a:rPr lang="en-GB" dirty="0"/>
              <a:t> Henry.</a:t>
            </a:r>
          </a:p>
          <a:p>
            <a:endParaRPr lang="en-GB" dirty="0"/>
          </a:p>
          <a:p>
            <a:r>
              <a:rPr lang="en-GB" b="1" dirty="0"/>
              <a:t>This work was funded by the US National Institute of Allergy and Infectious Diseases (R01AI127232).</a:t>
            </a:r>
          </a:p>
        </p:txBody>
      </p:sp>
    </p:spTree>
    <p:extLst>
      <p:ext uri="{BB962C8B-B14F-4D97-AF65-F5344CB8AC3E}">
        <p14:creationId xmlns:p14="http://schemas.microsoft.com/office/powerpoint/2010/main" val="2877787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CEF99C-E9FF-4BE7-F459-C80EB08A0C23}"/>
              </a:ext>
            </a:extLst>
          </p:cNvPr>
          <p:cNvSpPr>
            <a:spLocks noGrp="1"/>
          </p:cNvSpPr>
          <p:nvPr>
            <p:ph type="title"/>
          </p:nvPr>
        </p:nvSpPr>
        <p:spPr/>
        <p:txBody>
          <a:bodyPr/>
          <a:lstStyle/>
          <a:p>
            <a:r>
              <a:rPr lang="en-US" dirty="0"/>
              <a:t>Conflict of interest disclosure</a:t>
            </a:r>
            <a:endParaRPr lang="en-CH" dirty="0"/>
          </a:p>
        </p:txBody>
      </p:sp>
      <p:sp>
        <p:nvSpPr>
          <p:cNvPr id="9" name="TextBox 8">
            <a:extLst>
              <a:ext uri="{FF2B5EF4-FFF2-40B4-BE49-F238E27FC236}">
                <a16:creationId xmlns:a16="http://schemas.microsoft.com/office/drawing/2014/main" id="{D7F817EC-F5AA-6BF6-29B6-CC90C4A23101}"/>
              </a:ext>
            </a:extLst>
          </p:cNvPr>
          <p:cNvSpPr txBox="1"/>
          <p:nvPr/>
        </p:nvSpPr>
        <p:spPr>
          <a:xfrm>
            <a:off x="442913" y="1764632"/>
            <a:ext cx="10818645" cy="307777"/>
          </a:xfrm>
          <a:prstGeom prst="rect">
            <a:avLst/>
          </a:prstGeom>
          <a:noFill/>
        </p:spPr>
        <p:txBody>
          <a:bodyPr wrap="square" lIns="0" tIns="0" rIns="0" bIns="0" rtlCol="0">
            <a:spAutoFit/>
          </a:bodyPr>
          <a:lstStyle/>
          <a:p>
            <a:pPr algn="l"/>
            <a:r>
              <a:rPr lang="en-GB" sz="2000" dirty="0">
                <a:solidFill>
                  <a:schemeClr val="accent2"/>
                </a:solidFill>
                <a:latin typeface="+mj-lt"/>
              </a:rPr>
              <a:t>I have no relevant financial relationships with ineligible companies to disclose.</a:t>
            </a:r>
          </a:p>
        </p:txBody>
      </p:sp>
    </p:spTree>
    <p:extLst>
      <p:ext uri="{BB962C8B-B14F-4D97-AF65-F5344CB8AC3E}">
        <p14:creationId xmlns:p14="http://schemas.microsoft.com/office/powerpoint/2010/main" val="82799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p:txBody>
          <a:bodyPr>
            <a:normAutofit/>
          </a:bodyPr>
          <a:lstStyle/>
          <a:p>
            <a:r>
              <a:rPr lang="en-US" dirty="0"/>
              <a:t>Background</a:t>
            </a:r>
          </a:p>
        </p:txBody>
      </p:sp>
      <p:sp>
        <p:nvSpPr>
          <p:cNvPr id="7" name="Rounded Rectangle 6">
            <a:extLst>
              <a:ext uri="{FF2B5EF4-FFF2-40B4-BE49-F238E27FC236}">
                <a16:creationId xmlns:a16="http://schemas.microsoft.com/office/drawing/2014/main" id="{107ED755-5C6C-7CDC-309A-4735261CD10A}"/>
              </a:ext>
            </a:extLst>
          </p:cNvPr>
          <p:cNvSpPr/>
          <p:nvPr/>
        </p:nvSpPr>
        <p:spPr>
          <a:xfrm>
            <a:off x="442912" y="2706183"/>
            <a:ext cx="3656297" cy="2413000"/>
          </a:xfrm>
          <a:prstGeom prst="roundRect">
            <a:avLst/>
          </a:prstGeom>
          <a:solidFill>
            <a:srgbClr val="ECB6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ctr"/>
            <a:r>
              <a:rPr lang="en-US" sz="2000" dirty="0"/>
              <a:t>“Black men have an X% probability of acquiring/transmitting HIV from/to another Black man.”</a:t>
            </a:r>
          </a:p>
        </p:txBody>
      </p:sp>
      <p:sp>
        <p:nvSpPr>
          <p:cNvPr id="8" name="Rounded Rectangle 7">
            <a:extLst>
              <a:ext uri="{FF2B5EF4-FFF2-40B4-BE49-F238E27FC236}">
                <a16:creationId xmlns:a16="http://schemas.microsoft.com/office/drawing/2014/main" id="{BA212B7A-629C-4AA4-0456-CA728EFA85C0}"/>
              </a:ext>
            </a:extLst>
          </p:cNvPr>
          <p:cNvSpPr/>
          <p:nvPr/>
        </p:nvSpPr>
        <p:spPr>
          <a:xfrm>
            <a:off x="8092790" y="2706183"/>
            <a:ext cx="3656297" cy="2413000"/>
          </a:xfrm>
          <a:prstGeom prst="roundRect">
            <a:avLst/>
          </a:prstGeom>
          <a:solidFill>
            <a:srgbClr val="ECB6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ctr"/>
            <a:r>
              <a:rPr lang="en-US" sz="2000" dirty="0"/>
              <a:t>“Young men have an X% probability of acquiring/transmitting HIV from/to older men.” </a:t>
            </a:r>
          </a:p>
        </p:txBody>
      </p:sp>
      <p:pic>
        <p:nvPicPr>
          <p:cNvPr id="9" name="Graphic 8">
            <a:extLst>
              <a:ext uri="{FF2B5EF4-FFF2-40B4-BE49-F238E27FC236}">
                <a16:creationId xmlns:a16="http://schemas.microsoft.com/office/drawing/2014/main" id="{0D7AB848-831A-2E29-132E-31804024D5B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21088"/>
          <a:stretch/>
        </p:blipFill>
        <p:spPr>
          <a:xfrm>
            <a:off x="4506556" y="2658420"/>
            <a:ext cx="3178887" cy="2508527"/>
          </a:xfrm>
          <a:prstGeom prst="rect">
            <a:avLst/>
          </a:prstGeom>
        </p:spPr>
      </p:pic>
      <p:sp>
        <p:nvSpPr>
          <p:cNvPr id="10" name="TextBox 9">
            <a:extLst>
              <a:ext uri="{FF2B5EF4-FFF2-40B4-BE49-F238E27FC236}">
                <a16:creationId xmlns:a16="http://schemas.microsoft.com/office/drawing/2014/main" id="{4B09201F-42EB-87A3-69F9-0511DF807A0B}"/>
              </a:ext>
            </a:extLst>
          </p:cNvPr>
          <p:cNvSpPr txBox="1"/>
          <p:nvPr/>
        </p:nvSpPr>
        <p:spPr>
          <a:xfrm>
            <a:off x="2874877" y="1724070"/>
            <a:ext cx="6442244" cy="461665"/>
          </a:xfrm>
          <a:prstGeom prst="rect">
            <a:avLst/>
          </a:prstGeom>
          <a:solidFill>
            <a:schemeClr val="bg1">
              <a:lumMod val="95000"/>
            </a:schemeClr>
          </a:solidFill>
        </p:spPr>
        <p:txBody>
          <a:bodyPr wrap="square">
            <a:spAutoFit/>
          </a:bodyPr>
          <a:lstStyle/>
          <a:p>
            <a:pPr algn="ctr">
              <a:spcAft>
                <a:spcPts val="300"/>
              </a:spcAft>
              <a:buClr>
                <a:srgbClr val="351E6E"/>
              </a:buClr>
            </a:pPr>
            <a:r>
              <a:rPr lang="en-US" sz="2400" b="1" dirty="0">
                <a:latin typeface="Avenir Next" panose="020B0503020202020204" pitchFamily="34" charset="0"/>
              </a:rPr>
              <a:t>Phylodynamic Model of HIV Transmission</a:t>
            </a:r>
            <a:endParaRPr lang="en-US" sz="2400" dirty="0">
              <a:latin typeface="Avenir Next" panose="020B0503020202020204" pitchFamily="34" charset="0"/>
            </a:endParaRPr>
          </a:p>
        </p:txBody>
      </p:sp>
    </p:spTree>
    <p:extLst>
      <p:ext uri="{BB962C8B-B14F-4D97-AF65-F5344CB8AC3E}">
        <p14:creationId xmlns:p14="http://schemas.microsoft.com/office/powerpoint/2010/main" val="128167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370E08-334F-8867-5F92-E45E49998977}"/>
              </a:ext>
            </a:extLst>
          </p:cNvPr>
          <p:cNvSpPr>
            <a:spLocks noGrp="1"/>
          </p:cNvSpPr>
          <p:nvPr>
            <p:ph type="title"/>
          </p:nvPr>
        </p:nvSpPr>
        <p:spPr/>
        <p:txBody>
          <a:bodyPr>
            <a:normAutofit fontScale="90000"/>
          </a:bodyPr>
          <a:lstStyle/>
          <a:p>
            <a:r>
              <a:rPr lang="en-US" dirty="0"/>
              <a:t>Original Study: Phylodynamic Modeling of HIV Transmission</a:t>
            </a:r>
          </a:p>
        </p:txBody>
      </p:sp>
      <p:sp>
        <p:nvSpPr>
          <p:cNvPr id="4" name="TextBox 3">
            <a:extLst>
              <a:ext uri="{FF2B5EF4-FFF2-40B4-BE49-F238E27FC236}">
                <a16:creationId xmlns:a16="http://schemas.microsoft.com/office/drawing/2014/main" id="{235D0EDC-5695-2284-BD1A-B13AF0621D96}"/>
              </a:ext>
            </a:extLst>
          </p:cNvPr>
          <p:cNvSpPr txBox="1"/>
          <p:nvPr/>
        </p:nvSpPr>
        <p:spPr>
          <a:xfrm>
            <a:off x="209368" y="1752876"/>
            <a:ext cx="11822165" cy="707886"/>
          </a:xfrm>
          <a:prstGeom prst="rect">
            <a:avLst/>
          </a:prstGeom>
          <a:solidFill>
            <a:schemeClr val="bg1">
              <a:lumMod val="95000"/>
            </a:schemeClr>
          </a:solidFill>
        </p:spPr>
        <p:txBody>
          <a:bodyPr wrap="square">
            <a:spAutoFit/>
          </a:bodyPr>
          <a:lstStyle/>
          <a:p>
            <a:pPr>
              <a:spcAft>
                <a:spcPts val="300"/>
              </a:spcAft>
              <a:buClr>
                <a:srgbClr val="351E6E"/>
              </a:buClr>
            </a:pPr>
            <a:r>
              <a:rPr lang="en-US" sz="2000" b="1" dirty="0">
                <a:latin typeface="Avenir Next" panose="020B0503020202020204" pitchFamily="34" charset="0"/>
              </a:rPr>
              <a:t>Research Question: </a:t>
            </a:r>
            <a:r>
              <a:rPr lang="en-US" sz="2000" dirty="0">
                <a:latin typeface="Avenir Next" panose="020B0503020202020204" pitchFamily="34" charset="0"/>
              </a:rPr>
              <a:t>Is there phylogenetic evidence of assortative HIV transmission by age, race, or ethnicity among men who have sex with men in King County, Washington, USA?</a:t>
            </a:r>
          </a:p>
        </p:txBody>
      </p:sp>
    </p:spTree>
    <p:extLst>
      <p:ext uri="{BB962C8B-B14F-4D97-AF65-F5344CB8AC3E}">
        <p14:creationId xmlns:p14="http://schemas.microsoft.com/office/powerpoint/2010/main" val="171491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C76B29-467E-B5D4-4E23-328084211572}"/>
              </a:ext>
            </a:extLst>
          </p:cNvPr>
          <p:cNvSpPr>
            <a:spLocks noGrp="1"/>
          </p:cNvSpPr>
          <p:nvPr>
            <p:ph type="title"/>
          </p:nvPr>
        </p:nvSpPr>
        <p:spPr/>
        <p:txBody>
          <a:bodyPr>
            <a:normAutofit fontScale="90000"/>
          </a:bodyPr>
          <a:lstStyle/>
          <a:p>
            <a:r>
              <a:rPr lang="en-US" dirty="0"/>
              <a:t>Original Study: Phylodynamic Modeling of HIV Transmission</a:t>
            </a:r>
          </a:p>
        </p:txBody>
      </p:sp>
      <p:sp>
        <p:nvSpPr>
          <p:cNvPr id="4" name="TextBox 3">
            <a:extLst>
              <a:ext uri="{FF2B5EF4-FFF2-40B4-BE49-F238E27FC236}">
                <a16:creationId xmlns:a16="http://schemas.microsoft.com/office/drawing/2014/main" id="{953B76B4-C6D5-9824-0EAA-A2FFAB5789F5}"/>
              </a:ext>
            </a:extLst>
          </p:cNvPr>
          <p:cNvSpPr txBox="1"/>
          <p:nvPr/>
        </p:nvSpPr>
        <p:spPr>
          <a:xfrm>
            <a:off x="209368" y="1752876"/>
            <a:ext cx="11822165" cy="707886"/>
          </a:xfrm>
          <a:prstGeom prst="rect">
            <a:avLst/>
          </a:prstGeom>
          <a:solidFill>
            <a:schemeClr val="bg1">
              <a:lumMod val="95000"/>
            </a:schemeClr>
          </a:solidFill>
        </p:spPr>
        <p:txBody>
          <a:bodyPr wrap="square">
            <a:spAutoFit/>
          </a:bodyPr>
          <a:lstStyle/>
          <a:p>
            <a:pPr>
              <a:spcAft>
                <a:spcPts val="300"/>
              </a:spcAft>
              <a:buClr>
                <a:srgbClr val="351E6E"/>
              </a:buClr>
            </a:pPr>
            <a:r>
              <a:rPr lang="en-US" sz="2000" b="1" dirty="0">
                <a:latin typeface="Avenir Next" panose="020B0503020202020204" pitchFamily="34" charset="0"/>
              </a:rPr>
              <a:t>Research Question: </a:t>
            </a:r>
            <a:r>
              <a:rPr lang="en-US" sz="2000" dirty="0">
                <a:latin typeface="Avenir Next" panose="020B0503020202020204" pitchFamily="34" charset="0"/>
              </a:rPr>
              <a:t>Is there phylogenetic evidence of assortative HIV transmission by age, race, or ethnicity among men who have sex with men in King County, Washington, USA?</a:t>
            </a:r>
          </a:p>
        </p:txBody>
      </p:sp>
      <p:grpSp>
        <p:nvGrpSpPr>
          <p:cNvPr id="5" name="Group 4">
            <a:extLst>
              <a:ext uri="{FF2B5EF4-FFF2-40B4-BE49-F238E27FC236}">
                <a16:creationId xmlns:a16="http://schemas.microsoft.com/office/drawing/2014/main" id="{D17072F0-FE95-2A1D-94A2-698294D3436A}"/>
              </a:ext>
            </a:extLst>
          </p:cNvPr>
          <p:cNvGrpSpPr/>
          <p:nvPr/>
        </p:nvGrpSpPr>
        <p:grpSpPr>
          <a:xfrm>
            <a:off x="211665" y="2460762"/>
            <a:ext cx="5884335" cy="3877924"/>
            <a:chOff x="209367" y="2589551"/>
            <a:chExt cx="6078459" cy="3877924"/>
          </a:xfrm>
        </p:grpSpPr>
        <p:grpSp>
          <p:nvGrpSpPr>
            <p:cNvPr id="6" name="Group 5">
              <a:extLst>
                <a:ext uri="{FF2B5EF4-FFF2-40B4-BE49-F238E27FC236}">
                  <a16:creationId xmlns:a16="http://schemas.microsoft.com/office/drawing/2014/main" id="{9E0DD911-24B9-5D86-0911-E5616EFDEACC}"/>
                </a:ext>
              </a:extLst>
            </p:cNvPr>
            <p:cNvGrpSpPr/>
            <p:nvPr/>
          </p:nvGrpSpPr>
          <p:grpSpPr>
            <a:xfrm>
              <a:off x="209367" y="3176168"/>
              <a:ext cx="2761503" cy="3291307"/>
              <a:chOff x="9604567" y="2785650"/>
              <a:chExt cx="2761503" cy="3291307"/>
            </a:xfrm>
          </p:grpSpPr>
          <p:sp>
            <p:nvSpPr>
              <p:cNvPr id="13" name="Rectangle 12">
                <a:extLst>
                  <a:ext uri="{FF2B5EF4-FFF2-40B4-BE49-F238E27FC236}">
                    <a16:creationId xmlns:a16="http://schemas.microsoft.com/office/drawing/2014/main" id="{9C0BB319-B9C2-3948-F94D-FF70DA6C5953}"/>
                  </a:ext>
                </a:extLst>
              </p:cNvPr>
              <p:cNvSpPr/>
              <p:nvPr/>
            </p:nvSpPr>
            <p:spPr>
              <a:xfrm>
                <a:off x="9604567" y="2785650"/>
                <a:ext cx="2761503" cy="3291307"/>
              </a:xfrm>
              <a:prstGeom prst="rect">
                <a:avLst/>
              </a:prstGeom>
              <a:solidFill>
                <a:srgbClr val="0882AB">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Avenir Next" panose="020B0503020202020204" pitchFamily="34" charset="0"/>
                </a:endParaRPr>
              </a:p>
            </p:txBody>
          </p:sp>
          <p:sp>
            <p:nvSpPr>
              <p:cNvPr id="15" name="Rectangle 14">
                <a:extLst>
                  <a:ext uri="{FF2B5EF4-FFF2-40B4-BE49-F238E27FC236}">
                    <a16:creationId xmlns:a16="http://schemas.microsoft.com/office/drawing/2014/main" id="{068B2E4D-9AC7-4435-90AC-B51E3445F22A}"/>
                  </a:ext>
                </a:extLst>
              </p:cNvPr>
              <p:cNvSpPr/>
              <p:nvPr/>
            </p:nvSpPr>
            <p:spPr>
              <a:xfrm>
                <a:off x="9604568" y="2935077"/>
                <a:ext cx="2438574" cy="923330"/>
              </a:xfrm>
              <a:prstGeom prst="rect">
                <a:avLst/>
              </a:prstGeom>
            </p:spPr>
            <p:txBody>
              <a:bodyPr wrap="square">
                <a:spAutoFit/>
              </a:bodyPr>
              <a:lstStyle/>
              <a:p>
                <a:pPr algn="ctr"/>
                <a:r>
                  <a:rPr lang="en-US" b="1" dirty="0">
                    <a:solidFill>
                      <a:schemeClr val="accent1"/>
                    </a:solidFill>
                    <a:latin typeface="Avenir Next" panose="020B0503020202020204" pitchFamily="34" charset="0"/>
                  </a:rPr>
                  <a:t>1. Phylogenetic Tree of HIV Sequences collected via MHS</a:t>
                </a:r>
                <a:endParaRPr lang="en-US" dirty="0">
                  <a:solidFill>
                    <a:schemeClr val="accent1"/>
                  </a:solidFill>
                  <a:latin typeface="Avenir Next" panose="020B0503020202020204" pitchFamily="34" charset="0"/>
                </a:endParaRPr>
              </a:p>
            </p:txBody>
          </p:sp>
        </p:grpSp>
        <p:grpSp>
          <p:nvGrpSpPr>
            <p:cNvPr id="7" name="Group 6">
              <a:extLst>
                <a:ext uri="{FF2B5EF4-FFF2-40B4-BE49-F238E27FC236}">
                  <a16:creationId xmlns:a16="http://schemas.microsoft.com/office/drawing/2014/main" id="{5B4B2ECD-60A9-CC54-6801-6FC8687F3981}"/>
                </a:ext>
              </a:extLst>
            </p:cNvPr>
            <p:cNvGrpSpPr/>
            <p:nvPr/>
          </p:nvGrpSpPr>
          <p:grpSpPr>
            <a:xfrm>
              <a:off x="209368" y="2589551"/>
              <a:ext cx="6078458" cy="3877924"/>
              <a:chOff x="209368" y="2589551"/>
              <a:chExt cx="6078458" cy="3877924"/>
            </a:xfrm>
          </p:grpSpPr>
          <p:sp>
            <p:nvSpPr>
              <p:cNvPr id="8" name="Rectangle 7">
                <a:extLst>
                  <a:ext uri="{FF2B5EF4-FFF2-40B4-BE49-F238E27FC236}">
                    <a16:creationId xmlns:a16="http://schemas.microsoft.com/office/drawing/2014/main" id="{E670C5BD-88C7-FE00-E7DB-7BF5AFEE71BB}"/>
                  </a:ext>
                </a:extLst>
              </p:cNvPr>
              <p:cNvSpPr/>
              <p:nvPr/>
            </p:nvSpPr>
            <p:spPr>
              <a:xfrm>
                <a:off x="3347389" y="3176168"/>
                <a:ext cx="2793894" cy="3291307"/>
              </a:xfrm>
              <a:prstGeom prst="rect">
                <a:avLst/>
              </a:prstGeom>
              <a:solidFill>
                <a:srgbClr val="0882AB">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accent1"/>
                    </a:solidFill>
                    <a:latin typeface="Avenir Next" panose="020B0503020202020204" pitchFamily="34" charset="0"/>
                  </a:rPr>
                  <a:t>2. Linked </a:t>
                </a:r>
              </a:p>
              <a:p>
                <a:pPr algn="ctr"/>
                <a:r>
                  <a:rPr lang="en-US" b="1" dirty="0">
                    <a:solidFill>
                      <a:schemeClr val="accent1"/>
                    </a:solidFill>
                    <a:latin typeface="Avenir Next" panose="020B0503020202020204" pitchFamily="34" charset="0"/>
                  </a:rPr>
                  <a:t>Data</a:t>
                </a:r>
                <a:endParaRPr lang="en-US" dirty="0">
                  <a:solidFill>
                    <a:schemeClr val="accent1"/>
                  </a:solidFill>
                  <a:latin typeface="Avenir Next" panose="020B0503020202020204" pitchFamily="34" charset="0"/>
                </a:endParaRPr>
              </a:p>
              <a:p>
                <a:pPr marL="285750" indent="-285750">
                  <a:buFont typeface="Arial" panose="020B0604020202020204" pitchFamily="34" charset="0"/>
                  <a:buChar char="•"/>
                </a:pPr>
                <a:endParaRPr lang="en-US" sz="500" dirty="0">
                  <a:solidFill>
                    <a:schemeClr val="tx1"/>
                  </a:solidFill>
                  <a:latin typeface="Avenir Next" panose="020B0503020202020204" pitchFamily="34" charset="0"/>
                </a:endParaRPr>
              </a:p>
              <a:p>
                <a:pPr marL="285750" indent="-285750">
                  <a:buFont typeface="Arial" panose="020B0604020202020204" pitchFamily="34" charset="0"/>
                  <a:buChar char="•"/>
                </a:pPr>
                <a:r>
                  <a:rPr lang="en-US" dirty="0">
                    <a:solidFill>
                      <a:schemeClr val="tx1"/>
                    </a:solidFill>
                    <a:latin typeface="Avenir Next" panose="020B0503020202020204" pitchFamily="34" charset="0"/>
                  </a:rPr>
                  <a:t>Demographic information (</a:t>
                </a:r>
                <a:r>
                  <a:rPr lang="en-US" b="1" dirty="0">
                    <a:solidFill>
                      <a:schemeClr val="tx1"/>
                    </a:solidFill>
                    <a:latin typeface="Avenir Next" panose="020B0503020202020204" pitchFamily="34" charset="0"/>
                  </a:rPr>
                  <a:t>age</a:t>
                </a:r>
                <a:r>
                  <a:rPr lang="en-US" dirty="0">
                    <a:solidFill>
                      <a:schemeClr val="tx1"/>
                    </a:solidFill>
                    <a:latin typeface="Avenir Next" panose="020B0503020202020204" pitchFamily="34" charset="0"/>
                  </a:rPr>
                  <a:t>, </a:t>
                </a:r>
                <a:r>
                  <a:rPr lang="en-US" b="1" dirty="0">
                    <a:solidFill>
                      <a:schemeClr val="tx1"/>
                    </a:solidFill>
                    <a:latin typeface="Avenir Next" panose="020B0503020202020204" pitchFamily="34" charset="0"/>
                  </a:rPr>
                  <a:t>race</a:t>
                </a:r>
                <a:r>
                  <a:rPr lang="en-US" dirty="0">
                    <a:solidFill>
                      <a:schemeClr val="tx1"/>
                    </a:solidFill>
                    <a:latin typeface="Avenir Next" panose="020B0503020202020204" pitchFamily="34" charset="0"/>
                  </a:rPr>
                  <a:t>, </a:t>
                </a:r>
                <a:r>
                  <a:rPr lang="en-US" b="1" dirty="0">
                    <a:solidFill>
                      <a:schemeClr val="tx1"/>
                    </a:solidFill>
                    <a:latin typeface="Avenir Next" panose="020B0503020202020204" pitchFamily="34" charset="0"/>
                  </a:rPr>
                  <a:t>ethnicity</a:t>
                </a:r>
                <a:r>
                  <a:rPr lang="en-US" dirty="0">
                    <a:solidFill>
                      <a:schemeClr val="tx1"/>
                    </a:solidFill>
                    <a:latin typeface="Avenir Next" panose="020B0503020202020204" pitchFamily="34" charset="0"/>
                  </a:rPr>
                  <a:t>)</a:t>
                </a:r>
              </a:p>
              <a:p>
                <a:pPr marL="285750" indent="-285750">
                  <a:buFont typeface="Arial" panose="020B0604020202020204" pitchFamily="34" charset="0"/>
                  <a:buChar char="•"/>
                </a:pPr>
                <a:r>
                  <a:rPr lang="en-US" dirty="0">
                    <a:solidFill>
                      <a:schemeClr val="tx1"/>
                    </a:solidFill>
                    <a:latin typeface="Avenir Next" panose="020B0503020202020204" pitchFamily="34" charset="0"/>
                  </a:rPr>
                  <a:t>CD4+ counts</a:t>
                </a:r>
              </a:p>
              <a:p>
                <a:pPr marL="285750" indent="-285750">
                  <a:buFont typeface="Arial" panose="020B0604020202020204" pitchFamily="34" charset="0"/>
                  <a:buChar char="•"/>
                </a:pPr>
                <a:r>
                  <a:rPr lang="en-US" dirty="0">
                    <a:solidFill>
                      <a:schemeClr val="tx1"/>
                    </a:solidFill>
                    <a:latin typeface="Avenir Next" panose="020B0503020202020204" pitchFamily="34" charset="0"/>
                  </a:rPr>
                  <a:t>date of HIV sequence sampling</a:t>
                </a:r>
              </a:p>
              <a:p>
                <a:pPr marL="285750" indent="-285750">
                  <a:buFont typeface="Arial" panose="020B0604020202020204" pitchFamily="34" charset="0"/>
                  <a:buChar char="•"/>
                </a:pPr>
                <a:endParaRPr lang="en-US" dirty="0">
                  <a:solidFill>
                    <a:schemeClr val="tx1"/>
                  </a:solidFill>
                  <a:latin typeface="Avenir Next" panose="020B0503020202020204" pitchFamily="34" charset="0"/>
                </a:endParaRPr>
              </a:p>
              <a:p>
                <a:pPr marL="285750" indent="-285750">
                  <a:buFont typeface="Arial" panose="020B0604020202020204" pitchFamily="34" charset="0"/>
                  <a:buChar char="•"/>
                </a:pPr>
                <a:endParaRPr lang="en-US" dirty="0">
                  <a:solidFill>
                    <a:schemeClr val="tx1"/>
                  </a:solidFill>
                  <a:latin typeface="Avenir Next" panose="020B0503020202020204" pitchFamily="34" charset="0"/>
                </a:endParaRPr>
              </a:p>
            </p:txBody>
          </p:sp>
          <p:sp>
            <p:nvSpPr>
              <p:cNvPr id="10" name="TextBox 9">
                <a:extLst>
                  <a:ext uri="{FF2B5EF4-FFF2-40B4-BE49-F238E27FC236}">
                    <a16:creationId xmlns:a16="http://schemas.microsoft.com/office/drawing/2014/main" id="{24151F81-DF3E-780F-7120-526CE1A9CB56}"/>
                  </a:ext>
                </a:extLst>
              </p:cNvPr>
              <p:cNvSpPr txBox="1"/>
              <p:nvPr/>
            </p:nvSpPr>
            <p:spPr>
              <a:xfrm>
                <a:off x="209368" y="2589551"/>
                <a:ext cx="6078458" cy="584775"/>
              </a:xfrm>
              <a:prstGeom prst="rect">
                <a:avLst/>
              </a:prstGeom>
              <a:noFill/>
            </p:spPr>
            <p:txBody>
              <a:bodyPr wrap="square">
                <a:spAutoFit/>
              </a:bodyPr>
              <a:lstStyle/>
              <a:p>
                <a:pPr algn="ctr"/>
                <a:r>
                  <a:rPr lang="en-US" sz="3200" b="1" dirty="0">
                    <a:solidFill>
                      <a:schemeClr val="accent1"/>
                    </a:solidFill>
                    <a:latin typeface="Avenir Next" panose="020B0503020202020204" pitchFamily="34" charset="0"/>
                  </a:rPr>
                  <a:t>Inputs</a:t>
                </a:r>
                <a:endParaRPr lang="en-US" sz="3200" dirty="0"/>
              </a:p>
            </p:txBody>
          </p:sp>
        </p:grpSp>
      </p:grpSp>
      <p:grpSp>
        <p:nvGrpSpPr>
          <p:cNvPr id="24" name="Group 23">
            <a:extLst>
              <a:ext uri="{FF2B5EF4-FFF2-40B4-BE49-F238E27FC236}">
                <a16:creationId xmlns:a16="http://schemas.microsoft.com/office/drawing/2014/main" id="{140B0DD0-8F4E-2F38-E59A-C0D6D47BFAC7}"/>
              </a:ext>
            </a:extLst>
          </p:cNvPr>
          <p:cNvGrpSpPr/>
          <p:nvPr/>
        </p:nvGrpSpPr>
        <p:grpSpPr>
          <a:xfrm>
            <a:off x="6318632" y="2460762"/>
            <a:ext cx="5712902" cy="3877924"/>
            <a:chOff x="6318632" y="2589551"/>
            <a:chExt cx="5712902" cy="3877924"/>
          </a:xfrm>
        </p:grpSpPr>
        <p:sp>
          <p:nvSpPr>
            <p:cNvPr id="25" name="TextBox 24">
              <a:extLst>
                <a:ext uri="{FF2B5EF4-FFF2-40B4-BE49-F238E27FC236}">
                  <a16:creationId xmlns:a16="http://schemas.microsoft.com/office/drawing/2014/main" id="{2DA6F7EA-3622-AB5C-021D-5A8E1B3FE195}"/>
                </a:ext>
              </a:extLst>
            </p:cNvPr>
            <p:cNvSpPr txBox="1"/>
            <p:nvPr/>
          </p:nvSpPr>
          <p:spPr>
            <a:xfrm>
              <a:off x="7065958" y="2589551"/>
              <a:ext cx="3947311" cy="584775"/>
            </a:xfrm>
            <a:prstGeom prst="rect">
              <a:avLst/>
            </a:prstGeom>
            <a:noFill/>
          </p:spPr>
          <p:txBody>
            <a:bodyPr wrap="square">
              <a:spAutoFit/>
            </a:bodyPr>
            <a:lstStyle/>
            <a:p>
              <a:pPr algn="ctr"/>
              <a:r>
                <a:rPr lang="en-US" sz="3200" b="1" dirty="0">
                  <a:solidFill>
                    <a:schemeClr val="accent2"/>
                  </a:solidFill>
                  <a:latin typeface="Avenir Next" panose="020B0503020202020204" pitchFamily="34" charset="0"/>
                </a:rPr>
                <a:t>Outputs</a:t>
              </a:r>
              <a:endParaRPr lang="en-US" sz="3200" dirty="0">
                <a:solidFill>
                  <a:schemeClr val="accent2"/>
                </a:solidFill>
              </a:endParaRPr>
            </a:p>
          </p:txBody>
        </p:sp>
        <p:sp>
          <p:nvSpPr>
            <p:cNvPr id="26" name="Rectangle 25">
              <a:extLst>
                <a:ext uri="{FF2B5EF4-FFF2-40B4-BE49-F238E27FC236}">
                  <a16:creationId xmlns:a16="http://schemas.microsoft.com/office/drawing/2014/main" id="{31CF0E64-8937-C2A7-F790-7C9075FD3AEC}"/>
                </a:ext>
              </a:extLst>
            </p:cNvPr>
            <p:cNvSpPr/>
            <p:nvPr/>
          </p:nvSpPr>
          <p:spPr>
            <a:xfrm>
              <a:off x="6318632" y="3176168"/>
              <a:ext cx="2673313" cy="3291307"/>
            </a:xfrm>
            <a:prstGeom prst="rect">
              <a:avLst/>
            </a:prstGeom>
            <a:solidFill>
              <a:srgbClr val="FFE7C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accent2"/>
                  </a:solidFill>
                  <a:latin typeface="Avenir Next" panose="020B0503020202020204" pitchFamily="34" charset="0"/>
                </a:rPr>
                <a:t>1. Estimate a transmission probability weight for all pairs of HIV sequences</a:t>
              </a:r>
              <a:endParaRPr lang="en-US" sz="1400" dirty="0">
                <a:solidFill>
                  <a:schemeClr val="tx1"/>
                </a:solidFill>
                <a:latin typeface="Avenir Next" panose="020B0503020202020204" pitchFamily="34" charset="0"/>
              </a:endParaRPr>
            </a:p>
            <a:p>
              <a:endParaRPr lang="en-US" dirty="0">
                <a:solidFill>
                  <a:schemeClr val="tx1"/>
                </a:solidFill>
                <a:latin typeface="Avenir Next" panose="020B0503020202020204" pitchFamily="34" charset="0"/>
              </a:endParaRPr>
            </a:p>
            <a:p>
              <a:pPr marL="285750" indent="-285750">
                <a:buFont typeface="Arial" panose="020B0604020202020204" pitchFamily="34" charset="0"/>
                <a:buChar char="•"/>
              </a:pPr>
              <a:endParaRPr lang="en-US" dirty="0">
                <a:solidFill>
                  <a:schemeClr val="tx1"/>
                </a:solidFill>
                <a:latin typeface="Avenir Next" panose="020B0503020202020204" pitchFamily="34" charset="0"/>
              </a:endParaRPr>
            </a:p>
          </p:txBody>
        </p:sp>
        <p:sp>
          <p:nvSpPr>
            <p:cNvPr id="34" name="Rectangle 33">
              <a:extLst>
                <a:ext uri="{FF2B5EF4-FFF2-40B4-BE49-F238E27FC236}">
                  <a16:creationId xmlns:a16="http://schemas.microsoft.com/office/drawing/2014/main" id="{2AC71F53-6BFD-10A7-DFFD-C8C988A30368}"/>
                </a:ext>
              </a:extLst>
            </p:cNvPr>
            <p:cNvSpPr/>
            <p:nvPr/>
          </p:nvSpPr>
          <p:spPr>
            <a:xfrm>
              <a:off x="9356440" y="3176168"/>
              <a:ext cx="2675094" cy="3291307"/>
            </a:xfrm>
            <a:prstGeom prst="rect">
              <a:avLst/>
            </a:prstGeom>
            <a:solidFill>
              <a:srgbClr val="FFE7CF">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accent2"/>
                  </a:solidFill>
                  <a:latin typeface="Avenir Next" panose="020B0503020202020204" pitchFamily="34" charset="0"/>
                </a:rPr>
                <a:t>2. Predict population-level patterns</a:t>
              </a:r>
            </a:p>
            <a:p>
              <a:endParaRPr lang="en-US" sz="1200" b="1" dirty="0">
                <a:solidFill>
                  <a:schemeClr val="accent2"/>
                </a:solidFill>
                <a:latin typeface="Avenir Next" panose="020B0503020202020204" pitchFamily="34" charset="0"/>
              </a:endParaRPr>
            </a:p>
            <a:p>
              <a:pPr algn="ctr"/>
              <a:endParaRPr lang="en-US" sz="1200" dirty="0">
                <a:solidFill>
                  <a:schemeClr val="tx1"/>
                </a:solidFill>
                <a:latin typeface="Avenir Next" panose="020B0503020202020204" pitchFamily="34" charset="0"/>
              </a:endParaRPr>
            </a:p>
            <a:p>
              <a:pPr marL="285750" indent="-285750">
                <a:buFont typeface="Arial" panose="020B0604020202020204" pitchFamily="34" charset="0"/>
                <a:buChar char="•"/>
              </a:pPr>
              <a:endParaRPr lang="en-US" dirty="0">
                <a:solidFill>
                  <a:schemeClr val="tx1"/>
                </a:solidFill>
                <a:latin typeface="Avenir Next" panose="020B0503020202020204" pitchFamily="34" charset="0"/>
              </a:endParaRPr>
            </a:p>
          </p:txBody>
        </p:sp>
      </p:grpSp>
      <p:pic>
        <p:nvPicPr>
          <p:cNvPr id="38" name="Picture 37">
            <a:extLst>
              <a:ext uri="{FF2B5EF4-FFF2-40B4-BE49-F238E27FC236}">
                <a16:creationId xmlns:a16="http://schemas.microsoft.com/office/drawing/2014/main" id="{0C9332E3-47DA-F350-5F5E-DF3C6092E5C9}"/>
              </a:ext>
            </a:extLst>
          </p:cNvPr>
          <p:cNvPicPr>
            <a:picLocks noChangeAspect="1"/>
          </p:cNvPicPr>
          <p:nvPr/>
        </p:nvPicPr>
        <p:blipFill>
          <a:blip r:embed="rId3"/>
          <a:stretch>
            <a:fillRect/>
          </a:stretch>
        </p:blipFill>
        <p:spPr>
          <a:xfrm>
            <a:off x="482992" y="4269563"/>
            <a:ext cx="2303326" cy="1914640"/>
          </a:xfrm>
          <a:prstGeom prst="rect">
            <a:avLst/>
          </a:prstGeom>
        </p:spPr>
      </p:pic>
      <p:pic>
        <p:nvPicPr>
          <p:cNvPr id="39" name="Picture 38">
            <a:extLst>
              <a:ext uri="{FF2B5EF4-FFF2-40B4-BE49-F238E27FC236}">
                <a16:creationId xmlns:a16="http://schemas.microsoft.com/office/drawing/2014/main" id="{4102C23C-74C1-5E71-3EE9-86A94FC0B514}"/>
              </a:ext>
            </a:extLst>
          </p:cNvPr>
          <p:cNvPicPr>
            <a:picLocks noChangeAspect="1"/>
          </p:cNvPicPr>
          <p:nvPr/>
        </p:nvPicPr>
        <p:blipFill>
          <a:blip r:embed="rId4"/>
          <a:stretch>
            <a:fillRect/>
          </a:stretch>
        </p:blipFill>
        <p:spPr>
          <a:xfrm>
            <a:off x="6523219" y="4269563"/>
            <a:ext cx="2264138" cy="1914640"/>
          </a:xfrm>
          <a:prstGeom prst="rect">
            <a:avLst/>
          </a:prstGeom>
        </p:spPr>
      </p:pic>
      <p:sp>
        <p:nvSpPr>
          <p:cNvPr id="40" name="Right Arrow 39">
            <a:extLst>
              <a:ext uri="{FF2B5EF4-FFF2-40B4-BE49-F238E27FC236}">
                <a16:creationId xmlns:a16="http://schemas.microsoft.com/office/drawing/2014/main" id="{684AC090-9DD5-EA22-9660-36F814C1F2E3}"/>
              </a:ext>
            </a:extLst>
          </p:cNvPr>
          <p:cNvSpPr/>
          <p:nvPr/>
        </p:nvSpPr>
        <p:spPr>
          <a:xfrm>
            <a:off x="9821372" y="4616450"/>
            <a:ext cx="673100" cy="3937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US" dirty="0"/>
          </a:p>
        </p:txBody>
      </p:sp>
      <p:sp>
        <p:nvSpPr>
          <p:cNvPr id="41" name="Left Arrow 40">
            <a:extLst>
              <a:ext uri="{FF2B5EF4-FFF2-40B4-BE49-F238E27FC236}">
                <a16:creationId xmlns:a16="http://schemas.microsoft.com/office/drawing/2014/main" id="{EA26E9D2-7173-88E1-C683-8685B3B4A74C}"/>
              </a:ext>
            </a:extLst>
          </p:cNvPr>
          <p:cNvSpPr/>
          <p:nvPr/>
        </p:nvSpPr>
        <p:spPr>
          <a:xfrm>
            <a:off x="10959404" y="4625974"/>
            <a:ext cx="673101" cy="393699"/>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US" dirty="0"/>
          </a:p>
        </p:txBody>
      </p:sp>
    </p:spTree>
    <p:extLst>
      <p:ext uri="{BB962C8B-B14F-4D97-AF65-F5344CB8AC3E}">
        <p14:creationId xmlns:p14="http://schemas.microsoft.com/office/powerpoint/2010/main" val="88667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iagram&#10;&#10;Description automatically generated">
            <a:extLst>
              <a:ext uri="{FF2B5EF4-FFF2-40B4-BE49-F238E27FC236}">
                <a16:creationId xmlns:a16="http://schemas.microsoft.com/office/drawing/2014/main" id="{12F0A9BD-D9FA-4ABB-E1D5-7CE43C31B2F3}"/>
              </a:ext>
            </a:extLst>
          </p:cNvPr>
          <p:cNvPicPr>
            <a:picLocks noChangeAspect="1"/>
          </p:cNvPicPr>
          <p:nvPr/>
        </p:nvPicPr>
        <p:blipFill rotWithShape="1">
          <a:blip r:embed="rId3"/>
          <a:srcRect l="18958"/>
          <a:stretch/>
        </p:blipFill>
        <p:spPr>
          <a:xfrm>
            <a:off x="6764501" y="1089743"/>
            <a:ext cx="5417568" cy="2159400"/>
          </a:xfrm>
          <a:prstGeom prst="rect">
            <a:avLst/>
          </a:prstGeom>
          <a:ln>
            <a:noFill/>
          </a:ln>
          <a:effectLst>
            <a:outerShdw blurRad="292100" dist="139700" dir="2700000" algn="tl" rotWithShape="0">
              <a:srgbClr val="333333">
                <a:alpha val="65000"/>
              </a:srgbClr>
            </a:outerShdw>
          </a:effectLst>
        </p:spPr>
      </p:pic>
      <p:pic>
        <p:nvPicPr>
          <p:cNvPr id="8" name="Picture 7" descr="A group of people on a stage&#10;&#10;Description automatically generated with medium confidence">
            <a:extLst>
              <a:ext uri="{FF2B5EF4-FFF2-40B4-BE49-F238E27FC236}">
                <a16:creationId xmlns:a16="http://schemas.microsoft.com/office/drawing/2014/main" id="{EBD71FD2-D17B-8059-478D-19BEE3D65FCF}"/>
              </a:ext>
            </a:extLst>
          </p:cNvPr>
          <p:cNvPicPr>
            <a:picLocks noChangeAspect="1"/>
          </p:cNvPicPr>
          <p:nvPr/>
        </p:nvPicPr>
        <p:blipFill>
          <a:blip r:embed="rId4"/>
          <a:stretch>
            <a:fillRect/>
          </a:stretch>
        </p:blipFill>
        <p:spPr>
          <a:xfrm>
            <a:off x="9931" y="1483202"/>
            <a:ext cx="5688933" cy="3768916"/>
          </a:xfrm>
          <a:prstGeom prst="rect">
            <a:avLst/>
          </a:prstGeom>
        </p:spPr>
      </p:pic>
      <p:pic>
        <p:nvPicPr>
          <p:cNvPr id="9" name="Picture 8" descr="Text&#10;&#10;Description automatically generated">
            <a:extLst>
              <a:ext uri="{FF2B5EF4-FFF2-40B4-BE49-F238E27FC236}">
                <a16:creationId xmlns:a16="http://schemas.microsoft.com/office/drawing/2014/main" id="{76D2E07A-FCCE-4706-8FA6-55C5DBA581E2}"/>
              </a:ext>
            </a:extLst>
          </p:cNvPr>
          <p:cNvPicPr>
            <a:picLocks noChangeAspect="1"/>
          </p:cNvPicPr>
          <p:nvPr/>
        </p:nvPicPr>
        <p:blipFill>
          <a:blip r:embed="rId5"/>
          <a:stretch>
            <a:fillRect/>
          </a:stretch>
        </p:blipFill>
        <p:spPr>
          <a:xfrm>
            <a:off x="0" y="4983054"/>
            <a:ext cx="4881879" cy="2056061"/>
          </a:xfrm>
          <a:prstGeom prst="rect">
            <a:avLst/>
          </a:prstGeom>
          <a:ln>
            <a:noFill/>
          </a:ln>
          <a:effectLst>
            <a:outerShdw blurRad="292100" dist="139700" dir="2700000" algn="tl" rotWithShape="0">
              <a:srgbClr val="333333">
                <a:alpha val="65000"/>
              </a:srgbClr>
            </a:outerShdw>
          </a:effectLst>
        </p:spPr>
      </p:pic>
      <p:pic>
        <p:nvPicPr>
          <p:cNvPr id="7" name="Picture 6" descr="Text&#10;&#10;Description automatically generated with low confidence">
            <a:extLst>
              <a:ext uri="{FF2B5EF4-FFF2-40B4-BE49-F238E27FC236}">
                <a16:creationId xmlns:a16="http://schemas.microsoft.com/office/drawing/2014/main" id="{0E36A606-58F4-DB66-4A8A-9C79ABFE522A}"/>
              </a:ext>
            </a:extLst>
          </p:cNvPr>
          <p:cNvPicPr>
            <a:picLocks noChangeAspect="1"/>
          </p:cNvPicPr>
          <p:nvPr/>
        </p:nvPicPr>
        <p:blipFill>
          <a:blip r:embed="rId6"/>
          <a:stretch>
            <a:fillRect/>
          </a:stretch>
        </p:blipFill>
        <p:spPr>
          <a:xfrm>
            <a:off x="4355683" y="1585663"/>
            <a:ext cx="4308251" cy="1130915"/>
          </a:xfrm>
          <a:prstGeom prst="rect">
            <a:avLst/>
          </a:prstGeom>
          <a:ln>
            <a:solidFill>
              <a:schemeClr val="tx2"/>
            </a:solidFill>
          </a:ln>
        </p:spPr>
      </p:pic>
      <p:grpSp>
        <p:nvGrpSpPr>
          <p:cNvPr id="11" name="Group 10">
            <a:extLst>
              <a:ext uri="{FF2B5EF4-FFF2-40B4-BE49-F238E27FC236}">
                <a16:creationId xmlns:a16="http://schemas.microsoft.com/office/drawing/2014/main" id="{5611625D-446C-31DA-20A6-36FA1F5DF859}"/>
              </a:ext>
            </a:extLst>
          </p:cNvPr>
          <p:cNvGrpSpPr/>
          <p:nvPr/>
        </p:nvGrpSpPr>
        <p:grpSpPr>
          <a:xfrm>
            <a:off x="5992047" y="3429000"/>
            <a:ext cx="6442970" cy="2188541"/>
            <a:chOff x="6667444" y="1490322"/>
            <a:chExt cx="3902400" cy="1325563"/>
          </a:xfrm>
        </p:grpSpPr>
        <p:sp>
          <p:nvSpPr>
            <p:cNvPr id="12" name="Rectangle 11">
              <a:extLst>
                <a:ext uri="{FF2B5EF4-FFF2-40B4-BE49-F238E27FC236}">
                  <a16:creationId xmlns:a16="http://schemas.microsoft.com/office/drawing/2014/main" id="{C4DE4DB8-19F4-5A91-1BB5-6CB309D0BA7B}"/>
                </a:ext>
              </a:extLst>
            </p:cNvPr>
            <p:cNvSpPr/>
            <p:nvPr/>
          </p:nvSpPr>
          <p:spPr>
            <a:xfrm>
              <a:off x="6705887" y="1490322"/>
              <a:ext cx="3863957" cy="1325563"/>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94109B5-5DA2-FC09-F251-D73BF3819DC3}"/>
                </a:ext>
              </a:extLst>
            </p:cNvPr>
            <p:cNvGrpSpPr/>
            <p:nvPr/>
          </p:nvGrpSpPr>
          <p:grpSpPr>
            <a:xfrm>
              <a:off x="6667444" y="1567237"/>
              <a:ext cx="3745083" cy="1214900"/>
              <a:chOff x="2755900" y="2589101"/>
              <a:chExt cx="6680200" cy="2167048"/>
            </a:xfrm>
          </p:grpSpPr>
          <p:pic>
            <p:nvPicPr>
              <p:cNvPr id="14" name="Picture 13" descr="Graphical user interface, text, application&#10;&#10;Description automatically generated">
                <a:extLst>
                  <a:ext uri="{FF2B5EF4-FFF2-40B4-BE49-F238E27FC236}">
                    <a16:creationId xmlns:a16="http://schemas.microsoft.com/office/drawing/2014/main" id="{BF7CA30C-C052-5E3D-67AF-04E8D0B1A801}"/>
                  </a:ext>
                </a:extLst>
              </p:cNvPr>
              <p:cNvPicPr>
                <a:picLocks noChangeAspect="1"/>
              </p:cNvPicPr>
              <p:nvPr/>
            </p:nvPicPr>
            <p:blipFill rotWithShape="1">
              <a:blip r:embed="rId7"/>
              <a:srcRect t="45767"/>
              <a:stretch/>
            </p:blipFill>
            <p:spPr>
              <a:xfrm>
                <a:off x="2755900" y="3316636"/>
                <a:ext cx="6680200" cy="1439513"/>
              </a:xfrm>
              <a:prstGeom prst="rect">
                <a:avLst/>
              </a:prstGeom>
            </p:spPr>
          </p:pic>
          <p:pic>
            <p:nvPicPr>
              <p:cNvPr id="15" name="Picture 14" descr="Graphical user interface, text, application&#10;&#10;Description automatically generated">
                <a:extLst>
                  <a:ext uri="{FF2B5EF4-FFF2-40B4-BE49-F238E27FC236}">
                    <a16:creationId xmlns:a16="http://schemas.microsoft.com/office/drawing/2014/main" id="{A89C3411-30B7-138D-F801-66AFA743D59B}"/>
                  </a:ext>
                </a:extLst>
              </p:cNvPr>
              <p:cNvPicPr>
                <a:picLocks noChangeAspect="1"/>
              </p:cNvPicPr>
              <p:nvPr/>
            </p:nvPicPr>
            <p:blipFill rotWithShape="1">
              <a:blip r:embed="rId7"/>
              <a:srcRect t="3825" r="13150" b="62418"/>
              <a:stretch/>
            </p:blipFill>
            <p:spPr>
              <a:xfrm>
                <a:off x="2776026" y="2589101"/>
                <a:ext cx="5801747" cy="896003"/>
              </a:xfrm>
              <a:prstGeom prst="rect">
                <a:avLst/>
              </a:prstGeom>
            </p:spPr>
          </p:pic>
        </p:grpSp>
      </p:grpSp>
      <p:pic>
        <p:nvPicPr>
          <p:cNvPr id="10" name="Picture 9" descr="Graphical user interface, text, application, email&#10;&#10;Description automatically generated">
            <a:extLst>
              <a:ext uri="{FF2B5EF4-FFF2-40B4-BE49-F238E27FC236}">
                <a16:creationId xmlns:a16="http://schemas.microsoft.com/office/drawing/2014/main" id="{82FA1F62-DD48-844B-28DB-AB10C477E967}"/>
              </a:ext>
            </a:extLst>
          </p:cNvPr>
          <p:cNvPicPr>
            <a:picLocks noChangeAspect="1"/>
          </p:cNvPicPr>
          <p:nvPr/>
        </p:nvPicPr>
        <p:blipFill>
          <a:blip r:embed="rId8"/>
          <a:stretch>
            <a:fillRect/>
          </a:stretch>
        </p:blipFill>
        <p:spPr>
          <a:xfrm>
            <a:off x="7355979" y="3091901"/>
            <a:ext cx="4819303" cy="1608545"/>
          </a:xfrm>
          <a:prstGeom prst="rect">
            <a:avLst/>
          </a:prstGeom>
          <a:ln>
            <a:noFill/>
          </a:ln>
          <a:effectLst>
            <a:outerShdw blurRad="292100" dist="139700" dir="2700000" algn="tl" rotWithShape="0">
              <a:srgbClr val="333333">
                <a:alpha val="65000"/>
              </a:srgbClr>
            </a:outerShdw>
          </a:effectLst>
        </p:spPr>
      </p:pic>
      <p:pic>
        <p:nvPicPr>
          <p:cNvPr id="17" name="Picture 16" descr="Graphical user interface, text, application, email&#10;&#10;Description automatically generated">
            <a:extLst>
              <a:ext uri="{FF2B5EF4-FFF2-40B4-BE49-F238E27FC236}">
                <a16:creationId xmlns:a16="http://schemas.microsoft.com/office/drawing/2014/main" id="{AF149784-6CE2-A0F2-0C99-8FC588714E51}"/>
              </a:ext>
            </a:extLst>
          </p:cNvPr>
          <p:cNvPicPr>
            <a:picLocks noChangeAspect="1"/>
          </p:cNvPicPr>
          <p:nvPr/>
        </p:nvPicPr>
        <p:blipFill rotWithShape="1">
          <a:blip r:embed="rId9"/>
          <a:srcRect l="1505" r="4090" b="60823"/>
          <a:stretch/>
        </p:blipFill>
        <p:spPr>
          <a:xfrm>
            <a:off x="0" y="-24418"/>
            <a:ext cx="5620663" cy="131203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52C8F353-3501-46F4-F43B-27B52CED5A9F}"/>
              </a:ext>
            </a:extLst>
          </p:cNvPr>
          <p:cNvPicPr>
            <a:picLocks noChangeAspect="1"/>
          </p:cNvPicPr>
          <p:nvPr/>
        </p:nvPicPr>
        <p:blipFill>
          <a:blip r:embed="rId10"/>
          <a:stretch>
            <a:fillRect/>
          </a:stretch>
        </p:blipFill>
        <p:spPr>
          <a:xfrm>
            <a:off x="5447438" y="14468"/>
            <a:ext cx="6734631" cy="1060704"/>
          </a:xfrm>
          <a:prstGeom prst="rect">
            <a:avLst/>
          </a:prstGeom>
          <a:solidFill>
            <a:schemeClr val="bg1"/>
          </a:solidFill>
          <a:ln>
            <a:solidFill>
              <a:schemeClr val="tx2"/>
            </a:solidFill>
          </a:ln>
        </p:spPr>
      </p:pic>
      <p:pic>
        <p:nvPicPr>
          <p:cNvPr id="18" name="Picture 17" descr="Graphical user interface, text, application, email&#10;&#10;Description automatically generated">
            <a:extLst>
              <a:ext uri="{FF2B5EF4-FFF2-40B4-BE49-F238E27FC236}">
                <a16:creationId xmlns:a16="http://schemas.microsoft.com/office/drawing/2014/main" id="{8A971D96-45F7-087A-F191-9CA5102FEED6}"/>
              </a:ext>
            </a:extLst>
          </p:cNvPr>
          <p:cNvPicPr>
            <a:picLocks noChangeAspect="1"/>
          </p:cNvPicPr>
          <p:nvPr/>
        </p:nvPicPr>
        <p:blipFill rotWithShape="1">
          <a:blip r:embed="rId9"/>
          <a:srcRect l="1822" t="51991" r="3774" b="8832"/>
          <a:stretch/>
        </p:blipFill>
        <p:spPr>
          <a:xfrm>
            <a:off x="5447438" y="5557249"/>
            <a:ext cx="5620663" cy="13120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7778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67EFA2-CBC9-4E8B-8CDF-F4F9A2BE5C88}"/>
              </a:ext>
            </a:extLst>
          </p:cNvPr>
          <p:cNvSpPr>
            <a:spLocks noGrp="1"/>
          </p:cNvSpPr>
          <p:nvPr>
            <p:ph type="title"/>
          </p:nvPr>
        </p:nvSpPr>
        <p:spPr/>
        <p:txBody>
          <a:bodyPr/>
          <a:lstStyle/>
          <a:p>
            <a:r>
              <a:rPr lang="en-US" dirty="0"/>
              <a:t>Timeline</a:t>
            </a:r>
          </a:p>
        </p:txBody>
      </p:sp>
      <p:pic>
        <p:nvPicPr>
          <p:cNvPr id="4" name="Picture 3">
            <a:extLst>
              <a:ext uri="{FF2B5EF4-FFF2-40B4-BE49-F238E27FC236}">
                <a16:creationId xmlns:a16="http://schemas.microsoft.com/office/drawing/2014/main" id="{04A3489B-74D6-3061-3737-886C8EFA7CB1}"/>
              </a:ext>
            </a:extLst>
          </p:cNvPr>
          <p:cNvPicPr>
            <a:picLocks noChangeAspect="1"/>
          </p:cNvPicPr>
          <p:nvPr/>
        </p:nvPicPr>
        <p:blipFill>
          <a:blip r:embed="rId3"/>
          <a:stretch>
            <a:fillRect/>
          </a:stretch>
        </p:blipFill>
        <p:spPr>
          <a:xfrm>
            <a:off x="2014817" y="1254685"/>
            <a:ext cx="8162365" cy="4940300"/>
          </a:xfrm>
          <a:prstGeom prst="rect">
            <a:avLst/>
          </a:prstGeom>
        </p:spPr>
      </p:pic>
    </p:spTree>
    <p:extLst>
      <p:ext uri="{BB962C8B-B14F-4D97-AF65-F5344CB8AC3E}">
        <p14:creationId xmlns:p14="http://schemas.microsoft.com/office/powerpoint/2010/main" val="3763037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1010A4E-4F36-9D4C-97C5-9AF4FEF49D21}"/>
              </a:ext>
            </a:extLst>
          </p:cNvPr>
          <p:cNvSpPr>
            <a:spLocks noGrp="1"/>
          </p:cNvSpPr>
          <p:nvPr>
            <p:ph sz="quarter" idx="13"/>
          </p:nvPr>
        </p:nvSpPr>
        <p:spPr>
          <a:xfrm>
            <a:off x="1748118" y="2003613"/>
            <a:ext cx="9695330" cy="4230424"/>
          </a:xfrm>
        </p:spPr>
        <p:txBody>
          <a:bodyPr>
            <a:normAutofit/>
          </a:bodyPr>
          <a:lstStyle/>
          <a:p>
            <a:pPr marL="0" indent="0">
              <a:lnSpc>
                <a:spcPct val="100000"/>
              </a:lnSpc>
              <a:buNone/>
            </a:pPr>
            <a:r>
              <a:rPr lang="en-US" sz="2000" b="1" dirty="0">
                <a:solidFill>
                  <a:srgbClr val="73B4D7"/>
                </a:solidFill>
                <a:latin typeface="Avenir Next" panose="020B0503020202020204" pitchFamily="34" charset="0"/>
              </a:rPr>
              <a:t>Meetings and presentations:</a:t>
            </a:r>
          </a:p>
          <a:p>
            <a:pPr marL="342900" indent="-342900">
              <a:lnSpc>
                <a:spcPct val="100000"/>
              </a:lnSpc>
              <a:buFont typeface="Arial" panose="020B0604020202020204" pitchFamily="34" charset="0"/>
              <a:buChar char="•"/>
            </a:pPr>
            <a:r>
              <a:rPr lang="en-US" sz="2000" dirty="0">
                <a:solidFill>
                  <a:srgbClr val="73B4D7"/>
                </a:solidFill>
                <a:latin typeface="Avenir Next" panose="020B0503020202020204" pitchFamily="34" charset="0"/>
              </a:rPr>
              <a:t>Center for AIDS Research Community Engagement Office</a:t>
            </a:r>
          </a:p>
          <a:p>
            <a:pPr marL="342900" indent="-342900">
              <a:lnSpc>
                <a:spcPct val="100000"/>
              </a:lnSpc>
              <a:buFont typeface="Arial" panose="020B0604020202020204" pitchFamily="34" charset="0"/>
              <a:buChar char="•"/>
            </a:pPr>
            <a:r>
              <a:rPr lang="en-US" dirty="0">
                <a:solidFill>
                  <a:srgbClr val="73B4D7"/>
                </a:solidFill>
                <a:latin typeface="Avenir Next" panose="020B0503020202020204" pitchFamily="34" charset="0"/>
              </a:rPr>
              <a:t>Dialogue with r</a:t>
            </a:r>
            <a:r>
              <a:rPr lang="en-US" sz="2000" dirty="0">
                <a:solidFill>
                  <a:srgbClr val="73B4D7"/>
                </a:solidFill>
                <a:latin typeface="Avenir Next" panose="020B0503020202020204" pitchFamily="34" charset="0"/>
              </a:rPr>
              <a:t>esearchers and clinicians (~50)</a:t>
            </a:r>
          </a:p>
          <a:p>
            <a:pPr marL="342900" indent="-342900">
              <a:lnSpc>
                <a:spcPct val="100000"/>
              </a:lnSpc>
              <a:buFont typeface="Arial" panose="020B0604020202020204" pitchFamily="34" charset="0"/>
              <a:buChar char="•"/>
            </a:pPr>
            <a:r>
              <a:rPr lang="en-US" dirty="0">
                <a:solidFill>
                  <a:srgbClr val="73B4D7"/>
                </a:solidFill>
                <a:latin typeface="Avenir Next" panose="020B0503020202020204" pitchFamily="34" charset="0"/>
              </a:rPr>
              <a:t>Dialogue with community-based organizations and advocates (~15)</a:t>
            </a:r>
            <a:endParaRPr lang="en-US" sz="2000" dirty="0">
              <a:solidFill>
                <a:srgbClr val="73B4D7"/>
              </a:solidFill>
              <a:latin typeface="Avenir Next" panose="020B0503020202020204" pitchFamily="34" charset="0"/>
            </a:endParaRPr>
          </a:p>
          <a:p>
            <a:pPr marL="342900" indent="-342900">
              <a:lnSpc>
                <a:spcPct val="100000"/>
              </a:lnSpc>
              <a:buFont typeface="Arial" panose="020B0604020202020204" pitchFamily="34" charset="0"/>
              <a:buChar char="•"/>
            </a:pPr>
            <a:endParaRPr lang="en-US" sz="2000" dirty="0">
              <a:solidFill>
                <a:srgbClr val="73B4D7"/>
              </a:solidFill>
              <a:latin typeface="Avenir Next" panose="020B0503020202020204" pitchFamily="34" charset="0"/>
            </a:endParaRPr>
          </a:p>
          <a:p>
            <a:pPr marL="0" indent="0">
              <a:lnSpc>
                <a:spcPct val="100000"/>
              </a:lnSpc>
              <a:buNone/>
            </a:pPr>
            <a:r>
              <a:rPr lang="en-US" sz="2000" b="1" dirty="0">
                <a:solidFill>
                  <a:srgbClr val="73B4D7"/>
                </a:solidFill>
                <a:latin typeface="Avenir Next" panose="020B0503020202020204" pitchFamily="34" charset="0"/>
              </a:rPr>
              <a:t>*Consultation with a National Coalition on molecular HIV surveillance:</a:t>
            </a:r>
          </a:p>
          <a:p>
            <a:pPr lvl="1">
              <a:lnSpc>
                <a:spcPct val="100000"/>
              </a:lnSpc>
            </a:pPr>
            <a:r>
              <a:rPr lang="en-US" dirty="0">
                <a:solidFill>
                  <a:srgbClr val="73B4D7"/>
                </a:solidFill>
                <a:latin typeface="Avenir Next" panose="020B0503020202020204" pitchFamily="34" charset="0"/>
              </a:rPr>
              <a:t>What are the perceived benefits of this project?</a:t>
            </a:r>
          </a:p>
          <a:p>
            <a:pPr lvl="1">
              <a:lnSpc>
                <a:spcPct val="100000"/>
              </a:lnSpc>
            </a:pPr>
            <a:r>
              <a:rPr lang="en-US" dirty="0">
                <a:solidFill>
                  <a:srgbClr val="73B4D7"/>
                </a:solidFill>
                <a:latin typeface="Avenir Next" panose="020B0503020202020204" pitchFamily="34" charset="0"/>
              </a:rPr>
              <a:t>What are the potential harms?</a:t>
            </a:r>
          </a:p>
          <a:p>
            <a:pPr marL="0" indent="0">
              <a:lnSpc>
                <a:spcPct val="100000"/>
              </a:lnSpc>
              <a:buNone/>
            </a:pPr>
            <a:endParaRPr lang="en-US" b="1" dirty="0">
              <a:solidFill>
                <a:srgbClr val="73B4D7"/>
              </a:solidFill>
              <a:latin typeface="Avenir Next" panose="020B0503020202020204" pitchFamily="34" charset="0"/>
            </a:endParaRPr>
          </a:p>
          <a:p>
            <a:pPr marL="0" indent="0">
              <a:lnSpc>
                <a:spcPct val="100000"/>
              </a:lnSpc>
              <a:buNone/>
            </a:pPr>
            <a:r>
              <a:rPr lang="en-US" b="1" dirty="0">
                <a:solidFill>
                  <a:srgbClr val="73B4D7"/>
                </a:solidFill>
                <a:latin typeface="Avenir Next" panose="020B0503020202020204" pitchFamily="34" charset="0"/>
              </a:rPr>
              <a:t>R</a:t>
            </a:r>
            <a:r>
              <a:rPr lang="en-US" sz="2000" b="1" dirty="0">
                <a:solidFill>
                  <a:srgbClr val="73B4D7"/>
                </a:solidFill>
                <a:latin typeface="Avenir Next" panose="020B0503020202020204" pitchFamily="34" charset="0"/>
              </a:rPr>
              <a:t>eflexive writing/journaling</a:t>
            </a:r>
          </a:p>
          <a:p>
            <a:endParaRPr lang="en-GB" noProof="0" dirty="0">
              <a:solidFill>
                <a:srgbClr val="73B4D7"/>
              </a:solidFill>
            </a:endParaRPr>
          </a:p>
        </p:txBody>
      </p:sp>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p:txBody>
          <a:bodyPr>
            <a:normAutofit/>
          </a:bodyPr>
          <a:lstStyle/>
          <a:p>
            <a:r>
              <a:rPr lang="en-US" dirty="0"/>
              <a:t>Methodology: Community Consultation Process</a:t>
            </a:r>
          </a:p>
        </p:txBody>
      </p:sp>
      <p:pic>
        <p:nvPicPr>
          <p:cNvPr id="4" name="Graphic 3" descr="Online meeting with solid fill">
            <a:extLst>
              <a:ext uri="{FF2B5EF4-FFF2-40B4-BE49-F238E27FC236}">
                <a16:creationId xmlns:a16="http://schemas.microsoft.com/office/drawing/2014/main" id="{DA8A9598-26BB-350D-DD38-E9200682CB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352" y="2003613"/>
            <a:ext cx="1093695" cy="1093695"/>
          </a:xfrm>
          <a:prstGeom prst="rect">
            <a:avLst/>
          </a:prstGeom>
        </p:spPr>
      </p:pic>
      <p:pic>
        <p:nvPicPr>
          <p:cNvPr id="5" name="Graphic 4" descr="Chat with solid fill">
            <a:extLst>
              <a:ext uri="{FF2B5EF4-FFF2-40B4-BE49-F238E27FC236}">
                <a16:creationId xmlns:a16="http://schemas.microsoft.com/office/drawing/2014/main" id="{38754D3D-5B22-A6D6-ADF6-008CFD585E9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1351" y="3939530"/>
            <a:ext cx="1093695" cy="1093695"/>
          </a:xfrm>
          <a:prstGeom prst="rect">
            <a:avLst/>
          </a:prstGeom>
        </p:spPr>
      </p:pic>
      <p:pic>
        <p:nvPicPr>
          <p:cNvPr id="6" name="Graphic 5" descr="Pen with solid fill">
            <a:extLst>
              <a:ext uri="{FF2B5EF4-FFF2-40B4-BE49-F238E27FC236}">
                <a16:creationId xmlns:a16="http://schemas.microsoft.com/office/drawing/2014/main" id="{E6C4F498-B10F-D78C-1917-00A5DE40BE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2913" y="5578690"/>
            <a:ext cx="807663" cy="807663"/>
          </a:xfrm>
          <a:prstGeom prst="rect">
            <a:avLst/>
          </a:prstGeom>
        </p:spPr>
      </p:pic>
    </p:spTree>
    <p:extLst>
      <p:ext uri="{BB962C8B-B14F-4D97-AF65-F5344CB8AC3E}">
        <p14:creationId xmlns:p14="http://schemas.microsoft.com/office/powerpoint/2010/main" val="2665584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ontent Placeholder 27">
            <a:extLst>
              <a:ext uri="{FF2B5EF4-FFF2-40B4-BE49-F238E27FC236}">
                <a16:creationId xmlns:a16="http://schemas.microsoft.com/office/drawing/2014/main" id="{64E02A00-0BCB-E9D4-BE52-EBC33A1457EE}"/>
              </a:ext>
            </a:extLst>
          </p:cNvPr>
          <p:cNvSpPr>
            <a:spLocks noGrp="1"/>
          </p:cNvSpPr>
          <p:nvPr>
            <p:ph sz="quarter" idx="13"/>
          </p:nvPr>
        </p:nvSpPr>
        <p:spPr>
          <a:xfrm>
            <a:off x="39437" y="1658771"/>
            <a:ext cx="5437187" cy="4103686"/>
          </a:xfrm>
        </p:spPr>
        <p:txBody>
          <a:bodyPr>
            <a:normAutofit/>
          </a:bodyPr>
          <a:lstStyle/>
          <a:p>
            <a:pPr algn="ctr"/>
            <a:r>
              <a:rPr lang="en-US" sz="2400" dirty="0">
                <a:solidFill>
                  <a:schemeClr val="tx2"/>
                </a:solidFill>
              </a:rPr>
              <a:t>Informed Consent</a:t>
            </a:r>
          </a:p>
        </p:txBody>
      </p:sp>
      <p:sp>
        <p:nvSpPr>
          <p:cNvPr id="29" name="Content Placeholder 28">
            <a:extLst>
              <a:ext uri="{FF2B5EF4-FFF2-40B4-BE49-F238E27FC236}">
                <a16:creationId xmlns:a16="http://schemas.microsoft.com/office/drawing/2014/main" id="{1288CE97-D92B-4756-C13E-A0A3366852ED}"/>
              </a:ext>
            </a:extLst>
          </p:cNvPr>
          <p:cNvSpPr>
            <a:spLocks noGrp="1"/>
          </p:cNvSpPr>
          <p:nvPr>
            <p:ph sz="quarter" idx="14"/>
          </p:nvPr>
        </p:nvSpPr>
        <p:spPr>
          <a:xfrm>
            <a:off x="6096000" y="1658770"/>
            <a:ext cx="5653091" cy="4103687"/>
          </a:xfrm>
        </p:spPr>
        <p:txBody>
          <a:bodyPr>
            <a:normAutofit/>
          </a:bodyPr>
          <a:lstStyle/>
          <a:p>
            <a:pPr algn="ctr"/>
            <a:r>
              <a:rPr lang="en-US" sz="2400" dirty="0">
                <a:solidFill>
                  <a:schemeClr val="tx2"/>
                </a:solidFill>
              </a:rPr>
              <a:t>Interlocking Systems of Oppression</a:t>
            </a:r>
          </a:p>
        </p:txBody>
      </p:sp>
      <p:sp>
        <p:nvSpPr>
          <p:cNvPr id="3" name="Title 2">
            <a:extLst>
              <a:ext uri="{FF2B5EF4-FFF2-40B4-BE49-F238E27FC236}">
                <a16:creationId xmlns:a16="http://schemas.microsoft.com/office/drawing/2014/main" id="{CE660349-8FF3-774D-99B5-E2BC07158C39}"/>
              </a:ext>
            </a:extLst>
          </p:cNvPr>
          <p:cNvSpPr>
            <a:spLocks noGrp="1"/>
          </p:cNvSpPr>
          <p:nvPr>
            <p:ph type="title"/>
          </p:nvPr>
        </p:nvSpPr>
        <p:spPr>
          <a:xfrm>
            <a:off x="4796506" y="260666"/>
            <a:ext cx="2598987" cy="909173"/>
          </a:xfrm>
        </p:spPr>
        <p:txBody>
          <a:bodyPr>
            <a:normAutofit/>
          </a:bodyPr>
          <a:lstStyle/>
          <a:p>
            <a:pPr algn="ctr"/>
            <a:r>
              <a:rPr lang="en-US" dirty="0"/>
              <a:t>Issues</a:t>
            </a:r>
          </a:p>
        </p:txBody>
      </p:sp>
      <p:grpSp>
        <p:nvGrpSpPr>
          <p:cNvPr id="7" name="Group 6">
            <a:extLst>
              <a:ext uri="{FF2B5EF4-FFF2-40B4-BE49-F238E27FC236}">
                <a16:creationId xmlns:a16="http://schemas.microsoft.com/office/drawing/2014/main" id="{22F42EDC-9DF0-0B35-34DE-828FE88CF6BA}"/>
              </a:ext>
            </a:extLst>
          </p:cNvPr>
          <p:cNvGrpSpPr/>
          <p:nvPr/>
        </p:nvGrpSpPr>
        <p:grpSpPr>
          <a:xfrm>
            <a:off x="1478367" y="2618099"/>
            <a:ext cx="3394013" cy="3229125"/>
            <a:chOff x="709892" y="1905026"/>
            <a:chExt cx="1422400" cy="1258171"/>
          </a:xfrm>
        </p:grpSpPr>
        <p:grpSp>
          <p:nvGrpSpPr>
            <p:cNvPr id="8" name="Group 7">
              <a:extLst>
                <a:ext uri="{FF2B5EF4-FFF2-40B4-BE49-F238E27FC236}">
                  <a16:creationId xmlns:a16="http://schemas.microsoft.com/office/drawing/2014/main" id="{82389C99-4C4C-4380-9E01-719FCDEF0DA4}"/>
                </a:ext>
              </a:extLst>
            </p:cNvPr>
            <p:cNvGrpSpPr/>
            <p:nvPr/>
          </p:nvGrpSpPr>
          <p:grpSpPr>
            <a:xfrm>
              <a:off x="1000125" y="2133600"/>
              <a:ext cx="546660" cy="600075"/>
              <a:chOff x="1000125" y="2133600"/>
              <a:chExt cx="546660" cy="600075"/>
            </a:xfrm>
          </p:grpSpPr>
          <p:sp>
            <p:nvSpPr>
              <p:cNvPr id="11" name="Rectangle 10">
                <a:extLst>
                  <a:ext uri="{FF2B5EF4-FFF2-40B4-BE49-F238E27FC236}">
                    <a16:creationId xmlns:a16="http://schemas.microsoft.com/office/drawing/2014/main" id="{909F9100-54D4-03BB-3C5C-91F4DB949756}"/>
                  </a:ext>
                </a:extLst>
              </p:cNvPr>
              <p:cNvSpPr/>
              <p:nvPr/>
            </p:nvSpPr>
            <p:spPr>
              <a:xfrm>
                <a:off x="1000125" y="2133600"/>
                <a:ext cx="492125" cy="60007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C0368FB-F0A0-485E-52F1-4F982DAA6A9F}"/>
                  </a:ext>
                </a:extLst>
              </p:cNvPr>
              <p:cNvSpPr/>
              <p:nvPr/>
            </p:nvSpPr>
            <p:spPr>
              <a:xfrm flipH="1">
                <a:off x="1501066" y="2404901"/>
                <a:ext cx="45719" cy="23177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Shape&#10;&#10;Description automatically generated with low confidence">
              <a:extLst>
                <a:ext uri="{FF2B5EF4-FFF2-40B4-BE49-F238E27FC236}">
                  <a16:creationId xmlns:a16="http://schemas.microsoft.com/office/drawing/2014/main" id="{839A0315-AE43-81CD-A46C-7BFC20085CDA}"/>
                </a:ext>
              </a:extLst>
            </p:cNvPr>
            <p:cNvPicPr>
              <a:picLocks noChangeAspect="1"/>
            </p:cNvPicPr>
            <p:nvPr/>
          </p:nvPicPr>
          <p:blipFill rotWithShape="1">
            <a:blip r:embed="rId3">
              <a:duotone>
                <a:schemeClr val="accent1">
                  <a:shade val="45000"/>
                  <a:satMod val="135000"/>
                </a:schemeClr>
                <a:prstClr val="white"/>
              </a:duotone>
            </a:blip>
            <a:srcRect b="11546"/>
            <a:stretch/>
          </p:blipFill>
          <p:spPr>
            <a:xfrm>
              <a:off x="709892" y="1905026"/>
              <a:ext cx="1422400" cy="1258171"/>
            </a:xfrm>
            <a:prstGeom prst="rect">
              <a:avLst/>
            </a:prstGeom>
          </p:spPr>
        </p:pic>
        <p:pic>
          <p:nvPicPr>
            <p:cNvPr id="10" name="Picture 9">
              <a:extLst>
                <a:ext uri="{FF2B5EF4-FFF2-40B4-BE49-F238E27FC236}">
                  <a16:creationId xmlns:a16="http://schemas.microsoft.com/office/drawing/2014/main" id="{E2219A0C-52DC-24A4-E679-67AB04678832}"/>
                </a:ext>
              </a:extLst>
            </p:cNvPr>
            <p:cNvPicPr>
              <a:picLocks noChangeAspect="1"/>
            </p:cNvPicPr>
            <p:nvPr/>
          </p:nvPicPr>
          <p:blipFill>
            <a:blip r:embed="rId4">
              <a:duotone>
                <a:schemeClr val="accent2">
                  <a:shade val="45000"/>
                  <a:satMod val="135000"/>
                </a:schemeClr>
                <a:prstClr val="white"/>
              </a:duotone>
            </a:blip>
            <a:stretch>
              <a:fillRect/>
            </a:stretch>
          </p:blipFill>
          <p:spPr>
            <a:xfrm rot="18943545">
              <a:off x="1446772" y="2511854"/>
              <a:ext cx="588723" cy="69712"/>
            </a:xfrm>
            <a:prstGeom prst="rect">
              <a:avLst/>
            </a:prstGeom>
          </p:spPr>
        </p:pic>
      </p:grpSp>
      <p:graphicFrame>
        <p:nvGraphicFramePr>
          <p:cNvPr id="22" name="Diagram 21">
            <a:extLst>
              <a:ext uri="{FF2B5EF4-FFF2-40B4-BE49-F238E27FC236}">
                <a16:creationId xmlns:a16="http://schemas.microsoft.com/office/drawing/2014/main" id="{5CBF7DDB-D95D-D7B4-DBBE-2C8A9C2CEC15}"/>
              </a:ext>
            </a:extLst>
          </p:cNvPr>
          <p:cNvGraphicFramePr/>
          <p:nvPr>
            <p:extLst>
              <p:ext uri="{D42A27DB-BD31-4B8C-83A1-F6EECF244321}">
                <p14:modId xmlns:p14="http://schemas.microsoft.com/office/powerpoint/2010/main" val="3099131226"/>
              </p:ext>
            </p:extLst>
          </p:nvPr>
        </p:nvGraphicFramePr>
        <p:xfrm>
          <a:off x="5505129" y="2104089"/>
          <a:ext cx="7055729" cy="42571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3" name="Group 22">
            <a:extLst>
              <a:ext uri="{FF2B5EF4-FFF2-40B4-BE49-F238E27FC236}">
                <a16:creationId xmlns:a16="http://schemas.microsoft.com/office/drawing/2014/main" id="{E58DBBF9-FDDC-66DD-2FB2-B70ABEAB499E}"/>
              </a:ext>
            </a:extLst>
          </p:cNvPr>
          <p:cNvGrpSpPr/>
          <p:nvPr/>
        </p:nvGrpSpPr>
        <p:grpSpPr>
          <a:xfrm>
            <a:off x="9341533" y="3465478"/>
            <a:ext cx="1372100" cy="1577126"/>
            <a:chOff x="3115496" y="2627482"/>
            <a:chExt cx="1372100" cy="1577126"/>
          </a:xfrm>
          <a:scene3d>
            <a:camera prst="orthographicFront"/>
            <a:lightRig rig="flat" dir="t"/>
          </a:scene3d>
        </p:grpSpPr>
        <p:sp>
          <p:nvSpPr>
            <p:cNvPr id="24" name="Hexagon 23">
              <a:extLst>
                <a:ext uri="{FF2B5EF4-FFF2-40B4-BE49-F238E27FC236}">
                  <a16:creationId xmlns:a16="http://schemas.microsoft.com/office/drawing/2014/main" id="{36E74801-401C-6AE6-E90A-0659DAEEA709}"/>
                </a:ext>
              </a:extLst>
            </p:cNvPr>
            <p:cNvSpPr/>
            <p:nvPr/>
          </p:nvSpPr>
          <p:spPr>
            <a:xfrm rot="5400000">
              <a:off x="3012983" y="2729995"/>
              <a:ext cx="1577126" cy="1372100"/>
            </a:xfrm>
            <a:prstGeom prst="hexagon">
              <a:avLst>
                <a:gd name="adj" fmla="val 25000"/>
                <a:gd name="vf" fmla="val 115470"/>
              </a:avLst>
            </a:prstGeom>
            <a:solidFill>
              <a:schemeClr val="accent2"/>
            </a:solidFill>
            <a:sp3d prstMaterial="plastic">
              <a:bevelT w="120900" h="88900"/>
              <a:bevelB w="88900" h="31750" prst="angle"/>
            </a:sp3d>
          </p:spPr>
          <p:style>
            <a:lnRef idx="0">
              <a:schemeClr val="lt1">
                <a:hueOff val="0"/>
                <a:satOff val="0"/>
                <a:lumOff val="0"/>
                <a:alphaOff val="0"/>
              </a:schemeClr>
            </a:lnRef>
            <a:fillRef idx="3">
              <a:schemeClr val="accent3">
                <a:hueOff val="11832861"/>
                <a:satOff val="52074"/>
                <a:lumOff val="10783"/>
                <a:alphaOff val="0"/>
              </a:schemeClr>
            </a:fillRef>
            <a:effectRef idx="2">
              <a:schemeClr val="accent3">
                <a:hueOff val="11832861"/>
                <a:satOff val="52074"/>
                <a:lumOff val="10783"/>
                <a:alphaOff val="0"/>
              </a:schemeClr>
            </a:effectRef>
            <a:fontRef idx="minor">
              <a:schemeClr val="lt1"/>
            </a:fontRef>
          </p:style>
        </p:sp>
        <p:sp>
          <p:nvSpPr>
            <p:cNvPr id="25" name="Hexagon 4">
              <a:extLst>
                <a:ext uri="{FF2B5EF4-FFF2-40B4-BE49-F238E27FC236}">
                  <a16:creationId xmlns:a16="http://schemas.microsoft.com/office/drawing/2014/main" id="{EF2D4926-69D1-6EDC-72E7-225C88929149}"/>
                </a:ext>
              </a:extLst>
            </p:cNvPr>
            <p:cNvSpPr txBox="1"/>
            <p:nvPr/>
          </p:nvSpPr>
          <p:spPr>
            <a:xfrm>
              <a:off x="3329314" y="2873251"/>
              <a:ext cx="1158281" cy="108558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b="1" kern="1200" dirty="0"/>
                <a:t>Criminalization</a:t>
              </a:r>
            </a:p>
          </p:txBody>
        </p:sp>
      </p:grpSp>
    </p:spTree>
    <p:extLst>
      <p:ext uri="{BB962C8B-B14F-4D97-AF65-F5344CB8AC3E}">
        <p14:creationId xmlns:p14="http://schemas.microsoft.com/office/powerpoint/2010/main" val="14281508"/>
      </p:ext>
    </p:extLst>
  </p:cSld>
  <p:clrMapOvr>
    <a:masterClrMapping/>
  </p:clrMapOvr>
</p:sld>
</file>

<file path=ppt/theme/theme1.xml><?xml version="1.0" encoding="utf-8"?>
<a:theme xmlns:a="http://schemas.openxmlformats.org/drawingml/2006/main" name="IAS2023">
  <a:themeElements>
    <a:clrScheme name="IAS 2023">
      <a:dk1>
        <a:srgbClr val="000000"/>
      </a:dk1>
      <a:lt1>
        <a:srgbClr val="FFFFFF"/>
      </a:lt1>
      <a:dk2>
        <a:srgbClr val="489DCB"/>
      </a:dk2>
      <a:lt2>
        <a:srgbClr val="FFFFFF"/>
      </a:lt2>
      <a:accent1>
        <a:srgbClr val="489DCB"/>
      </a:accent1>
      <a:accent2>
        <a:srgbClr val="EAAF66"/>
      </a:accent2>
      <a:accent3>
        <a:srgbClr val="2C7D5C"/>
      </a:accent3>
      <a:accent4>
        <a:srgbClr val="E0001B"/>
      </a:accent4>
      <a:accent5>
        <a:srgbClr val="69301F"/>
      </a:accent5>
      <a:accent6>
        <a:srgbClr val="FF890E"/>
      </a:accent6>
      <a:hlink>
        <a:srgbClr val="E0001B"/>
      </a:hlink>
      <a:folHlink>
        <a:srgbClr val="E0001B"/>
      </a:folHlink>
    </a:clrScheme>
    <a:fontScheme name="IAS Verdana">
      <a:maj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0" id="{CFA80BC0-AD6E-E448-8EBA-CC4CAEB6551A}" vid="{172C739A-344C-5F43-8BCC-E364C8214C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A1DB0929D38B49BE3F7DB6EA59087A" ma:contentTypeVersion="16" ma:contentTypeDescription="Create a new document." ma:contentTypeScope="" ma:versionID="8f420e8e20567d4a64c7ea434cc2407a">
  <xsd:schema xmlns:xsd="http://www.w3.org/2001/XMLSchema" xmlns:xs="http://www.w3.org/2001/XMLSchema" xmlns:p="http://schemas.microsoft.com/office/2006/metadata/properties" xmlns:ns2="3d3018a3-4faf-4e6b-8b26-f4217bce7ffb" xmlns:ns3="250929fa-9806-4449-af20-7947085fa170" targetNamespace="http://schemas.microsoft.com/office/2006/metadata/properties" ma:root="true" ma:fieldsID="6c073a8761f2c9f2126bf7e324fe98b7" ns2:_="" ns3:_="">
    <xsd:import namespace="3d3018a3-4faf-4e6b-8b26-f4217bce7ffb"/>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3018a3-4faf-4e6b-8b26-f4217bce7f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50929fa-9806-4449-af20-7947085fa170" xsi:nil="true"/>
    <lcf76f155ced4ddcb4097134ff3c332f xmlns="3d3018a3-4faf-4e6b-8b26-f4217bce7ff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FC323E-19A1-4D7E-81DC-E05D8AF76B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3018a3-4faf-4e6b-8b26-f4217bce7ffb"/>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D91213-72AF-448F-9FFC-5E08BD606D23}">
  <ds:schemaRefs>
    <ds:schemaRef ds:uri="http://schemas.microsoft.com/sharepoint/v3/contenttype/forms"/>
  </ds:schemaRefs>
</ds:datastoreItem>
</file>

<file path=customXml/itemProps3.xml><?xml version="1.0" encoding="utf-8"?>
<ds:datastoreItem xmlns:ds="http://schemas.openxmlformats.org/officeDocument/2006/customXml" ds:itemID="{DEAF7B11-44E5-4E0F-9F0E-74889F03B805}">
  <ds:schemaRefs>
    <ds:schemaRef ds:uri="http://purl.org/dc/terms/"/>
    <ds:schemaRef ds:uri="http://schemas.microsoft.com/office/2006/documentManagement/types"/>
    <ds:schemaRef ds:uri="http://schemas.openxmlformats.org/package/2006/metadata/core-properties"/>
    <ds:schemaRef ds:uri="http://www.w3.org/XML/1998/namespace"/>
    <ds:schemaRef ds:uri="http://purl.org/dc/elements/1.1/"/>
    <ds:schemaRef ds:uri="http://schemas.microsoft.com/office/infopath/2007/PartnerControls"/>
    <ds:schemaRef ds:uri="http://schemas.microsoft.com/office/2006/metadata/properties"/>
    <ds:schemaRef ds:uri="250929fa-9806-4449-af20-7947085fa170"/>
    <ds:schemaRef ds:uri="3d3018a3-4faf-4e6b-8b26-f4217bce7ffb"/>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IAS-2023-Speaker-template_Verdana</Template>
  <TotalTime>359</TotalTime>
  <Words>1255</Words>
  <Application>Microsoft Office PowerPoint</Application>
  <PresentationFormat>Widescreen</PresentationFormat>
  <Paragraphs>109</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IAS Ribbon Sans Regular</vt:lpstr>
      <vt:lpstr>Verdana</vt:lpstr>
      <vt:lpstr>Arial</vt:lpstr>
      <vt:lpstr>Avenir Next</vt:lpstr>
      <vt:lpstr>Calibri</vt:lpstr>
      <vt:lpstr>Courier New</vt:lpstr>
      <vt:lpstr>IAS2023</vt:lpstr>
      <vt:lpstr>Lessons Learned from Community Engagement in HIV Phylogenetic Research</vt:lpstr>
      <vt:lpstr>Conflict of interest disclosure</vt:lpstr>
      <vt:lpstr>Background</vt:lpstr>
      <vt:lpstr>Original Study: Phylodynamic Modeling of HIV Transmission</vt:lpstr>
      <vt:lpstr>Original Study: Phylodynamic Modeling of HIV Transmission</vt:lpstr>
      <vt:lpstr>PowerPoint Presentation</vt:lpstr>
      <vt:lpstr>Timeline</vt:lpstr>
      <vt:lpstr>Methodology: Community Consultation Process</vt:lpstr>
      <vt:lpstr>Issues</vt:lpstr>
      <vt:lpstr>Decision Not to Publish</vt:lpstr>
      <vt:lpstr>Alternate Publication </vt:lpstr>
      <vt:lpstr>Conclusions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Emma Williams</dc:creator>
  <cp:lastModifiedBy>Emma Williams</cp:lastModifiedBy>
  <cp:revision>39</cp:revision>
  <dcterms:created xsi:type="dcterms:W3CDTF">2023-05-26T10:00:24Z</dcterms:created>
  <dcterms:modified xsi:type="dcterms:W3CDTF">2023-06-28T14:58:54Z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0x0101008EA1DB0929D38B49BE3F7DB6EA59087A</vt:lpwstr>
  </property>
  <property fmtid="{D5CDD505-2E9C-101B-9397-08002B2CF9AE}" pid="3" name="MediaServiceImageTags">
    <vt:lpwstr/>
  </property>
</Properties>
</file>