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OOgbwojBwHPr4zAE5RhvgUuh3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a:stretch/>
        </p:blipFill>
        <p:spPr>
          <a:xfrm>
            <a:off x="0" y="2829"/>
            <a:ext cx="12192000" cy="3050856"/>
          </a:xfrm>
          <a:prstGeom prst="rect">
            <a:avLst/>
          </a:prstGeom>
          <a:noFill/>
          <a:ln>
            <a:noFill/>
          </a:ln>
        </p:spPr>
      </p:pic>
      <p:sp>
        <p:nvSpPr>
          <p:cNvPr id="15" name="Google Shape;15;p14"/>
          <p:cNvSpPr/>
          <p:nvPr/>
        </p:nvSpPr>
        <p:spPr>
          <a:xfrm>
            <a:off x="3649649" y="441325"/>
            <a:ext cx="8099439" cy="575945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6" name="Google Shape;16;p14"/>
          <p:cNvSpPr txBox="1">
            <a:spLocks noGrp="1"/>
          </p:cNvSpPr>
          <p:nvPr>
            <p:ph type="title"/>
          </p:nvPr>
        </p:nvSpPr>
        <p:spPr>
          <a:xfrm>
            <a:off x="4116391" y="1812056"/>
            <a:ext cx="7357341" cy="4296397"/>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2"/>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a:solidFill>
                <a:schemeClr val="dk1"/>
              </a:solidFill>
              <a:latin typeface="Verdana"/>
              <a:ea typeface="Verdana"/>
              <a:cs typeface="Verdana"/>
              <a:sym typeface="Verdana"/>
            </a:endParaRPr>
          </a:p>
        </p:txBody>
      </p:sp>
      <p:pic>
        <p:nvPicPr>
          <p:cNvPr id="18" name="Google Shape;18;p14"/>
          <p:cNvPicPr preferRelativeResize="0"/>
          <p:nvPr/>
        </p:nvPicPr>
        <p:blipFill rotWithShape="1">
          <a:blip r:embed="rId3">
            <a:alphaModFix/>
          </a:blip>
          <a:srcRect/>
          <a:stretch/>
        </p:blipFill>
        <p:spPr>
          <a:xfrm>
            <a:off x="93948" y="4243155"/>
            <a:ext cx="3406331" cy="2534377"/>
          </a:xfrm>
          <a:prstGeom prst="rect">
            <a:avLst/>
          </a:prstGeom>
          <a:noFill/>
          <a:ln>
            <a:noFill/>
          </a:ln>
        </p:spPr>
      </p:pic>
      <p:sp>
        <p:nvSpPr>
          <p:cNvPr id="19" name="Google Shape;19;p14"/>
          <p:cNvSpPr txBox="1">
            <a:spLocks noGrp="1"/>
          </p:cNvSpPr>
          <p:nvPr>
            <p:ph type="body" idx="1"/>
          </p:nvPr>
        </p:nvSpPr>
        <p:spPr>
          <a:xfrm>
            <a:off x="4116388" y="1162358"/>
            <a:ext cx="7357344" cy="43379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1"/>
              </a:buClr>
              <a:buSzPts val="2800"/>
              <a:buNone/>
              <a:defRPr sz="2800" b="1" i="0">
                <a:solidFill>
                  <a:schemeClr val="accen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body" idx="2"/>
          </p:nvPr>
        </p:nvSpPr>
        <p:spPr>
          <a:xfrm>
            <a:off x="4116388" y="696043"/>
            <a:ext cx="7357344" cy="385199"/>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4"/>
          <p:cNvSpPr txBox="1"/>
          <p:nvPr/>
        </p:nvSpPr>
        <p:spPr>
          <a:xfrm>
            <a:off x="4116388"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22" name="Google Shape;22;p14"/>
          <p:cNvSpPr txBox="1"/>
          <p:nvPr/>
        </p:nvSpPr>
        <p:spPr>
          <a:xfrm>
            <a:off x="7789864"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spTree>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Text 4">
  <p:cSld name="Content with Text 4">
    <p:spTree>
      <p:nvGrpSpPr>
        <p:cNvPr id="1" name="Shape 80"/>
        <p:cNvGrpSpPr/>
        <p:nvPr/>
      </p:nvGrpSpPr>
      <p:grpSpPr>
        <a:xfrm>
          <a:off x="0" y="0"/>
          <a:ext cx="0" cy="0"/>
          <a:chOff x="0" y="0"/>
          <a:chExt cx="0" cy="0"/>
        </a:xfrm>
      </p:grpSpPr>
      <p:sp>
        <p:nvSpPr>
          <p:cNvPr id="81" name="Google Shape;81;p23"/>
          <p:cNvSpPr txBox="1">
            <a:spLocks noGrp="1"/>
          </p:cNvSpPr>
          <p:nvPr>
            <p:ph type="body" idx="1"/>
          </p:nvPr>
        </p:nvSpPr>
        <p:spPr>
          <a:xfrm>
            <a:off x="8075613" y="2097089"/>
            <a:ext cx="3673478" cy="410369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3"/>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83" name="Google Shape;83;p23"/>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3"/>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sp>
        <p:nvSpPr>
          <p:cNvPr id="85" name="Google Shape;85;p23"/>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a:solidFill>
                <a:schemeClr val="dk1"/>
              </a:solidFill>
              <a:latin typeface="Verdana"/>
              <a:ea typeface="Verdana"/>
              <a:cs typeface="Verdana"/>
              <a:sym typeface="Verdana"/>
            </a:endParaRPr>
          </a:p>
        </p:txBody>
      </p:sp>
      <p:sp>
        <p:nvSpPr>
          <p:cNvPr id="86" name="Google Shape;86;p23"/>
          <p:cNvSpPr txBox="1">
            <a:spLocks noGrp="1"/>
          </p:cNvSpPr>
          <p:nvPr>
            <p:ph type="body" idx="2"/>
          </p:nvPr>
        </p:nvSpPr>
        <p:spPr>
          <a:xfrm>
            <a:off x="442913" y="2097088"/>
            <a:ext cx="7200900" cy="41036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with Caption 2">
  <p:cSld name="Image with Caption 2">
    <p:spTree>
      <p:nvGrpSpPr>
        <p:cNvPr id="1" name="Shape 87"/>
        <p:cNvGrpSpPr/>
        <p:nvPr/>
      </p:nvGrpSpPr>
      <p:grpSpPr>
        <a:xfrm>
          <a:off x="0" y="0"/>
          <a:ext cx="0" cy="0"/>
          <a:chOff x="0" y="0"/>
          <a:chExt cx="0" cy="0"/>
        </a:xfrm>
      </p:grpSpPr>
      <p:pic>
        <p:nvPicPr>
          <p:cNvPr id="88" name="Google Shape;88;p24"/>
          <p:cNvPicPr preferRelativeResize="0"/>
          <p:nvPr/>
        </p:nvPicPr>
        <p:blipFill rotWithShape="1">
          <a:blip r:embed="rId2">
            <a:alphaModFix/>
          </a:blip>
          <a:srcRect/>
          <a:stretch/>
        </p:blipFill>
        <p:spPr>
          <a:xfrm rot="5400000">
            <a:off x="7047428" y="1713431"/>
            <a:ext cx="6858001" cy="3431142"/>
          </a:xfrm>
          <a:prstGeom prst="rect">
            <a:avLst/>
          </a:prstGeom>
          <a:noFill/>
          <a:ln>
            <a:noFill/>
          </a:ln>
        </p:spPr>
      </p:pic>
      <p:sp>
        <p:nvSpPr>
          <p:cNvPr id="89" name="Google Shape;89;p24"/>
          <p:cNvSpPr txBox="1">
            <a:spLocks noGrp="1"/>
          </p:cNvSpPr>
          <p:nvPr>
            <p:ph type="body" idx="1"/>
          </p:nvPr>
        </p:nvSpPr>
        <p:spPr>
          <a:xfrm>
            <a:off x="442915" y="3256767"/>
            <a:ext cx="5437188" cy="294400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4"/>
          <p:cNvSpPr>
            <a:spLocks noGrp="1"/>
          </p:cNvSpPr>
          <p:nvPr>
            <p:ph type="pic" idx="2"/>
          </p:nvPr>
        </p:nvSpPr>
        <p:spPr>
          <a:xfrm>
            <a:off x="6311903" y="441328"/>
            <a:ext cx="5437188" cy="5975351"/>
          </a:xfrm>
          <a:prstGeom prst="rect">
            <a:avLst/>
          </a:prstGeom>
          <a:solidFill>
            <a:schemeClr val="accent2"/>
          </a:solidFill>
          <a:ln>
            <a:noFill/>
          </a:ln>
        </p:spPr>
      </p:sp>
      <p:sp>
        <p:nvSpPr>
          <p:cNvPr id="91" name="Google Shape;91;p24"/>
          <p:cNvSpPr txBox="1">
            <a:spLocks noGrp="1"/>
          </p:cNvSpPr>
          <p:nvPr>
            <p:ph type="title"/>
          </p:nvPr>
        </p:nvSpPr>
        <p:spPr>
          <a:xfrm>
            <a:off x="442913" y="1665294"/>
            <a:ext cx="5437187" cy="142864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4"/>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93" name="Google Shape;93;p24"/>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sp>
        <p:nvSpPr>
          <p:cNvPr id="94" name="Google Shape;94;p24"/>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a:solidFill>
                <a:schemeClr val="dk1"/>
              </a:solidFill>
              <a:latin typeface="Verdana"/>
              <a:ea typeface="Verdana"/>
              <a:cs typeface="Verdana"/>
              <a:sym typeface="Verdan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and Content - Pattern 2">
  <p:cSld name="Image and Content - Pattern 2">
    <p:spTree>
      <p:nvGrpSpPr>
        <p:cNvPr id="1" name="Shape 95"/>
        <p:cNvGrpSpPr/>
        <p:nvPr/>
      </p:nvGrpSpPr>
      <p:grpSpPr>
        <a:xfrm>
          <a:off x="0" y="0"/>
          <a:ext cx="0" cy="0"/>
          <a:chOff x="0" y="0"/>
          <a:chExt cx="0" cy="0"/>
        </a:xfrm>
      </p:grpSpPr>
      <p:pic>
        <p:nvPicPr>
          <p:cNvPr id="96" name="Google Shape;96;p25"/>
          <p:cNvPicPr preferRelativeResize="0"/>
          <p:nvPr/>
        </p:nvPicPr>
        <p:blipFill rotWithShape="1">
          <a:blip r:embed="rId2">
            <a:alphaModFix/>
          </a:blip>
          <a:srcRect r="24283"/>
          <a:stretch/>
        </p:blipFill>
        <p:spPr>
          <a:xfrm rot="5400000">
            <a:off x="-880786" y="2546073"/>
            <a:ext cx="5192712" cy="3431142"/>
          </a:xfrm>
          <a:prstGeom prst="rect">
            <a:avLst/>
          </a:prstGeom>
          <a:noFill/>
          <a:ln>
            <a:noFill/>
          </a:ln>
        </p:spPr>
      </p:pic>
      <p:sp>
        <p:nvSpPr>
          <p:cNvPr id="97" name="Google Shape;97;p25"/>
          <p:cNvSpPr txBox="1">
            <a:spLocks noGrp="1"/>
          </p:cNvSpPr>
          <p:nvPr>
            <p:ph type="body" idx="1"/>
          </p:nvPr>
        </p:nvSpPr>
        <p:spPr>
          <a:xfrm>
            <a:off x="6311903" y="2097091"/>
            <a:ext cx="5437188" cy="41036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5"/>
          <p:cNvSpPr>
            <a:spLocks noGrp="1"/>
          </p:cNvSpPr>
          <p:nvPr>
            <p:ph type="pic" idx="2"/>
          </p:nvPr>
        </p:nvSpPr>
        <p:spPr>
          <a:xfrm>
            <a:off x="442915" y="2097091"/>
            <a:ext cx="5437188" cy="4103687"/>
          </a:xfrm>
          <a:prstGeom prst="rect">
            <a:avLst/>
          </a:prstGeom>
          <a:solidFill>
            <a:schemeClr val="accent2"/>
          </a:solidFill>
          <a:ln>
            <a:noFill/>
          </a:ln>
        </p:spPr>
      </p:sp>
      <p:sp>
        <p:nvSpPr>
          <p:cNvPr id="99" name="Google Shape;99;p25"/>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5"/>
          <p:cNvSpPr txBox="1"/>
          <p:nvPr/>
        </p:nvSpPr>
        <p:spPr>
          <a:xfrm>
            <a:off x="4116388"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101" name="Google Shape;101;p25"/>
          <p:cNvSpPr txBox="1"/>
          <p:nvPr/>
        </p:nvSpPr>
        <p:spPr>
          <a:xfrm>
            <a:off x="7789864"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and Content">
  <p:cSld name="Image and Content">
    <p:spTree>
      <p:nvGrpSpPr>
        <p:cNvPr id="1" name="Shape 102"/>
        <p:cNvGrpSpPr/>
        <p:nvPr/>
      </p:nvGrpSpPr>
      <p:grpSpPr>
        <a:xfrm>
          <a:off x="0" y="0"/>
          <a:ext cx="0" cy="0"/>
          <a:chOff x="0" y="0"/>
          <a:chExt cx="0" cy="0"/>
        </a:xfrm>
      </p:grpSpPr>
      <p:sp>
        <p:nvSpPr>
          <p:cNvPr id="103" name="Google Shape;103;p26"/>
          <p:cNvSpPr txBox="1">
            <a:spLocks noGrp="1"/>
          </p:cNvSpPr>
          <p:nvPr>
            <p:ph type="body" idx="1"/>
          </p:nvPr>
        </p:nvSpPr>
        <p:spPr>
          <a:xfrm>
            <a:off x="442913" y="2097089"/>
            <a:ext cx="5437187" cy="410368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6"/>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6"/>
          <p:cNvSpPr>
            <a:spLocks noGrp="1"/>
          </p:cNvSpPr>
          <p:nvPr>
            <p:ph type="pic" idx="2"/>
          </p:nvPr>
        </p:nvSpPr>
        <p:spPr>
          <a:xfrm>
            <a:off x="6311903" y="2097091"/>
            <a:ext cx="5437188" cy="4103687"/>
          </a:xfrm>
          <a:prstGeom prst="rect">
            <a:avLst/>
          </a:prstGeom>
          <a:solidFill>
            <a:schemeClr val="accent2"/>
          </a:solidFill>
          <a:ln>
            <a:noFill/>
          </a:ln>
        </p:spPr>
      </p:sp>
      <p:sp>
        <p:nvSpPr>
          <p:cNvPr id="106" name="Google Shape;106;p26"/>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107" name="Google Shape;107;p26"/>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sp>
        <p:nvSpPr>
          <p:cNvPr id="108" name="Google Shape;108;p26"/>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a:solidFill>
                <a:schemeClr val="dk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no pattern)">
  <p:cSld name="Title and Content (no pattern)">
    <p:spTree>
      <p:nvGrpSpPr>
        <p:cNvPr id="1" name="Shape 23"/>
        <p:cNvGrpSpPr/>
        <p:nvPr/>
      </p:nvGrpSpPr>
      <p:grpSpPr>
        <a:xfrm>
          <a:off x="0" y="0"/>
          <a:ext cx="0" cy="0"/>
          <a:chOff x="0" y="0"/>
          <a:chExt cx="0" cy="0"/>
        </a:xfrm>
      </p:grpSpPr>
      <p:sp>
        <p:nvSpPr>
          <p:cNvPr id="24" name="Google Shape;24;p15"/>
          <p:cNvSpPr/>
          <p:nvPr/>
        </p:nvSpPr>
        <p:spPr>
          <a:xfrm>
            <a:off x="0" y="0"/>
            <a:ext cx="12192000" cy="16652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5" name="Google Shape;25;p15"/>
          <p:cNvSpPr txBox="1">
            <a:spLocks noGrp="1"/>
          </p:cNvSpPr>
          <p:nvPr>
            <p:ph type="body" idx="1"/>
          </p:nvPr>
        </p:nvSpPr>
        <p:spPr>
          <a:xfrm>
            <a:off x="442917" y="2097091"/>
            <a:ext cx="11306175" cy="41036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Font typeface="Courier New"/>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5"/>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27" name="Google Shape;27;p15"/>
          <p:cNvSpPr txBox="1">
            <a:spLocks noGrp="1"/>
          </p:cNvSpPr>
          <p:nvPr>
            <p:ph type="title"/>
          </p:nvPr>
        </p:nvSpPr>
        <p:spPr>
          <a:xfrm>
            <a:off x="442913" y="441325"/>
            <a:ext cx="8891918"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5"/>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sp>
        <p:nvSpPr>
          <p:cNvPr id="29" name="Google Shape;29;p15"/>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a:solidFill>
                <a:schemeClr val="dk1"/>
              </a:solidFill>
              <a:latin typeface="Verdana"/>
              <a:ea typeface="Verdana"/>
              <a:cs typeface="Verdana"/>
              <a:sym typeface="Verdana"/>
            </a:endParaRPr>
          </a:p>
        </p:txBody>
      </p:sp>
      <p:pic>
        <p:nvPicPr>
          <p:cNvPr id="30" name="Google Shape;30;p15"/>
          <p:cNvPicPr preferRelativeResize="0"/>
          <p:nvPr/>
        </p:nvPicPr>
        <p:blipFill rotWithShape="1">
          <a:blip r:embed="rId2">
            <a:alphaModFix/>
          </a:blip>
          <a:srcRect/>
          <a:stretch/>
        </p:blipFill>
        <p:spPr>
          <a:xfrm>
            <a:off x="10244538" y="248400"/>
            <a:ext cx="1608084" cy="11964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slide quote 2">
  <p:cSld name="Full slide quote 2">
    <p:spTree>
      <p:nvGrpSpPr>
        <p:cNvPr id="1" name="Shape 31"/>
        <p:cNvGrpSpPr/>
        <p:nvPr/>
      </p:nvGrpSpPr>
      <p:grpSpPr>
        <a:xfrm>
          <a:off x="0" y="0"/>
          <a:ext cx="0" cy="0"/>
          <a:chOff x="0" y="0"/>
          <a:chExt cx="0" cy="0"/>
        </a:xfrm>
      </p:grpSpPr>
      <p:pic>
        <p:nvPicPr>
          <p:cNvPr id="32" name="Google Shape;32;p16"/>
          <p:cNvPicPr preferRelativeResize="0"/>
          <p:nvPr/>
        </p:nvPicPr>
        <p:blipFill rotWithShape="1">
          <a:blip r:embed="rId2">
            <a:alphaModFix/>
          </a:blip>
          <a:srcRect l="12141" r="12141"/>
          <a:stretch/>
        </p:blipFill>
        <p:spPr>
          <a:xfrm rot="5400000">
            <a:off x="-880786" y="2546073"/>
            <a:ext cx="5192712" cy="3431142"/>
          </a:xfrm>
          <a:prstGeom prst="rect">
            <a:avLst/>
          </a:prstGeom>
          <a:noFill/>
          <a:ln>
            <a:noFill/>
          </a:ln>
        </p:spPr>
      </p:pic>
      <p:sp>
        <p:nvSpPr>
          <p:cNvPr id="33" name="Google Shape;33;p16"/>
          <p:cNvSpPr/>
          <p:nvPr/>
        </p:nvSpPr>
        <p:spPr>
          <a:xfrm>
            <a:off x="3045350" y="0"/>
            <a:ext cx="9146649" cy="620077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34" name="Google Shape;34;p16"/>
          <p:cNvSpPr txBox="1">
            <a:spLocks noGrp="1"/>
          </p:cNvSpPr>
          <p:nvPr>
            <p:ph type="title"/>
          </p:nvPr>
        </p:nvSpPr>
        <p:spPr>
          <a:xfrm>
            <a:off x="4116391" y="441325"/>
            <a:ext cx="7632700" cy="4609306"/>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800"/>
              <a:buFont typeface="Arial"/>
              <a:buNone/>
              <a:defRPr sz="48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a:solidFill>
                <a:schemeClr val="dk1"/>
              </a:solidFill>
              <a:latin typeface="Verdana"/>
              <a:ea typeface="Verdana"/>
              <a:cs typeface="Verdana"/>
              <a:sym typeface="Verdana"/>
            </a:endParaRPr>
          </a:p>
        </p:txBody>
      </p:sp>
      <p:sp>
        <p:nvSpPr>
          <p:cNvPr id="36" name="Google Shape;36;p16"/>
          <p:cNvSpPr txBox="1">
            <a:spLocks noGrp="1"/>
          </p:cNvSpPr>
          <p:nvPr>
            <p:ph type="body" idx="1"/>
          </p:nvPr>
        </p:nvSpPr>
        <p:spPr>
          <a:xfrm>
            <a:off x="4116388" y="5364956"/>
            <a:ext cx="7632700" cy="83581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2000"/>
              <a:buNone/>
              <a:defRPr sz="2000" b="0" i="0">
                <a:solidFill>
                  <a:schemeClr val="l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p:nvPr/>
        </p:nvSpPr>
        <p:spPr>
          <a:xfrm>
            <a:off x="4116388"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38" name="Google Shape;38;p16"/>
          <p:cNvSpPr txBox="1"/>
          <p:nvPr/>
        </p:nvSpPr>
        <p:spPr>
          <a:xfrm>
            <a:off x="7789864"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4116391" y="441325"/>
            <a:ext cx="7632700" cy="575945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2"/>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7"/>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a:solidFill>
                <a:schemeClr val="dk1"/>
              </a:solidFill>
              <a:latin typeface="Verdana"/>
              <a:ea typeface="Verdana"/>
              <a:cs typeface="Verdana"/>
              <a:sym typeface="Verdana"/>
            </a:endParaRPr>
          </a:p>
        </p:txBody>
      </p:sp>
      <p:sp>
        <p:nvSpPr>
          <p:cNvPr id="42" name="Google Shape;42;p17"/>
          <p:cNvSpPr txBox="1"/>
          <p:nvPr/>
        </p:nvSpPr>
        <p:spPr>
          <a:xfrm>
            <a:off x="4116388"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43" name="Google Shape;43;p17"/>
          <p:cNvSpPr txBox="1"/>
          <p:nvPr/>
        </p:nvSpPr>
        <p:spPr>
          <a:xfrm>
            <a:off x="7789864"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pic>
        <p:nvPicPr>
          <p:cNvPr id="44" name="Google Shape;44;p17"/>
          <p:cNvPicPr preferRelativeResize="0"/>
          <p:nvPr/>
        </p:nvPicPr>
        <p:blipFill rotWithShape="1">
          <a:blip r:embed="rId2">
            <a:alphaModFix/>
          </a:blip>
          <a:srcRect l="12141" r="12141"/>
          <a:stretch/>
        </p:blipFill>
        <p:spPr>
          <a:xfrm rot="5400000">
            <a:off x="-880786" y="2546073"/>
            <a:ext cx="5192712" cy="34311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5"/>
        <p:cNvGrpSpPr/>
        <p:nvPr/>
      </p:nvGrpSpPr>
      <p:grpSpPr>
        <a:xfrm>
          <a:off x="0" y="0"/>
          <a:ext cx="0" cy="0"/>
          <a:chOff x="0" y="0"/>
          <a:chExt cx="0" cy="0"/>
        </a:xfrm>
      </p:grpSpPr>
      <p:sp>
        <p:nvSpPr>
          <p:cNvPr id="46" name="Google Shape;46;p18"/>
          <p:cNvSpPr/>
          <p:nvPr/>
        </p:nvSpPr>
        <p:spPr>
          <a:xfrm>
            <a:off x="0" y="0"/>
            <a:ext cx="12192000" cy="16652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47" name="Google Shape;47;p18"/>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48" name="Google Shape;48;p18"/>
          <p:cNvSpPr txBox="1">
            <a:spLocks noGrp="1"/>
          </p:cNvSpPr>
          <p:nvPr>
            <p:ph type="title"/>
          </p:nvPr>
        </p:nvSpPr>
        <p:spPr>
          <a:xfrm>
            <a:off x="442913" y="441325"/>
            <a:ext cx="8891914"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8"/>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sp>
        <p:nvSpPr>
          <p:cNvPr id="50" name="Google Shape;50;p18"/>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a:solidFill>
                <a:schemeClr val="dk1"/>
              </a:solidFill>
              <a:latin typeface="Verdana"/>
              <a:ea typeface="Verdana"/>
              <a:cs typeface="Verdana"/>
              <a:sym typeface="Verdana"/>
            </a:endParaRPr>
          </a:p>
        </p:txBody>
      </p:sp>
      <p:pic>
        <p:nvPicPr>
          <p:cNvPr id="51" name="Google Shape;51;p18"/>
          <p:cNvPicPr preferRelativeResize="0"/>
          <p:nvPr/>
        </p:nvPicPr>
        <p:blipFill rotWithShape="1">
          <a:blip r:embed="rId2">
            <a:alphaModFix/>
          </a:blip>
          <a:srcRect/>
          <a:stretch/>
        </p:blipFill>
        <p:spPr>
          <a:xfrm>
            <a:off x="10244538" y="248400"/>
            <a:ext cx="1608084" cy="119644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2"/>
        <p:cNvGrpSpPr/>
        <p:nvPr/>
      </p:nvGrpSpPr>
      <p:grpSpPr>
        <a:xfrm>
          <a:off x="0" y="0"/>
          <a:ext cx="0" cy="0"/>
          <a:chOff x="0" y="0"/>
          <a:chExt cx="0" cy="0"/>
        </a:xfrm>
      </p:grpSpPr>
      <p:sp>
        <p:nvSpPr>
          <p:cNvPr id="53" name="Google Shape;53;p19"/>
          <p:cNvSpPr txBox="1">
            <a:spLocks noGrp="1"/>
          </p:cNvSpPr>
          <p:nvPr>
            <p:ph type="body" idx="1"/>
          </p:nvPr>
        </p:nvSpPr>
        <p:spPr>
          <a:xfrm>
            <a:off x="442913" y="2097089"/>
            <a:ext cx="5437187" cy="410368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9"/>
          <p:cNvSpPr txBox="1">
            <a:spLocks noGrp="1"/>
          </p:cNvSpPr>
          <p:nvPr>
            <p:ph type="body" idx="2"/>
          </p:nvPr>
        </p:nvSpPr>
        <p:spPr>
          <a:xfrm>
            <a:off x="6311903" y="2097091"/>
            <a:ext cx="5437188" cy="41036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9"/>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56" name="Google Shape;56;p19"/>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9"/>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sp>
        <p:nvSpPr>
          <p:cNvPr id="58" name="Google Shape;58;p19"/>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a:solidFill>
                <a:schemeClr val="dk1"/>
              </a:solidFill>
              <a:latin typeface="Verdana"/>
              <a:ea typeface="Verdana"/>
              <a:cs typeface="Verdana"/>
              <a:sym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Text">
  <p:cSld name="Content with Text">
    <p:spTree>
      <p:nvGrpSpPr>
        <p:cNvPr id="1" name="Shape 59"/>
        <p:cNvGrpSpPr/>
        <p:nvPr/>
      </p:nvGrpSpPr>
      <p:grpSpPr>
        <a:xfrm>
          <a:off x="0" y="0"/>
          <a:ext cx="0" cy="0"/>
          <a:chOff x="0" y="0"/>
          <a:chExt cx="0" cy="0"/>
        </a:xfrm>
      </p:grpSpPr>
      <p:sp>
        <p:nvSpPr>
          <p:cNvPr id="60" name="Google Shape;60;p20"/>
          <p:cNvSpPr txBox="1">
            <a:spLocks noGrp="1"/>
          </p:cNvSpPr>
          <p:nvPr>
            <p:ph type="body" idx="1"/>
          </p:nvPr>
        </p:nvSpPr>
        <p:spPr>
          <a:xfrm>
            <a:off x="442915" y="3256767"/>
            <a:ext cx="5437188" cy="294400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0"/>
          <p:cNvSpPr txBox="1">
            <a:spLocks noGrp="1"/>
          </p:cNvSpPr>
          <p:nvPr>
            <p:ph type="body" idx="2"/>
          </p:nvPr>
        </p:nvSpPr>
        <p:spPr>
          <a:xfrm>
            <a:off x="6311903" y="441325"/>
            <a:ext cx="5437188" cy="575945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0"/>
          <p:cNvSpPr txBox="1">
            <a:spLocks noGrp="1"/>
          </p:cNvSpPr>
          <p:nvPr>
            <p:ph type="title"/>
          </p:nvPr>
        </p:nvSpPr>
        <p:spPr>
          <a:xfrm>
            <a:off x="442913" y="1665294"/>
            <a:ext cx="5437187" cy="142864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64" name="Google Shape;64;p20"/>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sp>
        <p:nvSpPr>
          <p:cNvPr id="65" name="Google Shape;65;p20"/>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a:solidFill>
                <a:schemeClr val="dk1"/>
              </a:solidFill>
              <a:latin typeface="Verdana"/>
              <a:ea typeface="Verdana"/>
              <a:cs typeface="Verdana"/>
              <a:sym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Text 2">
  <p:cSld name="Content with Text 2">
    <p:spTree>
      <p:nvGrpSpPr>
        <p:cNvPr id="1" name="Shape 66"/>
        <p:cNvGrpSpPr/>
        <p:nvPr/>
      </p:nvGrpSpPr>
      <p:grpSpPr>
        <a:xfrm>
          <a:off x="0" y="0"/>
          <a:ext cx="0" cy="0"/>
          <a:chOff x="0" y="0"/>
          <a:chExt cx="0" cy="0"/>
        </a:xfrm>
      </p:grpSpPr>
      <p:sp>
        <p:nvSpPr>
          <p:cNvPr id="67" name="Google Shape;67;p21"/>
          <p:cNvSpPr txBox="1">
            <a:spLocks noGrp="1"/>
          </p:cNvSpPr>
          <p:nvPr>
            <p:ph type="body" idx="1"/>
          </p:nvPr>
        </p:nvSpPr>
        <p:spPr>
          <a:xfrm>
            <a:off x="4116388" y="2097089"/>
            <a:ext cx="7632703" cy="410369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1"/>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69" name="Google Shape;69;p21"/>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sp>
        <p:nvSpPr>
          <p:cNvPr id="71" name="Google Shape;71;p21"/>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a:solidFill>
                <a:schemeClr val="dk1"/>
              </a:solidFill>
              <a:latin typeface="Verdana"/>
              <a:ea typeface="Verdana"/>
              <a:cs typeface="Verdana"/>
              <a:sym typeface="Verdana"/>
            </a:endParaRPr>
          </a:p>
        </p:txBody>
      </p:sp>
      <p:sp>
        <p:nvSpPr>
          <p:cNvPr id="72" name="Google Shape;72;p21"/>
          <p:cNvSpPr txBox="1">
            <a:spLocks noGrp="1"/>
          </p:cNvSpPr>
          <p:nvPr>
            <p:ph type="body" idx="2"/>
          </p:nvPr>
        </p:nvSpPr>
        <p:spPr>
          <a:xfrm>
            <a:off x="442913" y="2097088"/>
            <a:ext cx="3368799" cy="41036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Text 3">
  <p:cSld name="Content with Text 3">
    <p:spTree>
      <p:nvGrpSpPr>
        <p:cNvPr id="1" name="Shape 73"/>
        <p:cNvGrpSpPr/>
        <p:nvPr/>
      </p:nvGrpSpPr>
      <p:grpSpPr>
        <a:xfrm>
          <a:off x="0" y="0"/>
          <a:ext cx="0" cy="0"/>
          <a:chOff x="0" y="0"/>
          <a:chExt cx="0" cy="0"/>
        </a:xfrm>
      </p:grpSpPr>
      <p:sp>
        <p:nvSpPr>
          <p:cNvPr id="74" name="Google Shape;74;p22"/>
          <p:cNvSpPr txBox="1">
            <a:spLocks noGrp="1"/>
          </p:cNvSpPr>
          <p:nvPr>
            <p:ph type="body" idx="1"/>
          </p:nvPr>
        </p:nvSpPr>
        <p:spPr>
          <a:xfrm>
            <a:off x="6311900" y="2097089"/>
            <a:ext cx="5437191" cy="410369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p:nvPr/>
        </p:nvSpPr>
        <p:spPr>
          <a:xfrm>
            <a:off x="442913" y="6416675"/>
            <a:ext cx="3673475"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23 – 26 July · Brisbane and virtual</a:t>
            </a:r>
            <a:endParaRPr/>
          </a:p>
        </p:txBody>
      </p:sp>
      <p:sp>
        <p:nvSpPr>
          <p:cNvPr id="76" name="Google Shape;76;p22"/>
          <p:cNvSpPr txBox="1">
            <a:spLocks noGrp="1"/>
          </p:cNvSpPr>
          <p:nvPr>
            <p:ph type="title"/>
          </p:nvPr>
        </p:nvSpPr>
        <p:spPr>
          <a:xfrm>
            <a:off x="4116391" y="441325"/>
            <a:ext cx="7632700" cy="12239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2"/>
          <p:cNvSpPr txBox="1"/>
          <p:nvPr/>
        </p:nvSpPr>
        <p:spPr>
          <a:xfrm>
            <a:off x="4116389" y="6416675"/>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000" b="0" i="0">
                <a:solidFill>
                  <a:schemeClr val="dk1"/>
                </a:solidFill>
                <a:latin typeface="Verdana"/>
                <a:ea typeface="Verdana"/>
                <a:cs typeface="Verdana"/>
                <a:sym typeface="Verdana"/>
              </a:rPr>
              <a:t>ias2023.org</a:t>
            </a:r>
            <a:endParaRPr/>
          </a:p>
        </p:txBody>
      </p:sp>
      <p:sp>
        <p:nvSpPr>
          <p:cNvPr id="78" name="Google Shape;78;p22"/>
          <p:cNvSpPr txBox="1"/>
          <p:nvPr/>
        </p:nvSpPr>
        <p:spPr>
          <a:xfrm>
            <a:off x="6312024" y="6416676"/>
            <a:ext cx="1763711" cy="21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a:solidFill>
                <a:schemeClr val="dk1"/>
              </a:solidFill>
              <a:latin typeface="Verdana"/>
              <a:ea typeface="Verdana"/>
              <a:cs typeface="Verdana"/>
              <a:sym typeface="Verdana"/>
            </a:endParaRPr>
          </a:p>
        </p:txBody>
      </p:sp>
      <p:sp>
        <p:nvSpPr>
          <p:cNvPr id="79" name="Google Shape;79;p22"/>
          <p:cNvSpPr txBox="1">
            <a:spLocks noGrp="1"/>
          </p:cNvSpPr>
          <p:nvPr>
            <p:ph type="body" idx="2"/>
          </p:nvPr>
        </p:nvSpPr>
        <p:spPr>
          <a:xfrm>
            <a:off x="442913" y="2097088"/>
            <a:ext cx="5437187" cy="41036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116390" y="441326"/>
            <a:ext cx="7632692" cy="1223964"/>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2"/>
              </a:buClr>
              <a:buSzPts val="4400"/>
              <a:buFont typeface="Verdana"/>
              <a:buNone/>
              <a:defRPr sz="4400" b="1" i="0" u="none" strike="noStrike" cap="none">
                <a:solidFill>
                  <a:schemeClr val="dk2"/>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442907" y="2097090"/>
            <a:ext cx="11306175" cy="4079872"/>
          </a:xfrm>
          <a:prstGeom prst="rect">
            <a:avLst/>
          </a:prstGeom>
          <a:noFill/>
          <a:ln>
            <a:noFill/>
          </a:ln>
        </p:spPr>
        <p:txBody>
          <a:bodyPr spcFirstLastPara="1" wrap="square" lIns="0" tIns="0" rIns="0" bIns="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pic>
        <p:nvPicPr>
          <p:cNvPr id="12" name="Google Shape;12;p13"/>
          <p:cNvPicPr preferRelativeResize="0"/>
          <p:nvPr/>
        </p:nvPicPr>
        <p:blipFill rotWithShape="1">
          <a:blip r:embed="rId15">
            <a:alphaModFix/>
          </a:blip>
          <a:srcRect/>
          <a:stretch/>
        </p:blipFill>
        <p:spPr>
          <a:xfrm>
            <a:off x="273600" y="248400"/>
            <a:ext cx="1608084" cy="11964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
          <p:cNvSpPr txBox="1">
            <a:spLocks noGrp="1"/>
          </p:cNvSpPr>
          <p:nvPr>
            <p:ph type="title"/>
          </p:nvPr>
        </p:nvSpPr>
        <p:spPr>
          <a:xfrm>
            <a:off x="4116400" y="4937050"/>
            <a:ext cx="7357200" cy="1463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4000"/>
              <a:buFont typeface="Verdana"/>
              <a:buNone/>
            </a:pPr>
            <a:r>
              <a:rPr lang="en-GB" sz="2500"/>
              <a:t>Person-centred care: Shifting the power dynamic in the delivery of adolescent- and youth-friendly health services</a:t>
            </a:r>
            <a:br>
              <a:rPr lang="en-GB" sz="2900"/>
            </a:br>
            <a:br>
              <a:rPr lang="en-GB" sz="4000"/>
            </a:br>
            <a:r>
              <a:rPr lang="en-GB" sz="1500" b="0"/>
              <a:t>JIAS Viewpoint by PATA and Y+ Global</a:t>
            </a:r>
            <a:br>
              <a:rPr lang="en-GB" sz="4000"/>
            </a:br>
            <a:endParaRPr sz="4000"/>
          </a:p>
        </p:txBody>
      </p:sp>
      <p:sp>
        <p:nvSpPr>
          <p:cNvPr id="114" name="Google Shape;114;p1"/>
          <p:cNvSpPr txBox="1">
            <a:spLocks noGrp="1"/>
          </p:cNvSpPr>
          <p:nvPr>
            <p:ph type="body" idx="1"/>
          </p:nvPr>
        </p:nvSpPr>
        <p:spPr>
          <a:xfrm>
            <a:off x="4116388" y="3819383"/>
            <a:ext cx="7357200" cy="433800"/>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90000"/>
              </a:lnSpc>
              <a:spcBef>
                <a:spcPts val="0"/>
              </a:spcBef>
              <a:spcAft>
                <a:spcPts val="0"/>
              </a:spcAft>
              <a:buClr>
                <a:schemeClr val="accent1"/>
              </a:buClr>
              <a:buSzPct val="100000"/>
              <a:buNone/>
            </a:pPr>
            <a:r>
              <a:rPr lang="en-GB" sz="1800">
                <a:latin typeface="Calibri"/>
                <a:ea typeface="Calibri"/>
                <a:cs typeface="Calibri"/>
                <a:sym typeface="Calibri"/>
              </a:rPr>
              <a:t>Satellite session: Person-centred approaches to address the health needs of people living with HIV and co-infections and co-morbidities</a:t>
            </a:r>
            <a:endParaRPr/>
          </a:p>
        </p:txBody>
      </p:sp>
      <p:sp>
        <p:nvSpPr>
          <p:cNvPr id="115" name="Google Shape;115;p1"/>
          <p:cNvSpPr txBox="1">
            <a:spLocks noGrp="1"/>
          </p:cNvSpPr>
          <p:nvPr>
            <p:ph type="body" idx="2"/>
          </p:nvPr>
        </p:nvSpPr>
        <p:spPr>
          <a:xfrm>
            <a:off x="4116388" y="3241296"/>
            <a:ext cx="7357200" cy="3852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1400"/>
              <a:buNone/>
            </a:pPr>
            <a:r>
              <a:rPr lang="en-GB" sz="1400"/>
              <a:t>Tung Doan, The Global Network of Young people living with HIV (Y+ Global)</a:t>
            </a:r>
            <a:endParaRPr/>
          </a:p>
        </p:txBody>
      </p:sp>
      <p:pic>
        <p:nvPicPr>
          <p:cNvPr id="116" name="Google Shape;116;p1"/>
          <p:cNvPicPr preferRelativeResize="0"/>
          <p:nvPr/>
        </p:nvPicPr>
        <p:blipFill>
          <a:blip r:embed="rId3">
            <a:alphaModFix/>
          </a:blip>
          <a:stretch>
            <a:fillRect/>
          </a:stretch>
        </p:blipFill>
        <p:spPr>
          <a:xfrm>
            <a:off x="9204725" y="6041800"/>
            <a:ext cx="1543127" cy="317950"/>
          </a:xfrm>
          <a:prstGeom prst="rect">
            <a:avLst/>
          </a:prstGeom>
          <a:noFill/>
          <a:ln>
            <a:noFill/>
          </a:ln>
        </p:spPr>
      </p:pic>
      <p:pic>
        <p:nvPicPr>
          <p:cNvPr id="117" name="Google Shape;117;p1"/>
          <p:cNvPicPr preferRelativeResize="0"/>
          <p:nvPr/>
        </p:nvPicPr>
        <p:blipFill>
          <a:blip r:embed="rId4">
            <a:alphaModFix/>
          </a:blip>
          <a:stretch>
            <a:fillRect/>
          </a:stretch>
        </p:blipFill>
        <p:spPr>
          <a:xfrm>
            <a:off x="11086800" y="5809415"/>
            <a:ext cx="756023" cy="782711"/>
          </a:xfrm>
          <a:prstGeom prst="rect">
            <a:avLst/>
          </a:prstGeom>
          <a:noFill/>
          <a:ln>
            <a:noFill/>
          </a:ln>
        </p:spPr>
      </p:pic>
      <p:pic>
        <p:nvPicPr>
          <p:cNvPr id="118" name="Google Shape;118;p1"/>
          <p:cNvPicPr preferRelativeResize="0"/>
          <p:nvPr/>
        </p:nvPicPr>
        <p:blipFill rotWithShape="1">
          <a:blip r:embed="rId5">
            <a:alphaModFix/>
          </a:blip>
          <a:srcRect t="38228" b="29046"/>
          <a:stretch/>
        </p:blipFill>
        <p:spPr>
          <a:xfrm>
            <a:off x="0" y="0"/>
            <a:ext cx="12192000" cy="31354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body" idx="1"/>
          </p:nvPr>
        </p:nvSpPr>
        <p:spPr>
          <a:xfrm>
            <a:off x="659175" y="1377156"/>
            <a:ext cx="9627825" cy="4479358"/>
          </a:xfrm>
          <a:prstGeom prst="rect">
            <a:avLst/>
          </a:prstGeom>
          <a:noFill/>
          <a:ln>
            <a:noFill/>
          </a:ln>
        </p:spPr>
        <p:txBody>
          <a:bodyPr spcFirstLastPara="1" wrap="square" lIns="0" tIns="0" rIns="0" bIns="0" anchor="t" anchorCtr="0">
            <a:normAutofit/>
          </a:bodyPr>
          <a:lstStyle/>
          <a:p>
            <a:pPr marL="457200" lvl="0" indent="-457200" algn="l" rtl="0">
              <a:lnSpc>
                <a:spcPct val="150000"/>
              </a:lnSpc>
              <a:spcBef>
                <a:spcPts val="0"/>
              </a:spcBef>
              <a:spcAft>
                <a:spcPts val="0"/>
              </a:spcAft>
              <a:buClr>
                <a:schemeClr val="accent2"/>
              </a:buClr>
              <a:buSzPts val="2400"/>
              <a:buFont typeface="Verdana"/>
              <a:buAutoNum type="arabicPeriod"/>
            </a:pPr>
            <a:r>
              <a:rPr lang="en-GB" sz="2400" dirty="0"/>
              <a:t> Strengthening health systems to provide PCC requires institutional commitment and considered implementation across designated roles</a:t>
            </a:r>
            <a:endParaRPr dirty="0"/>
          </a:p>
          <a:p>
            <a:pPr marL="457200" lvl="0" indent="-457200" algn="l" rtl="0">
              <a:lnSpc>
                <a:spcPct val="150000"/>
              </a:lnSpc>
              <a:spcBef>
                <a:spcPts val="1000"/>
              </a:spcBef>
              <a:spcAft>
                <a:spcPts val="0"/>
              </a:spcAft>
              <a:buClr>
                <a:schemeClr val="accent2"/>
              </a:buClr>
              <a:buSzPts val="2400"/>
              <a:buFont typeface="Verdana"/>
              <a:buAutoNum type="arabicPeriod"/>
            </a:pPr>
            <a:r>
              <a:rPr lang="en-GB" sz="2400" dirty="0"/>
              <a:t>An enabling environment with available resources that respond to the clients' needs will go a long way to increase health providers intrinsic motivation and attitude to providing person-centred care.</a:t>
            </a:r>
            <a:endParaRPr dirty="0"/>
          </a:p>
        </p:txBody>
      </p:sp>
      <p:sp>
        <p:nvSpPr>
          <p:cNvPr id="184" name="Google Shape;184;p10"/>
          <p:cNvSpPr txBox="1">
            <a:spLocks noGrp="1"/>
          </p:cNvSpPr>
          <p:nvPr>
            <p:ph type="title"/>
          </p:nvPr>
        </p:nvSpPr>
        <p:spPr>
          <a:xfrm>
            <a:off x="659176" y="430439"/>
            <a:ext cx="8891918" cy="122396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4400"/>
              <a:buFont typeface="Verdana"/>
              <a:buNone/>
            </a:pPr>
            <a:r>
              <a:rPr lang="en-GB"/>
              <a:t>Conclusions</a:t>
            </a:r>
            <a:endParaRPr/>
          </a:p>
        </p:txBody>
      </p:sp>
      <p:pic>
        <p:nvPicPr>
          <p:cNvPr id="185" name="Google Shape;185;p10"/>
          <p:cNvPicPr preferRelativeResize="0"/>
          <p:nvPr/>
        </p:nvPicPr>
        <p:blipFill>
          <a:blip r:embed="rId3">
            <a:alphaModFix/>
          </a:blip>
          <a:stretch>
            <a:fillRect/>
          </a:stretch>
        </p:blipFill>
        <p:spPr>
          <a:xfrm>
            <a:off x="8236150" y="5983876"/>
            <a:ext cx="2105313" cy="433800"/>
          </a:xfrm>
          <a:prstGeom prst="rect">
            <a:avLst/>
          </a:prstGeom>
          <a:noFill/>
          <a:ln>
            <a:noFill/>
          </a:ln>
        </p:spPr>
      </p:pic>
      <p:pic>
        <p:nvPicPr>
          <p:cNvPr id="186" name="Google Shape;186;p10"/>
          <p:cNvPicPr preferRelativeResize="0"/>
          <p:nvPr/>
        </p:nvPicPr>
        <p:blipFill>
          <a:blip r:embed="rId4">
            <a:alphaModFix/>
          </a:blip>
          <a:stretch>
            <a:fillRect/>
          </a:stretch>
        </p:blipFill>
        <p:spPr>
          <a:xfrm>
            <a:off x="10703448" y="5693686"/>
            <a:ext cx="979602" cy="1014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body" idx="1"/>
          </p:nvPr>
        </p:nvSpPr>
        <p:spPr>
          <a:xfrm>
            <a:off x="4697876" y="2253663"/>
            <a:ext cx="6598614" cy="4103687"/>
          </a:xfrm>
          <a:prstGeom prst="rect">
            <a:avLst/>
          </a:prstGeom>
          <a:noFill/>
          <a:ln>
            <a:noFill/>
          </a:ln>
        </p:spPr>
        <p:txBody>
          <a:bodyPr spcFirstLastPara="1" wrap="square" lIns="0" tIns="0" rIns="0" bIns="0" anchor="t" anchorCtr="0">
            <a:normAutofit/>
          </a:bodyPr>
          <a:lstStyle/>
          <a:p>
            <a:pPr marL="514350" lvl="0" indent="-514350" algn="l" rtl="0">
              <a:lnSpc>
                <a:spcPct val="110000"/>
              </a:lnSpc>
              <a:spcBef>
                <a:spcPts val="0"/>
              </a:spcBef>
              <a:spcAft>
                <a:spcPts val="0"/>
              </a:spcAft>
              <a:buClr>
                <a:schemeClr val="dk1"/>
              </a:buClr>
              <a:buSzPts val="3200"/>
              <a:buFont typeface="+mj-lt"/>
              <a:buAutoNum type="arabicPeriod"/>
            </a:pPr>
            <a:r>
              <a:rPr lang="en-GB" sz="2500" dirty="0"/>
              <a:t> Invest in healthcare staff capacity building, sensitization and composition</a:t>
            </a:r>
            <a:endParaRPr sz="2500" dirty="0"/>
          </a:p>
          <a:p>
            <a:pPr marL="514350" lvl="0" indent="-514350" algn="l" rtl="0">
              <a:lnSpc>
                <a:spcPct val="110000"/>
              </a:lnSpc>
              <a:spcBef>
                <a:spcPts val="1600"/>
              </a:spcBef>
              <a:spcAft>
                <a:spcPts val="0"/>
              </a:spcAft>
              <a:buClr>
                <a:schemeClr val="dk1"/>
              </a:buClr>
              <a:buSzPts val="3200"/>
              <a:buFont typeface="+mj-lt"/>
              <a:buAutoNum type="arabicPeriod"/>
            </a:pPr>
            <a:r>
              <a:rPr lang="en-GB" sz="2500" dirty="0"/>
              <a:t> Engage the community in the service supply chain.</a:t>
            </a:r>
          </a:p>
          <a:p>
            <a:pPr marL="514350" lvl="0" indent="-514350" algn="l" rtl="0">
              <a:lnSpc>
                <a:spcPct val="110000"/>
              </a:lnSpc>
              <a:spcBef>
                <a:spcPts val="1600"/>
              </a:spcBef>
              <a:spcAft>
                <a:spcPts val="0"/>
              </a:spcAft>
              <a:buClr>
                <a:schemeClr val="dk1"/>
              </a:buClr>
              <a:buSzPts val="3200"/>
              <a:buFont typeface="+mj-lt"/>
              <a:buAutoNum type="arabicPeriod"/>
            </a:pPr>
            <a:r>
              <a:rPr lang="en-GB" sz="2500" dirty="0"/>
              <a:t> Facilitate community-led monitoring and continuous quality improvement</a:t>
            </a:r>
            <a:endParaRPr sz="2500" dirty="0"/>
          </a:p>
        </p:txBody>
      </p:sp>
      <p:sp>
        <p:nvSpPr>
          <p:cNvPr id="192" name="Google Shape;192;p11"/>
          <p:cNvSpPr txBox="1">
            <a:spLocks noGrp="1"/>
          </p:cNvSpPr>
          <p:nvPr>
            <p:ph type="title"/>
          </p:nvPr>
        </p:nvSpPr>
        <p:spPr>
          <a:xfrm>
            <a:off x="747713" y="452211"/>
            <a:ext cx="8891918" cy="1223964"/>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2"/>
              </a:buClr>
              <a:buSzPct val="100000"/>
              <a:buFont typeface="Verdana"/>
              <a:buNone/>
            </a:pPr>
            <a:r>
              <a:rPr lang="en-GB"/>
              <a:t>Calls to action / Next steps in your work</a:t>
            </a:r>
            <a:br>
              <a:rPr lang="en-GB"/>
            </a:br>
            <a:endParaRPr/>
          </a:p>
        </p:txBody>
      </p:sp>
      <p:pic>
        <p:nvPicPr>
          <p:cNvPr id="193" name="Google Shape;193;p11"/>
          <p:cNvPicPr preferRelativeResize="0"/>
          <p:nvPr/>
        </p:nvPicPr>
        <p:blipFill>
          <a:blip r:embed="rId3">
            <a:alphaModFix/>
          </a:blip>
          <a:stretch>
            <a:fillRect/>
          </a:stretch>
        </p:blipFill>
        <p:spPr>
          <a:xfrm>
            <a:off x="8236150" y="5983876"/>
            <a:ext cx="2105313" cy="433800"/>
          </a:xfrm>
          <a:prstGeom prst="rect">
            <a:avLst/>
          </a:prstGeom>
          <a:noFill/>
          <a:ln>
            <a:noFill/>
          </a:ln>
        </p:spPr>
      </p:pic>
      <p:pic>
        <p:nvPicPr>
          <p:cNvPr id="194" name="Google Shape;194;p11"/>
          <p:cNvPicPr preferRelativeResize="0"/>
          <p:nvPr/>
        </p:nvPicPr>
        <p:blipFill>
          <a:blip r:embed="rId4">
            <a:alphaModFix/>
          </a:blip>
          <a:stretch>
            <a:fillRect/>
          </a:stretch>
        </p:blipFill>
        <p:spPr>
          <a:xfrm>
            <a:off x="10703448" y="5693686"/>
            <a:ext cx="979602" cy="1014176"/>
          </a:xfrm>
          <a:prstGeom prst="rect">
            <a:avLst/>
          </a:prstGeom>
          <a:noFill/>
          <a:ln>
            <a:noFill/>
          </a:ln>
        </p:spPr>
      </p:pic>
      <p:pic>
        <p:nvPicPr>
          <p:cNvPr id="6" name="Picture 5" descr="A group of people posing for a photo&#10;&#10;Description automatically generated">
            <a:extLst>
              <a:ext uri="{FF2B5EF4-FFF2-40B4-BE49-F238E27FC236}">
                <a16:creationId xmlns:a16="http://schemas.microsoft.com/office/drawing/2014/main" id="{932C99E0-79C6-A044-96D7-ECF67FF6B6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5" t="23338" r="14580" b="2303"/>
          <a:stretch/>
        </p:blipFill>
        <p:spPr bwMode="auto">
          <a:xfrm>
            <a:off x="895510" y="1983561"/>
            <a:ext cx="3422490" cy="4145459"/>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body" idx="1"/>
          </p:nvPr>
        </p:nvSpPr>
        <p:spPr>
          <a:xfrm>
            <a:off x="670062" y="1970906"/>
            <a:ext cx="9453652" cy="4103687"/>
          </a:xfrm>
          <a:prstGeom prst="rect">
            <a:avLst/>
          </a:prstGeom>
          <a:noFill/>
          <a:ln>
            <a:noFill/>
          </a:ln>
        </p:spPr>
        <p:txBody>
          <a:bodyPr spcFirstLastPara="1" wrap="square" lIns="0" tIns="0" rIns="0" bIns="0" anchor="t" anchorCtr="0">
            <a:normAutofit lnSpcReduction="10000"/>
          </a:bodyPr>
          <a:lstStyle/>
          <a:p>
            <a:pPr marL="0" lvl="0" indent="0" algn="l" rtl="0">
              <a:lnSpc>
                <a:spcPct val="150000"/>
              </a:lnSpc>
              <a:spcBef>
                <a:spcPts val="0"/>
              </a:spcBef>
              <a:spcAft>
                <a:spcPts val="0"/>
              </a:spcAft>
              <a:buClr>
                <a:schemeClr val="dk1"/>
              </a:buClr>
              <a:buSzPts val="2400"/>
              <a:buNone/>
            </a:pPr>
            <a:r>
              <a:rPr lang="en-GB" sz="2400"/>
              <a:t>Y+ Global and PATA team members who co-authored the Viewpoint:</a:t>
            </a:r>
            <a:endParaRPr/>
          </a:p>
          <a:p>
            <a:pPr marL="685800" lvl="1" indent="-228600" algn="l" rtl="0">
              <a:lnSpc>
                <a:spcPct val="150000"/>
              </a:lnSpc>
              <a:spcBef>
                <a:spcPts val="500"/>
              </a:spcBef>
              <a:spcAft>
                <a:spcPts val="0"/>
              </a:spcAft>
              <a:buClr>
                <a:schemeClr val="dk1"/>
              </a:buClr>
              <a:buSzPts val="2400"/>
              <a:buChar char="•"/>
            </a:pPr>
            <a:r>
              <a:rPr lang="en-GB" sz="2400"/>
              <a:t>Lynn Phillips, PATA</a:t>
            </a:r>
            <a:endParaRPr sz="2400"/>
          </a:p>
          <a:p>
            <a:pPr marL="685800" lvl="1" indent="-228600" algn="l" rtl="0">
              <a:lnSpc>
                <a:spcPct val="150000"/>
              </a:lnSpc>
              <a:spcBef>
                <a:spcPts val="500"/>
              </a:spcBef>
              <a:spcAft>
                <a:spcPts val="0"/>
              </a:spcAft>
              <a:buClr>
                <a:schemeClr val="dk1"/>
              </a:buClr>
              <a:buSzPts val="2400"/>
              <a:buChar char="•"/>
            </a:pPr>
            <a:r>
              <a:rPr lang="en-GB" sz="2400"/>
              <a:t>Heleen Soeters, PATA</a:t>
            </a:r>
            <a:endParaRPr sz="2400"/>
          </a:p>
          <a:p>
            <a:pPr marL="685800" lvl="1" indent="-228600" algn="l" rtl="0">
              <a:lnSpc>
                <a:spcPct val="150000"/>
              </a:lnSpc>
              <a:spcBef>
                <a:spcPts val="500"/>
              </a:spcBef>
              <a:spcAft>
                <a:spcPts val="0"/>
              </a:spcAft>
              <a:buClr>
                <a:schemeClr val="dk1"/>
              </a:buClr>
              <a:buSzPts val="2400"/>
              <a:buChar char="•"/>
            </a:pPr>
            <a:r>
              <a:rPr lang="en-GB" sz="2400"/>
              <a:t>Maximina Jokonya, Y+ Global</a:t>
            </a:r>
            <a:endParaRPr sz="2400"/>
          </a:p>
          <a:p>
            <a:pPr marL="685800" lvl="1" indent="-228600" algn="l" rtl="0">
              <a:lnSpc>
                <a:spcPct val="150000"/>
              </a:lnSpc>
              <a:spcBef>
                <a:spcPts val="500"/>
              </a:spcBef>
              <a:spcAft>
                <a:spcPts val="0"/>
              </a:spcAft>
              <a:buClr>
                <a:schemeClr val="dk1"/>
              </a:buClr>
              <a:buSzPts val="2400"/>
              <a:buChar char="•"/>
            </a:pPr>
            <a:r>
              <a:rPr lang="en-GB" sz="2400"/>
              <a:t>Allen Kyendikuwa, Y+ Global</a:t>
            </a:r>
            <a:endParaRPr sz="2400"/>
          </a:p>
          <a:p>
            <a:pPr marL="685800" lvl="1" indent="-228600" algn="l" rtl="0">
              <a:lnSpc>
                <a:spcPct val="150000"/>
              </a:lnSpc>
              <a:spcBef>
                <a:spcPts val="500"/>
              </a:spcBef>
              <a:spcAft>
                <a:spcPts val="0"/>
              </a:spcAft>
              <a:buClr>
                <a:schemeClr val="dk1"/>
              </a:buClr>
              <a:buSzPts val="2400"/>
              <a:buChar char="•"/>
            </a:pPr>
            <a:r>
              <a:rPr lang="en-GB" sz="2400"/>
              <a:t>Luann Hatane, PATA</a:t>
            </a:r>
            <a:endParaRPr sz="2400"/>
          </a:p>
          <a:p>
            <a:pPr marL="0" lvl="0" indent="0" algn="l" rtl="0">
              <a:lnSpc>
                <a:spcPct val="150000"/>
              </a:lnSpc>
              <a:spcBef>
                <a:spcPts val="1000"/>
              </a:spcBef>
              <a:spcAft>
                <a:spcPts val="0"/>
              </a:spcAft>
              <a:buClr>
                <a:schemeClr val="dk1"/>
              </a:buClr>
              <a:buSzPts val="2400"/>
              <a:buNone/>
            </a:pPr>
            <a:endParaRPr sz="2400"/>
          </a:p>
        </p:txBody>
      </p:sp>
      <p:sp>
        <p:nvSpPr>
          <p:cNvPr id="200" name="Google Shape;200;p12"/>
          <p:cNvSpPr txBox="1">
            <a:spLocks noGrp="1"/>
          </p:cNvSpPr>
          <p:nvPr>
            <p:ph type="title"/>
          </p:nvPr>
        </p:nvSpPr>
        <p:spPr>
          <a:xfrm>
            <a:off x="670062" y="452210"/>
            <a:ext cx="8891918" cy="122396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4400"/>
              <a:buFont typeface="Verdana"/>
              <a:buNone/>
            </a:pPr>
            <a:r>
              <a:rPr lang="en-GB"/>
              <a:t>Acknowledgement of contributors</a:t>
            </a:r>
            <a:endParaRPr/>
          </a:p>
        </p:txBody>
      </p:sp>
      <p:pic>
        <p:nvPicPr>
          <p:cNvPr id="201" name="Google Shape;201;p12"/>
          <p:cNvPicPr preferRelativeResize="0"/>
          <p:nvPr/>
        </p:nvPicPr>
        <p:blipFill>
          <a:blip r:embed="rId3">
            <a:alphaModFix/>
          </a:blip>
          <a:stretch>
            <a:fillRect/>
          </a:stretch>
        </p:blipFill>
        <p:spPr>
          <a:xfrm>
            <a:off x="8236150" y="5983876"/>
            <a:ext cx="2105313" cy="433800"/>
          </a:xfrm>
          <a:prstGeom prst="rect">
            <a:avLst/>
          </a:prstGeom>
          <a:noFill/>
          <a:ln>
            <a:noFill/>
          </a:ln>
        </p:spPr>
      </p:pic>
      <p:pic>
        <p:nvPicPr>
          <p:cNvPr id="202" name="Google Shape;202;p12"/>
          <p:cNvPicPr preferRelativeResize="0"/>
          <p:nvPr/>
        </p:nvPicPr>
        <p:blipFill>
          <a:blip r:embed="rId4">
            <a:alphaModFix/>
          </a:blip>
          <a:stretch>
            <a:fillRect/>
          </a:stretch>
        </p:blipFill>
        <p:spPr>
          <a:xfrm>
            <a:off x="10703448" y="5693686"/>
            <a:ext cx="979602" cy="1014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
          <p:cNvSpPr txBox="1">
            <a:spLocks noGrp="1"/>
          </p:cNvSpPr>
          <p:nvPr>
            <p:ph type="title"/>
          </p:nvPr>
        </p:nvSpPr>
        <p:spPr>
          <a:xfrm>
            <a:off x="889227" y="495753"/>
            <a:ext cx="8891918" cy="122396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4400"/>
              <a:buFont typeface="Verdana"/>
              <a:buNone/>
            </a:pPr>
            <a:r>
              <a:rPr lang="en-GB"/>
              <a:t>Conflict of interest disclosure</a:t>
            </a:r>
            <a:endParaRPr/>
          </a:p>
        </p:txBody>
      </p:sp>
      <p:sp>
        <p:nvSpPr>
          <p:cNvPr id="124" name="Google Shape;124;p2"/>
          <p:cNvSpPr txBox="1"/>
          <p:nvPr/>
        </p:nvSpPr>
        <p:spPr>
          <a:xfrm>
            <a:off x="990602" y="3021088"/>
            <a:ext cx="9869036" cy="20507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800"/>
              <a:buFont typeface="Courier New"/>
              <a:buNone/>
            </a:pPr>
            <a:r>
              <a:rPr lang="en-GB" sz="2800" i="1">
                <a:solidFill>
                  <a:schemeClr val="dk1"/>
                </a:solidFill>
                <a:latin typeface="Verdana"/>
                <a:ea typeface="Verdana"/>
                <a:cs typeface="Verdana"/>
                <a:sym typeface="Verdana"/>
              </a:rPr>
              <a:t>I have no relevant financial relationships with ineligible companies to disclose.</a:t>
            </a:r>
            <a:endParaRPr sz="2800">
              <a:solidFill>
                <a:schemeClr val="dk1"/>
              </a:solidFill>
              <a:latin typeface="Verdana"/>
              <a:ea typeface="Verdana"/>
              <a:cs typeface="Verdana"/>
              <a:sym typeface="Verdana"/>
            </a:endParaRPr>
          </a:p>
        </p:txBody>
      </p:sp>
      <p:pic>
        <p:nvPicPr>
          <p:cNvPr id="125" name="Google Shape;125;p2"/>
          <p:cNvPicPr preferRelativeResize="0"/>
          <p:nvPr/>
        </p:nvPicPr>
        <p:blipFill>
          <a:blip r:embed="rId3">
            <a:alphaModFix/>
          </a:blip>
          <a:stretch>
            <a:fillRect/>
          </a:stretch>
        </p:blipFill>
        <p:spPr>
          <a:xfrm>
            <a:off x="8236150" y="5983876"/>
            <a:ext cx="2105313" cy="433800"/>
          </a:xfrm>
          <a:prstGeom prst="rect">
            <a:avLst/>
          </a:prstGeom>
          <a:noFill/>
          <a:ln>
            <a:noFill/>
          </a:ln>
        </p:spPr>
      </p:pic>
      <p:pic>
        <p:nvPicPr>
          <p:cNvPr id="126" name="Google Shape;126;p2"/>
          <p:cNvPicPr preferRelativeResize="0"/>
          <p:nvPr/>
        </p:nvPicPr>
        <p:blipFill>
          <a:blip r:embed="rId4">
            <a:alphaModFix/>
          </a:blip>
          <a:stretch>
            <a:fillRect/>
          </a:stretch>
        </p:blipFill>
        <p:spPr>
          <a:xfrm>
            <a:off x="10703448" y="5693686"/>
            <a:ext cx="979602" cy="1014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body" idx="1"/>
          </p:nvPr>
        </p:nvSpPr>
        <p:spPr>
          <a:xfrm>
            <a:off x="810480" y="1961824"/>
            <a:ext cx="9258805" cy="4103687"/>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2800"/>
              <a:buNone/>
            </a:pPr>
            <a:endParaRPr sz="2800" dirty="0">
              <a:solidFill>
                <a:srgbClr val="000000"/>
              </a:solidFill>
              <a:latin typeface="Calibri"/>
              <a:ea typeface="Calibri"/>
              <a:cs typeface="Calibri"/>
              <a:sym typeface="Calibri"/>
            </a:endParaRPr>
          </a:p>
          <a:p>
            <a:pPr marL="0" lvl="0" indent="0" algn="ctr" rtl="0">
              <a:lnSpc>
                <a:spcPct val="90000"/>
              </a:lnSpc>
              <a:spcBef>
                <a:spcPts val="1000"/>
              </a:spcBef>
              <a:spcAft>
                <a:spcPts val="0"/>
              </a:spcAft>
              <a:buClr>
                <a:schemeClr val="dk1"/>
              </a:buClr>
              <a:buSzPts val="2800"/>
              <a:buNone/>
            </a:pPr>
            <a:r>
              <a:rPr lang="en-GB" sz="2800" dirty="0"/>
              <a:t>The specific goal is to investigate the idea of person-centred care (PCC) in the context of health services geared towards adolescents and young people.</a:t>
            </a:r>
            <a:endParaRPr sz="3200" dirty="0"/>
          </a:p>
        </p:txBody>
      </p:sp>
      <p:sp>
        <p:nvSpPr>
          <p:cNvPr id="132" name="Google Shape;132;p3"/>
          <p:cNvSpPr txBox="1">
            <a:spLocks noGrp="1"/>
          </p:cNvSpPr>
          <p:nvPr>
            <p:ph type="title"/>
          </p:nvPr>
        </p:nvSpPr>
        <p:spPr>
          <a:xfrm>
            <a:off x="810481" y="430439"/>
            <a:ext cx="8891918" cy="122396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4400"/>
              <a:buFont typeface="Verdana"/>
              <a:buNone/>
            </a:pPr>
            <a:r>
              <a:rPr lang="en-GB"/>
              <a:t>Purpose and objectives of the article/study</a:t>
            </a:r>
            <a:endParaRPr/>
          </a:p>
        </p:txBody>
      </p:sp>
      <p:pic>
        <p:nvPicPr>
          <p:cNvPr id="133" name="Google Shape;133;p3"/>
          <p:cNvPicPr preferRelativeResize="0"/>
          <p:nvPr/>
        </p:nvPicPr>
        <p:blipFill>
          <a:blip r:embed="rId3">
            <a:alphaModFix/>
          </a:blip>
          <a:stretch>
            <a:fillRect/>
          </a:stretch>
        </p:blipFill>
        <p:spPr>
          <a:xfrm>
            <a:off x="8236150" y="5983876"/>
            <a:ext cx="2105313" cy="433800"/>
          </a:xfrm>
          <a:prstGeom prst="rect">
            <a:avLst/>
          </a:prstGeom>
          <a:noFill/>
          <a:ln>
            <a:noFill/>
          </a:ln>
        </p:spPr>
      </p:pic>
      <p:pic>
        <p:nvPicPr>
          <p:cNvPr id="134" name="Google Shape;134;p3"/>
          <p:cNvPicPr preferRelativeResize="0"/>
          <p:nvPr/>
        </p:nvPicPr>
        <p:blipFill>
          <a:blip r:embed="rId4">
            <a:alphaModFix/>
          </a:blip>
          <a:stretch>
            <a:fillRect/>
          </a:stretch>
        </p:blipFill>
        <p:spPr>
          <a:xfrm>
            <a:off x="10703448" y="5693686"/>
            <a:ext cx="979602" cy="1014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title"/>
          </p:nvPr>
        </p:nvSpPr>
        <p:spPr>
          <a:xfrm>
            <a:off x="4116390" y="441325"/>
            <a:ext cx="7912323" cy="460930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200"/>
              <a:buFont typeface="Arial"/>
              <a:buNone/>
            </a:pPr>
            <a:r>
              <a:rPr lang="en-GB" sz="3000" dirty="0"/>
              <a:t>Person-centred care (PCC) refers to an approach in healthcare that shifts the power dynamic from the healthcare provider to the patient or service user. </a:t>
            </a:r>
            <a:br>
              <a:rPr lang="en-GB" sz="3000" dirty="0"/>
            </a:br>
            <a:br>
              <a:rPr lang="en-GB" sz="3000" dirty="0"/>
            </a:br>
            <a:r>
              <a:rPr lang="en-GB" sz="3000" dirty="0"/>
              <a:t>It involves engaging the patient in decision making, promoting effective communication, offering multiple choices and fostering patient empowerment, autonomy, and trust in their healthcare journey.</a:t>
            </a:r>
            <a:endParaRPr sz="3000" dirty="0"/>
          </a:p>
        </p:txBody>
      </p:sp>
      <p:sp>
        <p:nvSpPr>
          <p:cNvPr id="140" name="Google Shape;140;p4"/>
          <p:cNvSpPr txBox="1">
            <a:spLocks noGrp="1"/>
          </p:cNvSpPr>
          <p:nvPr>
            <p:ph type="body" idx="1"/>
          </p:nvPr>
        </p:nvSpPr>
        <p:spPr>
          <a:xfrm>
            <a:off x="4116390" y="5454936"/>
            <a:ext cx="7632700" cy="8358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000"/>
              <a:buNone/>
            </a:pPr>
            <a:r>
              <a:rPr lang="en-GB" dirty="0"/>
              <a:t>Y+ Global and PATA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3550332" y="-141514"/>
            <a:ext cx="8360017" cy="4609306"/>
          </a:xfrm>
          <a:prstGeom prst="rect">
            <a:avLst/>
          </a:prstGeom>
          <a:noFill/>
          <a:ln>
            <a:noFill/>
          </a:ln>
        </p:spPr>
        <p:txBody>
          <a:bodyPr spcFirstLastPara="1" wrap="square" lIns="0" tIns="0" rIns="0" bIns="0" anchor="b" anchorCtr="0">
            <a:normAutofit/>
          </a:bodyPr>
          <a:lstStyle/>
          <a:p>
            <a:pPr lvl="0" algn="l" rtl="0">
              <a:lnSpc>
                <a:spcPct val="90000"/>
              </a:lnSpc>
              <a:spcBef>
                <a:spcPts val="1200"/>
              </a:spcBef>
              <a:spcAft>
                <a:spcPts val="600"/>
              </a:spcAft>
              <a:buClr>
                <a:schemeClr val="lt1"/>
              </a:buClr>
              <a:buSzPts val="4000"/>
            </a:pPr>
            <a:r>
              <a:rPr lang="en-GB" sz="3800" b="1" dirty="0"/>
              <a:t>  PCC fundamental principles</a:t>
            </a:r>
            <a:br>
              <a:rPr lang="en-GB" sz="3800" dirty="0"/>
            </a:br>
            <a:r>
              <a:rPr lang="en-GB" sz="3800" dirty="0"/>
              <a:t>  Client is a unique person</a:t>
            </a:r>
            <a:br>
              <a:rPr lang="en-GB" sz="3800" dirty="0"/>
            </a:br>
            <a:r>
              <a:rPr lang="en-GB" sz="3800" dirty="0"/>
              <a:t>  Client should be fully involved in care</a:t>
            </a:r>
            <a:br>
              <a:rPr lang="en-GB" sz="3800" dirty="0"/>
            </a:br>
            <a:r>
              <a:rPr lang="en-GB" sz="3800" dirty="0"/>
              <a:t>  Client must be given the power to </a:t>
            </a:r>
            <a:br>
              <a:rPr lang="en-GB" sz="3800" dirty="0"/>
            </a:br>
            <a:r>
              <a:rPr lang="en-GB" sz="3800" dirty="0"/>
              <a:t>  make their own decisions</a:t>
            </a:r>
            <a:endParaRPr sz="3800" dirty="0"/>
          </a:p>
        </p:txBody>
      </p:sp>
      <p:sp>
        <p:nvSpPr>
          <p:cNvPr id="146" name="Google Shape;146;p5"/>
          <p:cNvSpPr txBox="1">
            <a:spLocks noGrp="1"/>
          </p:cNvSpPr>
          <p:nvPr>
            <p:ph type="body" idx="1"/>
          </p:nvPr>
        </p:nvSpPr>
        <p:spPr>
          <a:xfrm>
            <a:off x="3794315" y="4839134"/>
            <a:ext cx="7632700" cy="8358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000"/>
              <a:buNone/>
            </a:pPr>
            <a:r>
              <a:rPr lang="en-GB" dirty="0"/>
              <a:t>Y+ Global and PATA</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body" idx="1"/>
          </p:nvPr>
        </p:nvSpPr>
        <p:spPr>
          <a:xfrm>
            <a:off x="383774" y="1365364"/>
            <a:ext cx="7144154" cy="5045415"/>
          </a:xfrm>
          <a:prstGeom prst="rect">
            <a:avLst/>
          </a:prstGeom>
          <a:noFill/>
          <a:ln>
            <a:noFill/>
          </a:ln>
        </p:spPr>
        <p:txBody>
          <a:bodyPr spcFirstLastPara="1" wrap="square" lIns="0" tIns="0" rIns="0" bIns="0" anchor="t" anchorCtr="0">
            <a:normAutofit/>
          </a:bodyPr>
          <a:lstStyle/>
          <a:p>
            <a:pPr marL="0" lvl="0" indent="0" algn="l" rtl="0">
              <a:lnSpc>
                <a:spcPct val="150000"/>
              </a:lnSpc>
              <a:spcBef>
                <a:spcPts val="0"/>
              </a:spcBef>
              <a:spcAft>
                <a:spcPts val="0"/>
              </a:spcAft>
              <a:buClr>
                <a:schemeClr val="accent2"/>
              </a:buClr>
              <a:buSzPts val="2000"/>
              <a:buNone/>
            </a:pPr>
            <a:r>
              <a:rPr lang="en-GB" dirty="0"/>
              <a:t>PATA collaborated with Y+ Global to bring together health providers and AYPLHIV, creating a unique platform for promoting and enhancing a more equal and empowering relationship between service providers and users.</a:t>
            </a:r>
          </a:p>
          <a:p>
            <a:pPr marL="0" lvl="0" indent="0" algn="l" rtl="0">
              <a:lnSpc>
                <a:spcPct val="150000"/>
              </a:lnSpc>
              <a:spcBef>
                <a:spcPts val="0"/>
              </a:spcBef>
              <a:spcAft>
                <a:spcPts val="0"/>
              </a:spcAft>
              <a:buClr>
                <a:schemeClr val="accent2"/>
              </a:buClr>
              <a:buSzPts val="2000"/>
              <a:buNone/>
            </a:pPr>
            <a:endParaRPr dirty="0"/>
          </a:p>
          <a:p>
            <a:pPr marL="0" lvl="0" indent="0" algn="l" rtl="0">
              <a:lnSpc>
                <a:spcPct val="150000"/>
              </a:lnSpc>
              <a:spcBef>
                <a:spcPts val="1200"/>
              </a:spcBef>
              <a:spcAft>
                <a:spcPts val="0"/>
              </a:spcAft>
              <a:buClr>
                <a:schemeClr val="accent2"/>
              </a:buClr>
              <a:buSzPts val="2000"/>
              <a:buNone/>
            </a:pPr>
            <a:r>
              <a:rPr lang="en-GB" dirty="0"/>
              <a:t>Practical strategies and recommendations are informed by joint program implementation and a systematic review of person-centred care within the context of HIV treatment settings in sub-Saharan Africa.</a:t>
            </a:r>
            <a:endParaRPr dirty="0"/>
          </a:p>
        </p:txBody>
      </p:sp>
      <p:sp>
        <p:nvSpPr>
          <p:cNvPr id="152" name="Google Shape;152;p6"/>
          <p:cNvSpPr txBox="1">
            <a:spLocks noGrp="1"/>
          </p:cNvSpPr>
          <p:nvPr>
            <p:ph type="title"/>
          </p:nvPr>
        </p:nvSpPr>
        <p:spPr>
          <a:xfrm>
            <a:off x="573542" y="447221"/>
            <a:ext cx="8891918" cy="75077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4400"/>
              <a:buFont typeface="Verdana"/>
              <a:buNone/>
            </a:pPr>
            <a:r>
              <a:rPr lang="en-GB"/>
              <a:t>Methodology</a:t>
            </a:r>
            <a:endParaRPr/>
          </a:p>
        </p:txBody>
      </p:sp>
      <p:pic>
        <p:nvPicPr>
          <p:cNvPr id="153" name="Google Shape;153;p6"/>
          <p:cNvPicPr preferRelativeResize="0"/>
          <p:nvPr/>
        </p:nvPicPr>
        <p:blipFill>
          <a:blip r:embed="rId3">
            <a:alphaModFix/>
          </a:blip>
          <a:stretch>
            <a:fillRect/>
          </a:stretch>
        </p:blipFill>
        <p:spPr>
          <a:xfrm>
            <a:off x="8236150" y="5983876"/>
            <a:ext cx="2105313" cy="433800"/>
          </a:xfrm>
          <a:prstGeom prst="rect">
            <a:avLst/>
          </a:prstGeom>
          <a:noFill/>
          <a:ln>
            <a:noFill/>
          </a:ln>
        </p:spPr>
      </p:pic>
      <p:pic>
        <p:nvPicPr>
          <p:cNvPr id="154" name="Google Shape;154;p6"/>
          <p:cNvPicPr preferRelativeResize="0"/>
          <p:nvPr/>
        </p:nvPicPr>
        <p:blipFill>
          <a:blip r:embed="rId4">
            <a:alphaModFix/>
          </a:blip>
          <a:stretch>
            <a:fillRect/>
          </a:stretch>
        </p:blipFill>
        <p:spPr>
          <a:xfrm>
            <a:off x="10703448" y="5693686"/>
            <a:ext cx="979602" cy="1014176"/>
          </a:xfrm>
          <a:prstGeom prst="rect">
            <a:avLst/>
          </a:prstGeom>
          <a:noFill/>
          <a:ln>
            <a:noFill/>
          </a:ln>
        </p:spPr>
      </p:pic>
      <p:pic>
        <p:nvPicPr>
          <p:cNvPr id="6" name="Picture 5">
            <a:extLst>
              <a:ext uri="{FF2B5EF4-FFF2-40B4-BE49-F238E27FC236}">
                <a16:creationId xmlns:a16="http://schemas.microsoft.com/office/drawing/2014/main" id="{ABE9DD2D-AF8A-1A42-8E3E-81F2F21D6FA0}"/>
              </a:ext>
            </a:extLst>
          </p:cNvPr>
          <p:cNvPicPr>
            <a:picLocks noChangeAspect="1"/>
          </p:cNvPicPr>
          <p:nvPr/>
        </p:nvPicPr>
        <p:blipFill>
          <a:blip r:embed="rId5"/>
          <a:stretch>
            <a:fillRect/>
          </a:stretch>
        </p:blipFill>
        <p:spPr>
          <a:xfrm>
            <a:off x="7717696" y="1936961"/>
            <a:ext cx="4272077" cy="29840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body" idx="1"/>
          </p:nvPr>
        </p:nvSpPr>
        <p:spPr>
          <a:xfrm>
            <a:off x="417493" y="1358743"/>
            <a:ext cx="8793947" cy="1629872"/>
          </a:xfrm>
          <a:prstGeom prst="rect">
            <a:avLst/>
          </a:prstGeom>
          <a:noFill/>
          <a:ln>
            <a:noFill/>
          </a:ln>
        </p:spPr>
        <p:txBody>
          <a:bodyPr spcFirstLastPara="1" wrap="square" lIns="0" tIns="0" rIns="0" bIns="0" anchor="t" anchorCtr="0">
            <a:normAutofit/>
          </a:bodyPr>
          <a:lstStyle/>
          <a:p>
            <a:pPr marL="0" lvl="0" indent="0" algn="l" rtl="0">
              <a:lnSpc>
                <a:spcPct val="150000"/>
              </a:lnSpc>
              <a:spcBef>
                <a:spcPts val="0"/>
              </a:spcBef>
              <a:spcAft>
                <a:spcPts val="0"/>
              </a:spcAft>
              <a:buClr>
                <a:schemeClr val="accent2"/>
              </a:buClr>
              <a:buSzPts val="2000"/>
              <a:buNone/>
            </a:pPr>
            <a:r>
              <a:rPr lang="en-GB" b="1" dirty="0"/>
              <a:t>Health provider attitude</a:t>
            </a:r>
            <a:endParaRPr dirty="0"/>
          </a:p>
          <a:p>
            <a:pPr marL="0" lvl="0" indent="0" algn="l" rtl="0">
              <a:lnSpc>
                <a:spcPct val="150000"/>
              </a:lnSpc>
              <a:spcBef>
                <a:spcPts val="1200"/>
              </a:spcBef>
              <a:spcAft>
                <a:spcPts val="0"/>
              </a:spcAft>
              <a:buClr>
                <a:schemeClr val="accent2"/>
              </a:buClr>
              <a:buSzPts val="2000"/>
              <a:buNone/>
            </a:pPr>
            <a:r>
              <a:rPr lang="en-GB" dirty="0"/>
              <a:t>Multiple, ongoing and layered sensitization strategies are required to deliver PPC that is adolescent-friendly, including:</a:t>
            </a:r>
            <a:endParaRPr dirty="0"/>
          </a:p>
          <a:p>
            <a:pPr marL="0" lvl="0" indent="0" algn="l" rtl="0">
              <a:lnSpc>
                <a:spcPct val="150000"/>
              </a:lnSpc>
              <a:spcBef>
                <a:spcPts val="1200"/>
              </a:spcBef>
              <a:spcAft>
                <a:spcPts val="0"/>
              </a:spcAft>
              <a:buClr>
                <a:schemeClr val="accent2"/>
              </a:buClr>
              <a:buSzPts val="2000"/>
              <a:buFont typeface="Noto Sans Symbols"/>
              <a:buNone/>
            </a:pPr>
            <a:endParaRPr dirty="0"/>
          </a:p>
          <a:p>
            <a:pPr marL="0" lvl="0" indent="0" algn="l" rtl="0">
              <a:lnSpc>
                <a:spcPct val="150000"/>
              </a:lnSpc>
              <a:spcBef>
                <a:spcPts val="1200"/>
              </a:spcBef>
              <a:spcAft>
                <a:spcPts val="0"/>
              </a:spcAft>
              <a:buClr>
                <a:schemeClr val="accent2"/>
              </a:buClr>
              <a:buSzPts val="2000"/>
              <a:buFont typeface="Noto Sans Symbols"/>
              <a:buNone/>
            </a:pPr>
            <a:endParaRPr dirty="0"/>
          </a:p>
        </p:txBody>
      </p:sp>
      <p:sp>
        <p:nvSpPr>
          <p:cNvPr id="160" name="Google Shape;160;p7"/>
          <p:cNvSpPr txBox="1">
            <a:spLocks noGrp="1"/>
          </p:cNvSpPr>
          <p:nvPr>
            <p:ph type="title"/>
          </p:nvPr>
        </p:nvSpPr>
        <p:spPr>
          <a:xfrm>
            <a:off x="417493" y="365941"/>
            <a:ext cx="8891918" cy="75077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4400"/>
              <a:buFont typeface="Verdana"/>
              <a:buNone/>
            </a:pPr>
            <a:r>
              <a:rPr lang="en-GB" dirty="0"/>
              <a:t>Lessons Learned</a:t>
            </a:r>
            <a:endParaRPr dirty="0"/>
          </a:p>
        </p:txBody>
      </p:sp>
      <p:pic>
        <p:nvPicPr>
          <p:cNvPr id="161" name="Google Shape;161;p7"/>
          <p:cNvPicPr preferRelativeResize="0"/>
          <p:nvPr/>
        </p:nvPicPr>
        <p:blipFill>
          <a:blip r:embed="rId3">
            <a:alphaModFix/>
          </a:blip>
          <a:stretch>
            <a:fillRect/>
          </a:stretch>
        </p:blipFill>
        <p:spPr>
          <a:xfrm>
            <a:off x="8236150" y="5983876"/>
            <a:ext cx="2105313" cy="433800"/>
          </a:xfrm>
          <a:prstGeom prst="rect">
            <a:avLst/>
          </a:prstGeom>
          <a:noFill/>
          <a:ln>
            <a:noFill/>
          </a:ln>
        </p:spPr>
      </p:pic>
      <p:pic>
        <p:nvPicPr>
          <p:cNvPr id="162" name="Google Shape;162;p7"/>
          <p:cNvPicPr preferRelativeResize="0"/>
          <p:nvPr/>
        </p:nvPicPr>
        <p:blipFill>
          <a:blip r:embed="rId4">
            <a:alphaModFix/>
          </a:blip>
          <a:stretch>
            <a:fillRect/>
          </a:stretch>
        </p:blipFill>
        <p:spPr>
          <a:xfrm>
            <a:off x="10703448" y="5693686"/>
            <a:ext cx="979602" cy="1014176"/>
          </a:xfrm>
          <a:prstGeom prst="rect">
            <a:avLst/>
          </a:prstGeom>
          <a:noFill/>
          <a:ln>
            <a:noFill/>
          </a:ln>
        </p:spPr>
      </p:pic>
      <p:pic>
        <p:nvPicPr>
          <p:cNvPr id="6" name="Picture 5">
            <a:extLst>
              <a:ext uri="{FF2B5EF4-FFF2-40B4-BE49-F238E27FC236}">
                <a16:creationId xmlns:a16="http://schemas.microsoft.com/office/drawing/2014/main" id="{F0527589-CCD8-D44D-90AE-E50C2BE88FDC}"/>
              </a:ext>
            </a:extLst>
          </p:cNvPr>
          <p:cNvPicPr>
            <a:picLocks noChangeAspect="1"/>
          </p:cNvPicPr>
          <p:nvPr/>
        </p:nvPicPr>
        <p:blipFill>
          <a:blip r:embed="rId5"/>
          <a:stretch>
            <a:fillRect/>
          </a:stretch>
        </p:blipFill>
        <p:spPr>
          <a:xfrm>
            <a:off x="7885088" y="2571396"/>
            <a:ext cx="4170495" cy="2939926"/>
          </a:xfrm>
          <a:prstGeom prst="rect">
            <a:avLst/>
          </a:prstGeom>
        </p:spPr>
      </p:pic>
      <p:sp>
        <p:nvSpPr>
          <p:cNvPr id="7" name="Google Shape;159;p7">
            <a:extLst>
              <a:ext uri="{FF2B5EF4-FFF2-40B4-BE49-F238E27FC236}">
                <a16:creationId xmlns:a16="http://schemas.microsoft.com/office/drawing/2014/main" id="{2E4E8CB2-AAB4-D148-B7E9-EA63A8935E36}"/>
              </a:ext>
            </a:extLst>
          </p:cNvPr>
          <p:cNvSpPr txBox="1">
            <a:spLocks/>
          </p:cNvSpPr>
          <p:nvPr/>
        </p:nvSpPr>
        <p:spPr>
          <a:xfrm>
            <a:off x="0" y="2988615"/>
            <a:ext cx="7719432" cy="5045415"/>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000"/>
              <a:buFont typeface="Courier New"/>
              <a:buNone/>
              <a:defRPr sz="2000" b="0" i="0" u="none" strike="noStrike" cap="none">
                <a:solidFill>
                  <a:schemeClr val="dk1"/>
                </a:solidFill>
                <a:latin typeface="Verdana"/>
                <a:ea typeface="Verdana"/>
                <a:cs typeface="Verdana"/>
                <a:sym typeface="Verdana"/>
              </a:defRPr>
            </a:lvl1pPr>
            <a:lvl2pPr marL="914400" marR="0" lvl="1"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685800" lvl="1" indent="-228600">
              <a:lnSpc>
                <a:spcPct val="100000"/>
              </a:lnSpc>
              <a:spcBef>
                <a:spcPts val="1200"/>
              </a:spcBef>
              <a:spcAft>
                <a:spcPts val="600"/>
              </a:spcAft>
              <a:buClr>
                <a:schemeClr val="accent2"/>
              </a:buClr>
              <a:buSzPts val="2000"/>
            </a:pPr>
            <a:r>
              <a:rPr lang="en-GB" dirty="0"/>
              <a:t>Values clarification training supporting health providers to reflect on and redefine their values</a:t>
            </a:r>
          </a:p>
          <a:p>
            <a:pPr marL="685800" lvl="1" indent="-228600">
              <a:lnSpc>
                <a:spcPct val="100000"/>
              </a:lnSpc>
              <a:spcBef>
                <a:spcPts val="1200"/>
              </a:spcBef>
              <a:spcAft>
                <a:spcPts val="600"/>
              </a:spcAft>
              <a:buClr>
                <a:schemeClr val="accent2"/>
              </a:buClr>
              <a:buSzPts val="2000"/>
            </a:pPr>
            <a:r>
              <a:rPr lang="en-GB" dirty="0"/>
              <a:t>Relationship-building sessions to support health providers to engage more meaningfully</a:t>
            </a:r>
          </a:p>
          <a:p>
            <a:pPr marL="685800" lvl="1" indent="-228600">
              <a:lnSpc>
                <a:spcPct val="100000"/>
              </a:lnSpc>
              <a:spcBef>
                <a:spcPts val="1200"/>
              </a:spcBef>
              <a:spcAft>
                <a:spcPts val="600"/>
              </a:spcAft>
              <a:buClr>
                <a:schemeClr val="accent2"/>
              </a:buClr>
              <a:buSzPts val="2000"/>
            </a:pPr>
            <a:r>
              <a:rPr lang="en-GB" dirty="0"/>
              <a:t>PCC champions to lead the process of shifting power and changing entrenched mindsets within the health facility</a:t>
            </a:r>
          </a:p>
          <a:p>
            <a:pPr marL="0" indent="0">
              <a:lnSpc>
                <a:spcPct val="150000"/>
              </a:lnSpc>
              <a:spcBef>
                <a:spcPts val="1200"/>
              </a:spcBef>
              <a:buClr>
                <a:schemeClr val="accent2"/>
              </a:buClr>
              <a:buFont typeface="Noto Sans Symbols"/>
              <a:buNone/>
            </a:pPr>
            <a:endParaRPr lang="en-GB" dirty="0"/>
          </a:p>
          <a:p>
            <a:pPr marL="0" indent="0">
              <a:lnSpc>
                <a:spcPct val="150000"/>
              </a:lnSpc>
              <a:spcBef>
                <a:spcPts val="1200"/>
              </a:spcBef>
              <a:buClr>
                <a:schemeClr val="accent2"/>
              </a:buClr>
              <a:buFont typeface="Noto Sans Symbols"/>
              <a:buNone/>
            </a:pPr>
            <a:endParaRPr lang="en-GB" dirty="0"/>
          </a:p>
          <a:p>
            <a:pPr marL="0" indent="0">
              <a:lnSpc>
                <a:spcPct val="150000"/>
              </a:lnSpc>
              <a:spcBef>
                <a:spcPts val="1200"/>
              </a:spcBef>
              <a:buClr>
                <a:schemeClr val="accent2"/>
              </a:buClr>
              <a:buFont typeface="Noto Sans Symbols"/>
              <a:buNone/>
            </a:pPr>
            <a:endParaRPr lang="en-GB" dirty="0"/>
          </a:p>
          <a:p>
            <a:pPr marL="0" indent="0">
              <a:lnSpc>
                <a:spcPct val="150000"/>
              </a:lnSpc>
              <a:spcBef>
                <a:spcPts val="1200"/>
              </a:spcBef>
              <a:buClr>
                <a:schemeClr val="accent2"/>
              </a:buClr>
              <a:buFont typeface="Noto Sans Symbols"/>
              <a:buNone/>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body" idx="1"/>
          </p:nvPr>
        </p:nvSpPr>
        <p:spPr>
          <a:xfrm>
            <a:off x="3967810" y="961488"/>
            <a:ext cx="7225439" cy="3244072"/>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50000"/>
              </a:lnSpc>
              <a:spcBef>
                <a:spcPts val="0"/>
              </a:spcBef>
              <a:spcAft>
                <a:spcPts val="0"/>
              </a:spcAft>
              <a:buClr>
                <a:schemeClr val="accent2"/>
              </a:buClr>
              <a:buSzPct val="100000"/>
              <a:buNone/>
            </a:pPr>
            <a:r>
              <a:rPr lang="en-GB" b="1" dirty="0"/>
              <a:t>                                         Peer support</a:t>
            </a:r>
            <a:endParaRPr dirty="0"/>
          </a:p>
          <a:p>
            <a:pPr marL="1028700" lvl="1" indent="-342900" algn="l" rtl="0">
              <a:lnSpc>
                <a:spcPct val="150000"/>
              </a:lnSpc>
              <a:spcBef>
                <a:spcPts val="1200"/>
              </a:spcBef>
              <a:spcAft>
                <a:spcPts val="0"/>
              </a:spcAft>
              <a:buClr>
                <a:schemeClr val="accent2"/>
              </a:buClr>
              <a:buSzPct val="100000"/>
              <a:buChar char="•"/>
            </a:pPr>
            <a:r>
              <a:rPr lang="en-GB" dirty="0"/>
              <a:t> AYPLHIV peer supporters working in partnership with health care teams can facilitate a fundamental shift in health facility power structures</a:t>
            </a:r>
            <a:endParaRPr dirty="0"/>
          </a:p>
          <a:p>
            <a:pPr marL="1028700" lvl="1" indent="-342900" algn="l" rtl="0">
              <a:lnSpc>
                <a:spcPct val="150000"/>
              </a:lnSpc>
              <a:spcBef>
                <a:spcPts val="1200"/>
              </a:spcBef>
              <a:spcAft>
                <a:spcPts val="0"/>
              </a:spcAft>
              <a:buClr>
                <a:schemeClr val="accent2"/>
              </a:buClr>
              <a:buSzPct val="100000"/>
              <a:buChar char="•"/>
            </a:pPr>
            <a:r>
              <a:rPr lang="en-GB" dirty="0"/>
              <a:t> Engaging AYPLHIV can break down inequalities and challenge often ingrained practices and beliefs</a:t>
            </a:r>
            <a:endParaRPr dirty="0"/>
          </a:p>
        </p:txBody>
      </p:sp>
      <p:sp>
        <p:nvSpPr>
          <p:cNvPr id="168" name="Google Shape;168;p8"/>
          <p:cNvSpPr txBox="1">
            <a:spLocks noGrp="1"/>
          </p:cNvSpPr>
          <p:nvPr>
            <p:ph type="title"/>
          </p:nvPr>
        </p:nvSpPr>
        <p:spPr>
          <a:xfrm>
            <a:off x="561205" y="357887"/>
            <a:ext cx="8891918" cy="75077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4400"/>
              <a:buFont typeface="Verdana"/>
              <a:buNone/>
            </a:pPr>
            <a:r>
              <a:rPr lang="en-GB" dirty="0"/>
              <a:t>Lessons Learned</a:t>
            </a:r>
            <a:endParaRPr dirty="0"/>
          </a:p>
        </p:txBody>
      </p:sp>
      <p:pic>
        <p:nvPicPr>
          <p:cNvPr id="169" name="Google Shape;169;p8"/>
          <p:cNvPicPr preferRelativeResize="0"/>
          <p:nvPr/>
        </p:nvPicPr>
        <p:blipFill>
          <a:blip r:embed="rId3">
            <a:alphaModFix/>
          </a:blip>
          <a:stretch>
            <a:fillRect/>
          </a:stretch>
        </p:blipFill>
        <p:spPr>
          <a:xfrm>
            <a:off x="8236150" y="5983876"/>
            <a:ext cx="2105313" cy="433800"/>
          </a:xfrm>
          <a:prstGeom prst="rect">
            <a:avLst/>
          </a:prstGeom>
          <a:noFill/>
          <a:ln>
            <a:noFill/>
          </a:ln>
        </p:spPr>
      </p:pic>
      <p:pic>
        <p:nvPicPr>
          <p:cNvPr id="170" name="Google Shape;170;p8"/>
          <p:cNvPicPr preferRelativeResize="0"/>
          <p:nvPr/>
        </p:nvPicPr>
        <p:blipFill>
          <a:blip r:embed="rId4">
            <a:alphaModFix/>
          </a:blip>
          <a:stretch>
            <a:fillRect/>
          </a:stretch>
        </p:blipFill>
        <p:spPr>
          <a:xfrm>
            <a:off x="10703448" y="5693686"/>
            <a:ext cx="979602" cy="1014176"/>
          </a:xfrm>
          <a:prstGeom prst="rect">
            <a:avLst/>
          </a:prstGeom>
          <a:noFill/>
          <a:ln>
            <a:noFill/>
          </a:ln>
        </p:spPr>
      </p:pic>
      <p:pic>
        <p:nvPicPr>
          <p:cNvPr id="8" name="Picture 7">
            <a:extLst>
              <a:ext uri="{FF2B5EF4-FFF2-40B4-BE49-F238E27FC236}">
                <a16:creationId xmlns:a16="http://schemas.microsoft.com/office/drawing/2014/main" id="{7839D7B9-D9D2-A442-800A-1F8E2AA9AF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05" y="1255833"/>
            <a:ext cx="3932678" cy="2949727"/>
          </a:xfrm>
          <a:prstGeom prst="rect">
            <a:avLst/>
          </a:prstGeom>
        </p:spPr>
      </p:pic>
      <p:sp>
        <p:nvSpPr>
          <p:cNvPr id="9" name="Google Shape;167;p8">
            <a:extLst>
              <a:ext uri="{FF2B5EF4-FFF2-40B4-BE49-F238E27FC236}">
                <a16:creationId xmlns:a16="http://schemas.microsoft.com/office/drawing/2014/main" id="{96E43C80-1F60-2048-94ED-96D2D3EE477B}"/>
              </a:ext>
            </a:extLst>
          </p:cNvPr>
          <p:cNvSpPr txBox="1">
            <a:spLocks/>
          </p:cNvSpPr>
          <p:nvPr/>
        </p:nvSpPr>
        <p:spPr>
          <a:xfrm>
            <a:off x="-173186" y="3776133"/>
            <a:ext cx="12094254" cy="514669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000"/>
              <a:buFont typeface="Courier New"/>
              <a:buNone/>
              <a:defRPr sz="2000" b="0" i="0" u="none" strike="noStrike" cap="none">
                <a:solidFill>
                  <a:schemeClr val="dk1"/>
                </a:solidFill>
                <a:latin typeface="Verdana"/>
                <a:ea typeface="Verdana"/>
                <a:cs typeface="Verdana"/>
                <a:sym typeface="Verdana"/>
              </a:defRPr>
            </a:lvl1pPr>
            <a:lvl2pPr marL="914400" marR="0" lvl="1"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0" indent="0">
              <a:lnSpc>
                <a:spcPct val="150000"/>
              </a:lnSpc>
              <a:spcBef>
                <a:spcPts val="0"/>
              </a:spcBef>
              <a:buClr>
                <a:schemeClr val="accent2"/>
              </a:buClr>
              <a:buSzPct val="100000"/>
            </a:pPr>
            <a:endParaRPr lang="en-GB" sz="1900" dirty="0"/>
          </a:p>
          <a:p>
            <a:pPr marL="1028700" lvl="1">
              <a:lnSpc>
                <a:spcPct val="150000"/>
              </a:lnSpc>
              <a:spcBef>
                <a:spcPts val="1200"/>
              </a:spcBef>
              <a:buClr>
                <a:schemeClr val="accent2"/>
              </a:buClr>
              <a:buSzPct val="100000"/>
            </a:pPr>
            <a:r>
              <a:rPr lang="en-GB" sz="1900" dirty="0"/>
              <a:t>Teen clubs and adolescent-friendly safe spaces – for psychosocial support, counselling   and health promotion – improve retention in care and viral suppression</a:t>
            </a:r>
          </a:p>
          <a:p>
            <a:pPr marL="1028700" lvl="1">
              <a:lnSpc>
                <a:spcPct val="150000"/>
              </a:lnSpc>
              <a:spcBef>
                <a:spcPts val="1200"/>
              </a:spcBef>
              <a:buClr>
                <a:schemeClr val="accent2"/>
              </a:buClr>
              <a:buSzPct val="100000"/>
            </a:pPr>
            <a:r>
              <a:rPr lang="en-GB" sz="1900" dirty="0"/>
              <a:t>Effective peer support requires successful health facility integration with mutually agreed upon roles and responsibilities</a:t>
            </a:r>
          </a:p>
          <a:p>
            <a:pPr marL="0" indent="0">
              <a:spcBef>
                <a:spcPts val="1200"/>
              </a:spcBef>
              <a:buClr>
                <a:schemeClr val="accent2"/>
              </a:buClr>
              <a:buSzPct val="100000"/>
              <a:buFont typeface="Noto Sans Symbols"/>
              <a:buNone/>
            </a:pPr>
            <a:endParaRPr lang="en-GB"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a:spLocks noGrp="1"/>
          </p:cNvSpPr>
          <p:nvPr>
            <p:ph type="body" idx="1"/>
          </p:nvPr>
        </p:nvSpPr>
        <p:spPr>
          <a:xfrm>
            <a:off x="332606" y="1192099"/>
            <a:ext cx="7405928" cy="5045415"/>
          </a:xfrm>
          <a:prstGeom prst="rect">
            <a:avLst/>
          </a:prstGeom>
          <a:noFill/>
          <a:ln>
            <a:noFill/>
          </a:ln>
        </p:spPr>
        <p:txBody>
          <a:bodyPr spcFirstLastPara="1" wrap="square" lIns="0" tIns="0" rIns="0" bIns="0" anchor="t" anchorCtr="0">
            <a:normAutofit lnSpcReduction="10000"/>
          </a:bodyPr>
          <a:lstStyle/>
          <a:p>
            <a:pPr marL="0" lvl="0" indent="0" algn="l" rtl="0">
              <a:lnSpc>
                <a:spcPct val="150000"/>
              </a:lnSpc>
              <a:spcBef>
                <a:spcPts val="0"/>
              </a:spcBef>
              <a:spcAft>
                <a:spcPts val="0"/>
              </a:spcAft>
              <a:buClr>
                <a:schemeClr val="accent2"/>
              </a:buClr>
              <a:buSzPts val="2000"/>
              <a:buNone/>
            </a:pPr>
            <a:r>
              <a:rPr lang="en-GB" b="1" dirty="0"/>
              <a:t>Community-led monitoring and service quality improvement</a:t>
            </a:r>
            <a:endParaRPr dirty="0"/>
          </a:p>
          <a:p>
            <a:pPr marL="571500" indent="-342900">
              <a:lnSpc>
                <a:spcPct val="150000"/>
              </a:lnSpc>
              <a:spcBef>
                <a:spcPts val="500"/>
              </a:spcBef>
              <a:buClr>
                <a:schemeClr val="accent2"/>
              </a:buClr>
              <a:buChar char="•"/>
            </a:pPr>
            <a:r>
              <a:rPr lang="en-GB" dirty="0"/>
              <a:t>Community-led monitoring assists health care teams and service users to identify service delivery challenges, develop quality improvement plans and hence promote PCC.</a:t>
            </a:r>
            <a:endParaRPr dirty="0"/>
          </a:p>
          <a:p>
            <a:pPr marL="571500" indent="-342900">
              <a:lnSpc>
                <a:spcPct val="150000"/>
              </a:lnSpc>
              <a:spcBef>
                <a:spcPts val="500"/>
              </a:spcBef>
              <a:buClr>
                <a:schemeClr val="accent2"/>
              </a:buClr>
              <a:buChar char="•"/>
            </a:pPr>
            <a:r>
              <a:rPr lang="en-GB" dirty="0"/>
              <a:t>AYPLHIV should be involved in the design and implementation of community-monitoring tools.</a:t>
            </a:r>
            <a:endParaRPr dirty="0"/>
          </a:p>
          <a:p>
            <a:pPr marL="571500" indent="-342900">
              <a:lnSpc>
                <a:spcPct val="150000"/>
              </a:lnSpc>
              <a:spcBef>
                <a:spcPts val="500"/>
              </a:spcBef>
              <a:buClr>
                <a:schemeClr val="accent2"/>
              </a:buClr>
              <a:buChar char="•"/>
            </a:pPr>
            <a:r>
              <a:rPr lang="en-GB" dirty="0"/>
              <a:t>Health facilities and clients (AYPLHIV) should collectively review feedback and collaboratively determine interventions for action</a:t>
            </a:r>
            <a:endParaRPr dirty="0"/>
          </a:p>
          <a:p>
            <a:pPr marL="0" lvl="0" indent="0" algn="l" rtl="0">
              <a:lnSpc>
                <a:spcPct val="150000"/>
              </a:lnSpc>
              <a:spcBef>
                <a:spcPts val="1200"/>
              </a:spcBef>
              <a:spcAft>
                <a:spcPts val="0"/>
              </a:spcAft>
              <a:buClr>
                <a:schemeClr val="accent2"/>
              </a:buClr>
              <a:buSzPts val="2000"/>
              <a:buFont typeface="Noto Sans Symbols"/>
              <a:buNone/>
            </a:pPr>
            <a:endParaRPr dirty="0"/>
          </a:p>
          <a:p>
            <a:pPr marL="0" lvl="0" indent="0" algn="l" rtl="0">
              <a:lnSpc>
                <a:spcPct val="150000"/>
              </a:lnSpc>
              <a:spcBef>
                <a:spcPts val="1200"/>
              </a:spcBef>
              <a:spcAft>
                <a:spcPts val="0"/>
              </a:spcAft>
              <a:buClr>
                <a:schemeClr val="accent2"/>
              </a:buClr>
              <a:buSzPts val="2000"/>
              <a:buFont typeface="Noto Sans Symbols"/>
              <a:buNone/>
            </a:pPr>
            <a:endParaRPr dirty="0"/>
          </a:p>
          <a:p>
            <a:pPr marL="0" lvl="0" indent="0" algn="l" rtl="0">
              <a:lnSpc>
                <a:spcPct val="150000"/>
              </a:lnSpc>
              <a:spcBef>
                <a:spcPts val="1200"/>
              </a:spcBef>
              <a:spcAft>
                <a:spcPts val="0"/>
              </a:spcAft>
              <a:buClr>
                <a:schemeClr val="accent2"/>
              </a:buClr>
              <a:buSzPts val="2000"/>
              <a:buFont typeface="Noto Sans Symbols"/>
              <a:buNone/>
            </a:pPr>
            <a:endParaRPr dirty="0"/>
          </a:p>
          <a:p>
            <a:pPr marL="0" lvl="0" indent="0" algn="l" rtl="0">
              <a:lnSpc>
                <a:spcPct val="150000"/>
              </a:lnSpc>
              <a:spcBef>
                <a:spcPts val="1200"/>
              </a:spcBef>
              <a:spcAft>
                <a:spcPts val="0"/>
              </a:spcAft>
              <a:buClr>
                <a:schemeClr val="accent2"/>
              </a:buClr>
              <a:buSzPts val="2000"/>
              <a:buFont typeface="Noto Sans Symbols"/>
              <a:buNone/>
            </a:pPr>
            <a:endParaRPr dirty="0"/>
          </a:p>
        </p:txBody>
      </p:sp>
      <p:sp>
        <p:nvSpPr>
          <p:cNvPr id="176" name="Google Shape;176;p9"/>
          <p:cNvSpPr txBox="1">
            <a:spLocks noGrp="1"/>
          </p:cNvSpPr>
          <p:nvPr>
            <p:ph type="title"/>
          </p:nvPr>
        </p:nvSpPr>
        <p:spPr>
          <a:xfrm>
            <a:off x="396888" y="298004"/>
            <a:ext cx="8891918" cy="75077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4400"/>
              <a:buFont typeface="Verdana"/>
              <a:buNone/>
            </a:pPr>
            <a:r>
              <a:rPr lang="en-GB" dirty="0"/>
              <a:t>Lessons Learned</a:t>
            </a:r>
            <a:endParaRPr dirty="0"/>
          </a:p>
        </p:txBody>
      </p:sp>
      <p:pic>
        <p:nvPicPr>
          <p:cNvPr id="177" name="Google Shape;177;p9"/>
          <p:cNvPicPr preferRelativeResize="0"/>
          <p:nvPr/>
        </p:nvPicPr>
        <p:blipFill>
          <a:blip r:embed="rId3">
            <a:alphaModFix/>
          </a:blip>
          <a:stretch>
            <a:fillRect/>
          </a:stretch>
        </p:blipFill>
        <p:spPr>
          <a:xfrm>
            <a:off x="8236150" y="5983876"/>
            <a:ext cx="2105313" cy="433800"/>
          </a:xfrm>
          <a:prstGeom prst="rect">
            <a:avLst/>
          </a:prstGeom>
          <a:noFill/>
          <a:ln>
            <a:noFill/>
          </a:ln>
        </p:spPr>
      </p:pic>
      <p:pic>
        <p:nvPicPr>
          <p:cNvPr id="178" name="Google Shape;178;p9"/>
          <p:cNvPicPr preferRelativeResize="0"/>
          <p:nvPr/>
        </p:nvPicPr>
        <p:blipFill>
          <a:blip r:embed="rId4">
            <a:alphaModFix/>
          </a:blip>
          <a:stretch>
            <a:fillRect/>
          </a:stretch>
        </p:blipFill>
        <p:spPr>
          <a:xfrm>
            <a:off x="10703448" y="5693686"/>
            <a:ext cx="979602" cy="1014176"/>
          </a:xfrm>
          <a:prstGeom prst="rect">
            <a:avLst/>
          </a:prstGeom>
          <a:noFill/>
          <a:ln>
            <a:noFill/>
          </a:ln>
        </p:spPr>
      </p:pic>
      <p:pic>
        <p:nvPicPr>
          <p:cNvPr id="6" name="Picture 5">
            <a:extLst>
              <a:ext uri="{FF2B5EF4-FFF2-40B4-BE49-F238E27FC236}">
                <a16:creationId xmlns:a16="http://schemas.microsoft.com/office/drawing/2014/main" id="{EB59C0E0-15DC-564B-96AD-46B8038A6E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7453" y="1935662"/>
            <a:ext cx="3981941" cy="2986676"/>
          </a:xfrm>
          <a:prstGeom prst="rect">
            <a:avLst/>
          </a:prstGeom>
        </p:spPr>
      </p:pic>
    </p:spTree>
  </p:cSld>
  <p:clrMapOvr>
    <a:masterClrMapping/>
  </p:clrMapOvr>
</p:sld>
</file>

<file path=ppt/theme/theme1.xml><?xml version="1.0" encoding="utf-8"?>
<a:theme xmlns:a="http://schemas.openxmlformats.org/drawingml/2006/main" name="IAS2023">
  <a:themeElements>
    <a:clrScheme name="IAS 2023">
      <a:dk1>
        <a:srgbClr val="000000"/>
      </a:dk1>
      <a:lt1>
        <a:srgbClr val="FFFFFF"/>
      </a:lt1>
      <a:dk2>
        <a:srgbClr val="489DCB"/>
      </a:dk2>
      <a:lt2>
        <a:srgbClr val="FFFFFF"/>
      </a:lt2>
      <a:accent1>
        <a:srgbClr val="489DCB"/>
      </a:accent1>
      <a:accent2>
        <a:srgbClr val="EAAF66"/>
      </a:accent2>
      <a:accent3>
        <a:srgbClr val="2C7D5C"/>
      </a:accent3>
      <a:accent4>
        <a:srgbClr val="E0001B"/>
      </a:accent4>
      <a:accent5>
        <a:srgbClr val="69301F"/>
      </a:accent5>
      <a:accent6>
        <a:srgbClr val="FF890E"/>
      </a:accent6>
      <a:hlink>
        <a:srgbClr val="E0001B"/>
      </a:hlink>
      <a:folHlink>
        <a:srgbClr val="E000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A1DB0929D38B49BE3F7DB6EA59087A" ma:contentTypeVersion="17" ma:contentTypeDescription="Create a new document." ma:contentTypeScope="" ma:versionID="3d28e5f2a2e45e296cae4ef070a317b2">
  <xsd:schema xmlns:xsd="http://www.w3.org/2001/XMLSchema" xmlns:xs="http://www.w3.org/2001/XMLSchema" xmlns:p="http://schemas.microsoft.com/office/2006/metadata/properties" xmlns:ns2="3d3018a3-4faf-4e6b-8b26-f4217bce7ffb" xmlns:ns3="250929fa-9806-4449-af20-7947085fa170" targetNamespace="http://schemas.microsoft.com/office/2006/metadata/properties" ma:root="true" ma:fieldsID="86c5b9ccc177f9bac7a6df1f8d4430b5" ns2:_="" ns3:_="">
    <xsd:import namespace="3d3018a3-4faf-4e6b-8b26-f4217bce7ffb"/>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018a3-4faf-4e6b-8b26-f4217bce7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9B4EA3-1CEA-42C6-A0D3-09DADC204C46}"/>
</file>

<file path=customXml/itemProps2.xml><?xml version="1.0" encoding="utf-8"?>
<ds:datastoreItem xmlns:ds="http://schemas.openxmlformats.org/officeDocument/2006/customXml" ds:itemID="{2C807710-F6E7-4283-B1AD-E158DDC69FB0}"/>
</file>

<file path=docProps/app.xml><?xml version="1.0" encoding="utf-8"?>
<Properties xmlns="http://schemas.openxmlformats.org/officeDocument/2006/extended-properties" xmlns:vt="http://schemas.openxmlformats.org/officeDocument/2006/docPropsVTypes">
  <TotalTime>1</TotalTime>
  <Words>610</Words>
  <Application>Microsoft Macintosh PowerPoint</Application>
  <PresentationFormat>Widescreen</PresentationFormat>
  <Paragraphs>52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Noto Sans Symbols</vt:lpstr>
      <vt:lpstr>Verdana</vt:lpstr>
      <vt:lpstr>IAS2023</vt:lpstr>
      <vt:lpstr>Person-centred care: Shifting the power dynamic in the delivery of adolescent- and youth-friendly health services  JIAS Viewpoint by PATA and Y+ Global </vt:lpstr>
      <vt:lpstr>Conflict of interest disclosure</vt:lpstr>
      <vt:lpstr>Purpose and objectives of the article/study</vt:lpstr>
      <vt:lpstr>Person-centred care (PCC) refers to an approach in healthcare that shifts the power dynamic from the healthcare provider to the patient or service user.   It involves engaging the patient in decision making, promoting effective communication, offering multiple choices and fostering patient empowerment, autonomy, and trust in their healthcare journey.</vt:lpstr>
      <vt:lpstr>  PCC fundamental principles   Client is a unique person   Client should be fully involved in care   Client must be given the power to    make their own decisions</vt:lpstr>
      <vt:lpstr>Methodology</vt:lpstr>
      <vt:lpstr>Lessons Learned</vt:lpstr>
      <vt:lpstr>Lessons Learned</vt:lpstr>
      <vt:lpstr>Lessons Learned</vt:lpstr>
      <vt:lpstr>Conclusions</vt:lpstr>
      <vt:lpstr>Calls to action / Next steps in your work </vt:lpstr>
      <vt:lpstr>Acknowledgement of contributors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Person-centred care: Shifting the power dynamic in the delivery of adolescent- and youth-friendly health services  JIAS Viewpoint by PATA and Y+ Global </dc:title>
  <dc:creator>Emma Williams</dc:creator>
  <cp:lastModifiedBy>Microsoft Office User</cp:lastModifiedBy>
  <cp:revision>3</cp:revision>
  <dcterms:created xsi:type="dcterms:W3CDTF">2023-05-26T10:00:24Z</dcterms:created>
  <dcterms:modified xsi:type="dcterms:W3CDTF">2023-07-18T02:26:53Z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0x0101008EA1DB0929D38B49BE3F7DB6EA59087A</vt:lpwstr>
  </property>
  <property fmtid="{D5CDD505-2E9C-101B-9397-08002B2CF9AE}" pid="3" name="MediaServiceImageTags">
    <vt:lpwstr/>
  </property>
</Properties>
</file>