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3" r:id="rId2"/>
    <p:sldMasterId id="2147483738" r:id="rId3"/>
  </p:sldMasterIdLst>
  <p:notesMasterIdLst>
    <p:notesMasterId r:id="rId22"/>
  </p:notesMasterIdLst>
  <p:sldIdLst>
    <p:sldId id="256" r:id="rId4"/>
    <p:sldId id="258" r:id="rId5"/>
    <p:sldId id="260" r:id="rId6"/>
    <p:sldId id="259" r:id="rId7"/>
    <p:sldId id="261" r:id="rId8"/>
    <p:sldId id="262" r:id="rId9"/>
    <p:sldId id="2672" r:id="rId10"/>
    <p:sldId id="3060" r:id="rId11"/>
    <p:sldId id="2145706931" r:id="rId12"/>
    <p:sldId id="2671" r:id="rId13"/>
    <p:sldId id="3632" r:id="rId14"/>
    <p:sldId id="3059" r:id="rId15"/>
    <p:sldId id="3061" r:id="rId16"/>
    <p:sldId id="2145707150" r:id="rId17"/>
    <p:sldId id="2145707152" r:id="rId18"/>
    <p:sldId id="2145707146" r:id="rId19"/>
    <p:sldId id="2145707151"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C9E4C-70F6-415A-806B-6E31483DF234}" v="6" dt="2023-07-19T07:52:37.622"/>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69418" autoAdjust="0"/>
  </p:normalViewPr>
  <p:slideViewPr>
    <p:cSldViewPr snapToGrid="0">
      <p:cViewPr varScale="1">
        <p:scale>
          <a:sx n="62" d="100"/>
          <a:sy n="62" d="100"/>
        </p:scale>
        <p:origin x="720" y="60"/>
      </p:cViewPr>
      <p:guideLst/>
    </p:cSldViewPr>
  </p:slideViewPr>
  <p:notesTextViewPr>
    <p:cViewPr>
      <p:scale>
        <a:sx n="1" d="1"/>
        <a:sy n="1" d="1"/>
      </p:scale>
      <p:origin x="0" y="0"/>
    </p:cViewPr>
  </p:notesTextViewPr>
  <p:sorterViewPr>
    <p:cViewPr>
      <p:scale>
        <a:sx n="100" d="100"/>
        <a:sy n="100" d="100"/>
      </p:scale>
      <p:origin x="0" y="-42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Participants will accept relaxed contraceptive requirements</c:v>
                </c:pt>
                <c:pt idx="1">
                  <c:v>Participants will accept injections during pregnancy</c:v>
                </c:pt>
                <c:pt idx="2">
                  <c:v>You would accept injections during pregnancy</c:v>
                </c:pt>
                <c:pt idx="3">
                  <c:v>Participants accept injections during lactation</c:v>
                </c:pt>
                <c:pt idx="4">
                  <c:v>Partners will object to injections during pregnancy and lactation</c:v>
                </c:pt>
              </c:strCache>
            </c:strRef>
          </c:cat>
          <c:val>
            <c:numRef>
              <c:f>Sheet1!$B$2:$B$6</c:f>
              <c:numCache>
                <c:formatCode>0%</c:formatCode>
                <c:ptCount val="5"/>
                <c:pt idx="0">
                  <c:v>0.92</c:v>
                </c:pt>
                <c:pt idx="1">
                  <c:v>0.57999999999999996</c:v>
                </c:pt>
                <c:pt idx="2">
                  <c:v>0.51</c:v>
                </c:pt>
                <c:pt idx="3">
                  <c:v>0.7</c:v>
                </c:pt>
                <c:pt idx="4">
                  <c:v>0.65</c:v>
                </c:pt>
              </c:numCache>
            </c:numRef>
          </c:val>
          <c:extLst>
            <c:ext xmlns:c16="http://schemas.microsoft.com/office/drawing/2014/chart" uri="{C3380CC4-5D6E-409C-BE32-E72D297353CC}">
              <c16:uniqueId val="{00000000-1832-43E0-BF35-27C82DDA38A6}"/>
            </c:ext>
          </c:extLst>
        </c:ser>
        <c:ser>
          <c:idx val="1"/>
          <c:order val="1"/>
          <c:tx>
            <c:strRef>
              <c:f>Sheet1!$C$1</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Participants will accept relaxed contraceptive requirements</c:v>
                </c:pt>
                <c:pt idx="1">
                  <c:v>Participants will accept injections during pregnancy</c:v>
                </c:pt>
                <c:pt idx="2">
                  <c:v>You would accept injections during pregnancy</c:v>
                </c:pt>
                <c:pt idx="3">
                  <c:v>Participants accept injections during lactation</c:v>
                </c:pt>
                <c:pt idx="4">
                  <c:v>Partners will object to injections during pregnancy and lactation</c:v>
                </c:pt>
              </c:strCache>
            </c:strRef>
          </c:cat>
          <c:val>
            <c:numRef>
              <c:f>Sheet1!$C$2:$C$6</c:f>
              <c:numCache>
                <c:formatCode>0%</c:formatCode>
                <c:ptCount val="5"/>
                <c:pt idx="0">
                  <c:v>0.08</c:v>
                </c:pt>
                <c:pt idx="1">
                  <c:v>0.42</c:v>
                </c:pt>
                <c:pt idx="2">
                  <c:v>0.49</c:v>
                </c:pt>
                <c:pt idx="3">
                  <c:v>0.3</c:v>
                </c:pt>
                <c:pt idx="4">
                  <c:v>0.35</c:v>
                </c:pt>
              </c:numCache>
            </c:numRef>
          </c:val>
          <c:extLst>
            <c:ext xmlns:c16="http://schemas.microsoft.com/office/drawing/2014/chart" uri="{C3380CC4-5D6E-409C-BE32-E72D297353CC}">
              <c16:uniqueId val="{00000001-1832-43E0-BF35-27C82DDA38A6}"/>
            </c:ext>
          </c:extLst>
        </c:ser>
        <c:dLbls>
          <c:showLegendKey val="0"/>
          <c:showVal val="0"/>
          <c:showCatName val="0"/>
          <c:showSerName val="0"/>
          <c:showPercent val="0"/>
          <c:showBubbleSize val="0"/>
        </c:dLbls>
        <c:gapWidth val="150"/>
        <c:overlap val="100"/>
        <c:axId val="751367952"/>
        <c:axId val="751368368"/>
      </c:barChart>
      <c:catAx>
        <c:axId val="75136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1368368"/>
        <c:crosses val="autoZero"/>
        <c:auto val="1"/>
        <c:lblAlgn val="ctr"/>
        <c:lblOffset val="100"/>
        <c:noMultiLvlLbl val="0"/>
      </c:catAx>
      <c:valAx>
        <c:axId val="7513683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13679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35AE7-87C7-44C2-9D27-630BC9B21A3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ZA"/>
        </a:p>
      </dgm:t>
    </dgm:pt>
    <dgm:pt modelId="{A9AA58AC-BB2C-4F58-9A5C-3C6476A3FF28}">
      <dgm:prSet phldrT="[Text]"/>
      <dgm:spPr/>
      <dgm:t>
        <a:bodyPr/>
        <a:lstStyle/>
        <a:p>
          <a:r>
            <a:rPr lang="en-US" dirty="0"/>
            <a:t>CAB</a:t>
          </a:r>
          <a:endParaRPr lang="en-ZA" dirty="0"/>
        </a:p>
      </dgm:t>
    </dgm:pt>
    <dgm:pt modelId="{8CA16112-9584-44CD-A3F7-F559BDB986E0}" type="parTrans" cxnId="{FC49270D-0262-4E19-979F-A56F0BED7F29}">
      <dgm:prSet/>
      <dgm:spPr/>
      <dgm:t>
        <a:bodyPr/>
        <a:lstStyle/>
        <a:p>
          <a:endParaRPr lang="en-ZA"/>
        </a:p>
      </dgm:t>
    </dgm:pt>
    <dgm:pt modelId="{BBDBC582-1F9E-42CE-AB20-50C5A119DC66}" type="sibTrans" cxnId="{FC49270D-0262-4E19-979F-A56F0BED7F29}">
      <dgm:prSet/>
      <dgm:spPr/>
      <dgm:t>
        <a:bodyPr/>
        <a:lstStyle/>
        <a:p>
          <a:endParaRPr lang="en-ZA"/>
        </a:p>
      </dgm:t>
    </dgm:pt>
    <dgm:pt modelId="{DD3014B4-F972-4F98-9BF7-E76B4AEE350B}">
      <dgm:prSet phldrT="[Text]"/>
      <dgm:spPr/>
      <dgm:t>
        <a:bodyPr/>
        <a:lstStyle/>
        <a:p>
          <a:r>
            <a:rPr lang="en-US" dirty="0"/>
            <a:t>TDF/FTC</a:t>
          </a:r>
          <a:endParaRPr lang="en-ZA" dirty="0"/>
        </a:p>
      </dgm:t>
    </dgm:pt>
    <dgm:pt modelId="{E7AF202B-B7BA-4C04-ACB8-4B8E9F5B3284}" type="parTrans" cxnId="{142D3D74-CE2E-45B3-9601-90791D442E96}">
      <dgm:prSet/>
      <dgm:spPr/>
      <dgm:t>
        <a:bodyPr/>
        <a:lstStyle/>
        <a:p>
          <a:endParaRPr lang="en-ZA"/>
        </a:p>
      </dgm:t>
    </dgm:pt>
    <dgm:pt modelId="{E67180C4-604A-480D-A6E2-E98E541A5E71}" type="sibTrans" cxnId="{142D3D74-CE2E-45B3-9601-90791D442E96}">
      <dgm:prSet/>
      <dgm:spPr/>
      <dgm:t>
        <a:bodyPr/>
        <a:lstStyle/>
        <a:p>
          <a:endParaRPr lang="en-ZA"/>
        </a:p>
      </dgm:t>
    </dgm:pt>
    <dgm:pt modelId="{F78139C4-B087-4B9B-9184-90AB03ACDE51}">
      <dgm:prSet phldrT="[Text]" custT="1"/>
      <dgm:spPr/>
      <dgm:t>
        <a:bodyPr/>
        <a:lstStyle/>
        <a:p>
          <a:r>
            <a:rPr lang="en-US" sz="2800" dirty="0"/>
            <a:t>Eligible  sub-study</a:t>
          </a:r>
          <a:endParaRPr lang="en-ZA" sz="2800" dirty="0"/>
        </a:p>
      </dgm:t>
    </dgm:pt>
    <dgm:pt modelId="{FC556C0D-7CB1-4E0B-8365-27E8F8E44D9D}" type="parTrans" cxnId="{D54279C1-FB35-4E23-9EA2-ED0E558A51AB}">
      <dgm:prSet/>
      <dgm:spPr/>
      <dgm:t>
        <a:bodyPr/>
        <a:lstStyle/>
        <a:p>
          <a:endParaRPr lang="en-ZA"/>
        </a:p>
      </dgm:t>
    </dgm:pt>
    <dgm:pt modelId="{28F4E54B-3D27-4FE8-BD3C-4B00B320F385}" type="sibTrans" cxnId="{D54279C1-FB35-4E23-9EA2-ED0E558A51AB}">
      <dgm:prSet/>
      <dgm:spPr/>
      <dgm:t>
        <a:bodyPr/>
        <a:lstStyle/>
        <a:p>
          <a:endParaRPr lang="en-ZA"/>
        </a:p>
      </dgm:t>
    </dgm:pt>
    <dgm:pt modelId="{05219C35-3926-46C3-B82D-16CB2DB3302C}">
      <dgm:prSet phldrT="[Text]"/>
      <dgm:spPr>
        <a:solidFill>
          <a:schemeClr val="bg2"/>
        </a:solidFill>
      </dgm:spPr>
      <dgm:t>
        <a:bodyPr/>
        <a:lstStyle/>
        <a:p>
          <a:r>
            <a:rPr lang="en-US" dirty="0"/>
            <a:t>TDF/FTC</a:t>
          </a:r>
          <a:endParaRPr lang="en-ZA" dirty="0"/>
        </a:p>
      </dgm:t>
    </dgm:pt>
    <dgm:pt modelId="{1D9561D7-8992-46EE-BCFE-E7BB8D771653}" type="parTrans" cxnId="{F177D1E4-5275-47BE-926E-164C204354F4}">
      <dgm:prSet/>
      <dgm:spPr/>
      <dgm:t>
        <a:bodyPr/>
        <a:lstStyle/>
        <a:p>
          <a:endParaRPr lang="en-ZA"/>
        </a:p>
      </dgm:t>
    </dgm:pt>
    <dgm:pt modelId="{35CE906F-7752-47B5-B03E-81F7FC92F9C5}" type="sibTrans" cxnId="{F177D1E4-5275-47BE-926E-164C204354F4}">
      <dgm:prSet/>
      <dgm:spPr/>
      <dgm:t>
        <a:bodyPr/>
        <a:lstStyle/>
        <a:p>
          <a:endParaRPr lang="en-ZA"/>
        </a:p>
      </dgm:t>
    </dgm:pt>
    <dgm:pt modelId="{8F010AA6-42BB-41F9-9DAE-5DA9AD59F43C}">
      <dgm:prSet phldrT="[Text]"/>
      <dgm:spPr/>
      <dgm:t>
        <a:bodyPr/>
        <a:lstStyle/>
        <a:p>
          <a:r>
            <a:rPr lang="en-US" dirty="0"/>
            <a:t>CAB</a:t>
          </a:r>
          <a:endParaRPr lang="en-ZA" dirty="0"/>
        </a:p>
      </dgm:t>
    </dgm:pt>
    <dgm:pt modelId="{816812C3-5595-46E3-9A4A-3BB1AF42434E}" type="parTrans" cxnId="{79DE56A1-0924-4CAB-A939-5BB43B02CCA5}">
      <dgm:prSet/>
      <dgm:spPr/>
      <dgm:t>
        <a:bodyPr/>
        <a:lstStyle/>
        <a:p>
          <a:endParaRPr lang="en-ZA"/>
        </a:p>
      </dgm:t>
    </dgm:pt>
    <dgm:pt modelId="{E7F7B93D-CD0C-4311-AA1B-8DB8A5EC15F6}" type="sibTrans" cxnId="{79DE56A1-0924-4CAB-A939-5BB43B02CCA5}">
      <dgm:prSet/>
      <dgm:spPr/>
      <dgm:t>
        <a:bodyPr/>
        <a:lstStyle/>
        <a:p>
          <a:endParaRPr lang="en-ZA"/>
        </a:p>
      </dgm:t>
    </dgm:pt>
    <dgm:pt modelId="{4E9FFB93-48E9-430A-BEBE-20C56CB2482C}">
      <dgm:prSet phldrT="[Text]"/>
      <dgm:spPr/>
      <dgm:t>
        <a:bodyPr/>
        <a:lstStyle/>
        <a:p>
          <a:r>
            <a:rPr lang="en-US" dirty="0"/>
            <a:t>CAB</a:t>
          </a:r>
          <a:endParaRPr lang="en-ZA" dirty="0"/>
        </a:p>
      </dgm:t>
    </dgm:pt>
    <dgm:pt modelId="{7BCEBC20-AA43-4147-A46D-01FBB949BBF6}" type="parTrans" cxnId="{57F70B1F-F538-4A5D-9E44-44967C4BE020}">
      <dgm:prSet/>
      <dgm:spPr/>
      <dgm:t>
        <a:bodyPr/>
        <a:lstStyle/>
        <a:p>
          <a:endParaRPr lang="en-ZA"/>
        </a:p>
      </dgm:t>
    </dgm:pt>
    <dgm:pt modelId="{0C9115F3-6C4D-4B52-8B74-68D388D0116A}" type="sibTrans" cxnId="{57F70B1F-F538-4A5D-9E44-44967C4BE020}">
      <dgm:prSet/>
      <dgm:spPr/>
      <dgm:t>
        <a:bodyPr/>
        <a:lstStyle/>
        <a:p>
          <a:endParaRPr lang="en-ZA"/>
        </a:p>
      </dgm:t>
    </dgm:pt>
    <dgm:pt modelId="{2044F85A-DE28-44F4-887A-F820671FC19F}">
      <dgm:prSet phldrT="[Text]"/>
      <dgm:spPr>
        <a:solidFill>
          <a:schemeClr val="bg2"/>
        </a:solidFill>
      </dgm:spPr>
      <dgm:t>
        <a:bodyPr/>
        <a:lstStyle/>
        <a:p>
          <a:r>
            <a:rPr lang="en-US" dirty="0"/>
            <a:t>TDF/FTC</a:t>
          </a:r>
          <a:endParaRPr lang="en-ZA" dirty="0"/>
        </a:p>
      </dgm:t>
    </dgm:pt>
    <dgm:pt modelId="{71AEFCE5-A2B0-4FD7-8EDA-AAF1D1704913}" type="parTrans" cxnId="{BEB66DB3-6E91-43A4-8A60-DF0B8B374F1C}">
      <dgm:prSet/>
      <dgm:spPr/>
      <dgm:t>
        <a:bodyPr/>
        <a:lstStyle/>
        <a:p>
          <a:endParaRPr lang="en-ZA"/>
        </a:p>
      </dgm:t>
    </dgm:pt>
    <dgm:pt modelId="{8646A3DC-2373-48DF-B7DB-36D4D0C064E5}" type="sibTrans" cxnId="{BEB66DB3-6E91-43A4-8A60-DF0B8B374F1C}">
      <dgm:prSet/>
      <dgm:spPr/>
      <dgm:t>
        <a:bodyPr/>
        <a:lstStyle/>
        <a:p>
          <a:endParaRPr lang="en-ZA"/>
        </a:p>
      </dgm:t>
    </dgm:pt>
    <dgm:pt modelId="{4CA3F42F-2CDF-4F01-82C5-B7B692ED1A82}">
      <dgm:prSet phldrT="[Text]" custT="1"/>
      <dgm:spPr/>
      <dgm:t>
        <a:bodyPr/>
        <a:lstStyle/>
        <a:p>
          <a:r>
            <a:rPr lang="en-US" sz="2800" dirty="0"/>
            <a:t>Eligible sub-study</a:t>
          </a:r>
          <a:endParaRPr lang="en-ZA" sz="2800" dirty="0"/>
        </a:p>
      </dgm:t>
    </dgm:pt>
    <dgm:pt modelId="{9AC40978-61FC-496F-B102-65CBA631C681}" type="parTrans" cxnId="{8C5168DB-A5DC-4ACD-BDFB-4122DEDB4531}">
      <dgm:prSet/>
      <dgm:spPr/>
      <dgm:t>
        <a:bodyPr/>
        <a:lstStyle/>
        <a:p>
          <a:endParaRPr lang="en-ZA"/>
        </a:p>
      </dgm:t>
    </dgm:pt>
    <dgm:pt modelId="{69AFA480-EC30-4D9B-9650-EF76564A1C91}" type="sibTrans" cxnId="{8C5168DB-A5DC-4ACD-BDFB-4122DEDB4531}">
      <dgm:prSet/>
      <dgm:spPr/>
      <dgm:t>
        <a:bodyPr/>
        <a:lstStyle/>
        <a:p>
          <a:endParaRPr lang="en-ZA"/>
        </a:p>
      </dgm:t>
    </dgm:pt>
    <dgm:pt modelId="{D2688481-4C4A-458B-9A8E-95B3F6892D94}">
      <dgm:prSet phldrT="[Text]" custT="1"/>
      <dgm:spPr/>
      <dgm:t>
        <a:bodyPr/>
        <a:lstStyle/>
        <a:p>
          <a:r>
            <a:rPr lang="en-US" sz="2800" dirty="0"/>
            <a:t>Eligible </a:t>
          </a:r>
          <a:r>
            <a:rPr lang="en-US" sz="2800" dirty="0" err="1"/>
            <a:t>substudy</a:t>
          </a:r>
          <a:endParaRPr lang="en-ZA" sz="2800" dirty="0"/>
        </a:p>
      </dgm:t>
    </dgm:pt>
    <dgm:pt modelId="{76293771-80B9-4C78-85C6-C16D0B0469C4}" type="parTrans" cxnId="{40AEA2B0-D46E-41F1-9CA3-5F3F6D5BD735}">
      <dgm:prSet/>
      <dgm:spPr/>
      <dgm:t>
        <a:bodyPr/>
        <a:lstStyle/>
        <a:p>
          <a:endParaRPr lang="en-ZA"/>
        </a:p>
      </dgm:t>
    </dgm:pt>
    <dgm:pt modelId="{1CF28151-9E8D-4D03-9F55-0B0256C67472}" type="sibTrans" cxnId="{40AEA2B0-D46E-41F1-9CA3-5F3F6D5BD735}">
      <dgm:prSet/>
      <dgm:spPr/>
      <dgm:t>
        <a:bodyPr/>
        <a:lstStyle/>
        <a:p>
          <a:endParaRPr lang="en-ZA"/>
        </a:p>
      </dgm:t>
    </dgm:pt>
    <dgm:pt modelId="{5D49CF2B-ED5E-4CB1-9525-7AC33B4358DC}" type="pres">
      <dgm:prSet presAssocID="{02D35AE7-87C7-44C2-9D27-630BC9B21A3B}" presName="diagram" presStyleCnt="0">
        <dgm:presLayoutVars>
          <dgm:chPref val="1"/>
          <dgm:dir/>
          <dgm:animOne val="branch"/>
          <dgm:animLvl val="lvl"/>
          <dgm:resizeHandles val="exact"/>
        </dgm:presLayoutVars>
      </dgm:prSet>
      <dgm:spPr/>
    </dgm:pt>
    <dgm:pt modelId="{F13A2E8B-8A20-4D95-AB7B-81840D03CFAC}" type="pres">
      <dgm:prSet presAssocID="{A9AA58AC-BB2C-4F58-9A5C-3C6476A3FF28}" presName="root1" presStyleCnt="0"/>
      <dgm:spPr/>
    </dgm:pt>
    <dgm:pt modelId="{6D109088-B06A-4316-B12D-6260F553C081}" type="pres">
      <dgm:prSet presAssocID="{A9AA58AC-BB2C-4F58-9A5C-3C6476A3FF28}" presName="LevelOneTextNode" presStyleLbl="node0" presStyleIdx="0" presStyleCnt="2">
        <dgm:presLayoutVars>
          <dgm:chPref val="3"/>
        </dgm:presLayoutVars>
      </dgm:prSet>
      <dgm:spPr/>
    </dgm:pt>
    <dgm:pt modelId="{3445DC50-6E13-4E2B-8B27-CBE92E0819F0}" type="pres">
      <dgm:prSet presAssocID="{A9AA58AC-BB2C-4F58-9A5C-3C6476A3FF28}" presName="level2hierChild" presStyleCnt="0"/>
      <dgm:spPr/>
    </dgm:pt>
    <dgm:pt modelId="{25E06710-DF7F-467B-963F-80F6C531B58E}" type="pres">
      <dgm:prSet presAssocID="{E7AF202B-B7BA-4C04-ACB8-4B8E9F5B3284}" presName="conn2-1" presStyleLbl="parChTrans1D2" presStyleIdx="0" presStyleCnt="4"/>
      <dgm:spPr/>
    </dgm:pt>
    <dgm:pt modelId="{12FD5BEF-EE3D-4546-8F43-D58165C455EC}" type="pres">
      <dgm:prSet presAssocID="{E7AF202B-B7BA-4C04-ACB8-4B8E9F5B3284}" presName="connTx" presStyleLbl="parChTrans1D2" presStyleIdx="0" presStyleCnt="4"/>
      <dgm:spPr/>
    </dgm:pt>
    <dgm:pt modelId="{AAD338CD-467A-44F9-86D5-CDDAB938CAA0}" type="pres">
      <dgm:prSet presAssocID="{DD3014B4-F972-4F98-9BF7-E76B4AEE350B}" presName="root2" presStyleCnt="0"/>
      <dgm:spPr/>
    </dgm:pt>
    <dgm:pt modelId="{DE2336A5-DFFC-4A4F-8685-AB4DEBC97282}" type="pres">
      <dgm:prSet presAssocID="{DD3014B4-F972-4F98-9BF7-E76B4AEE350B}" presName="LevelTwoTextNode" presStyleLbl="node2" presStyleIdx="0" presStyleCnt="4">
        <dgm:presLayoutVars>
          <dgm:chPref val="3"/>
        </dgm:presLayoutVars>
      </dgm:prSet>
      <dgm:spPr/>
    </dgm:pt>
    <dgm:pt modelId="{40F2E783-88DB-4424-A1A7-EC99F2CA7170}" type="pres">
      <dgm:prSet presAssocID="{DD3014B4-F972-4F98-9BF7-E76B4AEE350B}" presName="level3hierChild" presStyleCnt="0"/>
      <dgm:spPr/>
    </dgm:pt>
    <dgm:pt modelId="{46677635-0497-4966-A7A2-37815040F58E}" type="pres">
      <dgm:prSet presAssocID="{9AC40978-61FC-496F-B102-65CBA631C681}" presName="conn2-1" presStyleLbl="parChTrans1D3" presStyleIdx="0" presStyleCnt="3"/>
      <dgm:spPr/>
    </dgm:pt>
    <dgm:pt modelId="{AC82C7AD-3943-478E-9170-21E1D427BD3A}" type="pres">
      <dgm:prSet presAssocID="{9AC40978-61FC-496F-B102-65CBA631C681}" presName="connTx" presStyleLbl="parChTrans1D3" presStyleIdx="0" presStyleCnt="3"/>
      <dgm:spPr/>
    </dgm:pt>
    <dgm:pt modelId="{0FE5D632-5542-46B8-B3D4-CF15AC16451D}" type="pres">
      <dgm:prSet presAssocID="{4CA3F42F-2CDF-4F01-82C5-B7B692ED1A82}" presName="root2" presStyleCnt="0"/>
      <dgm:spPr/>
    </dgm:pt>
    <dgm:pt modelId="{205FB1FC-A1BC-49ED-841B-687C657227C2}" type="pres">
      <dgm:prSet presAssocID="{4CA3F42F-2CDF-4F01-82C5-B7B692ED1A82}" presName="LevelTwoTextNode" presStyleLbl="node3" presStyleIdx="0" presStyleCnt="3">
        <dgm:presLayoutVars>
          <dgm:chPref val="3"/>
        </dgm:presLayoutVars>
      </dgm:prSet>
      <dgm:spPr/>
    </dgm:pt>
    <dgm:pt modelId="{8897A78A-7D3B-4571-B962-F2B464B83463}" type="pres">
      <dgm:prSet presAssocID="{4CA3F42F-2CDF-4F01-82C5-B7B692ED1A82}" presName="level3hierChild" presStyleCnt="0"/>
      <dgm:spPr/>
    </dgm:pt>
    <dgm:pt modelId="{39BF0661-C037-4425-80FD-066378FEC609}" type="pres">
      <dgm:prSet presAssocID="{7BCEBC20-AA43-4147-A46D-01FBB949BBF6}" presName="conn2-1" presStyleLbl="parChTrans1D2" presStyleIdx="1" presStyleCnt="4"/>
      <dgm:spPr/>
    </dgm:pt>
    <dgm:pt modelId="{77A23C3A-FE5F-45F5-A22C-491E7441B689}" type="pres">
      <dgm:prSet presAssocID="{7BCEBC20-AA43-4147-A46D-01FBB949BBF6}" presName="connTx" presStyleLbl="parChTrans1D2" presStyleIdx="1" presStyleCnt="4"/>
      <dgm:spPr/>
    </dgm:pt>
    <dgm:pt modelId="{76821D07-B05B-4E39-96B2-FC3E1C711FE8}" type="pres">
      <dgm:prSet presAssocID="{4E9FFB93-48E9-430A-BEBE-20C56CB2482C}" presName="root2" presStyleCnt="0"/>
      <dgm:spPr/>
    </dgm:pt>
    <dgm:pt modelId="{4A892018-D273-4A0D-996D-F3E603569E51}" type="pres">
      <dgm:prSet presAssocID="{4E9FFB93-48E9-430A-BEBE-20C56CB2482C}" presName="LevelTwoTextNode" presStyleLbl="node2" presStyleIdx="1" presStyleCnt="4">
        <dgm:presLayoutVars>
          <dgm:chPref val="3"/>
        </dgm:presLayoutVars>
      </dgm:prSet>
      <dgm:spPr/>
    </dgm:pt>
    <dgm:pt modelId="{59FC0B31-050A-4DCB-91AF-516B1687B3D3}" type="pres">
      <dgm:prSet presAssocID="{4E9FFB93-48E9-430A-BEBE-20C56CB2482C}" presName="level3hierChild" presStyleCnt="0"/>
      <dgm:spPr/>
    </dgm:pt>
    <dgm:pt modelId="{832B426B-11D9-4D6E-82C1-152235EE1D9E}" type="pres">
      <dgm:prSet presAssocID="{FC556C0D-7CB1-4E0B-8365-27E8F8E44D9D}" presName="conn2-1" presStyleLbl="parChTrans1D3" presStyleIdx="1" presStyleCnt="3"/>
      <dgm:spPr/>
    </dgm:pt>
    <dgm:pt modelId="{C37C2037-4172-4530-B8FC-8B915985717B}" type="pres">
      <dgm:prSet presAssocID="{FC556C0D-7CB1-4E0B-8365-27E8F8E44D9D}" presName="connTx" presStyleLbl="parChTrans1D3" presStyleIdx="1" presStyleCnt="3"/>
      <dgm:spPr/>
    </dgm:pt>
    <dgm:pt modelId="{35AE7A67-5E18-488A-BA88-B1DFF009B74F}" type="pres">
      <dgm:prSet presAssocID="{F78139C4-B087-4B9B-9184-90AB03ACDE51}" presName="root2" presStyleCnt="0"/>
      <dgm:spPr/>
    </dgm:pt>
    <dgm:pt modelId="{840934DF-52AD-4347-91D7-D28F4FE5F8FA}" type="pres">
      <dgm:prSet presAssocID="{F78139C4-B087-4B9B-9184-90AB03ACDE51}" presName="LevelTwoTextNode" presStyleLbl="node3" presStyleIdx="1" presStyleCnt="3">
        <dgm:presLayoutVars>
          <dgm:chPref val="3"/>
        </dgm:presLayoutVars>
      </dgm:prSet>
      <dgm:spPr/>
    </dgm:pt>
    <dgm:pt modelId="{C5C3D712-5B82-4F02-962B-71E8E1B1E5CD}" type="pres">
      <dgm:prSet presAssocID="{F78139C4-B087-4B9B-9184-90AB03ACDE51}" presName="level3hierChild" presStyleCnt="0"/>
      <dgm:spPr/>
    </dgm:pt>
    <dgm:pt modelId="{214F8E55-4CFD-4A6C-A178-B58E5336042F}" type="pres">
      <dgm:prSet presAssocID="{05219C35-3926-46C3-B82D-16CB2DB3302C}" presName="root1" presStyleCnt="0"/>
      <dgm:spPr/>
    </dgm:pt>
    <dgm:pt modelId="{C3F2AE0C-41CE-4C31-92E3-5ECC9AB55E97}" type="pres">
      <dgm:prSet presAssocID="{05219C35-3926-46C3-B82D-16CB2DB3302C}" presName="LevelOneTextNode" presStyleLbl="node0" presStyleIdx="1" presStyleCnt="2">
        <dgm:presLayoutVars>
          <dgm:chPref val="3"/>
        </dgm:presLayoutVars>
      </dgm:prSet>
      <dgm:spPr/>
    </dgm:pt>
    <dgm:pt modelId="{EF672CB6-B9D2-41B4-B102-AB465111ACEE}" type="pres">
      <dgm:prSet presAssocID="{05219C35-3926-46C3-B82D-16CB2DB3302C}" presName="level2hierChild" presStyleCnt="0"/>
      <dgm:spPr/>
    </dgm:pt>
    <dgm:pt modelId="{64151BF0-301D-4198-BF2D-27B73A7F9B80}" type="pres">
      <dgm:prSet presAssocID="{816812C3-5595-46E3-9A4A-3BB1AF42434E}" presName="conn2-1" presStyleLbl="parChTrans1D2" presStyleIdx="2" presStyleCnt="4"/>
      <dgm:spPr/>
    </dgm:pt>
    <dgm:pt modelId="{F200DB28-E208-4022-ABC7-D7C5367286C7}" type="pres">
      <dgm:prSet presAssocID="{816812C3-5595-46E3-9A4A-3BB1AF42434E}" presName="connTx" presStyleLbl="parChTrans1D2" presStyleIdx="2" presStyleCnt="4"/>
      <dgm:spPr/>
    </dgm:pt>
    <dgm:pt modelId="{6265F89E-B6D5-4853-BC19-22ABA11FEFC0}" type="pres">
      <dgm:prSet presAssocID="{8F010AA6-42BB-41F9-9DAE-5DA9AD59F43C}" presName="root2" presStyleCnt="0"/>
      <dgm:spPr/>
    </dgm:pt>
    <dgm:pt modelId="{903EFBC5-5E78-40A8-B0CE-83E7046412E2}" type="pres">
      <dgm:prSet presAssocID="{8F010AA6-42BB-41F9-9DAE-5DA9AD59F43C}" presName="LevelTwoTextNode" presStyleLbl="node2" presStyleIdx="2" presStyleCnt="4">
        <dgm:presLayoutVars>
          <dgm:chPref val="3"/>
        </dgm:presLayoutVars>
      </dgm:prSet>
      <dgm:spPr/>
    </dgm:pt>
    <dgm:pt modelId="{BD61CC95-1F30-416F-9E33-AFDE41841AC9}" type="pres">
      <dgm:prSet presAssocID="{8F010AA6-42BB-41F9-9DAE-5DA9AD59F43C}" presName="level3hierChild" presStyleCnt="0"/>
      <dgm:spPr/>
    </dgm:pt>
    <dgm:pt modelId="{5F4FEF58-BBFF-420B-A7BF-C0F07527417A}" type="pres">
      <dgm:prSet presAssocID="{76293771-80B9-4C78-85C6-C16D0B0469C4}" presName="conn2-1" presStyleLbl="parChTrans1D3" presStyleIdx="2" presStyleCnt="3"/>
      <dgm:spPr/>
    </dgm:pt>
    <dgm:pt modelId="{9A2DA2DB-F288-44F0-85F7-1FC6B1ACC297}" type="pres">
      <dgm:prSet presAssocID="{76293771-80B9-4C78-85C6-C16D0B0469C4}" presName="connTx" presStyleLbl="parChTrans1D3" presStyleIdx="2" presStyleCnt="3"/>
      <dgm:spPr/>
    </dgm:pt>
    <dgm:pt modelId="{6B6B1EBA-F0A5-45AE-8222-C489EBF9B71E}" type="pres">
      <dgm:prSet presAssocID="{D2688481-4C4A-458B-9A8E-95B3F6892D94}" presName="root2" presStyleCnt="0"/>
      <dgm:spPr/>
    </dgm:pt>
    <dgm:pt modelId="{EA5D13C9-2737-4FF7-8519-4510E58836D6}" type="pres">
      <dgm:prSet presAssocID="{D2688481-4C4A-458B-9A8E-95B3F6892D94}" presName="LevelTwoTextNode" presStyleLbl="node3" presStyleIdx="2" presStyleCnt="3">
        <dgm:presLayoutVars>
          <dgm:chPref val="3"/>
        </dgm:presLayoutVars>
      </dgm:prSet>
      <dgm:spPr/>
    </dgm:pt>
    <dgm:pt modelId="{09EBF9EC-4DC4-4C10-8C01-1ACAB74FA036}" type="pres">
      <dgm:prSet presAssocID="{D2688481-4C4A-458B-9A8E-95B3F6892D94}" presName="level3hierChild" presStyleCnt="0"/>
      <dgm:spPr/>
    </dgm:pt>
    <dgm:pt modelId="{5059F60A-0096-4962-8B87-9E57FACDAFFC}" type="pres">
      <dgm:prSet presAssocID="{71AEFCE5-A2B0-4FD7-8EDA-AAF1D1704913}" presName="conn2-1" presStyleLbl="parChTrans1D2" presStyleIdx="3" presStyleCnt="4"/>
      <dgm:spPr/>
    </dgm:pt>
    <dgm:pt modelId="{384EB873-830B-4782-A071-6651467ACE10}" type="pres">
      <dgm:prSet presAssocID="{71AEFCE5-A2B0-4FD7-8EDA-AAF1D1704913}" presName="connTx" presStyleLbl="parChTrans1D2" presStyleIdx="3" presStyleCnt="4"/>
      <dgm:spPr/>
    </dgm:pt>
    <dgm:pt modelId="{468B9BA2-88EF-4206-B169-A9B5F7E8F593}" type="pres">
      <dgm:prSet presAssocID="{2044F85A-DE28-44F4-887A-F820671FC19F}" presName="root2" presStyleCnt="0"/>
      <dgm:spPr/>
    </dgm:pt>
    <dgm:pt modelId="{E4D2E698-74BA-4C76-AB35-91101A78764F}" type="pres">
      <dgm:prSet presAssocID="{2044F85A-DE28-44F4-887A-F820671FC19F}" presName="LevelTwoTextNode" presStyleLbl="node2" presStyleIdx="3" presStyleCnt="4">
        <dgm:presLayoutVars>
          <dgm:chPref val="3"/>
        </dgm:presLayoutVars>
      </dgm:prSet>
      <dgm:spPr/>
    </dgm:pt>
    <dgm:pt modelId="{10E580D8-592F-47DE-87D6-4D33A7CDD638}" type="pres">
      <dgm:prSet presAssocID="{2044F85A-DE28-44F4-887A-F820671FC19F}" presName="level3hierChild" presStyleCnt="0"/>
      <dgm:spPr/>
    </dgm:pt>
  </dgm:ptLst>
  <dgm:cxnLst>
    <dgm:cxn modelId="{3B12FE07-9B1B-4E26-B85A-FA599745AE44}" type="presOf" srcId="{05219C35-3926-46C3-B82D-16CB2DB3302C}" destId="{C3F2AE0C-41CE-4C31-92E3-5ECC9AB55E97}" srcOrd="0" destOrd="0" presId="urn:microsoft.com/office/officeart/2005/8/layout/hierarchy2"/>
    <dgm:cxn modelId="{FC49270D-0262-4E19-979F-A56F0BED7F29}" srcId="{02D35AE7-87C7-44C2-9D27-630BC9B21A3B}" destId="{A9AA58AC-BB2C-4F58-9A5C-3C6476A3FF28}" srcOrd="0" destOrd="0" parTransId="{8CA16112-9584-44CD-A3F7-F559BDB986E0}" sibTransId="{BBDBC582-1F9E-42CE-AB20-50C5A119DC66}"/>
    <dgm:cxn modelId="{3840A114-3258-4333-A637-E5B58C6D0328}" type="presOf" srcId="{02D35AE7-87C7-44C2-9D27-630BC9B21A3B}" destId="{5D49CF2B-ED5E-4CB1-9525-7AC33B4358DC}" srcOrd="0" destOrd="0" presId="urn:microsoft.com/office/officeart/2005/8/layout/hierarchy2"/>
    <dgm:cxn modelId="{000F6917-DB62-4930-BCA0-B1C7A578FC61}" type="presOf" srcId="{9AC40978-61FC-496F-B102-65CBA631C681}" destId="{46677635-0497-4966-A7A2-37815040F58E}" srcOrd="0" destOrd="0" presId="urn:microsoft.com/office/officeart/2005/8/layout/hierarchy2"/>
    <dgm:cxn modelId="{57F70B1F-F538-4A5D-9E44-44967C4BE020}" srcId="{A9AA58AC-BB2C-4F58-9A5C-3C6476A3FF28}" destId="{4E9FFB93-48E9-430A-BEBE-20C56CB2482C}" srcOrd="1" destOrd="0" parTransId="{7BCEBC20-AA43-4147-A46D-01FBB949BBF6}" sibTransId="{0C9115F3-6C4D-4B52-8B74-68D388D0116A}"/>
    <dgm:cxn modelId="{643D9920-13A6-4687-8FC8-54ABDB3040A7}" type="presOf" srcId="{816812C3-5595-46E3-9A4A-3BB1AF42434E}" destId="{F200DB28-E208-4022-ABC7-D7C5367286C7}" srcOrd="1" destOrd="0" presId="urn:microsoft.com/office/officeart/2005/8/layout/hierarchy2"/>
    <dgm:cxn modelId="{953AEB24-30CE-43E9-9DBB-3BFB000B593B}" type="presOf" srcId="{FC556C0D-7CB1-4E0B-8365-27E8F8E44D9D}" destId="{C37C2037-4172-4530-B8FC-8B915985717B}" srcOrd="1" destOrd="0" presId="urn:microsoft.com/office/officeart/2005/8/layout/hierarchy2"/>
    <dgm:cxn modelId="{D076A326-3D71-40B5-B75C-3E57F36AEB33}" type="presOf" srcId="{E7AF202B-B7BA-4C04-ACB8-4B8E9F5B3284}" destId="{25E06710-DF7F-467B-963F-80F6C531B58E}" srcOrd="0" destOrd="0" presId="urn:microsoft.com/office/officeart/2005/8/layout/hierarchy2"/>
    <dgm:cxn modelId="{C8E5EF3E-5600-42EB-8E6A-41C9E66C3763}" type="presOf" srcId="{FC556C0D-7CB1-4E0B-8365-27E8F8E44D9D}" destId="{832B426B-11D9-4D6E-82C1-152235EE1D9E}" srcOrd="0" destOrd="0" presId="urn:microsoft.com/office/officeart/2005/8/layout/hierarchy2"/>
    <dgm:cxn modelId="{A924253F-C8A3-42B3-AA97-88F7206FB30B}" type="presOf" srcId="{76293771-80B9-4C78-85C6-C16D0B0469C4}" destId="{9A2DA2DB-F288-44F0-85F7-1FC6B1ACC297}" srcOrd="1" destOrd="0" presId="urn:microsoft.com/office/officeart/2005/8/layout/hierarchy2"/>
    <dgm:cxn modelId="{E45F736E-4AE8-4253-BE61-5F1C21C788D2}" type="presOf" srcId="{76293771-80B9-4C78-85C6-C16D0B0469C4}" destId="{5F4FEF58-BBFF-420B-A7BF-C0F07527417A}" srcOrd="0" destOrd="0" presId="urn:microsoft.com/office/officeart/2005/8/layout/hierarchy2"/>
    <dgm:cxn modelId="{73DE3471-A013-47D1-A818-E597B6E31783}" type="presOf" srcId="{DD3014B4-F972-4F98-9BF7-E76B4AEE350B}" destId="{DE2336A5-DFFC-4A4F-8685-AB4DEBC97282}" srcOrd="0" destOrd="0" presId="urn:microsoft.com/office/officeart/2005/8/layout/hierarchy2"/>
    <dgm:cxn modelId="{CAB6FB71-E08E-4A58-811F-44D906488B18}" type="presOf" srcId="{816812C3-5595-46E3-9A4A-3BB1AF42434E}" destId="{64151BF0-301D-4198-BF2D-27B73A7F9B80}" srcOrd="0" destOrd="0" presId="urn:microsoft.com/office/officeart/2005/8/layout/hierarchy2"/>
    <dgm:cxn modelId="{142D3D74-CE2E-45B3-9601-90791D442E96}" srcId="{A9AA58AC-BB2C-4F58-9A5C-3C6476A3FF28}" destId="{DD3014B4-F972-4F98-9BF7-E76B4AEE350B}" srcOrd="0" destOrd="0" parTransId="{E7AF202B-B7BA-4C04-ACB8-4B8E9F5B3284}" sibTransId="{E67180C4-604A-480D-A6E2-E98E541A5E71}"/>
    <dgm:cxn modelId="{7625EB57-729A-4D21-8F6E-0095A10C0A0B}" type="presOf" srcId="{7BCEBC20-AA43-4147-A46D-01FBB949BBF6}" destId="{77A23C3A-FE5F-45F5-A22C-491E7441B689}" srcOrd="1" destOrd="0" presId="urn:microsoft.com/office/officeart/2005/8/layout/hierarchy2"/>
    <dgm:cxn modelId="{3216ED87-9330-4F2F-93BA-C57EED24B466}" type="presOf" srcId="{A9AA58AC-BB2C-4F58-9A5C-3C6476A3FF28}" destId="{6D109088-B06A-4316-B12D-6260F553C081}" srcOrd="0" destOrd="0" presId="urn:microsoft.com/office/officeart/2005/8/layout/hierarchy2"/>
    <dgm:cxn modelId="{AA8D2091-F27A-493F-8D20-C7CABE09D246}" type="presOf" srcId="{E7AF202B-B7BA-4C04-ACB8-4B8E9F5B3284}" destId="{12FD5BEF-EE3D-4546-8F43-D58165C455EC}" srcOrd="1" destOrd="0" presId="urn:microsoft.com/office/officeart/2005/8/layout/hierarchy2"/>
    <dgm:cxn modelId="{AD6B0A95-CD87-4046-B2DF-F65F3D72F07D}" type="presOf" srcId="{2044F85A-DE28-44F4-887A-F820671FC19F}" destId="{E4D2E698-74BA-4C76-AB35-91101A78764F}" srcOrd="0" destOrd="0" presId="urn:microsoft.com/office/officeart/2005/8/layout/hierarchy2"/>
    <dgm:cxn modelId="{269BA498-8EED-44D3-A718-42EA4D93912A}" type="presOf" srcId="{7BCEBC20-AA43-4147-A46D-01FBB949BBF6}" destId="{39BF0661-C037-4425-80FD-066378FEC609}" srcOrd="0" destOrd="0" presId="urn:microsoft.com/office/officeart/2005/8/layout/hierarchy2"/>
    <dgm:cxn modelId="{B64BE7A0-2780-4D51-9916-075F28DA9C1D}" type="presOf" srcId="{4CA3F42F-2CDF-4F01-82C5-B7B692ED1A82}" destId="{205FB1FC-A1BC-49ED-841B-687C657227C2}" srcOrd="0" destOrd="0" presId="urn:microsoft.com/office/officeart/2005/8/layout/hierarchy2"/>
    <dgm:cxn modelId="{79DE56A1-0924-4CAB-A939-5BB43B02CCA5}" srcId="{05219C35-3926-46C3-B82D-16CB2DB3302C}" destId="{8F010AA6-42BB-41F9-9DAE-5DA9AD59F43C}" srcOrd="0" destOrd="0" parTransId="{816812C3-5595-46E3-9A4A-3BB1AF42434E}" sibTransId="{E7F7B93D-CD0C-4311-AA1B-8DB8A5EC15F6}"/>
    <dgm:cxn modelId="{817A43A5-B4FE-4DC4-AE73-4BA0B5C88CAB}" type="presOf" srcId="{71AEFCE5-A2B0-4FD7-8EDA-AAF1D1704913}" destId="{384EB873-830B-4782-A071-6651467ACE10}" srcOrd="1" destOrd="0" presId="urn:microsoft.com/office/officeart/2005/8/layout/hierarchy2"/>
    <dgm:cxn modelId="{40AEA2B0-D46E-41F1-9CA3-5F3F6D5BD735}" srcId="{8F010AA6-42BB-41F9-9DAE-5DA9AD59F43C}" destId="{D2688481-4C4A-458B-9A8E-95B3F6892D94}" srcOrd="0" destOrd="0" parTransId="{76293771-80B9-4C78-85C6-C16D0B0469C4}" sibTransId="{1CF28151-9E8D-4D03-9F55-0B0256C67472}"/>
    <dgm:cxn modelId="{BEB66DB3-6E91-43A4-8A60-DF0B8B374F1C}" srcId="{05219C35-3926-46C3-B82D-16CB2DB3302C}" destId="{2044F85A-DE28-44F4-887A-F820671FC19F}" srcOrd="1" destOrd="0" parTransId="{71AEFCE5-A2B0-4FD7-8EDA-AAF1D1704913}" sibTransId="{8646A3DC-2373-48DF-B7DB-36D4D0C064E5}"/>
    <dgm:cxn modelId="{D54279C1-FB35-4E23-9EA2-ED0E558A51AB}" srcId="{4E9FFB93-48E9-430A-BEBE-20C56CB2482C}" destId="{F78139C4-B087-4B9B-9184-90AB03ACDE51}" srcOrd="0" destOrd="0" parTransId="{FC556C0D-7CB1-4E0B-8365-27E8F8E44D9D}" sibTransId="{28F4E54B-3D27-4FE8-BD3C-4B00B320F385}"/>
    <dgm:cxn modelId="{85182EDB-75A6-443A-BC2C-32B1EEF7E039}" type="presOf" srcId="{71AEFCE5-A2B0-4FD7-8EDA-AAF1D1704913}" destId="{5059F60A-0096-4962-8B87-9E57FACDAFFC}" srcOrd="0" destOrd="0" presId="urn:microsoft.com/office/officeart/2005/8/layout/hierarchy2"/>
    <dgm:cxn modelId="{8C5168DB-A5DC-4ACD-BDFB-4122DEDB4531}" srcId="{DD3014B4-F972-4F98-9BF7-E76B4AEE350B}" destId="{4CA3F42F-2CDF-4F01-82C5-B7B692ED1A82}" srcOrd="0" destOrd="0" parTransId="{9AC40978-61FC-496F-B102-65CBA631C681}" sibTransId="{69AFA480-EC30-4D9B-9650-EF76564A1C91}"/>
    <dgm:cxn modelId="{819A41DE-806A-43A5-AA2D-D551C33DC088}" type="presOf" srcId="{F78139C4-B087-4B9B-9184-90AB03ACDE51}" destId="{840934DF-52AD-4347-91D7-D28F4FE5F8FA}" srcOrd="0" destOrd="0" presId="urn:microsoft.com/office/officeart/2005/8/layout/hierarchy2"/>
    <dgm:cxn modelId="{F177D1E4-5275-47BE-926E-164C204354F4}" srcId="{02D35AE7-87C7-44C2-9D27-630BC9B21A3B}" destId="{05219C35-3926-46C3-B82D-16CB2DB3302C}" srcOrd="1" destOrd="0" parTransId="{1D9561D7-8992-46EE-BCFE-E7BB8D771653}" sibTransId="{35CE906F-7752-47B5-B03E-81F7FC92F9C5}"/>
    <dgm:cxn modelId="{C4E6C3F0-AD72-41A2-9B44-196829D28B45}" type="presOf" srcId="{D2688481-4C4A-458B-9A8E-95B3F6892D94}" destId="{EA5D13C9-2737-4FF7-8519-4510E58836D6}" srcOrd="0" destOrd="0" presId="urn:microsoft.com/office/officeart/2005/8/layout/hierarchy2"/>
    <dgm:cxn modelId="{F101ABF5-E455-404F-B0DD-0A460DF667F5}" type="presOf" srcId="{4E9FFB93-48E9-430A-BEBE-20C56CB2482C}" destId="{4A892018-D273-4A0D-996D-F3E603569E51}" srcOrd="0" destOrd="0" presId="urn:microsoft.com/office/officeart/2005/8/layout/hierarchy2"/>
    <dgm:cxn modelId="{FF8F26F8-30F3-40EF-B819-61B9718ABF11}" type="presOf" srcId="{8F010AA6-42BB-41F9-9DAE-5DA9AD59F43C}" destId="{903EFBC5-5E78-40A8-B0CE-83E7046412E2}" srcOrd="0" destOrd="0" presId="urn:microsoft.com/office/officeart/2005/8/layout/hierarchy2"/>
    <dgm:cxn modelId="{84727AFF-6A16-42E3-9A1A-EEF410B04070}" type="presOf" srcId="{9AC40978-61FC-496F-B102-65CBA631C681}" destId="{AC82C7AD-3943-478E-9170-21E1D427BD3A}" srcOrd="1" destOrd="0" presId="urn:microsoft.com/office/officeart/2005/8/layout/hierarchy2"/>
    <dgm:cxn modelId="{A9FDEC08-7007-434E-8C02-3DF80BEC1737}" type="presParOf" srcId="{5D49CF2B-ED5E-4CB1-9525-7AC33B4358DC}" destId="{F13A2E8B-8A20-4D95-AB7B-81840D03CFAC}" srcOrd="0" destOrd="0" presId="urn:microsoft.com/office/officeart/2005/8/layout/hierarchy2"/>
    <dgm:cxn modelId="{ECE7C2F5-61E9-4DB2-819E-543D1BEF8055}" type="presParOf" srcId="{F13A2E8B-8A20-4D95-AB7B-81840D03CFAC}" destId="{6D109088-B06A-4316-B12D-6260F553C081}" srcOrd="0" destOrd="0" presId="urn:microsoft.com/office/officeart/2005/8/layout/hierarchy2"/>
    <dgm:cxn modelId="{F2733F59-3A6A-4CDF-8E36-4653BB11B526}" type="presParOf" srcId="{F13A2E8B-8A20-4D95-AB7B-81840D03CFAC}" destId="{3445DC50-6E13-4E2B-8B27-CBE92E0819F0}" srcOrd="1" destOrd="0" presId="urn:microsoft.com/office/officeart/2005/8/layout/hierarchy2"/>
    <dgm:cxn modelId="{C10C87E6-E27F-4C03-9474-8350A143117A}" type="presParOf" srcId="{3445DC50-6E13-4E2B-8B27-CBE92E0819F0}" destId="{25E06710-DF7F-467B-963F-80F6C531B58E}" srcOrd="0" destOrd="0" presId="urn:microsoft.com/office/officeart/2005/8/layout/hierarchy2"/>
    <dgm:cxn modelId="{AF5694EF-3EF3-4D96-B8F2-A2D5AF7702EC}" type="presParOf" srcId="{25E06710-DF7F-467B-963F-80F6C531B58E}" destId="{12FD5BEF-EE3D-4546-8F43-D58165C455EC}" srcOrd="0" destOrd="0" presId="urn:microsoft.com/office/officeart/2005/8/layout/hierarchy2"/>
    <dgm:cxn modelId="{D8639DD8-DDEE-42CA-A4B9-E4E54D249C15}" type="presParOf" srcId="{3445DC50-6E13-4E2B-8B27-CBE92E0819F0}" destId="{AAD338CD-467A-44F9-86D5-CDDAB938CAA0}" srcOrd="1" destOrd="0" presId="urn:microsoft.com/office/officeart/2005/8/layout/hierarchy2"/>
    <dgm:cxn modelId="{297EC9C2-FDE5-45C7-9C0B-7852BAEB9831}" type="presParOf" srcId="{AAD338CD-467A-44F9-86D5-CDDAB938CAA0}" destId="{DE2336A5-DFFC-4A4F-8685-AB4DEBC97282}" srcOrd="0" destOrd="0" presId="urn:microsoft.com/office/officeart/2005/8/layout/hierarchy2"/>
    <dgm:cxn modelId="{C745B559-5540-4B30-830E-CF9B31A4F73E}" type="presParOf" srcId="{AAD338CD-467A-44F9-86D5-CDDAB938CAA0}" destId="{40F2E783-88DB-4424-A1A7-EC99F2CA7170}" srcOrd="1" destOrd="0" presId="urn:microsoft.com/office/officeart/2005/8/layout/hierarchy2"/>
    <dgm:cxn modelId="{756B1597-450B-4320-A103-25B7FBFD0954}" type="presParOf" srcId="{40F2E783-88DB-4424-A1A7-EC99F2CA7170}" destId="{46677635-0497-4966-A7A2-37815040F58E}" srcOrd="0" destOrd="0" presId="urn:microsoft.com/office/officeart/2005/8/layout/hierarchy2"/>
    <dgm:cxn modelId="{D51992E2-B332-4BD5-A7B4-DAEBB14ED469}" type="presParOf" srcId="{46677635-0497-4966-A7A2-37815040F58E}" destId="{AC82C7AD-3943-478E-9170-21E1D427BD3A}" srcOrd="0" destOrd="0" presId="urn:microsoft.com/office/officeart/2005/8/layout/hierarchy2"/>
    <dgm:cxn modelId="{EC3CD66A-0F77-46F1-98E9-BF2EC850EEB8}" type="presParOf" srcId="{40F2E783-88DB-4424-A1A7-EC99F2CA7170}" destId="{0FE5D632-5542-46B8-B3D4-CF15AC16451D}" srcOrd="1" destOrd="0" presId="urn:microsoft.com/office/officeart/2005/8/layout/hierarchy2"/>
    <dgm:cxn modelId="{D2B7426D-37B2-4A39-92A7-8E41562F79AB}" type="presParOf" srcId="{0FE5D632-5542-46B8-B3D4-CF15AC16451D}" destId="{205FB1FC-A1BC-49ED-841B-687C657227C2}" srcOrd="0" destOrd="0" presId="urn:microsoft.com/office/officeart/2005/8/layout/hierarchy2"/>
    <dgm:cxn modelId="{36CA1DFA-4EF4-4A06-B2E5-F135A9C010CA}" type="presParOf" srcId="{0FE5D632-5542-46B8-B3D4-CF15AC16451D}" destId="{8897A78A-7D3B-4571-B962-F2B464B83463}" srcOrd="1" destOrd="0" presId="urn:microsoft.com/office/officeart/2005/8/layout/hierarchy2"/>
    <dgm:cxn modelId="{16DE385F-664B-4ED9-B5F8-E02151780674}" type="presParOf" srcId="{3445DC50-6E13-4E2B-8B27-CBE92E0819F0}" destId="{39BF0661-C037-4425-80FD-066378FEC609}" srcOrd="2" destOrd="0" presId="urn:microsoft.com/office/officeart/2005/8/layout/hierarchy2"/>
    <dgm:cxn modelId="{14B331C6-22A5-418B-AC59-D034BCFFA196}" type="presParOf" srcId="{39BF0661-C037-4425-80FD-066378FEC609}" destId="{77A23C3A-FE5F-45F5-A22C-491E7441B689}" srcOrd="0" destOrd="0" presId="urn:microsoft.com/office/officeart/2005/8/layout/hierarchy2"/>
    <dgm:cxn modelId="{5174273B-3E7F-49A7-960D-836F994985B5}" type="presParOf" srcId="{3445DC50-6E13-4E2B-8B27-CBE92E0819F0}" destId="{76821D07-B05B-4E39-96B2-FC3E1C711FE8}" srcOrd="3" destOrd="0" presId="urn:microsoft.com/office/officeart/2005/8/layout/hierarchy2"/>
    <dgm:cxn modelId="{BCC884CE-58C1-4C97-B4B1-0AA5F705EF66}" type="presParOf" srcId="{76821D07-B05B-4E39-96B2-FC3E1C711FE8}" destId="{4A892018-D273-4A0D-996D-F3E603569E51}" srcOrd="0" destOrd="0" presId="urn:microsoft.com/office/officeart/2005/8/layout/hierarchy2"/>
    <dgm:cxn modelId="{6EEE4ED9-DBB7-47AF-AEBD-D55503674974}" type="presParOf" srcId="{76821D07-B05B-4E39-96B2-FC3E1C711FE8}" destId="{59FC0B31-050A-4DCB-91AF-516B1687B3D3}" srcOrd="1" destOrd="0" presId="urn:microsoft.com/office/officeart/2005/8/layout/hierarchy2"/>
    <dgm:cxn modelId="{1DB07732-3770-4A1B-9B7C-EA3C0F0452BA}" type="presParOf" srcId="{59FC0B31-050A-4DCB-91AF-516B1687B3D3}" destId="{832B426B-11D9-4D6E-82C1-152235EE1D9E}" srcOrd="0" destOrd="0" presId="urn:microsoft.com/office/officeart/2005/8/layout/hierarchy2"/>
    <dgm:cxn modelId="{AC6E6CC2-6456-4992-B57D-2AC976592C43}" type="presParOf" srcId="{832B426B-11D9-4D6E-82C1-152235EE1D9E}" destId="{C37C2037-4172-4530-B8FC-8B915985717B}" srcOrd="0" destOrd="0" presId="urn:microsoft.com/office/officeart/2005/8/layout/hierarchy2"/>
    <dgm:cxn modelId="{14022D67-D3E0-4890-84E9-B7694D44431D}" type="presParOf" srcId="{59FC0B31-050A-4DCB-91AF-516B1687B3D3}" destId="{35AE7A67-5E18-488A-BA88-B1DFF009B74F}" srcOrd="1" destOrd="0" presId="urn:microsoft.com/office/officeart/2005/8/layout/hierarchy2"/>
    <dgm:cxn modelId="{B31DD278-6848-4C43-B0B9-96C069282E25}" type="presParOf" srcId="{35AE7A67-5E18-488A-BA88-B1DFF009B74F}" destId="{840934DF-52AD-4347-91D7-D28F4FE5F8FA}" srcOrd="0" destOrd="0" presId="urn:microsoft.com/office/officeart/2005/8/layout/hierarchy2"/>
    <dgm:cxn modelId="{6962DE86-D47B-401B-BA75-53FC62D253E0}" type="presParOf" srcId="{35AE7A67-5E18-488A-BA88-B1DFF009B74F}" destId="{C5C3D712-5B82-4F02-962B-71E8E1B1E5CD}" srcOrd="1" destOrd="0" presId="urn:microsoft.com/office/officeart/2005/8/layout/hierarchy2"/>
    <dgm:cxn modelId="{104B9175-0230-4731-9676-C1D19010D93E}" type="presParOf" srcId="{5D49CF2B-ED5E-4CB1-9525-7AC33B4358DC}" destId="{214F8E55-4CFD-4A6C-A178-B58E5336042F}" srcOrd="1" destOrd="0" presId="urn:microsoft.com/office/officeart/2005/8/layout/hierarchy2"/>
    <dgm:cxn modelId="{37860210-1CC3-42EC-91F2-1B45294A34F9}" type="presParOf" srcId="{214F8E55-4CFD-4A6C-A178-B58E5336042F}" destId="{C3F2AE0C-41CE-4C31-92E3-5ECC9AB55E97}" srcOrd="0" destOrd="0" presId="urn:microsoft.com/office/officeart/2005/8/layout/hierarchy2"/>
    <dgm:cxn modelId="{35E7EA0E-D1A0-4396-A253-AC3FE3DA8D47}" type="presParOf" srcId="{214F8E55-4CFD-4A6C-A178-B58E5336042F}" destId="{EF672CB6-B9D2-41B4-B102-AB465111ACEE}" srcOrd="1" destOrd="0" presId="urn:microsoft.com/office/officeart/2005/8/layout/hierarchy2"/>
    <dgm:cxn modelId="{3DAB1BE8-5CBA-45A1-AD7F-F63E61A80018}" type="presParOf" srcId="{EF672CB6-B9D2-41B4-B102-AB465111ACEE}" destId="{64151BF0-301D-4198-BF2D-27B73A7F9B80}" srcOrd="0" destOrd="0" presId="urn:microsoft.com/office/officeart/2005/8/layout/hierarchy2"/>
    <dgm:cxn modelId="{F6A9080A-D81B-4A9F-966C-3730B61CA477}" type="presParOf" srcId="{64151BF0-301D-4198-BF2D-27B73A7F9B80}" destId="{F200DB28-E208-4022-ABC7-D7C5367286C7}" srcOrd="0" destOrd="0" presId="urn:microsoft.com/office/officeart/2005/8/layout/hierarchy2"/>
    <dgm:cxn modelId="{F1BFAF76-66D6-443A-BE84-ABF971485E00}" type="presParOf" srcId="{EF672CB6-B9D2-41B4-B102-AB465111ACEE}" destId="{6265F89E-B6D5-4853-BC19-22ABA11FEFC0}" srcOrd="1" destOrd="0" presId="urn:microsoft.com/office/officeart/2005/8/layout/hierarchy2"/>
    <dgm:cxn modelId="{DD953C3A-2AEC-4C81-88B5-196E055B67AA}" type="presParOf" srcId="{6265F89E-B6D5-4853-BC19-22ABA11FEFC0}" destId="{903EFBC5-5E78-40A8-B0CE-83E7046412E2}" srcOrd="0" destOrd="0" presId="urn:microsoft.com/office/officeart/2005/8/layout/hierarchy2"/>
    <dgm:cxn modelId="{4657F86B-0750-47B4-95E6-03AE1330F9D0}" type="presParOf" srcId="{6265F89E-B6D5-4853-BC19-22ABA11FEFC0}" destId="{BD61CC95-1F30-416F-9E33-AFDE41841AC9}" srcOrd="1" destOrd="0" presId="urn:microsoft.com/office/officeart/2005/8/layout/hierarchy2"/>
    <dgm:cxn modelId="{63AC1815-5FCE-4878-8444-DECE0D55B669}" type="presParOf" srcId="{BD61CC95-1F30-416F-9E33-AFDE41841AC9}" destId="{5F4FEF58-BBFF-420B-A7BF-C0F07527417A}" srcOrd="0" destOrd="0" presId="urn:microsoft.com/office/officeart/2005/8/layout/hierarchy2"/>
    <dgm:cxn modelId="{3EFE4F68-DB28-4745-8D71-A7FF1FE63018}" type="presParOf" srcId="{5F4FEF58-BBFF-420B-A7BF-C0F07527417A}" destId="{9A2DA2DB-F288-44F0-85F7-1FC6B1ACC297}" srcOrd="0" destOrd="0" presId="urn:microsoft.com/office/officeart/2005/8/layout/hierarchy2"/>
    <dgm:cxn modelId="{8533C4BD-EF65-4E46-8DB5-C302A749C971}" type="presParOf" srcId="{BD61CC95-1F30-416F-9E33-AFDE41841AC9}" destId="{6B6B1EBA-F0A5-45AE-8222-C489EBF9B71E}" srcOrd="1" destOrd="0" presId="urn:microsoft.com/office/officeart/2005/8/layout/hierarchy2"/>
    <dgm:cxn modelId="{123DDD61-C43D-46B7-A00D-DC7D666FE166}" type="presParOf" srcId="{6B6B1EBA-F0A5-45AE-8222-C489EBF9B71E}" destId="{EA5D13C9-2737-4FF7-8519-4510E58836D6}" srcOrd="0" destOrd="0" presId="urn:microsoft.com/office/officeart/2005/8/layout/hierarchy2"/>
    <dgm:cxn modelId="{BFDFC647-5AE4-4BD1-8332-BDF050FCEAAB}" type="presParOf" srcId="{6B6B1EBA-F0A5-45AE-8222-C489EBF9B71E}" destId="{09EBF9EC-4DC4-4C10-8C01-1ACAB74FA036}" srcOrd="1" destOrd="0" presId="urn:microsoft.com/office/officeart/2005/8/layout/hierarchy2"/>
    <dgm:cxn modelId="{FC25633D-6D03-4BBF-B08B-421B1DC57C4C}" type="presParOf" srcId="{EF672CB6-B9D2-41B4-B102-AB465111ACEE}" destId="{5059F60A-0096-4962-8B87-9E57FACDAFFC}" srcOrd="2" destOrd="0" presId="urn:microsoft.com/office/officeart/2005/8/layout/hierarchy2"/>
    <dgm:cxn modelId="{8C813281-9CDF-40D2-B193-4C971F663A31}" type="presParOf" srcId="{5059F60A-0096-4962-8B87-9E57FACDAFFC}" destId="{384EB873-830B-4782-A071-6651467ACE10}" srcOrd="0" destOrd="0" presId="urn:microsoft.com/office/officeart/2005/8/layout/hierarchy2"/>
    <dgm:cxn modelId="{B5FA2501-6F4C-4EF6-812F-AF4855E4D61A}" type="presParOf" srcId="{EF672CB6-B9D2-41B4-B102-AB465111ACEE}" destId="{468B9BA2-88EF-4206-B169-A9B5F7E8F593}" srcOrd="3" destOrd="0" presId="urn:microsoft.com/office/officeart/2005/8/layout/hierarchy2"/>
    <dgm:cxn modelId="{2B74B0E6-DC35-4748-A3C6-2136F13CAF16}" type="presParOf" srcId="{468B9BA2-88EF-4206-B169-A9B5F7E8F593}" destId="{E4D2E698-74BA-4C76-AB35-91101A78764F}" srcOrd="0" destOrd="0" presId="urn:microsoft.com/office/officeart/2005/8/layout/hierarchy2"/>
    <dgm:cxn modelId="{60131BEA-7C8B-4AD6-9BCB-94C5FFAEB052}" type="presParOf" srcId="{468B9BA2-88EF-4206-B169-A9B5F7E8F593}" destId="{10E580D8-592F-47DE-87D6-4D33A7CDD63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09088-B06A-4316-B12D-6260F553C081}">
      <dsp:nvSpPr>
        <dsp:cNvPr id="0" name=""/>
        <dsp:cNvSpPr/>
      </dsp:nvSpPr>
      <dsp:spPr>
        <a:xfrm>
          <a:off x="216531" y="563039"/>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CAB</a:t>
          </a:r>
          <a:endParaRPr lang="en-ZA" sz="3500" kern="1200" dirty="0"/>
        </a:p>
      </dsp:txBody>
      <dsp:txXfrm>
        <a:off x="245157" y="591665"/>
        <a:ext cx="1897450" cy="920099"/>
      </dsp:txXfrm>
    </dsp:sp>
    <dsp:sp modelId="{25E06710-DF7F-467B-963F-80F6C531B58E}">
      <dsp:nvSpPr>
        <dsp:cNvPr id="0" name=""/>
        <dsp:cNvSpPr/>
      </dsp:nvSpPr>
      <dsp:spPr>
        <a:xfrm rot="19457599">
          <a:off x="2080729" y="750511"/>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2538101" y="746654"/>
        <a:ext cx="48144" cy="48144"/>
      </dsp:txXfrm>
    </dsp:sp>
    <dsp:sp modelId="{DE2336A5-DFFC-4A4F-8685-AB4DEBC97282}">
      <dsp:nvSpPr>
        <dsp:cNvPr id="0" name=""/>
        <dsp:cNvSpPr/>
      </dsp:nvSpPr>
      <dsp:spPr>
        <a:xfrm>
          <a:off x="2953114" y="1062"/>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TDF/FTC</a:t>
          </a:r>
          <a:endParaRPr lang="en-ZA" sz="3500" kern="1200" dirty="0"/>
        </a:p>
      </dsp:txBody>
      <dsp:txXfrm>
        <a:off x="2981740" y="29688"/>
        <a:ext cx="1897450" cy="920099"/>
      </dsp:txXfrm>
    </dsp:sp>
    <dsp:sp modelId="{46677635-0497-4966-A7A2-37815040F58E}">
      <dsp:nvSpPr>
        <dsp:cNvPr id="0" name=""/>
        <dsp:cNvSpPr/>
      </dsp:nvSpPr>
      <dsp:spPr>
        <a:xfrm>
          <a:off x="4907817" y="469523"/>
          <a:ext cx="781881" cy="40429"/>
        </a:xfrm>
        <a:custGeom>
          <a:avLst/>
          <a:gdLst/>
          <a:ahLst/>
          <a:cxnLst/>
          <a:rect l="0" t="0" r="0" b="0"/>
          <a:pathLst>
            <a:path>
              <a:moveTo>
                <a:pt x="0" y="20214"/>
              </a:moveTo>
              <a:lnTo>
                <a:pt x="78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5279210" y="470190"/>
        <a:ext cx="39094" cy="39094"/>
      </dsp:txXfrm>
    </dsp:sp>
    <dsp:sp modelId="{205FB1FC-A1BC-49ED-841B-687C657227C2}">
      <dsp:nvSpPr>
        <dsp:cNvPr id="0" name=""/>
        <dsp:cNvSpPr/>
      </dsp:nvSpPr>
      <dsp:spPr>
        <a:xfrm>
          <a:off x="5689698" y="1062"/>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Eligible sub-study</a:t>
          </a:r>
          <a:endParaRPr lang="en-ZA" sz="2800" kern="1200" dirty="0"/>
        </a:p>
      </dsp:txBody>
      <dsp:txXfrm>
        <a:off x="5718324" y="29688"/>
        <a:ext cx="1897450" cy="920099"/>
      </dsp:txXfrm>
    </dsp:sp>
    <dsp:sp modelId="{39BF0661-C037-4425-80FD-066378FEC609}">
      <dsp:nvSpPr>
        <dsp:cNvPr id="0" name=""/>
        <dsp:cNvSpPr/>
      </dsp:nvSpPr>
      <dsp:spPr>
        <a:xfrm rot="2142401">
          <a:off x="2080729" y="1312488"/>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2538101" y="1308631"/>
        <a:ext cx="48144" cy="48144"/>
      </dsp:txXfrm>
    </dsp:sp>
    <dsp:sp modelId="{4A892018-D273-4A0D-996D-F3E603569E51}">
      <dsp:nvSpPr>
        <dsp:cNvPr id="0" name=""/>
        <dsp:cNvSpPr/>
      </dsp:nvSpPr>
      <dsp:spPr>
        <a:xfrm>
          <a:off x="2953114" y="1125016"/>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CAB</a:t>
          </a:r>
          <a:endParaRPr lang="en-ZA" sz="3500" kern="1200" dirty="0"/>
        </a:p>
      </dsp:txBody>
      <dsp:txXfrm>
        <a:off x="2981740" y="1153642"/>
        <a:ext cx="1897450" cy="920099"/>
      </dsp:txXfrm>
    </dsp:sp>
    <dsp:sp modelId="{832B426B-11D9-4D6E-82C1-152235EE1D9E}">
      <dsp:nvSpPr>
        <dsp:cNvPr id="0" name=""/>
        <dsp:cNvSpPr/>
      </dsp:nvSpPr>
      <dsp:spPr>
        <a:xfrm>
          <a:off x="4907817" y="1593477"/>
          <a:ext cx="781881" cy="40429"/>
        </a:xfrm>
        <a:custGeom>
          <a:avLst/>
          <a:gdLst/>
          <a:ahLst/>
          <a:cxnLst/>
          <a:rect l="0" t="0" r="0" b="0"/>
          <a:pathLst>
            <a:path>
              <a:moveTo>
                <a:pt x="0" y="20214"/>
              </a:moveTo>
              <a:lnTo>
                <a:pt x="78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5279210" y="1594144"/>
        <a:ext cx="39094" cy="39094"/>
      </dsp:txXfrm>
    </dsp:sp>
    <dsp:sp modelId="{840934DF-52AD-4347-91D7-D28F4FE5F8FA}">
      <dsp:nvSpPr>
        <dsp:cNvPr id="0" name=""/>
        <dsp:cNvSpPr/>
      </dsp:nvSpPr>
      <dsp:spPr>
        <a:xfrm>
          <a:off x="5689698" y="1125016"/>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Eligible  sub-study</a:t>
          </a:r>
          <a:endParaRPr lang="en-ZA" sz="2800" kern="1200" dirty="0"/>
        </a:p>
      </dsp:txBody>
      <dsp:txXfrm>
        <a:off x="5718324" y="1153642"/>
        <a:ext cx="1897450" cy="920099"/>
      </dsp:txXfrm>
    </dsp:sp>
    <dsp:sp modelId="{C3F2AE0C-41CE-4C31-92E3-5ECC9AB55E97}">
      <dsp:nvSpPr>
        <dsp:cNvPr id="0" name=""/>
        <dsp:cNvSpPr/>
      </dsp:nvSpPr>
      <dsp:spPr>
        <a:xfrm>
          <a:off x="216531" y="2810947"/>
          <a:ext cx="1954702" cy="977351"/>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TDF/FTC</a:t>
          </a:r>
          <a:endParaRPr lang="en-ZA" sz="3500" kern="1200" dirty="0"/>
        </a:p>
      </dsp:txBody>
      <dsp:txXfrm>
        <a:off x="245157" y="2839573"/>
        <a:ext cx="1897450" cy="920099"/>
      </dsp:txXfrm>
    </dsp:sp>
    <dsp:sp modelId="{64151BF0-301D-4198-BF2D-27B73A7F9B80}">
      <dsp:nvSpPr>
        <dsp:cNvPr id="0" name=""/>
        <dsp:cNvSpPr/>
      </dsp:nvSpPr>
      <dsp:spPr>
        <a:xfrm rot="19457599">
          <a:off x="2080729" y="2998419"/>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2538101" y="2994562"/>
        <a:ext cx="48144" cy="48144"/>
      </dsp:txXfrm>
    </dsp:sp>
    <dsp:sp modelId="{903EFBC5-5E78-40A8-B0CE-83E7046412E2}">
      <dsp:nvSpPr>
        <dsp:cNvPr id="0" name=""/>
        <dsp:cNvSpPr/>
      </dsp:nvSpPr>
      <dsp:spPr>
        <a:xfrm>
          <a:off x="2953114" y="2248970"/>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CAB</a:t>
          </a:r>
          <a:endParaRPr lang="en-ZA" sz="3500" kern="1200" dirty="0"/>
        </a:p>
      </dsp:txBody>
      <dsp:txXfrm>
        <a:off x="2981740" y="2277596"/>
        <a:ext cx="1897450" cy="920099"/>
      </dsp:txXfrm>
    </dsp:sp>
    <dsp:sp modelId="{5F4FEF58-BBFF-420B-A7BF-C0F07527417A}">
      <dsp:nvSpPr>
        <dsp:cNvPr id="0" name=""/>
        <dsp:cNvSpPr/>
      </dsp:nvSpPr>
      <dsp:spPr>
        <a:xfrm>
          <a:off x="4907817" y="2717431"/>
          <a:ext cx="781881" cy="40429"/>
        </a:xfrm>
        <a:custGeom>
          <a:avLst/>
          <a:gdLst/>
          <a:ahLst/>
          <a:cxnLst/>
          <a:rect l="0" t="0" r="0" b="0"/>
          <a:pathLst>
            <a:path>
              <a:moveTo>
                <a:pt x="0" y="20214"/>
              </a:moveTo>
              <a:lnTo>
                <a:pt x="78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5279210" y="2718098"/>
        <a:ext cx="39094" cy="39094"/>
      </dsp:txXfrm>
    </dsp:sp>
    <dsp:sp modelId="{EA5D13C9-2737-4FF7-8519-4510E58836D6}">
      <dsp:nvSpPr>
        <dsp:cNvPr id="0" name=""/>
        <dsp:cNvSpPr/>
      </dsp:nvSpPr>
      <dsp:spPr>
        <a:xfrm>
          <a:off x="5689698" y="2248970"/>
          <a:ext cx="1954702" cy="977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Eligible </a:t>
          </a:r>
          <a:r>
            <a:rPr lang="en-US" sz="2800" kern="1200" dirty="0" err="1"/>
            <a:t>substudy</a:t>
          </a:r>
          <a:endParaRPr lang="en-ZA" sz="2800" kern="1200" dirty="0"/>
        </a:p>
      </dsp:txBody>
      <dsp:txXfrm>
        <a:off x="5718324" y="2277596"/>
        <a:ext cx="1897450" cy="920099"/>
      </dsp:txXfrm>
    </dsp:sp>
    <dsp:sp modelId="{5059F60A-0096-4962-8B87-9E57FACDAFFC}">
      <dsp:nvSpPr>
        <dsp:cNvPr id="0" name=""/>
        <dsp:cNvSpPr/>
      </dsp:nvSpPr>
      <dsp:spPr>
        <a:xfrm rot="2142401">
          <a:off x="2080729" y="3560396"/>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2538101" y="3556539"/>
        <a:ext cx="48144" cy="48144"/>
      </dsp:txXfrm>
    </dsp:sp>
    <dsp:sp modelId="{E4D2E698-74BA-4C76-AB35-91101A78764F}">
      <dsp:nvSpPr>
        <dsp:cNvPr id="0" name=""/>
        <dsp:cNvSpPr/>
      </dsp:nvSpPr>
      <dsp:spPr>
        <a:xfrm>
          <a:off x="2953114" y="3372924"/>
          <a:ext cx="1954702" cy="977351"/>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TDF/FTC</a:t>
          </a:r>
          <a:endParaRPr lang="en-ZA" sz="3500" kern="1200" dirty="0"/>
        </a:p>
      </dsp:txBody>
      <dsp:txXfrm>
        <a:off x="2981740" y="3401550"/>
        <a:ext cx="1897450" cy="9200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1F6B5-116D-4D51-A47B-7CF981B7CA0C}" type="datetimeFigureOut">
              <a:rPr lang="en-ZA" smtClean="0"/>
              <a:t>2023/07/19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95213-1F34-4C48-93C9-7ECAA0932E76}" type="slidenum">
              <a:rPr lang="en-ZA" smtClean="0"/>
              <a:t>‹#›</a:t>
            </a:fld>
            <a:endParaRPr lang="en-ZA"/>
          </a:p>
        </p:txBody>
      </p:sp>
    </p:spTree>
    <p:extLst>
      <p:ext uri="{BB962C8B-B14F-4D97-AF65-F5344CB8AC3E}">
        <p14:creationId xmlns:p14="http://schemas.microsoft.com/office/powerpoint/2010/main" val="254419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1</a:t>
            </a:fld>
            <a:endParaRPr lang="en-ZA"/>
          </a:p>
        </p:txBody>
      </p:sp>
    </p:spTree>
    <p:extLst>
      <p:ext uri="{BB962C8B-B14F-4D97-AF65-F5344CB8AC3E}">
        <p14:creationId xmlns:p14="http://schemas.microsoft.com/office/powerpoint/2010/main" val="3406473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075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ZA" sz="1800" b="0" i="0" u="none" strike="noStrike" baseline="0" dirty="0">
              <a:solidFill>
                <a:srgbClr val="000000"/>
              </a:solidFill>
              <a:latin typeface="Myriad Pro"/>
            </a:endParaRPr>
          </a:p>
          <a:p>
            <a:r>
              <a:rPr lang="en-US" sz="1800" b="0" i="0" u="none" strike="noStrike" baseline="0" dirty="0">
                <a:solidFill>
                  <a:srgbClr val="221E1F"/>
                </a:solidFill>
                <a:latin typeface="Myriad Pro"/>
              </a:rPr>
              <a:t>In sub-Saharan Africa, the region with the highest fertility levels, total fertility fell from 6.3 births per woman in 1990 to 4.6 in 2019. </a:t>
            </a:r>
          </a:p>
          <a:p>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3</a:t>
            </a:fld>
            <a:endParaRPr lang="en-ZA"/>
          </a:p>
        </p:txBody>
      </p:sp>
    </p:spTree>
    <p:extLst>
      <p:ext uri="{BB962C8B-B14F-4D97-AF65-F5344CB8AC3E}">
        <p14:creationId xmlns:p14="http://schemas.microsoft.com/office/powerpoint/2010/main" val="325092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70000"/>
              <a:buFont typeface="Wingdings" pitchFamily="2" charset="2"/>
              <a:buChar char="§"/>
            </a:pPr>
            <a:r>
              <a:rPr lang="en-US" b="1" dirty="0">
                <a:solidFill>
                  <a:schemeClr val="accent1">
                    <a:lumMod val="50000"/>
                  </a:schemeClr>
                </a:solidFill>
              </a:rPr>
              <a:t>Preterm birth = the leading cause of neonatal and under-5 mortality globally</a:t>
            </a:r>
          </a:p>
          <a:p>
            <a:pPr lvl="1">
              <a:buSzPct val="70000"/>
              <a:buFont typeface="Wingdings" pitchFamily="2" charset="2"/>
              <a:buChar char="§"/>
            </a:pPr>
            <a:r>
              <a:rPr lang="en-US" sz="1800" dirty="0">
                <a:solidFill>
                  <a:schemeClr val="accent1">
                    <a:lumMod val="50000"/>
                  </a:schemeClr>
                </a:solidFill>
              </a:rPr>
              <a:t> </a:t>
            </a:r>
            <a:r>
              <a:rPr lang="en-US" sz="2200" dirty="0">
                <a:solidFill>
                  <a:schemeClr val="accent1">
                    <a:lumMod val="50000"/>
                  </a:schemeClr>
                </a:solidFill>
              </a:rPr>
              <a:t>Poor long-term outcomes including cognitive disability, impaired hearing/vision, neurological complications, infections, and chronic pulmonary, cardiovascular, metabolic, and renal disorders (especially in very preterm babies)</a:t>
            </a:r>
          </a:p>
          <a:p>
            <a:pPr>
              <a:buSzPct val="70000"/>
              <a:buFont typeface="Wingdings" pitchFamily="2" charset="2"/>
              <a:buChar char="§"/>
            </a:pPr>
            <a:endParaRPr lang="en-US" b="1" dirty="0">
              <a:solidFill>
                <a:schemeClr val="accent1">
                  <a:lumMod val="50000"/>
                </a:schemeClr>
              </a:solidFill>
            </a:endParaRPr>
          </a:p>
          <a:p>
            <a:pPr>
              <a:buSzPct val="70000"/>
              <a:buFont typeface="Wingdings" pitchFamily="2" charset="2"/>
              <a:buChar char="§"/>
            </a:pPr>
            <a:r>
              <a:rPr lang="en-US" b="1" dirty="0">
                <a:solidFill>
                  <a:schemeClr val="accent1">
                    <a:lumMod val="50000"/>
                  </a:schemeClr>
                </a:solidFill>
              </a:rPr>
              <a:t>Low birthweight (or small for gestational age) babies are at significantly higher risk of poor health outcomes (including mortality), particularly in low-income settings</a:t>
            </a:r>
          </a:p>
          <a:p>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4</a:t>
            </a:fld>
            <a:endParaRPr lang="en-ZA"/>
          </a:p>
        </p:txBody>
      </p:sp>
    </p:spTree>
    <p:extLst>
      <p:ext uri="{BB962C8B-B14F-4D97-AF65-F5344CB8AC3E}">
        <p14:creationId xmlns:p14="http://schemas.microsoft.com/office/powerpoint/2010/main" val="259042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T039f5ced"/>
              </a:rPr>
              <a:t>Pregnant and lactating women are typically</a:t>
            </a:r>
          </a:p>
          <a:p>
            <a:pPr algn="l"/>
            <a:r>
              <a:rPr lang="en-US" sz="1800" b="0" i="0" u="none" strike="noStrike" baseline="0" dirty="0">
                <a:latin typeface="AdvTT039f5ced"/>
              </a:rPr>
              <a:t>excluded from clinical trials in order to protect the mother</a:t>
            </a:r>
          </a:p>
          <a:p>
            <a:pPr algn="l"/>
            <a:r>
              <a:rPr lang="en-US" sz="1800" b="0" i="0" u="none" strike="noStrike" baseline="0" dirty="0">
                <a:latin typeface="AdvTT039f5ced"/>
              </a:rPr>
              <a:t>and </a:t>
            </a:r>
            <a:r>
              <a:rPr lang="en-US" sz="1800" b="0" i="0" u="none" strike="noStrike" baseline="0" dirty="0" err="1">
                <a:latin typeface="AdvTT039f5ced"/>
              </a:rPr>
              <a:t>foetus</a:t>
            </a:r>
            <a:r>
              <a:rPr lang="en-US" sz="1800" b="0" i="0" u="none" strike="noStrike" baseline="0" dirty="0">
                <a:latin typeface="AdvTT039f5ced"/>
              </a:rPr>
              <a:t> from potential harm. Advocacy for the women</a:t>
            </a:r>
            <a:r>
              <a:rPr lang="en-US" sz="1800" b="0" i="0" u="none" strike="noStrike" baseline="0" dirty="0">
                <a:latin typeface="AdvTT039f5ced+20"/>
              </a:rPr>
              <a:t>’</a:t>
            </a:r>
            <a:r>
              <a:rPr lang="en-US" sz="1800" b="0" i="0" u="none" strike="noStrike" baseline="0" dirty="0">
                <a:latin typeface="AdvTT039f5ced"/>
              </a:rPr>
              <a:t>s health research agenda</a:t>
            </a:r>
            <a:endParaRPr lang="en-US" sz="1800" b="0" i="0" u="none" strike="noStrike" baseline="0" dirty="0">
              <a:latin typeface="MinionPro-Regular"/>
            </a:endParaRPr>
          </a:p>
          <a:p>
            <a:pPr algn="l"/>
            <a:r>
              <a:rPr lang="en-US" sz="1800" b="0" i="0" u="none" strike="noStrike" baseline="0" dirty="0">
                <a:latin typeface="MinionPro-Regular"/>
              </a:rPr>
              <a:t>Essential elements of pregnancy-related clinical pharmacology</a:t>
            </a:r>
          </a:p>
          <a:p>
            <a:pPr algn="l"/>
            <a:r>
              <a:rPr lang="en-US" sz="1800" b="0" i="0" u="none" strike="noStrike" baseline="0" dirty="0">
                <a:latin typeface="MinionPro-Regular"/>
              </a:rPr>
              <a:t>are the direct and indirect drug effects on the fetus. Indirect</a:t>
            </a:r>
          </a:p>
          <a:p>
            <a:pPr algn="l"/>
            <a:r>
              <a:rPr lang="en-US" sz="1800" b="0" i="0" u="none" strike="noStrike" baseline="0" dirty="0">
                <a:latin typeface="MinionPro-Regular"/>
              </a:rPr>
              <a:t>drug effects, such as increased risk of preterm labor or impaired</a:t>
            </a:r>
          </a:p>
          <a:p>
            <a:pPr algn="l"/>
            <a:r>
              <a:rPr lang="en-US" sz="1800" b="0" i="0" u="none" strike="noStrike" baseline="0" dirty="0">
                <a:latin typeface="MinionPro-Regular"/>
              </a:rPr>
              <a:t>glucose homeostasis, may have profound effects on fetal</a:t>
            </a:r>
          </a:p>
          <a:p>
            <a:pPr algn="l"/>
            <a:r>
              <a:rPr lang="en-US" sz="1800" b="0" i="0" u="none" strike="noStrike" baseline="0" dirty="0">
                <a:latin typeface="MinionPro-Regular"/>
              </a:rPr>
              <a:t>well-being. Also, many drugs cross the placenta, resulting in</a:t>
            </a:r>
          </a:p>
          <a:p>
            <a:pPr algn="l"/>
            <a:r>
              <a:rPr lang="en-US" sz="1800" b="0" i="0" u="none" strike="noStrike" baseline="0" dirty="0">
                <a:latin typeface="MinionPro-Regular"/>
              </a:rPr>
              <a:t>exposure of the fetus, with potential toxicity. Exposure during</a:t>
            </a:r>
          </a:p>
          <a:p>
            <a:pPr algn="l"/>
            <a:r>
              <a:rPr lang="en-US" sz="1800" b="0" i="0" u="none" strike="noStrike" baseline="0" dirty="0">
                <a:latin typeface="MinionPro-Regular"/>
              </a:rPr>
              <a:t>the first trimester may impact fetal organogenesis and result in</a:t>
            </a:r>
          </a:p>
          <a:p>
            <a:pPr algn="l"/>
            <a:r>
              <a:rPr lang="en-US" sz="1800" b="0" i="0" u="none" strike="noStrike" baseline="0" dirty="0">
                <a:latin typeface="MinionPro-Regular"/>
              </a:rPr>
              <a:t>teratogenicity. Exposure later in pregnancy may put the fetus</a:t>
            </a:r>
          </a:p>
          <a:p>
            <a:pPr algn="l"/>
            <a:r>
              <a:rPr lang="en-US" sz="1800" b="0" i="0" u="none" strike="noStrike" baseline="0" dirty="0">
                <a:latin typeface="MinionPro-Regular"/>
              </a:rPr>
              <a:t>at risk for impairments of growth and development or harm to</a:t>
            </a:r>
          </a:p>
          <a:p>
            <a:pPr algn="l"/>
            <a:r>
              <a:rPr lang="en-US" sz="1800" b="0" i="0" u="none" strike="noStrike" baseline="0" dirty="0">
                <a:latin typeface="MinionPro-Regular"/>
              </a:rPr>
              <a:t>specific organ systems. Fetal exposure to antiretroviral drugs</a:t>
            </a:r>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5</a:t>
            </a:fld>
            <a:endParaRPr lang="en-ZA"/>
          </a:p>
        </p:txBody>
      </p:sp>
    </p:spTree>
    <p:extLst>
      <p:ext uri="{BB962C8B-B14F-4D97-AF65-F5344CB8AC3E}">
        <p14:creationId xmlns:p14="http://schemas.microsoft.com/office/powerpoint/2010/main" val="91249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baseline="0" dirty="0">
              <a:latin typeface="AdvTT039f5ced"/>
            </a:endParaRPr>
          </a:p>
          <a:p>
            <a:pPr algn="l"/>
            <a:r>
              <a:rPr lang="en-US" sz="1200" b="0" i="0" u="none" strike="noStrike" baseline="0" dirty="0">
                <a:latin typeface="AdvTT039f5ced"/>
              </a:rPr>
              <a:t> Therefore, pregnancy safety and pharmacokinetic (PK) data for new drugs are routinely delayed by as much as a decade after initial drug approval if studies are performed at all. This results in substantial delays in women accessing new and better drugs. Additionally, despite the lack of data, these new drugs are prescribed for women of childbearing potential who become pregnant, as well as for pregnant women. This means that women have to make decisions about using new agents without adequate information about dosing or safety in pregnancy. </a:t>
            </a:r>
          </a:p>
          <a:p>
            <a:pPr algn="l"/>
            <a:endParaRPr lang="en-US" sz="1200" b="0" i="0" u="none" strike="noStrike" baseline="0" dirty="0">
              <a:latin typeface="AdvTT039f5ced"/>
            </a:endParaRPr>
          </a:p>
          <a:p>
            <a:pPr algn="l"/>
            <a:endParaRPr lang="en-US" sz="1200" b="0" i="0" u="none" strike="noStrike" baseline="0" dirty="0">
              <a:latin typeface="AdvTT039f5ced"/>
            </a:endParaRPr>
          </a:p>
          <a:p>
            <a:pPr algn="l"/>
            <a:r>
              <a:rPr lang="en-US" sz="1200" b="0" i="0" u="none" strike="noStrike" baseline="0" dirty="0">
                <a:latin typeface="AdvTT039f5ced"/>
              </a:rPr>
              <a:t>However, excluding these</a:t>
            </a:r>
          </a:p>
          <a:p>
            <a:pPr algn="l"/>
            <a:r>
              <a:rPr lang="en-US" sz="1200" b="0" i="0" u="none" strike="noStrike" baseline="0" dirty="0">
                <a:latin typeface="AdvTT039f5ced"/>
              </a:rPr>
              <a:t>women from trials instead shifts the risk of harm from occurring</a:t>
            </a:r>
          </a:p>
          <a:p>
            <a:pPr algn="l"/>
            <a:r>
              <a:rPr lang="en-US" sz="1200" b="0" i="0" u="none" strike="noStrike" baseline="0" dirty="0">
                <a:latin typeface="AdvTT039f5ced"/>
              </a:rPr>
              <a:t>under trial settings in which informed consent and intensive</a:t>
            </a:r>
          </a:p>
          <a:p>
            <a:pPr algn="l"/>
            <a:r>
              <a:rPr lang="en-US" sz="1200" b="0" i="0" u="none" strike="noStrike" baseline="0" dirty="0">
                <a:latin typeface="AdvTT039f5ced"/>
              </a:rPr>
              <a:t>monitoring are practiced, to occurring in routine care</a:t>
            </a:r>
          </a:p>
          <a:p>
            <a:pPr algn="l"/>
            <a:r>
              <a:rPr lang="en-US" sz="1200" b="0" i="0" u="none" strike="noStrike" baseline="0" dirty="0">
                <a:latin typeface="AdvTT039f5ced"/>
              </a:rPr>
              <a:t>settings in which medications may be used despite a lack of</a:t>
            </a:r>
          </a:p>
          <a:p>
            <a:pPr algn="l"/>
            <a:r>
              <a:rPr lang="en-US" sz="1200" b="0" i="0" u="none" strike="noStrike" baseline="0" dirty="0">
                <a:latin typeface="AdvTT039f5ced"/>
              </a:rPr>
              <a:t>data for evidence-based management decisions. Therefore, the</a:t>
            </a:r>
          </a:p>
          <a:p>
            <a:pPr algn="l"/>
            <a:r>
              <a:rPr lang="en-US" sz="1200" b="0" i="0" u="none" strike="noStrike" baseline="0" dirty="0">
                <a:latin typeface="AdvTT039f5ced"/>
              </a:rPr>
              <a:t>strategy of excluding pregnant and lactating women from clinical</a:t>
            </a:r>
          </a:p>
          <a:p>
            <a:pPr algn="l"/>
            <a:r>
              <a:rPr lang="en-US" sz="1200" b="0" i="0" u="none" strike="noStrike" baseline="0" dirty="0">
                <a:latin typeface="AdvTT039f5ced"/>
              </a:rPr>
              <a:t>trials to avoid harm in fact only serves to increase risk for</a:t>
            </a:r>
          </a:p>
          <a:p>
            <a:pPr algn="l"/>
            <a:r>
              <a:rPr lang="en-US" sz="1200" b="0" i="0" u="none" strike="noStrike" baseline="0" dirty="0">
                <a:latin typeface="AdvTT039f5ced"/>
              </a:rPr>
              <a:t>larger numbers of women who are exposed to medications</a:t>
            </a:r>
          </a:p>
          <a:p>
            <a:pPr algn="l"/>
            <a:r>
              <a:rPr lang="en-US" sz="1200" b="0" i="0" u="none" strike="noStrike" baseline="0" dirty="0">
                <a:latin typeface="AdvTT039f5ced"/>
              </a:rPr>
              <a:t>with uncertain dosing, safety and efficacy data.</a:t>
            </a:r>
          </a:p>
          <a:p>
            <a:endParaRPr lang="en-ZA" dirty="0"/>
          </a:p>
          <a:p>
            <a:pPr algn="l"/>
            <a:r>
              <a:rPr lang="en-ZA" sz="1800" b="0" i="0" u="none" strike="noStrike" baseline="0" dirty="0">
                <a:latin typeface="AdvTT039f5ced"/>
              </a:rPr>
              <a:t>an approximate</a:t>
            </a:r>
          </a:p>
          <a:p>
            <a:pPr algn="l"/>
            <a:r>
              <a:rPr lang="en-US" sz="1800" b="0" i="0" u="none" strike="noStrike" baseline="0" dirty="0">
                <a:latin typeface="AdvTT039f5ced"/>
              </a:rPr>
              <a:t>six-year lag between antiretroviral licensure and any data in</a:t>
            </a:r>
          </a:p>
          <a:p>
            <a:pPr algn="l"/>
            <a:r>
              <a:rPr lang="en-ZA" sz="1800" b="0" i="0" u="none" strike="noStrike" baseline="0" dirty="0">
                <a:latin typeface="AdvTT039f5ced"/>
              </a:rPr>
              <a:t>pregnancy</a:t>
            </a:r>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6</a:t>
            </a:fld>
            <a:endParaRPr lang="en-ZA"/>
          </a:p>
        </p:txBody>
      </p:sp>
    </p:spTree>
    <p:extLst>
      <p:ext uri="{BB962C8B-B14F-4D97-AF65-F5344CB8AC3E}">
        <p14:creationId xmlns:p14="http://schemas.microsoft.com/office/powerpoint/2010/main" val="318869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T039f5ced"/>
              </a:rPr>
              <a:t>includes leadership from the Task Force on Research Specific</a:t>
            </a:r>
          </a:p>
          <a:p>
            <a:pPr algn="l"/>
            <a:r>
              <a:rPr lang="en-US" sz="1800" b="0" i="0" u="none" strike="noStrike" baseline="0" dirty="0">
                <a:latin typeface="AdvTT039f5ced"/>
              </a:rPr>
              <a:t>to Pregnant and Lactating Women (PRGLAC), sponsored by</a:t>
            </a:r>
          </a:p>
          <a:p>
            <a:pPr algn="l"/>
            <a:r>
              <a:rPr lang="en-US" sz="1800" b="0" i="0" u="none" strike="noStrike" baseline="0" dirty="0">
                <a:latin typeface="AdvTT039f5ced"/>
              </a:rPr>
              <a:t>the National Institute of Child Health and Human Development</a:t>
            </a:r>
          </a:p>
          <a:p>
            <a:pPr algn="l"/>
            <a:r>
              <a:rPr lang="en-US" sz="1800" b="0" i="0" u="none" strike="noStrike" baseline="0" dirty="0">
                <a:latin typeface="AdvTT039f5ced"/>
              </a:rPr>
              <a:t>(NICHD), and the Pregnancy and HIV/AIDS Seeking</a:t>
            </a:r>
          </a:p>
          <a:p>
            <a:pPr algn="l"/>
            <a:r>
              <a:rPr lang="en-US" sz="1800" b="0" i="0" u="none" strike="noStrike" baseline="0" dirty="0">
                <a:latin typeface="AdvTT039f5ced"/>
              </a:rPr>
              <a:t>Equitable Study (PHASES) Working Group, sponsored by the</a:t>
            </a:r>
          </a:p>
          <a:p>
            <a:pPr algn="l"/>
            <a:r>
              <a:rPr lang="en-US" sz="1800" b="0" i="0" u="none" strike="noStrike" baseline="0" dirty="0">
                <a:latin typeface="AdvTT039f5ced"/>
              </a:rPr>
              <a:t>National Institute of Allergy and Infectious Diseases (NIAID).</a:t>
            </a:r>
          </a:p>
          <a:p>
            <a:pPr algn="l"/>
            <a:r>
              <a:rPr lang="en-US" sz="1800" b="0" i="0" u="none" strike="noStrike" baseline="0" dirty="0">
                <a:latin typeface="AdvTT039f5ced"/>
              </a:rPr>
              <a:t>These groups have outlined and are working to overcome barriers</a:t>
            </a:r>
          </a:p>
          <a:p>
            <a:pPr algn="l"/>
            <a:r>
              <a:rPr lang="en-US" sz="1800" b="0" i="0" u="none" strike="noStrike" baseline="0" dirty="0">
                <a:latin typeface="AdvTT039f5ced"/>
              </a:rPr>
              <a:t>to research in pregnant and lactating women,</a:t>
            </a:r>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7</a:t>
            </a:fld>
            <a:endParaRPr lang="en-ZA"/>
          </a:p>
        </p:txBody>
      </p:sp>
    </p:spTree>
    <p:extLst>
      <p:ext uri="{BB962C8B-B14F-4D97-AF65-F5344CB8AC3E}">
        <p14:creationId xmlns:p14="http://schemas.microsoft.com/office/powerpoint/2010/main" val="189227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This slide presents the new framework and timelines to accelerate the study of new drugs for HIV in pregnancy – compared to the current practice (in blue at the top) where studies usually starts once the drug is registered (most often several years after) , the new approaches consist in performing the required studies earlier during drug development from phase 2 to early phase 4 </a:t>
            </a:r>
          </a:p>
          <a:p>
            <a:pPr marL="171450" indent="-171450">
              <a:buFont typeface="Arial" panose="020B0604020202020204" pitchFamily="34" charset="0"/>
              <a:buChar char="•"/>
            </a:pPr>
            <a:r>
              <a:rPr lang="en-US" b="1" dirty="0"/>
              <a:t>And of interest of our meeting today, you can see that the new framework highlights the need  for a comprehensive strategic surveillance as the drug is introduced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Perform non-clinical developmental and reproductive toxicology (DART) studies earlier during drug development for all new HIV agents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Fertility, early embryonic, and embryo-fetal development (FEED /EFD) studies completed during or no later than the end of Phase 2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Prenatal and postnatal development (PPND) studies completed during early or no later than the end of Phase 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Enroll pregnant women in specific studies to determine pregnancy PK and preliminary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soon as non-clinical PPND studies are completed with no negative signals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all new HIV agents.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Women who become pregnant in pre-licensure trials can consent to stay on study drug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non-clinical FEED and EFD studies are completed with no negative signals and dosing is established in non-pregnant adults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contribute pregnancy PK and safety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Conduct dedicated pregnancy safety studies for all new HIV agents prioritized through WHO drug optimization work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soon as dosing in pregnancy is confirmed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Expand active surveillance of drug safety in pregnancy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enable systematic and rapid detection of adverse maternal, pregnancy and birth outcomes, especially rare events, such as birth defects.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Involve women of childbearing age affected by HIV during all the steps of research study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Number of studies have included PBFW now</a:t>
            </a:r>
          </a:p>
        </p:txBody>
      </p:sp>
      <p:sp>
        <p:nvSpPr>
          <p:cNvPr id="4" name="Slide Number Placeholder 3"/>
          <p:cNvSpPr>
            <a:spLocks noGrp="1"/>
          </p:cNvSpPr>
          <p:nvPr>
            <p:ph type="sldNum" sz="quarter" idx="5"/>
          </p:nvPr>
        </p:nvSpPr>
        <p:spPr/>
        <p:txBody>
          <a:bodyPr/>
          <a:lstStyle/>
          <a:p>
            <a:fld id="{31295213-1F34-4C48-93C9-7ECAA0932E76}" type="slidenum">
              <a:rPr lang="en-ZA" smtClean="0"/>
              <a:t>9</a:t>
            </a:fld>
            <a:endParaRPr lang="en-ZA"/>
          </a:p>
        </p:txBody>
      </p:sp>
    </p:spTree>
    <p:extLst>
      <p:ext uri="{BB962C8B-B14F-4D97-AF65-F5344CB8AC3E}">
        <p14:creationId xmlns:p14="http://schemas.microsoft.com/office/powerpoint/2010/main" val="189682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Vertical transmission and congenital anomalies are highly visible outcomes that have been the focus of much HIV pregnancy research, but the effect of HIV treatment in pregnancy on other important outcomes has been less visible yet has a substantial impact on the health of mothers and children</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100CA2-61AD-BF45-9BEC-1C439994E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75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What is the main issue or question the presentation addresses?</a:t>
            </a:r>
          </a:p>
          <a:p>
            <a:pPr marL="514350" indent="-514350">
              <a:buFont typeface="+mj-lt"/>
              <a:buAutoNum type="arabicPeriod"/>
            </a:pPr>
            <a:r>
              <a:rPr lang="en-US" sz="1200" dirty="0"/>
              <a:t>What is the key finding or ‘takeaway message’?</a:t>
            </a:r>
          </a:p>
          <a:p>
            <a:pPr marL="514350" indent="-514350">
              <a:buFont typeface="+mj-lt"/>
              <a:buAutoNum type="arabicPeriod"/>
            </a:pPr>
            <a:r>
              <a:rPr lang="en-US" sz="1200" dirty="0"/>
              <a:t>How does the research advance HIV prevention efforts?</a:t>
            </a:r>
          </a:p>
          <a:p>
            <a:endParaRPr lang="en-ZA" dirty="0"/>
          </a:p>
        </p:txBody>
      </p:sp>
      <p:sp>
        <p:nvSpPr>
          <p:cNvPr id="4" name="Slide Number Placeholder 3"/>
          <p:cNvSpPr>
            <a:spLocks noGrp="1"/>
          </p:cNvSpPr>
          <p:nvPr>
            <p:ph type="sldNum" sz="quarter" idx="5"/>
          </p:nvPr>
        </p:nvSpPr>
        <p:spPr/>
        <p:txBody>
          <a:bodyPr/>
          <a:lstStyle/>
          <a:p>
            <a:fld id="{31295213-1F34-4C48-93C9-7ECAA0932E76}" type="slidenum">
              <a:rPr lang="en-ZA" smtClean="0"/>
              <a:t>17</a:t>
            </a:fld>
            <a:endParaRPr lang="en-ZA"/>
          </a:p>
        </p:txBody>
      </p:sp>
    </p:spTree>
    <p:extLst>
      <p:ext uri="{BB962C8B-B14F-4D97-AF65-F5344CB8AC3E}">
        <p14:creationId xmlns:p14="http://schemas.microsoft.com/office/powerpoint/2010/main" val="269836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emf"/><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F634-3724-60E2-DD9D-C27842258F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D64C377-DB43-C33E-D37B-DA1047A62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560B3A6-86D0-BFA6-15AD-4C2B93338F07}"/>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4D2E490E-AD2E-2A05-9F77-648FFD3FA3C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400FBCC-1AF4-FBF7-4742-10FDDBB77D7F}"/>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3448743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573F-88AF-BAE4-776B-BD693578B73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FE7DB0A-63DE-4D14-104E-6E8C740B9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4C6DB69-AB43-0C27-5116-C4A0024736AD}"/>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CD1528C2-3B92-04BC-F7EA-84362FC0F8C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59493F1-9AC0-8F4D-A243-DE26151B8A71}"/>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4014889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257B8-A905-EC44-952D-FDBD010AE7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F49ED50-2CC6-9157-8613-738244AD26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C42A6AF-E15B-8675-D5AB-8259F8FEF1F1}"/>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22BD017D-CA01-44FC-B138-44AFE2A4334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8866E6A-447A-417C-E25B-91A4E22E8E4E}"/>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333846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19200" y="2133600"/>
            <a:ext cx="98552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28800" indent="0">
              <a:buFont typeface="Arial" pitchFamily="34" charset="0"/>
              <a:buNone/>
              <a:defRPr baseline="0">
                <a:solidFill>
                  <a:schemeClr val="tx1"/>
                </a:solidFill>
              </a:defRPr>
            </a:lvl5pPr>
          </a:lstStyle>
          <a:p>
            <a:pPr lvl="0"/>
            <a:r>
              <a:rPr lang="en-US"/>
              <a:t>Click to edit text and use Arial font</a:t>
            </a:r>
          </a:p>
          <a:p>
            <a:pPr lvl="1"/>
            <a:r>
              <a:rPr lang="en-US"/>
              <a:t>Tips</a:t>
            </a:r>
          </a:p>
          <a:p>
            <a:pPr lvl="2"/>
            <a:r>
              <a:rPr lang="en-US"/>
              <a:t>Proofread for spelling and grammar</a:t>
            </a:r>
          </a:p>
          <a:p>
            <a:pPr lvl="2"/>
            <a:r>
              <a:rPr lang="en-US"/>
              <a:t>Keep it simple</a:t>
            </a:r>
          </a:p>
          <a:p>
            <a:pPr lvl="2"/>
            <a:r>
              <a:rPr lang="en-US"/>
              <a:t>Avoid reading from your slides</a:t>
            </a:r>
          </a:p>
          <a:p>
            <a:pPr lvl="2"/>
            <a:r>
              <a:rPr lang="en-US"/>
              <a:t>Use visuals. Don’t just tell them. Show them too.</a:t>
            </a:r>
          </a:p>
          <a:p>
            <a:pPr lvl="2"/>
            <a:r>
              <a:rPr lang="en-US"/>
              <a:t>Please do not cover up the top blue banner with the HPTN logo</a:t>
            </a:r>
          </a:p>
          <a:p>
            <a:pPr lvl="2"/>
            <a:r>
              <a:rPr lang="en-US"/>
              <a:t>Remember: LESS IS ALWAYS MORE</a:t>
            </a:r>
          </a:p>
          <a:p>
            <a:pPr lvl="2"/>
            <a:endParaRPr lang="en-US"/>
          </a:p>
        </p:txBody>
      </p:sp>
      <p:sp>
        <p:nvSpPr>
          <p:cNvPr id="4" name="Title 3"/>
          <p:cNvSpPr>
            <a:spLocks noGrp="1"/>
          </p:cNvSpPr>
          <p:nvPr>
            <p:ph type="title" hasCustomPrompt="1"/>
          </p:nvPr>
        </p:nvSpPr>
        <p:spPr>
          <a:xfrm>
            <a:off x="1117600" y="960438"/>
            <a:ext cx="9956800" cy="944562"/>
          </a:xfrm>
        </p:spPr>
        <p:txBody>
          <a:bodyPr/>
          <a:lstStyle>
            <a:lvl1pPr>
              <a:defRPr>
                <a:solidFill>
                  <a:srgbClr val="0E99C0"/>
                </a:solidFill>
              </a:defRPr>
            </a:lvl1pPr>
          </a:lstStyle>
          <a:p>
            <a:r>
              <a:rPr lang="en-US"/>
              <a:t>Header</a:t>
            </a:r>
          </a:p>
        </p:txBody>
      </p:sp>
      <p:pic>
        <p:nvPicPr>
          <p:cNvPr id="9" name="Picture 8" descr="navyHPTNPPT headere_purple only.png">
            <a:extLst>
              <a:ext uri="{FF2B5EF4-FFF2-40B4-BE49-F238E27FC236}">
                <a16:creationId xmlns:a16="http://schemas.microsoft.com/office/drawing/2014/main" id="{572AD4F5-4385-4615-BEC1-CC3DC4DF7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
            <a:ext cx="12191999" cy="1043869"/>
          </a:xfrm>
          <a:prstGeom prst="rect">
            <a:avLst/>
          </a:prstGeom>
        </p:spPr>
      </p:pic>
      <p:pic>
        <p:nvPicPr>
          <p:cNvPr id="11" name="Picture 10" descr="navy-background.png">
            <a:extLst>
              <a:ext uri="{FF2B5EF4-FFF2-40B4-BE49-F238E27FC236}">
                <a16:creationId xmlns:a16="http://schemas.microsoft.com/office/drawing/2014/main" id="{AD30F61A-279F-4F2D-AC70-3F022BACE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5" y="-1"/>
            <a:ext cx="2107091" cy="1043869"/>
          </a:xfrm>
          <a:prstGeom prst="rect">
            <a:avLst/>
          </a:prstGeom>
        </p:spPr>
      </p:pic>
      <p:pic>
        <p:nvPicPr>
          <p:cNvPr id="6" name="Picture 5">
            <a:extLst>
              <a:ext uri="{FF2B5EF4-FFF2-40B4-BE49-F238E27FC236}">
                <a16:creationId xmlns:a16="http://schemas.microsoft.com/office/drawing/2014/main" id="{BFD31BFF-4504-41A1-A34C-473C4C169E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74400" y="33172"/>
            <a:ext cx="960843" cy="960842"/>
          </a:xfrm>
          <a:prstGeom prst="rect">
            <a:avLst/>
          </a:prstGeom>
        </p:spPr>
      </p:pic>
    </p:spTree>
    <p:extLst>
      <p:ext uri="{BB962C8B-B14F-4D97-AF65-F5344CB8AC3E}">
        <p14:creationId xmlns:p14="http://schemas.microsoft.com/office/powerpoint/2010/main" val="1643344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_2">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5F10078F-53F3-9C49-8CA7-CDCF101B72C6}"/>
              </a:ext>
            </a:extLst>
          </p:cNvPr>
          <p:cNvPicPr>
            <a:picLocks noChangeAspect="1"/>
          </p:cNvPicPr>
          <p:nvPr userDrawn="1"/>
        </p:nvPicPr>
        <p:blipFill>
          <a:blip r:embed="rId2"/>
          <a:stretch>
            <a:fillRect/>
          </a:stretch>
        </p:blipFill>
        <p:spPr>
          <a:xfrm>
            <a:off x="0" y="0"/>
            <a:ext cx="12192000" cy="6848074"/>
          </a:xfrm>
          <a:prstGeom prst="rect">
            <a:avLst/>
          </a:prstGeom>
        </p:spPr>
      </p:pic>
      <p:sp>
        <p:nvSpPr>
          <p:cNvPr id="9" name="Text Placeholder 2">
            <a:extLst>
              <a:ext uri="{FF2B5EF4-FFF2-40B4-BE49-F238E27FC236}">
                <a16:creationId xmlns:a16="http://schemas.microsoft.com/office/drawing/2014/main" id="{D406B083-6D51-7A4B-9D66-141A3FD23187}"/>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1" name="Title 1">
            <a:extLst>
              <a:ext uri="{FF2B5EF4-FFF2-40B4-BE49-F238E27FC236}">
                <a16:creationId xmlns:a16="http://schemas.microsoft.com/office/drawing/2014/main" id="{3287B464-B65D-194A-BF84-03110A3F318B}"/>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bg1"/>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4" name="Picture 3">
            <a:extLst>
              <a:ext uri="{FF2B5EF4-FFF2-40B4-BE49-F238E27FC236}">
                <a16:creationId xmlns:a16="http://schemas.microsoft.com/office/drawing/2014/main" id="{2DB1613A-AC33-F843-9FD5-768A125B3940}"/>
              </a:ext>
            </a:extLst>
          </p:cNvPr>
          <p:cNvPicPr>
            <a:picLocks noChangeAspect="1"/>
          </p:cNvPicPr>
          <p:nvPr userDrawn="1"/>
        </p:nvPicPr>
        <p:blipFill>
          <a:blip r:embed="rId3"/>
          <a:srcRect/>
          <a:stretch/>
        </p:blipFill>
        <p:spPr>
          <a:xfrm>
            <a:off x="81888" y="5457851"/>
            <a:ext cx="4995903" cy="1094341"/>
          </a:xfrm>
          <a:prstGeom prst="rect">
            <a:avLst/>
          </a:prstGeom>
        </p:spPr>
      </p:pic>
    </p:spTree>
    <p:extLst>
      <p:ext uri="{BB962C8B-B14F-4D97-AF65-F5344CB8AC3E}">
        <p14:creationId xmlns:p14="http://schemas.microsoft.com/office/powerpoint/2010/main" val="360597440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_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6C7887-A425-BF48-BDBC-EE64E0891792}"/>
              </a:ext>
            </a:extLst>
          </p:cNvPr>
          <p:cNvPicPr>
            <a:picLocks noChangeAspect="1"/>
          </p:cNvPicPr>
          <p:nvPr userDrawn="1"/>
        </p:nvPicPr>
        <p:blipFill>
          <a:blip r:embed="rId2"/>
          <a:srcRect/>
          <a:stretch/>
        </p:blipFill>
        <p:spPr>
          <a:xfrm>
            <a:off x="0" y="0"/>
            <a:ext cx="12192000" cy="6848073"/>
          </a:xfrm>
          <a:prstGeom prst="rect">
            <a:avLst/>
          </a:prstGeom>
        </p:spPr>
      </p:pic>
      <p:sp>
        <p:nvSpPr>
          <p:cNvPr id="9" name="Text Placeholder 2">
            <a:extLst>
              <a:ext uri="{FF2B5EF4-FFF2-40B4-BE49-F238E27FC236}">
                <a16:creationId xmlns:a16="http://schemas.microsoft.com/office/drawing/2014/main" id="{D406B083-6D51-7A4B-9D66-141A3FD23187}"/>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1" name="Title 1">
            <a:extLst>
              <a:ext uri="{FF2B5EF4-FFF2-40B4-BE49-F238E27FC236}">
                <a16:creationId xmlns:a16="http://schemas.microsoft.com/office/drawing/2014/main" id="{3287B464-B65D-194A-BF84-03110A3F318B}"/>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tx2"/>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15" name="Picture 14">
            <a:extLst>
              <a:ext uri="{FF2B5EF4-FFF2-40B4-BE49-F238E27FC236}">
                <a16:creationId xmlns:a16="http://schemas.microsoft.com/office/drawing/2014/main" id="{BCCA34B7-7F63-AA40-BBA8-313B98925EA1}"/>
              </a:ext>
            </a:extLst>
          </p:cNvPr>
          <p:cNvPicPr>
            <a:picLocks noChangeAspect="1"/>
          </p:cNvPicPr>
          <p:nvPr userDrawn="1"/>
        </p:nvPicPr>
        <p:blipFill>
          <a:blip r:embed="rId3"/>
          <a:srcRect/>
          <a:stretch/>
        </p:blipFill>
        <p:spPr>
          <a:xfrm>
            <a:off x="81888" y="5457851"/>
            <a:ext cx="4995903" cy="1094340"/>
          </a:xfrm>
          <a:prstGeom prst="rect">
            <a:avLst/>
          </a:prstGeom>
        </p:spPr>
      </p:pic>
    </p:spTree>
    <p:extLst>
      <p:ext uri="{BB962C8B-B14F-4D97-AF65-F5344CB8AC3E}">
        <p14:creationId xmlns:p14="http://schemas.microsoft.com/office/powerpoint/2010/main" val="34920097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3FD920-7A89-AA41-8C5F-409AC4D75F68}"/>
              </a:ext>
            </a:extLst>
          </p:cNvPr>
          <p:cNvPicPr>
            <a:picLocks noChangeAspect="1"/>
          </p:cNvPicPr>
          <p:nvPr userDrawn="1"/>
        </p:nvPicPr>
        <p:blipFill rotWithShape="1">
          <a:blip r:embed="rId2"/>
          <a:srcRect l="-12126" r="27250"/>
          <a:stretch/>
        </p:blipFill>
        <p:spPr>
          <a:xfrm>
            <a:off x="4197509" y="0"/>
            <a:ext cx="7994492" cy="6858000"/>
          </a:xfrm>
          <a:prstGeom prst="rect">
            <a:avLst/>
          </a:prstGeom>
        </p:spPr>
      </p:pic>
      <p:pic>
        <p:nvPicPr>
          <p:cNvPr id="2" name="Picture 1">
            <a:extLst>
              <a:ext uri="{FF2B5EF4-FFF2-40B4-BE49-F238E27FC236}">
                <a16:creationId xmlns:a16="http://schemas.microsoft.com/office/drawing/2014/main" id="{B7EDD77B-267B-DC40-A37A-48292EF3A121}"/>
              </a:ext>
            </a:extLst>
          </p:cNvPr>
          <p:cNvPicPr>
            <a:picLocks noChangeAspect="1"/>
          </p:cNvPicPr>
          <p:nvPr userDrawn="1"/>
        </p:nvPicPr>
        <p:blipFill rotWithShape="1">
          <a:blip r:embed="rId3"/>
          <a:srcRect l="22985" t="13971" b="13971"/>
          <a:stretch/>
        </p:blipFill>
        <p:spPr>
          <a:xfrm>
            <a:off x="0" y="0"/>
            <a:ext cx="7329714" cy="6858000"/>
          </a:xfrm>
          <a:prstGeom prst="rect">
            <a:avLst/>
          </a:prstGeom>
        </p:spPr>
      </p:pic>
      <p:sp>
        <p:nvSpPr>
          <p:cNvPr id="7" name="Text Placeholder 2">
            <a:extLst>
              <a:ext uri="{FF2B5EF4-FFF2-40B4-BE49-F238E27FC236}">
                <a16:creationId xmlns:a16="http://schemas.microsoft.com/office/drawing/2014/main" id="{C7F1F8D7-43CB-3F44-A21F-846525C3C90C}"/>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1" name="Title 1">
            <a:extLst>
              <a:ext uri="{FF2B5EF4-FFF2-40B4-BE49-F238E27FC236}">
                <a16:creationId xmlns:a16="http://schemas.microsoft.com/office/drawing/2014/main" id="{CD493314-4FFE-AD49-95B3-4ACC7400A591}"/>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bg1"/>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12" name="Picture 11">
            <a:extLst>
              <a:ext uri="{FF2B5EF4-FFF2-40B4-BE49-F238E27FC236}">
                <a16:creationId xmlns:a16="http://schemas.microsoft.com/office/drawing/2014/main" id="{20AEB0A8-0FCD-114D-88EF-06042923B9B2}"/>
              </a:ext>
            </a:extLst>
          </p:cNvPr>
          <p:cNvPicPr>
            <a:picLocks noChangeAspect="1"/>
          </p:cNvPicPr>
          <p:nvPr userDrawn="1"/>
        </p:nvPicPr>
        <p:blipFill>
          <a:blip r:embed="rId4"/>
          <a:srcRect/>
          <a:stretch/>
        </p:blipFill>
        <p:spPr>
          <a:xfrm>
            <a:off x="81888" y="5457851"/>
            <a:ext cx="4995903" cy="1094341"/>
          </a:xfrm>
          <a:prstGeom prst="rect">
            <a:avLst/>
          </a:prstGeom>
        </p:spPr>
      </p:pic>
    </p:spTree>
    <p:extLst>
      <p:ext uri="{BB962C8B-B14F-4D97-AF65-F5344CB8AC3E}">
        <p14:creationId xmlns:p14="http://schemas.microsoft.com/office/powerpoint/2010/main" val="3548497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3FD920-7A89-AA41-8C5F-409AC4D75F68}"/>
              </a:ext>
            </a:extLst>
          </p:cNvPr>
          <p:cNvPicPr>
            <a:picLocks noChangeAspect="1"/>
          </p:cNvPicPr>
          <p:nvPr userDrawn="1"/>
        </p:nvPicPr>
        <p:blipFill rotWithShape="1">
          <a:blip r:embed="rId2"/>
          <a:srcRect l="11627" r="10547"/>
          <a:stretch/>
        </p:blipFill>
        <p:spPr>
          <a:xfrm>
            <a:off x="4197509" y="0"/>
            <a:ext cx="7994492" cy="6858000"/>
          </a:xfrm>
          <a:prstGeom prst="rect">
            <a:avLst/>
          </a:prstGeom>
        </p:spPr>
      </p:pic>
      <p:pic>
        <p:nvPicPr>
          <p:cNvPr id="2" name="Picture 1">
            <a:extLst>
              <a:ext uri="{FF2B5EF4-FFF2-40B4-BE49-F238E27FC236}">
                <a16:creationId xmlns:a16="http://schemas.microsoft.com/office/drawing/2014/main" id="{B7EDD77B-267B-DC40-A37A-48292EF3A121}"/>
              </a:ext>
            </a:extLst>
          </p:cNvPr>
          <p:cNvPicPr>
            <a:picLocks noChangeAspect="1"/>
          </p:cNvPicPr>
          <p:nvPr userDrawn="1"/>
        </p:nvPicPr>
        <p:blipFill rotWithShape="1">
          <a:blip r:embed="rId3"/>
          <a:srcRect l="22985" t="13971" b="13971"/>
          <a:stretch/>
        </p:blipFill>
        <p:spPr>
          <a:xfrm>
            <a:off x="0" y="0"/>
            <a:ext cx="7329714" cy="6858000"/>
          </a:xfrm>
          <a:prstGeom prst="rect">
            <a:avLst/>
          </a:prstGeom>
        </p:spPr>
      </p:pic>
      <p:sp>
        <p:nvSpPr>
          <p:cNvPr id="7" name="Text Placeholder 2">
            <a:extLst>
              <a:ext uri="{FF2B5EF4-FFF2-40B4-BE49-F238E27FC236}">
                <a16:creationId xmlns:a16="http://schemas.microsoft.com/office/drawing/2014/main" id="{C7F1F8D7-43CB-3F44-A21F-846525C3C90C}"/>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2" name="Title 1">
            <a:extLst>
              <a:ext uri="{FF2B5EF4-FFF2-40B4-BE49-F238E27FC236}">
                <a16:creationId xmlns:a16="http://schemas.microsoft.com/office/drawing/2014/main" id="{2E732D13-9314-E34D-B94B-6383529AAEB8}"/>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bg1"/>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13" name="Picture 12">
            <a:extLst>
              <a:ext uri="{FF2B5EF4-FFF2-40B4-BE49-F238E27FC236}">
                <a16:creationId xmlns:a16="http://schemas.microsoft.com/office/drawing/2014/main" id="{AAC8DD6E-3901-084E-92D1-F6774F44DD9F}"/>
              </a:ext>
            </a:extLst>
          </p:cNvPr>
          <p:cNvPicPr>
            <a:picLocks noChangeAspect="1"/>
          </p:cNvPicPr>
          <p:nvPr userDrawn="1"/>
        </p:nvPicPr>
        <p:blipFill>
          <a:blip r:embed="rId4"/>
          <a:srcRect/>
          <a:stretch/>
        </p:blipFill>
        <p:spPr>
          <a:xfrm>
            <a:off x="81888" y="5457851"/>
            <a:ext cx="4995903" cy="1094341"/>
          </a:xfrm>
          <a:prstGeom prst="rect">
            <a:avLst/>
          </a:prstGeom>
        </p:spPr>
      </p:pic>
    </p:spTree>
    <p:extLst>
      <p:ext uri="{BB962C8B-B14F-4D97-AF65-F5344CB8AC3E}">
        <p14:creationId xmlns:p14="http://schemas.microsoft.com/office/powerpoint/2010/main" val="409353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3FD920-7A89-AA41-8C5F-409AC4D75F68}"/>
              </a:ext>
            </a:extLst>
          </p:cNvPr>
          <p:cNvPicPr>
            <a:picLocks noChangeAspect="1"/>
          </p:cNvPicPr>
          <p:nvPr userDrawn="1"/>
        </p:nvPicPr>
        <p:blipFill>
          <a:blip r:embed="rId2"/>
          <a:srcRect l="12298" r="12298"/>
          <a:stretch/>
        </p:blipFill>
        <p:spPr>
          <a:xfrm>
            <a:off x="4197509" y="0"/>
            <a:ext cx="7994492" cy="6858000"/>
          </a:xfrm>
          <a:prstGeom prst="rect">
            <a:avLst/>
          </a:prstGeom>
        </p:spPr>
      </p:pic>
      <p:pic>
        <p:nvPicPr>
          <p:cNvPr id="2" name="Picture 1">
            <a:extLst>
              <a:ext uri="{FF2B5EF4-FFF2-40B4-BE49-F238E27FC236}">
                <a16:creationId xmlns:a16="http://schemas.microsoft.com/office/drawing/2014/main" id="{B7EDD77B-267B-DC40-A37A-48292EF3A121}"/>
              </a:ext>
            </a:extLst>
          </p:cNvPr>
          <p:cNvPicPr>
            <a:picLocks noChangeAspect="1"/>
          </p:cNvPicPr>
          <p:nvPr userDrawn="1"/>
        </p:nvPicPr>
        <p:blipFill rotWithShape="1">
          <a:blip r:embed="rId3"/>
          <a:srcRect l="22985" t="13971" b="13971"/>
          <a:stretch/>
        </p:blipFill>
        <p:spPr>
          <a:xfrm>
            <a:off x="0" y="0"/>
            <a:ext cx="7329714" cy="6858000"/>
          </a:xfrm>
          <a:prstGeom prst="rect">
            <a:avLst/>
          </a:prstGeom>
        </p:spPr>
      </p:pic>
      <p:sp>
        <p:nvSpPr>
          <p:cNvPr id="7" name="Text Placeholder 2">
            <a:extLst>
              <a:ext uri="{FF2B5EF4-FFF2-40B4-BE49-F238E27FC236}">
                <a16:creationId xmlns:a16="http://schemas.microsoft.com/office/drawing/2014/main" id="{C7F1F8D7-43CB-3F44-A21F-846525C3C90C}"/>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1" name="Title 1">
            <a:extLst>
              <a:ext uri="{FF2B5EF4-FFF2-40B4-BE49-F238E27FC236}">
                <a16:creationId xmlns:a16="http://schemas.microsoft.com/office/drawing/2014/main" id="{1D210E04-5079-2042-893E-708CF4E465E4}"/>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bg1"/>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12" name="Picture 11">
            <a:extLst>
              <a:ext uri="{FF2B5EF4-FFF2-40B4-BE49-F238E27FC236}">
                <a16:creationId xmlns:a16="http://schemas.microsoft.com/office/drawing/2014/main" id="{E0F41D37-F687-9142-8F8A-ECF49C47453E}"/>
              </a:ext>
            </a:extLst>
          </p:cNvPr>
          <p:cNvPicPr>
            <a:picLocks noChangeAspect="1"/>
          </p:cNvPicPr>
          <p:nvPr userDrawn="1"/>
        </p:nvPicPr>
        <p:blipFill>
          <a:blip r:embed="rId4"/>
          <a:srcRect/>
          <a:stretch/>
        </p:blipFill>
        <p:spPr>
          <a:xfrm>
            <a:off x="81888" y="5457851"/>
            <a:ext cx="4995903" cy="1094341"/>
          </a:xfrm>
          <a:prstGeom prst="rect">
            <a:avLst/>
          </a:prstGeom>
        </p:spPr>
      </p:pic>
    </p:spTree>
    <p:extLst>
      <p:ext uri="{BB962C8B-B14F-4D97-AF65-F5344CB8AC3E}">
        <p14:creationId xmlns:p14="http://schemas.microsoft.com/office/powerpoint/2010/main" val="189601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3FD920-7A89-AA41-8C5F-409AC4D75F68}"/>
              </a:ext>
            </a:extLst>
          </p:cNvPr>
          <p:cNvPicPr>
            <a:picLocks noChangeAspect="1"/>
          </p:cNvPicPr>
          <p:nvPr userDrawn="1"/>
        </p:nvPicPr>
        <p:blipFill rotWithShape="1">
          <a:blip r:embed="rId2"/>
          <a:srcRect l="14725" r="27089"/>
          <a:stretch/>
        </p:blipFill>
        <p:spPr>
          <a:xfrm>
            <a:off x="4197509" y="0"/>
            <a:ext cx="7994492" cy="6858000"/>
          </a:xfrm>
          <a:prstGeom prst="rect">
            <a:avLst/>
          </a:prstGeom>
        </p:spPr>
      </p:pic>
      <p:pic>
        <p:nvPicPr>
          <p:cNvPr id="2" name="Picture 1">
            <a:extLst>
              <a:ext uri="{FF2B5EF4-FFF2-40B4-BE49-F238E27FC236}">
                <a16:creationId xmlns:a16="http://schemas.microsoft.com/office/drawing/2014/main" id="{B7EDD77B-267B-DC40-A37A-48292EF3A121}"/>
              </a:ext>
            </a:extLst>
          </p:cNvPr>
          <p:cNvPicPr>
            <a:picLocks noChangeAspect="1"/>
          </p:cNvPicPr>
          <p:nvPr userDrawn="1"/>
        </p:nvPicPr>
        <p:blipFill rotWithShape="1">
          <a:blip r:embed="rId3"/>
          <a:srcRect l="22985" t="13971" b="13971"/>
          <a:stretch/>
        </p:blipFill>
        <p:spPr>
          <a:xfrm>
            <a:off x="0" y="0"/>
            <a:ext cx="7329714" cy="6858000"/>
          </a:xfrm>
          <a:prstGeom prst="rect">
            <a:avLst/>
          </a:prstGeom>
        </p:spPr>
      </p:pic>
      <p:sp>
        <p:nvSpPr>
          <p:cNvPr id="7" name="Text Placeholder 2">
            <a:extLst>
              <a:ext uri="{FF2B5EF4-FFF2-40B4-BE49-F238E27FC236}">
                <a16:creationId xmlns:a16="http://schemas.microsoft.com/office/drawing/2014/main" id="{C7F1F8D7-43CB-3F44-A21F-846525C3C90C}"/>
              </a:ext>
            </a:extLst>
          </p:cNvPr>
          <p:cNvSpPr>
            <a:spLocks noGrp="1"/>
          </p:cNvSpPr>
          <p:nvPr>
            <p:ph type="body" idx="1" hasCustomPrompt="1"/>
          </p:nvPr>
        </p:nvSpPr>
        <p:spPr>
          <a:xfrm>
            <a:off x="442556" y="3677722"/>
            <a:ext cx="3870137" cy="1484247"/>
          </a:xfrm>
        </p:spPr>
        <p:txBody>
          <a:bodyPr anchor="t">
            <a:normAutofit/>
          </a:bodyPr>
          <a:lstStyle>
            <a:lvl1pPr marL="0" indent="0" algn="l">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Additional text goes here – date, authors, organization, conference, etc. </a:t>
            </a:r>
          </a:p>
        </p:txBody>
      </p:sp>
      <p:sp>
        <p:nvSpPr>
          <p:cNvPr id="11" name="Title 1">
            <a:extLst>
              <a:ext uri="{FF2B5EF4-FFF2-40B4-BE49-F238E27FC236}">
                <a16:creationId xmlns:a16="http://schemas.microsoft.com/office/drawing/2014/main" id="{FB451E64-C167-224F-9385-EAAFC42FB44C}"/>
              </a:ext>
            </a:extLst>
          </p:cNvPr>
          <p:cNvSpPr>
            <a:spLocks noGrp="1"/>
          </p:cNvSpPr>
          <p:nvPr>
            <p:ph type="ctrTitle" hasCustomPrompt="1"/>
          </p:nvPr>
        </p:nvSpPr>
        <p:spPr>
          <a:xfrm>
            <a:off x="442555" y="211784"/>
            <a:ext cx="6012835" cy="3217216"/>
          </a:xfrm>
        </p:spPr>
        <p:txBody>
          <a:bodyPr anchor="ctr">
            <a:noAutofit/>
          </a:bodyPr>
          <a:lstStyle>
            <a:lvl1pPr algn="l">
              <a:defRPr sz="4000" b="1" i="0" baseline="0">
                <a:solidFill>
                  <a:schemeClr val="bg1"/>
                </a:solidFill>
                <a:latin typeface="Arial" panose="020B0604020202020204" pitchFamily="34" charset="0"/>
              </a:defRPr>
            </a:lvl1pPr>
          </a:lstStyle>
          <a:p>
            <a:r>
              <a:rPr lang="en-US" dirty="0"/>
              <a:t>Presentation Title Here Presentation Title Here</a:t>
            </a:r>
            <a:br>
              <a:rPr lang="en-US" dirty="0"/>
            </a:br>
            <a:r>
              <a:rPr lang="en-US" dirty="0"/>
              <a:t>Presentation Title Here Presentation Title Here </a:t>
            </a:r>
          </a:p>
        </p:txBody>
      </p:sp>
      <p:pic>
        <p:nvPicPr>
          <p:cNvPr id="14" name="Picture 13">
            <a:extLst>
              <a:ext uri="{FF2B5EF4-FFF2-40B4-BE49-F238E27FC236}">
                <a16:creationId xmlns:a16="http://schemas.microsoft.com/office/drawing/2014/main" id="{54828D74-09C9-CD4D-934D-FDA34FBC7F80}"/>
              </a:ext>
            </a:extLst>
          </p:cNvPr>
          <p:cNvPicPr>
            <a:picLocks noChangeAspect="1"/>
          </p:cNvPicPr>
          <p:nvPr userDrawn="1"/>
        </p:nvPicPr>
        <p:blipFill>
          <a:blip r:embed="rId4"/>
          <a:srcRect/>
          <a:stretch/>
        </p:blipFill>
        <p:spPr>
          <a:xfrm>
            <a:off x="81888" y="5457851"/>
            <a:ext cx="4995903" cy="1094341"/>
          </a:xfrm>
          <a:prstGeom prst="rect">
            <a:avLst/>
          </a:prstGeom>
        </p:spPr>
      </p:pic>
    </p:spTree>
    <p:extLst>
      <p:ext uri="{BB962C8B-B14F-4D97-AF65-F5344CB8AC3E}">
        <p14:creationId xmlns:p14="http://schemas.microsoft.com/office/powerpoint/2010/main" val="449143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0F1263-5CF1-814A-B1A0-7170D390D715}"/>
              </a:ext>
            </a:extLst>
          </p:cNvPr>
          <p:cNvSpPr/>
          <p:nvPr userDrawn="1"/>
        </p:nvSpPr>
        <p:spPr>
          <a:xfrm>
            <a:off x="0" y="0"/>
            <a:ext cx="12192000" cy="1121664"/>
          </a:xfrm>
          <a:prstGeom prst="rect">
            <a:avLst/>
          </a:prstGeom>
          <a:gradFill>
            <a:gsLst>
              <a:gs pos="0">
                <a:schemeClr val="accent2">
                  <a:lumMod val="40000"/>
                  <a:lumOff val="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9F644-94E5-F14C-989F-DB3C730C154D}"/>
              </a:ext>
            </a:extLst>
          </p:cNvPr>
          <p:cNvSpPr>
            <a:spLocks noGrp="1"/>
          </p:cNvSpPr>
          <p:nvPr>
            <p:ph type="title"/>
          </p:nvPr>
        </p:nvSpPr>
        <p:spPr>
          <a:xfrm>
            <a:off x="840929" y="124852"/>
            <a:ext cx="8921145" cy="871961"/>
          </a:xfrm>
        </p:spPr>
        <p:txBody>
          <a:bodyPr anchor="ctr">
            <a:normAutofit/>
          </a:bodyPr>
          <a:lstStyle>
            <a:lvl1pPr>
              <a:defRPr sz="40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2D4E2D4-EF55-1C4F-A789-7470392E62F4}"/>
              </a:ext>
            </a:extLst>
          </p:cNvPr>
          <p:cNvPicPr>
            <a:picLocks noChangeAspect="1"/>
          </p:cNvPicPr>
          <p:nvPr userDrawn="1"/>
        </p:nvPicPr>
        <p:blipFill>
          <a:blip r:embed="rId2"/>
          <a:srcRect/>
          <a:stretch/>
        </p:blipFill>
        <p:spPr>
          <a:xfrm>
            <a:off x="9961856" y="93849"/>
            <a:ext cx="2030360" cy="933966"/>
          </a:xfrm>
          <a:prstGeom prst="rect">
            <a:avLst/>
          </a:prstGeom>
        </p:spPr>
      </p:pic>
      <p:sp>
        <p:nvSpPr>
          <p:cNvPr id="16" name="Oval 15">
            <a:extLst>
              <a:ext uri="{FF2B5EF4-FFF2-40B4-BE49-F238E27FC236}">
                <a16:creationId xmlns:a16="http://schemas.microsoft.com/office/drawing/2014/main" id="{1ADB6ACB-07CF-3C49-A266-EAD1D73F2252}"/>
              </a:ext>
            </a:extLst>
          </p:cNvPr>
          <p:cNvSpPr/>
          <p:nvPr userDrawn="1"/>
        </p:nvSpPr>
        <p:spPr>
          <a:xfrm>
            <a:off x="11497723" y="6262691"/>
            <a:ext cx="486666" cy="48666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73E0-52EA-4B01-AD27-5A2E279375F0}"/>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tx2"/>
                </a:solidFill>
              </a:rPr>
              <a:pPr algn="ctr"/>
              <a:t>‹#›</a:t>
            </a:fld>
            <a:endParaRPr lang="en-US" dirty="0">
              <a:solidFill>
                <a:schemeClr val="tx2"/>
              </a:solidFill>
            </a:endParaRPr>
          </a:p>
        </p:txBody>
      </p:sp>
      <p:cxnSp>
        <p:nvCxnSpPr>
          <p:cNvPr id="19" name="Straight Connector 18">
            <a:extLst>
              <a:ext uri="{FF2B5EF4-FFF2-40B4-BE49-F238E27FC236}">
                <a16:creationId xmlns:a16="http://schemas.microsoft.com/office/drawing/2014/main" id="{96E69877-CCEF-FF41-A35A-58CA3F8CDE52}"/>
              </a:ext>
            </a:extLst>
          </p:cNvPr>
          <p:cNvCxnSpPr/>
          <p:nvPr userDrawn="1"/>
        </p:nvCxnSpPr>
        <p:spPr>
          <a:xfrm>
            <a:off x="0" y="1121664"/>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0678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9F91-169A-1980-E0B5-F230BCBC6DB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0DF7C2B-9B30-6C47-6286-2D073F33D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D45DE03-E652-72AD-E17B-B09DE01453EA}"/>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9406A853-BDAD-53B8-B6B0-F86C9604622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FE2A917-46D0-FB19-DAA9-C5FF0B3247C8}"/>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2204728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0F1263-5CF1-814A-B1A0-7170D390D715}"/>
              </a:ext>
            </a:extLst>
          </p:cNvPr>
          <p:cNvSpPr/>
          <p:nvPr userDrawn="1"/>
        </p:nvSpPr>
        <p:spPr>
          <a:xfrm>
            <a:off x="0" y="0"/>
            <a:ext cx="12192000" cy="1121664"/>
          </a:xfrm>
          <a:prstGeom prst="rect">
            <a:avLst/>
          </a:prstGeom>
          <a:gradFill>
            <a:gsLst>
              <a:gs pos="0">
                <a:schemeClr val="accent3">
                  <a:lumMod val="40000"/>
                  <a:lumOff val="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9F644-94E5-F14C-989F-DB3C730C154D}"/>
              </a:ext>
            </a:extLst>
          </p:cNvPr>
          <p:cNvSpPr>
            <a:spLocks noGrp="1"/>
          </p:cNvSpPr>
          <p:nvPr>
            <p:ph type="title"/>
          </p:nvPr>
        </p:nvSpPr>
        <p:spPr>
          <a:xfrm>
            <a:off x="840929" y="124852"/>
            <a:ext cx="8921145" cy="871961"/>
          </a:xfrm>
        </p:spPr>
        <p:txBody>
          <a:bodyPr anchor="ctr">
            <a:normAutofit/>
          </a:bodyPr>
          <a:lstStyle>
            <a:lvl1pPr>
              <a:defRPr sz="40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2D4E2D4-EF55-1C4F-A789-7470392E62F4}"/>
              </a:ext>
            </a:extLst>
          </p:cNvPr>
          <p:cNvPicPr>
            <a:picLocks noChangeAspect="1"/>
          </p:cNvPicPr>
          <p:nvPr userDrawn="1"/>
        </p:nvPicPr>
        <p:blipFill>
          <a:blip r:embed="rId2"/>
          <a:srcRect/>
          <a:stretch/>
        </p:blipFill>
        <p:spPr>
          <a:xfrm>
            <a:off x="9961856" y="93849"/>
            <a:ext cx="2030360" cy="933966"/>
          </a:xfrm>
          <a:prstGeom prst="rect">
            <a:avLst/>
          </a:prstGeom>
        </p:spPr>
      </p:pic>
      <p:cxnSp>
        <p:nvCxnSpPr>
          <p:cNvPr id="19" name="Straight Connector 18">
            <a:extLst>
              <a:ext uri="{FF2B5EF4-FFF2-40B4-BE49-F238E27FC236}">
                <a16:creationId xmlns:a16="http://schemas.microsoft.com/office/drawing/2014/main" id="{96E69877-CCEF-FF41-A35A-58CA3F8CDE52}"/>
              </a:ext>
            </a:extLst>
          </p:cNvPr>
          <p:cNvCxnSpPr/>
          <p:nvPr userDrawn="1"/>
        </p:nvCxnSpPr>
        <p:spPr>
          <a:xfrm>
            <a:off x="0" y="1121664"/>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B6DB599-CE08-F04A-BE44-37AFE50EFE13}"/>
              </a:ext>
            </a:extLst>
          </p:cNvPr>
          <p:cNvSpPr/>
          <p:nvPr userDrawn="1"/>
        </p:nvSpPr>
        <p:spPr>
          <a:xfrm>
            <a:off x="11497723" y="6262691"/>
            <a:ext cx="486666" cy="48666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FF5CCE-4DBF-DE43-A33F-893D16DC72AB}"/>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tx2"/>
                </a:solidFill>
              </a:rPr>
              <a:pPr algn="ctr"/>
              <a:t>‹#›</a:t>
            </a:fld>
            <a:endParaRPr lang="en-US" dirty="0">
              <a:solidFill>
                <a:schemeClr val="tx2"/>
              </a:solidFill>
            </a:endParaRPr>
          </a:p>
        </p:txBody>
      </p:sp>
    </p:spTree>
    <p:extLst>
      <p:ext uri="{BB962C8B-B14F-4D97-AF65-F5344CB8AC3E}">
        <p14:creationId xmlns:p14="http://schemas.microsoft.com/office/powerpoint/2010/main" val="172481248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0F1263-5CF1-814A-B1A0-7170D390D715}"/>
              </a:ext>
            </a:extLst>
          </p:cNvPr>
          <p:cNvSpPr/>
          <p:nvPr userDrawn="1"/>
        </p:nvSpPr>
        <p:spPr>
          <a:xfrm>
            <a:off x="0" y="0"/>
            <a:ext cx="12192000" cy="1121664"/>
          </a:xfrm>
          <a:prstGeom prst="rect">
            <a:avLst/>
          </a:prstGeom>
          <a:gradFill>
            <a:gsLst>
              <a:gs pos="0">
                <a:schemeClr val="bg2">
                  <a:lumMod val="60000"/>
                  <a:lumOff val="4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9F644-94E5-F14C-989F-DB3C730C154D}"/>
              </a:ext>
            </a:extLst>
          </p:cNvPr>
          <p:cNvSpPr>
            <a:spLocks noGrp="1"/>
          </p:cNvSpPr>
          <p:nvPr>
            <p:ph type="title"/>
          </p:nvPr>
        </p:nvSpPr>
        <p:spPr>
          <a:xfrm>
            <a:off x="840929" y="124852"/>
            <a:ext cx="8921145" cy="871961"/>
          </a:xfrm>
        </p:spPr>
        <p:txBody>
          <a:bodyPr anchor="ctr">
            <a:normAutofit/>
          </a:bodyPr>
          <a:lstStyle>
            <a:lvl1pPr>
              <a:defRPr sz="400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2D4E2D4-EF55-1C4F-A789-7470392E62F4}"/>
              </a:ext>
            </a:extLst>
          </p:cNvPr>
          <p:cNvPicPr>
            <a:picLocks noChangeAspect="1"/>
          </p:cNvPicPr>
          <p:nvPr userDrawn="1"/>
        </p:nvPicPr>
        <p:blipFill>
          <a:blip r:embed="rId2"/>
          <a:srcRect/>
          <a:stretch/>
        </p:blipFill>
        <p:spPr>
          <a:xfrm>
            <a:off x="9961856" y="93849"/>
            <a:ext cx="2030360" cy="933966"/>
          </a:xfrm>
          <a:prstGeom prst="rect">
            <a:avLst/>
          </a:prstGeom>
        </p:spPr>
      </p:pic>
      <p:cxnSp>
        <p:nvCxnSpPr>
          <p:cNvPr id="19" name="Straight Connector 18">
            <a:extLst>
              <a:ext uri="{FF2B5EF4-FFF2-40B4-BE49-F238E27FC236}">
                <a16:creationId xmlns:a16="http://schemas.microsoft.com/office/drawing/2014/main" id="{96E69877-CCEF-FF41-A35A-58CA3F8CDE52}"/>
              </a:ext>
            </a:extLst>
          </p:cNvPr>
          <p:cNvCxnSpPr/>
          <p:nvPr userDrawn="1"/>
        </p:nvCxnSpPr>
        <p:spPr>
          <a:xfrm>
            <a:off x="0" y="1121664"/>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62D55B5-745C-2549-B051-5473F6F37A45}"/>
              </a:ext>
            </a:extLst>
          </p:cNvPr>
          <p:cNvSpPr/>
          <p:nvPr userDrawn="1"/>
        </p:nvSpPr>
        <p:spPr>
          <a:xfrm>
            <a:off x="11497723" y="6262691"/>
            <a:ext cx="486666" cy="48666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48B931-B7B5-6748-8F0C-1F25404BAC77}"/>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tx2"/>
                </a:solidFill>
              </a:rPr>
              <a:pPr algn="ctr"/>
              <a:t>‹#›</a:t>
            </a:fld>
            <a:endParaRPr lang="en-US" dirty="0">
              <a:solidFill>
                <a:schemeClr val="tx2"/>
              </a:solidFill>
            </a:endParaRPr>
          </a:p>
        </p:txBody>
      </p:sp>
    </p:spTree>
    <p:extLst>
      <p:ext uri="{BB962C8B-B14F-4D97-AF65-F5344CB8AC3E}">
        <p14:creationId xmlns:p14="http://schemas.microsoft.com/office/powerpoint/2010/main" val="41618301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CF95EF2-5338-0042-BAC5-91D3A6168ECE}"/>
              </a:ext>
            </a:extLst>
          </p:cNvPr>
          <p:cNvSpPr/>
          <p:nvPr userDrawn="1"/>
        </p:nvSpPr>
        <p:spPr>
          <a:xfrm>
            <a:off x="0" y="0"/>
            <a:ext cx="12192000" cy="1121664"/>
          </a:xfrm>
          <a:prstGeom prst="rect">
            <a:avLst/>
          </a:prstGeom>
          <a:gradFill>
            <a:gsLst>
              <a:gs pos="100000">
                <a:schemeClr val="tx2">
                  <a:lumMod val="75000"/>
                </a:schemeClr>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F95AC3C-CD2C-724D-BCB4-F6BBD187B117}"/>
              </a:ext>
            </a:extLst>
          </p:cNvPr>
          <p:cNvCxnSpPr/>
          <p:nvPr userDrawn="1"/>
        </p:nvCxnSpPr>
        <p:spPr>
          <a:xfrm>
            <a:off x="0" y="1121664"/>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382FFFB-561E-2847-A920-62573E4D8EB2}"/>
              </a:ext>
            </a:extLst>
          </p:cNvPr>
          <p:cNvPicPr>
            <a:picLocks noChangeAspect="1"/>
          </p:cNvPicPr>
          <p:nvPr userDrawn="1"/>
        </p:nvPicPr>
        <p:blipFill>
          <a:blip r:embed="rId2"/>
          <a:srcRect/>
          <a:stretch/>
        </p:blipFill>
        <p:spPr>
          <a:xfrm>
            <a:off x="9961856" y="93849"/>
            <a:ext cx="2030360" cy="933966"/>
          </a:xfrm>
          <a:prstGeom prst="rect">
            <a:avLst/>
          </a:prstGeom>
        </p:spPr>
      </p:pic>
      <p:sp>
        <p:nvSpPr>
          <p:cNvPr id="15" name="Title 1">
            <a:extLst>
              <a:ext uri="{FF2B5EF4-FFF2-40B4-BE49-F238E27FC236}">
                <a16:creationId xmlns:a16="http://schemas.microsoft.com/office/drawing/2014/main" id="{476C3A7A-1368-404C-9553-717EE34C4B07}"/>
              </a:ext>
            </a:extLst>
          </p:cNvPr>
          <p:cNvSpPr>
            <a:spLocks noGrp="1"/>
          </p:cNvSpPr>
          <p:nvPr>
            <p:ph type="title"/>
          </p:nvPr>
        </p:nvSpPr>
        <p:spPr>
          <a:xfrm>
            <a:off x="840929" y="124852"/>
            <a:ext cx="8921145" cy="871961"/>
          </a:xfrm>
        </p:spPr>
        <p:txBody>
          <a:bodyPr anchor="ctr">
            <a:normAutofit/>
          </a:bodyPr>
          <a:lstStyle>
            <a:lvl1pPr>
              <a:defRPr sz="4000" b="1">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9965E237-A954-5A4B-9155-6EB07A4B25DA}"/>
              </a:ext>
            </a:extLst>
          </p:cNvPr>
          <p:cNvSpPr/>
          <p:nvPr userDrawn="1"/>
        </p:nvSpPr>
        <p:spPr>
          <a:xfrm>
            <a:off x="11497723" y="6262691"/>
            <a:ext cx="486666" cy="4866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9ACFEC5-ABDD-764F-AB50-A656C5E459D7}"/>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57399971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_Dark">
    <p:bg>
      <p:bgPr>
        <a:solidFill>
          <a:schemeClr val="tx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B6AB83-D0CC-214A-BA74-D18F30C59D84}"/>
              </a:ext>
            </a:extLst>
          </p:cNvPr>
          <p:cNvSpPr/>
          <p:nvPr userDrawn="1"/>
        </p:nvSpPr>
        <p:spPr>
          <a:xfrm>
            <a:off x="0" y="0"/>
            <a:ext cx="12192000" cy="1121664"/>
          </a:xfrm>
          <a:prstGeom prst="rect">
            <a:avLst/>
          </a:prstGeom>
          <a:gradFill>
            <a:gsLst>
              <a:gs pos="100000">
                <a:schemeClr val="tx2">
                  <a:lumMod val="75000"/>
                </a:schemeClr>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A3FEB1E-89B3-AB42-A4A2-D9F64F6CBAB4}"/>
              </a:ext>
            </a:extLst>
          </p:cNvPr>
          <p:cNvCxnSpPr/>
          <p:nvPr userDrawn="1"/>
        </p:nvCxnSpPr>
        <p:spPr>
          <a:xfrm>
            <a:off x="0" y="1121664"/>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3C20B597-0DD8-734A-B819-D1C3DACB7680}"/>
              </a:ext>
            </a:extLst>
          </p:cNvPr>
          <p:cNvPicPr>
            <a:picLocks noChangeAspect="1"/>
          </p:cNvPicPr>
          <p:nvPr userDrawn="1"/>
        </p:nvPicPr>
        <p:blipFill>
          <a:blip r:embed="rId2"/>
          <a:srcRect/>
          <a:stretch/>
        </p:blipFill>
        <p:spPr>
          <a:xfrm>
            <a:off x="9961856" y="93849"/>
            <a:ext cx="2030360" cy="933966"/>
          </a:xfrm>
          <a:prstGeom prst="rect">
            <a:avLst/>
          </a:prstGeom>
        </p:spPr>
      </p:pic>
      <p:sp>
        <p:nvSpPr>
          <p:cNvPr id="22" name="Title 1">
            <a:extLst>
              <a:ext uri="{FF2B5EF4-FFF2-40B4-BE49-F238E27FC236}">
                <a16:creationId xmlns:a16="http://schemas.microsoft.com/office/drawing/2014/main" id="{38E31E5B-8A60-5C4C-BB09-0BD1C35D7C3C}"/>
              </a:ext>
            </a:extLst>
          </p:cNvPr>
          <p:cNvSpPr>
            <a:spLocks noGrp="1"/>
          </p:cNvSpPr>
          <p:nvPr>
            <p:ph type="title"/>
          </p:nvPr>
        </p:nvSpPr>
        <p:spPr>
          <a:xfrm>
            <a:off x="840929" y="124852"/>
            <a:ext cx="8921145" cy="871961"/>
          </a:xfrm>
        </p:spPr>
        <p:txBody>
          <a:bodyPr anchor="ctr">
            <a:normAutofit/>
          </a:bodyPr>
          <a:lstStyle>
            <a:lvl1pPr>
              <a:defRPr sz="4000" b="1">
                <a:solidFill>
                  <a:schemeClr val="bg1"/>
                </a:solidFill>
              </a:defRPr>
            </a:lvl1pPr>
          </a:lstStyle>
          <a:p>
            <a:r>
              <a:rPr lang="en-US" dirty="0"/>
              <a:t>Click to edit Master title style</a:t>
            </a:r>
          </a:p>
        </p:txBody>
      </p:sp>
      <p:sp>
        <p:nvSpPr>
          <p:cNvPr id="25" name="Oval 24">
            <a:extLst>
              <a:ext uri="{FF2B5EF4-FFF2-40B4-BE49-F238E27FC236}">
                <a16:creationId xmlns:a16="http://schemas.microsoft.com/office/drawing/2014/main" id="{9AD1CDAE-F83E-7B4C-BA89-F71D8F99A828}"/>
              </a:ext>
            </a:extLst>
          </p:cNvPr>
          <p:cNvSpPr/>
          <p:nvPr userDrawn="1"/>
        </p:nvSpPr>
        <p:spPr>
          <a:xfrm>
            <a:off x="11497723" y="6262691"/>
            <a:ext cx="486666" cy="4866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4951C4F-D416-A44A-98EF-6FEF1642F829}"/>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101673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2034C3-3256-FC44-AB50-12535761C359}"/>
              </a:ext>
            </a:extLst>
          </p:cNvPr>
          <p:cNvSpPr/>
          <p:nvPr userDrawn="1"/>
        </p:nvSpPr>
        <p:spPr>
          <a:xfrm>
            <a:off x="5029200" y="0"/>
            <a:ext cx="153988" cy="6858000"/>
          </a:xfrm>
          <a:prstGeom prst="rect">
            <a:avLst/>
          </a:prstGeom>
          <a:gradFill flip="none" rotWithShape="1">
            <a:gsLst>
              <a:gs pos="64000">
                <a:schemeClr val="tx2"/>
              </a:gs>
              <a:gs pos="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064BFE-0472-7148-A30E-E90CD38BB959}"/>
              </a:ext>
            </a:extLst>
          </p:cNvPr>
          <p:cNvSpPr>
            <a:spLocks noGrp="1"/>
          </p:cNvSpPr>
          <p:nvPr>
            <p:ph idx="1" hasCustomPrompt="1"/>
          </p:nvPr>
        </p:nvSpPr>
        <p:spPr>
          <a:xfrm>
            <a:off x="5183188" y="0"/>
            <a:ext cx="7008812" cy="6858000"/>
          </a:xfrm>
          <a:ln w="0">
            <a:noFill/>
          </a:ln>
        </p:spPr>
        <p:txBody>
          <a:bodyPr/>
          <a:lstStyle>
            <a:lvl1pPr marL="0" indent="0">
              <a:buNone/>
              <a:defRPr sz="3200">
                <a:solidFill>
                  <a:schemeClr val="bg1"/>
                </a:solidFill>
                <a:latin typeface="+mj-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Add photo</a:t>
            </a:r>
          </a:p>
        </p:txBody>
      </p:sp>
      <p:sp>
        <p:nvSpPr>
          <p:cNvPr id="2" name="Title 1">
            <a:extLst>
              <a:ext uri="{FF2B5EF4-FFF2-40B4-BE49-F238E27FC236}">
                <a16:creationId xmlns:a16="http://schemas.microsoft.com/office/drawing/2014/main" id="{D01D81AC-D9A1-5C44-8EC3-51E4BA96059C}"/>
              </a:ext>
            </a:extLst>
          </p:cNvPr>
          <p:cNvSpPr>
            <a:spLocks noGrp="1"/>
          </p:cNvSpPr>
          <p:nvPr>
            <p:ph type="title" hasCustomPrompt="1"/>
          </p:nvPr>
        </p:nvSpPr>
        <p:spPr>
          <a:xfrm>
            <a:off x="579891" y="457200"/>
            <a:ext cx="3932237" cy="1600200"/>
          </a:xfrm>
        </p:spPr>
        <p:txBody>
          <a:bodyPr anchor="b">
            <a:noAutofit/>
          </a:bodyPr>
          <a:lstStyle>
            <a:lvl1pPr>
              <a:defRPr sz="3600" b="1">
                <a:solidFill>
                  <a:schemeClr val="bg1"/>
                </a:solidFill>
              </a:defRPr>
            </a:lvl1pPr>
          </a:lstStyle>
          <a:p>
            <a:r>
              <a:rPr lang="en-US" dirty="0"/>
              <a:t>Transition Slide </a:t>
            </a:r>
          </a:p>
        </p:txBody>
      </p:sp>
      <p:pic>
        <p:nvPicPr>
          <p:cNvPr id="11" name="Picture 10">
            <a:extLst>
              <a:ext uri="{FF2B5EF4-FFF2-40B4-BE49-F238E27FC236}">
                <a16:creationId xmlns:a16="http://schemas.microsoft.com/office/drawing/2014/main" id="{CDD44909-7E62-F546-BD6E-23043E56207D}"/>
              </a:ext>
            </a:extLst>
          </p:cNvPr>
          <p:cNvPicPr>
            <a:picLocks noChangeAspect="1"/>
          </p:cNvPicPr>
          <p:nvPr userDrawn="1"/>
        </p:nvPicPr>
        <p:blipFill rotWithShape="1">
          <a:blip r:embed="rId2"/>
          <a:srcRect l="-5187" t="1" r="-5187" b="-3283"/>
          <a:stretch/>
        </p:blipFill>
        <p:spPr>
          <a:xfrm>
            <a:off x="579890" y="5868988"/>
            <a:ext cx="3932237" cy="806021"/>
          </a:xfrm>
          <a:prstGeom prst="rect">
            <a:avLst/>
          </a:prstGeom>
        </p:spPr>
      </p:pic>
      <p:sp>
        <p:nvSpPr>
          <p:cNvPr id="10" name="Text Placeholder 3">
            <a:extLst>
              <a:ext uri="{FF2B5EF4-FFF2-40B4-BE49-F238E27FC236}">
                <a16:creationId xmlns:a16="http://schemas.microsoft.com/office/drawing/2014/main" id="{8A3CC208-3C67-0F46-BBFC-F8D43AEB00A4}"/>
              </a:ext>
            </a:extLst>
          </p:cNvPr>
          <p:cNvSpPr>
            <a:spLocks noGrp="1"/>
          </p:cNvSpPr>
          <p:nvPr>
            <p:ph type="body" sz="half" idx="2" hasCustomPrompt="1"/>
          </p:nvPr>
        </p:nvSpPr>
        <p:spPr>
          <a:xfrm>
            <a:off x="579891" y="2057400"/>
            <a:ext cx="3932237" cy="3811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Right Click photo and select “Change Picture” to replace image.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chemeClr val="bg1"/>
                </a:solidFill>
              </a:rPr>
              <a:t>You may need to select the image and crop using the Picture Format panel in the toolbar.</a:t>
            </a:r>
          </a:p>
          <a:p>
            <a:endParaRPr lang="en-US"/>
          </a:p>
        </p:txBody>
      </p:sp>
      <p:sp>
        <p:nvSpPr>
          <p:cNvPr id="8" name="TextBox 7">
            <a:extLst>
              <a:ext uri="{FF2B5EF4-FFF2-40B4-BE49-F238E27FC236}">
                <a16:creationId xmlns:a16="http://schemas.microsoft.com/office/drawing/2014/main" id="{0F3D7EB4-9580-524C-8263-A4C457C54608}"/>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902260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Slide">
    <p:bg>
      <p:bgPr>
        <a:blipFill dpi="0" rotWithShape="1">
          <a:blip r:embed="rId2">
            <a:alphaModFix amt="68132"/>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8D1430-6E86-5342-86CB-A4506CF65EFD}"/>
              </a:ext>
            </a:extLst>
          </p:cNvPr>
          <p:cNvSpPr/>
          <p:nvPr userDrawn="1"/>
        </p:nvSpPr>
        <p:spPr>
          <a:xfrm>
            <a:off x="0" y="2058063"/>
            <a:ext cx="12192000" cy="2741874"/>
          </a:xfrm>
          <a:prstGeom prst="rect">
            <a:avLst/>
          </a:prstGeom>
          <a:solidFill>
            <a:schemeClr val="bg1">
              <a:alpha val="820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D13FE099-C209-FC4B-8A56-7B3C9F7796FD}"/>
              </a:ext>
            </a:extLst>
          </p:cNvPr>
          <p:cNvSpPr txBox="1">
            <a:spLocks/>
          </p:cNvSpPr>
          <p:nvPr userDrawn="1"/>
        </p:nvSpPr>
        <p:spPr>
          <a:xfrm>
            <a:off x="11318680" y="6431334"/>
            <a:ext cx="815549"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9" name="Title 1">
            <a:extLst>
              <a:ext uri="{FF2B5EF4-FFF2-40B4-BE49-F238E27FC236}">
                <a16:creationId xmlns:a16="http://schemas.microsoft.com/office/drawing/2014/main" id="{A2D43619-D5EF-9249-B965-EBE411EA02CA}"/>
              </a:ext>
            </a:extLst>
          </p:cNvPr>
          <p:cNvSpPr>
            <a:spLocks noGrp="1"/>
          </p:cNvSpPr>
          <p:nvPr>
            <p:ph type="title" hasCustomPrompt="1"/>
          </p:nvPr>
        </p:nvSpPr>
        <p:spPr>
          <a:xfrm>
            <a:off x="3662062" y="2290867"/>
            <a:ext cx="7966954" cy="1120025"/>
          </a:xfrm>
        </p:spPr>
        <p:txBody>
          <a:bodyPr>
            <a:noAutofit/>
          </a:bodyPr>
          <a:lstStyle>
            <a:lvl1pPr algn="ctr">
              <a:defRPr sz="6000" b="1">
                <a:solidFill>
                  <a:schemeClr val="tx2"/>
                </a:solidFill>
              </a:defRPr>
            </a:lvl1pPr>
          </a:lstStyle>
          <a:p>
            <a:r>
              <a:rPr lang="en-US" dirty="0"/>
              <a:t>Transition Slide</a:t>
            </a:r>
          </a:p>
        </p:txBody>
      </p:sp>
      <p:sp>
        <p:nvSpPr>
          <p:cNvPr id="4" name="Text Placeholder 3">
            <a:extLst>
              <a:ext uri="{FF2B5EF4-FFF2-40B4-BE49-F238E27FC236}">
                <a16:creationId xmlns:a16="http://schemas.microsoft.com/office/drawing/2014/main" id="{E758A260-7E7B-294C-8597-57733F6BE7E4}"/>
              </a:ext>
            </a:extLst>
          </p:cNvPr>
          <p:cNvSpPr>
            <a:spLocks noGrp="1"/>
          </p:cNvSpPr>
          <p:nvPr>
            <p:ph type="body" sz="quarter" idx="10" hasCustomPrompt="1"/>
          </p:nvPr>
        </p:nvSpPr>
        <p:spPr>
          <a:xfrm>
            <a:off x="3642134" y="3446427"/>
            <a:ext cx="7966953" cy="1112838"/>
          </a:xfrm>
        </p:spPr>
        <p:txBody>
          <a:bodyPr>
            <a:normAutofit/>
          </a:bodyPr>
          <a:lstStyle>
            <a:lvl1pPr marL="0" indent="0" algn="ctr">
              <a:buNone/>
              <a:defRPr sz="3200">
                <a:solidFill>
                  <a:schemeClr val="tx2"/>
                </a:solidFill>
              </a:defRPr>
            </a:lvl1pPr>
          </a:lstStyle>
          <a:p>
            <a:r>
              <a:rPr lang="en-US" sz="2800" b="0" i="1" dirty="0"/>
              <a:t>What to expect in the next section</a:t>
            </a:r>
          </a:p>
        </p:txBody>
      </p:sp>
      <p:sp>
        <p:nvSpPr>
          <p:cNvPr id="13" name="Oval 12">
            <a:extLst>
              <a:ext uri="{FF2B5EF4-FFF2-40B4-BE49-F238E27FC236}">
                <a16:creationId xmlns:a16="http://schemas.microsoft.com/office/drawing/2014/main" id="{E2FE6978-1419-4945-BC20-C7A103EC1293}"/>
              </a:ext>
            </a:extLst>
          </p:cNvPr>
          <p:cNvSpPr/>
          <p:nvPr userDrawn="1"/>
        </p:nvSpPr>
        <p:spPr>
          <a:xfrm>
            <a:off x="773193" y="2405743"/>
            <a:ext cx="2046514" cy="2046514"/>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A04C839-835F-6042-B57F-49D3ED3FAF41}"/>
              </a:ext>
            </a:extLst>
          </p:cNvPr>
          <p:cNvSpPr>
            <a:spLocks noGrp="1"/>
          </p:cNvSpPr>
          <p:nvPr>
            <p:ph type="body" sz="quarter" idx="11" hasCustomPrompt="1"/>
          </p:nvPr>
        </p:nvSpPr>
        <p:spPr>
          <a:xfrm>
            <a:off x="513750" y="2160588"/>
            <a:ext cx="2565400" cy="2536825"/>
          </a:xfrm>
        </p:spPr>
        <p:txBody>
          <a:bodyPr anchor="ctr">
            <a:noAutofit/>
          </a:bodyPr>
          <a:lstStyle>
            <a:lvl1pPr marL="0" indent="0" algn="ctr">
              <a:buNone/>
              <a:defRPr sz="11500" b="1">
                <a:solidFill>
                  <a:schemeClr val="bg1"/>
                </a:solidFill>
              </a:defRPr>
            </a:lvl1pPr>
          </a:lstStyle>
          <a:p>
            <a:pPr lvl="0"/>
            <a:r>
              <a:rPr lang="en-US" dirty="0"/>
              <a:t>1</a:t>
            </a:r>
          </a:p>
        </p:txBody>
      </p:sp>
    </p:spTree>
    <p:extLst>
      <p:ext uri="{BB962C8B-B14F-4D97-AF65-F5344CB8AC3E}">
        <p14:creationId xmlns:p14="http://schemas.microsoft.com/office/powerpoint/2010/main" val="3454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A4F80-A2C1-A748-9D34-AAD3E53950B2}"/>
              </a:ext>
            </a:extLst>
          </p:cNvPr>
          <p:cNvSpPr/>
          <p:nvPr userDrawn="1"/>
        </p:nvSpPr>
        <p:spPr>
          <a:xfrm>
            <a:off x="0" y="0"/>
            <a:ext cx="1219018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a:extLst>
              <a:ext uri="{FF2B5EF4-FFF2-40B4-BE49-F238E27FC236}">
                <a16:creationId xmlns:a16="http://schemas.microsoft.com/office/drawing/2014/main" id="{46D2671F-ACDA-4045-9463-544E21ACD718}"/>
              </a:ext>
            </a:extLst>
          </p:cNvPr>
          <p:cNvPicPr>
            <a:picLocks noChangeAspect="1"/>
          </p:cNvPicPr>
          <p:nvPr userDrawn="1"/>
        </p:nvPicPr>
        <p:blipFill rotWithShape="1">
          <a:blip r:embed="rId2"/>
          <a:srcRect l="53689" r="15607"/>
          <a:stretch/>
        </p:blipFill>
        <p:spPr>
          <a:xfrm>
            <a:off x="1815" y="0"/>
            <a:ext cx="3367809" cy="6858000"/>
          </a:xfrm>
          <a:prstGeom prst="rect">
            <a:avLst/>
          </a:prstGeom>
        </p:spPr>
      </p:pic>
      <p:sp>
        <p:nvSpPr>
          <p:cNvPr id="9" name="Rectangle 8">
            <a:extLst>
              <a:ext uri="{FF2B5EF4-FFF2-40B4-BE49-F238E27FC236}">
                <a16:creationId xmlns:a16="http://schemas.microsoft.com/office/drawing/2014/main" id="{392034C3-3256-FC44-AB50-12535761C359}"/>
              </a:ext>
            </a:extLst>
          </p:cNvPr>
          <p:cNvSpPr/>
          <p:nvPr userDrawn="1"/>
        </p:nvSpPr>
        <p:spPr>
          <a:xfrm>
            <a:off x="3344143" y="0"/>
            <a:ext cx="153988" cy="6858000"/>
          </a:xfrm>
          <a:prstGeom prst="rect">
            <a:avLst/>
          </a:prstGeom>
          <a:gradFill flip="none" rotWithShape="1">
            <a:gsLst>
              <a:gs pos="100000">
                <a:schemeClr val="accent2">
                  <a:lumMod val="20000"/>
                  <a:lumOff val="80000"/>
                </a:schemeClr>
              </a:gs>
              <a:gs pos="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7B90AF2-F89D-1D44-900E-2308D55C381A}"/>
              </a:ext>
            </a:extLst>
          </p:cNvPr>
          <p:cNvSpPr>
            <a:spLocks noGrp="1"/>
          </p:cNvSpPr>
          <p:nvPr>
            <p:ph type="body" sz="half" idx="2" hasCustomPrompt="1"/>
          </p:nvPr>
        </p:nvSpPr>
        <p:spPr>
          <a:xfrm>
            <a:off x="5955101" y="997288"/>
            <a:ext cx="3653237" cy="3811588"/>
          </a:xfrm>
        </p:spPr>
        <p:txBody>
          <a:bodyPr>
            <a:noAutofit/>
          </a:bodyPr>
          <a:lstStyle>
            <a:lvl1pPr marL="0" indent="0">
              <a:buNone/>
              <a:defRPr sz="4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3600"/>
              <a:t>“Place a quote or other impactful information here.”</a:t>
            </a:r>
          </a:p>
        </p:txBody>
      </p:sp>
      <p:sp>
        <p:nvSpPr>
          <p:cNvPr id="7" name="Text Placeholder 6">
            <a:extLst>
              <a:ext uri="{FF2B5EF4-FFF2-40B4-BE49-F238E27FC236}">
                <a16:creationId xmlns:a16="http://schemas.microsoft.com/office/drawing/2014/main" id="{420A2CC8-8D9D-A14B-8DB0-2B0E70E1AE67}"/>
              </a:ext>
            </a:extLst>
          </p:cNvPr>
          <p:cNvSpPr>
            <a:spLocks noGrp="1"/>
          </p:cNvSpPr>
          <p:nvPr>
            <p:ph type="body" sz="quarter" idx="10" hasCustomPrompt="1"/>
          </p:nvPr>
        </p:nvSpPr>
        <p:spPr>
          <a:xfrm>
            <a:off x="5955101" y="4976212"/>
            <a:ext cx="3652837" cy="927100"/>
          </a:xfrm>
        </p:spPr>
        <p:txBody>
          <a:bodyPr>
            <a:normAutofit/>
          </a:bodyPr>
          <a:lstStyle>
            <a:lvl1pPr marL="0" indent="0">
              <a:buNone/>
              <a:defRPr sz="1600" b="0">
                <a:solidFill>
                  <a:schemeClr val="bg1"/>
                </a:solidFill>
              </a:defRPr>
            </a:lvl1pPr>
          </a:lstStyle>
          <a:p>
            <a:pPr lvl="0"/>
            <a:r>
              <a:rPr lang="en-US" sz="1600"/>
              <a:t>Copy and paste icons from the icon slide to customize side panel.</a:t>
            </a:r>
            <a:endParaRPr lang="en-US"/>
          </a:p>
        </p:txBody>
      </p:sp>
      <p:pic>
        <p:nvPicPr>
          <p:cNvPr id="18" name="Picture 17">
            <a:extLst>
              <a:ext uri="{FF2B5EF4-FFF2-40B4-BE49-F238E27FC236}">
                <a16:creationId xmlns:a16="http://schemas.microsoft.com/office/drawing/2014/main" id="{63CA219E-8859-9740-8F11-6E714F1988A8}"/>
              </a:ext>
            </a:extLst>
          </p:cNvPr>
          <p:cNvPicPr>
            <a:picLocks noChangeAspect="1"/>
          </p:cNvPicPr>
          <p:nvPr userDrawn="1"/>
        </p:nvPicPr>
        <p:blipFill>
          <a:blip r:embed="rId3"/>
          <a:srcRect/>
          <a:stretch/>
        </p:blipFill>
        <p:spPr>
          <a:xfrm>
            <a:off x="9961856" y="5732649"/>
            <a:ext cx="2030360" cy="933966"/>
          </a:xfrm>
          <a:prstGeom prst="rect">
            <a:avLst/>
          </a:prstGeom>
        </p:spPr>
      </p:pic>
    </p:spTree>
    <p:extLst>
      <p:ext uri="{BB962C8B-B14F-4D97-AF65-F5344CB8AC3E}">
        <p14:creationId xmlns:p14="http://schemas.microsoft.com/office/powerpoint/2010/main" val="393967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Photo with Capti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1DBA50-56BA-BB4B-B67A-A26CB983E7BF}"/>
              </a:ext>
            </a:extLst>
          </p:cNvPr>
          <p:cNvSpPr>
            <a:spLocks noGrp="1"/>
          </p:cNvSpPr>
          <p:nvPr>
            <p:ph type="pic" sz="quarter" idx="10" hasCustomPrompt="1"/>
          </p:nvPr>
        </p:nvSpPr>
        <p:spPr>
          <a:xfrm>
            <a:off x="0" y="0"/>
            <a:ext cx="12192000" cy="6858000"/>
          </a:xfrm>
        </p:spPr>
        <p:txBody>
          <a:bodyPr/>
          <a:lstStyle>
            <a:lvl1pPr marL="0" indent="0">
              <a:buNone/>
              <a:defRPr>
                <a:solidFill>
                  <a:schemeClr val="tx2"/>
                </a:solidFill>
              </a:defRPr>
            </a:lvl1pPr>
          </a:lstStyle>
          <a:p>
            <a:r>
              <a:rPr lang="en-US"/>
              <a:t>Add Photo</a:t>
            </a:r>
          </a:p>
        </p:txBody>
      </p:sp>
      <p:sp>
        <p:nvSpPr>
          <p:cNvPr id="7" name="Title 2">
            <a:extLst>
              <a:ext uri="{FF2B5EF4-FFF2-40B4-BE49-F238E27FC236}">
                <a16:creationId xmlns:a16="http://schemas.microsoft.com/office/drawing/2014/main" id="{BC01D0D4-D03E-2B47-9327-FCAB8A973D73}"/>
              </a:ext>
            </a:extLst>
          </p:cNvPr>
          <p:cNvSpPr>
            <a:spLocks noGrp="1"/>
          </p:cNvSpPr>
          <p:nvPr>
            <p:ph type="title"/>
          </p:nvPr>
        </p:nvSpPr>
        <p:spPr>
          <a:xfrm>
            <a:off x="871992" y="1555750"/>
            <a:ext cx="4208010" cy="3746500"/>
          </a:xfrm>
        </p:spPr>
        <p:txBody>
          <a:bodyPr/>
          <a:lstStyle>
            <a:lvl1pPr>
              <a:defRPr b="1">
                <a:solidFill>
                  <a:schemeClr val="bg1"/>
                </a:solidFill>
              </a:defRPr>
            </a:lvl1pPr>
          </a:lstStyle>
          <a:p>
            <a:endParaRPr lang="en-US"/>
          </a:p>
        </p:txBody>
      </p:sp>
      <p:sp>
        <p:nvSpPr>
          <p:cNvPr id="8" name="Text Placeholder 3">
            <a:extLst>
              <a:ext uri="{FF2B5EF4-FFF2-40B4-BE49-F238E27FC236}">
                <a16:creationId xmlns:a16="http://schemas.microsoft.com/office/drawing/2014/main" id="{2EE45BCB-D1EE-9D42-9145-07A22E994C01}"/>
              </a:ext>
            </a:extLst>
          </p:cNvPr>
          <p:cNvSpPr>
            <a:spLocks noGrp="1"/>
          </p:cNvSpPr>
          <p:nvPr>
            <p:ph type="body" sz="half" idx="4294967295" hasCustomPrompt="1"/>
          </p:nvPr>
        </p:nvSpPr>
        <p:spPr>
          <a:xfrm>
            <a:off x="871991" y="5334798"/>
            <a:ext cx="4208010" cy="863600"/>
          </a:xfrm>
        </p:spPr>
        <p:txBody>
          <a:bodyPr>
            <a:noAutofit/>
          </a:bodyPr>
          <a:lstStyle>
            <a:lvl1pPr marL="0" indent="0">
              <a:buNone/>
              <a:defRPr sz="2000">
                <a:solidFill>
                  <a:schemeClr val="bg1"/>
                </a:solidFill>
              </a:defRPr>
            </a:lvl1pPr>
          </a:lstStyle>
          <a:p>
            <a:r>
              <a:rPr lang="en-US"/>
              <a:t>Right Click photo and select “change picture” to replace image. </a:t>
            </a:r>
          </a:p>
        </p:txBody>
      </p:sp>
    </p:spTree>
    <p:extLst>
      <p:ext uri="{BB962C8B-B14F-4D97-AF65-F5344CB8AC3E}">
        <p14:creationId xmlns:p14="http://schemas.microsoft.com/office/powerpoint/2010/main" val="222695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orld Map">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31227C-1611-5640-9502-9A7B9AA30327}"/>
              </a:ext>
            </a:extLst>
          </p:cNvPr>
          <p:cNvPicPr>
            <a:picLocks noChangeAspect="1"/>
          </p:cNvPicPr>
          <p:nvPr userDrawn="1"/>
        </p:nvPicPr>
        <p:blipFill>
          <a:blip r:embed="rId2"/>
          <a:stretch>
            <a:fillRect/>
          </a:stretch>
        </p:blipFill>
        <p:spPr>
          <a:xfrm>
            <a:off x="1323473" y="1241911"/>
            <a:ext cx="10190615" cy="4831344"/>
          </a:xfrm>
          <a:prstGeom prst="rect">
            <a:avLst/>
          </a:prstGeom>
        </p:spPr>
      </p:pic>
      <p:sp>
        <p:nvSpPr>
          <p:cNvPr id="17" name="Text Placeholder 16">
            <a:extLst>
              <a:ext uri="{FF2B5EF4-FFF2-40B4-BE49-F238E27FC236}">
                <a16:creationId xmlns:a16="http://schemas.microsoft.com/office/drawing/2014/main" id="{175F4AE3-23FB-8C4D-9B89-E35D912BB4D4}"/>
              </a:ext>
            </a:extLst>
          </p:cNvPr>
          <p:cNvSpPr>
            <a:spLocks noGrp="1"/>
          </p:cNvSpPr>
          <p:nvPr>
            <p:ph type="body" sz="quarter" idx="10" hasCustomPrompt="1"/>
          </p:nvPr>
        </p:nvSpPr>
        <p:spPr>
          <a:xfrm>
            <a:off x="5575300" y="234198"/>
            <a:ext cx="4229100" cy="780407"/>
          </a:xfrm>
        </p:spPr>
        <p:txBody>
          <a:bodyPr>
            <a:normAutofit/>
          </a:bodyPr>
          <a:lstStyle>
            <a:lvl1pPr marL="0" indent="0" algn="l">
              <a:buNone/>
              <a:defRPr sz="2000"/>
            </a:lvl1pPr>
            <a:lvl2pPr marL="457200" indent="0">
              <a:buNone/>
              <a:defRPr/>
            </a:lvl2pPr>
            <a:lvl3pPr marL="914400" indent="0">
              <a:buNone/>
              <a:defRPr/>
            </a:lvl3pPr>
            <a:lvl4pPr marL="1371600" indent="0">
              <a:buNone/>
              <a:defRPr/>
            </a:lvl4pPr>
            <a:lvl5pPr marL="1828800" indent="0">
              <a:buNone/>
              <a:defRPr/>
            </a:lvl5pPr>
          </a:lstStyle>
          <a:p>
            <a:pPr algn="l"/>
            <a:r>
              <a:rPr lang="en-US" sz="2000"/>
              <a:t>Map slides with white backgrounds available in the “New Slide” panel.</a:t>
            </a:r>
            <a:endParaRPr lang="en-US"/>
          </a:p>
        </p:txBody>
      </p:sp>
      <p:sp>
        <p:nvSpPr>
          <p:cNvPr id="18" name="Title 17">
            <a:extLst>
              <a:ext uri="{FF2B5EF4-FFF2-40B4-BE49-F238E27FC236}">
                <a16:creationId xmlns:a16="http://schemas.microsoft.com/office/drawing/2014/main" id="{A5B36A3A-E300-BA47-B70A-8B52BA04A997}"/>
              </a:ext>
            </a:extLst>
          </p:cNvPr>
          <p:cNvSpPr>
            <a:spLocks noGrp="1"/>
          </p:cNvSpPr>
          <p:nvPr>
            <p:ph type="title" hasCustomPrompt="1"/>
          </p:nvPr>
        </p:nvSpPr>
        <p:spPr>
          <a:xfrm>
            <a:off x="838200" y="234198"/>
            <a:ext cx="4737100" cy="780407"/>
          </a:xfrm>
        </p:spPr>
        <p:txBody>
          <a:bodyPr>
            <a:normAutofit/>
          </a:bodyPr>
          <a:lstStyle>
            <a:lvl1pPr>
              <a:defRPr sz="4000" b="1"/>
            </a:lvl1pPr>
          </a:lstStyle>
          <a:p>
            <a:r>
              <a:rPr lang="en-US"/>
              <a:t>Click to add title</a:t>
            </a:r>
          </a:p>
        </p:txBody>
      </p:sp>
      <p:pic>
        <p:nvPicPr>
          <p:cNvPr id="13" name="Picture 12">
            <a:extLst>
              <a:ext uri="{FF2B5EF4-FFF2-40B4-BE49-F238E27FC236}">
                <a16:creationId xmlns:a16="http://schemas.microsoft.com/office/drawing/2014/main" id="{B5ECCA41-1FBF-7E43-8FF7-4AFA8FFD4518}"/>
              </a:ext>
            </a:extLst>
          </p:cNvPr>
          <p:cNvPicPr>
            <a:picLocks noChangeAspect="1"/>
          </p:cNvPicPr>
          <p:nvPr userDrawn="1"/>
        </p:nvPicPr>
        <p:blipFill>
          <a:blip r:embed="rId3"/>
          <a:srcRect/>
          <a:stretch/>
        </p:blipFill>
        <p:spPr>
          <a:xfrm>
            <a:off x="9961856" y="5732649"/>
            <a:ext cx="2030360" cy="933966"/>
          </a:xfrm>
          <a:prstGeom prst="rect">
            <a:avLst/>
          </a:prstGeom>
        </p:spPr>
      </p:pic>
    </p:spTree>
    <p:extLst>
      <p:ext uri="{BB962C8B-B14F-4D97-AF65-F5344CB8AC3E}">
        <p14:creationId xmlns:p14="http://schemas.microsoft.com/office/powerpoint/2010/main" val="174208765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rica Map">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249FC-AA1B-284C-8512-5613C1918067}"/>
              </a:ext>
            </a:extLst>
          </p:cNvPr>
          <p:cNvPicPr>
            <a:picLocks noChangeAspect="1"/>
          </p:cNvPicPr>
          <p:nvPr userDrawn="1"/>
        </p:nvPicPr>
        <p:blipFill>
          <a:blip r:embed="rId2"/>
          <a:stretch>
            <a:fillRect/>
          </a:stretch>
        </p:blipFill>
        <p:spPr>
          <a:xfrm>
            <a:off x="4938634" y="666750"/>
            <a:ext cx="4953000" cy="5524500"/>
          </a:xfrm>
          <a:prstGeom prst="rect">
            <a:avLst/>
          </a:prstGeom>
        </p:spPr>
      </p:pic>
      <p:sp>
        <p:nvSpPr>
          <p:cNvPr id="11" name="Text Placeholder 16">
            <a:extLst>
              <a:ext uri="{FF2B5EF4-FFF2-40B4-BE49-F238E27FC236}">
                <a16:creationId xmlns:a16="http://schemas.microsoft.com/office/drawing/2014/main" id="{75A5241D-07F0-3E4D-A787-E93CA08ED4BB}"/>
              </a:ext>
            </a:extLst>
          </p:cNvPr>
          <p:cNvSpPr>
            <a:spLocks noGrp="1"/>
          </p:cNvSpPr>
          <p:nvPr>
            <p:ph type="body" sz="quarter" idx="10" hasCustomPrompt="1"/>
          </p:nvPr>
        </p:nvSpPr>
        <p:spPr>
          <a:xfrm>
            <a:off x="838200" y="2761498"/>
            <a:ext cx="3708400" cy="1086602"/>
          </a:xfrm>
        </p:spPr>
        <p:txBody>
          <a:bodyPr>
            <a:normAutofit/>
          </a:bodyPr>
          <a:lstStyle>
            <a:lvl1pPr marL="0" indent="0" algn="l">
              <a:buNone/>
              <a:defRPr sz="2000"/>
            </a:lvl1pPr>
            <a:lvl2pPr marL="457200" indent="0">
              <a:buNone/>
              <a:defRPr/>
            </a:lvl2pPr>
            <a:lvl3pPr marL="914400" indent="0">
              <a:buNone/>
              <a:defRPr/>
            </a:lvl3pPr>
            <a:lvl4pPr marL="1371600" indent="0">
              <a:buNone/>
              <a:defRPr/>
            </a:lvl4pPr>
            <a:lvl5pPr marL="1828800" indent="0">
              <a:buNone/>
              <a:defRPr/>
            </a:lvl5pPr>
          </a:lstStyle>
          <a:p>
            <a:pPr algn="l"/>
            <a:r>
              <a:rPr lang="en-US" sz="2000"/>
              <a:t>Map slides with white backgrounds available in the “New Slide” panel.</a:t>
            </a:r>
            <a:endParaRPr lang="en-US"/>
          </a:p>
        </p:txBody>
      </p:sp>
      <p:sp>
        <p:nvSpPr>
          <p:cNvPr id="12" name="Title 17">
            <a:extLst>
              <a:ext uri="{FF2B5EF4-FFF2-40B4-BE49-F238E27FC236}">
                <a16:creationId xmlns:a16="http://schemas.microsoft.com/office/drawing/2014/main" id="{9ECD058A-85CE-C141-A74B-F0EBFCF9BEC2}"/>
              </a:ext>
            </a:extLst>
          </p:cNvPr>
          <p:cNvSpPr>
            <a:spLocks noGrp="1"/>
          </p:cNvSpPr>
          <p:nvPr>
            <p:ph type="title" hasCustomPrompt="1"/>
          </p:nvPr>
        </p:nvSpPr>
        <p:spPr>
          <a:xfrm>
            <a:off x="838200" y="1412821"/>
            <a:ext cx="3708400" cy="1348677"/>
          </a:xfrm>
        </p:spPr>
        <p:txBody>
          <a:bodyPr>
            <a:normAutofit/>
          </a:bodyPr>
          <a:lstStyle>
            <a:lvl1pPr>
              <a:defRPr sz="4000" b="1"/>
            </a:lvl1pPr>
          </a:lstStyle>
          <a:p>
            <a:r>
              <a:rPr lang="en-US"/>
              <a:t>Click to add title</a:t>
            </a:r>
          </a:p>
        </p:txBody>
      </p:sp>
      <p:pic>
        <p:nvPicPr>
          <p:cNvPr id="13" name="Picture 12">
            <a:extLst>
              <a:ext uri="{FF2B5EF4-FFF2-40B4-BE49-F238E27FC236}">
                <a16:creationId xmlns:a16="http://schemas.microsoft.com/office/drawing/2014/main" id="{D9E895EF-4650-CE49-84DD-E24EFD18FEE3}"/>
              </a:ext>
            </a:extLst>
          </p:cNvPr>
          <p:cNvPicPr>
            <a:picLocks noChangeAspect="1"/>
          </p:cNvPicPr>
          <p:nvPr userDrawn="1"/>
        </p:nvPicPr>
        <p:blipFill>
          <a:blip r:embed="rId3"/>
          <a:srcRect/>
          <a:stretch/>
        </p:blipFill>
        <p:spPr>
          <a:xfrm>
            <a:off x="9961856" y="5732649"/>
            <a:ext cx="2030360" cy="933966"/>
          </a:xfrm>
          <a:prstGeom prst="rect">
            <a:avLst/>
          </a:prstGeom>
        </p:spPr>
      </p:pic>
    </p:spTree>
    <p:extLst>
      <p:ext uri="{BB962C8B-B14F-4D97-AF65-F5344CB8AC3E}">
        <p14:creationId xmlns:p14="http://schemas.microsoft.com/office/powerpoint/2010/main" val="36548864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1B77-9C60-87B5-8E95-FC7B6021C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4829C8F-2D54-2726-EA9C-6DEB33B91F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D4DB8-A8D2-A74F-2F62-A8C751C4EC5B}"/>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772BF324-6EB0-DBEB-17C0-D6CB227BEE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9D8C0AE-9C6D-73ED-A48E-4487B1A238B5}"/>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1850272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S Map">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F1E0B-A8B8-5D40-99A3-B0CADF2A5BBB}"/>
              </a:ext>
            </a:extLst>
          </p:cNvPr>
          <p:cNvPicPr>
            <a:picLocks noChangeAspect="1"/>
          </p:cNvPicPr>
          <p:nvPr userDrawn="1"/>
        </p:nvPicPr>
        <p:blipFill>
          <a:blip r:embed="rId2"/>
          <a:stretch>
            <a:fillRect/>
          </a:stretch>
        </p:blipFill>
        <p:spPr>
          <a:xfrm>
            <a:off x="4412068" y="1131038"/>
            <a:ext cx="7448029" cy="4595923"/>
          </a:xfrm>
          <a:prstGeom prst="rect">
            <a:avLst/>
          </a:prstGeom>
        </p:spPr>
      </p:pic>
      <p:sp>
        <p:nvSpPr>
          <p:cNvPr id="9" name="Text Placeholder 16">
            <a:extLst>
              <a:ext uri="{FF2B5EF4-FFF2-40B4-BE49-F238E27FC236}">
                <a16:creationId xmlns:a16="http://schemas.microsoft.com/office/drawing/2014/main" id="{754EF028-7446-F942-BEE6-65F994E3CC60}"/>
              </a:ext>
            </a:extLst>
          </p:cNvPr>
          <p:cNvSpPr>
            <a:spLocks noGrp="1"/>
          </p:cNvSpPr>
          <p:nvPr>
            <p:ph type="body" sz="quarter" idx="10" hasCustomPrompt="1"/>
          </p:nvPr>
        </p:nvSpPr>
        <p:spPr>
          <a:xfrm>
            <a:off x="838200" y="2761498"/>
            <a:ext cx="3708400" cy="1086602"/>
          </a:xfrm>
        </p:spPr>
        <p:txBody>
          <a:bodyPr>
            <a:normAutofit/>
          </a:bodyPr>
          <a:lstStyle>
            <a:lvl1pPr marL="0" indent="0" algn="l">
              <a:buNone/>
              <a:defRPr sz="2000"/>
            </a:lvl1pPr>
            <a:lvl2pPr marL="457200" indent="0">
              <a:buNone/>
              <a:defRPr/>
            </a:lvl2pPr>
            <a:lvl3pPr marL="914400" indent="0">
              <a:buNone/>
              <a:defRPr/>
            </a:lvl3pPr>
            <a:lvl4pPr marL="1371600" indent="0">
              <a:buNone/>
              <a:defRPr/>
            </a:lvl4pPr>
            <a:lvl5pPr marL="1828800" indent="0">
              <a:buNone/>
              <a:defRPr/>
            </a:lvl5pPr>
          </a:lstStyle>
          <a:p>
            <a:pPr algn="l"/>
            <a:r>
              <a:rPr lang="en-US" sz="2000"/>
              <a:t>Map slides with white backgrounds available in the “New Slide” panel.</a:t>
            </a:r>
            <a:endParaRPr lang="en-US"/>
          </a:p>
        </p:txBody>
      </p:sp>
      <p:sp>
        <p:nvSpPr>
          <p:cNvPr id="10" name="Title 17">
            <a:extLst>
              <a:ext uri="{FF2B5EF4-FFF2-40B4-BE49-F238E27FC236}">
                <a16:creationId xmlns:a16="http://schemas.microsoft.com/office/drawing/2014/main" id="{E0B9511C-53B7-7641-99AB-51040B6813A0}"/>
              </a:ext>
            </a:extLst>
          </p:cNvPr>
          <p:cNvSpPr>
            <a:spLocks noGrp="1"/>
          </p:cNvSpPr>
          <p:nvPr>
            <p:ph type="title" hasCustomPrompt="1"/>
          </p:nvPr>
        </p:nvSpPr>
        <p:spPr>
          <a:xfrm>
            <a:off x="838200" y="1412821"/>
            <a:ext cx="3708400" cy="1348677"/>
          </a:xfrm>
        </p:spPr>
        <p:txBody>
          <a:bodyPr>
            <a:normAutofit/>
          </a:bodyPr>
          <a:lstStyle>
            <a:lvl1pPr>
              <a:defRPr sz="4000" b="1"/>
            </a:lvl1pPr>
          </a:lstStyle>
          <a:p>
            <a:r>
              <a:rPr lang="en-US"/>
              <a:t>Click to add title</a:t>
            </a:r>
          </a:p>
        </p:txBody>
      </p:sp>
      <p:pic>
        <p:nvPicPr>
          <p:cNvPr id="11" name="Picture 10">
            <a:extLst>
              <a:ext uri="{FF2B5EF4-FFF2-40B4-BE49-F238E27FC236}">
                <a16:creationId xmlns:a16="http://schemas.microsoft.com/office/drawing/2014/main" id="{69FB91F5-4AE7-A945-8D8B-6131831AEFCA}"/>
              </a:ext>
            </a:extLst>
          </p:cNvPr>
          <p:cNvPicPr>
            <a:picLocks noChangeAspect="1"/>
          </p:cNvPicPr>
          <p:nvPr userDrawn="1"/>
        </p:nvPicPr>
        <p:blipFill>
          <a:blip r:embed="rId3"/>
          <a:srcRect/>
          <a:stretch/>
        </p:blipFill>
        <p:spPr>
          <a:xfrm>
            <a:off x="9961856" y="5732649"/>
            <a:ext cx="2030360" cy="933966"/>
          </a:xfrm>
          <a:prstGeom prst="rect">
            <a:avLst/>
          </a:prstGeom>
        </p:spPr>
      </p:pic>
    </p:spTree>
    <p:extLst>
      <p:ext uri="{BB962C8B-B14F-4D97-AF65-F5344CB8AC3E}">
        <p14:creationId xmlns:p14="http://schemas.microsoft.com/office/powerpoint/2010/main" val="360502889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orld Map_Whit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18D77-81A4-434F-946F-0BB9773DF75D}"/>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1329159" y="1237075"/>
            <a:ext cx="10190616" cy="4831344"/>
          </a:xfrm>
          <a:prstGeom prst="rect">
            <a:avLst/>
          </a:prstGeom>
        </p:spPr>
      </p:pic>
      <p:sp>
        <p:nvSpPr>
          <p:cNvPr id="17" name="Text Placeholder 16">
            <a:extLst>
              <a:ext uri="{FF2B5EF4-FFF2-40B4-BE49-F238E27FC236}">
                <a16:creationId xmlns:a16="http://schemas.microsoft.com/office/drawing/2014/main" id="{175F4AE3-23FB-8C4D-9B89-E35D912BB4D4}"/>
              </a:ext>
            </a:extLst>
          </p:cNvPr>
          <p:cNvSpPr>
            <a:spLocks noGrp="1"/>
          </p:cNvSpPr>
          <p:nvPr>
            <p:ph type="body" sz="quarter" idx="10" hasCustomPrompt="1"/>
          </p:nvPr>
        </p:nvSpPr>
        <p:spPr>
          <a:xfrm>
            <a:off x="5575300" y="234198"/>
            <a:ext cx="4229100" cy="780407"/>
          </a:xfrm>
        </p:spPr>
        <p:txBody>
          <a:bodyPr>
            <a:normAutofit/>
          </a:bodyPr>
          <a:lstStyle>
            <a:lvl1pPr marL="0" indent="0" algn="l">
              <a:buNone/>
              <a:defRPr sz="20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algn="l"/>
            <a:r>
              <a:rPr lang="en-US" sz="2000"/>
              <a:t>Additional information about slide or locations goes here.</a:t>
            </a:r>
            <a:endParaRPr lang="en-US"/>
          </a:p>
        </p:txBody>
      </p:sp>
      <p:sp>
        <p:nvSpPr>
          <p:cNvPr id="18" name="Title 17">
            <a:extLst>
              <a:ext uri="{FF2B5EF4-FFF2-40B4-BE49-F238E27FC236}">
                <a16:creationId xmlns:a16="http://schemas.microsoft.com/office/drawing/2014/main" id="{A5B36A3A-E300-BA47-B70A-8B52BA04A997}"/>
              </a:ext>
            </a:extLst>
          </p:cNvPr>
          <p:cNvSpPr>
            <a:spLocks noGrp="1"/>
          </p:cNvSpPr>
          <p:nvPr>
            <p:ph type="title" hasCustomPrompt="1"/>
          </p:nvPr>
        </p:nvSpPr>
        <p:spPr>
          <a:xfrm>
            <a:off x="838200" y="234198"/>
            <a:ext cx="4737100" cy="780407"/>
          </a:xfrm>
        </p:spPr>
        <p:txBody>
          <a:bodyPr>
            <a:normAutofit/>
          </a:bodyPr>
          <a:lstStyle>
            <a:lvl1pPr>
              <a:defRPr sz="4000" b="1">
                <a:solidFill>
                  <a:schemeClr val="bg2"/>
                </a:solidFill>
              </a:defRPr>
            </a:lvl1pPr>
          </a:lstStyle>
          <a:p>
            <a:r>
              <a:rPr lang="en-US"/>
              <a:t>Click to add title</a:t>
            </a:r>
          </a:p>
        </p:txBody>
      </p:sp>
      <p:pic>
        <p:nvPicPr>
          <p:cNvPr id="12" name="Picture 11">
            <a:extLst>
              <a:ext uri="{FF2B5EF4-FFF2-40B4-BE49-F238E27FC236}">
                <a16:creationId xmlns:a16="http://schemas.microsoft.com/office/drawing/2014/main" id="{C2AACC0B-29B6-A84B-A9A3-3E420C9859C5}"/>
              </a:ext>
            </a:extLst>
          </p:cNvPr>
          <p:cNvPicPr>
            <a:picLocks noChangeAspect="1"/>
          </p:cNvPicPr>
          <p:nvPr userDrawn="1"/>
        </p:nvPicPr>
        <p:blipFill>
          <a:blip r:embed="rId3"/>
          <a:srcRect/>
          <a:stretch/>
        </p:blipFill>
        <p:spPr>
          <a:xfrm>
            <a:off x="9805583" y="6135865"/>
            <a:ext cx="1457359" cy="586729"/>
          </a:xfrm>
          <a:prstGeom prst="rect">
            <a:avLst/>
          </a:prstGeom>
        </p:spPr>
      </p:pic>
      <p:pic>
        <p:nvPicPr>
          <p:cNvPr id="13" name="Picture 12">
            <a:extLst>
              <a:ext uri="{FF2B5EF4-FFF2-40B4-BE49-F238E27FC236}">
                <a16:creationId xmlns:a16="http://schemas.microsoft.com/office/drawing/2014/main" id="{49E57AB5-10E8-3B46-8B08-587CC6E9F5D1}"/>
              </a:ext>
            </a:extLst>
          </p:cNvPr>
          <p:cNvPicPr>
            <a:picLocks noChangeAspect="1"/>
          </p:cNvPicPr>
          <p:nvPr userDrawn="1"/>
        </p:nvPicPr>
        <p:blipFill>
          <a:blip r:embed="rId4"/>
          <a:srcRect/>
          <a:stretch/>
        </p:blipFill>
        <p:spPr>
          <a:xfrm>
            <a:off x="9961856" y="5732649"/>
            <a:ext cx="2030360" cy="933965"/>
          </a:xfrm>
          <a:prstGeom prst="rect">
            <a:avLst/>
          </a:prstGeom>
        </p:spPr>
      </p:pic>
    </p:spTree>
    <p:extLst>
      <p:ext uri="{BB962C8B-B14F-4D97-AF65-F5344CB8AC3E}">
        <p14:creationId xmlns:p14="http://schemas.microsoft.com/office/powerpoint/2010/main" val="282766819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rica Map_Whit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9ADEA-ED04-6D46-A052-3248C958B294}"/>
              </a:ext>
            </a:extLst>
          </p:cNvPr>
          <p:cNvPicPr>
            <a:picLocks noChangeAspect="1"/>
          </p:cNvPicPr>
          <p:nvPr userDrawn="1"/>
        </p:nvPicPr>
        <p:blipFill>
          <a:blip r:embed="rId2"/>
          <a:stretch>
            <a:fillRect/>
          </a:stretch>
        </p:blipFill>
        <p:spPr>
          <a:xfrm>
            <a:off x="4938634" y="652463"/>
            <a:ext cx="4953000" cy="5524500"/>
          </a:xfrm>
          <a:prstGeom prst="rect">
            <a:avLst/>
          </a:prstGeom>
        </p:spPr>
      </p:pic>
      <p:sp>
        <p:nvSpPr>
          <p:cNvPr id="11" name="Text Placeholder 16">
            <a:extLst>
              <a:ext uri="{FF2B5EF4-FFF2-40B4-BE49-F238E27FC236}">
                <a16:creationId xmlns:a16="http://schemas.microsoft.com/office/drawing/2014/main" id="{75A5241D-07F0-3E4D-A787-E93CA08ED4BB}"/>
              </a:ext>
            </a:extLst>
          </p:cNvPr>
          <p:cNvSpPr>
            <a:spLocks noGrp="1"/>
          </p:cNvSpPr>
          <p:nvPr>
            <p:ph type="body" sz="quarter" idx="10" hasCustomPrompt="1"/>
          </p:nvPr>
        </p:nvSpPr>
        <p:spPr>
          <a:xfrm>
            <a:off x="838200" y="2761498"/>
            <a:ext cx="3708400" cy="1086602"/>
          </a:xfrm>
        </p:spPr>
        <p:txBody>
          <a:bodyPr>
            <a:normAutofit/>
          </a:bodyPr>
          <a:lstStyle>
            <a:lvl1pPr marL="0" indent="0" algn="l">
              <a:buNone/>
              <a:defRPr sz="20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algn="l"/>
            <a:r>
              <a:rPr lang="en-US" sz="2000"/>
              <a:t>Additional information about slide or locations goes here.</a:t>
            </a:r>
            <a:endParaRPr lang="en-US"/>
          </a:p>
        </p:txBody>
      </p:sp>
      <p:sp>
        <p:nvSpPr>
          <p:cNvPr id="12" name="Title 17">
            <a:extLst>
              <a:ext uri="{FF2B5EF4-FFF2-40B4-BE49-F238E27FC236}">
                <a16:creationId xmlns:a16="http://schemas.microsoft.com/office/drawing/2014/main" id="{9ECD058A-85CE-C141-A74B-F0EBFCF9BEC2}"/>
              </a:ext>
            </a:extLst>
          </p:cNvPr>
          <p:cNvSpPr>
            <a:spLocks noGrp="1"/>
          </p:cNvSpPr>
          <p:nvPr>
            <p:ph type="title" hasCustomPrompt="1"/>
          </p:nvPr>
        </p:nvSpPr>
        <p:spPr>
          <a:xfrm>
            <a:off x="838200" y="1412821"/>
            <a:ext cx="3708400" cy="1348677"/>
          </a:xfrm>
        </p:spPr>
        <p:txBody>
          <a:bodyPr>
            <a:normAutofit/>
          </a:bodyPr>
          <a:lstStyle>
            <a:lvl1pPr>
              <a:defRPr sz="4000" b="1">
                <a:solidFill>
                  <a:schemeClr val="bg2"/>
                </a:solidFill>
              </a:defRPr>
            </a:lvl1pPr>
          </a:lstStyle>
          <a:p>
            <a:r>
              <a:rPr lang="en-US"/>
              <a:t>Click to add title</a:t>
            </a:r>
          </a:p>
        </p:txBody>
      </p:sp>
      <p:pic>
        <p:nvPicPr>
          <p:cNvPr id="14" name="Picture 13">
            <a:extLst>
              <a:ext uri="{FF2B5EF4-FFF2-40B4-BE49-F238E27FC236}">
                <a16:creationId xmlns:a16="http://schemas.microsoft.com/office/drawing/2014/main" id="{DD77FC98-83A2-0145-B42F-A3EDA7908A7F}"/>
              </a:ext>
            </a:extLst>
          </p:cNvPr>
          <p:cNvPicPr>
            <a:picLocks noChangeAspect="1"/>
          </p:cNvPicPr>
          <p:nvPr userDrawn="1"/>
        </p:nvPicPr>
        <p:blipFill>
          <a:blip r:embed="rId3"/>
          <a:srcRect/>
          <a:stretch/>
        </p:blipFill>
        <p:spPr>
          <a:xfrm>
            <a:off x="9805583" y="6135865"/>
            <a:ext cx="1457359" cy="586729"/>
          </a:xfrm>
          <a:prstGeom prst="rect">
            <a:avLst/>
          </a:prstGeom>
        </p:spPr>
      </p:pic>
      <p:pic>
        <p:nvPicPr>
          <p:cNvPr id="13" name="Picture 12">
            <a:extLst>
              <a:ext uri="{FF2B5EF4-FFF2-40B4-BE49-F238E27FC236}">
                <a16:creationId xmlns:a16="http://schemas.microsoft.com/office/drawing/2014/main" id="{39E66B89-8983-AB4B-8AE8-FEAA2F84074C}"/>
              </a:ext>
            </a:extLst>
          </p:cNvPr>
          <p:cNvPicPr>
            <a:picLocks noChangeAspect="1"/>
          </p:cNvPicPr>
          <p:nvPr userDrawn="1"/>
        </p:nvPicPr>
        <p:blipFill>
          <a:blip r:embed="rId4"/>
          <a:srcRect/>
          <a:stretch/>
        </p:blipFill>
        <p:spPr>
          <a:xfrm>
            <a:off x="9961856" y="5732649"/>
            <a:ext cx="2030360" cy="933965"/>
          </a:xfrm>
          <a:prstGeom prst="rect">
            <a:avLst/>
          </a:prstGeom>
        </p:spPr>
      </p:pic>
    </p:spTree>
    <p:extLst>
      <p:ext uri="{BB962C8B-B14F-4D97-AF65-F5344CB8AC3E}">
        <p14:creationId xmlns:p14="http://schemas.microsoft.com/office/powerpoint/2010/main" val="78794299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S Map_Whi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1F157-6286-3744-8720-F782C08750C0}"/>
              </a:ext>
            </a:extLst>
          </p:cNvPr>
          <p:cNvPicPr>
            <a:picLocks noChangeAspect="1"/>
          </p:cNvPicPr>
          <p:nvPr userDrawn="1"/>
        </p:nvPicPr>
        <p:blipFill>
          <a:blip r:embed="rId2"/>
          <a:stretch>
            <a:fillRect/>
          </a:stretch>
        </p:blipFill>
        <p:spPr>
          <a:xfrm>
            <a:off x="4412068" y="1131038"/>
            <a:ext cx="7448032" cy="4595924"/>
          </a:xfrm>
          <a:prstGeom prst="rect">
            <a:avLst/>
          </a:prstGeom>
        </p:spPr>
      </p:pic>
      <p:sp>
        <p:nvSpPr>
          <p:cNvPr id="9" name="Text Placeholder 16">
            <a:extLst>
              <a:ext uri="{FF2B5EF4-FFF2-40B4-BE49-F238E27FC236}">
                <a16:creationId xmlns:a16="http://schemas.microsoft.com/office/drawing/2014/main" id="{754EF028-7446-F942-BEE6-65F994E3CC60}"/>
              </a:ext>
            </a:extLst>
          </p:cNvPr>
          <p:cNvSpPr>
            <a:spLocks noGrp="1"/>
          </p:cNvSpPr>
          <p:nvPr>
            <p:ph type="body" sz="quarter" idx="10" hasCustomPrompt="1"/>
          </p:nvPr>
        </p:nvSpPr>
        <p:spPr>
          <a:xfrm>
            <a:off x="838200" y="2761498"/>
            <a:ext cx="3708400" cy="1086602"/>
          </a:xfrm>
        </p:spPr>
        <p:txBody>
          <a:bodyPr>
            <a:normAutofit/>
          </a:bodyPr>
          <a:lstStyle>
            <a:lvl1pPr marL="0" indent="0" algn="l">
              <a:buNone/>
              <a:defRPr sz="20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algn="l"/>
            <a:r>
              <a:rPr lang="en-US" sz="2000"/>
              <a:t>Additional information about slide or locations goes here.</a:t>
            </a:r>
            <a:endParaRPr lang="en-US"/>
          </a:p>
        </p:txBody>
      </p:sp>
      <p:sp>
        <p:nvSpPr>
          <p:cNvPr id="10" name="Title 17">
            <a:extLst>
              <a:ext uri="{FF2B5EF4-FFF2-40B4-BE49-F238E27FC236}">
                <a16:creationId xmlns:a16="http://schemas.microsoft.com/office/drawing/2014/main" id="{E0B9511C-53B7-7641-99AB-51040B6813A0}"/>
              </a:ext>
            </a:extLst>
          </p:cNvPr>
          <p:cNvSpPr>
            <a:spLocks noGrp="1"/>
          </p:cNvSpPr>
          <p:nvPr>
            <p:ph type="title" hasCustomPrompt="1"/>
          </p:nvPr>
        </p:nvSpPr>
        <p:spPr>
          <a:xfrm>
            <a:off x="838200" y="1412821"/>
            <a:ext cx="3708400" cy="1348677"/>
          </a:xfrm>
        </p:spPr>
        <p:txBody>
          <a:bodyPr>
            <a:normAutofit/>
          </a:bodyPr>
          <a:lstStyle>
            <a:lvl1pPr>
              <a:defRPr sz="4000" b="1">
                <a:solidFill>
                  <a:schemeClr val="bg2"/>
                </a:solidFill>
              </a:defRPr>
            </a:lvl1pPr>
          </a:lstStyle>
          <a:p>
            <a:r>
              <a:rPr lang="en-US"/>
              <a:t>Click to add title</a:t>
            </a:r>
          </a:p>
        </p:txBody>
      </p:sp>
      <p:pic>
        <p:nvPicPr>
          <p:cNvPr id="12" name="Picture 11">
            <a:extLst>
              <a:ext uri="{FF2B5EF4-FFF2-40B4-BE49-F238E27FC236}">
                <a16:creationId xmlns:a16="http://schemas.microsoft.com/office/drawing/2014/main" id="{D2581C60-02AD-FE48-A9F1-D5DAD3510AEE}"/>
              </a:ext>
            </a:extLst>
          </p:cNvPr>
          <p:cNvPicPr>
            <a:picLocks noChangeAspect="1"/>
          </p:cNvPicPr>
          <p:nvPr userDrawn="1"/>
        </p:nvPicPr>
        <p:blipFill>
          <a:blip r:embed="rId3"/>
          <a:srcRect/>
          <a:stretch/>
        </p:blipFill>
        <p:spPr>
          <a:xfrm>
            <a:off x="9805583" y="6135865"/>
            <a:ext cx="1457359" cy="586729"/>
          </a:xfrm>
          <a:prstGeom prst="rect">
            <a:avLst/>
          </a:prstGeom>
        </p:spPr>
      </p:pic>
      <p:pic>
        <p:nvPicPr>
          <p:cNvPr id="11" name="Picture 10">
            <a:extLst>
              <a:ext uri="{FF2B5EF4-FFF2-40B4-BE49-F238E27FC236}">
                <a16:creationId xmlns:a16="http://schemas.microsoft.com/office/drawing/2014/main" id="{E1BE0AB4-1B88-5B4D-AE36-E59544B34016}"/>
              </a:ext>
            </a:extLst>
          </p:cNvPr>
          <p:cNvPicPr>
            <a:picLocks noChangeAspect="1"/>
          </p:cNvPicPr>
          <p:nvPr userDrawn="1"/>
        </p:nvPicPr>
        <p:blipFill>
          <a:blip r:embed="rId4"/>
          <a:srcRect/>
          <a:stretch/>
        </p:blipFill>
        <p:spPr>
          <a:xfrm>
            <a:off x="9961856" y="5732649"/>
            <a:ext cx="2030360" cy="933965"/>
          </a:xfrm>
          <a:prstGeom prst="rect">
            <a:avLst/>
          </a:prstGeom>
        </p:spPr>
      </p:pic>
    </p:spTree>
    <p:extLst>
      <p:ext uri="{BB962C8B-B14F-4D97-AF65-F5344CB8AC3E}">
        <p14:creationId xmlns:p14="http://schemas.microsoft.com/office/powerpoint/2010/main" val="4025668657"/>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utral Backgroun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89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89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6E0438-C383-6942-9B0C-C228484CEC7B}"/>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E372C-AA3B-484E-904E-51F663CAF792}"/>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BFA299-7CB3-7A43-A343-CBC6F54AD6C9}"/>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94F6F-098C-E14A-8E92-2F27D5CA7BC9}"/>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B19A0C1C-6BE8-FF44-8BF7-6ABB298B2745}"/>
              </a:ext>
            </a:extLst>
          </p:cNvPr>
          <p:cNvPicPr>
            <a:picLocks noChangeAspect="1"/>
          </p:cNvPicPr>
          <p:nvPr userDrawn="1"/>
        </p:nvPicPr>
        <p:blipFill>
          <a:blip r:embed="rId2"/>
          <a:srcRect l="8513" r="8513"/>
          <a:stretch/>
        </p:blipFill>
        <p:spPr>
          <a:xfrm>
            <a:off x="1" y="-10886"/>
            <a:ext cx="12191999" cy="1760176"/>
          </a:xfrm>
          <a:prstGeom prst="rect">
            <a:avLst/>
          </a:prstGeom>
        </p:spPr>
      </p:pic>
      <p:sp>
        <p:nvSpPr>
          <p:cNvPr id="20" name="Title 1">
            <a:extLst>
              <a:ext uri="{FF2B5EF4-FFF2-40B4-BE49-F238E27FC236}">
                <a16:creationId xmlns:a16="http://schemas.microsoft.com/office/drawing/2014/main" id="{E1FB5C16-0D1C-A44D-90DF-3472DAF05923}"/>
              </a:ext>
            </a:extLst>
          </p:cNvPr>
          <p:cNvSpPr>
            <a:spLocks noGrp="1"/>
          </p:cNvSpPr>
          <p:nvPr>
            <p:ph type="title"/>
          </p:nvPr>
        </p:nvSpPr>
        <p:spPr>
          <a:xfrm>
            <a:off x="832455" y="234199"/>
            <a:ext cx="8921145" cy="604001"/>
          </a:xfrm>
        </p:spPr>
        <p:txBody>
          <a:bodyPr>
            <a:normAutofit/>
          </a:bodyPr>
          <a:lstStyle>
            <a:lvl1pPr>
              <a:defRPr sz="4000" b="1">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ED0DFCC9-B473-4423-A7F2-FE0A0DB381F9}"/>
              </a:ext>
            </a:extLst>
          </p:cNvPr>
          <p:cNvGrpSpPr/>
          <p:nvPr userDrawn="1"/>
        </p:nvGrpSpPr>
        <p:grpSpPr>
          <a:xfrm>
            <a:off x="11417487" y="6176963"/>
            <a:ext cx="774513" cy="681037"/>
            <a:chOff x="11283888" y="6059488"/>
            <a:chExt cx="908112" cy="798512"/>
          </a:xfrm>
        </p:grpSpPr>
        <p:pic>
          <p:nvPicPr>
            <p:cNvPr id="21" name="Picture 20" descr="Shape, rectangle&#10;&#10;Description automatically generated">
              <a:extLst>
                <a:ext uri="{FF2B5EF4-FFF2-40B4-BE49-F238E27FC236}">
                  <a16:creationId xmlns:a16="http://schemas.microsoft.com/office/drawing/2014/main" id="{E7B88DE8-42A7-4AF2-9C62-A974959A64B6}"/>
                </a:ext>
              </a:extLst>
            </p:cNvPr>
            <p:cNvPicPr>
              <a:picLocks noChangeAspect="1"/>
            </p:cNvPicPr>
            <p:nvPr userDrawn="1"/>
          </p:nvPicPr>
          <p:blipFill>
            <a:blip r:embed="rId3"/>
            <a:stretch>
              <a:fillRect/>
            </a:stretch>
          </p:blipFill>
          <p:spPr>
            <a:xfrm>
              <a:off x="11283888" y="6059488"/>
              <a:ext cx="908112" cy="798512"/>
            </a:xfrm>
            <a:prstGeom prst="rect">
              <a:avLst/>
            </a:prstGeom>
          </p:spPr>
        </p:pic>
        <p:sp>
          <p:nvSpPr>
            <p:cNvPr id="22" name="Slide Number Placeholder 5">
              <a:extLst>
                <a:ext uri="{FF2B5EF4-FFF2-40B4-BE49-F238E27FC236}">
                  <a16:creationId xmlns:a16="http://schemas.microsoft.com/office/drawing/2014/main" id="{FD66C1FA-E7F1-47E6-AD50-EE7FE9B47AF2}"/>
                </a:ext>
              </a:extLst>
            </p:cNvPr>
            <p:cNvSpPr txBox="1">
              <a:spLocks/>
            </p:cNvSpPr>
            <p:nvPr userDrawn="1"/>
          </p:nvSpPr>
          <p:spPr>
            <a:xfrm>
              <a:off x="11330169" y="6431334"/>
              <a:ext cx="815549"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grpSp>
      <p:sp>
        <p:nvSpPr>
          <p:cNvPr id="23" name="TextBox 22">
            <a:extLst>
              <a:ext uri="{FF2B5EF4-FFF2-40B4-BE49-F238E27FC236}">
                <a16:creationId xmlns:a16="http://schemas.microsoft.com/office/drawing/2014/main" id="{8DA736D5-50AD-40DA-A529-45CA3D4276B0}"/>
              </a:ext>
            </a:extLst>
          </p:cNvPr>
          <p:cNvSpPr txBox="1"/>
          <p:nvPr userDrawn="1"/>
        </p:nvSpPr>
        <p:spPr>
          <a:xfrm>
            <a:off x="11417487" y="6300788"/>
            <a:ext cx="774513" cy="369332"/>
          </a:xfrm>
          <a:prstGeom prst="rect">
            <a:avLst/>
          </a:prstGeom>
          <a:noFill/>
        </p:spPr>
        <p:txBody>
          <a:bodyPr wrap="square" rtlCol="0">
            <a:spAutoFit/>
          </a:bodyPr>
          <a:lstStyle/>
          <a:p>
            <a:pPr algn="ctr"/>
            <a:fld id="{E338E478-B2CD-451C-BDDA-1EE051EA720E}" type="slidenum">
              <a:rPr lang="en-US" smtClean="0">
                <a:solidFill>
                  <a:schemeClr val="bg1"/>
                </a:solidFill>
              </a:rPr>
              <a:pPr algn="ctr"/>
              <a:t>‹#›</a:t>
            </a:fld>
            <a:endParaRPr lang="en-US">
              <a:solidFill>
                <a:schemeClr val="bg1"/>
              </a:solidFill>
            </a:endParaRPr>
          </a:p>
        </p:txBody>
      </p:sp>
      <p:pic>
        <p:nvPicPr>
          <p:cNvPr id="16" name="Picture 15">
            <a:extLst>
              <a:ext uri="{FF2B5EF4-FFF2-40B4-BE49-F238E27FC236}">
                <a16:creationId xmlns:a16="http://schemas.microsoft.com/office/drawing/2014/main" id="{D73A4A9A-2F1A-1A4B-84B8-2525C746D74E}"/>
              </a:ext>
            </a:extLst>
          </p:cNvPr>
          <p:cNvPicPr>
            <a:picLocks noChangeAspect="1"/>
          </p:cNvPicPr>
          <p:nvPr userDrawn="1"/>
        </p:nvPicPr>
        <p:blipFill>
          <a:blip r:embed="rId4"/>
          <a:srcRect l="3446" r="3446"/>
          <a:stretch/>
        </p:blipFill>
        <p:spPr>
          <a:xfrm>
            <a:off x="10190286" y="267683"/>
            <a:ext cx="1804848" cy="780408"/>
          </a:xfrm>
          <a:prstGeom prst="rect">
            <a:avLst/>
          </a:prstGeom>
        </p:spPr>
      </p:pic>
      <p:pic>
        <p:nvPicPr>
          <p:cNvPr id="2" name="Picture 1">
            <a:extLst>
              <a:ext uri="{FF2B5EF4-FFF2-40B4-BE49-F238E27FC236}">
                <a16:creationId xmlns:a16="http://schemas.microsoft.com/office/drawing/2014/main" id="{9F1F750A-D2D3-EAEE-77D1-2D95BD62F407}"/>
              </a:ext>
            </a:extLst>
          </p:cNvPr>
          <p:cNvPicPr>
            <a:picLocks noChangeAspect="1"/>
          </p:cNvPicPr>
          <p:nvPr userDrawn="1"/>
        </p:nvPicPr>
        <p:blipFill>
          <a:blip r:embed="rId5"/>
          <a:stretch>
            <a:fillRect/>
          </a:stretch>
        </p:blipFill>
        <p:spPr>
          <a:xfrm>
            <a:off x="238406" y="6058697"/>
            <a:ext cx="853514" cy="853514"/>
          </a:xfrm>
          <a:prstGeom prst="rect">
            <a:avLst/>
          </a:prstGeom>
        </p:spPr>
      </p:pic>
    </p:spTree>
    <p:extLst>
      <p:ext uri="{BB962C8B-B14F-4D97-AF65-F5344CB8AC3E}">
        <p14:creationId xmlns:p14="http://schemas.microsoft.com/office/powerpoint/2010/main" val="2522583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D87C2A-BA6F-4F90-A2BA-39AB95F5356B}"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973329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87C2A-BA6F-4F90-A2BA-39AB95F5356B}"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629276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D87C2A-BA6F-4F90-A2BA-39AB95F5356B}"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345192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F305-E7DE-28BC-8D9E-C0C6A03172F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C834C9E-2AFB-966B-E423-275ED06EB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3CE9032-0DFE-8228-C329-DF3048225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3263ECB-46AD-2145-E6CC-310936E8D6E3}"/>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6" name="Footer Placeholder 5">
            <a:extLst>
              <a:ext uri="{FF2B5EF4-FFF2-40B4-BE49-F238E27FC236}">
                <a16:creationId xmlns:a16="http://schemas.microsoft.com/office/drawing/2014/main" id="{A6EA8532-53CA-E1E7-4D2B-E3AC5AFA373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91FF734-340E-AB5B-9D92-16739B81EC98}"/>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4186350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D87C2A-BA6F-4F90-A2BA-39AB95F5356B}"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960527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D87C2A-BA6F-4F90-A2BA-39AB95F5356B}"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688165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D87C2A-BA6F-4F90-A2BA-39AB95F5356B}"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3643895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87C2A-BA6F-4F90-A2BA-39AB95F5356B}"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1264924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D87C2A-BA6F-4F90-A2BA-39AB95F5356B}"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3465757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D87C2A-BA6F-4F90-A2BA-39AB95F5356B}"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3252527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87C2A-BA6F-4F90-A2BA-39AB95F5356B}"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4150345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D87C2A-BA6F-4F90-A2BA-39AB95F5356B}"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31948-4616-4BB1-8A52-930771F85DF6}" type="slidenum">
              <a:rPr lang="en-US" smtClean="0"/>
              <a:t>‹#›</a:t>
            </a:fld>
            <a:endParaRPr lang="en-US"/>
          </a:p>
        </p:txBody>
      </p:sp>
    </p:spTree>
    <p:extLst>
      <p:ext uri="{BB962C8B-B14F-4D97-AF65-F5344CB8AC3E}">
        <p14:creationId xmlns:p14="http://schemas.microsoft.com/office/powerpoint/2010/main" val="276072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18E9-C751-580C-AD33-4A8D2B6837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5EC8BB4-952C-DC22-3F29-F7428C011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795DD6-C037-6969-AB64-2F1A22846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44201E9-4B95-0244-B217-E4E72BC42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47BA0-66FD-A0FB-FD05-7EB64E793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D40BE4A-7C45-468D-3EA5-1BF75EB45E78}"/>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8" name="Footer Placeholder 7">
            <a:extLst>
              <a:ext uri="{FF2B5EF4-FFF2-40B4-BE49-F238E27FC236}">
                <a16:creationId xmlns:a16="http://schemas.microsoft.com/office/drawing/2014/main" id="{6736FB27-A714-CC52-223A-79D901D78AD2}"/>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12A5CA28-30EC-5F91-D133-231C213131E8}"/>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130757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24EB3-FB7A-4D48-32C2-06E5E139BF2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372350B-1F7D-ECAB-4BDC-50FF54D3F215}"/>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4" name="Footer Placeholder 3">
            <a:extLst>
              <a:ext uri="{FF2B5EF4-FFF2-40B4-BE49-F238E27FC236}">
                <a16:creationId xmlns:a16="http://schemas.microsoft.com/office/drawing/2014/main" id="{4EF95152-A599-2C32-A473-01BE2F5A8DD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1676F75-1B13-3566-AEF0-048227ED8A05}"/>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169662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52591-8AA6-31AF-7478-59369E531AE5}"/>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3" name="Footer Placeholder 2">
            <a:extLst>
              <a:ext uri="{FF2B5EF4-FFF2-40B4-BE49-F238E27FC236}">
                <a16:creationId xmlns:a16="http://schemas.microsoft.com/office/drawing/2014/main" id="{4BF1920B-040D-A039-D213-8D993FB16C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4A4B53-FF23-A761-39DA-C7A17EF075CB}"/>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182767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39AB-E5EC-7D77-57D2-D4941D459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BFF8D58-216E-60A4-9F96-E8AADDCC1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5F945B2-0B8D-B3D8-6E57-87EE8D33D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9E468-A3CA-7598-5277-0A79060C76FF}"/>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6" name="Footer Placeholder 5">
            <a:extLst>
              <a:ext uri="{FF2B5EF4-FFF2-40B4-BE49-F238E27FC236}">
                <a16:creationId xmlns:a16="http://schemas.microsoft.com/office/drawing/2014/main" id="{E290D3EA-1AF9-ABFD-C5D3-0F0F9AA89E9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421285F-3D8B-0623-9F10-4BB8B701D8A1}"/>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314282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B453-3C58-DB77-031F-83D0BB9FB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6D0B37F-0C4B-1CCE-FAF5-AFCBAE9DD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E883A1E-113C-6D14-9C0C-4BE52FEF8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E2241A-C668-707C-9C85-2E1BA364C35D}"/>
              </a:ext>
            </a:extLst>
          </p:cNvPr>
          <p:cNvSpPr>
            <a:spLocks noGrp="1"/>
          </p:cNvSpPr>
          <p:nvPr>
            <p:ph type="dt" sz="half" idx="10"/>
          </p:nvPr>
        </p:nvSpPr>
        <p:spPr/>
        <p:txBody>
          <a:bodyPr/>
          <a:lstStyle/>
          <a:p>
            <a:fld id="{E049B228-D7B4-4EFA-B914-66BB8B42CA4E}" type="datetimeFigureOut">
              <a:rPr lang="en-ZA" smtClean="0"/>
              <a:t>2023/07/19</a:t>
            </a:fld>
            <a:endParaRPr lang="en-ZA"/>
          </a:p>
        </p:txBody>
      </p:sp>
      <p:sp>
        <p:nvSpPr>
          <p:cNvPr id="6" name="Footer Placeholder 5">
            <a:extLst>
              <a:ext uri="{FF2B5EF4-FFF2-40B4-BE49-F238E27FC236}">
                <a16:creationId xmlns:a16="http://schemas.microsoft.com/office/drawing/2014/main" id="{93AD9D3D-0A59-EA02-0C28-9811C522307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0F2847A-08E1-FBBF-896D-D8E291A1F922}"/>
              </a:ext>
            </a:extLst>
          </p:cNvPr>
          <p:cNvSpPr>
            <a:spLocks noGrp="1"/>
          </p:cNvSpPr>
          <p:nvPr>
            <p:ph type="sldNum" sz="quarter" idx="12"/>
          </p:nvPr>
        </p:nvSpPr>
        <p:spPr/>
        <p:txBody>
          <a:bodyPr/>
          <a:lstStyle/>
          <a:p>
            <a:fld id="{1BD46753-ED6B-492C-A577-73C8928BDA37}" type="slidenum">
              <a:rPr lang="en-ZA" smtClean="0"/>
              <a:t>‹#›</a:t>
            </a:fld>
            <a:endParaRPr lang="en-ZA"/>
          </a:p>
        </p:txBody>
      </p:sp>
    </p:spTree>
    <p:extLst>
      <p:ext uri="{BB962C8B-B14F-4D97-AF65-F5344CB8AC3E}">
        <p14:creationId xmlns:p14="http://schemas.microsoft.com/office/powerpoint/2010/main" val="259802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7A4C82-B677-98D5-9F23-661D71386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DF5DBCF-86B1-CBDF-DFE6-DAE67DFAE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433C51E-296F-EC1B-E7A3-872E0C626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9B228-D7B4-4EFA-B914-66BB8B42CA4E}" type="datetimeFigureOut">
              <a:rPr lang="en-ZA" smtClean="0"/>
              <a:t>2023/07/19</a:t>
            </a:fld>
            <a:endParaRPr lang="en-ZA"/>
          </a:p>
        </p:txBody>
      </p:sp>
      <p:sp>
        <p:nvSpPr>
          <p:cNvPr id="5" name="Footer Placeholder 4">
            <a:extLst>
              <a:ext uri="{FF2B5EF4-FFF2-40B4-BE49-F238E27FC236}">
                <a16:creationId xmlns:a16="http://schemas.microsoft.com/office/drawing/2014/main" id="{D42D9318-92C4-49CD-7B24-60DC84217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86C1BAB-A245-8C45-031D-4913C023A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46753-ED6B-492C-A577-73C8928BDA37}" type="slidenum">
              <a:rPr lang="en-ZA" smtClean="0"/>
              <a:t>‹#›</a:t>
            </a:fld>
            <a:endParaRPr lang="en-ZA"/>
          </a:p>
        </p:txBody>
      </p:sp>
    </p:spTree>
    <p:extLst>
      <p:ext uri="{BB962C8B-B14F-4D97-AF65-F5344CB8AC3E}">
        <p14:creationId xmlns:p14="http://schemas.microsoft.com/office/powerpoint/2010/main" val="425304735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3CDEA-D60C-AC44-A6A5-AE48E82F3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71F066-F494-7943-A38C-59CFDDA08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22546-775C-2949-985F-AF1A58DBD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011EA-56B7-45A6-A2F7-773065F913A7}" type="datetime1">
              <a:rPr lang="en-US" smtClean="0"/>
              <a:t>7/19/2023</a:t>
            </a:fld>
            <a:endParaRPr lang="en-US"/>
          </a:p>
        </p:txBody>
      </p:sp>
      <p:sp>
        <p:nvSpPr>
          <p:cNvPr id="5" name="Footer Placeholder 4">
            <a:extLst>
              <a:ext uri="{FF2B5EF4-FFF2-40B4-BE49-F238E27FC236}">
                <a16:creationId xmlns:a16="http://schemas.microsoft.com/office/drawing/2014/main" id="{210C2F66-2C02-8F45-BADE-3479300E9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63A04-BE74-644E-95A3-5C6E8091D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B11E8-1C84-FA42-9771-7FFE3F662778}" type="slidenum">
              <a:rPr lang="en-US" smtClean="0"/>
              <a:t>‹#›</a:t>
            </a:fld>
            <a:endParaRPr lang="en-US"/>
          </a:p>
        </p:txBody>
      </p:sp>
    </p:spTree>
    <p:extLst>
      <p:ext uri="{BB962C8B-B14F-4D97-AF65-F5344CB8AC3E}">
        <p14:creationId xmlns:p14="http://schemas.microsoft.com/office/powerpoint/2010/main" val="29924148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87C2A-BA6F-4F90-A2BA-39AB95F5356B}" type="datetimeFigureOut">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31948-4616-4BB1-8A52-930771F85DF6}" type="slidenum">
              <a:rPr lang="en-US" smtClean="0"/>
              <a:t>‹#›</a:t>
            </a:fld>
            <a:endParaRPr lang="en-US"/>
          </a:p>
        </p:txBody>
      </p:sp>
    </p:spTree>
    <p:extLst>
      <p:ext uri="{BB962C8B-B14F-4D97-AF65-F5344CB8AC3E}">
        <p14:creationId xmlns:p14="http://schemas.microsoft.com/office/powerpoint/2010/main" val="30288833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hyperlink" Target="https://onlinelibrary.wiley.com/toc/17582652/2023/26/S2" TargetMode="External"/><Relationship Id="rId2" Type="http://schemas.openxmlformats.org/officeDocument/2006/relationships/image" Target="../media/image61.jpeg"/><Relationship Id="rId1" Type="http://schemas.openxmlformats.org/officeDocument/2006/relationships/slideLayout" Target="../slideLayouts/slideLayout3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F6CF83-D9D0-8745-6DF1-1A1FEE42716A}"/>
              </a:ext>
            </a:extLst>
          </p:cNvPr>
          <p:cNvSpPr>
            <a:spLocks noGrp="1"/>
          </p:cNvSpPr>
          <p:nvPr>
            <p:ph type="body" idx="1"/>
          </p:nvPr>
        </p:nvSpPr>
        <p:spPr>
          <a:xfrm>
            <a:off x="442556" y="3677722"/>
            <a:ext cx="5399079" cy="1484247"/>
          </a:xfrm>
        </p:spPr>
        <p:txBody>
          <a:bodyPr>
            <a:normAutofit fontScale="92500" lnSpcReduction="10000"/>
          </a:bodyPr>
          <a:lstStyle/>
          <a:p>
            <a:endParaRPr lang="en-ZA" dirty="0"/>
          </a:p>
          <a:p>
            <a:r>
              <a:rPr lang="en-ZA" dirty="0"/>
              <a:t>Sinead Delany-Moretlwe, MBBCh PhD DTM&amp;H</a:t>
            </a:r>
          </a:p>
          <a:p>
            <a:r>
              <a:rPr lang="en-ZA" dirty="0"/>
              <a:t>University of the Witwatersrand</a:t>
            </a:r>
          </a:p>
          <a:p>
            <a:r>
              <a:rPr lang="en-ZA" dirty="0"/>
              <a:t>IAS, July 2023</a:t>
            </a:r>
          </a:p>
        </p:txBody>
      </p:sp>
      <p:sp>
        <p:nvSpPr>
          <p:cNvPr id="2" name="Title 1">
            <a:extLst>
              <a:ext uri="{FF2B5EF4-FFF2-40B4-BE49-F238E27FC236}">
                <a16:creationId xmlns:a16="http://schemas.microsoft.com/office/drawing/2014/main" id="{DE86194A-BC89-E086-1361-5562830FC73F}"/>
              </a:ext>
            </a:extLst>
          </p:cNvPr>
          <p:cNvSpPr>
            <a:spLocks noGrp="1"/>
          </p:cNvSpPr>
          <p:nvPr>
            <p:ph type="ctrTitle"/>
          </p:nvPr>
        </p:nvSpPr>
        <p:spPr>
          <a:xfrm>
            <a:off x="318569" y="335770"/>
            <a:ext cx="7267350" cy="3217216"/>
          </a:xfrm>
        </p:spPr>
        <p:txBody>
          <a:bodyPr>
            <a:normAutofit fontScale="90000"/>
          </a:bodyPr>
          <a:lstStyle/>
          <a:p>
            <a:r>
              <a:rPr lang="en-ZA" sz="4800" dirty="0"/>
              <a:t>Protection through research: including</a:t>
            </a:r>
            <a:br>
              <a:rPr lang="en-ZA" sz="4800" dirty="0"/>
            </a:br>
            <a:r>
              <a:rPr lang="en-ZA" sz="4800" dirty="0"/>
              <a:t>pregnant and lactating people in trials of novel LAED</a:t>
            </a:r>
          </a:p>
        </p:txBody>
      </p:sp>
    </p:spTree>
    <p:extLst>
      <p:ext uri="{BB962C8B-B14F-4D97-AF65-F5344CB8AC3E}">
        <p14:creationId xmlns:p14="http://schemas.microsoft.com/office/powerpoint/2010/main" val="306878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5E14-ADFD-5D48-9463-C2DDB3C9980E}"/>
              </a:ext>
            </a:extLst>
          </p:cNvPr>
          <p:cNvSpPr>
            <a:spLocks noGrp="1"/>
          </p:cNvSpPr>
          <p:nvPr>
            <p:ph type="title" idx="4294967295"/>
          </p:nvPr>
        </p:nvSpPr>
        <p:spPr>
          <a:xfrm>
            <a:off x="394704" y="401686"/>
            <a:ext cx="11012271" cy="871538"/>
          </a:xfrm>
        </p:spPr>
        <p:txBody>
          <a:bodyPr>
            <a:noAutofit/>
          </a:bodyPr>
          <a:lstStyle/>
          <a:p>
            <a:pPr algn="l"/>
            <a:r>
              <a:rPr lang="en-US" sz="3200" b="1" dirty="0">
                <a:solidFill>
                  <a:srgbClr val="0070C0"/>
                </a:solidFill>
              </a:rPr>
              <a:t>Congenital anomalies are not the only (nor even the most important) safety endpoint related to medications taken in pregnancy</a:t>
            </a:r>
          </a:p>
        </p:txBody>
      </p:sp>
      <p:pic>
        <p:nvPicPr>
          <p:cNvPr id="6" name="Picture 2">
            <a:extLst>
              <a:ext uri="{FF2B5EF4-FFF2-40B4-BE49-F238E27FC236}">
                <a16:creationId xmlns:a16="http://schemas.microsoft.com/office/drawing/2014/main" id="{8F0BCCC7-D8A4-E048-97B9-E0F8399385FA}"/>
              </a:ext>
            </a:extLst>
          </p:cNvPr>
          <p:cNvPicPr>
            <a:picLocks noChangeArrowheads="1"/>
          </p:cNvPicPr>
          <p:nvPr/>
        </p:nvPicPr>
        <p:blipFill rotWithShape="1">
          <a:blip r:embed="rId3">
            <a:extLst>
              <a:ext uri="{28A0092B-C50C-407E-A947-70E740481C1C}">
                <a14:useLocalDpi xmlns:a14="http://schemas.microsoft.com/office/drawing/2010/main" val="0"/>
              </a:ext>
            </a:extLst>
          </a:blip>
          <a:srcRect t="11847" b="39920"/>
          <a:stretch/>
        </p:blipFill>
        <p:spPr bwMode="auto">
          <a:xfrm>
            <a:off x="6800308" y="1578608"/>
            <a:ext cx="4699550" cy="4955667"/>
          </a:xfrm>
          <a:prstGeom prst="ellipse">
            <a:avLst/>
          </a:prstGeom>
          <a:noFill/>
          <a:ln w="101600">
            <a:solidFill>
              <a:schemeClr val="bg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CB2063B-480C-444A-AA4C-C357CA929B59}"/>
              </a:ext>
            </a:extLst>
          </p:cNvPr>
          <p:cNvCxnSpPr>
            <a:cxnSpLocks/>
          </p:cNvCxnSpPr>
          <p:nvPr/>
        </p:nvCxnSpPr>
        <p:spPr>
          <a:xfrm flipH="1">
            <a:off x="9054210" y="2222028"/>
            <a:ext cx="426790" cy="523981"/>
          </a:xfrm>
          <a:prstGeom prst="straightConnector1">
            <a:avLst/>
          </a:prstGeom>
          <a:ln w="635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124D0D11-F2BA-EB4F-B86D-96F30239A74F}"/>
              </a:ext>
            </a:extLst>
          </p:cNvPr>
          <p:cNvSpPr/>
          <p:nvPr/>
        </p:nvSpPr>
        <p:spPr>
          <a:xfrm>
            <a:off x="9212175" y="1537898"/>
            <a:ext cx="2868971" cy="696703"/>
          </a:xfrm>
          <a:prstGeom prst="roundRect">
            <a:avLst>
              <a:gd name="adj" fmla="val 50000"/>
            </a:avLst>
          </a:prstGeom>
          <a:solidFill>
            <a:srgbClr val="F5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2C5D"/>
                </a:solidFill>
                <a:effectLst/>
                <a:uLnTx/>
                <a:uFillTx/>
                <a:latin typeface="Calibri" panose="020F0502020204030204"/>
                <a:ea typeface="+mn-ea"/>
                <a:cs typeface="+mn-cs"/>
              </a:rPr>
              <a:t>Congenital anomalies</a:t>
            </a:r>
          </a:p>
        </p:txBody>
      </p:sp>
      <p:cxnSp>
        <p:nvCxnSpPr>
          <p:cNvPr id="9" name="Straight Arrow Connector 8">
            <a:extLst>
              <a:ext uri="{FF2B5EF4-FFF2-40B4-BE49-F238E27FC236}">
                <a16:creationId xmlns:a16="http://schemas.microsoft.com/office/drawing/2014/main" id="{BB97C2F5-7280-4B4A-8906-988667F3C969}"/>
              </a:ext>
            </a:extLst>
          </p:cNvPr>
          <p:cNvCxnSpPr>
            <a:cxnSpLocks/>
          </p:cNvCxnSpPr>
          <p:nvPr/>
        </p:nvCxnSpPr>
        <p:spPr>
          <a:xfrm flipV="1">
            <a:off x="8222421" y="4725852"/>
            <a:ext cx="426790" cy="523981"/>
          </a:xfrm>
          <a:prstGeom prst="straightConnector1">
            <a:avLst/>
          </a:prstGeom>
          <a:ln w="635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568041C4-89B1-434E-9FC2-2B037D7EAC64}"/>
              </a:ext>
            </a:extLst>
          </p:cNvPr>
          <p:cNvSpPr/>
          <p:nvPr/>
        </p:nvSpPr>
        <p:spPr>
          <a:xfrm>
            <a:off x="5351094" y="5108725"/>
            <a:ext cx="3011476" cy="844869"/>
          </a:xfrm>
          <a:prstGeom prst="roundRect">
            <a:avLst>
              <a:gd name="adj" fmla="val 50000"/>
            </a:avLst>
          </a:prstGeom>
          <a:solidFill>
            <a:srgbClr val="F5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Pregnancy, maternal health, child outcomes</a:t>
            </a:r>
          </a:p>
        </p:txBody>
      </p:sp>
      <p:sp>
        <p:nvSpPr>
          <p:cNvPr id="3" name="Content Placeholder 2">
            <a:extLst>
              <a:ext uri="{FF2B5EF4-FFF2-40B4-BE49-F238E27FC236}">
                <a16:creationId xmlns:a16="http://schemas.microsoft.com/office/drawing/2014/main" id="{73D13B05-42AA-1FDF-C4F8-3201EF46611F}"/>
              </a:ext>
            </a:extLst>
          </p:cNvPr>
          <p:cNvSpPr txBox="1">
            <a:spLocks/>
          </p:cNvSpPr>
          <p:nvPr/>
        </p:nvSpPr>
        <p:spPr>
          <a:xfrm>
            <a:off x="273441" y="1749275"/>
            <a:ext cx="6761912" cy="4955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70000"/>
              <a:buFont typeface="Arial" panose="020B0604020202020204" pitchFamily="34" charset="0"/>
              <a:buNone/>
              <a:tabLst/>
              <a:defRPr/>
            </a:pPr>
            <a:endParaRPr kumimoji="0" lang="en-US" sz="3000" b="1"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Pct val="70000"/>
              <a:buFont typeface="Arial" panose="020B0604020202020204" pitchFamily="34" charset="0"/>
              <a:buNone/>
              <a:tabLst/>
              <a:defRPr/>
            </a:pPr>
            <a:r>
              <a:rPr kumimoji="0" lang="en-US" sz="3000" b="1" i="0" u="none" strike="noStrike" kern="1200" cap="none" spc="0" normalizeH="0" baseline="0" noProof="0" dirty="0">
                <a:ln>
                  <a:noFill/>
                </a:ln>
                <a:solidFill>
                  <a:srgbClr val="4472C4">
                    <a:lumMod val="50000"/>
                  </a:srgbClr>
                </a:solidFill>
                <a:effectLst/>
                <a:uLnTx/>
                <a:uFillTx/>
                <a:ea typeface="+mn-ea"/>
                <a:cs typeface="+mn-cs"/>
              </a:rPr>
              <a:t>Pregnancy outcomes, including</a:t>
            </a:r>
          </a:p>
          <a:p>
            <a:pPr marL="457200" marR="0" lvl="1" indent="0" algn="l" defTabSz="914400" rtl="0" eaLnBrk="1" fontAlgn="auto" latinLnBrk="0" hangingPunct="1">
              <a:lnSpc>
                <a:spcPct val="90000"/>
              </a:lnSpc>
              <a:spcBef>
                <a:spcPts val="500"/>
              </a:spcBef>
              <a:spcAft>
                <a:spcPts val="0"/>
              </a:spcAft>
              <a:buClrTx/>
              <a:buSzPct val="70000"/>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50000"/>
                  </a:srgbClr>
                </a:solidFill>
                <a:effectLst/>
                <a:uLnTx/>
                <a:uFillTx/>
                <a:ea typeface="+mn-ea"/>
                <a:cs typeface="+mn-cs"/>
              </a:rPr>
              <a:t>Preterm delivery (</a:t>
            </a:r>
            <a:r>
              <a:rPr kumimoji="0" lang="en-US" sz="2400" b="1" i="0" u="none" strike="noStrike" kern="1200" cap="none" spc="0" normalizeH="0" baseline="0" noProof="0" dirty="0">
                <a:ln>
                  <a:noFill/>
                </a:ln>
                <a:solidFill>
                  <a:srgbClr val="4472C4">
                    <a:lumMod val="50000"/>
                  </a:srgbClr>
                </a:solidFill>
                <a:effectLst/>
                <a:uLnTx/>
                <a:uFillTx/>
                <a:ea typeface="+mn-ea"/>
                <a:cs typeface="+mn-cs"/>
              </a:rPr>
              <a:t>PTD</a:t>
            </a:r>
            <a:r>
              <a:rPr kumimoji="0" lang="en-US" sz="2400" b="0" i="0" u="none" strike="noStrike" kern="1200" cap="none" spc="0" normalizeH="0" baseline="0" noProof="0" dirty="0">
                <a:ln>
                  <a:noFill/>
                </a:ln>
                <a:solidFill>
                  <a:srgbClr val="4472C4">
                    <a:lumMod val="50000"/>
                  </a:srgbClr>
                </a:solidFill>
                <a:effectLst/>
                <a:uLnTx/>
                <a:uFillTx/>
                <a:ea typeface="+mn-ea"/>
                <a:cs typeface="+mn-cs"/>
              </a:rPr>
              <a:t>, birth &lt;37 weeks)</a:t>
            </a:r>
          </a:p>
          <a:p>
            <a:pPr marL="457200" marR="0" lvl="1" indent="0" algn="l" defTabSz="914400" rtl="0" eaLnBrk="1" fontAlgn="auto" latinLnBrk="0" hangingPunct="1">
              <a:lnSpc>
                <a:spcPct val="90000"/>
              </a:lnSpc>
              <a:spcBef>
                <a:spcPts val="500"/>
              </a:spcBef>
              <a:spcAft>
                <a:spcPts val="0"/>
              </a:spcAft>
              <a:buClrTx/>
              <a:buSzPct val="70000"/>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50000"/>
                  </a:srgbClr>
                </a:solidFill>
                <a:effectLst/>
                <a:uLnTx/>
                <a:uFillTx/>
                <a:ea typeface="+mn-ea"/>
                <a:cs typeface="+mn-cs"/>
              </a:rPr>
              <a:t>Low birthweight (</a:t>
            </a:r>
            <a:r>
              <a:rPr kumimoji="0" lang="en-US" sz="2400" b="1" i="0" u="none" strike="noStrike" kern="1200" cap="none" spc="0" normalizeH="0" baseline="0" noProof="0" dirty="0">
                <a:ln>
                  <a:noFill/>
                </a:ln>
                <a:solidFill>
                  <a:srgbClr val="4472C4">
                    <a:lumMod val="50000"/>
                  </a:srgbClr>
                </a:solidFill>
                <a:effectLst/>
                <a:uLnTx/>
                <a:uFillTx/>
                <a:ea typeface="+mn-ea"/>
                <a:cs typeface="+mn-cs"/>
              </a:rPr>
              <a:t>LBW</a:t>
            </a:r>
            <a:r>
              <a:rPr kumimoji="0" lang="en-US" sz="2400" b="0" i="0" u="none" strike="noStrike" kern="1200" cap="none" spc="0" normalizeH="0" baseline="0" noProof="0" dirty="0">
                <a:ln>
                  <a:noFill/>
                </a:ln>
                <a:solidFill>
                  <a:srgbClr val="4472C4">
                    <a:lumMod val="50000"/>
                  </a:srgbClr>
                </a:solidFill>
                <a:effectLst/>
                <a:uLnTx/>
                <a:uFillTx/>
                <a:ea typeface="+mn-ea"/>
                <a:cs typeface="+mn-cs"/>
              </a:rPr>
              <a:t>, &lt;2500g)</a:t>
            </a:r>
          </a:p>
          <a:p>
            <a:pPr marL="457200" marR="0" lvl="1" indent="0" algn="l" defTabSz="914400" rtl="0" eaLnBrk="1" fontAlgn="auto" latinLnBrk="0" hangingPunct="1">
              <a:lnSpc>
                <a:spcPct val="90000"/>
              </a:lnSpc>
              <a:spcBef>
                <a:spcPts val="500"/>
              </a:spcBef>
              <a:spcAft>
                <a:spcPts val="0"/>
              </a:spcAft>
              <a:buClrTx/>
              <a:buSzPct val="70000"/>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50000"/>
                  </a:srgbClr>
                </a:solidFill>
                <a:effectLst/>
                <a:uLnTx/>
                <a:uFillTx/>
                <a:ea typeface="+mn-ea"/>
                <a:cs typeface="+mn-cs"/>
              </a:rPr>
              <a:t>Small for gestational age (</a:t>
            </a:r>
            <a:r>
              <a:rPr kumimoji="0" lang="en-US" sz="2400" b="1" i="0" u="none" strike="noStrike" kern="1200" cap="none" spc="0" normalizeH="0" baseline="0" noProof="0" dirty="0">
                <a:ln>
                  <a:noFill/>
                </a:ln>
                <a:solidFill>
                  <a:srgbClr val="4472C4">
                    <a:lumMod val="50000"/>
                  </a:srgbClr>
                </a:solidFill>
                <a:effectLst/>
                <a:uLnTx/>
                <a:uFillTx/>
                <a:ea typeface="+mn-ea"/>
                <a:cs typeface="+mn-cs"/>
              </a:rPr>
              <a:t>SGA</a:t>
            </a:r>
            <a:r>
              <a:rPr kumimoji="0" lang="en-US" sz="2400" b="0" i="0" u="none" strike="noStrike" kern="1200" cap="none" spc="0" normalizeH="0" baseline="0" noProof="0" dirty="0">
                <a:ln>
                  <a:noFill/>
                </a:ln>
                <a:solidFill>
                  <a:srgbClr val="4472C4">
                    <a:lumMod val="50000"/>
                  </a:srgbClr>
                </a:solidFill>
                <a:effectLst/>
                <a:uLnTx/>
                <a:uFillTx/>
                <a:ea typeface="+mn-ea"/>
                <a:cs typeface="+mn-cs"/>
              </a:rPr>
              <a:t>, &lt;10</a:t>
            </a:r>
            <a:r>
              <a:rPr kumimoji="0" lang="en-US" sz="2400" b="0" i="0" u="none" strike="noStrike" kern="1200" cap="none" spc="0" normalizeH="0" baseline="30000" noProof="0" dirty="0">
                <a:ln>
                  <a:noFill/>
                </a:ln>
                <a:solidFill>
                  <a:srgbClr val="4472C4">
                    <a:lumMod val="50000"/>
                  </a:srgbClr>
                </a:solidFill>
                <a:effectLst/>
                <a:uLnTx/>
                <a:uFillTx/>
                <a:ea typeface="+mn-ea"/>
                <a:cs typeface="+mn-cs"/>
              </a:rPr>
              <a:t>th</a:t>
            </a:r>
            <a:r>
              <a:rPr kumimoji="0" lang="en-US" sz="2400" b="0" i="0" u="none" strike="noStrike" kern="1200" cap="none" spc="0" normalizeH="0" baseline="0" noProof="0" dirty="0">
                <a:ln>
                  <a:noFill/>
                </a:ln>
                <a:solidFill>
                  <a:srgbClr val="4472C4">
                    <a:lumMod val="50000"/>
                  </a:srgbClr>
                </a:solidFill>
                <a:effectLst/>
                <a:uLnTx/>
                <a:uFillTx/>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ea typeface="+mn-ea"/>
                <a:cs typeface="+mn-cs"/>
              </a:rPr>
              <a:t>ile</a:t>
            </a:r>
            <a:r>
              <a:rPr kumimoji="0" lang="en-US" sz="2400" b="0" i="0" u="none" strike="noStrike" kern="1200" cap="none" spc="0" normalizeH="0" baseline="0" noProof="0" dirty="0">
                <a:ln>
                  <a:noFill/>
                </a:ln>
                <a:solidFill>
                  <a:srgbClr val="4472C4">
                    <a:lumMod val="50000"/>
                  </a:srgbClr>
                </a:solidFill>
                <a:effectLst/>
                <a:uLnTx/>
                <a:uFillTx/>
                <a:ea typeface="+mn-ea"/>
                <a:cs typeface="+mn-cs"/>
              </a:rPr>
              <a:t>)</a:t>
            </a:r>
          </a:p>
          <a:p>
            <a:pPr marL="457200" marR="0" lvl="1" indent="0" algn="l" defTabSz="914400" rtl="0" eaLnBrk="1" fontAlgn="auto" latinLnBrk="0" hangingPunct="1">
              <a:lnSpc>
                <a:spcPct val="90000"/>
              </a:lnSpc>
              <a:spcBef>
                <a:spcPts val="500"/>
              </a:spcBef>
              <a:spcAft>
                <a:spcPts val="0"/>
              </a:spcAft>
              <a:buClrTx/>
              <a:buSzPct val="70000"/>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50000"/>
                  </a:srgbClr>
                </a:solidFill>
                <a:effectLst/>
                <a:uLnTx/>
                <a:uFillTx/>
                <a:ea typeface="+mn-ea"/>
                <a:cs typeface="+mn-cs"/>
              </a:rPr>
              <a:t>Fetal loss (miscarriage, stillbirth)</a:t>
            </a:r>
            <a:endParaRPr kumimoji="0" lang="en-US" sz="2400" b="0" i="0" u="none" strike="noStrike" kern="1200" cap="none" spc="0" normalizeH="0" baseline="0" noProof="0" dirty="0">
              <a:ln>
                <a:noFill/>
              </a:ln>
              <a:solidFill>
                <a:srgbClr val="E7E6E6">
                  <a:lumMod val="75000"/>
                </a:srgbClr>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Pct val="70000"/>
              <a:buFont typeface="Arial" panose="020B0604020202020204" pitchFamily="34" charset="0"/>
              <a:buNone/>
              <a:tabLst/>
              <a:defRPr/>
            </a:pPr>
            <a:r>
              <a:rPr kumimoji="0" lang="en-US" sz="3000" b="1" i="0" u="none" strike="noStrike" kern="1200" cap="none" spc="0" normalizeH="0" baseline="0" noProof="0" dirty="0">
                <a:ln>
                  <a:noFill/>
                </a:ln>
                <a:solidFill>
                  <a:srgbClr val="4472C4">
                    <a:lumMod val="50000"/>
                  </a:srgbClr>
                </a:solidFill>
                <a:effectLst/>
                <a:uLnTx/>
                <a:uFillTx/>
                <a:ea typeface="+mn-ea"/>
                <a:cs typeface="+mn-cs"/>
              </a:rPr>
              <a:t>Maternal health outcomes</a:t>
            </a:r>
          </a:p>
          <a:p>
            <a:pPr marL="0" marR="0" lvl="0" indent="0" algn="l" defTabSz="914400" rtl="0" eaLnBrk="1" fontAlgn="auto" latinLnBrk="0" hangingPunct="1">
              <a:lnSpc>
                <a:spcPct val="90000"/>
              </a:lnSpc>
              <a:spcBef>
                <a:spcPts val="1000"/>
              </a:spcBef>
              <a:spcAft>
                <a:spcPts val="0"/>
              </a:spcAft>
              <a:buClrTx/>
              <a:buSzPct val="70000"/>
              <a:buFont typeface="Arial" panose="020B0604020202020204" pitchFamily="34" charset="0"/>
              <a:buNone/>
              <a:tabLst/>
              <a:defRPr/>
            </a:pPr>
            <a:r>
              <a:rPr kumimoji="0" lang="en-US" sz="3000" b="1" i="0" u="none" strike="noStrike" kern="1200" cap="none" spc="0" normalizeH="0" baseline="0" noProof="0" dirty="0">
                <a:ln>
                  <a:noFill/>
                </a:ln>
                <a:solidFill>
                  <a:srgbClr val="4472C4">
                    <a:lumMod val="50000"/>
                  </a:srgbClr>
                </a:solidFill>
                <a:effectLst/>
                <a:uLnTx/>
                <a:uFillTx/>
                <a:ea typeface="+mn-ea"/>
                <a:cs typeface="+mn-cs"/>
              </a:rPr>
              <a:t>Child outcomes</a:t>
            </a:r>
          </a:p>
          <a:p>
            <a:pPr marL="0" marR="0" lvl="0" indent="0" algn="l" defTabSz="914400" rtl="0" eaLnBrk="1" fontAlgn="auto" latinLnBrk="0" hangingPunct="1">
              <a:lnSpc>
                <a:spcPct val="90000"/>
              </a:lnSpc>
              <a:spcBef>
                <a:spcPts val="1000"/>
              </a:spcBef>
              <a:spcAft>
                <a:spcPts val="0"/>
              </a:spcAft>
              <a:buClrTx/>
              <a:buSzPct val="70000"/>
              <a:buFont typeface="Arial" panose="020B0604020202020204" pitchFamily="34" charset="0"/>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1A361A6-F308-9329-C1F6-2041A3A68D3B}"/>
              </a:ext>
            </a:extLst>
          </p:cNvPr>
          <p:cNvSpPr txBox="1"/>
          <p:nvPr/>
        </p:nvSpPr>
        <p:spPr>
          <a:xfrm>
            <a:off x="211015" y="6395776"/>
            <a:ext cx="7264959" cy="276999"/>
          </a:xfrm>
          <a:prstGeom prst="rect">
            <a:avLst/>
          </a:prstGeom>
          <a:noFill/>
        </p:spPr>
        <p:txBody>
          <a:bodyPr wrap="square" rtlCol="0">
            <a:spAutoFit/>
          </a:bodyPr>
          <a:lstStyle/>
          <a:p>
            <a:r>
              <a:rPr lang="en-ZA" sz="1200" dirty="0"/>
              <a:t>Slide courtesy S. Lockman</a:t>
            </a:r>
          </a:p>
        </p:txBody>
      </p:sp>
    </p:spTree>
    <p:extLst>
      <p:ext uri="{BB962C8B-B14F-4D97-AF65-F5344CB8AC3E}">
        <p14:creationId xmlns:p14="http://schemas.microsoft.com/office/powerpoint/2010/main" val="29175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5294-E1AB-9E59-B70A-60838C5EA7B3}"/>
              </a:ext>
            </a:extLst>
          </p:cNvPr>
          <p:cNvSpPr>
            <a:spLocks noGrp="1"/>
          </p:cNvSpPr>
          <p:nvPr>
            <p:ph type="title"/>
          </p:nvPr>
        </p:nvSpPr>
        <p:spPr/>
        <p:txBody>
          <a:bodyPr>
            <a:noAutofit/>
          </a:bodyPr>
          <a:lstStyle/>
          <a:p>
            <a:r>
              <a:rPr lang="en-US" sz="3200" dirty="0"/>
              <a:t>HPTN 084 design, OLE period</a:t>
            </a:r>
            <a:endParaRPr lang="en-ZA" sz="3200" dirty="0"/>
          </a:p>
        </p:txBody>
      </p:sp>
      <p:graphicFrame>
        <p:nvGraphicFramePr>
          <p:cNvPr id="4" name="Content Placeholder 3">
            <a:extLst>
              <a:ext uri="{FF2B5EF4-FFF2-40B4-BE49-F238E27FC236}">
                <a16:creationId xmlns:a16="http://schemas.microsoft.com/office/drawing/2014/main" id="{593E0868-7B90-368C-DE89-743118C10F1C}"/>
              </a:ext>
            </a:extLst>
          </p:cNvPr>
          <p:cNvGraphicFramePr>
            <a:graphicFrameLocks noGrp="1"/>
          </p:cNvGraphicFramePr>
          <p:nvPr>
            <p:ph idx="1"/>
            <p:extLst>
              <p:ext uri="{D42A27DB-BD31-4B8C-83A1-F6EECF244321}">
                <p14:modId xmlns:p14="http://schemas.microsoft.com/office/powerpoint/2010/main" val="3523778733"/>
              </p:ext>
            </p:extLst>
          </p:nvPr>
        </p:nvGraphicFramePr>
        <p:xfrm>
          <a:off x="840929" y="1604366"/>
          <a:ext cx="786093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Brace 4">
            <a:extLst>
              <a:ext uri="{FF2B5EF4-FFF2-40B4-BE49-F238E27FC236}">
                <a16:creationId xmlns:a16="http://schemas.microsoft.com/office/drawing/2014/main" id="{632D8735-1A16-4B10-BA6B-BFC2A866617F}"/>
              </a:ext>
            </a:extLst>
          </p:cNvPr>
          <p:cNvSpPr/>
          <p:nvPr/>
        </p:nvSpPr>
        <p:spPr>
          <a:xfrm>
            <a:off x="8530283" y="1830404"/>
            <a:ext cx="475013" cy="2850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7" name="TextBox 6">
            <a:extLst>
              <a:ext uri="{FF2B5EF4-FFF2-40B4-BE49-F238E27FC236}">
                <a16:creationId xmlns:a16="http://schemas.microsoft.com/office/drawing/2014/main" id="{6E93BBDD-3E27-0F58-CEBD-CE5DAB98B309}"/>
              </a:ext>
            </a:extLst>
          </p:cNvPr>
          <p:cNvSpPr txBox="1"/>
          <p:nvPr/>
        </p:nvSpPr>
        <p:spPr>
          <a:xfrm>
            <a:off x="6499042" y="5253634"/>
            <a:ext cx="2987040" cy="646331"/>
          </a:xfrm>
          <a:prstGeom prst="rect">
            <a:avLst/>
          </a:prstGeom>
          <a:noFill/>
        </p:spPr>
        <p:txBody>
          <a:bodyPr wrap="square" rtlCol="0">
            <a:spAutoFit/>
          </a:bodyPr>
          <a:lstStyle/>
          <a:p>
            <a:r>
              <a:rPr lang="en-US" dirty="0"/>
              <a:t>Continue follow up and assess outcomes</a:t>
            </a:r>
            <a:endParaRPr lang="en-ZA" dirty="0"/>
          </a:p>
        </p:txBody>
      </p:sp>
      <p:sp>
        <p:nvSpPr>
          <p:cNvPr id="10" name="Rectangle 9">
            <a:extLst>
              <a:ext uri="{FF2B5EF4-FFF2-40B4-BE49-F238E27FC236}">
                <a16:creationId xmlns:a16="http://schemas.microsoft.com/office/drawing/2014/main" id="{5D2D8214-E3B8-3144-F1CC-A6A9295AB5E6}"/>
              </a:ext>
            </a:extLst>
          </p:cNvPr>
          <p:cNvSpPr/>
          <p:nvPr/>
        </p:nvSpPr>
        <p:spPr>
          <a:xfrm>
            <a:off x="8977745" y="1971304"/>
            <a:ext cx="1555668" cy="795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CAB</a:t>
            </a:r>
            <a:endParaRPr lang="en-ZA" dirty="0"/>
          </a:p>
        </p:txBody>
      </p:sp>
      <p:sp>
        <p:nvSpPr>
          <p:cNvPr id="11" name="Rectangle 10">
            <a:extLst>
              <a:ext uri="{FF2B5EF4-FFF2-40B4-BE49-F238E27FC236}">
                <a16:creationId xmlns:a16="http://schemas.microsoft.com/office/drawing/2014/main" id="{CDB64D59-29AC-1293-507E-625963EF8CA9}"/>
              </a:ext>
            </a:extLst>
          </p:cNvPr>
          <p:cNvSpPr/>
          <p:nvPr/>
        </p:nvSpPr>
        <p:spPr>
          <a:xfrm>
            <a:off x="8977745" y="3028208"/>
            <a:ext cx="1555668" cy="79564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TDF/FTC</a:t>
            </a:r>
            <a:endParaRPr lang="en-ZA" dirty="0"/>
          </a:p>
        </p:txBody>
      </p:sp>
      <p:sp>
        <p:nvSpPr>
          <p:cNvPr id="12" name="TextBox 11">
            <a:extLst>
              <a:ext uri="{FF2B5EF4-FFF2-40B4-BE49-F238E27FC236}">
                <a16:creationId xmlns:a16="http://schemas.microsoft.com/office/drawing/2014/main" id="{6DB7F56E-788D-9D7D-2BE0-7F4735F54354}"/>
              </a:ext>
            </a:extLst>
          </p:cNvPr>
          <p:cNvSpPr txBox="1"/>
          <p:nvPr/>
        </p:nvSpPr>
        <p:spPr>
          <a:xfrm>
            <a:off x="8977745" y="4091050"/>
            <a:ext cx="2315095" cy="646331"/>
          </a:xfrm>
          <a:prstGeom prst="rect">
            <a:avLst/>
          </a:prstGeom>
          <a:noFill/>
        </p:spPr>
        <p:txBody>
          <a:bodyPr wrap="square" rtlCol="0">
            <a:spAutoFit/>
          </a:bodyPr>
          <a:lstStyle/>
          <a:p>
            <a:r>
              <a:rPr lang="en-US" dirty="0"/>
              <a:t>No consent, follow as below</a:t>
            </a:r>
            <a:endParaRPr lang="en-ZA" dirty="0"/>
          </a:p>
        </p:txBody>
      </p:sp>
      <p:sp>
        <p:nvSpPr>
          <p:cNvPr id="13" name="TextBox 12">
            <a:extLst>
              <a:ext uri="{FF2B5EF4-FFF2-40B4-BE49-F238E27FC236}">
                <a16:creationId xmlns:a16="http://schemas.microsoft.com/office/drawing/2014/main" id="{60E2E290-4083-E276-87DA-A0C614BDE089}"/>
              </a:ext>
            </a:extLst>
          </p:cNvPr>
          <p:cNvSpPr txBox="1"/>
          <p:nvPr/>
        </p:nvSpPr>
        <p:spPr>
          <a:xfrm>
            <a:off x="832455" y="1235034"/>
            <a:ext cx="6945883" cy="369332"/>
          </a:xfrm>
          <a:prstGeom prst="rect">
            <a:avLst/>
          </a:prstGeom>
          <a:noFill/>
        </p:spPr>
        <p:txBody>
          <a:bodyPr wrap="square" rtlCol="0">
            <a:spAutoFit/>
          </a:bodyPr>
          <a:lstStyle/>
          <a:p>
            <a:pPr algn="l"/>
            <a:r>
              <a:rPr lang="en-US" dirty="0"/>
              <a:t>No LARC requirement</a:t>
            </a:r>
            <a:endParaRPr lang="en-ZA" dirty="0"/>
          </a:p>
        </p:txBody>
      </p:sp>
      <p:sp>
        <p:nvSpPr>
          <p:cNvPr id="6" name="TextBox 5">
            <a:extLst>
              <a:ext uri="{FF2B5EF4-FFF2-40B4-BE49-F238E27FC236}">
                <a16:creationId xmlns:a16="http://schemas.microsoft.com/office/drawing/2014/main" id="{529C90C2-3CC6-0679-DA5C-9CA4F7E6873B}"/>
              </a:ext>
            </a:extLst>
          </p:cNvPr>
          <p:cNvSpPr txBox="1"/>
          <p:nvPr/>
        </p:nvSpPr>
        <p:spPr>
          <a:xfrm>
            <a:off x="10759044" y="2162327"/>
            <a:ext cx="1230923" cy="1477328"/>
          </a:xfrm>
          <a:prstGeom prst="rect">
            <a:avLst/>
          </a:prstGeom>
          <a:noFill/>
        </p:spPr>
        <p:txBody>
          <a:bodyPr wrap="square" rtlCol="0">
            <a:spAutoFit/>
          </a:bodyPr>
          <a:lstStyle/>
          <a:p>
            <a:r>
              <a:rPr lang="en-ZA" dirty="0"/>
              <a:t>Follow through to 1 year post-partum</a:t>
            </a:r>
          </a:p>
        </p:txBody>
      </p:sp>
      <p:sp>
        <p:nvSpPr>
          <p:cNvPr id="3" name="TextBox 2">
            <a:extLst>
              <a:ext uri="{FF2B5EF4-FFF2-40B4-BE49-F238E27FC236}">
                <a16:creationId xmlns:a16="http://schemas.microsoft.com/office/drawing/2014/main" id="{58828B73-F0A4-772C-4F9D-892E3D2F506B}"/>
              </a:ext>
            </a:extLst>
          </p:cNvPr>
          <p:cNvSpPr txBox="1"/>
          <p:nvPr/>
        </p:nvSpPr>
        <p:spPr>
          <a:xfrm>
            <a:off x="9232749" y="4838135"/>
            <a:ext cx="2601328" cy="1477328"/>
          </a:xfrm>
          <a:prstGeom prst="rect">
            <a:avLst/>
          </a:prstGeom>
          <a:noFill/>
          <a:ln>
            <a:solidFill>
              <a:srgbClr val="FF0000"/>
            </a:solidFill>
          </a:ln>
        </p:spPr>
        <p:txBody>
          <a:bodyPr wrap="square" rtlCol="0">
            <a:spAutoFit/>
          </a:bodyPr>
          <a:lstStyle/>
          <a:p>
            <a:pPr algn="l"/>
            <a:r>
              <a:rPr lang="en-US" i="1" dirty="0">
                <a:solidFill>
                  <a:srgbClr val="FF0000"/>
                </a:solidFill>
              </a:rPr>
              <a:t>Key questions about safety, need for dose adjustment in pregnancy, and safety during lactation</a:t>
            </a:r>
            <a:endParaRPr lang="en-ZA" i="1" dirty="0">
              <a:solidFill>
                <a:srgbClr val="FF0000"/>
              </a:solidFill>
            </a:endParaRPr>
          </a:p>
        </p:txBody>
      </p:sp>
      <p:pic>
        <p:nvPicPr>
          <p:cNvPr id="8" name="Picture 7">
            <a:extLst>
              <a:ext uri="{FF2B5EF4-FFF2-40B4-BE49-F238E27FC236}">
                <a16:creationId xmlns:a16="http://schemas.microsoft.com/office/drawing/2014/main" id="{686DF6B0-DD0D-4B9F-3559-E542EACF47A7}"/>
              </a:ext>
            </a:extLst>
          </p:cNvPr>
          <p:cNvPicPr>
            <a:picLocks noChangeAspect="1"/>
          </p:cNvPicPr>
          <p:nvPr/>
        </p:nvPicPr>
        <p:blipFill>
          <a:blip r:embed="rId7"/>
          <a:stretch>
            <a:fillRect/>
          </a:stretch>
        </p:blipFill>
        <p:spPr>
          <a:xfrm>
            <a:off x="1479762" y="3298409"/>
            <a:ext cx="957155" cy="963251"/>
          </a:xfrm>
          <a:prstGeom prst="rect">
            <a:avLst/>
          </a:prstGeom>
        </p:spPr>
      </p:pic>
    </p:spTree>
    <p:extLst>
      <p:ext uri="{BB962C8B-B14F-4D97-AF65-F5344CB8AC3E}">
        <p14:creationId xmlns:p14="http://schemas.microsoft.com/office/powerpoint/2010/main" val="244383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6FA548-6719-74CE-CE15-88922DCC8E1D}"/>
              </a:ext>
            </a:extLst>
          </p:cNvPr>
          <p:cNvPicPr>
            <a:picLocks noGrp="1" noChangeAspect="1"/>
          </p:cNvPicPr>
          <p:nvPr>
            <p:ph idx="1"/>
          </p:nvPr>
        </p:nvPicPr>
        <p:blipFill>
          <a:blip r:embed="rId2"/>
          <a:stretch>
            <a:fillRect/>
          </a:stretch>
        </p:blipFill>
        <p:spPr>
          <a:xfrm>
            <a:off x="838199" y="2210531"/>
            <a:ext cx="3812829" cy="3304758"/>
          </a:xfrm>
        </p:spPr>
      </p:pic>
      <p:pic>
        <p:nvPicPr>
          <p:cNvPr id="7" name="Picture 6">
            <a:extLst>
              <a:ext uri="{FF2B5EF4-FFF2-40B4-BE49-F238E27FC236}">
                <a16:creationId xmlns:a16="http://schemas.microsoft.com/office/drawing/2014/main" id="{BF1409ED-F08D-D0BF-679D-7D344469888E}"/>
              </a:ext>
            </a:extLst>
          </p:cNvPr>
          <p:cNvPicPr>
            <a:picLocks noChangeAspect="1"/>
          </p:cNvPicPr>
          <p:nvPr/>
        </p:nvPicPr>
        <p:blipFill>
          <a:blip r:embed="rId3"/>
          <a:stretch>
            <a:fillRect/>
          </a:stretch>
        </p:blipFill>
        <p:spPr>
          <a:xfrm>
            <a:off x="100404" y="20584"/>
            <a:ext cx="7108116" cy="2763529"/>
          </a:xfrm>
          <a:prstGeom prst="rect">
            <a:avLst/>
          </a:prstGeom>
        </p:spPr>
      </p:pic>
      <p:pic>
        <p:nvPicPr>
          <p:cNvPr id="11" name="Picture 10">
            <a:extLst>
              <a:ext uri="{FF2B5EF4-FFF2-40B4-BE49-F238E27FC236}">
                <a16:creationId xmlns:a16="http://schemas.microsoft.com/office/drawing/2014/main" id="{28710AD0-8257-B74E-29C3-18D3E724E68D}"/>
              </a:ext>
            </a:extLst>
          </p:cNvPr>
          <p:cNvPicPr>
            <a:picLocks noChangeAspect="1"/>
          </p:cNvPicPr>
          <p:nvPr/>
        </p:nvPicPr>
        <p:blipFill>
          <a:blip r:embed="rId4"/>
          <a:stretch>
            <a:fillRect/>
          </a:stretch>
        </p:blipFill>
        <p:spPr>
          <a:xfrm>
            <a:off x="5569608" y="1676312"/>
            <a:ext cx="5835316" cy="1914186"/>
          </a:xfrm>
          <a:prstGeom prst="rect">
            <a:avLst/>
          </a:prstGeom>
        </p:spPr>
      </p:pic>
      <p:pic>
        <p:nvPicPr>
          <p:cNvPr id="3" name="Picture 2">
            <a:extLst>
              <a:ext uri="{FF2B5EF4-FFF2-40B4-BE49-F238E27FC236}">
                <a16:creationId xmlns:a16="http://schemas.microsoft.com/office/drawing/2014/main" id="{4BC00489-9001-4187-5A56-770FA5430CC8}"/>
              </a:ext>
            </a:extLst>
          </p:cNvPr>
          <p:cNvPicPr>
            <a:picLocks noChangeAspect="1"/>
          </p:cNvPicPr>
          <p:nvPr/>
        </p:nvPicPr>
        <p:blipFill>
          <a:blip r:embed="rId5"/>
          <a:stretch>
            <a:fillRect/>
          </a:stretch>
        </p:blipFill>
        <p:spPr>
          <a:xfrm>
            <a:off x="359622" y="5716950"/>
            <a:ext cx="957155" cy="963251"/>
          </a:xfrm>
          <a:prstGeom prst="rect">
            <a:avLst/>
          </a:prstGeom>
        </p:spPr>
      </p:pic>
      <p:pic>
        <p:nvPicPr>
          <p:cNvPr id="6" name="Picture 5">
            <a:extLst>
              <a:ext uri="{FF2B5EF4-FFF2-40B4-BE49-F238E27FC236}">
                <a16:creationId xmlns:a16="http://schemas.microsoft.com/office/drawing/2014/main" id="{6817E1BD-FAA0-960C-960F-EF96E27F823A}"/>
              </a:ext>
            </a:extLst>
          </p:cNvPr>
          <p:cNvPicPr>
            <a:picLocks noChangeAspect="1"/>
          </p:cNvPicPr>
          <p:nvPr/>
        </p:nvPicPr>
        <p:blipFill>
          <a:blip r:embed="rId6"/>
          <a:stretch>
            <a:fillRect/>
          </a:stretch>
        </p:blipFill>
        <p:spPr>
          <a:xfrm>
            <a:off x="5733311" y="3904867"/>
            <a:ext cx="6099067" cy="2466784"/>
          </a:xfrm>
          <a:prstGeom prst="rect">
            <a:avLst/>
          </a:prstGeom>
        </p:spPr>
      </p:pic>
      <p:pic>
        <p:nvPicPr>
          <p:cNvPr id="10" name="Picture 9">
            <a:extLst>
              <a:ext uri="{FF2B5EF4-FFF2-40B4-BE49-F238E27FC236}">
                <a16:creationId xmlns:a16="http://schemas.microsoft.com/office/drawing/2014/main" id="{B0297DEF-3EFF-3E87-DFDF-6F48483EB5B8}"/>
              </a:ext>
            </a:extLst>
          </p:cNvPr>
          <p:cNvPicPr>
            <a:picLocks noChangeAspect="1"/>
          </p:cNvPicPr>
          <p:nvPr/>
        </p:nvPicPr>
        <p:blipFill>
          <a:blip r:embed="rId7"/>
          <a:stretch>
            <a:fillRect/>
          </a:stretch>
        </p:blipFill>
        <p:spPr>
          <a:xfrm>
            <a:off x="2744613" y="3904867"/>
            <a:ext cx="3133197" cy="2331802"/>
          </a:xfrm>
          <a:prstGeom prst="rect">
            <a:avLst/>
          </a:prstGeom>
        </p:spPr>
      </p:pic>
      <p:pic>
        <p:nvPicPr>
          <p:cNvPr id="9" name="Picture 8">
            <a:extLst>
              <a:ext uri="{FF2B5EF4-FFF2-40B4-BE49-F238E27FC236}">
                <a16:creationId xmlns:a16="http://schemas.microsoft.com/office/drawing/2014/main" id="{55B90F20-07C8-A132-FBB8-20D3F643BEA1}"/>
              </a:ext>
            </a:extLst>
          </p:cNvPr>
          <p:cNvPicPr>
            <a:picLocks noChangeAspect="1"/>
          </p:cNvPicPr>
          <p:nvPr/>
        </p:nvPicPr>
        <p:blipFill>
          <a:blip r:embed="rId8"/>
          <a:stretch>
            <a:fillRect/>
          </a:stretch>
        </p:blipFill>
        <p:spPr>
          <a:xfrm>
            <a:off x="7567289" y="740536"/>
            <a:ext cx="4027627" cy="1199338"/>
          </a:xfrm>
          <a:prstGeom prst="rect">
            <a:avLst/>
          </a:prstGeom>
        </p:spPr>
      </p:pic>
    </p:spTree>
    <p:extLst>
      <p:ext uri="{BB962C8B-B14F-4D97-AF65-F5344CB8AC3E}">
        <p14:creationId xmlns:p14="http://schemas.microsoft.com/office/powerpoint/2010/main" val="111928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487BB6A-8E56-A818-53B7-FB1069184A99}"/>
              </a:ext>
            </a:extLst>
          </p:cNvPr>
          <p:cNvGraphicFramePr/>
          <p:nvPr>
            <p:extLst>
              <p:ext uri="{D42A27DB-BD31-4B8C-83A1-F6EECF244321}">
                <p14:modId xmlns:p14="http://schemas.microsoft.com/office/powerpoint/2010/main" val="4271418731"/>
              </p:ext>
            </p:extLst>
          </p:nvPr>
        </p:nvGraphicFramePr>
        <p:xfrm>
          <a:off x="1074420" y="1497693"/>
          <a:ext cx="8128000" cy="47725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B0C0EBC-3975-982E-F5EE-7AB9A71DDC3B}"/>
              </a:ext>
            </a:extLst>
          </p:cNvPr>
          <p:cNvSpPr>
            <a:spLocks noGrp="1"/>
          </p:cNvSpPr>
          <p:nvPr>
            <p:ph type="title"/>
          </p:nvPr>
        </p:nvSpPr>
        <p:spPr/>
        <p:txBody>
          <a:bodyPr/>
          <a:lstStyle/>
          <a:p>
            <a:r>
              <a:rPr lang="en-US"/>
              <a:t>Community consultation, May 2021</a:t>
            </a:r>
            <a:endParaRPr lang="en-ZA"/>
          </a:p>
        </p:txBody>
      </p:sp>
      <p:sp>
        <p:nvSpPr>
          <p:cNvPr id="3" name="Content Placeholder 2">
            <a:extLst>
              <a:ext uri="{FF2B5EF4-FFF2-40B4-BE49-F238E27FC236}">
                <a16:creationId xmlns:a16="http://schemas.microsoft.com/office/drawing/2014/main" id="{27877683-1B91-2D49-BC20-4785872293CA}"/>
              </a:ext>
            </a:extLst>
          </p:cNvPr>
          <p:cNvSpPr>
            <a:spLocks noGrp="1"/>
          </p:cNvSpPr>
          <p:nvPr>
            <p:ph idx="1"/>
          </p:nvPr>
        </p:nvSpPr>
        <p:spPr>
          <a:xfrm>
            <a:off x="9288543" y="1687478"/>
            <a:ext cx="2387600" cy="4351338"/>
          </a:xfrm>
        </p:spPr>
        <p:txBody>
          <a:bodyPr>
            <a:noAutofit/>
          </a:bodyPr>
          <a:lstStyle/>
          <a:p>
            <a:pPr marL="0" indent="0" algn="ctr">
              <a:buNone/>
            </a:pPr>
            <a:r>
              <a:rPr lang="en-US" sz="1800" dirty="0"/>
              <a:t>N=101 participants, mainly community stakeholders</a:t>
            </a:r>
          </a:p>
          <a:p>
            <a:pPr marL="0" indent="0" algn="ctr">
              <a:buNone/>
            </a:pPr>
            <a:endParaRPr lang="en-US" sz="1800" dirty="0"/>
          </a:p>
          <a:p>
            <a:pPr marL="0" indent="0" algn="ctr">
              <a:buNone/>
            </a:pPr>
            <a:r>
              <a:rPr lang="en-US" sz="1800" dirty="0"/>
              <a:t>Emphasized safety concerns and need for information +++</a:t>
            </a:r>
          </a:p>
          <a:p>
            <a:pPr marL="0" indent="0" algn="ctr">
              <a:buNone/>
            </a:pPr>
            <a:endParaRPr lang="en-US" sz="1800" dirty="0"/>
          </a:p>
          <a:p>
            <a:pPr marL="0" indent="0" algn="ctr">
              <a:buNone/>
            </a:pPr>
            <a:r>
              <a:rPr lang="en-US" sz="1800" dirty="0"/>
              <a:t>Pregnant women part of social network with many stakeholders in a safe pregnancy outcome</a:t>
            </a:r>
            <a:endParaRPr lang="en-ZA" sz="1800" dirty="0"/>
          </a:p>
        </p:txBody>
      </p:sp>
      <p:sp>
        <p:nvSpPr>
          <p:cNvPr id="4" name="TextBox 3">
            <a:extLst>
              <a:ext uri="{FF2B5EF4-FFF2-40B4-BE49-F238E27FC236}">
                <a16:creationId xmlns:a16="http://schemas.microsoft.com/office/drawing/2014/main" id="{0D695817-6C77-20E6-15D1-3420F57276E8}"/>
              </a:ext>
            </a:extLst>
          </p:cNvPr>
          <p:cNvSpPr txBox="1"/>
          <p:nvPr/>
        </p:nvSpPr>
        <p:spPr>
          <a:xfrm>
            <a:off x="4841716" y="6340328"/>
            <a:ext cx="6440270" cy="369332"/>
          </a:xfrm>
          <a:prstGeom prst="rect">
            <a:avLst/>
          </a:prstGeom>
          <a:noFill/>
        </p:spPr>
        <p:txBody>
          <a:bodyPr wrap="square" rtlCol="0">
            <a:spAutoFit/>
          </a:bodyPr>
          <a:lstStyle/>
          <a:p>
            <a:pPr algn="r"/>
            <a:r>
              <a:rPr lang="en-US" dirty="0"/>
              <a:t>White, JIAS 2023</a:t>
            </a:r>
            <a:endParaRPr lang="en-ZA" dirty="0"/>
          </a:p>
        </p:txBody>
      </p:sp>
      <p:pic>
        <p:nvPicPr>
          <p:cNvPr id="5" name="Picture 4">
            <a:extLst>
              <a:ext uri="{FF2B5EF4-FFF2-40B4-BE49-F238E27FC236}">
                <a16:creationId xmlns:a16="http://schemas.microsoft.com/office/drawing/2014/main" id="{AEE853E3-05D3-5CCD-8192-8373F8D14D04}"/>
              </a:ext>
            </a:extLst>
          </p:cNvPr>
          <p:cNvPicPr>
            <a:picLocks noChangeAspect="1"/>
          </p:cNvPicPr>
          <p:nvPr/>
        </p:nvPicPr>
        <p:blipFill>
          <a:blip r:embed="rId3"/>
          <a:stretch>
            <a:fillRect/>
          </a:stretch>
        </p:blipFill>
        <p:spPr>
          <a:xfrm>
            <a:off x="359622" y="5769897"/>
            <a:ext cx="957155" cy="963251"/>
          </a:xfrm>
          <a:prstGeom prst="rect">
            <a:avLst/>
          </a:prstGeom>
        </p:spPr>
      </p:pic>
    </p:spTree>
    <p:extLst>
      <p:ext uri="{BB962C8B-B14F-4D97-AF65-F5344CB8AC3E}">
        <p14:creationId xmlns:p14="http://schemas.microsoft.com/office/powerpoint/2010/main" val="35076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7DAC8-0DB8-4F81-889F-3AEDAD27462A}"/>
              </a:ext>
            </a:extLst>
          </p:cNvPr>
          <p:cNvPicPr>
            <a:picLocks noChangeAspect="1"/>
          </p:cNvPicPr>
          <p:nvPr/>
        </p:nvPicPr>
        <p:blipFill>
          <a:blip r:embed="rId2"/>
          <a:stretch>
            <a:fillRect/>
          </a:stretch>
        </p:blipFill>
        <p:spPr>
          <a:xfrm>
            <a:off x="565845" y="376517"/>
            <a:ext cx="4891557" cy="3052483"/>
          </a:xfrm>
          <a:prstGeom prst="rect">
            <a:avLst/>
          </a:prstGeom>
        </p:spPr>
      </p:pic>
      <p:pic>
        <p:nvPicPr>
          <p:cNvPr id="7" name="Picture 6">
            <a:extLst>
              <a:ext uri="{FF2B5EF4-FFF2-40B4-BE49-F238E27FC236}">
                <a16:creationId xmlns:a16="http://schemas.microsoft.com/office/drawing/2014/main" id="{FE658921-2B3F-4AAC-8ED7-ACAE79E73A2A}"/>
              </a:ext>
            </a:extLst>
          </p:cNvPr>
          <p:cNvPicPr>
            <a:picLocks noChangeAspect="1"/>
          </p:cNvPicPr>
          <p:nvPr/>
        </p:nvPicPr>
        <p:blipFill>
          <a:blip r:embed="rId3"/>
          <a:stretch>
            <a:fillRect/>
          </a:stretch>
        </p:blipFill>
        <p:spPr>
          <a:xfrm>
            <a:off x="6096000" y="250826"/>
            <a:ext cx="5076697" cy="3178174"/>
          </a:xfrm>
          <a:prstGeom prst="rect">
            <a:avLst/>
          </a:prstGeom>
        </p:spPr>
      </p:pic>
      <p:pic>
        <p:nvPicPr>
          <p:cNvPr id="9" name="Picture 8">
            <a:extLst>
              <a:ext uri="{FF2B5EF4-FFF2-40B4-BE49-F238E27FC236}">
                <a16:creationId xmlns:a16="http://schemas.microsoft.com/office/drawing/2014/main" id="{64799309-359C-454F-A062-240F052C2218}"/>
              </a:ext>
            </a:extLst>
          </p:cNvPr>
          <p:cNvPicPr>
            <a:picLocks noChangeAspect="1"/>
          </p:cNvPicPr>
          <p:nvPr/>
        </p:nvPicPr>
        <p:blipFill>
          <a:blip r:embed="rId4"/>
          <a:stretch>
            <a:fillRect/>
          </a:stretch>
        </p:blipFill>
        <p:spPr>
          <a:xfrm>
            <a:off x="512683" y="3554690"/>
            <a:ext cx="4997883" cy="3052484"/>
          </a:xfrm>
          <a:prstGeom prst="rect">
            <a:avLst/>
          </a:prstGeom>
        </p:spPr>
      </p:pic>
      <p:pic>
        <p:nvPicPr>
          <p:cNvPr id="11" name="Picture 10">
            <a:extLst>
              <a:ext uri="{FF2B5EF4-FFF2-40B4-BE49-F238E27FC236}">
                <a16:creationId xmlns:a16="http://schemas.microsoft.com/office/drawing/2014/main" id="{5447ED26-2F4B-41CE-8E74-A8023E844305}"/>
              </a:ext>
            </a:extLst>
          </p:cNvPr>
          <p:cNvPicPr>
            <a:picLocks noChangeAspect="1"/>
          </p:cNvPicPr>
          <p:nvPr/>
        </p:nvPicPr>
        <p:blipFill>
          <a:blip r:embed="rId5"/>
          <a:stretch>
            <a:fillRect/>
          </a:stretch>
        </p:blipFill>
        <p:spPr>
          <a:xfrm>
            <a:off x="6096000" y="3524499"/>
            <a:ext cx="5266513" cy="3082675"/>
          </a:xfrm>
          <a:prstGeom prst="rect">
            <a:avLst/>
          </a:prstGeom>
        </p:spPr>
      </p:pic>
      <p:sp>
        <p:nvSpPr>
          <p:cNvPr id="2" name="TextBox 1">
            <a:extLst>
              <a:ext uri="{FF2B5EF4-FFF2-40B4-BE49-F238E27FC236}">
                <a16:creationId xmlns:a16="http://schemas.microsoft.com/office/drawing/2014/main" id="{455F7E66-918D-4BD6-FDA2-D2DB8FFFC55B}"/>
              </a:ext>
            </a:extLst>
          </p:cNvPr>
          <p:cNvSpPr txBox="1"/>
          <p:nvPr/>
        </p:nvSpPr>
        <p:spPr>
          <a:xfrm>
            <a:off x="762000" y="106680"/>
            <a:ext cx="4695402" cy="369332"/>
          </a:xfrm>
          <a:prstGeom prst="rect">
            <a:avLst/>
          </a:prstGeom>
          <a:noFill/>
        </p:spPr>
        <p:txBody>
          <a:bodyPr wrap="square" rtlCol="0">
            <a:spAutoFit/>
          </a:bodyPr>
          <a:lstStyle/>
          <a:p>
            <a:r>
              <a:rPr lang="en-US" dirty="0"/>
              <a:t>Video to support risk benefit discussion</a:t>
            </a:r>
            <a:endParaRPr lang="en-ZA" dirty="0"/>
          </a:p>
        </p:txBody>
      </p:sp>
      <p:pic>
        <p:nvPicPr>
          <p:cNvPr id="4" name="Picture 3">
            <a:extLst>
              <a:ext uri="{FF2B5EF4-FFF2-40B4-BE49-F238E27FC236}">
                <a16:creationId xmlns:a16="http://schemas.microsoft.com/office/drawing/2014/main" id="{93CD25F5-B729-FBC6-ED44-7CE49B60BAE0}"/>
              </a:ext>
            </a:extLst>
          </p:cNvPr>
          <p:cNvPicPr>
            <a:picLocks noChangeAspect="1"/>
          </p:cNvPicPr>
          <p:nvPr/>
        </p:nvPicPr>
        <p:blipFill>
          <a:blip r:embed="rId6"/>
          <a:stretch>
            <a:fillRect/>
          </a:stretch>
        </p:blipFill>
        <p:spPr>
          <a:xfrm>
            <a:off x="10891626" y="155327"/>
            <a:ext cx="1076747" cy="1083605"/>
          </a:xfrm>
          <a:prstGeom prst="rect">
            <a:avLst/>
          </a:prstGeom>
        </p:spPr>
      </p:pic>
    </p:spTree>
    <p:extLst>
      <p:ext uri="{BB962C8B-B14F-4D97-AF65-F5344CB8AC3E}">
        <p14:creationId xmlns:p14="http://schemas.microsoft.com/office/powerpoint/2010/main" val="109754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g;base64,%20/9j/4AAQSkZJRgABAQEAYABgAAD/2wBDAAUDBAQEAwUEBAQFBQUGBwwIBwcHBw8LCwkMEQ8SEhEPERETFhwXExQaFRERGCEYGh0dHx8fExciJCIeJBweHx7/2wBDAQUFBQcGBw4ICA4eFBEUHh4eHh4eHh4eHh4eHh4eHh4eHh4eHh4eHh4eHh4eHh4eHh4eHh4eHh4eHh4eHh4eHh7/wAARCABbAK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KooooA+PPHHj7xpH4x1iKHxLqMMUd5KiRxy7VVQxAAA9hXsP7L/iHW9e0XWf7Z1K4v2t7lBE0zbmUFckZr548df8jrrf/X/N/wChmvc/2Qf+QN4g/wCvqL/0A14GDqTeJs33P2TifBYankHPCnFO0NUlfdHl/wC3z488ZeF/G/hzTfDniTUtJtZNNeeRLSYx73MhXJI68AV4x8HPiz8S7j4seFLa68ca5c28+r20M0M90zpIjyKrKVPBBBNeh/8ABSD/AJKV4Z/7A7f+jmrwb4Lf8lg8Hf8AYcs//Ry175+Nn6x0UUUAFfLn7f8A8R5dB8I6f4G0m7khv9Ybz7tonKslsh4GRz87fopr6eu7iCztJru6kWKCFGklkY4CKoySfYAV+Vfx18czfEX4paz4odn+zTTGKyRv4LdPljH4gZPuTQB9cfsAfEaXX/B1/wCB9WvHm1DRn860aVyzPbOeRk9drZ/Bh6V9Q1+VPwF8dTfDr4q6L4mVj9ljmEN8g/jt3+Vx+A+Ye4Ffqjazw3VtFc28iywyoJI3U5DKRkEe2KAJaRmVVLMQFAySegFLXin7aXjG68IfAzUDp8zQ3mrTJpscinBVXBLkf8AVh+NAHkH7RH7WV7b6rdeGvhe0CxwMYp9ZdQ5dhwRCp4wP7xznsO5+XPEHjzxt4guHn1rxZrd87nJEt6+38FBwPwFc30FfYfwA/ZM0jXPCFj4m+IN9fiTUIlnt9OtHEQjiYZUyPgksRzgYx70AfK2k+LPFOkTCbS/EmsWUgOQ0F7In8jXtXwv/AGsviN4Ynit/EkkfinTQcOtzhLhV/wBmUDk/7wNezeOv2MPCF7ZvJ4O1/UdIvAPkjvCLiBj6E4DL9cn6V8u+N/gf8TPCXii28P33hm7u5ryUR2c9khmguCfRgOPcNgigD9F/hF8SPDXxP8LDxB4anlaJX8q4gmXbLbyYBKMOnQggjgiuyrzr9nn4Z2nws+G9noCFZdRl/wBI1KdeklwwGcf7KgBR7DPevRaACiiigAooooA+FvHX/I663/1/zf8AoZr3P9kH/kDeIP8Ar6i/9ANeGeOTnxprZ/6f5v8A0M17l+yCf+JR4gX/AKeYj/44a+dwX+9feftvFf8AyTr9Ifmjwz/gpB/yUrwz/wBgdv8A0c1eDfBb/ksHg7/sOWf/AKOWvef+CkH/ACUrwz/2B2/9HNXg3wW/5LB4O/7Dln/6OWvoj8SP1joopGIVSzEAAZJPagD57/bq+IX/AAifwp/4RyxuNmqeImNuAp+ZLZeZW/Hhf+BH0r8+LW3murmK1tYXmnlcRxxouWdicAADqSa9Q/ao+IB+Inxh1TULebzNLsGNjp+DwY0JBcf7zbm+hFdh+wl4APir4s/8JJeQb9N8OILjLD5WuWyIh+GGb/gIoA+fJEaORo5FKupKsrDBBHUGv0P/AGGviD/wl/wlTQb2bfqnh1havk5Z4DzE34DK/wDAfevl/wDbT+H/APwhPxjur60h2aXr4N/bYGFWQn96n4Nz9GFZP7JvxA/4V98Y9NurqYppWpkWF+M8BXPyuf8AdbB+maAP02r5w/4KE6XcX3wRtL6FSyadq8M02OyMjpn82FfRw5GRyKyfGXh3TPFnhbUfDmsQ+dY6hA0Ey9wD0I9CDgj3FAH5CnpX6W/sr/FjQfiD8PdM01LyGHxBpdpHbXtizAOdihRIg/iUgA5HQ5Br4Q+Nvwr8R/CvxXLpOsW7yWMjk2F+q/urmPsQezY6r1H0ri9L1C/0u/h1DTLy4sruFt0U8EhR0PqCOaAP2Hor4D+Fn7X3jjw/5Nj4xtYfE9guFM/EV2q/7w+V/wARn3r7B+EvxY8E/E7Tjc+GNVV7mNcz2M48u4h+qHqP9oZHvQB3dFFFABRRRQAUUUUAfCnjb/kcta/6/pv/AEM17n+yD/yC/EP/AF8Rf+gmvDPG3/I5a1/1/Tf+hmvc/wBkH/kF+If+viL/ANBNfO4L/el8z9u4r/5J5+kPzR4b/wAFIP8AkpXhn/sDt/6OavBvgt/yWDwd/wBhyz/9HLXvP/BSD/kpXhn/ALA7f+jmrwb4Lf8AJYPB3/Ycs/8A0ctfRH4ifrHXjf7YHxB/4QH4OX5tJhHq2sZ0+ywfmXeP3jj/AHUz+JFeyV+cf7bHxC/4TX4wXGmWU2/SvD4NlBg/K8ucyv8A99fL9F96APCv1r9Nv2TfAH/Cv/g1plpdQeVqmpD7ff5GGDuBtQ/7q7R9c1+aFjcy2d7BeQbPNgkWVN6Bl3KcjIPBGR0New/8NRfG7t4vj/8ABbbf/G6APr39sv4f/wDCc/By9uLODzNV0MnULXA+ZlUfvUH1TJx6qK/NseoP0Ir2V/2oPjY6Mj+LomVgQwOmW2CPT/V147PI008kzhQ0jFiFUKMk54A4A9qAP0x/ZM+II+IPwc025uZvM1XTALC/yeS6D5XP+8u0/XNeuV+dv7DfxC/4RD4tJoN9cbNK8RKLV9x+VLgcxN+Jyv8AwIelfolQBk+LPDeg+LNFm0XxHpVrqdhMPnhnTcM+oPUH3GDXyb8Vf2MtzzX/AMONcCg5YabqTcD/AGUlH/sw/GvscEHOCDg4NLQB+Rvjjwb4n8Eay+keKtFutLuxnasy/LIPVGHysPcE1R8N65q3hvW7bWtC1CfT9QtXDwzwttZT/UeoPBr9VPit4B8P/EfwhdeHdfs45VkQm3n2/vLaXHyyIeoIP5jg1+UusWMmmave6bMwaS0uJIHI6EoxUn9KAP0v/Zj+LUPxZ8BC/uEjg1ywYQanAnC78fLIo/usAT7EEdq9Xr4A/wCCemr3Nn8Z77SkZvs+o6TJ5iZ43RsrK31HzD/gRr7/AKACiiigAooooA+FPG3/ACOWtf8AX9N/6Ga9z/ZB/wCQX4h/6+Iv/QTXhvjfjxlrQ/6f5v8A0M17l+yCP+JV4hPb7RF/6Ca+dwX+9L5n7dxX/wAk8/SH5o8N/wCCkH/JSvDP/YHb/wBHNXg3wW/5LB4O/wCw5Z/+jlr6M/4KHeH9e1Px74avdN0XUb62GlvEZba2eVQ4lJKkqDg4INeH/BTwh4sPxf8ACLHwzrKKms2sjs9jIqqqyqWYkjAAAJr6I/ET9Av2jvH0fw5+Eusa+sgF+8f2XT17tcScKf8AgPLH/dr8tpZJJZXlldnkdizsxyWJOSTX1n/wUBvPF2veOtK8MafoGrz6PptqLhZILV5I55pM5IKgj5QAPqTXh/wk+E3irxp8QdJ0Gbw/q1pZTTqby4mtJI0igBy5LEAZxwPcigD1L4Qfsm6n46+H2m+LL7xSuinUVMsNqbIynys4Vidw+8OcY6EV1v8AwxBL/wBFEX/wWf8A2yvsXT7S3sLC3sbOJYba3iWKGNRgIijAA+gFT0AfGf8AwxBL/wBFEX/wWf8A2yuL+Nf7KupfD34fXvi6z8TDW1sWRri3WyMRWInBcHcehIzx0ye1foBVPWtOtNX0i80q/iE1peQPBMhGQyMCCPyNAH4/2081rcxXNvI0U0LrJG6nBVgcgj8RX6Dav+0Fa2v7LNp8QopIzrt5ENPihHO2/AIYkegwX+mK+MfiV8K/F3g/xxqvh/8A4R/VrqG1uGW3uIbOR0mizlHBAIOVx+Nes/sneDbnxhB4h+GHjjwvq6aBfQjUba7ktniNjdx/IHRmGAWVsY5zt6daAPK/hn8ZPiB4A8QTavo+uT3H2qTzLy1vHMsNySeSwJ4bk/MMGvrX4fftjeAtVtI4/F9hf+Hr7GHeOM3Fux9QV+YfQr+NeCfFj9lj4jeELme50G1/4SjSFJKTWY/0hV/24uuf93Irw7U9N1LS5zb6np93Yyg4KXELRsPwYCgD7t+Kn7XfgXTPD1zD4Ge51zWZYysDtbtFBCxH32LgE464A59RXwZdTzXVzLc3DmSaZ2kkY9WYnJP5mltLa5vJ1gs7ea4lY4WOJC7H6Ac17p8Fv2YfHfje+gvPEFnP4Z0HIaSa6TbcSr6RxnnJ9WwB79KAO+/4J0eDLqbxDrnjy4hZbS3t/wCz7RyOHlYhpCP91VA/4FX2zWN4L8M6L4O8MWXhzw/ZraadZRhIoxyT6sx7sTyT6mtmgAooooAKBVWfUdPgvorGe+torqYFooHlUSOB1IUnJp2pXttp1hPfXsyQ28CGSSRzgKoFK6LUJNpW328z4e8df8jtrf8A1/zf+hmvc/2Qf+QN4g/6+ov/AEA14D4gvV1LXtQ1BRhbm5klUezMSK+hf2RbWSPwvrV2ykJNeqqn12pz/OvnsDrifvP2vi5ezyBwlv7i/FHr8mqRx+IYdG8t/NltXuQ/G0BWVcfX5v0qoPEltIpa2tLy62KXl8qMHy1DMuTz1O04A5wKyPFFwln4zW8lvDZR2+g3U0lwED+WqyRMzYPXgGsq01rwpDp00+meL2hWP7LBfFIg7s1zhoWKlcqX80YIGOcduPd5pNux+P8As6MYRcnq1592dhF4h0+W3NxC0jxC6jtQwXq0gUqR7fOKoDxppq2wuLm3vLeN1SSMvGDvRnCbhgngEjOecVwtr43+HsU7/ZdY1kWdvqMcT2I0i4LNdxx8KP3e8kLGGKj0yeDU2k698OrfWBo1vrF1b3arB5qzWEqK0kY+0qpdlwJCmSUyDjtmpfteg4rCL4m+n/B/rU9Bv/EmmWNtdXE8j+VbvGjMq7txcArtx1GDn6A1ftr6C4urm3jJ3W+zeT0+Zdwx+FcFZSeBrq5jns/EZksrqxl1qFIpP3QtwBG0gYDhVDEbT03H04isvFXhTw9qWkW6+IL26g1y1iexVdOlmS4i2YQiVVIGEwTnkAZOKpOpfVaETjhuT3ZO/wDw3/BOlt/GunTNFJ9jv47G5Z1tb14gIbhlBbC85GQrFSQAccU+38Ved4Wl8RDRNRW1S3W5RCYt8kRXduAD44HOCQa8+HiDwBZpo9ndeO55NHMK3Wm2ptSUto5QyQtLKqZVBuITzCvbOcV02kTeAtP8LN4X0q+sYFluP7Ame1hVXN35ZXDhR98hScng+tanGbdv4w099PvLue2urY2dpHdyxSBSwjkDFcYJBOFPfvVrRNfXVr65gt9Pu1gt5Xha5coELrjIA3bu/pXF6ppfw91BdQe9vrG9mMtt4dMz2ySyWtynCopIJViZBnsDWxp+k6P4P8UfbbrVLCKbXbx4bdZLONJ5pnG/yxKPmYYQnB9KAO2qC5tLW6Xbc20Mw9JIw3865TXfid4L0WfyL/VJRJ589uyxWkspV4QplyEU4Ch1JbpzV7R/HHhfWdbOj6TqgvrkRCUvBC7wgFA4HmgbN21lbG7OCKANq007T7P/AI9LG1t/+uUKr/IVarj0+JngttJvdW/tgrY2cixvO1rKFlZmKqIiV/e5YEDZuyRUcnxS8Cpo9vqn9t74riZ7eOGO2le4MiDLqYQvmAqOTlRgEeooA7SiuN1L4neDbCNWl1KeUtPFbrHb2c0sjPLCZkARVLHMYLdOMc1XT4s+CDqFxYyX97by2vlfaTPptxEkAlICF2ZAEBJHJI7+hoA7qiuZg8deHLlXks7i5u4lkeLzbe0kkjZkYo2GC4OGUjI9KKAPk/4r+JLzxJ4/1DUphLB5Mpgt42yrRIhwB7HqfqaxtQ8Qa9qFmtnf6zqF1bL0iluGZfyJ5r6q+MHg3wxqmjz6re6PbvfKpxcLlHP1KkZ/Gvl7RtPtLjxMtlNFugMgXbuI4z6g5r5rFUZ0qlm9z9z4ezjBY3BJwpcvsl5O1l0f/DFHQtJ1DXNWg0vSrV7m7nYKiKP1PoB3NfaPw48MQ+EPB9jocTB3iXdPIP8AlpK3LH8+B7AVF8PfC/h/w9o8b6NpVvaSTIDJIoLO/wBWOT+tdRXrYLBqh7zd2z894q4nlm0lRpx5acX13b7v9DlfF/hy71y8uxHLFFFc6Hd6dvbkq8u3Bx3Awa4AfAuJ5Evn1gQanFeadMtxAhAlhto4FaCUZ+ZWaHcP7pI98+00V3JWPkZ1HJJPpoeReLPhRqmqWt2tnqtmJZfFEuuIJTNGux7fyfLLRMrgjrlSPT1pifCG/k8Uz+IrvWYJJridpZLX961upNitsHVWY/vFZSQxydrEHnmvYKKZB4QvwAls7O2tdF8TNp0M2ixaVqcaw742xJE80kKnhTL5eGB4OSe5rqfCnwz1LQ4NDsZNeivLPRLu9ktM24jbybiJlEeF+UbGdsYGNuBXp1FAHi2m/B/xFpPhu48OaX4m02PT9Y023sdZM1g0kv7uPyme3O4Abk4w4YA8j0qWP4JJZ6vDrml6v9l1O31yTUk+UmK4i2kRRzL/ABMmSQ/Xkjoa9kooA8K034JeJNDiJ0nxfaXk011aahcfb7Lar3kExk8w+WQTvDMCSd3C88VvfEb4Y+IfHWoabqd/4ot9Nu9Ls1NmtnaB40vd4dpv3mWUZRFGDnbuGea9XooA8kufhv4tt/EMXiDRdc0WK/8AtWoTSfarWSSMC7WEHaFYZKmInk4Oal8A/Ci78H+KtLvdP1i2j02xsvs06wwuk+onYADP85jO1sspChgMLnAr1aigDx23+EuvW95eahaeINMsJo9Ri1HTLO3s5DZRzoZN0jxPIcGRZSrCMqMgMOaltfhh4qsPFEnjyw8SaT/wl928q3olsHNg0LrGoREDh1K+Uh3biW5zxXrtFAHjXjL4Sa9rt9JqQ1vTnvJNUttQk3JPAjGOye3YAxOHXLNuGG6cHNdTH4FuJpfFsmoXVpMPEWk21i0QjZkjaKGSNidxJZSZMjPPHNd5RQBj+C9FXw54Q0fQI/K26fZRWxMabVYogBYDtkgn8aK2KKAP/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5698493" y="1171788"/>
            <a:ext cx="5047214" cy="1815882"/>
          </a:xfrm>
          <a:prstGeom prst="rect">
            <a:avLst/>
          </a:prstGeom>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Verdana"/>
                <a:ea typeface="Verdana"/>
                <a:cs typeface="Calibri"/>
              </a:rPr>
              <a:t>Just launched! New JIAS special issue freely available now.</a:t>
            </a:r>
            <a:endParaRPr kumimoji="0" lang="en-US" sz="2800" b="0" i="0" u="none" strike="noStrike" kern="1200" cap="none" spc="0" normalizeH="0" baseline="0" noProof="0">
              <a:ln>
                <a:noFill/>
              </a:ln>
              <a:solidFill>
                <a:srgbClr val="FF0000"/>
              </a:solidFill>
              <a:effectLst/>
              <a:uLnTx/>
              <a:uFillTx/>
              <a:latin typeface="Verdana"/>
              <a:ea typeface="Verdana"/>
              <a:cs typeface="Calibri"/>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5853" y="113308"/>
            <a:ext cx="1725298" cy="956567"/>
          </a:xfrm>
          <a:prstGeom prst="rect">
            <a:avLst/>
          </a:prstGeom>
        </p:spPr>
      </p:pic>
      <p:sp>
        <p:nvSpPr>
          <p:cNvPr id="9" name="Rectangle 8"/>
          <p:cNvSpPr/>
          <p:nvPr/>
        </p:nvSpPr>
        <p:spPr>
          <a:xfrm>
            <a:off x="5971919" y="3142302"/>
            <a:ext cx="4508153" cy="892552"/>
          </a:xfrm>
          <a:prstGeom prst="rect">
            <a:avLst/>
          </a:prstGeom>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lumMod val="65000"/>
                    <a:lumOff val="35000"/>
                  </a:prstClr>
                </a:solidFill>
                <a:effectLst/>
                <a:uLnTx/>
                <a:uFillTx/>
                <a:latin typeface="Verdana"/>
                <a:ea typeface="IAS Ribbon Sans Regular" pitchFamily="50" charset="0"/>
                <a:cs typeface="Calibri"/>
              </a:rPr>
              <a:t>Access the special issue:</a:t>
            </a:r>
            <a:r>
              <a:rPr kumimoji="0" lang="en-US" sz="2400" b="0" i="0" u="none" strike="noStrike" kern="0" cap="none" spc="0" normalizeH="0" baseline="0" noProof="0">
                <a:ln>
                  <a:noFill/>
                </a:ln>
                <a:solidFill>
                  <a:prstClr val="black"/>
                </a:solidFill>
                <a:effectLst/>
                <a:uLnTx/>
                <a:uFillTx/>
                <a:latin typeface="Verdana"/>
                <a:ea typeface="IAS Ribbon Sans Regular" pitchFamily="50" charset="0"/>
                <a:cs typeface="Calibri"/>
              </a:rPr>
              <a:t> </a:t>
            </a:r>
            <a:endParaRPr kumimoji="0" lang="en-US" sz="2400" b="0" i="0" u="none" strike="noStrike" kern="0" cap="none" spc="0" normalizeH="0" baseline="0" noProof="0">
              <a:ln>
                <a:noFill/>
              </a:ln>
              <a:solidFill>
                <a:srgbClr val="404040"/>
              </a:solidFill>
              <a:effectLst/>
              <a:uLnTx/>
              <a:uFillTx/>
              <a:latin typeface="Verdana"/>
              <a:ea typeface="IAS Ribbon Sans Regular" pitchFamily="50" charset="0"/>
              <a:cs typeface="Calibri"/>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a:ln>
                  <a:noFill/>
                </a:ln>
                <a:solidFill>
                  <a:srgbClr val="0563C1"/>
                </a:solidFill>
                <a:effectLst/>
                <a:uLnTx/>
                <a:uFillTx/>
                <a:latin typeface="Verdana"/>
                <a:ea typeface="Verdana"/>
                <a:cs typeface="Calibri"/>
                <a:hlinkClick r:id="rId3"/>
              </a:rPr>
              <a:t>bit.ly/3CgfXe0</a:t>
            </a:r>
            <a:endParaRPr kumimoji="0" lang="en-US" sz="1800" b="0" i="0" u="none" strike="noStrike" kern="1200" cap="none" spc="0" normalizeH="0" baseline="0" noProof="0">
              <a:ln>
                <a:noFill/>
              </a:ln>
              <a:solidFill>
                <a:prstClr val="black"/>
              </a:solidFill>
              <a:effectLst/>
              <a:uLnTx/>
              <a:uFillTx/>
              <a:latin typeface="Verdana"/>
              <a:ea typeface="Verdana"/>
              <a:cs typeface="+mn-cs"/>
            </a:endParaRPr>
          </a:p>
        </p:txBody>
      </p:sp>
      <p:sp>
        <p:nvSpPr>
          <p:cNvPr id="10" name="Subtitle 2"/>
          <p:cNvSpPr txBox="1">
            <a:spLocks/>
          </p:cNvSpPr>
          <p:nvPr/>
        </p:nvSpPr>
        <p:spPr>
          <a:xfrm>
            <a:off x="8774225" y="6112979"/>
            <a:ext cx="3350000" cy="936104"/>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a:ln>
                  <a:noFill/>
                </a:ln>
                <a:solidFill>
                  <a:srgbClr val="FF0000"/>
                </a:solidFill>
                <a:effectLst/>
                <a:uLnTx/>
                <a:uFillTx/>
                <a:latin typeface="Verdana"/>
                <a:ea typeface="IAS Ribbon Sans Bold" pitchFamily="50" charset="0"/>
                <a:cs typeface="Calibri"/>
              </a:rPr>
              <a:t>www.jiasociety.org</a:t>
            </a:r>
          </a:p>
        </p:txBody>
      </p:sp>
      <p:pic>
        <p:nvPicPr>
          <p:cNvPr id="2" name="Picture 2" descr="A cover of a book&#10;&#10;Description automatically generated">
            <a:extLst>
              <a:ext uri="{FF2B5EF4-FFF2-40B4-BE49-F238E27FC236}">
                <a16:creationId xmlns:a16="http://schemas.microsoft.com/office/drawing/2014/main" id="{A6D17C59-CC37-1F97-C82E-06A428B4F8DD}"/>
              </a:ext>
            </a:extLst>
          </p:cNvPr>
          <p:cNvPicPr>
            <a:picLocks noChangeAspect="1"/>
          </p:cNvPicPr>
          <p:nvPr/>
        </p:nvPicPr>
        <p:blipFill>
          <a:blip r:embed="rId4"/>
          <a:stretch>
            <a:fillRect/>
          </a:stretch>
        </p:blipFill>
        <p:spPr>
          <a:xfrm>
            <a:off x="765632" y="812120"/>
            <a:ext cx="4311502" cy="5487431"/>
          </a:xfrm>
          <a:prstGeom prst="rect">
            <a:avLst/>
          </a:prstGeom>
        </p:spPr>
      </p:pic>
      <p:pic>
        <p:nvPicPr>
          <p:cNvPr id="3" name="Graphic 5">
            <a:extLst>
              <a:ext uri="{FF2B5EF4-FFF2-40B4-BE49-F238E27FC236}">
                <a16:creationId xmlns:a16="http://schemas.microsoft.com/office/drawing/2014/main" id="{471BAD8B-7B19-67BE-3C39-47C94A21D9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0307" y="4138187"/>
            <a:ext cx="1915349" cy="1915349"/>
          </a:xfrm>
          <a:prstGeom prst="rect">
            <a:avLst/>
          </a:prstGeom>
        </p:spPr>
      </p:pic>
    </p:spTree>
    <p:extLst>
      <p:ext uri="{BB962C8B-B14F-4D97-AF65-F5344CB8AC3E}">
        <p14:creationId xmlns:p14="http://schemas.microsoft.com/office/powerpoint/2010/main" val="289712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EE6F4-0F4E-8078-0A43-BDA069D9510F}"/>
              </a:ext>
            </a:extLst>
          </p:cNvPr>
          <p:cNvSpPr>
            <a:spLocks noGrp="1"/>
          </p:cNvSpPr>
          <p:nvPr>
            <p:ph type="title"/>
          </p:nvPr>
        </p:nvSpPr>
        <p:spPr/>
        <p:txBody>
          <a:bodyPr/>
          <a:lstStyle/>
          <a:p>
            <a:r>
              <a:rPr lang="en-ZA" dirty="0"/>
              <a:t>HPTN 084, progress to date</a:t>
            </a:r>
          </a:p>
        </p:txBody>
      </p:sp>
      <p:sp>
        <p:nvSpPr>
          <p:cNvPr id="2" name="Content Placeholder 1">
            <a:extLst>
              <a:ext uri="{FF2B5EF4-FFF2-40B4-BE49-F238E27FC236}">
                <a16:creationId xmlns:a16="http://schemas.microsoft.com/office/drawing/2014/main" id="{A8746E64-23DC-6829-EF36-BE55D3F32836}"/>
              </a:ext>
            </a:extLst>
          </p:cNvPr>
          <p:cNvSpPr>
            <a:spLocks noGrp="1"/>
          </p:cNvSpPr>
          <p:nvPr>
            <p:ph idx="1"/>
          </p:nvPr>
        </p:nvSpPr>
        <p:spPr>
          <a:xfrm>
            <a:off x="784860" y="1462685"/>
            <a:ext cx="10515600" cy="4351338"/>
          </a:xfrm>
        </p:spPr>
        <p:txBody>
          <a:bodyPr>
            <a:normAutofit lnSpcReduction="10000"/>
          </a:bodyPr>
          <a:lstStyle/>
          <a:p>
            <a:r>
              <a:rPr lang="en-US" dirty="0"/>
              <a:t>Pregnancies during OLE</a:t>
            </a:r>
          </a:p>
          <a:p>
            <a:pPr lvl="1"/>
            <a:r>
              <a:rPr lang="en-US" dirty="0"/>
              <a:t>N=268</a:t>
            </a:r>
          </a:p>
          <a:p>
            <a:pPr lvl="1"/>
            <a:r>
              <a:rPr lang="en-US" dirty="0"/>
              <a:t>161/207 eligible for </a:t>
            </a:r>
            <a:r>
              <a:rPr lang="en-US" dirty="0" err="1"/>
              <a:t>substudy</a:t>
            </a:r>
            <a:r>
              <a:rPr lang="en-US" dirty="0"/>
              <a:t> consented (79%)</a:t>
            </a:r>
          </a:p>
          <a:p>
            <a:pPr lvl="2"/>
            <a:r>
              <a:rPr lang="en-US" dirty="0"/>
              <a:t>Both prevalent and incident pregnancies </a:t>
            </a:r>
          </a:p>
          <a:p>
            <a:pPr lvl="2"/>
            <a:r>
              <a:rPr lang="en-US" dirty="0"/>
              <a:t>Acceptance of CAB in incident pregnancies similar to overall trial population</a:t>
            </a:r>
          </a:p>
          <a:p>
            <a:pPr lvl="2"/>
            <a:r>
              <a:rPr lang="en-US" dirty="0"/>
              <a:t>See poster </a:t>
            </a:r>
            <a:r>
              <a:rPr lang="en-US" sz="2000" dirty="0">
                <a:effectLst/>
                <a:latin typeface="Arial" panose="020B0604020202020204" pitchFamily="34" charset="0"/>
                <a:ea typeface="Times New Roman" panose="02020603050405020304" pitchFamily="18" charset="0"/>
              </a:rPr>
              <a:t>AS-IAS-2023-05743</a:t>
            </a:r>
            <a:r>
              <a:rPr lang="en-US" dirty="0"/>
              <a:t> and oral abstract </a:t>
            </a:r>
            <a:r>
              <a:rPr lang="en-ZA" sz="1800" kern="0" dirty="0">
                <a:effectLst/>
                <a:latin typeface="Arial" panose="020B0604020202020204" pitchFamily="34" charset="0"/>
                <a:ea typeface="Calibri" panose="020F0502020204030204" pitchFamily="34" charset="0"/>
              </a:rPr>
              <a:t>AS-IAS-2023-05998 Wed 26/07</a:t>
            </a:r>
            <a:endParaRPr lang="en-US" dirty="0"/>
          </a:p>
          <a:p>
            <a:pPr lvl="1"/>
            <a:r>
              <a:rPr lang="en-US" dirty="0"/>
              <a:t>Follow up ongoing</a:t>
            </a:r>
          </a:p>
          <a:p>
            <a:pPr lvl="1"/>
            <a:r>
              <a:rPr lang="en-US" dirty="0"/>
              <a:t>44 participants have at least one post-partum visit</a:t>
            </a:r>
          </a:p>
          <a:p>
            <a:pPr lvl="1"/>
            <a:endParaRPr lang="en-US" dirty="0"/>
          </a:p>
          <a:p>
            <a:r>
              <a:rPr lang="en-US" dirty="0"/>
              <a:t>Cumulatively since start of HPTN 084</a:t>
            </a:r>
          </a:p>
          <a:p>
            <a:pPr lvl="1"/>
            <a:r>
              <a:rPr lang="en-US" dirty="0"/>
              <a:t>465 pregnancies</a:t>
            </a:r>
          </a:p>
          <a:p>
            <a:pPr lvl="1"/>
            <a:r>
              <a:rPr lang="en-US" dirty="0"/>
              <a:t>232 live births</a:t>
            </a:r>
          </a:p>
          <a:p>
            <a:endParaRPr lang="en-US" dirty="0"/>
          </a:p>
          <a:p>
            <a:pPr lvl="1"/>
            <a:endParaRPr lang="en-US" dirty="0"/>
          </a:p>
          <a:p>
            <a:endParaRPr lang="en-ZA" dirty="0"/>
          </a:p>
        </p:txBody>
      </p:sp>
      <p:pic>
        <p:nvPicPr>
          <p:cNvPr id="5" name="Picture 4">
            <a:extLst>
              <a:ext uri="{FF2B5EF4-FFF2-40B4-BE49-F238E27FC236}">
                <a16:creationId xmlns:a16="http://schemas.microsoft.com/office/drawing/2014/main" id="{86B2FF29-8BC3-3864-5FE3-00A9132420ED}"/>
              </a:ext>
            </a:extLst>
          </p:cNvPr>
          <p:cNvPicPr>
            <a:picLocks noChangeAspect="1"/>
          </p:cNvPicPr>
          <p:nvPr/>
        </p:nvPicPr>
        <p:blipFill>
          <a:blip r:embed="rId2"/>
          <a:stretch>
            <a:fillRect/>
          </a:stretch>
        </p:blipFill>
        <p:spPr>
          <a:xfrm>
            <a:off x="358103" y="5814023"/>
            <a:ext cx="853514" cy="853514"/>
          </a:xfrm>
          <a:prstGeom prst="rect">
            <a:avLst/>
          </a:prstGeom>
        </p:spPr>
      </p:pic>
    </p:spTree>
    <p:extLst>
      <p:ext uri="{BB962C8B-B14F-4D97-AF65-F5344CB8AC3E}">
        <p14:creationId xmlns:p14="http://schemas.microsoft.com/office/powerpoint/2010/main" val="182240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C09C-131C-C2BA-171E-1B5F1AC242C9}"/>
              </a:ext>
            </a:extLst>
          </p:cNvPr>
          <p:cNvSpPr>
            <a:spLocks noGrp="1"/>
          </p:cNvSpPr>
          <p:nvPr>
            <p:ph type="title"/>
          </p:nvPr>
        </p:nvSpPr>
        <p:spPr/>
        <p:txBody>
          <a:bodyPr/>
          <a:lstStyle/>
          <a:p>
            <a:r>
              <a:rPr lang="en-ZA" dirty="0"/>
              <a:t>Conclusions</a:t>
            </a:r>
          </a:p>
        </p:txBody>
      </p:sp>
      <p:sp>
        <p:nvSpPr>
          <p:cNvPr id="3" name="Content Placeholder 2">
            <a:extLst>
              <a:ext uri="{FF2B5EF4-FFF2-40B4-BE49-F238E27FC236}">
                <a16:creationId xmlns:a16="http://schemas.microsoft.com/office/drawing/2014/main" id="{4A7CA583-6ECE-279F-A682-C1EDA0FD5BC5}"/>
              </a:ext>
            </a:extLst>
          </p:cNvPr>
          <p:cNvSpPr>
            <a:spLocks noGrp="1"/>
          </p:cNvSpPr>
          <p:nvPr>
            <p:ph idx="1"/>
          </p:nvPr>
        </p:nvSpPr>
        <p:spPr>
          <a:xfrm>
            <a:off x="838200" y="1539350"/>
            <a:ext cx="10515600" cy="4637613"/>
          </a:xfrm>
        </p:spPr>
        <p:txBody>
          <a:bodyPr>
            <a:normAutofit fontScale="92500" lnSpcReduction="20000"/>
          </a:bodyPr>
          <a:lstStyle/>
          <a:p>
            <a:r>
              <a:rPr lang="en-US" dirty="0"/>
              <a:t>Women experience </a:t>
            </a:r>
            <a:r>
              <a:rPr lang="en-US" b="1" dirty="0"/>
              <a:t>overlapping risks for HIV and pregnancy </a:t>
            </a:r>
            <a:r>
              <a:rPr lang="en-US" dirty="0"/>
              <a:t>and have need of effective HIV prevention options, but historically have been excluded from pre-licensure trials because of safety concerns</a:t>
            </a:r>
          </a:p>
          <a:p>
            <a:endParaRPr lang="en-US" dirty="0"/>
          </a:p>
          <a:p>
            <a:r>
              <a:rPr lang="en-US" dirty="0"/>
              <a:t>A </a:t>
            </a:r>
            <a:r>
              <a:rPr lang="en-US" b="1" dirty="0"/>
              <a:t>paradigm shift is underway</a:t>
            </a:r>
            <a:r>
              <a:rPr lang="en-US" dirty="0"/>
              <a:t>, with a call to action to include pregnant and lactating people in pre-licensure trials using a new set of decision criteria</a:t>
            </a:r>
          </a:p>
          <a:p>
            <a:endParaRPr lang="en-US" dirty="0"/>
          </a:p>
          <a:p>
            <a:r>
              <a:rPr lang="en-US" dirty="0"/>
              <a:t>This change is an opportunity for to address the </a:t>
            </a:r>
            <a:r>
              <a:rPr lang="en-US" b="1" dirty="0"/>
              <a:t>evidence gaps </a:t>
            </a:r>
            <a:r>
              <a:rPr lang="en-US" dirty="0"/>
              <a:t>in pregnancy safety data, to </a:t>
            </a:r>
            <a:r>
              <a:rPr lang="en-US" b="1" dirty="0"/>
              <a:t>engage and educate communities </a:t>
            </a:r>
            <a:r>
              <a:rPr lang="en-US" dirty="0"/>
              <a:t>and </a:t>
            </a:r>
            <a:r>
              <a:rPr lang="en-US" b="1" dirty="0"/>
              <a:t>support participants</a:t>
            </a:r>
            <a:r>
              <a:rPr lang="en-US" dirty="0"/>
              <a:t>, and to </a:t>
            </a:r>
            <a:r>
              <a:rPr lang="en-US" b="1" dirty="0"/>
              <a:t>build the evidence base </a:t>
            </a:r>
            <a:r>
              <a:rPr lang="en-US" dirty="0"/>
              <a:t>for current and future HIV prevention products to ensure </a:t>
            </a:r>
            <a:r>
              <a:rPr lang="en-US" b="1" dirty="0"/>
              <a:t>timeous access </a:t>
            </a:r>
            <a:r>
              <a:rPr lang="en-US" dirty="0"/>
              <a:t>pregnant and lactating people</a:t>
            </a:r>
            <a:endParaRPr lang="en-ZA" dirty="0"/>
          </a:p>
        </p:txBody>
      </p:sp>
    </p:spTree>
    <p:extLst>
      <p:ext uri="{BB962C8B-B14F-4D97-AF65-F5344CB8AC3E}">
        <p14:creationId xmlns:p14="http://schemas.microsoft.com/office/powerpoint/2010/main" val="109152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1" name="Google Shape;111;p15"/>
          <p:cNvSpPr txBox="1">
            <a:spLocks noGrp="1"/>
          </p:cNvSpPr>
          <p:nvPr>
            <p:ph idx="1"/>
          </p:nvPr>
        </p:nvSpPr>
        <p:spPr>
          <a:xfrm>
            <a:off x="610041" y="1208920"/>
            <a:ext cx="5485959" cy="4351338"/>
          </a:xfrm>
          <a:prstGeom prst="rect">
            <a:avLst/>
          </a:prstGeom>
        </p:spPr>
        <p:txBody>
          <a:bodyPr spcFirstLastPara="1" vert="horz" wrap="square" lIns="0" tIns="0" rIns="0" bIns="0" rtlCol="0" anchor="t" anchorCtr="0">
            <a:noAutofit/>
          </a:bodyPr>
          <a:lstStyle/>
          <a:p>
            <a:pPr marL="0" indent="0">
              <a:buNone/>
            </a:pPr>
            <a:r>
              <a:rPr lang="en-US" sz="2000" b="1" dirty="0">
                <a:solidFill>
                  <a:schemeClr val="bg1"/>
                </a:solidFill>
                <a:latin typeface="Arial" panose="020B0604020202020204" pitchFamily="34" charset="0"/>
                <a:cs typeface="Arial" panose="020B0604020202020204" pitchFamily="34" charset="0"/>
              </a:rPr>
              <a:t>Sponsor</a:t>
            </a:r>
          </a:p>
          <a:p>
            <a:pPr marL="28575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 National Institute of Allergy and Infectious Diseases (NIAID), all components of the U.S. National Institutes of Health (NIH)</a:t>
            </a:r>
          </a:p>
          <a:p>
            <a:pPr marL="28575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bg1"/>
              </a:solidFill>
              <a:latin typeface="Arial" panose="020B0604020202020204" pitchFamily="34" charset="0"/>
              <a:cs typeface="Arial" panose="020B0604020202020204" pitchFamily="34" charset="0"/>
            </a:endParaRPr>
          </a:p>
          <a:p>
            <a:pPr marL="102870" marR="0" lvl="0" indent="0" algn="l" defTabSz="914400" rtl="0" eaLnBrk="1" fontAlgn="auto" latinLnBrk="0" hangingPunct="1">
              <a:lnSpc>
                <a:spcPct val="100000"/>
              </a:lnSpc>
              <a:spcBef>
                <a:spcPts val="0"/>
              </a:spcBef>
              <a:spcAft>
                <a:spcPts val="0"/>
              </a:spcAft>
              <a:buClrTx/>
              <a:buSzTx/>
              <a:buNone/>
              <a:tabLst/>
              <a:defRPr/>
            </a:pPr>
            <a:r>
              <a:rPr lang="en-US" sz="2000" b="1" dirty="0">
                <a:solidFill>
                  <a:schemeClr val="bg1"/>
                </a:solidFill>
                <a:latin typeface="Arial" panose="020B0604020202020204" pitchFamily="34" charset="0"/>
                <a:cs typeface="Arial" panose="020B0604020202020204" pitchFamily="34" charset="0"/>
              </a:rPr>
              <a:t>Additional funding support</a:t>
            </a:r>
          </a:p>
          <a:p>
            <a:pPr marL="445770" indent="-342900">
              <a:lnSpc>
                <a:spcPct val="100000"/>
              </a:lnSpc>
              <a:spcBef>
                <a:spcPts val="0"/>
              </a:spcBef>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ViiV Healthcare</a:t>
            </a:r>
          </a:p>
          <a:p>
            <a:pPr marL="445770" indent="-34290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Bill &amp; Melinda Gates Foundation</a:t>
            </a:r>
          </a:p>
          <a:p>
            <a:pPr marL="445770" indent="-342900">
              <a:lnSpc>
                <a:spcPct val="100000"/>
              </a:lnSpc>
              <a:spcBef>
                <a:spcPts val="0"/>
              </a:spcBef>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National Institutes of Me</a:t>
            </a:r>
            <a:r>
              <a:rPr lang="en-US" sz="2000" dirty="0" err="1">
                <a:solidFill>
                  <a:schemeClr val="bg1"/>
                </a:solidFill>
                <a:latin typeface="Arial" panose="020B0604020202020204" pitchFamily="34" charset="0"/>
                <a:cs typeface="Arial" panose="020B0604020202020204" pitchFamily="34" charset="0"/>
              </a:rPr>
              <a:t>ntal</a:t>
            </a:r>
            <a:r>
              <a:rPr lang="en-US" sz="2000" dirty="0">
                <a:solidFill>
                  <a:schemeClr val="bg1"/>
                </a:solidFill>
                <a:latin typeface="Arial" panose="020B0604020202020204" pitchFamily="34" charset="0"/>
                <a:cs typeface="Arial" panose="020B0604020202020204" pitchFamily="34" charset="0"/>
              </a:rPr>
              <a:t> Health</a:t>
            </a:r>
          </a:p>
          <a:p>
            <a:pPr marL="445770" indent="-342900">
              <a:lnSpc>
                <a:spcPct val="100000"/>
              </a:lnSpc>
              <a:spcBef>
                <a:spcPts val="0"/>
              </a:spcBef>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102870" indent="0">
              <a:lnSpc>
                <a:spcPct val="100000"/>
              </a:lnSpc>
              <a:spcBef>
                <a:spcPts val="0"/>
              </a:spcBef>
              <a:buNone/>
              <a:defRPr/>
            </a:pPr>
            <a:r>
              <a:rPr lang="en-US" sz="2000" b="1" dirty="0">
                <a:solidFill>
                  <a:schemeClr val="bg1"/>
                </a:solidFill>
                <a:latin typeface="Arial" panose="020B0604020202020204" pitchFamily="34" charset="0"/>
                <a:cs typeface="Arial" panose="020B0604020202020204" pitchFamily="34" charset="0"/>
              </a:rPr>
              <a:t>Pharmaceutical support</a:t>
            </a:r>
          </a:p>
          <a:p>
            <a:pPr marL="445770" indent="-342900">
              <a:lnSpc>
                <a:spcPct val="100000"/>
              </a:lnSpc>
              <a:spcBef>
                <a:spcPts val="0"/>
              </a:spcBef>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Gilead Sciences</a:t>
            </a:r>
          </a:p>
          <a:p>
            <a:pPr marL="445770" indent="-342900">
              <a:lnSpc>
                <a:spcPct val="100000"/>
              </a:lnSpc>
              <a:spcBef>
                <a:spcPts val="0"/>
              </a:spcBef>
              <a:defRPr/>
            </a:pPr>
            <a:r>
              <a:rPr lang="en-US" sz="2000" dirty="0">
                <a:latin typeface="Arial" panose="020B0604020202020204" pitchFamily="34" charset="0"/>
                <a:cs typeface="Arial" panose="020B0604020202020204" pitchFamily="34" charset="0"/>
              </a:rPr>
              <a:t>ViiV Healthcare</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Google Shape;110;p15"/>
          <p:cNvSpPr txBox="1">
            <a:spLocks noGrp="1"/>
          </p:cNvSpPr>
          <p:nvPr>
            <p:ph type="title"/>
          </p:nvPr>
        </p:nvSpPr>
        <p:spPr>
          <a:prstGeom prst="rect">
            <a:avLst/>
          </a:prstGeom>
        </p:spPr>
        <p:txBody>
          <a:bodyPr spcFirstLastPara="1" vert="horz" wrap="square" lIns="0" tIns="0" rIns="0" bIns="0" rtlCol="0" anchor="b" anchorCtr="0">
            <a:noAutofit/>
          </a:bodyPr>
          <a:lstStyle/>
          <a:p>
            <a:pPr>
              <a:spcBef>
                <a:spcPts val="0"/>
              </a:spcBef>
            </a:pPr>
            <a:r>
              <a:rPr lang="en-US" sz="5400" b="1" dirty="0">
                <a:solidFill>
                  <a:schemeClr val="bg1"/>
                </a:solidFill>
                <a:latin typeface="Arial" panose="020B0604020202020204" pitchFamily="34" charset="0"/>
                <a:cs typeface="Arial" panose="020B0604020202020204" pitchFamily="34" charset="0"/>
              </a:rPr>
              <a:t>Acknowledgments</a:t>
            </a:r>
            <a:endParaRPr sz="5400" b="1" dirty="0">
              <a:solidFill>
                <a:schemeClr val="bg1"/>
              </a:solidFill>
              <a:latin typeface="Arial" panose="020B0604020202020204" pitchFamily="34" charset="0"/>
              <a:cs typeface="Arial" panose="020B0604020202020204" pitchFamily="34" charset="0"/>
            </a:endParaRPr>
          </a:p>
        </p:txBody>
      </p:sp>
      <p:pic>
        <p:nvPicPr>
          <p:cNvPr id="4" name="Picture 3" descr="A blue and white logo&#10;&#10;Description automatically generated with medium confidence">
            <a:extLst>
              <a:ext uri="{FF2B5EF4-FFF2-40B4-BE49-F238E27FC236}">
                <a16:creationId xmlns:a16="http://schemas.microsoft.com/office/drawing/2014/main" id="{0E2D9090-75F6-4246-A58C-ECCFEC7F5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5195"/>
            <a:ext cx="1819559" cy="612805"/>
          </a:xfrm>
          <a:prstGeom prst="rect">
            <a:avLst/>
          </a:prstGeom>
        </p:spPr>
      </p:pic>
      <p:sp>
        <p:nvSpPr>
          <p:cNvPr id="5" name="Rectangle 4">
            <a:extLst>
              <a:ext uri="{FF2B5EF4-FFF2-40B4-BE49-F238E27FC236}">
                <a16:creationId xmlns:a16="http://schemas.microsoft.com/office/drawing/2014/main" id="{D40FE3A5-7D55-7346-893D-1CEDBA5A4970}"/>
              </a:ext>
            </a:extLst>
          </p:cNvPr>
          <p:cNvSpPr/>
          <p:nvPr/>
        </p:nvSpPr>
        <p:spPr>
          <a:xfrm>
            <a:off x="1819559" y="6245195"/>
            <a:ext cx="1053494" cy="612805"/>
          </a:xfrm>
          <a:prstGeom prst="rect">
            <a:avLst/>
          </a:prstGeom>
          <a:solidFill>
            <a:srgbClr val="1F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1C5124-1D17-014A-A067-45402B4AD95D}"/>
              </a:ext>
            </a:extLst>
          </p:cNvPr>
          <p:cNvSpPr txBox="1"/>
          <p:nvPr/>
        </p:nvSpPr>
        <p:spPr>
          <a:xfrm>
            <a:off x="1689089" y="6320764"/>
            <a:ext cx="1053494"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a:t>
            </a:r>
            <a:r>
              <a:rPr lang="en-US" sz="2000" dirty="0" err="1">
                <a:solidFill>
                  <a:schemeClr val="bg1"/>
                </a:solidFill>
                <a:latin typeface="Arial" panose="020B0604020202020204" pitchFamily="34" charset="0"/>
                <a:cs typeface="Arial" panose="020B0604020202020204" pitchFamily="34" charset="0"/>
              </a:rPr>
              <a:t>HIVptn</a:t>
            </a:r>
            <a:endParaRPr lang="en-US" sz="2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73AC65-C0E1-D64D-A97C-A72447BB3B2F}"/>
              </a:ext>
            </a:extLst>
          </p:cNvPr>
          <p:cNvSpPr txBox="1"/>
          <p:nvPr/>
        </p:nvSpPr>
        <p:spPr>
          <a:xfrm>
            <a:off x="9526029" y="6289951"/>
            <a:ext cx="1953763" cy="461665"/>
          </a:xfrm>
          <a:prstGeom prst="rect">
            <a:avLst/>
          </a:prstGeom>
          <a:noFill/>
        </p:spPr>
        <p:txBody>
          <a:bodyPr wrap="square" rtlCol="0">
            <a:spAutoFit/>
          </a:bodyPr>
          <a:lstStyle/>
          <a:p>
            <a:pPr algn="r"/>
            <a:r>
              <a:rPr lang="en-US" sz="2400" dirty="0" err="1">
                <a:solidFill>
                  <a:schemeClr val="bg1"/>
                </a:solidFill>
                <a:latin typeface="Arial" panose="020B0604020202020204" pitchFamily="34" charset="0"/>
                <a:cs typeface="Arial" panose="020B0604020202020204" pitchFamily="34" charset="0"/>
              </a:rPr>
              <a:t>hptn.org</a:t>
            </a:r>
            <a:endParaRPr lang="en-US" sz="2400" dirty="0">
              <a:solidFill>
                <a:schemeClr val="bg1"/>
              </a:solidFill>
              <a:latin typeface="Arial" panose="020B0604020202020204" pitchFamily="34" charset="0"/>
              <a:cs typeface="Arial" panose="020B0604020202020204" pitchFamily="34" charset="0"/>
            </a:endParaRPr>
          </a:p>
        </p:txBody>
      </p:sp>
      <p:sp>
        <p:nvSpPr>
          <p:cNvPr id="10" name="Google Shape;111;p15">
            <a:extLst>
              <a:ext uri="{FF2B5EF4-FFF2-40B4-BE49-F238E27FC236}">
                <a16:creationId xmlns:a16="http://schemas.microsoft.com/office/drawing/2014/main" id="{DBAC5ABE-1F7B-4696-8D5C-CDFEC096AEF5}"/>
              </a:ext>
            </a:extLst>
          </p:cNvPr>
          <p:cNvSpPr txBox="1">
            <a:spLocks/>
          </p:cNvSpPr>
          <p:nvPr/>
        </p:nvSpPr>
        <p:spPr>
          <a:xfrm>
            <a:off x="6538782" y="961937"/>
            <a:ext cx="5485959" cy="4598321"/>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82880">
              <a:lnSpc>
                <a:spcPct val="100000"/>
              </a:lnSpc>
              <a:spcBef>
                <a:spcPts val="0"/>
              </a:spcBef>
              <a:defRPr/>
            </a:pPr>
            <a:endParaRPr lang="en-US" sz="2000" dirty="0">
              <a:solidFill>
                <a:schemeClr val="bg1"/>
              </a:solidFill>
              <a:latin typeface="Arial" panose="020B0604020202020204" pitchFamily="34" charset="0"/>
              <a:cs typeface="Arial" panose="020B0604020202020204" pitchFamily="34" charset="0"/>
            </a:endParaRPr>
          </a:p>
          <a:p>
            <a:pPr marL="102870" indent="0">
              <a:lnSpc>
                <a:spcPct val="100000"/>
              </a:lnSpc>
              <a:spcBef>
                <a:spcPts val="0"/>
              </a:spcBef>
              <a:buFont typeface="Arial" panose="020B0604020202020204" pitchFamily="34" charset="0"/>
              <a:buNone/>
              <a:defRPr/>
            </a:pPr>
            <a:r>
              <a:rPr lang="en-US" sz="2000" b="1" dirty="0">
                <a:solidFill>
                  <a:schemeClr val="bg1"/>
                </a:solidFill>
                <a:latin typeface="Arial" panose="020B0604020202020204" pitchFamily="34" charset="0"/>
                <a:cs typeface="Arial" panose="020B0604020202020204" pitchFamily="34" charset="0"/>
              </a:rPr>
              <a:t>HIV Prevention Trials Network</a:t>
            </a:r>
          </a:p>
          <a:p>
            <a:pPr marL="445770" indent="-34290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Leadership and Operations Centre, FHI360</a:t>
            </a:r>
          </a:p>
          <a:p>
            <a:pPr marL="445770" indent="-34290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Laboratory Centre (Johns Hopkins)</a:t>
            </a:r>
          </a:p>
          <a:p>
            <a:pPr marL="445770" indent="-34290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Statistical Center for HIV/AIDS Research and Prevention, Fred Hutchison Cancer Research Center</a:t>
            </a:r>
          </a:p>
          <a:p>
            <a:pPr marL="445770" indent="-34290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HPTN Leadership</a:t>
            </a:r>
          </a:p>
          <a:p>
            <a:pPr marL="445770" indent="-342900">
              <a:lnSpc>
                <a:spcPct val="100000"/>
              </a:lnSpc>
              <a:spcBef>
                <a:spcPts val="0"/>
              </a:spcBef>
              <a:defRPr/>
            </a:pPr>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b="1" dirty="0">
                <a:solidFill>
                  <a:schemeClr val="bg1"/>
                </a:solidFill>
                <a:latin typeface="Arial" panose="020B0604020202020204" pitchFamily="34" charset="0"/>
                <a:cs typeface="Arial" panose="020B0604020202020204" pitchFamily="34" charset="0"/>
              </a:rPr>
              <a:t>HPTN 084 Study team</a:t>
            </a:r>
          </a:p>
          <a:p>
            <a:pPr marL="285750" indent="-18288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20 sites in 7 countries in sub-Saharan Africa</a:t>
            </a:r>
          </a:p>
          <a:p>
            <a:pPr marL="285750" indent="-18288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Community advisory boards and partners</a:t>
            </a:r>
          </a:p>
          <a:p>
            <a:pPr marL="285750" indent="-182880">
              <a:lnSpc>
                <a:spcPct val="100000"/>
              </a:lnSpc>
              <a:spcBef>
                <a:spcPts val="0"/>
              </a:spcBef>
              <a:defRPr/>
            </a:pPr>
            <a:r>
              <a:rPr lang="en-US" sz="2000" dirty="0">
                <a:solidFill>
                  <a:schemeClr val="bg1"/>
                </a:solidFill>
                <a:latin typeface="Arial" panose="020B0604020202020204" pitchFamily="34" charset="0"/>
                <a:cs typeface="Arial" panose="020B0604020202020204" pitchFamily="34" charset="0"/>
              </a:rPr>
              <a:t>Pregnancy advisors: Friday Saidi, Lynda Stranix-Chibanda</a:t>
            </a:r>
          </a:p>
          <a:p>
            <a:pPr marL="102870" indent="0">
              <a:lnSpc>
                <a:spcPct val="100000"/>
              </a:lnSpc>
              <a:spcBef>
                <a:spcPts val="0"/>
              </a:spcBef>
              <a:buNone/>
              <a:defRPr/>
            </a:pPr>
            <a:r>
              <a:rPr lang="en-US" sz="2000" dirty="0">
                <a:solidFill>
                  <a:schemeClr val="bg1"/>
                </a:solidFill>
                <a:latin typeface="Arial" panose="020B0604020202020204" pitchFamily="34" charset="0"/>
                <a:cs typeface="Arial" panose="020B0604020202020204" pitchFamily="34" charset="0"/>
              </a:rPr>
              <a:t>… and our study participants!</a:t>
            </a:r>
          </a:p>
          <a:p>
            <a:pPr marL="285750" indent="-182880">
              <a:lnSpc>
                <a:spcPct val="100000"/>
              </a:lnSpc>
              <a:spcBef>
                <a:spcPts val="0"/>
              </a:spcBef>
              <a:defRPr/>
            </a:pPr>
            <a:endParaRPr lang="en-US" sz="20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387F3B-BB70-B09C-BF1D-B901E20A3042}"/>
              </a:ext>
            </a:extLst>
          </p:cNvPr>
          <p:cNvSpPr txBox="1"/>
          <p:nvPr/>
        </p:nvSpPr>
        <p:spPr>
          <a:xfrm>
            <a:off x="3003523" y="6320764"/>
            <a:ext cx="6588030" cy="461665"/>
          </a:xfrm>
          <a:prstGeom prst="rect">
            <a:avLst/>
          </a:prstGeom>
          <a:noFill/>
        </p:spPr>
        <p:txBody>
          <a:bodyPr wrap="square" rtlCol="0">
            <a:spAutoFit/>
          </a:bodyPr>
          <a:lstStyle/>
          <a:p>
            <a:pPr algn="ctr"/>
            <a:r>
              <a:rPr lang="en-US" sz="1200" b="0" i="0" dirty="0">
                <a:solidFill>
                  <a:schemeClr val="bg1"/>
                </a:solidFill>
                <a:effectLst/>
                <a:latin typeface="Arial" panose="020B0604020202020204" pitchFamily="34" charset="0"/>
                <a:cs typeface="Arial" panose="020B0604020202020204" pitchFamily="34" charset="0"/>
              </a:rPr>
              <a:t>UM1AI068619-15 (HPTN Leadership and Operations Center), UM1AI068617-15 (HPTN Statistical and Data Management Center), and UM1AI068613-15 (HPTN Laboratory Center).</a:t>
            </a:r>
          </a:p>
        </p:txBody>
      </p:sp>
      <p:sp>
        <p:nvSpPr>
          <p:cNvPr id="2" name="TextBox 1">
            <a:extLst>
              <a:ext uri="{FF2B5EF4-FFF2-40B4-BE49-F238E27FC236}">
                <a16:creationId xmlns:a16="http://schemas.microsoft.com/office/drawing/2014/main" id="{AEE8B2A8-ED31-3C2E-6FA8-B808FF38EAB8}"/>
              </a:ext>
            </a:extLst>
          </p:cNvPr>
          <p:cNvSpPr txBox="1"/>
          <p:nvPr/>
        </p:nvSpPr>
        <p:spPr>
          <a:xfrm>
            <a:off x="3003523" y="5848177"/>
            <a:ext cx="8336784" cy="369332"/>
          </a:xfrm>
          <a:prstGeom prst="rect">
            <a:avLst/>
          </a:prstGeom>
          <a:noFill/>
        </p:spPr>
        <p:txBody>
          <a:bodyPr wrap="square" rtlCol="0">
            <a:spAutoFit/>
          </a:bodyPr>
          <a:lstStyle/>
          <a:p>
            <a:pPr algn="r"/>
            <a:r>
              <a:rPr lang="en-ZA" dirty="0">
                <a:solidFill>
                  <a:schemeClr val="bg1"/>
                </a:solidFill>
              </a:rPr>
              <a:t>WHO Pregnancy and Breastfeeding Therapeutics Working Group </a:t>
            </a:r>
          </a:p>
        </p:txBody>
      </p:sp>
    </p:spTree>
    <p:extLst>
      <p:ext uri="{BB962C8B-B14F-4D97-AF65-F5344CB8AC3E}">
        <p14:creationId xmlns:p14="http://schemas.microsoft.com/office/powerpoint/2010/main" val="57397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EAEB-5419-6789-7828-775EB8F467E8}"/>
              </a:ext>
            </a:extLst>
          </p:cNvPr>
          <p:cNvSpPr>
            <a:spLocks noGrp="1"/>
          </p:cNvSpPr>
          <p:nvPr>
            <p:ph type="title"/>
          </p:nvPr>
        </p:nvSpPr>
        <p:spPr/>
        <p:txBody>
          <a:bodyPr>
            <a:normAutofit fontScale="90000"/>
          </a:bodyPr>
          <a:lstStyle/>
          <a:p>
            <a:pPr algn="ctr"/>
            <a:r>
              <a:rPr lang="en-US" sz="3400" dirty="0"/>
              <a:t>Women in sub-Saharan Africa have an unmet need for HIV prevention</a:t>
            </a:r>
            <a:endParaRPr lang="en-ZA" sz="3400" dirty="0"/>
          </a:p>
        </p:txBody>
      </p:sp>
      <p:pic>
        <p:nvPicPr>
          <p:cNvPr id="5" name="Content Placeholder 4" descr="A map of the world&#10;&#10;Description automatically generated">
            <a:extLst>
              <a:ext uri="{FF2B5EF4-FFF2-40B4-BE49-F238E27FC236}">
                <a16:creationId xmlns:a16="http://schemas.microsoft.com/office/drawing/2014/main" id="{58701850-7A85-DA5B-833D-5A2AA2A181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132" y="1337809"/>
            <a:ext cx="7349397" cy="5187810"/>
          </a:xfrm>
        </p:spPr>
      </p:pic>
    </p:spTree>
    <p:extLst>
      <p:ext uri="{BB962C8B-B14F-4D97-AF65-F5344CB8AC3E}">
        <p14:creationId xmlns:p14="http://schemas.microsoft.com/office/powerpoint/2010/main" val="279190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D17D-6630-B922-9D32-5FD52817E1D4}"/>
              </a:ext>
            </a:extLst>
          </p:cNvPr>
          <p:cNvSpPr>
            <a:spLocks noGrp="1"/>
          </p:cNvSpPr>
          <p:nvPr>
            <p:ph type="title"/>
          </p:nvPr>
        </p:nvSpPr>
        <p:spPr/>
        <p:txBody>
          <a:bodyPr>
            <a:noAutofit/>
          </a:bodyPr>
          <a:lstStyle/>
          <a:p>
            <a:pPr algn="ctr"/>
            <a:r>
              <a:rPr lang="en-US" sz="3400" dirty="0"/>
              <a:t>Fertility rates are highest in high HIV burden settings</a:t>
            </a:r>
            <a:endParaRPr lang="en-ZA" sz="3400" dirty="0"/>
          </a:p>
        </p:txBody>
      </p:sp>
      <p:pic>
        <p:nvPicPr>
          <p:cNvPr id="5" name="Content Placeholder 4">
            <a:extLst>
              <a:ext uri="{FF2B5EF4-FFF2-40B4-BE49-F238E27FC236}">
                <a16:creationId xmlns:a16="http://schemas.microsoft.com/office/drawing/2014/main" id="{A265F397-EB18-8611-D7D0-9CEFD48DB928}"/>
              </a:ext>
            </a:extLst>
          </p:cNvPr>
          <p:cNvPicPr>
            <a:picLocks noGrp="1" noChangeAspect="1"/>
          </p:cNvPicPr>
          <p:nvPr>
            <p:ph idx="1"/>
          </p:nvPr>
        </p:nvPicPr>
        <p:blipFill rotWithShape="1">
          <a:blip r:embed="rId3"/>
          <a:srcRect t="4782" b="9379"/>
          <a:stretch/>
        </p:blipFill>
        <p:spPr>
          <a:xfrm>
            <a:off x="1072282" y="1368125"/>
            <a:ext cx="9591578" cy="4848479"/>
          </a:xfrm>
        </p:spPr>
      </p:pic>
      <p:sp>
        <p:nvSpPr>
          <p:cNvPr id="3" name="TextBox 2">
            <a:extLst>
              <a:ext uri="{FF2B5EF4-FFF2-40B4-BE49-F238E27FC236}">
                <a16:creationId xmlns:a16="http://schemas.microsoft.com/office/drawing/2014/main" id="{F2CC33A1-E4A5-DD32-219F-EAE5F43DE01C}"/>
              </a:ext>
            </a:extLst>
          </p:cNvPr>
          <p:cNvSpPr txBox="1"/>
          <p:nvPr/>
        </p:nvSpPr>
        <p:spPr>
          <a:xfrm>
            <a:off x="6096000" y="6310917"/>
            <a:ext cx="5177307" cy="276999"/>
          </a:xfrm>
          <a:prstGeom prst="rect">
            <a:avLst/>
          </a:prstGeom>
          <a:noFill/>
        </p:spPr>
        <p:txBody>
          <a:bodyPr wrap="square" rtlCol="0">
            <a:spAutoFit/>
          </a:bodyPr>
          <a:lstStyle/>
          <a:p>
            <a:pPr algn="r"/>
            <a:r>
              <a:rPr lang="en-US" sz="1200" dirty="0"/>
              <a:t>Source: United Nations Population Division, 2020</a:t>
            </a:r>
            <a:endParaRPr lang="en-ZA" sz="1200" dirty="0"/>
          </a:p>
        </p:txBody>
      </p:sp>
    </p:spTree>
    <p:extLst>
      <p:ext uri="{BB962C8B-B14F-4D97-AF65-F5344CB8AC3E}">
        <p14:creationId xmlns:p14="http://schemas.microsoft.com/office/powerpoint/2010/main" val="3114548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90F3-DE92-ACAE-CE8C-22DF7ABD0C25}"/>
              </a:ext>
            </a:extLst>
          </p:cNvPr>
          <p:cNvSpPr>
            <a:spLocks noGrp="1"/>
          </p:cNvSpPr>
          <p:nvPr>
            <p:ph type="title"/>
          </p:nvPr>
        </p:nvSpPr>
        <p:spPr/>
        <p:txBody>
          <a:bodyPr>
            <a:normAutofit fontScale="90000"/>
          </a:bodyPr>
          <a:lstStyle/>
          <a:p>
            <a:r>
              <a:rPr lang="en-US" sz="3600" dirty="0"/>
              <a:t>Pregnancy and post-partum period associated with increased risk for HIV</a:t>
            </a:r>
            <a:endParaRPr lang="en-ZA" sz="3600" dirty="0"/>
          </a:p>
        </p:txBody>
      </p:sp>
      <p:pic>
        <p:nvPicPr>
          <p:cNvPr id="5" name="Content Placeholder 4">
            <a:extLst>
              <a:ext uri="{FF2B5EF4-FFF2-40B4-BE49-F238E27FC236}">
                <a16:creationId xmlns:a16="http://schemas.microsoft.com/office/drawing/2014/main" id="{D77F4337-2CED-AF93-2E9F-EA548C0155B5}"/>
              </a:ext>
            </a:extLst>
          </p:cNvPr>
          <p:cNvPicPr>
            <a:picLocks noGrp="1" noChangeAspect="1"/>
          </p:cNvPicPr>
          <p:nvPr>
            <p:ph idx="1"/>
          </p:nvPr>
        </p:nvPicPr>
        <p:blipFill rotWithShape="1">
          <a:blip r:embed="rId3"/>
          <a:stretch/>
        </p:blipFill>
        <p:spPr>
          <a:xfrm>
            <a:off x="363954" y="1408219"/>
            <a:ext cx="8787127" cy="5104413"/>
          </a:xfrm>
        </p:spPr>
      </p:pic>
      <p:sp>
        <p:nvSpPr>
          <p:cNvPr id="6" name="TextBox 5">
            <a:extLst>
              <a:ext uri="{FF2B5EF4-FFF2-40B4-BE49-F238E27FC236}">
                <a16:creationId xmlns:a16="http://schemas.microsoft.com/office/drawing/2014/main" id="{7691D058-9EFE-87E7-0607-FEB865B6641C}"/>
              </a:ext>
            </a:extLst>
          </p:cNvPr>
          <p:cNvSpPr txBox="1"/>
          <p:nvPr/>
        </p:nvSpPr>
        <p:spPr>
          <a:xfrm>
            <a:off x="7766824" y="6331480"/>
            <a:ext cx="3462006" cy="276999"/>
          </a:xfrm>
          <a:prstGeom prst="rect">
            <a:avLst/>
          </a:prstGeom>
          <a:noFill/>
        </p:spPr>
        <p:txBody>
          <a:bodyPr wrap="square" rtlCol="0">
            <a:spAutoFit/>
          </a:bodyPr>
          <a:lstStyle/>
          <a:p>
            <a:pPr algn="r"/>
            <a:r>
              <a:rPr lang="en-US" sz="1200" dirty="0"/>
              <a:t>Source: Thomson, JID 2018</a:t>
            </a:r>
            <a:endParaRPr lang="en-ZA" sz="1200" dirty="0"/>
          </a:p>
        </p:txBody>
      </p:sp>
      <p:pic>
        <p:nvPicPr>
          <p:cNvPr id="7" name="Picture 6">
            <a:extLst>
              <a:ext uri="{FF2B5EF4-FFF2-40B4-BE49-F238E27FC236}">
                <a16:creationId xmlns:a16="http://schemas.microsoft.com/office/drawing/2014/main" id="{63E6EEAA-4C58-0CAC-C3A6-714FAF04C49B}"/>
              </a:ext>
            </a:extLst>
          </p:cNvPr>
          <p:cNvPicPr>
            <a:picLocks noChangeAspect="1"/>
          </p:cNvPicPr>
          <p:nvPr/>
        </p:nvPicPr>
        <p:blipFill>
          <a:blip r:embed="rId4"/>
          <a:stretch>
            <a:fillRect/>
          </a:stretch>
        </p:blipFill>
        <p:spPr>
          <a:xfrm>
            <a:off x="9477701" y="1408219"/>
            <a:ext cx="2164268" cy="2292295"/>
          </a:xfrm>
          <a:prstGeom prst="rect">
            <a:avLst/>
          </a:prstGeom>
        </p:spPr>
      </p:pic>
      <p:sp>
        <p:nvSpPr>
          <p:cNvPr id="8" name="TextBox 7">
            <a:extLst>
              <a:ext uri="{FF2B5EF4-FFF2-40B4-BE49-F238E27FC236}">
                <a16:creationId xmlns:a16="http://schemas.microsoft.com/office/drawing/2014/main" id="{7506753D-D794-47D4-6096-770D1437AEF9}"/>
              </a:ext>
            </a:extLst>
          </p:cNvPr>
          <p:cNvSpPr txBox="1"/>
          <p:nvPr/>
        </p:nvSpPr>
        <p:spPr>
          <a:xfrm>
            <a:off x="9084794" y="4282230"/>
            <a:ext cx="2883795" cy="1477328"/>
          </a:xfrm>
          <a:prstGeom prst="rect">
            <a:avLst/>
          </a:prstGeom>
          <a:noFill/>
        </p:spPr>
        <p:txBody>
          <a:bodyPr wrap="square" rtlCol="0">
            <a:spAutoFit/>
          </a:bodyPr>
          <a:lstStyle/>
          <a:p>
            <a:pPr algn="ctr"/>
            <a:r>
              <a:rPr lang="en-US" b="0" i="0" u="none" strike="noStrike" baseline="0" dirty="0"/>
              <a:t>Suggests that biological changes during pregnancy and the postpartum period increase HIV susceptibility</a:t>
            </a:r>
          </a:p>
          <a:p>
            <a:pPr algn="ctr"/>
            <a:r>
              <a:rPr lang="en-ZA" b="0" i="0" u="none" strike="noStrike" baseline="0" dirty="0"/>
              <a:t>among women.</a:t>
            </a:r>
            <a:endParaRPr lang="en-ZA" dirty="0"/>
          </a:p>
        </p:txBody>
      </p:sp>
    </p:spTree>
    <p:extLst>
      <p:ext uri="{BB962C8B-B14F-4D97-AF65-F5344CB8AC3E}">
        <p14:creationId xmlns:p14="http://schemas.microsoft.com/office/powerpoint/2010/main" val="501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8265-D9B6-4E38-461A-CDF93EF2774E}"/>
              </a:ext>
            </a:extLst>
          </p:cNvPr>
          <p:cNvSpPr>
            <a:spLocks noGrp="1"/>
          </p:cNvSpPr>
          <p:nvPr>
            <p:ph type="title"/>
          </p:nvPr>
        </p:nvSpPr>
        <p:spPr/>
        <p:txBody>
          <a:bodyPr>
            <a:noAutofit/>
          </a:bodyPr>
          <a:lstStyle/>
          <a:p>
            <a:r>
              <a:rPr lang="en-US" sz="3400" dirty="0"/>
              <a:t>Concerns about fetal exposure to medications during pregnancy </a:t>
            </a:r>
            <a:endParaRPr lang="en-ZA" sz="3400" dirty="0"/>
          </a:p>
        </p:txBody>
      </p:sp>
      <p:pic>
        <p:nvPicPr>
          <p:cNvPr id="5" name="Picture 4">
            <a:extLst>
              <a:ext uri="{FF2B5EF4-FFF2-40B4-BE49-F238E27FC236}">
                <a16:creationId xmlns:a16="http://schemas.microsoft.com/office/drawing/2014/main" id="{2B7046F3-74A8-B37B-F126-0F77CA6CEA27}"/>
              </a:ext>
            </a:extLst>
          </p:cNvPr>
          <p:cNvPicPr>
            <a:picLocks noChangeAspect="1"/>
          </p:cNvPicPr>
          <p:nvPr/>
        </p:nvPicPr>
        <p:blipFill rotWithShape="1">
          <a:blip r:embed="rId3"/>
          <a:srcRect r="909"/>
          <a:stretch/>
        </p:blipFill>
        <p:spPr>
          <a:xfrm>
            <a:off x="918008" y="1428473"/>
            <a:ext cx="8492273" cy="4811384"/>
          </a:xfrm>
          <a:prstGeom prst="rect">
            <a:avLst/>
          </a:prstGeom>
        </p:spPr>
      </p:pic>
      <p:sp>
        <p:nvSpPr>
          <p:cNvPr id="6" name="TextBox 5">
            <a:extLst>
              <a:ext uri="{FF2B5EF4-FFF2-40B4-BE49-F238E27FC236}">
                <a16:creationId xmlns:a16="http://schemas.microsoft.com/office/drawing/2014/main" id="{893C5D06-45E4-5FA0-0E56-3B675EF8E554}"/>
              </a:ext>
            </a:extLst>
          </p:cNvPr>
          <p:cNvSpPr txBox="1"/>
          <p:nvPr/>
        </p:nvSpPr>
        <p:spPr>
          <a:xfrm>
            <a:off x="6161198" y="6420360"/>
            <a:ext cx="5302375" cy="276999"/>
          </a:xfrm>
          <a:prstGeom prst="rect">
            <a:avLst/>
          </a:prstGeom>
          <a:noFill/>
        </p:spPr>
        <p:txBody>
          <a:bodyPr wrap="square" rtlCol="0">
            <a:spAutoFit/>
          </a:bodyPr>
          <a:lstStyle/>
          <a:p>
            <a:pPr algn="r"/>
            <a:r>
              <a:rPr lang="en-US" sz="1200" dirty="0"/>
              <a:t>Slide courtesy of L. Mofenson</a:t>
            </a:r>
            <a:endParaRPr lang="en-ZA" sz="1200" dirty="0"/>
          </a:p>
        </p:txBody>
      </p:sp>
      <p:pic>
        <p:nvPicPr>
          <p:cNvPr id="7" name="Picture 6">
            <a:extLst>
              <a:ext uri="{FF2B5EF4-FFF2-40B4-BE49-F238E27FC236}">
                <a16:creationId xmlns:a16="http://schemas.microsoft.com/office/drawing/2014/main" id="{DFFAEDA0-5C77-D3E2-9FD7-74664FE9BCD9}"/>
              </a:ext>
            </a:extLst>
          </p:cNvPr>
          <p:cNvPicPr>
            <a:picLocks noChangeAspect="1"/>
          </p:cNvPicPr>
          <p:nvPr/>
        </p:nvPicPr>
        <p:blipFill>
          <a:blip r:embed="rId4"/>
          <a:stretch>
            <a:fillRect/>
          </a:stretch>
        </p:blipFill>
        <p:spPr>
          <a:xfrm>
            <a:off x="9532127" y="1428473"/>
            <a:ext cx="1931446" cy="1015567"/>
          </a:xfrm>
          <a:prstGeom prst="rect">
            <a:avLst/>
          </a:prstGeom>
        </p:spPr>
      </p:pic>
      <p:sp>
        <p:nvSpPr>
          <p:cNvPr id="8" name="TextBox 7">
            <a:extLst>
              <a:ext uri="{FF2B5EF4-FFF2-40B4-BE49-F238E27FC236}">
                <a16:creationId xmlns:a16="http://schemas.microsoft.com/office/drawing/2014/main" id="{545A7E98-1484-2D37-EF66-19E95A20E63B}"/>
              </a:ext>
            </a:extLst>
          </p:cNvPr>
          <p:cNvSpPr txBox="1"/>
          <p:nvPr/>
        </p:nvSpPr>
        <p:spPr>
          <a:xfrm>
            <a:off x="9222941" y="3197764"/>
            <a:ext cx="2723465" cy="2554545"/>
          </a:xfrm>
          <a:prstGeom prst="rect">
            <a:avLst/>
          </a:prstGeom>
          <a:noFill/>
        </p:spPr>
        <p:txBody>
          <a:bodyPr wrap="square" rtlCol="0">
            <a:spAutoFit/>
          </a:bodyPr>
          <a:lstStyle/>
          <a:p>
            <a:r>
              <a:rPr lang="en-US" sz="2000" dirty="0"/>
              <a:t>Historically women of childbearing potential are under-represented in trials, are required to use contraception, and required to stop study product if they become pregnant.</a:t>
            </a:r>
            <a:endParaRPr lang="en-ZA" sz="2000" dirty="0"/>
          </a:p>
        </p:txBody>
      </p:sp>
    </p:spTree>
    <p:extLst>
      <p:ext uri="{BB962C8B-B14F-4D97-AF65-F5344CB8AC3E}">
        <p14:creationId xmlns:p14="http://schemas.microsoft.com/office/powerpoint/2010/main" val="80191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0B18-4A83-022A-03A5-639AA08764FE}"/>
              </a:ext>
            </a:extLst>
          </p:cNvPr>
          <p:cNvSpPr>
            <a:spLocks noGrp="1"/>
          </p:cNvSpPr>
          <p:nvPr>
            <p:ph type="title"/>
          </p:nvPr>
        </p:nvSpPr>
        <p:spPr/>
        <p:txBody>
          <a:bodyPr>
            <a:normAutofit fontScale="90000"/>
          </a:bodyPr>
          <a:lstStyle/>
          <a:p>
            <a:r>
              <a:rPr lang="en-US" dirty="0"/>
              <a:t>Excluding pregnant women from trials shifts risk of harm</a:t>
            </a:r>
            <a:endParaRPr lang="en-ZA" dirty="0"/>
          </a:p>
        </p:txBody>
      </p:sp>
      <p:pic>
        <p:nvPicPr>
          <p:cNvPr id="5" name="Content Placeholder 4" descr="A picture containing text, screenshot, diagram, font&#10;&#10;Description automatically generated">
            <a:extLst>
              <a:ext uri="{FF2B5EF4-FFF2-40B4-BE49-F238E27FC236}">
                <a16:creationId xmlns:a16="http://schemas.microsoft.com/office/drawing/2014/main" id="{B37135C0-2AA6-E9DF-2335-8C2CA08B4F6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13227" y="1502184"/>
            <a:ext cx="7650699" cy="4729919"/>
          </a:xfrm>
        </p:spPr>
      </p:pic>
      <p:sp>
        <p:nvSpPr>
          <p:cNvPr id="6" name="TextBox 5">
            <a:extLst>
              <a:ext uri="{FF2B5EF4-FFF2-40B4-BE49-F238E27FC236}">
                <a16:creationId xmlns:a16="http://schemas.microsoft.com/office/drawing/2014/main" id="{C035B419-8654-BDC8-ED34-F190DB0CBA3C}"/>
              </a:ext>
            </a:extLst>
          </p:cNvPr>
          <p:cNvSpPr txBox="1"/>
          <p:nvPr/>
        </p:nvSpPr>
        <p:spPr>
          <a:xfrm>
            <a:off x="6345980" y="6413934"/>
            <a:ext cx="5093363" cy="276999"/>
          </a:xfrm>
          <a:prstGeom prst="rect">
            <a:avLst/>
          </a:prstGeom>
          <a:noFill/>
        </p:spPr>
        <p:txBody>
          <a:bodyPr wrap="square" rtlCol="0">
            <a:spAutoFit/>
          </a:bodyPr>
          <a:lstStyle/>
          <a:p>
            <a:pPr algn="r"/>
            <a:r>
              <a:rPr lang="en-US" sz="1200" dirty="0"/>
              <a:t>Source: Colbers, 2019; PHASES working group, 2020</a:t>
            </a:r>
            <a:endParaRPr lang="en-ZA" sz="1200" dirty="0"/>
          </a:p>
        </p:txBody>
      </p:sp>
      <p:sp>
        <p:nvSpPr>
          <p:cNvPr id="9" name="TextBox 8">
            <a:extLst>
              <a:ext uri="{FF2B5EF4-FFF2-40B4-BE49-F238E27FC236}">
                <a16:creationId xmlns:a16="http://schemas.microsoft.com/office/drawing/2014/main" id="{37DAC877-1A2B-8A62-A1E4-AED3DC7F3EC3}"/>
              </a:ext>
            </a:extLst>
          </p:cNvPr>
          <p:cNvSpPr txBox="1"/>
          <p:nvPr/>
        </p:nvSpPr>
        <p:spPr>
          <a:xfrm>
            <a:off x="7390817" y="1752537"/>
            <a:ext cx="4742514" cy="3046988"/>
          </a:xfrm>
          <a:prstGeom prst="rect">
            <a:avLst/>
          </a:prstGeom>
          <a:noFill/>
        </p:spPr>
        <p:txBody>
          <a:bodyPr wrap="square" rtlCol="0">
            <a:spAutoFit/>
          </a:bodyPr>
          <a:lstStyle/>
          <a:p>
            <a:pPr algn="l"/>
            <a:r>
              <a:rPr lang="en-US" sz="2400" dirty="0"/>
              <a:t>Without research, pregnant people</a:t>
            </a:r>
          </a:p>
          <a:p>
            <a:pPr marL="285750" indent="-285750" algn="l">
              <a:buFont typeface="Arial" panose="020B0604020202020204" pitchFamily="34" charset="0"/>
              <a:buChar char="•"/>
            </a:pPr>
            <a:r>
              <a:rPr lang="en-US" sz="2400" dirty="0"/>
              <a:t>May be given drugs in the </a:t>
            </a:r>
            <a:r>
              <a:rPr lang="en-US" sz="2400" b="1" dirty="0"/>
              <a:t>wrong dose</a:t>
            </a:r>
          </a:p>
          <a:p>
            <a:pPr marL="285750" indent="-285750" algn="l">
              <a:buFont typeface="Arial" panose="020B0604020202020204" pitchFamily="34" charset="0"/>
              <a:buChar char="•"/>
            </a:pPr>
            <a:r>
              <a:rPr lang="en-US" sz="2400" dirty="0"/>
              <a:t>May be given drugs that carry </a:t>
            </a:r>
            <a:r>
              <a:rPr lang="en-US" sz="2400" b="1" dirty="0"/>
              <a:t>unacceptable risk</a:t>
            </a:r>
          </a:p>
          <a:p>
            <a:pPr marL="285750" indent="-285750" algn="l">
              <a:buFont typeface="Arial" panose="020B0604020202020204" pitchFamily="34" charset="0"/>
              <a:buChar char="•"/>
            </a:pPr>
            <a:r>
              <a:rPr lang="en-US" sz="2400" dirty="0"/>
              <a:t>May be </a:t>
            </a:r>
            <a:r>
              <a:rPr lang="en-US" sz="2400" b="1" dirty="0"/>
              <a:t>denied access </a:t>
            </a:r>
            <a:r>
              <a:rPr lang="en-US" sz="2400" dirty="0"/>
              <a:t>to critically needed drugs</a:t>
            </a:r>
            <a:endParaRPr lang="en-ZA" sz="2400" dirty="0"/>
          </a:p>
        </p:txBody>
      </p:sp>
    </p:spTree>
    <p:extLst>
      <p:ext uri="{BB962C8B-B14F-4D97-AF65-F5344CB8AC3E}">
        <p14:creationId xmlns:p14="http://schemas.microsoft.com/office/powerpoint/2010/main" val="108154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DB28-DE31-B88E-72AB-BC784D845C36}"/>
              </a:ext>
            </a:extLst>
          </p:cNvPr>
          <p:cNvSpPr>
            <a:spLocks noGrp="1"/>
          </p:cNvSpPr>
          <p:nvPr>
            <p:ph type="title"/>
          </p:nvPr>
        </p:nvSpPr>
        <p:spPr/>
        <p:txBody>
          <a:bodyPr/>
          <a:lstStyle/>
          <a:p>
            <a:r>
              <a:rPr lang="en-US" dirty="0"/>
              <a:t>A paradigm shift is underway</a:t>
            </a:r>
            <a:endParaRPr lang="en-ZA" dirty="0"/>
          </a:p>
        </p:txBody>
      </p:sp>
      <p:sp>
        <p:nvSpPr>
          <p:cNvPr id="7" name="Content Placeholder 6">
            <a:extLst>
              <a:ext uri="{FF2B5EF4-FFF2-40B4-BE49-F238E27FC236}">
                <a16:creationId xmlns:a16="http://schemas.microsoft.com/office/drawing/2014/main" id="{8D80751D-6BD2-ACC3-FC4E-97C72322447F}"/>
              </a:ext>
            </a:extLst>
          </p:cNvPr>
          <p:cNvSpPr>
            <a:spLocks noGrp="1"/>
          </p:cNvSpPr>
          <p:nvPr>
            <p:ph idx="1"/>
          </p:nvPr>
        </p:nvSpPr>
        <p:spPr/>
        <p:txBody>
          <a:bodyPr>
            <a:normAutofit/>
          </a:bodyPr>
          <a:lstStyle/>
          <a:p>
            <a:r>
              <a:rPr lang="en-US" sz="2400" dirty="0"/>
              <a:t>Multiple stakeholders have voiced their concerns around the exclusion of pregnant women from pre- and post-registration drug trials and the associated harms and risks of these policies.</a:t>
            </a:r>
          </a:p>
          <a:p>
            <a:r>
              <a:rPr lang="en-US" sz="2400" dirty="0"/>
              <a:t>Three major conceptual shifts that will facilitate the inclusion of pregnant women in research:</a:t>
            </a:r>
          </a:p>
          <a:p>
            <a:endParaRPr lang="en-US" sz="2800" dirty="0"/>
          </a:p>
          <a:p>
            <a:endParaRPr lang="en-ZA" dirty="0"/>
          </a:p>
        </p:txBody>
      </p:sp>
      <p:pic>
        <p:nvPicPr>
          <p:cNvPr id="9" name="Picture 8">
            <a:extLst>
              <a:ext uri="{FF2B5EF4-FFF2-40B4-BE49-F238E27FC236}">
                <a16:creationId xmlns:a16="http://schemas.microsoft.com/office/drawing/2014/main" id="{72DD90D0-F883-123F-6A41-CDBDD4DEA6AC}"/>
              </a:ext>
            </a:extLst>
          </p:cNvPr>
          <p:cNvPicPr>
            <a:picLocks noChangeAspect="1"/>
          </p:cNvPicPr>
          <p:nvPr/>
        </p:nvPicPr>
        <p:blipFill rotWithShape="1">
          <a:blip r:embed="rId3"/>
          <a:srcRect l="2728"/>
          <a:stretch/>
        </p:blipFill>
        <p:spPr>
          <a:xfrm>
            <a:off x="1513037" y="4001294"/>
            <a:ext cx="5269497" cy="1983104"/>
          </a:xfrm>
          <a:prstGeom prst="rect">
            <a:avLst/>
          </a:prstGeom>
        </p:spPr>
      </p:pic>
      <p:pic>
        <p:nvPicPr>
          <p:cNvPr id="11" name="Picture 10">
            <a:extLst>
              <a:ext uri="{FF2B5EF4-FFF2-40B4-BE49-F238E27FC236}">
                <a16:creationId xmlns:a16="http://schemas.microsoft.com/office/drawing/2014/main" id="{AE08CCB4-57B0-33EA-2E18-5B709A8116BF}"/>
              </a:ext>
            </a:extLst>
          </p:cNvPr>
          <p:cNvPicPr>
            <a:picLocks noChangeAspect="1"/>
          </p:cNvPicPr>
          <p:nvPr/>
        </p:nvPicPr>
        <p:blipFill>
          <a:blip r:embed="rId4"/>
          <a:stretch>
            <a:fillRect/>
          </a:stretch>
        </p:blipFill>
        <p:spPr>
          <a:xfrm>
            <a:off x="7061680" y="3618674"/>
            <a:ext cx="4107651" cy="2748343"/>
          </a:xfrm>
          <a:prstGeom prst="rect">
            <a:avLst/>
          </a:prstGeom>
        </p:spPr>
      </p:pic>
    </p:spTree>
    <p:extLst>
      <p:ext uri="{BB962C8B-B14F-4D97-AF65-F5344CB8AC3E}">
        <p14:creationId xmlns:p14="http://schemas.microsoft.com/office/powerpoint/2010/main" val="106319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8">
            <a:extLst>
              <a:ext uri="{FF2B5EF4-FFF2-40B4-BE49-F238E27FC236}">
                <a16:creationId xmlns:a16="http://schemas.microsoft.com/office/drawing/2014/main" id="{52ABC232-97BA-AB20-AE18-BBBCB0DD3392}"/>
              </a:ext>
            </a:extLst>
          </p:cNvPr>
          <p:cNvGraphicFramePr>
            <a:graphicFrameLocks/>
          </p:cNvGraphicFramePr>
          <p:nvPr>
            <p:extLst>
              <p:ext uri="{D42A27DB-BD31-4B8C-83A1-F6EECF244321}">
                <p14:modId xmlns:p14="http://schemas.microsoft.com/office/powerpoint/2010/main" val="3913688982"/>
              </p:ext>
            </p:extLst>
          </p:nvPr>
        </p:nvGraphicFramePr>
        <p:xfrm>
          <a:off x="1239041" y="1474615"/>
          <a:ext cx="10437907" cy="4914279"/>
        </p:xfrm>
        <a:graphic>
          <a:graphicData uri="http://schemas.openxmlformats.org/drawingml/2006/table">
            <a:tbl>
              <a:tblPr firstRow="1" firstCol="1" bandRow="1"/>
              <a:tblGrid>
                <a:gridCol w="10437907">
                  <a:extLst>
                    <a:ext uri="{9D8B030D-6E8A-4147-A177-3AD203B41FA5}">
                      <a16:colId xmlns:a16="http://schemas.microsoft.com/office/drawing/2014/main" val="216687324"/>
                    </a:ext>
                  </a:extLst>
                </a:gridCol>
              </a:tblGrid>
              <a:tr h="59266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If the agent is efficacious in non-pregnant adults </a:t>
                      </a:r>
                      <a:r>
                        <a:rPr lang="en-US" sz="1800" b="0" dirty="0">
                          <a:effectLst/>
                          <a:latin typeface="Arial" panose="020B0604020202020204" pitchFamily="34" charset="0"/>
                          <a:cs typeface="Arial" panose="020B0604020202020204" pitchFamily="34" charset="0"/>
                        </a:rPr>
                        <a:t>(viral load suppression) and </a:t>
                      </a:r>
                      <a:r>
                        <a:rPr lang="en-US" sz="1800" b="1" dirty="0">
                          <a:effectLst/>
                          <a:latin typeface="Arial" panose="020B0604020202020204" pitchFamily="34" charset="0"/>
                          <a:cs typeface="Arial" panose="020B0604020202020204" pitchFamily="34" charset="0"/>
                        </a:rPr>
                        <a:t>adequate drug exposures </a:t>
                      </a:r>
                      <a:r>
                        <a:rPr lang="en-US" sz="1800" b="0" dirty="0">
                          <a:effectLst/>
                          <a:latin typeface="Arial" panose="020B0604020202020204" pitchFamily="34" charset="0"/>
                          <a:cs typeface="Arial" panose="020B0604020202020204" pitchFamily="34" charset="0"/>
                        </a:rPr>
                        <a:t>are achieved in pregnancy, then </a:t>
                      </a:r>
                      <a:r>
                        <a:rPr lang="en-US" sz="1800" b="1" dirty="0">
                          <a:effectLst/>
                          <a:latin typeface="Arial" panose="020B0604020202020204" pitchFamily="34" charset="0"/>
                          <a:cs typeface="Arial" panose="020B0604020202020204" pitchFamily="34" charset="0"/>
                        </a:rPr>
                        <a:t>efficacy can be assumed </a:t>
                      </a:r>
                      <a:r>
                        <a:rPr lang="en-US" sz="1800" b="0" dirty="0">
                          <a:effectLst/>
                          <a:latin typeface="Arial" panose="020B0604020202020204" pitchFamily="34" charset="0"/>
                          <a:cs typeface="Arial" panose="020B0604020202020204" pitchFamily="34" charset="0"/>
                        </a:rPr>
                        <a:t>in pregnancy without additional trials.</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w="12700" cmpd="sng">
                      <a:solidFill>
                        <a:srgbClr val="5B9BD5"/>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1915092"/>
                  </a:ext>
                </a:extLst>
              </a:tr>
              <a:tr h="59195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0" dirty="0">
                          <a:effectLst/>
                          <a:latin typeface="Arial" panose="020B0604020202020204" pitchFamily="34" charset="0"/>
                          <a:cs typeface="Arial" panose="020B0604020202020204" pitchFamily="34" charset="0"/>
                        </a:rPr>
                        <a:t>If the agent is efficacious in non-pregnant adults (viral load suppression) and adequate drug exposures are achieved in pregnancy, </a:t>
                      </a:r>
                      <a:r>
                        <a:rPr lang="en-US" sz="1800" b="1" dirty="0">
                          <a:effectLst/>
                          <a:latin typeface="Arial" panose="020B0604020202020204" pitchFamily="34" charset="0"/>
                          <a:cs typeface="Arial" panose="020B0604020202020204" pitchFamily="34" charset="0"/>
                        </a:rPr>
                        <a:t>efficacy for prevention of vertical transmission can be inferred</a:t>
                      </a:r>
                      <a:r>
                        <a:rPr lang="en-US" sz="1800" b="0" dirty="0">
                          <a:effectLst/>
                          <a:latin typeface="Arial" panose="020B0604020202020204" pitchFamily="34" charset="0"/>
                          <a:cs typeface="Arial" panose="020B0604020202020204" pitchFamily="34" charset="0"/>
                        </a:rPr>
                        <a:t>. </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664846662"/>
                  </a:ext>
                </a:extLst>
              </a:tr>
              <a:tr h="59195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All new agents </a:t>
                      </a:r>
                      <a:r>
                        <a:rPr lang="en-US" sz="1800" b="0" dirty="0">
                          <a:effectLst/>
                          <a:latin typeface="Arial" panose="020B0604020202020204" pitchFamily="34" charset="0"/>
                          <a:cs typeface="Arial" panose="020B0604020202020204" pitchFamily="34" charset="0"/>
                        </a:rPr>
                        <a:t>must be studied in pregnant woman for </a:t>
                      </a:r>
                      <a:r>
                        <a:rPr lang="en-US" sz="1800" b="1" dirty="0">
                          <a:effectLst/>
                          <a:latin typeface="Arial" panose="020B0604020202020204" pitchFamily="34" charset="0"/>
                          <a:cs typeface="Arial" panose="020B0604020202020204" pitchFamily="34" charset="0"/>
                        </a:rPr>
                        <a:t>pharmacokinetics/optimal dosing and short-term safety</a:t>
                      </a:r>
                      <a:r>
                        <a:rPr lang="en-US" sz="1800" b="0" dirty="0">
                          <a:effectLst/>
                          <a:latin typeface="Arial" panose="020B0604020202020204" pitchFamily="34" charset="0"/>
                          <a:cs typeface="Arial" panose="020B0604020202020204" pitchFamily="34" charset="0"/>
                        </a:rPr>
                        <a:t>.</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20822199"/>
                  </a:ext>
                </a:extLst>
              </a:tr>
              <a:tr h="72413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1" dirty="0">
                          <a:effectLst/>
                          <a:latin typeface="Arial" panose="020B0604020202020204" pitchFamily="34" charset="0"/>
                          <a:cs typeface="Arial" panose="020B0604020202020204" pitchFamily="34" charset="0"/>
                        </a:rPr>
                        <a:t>Dedicated pregnancy safety studies assessing pregnancy, birth and infant outcomes </a:t>
                      </a:r>
                      <a:r>
                        <a:rPr lang="en-US" sz="1800" b="0" dirty="0">
                          <a:effectLst/>
                          <a:latin typeface="Arial" panose="020B0604020202020204" pitchFamily="34" charset="0"/>
                          <a:cs typeface="Arial" panose="020B0604020202020204" pitchFamily="34" charset="0"/>
                        </a:rPr>
                        <a:t>should be conducted for all </a:t>
                      </a:r>
                      <a:r>
                        <a:rPr lang="en-US" sz="1800" b="1" dirty="0">
                          <a:effectLst/>
                          <a:latin typeface="Arial" panose="020B0604020202020204" pitchFamily="34" charset="0"/>
                          <a:cs typeface="Arial" panose="020B0604020202020204" pitchFamily="34" charset="0"/>
                        </a:rPr>
                        <a:t>new ARVs with expected broad use </a:t>
                      </a:r>
                      <a:r>
                        <a:rPr lang="en-US" sz="1800" b="0" dirty="0">
                          <a:effectLst/>
                          <a:latin typeface="Arial" panose="020B0604020202020204" pitchFamily="34" charset="0"/>
                          <a:cs typeface="Arial" panose="020B0604020202020204" pitchFamily="34" charset="0"/>
                        </a:rPr>
                        <a:t>in pregnant women and women who may become pregnant.</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285172280"/>
                  </a:ext>
                </a:extLst>
              </a:tr>
              <a:tr h="9150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0" dirty="0">
                          <a:effectLst/>
                          <a:latin typeface="Arial" panose="020B0604020202020204" pitchFamily="34" charset="0"/>
                          <a:cs typeface="Arial" panose="020B0604020202020204" pitchFamily="34" charset="0"/>
                        </a:rPr>
                        <a:t>There is </a:t>
                      </a:r>
                      <a:r>
                        <a:rPr lang="en-US" sz="1800" b="1" dirty="0">
                          <a:effectLst/>
                          <a:latin typeface="Arial" panose="020B0604020202020204" pitchFamily="34" charset="0"/>
                          <a:cs typeface="Arial" panose="020B0604020202020204" pitchFamily="34" charset="0"/>
                        </a:rPr>
                        <a:t>no expectation to have meaningful clinical information about teratogenicity risk before registration</a:t>
                      </a:r>
                      <a:r>
                        <a:rPr lang="en-US" sz="1800" b="0" dirty="0">
                          <a:effectLst/>
                          <a:latin typeface="Arial" panose="020B0604020202020204" pitchFamily="34" charset="0"/>
                          <a:cs typeface="Arial" panose="020B0604020202020204" pitchFamily="34" charset="0"/>
                        </a:rPr>
                        <a:t>; Large numbers of observations with exposure at conception/early pregnancy are needed to identify increased risk of rare events and will only come through active surveillance/Phase 4 studies.</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3522992"/>
                  </a:ext>
                </a:extLst>
              </a:tr>
              <a:tr h="59195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7000"/>
                        </a:lnSpc>
                        <a:spcBef>
                          <a:spcPts val="0"/>
                        </a:spcBef>
                        <a:spcAft>
                          <a:spcPts val="0"/>
                        </a:spcAft>
                      </a:pPr>
                      <a:r>
                        <a:rPr lang="en-US" sz="1800" b="0" dirty="0">
                          <a:effectLst/>
                          <a:latin typeface="Arial" panose="020B0604020202020204" pitchFamily="34" charset="0"/>
                          <a:cs typeface="Arial" panose="020B0604020202020204" pitchFamily="34" charset="0"/>
                        </a:rPr>
                        <a:t>Once </a:t>
                      </a:r>
                      <a:r>
                        <a:rPr lang="en-US" sz="1800" b="1" dirty="0">
                          <a:effectLst/>
                          <a:latin typeface="Arial" panose="020B0604020202020204" pitchFamily="34" charset="0"/>
                          <a:cs typeface="Arial" panose="020B0604020202020204" pitchFamily="34" charset="0"/>
                        </a:rPr>
                        <a:t>pharmacokinetic/dosing and short-term safety </a:t>
                      </a:r>
                      <a:r>
                        <a:rPr lang="en-US" sz="1800" b="0" dirty="0">
                          <a:effectLst/>
                          <a:latin typeface="Arial" panose="020B0604020202020204" pitchFamily="34" charset="0"/>
                          <a:cs typeface="Arial" panose="020B0604020202020204" pitchFamily="34" charset="0"/>
                        </a:rPr>
                        <a:t>in pregnancy are determined to be adequate, there should be no restrictions to access during pregnancy once the ARV is licensed. </a:t>
                      </a:r>
                      <a:endParaRPr lang="en-US" sz="1800" b="0" i="0" dirty="0">
                        <a:effectLst/>
                        <a:latin typeface="Arial" panose="020B0604020202020204" pitchFamily="34" charset="0"/>
                        <a:cs typeface="Arial" panose="020B0604020202020204" pitchFamily="34" charset="0"/>
                      </a:endParaRPr>
                    </a:p>
                  </a:txBody>
                  <a:tcPr marL="68580" marR="68580" marT="0" marB="0">
                    <a:lnL>
                      <a:noFill/>
                    </a:lnL>
                    <a:lnR>
                      <a:noFill/>
                    </a:lnR>
                    <a:lnT>
                      <a:noFill/>
                    </a:lnT>
                    <a:lnB w="12700" cmpd="sng">
                      <a:solidFill>
                        <a:srgbClr val="5B9BD5"/>
                      </a:solid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840395658"/>
                  </a:ext>
                </a:extLst>
              </a:tr>
            </a:tbl>
          </a:graphicData>
        </a:graphic>
      </p:graphicFrame>
      <p:sp>
        <p:nvSpPr>
          <p:cNvPr id="2" name="Title 1">
            <a:extLst>
              <a:ext uri="{FF2B5EF4-FFF2-40B4-BE49-F238E27FC236}">
                <a16:creationId xmlns:a16="http://schemas.microsoft.com/office/drawing/2014/main" id="{9B35E385-9A43-0790-A595-D8E986D0A52C}"/>
              </a:ext>
            </a:extLst>
          </p:cNvPr>
          <p:cNvSpPr>
            <a:spLocks noGrp="1"/>
          </p:cNvSpPr>
          <p:nvPr>
            <p:ph type="title"/>
          </p:nvPr>
        </p:nvSpPr>
        <p:spPr/>
        <p:txBody>
          <a:bodyPr>
            <a:normAutofit fontScale="90000"/>
          </a:bodyPr>
          <a:lstStyle/>
          <a:p>
            <a:pPr algn="l"/>
            <a:r>
              <a:rPr lang="en-US" sz="4000" dirty="0"/>
              <a:t>Key principles for studying new antiretrovirals in pregnancy</a:t>
            </a:r>
            <a:endParaRPr lang="en-ZA" sz="4000" dirty="0"/>
          </a:p>
        </p:txBody>
      </p:sp>
      <p:sp>
        <p:nvSpPr>
          <p:cNvPr id="18" name="TextBox 17">
            <a:extLst>
              <a:ext uri="{FF2B5EF4-FFF2-40B4-BE49-F238E27FC236}">
                <a16:creationId xmlns:a16="http://schemas.microsoft.com/office/drawing/2014/main" id="{2F86CAAA-A8FA-CF9C-D36B-9801E7A89990}"/>
              </a:ext>
            </a:extLst>
          </p:cNvPr>
          <p:cNvSpPr txBox="1"/>
          <p:nvPr/>
        </p:nvSpPr>
        <p:spPr>
          <a:xfrm>
            <a:off x="7805958" y="6388894"/>
            <a:ext cx="3539097" cy="276999"/>
          </a:xfrm>
          <a:prstGeom prst="rect">
            <a:avLst/>
          </a:prstGeom>
          <a:noFill/>
        </p:spPr>
        <p:txBody>
          <a:bodyPr wrap="square" rtlCol="0">
            <a:spAutoFit/>
          </a:bodyPr>
          <a:lstStyle/>
          <a:p>
            <a:pPr algn="r"/>
            <a:r>
              <a:rPr lang="en-US" sz="1200" dirty="0"/>
              <a:t>Abrams, JIAS 2022</a:t>
            </a:r>
            <a:endParaRPr lang="en-ZA" sz="1200" dirty="0"/>
          </a:p>
        </p:txBody>
      </p:sp>
      <p:grpSp>
        <p:nvGrpSpPr>
          <p:cNvPr id="22" name="Group 21">
            <a:extLst>
              <a:ext uri="{FF2B5EF4-FFF2-40B4-BE49-F238E27FC236}">
                <a16:creationId xmlns:a16="http://schemas.microsoft.com/office/drawing/2014/main" id="{8FA0729F-0175-0797-3886-F1AED8BEE55E}"/>
              </a:ext>
            </a:extLst>
          </p:cNvPr>
          <p:cNvGrpSpPr/>
          <p:nvPr/>
        </p:nvGrpSpPr>
        <p:grpSpPr>
          <a:xfrm>
            <a:off x="224360" y="1575267"/>
            <a:ext cx="920285" cy="4712974"/>
            <a:chOff x="342771" y="1285540"/>
            <a:chExt cx="732193" cy="4302364"/>
          </a:xfrm>
        </p:grpSpPr>
        <p:pic>
          <p:nvPicPr>
            <p:cNvPr id="23" name="Picture 22" descr="A picture containing icon&#10;&#10;Description automatically generated">
              <a:extLst>
                <a:ext uri="{FF2B5EF4-FFF2-40B4-BE49-F238E27FC236}">
                  <a16:creationId xmlns:a16="http://schemas.microsoft.com/office/drawing/2014/main" id="{A5BB4C85-F5CA-5621-B379-849E5434B4FE}"/>
                </a:ext>
              </a:extLst>
            </p:cNvPr>
            <p:cNvPicPr>
              <a:picLocks noChangeAspect="1"/>
            </p:cNvPicPr>
            <p:nvPr/>
          </p:nvPicPr>
          <p:blipFill>
            <a:blip r:embed="rId2"/>
            <a:stretch>
              <a:fillRect/>
            </a:stretch>
          </p:blipFill>
          <p:spPr>
            <a:xfrm>
              <a:off x="385081" y="1285540"/>
              <a:ext cx="689883" cy="701458"/>
            </a:xfrm>
            <a:prstGeom prst="rect">
              <a:avLst/>
            </a:prstGeom>
          </p:spPr>
        </p:pic>
        <p:pic>
          <p:nvPicPr>
            <p:cNvPr id="24" name="Picture 10">
              <a:extLst>
                <a:ext uri="{FF2B5EF4-FFF2-40B4-BE49-F238E27FC236}">
                  <a16:creationId xmlns:a16="http://schemas.microsoft.com/office/drawing/2014/main" id="{A8874A78-2CDB-62DB-63B8-55F6FA3F2AB9}"/>
                </a:ext>
              </a:extLst>
            </p:cNvPr>
            <p:cNvPicPr>
              <a:picLocks noChangeAspect="1"/>
            </p:cNvPicPr>
            <p:nvPr/>
          </p:nvPicPr>
          <p:blipFill>
            <a:blip r:embed="rId3"/>
            <a:stretch>
              <a:fillRect/>
            </a:stretch>
          </p:blipFill>
          <p:spPr>
            <a:xfrm>
              <a:off x="454633" y="2072497"/>
              <a:ext cx="457046" cy="467775"/>
            </a:xfrm>
            <a:prstGeom prst="rect">
              <a:avLst/>
            </a:prstGeom>
          </p:spPr>
        </p:pic>
        <p:pic>
          <p:nvPicPr>
            <p:cNvPr id="25" name="Graphic 7" descr="Shield Tick with solid fill">
              <a:extLst>
                <a:ext uri="{FF2B5EF4-FFF2-40B4-BE49-F238E27FC236}">
                  <a16:creationId xmlns:a16="http://schemas.microsoft.com/office/drawing/2014/main" id="{3DE74204-AF41-8C98-050F-423B3EC51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021" y="3303366"/>
              <a:ext cx="581025" cy="590550"/>
            </a:xfrm>
            <a:prstGeom prst="rect">
              <a:avLst/>
            </a:prstGeom>
          </p:spPr>
        </p:pic>
        <p:grpSp>
          <p:nvGrpSpPr>
            <p:cNvPr id="26" name="Group 25">
              <a:extLst>
                <a:ext uri="{FF2B5EF4-FFF2-40B4-BE49-F238E27FC236}">
                  <a16:creationId xmlns:a16="http://schemas.microsoft.com/office/drawing/2014/main" id="{C389B9A2-FBE1-2908-DB8F-DEAA6A3A2901}"/>
                </a:ext>
              </a:extLst>
            </p:cNvPr>
            <p:cNvGrpSpPr/>
            <p:nvPr/>
          </p:nvGrpSpPr>
          <p:grpSpPr>
            <a:xfrm>
              <a:off x="342771" y="4167805"/>
              <a:ext cx="609600" cy="676275"/>
              <a:chOff x="114300" y="4400550"/>
              <a:chExt cx="790575" cy="876300"/>
            </a:xfrm>
          </p:grpSpPr>
          <p:pic>
            <p:nvPicPr>
              <p:cNvPr id="29" name="Graphic 10" descr="Clipboard with solid fill">
                <a:extLst>
                  <a:ext uri="{FF2B5EF4-FFF2-40B4-BE49-F238E27FC236}">
                    <a16:creationId xmlns:a16="http://schemas.microsoft.com/office/drawing/2014/main" id="{0B721CAC-3717-0958-CD90-C84990B2F8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500" y="4400550"/>
                <a:ext cx="714375" cy="695325"/>
              </a:xfrm>
              <a:prstGeom prst="rect">
                <a:avLst/>
              </a:prstGeom>
            </p:spPr>
          </p:pic>
          <p:pic>
            <p:nvPicPr>
              <p:cNvPr id="30" name="Graphic 8" descr="Eye with solid fill">
                <a:extLst>
                  <a:ext uri="{FF2B5EF4-FFF2-40B4-BE49-F238E27FC236}">
                    <a16:creationId xmlns:a16="http://schemas.microsoft.com/office/drawing/2014/main" id="{E501B3B8-C689-2E13-F0E6-4ABF1A1EA7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300" y="4743450"/>
                <a:ext cx="523875" cy="533400"/>
              </a:xfrm>
              <a:prstGeom prst="rect">
                <a:avLst/>
              </a:prstGeom>
            </p:spPr>
          </p:pic>
        </p:grpSp>
        <p:pic>
          <p:nvPicPr>
            <p:cNvPr id="27" name="Graphic 11" descr="Medicine with solid fill">
              <a:extLst>
                <a:ext uri="{FF2B5EF4-FFF2-40B4-BE49-F238E27FC236}">
                  <a16:creationId xmlns:a16="http://schemas.microsoft.com/office/drawing/2014/main" id="{A4BBFA44-CC97-3367-1639-0D8569F209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750" y="2682323"/>
              <a:ext cx="533400" cy="533400"/>
            </a:xfrm>
            <a:prstGeom prst="rect">
              <a:avLst/>
            </a:prstGeom>
          </p:spPr>
        </p:pic>
        <p:pic>
          <p:nvPicPr>
            <p:cNvPr id="28" name="Graphic 13" descr="Open hand with solid fill">
              <a:extLst>
                <a:ext uri="{FF2B5EF4-FFF2-40B4-BE49-F238E27FC236}">
                  <a16:creationId xmlns:a16="http://schemas.microsoft.com/office/drawing/2014/main" id="{EBD1CF37-D5F8-15E5-C911-E44AF1F026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0049" y="4978304"/>
              <a:ext cx="609600" cy="609600"/>
            </a:xfrm>
            <a:prstGeom prst="rect">
              <a:avLst/>
            </a:prstGeom>
          </p:spPr>
        </p:pic>
      </p:grpSp>
    </p:spTree>
    <p:extLst>
      <p:ext uri="{BB962C8B-B14F-4D97-AF65-F5344CB8AC3E}">
        <p14:creationId xmlns:p14="http://schemas.microsoft.com/office/powerpoint/2010/main" val="198251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9CBF-B25F-E09D-17DD-9375B39B3448}"/>
              </a:ext>
            </a:extLst>
          </p:cNvPr>
          <p:cNvSpPr>
            <a:spLocks noGrp="1"/>
          </p:cNvSpPr>
          <p:nvPr>
            <p:ph type="title"/>
          </p:nvPr>
        </p:nvSpPr>
        <p:spPr/>
        <p:txBody>
          <a:bodyPr>
            <a:noAutofit/>
          </a:bodyPr>
          <a:lstStyle/>
          <a:p>
            <a:pPr algn="l"/>
            <a:r>
              <a:rPr lang="en-US" sz="3600" dirty="0"/>
              <a:t>A framework for accelerating inclusion in pre-licensure clinical trials </a:t>
            </a:r>
            <a:endParaRPr lang="en-ZA" sz="3600" dirty="0"/>
          </a:p>
        </p:txBody>
      </p:sp>
      <p:pic>
        <p:nvPicPr>
          <p:cNvPr id="8" name="Content Placeholder 7">
            <a:extLst>
              <a:ext uri="{FF2B5EF4-FFF2-40B4-BE49-F238E27FC236}">
                <a16:creationId xmlns:a16="http://schemas.microsoft.com/office/drawing/2014/main" id="{9DD2C300-C306-3706-8649-DAAC6C56DEEC}"/>
              </a:ext>
            </a:extLst>
          </p:cNvPr>
          <p:cNvPicPr>
            <a:picLocks noGrp="1" noChangeAspect="1"/>
          </p:cNvPicPr>
          <p:nvPr>
            <p:ph idx="1"/>
          </p:nvPr>
        </p:nvPicPr>
        <p:blipFill>
          <a:blip r:embed="rId3"/>
          <a:stretch>
            <a:fillRect/>
          </a:stretch>
        </p:blipFill>
        <p:spPr>
          <a:xfrm>
            <a:off x="85053" y="1222071"/>
            <a:ext cx="9779280" cy="4803759"/>
          </a:xfrm>
        </p:spPr>
      </p:pic>
      <p:pic>
        <p:nvPicPr>
          <p:cNvPr id="10" name="Picture 9">
            <a:extLst>
              <a:ext uri="{FF2B5EF4-FFF2-40B4-BE49-F238E27FC236}">
                <a16:creationId xmlns:a16="http://schemas.microsoft.com/office/drawing/2014/main" id="{9B363770-26B5-1BD0-B576-D2C97D6F1EBC}"/>
              </a:ext>
            </a:extLst>
          </p:cNvPr>
          <p:cNvPicPr>
            <a:picLocks noChangeAspect="1"/>
          </p:cNvPicPr>
          <p:nvPr/>
        </p:nvPicPr>
        <p:blipFill>
          <a:blip r:embed="rId4"/>
          <a:stretch>
            <a:fillRect/>
          </a:stretch>
        </p:blipFill>
        <p:spPr>
          <a:xfrm>
            <a:off x="10066313" y="1247332"/>
            <a:ext cx="1822862" cy="2402032"/>
          </a:xfrm>
          <a:prstGeom prst="rect">
            <a:avLst/>
          </a:prstGeom>
        </p:spPr>
      </p:pic>
      <p:sp>
        <p:nvSpPr>
          <p:cNvPr id="11" name="TextBox 10">
            <a:extLst>
              <a:ext uri="{FF2B5EF4-FFF2-40B4-BE49-F238E27FC236}">
                <a16:creationId xmlns:a16="http://schemas.microsoft.com/office/drawing/2014/main" id="{943D0255-9AC0-FD2E-4B23-3312BB8FF31A}"/>
              </a:ext>
            </a:extLst>
          </p:cNvPr>
          <p:cNvSpPr txBox="1"/>
          <p:nvPr/>
        </p:nvSpPr>
        <p:spPr>
          <a:xfrm>
            <a:off x="6624466" y="6425677"/>
            <a:ext cx="4677255" cy="276999"/>
          </a:xfrm>
          <a:prstGeom prst="rect">
            <a:avLst/>
          </a:prstGeom>
          <a:noFill/>
        </p:spPr>
        <p:txBody>
          <a:bodyPr wrap="square" rtlCol="0">
            <a:spAutoFit/>
          </a:bodyPr>
          <a:lstStyle/>
          <a:p>
            <a:pPr algn="r"/>
            <a:r>
              <a:rPr lang="en-US" sz="1200" dirty="0"/>
              <a:t>WHO/IMPAACT, 2022</a:t>
            </a:r>
            <a:endParaRPr lang="en-ZA" sz="1200" dirty="0"/>
          </a:p>
        </p:txBody>
      </p:sp>
      <p:sp>
        <p:nvSpPr>
          <p:cNvPr id="12" name="TextBox 11">
            <a:extLst>
              <a:ext uri="{FF2B5EF4-FFF2-40B4-BE49-F238E27FC236}">
                <a16:creationId xmlns:a16="http://schemas.microsoft.com/office/drawing/2014/main" id="{DA91844E-7807-08EE-7B4F-E28E485FBCCD}"/>
              </a:ext>
            </a:extLst>
          </p:cNvPr>
          <p:cNvSpPr txBox="1"/>
          <p:nvPr/>
        </p:nvSpPr>
        <p:spPr>
          <a:xfrm>
            <a:off x="10180768" y="3849287"/>
            <a:ext cx="1593952" cy="2031325"/>
          </a:xfrm>
          <a:prstGeom prst="rect">
            <a:avLst/>
          </a:prstGeom>
          <a:noFill/>
        </p:spPr>
        <p:txBody>
          <a:bodyPr wrap="square" rtlCol="0">
            <a:spAutoFit/>
          </a:bodyPr>
          <a:lstStyle/>
          <a:p>
            <a:pPr algn="ctr"/>
            <a:r>
              <a:rPr lang="en-US" dirty="0"/>
              <a:t>Trials of DVR, CAB, LEN, ISL all include pregnant and lactating people</a:t>
            </a:r>
            <a:endParaRPr lang="en-ZA" dirty="0"/>
          </a:p>
        </p:txBody>
      </p:sp>
    </p:spTree>
    <p:extLst>
      <p:ext uri="{BB962C8B-B14F-4D97-AF65-F5344CB8AC3E}">
        <p14:creationId xmlns:p14="http://schemas.microsoft.com/office/powerpoint/2010/main" val="197837643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HPTN 2023">
      <a:dk1>
        <a:srgbClr val="000000"/>
      </a:dk1>
      <a:lt1>
        <a:srgbClr val="FFFFFF"/>
      </a:lt1>
      <a:dk2>
        <a:srgbClr val="004572"/>
      </a:dk2>
      <a:lt2>
        <a:srgbClr val="9ED5DE"/>
      </a:lt2>
      <a:accent1>
        <a:srgbClr val="0A95A9"/>
      </a:accent1>
      <a:accent2>
        <a:srgbClr val="87B549"/>
      </a:accent2>
      <a:accent3>
        <a:srgbClr val="F5BE1A"/>
      </a:accent3>
      <a:accent4>
        <a:srgbClr val="1864A9"/>
      </a:accent4>
      <a:accent5>
        <a:srgbClr val="6B57B5"/>
      </a:accent5>
      <a:accent6>
        <a:srgbClr val="995CB5"/>
      </a:accent6>
      <a:hlink>
        <a:srgbClr val="2978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1912</Words>
  <Application>Microsoft Office PowerPoint</Application>
  <PresentationFormat>Widescreen</PresentationFormat>
  <Paragraphs>203</Paragraphs>
  <Slides>18</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AdvTT039f5ced</vt:lpstr>
      <vt:lpstr>AdvTT039f5ced+20</vt:lpstr>
      <vt:lpstr>Arial</vt:lpstr>
      <vt:lpstr>Calibri</vt:lpstr>
      <vt:lpstr>Calibri Light</vt:lpstr>
      <vt:lpstr>MinionPro-Regular</vt:lpstr>
      <vt:lpstr>Myriad Pro</vt:lpstr>
      <vt:lpstr>Verdana</vt:lpstr>
      <vt:lpstr>Wingdings</vt:lpstr>
      <vt:lpstr>2_Office Theme</vt:lpstr>
      <vt:lpstr>3_Office Theme</vt:lpstr>
      <vt:lpstr>Office Theme</vt:lpstr>
      <vt:lpstr>Protection through research: including pregnant and lactating people in trials of novel LAED</vt:lpstr>
      <vt:lpstr>Women in sub-Saharan Africa have an unmet need for HIV prevention</vt:lpstr>
      <vt:lpstr>Fertility rates are highest in high HIV burden settings</vt:lpstr>
      <vt:lpstr>Pregnancy and post-partum period associated with increased risk for HIV</vt:lpstr>
      <vt:lpstr>Concerns about fetal exposure to medications during pregnancy </vt:lpstr>
      <vt:lpstr>Excluding pregnant women from trials shifts risk of harm</vt:lpstr>
      <vt:lpstr>A paradigm shift is underway</vt:lpstr>
      <vt:lpstr>Key principles for studying new antiretrovirals in pregnancy</vt:lpstr>
      <vt:lpstr>A framework for accelerating inclusion in pre-licensure clinical trials </vt:lpstr>
      <vt:lpstr>Congenital anomalies are not the only (nor even the most important) safety endpoint related to medications taken in pregnancy</vt:lpstr>
      <vt:lpstr>HPTN 084 design, OLE period</vt:lpstr>
      <vt:lpstr>PowerPoint Presentation</vt:lpstr>
      <vt:lpstr>Community consultation, May 2021</vt:lpstr>
      <vt:lpstr>PowerPoint Presentation</vt:lpstr>
      <vt:lpstr>PowerPoint Presentation</vt:lpstr>
      <vt:lpstr>HPTN 084, progress to date</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Prevention of HIV in pregnant and lactating people</dc:title>
  <dc:creator>Sinead Delany-Moretlwe</dc:creator>
  <cp:lastModifiedBy>Sinead Delany-Moretlwe</cp:lastModifiedBy>
  <cp:revision>6</cp:revision>
  <dcterms:created xsi:type="dcterms:W3CDTF">2023-06-07T00:59:00Z</dcterms:created>
  <dcterms:modified xsi:type="dcterms:W3CDTF">2023-07-19T08:07:02Z</dcterms:modified>
</cp:coreProperties>
</file>