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5" r:id="rId2"/>
    <p:sldId id="2147473700" r:id="rId3"/>
    <p:sldId id="409" r:id="rId4"/>
    <p:sldId id="2147473723" r:id="rId5"/>
    <p:sldId id="2147473707" r:id="rId6"/>
    <p:sldId id="2147473721" r:id="rId7"/>
    <p:sldId id="2147473710" r:id="rId8"/>
    <p:sldId id="2147473722" r:id="rId9"/>
    <p:sldId id="2147473711" r:id="rId10"/>
    <p:sldId id="2147473725" r:id="rId11"/>
    <p:sldId id="2147473728" r:id="rId12"/>
    <p:sldId id="2147473712" r:id="rId13"/>
    <p:sldId id="259" r:id="rId14"/>
    <p:sldId id="2147473727" r:id="rId15"/>
    <p:sldId id="2147473729" r:id="rId16"/>
    <p:sldId id="2147473715" r:id="rId17"/>
    <p:sldId id="21474737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D97A1"/>
    <a:srgbClr val="DB2191"/>
    <a:srgbClr val="E040E6"/>
    <a:srgbClr val="F55BD1"/>
    <a:srgbClr val="EC6470"/>
    <a:srgbClr val="FF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66D34-0C53-A7DB-19FE-D021F79DC40F}" v="305" dt="2023-07-20T17:42:46.638"/>
    <p1510:client id="{2B630538-021E-1820-F5FC-5F79179D8E1D}" v="30" dt="2023-07-20T17:29:16.371"/>
    <p1510:client id="{68913B39-CA9D-7D4E-8B89-82712398C731}" v="2281" dt="2023-07-20T20:41:00.443"/>
    <p1510:client id="{6C94600D-2F28-C443-B5C6-1C35121C3801}" v="173" dt="2023-07-20T19:27:33.104"/>
    <p1510:client id="{6DBAEF38-8A57-4406-9B3B-C2200B2AC291}" v="4" dt="2023-07-20T17:26:56.258"/>
    <p1510:client id="{C5B3D4D1-6AA8-5F06-0880-C0E22D77A2F9}" v="2019" dt="2023-07-20T18:59:48.239"/>
    <p1510:client id="{ECCAFC93-FF16-54AF-45E3-15CFC46B154B}" v="2097" dt="2023-07-20T18:52:57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36" autoAdjust="0"/>
    <p:restoredTop sz="86414"/>
  </p:normalViewPr>
  <p:slideViewPr>
    <p:cSldViewPr snapToGrid="0">
      <p:cViewPr varScale="1">
        <p:scale>
          <a:sx n="123" d="100"/>
          <a:sy n="123" d="100"/>
        </p:scale>
        <p:origin x="200" y="496"/>
      </p:cViewPr>
      <p:guideLst/>
    </p:cSldViewPr>
  </p:slideViewPr>
  <p:outlineViewPr>
    <p:cViewPr>
      <p:scale>
        <a:sx n="33" d="100"/>
        <a:sy n="33" d="100"/>
      </p:scale>
      <p:origin x="0" y="-2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ym\OneDrive%20-%20UNAIDS\Desktop\postnatal%20who%20meeting%20pp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09190361918361E-2"/>
          <c:y val="2.4179569215964054E-2"/>
          <c:w val="0.90399369665308749"/>
          <c:h val="0.83302146823813672"/>
        </c:manualLayout>
      </c:layout>
      <c:barChart>
        <c:barDir val="col"/>
        <c:grouping val="stacked"/>
        <c:varyColors val="0"/>
        <c:ser>
          <c:idx val="0"/>
          <c:order val="0"/>
          <c:tx>
            <c:v>Transmission before 6 weeks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'ResultGrid (31)'!$B$107:$B$129</c:f>
              <c:strCache>
                <c:ptCount val="23"/>
                <c:pt idx="0">
                  <c:v>WLD</c:v>
                </c:pt>
                <c:pt idx="1">
                  <c:v>Focus</c:v>
                </c:pt>
                <c:pt idx="2">
                  <c:v>BWA</c:v>
                </c:pt>
                <c:pt idx="3">
                  <c:v>SWZ</c:v>
                </c:pt>
                <c:pt idx="4">
                  <c:v>ZAF</c:v>
                </c:pt>
                <c:pt idx="5">
                  <c:v>NAM</c:v>
                </c:pt>
                <c:pt idx="6">
                  <c:v>MWI</c:v>
                </c:pt>
                <c:pt idx="7">
                  <c:v>UGA</c:v>
                </c:pt>
                <c:pt idx="8">
                  <c:v>ZWE</c:v>
                </c:pt>
                <c:pt idx="9">
                  <c:v>LSO</c:v>
                </c:pt>
                <c:pt idx="10">
                  <c:v>CIV</c:v>
                </c:pt>
                <c:pt idx="11">
                  <c:v>ZMB</c:v>
                </c:pt>
                <c:pt idx="12">
                  <c:v>TZA</c:v>
                </c:pt>
                <c:pt idx="13">
                  <c:v>KEN</c:v>
                </c:pt>
                <c:pt idx="14">
                  <c:v>MOZ</c:v>
                </c:pt>
                <c:pt idx="15">
                  <c:v>CMR</c:v>
                </c:pt>
                <c:pt idx="16">
                  <c:v>BDI</c:v>
                </c:pt>
                <c:pt idx="17">
                  <c:v>TCD</c:v>
                </c:pt>
                <c:pt idx="18">
                  <c:v>ETH</c:v>
                </c:pt>
                <c:pt idx="19">
                  <c:v>GHA</c:v>
                </c:pt>
                <c:pt idx="20">
                  <c:v>AGO</c:v>
                </c:pt>
                <c:pt idx="21">
                  <c:v>NGA</c:v>
                </c:pt>
                <c:pt idx="22">
                  <c:v>COD</c:v>
                </c:pt>
              </c:strCache>
            </c:strRef>
          </c:cat>
          <c:val>
            <c:numRef>
              <c:f>'ResultGrid (31)'!$H$107:$H$129</c:f>
              <c:numCache>
                <c:formatCode>General</c:formatCode>
                <c:ptCount val="23"/>
                <c:pt idx="0">
                  <c:v>6.1753410000000004</c:v>
                </c:pt>
                <c:pt idx="1">
                  <c:v>5.3939640000000004</c:v>
                </c:pt>
                <c:pt idx="2">
                  <c:v>1.1101300000000001</c:v>
                </c:pt>
                <c:pt idx="3">
                  <c:v>1.21072</c:v>
                </c:pt>
                <c:pt idx="4">
                  <c:v>2.29996</c:v>
                </c:pt>
                <c:pt idx="5">
                  <c:v>1.9241699999999999</c:v>
                </c:pt>
                <c:pt idx="6">
                  <c:v>2.3150599999999999</c:v>
                </c:pt>
                <c:pt idx="7">
                  <c:v>2.76675</c:v>
                </c:pt>
                <c:pt idx="8">
                  <c:v>4.7059939999999996</c:v>
                </c:pt>
                <c:pt idx="9">
                  <c:v>5.2676999999999996</c:v>
                </c:pt>
                <c:pt idx="10">
                  <c:v>5.43431</c:v>
                </c:pt>
                <c:pt idx="11">
                  <c:v>4.9779140000000002</c:v>
                </c:pt>
                <c:pt idx="12">
                  <c:v>5.5377299999999998</c:v>
                </c:pt>
                <c:pt idx="13">
                  <c:v>4.8360770000000004</c:v>
                </c:pt>
                <c:pt idx="14">
                  <c:v>6.4757290000000003</c:v>
                </c:pt>
                <c:pt idx="15">
                  <c:v>9.7164699999999993</c:v>
                </c:pt>
                <c:pt idx="16">
                  <c:v>7.9942599999999997</c:v>
                </c:pt>
                <c:pt idx="17">
                  <c:v>9.7658000000000005</c:v>
                </c:pt>
                <c:pt idx="18">
                  <c:v>8.8736840000000008</c:v>
                </c:pt>
                <c:pt idx="19">
                  <c:v>9.6619499999999992</c:v>
                </c:pt>
                <c:pt idx="20">
                  <c:v>12.12677</c:v>
                </c:pt>
                <c:pt idx="21">
                  <c:v>12.792627</c:v>
                </c:pt>
                <c:pt idx="22">
                  <c:v>14.3614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7-F547-8B9E-9F7763AD7019}"/>
            </c:ext>
          </c:extLst>
        </c:ser>
        <c:ser>
          <c:idx val="1"/>
          <c:order val="1"/>
          <c:tx>
            <c:v>Transmission after 6 weeks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645681227977909E-3"/>
                  <c:y val="-9.082297711540431E-2"/>
                </c:manualLayout>
              </c:layout>
              <c:tx>
                <c:rich>
                  <a:bodyPr/>
                  <a:lstStyle/>
                  <a:p>
                    <a:fld id="{38FDE0C0-4101-9F41-97A7-F392D48640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9954247612865E-2"/>
                      <c:h val="5.340279724511418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787-F547-8B9E-9F7763AD7019}"/>
                </c:ext>
              </c:extLst>
            </c:dLbl>
            <c:dLbl>
              <c:idx val="1"/>
              <c:layout>
                <c:manualLayout>
                  <c:x val="5.6660843949723786E-3"/>
                  <c:y val="-8.5025913176550449E-2"/>
                </c:manualLayout>
              </c:layout>
              <c:tx>
                <c:rich>
                  <a:bodyPr/>
                  <a:lstStyle/>
                  <a:p>
                    <a:fld id="{7EE3E82F-07E4-A245-A830-CE742AB6ED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9954247612865E-2"/>
                      <c:h val="6.034724422107182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787-F547-8B9E-9F7763AD7019}"/>
                </c:ext>
              </c:extLst>
            </c:dLbl>
            <c:dLbl>
              <c:idx val="2"/>
              <c:layout>
                <c:manualLayout>
                  <c:x val="3.777366761938598E-3"/>
                  <c:y val="-2.8348761921652844E-2"/>
                </c:manualLayout>
              </c:layout>
              <c:tx>
                <c:rich>
                  <a:bodyPr/>
                  <a:lstStyle/>
                  <a:p>
                    <a:fld id="{B04B110A-6019-634D-B8B8-8F6ED85956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787-F547-8B9E-9F7763AD7019}"/>
                </c:ext>
              </c:extLst>
            </c:dLbl>
            <c:dLbl>
              <c:idx val="3"/>
              <c:layout>
                <c:manualLayout>
                  <c:x val="5.2126164371730007E-3"/>
                  <c:y val="-3.2222963044241326E-2"/>
                </c:manualLayout>
              </c:layout>
              <c:tx>
                <c:rich>
                  <a:bodyPr/>
                  <a:lstStyle/>
                  <a:p>
                    <a:fld id="{13DD9D45-D2DE-464B-8D01-F176B769A1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787-F547-8B9E-9F7763AD7019}"/>
                </c:ext>
              </c:extLst>
            </c:dLbl>
            <c:dLbl>
              <c:idx val="4"/>
              <c:layout>
                <c:manualLayout>
                  <c:x val="4.9859581807665029E-3"/>
                  <c:y val="-2.3697879738218044E-2"/>
                </c:manualLayout>
              </c:layout>
              <c:tx>
                <c:rich>
                  <a:bodyPr/>
                  <a:lstStyle/>
                  <a:p>
                    <a:fld id="{D0EF9390-554C-0F4D-813D-3E77B0DECD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787-F547-8B9E-9F7763AD7019}"/>
                </c:ext>
              </c:extLst>
            </c:dLbl>
            <c:dLbl>
              <c:idx val="5"/>
              <c:layout>
                <c:manualLayout>
                  <c:x val="3.7774194983680519E-3"/>
                  <c:y val="-4.2137300283355307E-2"/>
                </c:manualLayout>
              </c:layout>
              <c:tx>
                <c:rich>
                  <a:bodyPr/>
                  <a:lstStyle/>
                  <a:p>
                    <a:fld id="{57953008-7DA9-C240-BFF9-0B7359BE1A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787-F547-8B9E-9F7763AD7019}"/>
                </c:ext>
              </c:extLst>
            </c:dLbl>
            <c:dLbl>
              <c:idx val="6"/>
              <c:layout>
                <c:manualLayout>
                  <c:x val="1.66198606025544E-3"/>
                  <c:y val="-6.2814618990456123E-2"/>
                </c:manualLayout>
              </c:layout>
              <c:tx>
                <c:rich>
                  <a:bodyPr/>
                  <a:lstStyle/>
                  <a:p>
                    <a:fld id="{D241A31F-64FE-EA49-9BAD-135E6DBC1C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787-F547-8B9E-9F7763AD7019}"/>
                </c:ext>
              </c:extLst>
            </c:dLbl>
            <c:dLbl>
              <c:idx val="7"/>
              <c:layout>
                <c:manualLayout>
                  <c:x val="1.661986060255501E-3"/>
                  <c:y val="-6.0618278148978619E-2"/>
                </c:manualLayout>
              </c:layout>
              <c:tx>
                <c:rich>
                  <a:bodyPr/>
                  <a:lstStyle/>
                  <a:p>
                    <a:fld id="{E1D16602-32C1-B44D-BEC3-2BC3ABA636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787-F547-8B9E-9F7763AD7019}"/>
                </c:ext>
              </c:extLst>
            </c:dLbl>
            <c:dLbl>
              <c:idx val="8"/>
              <c:layout>
                <c:manualLayout>
                  <c:x val="1.888683380969299E-3"/>
                  <c:y val="-6.271242422256236E-2"/>
                </c:manualLayout>
              </c:layout>
              <c:tx>
                <c:rich>
                  <a:bodyPr/>
                  <a:lstStyle/>
                  <a:p>
                    <a:fld id="{A8FCFEB2-0295-E14F-BEFA-EEC0EF360A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787-F547-8B9E-9F7763AD7019}"/>
                </c:ext>
              </c:extLst>
            </c:dLbl>
            <c:dLbl>
              <c:idx val="9"/>
              <c:layout>
                <c:manualLayout>
                  <c:x val="-1.661986060255501E-3"/>
                  <c:y val="-6.9151928095628493E-2"/>
                </c:manualLayout>
              </c:layout>
              <c:tx>
                <c:rich>
                  <a:bodyPr/>
                  <a:lstStyle/>
                  <a:p>
                    <a:fld id="{0824D718-1BDC-F442-B0B7-F4C11A718A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787-F547-8B9E-9F7763AD7019}"/>
                </c:ext>
              </c:extLst>
            </c:dLbl>
            <c:dLbl>
              <c:idx val="10"/>
              <c:layout>
                <c:manualLayout>
                  <c:x val="-2.2665825640649824E-4"/>
                  <c:y val="-8.6470030063440534E-2"/>
                </c:manualLayout>
              </c:layout>
              <c:tx>
                <c:rich>
                  <a:bodyPr/>
                  <a:lstStyle/>
                  <a:p>
                    <a:fld id="{01187A06-489F-4F41-8E6B-7B5C8D38C9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787-F547-8B9E-9F7763AD7019}"/>
                </c:ext>
              </c:extLst>
            </c:dLbl>
            <c:dLbl>
              <c:idx val="11"/>
              <c:layout>
                <c:manualLayout>
                  <c:x val="0"/>
                  <c:y val="-9.7131487726555832E-2"/>
                </c:manualLayout>
              </c:layout>
              <c:tx>
                <c:rich>
                  <a:bodyPr/>
                  <a:lstStyle/>
                  <a:p>
                    <a:fld id="{E7AA28C2-77C1-154B-8C83-76FAEB3C9A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787-F547-8B9E-9F7763AD7019}"/>
                </c:ext>
              </c:extLst>
            </c:dLbl>
            <c:dLbl>
              <c:idx val="12"/>
              <c:layout>
                <c:manualLayout>
                  <c:x val="3.7774194983679911E-3"/>
                  <c:y val="-9.1883417863596481E-2"/>
                </c:manualLayout>
              </c:layout>
              <c:tx>
                <c:rich>
                  <a:bodyPr/>
                  <a:lstStyle/>
                  <a:p>
                    <a:fld id="{0744D5B1-E088-944F-9FA2-7AC6239519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787-F547-8B9E-9F7763AD7019}"/>
                </c:ext>
              </c:extLst>
            </c:dLbl>
            <c:dLbl>
              <c:idx val="13"/>
              <c:layout>
                <c:manualLayout>
                  <c:x val="1.661986060255501E-3"/>
                  <c:y val="-9.9143007853239956E-2"/>
                </c:manualLayout>
              </c:layout>
              <c:tx>
                <c:rich>
                  <a:bodyPr/>
                  <a:lstStyle/>
                  <a:p>
                    <a:fld id="{54C99638-3155-C54F-BD4A-837141F208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787-F547-8B9E-9F7763AD7019}"/>
                </c:ext>
              </c:extLst>
            </c:dLbl>
            <c:dLbl>
              <c:idx val="14"/>
              <c:layout>
                <c:manualLayout>
                  <c:x val="-1.2187756981198337E-16"/>
                  <c:y val="-0.12843381030687173"/>
                </c:manualLayout>
              </c:layout>
              <c:tx>
                <c:rich>
                  <a:bodyPr/>
                  <a:lstStyle/>
                  <a:p>
                    <a:fld id="{9CAB335A-31DD-DE4E-8D30-EA1E50E5CF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787-F547-8B9E-9F7763AD7019}"/>
                </c:ext>
              </c:extLst>
            </c:dLbl>
            <c:dLbl>
              <c:idx val="15"/>
              <c:layout>
                <c:manualLayout>
                  <c:x val="3.777419498368113E-3"/>
                  <c:y val="-7.9227573355050068E-2"/>
                </c:manualLayout>
              </c:layout>
              <c:tx>
                <c:rich>
                  <a:bodyPr/>
                  <a:lstStyle/>
                  <a:p>
                    <a:fld id="{6DC2E630-0D96-F543-A430-5CDA6C7B01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787-F547-8B9E-9F7763AD7019}"/>
                </c:ext>
              </c:extLst>
            </c:dLbl>
            <c:dLbl>
              <c:idx val="16"/>
              <c:layout>
                <c:manualLayout>
                  <c:x val="1.8886443166619992E-3"/>
                  <c:y val="-0.11389931973582668"/>
                </c:manualLayout>
              </c:layout>
              <c:tx>
                <c:rich>
                  <a:bodyPr/>
                  <a:lstStyle/>
                  <a:p>
                    <a:fld id="{D608A021-A52A-684C-8A72-88EAE0FAB9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787-F547-8B9E-9F7763AD7019}"/>
                </c:ext>
              </c:extLst>
            </c:dLbl>
            <c:dLbl>
              <c:idx val="17"/>
              <c:layout>
                <c:manualLayout>
                  <c:x val="2.1154334381124902E-3"/>
                  <c:y val="-0.11303864575628673"/>
                </c:manualLayout>
              </c:layout>
              <c:tx>
                <c:rich>
                  <a:bodyPr/>
                  <a:lstStyle/>
                  <a:p>
                    <a:fld id="{97149DCD-DADC-A540-A53F-7CE7CE1155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787-F547-8B9E-9F7763AD7019}"/>
                </c:ext>
              </c:extLst>
            </c:dLbl>
            <c:dLbl>
              <c:idx val="18"/>
              <c:layout>
                <c:manualLayout>
                  <c:x val="1.661986060255501E-3"/>
                  <c:y val="-0.13366201285433543"/>
                </c:manualLayout>
              </c:layout>
              <c:tx>
                <c:rich>
                  <a:bodyPr/>
                  <a:lstStyle/>
                  <a:p>
                    <a:fld id="{3D0CB2E4-E86E-914B-805E-AAE723CC93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98618850324416E-2"/>
                      <c:h val="5.108798158646164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787-F547-8B9E-9F7763AD7019}"/>
                </c:ext>
              </c:extLst>
            </c:dLbl>
            <c:dLbl>
              <c:idx val="19"/>
              <c:layout>
                <c:manualLayout>
                  <c:x val="0"/>
                  <c:y val="-0.1473177848198399"/>
                </c:manualLayout>
              </c:layout>
              <c:tx>
                <c:rich>
                  <a:bodyPr/>
                  <a:lstStyle/>
                  <a:p>
                    <a:fld id="{BB6F3CDB-2D94-3141-8EC6-699F7BBA71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787-F547-8B9E-9F7763AD7019}"/>
                </c:ext>
              </c:extLst>
            </c:dLbl>
            <c:dLbl>
              <c:idx val="20"/>
              <c:layout>
                <c:manualLayout>
                  <c:x val="0"/>
                  <c:y val="-0.12289884911739907"/>
                </c:manualLayout>
              </c:layout>
              <c:tx>
                <c:rich>
                  <a:bodyPr/>
                  <a:lstStyle/>
                  <a:p>
                    <a:fld id="{30DDA5B7-75B5-A04D-92A3-292016FDB8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787-F547-8B9E-9F7763AD7019}"/>
                </c:ext>
              </c:extLst>
            </c:dLbl>
            <c:dLbl>
              <c:idx val="21"/>
              <c:layout>
                <c:manualLayout>
                  <c:x val="-1.2187756981198337E-16"/>
                  <c:y val="-0.15273901018482436"/>
                </c:manualLayout>
              </c:layout>
              <c:tx>
                <c:rich>
                  <a:bodyPr/>
                  <a:lstStyle/>
                  <a:p>
                    <a:fld id="{52FA625B-25D6-2A43-B8E2-FBE9CF017F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5787-F547-8B9E-9F7763AD7019}"/>
                </c:ext>
              </c:extLst>
            </c:dLbl>
            <c:dLbl>
              <c:idx val="22"/>
              <c:layout>
                <c:manualLayout>
                  <c:x val="-4.2260883503263368E-3"/>
                  <c:y val="-0.16429486158313705"/>
                </c:manualLayout>
              </c:layout>
              <c:tx>
                <c:rich>
                  <a:bodyPr/>
                  <a:lstStyle/>
                  <a:p>
                    <a:fld id="{A41CA9D3-EE46-0540-AA31-946907BEBD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99205779282479E-2"/>
                      <c:h val="4.56521747055171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5787-F547-8B9E-9F7763AD7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'ResultGrid (31)'!$B$107:$B$129</c:f>
              <c:strCache>
                <c:ptCount val="23"/>
                <c:pt idx="0">
                  <c:v>WLD</c:v>
                </c:pt>
                <c:pt idx="1">
                  <c:v>Focus</c:v>
                </c:pt>
                <c:pt idx="2">
                  <c:v>BWA</c:v>
                </c:pt>
                <c:pt idx="3">
                  <c:v>SWZ</c:v>
                </c:pt>
                <c:pt idx="4">
                  <c:v>ZAF</c:v>
                </c:pt>
                <c:pt idx="5">
                  <c:v>NAM</c:v>
                </c:pt>
                <c:pt idx="6">
                  <c:v>MWI</c:v>
                </c:pt>
                <c:pt idx="7">
                  <c:v>UGA</c:v>
                </c:pt>
                <c:pt idx="8">
                  <c:v>ZWE</c:v>
                </c:pt>
                <c:pt idx="9">
                  <c:v>LSO</c:v>
                </c:pt>
                <c:pt idx="10">
                  <c:v>CIV</c:v>
                </c:pt>
                <c:pt idx="11">
                  <c:v>ZMB</c:v>
                </c:pt>
                <c:pt idx="12">
                  <c:v>TZA</c:v>
                </c:pt>
                <c:pt idx="13">
                  <c:v>KEN</c:v>
                </c:pt>
                <c:pt idx="14">
                  <c:v>MOZ</c:v>
                </c:pt>
                <c:pt idx="15">
                  <c:v>CMR</c:v>
                </c:pt>
                <c:pt idx="16">
                  <c:v>BDI</c:v>
                </c:pt>
                <c:pt idx="17">
                  <c:v>TCD</c:v>
                </c:pt>
                <c:pt idx="18">
                  <c:v>ETH</c:v>
                </c:pt>
                <c:pt idx="19">
                  <c:v>GHA</c:v>
                </c:pt>
                <c:pt idx="20">
                  <c:v>AGO</c:v>
                </c:pt>
                <c:pt idx="21">
                  <c:v>NGA</c:v>
                </c:pt>
                <c:pt idx="22">
                  <c:v>COD</c:v>
                </c:pt>
              </c:strCache>
            </c:strRef>
          </c:cat>
          <c:val>
            <c:numRef>
              <c:f>'ResultGrid (31)'!$I$107:$I$129</c:f>
              <c:numCache>
                <c:formatCode>General</c:formatCode>
                <c:ptCount val="23"/>
                <c:pt idx="0">
                  <c:v>5.1712859999999994</c:v>
                </c:pt>
                <c:pt idx="1">
                  <c:v>4.5125399999999996</c:v>
                </c:pt>
                <c:pt idx="2">
                  <c:v>0.82772999999999985</c:v>
                </c:pt>
                <c:pt idx="3">
                  <c:v>1.28467</c:v>
                </c:pt>
                <c:pt idx="4">
                  <c:v>1.0056099999999999</c:v>
                </c:pt>
                <c:pt idx="5">
                  <c:v>1.8751800000000001</c:v>
                </c:pt>
                <c:pt idx="6">
                  <c:v>3.5751800000000005</c:v>
                </c:pt>
                <c:pt idx="7">
                  <c:v>3.1872400000000001</c:v>
                </c:pt>
                <c:pt idx="8">
                  <c:v>3.464373000000001</c:v>
                </c:pt>
                <c:pt idx="9">
                  <c:v>3.4671000000000003</c:v>
                </c:pt>
                <c:pt idx="10">
                  <c:v>4.7195999999999998</c:v>
                </c:pt>
                <c:pt idx="11">
                  <c:v>5.6789140000000007</c:v>
                </c:pt>
                <c:pt idx="12">
                  <c:v>5.1817899999999995</c:v>
                </c:pt>
                <c:pt idx="13">
                  <c:v>5.9593870000000004</c:v>
                </c:pt>
                <c:pt idx="14">
                  <c:v>7.5082859999999991</c:v>
                </c:pt>
                <c:pt idx="15">
                  <c:v>4.511470000000001</c:v>
                </c:pt>
                <c:pt idx="16">
                  <c:v>6.7387600000000001</c:v>
                </c:pt>
                <c:pt idx="17">
                  <c:v>6.9270599999999991</c:v>
                </c:pt>
                <c:pt idx="18">
                  <c:v>8.0232290000000006</c:v>
                </c:pt>
                <c:pt idx="19">
                  <c:v>9.3870000000000022</c:v>
                </c:pt>
                <c:pt idx="20">
                  <c:v>7.2426299999999983</c:v>
                </c:pt>
                <c:pt idx="21">
                  <c:v>9.372045</c:v>
                </c:pt>
                <c:pt idx="22">
                  <c:v>10.504629999999999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'ResultGrid (31)'!$J$107:$J$129</c15:f>
                <c15:dlblRangeCache>
                  <c:ptCount val="23"/>
                  <c:pt idx="0">
                    <c:v>46%</c:v>
                  </c:pt>
                  <c:pt idx="1">
                    <c:v>46%</c:v>
                  </c:pt>
                  <c:pt idx="2">
                    <c:v>43%</c:v>
                  </c:pt>
                  <c:pt idx="3">
                    <c:v>51%</c:v>
                  </c:pt>
                  <c:pt idx="4">
                    <c:v>30%</c:v>
                  </c:pt>
                  <c:pt idx="5">
                    <c:v>49%</c:v>
                  </c:pt>
                  <c:pt idx="6">
                    <c:v>61%</c:v>
                  </c:pt>
                  <c:pt idx="7">
                    <c:v>54%</c:v>
                  </c:pt>
                  <c:pt idx="8">
                    <c:v>42%</c:v>
                  </c:pt>
                  <c:pt idx="9">
                    <c:v>40%</c:v>
                  </c:pt>
                  <c:pt idx="10">
                    <c:v>46%</c:v>
                  </c:pt>
                  <c:pt idx="11">
                    <c:v>53%</c:v>
                  </c:pt>
                  <c:pt idx="12">
                    <c:v>48%</c:v>
                  </c:pt>
                  <c:pt idx="13">
                    <c:v>55%</c:v>
                  </c:pt>
                  <c:pt idx="14">
                    <c:v>54%</c:v>
                  </c:pt>
                  <c:pt idx="15">
                    <c:v>32%</c:v>
                  </c:pt>
                  <c:pt idx="16">
                    <c:v>46%</c:v>
                  </c:pt>
                  <c:pt idx="17">
                    <c:v>41%</c:v>
                  </c:pt>
                  <c:pt idx="18">
                    <c:v>47%</c:v>
                  </c:pt>
                  <c:pt idx="19">
                    <c:v>49%</c:v>
                  </c:pt>
                  <c:pt idx="20">
                    <c:v>37%</c:v>
                  </c:pt>
                  <c:pt idx="21">
                    <c:v>42%</c:v>
                  </c:pt>
                  <c:pt idx="22">
                    <c:v>42%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5787-F547-8B9E-9F7763AD7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262847"/>
        <c:axId val="1278268255"/>
      </c:barChart>
      <c:catAx>
        <c:axId val="127826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268255"/>
        <c:crosses val="autoZero"/>
        <c:auto val="1"/>
        <c:lblAlgn val="ctr"/>
        <c:lblOffset val="100"/>
        <c:noMultiLvlLbl val="0"/>
      </c:catAx>
      <c:valAx>
        <c:axId val="127826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MTCT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26284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0.1049</cdr:x>
      <cdr:y>0.03739</cdr:y>
    </cdr:from>
    <cdr:to>
      <cdr:x>0.90745</cdr:x>
      <cdr:y>0.17852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23AD27-2B07-4B95-B552-BC87B283787A}"/>
            </a:ext>
          </a:extLst>
        </cdr:cNvPr>
        <cdr:cNvSpPr txBox="1"/>
      </cdr:nvSpPr>
      <cdr:spPr>
        <a:xfrm xmlns:a="http://schemas.openxmlformats.org/drawingml/2006/main">
          <a:off x="801556" y="205132"/>
          <a:ext cx="6132654" cy="774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solidFill>
                <a:schemeClr val="accent1"/>
              </a:solidFill>
            </a:rPr>
            <a:t>Percent values are proportion of </a:t>
          </a:r>
        </a:p>
        <a:p xmlns:a="http://schemas.openxmlformats.org/drawingml/2006/main">
          <a:pPr algn="ctr"/>
          <a:r>
            <a:rPr lang="en-US" sz="1800" dirty="0">
              <a:solidFill>
                <a:schemeClr val="accent1"/>
              </a:solidFill>
            </a:rPr>
            <a:t>child infections during breastfeeding</a:t>
          </a:r>
        </a:p>
      </cdr:txBody>
    </cdr:sp>
  </cdr:relSizeAnchor>
  <cdr:relSizeAnchor xmlns:cdr="http://schemas.openxmlformats.org/drawingml/2006/chartDrawing">
    <cdr:from>
      <cdr:x>0</cdr:x>
      <cdr:y>0.94951</cdr:y>
    </cdr:from>
    <cdr:to>
      <cdr:x>0.02417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42BC61-2FFF-4EF4-B0F7-8CA9A606CDCC}"/>
            </a:ext>
          </a:extLst>
        </cdr:cNvPr>
        <cdr:cNvSpPr txBox="1"/>
      </cdr:nvSpPr>
      <cdr:spPr>
        <a:xfrm xmlns:a="http://schemas.openxmlformats.org/drawingml/2006/main">
          <a:off x="0" y="5223325"/>
          <a:ext cx="1847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CH" sz="1200" b="0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691B-7445-4E9D-A917-8455666713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DFA3-9EF4-4E04-97C1-0D53E8C5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06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summarizes our portfolio of studies advancing dosing of CAB and RIL for our populations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26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17 trials in African and Non-African populations and in breastfeeding and non-breastfeeding populations, starting with monotherapy with ZDV to maternal ART with efavirenz and LPV/R.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59% drop from 2010, 22% decline from 2016-2021</a:t>
            </a:r>
          </a:p>
          <a:p>
            <a:r>
              <a:rPr lang="en-US" dirty="0"/>
              <a:t>160,000 new infections in 2021</a:t>
            </a:r>
          </a:p>
          <a:p>
            <a:r>
              <a:rPr lang="en-US" dirty="0"/>
              <a:t>130,000 in 2022</a:t>
            </a:r>
          </a:p>
          <a:p>
            <a:endParaRPr lang="en-US" dirty="0"/>
          </a:p>
          <a:p>
            <a:r>
              <a:rPr lang="en-US" dirty="0"/>
              <a:t>Halving the number of children infected</a:t>
            </a:r>
            <a:r>
              <a:rPr lang="en-US" baseline="0" dirty="0"/>
              <a:t> with HIV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HIV, perinatal transmission continues to occur among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infants born to women with HIV diagnosed in pregnancy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at delivery. Infants are also at risk of acquiring HIV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breastfeeding to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viraemic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women with HIV;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 strategies to prevent HIV vertical transmission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perinatally and in the postnatal period and establish the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 for implementing such studies.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last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NCT02716675 and NCT02568215.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P1112 was an open-label, dose-escalating, Phase 1, multicenter study of VRC01 (VRC-HIVMAB-060-00-AB) conducted in the United States, Zimbabwe, and South Africa (</a:t>
            </a:r>
            <a:r>
              <a:rPr lang="en-US" err="1"/>
              <a:t>ClinicalTrials.gov</a:t>
            </a:r>
            <a:r>
              <a:rPr lang="en-US"/>
              <a:t> NCT02256631). The target sample size was 39; 13 per dose group. Eligible infants were born to women with HIV, ≥36 weeks gestation, and ≥2 kg. </a:t>
            </a:r>
            <a:r>
              <a:rPr lang="en-US" err="1"/>
              <a:t>Nonbreastfeeding</a:t>
            </a:r>
            <a:r>
              <a:rPr lang="en-US"/>
              <a:t> infants enrolled into the single</a:t>
            </a:r>
          </a:p>
          <a:p>
            <a:r>
              <a:rPr lang="en-US"/>
              <a:t>Dose Group 3 received a single SC 40 mg/kg dose within 5 days of birth, followed by monthly 20 mg/kg SC doses for at least 6 months, and continued for the duration of breastfeeding to a maximum of 72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Status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Development,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Planned at sites in 8/2023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Date of first enrolment: 27/06/2022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Date of first enrolment: Q3 2023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8DFA3-9EF4-4E04-97C1-0D53E8C525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79FAE0E-DDA4-9B5F-D21E-D049045D4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50" cy="5567689"/>
          </a:xfrm>
          <a:prstGeom prst="rect">
            <a:avLst/>
          </a:prstGeom>
        </p:spPr>
      </p:pic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775F8472-E423-B379-BA4F-154BCFB529EF}"/>
              </a:ext>
            </a:extLst>
          </p:cNvPr>
          <p:cNvSpPr/>
          <p:nvPr userDrawn="1"/>
        </p:nvSpPr>
        <p:spPr>
          <a:xfrm flipH="1">
            <a:off x="150" y="0"/>
            <a:ext cx="12191850" cy="5567688"/>
          </a:xfrm>
          <a:prstGeom prst="rect">
            <a:avLst/>
          </a:prstGeom>
          <a:solidFill>
            <a:srgbClr val="386072">
              <a:alpha val="8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3" y="1122363"/>
            <a:ext cx="100399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A271CCC7-3019-0D5F-3C48-DF43E865115D}"/>
              </a:ext>
            </a:extLst>
          </p:cNvPr>
          <p:cNvSpPr/>
          <p:nvPr userDrawn="1"/>
        </p:nvSpPr>
        <p:spPr>
          <a:xfrm rot="10800000">
            <a:off x="0" y="5561937"/>
            <a:ext cx="12191850" cy="97825"/>
          </a:xfrm>
          <a:prstGeom prst="rect">
            <a:avLst/>
          </a:prstGeom>
          <a:solidFill>
            <a:srgbClr val="30A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3602038"/>
            <a:ext cx="100399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93F8B0C-DEC2-B980-6CEC-8EB59F022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750A1E-1C98-4550-9A79-AAEBBC03105E}" type="datetime3">
              <a:rPr lang="en-US" smtClean="0"/>
              <a:t>20 July 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9B5CE42-619D-F40F-59F5-11576A69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8242-25A1-8286-A7EB-23CA33A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7BB9-B8BB-4D68-BE0C-36932CA6EBC4}" type="datetime3">
              <a:rPr lang="en-US" smtClean="0"/>
              <a:t>20 July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AC646-ADF5-6520-4EFD-7C948E95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868B6-3A52-998B-4472-EE2A673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E0E6-989C-D50F-CBC6-F4672D99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D255-256E-8FB4-1170-463C1E55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83C4-0D22-616B-3009-20D60B07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3C69B-99E9-0E0D-B073-369A689A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CB8-3745-469A-99E7-DF76B2BB4BEA}" type="datetime3">
              <a:rPr lang="en-US" smtClean="0"/>
              <a:t>20 July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3AE7-CC2B-FD2A-B6F0-85F9ED60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DBF47-7779-EBDA-AB5C-59D4F0BB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F357-B800-BC67-24EC-799CE708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707E6-7D7D-BA0C-E2E2-0715D188C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33A54-40D7-DAE2-1089-25C1A8E07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CCBAF-A21E-8517-F5CF-30190EC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FD8-E069-4A75-A137-B09643A73CA4}" type="datetime3">
              <a:rPr lang="en-US" smtClean="0"/>
              <a:t>20 July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11F68-E75D-EEC2-8491-84C4CA8D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235F7-AC1E-CB03-AD6A-E4256DDF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9A02-AD30-BDAE-D667-60809C8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C24EE-28E4-AE40-1F96-66AC2B4D9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7629-D080-1550-79FB-DE28BAA2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64EC-802D-4AE8-A27F-85351D3A2D7E}" type="datetime3">
              <a:rPr lang="en-US" smtClean="0"/>
              <a:t>20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E2E2-277A-A1DE-6648-349E7951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0E38-36DE-2476-8E59-42A27BD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5730-A679-9F7A-9C8D-B367F8F3A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55315-D93D-1FBC-407D-4760CFBE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62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83EAE-F6DE-DFE2-3CE8-29DAF086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4DFA-0D4C-44B5-B98F-5175EC483086}" type="datetime3">
              <a:rPr lang="en-US" smtClean="0"/>
              <a:t>20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9100-B080-CDC4-4FC4-7F8603FE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47BD-AEAD-9C18-FFDE-79BB445B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65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9FAE0E-DDA4-9B5F-D21E-D049045D4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-1"/>
            <a:ext cx="12192019" cy="5567689"/>
          </a:xfrm>
          <a:prstGeom prst="rect">
            <a:avLst/>
          </a:prstGeom>
        </p:spPr>
      </p:pic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775F8472-E423-B379-BA4F-154BCFB529EF}"/>
              </a:ext>
            </a:extLst>
          </p:cNvPr>
          <p:cNvSpPr/>
          <p:nvPr userDrawn="1"/>
        </p:nvSpPr>
        <p:spPr>
          <a:xfrm flipH="1">
            <a:off x="150" y="0"/>
            <a:ext cx="12191850" cy="5567688"/>
          </a:xfrm>
          <a:prstGeom prst="rect">
            <a:avLst/>
          </a:prstGeom>
          <a:solidFill>
            <a:srgbClr val="386072">
              <a:alpha val="8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3" y="1122363"/>
            <a:ext cx="100399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A271CCC7-3019-0D5F-3C48-DF43E865115D}"/>
              </a:ext>
            </a:extLst>
          </p:cNvPr>
          <p:cNvSpPr/>
          <p:nvPr userDrawn="1"/>
        </p:nvSpPr>
        <p:spPr>
          <a:xfrm rot="10800000">
            <a:off x="0" y="5561937"/>
            <a:ext cx="12191850" cy="97825"/>
          </a:xfrm>
          <a:prstGeom prst="rect">
            <a:avLst/>
          </a:prstGeom>
          <a:solidFill>
            <a:srgbClr val="30A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3602038"/>
            <a:ext cx="100399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CB7A69-3C58-ED30-5FC1-2230F2569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936E8C-624E-479E-BB3F-9E0C772873EE}" type="datetime3">
              <a:rPr lang="en-US" smtClean="0"/>
              <a:t>20 July 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57190A-C3D8-A5C6-9190-A7EAA2A2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9FAE0E-DDA4-9B5F-D21E-D049045D4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5079"/>
            <a:ext cx="12192019" cy="5557528"/>
          </a:xfrm>
          <a:prstGeom prst="rect">
            <a:avLst/>
          </a:prstGeom>
        </p:spPr>
      </p:pic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775F8472-E423-B379-BA4F-154BCFB529EF}"/>
              </a:ext>
            </a:extLst>
          </p:cNvPr>
          <p:cNvSpPr/>
          <p:nvPr userDrawn="1"/>
        </p:nvSpPr>
        <p:spPr>
          <a:xfrm flipH="1">
            <a:off x="150" y="0"/>
            <a:ext cx="12191850" cy="5567688"/>
          </a:xfrm>
          <a:prstGeom prst="rect">
            <a:avLst/>
          </a:prstGeom>
          <a:solidFill>
            <a:srgbClr val="386072">
              <a:alpha val="8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3" y="1122363"/>
            <a:ext cx="100399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A271CCC7-3019-0D5F-3C48-DF43E865115D}"/>
              </a:ext>
            </a:extLst>
          </p:cNvPr>
          <p:cNvSpPr/>
          <p:nvPr userDrawn="1"/>
        </p:nvSpPr>
        <p:spPr>
          <a:xfrm rot="10800000">
            <a:off x="0" y="5561937"/>
            <a:ext cx="12191850" cy="97825"/>
          </a:xfrm>
          <a:prstGeom prst="rect">
            <a:avLst/>
          </a:prstGeom>
          <a:solidFill>
            <a:srgbClr val="30A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3602038"/>
            <a:ext cx="100399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CB13A5-F14A-7556-D133-768269C49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7B8AA0-9A2F-4E1E-A1B8-8166F1F6D4CA}" type="datetime3">
              <a:rPr lang="en-US" smtClean="0"/>
              <a:t>20 July 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3D3305-8B6B-81A0-931F-83C1ED351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775F8472-E423-B379-BA4F-154BCFB529EF}"/>
              </a:ext>
            </a:extLst>
          </p:cNvPr>
          <p:cNvSpPr/>
          <p:nvPr userDrawn="1"/>
        </p:nvSpPr>
        <p:spPr>
          <a:xfrm flipH="1">
            <a:off x="0" y="0"/>
            <a:ext cx="12191850" cy="5567688"/>
          </a:xfrm>
          <a:prstGeom prst="rect">
            <a:avLst/>
          </a:prstGeom>
          <a:solidFill>
            <a:srgbClr val="3860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3" y="1122363"/>
            <a:ext cx="100399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A271CCC7-3019-0D5F-3C48-DF43E865115D}"/>
              </a:ext>
            </a:extLst>
          </p:cNvPr>
          <p:cNvSpPr/>
          <p:nvPr userDrawn="1"/>
        </p:nvSpPr>
        <p:spPr>
          <a:xfrm rot="10800000">
            <a:off x="0" y="5561937"/>
            <a:ext cx="12191850" cy="97825"/>
          </a:xfrm>
          <a:prstGeom prst="rect">
            <a:avLst/>
          </a:prstGeom>
          <a:solidFill>
            <a:srgbClr val="30A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3602038"/>
            <a:ext cx="100399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93E966-F128-7038-03FD-DE99579AD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9B476-DB19-41FF-9133-AD844C4034B5}" type="datetime3">
              <a:rPr lang="en-US" smtClean="0"/>
              <a:t>20 July 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1DB7AB-35C9-819B-00E4-FD4B4AC4A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1BC9-853A-FB03-2966-112EA678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1F7B-CCC9-50D9-6F6E-81F450E7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59"/>
            <a:ext cx="11201400" cy="45720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9950-F7EA-792D-8E10-43FD9F43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67-BA3E-4CB3-8E46-BA9448F94AEF}" type="datetime3">
              <a:rPr lang="en-US" smtClean="0"/>
              <a:t>20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E6B4-F2D4-F974-45AE-BFA3247B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FB5A-B555-01D5-B352-5CEDE1E5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B3B5-1DC4-15C9-E93C-C0D2C6DD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0" y="4562474"/>
            <a:ext cx="12192150" cy="795337"/>
          </a:xfrm>
          <a:solidFill>
            <a:srgbClr val="DEDEDE"/>
          </a:solidFill>
        </p:spPr>
        <p:txBody>
          <a:bodyPr anchor="ctr"/>
          <a:lstStyle>
            <a:lvl1pPr marL="914400" indent="0">
              <a:buNone/>
              <a:defRPr sz="2400">
                <a:solidFill>
                  <a:srgbClr val="38607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7F22-E676-60A9-F139-BFD93D41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9C3-8F7E-4365-A6C4-B2B4D1735AD9}" type="datetime3">
              <a:rPr lang="en-US" smtClean="0"/>
              <a:t>20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1415-6AE3-23C2-F468-F3935789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706056C1-8200-8072-079A-982CCC54E026}"/>
              </a:ext>
            </a:extLst>
          </p:cNvPr>
          <p:cNvSpPr/>
          <p:nvPr userDrawn="1"/>
        </p:nvSpPr>
        <p:spPr>
          <a:xfrm flipH="1">
            <a:off x="-150" y="-1"/>
            <a:ext cx="12192150" cy="4562475"/>
          </a:xfrm>
          <a:prstGeom prst="rect">
            <a:avLst/>
          </a:prstGeom>
          <a:solidFill>
            <a:srgbClr val="3860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D78F3A-F4DB-4338-49DA-6D5F4AE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0" y="5715000"/>
            <a:ext cx="685800" cy="1143000"/>
          </a:xfrm>
          <a:noFill/>
        </p:spPr>
        <p:txBody>
          <a:bodyPr/>
          <a:lstStyle>
            <a:lvl1pPr>
              <a:defRPr>
                <a:solidFill>
                  <a:srgbClr val="239CCF"/>
                </a:solidFill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86713-3043-20C8-6E58-F7EB41B2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96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9196-54E1-62CA-C7BE-FA3130F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1D30-B182-A498-CFF3-4B5DB6174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D9603-0A5A-8A8D-4624-E9C2DA36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21CF-1CFD-91C1-EFDF-78FD8561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9A4D-1A66-4D88-8A07-2A1EA472DC5D}" type="datetime3">
              <a:rPr lang="en-US" smtClean="0"/>
              <a:t>20 July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79AB4-B029-2D6A-A1E8-6FF06A0B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73C1F-D914-70D1-D9EC-8BAE3D3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8A66-835B-380B-3364-DE4CD6E4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56"/>
            <a:ext cx="11201400" cy="1140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ECA4-505C-3C2F-5600-E01060B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5486400" cy="685800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2D64-2605-B249-0C14-1374D02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90141"/>
            <a:ext cx="5486400" cy="370105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7330-6787-53D0-F3E1-D413BB199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280160"/>
            <a:ext cx="5486400" cy="685800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0E7CF-5437-5602-FFDA-E0D765B25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090140"/>
            <a:ext cx="5486400" cy="370105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725CF-1DBE-6EED-582A-0786CE7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14D-7F02-4EE1-A944-7D2914606B42}" type="datetime3">
              <a:rPr lang="en-US" smtClean="0"/>
              <a:t>20 July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1A390-8474-7BDB-5FAC-52A3BD12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982-017B-3D90-6798-B688870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002-CE85-EDCC-DDD7-0C19E523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3239F-662B-11E1-D6BF-98DAA55D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1770-892A-4515-9921-3E13E9CEF481}" type="datetime3">
              <a:rPr lang="en-US" smtClean="0"/>
              <a:t>20 July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B9CD-6E99-A134-F238-ABEC7AAE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4C2B-FE66-BA52-BC20-7FF685D8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D0A6F-158A-E425-332D-48419B26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7142A-8554-758C-04EE-39962E3C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11201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8FC2-194D-FB66-0D27-07820F7E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BA916-909C-4FB7-B130-4667C919F87A}" type="datetime3">
              <a:rPr lang="en-US" smtClean="0"/>
              <a:t>20 July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F473-AED3-DCF4-2255-2B3706383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43DF-F1B3-F0A6-0F2A-916B1DD1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175"/>
            <a:ext cx="685800" cy="1143000"/>
          </a:xfrm>
          <a:prstGeom prst="rect">
            <a:avLst/>
          </a:prstGeom>
          <a:solidFill>
            <a:srgbClr val="386072"/>
          </a:solidFill>
        </p:spPr>
        <p:txBody>
          <a:bodyPr vert="horz" lIns="91440" tIns="45720" rIns="91440" bIns="45720" rtlCol="0" anchor="b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30AF4-EEA1-9678-60F1-6C2419B9CE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12" y="5841888"/>
            <a:ext cx="1903488" cy="10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6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39CCF"/>
        </a:buClr>
        <a:buFont typeface="Arial" panose="020B0604020202020204" pitchFamily="34" charset="0"/>
        <a:buChar char="•"/>
        <a:defRPr sz="2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–"/>
        <a:defRPr sz="24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62D91"/>
        </a:buClr>
        <a:buFont typeface="Wingdings" panose="05000000000000000000" pitchFamily="2" charset="2"/>
        <a:buChar char="§"/>
        <a:defRPr sz="20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4C6677-666B-974F-5FB3-39FBC8CBD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E7FF"/>
                </a:solidFill>
                <a:effectLst/>
                <a:latin typeface="Helvetica" pitchFamily="2" charset="0"/>
              </a:rPr>
            </a:br>
            <a:br>
              <a:rPr lang="en-US" sz="4400" dirty="0">
                <a:solidFill>
                  <a:srgbClr val="00E7FF"/>
                </a:solidFill>
                <a:effectLst/>
                <a:latin typeface="Helvetica" pitchFamily="2" charset="0"/>
              </a:rPr>
            </a:br>
            <a:r>
              <a:rPr lang="en-US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Charting the Course: </a:t>
            </a:r>
            <a:br>
              <a:rPr lang="en-US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the long-acting HIV prevention and treatment options available and in development for pregnant, breastfeeding women and newborns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9983484-E011-8338-FF39-15F5C056D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689" y="4191809"/>
            <a:ext cx="9144000" cy="1285460"/>
          </a:xfrm>
        </p:spPr>
        <p:txBody>
          <a:bodyPr>
            <a:noAutofit/>
          </a:bodyPr>
          <a:lstStyle/>
          <a:p>
            <a:r>
              <a:rPr lang="en-US" sz="2800" dirty="0"/>
              <a:t>Deborah Persaud, MD</a:t>
            </a:r>
          </a:p>
          <a:p>
            <a:r>
              <a:rPr lang="en-US" sz="2800" dirty="0">
                <a:latin typeface="Arial"/>
                <a:cs typeface="Arial"/>
              </a:rPr>
              <a:t>July 23</a:t>
            </a:r>
            <a:r>
              <a:rPr lang="en-US" sz="2800" baseline="30000" dirty="0">
                <a:latin typeface="Arial"/>
                <a:cs typeface="Arial"/>
              </a:rPr>
              <a:t>rd</a:t>
            </a:r>
            <a:r>
              <a:rPr lang="en-US" sz="2800" baseline="-25000" dirty="0">
                <a:latin typeface="Arial"/>
                <a:cs typeface="Arial"/>
              </a:rPr>
              <a:t>, ,</a:t>
            </a:r>
            <a:r>
              <a:rPr lang="en-US" sz="2800" dirty="0">
                <a:latin typeface="Arial"/>
                <a:cs typeface="Arial"/>
              </a:rPr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44C85F-D17B-28BB-1D09-32E495B11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8" t="28015" r="12299" b="27037"/>
          <a:stretch/>
        </p:blipFill>
        <p:spPr>
          <a:xfrm>
            <a:off x="295812" y="5936337"/>
            <a:ext cx="2523754" cy="568592"/>
          </a:xfrm>
          <a:prstGeom prst="rect">
            <a:avLst/>
          </a:prstGeom>
        </p:spPr>
      </p:pic>
      <p:pic>
        <p:nvPicPr>
          <p:cNvPr id="23" name="Picture 2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CE618B7-AB00-F102-6199-966C3DC5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772" y="6003680"/>
            <a:ext cx="1829442" cy="4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28EC0-F67C-6DB3-B0D2-1333353BEC23}"/>
              </a:ext>
            </a:extLst>
          </p:cNvPr>
          <p:cNvSpPr txBox="1"/>
          <p:nvPr/>
        </p:nvSpPr>
        <p:spPr>
          <a:xfrm>
            <a:off x="10346642" y="5733584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A10B7-8159-9FC1-DE9C-25EA82AC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Phase 1/2 Clinical Trials in Development for </a:t>
            </a:r>
            <a:r>
              <a:rPr lang="en-US" sz="3600" dirty="0" err="1"/>
              <a:t>bNAbs</a:t>
            </a:r>
            <a:r>
              <a:rPr lang="en-US" sz="3600" dirty="0"/>
              <a:t> for Prevention of Vertical Transmission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B0FCB-8D13-7600-B2EA-739E093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E9EEBF-0C70-C1CC-95AC-9BE3A86AA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83966"/>
              </p:ext>
            </p:extLst>
          </p:nvPr>
        </p:nvGraphicFramePr>
        <p:xfrm>
          <a:off x="405740" y="1385454"/>
          <a:ext cx="11391604" cy="489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39">
                  <a:extLst>
                    <a:ext uri="{9D8B030D-6E8A-4147-A177-3AD203B41FA5}">
                      <a16:colId xmlns:a16="http://schemas.microsoft.com/office/drawing/2014/main" val="908591856"/>
                    </a:ext>
                  </a:extLst>
                </a:gridCol>
                <a:gridCol w="3201955">
                  <a:extLst>
                    <a:ext uri="{9D8B030D-6E8A-4147-A177-3AD203B41FA5}">
                      <a16:colId xmlns:a16="http://schemas.microsoft.com/office/drawing/2014/main" val="1043049394"/>
                    </a:ext>
                  </a:extLst>
                </a:gridCol>
                <a:gridCol w="3201955">
                  <a:extLst>
                    <a:ext uri="{9D8B030D-6E8A-4147-A177-3AD203B41FA5}">
                      <a16:colId xmlns:a16="http://schemas.microsoft.com/office/drawing/2014/main" val="794786518"/>
                    </a:ext>
                  </a:extLst>
                </a:gridCol>
                <a:gridCol w="3201955">
                  <a:extLst>
                    <a:ext uri="{9D8B030D-6E8A-4147-A177-3AD203B41FA5}">
                      <a16:colId xmlns:a16="http://schemas.microsoft.com/office/drawing/2014/main" val="807955964"/>
                    </a:ext>
                  </a:extLst>
                </a:gridCol>
              </a:tblGrid>
              <a:tr h="767912"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38" marR="7338" marT="73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IMPAACT 2037</a:t>
                      </a:r>
                    </a:p>
                  </a:txBody>
                  <a:tcPr marL="7338" marR="7338" marT="73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South African Medical Research Council,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PACTR202205715278722</a:t>
                      </a:r>
                      <a:r>
                        <a:rPr lang="en-US" sz="1600" b="1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38" marR="7338" marT="733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effectLst/>
                        </a:rPr>
                        <a:t>IAVI/VRC/HVTN</a:t>
                      </a:r>
                      <a:endParaRPr lang="en-US" sz="2000"/>
                    </a:p>
                  </a:txBody>
                  <a:tcPr marL="7338" marR="7338" marT="7338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16504"/>
                  </a:ext>
                </a:extLst>
              </a:tr>
              <a:tr h="8625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bNAbs</a:t>
                      </a:r>
                      <a:endParaRPr lang="en-US" sz="1600" b="1" i="0" u="none" strike="noStrike" err="1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38" marR="7338" marT="7338" marB="0" anchor="ctr">
                    <a:lnB w="3175">
                      <a:solidFill>
                        <a:schemeClr val="tx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t">
                        <a:buFont typeface="Arial"/>
                        <a:buChar char="•"/>
                      </a:pPr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PGT121.414LS </a:t>
                      </a:r>
                    </a:p>
                    <a:p>
                      <a:pPr marL="285750" indent="-285750" algn="l" rtl="0" fontAlgn="t">
                        <a:buFont typeface="Arial"/>
                        <a:buChar char="•"/>
                      </a:pPr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VRC07-523LS</a:t>
                      </a:r>
                    </a:p>
                  </a:txBody>
                  <a:tcPr marL="7338" marR="7338" marT="7338" marB="0" anchor="ctr">
                    <a:lnB w="3175">
                      <a:solidFill>
                        <a:schemeClr val="tx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CAP256V2LS 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VRC07-523LS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38" marR="7338" marT="7338" marB="0" anchor="ctr">
                    <a:lnB w="3175">
                      <a:solidFill>
                        <a:schemeClr val="tx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ePGT121v1;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ePGDM1400v9-LS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VRC01.23.LS</a:t>
                      </a:r>
                    </a:p>
                  </a:txBody>
                  <a:tcPr marL="7338" marR="7338" marT="7338" marB="0" anchor="ctr">
                    <a:lnB w="3175">
                      <a:solidFill>
                        <a:schemeClr val="tx2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126405"/>
                  </a:ext>
                </a:extLst>
              </a:tr>
              <a:tr h="10203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Population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3175">
                      <a:solidFill>
                        <a:schemeClr val="tx2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Infants Exposed to HIV</a:t>
                      </a:r>
                    </a:p>
                  </a:txBody>
                  <a:tcPr marL="7338" marR="7338" marT="7338" marB="0" anchor="ctr">
                    <a:lnT w="3175">
                      <a:solidFill>
                        <a:schemeClr val="tx2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Infants Exposed to HIV</a:t>
                      </a:r>
                    </a:p>
                  </a:txBody>
                  <a:tcPr marL="7338" marR="7338" marT="7338" marB="0" anchor="ctr">
                    <a:lnT w="3175">
                      <a:solidFill>
                        <a:schemeClr val="tx2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600" b="0" i="0" u="sng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Phase 1</a:t>
                      </a: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in adults (2023) 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sz="1600" b="0" i="0" u="sng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Phase 2</a:t>
                      </a: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HIV-1 exposed uninfected neonates &amp; infants (2026)</a:t>
                      </a:r>
                    </a:p>
                  </a:txBody>
                  <a:tcPr marL="7338" marR="7338" marT="7338" marB="0" anchor="ctr">
                    <a:lnT w="3175">
                      <a:solidFill>
                        <a:schemeClr val="tx2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559197"/>
                  </a:ext>
                </a:extLst>
              </a:tr>
              <a:tr h="9888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Country</a:t>
                      </a:r>
                    </a:p>
                  </a:txBody>
                  <a:tcPr marL="7338" marR="7338" marT="7338" marB="0" anchor="ctr">
                    <a:lnT w="6350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Brazil, Kenya, South Africa, US</a:t>
                      </a:r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6350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South Africa</a:t>
                      </a:r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6350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TBD: South Africa, Uganda, US</a:t>
                      </a:r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6350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09747"/>
                  </a:ext>
                </a:extLst>
              </a:tr>
              <a:tr h="9888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Outcome</a:t>
                      </a:r>
                    </a:p>
                  </a:txBody>
                  <a:tcPr marL="7338" marR="7338" marT="7338" marB="0" anchor="ctr">
                    <a:lnT w="3175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</a:rPr>
                        <a:t>Protection when administered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</a:rPr>
                        <a:t>subcutaneously soon after birth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</a:rPr>
                        <a:t>in infants at high risk for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</a:rPr>
                        <a:t>peripartum or breastfeeding HIV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2"/>
                          </a:solidFill>
                          <a:effectLst/>
                        </a:rPr>
                        <a:t>transmission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3175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Safety and PK of subcutaneous administration</a:t>
                      </a:r>
                    </a:p>
                  </a:txBody>
                  <a:tcPr marL="7338" marR="7338" marT="7338" marB="0" anchor="ctr">
                    <a:lnT w="3175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Safety and PK of subcutaneous 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administration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7338" marR="7338" marT="7338" marB="0" anchor="ctr">
                    <a:lnT w="3175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3013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350F07-3CC4-2AA7-FCAE-4673C3C8B588}"/>
              </a:ext>
            </a:extLst>
          </p:cNvPr>
          <p:cNvSpPr txBox="1"/>
          <p:nvPr/>
        </p:nvSpPr>
        <p:spPr>
          <a:xfrm>
            <a:off x="455019" y="6444487"/>
            <a:ext cx="551793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(Slide courtesy of Ted Ruel and Shelly Malhotra) </a:t>
            </a:r>
          </a:p>
        </p:txBody>
      </p:sp>
    </p:spTree>
    <p:extLst>
      <p:ext uri="{BB962C8B-B14F-4D97-AF65-F5344CB8AC3E}">
        <p14:creationId xmlns:p14="http://schemas.microsoft.com/office/powerpoint/2010/main" val="4282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75678-8218-087C-5774-A4417DFD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97F7E-7BB6-0409-6ACA-2448B1E3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68" y="1017012"/>
            <a:ext cx="10515600" cy="2852736"/>
          </a:xfrm>
        </p:spPr>
        <p:txBody>
          <a:bodyPr/>
          <a:lstStyle/>
          <a:p>
            <a:pPr algn="ctr"/>
            <a:r>
              <a:rPr lang="en-US" dirty="0"/>
              <a:t>No studies to date of </a:t>
            </a:r>
            <a:r>
              <a:rPr lang="en-US" dirty="0" err="1"/>
              <a:t>bNAbs</a:t>
            </a:r>
            <a:r>
              <a:rPr lang="en-US" dirty="0"/>
              <a:t> for Pregnant People to Prevent Vertical Transmission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751B8-AA59-AE2C-7E02-7B4520D74676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2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B54A-1D9C-E81C-606A-B16EF36C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err="1"/>
              <a:t>bNAbs</a:t>
            </a:r>
            <a:r>
              <a:rPr lang="en-US" sz="3600"/>
              <a:t> for Very Early and Early treatment of infants for ART-Free Remission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6B587-761F-6E32-CF9F-55BAC390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12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64325-099E-CDCB-C5C6-ABF77C4E0988}"/>
              </a:ext>
            </a:extLst>
          </p:cNvPr>
          <p:cNvSpPr txBox="1"/>
          <p:nvPr/>
        </p:nvSpPr>
        <p:spPr>
          <a:xfrm>
            <a:off x="679795" y="5128151"/>
            <a:ext cx="482128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lvl="1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Safety, PK and Efficacy of VRCO1 for early treatment of infants</a:t>
            </a:r>
          </a:p>
          <a:p>
            <a:pPr marL="91440" lvl="1" indent="0">
              <a:buNone/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(Khaitan A et al. IAS 2022)</a:t>
            </a:r>
            <a:endParaRPr lang="en-US" sz="16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5" name="Picture 4" descr="A close-up of a report&#10;&#10;Description automatically generated">
            <a:extLst>
              <a:ext uri="{FF2B5EF4-FFF2-40B4-BE49-F238E27FC236}">
                <a16:creationId xmlns:a16="http://schemas.microsoft.com/office/drawing/2014/main" id="{D506D9F9-4964-1351-8F2A-7EC11967A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4886"/>
          <a:stretch/>
        </p:blipFill>
        <p:spPr>
          <a:xfrm>
            <a:off x="685800" y="1298864"/>
            <a:ext cx="4821289" cy="37503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B290A6B0-5BDC-DA07-C510-A4CA42B6A7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587" r="4843"/>
          <a:stretch/>
        </p:blipFill>
        <p:spPr>
          <a:xfrm>
            <a:off x="6302325" y="1279303"/>
            <a:ext cx="4947899" cy="38488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2788C-DB05-A285-3AE5-8BDF7A0847BD}"/>
              </a:ext>
            </a:extLst>
          </p:cNvPr>
          <p:cNvSpPr txBox="1"/>
          <p:nvPr/>
        </p:nvSpPr>
        <p:spPr>
          <a:xfrm>
            <a:off x="6286499" y="5128151"/>
            <a:ext cx="517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 indent="0">
              <a:buNone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Very Early ART +/- VRCO1 (v2.0 enrolling)</a:t>
            </a:r>
          </a:p>
          <a:p>
            <a:pPr marL="91440" lvl="1" indent="0">
              <a:buNone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VRCO7-523LS planned for V 3.0 </a:t>
            </a:r>
          </a:p>
        </p:txBody>
      </p:sp>
    </p:spTree>
    <p:extLst>
      <p:ext uri="{BB962C8B-B14F-4D97-AF65-F5344CB8AC3E}">
        <p14:creationId xmlns:p14="http://schemas.microsoft.com/office/powerpoint/2010/main" val="401573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615F-F81F-4745-4C47-9726D3AE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LA-ARV for Pregnant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B168-2BD7-63FF-023B-30763A0CB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>
                <a:latin typeface="Arial"/>
                <a:cs typeface="Arial"/>
              </a:rPr>
              <a:t>(Slides courtesy of Ted Ruel, MD; Chair of the IMPAACT HIV Treatment Committee)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73CB0-F89A-FA33-6D8A-7AC42EEFBD6E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CACB861-9778-2EDE-95AF-DC4DD170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0" y="5715000"/>
            <a:ext cx="685800" cy="1143000"/>
          </a:xfrm>
        </p:spPr>
        <p:txBody>
          <a:bodyPr/>
          <a:lstStyle/>
          <a:p>
            <a:fld id="{229F4CAC-D959-4100-86DF-E7EAE23743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15820" y="35560"/>
            <a:ext cx="11476180" cy="1280160"/>
          </a:xfrm>
        </p:spPr>
        <p:txBody>
          <a:bodyPr>
            <a:normAutofit/>
          </a:bodyPr>
          <a:lstStyle/>
          <a:p>
            <a:r>
              <a:rPr lang="en-US" sz="4000" dirty="0">
                <a:sym typeface="Dosis"/>
              </a:rPr>
              <a:t>Long-Acting </a:t>
            </a:r>
            <a:r>
              <a:rPr lang="en-US" sz="4000" u="sng" dirty="0">
                <a:sym typeface="Dosis"/>
              </a:rPr>
              <a:t>Injectable ARV</a:t>
            </a:r>
            <a:r>
              <a:rPr lang="en-US" sz="4000" dirty="0">
                <a:sym typeface="Dosis"/>
              </a:rPr>
              <a:t> Cabotegravir for Pregnant People</a:t>
            </a:r>
            <a:endParaRPr lang="en-US" sz="400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sz="half" idx="1"/>
          </p:nvPr>
        </p:nvSpPr>
        <p:spPr>
          <a:xfrm>
            <a:off x="685800" y="2662622"/>
            <a:ext cx="4831773" cy="1143001"/>
          </a:xfrm>
        </p:spPr>
        <p:txBody>
          <a:bodyPr>
            <a:noAutofit/>
          </a:bodyPr>
          <a:lstStyle/>
          <a:p>
            <a:pPr marL="0" indent="0">
              <a:buClr>
                <a:srgbClr val="662D91"/>
              </a:buClr>
              <a:buNone/>
            </a:pPr>
            <a:r>
              <a:rPr lang="en-US" sz="2400" b="1" dirty="0">
                <a:solidFill>
                  <a:schemeClr val="tx1"/>
                </a:solidFill>
                <a:sym typeface="Dosis"/>
              </a:rPr>
              <a:t>IMPAACT 2040 </a:t>
            </a:r>
            <a:r>
              <a:rPr lang="en-US" sz="2400" dirty="0">
                <a:solidFill>
                  <a:schemeClr val="tx1"/>
                </a:solidFill>
                <a:sym typeface="Dosis"/>
              </a:rPr>
              <a:t>(</a:t>
            </a:r>
            <a:r>
              <a:rPr lang="en-US" sz="2400" b="1" dirty="0">
                <a:solidFill>
                  <a:schemeClr val="tx1"/>
                </a:solidFill>
                <a:sym typeface="Dosis"/>
              </a:rPr>
              <a:t>CREATE</a:t>
            </a:r>
            <a:r>
              <a:rPr lang="en-US" sz="2400" dirty="0">
                <a:solidFill>
                  <a:schemeClr val="tx1"/>
                </a:solidFill>
                <a:sym typeface="Dosis"/>
              </a:rPr>
              <a:t>)</a:t>
            </a:r>
            <a:r>
              <a:rPr lang="en-US" sz="2400" b="1" dirty="0">
                <a:solidFill>
                  <a:schemeClr val="tx1"/>
                </a:solidFill>
                <a:sym typeface="Dosis"/>
              </a:rPr>
              <a:t>: </a:t>
            </a:r>
            <a:r>
              <a:rPr lang="en-US" sz="2400" dirty="0">
                <a:solidFill>
                  <a:schemeClr val="tx1"/>
                </a:solidFill>
                <a:sym typeface="Dosis"/>
              </a:rPr>
              <a:t>Pregnant women with HIV and their infants (PK/Safety) in virally suppressed women during pregnancy and postpartum </a:t>
            </a:r>
            <a:endParaRPr lang="en-US" sz="2400" dirty="0">
              <a:sym typeface="Dosis"/>
            </a:endParaRPr>
          </a:p>
          <a:p>
            <a:pPr marL="0" indent="0">
              <a:buClr>
                <a:srgbClr val="662D91"/>
              </a:buClr>
              <a:buNone/>
            </a:pPr>
            <a:r>
              <a:rPr lang="en-US" sz="2000" b="1" dirty="0">
                <a:solidFill>
                  <a:schemeClr val="bg1"/>
                </a:solidFill>
                <a:sym typeface="Dosis"/>
              </a:rPr>
              <a:t>ACT 2022: </a:t>
            </a:r>
            <a:r>
              <a:rPr lang="en-US" sz="2000" dirty="0">
                <a:solidFill>
                  <a:schemeClr val="bg1"/>
                </a:solidFill>
                <a:sym typeface="Dosis"/>
              </a:rPr>
              <a:t>Youth aged 12 to &lt; 2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14</a:t>
            </a:fld>
            <a:endParaRPr kumimoji="0" lang="e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Dosi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BF78F-86CB-C311-6F04-9E90FEDC10CF}"/>
              </a:ext>
            </a:extLst>
          </p:cNvPr>
          <p:cNvSpPr txBox="1"/>
          <p:nvPr/>
        </p:nvSpPr>
        <p:spPr>
          <a:xfrm>
            <a:off x="685800" y="4075670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(Courtesy of Ted Ruel, MD) </a:t>
            </a:r>
          </a:p>
        </p:txBody>
      </p:sp>
      <p:sp>
        <p:nvSpPr>
          <p:cNvPr id="17" name="Google Shape;164;p19">
            <a:extLst>
              <a:ext uri="{FF2B5EF4-FFF2-40B4-BE49-F238E27FC236}">
                <a16:creationId xmlns:a16="http://schemas.microsoft.com/office/drawing/2014/main" id="{AEBE6F07-B145-85BD-BE92-62D582C881D4}"/>
              </a:ext>
            </a:extLst>
          </p:cNvPr>
          <p:cNvSpPr txBox="1">
            <a:spLocks/>
          </p:cNvSpPr>
          <p:nvPr/>
        </p:nvSpPr>
        <p:spPr>
          <a:xfrm>
            <a:off x="6495083" y="2757805"/>
            <a:ext cx="4831773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39CC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86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C63F"/>
              </a:buClr>
              <a:buFont typeface="Arial" panose="020B0604020202020204" pitchFamily="34" charset="0"/>
              <a:buChar char="–"/>
              <a:defRPr sz="2400" kern="1200">
                <a:solidFill>
                  <a:srgbClr val="386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62D9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86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39CC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86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39CC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86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62D9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sym typeface="Dosis"/>
              </a:rPr>
              <a:t>HPTN 084</a:t>
            </a:r>
          </a:p>
          <a:p>
            <a:pPr marL="0" indent="0">
              <a:buClr>
                <a:srgbClr val="662D91"/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sym typeface="Dosis"/>
              </a:rPr>
              <a:t>Neonatal safety data from cisgender women who become pregnant during open label extension of CAB for </a:t>
            </a:r>
            <a:r>
              <a:rPr lang="en-US" sz="2400" dirty="0" err="1">
                <a:solidFill>
                  <a:schemeClr val="tx1"/>
                </a:solidFill>
                <a:sym typeface="Dosis"/>
              </a:rPr>
              <a:t>PrEP</a:t>
            </a:r>
            <a:r>
              <a:rPr lang="en-US" sz="2400" dirty="0">
                <a:solidFill>
                  <a:schemeClr val="tx1"/>
                </a:solidFill>
                <a:sym typeface="Dosis"/>
              </a:rPr>
              <a:t> trial</a:t>
            </a:r>
          </a:p>
          <a:p>
            <a:pPr marL="0" indent="0">
              <a:buClr>
                <a:srgbClr val="662D91"/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sym typeface="Dosis"/>
              </a:rPr>
              <a:t>Cord blood at delivery, maternal and infant blood and breastmilk collected. Analysis of infant outcomes at 12 months</a:t>
            </a:r>
            <a:endParaRPr lang="en-US" sz="2400" dirty="0">
              <a:sym typeface="Dosis"/>
            </a:endParaRPr>
          </a:p>
          <a:p>
            <a:pPr marL="0" indent="0">
              <a:buClr>
                <a:srgbClr val="662D91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sym typeface="Dosis"/>
              </a:rPr>
              <a:t>ACT 2022: </a:t>
            </a:r>
            <a:r>
              <a:rPr lang="en-US" sz="2000" dirty="0">
                <a:solidFill>
                  <a:schemeClr val="bg1"/>
                </a:solidFill>
                <a:sym typeface="Dosis"/>
              </a:rPr>
              <a:t>Youth aged 12 to &lt;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16039E-2093-6D12-E824-2B0659AFEF8F}"/>
              </a:ext>
            </a:extLst>
          </p:cNvPr>
          <p:cNvSpPr txBox="1"/>
          <p:nvPr/>
        </p:nvSpPr>
        <p:spPr>
          <a:xfrm>
            <a:off x="6453910" y="5011421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(Courtesy of  Sue Eshleman, MD, PhD)</a:t>
            </a:r>
          </a:p>
        </p:txBody>
      </p:sp>
    </p:spTree>
    <p:extLst>
      <p:ext uri="{BB962C8B-B14F-4D97-AF65-F5344CB8AC3E}">
        <p14:creationId xmlns:p14="http://schemas.microsoft.com/office/powerpoint/2010/main" val="368483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98B8AE13-ACE2-2490-D8D5-0FCE87F6D00A}"/>
              </a:ext>
            </a:extLst>
          </p:cNvPr>
          <p:cNvSpPr/>
          <p:nvPr/>
        </p:nvSpPr>
        <p:spPr>
          <a:xfrm>
            <a:off x="7481453" y="2652155"/>
            <a:ext cx="2968830" cy="9896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2391539D-5D50-3E07-62E4-C1DF115FB449}"/>
              </a:ext>
            </a:extLst>
          </p:cNvPr>
          <p:cNvSpPr/>
          <p:nvPr/>
        </p:nvSpPr>
        <p:spPr>
          <a:xfrm>
            <a:off x="7441868" y="3869375"/>
            <a:ext cx="2968830" cy="9896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7283C06D-2740-F363-014B-4C4F92397E51}"/>
              </a:ext>
            </a:extLst>
          </p:cNvPr>
          <p:cNvSpPr/>
          <p:nvPr/>
        </p:nvSpPr>
        <p:spPr>
          <a:xfrm>
            <a:off x="7243945" y="5076699"/>
            <a:ext cx="2968830" cy="9896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F55BCC99-896D-99E6-73D3-15A63577A299}"/>
              </a:ext>
            </a:extLst>
          </p:cNvPr>
          <p:cNvSpPr/>
          <p:nvPr/>
        </p:nvSpPr>
        <p:spPr>
          <a:xfrm>
            <a:off x="7778337" y="1484415"/>
            <a:ext cx="2968830" cy="9896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15820" y="-58514"/>
            <a:ext cx="11011064" cy="1181199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  <a:sym typeface="Dosis"/>
              </a:rPr>
              <a:t>Long-Acting </a:t>
            </a:r>
            <a:r>
              <a:rPr lang="en-US" sz="3600" u="sng">
                <a:latin typeface="Arial"/>
                <a:cs typeface="Arial"/>
                <a:sym typeface="Dosis"/>
              </a:rPr>
              <a:t>Injectable ARV</a:t>
            </a:r>
            <a:r>
              <a:rPr lang="en-US" sz="3600">
                <a:latin typeface="Arial"/>
                <a:cs typeface="Arial"/>
                <a:sym typeface="Dosis"/>
              </a:rPr>
              <a:t>: </a:t>
            </a:r>
            <a:r>
              <a:rPr lang="en-US" sz="2800">
                <a:latin typeface="Arial"/>
                <a:cs typeface="Arial"/>
                <a:sym typeface="Dosis"/>
              </a:rPr>
              <a:t>Cabotegravir and </a:t>
            </a:r>
            <a:r>
              <a:rPr lang="en-US" sz="2800" err="1">
                <a:latin typeface="Arial"/>
                <a:cs typeface="Arial"/>
                <a:sym typeface="Dosis"/>
              </a:rPr>
              <a:t>Rilpivirine</a:t>
            </a:r>
            <a:endParaRPr lang="en-US"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15</a:t>
            </a:fld>
            <a:endParaRPr kumimoji="0" lang="e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Dosi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BF78F-86CB-C311-6F04-9E90FEDC10CF}"/>
              </a:ext>
            </a:extLst>
          </p:cNvPr>
          <p:cNvSpPr txBox="1"/>
          <p:nvPr/>
        </p:nvSpPr>
        <p:spPr>
          <a:xfrm>
            <a:off x="767352" y="6285632"/>
            <a:ext cx="610465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/>
              <a:t>(Slides courtesy of Ted Ruel, MD)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1E1D561-FF47-3734-B448-39F83BB5A73F}"/>
              </a:ext>
            </a:extLst>
          </p:cNvPr>
          <p:cNvSpPr/>
          <p:nvPr/>
        </p:nvSpPr>
        <p:spPr>
          <a:xfrm>
            <a:off x="786190" y="1487958"/>
            <a:ext cx="7555247" cy="98777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7A71B-2E80-A5BA-99B6-CB3E83AD619A}"/>
              </a:ext>
            </a:extLst>
          </p:cNvPr>
          <p:cNvSpPr txBox="1"/>
          <p:nvPr/>
        </p:nvSpPr>
        <p:spPr>
          <a:xfrm>
            <a:off x="843173" y="1565100"/>
            <a:ext cx="64873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IMPAACT 2040 </a:t>
            </a:r>
            <a:r>
              <a:rPr lang="en-US" sz="2400">
                <a:solidFill>
                  <a:srgbClr val="FFFFFF"/>
                </a:solidFill>
              </a:rPr>
              <a:t>(</a:t>
            </a:r>
            <a:r>
              <a:rPr lang="en-US" sz="2400" b="1">
                <a:solidFill>
                  <a:srgbClr val="FFFFFF"/>
                </a:solidFill>
              </a:rPr>
              <a:t>CREATE</a:t>
            </a:r>
            <a:r>
              <a:rPr lang="en-US" sz="2400">
                <a:solidFill>
                  <a:srgbClr val="FFFFFF"/>
                </a:solidFill>
              </a:rPr>
              <a:t>) </a:t>
            </a:r>
            <a:r>
              <a:rPr lang="en-US" sz="2400" b="1">
                <a:solidFill>
                  <a:srgbClr val="FFFFFF"/>
                </a:solidFill>
              </a:rPr>
              <a:t>: </a:t>
            </a:r>
            <a:r>
              <a:rPr lang="en-US" sz="2400">
                <a:solidFill>
                  <a:srgbClr val="FFFFFF"/>
                </a:solidFill>
              </a:rPr>
              <a:t>Pregnant women with HIV and their infants (PK/safety)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8CA1063-48CC-61BE-D3E5-7E889CAF39C5}"/>
              </a:ext>
            </a:extLst>
          </p:cNvPr>
          <p:cNvSpPr/>
          <p:nvPr/>
        </p:nvSpPr>
        <p:spPr>
          <a:xfrm>
            <a:off x="786678" y="2648164"/>
            <a:ext cx="7555248" cy="99767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F2034-829E-39AE-D85E-DD8AC0BEA452}"/>
              </a:ext>
            </a:extLst>
          </p:cNvPr>
          <p:cNvSpPr txBox="1"/>
          <p:nvPr/>
        </p:nvSpPr>
        <p:spPr>
          <a:xfrm>
            <a:off x="841584" y="2806877"/>
            <a:ext cx="764445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IMPAACT 2036 (CRAYON): </a:t>
            </a:r>
            <a:r>
              <a:rPr lang="en-US" sz="2400">
                <a:solidFill>
                  <a:srgbClr val="FFFFFF"/>
                </a:solidFill>
              </a:rPr>
              <a:t>Children aged 2 to &lt; 12 years with virologic suppression (PK/safety)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1E3BD69-D7BE-019E-1FB5-B88D26289D12}"/>
              </a:ext>
            </a:extLst>
          </p:cNvPr>
          <p:cNvSpPr/>
          <p:nvPr/>
        </p:nvSpPr>
        <p:spPr>
          <a:xfrm>
            <a:off x="782769" y="3867747"/>
            <a:ext cx="7644313" cy="98777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A44DA-98AA-FFFF-42F6-B31721C07F9B}"/>
              </a:ext>
            </a:extLst>
          </p:cNvPr>
          <p:cNvSpPr txBox="1"/>
          <p:nvPr/>
        </p:nvSpPr>
        <p:spPr>
          <a:xfrm>
            <a:off x="839629" y="3955069"/>
            <a:ext cx="66754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IMPAACT 2017 (MOCHA): </a:t>
            </a:r>
            <a:r>
              <a:rPr lang="en-US" sz="2400">
                <a:solidFill>
                  <a:srgbClr val="FFFFFF"/>
                </a:solidFill>
              </a:rPr>
              <a:t>Youth aged 12 to &gt; 18 </a:t>
            </a:r>
            <a:r>
              <a:rPr lang="en-US" sz="2400" i="1">
                <a:solidFill>
                  <a:srgbClr val="FFFFFF"/>
                </a:solidFill>
              </a:rPr>
              <a:t>with virologic suppression </a:t>
            </a:r>
            <a:r>
              <a:rPr lang="en-US" sz="2400">
                <a:solidFill>
                  <a:srgbClr val="FFFFFF"/>
                </a:solidFill>
              </a:rPr>
              <a:t>(PK/safety)</a:t>
            </a:r>
            <a:endParaRPr lang="en-US" sz="24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91C47855-F3C1-D161-78E8-D0B8CD7E79FB}"/>
              </a:ext>
            </a:extLst>
          </p:cNvPr>
          <p:cNvSpPr/>
          <p:nvPr/>
        </p:nvSpPr>
        <p:spPr>
          <a:xfrm>
            <a:off x="784112" y="5077433"/>
            <a:ext cx="7555248" cy="98777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20FBB-933F-A265-59EA-9BBF7A343283}"/>
              </a:ext>
            </a:extLst>
          </p:cNvPr>
          <p:cNvSpPr txBox="1"/>
          <p:nvPr/>
        </p:nvSpPr>
        <p:spPr>
          <a:xfrm>
            <a:off x="841951" y="5156529"/>
            <a:ext cx="74657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IMPAACT 2022: </a:t>
            </a:r>
            <a:r>
              <a:rPr lang="en-US" sz="2400">
                <a:solidFill>
                  <a:srgbClr val="FFFFFF"/>
                </a:solidFill>
              </a:rPr>
              <a:t>Youth aged 12 to &lt; 25 with </a:t>
            </a:r>
            <a:r>
              <a:rPr lang="en-US" sz="2400" i="1">
                <a:solidFill>
                  <a:srgbClr val="FFFFFF"/>
                </a:solidFill>
              </a:rPr>
              <a:t>adherence challenges </a:t>
            </a:r>
            <a:r>
              <a:rPr lang="en-US" sz="2400">
                <a:solidFill>
                  <a:srgbClr val="FFFFFF"/>
                </a:solidFill>
              </a:rPr>
              <a:t>(PK/safety/acceptability)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F15B221F-9CCC-ED82-60FE-7E396F99F425}"/>
              </a:ext>
            </a:extLst>
          </p:cNvPr>
          <p:cNvSpPr/>
          <p:nvPr/>
        </p:nvSpPr>
        <p:spPr>
          <a:xfrm>
            <a:off x="8490858" y="1484415"/>
            <a:ext cx="3137063" cy="98961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FE581C5A-82E2-D455-0C89-720D378E8E1E}"/>
              </a:ext>
            </a:extLst>
          </p:cNvPr>
          <p:cNvSpPr/>
          <p:nvPr/>
        </p:nvSpPr>
        <p:spPr>
          <a:xfrm>
            <a:off x="8490857" y="2652155"/>
            <a:ext cx="3137063" cy="98961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C9119037-985D-85EB-EF97-707194D81F06}"/>
              </a:ext>
            </a:extLst>
          </p:cNvPr>
          <p:cNvSpPr/>
          <p:nvPr/>
        </p:nvSpPr>
        <p:spPr>
          <a:xfrm>
            <a:off x="8530441" y="3869375"/>
            <a:ext cx="3137063" cy="98961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A6A8FE-8844-7C6B-B043-8B8271691F92}"/>
              </a:ext>
            </a:extLst>
          </p:cNvPr>
          <p:cNvSpPr/>
          <p:nvPr/>
        </p:nvSpPr>
        <p:spPr>
          <a:xfrm>
            <a:off x="10173195" y="5749636"/>
            <a:ext cx="1959427" cy="10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92775C32-E2B1-9BD0-8A21-A500DCB57267}"/>
              </a:ext>
            </a:extLst>
          </p:cNvPr>
          <p:cNvSpPr/>
          <p:nvPr/>
        </p:nvSpPr>
        <p:spPr>
          <a:xfrm>
            <a:off x="8530441" y="5076699"/>
            <a:ext cx="3137063" cy="98961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1B080C-1A6C-D893-AC0E-DFBE8B2AC642}"/>
              </a:ext>
            </a:extLst>
          </p:cNvPr>
          <p:cNvSpPr txBox="1"/>
          <p:nvPr/>
        </p:nvSpPr>
        <p:spPr>
          <a:xfrm>
            <a:off x="9138064" y="1567543"/>
            <a:ext cx="20108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171616"/>
                </a:solidFill>
                <a:latin typeface="Arial"/>
                <a:cs typeface="Arial"/>
              </a:rPr>
              <a:t>Anticipate protocol to ​sites by </a:t>
            </a:r>
            <a:endParaRPr lang="en-US" sz="1400" b="1">
              <a:solidFill>
                <a:srgbClr val="171616"/>
              </a:solidFill>
              <a:latin typeface="Arial"/>
              <a:cs typeface="Arial"/>
            </a:endParaRPr>
          </a:p>
          <a:p>
            <a:pPr algn="ctr"/>
            <a:r>
              <a:rPr lang="en-US" sz="1600" b="1">
                <a:solidFill>
                  <a:srgbClr val="171616"/>
                </a:solidFill>
                <a:latin typeface="Arial"/>
                <a:cs typeface="Arial"/>
              </a:rPr>
              <a:t>August 2023</a:t>
            </a:r>
            <a:endParaRPr lang="en-US" sz="1400" b="1">
              <a:solidFill>
                <a:srgbClr val="171616"/>
              </a:solidFill>
              <a:latin typeface="Arial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D00755-BCC6-656C-496E-533F63D5BC69}"/>
              </a:ext>
            </a:extLst>
          </p:cNvPr>
          <p:cNvSpPr txBox="1"/>
          <p:nvPr/>
        </p:nvSpPr>
        <p:spPr>
          <a:xfrm>
            <a:off x="9138064" y="2735283"/>
            <a:ext cx="20108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171616"/>
                </a:solidFill>
                <a:latin typeface="Arial"/>
                <a:cs typeface="Arial"/>
              </a:rPr>
              <a:t>Anticipate open to accrual by </a:t>
            </a:r>
            <a:endParaRPr lang="en-US" sz="1400" b="1">
              <a:solidFill>
                <a:srgbClr val="171616"/>
              </a:solidFill>
              <a:latin typeface="Arial"/>
              <a:cs typeface="Arial"/>
            </a:endParaRPr>
          </a:p>
          <a:p>
            <a:pPr algn="ctr"/>
            <a:r>
              <a:rPr lang="en-US" sz="1600" b="1">
                <a:solidFill>
                  <a:srgbClr val="171616"/>
                </a:solidFill>
                <a:latin typeface="Arial"/>
                <a:cs typeface="Arial"/>
              </a:rPr>
              <a:t>April 2023</a:t>
            </a:r>
            <a:endParaRPr lang="en-US" sz="1400" b="1">
              <a:solidFill>
                <a:srgbClr val="171616"/>
              </a:solidFill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B2A4DB-412C-82C4-08E1-DD0B7574E4B1}"/>
              </a:ext>
            </a:extLst>
          </p:cNvPr>
          <p:cNvSpPr txBox="1"/>
          <p:nvPr/>
        </p:nvSpPr>
        <p:spPr>
          <a:xfrm>
            <a:off x="9296401" y="3952503"/>
            <a:ext cx="17634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171616"/>
                </a:solidFill>
                <a:latin typeface="Arial"/>
                <a:cs typeface="Arial"/>
              </a:rPr>
              <a:t>Completing follow-up and analyses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1F2B93-56C8-8FAD-FF56-95CD8DE134FE}"/>
              </a:ext>
            </a:extLst>
          </p:cNvPr>
          <p:cNvSpPr txBox="1"/>
          <p:nvPr/>
        </p:nvSpPr>
        <p:spPr>
          <a:xfrm>
            <a:off x="9138063" y="5159827"/>
            <a:ext cx="22483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171616"/>
                </a:solidFill>
                <a:cs typeface="Arial"/>
              </a:rPr>
              <a:t>In development, scientific collaboration with PENTA </a:t>
            </a:r>
          </a:p>
        </p:txBody>
      </p:sp>
    </p:spTree>
    <p:extLst>
      <p:ext uri="{BB962C8B-B14F-4D97-AF65-F5344CB8AC3E}">
        <p14:creationId xmlns:p14="http://schemas.microsoft.com/office/powerpoint/2010/main" val="25732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B45D2-3646-5E99-F178-92B0570C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9E9EB-2A28-E52D-BB0B-AF996F320926}"/>
              </a:ext>
            </a:extLst>
          </p:cNvPr>
          <p:cNvSpPr txBox="1"/>
          <p:nvPr/>
        </p:nvSpPr>
        <p:spPr>
          <a:xfrm>
            <a:off x="523862" y="4459887"/>
            <a:ext cx="687422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i="1" dirty="0">
                <a:solidFill>
                  <a:srgbClr val="58595B"/>
                </a:solidFill>
                <a:effectLst/>
                <a:latin typeface="+mj-lt"/>
              </a:rPr>
              <a:t>Virtual workshop on postnatal prophylaxis to reach elimination of HIV vertical transmission:</a:t>
            </a:r>
            <a:r>
              <a:rPr lang="en-US" sz="1200" dirty="0">
                <a:solidFill>
                  <a:srgbClr val="58595B"/>
                </a:solidFill>
                <a:latin typeface="+mj-lt"/>
              </a:rPr>
              <a:t> </a:t>
            </a:r>
            <a:r>
              <a:rPr lang="en-US" sz="1200" i="1" dirty="0">
                <a:solidFill>
                  <a:srgbClr val="58595B"/>
                </a:solidFill>
                <a:effectLst/>
                <a:latin typeface="+mj-lt"/>
              </a:rPr>
              <a:t>optimizing research and accelerating access to innovation, meeting report, 11 May-10 December 2021. Geneva: World</a:t>
            </a:r>
            <a:r>
              <a:rPr lang="en-US" sz="1200" dirty="0">
                <a:solidFill>
                  <a:srgbClr val="58595B"/>
                </a:solidFill>
                <a:latin typeface="+mj-lt"/>
              </a:rPr>
              <a:t> </a:t>
            </a:r>
            <a:r>
              <a:rPr lang="en-US" sz="1200" i="1" dirty="0">
                <a:solidFill>
                  <a:srgbClr val="58595B"/>
                </a:solidFill>
                <a:effectLst/>
                <a:latin typeface="+mj-lt"/>
              </a:rPr>
              <a:t>Health Organization; 2022.</a:t>
            </a:r>
            <a:r>
              <a:rPr lang="en-US" sz="1200" i="1">
                <a:solidFill>
                  <a:srgbClr val="58595B"/>
                </a:solidFill>
                <a:latin typeface="+mj-lt"/>
              </a:rPr>
              <a:t> </a:t>
            </a:r>
            <a:endParaRPr lang="en-US" sz="1200" i="1" dirty="0">
              <a:solidFill>
                <a:srgbClr val="58595B"/>
              </a:solidFill>
              <a:effectLst/>
              <a:latin typeface="+mj-lt"/>
            </a:endParaRPr>
          </a:p>
          <a:p>
            <a:r>
              <a:rPr lang="en-US" sz="1200" i="1">
                <a:solidFill>
                  <a:srgbClr val="58595B"/>
                </a:solidFill>
                <a:latin typeface="+mj-lt"/>
              </a:rPr>
              <a:t>License</a:t>
            </a:r>
            <a:r>
              <a:rPr lang="en-US" sz="1200" i="1" dirty="0">
                <a:solidFill>
                  <a:srgbClr val="58595B"/>
                </a:solidFill>
                <a:effectLst/>
                <a:latin typeface="+mj-lt"/>
              </a:rPr>
              <a:t>: </a:t>
            </a:r>
            <a:r>
              <a:rPr lang="en-US" sz="1200" i="1" dirty="0">
                <a:solidFill>
                  <a:srgbClr val="215E9F"/>
                </a:solidFill>
                <a:effectLst/>
                <a:latin typeface="+mj-lt"/>
              </a:rPr>
              <a:t>CC BY-NC-SA 3.0 IGO</a:t>
            </a:r>
            <a:r>
              <a:rPr lang="en-US" sz="1200" i="1" dirty="0">
                <a:solidFill>
                  <a:srgbClr val="58595B"/>
                </a:solidFill>
                <a:effectLst/>
                <a:latin typeface="+mj-lt"/>
              </a:rPr>
              <a:t>.</a:t>
            </a:r>
            <a:endParaRPr lang="en-US" sz="1200" dirty="0">
              <a:solidFill>
                <a:srgbClr val="58595B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F0D2D-146F-D16F-9FCA-1EB1A7271FFE}"/>
              </a:ext>
            </a:extLst>
          </p:cNvPr>
          <p:cNvSpPr txBox="1"/>
          <p:nvPr/>
        </p:nvSpPr>
        <p:spPr>
          <a:xfrm>
            <a:off x="7505207" y="677216"/>
            <a:ext cx="448730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rgbClr val="58595B"/>
                </a:solidFill>
                <a:latin typeface="Arial"/>
                <a:cs typeface="Arial"/>
              </a:rPr>
              <a:t>C</a:t>
            </a:r>
            <a:r>
              <a:rPr lang="en-US" b="1">
                <a:solidFill>
                  <a:srgbClr val="58595B"/>
                </a:solidFill>
                <a:effectLst/>
                <a:latin typeface="Arial"/>
                <a:cs typeface="Arial"/>
              </a:rPr>
              <a:t>hallenges</a:t>
            </a:r>
            <a:r>
              <a:rPr lang="en-US" i="1">
                <a:solidFill>
                  <a:srgbClr val="58595B"/>
                </a:solidFill>
                <a:effectLst/>
                <a:latin typeface="Helvetica"/>
                <a:cs typeface="Helvetica"/>
              </a:rPr>
              <a:t> </a:t>
            </a:r>
            <a:r>
              <a:rPr lang="en-US" b="1">
                <a:solidFill>
                  <a:srgbClr val="58595B"/>
                </a:solidFill>
                <a:effectLst/>
                <a:latin typeface="Arial"/>
                <a:cs typeface="Arial"/>
              </a:rPr>
              <a:t>in enhanced and extended postnatal prophylaxis</a:t>
            </a:r>
            <a:r>
              <a:rPr lang="en-US" b="1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rgbClr val="58595B"/>
                </a:solidFill>
                <a:effectLst/>
                <a:latin typeface="Arial"/>
                <a:cs typeface="Arial"/>
              </a:rPr>
              <a:t>implementation</a:t>
            </a:r>
            <a:r>
              <a:rPr lang="en-US" b="1">
                <a:solidFill>
                  <a:srgbClr val="58595B"/>
                </a:solidFill>
                <a:latin typeface="Arial"/>
                <a:cs typeface="Arial"/>
              </a:rPr>
              <a:t>:</a:t>
            </a:r>
            <a:endParaRPr lang="en-US" b="1">
              <a:solidFill>
                <a:srgbClr val="58595B"/>
              </a:solidFill>
              <a:effectLst/>
              <a:latin typeface="Arial"/>
              <a:cs typeface="Arial"/>
            </a:endParaRPr>
          </a:p>
          <a:p>
            <a:endParaRPr lang="en-US" b="1" i="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ARV drug stock-outs</a:t>
            </a:r>
            <a:endParaRPr lang="en-US" i="1">
              <a:solidFill>
                <a:srgbClr val="58595B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Lack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 of</a:t>
            </a:r>
            <a:r>
              <a:rPr lang="en-US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appropriate formulations</a:t>
            </a:r>
            <a:endParaRPr lang="en-US" i="1">
              <a:solidFill>
                <a:srgbClr val="58595B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Lack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 of guidance on alternative</a:t>
            </a:r>
            <a:endParaRPr lang="en-US">
              <a:solidFill>
                <a:srgbClr val="58595B"/>
              </a:solidFill>
              <a:effectLst/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ARV drug options for prophylaxis</a:t>
            </a: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Poor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 adherence</a:t>
            </a: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Poor</a:t>
            </a:r>
            <a:r>
              <a:rPr lang="en-US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documentation</a:t>
            </a:r>
            <a:endParaRPr lang="en-US" i="1">
              <a:solidFill>
                <a:srgbClr val="58595B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I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nconsistent infant feeding practices</a:t>
            </a:r>
            <a:endParaRPr lang="en-US">
              <a:solidFill>
                <a:srgbClr val="58595B"/>
              </a:solidFill>
              <a:effectLst/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i="1">
                <a:solidFill>
                  <a:srgbClr val="58595B"/>
                </a:solidFill>
                <a:latin typeface="Arial"/>
                <a:cs typeface="Arial"/>
              </a:rPr>
              <a:t>Inadequate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 retention throughout the duration of</a:t>
            </a:r>
            <a:r>
              <a:rPr lang="en-US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i="1">
                <a:solidFill>
                  <a:srgbClr val="58595B"/>
                </a:solidFill>
                <a:effectLst/>
                <a:latin typeface="Arial"/>
                <a:cs typeface="Arial"/>
              </a:rPr>
              <a:t>breastfeeding</a:t>
            </a:r>
            <a:endParaRPr lang="en-US" i="1">
              <a:solidFill>
                <a:srgbClr val="58595B"/>
              </a:solidFill>
              <a:latin typeface="Arial"/>
              <a:cs typeface="Arial"/>
            </a:endParaRPr>
          </a:p>
          <a:p>
            <a:endParaRPr lang="en-US" i="1" dirty="0">
              <a:solidFill>
                <a:srgbClr val="58595B"/>
              </a:solidFill>
              <a:latin typeface="Helvetica" pitchFamily="2" charset="0"/>
            </a:endParaRPr>
          </a:p>
          <a:p>
            <a:endParaRPr lang="en-US" dirty="0">
              <a:solidFill>
                <a:srgbClr val="58595B"/>
              </a:solidFill>
              <a:effectLst/>
              <a:latin typeface="Helvetica" pitchFamily="2" charset="0"/>
            </a:endParaRPr>
          </a:p>
        </p:txBody>
      </p:sp>
      <p:pic>
        <p:nvPicPr>
          <p:cNvPr id="13" name="Picture 12" descr="A person holding a child&#10;&#10;Description automatically generated">
            <a:extLst>
              <a:ext uri="{FF2B5EF4-FFF2-40B4-BE49-F238E27FC236}">
                <a16:creationId xmlns:a16="http://schemas.microsoft.com/office/drawing/2014/main" id="{75F90860-7BA2-9F8F-891E-BC20044D1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3713" r="8468" b="7151"/>
          <a:stretch/>
        </p:blipFill>
        <p:spPr>
          <a:xfrm>
            <a:off x="4576127" y="281372"/>
            <a:ext cx="2821957" cy="4105438"/>
          </a:xfrm>
          <a:prstGeom prst="rect">
            <a:avLst/>
          </a:prstGeom>
        </p:spPr>
      </p:pic>
      <p:pic>
        <p:nvPicPr>
          <p:cNvPr id="4" name="Picture 3" descr="A blue and white cover with a blue square with white text&#10;&#10;Description automatically generated">
            <a:extLst>
              <a:ext uri="{FF2B5EF4-FFF2-40B4-BE49-F238E27FC236}">
                <a16:creationId xmlns:a16="http://schemas.microsoft.com/office/drawing/2014/main" id="{68F3048E-FD11-83E6-4194-E57739F6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b="2684"/>
          <a:stretch/>
        </p:blipFill>
        <p:spPr>
          <a:xfrm>
            <a:off x="644621" y="4852"/>
            <a:ext cx="3707031" cy="44550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5D9C4-F5CB-8810-D69B-51182C65ABAB}"/>
              </a:ext>
            </a:extLst>
          </p:cNvPr>
          <p:cNvSpPr txBox="1"/>
          <p:nvPr/>
        </p:nvSpPr>
        <p:spPr>
          <a:xfrm>
            <a:off x="644621" y="5290884"/>
            <a:ext cx="1110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“Newer ARV drug options and technologies that enable simplified regimens, non-toxic potent agents and convenient administration, including longer-acting formulations, should be given priority to optimize the effect of postnatal prophylaxis – especially throughout the breastfeeding period – in preventing vertical HIV transmission”</a:t>
            </a:r>
          </a:p>
        </p:txBody>
      </p:sp>
    </p:spTree>
    <p:extLst>
      <p:ext uri="{BB962C8B-B14F-4D97-AF65-F5344CB8AC3E}">
        <p14:creationId xmlns:p14="http://schemas.microsoft.com/office/powerpoint/2010/main" val="104806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487542-FC16-68FF-2F13-350A5FD0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Key Reference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CEDEE-3EB1-7125-64EA-4D9BD047DBA1}"/>
              </a:ext>
            </a:extLst>
          </p:cNvPr>
          <p:cNvSpPr txBox="1"/>
          <p:nvPr/>
        </p:nvSpPr>
        <p:spPr>
          <a:xfrm>
            <a:off x="1606377" y="1714483"/>
            <a:ext cx="46350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Ted Ruel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Shelly Malhotra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Elaine Abrams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Lynne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Mofenson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Sharon Nachman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Betsy MacFarland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Sue Eshelman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Lynda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Stranix-Chibanda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over with a blue square with white text&#10;&#10;Description automatically generated">
            <a:extLst>
              <a:ext uri="{FF2B5EF4-FFF2-40B4-BE49-F238E27FC236}">
                <a16:creationId xmlns:a16="http://schemas.microsoft.com/office/drawing/2014/main" id="{A74B7FEB-0288-953A-91C5-5AE86E539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b="2684"/>
          <a:stretch/>
        </p:blipFill>
        <p:spPr>
          <a:xfrm>
            <a:off x="6243681" y="1384161"/>
            <a:ext cx="3566706" cy="42863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9C7C4-F411-BAA8-78A9-EE6D32B0F6BD}"/>
              </a:ext>
            </a:extLst>
          </p:cNvPr>
          <p:cNvSpPr txBox="1"/>
          <p:nvPr/>
        </p:nvSpPr>
        <p:spPr>
          <a:xfrm>
            <a:off x="402336" y="5907024"/>
            <a:ext cx="9784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Virtual workshop on postnatal prophylaxis to reach elimination of HIV vertical transmission:</a:t>
            </a:r>
            <a:r>
              <a:rPr lang="en-US" sz="1400" dirty="0">
                <a:solidFill>
                  <a:srgbClr val="58595B"/>
                </a:solidFill>
                <a:latin typeface="Helvetica" pitchFamily="2" charset="0"/>
              </a:rPr>
              <a:t> 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optimizing research and accelerating access to innovation, meeting report, 11 May-10 December 2021. Geneva: World</a:t>
            </a:r>
            <a:r>
              <a:rPr lang="en-US" sz="1400" dirty="0">
                <a:solidFill>
                  <a:srgbClr val="58595B"/>
                </a:solidFill>
                <a:latin typeface="Helvetica" pitchFamily="2" charset="0"/>
              </a:rPr>
              <a:t> 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Health Organization; 2022. </a:t>
            </a:r>
            <a:r>
              <a:rPr lang="en-US" sz="1400" i="1" dirty="0" err="1">
                <a:solidFill>
                  <a:srgbClr val="58595B"/>
                </a:solidFill>
                <a:effectLst/>
                <a:latin typeface="Helvetica" pitchFamily="2" charset="0"/>
              </a:rPr>
              <a:t>Licence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: </a:t>
            </a:r>
            <a:r>
              <a:rPr lang="en-US" sz="1400" i="1" dirty="0">
                <a:solidFill>
                  <a:srgbClr val="215E9F"/>
                </a:solidFill>
                <a:effectLst/>
                <a:latin typeface="Helvetica" pitchFamily="2" charset="0"/>
              </a:rPr>
              <a:t>CC BY-NC-SA 3.0 IGO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.</a:t>
            </a:r>
            <a:endParaRPr lang="en-US" sz="1400" dirty="0">
              <a:solidFill>
                <a:srgbClr val="58595B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0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487542-FC16-68FF-2F13-350A5FD0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Key Reference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CEDEE-3EB1-7125-64EA-4D9BD047DBA1}"/>
              </a:ext>
            </a:extLst>
          </p:cNvPr>
          <p:cNvSpPr txBox="1"/>
          <p:nvPr/>
        </p:nvSpPr>
        <p:spPr>
          <a:xfrm>
            <a:off x="1240221" y="1566041"/>
            <a:ext cx="46350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Ted Ruel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Shelly Malhotra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Elaine Abrams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Lynne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Mofenson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Sharon Nachman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Betsy MacFarland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Sue Eshleman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Lynda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Stranix-Chibanda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over with a blue square with white text&#10;&#10;Description automatically generated">
            <a:extLst>
              <a:ext uri="{FF2B5EF4-FFF2-40B4-BE49-F238E27FC236}">
                <a16:creationId xmlns:a16="http://schemas.microsoft.com/office/drawing/2014/main" id="{A74B7FEB-0288-953A-91C5-5AE86E539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6" b="2684"/>
          <a:stretch/>
        </p:blipFill>
        <p:spPr>
          <a:xfrm>
            <a:off x="6916616" y="1166447"/>
            <a:ext cx="3566706" cy="42863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9C7C4-F411-BAA8-78A9-EE6D32B0F6BD}"/>
              </a:ext>
            </a:extLst>
          </p:cNvPr>
          <p:cNvSpPr txBox="1"/>
          <p:nvPr/>
        </p:nvSpPr>
        <p:spPr>
          <a:xfrm>
            <a:off x="402336" y="5907024"/>
            <a:ext cx="9784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Virtual workshop on postnatal prophylaxis to reach elimination of HIV vertical transmission:</a:t>
            </a:r>
            <a:r>
              <a:rPr lang="en-US" sz="1400" dirty="0">
                <a:solidFill>
                  <a:srgbClr val="58595B"/>
                </a:solidFill>
                <a:latin typeface="Helvetica" pitchFamily="2" charset="0"/>
              </a:rPr>
              <a:t> 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optimizing research and accelerating access to innovation, meeting report, 11 May-10 December 2021. Geneva: World</a:t>
            </a:r>
            <a:r>
              <a:rPr lang="en-US" sz="1400" dirty="0">
                <a:solidFill>
                  <a:srgbClr val="58595B"/>
                </a:solidFill>
                <a:latin typeface="Helvetica" pitchFamily="2" charset="0"/>
              </a:rPr>
              <a:t> 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Health Organization; 2022. </a:t>
            </a:r>
            <a:r>
              <a:rPr lang="en-US" sz="1400" i="1" dirty="0" err="1">
                <a:solidFill>
                  <a:srgbClr val="58595B"/>
                </a:solidFill>
                <a:effectLst/>
                <a:latin typeface="Helvetica" pitchFamily="2" charset="0"/>
              </a:rPr>
              <a:t>Licence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: </a:t>
            </a:r>
            <a:r>
              <a:rPr lang="en-US" sz="1400" i="1" dirty="0">
                <a:solidFill>
                  <a:srgbClr val="215E9F"/>
                </a:solidFill>
                <a:effectLst/>
                <a:latin typeface="Helvetica" pitchFamily="2" charset="0"/>
              </a:rPr>
              <a:t>CC BY-NC-SA 3.0 IGO</a:t>
            </a:r>
            <a:r>
              <a:rPr lang="en-US" sz="1400" i="1" dirty="0">
                <a:solidFill>
                  <a:srgbClr val="58595B"/>
                </a:solidFill>
                <a:effectLst/>
                <a:latin typeface="Helvetica" pitchFamily="2" charset="0"/>
              </a:rPr>
              <a:t>.</a:t>
            </a:r>
            <a:endParaRPr lang="en-US" sz="1400" dirty="0">
              <a:solidFill>
                <a:srgbClr val="58595B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AA7DD-A436-064C-D82D-1CB41DF1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01" y="363441"/>
            <a:ext cx="10287376" cy="6492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C7BDE-37C1-8566-2872-405DF1D2F0AB}"/>
              </a:ext>
            </a:extLst>
          </p:cNvPr>
          <p:cNvSpPr txBox="1"/>
          <p:nvPr/>
        </p:nvSpPr>
        <p:spPr>
          <a:xfrm>
            <a:off x="37580" y="6454415"/>
            <a:ext cx="5452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Fowler MG et al.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A25DC-3F46-A858-17C7-8130E174E199}"/>
              </a:ext>
            </a:extLst>
          </p:cNvPr>
          <p:cNvSpPr txBox="1"/>
          <p:nvPr/>
        </p:nvSpPr>
        <p:spPr>
          <a:xfrm>
            <a:off x="79652" y="95808"/>
            <a:ext cx="490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of Clinical Trials</a:t>
            </a:r>
          </a:p>
          <a:p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Pregnant Women and Infants to Prevent Vertical Transmission </a:t>
            </a:r>
          </a:p>
          <a:p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(1994-2015)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752A5-D7B1-4726-874C-BC163C7D5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8834" r="27423"/>
          <a:stretch/>
        </p:blipFill>
        <p:spPr>
          <a:xfrm>
            <a:off x="9949591" y="0"/>
            <a:ext cx="2162757" cy="25783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D7509B-E8B2-0207-14A2-829AFA1F0D6F}"/>
              </a:ext>
            </a:extLst>
          </p:cNvPr>
          <p:cNvSpPr/>
          <p:nvPr/>
        </p:nvSpPr>
        <p:spPr>
          <a:xfrm>
            <a:off x="1928001" y="1313224"/>
            <a:ext cx="538473" cy="39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FBB6C718-DD3D-82B6-90D5-9F16C6E87DB7}"/>
              </a:ext>
            </a:extLst>
          </p:cNvPr>
          <p:cNvCxnSpPr>
            <a:cxnSpLocks/>
          </p:cNvCxnSpPr>
          <p:nvPr/>
        </p:nvCxnSpPr>
        <p:spPr>
          <a:xfrm>
            <a:off x="2129358" y="1559513"/>
            <a:ext cx="9581679" cy="3312693"/>
          </a:xfrm>
          <a:prstGeom prst="curvedConnector3">
            <a:avLst>
              <a:gd name="adj1" fmla="val 50000"/>
            </a:avLst>
          </a:prstGeom>
          <a:ln w="165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B01DD-B331-281E-C6EA-2145E2B89C35}"/>
              </a:ext>
            </a:extLst>
          </p:cNvPr>
          <p:cNvSpPr/>
          <p:nvPr/>
        </p:nvSpPr>
        <p:spPr>
          <a:xfrm>
            <a:off x="11607851" y="4625917"/>
            <a:ext cx="538473" cy="39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159886-A2A3-0B02-C001-F68725930119}"/>
              </a:ext>
            </a:extLst>
          </p:cNvPr>
          <p:cNvSpPr/>
          <p:nvPr/>
        </p:nvSpPr>
        <p:spPr>
          <a:xfrm>
            <a:off x="1976130" y="2021305"/>
            <a:ext cx="1705534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1F72E2-3C01-E542-FB3F-64FB7993771D}"/>
              </a:ext>
            </a:extLst>
          </p:cNvPr>
          <p:cNvSpPr/>
          <p:nvPr/>
        </p:nvSpPr>
        <p:spPr>
          <a:xfrm>
            <a:off x="9107903" y="5510464"/>
            <a:ext cx="2579069" cy="486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715B-CC4A-E23F-B2B4-8EE7BE30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  <a:ea typeface="Arial" panose="020B0604020202020204" pitchFamily="34" charset="0"/>
              </a:rPr>
              <a:t>New HIV Infections in Children (aged 0-14 years) and Antiretroviral Coverage among Pregnant Women Globally (2010-2021)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B639-D709-4DAB-9F9D-E8E0D7812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12" r="1501"/>
          <a:stretch/>
        </p:blipFill>
        <p:spPr>
          <a:xfrm>
            <a:off x="820882" y="1239770"/>
            <a:ext cx="10362896" cy="49891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AD864-C372-C4A3-C32D-B59343557362}"/>
              </a:ext>
            </a:extLst>
          </p:cNvPr>
          <p:cNvSpPr txBox="1"/>
          <p:nvPr/>
        </p:nvSpPr>
        <p:spPr>
          <a:xfrm>
            <a:off x="943626" y="6428455"/>
            <a:ext cx="7923862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Source: UNAIDS epidemiological estimates 2022: 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aidsinfo.unaids.org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43248-84F5-939A-727A-B3BF7DA946CE}"/>
              </a:ext>
            </a:extLst>
          </p:cNvPr>
          <p:cNvSpPr/>
          <p:nvPr/>
        </p:nvSpPr>
        <p:spPr>
          <a:xfrm>
            <a:off x="2172000" y="1680000"/>
            <a:ext cx="2040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2B89C-952A-D4EC-05AD-19B2598B9022}"/>
              </a:ext>
            </a:extLst>
          </p:cNvPr>
          <p:cNvSpPr/>
          <p:nvPr/>
        </p:nvSpPr>
        <p:spPr>
          <a:xfrm>
            <a:off x="4055999" y="2514000"/>
            <a:ext cx="240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89BB8-1123-0C61-714C-C2DD31FDFF29}"/>
              </a:ext>
            </a:extLst>
          </p:cNvPr>
          <p:cNvSpPr/>
          <p:nvPr/>
        </p:nvSpPr>
        <p:spPr>
          <a:xfrm>
            <a:off x="4727998" y="2513999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5DC1A-0186-3401-0161-57BC475F06AE}"/>
              </a:ext>
            </a:extLst>
          </p:cNvPr>
          <p:cNvSpPr/>
          <p:nvPr/>
        </p:nvSpPr>
        <p:spPr>
          <a:xfrm>
            <a:off x="5399998" y="2657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18822D-1368-B213-4F8C-EBF83757FF60}"/>
              </a:ext>
            </a:extLst>
          </p:cNvPr>
          <p:cNvSpPr/>
          <p:nvPr/>
        </p:nvSpPr>
        <p:spPr>
          <a:xfrm>
            <a:off x="6143998" y="2753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ADC96E-D488-40F1-660A-047320B9B30B}"/>
              </a:ext>
            </a:extLst>
          </p:cNvPr>
          <p:cNvSpPr/>
          <p:nvPr/>
        </p:nvSpPr>
        <p:spPr>
          <a:xfrm>
            <a:off x="6821998" y="2873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84DEE3-F4DD-FF9C-4F40-B964849277AE}"/>
              </a:ext>
            </a:extLst>
          </p:cNvPr>
          <p:cNvSpPr/>
          <p:nvPr/>
        </p:nvSpPr>
        <p:spPr>
          <a:xfrm>
            <a:off x="8933998" y="3041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952F9E-53DE-0439-7E74-6EFC4913602B}"/>
              </a:ext>
            </a:extLst>
          </p:cNvPr>
          <p:cNvSpPr/>
          <p:nvPr/>
        </p:nvSpPr>
        <p:spPr>
          <a:xfrm>
            <a:off x="8255998" y="2975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E5757C-62BE-1081-1E6C-92A5DEE7DB33}"/>
              </a:ext>
            </a:extLst>
          </p:cNvPr>
          <p:cNvSpPr/>
          <p:nvPr/>
        </p:nvSpPr>
        <p:spPr>
          <a:xfrm>
            <a:off x="7535998" y="3041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023B6E-95B0-1BA5-4A28-8826D63580C3}"/>
              </a:ext>
            </a:extLst>
          </p:cNvPr>
          <p:cNvSpPr/>
          <p:nvPr/>
        </p:nvSpPr>
        <p:spPr>
          <a:xfrm>
            <a:off x="9677998" y="3149998"/>
            <a:ext cx="288000" cy="9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3468A3-C1A3-683F-B657-F72045C544B6}"/>
              </a:ext>
            </a:extLst>
          </p:cNvPr>
          <p:cNvSpPr/>
          <p:nvPr/>
        </p:nvSpPr>
        <p:spPr>
          <a:xfrm>
            <a:off x="4223355" y="2371769"/>
            <a:ext cx="531644" cy="2721184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354F16-BBBA-4724-ABFE-BBB7B5B94154}"/>
              </a:ext>
            </a:extLst>
          </p:cNvPr>
          <p:cNvSpPr/>
          <p:nvPr/>
        </p:nvSpPr>
        <p:spPr>
          <a:xfrm>
            <a:off x="4940354" y="2236819"/>
            <a:ext cx="531644" cy="2856134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804DEA-F513-4491-9750-4CC1F8E8B322}"/>
              </a:ext>
            </a:extLst>
          </p:cNvPr>
          <p:cNvSpPr/>
          <p:nvPr/>
        </p:nvSpPr>
        <p:spPr>
          <a:xfrm>
            <a:off x="5655422" y="2167602"/>
            <a:ext cx="531644" cy="2925351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82A454-B6B9-460B-8DC7-E8A7860B8DED}"/>
              </a:ext>
            </a:extLst>
          </p:cNvPr>
          <p:cNvSpPr/>
          <p:nvPr/>
        </p:nvSpPr>
        <p:spPr>
          <a:xfrm>
            <a:off x="6355824" y="2232028"/>
            <a:ext cx="531644" cy="2862072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61BC8A-9863-41D9-A3BD-A7E9E407D5D1}"/>
              </a:ext>
            </a:extLst>
          </p:cNvPr>
          <p:cNvSpPr/>
          <p:nvPr/>
        </p:nvSpPr>
        <p:spPr>
          <a:xfrm>
            <a:off x="7061846" y="2202656"/>
            <a:ext cx="531644" cy="2890297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633A7E-6235-4277-8911-628EF54DE92E}"/>
              </a:ext>
            </a:extLst>
          </p:cNvPr>
          <p:cNvSpPr/>
          <p:nvPr/>
        </p:nvSpPr>
        <p:spPr>
          <a:xfrm>
            <a:off x="7775304" y="2167888"/>
            <a:ext cx="531644" cy="2926080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753D56-ACC7-49E9-BEB1-1B50CEE7BA43}"/>
              </a:ext>
            </a:extLst>
          </p:cNvPr>
          <p:cNvSpPr/>
          <p:nvPr/>
        </p:nvSpPr>
        <p:spPr>
          <a:xfrm>
            <a:off x="8481600" y="2100263"/>
            <a:ext cx="531644" cy="2988214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0154C2-DBEC-4966-B37B-80AED773625A}"/>
              </a:ext>
            </a:extLst>
          </p:cNvPr>
          <p:cNvSpPr/>
          <p:nvPr/>
        </p:nvSpPr>
        <p:spPr>
          <a:xfrm>
            <a:off x="9183023" y="2165508"/>
            <a:ext cx="531644" cy="2925349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03B3E2-D583-4FB9-9837-11AA8FE0B48D}"/>
              </a:ext>
            </a:extLst>
          </p:cNvPr>
          <p:cNvSpPr/>
          <p:nvPr/>
        </p:nvSpPr>
        <p:spPr>
          <a:xfrm>
            <a:off x="9900083" y="2165507"/>
            <a:ext cx="531644" cy="2925349"/>
          </a:xfrm>
          <a:prstGeom prst="rect">
            <a:avLst/>
          </a:prstGeom>
          <a:solidFill>
            <a:srgbClr val="EC64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C2A795-D6C7-8007-D31C-B6BF794E90F4}"/>
              </a:ext>
            </a:extLst>
          </p:cNvPr>
          <p:cNvGrpSpPr/>
          <p:nvPr/>
        </p:nvGrpSpPr>
        <p:grpSpPr>
          <a:xfrm>
            <a:off x="2241162" y="1702187"/>
            <a:ext cx="7967547" cy="1778619"/>
            <a:chOff x="2278333" y="1702187"/>
            <a:chExt cx="7967547" cy="177861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1529E1-E724-6195-BF81-AF23FF2D6C79}"/>
                </a:ext>
              </a:extLst>
            </p:cNvPr>
            <p:cNvCxnSpPr/>
            <p:nvPr/>
          </p:nvCxnSpPr>
          <p:spPr>
            <a:xfrm>
              <a:off x="2278333" y="1702187"/>
              <a:ext cx="737839" cy="45905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FAA6894-3F09-B0CB-84E5-E9AF610AE805}"/>
                </a:ext>
              </a:extLst>
            </p:cNvPr>
            <p:cNvCxnSpPr>
              <a:cxnSpLocks/>
            </p:cNvCxnSpPr>
            <p:nvPr/>
          </p:nvCxnSpPr>
          <p:spPr>
            <a:xfrm>
              <a:off x="2993869" y="2148234"/>
              <a:ext cx="709961" cy="32896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DA51C73-3361-D35B-B25B-27AE336176E8}"/>
                </a:ext>
              </a:extLst>
            </p:cNvPr>
            <p:cNvCxnSpPr>
              <a:cxnSpLocks/>
            </p:cNvCxnSpPr>
            <p:nvPr/>
          </p:nvCxnSpPr>
          <p:spPr>
            <a:xfrm>
              <a:off x="3690820" y="2473479"/>
              <a:ext cx="784302" cy="208158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80D552-2082-5653-76A9-0C681207A9E5}"/>
                </a:ext>
              </a:extLst>
            </p:cNvPr>
            <p:cNvCxnSpPr>
              <a:cxnSpLocks/>
            </p:cNvCxnSpPr>
            <p:nvPr/>
          </p:nvCxnSpPr>
          <p:spPr>
            <a:xfrm>
              <a:off x="4443526" y="2677919"/>
              <a:ext cx="737839" cy="17098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C63E8D-D886-7BA6-9ECE-4AC4B9AD108F}"/>
                </a:ext>
              </a:extLst>
            </p:cNvPr>
            <p:cNvCxnSpPr>
              <a:cxnSpLocks/>
            </p:cNvCxnSpPr>
            <p:nvPr/>
          </p:nvCxnSpPr>
          <p:spPr>
            <a:xfrm>
              <a:off x="5168355" y="2845185"/>
              <a:ext cx="644913" cy="13381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A3FC0A-49C3-62CB-6384-D523F0714D92}"/>
                </a:ext>
              </a:extLst>
            </p:cNvPr>
            <p:cNvCxnSpPr>
              <a:cxnSpLocks/>
            </p:cNvCxnSpPr>
            <p:nvPr/>
          </p:nvCxnSpPr>
          <p:spPr>
            <a:xfrm>
              <a:off x="5772380" y="2975283"/>
              <a:ext cx="802888" cy="3159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D4EA0B-94FD-51E5-72E6-46D1FE6E63AF}"/>
                </a:ext>
              </a:extLst>
            </p:cNvPr>
            <p:cNvCxnSpPr>
              <a:cxnSpLocks/>
            </p:cNvCxnSpPr>
            <p:nvPr/>
          </p:nvCxnSpPr>
          <p:spPr>
            <a:xfrm>
              <a:off x="6571551" y="3003161"/>
              <a:ext cx="2159618" cy="347548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15B9DA4-3A2F-05E2-6090-A329D919AA1C}"/>
                </a:ext>
              </a:extLst>
            </p:cNvPr>
            <p:cNvCxnSpPr>
              <a:cxnSpLocks/>
            </p:cNvCxnSpPr>
            <p:nvPr/>
          </p:nvCxnSpPr>
          <p:spPr>
            <a:xfrm>
              <a:off x="8680989" y="3346990"/>
              <a:ext cx="728547" cy="372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650382-A572-13C2-A207-228748E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9368647" y="3346991"/>
              <a:ext cx="877233" cy="133815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6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C5F8-ABC8-E8AE-285E-3665BCA9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470888" cy="1143001"/>
          </a:xfrm>
        </p:spPr>
        <p:txBody>
          <a:bodyPr>
            <a:noAutofit/>
          </a:bodyPr>
          <a:lstStyle/>
          <a:p>
            <a:r>
              <a:rPr lang="en-US" sz="360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ea typeface="Arial" panose="020B0604020202020204" pitchFamily="34" charset="0"/>
              </a:rPr>
              <a:t>Nearly 50% of Vertical </a:t>
            </a:r>
            <a:r>
              <a:rPr lang="en-US" sz="3600" dirty="0">
                <a:solidFill>
                  <a:srgbClr val="000000">
                    <a:lumMod val="65000"/>
                    <a:lumOff val="35000"/>
                  </a:srgbClr>
                </a:solidFill>
                <a:ea typeface="Arial" panose="020B0604020202020204" pitchFamily="34" charset="0"/>
              </a:rPr>
              <a:t>T</a:t>
            </a:r>
            <a:r>
              <a:rPr lang="en-US" sz="360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ea typeface="Arial" panose="020B0604020202020204" pitchFamily="34" charset="0"/>
              </a:rPr>
              <a:t>ransmissions Occurred During </a:t>
            </a:r>
            <a:r>
              <a:rPr lang="en-US" sz="3600" dirty="0">
                <a:solidFill>
                  <a:srgbClr val="000000">
                    <a:lumMod val="65000"/>
                    <a:lumOff val="35000"/>
                  </a:srgbClr>
                </a:solidFill>
                <a:ea typeface="Arial" panose="020B0604020202020204" pitchFamily="34" charset="0"/>
              </a:rPr>
              <a:t>B</a:t>
            </a:r>
            <a:r>
              <a:rPr lang="en-US" sz="360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ea typeface="Arial" panose="020B0604020202020204" pitchFamily="34" charset="0"/>
              </a:rPr>
              <a:t>reastfeeding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62A9E-0F8A-4661-F028-01C013E7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BCA657-11E7-0C1E-A373-89269CF49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07601"/>
              </p:ext>
            </p:extLst>
          </p:nvPr>
        </p:nvGraphicFramePr>
        <p:xfrm>
          <a:off x="2628895" y="1143001"/>
          <a:ext cx="7641460" cy="548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76E1B8-B22F-C060-8B4B-9A4A9EB410DF}"/>
              </a:ext>
            </a:extLst>
          </p:cNvPr>
          <p:cNvSpPr txBox="1"/>
          <p:nvPr/>
        </p:nvSpPr>
        <p:spPr>
          <a:xfrm rot="16200000">
            <a:off x="837008" y="2957711"/>
            <a:ext cx="275263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% Vertical Transmission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6E2C8-1086-BE54-FD3A-99DB1E762922}"/>
              </a:ext>
            </a:extLst>
          </p:cNvPr>
          <p:cNvSpPr txBox="1"/>
          <p:nvPr/>
        </p:nvSpPr>
        <p:spPr>
          <a:xfrm>
            <a:off x="105104" y="6208494"/>
            <a:ext cx="2806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Mahy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(UNAIDS) and George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Siberry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(USAID) at PNP meeting 1, May 11,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1F219-2509-12D3-79F3-8A8E49DA4BE7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8F90E-00F9-4DBE-58B9-8571C213AC5F}"/>
              </a:ext>
            </a:extLst>
          </p:cNvPr>
          <p:cNvSpPr txBox="1"/>
          <p:nvPr/>
        </p:nvSpPr>
        <p:spPr>
          <a:xfrm>
            <a:off x="8910665" y="6312368"/>
            <a:ext cx="25230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UNAIDS 2020 estimates</a:t>
            </a:r>
            <a:endParaRPr kumimoji="0" lang="en-CH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7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37980-B538-74A2-848A-D0FDE858C84A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C000B-056C-7E95-7E81-E608863F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Postnatal Prophylaxis: </a:t>
            </a:r>
            <a:br>
              <a:rPr lang="en-US" dirty="0"/>
            </a:br>
            <a:r>
              <a:rPr lang="en-US" dirty="0"/>
              <a:t>Mainstay is ZDV and NVP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33082-E8BB-A8B5-58C3-B1EE1A17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6BC965-037F-86A3-19D1-CE6264B82FEC}"/>
              </a:ext>
            </a:extLst>
          </p:cNvPr>
          <p:cNvSpPr/>
          <p:nvPr/>
        </p:nvSpPr>
        <p:spPr>
          <a:xfrm>
            <a:off x="1787054" y="1766324"/>
            <a:ext cx="1969477" cy="11430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/>
              <a:t>Low-risk</a:t>
            </a:r>
            <a:endParaRPr lang="en-US" sz="2800"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61933B-B93C-1F97-6BB1-E55BCB3A77C6}"/>
              </a:ext>
            </a:extLst>
          </p:cNvPr>
          <p:cNvCxnSpPr>
            <a:cxnSpLocks/>
          </p:cNvCxnSpPr>
          <p:nvPr/>
        </p:nvCxnSpPr>
        <p:spPr>
          <a:xfrm flipH="1">
            <a:off x="1439651" y="2972087"/>
            <a:ext cx="1348154" cy="11840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937EC2-C1F2-AE89-8AEE-D486A06806AC}"/>
              </a:ext>
            </a:extLst>
          </p:cNvPr>
          <p:cNvCxnSpPr>
            <a:cxnSpLocks/>
          </p:cNvCxnSpPr>
          <p:nvPr/>
        </p:nvCxnSpPr>
        <p:spPr>
          <a:xfrm>
            <a:off x="2765645" y="2972087"/>
            <a:ext cx="1383895" cy="11840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29AAAD-E48C-30C2-870C-8861AF8F2C89}"/>
              </a:ext>
            </a:extLst>
          </p:cNvPr>
          <p:cNvSpPr/>
          <p:nvPr/>
        </p:nvSpPr>
        <p:spPr>
          <a:xfrm>
            <a:off x="427178" y="4331534"/>
            <a:ext cx="2099574" cy="19460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Formula</a:t>
            </a:r>
          </a:p>
          <a:p>
            <a:pPr algn="ctr"/>
            <a:r>
              <a:rPr lang="en-US" dirty="0"/>
              <a:t>Nevirapine (daily for 4-6 weeks)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Zidovudine twice daily </a:t>
            </a:r>
          </a:p>
          <a:p>
            <a:pPr algn="ctr"/>
            <a:r>
              <a:rPr lang="en-US" dirty="0"/>
              <a:t>(4-6 weeks)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50DC4C0-86F3-B00C-2942-C2F43B4F166E}"/>
              </a:ext>
            </a:extLst>
          </p:cNvPr>
          <p:cNvSpPr/>
          <p:nvPr/>
        </p:nvSpPr>
        <p:spPr>
          <a:xfrm>
            <a:off x="3104185" y="4331533"/>
            <a:ext cx="1783624" cy="19004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Breast milk</a:t>
            </a:r>
          </a:p>
          <a:p>
            <a:pPr algn="ctr"/>
            <a:r>
              <a:rPr lang="en-US"/>
              <a:t>6 weeks daily NVP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1A93DF-AFF7-52AB-CA89-623E5E9B1A86}"/>
              </a:ext>
            </a:extLst>
          </p:cNvPr>
          <p:cNvSpPr/>
          <p:nvPr/>
        </p:nvSpPr>
        <p:spPr>
          <a:xfrm>
            <a:off x="6691732" y="1768181"/>
            <a:ext cx="1969477" cy="11430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High-risk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050AC1E-322B-CE19-9B19-ECEFA42E4FEA}"/>
              </a:ext>
            </a:extLst>
          </p:cNvPr>
          <p:cNvSpPr/>
          <p:nvPr/>
        </p:nvSpPr>
        <p:spPr>
          <a:xfrm>
            <a:off x="5396904" y="4333391"/>
            <a:ext cx="1783624" cy="18995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Formula</a:t>
            </a:r>
          </a:p>
          <a:p>
            <a:pPr algn="ctr"/>
            <a:r>
              <a:rPr lang="en-US"/>
              <a:t>ZDV+NVP </a:t>
            </a:r>
          </a:p>
          <a:p>
            <a:pPr algn="ctr"/>
            <a:r>
              <a:rPr lang="en-US"/>
              <a:t>(6 weeks)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90C4C7-A3B6-F3DE-D712-D0ABD06E466A}"/>
              </a:ext>
            </a:extLst>
          </p:cNvPr>
          <p:cNvSpPr/>
          <p:nvPr/>
        </p:nvSpPr>
        <p:spPr>
          <a:xfrm>
            <a:off x="8148253" y="4333390"/>
            <a:ext cx="3078307" cy="19004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Breast milk</a:t>
            </a:r>
          </a:p>
          <a:p>
            <a:pPr algn="ctr"/>
            <a:r>
              <a:rPr lang="en-US"/>
              <a:t>12 weeks ARVs</a:t>
            </a:r>
          </a:p>
          <a:p>
            <a:pPr algn="ctr"/>
            <a:r>
              <a:rPr lang="en-US"/>
              <a:t>(6 weeks daily ZDV +NVP + additional 6 weeks daily NVP+ZDV or NVP only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778D46E-2EE3-F941-5B3D-0CC5287D3F71}"/>
              </a:ext>
            </a:extLst>
          </p:cNvPr>
          <p:cNvSpPr/>
          <p:nvPr/>
        </p:nvSpPr>
        <p:spPr>
          <a:xfrm>
            <a:off x="9308123" y="1754163"/>
            <a:ext cx="2544909" cy="20635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B3187-EDE3-1D09-9348-E622E3B09D75}"/>
              </a:ext>
            </a:extLst>
          </p:cNvPr>
          <p:cNvSpPr txBox="1"/>
          <p:nvPr/>
        </p:nvSpPr>
        <p:spPr>
          <a:xfrm>
            <a:off x="9412632" y="1864467"/>
            <a:ext cx="2342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/>
              <a:t>High-risk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Women with &lt;4 weeks of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VL&gt;1000 C/mL in the 4 weeks prior to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Incident HIV infection during pregnancy or BF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Diagnosis postpartum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1026" name="Picture 2" descr="World Health Organization (WHO) | GFCS">
            <a:extLst>
              <a:ext uri="{FF2B5EF4-FFF2-40B4-BE49-F238E27FC236}">
                <a16:creationId xmlns:a16="http://schemas.microsoft.com/office/drawing/2014/main" id="{A79B6F21-3E31-309C-8E93-13D1B188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57" y="5974"/>
            <a:ext cx="1194572" cy="113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9B40A8-41A8-D04A-24C5-ED2642364EDA}"/>
              </a:ext>
            </a:extLst>
          </p:cNvPr>
          <p:cNvCxnSpPr>
            <a:cxnSpLocks/>
          </p:cNvCxnSpPr>
          <p:nvPr/>
        </p:nvCxnSpPr>
        <p:spPr>
          <a:xfrm flipH="1">
            <a:off x="6346187" y="2981379"/>
            <a:ext cx="1348154" cy="11840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DF212D-8C68-C44A-841E-F12A1EE4F094}"/>
              </a:ext>
            </a:extLst>
          </p:cNvPr>
          <p:cNvCxnSpPr>
            <a:cxnSpLocks/>
          </p:cNvCxnSpPr>
          <p:nvPr/>
        </p:nvCxnSpPr>
        <p:spPr>
          <a:xfrm>
            <a:off x="7672181" y="2981379"/>
            <a:ext cx="1383895" cy="118403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6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BEB7-13C6-B7F8-0CA6-483B724C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Challenges with Current Infant Postnatal Prophylaxis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A52B4-6153-9119-C1C8-96CF1B2D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280158"/>
            <a:ext cx="11284527" cy="4819305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Daily administration</a:t>
            </a:r>
          </a:p>
          <a:p>
            <a:pPr lvl="1"/>
            <a:r>
              <a:rPr lang="en-US" dirty="0"/>
              <a:t>6-12 weeks </a:t>
            </a:r>
          </a:p>
          <a:p>
            <a:pPr lvl="1"/>
            <a:r>
              <a:rPr lang="en-US">
                <a:latin typeface="Arial"/>
                <a:cs typeface="Arial"/>
              </a:rPr>
              <a:t> adherence challenge</a:t>
            </a:r>
          </a:p>
          <a:p>
            <a:r>
              <a:rPr lang="en-US" dirty="0"/>
              <a:t>Can lead to disclosure of maternal diagnosis and associated stigma</a:t>
            </a:r>
          </a:p>
          <a:p>
            <a:r>
              <a:rPr lang="en-US" dirty="0"/>
              <a:t>Relies on first-generation ARVs </a:t>
            </a:r>
          </a:p>
          <a:p>
            <a:pPr lvl="1"/>
            <a:r>
              <a:rPr lang="en-US" dirty="0"/>
              <a:t>Zidovudine and nevirapine </a:t>
            </a:r>
          </a:p>
          <a:p>
            <a:pPr lvl="2"/>
            <a:r>
              <a:rPr lang="en-US" dirty="0"/>
              <a:t>no longer used for adult treatment</a:t>
            </a:r>
          </a:p>
          <a:p>
            <a:pPr lvl="2"/>
            <a:r>
              <a:rPr lang="en-US" dirty="0"/>
              <a:t>vulnerability to sustainability in supply</a:t>
            </a:r>
          </a:p>
          <a:p>
            <a:r>
              <a:rPr lang="en-US" dirty="0"/>
              <a:t>Highlights the need for continued investment in novel therapeutics for postnatal prophylaxis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63FCC-F287-B824-A574-03542E47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r"/>
            <a:fld id="{00000000-1234-1234-1234-123412341234}" type="slidenum">
              <a:rPr lang="en" smtClean="0"/>
              <a:pPr algn="r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24848-FDBE-D590-2E18-A2C93422C0B9}"/>
              </a:ext>
            </a:extLst>
          </p:cNvPr>
          <p:cNvSpPr txBox="1"/>
          <p:nvPr/>
        </p:nvSpPr>
        <p:spPr>
          <a:xfrm>
            <a:off x="415600" y="6373091"/>
            <a:ext cx="551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courtesy of Ted Ruel and Shelly Malhotra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B21AC-188D-23B9-3DF2-0453E9FD11E3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40B218F-0576-395D-0691-4723E61C6A87}"/>
              </a:ext>
            </a:extLst>
          </p:cNvPr>
          <p:cNvSpPr txBox="1"/>
          <p:nvPr/>
        </p:nvSpPr>
        <p:spPr>
          <a:xfrm>
            <a:off x="10411691" y="5714999"/>
            <a:ext cx="1780309" cy="1049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F165A7-D2DD-5609-67C3-2C7E1893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Emerging Field: Immune-based Interventions for HIV Prevention and Treatment (Broadly Neutralizing Antibodies-</a:t>
            </a:r>
            <a:r>
              <a:rPr lang="en-US" sz="3200" err="1"/>
              <a:t>bNAbs</a:t>
            </a:r>
            <a:r>
              <a:rPr lang="en-US" sz="320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2ACC92-1F30-7CBC-A641-5A572D86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E06E3-5774-9270-7F4E-511D986F4087}"/>
              </a:ext>
            </a:extLst>
          </p:cNvPr>
          <p:cNvSpPr txBox="1"/>
          <p:nvPr/>
        </p:nvSpPr>
        <p:spPr>
          <a:xfrm>
            <a:off x="347933" y="6424590"/>
            <a:ext cx="3224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Awan SF et al.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4B26D-6E53-3B61-C0A3-08A36435E1D7}"/>
              </a:ext>
            </a:extLst>
          </p:cNvPr>
          <p:cNvSpPr txBox="1"/>
          <p:nvPr/>
        </p:nvSpPr>
        <p:spPr>
          <a:xfrm>
            <a:off x="5654863" y="3310973"/>
            <a:ext cx="5880151" cy="323165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HVTN704/HPTN 085 and HVTN 703/HPTN085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 sz="1200">
                <a:solidFill>
                  <a:schemeClr val="bg1"/>
                </a:solidFill>
              </a:rPr>
              <a:t>(</a:t>
            </a:r>
            <a:r>
              <a:rPr lang="en-US" sz="1200" b="0" i="0">
                <a:solidFill>
                  <a:schemeClr val="bg1"/>
                </a:solidFill>
                <a:effectLst/>
                <a:latin typeface="Arial"/>
                <a:cs typeface="Arial"/>
              </a:rPr>
              <a:t>April 6, 2016, and October 5, 2018; </a:t>
            </a:r>
            <a:r>
              <a:rPr lang="en-US" sz="1200">
                <a:solidFill>
                  <a:schemeClr val="bg1"/>
                </a:solidFill>
              </a:rPr>
              <a:t>Corey L et al. NEJM 2021) </a:t>
            </a:r>
            <a:endParaRPr lang="en-US" sz="1200">
              <a:solidFill>
                <a:schemeClr val="bg1"/>
              </a:solidFill>
              <a:cs typeface="Arial" panose="020B0604020202020204"/>
            </a:endParaRPr>
          </a:p>
          <a:p>
            <a:endParaRPr lang="en-US" sz="120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Proof-of-concept that VRCO1 can prevent HIV acquisition in adults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E</a:t>
            </a:r>
            <a:r>
              <a:rPr lang="en-US" b="0" i="0">
                <a:solidFill>
                  <a:schemeClr val="bg1"/>
                </a:solidFill>
                <a:effectLst/>
              </a:rPr>
              <a:t>stimated prevention efficacy,:75.4%; 95% CI, 45.5 to 88.9)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 b="0" i="0">
              <a:solidFill>
                <a:schemeClr val="bg1"/>
              </a:solidFill>
              <a:effectLst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b="0" i="0">
                <a:solidFill>
                  <a:schemeClr val="bg1"/>
                </a:solidFill>
                <a:effectLst/>
              </a:rPr>
              <a:t>VRC01-sensitive isolates (IC</a:t>
            </a:r>
            <a:r>
              <a:rPr lang="en-US" b="0" i="0" baseline="-25000">
                <a:solidFill>
                  <a:schemeClr val="bg1"/>
                </a:solidFill>
                <a:effectLst/>
              </a:rPr>
              <a:t>80</a:t>
            </a:r>
            <a:r>
              <a:rPr lang="en-US" b="0" i="0">
                <a:solidFill>
                  <a:schemeClr val="bg1"/>
                </a:solidFill>
                <a:effectLst/>
              </a:rPr>
              <a:t> &lt;1 </a:t>
            </a:r>
            <a:r>
              <a:rPr lang="el-GR" b="0" i="0">
                <a:solidFill>
                  <a:schemeClr val="bg1"/>
                </a:solidFill>
                <a:effectLst/>
              </a:rPr>
              <a:t>μ</a:t>
            </a:r>
            <a:r>
              <a:rPr lang="en-US" b="0" i="0">
                <a:solidFill>
                  <a:schemeClr val="bg1"/>
                </a:solidFill>
                <a:effectLst/>
              </a:rPr>
              <a:t>g per milliliter)</a:t>
            </a:r>
            <a:r>
              <a:rPr lang="en-US">
                <a:solidFill>
                  <a:schemeClr val="bg1"/>
                </a:solidFill>
              </a:rPr>
              <a:t> </a:t>
            </a:r>
            <a:endParaRPr lang="en-US" b="0" i="0">
              <a:solidFill>
                <a:schemeClr val="bg1"/>
              </a:solidFill>
              <a:effectLst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Diverse populations cisgender men and transgender persons (N=2699) and at-risk African women (N=1924)</a:t>
            </a:r>
            <a:endParaRPr lang="en-US">
              <a:solidFill>
                <a:schemeClr val="bg1"/>
              </a:solidFill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Generally safe </a:t>
            </a:r>
            <a:endParaRPr lang="en-US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7A1C9-E3BB-39E3-DC74-2CA148D5D709}"/>
              </a:ext>
            </a:extLst>
          </p:cNvPr>
          <p:cNvSpPr txBox="1"/>
          <p:nvPr/>
        </p:nvSpPr>
        <p:spPr>
          <a:xfrm>
            <a:off x="5567784" y="1655870"/>
            <a:ext cx="595460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HIV </a:t>
            </a:r>
            <a:r>
              <a:rPr lang="en-US" err="1">
                <a:solidFill>
                  <a:schemeClr val="bg2">
                    <a:lumMod val="10000"/>
                  </a:schemeClr>
                </a:solidFill>
              </a:rPr>
              <a:t>bNAbs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 in clinical development and trials</a:t>
            </a:r>
            <a:endParaRPr lang="en-US">
              <a:solidFill>
                <a:schemeClr val="bg2">
                  <a:lumMod val="10000"/>
                </a:schemeClr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given intravenously or subcutaneously</a:t>
            </a: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serum half-life of 12-73.5 days</a:t>
            </a: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 Fc region modification can lengthen half-life</a:t>
            </a: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</p:txBody>
      </p:sp>
      <p:pic>
        <p:nvPicPr>
          <p:cNvPr id="15" name="Picture 15" descr="A diagram of a potency&#10;&#10;Description automatically generated">
            <a:extLst>
              <a:ext uri="{FF2B5EF4-FFF2-40B4-BE49-F238E27FC236}">
                <a16:creationId xmlns:a16="http://schemas.microsoft.com/office/drawing/2014/main" id="{14958C92-9284-DD3A-C25F-A44F79D8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9" y="1560525"/>
            <a:ext cx="4524632" cy="383464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C90B1-19C4-5A6F-A73A-1C3B78B29935}"/>
              </a:ext>
            </a:extLst>
          </p:cNvPr>
          <p:cNvGrpSpPr/>
          <p:nvPr/>
        </p:nvGrpSpPr>
        <p:grpSpPr>
          <a:xfrm>
            <a:off x="1231656" y="5465424"/>
            <a:ext cx="3632787" cy="821265"/>
            <a:chOff x="1121350" y="5446839"/>
            <a:chExt cx="3632787" cy="82126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3F2CFEA-D837-478D-7B66-A108C567C7BE}"/>
                </a:ext>
              </a:extLst>
            </p:cNvPr>
            <p:cNvSpPr/>
            <p:nvPr/>
          </p:nvSpPr>
          <p:spPr>
            <a:xfrm>
              <a:off x="1121350" y="5521137"/>
              <a:ext cx="140030" cy="143255"/>
            </a:xfrm>
            <a:prstGeom prst="ellipse">
              <a:avLst/>
            </a:prstGeom>
            <a:solidFill>
              <a:srgbClr val="FFE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69C8E8-C18A-F1F6-0F35-35F5D020E34E}"/>
                </a:ext>
              </a:extLst>
            </p:cNvPr>
            <p:cNvSpPr txBox="1"/>
            <p:nvPr/>
          </p:nvSpPr>
          <p:spPr>
            <a:xfrm>
              <a:off x="1244159" y="5446839"/>
              <a:ext cx="191588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cs typeface="Arial"/>
                </a:rPr>
                <a:t>CD4 binding site</a:t>
              </a:r>
              <a:endParaRPr lang="en-US" sz="14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7768BD-44A8-AE12-EB84-D42509AC86D2}"/>
                </a:ext>
              </a:extLst>
            </p:cNvPr>
            <p:cNvSpPr/>
            <p:nvPr/>
          </p:nvSpPr>
          <p:spPr>
            <a:xfrm>
              <a:off x="1121350" y="5771973"/>
              <a:ext cx="140030" cy="1432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99C221-C1E7-032C-6559-844B60CFB55E}"/>
                </a:ext>
              </a:extLst>
            </p:cNvPr>
            <p:cNvSpPr txBox="1"/>
            <p:nvPr/>
          </p:nvSpPr>
          <p:spPr>
            <a:xfrm>
              <a:off x="1257431" y="5718118"/>
              <a:ext cx="27432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V1/V2 loop</a:t>
              </a:r>
              <a:endParaRPr lang="en-US" sz="16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1D0660-2E9D-F28E-3856-2C6B9476EA5F}"/>
                </a:ext>
              </a:extLst>
            </p:cNvPr>
            <p:cNvSpPr/>
            <p:nvPr/>
          </p:nvSpPr>
          <p:spPr>
            <a:xfrm>
              <a:off x="1121350" y="6022807"/>
              <a:ext cx="140030" cy="143255"/>
            </a:xfrm>
            <a:prstGeom prst="ellipse">
              <a:avLst/>
            </a:prstGeom>
            <a:solidFill>
              <a:srgbClr val="DB2191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3898DE-63F2-F3DB-AF46-E6F43217040E}"/>
                </a:ext>
              </a:extLst>
            </p:cNvPr>
            <p:cNvSpPr/>
            <p:nvPr/>
          </p:nvSpPr>
          <p:spPr>
            <a:xfrm>
              <a:off x="3026349" y="5520937"/>
              <a:ext cx="140030" cy="14325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A6ED97-FE21-A093-71E5-913F99B343E5}"/>
                </a:ext>
              </a:extLst>
            </p:cNvPr>
            <p:cNvSpPr/>
            <p:nvPr/>
          </p:nvSpPr>
          <p:spPr>
            <a:xfrm>
              <a:off x="3026349" y="5771839"/>
              <a:ext cx="140030" cy="14325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9DF109-5AB2-D5DD-BC94-697A9B19A6DF}"/>
                </a:ext>
              </a:extLst>
            </p:cNvPr>
            <p:cNvSpPr/>
            <p:nvPr/>
          </p:nvSpPr>
          <p:spPr>
            <a:xfrm>
              <a:off x="3026350" y="6022742"/>
              <a:ext cx="140030" cy="143255"/>
            </a:xfrm>
            <a:prstGeom prst="ellipse">
              <a:avLst/>
            </a:prstGeom>
            <a:solidFill>
              <a:srgbClr val="8D97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0DCB0C-FA96-243D-EC59-CCA2700E40E5}"/>
                </a:ext>
              </a:extLst>
            </p:cNvPr>
            <p:cNvSpPr txBox="1"/>
            <p:nvPr/>
          </p:nvSpPr>
          <p:spPr>
            <a:xfrm>
              <a:off x="1258229" y="5960327"/>
              <a:ext cx="131212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V3 glycan</a:t>
              </a:r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F02523-A3E2-2A56-3ADD-D05D2A760B70}"/>
                </a:ext>
              </a:extLst>
            </p:cNvPr>
            <p:cNvSpPr txBox="1"/>
            <p:nvPr/>
          </p:nvSpPr>
          <p:spPr>
            <a:xfrm>
              <a:off x="3163229" y="5449230"/>
              <a:ext cx="1590908" cy="3170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MPER</a:t>
              </a:r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485B76-A1E7-8B22-B4E6-7E886FE2867F}"/>
                </a:ext>
              </a:extLst>
            </p:cNvPr>
            <p:cNvSpPr txBox="1"/>
            <p:nvPr/>
          </p:nvSpPr>
          <p:spPr>
            <a:xfrm>
              <a:off x="3163229" y="5672253"/>
              <a:ext cx="15165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Tri-specific</a:t>
              </a:r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B563FF-7960-6EB0-3D7C-25AC59D1DCA2}"/>
                </a:ext>
              </a:extLst>
            </p:cNvPr>
            <p:cNvSpPr txBox="1"/>
            <p:nvPr/>
          </p:nvSpPr>
          <p:spPr>
            <a:xfrm>
              <a:off x="3163229" y="5960327"/>
              <a:ext cx="1228493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Bispecific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7489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B54A-1D9C-E81C-606A-B16EF36C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443009" cy="1143001"/>
          </a:xfrm>
        </p:spPr>
        <p:txBody>
          <a:bodyPr>
            <a:noAutofit/>
          </a:bodyPr>
          <a:lstStyle/>
          <a:p>
            <a:r>
              <a:rPr lang="en-US" sz="3600">
                <a:latin typeface="+mj-lt"/>
              </a:rPr>
              <a:t>Clinical Trials of </a:t>
            </a:r>
            <a:r>
              <a:rPr lang="en-US" sz="3600" err="1">
                <a:latin typeface="+mj-lt"/>
              </a:rPr>
              <a:t>bNAbs</a:t>
            </a:r>
            <a:r>
              <a:rPr lang="en-US" sz="3600">
                <a:latin typeface="+mj-lt"/>
              </a:rPr>
              <a:t> for Infant Postnatal Prophylaxis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6B587-761F-6E32-CF9F-55BAC390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9</a:t>
            </a:fld>
            <a:endParaRPr lang="e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47401B-2AA5-3119-C4A6-28AF2CC267D6}"/>
              </a:ext>
            </a:extLst>
          </p:cNvPr>
          <p:cNvCxnSpPr>
            <a:cxnSpLocks/>
          </p:cNvCxnSpPr>
          <p:nvPr/>
        </p:nvCxnSpPr>
        <p:spPr>
          <a:xfrm flipV="1">
            <a:off x="304800" y="2303928"/>
            <a:ext cx="10792691" cy="31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22B147-E8E0-AC76-A5B3-FEF9D117D181}"/>
              </a:ext>
            </a:extLst>
          </p:cNvPr>
          <p:cNvSpPr txBox="1"/>
          <p:nvPr/>
        </p:nvSpPr>
        <p:spPr>
          <a:xfrm>
            <a:off x="7913897" y="2564989"/>
            <a:ext cx="3780597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Safety, Tolerability and </a:t>
            </a:r>
          </a:p>
          <a:p>
            <a:pPr marL="9144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PK of VRCO1 for infant prophylaxis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" lvl="2"/>
            <a:r>
              <a:rPr lang="en-US" sz="1200" dirty="0"/>
              <a:t>(Cunningham CK et al., 2020)</a:t>
            </a:r>
            <a:r>
              <a:rPr lang="en-US" sz="1400" dirty="0"/>
              <a:t> </a:t>
            </a:r>
            <a:endParaRPr lang="en-US" sz="1400" dirty="0">
              <a:cs typeface="Arial"/>
            </a:endParaRPr>
          </a:p>
          <a:p>
            <a:pPr marL="91440" lvl="1" indent="0"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"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Safety, Tolerability and 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9144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PK of VRCO1LS for infant prophylaxis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" lvl="2"/>
            <a:r>
              <a:rPr lang="en-US" sz="1200" dirty="0"/>
              <a:t>McFarland B et al. 2021)</a:t>
            </a:r>
            <a:endParaRPr lang="en-US" sz="1200" b="1" dirty="0">
              <a:solidFill>
                <a:srgbClr val="0070C0"/>
              </a:solidFill>
              <a:cs typeface="Arial"/>
            </a:endParaRPr>
          </a:p>
          <a:p>
            <a:pPr marL="91440" lvl="1" indent="0"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Potential for long-acting protection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91440" lvl="2"/>
            <a:r>
              <a:rPr lang="en-US" sz="1400" dirty="0"/>
              <a:t>Subcutaneous injection of VRC07-523LS to neonates </a:t>
            </a:r>
            <a:r>
              <a:rPr lang="en-US" sz="1200" dirty="0"/>
              <a:t>(Cunningham CK, CROI 2022)</a:t>
            </a:r>
            <a:endParaRPr lang="en-US" sz="1400" dirty="0">
              <a:cs typeface="Arial"/>
            </a:endParaRPr>
          </a:p>
          <a:p>
            <a:pPr marL="377190" lvl="2" indent="-285750">
              <a:buFont typeface="Arial"/>
              <a:buChar char="•"/>
            </a:pPr>
            <a:r>
              <a:rPr lang="en-US" sz="1400" dirty="0"/>
              <a:t>Levels maintained for 12 weeks</a:t>
            </a:r>
            <a:endParaRPr lang="en-US" sz="1400" dirty="0">
              <a:cs typeface="Arial"/>
            </a:endParaRPr>
          </a:p>
          <a:p>
            <a:pPr marL="377190" lvl="2" indent="-285750">
              <a:buFont typeface="Arial"/>
              <a:buChar char="•"/>
            </a:pPr>
            <a:r>
              <a:rPr lang="en-US" sz="1400" dirty="0"/>
              <a:t>Potential for quarterly dosing</a:t>
            </a:r>
            <a:r>
              <a:rPr lang="en-US" sz="1600" dirty="0"/>
              <a:t> </a:t>
            </a:r>
            <a:endParaRPr lang="en-US" sz="1200" dirty="0"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4FFDB-BA2E-FBEF-46BD-73CA0FF11444}"/>
              </a:ext>
            </a:extLst>
          </p:cNvPr>
          <p:cNvSpPr txBox="1"/>
          <p:nvPr/>
        </p:nvSpPr>
        <p:spPr>
          <a:xfrm>
            <a:off x="432024" y="1400893"/>
            <a:ext cx="25220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VRCO1</a:t>
            </a:r>
            <a:endParaRPr lang="en-US" dirty="0">
              <a:cs typeface="Arial"/>
            </a:endParaRPr>
          </a:p>
          <a:p>
            <a:pPr algn="ctr"/>
            <a:r>
              <a:rPr lang="en-US" dirty="0"/>
              <a:t>June 2015 – Jan 2017</a:t>
            </a:r>
          </a:p>
          <a:p>
            <a:pPr algn="ctr"/>
            <a:r>
              <a:rPr lang="en-US" dirty="0">
                <a:cs typeface="Arial"/>
              </a:rPr>
              <a:t>N=40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5DE5C-E602-0F22-DB17-C87F57B8DAAD}"/>
              </a:ext>
            </a:extLst>
          </p:cNvPr>
          <p:cNvSpPr txBox="1"/>
          <p:nvPr/>
        </p:nvSpPr>
        <p:spPr>
          <a:xfrm>
            <a:off x="3377231" y="2594978"/>
            <a:ext cx="4187190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Design: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Open-label,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dose escalating, Phase 1, multicenter trial of: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VRCO1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(20 mg/kg or 40mg/kg)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VRCO1LS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(80 mg/dose) 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2" indent="-285750">
              <a:buFont typeface="Arial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repeated (100 mg) at 12 weeks in breast-fed group)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 panose="020B0604020202020204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VRCO7-523LS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(80 mg/dose) </a:t>
            </a:r>
          </a:p>
          <a:p>
            <a:pPr marL="742950" lvl="2" indent="-285750">
              <a:buFont typeface="Arial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repeated (100 mg) at 12 weeks in breast-fed group)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Sample size: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 = 79 mother-infant pairs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lvl="1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Groups: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Dose groups 1, 2, and 3 (13 per group)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Groups 4 and 5 (10 per cohort; 20 per group)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Monthly dosing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breastfeeding infants through 6 to 72 months of life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Countries: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U.S., Puerto Rico and Africa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EB9B99-EB92-FB80-0FC7-8C099F7E0A7F}"/>
              </a:ext>
            </a:extLst>
          </p:cNvPr>
          <p:cNvCxnSpPr>
            <a:cxnSpLocks/>
          </p:cNvCxnSpPr>
          <p:nvPr/>
        </p:nvCxnSpPr>
        <p:spPr>
          <a:xfrm flipH="1" flipV="1">
            <a:off x="7825933" y="2324224"/>
            <a:ext cx="39942" cy="421653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979AE9-5813-6E6E-2F30-4F05AE2516C1}"/>
              </a:ext>
            </a:extLst>
          </p:cNvPr>
          <p:cNvSpPr txBox="1"/>
          <p:nvPr/>
        </p:nvSpPr>
        <p:spPr>
          <a:xfrm>
            <a:off x="8634851" y="1677892"/>
            <a:ext cx="21820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Publications:</a:t>
            </a:r>
          </a:p>
          <a:p>
            <a:pPr algn="ctr"/>
            <a:r>
              <a:rPr lang="en-US" dirty="0"/>
              <a:t>2020, 2021</a:t>
            </a:r>
            <a:endParaRPr lang="en-US" dirty="0"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09698-FC38-EC8A-1F21-CE0671014A0E}"/>
              </a:ext>
            </a:extLst>
          </p:cNvPr>
          <p:cNvSpPr txBox="1"/>
          <p:nvPr/>
        </p:nvSpPr>
        <p:spPr>
          <a:xfrm>
            <a:off x="3817210" y="1386088"/>
            <a:ext cx="299600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VRCO1LS</a:t>
            </a:r>
            <a:endParaRPr lang="en-US" dirty="0">
              <a:cs typeface="Arial"/>
            </a:endParaRPr>
          </a:p>
          <a:p>
            <a:pPr algn="ctr"/>
            <a:r>
              <a:rPr lang="en-US" dirty="0"/>
              <a:t>July 2017 – Jan 2018</a:t>
            </a:r>
          </a:p>
          <a:p>
            <a:pPr algn="ctr"/>
            <a:r>
              <a:rPr lang="en-US" dirty="0"/>
              <a:t>N=21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5BF96F-571F-0778-4761-3BD600619A10}"/>
              </a:ext>
            </a:extLst>
          </p:cNvPr>
          <p:cNvCxnSpPr>
            <a:cxnSpLocks/>
          </p:cNvCxnSpPr>
          <p:nvPr/>
        </p:nvCxnSpPr>
        <p:spPr>
          <a:xfrm flipV="1">
            <a:off x="1574728" y="2352103"/>
            <a:ext cx="34399" cy="413290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97D9378-EE1C-62AD-FF15-A539E933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" t="6034" r="5316" b="4533"/>
          <a:stretch/>
        </p:blipFill>
        <p:spPr>
          <a:xfrm>
            <a:off x="143590" y="2702453"/>
            <a:ext cx="2917192" cy="1969276"/>
          </a:xfrm>
          <a:prstGeom prst="rect">
            <a:avLst/>
          </a:prstGeom>
        </p:spPr>
      </p:pic>
      <p:pic>
        <p:nvPicPr>
          <p:cNvPr id="8" name="Picture 8" descr="A person holding a baby&#10;&#10;Description automatically generated">
            <a:extLst>
              <a:ext uri="{FF2B5EF4-FFF2-40B4-BE49-F238E27FC236}">
                <a16:creationId xmlns:a16="http://schemas.microsoft.com/office/drawing/2014/main" id="{A9DD3C85-6D69-727A-A2A9-5E68FA5A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06" y="4675020"/>
            <a:ext cx="2406733" cy="156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0F4BE-23E6-5893-69F6-63AB0120A5F3}"/>
              </a:ext>
            </a:extLst>
          </p:cNvPr>
          <p:cNvSpPr txBox="1"/>
          <p:nvPr/>
        </p:nvSpPr>
        <p:spPr>
          <a:xfrm>
            <a:off x="321719" y="6246247"/>
            <a:ext cx="261530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rgbClr val="34BBAA"/>
                </a:solidFill>
                <a:ea typeface="+mn-lt"/>
                <a:cs typeface="+mn-lt"/>
              </a:rPr>
              <a:t>Image by USAID | Southern Africa. Creative Commons license.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6C474-20C9-9F1C-924F-494516E22DF0}"/>
              </a:ext>
            </a:extLst>
          </p:cNvPr>
          <p:cNvSpPr txBox="1"/>
          <p:nvPr/>
        </p:nvSpPr>
        <p:spPr>
          <a:xfrm>
            <a:off x="6178318" y="1451555"/>
            <a:ext cx="29960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VRCO7-523-LS</a:t>
            </a:r>
          </a:p>
          <a:p>
            <a:pPr algn="ctr"/>
            <a:r>
              <a:rPr lang="en-US" dirty="0"/>
              <a:t>N=22</a:t>
            </a:r>
          </a:p>
        </p:txBody>
      </p:sp>
    </p:spTree>
    <p:extLst>
      <p:ext uri="{BB962C8B-B14F-4D97-AF65-F5344CB8AC3E}">
        <p14:creationId xmlns:p14="http://schemas.microsoft.com/office/powerpoint/2010/main" val="687835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MPAACT">
      <a:dk1>
        <a:srgbClr val="44646C"/>
      </a:dk1>
      <a:lt1>
        <a:sysClr val="window" lastClr="FFFFFF"/>
      </a:lt1>
      <a:dk2>
        <a:srgbClr val="44646C"/>
      </a:dk2>
      <a:lt2>
        <a:srgbClr val="E7E6E6"/>
      </a:lt2>
      <a:accent1>
        <a:srgbClr val="239CCF"/>
      </a:accent1>
      <a:accent2>
        <a:srgbClr val="8CC63F"/>
      </a:accent2>
      <a:accent3>
        <a:srgbClr val="662D91"/>
      </a:accent3>
      <a:accent4>
        <a:srgbClr val="C9C9C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1680</Words>
  <Application>Microsoft Macintosh PowerPoint</Application>
  <PresentationFormat>Widescreen</PresentationFormat>
  <Paragraphs>275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Wingdings</vt:lpstr>
      <vt:lpstr>1_Office Theme</vt:lpstr>
      <vt:lpstr>  Charting the Course:  Overview of the long-acting HIV prevention and treatment options available and in development for pregnant, breastfeeding women and newborns </vt:lpstr>
      <vt:lpstr>Acknowledgements and Key Reference</vt:lpstr>
      <vt:lpstr>PowerPoint Presentation</vt:lpstr>
      <vt:lpstr>New HIV Infections in Children (aged 0-14 years) and Antiretroviral Coverage among Pregnant Women Globally (2010-2021)</vt:lpstr>
      <vt:lpstr>Nearly 50% of Vertical Transmissions Occurred During Breastfeeding</vt:lpstr>
      <vt:lpstr>Postnatal Prophylaxis:  Mainstay is ZDV and NVP</vt:lpstr>
      <vt:lpstr>Challenges with Current Infant Postnatal Prophylaxis</vt:lpstr>
      <vt:lpstr>Emerging Field: Immune-based Interventions for HIV Prevention and Treatment (Broadly Neutralizing Antibodies-bNAbs)</vt:lpstr>
      <vt:lpstr>Clinical Trials of bNAbs for Infant Postnatal Prophylaxis</vt:lpstr>
      <vt:lpstr>Phase 1/2 Clinical Trials in Development for bNAbs for Prevention of Vertical Transmission  </vt:lpstr>
      <vt:lpstr>No studies to date of bNAbs for Pregnant People to Prevent Vertical Transmission</vt:lpstr>
      <vt:lpstr>bNAbs for Very Early and Early treatment of infants for ART-Free Remission</vt:lpstr>
      <vt:lpstr>LA-ARV for Pregnant People</vt:lpstr>
      <vt:lpstr>Long-Acting Injectable ARV Cabotegravir for Pregnant People</vt:lpstr>
      <vt:lpstr>Long-Acting Injectable ARV: Cabotegravir and Rilpivirine</vt:lpstr>
      <vt:lpstr>PowerPoint Presentation</vt:lpstr>
      <vt:lpstr>Acknowledgements and Key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Ruel, Theodore</dc:creator>
  <cp:lastModifiedBy>Deborah Persaud</cp:lastModifiedBy>
  <cp:revision>60</cp:revision>
  <dcterms:created xsi:type="dcterms:W3CDTF">2023-07-10T18:22:46Z</dcterms:created>
  <dcterms:modified xsi:type="dcterms:W3CDTF">2023-07-20T21:08:17Z</dcterms:modified>
</cp:coreProperties>
</file>