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9"/>
  </p:notesMasterIdLst>
  <p:sldIdLst>
    <p:sldId id="273" r:id="rId2"/>
    <p:sldId id="2147478899" r:id="rId3"/>
    <p:sldId id="2147478900" r:id="rId4"/>
    <p:sldId id="2147478901" r:id="rId5"/>
    <p:sldId id="2147478902" r:id="rId6"/>
    <p:sldId id="2147478903" r:id="rId7"/>
    <p:sldId id="314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2" autoAdjust="0"/>
    <p:restoredTop sz="66441" autoAdjust="0"/>
  </p:normalViewPr>
  <p:slideViewPr>
    <p:cSldViewPr snapToGrid="0" snapToObjects="1">
      <p:cViewPr varScale="1">
        <p:scale>
          <a:sx n="53" d="100"/>
          <a:sy n="53" d="100"/>
        </p:scale>
        <p:origin x="1277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hun-Wilsonova, Ingrid [JACZA]" userId="eab5f423-886d-42a0-abdc-d9cbe6589a90" providerId="ADAL" clId="{C6895ABC-C8B2-4442-9091-40142151EDB7}"/>
    <pc:docChg chg="modSld">
      <pc:chgData name="Eshun-Wilsonova, Ingrid [JACZA]" userId="eab5f423-886d-42a0-abdc-d9cbe6589a90" providerId="ADAL" clId="{C6895ABC-C8B2-4442-9091-40142151EDB7}" dt="2023-07-21T05:45:01.279" v="4"/>
      <pc:docMkLst>
        <pc:docMk/>
      </pc:docMkLst>
      <pc:sldChg chg="modAnim">
        <pc:chgData name="Eshun-Wilsonova, Ingrid [JACZA]" userId="eab5f423-886d-42a0-abdc-d9cbe6589a90" providerId="ADAL" clId="{C6895ABC-C8B2-4442-9091-40142151EDB7}" dt="2023-07-21T05:42:11.577" v="3"/>
        <pc:sldMkLst>
          <pc:docMk/>
          <pc:sldMk cId="358904295" sldId="2147478899"/>
        </pc:sldMkLst>
      </pc:sldChg>
      <pc:sldChg chg="addSp modSp">
        <pc:chgData name="Eshun-Wilsonova, Ingrid [JACZA]" userId="eab5f423-886d-42a0-abdc-d9cbe6589a90" providerId="ADAL" clId="{C6895ABC-C8B2-4442-9091-40142151EDB7}" dt="2023-07-21T05:45:01.279" v="4"/>
        <pc:sldMkLst>
          <pc:docMk/>
          <pc:sldMk cId="2655628557" sldId="2147478903"/>
        </pc:sldMkLst>
        <pc:picChg chg="add mod">
          <ac:chgData name="Eshun-Wilsonova, Ingrid [JACZA]" userId="eab5f423-886d-42a0-abdc-d9cbe6589a90" providerId="ADAL" clId="{C6895ABC-C8B2-4442-9091-40142151EDB7}" dt="2023-07-21T05:45:01.279" v="4"/>
          <ac:picMkLst>
            <pc:docMk/>
            <pc:sldMk cId="2655628557" sldId="2147478903"/>
            <ac:picMk id="16" creationId="{F317B0B8-0D25-0746-8179-50FC67C95A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ZA" sz="1800" b="0" i="0" u="none" strike="noStrike" baseline="0" dirty="0">
                <a:latin typeface="CIDFont+F3"/>
              </a:rPr>
              <a:t>For oral </a:t>
            </a:r>
            <a:r>
              <a:rPr lang="en-ZA" sz="1800" b="0" i="0" u="none" strike="noStrike" baseline="0" dirty="0" err="1">
                <a:latin typeface="CIDFont+F3"/>
              </a:rPr>
              <a:t>Rilpivirine</a:t>
            </a:r>
            <a:r>
              <a:rPr lang="en-ZA" sz="1800" b="0" i="0" u="none" strike="noStrike" baseline="0" dirty="0">
                <a:latin typeface="CIDFont+F3"/>
              </a:rPr>
              <a:t>, there are now a sufficient numbers of first trimester exposures that have been monitored through the APR to</a:t>
            </a:r>
          </a:p>
          <a:p>
            <a:pPr algn="l"/>
            <a:r>
              <a:rPr lang="en-ZA" sz="1800" b="0" i="0" u="none" strike="noStrike" baseline="0" dirty="0">
                <a:latin typeface="CIDFont+F3"/>
              </a:rPr>
              <a:t>detect at least a two-fold increase in risk of overall birth defects. No such increases have been detected to</a:t>
            </a:r>
          </a:p>
          <a:p>
            <a:pPr algn="l"/>
            <a:r>
              <a:rPr lang="en-ZA" sz="1800" b="0" i="0" u="none" strike="noStrike" baseline="0" dirty="0">
                <a:latin typeface="CIDFont+F3"/>
              </a:rPr>
              <a:t>date.  There is however limited reporting from LMICs in the registry, making strengthening passive surveillance systems in LMICs</a:t>
            </a:r>
          </a:p>
          <a:p>
            <a:pPr algn="l"/>
            <a:endParaRPr lang="en-ZA" sz="1800" b="0" i="0" u="none" strike="noStrike" baseline="0" dirty="0">
              <a:latin typeface="CIDFont+F3"/>
            </a:endParaRPr>
          </a:p>
          <a:p>
            <a:pPr algn="l"/>
            <a:r>
              <a:rPr lang="en-ZA" sz="1800" b="0" i="0" u="none" strike="noStrike" baseline="0" dirty="0">
                <a:latin typeface="CIDFont+F3"/>
              </a:rPr>
              <a:t>For CAB-RPV LAI we revised protocols in 2021 to ensure that women who become pregnant in trials can stay on the regimen and collaborate with </a:t>
            </a:r>
            <a:r>
              <a:rPr lang="en-ZA" sz="1800" b="0" i="0" u="none" strike="noStrike" baseline="0" dirty="0" err="1">
                <a:latin typeface="CIDFont+F3"/>
              </a:rPr>
              <a:t>ViiV</a:t>
            </a:r>
            <a:r>
              <a:rPr lang="en-ZA" sz="1800" b="0" i="0" u="none" strike="noStrike" baseline="0" dirty="0">
                <a:latin typeface="CIDFont+F3"/>
              </a:rPr>
              <a:t> on additional pregnancy specific studies.</a:t>
            </a:r>
          </a:p>
          <a:p>
            <a:pPr algn="l"/>
            <a:endParaRPr lang="en-ZA" sz="1800" b="0" i="0" u="none" strike="noStrike" baseline="0" dirty="0">
              <a:latin typeface="CIDFont+F3"/>
            </a:endParaRPr>
          </a:p>
          <a:p>
            <a:pPr algn="l"/>
            <a:r>
              <a:rPr lang="en-ZA" sz="1800" b="0" i="0" u="none" strike="noStrike" baseline="0" dirty="0">
                <a:latin typeface="CIDFont+F3"/>
              </a:rPr>
              <a:t>We have outlined our commitments to making these changes in the Rome action plan in 2022, which is a high level dialogue led by WHO to improve </a:t>
            </a:r>
          </a:p>
          <a:p>
            <a:pPr algn="l"/>
            <a:endParaRPr lang="en-ZA" sz="1800" b="0" i="0" u="none" strike="noStrike" baseline="0" dirty="0">
              <a:latin typeface="CIDFont+F3"/>
            </a:endParaRPr>
          </a:p>
          <a:p>
            <a:pPr algn="l"/>
            <a:r>
              <a:rPr lang="en-ZA" sz="1800" b="0" i="0" u="none" strike="noStrike" baseline="0" dirty="0">
                <a:latin typeface="CIDFont+F3"/>
              </a:rPr>
              <a:t>J&amp;J also has numerous initiative within the company to facilitate inclusion of pregnant and breastfeeding women in clinical trials through the Pregnancy and Lactation Advisory group.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7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4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3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7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Arial Unicode MS" pitchFamily="-65" charset="0"/>
                <a:cs typeface="Arial Unicode MS" pitchFamily="-65" charset="0"/>
              </a:rPr>
              <a:pPr marL="0" marR="0" lvl="0" indent="0" algn="r" defTabSz="511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BBC02D5-9A16-DE4E-87B0-00C4555A69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  <a:ea typeface="Arial Unicode MS" pitchFamily="-65" charset="0"/>
              <a:cs typeface="Arial Unicode M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0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948EA0-C9C4-94A9-8584-8E0A431BE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29"/>
            <a:ext cx="12192000" cy="30508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C1CA54-A9AA-A2FF-458A-902BBF3A9E8E}"/>
              </a:ext>
            </a:extLst>
          </p:cNvPr>
          <p:cNvSpPr/>
          <p:nvPr userDrawn="1"/>
        </p:nvSpPr>
        <p:spPr>
          <a:xfrm>
            <a:off x="3649649" y="441325"/>
            <a:ext cx="8099439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28D688-A04B-BEB7-DB73-6D57B88948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948" y="4243155"/>
            <a:ext cx="3406331" cy="253437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4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2F386-8915-ABD1-E5D0-C6C098232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283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DBC052-5655-ACA7-DB37-6D682F7C8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41" r="12141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4BD7DA-579F-5C8F-B70D-172F61CEBA8B}"/>
              </a:ext>
            </a:extLst>
          </p:cNvPr>
          <p:cNvSpPr/>
          <p:nvPr userDrawn="1"/>
        </p:nvSpPr>
        <p:spPr>
          <a:xfrm>
            <a:off x="3045350" y="0"/>
            <a:ext cx="9146649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306559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24F6-B843-02A2-0754-6DEAFB2E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F0500-2B9C-F4D2-E59E-041F2BE5B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848F8-42F0-8968-B2EE-01E757EF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81F5-4EF7-524A-95E0-1A5DFC8928CD}" type="datetimeFigureOut">
              <a:rPr lang="en-GB" smtClean="0"/>
              <a:t>21/07/2023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0FC1-9254-370B-2F54-1021A6F3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D31AC-2030-6095-266E-CD4F46ED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4633-34BE-C44B-9C1B-E69F2795EE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706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04A8E30-F23D-42B8-A4DA-D1BBA6FD94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465709A-5A40-4FAB-8DB6-A62697FBB4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59732-053F-4710-A1A5-3FB81948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7341B4C-7F27-49E4-ABF9-B6FED1C3E54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9600" y="1713180"/>
            <a:ext cx="10972800" cy="4206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C4696-362A-FC4B-87D4-0BF9AFE33F17}"/>
              </a:ext>
            </a:extLst>
          </p:cNvPr>
          <p:cNvSpPr txBox="1"/>
          <p:nvPr userDrawn="1"/>
        </p:nvSpPr>
        <p:spPr>
          <a:xfrm>
            <a:off x="6096000" y="6309921"/>
            <a:ext cx="54864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1" dirty="0">
                <a:solidFill>
                  <a:schemeClr val="tx2"/>
                </a:solidFill>
                <a:latin typeface="+mn-lt"/>
              </a:rPr>
              <a:t>GPH HIV MEDICAL AFFAIRS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29309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, sub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5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1" i="0" u="none" strike="noStrike" kern="1500" cap="none" spc="-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089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FC126-B23A-59B8-D2E5-C34CE737E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41" r="12141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36A86-39CA-2553-C598-9D791DE35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44538" y="248400"/>
            <a:ext cx="1608084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2CC14C-A9FC-9838-0BC2-77B53012A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047428" y="1713431"/>
            <a:ext cx="6858001" cy="343114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39D7FC-363B-A8F2-6469-69BFC94274E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273600" y="248400"/>
            <a:ext cx="1608084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94" r:id="rId3"/>
    <p:sldLayoutId id="2147483665" r:id="rId4"/>
    <p:sldLayoutId id="2147483667" r:id="rId5"/>
    <p:sldLayoutId id="2147483698" r:id="rId6"/>
    <p:sldLayoutId id="2147483699" r:id="rId7"/>
    <p:sldLayoutId id="2147483700" r:id="rId8"/>
    <p:sldLayoutId id="2147483696" r:id="rId9"/>
    <p:sldLayoutId id="2147483697" r:id="rId10"/>
    <p:sldLayoutId id="2147483674" r:id="rId11"/>
    <p:sldLayoutId id="2147483695" r:id="rId12"/>
    <p:sldLayoutId id="2147483701" r:id="rId13"/>
    <p:sldLayoutId id="2147483702" r:id="rId14"/>
    <p:sldLayoutId id="214748370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18.sv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6" Type="http://schemas.openxmlformats.org/officeDocument/2006/relationships/hyperlink" Target="https://www.apregistry.com/HCP.aspx" TargetMode="External"/><Relationship Id="rId20" Type="http://schemas.openxmlformats.org/officeDocument/2006/relationships/image" Target="../media/image20.svg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4.png"/><Relationship Id="rId5" Type="http://schemas.openxmlformats.org/officeDocument/2006/relationships/image" Target="../media/image8.svg"/><Relationship Id="rId15" Type="http://schemas.openxmlformats.org/officeDocument/2006/relationships/hyperlink" Target="https://www.impaactnetwork.org/studies/impaact2040" TargetMode="External"/><Relationship Id="rId23" Type="http://schemas.openxmlformats.org/officeDocument/2006/relationships/image" Target="../media/image23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hyperlink" Target="https://www.paediatrichivactionplan.org/" TargetMode="External"/><Relationship Id="rId22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linicaltrials.gov/ct2/show/NCT05154747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ichgcp.net/clinical-trials-registry/NCT05546242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hyperlink" Target="https://pactr.samrc.ac.za/PACTR202104874490818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hyperlink" Target="http://www.impaactnetwork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4E81CE-20B5-816C-56A6-E5FAD151745C}"/>
              </a:ext>
            </a:extLst>
          </p:cNvPr>
          <p:cNvSpPr txBox="1">
            <a:spLocks/>
          </p:cNvSpPr>
          <p:nvPr/>
        </p:nvSpPr>
        <p:spPr>
          <a:xfrm>
            <a:off x="1889760" y="102825"/>
            <a:ext cx="10302239" cy="2090058"/>
          </a:xfrm>
          <a:prstGeom prst="rect">
            <a:avLst/>
          </a:prstGeom>
        </p:spPr>
        <p:txBody>
          <a:bodyPr vert="horz" lIns="0" tIns="0" rIns="0" bIns="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600" b="1" dirty="0">
                <a:solidFill>
                  <a:srgbClr val="1E22AA"/>
                </a:solidFill>
              </a:rPr>
              <a:t>Supporting the Development of Innovations for Pregnant and Breastfeeding Women and Infants</a:t>
            </a:r>
            <a:br>
              <a:rPr lang="en-US" sz="3200" b="1" dirty="0">
                <a:solidFill>
                  <a:srgbClr val="1E22AA"/>
                </a:solidFill>
              </a:rPr>
            </a:br>
            <a:endParaRPr lang="en-US" sz="3200" b="1" dirty="0">
              <a:solidFill>
                <a:srgbClr val="1E22AA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1E22AA"/>
                </a:solidFill>
              </a:rPr>
              <a:t>IAS-ILF Satellite: Advancing HIV care for mothers and newborns: Exploring long-acting solutions</a:t>
            </a:r>
            <a:br>
              <a:rPr lang="en-US" sz="1400" dirty="0">
                <a:solidFill>
                  <a:srgbClr val="1E22AA"/>
                </a:solidFill>
              </a:rPr>
            </a:br>
            <a:br>
              <a:rPr lang="en-US" sz="2100" dirty="0">
                <a:solidFill>
                  <a:srgbClr val="1E22AA"/>
                </a:solidFill>
              </a:rPr>
            </a:br>
            <a:r>
              <a:rPr lang="en-US" sz="2100" b="1" dirty="0">
                <a:solidFill>
                  <a:srgbClr val="1E22AA"/>
                </a:solidFill>
              </a:rPr>
              <a:t>Ingrid Eshun-Wilsonova MBChB, MSc, J&amp;J Global Public Health, 23 July 2023</a:t>
            </a:r>
            <a:br>
              <a:rPr lang="en-US" sz="1400" b="1" dirty="0"/>
            </a:br>
            <a:endParaRPr lang="en-ZA" sz="1400" dirty="0"/>
          </a:p>
        </p:txBody>
      </p:sp>
      <p:pic>
        <p:nvPicPr>
          <p:cNvPr id="3" name="Picture 2" descr="Addressing The Burden of HIV | Johnson &amp;amp; Johnson">
            <a:extLst>
              <a:ext uri="{FF2B5EF4-FFF2-40B4-BE49-F238E27FC236}">
                <a16:creationId xmlns:a16="http://schemas.microsoft.com/office/drawing/2014/main" id="{05777ED7-E3CF-B852-431D-0A9E800BE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" r="-2" b="26664"/>
          <a:stretch/>
        </p:blipFill>
        <p:spPr bwMode="auto">
          <a:xfrm>
            <a:off x="442907" y="2192883"/>
            <a:ext cx="11306175" cy="407987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8343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0C4189C-B8B9-5469-4043-A783DA19EABC}"/>
              </a:ext>
            </a:extLst>
          </p:cNvPr>
          <p:cNvSpPr>
            <a:spLocks noChangeAspect="1"/>
          </p:cNvSpPr>
          <p:nvPr/>
        </p:nvSpPr>
        <p:spPr>
          <a:xfrm>
            <a:off x="2915577" y="1037083"/>
            <a:ext cx="5760720" cy="5760720"/>
          </a:xfrm>
          <a:prstGeom prst="ellipse">
            <a:avLst/>
          </a:prstGeom>
          <a:gradFill>
            <a:gsLst>
              <a:gs pos="14000">
                <a:srgbClr val="FF27B0"/>
              </a:gs>
              <a:gs pos="95000">
                <a:schemeClr val="accent4"/>
              </a:gs>
              <a:gs pos="5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50800" dist="38100" dir="5400000" sx="99929" sy="99929" algn="t" rotWithShape="0">
              <a:prstClr val="black">
                <a:alpha val="7477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47A739-CC19-2734-7632-F6F57C858C17}"/>
              </a:ext>
            </a:extLst>
          </p:cNvPr>
          <p:cNvSpPr/>
          <p:nvPr/>
        </p:nvSpPr>
        <p:spPr>
          <a:xfrm>
            <a:off x="416680" y="1519178"/>
            <a:ext cx="11411856" cy="3819643"/>
          </a:xfrm>
          <a:prstGeom prst="rect">
            <a:avLst/>
          </a:prstGeom>
          <a:ln w="25400"/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BD2BAC-435D-D4E1-D054-CE9EA7134A7F}"/>
              </a:ext>
            </a:extLst>
          </p:cNvPr>
          <p:cNvSpPr/>
          <p:nvPr/>
        </p:nvSpPr>
        <p:spPr>
          <a:xfrm>
            <a:off x="521400" y="4070554"/>
            <a:ext cx="11411856" cy="3819643"/>
          </a:xfrm>
          <a:prstGeom prst="rect">
            <a:avLst/>
          </a:prstGeom>
          <a:ln w="25400"/>
        </p:spPr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FF01CEB5-4466-CD71-7FF3-F83DA298C07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691" y="6366789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111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Arial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BC8EFF-1E1C-5114-9FC8-BBD51F7FBFE1}"/>
              </a:ext>
            </a:extLst>
          </p:cNvPr>
          <p:cNvSpPr/>
          <p:nvPr/>
        </p:nvSpPr>
        <p:spPr>
          <a:xfrm>
            <a:off x="4632098" y="2008127"/>
            <a:ext cx="1972087" cy="1972087"/>
          </a:xfrm>
          <a:prstGeom prst="ellipse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>
            <a:softEdge rad="292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082E6B-76D2-50C5-BE3B-55C5F4CC7E26}"/>
              </a:ext>
            </a:extLst>
          </p:cNvPr>
          <p:cNvSpPr/>
          <p:nvPr/>
        </p:nvSpPr>
        <p:spPr>
          <a:xfrm>
            <a:off x="4632098" y="4224184"/>
            <a:ext cx="1972087" cy="1972087"/>
          </a:xfrm>
          <a:prstGeom prst="ellipse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>
            <a:softEdge rad="292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83AA38-5497-EEB1-DB38-17F140B27578}"/>
              </a:ext>
            </a:extLst>
          </p:cNvPr>
          <p:cNvSpPr/>
          <p:nvPr/>
        </p:nvSpPr>
        <p:spPr>
          <a:xfrm rot="5400000">
            <a:off x="5740126" y="3116155"/>
            <a:ext cx="1972087" cy="1972087"/>
          </a:xfrm>
          <a:prstGeom prst="ellipse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>
            <a:softEdge rad="292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CE0366-C92B-F4DB-18E9-E8193DDA0AA7}"/>
              </a:ext>
            </a:extLst>
          </p:cNvPr>
          <p:cNvSpPr/>
          <p:nvPr/>
        </p:nvSpPr>
        <p:spPr>
          <a:xfrm rot="5400000">
            <a:off x="3524070" y="3116155"/>
            <a:ext cx="1972087" cy="1972087"/>
          </a:xfrm>
          <a:prstGeom prst="ellipse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>
            <a:softEdge rad="292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 descr="Badge 4 with solid fill">
            <a:extLst>
              <a:ext uri="{FF2B5EF4-FFF2-40B4-BE49-F238E27FC236}">
                <a16:creationId xmlns:a16="http://schemas.microsoft.com/office/drawing/2014/main" id="{7017C17B-4B1A-84D5-E976-13380439C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0667" y="4375945"/>
            <a:ext cx="457200" cy="457200"/>
          </a:xfrm>
          <a:prstGeom prst="rect">
            <a:avLst/>
          </a:prstGeom>
        </p:spPr>
      </p:pic>
      <p:sp>
        <p:nvSpPr>
          <p:cNvPr id="56" name="Title 21">
            <a:extLst>
              <a:ext uri="{FF2B5EF4-FFF2-40B4-BE49-F238E27FC236}">
                <a16:creationId xmlns:a16="http://schemas.microsoft.com/office/drawing/2014/main" id="{ADCF040A-048D-BE07-8B7E-D0D7F398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523" y="169254"/>
            <a:ext cx="10319216" cy="814372"/>
          </a:xfrm>
        </p:spPr>
        <p:txBody>
          <a:bodyPr anchor="ctr">
            <a:normAutofit/>
          </a:bodyPr>
          <a:lstStyle/>
          <a:p>
            <a:r>
              <a:rPr lang="en-US" sz="2600" b="1" dirty="0">
                <a:solidFill>
                  <a:srgbClr val="1E22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J&amp;J efforts underway to generate evidence in pregnant and breast-feeding women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6DBF4B-6895-A70C-D685-6C6A559FD04D}"/>
              </a:ext>
            </a:extLst>
          </p:cNvPr>
          <p:cNvSpPr txBox="1">
            <a:spLocks noChangeAspect="1"/>
          </p:cNvSpPr>
          <p:nvPr/>
        </p:nvSpPr>
        <p:spPr>
          <a:xfrm rot="18852516">
            <a:off x="3160851" y="1528125"/>
            <a:ext cx="3986784" cy="3415954"/>
          </a:xfrm>
          <a:prstGeom prst="rect">
            <a:avLst/>
          </a:prstGeom>
          <a:noFill/>
        </p:spPr>
        <p:txBody>
          <a:bodyPr spcFirstLastPara="1" wrap="square" lIns="0" tIns="0" rIns="0" bIns="0" numCol="1" rtlCol="0" anchor="ctr">
            <a:prstTxWarp prst="textArchUp">
              <a:avLst>
                <a:gd name="adj" fmla="val 13929425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J&amp;J innovations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D7A260-8771-1FD7-1FB6-5AC405FC81C5}"/>
              </a:ext>
            </a:extLst>
          </p:cNvPr>
          <p:cNvGrpSpPr>
            <a:grpSpLocks noChangeAspect="1"/>
          </p:cNvGrpSpPr>
          <p:nvPr/>
        </p:nvGrpSpPr>
        <p:grpSpPr>
          <a:xfrm>
            <a:off x="4645912" y="1157725"/>
            <a:ext cx="2286000" cy="2286000"/>
            <a:chOff x="4930162" y="1685743"/>
            <a:chExt cx="1972087" cy="197208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CCB5EA-27CA-4C47-822F-99CCDA7CE38B}"/>
                </a:ext>
              </a:extLst>
            </p:cNvPr>
            <p:cNvSpPr/>
            <p:nvPr/>
          </p:nvSpPr>
          <p:spPr>
            <a:xfrm>
              <a:off x="4930162" y="1685743"/>
              <a:ext cx="1972087" cy="1972087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ABD956-4C17-4212-93A8-66F2EFCB028C}"/>
                </a:ext>
              </a:extLst>
            </p:cNvPr>
            <p:cNvSpPr txBox="1"/>
            <p:nvPr/>
          </p:nvSpPr>
          <p:spPr>
            <a:xfrm>
              <a:off x="5166102" y="2464415"/>
              <a:ext cx="1525771" cy="5818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rPr>
                <a:t>Post Marketing Surveillance</a:t>
              </a:r>
              <a:endParaRPr kumimoji="0" lang="en-ZA" sz="1400" b="0" i="0" u="none" strike="noStrike" cap="none" normalizeH="0" baseline="0" dirty="0">
                <a:ln>
                  <a:noFill/>
                </a:ln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2278DE78-2DBF-315A-ACCB-F7913B3799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818"/>
          <a:stretch/>
        </p:blipFill>
        <p:spPr>
          <a:xfrm>
            <a:off x="5416561" y="1491174"/>
            <a:ext cx="758752" cy="398720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34B3AC3-0366-C3EE-2391-1289BB36B45A}"/>
              </a:ext>
            </a:extLst>
          </p:cNvPr>
          <p:cNvGrpSpPr/>
          <p:nvPr/>
        </p:nvGrpSpPr>
        <p:grpSpPr>
          <a:xfrm>
            <a:off x="6346013" y="2808531"/>
            <a:ext cx="2285999" cy="2286000"/>
            <a:chOff x="6346013" y="2808531"/>
            <a:chExt cx="2285999" cy="2286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4AAB6E3-4333-9A62-547A-615D30992B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46013" y="2808531"/>
              <a:ext cx="2285999" cy="2286000"/>
              <a:chOff x="6332151" y="2644125"/>
              <a:chExt cx="1972087" cy="197208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29DA6E6-EBD9-9A17-1B09-D7C284EA6F58}"/>
                  </a:ext>
                </a:extLst>
              </p:cNvPr>
              <p:cNvSpPr/>
              <p:nvPr/>
            </p:nvSpPr>
            <p:spPr>
              <a:xfrm rot="5400000">
                <a:off x="6332151" y="2644125"/>
                <a:ext cx="1972087" cy="1972087"/>
              </a:xfrm>
              <a:prstGeom prst="ellipse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337289D-DF11-B1FC-ACFF-A9F8C5631B87}"/>
                  </a:ext>
                </a:extLst>
              </p:cNvPr>
              <p:cNvSpPr txBox="1"/>
              <p:nvPr/>
            </p:nvSpPr>
            <p:spPr>
              <a:xfrm>
                <a:off x="6946631" y="3381718"/>
                <a:ext cx="998249" cy="6758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Arial" pitchFamily="-110" charset="0"/>
                    <a:ea typeface="ヒラギノ角ゴ ProN W3" pitchFamily="-110" charset="-128"/>
                    <a:cs typeface="ヒラギノ角ゴ ProN W3" pitchFamily="-110" charset="-128"/>
                    <a:sym typeface="Arial" pitchFamily="-110" charset="0"/>
                  </a:rPr>
                  <a:t>Inclusion in CAB-RPV LAI c</a:t>
                </a: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effectLst/>
                    <a:latin typeface="Arial" pitchFamily="-110" charset="0"/>
                    <a:ea typeface="ヒラギノ角ゴ ProN W3" pitchFamily="-110" charset="-128"/>
                    <a:cs typeface="ヒラギノ角ゴ ProN W3" pitchFamily="-110" charset="-128"/>
                    <a:sym typeface="Arial" pitchFamily="-110" charset="0"/>
                  </a:rPr>
                  <a:t>linical trials</a:t>
                </a:r>
                <a:endParaRPr kumimoji="0" lang="en-ZA" sz="1400" b="0" i="0" u="none" strike="noStrike" cap="none" normalizeH="0" baseline="0" dirty="0">
                  <a:ln>
                    <a:noFill/>
                  </a:ln>
                  <a:effectLst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endParaRPr>
              </a:p>
            </p:txBody>
          </p:sp>
        </p:grpSp>
        <p:pic>
          <p:nvPicPr>
            <p:cNvPr id="68" name="Picture 6" descr="http://www.viivhealthcare.com/~/media/Images/G/GlaxoSmithKline-Plc/Images/layout/Homepage-logo.gif">
              <a:extLst>
                <a:ext uri="{FF2B5EF4-FFF2-40B4-BE49-F238E27FC236}">
                  <a16:creationId xmlns:a16="http://schemas.microsoft.com/office/drawing/2014/main" id="{44A187D4-7505-CB16-4C1E-8B4CA220A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677" y="3179543"/>
              <a:ext cx="377402" cy="293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360D8F2-FAA8-C157-96EE-110D8FFF8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35396" y="3184847"/>
              <a:ext cx="703630" cy="348067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7241A91-D18C-7245-65DC-682FADA50DFA}"/>
              </a:ext>
            </a:extLst>
          </p:cNvPr>
          <p:cNvGrpSpPr/>
          <p:nvPr/>
        </p:nvGrpSpPr>
        <p:grpSpPr>
          <a:xfrm>
            <a:off x="4653649" y="4358204"/>
            <a:ext cx="2286000" cy="2286000"/>
            <a:chOff x="4757824" y="4358204"/>
            <a:chExt cx="2286000" cy="2286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75D16E-28DD-7B05-7FA3-E5E54749EF63}"/>
                </a:ext>
              </a:extLst>
            </p:cNvPr>
            <p:cNvSpPr/>
            <p:nvPr/>
          </p:nvSpPr>
          <p:spPr>
            <a:xfrm>
              <a:off x="4757824" y="4358204"/>
              <a:ext cx="2286000" cy="228600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38EDFDB-D22B-69A1-CECC-E33B60704103}"/>
                </a:ext>
              </a:extLst>
            </p:cNvPr>
            <p:cNvSpPr/>
            <p:nvPr/>
          </p:nvSpPr>
          <p:spPr bwMode="auto">
            <a:xfrm>
              <a:off x="5047881" y="4955945"/>
              <a:ext cx="1609509" cy="5857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rPr>
                <a:t>Commitments: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rPr>
                <a:t>Rome Action Plan</a:t>
              </a:r>
              <a:endParaRPr kumimoji="0" lang="en-ZA" sz="1400" b="0" i="0" u="none" strike="noStrike" cap="none" normalizeH="0" baseline="0" dirty="0">
                <a:ln>
                  <a:noFill/>
                </a:ln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8ADEBFC-7DBE-BA85-4240-5AAB66638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39184" y="6205462"/>
              <a:ext cx="863698" cy="320654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24AE727-B300-B177-D36F-C39EB6DE7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13180" y="5945972"/>
              <a:ext cx="901318" cy="251229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DBBFFAA-5A75-1553-7223-A9DA999D8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20399" y="6005816"/>
              <a:ext cx="867423" cy="142052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6B6C540-3D7F-813C-F1CC-142CD1DEA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92849" y="5471970"/>
              <a:ext cx="337561" cy="443220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D6E78D5-0EAA-978B-0FDE-ECCA5188BFAF}"/>
              </a:ext>
            </a:extLst>
          </p:cNvPr>
          <p:cNvGrpSpPr/>
          <p:nvPr/>
        </p:nvGrpSpPr>
        <p:grpSpPr>
          <a:xfrm>
            <a:off x="2947110" y="2817427"/>
            <a:ext cx="2286000" cy="2286000"/>
            <a:chOff x="3016560" y="2817427"/>
            <a:chExt cx="2286000" cy="2286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56A620A-AB54-73CB-54EF-120E0C63E309}"/>
                </a:ext>
              </a:extLst>
            </p:cNvPr>
            <p:cNvSpPr/>
            <p:nvPr/>
          </p:nvSpPr>
          <p:spPr>
            <a:xfrm rot="5400000">
              <a:off x="3016560" y="2817427"/>
              <a:ext cx="2286000" cy="228600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8C48B5D-173B-0865-6404-5C54BD556462}"/>
                </a:ext>
              </a:extLst>
            </p:cNvPr>
            <p:cNvSpPr/>
            <p:nvPr/>
          </p:nvSpPr>
          <p:spPr bwMode="auto">
            <a:xfrm>
              <a:off x="3338853" y="3307844"/>
              <a:ext cx="1602959" cy="48053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effectLst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rPr>
                <a:t>Company wide initiatives</a:t>
              </a:r>
              <a:endParaRPr kumimoji="0" lang="en-ZA" sz="1400" b="0" i="0" u="none" strike="noStrike" cap="none" normalizeH="0" baseline="0" dirty="0">
                <a:ln>
                  <a:noFill/>
                </a:ln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4398D73-91B3-BB31-F57F-E927E80C9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86959" y="3907988"/>
              <a:ext cx="752622" cy="93735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87" name="Text Placeholder 16">
            <a:extLst>
              <a:ext uri="{FF2B5EF4-FFF2-40B4-BE49-F238E27FC236}">
                <a16:creationId xmlns:a16="http://schemas.microsoft.com/office/drawing/2014/main" id="{B86BA0D3-2362-74E4-D297-F67A0A914AF8}"/>
              </a:ext>
            </a:extLst>
          </p:cNvPr>
          <p:cNvSpPr txBox="1">
            <a:spLocks/>
          </p:cNvSpPr>
          <p:nvPr/>
        </p:nvSpPr>
        <p:spPr>
          <a:xfrm>
            <a:off x="0" y="6319607"/>
            <a:ext cx="3274539" cy="477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7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35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1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82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https://www.paediatrichivactionplan.org/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https://www.impaactnetwork.org/studies/impaact2040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https://www.apregistry.com/HCP.aspx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3CDE253-4856-44E5-E05E-E669AC266C2A}"/>
              </a:ext>
            </a:extLst>
          </p:cNvPr>
          <p:cNvSpPr txBox="1"/>
          <p:nvPr/>
        </p:nvSpPr>
        <p:spPr>
          <a:xfrm>
            <a:off x="9123142" y="2232595"/>
            <a:ext cx="217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"/>
              </a:spcBef>
            </a:pPr>
            <a:r>
              <a:rPr lang="en-US" sz="1400" dirty="0"/>
              <a:t>Protocol revisions and dedicated studies to facilitate clinical trial inclusion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45486F9-1A5B-E325-521F-11D55BB5E504}"/>
              </a:ext>
            </a:extLst>
          </p:cNvPr>
          <p:cNvSpPr txBox="1"/>
          <p:nvPr/>
        </p:nvSpPr>
        <p:spPr>
          <a:xfrm>
            <a:off x="690185" y="2159912"/>
            <a:ext cx="2300597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Support for and utilization of antiretroviral pregnancy registry data as part of broad post-marketing surveillance efforts</a:t>
            </a:r>
            <a:endParaRPr lang="en-US" sz="1400" dirty="0">
              <a:highlight>
                <a:srgbClr val="FFFF00"/>
              </a:highlight>
            </a:endParaRPr>
          </a:p>
        </p:txBody>
      </p:sp>
      <p:pic>
        <p:nvPicPr>
          <p:cNvPr id="89" name="Graphic 88" descr="Badge 1 with solid fill">
            <a:extLst>
              <a:ext uri="{FF2B5EF4-FFF2-40B4-BE49-F238E27FC236}">
                <a16:creationId xmlns:a16="http://schemas.microsoft.com/office/drawing/2014/main" id="{EACEB255-94F6-D73B-1D90-D5ABBC3BF4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7958" y="2029299"/>
            <a:ext cx="457200" cy="457200"/>
          </a:xfrm>
          <a:prstGeom prst="rect">
            <a:avLst/>
          </a:prstGeom>
        </p:spPr>
      </p:pic>
      <p:pic>
        <p:nvPicPr>
          <p:cNvPr id="90" name="Graphic 89" descr="Badge with solid fill">
            <a:extLst>
              <a:ext uri="{FF2B5EF4-FFF2-40B4-BE49-F238E27FC236}">
                <a16:creationId xmlns:a16="http://schemas.microsoft.com/office/drawing/2014/main" id="{13084A9D-02F2-B083-1497-349D0AD8F50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65942" y="2056401"/>
            <a:ext cx="457200" cy="45720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9C93C4B8-9921-2647-B066-268A8DF4DF72}"/>
              </a:ext>
            </a:extLst>
          </p:cNvPr>
          <p:cNvSpPr txBox="1"/>
          <p:nvPr/>
        </p:nvSpPr>
        <p:spPr>
          <a:xfrm>
            <a:off x="9293903" y="4430241"/>
            <a:ext cx="2268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New commitments to include pregnant and breastfeeding women in trials outlined in Rome Action Plan </a:t>
            </a:r>
            <a:r>
              <a:rPr lang="en-ZA" sz="1400" dirty="0"/>
              <a:t>- December 2022</a:t>
            </a:r>
          </a:p>
        </p:txBody>
      </p:sp>
      <p:pic>
        <p:nvPicPr>
          <p:cNvPr id="98" name="Graphic 97" descr="Badge 3 with solid fill">
            <a:extLst>
              <a:ext uri="{FF2B5EF4-FFF2-40B4-BE49-F238E27FC236}">
                <a16:creationId xmlns:a16="http://schemas.microsoft.com/office/drawing/2014/main" id="{5E7F0B0B-E609-958B-A203-8DE7158091B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824100" y="4354577"/>
            <a:ext cx="457200" cy="457200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85BFA06-C230-01AA-222D-FFF1079B3E0B}"/>
              </a:ext>
            </a:extLst>
          </p:cNvPr>
          <p:cNvGrpSpPr/>
          <p:nvPr/>
        </p:nvGrpSpPr>
        <p:grpSpPr>
          <a:xfrm>
            <a:off x="4868589" y="2849098"/>
            <a:ext cx="2011682" cy="2011680"/>
            <a:chOff x="5863839" y="1577481"/>
            <a:chExt cx="2011682" cy="201168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1109302-4508-BC73-73BB-2D12E1A00BA7}"/>
                </a:ext>
              </a:extLst>
            </p:cNvPr>
            <p:cNvGrpSpPr/>
            <p:nvPr/>
          </p:nvGrpSpPr>
          <p:grpSpPr>
            <a:xfrm>
              <a:off x="5863839" y="1577481"/>
              <a:ext cx="2011682" cy="2011680"/>
              <a:chOff x="4806072" y="2907708"/>
              <a:chExt cx="2011682" cy="201168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595ECBE-7BA4-E915-745D-3D1E567BEF1D}"/>
                  </a:ext>
                </a:extLst>
              </p:cNvPr>
              <p:cNvGrpSpPr/>
              <p:nvPr/>
            </p:nvGrpSpPr>
            <p:grpSpPr>
              <a:xfrm>
                <a:off x="4806072" y="2907708"/>
                <a:ext cx="2011682" cy="2011680"/>
                <a:chOff x="4944334" y="3004530"/>
                <a:chExt cx="2011682" cy="201168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5F07C411-22CE-8DB1-D5E6-4A704CA4D355}"/>
                    </a:ext>
                  </a:extLst>
                </p:cNvPr>
                <p:cNvSpPr/>
                <p:nvPr/>
              </p:nvSpPr>
              <p:spPr>
                <a:xfrm>
                  <a:off x="5014292" y="3140968"/>
                  <a:ext cx="1728192" cy="1728190"/>
                </a:xfrm>
                <a:prstGeom prst="ellipse">
                  <a:avLst/>
                </a:prstGeom>
                <a:solidFill>
                  <a:schemeClr val="tx1">
                    <a:alpha val="50000"/>
                  </a:schemeClr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F467AA4-AC13-767B-2943-CFD8F27242AB}"/>
                    </a:ext>
                  </a:extLst>
                </p:cNvPr>
                <p:cNvSpPr txBox="1"/>
                <p:nvPr/>
              </p:nvSpPr>
              <p:spPr>
                <a:xfrm>
                  <a:off x="5476517" y="3389266"/>
                  <a:ext cx="1239842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149AF7B-7E4F-10B8-C292-5EE10FA9C2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44334" y="3004530"/>
                  <a:ext cx="2011682" cy="2011680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8A39405B-CC71-EC32-AF11-BD61B2458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16272" y="3256789"/>
                <a:ext cx="1171511" cy="294279"/>
              </a:xfrm>
              <a:prstGeom prst="rect">
                <a:avLst/>
              </a:prstGeom>
              <a:solidFill>
                <a:schemeClr val="accent4"/>
              </a:solidFill>
            </p:spPr>
          </p:pic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3CD2318-20AE-3655-2315-CC5B457F402F}"/>
                </a:ext>
              </a:extLst>
            </p:cNvPr>
            <p:cNvSpPr/>
            <p:nvPr/>
          </p:nvSpPr>
          <p:spPr bwMode="auto">
            <a:xfrm>
              <a:off x="6096000" y="2207646"/>
              <a:ext cx="1614944" cy="12560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rPr>
                <a:t>Efforts to support pregnant and breastfeeding women</a:t>
              </a:r>
              <a:endParaRPr kumimoji="0" lang="en-ZA" sz="1400" b="0" i="0" u="none" strike="noStrike" cap="none" normalizeH="0" baseline="0" dirty="0">
                <a:ln>
                  <a:noFill/>
                </a:ln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6ABC340-88FA-B45E-ED01-ECD3B79D5D7E}"/>
              </a:ext>
            </a:extLst>
          </p:cNvPr>
          <p:cNvSpPr txBox="1"/>
          <p:nvPr/>
        </p:nvSpPr>
        <p:spPr>
          <a:xfrm>
            <a:off x="704138" y="4423017"/>
            <a:ext cx="2268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Company wide initiatives to include pregnant and breast-feeding women in trials through J&amp;J Pregnancy and Lactation Advisory Group (JJ-PAL)</a:t>
            </a:r>
            <a:endParaRPr lang="en-ZA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FAD4F-E96E-649A-1236-AC6E78356198}"/>
              </a:ext>
            </a:extLst>
          </p:cNvPr>
          <p:cNvSpPr txBox="1"/>
          <p:nvPr/>
        </p:nvSpPr>
        <p:spPr>
          <a:xfrm>
            <a:off x="11336640" y="843"/>
            <a:ext cx="8553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EM-136226</a:t>
            </a:r>
            <a:endParaRPr lang="en-ZA" sz="11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692D46-C131-2839-3012-5372CC39452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36128" y="6477337"/>
            <a:ext cx="960203" cy="274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904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1" grpId="0"/>
      <p:bldP spid="8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E47A739-CC19-2734-7632-F6F57C858C17}"/>
              </a:ext>
            </a:extLst>
          </p:cNvPr>
          <p:cNvSpPr/>
          <p:nvPr/>
        </p:nvSpPr>
        <p:spPr>
          <a:xfrm>
            <a:off x="475344" y="1519178"/>
            <a:ext cx="11411856" cy="3819643"/>
          </a:xfrm>
          <a:prstGeom prst="rect">
            <a:avLst/>
          </a:prstGeom>
          <a:ln w="25400"/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BD2BAC-435D-D4E1-D054-CE9EA7134A7F}"/>
              </a:ext>
            </a:extLst>
          </p:cNvPr>
          <p:cNvSpPr/>
          <p:nvPr/>
        </p:nvSpPr>
        <p:spPr>
          <a:xfrm>
            <a:off x="521400" y="4070554"/>
            <a:ext cx="11411856" cy="3819643"/>
          </a:xfrm>
          <a:prstGeom prst="rect">
            <a:avLst/>
          </a:prstGeom>
          <a:ln w="25400"/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DE2F74-2592-D3A0-40C5-63F39949ACDB}"/>
              </a:ext>
            </a:extLst>
          </p:cNvPr>
          <p:cNvSpPr/>
          <p:nvPr/>
        </p:nvSpPr>
        <p:spPr>
          <a:xfrm>
            <a:off x="416680" y="1519178"/>
            <a:ext cx="11411856" cy="3819643"/>
          </a:xfrm>
          <a:prstGeom prst="rect">
            <a:avLst/>
          </a:prstGeom>
          <a:ln w="25400"/>
        </p:spPr>
      </p:sp>
      <p:sp>
        <p:nvSpPr>
          <p:cNvPr id="32" name="Title 21">
            <a:extLst>
              <a:ext uri="{FF2B5EF4-FFF2-40B4-BE49-F238E27FC236}">
                <a16:creationId xmlns:a16="http://schemas.microsoft.com/office/drawing/2014/main" id="{8B8D010E-2E8F-0D8F-3CCC-A14F2459FD6F}"/>
              </a:ext>
            </a:extLst>
          </p:cNvPr>
          <p:cNvSpPr txBox="1">
            <a:spLocks/>
          </p:cNvSpPr>
          <p:nvPr/>
        </p:nvSpPr>
        <p:spPr>
          <a:xfrm>
            <a:off x="1947612" y="225494"/>
            <a:ext cx="949557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1E22AA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Company-wide efforts</a:t>
            </a:r>
          </a:p>
        </p:txBody>
      </p:sp>
      <p:sp>
        <p:nvSpPr>
          <p:cNvPr id="33" name="Content Placeholder 17">
            <a:extLst>
              <a:ext uri="{FF2B5EF4-FFF2-40B4-BE49-F238E27FC236}">
                <a16:creationId xmlns:a16="http://schemas.microsoft.com/office/drawing/2014/main" id="{302EB8A9-887D-22D0-67AF-ECE9A121D822}"/>
              </a:ext>
            </a:extLst>
          </p:cNvPr>
          <p:cNvSpPr txBox="1">
            <a:spLocks/>
          </p:cNvSpPr>
          <p:nvPr/>
        </p:nvSpPr>
        <p:spPr>
          <a:xfrm>
            <a:off x="416680" y="1449435"/>
            <a:ext cx="10843565" cy="16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Johnson &amp; Johnson Pregnancy and Lactation Advisory Group (JJPAL)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Developed in 2021 and includes 14 functions across J&amp;J to co-ordinate efforts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across the company to efficiently address regulatory and stakeholder requirements for robust, timely evidence in the pregnancy and lactating population by: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4CEF8D-59C8-3DE4-9D3A-9C357AEB097E}"/>
              </a:ext>
            </a:extLst>
          </p:cNvPr>
          <p:cNvGrpSpPr/>
          <p:nvPr/>
        </p:nvGrpSpPr>
        <p:grpSpPr>
          <a:xfrm>
            <a:off x="561151" y="3205445"/>
            <a:ext cx="2057500" cy="3017520"/>
            <a:chOff x="10394066" y="949124"/>
            <a:chExt cx="1728216" cy="301752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0404968-D458-1EDB-EE97-89FF1757E377}"/>
                </a:ext>
              </a:extLst>
            </p:cNvPr>
            <p:cNvSpPr/>
            <p:nvPr/>
          </p:nvSpPr>
          <p:spPr>
            <a:xfrm>
              <a:off x="10394066" y="949124"/>
              <a:ext cx="1728216" cy="3017520"/>
            </a:xfrm>
            <a:prstGeom prst="roundRect">
              <a:avLst/>
            </a:prstGeom>
            <a:solidFill>
              <a:srgbClr val="00B5E2">
                <a:alpha val="50000"/>
              </a:srgbClr>
            </a:solidFill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B8810A-8FE3-DFED-7D9C-B6ADB9B97985}"/>
                </a:ext>
              </a:extLst>
            </p:cNvPr>
            <p:cNvSpPr txBox="1"/>
            <p:nvPr/>
          </p:nvSpPr>
          <p:spPr>
            <a:xfrm>
              <a:off x="10532531" y="1703674"/>
              <a:ext cx="1351498" cy="146423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1113" marR="0" lvl="1" indent="-11113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A3AD"/>
                </a:buClr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Advancing </a:t>
              </a:r>
              <a:r>
                <a:rPr kumimoji="0" lang="en-ZA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equity</a:t>
              </a:r>
              <a:r>
                <a:rPr kumimoji="0" lang="en-ZA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for pregnant and lactating individuals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C3E145-A9B7-6857-F1EE-509F1AAE5AD9}"/>
              </a:ext>
            </a:extLst>
          </p:cNvPr>
          <p:cNvGrpSpPr/>
          <p:nvPr/>
        </p:nvGrpSpPr>
        <p:grpSpPr>
          <a:xfrm>
            <a:off x="2783498" y="3205445"/>
            <a:ext cx="2088921" cy="3017520"/>
            <a:chOff x="10367674" y="949124"/>
            <a:chExt cx="1754608" cy="30175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E563588-6EC4-5354-7ADD-F62DFE7FA3A7}"/>
                </a:ext>
              </a:extLst>
            </p:cNvPr>
            <p:cNvSpPr/>
            <p:nvPr/>
          </p:nvSpPr>
          <p:spPr>
            <a:xfrm>
              <a:off x="10394066" y="949124"/>
              <a:ext cx="1728216" cy="3017520"/>
            </a:xfrm>
            <a:prstGeom prst="roundRect">
              <a:avLst/>
            </a:prstGeom>
            <a:solidFill>
              <a:srgbClr val="00B5E2">
                <a:alpha val="50000"/>
              </a:srgbClr>
            </a:solidFill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9F6EF64-AB97-BF44-E3FD-BF57836A788F}"/>
                </a:ext>
              </a:extLst>
            </p:cNvPr>
            <p:cNvSpPr txBox="1"/>
            <p:nvPr/>
          </p:nvSpPr>
          <p:spPr>
            <a:xfrm>
              <a:off x="10367674" y="1081789"/>
              <a:ext cx="1734705" cy="275218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Identifying and </a:t>
              </a:r>
              <a:r>
                <a:rPr kumimoji="0" lang="en-ZA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assessing fit-for-purpose real world data sources/partners for evidence generation </a:t>
              </a:r>
              <a:r>
                <a:rPr kumimoji="0" lang="en-ZA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to meet health authority requirements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9574274-6DFA-A354-8037-850FE1544906}"/>
              </a:ext>
            </a:extLst>
          </p:cNvPr>
          <p:cNvGrpSpPr/>
          <p:nvPr/>
        </p:nvGrpSpPr>
        <p:grpSpPr>
          <a:xfrm>
            <a:off x="5069386" y="3193870"/>
            <a:ext cx="2053228" cy="3017520"/>
            <a:chOff x="10394066" y="949124"/>
            <a:chExt cx="1724628" cy="301752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A1F680F-96C5-E1A0-141D-94103CC98D55}"/>
                </a:ext>
              </a:extLst>
            </p:cNvPr>
            <p:cNvSpPr/>
            <p:nvPr/>
          </p:nvSpPr>
          <p:spPr>
            <a:xfrm>
              <a:off x="10394066" y="949124"/>
              <a:ext cx="1724628" cy="3017520"/>
            </a:xfrm>
            <a:prstGeom prst="roundRect">
              <a:avLst/>
            </a:prstGeom>
            <a:solidFill>
              <a:srgbClr val="00B5E2">
                <a:alpha val="50000"/>
              </a:srgbClr>
            </a:solidFill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982C1D-B645-0F42-CE15-8600C841B06E}"/>
                </a:ext>
              </a:extLst>
            </p:cNvPr>
            <p:cNvSpPr txBox="1"/>
            <p:nvPr/>
          </p:nvSpPr>
          <p:spPr>
            <a:xfrm>
              <a:off x="10441260" y="1740139"/>
              <a:ext cx="1677434" cy="119181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1113" marR="0" lvl="1" indent="-11113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A3AD"/>
                </a:buClr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Organizing </a:t>
              </a:r>
              <a:r>
                <a:rPr kumimoji="0" lang="en-ZA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consultations</a:t>
              </a:r>
              <a:r>
                <a:rPr kumimoji="0" lang="en-ZA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for internal and/or external experts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4E9B6D-699E-76D5-C213-110D749722F0}"/>
              </a:ext>
            </a:extLst>
          </p:cNvPr>
          <p:cNvGrpSpPr/>
          <p:nvPr/>
        </p:nvGrpSpPr>
        <p:grpSpPr>
          <a:xfrm>
            <a:off x="7317885" y="3205444"/>
            <a:ext cx="2053227" cy="3017520"/>
            <a:chOff x="10394065" y="949124"/>
            <a:chExt cx="1724627" cy="301752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0C978B9-6970-A945-4D2C-A3BED4E69954}"/>
                </a:ext>
              </a:extLst>
            </p:cNvPr>
            <p:cNvSpPr/>
            <p:nvPr/>
          </p:nvSpPr>
          <p:spPr>
            <a:xfrm>
              <a:off x="10394065" y="949124"/>
              <a:ext cx="1724627" cy="3017520"/>
            </a:xfrm>
            <a:prstGeom prst="roundRect">
              <a:avLst/>
            </a:prstGeom>
            <a:solidFill>
              <a:srgbClr val="00B5E2">
                <a:alpha val="50000"/>
              </a:srgbClr>
            </a:solidFill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31E6F79-396C-6BCC-2750-EEDE1D3CDF65}"/>
                </a:ext>
              </a:extLst>
            </p:cNvPr>
            <p:cNvSpPr txBox="1"/>
            <p:nvPr/>
          </p:nvSpPr>
          <p:spPr>
            <a:xfrm>
              <a:off x="10428732" y="1348635"/>
              <a:ext cx="1579870" cy="224159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1113" marR="0" lvl="1" indent="-11113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A3AD"/>
                </a:buClr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Exploring barriers and facilitators </a:t>
              </a:r>
              <a:r>
                <a:rPr kumimoji="0" lang="en-ZA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for pregnant and lactating populations on clinical trial inclusion*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3ABD8A8-31CB-4DD4-54A4-16D047CE3D18}"/>
              </a:ext>
            </a:extLst>
          </p:cNvPr>
          <p:cNvGrpSpPr/>
          <p:nvPr/>
        </p:nvGrpSpPr>
        <p:grpSpPr>
          <a:xfrm>
            <a:off x="9566383" y="3204920"/>
            <a:ext cx="2053227" cy="3017520"/>
            <a:chOff x="10394065" y="949124"/>
            <a:chExt cx="1724627" cy="301752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61B5D7E-E5F2-8A27-3E4E-F7AE1AEA7C56}"/>
                </a:ext>
              </a:extLst>
            </p:cNvPr>
            <p:cNvSpPr/>
            <p:nvPr/>
          </p:nvSpPr>
          <p:spPr>
            <a:xfrm>
              <a:off x="10394065" y="949124"/>
              <a:ext cx="1724627" cy="3017520"/>
            </a:xfrm>
            <a:prstGeom prst="roundRect">
              <a:avLst/>
            </a:prstGeom>
            <a:solidFill>
              <a:srgbClr val="00B5E2">
                <a:alpha val="50000"/>
              </a:srgbClr>
            </a:solidFill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7D76D89-2DED-F9FA-D1E6-BF5E7D79A5B8}"/>
                </a:ext>
              </a:extLst>
            </p:cNvPr>
            <p:cNvSpPr txBox="1"/>
            <p:nvPr/>
          </p:nvSpPr>
          <p:spPr>
            <a:xfrm>
              <a:off x="10466443" y="1484230"/>
              <a:ext cx="1579870" cy="199149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1113" marR="0" lvl="1" indent="-11113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A3AD"/>
                </a:buClr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Developing and delivering methods for studying real world use</a:t>
              </a:r>
              <a:r>
                <a:rPr kumimoji="0" lang="en-ZA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of medications in pregnancy</a:t>
              </a:r>
            </a:p>
          </p:txBody>
        </p:sp>
      </p:grpSp>
      <p:sp>
        <p:nvSpPr>
          <p:cNvPr id="53" name="Right Brace 52">
            <a:extLst>
              <a:ext uri="{FF2B5EF4-FFF2-40B4-BE49-F238E27FC236}">
                <a16:creationId xmlns:a16="http://schemas.microsoft.com/office/drawing/2014/main" id="{1E5D9E45-8BB4-8697-7F6E-4A6A8C39273E}"/>
              </a:ext>
            </a:extLst>
          </p:cNvPr>
          <p:cNvSpPr/>
          <p:nvPr/>
        </p:nvSpPr>
        <p:spPr bwMode="auto">
          <a:xfrm rot="16200000">
            <a:off x="5869204" y="-2713550"/>
            <a:ext cx="499649" cy="11195258"/>
          </a:xfrm>
          <a:prstGeom prst="rightBrace">
            <a:avLst>
              <a:gd name="adj1" fmla="val 11061"/>
              <a:gd name="adj2" fmla="val 49528"/>
            </a:avLst>
          </a:prstGeom>
          <a:solidFill>
            <a:sysClr val="window" lastClr="FFFFFF"/>
          </a:solidFill>
          <a:ln w="38100" cap="flat" cmpd="sng" algn="ctr">
            <a:solidFill>
              <a:srgbClr val="E7E6E6">
                <a:lumMod val="50000"/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161AA-FB39-269E-A967-562ACE5AC55A}"/>
              </a:ext>
            </a:extLst>
          </p:cNvPr>
          <p:cNvSpPr txBox="1"/>
          <p:nvPr/>
        </p:nvSpPr>
        <p:spPr>
          <a:xfrm>
            <a:off x="2134969" y="6381389"/>
            <a:ext cx="7627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9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*Jacobson MH</a:t>
            </a: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Yost E, Sylvester S, Renz C, Wyszynski DF, Davis KJ. Determinants of Participation in Clinical Trials During Pregnancy and Lactation. </a:t>
            </a:r>
            <a:r>
              <a:rPr lang="en-US" sz="9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International Society for Pharmacoepidemiology</a:t>
            </a: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August 23-27, 2023, Halifax, NS.</a:t>
            </a:r>
            <a:endParaRPr lang="en-ZA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E98648-4ED0-BED2-DA42-9E6847FEA493}"/>
              </a:ext>
            </a:extLst>
          </p:cNvPr>
          <p:cNvSpPr txBox="1"/>
          <p:nvPr/>
        </p:nvSpPr>
        <p:spPr>
          <a:xfrm>
            <a:off x="11336640" y="843"/>
            <a:ext cx="8553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EM-136226</a:t>
            </a:r>
            <a:endParaRPr lang="en-ZA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34887-D2D4-21FB-598E-AA7DEA04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128" y="6477337"/>
            <a:ext cx="960203" cy="274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86673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E47A739-CC19-2734-7632-F6F57C858C17}"/>
              </a:ext>
            </a:extLst>
          </p:cNvPr>
          <p:cNvSpPr/>
          <p:nvPr/>
        </p:nvSpPr>
        <p:spPr>
          <a:xfrm>
            <a:off x="475344" y="1704373"/>
            <a:ext cx="11411856" cy="3819643"/>
          </a:xfrm>
          <a:prstGeom prst="rect">
            <a:avLst/>
          </a:prstGeom>
          <a:ln w="25400"/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BD2BAC-435D-D4E1-D054-CE9EA7134A7F}"/>
              </a:ext>
            </a:extLst>
          </p:cNvPr>
          <p:cNvSpPr/>
          <p:nvPr/>
        </p:nvSpPr>
        <p:spPr>
          <a:xfrm>
            <a:off x="239562" y="6256449"/>
            <a:ext cx="11693694" cy="1633748"/>
          </a:xfrm>
          <a:prstGeom prst="rect">
            <a:avLst/>
          </a:prstGeom>
          <a:ln w="25400"/>
        </p:spPr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B75E22-8A7A-0FE9-0526-08B066AC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991" y="22742"/>
            <a:ext cx="9782329" cy="1409531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1E22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generation for CAB-RPV LAI through Janssen-</a:t>
            </a:r>
            <a:r>
              <a:rPr lang="en-US" sz="2600" b="1" dirty="0" err="1">
                <a:solidFill>
                  <a:srgbClr val="1E22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ViiV</a:t>
            </a:r>
            <a:r>
              <a:rPr lang="en-US" sz="2600" b="1" dirty="0">
                <a:solidFill>
                  <a:srgbClr val="1E22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4D22334-0C4A-99F9-EE70-49B0F560F618}"/>
              </a:ext>
            </a:extLst>
          </p:cNvPr>
          <p:cNvGrpSpPr/>
          <p:nvPr/>
        </p:nvGrpSpPr>
        <p:grpSpPr>
          <a:xfrm>
            <a:off x="103424" y="1559292"/>
            <a:ext cx="11411856" cy="4109803"/>
            <a:chOff x="416680" y="1229018"/>
            <a:chExt cx="11411856" cy="410980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052B41E-F21D-2CF8-7257-02924DDC674D}"/>
                </a:ext>
              </a:extLst>
            </p:cNvPr>
            <p:cNvSpPr/>
            <p:nvPr/>
          </p:nvSpPr>
          <p:spPr>
            <a:xfrm>
              <a:off x="416680" y="1519178"/>
              <a:ext cx="11411856" cy="3819643"/>
            </a:xfrm>
            <a:prstGeom prst="rect">
              <a:avLst/>
            </a:prstGeom>
            <a:ln w="25400"/>
          </p:spPr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70D2985-9A7E-DEDC-44FE-F302ABDF6F97}"/>
                </a:ext>
              </a:extLst>
            </p:cNvPr>
            <p:cNvGrpSpPr/>
            <p:nvPr/>
          </p:nvGrpSpPr>
          <p:grpSpPr>
            <a:xfrm>
              <a:off x="2547170" y="1229018"/>
              <a:ext cx="9160917" cy="2349924"/>
              <a:chOff x="2547170" y="1229018"/>
              <a:chExt cx="9160917" cy="234992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AF73DCF9-7809-636C-DBD6-CDA90004D68D}"/>
                  </a:ext>
                </a:extLst>
              </p:cNvPr>
              <p:cNvGrpSpPr/>
              <p:nvPr/>
            </p:nvGrpSpPr>
            <p:grpSpPr>
              <a:xfrm>
                <a:off x="2709779" y="1661033"/>
                <a:ext cx="7118350" cy="1917909"/>
                <a:chOff x="2709779" y="1661033"/>
                <a:chExt cx="7118350" cy="1917909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B1B9006-CE12-8B74-236E-D41400603B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709779" y="1661033"/>
                  <a:ext cx="0" cy="1917909"/>
                </a:xfrm>
                <a:prstGeom prst="line">
                  <a:avLst/>
                </a:prstGeom>
                <a:solidFill>
                  <a:srgbClr val="C0C0C0"/>
                </a:solidFill>
                <a:ln w="6350" cap="flat" cmpd="sng" algn="ctr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337B9DD3-C5AF-A5B8-DB1E-5A454D66494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4478254" y="1661033"/>
                  <a:ext cx="12700" cy="1917909"/>
                </a:xfrm>
                <a:prstGeom prst="line">
                  <a:avLst/>
                </a:prstGeom>
                <a:solidFill>
                  <a:srgbClr val="C0C0C0"/>
                </a:solidFill>
                <a:ln w="6350" cap="flat" cmpd="sng" algn="ctr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DC9DF60D-7762-8536-EFA2-35CD996DE94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271325" y="1661033"/>
                  <a:ext cx="804" cy="1917909"/>
                </a:xfrm>
                <a:prstGeom prst="line">
                  <a:avLst/>
                </a:prstGeom>
                <a:solidFill>
                  <a:srgbClr val="C0C0C0"/>
                </a:solidFill>
                <a:ln w="6350" cap="flat" cmpd="sng" algn="ctr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52D0318-9D79-530F-6A00-83DBA59690E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59654" y="1661033"/>
                  <a:ext cx="0" cy="1917909"/>
                </a:xfrm>
                <a:prstGeom prst="line">
                  <a:avLst/>
                </a:prstGeom>
                <a:solidFill>
                  <a:srgbClr val="C0C0C0"/>
                </a:solidFill>
                <a:ln w="6350" cap="flat" cmpd="sng" algn="ctr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413FC5F-6BD3-768C-1640-DCE243B143E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828129" y="1661033"/>
                  <a:ext cx="0" cy="1917909"/>
                </a:xfrm>
                <a:prstGeom prst="line">
                  <a:avLst/>
                </a:prstGeom>
                <a:solidFill>
                  <a:srgbClr val="C0C0C0"/>
                </a:solidFill>
                <a:ln w="6350" cap="flat" cmpd="sng" algn="ctr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9187C1A-EA08-7C6D-EB02-BAAE435F41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2547170" y="1445994"/>
                <a:ext cx="9160917" cy="16103"/>
              </a:xfrm>
              <a:prstGeom prst="line">
                <a:avLst/>
              </a:prstGeom>
              <a:solidFill>
                <a:srgbClr val="C0C0C0"/>
              </a:solidFill>
              <a:ln w="254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F5FDE8C-7D3F-8CFB-2304-436B56CCAE01}"/>
                  </a:ext>
                </a:extLst>
              </p:cNvPr>
              <p:cNvSpPr/>
              <p:nvPr/>
            </p:nvSpPr>
            <p:spPr bwMode="auto">
              <a:xfrm>
                <a:off x="2713352" y="1229018"/>
                <a:ext cx="976923" cy="433953"/>
              </a:xfrm>
              <a:prstGeom prst="rect">
                <a:avLst/>
              </a:prstGeom>
              <a:solidFill>
                <a:schemeClr val="bg1"/>
              </a:solidFill>
              <a:ln w="31750" cap="flat" cmpd="sng" algn="ctr">
                <a:solidFill>
                  <a:srgbClr val="00B5E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30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4B53BF2-8B14-C1A1-B78A-3DE25AE43194}"/>
                  </a:ext>
                </a:extLst>
              </p:cNvPr>
              <p:cNvSpPr txBox="1"/>
              <p:nvPr/>
            </p:nvSpPr>
            <p:spPr>
              <a:xfrm>
                <a:off x="2713352" y="1324763"/>
                <a:ext cx="9769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A3AD"/>
                    </a:solidFill>
                    <a:effectLst/>
                    <a:uLnTx/>
                    <a:uFillTx/>
                    <a:latin typeface="Arial"/>
                    <a:ea typeface="ヒラギノ角ゴ ProN W3"/>
                  </a:rPr>
                  <a:t>2022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CDF0FE2-659C-8A43-023A-973D4C32DF6C}"/>
                  </a:ext>
                </a:extLst>
              </p:cNvPr>
              <p:cNvSpPr/>
              <p:nvPr/>
            </p:nvSpPr>
            <p:spPr bwMode="auto">
              <a:xfrm>
                <a:off x="4492339" y="1229018"/>
                <a:ext cx="976923" cy="433953"/>
              </a:xfrm>
              <a:prstGeom prst="rect">
                <a:avLst/>
              </a:prstGeom>
              <a:solidFill>
                <a:schemeClr val="bg1"/>
              </a:solidFill>
              <a:ln w="31750" cap="flat" cmpd="sng" algn="ctr">
                <a:solidFill>
                  <a:srgbClr val="00B5E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30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C708BA3-930C-80BC-7F7E-41CA0BD89A89}"/>
                  </a:ext>
                </a:extLst>
              </p:cNvPr>
              <p:cNvSpPr txBox="1"/>
              <p:nvPr/>
            </p:nvSpPr>
            <p:spPr>
              <a:xfrm>
                <a:off x="4492339" y="1324763"/>
                <a:ext cx="9769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A3AD"/>
                    </a:solidFill>
                    <a:effectLst/>
                    <a:uLnTx/>
                    <a:uFillTx/>
                    <a:latin typeface="Arial"/>
                    <a:ea typeface="ヒラギノ角ゴ ProN W3"/>
                  </a:rPr>
                  <a:t>2023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EEABB76-6966-3E0F-863F-CA84F4429D07}"/>
                  </a:ext>
                </a:extLst>
              </p:cNvPr>
              <p:cNvSpPr/>
              <p:nvPr/>
            </p:nvSpPr>
            <p:spPr bwMode="auto">
              <a:xfrm>
                <a:off x="6271326" y="1229018"/>
                <a:ext cx="976923" cy="433953"/>
              </a:xfrm>
              <a:prstGeom prst="rect">
                <a:avLst/>
              </a:prstGeom>
              <a:solidFill>
                <a:schemeClr val="bg1"/>
              </a:solidFill>
              <a:ln w="31750" cap="flat" cmpd="sng" algn="ctr">
                <a:solidFill>
                  <a:srgbClr val="00B5E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30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2AF8C4B-A353-4586-B50C-FDA410160E6D}"/>
                  </a:ext>
                </a:extLst>
              </p:cNvPr>
              <p:cNvSpPr txBox="1"/>
              <p:nvPr/>
            </p:nvSpPr>
            <p:spPr>
              <a:xfrm>
                <a:off x="6271326" y="1324763"/>
                <a:ext cx="9769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A3AD"/>
                    </a:solidFill>
                    <a:effectLst/>
                    <a:uLnTx/>
                    <a:uFillTx/>
                    <a:latin typeface="Arial"/>
                    <a:ea typeface="ヒラギノ角ゴ ProN W3"/>
                  </a:rPr>
                  <a:t>2024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9E26F90-AAA3-1964-FEFC-C2491A53004A}"/>
                  </a:ext>
                </a:extLst>
              </p:cNvPr>
              <p:cNvSpPr/>
              <p:nvPr/>
            </p:nvSpPr>
            <p:spPr bwMode="auto">
              <a:xfrm>
                <a:off x="8050313" y="1229018"/>
                <a:ext cx="976923" cy="433953"/>
              </a:xfrm>
              <a:prstGeom prst="rect">
                <a:avLst/>
              </a:prstGeom>
              <a:solidFill>
                <a:schemeClr val="bg1"/>
              </a:solidFill>
              <a:ln w="31750" cap="flat" cmpd="sng" algn="ctr">
                <a:solidFill>
                  <a:srgbClr val="00B5E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30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5134E0C-DB6A-6C14-AF57-A345D9422458}"/>
                  </a:ext>
                </a:extLst>
              </p:cNvPr>
              <p:cNvSpPr txBox="1"/>
              <p:nvPr/>
            </p:nvSpPr>
            <p:spPr>
              <a:xfrm>
                <a:off x="8050313" y="1324763"/>
                <a:ext cx="9769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A3AD"/>
                    </a:solidFill>
                    <a:effectLst/>
                    <a:uLnTx/>
                    <a:uFillTx/>
                    <a:latin typeface="Arial"/>
                    <a:ea typeface="ヒラギノ角ゴ ProN W3"/>
                  </a:rPr>
                  <a:t>2025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56087C4-03EB-6B43-A9B5-70B402F18FF5}"/>
                  </a:ext>
                </a:extLst>
              </p:cNvPr>
              <p:cNvSpPr/>
              <p:nvPr/>
            </p:nvSpPr>
            <p:spPr bwMode="auto">
              <a:xfrm>
                <a:off x="9829300" y="1229018"/>
                <a:ext cx="976923" cy="433953"/>
              </a:xfrm>
              <a:prstGeom prst="rect">
                <a:avLst/>
              </a:prstGeom>
              <a:solidFill>
                <a:schemeClr val="bg1"/>
              </a:solidFill>
              <a:ln w="31750" cap="flat" cmpd="sng" algn="ctr">
                <a:solidFill>
                  <a:srgbClr val="00B5E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30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943D7A-EC03-73A6-C2A7-2B0DC74C11EF}"/>
                  </a:ext>
                </a:extLst>
              </p:cNvPr>
              <p:cNvSpPr txBox="1"/>
              <p:nvPr/>
            </p:nvSpPr>
            <p:spPr>
              <a:xfrm>
                <a:off x="9829300" y="1324763"/>
                <a:ext cx="9769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A3AD"/>
                    </a:solidFill>
                    <a:effectLst/>
                    <a:uLnTx/>
                    <a:uFillTx/>
                    <a:latin typeface="Arial"/>
                    <a:ea typeface="ヒラギノ角ゴ ProN W3"/>
                  </a:rPr>
                  <a:t>2026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DB7F0FF-E964-6676-742E-66F4F289332A}"/>
                </a:ext>
              </a:extLst>
            </p:cNvPr>
            <p:cNvGrpSpPr/>
            <p:nvPr/>
          </p:nvGrpSpPr>
          <p:grpSpPr>
            <a:xfrm>
              <a:off x="3201813" y="1800303"/>
              <a:ext cx="7604410" cy="627519"/>
              <a:chOff x="3589052" y="2036188"/>
              <a:chExt cx="5937330" cy="469809"/>
            </a:xfrm>
          </p:grpSpPr>
          <p:sp>
            <p:nvSpPr>
              <p:cNvPr id="43" name="Arrow: Pentagon 14">
                <a:extLst>
                  <a:ext uri="{FF2B5EF4-FFF2-40B4-BE49-F238E27FC236}">
                    <a16:creationId xmlns:a16="http://schemas.microsoft.com/office/drawing/2014/main" id="{CF303385-00D6-7496-182A-2839232CB7D6}"/>
                  </a:ext>
                </a:extLst>
              </p:cNvPr>
              <p:cNvSpPr/>
              <p:nvPr/>
            </p:nvSpPr>
            <p:spPr bwMode="auto">
              <a:xfrm>
                <a:off x="3589052" y="2036188"/>
                <a:ext cx="3980480" cy="209550"/>
              </a:xfrm>
              <a:prstGeom prst="homePlate">
                <a:avLst/>
              </a:prstGeom>
              <a:solidFill>
                <a:srgbClr val="00A3AD">
                  <a:alpha val="40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7432" tIns="27432" rIns="27432" bIns="27432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Arial" pitchFamily="-110" charset="0"/>
                    <a:ea typeface="ヒラギノ角ゴ ProN W3" pitchFamily="-110" charset="-128"/>
                    <a:cs typeface="ヒラギノ角ゴ ProN W3" pitchFamily="-110" charset="-128"/>
                    <a:sym typeface="Arial" pitchFamily="-110" charset="0"/>
                  </a:rPr>
                  <a:t>CARES: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Arial" pitchFamily="-110" charset="0"/>
                    <a:ea typeface="ヒラギノ角ゴ ProN W3" pitchFamily="-110" charset="-128"/>
                    <a:cs typeface="ヒラギノ角ゴ ProN W3" pitchFamily="-110" charset="-128"/>
                    <a:sym typeface="Arial" pitchFamily="-110" charset="0"/>
                  </a:rPr>
                  <a:t>Adults (</a:t>
                </a:r>
                <a:r>
                  <a:rPr lang="en-US" sz="1200" dirty="0">
                    <a:solidFill>
                      <a:srgbClr val="212121"/>
                    </a:solidFill>
                    <a:latin typeface="Arial" pitchFamily="-110" charset="0"/>
                    <a:ea typeface="ヒラギノ角ゴ ProN W3" pitchFamily="-110" charset="-128"/>
                    <a:cs typeface="ヒラギノ角ゴ ProN W3" pitchFamily="-110" charset="-128"/>
                    <a:sym typeface="Arial" pitchFamily="-110" charset="0"/>
                  </a:rPr>
                  <a:t>South Africa, Kenya, Uganda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Arial" pitchFamily="-110" charset="0"/>
                    <a:ea typeface="ヒラギノ角ゴ ProN W3" pitchFamily="-110" charset="-128"/>
                    <a:cs typeface="ヒラギノ角ゴ ProN W3" pitchFamily="-110" charset="-128"/>
                    <a:sym typeface="Arial" pitchFamily="-110" charset="0"/>
                  </a:rPr>
                  <a:t>)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endParaRPr>
              </a:p>
            </p:txBody>
          </p:sp>
          <p:sp>
            <p:nvSpPr>
              <p:cNvPr id="44" name="Arrow: Pentagon 20">
                <a:extLst>
                  <a:ext uri="{FF2B5EF4-FFF2-40B4-BE49-F238E27FC236}">
                    <a16:creationId xmlns:a16="http://schemas.microsoft.com/office/drawing/2014/main" id="{033FE7D8-89DA-3C3C-3124-D7C937A349AC}"/>
                  </a:ext>
                </a:extLst>
              </p:cNvPr>
              <p:cNvSpPr/>
              <p:nvPr/>
            </p:nvSpPr>
            <p:spPr bwMode="auto">
              <a:xfrm>
                <a:off x="4956882" y="2301777"/>
                <a:ext cx="4569500" cy="204220"/>
              </a:xfrm>
              <a:prstGeom prst="homePlate">
                <a:avLst/>
              </a:prstGeom>
              <a:solidFill>
                <a:schemeClr val="accent5">
                  <a:alpha val="5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7432" tIns="27432" rIns="27432" bIns="27432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Arial" pitchFamily="-110" charset="0"/>
                    <a:ea typeface="ヒラギノ角ゴ ProN W3" pitchFamily="-110" charset="-128"/>
                    <a:cs typeface="ヒラギノ角ゴ ProN W3" pitchFamily="-110" charset="-128"/>
                    <a:sym typeface="Arial" pitchFamily="-110" charset="0"/>
                  </a:rPr>
                  <a:t>LATA: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Arial" pitchFamily="-110" charset="0"/>
                    <a:ea typeface="ヒラギノ角ゴ ProN W3" pitchFamily="-110" charset="-128"/>
                    <a:cs typeface="ヒラギノ角ゴ ProN W3" pitchFamily="-110" charset="-128"/>
                    <a:sym typeface="Arial" pitchFamily="-110" charset="0"/>
                  </a:rPr>
                  <a:t>Adolescents 12-19 yr (</a:t>
                </a:r>
                <a:r>
                  <a:rPr lang="en-US" sz="1200" dirty="0">
                    <a:solidFill>
                      <a:srgbClr val="212121"/>
                    </a:solidFill>
                    <a:latin typeface="Arial" pitchFamily="-110" charset="0"/>
                    <a:ea typeface="ヒラギノ角ゴ ProN W3" pitchFamily="-110" charset="-128"/>
                    <a:cs typeface="ヒラギノ角ゴ ProN W3" pitchFamily="-110" charset="-128"/>
                    <a:sym typeface="Arial" pitchFamily="-110" charset="0"/>
                  </a:rPr>
                  <a:t>South Africa, Kenya, Uganda, Zimbabwe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Arial" pitchFamily="-110" charset="0"/>
                    <a:ea typeface="ヒラギノ角ゴ ProN W3" pitchFamily="-110" charset="-128"/>
                    <a:cs typeface="ヒラギノ角ゴ ProN W3" pitchFamily="-110" charset="-128"/>
                    <a:sym typeface="Arial" pitchFamily="-110" charset="0"/>
                  </a:rPr>
                  <a:t>)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endParaRPr>
              </a:p>
            </p:txBody>
          </p:sp>
        </p:grpSp>
        <p:sp>
          <p:nvSpPr>
            <p:cNvPr id="41" name="Arrow: Pentagon 31">
              <a:extLst>
                <a:ext uri="{FF2B5EF4-FFF2-40B4-BE49-F238E27FC236}">
                  <a16:creationId xmlns:a16="http://schemas.microsoft.com/office/drawing/2014/main" id="{EE61AA4A-D877-81D4-9337-CC3124240F69}"/>
                </a:ext>
              </a:extLst>
            </p:cNvPr>
            <p:cNvSpPr/>
            <p:nvPr/>
          </p:nvSpPr>
          <p:spPr bwMode="auto">
            <a:xfrm>
              <a:off x="4478254" y="2527079"/>
              <a:ext cx="6313882" cy="279894"/>
            </a:xfrm>
            <a:prstGeom prst="homePlate">
              <a:avLst/>
            </a:prstGeom>
            <a:solidFill>
              <a:srgbClr val="C800A1">
                <a:alpha val="3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" tIns="27432" rIns="27432" bIns="2743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rPr>
                <a:t>IMPALA: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rPr>
                <a:t>Adults with history/at risk of vir. failure (</a:t>
              </a:r>
              <a:r>
                <a:rPr lang="en-US" sz="1200" dirty="0">
                  <a:solidFill>
                    <a:srgbClr val="212121"/>
                  </a:solidFill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rPr>
                <a:t>South Africa, Kenya, Uganda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rPr>
                <a:t>)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42" name="Arrow: Pentagon 42">
              <a:extLst>
                <a:ext uri="{FF2B5EF4-FFF2-40B4-BE49-F238E27FC236}">
                  <a16:creationId xmlns:a16="http://schemas.microsoft.com/office/drawing/2014/main" id="{70C29BA4-BF43-B4AB-690C-B6D88172CB66}"/>
                </a:ext>
              </a:extLst>
            </p:cNvPr>
            <p:cNvSpPr/>
            <p:nvPr/>
          </p:nvSpPr>
          <p:spPr bwMode="auto">
            <a:xfrm>
              <a:off x="4478254" y="2898121"/>
              <a:ext cx="4545276" cy="277653"/>
            </a:xfrm>
            <a:prstGeom prst="homePlate">
              <a:avLst/>
            </a:prstGeom>
            <a:solidFill>
              <a:schemeClr val="accent4"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" tIns="27432" rIns="27432" bIns="2743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rPr>
                <a:t>AFINAty: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rPr>
                <a:t>Adolescents and young adults 12-24 yr (</a:t>
              </a:r>
              <a:r>
                <a:rPr lang="en-US" sz="1200" dirty="0">
                  <a:solidFill>
                    <a:srgbClr val="212121"/>
                  </a:solidFill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rPr>
                <a:t>South Africa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rPr>
                <a:t>)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331A6DD0-E180-948B-F3C2-D4573D5CBC53}"/>
              </a:ext>
            </a:extLst>
          </p:cNvPr>
          <p:cNvSpPr txBox="1">
            <a:spLocks/>
          </p:cNvSpPr>
          <p:nvPr/>
        </p:nvSpPr>
        <p:spPr>
          <a:xfrm>
            <a:off x="150459" y="3975435"/>
            <a:ext cx="5243188" cy="2841686"/>
          </a:xfrm>
          <a:prstGeom prst="rect">
            <a:avLst/>
          </a:prstGeom>
        </p:spPr>
        <p:txBody>
          <a:bodyPr anchor="ctr"/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63666A"/>
              </a:buClr>
              <a:buSzPct val="100000"/>
              <a:buFont typeface="Arial" pitchFamily="-65" charset="0"/>
              <a:buChar char="•"/>
              <a:defRPr sz="250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marL="457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3666A"/>
              </a:buClr>
              <a:buSzPct val="100000"/>
              <a:buFont typeface="Arial" pitchFamily="-65" charset="0"/>
              <a:buChar char="–"/>
              <a:defRPr sz="200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marL="731520" indent="-20116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3666A"/>
              </a:buClr>
              <a:buSzPct val="100000"/>
              <a:buFont typeface="Arial" pitchFamily="-65" charset="0"/>
              <a:buChar char="•"/>
              <a:defRPr sz="180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marL="1097280" indent="-20116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3666A"/>
              </a:buClr>
              <a:buSzPct val="100000"/>
              <a:buFont typeface="Arial" pitchFamily="-65" charset="0"/>
              <a:buChar char="–"/>
              <a:defRPr sz="150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marL="1487964" indent="-19113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3666A"/>
              </a:buClr>
              <a:buSzPct val="100000"/>
              <a:buFont typeface="Arial" pitchFamily="-65" charset="0"/>
              <a:buChar char="»"/>
              <a:defRPr sz="130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  <a:lvl6pPr marL="1776223" indent="-192024" algn="l" rtl="0" eaLnBrk="1" fontAlgn="base" hangingPunct="1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4259" indent="-192024" algn="l" rtl="0" eaLnBrk="1" fontAlgn="base" hangingPunct="1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2295" indent="-192024" algn="l" rtl="0" eaLnBrk="1" fontAlgn="base" hangingPunct="1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40331" indent="-192024" algn="l" rtl="0" eaLnBrk="1" fontAlgn="base" hangingPunct="1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defTabSz="914400">
              <a:spcBef>
                <a:spcPts val="300"/>
              </a:spcBef>
              <a:buNone/>
            </a:pPr>
            <a:r>
              <a:rPr lang="en-US" sz="16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ACROSS TRIALS:</a:t>
            </a:r>
          </a:p>
          <a:p>
            <a:pPr defTabSz="914400">
              <a:spcBef>
                <a:spcPts val="300"/>
              </a:spcBef>
            </a:pP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imited safety data for CAB + RPV LA in pregnancy, participants must use effective forms of birth control. </a:t>
            </a:r>
          </a:p>
          <a:p>
            <a:pPr defTabSz="914400">
              <a:spcBef>
                <a:spcPts val="300"/>
              </a:spcBef>
            </a:pP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 the case of </a:t>
            </a:r>
            <a:r>
              <a:rPr lang="en-US" sz="1600" b="1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incident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pregnancy: </a:t>
            </a:r>
          </a:p>
          <a:p>
            <a:pPr marL="541782" lvl="1" indent="-285750" defTabSz="914400">
              <a:spcBef>
                <a:spcPts val="300"/>
              </a:spcBef>
            </a:pPr>
            <a:r>
              <a:rPr lang="en-US" sz="1600" kern="0" dirty="0">
                <a:solidFill>
                  <a:schemeClr val="tx1"/>
                </a:solidFill>
                <a:cs typeface="Arial" panose="020B0604020202020204" pitchFamily="34" charset="0"/>
              </a:rPr>
              <a:t>Informed consent procedures</a:t>
            </a:r>
          </a:p>
          <a:p>
            <a:pPr marL="541782" lvl="1" indent="-285750" defTabSz="914400">
              <a:spcBef>
                <a:spcPts val="300"/>
              </a:spcBef>
            </a:pPr>
            <a:r>
              <a:rPr lang="en-US" sz="1600" kern="0" dirty="0">
                <a:solidFill>
                  <a:schemeClr val="tx1"/>
                </a:solidFill>
                <a:cs typeface="Arial" panose="020B0604020202020204" pitchFamily="34" charset="0"/>
              </a:rPr>
              <a:t>PK sampling across trimesters</a:t>
            </a:r>
          </a:p>
          <a:p>
            <a:pPr marL="541782" lvl="1" indent="-285750" defTabSz="914400">
              <a:spcBef>
                <a:spcPts val="300"/>
              </a:spcBef>
            </a:pPr>
            <a:r>
              <a:rPr lang="en-US" sz="1600" kern="0" dirty="0">
                <a:solidFill>
                  <a:schemeClr val="tx1"/>
                </a:solidFill>
                <a:cs typeface="Arial" panose="020B0604020202020204" pitchFamily="34" charset="0"/>
              </a:rPr>
              <a:t>Adverse pregnancy outcomes evaluation</a:t>
            </a:r>
          </a:p>
          <a:p>
            <a:pPr marL="541782" lvl="1" indent="-285750" defTabSz="914400">
              <a:spcBef>
                <a:spcPts val="300"/>
              </a:spcBef>
            </a:pPr>
            <a:r>
              <a:rPr lang="en-US" sz="1600" kern="0" dirty="0">
                <a:solidFill>
                  <a:schemeClr val="tx1"/>
                </a:solidFill>
                <a:cs typeface="Arial" panose="020B0604020202020204" pitchFamily="34" charset="0"/>
              </a:rPr>
              <a:t>Breast milk sampling &amp; infant outcomes (in select trials)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3A7A05-144C-D4D7-2B16-EFC9F10BE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044" y="4053110"/>
            <a:ext cx="4686819" cy="2412333"/>
          </a:xfrm>
          <a:prstGeom prst="rect">
            <a:avLst/>
          </a:prstGeom>
          <a:ln w="12700">
            <a:noFill/>
            <a:prstDash val="dash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449DE3-F278-5A99-F059-C1DBA5B39B55}"/>
              </a:ext>
            </a:extLst>
          </p:cNvPr>
          <p:cNvSpPr txBox="1"/>
          <p:nvPr/>
        </p:nvSpPr>
        <p:spPr>
          <a:xfrm>
            <a:off x="10098392" y="4120055"/>
            <a:ext cx="1896336" cy="2113399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Bef>
                <a:spcPts val="240"/>
              </a:spcBef>
            </a:pPr>
            <a:r>
              <a:rPr lang="en-US" sz="1600" b="1" dirty="0"/>
              <a:t>CREATE STUDY (IMPAACT 2040): </a:t>
            </a:r>
          </a:p>
          <a:p>
            <a:pPr marL="285750" indent="-28575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Pregnant and Post-partum women</a:t>
            </a:r>
          </a:p>
          <a:p>
            <a:pPr marL="285750" indent="-28575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Protocol development underway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72099-183E-D929-5689-F89281598613}"/>
              </a:ext>
            </a:extLst>
          </p:cNvPr>
          <p:cNvSpPr txBox="1"/>
          <p:nvPr/>
        </p:nvSpPr>
        <p:spPr>
          <a:xfrm>
            <a:off x="11336640" y="843"/>
            <a:ext cx="8553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EM-136226</a:t>
            </a:r>
            <a:endParaRPr lang="en-ZA" sz="11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B221B6-26A2-1457-DA97-3780CA8BCD42}"/>
              </a:ext>
            </a:extLst>
          </p:cNvPr>
          <p:cNvCxnSpPr>
            <a:cxnSpLocks/>
          </p:cNvCxnSpPr>
          <p:nvPr/>
        </p:nvCxnSpPr>
        <p:spPr bwMode="auto">
          <a:xfrm>
            <a:off x="225291" y="3888960"/>
            <a:ext cx="11661909" cy="0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96529A6-F379-246E-6269-5D8AB3F36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6128" y="6477337"/>
            <a:ext cx="960203" cy="274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A781BF-5305-39E7-0570-8138B9A5494E}"/>
              </a:ext>
            </a:extLst>
          </p:cNvPr>
          <p:cNvSpPr txBox="1"/>
          <p:nvPr/>
        </p:nvSpPr>
        <p:spPr>
          <a:xfrm>
            <a:off x="1597152" y="6541547"/>
            <a:ext cx="8701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cs typeface="Arial" panose="020B0604020202020204" pitchFamily="34" charset="0"/>
              </a:rPr>
              <a:t>CARES. Available at </a:t>
            </a:r>
            <a:r>
              <a:rPr lang="en-GB" sz="800" dirty="0"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https://pactr.samrc.ac.za/PACTR202104874490818</a:t>
            </a:r>
            <a:r>
              <a:rPr lang="en-GB" sz="800" dirty="0">
                <a:cs typeface="Arial" panose="020B0604020202020204" pitchFamily="34" charset="0"/>
              </a:rPr>
              <a:t>;  IMPALA. Available at: </a:t>
            </a:r>
            <a:r>
              <a:rPr lang="en-GB" sz="800" dirty="0"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https://ichgcp.net/clinical-trials-registry/NCT05546242</a:t>
            </a:r>
            <a:r>
              <a:rPr lang="en-GB" sz="800" dirty="0">
                <a:cs typeface="Arial" panose="020B0604020202020204" pitchFamily="34" charset="0"/>
              </a:rPr>
              <a:t>;. LATA. Available at: </a:t>
            </a:r>
            <a:r>
              <a:rPr lang="en-GB" sz="800" dirty="0"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https://clinicaltrials.gov/ct2/show/NCT05154747</a:t>
            </a:r>
            <a:r>
              <a:rPr lang="en-GB" sz="800" dirty="0">
                <a:cs typeface="Arial" panose="020B0604020202020204" pitchFamily="34" charset="0"/>
              </a:rPr>
              <a:t>; IMPAACT 2040 available at: </a:t>
            </a:r>
            <a:r>
              <a:rPr lang="en-GB" sz="800" dirty="0"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www.impaactnetwork.org</a:t>
            </a:r>
            <a:r>
              <a:rPr lang="en-GB" sz="800" dirty="0">
                <a:cs typeface="Arial" panose="020B0604020202020204" pitchFamily="34" charset="0"/>
              </a:rPr>
              <a:t>; 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358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E47A739-CC19-2734-7632-F6F57C858C17}"/>
              </a:ext>
            </a:extLst>
          </p:cNvPr>
          <p:cNvSpPr/>
          <p:nvPr/>
        </p:nvSpPr>
        <p:spPr>
          <a:xfrm>
            <a:off x="411371" y="1044616"/>
            <a:ext cx="11411856" cy="3819643"/>
          </a:xfrm>
          <a:prstGeom prst="rect">
            <a:avLst/>
          </a:prstGeom>
          <a:ln w="25400"/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BD2BAC-435D-D4E1-D054-CE9EA7134A7F}"/>
              </a:ext>
            </a:extLst>
          </p:cNvPr>
          <p:cNvSpPr/>
          <p:nvPr/>
        </p:nvSpPr>
        <p:spPr>
          <a:xfrm>
            <a:off x="521400" y="4070554"/>
            <a:ext cx="11411856" cy="3819643"/>
          </a:xfrm>
          <a:prstGeom prst="rect">
            <a:avLst/>
          </a:prstGeom>
          <a:ln w="25400"/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DE2F74-2592-D3A0-40C5-63F39949ACDB}"/>
              </a:ext>
            </a:extLst>
          </p:cNvPr>
          <p:cNvSpPr/>
          <p:nvPr/>
        </p:nvSpPr>
        <p:spPr>
          <a:xfrm>
            <a:off x="411371" y="1125768"/>
            <a:ext cx="11411856" cy="3819643"/>
          </a:xfrm>
          <a:prstGeom prst="rect">
            <a:avLst/>
          </a:prstGeom>
          <a:ln w="25400"/>
        </p:spPr>
      </p:sp>
      <p:sp>
        <p:nvSpPr>
          <p:cNvPr id="33" name="Content Placeholder 17">
            <a:extLst>
              <a:ext uri="{FF2B5EF4-FFF2-40B4-BE49-F238E27FC236}">
                <a16:creationId xmlns:a16="http://schemas.microsoft.com/office/drawing/2014/main" id="{302EB8A9-887D-22D0-67AF-ECE9A121D822}"/>
              </a:ext>
            </a:extLst>
          </p:cNvPr>
          <p:cNvSpPr txBox="1">
            <a:spLocks/>
          </p:cNvSpPr>
          <p:nvPr/>
        </p:nvSpPr>
        <p:spPr>
          <a:xfrm>
            <a:off x="365761" y="1438009"/>
            <a:ext cx="10935232" cy="829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Arial Unicode MS"/>
                <a:cs typeface="Arial Unicode MS"/>
              </a:rPr>
              <a:t>Ongoing evaluation of next steps for generating evidence in pregnant and post-partum women </a:t>
            </a:r>
            <a:endParaRPr lang="en-ZA" sz="2000" dirty="0"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2AAEF14-C097-B987-DF9C-3CE78A582DA6}"/>
              </a:ext>
            </a:extLst>
          </p:cNvPr>
          <p:cNvSpPr/>
          <p:nvPr/>
        </p:nvSpPr>
        <p:spPr>
          <a:xfrm>
            <a:off x="776669" y="2894244"/>
            <a:ext cx="2029113" cy="191993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</a:t>
            </a:r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contraception criteria 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early phase studies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0404968-D458-1EDB-EE97-89FF1757E377}"/>
              </a:ext>
            </a:extLst>
          </p:cNvPr>
          <p:cNvSpPr/>
          <p:nvPr/>
        </p:nvSpPr>
        <p:spPr>
          <a:xfrm>
            <a:off x="2962894" y="2885778"/>
            <a:ext cx="2029112" cy="191993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ZA" sz="17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enerating </a:t>
            </a:r>
            <a:r>
              <a:rPr lang="en-ZA" sz="17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and early safety data</a:t>
            </a:r>
            <a:r>
              <a:rPr lang="en-ZA" sz="17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pregnancy by end of Phase 3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E563588-6EC4-5354-7ADD-F62DFE7FA3A7}"/>
              </a:ext>
            </a:extLst>
          </p:cNvPr>
          <p:cNvSpPr/>
          <p:nvPr/>
        </p:nvSpPr>
        <p:spPr>
          <a:xfrm>
            <a:off x="5149118" y="2901608"/>
            <a:ext cx="2004408" cy="191993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ZA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</a:t>
            </a:r>
            <a:r>
              <a:rPr lang="en-ZA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label updates </a:t>
            </a:r>
            <a:r>
              <a:rPr lang="en-ZA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more evidence emerges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A1F680F-96C5-E1A0-141D-94103CC98D55}"/>
              </a:ext>
            </a:extLst>
          </p:cNvPr>
          <p:cNvSpPr/>
          <p:nvPr/>
        </p:nvSpPr>
        <p:spPr>
          <a:xfrm>
            <a:off x="7305864" y="2926234"/>
            <a:ext cx="2004408" cy="191969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ZA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en-ZA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implementation </a:t>
            </a:r>
            <a:r>
              <a:rPr lang="en-ZA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 in pregnant and post-partum women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1E5D9E45-8BB4-8697-7F6E-4A6A8C39273E}"/>
              </a:ext>
            </a:extLst>
          </p:cNvPr>
          <p:cNvSpPr/>
          <p:nvPr/>
        </p:nvSpPr>
        <p:spPr bwMode="auto">
          <a:xfrm rot="16200000">
            <a:off x="5740580" y="-2284005"/>
            <a:ext cx="421434" cy="9463318"/>
          </a:xfrm>
          <a:prstGeom prst="rightBrace">
            <a:avLst>
              <a:gd name="adj1" fmla="val 11061"/>
              <a:gd name="adj2" fmla="val 49528"/>
            </a:avLst>
          </a:prstGeom>
          <a:solidFill>
            <a:sysClr val="window" lastClr="FFFFFF"/>
          </a:solidFill>
          <a:ln w="38100" cap="flat" cmpd="sng" algn="ctr">
            <a:solidFill>
              <a:srgbClr val="E7E6E6">
                <a:lumMod val="50000"/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8D9ED213-C694-96B4-9069-2480E815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024" y="361622"/>
            <a:ext cx="8927308" cy="83783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1E22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initiatives under consideration for LAI ART regimens</a:t>
            </a:r>
            <a:endParaRPr lang="en-US" sz="2600" b="1" dirty="0">
              <a:solidFill>
                <a:srgbClr val="1E22AA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431D31-4176-17C5-0CA1-5079DD7C1E7B}"/>
              </a:ext>
            </a:extLst>
          </p:cNvPr>
          <p:cNvSpPr txBox="1"/>
          <p:nvPr/>
        </p:nvSpPr>
        <p:spPr>
          <a:xfrm>
            <a:off x="11336640" y="843"/>
            <a:ext cx="8553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EM-136226</a:t>
            </a:r>
            <a:endParaRPr lang="en-ZA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C09D2-89EE-E419-B4F3-F3D5DAA0E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128" y="6477337"/>
            <a:ext cx="960203" cy="27434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8B00FE-8104-0AB0-A0F3-2CE110BE69F0}"/>
              </a:ext>
            </a:extLst>
          </p:cNvPr>
          <p:cNvSpPr/>
          <p:nvPr/>
        </p:nvSpPr>
        <p:spPr>
          <a:xfrm>
            <a:off x="9462611" y="2928628"/>
            <a:ext cx="2004408" cy="191969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ZA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ZA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passive reporting </a:t>
            </a:r>
            <a:r>
              <a:rPr lang="en-ZA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systems in LMICs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95078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216E80-23A6-4E66-ACE4-F622F40FF5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92432-53B9-45F3-3161-524D470748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314A52-AF75-8401-BFD1-16C2AEF69FAB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en-US" sz="2800" dirty="0"/>
              <a:t>Janssen - Compound Development Team</a:t>
            </a:r>
          </a:p>
          <a:p>
            <a:r>
              <a:rPr lang="en-US" sz="2800" dirty="0"/>
              <a:t>J&amp;J – Global Public Health Evidence Generation Team</a:t>
            </a:r>
          </a:p>
          <a:p>
            <a:r>
              <a:rPr lang="en-US" sz="2800" dirty="0" err="1"/>
              <a:t>ViiV</a:t>
            </a:r>
            <a:r>
              <a:rPr lang="en-US" sz="2800" dirty="0"/>
              <a:t> Collaborators</a:t>
            </a:r>
          </a:p>
          <a:p>
            <a:r>
              <a:rPr lang="en-US" sz="2800" dirty="0"/>
              <a:t>Antiretroviral Pregnancy Registry team (</a:t>
            </a:r>
            <a:r>
              <a:rPr lang="en-US" sz="2800" dirty="0">
                <a:effectLst/>
                <a:ea typeface="Calibri" panose="020F0502020204030204" pitchFamily="34" charset="0"/>
              </a:rPr>
              <a:t>apregistry.com)</a:t>
            </a:r>
            <a:endParaRPr lang="en-US" sz="2800" dirty="0"/>
          </a:p>
          <a:p>
            <a:r>
              <a:rPr lang="en-US" sz="2800" dirty="0"/>
              <a:t>Study participants</a:t>
            </a:r>
            <a:endParaRPr lang="en-ZA" sz="2800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7AD517-66B3-98FF-BC7A-4C5CF9B1E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46" y="4592758"/>
            <a:ext cx="2901033" cy="663376"/>
          </a:xfrm>
          <a:prstGeom prst="rect">
            <a:avLst/>
          </a:prstGeom>
        </p:spPr>
      </p:pic>
      <p:pic>
        <p:nvPicPr>
          <p:cNvPr id="8" name="Picture 6" descr="http://www.viivhealthcare.com/~/media/Images/G/GlaxoSmithKline-Plc/Images/layout/Homepage-logo.gif">
            <a:extLst>
              <a:ext uri="{FF2B5EF4-FFF2-40B4-BE49-F238E27FC236}">
                <a16:creationId xmlns:a16="http://schemas.microsoft.com/office/drawing/2014/main" id="{8868853A-6A16-2CE2-304C-10113C690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19" y="4481443"/>
            <a:ext cx="853798" cy="663377"/>
          </a:xfrm>
          <a:prstGeom prst="round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5E0046-CF55-2B84-F49A-D2F687228AD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7285" y="4215134"/>
            <a:ext cx="2020455" cy="999465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ADB49C-5268-F7F0-8E86-A3A8631261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818"/>
          <a:stretch/>
        </p:blipFill>
        <p:spPr>
          <a:xfrm>
            <a:off x="9325984" y="4487962"/>
            <a:ext cx="1329823" cy="698815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2BE1B21F-FE3F-54DC-528D-E87A23630EF7}"/>
              </a:ext>
            </a:extLst>
          </p:cNvPr>
          <p:cNvSpPr txBox="1">
            <a:spLocks/>
          </p:cNvSpPr>
          <p:nvPr/>
        </p:nvSpPr>
        <p:spPr>
          <a:xfrm>
            <a:off x="2097024" y="361622"/>
            <a:ext cx="8927308" cy="8378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1E22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3600" b="1" dirty="0">
              <a:solidFill>
                <a:srgbClr val="1E22AA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17B0B8-0D25-0746-8179-50FC67C95A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6128" y="6477337"/>
            <a:ext cx="96020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85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F1A346F3-DEC9-574D-9A4B-4B224BBBE0E1}"/>
              </a:ext>
            </a:extLst>
          </p:cNvPr>
          <p:cNvSpPr txBox="1">
            <a:spLocks/>
          </p:cNvSpPr>
          <p:nvPr/>
        </p:nvSpPr>
        <p:spPr bwMode="auto">
          <a:xfrm>
            <a:off x="1329817" y="2204875"/>
            <a:ext cx="6086982" cy="13384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63666A"/>
              </a:buClr>
              <a:buSzPct val="100000"/>
              <a:buFont typeface="Arial" pitchFamily="-65" charset="0"/>
              <a:buChar char="•"/>
              <a:defRPr sz="250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marL="457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3666A"/>
              </a:buClr>
              <a:buSzPct val="100000"/>
              <a:buFont typeface="Arial" pitchFamily="-65" charset="0"/>
              <a:buChar char="–"/>
              <a:defRPr sz="200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marL="731520" indent="-20116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3666A"/>
              </a:buClr>
              <a:buSzPct val="100000"/>
              <a:buFont typeface="Arial" pitchFamily="-65" charset="0"/>
              <a:buChar char="•"/>
              <a:defRPr sz="180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marL="1097280" indent="-20116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3666A"/>
              </a:buClr>
              <a:buSzPct val="100000"/>
              <a:buFont typeface="Arial" pitchFamily="-65" charset="0"/>
              <a:buChar char="–"/>
              <a:defRPr sz="150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marL="1487964" indent="-19113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3666A"/>
              </a:buClr>
              <a:buSzPct val="100000"/>
              <a:buFont typeface="Arial" pitchFamily="-65" charset="0"/>
              <a:buChar char="»"/>
              <a:defRPr sz="130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  <a:lvl6pPr marL="1776223" indent="-192024" algn="l" rtl="0" eaLnBrk="1" fontAlgn="base" hangingPunct="1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4259" indent="-192024" algn="l" rtl="0" eaLnBrk="1" fontAlgn="base" hangingPunct="1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2295" indent="-192024" algn="l" rtl="0" eaLnBrk="1" fontAlgn="base" hangingPunct="1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40331" indent="-192024" algn="l" rtl="0" eaLnBrk="1" fontAlgn="base" hangingPunct="1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defTabSz="640080" fontAlgn="auto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kumimoji="0" lang="en-US" sz="5400" b="1" i="0" u="none" strike="noStrike" kern="15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  <a:sym typeface="Arial" pitchFamily="-65" charset="0"/>
              </a:rPr>
              <a:t>Thank you.</a:t>
            </a:r>
          </a:p>
        </p:txBody>
      </p:sp>
      <p:sp>
        <p:nvSpPr>
          <p:cNvPr id="10" name="Slide Number Placeholder 4" hidden="1">
            <a:extLst>
              <a:ext uri="{FF2B5EF4-FFF2-40B4-BE49-F238E27FC236}">
                <a16:creationId xmlns:a16="http://schemas.microsoft.com/office/drawing/2014/main" id="{A08AB472-7ECB-6458-5B7A-A1D38795D4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0312" y="6219717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511175" rtl="0" fontAlgn="base">
              <a:spcBef>
                <a:spcPct val="5000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+mn-lt"/>
                <a:ea typeface="Arial Unicode MS" pitchFamily="-65" charset="0"/>
                <a:cs typeface="Arial Unicode MS" pitchFamily="-65" charset="0"/>
              </a:defRPr>
            </a:lvl1pPr>
            <a:lvl2pPr marL="511175" indent="-191135" algn="l" defTabSz="511175" rtl="0" fontAlgn="base">
              <a:spcBef>
                <a:spcPct val="5000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-65" charset="0"/>
                <a:ea typeface="Arial Unicode MS" pitchFamily="-65" charset="0"/>
                <a:cs typeface="Arial Unicode MS" pitchFamily="-65" charset="0"/>
              </a:defRPr>
            </a:lvl2pPr>
            <a:lvl3pPr marL="1023462" indent="-383382" algn="l" defTabSz="511175" rtl="0" fontAlgn="base">
              <a:spcBef>
                <a:spcPct val="5000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-65" charset="0"/>
                <a:ea typeface="Arial Unicode MS" pitchFamily="-65" charset="0"/>
                <a:cs typeface="Arial Unicode MS" pitchFamily="-65" charset="0"/>
              </a:defRPr>
            </a:lvl3pPr>
            <a:lvl4pPr marL="1535748" indent="-575628" algn="l" defTabSz="511175" rtl="0" fontAlgn="base">
              <a:spcBef>
                <a:spcPct val="5000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-65" charset="0"/>
                <a:ea typeface="Arial Unicode MS" pitchFamily="-65" charset="0"/>
                <a:cs typeface="Arial Unicode MS" pitchFamily="-65" charset="0"/>
              </a:defRPr>
            </a:lvl4pPr>
            <a:lvl5pPr marL="2048034" indent="-767874" algn="l" defTabSz="511175" rtl="0" fontAlgn="base">
              <a:spcBef>
                <a:spcPct val="5000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-65" charset="0"/>
                <a:ea typeface="Arial Unicode MS" pitchFamily="-65" charset="0"/>
                <a:cs typeface="Arial Unicode MS" pitchFamily="-65" charset="0"/>
              </a:defRPr>
            </a:lvl5pPr>
            <a:lvl6pPr marL="1600200" algn="l" defTabSz="320040" rtl="0" eaLnBrk="1" latinLnBrk="0" hangingPunct="1">
              <a:defRPr sz="2100" kern="1200">
                <a:solidFill>
                  <a:schemeClr val="tx1"/>
                </a:solidFill>
                <a:latin typeface="Arial" pitchFamily="-65" charset="0"/>
                <a:ea typeface="Arial Unicode MS" pitchFamily="-65" charset="0"/>
                <a:cs typeface="Arial Unicode MS" pitchFamily="-65" charset="0"/>
              </a:defRPr>
            </a:lvl6pPr>
            <a:lvl7pPr marL="1920240" algn="l" defTabSz="320040" rtl="0" eaLnBrk="1" latinLnBrk="0" hangingPunct="1">
              <a:defRPr sz="2100" kern="1200">
                <a:solidFill>
                  <a:schemeClr val="tx1"/>
                </a:solidFill>
                <a:latin typeface="Arial" pitchFamily="-65" charset="0"/>
                <a:ea typeface="Arial Unicode MS" pitchFamily="-65" charset="0"/>
                <a:cs typeface="Arial Unicode MS" pitchFamily="-65" charset="0"/>
              </a:defRPr>
            </a:lvl7pPr>
            <a:lvl8pPr marL="2240280" algn="l" defTabSz="320040" rtl="0" eaLnBrk="1" latinLnBrk="0" hangingPunct="1">
              <a:defRPr sz="2100" kern="1200">
                <a:solidFill>
                  <a:schemeClr val="tx1"/>
                </a:solidFill>
                <a:latin typeface="Arial" pitchFamily="-65" charset="0"/>
                <a:ea typeface="Arial Unicode MS" pitchFamily="-65" charset="0"/>
                <a:cs typeface="Arial Unicode MS" pitchFamily="-65" charset="0"/>
              </a:defRPr>
            </a:lvl8pPr>
            <a:lvl9pPr marL="2560320" algn="l" defTabSz="320040" rtl="0" eaLnBrk="1" latinLnBrk="0" hangingPunct="1">
              <a:defRPr sz="2100" kern="1200">
                <a:solidFill>
                  <a:schemeClr val="tx1"/>
                </a:solidFill>
                <a:latin typeface="Arial" pitchFamily="-65" charset="0"/>
                <a:ea typeface="Arial Unicode MS" pitchFamily="-65" charset="0"/>
                <a:cs typeface="Arial Unicode MS" pitchFamily="-65" charset="0"/>
              </a:defRPr>
            </a:lvl9pPr>
          </a:lstStyle>
          <a:p>
            <a:pPr>
              <a:spcAft>
                <a:spcPts val="600"/>
              </a:spcAft>
            </a:pPr>
            <a:fld id="{AD816501-AAE5-214E-B100-00C3DC5F5E3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1FF941-E3FC-BA48-ADE0-A4CAEFD9C48E}"/>
              </a:ext>
            </a:extLst>
          </p:cNvPr>
          <p:cNvSpPr txBox="1"/>
          <p:nvPr/>
        </p:nvSpPr>
        <p:spPr>
          <a:xfrm>
            <a:off x="5176911" y="3235569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E2AB34-9343-4147-927C-B3E29B35300F}"/>
              </a:ext>
            </a:extLst>
          </p:cNvPr>
          <p:cNvSpPr txBox="1"/>
          <p:nvPr/>
        </p:nvSpPr>
        <p:spPr>
          <a:xfrm>
            <a:off x="1329817" y="4083913"/>
            <a:ext cx="5303082" cy="5693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64008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kern="1500" spc="-100" dirty="0">
                <a:solidFill>
                  <a:srgbClr val="FFFFFF"/>
                </a:solidFill>
                <a:ea typeface="Arial" charset="0"/>
                <a:cs typeface="Arial" charset="0"/>
                <a:sym typeface="Arial" pitchFamily="-65" charset="0"/>
              </a:rPr>
              <a:t>Ingrid Eshun-Wilsonova, Global Medical Affairs Lead, HIV</a:t>
            </a:r>
          </a:p>
          <a:p>
            <a:pPr lvl="0" defTabSz="64008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kern="1500" spc="-100" dirty="0">
                <a:solidFill>
                  <a:srgbClr val="FFFFFF"/>
                </a:solidFill>
                <a:ea typeface="Arial" charset="0"/>
                <a:cs typeface="Arial" charset="0"/>
                <a:sym typeface="Arial" pitchFamily="-65" charset="0"/>
              </a:rPr>
              <a:t>Global </a:t>
            </a:r>
            <a:r>
              <a:rPr lang="en-US" sz="1600" kern="1500" spc="-100" dirty="0">
                <a:solidFill>
                  <a:srgbClr val="FFFFFF"/>
                </a:solidFill>
                <a:ea typeface="Arial" charset="0"/>
                <a:cs typeface="Arial" charset="0"/>
              </a:rPr>
              <a:t>Public Health, Johnson &amp; Johnson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21131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AS2023">
  <a:themeElements>
    <a:clrScheme name="IAS 2023">
      <a:dk1>
        <a:srgbClr val="000000"/>
      </a:dk1>
      <a:lt1>
        <a:srgbClr val="FFFFFF"/>
      </a:lt1>
      <a:dk2>
        <a:srgbClr val="489DCB"/>
      </a:dk2>
      <a:lt2>
        <a:srgbClr val="FFFFFF"/>
      </a:lt2>
      <a:accent1>
        <a:srgbClr val="489DCB"/>
      </a:accent1>
      <a:accent2>
        <a:srgbClr val="EAAF66"/>
      </a:accent2>
      <a:accent3>
        <a:srgbClr val="2C7D5C"/>
      </a:accent3>
      <a:accent4>
        <a:srgbClr val="E0001B"/>
      </a:accent4>
      <a:accent5>
        <a:srgbClr val="69301F"/>
      </a:accent5>
      <a:accent6>
        <a:srgbClr val="FF890E"/>
      </a:accent6>
      <a:hlink>
        <a:srgbClr val="E0001B"/>
      </a:hlink>
      <a:folHlink>
        <a:srgbClr val="E0001B"/>
      </a:folHlink>
    </a:clrScheme>
    <a:fontScheme name="IAS Ribbon Sans">
      <a:majorFont>
        <a:latin typeface="IAS Ribbon Sans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AS Ribbon Sans Light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8EB5806B-0E69-6C41-ABD7-2774ABEFAFAE}" vid="{ED27C5B2-E848-9E4C-A73E-5A78602C1D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IAS-2023-Speaker-template_RibbonSans</Template>
  <TotalTime>672</TotalTime>
  <Words>810</Words>
  <Application>Microsoft Office PowerPoint</Application>
  <PresentationFormat>Widescreen</PresentationFormat>
  <Paragraphs>84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IAS Ribbon Sans Bold</vt:lpstr>
      <vt:lpstr>Arial</vt:lpstr>
      <vt:lpstr>Calibri</vt:lpstr>
      <vt:lpstr>IAS Ribbon Sans Light</vt:lpstr>
      <vt:lpstr>Courier New</vt:lpstr>
      <vt:lpstr>CIDFont+F3</vt:lpstr>
      <vt:lpstr>IAS Ribbon Sans Regular</vt:lpstr>
      <vt:lpstr>IAS2023</vt:lpstr>
      <vt:lpstr>PowerPoint Presentation</vt:lpstr>
      <vt:lpstr>Several J&amp;J efforts underway to generate evidence in pregnant and breast-feeding women</vt:lpstr>
      <vt:lpstr>PowerPoint Presentation</vt:lpstr>
      <vt:lpstr>Evidence generation for CAB-RPV LAI through Janssen-ViiV collaboration</vt:lpstr>
      <vt:lpstr>Future initiatives under consideration for LAI ART regimens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Eshun-Wilsonova, Ingrid [JACZA]</dc:creator>
  <cp:lastModifiedBy>Eshun-Wilsonova, Ingrid [JACZA]</cp:lastModifiedBy>
  <cp:revision>4</cp:revision>
  <dcterms:created xsi:type="dcterms:W3CDTF">2023-07-17T15:00:44Z</dcterms:created>
  <dcterms:modified xsi:type="dcterms:W3CDTF">2023-07-21T05:45:09Z</dcterms:modified>
</cp:coreProperties>
</file>