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9" r:id="rId1"/>
  </p:sldMasterIdLst>
  <p:notesMasterIdLst>
    <p:notesMasterId r:id="rId10"/>
  </p:notesMasterIdLst>
  <p:handoutMasterIdLst>
    <p:handoutMasterId r:id="rId11"/>
  </p:handoutMasterIdLst>
  <p:sldIdLst>
    <p:sldId id="266" r:id="rId2"/>
    <p:sldId id="2147471205" r:id="rId3"/>
    <p:sldId id="2147471199" r:id="rId4"/>
    <p:sldId id="2147471200" r:id="rId5"/>
    <p:sldId id="2147471201" r:id="rId6"/>
    <p:sldId id="2147471202" r:id="rId7"/>
    <p:sldId id="2147471203" r:id="rId8"/>
    <p:sldId id="2147471204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aleway" panose="020B05030301010600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D49"/>
    <a:srgbClr val="4472C4"/>
    <a:srgbClr val="5BC2E7"/>
    <a:srgbClr val="E30046"/>
    <a:srgbClr val="C00000"/>
    <a:srgbClr val="385723"/>
    <a:srgbClr val="00449F"/>
    <a:srgbClr val="007435"/>
    <a:srgbClr val="418EAA"/>
    <a:srgbClr val="EB1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312" autoAdjust="0"/>
  </p:normalViewPr>
  <p:slideViewPr>
    <p:cSldViewPr snapToGrid="0">
      <p:cViewPr varScale="1">
        <p:scale>
          <a:sx n="71" d="100"/>
          <a:sy n="71" d="100"/>
        </p:scale>
        <p:origin x="345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259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EC95-AA1F-4928-BF31-418187ED3281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F22B-9A79-4C26-976C-B5CED4BB1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7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7172-BC8C-924A-8875-5AF02A436113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D311-A15E-D747-87D9-32696309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48EA0-C9C4-94A9-8584-8E0A431B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9"/>
            <a:ext cx="12192000" cy="30508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1CA54-A9AA-A2FF-458A-902BBF3A9E8E}"/>
              </a:ext>
            </a:extLst>
          </p:cNvPr>
          <p:cNvSpPr/>
          <p:nvPr userDrawn="1"/>
        </p:nvSpPr>
        <p:spPr>
          <a:xfrm>
            <a:off x="3649649" y="441325"/>
            <a:ext cx="8099439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8D688-A04B-BEB7-DB73-6D57B88948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948" y="4243155"/>
            <a:ext cx="3406331" cy="25343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82749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23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872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A7186-0CBE-3116-D043-83CFF8B3B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-3" b="-325"/>
          <a:stretch/>
        </p:blipFill>
        <p:spPr>
          <a:xfrm rot="16200000">
            <a:off x="7041874" y="1707874"/>
            <a:ext cx="6857999" cy="344225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2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CC14C-A9FC-9838-0BC2-77B53012A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047428" y="1713431"/>
            <a:ext cx="6858001" cy="343114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1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3A5FCE-4D05-31BE-1CD4-6CE5C773C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7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027212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2F386-8915-ABD1-E5D0-C6C098232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283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160061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57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4845E-60BB-E78F-C73F-5E62D0122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283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BC052-5655-ACA7-DB37-6D682F7C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4BD7DA-579F-5C8F-B70D-172F61CEBA8B}"/>
              </a:ext>
            </a:extLst>
          </p:cNvPr>
          <p:cNvSpPr/>
          <p:nvPr userDrawn="1"/>
        </p:nvSpPr>
        <p:spPr>
          <a:xfrm>
            <a:off x="3045350" y="0"/>
            <a:ext cx="9146649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223385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C126-B23A-59B8-D2E5-C34CE737E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3F647-4EED-6530-37F4-85C623773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B6719-A966-3519-98C7-0ACA83935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36A86-39CA-2553-C598-9D791DE3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4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8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0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53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9D7FC-363B-A8F2-6469-69BFC94274E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273600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135" y="1789044"/>
            <a:ext cx="8061512" cy="4611698"/>
          </a:xfrm>
        </p:spPr>
        <p:txBody>
          <a:bodyPr anchor="ctr" anchorCtr="0">
            <a:normAutofit/>
          </a:bodyPr>
          <a:lstStyle/>
          <a:p>
            <a:r>
              <a:rPr lang="en-GB" sz="5400" dirty="0">
                <a:latin typeface="Raleway" panose="020B0503030101060003" pitchFamily="34" charset="0"/>
              </a:rPr>
              <a:t>Opportunities and challenges in developing long-acting solutions for post-natal prophylaxis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0375" y="1162357"/>
            <a:ext cx="7959078" cy="51180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latin typeface="Raleway" panose="020B0503030101060003" pitchFamily="34" charset="0"/>
              </a:rPr>
              <a:t>Advancing HIV care for mothers and </a:t>
            </a:r>
            <a:r>
              <a:rPr lang="en-GB" sz="2000" dirty="0" err="1">
                <a:latin typeface="Raleway" panose="020B0503030101060003" pitchFamily="34" charset="0"/>
              </a:rPr>
              <a:t>newborns</a:t>
            </a:r>
            <a:r>
              <a:rPr lang="en-GB" sz="2000" dirty="0">
                <a:latin typeface="Raleway" panose="020B0503030101060003" pitchFamily="34" charset="0"/>
              </a:rPr>
              <a:t>: Exploring long-acting solutions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0374" y="696043"/>
            <a:ext cx="8011754" cy="385199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Raleway" panose="020B0503030101060003" pitchFamily="34" charset="0"/>
              </a:rPr>
              <a:t>Dr.</a:t>
            </a:r>
            <a:r>
              <a:rPr lang="en-GB" b="1" dirty="0">
                <a:latin typeface="Raleway" panose="020B0503030101060003" pitchFamily="34" charset="0"/>
              </a:rPr>
              <a:t> Lionel Tan, Medicine Development Lead, Paediatric HIV,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85F50-5AD9-17E9-7A94-9B553205C2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 am an employee of ViiV Healthcare and hold shares in GSK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D1724-F32B-26C9-9D8F-063CD03B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aleway" panose="020B0503030101060003" pitchFamily="34" charset="0"/>
              </a:rPr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97025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1717-EAA6-6E17-3B4B-5CD91715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97" y="136924"/>
            <a:ext cx="10123315" cy="91028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Raleway" panose="020B0503030101060003" pitchFamily="34" charset="0"/>
              </a:rPr>
              <a:t>Infants still acquire HIV infection in spite of high maternal antiretroviral therapy coverage  </a:t>
            </a:r>
            <a:endParaRPr lang="en-GB" sz="2800" dirty="0">
              <a:latin typeface="Raleway" panose="020B05030301010600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A8E5C4-C64F-9AD9-B8E1-E7C6E0DA5B12}"/>
              </a:ext>
            </a:extLst>
          </p:cNvPr>
          <p:cNvSpPr txBox="1"/>
          <p:nvPr/>
        </p:nvSpPr>
        <p:spPr>
          <a:xfrm>
            <a:off x="1099352" y="5820028"/>
            <a:ext cx="5206429" cy="215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path that ends AIDS: UNAIDS Global AIDS Update 2023. Geneva. Joint United Nations Programme on HIV/AIDS; 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6F973A-6CD5-8E2F-A6E7-C63C08A27AFB}"/>
              </a:ext>
            </a:extLst>
          </p:cNvPr>
          <p:cNvSpPr txBox="1"/>
          <p:nvPr/>
        </p:nvSpPr>
        <p:spPr>
          <a:xfrm>
            <a:off x="7409558" y="3843339"/>
            <a:ext cx="1368349" cy="719034"/>
          </a:xfrm>
          <a:prstGeom prst="rect">
            <a:avLst/>
          </a:prstGeom>
          <a:solidFill>
            <a:srgbClr val="E30046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130,000 new infections in children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BBCE1-3032-9D2F-B5F4-A4745C9F1D7B}"/>
              </a:ext>
            </a:extLst>
          </p:cNvPr>
          <p:cNvSpPr txBox="1"/>
          <p:nvPr/>
        </p:nvSpPr>
        <p:spPr>
          <a:xfrm>
            <a:off x="10362212" y="3393852"/>
            <a:ext cx="1608389" cy="646331"/>
          </a:xfrm>
          <a:prstGeom prst="rect">
            <a:avLst/>
          </a:prstGeom>
          <a:solidFill>
            <a:srgbClr val="071D49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50% of children </a:t>
            </a:r>
            <a:r>
              <a:rPr lang="en-GB" sz="1200" b="1" kern="0" dirty="0">
                <a:solidFill>
                  <a:srgbClr val="FFFFFF"/>
                </a:solidFill>
                <a:latin typeface="Raleway"/>
              </a:rPr>
              <a:t>acquired HIV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during pregnancy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0DD781-D176-4D12-83C9-CA3C8D8AD202}"/>
              </a:ext>
            </a:extLst>
          </p:cNvPr>
          <p:cNvSpPr txBox="1"/>
          <p:nvPr/>
        </p:nvSpPr>
        <p:spPr>
          <a:xfrm>
            <a:off x="10318568" y="4526022"/>
            <a:ext cx="1695676" cy="646331"/>
          </a:xfrm>
          <a:prstGeom prst="rect">
            <a:avLst/>
          </a:prstGeom>
          <a:solidFill>
            <a:srgbClr val="5BC2E7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50% of children </a:t>
            </a:r>
            <a:r>
              <a:rPr lang="en-GB" sz="1200" b="1" kern="0" dirty="0">
                <a:solidFill>
                  <a:srgbClr val="FFFFFF"/>
                </a:solidFill>
                <a:latin typeface="Raleway"/>
              </a:rPr>
              <a:t>acquired HIV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during breastfeeding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5FF430-8F59-6254-ACC7-B7D2068C0515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8777907" y="3717018"/>
            <a:ext cx="1584305" cy="485838"/>
          </a:xfrm>
          <a:prstGeom prst="straightConnector1">
            <a:avLst/>
          </a:prstGeom>
          <a:noFill/>
          <a:ln w="19050" cap="flat" cmpd="sng" algn="ctr">
            <a:solidFill>
              <a:srgbClr val="E30046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6C9CAF-C0BF-9F09-ADDB-D20C4C795621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8777907" y="4202856"/>
            <a:ext cx="1540661" cy="646332"/>
          </a:xfrm>
          <a:prstGeom prst="straightConnector1">
            <a:avLst/>
          </a:prstGeom>
          <a:noFill/>
          <a:ln w="19050" cap="flat" cmpd="sng" algn="ctr">
            <a:solidFill>
              <a:srgbClr val="E30046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7" name="Group 2153">
            <a:extLst>
              <a:ext uri="{FF2B5EF4-FFF2-40B4-BE49-F238E27FC236}">
                <a16:creationId xmlns:a16="http://schemas.microsoft.com/office/drawing/2014/main" id="{D4146482-60D6-33F1-0C95-DE2D1E0C33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8638" y="2265368"/>
            <a:ext cx="502311" cy="1039571"/>
            <a:chOff x="1779" y="1845"/>
            <a:chExt cx="503" cy="1041"/>
          </a:xfrm>
          <a:solidFill>
            <a:srgbClr val="702082"/>
          </a:solidFill>
        </p:grpSpPr>
        <p:sp>
          <p:nvSpPr>
            <p:cNvPr id="28" name="Freeform 2154">
              <a:extLst>
                <a:ext uri="{FF2B5EF4-FFF2-40B4-BE49-F238E27FC236}">
                  <a16:creationId xmlns:a16="http://schemas.microsoft.com/office/drawing/2014/main" id="{0EDEDC26-1E40-1BC0-9792-FBE406DD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360"/>
              <a:ext cx="39" cy="84"/>
            </a:xfrm>
            <a:custGeom>
              <a:avLst/>
              <a:gdLst>
                <a:gd name="T0" fmla="*/ 32 w 83"/>
                <a:gd name="T1" fmla="*/ 1 h 178"/>
                <a:gd name="T2" fmla="*/ 1 w 83"/>
                <a:gd name="T3" fmla="*/ 19 h 178"/>
                <a:gd name="T4" fmla="*/ 41 w 83"/>
                <a:gd name="T5" fmla="*/ 173 h 178"/>
                <a:gd name="T6" fmla="*/ 59 w 83"/>
                <a:gd name="T7" fmla="*/ 172 h 178"/>
                <a:gd name="T8" fmla="*/ 76 w 83"/>
                <a:gd name="T9" fmla="*/ 147 h 178"/>
                <a:gd name="T10" fmla="*/ 72 w 83"/>
                <a:gd name="T11" fmla="*/ 65 h 178"/>
                <a:gd name="T12" fmla="*/ 32 w 83"/>
                <a:gd name="T1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78">
                  <a:moveTo>
                    <a:pt x="32" y="1"/>
                  </a:moveTo>
                  <a:cubicBezTo>
                    <a:pt x="24" y="0"/>
                    <a:pt x="2" y="10"/>
                    <a:pt x="1" y="19"/>
                  </a:cubicBezTo>
                  <a:cubicBezTo>
                    <a:pt x="0" y="27"/>
                    <a:pt x="36" y="168"/>
                    <a:pt x="41" y="173"/>
                  </a:cubicBezTo>
                  <a:cubicBezTo>
                    <a:pt x="47" y="177"/>
                    <a:pt x="45" y="178"/>
                    <a:pt x="59" y="172"/>
                  </a:cubicBezTo>
                  <a:cubicBezTo>
                    <a:pt x="76" y="165"/>
                    <a:pt x="72" y="163"/>
                    <a:pt x="76" y="147"/>
                  </a:cubicBezTo>
                  <a:cubicBezTo>
                    <a:pt x="83" y="116"/>
                    <a:pt x="72" y="65"/>
                    <a:pt x="72" y="65"/>
                  </a:cubicBezTo>
                  <a:cubicBezTo>
                    <a:pt x="72" y="65"/>
                    <a:pt x="40" y="3"/>
                    <a:pt x="3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29" name="Freeform 2155">
              <a:extLst>
                <a:ext uri="{FF2B5EF4-FFF2-40B4-BE49-F238E27FC236}">
                  <a16:creationId xmlns:a16="http://schemas.microsoft.com/office/drawing/2014/main" id="{18096A53-85A2-391D-72E9-4448014173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5" y="1845"/>
              <a:ext cx="301" cy="232"/>
            </a:xfrm>
            <a:custGeom>
              <a:avLst/>
              <a:gdLst>
                <a:gd name="T0" fmla="*/ 501 w 638"/>
                <a:gd name="T1" fmla="*/ 163 h 490"/>
                <a:gd name="T2" fmla="*/ 346 w 638"/>
                <a:gd name="T3" fmla="*/ 77 h 490"/>
                <a:gd name="T4" fmla="*/ 346 w 638"/>
                <a:gd name="T5" fmla="*/ 77 h 490"/>
                <a:gd name="T6" fmla="*/ 192 w 638"/>
                <a:gd name="T7" fmla="*/ 0 h 490"/>
                <a:gd name="T8" fmla="*/ 0 w 638"/>
                <a:gd name="T9" fmla="*/ 192 h 490"/>
                <a:gd name="T10" fmla="*/ 0 w 638"/>
                <a:gd name="T11" fmla="*/ 298 h 490"/>
                <a:gd name="T12" fmla="*/ 192 w 638"/>
                <a:gd name="T13" fmla="*/ 490 h 490"/>
                <a:gd name="T14" fmla="*/ 384 w 638"/>
                <a:gd name="T15" fmla="*/ 298 h 490"/>
                <a:gd name="T16" fmla="*/ 384 w 638"/>
                <a:gd name="T17" fmla="*/ 192 h 490"/>
                <a:gd name="T18" fmla="*/ 369 w 638"/>
                <a:gd name="T19" fmla="*/ 116 h 490"/>
                <a:gd name="T20" fmla="*/ 368 w 638"/>
                <a:gd name="T21" fmla="*/ 116 h 490"/>
                <a:gd name="T22" fmla="*/ 439 w 638"/>
                <a:gd name="T23" fmla="*/ 238 h 490"/>
                <a:gd name="T24" fmla="*/ 638 w 638"/>
                <a:gd name="T25" fmla="*/ 230 h 490"/>
                <a:gd name="T26" fmla="*/ 501 w 638"/>
                <a:gd name="T27" fmla="*/ 163 h 490"/>
                <a:gd name="T28" fmla="*/ 342 w 638"/>
                <a:gd name="T29" fmla="*/ 298 h 490"/>
                <a:gd name="T30" fmla="*/ 192 w 638"/>
                <a:gd name="T31" fmla="*/ 448 h 490"/>
                <a:gd name="T32" fmla="*/ 42 w 638"/>
                <a:gd name="T33" fmla="*/ 298 h 490"/>
                <a:gd name="T34" fmla="*/ 42 w 638"/>
                <a:gd name="T35" fmla="*/ 192 h 490"/>
                <a:gd name="T36" fmla="*/ 53 w 638"/>
                <a:gd name="T37" fmla="*/ 136 h 490"/>
                <a:gd name="T38" fmla="*/ 332 w 638"/>
                <a:gd name="T39" fmla="*/ 137 h 490"/>
                <a:gd name="T40" fmla="*/ 342 w 638"/>
                <a:gd name="T41" fmla="*/ 192 h 490"/>
                <a:gd name="T42" fmla="*/ 342 w 638"/>
                <a:gd name="T43" fmla="*/ 29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8" h="490">
                  <a:moveTo>
                    <a:pt x="501" y="163"/>
                  </a:moveTo>
                  <a:cubicBezTo>
                    <a:pt x="480" y="53"/>
                    <a:pt x="383" y="68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11" y="31"/>
                    <a:pt x="255" y="0"/>
                    <a:pt x="192" y="0"/>
                  </a:cubicBezTo>
                  <a:cubicBezTo>
                    <a:pt x="86" y="0"/>
                    <a:pt x="0" y="87"/>
                    <a:pt x="0" y="192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403"/>
                    <a:pt x="86" y="490"/>
                    <a:pt x="192" y="490"/>
                  </a:cubicBezTo>
                  <a:cubicBezTo>
                    <a:pt x="298" y="490"/>
                    <a:pt x="384" y="403"/>
                    <a:pt x="384" y="298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84" y="165"/>
                    <a:pt x="379" y="140"/>
                    <a:pt x="369" y="116"/>
                  </a:cubicBezTo>
                  <a:cubicBezTo>
                    <a:pt x="368" y="116"/>
                    <a:pt x="368" y="116"/>
                    <a:pt x="368" y="116"/>
                  </a:cubicBezTo>
                  <a:cubicBezTo>
                    <a:pt x="389" y="140"/>
                    <a:pt x="415" y="179"/>
                    <a:pt x="439" y="238"/>
                  </a:cubicBezTo>
                  <a:cubicBezTo>
                    <a:pt x="489" y="361"/>
                    <a:pt x="638" y="230"/>
                    <a:pt x="638" y="230"/>
                  </a:cubicBezTo>
                  <a:cubicBezTo>
                    <a:pt x="638" y="230"/>
                    <a:pt x="523" y="270"/>
                    <a:pt x="501" y="163"/>
                  </a:cubicBezTo>
                  <a:moveTo>
                    <a:pt x="342" y="298"/>
                  </a:moveTo>
                  <a:cubicBezTo>
                    <a:pt x="342" y="380"/>
                    <a:pt x="275" y="448"/>
                    <a:pt x="192" y="448"/>
                  </a:cubicBezTo>
                  <a:cubicBezTo>
                    <a:pt x="109" y="448"/>
                    <a:pt x="42" y="380"/>
                    <a:pt x="42" y="298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2" y="172"/>
                    <a:pt x="46" y="153"/>
                    <a:pt x="53" y="136"/>
                  </a:cubicBezTo>
                  <a:cubicBezTo>
                    <a:pt x="63" y="250"/>
                    <a:pt x="263" y="182"/>
                    <a:pt x="332" y="137"/>
                  </a:cubicBezTo>
                  <a:cubicBezTo>
                    <a:pt x="339" y="154"/>
                    <a:pt x="342" y="173"/>
                    <a:pt x="342" y="192"/>
                  </a:cubicBezTo>
                  <a:lnTo>
                    <a:pt x="342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30" name="Freeform 2156">
              <a:extLst>
                <a:ext uri="{FF2B5EF4-FFF2-40B4-BE49-F238E27FC236}">
                  <a16:creationId xmlns:a16="http://schemas.microsoft.com/office/drawing/2014/main" id="{9E0332D6-A60D-AFC2-3783-11067E054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9" y="2097"/>
              <a:ext cx="503" cy="789"/>
            </a:xfrm>
            <a:custGeom>
              <a:avLst/>
              <a:gdLst>
                <a:gd name="T0" fmla="*/ 1004 w 1064"/>
                <a:gd name="T1" fmla="*/ 284 h 1668"/>
                <a:gd name="T2" fmla="*/ 713 w 1064"/>
                <a:gd name="T3" fmla="*/ 57 h 1668"/>
                <a:gd name="T4" fmla="*/ 577 w 1064"/>
                <a:gd name="T5" fmla="*/ 0 h 1668"/>
                <a:gd name="T6" fmla="*/ 370 w 1064"/>
                <a:gd name="T7" fmla="*/ 133 h 1668"/>
                <a:gd name="T8" fmla="*/ 332 w 1064"/>
                <a:gd name="T9" fmla="*/ 25 h 1668"/>
                <a:gd name="T10" fmla="*/ 223 w 1064"/>
                <a:gd name="T11" fmla="*/ 319 h 1668"/>
                <a:gd name="T12" fmla="*/ 129 w 1064"/>
                <a:gd name="T13" fmla="*/ 734 h 1668"/>
                <a:gd name="T14" fmla="*/ 143 w 1064"/>
                <a:gd name="T15" fmla="*/ 871 h 1668"/>
                <a:gd name="T16" fmla="*/ 189 w 1064"/>
                <a:gd name="T17" fmla="*/ 929 h 1668"/>
                <a:gd name="T18" fmla="*/ 216 w 1064"/>
                <a:gd name="T19" fmla="*/ 929 h 1668"/>
                <a:gd name="T20" fmla="*/ 216 w 1064"/>
                <a:gd name="T21" fmla="*/ 929 h 1668"/>
                <a:gd name="T22" fmla="*/ 218 w 1064"/>
                <a:gd name="T23" fmla="*/ 955 h 1668"/>
                <a:gd name="T24" fmla="*/ 286 w 1064"/>
                <a:gd name="T25" fmla="*/ 1584 h 1668"/>
                <a:gd name="T26" fmla="*/ 382 w 1064"/>
                <a:gd name="T27" fmla="*/ 1668 h 1668"/>
                <a:gd name="T28" fmla="*/ 406 w 1064"/>
                <a:gd name="T29" fmla="*/ 1668 h 1668"/>
                <a:gd name="T30" fmla="*/ 427 w 1064"/>
                <a:gd name="T31" fmla="*/ 1667 h 1668"/>
                <a:gd name="T32" fmla="*/ 450 w 1064"/>
                <a:gd name="T33" fmla="*/ 1667 h 1668"/>
                <a:gd name="T34" fmla="*/ 473 w 1064"/>
                <a:gd name="T35" fmla="*/ 1667 h 1668"/>
                <a:gd name="T36" fmla="*/ 495 w 1064"/>
                <a:gd name="T37" fmla="*/ 1668 h 1668"/>
                <a:gd name="T38" fmla="*/ 519 w 1064"/>
                <a:gd name="T39" fmla="*/ 1668 h 1668"/>
                <a:gd name="T40" fmla="*/ 614 w 1064"/>
                <a:gd name="T41" fmla="*/ 1584 h 1668"/>
                <a:gd name="T42" fmla="*/ 682 w 1064"/>
                <a:gd name="T43" fmla="*/ 955 h 1668"/>
                <a:gd name="T44" fmla="*/ 684 w 1064"/>
                <a:gd name="T45" fmla="*/ 929 h 1668"/>
                <a:gd name="T46" fmla="*/ 771 w 1064"/>
                <a:gd name="T47" fmla="*/ 929 h 1668"/>
                <a:gd name="T48" fmla="*/ 702 w 1064"/>
                <a:gd name="T49" fmla="*/ 634 h 1668"/>
                <a:gd name="T50" fmla="*/ 715 w 1064"/>
                <a:gd name="T51" fmla="*/ 267 h 1668"/>
                <a:gd name="T52" fmla="*/ 777 w 1064"/>
                <a:gd name="T53" fmla="*/ 302 h 1668"/>
                <a:gd name="T54" fmla="*/ 792 w 1064"/>
                <a:gd name="T55" fmla="*/ 515 h 1668"/>
                <a:gd name="T56" fmla="*/ 772 w 1064"/>
                <a:gd name="T57" fmla="*/ 564 h 1668"/>
                <a:gd name="T58" fmla="*/ 801 w 1064"/>
                <a:gd name="T59" fmla="*/ 616 h 1668"/>
                <a:gd name="T60" fmla="*/ 888 w 1064"/>
                <a:gd name="T61" fmla="*/ 547 h 1668"/>
                <a:gd name="T62" fmla="*/ 1010 w 1064"/>
                <a:gd name="T63" fmla="*/ 441 h 1668"/>
                <a:gd name="T64" fmla="*/ 1004 w 1064"/>
                <a:gd name="T65" fmla="*/ 284 h 1668"/>
                <a:gd name="T66" fmla="*/ 430 w 1064"/>
                <a:gd name="T67" fmla="*/ 1620 h 1668"/>
                <a:gd name="T68" fmla="*/ 408 w 1064"/>
                <a:gd name="T69" fmla="*/ 1621 h 1668"/>
                <a:gd name="T70" fmla="*/ 334 w 1064"/>
                <a:gd name="T71" fmla="*/ 1577 h 1668"/>
                <a:gd name="T72" fmla="*/ 268 w 1064"/>
                <a:gd name="T73" fmla="*/ 977 h 1668"/>
                <a:gd name="T74" fmla="*/ 430 w 1064"/>
                <a:gd name="T75" fmla="*/ 977 h 1668"/>
                <a:gd name="T76" fmla="*/ 430 w 1064"/>
                <a:gd name="T77" fmla="*/ 1620 h 1668"/>
                <a:gd name="T78" fmla="*/ 567 w 1064"/>
                <a:gd name="T79" fmla="*/ 1577 h 1668"/>
                <a:gd name="T80" fmla="*/ 519 w 1064"/>
                <a:gd name="T81" fmla="*/ 1621 h 1668"/>
                <a:gd name="T82" fmla="*/ 472 w 1064"/>
                <a:gd name="T83" fmla="*/ 1620 h 1668"/>
                <a:gd name="T84" fmla="*/ 472 w 1064"/>
                <a:gd name="T85" fmla="*/ 977 h 1668"/>
                <a:gd name="T86" fmla="*/ 632 w 1064"/>
                <a:gd name="T87" fmla="*/ 977 h 1668"/>
                <a:gd name="T88" fmla="*/ 567 w 1064"/>
                <a:gd name="T89" fmla="*/ 157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4" h="1668">
                  <a:moveTo>
                    <a:pt x="1004" y="284"/>
                  </a:moveTo>
                  <a:cubicBezTo>
                    <a:pt x="909" y="206"/>
                    <a:pt x="815" y="128"/>
                    <a:pt x="713" y="57"/>
                  </a:cubicBezTo>
                  <a:cubicBezTo>
                    <a:pt x="670" y="27"/>
                    <a:pt x="625" y="9"/>
                    <a:pt x="577" y="0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32" y="25"/>
                    <a:pt x="332" y="25"/>
                    <a:pt x="332" y="25"/>
                  </a:cubicBezTo>
                  <a:cubicBezTo>
                    <a:pt x="211" y="76"/>
                    <a:pt x="173" y="213"/>
                    <a:pt x="223" y="319"/>
                  </a:cubicBezTo>
                  <a:cubicBezTo>
                    <a:pt x="7" y="435"/>
                    <a:pt x="0" y="555"/>
                    <a:pt x="129" y="734"/>
                  </a:cubicBezTo>
                  <a:cubicBezTo>
                    <a:pt x="144" y="755"/>
                    <a:pt x="143" y="845"/>
                    <a:pt x="143" y="871"/>
                  </a:cubicBezTo>
                  <a:cubicBezTo>
                    <a:pt x="143" y="899"/>
                    <a:pt x="144" y="919"/>
                    <a:pt x="189" y="929"/>
                  </a:cubicBezTo>
                  <a:cubicBezTo>
                    <a:pt x="216" y="929"/>
                    <a:pt x="216" y="929"/>
                    <a:pt x="216" y="929"/>
                  </a:cubicBezTo>
                  <a:cubicBezTo>
                    <a:pt x="216" y="929"/>
                    <a:pt x="216" y="929"/>
                    <a:pt x="216" y="929"/>
                  </a:cubicBezTo>
                  <a:cubicBezTo>
                    <a:pt x="218" y="955"/>
                    <a:pt x="218" y="955"/>
                    <a:pt x="218" y="955"/>
                  </a:cubicBezTo>
                  <a:cubicBezTo>
                    <a:pt x="238" y="1153"/>
                    <a:pt x="273" y="1497"/>
                    <a:pt x="286" y="1584"/>
                  </a:cubicBezTo>
                  <a:cubicBezTo>
                    <a:pt x="296" y="1658"/>
                    <a:pt x="338" y="1668"/>
                    <a:pt x="382" y="1668"/>
                  </a:cubicBezTo>
                  <a:cubicBezTo>
                    <a:pt x="389" y="1668"/>
                    <a:pt x="397" y="1668"/>
                    <a:pt x="406" y="1668"/>
                  </a:cubicBezTo>
                  <a:cubicBezTo>
                    <a:pt x="413" y="1668"/>
                    <a:pt x="420" y="1667"/>
                    <a:pt x="427" y="1667"/>
                  </a:cubicBezTo>
                  <a:cubicBezTo>
                    <a:pt x="450" y="1667"/>
                    <a:pt x="450" y="1667"/>
                    <a:pt x="450" y="1667"/>
                  </a:cubicBezTo>
                  <a:cubicBezTo>
                    <a:pt x="473" y="1667"/>
                    <a:pt x="473" y="1667"/>
                    <a:pt x="473" y="1667"/>
                  </a:cubicBezTo>
                  <a:cubicBezTo>
                    <a:pt x="480" y="1667"/>
                    <a:pt x="488" y="1668"/>
                    <a:pt x="495" y="1668"/>
                  </a:cubicBezTo>
                  <a:cubicBezTo>
                    <a:pt x="503" y="1668"/>
                    <a:pt x="511" y="1668"/>
                    <a:pt x="519" y="1668"/>
                  </a:cubicBezTo>
                  <a:cubicBezTo>
                    <a:pt x="563" y="1668"/>
                    <a:pt x="605" y="1658"/>
                    <a:pt x="614" y="1584"/>
                  </a:cubicBezTo>
                  <a:cubicBezTo>
                    <a:pt x="627" y="1497"/>
                    <a:pt x="662" y="1153"/>
                    <a:pt x="682" y="955"/>
                  </a:cubicBezTo>
                  <a:cubicBezTo>
                    <a:pt x="684" y="929"/>
                    <a:pt x="684" y="929"/>
                    <a:pt x="684" y="929"/>
                  </a:cubicBezTo>
                  <a:cubicBezTo>
                    <a:pt x="771" y="929"/>
                    <a:pt x="771" y="929"/>
                    <a:pt x="771" y="929"/>
                  </a:cubicBezTo>
                  <a:cubicBezTo>
                    <a:pt x="740" y="767"/>
                    <a:pt x="732" y="752"/>
                    <a:pt x="702" y="634"/>
                  </a:cubicBezTo>
                  <a:cubicBezTo>
                    <a:pt x="682" y="514"/>
                    <a:pt x="642" y="389"/>
                    <a:pt x="715" y="267"/>
                  </a:cubicBezTo>
                  <a:cubicBezTo>
                    <a:pt x="736" y="279"/>
                    <a:pt x="756" y="290"/>
                    <a:pt x="777" y="302"/>
                  </a:cubicBezTo>
                  <a:cubicBezTo>
                    <a:pt x="917" y="385"/>
                    <a:pt x="918" y="409"/>
                    <a:pt x="792" y="515"/>
                  </a:cubicBezTo>
                  <a:cubicBezTo>
                    <a:pt x="764" y="539"/>
                    <a:pt x="763" y="553"/>
                    <a:pt x="772" y="564"/>
                  </a:cubicBezTo>
                  <a:cubicBezTo>
                    <a:pt x="781" y="575"/>
                    <a:pt x="790" y="598"/>
                    <a:pt x="801" y="616"/>
                  </a:cubicBezTo>
                  <a:cubicBezTo>
                    <a:pt x="817" y="605"/>
                    <a:pt x="860" y="572"/>
                    <a:pt x="888" y="547"/>
                  </a:cubicBezTo>
                  <a:cubicBezTo>
                    <a:pt x="928" y="511"/>
                    <a:pt x="974" y="480"/>
                    <a:pt x="1010" y="441"/>
                  </a:cubicBezTo>
                  <a:cubicBezTo>
                    <a:pt x="1059" y="389"/>
                    <a:pt x="1064" y="332"/>
                    <a:pt x="1004" y="284"/>
                  </a:cubicBezTo>
                  <a:moveTo>
                    <a:pt x="430" y="1620"/>
                  </a:moveTo>
                  <a:cubicBezTo>
                    <a:pt x="422" y="1621"/>
                    <a:pt x="415" y="1621"/>
                    <a:pt x="408" y="1621"/>
                  </a:cubicBezTo>
                  <a:cubicBezTo>
                    <a:pt x="376" y="1621"/>
                    <a:pt x="339" y="1619"/>
                    <a:pt x="334" y="1577"/>
                  </a:cubicBezTo>
                  <a:cubicBezTo>
                    <a:pt x="321" y="1495"/>
                    <a:pt x="288" y="1177"/>
                    <a:pt x="268" y="977"/>
                  </a:cubicBezTo>
                  <a:cubicBezTo>
                    <a:pt x="430" y="977"/>
                    <a:pt x="430" y="977"/>
                    <a:pt x="430" y="977"/>
                  </a:cubicBezTo>
                  <a:cubicBezTo>
                    <a:pt x="430" y="1122"/>
                    <a:pt x="430" y="1620"/>
                    <a:pt x="430" y="1620"/>
                  </a:cubicBezTo>
                  <a:moveTo>
                    <a:pt x="567" y="1577"/>
                  </a:moveTo>
                  <a:cubicBezTo>
                    <a:pt x="562" y="1619"/>
                    <a:pt x="550" y="1621"/>
                    <a:pt x="519" y="1621"/>
                  </a:cubicBezTo>
                  <a:cubicBezTo>
                    <a:pt x="512" y="1621"/>
                    <a:pt x="480" y="1621"/>
                    <a:pt x="472" y="1620"/>
                  </a:cubicBezTo>
                  <a:cubicBezTo>
                    <a:pt x="472" y="1620"/>
                    <a:pt x="471" y="1122"/>
                    <a:pt x="472" y="977"/>
                  </a:cubicBezTo>
                  <a:cubicBezTo>
                    <a:pt x="632" y="977"/>
                    <a:pt x="632" y="977"/>
                    <a:pt x="632" y="977"/>
                  </a:cubicBezTo>
                  <a:cubicBezTo>
                    <a:pt x="612" y="1177"/>
                    <a:pt x="579" y="1495"/>
                    <a:pt x="567" y="15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31" name="Freeform 130">
            <a:extLst>
              <a:ext uri="{FF2B5EF4-FFF2-40B4-BE49-F238E27FC236}">
                <a16:creationId xmlns:a16="http://schemas.microsoft.com/office/drawing/2014/main" id="{5C2AFB6A-1FD8-CB1F-A070-0D22D154B8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38023" y="5370167"/>
            <a:ext cx="343539" cy="1162874"/>
          </a:xfrm>
          <a:custGeom>
            <a:avLst/>
            <a:gdLst>
              <a:gd name="T0" fmla="*/ 626 w 662"/>
              <a:gd name="T1" fmla="*/ 772 h 2243"/>
              <a:gd name="T2" fmla="*/ 554 w 662"/>
              <a:gd name="T3" fmla="*/ 678 h 2243"/>
              <a:gd name="T4" fmla="*/ 509 w 662"/>
              <a:gd name="T5" fmla="*/ 481 h 2243"/>
              <a:gd name="T6" fmla="*/ 509 w 662"/>
              <a:gd name="T7" fmla="*/ 374 h 2243"/>
              <a:gd name="T8" fmla="*/ 499 w 662"/>
              <a:gd name="T9" fmla="*/ 157 h 2243"/>
              <a:gd name="T10" fmla="*/ 135 w 662"/>
              <a:gd name="T11" fmla="*/ 194 h 2243"/>
              <a:gd name="T12" fmla="*/ 151 w 662"/>
              <a:gd name="T13" fmla="*/ 378 h 2243"/>
              <a:gd name="T14" fmla="*/ 222 w 662"/>
              <a:gd name="T15" fmla="*/ 623 h 2243"/>
              <a:gd name="T16" fmla="*/ 35 w 662"/>
              <a:gd name="T17" fmla="*/ 772 h 2243"/>
              <a:gd name="T18" fmla="*/ 4 w 662"/>
              <a:gd name="T19" fmla="*/ 1092 h 2243"/>
              <a:gd name="T20" fmla="*/ 96 w 662"/>
              <a:gd name="T21" fmla="*/ 1175 h 2243"/>
              <a:gd name="T22" fmla="*/ 51 w 662"/>
              <a:gd name="T23" fmla="*/ 1436 h 2243"/>
              <a:gd name="T24" fmla="*/ 97 w 662"/>
              <a:gd name="T25" fmla="*/ 1844 h 2243"/>
              <a:gd name="T26" fmla="*/ 209 w 662"/>
              <a:gd name="T27" fmla="*/ 2080 h 2243"/>
              <a:gd name="T28" fmla="*/ 271 w 662"/>
              <a:gd name="T29" fmla="*/ 2243 h 2243"/>
              <a:gd name="T30" fmla="*/ 436 w 662"/>
              <a:gd name="T31" fmla="*/ 2204 h 2243"/>
              <a:gd name="T32" fmla="*/ 487 w 662"/>
              <a:gd name="T33" fmla="*/ 2076 h 2243"/>
              <a:gd name="T34" fmla="*/ 581 w 662"/>
              <a:gd name="T35" fmla="*/ 1573 h 2243"/>
              <a:gd name="T36" fmla="*/ 570 w 662"/>
              <a:gd name="T37" fmla="*/ 1229 h 2243"/>
              <a:gd name="T38" fmla="*/ 577 w 662"/>
              <a:gd name="T39" fmla="*/ 1175 h 2243"/>
              <a:gd name="T40" fmla="*/ 192 w 662"/>
              <a:gd name="T41" fmla="*/ 481 h 2243"/>
              <a:gd name="T42" fmla="*/ 307 w 662"/>
              <a:gd name="T43" fmla="*/ 336 h 2243"/>
              <a:gd name="T44" fmla="*/ 354 w 662"/>
              <a:gd name="T45" fmla="*/ 336 h 2243"/>
              <a:gd name="T46" fmla="*/ 469 w 662"/>
              <a:gd name="T47" fmla="*/ 481 h 2243"/>
              <a:gd name="T48" fmla="*/ 192 w 662"/>
              <a:gd name="T49" fmla="*/ 481 h 2243"/>
              <a:gd name="T50" fmla="*/ 389 w 662"/>
              <a:gd name="T51" fmla="*/ 651 h 2243"/>
              <a:gd name="T52" fmla="*/ 352 w 662"/>
              <a:gd name="T53" fmla="*/ 763 h 2243"/>
              <a:gd name="T54" fmla="*/ 309 w 662"/>
              <a:gd name="T55" fmla="*/ 763 h 2243"/>
              <a:gd name="T56" fmla="*/ 272 w 662"/>
              <a:gd name="T57" fmla="*/ 650 h 2243"/>
              <a:gd name="T58" fmla="*/ 389 w 662"/>
              <a:gd name="T59" fmla="*/ 650 h 2243"/>
              <a:gd name="T60" fmla="*/ 271 w 662"/>
              <a:gd name="T61" fmla="*/ 2204 h 2243"/>
              <a:gd name="T62" fmla="*/ 249 w 662"/>
              <a:gd name="T63" fmla="*/ 2072 h 2243"/>
              <a:gd name="T64" fmla="*/ 311 w 662"/>
              <a:gd name="T65" fmla="*/ 2204 h 2243"/>
              <a:gd name="T66" fmla="*/ 390 w 662"/>
              <a:gd name="T67" fmla="*/ 2204 h 2243"/>
              <a:gd name="T68" fmla="*/ 351 w 662"/>
              <a:gd name="T69" fmla="*/ 2047 h 2243"/>
              <a:gd name="T70" fmla="*/ 411 w 662"/>
              <a:gd name="T71" fmla="*/ 2083 h 2243"/>
              <a:gd name="T72" fmla="*/ 111 w 662"/>
              <a:gd name="T73" fmla="*/ 1040 h 2243"/>
              <a:gd name="T74" fmla="*/ 229 w 662"/>
              <a:gd name="T75" fmla="*/ 913 h 2243"/>
              <a:gd name="T76" fmla="*/ 361 w 662"/>
              <a:gd name="T77" fmla="*/ 969 h 2243"/>
              <a:gd name="T78" fmla="*/ 111 w 662"/>
              <a:gd name="T79" fmla="*/ 1040 h 2243"/>
              <a:gd name="T80" fmla="*/ 528 w 662"/>
              <a:gd name="T81" fmla="*/ 941 h 2243"/>
              <a:gd name="T82" fmla="*/ 390 w 662"/>
              <a:gd name="T83" fmla="*/ 941 h 2243"/>
              <a:gd name="T84" fmla="*/ 390 w 662"/>
              <a:gd name="T85" fmla="*/ 803 h 2243"/>
              <a:gd name="T86" fmla="*/ 476 w 662"/>
              <a:gd name="T87" fmla="*/ 757 h 2243"/>
              <a:gd name="T88" fmla="*/ 505 w 662"/>
              <a:gd name="T89" fmla="*/ 773 h 2243"/>
              <a:gd name="T90" fmla="*/ 519 w 662"/>
              <a:gd name="T91" fmla="*/ 860 h 2243"/>
              <a:gd name="T92" fmla="*/ 533 w 662"/>
              <a:gd name="T93" fmla="*/ 825 h 2243"/>
              <a:gd name="T94" fmla="*/ 538 w 662"/>
              <a:gd name="T95" fmla="*/ 798 h 2243"/>
              <a:gd name="T96" fmla="*/ 569 w 662"/>
              <a:gd name="T97" fmla="*/ 820 h 2243"/>
              <a:gd name="T98" fmla="*/ 545 w 662"/>
              <a:gd name="T99" fmla="*/ 924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2" h="2243">
                <a:moveTo>
                  <a:pt x="657" y="1092"/>
                </a:moveTo>
                <a:cubicBezTo>
                  <a:pt x="657" y="1086"/>
                  <a:pt x="626" y="772"/>
                  <a:pt x="626" y="772"/>
                </a:cubicBezTo>
                <a:cubicBezTo>
                  <a:pt x="626" y="772"/>
                  <a:pt x="626" y="772"/>
                  <a:pt x="626" y="772"/>
                </a:cubicBezTo>
                <a:cubicBezTo>
                  <a:pt x="622" y="740"/>
                  <a:pt x="598" y="698"/>
                  <a:pt x="554" y="678"/>
                </a:cubicBezTo>
                <a:cubicBezTo>
                  <a:pt x="439" y="623"/>
                  <a:pt x="439" y="623"/>
                  <a:pt x="439" y="623"/>
                </a:cubicBezTo>
                <a:cubicBezTo>
                  <a:pt x="481" y="591"/>
                  <a:pt x="509" y="539"/>
                  <a:pt x="509" y="481"/>
                </a:cubicBezTo>
                <a:cubicBezTo>
                  <a:pt x="509" y="378"/>
                  <a:pt x="509" y="378"/>
                  <a:pt x="509" y="378"/>
                </a:cubicBezTo>
                <a:cubicBezTo>
                  <a:pt x="509" y="377"/>
                  <a:pt x="509" y="376"/>
                  <a:pt x="509" y="374"/>
                </a:cubicBezTo>
                <a:cubicBezTo>
                  <a:pt x="536" y="343"/>
                  <a:pt x="550" y="299"/>
                  <a:pt x="544" y="252"/>
                </a:cubicBezTo>
                <a:cubicBezTo>
                  <a:pt x="540" y="214"/>
                  <a:pt x="523" y="181"/>
                  <a:pt x="499" y="157"/>
                </a:cubicBezTo>
                <a:cubicBezTo>
                  <a:pt x="445" y="31"/>
                  <a:pt x="283" y="0"/>
                  <a:pt x="215" y="115"/>
                </a:cubicBezTo>
                <a:cubicBezTo>
                  <a:pt x="180" y="129"/>
                  <a:pt x="149" y="154"/>
                  <a:pt x="135" y="194"/>
                </a:cubicBezTo>
                <a:cubicBezTo>
                  <a:pt x="111" y="260"/>
                  <a:pt x="119" y="327"/>
                  <a:pt x="151" y="367"/>
                </a:cubicBezTo>
                <a:cubicBezTo>
                  <a:pt x="151" y="371"/>
                  <a:pt x="151" y="375"/>
                  <a:pt x="151" y="378"/>
                </a:cubicBezTo>
                <a:cubicBezTo>
                  <a:pt x="151" y="481"/>
                  <a:pt x="151" y="481"/>
                  <a:pt x="151" y="481"/>
                </a:cubicBezTo>
                <a:cubicBezTo>
                  <a:pt x="151" y="539"/>
                  <a:pt x="179" y="591"/>
                  <a:pt x="222" y="623"/>
                </a:cubicBezTo>
                <a:cubicBezTo>
                  <a:pt x="107" y="678"/>
                  <a:pt x="107" y="678"/>
                  <a:pt x="107" y="678"/>
                </a:cubicBezTo>
                <a:cubicBezTo>
                  <a:pt x="63" y="698"/>
                  <a:pt x="40" y="739"/>
                  <a:pt x="35" y="772"/>
                </a:cubicBezTo>
                <a:cubicBezTo>
                  <a:pt x="35" y="772"/>
                  <a:pt x="35" y="772"/>
                  <a:pt x="35" y="772"/>
                </a:cubicBezTo>
                <a:cubicBezTo>
                  <a:pt x="35" y="772"/>
                  <a:pt x="5" y="1086"/>
                  <a:pt x="4" y="1092"/>
                </a:cubicBezTo>
                <a:cubicBezTo>
                  <a:pt x="0" y="1136"/>
                  <a:pt x="40" y="1175"/>
                  <a:pt x="84" y="1175"/>
                </a:cubicBezTo>
                <a:cubicBezTo>
                  <a:pt x="96" y="1175"/>
                  <a:pt x="96" y="1175"/>
                  <a:pt x="96" y="1175"/>
                </a:cubicBezTo>
                <a:cubicBezTo>
                  <a:pt x="96" y="1205"/>
                  <a:pt x="91" y="1229"/>
                  <a:pt x="91" y="1229"/>
                </a:cubicBezTo>
                <a:cubicBezTo>
                  <a:pt x="91" y="1229"/>
                  <a:pt x="63" y="1369"/>
                  <a:pt x="51" y="1436"/>
                </a:cubicBezTo>
                <a:cubicBezTo>
                  <a:pt x="44" y="1499"/>
                  <a:pt x="40" y="1551"/>
                  <a:pt x="57" y="1567"/>
                </a:cubicBezTo>
                <a:cubicBezTo>
                  <a:pt x="98" y="1607"/>
                  <a:pt x="44" y="1821"/>
                  <a:pt x="97" y="1844"/>
                </a:cubicBezTo>
                <a:cubicBezTo>
                  <a:pt x="164" y="1874"/>
                  <a:pt x="97" y="2046"/>
                  <a:pt x="174" y="2075"/>
                </a:cubicBezTo>
                <a:cubicBezTo>
                  <a:pt x="185" y="2079"/>
                  <a:pt x="196" y="2082"/>
                  <a:pt x="209" y="2080"/>
                </a:cubicBezTo>
                <a:cubicBezTo>
                  <a:pt x="226" y="2204"/>
                  <a:pt x="226" y="2204"/>
                  <a:pt x="226" y="2204"/>
                </a:cubicBezTo>
                <a:cubicBezTo>
                  <a:pt x="229" y="2226"/>
                  <a:pt x="249" y="2243"/>
                  <a:pt x="271" y="2243"/>
                </a:cubicBezTo>
                <a:cubicBezTo>
                  <a:pt x="390" y="2243"/>
                  <a:pt x="390" y="2243"/>
                  <a:pt x="390" y="2243"/>
                </a:cubicBezTo>
                <a:cubicBezTo>
                  <a:pt x="412" y="2243"/>
                  <a:pt x="433" y="2226"/>
                  <a:pt x="436" y="2204"/>
                </a:cubicBezTo>
                <a:cubicBezTo>
                  <a:pt x="451" y="2085"/>
                  <a:pt x="451" y="2085"/>
                  <a:pt x="451" y="2085"/>
                </a:cubicBezTo>
                <a:cubicBezTo>
                  <a:pt x="466" y="2085"/>
                  <a:pt x="481" y="2083"/>
                  <a:pt x="487" y="2076"/>
                </a:cubicBezTo>
                <a:cubicBezTo>
                  <a:pt x="508" y="2017"/>
                  <a:pt x="473" y="1930"/>
                  <a:pt x="528" y="1898"/>
                </a:cubicBezTo>
                <a:cubicBezTo>
                  <a:pt x="578" y="1869"/>
                  <a:pt x="537" y="1613"/>
                  <a:pt x="581" y="1573"/>
                </a:cubicBezTo>
                <a:cubicBezTo>
                  <a:pt x="595" y="1561"/>
                  <a:pt x="607" y="1502"/>
                  <a:pt x="605" y="1439"/>
                </a:cubicBezTo>
                <a:cubicBezTo>
                  <a:pt x="608" y="1438"/>
                  <a:pt x="575" y="1283"/>
                  <a:pt x="570" y="1229"/>
                </a:cubicBezTo>
                <a:cubicBezTo>
                  <a:pt x="570" y="1229"/>
                  <a:pt x="567" y="1206"/>
                  <a:pt x="565" y="1175"/>
                </a:cubicBezTo>
                <a:cubicBezTo>
                  <a:pt x="577" y="1175"/>
                  <a:pt x="577" y="1175"/>
                  <a:pt x="577" y="1175"/>
                </a:cubicBezTo>
                <a:cubicBezTo>
                  <a:pt x="621" y="1175"/>
                  <a:pt x="662" y="1136"/>
                  <a:pt x="657" y="1092"/>
                </a:cubicBezTo>
                <a:moveTo>
                  <a:pt x="192" y="481"/>
                </a:moveTo>
                <a:cubicBezTo>
                  <a:pt x="192" y="421"/>
                  <a:pt x="192" y="421"/>
                  <a:pt x="192" y="421"/>
                </a:cubicBezTo>
                <a:cubicBezTo>
                  <a:pt x="213" y="377"/>
                  <a:pt x="255" y="344"/>
                  <a:pt x="307" y="336"/>
                </a:cubicBezTo>
                <a:cubicBezTo>
                  <a:pt x="315" y="334"/>
                  <a:pt x="323" y="334"/>
                  <a:pt x="331" y="333"/>
                </a:cubicBezTo>
                <a:cubicBezTo>
                  <a:pt x="338" y="334"/>
                  <a:pt x="346" y="334"/>
                  <a:pt x="354" y="336"/>
                </a:cubicBezTo>
                <a:cubicBezTo>
                  <a:pt x="406" y="344"/>
                  <a:pt x="448" y="377"/>
                  <a:pt x="469" y="421"/>
                </a:cubicBezTo>
                <a:cubicBezTo>
                  <a:pt x="469" y="481"/>
                  <a:pt x="469" y="481"/>
                  <a:pt x="469" y="481"/>
                </a:cubicBezTo>
                <a:cubicBezTo>
                  <a:pt x="469" y="558"/>
                  <a:pt x="407" y="620"/>
                  <a:pt x="331" y="620"/>
                </a:cubicBezTo>
                <a:cubicBezTo>
                  <a:pt x="254" y="620"/>
                  <a:pt x="192" y="558"/>
                  <a:pt x="192" y="481"/>
                </a:cubicBezTo>
                <a:moveTo>
                  <a:pt x="389" y="650"/>
                </a:moveTo>
                <a:cubicBezTo>
                  <a:pt x="389" y="650"/>
                  <a:pt x="389" y="651"/>
                  <a:pt x="389" y="651"/>
                </a:cubicBezTo>
                <a:cubicBezTo>
                  <a:pt x="388" y="666"/>
                  <a:pt x="386" y="680"/>
                  <a:pt x="382" y="693"/>
                </a:cubicBezTo>
                <a:cubicBezTo>
                  <a:pt x="369" y="734"/>
                  <a:pt x="362" y="745"/>
                  <a:pt x="352" y="763"/>
                </a:cubicBezTo>
                <a:cubicBezTo>
                  <a:pt x="347" y="770"/>
                  <a:pt x="331" y="798"/>
                  <a:pt x="331" y="798"/>
                </a:cubicBezTo>
                <a:cubicBezTo>
                  <a:pt x="331" y="798"/>
                  <a:pt x="314" y="770"/>
                  <a:pt x="309" y="763"/>
                </a:cubicBezTo>
                <a:cubicBezTo>
                  <a:pt x="299" y="745"/>
                  <a:pt x="292" y="734"/>
                  <a:pt x="279" y="694"/>
                </a:cubicBezTo>
                <a:cubicBezTo>
                  <a:pt x="276" y="680"/>
                  <a:pt x="273" y="666"/>
                  <a:pt x="272" y="650"/>
                </a:cubicBezTo>
                <a:cubicBezTo>
                  <a:pt x="291" y="657"/>
                  <a:pt x="310" y="660"/>
                  <a:pt x="331" y="660"/>
                </a:cubicBezTo>
                <a:cubicBezTo>
                  <a:pt x="351" y="660"/>
                  <a:pt x="371" y="657"/>
                  <a:pt x="389" y="650"/>
                </a:cubicBezTo>
                <a:moveTo>
                  <a:pt x="311" y="2204"/>
                </a:moveTo>
                <a:cubicBezTo>
                  <a:pt x="271" y="2204"/>
                  <a:pt x="271" y="2204"/>
                  <a:pt x="271" y="2204"/>
                </a:cubicBezTo>
                <a:cubicBezTo>
                  <a:pt x="269" y="2204"/>
                  <a:pt x="266" y="2202"/>
                  <a:pt x="265" y="2199"/>
                </a:cubicBezTo>
                <a:cubicBezTo>
                  <a:pt x="249" y="2072"/>
                  <a:pt x="249" y="2072"/>
                  <a:pt x="249" y="2072"/>
                </a:cubicBezTo>
                <a:cubicBezTo>
                  <a:pt x="270" y="2068"/>
                  <a:pt x="291" y="2063"/>
                  <a:pt x="311" y="2058"/>
                </a:cubicBezTo>
                <a:lnTo>
                  <a:pt x="311" y="2204"/>
                </a:lnTo>
                <a:close/>
                <a:moveTo>
                  <a:pt x="396" y="2198"/>
                </a:moveTo>
                <a:cubicBezTo>
                  <a:pt x="396" y="2202"/>
                  <a:pt x="393" y="2204"/>
                  <a:pt x="390" y="2204"/>
                </a:cubicBezTo>
                <a:cubicBezTo>
                  <a:pt x="351" y="2204"/>
                  <a:pt x="351" y="2204"/>
                  <a:pt x="351" y="2204"/>
                </a:cubicBezTo>
                <a:cubicBezTo>
                  <a:pt x="351" y="2047"/>
                  <a:pt x="351" y="2047"/>
                  <a:pt x="351" y="2047"/>
                </a:cubicBezTo>
                <a:cubicBezTo>
                  <a:pt x="362" y="2043"/>
                  <a:pt x="369" y="2041"/>
                  <a:pt x="369" y="2041"/>
                </a:cubicBezTo>
                <a:cubicBezTo>
                  <a:pt x="411" y="2083"/>
                  <a:pt x="411" y="2083"/>
                  <a:pt x="411" y="2083"/>
                </a:cubicBezTo>
                <a:lnTo>
                  <a:pt x="396" y="2198"/>
                </a:lnTo>
                <a:close/>
                <a:moveTo>
                  <a:pt x="111" y="1040"/>
                </a:moveTo>
                <a:cubicBezTo>
                  <a:pt x="117" y="1028"/>
                  <a:pt x="126" y="1016"/>
                  <a:pt x="136" y="1007"/>
                </a:cubicBezTo>
                <a:cubicBezTo>
                  <a:pt x="229" y="913"/>
                  <a:pt x="229" y="913"/>
                  <a:pt x="229" y="913"/>
                </a:cubicBezTo>
                <a:cubicBezTo>
                  <a:pt x="255" y="888"/>
                  <a:pt x="288" y="875"/>
                  <a:pt x="321" y="874"/>
                </a:cubicBezTo>
                <a:cubicBezTo>
                  <a:pt x="322" y="910"/>
                  <a:pt x="336" y="944"/>
                  <a:pt x="361" y="969"/>
                </a:cubicBezTo>
                <a:cubicBezTo>
                  <a:pt x="386" y="994"/>
                  <a:pt x="419" y="1008"/>
                  <a:pt x="454" y="1009"/>
                </a:cubicBezTo>
                <a:cubicBezTo>
                  <a:pt x="373" y="1130"/>
                  <a:pt x="111" y="1040"/>
                  <a:pt x="111" y="1040"/>
                </a:cubicBezTo>
                <a:moveTo>
                  <a:pt x="545" y="924"/>
                </a:moveTo>
                <a:cubicBezTo>
                  <a:pt x="528" y="941"/>
                  <a:pt x="528" y="941"/>
                  <a:pt x="528" y="941"/>
                </a:cubicBezTo>
                <a:cubicBezTo>
                  <a:pt x="509" y="960"/>
                  <a:pt x="485" y="970"/>
                  <a:pt x="459" y="970"/>
                </a:cubicBezTo>
                <a:cubicBezTo>
                  <a:pt x="433" y="970"/>
                  <a:pt x="408" y="960"/>
                  <a:pt x="390" y="941"/>
                </a:cubicBezTo>
                <a:cubicBezTo>
                  <a:pt x="371" y="923"/>
                  <a:pt x="361" y="898"/>
                  <a:pt x="361" y="872"/>
                </a:cubicBezTo>
                <a:cubicBezTo>
                  <a:pt x="361" y="846"/>
                  <a:pt x="371" y="821"/>
                  <a:pt x="390" y="803"/>
                </a:cubicBezTo>
                <a:cubicBezTo>
                  <a:pt x="406" y="786"/>
                  <a:pt x="406" y="786"/>
                  <a:pt x="406" y="786"/>
                </a:cubicBezTo>
                <a:cubicBezTo>
                  <a:pt x="425" y="767"/>
                  <a:pt x="449" y="757"/>
                  <a:pt x="476" y="757"/>
                </a:cubicBezTo>
                <a:cubicBezTo>
                  <a:pt x="489" y="757"/>
                  <a:pt x="502" y="760"/>
                  <a:pt x="515" y="765"/>
                </a:cubicBezTo>
                <a:cubicBezTo>
                  <a:pt x="511" y="768"/>
                  <a:pt x="508" y="770"/>
                  <a:pt x="505" y="773"/>
                </a:cubicBezTo>
                <a:cubicBezTo>
                  <a:pt x="482" y="796"/>
                  <a:pt x="483" y="832"/>
                  <a:pt x="505" y="854"/>
                </a:cubicBezTo>
                <a:cubicBezTo>
                  <a:pt x="509" y="858"/>
                  <a:pt x="514" y="860"/>
                  <a:pt x="519" y="860"/>
                </a:cubicBezTo>
                <a:cubicBezTo>
                  <a:pt x="524" y="860"/>
                  <a:pt x="529" y="858"/>
                  <a:pt x="533" y="854"/>
                </a:cubicBezTo>
                <a:cubicBezTo>
                  <a:pt x="541" y="846"/>
                  <a:pt x="541" y="833"/>
                  <a:pt x="533" y="825"/>
                </a:cubicBezTo>
                <a:cubicBezTo>
                  <a:pt x="526" y="819"/>
                  <a:pt x="526" y="808"/>
                  <a:pt x="533" y="802"/>
                </a:cubicBezTo>
                <a:cubicBezTo>
                  <a:pt x="534" y="800"/>
                  <a:pt x="536" y="799"/>
                  <a:pt x="538" y="798"/>
                </a:cubicBezTo>
                <a:cubicBezTo>
                  <a:pt x="545" y="795"/>
                  <a:pt x="552" y="796"/>
                  <a:pt x="557" y="801"/>
                </a:cubicBezTo>
                <a:cubicBezTo>
                  <a:pt x="560" y="804"/>
                  <a:pt x="565" y="809"/>
                  <a:pt x="569" y="820"/>
                </a:cubicBezTo>
                <a:cubicBezTo>
                  <a:pt x="573" y="831"/>
                  <a:pt x="573" y="836"/>
                  <a:pt x="573" y="855"/>
                </a:cubicBezTo>
                <a:cubicBezTo>
                  <a:pt x="573" y="881"/>
                  <a:pt x="563" y="906"/>
                  <a:pt x="545" y="924"/>
                </a:cubicBezTo>
              </a:path>
            </a:pathLst>
          </a:custGeom>
          <a:solidFill>
            <a:srgbClr val="702082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299A315-26BF-22D1-9034-7E78F4E47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37" b="4496"/>
          <a:stretch/>
        </p:blipFill>
        <p:spPr>
          <a:xfrm>
            <a:off x="461895" y="1222040"/>
            <a:ext cx="6821943" cy="43663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EFB364C-B253-8B7D-E675-3B384EF725A2}"/>
              </a:ext>
            </a:extLst>
          </p:cNvPr>
          <p:cNvSpPr txBox="1"/>
          <p:nvPr/>
        </p:nvSpPr>
        <p:spPr>
          <a:xfrm>
            <a:off x="1357632" y="1148575"/>
            <a:ext cx="567994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rPr>
              <a:t>New HIV infections among children (0–14 years) and antiretroviral coverage among pregnant and breastfeeding women, global, 2010–2022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AA19F5-577D-6662-5DBD-99FCDAF85FFA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6677424" y="2022688"/>
            <a:ext cx="666685" cy="1"/>
          </a:xfrm>
          <a:prstGeom prst="straightConnector1">
            <a:avLst/>
          </a:prstGeom>
          <a:noFill/>
          <a:ln w="31750" cap="flat" cmpd="sng" algn="ctr">
            <a:solidFill>
              <a:srgbClr val="702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051808-A6C3-61CF-9948-065CEA6ACBF3}"/>
              </a:ext>
            </a:extLst>
          </p:cNvPr>
          <p:cNvSpPr txBox="1"/>
          <p:nvPr/>
        </p:nvSpPr>
        <p:spPr>
          <a:xfrm>
            <a:off x="7344109" y="1617005"/>
            <a:ext cx="1501706" cy="811367"/>
          </a:xfrm>
          <a:prstGeom prst="rect">
            <a:avLst/>
          </a:prstGeom>
          <a:solidFill>
            <a:srgbClr val="70208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&gt; 80% antiretroviral therapy coverage among pregnant women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EBB55E-D19D-6E71-7101-7653B42D3962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607056" y="4202856"/>
            <a:ext cx="802502" cy="31372"/>
          </a:xfrm>
          <a:prstGeom prst="straightConnector1">
            <a:avLst/>
          </a:prstGeom>
          <a:noFill/>
          <a:ln w="31750" cap="flat" cmpd="sng" algn="ctr">
            <a:solidFill>
              <a:srgbClr val="E30046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98DC88-7AD4-A3C3-E3D0-277A38A319D6}"/>
              </a:ext>
            </a:extLst>
          </p:cNvPr>
          <p:cNvSpPr txBox="1"/>
          <p:nvPr/>
        </p:nvSpPr>
        <p:spPr>
          <a:xfrm>
            <a:off x="7164738" y="5028274"/>
            <a:ext cx="2294873" cy="163121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30046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Reasons for children acquiring HIV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mother: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 not receive treatment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Dropped off treatment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Acquired HIV during pregnancy or breastfeeding</a:t>
            </a:r>
          </a:p>
        </p:txBody>
      </p:sp>
    </p:spTree>
    <p:extLst>
      <p:ext uri="{BB962C8B-B14F-4D97-AF65-F5344CB8AC3E}">
        <p14:creationId xmlns:p14="http://schemas.microsoft.com/office/powerpoint/2010/main" val="389875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0B42-3E26-A4EA-1D6B-44EA9781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01" y="238390"/>
            <a:ext cx="10217157" cy="1223964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Current recommendations for post-natal prophylaxis are complex and may not be suited to drug administration in the neonatal period</a:t>
            </a:r>
            <a:br>
              <a:rPr lang="en-GB" sz="2400" b="1" dirty="0">
                <a:latin typeface="Raleway" panose="020B0503030101060003" pitchFamily="34" charset="0"/>
              </a:rPr>
            </a:br>
            <a:endParaRPr lang="en-GB" sz="2400" b="1" dirty="0">
              <a:latin typeface="Raleway" panose="020B05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01B6F-7EB9-93AB-D2BC-7A9E2627E4F9}"/>
              </a:ext>
            </a:extLst>
          </p:cNvPr>
          <p:cNvSpPr txBox="1">
            <a:spLocks/>
          </p:cNvSpPr>
          <p:nvPr/>
        </p:nvSpPr>
        <p:spPr>
          <a:xfrm>
            <a:off x="7814703" y="1729907"/>
            <a:ext cx="3916168" cy="14919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72000" rIns="36000" bIns="72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Complicated </a:t>
            </a:r>
          </a:p>
          <a:p>
            <a:pPr marL="4508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lang="en-GB" sz="1600" spc="0" dirty="0"/>
              <a:t>D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ependent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on care-giver </a:t>
            </a:r>
          </a:p>
          <a:p>
            <a:pPr marL="4508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>
                <a:tab pos="450850" algn="l"/>
              </a:tabLst>
              <a:defRPr/>
            </a:pPr>
            <a:r>
              <a:rPr lang="en-GB" sz="1600" spc="0" dirty="0"/>
              <a:t>O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drugs</a:t>
            </a:r>
            <a:r>
              <a:rPr lang="en-GB" sz="1600" spc="0" dirty="0"/>
              <a:t> -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safety, tolerability and market access concerns</a:t>
            </a:r>
          </a:p>
          <a:p>
            <a:pPr marL="46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-5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Doesn’t address social/lifestyle issues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BF5A4B-A820-B6F4-FA4C-A6FF6E483A70}"/>
              </a:ext>
            </a:extLst>
          </p:cNvPr>
          <p:cNvSpPr txBox="1">
            <a:spLocks/>
          </p:cNvSpPr>
          <p:nvPr/>
        </p:nvSpPr>
        <p:spPr>
          <a:xfrm>
            <a:off x="296947" y="1462355"/>
            <a:ext cx="6711094" cy="391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72000" rIns="36000" bIns="72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-5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Current post-natal prophylaxis is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Efficacious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FB170-536C-1B38-34AE-8ED0242F033E}"/>
              </a:ext>
            </a:extLst>
          </p:cNvPr>
          <p:cNvSpPr txBox="1"/>
          <p:nvPr/>
        </p:nvSpPr>
        <p:spPr>
          <a:xfrm>
            <a:off x="5206328" y="6581001"/>
            <a:ext cx="288559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PADO – Paediatric Antiviral Drug Optimisation group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938E467-8C95-0B7D-615B-D1FD99434B30}"/>
              </a:ext>
            </a:extLst>
          </p:cNvPr>
          <p:cNvSpPr/>
          <p:nvPr/>
        </p:nvSpPr>
        <p:spPr>
          <a:xfrm rot="16200000">
            <a:off x="7406780" y="2217100"/>
            <a:ext cx="268014" cy="517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AA4E56-CA4C-66BF-C8B6-20478A35D9F5}"/>
              </a:ext>
            </a:extLst>
          </p:cNvPr>
          <p:cNvGrpSpPr/>
          <p:nvPr/>
        </p:nvGrpSpPr>
        <p:grpSpPr>
          <a:xfrm>
            <a:off x="7575206" y="4014712"/>
            <a:ext cx="4464000" cy="2313316"/>
            <a:chOff x="7526739" y="4189842"/>
            <a:chExt cx="4464000" cy="23133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B153A6-55E3-F671-BC4D-A1A4F0B58C41}"/>
                </a:ext>
              </a:extLst>
            </p:cNvPr>
            <p:cNvSpPr txBox="1"/>
            <p:nvPr/>
          </p:nvSpPr>
          <p:spPr>
            <a:xfrm>
              <a:off x="7526739" y="4189842"/>
              <a:ext cx="4464000" cy="5847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WHO PADO5 (2022): focus on prevention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rgbClr val="FFFFFF"/>
                  </a:solidFill>
                  <a:latin typeface="Raleway"/>
                </a:rPr>
                <a:t>Long-acting drugs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 for postnatal prophylaxis</a:t>
              </a:r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C6F50841-9F0E-C31B-4513-5BAA850D8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6739" y="4774617"/>
              <a:ext cx="4464000" cy="1728541"/>
            </a:xfrm>
            <a:prstGeom prst="rect">
              <a:avLst/>
            </a:prstGeom>
            <a:solidFill>
              <a:srgbClr val="F5F5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8000" tIns="36000" rIns="108000" bIns="3600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7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400" b="1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PADO-HIV 5 priority list: medium term, 3</a:t>
              </a:r>
              <a:r>
                <a:rPr lang="en-US" altLang="en-US" sz="1400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en-US" altLang="en-US" sz="1400" b="1" dirty="0">
                  <a:solidFill>
                    <a:srgbClr val="2E2E2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years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spcBef>
                  <a:spcPts val="600"/>
                </a:spcBef>
                <a:spcAft>
                  <a:spcPts val="0"/>
                </a:spcAft>
              </a:pPr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Cabotegravir for postnatal prophylaxis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PADO-HIV 5 watch list: longer term, 5-10 years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Islatravir</a:t>
              </a:r>
              <a:endParaRPr lang="en-GB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Broadly neutralising antibodies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Lenacapavir</a:t>
              </a:r>
              <a:endParaRPr lang="en-GB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DB9D91D-75B9-6BD0-A86C-EC8C3B688460}"/>
              </a:ext>
            </a:extLst>
          </p:cNvPr>
          <p:cNvSpPr txBox="1"/>
          <p:nvPr/>
        </p:nvSpPr>
        <p:spPr>
          <a:xfrm>
            <a:off x="296946" y="4964758"/>
            <a:ext cx="29674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ZDV – zidovudine, first approved by FDA in 1987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NVP – nevirapine, first approved by FDA in 1996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F6A33-9658-557B-FB56-ED6D9372E0FB}"/>
              </a:ext>
            </a:extLst>
          </p:cNvPr>
          <p:cNvSpPr txBox="1"/>
          <p:nvPr/>
        </p:nvSpPr>
        <p:spPr>
          <a:xfrm>
            <a:off x="8475352" y="6533501"/>
            <a:ext cx="31870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Penazzato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M, et al..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Lancet HIV 2022; 9(9): e658-e66.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B9564A-D2BF-2272-0E69-02CEF412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2" y="1853984"/>
            <a:ext cx="6873254" cy="3026284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C68A2CC-D2CB-B507-2035-F1870725722B}"/>
              </a:ext>
            </a:extLst>
          </p:cNvPr>
          <p:cNvSpPr/>
          <p:nvPr/>
        </p:nvSpPr>
        <p:spPr>
          <a:xfrm>
            <a:off x="9673199" y="3275452"/>
            <a:ext cx="268014" cy="517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8F47-C68B-7AAF-2153-9AA023B3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89" y="428191"/>
            <a:ext cx="10496270" cy="49348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Potential advantages of long-acting drugs for post-natal prophylaxis </a:t>
            </a:r>
          </a:p>
        </p:txBody>
      </p:sp>
      <p:grpSp>
        <p:nvGrpSpPr>
          <p:cNvPr id="21" name="Group 634">
            <a:extLst>
              <a:ext uri="{FF2B5EF4-FFF2-40B4-BE49-F238E27FC236}">
                <a16:creationId xmlns:a16="http://schemas.microsoft.com/office/drawing/2014/main" id="{3D804756-C32E-368E-A126-04BFBDFEC0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6525" y="1106812"/>
            <a:ext cx="525600" cy="525600"/>
            <a:chOff x="783" y="4033"/>
            <a:chExt cx="1217" cy="1217"/>
          </a:xfrm>
          <a:solidFill>
            <a:srgbClr val="44546A"/>
          </a:solidFill>
        </p:grpSpPr>
        <p:sp>
          <p:nvSpPr>
            <p:cNvPr id="22" name="Freeform 635">
              <a:extLst>
                <a:ext uri="{FF2B5EF4-FFF2-40B4-BE49-F238E27FC236}">
                  <a16:creationId xmlns:a16="http://schemas.microsoft.com/office/drawing/2014/main" id="{483D9D08-C815-FA97-F64D-6D7D82AC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" y="4033"/>
              <a:ext cx="1217" cy="1217"/>
            </a:xfrm>
            <a:custGeom>
              <a:avLst/>
              <a:gdLst>
                <a:gd name="T0" fmla="*/ 1100 w 2200"/>
                <a:gd name="T1" fmla="*/ 0 h 2200"/>
                <a:gd name="T2" fmla="*/ 0 w 2200"/>
                <a:gd name="T3" fmla="*/ 1100 h 2200"/>
                <a:gd name="T4" fmla="*/ 1100 w 2200"/>
                <a:gd name="T5" fmla="*/ 2200 h 2200"/>
                <a:gd name="T6" fmla="*/ 2200 w 2200"/>
                <a:gd name="T7" fmla="*/ 1100 h 2200"/>
                <a:gd name="T8" fmla="*/ 1100 w 2200"/>
                <a:gd name="T9" fmla="*/ 0 h 2200"/>
                <a:gd name="T10" fmla="*/ 1100 w 2200"/>
                <a:gd name="T11" fmla="*/ 2016 h 2200"/>
                <a:gd name="T12" fmla="*/ 184 w 2200"/>
                <a:gd name="T13" fmla="*/ 1100 h 2200"/>
                <a:gd name="T14" fmla="*/ 1100 w 2200"/>
                <a:gd name="T15" fmla="*/ 183 h 2200"/>
                <a:gd name="T16" fmla="*/ 2017 w 2200"/>
                <a:gd name="T17" fmla="*/ 1100 h 2200"/>
                <a:gd name="T18" fmla="*/ 1100 w 2200"/>
                <a:gd name="T19" fmla="*/ 2016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0" h="2200">
                  <a:moveTo>
                    <a:pt x="1100" y="0"/>
                  </a:moveTo>
                  <a:cubicBezTo>
                    <a:pt x="493" y="0"/>
                    <a:pt x="0" y="492"/>
                    <a:pt x="0" y="1100"/>
                  </a:cubicBezTo>
                  <a:cubicBezTo>
                    <a:pt x="0" y="1707"/>
                    <a:pt x="493" y="2200"/>
                    <a:pt x="1100" y="2200"/>
                  </a:cubicBezTo>
                  <a:cubicBezTo>
                    <a:pt x="1708" y="2200"/>
                    <a:pt x="2200" y="1707"/>
                    <a:pt x="2200" y="1100"/>
                  </a:cubicBezTo>
                  <a:cubicBezTo>
                    <a:pt x="2200" y="492"/>
                    <a:pt x="1708" y="0"/>
                    <a:pt x="1100" y="0"/>
                  </a:cubicBezTo>
                  <a:close/>
                  <a:moveTo>
                    <a:pt x="1100" y="2016"/>
                  </a:moveTo>
                  <a:cubicBezTo>
                    <a:pt x="595" y="2016"/>
                    <a:pt x="184" y="1605"/>
                    <a:pt x="184" y="1100"/>
                  </a:cubicBezTo>
                  <a:cubicBezTo>
                    <a:pt x="184" y="594"/>
                    <a:pt x="595" y="183"/>
                    <a:pt x="1100" y="183"/>
                  </a:cubicBezTo>
                  <a:cubicBezTo>
                    <a:pt x="1606" y="183"/>
                    <a:pt x="2017" y="594"/>
                    <a:pt x="2017" y="1100"/>
                  </a:cubicBezTo>
                  <a:cubicBezTo>
                    <a:pt x="2017" y="1605"/>
                    <a:pt x="1606" y="2016"/>
                    <a:pt x="1100" y="2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23" name="Freeform 636">
              <a:extLst>
                <a:ext uri="{FF2B5EF4-FFF2-40B4-BE49-F238E27FC236}">
                  <a16:creationId xmlns:a16="http://schemas.microsoft.com/office/drawing/2014/main" id="{EBC3F932-5B0F-84F4-7752-5A146966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4286"/>
              <a:ext cx="305" cy="406"/>
            </a:xfrm>
            <a:custGeom>
              <a:avLst/>
              <a:gdLst>
                <a:gd name="T0" fmla="*/ 459 w 551"/>
                <a:gd name="T1" fmla="*/ 549 h 734"/>
                <a:gd name="T2" fmla="*/ 184 w 551"/>
                <a:gd name="T3" fmla="*/ 549 h 734"/>
                <a:gd name="T4" fmla="*/ 184 w 551"/>
                <a:gd name="T5" fmla="*/ 92 h 734"/>
                <a:gd name="T6" fmla="*/ 92 w 551"/>
                <a:gd name="T7" fmla="*/ 0 h 734"/>
                <a:gd name="T8" fmla="*/ 1 w 551"/>
                <a:gd name="T9" fmla="*/ 92 h 734"/>
                <a:gd name="T10" fmla="*/ 1 w 551"/>
                <a:gd name="T11" fmla="*/ 638 h 734"/>
                <a:gd name="T12" fmla="*/ 0 w 551"/>
                <a:gd name="T13" fmla="*/ 642 h 734"/>
                <a:gd name="T14" fmla="*/ 92 w 551"/>
                <a:gd name="T15" fmla="*/ 734 h 734"/>
                <a:gd name="T16" fmla="*/ 459 w 551"/>
                <a:gd name="T17" fmla="*/ 734 h 734"/>
                <a:gd name="T18" fmla="*/ 551 w 551"/>
                <a:gd name="T19" fmla="*/ 642 h 734"/>
                <a:gd name="T20" fmla="*/ 459 w 551"/>
                <a:gd name="T21" fmla="*/ 54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1" h="734">
                  <a:moveTo>
                    <a:pt x="459" y="549"/>
                  </a:moveTo>
                  <a:cubicBezTo>
                    <a:pt x="184" y="549"/>
                    <a:pt x="184" y="549"/>
                    <a:pt x="184" y="549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2" y="0"/>
                    <a:pt x="1" y="41"/>
                    <a:pt x="1" y="92"/>
                  </a:cubicBezTo>
                  <a:cubicBezTo>
                    <a:pt x="1" y="638"/>
                    <a:pt x="1" y="638"/>
                    <a:pt x="1" y="638"/>
                  </a:cubicBezTo>
                  <a:cubicBezTo>
                    <a:pt x="1" y="639"/>
                    <a:pt x="0" y="640"/>
                    <a:pt x="0" y="642"/>
                  </a:cubicBezTo>
                  <a:cubicBezTo>
                    <a:pt x="0" y="693"/>
                    <a:pt x="41" y="734"/>
                    <a:pt x="92" y="734"/>
                  </a:cubicBezTo>
                  <a:cubicBezTo>
                    <a:pt x="459" y="734"/>
                    <a:pt x="459" y="734"/>
                    <a:pt x="459" y="734"/>
                  </a:cubicBezTo>
                  <a:cubicBezTo>
                    <a:pt x="510" y="734"/>
                    <a:pt x="551" y="693"/>
                    <a:pt x="551" y="642"/>
                  </a:cubicBezTo>
                  <a:cubicBezTo>
                    <a:pt x="551" y="591"/>
                    <a:pt x="510" y="549"/>
                    <a:pt x="459" y="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2313DD-126B-4FD4-AA86-5A1C7B800FC4}"/>
              </a:ext>
            </a:extLst>
          </p:cNvPr>
          <p:cNvGrpSpPr/>
          <p:nvPr/>
        </p:nvGrpSpPr>
        <p:grpSpPr>
          <a:xfrm>
            <a:off x="904962" y="2044067"/>
            <a:ext cx="868726" cy="622900"/>
            <a:chOff x="2490661" y="2013228"/>
            <a:chExt cx="868726" cy="622900"/>
          </a:xfrm>
        </p:grpSpPr>
        <p:pic>
          <p:nvPicPr>
            <p:cNvPr id="25" name="Graphic 24" descr="Man">
              <a:extLst>
                <a:ext uri="{FF2B5EF4-FFF2-40B4-BE49-F238E27FC236}">
                  <a16:creationId xmlns:a16="http://schemas.microsoft.com/office/drawing/2014/main" id="{3B005333-DF3C-9BD3-7062-5BCABDE4D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0661" y="2013228"/>
              <a:ext cx="622900" cy="622900"/>
            </a:xfrm>
            <a:prstGeom prst="rect">
              <a:avLst/>
            </a:prstGeom>
            <a:effectLst/>
          </p:spPr>
        </p:pic>
        <p:pic>
          <p:nvPicPr>
            <p:cNvPr id="26" name="Picture 2" descr="Female Woman Stick Figure Free Picture - Woman Stick Figure Png , Free ...">
              <a:extLst>
                <a:ext uri="{FF2B5EF4-FFF2-40B4-BE49-F238E27FC236}">
                  <a16:creationId xmlns:a16="http://schemas.microsoft.com/office/drawing/2014/main" id="{7B400A64-CE59-C9D7-DCAA-F74B8BE5F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5BC2E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420" y="2027238"/>
              <a:ext cx="402967" cy="60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Graphic 26" descr="Child with balloon">
            <a:extLst>
              <a:ext uri="{FF2B5EF4-FFF2-40B4-BE49-F238E27FC236}">
                <a16:creationId xmlns:a16="http://schemas.microsoft.com/office/drawing/2014/main" id="{5C54CC3A-C284-9087-58C8-E521E2E5A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875" y="2952512"/>
            <a:ext cx="622900" cy="622900"/>
          </a:xfrm>
          <a:prstGeom prst="rect">
            <a:avLst/>
          </a:prstGeom>
          <a:effectLst/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877968F-2E12-2F0E-070F-EF5CB9FE82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94651" y="4903696"/>
            <a:ext cx="289348" cy="525600"/>
          </a:xfrm>
          <a:custGeom>
            <a:avLst/>
            <a:gdLst>
              <a:gd name="T0" fmla="*/ 495 w 1210"/>
              <a:gd name="T1" fmla="*/ 1718 h 2200"/>
              <a:gd name="T2" fmla="*/ 962 w 1210"/>
              <a:gd name="T3" fmla="*/ 1718 h 2200"/>
              <a:gd name="T4" fmla="*/ 962 w 1210"/>
              <a:gd name="T5" fmla="*/ 1636 h 2200"/>
              <a:gd name="T6" fmla="*/ 495 w 1210"/>
              <a:gd name="T7" fmla="*/ 1636 h 2200"/>
              <a:gd name="T8" fmla="*/ 495 w 1210"/>
              <a:gd name="T9" fmla="*/ 1718 h 2200"/>
              <a:gd name="T10" fmla="*/ 151 w 1210"/>
              <a:gd name="T11" fmla="*/ 412 h 2200"/>
              <a:gd name="T12" fmla="*/ 1058 w 1210"/>
              <a:gd name="T13" fmla="*/ 412 h 2200"/>
              <a:gd name="T14" fmla="*/ 1100 w 1210"/>
              <a:gd name="T15" fmla="*/ 371 h 2200"/>
              <a:gd name="T16" fmla="*/ 1100 w 1210"/>
              <a:gd name="T17" fmla="*/ 41 h 2200"/>
              <a:gd name="T18" fmla="*/ 1058 w 1210"/>
              <a:gd name="T19" fmla="*/ 0 h 2200"/>
              <a:gd name="T20" fmla="*/ 151 w 1210"/>
              <a:gd name="T21" fmla="*/ 0 h 2200"/>
              <a:gd name="T22" fmla="*/ 110 w 1210"/>
              <a:gd name="T23" fmla="*/ 41 h 2200"/>
              <a:gd name="T24" fmla="*/ 110 w 1210"/>
              <a:gd name="T25" fmla="*/ 371 h 2200"/>
              <a:gd name="T26" fmla="*/ 151 w 1210"/>
              <a:gd name="T27" fmla="*/ 412 h 2200"/>
              <a:gd name="T28" fmla="*/ 495 w 1210"/>
              <a:gd name="T29" fmla="*/ 1553 h 2200"/>
              <a:gd name="T30" fmla="*/ 962 w 1210"/>
              <a:gd name="T31" fmla="*/ 1553 h 2200"/>
              <a:gd name="T32" fmla="*/ 962 w 1210"/>
              <a:gd name="T33" fmla="*/ 1471 h 2200"/>
              <a:gd name="T34" fmla="*/ 495 w 1210"/>
              <a:gd name="T35" fmla="*/ 1471 h 2200"/>
              <a:gd name="T36" fmla="*/ 495 w 1210"/>
              <a:gd name="T37" fmla="*/ 1553 h 2200"/>
              <a:gd name="T38" fmla="*/ 1045 w 1210"/>
              <a:gd name="T39" fmla="*/ 660 h 2200"/>
              <a:gd name="T40" fmla="*/ 962 w 1210"/>
              <a:gd name="T41" fmla="*/ 660 h 2200"/>
              <a:gd name="T42" fmla="*/ 962 w 1210"/>
              <a:gd name="T43" fmla="*/ 577 h 2200"/>
              <a:gd name="T44" fmla="*/ 990 w 1210"/>
              <a:gd name="T45" fmla="*/ 577 h 2200"/>
              <a:gd name="T46" fmla="*/ 1031 w 1210"/>
              <a:gd name="T47" fmla="*/ 536 h 2200"/>
              <a:gd name="T48" fmla="*/ 990 w 1210"/>
              <a:gd name="T49" fmla="*/ 495 h 2200"/>
              <a:gd name="T50" fmla="*/ 220 w 1210"/>
              <a:gd name="T51" fmla="*/ 495 h 2200"/>
              <a:gd name="T52" fmla="*/ 178 w 1210"/>
              <a:gd name="T53" fmla="*/ 536 h 2200"/>
              <a:gd name="T54" fmla="*/ 220 w 1210"/>
              <a:gd name="T55" fmla="*/ 577 h 2200"/>
              <a:gd name="T56" fmla="*/ 247 w 1210"/>
              <a:gd name="T57" fmla="*/ 577 h 2200"/>
              <a:gd name="T58" fmla="*/ 247 w 1210"/>
              <a:gd name="T59" fmla="*/ 660 h 2200"/>
              <a:gd name="T60" fmla="*/ 165 w 1210"/>
              <a:gd name="T61" fmla="*/ 660 h 2200"/>
              <a:gd name="T62" fmla="*/ 0 w 1210"/>
              <a:gd name="T63" fmla="*/ 825 h 2200"/>
              <a:gd name="T64" fmla="*/ 0 w 1210"/>
              <a:gd name="T65" fmla="*/ 2035 h 2200"/>
              <a:gd name="T66" fmla="*/ 165 w 1210"/>
              <a:gd name="T67" fmla="*/ 2200 h 2200"/>
              <a:gd name="T68" fmla="*/ 1045 w 1210"/>
              <a:gd name="T69" fmla="*/ 2200 h 2200"/>
              <a:gd name="T70" fmla="*/ 1210 w 1210"/>
              <a:gd name="T71" fmla="*/ 2035 h 2200"/>
              <a:gd name="T72" fmla="*/ 1210 w 1210"/>
              <a:gd name="T73" fmla="*/ 825 h 2200"/>
              <a:gd name="T74" fmla="*/ 1045 w 1210"/>
              <a:gd name="T75" fmla="*/ 660 h 2200"/>
              <a:gd name="T76" fmla="*/ 1045 w 1210"/>
              <a:gd name="T77" fmla="*/ 1883 h 2200"/>
              <a:gd name="T78" fmla="*/ 165 w 1210"/>
              <a:gd name="T79" fmla="*/ 1883 h 2200"/>
              <a:gd name="T80" fmla="*/ 165 w 1210"/>
              <a:gd name="T81" fmla="*/ 976 h 2200"/>
              <a:gd name="T82" fmla="*/ 1045 w 1210"/>
              <a:gd name="T83" fmla="*/ 976 h 2200"/>
              <a:gd name="T84" fmla="*/ 1045 w 1210"/>
              <a:gd name="T85" fmla="*/ 1883 h 2200"/>
              <a:gd name="T86" fmla="*/ 495 w 1210"/>
              <a:gd name="T87" fmla="*/ 1388 h 2200"/>
              <a:gd name="T88" fmla="*/ 962 w 1210"/>
              <a:gd name="T89" fmla="*/ 1388 h 2200"/>
              <a:gd name="T90" fmla="*/ 962 w 1210"/>
              <a:gd name="T91" fmla="*/ 1306 h 2200"/>
              <a:gd name="T92" fmla="*/ 495 w 1210"/>
              <a:gd name="T93" fmla="*/ 1306 h 2200"/>
              <a:gd name="T94" fmla="*/ 495 w 1210"/>
              <a:gd name="T95" fmla="*/ 1388 h 2200"/>
              <a:gd name="T96" fmla="*/ 962 w 1210"/>
              <a:gd name="T97" fmla="*/ 1141 h 2200"/>
              <a:gd name="T98" fmla="*/ 247 w 1210"/>
              <a:gd name="T99" fmla="*/ 1141 h 2200"/>
              <a:gd name="T100" fmla="*/ 247 w 1210"/>
              <a:gd name="T101" fmla="*/ 1223 h 2200"/>
              <a:gd name="T102" fmla="*/ 962 w 1210"/>
              <a:gd name="T103" fmla="*/ 1223 h 2200"/>
              <a:gd name="T104" fmla="*/ 962 w 1210"/>
              <a:gd name="T105" fmla="*/ 1141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10" h="2200">
                <a:moveTo>
                  <a:pt x="495" y="1718"/>
                </a:moveTo>
                <a:cubicBezTo>
                  <a:pt x="962" y="1718"/>
                  <a:pt x="962" y="1718"/>
                  <a:pt x="962" y="1718"/>
                </a:cubicBezTo>
                <a:cubicBezTo>
                  <a:pt x="962" y="1636"/>
                  <a:pt x="962" y="1636"/>
                  <a:pt x="962" y="1636"/>
                </a:cubicBezTo>
                <a:cubicBezTo>
                  <a:pt x="495" y="1636"/>
                  <a:pt x="495" y="1636"/>
                  <a:pt x="495" y="1636"/>
                </a:cubicBezTo>
                <a:lnTo>
                  <a:pt x="495" y="1718"/>
                </a:lnTo>
                <a:close/>
                <a:moveTo>
                  <a:pt x="151" y="412"/>
                </a:moveTo>
                <a:cubicBezTo>
                  <a:pt x="1058" y="412"/>
                  <a:pt x="1058" y="412"/>
                  <a:pt x="1058" y="412"/>
                </a:cubicBezTo>
                <a:cubicBezTo>
                  <a:pt x="1081" y="412"/>
                  <a:pt x="1100" y="394"/>
                  <a:pt x="1100" y="371"/>
                </a:cubicBezTo>
                <a:cubicBezTo>
                  <a:pt x="1100" y="41"/>
                  <a:pt x="1100" y="41"/>
                  <a:pt x="1100" y="41"/>
                </a:cubicBezTo>
                <a:cubicBezTo>
                  <a:pt x="1100" y="18"/>
                  <a:pt x="1081" y="0"/>
                  <a:pt x="105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28" y="0"/>
                  <a:pt x="110" y="18"/>
                  <a:pt x="110" y="41"/>
                </a:cubicBezTo>
                <a:cubicBezTo>
                  <a:pt x="110" y="371"/>
                  <a:pt x="110" y="371"/>
                  <a:pt x="110" y="371"/>
                </a:cubicBezTo>
                <a:cubicBezTo>
                  <a:pt x="110" y="394"/>
                  <a:pt x="128" y="412"/>
                  <a:pt x="151" y="412"/>
                </a:cubicBezTo>
                <a:moveTo>
                  <a:pt x="495" y="1553"/>
                </a:moveTo>
                <a:cubicBezTo>
                  <a:pt x="962" y="1553"/>
                  <a:pt x="962" y="1553"/>
                  <a:pt x="962" y="1553"/>
                </a:cubicBezTo>
                <a:cubicBezTo>
                  <a:pt x="962" y="1471"/>
                  <a:pt x="962" y="1471"/>
                  <a:pt x="962" y="1471"/>
                </a:cubicBezTo>
                <a:cubicBezTo>
                  <a:pt x="495" y="1471"/>
                  <a:pt x="495" y="1471"/>
                  <a:pt x="495" y="1471"/>
                </a:cubicBezTo>
                <a:lnTo>
                  <a:pt x="495" y="1553"/>
                </a:lnTo>
                <a:close/>
                <a:moveTo>
                  <a:pt x="1045" y="660"/>
                </a:moveTo>
                <a:cubicBezTo>
                  <a:pt x="962" y="660"/>
                  <a:pt x="962" y="660"/>
                  <a:pt x="962" y="660"/>
                </a:cubicBezTo>
                <a:cubicBezTo>
                  <a:pt x="962" y="577"/>
                  <a:pt x="962" y="577"/>
                  <a:pt x="962" y="577"/>
                </a:cubicBezTo>
                <a:cubicBezTo>
                  <a:pt x="990" y="577"/>
                  <a:pt x="990" y="577"/>
                  <a:pt x="990" y="577"/>
                </a:cubicBezTo>
                <a:cubicBezTo>
                  <a:pt x="1012" y="577"/>
                  <a:pt x="1031" y="559"/>
                  <a:pt x="1031" y="536"/>
                </a:cubicBezTo>
                <a:cubicBezTo>
                  <a:pt x="1031" y="513"/>
                  <a:pt x="1012" y="495"/>
                  <a:pt x="990" y="495"/>
                </a:cubicBezTo>
                <a:cubicBezTo>
                  <a:pt x="220" y="495"/>
                  <a:pt x="220" y="495"/>
                  <a:pt x="220" y="495"/>
                </a:cubicBezTo>
                <a:cubicBezTo>
                  <a:pt x="197" y="495"/>
                  <a:pt x="178" y="513"/>
                  <a:pt x="178" y="536"/>
                </a:cubicBezTo>
                <a:cubicBezTo>
                  <a:pt x="178" y="559"/>
                  <a:pt x="197" y="577"/>
                  <a:pt x="220" y="577"/>
                </a:cubicBezTo>
                <a:cubicBezTo>
                  <a:pt x="247" y="577"/>
                  <a:pt x="247" y="577"/>
                  <a:pt x="247" y="577"/>
                </a:cubicBezTo>
                <a:cubicBezTo>
                  <a:pt x="247" y="660"/>
                  <a:pt x="247" y="660"/>
                  <a:pt x="247" y="660"/>
                </a:cubicBezTo>
                <a:cubicBezTo>
                  <a:pt x="165" y="660"/>
                  <a:pt x="165" y="660"/>
                  <a:pt x="165" y="660"/>
                </a:cubicBezTo>
                <a:cubicBezTo>
                  <a:pt x="74" y="660"/>
                  <a:pt x="0" y="734"/>
                  <a:pt x="0" y="825"/>
                </a:cubicBezTo>
                <a:cubicBezTo>
                  <a:pt x="0" y="2035"/>
                  <a:pt x="0" y="2035"/>
                  <a:pt x="0" y="2035"/>
                </a:cubicBezTo>
                <a:cubicBezTo>
                  <a:pt x="0" y="2125"/>
                  <a:pt x="74" y="2200"/>
                  <a:pt x="165" y="2200"/>
                </a:cubicBezTo>
                <a:cubicBezTo>
                  <a:pt x="1045" y="2200"/>
                  <a:pt x="1045" y="2200"/>
                  <a:pt x="1045" y="2200"/>
                </a:cubicBezTo>
                <a:cubicBezTo>
                  <a:pt x="1135" y="2200"/>
                  <a:pt x="1210" y="2125"/>
                  <a:pt x="1210" y="2035"/>
                </a:cubicBezTo>
                <a:cubicBezTo>
                  <a:pt x="1210" y="825"/>
                  <a:pt x="1210" y="825"/>
                  <a:pt x="1210" y="825"/>
                </a:cubicBezTo>
                <a:cubicBezTo>
                  <a:pt x="1210" y="734"/>
                  <a:pt x="1135" y="660"/>
                  <a:pt x="1045" y="660"/>
                </a:cubicBezTo>
                <a:moveTo>
                  <a:pt x="1045" y="1883"/>
                </a:moveTo>
                <a:cubicBezTo>
                  <a:pt x="165" y="1883"/>
                  <a:pt x="165" y="1883"/>
                  <a:pt x="165" y="1883"/>
                </a:cubicBezTo>
                <a:cubicBezTo>
                  <a:pt x="165" y="976"/>
                  <a:pt x="165" y="976"/>
                  <a:pt x="165" y="976"/>
                </a:cubicBezTo>
                <a:cubicBezTo>
                  <a:pt x="1045" y="976"/>
                  <a:pt x="1045" y="976"/>
                  <a:pt x="1045" y="976"/>
                </a:cubicBezTo>
                <a:lnTo>
                  <a:pt x="1045" y="1883"/>
                </a:lnTo>
                <a:close/>
                <a:moveTo>
                  <a:pt x="495" y="1388"/>
                </a:moveTo>
                <a:cubicBezTo>
                  <a:pt x="962" y="1388"/>
                  <a:pt x="962" y="1388"/>
                  <a:pt x="962" y="1388"/>
                </a:cubicBezTo>
                <a:cubicBezTo>
                  <a:pt x="962" y="1306"/>
                  <a:pt x="962" y="1306"/>
                  <a:pt x="962" y="1306"/>
                </a:cubicBezTo>
                <a:cubicBezTo>
                  <a:pt x="495" y="1306"/>
                  <a:pt x="495" y="1306"/>
                  <a:pt x="495" y="1306"/>
                </a:cubicBezTo>
                <a:lnTo>
                  <a:pt x="495" y="1388"/>
                </a:lnTo>
                <a:close/>
                <a:moveTo>
                  <a:pt x="962" y="1141"/>
                </a:moveTo>
                <a:cubicBezTo>
                  <a:pt x="247" y="1141"/>
                  <a:pt x="247" y="1141"/>
                  <a:pt x="247" y="1141"/>
                </a:cubicBezTo>
                <a:cubicBezTo>
                  <a:pt x="247" y="1223"/>
                  <a:pt x="247" y="1223"/>
                  <a:pt x="247" y="1223"/>
                </a:cubicBezTo>
                <a:cubicBezTo>
                  <a:pt x="962" y="1223"/>
                  <a:pt x="962" y="1223"/>
                  <a:pt x="962" y="1223"/>
                </a:cubicBezTo>
                <a:lnTo>
                  <a:pt x="962" y="114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E30046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E4DB98DF-0337-8182-1DEF-1D4090B7F3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6525" y="5757918"/>
            <a:ext cx="525600" cy="471709"/>
            <a:chOff x="470" y="-2"/>
            <a:chExt cx="4818" cy="4324"/>
          </a:xfrm>
          <a:solidFill>
            <a:srgbClr val="702082"/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73A14821-3DC6-E5F3-6F55-D98992987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" y="-2"/>
              <a:ext cx="3092" cy="4324"/>
            </a:xfrm>
            <a:custGeom>
              <a:avLst/>
              <a:gdLst>
                <a:gd name="T0" fmla="*/ 1147 w 1412"/>
                <a:gd name="T1" fmla="*/ 377 h 1973"/>
                <a:gd name="T2" fmla="*/ 1087 w 1412"/>
                <a:gd name="T3" fmla="*/ 318 h 1973"/>
                <a:gd name="T4" fmla="*/ 715 w 1412"/>
                <a:gd name="T5" fmla="*/ 2 h 1973"/>
                <a:gd name="T6" fmla="*/ 327 w 1412"/>
                <a:gd name="T7" fmla="*/ 304 h 1973"/>
                <a:gd name="T8" fmla="*/ 250 w 1412"/>
                <a:gd name="T9" fmla="*/ 380 h 1973"/>
                <a:gd name="T10" fmla="*/ 0 w 1412"/>
                <a:gd name="T11" fmla="*/ 700 h 1973"/>
                <a:gd name="T12" fmla="*/ 312 w 1412"/>
                <a:gd name="T13" fmla="*/ 557 h 1973"/>
                <a:gd name="T14" fmla="*/ 433 w 1412"/>
                <a:gd name="T15" fmla="*/ 767 h 1973"/>
                <a:gd name="T16" fmla="*/ 286 w 1412"/>
                <a:gd name="T17" fmla="*/ 837 h 1973"/>
                <a:gd name="T18" fmla="*/ 162 w 1412"/>
                <a:gd name="T19" fmla="*/ 1019 h 1973"/>
                <a:gd name="T20" fmla="*/ 136 w 1412"/>
                <a:gd name="T21" fmla="*/ 1279 h 1973"/>
                <a:gd name="T22" fmla="*/ 61 w 1412"/>
                <a:gd name="T23" fmla="*/ 1973 h 1973"/>
                <a:gd name="T24" fmla="*/ 238 w 1412"/>
                <a:gd name="T25" fmla="*/ 1973 h 1973"/>
                <a:gd name="T26" fmla="*/ 300 w 1412"/>
                <a:gd name="T27" fmla="*/ 1381 h 1973"/>
                <a:gd name="T28" fmla="*/ 357 w 1412"/>
                <a:gd name="T29" fmla="*/ 1381 h 1973"/>
                <a:gd name="T30" fmla="*/ 297 w 1412"/>
                <a:gd name="T31" fmla="*/ 1973 h 1973"/>
                <a:gd name="T32" fmla="*/ 1105 w 1412"/>
                <a:gd name="T33" fmla="*/ 1973 h 1973"/>
                <a:gd name="T34" fmla="*/ 1040 w 1412"/>
                <a:gd name="T35" fmla="*/ 1381 h 1973"/>
                <a:gd name="T36" fmla="*/ 1098 w 1412"/>
                <a:gd name="T37" fmla="*/ 1381 h 1973"/>
                <a:gd name="T38" fmla="*/ 1166 w 1412"/>
                <a:gd name="T39" fmla="*/ 1973 h 1973"/>
                <a:gd name="T40" fmla="*/ 1349 w 1412"/>
                <a:gd name="T41" fmla="*/ 1971 h 1973"/>
                <a:gd name="T42" fmla="*/ 1326 w 1412"/>
                <a:gd name="T43" fmla="*/ 1752 h 1973"/>
                <a:gd name="T44" fmla="*/ 1250 w 1412"/>
                <a:gd name="T45" fmla="*/ 1030 h 1973"/>
                <a:gd name="T46" fmla="*/ 1119 w 1412"/>
                <a:gd name="T47" fmla="*/ 833 h 1973"/>
                <a:gd name="T48" fmla="*/ 980 w 1412"/>
                <a:gd name="T49" fmla="*/ 764 h 1973"/>
                <a:gd name="T50" fmla="*/ 1099 w 1412"/>
                <a:gd name="T51" fmla="*/ 556 h 1973"/>
                <a:gd name="T52" fmla="*/ 1408 w 1412"/>
                <a:gd name="T53" fmla="*/ 700 h 1973"/>
                <a:gd name="T54" fmla="*/ 1147 w 1412"/>
                <a:gd name="T55" fmla="*/ 377 h 1973"/>
                <a:gd name="T56" fmla="*/ 1040 w 1412"/>
                <a:gd name="T57" fmla="*/ 394 h 1973"/>
                <a:gd name="T58" fmla="*/ 1024 w 1412"/>
                <a:gd name="T59" fmla="*/ 564 h 1973"/>
                <a:gd name="T60" fmla="*/ 663 w 1412"/>
                <a:gd name="T61" fmla="*/ 801 h 1973"/>
                <a:gd name="T62" fmla="*/ 368 w 1412"/>
                <a:gd name="T63" fmla="*/ 479 h 1973"/>
                <a:gd name="T64" fmla="*/ 368 w 1412"/>
                <a:gd name="T65" fmla="*/ 473 h 1973"/>
                <a:gd name="T66" fmla="*/ 489 w 1412"/>
                <a:gd name="T67" fmla="*/ 334 h 1973"/>
                <a:gd name="T68" fmla="*/ 671 w 1412"/>
                <a:gd name="T69" fmla="*/ 220 h 1973"/>
                <a:gd name="T70" fmla="*/ 705 w 1412"/>
                <a:gd name="T71" fmla="*/ 160 h 1973"/>
                <a:gd name="T72" fmla="*/ 985 w 1412"/>
                <a:gd name="T73" fmla="*/ 338 h 1973"/>
                <a:gd name="T74" fmla="*/ 1040 w 1412"/>
                <a:gd name="T75" fmla="*/ 394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2" h="1973">
                  <a:moveTo>
                    <a:pt x="1147" y="377"/>
                  </a:moveTo>
                  <a:cubicBezTo>
                    <a:pt x="1112" y="370"/>
                    <a:pt x="1094" y="359"/>
                    <a:pt x="1087" y="318"/>
                  </a:cubicBezTo>
                  <a:cubicBezTo>
                    <a:pt x="1051" y="133"/>
                    <a:pt x="896" y="4"/>
                    <a:pt x="715" y="2"/>
                  </a:cubicBezTo>
                  <a:cubicBezTo>
                    <a:pt x="525" y="0"/>
                    <a:pt x="363" y="122"/>
                    <a:pt x="327" y="304"/>
                  </a:cubicBezTo>
                  <a:cubicBezTo>
                    <a:pt x="317" y="355"/>
                    <a:pt x="296" y="370"/>
                    <a:pt x="250" y="380"/>
                  </a:cubicBezTo>
                  <a:cubicBezTo>
                    <a:pt x="101" y="413"/>
                    <a:pt x="2" y="542"/>
                    <a:pt x="0" y="700"/>
                  </a:cubicBezTo>
                  <a:cubicBezTo>
                    <a:pt x="129" y="705"/>
                    <a:pt x="235" y="659"/>
                    <a:pt x="312" y="557"/>
                  </a:cubicBezTo>
                  <a:cubicBezTo>
                    <a:pt x="353" y="628"/>
                    <a:pt x="391" y="695"/>
                    <a:pt x="433" y="767"/>
                  </a:cubicBezTo>
                  <a:cubicBezTo>
                    <a:pt x="384" y="790"/>
                    <a:pt x="335" y="814"/>
                    <a:pt x="286" y="837"/>
                  </a:cubicBezTo>
                  <a:cubicBezTo>
                    <a:pt x="208" y="873"/>
                    <a:pt x="168" y="933"/>
                    <a:pt x="162" y="1019"/>
                  </a:cubicBezTo>
                  <a:cubicBezTo>
                    <a:pt x="156" y="1105"/>
                    <a:pt x="145" y="1192"/>
                    <a:pt x="136" y="1279"/>
                  </a:cubicBezTo>
                  <a:cubicBezTo>
                    <a:pt x="111" y="1510"/>
                    <a:pt x="86" y="1742"/>
                    <a:pt x="61" y="1973"/>
                  </a:cubicBezTo>
                  <a:cubicBezTo>
                    <a:pt x="238" y="1973"/>
                    <a:pt x="238" y="1973"/>
                    <a:pt x="238" y="1973"/>
                  </a:cubicBezTo>
                  <a:cubicBezTo>
                    <a:pt x="259" y="1777"/>
                    <a:pt x="297" y="1417"/>
                    <a:pt x="300" y="1381"/>
                  </a:cubicBezTo>
                  <a:cubicBezTo>
                    <a:pt x="357" y="1381"/>
                    <a:pt x="357" y="1381"/>
                    <a:pt x="357" y="1381"/>
                  </a:cubicBezTo>
                  <a:cubicBezTo>
                    <a:pt x="353" y="1417"/>
                    <a:pt x="318" y="1777"/>
                    <a:pt x="297" y="1973"/>
                  </a:cubicBezTo>
                  <a:cubicBezTo>
                    <a:pt x="1105" y="1973"/>
                    <a:pt x="1105" y="1973"/>
                    <a:pt x="1105" y="1973"/>
                  </a:cubicBezTo>
                  <a:cubicBezTo>
                    <a:pt x="1080" y="1742"/>
                    <a:pt x="1065" y="1612"/>
                    <a:pt x="1040" y="1381"/>
                  </a:cubicBezTo>
                  <a:cubicBezTo>
                    <a:pt x="1098" y="1381"/>
                    <a:pt x="1098" y="1381"/>
                    <a:pt x="1098" y="1381"/>
                  </a:cubicBezTo>
                  <a:cubicBezTo>
                    <a:pt x="1123" y="1612"/>
                    <a:pt x="1141" y="1742"/>
                    <a:pt x="1166" y="1973"/>
                  </a:cubicBezTo>
                  <a:cubicBezTo>
                    <a:pt x="1349" y="1971"/>
                    <a:pt x="1349" y="1971"/>
                    <a:pt x="1349" y="1971"/>
                  </a:cubicBezTo>
                  <a:cubicBezTo>
                    <a:pt x="1344" y="1891"/>
                    <a:pt x="1335" y="1832"/>
                    <a:pt x="1326" y="1752"/>
                  </a:cubicBezTo>
                  <a:cubicBezTo>
                    <a:pt x="1300" y="1512"/>
                    <a:pt x="1273" y="1271"/>
                    <a:pt x="1250" y="1030"/>
                  </a:cubicBezTo>
                  <a:cubicBezTo>
                    <a:pt x="1241" y="939"/>
                    <a:pt x="1205" y="871"/>
                    <a:pt x="1119" y="833"/>
                  </a:cubicBezTo>
                  <a:cubicBezTo>
                    <a:pt x="1070" y="812"/>
                    <a:pt x="1023" y="786"/>
                    <a:pt x="980" y="764"/>
                  </a:cubicBezTo>
                  <a:cubicBezTo>
                    <a:pt x="1022" y="690"/>
                    <a:pt x="1060" y="624"/>
                    <a:pt x="1099" y="556"/>
                  </a:cubicBezTo>
                  <a:cubicBezTo>
                    <a:pt x="1176" y="661"/>
                    <a:pt x="1281" y="704"/>
                    <a:pt x="1408" y="700"/>
                  </a:cubicBezTo>
                  <a:cubicBezTo>
                    <a:pt x="1412" y="540"/>
                    <a:pt x="1307" y="412"/>
                    <a:pt x="1147" y="377"/>
                  </a:cubicBezTo>
                  <a:close/>
                  <a:moveTo>
                    <a:pt x="1040" y="394"/>
                  </a:moveTo>
                  <a:cubicBezTo>
                    <a:pt x="1035" y="451"/>
                    <a:pt x="1039" y="510"/>
                    <a:pt x="1024" y="564"/>
                  </a:cubicBezTo>
                  <a:cubicBezTo>
                    <a:pt x="983" y="721"/>
                    <a:pt x="824" y="823"/>
                    <a:pt x="663" y="801"/>
                  </a:cubicBezTo>
                  <a:cubicBezTo>
                    <a:pt x="493" y="779"/>
                    <a:pt x="371" y="645"/>
                    <a:pt x="368" y="479"/>
                  </a:cubicBezTo>
                  <a:cubicBezTo>
                    <a:pt x="368" y="477"/>
                    <a:pt x="368" y="475"/>
                    <a:pt x="368" y="473"/>
                  </a:cubicBezTo>
                  <a:cubicBezTo>
                    <a:pt x="366" y="346"/>
                    <a:pt x="366" y="346"/>
                    <a:pt x="489" y="334"/>
                  </a:cubicBezTo>
                  <a:cubicBezTo>
                    <a:pt x="570" y="327"/>
                    <a:pt x="628" y="286"/>
                    <a:pt x="671" y="220"/>
                  </a:cubicBezTo>
                  <a:cubicBezTo>
                    <a:pt x="681" y="204"/>
                    <a:pt x="690" y="187"/>
                    <a:pt x="705" y="160"/>
                  </a:cubicBezTo>
                  <a:cubicBezTo>
                    <a:pt x="763" y="293"/>
                    <a:pt x="857" y="345"/>
                    <a:pt x="985" y="338"/>
                  </a:cubicBezTo>
                  <a:cubicBezTo>
                    <a:pt x="1025" y="335"/>
                    <a:pt x="1044" y="352"/>
                    <a:pt x="1040" y="39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FFB4CA8D-5543-3B84-DC9D-BEECA53BE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4" y="491"/>
              <a:ext cx="1564" cy="3244"/>
            </a:xfrm>
            <a:custGeom>
              <a:avLst/>
              <a:gdLst>
                <a:gd name="T0" fmla="*/ 671 w 714"/>
                <a:gd name="T1" fmla="*/ 1190 h 1480"/>
                <a:gd name="T2" fmla="*/ 571 w 714"/>
                <a:gd name="T3" fmla="*/ 1190 h 1480"/>
                <a:gd name="T4" fmla="*/ 571 w 714"/>
                <a:gd name="T5" fmla="*/ 266 h 1480"/>
                <a:gd name="T6" fmla="*/ 528 w 714"/>
                <a:gd name="T7" fmla="*/ 223 h 1480"/>
                <a:gd name="T8" fmla="*/ 378 w 714"/>
                <a:gd name="T9" fmla="*/ 223 h 1480"/>
                <a:gd name="T10" fmla="*/ 378 w 714"/>
                <a:gd name="T11" fmla="*/ 21 h 1480"/>
                <a:gd name="T12" fmla="*/ 357 w 714"/>
                <a:gd name="T13" fmla="*/ 0 h 1480"/>
                <a:gd name="T14" fmla="*/ 335 w 714"/>
                <a:gd name="T15" fmla="*/ 21 h 1480"/>
                <a:gd name="T16" fmla="*/ 335 w 714"/>
                <a:gd name="T17" fmla="*/ 223 h 1480"/>
                <a:gd name="T18" fmla="*/ 185 w 714"/>
                <a:gd name="T19" fmla="*/ 223 h 1480"/>
                <a:gd name="T20" fmla="*/ 143 w 714"/>
                <a:gd name="T21" fmla="*/ 266 h 1480"/>
                <a:gd name="T22" fmla="*/ 143 w 714"/>
                <a:gd name="T23" fmla="*/ 1190 h 1480"/>
                <a:gd name="T24" fmla="*/ 42 w 714"/>
                <a:gd name="T25" fmla="*/ 1190 h 1480"/>
                <a:gd name="T26" fmla="*/ 0 w 714"/>
                <a:gd name="T27" fmla="*/ 1233 h 1480"/>
                <a:gd name="T28" fmla="*/ 12 w 714"/>
                <a:gd name="T29" fmla="*/ 1263 h 1480"/>
                <a:gd name="T30" fmla="*/ 42 w 714"/>
                <a:gd name="T31" fmla="*/ 1276 h 1480"/>
                <a:gd name="T32" fmla="*/ 314 w 714"/>
                <a:gd name="T33" fmla="*/ 1276 h 1480"/>
                <a:gd name="T34" fmla="*/ 314 w 714"/>
                <a:gd name="T35" fmla="*/ 1437 h 1480"/>
                <a:gd name="T36" fmla="*/ 238 w 714"/>
                <a:gd name="T37" fmla="*/ 1437 h 1480"/>
                <a:gd name="T38" fmla="*/ 216 w 714"/>
                <a:gd name="T39" fmla="*/ 1458 h 1480"/>
                <a:gd name="T40" fmla="*/ 223 w 714"/>
                <a:gd name="T41" fmla="*/ 1474 h 1480"/>
                <a:gd name="T42" fmla="*/ 238 w 714"/>
                <a:gd name="T43" fmla="*/ 1480 h 1480"/>
                <a:gd name="T44" fmla="*/ 476 w 714"/>
                <a:gd name="T45" fmla="*/ 1480 h 1480"/>
                <a:gd name="T46" fmla="*/ 497 w 714"/>
                <a:gd name="T47" fmla="*/ 1458 h 1480"/>
                <a:gd name="T48" fmla="*/ 476 w 714"/>
                <a:gd name="T49" fmla="*/ 1437 h 1480"/>
                <a:gd name="T50" fmla="*/ 400 w 714"/>
                <a:gd name="T51" fmla="*/ 1437 h 1480"/>
                <a:gd name="T52" fmla="*/ 400 w 714"/>
                <a:gd name="T53" fmla="*/ 1276 h 1480"/>
                <a:gd name="T54" fmla="*/ 671 w 714"/>
                <a:gd name="T55" fmla="*/ 1276 h 1480"/>
                <a:gd name="T56" fmla="*/ 714 w 714"/>
                <a:gd name="T57" fmla="*/ 1233 h 1480"/>
                <a:gd name="T58" fmla="*/ 671 w 714"/>
                <a:gd name="T59" fmla="*/ 1190 h 1480"/>
                <a:gd name="T60" fmla="*/ 335 w 714"/>
                <a:gd name="T61" fmla="*/ 1083 h 1480"/>
                <a:gd name="T62" fmla="*/ 228 w 714"/>
                <a:gd name="T63" fmla="*/ 1083 h 1480"/>
                <a:gd name="T64" fmla="*/ 228 w 714"/>
                <a:gd name="T65" fmla="*/ 1040 h 1480"/>
                <a:gd name="T66" fmla="*/ 335 w 714"/>
                <a:gd name="T67" fmla="*/ 1040 h 1480"/>
                <a:gd name="T68" fmla="*/ 357 w 714"/>
                <a:gd name="T69" fmla="*/ 1061 h 1480"/>
                <a:gd name="T70" fmla="*/ 335 w 714"/>
                <a:gd name="T71" fmla="*/ 1083 h 1480"/>
                <a:gd name="T72" fmla="*/ 335 w 714"/>
                <a:gd name="T73" fmla="*/ 911 h 1480"/>
                <a:gd name="T74" fmla="*/ 357 w 714"/>
                <a:gd name="T75" fmla="*/ 933 h 1480"/>
                <a:gd name="T76" fmla="*/ 335 w 714"/>
                <a:gd name="T77" fmla="*/ 954 h 1480"/>
                <a:gd name="T78" fmla="*/ 228 w 714"/>
                <a:gd name="T79" fmla="*/ 954 h 1480"/>
                <a:gd name="T80" fmla="*/ 228 w 714"/>
                <a:gd name="T81" fmla="*/ 911 h 1480"/>
                <a:gd name="T82" fmla="*/ 335 w 714"/>
                <a:gd name="T83" fmla="*/ 911 h 1480"/>
                <a:gd name="T84" fmla="*/ 228 w 714"/>
                <a:gd name="T85" fmla="*/ 826 h 1480"/>
                <a:gd name="T86" fmla="*/ 228 w 714"/>
                <a:gd name="T87" fmla="*/ 783 h 1480"/>
                <a:gd name="T88" fmla="*/ 335 w 714"/>
                <a:gd name="T89" fmla="*/ 783 h 1480"/>
                <a:gd name="T90" fmla="*/ 357 w 714"/>
                <a:gd name="T91" fmla="*/ 804 h 1480"/>
                <a:gd name="T92" fmla="*/ 335 w 714"/>
                <a:gd name="T93" fmla="*/ 826 h 1480"/>
                <a:gd name="T94" fmla="*/ 228 w 714"/>
                <a:gd name="T95" fmla="*/ 826 h 1480"/>
                <a:gd name="T96" fmla="*/ 485 w 714"/>
                <a:gd name="T97" fmla="*/ 697 h 1480"/>
                <a:gd name="T98" fmla="*/ 228 w 714"/>
                <a:gd name="T99" fmla="*/ 697 h 1480"/>
                <a:gd name="T100" fmla="*/ 228 w 714"/>
                <a:gd name="T101" fmla="*/ 611 h 1480"/>
                <a:gd name="T102" fmla="*/ 335 w 714"/>
                <a:gd name="T103" fmla="*/ 611 h 1480"/>
                <a:gd name="T104" fmla="*/ 357 w 714"/>
                <a:gd name="T105" fmla="*/ 590 h 1480"/>
                <a:gd name="T106" fmla="*/ 335 w 714"/>
                <a:gd name="T107" fmla="*/ 568 h 1480"/>
                <a:gd name="T108" fmla="*/ 228 w 714"/>
                <a:gd name="T109" fmla="*/ 568 h 1480"/>
                <a:gd name="T110" fmla="*/ 228 w 714"/>
                <a:gd name="T111" fmla="*/ 309 h 1480"/>
                <a:gd name="T112" fmla="*/ 485 w 714"/>
                <a:gd name="T113" fmla="*/ 309 h 1480"/>
                <a:gd name="T114" fmla="*/ 485 w 714"/>
                <a:gd name="T115" fmla="*/ 69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4" h="1480">
                  <a:moveTo>
                    <a:pt x="671" y="1190"/>
                  </a:moveTo>
                  <a:cubicBezTo>
                    <a:pt x="571" y="1190"/>
                    <a:pt x="571" y="1190"/>
                    <a:pt x="571" y="1190"/>
                  </a:cubicBezTo>
                  <a:cubicBezTo>
                    <a:pt x="571" y="266"/>
                    <a:pt x="571" y="266"/>
                    <a:pt x="571" y="266"/>
                  </a:cubicBezTo>
                  <a:cubicBezTo>
                    <a:pt x="571" y="242"/>
                    <a:pt x="552" y="223"/>
                    <a:pt x="528" y="223"/>
                  </a:cubicBezTo>
                  <a:cubicBezTo>
                    <a:pt x="378" y="223"/>
                    <a:pt x="378" y="223"/>
                    <a:pt x="378" y="223"/>
                  </a:cubicBezTo>
                  <a:cubicBezTo>
                    <a:pt x="378" y="21"/>
                    <a:pt x="378" y="21"/>
                    <a:pt x="378" y="21"/>
                  </a:cubicBezTo>
                  <a:cubicBezTo>
                    <a:pt x="378" y="10"/>
                    <a:pt x="369" y="0"/>
                    <a:pt x="357" y="0"/>
                  </a:cubicBezTo>
                  <a:cubicBezTo>
                    <a:pt x="345" y="0"/>
                    <a:pt x="335" y="10"/>
                    <a:pt x="335" y="21"/>
                  </a:cubicBezTo>
                  <a:cubicBezTo>
                    <a:pt x="335" y="223"/>
                    <a:pt x="335" y="223"/>
                    <a:pt x="335" y="223"/>
                  </a:cubicBezTo>
                  <a:cubicBezTo>
                    <a:pt x="185" y="223"/>
                    <a:pt x="185" y="223"/>
                    <a:pt x="185" y="223"/>
                  </a:cubicBezTo>
                  <a:cubicBezTo>
                    <a:pt x="162" y="223"/>
                    <a:pt x="143" y="242"/>
                    <a:pt x="143" y="266"/>
                  </a:cubicBezTo>
                  <a:cubicBezTo>
                    <a:pt x="143" y="1190"/>
                    <a:pt x="143" y="1190"/>
                    <a:pt x="143" y="1190"/>
                  </a:cubicBezTo>
                  <a:cubicBezTo>
                    <a:pt x="42" y="1190"/>
                    <a:pt x="42" y="1190"/>
                    <a:pt x="42" y="1190"/>
                  </a:cubicBezTo>
                  <a:cubicBezTo>
                    <a:pt x="19" y="1190"/>
                    <a:pt x="0" y="1209"/>
                    <a:pt x="0" y="1233"/>
                  </a:cubicBezTo>
                  <a:cubicBezTo>
                    <a:pt x="0" y="1245"/>
                    <a:pt x="4" y="1256"/>
                    <a:pt x="12" y="1263"/>
                  </a:cubicBezTo>
                  <a:cubicBezTo>
                    <a:pt x="20" y="1271"/>
                    <a:pt x="31" y="1276"/>
                    <a:pt x="42" y="1276"/>
                  </a:cubicBezTo>
                  <a:cubicBezTo>
                    <a:pt x="314" y="1276"/>
                    <a:pt x="314" y="1276"/>
                    <a:pt x="314" y="1276"/>
                  </a:cubicBezTo>
                  <a:cubicBezTo>
                    <a:pt x="314" y="1437"/>
                    <a:pt x="314" y="1437"/>
                    <a:pt x="314" y="1437"/>
                  </a:cubicBezTo>
                  <a:cubicBezTo>
                    <a:pt x="238" y="1437"/>
                    <a:pt x="238" y="1437"/>
                    <a:pt x="238" y="1437"/>
                  </a:cubicBezTo>
                  <a:cubicBezTo>
                    <a:pt x="226" y="1437"/>
                    <a:pt x="216" y="1447"/>
                    <a:pt x="216" y="1458"/>
                  </a:cubicBezTo>
                  <a:cubicBezTo>
                    <a:pt x="216" y="1464"/>
                    <a:pt x="219" y="1470"/>
                    <a:pt x="223" y="1474"/>
                  </a:cubicBezTo>
                  <a:cubicBezTo>
                    <a:pt x="226" y="1478"/>
                    <a:pt x="232" y="1480"/>
                    <a:pt x="238" y="1480"/>
                  </a:cubicBezTo>
                  <a:cubicBezTo>
                    <a:pt x="476" y="1480"/>
                    <a:pt x="476" y="1480"/>
                    <a:pt x="476" y="1480"/>
                  </a:cubicBezTo>
                  <a:cubicBezTo>
                    <a:pt x="488" y="1480"/>
                    <a:pt x="497" y="1470"/>
                    <a:pt x="497" y="1458"/>
                  </a:cubicBezTo>
                  <a:cubicBezTo>
                    <a:pt x="497" y="1447"/>
                    <a:pt x="488" y="1437"/>
                    <a:pt x="476" y="1437"/>
                  </a:cubicBezTo>
                  <a:cubicBezTo>
                    <a:pt x="400" y="1437"/>
                    <a:pt x="400" y="1437"/>
                    <a:pt x="400" y="1437"/>
                  </a:cubicBezTo>
                  <a:cubicBezTo>
                    <a:pt x="400" y="1276"/>
                    <a:pt x="400" y="1276"/>
                    <a:pt x="400" y="1276"/>
                  </a:cubicBezTo>
                  <a:cubicBezTo>
                    <a:pt x="671" y="1276"/>
                    <a:pt x="671" y="1276"/>
                    <a:pt x="671" y="1276"/>
                  </a:cubicBezTo>
                  <a:cubicBezTo>
                    <a:pt x="695" y="1276"/>
                    <a:pt x="714" y="1257"/>
                    <a:pt x="714" y="1233"/>
                  </a:cubicBezTo>
                  <a:cubicBezTo>
                    <a:pt x="714" y="1209"/>
                    <a:pt x="695" y="1190"/>
                    <a:pt x="671" y="1190"/>
                  </a:cubicBezTo>
                  <a:close/>
                  <a:moveTo>
                    <a:pt x="335" y="1083"/>
                  </a:moveTo>
                  <a:cubicBezTo>
                    <a:pt x="228" y="1083"/>
                    <a:pt x="228" y="1083"/>
                    <a:pt x="228" y="1083"/>
                  </a:cubicBezTo>
                  <a:cubicBezTo>
                    <a:pt x="228" y="1040"/>
                    <a:pt x="228" y="1040"/>
                    <a:pt x="228" y="1040"/>
                  </a:cubicBezTo>
                  <a:cubicBezTo>
                    <a:pt x="335" y="1040"/>
                    <a:pt x="335" y="1040"/>
                    <a:pt x="335" y="1040"/>
                  </a:cubicBezTo>
                  <a:cubicBezTo>
                    <a:pt x="347" y="1040"/>
                    <a:pt x="357" y="1050"/>
                    <a:pt x="357" y="1061"/>
                  </a:cubicBezTo>
                  <a:cubicBezTo>
                    <a:pt x="357" y="1073"/>
                    <a:pt x="347" y="1083"/>
                    <a:pt x="335" y="1083"/>
                  </a:cubicBezTo>
                  <a:close/>
                  <a:moveTo>
                    <a:pt x="335" y="911"/>
                  </a:moveTo>
                  <a:cubicBezTo>
                    <a:pt x="347" y="911"/>
                    <a:pt x="357" y="921"/>
                    <a:pt x="357" y="933"/>
                  </a:cubicBezTo>
                  <a:cubicBezTo>
                    <a:pt x="357" y="945"/>
                    <a:pt x="347" y="954"/>
                    <a:pt x="335" y="954"/>
                  </a:cubicBezTo>
                  <a:cubicBezTo>
                    <a:pt x="228" y="954"/>
                    <a:pt x="228" y="954"/>
                    <a:pt x="228" y="954"/>
                  </a:cubicBezTo>
                  <a:cubicBezTo>
                    <a:pt x="228" y="911"/>
                    <a:pt x="228" y="911"/>
                    <a:pt x="228" y="911"/>
                  </a:cubicBezTo>
                  <a:lnTo>
                    <a:pt x="335" y="911"/>
                  </a:lnTo>
                  <a:close/>
                  <a:moveTo>
                    <a:pt x="228" y="826"/>
                  </a:moveTo>
                  <a:cubicBezTo>
                    <a:pt x="228" y="783"/>
                    <a:pt x="228" y="783"/>
                    <a:pt x="228" y="783"/>
                  </a:cubicBezTo>
                  <a:cubicBezTo>
                    <a:pt x="335" y="783"/>
                    <a:pt x="335" y="783"/>
                    <a:pt x="335" y="783"/>
                  </a:cubicBezTo>
                  <a:cubicBezTo>
                    <a:pt x="347" y="783"/>
                    <a:pt x="357" y="792"/>
                    <a:pt x="357" y="804"/>
                  </a:cubicBezTo>
                  <a:cubicBezTo>
                    <a:pt x="357" y="816"/>
                    <a:pt x="347" y="826"/>
                    <a:pt x="335" y="826"/>
                  </a:cubicBezTo>
                  <a:lnTo>
                    <a:pt x="228" y="826"/>
                  </a:lnTo>
                  <a:close/>
                  <a:moveTo>
                    <a:pt x="485" y="697"/>
                  </a:moveTo>
                  <a:cubicBezTo>
                    <a:pt x="228" y="697"/>
                    <a:pt x="228" y="697"/>
                    <a:pt x="228" y="697"/>
                  </a:cubicBezTo>
                  <a:cubicBezTo>
                    <a:pt x="228" y="611"/>
                    <a:pt x="228" y="611"/>
                    <a:pt x="228" y="611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47" y="611"/>
                    <a:pt x="357" y="602"/>
                    <a:pt x="357" y="590"/>
                  </a:cubicBezTo>
                  <a:cubicBezTo>
                    <a:pt x="357" y="578"/>
                    <a:pt x="347" y="568"/>
                    <a:pt x="335" y="568"/>
                  </a:cubicBezTo>
                  <a:cubicBezTo>
                    <a:pt x="228" y="568"/>
                    <a:pt x="228" y="568"/>
                    <a:pt x="228" y="568"/>
                  </a:cubicBezTo>
                  <a:cubicBezTo>
                    <a:pt x="228" y="309"/>
                    <a:pt x="228" y="309"/>
                    <a:pt x="228" y="309"/>
                  </a:cubicBezTo>
                  <a:cubicBezTo>
                    <a:pt x="485" y="309"/>
                    <a:pt x="485" y="309"/>
                    <a:pt x="485" y="309"/>
                  </a:cubicBezTo>
                  <a:lnTo>
                    <a:pt x="485" y="69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73B86CE-1C34-E9B7-2021-74CD5113AF06}"/>
              </a:ext>
            </a:extLst>
          </p:cNvPr>
          <p:cNvSpPr txBox="1"/>
          <p:nvPr/>
        </p:nvSpPr>
        <p:spPr>
          <a:xfrm>
            <a:off x="2424592" y="1068256"/>
            <a:ext cx="7969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Single dose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- potentially covers post-natal period or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multiple doses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to cover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breastfeeding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.  Removes need for daily oral administration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8FA0FA-CE71-0B8B-0E03-02AB085ECCB0}"/>
              </a:ext>
            </a:extLst>
          </p:cNvPr>
          <p:cNvSpPr txBox="1"/>
          <p:nvPr/>
        </p:nvSpPr>
        <p:spPr>
          <a:xfrm>
            <a:off x="2423695" y="2019960"/>
            <a:ext cx="9171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Raleway"/>
              </a:rPr>
              <a:t>Efficacy and safety known in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adults and adolescents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; target exposure for prevention established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EA2E0E-F64A-7D83-4134-B7DA19DE609A}"/>
              </a:ext>
            </a:extLst>
          </p:cNvPr>
          <p:cNvSpPr txBox="1"/>
          <p:nvPr/>
        </p:nvSpPr>
        <p:spPr>
          <a:xfrm>
            <a:off x="2423695" y="3079296"/>
            <a:ext cx="7376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Safety profile in paediatrics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being studied (children aged &gt;2 years)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775FBB-11FF-5734-7987-99B9A88E7F56}"/>
              </a:ext>
            </a:extLst>
          </p:cNvPr>
          <p:cNvSpPr txBox="1"/>
          <p:nvPr/>
        </p:nvSpPr>
        <p:spPr>
          <a:xfrm>
            <a:off x="2423695" y="3920978"/>
            <a:ext cx="8953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Improved compliance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- administration in health care setting instead of dosing by care-giver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5852AF-7BFB-18EC-622B-CC0F5B0B9948}"/>
              </a:ext>
            </a:extLst>
          </p:cNvPr>
          <p:cNvSpPr txBox="1"/>
          <p:nvPr/>
        </p:nvSpPr>
        <p:spPr>
          <a:xfrm>
            <a:off x="2423696" y="4981830"/>
            <a:ext cx="917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No age-specific (neonatal) formulation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development likely to be required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9D7818-2D10-CCDD-E9B8-7DF1398827B8}"/>
              </a:ext>
            </a:extLst>
          </p:cNvPr>
          <p:cNvSpPr txBox="1"/>
          <p:nvPr/>
        </p:nvSpPr>
        <p:spPr>
          <a:xfrm>
            <a:off x="2420790" y="5689697"/>
            <a:ext cx="9334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Raleway"/>
              </a:rPr>
              <a:t>Service delivery – potential to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co-ordinate injection delivery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in parallel with childhood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vaccination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schedules</a:t>
            </a:r>
          </a:p>
        </p:txBody>
      </p:sp>
      <p:sp>
        <p:nvSpPr>
          <p:cNvPr id="38" name="Freeform 2389">
            <a:extLst>
              <a:ext uri="{FF2B5EF4-FFF2-40B4-BE49-F238E27FC236}">
                <a16:creationId xmlns:a16="http://schemas.microsoft.com/office/drawing/2014/main" id="{2AF887BC-DE2B-6262-005E-5E5FC2B900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16237" y="3920978"/>
            <a:ext cx="246177" cy="719196"/>
          </a:xfrm>
          <a:custGeom>
            <a:avLst/>
            <a:gdLst>
              <a:gd name="T0" fmla="*/ 752 w 752"/>
              <a:gd name="T1" fmla="*/ 1190 h 2200"/>
              <a:gd name="T2" fmla="*/ 688 w 752"/>
              <a:gd name="T3" fmla="*/ 588 h 2200"/>
              <a:gd name="T4" fmla="*/ 494 w 752"/>
              <a:gd name="T5" fmla="*/ 457 h 2200"/>
              <a:gd name="T6" fmla="*/ 590 w 752"/>
              <a:gd name="T7" fmla="*/ 445 h 2200"/>
              <a:gd name="T8" fmla="*/ 609 w 752"/>
              <a:gd name="T9" fmla="*/ 413 h 2200"/>
              <a:gd name="T10" fmla="*/ 570 w 752"/>
              <a:gd name="T11" fmla="*/ 193 h 2200"/>
              <a:gd name="T12" fmla="*/ 183 w 752"/>
              <a:gd name="T13" fmla="*/ 193 h 2200"/>
              <a:gd name="T14" fmla="*/ 183 w 752"/>
              <a:gd name="T15" fmla="*/ 248 h 2200"/>
              <a:gd name="T16" fmla="*/ 144 w 752"/>
              <a:gd name="T17" fmla="*/ 434 h 2200"/>
              <a:gd name="T18" fmla="*/ 244 w 752"/>
              <a:gd name="T19" fmla="*/ 445 h 2200"/>
              <a:gd name="T20" fmla="*/ 107 w 752"/>
              <a:gd name="T21" fmla="*/ 527 h 2200"/>
              <a:gd name="T22" fmla="*/ 5 w 752"/>
              <a:gd name="T23" fmla="*/ 1147 h 2200"/>
              <a:gd name="T24" fmla="*/ 0 w 752"/>
              <a:gd name="T25" fmla="*/ 1190 h 2200"/>
              <a:gd name="T26" fmla="*/ 9 w 752"/>
              <a:gd name="T27" fmla="*/ 1624 h 2200"/>
              <a:gd name="T28" fmla="*/ 172 w 752"/>
              <a:gd name="T29" fmla="*/ 1666 h 2200"/>
              <a:gd name="T30" fmla="*/ 291 w 752"/>
              <a:gd name="T31" fmla="*/ 2200 h 2200"/>
              <a:gd name="T32" fmla="*/ 355 w 752"/>
              <a:gd name="T33" fmla="*/ 1666 h 2200"/>
              <a:gd name="T34" fmla="*/ 398 w 752"/>
              <a:gd name="T35" fmla="*/ 2200 h 2200"/>
              <a:gd name="T36" fmla="*/ 511 w 752"/>
              <a:gd name="T37" fmla="*/ 2157 h 2200"/>
              <a:gd name="T38" fmla="*/ 709 w 752"/>
              <a:gd name="T39" fmla="*/ 1666 h 2200"/>
              <a:gd name="T40" fmla="*/ 683 w 752"/>
              <a:gd name="T41" fmla="*/ 1324 h 2200"/>
              <a:gd name="T42" fmla="*/ 674 w 752"/>
              <a:gd name="T43" fmla="*/ 1275 h 2200"/>
              <a:gd name="T44" fmla="*/ 700 w 752"/>
              <a:gd name="T45" fmla="*/ 1104 h 2200"/>
              <a:gd name="T46" fmla="*/ 226 w 752"/>
              <a:gd name="T47" fmla="*/ 304 h 2200"/>
              <a:gd name="T48" fmla="*/ 298 w 752"/>
              <a:gd name="T49" fmla="*/ 195 h 2200"/>
              <a:gd name="T50" fmla="*/ 472 w 752"/>
              <a:gd name="T51" fmla="*/ 122 h 2200"/>
              <a:gd name="T52" fmla="*/ 527 w 752"/>
              <a:gd name="T53" fmla="*/ 193 h 2200"/>
              <a:gd name="T54" fmla="*/ 376 w 752"/>
              <a:gd name="T55" fmla="*/ 455 h 2200"/>
              <a:gd name="T56" fmla="*/ 43 w 752"/>
              <a:gd name="T57" fmla="*/ 1192 h 2200"/>
              <a:gd name="T58" fmla="*/ 113 w 752"/>
              <a:gd name="T59" fmla="*/ 1104 h 2200"/>
              <a:gd name="T60" fmla="*/ 43 w 752"/>
              <a:gd name="T61" fmla="*/ 1192 h 2200"/>
              <a:gd name="T62" fmla="*/ 163 w 752"/>
              <a:gd name="T63" fmla="*/ 1071 h 2200"/>
              <a:gd name="T64" fmla="*/ 173 w 752"/>
              <a:gd name="T65" fmla="*/ 739 h 2200"/>
              <a:gd name="T66" fmla="*/ 130 w 752"/>
              <a:gd name="T67" fmla="*/ 739 h 2200"/>
              <a:gd name="T68" fmla="*/ 122 w 752"/>
              <a:gd name="T69" fmla="*/ 1061 h 2200"/>
              <a:gd name="T70" fmla="*/ 107 w 752"/>
              <a:gd name="T71" fmla="*/ 593 h 2200"/>
              <a:gd name="T72" fmla="*/ 269 w 752"/>
              <a:gd name="T73" fmla="*/ 499 h 2200"/>
              <a:gd name="T74" fmla="*/ 233 w 752"/>
              <a:gd name="T75" fmla="*/ 727 h 2200"/>
              <a:gd name="T76" fmla="*/ 347 w 752"/>
              <a:gd name="T77" fmla="*/ 727 h 2200"/>
              <a:gd name="T78" fmla="*/ 311 w 752"/>
              <a:gd name="T79" fmla="*/ 486 h 2200"/>
              <a:gd name="T80" fmla="*/ 441 w 752"/>
              <a:gd name="T81" fmla="*/ 486 h 2200"/>
              <a:gd name="T82" fmla="*/ 387 w 752"/>
              <a:gd name="T83" fmla="*/ 638 h 2200"/>
              <a:gd name="T84" fmla="*/ 387 w 752"/>
              <a:gd name="T85" fmla="*/ 856 h 2200"/>
              <a:gd name="T86" fmla="*/ 424 w 752"/>
              <a:gd name="T87" fmla="*/ 915 h 2200"/>
              <a:gd name="T88" fmla="*/ 439 w 752"/>
              <a:gd name="T89" fmla="*/ 878 h 2200"/>
              <a:gd name="T90" fmla="*/ 430 w 752"/>
              <a:gd name="T91" fmla="*/ 643 h 2200"/>
              <a:gd name="T92" fmla="*/ 495 w 752"/>
              <a:gd name="T93" fmla="*/ 643 h 2200"/>
              <a:gd name="T94" fmla="*/ 495 w 752"/>
              <a:gd name="T95" fmla="*/ 856 h 2200"/>
              <a:gd name="T96" fmla="*/ 486 w 752"/>
              <a:gd name="T97" fmla="*/ 909 h 2200"/>
              <a:gd name="T98" fmla="*/ 516 w 752"/>
              <a:gd name="T99" fmla="*/ 909 h 2200"/>
              <a:gd name="T100" fmla="*/ 538 w 752"/>
              <a:gd name="T101" fmla="*/ 856 h 2200"/>
              <a:gd name="T102" fmla="*/ 538 w 752"/>
              <a:gd name="T103" fmla="*/ 638 h 2200"/>
              <a:gd name="T104" fmla="*/ 484 w 752"/>
              <a:gd name="T105" fmla="*/ 499 h 2200"/>
              <a:gd name="T106" fmla="*/ 646 w 752"/>
              <a:gd name="T107" fmla="*/ 593 h 2200"/>
              <a:gd name="T108" fmla="*/ 631 w 752"/>
              <a:gd name="T109" fmla="*/ 1061 h 2200"/>
              <a:gd name="T110" fmla="*/ 622 w 752"/>
              <a:gd name="T111" fmla="*/ 739 h 2200"/>
              <a:gd name="T112" fmla="*/ 580 w 752"/>
              <a:gd name="T113" fmla="*/ 739 h 2200"/>
              <a:gd name="T114" fmla="*/ 589 w 752"/>
              <a:gd name="T115" fmla="*/ 1071 h 2200"/>
              <a:gd name="T116" fmla="*/ 53 w 752"/>
              <a:gd name="T117" fmla="*/ 1623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2" h="2200">
                <a:moveTo>
                  <a:pt x="683" y="1324"/>
                </a:moveTo>
                <a:cubicBezTo>
                  <a:pt x="724" y="1295"/>
                  <a:pt x="752" y="1250"/>
                  <a:pt x="752" y="1190"/>
                </a:cubicBezTo>
                <a:cubicBezTo>
                  <a:pt x="738" y="1061"/>
                  <a:pt x="738" y="1061"/>
                  <a:pt x="738" y="1061"/>
                </a:cubicBezTo>
                <a:cubicBezTo>
                  <a:pt x="688" y="588"/>
                  <a:pt x="688" y="588"/>
                  <a:pt x="688" y="588"/>
                </a:cubicBezTo>
                <a:cubicBezTo>
                  <a:pt x="684" y="554"/>
                  <a:pt x="672" y="540"/>
                  <a:pt x="645" y="527"/>
                </a:cubicBezTo>
                <a:cubicBezTo>
                  <a:pt x="494" y="457"/>
                  <a:pt x="494" y="457"/>
                  <a:pt x="494" y="457"/>
                </a:cubicBezTo>
                <a:cubicBezTo>
                  <a:pt x="499" y="453"/>
                  <a:pt x="504" y="449"/>
                  <a:pt x="509" y="445"/>
                </a:cubicBezTo>
                <a:cubicBezTo>
                  <a:pt x="590" y="445"/>
                  <a:pt x="590" y="445"/>
                  <a:pt x="590" y="445"/>
                </a:cubicBezTo>
                <a:cubicBezTo>
                  <a:pt x="598" y="445"/>
                  <a:pt x="605" y="441"/>
                  <a:pt x="609" y="434"/>
                </a:cubicBezTo>
                <a:cubicBezTo>
                  <a:pt x="613" y="428"/>
                  <a:pt x="613" y="420"/>
                  <a:pt x="609" y="413"/>
                </a:cubicBezTo>
                <a:cubicBezTo>
                  <a:pt x="573" y="343"/>
                  <a:pt x="570" y="324"/>
                  <a:pt x="570" y="265"/>
                </a:cubicBezTo>
                <a:cubicBezTo>
                  <a:pt x="570" y="193"/>
                  <a:pt x="570" y="193"/>
                  <a:pt x="570" y="193"/>
                </a:cubicBezTo>
                <a:cubicBezTo>
                  <a:pt x="570" y="86"/>
                  <a:pt x="483" y="0"/>
                  <a:pt x="376" y="0"/>
                </a:cubicBezTo>
                <a:cubicBezTo>
                  <a:pt x="269" y="0"/>
                  <a:pt x="183" y="86"/>
                  <a:pt x="183" y="193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321"/>
                  <a:pt x="183" y="336"/>
                  <a:pt x="143" y="413"/>
                </a:cubicBezTo>
                <a:cubicBezTo>
                  <a:pt x="139" y="420"/>
                  <a:pt x="140" y="428"/>
                  <a:pt x="144" y="434"/>
                </a:cubicBezTo>
                <a:cubicBezTo>
                  <a:pt x="147" y="441"/>
                  <a:pt x="154" y="445"/>
                  <a:pt x="162" y="445"/>
                </a:cubicBezTo>
                <a:cubicBezTo>
                  <a:pt x="244" y="445"/>
                  <a:pt x="244" y="445"/>
                  <a:pt x="244" y="445"/>
                </a:cubicBezTo>
                <a:cubicBezTo>
                  <a:pt x="248" y="449"/>
                  <a:pt x="253" y="453"/>
                  <a:pt x="258" y="457"/>
                </a:cubicBezTo>
                <a:cubicBezTo>
                  <a:pt x="107" y="527"/>
                  <a:pt x="107" y="527"/>
                  <a:pt x="107" y="527"/>
                </a:cubicBezTo>
                <a:cubicBezTo>
                  <a:pt x="81" y="540"/>
                  <a:pt x="69" y="554"/>
                  <a:pt x="64" y="588"/>
                </a:cubicBezTo>
                <a:cubicBezTo>
                  <a:pt x="5" y="1147"/>
                  <a:pt x="5" y="1147"/>
                  <a:pt x="5" y="1147"/>
                </a:cubicBezTo>
                <a:cubicBezTo>
                  <a:pt x="5" y="1147"/>
                  <a:pt x="5" y="1147"/>
                  <a:pt x="5" y="1147"/>
                </a:cubicBezTo>
                <a:cubicBezTo>
                  <a:pt x="0" y="1190"/>
                  <a:pt x="0" y="1190"/>
                  <a:pt x="0" y="1190"/>
                </a:cubicBezTo>
                <a:cubicBezTo>
                  <a:pt x="0" y="1244"/>
                  <a:pt x="27" y="1293"/>
                  <a:pt x="69" y="1323"/>
                </a:cubicBezTo>
                <a:cubicBezTo>
                  <a:pt x="9" y="1624"/>
                  <a:pt x="9" y="1624"/>
                  <a:pt x="9" y="1624"/>
                </a:cubicBezTo>
                <a:cubicBezTo>
                  <a:pt x="4" y="1647"/>
                  <a:pt x="20" y="1666"/>
                  <a:pt x="43" y="1666"/>
                </a:cubicBezTo>
                <a:cubicBezTo>
                  <a:pt x="172" y="1666"/>
                  <a:pt x="172" y="1666"/>
                  <a:pt x="172" y="1666"/>
                </a:cubicBezTo>
                <a:cubicBezTo>
                  <a:pt x="242" y="2157"/>
                  <a:pt x="242" y="2157"/>
                  <a:pt x="242" y="2157"/>
                </a:cubicBezTo>
                <a:cubicBezTo>
                  <a:pt x="245" y="2181"/>
                  <a:pt x="267" y="2200"/>
                  <a:pt x="291" y="2200"/>
                </a:cubicBezTo>
                <a:cubicBezTo>
                  <a:pt x="355" y="2200"/>
                  <a:pt x="355" y="2200"/>
                  <a:pt x="355" y="2200"/>
                </a:cubicBezTo>
                <a:cubicBezTo>
                  <a:pt x="355" y="1666"/>
                  <a:pt x="355" y="1666"/>
                  <a:pt x="355" y="1666"/>
                </a:cubicBezTo>
                <a:cubicBezTo>
                  <a:pt x="398" y="1666"/>
                  <a:pt x="398" y="1666"/>
                  <a:pt x="398" y="1666"/>
                </a:cubicBezTo>
                <a:cubicBezTo>
                  <a:pt x="398" y="2200"/>
                  <a:pt x="398" y="2200"/>
                  <a:pt x="398" y="2200"/>
                </a:cubicBezTo>
                <a:cubicBezTo>
                  <a:pt x="462" y="2200"/>
                  <a:pt x="462" y="2200"/>
                  <a:pt x="462" y="2200"/>
                </a:cubicBezTo>
                <a:cubicBezTo>
                  <a:pt x="485" y="2200"/>
                  <a:pt x="507" y="2181"/>
                  <a:pt x="511" y="2157"/>
                </a:cubicBezTo>
                <a:cubicBezTo>
                  <a:pt x="581" y="1666"/>
                  <a:pt x="581" y="1666"/>
                  <a:pt x="581" y="1666"/>
                </a:cubicBezTo>
                <a:cubicBezTo>
                  <a:pt x="709" y="1666"/>
                  <a:pt x="709" y="1666"/>
                  <a:pt x="709" y="1666"/>
                </a:cubicBezTo>
                <a:cubicBezTo>
                  <a:pt x="733" y="1666"/>
                  <a:pt x="748" y="1647"/>
                  <a:pt x="743" y="1624"/>
                </a:cubicBezTo>
                <a:lnTo>
                  <a:pt x="683" y="1324"/>
                </a:lnTo>
                <a:close/>
                <a:moveTo>
                  <a:pt x="709" y="1192"/>
                </a:moveTo>
                <a:cubicBezTo>
                  <a:pt x="708" y="1224"/>
                  <a:pt x="695" y="1253"/>
                  <a:pt x="674" y="1275"/>
                </a:cubicBezTo>
                <a:cubicBezTo>
                  <a:pt x="639" y="1104"/>
                  <a:pt x="639" y="1104"/>
                  <a:pt x="639" y="1104"/>
                </a:cubicBezTo>
                <a:cubicBezTo>
                  <a:pt x="700" y="1104"/>
                  <a:pt x="700" y="1104"/>
                  <a:pt x="700" y="1104"/>
                </a:cubicBezTo>
                <a:lnTo>
                  <a:pt x="709" y="1192"/>
                </a:lnTo>
                <a:close/>
                <a:moveTo>
                  <a:pt x="226" y="304"/>
                </a:moveTo>
                <a:cubicBezTo>
                  <a:pt x="226" y="267"/>
                  <a:pt x="226" y="267"/>
                  <a:pt x="226" y="267"/>
                </a:cubicBezTo>
                <a:cubicBezTo>
                  <a:pt x="226" y="227"/>
                  <a:pt x="258" y="195"/>
                  <a:pt x="298" y="195"/>
                </a:cubicBezTo>
                <a:cubicBezTo>
                  <a:pt x="399" y="195"/>
                  <a:pt x="399" y="195"/>
                  <a:pt x="399" y="195"/>
                </a:cubicBezTo>
                <a:cubicBezTo>
                  <a:pt x="439" y="195"/>
                  <a:pt x="472" y="163"/>
                  <a:pt x="472" y="122"/>
                </a:cubicBezTo>
                <a:cubicBezTo>
                  <a:pt x="472" y="77"/>
                  <a:pt x="472" y="77"/>
                  <a:pt x="472" y="77"/>
                </a:cubicBezTo>
                <a:cubicBezTo>
                  <a:pt x="505" y="105"/>
                  <a:pt x="527" y="146"/>
                  <a:pt x="527" y="193"/>
                </a:cubicBezTo>
                <a:cubicBezTo>
                  <a:pt x="527" y="304"/>
                  <a:pt x="527" y="304"/>
                  <a:pt x="527" y="304"/>
                </a:cubicBezTo>
                <a:cubicBezTo>
                  <a:pt x="527" y="387"/>
                  <a:pt x="459" y="455"/>
                  <a:pt x="376" y="455"/>
                </a:cubicBezTo>
                <a:cubicBezTo>
                  <a:pt x="293" y="455"/>
                  <a:pt x="226" y="387"/>
                  <a:pt x="226" y="304"/>
                </a:cubicBezTo>
                <a:moveTo>
                  <a:pt x="43" y="1192"/>
                </a:moveTo>
                <a:cubicBezTo>
                  <a:pt x="53" y="1104"/>
                  <a:pt x="53" y="1104"/>
                  <a:pt x="53" y="1104"/>
                </a:cubicBezTo>
                <a:cubicBezTo>
                  <a:pt x="113" y="1104"/>
                  <a:pt x="113" y="1104"/>
                  <a:pt x="113" y="1104"/>
                </a:cubicBezTo>
                <a:cubicBezTo>
                  <a:pt x="79" y="1275"/>
                  <a:pt x="79" y="1275"/>
                  <a:pt x="79" y="1275"/>
                </a:cubicBezTo>
                <a:cubicBezTo>
                  <a:pt x="57" y="1253"/>
                  <a:pt x="44" y="1224"/>
                  <a:pt x="43" y="1192"/>
                </a:cubicBezTo>
                <a:moveTo>
                  <a:pt x="53" y="1623"/>
                </a:moveTo>
                <a:cubicBezTo>
                  <a:pt x="163" y="1071"/>
                  <a:pt x="163" y="1071"/>
                  <a:pt x="163" y="1071"/>
                </a:cubicBezTo>
                <a:cubicBezTo>
                  <a:pt x="169" y="1045"/>
                  <a:pt x="173" y="1004"/>
                  <a:pt x="173" y="977"/>
                </a:cubicBezTo>
                <a:cubicBezTo>
                  <a:pt x="173" y="739"/>
                  <a:pt x="173" y="739"/>
                  <a:pt x="173" y="739"/>
                </a:cubicBezTo>
                <a:cubicBezTo>
                  <a:pt x="173" y="727"/>
                  <a:pt x="163" y="717"/>
                  <a:pt x="151" y="717"/>
                </a:cubicBezTo>
                <a:cubicBezTo>
                  <a:pt x="139" y="717"/>
                  <a:pt x="130" y="727"/>
                  <a:pt x="130" y="739"/>
                </a:cubicBezTo>
                <a:cubicBezTo>
                  <a:pt x="130" y="977"/>
                  <a:pt x="130" y="977"/>
                  <a:pt x="130" y="977"/>
                </a:cubicBezTo>
                <a:cubicBezTo>
                  <a:pt x="130" y="1001"/>
                  <a:pt x="126" y="1038"/>
                  <a:pt x="122" y="1061"/>
                </a:cubicBezTo>
                <a:cubicBezTo>
                  <a:pt x="57" y="1061"/>
                  <a:pt x="57" y="1061"/>
                  <a:pt x="57" y="1061"/>
                </a:cubicBezTo>
                <a:cubicBezTo>
                  <a:pt x="107" y="593"/>
                  <a:pt x="107" y="593"/>
                  <a:pt x="107" y="593"/>
                </a:cubicBezTo>
                <a:cubicBezTo>
                  <a:pt x="108" y="584"/>
                  <a:pt x="113" y="572"/>
                  <a:pt x="126" y="566"/>
                </a:cubicBezTo>
                <a:cubicBezTo>
                  <a:pt x="269" y="499"/>
                  <a:pt x="269" y="499"/>
                  <a:pt x="269" y="499"/>
                </a:cubicBezTo>
                <a:cubicBezTo>
                  <a:pt x="269" y="674"/>
                  <a:pt x="269" y="674"/>
                  <a:pt x="269" y="674"/>
                </a:cubicBezTo>
                <a:cubicBezTo>
                  <a:pt x="248" y="682"/>
                  <a:pt x="233" y="703"/>
                  <a:pt x="233" y="727"/>
                </a:cubicBezTo>
                <a:cubicBezTo>
                  <a:pt x="233" y="758"/>
                  <a:pt x="258" y="784"/>
                  <a:pt x="290" y="784"/>
                </a:cubicBezTo>
                <a:cubicBezTo>
                  <a:pt x="322" y="784"/>
                  <a:pt x="347" y="758"/>
                  <a:pt x="347" y="727"/>
                </a:cubicBezTo>
                <a:cubicBezTo>
                  <a:pt x="347" y="703"/>
                  <a:pt x="332" y="682"/>
                  <a:pt x="311" y="674"/>
                </a:cubicBezTo>
                <a:cubicBezTo>
                  <a:pt x="311" y="486"/>
                  <a:pt x="311" y="486"/>
                  <a:pt x="311" y="486"/>
                </a:cubicBezTo>
                <a:cubicBezTo>
                  <a:pt x="332" y="493"/>
                  <a:pt x="353" y="498"/>
                  <a:pt x="376" y="498"/>
                </a:cubicBezTo>
                <a:cubicBezTo>
                  <a:pt x="399" y="498"/>
                  <a:pt x="421" y="493"/>
                  <a:pt x="441" y="486"/>
                </a:cubicBezTo>
                <a:cubicBezTo>
                  <a:pt x="441" y="571"/>
                  <a:pt x="441" y="571"/>
                  <a:pt x="441" y="571"/>
                </a:cubicBezTo>
                <a:cubicBezTo>
                  <a:pt x="411" y="580"/>
                  <a:pt x="387" y="606"/>
                  <a:pt x="387" y="638"/>
                </a:cubicBezTo>
                <a:cubicBezTo>
                  <a:pt x="387" y="664"/>
                  <a:pt x="387" y="698"/>
                  <a:pt x="387" y="700"/>
                </a:cubicBezTo>
                <a:cubicBezTo>
                  <a:pt x="387" y="856"/>
                  <a:pt x="387" y="856"/>
                  <a:pt x="387" y="856"/>
                </a:cubicBezTo>
                <a:cubicBezTo>
                  <a:pt x="387" y="876"/>
                  <a:pt x="394" y="895"/>
                  <a:pt x="408" y="909"/>
                </a:cubicBezTo>
                <a:cubicBezTo>
                  <a:pt x="413" y="913"/>
                  <a:pt x="418" y="915"/>
                  <a:pt x="424" y="915"/>
                </a:cubicBezTo>
                <a:cubicBezTo>
                  <a:pt x="429" y="915"/>
                  <a:pt x="435" y="913"/>
                  <a:pt x="439" y="909"/>
                </a:cubicBezTo>
                <a:cubicBezTo>
                  <a:pt x="447" y="900"/>
                  <a:pt x="447" y="887"/>
                  <a:pt x="439" y="878"/>
                </a:cubicBezTo>
                <a:cubicBezTo>
                  <a:pt x="433" y="872"/>
                  <a:pt x="430" y="865"/>
                  <a:pt x="430" y="856"/>
                </a:cubicBezTo>
                <a:cubicBezTo>
                  <a:pt x="430" y="643"/>
                  <a:pt x="430" y="643"/>
                  <a:pt x="430" y="643"/>
                </a:cubicBezTo>
                <a:cubicBezTo>
                  <a:pt x="430" y="625"/>
                  <a:pt x="444" y="610"/>
                  <a:pt x="462" y="610"/>
                </a:cubicBezTo>
                <a:cubicBezTo>
                  <a:pt x="480" y="610"/>
                  <a:pt x="495" y="625"/>
                  <a:pt x="495" y="643"/>
                </a:cubicBezTo>
                <a:cubicBezTo>
                  <a:pt x="495" y="643"/>
                  <a:pt x="495" y="856"/>
                  <a:pt x="495" y="856"/>
                </a:cubicBezTo>
                <a:cubicBezTo>
                  <a:pt x="495" y="856"/>
                  <a:pt x="495" y="856"/>
                  <a:pt x="495" y="856"/>
                </a:cubicBezTo>
                <a:cubicBezTo>
                  <a:pt x="495" y="865"/>
                  <a:pt x="492" y="872"/>
                  <a:pt x="486" y="878"/>
                </a:cubicBezTo>
                <a:cubicBezTo>
                  <a:pt x="478" y="887"/>
                  <a:pt x="478" y="900"/>
                  <a:pt x="486" y="909"/>
                </a:cubicBezTo>
                <a:cubicBezTo>
                  <a:pt x="490" y="913"/>
                  <a:pt x="496" y="915"/>
                  <a:pt x="501" y="915"/>
                </a:cubicBezTo>
                <a:cubicBezTo>
                  <a:pt x="507" y="915"/>
                  <a:pt x="512" y="913"/>
                  <a:pt x="516" y="909"/>
                </a:cubicBezTo>
                <a:cubicBezTo>
                  <a:pt x="530" y="895"/>
                  <a:pt x="538" y="877"/>
                  <a:pt x="538" y="857"/>
                </a:cubicBezTo>
                <a:cubicBezTo>
                  <a:pt x="538" y="857"/>
                  <a:pt x="538" y="857"/>
                  <a:pt x="538" y="856"/>
                </a:cubicBezTo>
                <a:cubicBezTo>
                  <a:pt x="538" y="696"/>
                  <a:pt x="538" y="696"/>
                  <a:pt x="538" y="696"/>
                </a:cubicBezTo>
                <a:cubicBezTo>
                  <a:pt x="538" y="694"/>
                  <a:pt x="538" y="653"/>
                  <a:pt x="538" y="638"/>
                </a:cubicBezTo>
                <a:cubicBezTo>
                  <a:pt x="538" y="606"/>
                  <a:pt x="513" y="580"/>
                  <a:pt x="484" y="571"/>
                </a:cubicBezTo>
                <a:cubicBezTo>
                  <a:pt x="484" y="499"/>
                  <a:pt x="484" y="499"/>
                  <a:pt x="484" y="499"/>
                </a:cubicBezTo>
                <a:cubicBezTo>
                  <a:pt x="627" y="566"/>
                  <a:pt x="627" y="566"/>
                  <a:pt x="627" y="566"/>
                </a:cubicBezTo>
                <a:cubicBezTo>
                  <a:pt x="639" y="572"/>
                  <a:pt x="645" y="584"/>
                  <a:pt x="646" y="593"/>
                </a:cubicBezTo>
                <a:cubicBezTo>
                  <a:pt x="695" y="1061"/>
                  <a:pt x="695" y="1061"/>
                  <a:pt x="695" y="1061"/>
                </a:cubicBezTo>
                <a:cubicBezTo>
                  <a:pt x="631" y="1061"/>
                  <a:pt x="631" y="1061"/>
                  <a:pt x="631" y="1061"/>
                </a:cubicBezTo>
                <a:cubicBezTo>
                  <a:pt x="626" y="1038"/>
                  <a:pt x="622" y="1001"/>
                  <a:pt x="622" y="977"/>
                </a:cubicBezTo>
                <a:cubicBezTo>
                  <a:pt x="622" y="739"/>
                  <a:pt x="622" y="739"/>
                  <a:pt x="622" y="739"/>
                </a:cubicBezTo>
                <a:cubicBezTo>
                  <a:pt x="622" y="727"/>
                  <a:pt x="613" y="717"/>
                  <a:pt x="601" y="717"/>
                </a:cubicBezTo>
                <a:cubicBezTo>
                  <a:pt x="589" y="717"/>
                  <a:pt x="580" y="727"/>
                  <a:pt x="580" y="739"/>
                </a:cubicBezTo>
                <a:cubicBezTo>
                  <a:pt x="580" y="977"/>
                  <a:pt x="580" y="977"/>
                  <a:pt x="580" y="977"/>
                </a:cubicBezTo>
                <a:cubicBezTo>
                  <a:pt x="580" y="1004"/>
                  <a:pt x="584" y="1045"/>
                  <a:pt x="589" y="1071"/>
                </a:cubicBezTo>
                <a:cubicBezTo>
                  <a:pt x="699" y="1623"/>
                  <a:pt x="699" y="1623"/>
                  <a:pt x="699" y="1623"/>
                </a:cubicBezTo>
                <a:lnTo>
                  <a:pt x="53" y="1623"/>
                </a:lnTo>
                <a:close/>
              </a:path>
            </a:pathLst>
          </a:custGeom>
          <a:solidFill>
            <a:srgbClr val="071D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123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B009-0260-1E5C-1A73-CE633AAC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29" y="250986"/>
            <a:ext cx="9821532" cy="721414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Growth and maturation result in challenges for developing ARVs for neonates</a:t>
            </a:r>
            <a:br>
              <a:rPr lang="en-GB" sz="2400" b="1" dirty="0">
                <a:latin typeface="Raleway" panose="020B0503030101060003" pitchFamily="34" charset="0"/>
              </a:rPr>
            </a:br>
            <a:endParaRPr lang="en-GB" sz="2400" b="1" dirty="0">
              <a:latin typeface="Raleway" panose="020B0503030101060003" pitchFamily="34" charset="0"/>
            </a:endParaRPr>
          </a:p>
        </p:txBody>
      </p:sp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5C9CB146-5C04-D40E-9431-BCC3B7808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2" y="4139522"/>
            <a:ext cx="3098373" cy="21892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E27473-1726-23A9-539A-6B493E6ED0E5}"/>
              </a:ext>
            </a:extLst>
          </p:cNvPr>
          <p:cNvSpPr txBox="1"/>
          <p:nvPr/>
        </p:nvSpPr>
        <p:spPr>
          <a:xfrm>
            <a:off x="4254183" y="5835783"/>
            <a:ext cx="614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pediatric ARVs are metabolized via the UGT </a:t>
            </a: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CYP450s enzyme pathways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maturing at different rates towards adult values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57CA2F-682F-AD64-4F12-9DB8F5FF0D8F}"/>
              </a:ext>
            </a:extLst>
          </p:cNvPr>
          <p:cNvSpPr txBox="1"/>
          <p:nvPr/>
        </p:nvSpPr>
        <p:spPr>
          <a:xfrm>
            <a:off x="4192768" y="4192250"/>
            <a:ext cx="7164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Neonates have immature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 pathways…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i="1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dosing </a:t>
            </a:r>
            <a:r>
              <a:rPr lang="en-US" dirty="0">
                <a:solidFill>
                  <a:srgbClr val="E300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(mg/kg)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adults is required to achieve the same drug exposures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infants and young children have higher clearance and require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dosing than adults</a:t>
            </a:r>
            <a:endParaRPr lang="en-US" sz="36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5816B84-F1B5-1EDE-70F7-672A8A00DE53}"/>
              </a:ext>
            </a:extLst>
          </p:cNvPr>
          <p:cNvSpPr txBox="1">
            <a:spLocks/>
          </p:cNvSpPr>
          <p:nvPr/>
        </p:nvSpPr>
        <p:spPr>
          <a:xfrm>
            <a:off x="510234" y="3708426"/>
            <a:ext cx="7795588" cy="460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SzPct val="120000"/>
              <a:buFont typeface="Arial" pitchFamily="34" charset="0"/>
              <a:buNone/>
              <a:tabLst/>
              <a:defRPr sz="2400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defRPr>
            </a:lvl1pPr>
            <a:lvl2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SzPct val="70000"/>
              <a:buFont typeface="Courier New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414C"/>
              </a:buClr>
              <a:buSzPct val="70000"/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GB" sz="2000" b="1" i="0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Maturation processes and Neonatal ARV Dosing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SzPct val="120000"/>
              <a:buFont typeface="Arial" pitchFamily="34" charset="0"/>
              <a:buNone/>
              <a:tabLst/>
              <a:defRPr/>
            </a:pPr>
            <a:endParaRPr kumimoji="0" lang="en-GB" sz="2000" b="1" i="0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77A54-73A3-DC79-26CB-61CED9ABF59B}"/>
              </a:ext>
            </a:extLst>
          </p:cNvPr>
          <p:cNvSpPr txBox="1"/>
          <p:nvPr/>
        </p:nvSpPr>
        <p:spPr>
          <a:xfrm>
            <a:off x="1453776" y="4757253"/>
            <a:ext cx="800866" cy="1440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GB">
              <a:solidFill>
                <a:srgbClr val="000000"/>
              </a:solidFill>
              <a:latin typeface="Raleway"/>
            </a:endParaRPr>
          </a:p>
          <a:p>
            <a:endParaRPr lang="en-GB">
              <a:solidFill>
                <a:srgbClr val="000000"/>
              </a:solidFill>
              <a:latin typeface="Raleway"/>
            </a:endParaRPr>
          </a:p>
          <a:p>
            <a:endParaRPr lang="en-GB">
              <a:solidFill>
                <a:srgbClr val="000000"/>
              </a:solidFill>
              <a:latin typeface="Raleway"/>
            </a:endParaRPr>
          </a:p>
          <a:p>
            <a:endParaRPr lang="en-GB">
              <a:solidFill>
                <a:srgbClr val="000000"/>
              </a:solidFill>
              <a:latin typeface="Raleway"/>
            </a:endParaRPr>
          </a:p>
          <a:p>
            <a:endParaRPr lang="en-GB">
              <a:solidFill>
                <a:srgbClr val="000000"/>
              </a:solidFill>
              <a:latin typeface="Raleway"/>
            </a:endParaRPr>
          </a:p>
          <a:p>
            <a:endParaRPr lang="en-GB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53391C-A74A-3CD9-BB86-A3D15C7BDCC8}"/>
              </a:ext>
            </a:extLst>
          </p:cNvPr>
          <p:cNvSpPr txBox="1"/>
          <p:nvPr/>
        </p:nvSpPr>
        <p:spPr>
          <a:xfrm>
            <a:off x="7942642" y="6561996"/>
            <a:ext cx="2201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Raleway"/>
              </a:rPr>
              <a:t>Slide adapted from </a:t>
            </a:r>
            <a:r>
              <a:rPr lang="en-GB" sz="1200" err="1">
                <a:solidFill>
                  <a:srgbClr val="000000"/>
                </a:solidFill>
                <a:latin typeface="Raleway"/>
              </a:rPr>
              <a:t>Adrie</a:t>
            </a:r>
            <a:r>
              <a:rPr lang="en-GB" sz="1200">
                <a:solidFill>
                  <a:srgbClr val="000000"/>
                </a:solidFill>
                <a:latin typeface="Raleway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Raleway"/>
              </a:rPr>
              <a:t>Bekker</a:t>
            </a:r>
            <a:endParaRPr lang="en-GB" sz="120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9C2CC1-6742-E58E-CC9B-B97D22AFA916}"/>
              </a:ext>
            </a:extLst>
          </p:cNvPr>
          <p:cNvSpPr txBox="1"/>
          <p:nvPr/>
        </p:nvSpPr>
        <p:spPr>
          <a:xfrm>
            <a:off x="977989" y="6245203"/>
            <a:ext cx="36530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Raleway"/>
              </a:rPr>
              <a:t>Miyagi et al. </a:t>
            </a:r>
            <a:r>
              <a:rPr lang="en-GB" sz="800" dirty="0">
                <a:solidFill>
                  <a:srgbClr val="000000"/>
                </a:solidFill>
                <a:latin typeface="Raleway"/>
              </a:rPr>
              <a:t>Drug Metabolism and Disposition 2011; 39(5): 912-9.</a:t>
            </a:r>
            <a:endParaRPr lang="en-US" sz="80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4B53CA5-BF26-DF62-527A-2E4A9730E153}"/>
              </a:ext>
            </a:extLst>
          </p:cNvPr>
          <p:cNvSpPr txBox="1">
            <a:spLocks/>
          </p:cNvSpPr>
          <p:nvPr/>
        </p:nvSpPr>
        <p:spPr>
          <a:xfrm>
            <a:off x="668829" y="1100648"/>
            <a:ext cx="11075988" cy="3213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Rapid Weight Gain and Neonatal ARV Dosing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FA17B6-1ABF-B939-4C68-B198A4911845}"/>
              </a:ext>
            </a:extLst>
          </p:cNvPr>
          <p:cNvSpPr txBox="1"/>
          <p:nvPr/>
        </p:nvSpPr>
        <p:spPr>
          <a:xfrm>
            <a:off x="774700" y="1459065"/>
            <a:ext cx="1009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Neonates typically </a:t>
            </a:r>
            <a:r>
              <a:rPr lang="en-US" i="1" dirty="0">
                <a:solidFill>
                  <a:srgbClr val="FF0000"/>
                </a:solidFill>
                <a:latin typeface="Calibri" panose="020F0502020204030204"/>
              </a:rPr>
              <a:t>triple their weight from birth to 1 year of life,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necessitating frequent dose changes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ADD006-2096-0DC5-00F6-D8FB96526129}"/>
              </a:ext>
            </a:extLst>
          </p:cNvPr>
          <p:cNvGrpSpPr/>
          <p:nvPr/>
        </p:nvGrpSpPr>
        <p:grpSpPr>
          <a:xfrm>
            <a:off x="1227746" y="1918316"/>
            <a:ext cx="9448002" cy="1369820"/>
            <a:chOff x="1227746" y="2148904"/>
            <a:chExt cx="9448002" cy="136982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51B1046-2100-EDDC-5D00-47981C9664F3}"/>
                </a:ext>
              </a:extLst>
            </p:cNvPr>
            <p:cNvCxnSpPr>
              <a:cxnSpLocks/>
            </p:cNvCxnSpPr>
            <p:nvPr/>
          </p:nvCxnSpPr>
          <p:spPr>
            <a:xfrm>
              <a:off x="2602110" y="2649193"/>
              <a:ext cx="223676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AD08EFC-3FCD-F14E-A98B-634C8EBE0B52}"/>
                </a:ext>
              </a:extLst>
            </p:cNvPr>
            <p:cNvCxnSpPr>
              <a:cxnSpLocks/>
            </p:cNvCxnSpPr>
            <p:nvPr/>
          </p:nvCxnSpPr>
          <p:spPr>
            <a:xfrm>
              <a:off x="6679145" y="2649193"/>
              <a:ext cx="223676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0C6F3F-CA98-6017-7884-6B92D0B2DF7B}"/>
                </a:ext>
              </a:extLst>
            </p:cNvPr>
            <p:cNvSpPr txBox="1"/>
            <p:nvPr/>
          </p:nvSpPr>
          <p:spPr>
            <a:xfrm>
              <a:off x="4784077" y="3149392"/>
              <a:ext cx="182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At 6 months: 6 kg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5B34BD-5579-6F63-CFCF-BBF40AC1652B}"/>
                </a:ext>
              </a:extLst>
            </p:cNvPr>
            <p:cNvSpPr txBox="1"/>
            <p:nvPr/>
          </p:nvSpPr>
          <p:spPr>
            <a:xfrm>
              <a:off x="1227746" y="3120976"/>
              <a:ext cx="139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prstClr val="black"/>
                  </a:solidFill>
                  <a:latin typeface="Calibri" panose="020F0502020204030204"/>
                </a:rPr>
                <a:t>At birth: 3 kg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6634C6-F1AB-457D-ED39-61C0E29AD866}"/>
                </a:ext>
              </a:extLst>
            </p:cNvPr>
            <p:cNvSpPr txBox="1"/>
            <p:nvPr/>
          </p:nvSpPr>
          <p:spPr>
            <a:xfrm>
              <a:off x="9105125" y="3129264"/>
              <a:ext cx="1570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At 1 year : 9 kg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DD4522-DC94-BDB9-B2C6-D1307CDB3B9F}"/>
                </a:ext>
              </a:extLst>
            </p:cNvPr>
            <p:cNvSpPr txBox="1"/>
            <p:nvPr/>
          </p:nvSpPr>
          <p:spPr>
            <a:xfrm>
              <a:off x="3576624" y="2649193"/>
              <a:ext cx="514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prstClr val="black"/>
                  </a:solidFill>
                  <a:latin typeface="Calibri" panose="020F0502020204030204"/>
                </a:rPr>
                <a:t>2X</a:t>
              </a:r>
            </a:p>
          </p:txBody>
        </p:sp>
        <p:pic>
          <p:nvPicPr>
            <p:cNvPr id="37" name="Graphic 36" descr="Baby">
              <a:extLst>
                <a:ext uri="{FF2B5EF4-FFF2-40B4-BE49-F238E27FC236}">
                  <a16:creationId xmlns:a16="http://schemas.microsoft.com/office/drawing/2014/main" id="{2BF7BEA5-5A3D-82E3-40B5-BFC22145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7009" y="2148904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Baby crawling">
              <a:extLst>
                <a:ext uri="{FF2B5EF4-FFF2-40B4-BE49-F238E27FC236}">
                  <a16:creationId xmlns:a16="http://schemas.microsoft.com/office/drawing/2014/main" id="{3B5B9B16-D633-9333-E0A5-7442C91D8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6468" y="2193105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6EC20E-358A-A05A-307D-2E13E7B0350A}"/>
              </a:ext>
            </a:extLst>
          </p:cNvPr>
          <p:cNvGrpSpPr/>
          <p:nvPr/>
        </p:nvGrpSpPr>
        <p:grpSpPr>
          <a:xfrm>
            <a:off x="9470776" y="2046546"/>
            <a:ext cx="672650" cy="964200"/>
            <a:chOff x="9470776" y="2098828"/>
            <a:chExt cx="534819" cy="766628"/>
          </a:xfrm>
        </p:grpSpPr>
        <p:grpSp>
          <p:nvGrpSpPr>
            <p:cNvPr id="40" name="Graphic 28" descr="Man with kid">
              <a:extLst>
                <a:ext uri="{FF2B5EF4-FFF2-40B4-BE49-F238E27FC236}">
                  <a16:creationId xmlns:a16="http://schemas.microsoft.com/office/drawing/2014/main" id="{0599ACA9-C569-68B4-C80C-CC79FC87FE8B}"/>
                </a:ext>
              </a:extLst>
            </p:cNvPr>
            <p:cNvGrpSpPr/>
            <p:nvPr/>
          </p:nvGrpSpPr>
          <p:grpSpPr>
            <a:xfrm>
              <a:off x="9470776" y="2098828"/>
              <a:ext cx="534819" cy="762000"/>
              <a:chOff x="9470776" y="2098828"/>
              <a:chExt cx="534819" cy="762000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0204B1D-B496-3689-054E-8BD122280B8F}"/>
                  </a:ext>
                </a:extLst>
              </p:cNvPr>
              <p:cNvSpPr/>
              <p:nvPr/>
            </p:nvSpPr>
            <p:spPr>
              <a:xfrm>
                <a:off x="9577007" y="2098828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5BC2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AE73BF-A977-E665-9D18-18FCB0B64597}"/>
                  </a:ext>
                </a:extLst>
              </p:cNvPr>
              <p:cNvSpPr/>
              <p:nvPr/>
            </p:nvSpPr>
            <p:spPr>
              <a:xfrm>
                <a:off x="9470776" y="2251228"/>
                <a:ext cx="344189" cy="609600"/>
              </a:xfrm>
              <a:custGeom>
                <a:avLst/>
                <a:gdLst>
                  <a:gd name="connsiteX0" fmla="*/ 343404 w 344189"/>
                  <a:gd name="connsiteY0" fmla="*/ 280035 h 609600"/>
                  <a:gd name="connsiteX1" fmla="*/ 298636 w 344189"/>
                  <a:gd name="connsiteY1" fmla="*/ 55245 h 609600"/>
                  <a:gd name="connsiteX2" fmla="*/ 231009 w 344189"/>
                  <a:gd name="connsiteY2" fmla="*/ 10478 h 609600"/>
                  <a:gd name="connsiteX3" fmla="*/ 171954 w 344189"/>
                  <a:gd name="connsiteY3" fmla="*/ 0 h 609600"/>
                  <a:gd name="connsiteX4" fmla="*/ 112899 w 344189"/>
                  <a:gd name="connsiteY4" fmla="*/ 10478 h 609600"/>
                  <a:gd name="connsiteX5" fmla="*/ 45271 w 344189"/>
                  <a:gd name="connsiteY5" fmla="*/ 55245 h 609600"/>
                  <a:gd name="connsiteX6" fmla="*/ 504 w 344189"/>
                  <a:gd name="connsiteY6" fmla="*/ 280035 h 609600"/>
                  <a:gd name="connsiteX7" fmla="*/ 23364 w 344189"/>
                  <a:gd name="connsiteY7" fmla="*/ 313373 h 609600"/>
                  <a:gd name="connsiteX8" fmla="*/ 29079 w 344189"/>
                  <a:gd name="connsiteY8" fmla="*/ 314325 h 609600"/>
                  <a:gd name="connsiteX9" fmla="*/ 56701 w 344189"/>
                  <a:gd name="connsiteY9" fmla="*/ 291465 h 609600"/>
                  <a:gd name="connsiteX10" fmla="*/ 96706 w 344189"/>
                  <a:gd name="connsiteY10" fmla="*/ 98107 h 609600"/>
                  <a:gd name="connsiteX11" fmla="*/ 96706 w 344189"/>
                  <a:gd name="connsiteY11" fmla="*/ 609600 h 609600"/>
                  <a:gd name="connsiteX12" fmla="*/ 153856 w 344189"/>
                  <a:gd name="connsiteY12" fmla="*/ 609600 h 609600"/>
                  <a:gd name="connsiteX13" fmla="*/ 153856 w 344189"/>
                  <a:gd name="connsiteY13" fmla="*/ 314325 h 609600"/>
                  <a:gd name="connsiteX14" fmla="*/ 191956 w 344189"/>
                  <a:gd name="connsiteY14" fmla="*/ 314325 h 609600"/>
                  <a:gd name="connsiteX15" fmla="*/ 191956 w 344189"/>
                  <a:gd name="connsiteY15" fmla="*/ 609600 h 609600"/>
                  <a:gd name="connsiteX16" fmla="*/ 249106 w 344189"/>
                  <a:gd name="connsiteY16" fmla="*/ 609600 h 609600"/>
                  <a:gd name="connsiteX17" fmla="*/ 249106 w 344189"/>
                  <a:gd name="connsiteY17" fmla="*/ 98107 h 609600"/>
                  <a:gd name="connsiteX18" fmla="*/ 288159 w 344189"/>
                  <a:gd name="connsiteY18" fmla="*/ 291465 h 609600"/>
                  <a:gd name="connsiteX19" fmla="*/ 315781 w 344189"/>
                  <a:gd name="connsiteY19" fmla="*/ 314325 h 609600"/>
                  <a:gd name="connsiteX20" fmla="*/ 321496 w 344189"/>
                  <a:gd name="connsiteY20" fmla="*/ 313373 h 609600"/>
                  <a:gd name="connsiteX21" fmla="*/ 343404 w 344189"/>
                  <a:gd name="connsiteY21" fmla="*/ 28003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4189" h="609600">
                    <a:moveTo>
                      <a:pt x="343404" y="280035"/>
                    </a:moveTo>
                    <a:lnTo>
                      <a:pt x="298636" y="55245"/>
                    </a:lnTo>
                    <a:cubicBezTo>
                      <a:pt x="280539" y="35243"/>
                      <a:pt x="257679" y="20003"/>
                      <a:pt x="231009" y="10478"/>
                    </a:cubicBezTo>
                    <a:cubicBezTo>
                      <a:pt x="212911" y="3810"/>
                      <a:pt x="192909" y="0"/>
                      <a:pt x="171954" y="0"/>
                    </a:cubicBezTo>
                    <a:cubicBezTo>
                      <a:pt x="150999" y="0"/>
                      <a:pt x="131949" y="3810"/>
                      <a:pt x="112899" y="10478"/>
                    </a:cubicBezTo>
                    <a:cubicBezTo>
                      <a:pt x="87181" y="20003"/>
                      <a:pt x="64321" y="35243"/>
                      <a:pt x="45271" y="55245"/>
                    </a:cubicBezTo>
                    <a:lnTo>
                      <a:pt x="504" y="280035"/>
                    </a:lnTo>
                    <a:cubicBezTo>
                      <a:pt x="-2354" y="295275"/>
                      <a:pt x="7171" y="310515"/>
                      <a:pt x="23364" y="313373"/>
                    </a:cubicBezTo>
                    <a:cubicBezTo>
                      <a:pt x="25269" y="313373"/>
                      <a:pt x="27174" y="314325"/>
                      <a:pt x="29079" y="314325"/>
                    </a:cubicBezTo>
                    <a:cubicBezTo>
                      <a:pt x="42414" y="314325"/>
                      <a:pt x="54796" y="304800"/>
                      <a:pt x="56701" y="291465"/>
                    </a:cubicBezTo>
                    <a:lnTo>
                      <a:pt x="96706" y="98107"/>
                    </a:lnTo>
                    <a:lnTo>
                      <a:pt x="96706" y="609600"/>
                    </a:lnTo>
                    <a:lnTo>
                      <a:pt x="153856" y="609600"/>
                    </a:lnTo>
                    <a:lnTo>
                      <a:pt x="153856" y="314325"/>
                    </a:lnTo>
                    <a:lnTo>
                      <a:pt x="191956" y="314325"/>
                    </a:lnTo>
                    <a:lnTo>
                      <a:pt x="191956" y="609600"/>
                    </a:lnTo>
                    <a:lnTo>
                      <a:pt x="249106" y="609600"/>
                    </a:lnTo>
                    <a:lnTo>
                      <a:pt x="249106" y="98107"/>
                    </a:lnTo>
                    <a:lnTo>
                      <a:pt x="288159" y="291465"/>
                    </a:lnTo>
                    <a:cubicBezTo>
                      <a:pt x="290064" y="304800"/>
                      <a:pt x="302446" y="314325"/>
                      <a:pt x="315781" y="314325"/>
                    </a:cubicBezTo>
                    <a:cubicBezTo>
                      <a:pt x="317686" y="314325"/>
                      <a:pt x="319591" y="314325"/>
                      <a:pt x="321496" y="313373"/>
                    </a:cubicBezTo>
                    <a:cubicBezTo>
                      <a:pt x="336736" y="310515"/>
                      <a:pt x="347214" y="295275"/>
                      <a:pt x="343404" y="280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5BC2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9F59EEF-7949-642A-59D3-89A4C97C9E79}"/>
                  </a:ext>
                </a:extLst>
              </p:cNvPr>
              <p:cNvSpPr/>
              <p:nvPr/>
            </p:nvSpPr>
            <p:spPr>
              <a:xfrm>
                <a:off x="9853232" y="2508403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5BC2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7EB43B2-0081-9462-7349-39C0DBB4E9BC}"/>
                  </a:ext>
                </a:extLst>
              </p:cNvPr>
              <p:cNvSpPr/>
              <p:nvPr/>
            </p:nvSpPr>
            <p:spPr>
              <a:xfrm>
                <a:off x="9767432" y="2517853"/>
                <a:ext cx="238163" cy="342974"/>
              </a:xfrm>
              <a:custGeom>
                <a:avLst/>
                <a:gdLst>
                  <a:gd name="connsiteX0" fmla="*/ 236295 w 238163"/>
                  <a:gd name="connsiteY0" fmla="*/ 211530 h 342974"/>
                  <a:gd name="connsiteX1" fmla="*/ 202957 w 238163"/>
                  <a:gd name="connsiteY1" fmla="*/ 131520 h 342974"/>
                  <a:gd name="connsiteX2" fmla="*/ 153427 w 238163"/>
                  <a:gd name="connsiteY2" fmla="*/ 97230 h 342974"/>
                  <a:gd name="connsiteX3" fmla="*/ 133425 w 238163"/>
                  <a:gd name="connsiteY3" fmla="*/ 95325 h 342974"/>
                  <a:gd name="connsiteX4" fmla="*/ 85800 w 238163"/>
                  <a:gd name="connsiteY4" fmla="*/ 95325 h 342974"/>
                  <a:gd name="connsiteX5" fmla="*/ 35317 w 238163"/>
                  <a:gd name="connsiteY5" fmla="*/ 9600 h 342974"/>
                  <a:gd name="connsiteX6" fmla="*/ 9600 w 238163"/>
                  <a:gd name="connsiteY6" fmla="*/ 2932 h 342974"/>
                  <a:gd name="connsiteX7" fmla="*/ 2932 w 238163"/>
                  <a:gd name="connsiteY7" fmla="*/ 28650 h 342974"/>
                  <a:gd name="connsiteX8" fmla="*/ 85800 w 238163"/>
                  <a:gd name="connsiteY8" fmla="*/ 169620 h 342974"/>
                  <a:gd name="connsiteX9" fmla="*/ 85800 w 238163"/>
                  <a:gd name="connsiteY9" fmla="*/ 342975 h 342974"/>
                  <a:gd name="connsiteX10" fmla="*/ 123900 w 238163"/>
                  <a:gd name="connsiteY10" fmla="*/ 342975 h 342974"/>
                  <a:gd name="connsiteX11" fmla="*/ 123900 w 238163"/>
                  <a:gd name="connsiteY11" fmla="*/ 228675 h 342974"/>
                  <a:gd name="connsiteX12" fmla="*/ 142950 w 238163"/>
                  <a:gd name="connsiteY12" fmla="*/ 228675 h 342974"/>
                  <a:gd name="connsiteX13" fmla="*/ 142950 w 238163"/>
                  <a:gd name="connsiteY13" fmla="*/ 342975 h 342974"/>
                  <a:gd name="connsiteX14" fmla="*/ 181050 w 238163"/>
                  <a:gd name="connsiteY14" fmla="*/ 342975 h 342974"/>
                  <a:gd name="connsiteX15" fmla="*/ 181050 w 238163"/>
                  <a:gd name="connsiteY15" fmla="*/ 177240 h 342974"/>
                  <a:gd name="connsiteX16" fmla="*/ 202005 w 238163"/>
                  <a:gd name="connsiteY16" fmla="*/ 226770 h 342974"/>
                  <a:gd name="connsiteX17" fmla="*/ 219150 w 238163"/>
                  <a:gd name="connsiteY17" fmla="*/ 238200 h 342974"/>
                  <a:gd name="connsiteX18" fmla="*/ 226770 w 238163"/>
                  <a:gd name="connsiteY18" fmla="*/ 236295 h 342974"/>
                  <a:gd name="connsiteX19" fmla="*/ 236295 w 238163"/>
                  <a:gd name="connsiteY19" fmla="*/ 211530 h 34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63" h="342974">
                    <a:moveTo>
                      <a:pt x="236295" y="211530"/>
                    </a:moveTo>
                    <a:lnTo>
                      <a:pt x="202957" y="131520"/>
                    </a:lnTo>
                    <a:cubicBezTo>
                      <a:pt x="191527" y="115327"/>
                      <a:pt x="173430" y="102945"/>
                      <a:pt x="153427" y="97230"/>
                    </a:cubicBezTo>
                    <a:cubicBezTo>
                      <a:pt x="147712" y="96277"/>
                      <a:pt x="140092" y="95325"/>
                      <a:pt x="133425" y="95325"/>
                    </a:cubicBezTo>
                    <a:lnTo>
                      <a:pt x="85800" y="95325"/>
                    </a:lnTo>
                    <a:lnTo>
                      <a:pt x="35317" y="9600"/>
                    </a:lnTo>
                    <a:cubicBezTo>
                      <a:pt x="29602" y="75"/>
                      <a:pt x="18172" y="-2783"/>
                      <a:pt x="9600" y="2932"/>
                    </a:cubicBezTo>
                    <a:cubicBezTo>
                      <a:pt x="75" y="8647"/>
                      <a:pt x="-2783" y="20077"/>
                      <a:pt x="2932" y="28650"/>
                    </a:cubicBezTo>
                    <a:lnTo>
                      <a:pt x="85800" y="169620"/>
                    </a:lnTo>
                    <a:lnTo>
                      <a:pt x="85800" y="342975"/>
                    </a:lnTo>
                    <a:lnTo>
                      <a:pt x="123900" y="342975"/>
                    </a:lnTo>
                    <a:lnTo>
                      <a:pt x="123900" y="228675"/>
                    </a:lnTo>
                    <a:lnTo>
                      <a:pt x="142950" y="228675"/>
                    </a:lnTo>
                    <a:lnTo>
                      <a:pt x="142950" y="342975"/>
                    </a:lnTo>
                    <a:lnTo>
                      <a:pt x="181050" y="342975"/>
                    </a:lnTo>
                    <a:lnTo>
                      <a:pt x="181050" y="177240"/>
                    </a:lnTo>
                    <a:lnTo>
                      <a:pt x="202005" y="226770"/>
                    </a:lnTo>
                    <a:cubicBezTo>
                      <a:pt x="204862" y="234390"/>
                      <a:pt x="212482" y="238200"/>
                      <a:pt x="219150" y="238200"/>
                    </a:cubicBezTo>
                    <a:cubicBezTo>
                      <a:pt x="222007" y="238200"/>
                      <a:pt x="223912" y="238200"/>
                      <a:pt x="226770" y="236295"/>
                    </a:cubicBezTo>
                    <a:cubicBezTo>
                      <a:pt x="236295" y="232485"/>
                      <a:pt x="241057" y="221055"/>
                      <a:pt x="236295" y="2115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5BC2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</p:grpSp>
        <p:grpSp>
          <p:nvGrpSpPr>
            <p:cNvPr id="41" name="Graphic 29" descr="Man with kid">
              <a:extLst>
                <a:ext uri="{FF2B5EF4-FFF2-40B4-BE49-F238E27FC236}">
                  <a16:creationId xmlns:a16="http://schemas.microsoft.com/office/drawing/2014/main" id="{44569FE6-03C3-FE70-99D5-573B1C8ADDA9}"/>
                </a:ext>
              </a:extLst>
            </p:cNvPr>
            <p:cNvGrpSpPr/>
            <p:nvPr/>
          </p:nvGrpSpPr>
          <p:grpSpPr>
            <a:xfrm>
              <a:off x="9767432" y="2508556"/>
              <a:ext cx="238159" cy="356900"/>
              <a:chOff x="8712108" y="3129904"/>
              <a:chExt cx="238159" cy="356900"/>
            </a:xfrm>
            <a:solidFill>
              <a:srgbClr val="5BC2E7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F5C715A-CD14-0CFD-90E9-3439AA821F5C}"/>
                  </a:ext>
                </a:extLst>
              </p:cNvPr>
              <p:cNvSpPr/>
              <p:nvPr/>
            </p:nvSpPr>
            <p:spPr>
              <a:xfrm>
                <a:off x="8802348" y="3129904"/>
                <a:ext cx="95248" cy="95250"/>
              </a:xfrm>
              <a:custGeom>
                <a:avLst/>
                <a:gdLst>
                  <a:gd name="connsiteX0" fmla="*/ 95249 w 95248"/>
                  <a:gd name="connsiteY0" fmla="*/ 47625 h 95250"/>
                  <a:gd name="connsiteX1" fmla="*/ 47624 w 95248"/>
                  <a:gd name="connsiteY1" fmla="*/ 95250 h 95250"/>
                  <a:gd name="connsiteX2" fmla="*/ 0 w 95248"/>
                  <a:gd name="connsiteY2" fmla="*/ 47625 h 95250"/>
                  <a:gd name="connsiteX3" fmla="*/ 47624 w 95248"/>
                  <a:gd name="connsiteY3" fmla="*/ 0 h 95250"/>
                  <a:gd name="connsiteX4" fmla="*/ 95249 w 95248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48" h="95250">
                    <a:moveTo>
                      <a:pt x="95249" y="47625"/>
                    </a:moveTo>
                    <a:cubicBezTo>
                      <a:pt x="95249" y="73928"/>
                      <a:pt x="73926" y="95250"/>
                      <a:pt x="47624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4" y="0"/>
                    </a:cubicBezTo>
                    <a:cubicBezTo>
                      <a:pt x="73926" y="0"/>
                      <a:pt x="95249" y="21322"/>
                      <a:pt x="95249" y="47625"/>
                    </a:cubicBezTo>
                    <a:close/>
                  </a:path>
                </a:pathLst>
              </a:custGeom>
              <a:solidFill>
                <a:srgbClr val="5BC2E7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41DC40D-4D57-EDA5-D690-2BF694797443}"/>
                  </a:ext>
                </a:extLst>
              </p:cNvPr>
              <p:cNvSpPr/>
              <p:nvPr/>
            </p:nvSpPr>
            <p:spPr>
              <a:xfrm>
                <a:off x="8712108" y="3143830"/>
                <a:ext cx="238159" cy="342974"/>
              </a:xfrm>
              <a:custGeom>
                <a:avLst/>
                <a:gdLst>
                  <a:gd name="connsiteX0" fmla="*/ 236291 w 238159"/>
                  <a:gd name="connsiteY0" fmla="*/ 211530 h 342974"/>
                  <a:gd name="connsiteX1" fmla="*/ 202954 w 238159"/>
                  <a:gd name="connsiteY1" fmla="*/ 131520 h 342974"/>
                  <a:gd name="connsiteX2" fmla="*/ 153425 w 238159"/>
                  <a:gd name="connsiteY2" fmla="*/ 97230 h 342974"/>
                  <a:gd name="connsiteX3" fmla="*/ 133423 w 238159"/>
                  <a:gd name="connsiteY3" fmla="*/ 95325 h 342974"/>
                  <a:gd name="connsiteX4" fmla="*/ 85799 w 238159"/>
                  <a:gd name="connsiteY4" fmla="*/ 95325 h 342974"/>
                  <a:gd name="connsiteX5" fmla="*/ 35317 w 238159"/>
                  <a:gd name="connsiteY5" fmla="*/ 9600 h 342974"/>
                  <a:gd name="connsiteX6" fmla="*/ 9600 w 238159"/>
                  <a:gd name="connsiteY6" fmla="*/ 2932 h 342974"/>
                  <a:gd name="connsiteX7" fmla="*/ 2932 w 238159"/>
                  <a:gd name="connsiteY7" fmla="*/ 28650 h 342974"/>
                  <a:gd name="connsiteX8" fmla="*/ 85799 w 238159"/>
                  <a:gd name="connsiteY8" fmla="*/ 169620 h 342974"/>
                  <a:gd name="connsiteX9" fmla="*/ 85799 w 238159"/>
                  <a:gd name="connsiteY9" fmla="*/ 342975 h 342974"/>
                  <a:gd name="connsiteX10" fmla="*/ 123898 w 238159"/>
                  <a:gd name="connsiteY10" fmla="*/ 342975 h 342974"/>
                  <a:gd name="connsiteX11" fmla="*/ 123898 w 238159"/>
                  <a:gd name="connsiteY11" fmla="*/ 228675 h 342974"/>
                  <a:gd name="connsiteX12" fmla="*/ 142948 w 238159"/>
                  <a:gd name="connsiteY12" fmla="*/ 228675 h 342974"/>
                  <a:gd name="connsiteX13" fmla="*/ 142948 w 238159"/>
                  <a:gd name="connsiteY13" fmla="*/ 342975 h 342974"/>
                  <a:gd name="connsiteX14" fmla="*/ 181047 w 238159"/>
                  <a:gd name="connsiteY14" fmla="*/ 342975 h 342974"/>
                  <a:gd name="connsiteX15" fmla="*/ 181047 w 238159"/>
                  <a:gd name="connsiteY15" fmla="*/ 177240 h 342974"/>
                  <a:gd name="connsiteX16" fmla="*/ 202002 w 238159"/>
                  <a:gd name="connsiteY16" fmla="*/ 226770 h 342974"/>
                  <a:gd name="connsiteX17" fmla="*/ 219147 w 238159"/>
                  <a:gd name="connsiteY17" fmla="*/ 238200 h 342974"/>
                  <a:gd name="connsiteX18" fmla="*/ 226766 w 238159"/>
                  <a:gd name="connsiteY18" fmla="*/ 236295 h 342974"/>
                  <a:gd name="connsiteX19" fmla="*/ 236291 w 238159"/>
                  <a:gd name="connsiteY19" fmla="*/ 211530 h 34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8159" h="342974">
                    <a:moveTo>
                      <a:pt x="236291" y="211530"/>
                    </a:moveTo>
                    <a:lnTo>
                      <a:pt x="202954" y="131520"/>
                    </a:lnTo>
                    <a:cubicBezTo>
                      <a:pt x="191524" y="115327"/>
                      <a:pt x="173427" y="102945"/>
                      <a:pt x="153425" y="97230"/>
                    </a:cubicBezTo>
                    <a:cubicBezTo>
                      <a:pt x="147710" y="96277"/>
                      <a:pt x="140090" y="95325"/>
                      <a:pt x="133423" y="95325"/>
                    </a:cubicBezTo>
                    <a:lnTo>
                      <a:pt x="85799" y="95325"/>
                    </a:lnTo>
                    <a:lnTo>
                      <a:pt x="35317" y="9600"/>
                    </a:lnTo>
                    <a:cubicBezTo>
                      <a:pt x="29602" y="75"/>
                      <a:pt x="18172" y="-2783"/>
                      <a:pt x="9600" y="2932"/>
                    </a:cubicBezTo>
                    <a:cubicBezTo>
                      <a:pt x="75" y="8647"/>
                      <a:pt x="-2783" y="20077"/>
                      <a:pt x="2932" y="28650"/>
                    </a:cubicBezTo>
                    <a:lnTo>
                      <a:pt x="85799" y="169620"/>
                    </a:lnTo>
                    <a:lnTo>
                      <a:pt x="85799" y="342975"/>
                    </a:lnTo>
                    <a:lnTo>
                      <a:pt x="123898" y="342975"/>
                    </a:lnTo>
                    <a:lnTo>
                      <a:pt x="123898" y="228675"/>
                    </a:lnTo>
                    <a:lnTo>
                      <a:pt x="142948" y="228675"/>
                    </a:lnTo>
                    <a:lnTo>
                      <a:pt x="142948" y="342975"/>
                    </a:lnTo>
                    <a:lnTo>
                      <a:pt x="181047" y="342975"/>
                    </a:lnTo>
                    <a:lnTo>
                      <a:pt x="181047" y="177240"/>
                    </a:lnTo>
                    <a:lnTo>
                      <a:pt x="202002" y="226770"/>
                    </a:lnTo>
                    <a:cubicBezTo>
                      <a:pt x="204859" y="234390"/>
                      <a:pt x="212479" y="238200"/>
                      <a:pt x="219147" y="238200"/>
                    </a:cubicBezTo>
                    <a:cubicBezTo>
                      <a:pt x="222004" y="238200"/>
                      <a:pt x="223909" y="238200"/>
                      <a:pt x="226766" y="236295"/>
                    </a:cubicBezTo>
                    <a:cubicBezTo>
                      <a:pt x="236291" y="232485"/>
                      <a:pt x="241054" y="221055"/>
                      <a:pt x="236291" y="211530"/>
                    </a:cubicBezTo>
                    <a:close/>
                  </a:path>
                </a:pathLst>
              </a:custGeom>
              <a:solidFill>
                <a:srgbClr val="5BC2E7"/>
              </a:solidFill>
              <a:ln w="41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38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4125-5CC8-4A63-83DB-27ABAAEA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82" y="473629"/>
            <a:ext cx="10489547" cy="3987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Potential challenges of long-acting drugs for post-natal prophylaxis </a:t>
            </a:r>
            <a:endParaRPr lang="en-GB" sz="2400" dirty="0">
              <a:latin typeface="Raleway" panose="020B050303010106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0C7756-F1B1-D685-F247-D7CEE06FCC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729" y="5679515"/>
            <a:ext cx="788306" cy="536798"/>
            <a:chOff x="3056" y="2691"/>
            <a:chExt cx="210" cy="143"/>
          </a:xfrm>
          <a:solidFill>
            <a:srgbClr val="702082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F99E7A7-82D6-4D00-7B0C-1202D3ED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691"/>
              <a:ext cx="65" cy="129"/>
            </a:xfrm>
            <a:custGeom>
              <a:avLst/>
              <a:gdLst>
                <a:gd name="T0" fmla="*/ 395 w 437"/>
                <a:gd name="T1" fmla="*/ 0 h 851"/>
                <a:gd name="T2" fmla="*/ 353 w 437"/>
                <a:gd name="T3" fmla="*/ 42 h 851"/>
                <a:gd name="T4" fmla="*/ 353 w 437"/>
                <a:gd name="T5" fmla="*/ 785 h 851"/>
                <a:gd name="T6" fmla="*/ 33 w 437"/>
                <a:gd name="T7" fmla="*/ 785 h 851"/>
                <a:gd name="T8" fmla="*/ 0 w 437"/>
                <a:gd name="T9" fmla="*/ 818 h 851"/>
                <a:gd name="T10" fmla="*/ 33 w 437"/>
                <a:gd name="T11" fmla="*/ 851 h 851"/>
                <a:gd name="T12" fmla="*/ 404 w 437"/>
                <a:gd name="T13" fmla="*/ 851 h 851"/>
                <a:gd name="T14" fmla="*/ 437 w 437"/>
                <a:gd name="T15" fmla="*/ 818 h 851"/>
                <a:gd name="T16" fmla="*/ 437 w 437"/>
                <a:gd name="T17" fmla="*/ 814 h 851"/>
                <a:gd name="T18" fmla="*/ 437 w 437"/>
                <a:gd name="T19" fmla="*/ 809 h 851"/>
                <a:gd name="T20" fmla="*/ 437 w 437"/>
                <a:gd name="T21" fmla="*/ 42 h 851"/>
                <a:gd name="T22" fmla="*/ 395 w 437"/>
                <a:gd name="T23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" h="851">
                  <a:moveTo>
                    <a:pt x="395" y="0"/>
                  </a:moveTo>
                  <a:cubicBezTo>
                    <a:pt x="372" y="0"/>
                    <a:pt x="353" y="19"/>
                    <a:pt x="353" y="42"/>
                  </a:cubicBezTo>
                  <a:cubicBezTo>
                    <a:pt x="353" y="785"/>
                    <a:pt x="353" y="785"/>
                    <a:pt x="353" y="785"/>
                  </a:cubicBezTo>
                  <a:cubicBezTo>
                    <a:pt x="33" y="785"/>
                    <a:pt x="33" y="785"/>
                    <a:pt x="33" y="785"/>
                  </a:cubicBezTo>
                  <a:cubicBezTo>
                    <a:pt x="15" y="785"/>
                    <a:pt x="0" y="800"/>
                    <a:pt x="0" y="818"/>
                  </a:cubicBezTo>
                  <a:cubicBezTo>
                    <a:pt x="0" y="837"/>
                    <a:pt x="15" y="851"/>
                    <a:pt x="33" y="851"/>
                  </a:cubicBezTo>
                  <a:cubicBezTo>
                    <a:pt x="404" y="851"/>
                    <a:pt x="404" y="851"/>
                    <a:pt x="404" y="851"/>
                  </a:cubicBezTo>
                  <a:cubicBezTo>
                    <a:pt x="422" y="851"/>
                    <a:pt x="437" y="837"/>
                    <a:pt x="437" y="818"/>
                  </a:cubicBezTo>
                  <a:cubicBezTo>
                    <a:pt x="437" y="817"/>
                    <a:pt x="437" y="815"/>
                    <a:pt x="437" y="814"/>
                  </a:cubicBezTo>
                  <a:cubicBezTo>
                    <a:pt x="437" y="812"/>
                    <a:pt x="437" y="811"/>
                    <a:pt x="437" y="809"/>
                  </a:cubicBezTo>
                  <a:cubicBezTo>
                    <a:pt x="437" y="42"/>
                    <a:pt x="437" y="42"/>
                    <a:pt x="437" y="42"/>
                  </a:cubicBezTo>
                  <a:cubicBezTo>
                    <a:pt x="437" y="19"/>
                    <a:pt x="418" y="0"/>
                    <a:pt x="3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D0254F-097D-1DB8-C31B-7EFBA881C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2735"/>
              <a:ext cx="43" cy="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37D6BC4-5B84-777A-901A-294A13CFD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735"/>
              <a:ext cx="9" cy="66"/>
            </a:xfrm>
            <a:custGeom>
              <a:avLst/>
              <a:gdLst>
                <a:gd name="T0" fmla="*/ 62 w 62"/>
                <a:gd name="T1" fmla="*/ 423 h 437"/>
                <a:gd name="T2" fmla="*/ 62 w 62"/>
                <a:gd name="T3" fmla="*/ 13 h 437"/>
                <a:gd name="T4" fmla="*/ 48 w 62"/>
                <a:gd name="T5" fmla="*/ 0 h 437"/>
                <a:gd name="T6" fmla="*/ 0 w 62"/>
                <a:gd name="T7" fmla="*/ 0 h 437"/>
                <a:gd name="T8" fmla="*/ 0 w 62"/>
                <a:gd name="T9" fmla="*/ 437 h 437"/>
                <a:gd name="T10" fmla="*/ 48 w 62"/>
                <a:gd name="T11" fmla="*/ 437 h 437"/>
                <a:gd name="T12" fmla="*/ 62 w 62"/>
                <a:gd name="T13" fmla="*/ 423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37">
                  <a:moveTo>
                    <a:pt x="62" y="423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6"/>
                    <a:pt x="56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56" y="437"/>
                    <a:pt x="62" y="431"/>
                    <a:pt x="62" y="4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C4CF754-7E1E-A770-3C53-F95E5C9BD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811"/>
              <a:ext cx="12" cy="9"/>
            </a:xfrm>
            <a:custGeom>
              <a:avLst/>
              <a:gdLst>
                <a:gd name="T0" fmla="*/ 52 w 80"/>
                <a:gd name="T1" fmla="*/ 0 h 57"/>
                <a:gd name="T2" fmla="*/ 3 w 80"/>
                <a:gd name="T3" fmla="*/ 0 h 57"/>
                <a:gd name="T4" fmla="*/ 5 w 80"/>
                <a:gd name="T5" fmla="*/ 21 h 57"/>
                <a:gd name="T6" fmla="*/ 0 w 80"/>
                <a:gd name="T7" fmla="*/ 57 h 57"/>
                <a:gd name="T8" fmla="*/ 52 w 80"/>
                <a:gd name="T9" fmla="*/ 57 h 57"/>
                <a:gd name="T10" fmla="*/ 80 w 80"/>
                <a:gd name="T11" fmla="*/ 29 h 57"/>
                <a:gd name="T12" fmla="*/ 52 w 8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7">
                  <a:moveTo>
                    <a:pt x="5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7"/>
                    <a:pt x="5" y="14"/>
                    <a:pt x="5" y="21"/>
                  </a:cubicBezTo>
                  <a:cubicBezTo>
                    <a:pt x="5" y="33"/>
                    <a:pt x="3" y="46"/>
                    <a:pt x="0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67" y="57"/>
                    <a:pt x="80" y="45"/>
                    <a:pt x="80" y="29"/>
                  </a:cubicBezTo>
                  <a:cubicBezTo>
                    <a:pt x="80" y="13"/>
                    <a:pt x="67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33DC734-8E67-32EE-35CB-F8BC2333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75"/>
              <a:ext cx="54" cy="34"/>
            </a:xfrm>
            <a:custGeom>
              <a:avLst/>
              <a:gdLst>
                <a:gd name="T0" fmla="*/ 0 w 358"/>
                <a:gd name="T1" fmla="*/ 225 h 225"/>
                <a:gd name="T2" fmla="*/ 24 w 358"/>
                <a:gd name="T3" fmla="*/ 225 h 225"/>
                <a:gd name="T4" fmla="*/ 177 w 358"/>
                <a:gd name="T5" fmla="*/ 105 h 225"/>
                <a:gd name="T6" fmla="*/ 334 w 358"/>
                <a:gd name="T7" fmla="*/ 222 h 225"/>
                <a:gd name="T8" fmla="*/ 358 w 358"/>
                <a:gd name="T9" fmla="*/ 222 h 225"/>
                <a:gd name="T10" fmla="*/ 358 w 358"/>
                <a:gd name="T11" fmla="*/ 0 h 225"/>
                <a:gd name="T12" fmla="*/ 0 w 358"/>
                <a:gd name="T13" fmla="*/ 0 h 225"/>
                <a:gd name="T14" fmla="*/ 0 w 358"/>
                <a:gd name="T1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25">
                  <a:moveTo>
                    <a:pt x="0" y="225"/>
                  </a:moveTo>
                  <a:cubicBezTo>
                    <a:pt x="24" y="225"/>
                    <a:pt x="24" y="225"/>
                    <a:pt x="24" y="225"/>
                  </a:cubicBezTo>
                  <a:cubicBezTo>
                    <a:pt x="41" y="156"/>
                    <a:pt x="103" y="105"/>
                    <a:pt x="177" y="105"/>
                  </a:cubicBezTo>
                  <a:cubicBezTo>
                    <a:pt x="250" y="105"/>
                    <a:pt x="316" y="155"/>
                    <a:pt x="334" y="222"/>
                  </a:cubicBezTo>
                  <a:cubicBezTo>
                    <a:pt x="358" y="222"/>
                    <a:pt x="358" y="222"/>
                    <a:pt x="358" y="222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90CFD37-A8D1-BBDB-2CDA-BCEAE60BC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2693"/>
              <a:ext cx="127" cy="116"/>
            </a:xfrm>
            <a:custGeom>
              <a:avLst/>
              <a:gdLst>
                <a:gd name="T0" fmla="*/ 790 w 844"/>
                <a:gd name="T1" fmla="*/ 409 h 763"/>
                <a:gd name="T2" fmla="*/ 727 w 844"/>
                <a:gd name="T3" fmla="*/ 409 h 763"/>
                <a:gd name="T4" fmla="*/ 727 w 844"/>
                <a:gd name="T5" fmla="*/ 27 h 763"/>
                <a:gd name="T6" fmla="*/ 700 w 844"/>
                <a:gd name="T7" fmla="*/ 0 h 763"/>
                <a:gd name="T8" fmla="*/ 418 w 844"/>
                <a:gd name="T9" fmla="*/ 0 h 763"/>
                <a:gd name="T10" fmla="*/ 396 w 844"/>
                <a:gd name="T11" fmla="*/ 9 h 763"/>
                <a:gd name="T12" fmla="*/ 37 w 844"/>
                <a:gd name="T13" fmla="*/ 438 h 763"/>
                <a:gd name="T14" fmla="*/ 0 w 844"/>
                <a:gd name="T15" fmla="*/ 539 h 763"/>
                <a:gd name="T16" fmla="*/ 0 w 844"/>
                <a:gd name="T17" fmla="*/ 725 h 763"/>
                <a:gd name="T18" fmla="*/ 117 w 844"/>
                <a:gd name="T19" fmla="*/ 645 h 763"/>
                <a:gd name="T20" fmla="*/ 117 w 844"/>
                <a:gd name="T21" fmla="*/ 491 h 763"/>
                <a:gd name="T22" fmla="*/ 119 w 844"/>
                <a:gd name="T23" fmla="*/ 461 h 763"/>
                <a:gd name="T24" fmla="*/ 147 w 844"/>
                <a:gd name="T25" fmla="*/ 393 h 763"/>
                <a:gd name="T26" fmla="*/ 430 w 844"/>
                <a:gd name="T27" fmla="*/ 55 h 763"/>
                <a:gd name="T28" fmla="*/ 617 w 844"/>
                <a:gd name="T29" fmla="*/ 55 h 763"/>
                <a:gd name="T30" fmla="*/ 617 w 844"/>
                <a:gd name="T31" fmla="*/ 366 h 763"/>
                <a:gd name="T32" fmla="*/ 445 w 844"/>
                <a:gd name="T33" fmla="*/ 366 h 763"/>
                <a:gd name="T34" fmla="*/ 292 w 844"/>
                <a:gd name="T35" fmla="*/ 574 h 763"/>
                <a:gd name="T36" fmla="*/ 292 w 844"/>
                <a:gd name="T37" fmla="*/ 708 h 763"/>
                <a:gd name="T38" fmla="*/ 266 w 844"/>
                <a:gd name="T39" fmla="*/ 708 h 763"/>
                <a:gd name="T40" fmla="*/ 292 w 844"/>
                <a:gd name="T41" fmla="*/ 763 h 763"/>
                <a:gd name="T42" fmla="*/ 459 w 844"/>
                <a:gd name="T43" fmla="*/ 763 h 763"/>
                <a:gd name="T44" fmla="*/ 459 w 844"/>
                <a:gd name="T45" fmla="*/ 538 h 763"/>
                <a:gd name="T46" fmla="*/ 486 w 844"/>
                <a:gd name="T47" fmla="*/ 511 h 763"/>
                <a:gd name="T48" fmla="*/ 844 w 844"/>
                <a:gd name="T49" fmla="*/ 511 h 763"/>
                <a:gd name="T50" fmla="*/ 844 w 844"/>
                <a:gd name="T51" fmla="*/ 463 h 763"/>
                <a:gd name="T52" fmla="*/ 790 w 844"/>
                <a:gd name="T53" fmla="*/ 409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4" h="763">
                  <a:moveTo>
                    <a:pt x="790" y="409"/>
                  </a:moveTo>
                  <a:cubicBezTo>
                    <a:pt x="727" y="409"/>
                    <a:pt x="727" y="409"/>
                    <a:pt x="727" y="409"/>
                  </a:cubicBezTo>
                  <a:cubicBezTo>
                    <a:pt x="727" y="27"/>
                    <a:pt x="727" y="27"/>
                    <a:pt x="727" y="27"/>
                  </a:cubicBezTo>
                  <a:cubicBezTo>
                    <a:pt x="727" y="12"/>
                    <a:pt x="715" y="0"/>
                    <a:pt x="70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09" y="0"/>
                    <a:pt x="402" y="3"/>
                    <a:pt x="396" y="9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13" y="466"/>
                    <a:pt x="0" y="502"/>
                    <a:pt x="0" y="53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24" y="682"/>
                    <a:pt x="67" y="651"/>
                    <a:pt x="117" y="645"/>
                  </a:cubicBezTo>
                  <a:cubicBezTo>
                    <a:pt x="117" y="491"/>
                    <a:pt x="117" y="491"/>
                    <a:pt x="117" y="491"/>
                  </a:cubicBezTo>
                  <a:cubicBezTo>
                    <a:pt x="117" y="485"/>
                    <a:pt x="118" y="473"/>
                    <a:pt x="119" y="461"/>
                  </a:cubicBezTo>
                  <a:cubicBezTo>
                    <a:pt x="121" y="436"/>
                    <a:pt x="131" y="413"/>
                    <a:pt x="147" y="393"/>
                  </a:cubicBezTo>
                  <a:cubicBezTo>
                    <a:pt x="430" y="55"/>
                    <a:pt x="430" y="55"/>
                    <a:pt x="43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17" y="366"/>
                    <a:pt x="617" y="366"/>
                    <a:pt x="617" y="366"/>
                  </a:cubicBezTo>
                  <a:cubicBezTo>
                    <a:pt x="445" y="366"/>
                    <a:pt x="445" y="366"/>
                    <a:pt x="445" y="366"/>
                  </a:cubicBezTo>
                  <a:cubicBezTo>
                    <a:pt x="330" y="366"/>
                    <a:pt x="292" y="459"/>
                    <a:pt x="292" y="574"/>
                  </a:cubicBezTo>
                  <a:cubicBezTo>
                    <a:pt x="292" y="708"/>
                    <a:pt x="292" y="708"/>
                    <a:pt x="292" y="708"/>
                  </a:cubicBezTo>
                  <a:cubicBezTo>
                    <a:pt x="266" y="708"/>
                    <a:pt x="266" y="708"/>
                    <a:pt x="266" y="708"/>
                  </a:cubicBezTo>
                  <a:cubicBezTo>
                    <a:pt x="278" y="724"/>
                    <a:pt x="287" y="743"/>
                    <a:pt x="292" y="763"/>
                  </a:cubicBezTo>
                  <a:cubicBezTo>
                    <a:pt x="459" y="763"/>
                    <a:pt x="459" y="763"/>
                    <a:pt x="459" y="763"/>
                  </a:cubicBezTo>
                  <a:cubicBezTo>
                    <a:pt x="459" y="538"/>
                    <a:pt x="459" y="538"/>
                    <a:pt x="459" y="538"/>
                  </a:cubicBezTo>
                  <a:cubicBezTo>
                    <a:pt x="459" y="523"/>
                    <a:pt x="471" y="511"/>
                    <a:pt x="486" y="511"/>
                  </a:cubicBezTo>
                  <a:cubicBezTo>
                    <a:pt x="844" y="511"/>
                    <a:pt x="844" y="511"/>
                    <a:pt x="844" y="511"/>
                  </a:cubicBezTo>
                  <a:cubicBezTo>
                    <a:pt x="844" y="463"/>
                    <a:pt x="844" y="463"/>
                    <a:pt x="844" y="463"/>
                  </a:cubicBezTo>
                  <a:cubicBezTo>
                    <a:pt x="844" y="434"/>
                    <a:pt x="820" y="409"/>
                    <a:pt x="790" y="4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02756D8-84CB-7F2F-A92E-5989DFE04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9" y="2795"/>
              <a:ext cx="40" cy="39"/>
            </a:xfrm>
            <a:custGeom>
              <a:avLst/>
              <a:gdLst>
                <a:gd name="T0" fmla="*/ 131 w 266"/>
                <a:gd name="T1" fmla="*/ 0 h 261"/>
                <a:gd name="T2" fmla="*/ 0 w 266"/>
                <a:gd name="T3" fmla="*/ 131 h 261"/>
                <a:gd name="T4" fmla="*/ 131 w 266"/>
                <a:gd name="T5" fmla="*/ 261 h 261"/>
                <a:gd name="T6" fmla="*/ 266 w 266"/>
                <a:gd name="T7" fmla="*/ 131 h 261"/>
                <a:gd name="T8" fmla="*/ 131 w 266"/>
                <a:gd name="T9" fmla="*/ 0 h 261"/>
                <a:gd name="T10" fmla="*/ 131 w 266"/>
                <a:gd name="T11" fmla="*/ 193 h 261"/>
                <a:gd name="T12" fmla="*/ 69 w 266"/>
                <a:gd name="T13" fmla="*/ 131 h 261"/>
                <a:gd name="T14" fmla="*/ 131 w 266"/>
                <a:gd name="T15" fmla="*/ 69 h 261"/>
                <a:gd name="T16" fmla="*/ 193 w 266"/>
                <a:gd name="T17" fmla="*/ 131 h 261"/>
                <a:gd name="T18" fmla="*/ 131 w 266"/>
                <a:gd name="T19" fmla="*/ 19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1">
                  <a:moveTo>
                    <a:pt x="131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1"/>
                    <a:pt x="131" y="261"/>
                  </a:cubicBezTo>
                  <a:cubicBezTo>
                    <a:pt x="203" y="261"/>
                    <a:pt x="266" y="203"/>
                    <a:pt x="266" y="131"/>
                  </a:cubicBezTo>
                  <a:cubicBezTo>
                    <a:pt x="266" y="59"/>
                    <a:pt x="203" y="0"/>
                    <a:pt x="131" y="0"/>
                  </a:cubicBezTo>
                  <a:moveTo>
                    <a:pt x="131" y="193"/>
                  </a:moveTo>
                  <a:cubicBezTo>
                    <a:pt x="97" y="193"/>
                    <a:pt x="69" y="165"/>
                    <a:pt x="69" y="131"/>
                  </a:cubicBezTo>
                  <a:cubicBezTo>
                    <a:pt x="69" y="97"/>
                    <a:pt x="97" y="69"/>
                    <a:pt x="131" y="69"/>
                  </a:cubicBezTo>
                  <a:cubicBezTo>
                    <a:pt x="165" y="69"/>
                    <a:pt x="193" y="97"/>
                    <a:pt x="193" y="131"/>
                  </a:cubicBezTo>
                  <a:cubicBezTo>
                    <a:pt x="193" y="165"/>
                    <a:pt x="165" y="193"/>
                    <a:pt x="131" y="1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12ACF0-E7E9-D8F7-8369-556ED95FC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0" y="2795"/>
              <a:ext cx="39" cy="39"/>
            </a:xfrm>
            <a:custGeom>
              <a:avLst/>
              <a:gdLst>
                <a:gd name="T0" fmla="*/ 131 w 261"/>
                <a:gd name="T1" fmla="*/ 0 h 261"/>
                <a:gd name="T2" fmla="*/ 0 w 261"/>
                <a:gd name="T3" fmla="*/ 131 h 261"/>
                <a:gd name="T4" fmla="*/ 131 w 261"/>
                <a:gd name="T5" fmla="*/ 261 h 261"/>
                <a:gd name="T6" fmla="*/ 261 w 261"/>
                <a:gd name="T7" fmla="*/ 131 h 261"/>
                <a:gd name="T8" fmla="*/ 131 w 261"/>
                <a:gd name="T9" fmla="*/ 0 h 261"/>
                <a:gd name="T10" fmla="*/ 131 w 261"/>
                <a:gd name="T11" fmla="*/ 193 h 261"/>
                <a:gd name="T12" fmla="*/ 69 w 261"/>
                <a:gd name="T13" fmla="*/ 131 h 261"/>
                <a:gd name="T14" fmla="*/ 131 w 261"/>
                <a:gd name="T15" fmla="*/ 69 h 261"/>
                <a:gd name="T16" fmla="*/ 193 w 261"/>
                <a:gd name="T17" fmla="*/ 131 h 261"/>
                <a:gd name="T18" fmla="*/ 131 w 261"/>
                <a:gd name="T19" fmla="*/ 19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1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1"/>
                    <a:pt x="131" y="261"/>
                  </a:cubicBezTo>
                  <a:cubicBezTo>
                    <a:pt x="203" y="261"/>
                    <a:pt x="261" y="203"/>
                    <a:pt x="261" y="131"/>
                  </a:cubicBezTo>
                  <a:cubicBezTo>
                    <a:pt x="261" y="59"/>
                    <a:pt x="203" y="0"/>
                    <a:pt x="131" y="0"/>
                  </a:cubicBezTo>
                  <a:moveTo>
                    <a:pt x="131" y="193"/>
                  </a:moveTo>
                  <a:cubicBezTo>
                    <a:pt x="97" y="193"/>
                    <a:pt x="69" y="165"/>
                    <a:pt x="69" y="131"/>
                  </a:cubicBezTo>
                  <a:cubicBezTo>
                    <a:pt x="69" y="97"/>
                    <a:pt x="97" y="69"/>
                    <a:pt x="131" y="69"/>
                  </a:cubicBezTo>
                  <a:cubicBezTo>
                    <a:pt x="165" y="69"/>
                    <a:pt x="193" y="97"/>
                    <a:pt x="193" y="131"/>
                  </a:cubicBezTo>
                  <a:cubicBezTo>
                    <a:pt x="193" y="165"/>
                    <a:pt x="165" y="193"/>
                    <a:pt x="131" y="1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30046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048939-25B9-56B1-0A12-4B8743F9D159}"/>
              </a:ext>
            </a:extLst>
          </p:cNvPr>
          <p:cNvGrpSpPr/>
          <p:nvPr/>
        </p:nvGrpSpPr>
        <p:grpSpPr>
          <a:xfrm>
            <a:off x="951887" y="3170651"/>
            <a:ext cx="588001" cy="448338"/>
            <a:chOff x="2478802" y="3979374"/>
            <a:chExt cx="588001" cy="448338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7034EA3D-6E2F-D1DC-0300-B47BB31B19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796176" y="4157605"/>
              <a:ext cx="270627" cy="270107"/>
            </a:xfrm>
            <a:custGeom>
              <a:avLst/>
              <a:gdLst>
                <a:gd name="T0" fmla="*/ 2192 w 2212"/>
                <a:gd name="T1" fmla="*/ 1809 h 2204"/>
                <a:gd name="T2" fmla="*/ 2133 w 2212"/>
                <a:gd name="T3" fmla="*/ 1809 h 2204"/>
                <a:gd name="T4" fmla="*/ 2029 w 2212"/>
                <a:gd name="T5" fmla="*/ 1913 h 2204"/>
                <a:gd name="T6" fmla="*/ 1810 w 2212"/>
                <a:gd name="T7" fmla="*/ 1694 h 2204"/>
                <a:gd name="T8" fmla="*/ 2180 w 2212"/>
                <a:gd name="T9" fmla="*/ 1325 h 2204"/>
                <a:gd name="T10" fmla="*/ 2180 w 2212"/>
                <a:gd name="T11" fmla="*/ 1208 h 2204"/>
                <a:gd name="T12" fmla="*/ 2063 w 2212"/>
                <a:gd name="T13" fmla="*/ 1208 h 2204"/>
                <a:gd name="T14" fmla="*/ 1927 w 2212"/>
                <a:gd name="T15" fmla="*/ 1344 h 2204"/>
                <a:gd name="T16" fmla="*/ 670 w 2212"/>
                <a:gd name="T17" fmla="*/ 87 h 2204"/>
                <a:gd name="T18" fmla="*/ 553 w 2212"/>
                <a:gd name="T19" fmla="*/ 87 h 2204"/>
                <a:gd name="T20" fmla="*/ 349 w 2212"/>
                <a:gd name="T21" fmla="*/ 291 h 2204"/>
                <a:gd name="T22" fmla="*/ 74 w 2212"/>
                <a:gd name="T23" fmla="*/ 16 h 2204"/>
                <a:gd name="T24" fmla="*/ 16 w 2212"/>
                <a:gd name="T25" fmla="*/ 16 h 2204"/>
                <a:gd name="T26" fmla="*/ 16 w 2212"/>
                <a:gd name="T27" fmla="*/ 75 h 2204"/>
                <a:gd name="T28" fmla="*/ 290 w 2212"/>
                <a:gd name="T29" fmla="*/ 349 h 2204"/>
                <a:gd name="T30" fmla="*/ 86 w 2212"/>
                <a:gd name="T31" fmla="*/ 553 h 2204"/>
                <a:gd name="T32" fmla="*/ 86 w 2212"/>
                <a:gd name="T33" fmla="*/ 670 h 2204"/>
                <a:gd name="T34" fmla="*/ 1343 w 2212"/>
                <a:gd name="T35" fmla="*/ 1927 h 2204"/>
                <a:gd name="T36" fmla="*/ 1207 w 2212"/>
                <a:gd name="T37" fmla="*/ 2063 h 2204"/>
                <a:gd name="T38" fmla="*/ 1207 w 2212"/>
                <a:gd name="T39" fmla="*/ 2180 h 2204"/>
                <a:gd name="T40" fmla="*/ 1266 w 2212"/>
                <a:gd name="T41" fmla="*/ 2204 h 2204"/>
                <a:gd name="T42" fmla="*/ 1324 w 2212"/>
                <a:gd name="T43" fmla="*/ 2180 h 2204"/>
                <a:gd name="T44" fmla="*/ 1693 w 2212"/>
                <a:gd name="T45" fmla="*/ 1811 h 2204"/>
                <a:gd name="T46" fmla="*/ 1913 w 2212"/>
                <a:gd name="T47" fmla="*/ 2030 h 2204"/>
                <a:gd name="T48" fmla="*/ 1809 w 2212"/>
                <a:gd name="T49" fmla="*/ 2134 h 2204"/>
                <a:gd name="T50" fmla="*/ 1809 w 2212"/>
                <a:gd name="T51" fmla="*/ 2192 h 2204"/>
                <a:gd name="T52" fmla="*/ 1838 w 2212"/>
                <a:gd name="T53" fmla="*/ 2204 h 2204"/>
                <a:gd name="T54" fmla="*/ 1867 w 2212"/>
                <a:gd name="T55" fmla="*/ 2192 h 2204"/>
                <a:gd name="T56" fmla="*/ 2192 w 2212"/>
                <a:gd name="T57" fmla="*/ 1868 h 2204"/>
                <a:gd name="T58" fmla="*/ 2192 w 2212"/>
                <a:gd name="T59" fmla="*/ 1809 h 2204"/>
                <a:gd name="T60" fmla="*/ 673 w 2212"/>
                <a:gd name="T61" fmla="*/ 1023 h 2204"/>
                <a:gd name="T62" fmla="*/ 818 w 2212"/>
                <a:gd name="T63" fmla="*/ 877 h 2204"/>
                <a:gd name="T64" fmla="*/ 818 w 2212"/>
                <a:gd name="T65" fmla="*/ 819 h 2204"/>
                <a:gd name="T66" fmla="*/ 760 w 2212"/>
                <a:gd name="T67" fmla="*/ 819 h 2204"/>
                <a:gd name="T68" fmla="*/ 614 w 2212"/>
                <a:gd name="T69" fmla="*/ 965 h 2204"/>
                <a:gd name="T70" fmla="*/ 261 w 2212"/>
                <a:gd name="T71" fmla="*/ 612 h 2204"/>
                <a:gd name="T72" fmla="*/ 611 w 2212"/>
                <a:gd name="T73" fmla="*/ 262 h 2204"/>
                <a:gd name="T74" fmla="*/ 1139 w 2212"/>
                <a:gd name="T75" fmla="*/ 790 h 2204"/>
                <a:gd name="T76" fmla="*/ 789 w 2212"/>
                <a:gd name="T77" fmla="*/ 1140 h 2204"/>
                <a:gd name="T78" fmla="*/ 673 w 2212"/>
                <a:gd name="T79" fmla="*/ 1023 h 2204"/>
                <a:gd name="T80" fmla="*/ 906 w 2212"/>
                <a:gd name="T81" fmla="*/ 1256 h 2204"/>
                <a:gd name="T82" fmla="*/ 1052 w 2212"/>
                <a:gd name="T83" fmla="*/ 1110 h 2204"/>
                <a:gd name="T84" fmla="*/ 1110 w 2212"/>
                <a:gd name="T85" fmla="*/ 1110 h 2204"/>
                <a:gd name="T86" fmla="*/ 1110 w 2212"/>
                <a:gd name="T87" fmla="*/ 1169 h 2204"/>
                <a:gd name="T88" fmla="*/ 964 w 2212"/>
                <a:gd name="T89" fmla="*/ 1315 h 2204"/>
                <a:gd name="T90" fmla="*/ 906 w 2212"/>
                <a:gd name="T91" fmla="*/ 1256 h 2204"/>
                <a:gd name="T92" fmla="*/ 1081 w 2212"/>
                <a:gd name="T93" fmla="*/ 1431 h 2204"/>
                <a:gd name="T94" fmla="*/ 1227 w 2212"/>
                <a:gd name="T95" fmla="*/ 1286 h 2204"/>
                <a:gd name="T96" fmla="*/ 1285 w 2212"/>
                <a:gd name="T97" fmla="*/ 1286 h 2204"/>
                <a:gd name="T98" fmla="*/ 1285 w 2212"/>
                <a:gd name="T99" fmla="*/ 1344 h 2204"/>
                <a:gd name="T100" fmla="*/ 1139 w 2212"/>
                <a:gd name="T101" fmla="*/ 1490 h 2204"/>
                <a:gd name="T102" fmla="*/ 1081 w 2212"/>
                <a:gd name="T103" fmla="*/ 1431 h 2204"/>
                <a:gd name="T104" fmla="*/ 1460 w 2212"/>
                <a:gd name="T105" fmla="*/ 1519 h 2204"/>
                <a:gd name="T106" fmla="*/ 1314 w 2212"/>
                <a:gd name="T107" fmla="*/ 1665 h 2204"/>
                <a:gd name="T108" fmla="*/ 1256 w 2212"/>
                <a:gd name="T109" fmla="*/ 1606 h 2204"/>
                <a:gd name="T110" fmla="*/ 1402 w 2212"/>
                <a:gd name="T111" fmla="*/ 1461 h 2204"/>
                <a:gd name="T112" fmla="*/ 1460 w 2212"/>
                <a:gd name="T113" fmla="*/ 1461 h 2204"/>
                <a:gd name="T114" fmla="*/ 1460 w 2212"/>
                <a:gd name="T115" fmla="*/ 1519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2" h="2204">
                  <a:moveTo>
                    <a:pt x="2192" y="1809"/>
                  </a:moveTo>
                  <a:cubicBezTo>
                    <a:pt x="2176" y="1793"/>
                    <a:pt x="2149" y="1793"/>
                    <a:pt x="2133" y="1809"/>
                  </a:cubicBezTo>
                  <a:cubicBezTo>
                    <a:pt x="2029" y="1913"/>
                    <a:pt x="2029" y="1913"/>
                    <a:pt x="2029" y="1913"/>
                  </a:cubicBezTo>
                  <a:cubicBezTo>
                    <a:pt x="1810" y="1694"/>
                    <a:pt x="1810" y="1694"/>
                    <a:pt x="1810" y="1694"/>
                  </a:cubicBezTo>
                  <a:cubicBezTo>
                    <a:pt x="2180" y="1325"/>
                    <a:pt x="2180" y="1325"/>
                    <a:pt x="2180" y="1325"/>
                  </a:cubicBezTo>
                  <a:cubicBezTo>
                    <a:pt x="2212" y="1292"/>
                    <a:pt x="2212" y="1240"/>
                    <a:pt x="2180" y="1208"/>
                  </a:cubicBezTo>
                  <a:cubicBezTo>
                    <a:pt x="2147" y="1176"/>
                    <a:pt x="2095" y="1176"/>
                    <a:pt x="2063" y="1208"/>
                  </a:cubicBezTo>
                  <a:cubicBezTo>
                    <a:pt x="1927" y="1344"/>
                    <a:pt x="1927" y="1344"/>
                    <a:pt x="1927" y="1344"/>
                  </a:cubicBezTo>
                  <a:cubicBezTo>
                    <a:pt x="670" y="87"/>
                    <a:pt x="670" y="87"/>
                    <a:pt x="670" y="87"/>
                  </a:cubicBezTo>
                  <a:cubicBezTo>
                    <a:pt x="637" y="54"/>
                    <a:pt x="585" y="54"/>
                    <a:pt x="553" y="87"/>
                  </a:cubicBezTo>
                  <a:cubicBezTo>
                    <a:pt x="349" y="291"/>
                    <a:pt x="349" y="291"/>
                    <a:pt x="349" y="291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58" y="0"/>
                    <a:pt x="32" y="0"/>
                    <a:pt x="16" y="16"/>
                  </a:cubicBezTo>
                  <a:cubicBezTo>
                    <a:pt x="0" y="32"/>
                    <a:pt x="0" y="59"/>
                    <a:pt x="16" y="75"/>
                  </a:cubicBezTo>
                  <a:cubicBezTo>
                    <a:pt x="290" y="349"/>
                    <a:pt x="290" y="349"/>
                    <a:pt x="290" y="349"/>
                  </a:cubicBezTo>
                  <a:cubicBezTo>
                    <a:pt x="86" y="553"/>
                    <a:pt x="86" y="553"/>
                    <a:pt x="86" y="553"/>
                  </a:cubicBezTo>
                  <a:cubicBezTo>
                    <a:pt x="54" y="586"/>
                    <a:pt x="54" y="638"/>
                    <a:pt x="86" y="670"/>
                  </a:cubicBezTo>
                  <a:cubicBezTo>
                    <a:pt x="1343" y="1927"/>
                    <a:pt x="1343" y="1927"/>
                    <a:pt x="1343" y="1927"/>
                  </a:cubicBezTo>
                  <a:cubicBezTo>
                    <a:pt x="1207" y="2063"/>
                    <a:pt x="1207" y="2063"/>
                    <a:pt x="1207" y="2063"/>
                  </a:cubicBezTo>
                  <a:cubicBezTo>
                    <a:pt x="1175" y="2096"/>
                    <a:pt x="1175" y="2148"/>
                    <a:pt x="1207" y="2180"/>
                  </a:cubicBezTo>
                  <a:cubicBezTo>
                    <a:pt x="1223" y="2196"/>
                    <a:pt x="1245" y="2204"/>
                    <a:pt x="1266" y="2204"/>
                  </a:cubicBezTo>
                  <a:cubicBezTo>
                    <a:pt x="1287" y="2204"/>
                    <a:pt x="1308" y="2196"/>
                    <a:pt x="1324" y="2180"/>
                  </a:cubicBezTo>
                  <a:cubicBezTo>
                    <a:pt x="1693" y="1811"/>
                    <a:pt x="1693" y="1811"/>
                    <a:pt x="1693" y="1811"/>
                  </a:cubicBezTo>
                  <a:cubicBezTo>
                    <a:pt x="1913" y="2030"/>
                    <a:pt x="1913" y="2030"/>
                    <a:pt x="1913" y="2030"/>
                  </a:cubicBezTo>
                  <a:cubicBezTo>
                    <a:pt x="1809" y="2134"/>
                    <a:pt x="1809" y="2134"/>
                    <a:pt x="1809" y="2134"/>
                  </a:cubicBezTo>
                  <a:cubicBezTo>
                    <a:pt x="1793" y="2150"/>
                    <a:pt x="1793" y="2176"/>
                    <a:pt x="1809" y="2192"/>
                  </a:cubicBezTo>
                  <a:cubicBezTo>
                    <a:pt x="1817" y="2200"/>
                    <a:pt x="1828" y="2204"/>
                    <a:pt x="1838" y="2204"/>
                  </a:cubicBezTo>
                  <a:cubicBezTo>
                    <a:pt x="1849" y="2204"/>
                    <a:pt x="1859" y="2200"/>
                    <a:pt x="1867" y="2192"/>
                  </a:cubicBezTo>
                  <a:cubicBezTo>
                    <a:pt x="2192" y="1868"/>
                    <a:pt x="2192" y="1868"/>
                    <a:pt x="2192" y="1868"/>
                  </a:cubicBezTo>
                  <a:cubicBezTo>
                    <a:pt x="2208" y="1852"/>
                    <a:pt x="2208" y="1826"/>
                    <a:pt x="2192" y="1809"/>
                  </a:cubicBezTo>
                  <a:close/>
                  <a:moveTo>
                    <a:pt x="673" y="1023"/>
                  </a:moveTo>
                  <a:cubicBezTo>
                    <a:pt x="818" y="877"/>
                    <a:pt x="818" y="877"/>
                    <a:pt x="818" y="877"/>
                  </a:cubicBezTo>
                  <a:cubicBezTo>
                    <a:pt x="834" y="861"/>
                    <a:pt x="834" y="835"/>
                    <a:pt x="818" y="819"/>
                  </a:cubicBezTo>
                  <a:cubicBezTo>
                    <a:pt x="802" y="803"/>
                    <a:pt x="776" y="803"/>
                    <a:pt x="760" y="819"/>
                  </a:cubicBezTo>
                  <a:cubicBezTo>
                    <a:pt x="614" y="965"/>
                    <a:pt x="614" y="965"/>
                    <a:pt x="614" y="965"/>
                  </a:cubicBezTo>
                  <a:cubicBezTo>
                    <a:pt x="261" y="612"/>
                    <a:pt x="261" y="612"/>
                    <a:pt x="261" y="612"/>
                  </a:cubicBezTo>
                  <a:cubicBezTo>
                    <a:pt x="611" y="262"/>
                    <a:pt x="611" y="262"/>
                    <a:pt x="611" y="262"/>
                  </a:cubicBezTo>
                  <a:cubicBezTo>
                    <a:pt x="1139" y="790"/>
                    <a:pt x="1139" y="790"/>
                    <a:pt x="1139" y="790"/>
                  </a:cubicBezTo>
                  <a:cubicBezTo>
                    <a:pt x="789" y="1140"/>
                    <a:pt x="789" y="1140"/>
                    <a:pt x="789" y="1140"/>
                  </a:cubicBezTo>
                  <a:lnTo>
                    <a:pt x="673" y="1023"/>
                  </a:lnTo>
                  <a:close/>
                  <a:moveTo>
                    <a:pt x="906" y="1256"/>
                  </a:moveTo>
                  <a:cubicBezTo>
                    <a:pt x="1052" y="1110"/>
                    <a:pt x="1052" y="1110"/>
                    <a:pt x="1052" y="1110"/>
                  </a:cubicBezTo>
                  <a:cubicBezTo>
                    <a:pt x="1068" y="1094"/>
                    <a:pt x="1094" y="1094"/>
                    <a:pt x="1110" y="1110"/>
                  </a:cubicBezTo>
                  <a:cubicBezTo>
                    <a:pt x="1126" y="1127"/>
                    <a:pt x="1126" y="1153"/>
                    <a:pt x="1110" y="1169"/>
                  </a:cubicBezTo>
                  <a:cubicBezTo>
                    <a:pt x="964" y="1315"/>
                    <a:pt x="964" y="1315"/>
                    <a:pt x="964" y="1315"/>
                  </a:cubicBezTo>
                  <a:lnTo>
                    <a:pt x="906" y="1256"/>
                  </a:lnTo>
                  <a:close/>
                  <a:moveTo>
                    <a:pt x="1081" y="1431"/>
                  </a:moveTo>
                  <a:cubicBezTo>
                    <a:pt x="1227" y="1286"/>
                    <a:pt x="1227" y="1286"/>
                    <a:pt x="1227" y="1286"/>
                  </a:cubicBezTo>
                  <a:cubicBezTo>
                    <a:pt x="1243" y="1269"/>
                    <a:pt x="1269" y="1269"/>
                    <a:pt x="1285" y="1286"/>
                  </a:cubicBezTo>
                  <a:cubicBezTo>
                    <a:pt x="1301" y="1302"/>
                    <a:pt x="1301" y="1328"/>
                    <a:pt x="1285" y="1344"/>
                  </a:cubicBezTo>
                  <a:cubicBezTo>
                    <a:pt x="1139" y="1490"/>
                    <a:pt x="1139" y="1490"/>
                    <a:pt x="1139" y="1490"/>
                  </a:cubicBezTo>
                  <a:lnTo>
                    <a:pt x="1081" y="1431"/>
                  </a:lnTo>
                  <a:close/>
                  <a:moveTo>
                    <a:pt x="1460" y="1519"/>
                  </a:moveTo>
                  <a:cubicBezTo>
                    <a:pt x="1314" y="1665"/>
                    <a:pt x="1314" y="1665"/>
                    <a:pt x="1314" y="1665"/>
                  </a:cubicBezTo>
                  <a:cubicBezTo>
                    <a:pt x="1256" y="1606"/>
                    <a:pt x="1256" y="1606"/>
                    <a:pt x="1256" y="1606"/>
                  </a:cubicBezTo>
                  <a:cubicBezTo>
                    <a:pt x="1402" y="1461"/>
                    <a:pt x="1402" y="1461"/>
                    <a:pt x="1402" y="1461"/>
                  </a:cubicBezTo>
                  <a:cubicBezTo>
                    <a:pt x="1418" y="1444"/>
                    <a:pt x="1444" y="1444"/>
                    <a:pt x="1460" y="1461"/>
                  </a:cubicBezTo>
                  <a:cubicBezTo>
                    <a:pt x="1476" y="1477"/>
                    <a:pt x="1476" y="1503"/>
                    <a:pt x="1460" y="151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pic>
          <p:nvPicPr>
            <p:cNvPr id="14" name="Picture 2" descr="Skeletal, Muscle &amp; Tissue Vector Images (26)">
              <a:extLst>
                <a:ext uri="{FF2B5EF4-FFF2-40B4-BE49-F238E27FC236}">
                  <a16:creationId xmlns:a16="http://schemas.microsoft.com/office/drawing/2014/main" id="{B6CA7875-45A3-07F9-6271-68C8431715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600" b="85200" l="22269" r="94118">
                          <a14:foregroundMark x1="25210" y1="64800" x2="28066" y2="58139"/>
                          <a14:foregroundMark x1="53247" y1="31135" x2="71008" y2="26400"/>
                          <a14:foregroundMark x1="71008" y1="26400" x2="69748" y2="49600"/>
                          <a14:foregroundMark x1="69748" y1="49600" x2="55462" y2="66800"/>
                          <a14:foregroundMark x1="55462" y1="66800" x2="33193" y2="74400"/>
                          <a14:foregroundMark x1="33193" y1="74400" x2="23529" y2="66800"/>
                          <a14:foregroundMark x1="89916" y1="85200" x2="89916" y2="85200"/>
                          <a14:foregroundMark x1="94118" y1="37200" x2="94118" y2="37200"/>
                          <a14:foregroundMark x1="35728" y1="48846" x2="31513" y2="69200"/>
                          <a14:foregroundMark x1="31513" y1="69200" x2="54202" y2="64800"/>
                          <a14:foregroundMark x1="54202" y1="64800" x2="70588" y2="38400"/>
                          <a14:foregroundMark x1="70588" y1="38400" x2="47186" y2="42066"/>
                          <a14:foregroundMark x1="68067" y1="25200" x2="71849" y2="43600"/>
                          <a14:foregroundMark x1="70168" y1="38000" x2="73950" y2="31200"/>
                          <a14:foregroundMark x1="30684" y1="54649" x2="31933" y2="55600"/>
                          <a14:foregroundMark x1="54037" y1="29534" x2="55042" y2="28800"/>
                          <a14:foregroundMark x1="55042" y1="28800" x2="68487" y2="28000"/>
                          <a14:foregroundMark x1="25210" y1="60000" x2="54202" y2="29600"/>
                          <a14:foregroundMark x1="54202" y1="29600" x2="75210" y2="26800"/>
                          <a14:foregroundMark x1="75210" y1="26800" x2="74790" y2="27600"/>
                          <a14:foregroundMark x1="24370" y1="58000" x2="65126" y2="20000"/>
                          <a14:foregroundMark x1="23950" y1="57600" x2="63445" y2="17600"/>
                          <a14:foregroundMark x1="31513" y1="52400" x2="46218" y2="34400"/>
                          <a14:foregroundMark x1="46218" y1="34400" x2="31092" y2="50400"/>
                          <a14:foregroundMark x1="31092" y1="50400" x2="31092" y2="50800"/>
                          <a14:foregroundMark x1="29412" y1="52400" x2="57143" y2="24400"/>
                          <a14:foregroundMark x1="24790" y1="56800" x2="57143" y2="24400"/>
                          <a14:backgroundMark x1="26471" y1="51200" x2="26815" y2="5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7" t="26072" r="27359" b="25785"/>
            <a:stretch/>
          </p:blipFill>
          <p:spPr bwMode="auto">
            <a:xfrm rot="18732701">
              <a:off x="2491841" y="3966335"/>
              <a:ext cx="356464" cy="382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607BCB29-81C6-9E6C-0431-EE97C366D064}"/>
              </a:ext>
            </a:extLst>
          </p:cNvPr>
          <p:cNvSpPr>
            <a:spLocks noEditPoints="1"/>
          </p:cNvSpPr>
          <p:nvPr/>
        </p:nvSpPr>
        <p:spPr bwMode="auto">
          <a:xfrm>
            <a:off x="1114128" y="4781215"/>
            <a:ext cx="183507" cy="492980"/>
          </a:xfrm>
          <a:custGeom>
            <a:avLst/>
            <a:gdLst>
              <a:gd name="T0" fmla="*/ 466 w 1100"/>
              <a:gd name="T1" fmla="*/ 1466 h 2200"/>
              <a:gd name="T2" fmla="*/ 308 w 1100"/>
              <a:gd name="T3" fmla="*/ 1361 h 2200"/>
              <a:gd name="T4" fmla="*/ 793 w 1100"/>
              <a:gd name="T5" fmla="*/ 1361 h 2200"/>
              <a:gd name="T6" fmla="*/ 511 w 1100"/>
              <a:gd name="T7" fmla="*/ 1536 h 2200"/>
              <a:gd name="T8" fmla="*/ 0 w 1100"/>
              <a:gd name="T9" fmla="*/ 2117 h 2200"/>
              <a:gd name="T10" fmla="*/ 83 w 1100"/>
              <a:gd name="T11" fmla="*/ 2200 h 2200"/>
              <a:gd name="T12" fmla="*/ 154 w 1100"/>
              <a:gd name="T13" fmla="*/ 2158 h 2200"/>
              <a:gd name="T14" fmla="*/ 947 w 1100"/>
              <a:gd name="T15" fmla="*/ 2158 h 2200"/>
              <a:gd name="T16" fmla="*/ 1018 w 1100"/>
              <a:gd name="T17" fmla="*/ 2200 h 2200"/>
              <a:gd name="T18" fmla="*/ 1100 w 1100"/>
              <a:gd name="T19" fmla="*/ 2117 h 2200"/>
              <a:gd name="T20" fmla="*/ 799 w 1100"/>
              <a:gd name="T21" fmla="*/ 1657 h 2200"/>
              <a:gd name="T22" fmla="*/ 635 w 1100"/>
              <a:gd name="T23" fmla="*/ 1750 h 2200"/>
              <a:gd name="T24" fmla="*/ 792 w 1100"/>
              <a:gd name="T25" fmla="*/ 1856 h 2200"/>
              <a:gd name="T26" fmla="*/ 308 w 1100"/>
              <a:gd name="T27" fmla="*/ 1856 h 2200"/>
              <a:gd name="T28" fmla="*/ 590 w 1100"/>
              <a:gd name="T29" fmla="*/ 1681 h 2200"/>
              <a:gd name="T30" fmla="*/ 1100 w 1100"/>
              <a:gd name="T31" fmla="*/ 1100 h 2200"/>
              <a:gd name="T32" fmla="*/ 799 w 1100"/>
              <a:gd name="T33" fmla="*/ 640 h 2200"/>
              <a:gd name="T34" fmla="*/ 635 w 1100"/>
              <a:gd name="T35" fmla="*/ 733 h 2200"/>
              <a:gd name="T36" fmla="*/ 792 w 1100"/>
              <a:gd name="T37" fmla="*/ 838 h 2200"/>
              <a:gd name="T38" fmla="*/ 308 w 1100"/>
              <a:gd name="T39" fmla="*/ 838 h 2200"/>
              <a:gd name="T40" fmla="*/ 590 w 1100"/>
              <a:gd name="T41" fmla="*/ 663 h 2200"/>
              <a:gd name="T42" fmla="*/ 1100 w 1100"/>
              <a:gd name="T43" fmla="*/ 82 h 2200"/>
              <a:gd name="T44" fmla="*/ 1018 w 1100"/>
              <a:gd name="T45" fmla="*/ 0 h 2200"/>
              <a:gd name="T46" fmla="*/ 947 w 1100"/>
              <a:gd name="T47" fmla="*/ 41 h 2200"/>
              <a:gd name="T48" fmla="*/ 154 w 1100"/>
              <a:gd name="T49" fmla="*/ 41 h 2200"/>
              <a:gd name="T50" fmla="*/ 83 w 1100"/>
              <a:gd name="T51" fmla="*/ 0 h 2200"/>
              <a:gd name="T52" fmla="*/ 0 w 1100"/>
              <a:gd name="T53" fmla="*/ 82 h 2200"/>
              <a:gd name="T54" fmla="*/ 302 w 1100"/>
              <a:gd name="T55" fmla="*/ 542 h 2200"/>
              <a:gd name="T56" fmla="*/ 466 w 1100"/>
              <a:gd name="T57" fmla="*/ 449 h 2200"/>
              <a:gd name="T58" fmla="*/ 308 w 1100"/>
              <a:gd name="T59" fmla="*/ 343 h 2200"/>
              <a:gd name="T60" fmla="*/ 793 w 1100"/>
              <a:gd name="T61" fmla="*/ 343 h 2200"/>
              <a:gd name="T62" fmla="*/ 511 w 1100"/>
              <a:gd name="T63" fmla="*/ 518 h 2200"/>
              <a:gd name="T64" fmla="*/ 0 w 1100"/>
              <a:gd name="T65" fmla="*/ 1100 h 2200"/>
              <a:gd name="T66" fmla="*/ 302 w 1100"/>
              <a:gd name="T67" fmla="*/ 1560 h 2200"/>
              <a:gd name="T68" fmla="*/ 466 w 1100"/>
              <a:gd name="T69" fmla="*/ 1466 h 2200"/>
              <a:gd name="T70" fmla="*/ 875 w 1100"/>
              <a:gd name="T71" fmla="*/ 261 h 2200"/>
              <a:gd name="T72" fmla="*/ 226 w 1100"/>
              <a:gd name="T73" fmla="*/ 261 h 2200"/>
              <a:gd name="T74" fmla="*/ 168 w 1100"/>
              <a:gd name="T75" fmla="*/ 123 h 2200"/>
              <a:gd name="T76" fmla="*/ 932 w 1100"/>
              <a:gd name="T77" fmla="*/ 123 h 2200"/>
              <a:gd name="T78" fmla="*/ 875 w 1100"/>
              <a:gd name="T79" fmla="*/ 261 h 2200"/>
              <a:gd name="T80" fmla="*/ 226 w 1100"/>
              <a:gd name="T81" fmla="*/ 1938 h 2200"/>
              <a:gd name="T82" fmla="*/ 875 w 1100"/>
              <a:gd name="T83" fmla="*/ 1938 h 2200"/>
              <a:gd name="T84" fmla="*/ 932 w 1100"/>
              <a:gd name="T85" fmla="*/ 2076 h 2200"/>
              <a:gd name="T86" fmla="*/ 168 w 1100"/>
              <a:gd name="T87" fmla="*/ 2076 h 2200"/>
              <a:gd name="T88" fmla="*/ 226 w 1100"/>
              <a:gd name="T89" fmla="*/ 1938 h 2200"/>
              <a:gd name="T90" fmla="*/ 226 w 1100"/>
              <a:gd name="T91" fmla="*/ 921 h 2200"/>
              <a:gd name="T92" fmla="*/ 875 w 1100"/>
              <a:gd name="T93" fmla="*/ 921 h 2200"/>
              <a:gd name="T94" fmla="*/ 932 w 1100"/>
              <a:gd name="T95" fmla="*/ 1058 h 2200"/>
              <a:gd name="T96" fmla="*/ 168 w 1100"/>
              <a:gd name="T97" fmla="*/ 1058 h 2200"/>
              <a:gd name="T98" fmla="*/ 226 w 1100"/>
              <a:gd name="T99" fmla="*/ 921 h 2200"/>
              <a:gd name="T100" fmla="*/ 875 w 1100"/>
              <a:gd name="T101" fmla="*/ 1278 h 2200"/>
              <a:gd name="T102" fmla="*/ 226 w 1100"/>
              <a:gd name="T103" fmla="*/ 1278 h 2200"/>
              <a:gd name="T104" fmla="*/ 168 w 1100"/>
              <a:gd name="T105" fmla="*/ 1141 h 2200"/>
              <a:gd name="T106" fmla="*/ 932 w 1100"/>
              <a:gd name="T107" fmla="*/ 1141 h 2200"/>
              <a:gd name="T108" fmla="*/ 875 w 1100"/>
              <a:gd name="T109" fmla="*/ 1278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0" h="2200">
                <a:moveTo>
                  <a:pt x="466" y="1466"/>
                </a:moveTo>
                <a:cubicBezTo>
                  <a:pt x="405" y="1431"/>
                  <a:pt x="352" y="1396"/>
                  <a:pt x="308" y="1361"/>
                </a:cubicBezTo>
                <a:cubicBezTo>
                  <a:pt x="793" y="1361"/>
                  <a:pt x="793" y="1361"/>
                  <a:pt x="793" y="1361"/>
                </a:cubicBezTo>
                <a:cubicBezTo>
                  <a:pt x="722" y="1418"/>
                  <a:pt x="626" y="1473"/>
                  <a:pt x="511" y="1536"/>
                </a:cubicBezTo>
                <a:cubicBezTo>
                  <a:pt x="271" y="1666"/>
                  <a:pt x="0" y="1814"/>
                  <a:pt x="0" y="2117"/>
                </a:cubicBezTo>
                <a:cubicBezTo>
                  <a:pt x="0" y="2163"/>
                  <a:pt x="37" y="2200"/>
                  <a:pt x="83" y="2200"/>
                </a:cubicBezTo>
                <a:cubicBezTo>
                  <a:pt x="113" y="2200"/>
                  <a:pt x="139" y="2183"/>
                  <a:pt x="154" y="2158"/>
                </a:cubicBezTo>
                <a:cubicBezTo>
                  <a:pt x="947" y="2158"/>
                  <a:pt x="947" y="2158"/>
                  <a:pt x="947" y="2158"/>
                </a:cubicBezTo>
                <a:cubicBezTo>
                  <a:pt x="961" y="2183"/>
                  <a:pt x="987" y="2200"/>
                  <a:pt x="1018" y="2200"/>
                </a:cubicBezTo>
                <a:cubicBezTo>
                  <a:pt x="1063" y="2200"/>
                  <a:pt x="1100" y="2163"/>
                  <a:pt x="1100" y="2117"/>
                </a:cubicBezTo>
                <a:cubicBezTo>
                  <a:pt x="1100" y="1902"/>
                  <a:pt x="964" y="1765"/>
                  <a:pt x="799" y="1657"/>
                </a:cubicBezTo>
                <a:cubicBezTo>
                  <a:pt x="744" y="1691"/>
                  <a:pt x="688" y="1721"/>
                  <a:pt x="635" y="1750"/>
                </a:cubicBezTo>
                <a:cubicBezTo>
                  <a:pt x="696" y="1786"/>
                  <a:pt x="749" y="1820"/>
                  <a:pt x="792" y="1856"/>
                </a:cubicBezTo>
                <a:cubicBezTo>
                  <a:pt x="308" y="1856"/>
                  <a:pt x="308" y="1856"/>
                  <a:pt x="308" y="1856"/>
                </a:cubicBezTo>
                <a:cubicBezTo>
                  <a:pt x="379" y="1798"/>
                  <a:pt x="474" y="1744"/>
                  <a:pt x="590" y="1681"/>
                </a:cubicBezTo>
                <a:cubicBezTo>
                  <a:pt x="829" y="1551"/>
                  <a:pt x="1100" y="1403"/>
                  <a:pt x="1100" y="1100"/>
                </a:cubicBezTo>
                <a:cubicBezTo>
                  <a:pt x="1100" y="884"/>
                  <a:pt x="964" y="747"/>
                  <a:pt x="799" y="640"/>
                </a:cubicBezTo>
                <a:cubicBezTo>
                  <a:pt x="744" y="673"/>
                  <a:pt x="688" y="704"/>
                  <a:pt x="635" y="733"/>
                </a:cubicBezTo>
                <a:cubicBezTo>
                  <a:pt x="696" y="768"/>
                  <a:pt x="749" y="803"/>
                  <a:pt x="792" y="838"/>
                </a:cubicBezTo>
                <a:cubicBezTo>
                  <a:pt x="308" y="838"/>
                  <a:pt x="308" y="838"/>
                  <a:pt x="308" y="838"/>
                </a:cubicBezTo>
                <a:cubicBezTo>
                  <a:pt x="379" y="781"/>
                  <a:pt x="474" y="726"/>
                  <a:pt x="590" y="663"/>
                </a:cubicBezTo>
                <a:cubicBezTo>
                  <a:pt x="829" y="533"/>
                  <a:pt x="1100" y="385"/>
                  <a:pt x="1100" y="82"/>
                </a:cubicBezTo>
                <a:cubicBezTo>
                  <a:pt x="1100" y="37"/>
                  <a:pt x="1063" y="0"/>
                  <a:pt x="1018" y="0"/>
                </a:cubicBezTo>
                <a:cubicBezTo>
                  <a:pt x="987" y="0"/>
                  <a:pt x="961" y="16"/>
                  <a:pt x="947" y="41"/>
                </a:cubicBezTo>
                <a:cubicBezTo>
                  <a:pt x="154" y="41"/>
                  <a:pt x="154" y="41"/>
                  <a:pt x="154" y="41"/>
                </a:cubicBezTo>
                <a:cubicBezTo>
                  <a:pt x="139" y="16"/>
                  <a:pt x="113" y="0"/>
                  <a:pt x="83" y="0"/>
                </a:cubicBezTo>
                <a:cubicBezTo>
                  <a:pt x="37" y="0"/>
                  <a:pt x="0" y="37"/>
                  <a:pt x="0" y="82"/>
                </a:cubicBezTo>
                <a:cubicBezTo>
                  <a:pt x="0" y="297"/>
                  <a:pt x="137" y="434"/>
                  <a:pt x="302" y="542"/>
                </a:cubicBezTo>
                <a:cubicBezTo>
                  <a:pt x="357" y="508"/>
                  <a:pt x="413" y="478"/>
                  <a:pt x="466" y="449"/>
                </a:cubicBezTo>
                <a:cubicBezTo>
                  <a:pt x="405" y="413"/>
                  <a:pt x="352" y="379"/>
                  <a:pt x="308" y="343"/>
                </a:cubicBezTo>
                <a:cubicBezTo>
                  <a:pt x="793" y="343"/>
                  <a:pt x="793" y="343"/>
                  <a:pt x="793" y="343"/>
                </a:cubicBezTo>
                <a:cubicBezTo>
                  <a:pt x="722" y="401"/>
                  <a:pt x="626" y="456"/>
                  <a:pt x="511" y="518"/>
                </a:cubicBezTo>
                <a:cubicBezTo>
                  <a:pt x="271" y="649"/>
                  <a:pt x="0" y="796"/>
                  <a:pt x="0" y="1100"/>
                </a:cubicBezTo>
                <a:cubicBezTo>
                  <a:pt x="0" y="1315"/>
                  <a:pt x="137" y="1452"/>
                  <a:pt x="302" y="1560"/>
                </a:cubicBezTo>
                <a:cubicBezTo>
                  <a:pt x="357" y="1526"/>
                  <a:pt x="413" y="1495"/>
                  <a:pt x="466" y="1466"/>
                </a:cubicBezTo>
                <a:moveTo>
                  <a:pt x="875" y="261"/>
                </a:moveTo>
                <a:cubicBezTo>
                  <a:pt x="226" y="261"/>
                  <a:pt x="226" y="261"/>
                  <a:pt x="226" y="261"/>
                </a:cubicBezTo>
                <a:cubicBezTo>
                  <a:pt x="194" y="220"/>
                  <a:pt x="175" y="175"/>
                  <a:pt x="168" y="123"/>
                </a:cubicBezTo>
                <a:cubicBezTo>
                  <a:pt x="932" y="123"/>
                  <a:pt x="932" y="123"/>
                  <a:pt x="932" y="123"/>
                </a:cubicBezTo>
                <a:cubicBezTo>
                  <a:pt x="926" y="175"/>
                  <a:pt x="906" y="220"/>
                  <a:pt x="875" y="261"/>
                </a:cubicBezTo>
                <a:moveTo>
                  <a:pt x="226" y="1938"/>
                </a:moveTo>
                <a:cubicBezTo>
                  <a:pt x="875" y="1938"/>
                  <a:pt x="875" y="1938"/>
                  <a:pt x="875" y="1938"/>
                </a:cubicBezTo>
                <a:cubicBezTo>
                  <a:pt x="906" y="1980"/>
                  <a:pt x="925" y="2024"/>
                  <a:pt x="932" y="2076"/>
                </a:cubicBezTo>
                <a:cubicBezTo>
                  <a:pt x="168" y="2076"/>
                  <a:pt x="168" y="2076"/>
                  <a:pt x="168" y="2076"/>
                </a:cubicBezTo>
                <a:cubicBezTo>
                  <a:pt x="175" y="2024"/>
                  <a:pt x="195" y="1980"/>
                  <a:pt x="226" y="1938"/>
                </a:cubicBezTo>
                <a:moveTo>
                  <a:pt x="226" y="921"/>
                </a:moveTo>
                <a:cubicBezTo>
                  <a:pt x="875" y="921"/>
                  <a:pt x="875" y="921"/>
                  <a:pt x="875" y="921"/>
                </a:cubicBezTo>
                <a:cubicBezTo>
                  <a:pt x="906" y="962"/>
                  <a:pt x="925" y="1007"/>
                  <a:pt x="932" y="1058"/>
                </a:cubicBezTo>
                <a:cubicBezTo>
                  <a:pt x="168" y="1058"/>
                  <a:pt x="168" y="1058"/>
                  <a:pt x="168" y="1058"/>
                </a:cubicBezTo>
                <a:cubicBezTo>
                  <a:pt x="175" y="1007"/>
                  <a:pt x="195" y="962"/>
                  <a:pt x="226" y="921"/>
                </a:cubicBezTo>
                <a:moveTo>
                  <a:pt x="875" y="1278"/>
                </a:moveTo>
                <a:cubicBezTo>
                  <a:pt x="226" y="1278"/>
                  <a:pt x="226" y="1278"/>
                  <a:pt x="226" y="1278"/>
                </a:cubicBezTo>
                <a:cubicBezTo>
                  <a:pt x="194" y="1237"/>
                  <a:pt x="175" y="1192"/>
                  <a:pt x="168" y="1141"/>
                </a:cubicBezTo>
                <a:cubicBezTo>
                  <a:pt x="932" y="1141"/>
                  <a:pt x="932" y="1141"/>
                  <a:pt x="932" y="1141"/>
                </a:cubicBezTo>
                <a:cubicBezTo>
                  <a:pt x="926" y="1192"/>
                  <a:pt x="906" y="1237"/>
                  <a:pt x="875" y="1278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C4AE2D-DC6E-1BE2-D50F-B217A4A8F3B4}"/>
              </a:ext>
            </a:extLst>
          </p:cNvPr>
          <p:cNvSpPr txBox="1"/>
          <p:nvPr/>
        </p:nvSpPr>
        <p:spPr>
          <a:xfrm>
            <a:off x="2074941" y="1314029"/>
            <a:ext cx="9837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Clinical study requirements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- PK and Safety study provide quicker access to data, but would not demonstrate efficacy and safety in comparison to established standard of care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7F50A-AE2A-BB98-4385-5873A7D7C874}"/>
              </a:ext>
            </a:extLst>
          </p:cNvPr>
          <p:cNvSpPr txBox="1"/>
          <p:nvPr/>
        </p:nvSpPr>
        <p:spPr>
          <a:xfrm>
            <a:off x="2074941" y="2183208"/>
            <a:ext cx="940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PK exposure target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– is target for prophylaxis of sexually acquired infection the same as for peri-natal acquisition?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EA536F-97F5-B976-E74D-43F388BE9107}"/>
              </a:ext>
            </a:extLst>
          </p:cNvPr>
          <p:cNvSpPr txBox="1"/>
          <p:nvPr/>
        </p:nvSpPr>
        <p:spPr>
          <a:xfrm>
            <a:off x="2074941" y="4069672"/>
            <a:ext cx="9688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Raleway"/>
              </a:rPr>
              <a:t>Neonatal presentation -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vial and needle size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may need to vary to prevent overdosing risk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A2FF97-AAC1-8D3C-C870-C164FC872EAE}"/>
              </a:ext>
            </a:extLst>
          </p:cNvPr>
          <p:cNvSpPr txBox="1"/>
          <p:nvPr/>
        </p:nvSpPr>
        <p:spPr>
          <a:xfrm>
            <a:off x="2034936" y="5533172"/>
            <a:ext cx="9688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Uncertainty in demand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and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service delivery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- small volumes of new presentation introduces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manufacturing and supply complexity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and potentially higher cost/vial which could be a barrier to uptake.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F9DA9-6534-BFCE-CE8E-6C2F9751891A}"/>
              </a:ext>
            </a:extLst>
          </p:cNvPr>
          <p:cNvSpPr txBox="1"/>
          <p:nvPr/>
        </p:nvSpPr>
        <p:spPr>
          <a:xfrm>
            <a:off x="2074941" y="3071655"/>
            <a:ext cx="953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Raleway"/>
              </a:rPr>
              <a:t>Rapid </a:t>
            </a:r>
            <a:r>
              <a:rPr lang="en-GB" b="1" dirty="0">
                <a:solidFill>
                  <a:srgbClr val="000000"/>
                </a:solidFill>
                <a:latin typeface="Raleway"/>
              </a:rPr>
              <a:t>change in muscle mass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and drug absorption &amp; distribution in neonates &amp; infants. Needle size will need to vary depending on dosing volume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422DD7-E852-9F5B-1C31-78682FFAC310}"/>
              </a:ext>
            </a:extLst>
          </p:cNvPr>
          <p:cNvSpPr txBox="1"/>
          <p:nvPr/>
        </p:nvSpPr>
        <p:spPr>
          <a:xfrm>
            <a:off x="2034936" y="4704539"/>
            <a:ext cx="962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aleway"/>
              </a:rPr>
              <a:t>Drug resistance </a:t>
            </a:r>
            <a:r>
              <a:rPr lang="en-GB" dirty="0">
                <a:solidFill>
                  <a:srgbClr val="000000"/>
                </a:solidFill>
                <a:latin typeface="Raleway"/>
              </a:rPr>
              <a:t>– both maternal INI-R from use of CAB and potential for treatment-emergent resistance in neonates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7B7128-78BC-E3FD-C916-BA7123F4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87" y="1357809"/>
            <a:ext cx="690000" cy="4983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4E618C7-0218-F9B8-F696-E801C2ABDB7E}"/>
              </a:ext>
            </a:extLst>
          </p:cNvPr>
          <p:cNvGrpSpPr/>
          <p:nvPr/>
        </p:nvGrpSpPr>
        <p:grpSpPr>
          <a:xfrm>
            <a:off x="962223" y="2142657"/>
            <a:ext cx="567329" cy="651424"/>
            <a:chOff x="858630" y="4886021"/>
            <a:chExt cx="567329" cy="651424"/>
          </a:xfrm>
        </p:grpSpPr>
        <p:grpSp>
          <p:nvGrpSpPr>
            <p:cNvPr id="24" name="Group 241">
              <a:extLst>
                <a:ext uri="{FF2B5EF4-FFF2-40B4-BE49-F238E27FC236}">
                  <a16:creationId xmlns:a16="http://schemas.microsoft.com/office/drawing/2014/main" id="{30A181B2-A777-C2CC-056E-EF03178A3E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8758" y="4886021"/>
              <a:ext cx="197201" cy="648000"/>
              <a:chOff x="3869" y="2015"/>
              <a:chExt cx="1014" cy="3332"/>
            </a:xfrm>
            <a:solidFill>
              <a:srgbClr val="E7E6E6"/>
            </a:solidFill>
          </p:grpSpPr>
          <p:sp>
            <p:nvSpPr>
              <p:cNvPr id="29" name="Freeform 244">
                <a:extLst>
                  <a:ext uri="{FF2B5EF4-FFF2-40B4-BE49-F238E27FC236}">
                    <a16:creationId xmlns:a16="http://schemas.microsoft.com/office/drawing/2014/main" id="{FBF00730-1DDB-C06A-2FDC-6A14800A4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7" y="2015"/>
                <a:ext cx="750" cy="876"/>
              </a:xfrm>
              <a:custGeom>
                <a:avLst/>
                <a:gdLst>
                  <a:gd name="T0" fmla="*/ 30 w 495"/>
                  <a:gd name="T1" fmla="*/ 286 h 578"/>
                  <a:gd name="T2" fmla="*/ 23 w 495"/>
                  <a:gd name="T3" fmla="*/ 316 h 578"/>
                  <a:gd name="T4" fmla="*/ 39 w 495"/>
                  <a:gd name="T5" fmla="*/ 343 h 578"/>
                  <a:gd name="T6" fmla="*/ 38 w 495"/>
                  <a:gd name="T7" fmla="*/ 359 h 578"/>
                  <a:gd name="T8" fmla="*/ 65 w 495"/>
                  <a:gd name="T9" fmla="*/ 387 h 578"/>
                  <a:gd name="T10" fmla="*/ 65 w 495"/>
                  <a:gd name="T11" fmla="*/ 393 h 578"/>
                  <a:gd name="T12" fmla="*/ 250 w 495"/>
                  <a:gd name="T13" fmla="*/ 578 h 578"/>
                  <a:gd name="T14" fmla="*/ 434 w 495"/>
                  <a:gd name="T15" fmla="*/ 396 h 578"/>
                  <a:gd name="T16" fmla="*/ 447 w 495"/>
                  <a:gd name="T17" fmla="*/ 369 h 578"/>
                  <a:gd name="T18" fmla="*/ 447 w 495"/>
                  <a:gd name="T19" fmla="*/ 364 h 578"/>
                  <a:gd name="T20" fmla="*/ 482 w 495"/>
                  <a:gd name="T21" fmla="*/ 330 h 578"/>
                  <a:gd name="T22" fmla="*/ 473 w 495"/>
                  <a:gd name="T23" fmla="*/ 300 h 578"/>
                  <a:gd name="T24" fmla="*/ 482 w 495"/>
                  <a:gd name="T25" fmla="*/ 275 h 578"/>
                  <a:gd name="T26" fmla="*/ 471 w 495"/>
                  <a:gd name="T27" fmla="*/ 221 h 578"/>
                  <a:gd name="T28" fmla="*/ 487 w 495"/>
                  <a:gd name="T29" fmla="*/ 183 h 578"/>
                  <a:gd name="T30" fmla="*/ 432 w 495"/>
                  <a:gd name="T31" fmla="*/ 98 h 578"/>
                  <a:gd name="T32" fmla="*/ 417 w 495"/>
                  <a:gd name="T33" fmla="*/ 100 h 578"/>
                  <a:gd name="T34" fmla="*/ 362 w 495"/>
                  <a:gd name="T35" fmla="*/ 59 h 578"/>
                  <a:gd name="T36" fmla="*/ 346 w 495"/>
                  <a:gd name="T37" fmla="*/ 61 h 578"/>
                  <a:gd name="T38" fmla="*/ 280 w 495"/>
                  <a:gd name="T39" fmla="*/ 0 h 578"/>
                  <a:gd name="T40" fmla="*/ 216 w 495"/>
                  <a:gd name="T41" fmla="*/ 48 h 578"/>
                  <a:gd name="T42" fmla="*/ 158 w 495"/>
                  <a:gd name="T43" fmla="*/ 17 h 578"/>
                  <a:gd name="T44" fmla="*/ 87 w 495"/>
                  <a:gd name="T45" fmla="*/ 98 h 578"/>
                  <a:gd name="T46" fmla="*/ 83 w 495"/>
                  <a:gd name="T47" fmla="*/ 98 h 578"/>
                  <a:gd name="T48" fmla="*/ 27 w 495"/>
                  <a:gd name="T49" fmla="*/ 183 h 578"/>
                  <a:gd name="T50" fmla="*/ 29 w 495"/>
                  <a:gd name="T51" fmla="*/ 191 h 578"/>
                  <a:gd name="T52" fmla="*/ 6 w 495"/>
                  <a:gd name="T53" fmla="*/ 246 h 578"/>
                  <a:gd name="T54" fmla="*/ 30 w 495"/>
                  <a:gd name="T55" fmla="*/ 286 h 578"/>
                  <a:gd name="T56" fmla="*/ 106 w 495"/>
                  <a:gd name="T57" fmla="*/ 304 h 578"/>
                  <a:gd name="T58" fmla="*/ 112 w 495"/>
                  <a:gd name="T59" fmla="*/ 278 h 578"/>
                  <a:gd name="T60" fmla="*/ 115 w 495"/>
                  <a:gd name="T61" fmla="*/ 257 h 578"/>
                  <a:gd name="T62" fmla="*/ 158 w 495"/>
                  <a:gd name="T63" fmla="*/ 211 h 578"/>
                  <a:gd name="T64" fmla="*/ 171 w 495"/>
                  <a:gd name="T65" fmla="*/ 212 h 578"/>
                  <a:gd name="T66" fmla="*/ 234 w 495"/>
                  <a:gd name="T67" fmla="*/ 165 h 578"/>
                  <a:gd name="T68" fmla="*/ 276 w 495"/>
                  <a:gd name="T69" fmla="*/ 183 h 578"/>
                  <a:gd name="T70" fmla="*/ 293 w 495"/>
                  <a:gd name="T71" fmla="*/ 180 h 578"/>
                  <a:gd name="T72" fmla="*/ 349 w 495"/>
                  <a:gd name="T73" fmla="*/ 222 h 578"/>
                  <a:gd name="T74" fmla="*/ 359 w 495"/>
                  <a:gd name="T75" fmla="*/ 221 h 578"/>
                  <a:gd name="T76" fmla="*/ 389 w 495"/>
                  <a:gd name="T77" fmla="*/ 253 h 578"/>
                  <a:gd name="T78" fmla="*/ 393 w 495"/>
                  <a:gd name="T79" fmla="*/ 288 h 578"/>
                  <a:gd name="T80" fmla="*/ 393 w 495"/>
                  <a:gd name="T81" fmla="*/ 393 h 578"/>
                  <a:gd name="T82" fmla="*/ 250 w 495"/>
                  <a:gd name="T83" fmla="*/ 537 h 578"/>
                  <a:gd name="T84" fmla="*/ 106 w 495"/>
                  <a:gd name="T85" fmla="*/ 393 h 578"/>
                  <a:gd name="T86" fmla="*/ 106 w 495"/>
                  <a:gd name="T87" fmla="*/ 30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5" h="578">
                    <a:moveTo>
                      <a:pt x="30" y="286"/>
                    </a:moveTo>
                    <a:cubicBezTo>
                      <a:pt x="23" y="293"/>
                      <a:pt x="20" y="304"/>
                      <a:pt x="23" y="316"/>
                    </a:cubicBezTo>
                    <a:cubicBezTo>
                      <a:pt x="25" y="327"/>
                      <a:pt x="31" y="336"/>
                      <a:pt x="39" y="343"/>
                    </a:cubicBezTo>
                    <a:cubicBezTo>
                      <a:pt x="38" y="348"/>
                      <a:pt x="37" y="353"/>
                      <a:pt x="38" y="359"/>
                    </a:cubicBezTo>
                    <a:cubicBezTo>
                      <a:pt x="41" y="372"/>
                      <a:pt x="52" y="383"/>
                      <a:pt x="65" y="387"/>
                    </a:cubicBezTo>
                    <a:cubicBezTo>
                      <a:pt x="65" y="393"/>
                      <a:pt x="65" y="393"/>
                      <a:pt x="65" y="393"/>
                    </a:cubicBezTo>
                    <a:cubicBezTo>
                      <a:pt x="65" y="495"/>
                      <a:pt x="148" y="578"/>
                      <a:pt x="250" y="578"/>
                    </a:cubicBezTo>
                    <a:cubicBezTo>
                      <a:pt x="351" y="578"/>
                      <a:pt x="433" y="497"/>
                      <a:pt x="434" y="396"/>
                    </a:cubicBezTo>
                    <a:cubicBezTo>
                      <a:pt x="442" y="392"/>
                      <a:pt x="447" y="381"/>
                      <a:pt x="447" y="369"/>
                    </a:cubicBezTo>
                    <a:cubicBezTo>
                      <a:pt x="447" y="367"/>
                      <a:pt x="447" y="366"/>
                      <a:pt x="447" y="364"/>
                    </a:cubicBezTo>
                    <a:cubicBezTo>
                      <a:pt x="463" y="362"/>
                      <a:pt x="478" y="348"/>
                      <a:pt x="482" y="330"/>
                    </a:cubicBezTo>
                    <a:cubicBezTo>
                      <a:pt x="485" y="318"/>
                      <a:pt x="481" y="306"/>
                      <a:pt x="473" y="300"/>
                    </a:cubicBezTo>
                    <a:cubicBezTo>
                      <a:pt x="477" y="292"/>
                      <a:pt x="480" y="284"/>
                      <a:pt x="482" y="275"/>
                    </a:cubicBezTo>
                    <a:cubicBezTo>
                      <a:pt x="487" y="254"/>
                      <a:pt x="482" y="234"/>
                      <a:pt x="471" y="221"/>
                    </a:cubicBezTo>
                    <a:cubicBezTo>
                      <a:pt x="478" y="210"/>
                      <a:pt x="484" y="197"/>
                      <a:pt x="487" y="183"/>
                    </a:cubicBezTo>
                    <a:cubicBezTo>
                      <a:pt x="495" y="137"/>
                      <a:pt x="471" y="98"/>
                      <a:pt x="432" y="98"/>
                    </a:cubicBezTo>
                    <a:cubicBezTo>
                      <a:pt x="427" y="98"/>
                      <a:pt x="422" y="98"/>
                      <a:pt x="417" y="100"/>
                    </a:cubicBezTo>
                    <a:cubicBezTo>
                      <a:pt x="407" y="76"/>
                      <a:pt x="387" y="59"/>
                      <a:pt x="362" y="59"/>
                    </a:cubicBezTo>
                    <a:cubicBezTo>
                      <a:pt x="357" y="59"/>
                      <a:pt x="351" y="60"/>
                      <a:pt x="346" y="61"/>
                    </a:cubicBezTo>
                    <a:cubicBezTo>
                      <a:pt x="337" y="26"/>
                      <a:pt x="312" y="0"/>
                      <a:pt x="280" y="0"/>
                    </a:cubicBezTo>
                    <a:cubicBezTo>
                      <a:pt x="252" y="0"/>
                      <a:pt x="229" y="19"/>
                      <a:pt x="216" y="48"/>
                    </a:cubicBezTo>
                    <a:cubicBezTo>
                      <a:pt x="201" y="29"/>
                      <a:pt x="181" y="17"/>
                      <a:pt x="158" y="17"/>
                    </a:cubicBezTo>
                    <a:cubicBezTo>
                      <a:pt x="118" y="17"/>
                      <a:pt x="90" y="53"/>
                      <a:pt x="87" y="98"/>
                    </a:cubicBezTo>
                    <a:cubicBezTo>
                      <a:pt x="86" y="98"/>
                      <a:pt x="84" y="98"/>
                      <a:pt x="83" y="98"/>
                    </a:cubicBezTo>
                    <a:cubicBezTo>
                      <a:pt x="43" y="98"/>
                      <a:pt x="19" y="137"/>
                      <a:pt x="27" y="183"/>
                    </a:cubicBezTo>
                    <a:cubicBezTo>
                      <a:pt x="28" y="186"/>
                      <a:pt x="29" y="188"/>
                      <a:pt x="29" y="191"/>
                    </a:cubicBezTo>
                    <a:cubicBezTo>
                      <a:pt x="10" y="199"/>
                      <a:pt x="0" y="221"/>
                      <a:pt x="6" y="246"/>
                    </a:cubicBezTo>
                    <a:cubicBezTo>
                      <a:pt x="9" y="262"/>
                      <a:pt x="18" y="276"/>
                      <a:pt x="30" y="286"/>
                    </a:cubicBezTo>
                    <a:moveTo>
                      <a:pt x="106" y="304"/>
                    </a:moveTo>
                    <a:cubicBezTo>
                      <a:pt x="106" y="295"/>
                      <a:pt x="108" y="286"/>
                      <a:pt x="112" y="278"/>
                    </a:cubicBezTo>
                    <a:cubicBezTo>
                      <a:pt x="112" y="271"/>
                      <a:pt x="114" y="264"/>
                      <a:pt x="115" y="257"/>
                    </a:cubicBezTo>
                    <a:cubicBezTo>
                      <a:pt x="136" y="252"/>
                      <a:pt x="152" y="234"/>
                      <a:pt x="158" y="211"/>
                    </a:cubicBezTo>
                    <a:cubicBezTo>
                      <a:pt x="163" y="212"/>
                      <a:pt x="167" y="212"/>
                      <a:pt x="171" y="212"/>
                    </a:cubicBezTo>
                    <a:cubicBezTo>
                      <a:pt x="199" y="212"/>
                      <a:pt x="223" y="193"/>
                      <a:pt x="234" y="165"/>
                    </a:cubicBezTo>
                    <a:cubicBezTo>
                      <a:pt x="246" y="176"/>
                      <a:pt x="261" y="183"/>
                      <a:pt x="276" y="183"/>
                    </a:cubicBezTo>
                    <a:cubicBezTo>
                      <a:pt x="282" y="183"/>
                      <a:pt x="288" y="182"/>
                      <a:pt x="293" y="180"/>
                    </a:cubicBezTo>
                    <a:cubicBezTo>
                      <a:pt x="303" y="205"/>
                      <a:pt x="324" y="222"/>
                      <a:pt x="349" y="222"/>
                    </a:cubicBezTo>
                    <a:cubicBezTo>
                      <a:pt x="352" y="222"/>
                      <a:pt x="355" y="222"/>
                      <a:pt x="359" y="221"/>
                    </a:cubicBezTo>
                    <a:cubicBezTo>
                      <a:pt x="365" y="236"/>
                      <a:pt x="375" y="247"/>
                      <a:pt x="389" y="253"/>
                    </a:cubicBezTo>
                    <a:cubicBezTo>
                      <a:pt x="392" y="264"/>
                      <a:pt x="393" y="276"/>
                      <a:pt x="393" y="288"/>
                    </a:cubicBezTo>
                    <a:cubicBezTo>
                      <a:pt x="393" y="393"/>
                      <a:pt x="393" y="393"/>
                      <a:pt x="393" y="393"/>
                    </a:cubicBezTo>
                    <a:cubicBezTo>
                      <a:pt x="393" y="473"/>
                      <a:pt x="329" y="537"/>
                      <a:pt x="250" y="537"/>
                    </a:cubicBezTo>
                    <a:cubicBezTo>
                      <a:pt x="171" y="537"/>
                      <a:pt x="106" y="473"/>
                      <a:pt x="106" y="393"/>
                    </a:cubicBezTo>
                    <a:lnTo>
                      <a:pt x="10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30046">
                      <a:satMod val="103000"/>
                      <a:lumMod val="102000"/>
                      <a:tint val="94000"/>
                    </a:srgbClr>
                  </a:gs>
                  <a:gs pos="50000">
                    <a:srgbClr val="E30046">
                      <a:satMod val="110000"/>
                      <a:lumMod val="100000"/>
                      <a:shade val="100000"/>
                    </a:srgbClr>
                  </a:gs>
                  <a:gs pos="100000">
                    <a:srgbClr val="E30046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30046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endParaRPr>
              </a:p>
            </p:txBody>
          </p:sp>
          <p:sp>
            <p:nvSpPr>
              <p:cNvPr id="30" name="Freeform 245">
                <a:extLst>
                  <a:ext uri="{FF2B5EF4-FFF2-40B4-BE49-F238E27FC236}">
                    <a16:creationId xmlns:a16="http://schemas.microsoft.com/office/drawing/2014/main" id="{3DD8FAE9-9B43-4754-4E78-C6889BD8E4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9" y="2869"/>
                <a:ext cx="1014" cy="2478"/>
              </a:xfrm>
              <a:custGeom>
                <a:avLst/>
                <a:gdLst>
                  <a:gd name="T0" fmla="*/ 632 w 670"/>
                  <a:gd name="T1" fmla="*/ 100 h 1636"/>
                  <a:gd name="T2" fmla="*/ 513 w 670"/>
                  <a:gd name="T3" fmla="*/ 0 h 1636"/>
                  <a:gd name="T4" fmla="*/ 156 w 670"/>
                  <a:gd name="T5" fmla="*/ 0 h 1636"/>
                  <a:gd name="T6" fmla="*/ 37 w 670"/>
                  <a:gd name="T7" fmla="*/ 100 h 1636"/>
                  <a:gd name="T8" fmla="*/ 82 w 670"/>
                  <a:gd name="T9" fmla="*/ 537 h 1636"/>
                  <a:gd name="T10" fmla="*/ 61 w 670"/>
                  <a:gd name="T11" fmla="*/ 806 h 1636"/>
                  <a:gd name="T12" fmla="*/ 26 w 670"/>
                  <a:gd name="T13" fmla="*/ 1332 h 1636"/>
                  <a:gd name="T14" fmla="*/ 198 w 670"/>
                  <a:gd name="T15" fmla="*/ 1372 h 1636"/>
                  <a:gd name="T16" fmla="*/ 274 w 670"/>
                  <a:gd name="T17" fmla="*/ 1636 h 1636"/>
                  <a:gd name="T18" fmla="*/ 442 w 670"/>
                  <a:gd name="T19" fmla="*/ 1595 h 1636"/>
                  <a:gd name="T20" fmla="*/ 611 w 670"/>
                  <a:gd name="T21" fmla="*/ 1372 h 1636"/>
                  <a:gd name="T22" fmla="*/ 642 w 670"/>
                  <a:gd name="T23" fmla="*/ 1311 h 1636"/>
                  <a:gd name="T24" fmla="*/ 567 w 670"/>
                  <a:gd name="T25" fmla="*/ 537 h 1636"/>
                  <a:gd name="T26" fmla="*/ 670 w 670"/>
                  <a:gd name="T27" fmla="*/ 455 h 1636"/>
                  <a:gd name="T28" fmla="*/ 274 w 670"/>
                  <a:gd name="T29" fmla="*/ 1595 h 1636"/>
                  <a:gd name="T30" fmla="*/ 239 w 670"/>
                  <a:gd name="T31" fmla="*/ 1372 h 1636"/>
                  <a:gd name="T32" fmla="*/ 314 w 670"/>
                  <a:gd name="T33" fmla="*/ 1595 h 1636"/>
                  <a:gd name="T34" fmla="*/ 396 w 670"/>
                  <a:gd name="T35" fmla="*/ 1595 h 1636"/>
                  <a:gd name="T36" fmla="*/ 355 w 670"/>
                  <a:gd name="T37" fmla="*/ 1372 h 1636"/>
                  <a:gd name="T38" fmla="*/ 402 w 670"/>
                  <a:gd name="T39" fmla="*/ 1589 h 1636"/>
                  <a:gd name="T40" fmla="*/ 134 w 670"/>
                  <a:gd name="T41" fmla="*/ 364 h 1636"/>
                  <a:gd name="T42" fmla="*/ 325 w 670"/>
                  <a:gd name="T43" fmla="*/ 227 h 1636"/>
                  <a:gd name="T44" fmla="*/ 462 w 670"/>
                  <a:gd name="T45" fmla="*/ 367 h 1636"/>
                  <a:gd name="T46" fmla="*/ 555 w 670"/>
                  <a:gd name="T47" fmla="*/ 279 h 1636"/>
                  <a:gd name="T48" fmla="*/ 466 w 670"/>
                  <a:gd name="T49" fmla="*/ 326 h 1636"/>
                  <a:gd name="T50" fmla="*/ 366 w 670"/>
                  <a:gd name="T51" fmla="*/ 225 h 1636"/>
                  <a:gd name="T52" fmla="*/ 413 w 670"/>
                  <a:gd name="T53" fmla="*/ 137 h 1636"/>
                  <a:gd name="T54" fmla="*/ 524 w 670"/>
                  <a:gd name="T55" fmla="*/ 116 h 1636"/>
                  <a:gd name="T56" fmla="*/ 514 w 670"/>
                  <a:gd name="T57" fmla="*/ 206 h 1636"/>
                  <a:gd name="T58" fmla="*/ 543 w 670"/>
                  <a:gd name="T59" fmla="*/ 206 h 1636"/>
                  <a:gd name="T60" fmla="*/ 543 w 670"/>
                  <a:gd name="T61" fmla="*/ 153 h 1636"/>
                  <a:gd name="T62" fmla="*/ 568 w 670"/>
                  <a:gd name="T63" fmla="*/ 153 h 1636"/>
                  <a:gd name="T64" fmla="*/ 584 w 670"/>
                  <a:gd name="T65" fmla="*/ 208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0" h="1636">
                    <a:moveTo>
                      <a:pt x="670" y="455"/>
                    </a:moveTo>
                    <a:cubicBezTo>
                      <a:pt x="670" y="452"/>
                      <a:pt x="632" y="100"/>
                      <a:pt x="632" y="100"/>
                    </a:cubicBezTo>
                    <a:cubicBezTo>
                      <a:pt x="628" y="67"/>
                      <a:pt x="611" y="52"/>
                      <a:pt x="591" y="42"/>
                    </a:cubicBezTo>
                    <a:cubicBezTo>
                      <a:pt x="513" y="0"/>
                      <a:pt x="513" y="0"/>
                      <a:pt x="513" y="0"/>
                    </a:cubicBezTo>
                    <a:cubicBezTo>
                      <a:pt x="335" y="77"/>
                      <a:pt x="335" y="77"/>
                      <a:pt x="335" y="77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58" y="52"/>
                      <a:pt x="41" y="67"/>
                      <a:pt x="37" y="100"/>
                    </a:cubicBezTo>
                    <a:cubicBezTo>
                      <a:pt x="37" y="100"/>
                      <a:pt x="0" y="452"/>
                      <a:pt x="0" y="455"/>
                    </a:cubicBezTo>
                    <a:cubicBezTo>
                      <a:pt x="0" y="500"/>
                      <a:pt x="36" y="537"/>
                      <a:pt x="82" y="537"/>
                    </a:cubicBezTo>
                    <a:cubicBezTo>
                      <a:pt x="102" y="537"/>
                      <a:pt x="102" y="537"/>
                      <a:pt x="102" y="537"/>
                    </a:cubicBezTo>
                    <a:cubicBezTo>
                      <a:pt x="92" y="598"/>
                      <a:pt x="70" y="692"/>
                      <a:pt x="61" y="806"/>
                    </a:cubicBezTo>
                    <a:cubicBezTo>
                      <a:pt x="28" y="1311"/>
                      <a:pt x="28" y="1311"/>
                      <a:pt x="28" y="1311"/>
                    </a:cubicBezTo>
                    <a:cubicBezTo>
                      <a:pt x="26" y="1332"/>
                      <a:pt x="26" y="1332"/>
                      <a:pt x="26" y="1332"/>
                    </a:cubicBezTo>
                    <a:cubicBezTo>
                      <a:pt x="24" y="1354"/>
                      <a:pt x="36" y="1372"/>
                      <a:pt x="58" y="1372"/>
                    </a:cubicBezTo>
                    <a:cubicBezTo>
                      <a:pt x="198" y="1372"/>
                      <a:pt x="198" y="1372"/>
                      <a:pt x="198" y="1372"/>
                    </a:cubicBezTo>
                    <a:cubicBezTo>
                      <a:pt x="227" y="1595"/>
                      <a:pt x="227" y="1595"/>
                      <a:pt x="227" y="1595"/>
                    </a:cubicBezTo>
                    <a:cubicBezTo>
                      <a:pt x="230" y="1617"/>
                      <a:pt x="251" y="1636"/>
                      <a:pt x="274" y="1636"/>
                    </a:cubicBezTo>
                    <a:cubicBezTo>
                      <a:pt x="396" y="1636"/>
                      <a:pt x="396" y="1636"/>
                      <a:pt x="396" y="1636"/>
                    </a:cubicBezTo>
                    <a:cubicBezTo>
                      <a:pt x="418" y="1636"/>
                      <a:pt x="439" y="1617"/>
                      <a:pt x="442" y="1595"/>
                    </a:cubicBezTo>
                    <a:cubicBezTo>
                      <a:pt x="472" y="1372"/>
                      <a:pt x="472" y="1372"/>
                      <a:pt x="472" y="1372"/>
                    </a:cubicBezTo>
                    <a:cubicBezTo>
                      <a:pt x="611" y="1372"/>
                      <a:pt x="611" y="1372"/>
                      <a:pt x="611" y="1372"/>
                    </a:cubicBezTo>
                    <a:cubicBezTo>
                      <a:pt x="634" y="1372"/>
                      <a:pt x="645" y="1354"/>
                      <a:pt x="643" y="1332"/>
                    </a:cubicBezTo>
                    <a:cubicBezTo>
                      <a:pt x="642" y="1311"/>
                      <a:pt x="642" y="1311"/>
                      <a:pt x="642" y="1311"/>
                    </a:cubicBezTo>
                    <a:cubicBezTo>
                      <a:pt x="608" y="806"/>
                      <a:pt x="608" y="806"/>
                      <a:pt x="608" y="806"/>
                    </a:cubicBezTo>
                    <a:cubicBezTo>
                      <a:pt x="599" y="692"/>
                      <a:pt x="578" y="598"/>
                      <a:pt x="567" y="537"/>
                    </a:cubicBezTo>
                    <a:cubicBezTo>
                      <a:pt x="588" y="537"/>
                      <a:pt x="588" y="537"/>
                      <a:pt x="588" y="537"/>
                    </a:cubicBezTo>
                    <a:cubicBezTo>
                      <a:pt x="633" y="537"/>
                      <a:pt x="670" y="500"/>
                      <a:pt x="670" y="455"/>
                    </a:cubicBezTo>
                    <a:moveTo>
                      <a:pt x="314" y="1595"/>
                    </a:moveTo>
                    <a:cubicBezTo>
                      <a:pt x="274" y="1595"/>
                      <a:pt x="274" y="1595"/>
                      <a:pt x="274" y="1595"/>
                    </a:cubicBezTo>
                    <a:cubicBezTo>
                      <a:pt x="272" y="1595"/>
                      <a:pt x="268" y="1593"/>
                      <a:pt x="268" y="1590"/>
                    </a:cubicBezTo>
                    <a:cubicBezTo>
                      <a:pt x="239" y="1372"/>
                      <a:pt x="239" y="1372"/>
                      <a:pt x="239" y="1372"/>
                    </a:cubicBezTo>
                    <a:cubicBezTo>
                      <a:pt x="314" y="1372"/>
                      <a:pt x="314" y="1372"/>
                      <a:pt x="314" y="1372"/>
                    </a:cubicBezTo>
                    <a:lnTo>
                      <a:pt x="314" y="1595"/>
                    </a:lnTo>
                    <a:close/>
                    <a:moveTo>
                      <a:pt x="402" y="1589"/>
                    </a:moveTo>
                    <a:cubicBezTo>
                      <a:pt x="401" y="1593"/>
                      <a:pt x="398" y="1595"/>
                      <a:pt x="396" y="1595"/>
                    </a:cubicBezTo>
                    <a:cubicBezTo>
                      <a:pt x="355" y="1595"/>
                      <a:pt x="355" y="1595"/>
                      <a:pt x="355" y="1595"/>
                    </a:cubicBezTo>
                    <a:cubicBezTo>
                      <a:pt x="355" y="1372"/>
                      <a:pt x="355" y="1372"/>
                      <a:pt x="355" y="1372"/>
                    </a:cubicBezTo>
                    <a:cubicBezTo>
                      <a:pt x="430" y="1372"/>
                      <a:pt x="430" y="1372"/>
                      <a:pt x="430" y="1372"/>
                    </a:cubicBezTo>
                    <a:lnTo>
                      <a:pt x="402" y="1589"/>
                    </a:lnTo>
                    <a:close/>
                    <a:moveTo>
                      <a:pt x="109" y="398"/>
                    </a:moveTo>
                    <a:cubicBezTo>
                      <a:pt x="115" y="386"/>
                      <a:pt x="124" y="374"/>
                      <a:pt x="134" y="364"/>
                    </a:cubicBezTo>
                    <a:cubicBezTo>
                      <a:pt x="230" y="267"/>
                      <a:pt x="230" y="267"/>
                      <a:pt x="230" y="267"/>
                    </a:cubicBezTo>
                    <a:cubicBezTo>
                      <a:pt x="257" y="241"/>
                      <a:pt x="291" y="228"/>
                      <a:pt x="325" y="227"/>
                    </a:cubicBezTo>
                    <a:cubicBezTo>
                      <a:pt x="325" y="264"/>
                      <a:pt x="340" y="299"/>
                      <a:pt x="366" y="325"/>
                    </a:cubicBezTo>
                    <a:cubicBezTo>
                      <a:pt x="392" y="351"/>
                      <a:pt x="426" y="365"/>
                      <a:pt x="462" y="367"/>
                    </a:cubicBezTo>
                    <a:cubicBezTo>
                      <a:pt x="378" y="491"/>
                      <a:pt x="109" y="398"/>
                      <a:pt x="109" y="398"/>
                    </a:cubicBezTo>
                    <a:moveTo>
                      <a:pt x="555" y="279"/>
                    </a:moveTo>
                    <a:cubicBezTo>
                      <a:pt x="538" y="296"/>
                      <a:pt x="538" y="296"/>
                      <a:pt x="538" y="296"/>
                    </a:cubicBezTo>
                    <a:cubicBezTo>
                      <a:pt x="519" y="315"/>
                      <a:pt x="493" y="326"/>
                      <a:pt x="466" y="326"/>
                    </a:cubicBezTo>
                    <a:cubicBezTo>
                      <a:pt x="440" y="326"/>
                      <a:pt x="414" y="315"/>
                      <a:pt x="395" y="296"/>
                    </a:cubicBezTo>
                    <a:cubicBezTo>
                      <a:pt x="376" y="277"/>
                      <a:pt x="366" y="252"/>
                      <a:pt x="366" y="225"/>
                    </a:cubicBezTo>
                    <a:cubicBezTo>
                      <a:pt x="366" y="198"/>
                      <a:pt x="376" y="173"/>
                      <a:pt x="395" y="154"/>
                    </a:cubicBezTo>
                    <a:cubicBezTo>
                      <a:pt x="413" y="137"/>
                      <a:pt x="413" y="137"/>
                      <a:pt x="413" y="137"/>
                    </a:cubicBezTo>
                    <a:cubicBezTo>
                      <a:pt x="432" y="118"/>
                      <a:pt x="457" y="107"/>
                      <a:pt x="484" y="107"/>
                    </a:cubicBezTo>
                    <a:cubicBezTo>
                      <a:pt x="498" y="107"/>
                      <a:pt x="511" y="110"/>
                      <a:pt x="524" y="116"/>
                    </a:cubicBezTo>
                    <a:cubicBezTo>
                      <a:pt x="520" y="118"/>
                      <a:pt x="517" y="121"/>
                      <a:pt x="514" y="124"/>
                    </a:cubicBezTo>
                    <a:cubicBezTo>
                      <a:pt x="491" y="147"/>
                      <a:pt x="491" y="184"/>
                      <a:pt x="514" y="206"/>
                    </a:cubicBezTo>
                    <a:cubicBezTo>
                      <a:pt x="518" y="210"/>
                      <a:pt x="523" y="212"/>
                      <a:pt x="528" y="212"/>
                    </a:cubicBezTo>
                    <a:cubicBezTo>
                      <a:pt x="533" y="212"/>
                      <a:pt x="539" y="210"/>
                      <a:pt x="543" y="206"/>
                    </a:cubicBezTo>
                    <a:cubicBezTo>
                      <a:pt x="551" y="198"/>
                      <a:pt x="551" y="185"/>
                      <a:pt x="543" y="177"/>
                    </a:cubicBezTo>
                    <a:cubicBezTo>
                      <a:pt x="536" y="171"/>
                      <a:pt x="536" y="160"/>
                      <a:pt x="543" y="153"/>
                    </a:cubicBezTo>
                    <a:cubicBezTo>
                      <a:pt x="544" y="151"/>
                      <a:pt x="546" y="150"/>
                      <a:pt x="548" y="149"/>
                    </a:cubicBezTo>
                    <a:cubicBezTo>
                      <a:pt x="555" y="146"/>
                      <a:pt x="563" y="148"/>
                      <a:pt x="568" y="153"/>
                    </a:cubicBezTo>
                    <a:cubicBezTo>
                      <a:pt x="570" y="156"/>
                      <a:pt x="575" y="160"/>
                      <a:pt x="580" y="172"/>
                    </a:cubicBezTo>
                    <a:cubicBezTo>
                      <a:pt x="584" y="184"/>
                      <a:pt x="584" y="188"/>
                      <a:pt x="584" y="208"/>
                    </a:cubicBezTo>
                    <a:cubicBezTo>
                      <a:pt x="584" y="235"/>
                      <a:pt x="574" y="260"/>
                      <a:pt x="555" y="279"/>
                    </a:cubicBezTo>
                  </a:path>
                </a:pathLst>
              </a:custGeom>
              <a:gradFill rotWithShape="1">
                <a:gsLst>
                  <a:gs pos="0">
                    <a:srgbClr val="E30046">
                      <a:satMod val="103000"/>
                      <a:lumMod val="102000"/>
                      <a:tint val="94000"/>
                    </a:srgbClr>
                  </a:gs>
                  <a:gs pos="50000">
                    <a:srgbClr val="E30046">
                      <a:satMod val="110000"/>
                      <a:lumMod val="100000"/>
                      <a:shade val="100000"/>
                    </a:srgbClr>
                  </a:gs>
                  <a:gs pos="100000">
                    <a:srgbClr val="E30046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30046"/>
                </a:solidFill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153">
              <a:extLst>
                <a:ext uri="{FF2B5EF4-FFF2-40B4-BE49-F238E27FC236}">
                  <a16:creationId xmlns:a16="http://schemas.microsoft.com/office/drawing/2014/main" id="{F8E931DC-C100-35E1-0488-E8F11EDD71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8630" y="4889445"/>
              <a:ext cx="313108" cy="648000"/>
              <a:chOff x="1779" y="1845"/>
              <a:chExt cx="503" cy="1041"/>
            </a:xfrm>
            <a:solidFill>
              <a:srgbClr val="E30046"/>
            </a:solidFill>
          </p:grpSpPr>
          <p:sp>
            <p:nvSpPr>
              <p:cNvPr id="26" name="Freeform 2154">
                <a:extLst>
                  <a:ext uri="{FF2B5EF4-FFF2-40B4-BE49-F238E27FC236}">
                    <a16:creationId xmlns:a16="http://schemas.microsoft.com/office/drawing/2014/main" id="{892D502A-FCBD-8CB4-D64E-169091B9D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2360"/>
                <a:ext cx="39" cy="84"/>
              </a:xfrm>
              <a:custGeom>
                <a:avLst/>
                <a:gdLst>
                  <a:gd name="T0" fmla="*/ 32 w 83"/>
                  <a:gd name="T1" fmla="*/ 1 h 178"/>
                  <a:gd name="T2" fmla="*/ 1 w 83"/>
                  <a:gd name="T3" fmla="*/ 19 h 178"/>
                  <a:gd name="T4" fmla="*/ 41 w 83"/>
                  <a:gd name="T5" fmla="*/ 173 h 178"/>
                  <a:gd name="T6" fmla="*/ 59 w 83"/>
                  <a:gd name="T7" fmla="*/ 172 h 178"/>
                  <a:gd name="T8" fmla="*/ 76 w 83"/>
                  <a:gd name="T9" fmla="*/ 147 h 178"/>
                  <a:gd name="T10" fmla="*/ 72 w 83"/>
                  <a:gd name="T11" fmla="*/ 65 h 178"/>
                  <a:gd name="T12" fmla="*/ 32 w 83"/>
                  <a:gd name="T13" fmla="*/ 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78">
                    <a:moveTo>
                      <a:pt x="32" y="1"/>
                    </a:moveTo>
                    <a:cubicBezTo>
                      <a:pt x="24" y="0"/>
                      <a:pt x="2" y="10"/>
                      <a:pt x="1" y="19"/>
                    </a:cubicBezTo>
                    <a:cubicBezTo>
                      <a:pt x="0" y="27"/>
                      <a:pt x="36" y="168"/>
                      <a:pt x="41" y="173"/>
                    </a:cubicBezTo>
                    <a:cubicBezTo>
                      <a:pt x="47" y="177"/>
                      <a:pt x="45" y="178"/>
                      <a:pt x="59" y="172"/>
                    </a:cubicBezTo>
                    <a:cubicBezTo>
                      <a:pt x="76" y="165"/>
                      <a:pt x="72" y="163"/>
                      <a:pt x="76" y="147"/>
                    </a:cubicBezTo>
                    <a:cubicBezTo>
                      <a:pt x="83" y="116"/>
                      <a:pt x="72" y="65"/>
                      <a:pt x="72" y="65"/>
                    </a:cubicBezTo>
                    <a:cubicBezTo>
                      <a:pt x="72" y="65"/>
                      <a:pt x="40" y="3"/>
                      <a:pt x="3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27" name="Freeform 2155">
                <a:extLst>
                  <a:ext uri="{FF2B5EF4-FFF2-40B4-BE49-F238E27FC236}">
                    <a16:creationId xmlns:a16="http://schemas.microsoft.com/office/drawing/2014/main" id="{6C11569B-C152-71DF-C8C7-5EE69CB0E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" y="1845"/>
                <a:ext cx="301" cy="232"/>
              </a:xfrm>
              <a:custGeom>
                <a:avLst/>
                <a:gdLst>
                  <a:gd name="T0" fmla="*/ 501 w 638"/>
                  <a:gd name="T1" fmla="*/ 163 h 490"/>
                  <a:gd name="T2" fmla="*/ 346 w 638"/>
                  <a:gd name="T3" fmla="*/ 77 h 490"/>
                  <a:gd name="T4" fmla="*/ 346 w 638"/>
                  <a:gd name="T5" fmla="*/ 77 h 490"/>
                  <a:gd name="T6" fmla="*/ 192 w 638"/>
                  <a:gd name="T7" fmla="*/ 0 h 490"/>
                  <a:gd name="T8" fmla="*/ 0 w 638"/>
                  <a:gd name="T9" fmla="*/ 192 h 490"/>
                  <a:gd name="T10" fmla="*/ 0 w 638"/>
                  <a:gd name="T11" fmla="*/ 298 h 490"/>
                  <a:gd name="T12" fmla="*/ 192 w 638"/>
                  <a:gd name="T13" fmla="*/ 490 h 490"/>
                  <a:gd name="T14" fmla="*/ 384 w 638"/>
                  <a:gd name="T15" fmla="*/ 298 h 490"/>
                  <a:gd name="T16" fmla="*/ 384 w 638"/>
                  <a:gd name="T17" fmla="*/ 192 h 490"/>
                  <a:gd name="T18" fmla="*/ 369 w 638"/>
                  <a:gd name="T19" fmla="*/ 116 h 490"/>
                  <a:gd name="T20" fmla="*/ 368 w 638"/>
                  <a:gd name="T21" fmla="*/ 116 h 490"/>
                  <a:gd name="T22" fmla="*/ 439 w 638"/>
                  <a:gd name="T23" fmla="*/ 238 h 490"/>
                  <a:gd name="T24" fmla="*/ 638 w 638"/>
                  <a:gd name="T25" fmla="*/ 230 h 490"/>
                  <a:gd name="T26" fmla="*/ 501 w 638"/>
                  <a:gd name="T27" fmla="*/ 163 h 490"/>
                  <a:gd name="T28" fmla="*/ 342 w 638"/>
                  <a:gd name="T29" fmla="*/ 298 h 490"/>
                  <a:gd name="T30" fmla="*/ 192 w 638"/>
                  <a:gd name="T31" fmla="*/ 448 h 490"/>
                  <a:gd name="T32" fmla="*/ 42 w 638"/>
                  <a:gd name="T33" fmla="*/ 298 h 490"/>
                  <a:gd name="T34" fmla="*/ 42 w 638"/>
                  <a:gd name="T35" fmla="*/ 192 h 490"/>
                  <a:gd name="T36" fmla="*/ 53 w 638"/>
                  <a:gd name="T37" fmla="*/ 136 h 490"/>
                  <a:gd name="T38" fmla="*/ 332 w 638"/>
                  <a:gd name="T39" fmla="*/ 137 h 490"/>
                  <a:gd name="T40" fmla="*/ 342 w 638"/>
                  <a:gd name="T41" fmla="*/ 192 h 490"/>
                  <a:gd name="T42" fmla="*/ 342 w 638"/>
                  <a:gd name="T43" fmla="*/ 298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8" h="490">
                    <a:moveTo>
                      <a:pt x="501" y="163"/>
                    </a:moveTo>
                    <a:cubicBezTo>
                      <a:pt x="480" y="53"/>
                      <a:pt x="383" y="68"/>
                      <a:pt x="346" y="77"/>
                    </a:cubicBezTo>
                    <a:cubicBezTo>
                      <a:pt x="346" y="77"/>
                      <a:pt x="346" y="77"/>
                      <a:pt x="346" y="77"/>
                    </a:cubicBezTo>
                    <a:cubicBezTo>
                      <a:pt x="311" y="31"/>
                      <a:pt x="255" y="0"/>
                      <a:pt x="192" y="0"/>
                    </a:cubicBezTo>
                    <a:cubicBezTo>
                      <a:pt x="86" y="0"/>
                      <a:pt x="0" y="87"/>
                      <a:pt x="0" y="192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403"/>
                      <a:pt x="86" y="490"/>
                      <a:pt x="192" y="490"/>
                    </a:cubicBezTo>
                    <a:cubicBezTo>
                      <a:pt x="298" y="490"/>
                      <a:pt x="384" y="403"/>
                      <a:pt x="384" y="298"/>
                    </a:cubicBezTo>
                    <a:cubicBezTo>
                      <a:pt x="384" y="192"/>
                      <a:pt x="384" y="192"/>
                      <a:pt x="384" y="192"/>
                    </a:cubicBezTo>
                    <a:cubicBezTo>
                      <a:pt x="384" y="165"/>
                      <a:pt x="379" y="140"/>
                      <a:pt x="369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89" y="140"/>
                      <a:pt x="415" y="179"/>
                      <a:pt x="439" y="238"/>
                    </a:cubicBezTo>
                    <a:cubicBezTo>
                      <a:pt x="489" y="361"/>
                      <a:pt x="638" y="230"/>
                      <a:pt x="638" y="230"/>
                    </a:cubicBezTo>
                    <a:cubicBezTo>
                      <a:pt x="638" y="230"/>
                      <a:pt x="523" y="270"/>
                      <a:pt x="501" y="163"/>
                    </a:cubicBezTo>
                    <a:moveTo>
                      <a:pt x="342" y="298"/>
                    </a:moveTo>
                    <a:cubicBezTo>
                      <a:pt x="342" y="380"/>
                      <a:pt x="275" y="448"/>
                      <a:pt x="192" y="448"/>
                    </a:cubicBezTo>
                    <a:cubicBezTo>
                      <a:pt x="109" y="448"/>
                      <a:pt x="42" y="380"/>
                      <a:pt x="42" y="298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72"/>
                      <a:pt x="46" y="153"/>
                      <a:pt x="53" y="136"/>
                    </a:cubicBezTo>
                    <a:cubicBezTo>
                      <a:pt x="63" y="250"/>
                      <a:pt x="263" y="182"/>
                      <a:pt x="332" y="137"/>
                    </a:cubicBezTo>
                    <a:cubicBezTo>
                      <a:pt x="339" y="154"/>
                      <a:pt x="342" y="173"/>
                      <a:pt x="342" y="192"/>
                    </a:cubicBezTo>
                    <a:lnTo>
                      <a:pt x="342" y="2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  <p:sp>
            <p:nvSpPr>
              <p:cNvPr id="28" name="Freeform 2156">
                <a:extLst>
                  <a:ext uri="{FF2B5EF4-FFF2-40B4-BE49-F238E27FC236}">
                    <a16:creationId xmlns:a16="http://schemas.microsoft.com/office/drawing/2014/main" id="{075B0E78-57D5-F06E-15D4-058D0FF1B5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2097"/>
                <a:ext cx="503" cy="789"/>
              </a:xfrm>
              <a:custGeom>
                <a:avLst/>
                <a:gdLst>
                  <a:gd name="T0" fmla="*/ 1004 w 1064"/>
                  <a:gd name="T1" fmla="*/ 284 h 1668"/>
                  <a:gd name="T2" fmla="*/ 713 w 1064"/>
                  <a:gd name="T3" fmla="*/ 57 h 1668"/>
                  <a:gd name="T4" fmla="*/ 577 w 1064"/>
                  <a:gd name="T5" fmla="*/ 0 h 1668"/>
                  <a:gd name="T6" fmla="*/ 370 w 1064"/>
                  <a:gd name="T7" fmla="*/ 133 h 1668"/>
                  <a:gd name="T8" fmla="*/ 332 w 1064"/>
                  <a:gd name="T9" fmla="*/ 25 h 1668"/>
                  <a:gd name="T10" fmla="*/ 223 w 1064"/>
                  <a:gd name="T11" fmla="*/ 319 h 1668"/>
                  <a:gd name="T12" fmla="*/ 129 w 1064"/>
                  <a:gd name="T13" fmla="*/ 734 h 1668"/>
                  <a:gd name="T14" fmla="*/ 143 w 1064"/>
                  <a:gd name="T15" fmla="*/ 871 h 1668"/>
                  <a:gd name="T16" fmla="*/ 189 w 1064"/>
                  <a:gd name="T17" fmla="*/ 929 h 1668"/>
                  <a:gd name="T18" fmla="*/ 216 w 1064"/>
                  <a:gd name="T19" fmla="*/ 929 h 1668"/>
                  <a:gd name="T20" fmla="*/ 216 w 1064"/>
                  <a:gd name="T21" fmla="*/ 929 h 1668"/>
                  <a:gd name="T22" fmla="*/ 218 w 1064"/>
                  <a:gd name="T23" fmla="*/ 955 h 1668"/>
                  <a:gd name="T24" fmla="*/ 286 w 1064"/>
                  <a:gd name="T25" fmla="*/ 1584 h 1668"/>
                  <a:gd name="T26" fmla="*/ 382 w 1064"/>
                  <a:gd name="T27" fmla="*/ 1668 h 1668"/>
                  <a:gd name="T28" fmla="*/ 406 w 1064"/>
                  <a:gd name="T29" fmla="*/ 1668 h 1668"/>
                  <a:gd name="T30" fmla="*/ 427 w 1064"/>
                  <a:gd name="T31" fmla="*/ 1667 h 1668"/>
                  <a:gd name="T32" fmla="*/ 450 w 1064"/>
                  <a:gd name="T33" fmla="*/ 1667 h 1668"/>
                  <a:gd name="T34" fmla="*/ 473 w 1064"/>
                  <a:gd name="T35" fmla="*/ 1667 h 1668"/>
                  <a:gd name="T36" fmla="*/ 495 w 1064"/>
                  <a:gd name="T37" fmla="*/ 1668 h 1668"/>
                  <a:gd name="T38" fmla="*/ 519 w 1064"/>
                  <a:gd name="T39" fmla="*/ 1668 h 1668"/>
                  <a:gd name="T40" fmla="*/ 614 w 1064"/>
                  <a:gd name="T41" fmla="*/ 1584 h 1668"/>
                  <a:gd name="T42" fmla="*/ 682 w 1064"/>
                  <a:gd name="T43" fmla="*/ 955 h 1668"/>
                  <a:gd name="T44" fmla="*/ 684 w 1064"/>
                  <a:gd name="T45" fmla="*/ 929 h 1668"/>
                  <a:gd name="T46" fmla="*/ 771 w 1064"/>
                  <a:gd name="T47" fmla="*/ 929 h 1668"/>
                  <a:gd name="T48" fmla="*/ 702 w 1064"/>
                  <a:gd name="T49" fmla="*/ 634 h 1668"/>
                  <a:gd name="T50" fmla="*/ 715 w 1064"/>
                  <a:gd name="T51" fmla="*/ 267 h 1668"/>
                  <a:gd name="T52" fmla="*/ 777 w 1064"/>
                  <a:gd name="T53" fmla="*/ 302 h 1668"/>
                  <a:gd name="T54" fmla="*/ 792 w 1064"/>
                  <a:gd name="T55" fmla="*/ 515 h 1668"/>
                  <a:gd name="T56" fmla="*/ 772 w 1064"/>
                  <a:gd name="T57" fmla="*/ 564 h 1668"/>
                  <a:gd name="T58" fmla="*/ 801 w 1064"/>
                  <a:gd name="T59" fmla="*/ 616 h 1668"/>
                  <a:gd name="T60" fmla="*/ 888 w 1064"/>
                  <a:gd name="T61" fmla="*/ 547 h 1668"/>
                  <a:gd name="T62" fmla="*/ 1010 w 1064"/>
                  <a:gd name="T63" fmla="*/ 441 h 1668"/>
                  <a:gd name="T64" fmla="*/ 1004 w 1064"/>
                  <a:gd name="T65" fmla="*/ 284 h 1668"/>
                  <a:gd name="T66" fmla="*/ 430 w 1064"/>
                  <a:gd name="T67" fmla="*/ 1620 h 1668"/>
                  <a:gd name="T68" fmla="*/ 408 w 1064"/>
                  <a:gd name="T69" fmla="*/ 1621 h 1668"/>
                  <a:gd name="T70" fmla="*/ 334 w 1064"/>
                  <a:gd name="T71" fmla="*/ 1577 h 1668"/>
                  <a:gd name="T72" fmla="*/ 268 w 1064"/>
                  <a:gd name="T73" fmla="*/ 977 h 1668"/>
                  <a:gd name="T74" fmla="*/ 430 w 1064"/>
                  <a:gd name="T75" fmla="*/ 977 h 1668"/>
                  <a:gd name="T76" fmla="*/ 430 w 1064"/>
                  <a:gd name="T77" fmla="*/ 1620 h 1668"/>
                  <a:gd name="T78" fmla="*/ 567 w 1064"/>
                  <a:gd name="T79" fmla="*/ 1577 h 1668"/>
                  <a:gd name="T80" fmla="*/ 519 w 1064"/>
                  <a:gd name="T81" fmla="*/ 1621 h 1668"/>
                  <a:gd name="T82" fmla="*/ 472 w 1064"/>
                  <a:gd name="T83" fmla="*/ 1620 h 1668"/>
                  <a:gd name="T84" fmla="*/ 472 w 1064"/>
                  <a:gd name="T85" fmla="*/ 977 h 1668"/>
                  <a:gd name="T86" fmla="*/ 632 w 1064"/>
                  <a:gd name="T87" fmla="*/ 977 h 1668"/>
                  <a:gd name="T88" fmla="*/ 567 w 1064"/>
                  <a:gd name="T89" fmla="*/ 1577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4" h="1668">
                    <a:moveTo>
                      <a:pt x="1004" y="284"/>
                    </a:moveTo>
                    <a:cubicBezTo>
                      <a:pt x="909" y="206"/>
                      <a:pt x="815" y="128"/>
                      <a:pt x="713" y="57"/>
                    </a:cubicBezTo>
                    <a:cubicBezTo>
                      <a:pt x="670" y="27"/>
                      <a:pt x="625" y="9"/>
                      <a:pt x="577" y="0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32" y="25"/>
                      <a:pt x="332" y="25"/>
                      <a:pt x="332" y="25"/>
                    </a:cubicBezTo>
                    <a:cubicBezTo>
                      <a:pt x="211" y="76"/>
                      <a:pt x="173" y="213"/>
                      <a:pt x="223" y="319"/>
                    </a:cubicBezTo>
                    <a:cubicBezTo>
                      <a:pt x="7" y="435"/>
                      <a:pt x="0" y="555"/>
                      <a:pt x="129" y="734"/>
                    </a:cubicBezTo>
                    <a:cubicBezTo>
                      <a:pt x="144" y="755"/>
                      <a:pt x="143" y="845"/>
                      <a:pt x="143" y="871"/>
                    </a:cubicBezTo>
                    <a:cubicBezTo>
                      <a:pt x="143" y="899"/>
                      <a:pt x="144" y="919"/>
                      <a:pt x="189" y="929"/>
                    </a:cubicBezTo>
                    <a:cubicBezTo>
                      <a:pt x="216" y="929"/>
                      <a:pt x="216" y="929"/>
                      <a:pt x="216" y="929"/>
                    </a:cubicBezTo>
                    <a:cubicBezTo>
                      <a:pt x="216" y="929"/>
                      <a:pt x="216" y="929"/>
                      <a:pt x="216" y="929"/>
                    </a:cubicBezTo>
                    <a:cubicBezTo>
                      <a:pt x="218" y="955"/>
                      <a:pt x="218" y="955"/>
                      <a:pt x="218" y="955"/>
                    </a:cubicBezTo>
                    <a:cubicBezTo>
                      <a:pt x="238" y="1153"/>
                      <a:pt x="273" y="1497"/>
                      <a:pt x="286" y="1584"/>
                    </a:cubicBezTo>
                    <a:cubicBezTo>
                      <a:pt x="296" y="1658"/>
                      <a:pt x="338" y="1668"/>
                      <a:pt x="382" y="1668"/>
                    </a:cubicBezTo>
                    <a:cubicBezTo>
                      <a:pt x="389" y="1668"/>
                      <a:pt x="397" y="1668"/>
                      <a:pt x="406" y="1668"/>
                    </a:cubicBezTo>
                    <a:cubicBezTo>
                      <a:pt x="413" y="1668"/>
                      <a:pt x="420" y="1667"/>
                      <a:pt x="427" y="1667"/>
                    </a:cubicBezTo>
                    <a:cubicBezTo>
                      <a:pt x="450" y="1667"/>
                      <a:pt x="450" y="1667"/>
                      <a:pt x="450" y="1667"/>
                    </a:cubicBezTo>
                    <a:cubicBezTo>
                      <a:pt x="473" y="1667"/>
                      <a:pt x="473" y="1667"/>
                      <a:pt x="473" y="1667"/>
                    </a:cubicBezTo>
                    <a:cubicBezTo>
                      <a:pt x="480" y="1667"/>
                      <a:pt x="488" y="1668"/>
                      <a:pt x="495" y="1668"/>
                    </a:cubicBezTo>
                    <a:cubicBezTo>
                      <a:pt x="503" y="1668"/>
                      <a:pt x="511" y="1668"/>
                      <a:pt x="519" y="1668"/>
                    </a:cubicBezTo>
                    <a:cubicBezTo>
                      <a:pt x="563" y="1668"/>
                      <a:pt x="605" y="1658"/>
                      <a:pt x="614" y="1584"/>
                    </a:cubicBezTo>
                    <a:cubicBezTo>
                      <a:pt x="627" y="1497"/>
                      <a:pt x="662" y="1153"/>
                      <a:pt x="682" y="955"/>
                    </a:cubicBezTo>
                    <a:cubicBezTo>
                      <a:pt x="684" y="929"/>
                      <a:pt x="684" y="929"/>
                      <a:pt x="684" y="929"/>
                    </a:cubicBezTo>
                    <a:cubicBezTo>
                      <a:pt x="771" y="929"/>
                      <a:pt x="771" y="929"/>
                      <a:pt x="771" y="929"/>
                    </a:cubicBezTo>
                    <a:cubicBezTo>
                      <a:pt x="740" y="767"/>
                      <a:pt x="732" y="752"/>
                      <a:pt x="702" y="634"/>
                    </a:cubicBezTo>
                    <a:cubicBezTo>
                      <a:pt x="682" y="514"/>
                      <a:pt x="642" y="389"/>
                      <a:pt x="715" y="267"/>
                    </a:cubicBezTo>
                    <a:cubicBezTo>
                      <a:pt x="736" y="279"/>
                      <a:pt x="756" y="290"/>
                      <a:pt x="777" y="302"/>
                    </a:cubicBezTo>
                    <a:cubicBezTo>
                      <a:pt x="917" y="385"/>
                      <a:pt x="918" y="409"/>
                      <a:pt x="792" y="515"/>
                    </a:cubicBezTo>
                    <a:cubicBezTo>
                      <a:pt x="764" y="539"/>
                      <a:pt x="763" y="553"/>
                      <a:pt x="772" y="564"/>
                    </a:cubicBezTo>
                    <a:cubicBezTo>
                      <a:pt x="781" y="575"/>
                      <a:pt x="790" y="598"/>
                      <a:pt x="801" y="616"/>
                    </a:cubicBezTo>
                    <a:cubicBezTo>
                      <a:pt x="817" y="605"/>
                      <a:pt x="860" y="572"/>
                      <a:pt x="888" y="547"/>
                    </a:cubicBezTo>
                    <a:cubicBezTo>
                      <a:pt x="928" y="511"/>
                      <a:pt x="974" y="480"/>
                      <a:pt x="1010" y="441"/>
                    </a:cubicBezTo>
                    <a:cubicBezTo>
                      <a:pt x="1059" y="389"/>
                      <a:pt x="1064" y="332"/>
                      <a:pt x="1004" y="284"/>
                    </a:cubicBezTo>
                    <a:moveTo>
                      <a:pt x="430" y="1620"/>
                    </a:moveTo>
                    <a:cubicBezTo>
                      <a:pt x="422" y="1621"/>
                      <a:pt x="415" y="1621"/>
                      <a:pt x="408" y="1621"/>
                    </a:cubicBezTo>
                    <a:cubicBezTo>
                      <a:pt x="376" y="1621"/>
                      <a:pt x="339" y="1619"/>
                      <a:pt x="334" y="1577"/>
                    </a:cubicBezTo>
                    <a:cubicBezTo>
                      <a:pt x="321" y="1495"/>
                      <a:pt x="288" y="1177"/>
                      <a:pt x="268" y="977"/>
                    </a:cubicBezTo>
                    <a:cubicBezTo>
                      <a:pt x="430" y="977"/>
                      <a:pt x="430" y="977"/>
                      <a:pt x="430" y="977"/>
                    </a:cubicBezTo>
                    <a:cubicBezTo>
                      <a:pt x="430" y="1122"/>
                      <a:pt x="430" y="1620"/>
                      <a:pt x="430" y="1620"/>
                    </a:cubicBezTo>
                    <a:moveTo>
                      <a:pt x="567" y="1577"/>
                    </a:moveTo>
                    <a:cubicBezTo>
                      <a:pt x="562" y="1619"/>
                      <a:pt x="550" y="1621"/>
                      <a:pt x="519" y="1621"/>
                    </a:cubicBezTo>
                    <a:cubicBezTo>
                      <a:pt x="512" y="1621"/>
                      <a:pt x="480" y="1621"/>
                      <a:pt x="472" y="1620"/>
                    </a:cubicBezTo>
                    <a:cubicBezTo>
                      <a:pt x="472" y="1620"/>
                      <a:pt x="471" y="1122"/>
                      <a:pt x="472" y="977"/>
                    </a:cubicBezTo>
                    <a:cubicBezTo>
                      <a:pt x="632" y="977"/>
                      <a:pt x="632" y="977"/>
                      <a:pt x="632" y="977"/>
                    </a:cubicBezTo>
                    <a:cubicBezTo>
                      <a:pt x="612" y="1177"/>
                      <a:pt x="579" y="1495"/>
                      <a:pt x="567" y="15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</a:endParaRP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8904B18-B9FA-E553-329A-1E0C84667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41" y="3970774"/>
            <a:ext cx="698092" cy="5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2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4DC5-AAFA-30D4-B7ED-8ADB81FC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Raleway" panose="020B0503030101060003" pitchFamily="34" charset="0"/>
              </a:rPr>
              <a:t>Conclusion</a:t>
            </a:r>
            <a:endParaRPr lang="en-GB" b="1" dirty="0">
              <a:latin typeface="Raleway" panose="020B0503030101060003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236E19B-75F0-3C6D-8B45-B7F1C2F58C6C}"/>
              </a:ext>
            </a:extLst>
          </p:cNvPr>
          <p:cNvSpPr txBox="1">
            <a:spLocks/>
          </p:cNvSpPr>
          <p:nvPr/>
        </p:nvSpPr>
        <p:spPr>
          <a:xfrm>
            <a:off x="1153606" y="2090401"/>
            <a:ext cx="9884787" cy="167784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Global partnerships are essential to eliminate new HIV infections in children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7EC27-6118-32AF-F90F-A3604716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56" y="4040066"/>
            <a:ext cx="2941292" cy="1957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92867-0880-C061-D026-05D119F469CA}"/>
              </a:ext>
            </a:extLst>
          </p:cNvPr>
          <p:cNvSpPr txBox="1"/>
          <p:nvPr/>
        </p:nvSpPr>
        <p:spPr>
          <a:xfrm>
            <a:off x="5090265" y="5992182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Raleway" panose="020B0503030101060003" pitchFamily="34" charset="0"/>
              </a:rPr>
              <a:t>Vatican City, Rome, Italy</a:t>
            </a:r>
          </a:p>
        </p:txBody>
      </p:sp>
    </p:spTree>
    <p:extLst>
      <p:ext uri="{BB962C8B-B14F-4D97-AF65-F5344CB8AC3E}">
        <p14:creationId xmlns:p14="http://schemas.microsoft.com/office/powerpoint/2010/main" val="407259308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IAS 2023">
      <a:dk1>
        <a:srgbClr val="000000"/>
      </a:dk1>
      <a:lt1>
        <a:srgbClr val="FFFFFF"/>
      </a:lt1>
      <a:dk2>
        <a:srgbClr val="489DCB"/>
      </a:dk2>
      <a:lt2>
        <a:srgbClr val="FFFFFF"/>
      </a:lt2>
      <a:accent1>
        <a:srgbClr val="489DCB"/>
      </a:accent1>
      <a:accent2>
        <a:srgbClr val="EAAF66"/>
      </a:accent2>
      <a:accent3>
        <a:srgbClr val="2C7D5C"/>
      </a:accent3>
      <a:accent4>
        <a:srgbClr val="E0001B"/>
      </a:accent4>
      <a:accent5>
        <a:srgbClr val="69301F"/>
      </a:accent5>
      <a:accent6>
        <a:srgbClr val="FF890E"/>
      </a:accent6>
      <a:hlink>
        <a:srgbClr val="E0001B"/>
      </a:hlink>
      <a:folHlink>
        <a:srgbClr val="E0001B"/>
      </a:folHlink>
    </a:clrScheme>
    <a:fontScheme name="IAS Ribbon Sans">
      <a:majorFont>
        <a:latin typeface="IAS Ribbon Sans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AS Ribbon Sans Light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8EB5806B-0E69-6C41-ABD7-2774ABEFAFAE}" vid="{ED27C5B2-E848-9E4C-A73E-5A78602C1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iV original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iV original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VIIV_PowerPoint_Full_Template_16x9</Template>
  <TotalTime>4463</TotalTime>
  <Words>678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IAS Ribbon Sans Bold</vt:lpstr>
      <vt:lpstr>Raleway</vt:lpstr>
      <vt:lpstr>Courier New</vt:lpstr>
      <vt:lpstr>Arial</vt:lpstr>
      <vt:lpstr>Century Gothic</vt:lpstr>
      <vt:lpstr>IAS Ribbon Sans Regular</vt:lpstr>
      <vt:lpstr>IAS Ribbon Sans Light</vt:lpstr>
      <vt:lpstr>IAS2023</vt:lpstr>
      <vt:lpstr>Opportunities and challenges in developing long-acting solutions for post-natal prophylaxis</vt:lpstr>
      <vt:lpstr>Conflict of interest</vt:lpstr>
      <vt:lpstr>Infants still acquire HIV infection in spite of high maternal antiretroviral therapy coverage  </vt:lpstr>
      <vt:lpstr>Current recommendations for post-natal prophylaxis are complex and may not be suited to drug administration in the neonatal period </vt:lpstr>
      <vt:lpstr>Potential advantages of long-acting drugs for post-natal prophylaxis </vt:lpstr>
      <vt:lpstr>Growth and maturation result in challenges for developing ARVs for neonates </vt:lpstr>
      <vt:lpstr>Potential challenges of long-acting drugs for post-natal prophylaxis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Tan</dc:creator>
  <cp:lastModifiedBy>Lionel Tan</cp:lastModifiedBy>
  <cp:revision>5</cp:revision>
  <cp:lastPrinted>2019-06-19T15:59:20Z</cp:lastPrinted>
  <dcterms:created xsi:type="dcterms:W3CDTF">2023-07-04T15:53:34Z</dcterms:created>
  <dcterms:modified xsi:type="dcterms:W3CDTF">2023-07-22T06:43:17Z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5607440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