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0" r:id="rId1"/>
  </p:sldMasterIdLst>
  <p:notesMasterIdLst>
    <p:notesMasterId r:id="rId23"/>
  </p:notesMasterIdLst>
  <p:sldIdLst>
    <p:sldId id="314" r:id="rId2"/>
    <p:sldId id="321" r:id="rId3"/>
    <p:sldId id="2141412058" r:id="rId4"/>
    <p:sldId id="2141412074" r:id="rId5"/>
    <p:sldId id="2141412019" r:id="rId6"/>
    <p:sldId id="2141412005" r:id="rId7"/>
    <p:sldId id="2141412061" r:id="rId8"/>
    <p:sldId id="2141412059" r:id="rId9"/>
    <p:sldId id="2141412045" r:id="rId10"/>
    <p:sldId id="2141412063" r:id="rId11"/>
    <p:sldId id="2039" r:id="rId12"/>
    <p:sldId id="2141412020" r:id="rId13"/>
    <p:sldId id="2141411966" r:id="rId14"/>
    <p:sldId id="2141411993" r:id="rId15"/>
    <p:sldId id="2141412043" r:id="rId16"/>
    <p:sldId id="2141412049" r:id="rId17"/>
    <p:sldId id="2141412067" r:id="rId18"/>
    <p:sldId id="2141412068" r:id="rId19"/>
    <p:sldId id="2141412023" r:id="rId20"/>
    <p:sldId id="2141412069" r:id="rId21"/>
    <p:sldId id="2141412070" r:id="rId22"/>
  </p:sldIdLst>
  <p:sldSz cx="12192000" cy="6858000"/>
  <p:notesSz cx="6858000" cy="9144000"/>
  <p:embeddedFontLst>
    <p:embeddedFont>
      <p:font typeface="Calibri" panose="020F0502020204030204" pitchFamily="34" charset="0"/>
      <p:regular r:id="rId24"/>
      <p:bold r:id="rId25"/>
      <p:italic r:id="rId26"/>
      <p:boldItalic r:id="rId27"/>
    </p:embeddedFont>
    <p:embeddedFont>
      <p:font typeface="Calibri Light" panose="020F0302020204030204" pitchFamily="34" charset="0"/>
      <p:regular r:id="rId28"/>
      <p:italic r:id="rId29"/>
    </p:embeddedFont>
    <p:embeddedFont>
      <p:font typeface="Verdana" panose="020B0604030504040204" pitchFamily="34" charset="0"/>
      <p:regular r:id="rId30"/>
      <p:bold r:id="rId31"/>
      <p:italic r:id="rId32"/>
      <p:boldItalic r:id="rId3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9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87" autoAdjust="0"/>
    <p:restoredTop sz="82335"/>
  </p:normalViewPr>
  <p:slideViewPr>
    <p:cSldViewPr snapToGrid="0" snapToObjects="1">
      <p:cViewPr varScale="1">
        <p:scale>
          <a:sx n="94" d="100"/>
          <a:sy n="94" d="100"/>
        </p:scale>
        <p:origin x="1304" y="19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4D20E5-D8F7-594B-9D91-F763D43B9AF7}" type="datetimeFigureOut">
              <a:rPr lang="en-GB" smtClean="0"/>
              <a:t>25/07/2023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E8DCDC-D13C-2549-BE6A-717E9EED41AD}" type="slidenum">
              <a:rPr lang="en-GB" smtClean="0"/>
              <a:t>‹#›</a:t>
            </a:fld>
            <a:endParaRPr lang="en-GB"/>
          </a:p>
        </p:txBody>
      </p:sp>
    </p:spTree>
    <p:extLst>
      <p:ext uri="{BB962C8B-B14F-4D97-AF65-F5344CB8AC3E}">
        <p14:creationId xmlns:p14="http://schemas.microsoft.com/office/powerpoint/2010/main" val="3792321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Antibodies to 4 Env epitopes are in clinical trials, both naturally occurring and modified variants.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Since 2014 there have been many clinical trials with several of these antibodies ( as illustrated in this timeline where each “tick” represents a clinical trial) and these have ranged from studies focused prevention, therapy and remission …including adults, infants, and people with HIV – both viremic and on suppressive ART.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BE8DCDC-D13C-2549-BE6A-717E9EED41AD}" type="slidenum">
              <a:rPr lang="en-GB" smtClean="0"/>
              <a:t>2</a:t>
            </a:fld>
            <a:endParaRPr lang="en-GB"/>
          </a:p>
        </p:txBody>
      </p:sp>
    </p:spTree>
    <p:extLst>
      <p:ext uri="{BB962C8B-B14F-4D97-AF65-F5344CB8AC3E}">
        <p14:creationId xmlns:p14="http://schemas.microsoft.com/office/powerpoint/2010/main" val="25773583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Daniel Kaufmann at the Univ of Montreal also evaluated HIV-specific responses during </a:t>
            </a:r>
            <a:r>
              <a:rPr lang="en-US" dirty="0" err="1"/>
              <a:t>bNAb</a:t>
            </a:r>
            <a:r>
              <a:rPr lang="en-US" dirty="0"/>
              <a:t>-mediated suppression and found that Gag-specific responses are enhanced during </a:t>
            </a:r>
            <a:r>
              <a:rPr lang="en-US" dirty="0" err="1"/>
              <a:t>bNAb</a:t>
            </a:r>
            <a:r>
              <a:rPr lang="en-US" dirty="0"/>
              <a:t> therapy. These graphs show the frequency of gag-specific CD4 and CD8 T cells (by measuring secretion of cytokines) in a cohort of ART treated individuals and in a group of 9 participants from one of our clinical trials. As you can see the frequency of responses does not change over time…..whereas in the group of </a:t>
            </a:r>
            <a:r>
              <a:rPr lang="en-US" dirty="0" err="1"/>
              <a:t>bNAb</a:t>
            </a:r>
            <a:r>
              <a:rPr lang="en-US" dirty="0"/>
              <a:t> treated individuals responses increase over the first 6 weeks after ART is discontinued and remain elevated over a period of 18 weeks.</a:t>
            </a:r>
          </a:p>
          <a:p>
            <a:endParaRPr lang="en-US" dirty="0"/>
          </a:p>
          <a:p>
            <a:r>
              <a:rPr lang="en-US" dirty="0"/>
              <a:t>While these suggest that </a:t>
            </a:r>
            <a:r>
              <a:rPr lang="en-US" dirty="0" err="1"/>
              <a:t>bNAb</a:t>
            </a:r>
            <a:r>
              <a:rPr lang="en-US" dirty="0"/>
              <a:t> therapy may impact immune responses, in both cases these changes in immune responses were not sufficient to control viremia.</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D845915-17F5-A84A-B274-F88FCDF0E76E}" type="slidenum">
              <a:rPr lang="en-US" smtClean="0"/>
              <a:t>11</a:t>
            </a:fld>
            <a:endParaRPr lang="en-US"/>
          </a:p>
        </p:txBody>
      </p:sp>
    </p:spTree>
    <p:extLst>
      <p:ext uri="{BB962C8B-B14F-4D97-AF65-F5344CB8AC3E}">
        <p14:creationId xmlns:p14="http://schemas.microsoft.com/office/powerpoint/2010/main" val="22841380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a:t>Lastly, Christian </a:t>
            </a:r>
            <a:r>
              <a:rPr lang="en-US" sz="1200" dirty="0" err="1"/>
              <a:t>Gaelber</a:t>
            </a:r>
            <a:r>
              <a:rPr lang="en-US" sz="1200" dirty="0"/>
              <a:t> in Michel’s lab measured the intact </a:t>
            </a:r>
            <a:r>
              <a:rPr lang="en-US" sz="1200" dirty="0" err="1"/>
              <a:t>proviral</a:t>
            </a:r>
            <a:r>
              <a:rPr lang="en-US" sz="1200" dirty="0"/>
              <a:t> reservoir by (a PCR-based method that allows confirmation of sequences) before and 26 </a:t>
            </a:r>
            <a:r>
              <a:rPr lang="en-US" sz="1200" dirty="0" err="1"/>
              <a:t>wks</a:t>
            </a:r>
            <a:r>
              <a:rPr lang="en-US" sz="1200" dirty="0"/>
              <a:t> after </a:t>
            </a:r>
            <a:r>
              <a:rPr lang="en-US" sz="1200" dirty="0" err="1"/>
              <a:t>bNAb</a:t>
            </a:r>
            <a:r>
              <a:rPr lang="en-US" sz="1200" dirty="0"/>
              <a:t> therapy during ATI or suppressive ART. He found changes in intact proviruses but not in defectives…these were statistically significant although not large in magnitude, Data from this small cohort suggests </a:t>
            </a:r>
            <a:r>
              <a:rPr lang="en-US" sz="1200" dirty="0" err="1"/>
              <a:t>bNAbs</a:t>
            </a:r>
            <a:r>
              <a:rPr lang="en-US" sz="1200" dirty="0"/>
              <a:t> may be able to interfere with established/ peripheral blood HIV reservoir</a:t>
            </a:r>
          </a:p>
          <a:p>
            <a:endParaRPr lang="en-US" dirty="0"/>
          </a:p>
        </p:txBody>
      </p:sp>
      <p:sp>
        <p:nvSpPr>
          <p:cNvPr id="4" name="Slide Number Placeholder 3"/>
          <p:cNvSpPr>
            <a:spLocks noGrp="1"/>
          </p:cNvSpPr>
          <p:nvPr>
            <p:ph type="sldNum" sz="quarter" idx="5"/>
          </p:nvPr>
        </p:nvSpPr>
        <p:spPr/>
        <p:txBody>
          <a:bodyPr/>
          <a:lstStyle/>
          <a:p>
            <a:fld id="{03217671-F3F6-7649-9FBC-A1B8F29BF0D7}" type="slidenum">
              <a:rPr lang="en-US" smtClean="0"/>
              <a:t>12</a:t>
            </a:fld>
            <a:endParaRPr lang="en-US"/>
          </a:p>
        </p:txBody>
      </p:sp>
    </p:spTree>
    <p:extLst>
      <p:ext uri="{BB962C8B-B14F-4D97-AF65-F5344CB8AC3E}">
        <p14:creationId xmlns:p14="http://schemas.microsoft.com/office/powerpoint/2010/main" val="41292531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fontScale="85000" lnSpcReduction="20000"/>
          </a:bodyPr>
          <a:lstStyle/>
          <a:p>
            <a:r>
              <a:rPr lang="en-US" sz="2400" b="0" dirty="0">
                <a:solidFill>
                  <a:srgbClr val="C00000"/>
                </a:solidFill>
              </a:rPr>
              <a:t>So far, these results suggest that </a:t>
            </a:r>
            <a:r>
              <a:rPr lang="en-US" sz="2400" b="0" dirty="0" err="1">
                <a:solidFill>
                  <a:srgbClr val="C00000"/>
                </a:solidFill>
              </a:rPr>
              <a:t>bNAbs</a:t>
            </a:r>
            <a:r>
              <a:rPr lang="en-US" sz="2400" b="0" dirty="0">
                <a:solidFill>
                  <a:srgbClr val="C00000"/>
                </a:solidFill>
              </a:rPr>
              <a:t> may have additional effects, in addition to suppressing viremia. But many questions remain in how to best design (and evaluate) Cure interventions that include </a:t>
            </a:r>
            <a:r>
              <a:rPr lang="en-US" sz="2400" b="0" dirty="0" err="1">
                <a:solidFill>
                  <a:srgbClr val="C00000"/>
                </a:solidFill>
              </a:rPr>
              <a:t>bNAbs</a:t>
            </a:r>
            <a:endParaRPr lang="en-US" sz="2400" b="0" dirty="0">
              <a:solidFill>
                <a:srgbClr val="C00000"/>
              </a:solidFill>
            </a:endParaRPr>
          </a:p>
          <a:p>
            <a:r>
              <a:rPr lang="en-US" sz="2400" b="0" dirty="0">
                <a:solidFill>
                  <a:srgbClr val="C00000"/>
                </a:solidFill>
              </a:rPr>
              <a:t>1) what’s the best timing for Cure intervention, 2) will interventions be as effective during suppressive ART or at ART initiation or during ART interruption? 3) Will interventions be more successful among individuals treated early (but not too early)? 4) Will ART-free control require additional immune modulation and antigen expression?</a:t>
            </a:r>
          </a:p>
        </p:txBody>
      </p:sp>
      <p:sp>
        <p:nvSpPr>
          <p:cNvPr id="4" name="Slide Number Placeholder 3"/>
          <p:cNvSpPr>
            <a:spLocks noGrp="1"/>
          </p:cNvSpPr>
          <p:nvPr>
            <p:ph type="sldNum" sz="quarter" idx="10"/>
          </p:nvPr>
        </p:nvSpPr>
        <p:spPr/>
        <p:txBody>
          <a:bodyPr/>
          <a:lstStyle/>
          <a:p>
            <a:pPr>
              <a:defRPr/>
            </a:pPr>
            <a:fld id="{9E8B711B-6796-4DD7-9954-9F1E75C0A7B2}" type="slidenum">
              <a:rPr lang="en-US" smtClean="0">
                <a:solidFill>
                  <a:prstClr val="black"/>
                </a:solidFill>
                <a:latin typeface="Calibri"/>
              </a:rPr>
              <a:pPr>
                <a:defRPr/>
              </a:pPr>
              <a:t>13</a:t>
            </a:fld>
            <a:endParaRPr lang="en-US">
              <a:solidFill>
                <a:prstClr val="black"/>
              </a:solidFill>
              <a:latin typeface="Calibri"/>
            </a:endParaRPr>
          </a:p>
        </p:txBody>
      </p:sp>
    </p:spTree>
    <p:extLst>
      <p:ext uri="{BB962C8B-B14F-4D97-AF65-F5344CB8AC3E}">
        <p14:creationId xmlns:p14="http://schemas.microsoft.com/office/powerpoint/2010/main" val="8487812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aseline="0" dirty="0"/>
              <a:t>A few studies have explored combination strategies with 3BNC117 and/or 10-1074.</a:t>
            </a:r>
          </a:p>
          <a:p>
            <a:pPr marL="0" indent="0">
              <a:buFontTx/>
              <a:buNone/>
            </a:pPr>
            <a:endParaRPr lang="en-US" baseline="0" dirty="0"/>
          </a:p>
          <a:p>
            <a:pPr marL="0" indent="0">
              <a:buFontTx/>
              <a:buNone/>
            </a:pPr>
            <a:r>
              <a:rPr lang="en-US" baseline="0" dirty="0"/>
              <a:t>Another recently completed study was </a:t>
            </a:r>
            <a:r>
              <a:rPr lang="en-US" baseline="0" dirty="0" err="1"/>
              <a:t>eCLEAR</a:t>
            </a:r>
            <a:r>
              <a:rPr lang="en-US" baseline="0" dirty="0"/>
              <a:t> conducted by Ole </a:t>
            </a:r>
            <a:r>
              <a:rPr lang="en-US" baseline="0" dirty="0" err="1"/>
              <a:t>Sogaard</a:t>
            </a:r>
            <a:r>
              <a:rPr lang="en-US" baseline="0" dirty="0"/>
              <a:t> in Denmark. In the study, ART naïve participants were randomized to initiate ART only, or receive 3BNC, </a:t>
            </a:r>
            <a:r>
              <a:rPr lang="en-US" baseline="0" dirty="0" err="1"/>
              <a:t>romidepsin</a:t>
            </a:r>
            <a:r>
              <a:rPr lang="en-US" baseline="0" dirty="0"/>
              <a:t> or the combination during 2 cycles…..which was then followed by ATI 1 year later. About half of the cohort </a:t>
            </a:r>
            <a:r>
              <a:rPr lang="en-US" baseline="0" dirty="0" err="1"/>
              <a:t>harboured</a:t>
            </a:r>
            <a:r>
              <a:rPr lang="en-US" baseline="0" dirty="0"/>
              <a:t> non-subtype viruses. While there were no significant differences across groups in terms of reservoir decay, </a:t>
            </a:r>
          </a:p>
          <a:p>
            <a:pPr marL="0" indent="0">
              <a:buFontTx/>
              <a:buNone/>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They observed enhanced HIV gag-specific CD8 T cell responses </a:t>
            </a:r>
            <a:r>
              <a:rPr lang="en-US" sz="1200" dirty="0"/>
              <a:t>among participants harboring 3BNC117 sensitive pre-ART viruses pre-ART viruses, and these changes were associated with delayed to time to viral rebound (and apparent different kinetic of rebound). A caveat is that number of participants undergoing ATI was small. </a:t>
            </a:r>
          </a:p>
          <a:p>
            <a:pPr marL="0" indent="0">
              <a:buFontTx/>
              <a:buNone/>
            </a:pPr>
            <a:endParaRPr lang="en-US" baseline="0" dirty="0"/>
          </a:p>
        </p:txBody>
      </p:sp>
      <p:sp>
        <p:nvSpPr>
          <p:cNvPr id="4" name="Slide Number Placeholder 3"/>
          <p:cNvSpPr>
            <a:spLocks noGrp="1"/>
          </p:cNvSpPr>
          <p:nvPr>
            <p:ph type="sldNum" sz="quarter" idx="10"/>
          </p:nvPr>
        </p:nvSpPr>
        <p:spPr/>
        <p:txBody>
          <a:bodyPr/>
          <a:lstStyle/>
          <a:p>
            <a:fld id="{A1B5CD6A-C90A-F549-BAC4-7DE62252908E}" type="slidenum">
              <a:rPr lang="en-US" smtClean="0"/>
              <a:t>14</a:t>
            </a:fld>
            <a:endParaRPr lang="en-US"/>
          </a:p>
        </p:txBody>
      </p:sp>
    </p:spTree>
    <p:extLst>
      <p:ext uri="{BB962C8B-B14F-4D97-AF65-F5344CB8AC3E}">
        <p14:creationId xmlns:p14="http://schemas.microsoft.com/office/powerpoint/2010/main" val="12690101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highlight>
                  <a:srgbClr val="FFFF00"/>
                </a:highlight>
                <a:latin typeface="Arial" panose="020B0604020202020204" pitchFamily="34" charset="0"/>
                <a:ea typeface="Calibri" panose="020F0502020204030204" pitchFamily="34" charset="0"/>
              </a:rPr>
              <a:t>In prior studies, </a:t>
            </a:r>
            <a:r>
              <a:rPr lang="en-US" sz="1800" i="1" dirty="0" err="1">
                <a:effectLst/>
                <a:latin typeface="Arial" panose="020B0604020202020204" pitchFamily="34" charset="0"/>
                <a:ea typeface="Cambria" panose="02040503050406030204" pitchFamily="18" charset="0"/>
              </a:rPr>
              <a:t>leftolimod</a:t>
            </a:r>
            <a:r>
              <a:rPr lang="en-US" sz="1800" dirty="0">
                <a:effectLst/>
                <a:latin typeface="Arial" panose="020B0604020202020204" pitchFamily="34" charset="0"/>
                <a:ea typeface="Cambria" panose="02040503050406030204" pitchFamily="18" charset="0"/>
              </a:rPr>
              <a:t>, a TLR9 agonist in PWH on ART-induced activation of </a:t>
            </a:r>
            <a:r>
              <a:rPr lang="en-US" sz="1800" dirty="0" err="1">
                <a:effectLst/>
                <a:latin typeface="Arial" panose="020B0604020202020204" pitchFamily="34" charset="0"/>
                <a:ea typeface="Cambria" panose="02040503050406030204" pitchFamily="18" charset="0"/>
              </a:rPr>
              <a:t>pDCs</a:t>
            </a:r>
            <a:r>
              <a:rPr lang="en-US" sz="1800" dirty="0">
                <a:effectLst/>
                <a:latin typeface="Arial" panose="020B0604020202020204" pitchFamily="34" charset="0"/>
                <a:ea typeface="Cambria" panose="02040503050406030204" pitchFamily="18" charset="0"/>
              </a:rPr>
              <a:t> and potent upregulation of antiviral immune responses. In this study, participants were again randomized in 1 of 4 groups to receive 3BNC+1074 with our without the TLR9 agonist, or placebo. Two doses of </a:t>
            </a:r>
            <a:r>
              <a:rPr lang="en-US" sz="1800" dirty="0" err="1">
                <a:effectLst/>
                <a:latin typeface="Arial" panose="020B0604020202020204" pitchFamily="34" charset="0"/>
                <a:ea typeface="Cambria" panose="02040503050406030204" pitchFamily="18" charset="0"/>
              </a:rPr>
              <a:t>bNAbs</a:t>
            </a:r>
            <a:r>
              <a:rPr lang="en-US" sz="1800" dirty="0">
                <a:effectLst/>
                <a:latin typeface="Arial" panose="020B0604020202020204" pitchFamily="34" charset="0"/>
                <a:ea typeface="Cambria" panose="02040503050406030204" pitchFamily="18" charset="0"/>
              </a:rPr>
              <a:t> were given 3 weeks apart during ATI and the dosing period ended at </a:t>
            </a:r>
            <a:r>
              <a:rPr lang="en-US" sz="1800" dirty="0" err="1">
                <a:effectLst/>
                <a:latin typeface="Arial" panose="020B0604020202020204" pitchFamily="34" charset="0"/>
                <a:ea typeface="Cambria" panose="02040503050406030204" pitchFamily="18" charset="0"/>
              </a:rPr>
              <a:t>wk</a:t>
            </a:r>
            <a:r>
              <a:rPr lang="en-US" sz="1800" dirty="0">
                <a:effectLst/>
                <a:latin typeface="Arial" panose="020B0604020202020204" pitchFamily="34" charset="0"/>
                <a:ea typeface="Cambria" panose="02040503050406030204" pitchFamily="18" charset="0"/>
              </a:rPr>
              <a:t> 5 of ATI. The ATI period was defined to be of 25 weeks. </a:t>
            </a:r>
          </a:p>
          <a:p>
            <a:endParaRPr lang="en-US" sz="1800" dirty="0">
              <a:effectLst/>
              <a:latin typeface="Arial" panose="020B0604020202020204" pitchFamily="34" charset="0"/>
              <a:ea typeface="Cambria" panose="02040503050406030204" pitchFamily="18" charset="0"/>
            </a:endParaRPr>
          </a:p>
          <a:p>
            <a:r>
              <a:rPr lang="en-US" sz="1800" dirty="0">
                <a:effectLst/>
                <a:latin typeface="Arial" panose="020B0604020202020204" pitchFamily="34" charset="0"/>
                <a:ea typeface="Cambria" panose="02040503050406030204" pitchFamily="18" charset="0"/>
              </a:rPr>
              <a:t>They found that the </a:t>
            </a:r>
            <a:r>
              <a:rPr lang="en-US" sz="1800" dirty="0" err="1">
                <a:effectLst/>
                <a:latin typeface="Arial" panose="020B0604020202020204" pitchFamily="34" charset="0"/>
                <a:ea typeface="Cambria" panose="02040503050406030204" pitchFamily="18" charset="0"/>
              </a:rPr>
              <a:t>bNAb</a:t>
            </a:r>
            <a:r>
              <a:rPr lang="en-US" sz="1800" dirty="0">
                <a:effectLst/>
                <a:latin typeface="Arial" panose="020B0604020202020204" pitchFamily="34" charset="0"/>
                <a:ea typeface="Cambria" panose="02040503050406030204" pitchFamily="18" charset="0"/>
              </a:rPr>
              <a:t> groups had longer period of viral suppression, and 4 out 11 </a:t>
            </a:r>
            <a:r>
              <a:rPr lang="en-US" sz="1800" dirty="0" err="1">
                <a:effectLst/>
                <a:latin typeface="Arial" panose="020B0604020202020204" pitchFamily="34" charset="0"/>
                <a:ea typeface="Cambria" panose="02040503050406030204" pitchFamily="18" charset="0"/>
              </a:rPr>
              <a:t>bNAb</a:t>
            </a:r>
            <a:r>
              <a:rPr lang="en-US" sz="1800" dirty="0">
                <a:effectLst/>
                <a:latin typeface="Arial" panose="020B0604020202020204" pitchFamily="34" charset="0"/>
                <a:ea typeface="Cambria" panose="02040503050406030204" pitchFamily="18" charset="0"/>
              </a:rPr>
              <a:t> only participants did not meet ART restart criteria. Again, they observed a trend towards increase gag CD8 responses among </a:t>
            </a:r>
            <a:r>
              <a:rPr lang="en-US" sz="1800" dirty="0" err="1">
                <a:effectLst/>
                <a:latin typeface="Arial" panose="020B0604020202020204" pitchFamily="34" charset="0"/>
                <a:ea typeface="Cambria" panose="02040503050406030204" pitchFamily="18" charset="0"/>
              </a:rPr>
              <a:t>bNAb</a:t>
            </a:r>
            <a:r>
              <a:rPr lang="en-US" sz="1800" dirty="0">
                <a:effectLst/>
                <a:latin typeface="Arial" panose="020B0604020202020204" pitchFamily="34" charset="0"/>
                <a:ea typeface="Cambria" panose="02040503050406030204" pitchFamily="18" charset="0"/>
              </a:rPr>
              <a:t> recipients who maintained viral suppression for 13 wks. </a:t>
            </a:r>
          </a:p>
          <a:p>
            <a:endParaRPr lang="en-US" sz="1800" dirty="0">
              <a:effectLst/>
              <a:latin typeface="Arial" panose="020B0604020202020204" pitchFamily="34" charset="0"/>
              <a:ea typeface="Cambria" panose="02040503050406030204" pitchFamily="18" charset="0"/>
            </a:endParaRPr>
          </a:p>
          <a:p>
            <a:r>
              <a:rPr lang="en-US" sz="1800" dirty="0">
                <a:effectLst/>
                <a:latin typeface="Arial" panose="020B0604020202020204" pitchFamily="34" charset="0"/>
                <a:ea typeface="Cambria" panose="02040503050406030204" pitchFamily="18" charset="0"/>
              </a:rPr>
              <a:t>Of note, they did not observe clear additional beneficial effect of combining TLR9 with </a:t>
            </a:r>
            <a:r>
              <a:rPr lang="en-US" sz="1800" dirty="0" err="1">
                <a:effectLst/>
                <a:latin typeface="Arial" panose="020B0604020202020204" pitchFamily="34" charset="0"/>
                <a:ea typeface="Cambria" panose="02040503050406030204" pitchFamily="18" charset="0"/>
              </a:rPr>
              <a:t>bNAbs</a:t>
            </a:r>
            <a:r>
              <a:rPr lang="en-US" sz="1800" dirty="0">
                <a:effectLst/>
                <a:latin typeface="Arial" panose="020B0604020202020204" pitchFamily="34" charset="0"/>
                <a:ea typeface="Cambria" panose="02040503050406030204" pitchFamily="18" charset="0"/>
              </a:rPr>
              <a:t>. </a:t>
            </a:r>
          </a:p>
          <a:p>
            <a:endParaRPr lang="en-US" sz="1800" dirty="0">
              <a:effectLst/>
              <a:latin typeface="Arial" panose="020B0604020202020204" pitchFamily="34" charset="0"/>
              <a:ea typeface="Cambria" panose="02040503050406030204" pitchFamily="18" charset="0"/>
            </a:endParaRPr>
          </a:p>
          <a:p>
            <a:endParaRPr lang="en-US" sz="1800" dirty="0">
              <a:effectLst/>
              <a:latin typeface="Arial" panose="020B0604020202020204" pitchFamily="34" charset="0"/>
              <a:ea typeface="Cambria" panose="02040503050406030204" pitchFamily="18" charset="0"/>
            </a:endParaRPr>
          </a:p>
          <a:p>
            <a:endParaRPr lang="en-US" sz="2800" dirty="0">
              <a:effectLst/>
            </a:endParaRPr>
          </a:p>
          <a:p>
            <a:r>
              <a:rPr lang="en-US" sz="1800" dirty="0">
                <a:effectLst/>
                <a:highlight>
                  <a:srgbClr val="FFFF00"/>
                </a:highlight>
                <a:latin typeface="Arial" panose="020B0604020202020204" pitchFamily="34" charset="0"/>
                <a:ea typeface="Calibri" panose="020F0502020204030204" pitchFamily="34" charset="0"/>
              </a:rPr>
              <a:t>The study’s primary endpoint was time from stopping ART to the date of meeting the criteria for loss of virologic control (defined as 4 weeks with plasma HIV-RNA &gt;1,000 copies/mL or 2 consecutive measurements &gt;100,000 copies/mL)</a:t>
            </a:r>
            <a:r>
              <a:rPr lang="en-US" sz="1800" dirty="0">
                <a:effectLst/>
                <a:latin typeface="Arial" panose="020B0604020202020204" pitchFamily="34" charset="0"/>
                <a:ea typeface="Calibri" panose="020F0502020204030204" pitchFamily="34" charset="0"/>
              </a:rPr>
              <a:t>. </a:t>
            </a:r>
          </a:p>
          <a:p>
            <a:endParaRPr lang="en-US" sz="1800" dirty="0">
              <a:effectLst/>
              <a:latin typeface="Arial" panose="020B0604020202020204" pitchFamily="34" charset="0"/>
            </a:endParaRPr>
          </a:p>
          <a:p>
            <a:r>
              <a:rPr lang="en-US" sz="1800" dirty="0">
                <a:effectLst/>
                <a:latin typeface="Arial" panose="020B0604020202020204" pitchFamily="34" charset="0"/>
                <a:ea typeface="Calibri" panose="020F0502020204030204" pitchFamily="34" charset="0"/>
              </a:rPr>
              <a:t>One partial controller in the placebo/</a:t>
            </a:r>
            <a:r>
              <a:rPr lang="en-US" sz="1800" dirty="0" err="1">
                <a:effectLst/>
                <a:latin typeface="Arial" panose="020B0604020202020204" pitchFamily="34" charset="0"/>
                <a:ea typeface="Calibri" panose="020F0502020204030204" pitchFamily="34" charset="0"/>
              </a:rPr>
              <a:t>bNAb</a:t>
            </a:r>
            <a:r>
              <a:rPr lang="en-US" sz="1800" dirty="0">
                <a:effectLst/>
                <a:latin typeface="Arial" panose="020B0604020202020204" pitchFamily="34" charset="0"/>
                <a:ea typeface="Calibri" panose="020F0502020204030204" pitchFamily="34" charset="0"/>
              </a:rPr>
              <a:t> group had a known protective HLA class I allele (ID601: HLA*B27) (Extended Table 1) and one started ART less than 6 months from presumed date of HIV-1 infection (ID142) </a:t>
            </a:r>
            <a:endParaRPr lang="en-US" dirty="0"/>
          </a:p>
        </p:txBody>
      </p:sp>
      <p:sp>
        <p:nvSpPr>
          <p:cNvPr id="4" name="Slide Number Placeholder 3"/>
          <p:cNvSpPr>
            <a:spLocks noGrp="1"/>
          </p:cNvSpPr>
          <p:nvPr>
            <p:ph type="sldNum" sz="quarter" idx="5"/>
          </p:nvPr>
        </p:nvSpPr>
        <p:spPr/>
        <p:txBody>
          <a:bodyPr/>
          <a:lstStyle/>
          <a:p>
            <a:fld id="{8A9AAF21-8573-E044-92D2-580909E19986}" type="slidenum">
              <a:rPr lang="en-US" smtClean="0"/>
              <a:t>15</a:t>
            </a:fld>
            <a:endParaRPr lang="en-US"/>
          </a:p>
        </p:txBody>
      </p:sp>
    </p:spTree>
    <p:extLst>
      <p:ext uri="{BB962C8B-B14F-4D97-AF65-F5344CB8AC3E}">
        <p14:creationId xmlns:p14="http://schemas.microsoft.com/office/powerpoint/2010/main" val="30639378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112642"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Calibri" charset="0"/>
                <a:ea typeface="ＭＳ Ｐゴシック" charset="0"/>
                <a:cs typeface="ＭＳ Ｐゴシック" charset="0"/>
              </a:rPr>
              <a:t>So to summarize what we know</a:t>
            </a:r>
            <a:r>
              <a:rPr lang="en-US" baseline="0" dirty="0">
                <a:latin typeface="Calibri" charset="0"/>
                <a:ea typeface="ＭＳ Ｐゴシック" charset="0"/>
                <a:cs typeface="ＭＳ Ｐゴシック" charset="0"/>
              </a:rPr>
              <a:t> so far……</a:t>
            </a:r>
            <a:endParaRPr lang="en-US" dirty="0">
              <a:latin typeface="Calibri" charset="0"/>
              <a:ea typeface="ＭＳ Ｐゴシック" charset="0"/>
              <a:cs typeface="ＭＳ Ｐゴシック" charset="0"/>
            </a:endParaRPr>
          </a:p>
        </p:txBody>
      </p:sp>
      <p:sp>
        <p:nvSpPr>
          <p:cNvPr id="11264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ED06C13-6CF5-784A-AE75-65AEFFEC73A0}" type="slidenum">
              <a:rPr lang="en-US" sz="1200">
                <a:latin typeface="Calibri" charset="0"/>
              </a:rPr>
              <a:pPr eaLnBrk="1" hangingPunct="1"/>
              <a:t>16</a:t>
            </a:fld>
            <a:endParaRPr lang="en-US" sz="1200">
              <a:latin typeface="Calibri" charset="0"/>
            </a:endParaRPr>
          </a:p>
        </p:txBody>
      </p:sp>
    </p:spTree>
    <p:extLst>
      <p:ext uri="{BB962C8B-B14F-4D97-AF65-F5344CB8AC3E}">
        <p14:creationId xmlns:p14="http://schemas.microsoft.com/office/powerpoint/2010/main" val="25043199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the passive administration of </a:t>
            </a:r>
            <a:r>
              <a:rPr lang="en-US" dirty="0" err="1"/>
              <a:t>bNAbs</a:t>
            </a:r>
            <a:r>
              <a:rPr lang="en-US" dirty="0"/>
              <a:t>, there is a more recent interest in exploring potential effects of B-cell vaccines. Most (if not all Cure studies) so far have focused on T-cell immunogens as the importance of T cells in virologic control has been apparent. </a:t>
            </a:r>
          </a:p>
        </p:txBody>
      </p:sp>
      <p:sp>
        <p:nvSpPr>
          <p:cNvPr id="4" name="Slide Number Placeholder 3"/>
          <p:cNvSpPr>
            <a:spLocks noGrp="1"/>
          </p:cNvSpPr>
          <p:nvPr>
            <p:ph type="sldNum" sz="quarter" idx="5"/>
          </p:nvPr>
        </p:nvSpPr>
        <p:spPr/>
        <p:txBody>
          <a:bodyPr/>
          <a:lstStyle/>
          <a:p>
            <a:fld id="{AE43F8FB-ABFB-AA4F-8F1E-19332B4A7F3D}" type="slidenum">
              <a:rPr lang="en-US" smtClean="0"/>
              <a:t>17</a:t>
            </a:fld>
            <a:endParaRPr lang="en-US"/>
          </a:p>
        </p:txBody>
      </p:sp>
    </p:spTree>
    <p:extLst>
      <p:ext uri="{BB962C8B-B14F-4D97-AF65-F5344CB8AC3E}">
        <p14:creationId xmlns:p14="http://schemas.microsoft.com/office/powerpoint/2010/main" val="35853586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all of you know (as developers of these immunogens) many different B-cell immunogens are in development and several of them entered clinical testing. With Bill </a:t>
            </a:r>
            <a:r>
              <a:rPr lang="en-US" dirty="0" err="1"/>
              <a:t>Shief’s</a:t>
            </a:r>
            <a:r>
              <a:rPr lang="en-US" dirty="0"/>
              <a:t> study with </a:t>
            </a:r>
            <a:r>
              <a:rPr lang="en-US" dirty="0" err="1"/>
              <a:t>eOD</a:t>
            </a:r>
            <a:r>
              <a:rPr lang="en-US" dirty="0"/>
              <a:t> GT8 showing that the germline-targeting approach initiated the first step towards </a:t>
            </a:r>
            <a:r>
              <a:rPr lang="en-US" dirty="0" err="1"/>
              <a:t>bNAbs</a:t>
            </a:r>
            <a:r>
              <a:rPr lang="en-US" dirty="0"/>
              <a:t> by inducing VRC01-class IgG B cells.</a:t>
            </a:r>
          </a:p>
        </p:txBody>
      </p:sp>
      <p:sp>
        <p:nvSpPr>
          <p:cNvPr id="4" name="Slide Number Placeholder 3"/>
          <p:cNvSpPr>
            <a:spLocks noGrp="1"/>
          </p:cNvSpPr>
          <p:nvPr>
            <p:ph type="sldNum" sz="quarter" idx="5"/>
          </p:nvPr>
        </p:nvSpPr>
        <p:spPr/>
        <p:txBody>
          <a:bodyPr/>
          <a:lstStyle/>
          <a:p>
            <a:fld id="{8A9AAF21-8573-E044-92D2-580909E19986}" type="slidenum">
              <a:rPr lang="en-US" smtClean="0"/>
              <a:t>18</a:t>
            </a:fld>
            <a:endParaRPr lang="en-US"/>
          </a:p>
        </p:txBody>
      </p:sp>
    </p:spTree>
    <p:extLst>
      <p:ext uri="{BB962C8B-B14F-4D97-AF65-F5344CB8AC3E}">
        <p14:creationId xmlns:p14="http://schemas.microsoft.com/office/powerpoint/2010/main" val="17550534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 safety and immunogenicity data with these types of immunogens…should we consider evaluating their potential to expand and mature </a:t>
            </a:r>
            <a:r>
              <a:rPr lang="en-US" dirty="0" err="1"/>
              <a:t>bNAb</a:t>
            </a:r>
            <a:r>
              <a:rPr lang="en-US" dirty="0"/>
              <a:t> precursor responses in people with HIV?</a:t>
            </a:r>
          </a:p>
          <a:p>
            <a:endParaRPr lang="en-US" dirty="0"/>
          </a:p>
          <a:p>
            <a:r>
              <a:rPr lang="en-US" dirty="0"/>
              <a:t>We know that PWH have ongoing exposure to HIV even during suppressive ART and that humoral neutralizing responses can evolve during ART. </a:t>
            </a:r>
            <a:r>
              <a:rPr lang="en-US" dirty="0" err="1"/>
              <a:t>bNAb</a:t>
            </a:r>
            <a:r>
              <a:rPr lang="en-US" dirty="0"/>
              <a:t> precursor responses </a:t>
            </a:r>
            <a:r>
              <a:rPr lang="en-US" sz="1200" i="1" dirty="0">
                <a:solidFill>
                  <a:schemeClr val="accent1"/>
                </a:solidFill>
                <a:latin typeface="+mj-lt"/>
              </a:rPr>
              <a:t>are likely present in some PWH? </a:t>
            </a:r>
            <a:r>
              <a:rPr lang="en-US" dirty="0"/>
              <a:t> So can germline- or epitope targeting immunogens suffice to initiate new lineages of </a:t>
            </a:r>
            <a:r>
              <a:rPr lang="en-US" dirty="0" err="1"/>
              <a:t>bNAb</a:t>
            </a:r>
            <a:r>
              <a:rPr lang="en-US" dirty="0"/>
              <a:t> precursor responses where autologous Env might auto-polish and auto-boost? (would this happen during suppressive ART?).</a:t>
            </a:r>
          </a:p>
          <a:p>
            <a:endParaRPr lang="en-US" dirty="0"/>
          </a:p>
          <a:p>
            <a:r>
              <a:rPr lang="en-US" dirty="0"/>
              <a:t>Alternatively, since PWH already have pre-existing responses…would these interfere (or perhaps improve) the ability to broaden existing precursor responses? Would polishing immunogens be able to boost such precursor responses during ART suppression.</a:t>
            </a:r>
          </a:p>
          <a:p>
            <a:endParaRPr lang="en-US" dirty="0"/>
          </a:p>
          <a:p>
            <a:r>
              <a:rPr lang="en-US" dirty="0"/>
              <a:t>How is this relevant for Cure strategies – if we were successful in inducing or accelerating </a:t>
            </a:r>
            <a:r>
              <a:rPr lang="en-US" dirty="0" err="1"/>
              <a:t>bNAb</a:t>
            </a:r>
            <a:r>
              <a:rPr lang="en-US" dirty="0"/>
              <a:t> development, these vaccine-induced antibodies might limit viral rebound after ART discontinuation and modulate HIV specific responses (in a similar – but possibly polyclonal/long-lasting way as passively administered </a:t>
            </a:r>
            <a:r>
              <a:rPr lang="en-US" dirty="0" err="1"/>
              <a:t>bNAbs</a:t>
            </a:r>
            <a:r>
              <a:rPr lang="en-US" dirty="0"/>
              <a:t>.</a:t>
            </a:r>
          </a:p>
        </p:txBody>
      </p:sp>
      <p:sp>
        <p:nvSpPr>
          <p:cNvPr id="4" name="Slide Number Placeholder 3"/>
          <p:cNvSpPr>
            <a:spLocks noGrp="1"/>
          </p:cNvSpPr>
          <p:nvPr>
            <p:ph type="sldNum" sz="quarter" idx="5"/>
          </p:nvPr>
        </p:nvSpPr>
        <p:spPr/>
        <p:txBody>
          <a:bodyPr/>
          <a:lstStyle/>
          <a:p>
            <a:fld id="{8A9AAF21-8573-E044-92D2-580909E19986}" type="slidenum">
              <a:rPr lang="en-US" smtClean="0"/>
              <a:t>19</a:t>
            </a:fld>
            <a:endParaRPr lang="en-US"/>
          </a:p>
        </p:txBody>
      </p:sp>
    </p:spTree>
    <p:extLst>
      <p:ext uri="{BB962C8B-B14F-4D97-AF65-F5344CB8AC3E}">
        <p14:creationId xmlns:p14="http://schemas.microsoft.com/office/powerpoint/2010/main" val="30557229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9AAF21-8573-E044-92D2-580909E19986}" type="slidenum">
              <a:rPr lang="en-US" smtClean="0"/>
              <a:t>20</a:t>
            </a:fld>
            <a:endParaRPr lang="en-US"/>
          </a:p>
        </p:txBody>
      </p:sp>
    </p:spTree>
    <p:extLst>
      <p:ext uri="{BB962C8B-B14F-4D97-AF65-F5344CB8AC3E}">
        <p14:creationId xmlns:p14="http://schemas.microsoft.com/office/powerpoint/2010/main" val="2661136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the last several years, we conducted a series of studies with 2 of these </a:t>
            </a:r>
            <a:r>
              <a:rPr lang="en-US" dirty="0" err="1"/>
              <a:t>bNAbs</a:t>
            </a:r>
            <a:r>
              <a:rPr lang="en-US" dirty="0"/>
              <a:t>. This antibody combination showed in vitro activity against diverse viral strains. Collectively, our studies showed that 1) the antibodies are well tolerated when given in combination, SC or IV routes, including with repeated doses, 2) when one or 2 antibodies are given, the level of circulating virus decreases significantly (demonstrating that the antibodies have direct antiviral effects in humans), 3) in individuals who were taking antiretroviral therapy, the antibodies could maintain viral suppression (or undetectable viral loads) after the participants discontinued their medications, 4) Engineering of the antibody’s Fc region prolonged half-lives by &gt; 3-fold which allows for intravenous administration every 6 months to maintain therapeutic levels. </a:t>
            </a:r>
          </a:p>
        </p:txBody>
      </p:sp>
      <p:sp>
        <p:nvSpPr>
          <p:cNvPr id="4" name="Slide Number Placeholder 3"/>
          <p:cNvSpPr>
            <a:spLocks noGrp="1"/>
          </p:cNvSpPr>
          <p:nvPr>
            <p:ph type="sldNum" sz="quarter" idx="10"/>
          </p:nvPr>
        </p:nvSpPr>
        <p:spPr/>
        <p:txBody>
          <a:bodyPr/>
          <a:lstStyle/>
          <a:p>
            <a:fld id="{9E4E550D-8C3B-9648-86E8-03D3FD8A8AF8}" type="slidenum">
              <a:rPr lang="en-US" smtClean="0"/>
              <a:t>3</a:t>
            </a:fld>
            <a:endParaRPr lang="en-US"/>
          </a:p>
        </p:txBody>
      </p:sp>
    </p:spTree>
    <p:extLst>
      <p:ext uri="{BB962C8B-B14F-4D97-AF65-F5344CB8AC3E}">
        <p14:creationId xmlns:p14="http://schemas.microsoft.com/office/powerpoint/2010/main" val="31368077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53A4FCE-4C94-A948-A94B-EAC274E01DAF}" type="slidenum">
              <a:rPr lang="en-US" sz="1200">
                <a:latin typeface="Calibri" charset="0"/>
              </a:rPr>
              <a:pPr eaLnBrk="1" hangingPunct="1"/>
              <a:t>21</a:t>
            </a:fld>
            <a:endParaRPr lang="en-US" sz="1200">
              <a:latin typeface="Calibri" charset="0"/>
            </a:endParaRPr>
          </a:p>
        </p:txBody>
      </p:sp>
      <p:sp>
        <p:nvSpPr>
          <p:cNvPr id="64514"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64515" name="Notes Placeholder 4"/>
          <p:cNvSpPr>
            <a:spLocks noGrp="1"/>
          </p:cNvSpPr>
          <p:nvPr/>
        </p:nvSpPr>
        <p:spPr bwMode="auto">
          <a:xfrm>
            <a:off x="685800" y="4343400"/>
            <a:ext cx="5486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570" tIns="45286" rIns="90570" bIns="45286"/>
          <a:lstStyle/>
          <a:p>
            <a:pPr eaLnBrk="0" hangingPunct="0">
              <a:spcBef>
                <a:spcPct val="30000"/>
              </a:spcBef>
            </a:pPr>
            <a:endParaRPr lang="en-US" sz="1200"/>
          </a:p>
        </p:txBody>
      </p:sp>
      <p:sp>
        <p:nvSpPr>
          <p:cNvPr id="64516" name="Notes Placeholder 1"/>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3307745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2 recent studies tested repeated doses of 3BNC and 1074 over 20-24 weeks. In one study we enrolled individuals who started treatment during chronic infection, and the other enrolled individuals treated during acute infection. Participants enrolled without pre-screening for sensitivity. 13 out of 17 and 5 out of 7 participants maintained suppression during the dosing period. The 2 participants in this acute study had outgrown viruses with resistance to 1 or both antibodies at baseline.</a:t>
            </a:r>
          </a:p>
          <a:p>
            <a:endParaRPr lang="en-US" dirty="0"/>
          </a:p>
        </p:txBody>
      </p:sp>
      <p:sp>
        <p:nvSpPr>
          <p:cNvPr id="4" name="Slide Number Placeholder 3"/>
          <p:cNvSpPr>
            <a:spLocks noGrp="1"/>
          </p:cNvSpPr>
          <p:nvPr>
            <p:ph type="sldNum" sz="quarter" idx="10"/>
          </p:nvPr>
        </p:nvSpPr>
        <p:spPr/>
        <p:txBody>
          <a:bodyPr/>
          <a:lstStyle/>
          <a:p>
            <a:fld id="{9E4E550D-8C3B-9648-86E8-03D3FD8A8AF8}" type="slidenum">
              <a:rPr lang="en-US" smtClean="0"/>
              <a:t>4</a:t>
            </a:fld>
            <a:endParaRPr lang="en-US"/>
          </a:p>
        </p:txBody>
      </p:sp>
    </p:spTree>
    <p:extLst>
      <p:ext uri="{BB962C8B-B14F-4D97-AF65-F5344CB8AC3E}">
        <p14:creationId xmlns:p14="http://schemas.microsoft.com/office/powerpoint/2010/main" val="7042465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for this talk, the more relevant question is: In addition to looking at suppression of viremia, we have conducted studies to assess if the antibody combination can perturb HIV-1 reservoirs and enhance immune responses. I will share what we and others have found with studies using 3BNC117&amp;10-1074.</a:t>
            </a:r>
          </a:p>
        </p:txBody>
      </p:sp>
      <p:sp>
        <p:nvSpPr>
          <p:cNvPr id="4" name="Slide Number Placeholder 3"/>
          <p:cNvSpPr>
            <a:spLocks noGrp="1"/>
          </p:cNvSpPr>
          <p:nvPr>
            <p:ph type="sldNum" sz="quarter" idx="10"/>
          </p:nvPr>
        </p:nvSpPr>
        <p:spPr/>
        <p:txBody>
          <a:bodyPr/>
          <a:lstStyle/>
          <a:p>
            <a:fld id="{9E4E550D-8C3B-9648-86E8-03D3FD8A8AF8}" type="slidenum">
              <a:rPr lang="en-US" smtClean="0"/>
              <a:t>5</a:t>
            </a:fld>
            <a:endParaRPr lang="en-US"/>
          </a:p>
        </p:txBody>
      </p:sp>
    </p:spTree>
    <p:extLst>
      <p:ext uri="{BB962C8B-B14F-4D97-AF65-F5344CB8AC3E}">
        <p14:creationId xmlns:p14="http://schemas.microsoft.com/office/powerpoint/2010/main" val="3174250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here I will take a moment to discuss some recent insights and potential opportunities for intervention. We know that most individuals will experience viral rebound within a few weeks after ART is discontinued…mostly because of a reservoir of rare but long-lived CD4 T cells that decline very slowly overtime during suppressive ART</a:t>
            </a:r>
          </a:p>
          <a:p>
            <a:endParaRPr lang="en-US" dirty="0"/>
          </a:p>
          <a:p>
            <a:r>
              <a:rPr lang="en-US" dirty="0"/>
              <a:t>However recent studies provided new insights showing that the reservoir may not be as stable or  invisible as previously thought… As clones of infected cells expand over time and a subset of these are transcriptionally active and could be targets to immune-mediated mechanisms (however a subset persists and “resists’ being eliminated.</a:t>
            </a:r>
          </a:p>
          <a:p>
            <a:endParaRPr lang="en-US" dirty="0"/>
          </a:p>
        </p:txBody>
      </p:sp>
      <p:sp>
        <p:nvSpPr>
          <p:cNvPr id="4" name="Slide Number Placeholder 3"/>
          <p:cNvSpPr>
            <a:spLocks noGrp="1"/>
          </p:cNvSpPr>
          <p:nvPr>
            <p:ph type="sldNum" sz="quarter" idx="5"/>
          </p:nvPr>
        </p:nvSpPr>
        <p:spPr/>
        <p:txBody>
          <a:bodyPr/>
          <a:lstStyle/>
          <a:p>
            <a:fld id="{AE43F8FB-ABFB-AA4F-8F1E-19332B4A7F3D}" type="slidenum">
              <a:rPr lang="en-US" smtClean="0"/>
              <a:t>6</a:t>
            </a:fld>
            <a:endParaRPr lang="en-US"/>
          </a:p>
        </p:txBody>
      </p:sp>
    </p:spTree>
    <p:extLst>
      <p:ext uri="{BB962C8B-B14F-4D97-AF65-F5344CB8AC3E}">
        <p14:creationId xmlns:p14="http://schemas.microsoft.com/office/powerpoint/2010/main" val="1553761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i="0" dirty="0">
                <a:latin typeface="+mn-lt"/>
              </a:rPr>
              <a:t>The passive administration of </a:t>
            </a:r>
            <a:r>
              <a:rPr lang="en-US" sz="1200" i="0" dirty="0" err="1">
                <a:latin typeface="+mn-lt"/>
              </a:rPr>
              <a:t>bNAbs</a:t>
            </a:r>
            <a:r>
              <a:rPr lang="en-US" sz="1200" i="0" dirty="0">
                <a:latin typeface="+mn-lt"/>
              </a:rPr>
              <a:t> is being evaluated as one immunologic intervention to interfere with HIV persistence. Because In addition to prevent new rounds of infection through neutralization of cell-free virions, they have the potential to directly eliminate HIV-infected cells</a:t>
            </a:r>
            <a:r>
              <a:rPr lang="en-US" sz="1200" i="0" baseline="0" dirty="0">
                <a:latin typeface="+mn-lt"/>
              </a:rPr>
              <a:t> and enhance host immune responses through Fc medicated functions. These are a few examples of studies that demonstrated that </a:t>
            </a:r>
            <a:r>
              <a:rPr lang="en-US" sz="1200" i="0" baseline="0" dirty="0" err="1">
                <a:latin typeface="+mn-lt"/>
              </a:rPr>
              <a:t>bNAbs</a:t>
            </a:r>
            <a:r>
              <a:rPr lang="en-US" sz="1200" i="0" baseline="0" dirty="0">
                <a:latin typeface="+mn-lt"/>
              </a:rPr>
              <a:t> can mediate ADCC and can accelerate the clearance of infected cells in a hu-mice model. Studies in NHP primates also suggest that </a:t>
            </a:r>
            <a:r>
              <a:rPr lang="en-US" sz="1200" i="0" baseline="0" dirty="0" err="1">
                <a:latin typeface="+mn-lt"/>
              </a:rPr>
              <a:t>bNAbs</a:t>
            </a:r>
            <a:r>
              <a:rPr lang="en-US" sz="1200" i="0" baseline="0" dirty="0">
                <a:latin typeface="+mn-lt"/>
              </a:rPr>
              <a:t> can modify immune responses – a vaccinal effect – leading to virologic suppression in a subset of animals when administered early during infection or in combination with other strategies such as vaccines of TLR </a:t>
            </a:r>
            <a:r>
              <a:rPr lang="en-US" sz="1200" i="0" baseline="0" dirty="0" err="1">
                <a:latin typeface="+mn-lt"/>
              </a:rPr>
              <a:t>agnonists</a:t>
            </a:r>
            <a:r>
              <a:rPr lang="en-US" sz="1200" i="0" baseline="0" dirty="0">
                <a:latin typeface="+mn-lt"/>
              </a:rPr>
              <a:t>….however the mechanisms mediating control are not fully elucidated.</a:t>
            </a:r>
            <a:endParaRPr lang="en-US" b="0" i="0" dirty="0"/>
          </a:p>
        </p:txBody>
      </p:sp>
      <p:sp>
        <p:nvSpPr>
          <p:cNvPr id="4" name="Slide Number Placeholder 3"/>
          <p:cNvSpPr>
            <a:spLocks noGrp="1"/>
          </p:cNvSpPr>
          <p:nvPr>
            <p:ph type="sldNum" sz="quarter" idx="10"/>
          </p:nvPr>
        </p:nvSpPr>
        <p:spPr/>
        <p:txBody>
          <a:bodyPr/>
          <a:lstStyle/>
          <a:p>
            <a:fld id="{9E4E550D-8C3B-9648-86E8-03D3FD8A8AF8}" type="slidenum">
              <a:rPr lang="en-US" smtClean="0"/>
              <a:t>7</a:t>
            </a:fld>
            <a:endParaRPr lang="en-US"/>
          </a:p>
        </p:txBody>
      </p:sp>
    </p:spTree>
    <p:extLst>
      <p:ext uri="{BB962C8B-B14F-4D97-AF65-F5344CB8AC3E}">
        <p14:creationId xmlns:p14="http://schemas.microsoft.com/office/powerpoint/2010/main" val="1718347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Clinically, there are different approaches being studied to achieve long-term control – ranging from antibodies, vaccines,  molecules to induce latency reversal to CAR-T cells. These approaches could be used at ART initiation to limit the establishment of the reservoir and preserve immune responses, or during suppressive ART or following ART discontinuation aiming to reduce or control the reservoir with the goal to maintain viral suppression following ART discontinuation. </a:t>
            </a:r>
          </a:p>
          <a:p>
            <a:endParaRPr lang="en-US" dirty="0"/>
          </a:p>
        </p:txBody>
      </p:sp>
      <p:sp>
        <p:nvSpPr>
          <p:cNvPr id="4" name="Slide Number Placeholder 3"/>
          <p:cNvSpPr>
            <a:spLocks noGrp="1"/>
          </p:cNvSpPr>
          <p:nvPr>
            <p:ph type="sldNum" sz="quarter" idx="5"/>
          </p:nvPr>
        </p:nvSpPr>
        <p:spPr/>
        <p:txBody>
          <a:bodyPr/>
          <a:lstStyle/>
          <a:p>
            <a:fld id="{AE43F8FB-ABFB-AA4F-8F1E-19332B4A7F3D}" type="slidenum">
              <a:rPr lang="en-US" smtClean="0"/>
              <a:t>8</a:t>
            </a:fld>
            <a:endParaRPr lang="en-US"/>
          </a:p>
        </p:txBody>
      </p:sp>
    </p:spTree>
    <p:extLst>
      <p:ext uri="{BB962C8B-B14F-4D97-AF65-F5344CB8AC3E}">
        <p14:creationId xmlns:p14="http://schemas.microsoft.com/office/powerpoint/2010/main" val="27064805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have we learned in studies in PWH?</a:t>
            </a:r>
          </a:p>
        </p:txBody>
      </p:sp>
      <p:sp>
        <p:nvSpPr>
          <p:cNvPr id="4" name="Slide Number Placeholder 3"/>
          <p:cNvSpPr>
            <a:spLocks noGrp="1"/>
          </p:cNvSpPr>
          <p:nvPr>
            <p:ph type="sldNum" sz="quarter" idx="10"/>
          </p:nvPr>
        </p:nvSpPr>
        <p:spPr/>
        <p:txBody>
          <a:bodyPr/>
          <a:lstStyle/>
          <a:p>
            <a:fld id="{9E4E550D-8C3B-9648-86E8-03D3FD8A8AF8}" type="slidenum">
              <a:rPr lang="en-US" smtClean="0"/>
              <a:t>9</a:t>
            </a:fld>
            <a:endParaRPr lang="en-US"/>
          </a:p>
        </p:txBody>
      </p:sp>
    </p:spTree>
    <p:extLst>
      <p:ext uri="{BB962C8B-B14F-4D97-AF65-F5344CB8AC3E}">
        <p14:creationId xmlns:p14="http://schemas.microsoft.com/office/powerpoint/2010/main" val="4239560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know that neutralization breath evolvers over several </a:t>
            </a:r>
            <a:r>
              <a:rPr lang="en-US" dirty="0" err="1"/>
              <a:t>yrs</a:t>
            </a:r>
            <a:r>
              <a:rPr lang="en-US" dirty="0"/>
              <a:t> during untreated HIV infection. But the evolution of humoral responses during suppressive ART has been less studied…Recent studies showed that autologous antibodies restrict outgrowth of replication competent viruses in vitro and that autologous neutralizing activity evolves overtime during ART (in individuals who initiated ART early). </a:t>
            </a:r>
          </a:p>
          <a:p>
            <a:endParaRPr lang="en-US" dirty="0"/>
          </a:p>
          <a:p>
            <a:r>
              <a:rPr lang="en-US" dirty="0"/>
              <a:t>Analysis of autologous responses and viral dynamics following 3BNC117 administered during viremia showed that </a:t>
            </a:r>
            <a:r>
              <a:rPr lang="en-US" dirty="0" err="1"/>
              <a:t>NAb</a:t>
            </a:r>
            <a:r>
              <a:rPr lang="en-US" dirty="0"/>
              <a:t> responses evolved over 6 months:</a:t>
            </a:r>
          </a:p>
          <a:p>
            <a:r>
              <a:rPr lang="en-US" dirty="0"/>
              <a:t>(1) Increasing against day 0 and </a:t>
            </a:r>
            <a:r>
              <a:rPr lang="en-US" dirty="0" err="1"/>
              <a:t>wk</a:t>
            </a:r>
            <a:r>
              <a:rPr lang="en-US" dirty="0"/>
              <a:t> 4 autologous cultured viruses</a:t>
            </a:r>
          </a:p>
          <a:p>
            <a:r>
              <a:rPr lang="en-US" dirty="0"/>
              <a:t>(2) And broadened against a panel of heterologous tier 2 viruses representing multiple clades (in comparison to controls) – this also happened to a lesser extent among participants on ART. </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 Development of cross-clade ADCC after viral suppression with early ART initiation </a:t>
            </a:r>
            <a:r>
              <a:rPr lang="en-US" sz="1000" dirty="0"/>
              <a:t>(</a:t>
            </a:r>
            <a:r>
              <a:rPr lang="en-US" sz="1000" dirty="0" err="1"/>
              <a:t>Trauttmann</a:t>
            </a:r>
            <a:r>
              <a:rPr lang="en-US" sz="1000" dirty="0"/>
              <a:t> JCI 2022)</a:t>
            </a:r>
          </a:p>
          <a:p>
            <a:endParaRPr lang="en-US" dirty="0"/>
          </a:p>
        </p:txBody>
      </p:sp>
      <p:sp>
        <p:nvSpPr>
          <p:cNvPr id="4" name="Slide Number Placeholder 3"/>
          <p:cNvSpPr>
            <a:spLocks noGrp="1"/>
          </p:cNvSpPr>
          <p:nvPr>
            <p:ph type="sldNum" sz="quarter" idx="5"/>
          </p:nvPr>
        </p:nvSpPr>
        <p:spPr/>
        <p:txBody>
          <a:bodyPr/>
          <a:lstStyle/>
          <a:p>
            <a:fld id="{AE43F8FB-ABFB-AA4F-8F1E-19332B4A7F3D}" type="slidenum">
              <a:rPr lang="en-US" smtClean="0"/>
              <a:t>10</a:t>
            </a:fld>
            <a:endParaRPr lang="en-US"/>
          </a:p>
        </p:txBody>
      </p:sp>
    </p:spTree>
    <p:extLst>
      <p:ext uri="{BB962C8B-B14F-4D97-AF65-F5344CB8AC3E}">
        <p14:creationId xmlns:p14="http://schemas.microsoft.com/office/powerpoint/2010/main" val="29568736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3948EA0-C9C4-94A9-8584-8E0A431BEB6C}"/>
              </a:ext>
            </a:extLst>
          </p:cNvPr>
          <p:cNvPicPr>
            <a:picLocks noChangeAspect="1"/>
          </p:cNvPicPr>
          <p:nvPr userDrawn="1"/>
        </p:nvPicPr>
        <p:blipFill>
          <a:blip r:embed="rId2"/>
          <a:stretch>
            <a:fillRect/>
          </a:stretch>
        </p:blipFill>
        <p:spPr>
          <a:xfrm>
            <a:off x="0" y="2829"/>
            <a:ext cx="12192000" cy="3050856"/>
          </a:xfrm>
          <a:prstGeom prst="rect">
            <a:avLst/>
          </a:prstGeom>
        </p:spPr>
      </p:pic>
      <p:sp>
        <p:nvSpPr>
          <p:cNvPr id="10" name="Rectangle 9">
            <a:extLst>
              <a:ext uri="{FF2B5EF4-FFF2-40B4-BE49-F238E27FC236}">
                <a16:creationId xmlns:a16="http://schemas.microsoft.com/office/drawing/2014/main" id="{9CC1CA54-A9AA-A2FF-458A-902BBF3A9E8E}"/>
              </a:ext>
            </a:extLst>
          </p:cNvPr>
          <p:cNvSpPr/>
          <p:nvPr userDrawn="1"/>
        </p:nvSpPr>
        <p:spPr>
          <a:xfrm>
            <a:off x="3649649" y="441325"/>
            <a:ext cx="8099439" cy="5759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noProof="0"/>
          </a:p>
        </p:txBody>
      </p:sp>
      <p:sp>
        <p:nvSpPr>
          <p:cNvPr id="17" name="Title 1">
            <a:extLst>
              <a:ext uri="{FF2B5EF4-FFF2-40B4-BE49-F238E27FC236}">
                <a16:creationId xmlns:a16="http://schemas.microsoft.com/office/drawing/2014/main" id="{1EAEC98C-6D09-7F42-88C1-4A9DE544669A}"/>
              </a:ext>
            </a:extLst>
          </p:cNvPr>
          <p:cNvSpPr>
            <a:spLocks noGrp="1"/>
          </p:cNvSpPr>
          <p:nvPr>
            <p:ph type="title"/>
          </p:nvPr>
        </p:nvSpPr>
        <p:spPr>
          <a:xfrm>
            <a:off x="4116391" y="1812056"/>
            <a:ext cx="7357341" cy="4296397"/>
          </a:xfrm>
          <a:prstGeom prst="rect">
            <a:avLst/>
          </a:prstGeom>
        </p:spPr>
        <p:txBody>
          <a:bodyPr lIns="0" tIns="0" rIns="0" bIns="0" anchor="ctr" anchorCtr="0">
            <a:normAutofit/>
          </a:bodyPr>
          <a:lstStyle>
            <a:lvl1pPr>
              <a:defRPr sz="6000"/>
            </a:lvl1pPr>
          </a:lstStyle>
          <a:p>
            <a:r>
              <a:rPr lang="en-US" noProof="0"/>
              <a:t>Click to edit Master title style</a:t>
            </a:r>
            <a:endParaRPr lang="en-GB" noProof="0"/>
          </a:p>
        </p:txBody>
      </p:sp>
      <p:sp>
        <p:nvSpPr>
          <p:cNvPr id="12" name="TextBox 11">
            <a:extLst>
              <a:ext uri="{FF2B5EF4-FFF2-40B4-BE49-F238E27FC236}">
                <a16:creationId xmlns:a16="http://schemas.microsoft.com/office/drawing/2014/main" id="{8B69231F-CE46-B143-A02F-F3089167ACB3}"/>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2" name="Picture 1">
            <a:extLst>
              <a:ext uri="{FF2B5EF4-FFF2-40B4-BE49-F238E27FC236}">
                <a16:creationId xmlns:a16="http://schemas.microsoft.com/office/drawing/2014/main" id="{9228D688-A04B-BEB7-DB73-6D57B889488A}"/>
              </a:ext>
            </a:extLst>
          </p:cNvPr>
          <p:cNvPicPr>
            <a:picLocks noChangeAspect="1"/>
          </p:cNvPicPr>
          <p:nvPr userDrawn="1"/>
        </p:nvPicPr>
        <p:blipFill>
          <a:blip r:embed="rId3"/>
          <a:srcRect/>
          <a:stretch/>
        </p:blipFill>
        <p:spPr>
          <a:xfrm>
            <a:off x="93948" y="4243155"/>
            <a:ext cx="3406331" cy="2534377"/>
          </a:xfrm>
          <a:prstGeom prst="rect">
            <a:avLst/>
          </a:prstGeom>
        </p:spPr>
      </p:pic>
      <p:sp>
        <p:nvSpPr>
          <p:cNvPr id="4" name="Text Placeholder 2">
            <a:extLst>
              <a:ext uri="{FF2B5EF4-FFF2-40B4-BE49-F238E27FC236}">
                <a16:creationId xmlns:a16="http://schemas.microsoft.com/office/drawing/2014/main" id="{27F30928-B8B0-4CD7-EA8A-AA46742A9F83}"/>
              </a:ext>
            </a:extLst>
          </p:cNvPr>
          <p:cNvSpPr>
            <a:spLocks noGrp="1"/>
          </p:cNvSpPr>
          <p:nvPr>
            <p:ph type="body" sz="quarter" idx="10" hasCustomPrompt="1"/>
          </p:nvPr>
        </p:nvSpPr>
        <p:spPr>
          <a:xfrm>
            <a:off x="4116388" y="1162358"/>
            <a:ext cx="7357344" cy="433798"/>
          </a:xfrm>
          <a:prstGeom prst="rect">
            <a:avLst/>
          </a:prstGeom>
        </p:spPr>
        <p:txBody>
          <a:bodyPr lIns="0" tIns="0" rIns="0" bIns="0" anchor="t">
            <a:normAutofit/>
          </a:bodyPr>
          <a:lstStyle>
            <a:lvl1pPr marL="0" indent="0">
              <a:buNone/>
              <a:defRPr sz="2800" b="1" i="0">
                <a:solidFill>
                  <a:schemeClr val="accent1"/>
                </a:solidFill>
                <a:latin typeface="+mj-lt"/>
                <a:ea typeface="IAS Ribbon Sans Bold" pitchFamily="2" charset="0"/>
              </a:defRPr>
            </a:lvl1pPr>
          </a:lstStyle>
          <a:p>
            <a:pPr lvl="0"/>
            <a:r>
              <a:rPr lang="en-GB" noProof="0" dirty="0"/>
              <a:t>Session name</a:t>
            </a:r>
          </a:p>
        </p:txBody>
      </p:sp>
      <p:sp>
        <p:nvSpPr>
          <p:cNvPr id="5" name="Text Placeholder 4">
            <a:extLst>
              <a:ext uri="{FF2B5EF4-FFF2-40B4-BE49-F238E27FC236}">
                <a16:creationId xmlns:a16="http://schemas.microsoft.com/office/drawing/2014/main" id="{3C0750B0-F078-4486-2017-F8B331530B6F}"/>
              </a:ext>
            </a:extLst>
          </p:cNvPr>
          <p:cNvSpPr>
            <a:spLocks noGrp="1"/>
          </p:cNvSpPr>
          <p:nvPr>
            <p:ph type="body" sz="quarter" idx="11" hasCustomPrompt="1"/>
          </p:nvPr>
        </p:nvSpPr>
        <p:spPr>
          <a:xfrm>
            <a:off x="4116388" y="696043"/>
            <a:ext cx="7357344" cy="385199"/>
          </a:xfrm>
          <a:prstGeom prst="rect">
            <a:avLst/>
          </a:prstGeom>
        </p:spPr>
        <p:txBody>
          <a:bodyPr lIns="0" tIns="0" rIns="0" bIns="0" anchor="b">
            <a:normAutofit/>
          </a:bodyPr>
          <a:lstStyle>
            <a:lvl1pPr marL="0" indent="0">
              <a:buNone/>
              <a:defRPr sz="1600"/>
            </a:lvl1pPr>
          </a:lstStyle>
          <a:p>
            <a:pPr lvl="0"/>
            <a:r>
              <a:rPr lang="en-GB" noProof="0" dirty="0"/>
              <a:t>Presenter name &amp; affiliation</a:t>
            </a:r>
          </a:p>
        </p:txBody>
      </p:sp>
      <p:sp>
        <p:nvSpPr>
          <p:cNvPr id="16" name="TextBox 15">
            <a:extLst>
              <a:ext uri="{FF2B5EF4-FFF2-40B4-BE49-F238E27FC236}">
                <a16:creationId xmlns:a16="http://schemas.microsoft.com/office/drawing/2014/main" id="{92A26220-484C-E021-DC95-3F0DB777000E}"/>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23 – 26 July · Brisbane and virtual</a:t>
            </a:r>
          </a:p>
        </p:txBody>
      </p:sp>
      <p:sp>
        <p:nvSpPr>
          <p:cNvPr id="18" name="TextBox 17">
            <a:extLst>
              <a:ext uri="{FF2B5EF4-FFF2-40B4-BE49-F238E27FC236}">
                <a16:creationId xmlns:a16="http://schemas.microsoft.com/office/drawing/2014/main" id="{58538053-F5FF-0EEB-86C2-6343D0DDDCD0}"/>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ias2023.org</a:t>
            </a:r>
          </a:p>
        </p:txBody>
      </p:sp>
    </p:spTree>
    <p:extLst>
      <p:ext uri="{BB962C8B-B14F-4D97-AF65-F5344CB8AC3E}">
        <p14:creationId xmlns:p14="http://schemas.microsoft.com/office/powerpoint/2010/main" val="3091970221"/>
      </p:ext>
    </p:extLst>
  </p:cSld>
  <p:clrMapOvr>
    <a:masterClrMapping/>
  </p:clrMapOvr>
  <p:extLst>
    <p:ext uri="{DCECCB84-F9BA-43D5-87BE-67443E8EF086}">
      <p15:sldGuideLst xmlns:p15="http://schemas.microsoft.com/office/powerpoint/2012/main">
        <p15:guide id="1" pos="3840" userDrawn="1">
          <p15:clr>
            <a:srgbClr val="FBAE40"/>
          </p15:clr>
        </p15:guide>
        <p15:guide id="2" pos="24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and Content - Pattern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B2F386-8915-ABD1-E5D0-C6C098232B2C}"/>
              </a:ext>
            </a:extLst>
          </p:cNvPr>
          <p:cNvPicPr>
            <a:picLocks noChangeAspect="1"/>
          </p:cNvPicPr>
          <p:nvPr userDrawn="1"/>
        </p:nvPicPr>
        <p:blipFill rotWithShape="1">
          <a:blip r:embed="rId2"/>
          <a:srcRect r="24283"/>
          <a:stretch/>
        </p:blipFill>
        <p:spPr>
          <a:xfrm rot="5400000">
            <a:off x="-880786" y="2546073"/>
            <a:ext cx="5192712" cy="3431142"/>
          </a:xfrm>
          <a:prstGeom prst="rect">
            <a:avLst/>
          </a:prstGeom>
        </p:spPr>
      </p:pic>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3" y="2097091"/>
            <a:ext cx="5437188" cy="4103687"/>
          </a:xfrm>
          <a:prstGeom prst="rect">
            <a:avLst/>
          </a:prstGeom>
        </p:spPr>
        <p:txBody>
          <a:bodyPr lIns="0" tIns="0" rIns="0" bIns="0">
            <a:normAutofit/>
          </a:bodyPr>
          <a:lstStyle>
            <a:lvl1pPr marL="0" indent="0">
              <a:buNone/>
              <a:defRPr sz="2000"/>
            </a:lvl1pPr>
          </a:lstStyle>
          <a:p>
            <a:pPr lvl="0"/>
            <a:r>
              <a:rPr lang="en-US" noProof="0"/>
              <a:t>Edit Master text styles</a:t>
            </a:r>
          </a:p>
        </p:txBody>
      </p:sp>
      <p:sp>
        <p:nvSpPr>
          <p:cNvPr id="7" name="Picture Placeholder 2">
            <a:extLst>
              <a:ext uri="{FF2B5EF4-FFF2-40B4-BE49-F238E27FC236}">
                <a16:creationId xmlns:a16="http://schemas.microsoft.com/office/drawing/2014/main" id="{14DCF326-D6B4-5E4A-8E2C-D9FE40FD28A1}"/>
              </a:ext>
            </a:extLst>
          </p:cNvPr>
          <p:cNvSpPr>
            <a:spLocks noGrp="1"/>
          </p:cNvSpPr>
          <p:nvPr>
            <p:ph type="pic" sz="quarter" idx="15"/>
          </p:nvPr>
        </p:nvSpPr>
        <p:spPr>
          <a:xfrm>
            <a:off x="442915" y="2097091"/>
            <a:ext cx="5437188" cy="4103687"/>
          </a:xfrm>
          <a:prstGeom prst="rect">
            <a:avLst/>
          </a:prstGeom>
          <a:solidFill>
            <a:schemeClr val="accent2"/>
          </a:solidFill>
        </p:spPr>
        <p:txBody>
          <a:bodyPr lIns="0" tIns="0" rIns="0" bIns="0" anchor="ctr"/>
          <a:lstStyle>
            <a:lvl1pPr marL="0" indent="0" algn="ctr">
              <a:buNone/>
              <a:defRPr/>
            </a:lvl1pPr>
          </a:lstStyle>
          <a:p>
            <a:r>
              <a:rPr lang="en-US" noProof="0"/>
              <a:t>Click icon to add picture</a:t>
            </a:r>
            <a:endParaRPr lang="en-GB" noProof="0"/>
          </a:p>
        </p:txBody>
      </p:sp>
      <p:sp>
        <p:nvSpPr>
          <p:cNvPr id="13" name="Title 1">
            <a:extLst>
              <a:ext uri="{FF2B5EF4-FFF2-40B4-BE49-F238E27FC236}">
                <a16:creationId xmlns:a16="http://schemas.microsoft.com/office/drawing/2014/main" id="{3A9FAEF4-2CDC-9742-AEF3-A25C5A448891}"/>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11" name="TextBox 10">
            <a:extLst>
              <a:ext uri="{FF2B5EF4-FFF2-40B4-BE49-F238E27FC236}">
                <a16:creationId xmlns:a16="http://schemas.microsoft.com/office/drawing/2014/main" id="{AF9BC3C2-303A-12CB-9291-D0D960E99FC9}"/>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23 – 26 July · Brisbane and virtual</a:t>
            </a:r>
          </a:p>
        </p:txBody>
      </p:sp>
      <p:sp>
        <p:nvSpPr>
          <p:cNvPr id="12" name="TextBox 11">
            <a:extLst>
              <a:ext uri="{FF2B5EF4-FFF2-40B4-BE49-F238E27FC236}">
                <a16:creationId xmlns:a16="http://schemas.microsoft.com/office/drawing/2014/main" id="{E7A9DA97-3B37-BB0F-1BE6-74FB3CC95EA0}"/>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ias2023.org</a:t>
            </a:r>
          </a:p>
        </p:txBody>
      </p:sp>
    </p:spTree>
    <p:extLst>
      <p:ext uri="{BB962C8B-B14F-4D97-AF65-F5344CB8AC3E}">
        <p14:creationId xmlns:p14="http://schemas.microsoft.com/office/powerpoint/2010/main" val="800707941"/>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and Content">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C6D1B286-EE94-DE44-8BBB-C1AC46863680}"/>
              </a:ext>
            </a:extLst>
          </p:cNvPr>
          <p:cNvSpPr>
            <a:spLocks noGrp="1"/>
          </p:cNvSpPr>
          <p:nvPr>
            <p:ph sz="quarter" idx="13"/>
          </p:nvPr>
        </p:nvSpPr>
        <p:spPr>
          <a:xfrm>
            <a:off x="442913" y="2097089"/>
            <a:ext cx="5437187" cy="4103686"/>
          </a:xfrm>
          <a:prstGeom prst="rect">
            <a:avLst/>
          </a:prstGeom>
        </p:spPr>
        <p:txBody>
          <a:bodyPr lIns="0" tIns="0" rIns="0" bIns="0">
            <a:normAutofit/>
          </a:bodyPr>
          <a:lstStyle>
            <a:lvl1pPr marL="0" indent="0">
              <a:buNone/>
              <a:defRPr sz="2000"/>
            </a:lvl1pPr>
          </a:lstStyle>
          <a:p>
            <a:pPr lvl="0"/>
            <a:r>
              <a:rPr lang="en-US" noProof="0"/>
              <a:t>Edit Master text styles</a:t>
            </a:r>
          </a:p>
        </p:txBody>
      </p:sp>
      <p:sp>
        <p:nvSpPr>
          <p:cNvPr id="20" name="Title 1">
            <a:extLst>
              <a:ext uri="{FF2B5EF4-FFF2-40B4-BE49-F238E27FC236}">
                <a16:creationId xmlns:a16="http://schemas.microsoft.com/office/drawing/2014/main" id="{93976421-9C43-4A44-829D-511FFE0243F2}"/>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3" name="Picture Placeholder 2">
            <a:extLst>
              <a:ext uri="{FF2B5EF4-FFF2-40B4-BE49-F238E27FC236}">
                <a16:creationId xmlns:a16="http://schemas.microsoft.com/office/drawing/2014/main" id="{7BCB34A3-C584-1046-8C17-AB1BCE2694C8}"/>
              </a:ext>
            </a:extLst>
          </p:cNvPr>
          <p:cNvSpPr>
            <a:spLocks noGrp="1"/>
          </p:cNvSpPr>
          <p:nvPr>
            <p:ph type="pic" sz="quarter" idx="14"/>
          </p:nvPr>
        </p:nvSpPr>
        <p:spPr>
          <a:xfrm>
            <a:off x="6311903" y="2097091"/>
            <a:ext cx="5437188" cy="4103687"/>
          </a:xfrm>
          <a:prstGeom prst="rect">
            <a:avLst/>
          </a:prstGeom>
          <a:solidFill>
            <a:schemeClr val="accent2"/>
          </a:solidFill>
        </p:spPr>
        <p:txBody>
          <a:bodyPr lIns="0" tIns="0" rIns="0" bIns="0" anchor="ctr"/>
          <a:lstStyle>
            <a:lvl1pPr marL="0" indent="0" algn="ctr">
              <a:buNone/>
              <a:defRPr/>
            </a:lvl1pPr>
          </a:lstStyle>
          <a:p>
            <a:r>
              <a:rPr lang="en-US" noProof="0"/>
              <a:t>Click icon to add picture</a:t>
            </a:r>
            <a:endParaRPr lang="en-GB" noProof="0"/>
          </a:p>
        </p:txBody>
      </p:sp>
      <p:sp>
        <p:nvSpPr>
          <p:cNvPr id="7" name="TextBox 6">
            <a:extLst>
              <a:ext uri="{FF2B5EF4-FFF2-40B4-BE49-F238E27FC236}">
                <a16:creationId xmlns:a16="http://schemas.microsoft.com/office/drawing/2014/main" id="{A60FD6BC-85DA-4F47-A647-F2C427823D98}"/>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23 – 26 July · Brisbane and virtual</a:t>
            </a:r>
          </a:p>
        </p:txBody>
      </p:sp>
      <p:sp>
        <p:nvSpPr>
          <p:cNvPr id="10" name="TextBox 9">
            <a:extLst>
              <a:ext uri="{FF2B5EF4-FFF2-40B4-BE49-F238E27FC236}">
                <a16:creationId xmlns:a16="http://schemas.microsoft.com/office/drawing/2014/main" id="{74D34DC7-EE56-704B-BED2-428093484F64}"/>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ias2023.org</a:t>
            </a:r>
          </a:p>
        </p:txBody>
      </p:sp>
      <p:sp>
        <p:nvSpPr>
          <p:cNvPr id="11" name="TextBox 10">
            <a:extLst>
              <a:ext uri="{FF2B5EF4-FFF2-40B4-BE49-F238E27FC236}">
                <a16:creationId xmlns:a16="http://schemas.microsoft.com/office/drawing/2014/main" id="{C51A06C6-814D-4A47-8F9A-552C373FA66E}"/>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4252273388"/>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 slide quote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DBC052-5655-ACA7-DB37-6D682F7C8F2A}"/>
              </a:ext>
            </a:extLst>
          </p:cNvPr>
          <p:cNvPicPr>
            <a:picLocks noChangeAspect="1"/>
          </p:cNvPicPr>
          <p:nvPr userDrawn="1"/>
        </p:nvPicPr>
        <p:blipFill>
          <a:blip r:embed="rId2"/>
          <a:srcRect l="12141" r="12141"/>
          <a:stretch/>
        </p:blipFill>
        <p:spPr>
          <a:xfrm rot="5400000">
            <a:off x="-880786" y="2546073"/>
            <a:ext cx="5192712" cy="3431142"/>
          </a:xfrm>
          <a:prstGeom prst="rect">
            <a:avLst/>
          </a:prstGeom>
        </p:spPr>
      </p:pic>
      <p:sp>
        <p:nvSpPr>
          <p:cNvPr id="5" name="Rectangle 4">
            <a:extLst>
              <a:ext uri="{FF2B5EF4-FFF2-40B4-BE49-F238E27FC236}">
                <a16:creationId xmlns:a16="http://schemas.microsoft.com/office/drawing/2014/main" id="{C04BD7DA-579F-5C8F-B70D-172F61CEBA8B}"/>
              </a:ext>
            </a:extLst>
          </p:cNvPr>
          <p:cNvSpPr/>
          <p:nvPr userDrawn="1"/>
        </p:nvSpPr>
        <p:spPr>
          <a:xfrm>
            <a:off x="3045350" y="0"/>
            <a:ext cx="9146649" cy="62007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7" name="Title 1">
            <a:extLst>
              <a:ext uri="{FF2B5EF4-FFF2-40B4-BE49-F238E27FC236}">
                <a16:creationId xmlns:a16="http://schemas.microsoft.com/office/drawing/2014/main" id="{1EAEC98C-6D09-7F42-88C1-4A9DE544669A}"/>
              </a:ext>
            </a:extLst>
          </p:cNvPr>
          <p:cNvSpPr>
            <a:spLocks noGrp="1"/>
          </p:cNvSpPr>
          <p:nvPr>
            <p:ph type="title" hasCustomPrompt="1"/>
          </p:nvPr>
        </p:nvSpPr>
        <p:spPr>
          <a:xfrm>
            <a:off x="4116391" y="441325"/>
            <a:ext cx="7632700" cy="4609306"/>
          </a:xfrm>
          <a:prstGeom prst="rect">
            <a:avLst/>
          </a:prstGeom>
        </p:spPr>
        <p:txBody>
          <a:bodyPr lIns="0" tIns="0" rIns="0" bIns="0" anchor="b">
            <a:normAutofit/>
          </a:bodyPr>
          <a:lstStyle>
            <a:lvl1pPr>
              <a:defRPr sz="4800" b="0" i="0">
                <a:solidFill>
                  <a:schemeClr val="bg1"/>
                </a:solidFill>
                <a:latin typeface="IAS Ribbon Sans Regular" pitchFamily="2" charset="0"/>
                <a:ea typeface="IAS Ribbon Sans Regular" pitchFamily="2" charset="0"/>
              </a:defRPr>
            </a:lvl1pPr>
          </a:lstStyle>
          <a:p>
            <a:r>
              <a:rPr lang="en-GB" noProof="0"/>
              <a:t>“Click to edit Master title style”</a:t>
            </a:r>
          </a:p>
        </p:txBody>
      </p:sp>
      <p:sp>
        <p:nvSpPr>
          <p:cNvPr id="12" name="TextBox 11">
            <a:extLst>
              <a:ext uri="{FF2B5EF4-FFF2-40B4-BE49-F238E27FC236}">
                <a16:creationId xmlns:a16="http://schemas.microsoft.com/office/drawing/2014/main" id="{8B69231F-CE46-B143-A02F-F3089167ACB3}"/>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3">
            <a:extLst>
              <a:ext uri="{FF2B5EF4-FFF2-40B4-BE49-F238E27FC236}">
                <a16:creationId xmlns:a16="http://schemas.microsoft.com/office/drawing/2014/main" id="{C5683131-2416-4447-B094-A11566C29689}"/>
              </a:ext>
            </a:extLst>
          </p:cNvPr>
          <p:cNvSpPr>
            <a:spLocks noGrp="1"/>
          </p:cNvSpPr>
          <p:nvPr>
            <p:ph type="body" sz="quarter" idx="10" hasCustomPrompt="1"/>
          </p:nvPr>
        </p:nvSpPr>
        <p:spPr>
          <a:xfrm>
            <a:off x="4116388" y="5364956"/>
            <a:ext cx="7632700" cy="835818"/>
          </a:xfrm>
          <a:prstGeom prst="rect">
            <a:avLst/>
          </a:prstGeom>
        </p:spPr>
        <p:txBody>
          <a:bodyPr lIns="0" tIns="0" rIns="0" bIns="0">
            <a:normAutofit/>
          </a:bodyPr>
          <a:lstStyle>
            <a:lvl1pPr marL="0" indent="0">
              <a:buNone/>
              <a:defRPr sz="2000" b="0" i="0">
                <a:solidFill>
                  <a:schemeClr val="bg1"/>
                </a:solidFill>
                <a:latin typeface="+mj-lt"/>
                <a:ea typeface="IAS Ribbon Sans Regular" pitchFamily="2" charset="0"/>
              </a:defRPr>
            </a:lvl1pPr>
          </a:lstStyle>
          <a:p>
            <a:pPr lvl="0"/>
            <a:r>
              <a:rPr lang="en-GB" noProof="0"/>
              <a:t>Quote citation</a:t>
            </a:r>
          </a:p>
        </p:txBody>
      </p:sp>
      <p:sp>
        <p:nvSpPr>
          <p:cNvPr id="3" name="TextBox 2">
            <a:extLst>
              <a:ext uri="{FF2B5EF4-FFF2-40B4-BE49-F238E27FC236}">
                <a16:creationId xmlns:a16="http://schemas.microsoft.com/office/drawing/2014/main" id="{BE9CD793-F130-9CB2-2451-FA943BB6AE2F}"/>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23 – 26 July · Brisbane and virtual</a:t>
            </a:r>
          </a:p>
        </p:txBody>
      </p:sp>
      <p:sp>
        <p:nvSpPr>
          <p:cNvPr id="6" name="TextBox 5">
            <a:extLst>
              <a:ext uri="{FF2B5EF4-FFF2-40B4-BE49-F238E27FC236}">
                <a16:creationId xmlns:a16="http://schemas.microsoft.com/office/drawing/2014/main" id="{AE239B4C-6F81-2889-0EB9-39A0F6583ECD}"/>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ias2023.org</a:t>
            </a:r>
          </a:p>
        </p:txBody>
      </p:sp>
    </p:spTree>
    <p:extLst>
      <p:ext uri="{BB962C8B-B14F-4D97-AF65-F5344CB8AC3E}">
        <p14:creationId xmlns:p14="http://schemas.microsoft.com/office/powerpoint/2010/main" val="30655905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4471358"/>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FC74DC9-D62E-4896-BC8E-C0D757080532}" type="datetime1">
              <a:rPr lang="en-US" smtClean="0"/>
              <a:t>7/25/23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3982B2-E76A-4857-B0B4-CAA25EEDBF9B}" type="slidenum">
              <a:rPr lang="en-US" smtClean="0"/>
              <a:t>‹#›</a:t>
            </a:fld>
            <a:endParaRPr lang="en-US"/>
          </a:p>
        </p:txBody>
      </p:sp>
    </p:spTree>
    <p:extLst>
      <p:ext uri="{BB962C8B-B14F-4D97-AF65-F5344CB8AC3E}">
        <p14:creationId xmlns:p14="http://schemas.microsoft.com/office/powerpoint/2010/main" val="25432120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E55542-22CB-46BD-BBED-D4CBFFF05CA4}" type="datetime1">
              <a:rPr lang="en-US" smtClean="0"/>
              <a:t>7/25/23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3982B2-E76A-4857-B0B4-CAA25EEDBF9B}" type="slidenum">
              <a:rPr lang="en-US" smtClean="0"/>
              <a:t>‹#›</a:t>
            </a:fld>
            <a:endParaRPr lang="en-US"/>
          </a:p>
        </p:txBody>
      </p:sp>
    </p:spTree>
    <p:extLst>
      <p:ext uri="{BB962C8B-B14F-4D97-AF65-F5344CB8AC3E}">
        <p14:creationId xmlns:p14="http://schemas.microsoft.com/office/powerpoint/2010/main" val="39467337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60" name="Title Text"/>
          <p:cNvSpPr txBox="1">
            <a:spLocks noGrp="1"/>
          </p:cNvSpPr>
          <p:nvPr>
            <p:ph type="title"/>
          </p:nvPr>
        </p:nvSpPr>
        <p:spPr>
          <a:prstGeom prst="rect">
            <a:avLst/>
          </a:prstGeom>
        </p:spPr>
        <p:txBody>
          <a:bodyPr/>
          <a:lstStyle/>
          <a:p>
            <a:r>
              <a:t>Title Text</a:t>
            </a:r>
          </a:p>
        </p:txBody>
      </p:sp>
      <p:sp>
        <p:nvSpPr>
          <p:cNvPr id="6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9062619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1EAEC98C-6D09-7F42-88C1-4A9DE544669A}"/>
              </a:ext>
            </a:extLst>
          </p:cNvPr>
          <p:cNvSpPr>
            <a:spLocks noGrp="1"/>
          </p:cNvSpPr>
          <p:nvPr>
            <p:ph type="title"/>
          </p:nvPr>
        </p:nvSpPr>
        <p:spPr>
          <a:xfrm>
            <a:off x="4116391" y="441325"/>
            <a:ext cx="7632700" cy="5759450"/>
          </a:xfrm>
          <a:prstGeom prst="rect">
            <a:avLst/>
          </a:prstGeom>
        </p:spPr>
        <p:txBody>
          <a:bodyPr lIns="0" tIns="0" rIns="0" bIns="0" anchor="ctr">
            <a:normAutofit/>
          </a:bodyPr>
          <a:lstStyle>
            <a:lvl1pPr>
              <a:defRPr sz="6000"/>
            </a:lvl1pPr>
          </a:lstStyle>
          <a:p>
            <a:r>
              <a:rPr lang="en-US" noProof="0"/>
              <a:t>Click to edit Master title style</a:t>
            </a:r>
            <a:endParaRPr lang="en-GB" noProof="0"/>
          </a:p>
        </p:txBody>
      </p:sp>
      <p:sp>
        <p:nvSpPr>
          <p:cNvPr id="12" name="TextBox 11">
            <a:extLst>
              <a:ext uri="{FF2B5EF4-FFF2-40B4-BE49-F238E27FC236}">
                <a16:creationId xmlns:a16="http://schemas.microsoft.com/office/drawing/2014/main" id="{8B69231F-CE46-B143-A02F-F3089167ACB3}"/>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Box 3">
            <a:extLst>
              <a:ext uri="{FF2B5EF4-FFF2-40B4-BE49-F238E27FC236}">
                <a16:creationId xmlns:a16="http://schemas.microsoft.com/office/drawing/2014/main" id="{F3BF5EE9-054B-49CF-C714-3B4EF9E4C64F}"/>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23 – 26 July · Brisbane and virtual</a:t>
            </a:r>
          </a:p>
        </p:txBody>
      </p:sp>
      <p:sp>
        <p:nvSpPr>
          <p:cNvPr id="5" name="TextBox 4">
            <a:extLst>
              <a:ext uri="{FF2B5EF4-FFF2-40B4-BE49-F238E27FC236}">
                <a16:creationId xmlns:a16="http://schemas.microsoft.com/office/drawing/2014/main" id="{7370DA7D-2DD8-A57A-3FF5-CAA8CD78ED41}"/>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ias2023.org</a:t>
            </a:r>
          </a:p>
        </p:txBody>
      </p:sp>
      <p:pic>
        <p:nvPicPr>
          <p:cNvPr id="6" name="Picture 5">
            <a:extLst>
              <a:ext uri="{FF2B5EF4-FFF2-40B4-BE49-F238E27FC236}">
                <a16:creationId xmlns:a16="http://schemas.microsoft.com/office/drawing/2014/main" id="{DF9FC126-B23A-59B8-D2E5-C34CE737E4FF}"/>
              </a:ext>
            </a:extLst>
          </p:cNvPr>
          <p:cNvPicPr>
            <a:picLocks noChangeAspect="1"/>
          </p:cNvPicPr>
          <p:nvPr userDrawn="1"/>
        </p:nvPicPr>
        <p:blipFill>
          <a:blip r:embed="rId2"/>
          <a:srcRect l="12141" r="12141"/>
          <a:stretch/>
        </p:blipFill>
        <p:spPr>
          <a:xfrm rot="5400000">
            <a:off x="-880786" y="2546073"/>
            <a:ext cx="5192712" cy="3431142"/>
          </a:xfrm>
          <a:prstGeom prst="rect">
            <a:avLst/>
          </a:prstGeom>
        </p:spPr>
      </p:pic>
    </p:spTree>
    <p:extLst>
      <p:ext uri="{BB962C8B-B14F-4D97-AF65-F5344CB8AC3E}">
        <p14:creationId xmlns:p14="http://schemas.microsoft.com/office/powerpoint/2010/main" val="3177910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84E54A-D965-FC50-802E-562CE671CB7A}"/>
              </a:ext>
            </a:extLst>
          </p:cNvPr>
          <p:cNvSpPr/>
          <p:nvPr userDrawn="1"/>
        </p:nvSpPr>
        <p:spPr>
          <a:xfrm>
            <a:off x="0" y="0"/>
            <a:ext cx="12192000" cy="1665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5" name="TextBox 14">
            <a:extLst>
              <a:ext uri="{FF2B5EF4-FFF2-40B4-BE49-F238E27FC236}">
                <a16:creationId xmlns:a16="http://schemas.microsoft.com/office/drawing/2014/main" id="{091C2EAF-4008-1240-8C52-9E641194B157}"/>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23 – 26 July · Brisbane and virtual</a:t>
            </a:r>
          </a:p>
        </p:txBody>
      </p:sp>
      <p:sp>
        <p:nvSpPr>
          <p:cNvPr id="17" name="Title 1">
            <a:extLst>
              <a:ext uri="{FF2B5EF4-FFF2-40B4-BE49-F238E27FC236}">
                <a16:creationId xmlns:a16="http://schemas.microsoft.com/office/drawing/2014/main" id="{0B918DAA-45D8-EF4A-B0DE-9DB83618DF2E}"/>
              </a:ext>
            </a:extLst>
          </p:cNvPr>
          <p:cNvSpPr>
            <a:spLocks noGrp="1"/>
          </p:cNvSpPr>
          <p:nvPr>
            <p:ph type="title"/>
          </p:nvPr>
        </p:nvSpPr>
        <p:spPr>
          <a:xfrm>
            <a:off x="442913" y="441325"/>
            <a:ext cx="8891914" cy="1223964"/>
          </a:xfrm>
          <a:prstGeom prst="rect">
            <a:avLst/>
          </a:prstGeom>
        </p:spPr>
        <p:txBody>
          <a:bodyPr lIns="0" tIns="0" rIns="0" bIns="0" anchor="t"/>
          <a:lstStyle/>
          <a:p>
            <a:r>
              <a:rPr lang="en-US" noProof="0"/>
              <a:t>Click to edit Master title style</a:t>
            </a:r>
            <a:endParaRPr lang="en-GB" noProof="0"/>
          </a:p>
        </p:txBody>
      </p:sp>
      <p:sp>
        <p:nvSpPr>
          <p:cNvPr id="7" name="TextBox 6">
            <a:extLst>
              <a:ext uri="{FF2B5EF4-FFF2-40B4-BE49-F238E27FC236}">
                <a16:creationId xmlns:a16="http://schemas.microsoft.com/office/drawing/2014/main" id="{909497C5-5C94-8C43-959D-C5FE7F60E92D}"/>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ias2023.org</a:t>
            </a:r>
          </a:p>
        </p:txBody>
      </p:sp>
      <p:sp>
        <p:nvSpPr>
          <p:cNvPr id="9" name="TextBox 8">
            <a:extLst>
              <a:ext uri="{FF2B5EF4-FFF2-40B4-BE49-F238E27FC236}">
                <a16:creationId xmlns:a16="http://schemas.microsoft.com/office/drawing/2014/main" id="{05DE0E92-4155-274E-B8D3-6224F5791510}"/>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4" name="Picture 3">
            <a:extLst>
              <a:ext uri="{FF2B5EF4-FFF2-40B4-BE49-F238E27FC236}">
                <a16:creationId xmlns:a16="http://schemas.microsoft.com/office/drawing/2014/main" id="{54236A86-39CA-2553-C598-9D791DE35341}"/>
              </a:ext>
            </a:extLst>
          </p:cNvPr>
          <p:cNvPicPr>
            <a:picLocks noChangeAspect="1"/>
          </p:cNvPicPr>
          <p:nvPr userDrawn="1"/>
        </p:nvPicPr>
        <p:blipFill>
          <a:blip r:embed="rId2"/>
          <a:srcRect/>
          <a:stretch/>
        </p:blipFill>
        <p:spPr>
          <a:xfrm>
            <a:off x="10244538" y="248400"/>
            <a:ext cx="1608084" cy="1196446"/>
          </a:xfrm>
          <a:prstGeom prst="rect">
            <a:avLst/>
          </a:prstGeom>
        </p:spPr>
      </p:pic>
    </p:spTree>
    <p:extLst>
      <p:ext uri="{BB962C8B-B14F-4D97-AF65-F5344CB8AC3E}">
        <p14:creationId xmlns:p14="http://schemas.microsoft.com/office/powerpoint/2010/main" val="4244057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C6D1B286-EE94-DE44-8BBB-C1AC46863680}"/>
              </a:ext>
            </a:extLst>
          </p:cNvPr>
          <p:cNvSpPr>
            <a:spLocks noGrp="1"/>
          </p:cNvSpPr>
          <p:nvPr>
            <p:ph sz="quarter" idx="13"/>
          </p:nvPr>
        </p:nvSpPr>
        <p:spPr>
          <a:xfrm>
            <a:off x="442913" y="2097089"/>
            <a:ext cx="5437187" cy="4103686"/>
          </a:xfrm>
          <a:prstGeom prst="rect">
            <a:avLst/>
          </a:prstGeom>
        </p:spPr>
        <p:txBody>
          <a:bodyPr lIns="0" tIns="0" rIns="0" bIns="0">
            <a:normAutofit/>
          </a:bodyPr>
          <a:lstStyle>
            <a:lvl1pPr marL="0" indent="0">
              <a:buNone/>
              <a:defRPr sz="2000"/>
            </a:lvl1pPr>
          </a:lstStyle>
          <a:p>
            <a:pPr lvl="0"/>
            <a:r>
              <a:rPr lang="en-US" noProof="0"/>
              <a:t>Edit Master text styles</a:t>
            </a:r>
          </a:p>
        </p:txBody>
      </p:sp>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3" y="2097091"/>
            <a:ext cx="5437188" cy="4103687"/>
          </a:xfrm>
          <a:prstGeom prst="rect">
            <a:avLst/>
          </a:prstGeom>
        </p:spPr>
        <p:txBody>
          <a:bodyPr lIns="0" tIns="0" rIns="0" bIns="0"/>
          <a:lstStyle>
            <a:lvl1pPr marL="0" indent="0">
              <a:buNone/>
              <a:defRPr sz="2000"/>
            </a:lvl1pPr>
          </a:lstStyle>
          <a:p>
            <a:pPr lvl="0"/>
            <a:r>
              <a:rPr lang="en-US" noProof="0"/>
              <a:t>Edit Master text styles</a:t>
            </a:r>
          </a:p>
        </p:txBody>
      </p:sp>
      <p:sp>
        <p:nvSpPr>
          <p:cNvPr id="8" name="TextBox 7">
            <a:extLst>
              <a:ext uri="{FF2B5EF4-FFF2-40B4-BE49-F238E27FC236}">
                <a16:creationId xmlns:a16="http://schemas.microsoft.com/office/drawing/2014/main" id="{A3180687-9ED9-514C-9D5C-4D3E75055068}"/>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23 – 26 July · Brisbane and virtual</a:t>
            </a:r>
          </a:p>
        </p:txBody>
      </p:sp>
      <p:sp>
        <p:nvSpPr>
          <p:cNvPr id="10" name="Title 1">
            <a:extLst>
              <a:ext uri="{FF2B5EF4-FFF2-40B4-BE49-F238E27FC236}">
                <a16:creationId xmlns:a16="http://schemas.microsoft.com/office/drawing/2014/main" id="{E5A67C6D-451D-6C40-B015-49D1207326AE}"/>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11" name="TextBox 10">
            <a:extLst>
              <a:ext uri="{FF2B5EF4-FFF2-40B4-BE49-F238E27FC236}">
                <a16:creationId xmlns:a16="http://schemas.microsoft.com/office/drawing/2014/main" id="{917245EE-BB3A-034C-BE06-055376C80D0C}"/>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ias2023.org</a:t>
            </a:r>
          </a:p>
        </p:txBody>
      </p:sp>
      <p:sp>
        <p:nvSpPr>
          <p:cNvPr id="12" name="TextBox 11">
            <a:extLst>
              <a:ext uri="{FF2B5EF4-FFF2-40B4-BE49-F238E27FC236}">
                <a16:creationId xmlns:a16="http://schemas.microsoft.com/office/drawing/2014/main" id="{48551B1C-217B-4F4B-81FF-529B758036DF}"/>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524558221"/>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Tex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2D4093A-7AF9-304D-AE6D-F745B4F0164D}"/>
              </a:ext>
            </a:extLst>
          </p:cNvPr>
          <p:cNvSpPr>
            <a:spLocks noGrp="1"/>
          </p:cNvSpPr>
          <p:nvPr>
            <p:ph type="body" sz="quarter" idx="13" hasCustomPrompt="1"/>
          </p:nvPr>
        </p:nvSpPr>
        <p:spPr>
          <a:xfrm>
            <a:off x="442915" y="3256767"/>
            <a:ext cx="5437188" cy="2944008"/>
          </a:xfrm>
          <a:prstGeom prst="rect">
            <a:avLst/>
          </a:prstGeom>
        </p:spPr>
        <p:txBody>
          <a:bodyPr lIns="0" tIns="0" rIns="0" bIns="0" anchor="t">
            <a:normAutofit/>
          </a:bodyPr>
          <a:lstStyle>
            <a:lvl1pPr marL="0" indent="0">
              <a:buNone/>
              <a:defRPr sz="2000"/>
            </a:lvl1pPr>
          </a:lstStyle>
          <a:p>
            <a:pPr lvl="0"/>
            <a:r>
              <a:rPr lang="en-GB" noProof="0" dirty="0" err="1"/>
              <a:t>Nulla</a:t>
            </a:r>
            <a:r>
              <a:rPr lang="en-GB" noProof="0" dirty="0"/>
              <a:t> </a:t>
            </a:r>
            <a:r>
              <a:rPr lang="en-GB" noProof="0" dirty="0" err="1"/>
              <a:t>quis</a:t>
            </a:r>
            <a:r>
              <a:rPr lang="en-GB" noProof="0" dirty="0"/>
              <a:t> lorem </a:t>
            </a:r>
            <a:r>
              <a:rPr lang="en-GB" noProof="0" dirty="0" err="1"/>
              <a:t>ut</a:t>
            </a:r>
            <a:r>
              <a:rPr lang="en-GB" noProof="0" dirty="0"/>
              <a:t> libero </a:t>
            </a:r>
            <a:r>
              <a:rPr lang="en-GB" noProof="0" dirty="0" err="1"/>
              <a:t>malesuada</a:t>
            </a:r>
            <a:r>
              <a:rPr lang="en-GB" noProof="0" dirty="0"/>
              <a:t> </a:t>
            </a:r>
            <a:r>
              <a:rPr lang="en-GB" noProof="0" dirty="0" err="1"/>
              <a:t>feugiat</a:t>
            </a:r>
            <a:r>
              <a:rPr lang="en-GB" noProof="0" dirty="0"/>
              <a:t>. </a:t>
            </a:r>
            <a:r>
              <a:rPr lang="en-GB" noProof="0" dirty="0" err="1"/>
              <a:t>Curabitur</a:t>
            </a:r>
            <a:r>
              <a:rPr lang="en-GB" noProof="0" dirty="0"/>
              <a:t> non </a:t>
            </a:r>
            <a:r>
              <a:rPr lang="en-GB" noProof="0" dirty="0" err="1"/>
              <a:t>nulla</a:t>
            </a:r>
            <a:r>
              <a:rPr lang="en-GB" noProof="0" dirty="0"/>
              <a:t> sit </a:t>
            </a:r>
            <a:r>
              <a:rPr lang="en-GB" noProof="0" dirty="0" err="1"/>
              <a:t>amet</a:t>
            </a:r>
            <a:r>
              <a:rPr lang="en-GB" noProof="0" dirty="0"/>
              <a:t> </a:t>
            </a:r>
            <a:r>
              <a:rPr lang="en-GB" noProof="0" dirty="0" err="1"/>
              <a:t>nisl</a:t>
            </a:r>
            <a:r>
              <a:rPr lang="en-GB" noProof="0" dirty="0"/>
              <a:t> tempus convallis </a:t>
            </a:r>
            <a:r>
              <a:rPr lang="en-GB" noProof="0" dirty="0" err="1"/>
              <a:t>quis</a:t>
            </a:r>
            <a:r>
              <a:rPr lang="en-GB" noProof="0" dirty="0"/>
              <a:t> ac </a:t>
            </a:r>
            <a:r>
              <a:rPr lang="en-GB" noProof="0" dirty="0" err="1"/>
              <a:t>lectus</a:t>
            </a:r>
            <a:r>
              <a:rPr lang="en-GB" noProof="0" dirty="0"/>
              <a:t>.</a:t>
            </a:r>
          </a:p>
        </p:txBody>
      </p:sp>
      <p:sp>
        <p:nvSpPr>
          <p:cNvPr id="12" name="Content Placeholder 11">
            <a:extLst>
              <a:ext uri="{FF2B5EF4-FFF2-40B4-BE49-F238E27FC236}">
                <a16:creationId xmlns:a16="http://schemas.microsoft.com/office/drawing/2014/main" id="{FEE9A4EF-A011-1744-9932-D74E1968F6E7}"/>
              </a:ext>
            </a:extLst>
          </p:cNvPr>
          <p:cNvSpPr>
            <a:spLocks noGrp="1"/>
          </p:cNvSpPr>
          <p:nvPr>
            <p:ph sz="quarter" idx="14"/>
          </p:nvPr>
        </p:nvSpPr>
        <p:spPr>
          <a:xfrm>
            <a:off x="6311903" y="441325"/>
            <a:ext cx="5437188" cy="5759450"/>
          </a:xfrm>
          <a:prstGeom prst="rect">
            <a:avLst/>
          </a:prstGeom>
        </p:spPr>
        <p:txBody>
          <a:bodyPr lIns="0" tIns="0" rIns="0" bIns="0">
            <a:normAutofit/>
          </a:bodyPr>
          <a:lstStyle>
            <a:lvl1pPr marL="0" indent="0">
              <a:buNone/>
              <a:defRPr sz="2000"/>
            </a:lvl1pPr>
          </a:lstStyle>
          <a:p>
            <a:pPr lvl="0"/>
            <a:r>
              <a:rPr lang="en-US" noProof="0"/>
              <a:t>Edit Master text styles</a:t>
            </a:r>
          </a:p>
        </p:txBody>
      </p:sp>
      <p:sp>
        <p:nvSpPr>
          <p:cNvPr id="16" name="Title 10">
            <a:extLst>
              <a:ext uri="{FF2B5EF4-FFF2-40B4-BE49-F238E27FC236}">
                <a16:creationId xmlns:a16="http://schemas.microsoft.com/office/drawing/2014/main" id="{091C71F5-B0A7-8745-8F8B-E636D57FA2A7}"/>
              </a:ext>
            </a:extLst>
          </p:cNvPr>
          <p:cNvSpPr>
            <a:spLocks noGrp="1"/>
          </p:cNvSpPr>
          <p:nvPr>
            <p:ph type="title"/>
          </p:nvPr>
        </p:nvSpPr>
        <p:spPr>
          <a:xfrm>
            <a:off x="442913" y="1665294"/>
            <a:ext cx="5437187" cy="1428641"/>
          </a:xfrm>
          <a:prstGeom prst="rect">
            <a:avLst/>
          </a:prstGeom>
        </p:spPr>
        <p:txBody>
          <a:bodyPr lIns="0" tIns="0" rIns="0" bIns="0" anchor="b"/>
          <a:lstStyle/>
          <a:p>
            <a:r>
              <a:rPr lang="en-US" noProof="0"/>
              <a:t>Click to edit Master title style</a:t>
            </a:r>
            <a:endParaRPr lang="en-GB" noProof="0"/>
          </a:p>
        </p:txBody>
      </p:sp>
      <p:sp>
        <p:nvSpPr>
          <p:cNvPr id="9" name="TextBox 8">
            <a:extLst>
              <a:ext uri="{FF2B5EF4-FFF2-40B4-BE49-F238E27FC236}">
                <a16:creationId xmlns:a16="http://schemas.microsoft.com/office/drawing/2014/main" id="{57465E4D-8ADE-2143-908C-7C2920965ACF}"/>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23 – 26 July · Brisbane and virtual</a:t>
            </a:r>
          </a:p>
        </p:txBody>
      </p:sp>
      <p:sp>
        <p:nvSpPr>
          <p:cNvPr id="11" name="TextBox 10">
            <a:extLst>
              <a:ext uri="{FF2B5EF4-FFF2-40B4-BE49-F238E27FC236}">
                <a16:creationId xmlns:a16="http://schemas.microsoft.com/office/drawing/2014/main" id="{5D76478F-F1E2-AD47-BAC6-395C98E2FF59}"/>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ias2023.org</a:t>
            </a:r>
          </a:p>
        </p:txBody>
      </p:sp>
      <p:sp>
        <p:nvSpPr>
          <p:cNvPr id="13" name="TextBox 12">
            <a:extLst>
              <a:ext uri="{FF2B5EF4-FFF2-40B4-BE49-F238E27FC236}">
                <a16:creationId xmlns:a16="http://schemas.microsoft.com/office/drawing/2014/main" id="{67AD4010-0096-6B46-B74C-E77670FCDEA8}"/>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4183680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Text 2">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4116388" y="2097089"/>
            <a:ext cx="7632703" cy="4103692"/>
          </a:xfrm>
          <a:prstGeom prst="rect">
            <a:avLst/>
          </a:prstGeom>
        </p:spPr>
        <p:txBody>
          <a:bodyPr lIns="0" tIns="0" rIns="0" bIns="0">
            <a:normAutofit/>
          </a:bodyPr>
          <a:lstStyle>
            <a:lvl1pPr marL="0" indent="0">
              <a:buNone/>
              <a:defRPr sz="2000"/>
            </a:lvl1pPr>
          </a:lstStyle>
          <a:p>
            <a:pPr lvl="0"/>
            <a:r>
              <a:rPr lang="en-US" noProof="0"/>
              <a:t>Edit Master text styles</a:t>
            </a:r>
          </a:p>
        </p:txBody>
      </p:sp>
      <p:sp>
        <p:nvSpPr>
          <p:cNvPr id="11" name="TextBox 10">
            <a:extLst>
              <a:ext uri="{FF2B5EF4-FFF2-40B4-BE49-F238E27FC236}">
                <a16:creationId xmlns:a16="http://schemas.microsoft.com/office/drawing/2014/main" id="{4663AB3E-8BB7-2D4E-9A4B-1FA373B92B4A}"/>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23 – 26 July · Brisbane and virtual</a:t>
            </a:r>
          </a:p>
        </p:txBody>
      </p:sp>
      <p:sp>
        <p:nvSpPr>
          <p:cNvPr id="18" name="Title 1">
            <a:extLst>
              <a:ext uri="{FF2B5EF4-FFF2-40B4-BE49-F238E27FC236}">
                <a16:creationId xmlns:a16="http://schemas.microsoft.com/office/drawing/2014/main" id="{4C75301D-79B8-304D-A9AB-978AFF9076BB}"/>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13" name="TextBox 12">
            <a:extLst>
              <a:ext uri="{FF2B5EF4-FFF2-40B4-BE49-F238E27FC236}">
                <a16:creationId xmlns:a16="http://schemas.microsoft.com/office/drawing/2014/main" id="{CEEB2E94-95BD-AF4A-8CB8-DEF6AF2D71CC}"/>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ias2023.org</a:t>
            </a:r>
          </a:p>
        </p:txBody>
      </p:sp>
      <p:sp>
        <p:nvSpPr>
          <p:cNvPr id="16" name="TextBox 15">
            <a:extLst>
              <a:ext uri="{FF2B5EF4-FFF2-40B4-BE49-F238E27FC236}">
                <a16:creationId xmlns:a16="http://schemas.microsoft.com/office/drawing/2014/main" id="{63903E21-8E3C-EA42-845E-ACA015593389}"/>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3">
            <a:extLst>
              <a:ext uri="{FF2B5EF4-FFF2-40B4-BE49-F238E27FC236}">
                <a16:creationId xmlns:a16="http://schemas.microsoft.com/office/drawing/2014/main" id="{6F60080C-8E2C-13C8-F305-B9340CF0ACDB}"/>
              </a:ext>
            </a:extLst>
          </p:cNvPr>
          <p:cNvSpPr>
            <a:spLocks noGrp="1"/>
          </p:cNvSpPr>
          <p:nvPr>
            <p:ph type="body" sz="quarter" idx="17" hasCustomPrompt="1"/>
          </p:nvPr>
        </p:nvSpPr>
        <p:spPr>
          <a:xfrm>
            <a:off x="442913" y="2097088"/>
            <a:ext cx="3368799" cy="4103687"/>
          </a:xfrm>
        </p:spPr>
        <p:txBody>
          <a:bodyPr/>
          <a:lstStyle>
            <a:lvl1pPr marL="0" indent="0">
              <a:buNone/>
              <a:defRPr/>
            </a:lvl1pPr>
          </a:lstStyle>
          <a:p>
            <a:pPr lvl="0"/>
            <a:r>
              <a:rPr lang="en-GB" noProof="0" dirty="0" err="1"/>
              <a:t>Nulla</a:t>
            </a:r>
            <a:r>
              <a:rPr lang="en-GB" noProof="0" dirty="0"/>
              <a:t> </a:t>
            </a:r>
            <a:r>
              <a:rPr lang="en-GB" noProof="0" dirty="0" err="1"/>
              <a:t>quis</a:t>
            </a:r>
            <a:r>
              <a:rPr lang="en-GB" noProof="0" dirty="0"/>
              <a:t> lorem </a:t>
            </a:r>
            <a:r>
              <a:rPr lang="en-GB" noProof="0" dirty="0" err="1"/>
              <a:t>ut</a:t>
            </a:r>
            <a:r>
              <a:rPr lang="en-GB" noProof="0" dirty="0"/>
              <a:t> libero </a:t>
            </a:r>
            <a:r>
              <a:rPr lang="en-GB" noProof="0" dirty="0" err="1"/>
              <a:t>malesuada</a:t>
            </a:r>
            <a:r>
              <a:rPr lang="en-GB" noProof="0" dirty="0"/>
              <a:t> </a:t>
            </a:r>
            <a:r>
              <a:rPr lang="en-GB" noProof="0" dirty="0" err="1"/>
              <a:t>feugiat</a:t>
            </a:r>
            <a:r>
              <a:rPr lang="en-GB" noProof="0" dirty="0"/>
              <a:t>. </a:t>
            </a:r>
            <a:r>
              <a:rPr lang="en-GB" noProof="0" dirty="0" err="1"/>
              <a:t>Curabitur</a:t>
            </a:r>
            <a:r>
              <a:rPr lang="en-GB" noProof="0" dirty="0"/>
              <a:t> non </a:t>
            </a:r>
            <a:r>
              <a:rPr lang="en-GB" noProof="0" dirty="0" err="1"/>
              <a:t>nulla</a:t>
            </a:r>
            <a:r>
              <a:rPr lang="en-GB" noProof="0" dirty="0"/>
              <a:t> sit </a:t>
            </a:r>
            <a:r>
              <a:rPr lang="en-GB" noProof="0" dirty="0" err="1"/>
              <a:t>amet</a:t>
            </a:r>
            <a:r>
              <a:rPr lang="en-GB" noProof="0" dirty="0"/>
              <a:t> </a:t>
            </a:r>
            <a:r>
              <a:rPr lang="en-GB" noProof="0" dirty="0" err="1"/>
              <a:t>nisl</a:t>
            </a:r>
            <a:r>
              <a:rPr lang="en-GB" noProof="0" dirty="0"/>
              <a:t> tempus convallis </a:t>
            </a:r>
            <a:r>
              <a:rPr lang="en-GB" noProof="0" dirty="0" err="1"/>
              <a:t>quis</a:t>
            </a:r>
            <a:r>
              <a:rPr lang="en-GB" noProof="0" dirty="0"/>
              <a:t> ac </a:t>
            </a:r>
            <a:r>
              <a:rPr lang="en-GB" noProof="0" dirty="0" err="1"/>
              <a:t>lectus</a:t>
            </a:r>
            <a:r>
              <a:rPr lang="en-GB" noProof="0" dirty="0"/>
              <a:t>.</a:t>
            </a:r>
          </a:p>
        </p:txBody>
      </p:sp>
    </p:spTree>
    <p:extLst>
      <p:ext uri="{BB962C8B-B14F-4D97-AF65-F5344CB8AC3E}">
        <p14:creationId xmlns:p14="http://schemas.microsoft.com/office/powerpoint/2010/main" val="872391255"/>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Text 3">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0" y="2097089"/>
            <a:ext cx="5437191" cy="4103692"/>
          </a:xfrm>
          <a:prstGeom prst="rect">
            <a:avLst/>
          </a:prstGeom>
        </p:spPr>
        <p:txBody>
          <a:bodyPr lIns="0" tIns="0" rIns="0" bIns="0">
            <a:normAutofit/>
          </a:bodyPr>
          <a:lstStyle>
            <a:lvl1pPr marL="0" indent="0">
              <a:buNone/>
              <a:defRPr sz="2000"/>
            </a:lvl1pPr>
          </a:lstStyle>
          <a:p>
            <a:pPr lvl="0"/>
            <a:r>
              <a:rPr lang="en-US" noProof="0"/>
              <a:t>Edit Master text styles</a:t>
            </a:r>
          </a:p>
        </p:txBody>
      </p:sp>
      <p:sp>
        <p:nvSpPr>
          <p:cNvPr id="11" name="TextBox 10">
            <a:extLst>
              <a:ext uri="{FF2B5EF4-FFF2-40B4-BE49-F238E27FC236}">
                <a16:creationId xmlns:a16="http://schemas.microsoft.com/office/drawing/2014/main" id="{4663AB3E-8BB7-2D4E-9A4B-1FA373B92B4A}"/>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23 – 26 July · Brisbane and virtual</a:t>
            </a:r>
          </a:p>
        </p:txBody>
      </p:sp>
      <p:sp>
        <p:nvSpPr>
          <p:cNvPr id="18" name="Title 1">
            <a:extLst>
              <a:ext uri="{FF2B5EF4-FFF2-40B4-BE49-F238E27FC236}">
                <a16:creationId xmlns:a16="http://schemas.microsoft.com/office/drawing/2014/main" id="{4C75301D-79B8-304D-A9AB-978AFF9076BB}"/>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13" name="TextBox 12">
            <a:extLst>
              <a:ext uri="{FF2B5EF4-FFF2-40B4-BE49-F238E27FC236}">
                <a16:creationId xmlns:a16="http://schemas.microsoft.com/office/drawing/2014/main" id="{CEEB2E94-95BD-AF4A-8CB8-DEF6AF2D71CC}"/>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ias2023.org</a:t>
            </a:r>
          </a:p>
        </p:txBody>
      </p:sp>
      <p:sp>
        <p:nvSpPr>
          <p:cNvPr id="16" name="TextBox 15">
            <a:extLst>
              <a:ext uri="{FF2B5EF4-FFF2-40B4-BE49-F238E27FC236}">
                <a16:creationId xmlns:a16="http://schemas.microsoft.com/office/drawing/2014/main" id="{63903E21-8E3C-EA42-845E-ACA015593389}"/>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3">
            <a:extLst>
              <a:ext uri="{FF2B5EF4-FFF2-40B4-BE49-F238E27FC236}">
                <a16:creationId xmlns:a16="http://schemas.microsoft.com/office/drawing/2014/main" id="{6F60080C-8E2C-13C8-F305-B9340CF0ACDB}"/>
              </a:ext>
            </a:extLst>
          </p:cNvPr>
          <p:cNvSpPr>
            <a:spLocks noGrp="1"/>
          </p:cNvSpPr>
          <p:nvPr>
            <p:ph type="body" sz="quarter" idx="17" hasCustomPrompt="1"/>
          </p:nvPr>
        </p:nvSpPr>
        <p:spPr>
          <a:xfrm>
            <a:off x="442913" y="2097088"/>
            <a:ext cx="5437187" cy="4103687"/>
          </a:xfrm>
        </p:spPr>
        <p:txBody>
          <a:bodyPr/>
          <a:lstStyle>
            <a:lvl1pPr marL="0" indent="0">
              <a:buNone/>
              <a:defRPr/>
            </a:lvl1pPr>
          </a:lstStyle>
          <a:p>
            <a:r>
              <a:rPr lang="en-GB" noProof="0" dirty="0" err="1"/>
              <a:t>Nulla</a:t>
            </a:r>
            <a:r>
              <a:rPr lang="en-GB" noProof="0" dirty="0"/>
              <a:t> </a:t>
            </a:r>
            <a:r>
              <a:rPr lang="en-GB" noProof="0" dirty="0" err="1"/>
              <a:t>quis</a:t>
            </a:r>
            <a:r>
              <a:rPr lang="en-GB" noProof="0" dirty="0"/>
              <a:t> lorem </a:t>
            </a:r>
            <a:r>
              <a:rPr lang="en-GB" noProof="0" dirty="0" err="1"/>
              <a:t>ut</a:t>
            </a:r>
            <a:r>
              <a:rPr lang="en-GB" noProof="0" dirty="0"/>
              <a:t> libero </a:t>
            </a:r>
            <a:r>
              <a:rPr lang="en-GB" noProof="0" dirty="0" err="1"/>
              <a:t>malesuada</a:t>
            </a:r>
            <a:r>
              <a:rPr lang="en-GB" noProof="0" dirty="0"/>
              <a:t> </a:t>
            </a:r>
            <a:r>
              <a:rPr lang="en-GB" noProof="0" dirty="0" err="1"/>
              <a:t>feugiat</a:t>
            </a:r>
            <a:r>
              <a:rPr lang="en-GB" noProof="0" dirty="0"/>
              <a:t>. </a:t>
            </a:r>
            <a:r>
              <a:rPr lang="en-GB" noProof="0" dirty="0" err="1"/>
              <a:t>Curabitur</a:t>
            </a:r>
            <a:r>
              <a:rPr lang="en-GB" noProof="0" dirty="0"/>
              <a:t> non </a:t>
            </a:r>
            <a:r>
              <a:rPr lang="en-GB" noProof="0" dirty="0" err="1"/>
              <a:t>nulla</a:t>
            </a:r>
            <a:r>
              <a:rPr lang="en-GB" noProof="0" dirty="0"/>
              <a:t> sit </a:t>
            </a:r>
            <a:r>
              <a:rPr lang="en-GB" noProof="0" dirty="0" err="1"/>
              <a:t>amet</a:t>
            </a:r>
            <a:r>
              <a:rPr lang="en-GB" noProof="0" dirty="0"/>
              <a:t> </a:t>
            </a:r>
            <a:r>
              <a:rPr lang="en-GB" noProof="0" dirty="0" err="1"/>
              <a:t>nisl</a:t>
            </a:r>
            <a:r>
              <a:rPr lang="en-GB" noProof="0" dirty="0"/>
              <a:t> tempus convallis </a:t>
            </a:r>
            <a:r>
              <a:rPr lang="en-GB" noProof="0" dirty="0" err="1"/>
              <a:t>quis</a:t>
            </a:r>
            <a:r>
              <a:rPr lang="en-GB" noProof="0" dirty="0"/>
              <a:t> ac </a:t>
            </a:r>
            <a:r>
              <a:rPr lang="en-GB" noProof="0" dirty="0" err="1"/>
              <a:t>lectus</a:t>
            </a:r>
            <a:r>
              <a:rPr lang="en-GB" noProof="0" dirty="0"/>
              <a:t>.</a:t>
            </a:r>
          </a:p>
          <a:p>
            <a:r>
              <a:rPr lang="en-GB" noProof="0" dirty="0"/>
              <a:t>Proin </a:t>
            </a:r>
            <a:r>
              <a:rPr lang="en-GB" noProof="0" dirty="0" err="1"/>
              <a:t>eget</a:t>
            </a:r>
            <a:r>
              <a:rPr lang="en-GB" noProof="0" dirty="0"/>
              <a:t> </a:t>
            </a:r>
            <a:r>
              <a:rPr lang="en-GB" noProof="0" dirty="0" err="1"/>
              <a:t>tortor</a:t>
            </a:r>
            <a:r>
              <a:rPr lang="en-GB" noProof="0" dirty="0"/>
              <a:t> </a:t>
            </a:r>
            <a:r>
              <a:rPr lang="en-GB" noProof="0" dirty="0" err="1"/>
              <a:t>risus</a:t>
            </a:r>
            <a:r>
              <a:rPr lang="en-GB" noProof="0" dirty="0"/>
              <a:t>. Lorem ipsum </a:t>
            </a:r>
            <a:r>
              <a:rPr lang="en-GB" noProof="0" dirty="0" err="1"/>
              <a:t>dolor</a:t>
            </a:r>
            <a:r>
              <a:rPr lang="en-GB" noProof="0" dirty="0"/>
              <a:t> sit </a:t>
            </a:r>
            <a:r>
              <a:rPr lang="en-GB" noProof="0" dirty="0" err="1"/>
              <a:t>amet</a:t>
            </a:r>
            <a:r>
              <a:rPr lang="en-GB" noProof="0" dirty="0"/>
              <a:t>, </a:t>
            </a:r>
            <a:r>
              <a:rPr lang="en-GB" noProof="0" dirty="0" err="1"/>
              <a:t>consectetur</a:t>
            </a:r>
            <a:r>
              <a:rPr lang="en-GB" noProof="0" dirty="0"/>
              <a:t> </a:t>
            </a:r>
            <a:r>
              <a:rPr lang="en-GB" noProof="0" dirty="0" err="1"/>
              <a:t>adipiscing</a:t>
            </a:r>
            <a:r>
              <a:rPr lang="en-GB" noProof="0" dirty="0"/>
              <a:t> </a:t>
            </a:r>
            <a:r>
              <a:rPr lang="en-GB" noProof="0" dirty="0" err="1"/>
              <a:t>elit</a:t>
            </a:r>
            <a:r>
              <a:rPr lang="en-GB" noProof="0" dirty="0"/>
              <a:t>.</a:t>
            </a:r>
          </a:p>
        </p:txBody>
      </p:sp>
    </p:spTree>
    <p:extLst>
      <p:ext uri="{BB962C8B-B14F-4D97-AF65-F5344CB8AC3E}">
        <p14:creationId xmlns:p14="http://schemas.microsoft.com/office/powerpoint/2010/main" val="324458100"/>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Text 4">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8075613" y="2097089"/>
            <a:ext cx="3673478" cy="4103692"/>
          </a:xfrm>
          <a:prstGeom prst="rect">
            <a:avLst/>
          </a:prstGeom>
        </p:spPr>
        <p:txBody>
          <a:bodyPr lIns="0" tIns="0" rIns="0" bIns="0">
            <a:normAutofit/>
          </a:bodyPr>
          <a:lstStyle>
            <a:lvl1pPr marL="0" indent="0">
              <a:buNone/>
              <a:defRPr sz="2000"/>
            </a:lvl1pPr>
          </a:lstStyle>
          <a:p>
            <a:pPr lvl="0"/>
            <a:r>
              <a:rPr lang="en-US" noProof="0"/>
              <a:t>Edit Master text styles</a:t>
            </a:r>
          </a:p>
        </p:txBody>
      </p:sp>
      <p:sp>
        <p:nvSpPr>
          <p:cNvPr id="11" name="TextBox 10">
            <a:extLst>
              <a:ext uri="{FF2B5EF4-FFF2-40B4-BE49-F238E27FC236}">
                <a16:creationId xmlns:a16="http://schemas.microsoft.com/office/drawing/2014/main" id="{4663AB3E-8BB7-2D4E-9A4B-1FA373B92B4A}"/>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23 – 26 July · Brisbane and virtual</a:t>
            </a:r>
          </a:p>
        </p:txBody>
      </p:sp>
      <p:sp>
        <p:nvSpPr>
          <p:cNvPr id="18" name="Title 1">
            <a:extLst>
              <a:ext uri="{FF2B5EF4-FFF2-40B4-BE49-F238E27FC236}">
                <a16:creationId xmlns:a16="http://schemas.microsoft.com/office/drawing/2014/main" id="{4C75301D-79B8-304D-A9AB-978AFF9076BB}"/>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13" name="TextBox 12">
            <a:extLst>
              <a:ext uri="{FF2B5EF4-FFF2-40B4-BE49-F238E27FC236}">
                <a16:creationId xmlns:a16="http://schemas.microsoft.com/office/drawing/2014/main" id="{CEEB2E94-95BD-AF4A-8CB8-DEF6AF2D71CC}"/>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ias2023.org</a:t>
            </a:r>
          </a:p>
        </p:txBody>
      </p:sp>
      <p:sp>
        <p:nvSpPr>
          <p:cNvPr id="16" name="TextBox 15">
            <a:extLst>
              <a:ext uri="{FF2B5EF4-FFF2-40B4-BE49-F238E27FC236}">
                <a16:creationId xmlns:a16="http://schemas.microsoft.com/office/drawing/2014/main" id="{63903E21-8E3C-EA42-845E-ACA015593389}"/>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3">
            <a:extLst>
              <a:ext uri="{FF2B5EF4-FFF2-40B4-BE49-F238E27FC236}">
                <a16:creationId xmlns:a16="http://schemas.microsoft.com/office/drawing/2014/main" id="{6F60080C-8E2C-13C8-F305-B9340CF0ACDB}"/>
              </a:ext>
            </a:extLst>
          </p:cNvPr>
          <p:cNvSpPr>
            <a:spLocks noGrp="1"/>
          </p:cNvSpPr>
          <p:nvPr>
            <p:ph type="body" sz="quarter" idx="17" hasCustomPrompt="1"/>
          </p:nvPr>
        </p:nvSpPr>
        <p:spPr>
          <a:xfrm>
            <a:off x="442913" y="2097088"/>
            <a:ext cx="7200900" cy="4103687"/>
          </a:xfrm>
        </p:spPr>
        <p:txBody>
          <a:bodyPr/>
          <a:lstStyle>
            <a:lvl1pPr marL="0" indent="0">
              <a:buNone/>
              <a:defRPr/>
            </a:lvl1pPr>
          </a:lstStyle>
          <a:p>
            <a:r>
              <a:rPr lang="en-GB" noProof="0" dirty="0" err="1"/>
              <a:t>Nulla</a:t>
            </a:r>
            <a:r>
              <a:rPr lang="en-GB" noProof="0" dirty="0"/>
              <a:t> </a:t>
            </a:r>
            <a:r>
              <a:rPr lang="en-GB" noProof="0" dirty="0" err="1"/>
              <a:t>quis</a:t>
            </a:r>
            <a:r>
              <a:rPr lang="en-GB" noProof="0" dirty="0"/>
              <a:t> lorem </a:t>
            </a:r>
            <a:r>
              <a:rPr lang="en-GB" noProof="0" dirty="0" err="1"/>
              <a:t>ut</a:t>
            </a:r>
            <a:r>
              <a:rPr lang="en-GB" noProof="0" dirty="0"/>
              <a:t> libero </a:t>
            </a:r>
            <a:r>
              <a:rPr lang="en-GB" noProof="0" dirty="0" err="1"/>
              <a:t>malesuada</a:t>
            </a:r>
            <a:r>
              <a:rPr lang="en-GB" noProof="0" dirty="0"/>
              <a:t> </a:t>
            </a:r>
            <a:r>
              <a:rPr lang="en-GB" noProof="0" dirty="0" err="1"/>
              <a:t>feugiat</a:t>
            </a:r>
            <a:r>
              <a:rPr lang="en-GB" noProof="0" dirty="0"/>
              <a:t>. </a:t>
            </a:r>
            <a:r>
              <a:rPr lang="en-GB" noProof="0" dirty="0" err="1"/>
              <a:t>Curabitur</a:t>
            </a:r>
            <a:r>
              <a:rPr lang="en-GB" noProof="0" dirty="0"/>
              <a:t> non </a:t>
            </a:r>
            <a:r>
              <a:rPr lang="en-GB" noProof="0" dirty="0" err="1"/>
              <a:t>nulla</a:t>
            </a:r>
            <a:r>
              <a:rPr lang="en-GB" noProof="0" dirty="0"/>
              <a:t> sit </a:t>
            </a:r>
            <a:r>
              <a:rPr lang="en-GB" noProof="0" dirty="0" err="1"/>
              <a:t>amet</a:t>
            </a:r>
            <a:r>
              <a:rPr lang="en-GB" noProof="0" dirty="0"/>
              <a:t> </a:t>
            </a:r>
            <a:r>
              <a:rPr lang="en-GB" noProof="0" dirty="0" err="1"/>
              <a:t>nisl</a:t>
            </a:r>
            <a:r>
              <a:rPr lang="en-GB" noProof="0" dirty="0"/>
              <a:t> tempus convallis </a:t>
            </a:r>
            <a:r>
              <a:rPr lang="en-GB" noProof="0" dirty="0" err="1"/>
              <a:t>quis</a:t>
            </a:r>
            <a:r>
              <a:rPr lang="en-GB" noProof="0" dirty="0"/>
              <a:t> ac </a:t>
            </a:r>
            <a:r>
              <a:rPr lang="en-GB" noProof="0" dirty="0" err="1"/>
              <a:t>lectus</a:t>
            </a:r>
            <a:r>
              <a:rPr lang="en-GB" noProof="0" dirty="0"/>
              <a:t>.</a:t>
            </a:r>
          </a:p>
          <a:p>
            <a:r>
              <a:rPr lang="en-GB" noProof="0" dirty="0"/>
              <a:t>Proin </a:t>
            </a:r>
            <a:r>
              <a:rPr lang="en-GB" noProof="0" dirty="0" err="1"/>
              <a:t>eget</a:t>
            </a:r>
            <a:r>
              <a:rPr lang="en-GB" noProof="0" dirty="0"/>
              <a:t> </a:t>
            </a:r>
            <a:r>
              <a:rPr lang="en-GB" noProof="0" dirty="0" err="1"/>
              <a:t>tortor</a:t>
            </a:r>
            <a:r>
              <a:rPr lang="en-GB" noProof="0" dirty="0"/>
              <a:t> </a:t>
            </a:r>
            <a:r>
              <a:rPr lang="en-GB" noProof="0" dirty="0" err="1"/>
              <a:t>risus</a:t>
            </a:r>
            <a:r>
              <a:rPr lang="en-GB" noProof="0" dirty="0"/>
              <a:t>. Lorem ipsum </a:t>
            </a:r>
            <a:r>
              <a:rPr lang="en-GB" noProof="0" dirty="0" err="1"/>
              <a:t>dolor</a:t>
            </a:r>
            <a:r>
              <a:rPr lang="en-GB" noProof="0" dirty="0"/>
              <a:t> sit </a:t>
            </a:r>
            <a:r>
              <a:rPr lang="en-GB" noProof="0" dirty="0" err="1"/>
              <a:t>amet</a:t>
            </a:r>
            <a:r>
              <a:rPr lang="en-GB" noProof="0" dirty="0"/>
              <a:t>, </a:t>
            </a:r>
            <a:r>
              <a:rPr lang="en-GB" noProof="0" dirty="0" err="1"/>
              <a:t>consectetur</a:t>
            </a:r>
            <a:r>
              <a:rPr lang="en-GB" noProof="0" dirty="0"/>
              <a:t> </a:t>
            </a:r>
            <a:r>
              <a:rPr lang="en-GB" noProof="0" dirty="0" err="1"/>
              <a:t>adipiscing</a:t>
            </a:r>
            <a:r>
              <a:rPr lang="en-GB" noProof="0" dirty="0"/>
              <a:t> </a:t>
            </a:r>
            <a:r>
              <a:rPr lang="en-GB" noProof="0" dirty="0" err="1"/>
              <a:t>elit</a:t>
            </a:r>
            <a:r>
              <a:rPr lang="en-GB" noProof="0" dirty="0"/>
              <a:t>.</a:t>
            </a:r>
          </a:p>
          <a:p>
            <a:pPr marL="457200" indent="-457200">
              <a:buFont typeface="Arial" panose="020B0604020202020204" pitchFamily="34" charset="0"/>
              <a:buChar char="•"/>
            </a:pPr>
            <a:r>
              <a:rPr lang="en-GB" noProof="0" dirty="0"/>
              <a:t>Donec </a:t>
            </a:r>
            <a:r>
              <a:rPr lang="en-GB" noProof="0" dirty="0" err="1"/>
              <a:t>rutrum</a:t>
            </a:r>
            <a:r>
              <a:rPr lang="en-GB" noProof="0" dirty="0"/>
              <a:t> </a:t>
            </a:r>
            <a:r>
              <a:rPr lang="en-GB" noProof="0" dirty="0" err="1"/>
              <a:t>congue</a:t>
            </a:r>
            <a:r>
              <a:rPr lang="en-GB" noProof="0" dirty="0"/>
              <a:t> </a:t>
            </a:r>
            <a:r>
              <a:rPr lang="en-GB" noProof="0" dirty="0" err="1"/>
              <a:t>leo</a:t>
            </a:r>
            <a:r>
              <a:rPr lang="en-GB" noProof="0" dirty="0"/>
              <a:t> </a:t>
            </a:r>
            <a:r>
              <a:rPr lang="en-GB" noProof="0" dirty="0" err="1"/>
              <a:t>eget</a:t>
            </a:r>
            <a:r>
              <a:rPr lang="en-GB" noProof="0" dirty="0"/>
              <a:t> </a:t>
            </a:r>
            <a:r>
              <a:rPr lang="en-GB" noProof="0" dirty="0" err="1"/>
              <a:t>malesuada</a:t>
            </a:r>
            <a:r>
              <a:rPr lang="en-GB" noProof="0" dirty="0"/>
              <a:t>.</a:t>
            </a:r>
          </a:p>
          <a:p>
            <a:pPr marL="457200" indent="-457200">
              <a:buFont typeface="Arial" panose="020B0604020202020204" pitchFamily="34" charset="0"/>
              <a:buChar char="•"/>
            </a:pPr>
            <a:r>
              <a:rPr lang="en-GB" noProof="0" dirty="0" err="1"/>
              <a:t>Curabitur</a:t>
            </a:r>
            <a:r>
              <a:rPr lang="en-GB" noProof="0" dirty="0"/>
              <a:t> </a:t>
            </a:r>
            <a:r>
              <a:rPr lang="en-GB" noProof="0" dirty="0" err="1"/>
              <a:t>aliquet</a:t>
            </a:r>
            <a:r>
              <a:rPr lang="en-GB" noProof="0" dirty="0"/>
              <a:t> </a:t>
            </a:r>
            <a:r>
              <a:rPr lang="en-GB" noProof="0" dirty="0" err="1"/>
              <a:t>quam</a:t>
            </a:r>
            <a:r>
              <a:rPr lang="en-GB" noProof="0" dirty="0"/>
              <a:t> id dui </a:t>
            </a:r>
            <a:r>
              <a:rPr lang="en-GB" noProof="0" dirty="0" err="1"/>
              <a:t>posuere</a:t>
            </a:r>
            <a:r>
              <a:rPr lang="en-GB" noProof="0" dirty="0"/>
              <a:t> </a:t>
            </a:r>
            <a:r>
              <a:rPr lang="en-GB" noProof="0" dirty="0" err="1"/>
              <a:t>blandit</a:t>
            </a:r>
            <a:r>
              <a:rPr lang="en-GB" noProof="0" dirty="0"/>
              <a:t>.</a:t>
            </a:r>
          </a:p>
          <a:p>
            <a:pPr marL="457200" indent="-457200">
              <a:buFont typeface="Arial" panose="020B0604020202020204" pitchFamily="34" charset="0"/>
              <a:buChar char="•"/>
            </a:pPr>
            <a:r>
              <a:rPr lang="en-GB" noProof="0" dirty="0"/>
              <a:t>Proin </a:t>
            </a:r>
            <a:r>
              <a:rPr lang="en-GB" noProof="0" dirty="0" err="1"/>
              <a:t>eget</a:t>
            </a:r>
            <a:r>
              <a:rPr lang="en-GB" noProof="0" dirty="0"/>
              <a:t> </a:t>
            </a:r>
            <a:r>
              <a:rPr lang="en-GB" noProof="0" dirty="0" err="1"/>
              <a:t>tortor</a:t>
            </a:r>
            <a:r>
              <a:rPr lang="en-GB" noProof="0" dirty="0"/>
              <a:t> </a:t>
            </a:r>
            <a:r>
              <a:rPr lang="en-GB" noProof="0" dirty="0" err="1"/>
              <a:t>risus</a:t>
            </a:r>
            <a:r>
              <a:rPr lang="en-GB" noProof="0" dirty="0"/>
              <a:t>.</a:t>
            </a:r>
          </a:p>
        </p:txBody>
      </p:sp>
    </p:spTree>
    <p:extLst>
      <p:ext uri="{BB962C8B-B14F-4D97-AF65-F5344CB8AC3E}">
        <p14:creationId xmlns:p14="http://schemas.microsoft.com/office/powerpoint/2010/main" val="3001938430"/>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with Caption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2CC14C-A9FC-9838-0BC2-77B53012A9DF}"/>
              </a:ext>
            </a:extLst>
          </p:cNvPr>
          <p:cNvPicPr>
            <a:picLocks noChangeAspect="1"/>
          </p:cNvPicPr>
          <p:nvPr userDrawn="1"/>
        </p:nvPicPr>
        <p:blipFill>
          <a:blip r:embed="rId2"/>
          <a:stretch>
            <a:fillRect/>
          </a:stretch>
        </p:blipFill>
        <p:spPr>
          <a:xfrm rot="5400000">
            <a:off x="7047428" y="1713431"/>
            <a:ext cx="6858001" cy="3431142"/>
          </a:xfrm>
          <a:prstGeom prst="rect">
            <a:avLst/>
          </a:prstGeom>
        </p:spPr>
      </p:pic>
      <p:sp>
        <p:nvSpPr>
          <p:cNvPr id="8" name="Text Placeholder 7">
            <a:extLst>
              <a:ext uri="{FF2B5EF4-FFF2-40B4-BE49-F238E27FC236}">
                <a16:creationId xmlns:a16="http://schemas.microsoft.com/office/drawing/2014/main" id="{22D4093A-7AF9-304D-AE6D-F745B4F0164D}"/>
              </a:ext>
            </a:extLst>
          </p:cNvPr>
          <p:cNvSpPr>
            <a:spLocks noGrp="1"/>
          </p:cNvSpPr>
          <p:nvPr>
            <p:ph type="body" sz="quarter" idx="13" hasCustomPrompt="1"/>
          </p:nvPr>
        </p:nvSpPr>
        <p:spPr>
          <a:xfrm>
            <a:off x="442915" y="3256767"/>
            <a:ext cx="5437188" cy="2944008"/>
          </a:xfrm>
          <a:prstGeom prst="rect">
            <a:avLst/>
          </a:prstGeom>
        </p:spPr>
        <p:txBody>
          <a:bodyPr lIns="0" tIns="0" rIns="0" bIns="0" anchor="t"/>
          <a:lstStyle>
            <a:lvl1pPr marL="0" indent="0">
              <a:buNone/>
              <a:defRPr sz="2000"/>
            </a:lvl1pPr>
          </a:lstStyle>
          <a:p>
            <a:pPr lvl="0"/>
            <a:r>
              <a:rPr lang="en-GB" noProof="0"/>
              <a:t>Nulla quis lorem ut libero malesuada feugiat. Curabitur non nulla sit amet nisl tempus convallis quis ac lectus.</a:t>
            </a:r>
          </a:p>
        </p:txBody>
      </p:sp>
      <p:sp>
        <p:nvSpPr>
          <p:cNvPr id="10" name="Picture Placeholder 9">
            <a:extLst>
              <a:ext uri="{FF2B5EF4-FFF2-40B4-BE49-F238E27FC236}">
                <a16:creationId xmlns:a16="http://schemas.microsoft.com/office/drawing/2014/main" id="{A12FA691-34E1-B147-9F45-2CFB053A59B9}"/>
              </a:ext>
            </a:extLst>
          </p:cNvPr>
          <p:cNvSpPr>
            <a:spLocks noGrp="1"/>
          </p:cNvSpPr>
          <p:nvPr>
            <p:ph type="pic" sz="quarter" idx="14"/>
          </p:nvPr>
        </p:nvSpPr>
        <p:spPr>
          <a:xfrm>
            <a:off x="6311903" y="441328"/>
            <a:ext cx="5437188" cy="5975351"/>
          </a:xfrm>
          <a:prstGeom prst="rect">
            <a:avLst/>
          </a:prstGeom>
          <a:solidFill>
            <a:schemeClr val="accent2"/>
          </a:solidFill>
        </p:spPr>
        <p:txBody>
          <a:bodyPr lIns="0" tIns="0" rIns="0" bIns="0" anchor="ctr"/>
          <a:lstStyle>
            <a:lvl1pPr marL="0" indent="0" algn="ctr">
              <a:buNone/>
              <a:defRPr/>
            </a:lvl1pPr>
          </a:lstStyle>
          <a:p>
            <a:r>
              <a:rPr lang="en-US" noProof="0"/>
              <a:t>Click icon to add picture</a:t>
            </a:r>
            <a:endParaRPr lang="en-GB" noProof="0"/>
          </a:p>
        </p:txBody>
      </p:sp>
      <p:sp>
        <p:nvSpPr>
          <p:cNvPr id="11" name="Title 10">
            <a:extLst>
              <a:ext uri="{FF2B5EF4-FFF2-40B4-BE49-F238E27FC236}">
                <a16:creationId xmlns:a16="http://schemas.microsoft.com/office/drawing/2014/main" id="{22C07795-8A1B-4F48-ADAF-7475467E7A60}"/>
              </a:ext>
            </a:extLst>
          </p:cNvPr>
          <p:cNvSpPr>
            <a:spLocks noGrp="1"/>
          </p:cNvSpPr>
          <p:nvPr>
            <p:ph type="title"/>
          </p:nvPr>
        </p:nvSpPr>
        <p:spPr>
          <a:xfrm>
            <a:off x="442913" y="1665294"/>
            <a:ext cx="5437187" cy="1428641"/>
          </a:xfrm>
          <a:prstGeom prst="rect">
            <a:avLst/>
          </a:prstGeom>
        </p:spPr>
        <p:txBody>
          <a:bodyPr lIns="0" tIns="0" rIns="0" bIns="0" anchor="b"/>
          <a:lstStyle/>
          <a:p>
            <a:r>
              <a:rPr lang="en-US" noProof="0"/>
              <a:t>Click to edit Master title style</a:t>
            </a:r>
            <a:endParaRPr lang="en-GB" noProof="0"/>
          </a:p>
        </p:txBody>
      </p:sp>
      <p:sp>
        <p:nvSpPr>
          <p:cNvPr id="9" name="TextBox 8">
            <a:extLst>
              <a:ext uri="{FF2B5EF4-FFF2-40B4-BE49-F238E27FC236}">
                <a16:creationId xmlns:a16="http://schemas.microsoft.com/office/drawing/2014/main" id="{655BEA16-9E9F-0D4A-9C31-85DAC460949F}"/>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23 – 26 July · Brisbane and virtual</a:t>
            </a:r>
          </a:p>
        </p:txBody>
      </p:sp>
      <p:sp>
        <p:nvSpPr>
          <p:cNvPr id="15" name="TextBox 14">
            <a:extLst>
              <a:ext uri="{FF2B5EF4-FFF2-40B4-BE49-F238E27FC236}">
                <a16:creationId xmlns:a16="http://schemas.microsoft.com/office/drawing/2014/main" id="{2A3A0912-00E9-3E4E-9381-0A5C958C62D2}"/>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ias2023.org</a:t>
            </a:r>
          </a:p>
        </p:txBody>
      </p:sp>
      <p:sp>
        <p:nvSpPr>
          <p:cNvPr id="16" name="TextBox 15">
            <a:extLst>
              <a:ext uri="{FF2B5EF4-FFF2-40B4-BE49-F238E27FC236}">
                <a16:creationId xmlns:a16="http://schemas.microsoft.com/office/drawing/2014/main" id="{6DD43CCD-AAFC-B847-BF0F-B7E2A805F6E1}"/>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4047838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16390" y="441326"/>
            <a:ext cx="7632692" cy="1223964"/>
          </a:xfrm>
          <a:prstGeom prst="rect">
            <a:avLst/>
          </a:prstGeom>
        </p:spPr>
        <p:txBody>
          <a:bodyPr vert="horz" lIns="0" tIns="0" rIns="0" bIns="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42907" y="2097090"/>
            <a:ext cx="11306175" cy="4079872"/>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a:extLst>
              <a:ext uri="{FF2B5EF4-FFF2-40B4-BE49-F238E27FC236}">
                <a16:creationId xmlns:a16="http://schemas.microsoft.com/office/drawing/2014/main" id="{DD39D7FC-363B-A8F2-6469-69BFC94274EA}"/>
              </a:ext>
            </a:extLst>
          </p:cNvPr>
          <p:cNvPicPr>
            <a:picLocks noChangeAspect="1"/>
          </p:cNvPicPr>
          <p:nvPr userDrawn="1"/>
        </p:nvPicPr>
        <p:blipFill>
          <a:blip r:embed="rId18"/>
          <a:srcRect/>
          <a:stretch/>
        </p:blipFill>
        <p:spPr>
          <a:xfrm>
            <a:off x="273600" y="248400"/>
            <a:ext cx="1608084" cy="1196446"/>
          </a:xfrm>
          <a:prstGeom prst="rect">
            <a:avLst/>
          </a:prstGeom>
        </p:spPr>
      </p:pic>
    </p:spTree>
    <p:extLst>
      <p:ext uri="{BB962C8B-B14F-4D97-AF65-F5344CB8AC3E}">
        <p14:creationId xmlns:p14="http://schemas.microsoft.com/office/powerpoint/2010/main" val="2999483053"/>
      </p:ext>
    </p:extLst>
  </p:cSld>
  <p:clrMap bg1="lt1" tx1="dk1" bg2="lt2" tx2="dk2" accent1="accent1" accent2="accent2" accent3="accent3" accent4="accent4" accent5="accent5" accent6="accent6" hlink="hlink" folHlink="folHlink"/>
  <p:sldLayoutIdLst>
    <p:sldLayoutId id="2147483693" r:id="rId1"/>
    <p:sldLayoutId id="2147483673" r:id="rId2"/>
    <p:sldLayoutId id="2147483694" r:id="rId3"/>
    <p:sldLayoutId id="2147483665" r:id="rId4"/>
    <p:sldLayoutId id="2147483667" r:id="rId5"/>
    <p:sldLayoutId id="2147483698" r:id="rId6"/>
    <p:sldLayoutId id="2147483699" r:id="rId7"/>
    <p:sldLayoutId id="2147483700" r:id="rId8"/>
    <p:sldLayoutId id="2147483696" r:id="rId9"/>
    <p:sldLayoutId id="2147483697" r:id="rId10"/>
    <p:sldLayoutId id="2147483674" r:id="rId11"/>
    <p:sldLayoutId id="2147483695" r:id="rId12"/>
    <p:sldLayoutId id="2147483692" r:id="rId13"/>
    <p:sldLayoutId id="2147483701" r:id="rId14"/>
    <p:sldLayoutId id="2147483702" r:id="rId15"/>
    <p:sldLayoutId id="2147483704" r:id="rId16"/>
  </p:sldLayoutIdLst>
  <p:hf sldNum="0" hdr="0" ftr="0" dt="0"/>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userDrawn="1">
          <p15:clr>
            <a:srgbClr val="F26B43"/>
          </p15:clr>
        </p15:guide>
        <p15:guide id="2" pos="2593" userDrawn="1">
          <p15:clr>
            <a:srgbClr val="F26B43"/>
          </p15:clr>
        </p15:guide>
        <p15:guide id="3" pos="2865" userDrawn="1">
          <p15:clr>
            <a:srgbClr val="F26B43"/>
          </p15:clr>
        </p15:guide>
        <p15:guide id="4" pos="3704" userDrawn="1">
          <p15:clr>
            <a:srgbClr val="F26B43"/>
          </p15:clr>
        </p15:guide>
        <p15:guide id="5" pos="3976" userDrawn="1">
          <p15:clr>
            <a:srgbClr val="F26B43"/>
          </p15:clr>
        </p15:guide>
        <p15:guide id="6" pos="4815" userDrawn="1">
          <p15:clr>
            <a:srgbClr val="F26B43"/>
          </p15:clr>
        </p15:guide>
        <p15:guide id="7" pos="5087" userDrawn="1">
          <p15:clr>
            <a:srgbClr val="F26B43"/>
          </p15:clr>
        </p15:guide>
        <p15:guide id="8" pos="7401" userDrawn="1">
          <p15:clr>
            <a:srgbClr val="F26B43"/>
          </p15:clr>
        </p15:guide>
        <p15:guide id="9" orient="horz" pos="278" userDrawn="1">
          <p15:clr>
            <a:srgbClr val="F26B43"/>
          </p15:clr>
        </p15:guide>
        <p15:guide id="10" orient="horz" pos="1049" userDrawn="1">
          <p15:clr>
            <a:srgbClr val="F26B43"/>
          </p15:clr>
        </p15:guide>
        <p15:guide id="11" orient="horz" pos="1321" userDrawn="1">
          <p15:clr>
            <a:srgbClr val="F26B43"/>
          </p15:clr>
        </p15:guide>
        <p15:guide id="12" orient="horz" pos="3906" userDrawn="1">
          <p15:clr>
            <a:srgbClr val="F26B43"/>
          </p15:clr>
        </p15:guide>
        <p15:guide id="13" orient="horz" pos="4178" userDrawn="1">
          <p15:clr>
            <a:srgbClr val="F26B43"/>
          </p15:clr>
        </p15:guide>
        <p15:guide id="14" orient="horz" pos="4042"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26.emf"/><Relationship Id="rId4" Type="http://schemas.openxmlformats.org/officeDocument/2006/relationships/image" Target="../media/image25.emf"/></Relationships>
</file>

<file path=ppt/slides/_rels/slide11.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7.emf"/><Relationship Id="rId7" Type="http://schemas.openxmlformats.org/officeDocument/2006/relationships/image" Target="../media/image31.emf"/><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30.emf"/><Relationship Id="rId5" Type="http://schemas.openxmlformats.org/officeDocument/2006/relationships/image" Target="../media/image29.emf"/><Relationship Id="rId4" Type="http://schemas.openxmlformats.org/officeDocument/2006/relationships/image" Target="../media/image28.emf"/></Relationships>
</file>

<file path=ppt/slides/_rels/slide12.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em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image" Target="../media/image38.emf"/><Relationship Id="rId4" Type="http://schemas.openxmlformats.org/officeDocument/2006/relationships/image" Target="../media/image37.emf"/></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42.emf"/><Relationship Id="rId5" Type="http://schemas.openxmlformats.org/officeDocument/2006/relationships/image" Target="../media/image41.emf"/><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tiff"/></Relationships>
</file>

<file path=ppt/slides/_rels/slide3.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image" Target="../media/image8.png"/><Relationship Id="rId7" Type="http://schemas.openxmlformats.org/officeDocument/2006/relationships/image" Target="../media/image12.emf"/><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9.emf"/><Relationship Id="rId9" Type="http://schemas.openxmlformats.org/officeDocument/2006/relationships/image" Target="../media/image14.emf"/></Relationships>
</file>

<file path=ppt/slides/_rels/slide4.xml.rels><?xml version="1.0" encoding="UTF-8" standalone="yes"?>
<Relationships xmlns="http://schemas.openxmlformats.org/package/2006/relationships"><Relationship Id="rId3" Type="http://schemas.openxmlformats.org/officeDocument/2006/relationships/image" Target="../media/image15.tiff"/><Relationship Id="rId7" Type="http://schemas.openxmlformats.org/officeDocument/2006/relationships/image" Target="../media/image19.emf"/><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21.emf"/></Relationships>
</file>

<file path=ppt/slides/_rels/slide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dirty="0" err="1">
                <a:latin typeface="Arial" pitchFamily="34" charset="0"/>
                <a:cs typeface="Arial" pitchFamily="34" charset="0"/>
              </a:rPr>
              <a:t>bNAb</a:t>
            </a:r>
            <a:r>
              <a:rPr lang="en-US" sz="4800" dirty="0">
                <a:latin typeface="Arial" pitchFamily="34" charset="0"/>
                <a:cs typeface="Arial" pitchFamily="34" charset="0"/>
              </a:rPr>
              <a:t> Strategies for </a:t>
            </a:r>
            <a:br>
              <a:rPr lang="en-US" sz="4800" dirty="0">
                <a:latin typeface="Arial" pitchFamily="34" charset="0"/>
                <a:cs typeface="Arial" pitchFamily="34" charset="0"/>
              </a:rPr>
            </a:br>
            <a:r>
              <a:rPr lang="en-US" sz="4800" dirty="0">
                <a:latin typeface="Arial" pitchFamily="34" charset="0"/>
                <a:cs typeface="Arial" pitchFamily="34" charset="0"/>
              </a:rPr>
              <a:t>HIV Cure</a:t>
            </a:r>
            <a:endParaRPr lang="en-US" sz="4800" dirty="0"/>
          </a:p>
        </p:txBody>
      </p:sp>
      <p:sp>
        <p:nvSpPr>
          <p:cNvPr id="3" name="Text Placeholder 2"/>
          <p:cNvSpPr>
            <a:spLocks noGrp="1"/>
          </p:cNvSpPr>
          <p:nvPr>
            <p:ph type="body" sz="quarter" idx="10"/>
          </p:nvPr>
        </p:nvSpPr>
        <p:spPr>
          <a:xfrm>
            <a:off x="4116388" y="1778928"/>
            <a:ext cx="7357344" cy="408748"/>
          </a:xfrm>
        </p:spPr>
        <p:txBody>
          <a:bodyPr>
            <a:normAutofit/>
          </a:bodyPr>
          <a:lstStyle/>
          <a:p>
            <a:pPr algn="ctr"/>
            <a:r>
              <a:rPr lang="en-US" sz="2400" dirty="0">
                <a:solidFill>
                  <a:schemeClr val="tx1"/>
                </a:solidFill>
                <a:latin typeface="Arial" panose="020B0604020202020204" pitchFamily="34" charset="0"/>
                <a:cs typeface="Arial" panose="020B0604020202020204" pitchFamily="34" charset="0"/>
              </a:rPr>
              <a:t>Session: </a:t>
            </a:r>
            <a:r>
              <a:rPr lang="en-US" sz="2400" dirty="0" err="1">
                <a:solidFill>
                  <a:schemeClr val="tx1"/>
                </a:solidFill>
                <a:latin typeface="Arial" panose="020B0604020202020204" pitchFamily="34" charset="0"/>
                <a:cs typeface="Arial" panose="020B0604020202020204" pitchFamily="34" charset="0"/>
              </a:rPr>
              <a:t>bNAbs</a:t>
            </a:r>
            <a:r>
              <a:rPr lang="en-US" sz="2400" dirty="0">
                <a:solidFill>
                  <a:schemeClr val="tx1"/>
                </a:solidFill>
                <a:latin typeface="Arial" panose="020B0604020202020204" pitchFamily="34" charset="0"/>
                <a:cs typeface="Arial" panose="020B0604020202020204" pitchFamily="34" charset="0"/>
              </a:rPr>
              <a:t> – from Prevention to Cure</a:t>
            </a:r>
          </a:p>
        </p:txBody>
      </p:sp>
      <p:sp>
        <p:nvSpPr>
          <p:cNvPr id="4" name="Text Placeholder 3"/>
          <p:cNvSpPr>
            <a:spLocks noGrp="1"/>
          </p:cNvSpPr>
          <p:nvPr>
            <p:ph type="body" sz="quarter" idx="11"/>
          </p:nvPr>
        </p:nvSpPr>
        <p:spPr>
          <a:xfrm>
            <a:off x="3918084" y="1086438"/>
            <a:ext cx="7357344" cy="692490"/>
          </a:xfrm>
        </p:spPr>
        <p:txBody>
          <a:bodyPr>
            <a:noAutofit/>
          </a:bodyPr>
          <a:lstStyle/>
          <a:p>
            <a:pPr algn="ctr"/>
            <a:endParaRPr lang="en-US" sz="2400" b="1" dirty="0">
              <a:latin typeface="Arial" panose="020B0604020202020204" pitchFamily="34" charset="0"/>
              <a:cs typeface="Arial" panose="020B0604020202020204" pitchFamily="34" charset="0"/>
            </a:endParaRPr>
          </a:p>
          <a:p>
            <a:pPr algn="ctr"/>
            <a:r>
              <a:rPr lang="en-US" sz="2400" b="1" dirty="0">
                <a:latin typeface="Arial" panose="020B0604020202020204" pitchFamily="34" charset="0"/>
                <a:cs typeface="Arial" panose="020B0604020202020204" pitchFamily="34" charset="0"/>
              </a:rPr>
              <a:t>Marina Caskey, MD</a:t>
            </a:r>
          </a:p>
          <a:p>
            <a:pPr algn="ctr"/>
            <a:r>
              <a:rPr lang="en-US" sz="2400" b="1" dirty="0">
                <a:latin typeface="Arial" panose="020B0604020202020204" pitchFamily="34" charset="0"/>
                <a:cs typeface="Arial" panose="020B0604020202020204" pitchFamily="34" charset="0"/>
              </a:rPr>
              <a:t>The Rockefeller University</a:t>
            </a:r>
          </a:p>
          <a:p>
            <a:pPr algn="ct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67153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265E97-A0DE-B244-83ED-9CAE1CA02191}"/>
              </a:ext>
            </a:extLst>
          </p:cNvPr>
          <p:cNvPicPr>
            <a:picLocks noChangeAspect="1"/>
          </p:cNvPicPr>
          <p:nvPr/>
        </p:nvPicPr>
        <p:blipFill>
          <a:blip r:embed="rId3"/>
          <a:stretch>
            <a:fillRect/>
          </a:stretch>
        </p:blipFill>
        <p:spPr>
          <a:xfrm>
            <a:off x="8681269" y="2626826"/>
            <a:ext cx="3147692" cy="3324750"/>
          </a:xfrm>
          <a:prstGeom prst="rect">
            <a:avLst/>
          </a:prstGeom>
        </p:spPr>
      </p:pic>
      <p:sp>
        <p:nvSpPr>
          <p:cNvPr id="9" name="TextBox 8">
            <a:extLst>
              <a:ext uri="{FF2B5EF4-FFF2-40B4-BE49-F238E27FC236}">
                <a16:creationId xmlns:a16="http://schemas.microsoft.com/office/drawing/2014/main" id="{F1CE6C98-FDE6-5040-A50B-1458A513B40D}"/>
              </a:ext>
            </a:extLst>
          </p:cNvPr>
          <p:cNvSpPr txBox="1"/>
          <p:nvPr/>
        </p:nvSpPr>
        <p:spPr>
          <a:xfrm>
            <a:off x="8097316" y="2277141"/>
            <a:ext cx="286042" cy="459879"/>
          </a:xfrm>
          <a:prstGeom prst="rect">
            <a:avLst/>
          </a:prstGeom>
          <a:solidFill>
            <a:schemeClr val="bg1"/>
          </a:solidFill>
        </p:spPr>
        <p:txBody>
          <a:bodyPr wrap="square" rtlCol="0">
            <a:spAutoFit/>
          </a:bodyPr>
          <a:lstStyle/>
          <a:p>
            <a:endParaRPr lang="en-US" dirty="0"/>
          </a:p>
        </p:txBody>
      </p:sp>
      <p:sp>
        <p:nvSpPr>
          <p:cNvPr id="11" name="TextBox 10">
            <a:extLst>
              <a:ext uri="{FF2B5EF4-FFF2-40B4-BE49-F238E27FC236}">
                <a16:creationId xmlns:a16="http://schemas.microsoft.com/office/drawing/2014/main" id="{53F513AA-6613-3941-953F-7A0AB5C67C23}"/>
              </a:ext>
            </a:extLst>
          </p:cNvPr>
          <p:cNvSpPr txBox="1"/>
          <p:nvPr/>
        </p:nvSpPr>
        <p:spPr>
          <a:xfrm>
            <a:off x="9541007" y="6267220"/>
            <a:ext cx="2556982" cy="307777"/>
          </a:xfrm>
          <a:prstGeom prst="rect">
            <a:avLst/>
          </a:prstGeom>
          <a:noFill/>
        </p:spPr>
        <p:txBody>
          <a:bodyPr wrap="none" rtlCol="0">
            <a:spAutoFit/>
          </a:bodyPr>
          <a:lstStyle/>
          <a:p>
            <a:r>
              <a:rPr lang="en-US" sz="1400" dirty="0" err="1">
                <a:latin typeface="Arial" panose="020B0604020202020204" pitchFamily="34" charset="0"/>
                <a:cs typeface="Arial" panose="020B0604020202020204" pitchFamily="34" charset="0"/>
              </a:rPr>
              <a:t>Schoofs</a:t>
            </a:r>
            <a:r>
              <a:rPr lang="en-US" sz="1400" dirty="0">
                <a:latin typeface="Arial" panose="020B0604020202020204" pitchFamily="34" charset="0"/>
                <a:cs typeface="Arial" panose="020B0604020202020204" pitchFamily="34" charset="0"/>
              </a:rPr>
              <a:t> T et al, Science 2016</a:t>
            </a:r>
          </a:p>
        </p:txBody>
      </p:sp>
      <p:sp>
        <p:nvSpPr>
          <p:cNvPr id="13" name="5-Point Star 12">
            <a:extLst>
              <a:ext uri="{FF2B5EF4-FFF2-40B4-BE49-F238E27FC236}">
                <a16:creationId xmlns:a16="http://schemas.microsoft.com/office/drawing/2014/main" id="{7E3557F5-1CED-A9AE-B80E-5EDB03F7BCF3}"/>
              </a:ext>
            </a:extLst>
          </p:cNvPr>
          <p:cNvSpPr/>
          <p:nvPr/>
        </p:nvSpPr>
        <p:spPr>
          <a:xfrm>
            <a:off x="10819498" y="3250247"/>
            <a:ext cx="349981" cy="266039"/>
          </a:xfrm>
          <a:prstGeom prst="star5">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7">
            <a:extLst>
              <a:ext uri="{FF2B5EF4-FFF2-40B4-BE49-F238E27FC236}">
                <a16:creationId xmlns:a16="http://schemas.microsoft.com/office/drawing/2014/main" id="{C16D3895-7340-50ED-6769-730F03D46204}"/>
              </a:ext>
            </a:extLst>
          </p:cNvPr>
          <p:cNvSpPr>
            <a:spLocks noGrp="1"/>
          </p:cNvSpPr>
          <p:nvPr>
            <p:ph type="title"/>
          </p:nvPr>
        </p:nvSpPr>
        <p:spPr>
          <a:xfrm>
            <a:off x="1044986" y="32696"/>
            <a:ext cx="10515600" cy="1325563"/>
          </a:xfrm>
        </p:spPr>
        <p:txBody>
          <a:bodyPr>
            <a:normAutofit/>
          </a:bodyPr>
          <a:lstStyle/>
          <a:p>
            <a:pPr algn="ctr"/>
            <a:r>
              <a:rPr lang="en-US" sz="3400" dirty="0">
                <a:latin typeface="Arial" panose="020B0604020202020204" pitchFamily="34" charset="0"/>
                <a:cs typeface="Arial" panose="020B0604020202020204" pitchFamily="34" charset="0"/>
              </a:rPr>
              <a:t>Neutralizing antibody responses evolved over 6 months after 3BNC117 infusion</a:t>
            </a:r>
          </a:p>
        </p:txBody>
      </p:sp>
      <p:sp>
        <p:nvSpPr>
          <p:cNvPr id="2" name="TextBox 1">
            <a:extLst>
              <a:ext uri="{FF2B5EF4-FFF2-40B4-BE49-F238E27FC236}">
                <a16:creationId xmlns:a16="http://schemas.microsoft.com/office/drawing/2014/main" id="{EC57C1F9-5864-352C-285D-6CDC34A5CD28}"/>
              </a:ext>
            </a:extLst>
          </p:cNvPr>
          <p:cNvSpPr txBox="1"/>
          <p:nvPr/>
        </p:nvSpPr>
        <p:spPr>
          <a:xfrm>
            <a:off x="8500043" y="1476365"/>
            <a:ext cx="3510144" cy="923330"/>
          </a:xfrm>
          <a:prstGeom prst="rect">
            <a:avLst/>
          </a:prstGeom>
          <a:noFill/>
        </p:spPr>
        <p:txBody>
          <a:bodyPr wrap="square" rtlCol="0">
            <a:spAutoFit/>
          </a:bodyPr>
          <a:lstStyle/>
          <a:p>
            <a:pPr algn="ctr"/>
            <a:r>
              <a:rPr lang="en-US" dirty="0">
                <a:solidFill>
                  <a:schemeClr val="accent6">
                    <a:lumMod val="75000"/>
                  </a:schemeClr>
                </a:solidFill>
                <a:latin typeface="Arial" panose="020B0604020202020204" pitchFamily="34" charset="0"/>
                <a:cs typeface="Arial" panose="020B0604020202020204" pitchFamily="34" charset="0"/>
              </a:rPr>
              <a:t>Increased neutralization breadth against </a:t>
            </a:r>
            <a:r>
              <a:rPr lang="en-US" b="1" i="1" dirty="0">
                <a:solidFill>
                  <a:schemeClr val="accent6">
                    <a:lumMod val="75000"/>
                  </a:schemeClr>
                </a:solidFill>
                <a:latin typeface="Arial" panose="020B0604020202020204" pitchFamily="34" charset="0"/>
                <a:cs typeface="Arial" panose="020B0604020202020204" pitchFamily="34" charset="0"/>
              </a:rPr>
              <a:t>heterologous tier 2 </a:t>
            </a:r>
            <a:r>
              <a:rPr lang="en-US" b="1" i="1" dirty="0" err="1">
                <a:solidFill>
                  <a:schemeClr val="accent6">
                    <a:lumMod val="75000"/>
                  </a:schemeClr>
                </a:solidFill>
                <a:latin typeface="Arial" panose="020B0604020202020204" pitchFamily="34" charset="0"/>
                <a:cs typeface="Arial" panose="020B0604020202020204" pitchFamily="34" charset="0"/>
              </a:rPr>
              <a:t>pseudoviruses</a:t>
            </a:r>
            <a:endParaRPr lang="en-US" b="1" i="1" dirty="0">
              <a:solidFill>
                <a:schemeClr val="accent6">
                  <a:lumMod val="75000"/>
                </a:schemeClr>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D0FBCFE-CEDA-0B07-0BE5-9A00BE49DB26}"/>
              </a:ext>
            </a:extLst>
          </p:cNvPr>
          <p:cNvSpPr txBox="1"/>
          <p:nvPr/>
        </p:nvSpPr>
        <p:spPr>
          <a:xfrm>
            <a:off x="5424307" y="1476365"/>
            <a:ext cx="3055697" cy="923330"/>
          </a:xfrm>
          <a:prstGeom prst="rect">
            <a:avLst/>
          </a:prstGeom>
          <a:noFill/>
        </p:spPr>
        <p:txBody>
          <a:bodyPr wrap="square" rtlCol="0">
            <a:spAutoFit/>
          </a:bodyPr>
          <a:lstStyle/>
          <a:p>
            <a:pPr algn="ctr"/>
            <a:r>
              <a:rPr lang="en-US" dirty="0">
                <a:solidFill>
                  <a:schemeClr val="accent6">
                    <a:lumMod val="75000"/>
                  </a:schemeClr>
                </a:solidFill>
                <a:latin typeface="Arial" panose="020B0604020202020204" pitchFamily="34" charset="0"/>
                <a:cs typeface="Arial" panose="020B0604020202020204" pitchFamily="34" charset="0"/>
              </a:rPr>
              <a:t>Increased neutralizing activity against </a:t>
            </a:r>
            <a:r>
              <a:rPr lang="en-US" b="1" i="1" dirty="0">
                <a:solidFill>
                  <a:schemeClr val="accent6">
                    <a:lumMod val="75000"/>
                  </a:schemeClr>
                </a:solidFill>
                <a:latin typeface="Arial" panose="020B0604020202020204" pitchFamily="34" charset="0"/>
                <a:cs typeface="Arial" panose="020B0604020202020204" pitchFamily="34" charset="0"/>
              </a:rPr>
              <a:t>autologous cultured viruses</a:t>
            </a:r>
          </a:p>
        </p:txBody>
      </p:sp>
      <p:sp>
        <p:nvSpPr>
          <p:cNvPr id="14" name="TextBox 13">
            <a:extLst>
              <a:ext uri="{FF2B5EF4-FFF2-40B4-BE49-F238E27FC236}">
                <a16:creationId xmlns:a16="http://schemas.microsoft.com/office/drawing/2014/main" id="{510BC9F1-E47D-8E32-9810-29FF8FCD9029}"/>
              </a:ext>
            </a:extLst>
          </p:cNvPr>
          <p:cNvSpPr txBox="1"/>
          <p:nvPr/>
        </p:nvSpPr>
        <p:spPr>
          <a:xfrm>
            <a:off x="134779" y="1799531"/>
            <a:ext cx="5172843" cy="4185761"/>
          </a:xfrm>
          <a:prstGeom prst="rect">
            <a:avLst/>
          </a:prstGeom>
          <a:noFill/>
        </p:spPr>
        <p:txBody>
          <a:bodyPr wrap="square">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a:t>
            </a:r>
            <a:r>
              <a:rPr lang="en-US" dirty="0">
                <a:effectLst/>
                <a:latin typeface="Arial" panose="020B0604020202020204" pitchFamily="34" charset="0"/>
                <a:cs typeface="Arial" panose="020B0604020202020204" pitchFamily="34" charset="0"/>
              </a:rPr>
              <a:t>erum neutralization breadth evolves over several years</a:t>
            </a:r>
            <a:r>
              <a:rPr lang="en-US" dirty="0">
                <a:latin typeface="Arial" panose="020B0604020202020204" pitchFamily="34" charset="0"/>
                <a:cs typeface="Arial" panose="020B0604020202020204" pitchFamily="34" charset="0"/>
              </a:rPr>
              <a:t> </a:t>
            </a:r>
            <a:r>
              <a:rPr lang="en-US" dirty="0">
                <a:effectLst/>
                <a:latin typeface="Arial" panose="020B0604020202020204" pitchFamily="34" charset="0"/>
                <a:cs typeface="Arial" panose="020B0604020202020204" pitchFamily="34" charset="0"/>
              </a:rPr>
              <a:t>during </a:t>
            </a:r>
            <a:r>
              <a:rPr lang="en-US" dirty="0">
                <a:latin typeface="Arial" panose="020B0604020202020204" pitchFamily="34" charset="0"/>
                <a:cs typeface="Arial" panose="020B0604020202020204" pitchFamily="34" charset="0"/>
              </a:rPr>
              <a:t>untreated </a:t>
            </a:r>
            <a:r>
              <a:rPr lang="en-US" dirty="0">
                <a:effectLst/>
                <a:latin typeface="Arial" panose="020B0604020202020204" pitchFamily="34" charset="0"/>
                <a:cs typeface="Arial" panose="020B0604020202020204" pitchFamily="34" charset="0"/>
              </a:rPr>
              <a:t>HIV-1 infection.</a:t>
            </a:r>
          </a:p>
          <a:p>
            <a:pPr marL="285750" indent="-285750">
              <a:buFont typeface="Arial" panose="020B0604020202020204" pitchFamily="34" charset="0"/>
              <a:buChar char="•"/>
            </a:pPr>
            <a:endParaRPr lang="en-US" dirty="0">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The evolution of humoral responses during suppressive ART has been less studied. </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But recent studies showed that:	</a:t>
            </a:r>
          </a:p>
          <a:p>
            <a:pPr marL="742950" lvl="1" indent="-285750">
              <a:buFontTx/>
              <a:buChar char="-"/>
            </a:pPr>
            <a:r>
              <a:rPr lang="en-US" dirty="0">
                <a:latin typeface="Arial" panose="020B0604020202020204" pitchFamily="34" charset="0"/>
                <a:cs typeface="Arial" panose="020B0604020202020204" pitchFamily="34" charset="0"/>
              </a:rPr>
              <a:t>Autologous </a:t>
            </a:r>
            <a:r>
              <a:rPr lang="en-US" dirty="0" err="1">
                <a:latin typeface="Arial" panose="020B0604020202020204" pitchFamily="34" charset="0"/>
                <a:cs typeface="Arial" panose="020B0604020202020204" pitchFamily="34" charset="0"/>
              </a:rPr>
              <a:t>NAb</a:t>
            </a:r>
            <a:r>
              <a:rPr lang="en-US" dirty="0">
                <a:latin typeface="Arial" panose="020B0604020202020204" pitchFamily="34" charset="0"/>
                <a:cs typeface="Arial" panose="020B0604020202020204" pitchFamily="34" charset="0"/>
              </a:rPr>
              <a:t> restrict outgrowth of replication-competent viruses </a:t>
            </a:r>
            <a:r>
              <a:rPr lang="en-US" i="1" dirty="0">
                <a:latin typeface="Arial" panose="020B0604020202020204" pitchFamily="34" charset="0"/>
                <a:cs typeface="Arial" panose="020B0604020202020204" pitchFamily="34" charset="0"/>
              </a:rPr>
              <a:t>in vitro </a:t>
            </a:r>
            <a:r>
              <a:rPr lang="en-US" sz="1400" dirty="0">
                <a:latin typeface="Arial" panose="020B0604020202020204" pitchFamily="34" charset="0"/>
                <a:cs typeface="Arial" panose="020B0604020202020204" pitchFamily="34" charset="0"/>
              </a:rPr>
              <a:t>(</a:t>
            </a:r>
            <a:r>
              <a:rPr lang="en-US" sz="1400" dirty="0" err="1">
                <a:effectLst/>
                <a:latin typeface="Arial" panose="020B0604020202020204" pitchFamily="34" charset="0"/>
                <a:cs typeface="Arial" panose="020B0604020202020204" pitchFamily="34" charset="0"/>
              </a:rPr>
              <a:t>Bertagnolli</a:t>
            </a:r>
            <a:r>
              <a:rPr lang="en-US" sz="1400" dirty="0">
                <a:effectLst/>
                <a:latin typeface="Arial" panose="020B0604020202020204" pitchFamily="34" charset="0"/>
                <a:cs typeface="Arial" panose="020B0604020202020204" pitchFamily="34" charset="0"/>
              </a:rPr>
              <a:t> PNAS 2020)</a:t>
            </a:r>
            <a:endParaRPr lang="en-US" sz="1400" dirty="0">
              <a:latin typeface="Arial" panose="020B0604020202020204" pitchFamily="34" charset="0"/>
              <a:cs typeface="Arial" panose="020B0604020202020204" pitchFamily="34" charset="0"/>
            </a:endParaRPr>
          </a:p>
          <a:p>
            <a:pPr marL="742950" lvl="1" indent="-285750">
              <a:buFontTx/>
              <a:buChar char="-"/>
            </a:pPr>
            <a:endParaRPr lang="en-US" dirty="0">
              <a:latin typeface="Arial" panose="020B0604020202020204" pitchFamily="34" charset="0"/>
              <a:cs typeface="Arial" panose="020B0604020202020204" pitchFamily="34" charset="0"/>
            </a:endParaRPr>
          </a:p>
          <a:p>
            <a:pPr marL="742950" lvl="1" indent="-285750">
              <a:buFontTx/>
              <a:buChar char="-"/>
            </a:pPr>
            <a:r>
              <a:rPr lang="en-US" dirty="0">
                <a:latin typeface="Arial" panose="020B0604020202020204" pitchFamily="34" charset="0"/>
                <a:cs typeface="Arial" panose="020B0604020202020204" pitchFamily="34" charset="0"/>
              </a:rPr>
              <a:t>Autologous neutralizing activity evolves during ART – increased activity of “on-ART plasma” against “pre-ART” HIV-1 strains </a:t>
            </a:r>
            <a:r>
              <a:rPr lang="en-US" sz="1400" dirty="0">
                <a:latin typeface="Arial" panose="020B0604020202020204" pitchFamily="34" charset="0"/>
                <a:cs typeface="Arial" panose="020B0604020202020204" pitchFamily="34" charset="0"/>
              </a:rPr>
              <a:t>(</a:t>
            </a:r>
            <a:r>
              <a:rPr lang="en-US" sz="1400" dirty="0" err="1">
                <a:latin typeface="Arial" panose="020B0604020202020204" pitchFamily="34" charset="0"/>
                <a:cs typeface="Arial" panose="020B0604020202020204" pitchFamily="34" charset="0"/>
              </a:rPr>
              <a:t>Esmaeilzadeh</a:t>
            </a:r>
            <a:r>
              <a:rPr lang="en-US" sz="1400" dirty="0">
                <a:latin typeface="Arial" panose="020B0604020202020204" pitchFamily="34" charset="0"/>
                <a:cs typeface="Arial" panose="020B0604020202020204" pitchFamily="34" charset="0"/>
              </a:rPr>
              <a:t> et al, Sci Trans Med 2023) </a:t>
            </a:r>
          </a:p>
        </p:txBody>
      </p:sp>
      <p:grpSp>
        <p:nvGrpSpPr>
          <p:cNvPr id="17" name="Group 16">
            <a:extLst>
              <a:ext uri="{FF2B5EF4-FFF2-40B4-BE49-F238E27FC236}">
                <a16:creationId xmlns:a16="http://schemas.microsoft.com/office/drawing/2014/main" id="{B87C2530-2458-F409-F3E2-E794A7719BDB}"/>
              </a:ext>
            </a:extLst>
          </p:cNvPr>
          <p:cNvGrpSpPr/>
          <p:nvPr/>
        </p:nvGrpSpPr>
        <p:grpSpPr>
          <a:xfrm>
            <a:off x="5492909" y="2415689"/>
            <a:ext cx="3167941" cy="3738786"/>
            <a:chOff x="5492909" y="2277139"/>
            <a:chExt cx="3167941" cy="3738786"/>
          </a:xfrm>
        </p:grpSpPr>
        <p:grpSp>
          <p:nvGrpSpPr>
            <p:cNvPr id="12" name="Group 11">
              <a:extLst>
                <a:ext uri="{FF2B5EF4-FFF2-40B4-BE49-F238E27FC236}">
                  <a16:creationId xmlns:a16="http://schemas.microsoft.com/office/drawing/2014/main" id="{F288DBA9-238F-BA42-E9E2-5A1557B6378A}"/>
                </a:ext>
              </a:extLst>
            </p:cNvPr>
            <p:cNvGrpSpPr/>
            <p:nvPr/>
          </p:nvGrpSpPr>
          <p:grpSpPr>
            <a:xfrm>
              <a:off x="5557208" y="2283430"/>
              <a:ext cx="3103642" cy="3732495"/>
              <a:chOff x="888591" y="2219435"/>
              <a:chExt cx="3103642" cy="3732495"/>
            </a:xfrm>
          </p:grpSpPr>
          <p:pic>
            <p:nvPicPr>
              <p:cNvPr id="5" name="Picture 4">
                <a:extLst>
                  <a:ext uri="{FF2B5EF4-FFF2-40B4-BE49-F238E27FC236}">
                    <a16:creationId xmlns:a16="http://schemas.microsoft.com/office/drawing/2014/main" id="{A40C5747-9F6C-1CF6-6430-A9886DEC56D8}"/>
                  </a:ext>
                </a:extLst>
              </p:cNvPr>
              <p:cNvPicPr>
                <a:picLocks noChangeAspect="1"/>
              </p:cNvPicPr>
              <p:nvPr/>
            </p:nvPicPr>
            <p:blipFill>
              <a:blip r:embed="rId4"/>
              <a:stretch>
                <a:fillRect/>
              </a:stretch>
            </p:blipFill>
            <p:spPr>
              <a:xfrm>
                <a:off x="888591" y="2219435"/>
                <a:ext cx="2318879" cy="1877188"/>
              </a:xfrm>
              <a:prstGeom prst="rect">
                <a:avLst/>
              </a:prstGeom>
            </p:spPr>
          </p:pic>
          <p:pic>
            <p:nvPicPr>
              <p:cNvPr id="7" name="Picture 6">
                <a:extLst>
                  <a:ext uri="{FF2B5EF4-FFF2-40B4-BE49-F238E27FC236}">
                    <a16:creationId xmlns:a16="http://schemas.microsoft.com/office/drawing/2014/main" id="{43CB5B7E-9A2D-5974-3DDE-3451A5EAA2E9}"/>
                  </a:ext>
                </a:extLst>
              </p:cNvPr>
              <p:cNvPicPr>
                <a:picLocks noChangeAspect="1"/>
              </p:cNvPicPr>
              <p:nvPr/>
            </p:nvPicPr>
            <p:blipFill>
              <a:blip r:embed="rId5"/>
              <a:stretch>
                <a:fillRect/>
              </a:stretch>
            </p:blipFill>
            <p:spPr>
              <a:xfrm>
                <a:off x="1080984" y="4170419"/>
                <a:ext cx="2911249" cy="1781511"/>
              </a:xfrm>
              <a:prstGeom prst="rect">
                <a:avLst/>
              </a:prstGeom>
            </p:spPr>
          </p:pic>
        </p:grpSp>
        <p:sp>
          <p:nvSpPr>
            <p:cNvPr id="16" name="TextBox 15">
              <a:extLst>
                <a:ext uri="{FF2B5EF4-FFF2-40B4-BE49-F238E27FC236}">
                  <a16:creationId xmlns:a16="http://schemas.microsoft.com/office/drawing/2014/main" id="{6FF4AF9D-4FFF-E9EC-3272-4DEE5CBB64A5}"/>
                </a:ext>
              </a:extLst>
            </p:cNvPr>
            <p:cNvSpPr txBox="1"/>
            <p:nvPr/>
          </p:nvSpPr>
          <p:spPr>
            <a:xfrm rot="16200000">
              <a:off x="3976728" y="3793320"/>
              <a:ext cx="3324749" cy="292388"/>
            </a:xfrm>
            <a:prstGeom prst="rect">
              <a:avLst/>
            </a:prstGeom>
            <a:solidFill>
              <a:schemeClr val="bg1"/>
            </a:solidFill>
          </p:spPr>
          <p:txBody>
            <a:bodyPr wrap="square" rtlCol="0">
              <a:spAutoFit/>
            </a:bodyPr>
            <a:lstStyle/>
            <a:p>
              <a:pPr algn="ctr"/>
              <a:r>
                <a:rPr lang="en-US" sz="1300" dirty="0">
                  <a:latin typeface="Arial" panose="020B0604020202020204" pitchFamily="34" charset="0"/>
                  <a:cs typeface="Arial" panose="020B0604020202020204" pitchFamily="34" charset="0"/>
                </a:rPr>
                <a:t>Autologous neutralization (AUC)</a:t>
              </a:r>
            </a:p>
          </p:txBody>
        </p:sp>
      </p:grpSp>
    </p:spTree>
    <p:extLst>
      <p:ext uri="{BB962C8B-B14F-4D97-AF65-F5344CB8AC3E}">
        <p14:creationId xmlns:p14="http://schemas.microsoft.com/office/powerpoint/2010/main" val="3536692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P spid="2"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7">
            <a:extLst>
              <a:ext uri="{FF2B5EF4-FFF2-40B4-BE49-F238E27FC236}">
                <a16:creationId xmlns:a16="http://schemas.microsoft.com/office/drawing/2014/main" id="{382E325D-3596-4145-9C96-84209FFEB29F}"/>
              </a:ext>
            </a:extLst>
          </p:cNvPr>
          <p:cNvSpPr>
            <a:spLocks noGrp="1"/>
          </p:cNvSpPr>
          <p:nvPr>
            <p:ph type="title"/>
          </p:nvPr>
        </p:nvSpPr>
        <p:spPr>
          <a:xfrm>
            <a:off x="1676400" y="-29233"/>
            <a:ext cx="10515600" cy="1176767"/>
          </a:xfrm>
        </p:spPr>
        <p:txBody>
          <a:bodyPr>
            <a:normAutofit/>
          </a:bodyPr>
          <a:lstStyle/>
          <a:p>
            <a:pPr algn="ctr"/>
            <a:r>
              <a:rPr lang="en-US" sz="3200" dirty="0">
                <a:latin typeface="Arial" panose="020B0604020202020204" pitchFamily="34" charset="0"/>
                <a:cs typeface="Arial" panose="020B0604020202020204" pitchFamily="34" charset="0"/>
              </a:rPr>
              <a:t>Gag-specific T cell responses were enhanced during </a:t>
            </a:r>
            <a:r>
              <a:rPr lang="en-US" sz="3200" dirty="0" err="1">
                <a:latin typeface="Arial" panose="020B0604020202020204" pitchFamily="34" charset="0"/>
                <a:cs typeface="Arial" panose="020B0604020202020204" pitchFamily="34" charset="0"/>
              </a:rPr>
              <a:t>bNAb</a:t>
            </a:r>
            <a:r>
              <a:rPr lang="en-US" sz="3200" dirty="0">
                <a:latin typeface="Arial" panose="020B0604020202020204" pitchFamily="34" charset="0"/>
                <a:cs typeface="Arial" panose="020B0604020202020204" pitchFamily="34" charset="0"/>
              </a:rPr>
              <a:t>-mediated viral suppression therapy </a:t>
            </a:r>
          </a:p>
        </p:txBody>
      </p:sp>
      <p:grpSp>
        <p:nvGrpSpPr>
          <p:cNvPr id="3" name="Group 2">
            <a:extLst>
              <a:ext uri="{FF2B5EF4-FFF2-40B4-BE49-F238E27FC236}">
                <a16:creationId xmlns:a16="http://schemas.microsoft.com/office/drawing/2014/main" id="{4E30A31C-496A-7E4E-9391-9714BD7E4450}"/>
              </a:ext>
            </a:extLst>
          </p:cNvPr>
          <p:cNvGrpSpPr/>
          <p:nvPr/>
        </p:nvGrpSpPr>
        <p:grpSpPr>
          <a:xfrm>
            <a:off x="1865945" y="1178925"/>
            <a:ext cx="4450962" cy="5530035"/>
            <a:chOff x="2293456" y="1178925"/>
            <a:chExt cx="4450962" cy="5530035"/>
          </a:xfrm>
        </p:grpSpPr>
        <p:grpSp>
          <p:nvGrpSpPr>
            <p:cNvPr id="23" name="Group 22">
              <a:extLst>
                <a:ext uri="{FF2B5EF4-FFF2-40B4-BE49-F238E27FC236}">
                  <a16:creationId xmlns:a16="http://schemas.microsoft.com/office/drawing/2014/main" id="{591FA5B9-4AE8-7B4C-B69C-8E7C101E176D}"/>
                </a:ext>
              </a:extLst>
            </p:cNvPr>
            <p:cNvGrpSpPr/>
            <p:nvPr/>
          </p:nvGrpSpPr>
          <p:grpSpPr>
            <a:xfrm>
              <a:off x="2429927" y="1573221"/>
              <a:ext cx="2900235" cy="5135739"/>
              <a:chOff x="3166828" y="1285770"/>
              <a:chExt cx="2646598" cy="5204188"/>
            </a:xfrm>
          </p:grpSpPr>
          <p:pic>
            <p:nvPicPr>
              <p:cNvPr id="4" name="Picture 3">
                <a:extLst>
                  <a:ext uri="{FF2B5EF4-FFF2-40B4-BE49-F238E27FC236}">
                    <a16:creationId xmlns:a16="http://schemas.microsoft.com/office/drawing/2014/main" id="{C4EC6E87-5969-924D-A7DF-F8CB9C43F3DD}"/>
                  </a:ext>
                </a:extLst>
              </p:cNvPr>
              <p:cNvPicPr>
                <a:picLocks noChangeAspect="1"/>
              </p:cNvPicPr>
              <p:nvPr/>
            </p:nvPicPr>
            <p:blipFill>
              <a:blip r:embed="rId3"/>
              <a:stretch>
                <a:fillRect/>
              </a:stretch>
            </p:blipFill>
            <p:spPr>
              <a:xfrm>
                <a:off x="3810000" y="1285770"/>
                <a:ext cx="1955800" cy="2266950"/>
              </a:xfrm>
              <a:prstGeom prst="rect">
                <a:avLst/>
              </a:prstGeom>
            </p:spPr>
          </p:pic>
          <p:pic>
            <p:nvPicPr>
              <p:cNvPr id="5" name="Picture 4">
                <a:extLst>
                  <a:ext uri="{FF2B5EF4-FFF2-40B4-BE49-F238E27FC236}">
                    <a16:creationId xmlns:a16="http://schemas.microsoft.com/office/drawing/2014/main" id="{386A0B86-4939-2A45-9F0C-908C3947FF74}"/>
                  </a:ext>
                </a:extLst>
              </p:cNvPr>
              <p:cNvPicPr>
                <a:picLocks noChangeAspect="1"/>
              </p:cNvPicPr>
              <p:nvPr/>
            </p:nvPicPr>
            <p:blipFill>
              <a:blip r:embed="rId4"/>
              <a:stretch>
                <a:fillRect/>
              </a:stretch>
            </p:blipFill>
            <p:spPr>
              <a:xfrm>
                <a:off x="3857626" y="4130569"/>
                <a:ext cx="1955800" cy="2266950"/>
              </a:xfrm>
              <a:prstGeom prst="rect">
                <a:avLst/>
              </a:prstGeom>
            </p:spPr>
          </p:pic>
          <p:pic>
            <p:nvPicPr>
              <p:cNvPr id="10" name="Picture 9">
                <a:extLst>
                  <a:ext uri="{FF2B5EF4-FFF2-40B4-BE49-F238E27FC236}">
                    <a16:creationId xmlns:a16="http://schemas.microsoft.com/office/drawing/2014/main" id="{952AB2E2-39AA-6A42-80F0-91FA86B62606}"/>
                  </a:ext>
                </a:extLst>
              </p:cNvPr>
              <p:cNvPicPr>
                <a:picLocks noChangeAspect="1"/>
              </p:cNvPicPr>
              <p:nvPr/>
            </p:nvPicPr>
            <p:blipFill>
              <a:blip r:embed="rId5"/>
              <a:stretch>
                <a:fillRect/>
              </a:stretch>
            </p:blipFill>
            <p:spPr>
              <a:xfrm>
                <a:off x="3166828" y="1323975"/>
                <a:ext cx="577850" cy="2266950"/>
              </a:xfrm>
              <a:prstGeom prst="rect">
                <a:avLst/>
              </a:prstGeom>
            </p:spPr>
          </p:pic>
          <p:pic>
            <p:nvPicPr>
              <p:cNvPr id="11" name="Picture 10">
                <a:extLst>
                  <a:ext uri="{FF2B5EF4-FFF2-40B4-BE49-F238E27FC236}">
                    <a16:creationId xmlns:a16="http://schemas.microsoft.com/office/drawing/2014/main" id="{FA0593E2-8714-2E4E-97F1-EECE411671C0}"/>
                  </a:ext>
                </a:extLst>
              </p:cNvPr>
              <p:cNvPicPr>
                <a:picLocks noChangeAspect="1"/>
              </p:cNvPicPr>
              <p:nvPr/>
            </p:nvPicPr>
            <p:blipFill>
              <a:blip r:embed="rId6"/>
              <a:stretch>
                <a:fillRect/>
              </a:stretch>
            </p:blipFill>
            <p:spPr>
              <a:xfrm>
                <a:off x="3223302" y="4223008"/>
                <a:ext cx="577850" cy="2266950"/>
              </a:xfrm>
              <a:prstGeom prst="rect">
                <a:avLst/>
              </a:prstGeom>
            </p:spPr>
          </p:pic>
          <p:sp>
            <p:nvSpPr>
              <p:cNvPr id="13" name="TextBox 12">
                <a:extLst>
                  <a:ext uri="{FF2B5EF4-FFF2-40B4-BE49-F238E27FC236}">
                    <a16:creationId xmlns:a16="http://schemas.microsoft.com/office/drawing/2014/main" id="{8D2ACD25-BA06-9C47-A6E0-40A8C37E86EC}"/>
                  </a:ext>
                </a:extLst>
              </p:cNvPr>
              <p:cNvSpPr txBox="1"/>
              <p:nvPr/>
            </p:nvSpPr>
            <p:spPr>
              <a:xfrm>
                <a:off x="4154644" y="4038342"/>
                <a:ext cx="1289154" cy="374254"/>
              </a:xfrm>
              <a:prstGeom prst="rect">
                <a:avLst/>
              </a:prstGeom>
              <a:solidFill>
                <a:schemeClr val="bg1"/>
              </a:solidFill>
            </p:spPr>
            <p:txBody>
              <a:bodyPr wrap="square" rtlCol="0">
                <a:spAutoFit/>
              </a:bodyPr>
              <a:lstStyle/>
              <a:p>
                <a:endParaRPr lang="en-US"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70040A3F-77C6-814F-A55C-E66B1895F866}"/>
                  </a:ext>
                </a:extLst>
              </p:cNvPr>
              <p:cNvSpPr txBox="1"/>
              <p:nvPr/>
            </p:nvSpPr>
            <p:spPr>
              <a:xfrm>
                <a:off x="4334524" y="3342807"/>
                <a:ext cx="461079" cy="265097"/>
              </a:xfrm>
              <a:prstGeom prst="rect">
                <a:avLst/>
              </a:prstGeom>
              <a:solidFill>
                <a:schemeClr val="bg1"/>
              </a:solidFill>
            </p:spPr>
            <p:txBody>
              <a:bodyPr wrap="none" rtlCol="0">
                <a:spAutoFit/>
              </a:bodyPr>
              <a:lstStyle/>
              <a:p>
                <a:r>
                  <a:rPr lang="en-US" sz="1100" dirty="0" err="1">
                    <a:latin typeface="Arial" panose="020B0604020202020204" pitchFamily="34" charset="0"/>
                    <a:cs typeface="Arial" panose="020B0604020202020204" pitchFamily="34" charset="0"/>
                  </a:rPr>
                  <a:t>Wk</a:t>
                </a:r>
                <a:r>
                  <a:rPr lang="en-US" sz="1100" dirty="0">
                    <a:latin typeface="Arial" panose="020B0604020202020204" pitchFamily="34" charset="0"/>
                    <a:cs typeface="Arial" panose="020B0604020202020204" pitchFamily="34" charset="0"/>
                  </a:rPr>
                  <a:t> 0</a:t>
                </a:r>
              </a:p>
            </p:txBody>
          </p:sp>
          <p:sp>
            <p:nvSpPr>
              <p:cNvPr id="17" name="TextBox 16">
                <a:extLst>
                  <a:ext uri="{FF2B5EF4-FFF2-40B4-BE49-F238E27FC236}">
                    <a16:creationId xmlns:a16="http://schemas.microsoft.com/office/drawing/2014/main" id="{D93BF0BD-1C54-8246-8CC4-7FF8BA6B34F3}"/>
                  </a:ext>
                </a:extLst>
              </p:cNvPr>
              <p:cNvSpPr txBox="1"/>
              <p:nvPr/>
            </p:nvSpPr>
            <p:spPr>
              <a:xfrm>
                <a:off x="4371563" y="6204933"/>
                <a:ext cx="461079" cy="265097"/>
              </a:xfrm>
              <a:prstGeom prst="rect">
                <a:avLst/>
              </a:prstGeom>
              <a:solidFill>
                <a:schemeClr val="bg1"/>
              </a:solidFill>
            </p:spPr>
            <p:txBody>
              <a:bodyPr wrap="none" rtlCol="0">
                <a:spAutoFit/>
              </a:bodyPr>
              <a:lstStyle/>
              <a:p>
                <a:r>
                  <a:rPr lang="en-US" sz="1100" dirty="0" err="1">
                    <a:latin typeface="Arial" panose="020B0604020202020204" pitchFamily="34" charset="0"/>
                    <a:cs typeface="Arial" panose="020B0604020202020204" pitchFamily="34" charset="0"/>
                  </a:rPr>
                  <a:t>Wk</a:t>
                </a:r>
                <a:r>
                  <a:rPr lang="en-US" sz="1100" dirty="0">
                    <a:latin typeface="Arial" panose="020B0604020202020204" pitchFamily="34" charset="0"/>
                    <a:cs typeface="Arial" panose="020B0604020202020204" pitchFamily="34" charset="0"/>
                  </a:rPr>
                  <a:t> 0</a:t>
                </a:r>
              </a:p>
            </p:txBody>
          </p:sp>
          <p:sp>
            <p:nvSpPr>
              <p:cNvPr id="18" name="TextBox 17">
                <a:extLst>
                  <a:ext uri="{FF2B5EF4-FFF2-40B4-BE49-F238E27FC236}">
                    <a16:creationId xmlns:a16="http://schemas.microsoft.com/office/drawing/2014/main" id="{437CCB06-C3FE-C040-AC6D-178CCA0EC6DF}"/>
                  </a:ext>
                </a:extLst>
              </p:cNvPr>
              <p:cNvSpPr txBox="1"/>
              <p:nvPr/>
            </p:nvSpPr>
            <p:spPr>
              <a:xfrm>
                <a:off x="4965276" y="3336973"/>
                <a:ext cx="532757" cy="265097"/>
              </a:xfrm>
              <a:prstGeom prst="rect">
                <a:avLst/>
              </a:prstGeom>
              <a:solidFill>
                <a:schemeClr val="bg1"/>
              </a:solidFill>
            </p:spPr>
            <p:txBody>
              <a:bodyPr wrap="none" rtlCol="0">
                <a:spAutoFit/>
              </a:bodyPr>
              <a:lstStyle/>
              <a:p>
                <a:r>
                  <a:rPr lang="en-US" sz="1100" dirty="0" err="1">
                    <a:latin typeface="Arial" panose="020B0604020202020204" pitchFamily="34" charset="0"/>
                    <a:cs typeface="Arial" panose="020B0604020202020204" pitchFamily="34" charset="0"/>
                  </a:rPr>
                  <a:t>Wk</a:t>
                </a:r>
                <a:r>
                  <a:rPr lang="en-US" sz="1100" dirty="0">
                    <a:latin typeface="Arial" panose="020B0604020202020204" pitchFamily="34" charset="0"/>
                    <a:cs typeface="Arial" panose="020B0604020202020204" pitchFamily="34" charset="0"/>
                  </a:rPr>
                  <a:t> 12</a:t>
                </a:r>
              </a:p>
            </p:txBody>
          </p:sp>
          <p:sp>
            <p:nvSpPr>
              <p:cNvPr id="19" name="TextBox 18">
                <a:extLst>
                  <a:ext uri="{FF2B5EF4-FFF2-40B4-BE49-F238E27FC236}">
                    <a16:creationId xmlns:a16="http://schemas.microsoft.com/office/drawing/2014/main" id="{262CC93E-F900-284E-9DA4-9C20F611E014}"/>
                  </a:ext>
                </a:extLst>
              </p:cNvPr>
              <p:cNvSpPr txBox="1"/>
              <p:nvPr/>
            </p:nvSpPr>
            <p:spPr>
              <a:xfrm>
                <a:off x="4957490" y="6212747"/>
                <a:ext cx="532757" cy="265097"/>
              </a:xfrm>
              <a:prstGeom prst="rect">
                <a:avLst/>
              </a:prstGeom>
              <a:solidFill>
                <a:schemeClr val="bg1"/>
              </a:solidFill>
            </p:spPr>
            <p:txBody>
              <a:bodyPr wrap="none" rtlCol="0">
                <a:spAutoFit/>
              </a:bodyPr>
              <a:lstStyle/>
              <a:p>
                <a:r>
                  <a:rPr lang="en-US" sz="1100" dirty="0" err="1">
                    <a:latin typeface="Arial" panose="020B0604020202020204" pitchFamily="34" charset="0"/>
                    <a:cs typeface="Arial" panose="020B0604020202020204" pitchFamily="34" charset="0"/>
                  </a:rPr>
                  <a:t>Wk</a:t>
                </a:r>
                <a:r>
                  <a:rPr lang="en-US" sz="1100" dirty="0">
                    <a:latin typeface="Arial" panose="020B0604020202020204" pitchFamily="34" charset="0"/>
                    <a:cs typeface="Arial" panose="020B0604020202020204" pitchFamily="34" charset="0"/>
                  </a:rPr>
                  <a:t> 12</a:t>
                </a:r>
              </a:p>
            </p:txBody>
          </p:sp>
        </p:grpSp>
        <p:sp>
          <p:nvSpPr>
            <p:cNvPr id="2" name="TextBox 1">
              <a:extLst>
                <a:ext uri="{FF2B5EF4-FFF2-40B4-BE49-F238E27FC236}">
                  <a16:creationId xmlns:a16="http://schemas.microsoft.com/office/drawing/2014/main" id="{E3887D45-32DF-4D4B-8C93-14926AEFA8A0}"/>
                </a:ext>
              </a:extLst>
            </p:cNvPr>
            <p:cNvSpPr txBox="1"/>
            <p:nvPr/>
          </p:nvSpPr>
          <p:spPr>
            <a:xfrm>
              <a:off x="2293456" y="1178925"/>
              <a:ext cx="4450962" cy="369332"/>
            </a:xfrm>
            <a:prstGeom prst="rect">
              <a:avLst/>
            </a:prstGeom>
            <a:noFill/>
          </p:spPr>
          <p:txBody>
            <a:bodyPr wrap="none" rtlCol="0">
              <a:spAutoFit/>
            </a:bodyPr>
            <a:lstStyle/>
            <a:p>
              <a:r>
                <a:rPr lang="en-US" dirty="0">
                  <a:solidFill>
                    <a:schemeClr val="accent6">
                      <a:lumMod val="75000"/>
                    </a:schemeClr>
                  </a:solidFill>
                  <a:latin typeface="Arial" panose="020B0604020202020204" pitchFamily="34" charset="0"/>
                  <a:cs typeface="Arial" panose="020B0604020202020204" pitchFamily="34" charset="0"/>
                </a:rPr>
                <a:t>During </a:t>
              </a:r>
              <a:r>
                <a:rPr lang="en-US" b="1" i="1" dirty="0">
                  <a:solidFill>
                    <a:schemeClr val="accent6">
                      <a:lumMod val="75000"/>
                    </a:schemeClr>
                  </a:solidFill>
                  <a:latin typeface="Arial" panose="020B0604020202020204" pitchFamily="34" charset="0"/>
                  <a:cs typeface="Arial" panose="020B0604020202020204" pitchFamily="34" charset="0"/>
                </a:rPr>
                <a:t>ART-mediated viral suppression</a:t>
              </a:r>
            </a:p>
          </p:txBody>
        </p:sp>
        <p:sp>
          <p:nvSpPr>
            <p:cNvPr id="12" name="TextBox 11">
              <a:extLst>
                <a:ext uri="{FF2B5EF4-FFF2-40B4-BE49-F238E27FC236}">
                  <a16:creationId xmlns:a16="http://schemas.microsoft.com/office/drawing/2014/main" id="{BBCAA176-E7E6-894A-857A-FD5E7F8A79B6}"/>
                </a:ext>
              </a:extLst>
            </p:cNvPr>
            <p:cNvSpPr txBox="1"/>
            <p:nvPr/>
          </p:nvSpPr>
          <p:spPr>
            <a:xfrm>
              <a:off x="3620434" y="1608214"/>
              <a:ext cx="1289154" cy="369332"/>
            </a:xfrm>
            <a:prstGeom prst="rect">
              <a:avLst/>
            </a:prstGeom>
            <a:solidFill>
              <a:schemeClr val="bg1"/>
            </a:solidFill>
          </p:spPr>
          <p:txBody>
            <a:bodyPr wrap="square" rtlCol="0">
              <a:spAutoFit/>
            </a:bodyPr>
            <a:lstStyle/>
            <a:p>
              <a:endParaRPr lang="en-US" dirty="0">
                <a:latin typeface="Arial" panose="020B0604020202020204" pitchFamily="34" charset="0"/>
                <a:cs typeface="Arial" panose="020B0604020202020204" pitchFamily="34" charset="0"/>
              </a:endParaRPr>
            </a:p>
          </p:txBody>
        </p:sp>
      </p:grpSp>
      <p:grpSp>
        <p:nvGrpSpPr>
          <p:cNvPr id="6" name="Group 5">
            <a:extLst>
              <a:ext uri="{FF2B5EF4-FFF2-40B4-BE49-F238E27FC236}">
                <a16:creationId xmlns:a16="http://schemas.microsoft.com/office/drawing/2014/main" id="{BDE90BE7-1736-F544-8969-436112457F2F}"/>
              </a:ext>
            </a:extLst>
          </p:cNvPr>
          <p:cNvGrpSpPr/>
          <p:nvPr/>
        </p:nvGrpSpPr>
        <p:grpSpPr>
          <a:xfrm>
            <a:off x="7012401" y="1190800"/>
            <a:ext cx="4608954" cy="5876800"/>
            <a:chOff x="6873852" y="1178925"/>
            <a:chExt cx="4608954" cy="5876800"/>
          </a:xfrm>
        </p:grpSpPr>
        <p:grpSp>
          <p:nvGrpSpPr>
            <p:cNvPr id="26" name="Group 25">
              <a:extLst>
                <a:ext uri="{FF2B5EF4-FFF2-40B4-BE49-F238E27FC236}">
                  <a16:creationId xmlns:a16="http://schemas.microsoft.com/office/drawing/2014/main" id="{A934FB87-BFF9-784E-A55B-B105AF465EB0}"/>
                </a:ext>
              </a:extLst>
            </p:cNvPr>
            <p:cNvGrpSpPr/>
            <p:nvPr/>
          </p:nvGrpSpPr>
          <p:grpSpPr>
            <a:xfrm>
              <a:off x="7440562" y="1180734"/>
              <a:ext cx="2290748" cy="5874991"/>
              <a:chOff x="6291029" y="915717"/>
              <a:chExt cx="2090413" cy="5953292"/>
            </a:xfrm>
          </p:grpSpPr>
          <p:grpSp>
            <p:nvGrpSpPr>
              <p:cNvPr id="24" name="Group 23">
                <a:extLst>
                  <a:ext uri="{FF2B5EF4-FFF2-40B4-BE49-F238E27FC236}">
                    <a16:creationId xmlns:a16="http://schemas.microsoft.com/office/drawing/2014/main" id="{0882FE7C-7AAA-F748-A3B3-902FC90ED6A1}"/>
                  </a:ext>
                </a:extLst>
              </p:cNvPr>
              <p:cNvGrpSpPr/>
              <p:nvPr/>
            </p:nvGrpSpPr>
            <p:grpSpPr>
              <a:xfrm>
                <a:off x="6291029" y="915717"/>
                <a:ext cx="2089960" cy="3253108"/>
                <a:chOff x="6291029" y="915717"/>
                <a:chExt cx="2089960" cy="3253108"/>
              </a:xfrm>
            </p:grpSpPr>
            <p:pic>
              <p:nvPicPr>
                <p:cNvPr id="8" name="Picture 7">
                  <a:extLst>
                    <a:ext uri="{FF2B5EF4-FFF2-40B4-BE49-F238E27FC236}">
                      <a16:creationId xmlns:a16="http://schemas.microsoft.com/office/drawing/2014/main" id="{F1D41714-18E2-3045-A588-E9284A944110}"/>
                    </a:ext>
                  </a:extLst>
                </p:cNvPr>
                <p:cNvPicPr>
                  <a:picLocks noChangeAspect="1"/>
                </p:cNvPicPr>
                <p:nvPr/>
              </p:nvPicPr>
              <p:blipFill>
                <a:blip r:embed="rId7"/>
                <a:stretch>
                  <a:fillRect/>
                </a:stretch>
              </p:blipFill>
              <p:spPr>
                <a:xfrm>
                  <a:off x="6291029" y="990600"/>
                  <a:ext cx="2000250" cy="2933700"/>
                </a:xfrm>
                <a:prstGeom prst="rect">
                  <a:avLst/>
                </a:prstGeom>
              </p:spPr>
            </p:pic>
            <p:sp>
              <p:nvSpPr>
                <p:cNvPr id="14" name="TextBox 13">
                  <a:extLst>
                    <a:ext uri="{FF2B5EF4-FFF2-40B4-BE49-F238E27FC236}">
                      <a16:creationId xmlns:a16="http://schemas.microsoft.com/office/drawing/2014/main" id="{DE649630-9E99-EE4B-8200-4C94D935B5D6}"/>
                    </a:ext>
                  </a:extLst>
                </p:cNvPr>
                <p:cNvSpPr txBox="1"/>
                <p:nvPr/>
              </p:nvSpPr>
              <p:spPr>
                <a:xfrm>
                  <a:off x="6862327" y="915717"/>
                  <a:ext cx="1289154" cy="374254"/>
                </a:xfrm>
                <a:prstGeom prst="rect">
                  <a:avLst/>
                </a:prstGeom>
                <a:solidFill>
                  <a:schemeClr val="bg1"/>
                </a:solidFill>
              </p:spPr>
              <p:txBody>
                <a:bodyPr wrap="square" rtlCol="0">
                  <a:spAutoFit/>
                </a:bodyPr>
                <a:lstStyle/>
                <a:p>
                  <a:endParaRPr lang="en-US"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D5E7BE7A-4BD6-0948-8769-213391397851}"/>
                    </a:ext>
                  </a:extLst>
                </p:cNvPr>
                <p:cNvSpPr txBox="1"/>
                <p:nvPr/>
              </p:nvSpPr>
              <p:spPr>
                <a:xfrm>
                  <a:off x="6720617" y="3761237"/>
                  <a:ext cx="1289154" cy="374254"/>
                </a:xfrm>
                <a:prstGeom prst="rect">
                  <a:avLst/>
                </a:prstGeom>
                <a:solidFill>
                  <a:schemeClr val="bg1"/>
                </a:solidFill>
              </p:spPr>
              <p:txBody>
                <a:bodyPr wrap="square" rtlCol="0">
                  <a:spAutoFit/>
                </a:bodyPr>
                <a:lstStyle/>
                <a:p>
                  <a:endParaRPr lang="en-US"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B835E64F-CAF6-5040-8E4E-55F32BF9706C}"/>
                    </a:ext>
                  </a:extLst>
                </p:cNvPr>
                <p:cNvSpPr txBox="1"/>
                <p:nvPr/>
              </p:nvSpPr>
              <p:spPr>
                <a:xfrm>
                  <a:off x="6540476" y="3389129"/>
                  <a:ext cx="1840513" cy="779696"/>
                </a:xfrm>
                <a:prstGeom prst="rect">
                  <a:avLst/>
                </a:prstGeom>
                <a:solidFill>
                  <a:schemeClr val="bg1"/>
                </a:solidFill>
              </p:spPr>
              <p:txBody>
                <a:bodyPr wrap="none" rtlCol="0">
                  <a:spAutoFit/>
                </a:bodyPr>
                <a:lstStyle/>
                <a:p>
                  <a:r>
                    <a:rPr lang="en-US" sz="1100" dirty="0" err="1">
                      <a:latin typeface="Arial" panose="020B0604020202020204" pitchFamily="34" charset="0"/>
                      <a:cs typeface="Arial" panose="020B0604020202020204" pitchFamily="34" charset="0"/>
                    </a:rPr>
                    <a:t>Wk</a:t>
                  </a:r>
                  <a:r>
                    <a:rPr lang="en-US" sz="1100" dirty="0">
                      <a:latin typeface="Arial" panose="020B0604020202020204" pitchFamily="34" charset="0"/>
                      <a:cs typeface="Arial" panose="020B0604020202020204" pitchFamily="34" charset="0"/>
                    </a:rPr>
                    <a:t> -2   </a:t>
                  </a:r>
                  <a:r>
                    <a:rPr lang="en-US" sz="1100" dirty="0" err="1">
                      <a:latin typeface="Arial" panose="020B0604020202020204" pitchFamily="34" charset="0"/>
                      <a:cs typeface="Arial" panose="020B0604020202020204" pitchFamily="34" charset="0"/>
                    </a:rPr>
                    <a:t>Wk</a:t>
                  </a:r>
                  <a:r>
                    <a:rPr lang="en-US" sz="1100" dirty="0">
                      <a:latin typeface="Arial" panose="020B0604020202020204" pitchFamily="34" charset="0"/>
                      <a:cs typeface="Arial" panose="020B0604020202020204" pitchFamily="34" charset="0"/>
                    </a:rPr>
                    <a:t> 6   </a:t>
                  </a:r>
                  <a:r>
                    <a:rPr lang="en-US" sz="1100" dirty="0" err="1">
                      <a:latin typeface="Arial" panose="020B0604020202020204" pitchFamily="34" charset="0"/>
                      <a:cs typeface="Arial" panose="020B0604020202020204" pitchFamily="34" charset="0"/>
                    </a:rPr>
                    <a:t>Wk</a:t>
                  </a:r>
                  <a:r>
                    <a:rPr lang="en-US" sz="1100" dirty="0">
                      <a:latin typeface="Arial" panose="020B0604020202020204" pitchFamily="34" charset="0"/>
                      <a:cs typeface="Arial" panose="020B0604020202020204" pitchFamily="34" charset="0"/>
                    </a:rPr>
                    <a:t> 12   </a:t>
                  </a:r>
                  <a:r>
                    <a:rPr lang="en-US" sz="1100" dirty="0" err="1">
                      <a:latin typeface="Arial" panose="020B0604020202020204" pitchFamily="34" charset="0"/>
                      <a:cs typeface="Arial" panose="020B0604020202020204" pitchFamily="34" charset="0"/>
                    </a:rPr>
                    <a:t>Wk</a:t>
                  </a:r>
                  <a:r>
                    <a:rPr lang="en-US" sz="1100" dirty="0">
                      <a:latin typeface="Arial" panose="020B0604020202020204" pitchFamily="34" charset="0"/>
                      <a:cs typeface="Arial" panose="020B0604020202020204" pitchFamily="34" charset="0"/>
                    </a:rPr>
                    <a:t> 18</a:t>
                  </a:r>
                </a:p>
                <a:p>
                  <a:endParaRPr lang="en-US" sz="11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grpSp>
          <p:grpSp>
            <p:nvGrpSpPr>
              <p:cNvPr id="25" name="Group 24">
                <a:extLst>
                  <a:ext uri="{FF2B5EF4-FFF2-40B4-BE49-F238E27FC236}">
                    <a16:creationId xmlns:a16="http://schemas.microsoft.com/office/drawing/2014/main" id="{8B0F0908-1CEF-6943-A86C-9E09F7CEA5E8}"/>
                  </a:ext>
                </a:extLst>
              </p:cNvPr>
              <p:cNvGrpSpPr/>
              <p:nvPr/>
            </p:nvGrpSpPr>
            <p:grpSpPr>
              <a:xfrm>
                <a:off x="6291029" y="3889633"/>
                <a:ext cx="2090413" cy="2979376"/>
                <a:chOff x="6291029" y="3889633"/>
                <a:chExt cx="2090413" cy="2979376"/>
              </a:xfrm>
            </p:grpSpPr>
            <p:pic>
              <p:nvPicPr>
                <p:cNvPr id="9" name="Picture 8">
                  <a:extLst>
                    <a:ext uri="{FF2B5EF4-FFF2-40B4-BE49-F238E27FC236}">
                      <a16:creationId xmlns:a16="http://schemas.microsoft.com/office/drawing/2014/main" id="{D9735630-CC54-1148-B961-336C88D374A5}"/>
                    </a:ext>
                  </a:extLst>
                </p:cNvPr>
                <p:cNvPicPr>
                  <a:picLocks noChangeAspect="1"/>
                </p:cNvPicPr>
                <p:nvPr/>
              </p:nvPicPr>
              <p:blipFill>
                <a:blip r:embed="rId8"/>
                <a:stretch>
                  <a:fillRect/>
                </a:stretch>
              </p:blipFill>
              <p:spPr>
                <a:xfrm>
                  <a:off x="6291029" y="3889633"/>
                  <a:ext cx="2000250" cy="2933700"/>
                </a:xfrm>
                <a:prstGeom prst="rect">
                  <a:avLst/>
                </a:prstGeom>
              </p:spPr>
            </p:pic>
            <p:sp>
              <p:nvSpPr>
                <p:cNvPr id="22" name="TextBox 21">
                  <a:extLst>
                    <a:ext uri="{FF2B5EF4-FFF2-40B4-BE49-F238E27FC236}">
                      <a16:creationId xmlns:a16="http://schemas.microsoft.com/office/drawing/2014/main" id="{6271D998-EC85-9B43-BADE-6538EF858DBF}"/>
                    </a:ext>
                  </a:extLst>
                </p:cNvPr>
                <p:cNvSpPr txBox="1"/>
                <p:nvPr/>
              </p:nvSpPr>
              <p:spPr>
                <a:xfrm>
                  <a:off x="6540929" y="6260846"/>
                  <a:ext cx="1840513" cy="608163"/>
                </a:xfrm>
                <a:prstGeom prst="rect">
                  <a:avLst/>
                </a:prstGeom>
                <a:solidFill>
                  <a:schemeClr val="bg1"/>
                </a:solidFill>
              </p:spPr>
              <p:txBody>
                <a:bodyPr wrap="none" rtlCol="0">
                  <a:spAutoFit/>
                </a:bodyPr>
                <a:lstStyle/>
                <a:p>
                  <a:r>
                    <a:rPr lang="en-US" sz="1100" dirty="0" err="1">
                      <a:latin typeface="Arial" panose="020B0604020202020204" pitchFamily="34" charset="0"/>
                      <a:cs typeface="Arial" panose="020B0604020202020204" pitchFamily="34" charset="0"/>
                    </a:rPr>
                    <a:t>Wk</a:t>
                  </a:r>
                  <a:r>
                    <a:rPr lang="en-US" sz="1100" dirty="0">
                      <a:latin typeface="Arial" panose="020B0604020202020204" pitchFamily="34" charset="0"/>
                      <a:cs typeface="Arial" panose="020B0604020202020204" pitchFamily="34" charset="0"/>
                    </a:rPr>
                    <a:t> -2   </a:t>
                  </a:r>
                  <a:r>
                    <a:rPr lang="en-US" sz="1100" dirty="0" err="1">
                      <a:latin typeface="Arial" panose="020B0604020202020204" pitchFamily="34" charset="0"/>
                      <a:cs typeface="Arial" panose="020B0604020202020204" pitchFamily="34" charset="0"/>
                    </a:rPr>
                    <a:t>Wk</a:t>
                  </a:r>
                  <a:r>
                    <a:rPr lang="en-US" sz="1100" dirty="0">
                      <a:latin typeface="Arial" panose="020B0604020202020204" pitchFamily="34" charset="0"/>
                      <a:cs typeface="Arial" panose="020B0604020202020204" pitchFamily="34" charset="0"/>
                    </a:rPr>
                    <a:t> 6   </a:t>
                  </a:r>
                  <a:r>
                    <a:rPr lang="en-US" sz="1100" dirty="0" err="1">
                      <a:latin typeface="Arial" panose="020B0604020202020204" pitchFamily="34" charset="0"/>
                      <a:cs typeface="Arial" panose="020B0604020202020204" pitchFamily="34" charset="0"/>
                    </a:rPr>
                    <a:t>Wk</a:t>
                  </a:r>
                  <a:r>
                    <a:rPr lang="en-US" sz="1100" dirty="0">
                      <a:latin typeface="Arial" panose="020B0604020202020204" pitchFamily="34" charset="0"/>
                      <a:cs typeface="Arial" panose="020B0604020202020204" pitchFamily="34" charset="0"/>
                    </a:rPr>
                    <a:t> 12   </a:t>
                  </a:r>
                  <a:r>
                    <a:rPr lang="en-US" sz="1100" dirty="0" err="1">
                      <a:latin typeface="Arial" panose="020B0604020202020204" pitchFamily="34" charset="0"/>
                      <a:cs typeface="Arial" panose="020B0604020202020204" pitchFamily="34" charset="0"/>
                    </a:rPr>
                    <a:t>Wk</a:t>
                  </a:r>
                  <a:r>
                    <a:rPr lang="en-US" sz="1100" dirty="0">
                      <a:latin typeface="Arial" panose="020B0604020202020204" pitchFamily="34" charset="0"/>
                      <a:cs typeface="Arial" panose="020B0604020202020204" pitchFamily="34" charset="0"/>
                    </a:rPr>
                    <a:t> 18</a:t>
                  </a:r>
                </a:p>
                <a:p>
                  <a:endParaRPr lang="en-US" sz="11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grpSp>
        </p:grpSp>
        <p:sp>
          <p:nvSpPr>
            <p:cNvPr id="28" name="TextBox 27">
              <a:extLst>
                <a:ext uri="{FF2B5EF4-FFF2-40B4-BE49-F238E27FC236}">
                  <a16:creationId xmlns:a16="http://schemas.microsoft.com/office/drawing/2014/main" id="{BE3323D4-3973-BF4A-B08A-B87DEAC11B49}"/>
                </a:ext>
              </a:extLst>
            </p:cNvPr>
            <p:cNvSpPr txBox="1"/>
            <p:nvPr/>
          </p:nvSpPr>
          <p:spPr>
            <a:xfrm>
              <a:off x="6873852" y="1178925"/>
              <a:ext cx="4608954" cy="369332"/>
            </a:xfrm>
            <a:prstGeom prst="rect">
              <a:avLst/>
            </a:prstGeom>
            <a:noFill/>
          </p:spPr>
          <p:txBody>
            <a:bodyPr wrap="none" rtlCol="0">
              <a:spAutoFit/>
            </a:bodyPr>
            <a:lstStyle/>
            <a:p>
              <a:r>
                <a:rPr lang="en-US" dirty="0">
                  <a:solidFill>
                    <a:schemeClr val="accent6">
                      <a:lumMod val="75000"/>
                    </a:schemeClr>
                  </a:solidFill>
                  <a:latin typeface="Arial" panose="020B0604020202020204" pitchFamily="34" charset="0"/>
                  <a:cs typeface="Arial" panose="020B0604020202020204" pitchFamily="34" charset="0"/>
                </a:rPr>
                <a:t>During </a:t>
              </a:r>
              <a:r>
                <a:rPr lang="en-US" b="1" i="1" dirty="0" err="1">
                  <a:solidFill>
                    <a:schemeClr val="accent6">
                      <a:lumMod val="75000"/>
                    </a:schemeClr>
                  </a:solidFill>
                  <a:latin typeface="Arial" panose="020B0604020202020204" pitchFamily="34" charset="0"/>
                  <a:cs typeface="Arial" panose="020B0604020202020204" pitchFamily="34" charset="0"/>
                </a:rPr>
                <a:t>bNAb</a:t>
              </a:r>
              <a:r>
                <a:rPr lang="en-US" b="1" i="1" dirty="0">
                  <a:solidFill>
                    <a:schemeClr val="accent6">
                      <a:lumMod val="75000"/>
                    </a:schemeClr>
                  </a:solidFill>
                  <a:latin typeface="Arial" panose="020B0604020202020204" pitchFamily="34" charset="0"/>
                  <a:cs typeface="Arial" panose="020B0604020202020204" pitchFamily="34" charset="0"/>
                </a:rPr>
                <a:t>-mediated viral suppression</a:t>
              </a:r>
            </a:p>
          </p:txBody>
        </p:sp>
      </p:grpSp>
      <p:sp>
        <p:nvSpPr>
          <p:cNvPr id="29" name="TextBox 28">
            <a:extLst>
              <a:ext uri="{FF2B5EF4-FFF2-40B4-BE49-F238E27FC236}">
                <a16:creationId xmlns:a16="http://schemas.microsoft.com/office/drawing/2014/main" id="{4CBDB04B-ABCA-E343-83A3-F5FF7427699C}"/>
              </a:ext>
            </a:extLst>
          </p:cNvPr>
          <p:cNvSpPr txBox="1"/>
          <p:nvPr/>
        </p:nvSpPr>
        <p:spPr>
          <a:xfrm>
            <a:off x="9960903" y="6455794"/>
            <a:ext cx="2284600" cy="307777"/>
          </a:xfrm>
          <a:prstGeom prst="rect">
            <a:avLst/>
          </a:prstGeom>
          <a:noFill/>
        </p:spPr>
        <p:txBody>
          <a:bodyPr wrap="none" rtlCol="0">
            <a:spAutoFit/>
          </a:bodyPr>
          <a:lstStyle/>
          <a:p>
            <a:pPr algn="ctr"/>
            <a:r>
              <a:rPr lang="en-US" sz="1400" dirty="0">
                <a:latin typeface="Arial" panose="020B0604020202020204" pitchFamily="34" charset="0"/>
                <a:cs typeface="Arial" panose="020B0604020202020204" pitchFamily="34" charset="0"/>
              </a:rPr>
              <a:t>Niessl et al, Nat Med 2020</a:t>
            </a:r>
          </a:p>
        </p:txBody>
      </p:sp>
    </p:spTree>
    <p:extLst>
      <p:ext uri="{BB962C8B-B14F-4D97-AF65-F5344CB8AC3E}">
        <p14:creationId xmlns:p14="http://schemas.microsoft.com/office/powerpoint/2010/main" val="73156553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9EBAA893-70AC-1845-9473-2347CC6EA365}"/>
              </a:ext>
            </a:extLst>
          </p:cNvPr>
          <p:cNvSpPr txBox="1">
            <a:spLocks/>
          </p:cNvSpPr>
          <p:nvPr/>
        </p:nvSpPr>
        <p:spPr>
          <a:xfrm>
            <a:off x="1574828" y="42003"/>
            <a:ext cx="10622979" cy="4458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en-US" sz="3200" b="1" dirty="0">
                <a:solidFill>
                  <a:schemeClr val="tx2"/>
                </a:solidFill>
                <a:latin typeface="Arial" panose="020B0604020202020204" pitchFamily="34" charset="0"/>
                <a:cs typeface="Arial" panose="020B0604020202020204" pitchFamily="34" charset="0"/>
              </a:rPr>
              <a:t>Decrease in intact proviruses over 6 months during combination </a:t>
            </a:r>
            <a:r>
              <a:rPr lang="en-US" sz="3200" b="1" dirty="0" err="1">
                <a:solidFill>
                  <a:schemeClr val="tx2"/>
                </a:solidFill>
                <a:latin typeface="Arial" panose="020B0604020202020204" pitchFamily="34" charset="0"/>
                <a:cs typeface="Arial" panose="020B0604020202020204" pitchFamily="34" charset="0"/>
              </a:rPr>
              <a:t>bNAb</a:t>
            </a:r>
            <a:r>
              <a:rPr lang="en-US" sz="3200" b="1" dirty="0">
                <a:solidFill>
                  <a:schemeClr val="tx2"/>
                </a:solidFill>
                <a:latin typeface="Arial" panose="020B0604020202020204" pitchFamily="34" charset="0"/>
                <a:cs typeface="Arial" panose="020B0604020202020204" pitchFamily="34" charset="0"/>
              </a:rPr>
              <a:t> therapy</a:t>
            </a:r>
          </a:p>
          <a:p>
            <a:pPr marL="0" indent="0" algn="ctr">
              <a:buNone/>
              <a:defRPr/>
            </a:pPr>
            <a:endParaRPr lang="en-US" sz="3200" b="1" dirty="0">
              <a:solidFill>
                <a:schemeClr val="tx2"/>
              </a:solidFill>
              <a:latin typeface="Arial" panose="020B0604020202020204" pitchFamily="34" charset="0"/>
              <a:cs typeface="Arial" panose="020B0604020202020204" pitchFamily="34" charset="0"/>
            </a:endParaRPr>
          </a:p>
          <a:p>
            <a:pPr marL="0" indent="0" algn="ctr">
              <a:buNone/>
              <a:defRPr/>
            </a:pPr>
            <a:endParaRPr lang="en-US" sz="3200" b="1" dirty="0">
              <a:solidFill>
                <a:schemeClr val="tx2"/>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7B38AF03-7267-284A-A056-9DEE5ACD83E9}"/>
              </a:ext>
            </a:extLst>
          </p:cNvPr>
          <p:cNvSpPr txBox="1"/>
          <p:nvPr/>
        </p:nvSpPr>
        <p:spPr>
          <a:xfrm>
            <a:off x="9833954" y="6501561"/>
            <a:ext cx="2385915" cy="292388"/>
          </a:xfrm>
          <a:prstGeom prst="rect">
            <a:avLst/>
          </a:prstGeom>
          <a:noFill/>
        </p:spPr>
        <p:txBody>
          <a:bodyPr wrap="square" rtlCol="0">
            <a:spAutoFit/>
          </a:bodyPr>
          <a:lstStyle/>
          <a:p>
            <a:r>
              <a:rPr lang="en-US" sz="1300" dirty="0" err="1">
                <a:latin typeface="Arial" panose="020B0604020202020204" pitchFamily="34" charset="0"/>
                <a:cs typeface="Arial" panose="020B0604020202020204" pitchFamily="34" charset="0"/>
              </a:rPr>
              <a:t>Gaebler</a:t>
            </a:r>
            <a:r>
              <a:rPr lang="en-US" sz="1300" dirty="0">
                <a:latin typeface="Arial" panose="020B0604020202020204" pitchFamily="34" charset="0"/>
                <a:cs typeface="Arial" panose="020B0604020202020204" pitchFamily="34" charset="0"/>
              </a:rPr>
              <a:t> et al., Nature 2022</a:t>
            </a:r>
          </a:p>
        </p:txBody>
      </p:sp>
      <p:sp>
        <p:nvSpPr>
          <p:cNvPr id="4" name="Rectangle 3">
            <a:extLst>
              <a:ext uri="{FF2B5EF4-FFF2-40B4-BE49-F238E27FC236}">
                <a16:creationId xmlns:a16="http://schemas.microsoft.com/office/drawing/2014/main" id="{91CEB777-01C4-A34E-A43E-061A708CB9E7}"/>
              </a:ext>
            </a:extLst>
          </p:cNvPr>
          <p:cNvSpPr/>
          <p:nvPr/>
        </p:nvSpPr>
        <p:spPr>
          <a:xfrm>
            <a:off x="30798" y="5301232"/>
            <a:ext cx="5187340" cy="1200329"/>
          </a:xfrm>
          <a:prstGeom prst="rect">
            <a:avLst/>
          </a:prstGeom>
          <a:solidFill>
            <a:schemeClr val="bg2"/>
          </a:solidFill>
          <a:ln w="3175">
            <a:solidFill>
              <a:schemeClr val="tx1"/>
            </a:solidFill>
          </a:ln>
        </p:spPr>
        <p:txBody>
          <a:bodyPr wrap="square">
            <a:spAutoFit/>
          </a:bodyPr>
          <a:lstStyle/>
          <a:p>
            <a:pPr marL="380990" indent="-380990">
              <a:buFont typeface="Wingdings" pitchFamily="2" charset="2"/>
              <a:buChar char="Ø"/>
            </a:pPr>
            <a:r>
              <a:rPr lang="en-US" b="1" dirty="0">
                <a:latin typeface="Arial" panose="020B0604020202020204" pitchFamily="34" charset="0"/>
                <a:cs typeface="Arial" panose="020B0604020202020204" pitchFamily="34" charset="0"/>
              </a:rPr>
              <a:t>Moderate but significant changes </a:t>
            </a:r>
            <a:r>
              <a:rPr lang="en-US" dirty="0">
                <a:latin typeface="Arial" panose="020B0604020202020204" pitchFamily="34" charset="0"/>
                <a:cs typeface="Arial" panose="020B0604020202020204" pitchFamily="34" charset="0"/>
              </a:rPr>
              <a:t>(baseline vs 26 </a:t>
            </a:r>
            <a:r>
              <a:rPr lang="en-US" dirty="0" err="1">
                <a:latin typeface="Arial" panose="020B0604020202020204" pitchFamily="34" charset="0"/>
                <a:cs typeface="Arial" panose="020B0604020202020204" pitchFamily="34" charset="0"/>
              </a:rPr>
              <a:t>wks</a:t>
            </a:r>
            <a:r>
              <a:rPr lang="en-US" dirty="0">
                <a:latin typeface="Arial" panose="020B0604020202020204" pitchFamily="34" charset="0"/>
                <a:cs typeface="Arial" panose="020B0604020202020204" pitchFamily="34" charset="0"/>
              </a:rPr>
              <a:t>) in both the absolute number and  relative representation of </a:t>
            </a:r>
            <a:r>
              <a:rPr lang="en-US" b="1" dirty="0">
                <a:latin typeface="Arial" panose="020B0604020202020204" pitchFamily="34" charset="0"/>
                <a:cs typeface="Arial" panose="020B0604020202020204" pitchFamily="34" charset="0"/>
              </a:rPr>
              <a:t>intact proviruses  in the combined study groups (n=12).</a:t>
            </a:r>
          </a:p>
        </p:txBody>
      </p:sp>
      <p:grpSp>
        <p:nvGrpSpPr>
          <p:cNvPr id="12" name="Group 11">
            <a:extLst>
              <a:ext uri="{FF2B5EF4-FFF2-40B4-BE49-F238E27FC236}">
                <a16:creationId xmlns:a16="http://schemas.microsoft.com/office/drawing/2014/main" id="{FB11AAC9-7967-1394-0C1D-D1A17F01529A}"/>
              </a:ext>
            </a:extLst>
          </p:cNvPr>
          <p:cNvGrpSpPr/>
          <p:nvPr/>
        </p:nvGrpSpPr>
        <p:grpSpPr>
          <a:xfrm>
            <a:off x="-30227" y="1425535"/>
            <a:ext cx="5341353" cy="1646648"/>
            <a:chOff x="-37017" y="998171"/>
            <a:chExt cx="4006015" cy="1234986"/>
          </a:xfrm>
        </p:grpSpPr>
        <p:pic>
          <p:nvPicPr>
            <p:cNvPr id="14" name="Picture 13">
              <a:extLst>
                <a:ext uri="{FF2B5EF4-FFF2-40B4-BE49-F238E27FC236}">
                  <a16:creationId xmlns:a16="http://schemas.microsoft.com/office/drawing/2014/main" id="{2B5C7BDC-BAA2-104B-B87F-B5441506B764}"/>
                </a:ext>
              </a:extLst>
            </p:cNvPr>
            <p:cNvPicPr>
              <a:picLocks noChangeAspect="1"/>
            </p:cNvPicPr>
            <p:nvPr/>
          </p:nvPicPr>
          <p:blipFill>
            <a:blip r:embed="rId3"/>
            <a:stretch>
              <a:fillRect/>
            </a:stretch>
          </p:blipFill>
          <p:spPr>
            <a:xfrm>
              <a:off x="-37017" y="1089789"/>
              <a:ext cx="3841526" cy="1143368"/>
            </a:xfrm>
            <a:prstGeom prst="rect">
              <a:avLst/>
            </a:prstGeom>
          </p:spPr>
        </p:pic>
        <p:sp>
          <p:nvSpPr>
            <p:cNvPr id="25" name="5-Point Star 24">
              <a:extLst>
                <a:ext uri="{FF2B5EF4-FFF2-40B4-BE49-F238E27FC236}">
                  <a16:creationId xmlns:a16="http://schemas.microsoft.com/office/drawing/2014/main" id="{13E31E01-FA42-8445-8206-127640F6A9C1}"/>
                </a:ext>
              </a:extLst>
            </p:cNvPr>
            <p:cNvSpPr/>
            <p:nvPr/>
          </p:nvSpPr>
          <p:spPr>
            <a:xfrm>
              <a:off x="448330" y="1052124"/>
              <a:ext cx="120317" cy="108284"/>
            </a:xfrm>
            <a:prstGeom prst="star5">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5-Point Star 25">
              <a:extLst>
                <a:ext uri="{FF2B5EF4-FFF2-40B4-BE49-F238E27FC236}">
                  <a16:creationId xmlns:a16="http://schemas.microsoft.com/office/drawing/2014/main" id="{19E74144-CA92-DB46-8350-CE6137B28360}"/>
                </a:ext>
              </a:extLst>
            </p:cNvPr>
            <p:cNvSpPr/>
            <p:nvPr/>
          </p:nvSpPr>
          <p:spPr>
            <a:xfrm>
              <a:off x="2393716" y="1052123"/>
              <a:ext cx="120317" cy="108284"/>
            </a:xfrm>
            <a:prstGeom prst="star5">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09C7288-2CF1-C446-959A-D041B1172778}"/>
                </a:ext>
              </a:extLst>
            </p:cNvPr>
            <p:cNvSpPr txBox="1"/>
            <p:nvPr/>
          </p:nvSpPr>
          <p:spPr>
            <a:xfrm>
              <a:off x="2514032" y="998171"/>
              <a:ext cx="1454966" cy="253916"/>
            </a:xfrm>
            <a:prstGeom prst="rect">
              <a:avLst/>
            </a:prstGeom>
            <a:noFill/>
          </p:spPr>
          <p:txBody>
            <a:bodyPr wrap="none" rtlCol="0">
              <a:spAutoFit/>
            </a:bodyPr>
            <a:lstStyle/>
            <a:p>
              <a:r>
                <a:rPr lang="en-US" sz="1600" dirty="0">
                  <a:solidFill>
                    <a:srgbClr val="00B050"/>
                  </a:solidFill>
                  <a:latin typeface="Arial" panose="020B0604020202020204" pitchFamily="34" charset="0"/>
                  <a:cs typeface="Arial" panose="020B0604020202020204" pitchFamily="34" charset="0"/>
                </a:rPr>
                <a:t>Q4PCR time points</a:t>
              </a:r>
            </a:p>
          </p:txBody>
        </p:sp>
      </p:grpSp>
      <p:sp>
        <p:nvSpPr>
          <p:cNvPr id="10" name="TextBox 9">
            <a:extLst>
              <a:ext uri="{FF2B5EF4-FFF2-40B4-BE49-F238E27FC236}">
                <a16:creationId xmlns:a16="http://schemas.microsoft.com/office/drawing/2014/main" id="{B972987F-D29B-ED17-A475-FDFF05F75844}"/>
              </a:ext>
            </a:extLst>
          </p:cNvPr>
          <p:cNvSpPr txBox="1"/>
          <p:nvPr/>
        </p:nvSpPr>
        <p:spPr>
          <a:xfrm>
            <a:off x="5072679" y="1317476"/>
            <a:ext cx="369116" cy="461665"/>
          </a:xfrm>
          <a:prstGeom prst="rect">
            <a:avLst/>
          </a:prstGeom>
          <a:solidFill>
            <a:schemeClr val="bg1"/>
          </a:solidFill>
        </p:spPr>
        <p:txBody>
          <a:bodyPr wrap="square" rtlCol="0">
            <a:spAutoFit/>
          </a:bodyPr>
          <a:lstStyle/>
          <a:p>
            <a:endParaRPr lang="en-US" sz="2400" dirty="0"/>
          </a:p>
        </p:txBody>
      </p:sp>
      <p:grpSp>
        <p:nvGrpSpPr>
          <p:cNvPr id="13" name="Group 12">
            <a:extLst>
              <a:ext uri="{FF2B5EF4-FFF2-40B4-BE49-F238E27FC236}">
                <a16:creationId xmlns:a16="http://schemas.microsoft.com/office/drawing/2014/main" id="{ECC6C927-A8F4-2220-6EAE-4A4158EDDF40}"/>
              </a:ext>
            </a:extLst>
          </p:cNvPr>
          <p:cNvGrpSpPr/>
          <p:nvPr/>
        </p:nvGrpSpPr>
        <p:grpSpPr>
          <a:xfrm>
            <a:off x="5188402" y="1166339"/>
            <a:ext cx="6948390" cy="5228055"/>
            <a:chOff x="3891301" y="874754"/>
            <a:chExt cx="5211293" cy="3921041"/>
          </a:xfrm>
        </p:grpSpPr>
        <p:pic>
          <p:nvPicPr>
            <p:cNvPr id="3" name="Picture 2">
              <a:extLst>
                <a:ext uri="{FF2B5EF4-FFF2-40B4-BE49-F238E27FC236}">
                  <a16:creationId xmlns:a16="http://schemas.microsoft.com/office/drawing/2014/main" id="{5C9B070D-73C6-844B-8816-964B309813A8}"/>
                </a:ext>
              </a:extLst>
            </p:cNvPr>
            <p:cNvPicPr>
              <a:picLocks noChangeAspect="1"/>
            </p:cNvPicPr>
            <p:nvPr/>
          </p:nvPicPr>
          <p:blipFill>
            <a:blip r:embed="rId4"/>
            <a:stretch>
              <a:fillRect/>
            </a:stretch>
          </p:blipFill>
          <p:spPr>
            <a:xfrm>
              <a:off x="3891301" y="988106"/>
              <a:ext cx="5211293" cy="3565622"/>
            </a:xfrm>
            <a:prstGeom prst="rect">
              <a:avLst/>
            </a:prstGeom>
          </p:spPr>
        </p:pic>
        <p:sp>
          <p:nvSpPr>
            <p:cNvPr id="21" name="5-Point Star 20">
              <a:extLst>
                <a:ext uri="{FF2B5EF4-FFF2-40B4-BE49-F238E27FC236}">
                  <a16:creationId xmlns:a16="http://schemas.microsoft.com/office/drawing/2014/main" id="{420169B6-061D-464B-8920-193529909D96}"/>
                </a:ext>
              </a:extLst>
            </p:cNvPr>
            <p:cNvSpPr/>
            <p:nvPr/>
          </p:nvSpPr>
          <p:spPr>
            <a:xfrm>
              <a:off x="4971190" y="1169007"/>
              <a:ext cx="225075" cy="220661"/>
            </a:xfrm>
            <a:prstGeom prst="star5">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DDC9544A-D6BA-4644-B0AD-E31138124C2D}"/>
                </a:ext>
              </a:extLst>
            </p:cNvPr>
            <p:cNvSpPr txBox="1"/>
            <p:nvPr/>
          </p:nvSpPr>
          <p:spPr>
            <a:xfrm>
              <a:off x="4451234" y="4543335"/>
              <a:ext cx="603772" cy="242374"/>
            </a:xfrm>
            <a:prstGeom prst="rect">
              <a:avLst/>
            </a:prstGeom>
            <a:noFill/>
          </p:spPr>
          <p:txBody>
            <a:bodyPr wrap="none" rtlCol="0">
              <a:spAutoFit/>
            </a:bodyPr>
            <a:lstStyle/>
            <a:p>
              <a:r>
                <a:rPr lang="en-US" sz="1450" b="1" dirty="0" err="1">
                  <a:solidFill>
                    <a:srgbClr val="00B050"/>
                  </a:solidFill>
                  <a:latin typeface="Arial" panose="020B0604020202020204" pitchFamily="34" charset="0"/>
                  <a:cs typeface="Arial" panose="020B0604020202020204" pitchFamily="34" charset="0"/>
                </a:rPr>
                <a:t>Intacts</a:t>
              </a:r>
              <a:endParaRPr lang="en-US" sz="1450" b="1" dirty="0">
                <a:solidFill>
                  <a:srgbClr val="00B050"/>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127A2FAE-3B3E-7B42-9547-C66EEC4B1E0C}"/>
                </a:ext>
              </a:extLst>
            </p:cNvPr>
            <p:cNvSpPr txBox="1"/>
            <p:nvPr/>
          </p:nvSpPr>
          <p:spPr>
            <a:xfrm>
              <a:off x="5646316" y="4553421"/>
              <a:ext cx="862256" cy="242374"/>
            </a:xfrm>
            <a:prstGeom prst="rect">
              <a:avLst/>
            </a:prstGeom>
            <a:noFill/>
          </p:spPr>
          <p:txBody>
            <a:bodyPr wrap="none" rtlCol="0">
              <a:spAutoFit/>
            </a:bodyPr>
            <a:lstStyle/>
            <a:p>
              <a:r>
                <a:rPr lang="en-US" sz="1450" b="1" dirty="0">
                  <a:solidFill>
                    <a:srgbClr val="FF0000"/>
                  </a:solidFill>
                  <a:latin typeface="Arial" panose="020B0604020202020204" pitchFamily="34" charset="0"/>
                  <a:cs typeface="Arial" panose="020B0604020202020204" pitchFamily="34" charset="0"/>
                </a:rPr>
                <a:t>Defectives</a:t>
              </a:r>
            </a:p>
          </p:txBody>
        </p:sp>
        <p:sp>
          <p:nvSpPr>
            <p:cNvPr id="24" name="Rectangle 23">
              <a:extLst>
                <a:ext uri="{FF2B5EF4-FFF2-40B4-BE49-F238E27FC236}">
                  <a16:creationId xmlns:a16="http://schemas.microsoft.com/office/drawing/2014/main" id="{E4D3DB19-3C73-B94A-8174-E9651072AE56}"/>
                </a:ext>
              </a:extLst>
            </p:cNvPr>
            <p:cNvSpPr/>
            <p:nvPr/>
          </p:nvSpPr>
          <p:spPr>
            <a:xfrm>
              <a:off x="6967872" y="1150555"/>
              <a:ext cx="313582" cy="1570961"/>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7ACF6065-1505-62E2-633E-0C0F190CD964}"/>
                </a:ext>
              </a:extLst>
            </p:cNvPr>
            <p:cNvSpPr txBox="1"/>
            <p:nvPr/>
          </p:nvSpPr>
          <p:spPr>
            <a:xfrm>
              <a:off x="4538547" y="876596"/>
              <a:ext cx="1969001" cy="242374"/>
            </a:xfrm>
            <a:prstGeom prst="rect">
              <a:avLst/>
            </a:prstGeom>
            <a:solidFill>
              <a:schemeClr val="bg1"/>
            </a:solidFill>
          </p:spPr>
          <p:txBody>
            <a:bodyPr wrap="none" rtlCol="0">
              <a:spAutoFit/>
            </a:bodyPr>
            <a:lstStyle/>
            <a:p>
              <a:r>
                <a:rPr lang="en-US" sz="1450" b="1" dirty="0" err="1">
                  <a:latin typeface="Arial" panose="020B0604020202020204" pitchFamily="34" charset="0"/>
                  <a:cs typeface="Arial" panose="020B0604020202020204" pitchFamily="34" charset="0"/>
                </a:rPr>
                <a:t>bNAb</a:t>
              </a:r>
              <a:r>
                <a:rPr lang="en-US" sz="1450" b="1" dirty="0">
                  <a:latin typeface="Arial" panose="020B0604020202020204" pitchFamily="34" charset="0"/>
                  <a:cs typeface="Arial" panose="020B0604020202020204" pitchFamily="34" charset="0"/>
                </a:rPr>
                <a:t> therapy (</a:t>
              </a:r>
              <a:r>
                <a:rPr lang="en-US" sz="1450" b="1" dirty="0">
                  <a:solidFill>
                    <a:srgbClr val="202124"/>
                  </a:solidFill>
                  <a:latin typeface="Arial" panose="020B0604020202020204" pitchFamily="34" charset="0"/>
                  <a:cs typeface="Arial" panose="020B0604020202020204" pitchFamily="34" charset="0"/>
                </a:rPr>
                <a:t>≥7 </a:t>
              </a:r>
              <a:r>
                <a:rPr lang="en-US" sz="1450" b="1" dirty="0" err="1">
                  <a:solidFill>
                    <a:srgbClr val="202124"/>
                  </a:solidFill>
                  <a:latin typeface="Arial" panose="020B0604020202020204" pitchFamily="34" charset="0"/>
                  <a:cs typeface="Arial" panose="020B0604020202020204" pitchFamily="34" charset="0"/>
                </a:rPr>
                <a:t>yrs</a:t>
              </a:r>
              <a:r>
                <a:rPr lang="en-US" sz="1450" b="1" dirty="0">
                  <a:solidFill>
                    <a:srgbClr val="202124"/>
                  </a:solidFill>
                  <a:latin typeface="Arial" panose="020B0604020202020204" pitchFamily="34" charset="0"/>
                  <a:cs typeface="Arial" panose="020B0604020202020204" pitchFamily="34" charset="0"/>
                </a:rPr>
                <a:t> ART)</a:t>
              </a:r>
              <a:endParaRPr lang="en-US" sz="1450"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F3DE9A04-C09E-ECF6-79A7-5C5830DD1037}"/>
                </a:ext>
              </a:extLst>
            </p:cNvPr>
            <p:cNvSpPr txBox="1"/>
            <p:nvPr/>
          </p:nvSpPr>
          <p:spPr>
            <a:xfrm>
              <a:off x="7025020" y="876596"/>
              <a:ext cx="1969001" cy="242374"/>
            </a:xfrm>
            <a:prstGeom prst="rect">
              <a:avLst/>
            </a:prstGeom>
            <a:solidFill>
              <a:schemeClr val="bg1"/>
            </a:solidFill>
          </p:spPr>
          <p:txBody>
            <a:bodyPr wrap="none" rtlCol="0">
              <a:spAutoFit/>
            </a:bodyPr>
            <a:lstStyle/>
            <a:p>
              <a:r>
                <a:rPr lang="en-US" sz="1450" b="1" dirty="0" err="1">
                  <a:latin typeface="Arial" panose="020B0604020202020204" pitchFamily="34" charset="0"/>
                  <a:cs typeface="Arial" panose="020B0604020202020204" pitchFamily="34" charset="0"/>
                </a:rPr>
                <a:t>bNAb</a:t>
              </a:r>
              <a:r>
                <a:rPr lang="en-US" sz="1450" b="1" dirty="0">
                  <a:latin typeface="Arial" panose="020B0604020202020204" pitchFamily="34" charset="0"/>
                  <a:cs typeface="Arial" panose="020B0604020202020204" pitchFamily="34" charset="0"/>
                </a:rPr>
                <a:t> therapy (</a:t>
              </a:r>
              <a:r>
                <a:rPr lang="en-US" sz="1450" b="1" dirty="0">
                  <a:solidFill>
                    <a:srgbClr val="202124"/>
                  </a:solidFill>
                  <a:latin typeface="Arial" panose="020B0604020202020204" pitchFamily="34" charset="0"/>
                  <a:cs typeface="Arial" panose="020B0604020202020204" pitchFamily="34" charset="0"/>
                </a:rPr>
                <a:t>≥7 </a:t>
              </a:r>
              <a:r>
                <a:rPr lang="en-US" sz="1450" b="1" dirty="0" err="1">
                  <a:solidFill>
                    <a:srgbClr val="202124"/>
                  </a:solidFill>
                  <a:latin typeface="Arial" panose="020B0604020202020204" pitchFamily="34" charset="0"/>
                  <a:cs typeface="Arial" panose="020B0604020202020204" pitchFamily="34" charset="0"/>
                </a:rPr>
                <a:t>yrs</a:t>
              </a:r>
              <a:r>
                <a:rPr lang="en-US" sz="1450" b="1" dirty="0">
                  <a:solidFill>
                    <a:srgbClr val="202124"/>
                  </a:solidFill>
                  <a:latin typeface="Arial" panose="020B0604020202020204" pitchFamily="34" charset="0"/>
                  <a:cs typeface="Arial" panose="020B0604020202020204" pitchFamily="34" charset="0"/>
                </a:rPr>
                <a:t> ART)</a:t>
              </a:r>
              <a:endParaRPr lang="en-US" sz="1450" b="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9C0EAC54-EB59-A723-9855-EF55C375B23A}"/>
                </a:ext>
              </a:extLst>
            </p:cNvPr>
            <p:cNvSpPr txBox="1"/>
            <p:nvPr/>
          </p:nvSpPr>
          <p:spPr>
            <a:xfrm>
              <a:off x="4745429" y="2734984"/>
              <a:ext cx="851435" cy="242374"/>
            </a:xfrm>
            <a:prstGeom prst="rect">
              <a:avLst/>
            </a:prstGeom>
            <a:solidFill>
              <a:schemeClr val="bg1"/>
            </a:solidFill>
          </p:spPr>
          <p:txBody>
            <a:bodyPr wrap="none" rtlCol="0">
              <a:spAutoFit/>
            </a:bodyPr>
            <a:lstStyle/>
            <a:p>
              <a:r>
                <a:rPr lang="en-US" sz="1450" b="1" dirty="0">
                  <a:latin typeface="Arial" panose="020B0604020202020204" pitchFamily="34" charset="0"/>
                  <a:cs typeface="Arial" panose="020B0604020202020204" pitchFamily="34" charset="0"/>
                </a:rPr>
                <a:t>ART alone</a:t>
              </a:r>
            </a:p>
          </p:txBody>
        </p:sp>
        <p:sp>
          <p:nvSpPr>
            <p:cNvPr id="8" name="TextBox 7">
              <a:extLst>
                <a:ext uri="{FF2B5EF4-FFF2-40B4-BE49-F238E27FC236}">
                  <a16:creationId xmlns:a16="http://schemas.microsoft.com/office/drawing/2014/main" id="{DB593A81-5C22-8BAE-3CF2-CA9DA4E9691D}"/>
                </a:ext>
              </a:extLst>
            </p:cNvPr>
            <p:cNvSpPr txBox="1"/>
            <p:nvPr/>
          </p:nvSpPr>
          <p:spPr>
            <a:xfrm>
              <a:off x="7354563" y="2683804"/>
              <a:ext cx="851435" cy="242374"/>
            </a:xfrm>
            <a:prstGeom prst="rect">
              <a:avLst/>
            </a:prstGeom>
            <a:solidFill>
              <a:schemeClr val="bg1"/>
            </a:solidFill>
          </p:spPr>
          <p:txBody>
            <a:bodyPr wrap="none" rtlCol="0">
              <a:spAutoFit/>
            </a:bodyPr>
            <a:lstStyle/>
            <a:p>
              <a:r>
                <a:rPr lang="en-US" sz="1450" b="1" dirty="0">
                  <a:latin typeface="Arial" panose="020B0604020202020204" pitchFamily="34" charset="0"/>
                  <a:cs typeface="Arial" panose="020B0604020202020204" pitchFamily="34" charset="0"/>
                </a:rPr>
                <a:t>ART alone</a:t>
              </a:r>
            </a:p>
          </p:txBody>
        </p:sp>
        <p:sp>
          <p:nvSpPr>
            <p:cNvPr id="11" name="TextBox 10">
              <a:extLst>
                <a:ext uri="{FF2B5EF4-FFF2-40B4-BE49-F238E27FC236}">
                  <a16:creationId xmlns:a16="http://schemas.microsoft.com/office/drawing/2014/main" id="{D55D5FE0-12B3-77A8-EAEC-F6846C5FA76A}"/>
                </a:ext>
              </a:extLst>
            </p:cNvPr>
            <p:cNvSpPr txBox="1"/>
            <p:nvPr/>
          </p:nvSpPr>
          <p:spPr>
            <a:xfrm>
              <a:off x="6498070" y="874754"/>
              <a:ext cx="276837" cy="346249"/>
            </a:xfrm>
            <a:prstGeom prst="rect">
              <a:avLst/>
            </a:prstGeom>
            <a:solidFill>
              <a:schemeClr val="bg1"/>
            </a:solidFill>
          </p:spPr>
          <p:txBody>
            <a:bodyPr wrap="square" rtlCol="0">
              <a:spAutoFit/>
            </a:bodyPr>
            <a:lstStyle/>
            <a:p>
              <a:endParaRPr lang="en-US" sz="2400" dirty="0">
                <a:latin typeface="Arial" panose="020B0604020202020204" pitchFamily="34" charset="0"/>
                <a:cs typeface="Arial" panose="020B0604020202020204" pitchFamily="34" charset="0"/>
              </a:endParaRPr>
            </a:p>
          </p:txBody>
        </p:sp>
      </p:grpSp>
      <p:sp>
        <p:nvSpPr>
          <p:cNvPr id="28" name="TextBox 27">
            <a:extLst>
              <a:ext uri="{FF2B5EF4-FFF2-40B4-BE49-F238E27FC236}">
                <a16:creationId xmlns:a16="http://schemas.microsoft.com/office/drawing/2014/main" id="{D6E08F61-F665-89C7-CEF9-9F328ADCB1BA}"/>
              </a:ext>
            </a:extLst>
          </p:cNvPr>
          <p:cNvSpPr txBox="1"/>
          <p:nvPr/>
        </p:nvSpPr>
        <p:spPr>
          <a:xfrm>
            <a:off x="5170471" y="1156610"/>
            <a:ext cx="369116" cy="461665"/>
          </a:xfrm>
          <a:prstGeom prst="rect">
            <a:avLst/>
          </a:prstGeom>
          <a:solidFill>
            <a:schemeClr val="bg1"/>
          </a:solidFill>
        </p:spPr>
        <p:txBody>
          <a:bodyPr wrap="square" rtlCol="0">
            <a:spAutoFit/>
          </a:bodyPr>
          <a:lstStyle/>
          <a:p>
            <a:endParaRPr lang="en-US" sz="2400" dirty="0"/>
          </a:p>
        </p:txBody>
      </p:sp>
      <p:grpSp>
        <p:nvGrpSpPr>
          <p:cNvPr id="15" name="Group 14">
            <a:extLst>
              <a:ext uri="{FF2B5EF4-FFF2-40B4-BE49-F238E27FC236}">
                <a16:creationId xmlns:a16="http://schemas.microsoft.com/office/drawing/2014/main" id="{BE000C9F-FE3B-6F4F-1D13-F4B08870794F}"/>
              </a:ext>
            </a:extLst>
          </p:cNvPr>
          <p:cNvGrpSpPr/>
          <p:nvPr/>
        </p:nvGrpSpPr>
        <p:grpSpPr>
          <a:xfrm>
            <a:off x="1094127" y="3306459"/>
            <a:ext cx="3030947" cy="1697740"/>
            <a:chOff x="-1089988" y="1019815"/>
            <a:chExt cx="4041263" cy="2263649"/>
          </a:xfrm>
        </p:grpSpPr>
        <p:grpSp>
          <p:nvGrpSpPr>
            <p:cNvPr id="16" name="Group 15">
              <a:extLst>
                <a:ext uri="{FF2B5EF4-FFF2-40B4-BE49-F238E27FC236}">
                  <a16:creationId xmlns:a16="http://schemas.microsoft.com/office/drawing/2014/main" id="{9FD3082C-7774-0662-DF14-BA4C656E268D}"/>
                </a:ext>
              </a:extLst>
            </p:cNvPr>
            <p:cNvGrpSpPr/>
            <p:nvPr/>
          </p:nvGrpSpPr>
          <p:grpSpPr>
            <a:xfrm>
              <a:off x="-115746" y="1510883"/>
              <a:ext cx="3067021" cy="1772581"/>
              <a:chOff x="3867" y="2346209"/>
              <a:chExt cx="3067021" cy="1772581"/>
            </a:xfrm>
          </p:grpSpPr>
          <p:pic>
            <p:nvPicPr>
              <p:cNvPr id="27" name="Picture 26">
                <a:extLst>
                  <a:ext uri="{FF2B5EF4-FFF2-40B4-BE49-F238E27FC236}">
                    <a16:creationId xmlns:a16="http://schemas.microsoft.com/office/drawing/2014/main" id="{37FCF91F-E42F-E1C2-5B7E-C70FC7C220E4}"/>
                  </a:ext>
                </a:extLst>
              </p:cNvPr>
              <p:cNvPicPr>
                <a:picLocks noChangeAspect="1"/>
              </p:cNvPicPr>
              <p:nvPr/>
            </p:nvPicPr>
            <p:blipFill>
              <a:blip r:embed="rId5"/>
              <a:stretch>
                <a:fillRect/>
              </a:stretch>
            </p:blipFill>
            <p:spPr>
              <a:xfrm>
                <a:off x="3867" y="2346209"/>
                <a:ext cx="1395735" cy="1772581"/>
              </a:xfrm>
              <a:prstGeom prst="rect">
                <a:avLst/>
              </a:prstGeom>
            </p:spPr>
          </p:pic>
          <p:pic>
            <p:nvPicPr>
              <p:cNvPr id="29" name="Picture 28">
                <a:extLst>
                  <a:ext uri="{FF2B5EF4-FFF2-40B4-BE49-F238E27FC236}">
                    <a16:creationId xmlns:a16="http://schemas.microsoft.com/office/drawing/2014/main" id="{34091D3C-02DB-33EF-C866-3F41B44FA239}"/>
                  </a:ext>
                </a:extLst>
              </p:cNvPr>
              <p:cNvPicPr>
                <a:picLocks noChangeAspect="1"/>
              </p:cNvPicPr>
              <p:nvPr/>
            </p:nvPicPr>
            <p:blipFill>
              <a:blip r:embed="rId6"/>
              <a:stretch>
                <a:fillRect/>
              </a:stretch>
            </p:blipFill>
            <p:spPr>
              <a:xfrm>
                <a:off x="2004088" y="2843710"/>
                <a:ext cx="1066800" cy="755650"/>
              </a:xfrm>
              <a:prstGeom prst="rect">
                <a:avLst/>
              </a:prstGeom>
            </p:spPr>
          </p:pic>
        </p:grpSp>
        <p:sp>
          <p:nvSpPr>
            <p:cNvPr id="17" name="TextBox 16">
              <a:extLst>
                <a:ext uri="{FF2B5EF4-FFF2-40B4-BE49-F238E27FC236}">
                  <a16:creationId xmlns:a16="http://schemas.microsoft.com/office/drawing/2014/main" id="{352A7319-EF36-67CD-AEDC-F7987EA577C4}"/>
                </a:ext>
              </a:extLst>
            </p:cNvPr>
            <p:cNvSpPr txBox="1"/>
            <p:nvPr/>
          </p:nvSpPr>
          <p:spPr>
            <a:xfrm>
              <a:off x="-1089988" y="1019815"/>
              <a:ext cx="2764004" cy="410369"/>
            </a:xfrm>
            <a:prstGeom prst="rect">
              <a:avLst/>
            </a:prstGeom>
            <a:noFill/>
          </p:spPr>
          <p:txBody>
            <a:bodyPr wrap="none" rtlCol="0">
              <a:spAutoFit/>
            </a:bodyPr>
            <a:lstStyle/>
            <a:p>
              <a:r>
                <a:rPr lang="en-US" sz="1400" b="1" i="1" dirty="0">
                  <a:solidFill>
                    <a:srgbClr val="C00000"/>
                  </a:solidFill>
                  <a:latin typeface="Arial" panose="020B0604020202020204" pitchFamily="34" charset="0"/>
                  <a:cs typeface="Arial" panose="020B0604020202020204" pitchFamily="34" charset="0"/>
                </a:rPr>
                <a:t>Recovered sequences</a:t>
              </a:r>
            </a:p>
          </p:txBody>
        </p:sp>
        <p:cxnSp>
          <p:nvCxnSpPr>
            <p:cNvPr id="18" name="Straight Arrow Connector 17">
              <a:extLst>
                <a:ext uri="{FF2B5EF4-FFF2-40B4-BE49-F238E27FC236}">
                  <a16:creationId xmlns:a16="http://schemas.microsoft.com/office/drawing/2014/main" id="{BA4F4DAC-1D7C-C8CF-D715-B2123793456D}"/>
                </a:ext>
              </a:extLst>
            </p:cNvPr>
            <p:cNvCxnSpPr>
              <a:cxnSpLocks/>
            </p:cNvCxnSpPr>
            <p:nvPr/>
          </p:nvCxnSpPr>
          <p:spPr>
            <a:xfrm flipH="1">
              <a:off x="1067400" y="1678728"/>
              <a:ext cx="266924" cy="67842"/>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403A2E0B-C018-A5B1-66D8-55401EC1B74F}"/>
                </a:ext>
              </a:extLst>
            </p:cNvPr>
            <p:cNvSpPr txBox="1"/>
            <p:nvPr/>
          </p:nvSpPr>
          <p:spPr>
            <a:xfrm>
              <a:off x="1121622" y="1361652"/>
              <a:ext cx="1395735" cy="697627"/>
            </a:xfrm>
            <a:prstGeom prst="rect">
              <a:avLst/>
            </a:prstGeom>
            <a:noFill/>
          </p:spPr>
          <p:txBody>
            <a:bodyPr wrap="square" rtlCol="0">
              <a:spAutoFit/>
            </a:bodyPr>
            <a:lstStyle/>
            <a:p>
              <a:pPr algn="ctr"/>
              <a:r>
                <a:rPr lang="en-US" sz="1400" b="1" i="1" dirty="0" err="1">
                  <a:solidFill>
                    <a:schemeClr val="accent6">
                      <a:lumMod val="50000"/>
                    </a:schemeClr>
                  </a:solidFill>
                  <a:latin typeface="Arial" panose="020B0604020202020204" pitchFamily="34" charset="0"/>
                  <a:cs typeface="Arial" panose="020B0604020202020204" pitchFamily="34" charset="0"/>
                </a:rPr>
                <a:t>Intacts</a:t>
              </a:r>
              <a:endParaRPr lang="en-US" sz="1400" b="1" i="1" dirty="0">
                <a:solidFill>
                  <a:schemeClr val="accent6">
                    <a:lumMod val="50000"/>
                  </a:schemeClr>
                </a:solidFill>
                <a:latin typeface="Arial" panose="020B0604020202020204" pitchFamily="34" charset="0"/>
                <a:cs typeface="Arial" panose="020B0604020202020204" pitchFamily="34" charset="0"/>
              </a:endParaRPr>
            </a:p>
            <a:p>
              <a:pPr algn="ctr"/>
              <a:r>
                <a:rPr lang="en-US" sz="1400" b="1" dirty="0">
                  <a:solidFill>
                    <a:schemeClr val="accent6">
                      <a:lumMod val="50000"/>
                    </a:schemeClr>
                  </a:solidFill>
                  <a:latin typeface="Arial" panose="020B0604020202020204" pitchFamily="34" charset="0"/>
                  <a:cs typeface="Arial" panose="020B0604020202020204" pitchFamily="34" charset="0"/>
                </a:rPr>
                <a:t>(n=841)</a:t>
              </a:r>
            </a:p>
          </p:txBody>
        </p:sp>
      </p:grpSp>
    </p:spTree>
    <p:extLst>
      <p:ext uri="{BB962C8B-B14F-4D97-AF65-F5344CB8AC3E}">
        <p14:creationId xmlns:p14="http://schemas.microsoft.com/office/powerpoint/2010/main" val="3638796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DB42A5E-AE7A-DB49-895F-137BEF9E3579}"/>
              </a:ext>
            </a:extLst>
          </p:cNvPr>
          <p:cNvSpPr txBox="1"/>
          <p:nvPr/>
        </p:nvSpPr>
        <p:spPr>
          <a:xfrm>
            <a:off x="2907955" y="134642"/>
            <a:ext cx="7959230" cy="1846659"/>
          </a:xfrm>
          <a:prstGeom prst="rect">
            <a:avLst/>
          </a:prstGeom>
          <a:noFill/>
        </p:spPr>
        <p:txBody>
          <a:bodyPr wrap="none" rtlCol="0">
            <a:spAutoFit/>
          </a:bodyPr>
          <a:lstStyle/>
          <a:p>
            <a:pPr algn="ctr"/>
            <a:r>
              <a:rPr lang="en-US" sz="3800" b="1" dirty="0" err="1">
                <a:solidFill>
                  <a:schemeClr val="tx2"/>
                </a:solidFill>
                <a:latin typeface="Arial" panose="020B0604020202020204" pitchFamily="34" charset="0"/>
                <a:cs typeface="Arial" panose="020B0604020202020204" pitchFamily="34" charset="0"/>
              </a:rPr>
              <a:t>bNAbs</a:t>
            </a:r>
            <a:r>
              <a:rPr lang="en-US" sz="3800" b="1" dirty="0">
                <a:solidFill>
                  <a:schemeClr val="tx2"/>
                </a:solidFill>
                <a:latin typeface="Arial" panose="020B0604020202020204" pitchFamily="34" charset="0"/>
                <a:cs typeface="Arial" panose="020B0604020202020204" pitchFamily="34" charset="0"/>
              </a:rPr>
              <a:t> in HIV Cure Strategies:</a:t>
            </a:r>
          </a:p>
          <a:p>
            <a:pPr algn="ctr"/>
            <a:r>
              <a:rPr lang="en-US" sz="3800" i="1" dirty="0">
                <a:solidFill>
                  <a:schemeClr val="tx2"/>
                </a:solidFill>
                <a:latin typeface="Arial" panose="020B0604020202020204" pitchFamily="34" charset="0"/>
                <a:ea typeface="Arial" panose="020B0604020202020204" pitchFamily="34" charset="0"/>
                <a:cs typeface="Arial" panose="020B0604020202020204" pitchFamily="34" charset="0"/>
              </a:rPr>
              <a:t>Clinical trial design– open questions</a:t>
            </a:r>
          </a:p>
          <a:p>
            <a:pPr algn="ctr"/>
            <a:endParaRPr lang="en-US" sz="3800" b="1" dirty="0">
              <a:solidFill>
                <a:schemeClr val="tx2"/>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1A5ADA11-B11C-FF43-BB04-2F1FDDAC2134}"/>
              </a:ext>
            </a:extLst>
          </p:cNvPr>
          <p:cNvSpPr/>
          <p:nvPr/>
        </p:nvSpPr>
        <p:spPr>
          <a:xfrm>
            <a:off x="347241" y="1278045"/>
            <a:ext cx="11546086" cy="5016758"/>
          </a:xfrm>
          <a:prstGeom prst="rect">
            <a:avLst/>
          </a:prstGeom>
        </p:spPr>
        <p:txBody>
          <a:bodyPr wrap="square">
            <a:spAutoFit/>
          </a:bodyPr>
          <a:lstStyle/>
          <a:p>
            <a:pPr lvl="1"/>
            <a:endParaRPr lang="en-US" sz="2800" dirty="0">
              <a:latin typeface="Arial" panose="020B0604020202020204" pitchFamily="34" charset="0"/>
              <a:ea typeface="Arial" panose="020B0604020202020204" pitchFamily="34" charset="0"/>
              <a:cs typeface="Arial" panose="020B0604020202020204" pitchFamily="34" charset="0"/>
            </a:endParaRPr>
          </a:p>
          <a:p>
            <a:pPr marL="914400" lvl="1" indent="-457200">
              <a:buFont typeface="Arial" panose="020B0604020202020204" pitchFamily="34" charset="0"/>
              <a:buChar char="•"/>
            </a:pPr>
            <a:r>
              <a:rPr lang="en-US" sz="2800" dirty="0">
                <a:latin typeface="Arial" panose="020B0604020202020204" pitchFamily="34" charset="0"/>
                <a:ea typeface="Arial" panose="020B0604020202020204" pitchFamily="34" charset="0"/>
                <a:cs typeface="Arial" panose="020B0604020202020204" pitchFamily="34" charset="0"/>
              </a:rPr>
              <a:t>What is the best timing for Cure interventions?</a:t>
            </a:r>
          </a:p>
          <a:p>
            <a:pPr marL="914400" lvl="1" indent="-457200">
              <a:buFont typeface="Arial" panose="020B0604020202020204" pitchFamily="34" charset="0"/>
              <a:buChar char="•"/>
            </a:pPr>
            <a:endParaRPr lang="en-US" sz="1000" dirty="0">
              <a:latin typeface="Arial" panose="020B0604020202020204" pitchFamily="34" charset="0"/>
              <a:ea typeface="Arial" panose="020B0604020202020204" pitchFamily="34" charset="0"/>
              <a:cs typeface="Arial" panose="020B0604020202020204" pitchFamily="34" charset="0"/>
            </a:endParaRPr>
          </a:p>
          <a:p>
            <a:pPr marL="914400" lvl="1" indent="-457200">
              <a:buFont typeface="Arial" panose="020B0604020202020204" pitchFamily="34" charset="0"/>
              <a:buChar char="•"/>
            </a:pPr>
            <a:r>
              <a:rPr lang="en-US" sz="2800" dirty="0">
                <a:latin typeface="Arial" panose="020B0604020202020204" pitchFamily="34" charset="0"/>
                <a:ea typeface="Arial" panose="020B0604020202020204" pitchFamily="34" charset="0"/>
                <a:cs typeface="Arial" panose="020B0604020202020204" pitchFamily="34" charset="0"/>
              </a:rPr>
              <a:t>Will interventions be as effective during ART or in the absence of ART?</a:t>
            </a:r>
          </a:p>
          <a:p>
            <a:pPr marL="914400" lvl="1" indent="-457200">
              <a:buFont typeface="Arial" panose="020B0604020202020204" pitchFamily="34" charset="0"/>
              <a:buChar char="•"/>
            </a:pPr>
            <a:endParaRPr lang="en-US" sz="1000" dirty="0">
              <a:latin typeface="Arial" panose="020B0604020202020204" pitchFamily="34" charset="0"/>
              <a:ea typeface="Arial" panose="020B0604020202020204" pitchFamily="34" charset="0"/>
              <a:cs typeface="Arial" panose="020B0604020202020204" pitchFamily="34" charset="0"/>
            </a:endParaRPr>
          </a:p>
          <a:p>
            <a:pPr marL="914400" lvl="1" indent="-457200">
              <a:buFont typeface="Arial" panose="020B0604020202020204" pitchFamily="34" charset="0"/>
              <a:buChar char="•"/>
            </a:pPr>
            <a:r>
              <a:rPr lang="en-US" sz="2800" dirty="0">
                <a:latin typeface="Arial" panose="020B0604020202020204" pitchFamily="34" charset="0"/>
                <a:ea typeface="Arial" panose="020B0604020202020204" pitchFamily="34" charset="0"/>
                <a:cs typeface="Arial" panose="020B0604020202020204" pitchFamily="34" charset="0"/>
              </a:rPr>
              <a:t>Will interventions be more likely to succeed in early treated individuals?</a:t>
            </a:r>
          </a:p>
          <a:p>
            <a:pPr marL="914400" lvl="1" indent="-457200">
              <a:buFont typeface="Arial" panose="020B0604020202020204" pitchFamily="34" charset="0"/>
              <a:buChar char="•"/>
            </a:pPr>
            <a:endParaRPr lang="en-US" sz="1000" dirty="0">
              <a:latin typeface="Arial" panose="020B0604020202020204" pitchFamily="34" charset="0"/>
              <a:ea typeface="Arial" panose="020B0604020202020204" pitchFamily="34" charset="0"/>
              <a:cs typeface="Arial" panose="020B0604020202020204" pitchFamily="34" charset="0"/>
            </a:endParaRPr>
          </a:p>
          <a:p>
            <a:pPr marL="9144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How long do interventions need to be?</a:t>
            </a:r>
          </a:p>
          <a:p>
            <a:pPr marL="914400" lvl="1" indent="-457200">
              <a:buFont typeface="Arial" panose="020B0604020202020204" pitchFamily="34" charset="0"/>
              <a:buChar char="•"/>
            </a:pPr>
            <a:endParaRPr lang="en-US" sz="1000" dirty="0">
              <a:latin typeface="Arial" panose="020B0604020202020204" pitchFamily="34" charset="0"/>
              <a:cs typeface="Arial" panose="020B0604020202020204" pitchFamily="34" charset="0"/>
            </a:endParaRPr>
          </a:p>
          <a:p>
            <a:pPr marL="914400" lvl="1" indent="-457200">
              <a:buFont typeface="Arial" panose="020B0604020202020204" pitchFamily="34" charset="0"/>
              <a:buChar char="•"/>
            </a:pPr>
            <a:r>
              <a:rPr lang="en-US" sz="2800" dirty="0">
                <a:latin typeface="Arial" panose="020B0604020202020204" pitchFamily="34" charset="0"/>
                <a:ea typeface="Arial" panose="020B0604020202020204" pitchFamily="34" charset="0"/>
                <a:cs typeface="Arial" panose="020B0604020202020204" pitchFamily="34" charset="0"/>
              </a:rPr>
              <a:t>Will ART-free control of HIV require additional immune modulation and antigen expression: vaccines, latency reversing agents, TLR agonists or cytokines?</a:t>
            </a:r>
          </a:p>
        </p:txBody>
      </p:sp>
    </p:spTree>
    <p:extLst>
      <p:ext uri="{BB962C8B-B14F-4D97-AF65-F5344CB8AC3E}">
        <p14:creationId xmlns:p14="http://schemas.microsoft.com/office/powerpoint/2010/main" val="32053550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4001" y="71864"/>
            <a:ext cx="12192000" cy="553998"/>
          </a:xfrm>
          <a:prstGeom prst="rect">
            <a:avLst/>
          </a:prstGeom>
          <a:noFill/>
        </p:spPr>
        <p:txBody>
          <a:bodyPr wrap="square" rtlCol="0">
            <a:spAutoFit/>
          </a:bodyPr>
          <a:lstStyle/>
          <a:p>
            <a:pPr algn="ctr"/>
            <a:r>
              <a:rPr lang="en-US" sz="3000" b="1" dirty="0" err="1">
                <a:solidFill>
                  <a:schemeClr val="tx2"/>
                </a:solidFill>
                <a:latin typeface="Arial" panose="020B0604020202020204" pitchFamily="34" charset="0"/>
                <a:cs typeface="Arial" panose="020B0604020202020204" pitchFamily="34" charset="0"/>
              </a:rPr>
              <a:t>eCLEAR</a:t>
            </a:r>
            <a:r>
              <a:rPr lang="en-US" sz="3000" b="1" dirty="0">
                <a:solidFill>
                  <a:schemeClr val="tx2"/>
                </a:solidFill>
                <a:latin typeface="Arial" panose="020B0604020202020204" pitchFamily="34" charset="0"/>
                <a:cs typeface="Arial" panose="020B0604020202020204" pitchFamily="34" charset="0"/>
              </a:rPr>
              <a:t> Study: </a:t>
            </a:r>
            <a:r>
              <a:rPr lang="en-US" sz="3000" b="1" dirty="0">
                <a:solidFill>
                  <a:srgbClr val="FF0000"/>
                </a:solidFill>
                <a:latin typeface="Arial" panose="020B0604020202020204" pitchFamily="34" charset="0"/>
                <a:cs typeface="Arial" panose="020B0604020202020204" pitchFamily="34" charset="0"/>
              </a:rPr>
              <a:t>3BNC117</a:t>
            </a:r>
            <a:r>
              <a:rPr lang="en-US" sz="3000" b="1" dirty="0">
                <a:solidFill>
                  <a:srgbClr val="333399"/>
                </a:solidFill>
                <a:latin typeface="Arial" panose="020B0604020202020204" pitchFamily="34" charset="0"/>
                <a:cs typeface="Arial" panose="020B0604020202020204" pitchFamily="34" charset="0"/>
              </a:rPr>
              <a:t> </a:t>
            </a:r>
            <a:r>
              <a:rPr lang="en-US" sz="3000" b="1" dirty="0">
                <a:solidFill>
                  <a:schemeClr val="tx2"/>
                </a:solidFill>
                <a:latin typeface="Arial" panose="020B0604020202020204" pitchFamily="34" charset="0"/>
                <a:cs typeface="Arial" panose="020B0604020202020204" pitchFamily="34" charset="0"/>
              </a:rPr>
              <a:t>+/- </a:t>
            </a:r>
            <a:r>
              <a:rPr lang="en-US" sz="3000" b="1" dirty="0" err="1">
                <a:solidFill>
                  <a:schemeClr val="tx2"/>
                </a:solidFill>
                <a:latin typeface="Arial" panose="020B0604020202020204" pitchFamily="34" charset="0"/>
                <a:cs typeface="Arial" panose="020B0604020202020204" pitchFamily="34" charset="0"/>
              </a:rPr>
              <a:t>Romidepsin</a:t>
            </a:r>
            <a:r>
              <a:rPr lang="en-US" sz="3000" b="1" dirty="0">
                <a:solidFill>
                  <a:schemeClr val="tx2"/>
                </a:solidFill>
                <a:latin typeface="Arial" panose="020B0604020202020204" pitchFamily="34" charset="0"/>
                <a:cs typeface="Arial" panose="020B0604020202020204" pitchFamily="34" charset="0"/>
              </a:rPr>
              <a:t> at ART Initiation</a:t>
            </a:r>
          </a:p>
        </p:txBody>
      </p:sp>
      <p:sp>
        <p:nvSpPr>
          <p:cNvPr id="7" name="Rectangle 6"/>
          <p:cNvSpPr/>
          <p:nvPr/>
        </p:nvSpPr>
        <p:spPr>
          <a:xfrm>
            <a:off x="71002" y="477965"/>
            <a:ext cx="220935" cy="29579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BF5CF66C-B02F-5083-784A-901D63F2B66B}"/>
              </a:ext>
            </a:extLst>
          </p:cNvPr>
          <p:cNvGrpSpPr/>
          <p:nvPr/>
        </p:nvGrpSpPr>
        <p:grpSpPr>
          <a:xfrm>
            <a:off x="2975761" y="625862"/>
            <a:ext cx="7605154" cy="2530628"/>
            <a:chOff x="181469" y="1089965"/>
            <a:chExt cx="7972809" cy="2718539"/>
          </a:xfrm>
        </p:grpSpPr>
        <p:pic>
          <p:nvPicPr>
            <p:cNvPr id="5" name="Picture 4" descr="Screen Shot 2022-04-11 at 6.05.4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469" y="1089965"/>
              <a:ext cx="6526172" cy="2265810"/>
            </a:xfrm>
            <a:prstGeom prst="rect">
              <a:avLst/>
            </a:prstGeom>
          </p:spPr>
        </p:pic>
        <p:sp>
          <p:nvSpPr>
            <p:cNvPr id="3" name="TextBox 2">
              <a:extLst>
                <a:ext uri="{FF2B5EF4-FFF2-40B4-BE49-F238E27FC236}">
                  <a16:creationId xmlns:a16="http://schemas.microsoft.com/office/drawing/2014/main" id="{5C97B4E0-F169-4DDB-A6F8-4F2E6A3E15B9}"/>
                </a:ext>
              </a:extLst>
            </p:cNvPr>
            <p:cNvSpPr txBox="1"/>
            <p:nvPr/>
          </p:nvSpPr>
          <p:spPr>
            <a:xfrm>
              <a:off x="291937" y="3312558"/>
              <a:ext cx="7862341" cy="495946"/>
            </a:xfrm>
            <a:prstGeom prst="rect">
              <a:avLst/>
            </a:prstGeom>
            <a:noFill/>
          </p:spPr>
          <p:txBody>
            <a:bodyPr wrap="square">
              <a:spAutoFit/>
            </a:bodyPr>
            <a:lstStyle/>
            <a:p>
              <a:r>
                <a:rPr lang="en-US" sz="1200" baseline="0" dirty="0">
                  <a:latin typeface="Arial" panose="020B0604020202020204" pitchFamily="34" charset="0"/>
                  <a:cs typeface="Arial" panose="020B0604020202020204" pitchFamily="34" charset="0"/>
                </a:rPr>
                <a:t>* 51% of participants in the trial harbored non-subtype B viruses</a:t>
              </a:r>
            </a:p>
            <a:p>
              <a:r>
                <a:rPr lang="en-US" sz="1200" dirty="0">
                  <a:latin typeface="Arial" panose="020B0604020202020204" pitchFamily="34" charset="0"/>
                  <a:cs typeface="Arial" panose="020B0604020202020204" pitchFamily="34" charset="0"/>
                </a:rPr>
                <a:t>** Sensitivity by </a:t>
              </a:r>
              <a:r>
                <a:rPr lang="en-US" sz="1200" dirty="0" err="1">
                  <a:latin typeface="Arial" panose="020B0604020202020204" pitchFamily="34" charset="0"/>
                  <a:cs typeface="Arial" panose="020B0604020202020204" pitchFamily="34" charset="0"/>
                </a:rPr>
                <a:t>PhenoSense</a:t>
              </a:r>
              <a:r>
                <a:rPr lang="en-US" sz="1200" dirty="0">
                  <a:latin typeface="Arial" panose="020B0604020202020204" pitchFamily="34" charset="0"/>
                  <a:cs typeface="Arial" panose="020B0604020202020204" pitchFamily="34" charset="0"/>
                </a:rPr>
                <a:t> on pre-ART plasma viruses – IC</a:t>
              </a:r>
              <a:r>
                <a:rPr lang="en-US" sz="1200" baseline="-25000" dirty="0">
                  <a:latin typeface="Arial" panose="020B0604020202020204" pitchFamily="34" charset="0"/>
                  <a:cs typeface="Arial" panose="020B0604020202020204" pitchFamily="34" charset="0"/>
                </a:rPr>
                <a:t>90</a:t>
              </a:r>
              <a:r>
                <a:rPr lang="en-US" sz="1200" dirty="0">
                  <a:latin typeface="Arial" panose="020B0604020202020204" pitchFamily="34" charset="0"/>
                  <a:cs typeface="Arial" panose="020B0604020202020204" pitchFamily="34" charset="0"/>
                </a:rPr>
                <a:t> &lt; 1 mcg/ml</a:t>
              </a:r>
            </a:p>
          </p:txBody>
        </p:sp>
        <p:sp>
          <p:nvSpPr>
            <p:cNvPr id="6" name="TextBox 5">
              <a:extLst>
                <a:ext uri="{FF2B5EF4-FFF2-40B4-BE49-F238E27FC236}">
                  <a16:creationId xmlns:a16="http://schemas.microsoft.com/office/drawing/2014/main" id="{0B44ECB3-9DF0-11BD-AD90-D071F68DC74A}"/>
                </a:ext>
              </a:extLst>
            </p:cNvPr>
            <p:cNvSpPr txBox="1"/>
            <p:nvPr/>
          </p:nvSpPr>
          <p:spPr>
            <a:xfrm>
              <a:off x="4856618" y="2251569"/>
              <a:ext cx="1541351" cy="330631"/>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8/15 sensitive** </a:t>
              </a:r>
            </a:p>
          </p:txBody>
        </p:sp>
        <p:sp>
          <p:nvSpPr>
            <p:cNvPr id="8" name="TextBox 7">
              <a:extLst>
                <a:ext uri="{FF2B5EF4-FFF2-40B4-BE49-F238E27FC236}">
                  <a16:creationId xmlns:a16="http://schemas.microsoft.com/office/drawing/2014/main" id="{20930104-0F92-0907-9A3D-7BEB2DDCEA2E}"/>
                </a:ext>
              </a:extLst>
            </p:cNvPr>
            <p:cNvSpPr txBox="1"/>
            <p:nvPr/>
          </p:nvSpPr>
          <p:spPr>
            <a:xfrm>
              <a:off x="4930272" y="2996131"/>
              <a:ext cx="1445564" cy="330631"/>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10/16 sensitive</a:t>
              </a:r>
            </a:p>
          </p:txBody>
        </p:sp>
      </p:grpSp>
      <p:sp>
        <p:nvSpPr>
          <p:cNvPr id="2" name="TextBox 1">
            <a:extLst>
              <a:ext uri="{FF2B5EF4-FFF2-40B4-BE49-F238E27FC236}">
                <a16:creationId xmlns:a16="http://schemas.microsoft.com/office/drawing/2014/main" id="{22C27304-2017-E010-AB56-7773FA788572}"/>
              </a:ext>
            </a:extLst>
          </p:cNvPr>
          <p:cNvSpPr txBox="1"/>
          <p:nvPr/>
        </p:nvSpPr>
        <p:spPr>
          <a:xfrm>
            <a:off x="9258185" y="6354752"/>
            <a:ext cx="2933815" cy="492443"/>
          </a:xfrm>
          <a:prstGeom prst="rect">
            <a:avLst/>
          </a:prstGeom>
          <a:noFill/>
        </p:spPr>
        <p:txBody>
          <a:bodyPr wrap="none" rtlCol="0">
            <a:spAutoFit/>
          </a:bodyPr>
          <a:lstStyle/>
          <a:p>
            <a:pPr algn="r"/>
            <a:r>
              <a:rPr lang="en-US" sz="1300" dirty="0" err="1">
                <a:latin typeface="Arial" panose="020B0604020202020204" pitchFamily="34" charset="0"/>
                <a:cs typeface="Arial" panose="020B0604020202020204" pitchFamily="34" charset="0"/>
              </a:rPr>
              <a:t>Gunst</a:t>
            </a:r>
            <a:r>
              <a:rPr lang="en-US" sz="1300" dirty="0">
                <a:latin typeface="Arial" panose="020B0604020202020204" pitchFamily="34" charset="0"/>
                <a:cs typeface="Arial" panose="020B0604020202020204" pitchFamily="34" charset="0"/>
              </a:rPr>
              <a:t> et al, Nat Med 2022</a:t>
            </a:r>
          </a:p>
          <a:p>
            <a:pPr algn="r"/>
            <a:r>
              <a:rPr lang="en-US" sz="1300" dirty="0" err="1">
                <a:latin typeface="Arial" panose="020B0604020202020204" pitchFamily="34" charset="0"/>
                <a:cs typeface="Arial" panose="020B0604020202020204" pitchFamily="34" charset="0"/>
              </a:rPr>
              <a:t>Rosás-Umbert</a:t>
            </a:r>
            <a:r>
              <a:rPr lang="en-US" sz="1300" dirty="0">
                <a:latin typeface="Arial" panose="020B0604020202020204" pitchFamily="34" charset="0"/>
                <a:cs typeface="Arial" panose="020B0604020202020204" pitchFamily="34" charset="0"/>
              </a:rPr>
              <a:t> et al, Nat Comm 2022</a:t>
            </a:r>
          </a:p>
        </p:txBody>
      </p:sp>
      <p:pic>
        <p:nvPicPr>
          <p:cNvPr id="10" name="Picture 9">
            <a:extLst>
              <a:ext uri="{FF2B5EF4-FFF2-40B4-BE49-F238E27FC236}">
                <a16:creationId xmlns:a16="http://schemas.microsoft.com/office/drawing/2014/main" id="{BB5A1A63-7FBB-26B6-1710-D8B89F5E167D}"/>
              </a:ext>
            </a:extLst>
          </p:cNvPr>
          <p:cNvPicPr>
            <a:picLocks noChangeAspect="1"/>
          </p:cNvPicPr>
          <p:nvPr/>
        </p:nvPicPr>
        <p:blipFill>
          <a:blip r:embed="rId4"/>
          <a:stretch>
            <a:fillRect/>
          </a:stretch>
        </p:blipFill>
        <p:spPr>
          <a:xfrm>
            <a:off x="643850" y="3589391"/>
            <a:ext cx="3585430" cy="3188680"/>
          </a:xfrm>
          <a:prstGeom prst="rect">
            <a:avLst/>
          </a:prstGeom>
          <a:ln>
            <a:solidFill>
              <a:schemeClr val="tx1"/>
            </a:solidFill>
          </a:ln>
        </p:spPr>
      </p:pic>
      <p:pic>
        <p:nvPicPr>
          <p:cNvPr id="11" name="Picture 10">
            <a:extLst>
              <a:ext uri="{FF2B5EF4-FFF2-40B4-BE49-F238E27FC236}">
                <a16:creationId xmlns:a16="http://schemas.microsoft.com/office/drawing/2014/main" id="{1BDE619C-F4EE-045F-7A75-5CCB58EA123E}"/>
              </a:ext>
            </a:extLst>
          </p:cNvPr>
          <p:cNvPicPr>
            <a:picLocks noChangeAspect="1"/>
          </p:cNvPicPr>
          <p:nvPr/>
        </p:nvPicPr>
        <p:blipFill>
          <a:blip r:embed="rId5"/>
          <a:stretch>
            <a:fillRect/>
          </a:stretch>
        </p:blipFill>
        <p:spPr>
          <a:xfrm>
            <a:off x="4907286" y="3577641"/>
            <a:ext cx="3585430" cy="3188680"/>
          </a:xfrm>
          <a:prstGeom prst="rect">
            <a:avLst/>
          </a:prstGeom>
          <a:ln>
            <a:solidFill>
              <a:schemeClr val="tx1"/>
            </a:solidFill>
          </a:ln>
        </p:spPr>
      </p:pic>
      <p:sp>
        <p:nvSpPr>
          <p:cNvPr id="13" name="TextBox 12">
            <a:extLst>
              <a:ext uri="{FF2B5EF4-FFF2-40B4-BE49-F238E27FC236}">
                <a16:creationId xmlns:a16="http://schemas.microsoft.com/office/drawing/2014/main" id="{D6A027F2-BAE8-F454-DF58-4387F04190D8}"/>
              </a:ext>
            </a:extLst>
          </p:cNvPr>
          <p:cNvSpPr txBox="1"/>
          <p:nvPr/>
        </p:nvSpPr>
        <p:spPr>
          <a:xfrm>
            <a:off x="181468" y="3239087"/>
            <a:ext cx="4725817" cy="338554"/>
          </a:xfrm>
          <a:prstGeom prst="rect">
            <a:avLst/>
          </a:prstGeom>
          <a:solidFill>
            <a:schemeClr val="bg1"/>
          </a:solidFill>
          <a:ln w="3175">
            <a:noFill/>
          </a:ln>
        </p:spPr>
        <p:txBody>
          <a:bodyPr wrap="square">
            <a:spAutoFit/>
          </a:bodyPr>
          <a:lstStyle/>
          <a:p>
            <a:pPr algn="ctr"/>
            <a:r>
              <a:rPr lang="en-US" sz="1600" dirty="0">
                <a:solidFill>
                  <a:schemeClr val="accent6">
                    <a:lumMod val="75000"/>
                  </a:schemeClr>
                </a:solidFill>
                <a:latin typeface="Arial" panose="020B0604020202020204" pitchFamily="34" charset="0"/>
                <a:cs typeface="Arial" panose="020B0604020202020204" pitchFamily="34" charset="0"/>
              </a:rPr>
              <a:t>Enhanced HIV gag-specific CD8 T cell responses</a:t>
            </a:r>
          </a:p>
        </p:txBody>
      </p:sp>
      <p:sp>
        <p:nvSpPr>
          <p:cNvPr id="15" name="TextBox 14">
            <a:extLst>
              <a:ext uri="{FF2B5EF4-FFF2-40B4-BE49-F238E27FC236}">
                <a16:creationId xmlns:a16="http://schemas.microsoft.com/office/drawing/2014/main" id="{93EFA769-C85B-AAE4-EE04-F9919F989F80}"/>
              </a:ext>
            </a:extLst>
          </p:cNvPr>
          <p:cNvSpPr txBox="1"/>
          <p:nvPr/>
        </p:nvSpPr>
        <p:spPr>
          <a:xfrm>
            <a:off x="5159894" y="3258554"/>
            <a:ext cx="3268959" cy="338554"/>
          </a:xfrm>
          <a:prstGeom prst="rect">
            <a:avLst/>
          </a:prstGeom>
          <a:noFill/>
        </p:spPr>
        <p:txBody>
          <a:bodyPr wrap="square">
            <a:spAutoFit/>
          </a:bodyPr>
          <a:lstStyle/>
          <a:p>
            <a:r>
              <a:rPr lang="en-US" sz="1600" dirty="0">
                <a:solidFill>
                  <a:schemeClr val="accent6">
                    <a:lumMod val="75000"/>
                  </a:schemeClr>
                </a:solidFill>
                <a:latin typeface="Arial" panose="020B0604020202020204" pitchFamily="34" charset="0"/>
                <a:cs typeface="Arial" panose="020B0604020202020204" pitchFamily="34" charset="0"/>
              </a:rPr>
              <a:t>Delayed time to viral rebound </a:t>
            </a:r>
          </a:p>
        </p:txBody>
      </p:sp>
      <p:sp>
        <p:nvSpPr>
          <p:cNvPr id="16" name="TextBox 15">
            <a:extLst>
              <a:ext uri="{FF2B5EF4-FFF2-40B4-BE49-F238E27FC236}">
                <a16:creationId xmlns:a16="http://schemas.microsoft.com/office/drawing/2014/main" id="{D9EB2571-661F-52F2-B3AC-47C1D2ECE36B}"/>
              </a:ext>
            </a:extLst>
          </p:cNvPr>
          <p:cNvSpPr txBox="1"/>
          <p:nvPr/>
        </p:nvSpPr>
        <p:spPr>
          <a:xfrm>
            <a:off x="8637174" y="3634625"/>
            <a:ext cx="3447679" cy="2062103"/>
          </a:xfrm>
          <a:prstGeom prst="rect">
            <a:avLst/>
          </a:prstGeom>
          <a:noFill/>
        </p:spPr>
        <p:txBody>
          <a:bodyPr wrap="square">
            <a:spAutoFit/>
          </a:bodyPr>
          <a:lstStyle/>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These effects were observed among participants harboring </a:t>
            </a:r>
            <a:r>
              <a:rPr lang="en-US" sz="1600" b="1" dirty="0">
                <a:latin typeface="Arial" panose="020B0604020202020204" pitchFamily="34" charset="0"/>
                <a:cs typeface="Arial" panose="020B0604020202020204" pitchFamily="34" charset="0"/>
              </a:rPr>
              <a:t>3BNC117-sensitive pre-ART viruses</a:t>
            </a: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Cohort included participants who initiated ART early (within 6 </a:t>
            </a:r>
            <a:r>
              <a:rPr lang="en-US" sz="1600" dirty="0" err="1">
                <a:latin typeface="Arial" panose="020B0604020202020204" pitchFamily="34" charset="0"/>
                <a:cs typeface="Arial" panose="020B0604020202020204" pitchFamily="34" charset="0"/>
              </a:rPr>
              <a:t>mo</a:t>
            </a:r>
            <a:r>
              <a:rPr lang="en-US" sz="1600" dirty="0">
                <a:latin typeface="Arial" panose="020B0604020202020204" pitchFamily="34" charset="0"/>
                <a:cs typeface="Arial" panose="020B0604020202020204" pitchFamily="34" charset="0"/>
              </a:rPr>
              <a:t> of infection)</a:t>
            </a:r>
          </a:p>
        </p:txBody>
      </p:sp>
    </p:spTree>
    <p:extLst>
      <p:ext uri="{BB962C8B-B14F-4D97-AF65-F5344CB8AC3E}">
        <p14:creationId xmlns:p14="http://schemas.microsoft.com/office/powerpoint/2010/main" val="4018852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2DAEC-9B7F-8B6C-5BDE-8E8B653693C6}"/>
              </a:ext>
            </a:extLst>
          </p:cNvPr>
          <p:cNvSpPr>
            <a:spLocks noGrp="1"/>
          </p:cNvSpPr>
          <p:nvPr>
            <p:ph type="title"/>
          </p:nvPr>
        </p:nvSpPr>
        <p:spPr>
          <a:xfrm>
            <a:off x="1397757" y="60209"/>
            <a:ext cx="10625921" cy="935563"/>
          </a:xfrm>
        </p:spPr>
        <p:txBody>
          <a:bodyPr>
            <a:normAutofit/>
          </a:bodyPr>
          <a:lstStyle/>
          <a:p>
            <a:r>
              <a:rPr lang="en-US" sz="3400" dirty="0">
                <a:latin typeface="Arial" panose="020B0604020202020204" pitchFamily="34" charset="0"/>
                <a:cs typeface="Arial" panose="020B0604020202020204" pitchFamily="34" charset="0"/>
              </a:rPr>
              <a:t>TITAN study: </a:t>
            </a:r>
            <a:r>
              <a:rPr lang="en-US" sz="3200" dirty="0">
                <a:solidFill>
                  <a:srgbClr val="FF0000"/>
                </a:solidFill>
                <a:latin typeface="Arial" panose="020B0604020202020204" pitchFamily="34" charset="0"/>
                <a:cs typeface="Arial" panose="020B0604020202020204" pitchFamily="34" charset="0"/>
              </a:rPr>
              <a:t>3BNC117</a:t>
            </a:r>
            <a:r>
              <a:rPr lang="en-US" sz="3400" dirty="0">
                <a:latin typeface="Arial" panose="020B0604020202020204" pitchFamily="34" charset="0"/>
                <a:cs typeface="Arial" panose="020B0604020202020204" pitchFamily="34" charset="0"/>
              </a:rPr>
              <a:t>+10-1074 +/- TLR9 agonist               			during ATI                                         </a:t>
            </a:r>
          </a:p>
        </p:txBody>
      </p:sp>
      <p:grpSp>
        <p:nvGrpSpPr>
          <p:cNvPr id="3" name="Group 2">
            <a:extLst>
              <a:ext uri="{FF2B5EF4-FFF2-40B4-BE49-F238E27FC236}">
                <a16:creationId xmlns:a16="http://schemas.microsoft.com/office/drawing/2014/main" id="{7AE924FC-9F8E-DF49-58E3-0061D8ECF13E}"/>
              </a:ext>
            </a:extLst>
          </p:cNvPr>
          <p:cNvGrpSpPr/>
          <p:nvPr/>
        </p:nvGrpSpPr>
        <p:grpSpPr>
          <a:xfrm>
            <a:off x="370265" y="995772"/>
            <a:ext cx="6491203" cy="2653520"/>
            <a:chOff x="582880" y="983200"/>
            <a:chExt cx="6235700" cy="2391581"/>
          </a:xfrm>
        </p:grpSpPr>
        <p:pic>
          <p:nvPicPr>
            <p:cNvPr id="4" name="Picture 3">
              <a:extLst>
                <a:ext uri="{FF2B5EF4-FFF2-40B4-BE49-F238E27FC236}">
                  <a16:creationId xmlns:a16="http://schemas.microsoft.com/office/drawing/2014/main" id="{10F12186-414A-5309-901D-08F312BF65FB}"/>
                </a:ext>
              </a:extLst>
            </p:cNvPr>
            <p:cNvPicPr>
              <a:picLocks noChangeAspect="1"/>
            </p:cNvPicPr>
            <p:nvPr/>
          </p:nvPicPr>
          <p:blipFill>
            <a:blip r:embed="rId3"/>
            <a:stretch>
              <a:fillRect/>
            </a:stretch>
          </p:blipFill>
          <p:spPr>
            <a:xfrm>
              <a:off x="582880" y="983200"/>
              <a:ext cx="6235700" cy="1905000"/>
            </a:xfrm>
            <a:prstGeom prst="rect">
              <a:avLst/>
            </a:prstGeom>
          </p:spPr>
        </p:pic>
        <p:pic>
          <p:nvPicPr>
            <p:cNvPr id="5" name="Picture 4">
              <a:extLst>
                <a:ext uri="{FF2B5EF4-FFF2-40B4-BE49-F238E27FC236}">
                  <a16:creationId xmlns:a16="http://schemas.microsoft.com/office/drawing/2014/main" id="{48475D37-1400-357F-23FC-8FCADFE7784C}"/>
                </a:ext>
              </a:extLst>
            </p:cNvPr>
            <p:cNvPicPr>
              <a:picLocks noChangeAspect="1"/>
            </p:cNvPicPr>
            <p:nvPr/>
          </p:nvPicPr>
          <p:blipFill>
            <a:blip r:embed="rId4"/>
            <a:stretch>
              <a:fillRect/>
            </a:stretch>
          </p:blipFill>
          <p:spPr>
            <a:xfrm>
              <a:off x="582880" y="2942981"/>
              <a:ext cx="5537200" cy="431800"/>
            </a:xfrm>
            <a:prstGeom prst="rect">
              <a:avLst/>
            </a:prstGeom>
          </p:spPr>
        </p:pic>
      </p:grpSp>
      <p:sp>
        <p:nvSpPr>
          <p:cNvPr id="11" name="TextBox 10">
            <a:extLst>
              <a:ext uri="{FF2B5EF4-FFF2-40B4-BE49-F238E27FC236}">
                <a16:creationId xmlns:a16="http://schemas.microsoft.com/office/drawing/2014/main" id="{495E7771-4AF6-7655-CC0D-E4905A608F2F}"/>
              </a:ext>
            </a:extLst>
          </p:cNvPr>
          <p:cNvSpPr txBox="1"/>
          <p:nvPr/>
        </p:nvSpPr>
        <p:spPr>
          <a:xfrm>
            <a:off x="10370539" y="6526473"/>
            <a:ext cx="1920719" cy="292388"/>
          </a:xfrm>
          <a:prstGeom prst="rect">
            <a:avLst/>
          </a:prstGeom>
          <a:noFill/>
        </p:spPr>
        <p:txBody>
          <a:bodyPr wrap="none" rtlCol="0">
            <a:spAutoFit/>
          </a:bodyPr>
          <a:lstStyle/>
          <a:p>
            <a:r>
              <a:rPr lang="en-US" sz="1300" dirty="0" err="1">
                <a:latin typeface="Arial" panose="020B0604020202020204" pitchFamily="34" charset="0"/>
                <a:cs typeface="Arial" panose="020B0604020202020204" pitchFamily="34" charset="0"/>
              </a:rPr>
              <a:t>Gunst</a:t>
            </a:r>
            <a:r>
              <a:rPr lang="en-US" sz="1300" dirty="0">
                <a:latin typeface="Arial" panose="020B0604020202020204" pitchFamily="34" charset="0"/>
                <a:cs typeface="Arial" panose="020B0604020202020204" pitchFamily="34" charset="0"/>
              </a:rPr>
              <a:t> et al, CROI 2023</a:t>
            </a:r>
          </a:p>
        </p:txBody>
      </p:sp>
      <p:grpSp>
        <p:nvGrpSpPr>
          <p:cNvPr id="17" name="Group 16">
            <a:extLst>
              <a:ext uri="{FF2B5EF4-FFF2-40B4-BE49-F238E27FC236}">
                <a16:creationId xmlns:a16="http://schemas.microsoft.com/office/drawing/2014/main" id="{9D29826B-B0CC-F08F-0424-7FDE4BAA1134}"/>
              </a:ext>
            </a:extLst>
          </p:cNvPr>
          <p:cNvGrpSpPr/>
          <p:nvPr/>
        </p:nvGrpSpPr>
        <p:grpSpPr>
          <a:xfrm>
            <a:off x="6992543" y="917400"/>
            <a:ext cx="4900059" cy="3264454"/>
            <a:chOff x="6992543" y="917400"/>
            <a:chExt cx="4900059" cy="3264454"/>
          </a:xfrm>
        </p:grpSpPr>
        <p:pic>
          <p:nvPicPr>
            <p:cNvPr id="8" name="Picture 7">
              <a:extLst>
                <a:ext uri="{FF2B5EF4-FFF2-40B4-BE49-F238E27FC236}">
                  <a16:creationId xmlns:a16="http://schemas.microsoft.com/office/drawing/2014/main" id="{336CC742-DB94-D5C6-42EB-C2515D5B8530}"/>
                </a:ext>
              </a:extLst>
            </p:cNvPr>
            <p:cNvPicPr>
              <a:picLocks noChangeAspect="1"/>
            </p:cNvPicPr>
            <p:nvPr/>
          </p:nvPicPr>
          <p:blipFill>
            <a:blip r:embed="rId5"/>
            <a:stretch>
              <a:fillRect/>
            </a:stretch>
          </p:blipFill>
          <p:spPr>
            <a:xfrm>
              <a:off x="7468145" y="1552463"/>
              <a:ext cx="3885655" cy="2629391"/>
            </a:xfrm>
            <a:prstGeom prst="rect">
              <a:avLst/>
            </a:prstGeom>
          </p:spPr>
        </p:pic>
        <p:sp>
          <p:nvSpPr>
            <p:cNvPr id="10" name="Rectangle 9">
              <a:extLst>
                <a:ext uri="{FF2B5EF4-FFF2-40B4-BE49-F238E27FC236}">
                  <a16:creationId xmlns:a16="http://schemas.microsoft.com/office/drawing/2014/main" id="{581F1429-E09F-76B9-4592-7777000617AD}"/>
                </a:ext>
              </a:extLst>
            </p:cNvPr>
            <p:cNvSpPr/>
            <p:nvPr/>
          </p:nvSpPr>
          <p:spPr>
            <a:xfrm>
              <a:off x="9717389" y="1548536"/>
              <a:ext cx="1752600" cy="2217271"/>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59A1CECC-3914-FFA7-451B-2820F50D5205}"/>
                </a:ext>
              </a:extLst>
            </p:cNvPr>
            <p:cNvSpPr txBox="1"/>
            <p:nvPr/>
          </p:nvSpPr>
          <p:spPr>
            <a:xfrm>
              <a:off x="6992543" y="917400"/>
              <a:ext cx="4900059" cy="584775"/>
            </a:xfrm>
            <a:prstGeom prst="rect">
              <a:avLst/>
            </a:prstGeom>
            <a:noFill/>
          </p:spPr>
          <p:txBody>
            <a:bodyPr wrap="none" rtlCol="0">
              <a:spAutoFit/>
            </a:bodyPr>
            <a:lstStyle/>
            <a:p>
              <a:pPr algn="ctr"/>
              <a:r>
                <a:rPr lang="en-US" sz="1600" dirty="0">
                  <a:solidFill>
                    <a:schemeClr val="accent6">
                      <a:lumMod val="75000"/>
                    </a:schemeClr>
                  </a:solidFill>
                  <a:latin typeface="Arial" panose="020B0604020202020204" pitchFamily="34" charset="0"/>
                  <a:cs typeface="Arial" panose="020B0604020202020204" pitchFamily="34" charset="0"/>
                </a:rPr>
                <a:t>Trends towards increased Gag-specific CD8 T cells </a:t>
              </a:r>
            </a:p>
            <a:p>
              <a:pPr algn="ctr"/>
              <a:r>
                <a:rPr lang="en-US" sz="1600" dirty="0">
                  <a:solidFill>
                    <a:schemeClr val="accent6">
                      <a:lumMod val="75000"/>
                    </a:schemeClr>
                  </a:solidFill>
                  <a:latin typeface="Arial" panose="020B0604020202020204" pitchFamily="34" charset="0"/>
                  <a:cs typeface="Arial" panose="020B0604020202020204" pitchFamily="34" charset="0"/>
                </a:rPr>
                <a:t>in </a:t>
              </a:r>
              <a:r>
                <a:rPr lang="en-US" sz="1600" dirty="0" err="1">
                  <a:solidFill>
                    <a:schemeClr val="accent6">
                      <a:lumMod val="75000"/>
                    </a:schemeClr>
                  </a:solidFill>
                  <a:latin typeface="Arial" panose="020B0604020202020204" pitchFamily="34" charset="0"/>
                  <a:cs typeface="Arial" panose="020B0604020202020204" pitchFamily="34" charset="0"/>
                </a:rPr>
                <a:t>bNAb</a:t>
              </a:r>
              <a:r>
                <a:rPr lang="en-US" sz="1600" dirty="0">
                  <a:solidFill>
                    <a:schemeClr val="accent6">
                      <a:lumMod val="75000"/>
                    </a:schemeClr>
                  </a:solidFill>
                  <a:latin typeface="Arial" panose="020B0604020202020204" pitchFamily="34" charset="0"/>
                  <a:cs typeface="Arial" panose="020B0604020202020204" pitchFamily="34" charset="0"/>
                </a:rPr>
                <a:t> recipients during viral suppression</a:t>
              </a:r>
            </a:p>
          </p:txBody>
        </p:sp>
      </p:grpSp>
      <p:grpSp>
        <p:nvGrpSpPr>
          <p:cNvPr id="22" name="Group 21">
            <a:extLst>
              <a:ext uri="{FF2B5EF4-FFF2-40B4-BE49-F238E27FC236}">
                <a16:creationId xmlns:a16="http://schemas.microsoft.com/office/drawing/2014/main" id="{A0FF5ADC-DDBB-E1C9-82EC-C21CDCD32A41}"/>
              </a:ext>
            </a:extLst>
          </p:cNvPr>
          <p:cNvGrpSpPr/>
          <p:nvPr/>
        </p:nvGrpSpPr>
        <p:grpSpPr>
          <a:xfrm>
            <a:off x="589959" y="3877023"/>
            <a:ext cx="11271043" cy="2857028"/>
            <a:chOff x="564901" y="3697763"/>
            <a:chExt cx="11271043" cy="2857028"/>
          </a:xfrm>
        </p:grpSpPr>
        <p:sp>
          <p:nvSpPr>
            <p:cNvPr id="16" name="TextBox 15">
              <a:extLst>
                <a:ext uri="{FF2B5EF4-FFF2-40B4-BE49-F238E27FC236}">
                  <a16:creationId xmlns:a16="http://schemas.microsoft.com/office/drawing/2014/main" id="{DE8628A1-F0C0-421A-8B96-297ACBDFA2D5}"/>
                </a:ext>
              </a:extLst>
            </p:cNvPr>
            <p:cNvSpPr txBox="1"/>
            <p:nvPr/>
          </p:nvSpPr>
          <p:spPr>
            <a:xfrm>
              <a:off x="7221894" y="5521392"/>
              <a:ext cx="4345678" cy="584775"/>
            </a:xfrm>
            <a:prstGeom prst="rect">
              <a:avLst/>
            </a:prstGeom>
            <a:noFill/>
          </p:spPr>
          <p:txBody>
            <a:bodyPr wrap="square">
              <a:spAutoFit/>
            </a:bodyPr>
            <a:lstStyle/>
            <a:p>
              <a:pPr marL="285750" indent="-285750">
                <a:buFont typeface="Wingdings" pitchFamily="2" charset="2"/>
                <a:buChar char="Ø"/>
              </a:pPr>
              <a:r>
                <a:rPr lang="en-US" sz="1600" b="1" dirty="0">
                  <a:latin typeface="Arial" panose="020B0604020202020204" pitchFamily="34" charset="0"/>
                  <a:ea typeface="Cambria" panose="02040503050406030204" pitchFamily="18" charset="0"/>
                  <a:cs typeface="Arial" panose="020B0604020202020204" pitchFamily="34" charset="0"/>
                </a:rPr>
                <a:t>N</a:t>
              </a:r>
              <a:r>
                <a:rPr lang="en-US" sz="1600" b="1" dirty="0">
                  <a:effectLst/>
                  <a:latin typeface="Arial" panose="020B0604020202020204" pitchFamily="34" charset="0"/>
                  <a:ea typeface="Cambria" panose="02040503050406030204" pitchFamily="18" charset="0"/>
                  <a:cs typeface="Arial" panose="020B0604020202020204" pitchFamily="34" charset="0"/>
                </a:rPr>
                <a:t>o clear additional beneficial effect of combining </a:t>
              </a:r>
              <a:r>
                <a:rPr lang="en-US" sz="1600" b="1" dirty="0" err="1">
                  <a:effectLst/>
                  <a:latin typeface="Arial" panose="020B0604020202020204" pitchFamily="34" charset="0"/>
                  <a:ea typeface="Cambria" panose="02040503050406030204" pitchFamily="18" charset="0"/>
                  <a:cs typeface="Arial" panose="020B0604020202020204" pitchFamily="34" charset="0"/>
                </a:rPr>
                <a:t>lefitolimod</a:t>
              </a:r>
              <a:r>
                <a:rPr lang="en-US" sz="1600" b="1" dirty="0">
                  <a:effectLst/>
                  <a:latin typeface="Arial" panose="020B0604020202020204" pitchFamily="34" charset="0"/>
                  <a:ea typeface="Cambria" panose="02040503050406030204" pitchFamily="18" charset="0"/>
                  <a:cs typeface="Arial" panose="020B0604020202020204" pitchFamily="34" charset="0"/>
                </a:rPr>
                <a:t> with </a:t>
              </a:r>
              <a:r>
                <a:rPr lang="en-US" sz="1600" b="1" dirty="0" err="1">
                  <a:effectLst/>
                  <a:latin typeface="Arial" panose="020B0604020202020204" pitchFamily="34" charset="0"/>
                  <a:ea typeface="Cambria" panose="02040503050406030204" pitchFamily="18" charset="0"/>
                  <a:cs typeface="Arial" panose="020B0604020202020204" pitchFamily="34" charset="0"/>
                </a:rPr>
                <a:t>bNAbs</a:t>
              </a:r>
              <a:r>
                <a:rPr lang="en-US" sz="1600" b="1" dirty="0">
                  <a:effectLst/>
                  <a:latin typeface="Arial" panose="020B0604020202020204" pitchFamily="34" charset="0"/>
                  <a:cs typeface="Arial" panose="020B0604020202020204" pitchFamily="34" charset="0"/>
                </a:rPr>
                <a:t> </a:t>
              </a:r>
              <a:endParaRPr lang="en-US" sz="1600" b="1" dirty="0">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88F44272-37D5-6C8A-8041-27AE86D7E0AF}"/>
                </a:ext>
              </a:extLst>
            </p:cNvPr>
            <p:cNvGrpSpPr/>
            <p:nvPr/>
          </p:nvGrpSpPr>
          <p:grpSpPr>
            <a:xfrm>
              <a:off x="564901" y="3697763"/>
              <a:ext cx="11271043" cy="2857028"/>
              <a:chOff x="564901" y="3697763"/>
              <a:chExt cx="11271043" cy="2857028"/>
            </a:xfrm>
          </p:grpSpPr>
          <p:grpSp>
            <p:nvGrpSpPr>
              <p:cNvPr id="18" name="Group 17">
                <a:extLst>
                  <a:ext uri="{FF2B5EF4-FFF2-40B4-BE49-F238E27FC236}">
                    <a16:creationId xmlns:a16="http://schemas.microsoft.com/office/drawing/2014/main" id="{1C495FC3-E7F5-97C2-888B-76E66E95CAF8}"/>
                  </a:ext>
                </a:extLst>
              </p:cNvPr>
              <p:cNvGrpSpPr/>
              <p:nvPr/>
            </p:nvGrpSpPr>
            <p:grpSpPr>
              <a:xfrm>
                <a:off x="564901" y="3697763"/>
                <a:ext cx="11271043" cy="2857028"/>
                <a:chOff x="564901" y="3697763"/>
                <a:chExt cx="11271043" cy="2857028"/>
              </a:xfrm>
            </p:grpSpPr>
            <p:pic>
              <p:nvPicPr>
                <p:cNvPr id="6" name="Picture 5">
                  <a:extLst>
                    <a:ext uri="{FF2B5EF4-FFF2-40B4-BE49-F238E27FC236}">
                      <a16:creationId xmlns:a16="http://schemas.microsoft.com/office/drawing/2014/main" id="{63B55D7B-7D5D-D09C-207D-95D5913D9435}"/>
                    </a:ext>
                  </a:extLst>
                </p:cNvPr>
                <p:cNvPicPr>
                  <a:picLocks noChangeAspect="1"/>
                </p:cNvPicPr>
                <p:nvPr/>
              </p:nvPicPr>
              <p:blipFill>
                <a:blip r:embed="rId6"/>
                <a:stretch>
                  <a:fillRect/>
                </a:stretch>
              </p:blipFill>
              <p:spPr>
                <a:xfrm>
                  <a:off x="564901" y="4050558"/>
                  <a:ext cx="5716980" cy="2504233"/>
                </a:xfrm>
                <a:prstGeom prst="rect">
                  <a:avLst/>
                </a:prstGeom>
              </p:spPr>
            </p:pic>
            <p:sp>
              <p:nvSpPr>
                <p:cNvPr id="9" name="Rectangle 8">
                  <a:extLst>
                    <a:ext uri="{FF2B5EF4-FFF2-40B4-BE49-F238E27FC236}">
                      <a16:creationId xmlns:a16="http://schemas.microsoft.com/office/drawing/2014/main" id="{36B3E2EC-7E9C-632F-5D40-7504B2F30FD3}"/>
                    </a:ext>
                  </a:extLst>
                </p:cNvPr>
                <p:cNvSpPr/>
                <p:nvPr/>
              </p:nvSpPr>
              <p:spPr>
                <a:xfrm>
                  <a:off x="732320" y="5002940"/>
                  <a:ext cx="5716979" cy="1401288"/>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B7551114-A325-8A25-7141-29F184FE1331}"/>
                    </a:ext>
                  </a:extLst>
                </p:cNvPr>
                <p:cNvSpPr txBox="1"/>
                <p:nvPr/>
              </p:nvSpPr>
              <p:spPr>
                <a:xfrm>
                  <a:off x="1061680" y="3697763"/>
                  <a:ext cx="4972836" cy="338554"/>
                </a:xfrm>
                <a:prstGeom prst="rect">
                  <a:avLst/>
                </a:prstGeom>
                <a:noFill/>
              </p:spPr>
              <p:txBody>
                <a:bodyPr wrap="none" rtlCol="0">
                  <a:spAutoFit/>
                </a:bodyPr>
                <a:lstStyle/>
                <a:p>
                  <a:r>
                    <a:rPr lang="en-US" sz="1600" dirty="0" err="1">
                      <a:solidFill>
                        <a:schemeClr val="accent6">
                          <a:lumMod val="75000"/>
                        </a:schemeClr>
                      </a:solidFill>
                      <a:latin typeface="Arial" panose="020B0604020202020204" pitchFamily="34" charset="0"/>
                      <a:cs typeface="Arial" panose="020B0604020202020204" pitchFamily="34" charset="0"/>
                    </a:rPr>
                    <a:t>bNAb</a:t>
                  </a:r>
                  <a:r>
                    <a:rPr lang="en-US" sz="1600" dirty="0">
                      <a:solidFill>
                        <a:schemeClr val="accent6">
                          <a:lumMod val="75000"/>
                        </a:schemeClr>
                      </a:solidFill>
                      <a:latin typeface="Arial" panose="020B0604020202020204" pitchFamily="34" charset="0"/>
                      <a:cs typeface="Arial" panose="020B0604020202020204" pitchFamily="34" charset="0"/>
                    </a:rPr>
                    <a:t> groups had longer period of viral suppression  </a:t>
                  </a:r>
                </a:p>
              </p:txBody>
            </p:sp>
            <p:sp>
              <p:nvSpPr>
                <p:cNvPr id="13" name="TextBox 12">
                  <a:extLst>
                    <a:ext uri="{FF2B5EF4-FFF2-40B4-BE49-F238E27FC236}">
                      <a16:creationId xmlns:a16="http://schemas.microsoft.com/office/drawing/2014/main" id="{6984A023-9C7C-DB86-C357-18FC75DC4CA9}"/>
                    </a:ext>
                  </a:extLst>
                </p:cNvPr>
                <p:cNvSpPr txBox="1"/>
                <p:nvPr/>
              </p:nvSpPr>
              <p:spPr>
                <a:xfrm>
                  <a:off x="7205565" y="4243640"/>
                  <a:ext cx="4630379" cy="1077218"/>
                </a:xfrm>
                <a:prstGeom prst="rect">
                  <a:avLst/>
                </a:prstGeom>
                <a:noFill/>
              </p:spPr>
              <p:txBody>
                <a:bodyPr wrap="square" rtlCol="0">
                  <a:spAutoFit/>
                </a:bodyPr>
                <a:lstStyle/>
                <a:p>
                  <a:pPr marL="285750" indent="-285750">
                    <a:buFontTx/>
                    <a:buChar char="-"/>
                  </a:pPr>
                  <a:r>
                    <a:rPr lang="en-US" sz="1600" dirty="0">
                      <a:latin typeface="Arial" panose="020B0604020202020204" pitchFamily="34" charset="0"/>
                      <a:cs typeface="Arial" panose="020B0604020202020204" pitchFamily="34" charset="0"/>
                    </a:rPr>
                    <a:t>Median time to loss of control during ATI was 14 (</a:t>
                  </a:r>
                  <a:r>
                    <a:rPr lang="en-US" sz="1600" dirty="0" err="1">
                      <a:latin typeface="Arial" panose="020B0604020202020204" pitchFamily="34" charset="0"/>
                      <a:cs typeface="Arial" panose="020B0604020202020204" pitchFamily="34" charset="0"/>
                    </a:rPr>
                    <a:t>bNAb</a:t>
                  </a:r>
                  <a:r>
                    <a:rPr lang="en-US" sz="1600" dirty="0">
                      <a:latin typeface="Arial" panose="020B0604020202020204" pitchFamily="34" charset="0"/>
                      <a:cs typeface="Arial" panose="020B0604020202020204" pitchFamily="34" charset="0"/>
                    </a:rPr>
                    <a:t>/TLR9) and 17 weeks (</a:t>
                  </a:r>
                  <a:r>
                    <a:rPr lang="en-US" sz="1600" dirty="0" err="1">
                      <a:latin typeface="Arial" panose="020B0604020202020204" pitchFamily="34" charset="0"/>
                      <a:cs typeface="Arial" panose="020B0604020202020204" pitchFamily="34" charset="0"/>
                    </a:rPr>
                    <a:t>bNAb</a:t>
                  </a:r>
                  <a:r>
                    <a:rPr lang="en-US" sz="1600" dirty="0">
                      <a:latin typeface="Arial" panose="020B0604020202020204" pitchFamily="34" charset="0"/>
                      <a:cs typeface="Arial" panose="020B0604020202020204" pitchFamily="34" charset="0"/>
                    </a:rPr>
                    <a:t>)</a:t>
                  </a:r>
                </a:p>
                <a:p>
                  <a:pPr marL="285750" indent="-285750">
                    <a:buFontTx/>
                    <a:buChar char="-"/>
                  </a:pPr>
                  <a:r>
                    <a:rPr lang="en-US" sz="1600" dirty="0">
                      <a:latin typeface="Arial" panose="020B0604020202020204" pitchFamily="34" charset="0"/>
                      <a:cs typeface="Arial" panose="020B0604020202020204" pitchFamily="34" charset="0"/>
                    </a:rPr>
                    <a:t>4/11 participants in </a:t>
                  </a:r>
                  <a:r>
                    <a:rPr lang="en-US" sz="1600" dirty="0" err="1">
                      <a:latin typeface="Arial" panose="020B0604020202020204" pitchFamily="34" charset="0"/>
                      <a:cs typeface="Arial" panose="020B0604020202020204" pitchFamily="34" charset="0"/>
                    </a:rPr>
                    <a:t>bNAb</a:t>
                  </a:r>
                  <a:r>
                    <a:rPr lang="en-US" sz="1600" dirty="0">
                      <a:latin typeface="Arial" panose="020B0604020202020204" pitchFamily="34" charset="0"/>
                      <a:cs typeface="Arial" panose="020B0604020202020204" pitchFamily="34" charset="0"/>
                    </a:rPr>
                    <a:t> only group did not meet ART restart criteria in 25wks</a:t>
                  </a:r>
                </a:p>
              </p:txBody>
            </p:sp>
          </p:grpSp>
          <p:sp>
            <p:nvSpPr>
              <p:cNvPr id="7" name="TextBox 6">
                <a:extLst>
                  <a:ext uri="{FF2B5EF4-FFF2-40B4-BE49-F238E27FC236}">
                    <a16:creationId xmlns:a16="http://schemas.microsoft.com/office/drawing/2014/main" id="{110CF171-E733-87BF-BCF8-99BB6102A598}"/>
                  </a:ext>
                </a:extLst>
              </p:cNvPr>
              <p:cNvSpPr txBox="1"/>
              <p:nvPr/>
            </p:nvSpPr>
            <p:spPr>
              <a:xfrm>
                <a:off x="2324142" y="4094999"/>
                <a:ext cx="901209" cy="338554"/>
              </a:xfrm>
              <a:prstGeom prst="rect">
                <a:avLst/>
              </a:prstGeom>
              <a:noFill/>
            </p:spPr>
            <p:txBody>
              <a:bodyPr wrap="none" rtlCol="0">
                <a:spAutoFit/>
              </a:bodyPr>
              <a:lstStyle/>
              <a:p>
                <a:r>
                  <a:rPr lang="en-US" sz="1600" dirty="0">
                    <a:solidFill>
                      <a:schemeClr val="accent2"/>
                    </a:solidFill>
                    <a:latin typeface="Arial" panose="020B0604020202020204" pitchFamily="34" charset="0"/>
                    <a:cs typeface="Arial" panose="020B0604020202020204" pitchFamily="34" charset="0"/>
                  </a:rPr>
                  <a:t>placebo</a:t>
                </a:r>
              </a:p>
            </p:txBody>
          </p:sp>
          <p:sp>
            <p:nvSpPr>
              <p:cNvPr id="15" name="TextBox 14">
                <a:extLst>
                  <a:ext uri="{FF2B5EF4-FFF2-40B4-BE49-F238E27FC236}">
                    <a16:creationId xmlns:a16="http://schemas.microsoft.com/office/drawing/2014/main" id="{E2BFDA62-01F1-297E-6D19-F9AE4DF773C9}"/>
                  </a:ext>
                </a:extLst>
              </p:cNvPr>
              <p:cNvSpPr txBox="1"/>
              <p:nvPr/>
            </p:nvSpPr>
            <p:spPr>
              <a:xfrm>
                <a:off x="5263334" y="4128296"/>
                <a:ext cx="684803" cy="338554"/>
              </a:xfrm>
              <a:prstGeom prst="rect">
                <a:avLst/>
              </a:prstGeom>
              <a:noFill/>
            </p:spPr>
            <p:txBody>
              <a:bodyPr wrap="none" rtlCol="0">
                <a:spAutoFit/>
              </a:bodyPr>
              <a:lstStyle/>
              <a:p>
                <a:r>
                  <a:rPr lang="en-US" sz="1600" dirty="0">
                    <a:solidFill>
                      <a:srgbClr val="00B050"/>
                    </a:solidFill>
                    <a:latin typeface="Arial" panose="020B0604020202020204" pitchFamily="34" charset="0"/>
                    <a:cs typeface="Arial" panose="020B0604020202020204" pitchFamily="34" charset="0"/>
                  </a:rPr>
                  <a:t>TLR9</a:t>
                </a:r>
              </a:p>
            </p:txBody>
          </p:sp>
          <p:sp>
            <p:nvSpPr>
              <p:cNvPr id="19" name="TextBox 18">
                <a:extLst>
                  <a:ext uri="{FF2B5EF4-FFF2-40B4-BE49-F238E27FC236}">
                    <a16:creationId xmlns:a16="http://schemas.microsoft.com/office/drawing/2014/main" id="{C36E60DC-8398-7D6F-EC69-CC1DA85D631B}"/>
                  </a:ext>
                </a:extLst>
              </p:cNvPr>
              <p:cNvSpPr txBox="1"/>
              <p:nvPr/>
            </p:nvSpPr>
            <p:spPr>
              <a:xfrm>
                <a:off x="2413531" y="5173482"/>
                <a:ext cx="696024" cy="338554"/>
              </a:xfrm>
              <a:prstGeom prst="rect">
                <a:avLst/>
              </a:prstGeom>
              <a:noFill/>
            </p:spPr>
            <p:txBody>
              <a:bodyPr wrap="none" rtlCol="0">
                <a:spAutoFit/>
              </a:bodyPr>
              <a:lstStyle/>
              <a:p>
                <a:r>
                  <a:rPr lang="en-US" sz="1600" dirty="0" err="1">
                    <a:solidFill>
                      <a:srgbClr val="0070C0"/>
                    </a:solidFill>
                    <a:latin typeface="Arial" panose="020B0604020202020204" pitchFamily="34" charset="0"/>
                    <a:cs typeface="Arial" panose="020B0604020202020204" pitchFamily="34" charset="0"/>
                  </a:rPr>
                  <a:t>bNAb</a:t>
                </a:r>
                <a:endParaRPr lang="en-US" sz="1600" dirty="0">
                  <a:solidFill>
                    <a:srgbClr val="0070C0"/>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0F84D15E-8AFB-8FD4-BA20-8D9F71BFE678}"/>
                  </a:ext>
                </a:extLst>
              </p:cNvPr>
              <p:cNvSpPr txBox="1"/>
              <p:nvPr/>
            </p:nvSpPr>
            <p:spPr>
              <a:xfrm>
                <a:off x="5001000" y="5203464"/>
                <a:ext cx="1253869" cy="338554"/>
              </a:xfrm>
              <a:prstGeom prst="rect">
                <a:avLst/>
              </a:prstGeom>
              <a:noFill/>
            </p:spPr>
            <p:txBody>
              <a:bodyPr wrap="none" rtlCol="0">
                <a:spAutoFit/>
              </a:bodyPr>
              <a:lstStyle/>
              <a:p>
                <a:r>
                  <a:rPr lang="en-US" sz="1600" dirty="0" err="1">
                    <a:solidFill>
                      <a:srgbClr val="7030A0"/>
                    </a:solidFill>
                    <a:latin typeface="Arial" panose="020B0604020202020204" pitchFamily="34" charset="0"/>
                    <a:cs typeface="Arial" panose="020B0604020202020204" pitchFamily="34" charset="0"/>
                  </a:rPr>
                  <a:t>bNAb</a:t>
                </a:r>
                <a:r>
                  <a:rPr lang="en-US" sz="1600" dirty="0">
                    <a:solidFill>
                      <a:srgbClr val="7030A0"/>
                    </a:solidFill>
                    <a:latin typeface="Arial" panose="020B0604020202020204" pitchFamily="34" charset="0"/>
                    <a:cs typeface="Arial" panose="020B0604020202020204" pitchFamily="34" charset="0"/>
                  </a:rPr>
                  <a:t>/TLR9</a:t>
                </a:r>
              </a:p>
            </p:txBody>
          </p:sp>
        </p:grpSp>
      </p:grpSp>
    </p:spTree>
    <p:extLst>
      <p:ext uri="{BB962C8B-B14F-4D97-AF65-F5344CB8AC3E}">
        <p14:creationId xmlns:p14="http://schemas.microsoft.com/office/powerpoint/2010/main" val="256912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Content Placeholder 2"/>
          <p:cNvSpPr txBox="1">
            <a:spLocks/>
          </p:cNvSpPr>
          <p:nvPr/>
        </p:nvSpPr>
        <p:spPr bwMode="auto">
          <a:xfrm>
            <a:off x="347742" y="1380318"/>
            <a:ext cx="11524651" cy="5477682"/>
          </a:xfrm>
          <a:prstGeom prst="rect">
            <a:avLst/>
          </a:prstGeom>
          <a:solidFill>
            <a:srgbClr val="FFFFFF"/>
          </a:solidFill>
          <a:ln>
            <a:noFill/>
          </a:ln>
          <a:extLst>
            <a:ext uri="{FAA26D3D-D897-4be2-8F04-BA451C77F1D7}">
              <ma14:placeholderFlag xmlns:ma14="http://schemas.microsoft.com/office/mac/drawingml/2011/main" xmlns="" val="1"/>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buFont typeface="Wingdings" pitchFamily="2" charset="2"/>
              <a:buChar char="Ø"/>
            </a:pPr>
            <a:r>
              <a:rPr lang="en-US" sz="2000" b="1" i="1" dirty="0">
                <a:solidFill>
                  <a:schemeClr val="tx2"/>
                </a:solidFill>
                <a:latin typeface="Arial" panose="020B0604020202020204" pitchFamily="34" charset="0"/>
                <a:cs typeface="Arial" panose="020B0604020202020204" pitchFamily="34" charset="0"/>
              </a:rPr>
              <a:t>Effects on viremia</a:t>
            </a:r>
          </a:p>
          <a:p>
            <a:pPr lvl="1">
              <a:spcBef>
                <a:spcPct val="20000"/>
              </a:spcBef>
              <a:buFont typeface="Arial" panose="020B0604020202020204" pitchFamily="34" charset="0"/>
              <a:buChar char="•"/>
            </a:pPr>
            <a:r>
              <a:rPr lang="en-US" sz="2000" b="1" dirty="0">
                <a:latin typeface="Arial" panose="020B0604020202020204" pitchFamily="34" charset="0"/>
                <a:cs typeface="Arial" panose="020B0604020202020204" pitchFamily="34" charset="0"/>
              </a:rPr>
              <a:t>Viral suppression was maintained </a:t>
            </a:r>
            <a:r>
              <a:rPr lang="en-US" sz="2000" dirty="0">
                <a:latin typeface="Arial" panose="020B0604020202020204" pitchFamily="34" charset="0"/>
                <a:cs typeface="Arial" panose="020B0604020202020204" pitchFamily="34" charset="0"/>
              </a:rPr>
              <a:t>with repeated </a:t>
            </a:r>
            <a:r>
              <a:rPr lang="en-US" sz="2000" dirty="0" err="1">
                <a:latin typeface="Arial" panose="020B0604020202020204" pitchFamily="34" charset="0"/>
                <a:cs typeface="Arial" panose="020B0604020202020204" pitchFamily="34" charset="0"/>
              </a:rPr>
              <a:t>bNAb</a:t>
            </a:r>
            <a:r>
              <a:rPr lang="en-US" sz="2000" dirty="0">
                <a:latin typeface="Arial" panose="020B0604020202020204" pitchFamily="34" charset="0"/>
                <a:cs typeface="Arial" panose="020B0604020202020204" pitchFamily="34" charset="0"/>
              </a:rPr>
              <a:t> dosing during ATI </a:t>
            </a:r>
            <a:r>
              <a:rPr lang="en-US" sz="2000" b="1" dirty="0">
                <a:latin typeface="Arial" panose="020B0604020202020204" pitchFamily="34" charset="0"/>
                <a:cs typeface="Arial" panose="020B0604020202020204" pitchFamily="34" charset="0"/>
              </a:rPr>
              <a:t>in participants harboring sensitive proviruses </a:t>
            </a:r>
            <a:r>
              <a:rPr lang="en-US" sz="1400" dirty="0">
                <a:latin typeface="Arial" panose="020B0604020202020204" pitchFamily="34" charset="0"/>
                <a:cs typeface="Arial" panose="020B0604020202020204" pitchFamily="34" charset="0"/>
              </a:rPr>
              <a:t>(Mendoza </a:t>
            </a:r>
            <a:r>
              <a:rPr lang="en-US" sz="1400" i="1" dirty="0">
                <a:latin typeface="Arial" panose="020B0604020202020204" pitchFamily="34" charset="0"/>
                <a:cs typeface="Arial" panose="020B0604020202020204" pitchFamily="34" charset="0"/>
              </a:rPr>
              <a:t>et al</a:t>
            </a:r>
            <a:r>
              <a:rPr lang="en-US" sz="1400" dirty="0">
                <a:latin typeface="Arial" panose="020B0604020202020204" pitchFamily="34" charset="0"/>
                <a:cs typeface="Arial" panose="020B0604020202020204" pitchFamily="34" charset="0"/>
              </a:rPr>
              <a:t>, Nat Med 2018, </a:t>
            </a:r>
            <a:r>
              <a:rPr lang="en-US" sz="1400" dirty="0" err="1">
                <a:latin typeface="Arial" panose="020B0604020202020204" pitchFamily="34" charset="0"/>
                <a:cs typeface="Arial" panose="020B0604020202020204" pitchFamily="34" charset="0"/>
              </a:rPr>
              <a:t>Gaebler</a:t>
            </a:r>
            <a:r>
              <a:rPr lang="en-US" sz="1400" dirty="0">
                <a:latin typeface="Arial" panose="020B0604020202020204" pitchFamily="34" charset="0"/>
                <a:cs typeface="Arial" panose="020B0604020202020204" pitchFamily="34" charset="0"/>
              </a:rPr>
              <a:t> </a:t>
            </a:r>
            <a:r>
              <a:rPr lang="en-US" sz="1400" i="1" dirty="0">
                <a:latin typeface="Arial" panose="020B0604020202020204" pitchFamily="34" charset="0"/>
                <a:cs typeface="Arial" panose="020B0604020202020204" pitchFamily="34" charset="0"/>
              </a:rPr>
              <a:t>et al, </a:t>
            </a:r>
            <a:r>
              <a:rPr lang="en-US" sz="1400" dirty="0">
                <a:latin typeface="Arial" panose="020B0604020202020204" pitchFamily="34" charset="0"/>
                <a:cs typeface="Arial" panose="020B0604020202020204" pitchFamily="34" charset="0"/>
              </a:rPr>
              <a:t>Nature 2022, </a:t>
            </a:r>
            <a:r>
              <a:rPr lang="en-US" sz="1400" i="1" dirty="0" err="1">
                <a:latin typeface="Arial" panose="020B0604020202020204" pitchFamily="34" charset="0"/>
                <a:cs typeface="Arial" panose="020B0604020202020204" pitchFamily="34" charset="0"/>
              </a:rPr>
              <a:t>Sneller</a:t>
            </a:r>
            <a:r>
              <a:rPr lang="en-US" sz="1400" i="1" dirty="0">
                <a:latin typeface="Arial" panose="020B0604020202020204" pitchFamily="34" charset="0"/>
                <a:cs typeface="Arial" panose="020B0604020202020204" pitchFamily="34" charset="0"/>
              </a:rPr>
              <a:t> et al</a:t>
            </a:r>
            <a:r>
              <a:rPr lang="en-US" sz="1400" dirty="0">
                <a:latin typeface="Arial" panose="020B0604020202020204" pitchFamily="34" charset="0"/>
                <a:cs typeface="Arial" panose="020B0604020202020204" pitchFamily="34" charset="0"/>
              </a:rPr>
              <a:t>, Nature 2022</a:t>
            </a:r>
            <a:r>
              <a:rPr lang="en-US" sz="1400" i="1" dirty="0">
                <a:latin typeface="Arial" panose="020B0604020202020204" pitchFamily="34" charset="0"/>
                <a:cs typeface="Arial" panose="020B0604020202020204" pitchFamily="34" charset="0"/>
              </a:rPr>
              <a:t>)</a:t>
            </a:r>
            <a:r>
              <a:rPr lang="en-US" sz="1400" b="1" dirty="0">
                <a:latin typeface="Arial" panose="020B0604020202020204" pitchFamily="34" charset="0"/>
                <a:cs typeface="Arial" panose="020B0604020202020204" pitchFamily="34" charset="0"/>
              </a:rPr>
              <a:t>.</a:t>
            </a:r>
          </a:p>
          <a:p>
            <a:pPr marL="0" indent="0">
              <a:spcBef>
                <a:spcPct val="20000"/>
              </a:spcBef>
            </a:pPr>
            <a:endParaRPr lang="en-US" sz="400" b="1" dirty="0">
              <a:latin typeface="Arial" panose="020B0604020202020204" pitchFamily="34" charset="0"/>
              <a:cs typeface="Arial" panose="020B0604020202020204" pitchFamily="34" charset="0"/>
            </a:endParaRPr>
          </a:p>
          <a:p>
            <a:pPr>
              <a:spcBef>
                <a:spcPct val="20000"/>
              </a:spcBef>
              <a:buFont typeface="Wingdings" pitchFamily="2" charset="2"/>
              <a:buChar char="Ø"/>
            </a:pPr>
            <a:r>
              <a:rPr lang="en-US" sz="2000" b="1" i="1" dirty="0">
                <a:solidFill>
                  <a:schemeClr val="tx2"/>
                </a:solidFill>
                <a:latin typeface="Arial" panose="020B0604020202020204" pitchFamily="34" charset="0"/>
                <a:cs typeface="Arial" panose="020B0604020202020204" pitchFamily="34" charset="0"/>
              </a:rPr>
              <a:t>Effects on immune responses</a:t>
            </a:r>
          </a:p>
          <a:p>
            <a:pPr lvl="1">
              <a:spcBef>
                <a:spcPct val="20000"/>
              </a:spcBef>
              <a:buFont typeface="Arial" charset="0"/>
              <a:buChar char="•"/>
            </a:pPr>
            <a:r>
              <a:rPr lang="en-US" sz="2000" dirty="0">
                <a:solidFill>
                  <a:srgbClr val="000000"/>
                </a:solidFill>
                <a:latin typeface="Arial" panose="020B0604020202020204" pitchFamily="34" charset="0"/>
                <a:cs typeface="Arial" panose="020B0604020202020204" pitchFamily="34" charset="0"/>
              </a:rPr>
              <a:t>3BNC117 enhanced humoral immune responses in PWH </a:t>
            </a:r>
            <a:r>
              <a:rPr lang="en-US" sz="1400" dirty="0">
                <a:solidFill>
                  <a:srgbClr val="000000"/>
                </a:solidFill>
                <a:latin typeface="Arial" panose="020B0604020202020204" pitchFamily="34" charset="0"/>
                <a:cs typeface="Arial" panose="020B0604020202020204" pitchFamily="34" charset="0"/>
              </a:rPr>
              <a:t>(</a:t>
            </a:r>
            <a:r>
              <a:rPr lang="en-US" sz="1400" dirty="0" err="1">
                <a:solidFill>
                  <a:srgbClr val="000000"/>
                </a:solidFill>
                <a:latin typeface="Arial" panose="020B0604020202020204" pitchFamily="34" charset="0"/>
                <a:cs typeface="Arial" panose="020B0604020202020204" pitchFamily="34" charset="0"/>
              </a:rPr>
              <a:t>Schoofs</a:t>
            </a:r>
            <a:r>
              <a:rPr lang="en-US" sz="1400" dirty="0">
                <a:solidFill>
                  <a:srgbClr val="000000"/>
                </a:solidFill>
                <a:latin typeface="Arial" panose="020B0604020202020204" pitchFamily="34" charset="0"/>
                <a:cs typeface="Arial" panose="020B0604020202020204" pitchFamily="34" charset="0"/>
              </a:rPr>
              <a:t> </a:t>
            </a:r>
            <a:r>
              <a:rPr lang="en-US" sz="1400" i="1" dirty="0">
                <a:solidFill>
                  <a:srgbClr val="000000"/>
                </a:solidFill>
                <a:latin typeface="Arial" panose="020B0604020202020204" pitchFamily="34" charset="0"/>
                <a:cs typeface="Arial" panose="020B0604020202020204" pitchFamily="34" charset="0"/>
              </a:rPr>
              <a:t>et al</a:t>
            </a:r>
            <a:r>
              <a:rPr lang="en-US" sz="1400" dirty="0">
                <a:solidFill>
                  <a:srgbClr val="000000"/>
                </a:solidFill>
                <a:latin typeface="Arial" panose="020B0604020202020204" pitchFamily="34" charset="0"/>
                <a:cs typeface="Arial" panose="020B0604020202020204" pitchFamily="34" charset="0"/>
              </a:rPr>
              <a:t>, Science 2015).</a:t>
            </a:r>
          </a:p>
          <a:p>
            <a:pPr lvl="1">
              <a:spcBef>
                <a:spcPct val="20000"/>
              </a:spcBef>
              <a:buFont typeface="Arial" charset="0"/>
              <a:buChar char="•"/>
            </a:pPr>
            <a:r>
              <a:rPr lang="en-US" sz="2000" b="1" dirty="0">
                <a:solidFill>
                  <a:srgbClr val="000000"/>
                </a:solidFill>
                <a:latin typeface="Arial" panose="020B0604020202020204" pitchFamily="34" charset="0"/>
                <a:cs typeface="Arial" panose="020B0604020202020204" pitchFamily="34" charset="0"/>
              </a:rPr>
              <a:t>HIV-1 specific T cell responses were enhanced during </a:t>
            </a:r>
            <a:r>
              <a:rPr lang="en-US" sz="2000" b="1" dirty="0" err="1">
                <a:solidFill>
                  <a:srgbClr val="000000"/>
                </a:solidFill>
                <a:latin typeface="Arial" panose="020B0604020202020204" pitchFamily="34" charset="0"/>
                <a:cs typeface="Arial" panose="020B0604020202020204" pitchFamily="34" charset="0"/>
              </a:rPr>
              <a:t>bNAb</a:t>
            </a:r>
            <a:r>
              <a:rPr lang="en-US" sz="2000" b="1" dirty="0">
                <a:solidFill>
                  <a:srgbClr val="000000"/>
                </a:solidFill>
                <a:latin typeface="Arial" panose="020B0604020202020204" pitchFamily="34" charset="0"/>
                <a:cs typeface="Arial" panose="020B0604020202020204" pitchFamily="34" charset="0"/>
              </a:rPr>
              <a:t> therapy</a:t>
            </a:r>
            <a:r>
              <a:rPr lang="en-US" sz="2000" dirty="0">
                <a:solidFill>
                  <a:srgbClr val="000000"/>
                </a:solidFill>
                <a:latin typeface="Arial" panose="020B0604020202020204" pitchFamily="34" charset="0"/>
                <a:cs typeface="Arial" panose="020B0604020202020204" pitchFamily="34" charset="0"/>
              </a:rPr>
              <a:t> after </a:t>
            </a:r>
            <a:r>
              <a:rPr lang="en-US" sz="2000" u="sng" dirty="0">
                <a:solidFill>
                  <a:srgbClr val="000000"/>
                </a:solidFill>
                <a:latin typeface="Arial" panose="020B0604020202020204" pitchFamily="34" charset="0"/>
                <a:cs typeface="Arial" panose="020B0604020202020204" pitchFamily="34" charset="0"/>
              </a:rPr>
              <a:t>ART discontinuation </a:t>
            </a:r>
            <a:r>
              <a:rPr lang="en-US" sz="1400" dirty="0">
                <a:solidFill>
                  <a:srgbClr val="000000"/>
                </a:solidFill>
                <a:latin typeface="Arial" panose="020B0604020202020204" pitchFamily="34" charset="0"/>
                <a:cs typeface="Arial" panose="020B0604020202020204" pitchFamily="34" charset="0"/>
              </a:rPr>
              <a:t>(Niessl </a:t>
            </a:r>
            <a:r>
              <a:rPr lang="en-US" sz="1400" i="1" dirty="0">
                <a:solidFill>
                  <a:srgbClr val="000000"/>
                </a:solidFill>
                <a:latin typeface="Arial" panose="020B0604020202020204" pitchFamily="34" charset="0"/>
                <a:cs typeface="Arial" panose="020B0604020202020204" pitchFamily="34" charset="0"/>
              </a:rPr>
              <a:t>et al</a:t>
            </a:r>
            <a:r>
              <a:rPr lang="en-US" sz="1400" dirty="0">
                <a:solidFill>
                  <a:srgbClr val="000000"/>
                </a:solidFill>
                <a:latin typeface="Arial" panose="020B0604020202020204" pitchFamily="34" charset="0"/>
                <a:cs typeface="Arial" panose="020B0604020202020204" pitchFamily="34" charset="0"/>
              </a:rPr>
              <a:t>, Nat Med 2020) </a:t>
            </a:r>
            <a:r>
              <a:rPr lang="en-US" sz="2000" dirty="0">
                <a:solidFill>
                  <a:srgbClr val="000000"/>
                </a:solidFill>
                <a:latin typeface="Arial" panose="020B0604020202020204" pitchFamily="34" charset="0"/>
                <a:cs typeface="Arial" panose="020B0604020202020204" pitchFamily="34" charset="0"/>
              </a:rPr>
              <a:t>and following </a:t>
            </a:r>
            <a:r>
              <a:rPr lang="en-US" sz="2000" u="sng" dirty="0" err="1">
                <a:solidFill>
                  <a:srgbClr val="000000"/>
                </a:solidFill>
                <a:latin typeface="Arial" panose="020B0604020202020204" pitchFamily="34" charset="0"/>
                <a:cs typeface="Arial" panose="020B0604020202020204" pitchFamily="34" charset="0"/>
              </a:rPr>
              <a:t>bNAb</a:t>
            </a:r>
            <a:r>
              <a:rPr lang="en-US" sz="2000" u="sng" dirty="0">
                <a:solidFill>
                  <a:srgbClr val="000000"/>
                </a:solidFill>
                <a:latin typeface="Arial" panose="020B0604020202020204" pitchFamily="34" charset="0"/>
                <a:cs typeface="Arial" panose="020B0604020202020204" pitchFamily="34" charset="0"/>
              </a:rPr>
              <a:t> administration at ART initiation </a:t>
            </a:r>
            <a:r>
              <a:rPr lang="en-US" sz="1400" dirty="0">
                <a:solidFill>
                  <a:srgbClr val="000000"/>
                </a:solidFill>
                <a:latin typeface="Arial" panose="020B0604020202020204" pitchFamily="34" charset="0"/>
                <a:cs typeface="Arial" panose="020B0604020202020204" pitchFamily="34" charset="0"/>
              </a:rPr>
              <a:t>(</a:t>
            </a:r>
            <a:r>
              <a:rPr lang="en-US" sz="1400" dirty="0" err="1">
                <a:solidFill>
                  <a:srgbClr val="000000"/>
                </a:solidFill>
                <a:latin typeface="Arial" panose="020B0604020202020204" pitchFamily="34" charset="0"/>
                <a:cs typeface="Arial" panose="020B0604020202020204" pitchFamily="34" charset="0"/>
              </a:rPr>
              <a:t>Gunst</a:t>
            </a:r>
            <a:r>
              <a:rPr lang="en-US" sz="1400" dirty="0">
                <a:solidFill>
                  <a:srgbClr val="000000"/>
                </a:solidFill>
                <a:latin typeface="Arial" panose="020B0604020202020204" pitchFamily="34" charset="0"/>
                <a:cs typeface="Arial" panose="020B0604020202020204" pitchFamily="34" charset="0"/>
              </a:rPr>
              <a:t> </a:t>
            </a:r>
            <a:r>
              <a:rPr lang="en-US" sz="1400" i="1" dirty="0">
                <a:solidFill>
                  <a:srgbClr val="000000"/>
                </a:solidFill>
                <a:latin typeface="Arial" panose="020B0604020202020204" pitchFamily="34" charset="0"/>
                <a:cs typeface="Arial" panose="020B0604020202020204" pitchFamily="34" charset="0"/>
              </a:rPr>
              <a:t>et al</a:t>
            </a:r>
            <a:r>
              <a:rPr lang="en-US" sz="1400" dirty="0">
                <a:solidFill>
                  <a:srgbClr val="000000"/>
                </a:solidFill>
                <a:latin typeface="Arial" panose="020B0604020202020204" pitchFamily="34" charset="0"/>
                <a:cs typeface="Arial" panose="020B0604020202020204" pitchFamily="34" charset="0"/>
              </a:rPr>
              <a:t>, Nat Med 2022, </a:t>
            </a:r>
            <a:r>
              <a:rPr lang="en-US" sz="1400" dirty="0" err="1">
                <a:latin typeface="Arial" panose="020B0604020202020204" pitchFamily="34" charset="0"/>
                <a:cs typeface="Arial" panose="020B0604020202020204" pitchFamily="34" charset="0"/>
              </a:rPr>
              <a:t>Rosás-Umbert</a:t>
            </a:r>
            <a:r>
              <a:rPr lang="en-US" sz="1400" dirty="0">
                <a:latin typeface="Arial" panose="020B0604020202020204" pitchFamily="34" charset="0"/>
                <a:cs typeface="Arial" panose="020B0604020202020204" pitchFamily="34" charset="0"/>
              </a:rPr>
              <a:t> </a:t>
            </a:r>
            <a:r>
              <a:rPr lang="en-US" sz="1400" i="1" dirty="0">
                <a:latin typeface="Arial" panose="020B0604020202020204" pitchFamily="34" charset="0"/>
                <a:cs typeface="Arial" panose="020B0604020202020204" pitchFamily="34" charset="0"/>
              </a:rPr>
              <a:t>et al</a:t>
            </a:r>
            <a:r>
              <a:rPr lang="en-US" sz="1400" dirty="0">
                <a:latin typeface="Arial" panose="020B0604020202020204" pitchFamily="34" charset="0"/>
                <a:cs typeface="Arial" panose="020B0604020202020204" pitchFamily="34" charset="0"/>
              </a:rPr>
              <a:t>, Nat Comm 2022</a:t>
            </a:r>
            <a:r>
              <a:rPr lang="en-US" sz="1400" dirty="0">
                <a:solidFill>
                  <a:srgbClr val="000000"/>
                </a:solidFill>
                <a:latin typeface="Arial" panose="020B0604020202020204" pitchFamily="34" charset="0"/>
                <a:cs typeface="Arial" panose="020B0604020202020204" pitchFamily="34" charset="0"/>
              </a:rPr>
              <a:t>).</a:t>
            </a:r>
          </a:p>
          <a:p>
            <a:pPr marL="0" indent="0">
              <a:spcBef>
                <a:spcPct val="20000"/>
              </a:spcBef>
            </a:pPr>
            <a:endParaRPr lang="en-US" sz="400" dirty="0">
              <a:solidFill>
                <a:srgbClr val="000000"/>
              </a:solidFill>
              <a:latin typeface="Arial" panose="020B0604020202020204" pitchFamily="34" charset="0"/>
              <a:cs typeface="Arial" panose="020B0604020202020204" pitchFamily="34" charset="0"/>
            </a:endParaRPr>
          </a:p>
          <a:p>
            <a:pPr algn="just">
              <a:spcBef>
                <a:spcPct val="20000"/>
              </a:spcBef>
              <a:buFont typeface="Wingdings" pitchFamily="2" charset="2"/>
              <a:buChar char="Ø"/>
            </a:pPr>
            <a:r>
              <a:rPr lang="en-US" sz="2000" b="1" i="1" dirty="0">
                <a:solidFill>
                  <a:schemeClr val="tx2"/>
                </a:solidFill>
                <a:latin typeface="Arial" panose="020B0604020202020204" pitchFamily="34" charset="0"/>
                <a:cs typeface="Arial" panose="020B0604020202020204" pitchFamily="34" charset="0"/>
              </a:rPr>
              <a:t>Effects on the reservoir</a:t>
            </a:r>
            <a:endParaRPr lang="en-US" sz="2000" i="1" dirty="0">
              <a:solidFill>
                <a:schemeClr val="tx2"/>
              </a:solidFill>
              <a:latin typeface="Arial" panose="020B0604020202020204" pitchFamily="34" charset="0"/>
              <a:cs typeface="Arial" panose="020B0604020202020204" pitchFamily="34" charset="0"/>
            </a:endParaRPr>
          </a:p>
          <a:p>
            <a:pPr lvl="1" algn="just">
              <a:spcBef>
                <a:spcPct val="20000"/>
              </a:spcBef>
              <a:buFont typeface="Arial" charset="0"/>
              <a:buChar char="•"/>
            </a:pPr>
            <a:r>
              <a:rPr lang="en-US" sz="2000" b="1" dirty="0">
                <a:solidFill>
                  <a:srgbClr val="000000"/>
                </a:solidFill>
                <a:latin typeface="Arial" panose="020B0604020202020204" pitchFamily="34" charset="0"/>
                <a:cs typeface="Arial" panose="020B0604020202020204" pitchFamily="34" charset="0"/>
              </a:rPr>
              <a:t>Immunotherapy with 3BNC117 and 10-1074 </a:t>
            </a:r>
            <a:r>
              <a:rPr lang="en-US" sz="2000" dirty="0">
                <a:solidFill>
                  <a:srgbClr val="000000"/>
                </a:solidFill>
                <a:latin typeface="Arial" panose="020B0604020202020204" pitchFamily="34" charset="0"/>
                <a:cs typeface="Arial" panose="020B0604020202020204" pitchFamily="34" charset="0"/>
              </a:rPr>
              <a:t>(over 6 months) was associated with </a:t>
            </a:r>
            <a:r>
              <a:rPr lang="en-US" sz="2000" b="1" dirty="0">
                <a:solidFill>
                  <a:srgbClr val="000000"/>
                </a:solidFill>
                <a:latin typeface="Arial" panose="020B0604020202020204" pitchFamily="34" charset="0"/>
                <a:cs typeface="Arial" panose="020B0604020202020204" pitchFamily="34" charset="0"/>
              </a:rPr>
              <a:t>changes in the size of the intact </a:t>
            </a:r>
            <a:r>
              <a:rPr lang="en-US" sz="2000" b="1" dirty="0" err="1">
                <a:solidFill>
                  <a:srgbClr val="000000"/>
                </a:solidFill>
                <a:latin typeface="Arial" panose="020B0604020202020204" pitchFamily="34" charset="0"/>
                <a:cs typeface="Arial" panose="020B0604020202020204" pitchFamily="34" charset="0"/>
              </a:rPr>
              <a:t>proviral</a:t>
            </a:r>
            <a:r>
              <a:rPr lang="en-US" sz="2000" b="1" dirty="0">
                <a:solidFill>
                  <a:srgbClr val="000000"/>
                </a:solidFill>
                <a:latin typeface="Arial" panose="020B0604020202020204" pitchFamily="34" charset="0"/>
                <a:cs typeface="Arial" panose="020B0604020202020204" pitchFamily="34" charset="0"/>
              </a:rPr>
              <a:t> reservoir</a:t>
            </a:r>
            <a:r>
              <a:rPr lang="en-US" sz="2000" dirty="0">
                <a:solidFill>
                  <a:srgbClr val="000000"/>
                </a:solidFill>
                <a:latin typeface="Arial" panose="020B0604020202020204" pitchFamily="34" charset="0"/>
                <a:cs typeface="Arial" panose="020B0604020202020204" pitchFamily="34" charset="0"/>
              </a:rPr>
              <a:t> without measurable effects on the defective reservoir </a:t>
            </a:r>
            <a:r>
              <a:rPr lang="en-US" sz="1400" dirty="0">
                <a:latin typeface="Arial" panose="020B0604020202020204" pitchFamily="34" charset="0"/>
                <a:cs typeface="Arial" panose="020B0604020202020204" pitchFamily="34" charset="0"/>
              </a:rPr>
              <a:t>(</a:t>
            </a:r>
            <a:r>
              <a:rPr lang="en-US" sz="1400" dirty="0" err="1">
                <a:latin typeface="Arial" panose="020B0604020202020204" pitchFamily="34" charset="0"/>
                <a:cs typeface="Arial" panose="020B0604020202020204" pitchFamily="34" charset="0"/>
              </a:rPr>
              <a:t>Gaebler</a:t>
            </a:r>
            <a:r>
              <a:rPr lang="en-US" sz="1400" dirty="0">
                <a:latin typeface="Arial" panose="020B0604020202020204" pitchFamily="34" charset="0"/>
                <a:cs typeface="Arial" panose="020B0604020202020204" pitchFamily="34" charset="0"/>
              </a:rPr>
              <a:t> </a:t>
            </a:r>
            <a:r>
              <a:rPr lang="en-US" sz="1400" i="1" dirty="0">
                <a:latin typeface="Arial" panose="020B0604020202020204" pitchFamily="34" charset="0"/>
                <a:cs typeface="Arial" panose="020B0604020202020204" pitchFamily="34" charset="0"/>
              </a:rPr>
              <a:t>et al</a:t>
            </a:r>
            <a:r>
              <a:rPr lang="en-US" sz="1400" dirty="0">
                <a:latin typeface="Arial" panose="020B0604020202020204" pitchFamily="34" charset="0"/>
                <a:cs typeface="Arial" panose="020B0604020202020204" pitchFamily="34" charset="0"/>
              </a:rPr>
              <a:t>, Nature </a:t>
            </a:r>
            <a:r>
              <a:rPr lang="en-US" sz="1400" i="1" dirty="0">
                <a:latin typeface="Arial" panose="020B0604020202020204" pitchFamily="34" charset="0"/>
                <a:cs typeface="Arial" panose="020B0604020202020204" pitchFamily="34" charset="0"/>
              </a:rPr>
              <a:t>in </a:t>
            </a:r>
            <a:r>
              <a:rPr lang="en-US" sz="1400" dirty="0">
                <a:latin typeface="Arial" panose="020B0604020202020204" pitchFamily="34" charset="0"/>
                <a:cs typeface="Arial" panose="020B0604020202020204" pitchFamily="34" charset="0"/>
              </a:rPr>
              <a:t>2022).</a:t>
            </a:r>
            <a:endParaRPr lang="en-US" sz="400" dirty="0">
              <a:latin typeface="Arial" panose="020B0604020202020204" pitchFamily="34" charset="0"/>
              <a:cs typeface="Arial" panose="020B0604020202020204" pitchFamily="34" charset="0"/>
            </a:endParaRPr>
          </a:p>
          <a:p>
            <a:pPr algn="just">
              <a:spcBef>
                <a:spcPct val="20000"/>
              </a:spcBef>
              <a:buFont typeface="Wingdings" pitchFamily="2" charset="2"/>
              <a:buChar char="Ø"/>
            </a:pPr>
            <a:r>
              <a:rPr lang="en-US" sz="2000" b="1" i="1" dirty="0">
                <a:solidFill>
                  <a:schemeClr val="tx2"/>
                </a:solidFill>
                <a:latin typeface="Arial" panose="020B0604020202020204" pitchFamily="34" charset="0"/>
                <a:cs typeface="Arial" panose="020B0604020202020204" pitchFamily="34" charset="0"/>
              </a:rPr>
              <a:t>Interventions at ART initiation (or ART resumption after viral rebound) may impact the course of HIV infection</a:t>
            </a:r>
            <a:endParaRPr lang="en-US" sz="2000" i="1" dirty="0">
              <a:solidFill>
                <a:schemeClr val="tx2"/>
              </a:solidFill>
              <a:latin typeface="Arial" panose="020B0604020202020204" pitchFamily="34" charset="0"/>
              <a:cs typeface="Arial" panose="020B0604020202020204" pitchFamily="34" charset="0"/>
            </a:endParaRPr>
          </a:p>
          <a:p>
            <a:pPr>
              <a:spcBef>
                <a:spcPct val="20000"/>
              </a:spcBef>
              <a:buFont typeface="Wingdings" pitchFamily="2" charset="2"/>
              <a:buChar char="Ø"/>
            </a:pPr>
            <a:r>
              <a:rPr lang="en-US" sz="2000" b="1" dirty="0">
                <a:latin typeface="Arial" panose="020B0604020202020204" pitchFamily="34" charset="0"/>
                <a:cs typeface="Arial" panose="020B0604020202020204" pitchFamily="34" charset="0"/>
              </a:rPr>
              <a:t>Viral diversity remains a key challenge </a:t>
            </a:r>
            <a:r>
              <a:rPr lang="en-US" sz="2000" dirty="0">
                <a:latin typeface="Arial" panose="020B0604020202020204" pitchFamily="34" charset="0"/>
                <a:cs typeface="Arial" panose="020B0604020202020204" pitchFamily="34" charset="0"/>
              </a:rPr>
              <a:t>to </a:t>
            </a:r>
            <a:r>
              <a:rPr lang="en-US" sz="2000" dirty="0" err="1">
                <a:latin typeface="Arial" panose="020B0604020202020204" pitchFamily="34" charset="0"/>
                <a:cs typeface="Arial" panose="020B0604020202020204" pitchFamily="34" charset="0"/>
              </a:rPr>
              <a:t>bNAb</a:t>
            </a:r>
            <a:r>
              <a:rPr lang="en-US" sz="2000" dirty="0">
                <a:latin typeface="Arial" panose="020B0604020202020204" pitchFamily="34" charset="0"/>
                <a:cs typeface="Arial" panose="020B0604020202020204" pitchFamily="34" charset="0"/>
              </a:rPr>
              <a:t>-based strategies</a:t>
            </a:r>
            <a:endParaRPr lang="en-US" sz="2000" dirty="0">
              <a:solidFill>
                <a:srgbClr val="000000"/>
              </a:solidFill>
              <a:latin typeface="Arial" panose="020B0604020202020204" pitchFamily="34" charset="0"/>
              <a:cs typeface="Arial" panose="020B0604020202020204" pitchFamily="34" charset="0"/>
            </a:endParaRPr>
          </a:p>
          <a:p>
            <a:pPr>
              <a:spcBef>
                <a:spcPct val="20000"/>
              </a:spcBef>
              <a:buFont typeface="Arial" charset="0"/>
              <a:buChar char="•"/>
            </a:pPr>
            <a:endParaRPr lang="en-US" sz="2000" dirty="0">
              <a:solidFill>
                <a:srgbClr val="000000"/>
              </a:solidFill>
              <a:latin typeface="Arial" panose="020B0604020202020204" pitchFamily="34" charset="0"/>
              <a:cs typeface="Arial" panose="020B0604020202020204" pitchFamily="34" charset="0"/>
            </a:endParaRPr>
          </a:p>
          <a:p>
            <a:pPr>
              <a:spcBef>
                <a:spcPct val="20000"/>
              </a:spcBef>
              <a:buFont typeface="Arial" charset="0"/>
              <a:buChar char="•"/>
            </a:pPr>
            <a:endParaRPr lang="en-US" sz="2000" dirty="0">
              <a:solidFill>
                <a:srgbClr val="000000"/>
              </a:solidFill>
              <a:latin typeface="Arial" panose="020B0604020202020204" pitchFamily="34" charset="0"/>
              <a:cs typeface="Arial" panose="020B0604020202020204" pitchFamily="34" charset="0"/>
            </a:endParaRPr>
          </a:p>
        </p:txBody>
      </p:sp>
      <p:sp>
        <p:nvSpPr>
          <p:cNvPr id="75777" name="Title 1"/>
          <p:cNvSpPr>
            <a:spLocks noGrp="1"/>
          </p:cNvSpPr>
          <p:nvPr>
            <p:ph type="title"/>
          </p:nvPr>
        </p:nvSpPr>
        <p:spPr>
          <a:xfrm>
            <a:off x="1891990" y="335666"/>
            <a:ext cx="8229600" cy="741363"/>
          </a:xfrm>
        </p:spPr>
        <p:txBody>
          <a:bodyPr>
            <a:normAutofit/>
          </a:bodyPr>
          <a:lstStyle/>
          <a:p>
            <a:pPr algn="ctr"/>
            <a:r>
              <a:rPr lang="en-US" sz="4000" dirty="0">
                <a:latin typeface="Arial" panose="020B0604020202020204" pitchFamily="34" charset="0"/>
                <a:ea typeface="ＭＳ Ｐゴシック" charset="0"/>
                <a:cs typeface="Arial" panose="020B0604020202020204" pitchFamily="34" charset="0"/>
              </a:rPr>
              <a:t>Summary</a:t>
            </a:r>
          </a:p>
        </p:txBody>
      </p:sp>
    </p:spTree>
    <p:extLst>
      <p:ext uri="{BB962C8B-B14F-4D97-AF65-F5344CB8AC3E}">
        <p14:creationId xmlns:p14="http://schemas.microsoft.com/office/powerpoint/2010/main" val="816116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778">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5778">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5778">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5778">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5778">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5778">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577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713438-9AC1-732E-9F52-8FD65FB26088}"/>
              </a:ext>
            </a:extLst>
          </p:cNvPr>
          <p:cNvPicPr>
            <a:picLocks noChangeAspect="1"/>
          </p:cNvPicPr>
          <p:nvPr/>
        </p:nvPicPr>
        <p:blipFill>
          <a:blip r:embed="rId3"/>
          <a:stretch>
            <a:fillRect/>
          </a:stretch>
        </p:blipFill>
        <p:spPr>
          <a:xfrm>
            <a:off x="1731947" y="1045007"/>
            <a:ext cx="9367471" cy="5383459"/>
          </a:xfrm>
          <a:prstGeom prst="rect">
            <a:avLst/>
          </a:prstGeom>
        </p:spPr>
      </p:pic>
      <p:sp>
        <p:nvSpPr>
          <p:cNvPr id="3" name="Title 1">
            <a:extLst>
              <a:ext uri="{FF2B5EF4-FFF2-40B4-BE49-F238E27FC236}">
                <a16:creationId xmlns:a16="http://schemas.microsoft.com/office/drawing/2014/main" id="{00852F9B-60CE-1741-B16C-9372527F5A34}"/>
              </a:ext>
            </a:extLst>
          </p:cNvPr>
          <p:cNvSpPr txBox="1">
            <a:spLocks/>
          </p:cNvSpPr>
          <p:nvPr/>
        </p:nvSpPr>
        <p:spPr>
          <a:xfrm>
            <a:off x="838200" y="151192"/>
            <a:ext cx="10515600" cy="929063"/>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tx2"/>
                </a:solidFill>
                <a:latin typeface="Arial" panose="020B0604020202020204" pitchFamily="34" charset="0"/>
                <a:cs typeface="Arial" panose="020B0604020202020204" pitchFamily="34" charset="0"/>
              </a:rPr>
              <a:t>Combination Immunotherapy Strategies: </a:t>
            </a:r>
            <a:r>
              <a:rPr lang="en-US" sz="4000" i="1" dirty="0">
                <a:solidFill>
                  <a:schemeClr val="tx2"/>
                </a:solidFill>
                <a:latin typeface="Arial" panose="020B0604020202020204" pitchFamily="34" charset="0"/>
                <a:cs typeface="Arial" panose="020B0604020202020204" pitchFamily="34" charset="0"/>
              </a:rPr>
              <a:t>Vaccines</a:t>
            </a:r>
          </a:p>
          <a:p>
            <a:pPr algn="ctr"/>
            <a:endParaRPr lang="en-US" sz="1000" b="1" dirty="0">
              <a:solidFill>
                <a:schemeClr val="tx2"/>
              </a:solidFill>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C66FD042-1767-3D4F-98BB-52D12A315BF3}"/>
              </a:ext>
            </a:extLst>
          </p:cNvPr>
          <p:cNvSpPr txBox="1">
            <a:spLocks/>
          </p:cNvSpPr>
          <p:nvPr/>
        </p:nvSpPr>
        <p:spPr>
          <a:xfrm>
            <a:off x="9535853" y="6187816"/>
            <a:ext cx="2827745" cy="670184"/>
          </a:xfrm>
          <a:prstGeom prst="rect">
            <a:avLst/>
          </a:prstGeom>
        </p:spPr>
        <p:txBody>
          <a:bodyPr vert="horz" lIns="91440" tIns="45720" rIns="91440" bIns="45720" rtlCol="0" anchor="ctr">
            <a:noAutofit/>
          </a:bodyPr>
          <a:lstStyle/>
          <a:p>
            <a:r>
              <a:rPr lang="fr-FR" sz="1400" dirty="0" err="1">
                <a:latin typeface="Arial" panose="020B0604020202020204" pitchFamily="34" charset="0"/>
                <a:cs typeface="Arial" panose="020B0604020202020204" pitchFamily="34" charset="0"/>
              </a:rPr>
              <a:t>Deeks</a:t>
            </a:r>
            <a:r>
              <a:rPr lang="fr-FR" sz="1400" dirty="0">
                <a:latin typeface="Arial" panose="020B0604020202020204" pitchFamily="34" charset="0"/>
                <a:cs typeface="Arial" panose="020B0604020202020204" pitchFamily="34" charset="0"/>
              </a:rPr>
              <a:t> / IAS, Nat Med 2022</a:t>
            </a:r>
            <a:endParaRPr lang="en-US" sz="1400" b="1"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D3378BD2-206B-51E2-5671-C168CADE42DA}"/>
              </a:ext>
            </a:extLst>
          </p:cNvPr>
          <p:cNvSpPr/>
          <p:nvPr/>
        </p:nvSpPr>
        <p:spPr>
          <a:xfrm>
            <a:off x="5120640" y="1420837"/>
            <a:ext cx="1462608" cy="886265"/>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 name="Rounded Rectangle 6">
            <a:extLst>
              <a:ext uri="{FF2B5EF4-FFF2-40B4-BE49-F238E27FC236}">
                <a16:creationId xmlns:a16="http://schemas.microsoft.com/office/drawing/2014/main" id="{9E812631-5C15-5E9F-BBFC-A05E15FF2DE5}"/>
              </a:ext>
            </a:extLst>
          </p:cNvPr>
          <p:cNvSpPr/>
          <p:nvPr/>
        </p:nvSpPr>
        <p:spPr>
          <a:xfrm>
            <a:off x="2620106" y="1892104"/>
            <a:ext cx="2407920" cy="170219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latin typeface="Arial" panose="020B0604020202020204" pitchFamily="34" charset="0"/>
              <a:cs typeface="Arial" panose="020B0604020202020204" pitchFamily="34" charset="0"/>
            </a:endParaRPr>
          </a:p>
          <a:p>
            <a:r>
              <a:rPr lang="en-US" sz="1600" b="1" dirty="0">
                <a:solidFill>
                  <a:schemeClr val="tx1"/>
                </a:solidFill>
                <a:latin typeface="Arial" panose="020B0604020202020204" pitchFamily="34" charset="0"/>
                <a:cs typeface="Arial" panose="020B0604020202020204" pitchFamily="34" charset="0"/>
              </a:rPr>
              <a:t>During Early infection or at ART initiation: </a:t>
            </a:r>
            <a:r>
              <a:rPr lang="en-US" sz="1600" dirty="0">
                <a:solidFill>
                  <a:schemeClr val="tx1"/>
                </a:solidFill>
                <a:latin typeface="Arial" panose="020B0604020202020204" pitchFamily="34" charset="0"/>
                <a:cs typeface="Arial" panose="020B0604020202020204" pitchFamily="34" charset="0"/>
              </a:rPr>
              <a:t>Approaches to </a:t>
            </a:r>
            <a:r>
              <a:rPr lang="en-US" sz="1600" b="1" dirty="0">
                <a:solidFill>
                  <a:srgbClr val="00B050"/>
                </a:solidFill>
                <a:latin typeface="Arial" panose="020B0604020202020204" pitchFamily="34" charset="0"/>
                <a:cs typeface="Arial" panose="020B0604020202020204" pitchFamily="34" charset="0"/>
              </a:rPr>
              <a:t>Limit reservoir</a:t>
            </a:r>
            <a:r>
              <a:rPr lang="en-US" sz="1600" b="1" dirty="0">
                <a:solidFill>
                  <a:schemeClr val="tx1"/>
                </a:solidFill>
                <a:latin typeface="Arial" panose="020B0604020202020204" pitchFamily="34" charset="0"/>
                <a:cs typeface="Arial" panose="020B0604020202020204" pitchFamily="34" charset="0"/>
              </a:rPr>
              <a:t> </a:t>
            </a:r>
            <a:r>
              <a:rPr lang="en-US" sz="1600" dirty="0">
                <a:solidFill>
                  <a:schemeClr val="tx1"/>
                </a:solidFill>
                <a:latin typeface="Arial" panose="020B0604020202020204" pitchFamily="34" charset="0"/>
                <a:cs typeface="Arial" panose="020B0604020202020204" pitchFamily="34" charset="0"/>
              </a:rPr>
              <a:t>establishment and preserve immune responses</a:t>
            </a:r>
          </a:p>
        </p:txBody>
      </p:sp>
      <p:sp>
        <p:nvSpPr>
          <p:cNvPr id="8" name="Rounded Rectangle 7">
            <a:extLst>
              <a:ext uri="{FF2B5EF4-FFF2-40B4-BE49-F238E27FC236}">
                <a16:creationId xmlns:a16="http://schemas.microsoft.com/office/drawing/2014/main" id="{23287973-CB18-10D5-77B0-4FB804EF9BAE}"/>
              </a:ext>
            </a:extLst>
          </p:cNvPr>
          <p:cNvSpPr/>
          <p:nvPr/>
        </p:nvSpPr>
        <p:spPr>
          <a:xfrm>
            <a:off x="7847428" y="2034546"/>
            <a:ext cx="2407920" cy="170219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 name="Rounded Rectangle 8">
            <a:extLst>
              <a:ext uri="{FF2B5EF4-FFF2-40B4-BE49-F238E27FC236}">
                <a16:creationId xmlns:a16="http://schemas.microsoft.com/office/drawing/2014/main" id="{316359E7-DCCD-3A77-3AD3-1F862E9B791C}"/>
              </a:ext>
            </a:extLst>
          </p:cNvPr>
          <p:cNvSpPr/>
          <p:nvPr/>
        </p:nvSpPr>
        <p:spPr>
          <a:xfrm>
            <a:off x="7632309" y="1723288"/>
            <a:ext cx="2827744" cy="170219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1"/>
                </a:solidFill>
                <a:latin typeface="Arial" panose="020B0604020202020204" pitchFamily="34" charset="0"/>
                <a:cs typeface="Arial" panose="020B0604020202020204" pitchFamily="34" charset="0"/>
              </a:rPr>
              <a:t>During ART suppression and/or ART interruption: </a:t>
            </a:r>
            <a:r>
              <a:rPr lang="en-US" sz="1600" dirty="0">
                <a:solidFill>
                  <a:schemeClr val="tx1"/>
                </a:solidFill>
                <a:latin typeface="Arial" panose="020B0604020202020204" pitchFamily="34" charset="0"/>
                <a:cs typeface="Arial" panose="020B0604020202020204" pitchFamily="34" charset="0"/>
              </a:rPr>
              <a:t>Approaches to </a:t>
            </a:r>
            <a:r>
              <a:rPr lang="en-US" sz="1600" b="1" dirty="0">
                <a:solidFill>
                  <a:srgbClr val="00B050"/>
                </a:solidFill>
                <a:latin typeface="Arial" panose="020B0604020202020204" pitchFamily="34" charset="0"/>
                <a:cs typeface="Arial" panose="020B0604020202020204" pitchFamily="34" charset="0"/>
              </a:rPr>
              <a:t>Reduce</a:t>
            </a:r>
            <a:r>
              <a:rPr lang="en-US" sz="1600" b="1" dirty="0">
                <a:solidFill>
                  <a:schemeClr val="tx1"/>
                </a:solidFill>
                <a:latin typeface="Arial" panose="020B0604020202020204" pitchFamily="34" charset="0"/>
                <a:cs typeface="Arial" panose="020B0604020202020204" pitchFamily="34" charset="0"/>
              </a:rPr>
              <a:t> </a:t>
            </a:r>
            <a:r>
              <a:rPr lang="en-US" sz="1600" dirty="0">
                <a:solidFill>
                  <a:schemeClr val="tx1"/>
                </a:solidFill>
                <a:latin typeface="Arial" panose="020B0604020202020204" pitchFamily="34" charset="0"/>
                <a:cs typeface="Arial" panose="020B0604020202020204" pitchFamily="34" charset="0"/>
              </a:rPr>
              <a:t>and/or </a:t>
            </a:r>
            <a:r>
              <a:rPr lang="en-US" sz="1600" b="1" dirty="0">
                <a:solidFill>
                  <a:srgbClr val="00B050"/>
                </a:solidFill>
                <a:latin typeface="Arial" panose="020B0604020202020204" pitchFamily="34" charset="0"/>
                <a:cs typeface="Arial" panose="020B0604020202020204" pitchFamily="34" charset="0"/>
              </a:rPr>
              <a:t>Control</a:t>
            </a:r>
            <a:r>
              <a:rPr lang="en-US" sz="1600" b="1" dirty="0">
                <a:solidFill>
                  <a:schemeClr val="tx1"/>
                </a:solidFill>
                <a:latin typeface="Arial" panose="020B0604020202020204" pitchFamily="34" charset="0"/>
                <a:cs typeface="Arial" panose="020B0604020202020204" pitchFamily="34" charset="0"/>
              </a:rPr>
              <a:t> </a:t>
            </a:r>
            <a:r>
              <a:rPr lang="en-US" sz="1600" dirty="0">
                <a:solidFill>
                  <a:schemeClr val="tx1"/>
                </a:solidFill>
                <a:latin typeface="Arial" panose="020B0604020202020204" pitchFamily="34" charset="0"/>
                <a:cs typeface="Arial" panose="020B0604020202020204" pitchFamily="34" charset="0"/>
              </a:rPr>
              <a:t>the reservoir</a:t>
            </a:r>
          </a:p>
        </p:txBody>
      </p:sp>
      <p:sp>
        <p:nvSpPr>
          <p:cNvPr id="5" name="TextBox 4">
            <a:extLst>
              <a:ext uri="{FF2B5EF4-FFF2-40B4-BE49-F238E27FC236}">
                <a16:creationId xmlns:a16="http://schemas.microsoft.com/office/drawing/2014/main" id="{C3DD3CF2-9D3A-67EE-8E7A-8F7B53CA615C}"/>
              </a:ext>
            </a:extLst>
          </p:cNvPr>
          <p:cNvSpPr txBox="1"/>
          <p:nvPr/>
        </p:nvSpPr>
        <p:spPr>
          <a:xfrm>
            <a:off x="261250" y="3105797"/>
            <a:ext cx="11532358" cy="3016210"/>
          </a:xfrm>
          <a:prstGeom prst="rect">
            <a:avLst/>
          </a:prstGeom>
          <a:solidFill>
            <a:schemeClr val="bg1">
              <a:lumMod val="95000"/>
            </a:schemeClr>
          </a:solidFill>
        </p:spPr>
        <p:txBody>
          <a:bodyPr wrap="square" rtlCol="0">
            <a:spAutoFit/>
          </a:bodyPr>
          <a:lstStyle/>
          <a:p>
            <a:pPr algn="ctr"/>
            <a:r>
              <a:rPr lang="en-US" sz="3800" i="1" dirty="0">
                <a:latin typeface="Arial" panose="020B0604020202020204" pitchFamily="34" charset="0"/>
                <a:cs typeface="Arial" panose="020B0604020202020204" pitchFamily="34" charset="0"/>
              </a:rPr>
              <a:t>Most planned/ongoing studies focus on T cell vaccines</a:t>
            </a:r>
          </a:p>
          <a:p>
            <a:pPr algn="ctr"/>
            <a:r>
              <a:rPr lang="en-US" sz="3800" i="1" dirty="0">
                <a:latin typeface="Arial" panose="020B0604020202020204" pitchFamily="34" charset="0"/>
                <a:cs typeface="Arial" panose="020B0604020202020204" pitchFamily="34" charset="0"/>
              </a:rPr>
              <a:t>Can </a:t>
            </a:r>
            <a:r>
              <a:rPr lang="en-US" sz="3800" b="1" i="1" dirty="0">
                <a:latin typeface="Arial" panose="020B0604020202020204" pitchFamily="34" charset="0"/>
                <a:cs typeface="Arial" panose="020B0604020202020204" pitchFamily="34" charset="0"/>
              </a:rPr>
              <a:t>immunogens</a:t>
            </a:r>
            <a:r>
              <a:rPr lang="en-US" sz="3800" i="1" dirty="0">
                <a:latin typeface="Arial" panose="020B0604020202020204" pitchFamily="34" charset="0"/>
                <a:cs typeface="Arial" panose="020B0604020202020204" pitchFamily="34" charset="0"/>
              </a:rPr>
              <a:t> designed to </a:t>
            </a:r>
            <a:r>
              <a:rPr lang="en-US" sz="3800" b="1" i="1" dirty="0">
                <a:latin typeface="Arial" panose="020B0604020202020204" pitchFamily="34" charset="0"/>
                <a:cs typeface="Arial" panose="020B0604020202020204" pitchFamily="34" charset="0"/>
              </a:rPr>
              <a:t>prime-expand </a:t>
            </a:r>
            <a:r>
              <a:rPr lang="en-US" sz="3800" b="1" i="1" dirty="0" err="1">
                <a:latin typeface="Arial" panose="020B0604020202020204" pitchFamily="34" charset="0"/>
                <a:cs typeface="Arial" panose="020B0604020202020204" pitchFamily="34" charset="0"/>
              </a:rPr>
              <a:t>bNAb</a:t>
            </a:r>
            <a:r>
              <a:rPr lang="en-US" sz="3800" b="1" i="1" dirty="0">
                <a:latin typeface="Arial" panose="020B0604020202020204" pitchFamily="34" charset="0"/>
                <a:cs typeface="Arial" panose="020B0604020202020204" pitchFamily="34" charset="0"/>
              </a:rPr>
              <a:t>-precursors accelerate the generation of </a:t>
            </a:r>
          </a:p>
          <a:p>
            <a:pPr algn="ctr"/>
            <a:r>
              <a:rPr lang="en-US" sz="3800" b="1" i="1" dirty="0" err="1">
                <a:latin typeface="Arial" panose="020B0604020202020204" pitchFamily="34" charset="0"/>
                <a:cs typeface="Arial" panose="020B0604020202020204" pitchFamily="34" charset="0"/>
              </a:rPr>
              <a:t>bNAb</a:t>
            </a:r>
            <a:r>
              <a:rPr lang="en-US" sz="3800" b="1" i="1" dirty="0">
                <a:latin typeface="Arial" panose="020B0604020202020204" pitchFamily="34" charset="0"/>
                <a:cs typeface="Arial" panose="020B0604020202020204" pitchFamily="34" charset="0"/>
              </a:rPr>
              <a:t> responses in PLWH</a:t>
            </a:r>
            <a:r>
              <a:rPr lang="en-US" sz="3800" i="1"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943309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21B36-9899-1C24-B2E2-91BAF7D0C2E6}"/>
              </a:ext>
            </a:extLst>
          </p:cNvPr>
          <p:cNvSpPr txBox="1">
            <a:spLocks/>
          </p:cNvSpPr>
          <p:nvPr/>
        </p:nvSpPr>
        <p:spPr>
          <a:xfrm>
            <a:off x="973112" y="252107"/>
            <a:ext cx="10515600" cy="929063"/>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tx2"/>
                </a:solidFill>
                <a:latin typeface="Arial" panose="020B0604020202020204" pitchFamily="34" charset="0"/>
                <a:cs typeface="Arial" panose="020B0604020202020204" pitchFamily="34" charset="0"/>
              </a:rPr>
              <a:t>Multiple Immunogens and Strategies in </a:t>
            </a:r>
          </a:p>
          <a:p>
            <a:pPr algn="ctr"/>
            <a:r>
              <a:rPr lang="en-US" sz="4000" b="1" dirty="0">
                <a:solidFill>
                  <a:schemeClr val="tx2"/>
                </a:solidFill>
                <a:latin typeface="Arial" panose="020B0604020202020204" pitchFamily="34" charset="0"/>
                <a:cs typeface="Arial" panose="020B0604020202020204" pitchFamily="34" charset="0"/>
              </a:rPr>
              <a:t>Clinical Development</a:t>
            </a:r>
          </a:p>
          <a:p>
            <a:pPr algn="ctr"/>
            <a:endParaRPr lang="en-US" sz="1000" b="1" dirty="0">
              <a:solidFill>
                <a:schemeClr val="tx2"/>
              </a:solidFill>
              <a:latin typeface="Arial" panose="020B0604020202020204" pitchFamily="34" charset="0"/>
              <a:cs typeface="Arial" panose="020B0604020202020204" pitchFamily="34" charset="0"/>
            </a:endParaRPr>
          </a:p>
        </p:txBody>
      </p:sp>
      <p:sp>
        <p:nvSpPr>
          <p:cNvPr id="3" name="Rectangle: Rounded Corners 24">
            <a:extLst>
              <a:ext uri="{FF2B5EF4-FFF2-40B4-BE49-F238E27FC236}">
                <a16:creationId xmlns:a16="http://schemas.microsoft.com/office/drawing/2014/main" id="{B5F3881F-DD24-FBEE-3131-495170F888CF}"/>
              </a:ext>
            </a:extLst>
          </p:cNvPr>
          <p:cNvSpPr/>
          <p:nvPr/>
        </p:nvSpPr>
        <p:spPr>
          <a:xfrm>
            <a:off x="4161158" y="4282536"/>
            <a:ext cx="3843405" cy="1177245"/>
          </a:xfrm>
          <a:prstGeom prst="roundRect">
            <a:avLst/>
          </a:prstGeom>
          <a:solidFill>
            <a:srgbClr val="BC3D3A">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60735" indent="-160735" defTabSz="514350">
              <a:buFont typeface="Arial" panose="020B0604020202020204" pitchFamily="34" charset="0"/>
              <a:buChar char="•"/>
              <a:defRPr/>
            </a:pPr>
            <a:r>
              <a:rPr lang="en-US" sz="1400" b="1" dirty="0">
                <a:solidFill>
                  <a:schemeClr val="tx1"/>
                </a:solidFill>
                <a:latin typeface="Arial" panose="020B0604020202020204" pitchFamily="34" charset="0"/>
                <a:cs typeface="Arial" panose="020B0604020202020204" pitchFamily="34" charset="0"/>
              </a:rPr>
              <a:t>MPER liposome – HVTN 133 on hold</a:t>
            </a:r>
          </a:p>
          <a:p>
            <a:pPr marL="160735" indent="-160735" defTabSz="514350">
              <a:buFont typeface="Arial" panose="020B0604020202020204" pitchFamily="34" charset="0"/>
              <a:buChar char="•"/>
              <a:defRPr/>
            </a:pPr>
            <a:endParaRPr lang="en-US" sz="1400" b="1" dirty="0">
              <a:solidFill>
                <a:schemeClr val="tx1"/>
              </a:solidFill>
              <a:latin typeface="Arial" panose="020B0604020202020204" pitchFamily="34" charset="0"/>
              <a:cs typeface="Arial" panose="020B0604020202020204" pitchFamily="34" charset="0"/>
            </a:endParaRPr>
          </a:p>
          <a:p>
            <a:pPr marL="160735" indent="-160735" defTabSz="514350">
              <a:buFont typeface="Arial" panose="020B0604020202020204" pitchFamily="34" charset="0"/>
              <a:buChar char="•"/>
              <a:defRPr/>
            </a:pPr>
            <a:r>
              <a:rPr lang="en-US" sz="1400" dirty="0">
                <a:solidFill>
                  <a:prstClr val="black"/>
                </a:solidFill>
                <a:latin typeface="Arial" panose="020B0604020202020204" pitchFamily="34" charset="0"/>
                <a:cs typeface="Arial" panose="020B0604020202020204" pitchFamily="34" charset="0"/>
              </a:rPr>
              <a:t>FP8-rTTHC (fusion peptide on carrier)</a:t>
            </a:r>
          </a:p>
          <a:p>
            <a:pPr marL="160735" indent="-160735" defTabSz="514350">
              <a:buFont typeface="Arial" panose="020B0604020202020204" pitchFamily="34" charset="0"/>
              <a:buChar char="•"/>
              <a:defRPr/>
            </a:pPr>
            <a:endParaRPr lang="en-US" sz="1200" dirty="0">
              <a:solidFill>
                <a:prstClr val="black"/>
              </a:solidFill>
              <a:highlight>
                <a:srgbClr val="FFFF00"/>
              </a:highlight>
              <a:latin typeface="Arial" panose="020B0604020202020204" pitchFamily="34" charset="0"/>
              <a:cs typeface="Arial" panose="020B0604020202020204" pitchFamily="34" charset="0"/>
            </a:endParaRPr>
          </a:p>
        </p:txBody>
      </p:sp>
      <p:sp>
        <p:nvSpPr>
          <p:cNvPr id="4" name="Rectangle: Rounded Corners 30">
            <a:extLst>
              <a:ext uri="{FF2B5EF4-FFF2-40B4-BE49-F238E27FC236}">
                <a16:creationId xmlns:a16="http://schemas.microsoft.com/office/drawing/2014/main" id="{F8DC989A-68B3-9E74-EDAD-F4A941941A31}"/>
              </a:ext>
            </a:extLst>
          </p:cNvPr>
          <p:cNvSpPr/>
          <p:nvPr/>
        </p:nvSpPr>
        <p:spPr>
          <a:xfrm>
            <a:off x="109135" y="2216775"/>
            <a:ext cx="3906451" cy="3286898"/>
          </a:xfrm>
          <a:prstGeom prst="roundRect">
            <a:avLst/>
          </a:prstGeom>
          <a:solidFill>
            <a:srgbClr val="92D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0735" indent="-160735" defTabSz="514350">
              <a:buFont typeface="Arial" panose="020B0604020202020204" pitchFamily="34" charset="0"/>
              <a:buChar char="•"/>
              <a:defRPr/>
            </a:pPr>
            <a:r>
              <a:rPr lang="en-US" sz="1500" b="1" dirty="0">
                <a:solidFill>
                  <a:schemeClr val="tx1"/>
                </a:solidFill>
                <a:latin typeface="Arial" panose="020B0604020202020204" pitchFamily="34" charset="0"/>
                <a:cs typeface="Arial" panose="020B0604020202020204" pitchFamily="34" charset="0"/>
              </a:rPr>
              <a:t>eOD-GT8 multimer (CD4bs)</a:t>
            </a:r>
          </a:p>
          <a:p>
            <a:pPr marL="160735" indent="-160735" defTabSz="514350">
              <a:buFont typeface="Arial" panose="020B0604020202020204" pitchFamily="34" charset="0"/>
              <a:buChar char="•"/>
              <a:defRPr/>
            </a:pPr>
            <a:r>
              <a:rPr lang="en-US" sz="1500" b="1" dirty="0">
                <a:solidFill>
                  <a:schemeClr val="tx1"/>
                </a:solidFill>
                <a:latin typeface="Arial" panose="020B0604020202020204" pitchFamily="34" charset="0"/>
                <a:cs typeface="Arial" panose="020B0604020202020204" pitchFamily="34" charset="0"/>
              </a:rPr>
              <a:t>BG505.v4.1-GT1.1 SOSIP trimer (CD4bs-V2 )</a:t>
            </a:r>
          </a:p>
          <a:p>
            <a:pPr marL="160735" indent="-160735" defTabSz="514350">
              <a:buFont typeface="Arial" panose="020B0604020202020204" pitchFamily="34" charset="0"/>
              <a:buChar char="•"/>
              <a:defRPr/>
            </a:pPr>
            <a:r>
              <a:rPr lang="en-US" sz="1500" b="1" dirty="0">
                <a:solidFill>
                  <a:schemeClr val="tx1"/>
                </a:solidFill>
                <a:latin typeface="Arial" panose="020B0604020202020204" pitchFamily="34" charset="0"/>
                <a:cs typeface="Arial" panose="020B0604020202020204" pitchFamily="34" charset="0"/>
              </a:rPr>
              <a:t>CH505TF SOSIP trimer (CD4bs-V2)  </a:t>
            </a:r>
            <a:r>
              <a:rPr lang="en-US" sz="1500" dirty="0">
                <a:solidFill>
                  <a:prstClr val="black"/>
                </a:solidFill>
                <a:latin typeface="Arial" panose="020B0604020202020204" pitchFamily="34" charset="0"/>
                <a:cs typeface="Arial" panose="020B0604020202020204" pitchFamily="34" charset="0"/>
              </a:rPr>
              <a:t>426c Core gp120  and boost (CD4bs)</a:t>
            </a:r>
          </a:p>
          <a:p>
            <a:pPr marL="160735" indent="-160735" defTabSz="514350">
              <a:buFont typeface="Arial" panose="020B0604020202020204" pitchFamily="34" charset="0"/>
              <a:buChar char="•"/>
              <a:defRPr/>
            </a:pPr>
            <a:r>
              <a:rPr lang="en-US" sz="1500" dirty="0">
                <a:solidFill>
                  <a:prstClr val="black"/>
                </a:solidFill>
                <a:latin typeface="Arial" panose="020B0604020202020204" pitchFamily="34" charset="0"/>
                <a:cs typeface="Arial" panose="020B0604020202020204" pitchFamily="34" charset="0"/>
              </a:rPr>
              <a:t>CH505 M5 G458Y SOSIP (CD4bs) NP</a:t>
            </a:r>
          </a:p>
          <a:p>
            <a:pPr marL="160735" indent="-160735" defTabSz="514350">
              <a:buFont typeface="Arial" panose="020B0604020202020204" pitchFamily="34" charset="0"/>
              <a:buChar char="•"/>
              <a:defRPr/>
            </a:pPr>
            <a:r>
              <a:rPr lang="en-US" sz="1500" dirty="0">
                <a:solidFill>
                  <a:prstClr val="black"/>
                </a:solidFill>
                <a:latin typeface="Arial" panose="020B0604020202020204" pitchFamily="34" charset="0"/>
                <a:cs typeface="Arial" panose="020B0604020202020204" pitchFamily="34" charset="0"/>
              </a:rPr>
              <a:t>CH848 10.17DT SOSIP trimer</a:t>
            </a:r>
            <a:r>
              <a:rPr lang="en-US" sz="1500" dirty="0">
                <a:solidFill>
                  <a:srgbClr val="C00000"/>
                </a:solidFill>
                <a:latin typeface="Arial" panose="020B0604020202020204" pitchFamily="34" charset="0"/>
                <a:cs typeface="Arial" panose="020B0604020202020204" pitchFamily="34" charset="0"/>
              </a:rPr>
              <a:t> </a:t>
            </a:r>
            <a:r>
              <a:rPr lang="en-US" sz="1500" dirty="0">
                <a:solidFill>
                  <a:prstClr val="black"/>
                </a:solidFill>
                <a:latin typeface="Arial" panose="020B0604020202020204" pitchFamily="34" charset="0"/>
                <a:cs typeface="Arial" panose="020B0604020202020204" pitchFamily="34" charset="0"/>
              </a:rPr>
              <a:t>(V3) (NP and mRNA)</a:t>
            </a:r>
          </a:p>
          <a:p>
            <a:pPr marL="160735" indent="-160735" defTabSz="514350">
              <a:buFont typeface="Arial" panose="020B0604020202020204" pitchFamily="34" charset="0"/>
              <a:buChar char="•"/>
              <a:defRPr/>
            </a:pPr>
            <a:r>
              <a:rPr lang="en-US" sz="1500" dirty="0">
                <a:solidFill>
                  <a:prstClr val="black"/>
                </a:solidFill>
                <a:latin typeface="Arial" panose="020B0604020202020204" pitchFamily="34" charset="0"/>
                <a:cs typeface="Arial" panose="020B0604020202020204" pitchFamily="34" charset="0"/>
              </a:rPr>
              <a:t>N332-GT5 SOSIP trimer (V3) </a:t>
            </a:r>
          </a:p>
          <a:p>
            <a:pPr marL="160735" indent="-160735" defTabSz="514350">
              <a:buFont typeface="Arial" panose="020B0604020202020204" pitchFamily="34" charset="0"/>
              <a:buChar char="•"/>
              <a:defRPr/>
            </a:pPr>
            <a:r>
              <a:rPr lang="en-US" sz="1500" dirty="0">
                <a:solidFill>
                  <a:prstClr val="black"/>
                </a:solidFill>
                <a:latin typeface="Arial" panose="020B0604020202020204" pitchFamily="34" charset="0"/>
                <a:cs typeface="Arial" panose="020B0604020202020204" pitchFamily="34" charset="0"/>
              </a:rPr>
              <a:t>MT145KdV5 SOSIP trimer (V2)</a:t>
            </a:r>
            <a:endParaRPr lang="en-US" sz="1500" dirty="0">
              <a:solidFill>
                <a:srgbClr val="FFFFFF"/>
              </a:solidFill>
              <a:latin typeface="Arial" panose="020B0604020202020204" pitchFamily="34" charset="0"/>
              <a:cs typeface="Arial" panose="020B0604020202020204" pitchFamily="34" charset="0"/>
            </a:endParaRPr>
          </a:p>
        </p:txBody>
      </p:sp>
      <p:sp>
        <p:nvSpPr>
          <p:cNvPr id="5" name="Rectangle: Rounded Corners 31">
            <a:extLst>
              <a:ext uri="{FF2B5EF4-FFF2-40B4-BE49-F238E27FC236}">
                <a16:creationId xmlns:a16="http://schemas.microsoft.com/office/drawing/2014/main" id="{892802FA-4A10-2FAE-1F45-856972BC42F8}"/>
              </a:ext>
            </a:extLst>
          </p:cNvPr>
          <p:cNvSpPr/>
          <p:nvPr/>
        </p:nvSpPr>
        <p:spPr>
          <a:xfrm>
            <a:off x="4134882" y="2224981"/>
            <a:ext cx="3869682" cy="1177245"/>
          </a:xfrm>
          <a:prstGeom prst="roundRect">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8588" indent="-128588">
              <a:buFont typeface="Arial" panose="020B0604020202020204" pitchFamily="34" charset="0"/>
              <a:buChar char="•"/>
            </a:pPr>
            <a:r>
              <a:rPr lang="en-US" sz="1500" b="1" dirty="0">
                <a:solidFill>
                  <a:schemeClr val="tx1"/>
                </a:solidFill>
                <a:latin typeface="Arial" panose="020B0604020202020204" pitchFamily="34" charset="0"/>
                <a:ea typeface="MS PGothic" panose="020B0600070205080204" pitchFamily="34" charset="-128"/>
                <a:cs typeface="Arial" panose="020B0604020202020204" pitchFamily="34" charset="0"/>
              </a:rPr>
              <a:t>EnvSeq1: CH505 gp120s </a:t>
            </a:r>
            <a:r>
              <a:rPr lang="en-US" sz="1500" dirty="0">
                <a:solidFill>
                  <a:srgbClr val="000000"/>
                </a:solidFill>
                <a:latin typeface="Arial" panose="020B0604020202020204" pitchFamily="34" charset="0"/>
                <a:ea typeface="MS PGothic" panose="020B0600070205080204" pitchFamily="34" charset="-128"/>
                <a:cs typeface="Arial" panose="020B0604020202020204" pitchFamily="34" charset="0"/>
              </a:rPr>
              <a:t>(CD4bs CH103 lineage (VH4-59) HVTN 115 and HVTN 135</a:t>
            </a:r>
            <a:endParaRPr lang="en-US" sz="1500" dirty="0">
              <a:solidFill>
                <a:srgbClr val="000000"/>
              </a:solidFill>
              <a:highlight>
                <a:srgbClr val="FFFF00"/>
              </a:highlight>
              <a:latin typeface="Arial" panose="020B0604020202020204" pitchFamily="34" charset="0"/>
              <a:ea typeface="MS PGothic" panose="020B0600070205080204" pitchFamily="34" charset="-128"/>
              <a:cs typeface="Arial" panose="020B0604020202020204" pitchFamily="34" charset="0"/>
            </a:endParaRPr>
          </a:p>
          <a:p>
            <a:pPr marL="128588" indent="-128588">
              <a:buFont typeface="Arial" panose="020B0604020202020204" pitchFamily="34" charset="0"/>
              <a:buChar char="•"/>
            </a:pPr>
            <a:r>
              <a:rPr lang="en-US" sz="1500" b="1" dirty="0">
                <a:solidFill>
                  <a:schemeClr val="tx1"/>
                </a:solidFill>
                <a:latin typeface="Arial" panose="020B0604020202020204" pitchFamily="34" charset="0"/>
                <a:ea typeface="MS PGothic" panose="020B0600070205080204" pitchFamily="34" charset="-128"/>
                <a:cs typeface="Arial" panose="020B0604020202020204" pitchFamily="34" charset="0"/>
              </a:rPr>
              <a:t>EnvSeq2: M5 gp120s </a:t>
            </a:r>
            <a:r>
              <a:rPr lang="en-US" sz="1500" dirty="0">
                <a:solidFill>
                  <a:srgbClr val="000000"/>
                </a:solidFill>
                <a:latin typeface="Arial" panose="020B0604020202020204" pitchFamily="34" charset="0"/>
                <a:ea typeface="MS PGothic" panose="020B0600070205080204" pitchFamily="34" charset="-128"/>
                <a:cs typeface="Arial" panose="020B0604020202020204" pitchFamily="34" charset="0"/>
              </a:rPr>
              <a:t>(CD4bs CH235 lineage (VH1-46) HVTN 115</a:t>
            </a:r>
          </a:p>
        </p:txBody>
      </p:sp>
      <p:sp>
        <p:nvSpPr>
          <p:cNvPr id="6" name="Rounded Rectangle 5">
            <a:extLst>
              <a:ext uri="{FF2B5EF4-FFF2-40B4-BE49-F238E27FC236}">
                <a16:creationId xmlns:a16="http://schemas.microsoft.com/office/drawing/2014/main" id="{FF24DF45-AF5D-DF84-E5C6-F9F6159318E8}"/>
              </a:ext>
            </a:extLst>
          </p:cNvPr>
          <p:cNvSpPr/>
          <p:nvPr/>
        </p:nvSpPr>
        <p:spPr>
          <a:xfrm>
            <a:off x="4134882" y="1417282"/>
            <a:ext cx="3869682" cy="764549"/>
          </a:xfrm>
          <a:prstGeom prst="roundRect">
            <a:avLst/>
          </a:prstGeom>
          <a:solidFill>
            <a:srgbClr val="09019F"/>
          </a:solidFill>
          <a:ln>
            <a:noFill/>
          </a:ln>
        </p:spPr>
        <p:style>
          <a:lnRef idx="1">
            <a:schemeClr val="dk1"/>
          </a:lnRef>
          <a:fillRef idx="3">
            <a:schemeClr val="dk1"/>
          </a:fillRef>
          <a:effectRef idx="2">
            <a:schemeClr val="dk1"/>
          </a:effectRef>
          <a:fontRef idx="minor">
            <a:schemeClr val="lt1"/>
          </a:fontRef>
        </p:style>
        <p:txBody>
          <a:bodyPr rtlCol="0" anchor="ctr"/>
          <a:lstStyle/>
          <a:p>
            <a:pPr algn="ctr"/>
            <a:r>
              <a:rPr lang="en-US" b="1" dirty="0">
                <a:solidFill>
                  <a:schemeClr val="bg1"/>
                </a:solidFill>
                <a:latin typeface="Arial" panose="020B0604020202020204" pitchFamily="34" charset="0"/>
                <a:cs typeface="Arial" panose="020B0604020202020204" pitchFamily="34" charset="0"/>
              </a:rPr>
              <a:t>Lineage-based</a:t>
            </a:r>
          </a:p>
          <a:p>
            <a:pPr algn="ctr"/>
            <a:r>
              <a:rPr lang="en-US" b="1" dirty="0">
                <a:solidFill>
                  <a:schemeClr val="bg1"/>
                </a:solidFill>
                <a:latin typeface="Arial" panose="020B0604020202020204" pitchFamily="34" charset="0"/>
                <a:cs typeface="Arial" panose="020B0604020202020204" pitchFamily="34" charset="0"/>
              </a:rPr>
              <a:t>Vaccine Design</a:t>
            </a:r>
          </a:p>
        </p:txBody>
      </p:sp>
      <p:sp>
        <p:nvSpPr>
          <p:cNvPr id="7" name="Rounded Rectangle 6">
            <a:extLst>
              <a:ext uri="{FF2B5EF4-FFF2-40B4-BE49-F238E27FC236}">
                <a16:creationId xmlns:a16="http://schemas.microsoft.com/office/drawing/2014/main" id="{58C6DED7-A82F-FAB4-6490-526566109273}"/>
              </a:ext>
            </a:extLst>
          </p:cNvPr>
          <p:cNvSpPr/>
          <p:nvPr/>
        </p:nvSpPr>
        <p:spPr>
          <a:xfrm>
            <a:off x="109135" y="1417282"/>
            <a:ext cx="3906451" cy="758147"/>
          </a:xfrm>
          <a:prstGeom prst="roundRect">
            <a:avLst/>
          </a:prstGeom>
          <a:solidFill>
            <a:srgbClr val="09A727"/>
          </a:solidFill>
          <a:ln>
            <a:noFill/>
          </a:ln>
        </p:spPr>
        <p:style>
          <a:lnRef idx="1">
            <a:schemeClr val="dk1"/>
          </a:lnRef>
          <a:fillRef idx="3">
            <a:schemeClr val="dk1"/>
          </a:fillRef>
          <a:effectRef idx="2">
            <a:schemeClr val="dk1"/>
          </a:effectRef>
          <a:fontRef idx="minor">
            <a:schemeClr val="lt1"/>
          </a:fontRef>
        </p:style>
        <p:txBody>
          <a:bodyPr rtlCol="0" anchor="ctr"/>
          <a:lstStyle/>
          <a:p>
            <a:pPr algn="ctr"/>
            <a:r>
              <a:rPr lang="en-US" b="1" dirty="0">
                <a:solidFill>
                  <a:schemeClr val="bg1"/>
                </a:solidFill>
                <a:latin typeface="Arial" panose="020B0604020202020204" pitchFamily="34" charset="0"/>
                <a:cs typeface="Arial" panose="020B0604020202020204" pitchFamily="34" charset="0"/>
              </a:rPr>
              <a:t>Germline-targeting</a:t>
            </a:r>
          </a:p>
          <a:p>
            <a:pPr algn="ctr"/>
            <a:r>
              <a:rPr lang="en-US" b="1" dirty="0">
                <a:solidFill>
                  <a:schemeClr val="bg1"/>
                </a:solidFill>
                <a:latin typeface="Arial" panose="020B0604020202020204" pitchFamily="34" charset="0"/>
                <a:cs typeface="Arial" panose="020B0604020202020204" pitchFamily="34" charset="0"/>
              </a:rPr>
              <a:t>Vaccine Design</a:t>
            </a:r>
            <a:endParaRPr lang="en-US" sz="1600" b="1" dirty="0">
              <a:solidFill>
                <a:schemeClr val="bg1"/>
              </a:solidFill>
              <a:latin typeface="Arial" panose="020B0604020202020204" pitchFamily="34" charset="0"/>
              <a:cs typeface="Arial" panose="020B0604020202020204" pitchFamily="34" charset="0"/>
            </a:endParaRPr>
          </a:p>
        </p:txBody>
      </p:sp>
      <p:sp>
        <p:nvSpPr>
          <p:cNvPr id="8" name="Rounded Rectangle 7">
            <a:extLst>
              <a:ext uri="{FF2B5EF4-FFF2-40B4-BE49-F238E27FC236}">
                <a16:creationId xmlns:a16="http://schemas.microsoft.com/office/drawing/2014/main" id="{19172A48-C2BA-F9A5-7200-83E0A09399FC}"/>
              </a:ext>
            </a:extLst>
          </p:cNvPr>
          <p:cNvSpPr/>
          <p:nvPr/>
        </p:nvSpPr>
        <p:spPr>
          <a:xfrm>
            <a:off x="4161159" y="3563617"/>
            <a:ext cx="3869682" cy="683012"/>
          </a:xfrm>
          <a:prstGeom prst="roundRect">
            <a:avLst/>
          </a:prstGeom>
          <a:solidFill>
            <a:srgbClr val="FF0000"/>
          </a:solidFill>
          <a:ln>
            <a:noFill/>
          </a:ln>
        </p:spPr>
        <p:style>
          <a:lnRef idx="1">
            <a:schemeClr val="dk1"/>
          </a:lnRef>
          <a:fillRef idx="3">
            <a:schemeClr val="dk1"/>
          </a:fillRef>
          <a:effectRef idx="2">
            <a:schemeClr val="dk1"/>
          </a:effectRef>
          <a:fontRef idx="minor">
            <a:schemeClr val="lt1"/>
          </a:fontRef>
        </p:style>
        <p:txBody>
          <a:bodyPr rtlCol="0" anchor="ctr"/>
          <a:lstStyle/>
          <a:p>
            <a:pPr algn="ctr"/>
            <a:r>
              <a:rPr lang="en-US" b="1" dirty="0">
                <a:solidFill>
                  <a:schemeClr val="bg1"/>
                </a:solidFill>
                <a:latin typeface="Arial" panose="020B0604020202020204" pitchFamily="34" charset="0"/>
                <a:cs typeface="Arial" panose="020B0604020202020204" pitchFamily="34" charset="0"/>
              </a:rPr>
              <a:t>Epitope-based</a:t>
            </a:r>
          </a:p>
          <a:p>
            <a:pPr algn="ctr"/>
            <a:r>
              <a:rPr lang="en-US" b="1" dirty="0">
                <a:solidFill>
                  <a:schemeClr val="bg1"/>
                </a:solidFill>
                <a:latin typeface="Arial" panose="020B0604020202020204" pitchFamily="34" charset="0"/>
                <a:cs typeface="Arial" panose="020B0604020202020204" pitchFamily="34" charset="0"/>
              </a:rPr>
              <a:t>Vaccine Design</a:t>
            </a:r>
          </a:p>
        </p:txBody>
      </p:sp>
      <p:sp>
        <p:nvSpPr>
          <p:cNvPr id="9" name="Rectangle: Rounded Corners 5">
            <a:extLst>
              <a:ext uri="{FF2B5EF4-FFF2-40B4-BE49-F238E27FC236}">
                <a16:creationId xmlns:a16="http://schemas.microsoft.com/office/drawing/2014/main" id="{48AAEC0E-DCA0-BCCC-B8D1-4CE2401E10BE}"/>
              </a:ext>
            </a:extLst>
          </p:cNvPr>
          <p:cNvSpPr/>
          <p:nvPr/>
        </p:nvSpPr>
        <p:spPr>
          <a:xfrm>
            <a:off x="8176414" y="2216774"/>
            <a:ext cx="3869683" cy="3286899"/>
          </a:xfrm>
          <a:prstGeom prst="roundRect">
            <a:avLst/>
          </a:prstGeom>
          <a:solidFill>
            <a:srgbClr val="0070C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0735" indent="-160735" defTabSz="514350">
              <a:buFont typeface="Arial" panose="020B0604020202020204" pitchFamily="34" charset="0"/>
              <a:buChar char="•"/>
              <a:defRPr/>
            </a:pPr>
            <a:r>
              <a:rPr lang="en-US" sz="1600" b="1" dirty="0">
                <a:solidFill>
                  <a:schemeClr val="tx1"/>
                </a:solidFill>
                <a:latin typeface="Arial" panose="020B0604020202020204" pitchFamily="34" charset="0"/>
                <a:ea typeface="MS PGothic" panose="020B0600070205080204" pitchFamily="34" charset="-128"/>
                <a:cs typeface="Arial" panose="020B0604020202020204" pitchFamily="34" charset="0"/>
              </a:rPr>
              <a:t>BG505.664 SOSIP trimer</a:t>
            </a:r>
          </a:p>
          <a:p>
            <a:pPr marL="160735" indent="-160735" defTabSz="514350">
              <a:buFont typeface="Arial" panose="020B0604020202020204" pitchFamily="34" charset="0"/>
              <a:buChar char="•"/>
              <a:defRPr/>
            </a:pPr>
            <a:r>
              <a:rPr lang="en-US" sz="1600" b="1" dirty="0">
                <a:solidFill>
                  <a:schemeClr val="tx1"/>
                </a:solidFill>
                <a:latin typeface="Arial" panose="020B0604020202020204" pitchFamily="34" charset="0"/>
                <a:ea typeface="MS PGothic" panose="020B0600070205080204" pitchFamily="34" charset="-128"/>
                <a:cs typeface="Arial" panose="020B0604020202020204" pitchFamily="34" charset="0"/>
              </a:rPr>
              <a:t>BG505 DS SOSIP.4mut (Trimer 4571) </a:t>
            </a:r>
          </a:p>
          <a:p>
            <a:pPr marL="160735" indent="-160735" defTabSz="514350">
              <a:buFont typeface="Arial" panose="020B0604020202020204" pitchFamily="34" charset="0"/>
              <a:buChar char="•"/>
              <a:defRPr/>
            </a:pPr>
            <a:r>
              <a:rPr lang="en-US" sz="1600" b="1" dirty="0">
                <a:solidFill>
                  <a:schemeClr val="tx1"/>
                </a:solidFill>
                <a:latin typeface="Arial" panose="020B0604020202020204" pitchFamily="34" charset="0"/>
                <a:ea typeface="MS PGothic" panose="020B0600070205080204" pitchFamily="34" charset="-128"/>
                <a:cs typeface="Arial" panose="020B0604020202020204" pitchFamily="34" charset="0"/>
              </a:rPr>
              <a:t>Con M SOSIP.v7 </a:t>
            </a:r>
          </a:p>
          <a:p>
            <a:pPr marL="160735" indent="-160735" defTabSz="514350">
              <a:buFont typeface="Arial" panose="020B0604020202020204" pitchFamily="34" charset="0"/>
              <a:buChar char="•"/>
              <a:defRPr/>
            </a:pPr>
            <a:r>
              <a:rPr lang="en-US" sz="1600" b="1" dirty="0" err="1">
                <a:solidFill>
                  <a:schemeClr val="tx1"/>
                </a:solidFill>
                <a:latin typeface="Arial" panose="020B0604020202020204" pitchFamily="34" charset="0"/>
                <a:ea typeface="MS PGothic" panose="020B0600070205080204" pitchFamily="34" charset="-128"/>
                <a:cs typeface="Arial" panose="020B0604020202020204" pitchFamily="34" charset="0"/>
              </a:rPr>
              <a:t>ConS</a:t>
            </a:r>
            <a:r>
              <a:rPr lang="en-US" sz="1600" b="1" dirty="0">
                <a:solidFill>
                  <a:schemeClr val="tx1"/>
                </a:solidFill>
                <a:latin typeface="Arial" panose="020B0604020202020204" pitchFamily="34" charset="0"/>
                <a:ea typeface="MS PGothic" panose="020B0600070205080204" pitchFamily="34" charset="-128"/>
                <a:cs typeface="Arial" panose="020B0604020202020204" pitchFamily="34" charset="0"/>
              </a:rPr>
              <a:t> UFO 664 </a:t>
            </a:r>
          </a:p>
          <a:p>
            <a:pPr marL="160735" indent="-160735" defTabSz="514350">
              <a:buFont typeface="Arial" panose="020B0604020202020204" pitchFamily="34" charset="0"/>
              <a:buChar char="•"/>
              <a:defRPr/>
            </a:pPr>
            <a:r>
              <a:rPr lang="en-US" sz="1600" b="1" dirty="0">
                <a:solidFill>
                  <a:schemeClr val="tx1"/>
                </a:solidFill>
                <a:latin typeface="Arial" panose="020B0604020202020204" pitchFamily="34" charset="0"/>
                <a:ea typeface="MS PGothic" panose="020B0600070205080204" pitchFamily="34" charset="-128"/>
                <a:cs typeface="Arial" panose="020B0604020202020204" pitchFamily="34" charset="0"/>
              </a:rPr>
              <a:t>Mos1, Mos2, Mos3 SOSIPs </a:t>
            </a:r>
          </a:p>
          <a:p>
            <a:pPr marL="160735" indent="-160735" defTabSz="514350">
              <a:buFont typeface="Arial" panose="020B0604020202020204" pitchFamily="34" charset="0"/>
              <a:buChar char="•"/>
              <a:defRPr/>
            </a:pPr>
            <a:r>
              <a:rPr lang="en-US" sz="1600" b="1" dirty="0">
                <a:solidFill>
                  <a:schemeClr val="tx1"/>
                </a:solidFill>
                <a:latin typeface="Arial" panose="020B0604020202020204" pitchFamily="34" charset="0"/>
                <a:ea typeface="MS PGothic" panose="020B0600070205080204" pitchFamily="34" charset="-128"/>
                <a:cs typeface="Arial" panose="020B0604020202020204" pitchFamily="34" charset="0"/>
              </a:rPr>
              <a:t>Acute 763, 936, AMC011 SOSIPs </a:t>
            </a:r>
            <a:r>
              <a:rPr lang="en-US" sz="1600" dirty="0">
                <a:solidFill>
                  <a:prstClr val="black"/>
                </a:solidFill>
                <a:latin typeface="Arial" panose="020B0604020202020204" pitchFamily="34" charset="0"/>
                <a:ea typeface="MS PGothic" panose="020B0600070205080204" pitchFamily="34" charset="-128"/>
                <a:cs typeface="Arial" panose="020B0604020202020204" pitchFamily="34" charset="0"/>
              </a:rPr>
              <a:t>HIV Trimer-FPv2 (Trimer 6931) </a:t>
            </a:r>
          </a:p>
          <a:p>
            <a:pPr marL="160735" indent="-160735" defTabSz="514350">
              <a:buFont typeface="Arial" panose="020B0604020202020204" pitchFamily="34" charset="0"/>
              <a:buChar char="•"/>
              <a:defRPr/>
            </a:pPr>
            <a:r>
              <a:rPr lang="en-US" sz="1600" dirty="0">
                <a:solidFill>
                  <a:prstClr val="black"/>
                </a:solidFill>
                <a:latin typeface="Arial" panose="020B0604020202020204" pitchFamily="34" charset="0"/>
                <a:ea typeface="MS PGothic" panose="020B0600070205080204" pitchFamily="34" charset="-128"/>
                <a:cs typeface="Arial" panose="020B0604020202020204" pitchFamily="34" charset="0"/>
              </a:rPr>
              <a:t>16055 NFL trimer </a:t>
            </a:r>
          </a:p>
          <a:p>
            <a:pPr marL="160735" indent="-160735" defTabSz="514350">
              <a:buFont typeface="Arial" panose="020B0604020202020204" pitchFamily="34" charset="0"/>
              <a:buChar char="•"/>
              <a:defRPr/>
            </a:pPr>
            <a:r>
              <a:rPr lang="en-US" sz="1600" dirty="0">
                <a:solidFill>
                  <a:prstClr val="black"/>
                </a:solidFill>
                <a:latin typeface="Arial" panose="020B0604020202020204" pitchFamily="34" charset="0"/>
                <a:ea typeface="MS PGothic" panose="020B0600070205080204" pitchFamily="34" charset="-128"/>
                <a:cs typeface="Arial" panose="020B0604020202020204" pitchFamily="34" charset="0"/>
              </a:rPr>
              <a:t>BG505 MD39.3 gp151 HIV trimers mRNA/LNPs </a:t>
            </a:r>
          </a:p>
        </p:txBody>
      </p:sp>
      <p:sp>
        <p:nvSpPr>
          <p:cNvPr id="10" name="Rounded Rectangle 18">
            <a:extLst>
              <a:ext uri="{FF2B5EF4-FFF2-40B4-BE49-F238E27FC236}">
                <a16:creationId xmlns:a16="http://schemas.microsoft.com/office/drawing/2014/main" id="{05BEB6B3-03B5-1E37-8322-71E42082401F}"/>
              </a:ext>
            </a:extLst>
          </p:cNvPr>
          <p:cNvSpPr/>
          <p:nvPr/>
        </p:nvSpPr>
        <p:spPr>
          <a:xfrm>
            <a:off x="8123860" y="1417282"/>
            <a:ext cx="3943221" cy="738382"/>
          </a:xfrm>
          <a:prstGeom prst="roundRect">
            <a:avLst/>
          </a:prstGeom>
          <a:solidFill>
            <a:srgbClr val="0070C0"/>
          </a:solidFill>
          <a:ln>
            <a:noFill/>
          </a:ln>
        </p:spPr>
        <p:style>
          <a:lnRef idx="1">
            <a:schemeClr val="dk1"/>
          </a:lnRef>
          <a:fillRef idx="3">
            <a:schemeClr val="dk1"/>
          </a:fillRef>
          <a:effectRef idx="2">
            <a:schemeClr val="dk1"/>
          </a:effectRef>
          <a:fontRef idx="minor">
            <a:schemeClr val="lt1"/>
          </a:fontRef>
        </p:style>
        <p:txBody>
          <a:bodyPr rtlCol="0" anchor="ctr"/>
          <a:lstStyle/>
          <a:p>
            <a:pPr algn="ctr"/>
            <a:r>
              <a:rPr lang="en-US" b="1" dirty="0">
                <a:solidFill>
                  <a:schemeClr val="bg1"/>
                </a:solidFill>
                <a:latin typeface="Arial" panose="020B0604020202020204" pitchFamily="34" charset="0"/>
                <a:cs typeface="Arial" panose="020B0604020202020204" pitchFamily="34" charset="0"/>
              </a:rPr>
              <a:t>Polishing (Trimers)</a:t>
            </a:r>
          </a:p>
        </p:txBody>
      </p:sp>
      <p:sp>
        <p:nvSpPr>
          <p:cNvPr id="12" name="TextBox 11">
            <a:extLst>
              <a:ext uri="{FF2B5EF4-FFF2-40B4-BE49-F238E27FC236}">
                <a16:creationId xmlns:a16="http://schemas.microsoft.com/office/drawing/2014/main" id="{66BE7592-ED6F-6E03-87EC-2E0C7FA53246}"/>
              </a:ext>
            </a:extLst>
          </p:cNvPr>
          <p:cNvSpPr txBox="1"/>
          <p:nvPr/>
        </p:nvSpPr>
        <p:spPr>
          <a:xfrm>
            <a:off x="627087" y="5672731"/>
            <a:ext cx="11564913" cy="707886"/>
          </a:xfrm>
          <a:prstGeom prst="rect">
            <a:avLst/>
          </a:prstGeom>
          <a:noFill/>
        </p:spPr>
        <p:txBody>
          <a:bodyPr wrap="square">
            <a:spAutoFit/>
          </a:bodyPr>
          <a:lstStyle/>
          <a:p>
            <a:pPr marL="285750" indent="-285750" defTabSz="514350">
              <a:buFont typeface="Wingdings" pitchFamily="2" charset="2"/>
              <a:buChar char="Ø"/>
              <a:defRPr/>
            </a:pPr>
            <a:r>
              <a:rPr lang="en-US" sz="2000" dirty="0">
                <a:latin typeface="Arial" panose="020B0604020202020204" pitchFamily="34" charset="0"/>
                <a:cs typeface="Arial" panose="020B0604020202020204" pitchFamily="34" charset="0"/>
              </a:rPr>
              <a:t>Proof of concept for germline-targeting: immunizations with </a:t>
            </a:r>
            <a:r>
              <a:rPr lang="en-US" sz="2000" b="1" dirty="0">
                <a:solidFill>
                  <a:schemeClr val="tx2"/>
                </a:solidFill>
                <a:latin typeface="Arial" panose="020B0604020202020204" pitchFamily="34" charset="0"/>
                <a:cs typeface="Arial" panose="020B0604020202020204" pitchFamily="34" charset="0"/>
              </a:rPr>
              <a:t>eOD-GT8 multimer+AS01b induced VRC01-class IgG B cells </a:t>
            </a:r>
            <a:r>
              <a:rPr lang="en-US" sz="1400" dirty="0">
                <a:latin typeface="Arial" panose="020B0604020202020204" pitchFamily="34" charset="0"/>
                <a:cs typeface="Arial" panose="020B0604020202020204" pitchFamily="34" charset="0"/>
              </a:rPr>
              <a:t>(Leggat et al, Science 2022)</a:t>
            </a:r>
            <a:endParaRPr lang="en-US" sz="1400" dirty="0">
              <a:solidFill>
                <a:schemeClr val="tx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0A14A90E-3522-151B-B941-24499CF8735C}"/>
              </a:ext>
            </a:extLst>
          </p:cNvPr>
          <p:cNvSpPr txBox="1"/>
          <p:nvPr/>
        </p:nvSpPr>
        <p:spPr>
          <a:xfrm>
            <a:off x="8288367" y="6421227"/>
            <a:ext cx="3491661"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Adapted from Steve Smiley (DAIDS)</a:t>
            </a:r>
          </a:p>
        </p:txBody>
      </p:sp>
    </p:spTree>
    <p:extLst>
      <p:ext uri="{BB962C8B-B14F-4D97-AF65-F5344CB8AC3E}">
        <p14:creationId xmlns:p14="http://schemas.microsoft.com/office/powerpoint/2010/main" val="7327086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B06A61F-BFFF-DAB3-D6A8-3A33C828B1C7}"/>
              </a:ext>
            </a:extLst>
          </p:cNvPr>
          <p:cNvSpPr txBox="1"/>
          <p:nvPr/>
        </p:nvSpPr>
        <p:spPr>
          <a:xfrm>
            <a:off x="1049593" y="234562"/>
            <a:ext cx="11532358" cy="954107"/>
          </a:xfrm>
          <a:prstGeom prst="rect">
            <a:avLst/>
          </a:prstGeom>
          <a:noFill/>
        </p:spPr>
        <p:txBody>
          <a:bodyPr wrap="square" rtlCol="0">
            <a:spAutoFit/>
          </a:bodyPr>
          <a:lstStyle/>
          <a:p>
            <a:pPr algn="ctr"/>
            <a:r>
              <a:rPr lang="en-US" sz="2800" b="1" i="1" dirty="0">
                <a:solidFill>
                  <a:schemeClr val="tx2"/>
                </a:solidFill>
                <a:latin typeface="Arial" panose="020B0604020202020204" pitchFamily="34" charset="0"/>
                <a:cs typeface="Arial" panose="020B0604020202020204" pitchFamily="34" charset="0"/>
              </a:rPr>
              <a:t>Can immunogens designed to prime-expand </a:t>
            </a:r>
            <a:r>
              <a:rPr lang="en-US" sz="2800" b="1" i="1" dirty="0" err="1">
                <a:solidFill>
                  <a:schemeClr val="tx2"/>
                </a:solidFill>
                <a:latin typeface="Arial" panose="020B0604020202020204" pitchFamily="34" charset="0"/>
                <a:cs typeface="Arial" panose="020B0604020202020204" pitchFamily="34" charset="0"/>
              </a:rPr>
              <a:t>bNAb</a:t>
            </a:r>
            <a:r>
              <a:rPr lang="en-US" sz="2800" b="1" i="1" dirty="0">
                <a:solidFill>
                  <a:schemeClr val="tx2"/>
                </a:solidFill>
                <a:latin typeface="Arial" panose="020B0604020202020204" pitchFamily="34" charset="0"/>
                <a:cs typeface="Arial" panose="020B0604020202020204" pitchFamily="34" charset="0"/>
              </a:rPr>
              <a:t>-precursors accelerate the generation of </a:t>
            </a:r>
            <a:r>
              <a:rPr lang="en-US" sz="2800" b="1" i="1" dirty="0" err="1">
                <a:solidFill>
                  <a:schemeClr val="tx2"/>
                </a:solidFill>
                <a:latin typeface="Arial" panose="020B0604020202020204" pitchFamily="34" charset="0"/>
                <a:cs typeface="Arial" panose="020B0604020202020204" pitchFamily="34" charset="0"/>
              </a:rPr>
              <a:t>bNAb</a:t>
            </a:r>
            <a:r>
              <a:rPr lang="en-US" sz="2800" b="1" i="1" dirty="0">
                <a:solidFill>
                  <a:schemeClr val="tx2"/>
                </a:solidFill>
                <a:latin typeface="Arial" panose="020B0604020202020204" pitchFamily="34" charset="0"/>
                <a:cs typeface="Arial" panose="020B0604020202020204" pitchFamily="34" charset="0"/>
              </a:rPr>
              <a:t> responses in PLWH? </a:t>
            </a:r>
          </a:p>
        </p:txBody>
      </p:sp>
      <p:grpSp>
        <p:nvGrpSpPr>
          <p:cNvPr id="10" name="Group 9">
            <a:extLst>
              <a:ext uri="{FF2B5EF4-FFF2-40B4-BE49-F238E27FC236}">
                <a16:creationId xmlns:a16="http://schemas.microsoft.com/office/drawing/2014/main" id="{4A817406-C312-8492-65AD-4D6F57CC530E}"/>
              </a:ext>
            </a:extLst>
          </p:cNvPr>
          <p:cNvGrpSpPr/>
          <p:nvPr/>
        </p:nvGrpSpPr>
        <p:grpSpPr>
          <a:xfrm>
            <a:off x="6181418" y="1637909"/>
            <a:ext cx="5846089" cy="4618864"/>
            <a:chOff x="6261567" y="1167262"/>
            <a:chExt cx="5846089" cy="4618864"/>
          </a:xfrm>
        </p:grpSpPr>
        <p:sp>
          <p:nvSpPr>
            <p:cNvPr id="2" name="Rectangle 1"/>
            <p:cNvSpPr/>
            <p:nvPr/>
          </p:nvSpPr>
          <p:spPr>
            <a:xfrm>
              <a:off x="6261567" y="2062030"/>
              <a:ext cx="5846089" cy="3724096"/>
            </a:xfrm>
            <a:prstGeom prst="rect">
              <a:avLst/>
            </a:prstGeom>
          </p:spPr>
          <p:txBody>
            <a:bodyPr wrap="square">
              <a:spAutoFit/>
            </a:bodyPr>
            <a:lstStyle/>
            <a:p>
              <a:pPr lvl="2"/>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PWH on ART were already exposed to HIV Env</a:t>
              </a:r>
            </a:p>
            <a:p>
              <a:pPr marL="742950" lvl="1" indent="-285750">
                <a:buFont typeface="Arial" panose="020B0604020202020204" pitchFamily="34" charset="0"/>
                <a:buChar char="•"/>
              </a:pPr>
              <a:r>
                <a:rPr lang="en-US" dirty="0" err="1">
                  <a:latin typeface="Arial" panose="020B0604020202020204" pitchFamily="34" charset="0"/>
                  <a:cs typeface="Arial" panose="020B0604020202020204" pitchFamily="34" charset="0"/>
                </a:rPr>
                <a:t>bNAb</a:t>
              </a:r>
              <a:r>
                <a:rPr lang="en-US" dirty="0">
                  <a:latin typeface="Arial" panose="020B0604020202020204" pitchFamily="34" charset="0"/>
                  <a:cs typeface="Arial" panose="020B0604020202020204" pitchFamily="34" charset="0"/>
                </a:rPr>
                <a:t> precursor responses are already primed in some PWH</a:t>
              </a:r>
            </a:p>
            <a:p>
              <a:pPr lvl="1"/>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1" dirty="0">
                  <a:solidFill>
                    <a:srgbClr val="C00000"/>
                  </a:solidFill>
                  <a:latin typeface="Arial" panose="020B0604020202020204" pitchFamily="34" charset="0"/>
                  <a:cs typeface="Arial" panose="020B0604020202020204" pitchFamily="34" charset="0"/>
                </a:rPr>
                <a:t>Will ‘polishing’ immunogens suffice to boost or expand </a:t>
              </a:r>
              <a:r>
                <a:rPr lang="en-US" b="1" dirty="0" err="1">
                  <a:solidFill>
                    <a:srgbClr val="C00000"/>
                  </a:solidFill>
                  <a:latin typeface="Arial" panose="020B0604020202020204" pitchFamily="34" charset="0"/>
                  <a:cs typeface="Arial" panose="020B0604020202020204" pitchFamily="34" charset="0"/>
                </a:rPr>
                <a:t>bNAb</a:t>
              </a:r>
              <a:r>
                <a:rPr lang="en-US" b="1" dirty="0">
                  <a:solidFill>
                    <a:srgbClr val="C00000"/>
                  </a:solidFill>
                  <a:latin typeface="Arial" panose="020B0604020202020204" pitchFamily="34" charset="0"/>
                  <a:cs typeface="Arial" panose="020B0604020202020204" pitchFamily="34" charset="0"/>
                </a:rPr>
                <a:t> precursors in PWH?</a:t>
              </a: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Will existing immune memory interfere with the ability to broaden responses?</a:t>
              </a:r>
            </a:p>
            <a:p>
              <a:pPr marL="285750" indent="-285750">
                <a:buFont typeface="Arial" panose="020B0604020202020204" pitchFamily="34" charset="0"/>
                <a:buChar char="•"/>
              </a:pPr>
              <a:endParaRPr lang="en-US" b="1" dirty="0">
                <a:solidFill>
                  <a:srgbClr val="C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b="1"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352571AD-FB88-BB9F-B414-B18D57F87F0A}"/>
                </a:ext>
              </a:extLst>
            </p:cNvPr>
            <p:cNvPicPr>
              <a:picLocks noChangeAspect="1"/>
            </p:cNvPicPr>
            <p:nvPr/>
          </p:nvPicPr>
          <p:blipFill rotWithShape="1">
            <a:blip r:embed="rId3"/>
            <a:srcRect t="10009" b="47137"/>
            <a:stretch/>
          </p:blipFill>
          <p:spPr>
            <a:xfrm>
              <a:off x="7459456" y="1222888"/>
              <a:ext cx="3870704" cy="1096350"/>
            </a:xfrm>
            <a:prstGeom prst="rect">
              <a:avLst/>
            </a:prstGeom>
          </p:spPr>
        </p:pic>
        <p:sp>
          <p:nvSpPr>
            <p:cNvPr id="7" name="Rectangle 6">
              <a:extLst>
                <a:ext uri="{FF2B5EF4-FFF2-40B4-BE49-F238E27FC236}">
                  <a16:creationId xmlns:a16="http://schemas.microsoft.com/office/drawing/2014/main" id="{CB3D82BB-897D-1ADD-8333-25CD099B7C0A}"/>
                </a:ext>
              </a:extLst>
            </p:cNvPr>
            <p:cNvSpPr/>
            <p:nvPr/>
          </p:nvSpPr>
          <p:spPr>
            <a:xfrm>
              <a:off x="8526707" y="1167262"/>
              <a:ext cx="2219911" cy="1096350"/>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id="{DE2BBEC2-A72E-60FC-AE3A-26654745AE46}"/>
              </a:ext>
            </a:extLst>
          </p:cNvPr>
          <p:cNvGrpSpPr/>
          <p:nvPr/>
        </p:nvGrpSpPr>
        <p:grpSpPr>
          <a:xfrm>
            <a:off x="121539" y="1568606"/>
            <a:ext cx="5961014" cy="4380391"/>
            <a:chOff x="75046" y="1097959"/>
            <a:chExt cx="5961014" cy="4380391"/>
          </a:xfrm>
        </p:grpSpPr>
        <p:pic>
          <p:nvPicPr>
            <p:cNvPr id="4" name="Picture 3">
              <a:extLst>
                <a:ext uri="{FF2B5EF4-FFF2-40B4-BE49-F238E27FC236}">
                  <a16:creationId xmlns:a16="http://schemas.microsoft.com/office/drawing/2014/main" id="{429C8B42-1252-C3EA-BEBD-312F7E1CAE66}"/>
                </a:ext>
              </a:extLst>
            </p:cNvPr>
            <p:cNvPicPr>
              <a:picLocks noChangeAspect="1"/>
            </p:cNvPicPr>
            <p:nvPr/>
          </p:nvPicPr>
          <p:blipFill rotWithShape="1">
            <a:blip r:embed="rId3"/>
            <a:srcRect t="10009" b="47137"/>
            <a:stretch/>
          </p:blipFill>
          <p:spPr>
            <a:xfrm>
              <a:off x="809506" y="1097959"/>
              <a:ext cx="3803158" cy="1077218"/>
            </a:xfrm>
            <a:prstGeom prst="rect">
              <a:avLst/>
            </a:prstGeom>
          </p:spPr>
        </p:pic>
        <p:sp>
          <p:nvSpPr>
            <p:cNvPr id="6" name="Rectangle 5">
              <a:extLst>
                <a:ext uri="{FF2B5EF4-FFF2-40B4-BE49-F238E27FC236}">
                  <a16:creationId xmlns:a16="http://schemas.microsoft.com/office/drawing/2014/main" id="{0B67D052-B4D3-5929-6B85-C3C3ABD05862}"/>
                </a:ext>
              </a:extLst>
            </p:cNvPr>
            <p:cNvSpPr/>
            <p:nvPr/>
          </p:nvSpPr>
          <p:spPr>
            <a:xfrm>
              <a:off x="805190" y="1097959"/>
              <a:ext cx="898080" cy="1096350"/>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9484FF3B-38B7-272D-046A-06D682C25DE6}"/>
                </a:ext>
              </a:extLst>
            </p:cNvPr>
            <p:cNvSpPr/>
            <p:nvPr/>
          </p:nvSpPr>
          <p:spPr>
            <a:xfrm>
              <a:off x="75046" y="2339029"/>
              <a:ext cx="5961014" cy="3139321"/>
            </a:xfrm>
            <a:prstGeom prst="rect">
              <a:avLst/>
            </a:prstGeom>
          </p:spPr>
          <p:txBody>
            <a:bodyPr wrap="square">
              <a:spAutoFit/>
            </a:bodyPr>
            <a:lstStyle/>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PWH on ART have ongoing exposure to HIV Env</a:t>
              </a: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Virions persist on follicular dendritic cells</a:t>
              </a: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Low-level viremia occurs despite ART</a:t>
              </a: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Recent data suggest humoral responses evolve during ART suppression.</a:t>
              </a:r>
            </a:p>
            <a:p>
              <a:pPr marL="742950" lvl="1"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1" dirty="0">
                  <a:solidFill>
                    <a:srgbClr val="C00000"/>
                  </a:solidFill>
                  <a:latin typeface="Arial" panose="020B0604020202020204" pitchFamily="34" charset="0"/>
                  <a:cs typeface="Arial" panose="020B0604020202020204" pitchFamily="34" charset="0"/>
                </a:rPr>
                <a:t>Might germline- or epitope-targeting immunogens suffice in PWH?</a:t>
              </a: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Autologous </a:t>
              </a:r>
              <a:r>
                <a:rPr lang="en-US" dirty="0" err="1">
                  <a:latin typeface="Arial" panose="020B0604020202020204" pitchFamily="34" charset="0"/>
                  <a:cs typeface="Arial" panose="020B0604020202020204" pitchFamily="34" charset="0"/>
                </a:rPr>
                <a:t>Envs</a:t>
              </a:r>
              <a:r>
                <a:rPr lang="en-US" dirty="0">
                  <a:latin typeface="Arial" panose="020B0604020202020204" pitchFamily="34" charset="0"/>
                  <a:cs typeface="Arial" panose="020B0604020202020204" pitchFamily="34" charset="0"/>
                </a:rPr>
                <a:t> might </a:t>
              </a:r>
              <a:r>
                <a:rPr lang="en-US" i="1" dirty="0">
                  <a:latin typeface="Arial" panose="020B0604020202020204" pitchFamily="34" charset="0"/>
                  <a:cs typeface="Arial" panose="020B0604020202020204" pitchFamily="34" charset="0"/>
                </a:rPr>
                <a:t>auto-polish</a:t>
              </a:r>
              <a:r>
                <a:rPr lang="en-US" dirty="0">
                  <a:latin typeface="Arial" panose="020B0604020202020204" pitchFamily="34" charset="0"/>
                  <a:cs typeface="Arial" panose="020B0604020202020204" pitchFamily="34" charset="0"/>
                </a:rPr>
                <a:t> and </a:t>
              </a:r>
              <a:r>
                <a:rPr lang="en-US" i="1" dirty="0">
                  <a:latin typeface="Arial" panose="020B0604020202020204" pitchFamily="34" charset="0"/>
                  <a:cs typeface="Arial" panose="020B0604020202020204" pitchFamily="34" charset="0"/>
                </a:rPr>
                <a:t>auto-boost</a:t>
              </a:r>
            </a:p>
            <a:p>
              <a:pPr marL="285750" indent="-285750">
                <a:buFont typeface="Arial" panose="020B0604020202020204" pitchFamily="34" charset="0"/>
                <a:buChar char="•"/>
              </a:pPr>
              <a:endParaRPr lang="en-US" b="1" dirty="0">
                <a:latin typeface="Arial" panose="020B0604020202020204" pitchFamily="34" charset="0"/>
                <a:cs typeface="Arial" panose="020B0604020202020204" pitchFamily="34" charset="0"/>
              </a:endParaRPr>
            </a:p>
          </p:txBody>
        </p:sp>
      </p:grpSp>
      <p:sp>
        <p:nvSpPr>
          <p:cNvPr id="11" name="TextBox 10">
            <a:extLst>
              <a:ext uri="{FF2B5EF4-FFF2-40B4-BE49-F238E27FC236}">
                <a16:creationId xmlns:a16="http://schemas.microsoft.com/office/drawing/2014/main" id="{1068EFBC-5FFF-F92E-EA68-AA92BB68B1B7}"/>
              </a:ext>
            </a:extLst>
          </p:cNvPr>
          <p:cNvSpPr txBox="1"/>
          <p:nvPr/>
        </p:nvSpPr>
        <p:spPr>
          <a:xfrm>
            <a:off x="271204" y="5907776"/>
            <a:ext cx="11721564" cy="923330"/>
          </a:xfrm>
          <a:prstGeom prst="rect">
            <a:avLst/>
          </a:prstGeom>
          <a:noFill/>
        </p:spPr>
        <p:txBody>
          <a:bodyPr wrap="square">
            <a:spAutoFit/>
          </a:bodyPr>
          <a:lstStyle/>
          <a:p>
            <a:pPr marL="342900" indent="-342900">
              <a:buFont typeface="Wingdings" pitchFamily="2" charset="2"/>
              <a:buChar char="Ø"/>
            </a:pPr>
            <a:r>
              <a:rPr lang="en-US" b="1" i="1" dirty="0">
                <a:solidFill>
                  <a:srgbClr val="C00000"/>
                </a:solidFill>
                <a:latin typeface="Arial" panose="020B0604020202020204" pitchFamily="34" charset="0"/>
                <a:ea typeface="Times New Roman" panose="02020603050405020304" pitchFamily="18" charset="0"/>
                <a:cs typeface="Arial" panose="020B0604020202020204" pitchFamily="34" charset="0"/>
              </a:rPr>
              <a:t>If successful in inducing/accelerating </a:t>
            </a:r>
            <a:r>
              <a:rPr lang="en-US" b="1" i="1" dirty="0" err="1">
                <a:solidFill>
                  <a:srgbClr val="C00000"/>
                </a:solidFill>
                <a:latin typeface="Arial" panose="020B0604020202020204" pitchFamily="34" charset="0"/>
                <a:ea typeface="Times New Roman" panose="02020603050405020304" pitchFamily="18" charset="0"/>
                <a:cs typeface="Arial" panose="020B0604020202020204" pitchFamily="34" charset="0"/>
              </a:rPr>
              <a:t>bNAb</a:t>
            </a:r>
            <a:r>
              <a:rPr lang="en-US" b="1" i="1" dirty="0">
                <a:solidFill>
                  <a:srgbClr val="C00000"/>
                </a:solidFill>
                <a:latin typeface="Arial" panose="020B0604020202020204" pitchFamily="34" charset="0"/>
                <a:ea typeface="Times New Roman" panose="02020603050405020304" pitchFamily="18" charset="0"/>
                <a:cs typeface="Arial" panose="020B0604020202020204" pitchFamily="34" charset="0"/>
              </a:rPr>
              <a:t> development in PWH during suppressive ART, vaccine-induced antibodies might: </a:t>
            </a:r>
            <a:r>
              <a:rPr lang="en-US" dirty="0">
                <a:effectLst/>
                <a:latin typeface="Arial" panose="020B0604020202020204" pitchFamily="34" charset="0"/>
                <a:ea typeface="Times New Roman" panose="02020603050405020304" pitchFamily="18" charset="0"/>
                <a:cs typeface="Arial" panose="020B0604020202020204" pitchFamily="34" charset="0"/>
              </a:rPr>
              <a:t>limit viral rebound and modulate HIV-1-specific responses through Fc-mediated mechanisms for long-term control.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1150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27903" y="57081"/>
            <a:ext cx="11541264" cy="926138"/>
          </a:xfrm>
        </p:spPr>
        <p:txBody>
          <a:bodyPr>
            <a:noAutofit/>
          </a:bodyPr>
          <a:lstStyle/>
          <a:p>
            <a:pPr algn="ctr"/>
            <a:r>
              <a:rPr lang="en-US" sz="3000" dirty="0">
                <a:latin typeface="Arial" panose="020B0604020202020204" pitchFamily="34" charset="0"/>
                <a:cs typeface="Arial" panose="020B0604020202020204" pitchFamily="34" charset="0"/>
              </a:rPr>
              <a:t>Passive Transfer of Anti-HIV-1 </a:t>
            </a:r>
            <a:r>
              <a:rPr lang="en-US" sz="3000" dirty="0" err="1">
                <a:latin typeface="Arial" panose="020B0604020202020204" pitchFamily="34" charset="0"/>
                <a:cs typeface="Arial" panose="020B0604020202020204" pitchFamily="34" charset="0"/>
              </a:rPr>
              <a:t>bNAbs</a:t>
            </a:r>
            <a:r>
              <a:rPr lang="en-US" sz="3000" dirty="0">
                <a:latin typeface="Arial" panose="020B0604020202020204" pitchFamily="34" charset="0"/>
                <a:cs typeface="Arial" panose="020B0604020202020204" pitchFamily="34" charset="0"/>
              </a:rPr>
              <a:t> in Clinical Trials</a:t>
            </a:r>
            <a:br>
              <a:rPr lang="en-US" sz="3000" dirty="0">
                <a:latin typeface="Arial" panose="020B0604020202020204" pitchFamily="34" charset="0"/>
                <a:cs typeface="Arial" panose="020B0604020202020204" pitchFamily="34" charset="0"/>
              </a:rPr>
            </a:br>
            <a:endParaRPr lang="en-US" sz="3000" dirty="0">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1BB6D6DC-8729-6D22-2B6A-03C16737AA9B}"/>
              </a:ext>
            </a:extLst>
          </p:cNvPr>
          <p:cNvGrpSpPr/>
          <p:nvPr/>
        </p:nvGrpSpPr>
        <p:grpSpPr>
          <a:xfrm>
            <a:off x="-100763" y="559428"/>
            <a:ext cx="4514530" cy="4558424"/>
            <a:chOff x="3498548" y="916748"/>
            <a:chExt cx="4514530" cy="4558424"/>
          </a:xfrm>
        </p:grpSpPr>
        <p:grpSp>
          <p:nvGrpSpPr>
            <p:cNvPr id="29" name="Group 28">
              <a:extLst>
                <a:ext uri="{FF2B5EF4-FFF2-40B4-BE49-F238E27FC236}">
                  <a16:creationId xmlns:a16="http://schemas.microsoft.com/office/drawing/2014/main" id="{2E93C8CA-DE60-E38D-998B-86AB936CE904}"/>
                </a:ext>
              </a:extLst>
            </p:cNvPr>
            <p:cNvGrpSpPr/>
            <p:nvPr/>
          </p:nvGrpSpPr>
          <p:grpSpPr>
            <a:xfrm>
              <a:off x="3575992" y="916748"/>
              <a:ext cx="4347011" cy="4558424"/>
              <a:chOff x="148242" y="121143"/>
              <a:chExt cx="4347011" cy="4558424"/>
            </a:xfrm>
          </p:grpSpPr>
          <p:pic>
            <p:nvPicPr>
              <p:cNvPr id="30" name="Picture 2" descr="Antibody‐virus co‐evolution in HIV infection: paths for HIV vaccine  development - Bonsignori - 2017 - Immunological Reviews - Wiley Online  Library">
                <a:extLst>
                  <a:ext uri="{FF2B5EF4-FFF2-40B4-BE49-F238E27FC236}">
                    <a16:creationId xmlns:a16="http://schemas.microsoft.com/office/drawing/2014/main" id="{8F98394A-EACC-DDD3-712B-BD050AC1C9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242" y="995052"/>
                <a:ext cx="4347011" cy="3257996"/>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4CF65957-4243-4E08-5222-8A98304A8E93}"/>
                  </a:ext>
                </a:extLst>
              </p:cNvPr>
              <p:cNvSpPr txBox="1"/>
              <p:nvPr/>
            </p:nvSpPr>
            <p:spPr>
              <a:xfrm>
                <a:off x="886253" y="4402568"/>
                <a:ext cx="3037435" cy="276999"/>
              </a:xfrm>
              <a:prstGeom prst="rect">
                <a:avLst/>
              </a:prstGeom>
              <a:noFill/>
            </p:spPr>
            <p:txBody>
              <a:bodyPr wrap="none" rtlCol="0">
                <a:spAutoFit/>
              </a:bodyPr>
              <a:lstStyle/>
              <a:p>
                <a:r>
                  <a:rPr lang="en-US" sz="1200" dirty="0" err="1"/>
                  <a:t>Bonsignori</a:t>
                </a:r>
                <a:r>
                  <a:rPr lang="en-US" sz="1200" dirty="0"/>
                  <a:t> et al , Immunol Rev 2017</a:t>
                </a:r>
              </a:p>
            </p:txBody>
          </p:sp>
          <p:sp>
            <p:nvSpPr>
              <p:cNvPr id="32" name="TextBox 31">
                <a:extLst>
                  <a:ext uri="{FF2B5EF4-FFF2-40B4-BE49-F238E27FC236}">
                    <a16:creationId xmlns:a16="http://schemas.microsoft.com/office/drawing/2014/main" id="{E0FBD225-3A12-308B-4F48-8221555309E5}"/>
                  </a:ext>
                </a:extLst>
              </p:cNvPr>
              <p:cNvSpPr txBox="1"/>
              <p:nvPr/>
            </p:nvSpPr>
            <p:spPr>
              <a:xfrm>
                <a:off x="886253" y="121143"/>
                <a:ext cx="2669833" cy="400110"/>
              </a:xfrm>
              <a:prstGeom prst="rect">
                <a:avLst/>
              </a:prstGeom>
              <a:noFill/>
            </p:spPr>
            <p:txBody>
              <a:bodyPr wrap="none" rtlCol="0">
                <a:spAutoFit/>
              </a:bodyPr>
              <a:lstStyle/>
              <a:p>
                <a:r>
                  <a:rPr lang="en-US" sz="2000" i="1" dirty="0">
                    <a:solidFill>
                      <a:schemeClr val="accent6">
                        <a:lumMod val="75000"/>
                      </a:schemeClr>
                    </a:solidFill>
                    <a:latin typeface="Arial" panose="020B0604020202020204" pitchFamily="34" charset="0"/>
                    <a:cs typeface="Arial" panose="020B0604020202020204" pitchFamily="34" charset="0"/>
                  </a:rPr>
                  <a:t>Neutralization Targets</a:t>
                </a:r>
              </a:p>
            </p:txBody>
          </p:sp>
        </p:grpSp>
        <p:sp>
          <p:nvSpPr>
            <p:cNvPr id="33" name="Oval 32">
              <a:extLst>
                <a:ext uri="{FF2B5EF4-FFF2-40B4-BE49-F238E27FC236}">
                  <a16:creationId xmlns:a16="http://schemas.microsoft.com/office/drawing/2014/main" id="{CB30D859-CAE1-4A70-92A5-CA38AEB58A3E}"/>
                </a:ext>
              </a:extLst>
            </p:cNvPr>
            <p:cNvSpPr/>
            <p:nvPr/>
          </p:nvSpPr>
          <p:spPr>
            <a:xfrm>
              <a:off x="3498548" y="2771361"/>
              <a:ext cx="994759" cy="375557"/>
            </a:xfrm>
            <a:prstGeom prst="ellipse">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79337F1E-9465-7724-D461-B3D55ECECF4B}"/>
                </a:ext>
              </a:extLst>
            </p:cNvPr>
            <p:cNvSpPr/>
            <p:nvPr/>
          </p:nvSpPr>
          <p:spPr>
            <a:xfrm>
              <a:off x="6316089" y="2338146"/>
              <a:ext cx="994759" cy="375557"/>
            </a:xfrm>
            <a:prstGeom prst="ellipse">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166D7D32-693B-07AA-B11A-A9C4D1CDA266}"/>
                </a:ext>
              </a:extLst>
            </p:cNvPr>
            <p:cNvSpPr/>
            <p:nvPr/>
          </p:nvSpPr>
          <p:spPr>
            <a:xfrm>
              <a:off x="6002204" y="3857053"/>
              <a:ext cx="2010874" cy="375557"/>
            </a:xfrm>
            <a:prstGeom prst="ellipse">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522FBA89-9E87-E224-C356-5932331C960E}"/>
                </a:ext>
              </a:extLst>
            </p:cNvPr>
            <p:cNvSpPr/>
            <p:nvPr/>
          </p:nvSpPr>
          <p:spPr>
            <a:xfrm>
              <a:off x="5098909" y="1622669"/>
              <a:ext cx="994759" cy="375557"/>
            </a:xfrm>
            <a:prstGeom prst="ellipse">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a:extLst>
              <a:ext uri="{FF2B5EF4-FFF2-40B4-BE49-F238E27FC236}">
                <a16:creationId xmlns:a16="http://schemas.microsoft.com/office/drawing/2014/main" id="{532062FA-2750-CF91-03F6-1609BADC82F1}"/>
              </a:ext>
            </a:extLst>
          </p:cNvPr>
          <p:cNvGrpSpPr/>
          <p:nvPr/>
        </p:nvGrpSpPr>
        <p:grpSpPr>
          <a:xfrm>
            <a:off x="2155502" y="552362"/>
            <a:ext cx="9968950" cy="6248557"/>
            <a:chOff x="2207924" y="532810"/>
            <a:chExt cx="9968950" cy="6248557"/>
          </a:xfrm>
        </p:grpSpPr>
        <p:sp>
          <p:nvSpPr>
            <p:cNvPr id="5" name="TextBox 4">
              <a:extLst>
                <a:ext uri="{FF2B5EF4-FFF2-40B4-BE49-F238E27FC236}">
                  <a16:creationId xmlns:a16="http://schemas.microsoft.com/office/drawing/2014/main" id="{63E61902-83BB-6D3D-03B2-CA6E7B432C0F}"/>
                </a:ext>
              </a:extLst>
            </p:cNvPr>
            <p:cNvSpPr txBox="1"/>
            <p:nvPr/>
          </p:nvSpPr>
          <p:spPr>
            <a:xfrm>
              <a:off x="2207924" y="6437582"/>
              <a:ext cx="2355132" cy="276999"/>
            </a:xfrm>
            <a:prstGeom prst="rect">
              <a:avLst/>
            </a:prstGeom>
            <a:noFill/>
          </p:spPr>
          <p:txBody>
            <a:bodyPr wrap="none" rtlCol="0">
              <a:spAutoFit/>
            </a:bodyPr>
            <a:lstStyle/>
            <a:p>
              <a:r>
                <a:rPr lang="en-US" sz="1200" dirty="0" err="1">
                  <a:latin typeface="Arial" panose="020B0604020202020204" pitchFamily="34" charset="0"/>
                  <a:cs typeface="Arial" panose="020B0604020202020204" pitchFamily="34" charset="0"/>
                </a:rPr>
                <a:t>Frattari</a:t>
              </a:r>
              <a:r>
                <a:rPr lang="en-US" sz="1200" dirty="0">
                  <a:latin typeface="Arial" panose="020B0604020202020204" pitchFamily="34" charset="0"/>
                  <a:cs typeface="Arial" panose="020B0604020202020204" pitchFamily="34" charset="0"/>
                </a:rPr>
                <a:t> et al, </a:t>
              </a:r>
              <a:r>
                <a:rPr lang="en-US" sz="1200" dirty="0" err="1">
                  <a:latin typeface="Arial" panose="020B0604020202020204" pitchFamily="34" charset="0"/>
                  <a:cs typeface="Arial" panose="020B0604020202020204" pitchFamily="34" charset="0"/>
                </a:rPr>
                <a:t>Curr</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Opi</a:t>
              </a:r>
              <a:r>
                <a:rPr lang="en-US" sz="1200" dirty="0">
                  <a:latin typeface="Arial" panose="020B0604020202020204" pitchFamily="34" charset="0"/>
                  <a:cs typeface="Arial" panose="020B0604020202020204" pitchFamily="34" charset="0"/>
                </a:rPr>
                <a:t> HIV 2023</a:t>
              </a:r>
            </a:p>
          </p:txBody>
        </p:sp>
        <p:grpSp>
          <p:nvGrpSpPr>
            <p:cNvPr id="6" name="Group 5">
              <a:extLst>
                <a:ext uri="{FF2B5EF4-FFF2-40B4-BE49-F238E27FC236}">
                  <a16:creationId xmlns:a16="http://schemas.microsoft.com/office/drawing/2014/main" id="{8E7EEAB7-0216-F9A9-870B-9FDF140FD0D2}"/>
                </a:ext>
              </a:extLst>
            </p:cNvPr>
            <p:cNvGrpSpPr/>
            <p:nvPr/>
          </p:nvGrpSpPr>
          <p:grpSpPr>
            <a:xfrm>
              <a:off x="4579652" y="887846"/>
              <a:ext cx="7597222" cy="5893521"/>
              <a:chOff x="4609632" y="832426"/>
              <a:chExt cx="7597222" cy="5893521"/>
            </a:xfrm>
          </p:grpSpPr>
          <p:pic>
            <p:nvPicPr>
              <p:cNvPr id="8" name="Picture 7">
                <a:extLst>
                  <a:ext uri="{FF2B5EF4-FFF2-40B4-BE49-F238E27FC236}">
                    <a16:creationId xmlns:a16="http://schemas.microsoft.com/office/drawing/2014/main" id="{30843877-5455-EBE9-1080-B30A29F7FC1F}"/>
                  </a:ext>
                </a:extLst>
              </p:cNvPr>
              <p:cNvPicPr>
                <a:picLocks noChangeAspect="1"/>
              </p:cNvPicPr>
              <p:nvPr/>
            </p:nvPicPr>
            <p:blipFill>
              <a:blip r:embed="rId4"/>
              <a:stretch>
                <a:fillRect/>
              </a:stretch>
            </p:blipFill>
            <p:spPr>
              <a:xfrm>
                <a:off x="4796716" y="832426"/>
                <a:ext cx="6981152" cy="5825542"/>
              </a:xfrm>
              <a:prstGeom prst="rect">
                <a:avLst/>
              </a:prstGeom>
            </p:spPr>
          </p:pic>
          <p:sp>
            <p:nvSpPr>
              <p:cNvPr id="9" name="TextBox 8">
                <a:extLst>
                  <a:ext uri="{FF2B5EF4-FFF2-40B4-BE49-F238E27FC236}">
                    <a16:creationId xmlns:a16="http://schemas.microsoft.com/office/drawing/2014/main" id="{1A3197AA-E55B-5135-3A1A-C08CBB985509}"/>
                  </a:ext>
                </a:extLst>
              </p:cNvPr>
              <p:cNvSpPr txBox="1"/>
              <p:nvPr/>
            </p:nvSpPr>
            <p:spPr>
              <a:xfrm>
                <a:off x="4609633" y="847415"/>
                <a:ext cx="984288" cy="5878532"/>
              </a:xfrm>
              <a:prstGeom prst="rect">
                <a:avLst/>
              </a:prstGeom>
              <a:solidFill>
                <a:schemeClr val="bg1">
                  <a:lumMod val="95000"/>
                </a:schemeClr>
              </a:solidFill>
              <a:ln>
                <a:noFill/>
              </a:ln>
            </p:spPr>
            <p:txBody>
              <a:bodyPr wrap="square" rtlCol="0">
                <a:spAutoFit/>
              </a:bodyPr>
              <a:lstStyle/>
              <a:p>
                <a:endParaRPr lang="en-US" sz="1500" b="1" dirty="0">
                  <a:latin typeface="Arial" panose="020B0604020202020204" pitchFamily="34" charset="0"/>
                  <a:cs typeface="Arial" panose="020B0604020202020204" pitchFamily="34" charset="0"/>
                </a:endParaRPr>
              </a:p>
              <a:p>
                <a:endParaRPr lang="en-US" sz="1500" b="1" dirty="0">
                  <a:latin typeface="Arial" panose="020B0604020202020204" pitchFamily="34" charset="0"/>
                  <a:cs typeface="Arial" panose="020B0604020202020204" pitchFamily="34" charset="0"/>
                </a:endParaRPr>
              </a:p>
              <a:p>
                <a:endParaRPr lang="en-US" sz="1500" b="1" dirty="0">
                  <a:latin typeface="Arial" panose="020B0604020202020204" pitchFamily="34" charset="0"/>
                  <a:cs typeface="Arial" panose="020B0604020202020204" pitchFamily="34" charset="0"/>
                </a:endParaRPr>
              </a:p>
              <a:p>
                <a:endParaRPr lang="en-US" sz="1500" b="1" dirty="0">
                  <a:latin typeface="Arial" panose="020B0604020202020204" pitchFamily="34" charset="0"/>
                  <a:cs typeface="Arial" panose="020B0604020202020204" pitchFamily="34" charset="0"/>
                </a:endParaRPr>
              </a:p>
              <a:p>
                <a:r>
                  <a:rPr lang="en-US" sz="1400" b="1" dirty="0">
                    <a:solidFill>
                      <a:schemeClr val="accent2"/>
                    </a:solidFill>
                    <a:latin typeface="Arial" panose="020B0604020202020204" pitchFamily="34" charset="0"/>
                    <a:cs typeface="Arial" panose="020B0604020202020204" pitchFamily="34" charset="0"/>
                  </a:rPr>
                  <a:t>CD4bs</a:t>
                </a:r>
              </a:p>
              <a:p>
                <a:endParaRPr lang="en-US" sz="1400" b="1" dirty="0">
                  <a:latin typeface="Arial" panose="020B0604020202020204" pitchFamily="34" charset="0"/>
                  <a:cs typeface="Arial" panose="020B0604020202020204" pitchFamily="34" charset="0"/>
                </a:endParaRPr>
              </a:p>
              <a:p>
                <a:endParaRPr lang="en-US" sz="1400" b="1" dirty="0">
                  <a:latin typeface="Arial" panose="020B0604020202020204" pitchFamily="34" charset="0"/>
                  <a:cs typeface="Arial" panose="020B0604020202020204" pitchFamily="34" charset="0"/>
                </a:endParaRPr>
              </a:p>
              <a:p>
                <a:endParaRPr lang="en-US" sz="1400" b="1" dirty="0">
                  <a:latin typeface="Arial" panose="020B0604020202020204" pitchFamily="34" charset="0"/>
                  <a:cs typeface="Arial" panose="020B0604020202020204" pitchFamily="34" charset="0"/>
                </a:endParaRPr>
              </a:p>
              <a:p>
                <a:endParaRPr lang="en-US" sz="1400" b="1" dirty="0">
                  <a:latin typeface="Arial" panose="020B0604020202020204" pitchFamily="34" charset="0"/>
                  <a:cs typeface="Arial" panose="020B0604020202020204" pitchFamily="34" charset="0"/>
                </a:endParaRPr>
              </a:p>
              <a:p>
                <a:endParaRPr lang="en-US" sz="1400" b="1" dirty="0">
                  <a:latin typeface="Arial" panose="020B0604020202020204" pitchFamily="34" charset="0"/>
                  <a:cs typeface="Arial" panose="020B0604020202020204" pitchFamily="34" charset="0"/>
                </a:endParaRPr>
              </a:p>
              <a:p>
                <a:endParaRPr lang="en-US" sz="1400" b="1" dirty="0">
                  <a:latin typeface="Arial" panose="020B0604020202020204" pitchFamily="34" charset="0"/>
                  <a:cs typeface="Arial" panose="020B0604020202020204" pitchFamily="34" charset="0"/>
                </a:endParaRPr>
              </a:p>
              <a:p>
                <a:r>
                  <a:rPr lang="en-US" sz="1400" b="1" dirty="0">
                    <a:latin typeface="Arial" panose="020B0604020202020204" pitchFamily="34" charset="0"/>
                    <a:cs typeface="Arial" panose="020B0604020202020204" pitchFamily="34" charset="0"/>
                  </a:rPr>
                  <a:t>  </a:t>
                </a:r>
                <a:r>
                  <a:rPr lang="en-US" sz="1400" b="1" dirty="0">
                    <a:solidFill>
                      <a:srgbClr val="00B050"/>
                    </a:solidFill>
                    <a:latin typeface="Arial" panose="020B0604020202020204" pitchFamily="34" charset="0"/>
                    <a:cs typeface="Arial" panose="020B0604020202020204" pitchFamily="34" charset="0"/>
                  </a:rPr>
                  <a:t>V3</a:t>
                </a:r>
              </a:p>
              <a:p>
                <a:endParaRPr lang="en-US" sz="1400" b="1" dirty="0">
                  <a:latin typeface="Arial" panose="020B0604020202020204" pitchFamily="34" charset="0"/>
                  <a:cs typeface="Arial" panose="020B0604020202020204" pitchFamily="34" charset="0"/>
                </a:endParaRPr>
              </a:p>
              <a:p>
                <a:endParaRPr lang="en-US" sz="1400" b="1" dirty="0">
                  <a:latin typeface="Arial" panose="020B0604020202020204" pitchFamily="34" charset="0"/>
                  <a:cs typeface="Arial" panose="020B0604020202020204" pitchFamily="34" charset="0"/>
                </a:endParaRPr>
              </a:p>
              <a:p>
                <a:endParaRPr lang="en-US" sz="1400" b="1" dirty="0">
                  <a:latin typeface="Arial" panose="020B0604020202020204" pitchFamily="34" charset="0"/>
                  <a:cs typeface="Arial" panose="020B0604020202020204" pitchFamily="34" charset="0"/>
                </a:endParaRPr>
              </a:p>
              <a:p>
                <a:endParaRPr lang="en-US" sz="1400" b="1" dirty="0">
                  <a:latin typeface="Arial" panose="020B0604020202020204" pitchFamily="34" charset="0"/>
                  <a:cs typeface="Arial" panose="020B0604020202020204" pitchFamily="34" charset="0"/>
                </a:endParaRPr>
              </a:p>
              <a:p>
                <a:endParaRPr lang="en-US" sz="1400" b="1" dirty="0">
                  <a:latin typeface="Arial" panose="020B0604020202020204" pitchFamily="34" charset="0"/>
                  <a:cs typeface="Arial" panose="020B0604020202020204" pitchFamily="34" charset="0"/>
                </a:endParaRPr>
              </a:p>
              <a:p>
                <a:r>
                  <a:rPr lang="en-US" sz="1400" b="1" dirty="0">
                    <a:solidFill>
                      <a:srgbClr val="FF0000"/>
                    </a:solidFill>
                    <a:latin typeface="Arial" panose="020B0604020202020204" pitchFamily="34" charset="0"/>
                    <a:cs typeface="Arial" panose="020B0604020202020204" pitchFamily="34" charset="0"/>
                  </a:rPr>
                  <a:t>V1V2</a:t>
                </a:r>
              </a:p>
              <a:p>
                <a:endParaRPr lang="en-US" sz="1400" b="1" dirty="0">
                  <a:latin typeface="Arial" panose="020B0604020202020204" pitchFamily="34" charset="0"/>
                  <a:cs typeface="Arial" panose="020B0604020202020204" pitchFamily="34" charset="0"/>
                </a:endParaRPr>
              </a:p>
              <a:p>
                <a:endParaRPr lang="en-US" sz="1400" b="1" dirty="0">
                  <a:latin typeface="Arial" panose="020B0604020202020204" pitchFamily="34" charset="0"/>
                  <a:cs typeface="Arial" panose="020B0604020202020204" pitchFamily="34" charset="0"/>
                </a:endParaRPr>
              </a:p>
              <a:p>
                <a:endParaRPr lang="en-US" sz="1400" b="1" dirty="0">
                  <a:solidFill>
                    <a:schemeClr val="accent2">
                      <a:lumMod val="50000"/>
                    </a:schemeClr>
                  </a:solidFill>
                  <a:latin typeface="Arial" panose="020B0604020202020204" pitchFamily="34" charset="0"/>
                  <a:cs typeface="Arial" panose="020B0604020202020204" pitchFamily="34" charset="0"/>
                </a:endParaRPr>
              </a:p>
              <a:p>
                <a:r>
                  <a:rPr lang="en-US" sz="1400" b="1" dirty="0">
                    <a:solidFill>
                      <a:schemeClr val="accent2">
                        <a:lumMod val="50000"/>
                      </a:schemeClr>
                    </a:solidFill>
                    <a:latin typeface="Arial" panose="020B0604020202020204" pitchFamily="34" charset="0"/>
                    <a:cs typeface="Arial" panose="020B0604020202020204" pitchFamily="34" charset="0"/>
                  </a:rPr>
                  <a:t>MPER</a:t>
                </a:r>
              </a:p>
              <a:p>
                <a:endParaRPr lang="en-US" sz="1400" b="1" dirty="0">
                  <a:latin typeface="Arial" panose="020B0604020202020204" pitchFamily="34" charset="0"/>
                  <a:cs typeface="Arial" panose="020B0604020202020204" pitchFamily="34" charset="0"/>
                </a:endParaRPr>
              </a:p>
              <a:p>
                <a:r>
                  <a:rPr lang="en-US" sz="1400" b="1" dirty="0">
                    <a:latin typeface="Arial" panose="020B0604020202020204" pitchFamily="34" charset="0"/>
                    <a:cs typeface="Arial" panose="020B0604020202020204" pitchFamily="34" charset="0"/>
                  </a:rPr>
                  <a:t>Bi-spec</a:t>
                </a:r>
              </a:p>
              <a:p>
                <a:endParaRPr lang="en-US" sz="800" b="1" dirty="0">
                  <a:latin typeface="Arial" panose="020B0604020202020204" pitchFamily="34" charset="0"/>
                  <a:cs typeface="Arial" panose="020B0604020202020204" pitchFamily="34" charset="0"/>
                </a:endParaRPr>
              </a:p>
              <a:p>
                <a:r>
                  <a:rPr lang="en-US" sz="1400" b="1" dirty="0">
                    <a:latin typeface="Arial" panose="020B0604020202020204" pitchFamily="34" charset="0"/>
                    <a:cs typeface="Arial" panose="020B0604020202020204" pitchFamily="34" charset="0"/>
                  </a:rPr>
                  <a:t>Tri-spec</a:t>
                </a:r>
              </a:p>
              <a:p>
                <a:endParaRPr lang="en-US" sz="600" b="1"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97D3562F-5486-1A6B-D46C-6FDDF0D1BC88}"/>
                  </a:ext>
                </a:extLst>
              </p:cNvPr>
              <p:cNvSpPr txBox="1"/>
              <p:nvPr/>
            </p:nvSpPr>
            <p:spPr>
              <a:xfrm>
                <a:off x="10756301" y="869449"/>
                <a:ext cx="1435700" cy="5816977"/>
              </a:xfrm>
              <a:prstGeom prst="rect">
                <a:avLst/>
              </a:prstGeom>
              <a:solidFill>
                <a:schemeClr val="bg1">
                  <a:lumMod val="95000"/>
                </a:schemeClr>
              </a:solidFill>
            </p:spPr>
            <p:txBody>
              <a:bodyPr wrap="square" rtlCol="0">
                <a:spAutoFit/>
              </a:bodyPr>
              <a:lstStyle/>
              <a:p>
                <a:r>
                  <a:rPr lang="en-US" sz="1200" b="1" dirty="0">
                    <a:latin typeface="Arial" panose="020B0604020202020204" pitchFamily="34" charset="0"/>
                    <a:cs typeface="Arial" panose="020B0604020202020204" pitchFamily="34" charset="0"/>
                  </a:rPr>
                  <a:t>VRC01</a:t>
                </a:r>
              </a:p>
              <a:p>
                <a:endParaRPr lang="en-US" sz="600" b="1"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VRC01LS</a:t>
                </a:r>
              </a:p>
              <a:p>
                <a:endParaRPr lang="en-US" sz="800" b="1"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3BNC117</a:t>
                </a:r>
              </a:p>
              <a:p>
                <a:endParaRPr lang="en-US" sz="600" b="1"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3BNC117-LS</a:t>
                </a:r>
              </a:p>
              <a:p>
                <a:endParaRPr lang="en-US" sz="600" b="1"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3BNC117-LS-J</a:t>
                </a:r>
              </a:p>
              <a:p>
                <a:endParaRPr lang="en-US" sz="600" b="1"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VRC07-523LS</a:t>
                </a:r>
              </a:p>
              <a:p>
                <a:endParaRPr lang="en-US" sz="600" b="1"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N6LS</a:t>
                </a:r>
              </a:p>
              <a:p>
                <a:endParaRPr lang="en-US" sz="1200" b="1"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PGT121</a:t>
                </a:r>
              </a:p>
              <a:p>
                <a:endParaRPr lang="en-US" sz="600" b="1"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PGT121.414LS</a:t>
                </a:r>
              </a:p>
              <a:p>
                <a:endParaRPr lang="en-US" sz="600" b="1"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10-1074</a:t>
                </a:r>
              </a:p>
              <a:p>
                <a:endParaRPr lang="en-US" sz="600" b="1"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10-1074-LS</a:t>
                </a:r>
              </a:p>
              <a:p>
                <a:endParaRPr lang="en-US" sz="600" b="1"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10-1074-LS-J</a:t>
                </a:r>
              </a:p>
              <a:p>
                <a:endParaRPr lang="en-US" sz="1200" b="1"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PDGM1400</a:t>
                </a:r>
              </a:p>
              <a:p>
                <a:endParaRPr lang="en-US" sz="600" b="1"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PDGM1400LS</a:t>
                </a:r>
              </a:p>
              <a:p>
                <a:endParaRPr lang="en-US" sz="600" b="1"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CAP256v2LS</a:t>
                </a:r>
              </a:p>
              <a:p>
                <a:endParaRPr lang="en-US" sz="1200" b="1"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10e8vLS</a:t>
                </a:r>
              </a:p>
              <a:p>
                <a:endParaRPr lang="en-US" sz="1200" b="1" dirty="0">
                  <a:latin typeface="Arial" panose="020B0604020202020204" pitchFamily="34" charset="0"/>
                  <a:cs typeface="Arial" panose="020B0604020202020204" pitchFamily="34" charset="0"/>
                </a:endParaRPr>
              </a:p>
              <a:p>
                <a:endParaRPr lang="en-US" sz="600" b="1"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10e8.4-iMAB</a:t>
                </a:r>
              </a:p>
              <a:p>
                <a:endParaRPr lang="en-US" sz="1200" b="1"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SAR441236</a:t>
                </a:r>
              </a:p>
              <a:p>
                <a:endParaRPr lang="en-US" sz="1600" b="1"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486397C6-1218-720F-41BE-CEE0735C31CF}"/>
                  </a:ext>
                </a:extLst>
              </p:cNvPr>
              <p:cNvSpPr/>
              <p:nvPr/>
            </p:nvSpPr>
            <p:spPr>
              <a:xfrm>
                <a:off x="4609633" y="847415"/>
                <a:ext cx="7582367" cy="1995333"/>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2" name="Rectangle 11">
                <a:extLst>
                  <a:ext uri="{FF2B5EF4-FFF2-40B4-BE49-F238E27FC236}">
                    <a16:creationId xmlns:a16="http://schemas.microsoft.com/office/drawing/2014/main" id="{8529A2B4-3FF0-AD5F-DA99-21B54C9EAE0B}"/>
                  </a:ext>
                </a:extLst>
              </p:cNvPr>
              <p:cNvSpPr/>
              <p:nvPr/>
            </p:nvSpPr>
            <p:spPr>
              <a:xfrm>
                <a:off x="4609632" y="2897987"/>
                <a:ext cx="7582367" cy="1405093"/>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6A7F59C-0831-E452-B9B5-184776935DD1}"/>
                  </a:ext>
                </a:extLst>
              </p:cNvPr>
              <p:cNvSpPr/>
              <p:nvPr/>
            </p:nvSpPr>
            <p:spPr>
              <a:xfrm>
                <a:off x="4624487" y="4353669"/>
                <a:ext cx="7582367" cy="90949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2760B07-A178-820D-7559-5854DCE3A28E}"/>
                  </a:ext>
                </a:extLst>
              </p:cNvPr>
              <p:cNvSpPr/>
              <p:nvPr/>
            </p:nvSpPr>
            <p:spPr>
              <a:xfrm>
                <a:off x="4617060" y="5312243"/>
                <a:ext cx="7582367" cy="383408"/>
              </a:xfrm>
              <a:prstGeom prst="rect">
                <a:avLst/>
              </a:prstGeom>
              <a:no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35A5CEBA-E56E-56DD-E543-3D6DF2E15249}"/>
                </a:ext>
              </a:extLst>
            </p:cNvPr>
            <p:cNvSpPr txBox="1"/>
            <p:nvPr/>
          </p:nvSpPr>
          <p:spPr>
            <a:xfrm>
              <a:off x="6584876" y="532810"/>
              <a:ext cx="3608039" cy="400110"/>
            </a:xfrm>
            <a:prstGeom prst="rect">
              <a:avLst/>
            </a:prstGeom>
            <a:noFill/>
          </p:spPr>
          <p:txBody>
            <a:bodyPr wrap="none" rtlCol="0">
              <a:spAutoFit/>
            </a:bodyPr>
            <a:lstStyle/>
            <a:p>
              <a:r>
                <a:rPr lang="en-US" sz="2000" i="1" dirty="0">
                  <a:solidFill>
                    <a:schemeClr val="accent6">
                      <a:lumMod val="75000"/>
                    </a:schemeClr>
                  </a:solidFill>
                  <a:latin typeface="Arial" panose="020B0604020202020204" pitchFamily="34" charset="0"/>
                  <a:cs typeface="Arial" panose="020B0604020202020204" pitchFamily="34" charset="0"/>
                </a:rPr>
                <a:t>Clinical Evaluation – Timeline </a:t>
              </a:r>
            </a:p>
          </p:txBody>
        </p:sp>
      </p:grpSp>
    </p:spTree>
    <p:extLst>
      <p:ext uri="{BB962C8B-B14F-4D97-AF65-F5344CB8AC3E}">
        <p14:creationId xmlns:p14="http://schemas.microsoft.com/office/powerpoint/2010/main" val="4135263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B68D8E-627C-D17B-8D9D-24727241C315}"/>
              </a:ext>
            </a:extLst>
          </p:cNvPr>
          <p:cNvSpPr>
            <a:spLocks noGrp="1"/>
          </p:cNvSpPr>
          <p:nvPr>
            <p:ph idx="1"/>
          </p:nvPr>
        </p:nvSpPr>
        <p:spPr>
          <a:xfrm>
            <a:off x="838200" y="1613072"/>
            <a:ext cx="10647243" cy="5391604"/>
          </a:xfrm>
        </p:spPr>
        <p:txBody>
          <a:bodyPr>
            <a:noAutofit/>
          </a:bodyPr>
          <a:lstStyle/>
          <a:p>
            <a:r>
              <a:rPr lang="en-US" sz="2200" dirty="0">
                <a:latin typeface="Arial" panose="020B0604020202020204" pitchFamily="34" charset="0"/>
                <a:cs typeface="Arial" panose="020B0604020202020204" pitchFamily="34" charset="0"/>
              </a:rPr>
              <a:t>Studies of passively administered </a:t>
            </a:r>
            <a:r>
              <a:rPr lang="en-US" sz="2200" dirty="0" err="1">
                <a:latin typeface="Arial" panose="020B0604020202020204" pitchFamily="34" charset="0"/>
                <a:cs typeface="Arial" panose="020B0604020202020204" pitchFamily="34" charset="0"/>
              </a:rPr>
              <a:t>bNAbs</a:t>
            </a:r>
            <a:r>
              <a:rPr lang="en-US" sz="2200" dirty="0">
                <a:latin typeface="Arial" panose="020B0604020202020204" pitchFamily="34" charset="0"/>
                <a:cs typeface="Arial" panose="020B0604020202020204" pitchFamily="34" charset="0"/>
              </a:rPr>
              <a:t> showed effects on intact proviruses and HIV-specific immune responses</a:t>
            </a:r>
          </a:p>
          <a:p>
            <a:pPr lvl="1"/>
            <a:r>
              <a:rPr lang="en-US" i="1" dirty="0">
                <a:latin typeface="Arial" panose="020B0604020202020204" pitchFamily="34" charset="0"/>
                <a:cs typeface="Arial" panose="020B0604020202020204" pitchFamily="34" charset="0"/>
              </a:rPr>
              <a:t>Are the observed responses due to a “vaccinal effect”?</a:t>
            </a:r>
          </a:p>
          <a:p>
            <a:pPr lvl="1"/>
            <a:r>
              <a:rPr lang="en-US" i="1" dirty="0">
                <a:latin typeface="Arial" panose="020B0604020202020204" pitchFamily="34" charset="0"/>
                <a:cs typeface="Arial" panose="020B0604020202020204" pitchFamily="34" charset="0"/>
              </a:rPr>
              <a:t>So far, not sufficient to mediate long-term virologic control (consistently)</a:t>
            </a:r>
          </a:p>
          <a:p>
            <a:pPr lvl="1"/>
            <a:r>
              <a:rPr lang="en-US" i="1" dirty="0">
                <a:latin typeface="Arial" panose="020B0604020202020204" pitchFamily="34" charset="0"/>
                <a:cs typeface="Arial" panose="020B0604020202020204" pitchFamily="34" charset="0"/>
              </a:rPr>
              <a:t>Small studies to date</a:t>
            </a:r>
          </a:p>
          <a:p>
            <a:pPr marL="457200" lvl="1" indent="0">
              <a:buNone/>
            </a:pPr>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How to improve upon these results?</a:t>
            </a:r>
          </a:p>
          <a:p>
            <a:pPr lvl="1"/>
            <a:r>
              <a:rPr lang="en-US" i="1" dirty="0">
                <a:latin typeface="Arial" panose="020B0604020202020204" pitchFamily="34" charset="0"/>
                <a:cs typeface="Arial" panose="020B0604020202020204" pitchFamily="34" charset="0"/>
              </a:rPr>
              <a:t>Evaluate different clinical scenarios such as timing/length of intervention </a:t>
            </a:r>
            <a:r>
              <a:rPr lang="en-US" dirty="0">
                <a:latin typeface="Arial" panose="020B0604020202020204" pitchFamily="34" charset="0"/>
                <a:cs typeface="Arial" panose="020B0604020202020204" pitchFamily="34" charset="0"/>
              </a:rPr>
              <a:t>and </a:t>
            </a:r>
            <a:r>
              <a:rPr lang="en-US" i="1" dirty="0">
                <a:latin typeface="Arial" panose="020B0604020202020204" pitchFamily="34" charset="0"/>
                <a:cs typeface="Arial" panose="020B0604020202020204" pitchFamily="34" charset="0"/>
              </a:rPr>
              <a:t>study populations</a:t>
            </a:r>
          </a:p>
          <a:p>
            <a:pPr lvl="1"/>
            <a:r>
              <a:rPr lang="en-US" i="1" dirty="0">
                <a:latin typeface="Arial" panose="020B0604020202020204" pitchFamily="34" charset="0"/>
                <a:cs typeface="Arial" panose="020B0604020202020204" pitchFamily="34" charset="0"/>
              </a:rPr>
              <a:t>Evaluate combination approaches</a:t>
            </a:r>
          </a:p>
          <a:p>
            <a:pPr lvl="1"/>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Can B-cell immunogens have a role in Cure strategies?</a:t>
            </a:r>
          </a:p>
          <a:p>
            <a:pPr lvl="1"/>
            <a:r>
              <a:rPr lang="en-US" i="1" dirty="0">
                <a:latin typeface="Arial" panose="020B0604020202020204" pitchFamily="34" charset="0"/>
                <a:cs typeface="Arial" panose="020B0604020202020204" pitchFamily="34" charset="0"/>
              </a:rPr>
              <a:t>Can we learn lessons from studies in PLWH that may be relevant to the prevention field?</a:t>
            </a:r>
          </a:p>
        </p:txBody>
      </p:sp>
      <p:sp>
        <p:nvSpPr>
          <p:cNvPr id="4" name="Title 1">
            <a:extLst>
              <a:ext uri="{FF2B5EF4-FFF2-40B4-BE49-F238E27FC236}">
                <a16:creationId xmlns:a16="http://schemas.microsoft.com/office/drawing/2014/main" id="{8C9A500A-E6F6-0873-78D8-3FB723447871}"/>
              </a:ext>
            </a:extLst>
          </p:cNvPr>
          <p:cNvSpPr>
            <a:spLocks noGrp="1"/>
          </p:cNvSpPr>
          <p:nvPr>
            <p:ph type="title"/>
          </p:nvPr>
        </p:nvSpPr>
        <p:spPr>
          <a:xfrm>
            <a:off x="838200" y="0"/>
            <a:ext cx="10515600" cy="1325563"/>
          </a:xfrm>
        </p:spPr>
        <p:txBody>
          <a:bodyPr>
            <a:normAutofit/>
          </a:bodyPr>
          <a:lstStyle/>
          <a:p>
            <a:pPr algn="ctr"/>
            <a:r>
              <a:rPr lang="en-US" sz="4000" dirty="0">
                <a:latin typeface="Arial" panose="020B0604020202020204" pitchFamily="34" charset="0"/>
                <a:ea typeface="ＭＳ Ｐゴシック" charset="0"/>
                <a:cs typeface="Arial" panose="020B0604020202020204" pitchFamily="34" charset="0"/>
              </a:rPr>
              <a:t>Summary</a:t>
            </a:r>
          </a:p>
        </p:txBody>
      </p:sp>
    </p:spTree>
    <p:extLst>
      <p:ext uri="{BB962C8B-B14F-4D97-AF65-F5344CB8AC3E}">
        <p14:creationId xmlns:p14="http://schemas.microsoft.com/office/powerpoint/2010/main" val="1987311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ext Box 2"/>
          <p:cNvSpPr txBox="1">
            <a:spLocks noChangeArrowheads="1"/>
          </p:cNvSpPr>
          <p:nvPr/>
        </p:nvSpPr>
        <p:spPr bwMode="auto">
          <a:xfrm>
            <a:off x="5310784" y="2067788"/>
            <a:ext cx="18473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600">
              <a:latin typeface="Arial" panose="020B0604020202020204" pitchFamily="34" charset="0"/>
              <a:cs typeface="Arial" panose="020B0604020202020204" pitchFamily="34" charset="0"/>
            </a:endParaRPr>
          </a:p>
        </p:txBody>
      </p:sp>
      <p:sp>
        <p:nvSpPr>
          <p:cNvPr id="92162" name="Text Box 3"/>
          <p:cNvSpPr txBox="1">
            <a:spLocks noChangeArrowheads="1"/>
          </p:cNvSpPr>
          <p:nvPr/>
        </p:nvSpPr>
        <p:spPr bwMode="auto">
          <a:xfrm>
            <a:off x="4061018" y="11239"/>
            <a:ext cx="4031873"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3200" b="1" dirty="0">
                <a:solidFill>
                  <a:schemeClr val="tx2"/>
                </a:solidFill>
                <a:latin typeface="Arial" panose="020B0604020202020204" pitchFamily="34" charset="0"/>
                <a:cs typeface="Arial" panose="020B0604020202020204" pitchFamily="34" charset="0"/>
              </a:rPr>
              <a:t>Acknowledgements</a:t>
            </a:r>
          </a:p>
        </p:txBody>
      </p:sp>
      <p:sp>
        <p:nvSpPr>
          <p:cNvPr id="3" name="Rectangle 2"/>
          <p:cNvSpPr/>
          <p:nvPr/>
        </p:nvSpPr>
        <p:spPr>
          <a:xfrm>
            <a:off x="4777613" y="555220"/>
            <a:ext cx="2651688" cy="430887"/>
          </a:xfrm>
          <a:prstGeom prst="rect">
            <a:avLst/>
          </a:prstGeom>
        </p:spPr>
        <p:txBody>
          <a:bodyPr wrap="none">
            <a:spAutoFit/>
          </a:bodyPr>
          <a:lstStyle/>
          <a:p>
            <a:pPr>
              <a:defRPr/>
            </a:pPr>
            <a:r>
              <a:rPr lang="en-US" sz="2200" b="1" i="1" dirty="0">
                <a:solidFill>
                  <a:srgbClr val="00B050"/>
                </a:solidFill>
                <a:latin typeface="Arial" panose="020B0604020202020204" pitchFamily="34" charset="0"/>
                <a:cs typeface="Arial" panose="020B0604020202020204" pitchFamily="34" charset="0"/>
              </a:rPr>
              <a:t>Study participants</a:t>
            </a:r>
          </a:p>
        </p:txBody>
      </p:sp>
      <p:sp>
        <p:nvSpPr>
          <p:cNvPr id="16" name="Rectangle 9"/>
          <p:cNvSpPr>
            <a:spLocks noChangeArrowheads="1"/>
          </p:cNvSpPr>
          <p:nvPr/>
        </p:nvSpPr>
        <p:spPr bwMode="auto">
          <a:xfrm>
            <a:off x="5310784" y="4180490"/>
            <a:ext cx="1918524"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defRPr/>
            </a:pPr>
            <a:r>
              <a:rPr lang="en-US" sz="1600" b="1" i="1" dirty="0">
                <a:latin typeface="Arial" panose="020B0604020202020204" pitchFamily="34" charset="0"/>
                <a:cs typeface="Arial" panose="020B0604020202020204" pitchFamily="34" charset="0"/>
              </a:rPr>
              <a:t>IAVI</a:t>
            </a:r>
          </a:p>
          <a:p>
            <a:pPr>
              <a:defRPr/>
            </a:pPr>
            <a:r>
              <a:rPr lang="en-US" sz="1600" dirty="0" err="1">
                <a:latin typeface="Arial" panose="020B0604020202020204" pitchFamily="34" charset="0"/>
                <a:cs typeface="Arial" panose="020B0604020202020204" pitchFamily="34" charset="0"/>
              </a:rPr>
              <a:t>Dagna</a:t>
            </a:r>
            <a:r>
              <a:rPr lang="en-US" sz="1600" dirty="0">
                <a:latin typeface="Arial" panose="020B0604020202020204" pitchFamily="34" charset="0"/>
                <a:cs typeface="Arial" panose="020B0604020202020204" pitchFamily="34" charset="0"/>
              </a:rPr>
              <a:t> Laufer</a:t>
            </a:r>
          </a:p>
          <a:p>
            <a:pPr>
              <a:defRPr/>
            </a:pPr>
            <a:r>
              <a:rPr lang="en-US" sz="1600" dirty="0">
                <a:latin typeface="Arial" panose="020B0604020202020204" pitchFamily="34" charset="0"/>
                <a:cs typeface="Arial" panose="020B0604020202020204" pitchFamily="34" charset="0"/>
              </a:rPr>
              <a:t>Pat Fast</a:t>
            </a:r>
          </a:p>
          <a:p>
            <a:pPr>
              <a:defRPr/>
            </a:pPr>
            <a:r>
              <a:rPr lang="en-US" sz="1600" dirty="0">
                <a:latin typeface="Arial" panose="020B0604020202020204" pitchFamily="34" charset="0"/>
                <a:cs typeface="Arial" panose="020B0604020202020204" pitchFamily="34" charset="0"/>
              </a:rPr>
              <a:t>Vince </a:t>
            </a:r>
            <a:r>
              <a:rPr lang="en-US" sz="1600" dirty="0" err="1">
                <a:latin typeface="Arial" panose="020B0604020202020204" pitchFamily="34" charset="0"/>
                <a:cs typeface="Arial" panose="020B0604020202020204" pitchFamily="34" charset="0"/>
              </a:rPr>
              <a:t>Philiponis</a:t>
            </a:r>
            <a:endParaRPr lang="en-US" sz="1600" dirty="0">
              <a:latin typeface="Arial" panose="020B0604020202020204" pitchFamily="34" charset="0"/>
              <a:cs typeface="Arial" panose="020B0604020202020204" pitchFamily="34" charset="0"/>
            </a:endParaRPr>
          </a:p>
          <a:p>
            <a:pPr>
              <a:defRPr/>
            </a:pPr>
            <a:r>
              <a:rPr lang="en-US" sz="1600" dirty="0">
                <a:latin typeface="Arial" panose="020B0604020202020204" pitchFamily="34" charset="0"/>
                <a:cs typeface="Arial" panose="020B0604020202020204" pitchFamily="34" charset="0"/>
              </a:rPr>
              <a:t>Angela Lombardo</a:t>
            </a:r>
          </a:p>
          <a:p>
            <a:pPr>
              <a:defRPr/>
            </a:pPr>
            <a:r>
              <a:rPr lang="en-US" sz="1600" dirty="0">
                <a:latin typeface="Arial" panose="020B0604020202020204" pitchFamily="34" charset="0"/>
                <a:cs typeface="Arial" panose="020B0604020202020204" pitchFamily="34" charset="0"/>
              </a:rPr>
              <a:t>Harriet Park</a:t>
            </a:r>
          </a:p>
        </p:txBody>
      </p:sp>
      <p:sp>
        <p:nvSpPr>
          <p:cNvPr id="17" name="Text Box 4"/>
          <p:cNvSpPr txBox="1">
            <a:spLocks noChangeArrowheads="1"/>
          </p:cNvSpPr>
          <p:nvPr/>
        </p:nvSpPr>
        <p:spPr bwMode="auto">
          <a:xfrm>
            <a:off x="204538" y="1334274"/>
            <a:ext cx="3290257" cy="37856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600" b="1" i="1" dirty="0">
                <a:latin typeface="Arial" panose="020B0604020202020204" pitchFamily="34" charset="0"/>
                <a:cs typeface="Arial" panose="020B0604020202020204" pitchFamily="34" charset="0"/>
              </a:rPr>
              <a:t>Rockefeller University</a:t>
            </a:r>
          </a:p>
          <a:p>
            <a:pPr eaLnBrk="1" hangingPunct="1">
              <a:defRPr/>
            </a:pPr>
            <a:r>
              <a:rPr lang="en-US" sz="1600" dirty="0">
                <a:latin typeface="Arial" panose="020B0604020202020204" pitchFamily="34" charset="0"/>
                <a:cs typeface="Arial" panose="020B0604020202020204" pitchFamily="34" charset="0"/>
              </a:rPr>
              <a:t>Michel </a:t>
            </a:r>
            <a:r>
              <a:rPr lang="en-US" sz="1600" dirty="0" err="1">
                <a:latin typeface="Arial" panose="020B0604020202020204" pitchFamily="34" charset="0"/>
                <a:cs typeface="Arial" panose="020B0604020202020204" pitchFamily="34" charset="0"/>
              </a:rPr>
              <a:t>Nussenzweig</a:t>
            </a:r>
            <a:r>
              <a:rPr lang="en-US" sz="1600" dirty="0">
                <a:latin typeface="Arial" panose="020B0604020202020204" pitchFamily="34" charset="0"/>
                <a:cs typeface="Arial" panose="020B0604020202020204" pitchFamily="34" charset="0"/>
              </a:rPr>
              <a:t>         </a:t>
            </a:r>
          </a:p>
          <a:p>
            <a:pPr eaLnBrk="1" hangingPunct="1">
              <a:defRPr/>
            </a:pPr>
            <a:r>
              <a:rPr lang="en-US" sz="1600" dirty="0">
                <a:latin typeface="Arial" panose="020B0604020202020204" pitchFamily="34" charset="0"/>
                <a:cs typeface="Arial" panose="020B0604020202020204" pitchFamily="34" charset="0"/>
              </a:rPr>
              <a:t>Christian </a:t>
            </a:r>
            <a:r>
              <a:rPr lang="en-US" sz="1600" dirty="0" err="1">
                <a:latin typeface="Arial" panose="020B0604020202020204" pitchFamily="34" charset="0"/>
                <a:cs typeface="Arial" panose="020B0604020202020204" pitchFamily="34" charset="0"/>
              </a:rPr>
              <a:t>Gaebler</a:t>
            </a:r>
            <a:endParaRPr lang="en-US" sz="1600" dirty="0">
              <a:latin typeface="Arial" panose="020B0604020202020204" pitchFamily="34" charset="0"/>
              <a:cs typeface="Arial" panose="020B0604020202020204" pitchFamily="34" charset="0"/>
            </a:endParaRPr>
          </a:p>
          <a:p>
            <a:pPr eaLnBrk="1" hangingPunct="1">
              <a:defRPr/>
            </a:pPr>
            <a:r>
              <a:rPr lang="en-US" sz="1600" dirty="0">
                <a:latin typeface="Arial" panose="020B0604020202020204" pitchFamily="34" charset="0"/>
                <a:cs typeface="Arial" panose="020B0604020202020204" pitchFamily="34" charset="0"/>
              </a:rPr>
              <a:t>Thiago Oliveira</a:t>
            </a:r>
          </a:p>
          <a:p>
            <a:pPr eaLnBrk="1" hangingPunct="1">
              <a:defRPr/>
            </a:pPr>
            <a:r>
              <a:rPr lang="en-US" sz="1600" dirty="0">
                <a:latin typeface="Arial" panose="020B0604020202020204" pitchFamily="34" charset="0"/>
                <a:cs typeface="Arial" panose="020B0604020202020204" pitchFamily="34" charset="0"/>
              </a:rPr>
              <a:t>Victor Ramos</a:t>
            </a:r>
          </a:p>
          <a:p>
            <a:pPr eaLnBrk="1" hangingPunct="1">
              <a:defRPr/>
            </a:pPr>
            <a:r>
              <a:rPr lang="en-US" sz="1600" dirty="0" err="1">
                <a:latin typeface="Arial" panose="020B0604020202020204" pitchFamily="34" charset="0"/>
                <a:cs typeface="Arial" panose="020B0604020202020204" pitchFamily="34" charset="0"/>
              </a:rPr>
              <a:t>Cintia</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Bittar</a:t>
            </a:r>
            <a:endParaRPr lang="en-US" sz="1600" dirty="0">
              <a:latin typeface="Arial" panose="020B0604020202020204" pitchFamily="34" charset="0"/>
              <a:cs typeface="Arial" panose="020B0604020202020204" pitchFamily="34" charset="0"/>
            </a:endParaRPr>
          </a:p>
          <a:p>
            <a:pPr eaLnBrk="1" hangingPunct="1">
              <a:defRPr/>
            </a:pPr>
            <a:r>
              <a:rPr lang="en-US" sz="1600" dirty="0">
                <a:latin typeface="Arial" panose="020B0604020202020204" pitchFamily="34" charset="0"/>
                <a:cs typeface="Arial" panose="020B0604020202020204" pitchFamily="34" charset="0"/>
              </a:rPr>
              <a:t>Anna</a:t>
            </a:r>
          </a:p>
          <a:p>
            <a:pPr eaLnBrk="1" hangingPunct="1">
              <a:defRPr/>
            </a:pPr>
            <a:endParaRPr lang="en-US" sz="1600" dirty="0">
              <a:latin typeface="Arial" panose="020B0604020202020204" pitchFamily="34" charset="0"/>
              <a:cs typeface="Arial" panose="020B0604020202020204" pitchFamily="34" charset="0"/>
            </a:endParaRPr>
          </a:p>
          <a:p>
            <a:pPr eaLnBrk="1" hangingPunct="1">
              <a:defRPr/>
            </a:pPr>
            <a:r>
              <a:rPr lang="en-US" sz="1600" dirty="0">
                <a:latin typeface="Arial" panose="020B0604020202020204" pitchFamily="34" charset="0"/>
                <a:cs typeface="Arial" panose="020B0604020202020204" pitchFamily="34" charset="0"/>
              </a:rPr>
              <a:t>Jill Horowitz</a:t>
            </a:r>
          </a:p>
          <a:p>
            <a:pPr eaLnBrk="1" hangingPunct="1">
              <a:defRPr/>
            </a:pPr>
            <a:r>
              <a:rPr lang="en-US" sz="1600" dirty="0">
                <a:latin typeface="Arial" panose="020B0604020202020204" pitchFamily="34" charset="0"/>
                <a:cs typeface="Arial" panose="020B0604020202020204" pitchFamily="34" charset="0"/>
              </a:rPr>
              <a:t>Katrina Millard</a:t>
            </a:r>
          </a:p>
          <a:p>
            <a:pPr eaLnBrk="1" hangingPunct="1">
              <a:defRPr/>
            </a:pPr>
            <a:r>
              <a:rPr lang="en-US" sz="1600" dirty="0">
                <a:latin typeface="Arial" panose="020B0604020202020204" pitchFamily="34" charset="0"/>
                <a:cs typeface="Arial" panose="020B0604020202020204" pitchFamily="34" charset="0"/>
              </a:rPr>
              <a:t>Martina </a:t>
            </a:r>
            <a:r>
              <a:rPr lang="en-US" sz="1600" dirty="0" err="1">
                <a:latin typeface="Arial" panose="020B0604020202020204" pitchFamily="34" charset="0"/>
                <a:cs typeface="Arial" panose="020B0604020202020204" pitchFamily="34" charset="0"/>
              </a:rPr>
              <a:t>Turroja</a:t>
            </a:r>
            <a:endParaRPr lang="en-US" sz="1600" dirty="0">
              <a:latin typeface="Arial" panose="020B0604020202020204" pitchFamily="34" charset="0"/>
              <a:cs typeface="Arial" panose="020B0604020202020204" pitchFamily="34" charset="0"/>
            </a:endParaRPr>
          </a:p>
          <a:p>
            <a:pPr eaLnBrk="1" hangingPunct="1">
              <a:defRPr/>
            </a:pPr>
            <a:r>
              <a:rPr lang="en-US" sz="1600" dirty="0">
                <a:latin typeface="Arial" panose="020B0604020202020204" pitchFamily="34" charset="0"/>
                <a:cs typeface="Arial" panose="020B0604020202020204" pitchFamily="34" charset="0"/>
              </a:rPr>
              <a:t>Deanna Dong</a:t>
            </a:r>
          </a:p>
          <a:p>
            <a:pPr eaLnBrk="1" hangingPunct="1">
              <a:defRPr/>
            </a:pPr>
            <a:r>
              <a:rPr lang="en-US" sz="1600" dirty="0">
                <a:latin typeface="Arial" panose="020B0604020202020204" pitchFamily="34" charset="0"/>
                <a:cs typeface="Arial" panose="020B0604020202020204" pitchFamily="34" charset="0"/>
              </a:rPr>
              <a:t>Melissa </a:t>
            </a:r>
            <a:r>
              <a:rPr lang="en-US" sz="1600" dirty="0" err="1">
                <a:latin typeface="Arial" panose="020B0604020202020204" pitchFamily="34" charset="0"/>
                <a:cs typeface="Arial" panose="020B0604020202020204" pitchFamily="34" charset="0"/>
              </a:rPr>
              <a:t>LaMar</a:t>
            </a:r>
            <a:endParaRPr lang="en-US" sz="1600" dirty="0">
              <a:latin typeface="Arial" panose="020B0604020202020204" pitchFamily="34" charset="0"/>
              <a:cs typeface="Arial" panose="020B0604020202020204" pitchFamily="34" charset="0"/>
            </a:endParaRPr>
          </a:p>
          <a:p>
            <a:pPr eaLnBrk="1" hangingPunct="1">
              <a:defRPr/>
            </a:pPr>
            <a:r>
              <a:rPr lang="en-US" sz="1600" dirty="0">
                <a:latin typeface="Arial" panose="020B0604020202020204" pitchFamily="34" charset="0"/>
                <a:cs typeface="Arial" panose="020B0604020202020204" pitchFamily="34" charset="0"/>
              </a:rPr>
              <a:t>Leah Todd</a:t>
            </a:r>
          </a:p>
          <a:p>
            <a:pPr eaLnBrk="1" hangingPunct="1">
              <a:defRPr/>
            </a:pPr>
            <a:r>
              <a:rPr lang="en-US" sz="1600" dirty="0">
                <a:latin typeface="Arial" panose="020B0604020202020204" pitchFamily="34" charset="0"/>
                <a:cs typeface="Arial" panose="020B0604020202020204" pitchFamily="34" charset="0"/>
              </a:rPr>
              <a:t>Irina </a:t>
            </a:r>
            <a:r>
              <a:rPr lang="en-US" sz="1600" dirty="0" err="1">
                <a:latin typeface="Arial" panose="020B0604020202020204" pitchFamily="34" charset="0"/>
                <a:cs typeface="Arial" panose="020B0604020202020204" pitchFamily="34" charset="0"/>
              </a:rPr>
              <a:t>Shimeliovich</a:t>
            </a:r>
            <a:endParaRPr lang="en-US" sz="1600" dirty="0">
              <a:latin typeface="Arial" panose="020B0604020202020204" pitchFamily="34" charset="0"/>
              <a:cs typeface="Arial" panose="020B0604020202020204" pitchFamily="34" charset="0"/>
            </a:endParaRPr>
          </a:p>
        </p:txBody>
      </p:sp>
      <p:sp>
        <p:nvSpPr>
          <p:cNvPr id="7" name="Rectangle 6"/>
          <p:cNvSpPr/>
          <p:nvPr/>
        </p:nvSpPr>
        <p:spPr>
          <a:xfrm>
            <a:off x="2794136" y="5629797"/>
            <a:ext cx="2180650" cy="584775"/>
          </a:xfrm>
          <a:prstGeom prst="rect">
            <a:avLst/>
          </a:prstGeom>
        </p:spPr>
        <p:txBody>
          <a:bodyPr wrap="square">
            <a:spAutoFit/>
          </a:bodyPr>
          <a:lstStyle/>
          <a:p>
            <a:r>
              <a:rPr lang="en-US" sz="1600" b="1" i="1" dirty="0">
                <a:latin typeface="Arial" panose="020B0604020202020204" pitchFamily="34" charset="0"/>
                <a:cs typeface="Arial" panose="020B0604020202020204" pitchFamily="34" charset="0"/>
              </a:rPr>
              <a:t>BIDMC  Harvard</a:t>
            </a:r>
          </a:p>
          <a:p>
            <a:r>
              <a:rPr lang="en-US" sz="1600" dirty="0">
                <a:latin typeface="Arial" panose="020B0604020202020204" pitchFamily="34" charset="0"/>
                <a:cs typeface="Arial" panose="020B0604020202020204" pitchFamily="34" charset="0"/>
              </a:rPr>
              <a:t>Michael Seaman</a:t>
            </a:r>
          </a:p>
        </p:txBody>
      </p:sp>
      <p:sp>
        <p:nvSpPr>
          <p:cNvPr id="20" name="Rectangle 19"/>
          <p:cNvSpPr/>
          <p:nvPr/>
        </p:nvSpPr>
        <p:spPr>
          <a:xfrm>
            <a:off x="7480811" y="5460227"/>
            <a:ext cx="2180650" cy="1569660"/>
          </a:xfrm>
          <a:prstGeom prst="rect">
            <a:avLst/>
          </a:prstGeom>
        </p:spPr>
        <p:txBody>
          <a:bodyPr wrap="square">
            <a:spAutoFit/>
          </a:bodyPr>
          <a:lstStyle/>
          <a:p>
            <a:r>
              <a:rPr lang="en-US" sz="1600" b="1" i="1" dirty="0">
                <a:latin typeface="Arial" panose="020B0604020202020204" pitchFamily="34" charset="0"/>
                <a:cs typeface="Arial" panose="020B0604020202020204" pitchFamily="34" charset="0"/>
              </a:rPr>
              <a:t>Duke University</a:t>
            </a:r>
          </a:p>
          <a:p>
            <a:r>
              <a:rPr lang="en-US" sz="1600" dirty="0">
                <a:latin typeface="Arial" panose="020B0604020202020204" pitchFamily="34" charset="0"/>
                <a:cs typeface="Arial" panose="020B0604020202020204" pitchFamily="34" charset="0"/>
              </a:rPr>
              <a:t>Georgia </a:t>
            </a:r>
            <a:r>
              <a:rPr lang="en-US" sz="1600" dirty="0" err="1">
                <a:latin typeface="Arial" panose="020B0604020202020204" pitchFamily="34" charset="0"/>
                <a:cs typeface="Arial" panose="020B0604020202020204" pitchFamily="34" charset="0"/>
              </a:rPr>
              <a:t>Tomaras</a:t>
            </a:r>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Kelly Seaton</a:t>
            </a:r>
          </a:p>
          <a:p>
            <a:r>
              <a:rPr lang="en-US" sz="1600" dirty="0">
                <a:latin typeface="Arial" panose="020B0604020202020204" pitchFamily="34" charset="0"/>
                <a:cs typeface="Arial" panose="020B0604020202020204" pitchFamily="34" charset="0"/>
              </a:rPr>
              <a:t>Nicole Yates</a:t>
            </a:r>
          </a:p>
          <a:p>
            <a:r>
              <a:rPr lang="en-US" sz="1600" dirty="0">
                <a:latin typeface="Arial" panose="020B0604020202020204" pitchFamily="34" charset="0"/>
                <a:cs typeface="Arial" panose="020B0604020202020204" pitchFamily="34" charset="0"/>
              </a:rPr>
              <a:t>David </a:t>
            </a:r>
            <a:r>
              <a:rPr lang="en-US" sz="1600" dirty="0" err="1">
                <a:latin typeface="Arial" panose="020B0604020202020204" pitchFamily="34" charset="0"/>
                <a:cs typeface="Arial" panose="020B0604020202020204" pitchFamily="34" charset="0"/>
              </a:rPr>
              <a:t>Montefiori</a:t>
            </a:r>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p:txBody>
      </p:sp>
      <p:pic>
        <p:nvPicPr>
          <p:cNvPr id="1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41348" y="3687079"/>
            <a:ext cx="2907484" cy="581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22594" y="141757"/>
            <a:ext cx="1351117" cy="138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49180" y="4432116"/>
            <a:ext cx="2706687" cy="52147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5"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330244" y="5095966"/>
            <a:ext cx="2861756" cy="878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28">
            <a:extLst>
              <a:ext uri="{FF2B5EF4-FFF2-40B4-BE49-F238E27FC236}">
                <a16:creationId xmlns:a16="http://schemas.microsoft.com/office/drawing/2014/main" id="{7CDABCF3-B6D0-834F-A8FE-A4FF617964F4}"/>
              </a:ext>
            </a:extLst>
          </p:cNvPr>
          <p:cNvSpPr/>
          <p:nvPr/>
        </p:nvSpPr>
        <p:spPr>
          <a:xfrm>
            <a:off x="2804299" y="6234299"/>
            <a:ext cx="2180650" cy="584775"/>
          </a:xfrm>
          <a:prstGeom prst="rect">
            <a:avLst/>
          </a:prstGeom>
        </p:spPr>
        <p:txBody>
          <a:bodyPr wrap="square">
            <a:spAutoFit/>
          </a:bodyPr>
          <a:lstStyle/>
          <a:p>
            <a:r>
              <a:rPr lang="en-US" sz="1600" b="1" i="1" dirty="0">
                <a:latin typeface="Arial" panose="020B0604020202020204" pitchFamily="34" charset="0"/>
                <a:cs typeface="Arial" panose="020B0604020202020204" pitchFamily="34" charset="0"/>
              </a:rPr>
              <a:t>Dartmouth</a:t>
            </a:r>
          </a:p>
          <a:p>
            <a:r>
              <a:rPr lang="en-US" sz="1600" dirty="0">
                <a:latin typeface="Arial" panose="020B0604020202020204" pitchFamily="34" charset="0"/>
                <a:cs typeface="Arial" panose="020B0604020202020204" pitchFamily="34" charset="0"/>
              </a:rPr>
              <a:t>Margie Ackerman</a:t>
            </a:r>
          </a:p>
        </p:txBody>
      </p:sp>
      <p:sp>
        <p:nvSpPr>
          <p:cNvPr id="21" name="Rectangle 9">
            <a:extLst>
              <a:ext uri="{FF2B5EF4-FFF2-40B4-BE49-F238E27FC236}">
                <a16:creationId xmlns:a16="http://schemas.microsoft.com/office/drawing/2014/main" id="{4BE02D81-F178-8840-978D-63F7462963FB}"/>
              </a:ext>
            </a:extLst>
          </p:cNvPr>
          <p:cNvSpPr>
            <a:spLocks noChangeArrowheads="1"/>
          </p:cNvSpPr>
          <p:nvPr/>
        </p:nvSpPr>
        <p:spPr bwMode="auto">
          <a:xfrm>
            <a:off x="2833087" y="2497445"/>
            <a:ext cx="2156504"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defRPr/>
            </a:pPr>
            <a:r>
              <a:rPr lang="en-US" sz="1600" b="1" i="1" dirty="0">
                <a:latin typeface="Arial" panose="020B0604020202020204" pitchFamily="34" charset="0"/>
                <a:cs typeface="Arial" panose="020B0604020202020204" pitchFamily="34" charset="0"/>
              </a:rPr>
              <a:t>Cologne University</a:t>
            </a:r>
          </a:p>
          <a:p>
            <a:pPr>
              <a:defRPr/>
            </a:pPr>
            <a:r>
              <a:rPr lang="en-US" sz="1600" dirty="0">
                <a:latin typeface="Arial" panose="020B0604020202020204" pitchFamily="34" charset="0"/>
                <a:cs typeface="Arial" panose="020B0604020202020204" pitchFamily="34" charset="0"/>
              </a:rPr>
              <a:t>Florian Klein</a:t>
            </a:r>
          </a:p>
          <a:p>
            <a:pPr>
              <a:defRPr/>
            </a:pPr>
            <a:r>
              <a:rPr lang="en-US" sz="1600" dirty="0">
                <a:latin typeface="Arial" panose="020B0604020202020204" pitchFamily="34" charset="0"/>
                <a:cs typeface="Arial" panose="020B0604020202020204" pitchFamily="34" charset="0"/>
              </a:rPr>
              <a:t>Gerd </a:t>
            </a:r>
            <a:r>
              <a:rPr lang="en-US" sz="1600" dirty="0" err="1">
                <a:latin typeface="Arial" panose="020B0604020202020204" pitchFamily="34" charset="0"/>
                <a:cs typeface="Arial" panose="020B0604020202020204" pitchFamily="34" charset="0"/>
              </a:rPr>
              <a:t>Fatkenheuer</a:t>
            </a:r>
            <a:endParaRPr lang="en-US" sz="1600" dirty="0">
              <a:latin typeface="Arial" panose="020B0604020202020204" pitchFamily="34" charset="0"/>
              <a:cs typeface="Arial" panose="020B0604020202020204" pitchFamily="34" charset="0"/>
            </a:endParaRPr>
          </a:p>
          <a:p>
            <a:pPr>
              <a:defRPr/>
            </a:pPr>
            <a:r>
              <a:rPr lang="en-US" sz="1600" dirty="0">
                <a:latin typeface="Arial" panose="020B0604020202020204" pitchFamily="34" charset="0"/>
                <a:cs typeface="Arial" panose="020B0604020202020204" pitchFamily="34" charset="0"/>
              </a:rPr>
              <a:t>Henning </a:t>
            </a:r>
            <a:r>
              <a:rPr lang="en-US" sz="1600" dirty="0" err="1">
                <a:latin typeface="Arial" panose="020B0604020202020204" pitchFamily="34" charset="0"/>
                <a:cs typeface="Arial" panose="020B0604020202020204" pitchFamily="34" charset="0"/>
              </a:rPr>
              <a:t>Gruell</a:t>
            </a:r>
            <a:endParaRPr lang="en-US" sz="1600" dirty="0">
              <a:latin typeface="Arial" panose="020B0604020202020204" pitchFamily="34" charset="0"/>
              <a:cs typeface="Arial" panose="020B0604020202020204" pitchFamily="34" charset="0"/>
            </a:endParaRPr>
          </a:p>
        </p:txBody>
      </p:sp>
      <p:sp>
        <p:nvSpPr>
          <p:cNvPr id="22" name="Rectangle 9">
            <a:extLst>
              <a:ext uri="{FF2B5EF4-FFF2-40B4-BE49-F238E27FC236}">
                <a16:creationId xmlns:a16="http://schemas.microsoft.com/office/drawing/2014/main" id="{FAA1C223-7593-8441-8892-336DD0B16E45}"/>
              </a:ext>
            </a:extLst>
          </p:cNvPr>
          <p:cNvSpPr>
            <a:spLocks noChangeArrowheads="1"/>
          </p:cNvSpPr>
          <p:nvPr/>
        </p:nvSpPr>
        <p:spPr bwMode="auto">
          <a:xfrm>
            <a:off x="204842" y="5379838"/>
            <a:ext cx="247256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defRPr/>
            </a:pPr>
            <a:r>
              <a:rPr lang="en-US" sz="1600" b="1" i="1" dirty="0">
                <a:latin typeface="Arial" panose="020B0604020202020204" pitchFamily="34" charset="0"/>
                <a:cs typeface="Arial" panose="020B0604020202020204" pitchFamily="34" charset="0"/>
              </a:rPr>
              <a:t>Weill Cornell Medicine</a:t>
            </a:r>
          </a:p>
          <a:p>
            <a:pPr>
              <a:defRPr/>
            </a:pPr>
            <a:r>
              <a:rPr lang="en-US" sz="1600" dirty="0">
                <a:latin typeface="Arial" panose="020B0604020202020204" pitchFamily="34" charset="0"/>
                <a:cs typeface="Arial" panose="020B0604020202020204" pitchFamily="34" charset="0"/>
              </a:rPr>
              <a:t>Brad Jones    Trip Gulick</a:t>
            </a:r>
          </a:p>
          <a:p>
            <a:pPr>
              <a:defRPr/>
            </a:pPr>
            <a:r>
              <a:rPr lang="en-US" sz="1600" dirty="0">
                <a:latin typeface="Arial" panose="020B0604020202020204" pitchFamily="34" charset="0"/>
                <a:cs typeface="Arial" panose="020B0604020202020204" pitchFamily="34" charset="0"/>
              </a:rPr>
              <a:t>Tim Wilkin</a:t>
            </a:r>
          </a:p>
        </p:txBody>
      </p:sp>
      <p:pic>
        <p:nvPicPr>
          <p:cNvPr id="27" name="Picture 4">
            <a:extLst>
              <a:ext uri="{FF2B5EF4-FFF2-40B4-BE49-F238E27FC236}">
                <a16:creationId xmlns:a16="http://schemas.microsoft.com/office/drawing/2014/main" id="{B2556D82-6D23-764E-838D-C6CFBF50D83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343097" y="2891202"/>
            <a:ext cx="2580725" cy="63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ctangle 9">
            <a:extLst>
              <a:ext uri="{FF2B5EF4-FFF2-40B4-BE49-F238E27FC236}">
                <a16:creationId xmlns:a16="http://schemas.microsoft.com/office/drawing/2014/main" id="{DF67CC85-3B7E-854A-91F9-BB55CF93D46F}"/>
              </a:ext>
            </a:extLst>
          </p:cNvPr>
          <p:cNvSpPr>
            <a:spLocks noChangeArrowheads="1"/>
          </p:cNvSpPr>
          <p:nvPr/>
        </p:nvSpPr>
        <p:spPr bwMode="auto">
          <a:xfrm>
            <a:off x="2833087" y="3657988"/>
            <a:ext cx="3160738"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defRPr/>
            </a:pPr>
            <a:r>
              <a:rPr lang="en-US" sz="1600" b="1" i="1" dirty="0">
                <a:latin typeface="Arial" panose="020B0604020202020204" pitchFamily="34" charset="0"/>
                <a:cs typeface="Arial" panose="020B0604020202020204" pitchFamily="34" charset="0"/>
              </a:rPr>
              <a:t>University of Montreal</a:t>
            </a:r>
          </a:p>
          <a:p>
            <a:pPr>
              <a:defRPr/>
            </a:pPr>
            <a:r>
              <a:rPr lang="en-US" sz="1600" dirty="0">
                <a:latin typeface="Arial" panose="020B0604020202020204" pitchFamily="34" charset="0"/>
                <a:cs typeface="Arial" panose="020B0604020202020204" pitchFamily="34" charset="0"/>
              </a:rPr>
              <a:t>Daniel Kaufmann</a:t>
            </a:r>
          </a:p>
        </p:txBody>
      </p:sp>
      <p:sp>
        <p:nvSpPr>
          <p:cNvPr id="33" name="Rectangle 1">
            <a:extLst>
              <a:ext uri="{FF2B5EF4-FFF2-40B4-BE49-F238E27FC236}">
                <a16:creationId xmlns:a16="http://schemas.microsoft.com/office/drawing/2014/main" id="{2E1220E2-1981-A14D-B5C6-4AB1A35EB1DD}"/>
              </a:ext>
            </a:extLst>
          </p:cNvPr>
          <p:cNvSpPr>
            <a:spLocks noChangeArrowheads="1"/>
          </p:cNvSpPr>
          <p:nvPr/>
        </p:nvSpPr>
        <p:spPr bwMode="auto">
          <a:xfrm>
            <a:off x="2844694" y="1334274"/>
            <a:ext cx="2446337"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defRPr/>
            </a:pPr>
            <a:r>
              <a:rPr lang="en-US" sz="1600" b="1" i="1" dirty="0">
                <a:latin typeface="Arial" panose="020B0604020202020204" pitchFamily="34" charset="0"/>
                <a:cs typeface="Arial" panose="020B0604020202020204" pitchFamily="34" charset="0"/>
              </a:rPr>
              <a:t>Aarhus University</a:t>
            </a:r>
          </a:p>
          <a:p>
            <a:pPr>
              <a:defRPr/>
            </a:pPr>
            <a:r>
              <a:rPr lang="en-US" sz="1600" dirty="0">
                <a:latin typeface="Arial" panose="020B0604020202020204" pitchFamily="34" charset="0"/>
                <a:cs typeface="Arial" panose="020B0604020202020204" pitchFamily="34" charset="0"/>
              </a:rPr>
              <a:t>Ole </a:t>
            </a:r>
            <a:r>
              <a:rPr lang="en-US" sz="1600" dirty="0" err="1">
                <a:latin typeface="Arial" panose="020B0604020202020204" pitchFamily="34" charset="0"/>
                <a:cs typeface="Arial" panose="020B0604020202020204" pitchFamily="34" charset="0"/>
              </a:rPr>
              <a:t>Soogard</a:t>
            </a:r>
            <a:endParaRPr lang="en-US" sz="1600" dirty="0">
              <a:latin typeface="Arial" panose="020B0604020202020204" pitchFamily="34" charset="0"/>
              <a:cs typeface="Arial" panose="020B0604020202020204" pitchFamily="34" charset="0"/>
            </a:endParaRPr>
          </a:p>
          <a:p>
            <a:pPr>
              <a:defRPr/>
            </a:pPr>
            <a:r>
              <a:rPr lang="en-US" sz="1600" dirty="0">
                <a:latin typeface="Arial" panose="020B0604020202020204" pitchFamily="34" charset="0"/>
                <a:cs typeface="Arial" panose="020B0604020202020204" pitchFamily="34" charset="0"/>
              </a:rPr>
              <a:t>Jesper </a:t>
            </a:r>
            <a:r>
              <a:rPr lang="en-US" sz="1600" dirty="0" err="1">
                <a:latin typeface="Arial" panose="020B0604020202020204" pitchFamily="34" charset="0"/>
                <a:cs typeface="Arial" panose="020B0604020202020204" pitchFamily="34" charset="0"/>
              </a:rPr>
              <a:t>Gunst</a:t>
            </a:r>
            <a:endParaRPr lang="en-US" sz="1600" dirty="0">
              <a:latin typeface="Arial" panose="020B0604020202020204" pitchFamily="34" charset="0"/>
              <a:cs typeface="Arial" panose="020B0604020202020204" pitchFamily="34" charset="0"/>
            </a:endParaRPr>
          </a:p>
          <a:p>
            <a:pPr>
              <a:defRPr/>
            </a:pPr>
            <a:r>
              <a:rPr lang="en-US" sz="1600" dirty="0">
                <a:latin typeface="Arial" panose="020B0604020202020204" pitchFamily="34" charset="0"/>
                <a:cs typeface="Arial" panose="020B0604020202020204" pitchFamily="34" charset="0"/>
              </a:rPr>
              <a:t>Miriam </a:t>
            </a:r>
            <a:r>
              <a:rPr lang="en-US" sz="1600" dirty="0" err="1">
                <a:latin typeface="Arial" panose="020B0604020202020204" pitchFamily="34" charset="0"/>
                <a:cs typeface="Arial" panose="020B0604020202020204" pitchFamily="34" charset="0"/>
              </a:rPr>
              <a:t>Rosás-Umbert</a:t>
            </a:r>
            <a:endParaRPr lang="en-US" sz="1600" dirty="0">
              <a:latin typeface="Arial" panose="020B0604020202020204" pitchFamily="34" charset="0"/>
              <a:cs typeface="Arial" panose="020B0604020202020204" pitchFamily="34" charset="0"/>
            </a:endParaRPr>
          </a:p>
          <a:p>
            <a:pPr>
              <a:defRPr/>
            </a:pPr>
            <a:endParaRPr lang="en-US" sz="1600" dirty="0">
              <a:latin typeface="Arial" panose="020B0604020202020204" pitchFamily="34" charset="0"/>
              <a:cs typeface="Arial" panose="020B0604020202020204" pitchFamily="34" charset="0"/>
            </a:endParaRPr>
          </a:p>
        </p:txBody>
      </p:sp>
      <p:sp>
        <p:nvSpPr>
          <p:cNvPr id="32" name="Rectangle 9">
            <a:extLst>
              <a:ext uri="{FF2B5EF4-FFF2-40B4-BE49-F238E27FC236}">
                <a16:creationId xmlns:a16="http://schemas.microsoft.com/office/drawing/2014/main" id="{832941B3-6EC6-0842-8C95-FA7E3008FFB6}"/>
              </a:ext>
            </a:extLst>
          </p:cNvPr>
          <p:cNvSpPr>
            <a:spLocks noChangeArrowheads="1"/>
          </p:cNvSpPr>
          <p:nvPr/>
        </p:nvSpPr>
        <p:spPr bwMode="auto">
          <a:xfrm>
            <a:off x="2833087" y="4295925"/>
            <a:ext cx="2005461"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defRPr/>
            </a:pPr>
            <a:r>
              <a:rPr lang="en-US" sz="1600" b="1" i="1" dirty="0">
                <a:latin typeface="Arial" panose="020B0604020202020204" pitchFamily="34" charset="0"/>
                <a:cs typeface="Arial" panose="020B0604020202020204" pitchFamily="34" charset="0"/>
              </a:rPr>
              <a:t>Imperial College</a:t>
            </a:r>
          </a:p>
          <a:p>
            <a:pPr>
              <a:defRPr/>
            </a:pPr>
            <a:r>
              <a:rPr lang="en-US" sz="1600" dirty="0">
                <a:latin typeface="Arial" panose="020B0604020202020204" pitchFamily="34" charset="0"/>
                <a:cs typeface="Arial" panose="020B0604020202020204" pitchFamily="34" charset="0"/>
              </a:rPr>
              <a:t>Sarah Fidler</a:t>
            </a:r>
          </a:p>
        </p:txBody>
      </p:sp>
      <p:sp>
        <p:nvSpPr>
          <p:cNvPr id="35" name="Rectangle 9">
            <a:extLst>
              <a:ext uri="{FF2B5EF4-FFF2-40B4-BE49-F238E27FC236}">
                <a16:creationId xmlns:a16="http://schemas.microsoft.com/office/drawing/2014/main" id="{7D75FA77-271A-CE4B-BA2B-E58EFD9E52EA}"/>
              </a:ext>
            </a:extLst>
          </p:cNvPr>
          <p:cNvSpPr>
            <a:spLocks noChangeArrowheads="1"/>
          </p:cNvSpPr>
          <p:nvPr/>
        </p:nvSpPr>
        <p:spPr bwMode="auto">
          <a:xfrm>
            <a:off x="2833087" y="4953290"/>
            <a:ext cx="2005461"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defRPr/>
            </a:pPr>
            <a:r>
              <a:rPr lang="en-US" sz="1600" b="1" i="1" dirty="0">
                <a:latin typeface="Arial" panose="020B0604020202020204" pitchFamily="34" charset="0"/>
                <a:cs typeface="Arial" panose="020B0604020202020204" pitchFamily="34" charset="0"/>
              </a:rPr>
              <a:t>Oxford</a:t>
            </a:r>
          </a:p>
          <a:p>
            <a:pPr>
              <a:defRPr/>
            </a:pPr>
            <a:r>
              <a:rPr lang="en-US" sz="1600" dirty="0">
                <a:latin typeface="Arial" panose="020B0604020202020204" pitchFamily="34" charset="0"/>
                <a:cs typeface="Arial" panose="020B0604020202020204" pitchFamily="34" charset="0"/>
              </a:rPr>
              <a:t>John Frater</a:t>
            </a:r>
          </a:p>
        </p:txBody>
      </p:sp>
      <p:pic>
        <p:nvPicPr>
          <p:cNvPr id="36" name="Picture 35" descr="A picture containing text&#10;&#10;Description automatically generated">
            <a:extLst>
              <a:ext uri="{FF2B5EF4-FFF2-40B4-BE49-F238E27FC236}">
                <a16:creationId xmlns:a16="http://schemas.microsoft.com/office/drawing/2014/main" id="{CE9C2E6C-7AE2-8347-BCFA-9AF46135DB42}"/>
              </a:ext>
            </a:extLst>
          </p:cNvPr>
          <p:cNvPicPr>
            <a:picLocks noChangeAspect="1"/>
          </p:cNvPicPr>
          <p:nvPr/>
        </p:nvPicPr>
        <p:blipFill>
          <a:blip r:embed="rId8"/>
          <a:stretch>
            <a:fillRect/>
          </a:stretch>
        </p:blipFill>
        <p:spPr>
          <a:xfrm>
            <a:off x="8167625" y="1353022"/>
            <a:ext cx="2705167" cy="750683"/>
          </a:xfrm>
          <a:prstGeom prst="rect">
            <a:avLst/>
          </a:prstGeom>
        </p:spPr>
      </p:pic>
      <p:pic>
        <p:nvPicPr>
          <p:cNvPr id="38" name="Picture 37">
            <a:extLst>
              <a:ext uri="{FF2B5EF4-FFF2-40B4-BE49-F238E27FC236}">
                <a16:creationId xmlns:a16="http://schemas.microsoft.com/office/drawing/2014/main" id="{E53D8923-9C88-2D42-AEEC-0D57765DF9EA}"/>
              </a:ext>
            </a:extLst>
          </p:cNvPr>
          <p:cNvPicPr>
            <a:picLocks noChangeAspect="1"/>
          </p:cNvPicPr>
          <p:nvPr/>
        </p:nvPicPr>
        <p:blipFill>
          <a:blip r:embed="rId9"/>
          <a:stretch>
            <a:fillRect/>
          </a:stretch>
        </p:blipFill>
        <p:spPr>
          <a:xfrm>
            <a:off x="10578487" y="2046779"/>
            <a:ext cx="1374786" cy="844208"/>
          </a:xfrm>
          <a:prstGeom prst="rect">
            <a:avLst/>
          </a:prstGeom>
        </p:spPr>
      </p:pic>
      <p:sp>
        <p:nvSpPr>
          <p:cNvPr id="2" name="TextBox 1">
            <a:extLst>
              <a:ext uri="{FF2B5EF4-FFF2-40B4-BE49-F238E27FC236}">
                <a16:creationId xmlns:a16="http://schemas.microsoft.com/office/drawing/2014/main" id="{DFB54CBB-36C3-B285-3A4D-CF732298B6EA}"/>
              </a:ext>
            </a:extLst>
          </p:cNvPr>
          <p:cNvSpPr txBox="1"/>
          <p:nvPr/>
        </p:nvSpPr>
        <p:spPr>
          <a:xfrm>
            <a:off x="5310784" y="5833287"/>
            <a:ext cx="2042547" cy="1077218"/>
          </a:xfrm>
          <a:prstGeom prst="rect">
            <a:avLst/>
          </a:prstGeom>
          <a:noFill/>
        </p:spPr>
        <p:txBody>
          <a:bodyPr wrap="none" rtlCol="0">
            <a:spAutoFit/>
          </a:bodyPr>
          <a:lstStyle/>
          <a:p>
            <a:r>
              <a:rPr lang="en-US" sz="1600" b="1" i="1" dirty="0">
                <a:latin typeface="Arial" panose="020B0604020202020204" pitchFamily="34" charset="0"/>
                <a:cs typeface="Arial" panose="020B0604020202020204" pitchFamily="34" charset="0"/>
              </a:rPr>
              <a:t>VRC / CCVIMC</a:t>
            </a:r>
            <a:endParaRPr lang="en-US" sz="1600" i="1"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Richard Koup </a:t>
            </a:r>
          </a:p>
          <a:p>
            <a:r>
              <a:rPr lang="en-US" sz="1600" dirty="0">
                <a:latin typeface="Arial" panose="020B0604020202020204" pitchFamily="34" charset="0"/>
                <a:cs typeface="Arial" panose="020B0604020202020204" pitchFamily="34" charset="0"/>
              </a:rPr>
              <a:t>Madhu Prabhakaran</a:t>
            </a:r>
          </a:p>
          <a:p>
            <a:pPr marL="0" marR="0">
              <a:spcBef>
                <a:spcPts val="0"/>
              </a:spcBef>
              <a:spcAft>
                <a:spcPts val="0"/>
              </a:spcAft>
            </a:pPr>
            <a:endParaRPr lang="en-US"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F25D52A0-1AE9-CD6A-6482-539618CD6234}"/>
              </a:ext>
            </a:extLst>
          </p:cNvPr>
          <p:cNvSpPr txBox="1"/>
          <p:nvPr/>
        </p:nvSpPr>
        <p:spPr>
          <a:xfrm>
            <a:off x="5310784" y="3155376"/>
            <a:ext cx="2680029" cy="830997"/>
          </a:xfrm>
          <a:prstGeom prst="rect">
            <a:avLst/>
          </a:prstGeom>
          <a:noFill/>
        </p:spPr>
        <p:txBody>
          <a:bodyPr wrap="none" rtlCol="0">
            <a:spAutoFit/>
          </a:bodyPr>
          <a:lstStyle/>
          <a:p>
            <a:r>
              <a:rPr lang="en-US" sz="1600" b="1" i="1" dirty="0">
                <a:latin typeface="Arial" panose="020B0604020202020204" pitchFamily="34" charset="0"/>
                <a:cs typeface="Arial" panose="020B0604020202020204" pitchFamily="34" charset="0"/>
              </a:rPr>
              <a:t>George Washington (GW)</a:t>
            </a:r>
          </a:p>
          <a:p>
            <a:r>
              <a:rPr lang="en-US" sz="1600" dirty="0">
                <a:latin typeface="Arial" panose="020B0604020202020204" pitchFamily="34" charset="0"/>
                <a:cs typeface="Arial" panose="020B0604020202020204" pitchFamily="34" charset="0"/>
              </a:rPr>
              <a:t>David J. Diemert</a:t>
            </a:r>
          </a:p>
          <a:p>
            <a:r>
              <a:rPr lang="en-US" sz="1600" dirty="0">
                <a:latin typeface="Arial" panose="020B0604020202020204" pitchFamily="34" charset="0"/>
                <a:cs typeface="Arial" panose="020B0604020202020204" pitchFamily="34" charset="0"/>
              </a:rPr>
              <a:t>Jeffrey </a:t>
            </a:r>
            <a:r>
              <a:rPr lang="en-US" sz="1600" dirty="0" err="1">
                <a:latin typeface="Arial" panose="020B0604020202020204" pitchFamily="34" charset="0"/>
                <a:cs typeface="Arial" panose="020B0604020202020204" pitchFamily="34" charset="0"/>
              </a:rPr>
              <a:t>Bethony</a:t>
            </a:r>
            <a:endParaRPr lang="en-US" sz="160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C76B833E-8FA2-833C-A6DF-854C77720FD3}"/>
              </a:ext>
            </a:extLst>
          </p:cNvPr>
          <p:cNvSpPr/>
          <p:nvPr/>
        </p:nvSpPr>
        <p:spPr>
          <a:xfrm>
            <a:off x="5310784" y="1334274"/>
            <a:ext cx="2738197" cy="1696362"/>
          </a:xfrm>
          <a:prstGeom prst="rect">
            <a:avLst/>
          </a:prstGeom>
        </p:spPr>
        <p:txBody>
          <a:bodyPr wrap="square">
            <a:spAutoFit/>
          </a:bodyPr>
          <a:lstStyle/>
          <a:p>
            <a:pPr>
              <a:lnSpc>
                <a:spcPct val="110000"/>
              </a:lnSpc>
            </a:pPr>
            <a:r>
              <a:rPr lang="en-US" sz="1600" b="1" i="1" dirty="0">
                <a:latin typeface="Arial" panose="020B0604020202020204" pitchFamily="34" charset="0"/>
                <a:cs typeface="Arial" panose="020B0604020202020204" pitchFamily="34" charset="0"/>
              </a:rPr>
              <a:t>Amsterdam UMC </a:t>
            </a:r>
          </a:p>
          <a:p>
            <a:pPr>
              <a:lnSpc>
                <a:spcPct val="110000"/>
              </a:lnSpc>
            </a:pPr>
            <a:r>
              <a:rPr lang="en-US" sz="1600" dirty="0" err="1">
                <a:latin typeface="Arial" panose="020B0604020202020204" pitchFamily="34" charset="0"/>
                <a:cs typeface="Arial" panose="020B0604020202020204" pitchFamily="34" charset="0"/>
              </a:rPr>
              <a:t>Rogier</a:t>
            </a:r>
            <a:r>
              <a:rPr lang="en-US" sz="1600" dirty="0">
                <a:latin typeface="Arial" panose="020B0604020202020204" pitchFamily="34" charset="0"/>
                <a:cs typeface="Arial" panose="020B0604020202020204" pitchFamily="34" charset="0"/>
              </a:rPr>
              <a:t> Sanders</a:t>
            </a:r>
          </a:p>
          <a:p>
            <a:pPr>
              <a:lnSpc>
                <a:spcPct val="110000"/>
              </a:lnSpc>
            </a:pPr>
            <a:r>
              <a:rPr lang="en-US" sz="1600" dirty="0">
                <a:latin typeface="Arial" panose="020B0604020202020204" pitchFamily="34" charset="0"/>
                <a:cs typeface="Arial" panose="020B0604020202020204" pitchFamily="34" charset="0"/>
              </a:rPr>
              <a:t>Tom </a:t>
            </a:r>
            <a:r>
              <a:rPr lang="en-US" sz="1600" dirty="0" err="1">
                <a:latin typeface="Arial" panose="020B0604020202020204" pitchFamily="34" charset="0"/>
                <a:cs typeface="Arial" panose="020B0604020202020204" pitchFamily="34" charset="0"/>
              </a:rPr>
              <a:t>Caniels</a:t>
            </a:r>
            <a:endParaRPr lang="en-US" sz="1600" dirty="0">
              <a:latin typeface="Arial" panose="020B0604020202020204" pitchFamily="34" charset="0"/>
              <a:cs typeface="Arial" panose="020B0604020202020204" pitchFamily="34" charset="0"/>
            </a:endParaRPr>
          </a:p>
          <a:p>
            <a:pPr>
              <a:lnSpc>
                <a:spcPct val="110000"/>
              </a:lnSpc>
            </a:pPr>
            <a:r>
              <a:rPr lang="en-US" sz="1600" dirty="0" err="1">
                <a:latin typeface="Arial" panose="020B0604020202020204" pitchFamily="34" charset="0"/>
                <a:cs typeface="Arial" panose="020B0604020202020204" pitchFamily="34" charset="0"/>
              </a:rPr>
              <a:t>Godelieve</a:t>
            </a:r>
            <a:r>
              <a:rPr lang="en-US" sz="1600" dirty="0">
                <a:latin typeface="Arial" panose="020B0604020202020204" pitchFamily="34" charset="0"/>
                <a:cs typeface="Arial" panose="020B0604020202020204" pitchFamily="34" charset="0"/>
              </a:rPr>
              <a:t> de Bree</a:t>
            </a:r>
          </a:p>
          <a:p>
            <a:pPr>
              <a:lnSpc>
                <a:spcPct val="110000"/>
              </a:lnSpc>
            </a:pPr>
            <a:r>
              <a:rPr lang="en-US" sz="1600" dirty="0">
                <a:latin typeface="Arial" panose="020B0604020202020204" pitchFamily="34" charset="0"/>
                <a:cs typeface="Arial" panose="020B0604020202020204" pitchFamily="34" charset="0"/>
              </a:rPr>
              <a:t>Emma Reiss</a:t>
            </a:r>
          </a:p>
          <a:p>
            <a:pPr>
              <a:lnSpc>
                <a:spcPct val="110000"/>
              </a:lnSpc>
            </a:pPr>
            <a:r>
              <a:rPr lang="en-US" sz="1600" dirty="0">
                <a:latin typeface="Arial" panose="020B0604020202020204" pitchFamily="34" charset="0"/>
                <a:cs typeface="Arial" panose="020B0604020202020204" pitchFamily="34" charset="0"/>
              </a:rPr>
              <a:t>Karlijn van der </a:t>
            </a:r>
            <a:r>
              <a:rPr lang="en-US" sz="1600" dirty="0" err="1">
                <a:latin typeface="Arial" panose="020B0604020202020204" pitchFamily="34" charset="0"/>
                <a:cs typeface="Arial" panose="020B0604020202020204" pitchFamily="34" charset="0"/>
              </a:rPr>
              <a:t>Straten</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19988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114" y="-5759"/>
            <a:ext cx="11067774" cy="963217"/>
          </a:xfrm>
        </p:spPr>
        <p:txBody>
          <a:bodyPr>
            <a:normAutofit/>
          </a:bodyPr>
          <a:lstStyle/>
          <a:p>
            <a:pPr algn="ctr">
              <a:lnSpc>
                <a:spcPct val="100000"/>
              </a:lnSpc>
            </a:pPr>
            <a:r>
              <a:rPr lang="en-US" sz="3200" dirty="0" err="1">
                <a:latin typeface="Arial" panose="020B0604020202020204" pitchFamily="34" charset="0"/>
                <a:cs typeface="Arial" panose="020B0604020202020204" pitchFamily="34" charset="0"/>
              </a:rPr>
              <a:t>bNAbs</a:t>
            </a:r>
            <a:r>
              <a:rPr lang="en-US" sz="3200" dirty="0">
                <a:latin typeface="Arial" panose="020B0604020202020204" pitchFamily="34" charset="0"/>
                <a:cs typeface="Arial" panose="020B0604020202020204" pitchFamily="34" charset="0"/>
              </a:rPr>
              <a:t>: Antiviral Activity</a:t>
            </a:r>
            <a:endParaRPr lang="en-US" sz="3200" dirty="0">
              <a:highlight>
                <a:srgbClr val="FFFF00"/>
              </a:highlight>
              <a:latin typeface="Arial" panose="020B0604020202020204" pitchFamily="34" charset="0"/>
              <a:cs typeface="Arial" panose="020B0604020202020204" pitchFamily="34" charset="0"/>
            </a:endParaRPr>
          </a:p>
        </p:txBody>
      </p:sp>
      <p:sp>
        <p:nvSpPr>
          <p:cNvPr id="16" name="TextBox 15"/>
          <p:cNvSpPr txBox="1"/>
          <p:nvPr/>
        </p:nvSpPr>
        <p:spPr>
          <a:xfrm>
            <a:off x="786034" y="6415665"/>
            <a:ext cx="11105504" cy="461665"/>
          </a:xfrm>
          <a:prstGeom prst="rect">
            <a:avLst/>
          </a:prstGeom>
          <a:noFill/>
        </p:spPr>
        <p:txBody>
          <a:bodyPr wrap="square">
            <a:spAutoFit/>
          </a:bodyPr>
          <a:lstStyle/>
          <a:p>
            <a:pPr>
              <a:defRPr/>
            </a:pPr>
            <a:r>
              <a:rPr lang="en-US" sz="1200" dirty="0">
                <a:latin typeface="Arial" panose="020B0604020202020204" pitchFamily="34" charset="0"/>
                <a:cs typeface="Arial" panose="020B0604020202020204" pitchFamily="34" charset="0"/>
                <a:sym typeface="Gotham" charset="0"/>
              </a:rPr>
              <a:t>Bar-On, et al., Nat Med. 2018                                             Mendoza, et al., Nature 2022</a:t>
            </a:r>
          </a:p>
          <a:p>
            <a:pPr>
              <a:defRPr/>
            </a:pPr>
            <a:r>
              <a:rPr lang="en-US" sz="1200" dirty="0">
                <a:latin typeface="Arial" panose="020B0604020202020204" pitchFamily="34" charset="0"/>
                <a:cs typeface="Arial" panose="020B0604020202020204" pitchFamily="34" charset="0"/>
                <a:sym typeface="Gotham" charset="0"/>
              </a:rPr>
              <a:t>                                                                                            </a:t>
            </a:r>
            <a:r>
              <a:rPr lang="en-US" sz="1200" dirty="0" err="1">
                <a:latin typeface="Arial" panose="020B0604020202020204" pitchFamily="34" charset="0"/>
                <a:cs typeface="Arial" panose="020B0604020202020204" pitchFamily="34" charset="0"/>
                <a:sym typeface="Gotham" charset="0"/>
              </a:rPr>
              <a:t>Gaebler</a:t>
            </a:r>
            <a:r>
              <a:rPr lang="en-US" sz="1200" dirty="0">
                <a:latin typeface="Arial" panose="020B0604020202020204" pitchFamily="34" charset="0"/>
                <a:cs typeface="Arial" panose="020B0604020202020204" pitchFamily="34" charset="0"/>
                <a:sym typeface="Gotham" charset="0"/>
              </a:rPr>
              <a:t>, et al., Nature 2022</a:t>
            </a:r>
          </a:p>
        </p:txBody>
      </p:sp>
      <p:sp>
        <p:nvSpPr>
          <p:cNvPr id="3" name="TextBox 2">
            <a:extLst>
              <a:ext uri="{FF2B5EF4-FFF2-40B4-BE49-F238E27FC236}">
                <a16:creationId xmlns:a16="http://schemas.microsoft.com/office/drawing/2014/main" id="{8441498E-6726-F142-8201-4B249043E80F}"/>
              </a:ext>
            </a:extLst>
          </p:cNvPr>
          <p:cNvSpPr txBox="1"/>
          <p:nvPr/>
        </p:nvSpPr>
        <p:spPr>
          <a:xfrm>
            <a:off x="5501770" y="917266"/>
            <a:ext cx="6695428" cy="2308324"/>
          </a:xfrm>
          <a:prstGeom prst="rect">
            <a:avLst/>
          </a:prstGeom>
          <a:noFill/>
        </p:spPr>
        <p:txBody>
          <a:bodyPr wrap="square" rtlCol="0">
            <a:spAutoFit/>
          </a:bodyPr>
          <a:lstStyle/>
          <a:p>
            <a:pPr marL="285750" indent="-285750">
              <a:buFont typeface="Arial" panose="020B0604020202020204" pitchFamily="34" charset="0"/>
              <a:buChar char="•"/>
            </a:pPr>
            <a:r>
              <a:rPr lang="en-US" i="1" dirty="0">
                <a:latin typeface="Arial" panose="020B0604020202020204" pitchFamily="34" charset="0"/>
                <a:cs typeface="Arial" panose="020B0604020202020204" pitchFamily="34" charset="0"/>
              </a:rPr>
              <a:t>In vitro</a:t>
            </a:r>
            <a:r>
              <a:rPr lang="en-US" dirty="0">
                <a:latin typeface="Arial" panose="020B0604020202020204" pitchFamily="34" charset="0"/>
                <a:cs typeface="Arial" panose="020B0604020202020204" pitchFamily="34" charset="0"/>
              </a:rPr>
              <a:t>, the 3BNC117+10-1074 combination has in vitro activity against &gt; 80 % of diverse strains</a:t>
            </a:r>
          </a:p>
          <a:p>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Well-tolerated following SC and IV administration, including repeated doses</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Antiviral activity in individuals harboring sensitive viruses</a:t>
            </a:r>
          </a:p>
        </p:txBody>
      </p:sp>
      <p:grpSp>
        <p:nvGrpSpPr>
          <p:cNvPr id="5" name="Group 4">
            <a:extLst>
              <a:ext uri="{FF2B5EF4-FFF2-40B4-BE49-F238E27FC236}">
                <a16:creationId xmlns:a16="http://schemas.microsoft.com/office/drawing/2014/main" id="{828B3E35-DAC1-7176-6015-85A87F140F11}"/>
              </a:ext>
            </a:extLst>
          </p:cNvPr>
          <p:cNvGrpSpPr/>
          <p:nvPr/>
        </p:nvGrpSpPr>
        <p:grpSpPr>
          <a:xfrm>
            <a:off x="2044290" y="784518"/>
            <a:ext cx="3473461" cy="2538770"/>
            <a:chOff x="9852018" y="1968047"/>
            <a:chExt cx="3473461" cy="2538770"/>
          </a:xfrm>
        </p:grpSpPr>
        <p:pic>
          <p:nvPicPr>
            <p:cNvPr id="17" name="Picture 16" descr="BG505_101074_3BNC117_3.png">
              <a:extLst>
                <a:ext uri="{FF2B5EF4-FFF2-40B4-BE49-F238E27FC236}">
                  <a16:creationId xmlns:a16="http://schemas.microsoft.com/office/drawing/2014/main" id="{AA52C208-4AFD-554F-A339-7B6268BAF3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2018" y="2258259"/>
              <a:ext cx="2698270" cy="2248558"/>
            </a:xfrm>
            <a:prstGeom prst="rect">
              <a:avLst/>
            </a:prstGeom>
          </p:spPr>
        </p:pic>
        <p:sp>
          <p:nvSpPr>
            <p:cNvPr id="18" name="TextBox 17">
              <a:extLst>
                <a:ext uri="{FF2B5EF4-FFF2-40B4-BE49-F238E27FC236}">
                  <a16:creationId xmlns:a16="http://schemas.microsoft.com/office/drawing/2014/main" id="{903DFB0F-D914-C24C-B569-473A862D75D0}"/>
                </a:ext>
              </a:extLst>
            </p:cNvPr>
            <p:cNvSpPr txBox="1"/>
            <p:nvPr/>
          </p:nvSpPr>
          <p:spPr>
            <a:xfrm>
              <a:off x="11407955" y="3949252"/>
              <a:ext cx="1917524" cy="461665"/>
            </a:xfrm>
            <a:prstGeom prst="rect">
              <a:avLst/>
            </a:prstGeom>
            <a:noFill/>
          </p:spPr>
          <p:txBody>
            <a:bodyPr wrap="square" rtlCol="0">
              <a:spAutoFit/>
            </a:bodyPr>
            <a:lstStyle/>
            <a:p>
              <a:pPr algn="ctr"/>
              <a:r>
                <a:rPr lang="en-US" sz="1200" dirty="0">
                  <a:solidFill>
                    <a:srgbClr val="FF0000"/>
                  </a:solidFill>
                  <a:latin typeface="Arial" panose="020B0604020202020204" pitchFamily="34" charset="0"/>
                  <a:cs typeface="Arial" panose="020B0604020202020204" pitchFamily="34" charset="0"/>
                </a:rPr>
                <a:t>3BNC117</a:t>
              </a:r>
            </a:p>
            <a:p>
              <a:pPr algn="ctr"/>
              <a:r>
                <a:rPr lang="en-US" sz="1200" dirty="0">
                  <a:solidFill>
                    <a:srgbClr val="FF0000"/>
                  </a:solidFill>
                  <a:latin typeface="Arial" panose="020B0604020202020204" pitchFamily="34" charset="0"/>
                  <a:cs typeface="Arial" panose="020B0604020202020204" pitchFamily="34" charset="0"/>
                </a:rPr>
                <a:t>(CD4 binding site)</a:t>
              </a:r>
            </a:p>
          </p:txBody>
        </p:sp>
        <p:sp>
          <p:nvSpPr>
            <p:cNvPr id="19" name="TextBox 18">
              <a:extLst>
                <a:ext uri="{FF2B5EF4-FFF2-40B4-BE49-F238E27FC236}">
                  <a16:creationId xmlns:a16="http://schemas.microsoft.com/office/drawing/2014/main" id="{9617439D-35C7-4146-9CC8-121D15090679}"/>
                </a:ext>
              </a:extLst>
            </p:cNvPr>
            <p:cNvSpPr txBox="1"/>
            <p:nvPr/>
          </p:nvSpPr>
          <p:spPr>
            <a:xfrm>
              <a:off x="10526121" y="1968047"/>
              <a:ext cx="806631" cy="461665"/>
            </a:xfrm>
            <a:prstGeom prst="rect">
              <a:avLst/>
            </a:prstGeom>
            <a:noFill/>
          </p:spPr>
          <p:txBody>
            <a:bodyPr wrap="none" rtlCol="0">
              <a:spAutoFit/>
            </a:bodyPr>
            <a:lstStyle/>
            <a:p>
              <a:pPr algn="ctr"/>
              <a:r>
                <a:rPr lang="en-US" sz="1200" dirty="0">
                  <a:solidFill>
                    <a:srgbClr val="333399"/>
                  </a:solidFill>
                  <a:latin typeface="Arial" panose="020B0604020202020204" pitchFamily="34" charset="0"/>
                  <a:cs typeface="Arial" panose="020B0604020202020204" pitchFamily="34" charset="0"/>
                </a:rPr>
                <a:t>10-1074</a:t>
              </a:r>
            </a:p>
            <a:p>
              <a:pPr algn="ctr"/>
              <a:r>
                <a:rPr lang="en-US" sz="1200" dirty="0">
                  <a:solidFill>
                    <a:srgbClr val="333399"/>
                  </a:solidFill>
                  <a:latin typeface="Arial" panose="020B0604020202020204" pitchFamily="34" charset="0"/>
                  <a:cs typeface="Arial" panose="020B0604020202020204" pitchFamily="34" charset="0"/>
                </a:rPr>
                <a:t>(V3 loop)</a:t>
              </a:r>
            </a:p>
          </p:txBody>
        </p:sp>
      </p:grpSp>
      <p:grpSp>
        <p:nvGrpSpPr>
          <p:cNvPr id="43" name="Group 42">
            <a:extLst>
              <a:ext uri="{FF2B5EF4-FFF2-40B4-BE49-F238E27FC236}">
                <a16:creationId xmlns:a16="http://schemas.microsoft.com/office/drawing/2014/main" id="{D04CC523-7A5F-82F9-B896-3267ADECE533}"/>
              </a:ext>
            </a:extLst>
          </p:cNvPr>
          <p:cNvGrpSpPr/>
          <p:nvPr/>
        </p:nvGrpSpPr>
        <p:grpSpPr>
          <a:xfrm>
            <a:off x="595007" y="3451149"/>
            <a:ext cx="6947512" cy="3015239"/>
            <a:chOff x="1001411" y="3809303"/>
            <a:chExt cx="6947512" cy="3015239"/>
          </a:xfrm>
        </p:grpSpPr>
        <p:grpSp>
          <p:nvGrpSpPr>
            <p:cNvPr id="28" name="Group 27">
              <a:extLst>
                <a:ext uri="{FF2B5EF4-FFF2-40B4-BE49-F238E27FC236}">
                  <a16:creationId xmlns:a16="http://schemas.microsoft.com/office/drawing/2014/main" id="{5271A4FA-C797-3207-E72E-32E17FADDD81}"/>
                </a:ext>
              </a:extLst>
            </p:cNvPr>
            <p:cNvGrpSpPr/>
            <p:nvPr/>
          </p:nvGrpSpPr>
          <p:grpSpPr>
            <a:xfrm>
              <a:off x="1049325" y="4193349"/>
              <a:ext cx="2546664" cy="2058029"/>
              <a:chOff x="414325" y="4329783"/>
              <a:chExt cx="2546664" cy="2058029"/>
            </a:xfrm>
          </p:grpSpPr>
          <p:grpSp>
            <p:nvGrpSpPr>
              <p:cNvPr id="22" name="Group 21">
                <a:extLst>
                  <a:ext uri="{FF2B5EF4-FFF2-40B4-BE49-F238E27FC236}">
                    <a16:creationId xmlns:a16="http://schemas.microsoft.com/office/drawing/2014/main" id="{3EFF5FA3-9DEF-EBE9-1A61-E8B5FF4CEB1D}"/>
                  </a:ext>
                </a:extLst>
              </p:cNvPr>
              <p:cNvGrpSpPr/>
              <p:nvPr/>
            </p:nvGrpSpPr>
            <p:grpSpPr>
              <a:xfrm>
                <a:off x="414325" y="4565203"/>
                <a:ext cx="2546664" cy="1822609"/>
                <a:chOff x="414325" y="4565203"/>
                <a:chExt cx="2546664" cy="1822609"/>
              </a:xfrm>
            </p:grpSpPr>
            <p:pic>
              <p:nvPicPr>
                <p:cNvPr id="6" name="Picture 5">
                  <a:extLst>
                    <a:ext uri="{FF2B5EF4-FFF2-40B4-BE49-F238E27FC236}">
                      <a16:creationId xmlns:a16="http://schemas.microsoft.com/office/drawing/2014/main" id="{8E44B6FB-F073-3E83-D32B-A05BD7D6CA29}"/>
                    </a:ext>
                  </a:extLst>
                </p:cNvPr>
                <p:cNvPicPr>
                  <a:picLocks noChangeAspect="1"/>
                </p:cNvPicPr>
                <p:nvPr/>
              </p:nvPicPr>
              <p:blipFill>
                <a:blip r:embed="rId4"/>
                <a:stretch>
                  <a:fillRect/>
                </a:stretch>
              </p:blipFill>
              <p:spPr>
                <a:xfrm>
                  <a:off x="971307" y="4565203"/>
                  <a:ext cx="1989682" cy="1822609"/>
                </a:xfrm>
                <a:prstGeom prst="rect">
                  <a:avLst/>
                </a:prstGeom>
              </p:spPr>
            </p:pic>
            <p:sp>
              <p:nvSpPr>
                <p:cNvPr id="20" name="TextBox 19">
                  <a:extLst>
                    <a:ext uri="{FF2B5EF4-FFF2-40B4-BE49-F238E27FC236}">
                      <a16:creationId xmlns:a16="http://schemas.microsoft.com/office/drawing/2014/main" id="{E0694898-060B-CA42-0A62-4827A8E7EAA2}"/>
                    </a:ext>
                  </a:extLst>
                </p:cNvPr>
                <p:cNvSpPr txBox="1"/>
                <p:nvPr/>
              </p:nvSpPr>
              <p:spPr>
                <a:xfrm rot="16200000">
                  <a:off x="24315" y="5001286"/>
                  <a:ext cx="1180130" cy="400110"/>
                </a:xfrm>
                <a:prstGeom prst="rect">
                  <a:avLst/>
                </a:prstGeom>
                <a:noFill/>
              </p:spPr>
              <p:txBody>
                <a:bodyPr wrap="none" rtlCol="0">
                  <a:spAutoFit/>
                </a:bodyPr>
                <a:lstStyle/>
                <a:p>
                  <a:pPr algn="ctr"/>
                  <a:r>
                    <a:rPr lang="en-US" sz="1000" dirty="0">
                      <a:latin typeface="Arial" panose="020B0604020202020204" pitchFamily="34" charset="0"/>
                      <a:cs typeface="Arial" panose="020B0604020202020204" pitchFamily="34" charset="0"/>
                    </a:rPr>
                    <a:t>Log-decline</a:t>
                  </a:r>
                </a:p>
                <a:p>
                  <a:pPr algn="ctr"/>
                  <a:r>
                    <a:rPr lang="en-US" sz="1000" dirty="0">
                      <a:latin typeface="Arial" panose="020B0604020202020204" pitchFamily="34" charset="0"/>
                      <a:cs typeface="Arial" panose="020B0604020202020204" pitchFamily="34" charset="0"/>
                    </a:rPr>
                    <a:t>HIV-1 RNA levels</a:t>
                  </a:r>
                </a:p>
              </p:txBody>
            </p:sp>
            <p:pic>
              <p:nvPicPr>
                <p:cNvPr id="21" name="Picture 20">
                  <a:extLst>
                    <a:ext uri="{FF2B5EF4-FFF2-40B4-BE49-F238E27FC236}">
                      <a16:creationId xmlns:a16="http://schemas.microsoft.com/office/drawing/2014/main" id="{4E7A871B-54B5-DE42-01D7-8AED563CF38A}"/>
                    </a:ext>
                  </a:extLst>
                </p:cNvPr>
                <p:cNvPicPr>
                  <a:picLocks noChangeAspect="1"/>
                </p:cNvPicPr>
                <p:nvPr/>
              </p:nvPicPr>
              <p:blipFill>
                <a:blip r:embed="rId5"/>
                <a:stretch>
                  <a:fillRect/>
                </a:stretch>
              </p:blipFill>
              <p:spPr>
                <a:xfrm>
                  <a:off x="845212" y="4582299"/>
                  <a:ext cx="138795" cy="1335901"/>
                </a:xfrm>
                <a:prstGeom prst="rect">
                  <a:avLst/>
                </a:prstGeom>
              </p:spPr>
            </p:pic>
          </p:grpSp>
          <p:pic>
            <p:nvPicPr>
              <p:cNvPr id="15" name="Picture 14">
                <a:extLst>
                  <a:ext uri="{FF2B5EF4-FFF2-40B4-BE49-F238E27FC236}">
                    <a16:creationId xmlns:a16="http://schemas.microsoft.com/office/drawing/2014/main" id="{9AEF4EE8-BE5B-11A6-7DE7-51F30063DFD4}"/>
                  </a:ext>
                </a:extLst>
              </p:cNvPr>
              <p:cNvPicPr>
                <a:picLocks noChangeAspect="1"/>
              </p:cNvPicPr>
              <p:nvPr/>
            </p:nvPicPr>
            <p:blipFill>
              <a:blip r:embed="rId6"/>
              <a:stretch>
                <a:fillRect/>
              </a:stretch>
            </p:blipFill>
            <p:spPr>
              <a:xfrm>
                <a:off x="1014911" y="4340583"/>
                <a:ext cx="256573" cy="329880"/>
              </a:xfrm>
              <a:prstGeom prst="rect">
                <a:avLst/>
              </a:prstGeom>
            </p:spPr>
          </p:pic>
          <p:sp>
            <p:nvSpPr>
              <p:cNvPr id="26" name="TextBox 25">
                <a:extLst>
                  <a:ext uri="{FF2B5EF4-FFF2-40B4-BE49-F238E27FC236}">
                    <a16:creationId xmlns:a16="http://schemas.microsoft.com/office/drawing/2014/main" id="{B4327C93-024D-FE96-5E57-5C882B832778}"/>
                  </a:ext>
                </a:extLst>
              </p:cNvPr>
              <p:cNvSpPr txBox="1"/>
              <p:nvPr/>
            </p:nvSpPr>
            <p:spPr>
              <a:xfrm>
                <a:off x="1143197" y="4329783"/>
                <a:ext cx="1132041" cy="246221"/>
              </a:xfrm>
              <a:prstGeom prst="rect">
                <a:avLst/>
              </a:prstGeom>
              <a:noFill/>
            </p:spPr>
            <p:txBody>
              <a:bodyPr wrap="none" rtlCol="0">
                <a:spAutoFit/>
              </a:bodyPr>
              <a:lstStyle/>
              <a:p>
                <a:r>
                  <a:rPr lang="en-US" sz="1000" b="1" dirty="0" err="1">
                    <a:latin typeface="Arial" panose="020B0604020202020204" pitchFamily="34" charset="0"/>
                    <a:cs typeface="Arial" panose="020B0604020202020204" pitchFamily="34" charset="0"/>
                  </a:rPr>
                  <a:t>bNAb</a:t>
                </a:r>
                <a:r>
                  <a:rPr lang="en-US" sz="1000" b="1" dirty="0">
                    <a:latin typeface="Arial" panose="020B0604020202020204" pitchFamily="34" charset="0"/>
                    <a:cs typeface="Arial" panose="020B0604020202020204" pitchFamily="34" charset="0"/>
                  </a:rPr>
                  <a:t> infusions</a:t>
                </a:r>
              </a:p>
            </p:txBody>
          </p:sp>
        </p:grpSp>
        <p:grpSp>
          <p:nvGrpSpPr>
            <p:cNvPr id="37" name="Group 36">
              <a:extLst>
                <a:ext uri="{FF2B5EF4-FFF2-40B4-BE49-F238E27FC236}">
                  <a16:creationId xmlns:a16="http://schemas.microsoft.com/office/drawing/2014/main" id="{24CA7CFD-C57B-CF4F-2F3E-9E626D44ABAB}"/>
                </a:ext>
              </a:extLst>
            </p:cNvPr>
            <p:cNvGrpSpPr/>
            <p:nvPr/>
          </p:nvGrpSpPr>
          <p:grpSpPr>
            <a:xfrm>
              <a:off x="4659494" y="4182598"/>
              <a:ext cx="3289429" cy="2053391"/>
              <a:chOff x="4659494" y="4384583"/>
              <a:chExt cx="3289429" cy="2053391"/>
            </a:xfrm>
          </p:grpSpPr>
          <p:grpSp>
            <p:nvGrpSpPr>
              <p:cNvPr id="29" name="Group 28">
                <a:extLst>
                  <a:ext uri="{FF2B5EF4-FFF2-40B4-BE49-F238E27FC236}">
                    <a16:creationId xmlns:a16="http://schemas.microsoft.com/office/drawing/2014/main" id="{FB304469-A631-C0C3-9284-85482C09C529}"/>
                  </a:ext>
                </a:extLst>
              </p:cNvPr>
              <p:cNvGrpSpPr/>
              <p:nvPr/>
            </p:nvGrpSpPr>
            <p:grpSpPr>
              <a:xfrm>
                <a:off x="4888481" y="4384583"/>
                <a:ext cx="3060442" cy="2053391"/>
                <a:chOff x="3395237" y="4454564"/>
                <a:chExt cx="3060442" cy="2053391"/>
              </a:xfrm>
            </p:grpSpPr>
            <p:cxnSp>
              <p:nvCxnSpPr>
                <p:cNvPr id="13" name="Straight Connector 12">
                  <a:extLst>
                    <a:ext uri="{FF2B5EF4-FFF2-40B4-BE49-F238E27FC236}">
                      <a16:creationId xmlns:a16="http://schemas.microsoft.com/office/drawing/2014/main" id="{AACF4233-98D3-22B6-CB21-831E0C878889}"/>
                    </a:ext>
                  </a:extLst>
                </p:cNvPr>
                <p:cNvCxnSpPr/>
                <p:nvPr/>
              </p:nvCxnSpPr>
              <p:spPr>
                <a:xfrm>
                  <a:off x="3505200" y="4861307"/>
                  <a:ext cx="1384300" cy="0"/>
                </a:xfrm>
                <a:prstGeom prst="line">
                  <a:avLst/>
                </a:prstGeom>
                <a:ln w="9525"/>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43333482-8A5A-2DF5-31D2-F5586A5E9B15}"/>
                    </a:ext>
                  </a:extLst>
                </p:cNvPr>
                <p:cNvSpPr txBox="1"/>
                <p:nvPr/>
              </p:nvSpPr>
              <p:spPr>
                <a:xfrm>
                  <a:off x="3818416" y="4724400"/>
                  <a:ext cx="728533" cy="276999"/>
                </a:xfrm>
                <a:prstGeom prst="rect">
                  <a:avLst/>
                </a:prstGeom>
                <a:solidFill>
                  <a:schemeClr val="bg1"/>
                </a:solidFill>
              </p:spPr>
              <p:txBody>
                <a:bodyPr wrap="none" rtlCol="0">
                  <a:spAutoFit/>
                </a:bodyPr>
                <a:lstStyle/>
                <a:p>
                  <a:r>
                    <a:rPr lang="en-US" sz="1200" dirty="0">
                      <a:latin typeface="Arial" panose="020B0604020202020204" pitchFamily="34" charset="0"/>
                      <a:cs typeface="Arial" panose="020B0604020202020204" pitchFamily="34" charset="0"/>
                    </a:rPr>
                    <a:t>Off ART</a:t>
                  </a:r>
                </a:p>
              </p:txBody>
            </p:sp>
            <p:grpSp>
              <p:nvGrpSpPr>
                <p:cNvPr id="24" name="Group 23">
                  <a:extLst>
                    <a:ext uri="{FF2B5EF4-FFF2-40B4-BE49-F238E27FC236}">
                      <a16:creationId xmlns:a16="http://schemas.microsoft.com/office/drawing/2014/main" id="{BDE9E7F3-0264-238F-D8AF-E670869F0A20}"/>
                    </a:ext>
                  </a:extLst>
                </p:cNvPr>
                <p:cNvGrpSpPr/>
                <p:nvPr/>
              </p:nvGrpSpPr>
              <p:grpSpPr>
                <a:xfrm>
                  <a:off x="3395237" y="4454564"/>
                  <a:ext cx="3060442" cy="1928532"/>
                  <a:chOff x="3420637" y="4352964"/>
                  <a:chExt cx="3060442" cy="1928532"/>
                </a:xfrm>
              </p:grpSpPr>
              <p:pic>
                <p:nvPicPr>
                  <p:cNvPr id="10" name="Picture 9">
                    <a:extLst>
                      <a:ext uri="{FF2B5EF4-FFF2-40B4-BE49-F238E27FC236}">
                        <a16:creationId xmlns:a16="http://schemas.microsoft.com/office/drawing/2014/main" id="{F9B96563-0BE8-44B1-13E6-C0260D4A2613}"/>
                      </a:ext>
                    </a:extLst>
                  </p:cNvPr>
                  <p:cNvPicPr>
                    <a:picLocks noChangeAspect="1"/>
                  </p:cNvPicPr>
                  <p:nvPr/>
                </p:nvPicPr>
                <p:blipFill>
                  <a:blip r:embed="rId7"/>
                  <a:stretch>
                    <a:fillRect/>
                  </a:stretch>
                </p:blipFill>
                <p:spPr>
                  <a:xfrm>
                    <a:off x="3420637" y="4352964"/>
                    <a:ext cx="2469874" cy="1928532"/>
                  </a:xfrm>
                  <a:prstGeom prst="rect">
                    <a:avLst/>
                  </a:prstGeom>
                </p:spPr>
              </p:pic>
              <p:pic>
                <p:nvPicPr>
                  <p:cNvPr id="23" name="Picture 22">
                    <a:extLst>
                      <a:ext uri="{FF2B5EF4-FFF2-40B4-BE49-F238E27FC236}">
                        <a16:creationId xmlns:a16="http://schemas.microsoft.com/office/drawing/2014/main" id="{9C0436E8-7F80-33ED-1BFB-47C52B35D806}"/>
                      </a:ext>
                    </a:extLst>
                  </p:cNvPr>
                  <p:cNvPicPr>
                    <a:picLocks noChangeAspect="1"/>
                  </p:cNvPicPr>
                  <p:nvPr/>
                </p:nvPicPr>
                <p:blipFill>
                  <a:blip r:embed="rId8"/>
                  <a:stretch>
                    <a:fillRect/>
                  </a:stretch>
                </p:blipFill>
                <p:spPr>
                  <a:xfrm>
                    <a:off x="5820679" y="4493399"/>
                    <a:ext cx="660400" cy="419100"/>
                  </a:xfrm>
                  <a:prstGeom prst="rect">
                    <a:avLst/>
                  </a:prstGeom>
                </p:spPr>
              </p:pic>
            </p:grpSp>
            <p:sp>
              <p:nvSpPr>
                <p:cNvPr id="25" name="TextBox 24">
                  <a:extLst>
                    <a:ext uri="{FF2B5EF4-FFF2-40B4-BE49-F238E27FC236}">
                      <a16:creationId xmlns:a16="http://schemas.microsoft.com/office/drawing/2014/main" id="{AD85DACA-9B7E-8D73-C3B9-FADC16C8566E}"/>
                    </a:ext>
                  </a:extLst>
                </p:cNvPr>
                <p:cNvSpPr txBox="1"/>
                <p:nvPr/>
              </p:nvSpPr>
              <p:spPr>
                <a:xfrm>
                  <a:off x="3676336" y="6261734"/>
                  <a:ext cx="1802096"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weeks after ART interruption</a:t>
                  </a:r>
                </a:p>
              </p:txBody>
            </p:sp>
          </p:grpSp>
          <p:sp>
            <p:nvSpPr>
              <p:cNvPr id="33" name="TextBox 32">
                <a:extLst>
                  <a:ext uri="{FF2B5EF4-FFF2-40B4-BE49-F238E27FC236}">
                    <a16:creationId xmlns:a16="http://schemas.microsoft.com/office/drawing/2014/main" id="{737E08A7-9FEE-B65E-B773-B8A959FE3C87}"/>
                  </a:ext>
                </a:extLst>
              </p:cNvPr>
              <p:cNvSpPr txBox="1"/>
              <p:nvPr/>
            </p:nvSpPr>
            <p:spPr>
              <a:xfrm rot="16200000">
                <a:off x="4192540" y="5233658"/>
                <a:ext cx="1180130" cy="246221"/>
              </a:xfrm>
              <a:prstGeom prst="rect">
                <a:avLst/>
              </a:prstGeom>
              <a:noFill/>
            </p:spPr>
            <p:txBody>
              <a:bodyPr wrap="none" rtlCol="0">
                <a:spAutoFit/>
              </a:bodyPr>
              <a:lstStyle/>
              <a:p>
                <a:pPr algn="ctr"/>
                <a:r>
                  <a:rPr lang="en-US" sz="1000" dirty="0">
                    <a:latin typeface="Arial" panose="020B0604020202020204" pitchFamily="34" charset="0"/>
                    <a:cs typeface="Arial" panose="020B0604020202020204" pitchFamily="34" charset="0"/>
                  </a:rPr>
                  <a:t>HIV-1 RNA levels</a:t>
                </a:r>
              </a:p>
            </p:txBody>
          </p:sp>
        </p:grpSp>
        <p:sp>
          <p:nvSpPr>
            <p:cNvPr id="39" name="TextBox 38">
              <a:extLst>
                <a:ext uri="{FF2B5EF4-FFF2-40B4-BE49-F238E27FC236}">
                  <a16:creationId xmlns:a16="http://schemas.microsoft.com/office/drawing/2014/main" id="{C2AF150E-5ED4-E56B-82A1-6C100240F8A1}"/>
                </a:ext>
              </a:extLst>
            </p:cNvPr>
            <p:cNvSpPr txBox="1"/>
            <p:nvPr/>
          </p:nvSpPr>
          <p:spPr>
            <a:xfrm>
              <a:off x="1192437" y="3809303"/>
              <a:ext cx="2980512" cy="338554"/>
            </a:xfrm>
            <a:prstGeom prst="rect">
              <a:avLst/>
            </a:prstGeom>
            <a:noFill/>
          </p:spPr>
          <p:txBody>
            <a:bodyPr wrap="square">
              <a:spAutoFit/>
            </a:bodyPr>
            <a:lstStyle/>
            <a:p>
              <a:pPr marL="0" indent="0" algn="ctr">
                <a:buFont typeface="Arial" panose="020B0604020202020204" pitchFamily="34" charset="0"/>
                <a:buNone/>
              </a:pPr>
              <a:r>
                <a:rPr lang="en-US" sz="1600" b="1" dirty="0">
                  <a:latin typeface="Arial" panose="020B0604020202020204" pitchFamily="34" charset="0"/>
                  <a:cs typeface="Arial" panose="020B0604020202020204" pitchFamily="34" charset="0"/>
                </a:rPr>
                <a:t>Viremic individuals</a:t>
              </a:r>
            </a:p>
          </p:txBody>
        </p:sp>
        <p:sp>
          <p:nvSpPr>
            <p:cNvPr id="40" name="TextBox 39">
              <a:extLst>
                <a:ext uri="{FF2B5EF4-FFF2-40B4-BE49-F238E27FC236}">
                  <a16:creationId xmlns:a16="http://schemas.microsoft.com/office/drawing/2014/main" id="{47D1EBAF-1170-B398-EA28-2ECFDF14A76A}"/>
                </a:ext>
              </a:extLst>
            </p:cNvPr>
            <p:cNvSpPr txBox="1"/>
            <p:nvPr/>
          </p:nvSpPr>
          <p:spPr>
            <a:xfrm>
              <a:off x="4580833" y="3809303"/>
              <a:ext cx="2980512" cy="338554"/>
            </a:xfrm>
            <a:prstGeom prst="rect">
              <a:avLst/>
            </a:prstGeom>
            <a:noFill/>
          </p:spPr>
          <p:txBody>
            <a:bodyPr wrap="square">
              <a:spAutoFit/>
            </a:bodyPr>
            <a:lstStyle/>
            <a:p>
              <a:pPr marL="0" indent="0" algn="ctr">
                <a:buFont typeface="Arial" panose="020B0604020202020204" pitchFamily="34" charset="0"/>
                <a:buNone/>
              </a:pPr>
              <a:r>
                <a:rPr lang="en-US" sz="1600" b="1" dirty="0">
                  <a:latin typeface="Arial" panose="020B0604020202020204" pitchFamily="34" charset="0"/>
                  <a:cs typeface="Arial" panose="020B0604020202020204" pitchFamily="34" charset="0"/>
                </a:rPr>
                <a:t>ART-suppressed </a:t>
              </a:r>
            </a:p>
          </p:txBody>
        </p:sp>
        <p:sp>
          <p:nvSpPr>
            <p:cNvPr id="41" name="TextBox 40">
              <a:extLst>
                <a:ext uri="{FF2B5EF4-FFF2-40B4-BE49-F238E27FC236}">
                  <a16:creationId xmlns:a16="http://schemas.microsoft.com/office/drawing/2014/main" id="{1E71AF72-3313-3539-55BF-0B5371B4AE94}"/>
                </a:ext>
              </a:extLst>
            </p:cNvPr>
            <p:cNvSpPr txBox="1"/>
            <p:nvPr/>
          </p:nvSpPr>
          <p:spPr>
            <a:xfrm>
              <a:off x="1001411" y="6239767"/>
              <a:ext cx="2980512" cy="338554"/>
            </a:xfrm>
            <a:prstGeom prst="rect">
              <a:avLst/>
            </a:prstGeom>
            <a:noFill/>
          </p:spPr>
          <p:txBody>
            <a:bodyPr wrap="square">
              <a:spAutoFit/>
            </a:bodyPr>
            <a:lstStyle/>
            <a:p>
              <a:pPr marL="285750" indent="-285750" algn="ctr">
                <a:buFont typeface="Wingdings" pitchFamily="2" charset="2"/>
                <a:buChar char="Ø"/>
              </a:pPr>
              <a:r>
                <a:rPr lang="en-US" sz="1600" dirty="0">
                  <a:latin typeface="Arial" panose="020B0604020202020204" pitchFamily="34" charset="0"/>
                  <a:cs typeface="Arial" panose="020B0604020202020204" pitchFamily="34" charset="0"/>
                </a:rPr>
                <a:t>Transient decline in viremia</a:t>
              </a:r>
            </a:p>
          </p:txBody>
        </p:sp>
        <p:sp>
          <p:nvSpPr>
            <p:cNvPr id="42" name="TextBox 41">
              <a:extLst>
                <a:ext uri="{FF2B5EF4-FFF2-40B4-BE49-F238E27FC236}">
                  <a16:creationId xmlns:a16="http://schemas.microsoft.com/office/drawing/2014/main" id="{0A940B33-68AE-BC8F-71B6-C3415E63BE0C}"/>
                </a:ext>
              </a:extLst>
            </p:cNvPr>
            <p:cNvSpPr txBox="1"/>
            <p:nvPr/>
          </p:nvSpPr>
          <p:spPr>
            <a:xfrm>
              <a:off x="4556916" y="6239767"/>
              <a:ext cx="3197275" cy="584775"/>
            </a:xfrm>
            <a:prstGeom prst="rect">
              <a:avLst/>
            </a:prstGeom>
            <a:noFill/>
          </p:spPr>
          <p:txBody>
            <a:bodyPr wrap="square">
              <a:spAutoFit/>
            </a:bodyPr>
            <a:lstStyle/>
            <a:p>
              <a:pPr marL="285750" indent="-285750" algn="ctr">
                <a:buFont typeface="Wingdings" pitchFamily="2" charset="2"/>
                <a:buChar char="Ø"/>
              </a:pPr>
              <a:r>
                <a:rPr lang="en-US" sz="1600" dirty="0">
                  <a:latin typeface="Arial" panose="020B0604020202020204" pitchFamily="34" charset="0"/>
                  <a:cs typeface="Arial" panose="020B0604020202020204" pitchFamily="34" charset="0"/>
                </a:rPr>
                <a:t>Maintain viral suppression </a:t>
              </a:r>
            </a:p>
            <a:p>
              <a:pPr marL="0" indent="0" algn="ctr">
                <a:buFont typeface="Arial" panose="020B0604020202020204" pitchFamily="34" charset="0"/>
                <a:buNone/>
              </a:pPr>
              <a:r>
                <a:rPr lang="en-US" sz="1600" dirty="0">
                  <a:latin typeface="Arial" panose="020B0604020202020204" pitchFamily="34" charset="0"/>
                  <a:cs typeface="Arial" panose="020B0604020202020204" pitchFamily="34" charset="0"/>
                </a:rPr>
                <a:t>after ART interruption</a:t>
              </a:r>
            </a:p>
          </p:txBody>
        </p:sp>
      </p:grpSp>
      <p:grpSp>
        <p:nvGrpSpPr>
          <p:cNvPr id="46" name="Group 45">
            <a:extLst>
              <a:ext uri="{FF2B5EF4-FFF2-40B4-BE49-F238E27FC236}">
                <a16:creationId xmlns:a16="http://schemas.microsoft.com/office/drawing/2014/main" id="{1AD9DADC-38EE-8D04-743C-E76CB800492A}"/>
              </a:ext>
            </a:extLst>
          </p:cNvPr>
          <p:cNvGrpSpPr/>
          <p:nvPr/>
        </p:nvGrpSpPr>
        <p:grpSpPr>
          <a:xfrm>
            <a:off x="7542519" y="3435915"/>
            <a:ext cx="4514251" cy="2990921"/>
            <a:chOff x="7542519" y="3779034"/>
            <a:chExt cx="4514251" cy="2990921"/>
          </a:xfrm>
        </p:grpSpPr>
        <p:grpSp>
          <p:nvGrpSpPr>
            <p:cNvPr id="36" name="Group 35">
              <a:extLst>
                <a:ext uri="{FF2B5EF4-FFF2-40B4-BE49-F238E27FC236}">
                  <a16:creationId xmlns:a16="http://schemas.microsoft.com/office/drawing/2014/main" id="{0A1EE7DF-F4F5-340A-EAC6-39D4DF02ADDB}"/>
                </a:ext>
              </a:extLst>
            </p:cNvPr>
            <p:cNvGrpSpPr/>
            <p:nvPr/>
          </p:nvGrpSpPr>
          <p:grpSpPr>
            <a:xfrm>
              <a:off x="8175994" y="4256713"/>
              <a:ext cx="3050286" cy="1966567"/>
              <a:chOff x="7832953" y="4500711"/>
              <a:chExt cx="3050286" cy="1966567"/>
            </a:xfrm>
          </p:grpSpPr>
          <p:pic>
            <p:nvPicPr>
              <p:cNvPr id="31" name="Picture 30">
                <a:extLst>
                  <a:ext uri="{FF2B5EF4-FFF2-40B4-BE49-F238E27FC236}">
                    <a16:creationId xmlns:a16="http://schemas.microsoft.com/office/drawing/2014/main" id="{22C99BA8-7C43-8CBD-3285-F264FB5BE0A9}"/>
                  </a:ext>
                </a:extLst>
              </p:cNvPr>
              <p:cNvPicPr>
                <a:picLocks noChangeAspect="1"/>
              </p:cNvPicPr>
              <p:nvPr/>
            </p:nvPicPr>
            <p:blipFill>
              <a:blip r:embed="rId9"/>
              <a:stretch>
                <a:fillRect/>
              </a:stretch>
            </p:blipFill>
            <p:spPr>
              <a:xfrm>
                <a:off x="8161698" y="4500711"/>
                <a:ext cx="2721541" cy="1750216"/>
              </a:xfrm>
              <a:prstGeom prst="rect">
                <a:avLst/>
              </a:prstGeom>
            </p:spPr>
          </p:pic>
          <p:sp>
            <p:nvSpPr>
              <p:cNvPr id="34" name="TextBox 33">
                <a:extLst>
                  <a:ext uri="{FF2B5EF4-FFF2-40B4-BE49-F238E27FC236}">
                    <a16:creationId xmlns:a16="http://schemas.microsoft.com/office/drawing/2014/main" id="{238349A2-BC38-0785-78B0-347B6458C6D6}"/>
                  </a:ext>
                </a:extLst>
              </p:cNvPr>
              <p:cNvSpPr txBox="1"/>
              <p:nvPr/>
            </p:nvSpPr>
            <p:spPr>
              <a:xfrm rot="16200000">
                <a:off x="7373211" y="5131314"/>
                <a:ext cx="1319593" cy="400110"/>
              </a:xfrm>
              <a:prstGeom prst="rect">
                <a:avLst/>
              </a:prstGeom>
              <a:noFill/>
            </p:spPr>
            <p:txBody>
              <a:bodyPr wrap="none" rtlCol="0">
                <a:spAutoFit/>
              </a:bodyPr>
              <a:lstStyle/>
              <a:p>
                <a:pPr algn="ctr"/>
                <a:r>
                  <a:rPr lang="en-US" sz="1000" dirty="0" err="1"/>
                  <a:t>bNAb</a:t>
                </a:r>
                <a:r>
                  <a:rPr lang="en-US" sz="1000" dirty="0"/>
                  <a:t> serum conc</a:t>
                </a:r>
              </a:p>
              <a:p>
                <a:pPr algn="ctr"/>
                <a:r>
                  <a:rPr lang="en-US" sz="1000" dirty="0"/>
                  <a:t>. (mcg/ml)</a:t>
                </a:r>
              </a:p>
            </p:txBody>
          </p:sp>
          <p:sp>
            <p:nvSpPr>
              <p:cNvPr id="35" name="TextBox 34">
                <a:extLst>
                  <a:ext uri="{FF2B5EF4-FFF2-40B4-BE49-F238E27FC236}">
                    <a16:creationId xmlns:a16="http://schemas.microsoft.com/office/drawing/2014/main" id="{4E0630F7-A49F-1FA0-2BC6-EB529FB8DC93}"/>
                  </a:ext>
                </a:extLst>
              </p:cNvPr>
              <p:cNvSpPr txBox="1"/>
              <p:nvPr/>
            </p:nvSpPr>
            <p:spPr>
              <a:xfrm>
                <a:off x="8828223" y="6205668"/>
                <a:ext cx="1574470" cy="261610"/>
              </a:xfrm>
              <a:prstGeom prst="rect">
                <a:avLst/>
              </a:prstGeom>
              <a:noFill/>
            </p:spPr>
            <p:txBody>
              <a:bodyPr wrap="none" rtlCol="0">
                <a:spAutoFit/>
              </a:bodyPr>
              <a:lstStyle/>
              <a:p>
                <a:r>
                  <a:rPr lang="en-US" sz="1000" dirty="0"/>
                  <a:t>weeks</a:t>
                </a:r>
                <a:r>
                  <a:rPr lang="en-US" sz="1100" dirty="0"/>
                  <a:t> after infusion</a:t>
                </a:r>
              </a:p>
            </p:txBody>
          </p:sp>
        </p:grpSp>
        <p:sp>
          <p:nvSpPr>
            <p:cNvPr id="44" name="TextBox 43">
              <a:extLst>
                <a:ext uri="{FF2B5EF4-FFF2-40B4-BE49-F238E27FC236}">
                  <a16:creationId xmlns:a16="http://schemas.microsoft.com/office/drawing/2014/main" id="{4A36DBE0-EDC3-664F-3D0A-3269FAA6832D}"/>
                </a:ext>
              </a:extLst>
            </p:cNvPr>
            <p:cNvSpPr txBox="1"/>
            <p:nvPr/>
          </p:nvSpPr>
          <p:spPr>
            <a:xfrm>
              <a:off x="7949081" y="3779034"/>
              <a:ext cx="3849984" cy="338554"/>
            </a:xfrm>
            <a:prstGeom prst="rect">
              <a:avLst/>
            </a:prstGeom>
            <a:noFill/>
          </p:spPr>
          <p:txBody>
            <a:bodyPr wrap="square">
              <a:spAutoFit/>
            </a:bodyPr>
            <a:lstStyle/>
            <a:p>
              <a:pPr marL="0" indent="0" algn="ctr">
                <a:buFont typeface="Arial" panose="020B0604020202020204" pitchFamily="34" charset="0"/>
                <a:buNone/>
              </a:pPr>
              <a:r>
                <a:rPr lang="en-US" sz="1600" b="1" dirty="0">
                  <a:latin typeface="Arial" panose="020B0604020202020204" pitchFamily="34" charset="0"/>
                  <a:cs typeface="Arial" panose="020B0604020202020204" pitchFamily="34" charset="0"/>
                </a:rPr>
                <a:t>Fc-mutations  prolong half-life </a:t>
              </a:r>
            </a:p>
          </p:txBody>
        </p:sp>
        <p:sp>
          <p:nvSpPr>
            <p:cNvPr id="45" name="TextBox 44">
              <a:extLst>
                <a:ext uri="{FF2B5EF4-FFF2-40B4-BE49-F238E27FC236}">
                  <a16:creationId xmlns:a16="http://schemas.microsoft.com/office/drawing/2014/main" id="{42D15B6D-316B-0072-5562-BE61DC9D5179}"/>
                </a:ext>
              </a:extLst>
            </p:cNvPr>
            <p:cNvSpPr txBox="1"/>
            <p:nvPr/>
          </p:nvSpPr>
          <p:spPr>
            <a:xfrm>
              <a:off x="7542519" y="6185180"/>
              <a:ext cx="4514251" cy="584775"/>
            </a:xfrm>
            <a:prstGeom prst="rect">
              <a:avLst/>
            </a:prstGeom>
            <a:noFill/>
          </p:spPr>
          <p:txBody>
            <a:bodyPr wrap="square">
              <a:spAutoFit/>
            </a:bodyPr>
            <a:lstStyle/>
            <a:p>
              <a:pPr marL="285750" indent="-285750" algn="ctr">
                <a:buFont typeface="Wingdings" pitchFamily="2" charset="2"/>
                <a:buChar char="Ø"/>
              </a:pPr>
              <a:r>
                <a:rPr lang="en-US" sz="1600" dirty="0">
                  <a:latin typeface="Arial" panose="020B0604020202020204" pitchFamily="34" charset="0"/>
                  <a:cs typeface="Arial" panose="020B0604020202020204" pitchFamily="34" charset="0"/>
                </a:rPr>
                <a:t>Single IV infusions maintain expected therapeutic levels for at least 6 months</a:t>
              </a:r>
            </a:p>
          </p:txBody>
        </p:sp>
      </p:grpSp>
      <p:sp>
        <p:nvSpPr>
          <p:cNvPr id="7" name="TextBox 6">
            <a:extLst>
              <a:ext uri="{FF2B5EF4-FFF2-40B4-BE49-F238E27FC236}">
                <a16:creationId xmlns:a16="http://schemas.microsoft.com/office/drawing/2014/main" id="{211A4D9D-9E1A-D8A1-3A67-76D91B8078DE}"/>
              </a:ext>
            </a:extLst>
          </p:cNvPr>
          <p:cNvSpPr txBox="1"/>
          <p:nvPr/>
        </p:nvSpPr>
        <p:spPr>
          <a:xfrm>
            <a:off x="9312640" y="6415665"/>
            <a:ext cx="2486425" cy="276999"/>
          </a:xfrm>
          <a:prstGeom prst="rect">
            <a:avLst/>
          </a:prstGeom>
          <a:noFill/>
        </p:spPr>
        <p:txBody>
          <a:bodyPr wrap="square">
            <a:spAutoFit/>
          </a:bodyPr>
          <a:lstStyle/>
          <a:p>
            <a:r>
              <a:rPr lang="en-US" sz="1200" dirty="0">
                <a:latin typeface="Arial" panose="020B0604020202020204" pitchFamily="34" charset="0"/>
                <a:cs typeface="Arial" panose="020B0604020202020204" pitchFamily="34" charset="0"/>
                <a:sym typeface="Gotham" charset="0"/>
              </a:rPr>
              <a:t>Caskey, et al., CROI 2022 </a:t>
            </a:r>
            <a:endParaRPr lang="en-US" sz="1200" dirty="0"/>
          </a:p>
        </p:txBody>
      </p:sp>
    </p:spTree>
    <p:extLst>
      <p:ext uri="{BB962C8B-B14F-4D97-AF65-F5344CB8AC3E}">
        <p14:creationId xmlns:p14="http://schemas.microsoft.com/office/powerpoint/2010/main" val="1717809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4226" y="271256"/>
            <a:ext cx="11067774" cy="963217"/>
          </a:xfrm>
        </p:spPr>
        <p:txBody>
          <a:bodyPr>
            <a:noAutofit/>
          </a:bodyPr>
          <a:lstStyle/>
          <a:p>
            <a:pPr algn="ctr">
              <a:lnSpc>
                <a:spcPct val="100000"/>
              </a:lnSpc>
            </a:pPr>
            <a:r>
              <a:rPr lang="en-US" sz="2700" dirty="0">
                <a:latin typeface="Arial" panose="020B0604020202020204" pitchFamily="34" charset="0"/>
                <a:cs typeface="Arial" panose="020B0604020202020204" pitchFamily="34" charset="0"/>
              </a:rPr>
              <a:t>Repeated doses of two </a:t>
            </a:r>
            <a:r>
              <a:rPr lang="en-US" sz="2700" dirty="0" err="1">
                <a:latin typeface="Arial" panose="020B0604020202020204" pitchFamily="34" charset="0"/>
                <a:cs typeface="Arial" panose="020B0604020202020204" pitchFamily="34" charset="0"/>
              </a:rPr>
              <a:t>bNAbs</a:t>
            </a:r>
            <a:r>
              <a:rPr lang="en-US" sz="2700" dirty="0">
                <a:latin typeface="Arial" panose="020B0604020202020204" pitchFamily="34" charset="0"/>
                <a:cs typeface="Arial" panose="020B0604020202020204" pitchFamily="34" charset="0"/>
              </a:rPr>
              <a:t> can maintain </a:t>
            </a:r>
            <a:br>
              <a:rPr lang="en-US" sz="2700" dirty="0">
                <a:latin typeface="Arial" panose="020B0604020202020204" pitchFamily="34" charset="0"/>
                <a:cs typeface="Arial" panose="020B0604020202020204" pitchFamily="34" charset="0"/>
              </a:rPr>
            </a:br>
            <a:r>
              <a:rPr lang="en-US" sz="2700" dirty="0">
                <a:latin typeface="Arial" panose="020B0604020202020204" pitchFamily="34" charset="0"/>
                <a:cs typeface="Arial" panose="020B0604020202020204" pitchFamily="34" charset="0"/>
              </a:rPr>
              <a:t>suppression of sensitive viruses in the absence of ART </a:t>
            </a:r>
            <a:br>
              <a:rPr lang="en-US" sz="2700" dirty="0">
                <a:latin typeface="Arial" panose="020B0604020202020204" pitchFamily="34" charset="0"/>
                <a:cs typeface="Arial" panose="020B0604020202020204" pitchFamily="34" charset="0"/>
              </a:rPr>
            </a:br>
            <a:endParaRPr lang="en-US" sz="27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96D59A12-576F-1F29-5DBA-7EBED91A7447}"/>
              </a:ext>
            </a:extLst>
          </p:cNvPr>
          <p:cNvPicPr>
            <a:picLocks noChangeAspect="1"/>
          </p:cNvPicPr>
          <p:nvPr/>
        </p:nvPicPr>
        <p:blipFill>
          <a:blip r:embed="rId3"/>
          <a:stretch>
            <a:fillRect/>
          </a:stretch>
        </p:blipFill>
        <p:spPr>
          <a:xfrm>
            <a:off x="422032" y="1353925"/>
            <a:ext cx="5292448" cy="1575212"/>
          </a:xfrm>
          <a:prstGeom prst="rect">
            <a:avLst/>
          </a:prstGeom>
        </p:spPr>
      </p:pic>
      <p:pic>
        <p:nvPicPr>
          <p:cNvPr id="7" name="Picture 6">
            <a:extLst>
              <a:ext uri="{FF2B5EF4-FFF2-40B4-BE49-F238E27FC236}">
                <a16:creationId xmlns:a16="http://schemas.microsoft.com/office/drawing/2014/main" id="{6B68EFE1-39F8-ED22-D909-CCED9CC8C65C}"/>
              </a:ext>
            </a:extLst>
          </p:cNvPr>
          <p:cNvPicPr>
            <a:picLocks noChangeAspect="1"/>
          </p:cNvPicPr>
          <p:nvPr/>
        </p:nvPicPr>
        <p:blipFill>
          <a:blip r:embed="rId4"/>
          <a:stretch>
            <a:fillRect/>
          </a:stretch>
        </p:blipFill>
        <p:spPr>
          <a:xfrm>
            <a:off x="7329041" y="2950182"/>
            <a:ext cx="3678336" cy="2507956"/>
          </a:xfrm>
          <a:prstGeom prst="rect">
            <a:avLst/>
          </a:prstGeom>
        </p:spPr>
      </p:pic>
      <p:grpSp>
        <p:nvGrpSpPr>
          <p:cNvPr id="8" name="Group 7">
            <a:extLst>
              <a:ext uri="{FF2B5EF4-FFF2-40B4-BE49-F238E27FC236}">
                <a16:creationId xmlns:a16="http://schemas.microsoft.com/office/drawing/2014/main" id="{17F46492-E6DB-DF65-72C0-2555F509C79A}"/>
              </a:ext>
            </a:extLst>
          </p:cNvPr>
          <p:cNvGrpSpPr/>
          <p:nvPr/>
        </p:nvGrpSpPr>
        <p:grpSpPr>
          <a:xfrm>
            <a:off x="1430717" y="3186605"/>
            <a:ext cx="3563994" cy="2398808"/>
            <a:chOff x="635202" y="2876621"/>
            <a:chExt cx="2628900" cy="1612900"/>
          </a:xfrm>
        </p:grpSpPr>
        <p:pic>
          <p:nvPicPr>
            <p:cNvPr id="9" name="Picture 8">
              <a:extLst>
                <a:ext uri="{FF2B5EF4-FFF2-40B4-BE49-F238E27FC236}">
                  <a16:creationId xmlns:a16="http://schemas.microsoft.com/office/drawing/2014/main" id="{A0414900-CA77-DECD-1A47-C4709C43C303}"/>
                </a:ext>
              </a:extLst>
            </p:cNvPr>
            <p:cNvPicPr>
              <a:picLocks noChangeAspect="1"/>
            </p:cNvPicPr>
            <p:nvPr/>
          </p:nvPicPr>
          <p:blipFill>
            <a:blip r:embed="rId5"/>
            <a:stretch>
              <a:fillRect/>
            </a:stretch>
          </p:blipFill>
          <p:spPr>
            <a:xfrm>
              <a:off x="635202" y="2876621"/>
              <a:ext cx="2120900" cy="1612900"/>
            </a:xfrm>
            <a:prstGeom prst="rect">
              <a:avLst/>
            </a:prstGeom>
          </p:spPr>
        </p:pic>
        <p:pic>
          <p:nvPicPr>
            <p:cNvPr id="12" name="Picture 11">
              <a:extLst>
                <a:ext uri="{FF2B5EF4-FFF2-40B4-BE49-F238E27FC236}">
                  <a16:creationId xmlns:a16="http://schemas.microsoft.com/office/drawing/2014/main" id="{97489B56-0F1A-6C55-4203-89C4B1935416}"/>
                </a:ext>
              </a:extLst>
            </p:cNvPr>
            <p:cNvPicPr>
              <a:picLocks noChangeAspect="1"/>
            </p:cNvPicPr>
            <p:nvPr/>
          </p:nvPicPr>
          <p:blipFill>
            <a:blip r:embed="rId6"/>
            <a:stretch>
              <a:fillRect/>
            </a:stretch>
          </p:blipFill>
          <p:spPr>
            <a:xfrm>
              <a:off x="2248102" y="3037254"/>
              <a:ext cx="1016000" cy="444500"/>
            </a:xfrm>
            <a:prstGeom prst="rect">
              <a:avLst/>
            </a:prstGeom>
          </p:spPr>
        </p:pic>
      </p:grpSp>
      <p:grpSp>
        <p:nvGrpSpPr>
          <p:cNvPr id="14" name="Group 13">
            <a:extLst>
              <a:ext uri="{FF2B5EF4-FFF2-40B4-BE49-F238E27FC236}">
                <a16:creationId xmlns:a16="http://schemas.microsoft.com/office/drawing/2014/main" id="{29EAD2B7-810A-6EDA-61FE-21035571AE68}"/>
              </a:ext>
            </a:extLst>
          </p:cNvPr>
          <p:cNvGrpSpPr/>
          <p:nvPr/>
        </p:nvGrpSpPr>
        <p:grpSpPr>
          <a:xfrm>
            <a:off x="6477522" y="1492349"/>
            <a:ext cx="5175456" cy="1165465"/>
            <a:chOff x="6430390" y="1048169"/>
            <a:chExt cx="5175456" cy="1165465"/>
          </a:xfrm>
        </p:grpSpPr>
        <p:pic>
          <p:nvPicPr>
            <p:cNvPr id="27" name="Picture 26">
              <a:extLst>
                <a:ext uri="{FF2B5EF4-FFF2-40B4-BE49-F238E27FC236}">
                  <a16:creationId xmlns:a16="http://schemas.microsoft.com/office/drawing/2014/main" id="{AF0DD62A-F6B9-907F-E524-33704CA1CCCF}"/>
                </a:ext>
              </a:extLst>
            </p:cNvPr>
            <p:cNvPicPr>
              <a:picLocks noChangeAspect="1"/>
            </p:cNvPicPr>
            <p:nvPr/>
          </p:nvPicPr>
          <p:blipFill>
            <a:blip r:embed="rId7"/>
            <a:stretch>
              <a:fillRect/>
            </a:stretch>
          </p:blipFill>
          <p:spPr>
            <a:xfrm>
              <a:off x="6430390" y="1048169"/>
              <a:ext cx="5175456" cy="1165465"/>
            </a:xfrm>
            <a:prstGeom prst="rect">
              <a:avLst/>
            </a:prstGeom>
          </p:spPr>
        </p:pic>
        <p:sp>
          <p:nvSpPr>
            <p:cNvPr id="30" name="Rectangle 29">
              <a:extLst>
                <a:ext uri="{FF2B5EF4-FFF2-40B4-BE49-F238E27FC236}">
                  <a16:creationId xmlns:a16="http://schemas.microsoft.com/office/drawing/2014/main" id="{DD7490C8-C250-F3F8-EC7E-5F39CF03B76D}"/>
                </a:ext>
              </a:extLst>
            </p:cNvPr>
            <p:cNvSpPr/>
            <p:nvPr/>
          </p:nvSpPr>
          <p:spPr>
            <a:xfrm>
              <a:off x="6430390" y="1048169"/>
              <a:ext cx="251764" cy="2179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
        <p:nvSpPr>
          <p:cNvPr id="32" name="TextBox 31">
            <a:extLst>
              <a:ext uri="{FF2B5EF4-FFF2-40B4-BE49-F238E27FC236}">
                <a16:creationId xmlns:a16="http://schemas.microsoft.com/office/drawing/2014/main" id="{7FC13E99-1916-2BF5-46C1-18B55C9787E3}"/>
              </a:ext>
            </a:extLst>
          </p:cNvPr>
          <p:cNvSpPr txBox="1"/>
          <p:nvPr/>
        </p:nvSpPr>
        <p:spPr>
          <a:xfrm>
            <a:off x="668888" y="5639108"/>
            <a:ext cx="6205305" cy="1077218"/>
          </a:xfrm>
          <a:prstGeom prst="rect">
            <a:avLst/>
          </a:prstGeom>
          <a:noFill/>
        </p:spPr>
        <p:txBody>
          <a:bodyPr wrap="square" rtlCol="0">
            <a:spAutoFit/>
          </a:bodyPr>
          <a:lstStyle/>
          <a:p>
            <a:pPr marL="285750" indent="-285750">
              <a:buFont typeface="Wingdings" pitchFamily="2" charset="2"/>
              <a:buChar char="Ø"/>
            </a:pPr>
            <a:r>
              <a:rPr lang="en-US" sz="1600" dirty="0">
                <a:latin typeface="Arial" panose="020B0604020202020204" pitchFamily="34" charset="0"/>
                <a:cs typeface="Arial" panose="020B0604020202020204" pitchFamily="34" charset="0"/>
              </a:rPr>
              <a:t>Participants not screened for sensitivity</a:t>
            </a:r>
          </a:p>
          <a:p>
            <a:pPr marL="742950" lvl="1" indent="-285750">
              <a:buFont typeface="Wingdings" pitchFamily="2" charset="2"/>
              <a:buChar char="Ø"/>
            </a:pPr>
            <a:r>
              <a:rPr lang="en-US" sz="1600" b="1" dirty="0">
                <a:latin typeface="Arial" panose="020B0604020202020204" pitchFamily="34" charset="0"/>
                <a:cs typeface="Arial" panose="020B0604020202020204" pitchFamily="34" charset="0"/>
              </a:rPr>
              <a:t>13/17 (76%) </a:t>
            </a:r>
            <a:r>
              <a:rPr lang="en-US" sz="1600" dirty="0">
                <a:latin typeface="Arial" panose="020B0604020202020204" pitchFamily="34" charset="0"/>
                <a:cs typeface="Arial" panose="020B0604020202020204" pitchFamily="34" charset="0"/>
              </a:rPr>
              <a:t>ppts maintained VL &lt; 200 cp/ml </a:t>
            </a:r>
          </a:p>
          <a:p>
            <a:pPr lvl="1"/>
            <a:r>
              <a:rPr lang="en-US" sz="1600" dirty="0">
                <a:latin typeface="Arial" panose="020B0604020202020204" pitchFamily="34" charset="0"/>
                <a:cs typeface="Arial" panose="020B0604020202020204" pitchFamily="34" charset="0"/>
              </a:rPr>
              <a:t>     through the dosing period of 20 wks.</a:t>
            </a:r>
          </a:p>
          <a:p>
            <a:pPr marL="285750" indent="-285750">
              <a:buFont typeface="Wingdings" pitchFamily="2" charset="2"/>
              <a:buChar char="Ø"/>
            </a:pPr>
            <a:r>
              <a:rPr lang="en-US" sz="1600" b="1" dirty="0">
                <a:latin typeface="Arial" panose="020B0604020202020204" pitchFamily="34" charset="0"/>
                <a:cs typeface="Arial" panose="020B0604020202020204" pitchFamily="34" charset="0"/>
              </a:rPr>
              <a:t>Median time to rebound was 28.5 </a:t>
            </a:r>
            <a:r>
              <a:rPr lang="en-US" sz="1600" b="1" dirty="0" err="1">
                <a:latin typeface="Arial" panose="020B0604020202020204" pitchFamily="34" charset="0"/>
                <a:cs typeface="Arial" panose="020B0604020202020204" pitchFamily="34" charset="0"/>
              </a:rPr>
              <a:t>wks</a:t>
            </a:r>
            <a:r>
              <a:rPr lang="en-US" sz="1600" b="1"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(7- &gt; 48 </a:t>
            </a:r>
            <a:r>
              <a:rPr lang="en-US" sz="1600" dirty="0" err="1">
                <a:latin typeface="Arial" panose="020B0604020202020204" pitchFamily="34" charset="0"/>
                <a:cs typeface="Arial" panose="020B0604020202020204" pitchFamily="34" charset="0"/>
              </a:rPr>
              <a:t>wks</a:t>
            </a:r>
            <a:r>
              <a:rPr lang="en-US" sz="1600" dirty="0">
                <a:latin typeface="Arial" panose="020B0604020202020204" pitchFamily="34" charset="0"/>
                <a:cs typeface="Arial" panose="020B0604020202020204" pitchFamily="34" charset="0"/>
              </a:rPr>
              <a:t>)</a:t>
            </a:r>
          </a:p>
        </p:txBody>
      </p:sp>
      <p:sp>
        <p:nvSpPr>
          <p:cNvPr id="38" name="TextBox 37">
            <a:extLst>
              <a:ext uri="{FF2B5EF4-FFF2-40B4-BE49-F238E27FC236}">
                <a16:creationId xmlns:a16="http://schemas.microsoft.com/office/drawing/2014/main" id="{FBC30212-29CE-7D83-63F5-DE710665D0DA}"/>
              </a:ext>
            </a:extLst>
          </p:cNvPr>
          <p:cNvSpPr txBox="1"/>
          <p:nvPr/>
        </p:nvSpPr>
        <p:spPr>
          <a:xfrm>
            <a:off x="6936660" y="5639108"/>
            <a:ext cx="5151154" cy="1077218"/>
          </a:xfrm>
          <a:prstGeom prst="rect">
            <a:avLst/>
          </a:prstGeom>
          <a:noFill/>
        </p:spPr>
        <p:txBody>
          <a:bodyPr wrap="none" rtlCol="0">
            <a:spAutoFit/>
          </a:bodyPr>
          <a:lstStyle/>
          <a:p>
            <a:pPr marL="285750" indent="-285750">
              <a:buFont typeface="Wingdings" pitchFamily="2" charset="2"/>
              <a:buChar char="Ø"/>
            </a:pPr>
            <a:r>
              <a:rPr lang="en-US" sz="1600" b="1" dirty="0">
                <a:latin typeface="Arial" panose="020B0604020202020204" pitchFamily="34" charset="0"/>
                <a:cs typeface="Arial" panose="020B0604020202020204" pitchFamily="34" charset="0"/>
              </a:rPr>
              <a:t>Participants initiated on ART in acute/early HIV</a:t>
            </a:r>
          </a:p>
          <a:p>
            <a:pPr marL="285750" indent="-285750">
              <a:buFont typeface="Wingdings" pitchFamily="2" charset="2"/>
              <a:buChar char="Ø"/>
            </a:pPr>
            <a:r>
              <a:rPr lang="en-US" sz="1600" dirty="0">
                <a:latin typeface="Arial" panose="020B0604020202020204" pitchFamily="34" charset="0"/>
                <a:cs typeface="Arial" panose="020B0604020202020204" pitchFamily="34" charset="0"/>
              </a:rPr>
              <a:t>Participants not screened for sensitivity</a:t>
            </a:r>
          </a:p>
          <a:p>
            <a:pPr marL="742950" lvl="1" indent="-285750">
              <a:buFont typeface="Wingdings" pitchFamily="2" charset="2"/>
              <a:buChar char="Ø"/>
            </a:pPr>
            <a:r>
              <a:rPr lang="en-US" sz="1600" dirty="0">
                <a:latin typeface="Arial" panose="020B0604020202020204" pitchFamily="34" charset="0"/>
                <a:cs typeface="Arial" panose="020B0604020202020204" pitchFamily="34" charset="0"/>
              </a:rPr>
              <a:t>5/7 ppts maintained VL &lt; 40 cp/ml for &gt; 28wks</a:t>
            </a:r>
          </a:p>
          <a:p>
            <a:pPr marL="285750" indent="-285750">
              <a:buFont typeface="Wingdings" pitchFamily="2" charset="2"/>
              <a:buChar char="Ø"/>
            </a:pPr>
            <a:r>
              <a:rPr lang="en-US" sz="1600" b="1" dirty="0">
                <a:latin typeface="Arial" panose="020B0604020202020204" pitchFamily="34" charset="0"/>
                <a:cs typeface="Arial" panose="020B0604020202020204" pitchFamily="34" charset="0"/>
              </a:rPr>
              <a:t>Median time to rebound was 33 </a:t>
            </a:r>
            <a:r>
              <a:rPr lang="en-US" sz="1600" b="1" dirty="0" err="1">
                <a:latin typeface="Arial" panose="020B0604020202020204" pitchFamily="34" charset="0"/>
                <a:cs typeface="Arial" panose="020B0604020202020204" pitchFamily="34" charset="0"/>
              </a:rPr>
              <a:t>wks</a:t>
            </a:r>
            <a:r>
              <a:rPr lang="en-US" sz="1600" b="1"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(7-43 </a:t>
            </a:r>
            <a:r>
              <a:rPr lang="en-US" sz="1600" dirty="0" err="1">
                <a:latin typeface="Arial" panose="020B0604020202020204" pitchFamily="34" charset="0"/>
                <a:cs typeface="Arial" panose="020B0604020202020204" pitchFamily="34" charset="0"/>
              </a:rPr>
              <a:t>wks</a:t>
            </a:r>
            <a:r>
              <a:rPr lang="en-US" sz="1600" dirty="0">
                <a:latin typeface="Arial" panose="020B0604020202020204" pitchFamily="34" charset="0"/>
                <a:cs typeface="Arial" panose="020B0604020202020204" pitchFamily="34" charset="0"/>
              </a:rPr>
              <a:t>) </a:t>
            </a:r>
          </a:p>
        </p:txBody>
      </p:sp>
      <p:sp>
        <p:nvSpPr>
          <p:cNvPr id="47" name="TextBox 46">
            <a:extLst>
              <a:ext uri="{FF2B5EF4-FFF2-40B4-BE49-F238E27FC236}">
                <a16:creationId xmlns:a16="http://schemas.microsoft.com/office/drawing/2014/main" id="{21E5113B-8D5E-2E7C-08BF-500A02FD24BC}"/>
              </a:ext>
            </a:extLst>
          </p:cNvPr>
          <p:cNvSpPr txBox="1"/>
          <p:nvPr/>
        </p:nvSpPr>
        <p:spPr>
          <a:xfrm>
            <a:off x="10388408" y="2488272"/>
            <a:ext cx="1463862" cy="276999"/>
          </a:xfrm>
          <a:prstGeom prst="rect">
            <a:avLst/>
          </a:prstGeom>
          <a:noFill/>
        </p:spPr>
        <p:txBody>
          <a:bodyPr wrap="none" rtlCol="0">
            <a:spAutoFit/>
          </a:bodyPr>
          <a:lstStyle/>
          <a:p>
            <a:r>
              <a:rPr lang="en-US" sz="1200" dirty="0" err="1">
                <a:solidFill>
                  <a:srgbClr val="C00000"/>
                </a:solidFill>
                <a:latin typeface="Arial" panose="020B0604020202020204" pitchFamily="34" charset="0"/>
                <a:cs typeface="Arial" panose="020B0604020202020204" pitchFamily="34" charset="0"/>
              </a:rPr>
              <a:t>Sneller</a:t>
            </a:r>
            <a:r>
              <a:rPr lang="en-US" sz="1200" dirty="0">
                <a:solidFill>
                  <a:srgbClr val="C00000"/>
                </a:solidFill>
                <a:latin typeface="Arial" panose="020B0604020202020204" pitchFamily="34" charset="0"/>
                <a:cs typeface="Arial" panose="020B0604020202020204" pitchFamily="34" charset="0"/>
              </a:rPr>
              <a:t> et al., 2022</a:t>
            </a:r>
          </a:p>
        </p:txBody>
      </p:sp>
      <p:sp>
        <p:nvSpPr>
          <p:cNvPr id="48" name="TextBox 47">
            <a:extLst>
              <a:ext uri="{FF2B5EF4-FFF2-40B4-BE49-F238E27FC236}">
                <a16:creationId xmlns:a16="http://schemas.microsoft.com/office/drawing/2014/main" id="{C3E9E926-D9D5-0412-6A7E-E693F1D81623}"/>
              </a:ext>
            </a:extLst>
          </p:cNvPr>
          <p:cNvSpPr txBox="1"/>
          <p:nvPr/>
        </p:nvSpPr>
        <p:spPr>
          <a:xfrm>
            <a:off x="4291268" y="2650763"/>
            <a:ext cx="1532792" cy="276999"/>
          </a:xfrm>
          <a:prstGeom prst="rect">
            <a:avLst/>
          </a:prstGeom>
          <a:noFill/>
        </p:spPr>
        <p:txBody>
          <a:bodyPr wrap="none" rtlCol="0">
            <a:spAutoFit/>
          </a:bodyPr>
          <a:lstStyle/>
          <a:p>
            <a:r>
              <a:rPr lang="en-US" sz="1200" dirty="0" err="1">
                <a:solidFill>
                  <a:srgbClr val="C00000"/>
                </a:solidFill>
                <a:latin typeface="Arial" panose="020B0604020202020204" pitchFamily="34" charset="0"/>
                <a:cs typeface="Arial" panose="020B0604020202020204" pitchFamily="34" charset="0"/>
              </a:rPr>
              <a:t>Gaebler</a:t>
            </a:r>
            <a:r>
              <a:rPr lang="en-US" sz="1200" dirty="0">
                <a:solidFill>
                  <a:srgbClr val="C00000"/>
                </a:solidFill>
                <a:latin typeface="Arial" panose="020B0604020202020204" pitchFamily="34" charset="0"/>
                <a:cs typeface="Arial" panose="020B0604020202020204" pitchFamily="34" charset="0"/>
              </a:rPr>
              <a:t> et al., 2022</a:t>
            </a:r>
          </a:p>
        </p:txBody>
      </p:sp>
    </p:spTree>
    <p:extLst>
      <p:ext uri="{BB962C8B-B14F-4D97-AF65-F5344CB8AC3E}">
        <p14:creationId xmlns:p14="http://schemas.microsoft.com/office/powerpoint/2010/main" val="15857716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itle 1"/>
          <p:cNvSpPr txBox="1">
            <a:spLocks/>
          </p:cNvSpPr>
          <p:nvPr/>
        </p:nvSpPr>
        <p:spPr>
          <a:xfrm>
            <a:off x="698047" y="2703513"/>
            <a:ext cx="11231355" cy="72548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4200" dirty="0">
                <a:solidFill>
                  <a:schemeClr val="tx2"/>
                </a:solidFill>
                <a:latin typeface="Arial" panose="020B0604020202020204" pitchFamily="34" charset="0"/>
                <a:cs typeface="Arial" panose="020B0604020202020204" pitchFamily="34" charset="0"/>
              </a:rPr>
              <a:t>In addition to suppressing viremia, </a:t>
            </a:r>
          </a:p>
          <a:p>
            <a:pPr>
              <a:defRPr/>
            </a:pPr>
            <a:r>
              <a:rPr lang="en-US" sz="4200" dirty="0">
                <a:solidFill>
                  <a:schemeClr val="tx2"/>
                </a:solidFill>
                <a:latin typeface="Arial" panose="020B0604020202020204" pitchFamily="34" charset="0"/>
                <a:cs typeface="Arial" panose="020B0604020202020204" pitchFamily="34" charset="0"/>
              </a:rPr>
              <a:t>can </a:t>
            </a:r>
            <a:r>
              <a:rPr lang="en-US" sz="4200" dirty="0" err="1">
                <a:solidFill>
                  <a:schemeClr val="tx2"/>
                </a:solidFill>
                <a:latin typeface="Arial" panose="020B0604020202020204" pitchFamily="34" charset="0"/>
                <a:cs typeface="Arial" panose="020B0604020202020204" pitchFamily="34" charset="0"/>
              </a:rPr>
              <a:t>bNAbs</a:t>
            </a:r>
            <a:r>
              <a:rPr lang="en-US" sz="4200" dirty="0">
                <a:solidFill>
                  <a:schemeClr val="tx2"/>
                </a:solidFill>
                <a:latin typeface="Arial" panose="020B0604020202020204" pitchFamily="34" charset="0"/>
                <a:cs typeface="Arial" panose="020B0604020202020204" pitchFamily="34" charset="0"/>
              </a:rPr>
              <a:t> </a:t>
            </a:r>
            <a:r>
              <a:rPr lang="en-US" sz="4200" b="1" i="1" dirty="0">
                <a:solidFill>
                  <a:schemeClr val="tx2"/>
                </a:solidFill>
                <a:latin typeface="Arial" panose="020B0604020202020204" pitchFamily="34" charset="0"/>
                <a:cs typeface="Arial" panose="020B0604020202020204" pitchFamily="34" charset="0"/>
              </a:rPr>
              <a:t>perturb HIV-1 reservoirs </a:t>
            </a:r>
            <a:r>
              <a:rPr lang="en-US" sz="4200" dirty="0">
                <a:solidFill>
                  <a:schemeClr val="tx2"/>
                </a:solidFill>
                <a:latin typeface="Arial" panose="020B0604020202020204" pitchFamily="34" charset="0"/>
                <a:cs typeface="Arial" panose="020B0604020202020204" pitchFamily="34" charset="0"/>
              </a:rPr>
              <a:t>and </a:t>
            </a:r>
            <a:r>
              <a:rPr lang="en-US" sz="4200" b="1" i="1" dirty="0">
                <a:solidFill>
                  <a:schemeClr val="tx2"/>
                </a:solidFill>
                <a:latin typeface="Arial" panose="020B0604020202020204" pitchFamily="34" charset="0"/>
                <a:cs typeface="Arial" panose="020B0604020202020204" pitchFamily="34" charset="0"/>
              </a:rPr>
              <a:t>enhance immune responses</a:t>
            </a:r>
            <a:r>
              <a:rPr lang="en-US" sz="4200" dirty="0">
                <a:solidFill>
                  <a:schemeClr val="tx2"/>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6367926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BB3A343-8AF5-50B5-1D76-87E8F28DBE96}"/>
              </a:ext>
            </a:extLst>
          </p:cNvPr>
          <p:cNvSpPr txBox="1"/>
          <p:nvPr/>
        </p:nvSpPr>
        <p:spPr>
          <a:xfrm>
            <a:off x="472209" y="135548"/>
            <a:ext cx="12329412" cy="1077218"/>
          </a:xfrm>
          <a:prstGeom prst="rect">
            <a:avLst/>
          </a:prstGeom>
          <a:noFill/>
        </p:spPr>
        <p:txBody>
          <a:bodyPr wrap="square">
            <a:spAutoFit/>
          </a:bodyPr>
          <a:lstStyle/>
          <a:p>
            <a:pPr algn="ctr"/>
            <a:r>
              <a:rPr lang="en-US" sz="3200" b="1" i="1" dirty="0">
                <a:solidFill>
                  <a:schemeClr val="tx2"/>
                </a:solidFill>
                <a:latin typeface="Arial" panose="020B0604020202020204" pitchFamily="34" charset="0"/>
                <a:cs typeface="Arial" panose="020B0604020202020204" pitchFamily="34" charset="0"/>
              </a:rPr>
              <a:t>The reservoir: </a:t>
            </a:r>
            <a:r>
              <a:rPr lang="en-US" sz="3200" b="1" dirty="0">
                <a:solidFill>
                  <a:schemeClr val="tx2"/>
                </a:solidFill>
                <a:latin typeface="Arial" panose="020B0604020202020204" pitchFamily="34" charset="0"/>
                <a:cs typeface="Arial" panose="020B0604020202020204" pitchFamily="34" charset="0"/>
              </a:rPr>
              <a:t>Recent Insights and </a:t>
            </a:r>
          </a:p>
          <a:p>
            <a:pPr algn="ctr"/>
            <a:r>
              <a:rPr lang="en-US" sz="3200" b="1" dirty="0">
                <a:solidFill>
                  <a:schemeClr val="tx2"/>
                </a:solidFill>
                <a:latin typeface="Arial" panose="020B0604020202020204" pitchFamily="34" charset="0"/>
                <a:cs typeface="Arial" panose="020B0604020202020204" pitchFamily="34" charset="0"/>
              </a:rPr>
              <a:t>Potential Opportunities for Intervention</a:t>
            </a:r>
            <a:endParaRPr lang="en-US" sz="3200" b="1" i="1" dirty="0">
              <a:solidFill>
                <a:schemeClr val="tx2"/>
              </a:solidFill>
              <a:effectLst/>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6B1152A4-FE09-500A-EA2B-B6DA0F62F85E}"/>
              </a:ext>
            </a:extLst>
          </p:cNvPr>
          <p:cNvPicPr>
            <a:picLocks noChangeAspect="1"/>
          </p:cNvPicPr>
          <p:nvPr/>
        </p:nvPicPr>
        <p:blipFill>
          <a:blip r:embed="rId3"/>
          <a:stretch>
            <a:fillRect/>
          </a:stretch>
        </p:blipFill>
        <p:spPr>
          <a:xfrm>
            <a:off x="472209" y="1454310"/>
            <a:ext cx="3589020" cy="2594610"/>
          </a:xfrm>
          <a:prstGeom prst="rect">
            <a:avLst/>
          </a:prstGeom>
        </p:spPr>
      </p:pic>
      <p:pic>
        <p:nvPicPr>
          <p:cNvPr id="3" name="Picture 2">
            <a:extLst>
              <a:ext uri="{FF2B5EF4-FFF2-40B4-BE49-F238E27FC236}">
                <a16:creationId xmlns:a16="http://schemas.microsoft.com/office/drawing/2014/main" id="{4E8E9BC5-30D9-EF3F-B539-7237C24762BC}"/>
              </a:ext>
            </a:extLst>
          </p:cNvPr>
          <p:cNvPicPr>
            <a:picLocks noChangeAspect="1"/>
          </p:cNvPicPr>
          <p:nvPr/>
        </p:nvPicPr>
        <p:blipFill>
          <a:blip r:embed="rId4"/>
          <a:stretch>
            <a:fillRect/>
          </a:stretch>
        </p:blipFill>
        <p:spPr>
          <a:xfrm>
            <a:off x="472209" y="4129005"/>
            <a:ext cx="3589020" cy="2594610"/>
          </a:xfrm>
          <a:prstGeom prst="rect">
            <a:avLst/>
          </a:prstGeom>
        </p:spPr>
      </p:pic>
      <p:sp>
        <p:nvSpPr>
          <p:cNvPr id="5" name="Content Placeholder 2">
            <a:extLst>
              <a:ext uri="{FF2B5EF4-FFF2-40B4-BE49-F238E27FC236}">
                <a16:creationId xmlns:a16="http://schemas.microsoft.com/office/drawing/2014/main" id="{D9BE1D1E-E0E2-BA7E-83E7-185BCAC05F38}"/>
              </a:ext>
            </a:extLst>
          </p:cNvPr>
          <p:cNvSpPr>
            <a:spLocks noGrp="1"/>
          </p:cNvSpPr>
          <p:nvPr>
            <p:ph idx="1"/>
          </p:nvPr>
        </p:nvSpPr>
        <p:spPr>
          <a:xfrm>
            <a:off x="4369249" y="1690846"/>
            <a:ext cx="5829886" cy="4351338"/>
          </a:xfrm>
        </p:spPr>
        <p:txBody>
          <a:bodyPr>
            <a:normAutofit/>
          </a:bodyPr>
          <a:lstStyle/>
          <a:p>
            <a:pPr>
              <a:buFont typeface="Arial" panose="020B0604020202020204" pitchFamily="34" charset="0"/>
              <a:buChar char="•"/>
            </a:pPr>
            <a:r>
              <a:rPr lang="en-US" b="1" dirty="0">
                <a:effectLst/>
                <a:latin typeface="Arial" panose="020B0604020202020204" pitchFamily="34" charset="0"/>
                <a:cs typeface="Arial" panose="020B0604020202020204" pitchFamily="34" charset="0"/>
              </a:rPr>
              <a:t>Established early </a:t>
            </a:r>
            <a:r>
              <a:rPr lang="en-US" dirty="0">
                <a:effectLst/>
                <a:latin typeface="Arial" panose="020B0604020202020204" pitchFamily="34" charset="0"/>
                <a:cs typeface="Arial" panose="020B0604020202020204" pitchFamily="34" charset="0"/>
              </a:rPr>
              <a:t>after infection</a:t>
            </a:r>
          </a:p>
          <a:p>
            <a:pPr>
              <a:buFont typeface="Arial" panose="020B0604020202020204" pitchFamily="34" charset="0"/>
              <a:buChar char="•"/>
            </a:pPr>
            <a:r>
              <a:rPr lang="en-US" b="1" dirty="0">
                <a:effectLst/>
                <a:latin typeface="Arial" panose="020B0604020202020204" pitchFamily="34" charset="0"/>
                <a:cs typeface="Arial" panose="020B0604020202020204" pitchFamily="34" charset="0"/>
              </a:rPr>
              <a:t>Rare</a:t>
            </a:r>
            <a:r>
              <a:rPr lang="en-US" dirty="0">
                <a:effectLst/>
                <a:latin typeface="Arial" panose="020B0604020202020204" pitchFamily="34" charset="0"/>
                <a:cs typeface="Arial" panose="020B0604020202020204" pitchFamily="34" charset="0"/>
              </a:rPr>
              <a:t>, long-lived memory CD4</a:t>
            </a:r>
            <a:r>
              <a:rPr lang="en-US" baseline="30000" dirty="0">
                <a:effectLst/>
                <a:latin typeface="Arial" panose="020B0604020202020204" pitchFamily="34" charset="0"/>
                <a:cs typeface="Arial" panose="020B0604020202020204" pitchFamily="34" charset="0"/>
              </a:rPr>
              <a:t>+</a:t>
            </a:r>
            <a:r>
              <a:rPr lang="en-US" dirty="0">
                <a:effectLst/>
                <a:latin typeface="Arial" panose="020B0604020202020204" pitchFamily="34" charset="0"/>
                <a:cs typeface="Arial" panose="020B0604020202020204" pitchFamily="34" charset="0"/>
              </a:rPr>
              <a:t> T cells</a:t>
            </a:r>
          </a:p>
          <a:p>
            <a:pPr>
              <a:buFont typeface="Arial" panose="020B0604020202020204" pitchFamily="34" charset="0"/>
              <a:buChar char="•"/>
            </a:pPr>
            <a:r>
              <a:rPr lang="en-US" b="1" dirty="0">
                <a:effectLst/>
                <a:latin typeface="Arial" panose="020B0604020202020204" pitchFamily="34" charset="0"/>
                <a:cs typeface="Arial" panose="020B0604020202020204" pitchFamily="34" charset="0"/>
              </a:rPr>
              <a:t>Abundance of defective proviruses</a:t>
            </a:r>
            <a:endParaRPr lang="en-US" dirty="0">
              <a:effectLst/>
              <a:latin typeface="Arial" panose="020B0604020202020204" pitchFamily="34" charset="0"/>
              <a:cs typeface="Arial" panose="020B0604020202020204" pitchFamily="34" charset="0"/>
            </a:endParaRPr>
          </a:p>
        </p:txBody>
      </p:sp>
      <p:sp>
        <p:nvSpPr>
          <p:cNvPr id="8" name="Content Placeholder 2">
            <a:extLst>
              <a:ext uri="{FF2B5EF4-FFF2-40B4-BE49-F238E27FC236}">
                <a16:creationId xmlns:a16="http://schemas.microsoft.com/office/drawing/2014/main" id="{08548A36-3557-DBCE-1C3E-7262B7CFD0BA}"/>
              </a:ext>
            </a:extLst>
          </p:cNvPr>
          <p:cNvSpPr txBox="1">
            <a:spLocks/>
          </p:cNvSpPr>
          <p:nvPr/>
        </p:nvSpPr>
        <p:spPr>
          <a:xfrm>
            <a:off x="4280760" y="3071879"/>
            <a:ext cx="6245522"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latin typeface="Arial" panose="020B0604020202020204" pitchFamily="34" charset="0"/>
                <a:cs typeface="Arial" panose="020B0604020202020204" pitchFamily="34" charset="0"/>
              </a:rPr>
              <a:t>Most of the reservoir that persists </a:t>
            </a:r>
            <a:r>
              <a:rPr lang="en-US" sz="2000" dirty="0">
                <a:latin typeface="Arial" panose="020B0604020202020204" pitchFamily="34" charset="0"/>
                <a:cs typeface="Arial" panose="020B0604020202020204" pitchFamily="34" charset="0"/>
              </a:rPr>
              <a:t>appears to be have </a:t>
            </a:r>
            <a:r>
              <a:rPr lang="en-US" sz="2000" b="1" dirty="0">
                <a:latin typeface="Arial" panose="020B0604020202020204" pitchFamily="34" charset="0"/>
                <a:cs typeface="Arial" panose="020B0604020202020204" pitchFamily="34" charset="0"/>
              </a:rPr>
              <a:t>formed just prior to ART initiation</a:t>
            </a:r>
          </a:p>
          <a:p>
            <a:r>
              <a:rPr lang="en-US" sz="2000" b="1" dirty="0">
                <a:solidFill>
                  <a:srgbClr val="C00000"/>
                </a:solidFill>
                <a:latin typeface="Arial" panose="020B0604020202020204" pitchFamily="34" charset="0"/>
                <a:cs typeface="Arial" panose="020B0604020202020204" pitchFamily="34" charset="0"/>
              </a:rPr>
              <a:t>Clonal expansion </a:t>
            </a:r>
            <a:r>
              <a:rPr lang="en-US" sz="2000" dirty="0">
                <a:solidFill>
                  <a:srgbClr val="C00000"/>
                </a:solidFill>
                <a:latin typeface="Arial" panose="020B0604020202020204" pitchFamily="34" charset="0"/>
                <a:cs typeface="Arial" panose="020B0604020202020204" pitchFamily="34" charset="0"/>
              </a:rPr>
              <a:t>is a major driver of HIV persistence, likely driven by antigen</a:t>
            </a:r>
          </a:p>
          <a:p>
            <a:r>
              <a:rPr lang="en-US" sz="2000" dirty="0">
                <a:solidFill>
                  <a:srgbClr val="C00000"/>
                </a:solidFill>
                <a:latin typeface="Arial" panose="020B0604020202020204" pitchFamily="34" charset="0"/>
                <a:cs typeface="Arial" panose="020B0604020202020204" pitchFamily="34" charset="0"/>
              </a:rPr>
              <a:t>A subset of infected-cells are </a:t>
            </a:r>
            <a:r>
              <a:rPr lang="en-US" sz="2000" b="1" dirty="0">
                <a:solidFill>
                  <a:srgbClr val="C00000"/>
                </a:solidFill>
                <a:latin typeface="Arial" panose="020B0604020202020204" pitchFamily="34" charset="0"/>
                <a:cs typeface="Arial" panose="020B0604020202020204" pitchFamily="34" charset="0"/>
              </a:rPr>
              <a:t>t</a:t>
            </a:r>
            <a:r>
              <a:rPr lang="en-US" sz="2000" b="1" i="0" dirty="0">
                <a:solidFill>
                  <a:srgbClr val="C00000"/>
                </a:solidFill>
                <a:effectLst/>
                <a:latin typeface="Arial" panose="020B0604020202020204" pitchFamily="34" charset="0"/>
                <a:cs typeface="Arial" panose="020B0604020202020204" pitchFamily="34" charset="0"/>
              </a:rPr>
              <a:t>ranscriptionally active </a:t>
            </a:r>
            <a:r>
              <a:rPr lang="en-US" sz="2000" b="0" i="0" dirty="0">
                <a:solidFill>
                  <a:srgbClr val="C00000"/>
                </a:solidFill>
                <a:effectLst/>
                <a:latin typeface="Arial" panose="020B0604020202020204" pitchFamily="34" charset="0"/>
                <a:cs typeface="Arial" panose="020B0604020202020204" pitchFamily="34" charset="0"/>
              </a:rPr>
              <a:t>and selected against during suppressive ART</a:t>
            </a:r>
          </a:p>
          <a:p>
            <a:r>
              <a:rPr lang="en-US" sz="2000" dirty="0">
                <a:solidFill>
                  <a:srgbClr val="212121"/>
                </a:solidFill>
                <a:latin typeface="Arial" panose="020B0604020202020204" pitchFamily="34" charset="0"/>
                <a:cs typeface="Arial" panose="020B0604020202020204" pitchFamily="34" charset="0"/>
              </a:rPr>
              <a:t>However, some </a:t>
            </a:r>
            <a:r>
              <a:rPr lang="en-US" sz="2000" b="1" dirty="0">
                <a:solidFill>
                  <a:srgbClr val="212121"/>
                </a:solidFill>
                <a:latin typeface="Arial" panose="020B0604020202020204" pitchFamily="34" charset="0"/>
                <a:cs typeface="Arial" panose="020B0604020202020204" pitchFamily="34" charset="0"/>
              </a:rPr>
              <a:t>“resist” </a:t>
            </a:r>
            <a:r>
              <a:rPr lang="en-US" sz="2000" dirty="0">
                <a:solidFill>
                  <a:srgbClr val="212121"/>
                </a:solidFill>
                <a:latin typeface="Arial" panose="020B0604020202020204" pitchFamily="34" charset="0"/>
                <a:cs typeface="Arial" panose="020B0604020202020204" pitchFamily="34" charset="0"/>
              </a:rPr>
              <a:t>the negative selection pressures </a:t>
            </a:r>
            <a:r>
              <a:rPr lang="en-US" sz="2000" b="1" dirty="0">
                <a:solidFill>
                  <a:srgbClr val="212121"/>
                </a:solidFill>
                <a:latin typeface="Arial" panose="020B0604020202020204" pitchFamily="34" charset="0"/>
                <a:cs typeface="Arial" panose="020B0604020202020204" pitchFamily="34" charset="0"/>
              </a:rPr>
              <a:t>and persist</a:t>
            </a:r>
          </a:p>
          <a:p>
            <a:r>
              <a:rPr lang="en-US" sz="2000" dirty="0">
                <a:solidFill>
                  <a:srgbClr val="212121"/>
                </a:solidFill>
                <a:latin typeface="Arial" panose="020B0604020202020204" pitchFamily="34" charset="0"/>
                <a:cs typeface="Arial" panose="020B0604020202020204" pitchFamily="34" charset="0"/>
              </a:rPr>
              <a:t>In elite controllers, intact proviruses are often </a:t>
            </a:r>
          </a:p>
          <a:p>
            <a:pPr marL="0" indent="0">
              <a:buNone/>
            </a:pPr>
            <a:r>
              <a:rPr lang="en-US" sz="2000" dirty="0">
                <a:solidFill>
                  <a:srgbClr val="212121"/>
                </a:solidFill>
                <a:latin typeface="Arial" panose="020B0604020202020204" pitchFamily="34" charset="0"/>
                <a:cs typeface="Arial" panose="020B0604020202020204" pitchFamily="34" charset="0"/>
              </a:rPr>
              <a:t>   located in </a:t>
            </a:r>
            <a:r>
              <a:rPr lang="en-US" sz="2000" b="1" dirty="0">
                <a:solidFill>
                  <a:srgbClr val="212121"/>
                </a:solidFill>
                <a:latin typeface="Arial" panose="020B0604020202020204" pitchFamily="34" charset="0"/>
                <a:cs typeface="Arial" panose="020B0604020202020204" pitchFamily="34" charset="0"/>
              </a:rPr>
              <a:t>“silent” genomic regions.</a:t>
            </a:r>
            <a:endParaRPr lang="en-US" sz="2000" b="1"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F720A40-ACFF-6F85-38EB-E5D5810C9C7B}"/>
              </a:ext>
            </a:extLst>
          </p:cNvPr>
          <p:cNvSpPr txBox="1"/>
          <p:nvPr/>
        </p:nvSpPr>
        <p:spPr>
          <a:xfrm>
            <a:off x="10553384" y="1818068"/>
            <a:ext cx="1600117" cy="1200329"/>
          </a:xfrm>
          <a:prstGeom prst="rect">
            <a:avLst/>
          </a:prstGeom>
          <a:noFill/>
        </p:spPr>
        <p:txBody>
          <a:bodyPr wrap="none" rtlCol="0">
            <a:spAutoFit/>
          </a:bodyPr>
          <a:lstStyle/>
          <a:p>
            <a:pPr algn="r"/>
            <a:r>
              <a:rPr lang="en-US" sz="1200" dirty="0">
                <a:latin typeface="Arial" panose="020B0604020202020204" pitchFamily="34" charset="0"/>
                <a:cs typeface="Arial" panose="020B0604020202020204" pitchFamily="34" charset="0"/>
              </a:rPr>
              <a:t>Chun et al., 1997 </a:t>
            </a:r>
          </a:p>
          <a:p>
            <a:pPr algn="r"/>
            <a:r>
              <a:rPr lang="en-US" sz="1200" dirty="0" err="1">
                <a:latin typeface="Arial" panose="020B0604020202020204" pitchFamily="34" charset="0"/>
                <a:cs typeface="Arial" panose="020B0604020202020204" pitchFamily="34" charset="0"/>
              </a:rPr>
              <a:t>Finzi</a:t>
            </a:r>
            <a:r>
              <a:rPr lang="en-US" sz="1200" dirty="0">
                <a:latin typeface="Arial" panose="020B0604020202020204" pitchFamily="34" charset="0"/>
                <a:cs typeface="Arial" panose="020B0604020202020204" pitchFamily="34" charset="0"/>
              </a:rPr>
              <a:t> et al, 1997 </a:t>
            </a:r>
          </a:p>
          <a:p>
            <a:pPr algn="r"/>
            <a:r>
              <a:rPr lang="en-US" sz="1200" dirty="0">
                <a:latin typeface="Arial" panose="020B0604020202020204" pitchFamily="34" charset="0"/>
                <a:cs typeface="Arial" panose="020B0604020202020204" pitchFamily="34" charset="0"/>
              </a:rPr>
              <a:t>Chun et al., 1998 </a:t>
            </a:r>
          </a:p>
          <a:p>
            <a:pPr algn="r"/>
            <a:r>
              <a:rPr lang="en-US" sz="1200" dirty="0" err="1">
                <a:latin typeface="Arial" panose="020B0604020202020204" pitchFamily="34" charset="0"/>
                <a:cs typeface="Arial" panose="020B0604020202020204" pitchFamily="34" charset="0"/>
              </a:rPr>
              <a:t>Siliciano</a:t>
            </a:r>
            <a:r>
              <a:rPr lang="en-US" sz="1200" dirty="0">
                <a:latin typeface="Arial" panose="020B0604020202020204" pitchFamily="34" charset="0"/>
                <a:cs typeface="Arial" panose="020B0604020202020204" pitchFamily="34" charset="0"/>
              </a:rPr>
              <a:t> et al., 2003 </a:t>
            </a:r>
          </a:p>
          <a:p>
            <a:pPr algn="r"/>
            <a:r>
              <a:rPr lang="en-US" sz="1200" dirty="0">
                <a:latin typeface="Arial" panose="020B0604020202020204" pitchFamily="34" charset="0"/>
                <a:cs typeface="Arial" panose="020B0604020202020204" pitchFamily="34" charset="0"/>
              </a:rPr>
              <a:t>Ho et al., 2013 </a:t>
            </a:r>
          </a:p>
          <a:p>
            <a:pPr algn="r"/>
            <a:r>
              <a:rPr lang="en-US" sz="1200" dirty="0">
                <a:latin typeface="Arial" panose="020B0604020202020204" pitchFamily="34" charset="0"/>
                <a:cs typeface="Arial" panose="020B0604020202020204" pitchFamily="34" charset="0"/>
              </a:rPr>
              <a:t>Cohn et al., 2015 </a:t>
            </a:r>
          </a:p>
        </p:txBody>
      </p:sp>
      <p:sp>
        <p:nvSpPr>
          <p:cNvPr id="7" name="TextBox 6">
            <a:extLst>
              <a:ext uri="{FF2B5EF4-FFF2-40B4-BE49-F238E27FC236}">
                <a16:creationId xmlns:a16="http://schemas.microsoft.com/office/drawing/2014/main" id="{F1312C3D-D220-0989-4C9C-E505D2627F47}"/>
              </a:ext>
            </a:extLst>
          </p:cNvPr>
          <p:cNvSpPr txBox="1"/>
          <p:nvPr/>
        </p:nvSpPr>
        <p:spPr>
          <a:xfrm>
            <a:off x="10474772" y="4919008"/>
            <a:ext cx="1678729" cy="1938992"/>
          </a:xfrm>
          <a:prstGeom prst="rect">
            <a:avLst/>
          </a:prstGeom>
          <a:noFill/>
        </p:spPr>
        <p:txBody>
          <a:bodyPr wrap="none" rtlCol="0">
            <a:spAutoFit/>
          </a:bodyPr>
          <a:lstStyle/>
          <a:p>
            <a:pPr algn="r"/>
            <a:r>
              <a:rPr lang="en-US" sz="1200" dirty="0">
                <a:latin typeface="Arial" panose="020B0604020202020204" pitchFamily="34" charset="0"/>
                <a:cs typeface="Arial" panose="020B0604020202020204" pitchFamily="34" charset="0"/>
              </a:rPr>
              <a:t>Abrahams et al, 2019</a:t>
            </a:r>
          </a:p>
          <a:p>
            <a:pPr algn="r"/>
            <a:r>
              <a:rPr lang="en-US" sz="1200" dirty="0" err="1">
                <a:latin typeface="Arial" panose="020B0604020202020204" pitchFamily="34" charset="0"/>
                <a:cs typeface="Arial" panose="020B0604020202020204" pitchFamily="34" charset="0"/>
              </a:rPr>
              <a:t>Lorenzi</a:t>
            </a:r>
            <a:r>
              <a:rPr lang="en-US" sz="1200" dirty="0">
                <a:latin typeface="Arial" panose="020B0604020202020204" pitchFamily="34" charset="0"/>
                <a:cs typeface="Arial" panose="020B0604020202020204" pitchFamily="34" charset="0"/>
              </a:rPr>
              <a:t> et al, 2016</a:t>
            </a:r>
          </a:p>
          <a:p>
            <a:pPr algn="r"/>
            <a:r>
              <a:rPr lang="en-US" sz="1200" dirty="0">
                <a:latin typeface="Arial" panose="020B0604020202020204" pitchFamily="34" charset="0"/>
                <a:cs typeface="Arial" panose="020B0604020202020204" pitchFamily="34" charset="0"/>
              </a:rPr>
              <a:t>Simonetti et al, 2026</a:t>
            </a:r>
          </a:p>
          <a:p>
            <a:pPr algn="r"/>
            <a:r>
              <a:rPr lang="en-US" sz="1200" dirty="0">
                <a:latin typeface="Arial" panose="020B0604020202020204" pitchFamily="34" charset="0"/>
                <a:cs typeface="Arial" panose="020B0604020202020204" pitchFamily="34" charset="0"/>
              </a:rPr>
              <a:t>Mendoza et al., 2020 </a:t>
            </a:r>
          </a:p>
          <a:p>
            <a:pPr algn="r"/>
            <a:r>
              <a:rPr lang="en-US" sz="1200" dirty="0">
                <a:latin typeface="Arial" panose="020B0604020202020204" pitchFamily="34" charset="0"/>
                <a:cs typeface="Arial" panose="020B0604020202020204" pitchFamily="34" charset="0"/>
              </a:rPr>
              <a:t>Simonetti et al, 2021</a:t>
            </a:r>
          </a:p>
          <a:p>
            <a:pPr algn="r"/>
            <a:r>
              <a:rPr lang="en-US" sz="1200" dirty="0">
                <a:latin typeface="Arial" panose="020B0604020202020204" pitchFamily="34" charset="0"/>
                <a:cs typeface="Arial" panose="020B0604020202020204" pitchFamily="34" charset="0"/>
              </a:rPr>
              <a:t>  Wiegand et al, 2017 </a:t>
            </a:r>
          </a:p>
          <a:p>
            <a:pPr algn="r"/>
            <a:r>
              <a:rPr lang="en-US" sz="1200" dirty="0" err="1">
                <a:latin typeface="Arial" panose="020B0604020202020204" pitchFamily="34" charset="0"/>
                <a:cs typeface="Arial" panose="020B0604020202020204" pitchFamily="34" charset="0"/>
              </a:rPr>
              <a:t>Einkauf</a:t>
            </a:r>
            <a:r>
              <a:rPr lang="en-US" sz="1200" dirty="0">
                <a:latin typeface="Arial" panose="020B0604020202020204" pitchFamily="34" charset="0"/>
                <a:cs typeface="Arial" panose="020B0604020202020204" pitchFamily="34" charset="0"/>
              </a:rPr>
              <a:t> et al, 2022</a:t>
            </a:r>
          </a:p>
          <a:p>
            <a:pPr algn="r"/>
            <a:r>
              <a:rPr lang="en-US" sz="1200" dirty="0">
                <a:latin typeface="Arial" panose="020B0604020202020204" pitchFamily="34" charset="0"/>
                <a:cs typeface="Arial" panose="020B0604020202020204" pitchFamily="34" charset="0"/>
              </a:rPr>
              <a:t>Jiang et al, 2020</a:t>
            </a:r>
          </a:p>
          <a:p>
            <a:pPr algn="r"/>
            <a:r>
              <a:rPr lang="en-US" sz="1200" dirty="0">
                <a:latin typeface="Arial" panose="020B0604020202020204" pitchFamily="34" charset="0"/>
                <a:cs typeface="Arial" panose="020B0604020202020204" pitchFamily="34" charset="0"/>
              </a:rPr>
              <a:t>Sun et al, 2023</a:t>
            </a:r>
          </a:p>
          <a:p>
            <a:pPr algn="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5529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5" end="5"/>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799763" y="90738"/>
            <a:ext cx="11824284" cy="1384995"/>
          </a:xfrm>
          <a:prstGeom prst="rect">
            <a:avLst/>
          </a:prstGeom>
          <a:noFill/>
        </p:spPr>
        <p:txBody>
          <a:bodyPr wrap="square">
            <a:spAutoFit/>
          </a:bodyPr>
          <a:lstStyle/>
          <a:p>
            <a:pPr algn="ctr">
              <a:defRPr/>
            </a:pPr>
            <a:r>
              <a:rPr lang="en-US" sz="2800" b="1" dirty="0">
                <a:solidFill>
                  <a:schemeClr val="tx2"/>
                </a:solidFill>
                <a:latin typeface="Arial" panose="020B0604020202020204" pitchFamily="34" charset="0"/>
                <a:cs typeface="Arial" panose="020B0604020202020204" pitchFamily="34" charset="0"/>
              </a:rPr>
              <a:t>Immunologic Interventions to Interfere with HIV Persistence:  </a:t>
            </a:r>
          </a:p>
          <a:p>
            <a:pPr algn="ctr">
              <a:defRPr/>
            </a:pPr>
            <a:r>
              <a:rPr lang="en-US" sz="2800" i="1" dirty="0">
                <a:solidFill>
                  <a:schemeClr val="tx2"/>
                </a:solidFill>
                <a:latin typeface="Arial" panose="020B0604020202020204" pitchFamily="34" charset="0"/>
                <a:cs typeface="Arial" panose="020B0604020202020204" pitchFamily="34" charset="0"/>
              </a:rPr>
              <a:t>Antibodies have the potential to directly eliminate HIV-infected cells </a:t>
            </a:r>
          </a:p>
          <a:p>
            <a:pPr algn="ctr">
              <a:defRPr/>
            </a:pPr>
            <a:r>
              <a:rPr lang="en-US" sz="2800" i="1" dirty="0">
                <a:solidFill>
                  <a:schemeClr val="tx2"/>
                </a:solidFill>
                <a:latin typeface="Arial" panose="020B0604020202020204" pitchFamily="34" charset="0"/>
                <a:cs typeface="Arial" panose="020B0604020202020204" pitchFamily="34" charset="0"/>
              </a:rPr>
              <a:t>and enhance host immune responses</a:t>
            </a:r>
          </a:p>
        </p:txBody>
      </p:sp>
      <p:sp>
        <p:nvSpPr>
          <p:cNvPr id="4" name="TextBox 3">
            <a:extLst>
              <a:ext uri="{FF2B5EF4-FFF2-40B4-BE49-F238E27FC236}">
                <a16:creationId xmlns:a16="http://schemas.microsoft.com/office/drawing/2014/main" id="{C461FC84-7735-6CF1-2640-819A53490B31}"/>
              </a:ext>
            </a:extLst>
          </p:cNvPr>
          <p:cNvSpPr txBox="1"/>
          <p:nvPr/>
        </p:nvSpPr>
        <p:spPr>
          <a:xfrm>
            <a:off x="3707032" y="2987091"/>
            <a:ext cx="1685078" cy="646331"/>
          </a:xfrm>
          <a:prstGeom prst="rect">
            <a:avLst/>
          </a:prstGeom>
          <a:noFill/>
        </p:spPr>
        <p:txBody>
          <a:bodyPr wrap="none" rtlCol="0">
            <a:spAutoFit/>
          </a:bodyPr>
          <a:lstStyle/>
          <a:p>
            <a:pPr algn="ctr"/>
            <a:r>
              <a:rPr lang="en-US" b="1" dirty="0">
                <a:solidFill>
                  <a:schemeClr val="accent6">
                    <a:lumMod val="75000"/>
                  </a:schemeClr>
                </a:solidFill>
                <a:latin typeface="Arial" panose="020B0604020202020204" pitchFamily="34" charset="0"/>
                <a:cs typeface="Arial" panose="020B0604020202020204" pitchFamily="34" charset="0"/>
              </a:rPr>
              <a:t>Clearance of </a:t>
            </a:r>
          </a:p>
          <a:p>
            <a:pPr algn="ctr"/>
            <a:r>
              <a:rPr lang="en-US" b="1" dirty="0">
                <a:solidFill>
                  <a:schemeClr val="accent6">
                    <a:lumMod val="75000"/>
                  </a:schemeClr>
                </a:solidFill>
                <a:latin typeface="Arial" panose="020B0604020202020204" pitchFamily="34" charset="0"/>
                <a:cs typeface="Arial" panose="020B0604020202020204" pitchFamily="34" charset="0"/>
              </a:rPr>
              <a:t>Infected Cells</a:t>
            </a:r>
          </a:p>
        </p:txBody>
      </p:sp>
      <p:sp>
        <p:nvSpPr>
          <p:cNvPr id="5" name="TextBox 4">
            <a:extLst>
              <a:ext uri="{FF2B5EF4-FFF2-40B4-BE49-F238E27FC236}">
                <a16:creationId xmlns:a16="http://schemas.microsoft.com/office/drawing/2014/main" id="{12027A01-C4ED-EED6-0193-6FB9F60E5EDA}"/>
              </a:ext>
            </a:extLst>
          </p:cNvPr>
          <p:cNvSpPr txBox="1"/>
          <p:nvPr/>
        </p:nvSpPr>
        <p:spPr>
          <a:xfrm>
            <a:off x="3347959" y="4954043"/>
            <a:ext cx="2403222" cy="646331"/>
          </a:xfrm>
          <a:prstGeom prst="rect">
            <a:avLst/>
          </a:prstGeom>
          <a:noFill/>
        </p:spPr>
        <p:txBody>
          <a:bodyPr wrap="none" rtlCol="0">
            <a:spAutoFit/>
          </a:bodyPr>
          <a:lstStyle/>
          <a:p>
            <a:pPr algn="ctr"/>
            <a:r>
              <a:rPr lang="en-US" b="1" dirty="0">
                <a:solidFill>
                  <a:schemeClr val="accent6">
                    <a:lumMod val="75000"/>
                  </a:schemeClr>
                </a:solidFill>
                <a:latin typeface="Arial" panose="020B0604020202020204" pitchFamily="34" charset="0"/>
                <a:cs typeface="Arial" panose="020B0604020202020204" pitchFamily="34" charset="0"/>
              </a:rPr>
              <a:t>Enhance Adaptive </a:t>
            </a:r>
          </a:p>
          <a:p>
            <a:pPr algn="ctr"/>
            <a:r>
              <a:rPr lang="en-US" b="1" dirty="0">
                <a:solidFill>
                  <a:schemeClr val="accent6">
                    <a:lumMod val="75000"/>
                  </a:schemeClr>
                </a:solidFill>
                <a:latin typeface="Arial" panose="020B0604020202020204" pitchFamily="34" charset="0"/>
                <a:cs typeface="Arial" panose="020B0604020202020204" pitchFamily="34" charset="0"/>
              </a:rPr>
              <a:t>Antiviral Responses</a:t>
            </a:r>
          </a:p>
        </p:txBody>
      </p:sp>
      <p:pic>
        <p:nvPicPr>
          <p:cNvPr id="6" name="Picture 5">
            <a:extLst>
              <a:ext uri="{FF2B5EF4-FFF2-40B4-BE49-F238E27FC236}">
                <a16:creationId xmlns:a16="http://schemas.microsoft.com/office/drawing/2014/main" id="{DA991260-C456-5635-4A2D-AA3FAC830D23}"/>
              </a:ext>
            </a:extLst>
          </p:cNvPr>
          <p:cNvPicPr>
            <a:picLocks noChangeAspect="1"/>
          </p:cNvPicPr>
          <p:nvPr/>
        </p:nvPicPr>
        <p:blipFill>
          <a:blip r:embed="rId3"/>
          <a:stretch>
            <a:fillRect/>
          </a:stretch>
        </p:blipFill>
        <p:spPr>
          <a:xfrm>
            <a:off x="727622" y="1372509"/>
            <a:ext cx="2742670" cy="5058959"/>
          </a:xfrm>
          <a:prstGeom prst="rect">
            <a:avLst/>
          </a:prstGeom>
        </p:spPr>
      </p:pic>
      <p:sp>
        <p:nvSpPr>
          <p:cNvPr id="7" name="TextBox 6">
            <a:extLst>
              <a:ext uri="{FF2B5EF4-FFF2-40B4-BE49-F238E27FC236}">
                <a16:creationId xmlns:a16="http://schemas.microsoft.com/office/drawing/2014/main" id="{C6C99642-574B-1DB1-9037-F831A615DFC9}"/>
              </a:ext>
            </a:extLst>
          </p:cNvPr>
          <p:cNvSpPr txBox="1"/>
          <p:nvPr/>
        </p:nvSpPr>
        <p:spPr>
          <a:xfrm>
            <a:off x="3604440" y="1771265"/>
            <a:ext cx="1890262" cy="646331"/>
          </a:xfrm>
          <a:prstGeom prst="rect">
            <a:avLst/>
          </a:prstGeom>
          <a:noFill/>
        </p:spPr>
        <p:txBody>
          <a:bodyPr wrap="none" rtlCol="0">
            <a:spAutoFit/>
          </a:bodyPr>
          <a:lstStyle/>
          <a:p>
            <a:pPr algn="ctr"/>
            <a:r>
              <a:rPr lang="en-US" b="1" dirty="0">
                <a:solidFill>
                  <a:schemeClr val="accent6">
                    <a:lumMod val="75000"/>
                  </a:schemeClr>
                </a:solidFill>
                <a:latin typeface="Arial" panose="020B0604020202020204" pitchFamily="34" charset="0"/>
                <a:cs typeface="Arial" panose="020B0604020202020204" pitchFamily="34" charset="0"/>
              </a:rPr>
              <a:t>Neutralize </a:t>
            </a:r>
          </a:p>
          <a:p>
            <a:pPr algn="ctr"/>
            <a:r>
              <a:rPr lang="en-US" b="1" dirty="0">
                <a:solidFill>
                  <a:schemeClr val="accent6">
                    <a:lumMod val="75000"/>
                  </a:schemeClr>
                </a:solidFill>
                <a:latin typeface="Arial" panose="020B0604020202020204" pitchFamily="34" charset="0"/>
                <a:cs typeface="Arial" panose="020B0604020202020204" pitchFamily="34" charset="0"/>
              </a:rPr>
              <a:t>cell-free virions</a:t>
            </a:r>
          </a:p>
        </p:txBody>
      </p:sp>
      <p:sp>
        <p:nvSpPr>
          <p:cNvPr id="8" name="Rounded Rectangle 7">
            <a:extLst>
              <a:ext uri="{FF2B5EF4-FFF2-40B4-BE49-F238E27FC236}">
                <a16:creationId xmlns:a16="http://schemas.microsoft.com/office/drawing/2014/main" id="{FA6C0BBD-1097-F7A4-4FB3-D6C1FC6F3EA6}"/>
              </a:ext>
            </a:extLst>
          </p:cNvPr>
          <p:cNvSpPr/>
          <p:nvPr/>
        </p:nvSpPr>
        <p:spPr>
          <a:xfrm>
            <a:off x="725685" y="2368383"/>
            <a:ext cx="5003316" cy="4190051"/>
          </a:xfrm>
          <a:prstGeom prst="roundRect">
            <a:avLst/>
          </a:prstGeom>
          <a:no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180CC31-6951-BF60-BBEB-CF2F728D3A98}"/>
              </a:ext>
            </a:extLst>
          </p:cNvPr>
          <p:cNvSpPr txBox="1"/>
          <p:nvPr/>
        </p:nvSpPr>
        <p:spPr>
          <a:xfrm>
            <a:off x="5703063" y="2591988"/>
            <a:ext cx="6088243" cy="1569660"/>
          </a:xfrm>
          <a:prstGeom prst="rect">
            <a:avLst/>
          </a:prstGeom>
          <a:noFill/>
        </p:spPr>
        <p:txBody>
          <a:bodyPr wrap="square">
            <a:spAutoFit/>
          </a:bodyPr>
          <a:lstStyle/>
          <a:p>
            <a:pPr marL="285750" indent="-285750">
              <a:buFont typeface="Arial" panose="020B0604020202020204" pitchFamily="34" charset="0"/>
              <a:buChar char="•"/>
            </a:pPr>
            <a:r>
              <a:rPr lang="en-US" dirty="0" err="1">
                <a:latin typeface="Arial" panose="020B0604020202020204" pitchFamily="34" charset="0"/>
                <a:cs typeface="Arial" panose="020B0604020202020204" pitchFamily="34" charset="0"/>
              </a:rPr>
              <a:t>bNAbs</a:t>
            </a:r>
            <a:r>
              <a:rPr lang="en-US" dirty="0">
                <a:latin typeface="Arial" panose="020B0604020202020204" pitchFamily="34" charset="0"/>
                <a:cs typeface="Arial" panose="020B0604020202020204" pitchFamily="34" charset="0"/>
              </a:rPr>
              <a:t> mediated ADCC in vitro - sustained cell surface binding of </a:t>
            </a:r>
            <a:r>
              <a:rPr lang="en-US" dirty="0" err="1">
                <a:latin typeface="Arial" panose="020B0604020202020204" pitchFamily="34" charset="0"/>
                <a:cs typeface="Arial" panose="020B0604020202020204" pitchFamily="34" charset="0"/>
              </a:rPr>
              <a:t>bNAbs</a:t>
            </a:r>
            <a:r>
              <a:rPr lang="en-US" dirty="0">
                <a:latin typeface="Arial" panose="020B0604020202020204" pitchFamily="34" charset="0"/>
                <a:cs typeface="Arial" panose="020B0604020202020204" pitchFamily="34" charset="0"/>
              </a:rPr>
              <a:t> to Env </a:t>
            </a:r>
            <a:r>
              <a:rPr lang="en-US" sz="1400" dirty="0">
                <a:latin typeface="Arial" panose="020B0604020202020204" pitchFamily="34" charset="0"/>
                <a:cs typeface="Arial" panose="020B0604020202020204" pitchFamily="34" charset="0"/>
              </a:rPr>
              <a:t>(</a:t>
            </a:r>
            <a:r>
              <a:rPr lang="en-US" sz="1400" dirty="0" err="1">
                <a:latin typeface="Arial" panose="020B0604020202020204" pitchFamily="34" charset="0"/>
                <a:cs typeface="Arial" panose="020B0604020202020204" pitchFamily="34" charset="0"/>
              </a:rPr>
              <a:t>Bruel</a:t>
            </a:r>
            <a:r>
              <a:rPr lang="en-US" sz="1400" dirty="0">
                <a:latin typeface="Arial" panose="020B0604020202020204" pitchFamily="34" charset="0"/>
                <a:cs typeface="Arial" panose="020B0604020202020204" pitchFamily="34" charset="0"/>
              </a:rPr>
              <a:t> et al., 2016)</a:t>
            </a:r>
          </a:p>
          <a:p>
            <a:endParaRPr lang="en-US" sz="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err="1">
                <a:latin typeface="Arial" panose="020B0604020202020204" pitchFamily="34" charset="0"/>
                <a:cs typeface="Arial" panose="020B0604020202020204" pitchFamily="34" charset="0"/>
              </a:rPr>
              <a:t>bNAbs</a:t>
            </a:r>
            <a:r>
              <a:rPr lang="en-US" dirty="0">
                <a:latin typeface="Arial" panose="020B0604020202020204" pitchFamily="34" charset="0"/>
                <a:cs typeface="Arial" panose="020B0604020202020204" pitchFamily="34" charset="0"/>
              </a:rPr>
              <a:t> accelerate clearance of HIV-infected cells in hu-mice - </a:t>
            </a:r>
            <a:r>
              <a:rPr lang="en-US" dirty="0" err="1">
                <a:latin typeface="Arial" panose="020B0604020202020204" pitchFamily="34" charset="0"/>
                <a:cs typeface="Arial" panose="020B0604020202020204" pitchFamily="34" charset="0"/>
              </a:rPr>
              <a:t>FcgR</a:t>
            </a:r>
            <a:r>
              <a:rPr lang="en-US" dirty="0">
                <a:latin typeface="Arial" panose="020B0604020202020204" pitchFamily="34" charset="0"/>
                <a:cs typeface="Arial" panose="020B0604020202020204" pitchFamily="34" charset="0"/>
              </a:rPr>
              <a:t> engagement was required to facilitate clearance of HIV-1-infected cells </a:t>
            </a:r>
            <a:r>
              <a:rPr lang="en-US" sz="1400" dirty="0">
                <a:latin typeface="Arial" panose="020B0604020202020204" pitchFamily="34" charset="0"/>
                <a:cs typeface="Arial" panose="020B0604020202020204" pitchFamily="34" charset="0"/>
              </a:rPr>
              <a:t>(Lu et al., 2016)</a:t>
            </a:r>
          </a:p>
        </p:txBody>
      </p:sp>
      <p:sp>
        <p:nvSpPr>
          <p:cNvPr id="3" name="TextBox 2">
            <a:extLst>
              <a:ext uri="{FF2B5EF4-FFF2-40B4-BE49-F238E27FC236}">
                <a16:creationId xmlns:a16="http://schemas.microsoft.com/office/drawing/2014/main" id="{DF6E5EF5-FF98-69F3-E50D-460DF2F77376}"/>
              </a:ext>
            </a:extLst>
          </p:cNvPr>
          <p:cNvSpPr txBox="1"/>
          <p:nvPr/>
        </p:nvSpPr>
        <p:spPr>
          <a:xfrm>
            <a:off x="5724179" y="4382278"/>
            <a:ext cx="6538576" cy="3323987"/>
          </a:xfrm>
          <a:prstGeom prst="rect">
            <a:avLst/>
          </a:prstGeom>
          <a:noFill/>
        </p:spPr>
        <p:txBody>
          <a:bodyPr wrap="square">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Early </a:t>
            </a:r>
            <a:r>
              <a:rPr lang="en-US" sz="1800" dirty="0" err="1">
                <a:latin typeface="Arial" panose="020B0604020202020204" pitchFamily="34" charset="0"/>
                <a:cs typeface="Arial" panose="020B0604020202020204" pitchFamily="34" charset="0"/>
              </a:rPr>
              <a:t>bNAb</a:t>
            </a:r>
            <a:r>
              <a:rPr lang="en-US" sz="1800" dirty="0">
                <a:latin typeface="Arial" panose="020B0604020202020204" pitchFamily="34" charset="0"/>
                <a:cs typeface="Arial" panose="020B0604020202020204" pitchFamily="34" charset="0"/>
              </a:rPr>
              <a:t> therapy led to CD8-mediated control of SHIV-AD8</a:t>
            </a:r>
            <a:r>
              <a:rPr lang="en-US" sz="1800" baseline="-25000" dirty="0">
                <a:latin typeface="Arial" panose="020B0604020202020204" pitchFamily="34" charset="0"/>
                <a:cs typeface="Arial" panose="020B0604020202020204" pitchFamily="34" charset="0"/>
              </a:rPr>
              <a:t>EO</a:t>
            </a:r>
            <a:r>
              <a:rPr lang="en-US" sz="1800" dirty="0">
                <a:latin typeface="Arial" panose="020B0604020202020204" pitchFamily="34" charset="0"/>
                <a:cs typeface="Arial" panose="020B0604020202020204" pitchFamily="34" charset="0"/>
              </a:rPr>
              <a:t> infection in subset of non-human primates </a:t>
            </a:r>
          </a:p>
          <a:p>
            <a:r>
              <a:rPr lang="en-US" sz="12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(Nishimura et al, Nature 2017, Nishimura et al, JEM 2020)</a:t>
            </a:r>
          </a:p>
          <a:p>
            <a:endParaRPr lang="en-US" sz="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Different combination strategies with </a:t>
            </a:r>
            <a:r>
              <a:rPr lang="en-US" dirty="0" err="1">
                <a:latin typeface="Arial" panose="020B0604020202020204" pitchFamily="34" charset="0"/>
                <a:cs typeface="Arial" panose="020B0604020202020204" pitchFamily="34" charset="0"/>
              </a:rPr>
              <a:t>bNAbs</a:t>
            </a:r>
            <a:r>
              <a:rPr lang="en-US" dirty="0">
                <a:latin typeface="Arial" panose="020B0604020202020204" pitchFamily="34" charset="0"/>
                <a:cs typeface="Arial" panose="020B0604020202020204" pitchFamily="34" charset="0"/>
              </a:rPr>
              <a:t> led to virologic control in a subset of animals.</a:t>
            </a: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Mechanisms of control not fully elucidated, but data showing involvement of CD8 cells</a:t>
            </a:r>
          </a:p>
          <a:p>
            <a:pPr lvl="1"/>
            <a:r>
              <a:rPr lang="en-US" sz="1400" dirty="0">
                <a:latin typeface="Arial" panose="020B0604020202020204" pitchFamily="34" charset="0"/>
                <a:cs typeface="Arial" panose="020B0604020202020204" pitchFamily="34" charset="0"/>
              </a:rPr>
              <a:t>                   (Whitney, CROI 2020; </a:t>
            </a:r>
            <a:r>
              <a:rPr lang="en-US" sz="1400" dirty="0" err="1">
                <a:latin typeface="Arial" panose="020B0604020202020204" pitchFamily="34" charset="0"/>
                <a:cs typeface="Arial" panose="020B0604020202020204" pitchFamily="34" charset="0"/>
              </a:rPr>
              <a:t>Borducchi</a:t>
            </a:r>
            <a:r>
              <a:rPr lang="en-US" sz="1400" dirty="0">
                <a:latin typeface="Arial" panose="020B0604020202020204" pitchFamily="34" charset="0"/>
                <a:cs typeface="Arial" panose="020B0604020202020204" pitchFamily="34" charset="0"/>
              </a:rPr>
              <a:t>, Nature 2018; </a:t>
            </a:r>
          </a:p>
          <a:p>
            <a:pPr lvl="1"/>
            <a:r>
              <a:rPr lang="en-US" sz="1400" dirty="0">
                <a:latin typeface="Arial" panose="020B0604020202020204" pitchFamily="34" charset="0"/>
                <a:cs typeface="Arial" panose="020B0604020202020204" pitchFamily="34" charset="0"/>
              </a:rPr>
              <a:t>                    Walker-Sperling, Nat Comm  2022)</a:t>
            </a:r>
          </a:p>
          <a:p>
            <a:endParaRPr lang="en-US" sz="1800" dirty="0">
              <a:solidFill>
                <a:srgbClr val="C00000"/>
              </a:solidFill>
              <a:latin typeface="Arial" panose="020B0604020202020204" pitchFamily="34" charset="0"/>
              <a:cs typeface="Arial" panose="020B0604020202020204" pitchFamily="34" charset="0"/>
            </a:endParaRPr>
          </a:p>
          <a:p>
            <a:endParaRPr lang="en-US" sz="1800" dirty="0">
              <a:solidFill>
                <a:srgbClr val="C00000"/>
              </a:solidFill>
              <a:latin typeface="Arial" panose="020B0604020202020204" pitchFamily="34" charset="0"/>
              <a:cs typeface="Arial" panose="020B0604020202020204" pitchFamily="34" charset="0"/>
            </a:endParaRPr>
          </a:p>
          <a:p>
            <a:endParaRPr lang="en-US" sz="1800" dirty="0">
              <a:effectLst/>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93047C2-4252-53B5-B18A-3657832F8504}"/>
              </a:ext>
            </a:extLst>
          </p:cNvPr>
          <p:cNvSpPr txBox="1"/>
          <p:nvPr/>
        </p:nvSpPr>
        <p:spPr>
          <a:xfrm>
            <a:off x="6637574" y="1771265"/>
            <a:ext cx="4095994" cy="369332"/>
          </a:xfrm>
          <a:prstGeom prst="rect">
            <a:avLst/>
          </a:prstGeom>
          <a:noFill/>
        </p:spPr>
        <p:txBody>
          <a:bodyPr wrap="none" rtlCol="0">
            <a:spAutoFit/>
          </a:bodyPr>
          <a:lstStyle/>
          <a:p>
            <a:pPr algn="ctr"/>
            <a:r>
              <a:rPr lang="en-US" b="1" dirty="0">
                <a:solidFill>
                  <a:schemeClr val="accent6">
                    <a:lumMod val="75000"/>
                  </a:schemeClr>
                </a:solidFill>
                <a:latin typeface="Arial" panose="020B0604020202020204" pitchFamily="34" charset="0"/>
                <a:cs typeface="Arial" panose="020B0604020202020204" pitchFamily="34" charset="0"/>
              </a:rPr>
              <a:t>Data from non-clinical experiments </a:t>
            </a:r>
          </a:p>
        </p:txBody>
      </p:sp>
      <p:sp>
        <p:nvSpPr>
          <p:cNvPr id="2" name="TextBox 1">
            <a:extLst>
              <a:ext uri="{FF2B5EF4-FFF2-40B4-BE49-F238E27FC236}">
                <a16:creationId xmlns:a16="http://schemas.microsoft.com/office/drawing/2014/main" id="{DDD54E1B-EB57-A0FB-6783-469F46D77936}"/>
              </a:ext>
            </a:extLst>
          </p:cNvPr>
          <p:cNvSpPr txBox="1"/>
          <p:nvPr/>
        </p:nvSpPr>
        <p:spPr>
          <a:xfrm>
            <a:off x="16329" y="6607704"/>
            <a:ext cx="2162772"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Halper-Stromberg et al, 2016</a:t>
            </a:r>
          </a:p>
        </p:txBody>
      </p:sp>
    </p:spTree>
    <p:extLst>
      <p:ext uri="{BB962C8B-B14F-4D97-AF65-F5344CB8AC3E}">
        <p14:creationId xmlns:p14="http://schemas.microsoft.com/office/powerpoint/2010/main" val="3453193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713438-9AC1-732E-9F52-8FD65FB26088}"/>
              </a:ext>
            </a:extLst>
          </p:cNvPr>
          <p:cNvPicPr>
            <a:picLocks noChangeAspect="1"/>
          </p:cNvPicPr>
          <p:nvPr/>
        </p:nvPicPr>
        <p:blipFill>
          <a:blip r:embed="rId3"/>
          <a:stretch>
            <a:fillRect/>
          </a:stretch>
        </p:blipFill>
        <p:spPr>
          <a:xfrm>
            <a:off x="1731947" y="1045007"/>
            <a:ext cx="9367471" cy="5383459"/>
          </a:xfrm>
          <a:prstGeom prst="rect">
            <a:avLst/>
          </a:prstGeom>
        </p:spPr>
      </p:pic>
      <p:sp>
        <p:nvSpPr>
          <p:cNvPr id="3" name="Title 1">
            <a:extLst>
              <a:ext uri="{FF2B5EF4-FFF2-40B4-BE49-F238E27FC236}">
                <a16:creationId xmlns:a16="http://schemas.microsoft.com/office/drawing/2014/main" id="{00852F9B-60CE-1741-B16C-9372527F5A34}"/>
              </a:ext>
            </a:extLst>
          </p:cNvPr>
          <p:cNvSpPr txBox="1">
            <a:spLocks/>
          </p:cNvSpPr>
          <p:nvPr/>
        </p:nvSpPr>
        <p:spPr>
          <a:xfrm>
            <a:off x="1295400" y="188846"/>
            <a:ext cx="10515600" cy="9290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tx2"/>
                </a:solidFill>
                <a:latin typeface="Arial" panose="020B0604020202020204" pitchFamily="34" charset="0"/>
                <a:cs typeface="Arial" panose="020B0604020202020204" pitchFamily="34" charset="0"/>
              </a:rPr>
              <a:t>Combination Immunotherapy Strategies</a:t>
            </a:r>
          </a:p>
          <a:p>
            <a:pPr algn="ctr"/>
            <a:endParaRPr lang="en-US" sz="1000" b="1" dirty="0">
              <a:solidFill>
                <a:schemeClr val="tx2"/>
              </a:solidFill>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C66FD042-1767-3D4F-98BB-52D12A315BF3}"/>
              </a:ext>
            </a:extLst>
          </p:cNvPr>
          <p:cNvSpPr txBox="1">
            <a:spLocks/>
          </p:cNvSpPr>
          <p:nvPr/>
        </p:nvSpPr>
        <p:spPr>
          <a:xfrm>
            <a:off x="9535853" y="6187816"/>
            <a:ext cx="2827745" cy="670184"/>
          </a:xfrm>
          <a:prstGeom prst="rect">
            <a:avLst/>
          </a:prstGeom>
        </p:spPr>
        <p:txBody>
          <a:bodyPr vert="horz" lIns="91440" tIns="45720" rIns="91440" bIns="45720" rtlCol="0" anchor="ctr">
            <a:noAutofit/>
          </a:bodyPr>
          <a:lstStyle/>
          <a:p>
            <a:r>
              <a:rPr lang="fr-FR" sz="1600" dirty="0" err="1">
                <a:latin typeface="Arial" panose="020B0604020202020204" pitchFamily="34" charset="0"/>
                <a:cs typeface="Arial" panose="020B0604020202020204" pitchFamily="34" charset="0"/>
              </a:rPr>
              <a:t>Deeks</a:t>
            </a:r>
            <a:r>
              <a:rPr lang="fr-FR" sz="1600" dirty="0">
                <a:latin typeface="Arial" panose="020B0604020202020204" pitchFamily="34" charset="0"/>
                <a:cs typeface="Arial" panose="020B0604020202020204" pitchFamily="34" charset="0"/>
              </a:rPr>
              <a:t> / IAS, Nat Med 2022</a:t>
            </a:r>
            <a:endParaRPr lang="en-US" sz="1600" b="1"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D3378BD2-206B-51E2-5671-C168CADE42DA}"/>
              </a:ext>
            </a:extLst>
          </p:cNvPr>
          <p:cNvSpPr/>
          <p:nvPr/>
        </p:nvSpPr>
        <p:spPr>
          <a:xfrm>
            <a:off x="5120640" y="1420837"/>
            <a:ext cx="975360" cy="886265"/>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9E812631-5C15-5E9F-BBFC-A05E15FF2DE5}"/>
              </a:ext>
            </a:extLst>
          </p:cNvPr>
          <p:cNvSpPr/>
          <p:nvPr/>
        </p:nvSpPr>
        <p:spPr>
          <a:xfrm>
            <a:off x="2623089" y="1763560"/>
            <a:ext cx="2407920" cy="170219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latin typeface="Arial" panose="020B0604020202020204" pitchFamily="34" charset="0"/>
              <a:cs typeface="Arial" panose="020B0604020202020204" pitchFamily="34" charset="0"/>
            </a:endParaRPr>
          </a:p>
          <a:p>
            <a:r>
              <a:rPr lang="en-US" sz="1600" b="1" dirty="0">
                <a:solidFill>
                  <a:schemeClr val="tx1"/>
                </a:solidFill>
                <a:latin typeface="Arial" panose="020B0604020202020204" pitchFamily="34" charset="0"/>
                <a:cs typeface="Arial" panose="020B0604020202020204" pitchFamily="34" charset="0"/>
              </a:rPr>
              <a:t>During Early infection or at ART initiation: </a:t>
            </a:r>
            <a:r>
              <a:rPr lang="en-US" sz="1600" dirty="0">
                <a:solidFill>
                  <a:schemeClr val="tx1"/>
                </a:solidFill>
                <a:latin typeface="Arial" panose="020B0604020202020204" pitchFamily="34" charset="0"/>
                <a:cs typeface="Arial" panose="020B0604020202020204" pitchFamily="34" charset="0"/>
              </a:rPr>
              <a:t>Approaches to </a:t>
            </a:r>
            <a:r>
              <a:rPr lang="en-US" sz="1600" b="1" dirty="0">
                <a:solidFill>
                  <a:srgbClr val="00B050"/>
                </a:solidFill>
                <a:latin typeface="Arial" panose="020B0604020202020204" pitchFamily="34" charset="0"/>
                <a:cs typeface="Arial" panose="020B0604020202020204" pitchFamily="34" charset="0"/>
              </a:rPr>
              <a:t>Limit reservoir</a:t>
            </a:r>
            <a:r>
              <a:rPr lang="en-US" sz="1600" b="1" dirty="0">
                <a:solidFill>
                  <a:schemeClr val="tx1"/>
                </a:solidFill>
                <a:latin typeface="Arial" panose="020B0604020202020204" pitchFamily="34" charset="0"/>
                <a:cs typeface="Arial" panose="020B0604020202020204" pitchFamily="34" charset="0"/>
              </a:rPr>
              <a:t> </a:t>
            </a:r>
            <a:r>
              <a:rPr lang="en-US" sz="1600" dirty="0">
                <a:solidFill>
                  <a:schemeClr val="tx1"/>
                </a:solidFill>
                <a:latin typeface="Arial" panose="020B0604020202020204" pitchFamily="34" charset="0"/>
                <a:cs typeface="Arial" panose="020B0604020202020204" pitchFamily="34" charset="0"/>
              </a:rPr>
              <a:t>establishment and preserve immune responses</a:t>
            </a:r>
          </a:p>
        </p:txBody>
      </p:sp>
      <p:sp>
        <p:nvSpPr>
          <p:cNvPr id="8" name="Rounded Rectangle 7">
            <a:extLst>
              <a:ext uri="{FF2B5EF4-FFF2-40B4-BE49-F238E27FC236}">
                <a16:creationId xmlns:a16="http://schemas.microsoft.com/office/drawing/2014/main" id="{23287973-CB18-10D5-77B0-4FB804EF9BAE}"/>
              </a:ext>
            </a:extLst>
          </p:cNvPr>
          <p:cNvSpPr/>
          <p:nvPr/>
        </p:nvSpPr>
        <p:spPr>
          <a:xfrm>
            <a:off x="7847428" y="2034546"/>
            <a:ext cx="2407920" cy="170219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316359E7-DCCD-3A77-3AD3-1F862E9B791C}"/>
              </a:ext>
            </a:extLst>
          </p:cNvPr>
          <p:cNvSpPr/>
          <p:nvPr/>
        </p:nvSpPr>
        <p:spPr>
          <a:xfrm>
            <a:off x="7573317" y="1645576"/>
            <a:ext cx="2827744" cy="170219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1"/>
                </a:solidFill>
                <a:latin typeface="Arial" panose="020B0604020202020204" pitchFamily="34" charset="0"/>
                <a:cs typeface="Arial" panose="020B0604020202020204" pitchFamily="34" charset="0"/>
              </a:rPr>
              <a:t>During ART suppression and/or ART interruption: </a:t>
            </a:r>
            <a:r>
              <a:rPr lang="en-US" sz="1600" dirty="0">
                <a:solidFill>
                  <a:schemeClr val="tx1"/>
                </a:solidFill>
                <a:latin typeface="Arial" panose="020B0604020202020204" pitchFamily="34" charset="0"/>
                <a:cs typeface="Arial" panose="020B0604020202020204" pitchFamily="34" charset="0"/>
              </a:rPr>
              <a:t>Approaches to </a:t>
            </a:r>
            <a:r>
              <a:rPr lang="en-US" sz="1600" b="1" dirty="0">
                <a:solidFill>
                  <a:srgbClr val="00B050"/>
                </a:solidFill>
                <a:latin typeface="Arial" panose="020B0604020202020204" pitchFamily="34" charset="0"/>
                <a:cs typeface="Arial" panose="020B0604020202020204" pitchFamily="34" charset="0"/>
              </a:rPr>
              <a:t>Reduce</a:t>
            </a:r>
            <a:r>
              <a:rPr lang="en-US" sz="1600" b="1" dirty="0">
                <a:solidFill>
                  <a:schemeClr val="tx1"/>
                </a:solidFill>
                <a:latin typeface="Arial" panose="020B0604020202020204" pitchFamily="34" charset="0"/>
                <a:cs typeface="Arial" panose="020B0604020202020204" pitchFamily="34" charset="0"/>
              </a:rPr>
              <a:t> </a:t>
            </a:r>
            <a:r>
              <a:rPr lang="en-US" sz="1600" dirty="0">
                <a:solidFill>
                  <a:schemeClr val="tx1"/>
                </a:solidFill>
                <a:latin typeface="Arial" panose="020B0604020202020204" pitchFamily="34" charset="0"/>
                <a:cs typeface="Arial" panose="020B0604020202020204" pitchFamily="34" charset="0"/>
              </a:rPr>
              <a:t>and/or </a:t>
            </a:r>
            <a:r>
              <a:rPr lang="en-US" sz="1600" b="1" dirty="0">
                <a:solidFill>
                  <a:srgbClr val="00B050"/>
                </a:solidFill>
                <a:latin typeface="Arial" panose="020B0604020202020204" pitchFamily="34" charset="0"/>
                <a:cs typeface="Arial" panose="020B0604020202020204" pitchFamily="34" charset="0"/>
              </a:rPr>
              <a:t>Control</a:t>
            </a:r>
            <a:r>
              <a:rPr lang="en-US" sz="1600" b="1" dirty="0">
                <a:solidFill>
                  <a:schemeClr val="tx1"/>
                </a:solidFill>
                <a:latin typeface="Arial" panose="020B0604020202020204" pitchFamily="34" charset="0"/>
                <a:cs typeface="Arial" panose="020B0604020202020204" pitchFamily="34" charset="0"/>
              </a:rPr>
              <a:t> </a:t>
            </a:r>
            <a:r>
              <a:rPr lang="en-US" sz="1600" dirty="0">
                <a:solidFill>
                  <a:schemeClr val="tx1"/>
                </a:solidFill>
                <a:latin typeface="Arial" panose="020B0604020202020204" pitchFamily="34" charset="0"/>
                <a:cs typeface="Arial" panose="020B0604020202020204" pitchFamily="34" charset="0"/>
              </a:rPr>
              <a:t>the reservoirs</a:t>
            </a:r>
          </a:p>
        </p:txBody>
      </p:sp>
    </p:spTree>
    <p:extLst>
      <p:ext uri="{BB962C8B-B14F-4D97-AF65-F5344CB8AC3E}">
        <p14:creationId xmlns:p14="http://schemas.microsoft.com/office/powerpoint/2010/main" val="595467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itle 1"/>
          <p:cNvSpPr txBox="1">
            <a:spLocks/>
          </p:cNvSpPr>
          <p:nvPr/>
        </p:nvSpPr>
        <p:spPr>
          <a:xfrm>
            <a:off x="698047" y="2703513"/>
            <a:ext cx="11231355" cy="72548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4200" dirty="0">
                <a:solidFill>
                  <a:schemeClr val="tx2"/>
                </a:solidFill>
                <a:latin typeface="Arial" panose="020B0604020202020204" pitchFamily="34" charset="0"/>
                <a:cs typeface="Arial" panose="020B0604020202020204" pitchFamily="34" charset="0"/>
              </a:rPr>
              <a:t>Can </a:t>
            </a:r>
            <a:r>
              <a:rPr lang="en-US" sz="4200" dirty="0" err="1">
                <a:solidFill>
                  <a:schemeClr val="tx2"/>
                </a:solidFill>
                <a:latin typeface="Arial" panose="020B0604020202020204" pitchFamily="34" charset="0"/>
                <a:cs typeface="Arial" panose="020B0604020202020204" pitchFamily="34" charset="0"/>
              </a:rPr>
              <a:t>bNAbs</a:t>
            </a:r>
            <a:r>
              <a:rPr lang="en-US" sz="4200" dirty="0">
                <a:solidFill>
                  <a:schemeClr val="tx2"/>
                </a:solidFill>
                <a:latin typeface="Arial" panose="020B0604020202020204" pitchFamily="34" charset="0"/>
                <a:cs typeface="Arial" panose="020B0604020202020204" pitchFamily="34" charset="0"/>
              </a:rPr>
              <a:t> </a:t>
            </a:r>
            <a:r>
              <a:rPr lang="en-US" sz="4200" b="1" i="1" dirty="0">
                <a:solidFill>
                  <a:schemeClr val="tx2"/>
                </a:solidFill>
                <a:latin typeface="Arial" panose="020B0604020202020204" pitchFamily="34" charset="0"/>
                <a:cs typeface="Arial" panose="020B0604020202020204" pitchFamily="34" charset="0"/>
              </a:rPr>
              <a:t>perturb HIV-1 reservoirs </a:t>
            </a:r>
            <a:r>
              <a:rPr lang="en-US" sz="4200" dirty="0">
                <a:solidFill>
                  <a:schemeClr val="tx2"/>
                </a:solidFill>
                <a:latin typeface="Arial" panose="020B0604020202020204" pitchFamily="34" charset="0"/>
                <a:cs typeface="Arial" panose="020B0604020202020204" pitchFamily="34" charset="0"/>
              </a:rPr>
              <a:t>and </a:t>
            </a:r>
          </a:p>
          <a:p>
            <a:pPr>
              <a:defRPr/>
            </a:pPr>
            <a:r>
              <a:rPr lang="en-US" sz="4200" b="1" i="1" dirty="0">
                <a:solidFill>
                  <a:schemeClr val="tx2"/>
                </a:solidFill>
                <a:latin typeface="Arial" panose="020B0604020202020204" pitchFamily="34" charset="0"/>
                <a:cs typeface="Arial" panose="020B0604020202020204" pitchFamily="34" charset="0"/>
              </a:rPr>
              <a:t>enhance immune responses </a:t>
            </a:r>
            <a:r>
              <a:rPr lang="en-US" sz="4200" u="sng" dirty="0">
                <a:solidFill>
                  <a:schemeClr val="tx2"/>
                </a:solidFill>
                <a:latin typeface="Arial" panose="020B0604020202020204" pitchFamily="34" charset="0"/>
                <a:cs typeface="Arial" panose="020B0604020202020204" pitchFamily="34" charset="0"/>
              </a:rPr>
              <a:t>in PLWH</a:t>
            </a:r>
            <a:r>
              <a:rPr lang="en-US" sz="4200" dirty="0">
                <a:solidFill>
                  <a:schemeClr val="tx2"/>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77104396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IAS2023">
  <a:themeElements>
    <a:clrScheme name="IAS 2023">
      <a:dk1>
        <a:srgbClr val="000000"/>
      </a:dk1>
      <a:lt1>
        <a:srgbClr val="FFFFFF"/>
      </a:lt1>
      <a:dk2>
        <a:srgbClr val="489DCB"/>
      </a:dk2>
      <a:lt2>
        <a:srgbClr val="FFFFFF"/>
      </a:lt2>
      <a:accent1>
        <a:srgbClr val="489DCB"/>
      </a:accent1>
      <a:accent2>
        <a:srgbClr val="EAAF66"/>
      </a:accent2>
      <a:accent3>
        <a:srgbClr val="2C7D5C"/>
      </a:accent3>
      <a:accent4>
        <a:srgbClr val="E0001B"/>
      </a:accent4>
      <a:accent5>
        <a:srgbClr val="69301F"/>
      </a:accent5>
      <a:accent6>
        <a:srgbClr val="FF890E"/>
      </a:accent6>
      <a:hlink>
        <a:srgbClr val="E0001B"/>
      </a:hlink>
      <a:folHlink>
        <a:srgbClr val="E0001B"/>
      </a:folHlink>
    </a:clrScheme>
    <a:fontScheme name="IAS Verdana">
      <a:majorFont>
        <a:latin typeface="Verdana"/>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Verdana"/>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wrap="square" lIns="288000" tIns="288000" rIns="288000" bIns="288000" rtlCol="0" anchor="t"/>
      <a:lstStyle>
        <a:defPPr algn="l">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0" id="{CFA80BC0-AD6E-E448-8EBA-CC4CAEB6551A}" vid="{172C739A-344C-5F43-8BCC-E364C8214CA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IAS-2023-Speaker-template_Verdana</Template>
  <TotalTime>764</TotalTime>
  <Words>3878</Words>
  <Application>Microsoft Macintosh PowerPoint</Application>
  <PresentationFormat>Widescreen</PresentationFormat>
  <Paragraphs>456</Paragraphs>
  <Slides>21</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Verdana</vt:lpstr>
      <vt:lpstr>Calibri Light</vt:lpstr>
      <vt:lpstr>Arial</vt:lpstr>
      <vt:lpstr>Calibri</vt:lpstr>
      <vt:lpstr>Wingdings</vt:lpstr>
      <vt:lpstr>IAS Ribbon Sans Regular</vt:lpstr>
      <vt:lpstr>IAS2023</vt:lpstr>
      <vt:lpstr>bNAb Strategies for  HIV Cure</vt:lpstr>
      <vt:lpstr>Passive Transfer of Anti-HIV-1 bNAbs in Clinical Trials </vt:lpstr>
      <vt:lpstr>bNAbs: Antiviral Activity</vt:lpstr>
      <vt:lpstr>Repeated doses of two bNAbs can maintain  suppression of sensitive viruses in the absence of ART  </vt:lpstr>
      <vt:lpstr>PowerPoint Presentation</vt:lpstr>
      <vt:lpstr>PowerPoint Presentation</vt:lpstr>
      <vt:lpstr>PowerPoint Presentation</vt:lpstr>
      <vt:lpstr>PowerPoint Presentation</vt:lpstr>
      <vt:lpstr>PowerPoint Presentation</vt:lpstr>
      <vt:lpstr>Neutralizing antibody responses evolved over 6 months after 3BNC117 infusion</vt:lpstr>
      <vt:lpstr>Gag-specific T cell responses were enhanced during bNAb-mediated viral suppression therapy </vt:lpstr>
      <vt:lpstr>PowerPoint Presentation</vt:lpstr>
      <vt:lpstr>PowerPoint Presentation</vt:lpstr>
      <vt:lpstr>PowerPoint Presentation</vt:lpstr>
      <vt:lpstr>TITAN study: 3BNC117+10-1074 +/- TLR9 agonist                  during ATI                                         </vt:lpstr>
      <vt:lpstr>Summary</vt:lpstr>
      <vt:lpstr>PowerPoint Presentation</vt:lpstr>
      <vt:lpstr>PowerPoint Presentation</vt:lpstr>
      <vt:lpstr>PowerPoint Presentation</vt:lpstr>
      <vt:lpstr>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words we use matter in the response to HIV</dc:title>
  <dc:creator>Wilton Williams, Ph.D.</dc:creator>
  <cp:lastModifiedBy>Marina Caskey</cp:lastModifiedBy>
  <cp:revision>25</cp:revision>
  <dcterms:created xsi:type="dcterms:W3CDTF">2023-05-31T13:48:54Z</dcterms:created>
  <dcterms:modified xsi:type="dcterms:W3CDTF">2023-07-25T04:18:50Z</dcterms:modified>
</cp:coreProperties>
</file>