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76" r:id="rId4"/>
    <p:sldId id="262" r:id="rId5"/>
    <p:sldId id="275" r:id="rId6"/>
    <p:sldId id="271" r:id="rId7"/>
    <p:sldId id="258" r:id="rId8"/>
    <p:sldId id="263" r:id="rId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9EBF5"/>
          </a:solidFill>
        </a:fill>
      </a:tcStyle>
    </a:band1H>
    <a:band1V>
      <a:tcStyle>
        <a:tcBdr/>
        <a:fill>
          <a:solidFill>
            <a:srgbClr val="E9EBF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26" autoAdjust="0"/>
  </p:normalViewPr>
  <p:slideViewPr>
    <p:cSldViewPr snapToGrid="0">
      <p:cViewPr>
        <p:scale>
          <a:sx n="55" d="100"/>
          <a:sy n="55" d="100"/>
        </p:scale>
        <p:origin x="271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86E577-8D83-2313-6094-3BF0EEEAB72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984AC-C0E2-F467-AEAD-37ACAAF6A18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A4BFFFF-942E-43DC-89C6-47CABC52CDFC}" type="datetime1">
              <a:rPr lang="en-GB"/>
              <a:pPr lvl="0"/>
              <a:t>14/07/2023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73075AB-88C4-8DF2-C445-68166FCC56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7C7EE2A-9003-74EF-8E2C-8E8AA5A63C3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BE6B7-AA11-3F59-07B4-5760B0D73C0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B6FDE-5FF0-87A8-107B-4616D71127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FF4AC0F-DF98-403E-BC24-68807AFE74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4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r>
              <a:rPr lang="en-US" baseline="0" dirty="0" smtClean="0"/>
              <a:t> everyone to the 9</a:t>
            </a:r>
            <a:r>
              <a:rPr lang="en-US" baseline="30000" dirty="0" smtClean="0"/>
              <a:t>th</a:t>
            </a:r>
            <a:r>
              <a:rPr lang="en-US" baseline="0" dirty="0" smtClean="0"/>
              <a:t> edition of the workshop on Children and adolescents with perinatal HIV exposure. I am Jessica Jexler, project manager for CIPHER at the international aids society, on behalf of the co-organizers, WHO, Mass General Brigham, PACHS, PATA, UNICEF and the coalition for children affected by aids welcome to everybody here in the room and to everybody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FF4AC0F-DF98-403E-BC24-68807AFE74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2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FF4AC0F-DF98-403E-BC24-68807AFE74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9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workshop every year..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Jessica</a:t>
            </a:r>
            <a:r>
              <a:rPr lang="en-GB" sz="1200" dirty="0"/>
              <a:t>:  Say this after the you say the first bullet &gt; Past workshops have highlighted the health and development disparities in this population of children and adolescents affected by HIV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1200" dirty="0"/>
              <a:t>Jessica: Say this after you say the second bullet &gt; This year the theme of the workshop will be Moving beyond a negative HIV test - Establishing a thrive agenda for children and adolescence with perinatal HIV exposure</a:t>
            </a:r>
            <a:endParaRPr lang="en-CH" sz="1200" dirty="0"/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GB" sz="1200" dirty="0"/>
              <a:t> </a:t>
            </a:r>
            <a:endParaRPr lang="en-CH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FF4AC0F-DF98-403E-BC24-68807AFE74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12140E-F90A-F1C7-BC25-6054BBF0E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84F98D-D3BA-45FC-3299-68097D5B06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First </a:t>
            </a:r>
            <a:r>
              <a:rPr lang="en-GB" dirty="0" smtClean="0"/>
              <a:t>we are going to hear </a:t>
            </a:r>
            <a:endParaRPr lang="en-CH" dirty="0" smtClean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23299-C2BB-9A13-0C87-B9B2A8DBFF3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C5A922-6336-4867-80A6-4459A825CA6B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Drs. Michelle Bulterys and Mary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effectLst/>
                <a:uFillTx/>
                <a:latin typeface="Calibri"/>
              </a:rPr>
              <a:t>Mahy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 developed these figures using the UNAIDS latest 2023 Spectrum estimates on the global population of children who are HIV-exposed uninfected (CHEU). As we can see, successful prevention of vertical infant HIV acquisition has resulted in an expanding population of now 16 million CHEU &lt;15 years of age, the majority of whom reside in </a:t>
            </a:r>
            <a:r>
              <a:rPr lang="en-US" dirty="0" smtClean="0"/>
              <a:t>central</a:t>
            </a:r>
            <a:r>
              <a:rPr lang="en-US" baseline="0" dirty="0" smtClean="0"/>
              <a:t>, South, East and Western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Africa. 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83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UNAIDS estimates the prevalence of CHEU among all children &lt;15 years in the general population exceeds 20% in several countries in </a:t>
            </a:r>
            <a:r>
              <a:rPr lang="en-US" dirty="0" smtClean="0"/>
              <a:t>central</a:t>
            </a:r>
            <a:r>
              <a:rPr lang="en-US" baseline="0" dirty="0" smtClean="0"/>
              <a:t>, South, East and Western Africa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</a:rPr>
              <a:t>, with over one million CHEU born every year.  That means that in countries with high HIV burden, sometimes a quarter of all children &lt;15 years are HIV-exposed, and therefore are a very important population to pay attention to. </a:t>
            </a:r>
          </a:p>
          <a:p>
            <a:endParaRPr lang="en-US" sz="1200" b="0" i="0" u="none" strike="noStrike" kern="1200" cap="none" spc="0" baseline="0" dirty="0" smtClean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our sponsors we have again been</a:t>
            </a:r>
            <a:r>
              <a:rPr lang="en-US" baseline="0" dirty="0" smtClean="0"/>
              <a:t> able to provide virtual scholarship to this workshop and IAS conference. 23 awarded across 16 countries and 4 continents. We welcome you to this workshop.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FF4AC0F-DF98-403E-BC24-68807AFE74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91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F0D1E-B038-EA85-F299-6081C09D5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F623D-EA68-8565-CA38-350A5C327F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r>
              <a:rPr lang="en-US" baseline="0" dirty="0" smtClean="0"/>
              <a:t> a big thank you to the organizing committee, with special </a:t>
            </a:r>
            <a:r>
              <a:rPr lang="en-US" baseline="0" dirty="0" err="1" smtClean="0"/>
              <a:t>shoutout</a:t>
            </a:r>
            <a:r>
              <a:rPr lang="en-US" baseline="0" dirty="0" smtClean="0"/>
              <a:t> to Agnes Ronan, Kate Powis and Giulia Moschen for your leadership and organization as well to our funders and partners. </a:t>
            </a:r>
          </a:p>
          <a:p>
            <a:r>
              <a:rPr lang="en-US" baseline="0" dirty="0" smtClean="0"/>
              <a:t>With that, please enjoy the workshop, ask questions, engage. Now I will hand over to Dr Michele </a:t>
            </a:r>
            <a:r>
              <a:rPr lang="en-US" baseline="0" dirty="0" err="1" smtClean="0"/>
              <a:t>Bultery</a:t>
            </a:r>
            <a:r>
              <a:rPr lang="en-US" baseline="0" dirty="0" smtClean="0"/>
              <a:t>,  BIO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1C8B1-5678-EA16-4673-646F7C9F5FA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3BF1B9-5DC9-4ED0-AB6E-15467A753E70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11D2BEAE-792F-A0A4-14FB-6014A0A5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5"/>
            <a:ext cx="12191996" cy="30508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B5F79869-BB4D-C788-2F3D-E3114304B232}"/>
              </a:ext>
            </a:extLst>
          </p:cNvPr>
          <p:cNvSpPr/>
          <p:nvPr/>
        </p:nvSpPr>
        <p:spPr>
          <a:xfrm>
            <a:off x="3649644" y="441326"/>
            <a:ext cx="8099435" cy="57594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IAS Ribbon Sans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A5DDD9-4D7A-B6D4-10EC-B3C2AA0964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1812057"/>
            <a:ext cx="7357344" cy="4296399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9EC7C1DB-5041-0B79-E36F-B14A3ABA1DE5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FDF7F9F-6D9A-B814-571C-F78B279D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945" y="4243154"/>
            <a:ext cx="3406332" cy="2534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991BF3-2711-AFE5-EF3A-10DEDF3853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1162357"/>
            <a:ext cx="7357344" cy="433800"/>
          </a:xfrm>
        </p:spPr>
        <p:txBody>
          <a:bodyPr/>
          <a:lstStyle>
            <a:lvl1pPr marL="0" indent="0">
              <a:buNone/>
              <a:defRPr lang="en-GB" sz="2800" b="1">
                <a:solidFill>
                  <a:srgbClr val="489DCB"/>
                </a:solidFill>
                <a:latin typeface="IAS Ribbon Sans Bold" pitchFamily="2"/>
                <a:ea typeface="IAS Ribbon Sans Bold" pitchFamily="2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A1DA9A-783C-545F-CBC9-8EAC0ACC0A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696041"/>
            <a:ext cx="7357344" cy="385200"/>
          </a:xfrm>
        </p:spPr>
        <p:txBody>
          <a:bodyPr anchor="b"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F95AEF0C-0009-6280-1477-95D6840F2DD6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5AD1843A-2B3D-2059-7002-BBF936DCCD6C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29488149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7BCF388C-B349-40CF-4ABB-642C6338255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8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24BB091B-D301-3A42-B4B8-5A5F7D7B4DD8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171114-CC5C-2547-0D66-0A6D5BA05E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ACE22FB5-9B3C-C1FC-6E84-5D3C4BDC6DA9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048A7C53-FE8A-DC23-7A1B-64F9081C6DE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72E4ADC-5D1D-D19C-F413-C8E7C403E5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359976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01B18EC-7B2E-0022-A6D9-AD78E909040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75615" y="2097084"/>
            <a:ext cx="3673473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68516A4F-3706-3878-E3FA-2616C2F3A419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F8C02C-A7C2-2469-525A-7E5ED85BBE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4FA6D64-9108-7FAD-63D7-503C3764C45A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9A175753-EB8A-8758-C567-94B8866C7348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23E0A7-4E65-349B-4340-E58084A38C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7200900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  <a:lvl3pPr marL="0" lvl="0" indent="0">
              <a:spcBef>
                <a:spcPts val="1000"/>
              </a:spcBef>
              <a:buNone/>
              <a:defRPr lang="en-GB"/>
            </a:lvl3pPr>
            <a:lvl4pPr marL="0" lvl="0" indent="0">
              <a:spcBef>
                <a:spcPts val="1000"/>
              </a:spcBef>
              <a:buNone/>
              <a:defRPr lang="en-GB" sz="2000"/>
            </a:lvl4pPr>
            <a:lvl5pPr marL="0" lvl="0" indent="0">
              <a:spcBef>
                <a:spcPts val="1000"/>
              </a:spcBef>
              <a:buNone/>
              <a:defRPr lang="en-GB" sz="2000"/>
            </a:lvl5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  <a:p>
            <a:pPr lvl="0"/>
            <a:r>
              <a:rPr lang="en-GB"/>
              <a:t>Donec rutrum congue leo eget malesuada.</a:t>
            </a:r>
          </a:p>
          <a:p>
            <a:pPr lvl="0"/>
            <a:r>
              <a:rPr lang="en-GB"/>
              <a:t>Curabitur aliquet quam id dui posuere blandit.</a:t>
            </a:r>
          </a:p>
          <a:p>
            <a:pPr lvl="0"/>
            <a:r>
              <a:rPr lang="en-GB"/>
              <a:t>Proin eget tortor risus.</a:t>
            </a:r>
          </a:p>
        </p:txBody>
      </p:sp>
    </p:spTree>
    <p:extLst>
      <p:ext uri="{BB962C8B-B14F-4D97-AF65-F5344CB8AC3E}">
        <p14:creationId xmlns:p14="http://schemas.microsoft.com/office/powerpoint/2010/main" val="265861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219133-9571-F043-F73B-8BD1E2DA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-3" b="-325"/>
          <a:stretch>
            <a:fillRect/>
          </a:stretch>
        </p:blipFill>
        <p:spPr>
          <a:xfrm rot="16200004">
            <a:off x="7041871" y="1707876"/>
            <a:ext cx="6858000" cy="3442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63E8F04-FF49-C26E-15E6-7AE6AE3EBC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4009D40-A02B-861E-32D0-DB3BDECDAB6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441326"/>
            <a:ext cx="5437186" cy="5975347"/>
          </a:xfrm>
          <a:solidFill>
            <a:srgbClr val="489DCB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52DEF6B-067A-1343-26A5-97A18EB2B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D08060D-7310-C903-5BFC-056598B2B71E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B8B31353-8E51-70AB-1153-4A2DEA27FE5E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609091DD-3517-ACDB-B598-5C14B751336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00815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7BE64C5-AC56-4737-8A5D-A3F500D2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7047427" y="1713430"/>
            <a:ext cx="6858000" cy="34311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9CDF168-1A26-521F-CB01-14A30F1834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E24AC3B-361E-A66C-FBC9-384E765764D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441326"/>
            <a:ext cx="5437186" cy="5975347"/>
          </a:xfrm>
          <a:solidFill>
            <a:srgbClr val="EAAF66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DF7F662B-B94F-A96C-B86F-9EE84D1341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00E3189-5327-AA8B-1291-6337584BFDC2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D19B1DF-8216-9F21-78FD-D5E7D0A5E6B4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9C84BD99-E255-DAE8-87AC-85963F34B0C3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164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5367AAAC-5DEB-887E-C752-25A53566D9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41" r="12141"/>
          <a:stretch>
            <a:fillRect/>
          </a:stretch>
        </p:blipFill>
        <p:spPr>
          <a:xfrm rot="5400013">
            <a:off x="-880788" y="2546074"/>
            <a:ext cx="5192713" cy="34311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553B16C4-CC72-3243-7C66-6D503D7EFC1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F23AA8C-C215-1DAA-FCD2-39C2B485461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2917" y="2097094"/>
            <a:ext cx="5437186" cy="4103690"/>
          </a:xfrm>
          <a:solidFill>
            <a:srgbClr val="489DCB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A7AE92-DD5C-4042-27CE-BAD09F0977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E0940E0-8237-B71E-A088-582D6F65F9B5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17E106E-0F82-8103-C935-E5369E352DA1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1420540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814E96-E086-75DD-B7FD-13350DFA78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283"/>
          <a:stretch>
            <a:fillRect/>
          </a:stretch>
        </p:blipFill>
        <p:spPr>
          <a:xfrm rot="5400013">
            <a:off x="-880788" y="2546074"/>
            <a:ext cx="5192713" cy="34311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5B5F091C-E432-7307-E542-AADD6872DB4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838A028-571F-1988-7CB4-68935BC4825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2917" y="2097094"/>
            <a:ext cx="5437186" cy="4103690"/>
          </a:xfrm>
          <a:solidFill>
            <a:srgbClr val="EAAF66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052FAB-E2B3-7886-3DF5-4D6C0E5AEA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5E30EFD-AEE5-239A-EEED-D221B846DEC1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6DFD5A26-0A4B-EEB2-6416-501667A1EC95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168840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DBC181C2-BD69-82F6-A6FF-3824B0DD0D9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BAC381-3A2B-98CE-E3F4-204DEC368C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220A38F-0996-05D9-7E5D-1A3939A582D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2097094"/>
            <a:ext cx="5437186" cy="4103690"/>
          </a:xfrm>
          <a:solidFill>
            <a:srgbClr val="EAAF66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69060A7-1C0C-1FDA-8C7C-B7476CDAB435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5F7F927-861C-F9CE-C332-49B1A6308881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C996928D-B77E-5F7F-BCEA-2351F51BF9F8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8323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2CBE-6418-576E-21AB-526C39FECC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4609307"/>
          </a:xfrm>
        </p:spPr>
        <p:txBody>
          <a:bodyPr anchor="b"/>
          <a:lstStyle>
            <a:lvl1pPr>
              <a:defRPr lang="en-GB" sz="4800">
                <a:latin typeface="IAS Ribbon Sans Regular" pitchFamily="2"/>
                <a:ea typeface="IAS Ribbon Sans Regular" pitchFamily="2"/>
              </a:defRPr>
            </a:lvl1pPr>
          </a:lstStyle>
          <a:p>
            <a:pPr lvl="0"/>
            <a:r>
              <a:rPr lang="en-GB"/>
              <a:t>“Click to edit Master title style”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EF80163F-D4EC-BA80-8E08-53B0739701A2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ADB58-36BE-57DE-4842-0D664F14BB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5364958"/>
            <a:ext cx="7632697" cy="835816"/>
          </a:xfrm>
        </p:spPr>
        <p:txBody>
          <a:bodyPr/>
          <a:lstStyle>
            <a:lvl1pPr marL="0" indent="0">
              <a:buNone/>
              <a:defRPr lang="en-GB">
                <a:solidFill>
                  <a:srgbClr val="EAAF66"/>
                </a:solidFill>
                <a:latin typeface="IAS Ribbon Sans Bold"/>
                <a:ea typeface="IAS Ribbon Sans Regular" pitchFamily="2"/>
              </a:defRPr>
            </a:lvl1pPr>
          </a:lstStyle>
          <a:p>
            <a:pPr lvl="0"/>
            <a:r>
              <a:rPr lang="en-GB"/>
              <a:t>Quote citation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A9C8B3E-5A4D-30AB-B147-F464E1F49BCD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64F7-6785-ACCB-975A-24F5E9A72E7C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F1F8F-2E58-CC6C-9582-AB03E2EF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283"/>
          <a:stretch>
            <a:fillRect/>
          </a:stretch>
        </p:blipFill>
        <p:spPr>
          <a:xfrm rot="5400013">
            <a:off x="-880788" y="2546074"/>
            <a:ext cx="5192713" cy="343113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3529211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C3CCE-EF65-27F9-3B18-FD5BA6A3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41" r="12141"/>
          <a:stretch>
            <a:fillRect/>
          </a:stretch>
        </p:blipFill>
        <p:spPr>
          <a:xfrm rot="5400013">
            <a:off x="-880788" y="2546074"/>
            <a:ext cx="5192713" cy="34311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CEDE77F-2387-92A7-02D1-1513E7A34723}"/>
              </a:ext>
            </a:extLst>
          </p:cNvPr>
          <p:cNvSpPr/>
          <p:nvPr/>
        </p:nvSpPr>
        <p:spPr>
          <a:xfrm>
            <a:off x="3045354" y="0"/>
            <a:ext cx="9146651" cy="6200775"/>
          </a:xfrm>
          <a:prstGeom prst="rect">
            <a:avLst/>
          </a:prstGeom>
          <a:solidFill>
            <a:srgbClr val="489D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IAS Ribbon Sans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4A793F-196E-600C-5F29-9D17FBD95C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4609307"/>
          </a:xfrm>
        </p:spPr>
        <p:txBody>
          <a:bodyPr anchor="b"/>
          <a:lstStyle>
            <a:lvl1pPr>
              <a:defRPr lang="en-GB" sz="4800">
                <a:solidFill>
                  <a:srgbClr val="FFFFFF"/>
                </a:solidFill>
                <a:latin typeface="IAS Ribbon Sans Regular" pitchFamily="2"/>
                <a:ea typeface="IAS Ribbon Sans Regular" pitchFamily="2"/>
              </a:defRPr>
            </a:lvl1pPr>
          </a:lstStyle>
          <a:p>
            <a:pPr lvl="0"/>
            <a:r>
              <a:rPr lang="en-GB"/>
              <a:t>“Click to edit Master title style”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092AA86-36E3-C395-0F09-9A02480443B0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3F0457-4687-3332-44F0-91E7859883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5364958"/>
            <a:ext cx="7632697" cy="835816"/>
          </a:xfrm>
        </p:spPr>
        <p:txBody>
          <a:bodyPr/>
          <a:lstStyle>
            <a:lvl1pPr marL="0" indent="0">
              <a:buNone/>
              <a:defRPr lang="en-GB">
                <a:solidFill>
                  <a:srgbClr val="FFFFFF"/>
                </a:solidFill>
                <a:latin typeface="IAS Ribbon Sans Bold"/>
                <a:ea typeface="IAS Ribbon Sans Regular" pitchFamily="2"/>
              </a:defRPr>
            </a:lvl1pPr>
          </a:lstStyle>
          <a:p>
            <a:pPr lvl="0"/>
            <a:r>
              <a:rPr lang="en-GB"/>
              <a:t>Quote citation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C61D390-7328-2C83-59DB-A1242AAA1639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E173D2F-5B96-C7D9-070C-A4C39D439C60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21744604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429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FB22-A8CD-99E3-3613-F18BB07A60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575944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8E84CF7B-E470-4A95-E487-E931040F00C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2FA1C-FAFA-9A7E-96D6-BD1213C340C6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78CB1-976F-6034-F0EE-3512938D57AB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D3FE6-5AF2-0CAF-017E-69EDA518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41" r="12141"/>
          <a:stretch>
            <a:fillRect/>
          </a:stretch>
        </p:blipFill>
        <p:spPr>
          <a:xfrm rot="5400013">
            <a:off x="-880788" y="2546074"/>
            <a:ext cx="5192713" cy="343113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8449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0C0B38D-2B72-4DBF-049E-0252A84065B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16391" y="2097094"/>
            <a:ext cx="7632707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  <a:lvl3pPr marL="0" lvl="0" indent="0">
              <a:spcBef>
                <a:spcPts val="1000"/>
              </a:spcBef>
              <a:buNone/>
              <a:defRPr lang="en-GB"/>
            </a:lvl3pPr>
            <a:lvl4pPr marL="0" lvl="0" indent="0">
              <a:spcBef>
                <a:spcPts val="1000"/>
              </a:spcBef>
              <a:buNone/>
              <a:defRPr lang="en-GB" sz="2000"/>
            </a:lvl4pPr>
            <a:lvl5pPr marL="0" lvl="0" indent="0">
              <a:spcBef>
                <a:spcPts val="1000"/>
              </a:spcBef>
              <a:buNone/>
              <a:defRPr lang="en-GB" sz="2000"/>
            </a:lvl5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  <a:p>
            <a:pPr lvl="0"/>
            <a:r>
              <a:rPr lang="en-GB"/>
              <a:t>Donec rutrum congue leo eget malesuada.</a:t>
            </a:r>
          </a:p>
          <a:p>
            <a:pPr lvl="0"/>
            <a:r>
              <a:rPr lang="en-GB"/>
              <a:t>Curabitur aliquet quam id dui posuere blandit.</a:t>
            </a:r>
          </a:p>
          <a:p>
            <a:pPr lvl="0"/>
            <a:r>
              <a:rPr lang="en-GB"/>
              <a:t>Proin eget tortor risus.</a:t>
            </a: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D16EA9AC-B155-21E9-A555-3265EA899FFD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368001B3-37B8-5AAA-4BC5-F9FE1E0A890B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0088A6-971A-AB9C-55B8-F20B1B57F5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79110E5-6B21-C5D5-3C93-55C9CAF13367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B963A5-177C-4121-68C5-ABBC3368F4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41" r="12141"/>
          <a:stretch>
            <a:fillRect/>
          </a:stretch>
        </p:blipFill>
        <p:spPr>
          <a:xfrm rot="5400013">
            <a:off x="-880788" y="2546074"/>
            <a:ext cx="5192713" cy="343113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54066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97E514E-FCC4-83AC-B4C8-709B4C505057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IAS Ribbon Sans Light"/>
            </a:endParaRP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22840D45-2494-9274-DDD6-02E525212AD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94"/>
            <a:ext cx="11306171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  <a:lvl3pPr marL="0" lvl="0" indent="0">
              <a:spcBef>
                <a:spcPts val="1000"/>
              </a:spcBef>
              <a:buNone/>
              <a:defRPr lang="en-GB"/>
            </a:lvl3pPr>
            <a:lvl4pPr marL="0" lvl="0" indent="0">
              <a:spcBef>
                <a:spcPts val="1000"/>
              </a:spcBef>
              <a:buNone/>
              <a:defRPr lang="en-GB" sz="2000"/>
            </a:lvl4pPr>
            <a:lvl5pPr marL="0" lvl="0" indent="0">
              <a:spcBef>
                <a:spcPts val="1000"/>
              </a:spcBef>
              <a:buNone/>
              <a:defRPr lang="en-GB" sz="2000"/>
            </a:lvl5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  <a:p>
            <a:pPr lvl="0"/>
            <a:r>
              <a:rPr lang="en-GB"/>
              <a:t>Donec rutrum congue leo eget malesuada.</a:t>
            </a:r>
          </a:p>
          <a:p>
            <a:pPr lvl="0"/>
            <a:r>
              <a:rPr lang="en-GB"/>
              <a:t>Curabitur aliquet quam id dui posuere blandit.</a:t>
            </a:r>
          </a:p>
          <a:p>
            <a:pPr lvl="0"/>
            <a:r>
              <a:rPr lang="en-GB"/>
              <a:t>Proin eget tortor risus.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0801CDA0-44CB-A73E-CDE7-3723F3F2402F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D8B49D-76EC-0BE9-F135-F1E327D780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441326"/>
            <a:ext cx="8891918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1735E18-36A2-C6F7-1301-5B6BBCCB3680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63A0C35-063D-1AA4-D18D-853657015AFC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20979C1-514D-CE77-85E5-245C71268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44535" y="248396"/>
            <a:ext cx="1608082" cy="119644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063203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C0590A-37B9-7A06-DA9B-4FC62ACE963A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IAS Ribbon Sans Light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08FAF90E-72C8-4AB2-92E7-16ED1C886B6F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F2B183-D246-0C55-14F9-056F607584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441326"/>
            <a:ext cx="8891918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6D9B2E8-F887-55B1-AA70-C20F5737056A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A4CAB86D-993E-4492-291A-A44A3F2FD63D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5336C88-D048-3805-6AEB-F4D7F185D9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44535" y="248396"/>
            <a:ext cx="1608082" cy="119644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7954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9C6E15BF-A33A-0988-0BF7-AB1851EDCB7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997202"/>
            <a:ext cx="5437186" cy="3203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13685D5E-B1FB-E294-F5E3-FD132341ACB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3006254"/>
            <a:ext cx="5437186" cy="31945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0211A7A-8B5B-2F3C-7E87-B1A1E78137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5437186" cy="647696"/>
          </a:xfrm>
        </p:spPr>
        <p:txBody>
          <a:bodyPr anchor="b"/>
          <a:lstStyle>
            <a:lvl1pPr marL="0" indent="0">
              <a:buNone/>
              <a:defRPr lang="en-GB" sz="1800" b="1">
                <a:solidFill>
                  <a:srgbClr val="489DCB"/>
                </a:solidFill>
                <a:latin typeface="IAS Ribbon Sans Bold" pitchFamily="2"/>
                <a:ea typeface="IAS Ribbon Sans Bold" pitchFamily="2"/>
              </a:defRPr>
            </a:lvl1pPr>
          </a:lstStyle>
          <a:p>
            <a:pPr lvl="0"/>
            <a:r>
              <a:rPr lang="en-GB"/>
              <a:t>Caption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18BE2FD-3206-6152-8B12-D867F61783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11902" y="2097084"/>
            <a:ext cx="5437186" cy="647696"/>
          </a:xfrm>
        </p:spPr>
        <p:txBody>
          <a:bodyPr anchor="b"/>
          <a:lstStyle>
            <a:lvl1pPr marL="0" indent="0">
              <a:buNone/>
              <a:defRPr lang="en-GB" sz="1800" b="1">
                <a:solidFill>
                  <a:srgbClr val="489DCB"/>
                </a:solidFill>
                <a:latin typeface="IAS Ribbon Sans Bold" pitchFamily="2"/>
                <a:ea typeface="IAS Ribbon Sans Bold" pitchFamily="2"/>
              </a:defRPr>
            </a:lvl1pPr>
          </a:lstStyle>
          <a:p>
            <a:pPr lvl="0"/>
            <a:r>
              <a:rPr lang="en-GB"/>
              <a:t>Caption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EF29B737-D7B7-13D4-8405-EF34B480DBC0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285C6A-C09E-6D08-4CCF-7B13052FCA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C03DFE80-AB72-3F40-7ECC-670C6F2B4E24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6D667099-F4EA-7238-F6DA-57B7F66E5BD8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14228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2FF7C47C-12BE-BBFE-35EF-DB2FA9A6D0C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7C827EEF-6667-62DB-55AB-8C32B41642A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065AFBB-A03E-5B1E-6159-881C0B138F80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E19408-3754-ED0B-4DBB-4F5A1B904E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B7A5C80-F9B7-A859-EF8D-4D10C92D0375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A269F8A-0931-50FE-E1C4-A5258EF2DE7B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045771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1DA2624-07D7-5F94-4714-9DB308F7D1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416B657B-B65A-A313-0C73-B123551DAA0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441326"/>
            <a:ext cx="5437186" cy="57594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CAD0966-E43A-1C57-CD3F-866D91F092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8B55549-238B-2669-74AC-7672749CB226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110E533-498A-866D-8E52-3B4664374D82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415CDC9-EE2A-2AEE-B56D-5A1E57FF665A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39604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A638701-D364-12CB-CF87-E7426CADE96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16391" y="2097084"/>
            <a:ext cx="7632707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D339799B-7378-8197-0A10-88D7315BC012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C3C2D7-D826-9CE2-6D92-F3CE510E65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961CDDF-6A70-BAF4-B527-495FC3D3D5AD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12CDA76B-B074-2E05-52CE-7EDA7565DDF3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8630A77-7E90-668C-4D3A-4D04AF90E9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3368795" cy="410369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</p:spTree>
    <p:extLst>
      <p:ext uri="{BB962C8B-B14F-4D97-AF65-F5344CB8AC3E}">
        <p14:creationId xmlns:p14="http://schemas.microsoft.com/office/powerpoint/2010/main" val="26895617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8ABC5-A261-BFEA-E693-F01797C1B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88" cy="1223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A7D2F-4276-585A-75B0-D6AF982292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2907" y="2097094"/>
            <a:ext cx="11306171" cy="4079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F5B6BDA-F2BA-4103-7C28-B5AC1687C07B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273597" y="248396"/>
            <a:ext cx="1608082" cy="119644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489DCB"/>
          </a:solidFill>
          <a:uFillTx/>
          <a:latin typeface="IAS Ribbon Sans Bold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IAS Ribbon Sans Light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IAS Ribbon Sans Light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IAS Ribbon Sans Light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IAS Ribbon Sans Light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IAS Ribbon Sans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6B27-C145-3AD5-2621-0D4F30F14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1789041"/>
            <a:ext cx="7357344" cy="4611694"/>
          </a:xfrm>
        </p:spPr>
        <p:txBody>
          <a:bodyPr/>
          <a:lstStyle/>
          <a:p>
            <a:pPr lvl="0"/>
            <a:r>
              <a:rPr lang="en-US" baseline="30000" dirty="0"/>
              <a:t>9th</a:t>
            </a:r>
            <a:r>
              <a:rPr lang="en-US" dirty="0"/>
              <a:t> Workshop on Children and Adolescents with Perinatal HIV exposure 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9BCCFBB-1AE4-ABDA-9456-4CB077DE93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696041"/>
            <a:ext cx="7357344" cy="385200"/>
          </a:xfrm>
        </p:spPr>
        <p:txBody>
          <a:bodyPr anchor="b"/>
          <a:lstStyle/>
          <a:p>
            <a:pPr marL="0" lvl="0" indent="0">
              <a:buNone/>
            </a:pPr>
            <a:r>
              <a:rPr lang="en-GB" sz="1600" dirty="0"/>
              <a:t>Jessica Jexler; Project Manager CIPHER, International AIDS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028B07-450F-F0D0-A3DF-763E31075C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2097094"/>
            <a:ext cx="7632707" cy="4103690"/>
          </a:xfrm>
        </p:spPr>
        <p:txBody>
          <a:bodyPr/>
          <a:lstStyle/>
          <a:p>
            <a:pPr marL="342900" lvl="0" indent="-342900"/>
            <a:r>
              <a:rPr lang="en-US" sz="2400" dirty="0"/>
              <a:t>This event is being recorded.</a:t>
            </a:r>
          </a:p>
          <a:p>
            <a:pPr marL="342900" lvl="0" indent="-342900"/>
            <a:r>
              <a:rPr lang="en-US" sz="2400" dirty="0"/>
              <a:t>Participation in the event signals your consent to have the recording posted on the IAS 2023 and organizer’s websites</a:t>
            </a:r>
          </a:p>
          <a:p>
            <a:pPr marL="342900" lvl="0" indent="-342900"/>
            <a:r>
              <a:rPr lang="en-US" sz="2400" dirty="0"/>
              <a:t>We welcome your questions, which will be shared during the panel discussion </a:t>
            </a:r>
          </a:p>
          <a:p>
            <a:pPr marL="800100" lvl="1" indent="-342900"/>
            <a:r>
              <a:rPr lang="en-US" sz="2400" dirty="0"/>
              <a:t>If you are joining online, please use the Q&amp;A function to submit questions at any time during the presentation</a:t>
            </a:r>
          </a:p>
          <a:p>
            <a:pPr marL="800100" lvl="1" indent="-342900"/>
            <a:r>
              <a:rPr lang="en-US" sz="2400" dirty="0"/>
              <a:t>If you are in the room, we welcome you to use one </a:t>
            </a:r>
            <a:r>
              <a:rPr lang="en-US" sz="2400" dirty="0" smtClean="0"/>
              <a:t>of </a:t>
            </a:r>
            <a:r>
              <a:rPr lang="en-US" sz="2400" dirty="0"/>
              <a:t>the microphones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170EF5-519D-F0D0-F6F0-9B6CFB5E1C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Housekeeping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52CB7A-AD30-0D37-1CC6-173D9108D8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0341" y="1677618"/>
            <a:ext cx="7632707" cy="4103690"/>
          </a:xfrm>
        </p:spPr>
        <p:txBody>
          <a:bodyPr>
            <a:normAutofit fontScale="325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en-GB" sz="7200" dirty="0"/>
              <a:t>The workshop focuses on the health and wellbeing of the 16 million children and adolescents </a:t>
            </a:r>
            <a:r>
              <a:rPr lang="en-GB" sz="7200" dirty="0" smtClean="0"/>
              <a:t>HIV-exposed </a:t>
            </a:r>
            <a:r>
              <a:rPr lang="en-GB" sz="7200" dirty="0"/>
              <a:t>uninfected.</a:t>
            </a:r>
          </a:p>
          <a:p>
            <a:pPr marL="0" lvl="0" indent="0" algn="just">
              <a:lnSpc>
                <a:spcPct val="120000"/>
              </a:lnSpc>
              <a:buNone/>
            </a:pPr>
            <a:endParaRPr lang="en-CH" sz="7200" dirty="0"/>
          </a:p>
          <a:p>
            <a:pPr lvl="0" algn="just">
              <a:lnSpc>
                <a:spcPct val="120000"/>
              </a:lnSpc>
            </a:pPr>
            <a:r>
              <a:rPr lang="en-US" sz="7200" dirty="0"/>
              <a:t>The workshop is a catalyst for shaping research agendas, health policy, programming and promoting advocacy to ensure children and adolescents HIV-exposed </a:t>
            </a:r>
            <a:r>
              <a:rPr lang="en-US" sz="7200" dirty="0" smtClean="0"/>
              <a:t>uninfected are </a:t>
            </a:r>
            <a:r>
              <a:rPr lang="en-US" sz="7200" dirty="0"/>
              <a:t>healthy and reach their fullest possible developmental potential.</a:t>
            </a:r>
            <a:endParaRPr lang="en-GB" sz="7200" dirty="0"/>
          </a:p>
          <a:p>
            <a:pPr marL="0" lvl="0" indent="0" algn="just">
              <a:lnSpc>
                <a:spcPct val="120000"/>
              </a:lnSpc>
              <a:buNone/>
            </a:pPr>
            <a:endParaRPr lang="en-GB" sz="7200" dirty="0"/>
          </a:p>
          <a:p>
            <a:pPr marL="342900" lvl="0" indent="-342900">
              <a:lnSpc>
                <a:spcPct val="70000"/>
              </a:lnSpc>
            </a:pPr>
            <a:endParaRPr lang="en-US" sz="1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2DB4EB-E7A9-C8BE-8339-D251A341CF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4323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116391" y="1414913"/>
            <a:ext cx="6047887" cy="393673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Predictors of Neurodevelopment among HIV-Exposed infants, Michelle Bulterys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quasi-experimental trial of nurturing care among children HIV-exposed uninfected, Bareng Aletta Nonyane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Lower Academic Performance Among Children with Perinatal HIV Exposure in Botswana, </a:t>
            </a:r>
            <a:r>
              <a:rPr lang="en-US" sz="2400" dirty="0"/>
              <a:t>Lesedi </a:t>
            </a:r>
            <a:r>
              <a:rPr lang="en-US" sz="2400" dirty="0" err="1" smtClean="0"/>
              <a:t>Labanna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Global Alliance, </a:t>
            </a:r>
            <a:r>
              <a:rPr lang="en-US" sz="2400" dirty="0" err="1" smtClean="0"/>
              <a:t>Morkor</a:t>
            </a:r>
            <a:r>
              <a:rPr lang="en-US" sz="2400" dirty="0" smtClean="0"/>
              <a:t> Newman </a:t>
            </a:r>
            <a:r>
              <a:rPr lang="en-US" sz="2400" dirty="0" err="1" smtClean="0"/>
              <a:t>Owiredu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Panel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Closing remarks, Vani </a:t>
            </a:r>
            <a:r>
              <a:rPr lang="en-US" sz="2400" dirty="0" err="1" smtClean="0"/>
              <a:t>Vannappagari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11D5E4-EFDE-1521-512F-39AA4C5A69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90B16-2195-3B57-1EC8-7E57E420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1325"/>
            <a:ext cx="10366259" cy="1223964"/>
          </a:xfrm>
        </p:spPr>
        <p:txBody>
          <a:bodyPr>
            <a:normAutofit/>
          </a:bodyPr>
          <a:lstStyle/>
          <a:p>
            <a:r>
              <a:rPr lang="en-GB" sz="3600" dirty="0"/>
              <a:t>Children who are HIV-exposed uninfected (CHEU)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B6DBDB-B4DB-E788-710F-BDD66D565835}"/>
              </a:ext>
            </a:extLst>
          </p:cNvPr>
          <p:cNvSpPr txBox="1"/>
          <p:nvPr/>
        </p:nvSpPr>
        <p:spPr>
          <a:xfrm>
            <a:off x="7550333" y="6364423"/>
            <a:ext cx="3413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Figures by Michelle Bulterys and Mary Mahy</a:t>
            </a:r>
          </a:p>
        </p:txBody>
      </p:sp>
      <p:pic>
        <p:nvPicPr>
          <p:cNvPr id="6" name="Picture 5" descr="A chart of different colors&#10;&#10;Description automatically generated">
            <a:extLst>
              <a:ext uri="{FF2B5EF4-FFF2-40B4-BE49-F238E27FC236}">
                <a16:creationId xmlns:a16="http://schemas.microsoft.com/office/drawing/2014/main" id="{4E35662D-B81D-63A8-75C6-287FCEE25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0" y="1634015"/>
            <a:ext cx="8914729" cy="47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90B16-2195-3B57-1EC8-7E57E420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1325"/>
            <a:ext cx="10289256" cy="1223964"/>
          </a:xfrm>
        </p:spPr>
        <p:txBody>
          <a:bodyPr>
            <a:normAutofit/>
          </a:bodyPr>
          <a:lstStyle/>
          <a:p>
            <a:r>
              <a:rPr lang="en-GB" sz="3600" dirty="0"/>
              <a:t>Children who are HIV-exposed uninfected (CHEU)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B6DBDB-B4DB-E788-710F-BDD66D565835}"/>
              </a:ext>
            </a:extLst>
          </p:cNvPr>
          <p:cNvSpPr txBox="1"/>
          <p:nvPr/>
        </p:nvSpPr>
        <p:spPr>
          <a:xfrm>
            <a:off x="7550333" y="6364423"/>
            <a:ext cx="3413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Figures by Michelle Bulterys and Mary Mahy</a:t>
            </a:r>
          </a:p>
        </p:txBody>
      </p:sp>
      <p:pic>
        <p:nvPicPr>
          <p:cNvPr id="5" name="Picture 4" descr="A map of africa with red and grey colors&#10;&#10;Description automatically generated">
            <a:extLst>
              <a:ext uri="{FF2B5EF4-FFF2-40B4-BE49-F238E27FC236}">
                <a16:creationId xmlns:a16="http://schemas.microsoft.com/office/drawing/2014/main" id="{518286E5-41D1-6C87-27D0-430C29418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1811574"/>
            <a:ext cx="3550659" cy="4406561"/>
          </a:xfrm>
          <a:prstGeom prst="rect">
            <a:avLst/>
          </a:prstGeom>
        </p:spPr>
      </p:pic>
      <p:pic>
        <p:nvPicPr>
          <p:cNvPr id="8" name="Picture 7" descr="A graph with black dots and white text&#10;&#10;Description automatically generated">
            <a:extLst>
              <a:ext uri="{FF2B5EF4-FFF2-40B4-BE49-F238E27FC236}">
                <a16:creationId xmlns:a16="http://schemas.microsoft.com/office/drawing/2014/main" id="{573163CD-5E7F-DE9B-CE93-5F8BC9D35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06" y="1915484"/>
            <a:ext cx="7162458" cy="4302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865D9-604C-FA21-BA01-F8624653BA72}"/>
              </a:ext>
            </a:extLst>
          </p:cNvPr>
          <p:cNvSpPr txBox="1"/>
          <p:nvPr/>
        </p:nvSpPr>
        <p:spPr>
          <a:xfrm>
            <a:off x="790399" y="1485380"/>
            <a:ext cx="285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Prevalence of CHEU, 2023</a:t>
            </a:r>
            <a:endParaRPr lang="en-CH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731353-C6E8-1B35-ECDB-EFC2BF29B905}"/>
              </a:ext>
            </a:extLst>
          </p:cNvPr>
          <p:cNvCxnSpPr/>
          <p:nvPr/>
        </p:nvCxnSpPr>
        <p:spPr>
          <a:xfrm flipH="1">
            <a:off x="4996238" y="2623662"/>
            <a:ext cx="300111" cy="3235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731353-C6E8-1B35-ECDB-EFC2BF29B905}"/>
              </a:ext>
            </a:extLst>
          </p:cNvPr>
          <p:cNvCxnSpPr/>
          <p:nvPr/>
        </p:nvCxnSpPr>
        <p:spPr>
          <a:xfrm flipH="1">
            <a:off x="7073691" y="1722958"/>
            <a:ext cx="300111" cy="3235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731353-C6E8-1B35-ECDB-EFC2BF29B905}"/>
              </a:ext>
            </a:extLst>
          </p:cNvPr>
          <p:cNvCxnSpPr/>
          <p:nvPr/>
        </p:nvCxnSpPr>
        <p:spPr>
          <a:xfrm flipH="1">
            <a:off x="6612212" y="2939480"/>
            <a:ext cx="300111" cy="3235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731353-C6E8-1B35-ECDB-EFC2BF29B905}"/>
              </a:ext>
            </a:extLst>
          </p:cNvPr>
          <p:cNvCxnSpPr/>
          <p:nvPr/>
        </p:nvCxnSpPr>
        <p:spPr>
          <a:xfrm flipH="1">
            <a:off x="7190258" y="2947219"/>
            <a:ext cx="300111" cy="3235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10FE9F-0E3D-C058-0756-B3007DE799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/>
          <a:p>
            <a:pPr marL="342900" lvl="0" indent="-342900"/>
            <a:r>
              <a:rPr lang="en-US" dirty="0"/>
              <a:t>117 scholarship applications!</a:t>
            </a:r>
          </a:p>
          <a:p>
            <a:pPr marL="342900" lvl="0" indent="-342900"/>
            <a:r>
              <a:rPr lang="en-US" dirty="0"/>
              <a:t>Number awarded: </a:t>
            </a:r>
            <a:r>
              <a:rPr lang="en-US" dirty="0" smtClean="0"/>
              <a:t>23</a:t>
            </a:r>
          </a:p>
          <a:p>
            <a:pPr marL="342900" lvl="0" indent="-342900"/>
            <a:r>
              <a:rPr lang="en-US" dirty="0" smtClean="0"/>
              <a:t>16 different countries</a:t>
            </a:r>
          </a:p>
          <a:p>
            <a:pPr marL="342900" lvl="0" indent="-342900"/>
            <a:r>
              <a:rPr lang="en-US" dirty="0" smtClean="0"/>
              <a:t>4 continents</a:t>
            </a:r>
            <a:endParaRPr lang="en-US" dirty="0"/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B0054865-DA3C-8FF5-3411-711C31E2CBB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28742" r="10569"/>
          <a:stretch>
            <a:fillRect/>
          </a:stretch>
        </p:blipFill>
        <p:spPr>
          <a:xfrm>
            <a:off x="6311902" y="441326"/>
            <a:ext cx="5437186" cy="5975347"/>
          </a:xfrm>
          <a:solidFill>
            <a:srgbClr val="489DCB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2B5E201-C5FB-5B25-E689-47D7F8DD87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Virtual scholarships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CFDB480-DDBF-9EA1-35DF-478DCBB827C8}"/>
              </a:ext>
            </a:extLst>
          </p:cNvPr>
          <p:cNvSpPr txBox="1"/>
          <p:nvPr/>
        </p:nvSpPr>
        <p:spPr>
          <a:xfrm>
            <a:off x="691606" y="1943657"/>
            <a:ext cx="3260457" cy="50783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489DCB"/>
                </a:solidFill>
                <a:uFillTx/>
                <a:latin typeface="IAS Ribbon Sans Bold" pitchFamily="2"/>
                <a:ea typeface="IAS Ribbon Sans Bold" pitchFamily="2"/>
              </a:rPr>
              <a:t>Organizing Committee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Kate Powis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Agnes Ronan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Jessica Jexler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Giulia Moschen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Sonia Lee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Pim Brouwers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Ute Feucht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Catherine Wedderburn	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Martina Penazzato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Renata Sanders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Jane Mutanga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Shaffiq Essajee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Corinna Csaky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Ivy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IAS Ribbon Sans Light"/>
              </a:rPr>
              <a:t>Kasirye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IAS Ribbon Sans Light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Wole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IAS Ribbon Sans Light"/>
              </a:rPr>
              <a:t>Ameyan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IAS Ribbon Sans Light"/>
              </a:rPr>
              <a:t>Laurie Gulaid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B69D60-FF86-53EE-85A3-8157E5A3D266}"/>
              </a:ext>
            </a:extLst>
          </p:cNvPr>
          <p:cNvSpPr txBox="1"/>
          <p:nvPr/>
        </p:nvSpPr>
        <p:spPr>
          <a:xfrm>
            <a:off x="3868698" y="1011984"/>
            <a:ext cx="4309238" cy="693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>
                <a:solidFill>
                  <a:srgbClr val="489DCB"/>
                </a:solidFill>
                <a:uFillTx/>
                <a:latin typeface="IAS Ribbon Sans Bold"/>
              </a:rPr>
              <a:t>Thank you!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DF75ADE3-F575-3391-085B-13948E967585}"/>
              </a:ext>
            </a:extLst>
          </p:cNvPr>
          <p:cNvSpPr txBox="1"/>
          <p:nvPr/>
        </p:nvSpPr>
        <p:spPr>
          <a:xfrm>
            <a:off x="7511512" y="1784808"/>
            <a:ext cx="3348889" cy="701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489DCB"/>
                </a:solidFill>
                <a:uFillTx/>
                <a:latin typeface="IAS Ribbon Sans Light"/>
              </a:rPr>
              <a:t>Funded by: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7CA8E555-D15B-7C28-5E98-ED4A7D7CD95E}"/>
              </a:ext>
            </a:extLst>
          </p:cNvPr>
          <p:cNvSpPr txBox="1"/>
          <p:nvPr/>
        </p:nvSpPr>
        <p:spPr>
          <a:xfrm>
            <a:off x="7123221" y="4611767"/>
            <a:ext cx="470263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489DCB"/>
                </a:solidFill>
                <a:uFillTx/>
                <a:latin typeface="IAS Ribbon Sans Light"/>
              </a:rPr>
              <a:t>In partnership with:</a:t>
            </a:r>
          </a:p>
        </p:txBody>
      </p:sp>
      <p:pic>
        <p:nvPicPr>
          <p:cNvPr id="6" name="Picture 14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6BCC7EEF-3C62-9D81-6B6E-A4955FDD8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5" y="2103732"/>
            <a:ext cx="5377101" cy="23790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1872E2BA-0E63-981C-CF6D-B848C925B7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6877"/>
          <a:stretch>
            <a:fillRect/>
          </a:stretch>
        </p:blipFill>
        <p:spPr>
          <a:xfrm>
            <a:off x="6836246" y="5269010"/>
            <a:ext cx="1544787" cy="10440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74B91A4E-1C59-7EA5-51AC-C542995E13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526"/>
          <a:stretch>
            <a:fillRect/>
          </a:stretch>
        </p:blipFill>
        <p:spPr>
          <a:xfrm>
            <a:off x="8307095" y="5301974"/>
            <a:ext cx="1654469" cy="10440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S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IAS-2023-Speaker-template_RibbonSans</Template>
  <TotalTime>258</TotalTime>
  <Words>701</Words>
  <Application>Microsoft Office PowerPoint</Application>
  <PresentationFormat>Widescreen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IAS Ribbon Sans Bold</vt:lpstr>
      <vt:lpstr>IAS Ribbon Sans Light</vt:lpstr>
      <vt:lpstr>IAS Ribbon Sans Regular</vt:lpstr>
      <vt:lpstr>IAS2023</vt:lpstr>
      <vt:lpstr>9th Workshop on Children and Adolescents with Perinatal HIV exposure </vt:lpstr>
      <vt:lpstr>Housekeeping</vt:lpstr>
      <vt:lpstr>Background</vt:lpstr>
      <vt:lpstr>Agenda</vt:lpstr>
      <vt:lpstr>Children who are HIV-exposed uninfected (CHEU) </vt:lpstr>
      <vt:lpstr>Children who are HIV-exposed uninfected (CHEU) </vt:lpstr>
      <vt:lpstr>Virtual scholarships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Giulia Moschen</dc:creator>
  <cp:lastModifiedBy>Jessica Jexler</cp:lastModifiedBy>
  <cp:revision>28</cp:revision>
  <dcterms:created xsi:type="dcterms:W3CDTF">2023-06-26T12:31:45Z</dcterms:created>
  <dcterms:modified xsi:type="dcterms:W3CDTF">2023-07-14T11:51:43Z</dcterms:modified>
</cp:coreProperties>
</file>