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4"/>
  </p:sldMasterIdLst>
  <p:notesMasterIdLst>
    <p:notesMasterId r:id="rId16"/>
  </p:notesMasterIdLst>
  <p:sldIdLst>
    <p:sldId id="266" r:id="rId5"/>
    <p:sldId id="272" r:id="rId6"/>
    <p:sldId id="273" r:id="rId7"/>
    <p:sldId id="2145707084" r:id="rId8"/>
    <p:sldId id="258" r:id="rId9"/>
    <p:sldId id="257" r:id="rId10"/>
    <p:sldId id="2145707088" r:id="rId11"/>
    <p:sldId id="2145707089" r:id="rId12"/>
    <p:sldId id="2145707090" r:id="rId13"/>
    <p:sldId id="2145707091" r:id="rId14"/>
    <p:sldId id="25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IAS Ribbon Sans Bold" pitchFamily="50" charset="0"/>
      <p:bold r:id="rId23"/>
      <p:boldItalic r:id="rId24"/>
    </p:embeddedFont>
    <p:embeddedFont>
      <p:font typeface="IAS Ribbon Sans Light" pitchFamily="50" charset="0"/>
      <p:regular r:id="rId25"/>
      <p:italic r:id="rId26"/>
    </p:embeddedFont>
    <p:embeddedFont>
      <p:font typeface="IAS Ribbon Sans Regular" pitchFamily="50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80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mahym_unaids_org/Documents/05%20Reports/2022%20peds%20vt/Global%20PMTCT%20figures%2023Jun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mahym_unaids_org/Documents/05%20Reports/2022%20peds%20vt/Global%20PMTCT%20figures%2023Jun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lang="en-GB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200" noProof="0" dirty="0"/>
              <a:t>Treatment among children and adults, Global, 2010-2021</a:t>
            </a:r>
          </a:p>
        </c:rich>
      </c:tx>
      <c:layout>
        <c:manualLayout>
          <c:xMode val="edge"/>
          <c:yMode val="edge"/>
          <c:x val="0.12458927852841079"/>
          <c:y val="1.22822440336823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lang="en-GB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5414612277461132"/>
          <c:y val="0.15704212005652973"/>
          <c:w val="0.7247635805308591"/>
          <c:h val="0.59847293214012764"/>
        </c:manualLayout>
      </c:layout>
      <c:lineChart>
        <c:grouping val="standard"/>
        <c:varyColors val="0"/>
        <c:ser>
          <c:idx val="0"/>
          <c:order val="0"/>
          <c:tx>
            <c:v>Children 0-14 years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F-48D9-8FD0-AA82885915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'ART clhiv'!$N$5:$Y$5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'ART clhiv'!$N$9:$Y$9</c:f>
              <c:numCache>
                <c:formatCode>0</c:formatCode>
                <c:ptCount val="12"/>
                <c:pt idx="0">
                  <c:v>17.611511662307784</c:v>
                </c:pt>
                <c:pt idx="1">
                  <c:v>21.709892597725261</c:v>
                </c:pt>
                <c:pt idx="2">
                  <c:v>26.134517168830289</c:v>
                </c:pt>
                <c:pt idx="3">
                  <c:v>30.170838061027862</c:v>
                </c:pt>
                <c:pt idx="4">
                  <c:v>34.99287357108841</c:v>
                </c:pt>
                <c:pt idx="5">
                  <c:v>39.490524839054252</c:v>
                </c:pt>
                <c:pt idx="6">
                  <c:v>43.732231416254116</c:v>
                </c:pt>
                <c:pt idx="7">
                  <c:v>46.719417545623948</c:v>
                </c:pt>
                <c:pt idx="8">
                  <c:v>48.203119296490783</c:v>
                </c:pt>
                <c:pt idx="9">
                  <c:v>51.496559201378687</c:v>
                </c:pt>
                <c:pt idx="10">
                  <c:v>51.684058984016936</c:v>
                </c:pt>
                <c:pt idx="11">
                  <c:v>52.25486012117242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BF-48D9-8FD0-AA82885915C1}"/>
            </c:ext>
          </c:extLst>
        </c:ser>
        <c:ser>
          <c:idx val="1"/>
          <c:order val="1"/>
          <c:tx>
            <c:v>Adults 15+ years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F-48D9-8FD0-AA82885915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'ART clhiv'!$N$5:$Y$5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'ART clhiv'!$N$10:$Y$10</c:f>
              <c:numCache>
                <c:formatCode>_-* #,##0_-;\-* #,##0_-;_-* "-"??_-;_-@_-</c:formatCode>
                <c:ptCount val="12"/>
                <c:pt idx="0">
                  <c:v>26.010176000000001</c:v>
                </c:pt>
                <c:pt idx="1">
                  <c:v>30.615124000000002</c:v>
                </c:pt>
                <c:pt idx="2">
                  <c:v>35.803994000000003</c:v>
                </c:pt>
                <c:pt idx="3">
                  <c:v>40.709876000000001</c:v>
                </c:pt>
                <c:pt idx="4">
                  <c:v>45.464225999999996</c:v>
                </c:pt>
                <c:pt idx="5">
                  <c:v>50.244863000000002</c:v>
                </c:pt>
                <c:pt idx="6">
                  <c:v>55.676056000000003</c:v>
                </c:pt>
                <c:pt idx="7">
                  <c:v>60.776280999999997</c:v>
                </c:pt>
                <c:pt idx="8">
                  <c:v>64.870048999999995</c:v>
                </c:pt>
                <c:pt idx="9">
                  <c:v>69.215586000000002</c:v>
                </c:pt>
                <c:pt idx="10">
                  <c:v>72.928124999999994</c:v>
                </c:pt>
                <c:pt idx="11">
                  <c:v>75.740095999999994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BF-48D9-8FD0-AA8288591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8996464"/>
        <c:axId val="1408987312"/>
      </c:lineChart>
      <c:catAx>
        <c:axId val="140899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408987312"/>
        <c:crosses val="autoZero"/>
        <c:auto val="1"/>
        <c:lblAlgn val="ctr"/>
        <c:lblOffset val="100"/>
        <c:noMultiLvlLbl val="0"/>
      </c:catAx>
      <c:valAx>
        <c:axId val="1408987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408996464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21782027758584518"/>
          <c:y val="0.884827957785708"/>
          <c:w val="0.58055453833069748"/>
          <c:h val="0.108728893614991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New vertical HIV infections, Global,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3"/>
          <c:order val="0"/>
          <c:tx>
            <c:strRef>
              <c:f>'Stkd bars'!$N$8</c:f>
              <c:strCache>
                <c:ptCount val="1"/>
                <c:pt idx="0">
                  <c:v> Mother was on ART but not virally suppressed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9CA85CA-DD1D-4B94-B1DF-D2567D623EAD}" type="CELLRANGE">
                      <a:rPr lang="en-US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42F-4A26-BB78-98FECB5375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7FD065B-6188-4F88-881E-0BEDBDCC7E05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42F-4A26-BB78-98FECB5375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2E1FE7C-759F-4F86-8660-548A80AA5202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42F-4A26-BB78-98FECB537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'Stkd bars'!$I$9:$I$11</c:f>
              <c:strCache>
                <c:ptCount val="3"/>
                <c:pt idx="0">
                  <c:v> Global </c:v>
                </c:pt>
                <c:pt idx="1">
                  <c:v>Eastern and southern Africa</c:v>
                </c:pt>
                <c:pt idx="2">
                  <c:v>Western and central Africa</c:v>
                </c:pt>
              </c:strCache>
            </c:strRef>
          </c:cat>
          <c:val>
            <c:numRef>
              <c:f>'Stkd bars'!$N$9:$N$11</c:f>
              <c:numCache>
                <c:formatCode>General</c:formatCode>
                <c:ptCount val="3"/>
                <c:pt idx="0">
                  <c:v>12690</c:v>
                </c:pt>
                <c:pt idx="1">
                  <c:v>9398</c:v>
                </c:pt>
                <c:pt idx="2">
                  <c:v>2465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'Stkd bars'!$R$9:$R$11</c15:f>
                <c15:dlblRangeCache>
                  <c:ptCount val="3"/>
                  <c:pt idx="0">
                    <c:v> 13,000 </c:v>
                  </c:pt>
                  <c:pt idx="1">
                    <c:v> 9,000 </c:v>
                  </c:pt>
                  <c:pt idx="2">
                    <c:v> 2,000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C42F-4A26-BB78-98FECB537545}"/>
            </c:ext>
          </c:extLst>
        </c:ser>
        <c:ser>
          <c:idx val="2"/>
          <c:order val="1"/>
          <c:tx>
            <c:strRef>
              <c:f>'Stkd bars'!$M$8</c:f>
              <c:strCache>
                <c:ptCount val="1"/>
                <c:pt idx="0">
                  <c:v> Mother did not continue with treatment during pregnancy or breastfeeding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D3997CF-2BAB-4E81-BBBC-EB1DD3D86530}" type="CELLRANGE">
                      <a:rPr lang="en-US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42F-4A26-BB78-98FECB5375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C305641-B8E8-4AF1-8867-A2A6E1392AE5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42F-4A26-BB78-98FECB5375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CFDAFF0-F09F-46B2-956F-AF70E2C8DCBD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C42F-4A26-BB78-98FECB537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'Stkd bars'!$I$9:$I$11</c:f>
              <c:strCache>
                <c:ptCount val="3"/>
                <c:pt idx="0">
                  <c:v> Global </c:v>
                </c:pt>
                <c:pt idx="1">
                  <c:v>Eastern and southern Africa</c:v>
                </c:pt>
                <c:pt idx="2">
                  <c:v>Western and central Africa</c:v>
                </c:pt>
              </c:strCache>
            </c:strRef>
          </c:cat>
          <c:val>
            <c:numRef>
              <c:f>'Stkd bars'!$M$9:$M$11</c:f>
              <c:numCache>
                <c:formatCode>General</c:formatCode>
                <c:ptCount val="3"/>
                <c:pt idx="0">
                  <c:v>34433</c:v>
                </c:pt>
                <c:pt idx="1">
                  <c:v>19443</c:v>
                </c:pt>
                <c:pt idx="2">
                  <c:v>10476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'Stkd bars'!$Q$9:$Q$11</c15:f>
                <c15:dlblRangeCache>
                  <c:ptCount val="3"/>
                  <c:pt idx="0">
                    <c:v> 34,000 </c:v>
                  </c:pt>
                  <c:pt idx="1">
                    <c:v> 19,000 </c:v>
                  </c:pt>
                  <c:pt idx="2">
                    <c:v> 10,000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C42F-4A26-BB78-98FECB537545}"/>
            </c:ext>
          </c:extLst>
        </c:ser>
        <c:ser>
          <c:idx val="1"/>
          <c:order val="2"/>
          <c:tx>
            <c:strRef>
              <c:f>'Stkd bars'!$L$8</c:f>
              <c:strCache>
                <c:ptCount val="1"/>
                <c:pt idx="0">
                  <c:v>Mother did not receive ART during pregnancy or breastfeeding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BB0BF11-2CAB-4537-9CEF-9BB9994F3D28}" type="CELLRANGE">
                      <a:rPr lang="en-US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42F-4A26-BB78-98FECB5375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359100E-9136-4D5C-BD93-90C683108037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C42F-4A26-BB78-98FECB5375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555409B-47B7-416D-B187-E80018A40922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C42F-4A26-BB78-98FECB537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'Stkd bars'!$I$9:$I$11</c:f>
              <c:strCache>
                <c:ptCount val="3"/>
                <c:pt idx="0">
                  <c:v> Global </c:v>
                </c:pt>
                <c:pt idx="1">
                  <c:v>Eastern and southern Africa</c:v>
                </c:pt>
                <c:pt idx="2">
                  <c:v>Western and central Africa</c:v>
                </c:pt>
              </c:strCache>
            </c:strRef>
          </c:cat>
          <c:val>
            <c:numRef>
              <c:f>'Stkd bars'!$L$9:$L$11</c:f>
              <c:numCache>
                <c:formatCode>General</c:formatCode>
                <c:ptCount val="3"/>
                <c:pt idx="0">
                  <c:v>74907</c:v>
                </c:pt>
                <c:pt idx="1">
                  <c:v>26938</c:v>
                </c:pt>
                <c:pt idx="2">
                  <c:v>33813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'Stkd bars'!$P$9:$P$11</c15:f>
                <c15:dlblRangeCache>
                  <c:ptCount val="3"/>
                  <c:pt idx="0">
                    <c:v> 75,000 </c:v>
                  </c:pt>
                  <c:pt idx="1">
                    <c:v> 27,000 </c:v>
                  </c:pt>
                  <c:pt idx="2">
                    <c:v> 34,000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C42F-4A26-BB78-98FECB537545}"/>
            </c:ext>
          </c:extLst>
        </c:ser>
        <c:ser>
          <c:idx val="0"/>
          <c:order val="3"/>
          <c:tx>
            <c:strRef>
              <c:f>'Stkd bars'!$K$8</c:f>
              <c:strCache>
                <c:ptCount val="1"/>
                <c:pt idx="0">
                  <c:v> Mother infected during pregnancy or breastfeeding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42F29EB-E204-4FE8-ABDC-3547D6C1969F}" type="CELLRANGE">
                      <a:rPr lang="en-US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42F-4A26-BB78-98FECB5375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07BE86-0600-4E92-BFAD-F9BD78520C60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C42F-4A26-BB78-98FECB5375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9A2AE6E-E857-424F-A38C-6CC65C19E389}" type="CELLRANGE">
                      <a:rPr lang="en-CH"/>
                      <a:pPr/>
                      <a:t>[CELLRANGE]</a:t>
                    </a:fld>
                    <a:endParaRPr lang="en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C42F-4A26-BB78-98FECB537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'Stkd bars'!$I$9:$I$11</c:f>
              <c:strCache>
                <c:ptCount val="3"/>
                <c:pt idx="0">
                  <c:v> Global </c:v>
                </c:pt>
                <c:pt idx="1">
                  <c:v>Eastern and southern Africa</c:v>
                </c:pt>
                <c:pt idx="2">
                  <c:v>Western and central Africa</c:v>
                </c:pt>
              </c:strCache>
            </c:strRef>
          </c:cat>
          <c:val>
            <c:numRef>
              <c:f>'Stkd bars'!$K$9:$K$11</c:f>
              <c:numCache>
                <c:formatCode>General</c:formatCode>
                <c:ptCount val="3"/>
                <c:pt idx="0">
                  <c:v>34517</c:v>
                </c:pt>
                <c:pt idx="1">
                  <c:v>22454</c:v>
                </c:pt>
                <c:pt idx="2">
                  <c:v>7463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'Stkd bars'!$O$9:$O$11</c15:f>
                <c15:dlblRangeCache>
                  <c:ptCount val="3"/>
                  <c:pt idx="0">
                    <c:v> 35,000 </c:v>
                  </c:pt>
                  <c:pt idx="1">
                    <c:v> 22,000 </c:v>
                  </c:pt>
                  <c:pt idx="2">
                    <c:v> 7,000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C42F-4A26-BB78-98FECB5375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8806911"/>
        <c:axId val="398818143"/>
      </c:barChart>
      <c:catAx>
        <c:axId val="3988069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98818143"/>
        <c:crosses val="autoZero"/>
        <c:auto val="1"/>
        <c:lblAlgn val="ctr"/>
        <c:lblOffset val="100"/>
        <c:noMultiLvlLbl val="0"/>
      </c:catAx>
      <c:valAx>
        <c:axId val="398818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Percent of new vertical infections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98806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E7E6E6">
          <a:lumMod val="90000"/>
        </a:srgbClr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C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Children living with HIV by </a:t>
            </a:r>
            <a:r>
              <a:rPr lang="en-US" sz="1400" b="1" dirty="0"/>
              <a:t>age group and treatment status</a:t>
            </a:r>
            <a:r>
              <a:rPr lang="en-US" sz="1400" dirty="0"/>
              <a:t>, Global, 2015-2021 </a:t>
            </a:r>
            <a:endParaRPr lang="en-CH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1"/>
          <c:tx>
            <c:strRef>
              <c:f>'not on ART'!$R$8</c:f>
              <c:strCache>
                <c:ptCount val="1"/>
                <c:pt idx="0">
                  <c:v>Age 0-4 years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'not on ART'!$S$4:$Y$4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'not on ART'!$S$34:$Y$34</c:f>
              <c:numCache>
                <c:formatCode>_-* #,##0_-;\-* #,##0_-;_-* "-"??_-;_-@_-</c:formatCode>
                <c:ptCount val="7"/>
                <c:pt idx="0">
                  <c:v>348084.33574999997</c:v>
                </c:pt>
                <c:pt idx="1">
                  <c:v>335797.46943</c:v>
                </c:pt>
                <c:pt idx="2">
                  <c:v>333527.58574999997</c:v>
                </c:pt>
                <c:pt idx="3">
                  <c:v>340321.01641000004</c:v>
                </c:pt>
                <c:pt idx="4">
                  <c:v>338918.17560000008</c:v>
                </c:pt>
                <c:pt idx="5">
                  <c:v>330750.79005000001</c:v>
                </c:pt>
                <c:pt idx="6">
                  <c:v>323299.76789999998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A-488D-A3EA-A560D0BFD7BD}"/>
            </c:ext>
          </c:extLst>
        </c:ser>
        <c:ser>
          <c:idx val="1"/>
          <c:order val="2"/>
          <c:tx>
            <c:strRef>
              <c:f>'not on ART'!$R$9</c:f>
              <c:strCache>
                <c:ptCount val="1"/>
                <c:pt idx="0">
                  <c:v>Age 5-9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'not on ART'!$S$4:$Y$4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'not on ART'!$S$35:$Y$35</c:f>
              <c:numCache>
                <c:formatCode>_-* #,##0_-;\-* #,##0_-;_-* "-"??_-;_-@_-</c:formatCode>
                <c:ptCount val="7"/>
                <c:pt idx="0">
                  <c:v>490103.17788000003</c:v>
                </c:pt>
                <c:pt idx="1">
                  <c:v>405964.98444999993</c:v>
                </c:pt>
                <c:pt idx="2">
                  <c:v>327844.71247999999</c:v>
                </c:pt>
                <c:pt idx="3">
                  <c:v>266410.39924999996</c:v>
                </c:pt>
                <c:pt idx="4">
                  <c:v>226190.34843000001</c:v>
                </c:pt>
                <c:pt idx="5">
                  <c:v>203090.67554000003</c:v>
                </c:pt>
                <c:pt idx="6">
                  <c:v>201171.14322000003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0A-488D-A3EA-A560D0BFD7BD}"/>
            </c:ext>
          </c:extLst>
        </c:ser>
        <c:ser>
          <c:idx val="2"/>
          <c:order val="3"/>
          <c:tx>
            <c:strRef>
              <c:f>'not on ART'!$R$10</c:f>
              <c:strCache>
                <c:ptCount val="1"/>
                <c:pt idx="0">
                  <c:v>Age 10-14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'not on ART'!$S$4:$Y$4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'not on ART'!$S$36:$Y$36</c:f>
              <c:numCache>
                <c:formatCode>_-* #,##0_-;\-* #,##0_-;_-* "-"??_-;_-@_-</c:formatCode>
                <c:ptCount val="7"/>
                <c:pt idx="0">
                  <c:v>500650.63689999992</c:v>
                </c:pt>
                <c:pt idx="1">
                  <c:v>466028.53247000009</c:v>
                </c:pt>
                <c:pt idx="2">
                  <c:v>424558.66059000004</c:v>
                </c:pt>
                <c:pt idx="3">
                  <c:v>384587.81082999997</c:v>
                </c:pt>
                <c:pt idx="4">
                  <c:v>338579.79023000004</c:v>
                </c:pt>
                <c:pt idx="5">
                  <c:v>295104.18702000001</c:v>
                </c:pt>
                <c:pt idx="6">
                  <c:v>247609.65145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0A-488D-A3EA-A560D0BFD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5258271"/>
        <c:axId val="721109007"/>
      </c:barChart>
      <c:barChart>
        <c:barDir val="col"/>
        <c:grouping val="stacked"/>
        <c:varyColors val="0"/>
        <c:ser>
          <c:idx val="3"/>
          <c:order val="0"/>
          <c:tx>
            <c:v>Children living with HIV on treatment</c:v>
          </c:tx>
          <c:spPr>
            <a:solidFill>
              <a:schemeClr val="tx1">
                <a:lumMod val="65000"/>
                <a:lumOff val="35000"/>
                <a:alpha val="26000"/>
              </a:schemeClr>
            </a:solidFill>
            <a:ln>
              <a:noFill/>
            </a:ln>
            <a:effectLst/>
          </c:spPr>
          <c:invertIfNegative val="0"/>
          <c:val>
            <c:numRef>
              <c:f>'not on ART'!$S$40:$Y$40</c:f>
              <c:numCache>
                <c:formatCode>_-* #,##0_-;\-* #,##0_-;_-* "-"??_-;_-@_-</c:formatCode>
                <c:ptCount val="7"/>
                <c:pt idx="0">
                  <c:v>2135160.73624</c:v>
                </c:pt>
                <c:pt idx="1">
                  <c:v>2067897.62225</c:v>
                </c:pt>
                <c:pt idx="2">
                  <c:v>1995440.53024</c:v>
                </c:pt>
                <c:pt idx="3">
                  <c:v>1918855.67062</c:v>
                </c:pt>
                <c:pt idx="4">
                  <c:v>1837632.7006900003</c:v>
                </c:pt>
                <c:pt idx="5">
                  <c:v>1759509.48713</c:v>
                </c:pt>
                <c:pt idx="6">
                  <c:v>1679462.41286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0A-488D-A3EA-A560D0BFD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993967"/>
        <c:axId val="1805937647"/>
      </c:barChart>
      <c:catAx>
        <c:axId val="94525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721109007"/>
        <c:crosses val="autoZero"/>
        <c:auto val="1"/>
        <c:lblAlgn val="ctr"/>
        <c:lblOffset val="100"/>
        <c:noMultiLvlLbl val="0"/>
      </c:catAx>
      <c:valAx>
        <c:axId val="721109007"/>
        <c:scaling>
          <c:orientation val="minMax"/>
          <c:max val="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100"/>
                  <a:t>Children living with HIV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945258271"/>
        <c:crosses val="autoZero"/>
        <c:crossBetween val="between"/>
      </c:valAx>
      <c:valAx>
        <c:axId val="1805937647"/>
        <c:scaling>
          <c:orientation val="minMax"/>
          <c:max val="2500000"/>
          <c:min val="0"/>
        </c:scaling>
        <c:delete val="1"/>
        <c:axPos val="r"/>
        <c:numFmt formatCode="_-* #,##0_-;\-* #,##0_-;_-* &quot;-&quot;??_-;_-@_-" sourceLinked="1"/>
        <c:majorTickMark val="out"/>
        <c:minorTickMark val="none"/>
        <c:tickLblPos val="nextTo"/>
        <c:crossAx val="31993967"/>
        <c:crosses val="max"/>
        <c:crossBetween val="between"/>
      </c:valAx>
      <c:catAx>
        <c:axId val="31993967"/>
        <c:scaling>
          <c:orientation val="minMax"/>
        </c:scaling>
        <c:delete val="1"/>
        <c:axPos val="b"/>
        <c:majorTickMark val="out"/>
        <c:minorTickMark val="none"/>
        <c:tickLblPos val="nextTo"/>
        <c:crossAx val="18059376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46894087530217"/>
          <c:y val="0.3474234372632316"/>
          <c:w val="0.28985713497937565"/>
          <c:h val="0.464617330010084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90000"/>
        </a:schemeClr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999D6-C155-4D49-A056-F58BB57AC9E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C36476-843F-45CB-B8C9-5C4DB499CD8C}">
      <dgm:prSet phldrT="[Text]" custT="1"/>
      <dgm:spPr>
        <a:solidFill>
          <a:srgbClr val="E424D6"/>
        </a:solidFill>
      </dgm:spPr>
      <dgm:t>
        <a:bodyPr/>
        <a:lstStyle/>
        <a:p>
          <a:r>
            <a:rPr lang="en-US" sz="2000" b="1" dirty="0"/>
            <a:t>Co-creation</a:t>
          </a:r>
        </a:p>
      </dgm:t>
    </dgm:pt>
    <dgm:pt modelId="{2D77340C-B58F-4285-B7EF-CE073CEAA184}" type="parTrans" cxnId="{D7A3C178-C454-465F-A3C2-F6CF9249EB4B}">
      <dgm:prSet/>
      <dgm:spPr/>
      <dgm:t>
        <a:bodyPr/>
        <a:lstStyle/>
        <a:p>
          <a:endParaRPr lang="en-US"/>
        </a:p>
      </dgm:t>
    </dgm:pt>
    <dgm:pt modelId="{1AE0B2E9-21B4-48D6-A1AD-4F8A22F90D4C}" type="sibTrans" cxnId="{D7A3C178-C454-465F-A3C2-F6CF9249EB4B}">
      <dgm:prSet/>
      <dgm:spPr/>
      <dgm:t>
        <a:bodyPr/>
        <a:lstStyle/>
        <a:p>
          <a:endParaRPr lang="en-US"/>
        </a:p>
      </dgm:t>
    </dgm:pt>
    <dgm:pt modelId="{E2068B88-68D6-4AA8-9A5F-5CBF672992E5}">
      <dgm:prSet phldrT="[Text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US" b="1" dirty="0"/>
            <a:t>Joint efforts from UN agencies</a:t>
          </a:r>
        </a:p>
      </dgm:t>
    </dgm:pt>
    <dgm:pt modelId="{093CC081-0845-4E4C-9718-9B3E3AEAF24A}" type="parTrans" cxnId="{98900099-D8A5-431B-822E-B77992B6FB04}">
      <dgm:prSet/>
      <dgm:spPr/>
      <dgm:t>
        <a:bodyPr/>
        <a:lstStyle/>
        <a:p>
          <a:endParaRPr lang="en-US"/>
        </a:p>
      </dgm:t>
    </dgm:pt>
    <dgm:pt modelId="{2C0966C1-B335-4A93-8E4A-F282AD755653}" type="sibTrans" cxnId="{98900099-D8A5-431B-822E-B77992B6FB04}">
      <dgm:prSet/>
      <dgm:spPr/>
      <dgm:t>
        <a:bodyPr/>
        <a:lstStyle/>
        <a:p>
          <a:endParaRPr lang="en-US"/>
        </a:p>
      </dgm:t>
    </dgm:pt>
    <dgm:pt modelId="{273F1099-B688-4AA5-A19D-52D84C03EDB7}">
      <dgm:prSet phldrT="[Text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b="1" dirty="0"/>
            <a:t>Involvement of key funders from inception</a:t>
          </a:r>
        </a:p>
      </dgm:t>
    </dgm:pt>
    <dgm:pt modelId="{B08F484B-3ED0-4E82-A00A-881869EC0CD4}" type="parTrans" cxnId="{B504C417-F1B8-43A3-BAF4-B9538FE7E182}">
      <dgm:prSet/>
      <dgm:spPr/>
      <dgm:t>
        <a:bodyPr/>
        <a:lstStyle/>
        <a:p>
          <a:endParaRPr lang="en-US"/>
        </a:p>
      </dgm:t>
    </dgm:pt>
    <dgm:pt modelId="{87CD6B62-C781-484E-B750-E80A0E234E2F}" type="sibTrans" cxnId="{B504C417-F1B8-43A3-BAF4-B9538FE7E182}">
      <dgm:prSet/>
      <dgm:spPr/>
      <dgm:t>
        <a:bodyPr/>
        <a:lstStyle/>
        <a:p>
          <a:endParaRPr lang="en-US"/>
        </a:p>
      </dgm:t>
    </dgm:pt>
    <dgm:pt modelId="{DE6D39BF-9477-4698-A990-FB56C0C45D9C}">
      <dgm:prSet phldrT="[Text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b="1" dirty="0"/>
            <a:t>Community engagement and representation from inception</a:t>
          </a:r>
        </a:p>
      </dgm:t>
    </dgm:pt>
    <dgm:pt modelId="{2FFCB93B-EC26-49B4-BA90-7CEDA2143CC0}" type="parTrans" cxnId="{3CF35B12-9D33-4AB9-BD1F-C0858D7C1589}">
      <dgm:prSet/>
      <dgm:spPr/>
      <dgm:t>
        <a:bodyPr/>
        <a:lstStyle/>
        <a:p>
          <a:endParaRPr lang="en-US"/>
        </a:p>
      </dgm:t>
    </dgm:pt>
    <dgm:pt modelId="{92826636-76DC-4457-93F0-6AC23949C99A}" type="sibTrans" cxnId="{3CF35B12-9D33-4AB9-BD1F-C0858D7C1589}">
      <dgm:prSet/>
      <dgm:spPr/>
      <dgm:t>
        <a:bodyPr/>
        <a:lstStyle/>
        <a:p>
          <a:endParaRPr lang="en-US"/>
        </a:p>
      </dgm:t>
    </dgm:pt>
    <dgm:pt modelId="{EAC94818-2BE1-4867-9C89-E493CB4AB181}">
      <dgm:prSet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b="1" dirty="0"/>
            <a:t>Country technical teams formed to design country specific action-plans addressing country-specific gaps</a:t>
          </a:r>
        </a:p>
      </dgm:t>
    </dgm:pt>
    <dgm:pt modelId="{3504711B-AA1D-455D-8FC2-E551F12E8616}" type="parTrans" cxnId="{E1423371-D121-4DFB-BFD3-C65FAAF6EDE1}">
      <dgm:prSet/>
      <dgm:spPr/>
      <dgm:t>
        <a:bodyPr/>
        <a:lstStyle/>
        <a:p>
          <a:endParaRPr lang="en-US"/>
        </a:p>
      </dgm:t>
    </dgm:pt>
    <dgm:pt modelId="{4D00DC0E-236E-4239-80E3-468AAD414B1B}" type="sibTrans" cxnId="{E1423371-D121-4DFB-BFD3-C65FAAF6EDE1}">
      <dgm:prSet/>
      <dgm:spPr/>
      <dgm:t>
        <a:bodyPr/>
        <a:lstStyle/>
        <a:p>
          <a:endParaRPr lang="en-US"/>
        </a:p>
      </dgm:t>
    </dgm:pt>
    <dgm:pt modelId="{CE2E1483-6A16-46F5-A161-30BB3F61C258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1" dirty="0"/>
            <a:t>Political leadership engaged and made commitments</a:t>
          </a:r>
        </a:p>
      </dgm:t>
    </dgm:pt>
    <dgm:pt modelId="{940814DF-4677-4972-A598-B078433A8D0C}" type="parTrans" cxnId="{9DE703B0-8FDE-4F0D-B967-6135EF195657}">
      <dgm:prSet/>
      <dgm:spPr/>
      <dgm:t>
        <a:bodyPr/>
        <a:lstStyle/>
        <a:p>
          <a:endParaRPr lang="en-US"/>
        </a:p>
      </dgm:t>
    </dgm:pt>
    <dgm:pt modelId="{DC93E145-F2A3-4F4C-ADD4-4AD7F50DEF29}" type="sibTrans" cxnId="{9DE703B0-8FDE-4F0D-B967-6135EF195657}">
      <dgm:prSet/>
      <dgm:spPr/>
      <dgm:t>
        <a:bodyPr/>
        <a:lstStyle/>
        <a:p>
          <a:endParaRPr lang="en-US"/>
        </a:p>
      </dgm:t>
    </dgm:pt>
    <dgm:pt modelId="{ABD13303-6A5E-4A8E-AB60-209DED999C22}">
      <dgm:prSet/>
      <dgm:spPr/>
      <dgm:t>
        <a:bodyPr/>
        <a:lstStyle/>
        <a:p>
          <a:r>
            <a:rPr lang="en-US" b="1" dirty="0"/>
            <a:t>Multi-stakeholder consultations and input</a:t>
          </a:r>
        </a:p>
      </dgm:t>
    </dgm:pt>
    <dgm:pt modelId="{A51A05FD-6C12-4467-9DBC-8ACE0FC962B9}" type="parTrans" cxnId="{995B1552-4429-4402-B569-A4FA5EA3A5AD}">
      <dgm:prSet/>
      <dgm:spPr/>
      <dgm:t>
        <a:bodyPr/>
        <a:lstStyle/>
        <a:p>
          <a:endParaRPr lang="en-US"/>
        </a:p>
      </dgm:t>
    </dgm:pt>
    <dgm:pt modelId="{15CB5132-97D7-4018-A34E-0B55234922C8}" type="sibTrans" cxnId="{995B1552-4429-4402-B569-A4FA5EA3A5AD}">
      <dgm:prSet/>
      <dgm:spPr/>
      <dgm:t>
        <a:bodyPr/>
        <a:lstStyle/>
        <a:p>
          <a:endParaRPr lang="en-US"/>
        </a:p>
      </dgm:t>
    </dgm:pt>
    <dgm:pt modelId="{3A816A3C-7863-4848-9977-15E926373A26}" type="pres">
      <dgm:prSet presAssocID="{120999D6-C155-4D49-A056-F58BB57AC9E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BC353B-771F-4AC8-BDCE-BEBB8577DBEA}" type="pres">
      <dgm:prSet presAssocID="{83C36476-843F-45CB-B8C9-5C4DB499CD8C}" presName="centerShape" presStyleLbl="node0" presStyleIdx="0" presStyleCnt="1"/>
      <dgm:spPr/>
    </dgm:pt>
    <dgm:pt modelId="{5D56D745-026A-401D-9F5F-0E74548B4A67}" type="pres">
      <dgm:prSet presAssocID="{093CC081-0845-4E4C-9718-9B3E3AEAF24A}" presName="parTrans" presStyleLbl="bgSibTrans2D1" presStyleIdx="0" presStyleCnt="6"/>
      <dgm:spPr/>
    </dgm:pt>
    <dgm:pt modelId="{3BFF0442-BEEF-430E-9E41-95771003E084}" type="pres">
      <dgm:prSet presAssocID="{E2068B88-68D6-4AA8-9A5F-5CBF672992E5}" presName="node" presStyleLbl="node1" presStyleIdx="0" presStyleCnt="6" custScaleX="155015" custRadScaleRad="114721" custRadScaleInc="1332">
        <dgm:presLayoutVars>
          <dgm:bulletEnabled val="1"/>
        </dgm:presLayoutVars>
      </dgm:prSet>
      <dgm:spPr/>
    </dgm:pt>
    <dgm:pt modelId="{28B01088-D0A5-4561-98C4-261315246B76}" type="pres">
      <dgm:prSet presAssocID="{B08F484B-3ED0-4E82-A00A-881869EC0CD4}" presName="parTrans" presStyleLbl="bgSibTrans2D1" presStyleIdx="1" presStyleCnt="6" custLinFactNeighborX="5433" custLinFactNeighborY="-31333"/>
      <dgm:spPr/>
    </dgm:pt>
    <dgm:pt modelId="{294BE44A-9D8A-42C6-9A5B-D3346A5AD42C}" type="pres">
      <dgm:prSet presAssocID="{273F1099-B688-4AA5-A19D-52D84C03EDB7}" presName="node" presStyleLbl="node1" presStyleIdx="1" presStyleCnt="6" custScaleX="163243" custRadScaleRad="133750" custRadScaleInc="-27644">
        <dgm:presLayoutVars>
          <dgm:bulletEnabled val="1"/>
        </dgm:presLayoutVars>
      </dgm:prSet>
      <dgm:spPr/>
    </dgm:pt>
    <dgm:pt modelId="{AD29EE3D-0C36-4259-B8FD-F353F23DA0FE}" type="pres">
      <dgm:prSet presAssocID="{2FFCB93B-EC26-49B4-BA90-7CEDA2143CC0}" presName="parTrans" presStyleLbl="bgSibTrans2D1" presStyleIdx="2" presStyleCnt="6"/>
      <dgm:spPr/>
    </dgm:pt>
    <dgm:pt modelId="{A6AACF9D-6CE9-454F-841D-8E478DA9D1AB}" type="pres">
      <dgm:prSet presAssocID="{DE6D39BF-9477-4698-A990-FB56C0C45D9C}" presName="node" presStyleLbl="node1" presStyleIdx="2" presStyleCnt="6" custScaleX="173305">
        <dgm:presLayoutVars>
          <dgm:bulletEnabled val="1"/>
        </dgm:presLayoutVars>
      </dgm:prSet>
      <dgm:spPr/>
    </dgm:pt>
    <dgm:pt modelId="{507A73E4-149C-492A-A354-9ECED16DC6B7}" type="pres">
      <dgm:prSet presAssocID="{3504711B-AA1D-455D-8FC2-E551F12E8616}" presName="parTrans" presStyleLbl="bgSibTrans2D1" presStyleIdx="3" presStyleCnt="6" custScaleX="87043" custLinFactNeighborX="-12753" custLinFactNeighborY="-1251"/>
      <dgm:spPr/>
    </dgm:pt>
    <dgm:pt modelId="{80E38449-ABB2-48A1-A853-A015CAF066CD}" type="pres">
      <dgm:prSet presAssocID="{EAC94818-2BE1-4867-9C89-E493CB4AB181}" presName="node" presStyleLbl="node1" presStyleIdx="3" presStyleCnt="6" custScaleX="194220" custRadScaleRad="133567" custRadScaleInc="25175">
        <dgm:presLayoutVars>
          <dgm:bulletEnabled val="1"/>
        </dgm:presLayoutVars>
      </dgm:prSet>
      <dgm:spPr/>
    </dgm:pt>
    <dgm:pt modelId="{B381710F-209C-4F75-A239-BACF65E0E172}" type="pres">
      <dgm:prSet presAssocID="{940814DF-4677-4972-A598-B078433A8D0C}" presName="parTrans" presStyleLbl="bgSibTrans2D1" presStyleIdx="4" presStyleCnt="6" custLinFactNeighborX="-4586" custLinFactNeighborY="-52074"/>
      <dgm:spPr/>
    </dgm:pt>
    <dgm:pt modelId="{9CFC144E-F887-44E3-BD7C-DE255EB5B3B0}" type="pres">
      <dgm:prSet presAssocID="{CE2E1483-6A16-46F5-A161-30BB3F61C258}" presName="node" presStyleLbl="node1" presStyleIdx="4" presStyleCnt="6" custScaleX="150726" custScaleY="100384" custRadScaleRad="127717" custRadScaleInc="37702">
        <dgm:presLayoutVars>
          <dgm:bulletEnabled val="1"/>
        </dgm:presLayoutVars>
      </dgm:prSet>
      <dgm:spPr/>
    </dgm:pt>
    <dgm:pt modelId="{4EC6EE55-A0EF-4FDB-A727-F4C5AC846DBD}" type="pres">
      <dgm:prSet presAssocID="{A51A05FD-6C12-4467-9DBC-8ACE0FC962B9}" presName="parTrans" presStyleLbl="bgSibTrans2D1" presStyleIdx="5" presStyleCnt="6"/>
      <dgm:spPr/>
    </dgm:pt>
    <dgm:pt modelId="{5C8ABCD8-BDD8-4C3D-AE7D-AB908F8CC033}" type="pres">
      <dgm:prSet presAssocID="{ABD13303-6A5E-4A8E-AB60-209DED999C22}" presName="node" presStyleLbl="node1" presStyleIdx="5" presStyleCnt="6" custScaleX="163512" custRadScaleRad="111055" custRadScaleInc="-1086">
        <dgm:presLayoutVars>
          <dgm:bulletEnabled val="1"/>
        </dgm:presLayoutVars>
      </dgm:prSet>
      <dgm:spPr/>
    </dgm:pt>
  </dgm:ptLst>
  <dgm:cxnLst>
    <dgm:cxn modelId="{1751BC09-6665-4ADC-AFE4-B792C67C2E0B}" type="presOf" srcId="{B08F484B-3ED0-4E82-A00A-881869EC0CD4}" destId="{28B01088-D0A5-4561-98C4-261315246B76}" srcOrd="0" destOrd="0" presId="urn:microsoft.com/office/officeart/2005/8/layout/radial4"/>
    <dgm:cxn modelId="{3CF35B12-9D33-4AB9-BD1F-C0858D7C1589}" srcId="{83C36476-843F-45CB-B8C9-5C4DB499CD8C}" destId="{DE6D39BF-9477-4698-A990-FB56C0C45D9C}" srcOrd="2" destOrd="0" parTransId="{2FFCB93B-EC26-49B4-BA90-7CEDA2143CC0}" sibTransId="{92826636-76DC-4457-93F0-6AC23949C99A}"/>
    <dgm:cxn modelId="{B504C417-F1B8-43A3-BAF4-B9538FE7E182}" srcId="{83C36476-843F-45CB-B8C9-5C4DB499CD8C}" destId="{273F1099-B688-4AA5-A19D-52D84C03EDB7}" srcOrd="1" destOrd="0" parTransId="{B08F484B-3ED0-4E82-A00A-881869EC0CD4}" sibTransId="{87CD6B62-C781-484E-B750-E80A0E234E2F}"/>
    <dgm:cxn modelId="{70B70C20-AB9A-49AE-B883-62EC039FCCEC}" type="presOf" srcId="{940814DF-4677-4972-A598-B078433A8D0C}" destId="{B381710F-209C-4F75-A239-BACF65E0E172}" srcOrd="0" destOrd="0" presId="urn:microsoft.com/office/officeart/2005/8/layout/radial4"/>
    <dgm:cxn modelId="{54A2602A-345E-4AAC-8BD9-6416266044E8}" type="presOf" srcId="{83C36476-843F-45CB-B8C9-5C4DB499CD8C}" destId="{B0BC353B-771F-4AC8-BDCE-BEBB8577DBEA}" srcOrd="0" destOrd="0" presId="urn:microsoft.com/office/officeart/2005/8/layout/radial4"/>
    <dgm:cxn modelId="{8590B637-65D0-4551-829B-9256F0D462F3}" type="presOf" srcId="{E2068B88-68D6-4AA8-9A5F-5CBF672992E5}" destId="{3BFF0442-BEEF-430E-9E41-95771003E084}" srcOrd="0" destOrd="0" presId="urn:microsoft.com/office/officeart/2005/8/layout/radial4"/>
    <dgm:cxn modelId="{8315846F-B564-4AA4-BFA8-E2CCCA5C93F0}" type="presOf" srcId="{CE2E1483-6A16-46F5-A161-30BB3F61C258}" destId="{9CFC144E-F887-44E3-BD7C-DE255EB5B3B0}" srcOrd="0" destOrd="0" presId="urn:microsoft.com/office/officeart/2005/8/layout/radial4"/>
    <dgm:cxn modelId="{E1423371-D121-4DFB-BFD3-C65FAAF6EDE1}" srcId="{83C36476-843F-45CB-B8C9-5C4DB499CD8C}" destId="{EAC94818-2BE1-4867-9C89-E493CB4AB181}" srcOrd="3" destOrd="0" parTransId="{3504711B-AA1D-455D-8FC2-E551F12E8616}" sibTransId="{4D00DC0E-236E-4239-80E3-468AAD414B1B}"/>
    <dgm:cxn modelId="{995B1552-4429-4402-B569-A4FA5EA3A5AD}" srcId="{83C36476-843F-45CB-B8C9-5C4DB499CD8C}" destId="{ABD13303-6A5E-4A8E-AB60-209DED999C22}" srcOrd="5" destOrd="0" parTransId="{A51A05FD-6C12-4467-9DBC-8ACE0FC962B9}" sibTransId="{15CB5132-97D7-4018-A34E-0B55234922C8}"/>
    <dgm:cxn modelId="{D7A3C178-C454-465F-A3C2-F6CF9249EB4B}" srcId="{120999D6-C155-4D49-A056-F58BB57AC9E7}" destId="{83C36476-843F-45CB-B8C9-5C4DB499CD8C}" srcOrd="0" destOrd="0" parTransId="{2D77340C-B58F-4285-B7EF-CE073CEAA184}" sibTransId="{1AE0B2E9-21B4-48D6-A1AD-4F8A22F90D4C}"/>
    <dgm:cxn modelId="{9FB4797A-FAAF-4A36-A385-2475864834B4}" type="presOf" srcId="{273F1099-B688-4AA5-A19D-52D84C03EDB7}" destId="{294BE44A-9D8A-42C6-9A5B-D3346A5AD42C}" srcOrd="0" destOrd="0" presId="urn:microsoft.com/office/officeart/2005/8/layout/radial4"/>
    <dgm:cxn modelId="{80E65F83-A825-4C1F-809C-8BC00BD85D58}" type="presOf" srcId="{EAC94818-2BE1-4867-9C89-E493CB4AB181}" destId="{80E38449-ABB2-48A1-A853-A015CAF066CD}" srcOrd="0" destOrd="0" presId="urn:microsoft.com/office/officeart/2005/8/layout/radial4"/>
    <dgm:cxn modelId="{96EC5F84-3ECE-4BB5-BFEE-0BC1C15FB5E6}" type="presOf" srcId="{DE6D39BF-9477-4698-A990-FB56C0C45D9C}" destId="{A6AACF9D-6CE9-454F-841D-8E478DA9D1AB}" srcOrd="0" destOrd="0" presId="urn:microsoft.com/office/officeart/2005/8/layout/radial4"/>
    <dgm:cxn modelId="{E082638B-FDF6-4430-917F-E1DF3E05B9C9}" type="presOf" srcId="{A51A05FD-6C12-4467-9DBC-8ACE0FC962B9}" destId="{4EC6EE55-A0EF-4FDB-A727-F4C5AC846DBD}" srcOrd="0" destOrd="0" presId="urn:microsoft.com/office/officeart/2005/8/layout/radial4"/>
    <dgm:cxn modelId="{AF551B8C-93E1-4528-A2FB-F9EC2B8A5916}" type="presOf" srcId="{3504711B-AA1D-455D-8FC2-E551F12E8616}" destId="{507A73E4-149C-492A-A354-9ECED16DC6B7}" srcOrd="0" destOrd="0" presId="urn:microsoft.com/office/officeart/2005/8/layout/radial4"/>
    <dgm:cxn modelId="{98900099-D8A5-431B-822E-B77992B6FB04}" srcId="{83C36476-843F-45CB-B8C9-5C4DB499CD8C}" destId="{E2068B88-68D6-4AA8-9A5F-5CBF672992E5}" srcOrd="0" destOrd="0" parTransId="{093CC081-0845-4E4C-9718-9B3E3AEAF24A}" sibTransId="{2C0966C1-B335-4A93-8E4A-F282AD755653}"/>
    <dgm:cxn modelId="{127E0B9A-4DF9-413E-91D3-6EAABF6C2263}" type="presOf" srcId="{2FFCB93B-EC26-49B4-BA90-7CEDA2143CC0}" destId="{AD29EE3D-0C36-4259-B8FD-F353F23DA0FE}" srcOrd="0" destOrd="0" presId="urn:microsoft.com/office/officeart/2005/8/layout/radial4"/>
    <dgm:cxn modelId="{9DE703B0-8FDE-4F0D-B967-6135EF195657}" srcId="{83C36476-843F-45CB-B8C9-5C4DB499CD8C}" destId="{CE2E1483-6A16-46F5-A161-30BB3F61C258}" srcOrd="4" destOrd="0" parTransId="{940814DF-4677-4972-A598-B078433A8D0C}" sibTransId="{DC93E145-F2A3-4F4C-ADD4-4AD7F50DEF29}"/>
    <dgm:cxn modelId="{D10A70CD-13EC-4AF9-A0B3-C0B3B3368841}" type="presOf" srcId="{ABD13303-6A5E-4A8E-AB60-209DED999C22}" destId="{5C8ABCD8-BDD8-4C3D-AE7D-AB908F8CC033}" srcOrd="0" destOrd="0" presId="urn:microsoft.com/office/officeart/2005/8/layout/radial4"/>
    <dgm:cxn modelId="{9DF9B9D9-129A-4069-A92E-79BED817E2B1}" type="presOf" srcId="{093CC081-0845-4E4C-9718-9B3E3AEAF24A}" destId="{5D56D745-026A-401D-9F5F-0E74548B4A67}" srcOrd="0" destOrd="0" presId="urn:microsoft.com/office/officeart/2005/8/layout/radial4"/>
    <dgm:cxn modelId="{016030E0-A725-4DE7-ADE5-C7F5329FB2C6}" type="presOf" srcId="{120999D6-C155-4D49-A056-F58BB57AC9E7}" destId="{3A816A3C-7863-4848-9977-15E926373A26}" srcOrd="0" destOrd="0" presId="urn:microsoft.com/office/officeart/2005/8/layout/radial4"/>
    <dgm:cxn modelId="{5EAEF9D0-868C-410F-A626-F5FC0898DA30}" type="presParOf" srcId="{3A816A3C-7863-4848-9977-15E926373A26}" destId="{B0BC353B-771F-4AC8-BDCE-BEBB8577DBEA}" srcOrd="0" destOrd="0" presId="urn:microsoft.com/office/officeart/2005/8/layout/radial4"/>
    <dgm:cxn modelId="{88922200-DC8C-4E3C-A8D2-C2BE306D7D6C}" type="presParOf" srcId="{3A816A3C-7863-4848-9977-15E926373A26}" destId="{5D56D745-026A-401D-9F5F-0E74548B4A67}" srcOrd="1" destOrd="0" presId="urn:microsoft.com/office/officeart/2005/8/layout/radial4"/>
    <dgm:cxn modelId="{5EDB0C5C-933E-4451-B112-19085EFBBAC0}" type="presParOf" srcId="{3A816A3C-7863-4848-9977-15E926373A26}" destId="{3BFF0442-BEEF-430E-9E41-95771003E084}" srcOrd="2" destOrd="0" presId="urn:microsoft.com/office/officeart/2005/8/layout/radial4"/>
    <dgm:cxn modelId="{E03D1A9D-BE65-4E5D-BADB-8B742295E430}" type="presParOf" srcId="{3A816A3C-7863-4848-9977-15E926373A26}" destId="{28B01088-D0A5-4561-98C4-261315246B76}" srcOrd="3" destOrd="0" presId="urn:microsoft.com/office/officeart/2005/8/layout/radial4"/>
    <dgm:cxn modelId="{CB3E66DF-CF6D-48AF-90C6-56CA166F5282}" type="presParOf" srcId="{3A816A3C-7863-4848-9977-15E926373A26}" destId="{294BE44A-9D8A-42C6-9A5B-D3346A5AD42C}" srcOrd="4" destOrd="0" presId="urn:microsoft.com/office/officeart/2005/8/layout/radial4"/>
    <dgm:cxn modelId="{2A6E210E-FDE6-43F8-AF7D-325F2671404A}" type="presParOf" srcId="{3A816A3C-7863-4848-9977-15E926373A26}" destId="{AD29EE3D-0C36-4259-B8FD-F353F23DA0FE}" srcOrd="5" destOrd="0" presId="urn:microsoft.com/office/officeart/2005/8/layout/radial4"/>
    <dgm:cxn modelId="{EF7DE077-4810-45AE-90C1-CCDCF171E815}" type="presParOf" srcId="{3A816A3C-7863-4848-9977-15E926373A26}" destId="{A6AACF9D-6CE9-454F-841D-8E478DA9D1AB}" srcOrd="6" destOrd="0" presId="urn:microsoft.com/office/officeart/2005/8/layout/radial4"/>
    <dgm:cxn modelId="{A1FE3B17-1619-4412-A39A-0AC82FBC5880}" type="presParOf" srcId="{3A816A3C-7863-4848-9977-15E926373A26}" destId="{507A73E4-149C-492A-A354-9ECED16DC6B7}" srcOrd="7" destOrd="0" presId="urn:microsoft.com/office/officeart/2005/8/layout/radial4"/>
    <dgm:cxn modelId="{D25026EC-F236-46A2-9775-BB8B4427C687}" type="presParOf" srcId="{3A816A3C-7863-4848-9977-15E926373A26}" destId="{80E38449-ABB2-48A1-A853-A015CAF066CD}" srcOrd="8" destOrd="0" presId="urn:microsoft.com/office/officeart/2005/8/layout/radial4"/>
    <dgm:cxn modelId="{0161BA2D-A5F5-40ED-A13B-84C04AFF8DBC}" type="presParOf" srcId="{3A816A3C-7863-4848-9977-15E926373A26}" destId="{B381710F-209C-4F75-A239-BACF65E0E172}" srcOrd="9" destOrd="0" presId="urn:microsoft.com/office/officeart/2005/8/layout/radial4"/>
    <dgm:cxn modelId="{AD2FE4BC-E412-479C-8A0D-CACDD9383C81}" type="presParOf" srcId="{3A816A3C-7863-4848-9977-15E926373A26}" destId="{9CFC144E-F887-44E3-BD7C-DE255EB5B3B0}" srcOrd="10" destOrd="0" presId="urn:microsoft.com/office/officeart/2005/8/layout/radial4"/>
    <dgm:cxn modelId="{D688F0FB-11DA-466B-B24E-36DEC5C0CC57}" type="presParOf" srcId="{3A816A3C-7863-4848-9977-15E926373A26}" destId="{4EC6EE55-A0EF-4FDB-A727-F4C5AC846DBD}" srcOrd="11" destOrd="0" presId="urn:microsoft.com/office/officeart/2005/8/layout/radial4"/>
    <dgm:cxn modelId="{924C63E4-F767-443A-9698-089A6F5E7EC4}" type="presParOf" srcId="{3A816A3C-7863-4848-9977-15E926373A26}" destId="{5C8ABCD8-BDD8-4C3D-AE7D-AB908F8CC033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55443-6C2D-453B-81DB-22803E03066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B71CB-91D2-43C9-9F5E-8BEB2F031083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Phase 1: 2022 to 2024</a:t>
          </a:r>
        </a:p>
      </dgm:t>
    </dgm:pt>
    <dgm:pt modelId="{C5A55856-2148-40C3-A8BD-69FFFB68ABD0}" type="parTrans" cxnId="{D4B1EFDE-A809-402D-B03B-1F38D4902C71}">
      <dgm:prSet/>
      <dgm:spPr/>
      <dgm:t>
        <a:bodyPr/>
        <a:lstStyle/>
        <a:p>
          <a:endParaRPr lang="en-US"/>
        </a:p>
      </dgm:t>
    </dgm:pt>
    <dgm:pt modelId="{F7305E14-A53F-46B6-960A-8A8A224DEF9F}" type="sibTrans" cxnId="{D4B1EFDE-A809-402D-B03B-1F38D4902C71}">
      <dgm:prSet/>
      <dgm:spPr/>
      <dgm:t>
        <a:bodyPr/>
        <a:lstStyle/>
        <a:p>
          <a:endParaRPr lang="en-US"/>
        </a:p>
      </dgm:t>
    </dgm:pt>
    <dgm:pt modelId="{7BFCEB70-C37F-4294-8CB2-2837F0EC76D6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Launch</a:t>
          </a:r>
        </a:p>
        <a:p>
          <a:r>
            <a:rPr lang="en-US" dirty="0"/>
            <a:t>Co-creation of strategy with partners</a:t>
          </a:r>
        </a:p>
        <a:p>
          <a:r>
            <a:rPr lang="en-US" dirty="0"/>
            <a:t>Focus on high burden countries</a:t>
          </a:r>
        </a:p>
      </dgm:t>
    </dgm:pt>
    <dgm:pt modelId="{B6F924D2-622A-475C-B91C-F42A5422C737}" type="parTrans" cxnId="{5C4622EF-0465-4D18-B0C1-3E125DA563E7}">
      <dgm:prSet/>
      <dgm:spPr/>
      <dgm:t>
        <a:bodyPr/>
        <a:lstStyle/>
        <a:p>
          <a:endParaRPr lang="en-US"/>
        </a:p>
      </dgm:t>
    </dgm:pt>
    <dgm:pt modelId="{B3827520-3751-47C4-B945-4792EB75C3A4}" type="sibTrans" cxnId="{5C4622EF-0465-4D18-B0C1-3E125DA563E7}">
      <dgm:prSet/>
      <dgm:spPr/>
      <dgm:t>
        <a:bodyPr/>
        <a:lstStyle/>
        <a:p>
          <a:endParaRPr lang="en-US"/>
        </a:p>
      </dgm:t>
    </dgm:pt>
    <dgm:pt modelId="{285EA6E3-A47B-4078-B6DC-86130DD4429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Phase 2: 2025 to 2027</a:t>
          </a:r>
        </a:p>
      </dgm:t>
    </dgm:pt>
    <dgm:pt modelId="{32D5907C-8E0D-4DF4-B04F-BF894E2A86AF}" type="parTrans" cxnId="{942F98D2-5A1A-40CB-89AE-10FBFB280DD2}">
      <dgm:prSet/>
      <dgm:spPr/>
      <dgm:t>
        <a:bodyPr/>
        <a:lstStyle/>
        <a:p>
          <a:endParaRPr lang="en-US"/>
        </a:p>
      </dgm:t>
    </dgm:pt>
    <dgm:pt modelId="{2E927A21-4B95-4458-B857-09BCF8E79F83}" type="sibTrans" cxnId="{942F98D2-5A1A-40CB-89AE-10FBFB280DD2}">
      <dgm:prSet/>
      <dgm:spPr/>
      <dgm:t>
        <a:bodyPr/>
        <a:lstStyle/>
        <a:p>
          <a:endParaRPr lang="en-US"/>
        </a:p>
      </dgm:t>
    </dgm:pt>
    <dgm:pt modelId="{E563AE02-9C55-48DF-90CE-0C8A61F6FAA1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Building on success</a:t>
          </a:r>
        </a:p>
        <a:p>
          <a:r>
            <a:rPr lang="en-US" dirty="0"/>
            <a:t>Expanded focus on additional countries including those with low prevalence or concentrated epidemics</a:t>
          </a:r>
        </a:p>
      </dgm:t>
    </dgm:pt>
    <dgm:pt modelId="{D690C448-E6F9-4557-98E0-535CA60A151F}" type="parTrans" cxnId="{EF860638-43B1-4005-8DC6-BCBA735CEC7F}">
      <dgm:prSet/>
      <dgm:spPr/>
      <dgm:t>
        <a:bodyPr/>
        <a:lstStyle/>
        <a:p>
          <a:endParaRPr lang="en-US"/>
        </a:p>
      </dgm:t>
    </dgm:pt>
    <dgm:pt modelId="{7A7EAE24-2107-4FCE-A0A2-53A5F2ABC9AE}" type="sibTrans" cxnId="{EF860638-43B1-4005-8DC6-BCBA735CEC7F}">
      <dgm:prSet/>
      <dgm:spPr/>
      <dgm:t>
        <a:bodyPr/>
        <a:lstStyle/>
        <a:p>
          <a:endParaRPr lang="en-US"/>
        </a:p>
      </dgm:t>
    </dgm:pt>
    <dgm:pt modelId="{037861B1-06F3-4041-B478-404F2435B110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Phase 3: 2028 to 2030</a:t>
          </a:r>
        </a:p>
      </dgm:t>
    </dgm:pt>
    <dgm:pt modelId="{F145AD01-6B5B-4B05-ADA6-E2094BF5FB80}" type="parTrans" cxnId="{E3F0B6F4-2026-4E5A-8D1E-B72FD964E1D4}">
      <dgm:prSet/>
      <dgm:spPr/>
      <dgm:t>
        <a:bodyPr/>
        <a:lstStyle/>
        <a:p>
          <a:endParaRPr lang="en-US"/>
        </a:p>
      </dgm:t>
    </dgm:pt>
    <dgm:pt modelId="{44B8958F-F711-439C-ADFB-7BCFF2ADFB31}" type="sibTrans" cxnId="{E3F0B6F4-2026-4E5A-8D1E-B72FD964E1D4}">
      <dgm:prSet/>
      <dgm:spPr/>
      <dgm:t>
        <a:bodyPr/>
        <a:lstStyle/>
        <a:p>
          <a:endParaRPr lang="en-US"/>
        </a:p>
      </dgm:t>
    </dgm:pt>
    <dgm:pt modelId="{80B05618-6678-45CF-8DE0-CC03E2CEA950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Countdown to 2030</a:t>
          </a:r>
        </a:p>
        <a:p>
          <a:r>
            <a:rPr lang="en-US" b="0" i="0" u="none" strike="noStrike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Stocktaking &amp; strategy adjustment</a:t>
          </a:r>
        </a:p>
        <a:p>
          <a:r>
            <a:rPr lang="en-US" b="0" i="0" u="none" strike="noStrike" dirty="0">
              <a:solidFill>
                <a:srgbClr val="000000"/>
              </a:solidFill>
              <a:effectLst/>
              <a:latin typeface="+mn-lt"/>
              <a:cs typeface="Times New Roman" panose="02020603050405020304" pitchFamily="18" charset="0"/>
            </a:rPr>
            <a:t>Focused on closing remaining country gaps</a:t>
          </a:r>
          <a:endParaRPr lang="en-US" dirty="0">
            <a:latin typeface="+mn-lt"/>
          </a:endParaRPr>
        </a:p>
        <a:p>
          <a:endParaRPr lang="en-US" dirty="0"/>
        </a:p>
      </dgm:t>
    </dgm:pt>
    <dgm:pt modelId="{9F5E8365-B878-4FF4-B2E4-3D3E87D0F5C0}" type="parTrans" cxnId="{68023416-E9AF-4989-AA57-84F52B44D5FF}">
      <dgm:prSet/>
      <dgm:spPr/>
      <dgm:t>
        <a:bodyPr/>
        <a:lstStyle/>
        <a:p>
          <a:endParaRPr lang="en-US"/>
        </a:p>
      </dgm:t>
    </dgm:pt>
    <dgm:pt modelId="{46D090D7-0D8F-4A80-84E0-EA6B9A140041}" type="sibTrans" cxnId="{68023416-E9AF-4989-AA57-84F52B44D5FF}">
      <dgm:prSet/>
      <dgm:spPr/>
      <dgm:t>
        <a:bodyPr/>
        <a:lstStyle/>
        <a:p>
          <a:endParaRPr lang="en-US"/>
        </a:p>
      </dgm:t>
    </dgm:pt>
    <dgm:pt modelId="{AE3511E1-836E-46D0-9098-A6004D2E6146}" type="pres">
      <dgm:prSet presAssocID="{F8255443-6C2D-453B-81DB-22803E03066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6F0251D-130F-463C-86E7-250E169FB4DA}" type="pres">
      <dgm:prSet presAssocID="{06AB71CB-91D2-43C9-9F5E-8BEB2F031083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62211188-D9BA-46EF-980A-AB3AD421E955}" type="pres">
      <dgm:prSet presAssocID="{06AB71CB-91D2-43C9-9F5E-8BEB2F031083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6DB1460E-B18C-4FE8-96EF-112653A3198E}" type="pres">
      <dgm:prSet presAssocID="{285EA6E3-A47B-4078-B6DC-86130DD44291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8ED81879-AA6B-4F65-8F49-C5253A3E5497}" type="pres">
      <dgm:prSet presAssocID="{285EA6E3-A47B-4078-B6DC-86130DD4429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39F97F08-F5E9-43D5-A96D-1040898745C5}" type="pres">
      <dgm:prSet presAssocID="{037861B1-06F3-4041-B478-404F2435B110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ECEE3605-492A-46AB-A0C1-77D96EE4B5EF}" type="pres">
      <dgm:prSet presAssocID="{037861B1-06F3-4041-B478-404F2435B11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B8EA411-DF39-4087-A09B-09A5435AA9CA}" type="presOf" srcId="{7BFCEB70-C37F-4294-8CB2-2837F0EC76D6}" destId="{62211188-D9BA-46EF-980A-AB3AD421E955}" srcOrd="0" destOrd="0" presId="urn:microsoft.com/office/officeart/2009/3/layout/IncreasingArrowsProcess"/>
    <dgm:cxn modelId="{8992B611-24F3-4585-A9FB-419B581C48A6}" type="presOf" srcId="{037861B1-06F3-4041-B478-404F2435B110}" destId="{39F97F08-F5E9-43D5-A96D-1040898745C5}" srcOrd="0" destOrd="0" presId="urn:microsoft.com/office/officeart/2009/3/layout/IncreasingArrowsProcess"/>
    <dgm:cxn modelId="{68023416-E9AF-4989-AA57-84F52B44D5FF}" srcId="{037861B1-06F3-4041-B478-404F2435B110}" destId="{80B05618-6678-45CF-8DE0-CC03E2CEA950}" srcOrd="0" destOrd="0" parTransId="{9F5E8365-B878-4FF4-B2E4-3D3E87D0F5C0}" sibTransId="{46D090D7-0D8F-4A80-84E0-EA6B9A140041}"/>
    <dgm:cxn modelId="{0D96A121-0492-49C7-A95B-113DA1DDC9EE}" type="presOf" srcId="{285EA6E3-A47B-4078-B6DC-86130DD44291}" destId="{6DB1460E-B18C-4FE8-96EF-112653A3198E}" srcOrd="0" destOrd="0" presId="urn:microsoft.com/office/officeart/2009/3/layout/IncreasingArrowsProcess"/>
    <dgm:cxn modelId="{EF860638-43B1-4005-8DC6-BCBA735CEC7F}" srcId="{285EA6E3-A47B-4078-B6DC-86130DD44291}" destId="{E563AE02-9C55-48DF-90CE-0C8A61F6FAA1}" srcOrd="0" destOrd="0" parTransId="{D690C448-E6F9-4557-98E0-535CA60A151F}" sibTransId="{7A7EAE24-2107-4FCE-A0A2-53A5F2ABC9AE}"/>
    <dgm:cxn modelId="{29CB4E6E-6CB2-4C51-8C29-327894557B4A}" type="presOf" srcId="{06AB71CB-91D2-43C9-9F5E-8BEB2F031083}" destId="{46F0251D-130F-463C-86E7-250E169FB4DA}" srcOrd="0" destOrd="0" presId="urn:microsoft.com/office/officeart/2009/3/layout/IncreasingArrowsProcess"/>
    <dgm:cxn modelId="{B4624D9E-06D0-4750-8E0D-0DB7C4952E79}" type="presOf" srcId="{80B05618-6678-45CF-8DE0-CC03E2CEA950}" destId="{ECEE3605-492A-46AB-A0C1-77D96EE4B5EF}" srcOrd="0" destOrd="0" presId="urn:microsoft.com/office/officeart/2009/3/layout/IncreasingArrowsProcess"/>
    <dgm:cxn modelId="{C6C78DD1-FA5A-4B30-B7B0-E34D59E6D44F}" type="presOf" srcId="{F8255443-6C2D-453B-81DB-22803E030664}" destId="{AE3511E1-836E-46D0-9098-A6004D2E6146}" srcOrd="0" destOrd="0" presId="urn:microsoft.com/office/officeart/2009/3/layout/IncreasingArrowsProcess"/>
    <dgm:cxn modelId="{942F98D2-5A1A-40CB-89AE-10FBFB280DD2}" srcId="{F8255443-6C2D-453B-81DB-22803E030664}" destId="{285EA6E3-A47B-4078-B6DC-86130DD44291}" srcOrd="1" destOrd="0" parTransId="{32D5907C-8E0D-4DF4-B04F-BF894E2A86AF}" sibTransId="{2E927A21-4B95-4458-B857-09BCF8E79F83}"/>
    <dgm:cxn modelId="{D4B1EFDE-A809-402D-B03B-1F38D4902C71}" srcId="{F8255443-6C2D-453B-81DB-22803E030664}" destId="{06AB71CB-91D2-43C9-9F5E-8BEB2F031083}" srcOrd="0" destOrd="0" parTransId="{C5A55856-2148-40C3-A8BD-69FFFB68ABD0}" sibTransId="{F7305E14-A53F-46B6-960A-8A8A224DEF9F}"/>
    <dgm:cxn modelId="{5C4622EF-0465-4D18-B0C1-3E125DA563E7}" srcId="{06AB71CB-91D2-43C9-9F5E-8BEB2F031083}" destId="{7BFCEB70-C37F-4294-8CB2-2837F0EC76D6}" srcOrd="0" destOrd="0" parTransId="{B6F924D2-622A-475C-B91C-F42A5422C737}" sibTransId="{B3827520-3751-47C4-B945-4792EB75C3A4}"/>
    <dgm:cxn modelId="{CBF4F9F1-0850-4D5B-B30B-5F5A5BCC923A}" type="presOf" srcId="{E563AE02-9C55-48DF-90CE-0C8A61F6FAA1}" destId="{8ED81879-AA6B-4F65-8F49-C5253A3E5497}" srcOrd="0" destOrd="0" presId="urn:microsoft.com/office/officeart/2009/3/layout/IncreasingArrowsProcess"/>
    <dgm:cxn modelId="{E3F0B6F4-2026-4E5A-8D1E-B72FD964E1D4}" srcId="{F8255443-6C2D-453B-81DB-22803E030664}" destId="{037861B1-06F3-4041-B478-404F2435B110}" srcOrd="2" destOrd="0" parTransId="{F145AD01-6B5B-4B05-ADA6-E2094BF5FB80}" sibTransId="{44B8958F-F711-439C-ADFB-7BCFF2ADFB31}"/>
    <dgm:cxn modelId="{AF0056D7-8F83-4528-BA23-1453914FCDE8}" type="presParOf" srcId="{AE3511E1-836E-46D0-9098-A6004D2E6146}" destId="{46F0251D-130F-463C-86E7-250E169FB4DA}" srcOrd="0" destOrd="0" presId="urn:microsoft.com/office/officeart/2009/3/layout/IncreasingArrowsProcess"/>
    <dgm:cxn modelId="{CE485CC3-23FB-4F79-A39A-717B3B32ECC4}" type="presParOf" srcId="{AE3511E1-836E-46D0-9098-A6004D2E6146}" destId="{62211188-D9BA-46EF-980A-AB3AD421E955}" srcOrd="1" destOrd="0" presId="urn:microsoft.com/office/officeart/2009/3/layout/IncreasingArrowsProcess"/>
    <dgm:cxn modelId="{9586930C-43F8-4C5D-A12A-2A7660D6BAEB}" type="presParOf" srcId="{AE3511E1-836E-46D0-9098-A6004D2E6146}" destId="{6DB1460E-B18C-4FE8-96EF-112653A3198E}" srcOrd="2" destOrd="0" presId="urn:microsoft.com/office/officeart/2009/3/layout/IncreasingArrowsProcess"/>
    <dgm:cxn modelId="{07DA3D0F-6B15-4B2A-A902-5947BDFEB9F5}" type="presParOf" srcId="{AE3511E1-836E-46D0-9098-A6004D2E6146}" destId="{8ED81879-AA6B-4F65-8F49-C5253A3E5497}" srcOrd="3" destOrd="0" presId="urn:microsoft.com/office/officeart/2009/3/layout/IncreasingArrowsProcess"/>
    <dgm:cxn modelId="{BB98CE6C-C3FE-4423-A0B5-07556447BAB5}" type="presParOf" srcId="{AE3511E1-836E-46D0-9098-A6004D2E6146}" destId="{39F97F08-F5E9-43D5-A96D-1040898745C5}" srcOrd="4" destOrd="0" presId="urn:microsoft.com/office/officeart/2009/3/layout/IncreasingArrowsProcess"/>
    <dgm:cxn modelId="{472E1C9C-1D30-4F25-AFA5-EDC631DE62F3}" type="presParOf" srcId="{AE3511E1-836E-46D0-9098-A6004D2E6146}" destId="{ECEE3605-492A-46AB-A0C1-77D96EE4B5E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C353B-771F-4AC8-BDCE-BEBB8577DBEA}">
      <dsp:nvSpPr>
        <dsp:cNvPr id="0" name=""/>
        <dsp:cNvSpPr/>
      </dsp:nvSpPr>
      <dsp:spPr>
        <a:xfrm>
          <a:off x="2820953" y="1945858"/>
          <a:ext cx="1593916" cy="1593916"/>
        </a:xfrm>
        <a:prstGeom prst="ellipse">
          <a:avLst/>
        </a:prstGeom>
        <a:solidFill>
          <a:srgbClr val="E424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Co-creation</a:t>
          </a:r>
        </a:p>
      </dsp:txBody>
      <dsp:txXfrm>
        <a:off x="3054377" y="2179282"/>
        <a:ext cx="1127068" cy="1127068"/>
      </dsp:txXfrm>
    </dsp:sp>
    <dsp:sp modelId="{5D56D745-026A-401D-9F5F-0E74548B4A67}">
      <dsp:nvSpPr>
        <dsp:cNvPr id="0" name=""/>
        <dsp:cNvSpPr/>
      </dsp:nvSpPr>
      <dsp:spPr>
        <a:xfrm rot="10824115">
          <a:off x="864760" y="2502854"/>
          <a:ext cx="1848644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F0442-BEEF-430E-9E41-95771003E084}">
      <dsp:nvSpPr>
        <dsp:cNvPr id="0" name=""/>
        <dsp:cNvSpPr/>
      </dsp:nvSpPr>
      <dsp:spPr>
        <a:xfrm>
          <a:off x="0" y="2277207"/>
          <a:ext cx="1729567" cy="89259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Joint efforts from UN agencies</a:t>
          </a:r>
        </a:p>
      </dsp:txBody>
      <dsp:txXfrm>
        <a:off x="26143" y="2303350"/>
        <a:ext cx="1677281" cy="840307"/>
      </dsp:txXfrm>
    </dsp:sp>
    <dsp:sp modelId="{28B01088-D0A5-4561-98C4-261315246B76}">
      <dsp:nvSpPr>
        <dsp:cNvPr id="0" name=""/>
        <dsp:cNvSpPr/>
      </dsp:nvSpPr>
      <dsp:spPr>
        <a:xfrm rot="12540405">
          <a:off x="892463" y="1398940"/>
          <a:ext cx="2172141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BE44A-9D8A-42C6-9A5B-D3346A5AD42C}">
      <dsp:nvSpPr>
        <dsp:cNvPr id="0" name=""/>
        <dsp:cNvSpPr/>
      </dsp:nvSpPr>
      <dsp:spPr>
        <a:xfrm>
          <a:off x="0" y="795463"/>
          <a:ext cx="1821370" cy="89259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Involvement of key funders from inception</a:t>
          </a:r>
        </a:p>
      </dsp:txBody>
      <dsp:txXfrm>
        <a:off x="26143" y="821606"/>
        <a:ext cx="1769084" cy="840307"/>
      </dsp:txXfrm>
    </dsp:sp>
    <dsp:sp modelId="{AD29EE3D-0C36-4259-B8FD-F353F23DA0FE}">
      <dsp:nvSpPr>
        <dsp:cNvPr id="0" name=""/>
        <dsp:cNvSpPr/>
      </dsp:nvSpPr>
      <dsp:spPr>
        <a:xfrm rot="15120000">
          <a:off x="2344129" y="946594"/>
          <a:ext cx="1527907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ACF9D-6CE9-454F-841D-8E478DA9D1AB}">
      <dsp:nvSpPr>
        <dsp:cNvPr id="0" name=""/>
        <dsp:cNvSpPr/>
      </dsp:nvSpPr>
      <dsp:spPr>
        <a:xfrm>
          <a:off x="1905190" y="867"/>
          <a:ext cx="1933636" cy="892593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Community engagement and representation from inception</a:t>
          </a:r>
        </a:p>
      </dsp:txBody>
      <dsp:txXfrm>
        <a:off x="1931333" y="27010"/>
        <a:ext cx="1881350" cy="840307"/>
      </dsp:txXfrm>
    </dsp:sp>
    <dsp:sp modelId="{507A73E4-149C-492A-A354-9ECED16DC6B7}">
      <dsp:nvSpPr>
        <dsp:cNvPr id="0" name=""/>
        <dsp:cNvSpPr/>
      </dsp:nvSpPr>
      <dsp:spPr>
        <a:xfrm rot="18071807">
          <a:off x="3542611" y="976477"/>
          <a:ext cx="1552817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38449-ABB2-48A1-A853-A015CAF066CD}">
      <dsp:nvSpPr>
        <dsp:cNvPr id="0" name=""/>
        <dsp:cNvSpPr/>
      </dsp:nvSpPr>
      <dsp:spPr>
        <a:xfrm>
          <a:off x="3925061" y="0"/>
          <a:ext cx="2166993" cy="89259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Country technical teams formed to design country specific action-plans addressing country-specific gaps</a:t>
          </a:r>
        </a:p>
      </dsp:txBody>
      <dsp:txXfrm>
        <a:off x="3951204" y="26143"/>
        <a:ext cx="2114707" cy="840307"/>
      </dsp:txXfrm>
    </dsp:sp>
    <dsp:sp modelId="{B381710F-209C-4F75-A239-BACF65E0E172}">
      <dsp:nvSpPr>
        <dsp:cNvPr id="0" name=""/>
        <dsp:cNvSpPr/>
      </dsp:nvSpPr>
      <dsp:spPr>
        <a:xfrm rot="20118636">
          <a:off x="4258448" y="1442581"/>
          <a:ext cx="2160141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C144E-F887-44E3-BD7C-DE255EB5B3B0}">
      <dsp:nvSpPr>
        <dsp:cNvPr id="0" name=""/>
        <dsp:cNvSpPr/>
      </dsp:nvSpPr>
      <dsp:spPr>
        <a:xfrm>
          <a:off x="5578063" y="1007114"/>
          <a:ext cx="1681713" cy="89602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Political leadership engaged and made commitments</a:t>
          </a:r>
        </a:p>
      </dsp:txBody>
      <dsp:txXfrm>
        <a:off x="5604307" y="1033358"/>
        <a:ext cx="1629225" cy="843533"/>
      </dsp:txXfrm>
    </dsp:sp>
    <dsp:sp modelId="{4EC6EE55-A0EF-4FDB-A727-F4C5AC846DBD}">
      <dsp:nvSpPr>
        <dsp:cNvPr id="0" name=""/>
        <dsp:cNvSpPr/>
      </dsp:nvSpPr>
      <dsp:spPr>
        <a:xfrm rot="21580452">
          <a:off x="4518443" y="2505501"/>
          <a:ext cx="1780075" cy="45426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ABCD8-BDD8-4C3D-AE7D-AB908F8CC033}">
      <dsp:nvSpPr>
        <dsp:cNvPr id="0" name=""/>
        <dsp:cNvSpPr/>
      </dsp:nvSpPr>
      <dsp:spPr>
        <a:xfrm>
          <a:off x="5386319" y="2281277"/>
          <a:ext cx="1824371" cy="892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Multi-stakeholder consultations and input</a:t>
          </a:r>
        </a:p>
      </dsp:txBody>
      <dsp:txXfrm>
        <a:off x="5412462" y="2307420"/>
        <a:ext cx="1772085" cy="840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0251D-130F-463C-86E7-250E169FB4DA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79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1: 2022 to 2024</a:t>
          </a:r>
        </a:p>
      </dsp:txBody>
      <dsp:txXfrm>
        <a:off x="0" y="1030789"/>
        <a:ext cx="7832064" cy="591873"/>
      </dsp:txXfrm>
    </dsp:sp>
    <dsp:sp modelId="{62211188-D9BA-46EF-980A-AB3AD421E955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Launch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Co-creation of strategy with partners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 on high burden countries</a:t>
          </a:r>
        </a:p>
      </dsp:txBody>
      <dsp:txXfrm>
        <a:off x="0" y="1647691"/>
        <a:ext cx="2503424" cy="2280331"/>
      </dsp:txXfrm>
    </dsp:sp>
    <dsp:sp modelId="{6DB1460E-B18C-4FE8-96EF-112653A3198E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79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2: 2025 to 2027</a:t>
          </a:r>
        </a:p>
      </dsp:txBody>
      <dsp:txXfrm>
        <a:off x="2503423" y="1425371"/>
        <a:ext cx="5328640" cy="591873"/>
      </dsp:txXfrm>
    </dsp:sp>
    <dsp:sp modelId="{8ED81879-AA6B-4F65-8F49-C5253A3E5497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Building on success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Expanded focus on additional countries including those with low prevalence or concentrated epidemics</a:t>
          </a:r>
        </a:p>
      </dsp:txBody>
      <dsp:txXfrm>
        <a:off x="2503423" y="2042273"/>
        <a:ext cx="2503424" cy="2280331"/>
      </dsp:txXfrm>
    </dsp:sp>
    <dsp:sp modelId="{39F97F08-F5E9-43D5-A96D-1040898745C5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79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3: 2028 to 2030</a:t>
          </a:r>
        </a:p>
      </dsp:txBody>
      <dsp:txXfrm>
        <a:off x="5006848" y="1819953"/>
        <a:ext cx="2825216" cy="591873"/>
      </dsp:txXfrm>
    </dsp:sp>
    <dsp:sp modelId="{ECEE3605-492A-46AB-A0C1-77D96EE4B5EF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Countdown to 2030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Stocktaking &amp; strategy adjustment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dirty="0">
              <a:solidFill>
                <a:srgbClr val="000000"/>
              </a:solidFill>
              <a:effectLst/>
              <a:latin typeface="+mn-lt"/>
              <a:cs typeface="Times New Roman" panose="02020603050405020304" pitchFamily="18" charset="0"/>
            </a:rPr>
            <a:t>Focused on closing remaining country gaps</a:t>
          </a:r>
          <a:endParaRPr lang="en-US" sz="1800" kern="1200" dirty="0">
            <a:latin typeface="+mn-lt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006848" y="2436855"/>
        <a:ext cx="2503424" cy="224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948EA0-C9C4-94A9-8584-8E0A431BE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9"/>
            <a:ext cx="12192000" cy="30508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C1CA54-A9AA-A2FF-458A-902BBF3A9E8E}"/>
              </a:ext>
            </a:extLst>
          </p:cNvPr>
          <p:cNvSpPr/>
          <p:nvPr userDrawn="1"/>
        </p:nvSpPr>
        <p:spPr>
          <a:xfrm>
            <a:off x="3649649" y="441325"/>
            <a:ext cx="8099439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8D688-A04B-BEB7-DB73-6D57B88948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948" y="4243155"/>
            <a:ext cx="3406331" cy="253437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A7186-0CBE-3116-D043-83CFF8B3B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-3" b="-325"/>
          <a:stretch/>
        </p:blipFill>
        <p:spPr>
          <a:xfrm rot="16200000">
            <a:off x="7041874" y="1707874"/>
            <a:ext cx="6857999" cy="344225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2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CC14C-A9FC-9838-0BC2-77B53012A9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047428" y="1713431"/>
            <a:ext cx="6858001" cy="34311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3A5FCE-4D05-31BE-1CD4-6CE5C773C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7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1874386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2F386-8915-ABD1-E5D0-C6C098232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283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BC052-5655-ACA7-DB37-6D682F7C8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4BD7DA-579F-5C8F-B70D-172F61CEBA8B}"/>
              </a:ext>
            </a:extLst>
          </p:cNvPr>
          <p:cNvSpPr/>
          <p:nvPr userDrawn="1"/>
        </p:nvSpPr>
        <p:spPr>
          <a:xfrm>
            <a:off x="3045350" y="0"/>
            <a:ext cx="9146649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306559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8FCD-D368-47EE-982A-DF46C08B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713D-EE51-44BD-8513-06CF0E1B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6763-95D4-4F54-87D4-24006A52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8716-E001-444A-9E08-352F824616E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BAD0-5346-417B-9873-1A92E9F5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FA249-E4CB-4200-B7CE-37964882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9A50-EE88-4207-BF15-13D8A0DAF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FC126-B23A-59B8-D2E5-C34CE737E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3F647-4EED-6530-37F4-85C623773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36A86-39CA-2553-C598-9D791DE35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9D7FC-363B-A8F2-6469-69BFC94274E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273600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4" r:id="rId4"/>
    <p:sldLayoutId id="2147483665" r:id="rId5"/>
    <p:sldLayoutId id="2147483667" r:id="rId6"/>
    <p:sldLayoutId id="2147483698" r:id="rId7"/>
    <p:sldLayoutId id="2147483699" r:id="rId8"/>
    <p:sldLayoutId id="2147483700" r:id="rId9"/>
    <p:sldLayoutId id="2147483686" r:id="rId10"/>
    <p:sldLayoutId id="2147483696" r:id="rId11"/>
    <p:sldLayoutId id="2147483687" r:id="rId12"/>
    <p:sldLayoutId id="2147483697" r:id="rId13"/>
    <p:sldLayoutId id="2147483674" r:id="rId14"/>
    <p:sldLayoutId id="2147483695" r:id="rId15"/>
    <p:sldLayoutId id="21474837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hyperlink" Target="https://www.childrenandaids.org/global-alliance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hyperlink" Target="https://twitter.com/Winnie_Byanyima/status/1554778323758243840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twitter.com/unicefchief/status/1554493972453552129" TargetMode="External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hyperlink" Target="https://twitter.com/MohamedFall/status/1554471563352752128" TargetMode="External"/><Relationship Id="rId9" Type="http://schemas.openxmlformats.org/officeDocument/2006/relationships/hyperlink" Target="https://twitter.com/benphillips76/status/155369769148139520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789044"/>
            <a:ext cx="7357341" cy="4611698"/>
          </a:xfrm>
        </p:spPr>
        <p:txBody>
          <a:bodyPr anchor="ctr" anchorCtr="0">
            <a:normAutofit/>
          </a:bodyPr>
          <a:lstStyle/>
          <a:p>
            <a:r>
              <a:rPr lang="en-US" sz="6000" dirty="0"/>
              <a:t>The Global Alliance to end AIDS </a:t>
            </a:r>
            <a:br>
              <a:rPr lang="en-US" sz="6000" dirty="0"/>
            </a:br>
            <a:r>
              <a:rPr lang="en-US" sz="6000" dirty="0"/>
              <a:t>in Children by 2030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400" spc="-50" dirty="0">
                <a:effectLst/>
                <a:latin typeface="IAS Ribbon Sans Regular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kern="1400" spc="-50" baseline="30000" dirty="0">
                <a:effectLst/>
                <a:latin typeface="IAS Ribbon Sans Regular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kern="1400" spc="-50" dirty="0">
                <a:effectLst/>
                <a:latin typeface="IAS Ribbon Sans Regular"/>
                <a:ea typeface="Times New Roman" panose="02020603050405020304" pitchFamily="18" charset="0"/>
                <a:cs typeface="Times New Roman" panose="02020603050405020304" pitchFamily="18" charset="0"/>
              </a:rPr>
              <a:t> Workshop on children and adolescents with perinatal HIV exposure</a:t>
            </a:r>
            <a:endParaRPr lang="en-US" sz="1800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Morkor NEWMAN OWIREDU On Behalf of </a:t>
            </a:r>
            <a:r>
              <a:rPr lang="en-US" sz="1600" b="1" i="1" dirty="0"/>
              <a:t>UNAIDS, UNICEF and WHO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857-F55B-4AAC-AFF1-BCFFEB4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075" y="56884"/>
            <a:ext cx="10206925" cy="13255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/>
              <a:t>Each 3-year phase of the Alliance will be an opportunity to take stock and re-align our efforts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090498-AE4D-4C7F-9475-ECA35B20A2A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C839222-00C8-4A60-89AD-E06A33F7C26A}"/>
              </a:ext>
            </a:extLst>
          </p:cNvPr>
          <p:cNvSpPr txBox="1"/>
          <p:nvPr/>
        </p:nvSpPr>
        <p:spPr>
          <a:xfrm>
            <a:off x="406399" y="5596371"/>
            <a:ext cx="961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more information including joining the alliance as a Member – go to:</a:t>
            </a:r>
          </a:p>
          <a:p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https://www.childrenandaids.org/global-alliance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/>
              <a:t>  </a:t>
            </a:r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0618F80-D3EE-485E-A58B-956BE9254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9" y="5002933"/>
            <a:ext cx="1346653" cy="13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2C8569-D4EF-EE4A-9FD3-DBFF555C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785" y="441325"/>
            <a:ext cx="6071305" cy="1223964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6B9F1-8F9F-D761-7884-6F20C6A09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16" y="1794142"/>
            <a:ext cx="4000282" cy="3988681"/>
          </a:xfrm>
          <a:prstGeom prst="rect">
            <a:avLst/>
          </a:prstGeom>
        </p:spPr>
      </p:pic>
      <p:pic>
        <p:nvPicPr>
          <p:cNvPr id="29" name="Picture 28" descr="A person wearing a yellow scarf&#10;&#10;Description automatically generated">
            <a:extLst>
              <a:ext uri="{FF2B5EF4-FFF2-40B4-BE49-F238E27FC236}">
                <a16:creationId xmlns:a16="http://schemas.microsoft.com/office/drawing/2014/main" id="{509C134D-48AA-C095-CA76-9500D2B2D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497" y="1968803"/>
            <a:ext cx="3675445" cy="43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5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96AF1B-F244-74C0-0D34-CDE0EAF3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689" y="202020"/>
            <a:ext cx="9648124" cy="1223964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for children has been stalling and there are stark inequities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7B6FA-761F-EBD1-45EC-E00DE08954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219" y="1796902"/>
            <a:ext cx="5575115" cy="4731487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We are off target to ending AIDS by 2030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Annually, 160,000 new child (0-14) HIV infections and 160,000 in adolescents (10-19)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1.68M children (0-14) living with HIV and 1.58M adolescents (10-19)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Decline in new infections in children is off track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New infections have reduced by 52%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Maternal ART coverage in 2021 was 81% and has been stagnant since 2015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New reality related to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retention in care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newly acquired infections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during pregnancy and breastfeeding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Treatment inequity among children and adolescents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Only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52% of children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60% of adolescents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are receiving ART compared with 76% of adults and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81% in pregnant women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 estimated 800,000 children 0-14 years and 400,000 adolescents 15-19 years are not on treatment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0936865-B202-234A-2270-55FADF660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715758"/>
              </p:ext>
            </p:extLst>
          </p:nvPr>
        </p:nvGraphicFramePr>
        <p:xfrm>
          <a:off x="6096000" y="4441781"/>
          <a:ext cx="5653087" cy="221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B033086-28E7-B283-4938-2F4D1810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6902"/>
            <a:ext cx="5653087" cy="24758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448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293AA6-98AF-50AF-83B6-E4C5A59E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33" y="212211"/>
            <a:ext cx="10347103" cy="1223964"/>
          </a:xfrm>
        </p:spPr>
        <p:txBody>
          <a:bodyPr>
            <a:noAutofit/>
          </a:bodyPr>
          <a:lstStyle/>
          <a:p>
            <a:r>
              <a:rPr lang="en-US" sz="3600" dirty="0"/>
              <a:t>Major gaps remain in </a:t>
            </a:r>
            <a:r>
              <a:rPr lang="en-US" sz="3600" b="1" dirty="0"/>
              <a:t>prevention for women </a:t>
            </a:r>
            <a:r>
              <a:rPr lang="en-US" sz="3600" dirty="0"/>
              <a:t>and </a:t>
            </a:r>
            <a:r>
              <a:rPr lang="en-US" sz="3600" b="1" dirty="0"/>
              <a:t>treatment for children and adolescents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6ACF42-3C49-E28B-FF51-8AB5644323E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91275969"/>
              </p:ext>
            </p:extLst>
          </p:nvPr>
        </p:nvGraphicFramePr>
        <p:xfrm>
          <a:off x="357913" y="1436175"/>
          <a:ext cx="5622925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5C10F53-5DE0-8D04-F7C8-7F0FBA163B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872842"/>
              </p:ext>
            </p:extLst>
          </p:nvPr>
        </p:nvGraphicFramePr>
        <p:xfrm>
          <a:off x="6410803" y="1436175"/>
          <a:ext cx="5647831" cy="382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7BB8D2-A7BC-B9B2-CA82-E9944675C65B}"/>
              </a:ext>
            </a:extLst>
          </p:cNvPr>
          <p:cNvSpPr txBox="1"/>
          <p:nvPr/>
        </p:nvSpPr>
        <p:spPr>
          <a:xfrm>
            <a:off x="299408" y="5271575"/>
            <a:ext cx="5739933" cy="10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To close the prevention gap: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Ensure pregnant and breastfeeding women </a:t>
            </a:r>
            <a:r>
              <a:rPr lang="en-US" sz="1300" b="1" dirty="0"/>
              <a:t>are started, and remain, in care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Identify new approaches and technologies to </a:t>
            </a:r>
            <a:r>
              <a:rPr lang="en-US" sz="1300" b="1" dirty="0"/>
              <a:t>prevent women from acquiring HIV </a:t>
            </a:r>
            <a:r>
              <a:rPr lang="en-US" sz="1300" dirty="0"/>
              <a:t>during pregnancy and breastfeeding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494C7E-DC57-C34A-7AFA-9DE632C1D39E}"/>
              </a:ext>
            </a:extLst>
          </p:cNvPr>
          <p:cNvSpPr txBox="1">
            <a:spLocks/>
          </p:cNvSpPr>
          <p:nvPr/>
        </p:nvSpPr>
        <p:spPr>
          <a:xfrm>
            <a:off x="6410803" y="5355771"/>
            <a:ext cx="5739933" cy="1125288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dirty="0"/>
              <a:t>To close the treatment gap:  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Locate </a:t>
            </a:r>
            <a:r>
              <a:rPr lang="en-US" sz="1600" dirty="0"/>
              <a:t>untreated children, recognizing that almost </a:t>
            </a:r>
            <a:r>
              <a:rPr lang="en-US" sz="1600" b="1" dirty="0"/>
              <a:t>two thirds are in the 5-14 age</a:t>
            </a:r>
            <a:r>
              <a:rPr lang="en-US" sz="1600" dirty="0"/>
              <a:t> group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Develop </a:t>
            </a:r>
            <a:r>
              <a:rPr lang="en-US" sz="1600" b="1" dirty="0"/>
              <a:t>innovative testing </a:t>
            </a:r>
            <a:r>
              <a:rPr lang="en-US" sz="1600" dirty="0"/>
              <a:t>initiatives beyond early infant diagnosis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00" dirty="0"/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endParaRPr lang="en-US" sz="1000" dirty="0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A4203249-D49C-9AE2-EB7A-D79C30934CD6}"/>
              </a:ext>
            </a:extLst>
          </p:cNvPr>
          <p:cNvSpPr txBox="1"/>
          <p:nvPr/>
        </p:nvSpPr>
        <p:spPr>
          <a:xfrm>
            <a:off x="240906" y="5914619"/>
            <a:ext cx="5739932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0314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857-F55B-4AAC-AFF1-BCFFEB4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075" y="67170"/>
            <a:ext cx="10206925" cy="13255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/>
              <a:t>The Global Alliance is the successor to the Global Plan and the 3-Frees Framework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3C615-DA0F-41BB-8A6C-CB3D4E14BF53}"/>
              </a:ext>
            </a:extLst>
          </p:cNvPr>
          <p:cNvSpPr txBox="1"/>
          <p:nvPr/>
        </p:nvSpPr>
        <p:spPr>
          <a:xfrm>
            <a:off x="651510" y="1459566"/>
            <a:ext cx="10888979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</a:t>
            </a:r>
            <a:r>
              <a:rPr lang="en-US" sz="3200" b="1" dirty="0"/>
              <a:t>9-year global strategic initiative </a:t>
            </a:r>
            <a:r>
              <a:rPr lang="en-US" sz="3200" dirty="0"/>
              <a:t>in </a:t>
            </a:r>
            <a:r>
              <a:rPr lang="en-US" sz="3200" b="1" dirty="0"/>
              <a:t>3-year phases </a:t>
            </a:r>
            <a:r>
              <a:rPr lang="en-US" sz="3200" dirty="0"/>
              <a:t>with the goal of </a:t>
            </a:r>
            <a:r>
              <a:rPr lang="en-US" sz="3200" b="1" dirty="0"/>
              <a:t>ending AIDS in Children by 2030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FB8B290-963E-45E0-A00F-1753D2845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1" y="2664921"/>
            <a:ext cx="4884057" cy="4308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R="0" algn="ctr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PILLARS</a:t>
            </a:r>
          </a:p>
          <a:p>
            <a:pPr marL="396875" marR="0" indent="-396875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Early testing and comprehensive, high-quality  treatment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care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 children and adolescents living with HIV and perinatally exposed children</a:t>
            </a:r>
          </a:p>
          <a:p>
            <a:pPr marL="396875" marR="0" indent="-396875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Closing the treatment gap and optimizing continuity of treatment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 pregnant and breastfeeding women living with HIV</a:t>
            </a:r>
          </a:p>
          <a:p>
            <a:pPr marL="396875" marR="0" indent="-396875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Preventing new HIV infections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among pregnant and breastfeeding women</a:t>
            </a:r>
          </a:p>
          <a:p>
            <a:pPr marL="396875" marR="0" indent="-396875">
              <a:spcBef>
                <a:spcPts val="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Addressing rights, gender equality, and the social </a:t>
            </a:r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structural barriers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that hinder access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89F3C40-0CEE-43EC-84DE-41735AA4A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1" y="2664921"/>
            <a:ext cx="5081491" cy="3985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POPULATIONS</a:t>
            </a:r>
          </a:p>
          <a:p>
            <a:pPr marL="396875" marR="0" indent="-396875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Children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(0-14 years) and </a:t>
            </a: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Adolescents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(15-19 years) Living with HIV</a:t>
            </a:r>
          </a:p>
          <a:p>
            <a:pPr marL="396875" marR="0" indent="-396875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Children perinatally exposed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HIV</a:t>
            </a:r>
          </a:p>
          <a:p>
            <a:pPr marL="396875" marR="0" indent="-396875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Pregnant and Breastfeeding Girls and Women who are Living with HIV 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including marginalized and key populations</a:t>
            </a:r>
          </a:p>
          <a:p>
            <a:pPr marL="396875" marR="0" indent="-396875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Pregnant and Breastfeeding Girls and Women who are HIV-negative but at risk of HIV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5DB1C2-9263-BB48-BEA8-BEECE6E8DA9E}"/>
              </a:ext>
            </a:extLst>
          </p:cNvPr>
          <p:cNvSpPr/>
          <p:nvPr/>
        </p:nvSpPr>
        <p:spPr>
          <a:xfrm>
            <a:off x="799192" y="5437996"/>
            <a:ext cx="5081491" cy="1420004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3B035-69CE-FB79-0367-CA1F68E1DC33}"/>
              </a:ext>
            </a:extLst>
          </p:cNvPr>
          <p:cNvSpPr/>
          <p:nvPr/>
        </p:nvSpPr>
        <p:spPr>
          <a:xfrm>
            <a:off x="6419266" y="5733157"/>
            <a:ext cx="5316465" cy="829682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6D1EF3-464C-2441-9B81-0D92458A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3" y="1331066"/>
            <a:ext cx="7418204" cy="1428641"/>
          </a:xfrm>
        </p:spPr>
        <p:txBody>
          <a:bodyPr>
            <a:normAutofit/>
          </a:bodyPr>
          <a:lstStyle/>
          <a:p>
            <a:r>
              <a:rPr lang="en-US" dirty="0"/>
              <a:t>Stakeholder engagement in co-creation</a:t>
            </a:r>
            <a:endParaRPr lang="en-GB" noProof="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C6B00DBB-6F40-083D-8272-52AA2DCF99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428455"/>
              </p:ext>
            </p:extLst>
          </p:nvPr>
        </p:nvGraphicFramePr>
        <p:xfrm>
          <a:off x="350951" y="3051543"/>
          <a:ext cx="7283226" cy="354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56065F67-8E06-EA94-64BF-02A9C240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609" y="728329"/>
            <a:ext cx="3626837" cy="50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BCFC-4907-6648-87B8-5CEE435505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6387" y="2097091"/>
            <a:ext cx="7834607" cy="4500337"/>
          </a:xfrm>
        </p:spPr>
        <p:txBody>
          <a:bodyPr>
            <a:normAutofit fontScale="85000" lnSpcReduction="2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Build momentum over </a:t>
            </a:r>
            <a:r>
              <a:rPr lang="en-US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 longer period – 9 years from 2022 to 2030 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three phases, each will involve leadership of different regional and national partners.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Promote </a:t>
            </a:r>
            <a:r>
              <a:rPr lang="en-US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country leadership and community ownership </a:t>
            </a: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with the participation of national programmes and affected communities of children, adolescents and mothers living with HIV, to lead, develop and execute plans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Boost </a:t>
            </a:r>
            <a:r>
              <a:rPr lang="en-US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existing initiatives to end AIDS in children</a:t>
            </a:r>
            <a:r>
              <a:rPr lang="en-US" sz="2000" dirty="0">
                <a:effectLst/>
                <a:ea typeface="Calibri" panose="020F0502020204030204" pitchFamily="34" charset="0"/>
              </a:rPr>
              <a:t>, with the commitment to coordinate, collaborate and celebrate shared successes</a:t>
            </a:r>
            <a:endParaRPr lang="en-US" sz="2000" dirty="0">
              <a:ea typeface="Calibri" panose="020F05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Increase </a:t>
            </a:r>
            <a:r>
              <a:rPr lang="en-US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advocacy </a:t>
            </a:r>
            <a:r>
              <a:rPr lang="en-US" sz="2000" dirty="0">
                <a:effectLst/>
                <a:ea typeface="Calibri" panose="020F0502020204030204" pitchFamily="34" charset="0"/>
              </a:rPr>
              <a:t>and ensure senior high-level engagement from partners including countries, UN agencies, global networks of PLHIV, implementers, PEPFAR and GF to drive support for the initiative;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Address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programme gaps </a:t>
            </a:r>
            <a:r>
              <a:rPr lang="en-US" sz="2000" b="1" i="1" dirty="0">
                <a:solidFill>
                  <a:srgbClr val="00385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structural barriers </a:t>
            </a: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that are hampering progress for children especially for marginalized communities including key populations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Use </a:t>
            </a:r>
            <a:r>
              <a:rPr lang="en-US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data to target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and focus </a:t>
            </a: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our attention</a:t>
            </a:r>
            <a:endParaRPr lang="en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655" y="260572"/>
            <a:ext cx="8133433" cy="1223964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from the past, the new Global Alliance will take some novel approaches </a:t>
            </a:r>
            <a:endParaRPr lang="en-GB" noProof="0" dirty="0"/>
          </a:p>
        </p:txBody>
      </p:sp>
      <p:pic>
        <p:nvPicPr>
          <p:cNvPr id="4" name="Picture 3" descr="A person and a baby&#10;&#10;Description automatically generated with low confidence">
            <a:extLst>
              <a:ext uri="{FF2B5EF4-FFF2-40B4-BE49-F238E27FC236}">
                <a16:creationId xmlns:a16="http://schemas.microsoft.com/office/drawing/2014/main" id="{2EC47012-B21B-0D7B-095E-3BCE2F83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9" y="1743564"/>
            <a:ext cx="1313616" cy="1647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57FD66-46A7-6AA0-6AB5-A4603087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4547" r="50278" b="18424"/>
          <a:stretch/>
        </p:blipFill>
        <p:spPr>
          <a:xfrm>
            <a:off x="1633776" y="2567232"/>
            <a:ext cx="1499225" cy="1723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A8165-DF0D-24BD-4C7D-E77EEEDB6421}"/>
              </a:ext>
            </a:extLst>
          </p:cNvPr>
          <p:cNvSpPr txBox="1"/>
          <p:nvPr/>
        </p:nvSpPr>
        <p:spPr>
          <a:xfrm>
            <a:off x="422505" y="4616961"/>
            <a:ext cx="237401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Country buy-in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Senior political leadership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Donor alignment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Focused action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Community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DA54F-D6FD-E6D8-E3B6-02E86A578B7E}"/>
              </a:ext>
            </a:extLst>
          </p:cNvPr>
          <p:cNvSpPr txBox="1"/>
          <p:nvPr/>
        </p:nvSpPr>
        <p:spPr>
          <a:xfrm>
            <a:off x="615358" y="4336139"/>
            <a:ext cx="1927351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857-F55B-4AAC-AFF1-BCFFEB4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3" y="78517"/>
            <a:ext cx="10224978" cy="114422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For each pillar we have identified several key interventions for prioritization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64C9B9-9302-47B9-AA2E-CD26AF81DB9E}"/>
              </a:ext>
            </a:extLst>
          </p:cNvPr>
          <p:cNvSpPr/>
          <p:nvPr/>
        </p:nvSpPr>
        <p:spPr>
          <a:xfrm>
            <a:off x="253540" y="2227586"/>
            <a:ext cx="3045980" cy="4551897"/>
          </a:xfrm>
          <a:prstGeom prst="roundRect">
            <a:avLst>
              <a:gd name="adj" fmla="val 1991"/>
            </a:avLst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Case-Finding though multi-modality testing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Data-driven differentiated services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Optimal ART for children &amp;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adolescents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per WHO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Improving quality of care, including VL monitoring, comprehensive care and mental health services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Promoting cross-sectoral collaboration</a:t>
            </a: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8ADFF4-5984-426D-A011-FBA00BC22384}"/>
              </a:ext>
            </a:extLst>
          </p:cNvPr>
          <p:cNvSpPr/>
          <p:nvPr/>
        </p:nvSpPr>
        <p:spPr>
          <a:xfrm>
            <a:off x="3431143" y="2227587"/>
            <a:ext cx="2452327" cy="4551896"/>
          </a:xfrm>
          <a:prstGeom prst="roundRect">
            <a:avLst>
              <a:gd name="adj" fmla="val 4493"/>
            </a:avLst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Triple elimination  HIV, syphilis, HBV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Data-driven EMTCT approaches 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Address needs of pregnant and BF adolescents  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Better quality and better data collection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83AFCB-2105-4711-B6BA-E2FBBA599A49}"/>
              </a:ext>
            </a:extLst>
          </p:cNvPr>
          <p:cNvSpPr/>
          <p:nvPr/>
        </p:nvSpPr>
        <p:spPr>
          <a:xfrm>
            <a:off x="5979876" y="2227587"/>
            <a:ext cx="2297709" cy="4551896"/>
          </a:xfrm>
          <a:prstGeom prst="roundRect">
            <a:avLst>
              <a:gd name="adj" fmla="val 6939"/>
            </a:avLst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Partner testing</a:t>
            </a: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HIV retesting in</a:t>
            </a: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b="1" dirty="0">
                <a:cs typeface="Times New Roman" panose="02020603050405020304" pitchFamily="18" charset="0"/>
              </a:rPr>
              <a:t>Innovative prevention in ANC and postnatal care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marL="173038" marR="0" indent="-173038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sz="2000" dirty="0">
                <a:cs typeface="Times New Roman" panose="02020603050405020304" pitchFamily="18" charset="0"/>
              </a:rPr>
              <a:t>Increasing access to and uptake of HIV services among men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E66B4F-5D2F-44D4-BA54-B38B85CC85C7}"/>
              </a:ext>
            </a:extLst>
          </p:cNvPr>
          <p:cNvSpPr/>
          <p:nvPr/>
        </p:nvSpPr>
        <p:spPr>
          <a:xfrm>
            <a:off x="8412291" y="2227587"/>
            <a:ext cx="3718190" cy="4551896"/>
          </a:xfrm>
          <a:prstGeom prst="roundRect">
            <a:avLst>
              <a:gd name="adj" fmla="val 3098"/>
            </a:avLst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cs typeface="Times New Roman" panose="02020603050405020304" pitchFamily="18" charset="0"/>
              </a:rPr>
              <a:t>Gender and age disaggregated data collection and use</a:t>
            </a:r>
            <a:endParaRPr lang="en-US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cs typeface="Times New Roman" panose="02020603050405020304" pitchFamily="18" charset="0"/>
              </a:rPr>
              <a:t>Tracking the 10:10:10 targets to address legal impediments and promote gender equality</a:t>
            </a: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cs typeface="Times New Roman" panose="02020603050405020304" pitchFamily="18" charset="0"/>
              </a:rPr>
              <a:t>Build capacity for community-led monitoring</a:t>
            </a:r>
            <a:endParaRPr lang="en-US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cs typeface="Times New Roman" panose="02020603050405020304" pitchFamily="18" charset="0"/>
              </a:rPr>
              <a:t>Track stigma &amp; discrimination</a:t>
            </a:r>
            <a:endParaRPr lang="en-US" dirty="0">
              <a:cs typeface="Times New Roman" panose="02020603050405020304" pitchFamily="18" charset="0"/>
            </a:endParaRPr>
          </a:p>
          <a:p>
            <a:pPr marL="173038" indent="-173038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–"/>
              <a:tabLst>
                <a:tab pos="514350" algn="l"/>
              </a:tabLst>
            </a:pPr>
            <a:r>
              <a:rPr lang="en-GB" dirty="0">
                <a:cs typeface="Times New Roman" panose="02020603050405020304" pitchFamily="18" charset="0"/>
              </a:rPr>
              <a:t>Strengthen meaningful involvement of women, children and adolescents living with HIV</a:t>
            </a:r>
            <a:endParaRPr lang="en-US" dirty="0">
              <a:cs typeface="Times New Roman" panose="02020603050405020304" pitchFamily="18" charset="0"/>
            </a:endParaRPr>
          </a:p>
          <a:p>
            <a:pPr marL="5461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1BDE4-B03A-41CA-ACC4-424F1A17F964}"/>
              </a:ext>
            </a:extLst>
          </p:cNvPr>
          <p:cNvSpPr/>
          <p:nvPr/>
        </p:nvSpPr>
        <p:spPr>
          <a:xfrm>
            <a:off x="239481" y="1332801"/>
            <a:ext cx="3045979" cy="891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reatment and Care for Children &amp; Adolescents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6FDD25-86AE-4A14-8FFE-475CB81B9797}"/>
              </a:ext>
            </a:extLst>
          </p:cNvPr>
          <p:cNvSpPr/>
          <p:nvPr/>
        </p:nvSpPr>
        <p:spPr>
          <a:xfrm>
            <a:off x="3417085" y="1332801"/>
            <a:ext cx="2452327" cy="891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Closing the PMTCT gap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A9972A-10AE-4359-876A-72AE7FFA96FF}"/>
              </a:ext>
            </a:extLst>
          </p:cNvPr>
          <p:cNvSpPr/>
          <p:nvPr/>
        </p:nvSpPr>
        <p:spPr>
          <a:xfrm>
            <a:off x="5977680" y="1332801"/>
            <a:ext cx="2299906" cy="891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Preventing HIV in ANC and PNC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45044E-A041-4F9B-9E00-DCE97574B1C4}"/>
              </a:ext>
            </a:extLst>
          </p:cNvPr>
          <p:cNvSpPr/>
          <p:nvPr/>
        </p:nvSpPr>
        <p:spPr>
          <a:xfrm>
            <a:off x="8412292" y="1332801"/>
            <a:ext cx="3594099" cy="891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ddressing structural barriers that hinder access to services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7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13A878-ED5E-B378-E143-0B3F61467888}"/>
              </a:ext>
            </a:extLst>
          </p:cNvPr>
          <p:cNvSpPr/>
          <p:nvPr/>
        </p:nvSpPr>
        <p:spPr>
          <a:xfrm>
            <a:off x="3417085" y="3708714"/>
            <a:ext cx="2466385" cy="106530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20F57A-D8AB-EA33-D005-276D2860FE32}"/>
              </a:ext>
            </a:extLst>
          </p:cNvPr>
          <p:cNvSpPr/>
          <p:nvPr/>
        </p:nvSpPr>
        <p:spPr>
          <a:xfrm>
            <a:off x="5897529" y="1222745"/>
            <a:ext cx="2452328" cy="581600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91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857-F55B-4AAC-AFF1-BCFFEB4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223" y="-10532"/>
            <a:ext cx="9601200" cy="13255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/>
              <a:t>At launch at AIDS conference in Montreal, 12 African countries committed to join the Alliance.  </a:t>
            </a:r>
            <a:br>
              <a:rPr lang="en-US" sz="2800" dirty="0"/>
            </a:br>
            <a:r>
              <a:rPr lang="en-US" sz="2800" dirty="0"/>
              <a:t>Kick-off meeting held in Dar es Salaam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993AD40F-8EB9-49DC-A625-AC77EFC778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" y="1325563"/>
            <a:ext cx="2763203" cy="31089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4C6E290-4D94-4336-A4E5-ECB75AE4F8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43" y="1325564"/>
            <a:ext cx="2186623" cy="26887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 descr="Text&#10;&#10;Description automatically generated with medium confidence">
            <a:hlinkClick r:id="rId6"/>
            <a:extLst>
              <a:ext uri="{FF2B5EF4-FFF2-40B4-BE49-F238E27FC236}">
                <a16:creationId xmlns:a16="http://schemas.microsoft.com/office/drawing/2014/main" id="{291CE7AA-43C7-432D-82A4-E8AA2F471F5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800" y="3834197"/>
            <a:ext cx="2763202" cy="30201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AB93673-C84E-4A8F-97D1-01FC148595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39" y="1325563"/>
            <a:ext cx="4488193" cy="1984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91B499-BA3C-4C76-A09F-A15FF5910BE2}"/>
              </a:ext>
            </a:extLst>
          </p:cNvPr>
          <p:cNvSpPr txBox="1"/>
          <p:nvPr/>
        </p:nvSpPr>
        <p:spPr>
          <a:xfrm>
            <a:off x="4603865" y="3183303"/>
            <a:ext cx="757645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Angola, Cameroon, Cote d’Ivoire, Democratic Republic of Congo, Kenya, Mozambique, Nigeria, South Africa, Tanzania, Uganda, Zambia, Zimbabwe</a:t>
            </a:r>
            <a:endParaRPr lang="en-US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07218C22-4EB4-477F-8999-83668DE8124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86" y="3876527"/>
            <a:ext cx="2132101" cy="29355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6CE1E-81DE-4B4C-9BEA-94F48A7E189A}"/>
              </a:ext>
            </a:extLst>
          </p:cNvPr>
          <p:cNvSpPr txBox="1"/>
          <p:nvPr/>
        </p:nvSpPr>
        <p:spPr>
          <a:xfrm>
            <a:off x="4490806" y="4073906"/>
            <a:ext cx="3503729" cy="258532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Partner countries will: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the opportunity to shape the Alliance through their leadership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 from TA and expertise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Contribute to the South-south learning network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7C6A91-A96E-4986-8DC3-F537F7B7ACCD}"/>
              </a:ext>
            </a:extLst>
          </p:cNvPr>
          <p:cNvSpPr txBox="1"/>
          <p:nvPr/>
        </p:nvSpPr>
        <p:spPr>
          <a:xfrm>
            <a:off x="8060808" y="4070498"/>
            <a:ext cx="3876726" cy="261610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Partner Countries were asked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high-level political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Convene a country team to implement the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 representatives of communities of women living with HIV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Track the response and share data </a:t>
            </a:r>
          </a:p>
        </p:txBody>
      </p:sp>
    </p:spTree>
    <p:extLst>
      <p:ext uri="{BB962C8B-B14F-4D97-AF65-F5344CB8AC3E}">
        <p14:creationId xmlns:p14="http://schemas.microsoft.com/office/powerpoint/2010/main" val="351242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857-F55B-4AAC-AFF1-BCFFEB43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642" y="163651"/>
            <a:ext cx="7813157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Timelines of activities to date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B30047-C62E-4A93-B60C-172627868AD5}"/>
              </a:ext>
            </a:extLst>
          </p:cNvPr>
          <p:cNvGrpSpPr/>
          <p:nvPr/>
        </p:nvGrpSpPr>
        <p:grpSpPr>
          <a:xfrm>
            <a:off x="107743" y="1789063"/>
            <a:ext cx="11861710" cy="4418789"/>
            <a:chOff x="101281" y="1661345"/>
            <a:chExt cx="11816105" cy="389109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35D8DBE-590C-4368-B0A5-27EB1F906F25}"/>
                </a:ext>
              </a:extLst>
            </p:cNvPr>
            <p:cNvSpPr/>
            <p:nvPr/>
          </p:nvSpPr>
          <p:spPr>
            <a:xfrm rot="21585462">
              <a:off x="1265958" y="1964162"/>
              <a:ext cx="904097" cy="342273"/>
            </a:xfrm>
            <a:custGeom>
              <a:avLst/>
              <a:gdLst>
                <a:gd name="connsiteX0" fmla="*/ 0 w 954560"/>
                <a:gd name="connsiteY0" fmla="*/ 68455 h 342273"/>
                <a:gd name="connsiteX1" fmla="*/ 783424 w 954560"/>
                <a:gd name="connsiteY1" fmla="*/ 68455 h 342273"/>
                <a:gd name="connsiteX2" fmla="*/ 783424 w 954560"/>
                <a:gd name="connsiteY2" fmla="*/ 0 h 342273"/>
                <a:gd name="connsiteX3" fmla="*/ 954560 w 954560"/>
                <a:gd name="connsiteY3" fmla="*/ 171137 h 342273"/>
                <a:gd name="connsiteX4" fmla="*/ 783424 w 954560"/>
                <a:gd name="connsiteY4" fmla="*/ 342273 h 342273"/>
                <a:gd name="connsiteX5" fmla="*/ 783424 w 954560"/>
                <a:gd name="connsiteY5" fmla="*/ 273818 h 342273"/>
                <a:gd name="connsiteX6" fmla="*/ 0 w 954560"/>
                <a:gd name="connsiteY6" fmla="*/ 273818 h 342273"/>
                <a:gd name="connsiteX7" fmla="*/ 0 w 954560"/>
                <a:gd name="connsiteY7" fmla="*/ 6845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560" h="342273">
                  <a:moveTo>
                    <a:pt x="0" y="68455"/>
                  </a:moveTo>
                  <a:lnTo>
                    <a:pt x="783424" y="68455"/>
                  </a:lnTo>
                  <a:lnTo>
                    <a:pt x="783424" y="0"/>
                  </a:lnTo>
                  <a:lnTo>
                    <a:pt x="954560" y="171137"/>
                  </a:lnTo>
                  <a:lnTo>
                    <a:pt x="783424" y="342273"/>
                  </a:lnTo>
                  <a:lnTo>
                    <a:pt x="783424" y="273818"/>
                  </a:lnTo>
                  <a:lnTo>
                    <a:pt x="0" y="273818"/>
                  </a:lnTo>
                  <a:lnTo>
                    <a:pt x="0" y="6845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68454" rIns="102682" bIns="68455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E0830BB-F5C5-46C2-92D9-AEF3CFDD0B92}"/>
                </a:ext>
              </a:extLst>
            </p:cNvPr>
            <p:cNvSpPr/>
            <p:nvPr/>
          </p:nvSpPr>
          <p:spPr>
            <a:xfrm>
              <a:off x="101281" y="1661345"/>
              <a:ext cx="1374750" cy="1434901"/>
            </a:xfrm>
            <a:custGeom>
              <a:avLst/>
              <a:gdLst>
                <a:gd name="connsiteX0" fmla="*/ 0 w 1374750"/>
                <a:gd name="connsiteY0" fmla="*/ 137475 h 1434901"/>
                <a:gd name="connsiteX1" fmla="*/ 137475 w 1374750"/>
                <a:gd name="connsiteY1" fmla="*/ 0 h 1434901"/>
                <a:gd name="connsiteX2" fmla="*/ 1237275 w 1374750"/>
                <a:gd name="connsiteY2" fmla="*/ 0 h 1434901"/>
                <a:gd name="connsiteX3" fmla="*/ 1374750 w 1374750"/>
                <a:gd name="connsiteY3" fmla="*/ 137475 h 1434901"/>
                <a:gd name="connsiteX4" fmla="*/ 1374750 w 1374750"/>
                <a:gd name="connsiteY4" fmla="*/ 1297426 h 1434901"/>
                <a:gd name="connsiteX5" fmla="*/ 1237275 w 1374750"/>
                <a:gd name="connsiteY5" fmla="*/ 1434901 h 1434901"/>
                <a:gd name="connsiteX6" fmla="*/ 137475 w 1374750"/>
                <a:gd name="connsiteY6" fmla="*/ 1434901 h 1434901"/>
                <a:gd name="connsiteX7" fmla="*/ 0 w 1374750"/>
                <a:gd name="connsiteY7" fmla="*/ 1297426 h 1434901"/>
                <a:gd name="connsiteX8" fmla="*/ 0 w 1374750"/>
                <a:gd name="connsiteY8" fmla="*/ 137475 h 143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4750" h="1434901">
                  <a:moveTo>
                    <a:pt x="0" y="137475"/>
                  </a:moveTo>
                  <a:cubicBezTo>
                    <a:pt x="0" y="61550"/>
                    <a:pt x="61550" y="0"/>
                    <a:pt x="137475" y="0"/>
                  </a:cubicBezTo>
                  <a:lnTo>
                    <a:pt x="1237275" y="0"/>
                  </a:lnTo>
                  <a:cubicBezTo>
                    <a:pt x="1313200" y="0"/>
                    <a:pt x="1374750" y="61550"/>
                    <a:pt x="1374750" y="137475"/>
                  </a:cubicBezTo>
                  <a:lnTo>
                    <a:pt x="1374750" y="1297426"/>
                  </a:lnTo>
                  <a:cubicBezTo>
                    <a:pt x="1374750" y="1373351"/>
                    <a:pt x="1313200" y="1434901"/>
                    <a:pt x="1237275" y="1434901"/>
                  </a:cubicBezTo>
                  <a:lnTo>
                    <a:pt x="137475" y="1434901"/>
                  </a:lnTo>
                  <a:cubicBezTo>
                    <a:pt x="61550" y="1434901"/>
                    <a:pt x="0" y="1373351"/>
                    <a:pt x="0" y="1297426"/>
                  </a:cubicBezTo>
                  <a:lnTo>
                    <a:pt x="0" y="13747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54688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1</a:t>
              </a:r>
              <a:r>
                <a:rPr lang="en-US" sz="1800" kern="1200" baseline="30000" dirty="0"/>
                <a:t>st</a:t>
              </a:r>
              <a:r>
                <a:rPr lang="en-US" sz="1800" kern="1200" dirty="0"/>
                <a:t> August 2022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474CFB-4FEC-4421-8F3B-2E19D698A2BA}"/>
                </a:ext>
              </a:extLst>
            </p:cNvPr>
            <p:cNvSpPr/>
            <p:nvPr/>
          </p:nvSpPr>
          <p:spPr>
            <a:xfrm>
              <a:off x="215645" y="2688073"/>
              <a:ext cx="1659929" cy="2859785"/>
            </a:xfrm>
            <a:custGeom>
              <a:avLst/>
              <a:gdLst>
                <a:gd name="connsiteX0" fmla="*/ 0 w 1659929"/>
                <a:gd name="connsiteY0" fmla="*/ 165993 h 2859785"/>
                <a:gd name="connsiteX1" fmla="*/ 165993 w 1659929"/>
                <a:gd name="connsiteY1" fmla="*/ 0 h 2859785"/>
                <a:gd name="connsiteX2" fmla="*/ 1493936 w 1659929"/>
                <a:gd name="connsiteY2" fmla="*/ 0 h 2859785"/>
                <a:gd name="connsiteX3" fmla="*/ 1659929 w 1659929"/>
                <a:gd name="connsiteY3" fmla="*/ 165993 h 2859785"/>
                <a:gd name="connsiteX4" fmla="*/ 1659929 w 1659929"/>
                <a:gd name="connsiteY4" fmla="*/ 2693792 h 2859785"/>
                <a:gd name="connsiteX5" fmla="*/ 1493936 w 1659929"/>
                <a:gd name="connsiteY5" fmla="*/ 2859785 h 2859785"/>
                <a:gd name="connsiteX6" fmla="*/ 165993 w 1659929"/>
                <a:gd name="connsiteY6" fmla="*/ 2859785 h 2859785"/>
                <a:gd name="connsiteX7" fmla="*/ 0 w 1659929"/>
                <a:gd name="connsiteY7" fmla="*/ 2693792 h 2859785"/>
                <a:gd name="connsiteX8" fmla="*/ 0 w 1659929"/>
                <a:gd name="connsiteY8" fmla="*/ 165993 h 285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9929" h="2859785">
                  <a:moveTo>
                    <a:pt x="0" y="165993"/>
                  </a:moveTo>
                  <a:cubicBezTo>
                    <a:pt x="0" y="74318"/>
                    <a:pt x="74318" y="0"/>
                    <a:pt x="165993" y="0"/>
                  </a:cubicBezTo>
                  <a:lnTo>
                    <a:pt x="1493936" y="0"/>
                  </a:lnTo>
                  <a:cubicBezTo>
                    <a:pt x="1585611" y="0"/>
                    <a:pt x="1659929" y="74318"/>
                    <a:pt x="1659929" y="165993"/>
                  </a:cubicBezTo>
                  <a:lnTo>
                    <a:pt x="1659929" y="2693792"/>
                  </a:lnTo>
                  <a:cubicBezTo>
                    <a:pt x="1659929" y="2785467"/>
                    <a:pt x="1585611" y="2859785"/>
                    <a:pt x="1493936" y="2859785"/>
                  </a:cubicBezTo>
                  <a:lnTo>
                    <a:pt x="165993" y="2859785"/>
                  </a:lnTo>
                  <a:cubicBezTo>
                    <a:pt x="74318" y="2859785"/>
                    <a:pt x="0" y="2785467"/>
                    <a:pt x="0" y="2693792"/>
                  </a:cubicBezTo>
                  <a:lnTo>
                    <a:pt x="0" y="165993"/>
                  </a:lnTo>
                  <a:close/>
                </a:path>
              </a:pathLst>
            </a:custGeom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858" tIns="190858" rIns="190858" bIns="190858" numCol="1" spcCol="1270" anchor="t" anchorCtr="0">
              <a:noAutofit/>
            </a:bodyPr>
            <a:lstStyle/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en-US" sz="2000" kern="1200" dirty="0"/>
                <a:t>Global Alliance launched at IAS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F29946-7A43-4179-B425-687464AFF1B9}"/>
                </a:ext>
              </a:extLst>
            </p:cNvPr>
            <p:cNvSpPr/>
            <p:nvPr/>
          </p:nvSpPr>
          <p:spPr>
            <a:xfrm>
              <a:off x="2183191" y="1661360"/>
              <a:ext cx="1587672" cy="1434886"/>
            </a:xfrm>
            <a:custGeom>
              <a:avLst/>
              <a:gdLst>
                <a:gd name="connsiteX0" fmla="*/ 0 w 1587672"/>
                <a:gd name="connsiteY0" fmla="*/ 143489 h 1434886"/>
                <a:gd name="connsiteX1" fmla="*/ 143489 w 1587672"/>
                <a:gd name="connsiteY1" fmla="*/ 0 h 1434886"/>
                <a:gd name="connsiteX2" fmla="*/ 1444183 w 1587672"/>
                <a:gd name="connsiteY2" fmla="*/ 0 h 1434886"/>
                <a:gd name="connsiteX3" fmla="*/ 1587672 w 1587672"/>
                <a:gd name="connsiteY3" fmla="*/ 143489 h 1434886"/>
                <a:gd name="connsiteX4" fmla="*/ 1587672 w 1587672"/>
                <a:gd name="connsiteY4" fmla="*/ 1291397 h 1434886"/>
                <a:gd name="connsiteX5" fmla="*/ 1444183 w 1587672"/>
                <a:gd name="connsiteY5" fmla="*/ 1434886 h 1434886"/>
                <a:gd name="connsiteX6" fmla="*/ 143489 w 1587672"/>
                <a:gd name="connsiteY6" fmla="*/ 1434886 h 1434886"/>
                <a:gd name="connsiteX7" fmla="*/ 0 w 1587672"/>
                <a:gd name="connsiteY7" fmla="*/ 1291397 h 1434886"/>
                <a:gd name="connsiteX8" fmla="*/ 0 w 1587672"/>
                <a:gd name="connsiteY8" fmla="*/ 143489 h 143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7672" h="1434886">
                  <a:moveTo>
                    <a:pt x="0" y="143489"/>
                  </a:moveTo>
                  <a:cubicBezTo>
                    <a:pt x="0" y="64242"/>
                    <a:pt x="64242" y="0"/>
                    <a:pt x="143489" y="0"/>
                  </a:cubicBezTo>
                  <a:lnTo>
                    <a:pt x="1444183" y="0"/>
                  </a:lnTo>
                  <a:cubicBezTo>
                    <a:pt x="1523430" y="0"/>
                    <a:pt x="1587672" y="64242"/>
                    <a:pt x="1587672" y="143489"/>
                  </a:cubicBezTo>
                  <a:lnTo>
                    <a:pt x="1587672" y="1291397"/>
                  </a:lnTo>
                  <a:cubicBezTo>
                    <a:pt x="1587672" y="1370644"/>
                    <a:pt x="1523430" y="1434886"/>
                    <a:pt x="1444183" y="1434886"/>
                  </a:cubicBezTo>
                  <a:lnTo>
                    <a:pt x="143489" y="1434886"/>
                  </a:lnTo>
                  <a:cubicBezTo>
                    <a:pt x="64242" y="1434886"/>
                    <a:pt x="0" y="1370644"/>
                    <a:pt x="0" y="1291397"/>
                  </a:cubicBezTo>
                  <a:lnTo>
                    <a:pt x="0" y="14348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546876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Aug 2022- Jan 2023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6E9C6B-80DB-420E-B93E-173F329541B8}"/>
                </a:ext>
              </a:extLst>
            </p:cNvPr>
            <p:cNvSpPr/>
            <p:nvPr/>
          </p:nvSpPr>
          <p:spPr>
            <a:xfrm>
              <a:off x="2609150" y="2692650"/>
              <a:ext cx="1790200" cy="2859785"/>
            </a:xfrm>
            <a:custGeom>
              <a:avLst/>
              <a:gdLst>
                <a:gd name="connsiteX0" fmla="*/ 0 w 1790200"/>
                <a:gd name="connsiteY0" fmla="*/ 179020 h 2859785"/>
                <a:gd name="connsiteX1" fmla="*/ 179020 w 1790200"/>
                <a:gd name="connsiteY1" fmla="*/ 0 h 2859785"/>
                <a:gd name="connsiteX2" fmla="*/ 1611180 w 1790200"/>
                <a:gd name="connsiteY2" fmla="*/ 0 h 2859785"/>
                <a:gd name="connsiteX3" fmla="*/ 1790200 w 1790200"/>
                <a:gd name="connsiteY3" fmla="*/ 179020 h 2859785"/>
                <a:gd name="connsiteX4" fmla="*/ 1790200 w 1790200"/>
                <a:gd name="connsiteY4" fmla="*/ 2680765 h 2859785"/>
                <a:gd name="connsiteX5" fmla="*/ 1611180 w 1790200"/>
                <a:gd name="connsiteY5" fmla="*/ 2859785 h 2859785"/>
                <a:gd name="connsiteX6" fmla="*/ 179020 w 1790200"/>
                <a:gd name="connsiteY6" fmla="*/ 2859785 h 2859785"/>
                <a:gd name="connsiteX7" fmla="*/ 0 w 1790200"/>
                <a:gd name="connsiteY7" fmla="*/ 2680765 h 2859785"/>
                <a:gd name="connsiteX8" fmla="*/ 0 w 1790200"/>
                <a:gd name="connsiteY8" fmla="*/ 179020 h 285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200" h="2859785">
                  <a:moveTo>
                    <a:pt x="0" y="179020"/>
                  </a:moveTo>
                  <a:cubicBezTo>
                    <a:pt x="0" y="80150"/>
                    <a:pt x="80150" y="0"/>
                    <a:pt x="179020" y="0"/>
                  </a:cubicBezTo>
                  <a:lnTo>
                    <a:pt x="1611180" y="0"/>
                  </a:lnTo>
                  <a:cubicBezTo>
                    <a:pt x="1710050" y="0"/>
                    <a:pt x="1790200" y="80150"/>
                    <a:pt x="1790200" y="179020"/>
                  </a:cubicBezTo>
                  <a:lnTo>
                    <a:pt x="1790200" y="2680765"/>
                  </a:lnTo>
                  <a:cubicBezTo>
                    <a:pt x="1790200" y="2779635"/>
                    <a:pt x="1710050" y="2859785"/>
                    <a:pt x="1611180" y="2859785"/>
                  </a:cubicBezTo>
                  <a:lnTo>
                    <a:pt x="179020" y="2859785"/>
                  </a:lnTo>
                  <a:cubicBezTo>
                    <a:pt x="80150" y="2859785"/>
                    <a:pt x="0" y="2779635"/>
                    <a:pt x="0" y="2680765"/>
                  </a:cubicBezTo>
                  <a:lnTo>
                    <a:pt x="0" y="179020"/>
                  </a:lnTo>
                  <a:close/>
                </a:path>
              </a:pathLst>
            </a:custGeom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673" tIns="194673" rIns="194673" bIns="194673" numCol="1" spcCol="1270" anchor="t" anchorCtr="0">
              <a:noAutofit/>
            </a:bodyPr>
            <a:lstStyle/>
            <a:p>
              <a:pPr marL="228600" lvl="1" indent="-228600" algn="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en-US" sz="2000" kern="1200" dirty="0"/>
                <a:t>Development of Country Action Plans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F07E6A-189E-4175-B73F-A3923FB669BA}"/>
                </a:ext>
              </a:extLst>
            </p:cNvPr>
            <p:cNvSpPr/>
            <p:nvPr/>
          </p:nvSpPr>
          <p:spPr>
            <a:xfrm>
              <a:off x="3792415" y="1963859"/>
              <a:ext cx="709383" cy="336953"/>
            </a:xfrm>
            <a:custGeom>
              <a:avLst/>
              <a:gdLst>
                <a:gd name="connsiteX0" fmla="*/ 0 w 1221509"/>
                <a:gd name="connsiteY0" fmla="*/ 68455 h 342273"/>
                <a:gd name="connsiteX1" fmla="*/ 1050373 w 1221509"/>
                <a:gd name="connsiteY1" fmla="*/ 68455 h 342273"/>
                <a:gd name="connsiteX2" fmla="*/ 1050373 w 1221509"/>
                <a:gd name="connsiteY2" fmla="*/ 0 h 342273"/>
                <a:gd name="connsiteX3" fmla="*/ 1221509 w 1221509"/>
                <a:gd name="connsiteY3" fmla="*/ 171137 h 342273"/>
                <a:gd name="connsiteX4" fmla="*/ 1050373 w 1221509"/>
                <a:gd name="connsiteY4" fmla="*/ 342273 h 342273"/>
                <a:gd name="connsiteX5" fmla="*/ 1050373 w 1221509"/>
                <a:gd name="connsiteY5" fmla="*/ 273818 h 342273"/>
                <a:gd name="connsiteX6" fmla="*/ 0 w 1221509"/>
                <a:gd name="connsiteY6" fmla="*/ 273818 h 342273"/>
                <a:gd name="connsiteX7" fmla="*/ 0 w 1221509"/>
                <a:gd name="connsiteY7" fmla="*/ 6845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1509" h="342273">
                  <a:moveTo>
                    <a:pt x="0" y="68455"/>
                  </a:moveTo>
                  <a:lnTo>
                    <a:pt x="1050373" y="68455"/>
                  </a:lnTo>
                  <a:lnTo>
                    <a:pt x="1050373" y="0"/>
                  </a:lnTo>
                  <a:lnTo>
                    <a:pt x="1221509" y="171137"/>
                  </a:lnTo>
                  <a:lnTo>
                    <a:pt x="1050373" y="342273"/>
                  </a:lnTo>
                  <a:lnTo>
                    <a:pt x="1050373" y="273818"/>
                  </a:lnTo>
                  <a:lnTo>
                    <a:pt x="0" y="273818"/>
                  </a:lnTo>
                  <a:lnTo>
                    <a:pt x="0" y="6845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68454" rIns="102682" bIns="68455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2B883D-6A03-46BB-BF08-2FD01BAC738B}"/>
                </a:ext>
              </a:extLst>
            </p:cNvPr>
            <p:cNvSpPr/>
            <p:nvPr/>
          </p:nvSpPr>
          <p:spPr>
            <a:xfrm>
              <a:off x="4514885" y="1662535"/>
              <a:ext cx="1681119" cy="1444161"/>
            </a:xfrm>
            <a:custGeom>
              <a:avLst/>
              <a:gdLst>
                <a:gd name="connsiteX0" fmla="*/ 0 w 1688221"/>
                <a:gd name="connsiteY0" fmla="*/ 163183 h 1631832"/>
                <a:gd name="connsiteX1" fmla="*/ 163183 w 1688221"/>
                <a:gd name="connsiteY1" fmla="*/ 0 h 1631832"/>
                <a:gd name="connsiteX2" fmla="*/ 1525038 w 1688221"/>
                <a:gd name="connsiteY2" fmla="*/ 0 h 1631832"/>
                <a:gd name="connsiteX3" fmla="*/ 1688221 w 1688221"/>
                <a:gd name="connsiteY3" fmla="*/ 163183 h 1631832"/>
                <a:gd name="connsiteX4" fmla="*/ 1688221 w 1688221"/>
                <a:gd name="connsiteY4" fmla="*/ 1468649 h 1631832"/>
                <a:gd name="connsiteX5" fmla="*/ 1525038 w 1688221"/>
                <a:gd name="connsiteY5" fmla="*/ 1631832 h 1631832"/>
                <a:gd name="connsiteX6" fmla="*/ 163183 w 1688221"/>
                <a:gd name="connsiteY6" fmla="*/ 1631832 h 1631832"/>
                <a:gd name="connsiteX7" fmla="*/ 0 w 1688221"/>
                <a:gd name="connsiteY7" fmla="*/ 1468649 h 1631832"/>
                <a:gd name="connsiteX8" fmla="*/ 0 w 1688221"/>
                <a:gd name="connsiteY8" fmla="*/ 163183 h 163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8221" h="1631832">
                  <a:moveTo>
                    <a:pt x="0" y="163183"/>
                  </a:moveTo>
                  <a:cubicBezTo>
                    <a:pt x="0" y="73060"/>
                    <a:pt x="73060" y="0"/>
                    <a:pt x="163183" y="0"/>
                  </a:cubicBezTo>
                  <a:lnTo>
                    <a:pt x="1525038" y="0"/>
                  </a:lnTo>
                  <a:cubicBezTo>
                    <a:pt x="1615161" y="0"/>
                    <a:pt x="1688221" y="73060"/>
                    <a:pt x="1688221" y="163183"/>
                  </a:cubicBezTo>
                  <a:lnTo>
                    <a:pt x="1688221" y="1468649"/>
                  </a:lnTo>
                  <a:cubicBezTo>
                    <a:pt x="1688221" y="1558772"/>
                    <a:pt x="1615161" y="1631832"/>
                    <a:pt x="1525038" y="1631832"/>
                  </a:cubicBezTo>
                  <a:lnTo>
                    <a:pt x="163183" y="1631832"/>
                  </a:lnTo>
                  <a:cubicBezTo>
                    <a:pt x="73060" y="1631832"/>
                    <a:pt x="0" y="1558772"/>
                    <a:pt x="0" y="1468649"/>
                  </a:cubicBezTo>
                  <a:lnTo>
                    <a:pt x="0" y="16318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12524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1</a:t>
              </a:r>
              <a:r>
                <a:rPr lang="en-US" sz="1800" kern="1200" baseline="30000" dirty="0"/>
                <a:t>st</a:t>
              </a:r>
              <a:r>
                <a:rPr lang="en-US" sz="1800" kern="1200" dirty="0"/>
                <a:t> February 2023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6990C91-EACB-42FC-B8D3-E25D79890A14}"/>
                </a:ext>
              </a:extLst>
            </p:cNvPr>
            <p:cNvSpPr/>
            <p:nvPr/>
          </p:nvSpPr>
          <p:spPr>
            <a:xfrm>
              <a:off x="4811348" y="2688070"/>
              <a:ext cx="1931588" cy="2859785"/>
            </a:xfrm>
            <a:custGeom>
              <a:avLst/>
              <a:gdLst>
                <a:gd name="connsiteX0" fmla="*/ 0 w 1969591"/>
                <a:gd name="connsiteY0" fmla="*/ 196959 h 2963256"/>
                <a:gd name="connsiteX1" fmla="*/ 196959 w 1969591"/>
                <a:gd name="connsiteY1" fmla="*/ 0 h 2963256"/>
                <a:gd name="connsiteX2" fmla="*/ 1772632 w 1969591"/>
                <a:gd name="connsiteY2" fmla="*/ 0 h 2963256"/>
                <a:gd name="connsiteX3" fmla="*/ 1969591 w 1969591"/>
                <a:gd name="connsiteY3" fmla="*/ 196959 h 2963256"/>
                <a:gd name="connsiteX4" fmla="*/ 1969591 w 1969591"/>
                <a:gd name="connsiteY4" fmla="*/ 2766297 h 2963256"/>
                <a:gd name="connsiteX5" fmla="*/ 1772632 w 1969591"/>
                <a:gd name="connsiteY5" fmla="*/ 2963256 h 2963256"/>
                <a:gd name="connsiteX6" fmla="*/ 196959 w 1969591"/>
                <a:gd name="connsiteY6" fmla="*/ 2963256 h 2963256"/>
                <a:gd name="connsiteX7" fmla="*/ 0 w 1969591"/>
                <a:gd name="connsiteY7" fmla="*/ 2766297 h 2963256"/>
                <a:gd name="connsiteX8" fmla="*/ 0 w 1969591"/>
                <a:gd name="connsiteY8" fmla="*/ 196959 h 296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9591" h="2963256">
                  <a:moveTo>
                    <a:pt x="0" y="196959"/>
                  </a:moveTo>
                  <a:cubicBezTo>
                    <a:pt x="0" y="88182"/>
                    <a:pt x="88182" y="0"/>
                    <a:pt x="196959" y="0"/>
                  </a:cubicBezTo>
                  <a:lnTo>
                    <a:pt x="1772632" y="0"/>
                  </a:lnTo>
                  <a:cubicBezTo>
                    <a:pt x="1881409" y="0"/>
                    <a:pt x="1969591" y="88182"/>
                    <a:pt x="1969591" y="196959"/>
                  </a:cubicBezTo>
                  <a:lnTo>
                    <a:pt x="1969591" y="2766297"/>
                  </a:lnTo>
                  <a:cubicBezTo>
                    <a:pt x="1969591" y="2875074"/>
                    <a:pt x="1881409" y="2963256"/>
                    <a:pt x="1772632" y="2963256"/>
                  </a:cubicBezTo>
                  <a:lnTo>
                    <a:pt x="196959" y="2963256"/>
                  </a:lnTo>
                  <a:cubicBezTo>
                    <a:pt x="88182" y="2963256"/>
                    <a:pt x="0" y="2875074"/>
                    <a:pt x="0" y="2766297"/>
                  </a:cubicBezTo>
                  <a:lnTo>
                    <a:pt x="0" y="196959"/>
                  </a:lnTo>
                  <a:close/>
                </a:path>
              </a:pathLst>
            </a:custGeom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79" tIns="171479" rIns="171479" bIns="171479" numCol="1" spcCol="1270" anchor="t" anchorCtr="0">
              <a:noAutofit/>
            </a:bodyPr>
            <a:lstStyle/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en-US" sz="1600" kern="1200" dirty="0"/>
                <a:t>High-Level kick-off meeting in Dar es Salaam, Tanzania: Country commitments presented and Ministerial signing of the Dar-Declaration 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9F9BA8F-F6F5-4C9C-8BED-3E17FC9A8C56}"/>
                </a:ext>
              </a:extLst>
            </p:cNvPr>
            <p:cNvSpPr/>
            <p:nvPr/>
          </p:nvSpPr>
          <p:spPr>
            <a:xfrm rot="21554443">
              <a:off x="6197727" y="1928397"/>
              <a:ext cx="707222" cy="321634"/>
            </a:xfrm>
            <a:custGeom>
              <a:avLst/>
              <a:gdLst>
                <a:gd name="connsiteX0" fmla="*/ 0 w 1105743"/>
                <a:gd name="connsiteY0" fmla="*/ 68455 h 342273"/>
                <a:gd name="connsiteX1" fmla="*/ 934607 w 1105743"/>
                <a:gd name="connsiteY1" fmla="*/ 68455 h 342273"/>
                <a:gd name="connsiteX2" fmla="*/ 934607 w 1105743"/>
                <a:gd name="connsiteY2" fmla="*/ 0 h 342273"/>
                <a:gd name="connsiteX3" fmla="*/ 1105743 w 1105743"/>
                <a:gd name="connsiteY3" fmla="*/ 171137 h 342273"/>
                <a:gd name="connsiteX4" fmla="*/ 934607 w 1105743"/>
                <a:gd name="connsiteY4" fmla="*/ 342273 h 342273"/>
                <a:gd name="connsiteX5" fmla="*/ 934607 w 1105743"/>
                <a:gd name="connsiteY5" fmla="*/ 273818 h 342273"/>
                <a:gd name="connsiteX6" fmla="*/ 0 w 1105743"/>
                <a:gd name="connsiteY6" fmla="*/ 273818 h 342273"/>
                <a:gd name="connsiteX7" fmla="*/ 0 w 1105743"/>
                <a:gd name="connsiteY7" fmla="*/ 6845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5743" h="342273">
                  <a:moveTo>
                    <a:pt x="0" y="68455"/>
                  </a:moveTo>
                  <a:lnTo>
                    <a:pt x="934607" y="68455"/>
                  </a:lnTo>
                  <a:lnTo>
                    <a:pt x="934607" y="0"/>
                  </a:lnTo>
                  <a:lnTo>
                    <a:pt x="1105743" y="171137"/>
                  </a:lnTo>
                  <a:lnTo>
                    <a:pt x="934607" y="342273"/>
                  </a:lnTo>
                  <a:lnTo>
                    <a:pt x="934607" y="273818"/>
                  </a:lnTo>
                  <a:lnTo>
                    <a:pt x="0" y="273818"/>
                  </a:lnTo>
                  <a:lnTo>
                    <a:pt x="0" y="6845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454" rIns="102681" bIns="68455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CBEA4CF-385A-4B7B-89E0-72D710B4564A}"/>
                </a:ext>
              </a:extLst>
            </p:cNvPr>
            <p:cNvSpPr/>
            <p:nvPr/>
          </p:nvSpPr>
          <p:spPr>
            <a:xfrm>
              <a:off x="6900229" y="1661345"/>
              <a:ext cx="1700649" cy="1434886"/>
            </a:xfrm>
            <a:custGeom>
              <a:avLst/>
              <a:gdLst>
                <a:gd name="connsiteX0" fmla="*/ 0 w 1700649"/>
                <a:gd name="connsiteY0" fmla="*/ 131621 h 1316210"/>
                <a:gd name="connsiteX1" fmla="*/ 131621 w 1700649"/>
                <a:gd name="connsiteY1" fmla="*/ 0 h 1316210"/>
                <a:gd name="connsiteX2" fmla="*/ 1569028 w 1700649"/>
                <a:gd name="connsiteY2" fmla="*/ 0 h 1316210"/>
                <a:gd name="connsiteX3" fmla="*/ 1700649 w 1700649"/>
                <a:gd name="connsiteY3" fmla="*/ 131621 h 1316210"/>
                <a:gd name="connsiteX4" fmla="*/ 1700649 w 1700649"/>
                <a:gd name="connsiteY4" fmla="*/ 1184589 h 1316210"/>
                <a:gd name="connsiteX5" fmla="*/ 1569028 w 1700649"/>
                <a:gd name="connsiteY5" fmla="*/ 1316210 h 1316210"/>
                <a:gd name="connsiteX6" fmla="*/ 131621 w 1700649"/>
                <a:gd name="connsiteY6" fmla="*/ 1316210 h 1316210"/>
                <a:gd name="connsiteX7" fmla="*/ 0 w 1700649"/>
                <a:gd name="connsiteY7" fmla="*/ 1184589 h 1316210"/>
                <a:gd name="connsiteX8" fmla="*/ 0 w 1700649"/>
                <a:gd name="connsiteY8" fmla="*/ 131621 h 13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0649" h="1316210">
                  <a:moveTo>
                    <a:pt x="0" y="131621"/>
                  </a:moveTo>
                  <a:cubicBezTo>
                    <a:pt x="0" y="58929"/>
                    <a:pt x="58929" y="0"/>
                    <a:pt x="131621" y="0"/>
                  </a:cubicBezTo>
                  <a:lnTo>
                    <a:pt x="1569028" y="0"/>
                  </a:lnTo>
                  <a:cubicBezTo>
                    <a:pt x="1641720" y="0"/>
                    <a:pt x="1700649" y="58929"/>
                    <a:pt x="1700649" y="131621"/>
                  </a:cubicBezTo>
                  <a:lnTo>
                    <a:pt x="1700649" y="1184589"/>
                  </a:lnTo>
                  <a:cubicBezTo>
                    <a:pt x="1700649" y="1257281"/>
                    <a:pt x="1641720" y="1316210"/>
                    <a:pt x="1569028" y="1316210"/>
                  </a:cubicBezTo>
                  <a:lnTo>
                    <a:pt x="131621" y="1316210"/>
                  </a:lnTo>
                  <a:cubicBezTo>
                    <a:pt x="58929" y="1316210"/>
                    <a:pt x="0" y="1257281"/>
                    <a:pt x="0" y="1184589"/>
                  </a:cubicBezTo>
                  <a:lnTo>
                    <a:pt x="0" y="1316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507317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February- ongoing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569FFE-5EB0-4909-A66F-3281B724D707}"/>
                </a:ext>
              </a:extLst>
            </p:cNvPr>
            <p:cNvSpPr/>
            <p:nvPr/>
          </p:nvSpPr>
          <p:spPr>
            <a:xfrm>
              <a:off x="7200801" y="2688070"/>
              <a:ext cx="1994260" cy="2859785"/>
            </a:xfrm>
            <a:custGeom>
              <a:avLst/>
              <a:gdLst>
                <a:gd name="connsiteX0" fmla="*/ 0 w 1742867"/>
                <a:gd name="connsiteY0" fmla="*/ 174287 h 2859785"/>
                <a:gd name="connsiteX1" fmla="*/ 174287 w 1742867"/>
                <a:gd name="connsiteY1" fmla="*/ 0 h 2859785"/>
                <a:gd name="connsiteX2" fmla="*/ 1568580 w 1742867"/>
                <a:gd name="connsiteY2" fmla="*/ 0 h 2859785"/>
                <a:gd name="connsiteX3" fmla="*/ 1742867 w 1742867"/>
                <a:gd name="connsiteY3" fmla="*/ 174287 h 2859785"/>
                <a:gd name="connsiteX4" fmla="*/ 1742867 w 1742867"/>
                <a:gd name="connsiteY4" fmla="*/ 2685498 h 2859785"/>
                <a:gd name="connsiteX5" fmla="*/ 1568580 w 1742867"/>
                <a:gd name="connsiteY5" fmla="*/ 2859785 h 2859785"/>
                <a:gd name="connsiteX6" fmla="*/ 174287 w 1742867"/>
                <a:gd name="connsiteY6" fmla="*/ 2859785 h 2859785"/>
                <a:gd name="connsiteX7" fmla="*/ 0 w 1742867"/>
                <a:gd name="connsiteY7" fmla="*/ 2685498 h 2859785"/>
                <a:gd name="connsiteX8" fmla="*/ 0 w 1742867"/>
                <a:gd name="connsiteY8" fmla="*/ 174287 h 285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2867" h="2859785">
                  <a:moveTo>
                    <a:pt x="0" y="174287"/>
                  </a:moveTo>
                  <a:cubicBezTo>
                    <a:pt x="0" y="78031"/>
                    <a:pt x="78031" y="0"/>
                    <a:pt x="174287" y="0"/>
                  </a:cubicBezTo>
                  <a:lnTo>
                    <a:pt x="1568580" y="0"/>
                  </a:lnTo>
                  <a:cubicBezTo>
                    <a:pt x="1664836" y="0"/>
                    <a:pt x="1742867" y="78031"/>
                    <a:pt x="1742867" y="174287"/>
                  </a:cubicBezTo>
                  <a:lnTo>
                    <a:pt x="1742867" y="2685498"/>
                  </a:lnTo>
                  <a:cubicBezTo>
                    <a:pt x="1742867" y="2781754"/>
                    <a:pt x="1664836" y="2859785"/>
                    <a:pt x="1568580" y="2859785"/>
                  </a:cubicBezTo>
                  <a:lnTo>
                    <a:pt x="174287" y="2859785"/>
                  </a:lnTo>
                  <a:cubicBezTo>
                    <a:pt x="78031" y="2859785"/>
                    <a:pt x="0" y="2781754"/>
                    <a:pt x="0" y="2685498"/>
                  </a:cubicBezTo>
                  <a:lnTo>
                    <a:pt x="0" y="17428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615" tIns="150615" rIns="150615" bIns="150615" numCol="1" spcCol="1270" anchor="t" anchorCtr="0">
              <a:noAutofit/>
            </a:bodyPr>
            <a:lstStyle/>
            <a:p>
              <a:pPr marL="114300" lvl="1" indent="-114300" algn="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None/>
              </a:pPr>
              <a:r>
                <a:rPr lang="en-US" kern="1200" dirty="0"/>
                <a:t>Countries incorporating GA activities in Grant Applications (PEPFAR and Global Fund)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32401B-459A-4707-8544-83413014C40E}"/>
                </a:ext>
              </a:extLst>
            </p:cNvPr>
            <p:cNvSpPr/>
            <p:nvPr/>
          </p:nvSpPr>
          <p:spPr>
            <a:xfrm rot="16143">
              <a:off x="8601677" y="1910381"/>
              <a:ext cx="873540" cy="342273"/>
            </a:xfrm>
            <a:custGeom>
              <a:avLst/>
              <a:gdLst>
                <a:gd name="connsiteX0" fmla="*/ 0 w 873540"/>
                <a:gd name="connsiteY0" fmla="*/ 68455 h 342273"/>
                <a:gd name="connsiteX1" fmla="*/ 702404 w 873540"/>
                <a:gd name="connsiteY1" fmla="*/ 68455 h 342273"/>
                <a:gd name="connsiteX2" fmla="*/ 702404 w 873540"/>
                <a:gd name="connsiteY2" fmla="*/ 0 h 342273"/>
                <a:gd name="connsiteX3" fmla="*/ 873540 w 873540"/>
                <a:gd name="connsiteY3" fmla="*/ 171137 h 342273"/>
                <a:gd name="connsiteX4" fmla="*/ 702404 w 873540"/>
                <a:gd name="connsiteY4" fmla="*/ 342273 h 342273"/>
                <a:gd name="connsiteX5" fmla="*/ 702404 w 873540"/>
                <a:gd name="connsiteY5" fmla="*/ 273818 h 342273"/>
                <a:gd name="connsiteX6" fmla="*/ 0 w 873540"/>
                <a:gd name="connsiteY6" fmla="*/ 273818 h 342273"/>
                <a:gd name="connsiteX7" fmla="*/ 0 w 873540"/>
                <a:gd name="connsiteY7" fmla="*/ 68455 h 34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540" h="342273">
                  <a:moveTo>
                    <a:pt x="0" y="68455"/>
                  </a:moveTo>
                  <a:lnTo>
                    <a:pt x="702404" y="68455"/>
                  </a:lnTo>
                  <a:lnTo>
                    <a:pt x="702404" y="0"/>
                  </a:lnTo>
                  <a:lnTo>
                    <a:pt x="873540" y="171137"/>
                  </a:lnTo>
                  <a:lnTo>
                    <a:pt x="702404" y="342273"/>
                  </a:lnTo>
                  <a:lnTo>
                    <a:pt x="702404" y="273818"/>
                  </a:lnTo>
                  <a:lnTo>
                    <a:pt x="0" y="273818"/>
                  </a:lnTo>
                  <a:lnTo>
                    <a:pt x="0" y="6845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455" rIns="102681" bIns="68454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" kern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698D70-709D-4BBE-95DD-6E8DAF61F3A0}"/>
                </a:ext>
              </a:extLst>
            </p:cNvPr>
            <p:cNvSpPr/>
            <p:nvPr/>
          </p:nvSpPr>
          <p:spPr>
            <a:xfrm>
              <a:off x="9476016" y="1661345"/>
              <a:ext cx="1602643" cy="1444160"/>
            </a:xfrm>
            <a:custGeom>
              <a:avLst/>
              <a:gdLst>
                <a:gd name="connsiteX0" fmla="*/ 0 w 1602643"/>
                <a:gd name="connsiteY0" fmla="*/ 139596 h 1395958"/>
                <a:gd name="connsiteX1" fmla="*/ 139596 w 1602643"/>
                <a:gd name="connsiteY1" fmla="*/ 0 h 1395958"/>
                <a:gd name="connsiteX2" fmla="*/ 1463047 w 1602643"/>
                <a:gd name="connsiteY2" fmla="*/ 0 h 1395958"/>
                <a:gd name="connsiteX3" fmla="*/ 1602643 w 1602643"/>
                <a:gd name="connsiteY3" fmla="*/ 139596 h 1395958"/>
                <a:gd name="connsiteX4" fmla="*/ 1602643 w 1602643"/>
                <a:gd name="connsiteY4" fmla="*/ 1256362 h 1395958"/>
                <a:gd name="connsiteX5" fmla="*/ 1463047 w 1602643"/>
                <a:gd name="connsiteY5" fmla="*/ 1395958 h 1395958"/>
                <a:gd name="connsiteX6" fmla="*/ 139596 w 1602643"/>
                <a:gd name="connsiteY6" fmla="*/ 1395958 h 1395958"/>
                <a:gd name="connsiteX7" fmla="*/ 0 w 1602643"/>
                <a:gd name="connsiteY7" fmla="*/ 1256362 h 1395958"/>
                <a:gd name="connsiteX8" fmla="*/ 0 w 1602643"/>
                <a:gd name="connsiteY8" fmla="*/ 139596 h 139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2643" h="1395958">
                  <a:moveTo>
                    <a:pt x="0" y="139596"/>
                  </a:moveTo>
                  <a:cubicBezTo>
                    <a:pt x="0" y="62499"/>
                    <a:pt x="62499" y="0"/>
                    <a:pt x="139596" y="0"/>
                  </a:cubicBezTo>
                  <a:lnTo>
                    <a:pt x="1463047" y="0"/>
                  </a:lnTo>
                  <a:cubicBezTo>
                    <a:pt x="1540144" y="0"/>
                    <a:pt x="1602643" y="62499"/>
                    <a:pt x="1602643" y="139596"/>
                  </a:cubicBezTo>
                  <a:lnTo>
                    <a:pt x="1602643" y="1256362"/>
                  </a:lnTo>
                  <a:cubicBezTo>
                    <a:pt x="1602643" y="1333459"/>
                    <a:pt x="1540144" y="1395958"/>
                    <a:pt x="1463047" y="1395958"/>
                  </a:cubicBezTo>
                  <a:lnTo>
                    <a:pt x="139596" y="1395958"/>
                  </a:lnTo>
                  <a:cubicBezTo>
                    <a:pt x="62499" y="1395958"/>
                    <a:pt x="0" y="1333459"/>
                    <a:pt x="0" y="1256362"/>
                  </a:cubicBezTo>
                  <a:lnTo>
                    <a:pt x="0" y="1395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533899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Ongoing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237D705-5C56-4E08-A3FC-26BD5F58D69A}"/>
                </a:ext>
              </a:extLst>
            </p:cNvPr>
            <p:cNvSpPr/>
            <p:nvPr/>
          </p:nvSpPr>
          <p:spPr>
            <a:xfrm>
              <a:off x="9760877" y="2688071"/>
              <a:ext cx="2156509" cy="2859785"/>
            </a:xfrm>
            <a:custGeom>
              <a:avLst/>
              <a:gdLst>
                <a:gd name="connsiteX0" fmla="*/ 0 w 1859281"/>
                <a:gd name="connsiteY0" fmla="*/ 185928 h 2859785"/>
                <a:gd name="connsiteX1" fmla="*/ 185928 w 1859281"/>
                <a:gd name="connsiteY1" fmla="*/ 0 h 2859785"/>
                <a:gd name="connsiteX2" fmla="*/ 1673353 w 1859281"/>
                <a:gd name="connsiteY2" fmla="*/ 0 h 2859785"/>
                <a:gd name="connsiteX3" fmla="*/ 1859281 w 1859281"/>
                <a:gd name="connsiteY3" fmla="*/ 185928 h 2859785"/>
                <a:gd name="connsiteX4" fmla="*/ 1859281 w 1859281"/>
                <a:gd name="connsiteY4" fmla="*/ 2673857 h 2859785"/>
                <a:gd name="connsiteX5" fmla="*/ 1673353 w 1859281"/>
                <a:gd name="connsiteY5" fmla="*/ 2859785 h 2859785"/>
                <a:gd name="connsiteX6" fmla="*/ 185928 w 1859281"/>
                <a:gd name="connsiteY6" fmla="*/ 2859785 h 2859785"/>
                <a:gd name="connsiteX7" fmla="*/ 0 w 1859281"/>
                <a:gd name="connsiteY7" fmla="*/ 2673857 h 2859785"/>
                <a:gd name="connsiteX8" fmla="*/ 0 w 1859281"/>
                <a:gd name="connsiteY8" fmla="*/ 185928 h 285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9281" h="2859785">
                  <a:moveTo>
                    <a:pt x="0" y="185928"/>
                  </a:moveTo>
                  <a:cubicBezTo>
                    <a:pt x="0" y="83243"/>
                    <a:pt x="83243" y="0"/>
                    <a:pt x="185928" y="0"/>
                  </a:cubicBezTo>
                  <a:lnTo>
                    <a:pt x="1673353" y="0"/>
                  </a:lnTo>
                  <a:cubicBezTo>
                    <a:pt x="1776038" y="0"/>
                    <a:pt x="1859281" y="83243"/>
                    <a:pt x="1859281" y="185928"/>
                  </a:cubicBezTo>
                  <a:lnTo>
                    <a:pt x="1859281" y="2673857"/>
                  </a:lnTo>
                  <a:cubicBezTo>
                    <a:pt x="1859281" y="2776542"/>
                    <a:pt x="1776038" y="2859785"/>
                    <a:pt x="1673353" y="2859785"/>
                  </a:cubicBezTo>
                  <a:lnTo>
                    <a:pt x="185928" y="2859785"/>
                  </a:lnTo>
                  <a:cubicBezTo>
                    <a:pt x="83243" y="2859785"/>
                    <a:pt x="0" y="2776542"/>
                    <a:pt x="0" y="2673857"/>
                  </a:cubicBezTo>
                  <a:lnTo>
                    <a:pt x="0" y="185928"/>
                  </a:lnTo>
                  <a:close/>
                </a:path>
              </a:pathLst>
            </a:custGeom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248" tIns="168248" rIns="168248" bIns="168248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/>
                <a:t>Activation of regional hubs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 err="1"/>
                <a:t>ToR</a:t>
              </a:r>
              <a:r>
                <a:rPr lang="en-US" kern="1200" dirty="0"/>
                <a:t> development for TWGs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kern="1200" dirty="0"/>
                <a:t>Implementation of GA activities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691946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IAS 2023">
      <a:dk1>
        <a:srgbClr val="000000"/>
      </a:dk1>
      <a:lt1>
        <a:srgbClr val="FFFFFF"/>
      </a:lt1>
      <a:dk2>
        <a:srgbClr val="489DCB"/>
      </a:dk2>
      <a:lt2>
        <a:srgbClr val="FFFFFF"/>
      </a:lt2>
      <a:accent1>
        <a:srgbClr val="489DCB"/>
      </a:accent1>
      <a:accent2>
        <a:srgbClr val="EAAF66"/>
      </a:accent2>
      <a:accent3>
        <a:srgbClr val="2C7D5C"/>
      </a:accent3>
      <a:accent4>
        <a:srgbClr val="E0001B"/>
      </a:accent4>
      <a:accent5>
        <a:srgbClr val="69301F"/>
      </a:accent5>
      <a:accent6>
        <a:srgbClr val="FF890E"/>
      </a:accent6>
      <a:hlink>
        <a:srgbClr val="E0001B"/>
      </a:hlink>
      <a:folHlink>
        <a:srgbClr val="E0001B"/>
      </a:folHlink>
    </a:clrScheme>
    <a:fontScheme name="IAS Ribbon Sans">
      <a:majorFont>
        <a:latin typeface="IAS Ribbon Sans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AS Ribbon Sans Ligh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8EB5806B-0E69-6C41-ABD7-2774ABEFAFAE}" vid="{ED27C5B2-E848-9E4C-A73E-5A78602C1D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21d4e6fb-9d12-4ec1-abec-688feafe814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AA8B93E3C0C54882DD00A936CC00FE" ma:contentTypeVersion="16" ma:contentTypeDescription="Create a new document." ma:contentTypeScope="" ma:versionID="d5ed166e24c9527526a3b725df96c7f6">
  <xsd:schema xmlns:xsd="http://www.w3.org/2001/XMLSchema" xmlns:xs="http://www.w3.org/2001/XMLSchema" xmlns:p="http://schemas.microsoft.com/office/2006/metadata/properties" xmlns:ns2="21d4e6fb-9d12-4ec1-abec-688feafe814f" xmlns:ns3="250929fa-9806-4449-af20-7947085fa170" targetNamespace="http://schemas.microsoft.com/office/2006/metadata/properties" ma:root="true" ma:fieldsID="51f31c523ca93a3357c19cc69c63494e" ns2:_="" ns3:_="">
    <xsd:import namespace="21d4e6fb-9d12-4ec1-abec-688feafe814f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4e6fb-9d12-4ec1-abec-688feafe8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0829C5-8516-4A29-A466-77C1A10F1DCD}">
  <ds:schemaRefs>
    <ds:schemaRef ds:uri="http://schemas.microsoft.com/office/2006/metadata/properties"/>
    <ds:schemaRef ds:uri="http://schemas.microsoft.com/office/infopath/2007/PartnerControls"/>
    <ds:schemaRef ds:uri="250929fa-9806-4449-af20-7947085fa170"/>
    <ds:schemaRef ds:uri="21d4e6fb-9d12-4ec1-abec-688feafe814f"/>
  </ds:schemaRefs>
</ds:datastoreItem>
</file>

<file path=customXml/itemProps2.xml><?xml version="1.0" encoding="utf-8"?>
<ds:datastoreItem xmlns:ds="http://schemas.openxmlformats.org/officeDocument/2006/customXml" ds:itemID="{1C844954-3652-47FA-8EB7-3E236C58E5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CC490-D918-485F-8624-8D6BAAFB8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d4e6fb-9d12-4ec1-abec-688feafe814f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IAS-2023-Speaker-template_RibbonSans (1)</Template>
  <TotalTime>205</TotalTime>
  <Words>1092</Words>
  <Application>Microsoft Office PowerPoint</Application>
  <PresentationFormat>Widescreen</PresentationFormat>
  <Paragraphs>132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Symbol</vt:lpstr>
      <vt:lpstr>Courier New</vt:lpstr>
      <vt:lpstr>IAS Ribbon Sans Regular</vt:lpstr>
      <vt:lpstr>Calibri Light</vt:lpstr>
      <vt:lpstr>IAS Ribbon Sans Light</vt:lpstr>
      <vt:lpstr>Arial</vt:lpstr>
      <vt:lpstr>Calibri</vt:lpstr>
      <vt:lpstr>IAS Ribbon Sans Bold</vt:lpstr>
      <vt:lpstr>Wingdings</vt:lpstr>
      <vt:lpstr>IAS2023</vt:lpstr>
      <vt:lpstr>The Global Alliance to end AIDS  in Children by 2030</vt:lpstr>
      <vt:lpstr>Progress for children has been stalling and there are stark inequities </vt:lpstr>
      <vt:lpstr>Major gaps remain in prevention for women and treatment for children and adolescents</vt:lpstr>
      <vt:lpstr>The Global Alliance is the successor to the Global Plan and the 3-Frees Framework</vt:lpstr>
      <vt:lpstr>Stakeholder engagement in co-creation</vt:lpstr>
      <vt:lpstr>Learning from the past, the new Global Alliance will take some novel approaches </vt:lpstr>
      <vt:lpstr>For each pillar we have identified several key interventions for prioritization</vt:lpstr>
      <vt:lpstr>At launch at AIDS conference in Montreal, 12 African countries committed to join the Alliance.   Kick-off meeting held in Dar es Salaam</vt:lpstr>
      <vt:lpstr>Timelines of activities to date</vt:lpstr>
      <vt:lpstr>Each 3-year phase of the Alliance will be an opportunity to take stock and re-align our efforts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Alliance to end AIDS  in Children by 2030</dc:title>
  <dc:creator>NEWMAN OWIREDU, Morkor</dc:creator>
  <cp:lastModifiedBy>Giulia Moschen</cp:lastModifiedBy>
  <cp:revision>2</cp:revision>
  <dcterms:created xsi:type="dcterms:W3CDTF">2023-07-13T12:14:08Z</dcterms:created>
  <dcterms:modified xsi:type="dcterms:W3CDTF">2023-07-14T07:26:10Z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0x01010025AA8B93E3C0C54882DD00A936CC00FE</vt:lpwstr>
  </property>
</Properties>
</file>