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355" r:id="rId3"/>
    <p:sldId id="354" r:id="rId4"/>
    <p:sldId id="353" r:id="rId5"/>
    <p:sldId id="352" r:id="rId6"/>
    <p:sldId id="356" r:id="rId7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Powis" initials="KP" lastIdx="3" clrIdx="0">
    <p:extLst>
      <p:ext uri="{19B8F6BF-5375-455C-9EA6-DF929625EA0E}">
        <p15:presenceInfo xmlns:p15="http://schemas.microsoft.com/office/powerpoint/2012/main" userId="094b26029ce9b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9EBF5"/>
          </a:solidFill>
        </a:fill>
      </a:tcStyle>
    </a:band1H>
    <a:band1V>
      <a:tcStyle>
        <a:tcBdr/>
        <a:fill>
          <a:solidFill>
            <a:srgbClr val="E9EBF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14T05:05:42.679" idx="1">
    <p:pos x="10" y="10"/>
    <p:text>It would be good to add a websit here, that people can take a photo of or access.  Can that be done?  Or should we just say, we expect completion by DATE and will send an email to individuals on the CIPHER Listserv?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86E577-8D83-2313-6094-3BF0EEEAB72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984AC-C0E2-F467-AEAD-37ACAAF6A18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A4BFFFF-942E-43DC-89C6-47CABC52CDFC}" type="datetime1">
              <a:rPr lang="en-GB"/>
              <a:pPr lvl="0"/>
              <a:t>14/07/2023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73075AB-88C4-8DF2-C445-68166FCC56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7C7EE2A-9003-74EF-8E2C-8E8AA5A63C3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BE6B7-AA11-3F59-07B4-5760B0D73C0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B6FDE-5FF0-87A8-107B-4616D71127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FF4AC0F-DF98-403E-BC24-68807AFE749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24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F0D1E-B038-EA85-F299-6081C09D5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F623D-EA68-8565-CA38-350A5C327F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We are thrilled to present to you today the new Community of practice: </a:t>
            </a:r>
            <a:r>
              <a:rPr lang="en-US" sz="1200" b="1" dirty="0"/>
              <a:t>The PATA Linking and Learning Hub features!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1C8B1-5678-EA16-4673-646F7C9F5FA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3BF1B9-5DC9-4ED0-AB6E-15467A753E70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54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F0D1E-B038-EA85-F299-6081C09D5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F623D-EA68-8565-CA38-350A5C327F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1C8B1-5678-EA16-4673-646F7C9F5FA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3BF1B9-5DC9-4ED0-AB6E-15467A753E70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31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F0D1E-B038-EA85-F299-6081C09D5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F623D-EA68-8565-CA38-350A5C327F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1C8B1-5678-EA16-4673-646F7C9F5FA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3BF1B9-5DC9-4ED0-AB6E-15467A753E70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82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11D2BEAE-792F-A0A4-14FB-6014A0A5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5"/>
            <a:ext cx="12191996" cy="30508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B5F79869-BB4D-C788-2F3D-E3114304B232}"/>
              </a:ext>
            </a:extLst>
          </p:cNvPr>
          <p:cNvSpPr/>
          <p:nvPr/>
        </p:nvSpPr>
        <p:spPr>
          <a:xfrm>
            <a:off x="3649644" y="441326"/>
            <a:ext cx="8099435" cy="575944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IAS Ribbon Sans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A5DDD9-4D7A-B6D4-10EC-B3C2AA0964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1812057"/>
            <a:ext cx="7357344" cy="4296399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9EC7C1DB-5041-0B79-E36F-B14A3ABA1DE5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FDF7F9F-6D9A-B814-571C-F78B279DD8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945" y="4243154"/>
            <a:ext cx="3406332" cy="2534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991BF3-2711-AFE5-EF3A-10DEDF3853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1162357"/>
            <a:ext cx="7357344" cy="433800"/>
          </a:xfrm>
        </p:spPr>
        <p:txBody>
          <a:bodyPr/>
          <a:lstStyle>
            <a:lvl1pPr marL="0" indent="0">
              <a:buNone/>
              <a:defRPr lang="en-GB" sz="2800" b="1">
                <a:solidFill>
                  <a:srgbClr val="489DCB"/>
                </a:solidFill>
                <a:latin typeface="IAS Ribbon Sans Bold" pitchFamily="2"/>
                <a:ea typeface="IAS Ribbon Sans Bold" pitchFamily="2"/>
              </a:defRPr>
            </a:lvl1pPr>
          </a:lstStyle>
          <a:p>
            <a:pPr lvl="0"/>
            <a:r>
              <a:rPr lang="en-GB"/>
              <a:t>Session 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A1DA9A-783C-545F-CBC9-8EAC0ACC0A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696041"/>
            <a:ext cx="7357344" cy="385200"/>
          </a:xfrm>
        </p:spPr>
        <p:txBody>
          <a:bodyPr anchor="b"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Presenter name &amp; affiliation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F95AEF0C-0009-6280-1477-95D6840F2DD6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5AD1843A-2B3D-2059-7002-BBF936DCCD6C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29488149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7BCF388C-B349-40CF-4ABB-642C6338255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8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24BB091B-D301-3A42-B4B8-5A5F7D7B4DD8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171114-CC5C-2547-0D66-0A6D5BA05E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ACE22FB5-9B3C-C1FC-6E84-5D3C4BDC6DA9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048A7C53-FE8A-DC23-7A1B-64F9081C6DE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72E4ADC-5D1D-D19C-F413-C8E7C403E5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359976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01B18EC-7B2E-0022-A6D9-AD78E909040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75615" y="2097084"/>
            <a:ext cx="3673473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68516A4F-3706-3878-E3FA-2616C2F3A419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F8C02C-A7C2-2469-525A-7E5ED85BBE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4FA6D64-9108-7FAD-63D7-503C3764C45A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9A175753-EB8A-8758-C567-94B8866C7348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623E0A7-4E65-349B-4340-E58084A38C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7200900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  <a:lvl3pPr marL="0" lvl="0" indent="0">
              <a:spcBef>
                <a:spcPts val="1000"/>
              </a:spcBef>
              <a:buNone/>
              <a:defRPr lang="en-GB"/>
            </a:lvl3pPr>
            <a:lvl4pPr marL="0" lvl="0" indent="0">
              <a:spcBef>
                <a:spcPts val="1000"/>
              </a:spcBef>
              <a:buNone/>
              <a:defRPr lang="en-GB" sz="2000"/>
            </a:lvl4pPr>
            <a:lvl5pPr marL="0" lvl="0" indent="0">
              <a:spcBef>
                <a:spcPts val="1000"/>
              </a:spcBef>
              <a:buNone/>
              <a:defRPr lang="en-GB" sz="2000"/>
            </a:lvl5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  <a:p>
            <a:pPr lvl="0"/>
            <a:r>
              <a:rPr lang="en-GB"/>
              <a:t>Donec rutrum congue leo eget malesuada.</a:t>
            </a:r>
          </a:p>
          <a:p>
            <a:pPr lvl="0"/>
            <a:r>
              <a:rPr lang="en-GB"/>
              <a:t>Curabitur aliquet quam id dui posuere blandit.</a:t>
            </a:r>
          </a:p>
          <a:p>
            <a:pPr lvl="0"/>
            <a:r>
              <a:rPr lang="en-GB"/>
              <a:t>Proin eget tortor risus.</a:t>
            </a:r>
          </a:p>
        </p:txBody>
      </p:sp>
    </p:spTree>
    <p:extLst>
      <p:ext uri="{BB962C8B-B14F-4D97-AF65-F5344CB8AC3E}">
        <p14:creationId xmlns:p14="http://schemas.microsoft.com/office/powerpoint/2010/main" val="265861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219133-9571-F043-F73B-8BD1E2DA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-3" b="-325"/>
          <a:stretch>
            <a:fillRect/>
          </a:stretch>
        </p:blipFill>
        <p:spPr>
          <a:xfrm rot="16200004">
            <a:off x="7041871" y="1707876"/>
            <a:ext cx="6858000" cy="3442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63E8F04-FF49-C26E-15E6-7AE6AE3EBC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4009D40-A02B-861E-32D0-DB3BDECDAB6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1902" y="441326"/>
            <a:ext cx="5437186" cy="5975347"/>
          </a:xfrm>
          <a:solidFill>
            <a:srgbClr val="489DCB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52DEF6B-067A-1343-26A5-97A18EB2BC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D08060D-7310-C903-5BFC-056598B2B71E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B8B31353-8E51-70AB-1153-4A2DEA27FE5E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609091DD-3517-ACDB-B598-5C14B751336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00815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7BE64C5-AC56-4737-8A5D-A3F500D2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7047427" y="1713430"/>
            <a:ext cx="6858000" cy="34311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9CDF168-1A26-521F-CB01-14A30F1834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E24AC3B-361E-A66C-FBC9-384E765764D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1902" y="441326"/>
            <a:ext cx="5437186" cy="5975347"/>
          </a:xfrm>
          <a:solidFill>
            <a:srgbClr val="EAAF66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DF7F662B-B94F-A96C-B86F-9EE84D1341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00E3189-5327-AA8B-1291-6337584BFDC2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D19B1DF-8216-9F21-78FD-D5E7D0A5E6B4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9C84BD99-E255-DAE8-87AC-85963F34B0C3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164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5367AAAC-5DEB-887E-C752-25A53566D9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41" r="12141"/>
          <a:stretch>
            <a:fillRect/>
          </a:stretch>
        </p:blipFill>
        <p:spPr>
          <a:xfrm rot="5400013">
            <a:off x="-880788" y="2546074"/>
            <a:ext cx="5192713" cy="34311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553B16C4-CC72-3243-7C66-6D503D7EFC1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F23AA8C-C215-1DAA-FCD2-39C2B485461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2917" y="2097094"/>
            <a:ext cx="5437186" cy="4103690"/>
          </a:xfrm>
          <a:solidFill>
            <a:srgbClr val="489DCB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A7AE92-DD5C-4042-27CE-BAD09F0977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E0940E0-8237-B71E-A088-582D6F65F9B5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17E106E-0F82-8103-C935-E5369E352DA1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1420540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814E96-E086-75DD-B7FD-13350DFA78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283"/>
          <a:stretch>
            <a:fillRect/>
          </a:stretch>
        </p:blipFill>
        <p:spPr>
          <a:xfrm rot="5400013">
            <a:off x="-880788" y="2546074"/>
            <a:ext cx="5192713" cy="34311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5B5F091C-E432-7307-E542-AADD6872DB4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838A028-571F-1988-7CB4-68935BC4825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2917" y="2097094"/>
            <a:ext cx="5437186" cy="4103690"/>
          </a:xfrm>
          <a:solidFill>
            <a:srgbClr val="EAAF66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052FAB-E2B3-7886-3DF5-4D6C0E5AEA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5E30EFD-AEE5-239A-EEED-D221B846DEC1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6DFD5A26-0A4B-EEB2-6416-501667A1EC95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168840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DBC181C2-BD69-82F6-A6FF-3824B0DD0D9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BAC381-3A2B-98CE-E3F4-204DEC368C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220A38F-0996-05D9-7E5D-1A3939A582D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1902" y="2097094"/>
            <a:ext cx="5437186" cy="4103690"/>
          </a:xfrm>
          <a:solidFill>
            <a:srgbClr val="EAAF66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69060A7-1C0C-1FDA-8C7C-B7476CDAB435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95F7F927-861C-F9CE-C332-49B1A6308881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C996928D-B77E-5F7F-BCEA-2351F51BF9F8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83235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2CBE-6418-576E-21AB-526C39FECC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4609307"/>
          </a:xfrm>
        </p:spPr>
        <p:txBody>
          <a:bodyPr anchor="b"/>
          <a:lstStyle>
            <a:lvl1pPr>
              <a:defRPr lang="en-GB" sz="4800">
                <a:latin typeface="IAS Ribbon Sans Regular" pitchFamily="2"/>
                <a:ea typeface="IAS Ribbon Sans Regular" pitchFamily="2"/>
              </a:defRPr>
            </a:lvl1pPr>
          </a:lstStyle>
          <a:p>
            <a:pPr lvl="0"/>
            <a:r>
              <a:rPr lang="en-GB"/>
              <a:t>“Click to edit Master title style”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EF80163F-D4EC-BA80-8E08-53B0739701A2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ADB58-36BE-57DE-4842-0D664F14BB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5364958"/>
            <a:ext cx="7632697" cy="835816"/>
          </a:xfrm>
        </p:spPr>
        <p:txBody>
          <a:bodyPr/>
          <a:lstStyle>
            <a:lvl1pPr marL="0" indent="0">
              <a:buNone/>
              <a:defRPr lang="en-GB">
                <a:solidFill>
                  <a:srgbClr val="EAAF66"/>
                </a:solidFill>
                <a:latin typeface="IAS Ribbon Sans Bold"/>
                <a:ea typeface="IAS Ribbon Sans Regular" pitchFamily="2"/>
              </a:defRPr>
            </a:lvl1pPr>
          </a:lstStyle>
          <a:p>
            <a:pPr lvl="0"/>
            <a:r>
              <a:rPr lang="en-GB"/>
              <a:t>Quote citation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A9C8B3E-5A4D-30AB-B147-F464E1F49BCD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864F7-6785-ACCB-975A-24F5E9A72E7C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F1F8F-2E58-CC6C-9582-AB03E2EFFD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283"/>
          <a:stretch>
            <a:fillRect/>
          </a:stretch>
        </p:blipFill>
        <p:spPr>
          <a:xfrm rot="5400013">
            <a:off x="-880788" y="2546074"/>
            <a:ext cx="5192713" cy="343113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3529211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C3CCE-EF65-27F9-3B18-FD5BA6A3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41" r="12141"/>
          <a:stretch>
            <a:fillRect/>
          </a:stretch>
        </p:blipFill>
        <p:spPr>
          <a:xfrm rot="5400013">
            <a:off x="-880788" y="2546074"/>
            <a:ext cx="5192713" cy="34311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CEDE77F-2387-92A7-02D1-1513E7A34723}"/>
              </a:ext>
            </a:extLst>
          </p:cNvPr>
          <p:cNvSpPr/>
          <p:nvPr/>
        </p:nvSpPr>
        <p:spPr>
          <a:xfrm>
            <a:off x="3045354" y="0"/>
            <a:ext cx="9146651" cy="6200775"/>
          </a:xfrm>
          <a:prstGeom prst="rect">
            <a:avLst/>
          </a:prstGeom>
          <a:solidFill>
            <a:srgbClr val="489D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IAS Ribbon Sans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4A793F-196E-600C-5F29-9D17FBD95C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4609307"/>
          </a:xfrm>
        </p:spPr>
        <p:txBody>
          <a:bodyPr anchor="b"/>
          <a:lstStyle>
            <a:lvl1pPr>
              <a:defRPr lang="en-GB" sz="4800">
                <a:solidFill>
                  <a:srgbClr val="FFFFFF"/>
                </a:solidFill>
                <a:latin typeface="IAS Ribbon Sans Regular" pitchFamily="2"/>
                <a:ea typeface="IAS Ribbon Sans Regular" pitchFamily="2"/>
              </a:defRPr>
            </a:lvl1pPr>
          </a:lstStyle>
          <a:p>
            <a:pPr lvl="0"/>
            <a:r>
              <a:rPr lang="en-GB"/>
              <a:t>“Click to edit Master title style”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092AA86-36E3-C395-0F09-9A02480443B0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3F0457-4687-3332-44F0-91E7859883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5364958"/>
            <a:ext cx="7632697" cy="835816"/>
          </a:xfrm>
        </p:spPr>
        <p:txBody>
          <a:bodyPr/>
          <a:lstStyle>
            <a:lvl1pPr marL="0" indent="0">
              <a:buNone/>
              <a:defRPr lang="en-GB">
                <a:solidFill>
                  <a:srgbClr val="FFFFFF"/>
                </a:solidFill>
                <a:latin typeface="IAS Ribbon Sans Bold"/>
                <a:ea typeface="IAS Ribbon Sans Regular" pitchFamily="2"/>
              </a:defRPr>
            </a:lvl1pPr>
          </a:lstStyle>
          <a:p>
            <a:pPr lvl="0"/>
            <a:r>
              <a:rPr lang="en-GB"/>
              <a:t>Quote citation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C61D390-7328-2C83-59DB-A1242AAA1639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E173D2F-5B96-C7D9-070C-A4C39D439C60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</p:spTree>
    <p:extLst>
      <p:ext uri="{BB962C8B-B14F-4D97-AF65-F5344CB8AC3E}">
        <p14:creationId xmlns:p14="http://schemas.microsoft.com/office/powerpoint/2010/main" val="21744604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429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FB22-A8CD-99E3-3613-F18BB07A60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575944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8E84CF7B-E470-4A95-E487-E931040F00C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2FA1C-FAFA-9A7E-96D6-BD1213C340C6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78CB1-976F-6034-F0EE-3512938D57AB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D3FE6-5AF2-0CAF-017E-69EDA518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41" r="12141"/>
          <a:stretch>
            <a:fillRect/>
          </a:stretch>
        </p:blipFill>
        <p:spPr>
          <a:xfrm rot="5400013">
            <a:off x="-880788" y="2546074"/>
            <a:ext cx="5192713" cy="343113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8449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10C0B38D-2B72-4DBF-049E-0252A84065B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116391" y="2097094"/>
            <a:ext cx="7632707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  <a:lvl3pPr marL="0" lvl="0" indent="0">
              <a:spcBef>
                <a:spcPts val="1000"/>
              </a:spcBef>
              <a:buNone/>
              <a:defRPr lang="en-GB"/>
            </a:lvl3pPr>
            <a:lvl4pPr marL="0" lvl="0" indent="0">
              <a:spcBef>
                <a:spcPts val="1000"/>
              </a:spcBef>
              <a:buNone/>
              <a:defRPr lang="en-GB" sz="2000"/>
            </a:lvl4pPr>
            <a:lvl5pPr marL="0" lvl="0" indent="0">
              <a:spcBef>
                <a:spcPts val="1000"/>
              </a:spcBef>
              <a:buNone/>
              <a:defRPr lang="en-GB" sz="2000"/>
            </a:lvl5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  <a:p>
            <a:pPr lvl="0"/>
            <a:r>
              <a:rPr lang="en-GB"/>
              <a:t>Donec rutrum congue leo eget malesuada.</a:t>
            </a:r>
          </a:p>
          <a:p>
            <a:pPr lvl="0"/>
            <a:r>
              <a:rPr lang="en-GB"/>
              <a:t>Curabitur aliquet quam id dui posuere blandit.</a:t>
            </a:r>
          </a:p>
          <a:p>
            <a:pPr lvl="0"/>
            <a:r>
              <a:rPr lang="en-GB"/>
              <a:t>Proin eget tortor risus.</a:t>
            </a: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D16EA9AC-B155-21E9-A555-3265EA899FFD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368001B3-37B8-5AAA-4BC5-F9FE1E0A890B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0088A6-971A-AB9C-55B8-F20B1B57F5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79110E5-6B21-C5D5-3C93-55C9CAF13367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4B963A5-177C-4121-68C5-ABBC3368F4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41" r="12141"/>
          <a:stretch>
            <a:fillRect/>
          </a:stretch>
        </p:blipFill>
        <p:spPr>
          <a:xfrm rot="5400013">
            <a:off x="-880788" y="2546074"/>
            <a:ext cx="5192713" cy="343113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54066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97E514E-FCC4-83AC-B4C8-709B4C505057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IAS Ribbon Sans Light"/>
            </a:endParaRP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22840D45-2494-9274-DDD6-02E525212AD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94"/>
            <a:ext cx="11306171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  <a:lvl3pPr marL="0" lvl="0" indent="0">
              <a:spcBef>
                <a:spcPts val="1000"/>
              </a:spcBef>
              <a:buNone/>
              <a:defRPr lang="en-GB"/>
            </a:lvl3pPr>
            <a:lvl4pPr marL="0" lvl="0" indent="0">
              <a:spcBef>
                <a:spcPts val="1000"/>
              </a:spcBef>
              <a:buNone/>
              <a:defRPr lang="en-GB" sz="2000"/>
            </a:lvl4pPr>
            <a:lvl5pPr marL="0" lvl="0" indent="0">
              <a:spcBef>
                <a:spcPts val="1000"/>
              </a:spcBef>
              <a:buNone/>
              <a:defRPr lang="en-GB" sz="2000"/>
            </a:lvl5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  <a:p>
            <a:pPr lvl="0"/>
            <a:r>
              <a:rPr lang="en-GB"/>
              <a:t>Donec rutrum congue leo eget malesuada.</a:t>
            </a:r>
          </a:p>
          <a:p>
            <a:pPr lvl="0"/>
            <a:r>
              <a:rPr lang="en-GB"/>
              <a:t>Curabitur aliquet quam id dui posuere blandit.</a:t>
            </a:r>
          </a:p>
          <a:p>
            <a:pPr lvl="0"/>
            <a:r>
              <a:rPr lang="en-GB"/>
              <a:t>Proin eget tortor risus.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0801CDA0-44CB-A73E-CDE7-3723F3F2402F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D8B49D-76EC-0BE9-F135-F1E327D780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441326"/>
            <a:ext cx="8891918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1735E18-36A2-C6F7-1301-5B6BBCCB3680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63A0C35-063D-1AA4-D18D-853657015AFC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20979C1-514D-CE77-85E5-245C71268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44535" y="248396"/>
            <a:ext cx="1608082" cy="119644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063203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C0590A-37B9-7A06-DA9B-4FC62ACE963A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IAS Ribbon Sans Light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08FAF90E-72C8-4AB2-92E7-16ED1C886B6F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F2B183-D246-0C55-14F9-056F607584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441326"/>
            <a:ext cx="8891918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6D9B2E8-F887-55B1-AA70-C20F5737056A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A4CAB86D-993E-4492-291A-A44A3F2FD63D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5336C88-D048-3805-6AEB-F4D7F185D9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44535" y="248396"/>
            <a:ext cx="1608082" cy="119644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7954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9C6E15BF-A33A-0988-0BF7-AB1851EDCB7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997202"/>
            <a:ext cx="5437186" cy="32035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13685D5E-B1FB-E294-F5E3-FD132341ACB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3006254"/>
            <a:ext cx="5437186" cy="319452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0211A7A-8B5B-2F3C-7E87-B1A1E78137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5437186" cy="647696"/>
          </a:xfrm>
        </p:spPr>
        <p:txBody>
          <a:bodyPr anchor="b"/>
          <a:lstStyle>
            <a:lvl1pPr marL="0" indent="0">
              <a:buNone/>
              <a:defRPr lang="en-GB" sz="1800" b="1">
                <a:solidFill>
                  <a:srgbClr val="489DCB"/>
                </a:solidFill>
                <a:latin typeface="IAS Ribbon Sans Bold" pitchFamily="2"/>
                <a:ea typeface="IAS Ribbon Sans Bold" pitchFamily="2"/>
              </a:defRPr>
            </a:lvl1pPr>
          </a:lstStyle>
          <a:p>
            <a:pPr lvl="0"/>
            <a:r>
              <a:rPr lang="en-GB"/>
              <a:t>Caption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18BE2FD-3206-6152-8B12-D867F61783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11902" y="2097084"/>
            <a:ext cx="5437186" cy="647696"/>
          </a:xfrm>
        </p:spPr>
        <p:txBody>
          <a:bodyPr anchor="b"/>
          <a:lstStyle>
            <a:lvl1pPr marL="0" indent="0">
              <a:buNone/>
              <a:defRPr lang="en-GB" sz="1800" b="1">
                <a:solidFill>
                  <a:srgbClr val="489DCB"/>
                </a:solidFill>
                <a:latin typeface="IAS Ribbon Sans Bold" pitchFamily="2"/>
                <a:ea typeface="IAS Ribbon Sans Bold" pitchFamily="2"/>
              </a:defRPr>
            </a:lvl1pPr>
          </a:lstStyle>
          <a:p>
            <a:pPr lvl="0"/>
            <a:r>
              <a:rPr lang="en-GB"/>
              <a:t>Caption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EF29B737-D7B7-13D4-8405-EF34B480DBC0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285C6A-C09E-6D08-4CCF-7B13052FCA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C03DFE80-AB72-3F40-7ECC-670C6F2B4E24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6D667099-F4EA-7238-F6DA-57B7F66E5BD8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14228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2FF7C47C-12BE-BBFE-35EF-DB2FA9A6D0C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7C827EEF-6667-62DB-55AB-8C32B41642A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065AFBB-A03E-5B1E-6159-881C0B138F80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E19408-3754-ED0B-4DBB-4F5A1B904E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B7A5C80-F9B7-A859-EF8D-4D10C92D0375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FA269F8A-0931-50FE-E1C4-A5258EF2DE7B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045771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1DA2624-07D7-5F94-4714-9DB308F7D1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416B657B-B65A-A313-0C73-B123551DAA0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441326"/>
            <a:ext cx="5437186" cy="57594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CCAD0966-E43A-1C57-CD3F-866D91F092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8B55549-238B-2669-74AC-7672749CB226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110E533-498A-866D-8E52-3B4664374D82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415CDC9-EE2A-2AEE-B56D-5A1E57FF665A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39604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A638701-D364-12CB-CF87-E7426CADE96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116391" y="2097084"/>
            <a:ext cx="7632707" cy="4103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D339799B-7378-8197-0A10-88D7315BC012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23 – 26 July · Brisbane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C3C2D7-D826-9CE2-6D92-F3CE510E65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961CDDF-6A70-BAF4-B527-495FC3D3D5AD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IAS Ribbon Sans Regular" pitchFamily="2"/>
                <a:ea typeface="IAS Ribbon Sans Regular" pitchFamily="2"/>
              </a:rPr>
              <a:t>ias2023.org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12CDA76B-B074-2E05-52CE-7EDA7565DDF3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IAS Ribbon Sans Ligh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8630A77-7E90-668C-4D3A-4D04AF90E9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3368795" cy="410369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</p:spTree>
    <p:extLst>
      <p:ext uri="{BB962C8B-B14F-4D97-AF65-F5344CB8AC3E}">
        <p14:creationId xmlns:p14="http://schemas.microsoft.com/office/powerpoint/2010/main" val="26895617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8ABC5-A261-BFEA-E693-F01797C1B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88" cy="1223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A7D2F-4276-585A-75B0-D6AF982292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2907" y="2097094"/>
            <a:ext cx="11306171" cy="4079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F5B6BDA-F2BA-4103-7C28-B5AC1687C07B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273597" y="248396"/>
            <a:ext cx="1608082" cy="1196446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489DCB"/>
          </a:solidFill>
          <a:uFillTx/>
          <a:latin typeface="IAS Ribbon Sans Bold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IAS Ribbon Sans Light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IAS Ribbon Sans Light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IAS Ribbon Sans Light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IAS Ribbon Sans Light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IAS Ribbon Sans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B6B27-C145-3AD5-2621-0D4F30F148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1789041"/>
            <a:ext cx="7357344" cy="4611694"/>
          </a:xfrm>
        </p:spPr>
        <p:txBody>
          <a:bodyPr/>
          <a:lstStyle/>
          <a:p>
            <a:pPr lvl="0"/>
            <a:r>
              <a:rPr lang="en-US" baseline="30000" dirty="0"/>
              <a:t>9th</a:t>
            </a:r>
            <a:r>
              <a:rPr lang="en-US" dirty="0"/>
              <a:t> Workshop on Children and Adolescents with Perinatal HIV exposure 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9BCCFBB-1AE4-ABDA-9456-4CB077DE93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696041"/>
            <a:ext cx="7357344" cy="385200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sz="1600" dirty="0"/>
              <a:t>Vani </a:t>
            </a:r>
            <a:r>
              <a:rPr lang="en-US" sz="1600" dirty="0" err="1"/>
              <a:t>Vannappagari</a:t>
            </a:r>
            <a:r>
              <a:rPr lang="en-US" sz="1600" dirty="0"/>
              <a:t>,</a:t>
            </a:r>
            <a:r>
              <a:rPr lang="en-GB" sz="1600" dirty="0"/>
              <a:t> </a:t>
            </a:r>
            <a:r>
              <a:rPr lang="en-US" sz="1600" dirty="0" err="1"/>
              <a:t>ViiV</a:t>
            </a:r>
            <a:r>
              <a:rPr lang="en-US" sz="1600" dirty="0"/>
              <a:t> Healthcare Limited, United States</a:t>
            </a:r>
            <a:endParaRPr lang="en-GB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6DF8C-E33D-8214-85CD-3BDB902372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63411" y="3006586"/>
            <a:ext cx="7985687" cy="319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November, the Journal of the International AIDS Society, in partnership with the Collaborative Initiative for Paediatric HIV Education and Research will publish a supplement entitled:</a:t>
            </a:r>
          </a:p>
          <a:p>
            <a:endParaRPr lang="en-US" dirty="0"/>
          </a:p>
          <a:p>
            <a:pPr algn="ctr"/>
            <a:r>
              <a:rPr lang="en-US" sz="2800" b="1" i="1" dirty="0">
                <a:solidFill>
                  <a:schemeClr val="accent1"/>
                </a:solidFill>
              </a:rPr>
              <a:t>Understanding the Challenges and Optimizing Outcomes of Children with Perinatal HIV Exposure</a:t>
            </a:r>
          </a:p>
          <a:p>
            <a:pPr algn="ctr"/>
            <a:endParaRPr lang="en-US" sz="2800" b="1" i="1" dirty="0">
              <a:solidFill>
                <a:schemeClr val="accent1"/>
              </a:solidFill>
            </a:endParaRPr>
          </a:p>
          <a:p>
            <a:r>
              <a:rPr lang="en-US" dirty="0">
                <a:latin typeface="IAS Ribbon Sans Regular" pitchFamily="50" charset="0"/>
                <a:ea typeface="IAS Ribbon Sans Regular" pitchFamily="50" charset="0"/>
              </a:rPr>
              <a:t>The JIAS Supplement will be released in conjunction with the 2</a:t>
            </a:r>
            <a:r>
              <a:rPr lang="en-US" baseline="30000" dirty="0">
                <a:latin typeface="IAS Ribbon Sans Regular" pitchFamily="50" charset="0"/>
                <a:ea typeface="IAS Ribbon Sans Regular" pitchFamily="50" charset="0"/>
              </a:rPr>
              <a:t>nd</a:t>
            </a:r>
            <a:r>
              <a:rPr lang="en-US" dirty="0">
                <a:latin typeface="IAS Ribbon Sans Regular" pitchFamily="50" charset="0"/>
                <a:ea typeface="IAS Ribbon Sans Regular" pitchFamily="50" charset="0"/>
              </a:rPr>
              <a:t> </a:t>
            </a:r>
            <a:r>
              <a:rPr lang="en-CH" dirty="0">
                <a:latin typeface="IAS Ribbon Sans Regular" pitchFamily="50" charset="0"/>
                <a:ea typeface="IAS Ribbon Sans Regular" pitchFamily="50" charset="0"/>
              </a:rPr>
              <a:t>International Paediatric HIV Symposium in Africa (IPHASA</a:t>
            </a:r>
            <a:r>
              <a:rPr lang="en-US" dirty="0">
                <a:latin typeface="IAS Ribbon Sans Regular" pitchFamily="50" charset="0"/>
                <a:ea typeface="IAS Ribbon Sans Regular" pitchFamily="50" charset="0"/>
              </a:rPr>
              <a:t> 2023</a:t>
            </a:r>
            <a:r>
              <a:rPr lang="en-CH" dirty="0">
                <a:latin typeface="IAS Ribbon Sans Regular" pitchFamily="50" charset="0"/>
                <a:ea typeface="IAS Ribbon Sans Regular" pitchFamily="50" charset="0"/>
              </a:rPr>
              <a:t>) </a:t>
            </a:r>
            <a:r>
              <a:rPr lang="en-US" dirty="0">
                <a:latin typeface="IAS Ribbon Sans Regular" pitchFamily="50" charset="0"/>
                <a:ea typeface="IAS Ribbon Sans Regular" pitchFamily="50" charset="0"/>
              </a:rPr>
              <a:t>to be held in Harare, Zimbabwe </a:t>
            </a:r>
            <a:r>
              <a:rPr lang="en-CH" dirty="0">
                <a:latin typeface="IAS Ribbon Sans Regular" pitchFamily="50" charset="0"/>
                <a:ea typeface="IAS Ribbon Sans Regular" pitchFamily="50" charset="0"/>
              </a:rPr>
              <a:t>in </a:t>
            </a:r>
            <a:r>
              <a:rPr lang="en-US" dirty="0">
                <a:latin typeface="IAS Ribbon Sans Regular" pitchFamily="50" charset="0"/>
                <a:ea typeface="IAS Ribbon Sans Regular" pitchFamily="50" charset="0"/>
              </a:rPr>
              <a:t>December</a:t>
            </a:r>
            <a:r>
              <a:rPr lang="en-CH" dirty="0">
                <a:latin typeface="IAS Ribbon Sans Regular" pitchFamily="50" charset="0"/>
                <a:ea typeface="IAS Ribbon Sans Regular" pitchFamily="50" charset="0"/>
              </a:rPr>
              <a:t> 2023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C9FD45-7FDA-E7A6-37D3-529F6EF7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Journal of the International AIDS Society (JIAS)">
            <a:extLst>
              <a:ext uri="{FF2B5EF4-FFF2-40B4-BE49-F238E27FC236}">
                <a16:creationId xmlns:a16="http://schemas.microsoft.com/office/drawing/2014/main" id="{1E651FE6-4E0D-9D38-B0F8-EE3603ED6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7" b="21056"/>
          <a:stretch/>
        </p:blipFill>
        <p:spPr bwMode="auto">
          <a:xfrm>
            <a:off x="3763411" y="228600"/>
            <a:ext cx="2652298" cy="14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ing Soon Images - Free Download on Freepik">
            <a:extLst>
              <a:ext uri="{FF2B5EF4-FFF2-40B4-BE49-F238E27FC236}">
                <a16:creationId xmlns:a16="http://schemas.microsoft.com/office/drawing/2014/main" id="{E993C93B-2E7F-B50B-D6F0-D04E2E92A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7" b="27101"/>
          <a:stretch/>
        </p:blipFill>
        <p:spPr bwMode="auto">
          <a:xfrm rot="20008084">
            <a:off x="7197496" y="561559"/>
            <a:ext cx="4824524" cy="14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9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887FFB1-F38F-DD4D-7A99-0663E4097C24}"/>
              </a:ext>
            </a:extLst>
          </p:cNvPr>
          <p:cNvSpPr txBox="1">
            <a:spLocks/>
          </p:cNvSpPr>
          <p:nvPr/>
        </p:nvSpPr>
        <p:spPr>
          <a:xfrm>
            <a:off x="442913" y="1375789"/>
            <a:ext cx="8054542" cy="14674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489DCB"/>
                </a:solidFill>
                <a:uFillTx/>
                <a:latin typeface="IAS Ribbon Sans Bold"/>
              </a:defRPr>
            </a:lvl1pPr>
          </a:lstStyle>
          <a:p>
            <a:r>
              <a:rPr lang="en-US" sz="4000" b="1" dirty="0"/>
              <a:t>Launch of Community of practice - The PATA Linking and Learning Hub features</a:t>
            </a:r>
            <a:endParaRPr lang="en-US" sz="40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8F9044D-D584-954C-F213-0BC71482C920}"/>
              </a:ext>
            </a:extLst>
          </p:cNvPr>
          <p:cNvSpPr txBox="1">
            <a:spLocks/>
          </p:cNvSpPr>
          <p:nvPr/>
        </p:nvSpPr>
        <p:spPr>
          <a:xfrm>
            <a:off x="253818" y="3313381"/>
            <a:ext cx="7494080" cy="26077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IAS Ribbon Sans Light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IAS Ribbon Sans Light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IAS Ribbon Sans Light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AS Ribbon Sans Light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IAS Ribbon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800" b="1" dirty="0">
                <a:ea typeface="Calibri" panose="020F0502020204030204" pitchFamily="34" charset="0"/>
              </a:rPr>
              <a:t>Benefits of the Linking and Learning Hub: </a:t>
            </a:r>
          </a:p>
          <a:p>
            <a:pPr marL="0">
              <a:spcBef>
                <a:spcPts val="0"/>
              </a:spcBef>
            </a:pPr>
            <a:endParaRPr lang="en-GB" sz="180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ea typeface="Times New Roman" panose="02020603050405020304" pitchFamily="18" charset="0"/>
              </a:rPr>
              <a:t>A platform for sharing news and resources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ea typeface="Times New Roman" panose="02020603050405020304" pitchFamily="18" charset="0"/>
              </a:rPr>
              <a:t>The ability to host closed or open Zoom events for the group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ea typeface="Times New Roman" panose="02020603050405020304" pitchFamily="18" charset="0"/>
              </a:rPr>
              <a:t>The option to brand the group with the community of practice branding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ea typeface="Times New Roman" panose="02020603050405020304" pitchFamily="18" charset="0"/>
              </a:rPr>
              <a:t>A news feed displaying the latest conversations and discussions from the group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ea typeface="Times New Roman" panose="02020603050405020304" pitchFamily="18" charset="0"/>
              </a:rPr>
              <a:t>A member's tab showing profiles for each member and enabling direct messaging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ea typeface="Times New Roman" panose="02020603050405020304" pitchFamily="18" charset="0"/>
              </a:rPr>
              <a:t>A documents, photos, and videos tab for sharing resources and media</a:t>
            </a:r>
            <a:endParaRPr lang="en-GB" sz="180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1800" dirty="0">
                <a:ea typeface="Times New Roman" panose="02020603050405020304" pitchFamily="18" charset="0"/>
              </a:rPr>
              <a:t>Notifications via email for events and updates posted in the group</a:t>
            </a:r>
          </a:p>
        </p:txBody>
      </p:sp>
      <p:pic>
        <p:nvPicPr>
          <p:cNvPr id="11" name="Picture Placeholder 11" descr="A picture containing text, screenshot, graphics, graphic design&#10;&#10;Description automatically generated">
            <a:extLst>
              <a:ext uri="{FF2B5EF4-FFF2-40B4-BE49-F238E27FC236}">
                <a16:creationId xmlns:a16="http://schemas.microsoft.com/office/drawing/2014/main" id="{FDC45E87-471A-828A-9DE2-C1273B83A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9723" r="6560" b="7674"/>
          <a:stretch/>
        </p:blipFill>
        <p:spPr>
          <a:xfrm>
            <a:off x="7836675" y="2109537"/>
            <a:ext cx="4355325" cy="47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3987"/>
          <a:stretch/>
        </p:blipFill>
        <p:spPr>
          <a:xfrm>
            <a:off x="3352654" y="901371"/>
            <a:ext cx="6815076" cy="595662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B69D60-FF86-53EE-85A3-8157E5A3D266}"/>
              </a:ext>
            </a:extLst>
          </p:cNvPr>
          <p:cNvSpPr txBox="1"/>
          <p:nvPr/>
        </p:nvSpPr>
        <p:spPr>
          <a:xfrm>
            <a:off x="2227129" y="-45765"/>
            <a:ext cx="9721362" cy="18706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kern="0" dirty="0">
              <a:solidFill>
                <a:srgbClr val="489DCB"/>
              </a:solidFill>
              <a:latin typeface="IAS Ribbon Sans Bold"/>
            </a:endParaRPr>
          </a:p>
          <a:p>
            <a:pPr lvl="0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0" dirty="0">
                <a:solidFill>
                  <a:srgbClr val="489DCB"/>
                </a:solidFill>
                <a:latin typeface="IAS Ribbon Sans Bold"/>
              </a:rPr>
              <a:t>10th </a:t>
            </a:r>
            <a:r>
              <a:rPr lang="en-US" sz="2800" kern="0" dirty="0">
                <a:solidFill>
                  <a:srgbClr val="489DCB"/>
                </a:solidFill>
                <a:latin typeface="IAS Ribbon Sans Bold"/>
              </a:rPr>
              <a:t>Workshop on Children and Adolescents with Perinatal HIV</a:t>
            </a:r>
            <a:endParaRPr lang="en-GB" sz="2800" kern="0" dirty="0">
              <a:solidFill>
                <a:srgbClr val="489DCB"/>
              </a:solidFill>
              <a:latin typeface="IAS Ribbo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63817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9B69D60-FF86-53EE-85A3-8157E5A3D266}"/>
              </a:ext>
            </a:extLst>
          </p:cNvPr>
          <p:cNvSpPr txBox="1"/>
          <p:nvPr/>
        </p:nvSpPr>
        <p:spPr>
          <a:xfrm>
            <a:off x="3868698" y="1011984"/>
            <a:ext cx="4309238" cy="693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>
                <a:solidFill>
                  <a:srgbClr val="489DCB"/>
                </a:solidFill>
                <a:uFillTx/>
                <a:latin typeface="IAS Ribbon Sans Bold"/>
              </a:rPr>
              <a:t>Thank you!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DF75ADE3-F575-3391-085B-13948E967585}"/>
              </a:ext>
            </a:extLst>
          </p:cNvPr>
          <p:cNvSpPr txBox="1"/>
          <p:nvPr/>
        </p:nvSpPr>
        <p:spPr>
          <a:xfrm>
            <a:off x="846692" y="1596532"/>
            <a:ext cx="3348889" cy="7017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rgbClr val="489DCB"/>
                </a:solidFill>
                <a:uFillTx/>
                <a:latin typeface="IAS Ribbon Sans Light"/>
              </a:rPr>
              <a:t>Funded by: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7CA8E555-D15B-7C28-5E98-ED4A7D7CD95E}"/>
              </a:ext>
            </a:extLst>
          </p:cNvPr>
          <p:cNvSpPr txBox="1"/>
          <p:nvPr/>
        </p:nvSpPr>
        <p:spPr>
          <a:xfrm>
            <a:off x="8038701" y="3603485"/>
            <a:ext cx="470263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dirty="0">
                <a:solidFill>
                  <a:srgbClr val="489DCB"/>
                </a:solidFill>
                <a:latin typeface="IAS Ribbon Sans Light"/>
              </a:rPr>
              <a:t>In partnership </a:t>
            </a:r>
            <a:r>
              <a:rPr lang="en-US" sz="2400" b="1" dirty="0">
                <a:solidFill>
                  <a:srgbClr val="489DCB"/>
                </a:solidFill>
                <a:latin typeface="IAS Ribbon Sans Light"/>
              </a:rPr>
              <a:t>with:</a:t>
            </a: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1872E2BA-0E63-981C-CF6D-B848C925B7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877"/>
          <a:stretch>
            <a:fillRect/>
          </a:stretch>
        </p:blipFill>
        <p:spPr>
          <a:xfrm>
            <a:off x="7882200" y="4065150"/>
            <a:ext cx="1544787" cy="10440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74B91A4E-1C59-7EA5-51AC-C542995E13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526"/>
          <a:stretch>
            <a:fillRect/>
          </a:stretch>
        </p:blipFill>
        <p:spPr>
          <a:xfrm>
            <a:off x="9562783" y="4065150"/>
            <a:ext cx="1654469" cy="10440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Picture 14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6B6038B4-74FE-B5E3-9D80-CF2798AB8A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28" b="7883"/>
          <a:stretch/>
        </p:blipFill>
        <p:spPr>
          <a:xfrm>
            <a:off x="234915" y="2196218"/>
            <a:ext cx="6503327" cy="24655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6330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884" y="2744495"/>
            <a:ext cx="7848623" cy="541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>
                <a:solidFill>
                  <a:srgbClr val="489DCB"/>
                </a:solidFill>
                <a:latin typeface="IAS Ribbon Sans Bold"/>
              </a:rPr>
              <a:t>Thank you for your participation!</a:t>
            </a:r>
          </a:p>
        </p:txBody>
      </p:sp>
    </p:spTree>
    <p:extLst>
      <p:ext uri="{BB962C8B-B14F-4D97-AF65-F5344CB8AC3E}">
        <p14:creationId xmlns:p14="http://schemas.microsoft.com/office/powerpoint/2010/main" val="719157297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IAS-2023-Speaker-template_RibbonSans</Template>
  <TotalTime>196</TotalTime>
  <Words>241</Words>
  <Application>Microsoft Office PowerPoint</Application>
  <PresentationFormat>Widescreen</PresentationFormat>
  <Paragraphs>27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IAS Ribbon Sans Bold</vt:lpstr>
      <vt:lpstr>IAS Ribbon Sans Light</vt:lpstr>
      <vt:lpstr>IAS Ribbon Sans Regular</vt:lpstr>
      <vt:lpstr>IAS2023</vt:lpstr>
      <vt:lpstr>9th Workshop on Children and Adolescents with Perinatal HIV exposure 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Giulia Moschen</dc:creator>
  <cp:lastModifiedBy>Kate Powis</cp:lastModifiedBy>
  <cp:revision>15</cp:revision>
  <dcterms:created xsi:type="dcterms:W3CDTF">2023-06-26T12:31:45Z</dcterms:created>
  <dcterms:modified xsi:type="dcterms:W3CDTF">2023-07-14T09:12:33Z</dcterms:modified>
</cp:coreProperties>
</file>