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4"/>
  </p:sldMasterIdLst>
  <p:notesMasterIdLst>
    <p:notesMasterId r:id="rId19"/>
  </p:notesMasterIdLst>
  <p:sldIdLst>
    <p:sldId id="284" r:id="rId5"/>
    <p:sldId id="293" r:id="rId6"/>
    <p:sldId id="285" r:id="rId7"/>
    <p:sldId id="261" r:id="rId8"/>
    <p:sldId id="277" r:id="rId9"/>
    <p:sldId id="289" r:id="rId10"/>
    <p:sldId id="266" r:id="rId11"/>
    <p:sldId id="274" r:id="rId12"/>
    <p:sldId id="276" r:id="rId13"/>
    <p:sldId id="291" r:id="rId14"/>
    <p:sldId id="279" r:id="rId15"/>
    <p:sldId id="283" r:id="rId16"/>
    <p:sldId id="281" r:id="rId17"/>
    <p:sldId id="264"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2BD4FF-6589-42E5-97C2-C9D406F55A37}" v="1" dt="2023-07-24T07:29:05.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097" autoAdjust="0"/>
  </p:normalViewPr>
  <p:slideViewPr>
    <p:cSldViewPr snapToGrid="0" snapToObjects="1">
      <p:cViewPr varScale="1">
        <p:scale>
          <a:sx n="51" d="100"/>
          <a:sy n="51" d="100"/>
        </p:scale>
        <p:origin x="1256"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Williams" userId="63db2afe-75be-4bc2-8293-016e533a2037" providerId="ADAL" clId="{C72BD4FF-6589-42E5-97C2-C9D406F55A37}"/>
    <pc:docChg chg="delSld modNotesMaster">
      <pc:chgData name="Emma Williams" userId="63db2afe-75be-4bc2-8293-016e533a2037" providerId="ADAL" clId="{C72BD4FF-6589-42E5-97C2-C9D406F55A37}" dt="2023-07-24T07:29:47.210" v="1" actId="47"/>
      <pc:docMkLst>
        <pc:docMk/>
      </pc:docMkLst>
      <pc:sldChg chg="del">
        <pc:chgData name="Emma Williams" userId="63db2afe-75be-4bc2-8293-016e533a2037" providerId="ADAL" clId="{C72BD4FF-6589-42E5-97C2-C9D406F55A37}" dt="2023-07-24T07:29:47.210" v="1" actId="47"/>
        <pc:sldMkLst>
          <pc:docMk/>
          <pc:sldMk cId="2246602726"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4D20E5-D8F7-594B-9D91-F763D43B9AF7}" type="datetimeFigureOut">
              <a:rPr lang="en-GB" smtClean="0"/>
              <a:t>24/07/2023</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2520945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a:t>
            </a:r>
            <a:endParaRPr lang="en-CH" dirty="0"/>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94280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  - We are very pleased to have all of these publications represented in this satellite session</a:t>
            </a:r>
            <a:endParaRPr lang="en-CH" dirty="0"/>
          </a:p>
        </p:txBody>
      </p:sp>
      <p:sp>
        <p:nvSpPr>
          <p:cNvPr id="4" name="Slide Number Placeholder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339253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a:t>
            </a:r>
          </a:p>
        </p:txBody>
      </p:sp>
      <p:sp>
        <p:nvSpPr>
          <p:cNvPr id="4" name="Slide Number Placeholder 3"/>
          <p:cNvSpPr>
            <a:spLocks noGrp="1"/>
          </p:cNvSpPr>
          <p:nvPr>
            <p:ph type="sldNum" sz="quarter" idx="10"/>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850151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800" dirty="0">
                <a:solidFill>
                  <a:srgbClr val="000000"/>
                </a:solidFill>
                <a:latin typeface="Verdana" panose="020B0604030504040204" pitchFamily="34" charset="0"/>
                <a:ea typeface="Calibri" panose="020F0502020204030204" pitchFamily="34" charset="0"/>
              </a:rPr>
              <a:t>Rena</a:t>
            </a:r>
            <a:br>
              <a:rPr lang="en-US" sz="1800" dirty="0">
                <a:solidFill>
                  <a:srgbClr val="000000"/>
                </a:solidFill>
                <a:latin typeface="Verdana" panose="020B0604030504040204" pitchFamily="34" charset="0"/>
                <a:ea typeface="Calibri" panose="020F0502020204030204" pitchFamily="34" charset="0"/>
              </a:rPr>
            </a:br>
            <a:r>
              <a:rPr lang="en-US" sz="1800" dirty="0">
                <a:solidFill>
                  <a:srgbClr val="000000"/>
                </a:solidFill>
                <a:latin typeface="Verdana" panose="020B0604030504040204" pitchFamily="34" charset="0"/>
                <a:ea typeface="Calibri" panose="020F0502020204030204" pitchFamily="34" charset="0"/>
              </a:rPr>
              <a:t>Four main themes</a:t>
            </a:r>
          </a:p>
          <a:p>
            <a:pPr>
              <a:lnSpc>
                <a:spcPct val="150000"/>
              </a:lnSpc>
            </a:pPr>
            <a:endParaRPr lang="en-US" sz="1800" dirty="0">
              <a:solidFill>
                <a:srgbClr val="000000"/>
              </a:solidFill>
              <a:latin typeface="Verdana" panose="020B0604030504040204" pitchFamily="34" charset="0"/>
              <a:ea typeface="Calibri" panose="020F0502020204030204" pitchFamily="34" charset="0"/>
            </a:endParaRPr>
          </a:p>
          <a:p>
            <a:pPr>
              <a:lnSpc>
                <a:spcPct val="150000"/>
              </a:lnSpc>
            </a:pPr>
            <a:r>
              <a:rPr lang="en-CH" sz="1800" dirty="0">
                <a:solidFill>
                  <a:srgbClr val="000000"/>
                </a:solidFill>
                <a:latin typeface="Verdana" panose="020B0604030504040204" pitchFamily="34" charset="0"/>
                <a:ea typeface="Calibri" panose="020F0502020204030204" pitchFamily="34" charset="0"/>
              </a:rPr>
              <a:t>1. Person-centred care systems require meaningful and sustained engagement between stakeholders, co-designed approaches and feedback mechanisms. </a:t>
            </a:r>
            <a:endParaRPr lang="en-CH" sz="1800" dirty="0">
              <a:latin typeface="Calibri" panose="020F0502020204030204" pitchFamily="34" charset="0"/>
              <a:ea typeface="Calibri" panose="020F0502020204030204" pitchFamily="34" charset="0"/>
            </a:endParaRPr>
          </a:p>
          <a:p>
            <a:pPr>
              <a:lnSpc>
                <a:spcPct val="150000"/>
              </a:lnSpc>
            </a:pPr>
            <a:r>
              <a:rPr lang="en-CH" sz="1800" dirty="0">
                <a:solidFill>
                  <a:srgbClr val="000000"/>
                </a:solidFill>
                <a:latin typeface="Verdana" panose="020B0604030504040204" pitchFamily="34" charset="0"/>
                <a:ea typeface="Calibri" panose="020F0502020204030204" pitchFamily="34" charset="0"/>
              </a:rPr>
              <a:t>2. Person-centred care systems result in higher retention in care and better HIV outcomes. </a:t>
            </a:r>
            <a:endParaRPr lang="en-CH" sz="1800" dirty="0">
              <a:latin typeface="Calibri" panose="020F0502020204030204" pitchFamily="34" charset="0"/>
              <a:ea typeface="Calibri" panose="020F0502020204030204" pitchFamily="34" charset="0"/>
            </a:endParaRPr>
          </a:p>
          <a:p>
            <a:pPr>
              <a:lnSpc>
                <a:spcPct val="150000"/>
              </a:lnSpc>
            </a:pPr>
            <a:r>
              <a:rPr lang="en-CH" sz="1800" dirty="0">
                <a:solidFill>
                  <a:srgbClr val="000000"/>
                </a:solidFill>
                <a:latin typeface="Verdana" panose="020B0604030504040204" pitchFamily="34" charset="0"/>
                <a:ea typeface="Calibri" panose="020F0502020204030204" pitchFamily="34" charset="0"/>
              </a:rPr>
              <a:t>3. Healthcare providers encounter barriers to implementing person-centred care, and the transition to integrated and person-centred care systems requires a systemic shift that addresses inequity in all its forms and for all stakeholders involved. </a:t>
            </a:r>
            <a:endParaRPr lang="en-CH" sz="1800" dirty="0">
              <a:latin typeface="Calibri" panose="020F0502020204030204" pitchFamily="34" charset="0"/>
              <a:ea typeface="Calibri" panose="020F0502020204030204" pitchFamily="34" charset="0"/>
            </a:endParaRPr>
          </a:p>
          <a:p>
            <a:pPr>
              <a:lnSpc>
                <a:spcPct val="150000"/>
              </a:lnSpc>
            </a:pPr>
            <a:r>
              <a:rPr lang="en-CH" sz="1800" dirty="0">
                <a:solidFill>
                  <a:srgbClr val="000000"/>
                </a:solidFill>
                <a:latin typeface="Verdana" panose="020B0604030504040204" pitchFamily="34" charset="0"/>
                <a:ea typeface="Calibri" panose="020F0502020204030204" pitchFamily="34" charset="0"/>
              </a:rPr>
              <a:t>4. As HIV has evolved into a manageable chronic disease, person-centred care systems should move beyond merely focusing on acuity and, instead, champion well-being.  </a:t>
            </a:r>
            <a:endParaRPr lang="en-CH" sz="1800" dirty="0">
              <a:latin typeface="Calibri" panose="020F0502020204030204" pitchFamily="34" charset="0"/>
              <a:ea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1BE8DCDC-D13C-2549-BE6A-717E9EED41AD}" type="slidenum">
              <a:rPr lang="en-GB" smtClean="0"/>
              <a:t>13</a:t>
            </a:fld>
            <a:endParaRPr lang="en-GB"/>
          </a:p>
        </p:txBody>
      </p:sp>
    </p:spTree>
    <p:extLst>
      <p:ext uri="{BB962C8B-B14F-4D97-AF65-F5344CB8AC3E}">
        <p14:creationId xmlns:p14="http://schemas.microsoft.com/office/powerpoint/2010/main" val="151916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a:t>
            </a:r>
            <a:endParaRPr lang="en-CH" dirty="0"/>
          </a:p>
        </p:txBody>
      </p:sp>
      <p:sp>
        <p:nvSpPr>
          <p:cNvPr id="4" name="Slide Number Placeholder 3"/>
          <p:cNvSpPr>
            <a:spLocks noGrp="1"/>
          </p:cNvSpPr>
          <p:nvPr>
            <p:ph type="sldNum" sz="quarter" idx="5"/>
          </p:nvPr>
        </p:nvSpPr>
        <p:spPr/>
        <p:txBody>
          <a:bodyPr/>
          <a:lstStyle/>
          <a:p>
            <a:fld id="{1BE8DCDC-D13C-2549-BE6A-717E9EED41AD}" type="slidenum">
              <a:rPr lang="en-GB" smtClean="0"/>
              <a:t>14</a:t>
            </a:fld>
            <a:endParaRPr lang="en-GB"/>
          </a:p>
        </p:txBody>
      </p:sp>
    </p:spTree>
    <p:extLst>
      <p:ext uri="{BB962C8B-B14F-4D97-AF65-F5344CB8AC3E}">
        <p14:creationId xmlns:p14="http://schemas.microsoft.com/office/powerpoint/2010/main" val="92553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IAS Ribbon Sans Regular" pitchFamily="50" charset="0"/>
                <a:ea typeface="Calibri" panose="020F0502020204030204" pitchFamily="34" charset="0"/>
                <a:cs typeface="Arial" panose="020B0604020202020204" pitchFamily="34" charset="0"/>
              </a:rPr>
              <a:t>We acknowledge the </a:t>
            </a:r>
            <a:r>
              <a:rPr lang="en-US" dirty="0" err="1">
                <a:latin typeface="IAS Ribbon Sans Regular" pitchFamily="50" charset="0"/>
                <a:ea typeface="Calibri" panose="020F0502020204030204" pitchFamily="34" charset="0"/>
                <a:cs typeface="Arial" panose="020B0604020202020204" pitchFamily="34" charset="0"/>
              </a:rPr>
              <a:t>Jagera</a:t>
            </a:r>
            <a:r>
              <a:rPr lang="en-US" dirty="0">
                <a:latin typeface="IAS Ribbon Sans Regular" pitchFamily="50" charset="0"/>
                <a:ea typeface="Calibri" panose="020F0502020204030204" pitchFamily="34" charset="0"/>
                <a:cs typeface="Arial" panose="020B0604020202020204" pitchFamily="34" charset="0"/>
              </a:rPr>
              <a:t> people and the </a:t>
            </a:r>
            <a:r>
              <a:rPr lang="en-US" dirty="0" err="1">
                <a:latin typeface="IAS Ribbon Sans Regular" pitchFamily="50" charset="0"/>
                <a:ea typeface="Calibri" panose="020F0502020204030204" pitchFamily="34" charset="0"/>
                <a:cs typeface="Arial" panose="020B0604020202020204" pitchFamily="34" charset="0"/>
              </a:rPr>
              <a:t>Turrbal</a:t>
            </a:r>
            <a:r>
              <a:rPr lang="en-US" dirty="0">
                <a:latin typeface="IAS Ribbon Sans Regular" pitchFamily="50" charset="0"/>
                <a:ea typeface="Calibri" panose="020F0502020204030204" pitchFamily="34" charset="0"/>
                <a:cs typeface="Arial" panose="020B0604020202020204" pitchFamily="34" charset="0"/>
              </a:rPr>
              <a:t> people as the Traditional Custodians of Meanjin, the land on which we gather today.  I would also like to pay my respects to the Elders both past and present and extend that respect to other Aboriginal and Torres Strait Islanders who are present here today.</a:t>
            </a:r>
            <a:endParaRPr lang="en-CH" dirty="0">
              <a:latin typeface="Calibri" panose="020F0502020204030204" pitchFamily="34" charset="0"/>
              <a:ea typeface="Calibri" panose="020F0502020204030204" pitchFamily="34" charset="0"/>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86443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Marlène</a:t>
            </a:r>
            <a:br>
              <a:rPr lang="en-US" dirty="0"/>
            </a:br>
            <a:r>
              <a:rPr lang="en-US" dirty="0"/>
              <a:t>This satellite was sponsored by </a:t>
            </a:r>
            <a:r>
              <a:rPr lang="en-US" dirty="0" err="1"/>
              <a:t>ViiV</a:t>
            </a:r>
            <a:r>
              <a:rPr lang="en-US" dirty="0"/>
              <a:t> Healthcare and we very much appreciate their support</a:t>
            </a:r>
            <a:endParaRPr lang="en-CH" dirty="0"/>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43600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Marlène</a:t>
            </a:r>
          </a:p>
          <a:p>
            <a:r>
              <a:rPr lang="en-US" dirty="0"/>
              <a:t>The supplement was funded via our PCC partnership with Gilead but neither Gilead or the IAS PCC programme had any influence over the selection of abstracts, peer review of papers or the editorial process</a:t>
            </a:r>
            <a:endParaRPr lang="en-CH" dirty="0"/>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3478500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Marlène</a:t>
            </a:r>
            <a:endParaRPr lang="en-CH" dirty="0"/>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1913623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sz="1800" spc="10" dirty="0">
                <a:latin typeface="IAS Ribbon Sans Light" pitchFamily="50" charset="0"/>
                <a:ea typeface="MS Mincho" panose="02020609040205080304" pitchFamily="49" charset="-128"/>
                <a:cs typeface="Times New Roman" panose="02020603050405020304" pitchFamily="18" charset="0"/>
              </a:rPr>
              <a:t>Marlène</a:t>
            </a:r>
            <a:br>
              <a:rPr lang="en-GB" sz="1800" spc="10" dirty="0">
                <a:latin typeface="IAS Ribbon Sans Light" pitchFamily="50" charset="0"/>
                <a:ea typeface="MS Mincho" panose="02020609040205080304" pitchFamily="49" charset="-128"/>
                <a:cs typeface="Times New Roman" panose="02020603050405020304" pitchFamily="18" charset="0"/>
              </a:rPr>
            </a:br>
            <a:br>
              <a:rPr lang="en-GB" sz="1800" spc="10" dirty="0">
                <a:latin typeface="IAS Ribbon Sans Light" pitchFamily="50" charset="0"/>
                <a:ea typeface="MS Mincho" panose="02020609040205080304" pitchFamily="49" charset="-128"/>
                <a:cs typeface="Times New Roman" panose="02020603050405020304" pitchFamily="18" charset="0"/>
              </a:rPr>
            </a:br>
            <a:r>
              <a:rPr lang="en-GB" sz="1800" spc="10" dirty="0">
                <a:latin typeface="IAS Ribbon Sans Light" pitchFamily="50" charset="0"/>
                <a:ea typeface="MS Mincho" panose="02020609040205080304" pitchFamily="49" charset="-128"/>
                <a:cs typeface="Times New Roman" panose="02020603050405020304" pitchFamily="18" charset="0"/>
              </a:rPr>
              <a:t>Two of our three dedicated guest editors are here today to present and moderate the session. I would like to thank them for their hard work.</a:t>
            </a:r>
          </a:p>
          <a:p>
            <a:pPr defTabSz="931774">
              <a:defRPr/>
            </a:pPr>
            <a:endParaRPr lang="en-GB" sz="1800" spc="10" dirty="0">
              <a:latin typeface="IAS Ribbon Sans Light" pitchFamily="50" charset="0"/>
              <a:ea typeface="MS Mincho" panose="02020609040205080304" pitchFamily="49" charset="-128"/>
              <a:cs typeface="Times New Roman" panose="02020603050405020304" pitchFamily="18" charset="0"/>
            </a:endParaRPr>
          </a:p>
          <a:p>
            <a:pPr defTabSz="931774">
              <a:defRPr/>
            </a:pPr>
            <a:r>
              <a:rPr lang="en-GB" sz="1800" spc="10" dirty="0">
                <a:latin typeface="IAS Ribbon Sans Light" pitchFamily="50" charset="0"/>
                <a:ea typeface="MS Mincho" panose="02020609040205080304" pitchFamily="49" charset="-128"/>
                <a:cs typeface="Times New Roman" panose="02020603050405020304" pitchFamily="18" charset="0"/>
              </a:rPr>
              <a:t>Jeffrey V. Lazarus </a:t>
            </a:r>
            <a:r>
              <a:rPr lang="en-US" sz="1800" dirty="0">
                <a:latin typeface="IAS Ribbon Sans Light" pitchFamily="50" charset="0"/>
                <a:ea typeface="Calibri" panose="020F0502020204030204" pitchFamily="34" charset="0"/>
                <a:cs typeface="Calibri" panose="020F0502020204030204" pitchFamily="34" charset="0"/>
              </a:rPr>
              <a:t>is a Professor at the CUNY Graduate School of Public Health and Health Policy and the head of the Health Systems Research Group at the Barcelona Institute for Global Health. He currently serves as co-chair of the HIV Outcomes Beyond Viral Suppression coalition and he is the author of more than 300 publications, including the global consensus statement on HIV and health systems, which followed up a landmark proposal for a “fourth 90” in HIV monitoring, which focused on quality of life. </a:t>
            </a:r>
          </a:p>
          <a:p>
            <a:pPr defTabSz="931774">
              <a:defRPr/>
            </a:pPr>
            <a:endParaRPr lang="en-US" sz="1800" dirty="0">
              <a:latin typeface="IAS Ribbon Sans Light" pitchFamily="50" charset="0"/>
              <a:cs typeface="Calibri" panose="020F0502020204030204" pitchFamily="34" charset="0"/>
            </a:endParaRPr>
          </a:p>
          <a:p>
            <a:pPr defTabSz="931774">
              <a:defRPr/>
            </a:pPr>
            <a:r>
              <a:rPr lang="en-US" b="0" i="0" dirty="0">
                <a:solidFill>
                  <a:srgbClr val="000000"/>
                </a:solidFill>
                <a:effectLst/>
                <a:latin typeface="IASRibbonSans"/>
              </a:rPr>
              <a:t>Rena Janamnuaysook is a Program Manager for Transgender Health at the </a:t>
            </a:r>
            <a:r>
              <a:rPr lang="en-US" dirty="0"/>
              <a:t>Institute of HIV Research and Innovation</a:t>
            </a:r>
            <a:r>
              <a:rPr lang="en-US" b="0" i="0" dirty="0">
                <a:solidFill>
                  <a:srgbClr val="000000"/>
                </a:solidFill>
                <a:effectLst/>
                <a:latin typeface="IASRibbonSans"/>
              </a:rPr>
              <a:t> in Bangkok, Thailand, where she established the Tangerine Community Health Clinic, the first transgender-led health clinic in the region. She manages and provides technical guidance for the development and implementation of HIV research and programmes for transgender populations. </a:t>
            </a:r>
            <a:endParaRPr lang="en-CH" dirty="0"/>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114711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a:t>
            </a:r>
            <a:endParaRPr lang="en-CH" dirty="0"/>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237383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 to complete</a:t>
            </a:r>
            <a:endParaRPr lang="en-CH" dirty="0"/>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25225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a:t>
            </a:r>
            <a:endParaRPr lang="en-CH" dirty="0"/>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572163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948EA0-C9C4-94A9-8584-8E0A431BEB6C}"/>
              </a:ext>
            </a:extLst>
          </p:cNvPr>
          <p:cNvPicPr>
            <a:picLocks noChangeAspect="1"/>
          </p:cNvPicPr>
          <p:nvPr userDrawn="1"/>
        </p:nvPicPr>
        <p:blipFill>
          <a:blip r:embed="rId2"/>
          <a:stretch>
            <a:fillRect/>
          </a:stretch>
        </p:blipFill>
        <p:spPr>
          <a:xfrm>
            <a:off x="0" y="2829"/>
            <a:ext cx="12192000" cy="3050856"/>
          </a:xfrm>
          <a:prstGeom prst="rect">
            <a:avLst/>
          </a:prstGeom>
        </p:spPr>
      </p:pic>
      <p:sp>
        <p:nvSpPr>
          <p:cNvPr id="10" name="Rectangle 9">
            <a:extLst>
              <a:ext uri="{FF2B5EF4-FFF2-40B4-BE49-F238E27FC236}">
                <a16:creationId xmlns:a16="http://schemas.microsoft.com/office/drawing/2014/main" id="{9CC1CA54-A9AA-A2FF-458A-902BBF3A9E8E}"/>
              </a:ext>
            </a:extLst>
          </p:cNvPr>
          <p:cNvSpPr/>
          <p:nvPr userDrawn="1"/>
        </p:nvSpPr>
        <p:spPr>
          <a:xfrm>
            <a:off x="3649649" y="441325"/>
            <a:ext cx="8099439" cy="575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9228D688-A04B-BEB7-DB73-6D57B889488A}"/>
              </a:ext>
            </a:extLst>
          </p:cNvPr>
          <p:cNvPicPr>
            <a:picLocks noChangeAspect="1"/>
          </p:cNvPicPr>
          <p:nvPr userDrawn="1"/>
        </p:nvPicPr>
        <p:blipFill>
          <a:blip r:embed="rId3"/>
          <a:srcRect/>
          <a:stretch/>
        </p:blipFill>
        <p:spPr>
          <a:xfrm>
            <a:off x="93948" y="4243155"/>
            <a:ext cx="3406331" cy="2534377"/>
          </a:xfrm>
          <a:prstGeom prst="rect">
            <a:avLst/>
          </a:prstGeom>
        </p:spPr>
      </p:pic>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dirty="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Tree>
    <p:extLst>
      <p:ext uri="{BB962C8B-B14F-4D97-AF65-F5344CB8AC3E}">
        <p14:creationId xmlns:p14="http://schemas.microsoft.com/office/powerpoint/2010/main" val="3091970221"/>
      </p:ext>
    </p:extLst>
  </p:cSld>
  <p:clrMapOvr>
    <a:masterClrMapping/>
  </p:clrMapOvr>
  <p:extLst>
    <p:ext uri="{DCECCB84-F9BA-43D5-87BE-67443E8EF086}">
      <p15:sldGuideLst xmlns:p15="http://schemas.microsoft.com/office/powerpoint/2012/main">
        <p15:guide id="1" pos="3840" userDrawn="1">
          <p15:clr>
            <a:srgbClr val="FBAE40"/>
          </p15:clr>
        </p15:guide>
        <p15:guide id="2" pos="24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mage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DA7186-0CBE-3116-D043-83CFF8B3BF9D}"/>
              </a:ext>
            </a:extLst>
          </p:cNvPr>
          <p:cNvPicPr>
            <a:picLocks noChangeAspect="1"/>
          </p:cNvPicPr>
          <p:nvPr userDrawn="1"/>
        </p:nvPicPr>
        <p:blipFill rotWithShape="1">
          <a:blip r:embed="rId2"/>
          <a:srcRect l="1" r="-3" b="-325"/>
          <a:stretch/>
        </p:blipFill>
        <p:spPr>
          <a:xfrm rot="16200000">
            <a:off x="7041874" y="1707874"/>
            <a:ext cx="6857999" cy="3442251"/>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78372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2CC14C-A9FC-9838-0BC2-77B53012A9DF}"/>
              </a:ext>
            </a:extLst>
          </p:cNvPr>
          <p:cNvPicPr>
            <a:picLocks noChangeAspect="1"/>
          </p:cNvPicPr>
          <p:nvPr userDrawn="1"/>
        </p:nvPicPr>
        <p:blipFill>
          <a:blip r:embed="rId2"/>
          <a:stretch>
            <a:fillRect/>
          </a:stretch>
        </p:blipFill>
        <p:spPr>
          <a:xfrm rot="5400000">
            <a:off x="7047428" y="1713431"/>
            <a:ext cx="6858001" cy="3431142"/>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04783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2F386-8915-ABD1-E5D0-C6C098232B2C}"/>
              </a:ext>
            </a:extLst>
          </p:cNvPr>
          <p:cNvPicPr>
            <a:picLocks noChangeAspect="1"/>
          </p:cNvPicPr>
          <p:nvPr userDrawn="1"/>
        </p:nvPicPr>
        <p:blipFill rotWithShape="1">
          <a:blip r:embed="rId2"/>
          <a:srcRect r="24283"/>
          <a:stretch/>
        </p:blipFill>
        <p:spPr>
          <a:xfrm rot="5400000">
            <a:off x="-880786" y="2546073"/>
            <a:ext cx="5192712" cy="3431142"/>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slide quo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tIns="0" rIns="0" bIns="0" anchor="b">
            <a:normAutofit/>
          </a:bodyPr>
          <a:lstStyle>
            <a:lvl1pPr>
              <a:defRPr sz="4800" b="0" i="0">
                <a:latin typeface="IAS Ribbon Sans Regular" pitchFamily="2" charset="0"/>
                <a:ea typeface="IAS Ribbon Sans Regular" pitchFamily="2" charset="0"/>
              </a:defRPr>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a:prstGeom prst="rect">
            <a:avLst/>
          </a:prstGeom>
        </p:spPr>
        <p:txBody>
          <a:bodyPr lIns="0" tIns="0" rIns="0" bIns="0">
            <a:normAutofit/>
          </a:bodyPr>
          <a:lstStyle>
            <a:lvl1pPr marL="0" indent="0">
              <a:buNone/>
              <a:defRPr sz="2000" b="0" i="0">
                <a:solidFill>
                  <a:schemeClr val="accent2"/>
                </a:solidFill>
                <a:latin typeface="+mj-lt"/>
                <a:ea typeface="IAS Ribbon Sans Regular" pitchFamily="2" charset="0"/>
              </a:defRPr>
            </a:lvl1pPr>
          </a:lstStyle>
          <a:p>
            <a:pPr lvl="0"/>
            <a:r>
              <a:rPr lang="en-GB" noProof="0"/>
              <a:t>Quote citation</a:t>
            </a:r>
          </a:p>
        </p:txBody>
      </p:sp>
      <p:sp>
        <p:nvSpPr>
          <p:cNvPr id="3" name="TextBox 2">
            <a:extLst>
              <a:ext uri="{FF2B5EF4-FFF2-40B4-BE49-F238E27FC236}">
                <a16:creationId xmlns:a16="http://schemas.microsoft.com/office/drawing/2014/main" id="{BE9CD793-F130-9CB2-2451-FA943BB6AE2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6" name="TextBox 5">
            <a:extLst>
              <a:ext uri="{FF2B5EF4-FFF2-40B4-BE49-F238E27FC236}">
                <a16:creationId xmlns:a16="http://schemas.microsoft.com/office/drawing/2014/main" id="{AE239B4C-6F81-2889-0EB9-39A0F6583ECD}"/>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pic>
        <p:nvPicPr>
          <p:cNvPr id="7" name="Picture 6">
            <a:extLst>
              <a:ext uri="{FF2B5EF4-FFF2-40B4-BE49-F238E27FC236}">
                <a16:creationId xmlns:a16="http://schemas.microsoft.com/office/drawing/2014/main" id="{0B04845E-60BB-E78F-C73F-5E62D0122F63}"/>
              </a:ext>
            </a:extLst>
          </p:cNvPr>
          <p:cNvPicPr>
            <a:picLocks noChangeAspect="1"/>
          </p:cNvPicPr>
          <p:nvPr userDrawn="1"/>
        </p:nvPicPr>
        <p:blipFill rotWithShape="1">
          <a:blip r:embed="rId2"/>
          <a:srcRect r="24283"/>
          <a:stretch/>
        </p:blipFill>
        <p:spPr>
          <a:xfrm rot="5400000">
            <a:off x="-880786" y="2546073"/>
            <a:ext cx="5192712" cy="3431142"/>
          </a:xfrm>
          <a:prstGeom prst="rect">
            <a:avLst/>
          </a:prstGeom>
        </p:spPr>
      </p:pic>
    </p:spTree>
    <p:extLst>
      <p:ext uri="{BB962C8B-B14F-4D97-AF65-F5344CB8AC3E}">
        <p14:creationId xmlns:p14="http://schemas.microsoft.com/office/powerpoint/2010/main" val="2696101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slide quot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DBC052-5655-ACA7-DB37-6D682F7C8F2A}"/>
              </a:ext>
            </a:extLst>
          </p:cNvPr>
          <p:cNvPicPr>
            <a:picLocks noChangeAspect="1"/>
          </p:cNvPicPr>
          <p:nvPr userDrawn="1"/>
        </p:nvPicPr>
        <p:blipFill>
          <a:blip r:embed="rId2"/>
          <a:srcRect l="12141" r="12141"/>
          <a:stretch/>
        </p:blipFill>
        <p:spPr>
          <a:xfrm rot="5400000">
            <a:off x="-880786" y="2546073"/>
            <a:ext cx="5192712" cy="3431142"/>
          </a:xfrm>
          <a:prstGeom prst="rect">
            <a:avLst/>
          </a:prstGeom>
        </p:spPr>
      </p:pic>
      <p:sp>
        <p:nvSpPr>
          <p:cNvPr id="5" name="Rectangle 4">
            <a:extLst>
              <a:ext uri="{FF2B5EF4-FFF2-40B4-BE49-F238E27FC236}">
                <a16:creationId xmlns:a16="http://schemas.microsoft.com/office/drawing/2014/main" id="{C04BD7DA-579F-5C8F-B70D-172F61CEBA8B}"/>
              </a:ext>
            </a:extLst>
          </p:cNvPr>
          <p:cNvSpPr/>
          <p:nvPr userDrawn="1"/>
        </p:nvSpPr>
        <p:spPr>
          <a:xfrm>
            <a:off x="3045350" y="0"/>
            <a:ext cx="9146649"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tIns="0" rIns="0" bIns="0" anchor="b">
            <a:normAutofit/>
          </a:bodyPr>
          <a:lstStyle>
            <a:lvl1pPr>
              <a:defRPr sz="4800" b="0" i="0">
                <a:solidFill>
                  <a:schemeClr val="bg1"/>
                </a:solidFill>
                <a:latin typeface="IAS Ribbon Sans Regular" pitchFamily="2" charset="0"/>
                <a:ea typeface="IAS Ribbon Sans Regular" pitchFamily="2" charset="0"/>
              </a:defRPr>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a:prstGeom prst="rect">
            <a:avLst/>
          </a:prstGeom>
        </p:spPr>
        <p:txBody>
          <a:bodyPr lIns="0" tIns="0" rIns="0" bIns="0">
            <a:normAutofit/>
          </a:bodyPr>
          <a:lstStyle>
            <a:lvl1pPr marL="0" indent="0">
              <a:buNone/>
              <a:defRPr sz="2000" b="0" i="0">
                <a:solidFill>
                  <a:schemeClr val="bg1"/>
                </a:solidFill>
                <a:latin typeface="+mj-lt"/>
                <a:ea typeface="IAS Ribbon Sans Regular" pitchFamily="2" charset="0"/>
              </a:defRPr>
            </a:lvl1pPr>
          </a:lstStyle>
          <a:p>
            <a:pPr lvl="0"/>
            <a:r>
              <a:rPr lang="en-GB" noProof="0"/>
              <a:t>Quote citation</a:t>
            </a:r>
          </a:p>
        </p:txBody>
      </p:sp>
      <p:sp>
        <p:nvSpPr>
          <p:cNvPr id="3" name="TextBox 2">
            <a:extLst>
              <a:ext uri="{FF2B5EF4-FFF2-40B4-BE49-F238E27FC236}">
                <a16:creationId xmlns:a16="http://schemas.microsoft.com/office/drawing/2014/main" id="{BE9CD793-F130-9CB2-2451-FA943BB6AE2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6" name="TextBox 5">
            <a:extLst>
              <a:ext uri="{FF2B5EF4-FFF2-40B4-BE49-F238E27FC236}">
                <a16:creationId xmlns:a16="http://schemas.microsoft.com/office/drawing/2014/main" id="{AE239B4C-6F81-2889-0EB9-39A0F6583ECD}"/>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Tree>
    <p:extLst>
      <p:ext uri="{BB962C8B-B14F-4D97-AF65-F5344CB8AC3E}">
        <p14:creationId xmlns:p14="http://schemas.microsoft.com/office/powerpoint/2010/main" val="306559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pic>
        <p:nvPicPr>
          <p:cNvPr id="6" name="Picture 5">
            <a:extLst>
              <a:ext uri="{FF2B5EF4-FFF2-40B4-BE49-F238E27FC236}">
                <a16:creationId xmlns:a16="http://schemas.microsoft.com/office/drawing/2014/main" id="{DF9FC126-B23A-59B8-D2E5-C34CE737E4FF}"/>
              </a:ext>
            </a:extLst>
          </p:cNvPr>
          <p:cNvPicPr>
            <a:picLocks noChangeAspect="1"/>
          </p:cNvPicPr>
          <p:nvPr userDrawn="1"/>
        </p:nvPicPr>
        <p:blipFill>
          <a:blip r:embed="rId2"/>
          <a:srcRect l="12141" r="12141"/>
          <a:stretch/>
        </p:blipFill>
        <p:spPr>
          <a:xfrm rot="5400000">
            <a:off x="-880786" y="2546073"/>
            <a:ext cx="5192712" cy="3431142"/>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no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59B3F-D110-D6ED-127F-0FAAA91002E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a:prstGeom prst="rect">
            <a:avLst/>
          </a:prstGeom>
        </p:spPr>
        <p:txBody>
          <a:bodyPr lIns="0" tIns="0" rIns="0" bIns="0">
            <a:normAutofit/>
          </a:bodyPr>
          <a:lstStyle>
            <a:lvl1pPr marL="0" indent="0">
              <a:buFont typeface="Courier New" panose="02070309020205020404" pitchFamily="49" charset="0"/>
              <a:buNone/>
              <a:defRPr sz="20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8" cy="1223964"/>
          </a:xfrm>
          <a:prstGeom prst="rect">
            <a:avLst/>
          </a:prstGeom>
          <a:noFill/>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E6AB6719-A966-3519-98C7-0ACA839352E5}"/>
              </a:ext>
            </a:extLst>
          </p:cNvPr>
          <p:cNvPicPr>
            <a:picLocks noChangeAspect="1"/>
          </p:cNvPicPr>
          <p:nvPr userDrawn="1"/>
        </p:nvPicPr>
        <p:blipFill>
          <a:blip r:embed="rId2"/>
          <a:srcRect/>
          <a:stretch/>
        </p:blipFill>
        <p:spPr>
          <a:xfrm>
            <a:off x="10244538" y="248400"/>
            <a:ext cx="1608084" cy="1196446"/>
          </a:xfrm>
          <a:prstGeom prst="rect">
            <a:avLst/>
          </a:prstGeom>
        </p:spPr>
      </p:pic>
    </p:spTree>
    <p:extLst>
      <p:ext uri="{BB962C8B-B14F-4D97-AF65-F5344CB8AC3E}">
        <p14:creationId xmlns:p14="http://schemas.microsoft.com/office/powerpoint/2010/main" val="280728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4" name="Picture 3">
            <a:extLst>
              <a:ext uri="{FF2B5EF4-FFF2-40B4-BE49-F238E27FC236}">
                <a16:creationId xmlns:a16="http://schemas.microsoft.com/office/drawing/2014/main" id="{54236A86-39CA-2553-C598-9D791DE35341}"/>
              </a:ext>
            </a:extLst>
          </p:cNvPr>
          <p:cNvPicPr>
            <a:picLocks noChangeAspect="1"/>
          </p:cNvPicPr>
          <p:nvPr userDrawn="1"/>
        </p:nvPicPr>
        <p:blipFill>
          <a:blip r:embed="rId2"/>
          <a:srcRect/>
          <a:stretch/>
        </p:blipFill>
        <p:spPr>
          <a:xfrm>
            <a:off x="10244538" y="248400"/>
            <a:ext cx="1608084" cy="1196446"/>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8368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8723912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DD39D7FC-363B-A8F2-6469-69BFC94274EA}"/>
              </a:ext>
            </a:extLst>
          </p:cNvPr>
          <p:cNvPicPr>
            <a:picLocks noChangeAspect="1"/>
          </p:cNvPicPr>
          <p:nvPr userDrawn="1"/>
        </p:nvPicPr>
        <p:blipFill>
          <a:blip r:embed="rId17"/>
          <a:srcRect/>
          <a:stretch/>
        </p:blipFill>
        <p:spPr>
          <a:xfrm>
            <a:off x="273600" y="248400"/>
            <a:ext cx="1608084" cy="1196446"/>
          </a:xfrm>
          <a:prstGeom prst="rect">
            <a:avLst/>
          </a:prstGeom>
        </p:spPr>
      </p:pic>
    </p:spTree>
    <p:extLst>
      <p:ext uri="{BB962C8B-B14F-4D97-AF65-F5344CB8AC3E}">
        <p14:creationId xmlns:p14="http://schemas.microsoft.com/office/powerpoint/2010/main" val="2999483053"/>
      </p:ext>
    </p:extLst>
  </p:cSld>
  <p:clrMap bg1="lt1" tx1="dk1" bg2="lt2" tx2="dk2" accent1="accent1" accent2="accent2" accent3="accent3" accent4="accent4" accent5="accent5" accent6="accent6" hlink="hlink" folHlink="folHlink"/>
  <p:sldLayoutIdLst>
    <p:sldLayoutId id="2147483693" r:id="rId1"/>
    <p:sldLayoutId id="2147483673" r:id="rId2"/>
    <p:sldLayoutId id="2147483690" r:id="rId3"/>
    <p:sldLayoutId id="2147483694" r:id="rId4"/>
    <p:sldLayoutId id="2147483665" r:id="rId5"/>
    <p:sldLayoutId id="2147483667" r:id="rId6"/>
    <p:sldLayoutId id="2147483698" r:id="rId7"/>
    <p:sldLayoutId id="2147483699" r:id="rId8"/>
    <p:sldLayoutId id="2147483700" r:id="rId9"/>
    <p:sldLayoutId id="2147483686" r:id="rId10"/>
    <p:sldLayoutId id="2147483696" r:id="rId11"/>
    <p:sldLayoutId id="2147483697" r:id="rId12"/>
    <p:sldLayoutId id="2147483674" r:id="rId13"/>
    <p:sldLayoutId id="2147483688" r:id="rId14"/>
    <p:sldLayoutId id="2147483695" r:id="rId15"/>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a:xfrm>
            <a:off x="4116391" y="1789044"/>
            <a:ext cx="7357341" cy="4611698"/>
          </a:xfrm>
        </p:spPr>
        <p:txBody>
          <a:bodyPr anchor="ctr" anchorCtr="0">
            <a:noAutofit/>
          </a:bodyPr>
          <a:lstStyle/>
          <a:p>
            <a:r>
              <a:rPr lang="en-US" sz="4400" dirty="0">
                <a:effectLst/>
                <a:ea typeface="Calibri" panose="020F0502020204030204" pitchFamily="34" charset="0"/>
                <a:cs typeface="Times New Roman" panose="02020603050405020304" pitchFamily="18" charset="0"/>
              </a:rPr>
              <a:t>Person-centred approaches to address the health needs of people living with HIV and co-infections and co-morbidities</a:t>
            </a:r>
            <a:endParaRPr lang="en-GB" sz="1800" dirty="0"/>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p:txBody>
          <a:bodyPr>
            <a:normAutofit/>
          </a:bodyPr>
          <a:lstStyle/>
          <a:p>
            <a:r>
              <a:rPr lang="en-US" dirty="0"/>
              <a:t>Marlène Bras, International AIDS Society, Switzerland</a:t>
            </a:r>
            <a:endParaRPr lang="en-GB" dirty="0"/>
          </a:p>
        </p:txBody>
      </p:sp>
    </p:spTree>
    <p:extLst>
      <p:ext uri="{BB962C8B-B14F-4D97-AF65-F5344CB8AC3E}">
        <p14:creationId xmlns:p14="http://schemas.microsoft.com/office/powerpoint/2010/main" val="156703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810481" y="1961824"/>
            <a:ext cx="7632700" cy="4103687"/>
          </a:xfrm>
        </p:spPr>
        <p:txBody>
          <a:bodyPr>
            <a:normAutofit/>
          </a:bodyPr>
          <a:lstStyle/>
          <a:p>
            <a:pPr marL="457200" indent="-457200">
              <a:lnSpc>
                <a:spcPct val="114000"/>
              </a:lnSpc>
              <a:buFont typeface="+mj-lt"/>
              <a:buAutoNum type="arabicPeriod"/>
            </a:pPr>
            <a:r>
              <a:rPr lang="en-US" dirty="0"/>
              <a:t>Spotlight the latest evidence, best practices and community perspectives from around the world related to person-centred care approaches</a:t>
            </a:r>
          </a:p>
          <a:p>
            <a:pPr marL="457200" indent="-457200">
              <a:lnSpc>
                <a:spcPct val="114000"/>
              </a:lnSpc>
              <a:buFont typeface="+mj-lt"/>
              <a:buAutoNum type="arabicPeriod"/>
            </a:pPr>
            <a:r>
              <a:rPr lang="en-US" dirty="0"/>
              <a:t>Enable research groups to share developments around implementing the components of person-centred care in their unique settings</a:t>
            </a:r>
            <a:endParaRPr lang="en-GB" noProof="0" dirty="0"/>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p:txBody>
          <a:bodyPr>
            <a:normAutofit/>
          </a:bodyPr>
          <a:lstStyle/>
          <a:p>
            <a:r>
              <a:rPr lang="en-GB" dirty="0"/>
              <a:t>Objective of the supplement</a:t>
            </a:r>
          </a:p>
        </p:txBody>
      </p:sp>
    </p:spTree>
    <p:extLst>
      <p:ext uri="{BB962C8B-B14F-4D97-AF65-F5344CB8AC3E}">
        <p14:creationId xmlns:p14="http://schemas.microsoft.com/office/powerpoint/2010/main" val="3352240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787A8D-86A0-710C-2494-DD1CECB74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56" y="198819"/>
            <a:ext cx="4635500" cy="6171603"/>
          </a:xfrm>
          <a:prstGeom prst="rect">
            <a:avLst/>
          </a:prstGeom>
        </p:spPr>
      </p:pic>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6979192" y="1803660"/>
            <a:ext cx="3785061" cy="4103687"/>
          </a:xfrm>
        </p:spPr>
        <p:txBody>
          <a:bodyPr>
            <a:normAutofit/>
          </a:bodyPr>
          <a:lstStyle/>
          <a:p>
            <a:pPr>
              <a:lnSpc>
                <a:spcPct val="114000"/>
              </a:lnSpc>
            </a:pPr>
            <a:r>
              <a:rPr lang="en-GB" dirty="0"/>
              <a:t>10 publications launched on 6 July 2023 including:</a:t>
            </a:r>
          </a:p>
          <a:p>
            <a:pPr marL="457200" indent="-457200">
              <a:lnSpc>
                <a:spcPct val="114000"/>
              </a:lnSpc>
              <a:buFont typeface="Arial" panose="020B0604020202020204" pitchFamily="34" charset="0"/>
              <a:buChar char="•"/>
            </a:pPr>
            <a:r>
              <a:rPr lang="en-GB" dirty="0"/>
              <a:t>1 editorial</a:t>
            </a:r>
          </a:p>
          <a:p>
            <a:pPr marL="457200" indent="-457200">
              <a:lnSpc>
                <a:spcPct val="114000"/>
              </a:lnSpc>
              <a:buFont typeface="Arial" panose="020B0604020202020204" pitchFamily="34" charset="0"/>
              <a:buChar char="•"/>
            </a:pPr>
            <a:r>
              <a:rPr lang="en-GB" noProof="0" dirty="0"/>
              <a:t>5 research articles</a:t>
            </a:r>
          </a:p>
          <a:p>
            <a:pPr marL="457200" indent="-457200">
              <a:lnSpc>
                <a:spcPct val="114000"/>
              </a:lnSpc>
              <a:buFont typeface="Arial" panose="020B0604020202020204" pitchFamily="34" charset="0"/>
              <a:buChar char="•"/>
            </a:pPr>
            <a:r>
              <a:rPr lang="en-GB" dirty="0"/>
              <a:t>2 viewpoints</a:t>
            </a:r>
          </a:p>
          <a:p>
            <a:pPr marL="457200" indent="-457200">
              <a:lnSpc>
                <a:spcPct val="114000"/>
              </a:lnSpc>
              <a:buFont typeface="Arial" panose="020B0604020202020204" pitchFamily="34" charset="0"/>
              <a:buChar char="•"/>
            </a:pPr>
            <a:r>
              <a:rPr lang="en-GB" noProof="0" dirty="0"/>
              <a:t>1 short report</a:t>
            </a:r>
          </a:p>
          <a:p>
            <a:pPr marL="457200" indent="-457200">
              <a:lnSpc>
                <a:spcPct val="114000"/>
              </a:lnSpc>
              <a:buFont typeface="Arial" panose="020B0604020202020204" pitchFamily="34" charset="0"/>
              <a:buChar char="•"/>
            </a:pPr>
            <a:r>
              <a:rPr lang="en-GB" dirty="0"/>
              <a:t>1 commentary</a:t>
            </a:r>
            <a:endParaRPr lang="en-GB" noProof="0" dirty="0"/>
          </a:p>
        </p:txBody>
      </p:sp>
    </p:spTree>
    <p:extLst>
      <p:ext uri="{BB962C8B-B14F-4D97-AF65-F5344CB8AC3E}">
        <p14:creationId xmlns:p14="http://schemas.microsoft.com/office/powerpoint/2010/main" val="14281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F98D-7295-E343-8A23-37562C7E37F9}"/>
              </a:ext>
            </a:extLst>
          </p:cNvPr>
          <p:cNvSpPr>
            <a:spLocks noGrp="1"/>
          </p:cNvSpPr>
          <p:nvPr>
            <p:ph type="title"/>
          </p:nvPr>
        </p:nvSpPr>
        <p:spPr/>
        <p:txBody>
          <a:bodyPr wrap="square">
            <a:noAutofit/>
          </a:bodyPr>
          <a:lstStyle/>
          <a:p>
            <a:r>
              <a:rPr lang="en-GB" sz="3600" dirty="0"/>
              <a:t>“</a:t>
            </a:r>
            <a:r>
              <a:rPr lang="en-US" sz="3600" dirty="0"/>
              <a:t>People-centred health systems are programmes of care that provide individuals, families and communities with humanistic, holistic and trusted healthcare that must be acceptable and responsive to the needs, rights and preferences of people living with HIV and key populations </a:t>
            </a:r>
            <a:r>
              <a:rPr lang="en-GB" sz="3600" dirty="0"/>
              <a:t>.”</a:t>
            </a:r>
          </a:p>
        </p:txBody>
      </p:sp>
      <p:sp>
        <p:nvSpPr>
          <p:cNvPr id="3" name="Text Placeholder 2">
            <a:extLst>
              <a:ext uri="{FF2B5EF4-FFF2-40B4-BE49-F238E27FC236}">
                <a16:creationId xmlns:a16="http://schemas.microsoft.com/office/drawing/2014/main" id="{A45719E9-DEE5-AD41-99DD-439B9AF6D1DA}"/>
              </a:ext>
            </a:extLst>
          </p:cNvPr>
          <p:cNvSpPr>
            <a:spLocks noGrp="1"/>
          </p:cNvSpPr>
          <p:nvPr>
            <p:ph type="body" sz="quarter" idx="10"/>
          </p:nvPr>
        </p:nvSpPr>
        <p:spPr/>
        <p:txBody>
          <a:bodyPr/>
          <a:lstStyle/>
          <a:p>
            <a:r>
              <a:rPr lang="en-GB" dirty="0"/>
              <a:t>JIAS supplement editorial</a:t>
            </a:r>
          </a:p>
        </p:txBody>
      </p:sp>
    </p:spTree>
    <p:extLst>
      <p:ext uri="{BB962C8B-B14F-4D97-AF65-F5344CB8AC3E}">
        <p14:creationId xmlns:p14="http://schemas.microsoft.com/office/powerpoint/2010/main" val="80607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type="body" sz="quarter" idx="13"/>
          </p:nvPr>
        </p:nvSpPr>
        <p:spPr/>
        <p:txBody>
          <a:bodyPr>
            <a:normAutofit/>
          </a:bodyPr>
          <a:lstStyle/>
          <a:p>
            <a:pPr marL="457200" indent="-457200">
              <a:buFont typeface="+mj-lt"/>
              <a:buAutoNum type="arabicPeriod"/>
            </a:pPr>
            <a:r>
              <a:rPr lang="en-US" dirty="0"/>
              <a:t>Meaningful and sustained engagement </a:t>
            </a:r>
          </a:p>
          <a:p>
            <a:pPr marL="457200" indent="-457200">
              <a:buFont typeface="+mj-lt"/>
              <a:buAutoNum type="arabicPeriod"/>
            </a:pPr>
            <a:r>
              <a:rPr lang="en-US" dirty="0"/>
              <a:t>Proven to enhance outcomes</a:t>
            </a:r>
          </a:p>
          <a:p>
            <a:pPr marL="457200" indent="-457200">
              <a:buFont typeface="+mj-lt"/>
              <a:buAutoNum type="arabicPeriod"/>
            </a:pPr>
            <a:r>
              <a:rPr lang="en-US" dirty="0"/>
              <a:t>Implementation barriers exist</a:t>
            </a:r>
          </a:p>
          <a:p>
            <a:pPr marL="457200" indent="-457200">
              <a:buFont typeface="+mj-lt"/>
              <a:buAutoNum type="arabicPeriod"/>
            </a:pPr>
            <a:r>
              <a:rPr lang="en-US" dirty="0"/>
              <a:t>Now need to champion wellbeing</a:t>
            </a:r>
          </a:p>
        </p:txBody>
      </p:sp>
      <p:pic>
        <p:nvPicPr>
          <p:cNvPr id="7" name="Picture Placeholder 6" descr="A person and person with a child&#10;&#10;Description automatically generated">
            <a:extLst>
              <a:ext uri="{FF2B5EF4-FFF2-40B4-BE49-F238E27FC236}">
                <a16:creationId xmlns:a16="http://schemas.microsoft.com/office/drawing/2014/main" id="{34F9F1DB-2108-D8BA-908E-FDE3BC923F91}"/>
              </a:ext>
            </a:extLst>
          </p:cNvPr>
          <p:cNvPicPr>
            <a:picLocks noGrp="1" noChangeAspect="1"/>
          </p:cNvPicPr>
          <p:nvPr>
            <p:ph type="pic" sz="quarter" idx="14"/>
          </p:nvPr>
        </p:nvPicPr>
        <p:blipFill>
          <a:blip r:embed="rId3"/>
          <a:srcRect l="19654" r="19654"/>
          <a:stretch>
            <a:fillRect/>
          </a:stretch>
        </p:blipFill>
        <p:spPr/>
      </p:pic>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p:txBody>
          <a:bodyPr>
            <a:normAutofit/>
          </a:bodyPr>
          <a:lstStyle/>
          <a:p>
            <a:r>
              <a:rPr lang="en-US" dirty="0"/>
              <a:t>Key takeaways</a:t>
            </a:r>
            <a:br>
              <a:rPr lang="en-US" dirty="0"/>
            </a:br>
            <a:endParaRPr lang="en-US" dirty="0"/>
          </a:p>
        </p:txBody>
      </p:sp>
    </p:spTree>
    <p:extLst>
      <p:ext uri="{BB962C8B-B14F-4D97-AF65-F5344CB8AC3E}">
        <p14:creationId xmlns:p14="http://schemas.microsoft.com/office/powerpoint/2010/main" val="5410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F98D-7295-E343-8A23-37562C7E37F9}"/>
              </a:ext>
            </a:extLst>
          </p:cNvPr>
          <p:cNvSpPr>
            <a:spLocks noGrp="1"/>
          </p:cNvSpPr>
          <p:nvPr>
            <p:ph type="title"/>
          </p:nvPr>
        </p:nvSpPr>
        <p:spPr/>
        <p:txBody>
          <a:bodyPr wrap="square">
            <a:normAutofit fontScale="90000"/>
          </a:bodyPr>
          <a:lstStyle/>
          <a:p>
            <a:r>
              <a:rPr lang="en-GB" dirty="0"/>
              <a:t>“</a:t>
            </a:r>
            <a:r>
              <a:rPr lang="en-US" dirty="0"/>
              <a:t>It is time for the HIV field to, once again, raise its banners as a champion towards equity in healthcare and strive for the accelerated and universal shift towards person-centred health systems globally</a:t>
            </a:r>
            <a:r>
              <a:rPr lang="en-GB" dirty="0"/>
              <a:t>.”</a:t>
            </a:r>
          </a:p>
        </p:txBody>
      </p:sp>
      <p:sp>
        <p:nvSpPr>
          <p:cNvPr id="3" name="Text Placeholder 2">
            <a:extLst>
              <a:ext uri="{FF2B5EF4-FFF2-40B4-BE49-F238E27FC236}">
                <a16:creationId xmlns:a16="http://schemas.microsoft.com/office/drawing/2014/main" id="{A45719E9-DEE5-AD41-99DD-439B9AF6D1DA}"/>
              </a:ext>
            </a:extLst>
          </p:cNvPr>
          <p:cNvSpPr>
            <a:spLocks noGrp="1"/>
          </p:cNvSpPr>
          <p:nvPr>
            <p:ph type="body" sz="quarter" idx="10"/>
          </p:nvPr>
        </p:nvSpPr>
        <p:spPr/>
        <p:txBody>
          <a:bodyPr/>
          <a:lstStyle/>
          <a:p>
            <a:r>
              <a:rPr lang="en-GB" dirty="0"/>
              <a:t>JIAS supplement editorial</a:t>
            </a:r>
          </a:p>
        </p:txBody>
      </p:sp>
    </p:spTree>
    <p:extLst>
      <p:ext uri="{BB962C8B-B14F-4D97-AF65-F5344CB8AC3E}">
        <p14:creationId xmlns:p14="http://schemas.microsoft.com/office/powerpoint/2010/main" val="146662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C7F0-EC35-4316-2ED5-766DCC094B0D}"/>
              </a:ext>
            </a:extLst>
          </p:cNvPr>
          <p:cNvSpPr>
            <a:spLocks noGrp="1"/>
          </p:cNvSpPr>
          <p:nvPr>
            <p:ph type="title"/>
          </p:nvPr>
        </p:nvSpPr>
        <p:spPr>
          <a:xfrm>
            <a:off x="4116391" y="441325"/>
            <a:ext cx="5917946" cy="4609306"/>
          </a:xfrm>
        </p:spPr>
        <p:txBody>
          <a:bodyPr/>
          <a:lstStyle/>
          <a:p>
            <a:r>
              <a:rPr lang="en-US" dirty="0"/>
              <a:t>Acknowledgement of country</a:t>
            </a:r>
            <a:endParaRPr lang="en-CH" dirty="0"/>
          </a:p>
        </p:txBody>
      </p:sp>
    </p:spTree>
    <p:extLst>
      <p:ext uri="{BB962C8B-B14F-4D97-AF65-F5344CB8AC3E}">
        <p14:creationId xmlns:p14="http://schemas.microsoft.com/office/powerpoint/2010/main" val="400676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658C-8593-BDDF-C4F7-2F6DC4B5297B}"/>
              </a:ext>
            </a:extLst>
          </p:cNvPr>
          <p:cNvSpPr>
            <a:spLocks noGrp="1"/>
          </p:cNvSpPr>
          <p:nvPr>
            <p:ph type="title"/>
          </p:nvPr>
        </p:nvSpPr>
        <p:spPr/>
        <p:txBody>
          <a:bodyPr>
            <a:normAutofit/>
          </a:bodyPr>
          <a:lstStyle/>
          <a:p>
            <a:pPr algn="ctr"/>
            <a:r>
              <a:rPr lang="en-US" sz="5400" dirty="0"/>
              <a:t>Satellite with    </a:t>
            </a:r>
            <a:br>
              <a:rPr lang="en-US" sz="5400" dirty="0"/>
            </a:br>
            <a:r>
              <a:rPr lang="en-US" sz="5400" dirty="0"/>
              <a:t> support from:</a:t>
            </a:r>
            <a:br>
              <a:rPr lang="en-US" sz="5400" dirty="0"/>
            </a:br>
            <a:br>
              <a:rPr lang="en-US" sz="5400" dirty="0"/>
            </a:br>
            <a:br>
              <a:rPr lang="en-US" sz="5400" dirty="0"/>
            </a:br>
            <a:endParaRPr lang="en-CH" sz="5400" dirty="0"/>
          </a:p>
        </p:txBody>
      </p:sp>
      <p:pic>
        <p:nvPicPr>
          <p:cNvPr id="1026" name="Picture 2">
            <a:extLst>
              <a:ext uri="{FF2B5EF4-FFF2-40B4-BE49-F238E27FC236}">
                <a16:creationId xmlns:a16="http://schemas.microsoft.com/office/drawing/2014/main" id="{49EE1D82-A24B-4B34-3364-71DB93D33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3431761"/>
            <a:ext cx="2965429" cy="164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11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787A8D-86A0-710C-2494-DD1CECB74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03" y="53306"/>
            <a:ext cx="4998957" cy="6655502"/>
          </a:xfrm>
          <a:prstGeom prst="rect">
            <a:avLst/>
          </a:prstGeom>
        </p:spPr>
      </p:pic>
      <p:sp>
        <p:nvSpPr>
          <p:cNvPr id="7" name="Title 1">
            <a:extLst>
              <a:ext uri="{FF2B5EF4-FFF2-40B4-BE49-F238E27FC236}">
                <a16:creationId xmlns:a16="http://schemas.microsoft.com/office/drawing/2014/main" id="{0FC8658C-8593-BDDF-C4F7-2F6DC4B5297B}"/>
              </a:ext>
            </a:extLst>
          </p:cNvPr>
          <p:cNvSpPr>
            <a:spLocks noGrp="1"/>
          </p:cNvSpPr>
          <p:nvPr>
            <p:ph type="title"/>
          </p:nvPr>
        </p:nvSpPr>
        <p:spPr>
          <a:xfrm>
            <a:off x="5929162" y="1547561"/>
            <a:ext cx="5935432" cy="5161247"/>
          </a:xfrm>
        </p:spPr>
        <p:txBody>
          <a:bodyPr>
            <a:normAutofit/>
          </a:bodyPr>
          <a:lstStyle/>
          <a:p>
            <a:r>
              <a:rPr lang="en-US" sz="5400" dirty="0"/>
              <a:t>With support from:</a:t>
            </a:r>
            <a:br>
              <a:rPr lang="en-US" sz="5400" dirty="0"/>
            </a:br>
            <a:br>
              <a:rPr lang="en-US" sz="5400" dirty="0"/>
            </a:br>
            <a:br>
              <a:rPr lang="en-US" sz="5400" dirty="0"/>
            </a:br>
            <a:endParaRPr lang="en-CH" sz="5400" dirty="0"/>
          </a:p>
        </p:txBody>
      </p:sp>
      <p:pic>
        <p:nvPicPr>
          <p:cNvPr id="8" name="Picture 2" descr="Gilead Sciences – Logos Download">
            <a:extLst>
              <a:ext uri="{FF2B5EF4-FFF2-40B4-BE49-F238E27FC236}">
                <a16:creationId xmlns:a16="http://schemas.microsoft.com/office/drawing/2014/main" id="{40C8D027-CFF9-9711-745A-5781D1F90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8070" y="3114146"/>
            <a:ext cx="4747706" cy="135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738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626518" y="2264820"/>
            <a:ext cx="10244681" cy="4103687"/>
          </a:xfrm>
        </p:spPr>
        <p:txBody>
          <a:bodyPr>
            <a:normAutofit/>
          </a:bodyPr>
          <a:lstStyle/>
          <a:p>
            <a:r>
              <a:rPr lang="en-US" dirty="0"/>
              <a:t>This supplement was guest edited by: </a:t>
            </a:r>
          </a:p>
          <a:p>
            <a:pPr marL="342900" indent="-342900">
              <a:buFont typeface="Arial" panose="020B0604020202020204" pitchFamily="34" charset="0"/>
              <a:buChar char="•"/>
            </a:pPr>
            <a:r>
              <a:rPr lang="en-US" dirty="0"/>
              <a:t>Rena Janamnuaysook, Institute of HIV Research and Innovation, Thailand</a:t>
            </a:r>
          </a:p>
          <a:p>
            <a:pPr marL="342900" indent="-342900">
              <a:buFont typeface="Arial" panose="020B0604020202020204" pitchFamily="34" charset="0"/>
              <a:buChar char="•"/>
            </a:pPr>
            <a:r>
              <a:rPr lang="en-US" dirty="0"/>
              <a:t>Jeffrey V. Lazarus, Barcelona Institute for Global Health, Spain</a:t>
            </a:r>
          </a:p>
          <a:p>
            <a:pPr marL="342900" indent="-342900">
              <a:buFont typeface="Arial" panose="020B0604020202020204" pitchFamily="34" charset="0"/>
              <a:buChar char="•"/>
            </a:pPr>
            <a:r>
              <a:rPr lang="en-US" dirty="0"/>
              <a:t>Georgina Caswell, Global Network of People Living with HIV, South Africa</a:t>
            </a:r>
          </a:p>
          <a:p>
            <a:pPr marL="342900" indent="-342900">
              <a:buFont typeface="Arial" panose="020B0604020202020204" pitchFamily="34" charset="0"/>
              <a:buChar char="•"/>
            </a:pPr>
            <a:endParaRPr lang="en-US" noProof="0" dirty="0"/>
          </a:p>
          <a:p>
            <a:r>
              <a:rPr lang="en-US" dirty="0"/>
              <a:t>With thanks to the JIAS Editorial Team and the IAS person-centred care programme</a:t>
            </a:r>
            <a:endParaRPr lang="en-GB" noProof="0" dirty="0"/>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p:txBody>
          <a:bodyPr>
            <a:normAutofit/>
          </a:bodyPr>
          <a:lstStyle/>
          <a:p>
            <a:r>
              <a:rPr lang="en-US" dirty="0"/>
              <a:t>Acknowledgement of contributors</a:t>
            </a:r>
          </a:p>
        </p:txBody>
      </p:sp>
    </p:spTree>
    <p:extLst>
      <p:ext uri="{BB962C8B-B14F-4D97-AF65-F5344CB8AC3E}">
        <p14:creationId xmlns:p14="http://schemas.microsoft.com/office/powerpoint/2010/main" val="405339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720B-51A3-627C-1698-F0E9D8AFCAF5}"/>
              </a:ext>
            </a:extLst>
          </p:cNvPr>
          <p:cNvSpPr>
            <a:spLocks noGrp="1"/>
          </p:cNvSpPr>
          <p:nvPr>
            <p:ph type="title"/>
          </p:nvPr>
        </p:nvSpPr>
        <p:spPr/>
        <p:txBody>
          <a:bodyPr/>
          <a:lstStyle/>
          <a:p>
            <a:r>
              <a:rPr lang="en-US" dirty="0"/>
              <a:t>Moderators</a:t>
            </a:r>
            <a:br>
              <a:rPr lang="en-US" dirty="0"/>
            </a:br>
            <a:br>
              <a:rPr lang="en-US" dirty="0"/>
            </a:br>
            <a:br>
              <a:rPr lang="en-US" dirty="0"/>
            </a:br>
            <a:br>
              <a:rPr lang="en-US" dirty="0"/>
            </a:br>
            <a:br>
              <a:rPr lang="en-US" dirty="0"/>
            </a:br>
            <a:endParaRPr lang="en-CH" dirty="0"/>
          </a:p>
        </p:txBody>
      </p:sp>
      <p:pic>
        <p:nvPicPr>
          <p:cNvPr id="4" name="Picture 3" descr="A person in a blue shirt&#10;&#10;Description automatically generated">
            <a:extLst>
              <a:ext uri="{FF2B5EF4-FFF2-40B4-BE49-F238E27FC236}">
                <a16:creationId xmlns:a16="http://schemas.microsoft.com/office/drawing/2014/main" id="{20512EDA-4B51-6A56-7174-39370D85F63D}"/>
              </a:ext>
            </a:extLst>
          </p:cNvPr>
          <p:cNvPicPr>
            <a:picLocks noChangeAspect="1"/>
          </p:cNvPicPr>
          <p:nvPr/>
        </p:nvPicPr>
        <p:blipFill rotWithShape="1">
          <a:blip r:embed="rId3"/>
          <a:srcRect l="24404" r="15148"/>
          <a:stretch/>
        </p:blipFill>
        <p:spPr>
          <a:xfrm>
            <a:off x="4618495" y="2348381"/>
            <a:ext cx="2371239" cy="2611077"/>
          </a:xfrm>
          <a:prstGeom prst="rect">
            <a:avLst/>
          </a:prstGeom>
        </p:spPr>
      </p:pic>
      <p:pic>
        <p:nvPicPr>
          <p:cNvPr id="3074" name="Picture 2" descr="Portrait of Rena Janamnuaysook">
            <a:extLst>
              <a:ext uri="{FF2B5EF4-FFF2-40B4-BE49-F238E27FC236}">
                <a16:creationId xmlns:a16="http://schemas.microsoft.com/office/drawing/2014/main" id="{FB0C3527-5873-FE20-44B9-8FA00AADB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8075" y="2348381"/>
            <a:ext cx="2611077" cy="26110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B79C19F-09ED-3EC0-6A08-814CC5D83025}"/>
              </a:ext>
            </a:extLst>
          </p:cNvPr>
          <p:cNvSpPr txBox="1"/>
          <p:nvPr/>
        </p:nvSpPr>
        <p:spPr>
          <a:xfrm>
            <a:off x="8278334" y="5100227"/>
            <a:ext cx="3264480" cy="923330"/>
          </a:xfrm>
          <a:prstGeom prst="rect">
            <a:avLst/>
          </a:prstGeom>
          <a:noFill/>
        </p:spPr>
        <p:txBody>
          <a:bodyPr wrap="square">
            <a:spAutoFit/>
          </a:bodyPr>
          <a:lstStyle/>
          <a:p>
            <a:r>
              <a:rPr lang="en-US" dirty="0"/>
              <a:t>Rena Janamnuaysook, Institute of HIV Research and Innovation, Thailand </a:t>
            </a:r>
          </a:p>
        </p:txBody>
      </p:sp>
      <p:sp>
        <p:nvSpPr>
          <p:cNvPr id="8" name="TextBox 7">
            <a:extLst>
              <a:ext uri="{FF2B5EF4-FFF2-40B4-BE49-F238E27FC236}">
                <a16:creationId xmlns:a16="http://schemas.microsoft.com/office/drawing/2014/main" id="{6A0F569C-F96B-4A8A-3C6E-19C7B89BFCA1}"/>
              </a:ext>
            </a:extLst>
          </p:cNvPr>
          <p:cNvSpPr txBox="1"/>
          <p:nvPr/>
        </p:nvSpPr>
        <p:spPr>
          <a:xfrm>
            <a:off x="4541373" y="5094701"/>
            <a:ext cx="3264480" cy="923330"/>
          </a:xfrm>
          <a:prstGeom prst="rect">
            <a:avLst/>
          </a:prstGeom>
          <a:noFill/>
        </p:spPr>
        <p:txBody>
          <a:bodyPr wrap="square">
            <a:spAutoFit/>
          </a:bodyPr>
          <a:lstStyle/>
          <a:p>
            <a:r>
              <a:rPr lang="en-US" dirty="0"/>
              <a:t>Jeffrey V. Lazarus, Barcelona Institute for Global Health, Spain</a:t>
            </a:r>
          </a:p>
        </p:txBody>
      </p:sp>
    </p:spTree>
    <p:extLst>
      <p:ext uri="{BB962C8B-B14F-4D97-AF65-F5344CB8AC3E}">
        <p14:creationId xmlns:p14="http://schemas.microsoft.com/office/powerpoint/2010/main" val="264154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a:xfrm>
            <a:off x="4116391" y="1789044"/>
            <a:ext cx="7357341" cy="4611698"/>
          </a:xfrm>
        </p:spPr>
        <p:txBody>
          <a:bodyPr anchor="ctr" anchorCtr="0">
            <a:noAutofit/>
          </a:bodyPr>
          <a:lstStyle/>
          <a:p>
            <a:r>
              <a:rPr lang="en-US" sz="4800" noProof="0" dirty="0"/>
              <a:t>A people-centred health system must be the foundation for person-centred care in the HIV response</a:t>
            </a:r>
            <a:endParaRPr lang="en-GB" sz="4800" dirty="0"/>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p:txBody>
          <a:bodyPr>
            <a:normAutofit fontScale="92500" lnSpcReduction="10000"/>
          </a:bodyPr>
          <a:lstStyle/>
          <a:p>
            <a:r>
              <a:rPr lang="en-US" sz="1800" dirty="0">
                <a:effectLst/>
                <a:ea typeface="Calibri" panose="020F0502020204030204" pitchFamily="34" charset="0"/>
                <a:cs typeface="Times New Roman" panose="02020603050405020304" pitchFamily="18" charset="0"/>
              </a:rPr>
              <a:t>Person-centred approaches to address the health needs of people living with HIV and co-infections and co-morbidities</a:t>
            </a:r>
            <a:endParaRPr lang="en-GB" dirty="0"/>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p:txBody>
          <a:bodyPr>
            <a:normAutofit fontScale="92500"/>
          </a:bodyPr>
          <a:lstStyle/>
          <a:p>
            <a:r>
              <a:rPr lang="en-GB" dirty="0"/>
              <a:t>Rena Janamnuaysook, </a:t>
            </a:r>
            <a:r>
              <a:rPr lang="en-US" dirty="0"/>
              <a:t>Institute of HIV Research and Innovation, Thailand</a:t>
            </a:r>
            <a:endParaRPr lang="en-GB" dirty="0"/>
          </a:p>
        </p:txBody>
      </p:sp>
    </p:spTree>
    <p:extLst>
      <p:ext uri="{BB962C8B-B14F-4D97-AF65-F5344CB8AC3E}">
        <p14:creationId xmlns:p14="http://schemas.microsoft.com/office/powerpoint/2010/main" val="92414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CEF99C-E9FF-4BE7-F459-C80EB08A0C23}"/>
              </a:ext>
            </a:extLst>
          </p:cNvPr>
          <p:cNvSpPr>
            <a:spLocks noGrp="1"/>
          </p:cNvSpPr>
          <p:nvPr>
            <p:ph type="title"/>
          </p:nvPr>
        </p:nvSpPr>
        <p:spPr>
          <a:xfrm>
            <a:off x="442912" y="592371"/>
            <a:ext cx="9893783" cy="1223964"/>
          </a:xfrm>
        </p:spPr>
        <p:txBody>
          <a:bodyPr/>
          <a:lstStyle/>
          <a:p>
            <a:r>
              <a:rPr lang="en-US" dirty="0"/>
              <a:t>Conflict of interest disclosure</a:t>
            </a:r>
            <a:endParaRPr lang="en-CH" dirty="0"/>
          </a:p>
        </p:txBody>
      </p:sp>
      <p:sp>
        <p:nvSpPr>
          <p:cNvPr id="6" name="Content Placeholder 2">
            <a:extLst>
              <a:ext uri="{FF2B5EF4-FFF2-40B4-BE49-F238E27FC236}">
                <a16:creationId xmlns:a16="http://schemas.microsoft.com/office/drawing/2014/main" id="{14C0CD7C-EC6B-A5AC-2A9B-D48010DBBC70}"/>
              </a:ext>
            </a:extLst>
          </p:cNvPr>
          <p:cNvSpPr txBox="1">
            <a:spLocks/>
          </p:cNvSpPr>
          <p:nvPr/>
        </p:nvSpPr>
        <p:spPr>
          <a:xfrm>
            <a:off x="1103887" y="1830759"/>
            <a:ext cx="9530983" cy="375503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a:p>
            <a:r>
              <a:rPr lang="en-US" sz="2800" dirty="0">
                <a:latin typeface="Arial" panose="020B0604020202020204" pitchFamily="34" charset="0"/>
                <a:cs typeface="Arial" panose="020B0604020202020204" pitchFamily="34" charset="0"/>
              </a:rPr>
              <a:t>Gilead Sciences and </a:t>
            </a:r>
            <a:r>
              <a:rPr lang="en-US" sz="2800" dirty="0" err="1">
                <a:latin typeface="Arial" panose="020B0604020202020204" pitchFamily="34" charset="0"/>
                <a:cs typeface="Arial" panose="020B0604020202020204" pitchFamily="34" charset="0"/>
              </a:rPr>
              <a:t>ViiV</a:t>
            </a:r>
            <a:r>
              <a:rPr lang="en-US" sz="2800" dirty="0">
                <a:latin typeface="Arial" panose="020B0604020202020204" pitchFamily="34" charset="0"/>
                <a:cs typeface="Arial" panose="020B0604020202020204" pitchFamily="34" charset="0"/>
              </a:rPr>
              <a:t> Healthcare: Speaker’s bureau</a:t>
            </a:r>
          </a:p>
          <a:p>
            <a:endParaRPr lang="en-US" dirty="0"/>
          </a:p>
          <a:p>
            <a:r>
              <a:rPr lang="en-US" sz="2800" dirty="0">
                <a:latin typeface="Arial" panose="020B0604020202020204" pitchFamily="34" charset="0"/>
                <a:cs typeface="Arial" panose="020B0604020202020204" pitchFamily="34" charset="0"/>
              </a:rPr>
              <a:t>The potential effects of relevant financial relationships with ineligible companies have been mitigated. Any clinical recommendations are based on evidence and are free of commercial bias.</a:t>
            </a:r>
          </a:p>
        </p:txBody>
      </p:sp>
    </p:spTree>
    <p:extLst>
      <p:ext uri="{BB962C8B-B14F-4D97-AF65-F5344CB8AC3E}">
        <p14:creationId xmlns:p14="http://schemas.microsoft.com/office/powerpoint/2010/main" val="82799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626519" y="1337913"/>
            <a:ext cx="8708312" cy="4395328"/>
          </a:xfrm>
        </p:spPr>
        <p:txBody>
          <a:bodyPr>
            <a:normAutofit/>
          </a:bodyPr>
          <a:lstStyle/>
          <a:p>
            <a:pPr marL="342900" indent="-342900">
              <a:lnSpc>
                <a:spcPct val="114000"/>
              </a:lnSpc>
              <a:buFont typeface="Arial" panose="020B0604020202020204" pitchFamily="34" charset="0"/>
              <a:buChar char="•"/>
            </a:pPr>
            <a:r>
              <a:rPr lang="en-US" dirty="0"/>
              <a:t>Despite advances made by health systems to improve the care of people living with HIV, “a higher burden of multi-morbidity and poorer health-related quality of life are reported by many people living with HIV in comparison to people without HIV” [1]</a:t>
            </a:r>
          </a:p>
          <a:p>
            <a:pPr marL="342900" indent="-342900">
              <a:lnSpc>
                <a:spcPct val="114000"/>
              </a:lnSpc>
              <a:buFont typeface="Arial" panose="020B0604020202020204" pitchFamily="34" charset="0"/>
              <a:buChar char="•"/>
            </a:pPr>
            <a:r>
              <a:rPr lang="en-US" dirty="0"/>
              <a:t>WHO’s Consolidated HIV Guidelines includes guidance on task-sharing, integration and decentralization of services “to promote the highest quality, person-centred delivery of care for people living with and affected by HIV” [2]</a:t>
            </a:r>
          </a:p>
          <a:p>
            <a:pPr marL="342900" indent="-342900">
              <a:lnSpc>
                <a:spcPct val="114000"/>
              </a:lnSpc>
              <a:buFont typeface="Arial" panose="020B0604020202020204" pitchFamily="34" charset="0"/>
              <a:buChar char="•"/>
            </a:pPr>
            <a:r>
              <a:rPr lang="en-US" dirty="0"/>
              <a:t>Gaps in implementation science evidence to support this guidance exist</a:t>
            </a:r>
          </a:p>
          <a:p>
            <a:pPr marL="342900" indent="-342900">
              <a:lnSpc>
                <a:spcPct val="114000"/>
              </a:lnSpc>
              <a:buFont typeface="Arial" panose="020B0604020202020204" pitchFamily="34" charset="0"/>
              <a:buChar char="•"/>
            </a:pPr>
            <a:endParaRPr lang="en-GB" dirty="0"/>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p:txBody>
          <a:bodyPr>
            <a:normAutofit/>
          </a:bodyPr>
          <a:lstStyle/>
          <a:p>
            <a:r>
              <a:rPr lang="en-US" dirty="0"/>
              <a:t>Background</a:t>
            </a:r>
          </a:p>
        </p:txBody>
      </p:sp>
      <p:sp>
        <p:nvSpPr>
          <p:cNvPr id="4" name="TextBox 3">
            <a:extLst>
              <a:ext uri="{FF2B5EF4-FFF2-40B4-BE49-F238E27FC236}">
                <a16:creationId xmlns:a16="http://schemas.microsoft.com/office/drawing/2014/main" id="{69992E54-DBD1-AB3C-D08C-C47183468A88}"/>
              </a:ext>
            </a:extLst>
          </p:cNvPr>
          <p:cNvSpPr txBox="1"/>
          <p:nvPr/>
        </p:nvSpPr>
        <p:spPr>
          <a:xfrm>
            <a:off x="626519" y="5863983"/>
            <a:ext cx="10938962" cy="738664"/>
          </a:xfrm>
          <a:prstGeom prst="rect">
            <a:avLst/>
          </a:prstGeom>
          <a:noFill/>
        </p:spPr>
        <p:txBody>
          <a:bodyPr wrap="square" rtlCol="0">
            <a:spAutoFit/>
          </a:bodyPr>
          <a:lstStyle/>
          <a:p>
            <a:r>
              <a:rPr lang="en-GB" sz="1400" spc="10" dirty="0">
                <a:effectLst/>
                <a:ea typeface="MS Mincho" panose="02020609040205080304" pitchFamily="49" charset="-128"/>
                <a:cs typeface="Times New Roman" panose="02020603050405020304" pitchFamily="18" charset="0"/>
              </a:rPr>
              <a:t>1. Lazarus, J.V. et.al. </a:t>
            </a:r>
            <a:r>
              <a:rPr lang="en-GB" sz="1400" i="1" spc="10" dirty="0">
                <a:effectLst/>
                <a:ea typeface="MS Mincho" panose="02020609040205080304" pitchFamily="49" charset="-128"/>
                <a:cs typeface="Times New Roman" panose="02020603050405020304" pitchFamily="18" charset="0"/>
              </a:rPr>
              <a:t>Nat </a:t>
            </a:r>
            <a:r>
              <a:rPr lang="en-GB" sz="1400" i="1" spc="10" dirty="0" err="1">
                <a:effectLst/>
                <a:ea typeface="MS Mincho" panose="02020609040205080304" pitchFamily="49" charset="-128"/>
                <a:cs typeface="Times New Roman" panose="02020603050405020304" pitchFamily="18" charset="0"/>
              </a:rPr>
              <a:t>Commun</a:t>
            </a:r>
            <a:r>
              <a:rPr lang="en-GB" sz="1400" spc="10" dirty="0">
                <a:effectLst/>
                <a:ea typeface="MS Mincho" panose="02020609040205080304" pitchFamily="49" charset="-128"/>
                <a:cs typeface="Times New Roman" panose="02020603050405020304" pitchFamily="18" charset="0"/>
              </a:rPr>
              <a:t> </a:t>
            </a:r>
            <a:r>
              <a:rPr lang="en-GB" sz="1400" b="1" spc="10" dirty="0">
                <a:effectLst/>
                <a:ea typeface="MS Mincho" panose="02020609040205080304" pitchFamily="49" charset="-128"/>
                <a:cs typeface="Times New Roman" panose="02020603050405020304" pitchFamily="18" charset="0"/>
              </a:rPr>
              <a:t>12, </a:t>
            </a:r>
            <a:r>
              <a:rPr lang="en-GB" sz="1400" spc="10" dirty="0">
                <a:effectLst/>
                <a:ea typeface="MS Mincho" panose="02020609040205080304" pitchFamily="49" charset="-128"/>
                <a:cs typeface="Times New Roman" panose="02020603050405020304" pitchFamily="18" charset="0"/>
              </a:rPr>
              <a:t>4450 (2021).			2.WHO, Consolidated guidelines on HIV prevention, 													testing, treatment, service delivery and monitoring, 													July 2021 </a:t>
            </a:r>
            <a:endParaRPr lang="en-CH" sz="1400" dirty="0"/>
          </a:p>
        </p:txBody>
      </p:sp>
    </p:spTree>
    <p:extLst>
      <p:ext uri="{BB962C8B-B14F-4D97-AF65-F5344CB8AC3E}">
        <p14:creationId xmlns:p14="http://schemas.microsoft.com/office/powerpoint/2010/main" val="1281679761"/>
      </p:ext>
    </p:extLst>
  </p:cSld>
  <p:clrMapOvr>
    <a:masterClrMapping/>
  </p:clrMapOvr>
</p:sld>
</file>

<file path=ppt/theme/theme1.xml><?xml version="1.0" encoding="utf-8"?>
<a:theme xmlns:a="http://schemas.openxmlformats.org/drawingml/2006/main" name="IAS2023">
  <a:themeElements>
    <a:clrScheme name="IAS 2023">
      <a:dk1>
        <a:srgbClr val="000000"/>
      </a:dk1>
      <a:lt1>
        <a:srgbClr val="FFFFFF"/>
      </a:lt1>
      <a:dk2>
        <a:srgbClr val="489DCB"/>
      </a:dk2>
      <a:lt2>
        <a:srgbClr val="FFFFFF"/>
      </a:lt2>
      <a:accent1>
        <a:srgbClr val="489DCB"/>
      </a:accent1>
      <a:accent2>
        <a:srgbClr val="EAAF66"/>
      </a:accent2>
      <a:accent3>
        <a:srgbClr val="2C7D5C"/>
      </a:accent3>
      <a:accent4>
        <a:srgbClr val="E0001B"/>
      </a:accent4>
      <a:accent5>
        <a:srgbClr val="69301F"/>
      </a:accent5>
      <a:accent6>
        <a:srgbClr val="FF890E"/>
      </a:accent6>
      <a:hlink>
        <a:srgbClr val="E0001B"/>
      </a:hlink>
      <a:folHlink>
        <a:srgbClr val="E0001B"/>
      </a:folHlink>
    </a:clrScheme>
    <a:fontScheme name="IAS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0" id="{CFA80BC0-AD6E-E448-8EBA-CC4CAEB6551A}" vid="{172C739A-344C-5F43-8BCC-E364C8214C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3d3018a3-4faf-4e6b-8b26-f4217bce7ff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A1DB0929D38B49BE3F7DB6EA59087A" ma:contentTypeVersion="17" ma:contentTypeDescription="Create a new document." ma:contentTypeScope="" ma:versionID="3d28e5f2a2e45e296cae4ef070a317b2">
  <xsd:schema xmlns:xsd="http://www.w3.org/2001/XMLSchema" xmlns:xs="http://www.w3.org/2001/XMLSchema" xmlns:p="http://schemas.microsoft.com/office/2006/metadata/properties" xmlns:ns2="3d3018a3-4faf-4e6b-8b26-f4217bce7ffb" xmlns:ns3="250929fa-9806-4449-af20-7947085fa170" targetNamespace="http://schemas.microsoft.com/office/2006/metadata/properties" ma:root="true" ma:fieldsID="86c5b9ccc177f9bac7a6df1f8d4430b5" ns2:_="" ns3:_="">
    <xsd:import namespace="3d3018a3-4faf-4e6b-8b26-f4217bce7ffb"/>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018a3-4faf-4e6b-8b26-f4217bce7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AF7B11-44E5-4E0F-9F0E-74889F03B805}">
  <ds:schemaRefs>
    <ds:schemaRef ds:uri="http://schemas.microsoft.com/office/2006/metadata/properties"/>
    <ds:schemaRef ds:uri="http://schemas.microsoft.com/office/infopath/2007/PartnerControls"/>
    <ds:schemaRef ds:uri="http://schemas.microsoft.com/office/2006/documentManagement/types"/>
    <ds:schemaRef ds:uri="http://purl.org/dc/terms/"/>
    <ds:schemaRef ds:uri="250929fa-9806-4449-af20-7947085fa170"/>
    <ds:schemaRef ds:uri="3d3018a3-4faf-4e6b-8b26-f4217bce7ffb"/>
    <ds:schemaRef ds:uri="http://www.w3.org/XML/1998/namespace"/>
    <ds:schemaRef ds:uri="http://purl.org/dc/dcmityp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ABD91213-72AF-448F-9FFC-5E08BD606D23}">
  <ds:schemaRefs>
    <ds:schemaRef ds:uri="http://schemas.microsoft.com/sharepoint/v3/contenttype/forms"/>
  </ds:schemaRefs>
</ds:datastoreItem>
</file>

<file path=customXml/itemProps3.xml><?xml version="1.0" encoding="utf-8"?>
<ds:datastoreItem xmlns:ds="http://schemas.openxmlformats.org/officeDocument/2006/customXml" ds:itemID="{F752E339-FBCF-401F-9DCD-4E82AC354B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018a3-4faf-4e6b-8b26-f4217bce7ffb"/>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IAS-2023-Speaker-template_Verdana</Template>
  <TotalTime>231</TotalTime>
  <Words>983</Words>
  <Application>Microsoft Office PowerPoint</Application>
  <PresentationFormat>Widescreen</PresentationFormat>
  <Paragraphs>83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Courier New</vt:lpstr>
      <vt:lpstr>IAS Ribbon Sans Light</vt:lpstr>
      <vt:lpstr>IAS Ribbon Sans Regular</vt:lpstr>
      <vt:lpstr>IASRibbonSans</vt:lpstr>
      <vt:lpstr>Verdana</vt:lpstr>
      <vt:lpstr>IAS2023</vt:lpstr>
      <vt:lpstr>Person-centred approaches to address the health needs of people living with HIV and co-infections and co-morbidities</vt:lpstr>
      <vt:lpstr>Acknowledgement of country</vt:lpstr>
      <vt:lpstr>Satellite with      support from:   </vt:lpstr>
      <vt:lpstr>With support from:   </vt:lpstr>
      <vt:lpstr>Acknowledgement of contributors</vt:lpstr>
      <vt:lpstr>Moderators     </vt:lpstr>
      <vt:lpstr>A people-centred health system must be the foundation for person-centred care in the HIV response</vt:lpstr>
      <vt:lpstr>Conflict of interest disclosure</vt:lpstr>
      <vt:lpstr>Background</vt:lpstr>
      <vt:lpstr>Objective of the supplement</vt:lpstr>
      <vt:lpstr>PowerPoint Presentation</vt:lpstr>
      <vt:lpstr>“People-centred health systems are programmes of care that provide individuals, families and communities with humanistic, holistic and trusted healthcare that must be acceptable and responsive to the needs, rights and preferences of people living with HIV and key populations .”</vt:lpstr>
      <vt:lpstr>Key takeaways </vt:lpstr>
      <vt:lpstr>“It is time for the HIV field to, once again, raise its banners as a champion towards equity in healthcare and strive for the accelerated and universal shift towards person-centred health systems globally.”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Emma Williams</dc:creator>
  <cp:lastModifiedBy>Emma Williams</cp:lastModifiedBy>
  <cp:revision>10</cp:revision>
  <dcterms:created xsi:type="dcterms:W3CDTF">2023-05-26T10:00:24Z</dcterms:created>
  <dcterms:modified xsi:type="dcterms:W3CDTF">2023-07-24T07:29:57Z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0x0101008EA1DB0929D38B49BE3F7DB6EA59087A</vt:lpwstr>
  </property>
  <property fmtid="{D5CDD505-2E9C-101B-9397-08002B2CF9AE}" pid="3" name="MediaServiceImageTags">
    <vt:lpwstr/>
  </property>
</Properties>
</file>