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0" r:id="rId1"/>
  </p:sldMasterIdLst>
  <p:notesMasterIdLst>
    <p:notesMasterId r:id="rId22"/>
  </p:notesMasterIdLst>
  <p:sldIdLst>
    <p:sldId id="977" r:id="rId2"/>
    <p:sldId id="978" r:id="rId3"/>
    <p:sldId id="868" r:id="rId4"/>
    <p:sldId id="979" r:id="rId5"/>
    <p:sldId id="980" r:id="rId6"/>
    <p:sldId id="981" r:id="rId7"/>
    <p:sldId id="984" r:id="rId8"/>
    <p:sldId id="982" r:id="rId9"/>
    <p:sldId id="983" r:id="rId10"/>
    <p:sldId id="985" r:id="rId11"/>
    <p:sldId id="986" r:id="rId12"/>
    <p:sldId id="987" r:id="rId13"/>
    <p:sldId id="988" r:id="rId14"/>
    <p:sldId id="989" r:id="rId15"/>
    <p:sldId id="990" r:id="rId16"/>
    <p:sldId id="991" r:id="rId17"/>
    <p:sldId id="992" r:id="rId18"/>
    <p:sldId id="993" r:id="rId19"/>
    <p:sldId id="994" r:id="rId20"/>
    <p:sldId id="995"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mbria" panose="02040503050406030204" pitchFamily="18" charset="0"/>
      <p:regular r:id="rId27"/>
      <p:bold r:id="rId28"/>
      <p:italic r:id="rId29"/>
      <p:boldItalic r:id="rId30"/>
    </p:embeddedFont>
    <p:embeddedFont>
      <p:font typeface="Fira Sans" panose="020B0503050000020004" pitchFamily="34" charset="0"/>
      <p:regular r:id="rId31"/>
      <p:bold r:id="rId32"/>
      <p:italic r:id="rId33"/>
      <p:boldItalic r:id="rId34"/>
    </p:embeddedFont>
    <p:embeddedFont>
      <p:font typeface="Georgia" panose="02040502050405020303" pitchFamily="18" charset="0"/>
      <p:regular r:id="rId35"/>
      <p:bold r:id="rId36"/>
      <p:italic r:id="rId37"/>
      <p:boldItalic r:id="rId38"/>
    </p:embeddedFont>
    <p:embeddedFont>
      <p:font typeface="IAS Ribbon Sans Bold" pitchFamily="50" charset="0"/>
      <p:bold r:id="rId39"/>
      <p:italic r:id="rId40"/>
      <p:boldItalic r:id="rId41"/>
    </p:embeddedFont>
    <p:embeddedFont>
      <p:font typeface="IAS Ribbon Sans Light" pitchFamily="50" charset="0"/>
      <p:regular r:id="rId42"/>
      <p:italic r:id="rId43"/>
    </p:embeddedFont>
    <p:embeddedFont>
      <p:font typeface="IAS Ribbon Sans Regular" pitchFamily="50" charset="0"/>
      <p:regular r:id="rId44"/>
      <p:italic r:id="rId45"/>
    </p:embeddedFont>
    <p:embeddedFont>
      <p:font typeface="Merriweather" panose="020F0502020204030204" pitchFamily="2" charset="0"/>
      <p:regular r:id="rId46"/>
      <p:bold r:id="rId47"/>
      <p:italic r:id="rId48"/>
      <p:boldItalic r:id="rId49"/>
    </p:embeddedFont>
    <p:embeddedFont>
      <p:font typeface="noto sans" panose="020B0502040504020204" pitchFamily="34" charset="0"/>
      <p:regular r:id="rId50"/>
      <p:bold r:id="rId51"/>
      <p:italic r:id="rId52"/>
      <p:boldItalic r:id="rId53"/>
    </p:embeddedFont>
    <p:embeddedFont>
      <p:font typeface="Verdana" panose="020B0604030504040204" pitchFamily="34" charset="0"/>
      <p:regular r:id="rId54"/>
      <p:bold r:id="rId55"/>
      <p:italic r:id="rId56"/>
      <p:boldItalic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33EAC6-34B3-43C5-A621-9D0398362F8A}" v="7" dt="2023-07-18T16:25:18.1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91"/>
    <p:restoredTop sz="94542" autoAdjust="0"/>
  </p:normalViewPr>
  <p:slideViewPr>
    <p:cSldViewPr snapToGrid="0" snapToObjects="1">
      <p:cViewPr varScale="1">
        <p:scale>
          <a:sx n="62" d="100"/>
          <a:sy n="62" d="100"/>
        </p:scale>
        <p:origin x="1052"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font" Target="fonts/font3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font" Target="fonts/font34.fntdata"/><Relationship Id="rId8" Type="http://schemas.openxmlformats.org/officeDocument/2006/relationships/slide" Target="slides/slide7.xml"/><Relationship Id="rId51" Type="http://schemas.openxmlformats.org/officeDocument/2006/relationships/font" Target="fonts/font2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9.fntdata"/><Relationship Id="rId54" Type="http://schemas.openxmlformats.org/officeDocument/2006/relationships/font" Target="fonts/font32.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font" Target="fonts/font35.fntdata"/><Relationship Id="rId10" Type="http://schemas.openxmlformats.org/officeDocument/2006/relationships/slide" Target="slides/slide9.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22/07/2023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dirty="0"/>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948EA0-C9C4-94A9-8584-8E0A431BEB6C}"/>
              </a:ext>
            </a:extLst>
          </p:cNvPr>
          <p:cNvPicPr>
            <a:picLocks noChangeAspect="1"/>
          </p:cNvPicPr>
          <p:nvPr userDrawn="1"/>
        </p:nvPicPr>
        <p:blipFill>
          <a:blip r:embed="rId2"/>
          <a:stretch>
            <a:fillRect/>
          </a:stretch>
        </p:blipFill>
        <p:spPr>
          <a:xfrm>
            <a:off x="0" y="2829"/>
            <a:ext cx="12192000" cy="3050856"/>
          </a:xfrm>
          <a:prstGeom prst="rect">
            <a:avLst/>
          </a:prstGeom>
        </p:spPr>
      </p:pic>
      <p:sp>
        <p:nvSpPr>
          <p:cNvPr id="10" name="Rectangle 9">
            <a:extLst>
              <a:ext uri="{FF2B5EF4-FFF2-40B4-BE49-F238E27FC236}">
                <a16:creationId xmlns:a16="http://schemas.microsoft.com/office/drawing/2014/main" id="{9CC1CA54-A9AA-A2FF-458A-902BBF3A9E8E}"/>
              </a:ext>
            </a:extLst>
          </p:cNvPr>
          <p:cNvSpPr/>
          <p:nvPr userDrawn="1"/>
        </p:nvSpPr>
        <p:spPr>
          <a:xfrm>
            <a:off x="3649649" y="441325"/>
            <a:ext cx="8099439" cy="575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noProof="0" dirty="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9228D688-A04B-BEB7-DB73-6D57B889488A}"/>
              </a:ext>
            </a:extLst>
          </p:cNvPr>
          <p:cNvPicPr>
            <a:picLocks noChangeAspect="1"/>
          </p:cNvPicPr>
          <p:nvPr userDrawn="1"/>
        </p:nvPicPr>
        <p:blipFill>
          <a:blip r:embed="rId3"/>
          <a:srcRect/>
          <a:stretch/>
        </p:blipFill>
        <p:spPr>
          <a:xfrm>
            <a:off x="93948" y="4243155"/>
            <a:ext cx="3406331" cy="2534377"/>
          </a:xfrm>
          <a:prstGeom prst="rect">
            <a:avLst/>
          </a:prstGeom>
        </p:spPr>
      </p:pic>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IAS Ribbon Sans Bold" pitchFamily="2" charset="0"/>
                <a:ea typeface="IAS Ribbon Sans Bold" pitchFamily="2" charset="0"/>
              </a:defRPr>
            </a:lvl1pPr>
          </a:lstStyle>
          <a:p>
            <a:pPr lvl="0"/>
            <a:r>
              <a:rPr lang="en-GB" noProof="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ias2023.org</a:t>
            </a:r>
          </a:p>
        </p:txBody>
      </p:sp>
    </p:spTree>
    <p:extLst>
      <p:ext uri="{BB962C8B-B14F-4D97-AF65-F5344CB8AC3E}">
        <p14:creationId xmlns:p14="http://schemas.microsoft.com/office/powerpoint/2010/main" val="3091970221"/>
      </p:ext>
    </p:extLst>
  </p:cSld>
  <p:clrMapOvr>
    <a:masterClrMapping/>
  </p:clrMapOvr>
  <p:extLst>
    <p:ext uri="{DCECCB84-F9BA-43D5-87BE-67443E8EF086}">
      <p15:sldGuideLst xmlns:p15="http://schemas.microsoft.com/office/powerpoint/2012/main">
        <p15:guide id="1" pos="3840" userDrawn="1">
          <p15:clr>
            <a:srgbClr val="FBAE40"/>
          </p15:clr>
        </p15:guide>
        <p15:guide id="2" pos="24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Content - Patter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2F386-8915-ABD1-E5D0-C6C098232B2C}"/>
              </a:ext>
            </a:extLst>
          </p:cNvPr>
          <p:cNvPicPr>
            <a:picLocks noChangeAspect="1"/>
          </p:cNvPicPr>
          <p:nvPr userDrawn="1"/>
        </p:nvPicPr>
        <p:blipFill rotWithShape="1">
          <a:blip r:embed="rId2"/>
          <a:srcRect r="24283"/>
          <a:stretch/>
        </p:blipFill>
        <p:spPr>
          <a:xfrm rot="5400000">
            <a:off x="-880786" y="2546073"/>
            <a:ext cx="5192712" cy="3431142"/>
          </a:xfrm>
          <a:prstGeom prst="rect">
            <a:avLst/>
          </a:prstGeom>
        </p:spPr>
      </p:pic>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442915"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dirty="0"/>
              <a:t>Click icon to add picture</a:t>
            </a:r>
            <a:endParaRPr lang="en-GB" noProof="0" dirty="0"/>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ias2023.org</a:t>
            </a:r>
          </a:p>
        </p:txBody>
      </p:sp>
    </p:spTree>
    <p:extLst>
      <p:ext uri="{BB962C8B-B14F-4D97-AF65-F5344CB8AC3E}">
        <p14:creationId xmlns:p14="http://schemas.microsoft.com/office/powerpoint/2010/main" val="800707941"/>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dirty="0"/>
              <a:t>Click icon to add picture</a:t>
            </a:r>
            <a:endParaRPr lang="en-GB" noProof="0" dirty="0"/>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ias2023.org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lide quot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DBC052-5655-ACA7-DB37-6D682F7C8F2A}"/>
              </a:ext>
            </a:extLst>
          </p:cNvPr>
          <p:cNvPicPr>
            <a:picLocks noChangeAspect="1"/>
          </p:cNvPicPr>
          <p:nvPr userDrawn="1"/>
        </p:nvPicPr>
        <p:blipFill>
          <a:blip r:embed="rId2"/>
          <a:srcRect l="12141" r="12141"/>
          <a:stretch/>
        </p:blipFill>
        <p:spPr>
          <a:xfrm rot="5400000">
            <a:off x="-880786" y="2546073"/>
            <a:ext cx="5192712" cy="3431142"/>
          </a:xfrm>
          <a:prstGeom prst="rect">
            <a:avLst/>
          </a:prstGeom>
        </p:spPr>
      </p:pic>
      <p:sp>
        <p:nvSpPr>
          <p:cNvPr id="5" name="Rectangle 4">
            <a:extLst>
              <a:ext uri="{FF2B5EF4-FFF2-40B4-BE49-F238E27FC236}">
                <a16:creationId xmlns:a16="http://schemas.microsoft.com/office/drawing/2014/main" id="{C04BD7DA-579F-5C8F-B70D-172F61CEBA8B}"/>
              </a:ext>
            </a:extLst>
          </p:cNvPr>
          <p:cNvSpPr/>
          <p:nvPr userDrawn="1"/>
        </p:nvSpPr>
        <p:spPr>
          <a:xfrm>
            <a:off x="3045350" y="0"/>
            <a:ext cx="9146649" cy="6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solidFill>
                  <a:schemeClr val="bg1"/>
                </a:solidFill>
                <a:latin typeface="IAS Ribbon Sans Regular" pitchFamily="2" charset="0"/>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0" i="0">
                <a:solidFill>
                  <a:schemeClr val="bg1"/>
                </a:solidFill>
                <a:latin typeface="+mj-lt"/>
                <a:ea typeface="IAS Ribbon Sans Regular" pitchFamily="2" charset="0"/>
              </a:defRPr>
            </a:lvl1pPr>
          </a:lstStyle>
          <a:p>
            <a:pPr lvl="0"/>
            <a:r>
              <a:rPr lang="en-GB" noProof="0"/>
              <a:t>Quote citation</a:t>
            </a:r>
          </a:p>
        </p:txBody>
      </p:sp>
      <p:sp>
        <p:nvSpPr>
          <p:cNvPr id="3" name="TextBox 2">
            <a:extLst>
              <a:ext uri="{FF2B5EF4-FFF2-40B4-BE49-F238E27FC236}">
                <a16:creationId xmlns:a16="http://schemas.microsoft.com/office/drawing/2014/main" id="{BE9CD793-F130-9CB2-2451-FA943BB6AE2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6" name="TextBox 5">
            <a:extLst>
              <a:ext uri="{FF2B5EF4-FFF2-40B4-BE49-F238E27FC236}">
                <a16:creationId xmlns:a16="http://schemas.microsoft.com/office/drawing/2014/main" id="{AE239B4C-6F81-2889-0EB9-39A0F6583ECD}"/>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ias2023.org</a:t>
            </a:r>
          </a:p>
        </p:txBody>
      </p:sp>
    </p:spTree>
    <p:extLst>
      <p:ext uri="{BB962C8B-B14F-4D97-AF65-F5344CB8AC3E}">
        <p14:creationId xmlns:p14="http://schemas.microsoft.com/office/powerpoint/2010/main" val="3065590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457200" indent="-457200">
              <a:buFont typeface="Arial" panose="020B0604020202020204" pitchFamily="34" charset="0"/>
              <a:buChar char="•"/>
              <a:defRPr sz="1500"/>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116389" y="6416675"/>
            <a:ext cx="3673475" cy="215900"/>
          </a:xfrm>
          <a:prstGeom prst="rect">
            <a:avLst/>
          </a:prstGeom>
          <a:noFill/>
        </p:spPr>
        <p:txBody>
          <a:bodyPr wrap="square" lIns="0" tIns="0" rIns="0" bIns="0" rtlCol="0" anchor="ctr">
            <a:noAutofit/>
          </a:bodyPr>
          <a:lstStyle/>
          <a:p>
            <a:r>
              <a:rPr lang="en-GB" sz="75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7789866" y="6416675"/>
            <a:ext cx="1763711" cy="215900"/>
          </a:xfrm>
          <a:prstGeom prst="rect">
            <a:avLst/>
          </a:prstGeom>
          <a:noFill/>
        </p:spPr>
        <p:txBody>
          <a:bodyPr wrap="square" lIns="0" tIns="0" rIns="0" bIns="0" rtlCol="0" anchor="ctr">
            <a:noAutofit/>
          </a:bodyPr>
          <a:lstStyle/>
          <a:p>
            <a:r>
              <a:rPr lang="en-GB" sz="750" b="0" i="0" kern="1200" noProof="0" dirty="0">
                <a:solidFill>
                  <a:schemeClr val="tx1"/>
                </a:solidFill>
                <a:effectLst/>
                <a:latin typeface="IAS Ribbon Sans Regular" pitchFamily="2" charset="0"/>
                <a:ea typeface="IAS Ribbon Sans Regular" pitchFamily="2" charset="0"/>
                <a:cs typeface="+mn-cs"/>
              </a:rPr>
              <a:t>ias2023.org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EE2431B0-0DEE-274A-8AA7-F4388EFA23F8}"/>
              </a:ext>
            </a:extLst>
          </p:cNvPr>
          <p:cNvSpPr txBox="1"/>
          <p:nvPr userDrawn="1"/>
        </p:nvSpPr>
        <p:spPr>
          <a:xfrm>
            <a:off x="6312026" y="6416676"/>
            <a:ext cx="1763711" cy="215900"/>
          </a:xfrm>
          <a:prstGeom prst="rect">
            <a:avLst/>
          </a:prstGeom>
          <a:noFill/>
        </p:spPr>
        <p:txBody>
          <a:bodyPr wrap="square" lIns="0" tIns="0" rIns="0" bIns="0" rtlCol="0" anchor="ctr">
            <a:noAutofit/>
          </a:bodyPr>
          <a:lstStyle/>
          <a:p>
            <a:endParaRPr lang="en-GB" sz="750" kern="1200" noProof="0" dirty="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8373F647-4EED-6530-37F4-85C62377339F}"/>
              </a:ext>
            </a:extLst>
          </p:cNvPr>
          <p:cNvPicPr>
            <a:picLocks noChangeAspect="1"/>
          </p:cNvPicPr>
          <p:nvPr userDrawn="1"/>
        </p:nvPicPr>
        <p:blipFill>
          <a:blip r:embed="rId2"/>
          <a:srcRect l="12141" r="12141"/>
          <a:stretch/>
        </p:blipFill>
        <p:spPr>
          <a:xfrm rot="5400000">
            <a:off x="-880787" y="2546074"/>
            <a:ext cx="5192712" cy="3431143"/>
          </a:xfrm>
          <a:prstGeom prst="rect">
            <a:avLst/>
          </a:prstGeom>
        </p:spPr>
      </p:pic>
    </p:spTree>
    <p:extLst>
      <p:ext uri="{BB962C8B-B14F-4D97-AF65-F5344CB8AC3E}">
        <p14:creationId xmlns:p14="http://schemas.microsoft.com/office/powerpoint/2010/main" val="1460590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fld id="{C949B9FE-B3B0-491C-B4ED-86826EEFDFD7}" type="datetime1">
              <a:rPr lang="en-US" smtClean="0"/>
              <a:t>7/22/2023</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Brew July 23, 2023</a:t>
            </a:r>
          </a:p>
        </p:txBody>
      </p:sp>
      <p:sp>
        <p:nvSpPr>
          <p:cNvPr id="6" name="Rectangle 6"/>
          <p:cNvSpPr>
            <a:spLocks noGrp="1" noChangeArrowheads="1"/>
          </p:cNvSpPr>
          <p:nvPr>
            <p:ph type="sldNum" sz="quarter" idx="12"/>
          </p:nvPr>
        </p:nvSpPr>
        <p:spPr>
          <a:ln/>
        </p:spPr>
        <p:txBody>
          <a:bodyPr/>
          <a:lstStyle>
            <a:lvl1pPr>
              <a:defRPr/>
            </a:lvl1pPr>
          </a:lstStyle>
          <a:p>
            <a:pPr>
              <a:defRPr/>
            </a:pPr>
            <a:fld id="{B852A4B6-B3B2-4576-AFC5-78289B66B3ED}" type="slidenum">
              <a:rPr lang="en-US"/>
              <a:pPr>
                <a:defRPr/>
              </a:pPr>
              <a:t>‹#›</a:t>
            </a:fld>
            <a:endParaRPr lang="en-US" dirty="0"/>
          </a:p>
        </p:txBody>
      </p:sp>
    </p:spTree>
    <p:extLst>
      <p:ext uri="{BB962C8B-B14F-4D97-AF65-F5344CB8AC3E}">
        <p14:creationId xmlns:p14="http://schemas.microsoft.com/office/powerpoint/2010/main" val="175735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ias2023.org</a:t>
            </a:r>
          </a:p>
        </p:txBody>
      </p:sp>
      <p:pic>
        <p:nvPicPr>
          <p:cNvPr id="6" name="Picture 5">
            <a:extLst>
              <a:ext uri="{FF2B5EF4-FFF2-40B4-BE49-F238E27FC236}">
                <a16:creationId xmlns:a16="http://schemas.microsoft.com/office/drawing/2014/main" id="{DF9FC126-B23A-59B8-D2E5-C34CE737E4FF}"/>
              </a:ext>
            </a:extLst>
          </p:cNvPr>
          <p:cNvPicPr>
            <a:picLocks noChangeAspect="1"/>
          </p:cNvPicPr>
          <p:nvPr userDrawn="1"/>
        </p:nvPicPr>
        <p:blipFill>
          <a:blip r:embed="rId2"/>
          <a:srcRect l="12141" r="12141"/>
          <a:stretch/>
        </p:blipFill>
        <p:spPr>
          <a:xfrm rot="5400000">
            <a:off x="-880786" y="2546073"/>
            <a:ext cx="5192712" cy="3431142"/>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ias2023.org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54236A86-39CA-2553-C598-9D791DE35341}"/>
              </a:ext>
            </a:extLst>
          </p:cNvPr>
          <p:cNvPicPr>
            <a:picLocks noChangeAspect="1"/>
          </p:cNvPicPr>
          <p:nvPr userDrawn="1"/>
        </p:nvPicPr>
        <p:blipFill>
          <a:blip r:embed="rId2"/>
          <a:srcRect/>
          <a:stretch/>
        </p:blipFill>
        <p:spPr>
          <a:xfrm>
            <a:off x="10244538" y="248400"/>
            <a:ext cx="1608084" cy="1196446"/>
          </a:xfrm>
          <a:prstGeom prst="rect">
            <a:avLst/>
          </a:prstGeom>
        </p:spPr>
      </p:pic>
    </p:spTree>
    <p:extLst>
      <p:ext uri="{BB962C8B-B14F-4D97-AF65-F5344CB8AC3E}">
        <p14:creationId xmlns:p14="http://schemas.microsoft.com/office/powerpoint/2010/main" val="424405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US"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ias2023.org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ias2023.org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Tree>
    <p:extLst>
      <p:ext uri="{BB962C8B-B14F-4D97-AF65-F5344CB8AC3E}">
        <p14:creationId xmlns:p14="http://schemas.microsoft.com/office/powerpoint/2010/main" val="4183680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8723912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3244581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ias2023.org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Tree>
    <p:extLst>
      <p:ext uri="{BB962C8B-B14F-4D97-AF65-F5344CB8AC3E}">
        <p14:creationId xmlns:p14="http://schemas.microsoft.com/office/powerpoint/2010/main" val="300193843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2CC14C-A9FC-9838-0BC2-77B53012A9DF}"/>
              </a:ext>
            </a:extLst>
          </p:cNvPr>
          <p:cNvPicPr>
            <a:picLocks noChangeAspect="1"/>
          </p:cNvPicPr>
          <p:nvPr userDrawn="1"/>
        </p:nvPicPr>
        <p:blipFill>
          <a:blip r:embed="rId2"/>
          <a:stretch>
            <a:fillRect/>
          </a:stretch>
        </p:blipFill>
        <p:spPr>
          <a:xfrm rot="5400000">
            <a:off x="7047428" y="1713431"/>
            <a:ext cx="6858001" cy="3431142"/>
          </a:xfrm>
          <a:prstGeom prst="rect">
            <a:avLst/>
          </a:prstGeom>
        </p:spPr>
      </p:pic>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1903" y="441328"/>
            <a:ext cx="5437188" cy="5975351"/>
          </a:xfrm>
          <a:prstGeom prst="rect">
            <a:avLst/>
          </a:prstGeom>
          <a:solidFill>
            <a:schemeClr val="accent2"/>
          </a:solidFill>
        </p:spPr>
        <p:txBody>
          <a:bodyPr lIns="0" tIns="0" rIns="0" bIns="0" anchor="ctr"/>
          <a:lstStyle>
            <a:lvl1pPr marL="0" indent="0" algn="ctr">
              <a:buNone/>
              <a:defRPr/>
            </a:lvl1pPr>
          </a:lstStyle>
          <a:p>
            <a:r>
              <a:rPr lang="en-US" noProof="0" dirty="0"/>
              <a:t>Click icon to add picture</a:t>
            </a:r>
            <a:endParaRPr lang="en-GB" noProof="0" dirty="0"/>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23 – 26 July · Brisbane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IAS Ribbon Sans Regular" pitchFamily="2" charset="0"/>
                <a:ea typeface="IAS Ribbon Sans Regular" pitchFamily="2" charset="0"/>
                <a:cs typeface="+mn-cs"/>
              </a:rPr>
              <a:t>ias2023.org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Tree>
    <p:extLst>
      <p:ext uri="{BB962C8B-B14F-4D97-AF65-F5344CB8AC3E}">
        <p14:creationId xmlns:p14="http://schemas.microsoft.com/office/powerpoint/2010/main" val="404783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DD39D7FC-363B-A8F2-6469-69BFC94274EA}"/>
              </a:ext>
            </a:extLst>
          </p:cNvPr>
          <p:cNvPicPr>
            <a:picLocks noChangeAspect="1"/>
          </p:cNvPicPr>
          <p:nvPr userDrawn="1"/>
        </p:nvPicPr>
        <p:blipFill>
          <a:blip r:embed="rId16"/>
          <a:srcRect/>
          <a:stretch/>
        </p:blipFill>
        <p:spPr>
          <a:xfrm>
            <a:off x="273600" y="248400"/>
            <a:ext cx="1608084" cy="1196446"/>
          </a:xfrm>
          <a:prstGeom prst="rect">
            <a:avLst/>
          </a:prstGeom>
        </p:spPr>
      </p:pic>
    </p:spTree>
    <p:extLst>
      <p:ext uri="{BB962C8B-B14F-4D97-AF65-F5344CB8AC3E}">
        <p14:creationId xmlns:p14="http://schemas.microsoft.com/office/powerpoint/2010/main" val="2999483053"/>
      </p:ext>
    </p:extLst>
  </p:cSld>
  <p:clrMap bg1="lt1" tx1="dk1" bg2="lt2" tx2="dk2" accent1="accent1" accent2="accent2" accent3="accent3" accent4="accent4" accent5="accent5" accent6="accent6" hlink="hlink" folHlink="folHlink"/>
  <p:sldLayoutIdLst>
    <p:sldLayoutId id="2147483693" r:id="rId1"/>
    <p:sldLayoutId id="2147483673" r:id="rId2"/>
    <p:sldLayoutId id="2147483694" r:id="rId3"/>
    <p:sldLayoutId id="2147483665" r:id="rId4"/>
    <p:sldLayoutId id="2147483667" r:id="rId5"/>
    <p:sldLayoutId id="2147483698" r:id="rId6"/>
    <p:sldLayoutId id="2147483699" r:id="rId7"/>
    <p:sldLayoutId id="2147483700" r:id="rId8"/>
    <p:sldLayoutId id="2147483696" r:id="rId9"/>
    <p:sldLayoutId id="2147483697" r:id="rId10"/>
    <p:sldLayoutId id="2147483674" r:id="rId11"/>
    <p:sldLayoutId id="2147483695" r:id="rId12"/>
    <p:sldLayoutId id="2147483702" r:id="rId13"/>
    <p:sldLayoutId id="2147483703" r:id="rId14"/>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F26B43"/>
          </p15:clr>
        </p15:guide>
        <p15:guide id="2" pos="2593" userDrawn="1">
          <p15:clr>
            <a:srgbClr val="F26B43"/>
          </p15:clr>
        </p15:guide>
        <p15:guide id="3" pos="2865" userDrawn="1">
          <p15:clr>
            <a:srgbClr val="F26B43"/>
          </p15:clr>
        </p15:guide>
        <p15:guide id="4" pos="3704" userDrawn="1">
          <p15:clr>
            <a:srgbClr val="F26B43"/>
          </p15:clr>
        </p15:guide>
        <p15:guide id="5" pos="3976" userDrawn="1">
          <p15:clr>
            <a:srgbClr val="F26B43"/>
          </p15:clr>
        </p15:guide>
        <p15:guide id="6" pos="4815" userDrawn="1">
          <p15:clr>
            <a:srgbClr val="F26B43"/>
          </p15:clr>
        </p15:guide>
        <p15:guide id="7" pos="5087" userDrawn="1">
          <p15:clr>
            <a:srgbClr val="F26B43"/>
          </p15:clr>
        </p15:guide>
        <p15:guide id="8" pos="7401" userDrawn="1">
          <p15:clr>
            <a:srgbClr val="F26B43"/>
          </p15:clr>
        </p15:guide>
        <p15:guide id="9" orient="horz" pos="278" userDrawn="1">
          <p15:clr>
            <a:srgbClr val="F26B43"/>
          </p15:clr>
        </p15:guide>
        <p15:guide id="10" orient="horz" pos="1049" userDrawn="1">
          <p15:clr>
            <a:srgbClr val="F26B43"/>
          </p15:clr>
        </p15:guide>
        <p15:guide id="11" orient="horz" pos="1321" userDrawn="1">
          <p15:clr>
            <a:srgbClr val="F26B43"/>
          </p15:clr>
        </p15:guide>
        <p15:guide id="12" orient="horz" pos="3906" userDrawn="1">
          <p15:clr>
            <a:srgbClr val="F26B43"/>
          </p15:clr>
        </p15:guide>
        <p15:guide id="13" orient="horz" pos="4178" userDrawn="1">
          <p15:clr>
            <a:srgbClr val="F26B43"/>
          </p15:clr>
        </p15:guide>
        <p15:guide id="14"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4611290" y="2911752"/>
            <a:ext cx="5518006" cy="3458774"/>
          </a:xfrm>
        </p:spPr>
        <p:txBody>
          <a:bodyPr anchor="ctr" anchorCtr="0">
            <a:normAutofit/>
          </a:bodyPr>
          <a:lstStyle/>
          <a:p>
            <a:pPr algn="ctr"/>
            <a:r>
              <a:rPr lang="en-AU" sz="1800" i="1" dirty="0">
                <a:effectLst/>
                <a:latin typeface="Verdana" panose="020B0604030504040204" pitchFamily="34" charset="0"/>
                <a:ea typeface="Calibri" panose="020F0502020204030204" pitchFamily="34" charset="0"/>
              </a:rPr>
              <a:t>Overview of Mental Health in Aging </a:t>
            </a:r>
            <a:r>
              <a:rPr lang="en-AU" sz="1800" i="1" dirty="0">
                <a:latin typeface="Verdana" panose="020B0604030504040204" pitchFamily="34" charset="0"/>
                <a:ea typeface="Calibri" panose="020F0502020204030204" pitchFamily="34" charset="0"/>
              </a:rPr>
              <a:t>P</a:t>
            </a:r>
            <a:r>
              <a:rPr lang="en-AU" sz="1800" i="1" dirty="0">
                <a:effectLst/>
                <a:latin typeface="Verdana" panose="020B0604030504040204" pitchFamily="34" charset="0"/>
                <a:ea typeface="Calibri" panose="020F0502020204030204" pitchFamily="34" charset="0"/>
              </a:rPr>
              <a:t>eople with HIV, Interventions and Treatments</a:t>
            </a:r>
            <a:r>
              <a:rPr lang="en-AU" sz="1800" i="1" dirty="0">
                <a:latin typeface="Verdana" panose="020B0604030504040204" pitchFamily="34" charset="0"/>
                <a:ea typeface="Verdana" panose="020B0604030504040204" pitchFamily="34" charset="0"/>
              </a:rPr>
              <a:t>: </a:t>
            </a:r>
            <a:br>
              <a:rPr lang="en-AU" sz="1800" i="1" dirty="0">
                <a:latin typeface="Verdana" panose="020B0604030504040204" pitchFamily="34" charset="0"/>
                <a:ea typeface="Verdana" panose="020B0604030504040204" pitchFamily="34" charset="0"/>
              </a:rPr>
            </a:br>
            <a:br>
              <a:rPr lang="en-AU" sz="1800" i="1" dirty="0">
                <a:latin typeface="Verdana" panose="020B0604030504040204" pitchFamily="34" charset="0"/>
                <a:ea typeface="Verdana" panose="020B0604030504040204" pitchFamily="34" charset="0"/>
              </a:rPr>
            </a:br>
            <a:r>
              <a:rPr lang="en-US" sz="1800" dirty="0">
                <a:latin typeface="Verdana" panose="020B0604030504040204" pitchFamily="34" charset="0"/>
                <a:ea typeface="Verdana" panose="020B0604030504040204" pitchFamily="34" charset="0"/>
                <a:cs typeface="Times New Roman" panose="02020603050405020304" pitchFamily="18" charset="0"/>
              </a:rPr>
              <a:t>Current and Future Treatments for Brain Health</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endParaRPr lang="en-GB" sz="3300"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6EA84B2F-E52F-9015-D192-CF183D256194}"/>
              </a:ext>
            </a:extLst>
          </p:cNvPr>
          <p:cNvSpPr>
            <a:spLocks noGrp="1"/>
          </p:cNvSpPr>
          <p:nvPr>
            <p:ph type="body" sz="quarter" idx="10"/>
          </p:nvPr>
        </p:nvSpPr>
        <p:spPr>
          <a:xfrm>
            <a:off x="4097988" y="2338655"/>
            <a:ext cx="6553199" cy="1146193"/>
          </a:xfrm>
        </p:spPr>
        <p:txBody>
          <a:bodyPr>
            <a:normAutofit fontScale="40000" lnSpcReduction="20000"/>
          </a:bodyPr>
          <a:lstStyle/>
          <a:p>
            <a:pPr algn="ctr"/>
            <a:r>
              <a:rPr lang="en-US" sz="4500" dirty="0">
                <a:latin typeface="Times New Roman" panose="02020603050405020304" pitchFamily="18" charset="0"/>
                <a:cs typeface="Times New Roman" panose="02020603050405020304" pitchFamily="18" charset="0"/>
              </a:rPr>
              <a:t>Fostering Cognitive and Mental Health in Aging People with HIV</a:t>
            </a:r>
          </a:p>
          <a:p>
            <a:pPr algn="ctr"/>
            <a:r>
              <a:rPr lang="en-US" sz="4500" dirty="0">
                <a:latin typeface="Times New Roman" panose="02020603050405020304" pitchFamily="18" charset="0"/>
                <a:cs typeface="Times New Roman" panose="02020603050405020304" pitchFamily="18" charset="0"/>
              </a:rPr>
              <a:t> While Prioritizing the Community </a:t>
            </a:r>
          </a:p>
          <a:p>
            <a:pPr algn="ctr"/>
            <a:r>
              <a:rPr lang="en-US" sz="4500" dirty="0">
                <a:latin typeface="Times New Roman" panose="02020603050405020304" pitchFamily="18" charset="0"/>
                <a:cs typeface="Times New Roman" panose="02020603050405020304" pitchFamily="18" charset="0"/>
              </a:rPr>
              <a:t>and Lived Experience Perspectives</a:t>
            </a:r>
          </a:p>
          <a:p>
            <a:endParaRPr lang="en-GB" dirty="0"/>
          </a:p>
        </p:txBody>
      </p:sp>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a:xfrm>
            <a:off x="4611290" y="1181067"/>
            <a:ext cx="6450409" cy="660433"/>
          </a:xfrm>
        </p:spPr>
        <p:txBody>
          <a:bodyPr>
            <a:noAutofit/>
          </a:bodyPr>
          <a:lstStyle/>
          <a:p>
            <a:pPr algn="ctr"/>
            <a:r>
              <a:rPr lang="en-GB" sz="1200" dirty="0">
                <a:latin typeface="Verdana" panose="020B0604030504040204" pitchFamily="34" charset="0"/>
                <a:ea typeface="Verdana" panose="020B0604030504040204" pitchFamily="34" charset="0"/>
              </a:rPr>
              <a:t>Professor</a:t>
            </a:r>
            <a:r>
              <a:rPr lang="en-US" sz="1200" dirty="0">
                <a:latin typeface="Verdana" panose="020B0604030504040204" pitchFamily="34" charset="0"/>
                <a:ea typeface="Verdana" panose="020B0604030504040204" pitchFamily="34" charset="0"/>
              </a:rPr>
              <a:t> Karl Goodkin MD. PhD, DLFAPA, FACPsych, FRSM</a:t>
            </a:r>
          </a:p>
          <a:p>
            <a:pPr algn="ctr"/>
            <a:r>
              <a:rPr lang="en-US" sz="1200" dirty="0">
                <a:latin typeface="Verdana" panose="020B0604030504040204" pitchFamily="34" charset="0"/>
                <a:ea typeface="Verdana" panose="020B0604030504040204" pitchFamily="34" charset="0"/>
              </a:rPr>
              <a:t>Department of Psychiatry and Institute of Neuroscience </a:t>
            </a:r>
          </a:p>
          <a:p>
            <a:pPr algn="ctr"/>
            <a:r>
              <a:rPr lang="en-US" sz="1200" dirty="0">
                <a:latin typeface="Verdana" panose="020B0604030504040204" pitchFamily="34" charset="0"/>
                <a:ea typeface="Verdana" panose="020B0604030504040204" pitchFamily="34" charset="0"/>
              </a:rPr>
              <a:t>University of Texas Rio Grande Valley, Harlingen, Texas, USA</a:t>
            </a:r>
            <a:endParaRPr lang="en-GB"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18908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F7C49-17A5-60E4-6746-5B702BB4F3C6}"/>
              </a:ext>
            </a:extLst>
          </p:cNvPr>
          <p:cNvSpPr>
            <a:spLocks noGrp="1"/>
          </p:cNvSpPr>
          <p:nvPr>
            <p:ph type="title"/>
          </p:nvPr>
        </p:nvSpPr>
        <p:spPr>
          <a:xfrm>
            <a:off x="2136668" y="385517"/>
            <a:ext cx="9368791" cy="1223964"/>
          </a:xfrm>
        </p:spPr>
        <p:txBody>
          <a:bodyPr/>
          <a:lstStyle/>
          <a:p>
            <a:pPr algn="ctr"/>
            <a:r>
              <a:rPr lang="en-US" dirty="0">
                <a:latin typeface="Verdana" panose="020B0604030504040204" pitchFamily="34" charset="0"/>
                <a:ea typeface="Verdana" panose="020B0604030504040204" pitchFamily="34" charset="0"/>
              </a:rPr>
              <a:t>Anxiety and older age in persons with HIV</a:t>
            </a:r>
          </a:p>
        </p:txBody>
      </p:sp>
      <p:sp>
        <p:nvSpPr>
          <p:cNvPr id="3" name="Content Placeholder 2">
            <a:extLst>
              <a:ext uri="{FF2B5EF4-FFF2-40B4-BE49-F238E27FC236}">
                <a16:creationId xmlns:a16="http://schemas.microsoft.com/office/drawing/2014/main" id="{553F019F-BD57-6A20-AD04-2150CAE795B6}"/>
              </a:ext>
            </a:extLst>
          </p:cNvPr>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Anxiety is much less well studied than depression in older persons with HIV</a:t>
            </a:r>
          </a:p>
          <a:p>
            <a:r>
              <a:rPr lang="en-US" sz="2400" dirty="0">
                <a:latin typeface="Times New Roman" panose="02020603050405020304" pitchFamily="18" charset="0"/>
                <a:cs typeface="Times New Roman" panose="02020603050405020304" pitchFamily="18" charset="0"/>
              </a:rPr>
              <a:t>Participants in this study included 163 older (50+ years) persons with HIV, 113 younger     (&lt; 40) persons with HIV, 95 older persons without HIV, and 75 younger persons without HIV who completed the Profile of Mood States and a psychiatric Composite International Diagnostic Interview (CIDI)</a:t>
            </a:r>
          </a:p>
          <a:p>
            <a:r>
              <a:rPr lang="en-US" sz="2400" dirty="0">
                <a:latin typeface="Times New Roman" panose="02020603050405020304" pitchFamily="18" charset="0"/>
                <a:cs typeface="Times New Roman" panose="02020603050405020304" pitchFamily="18" charset="0"/>
              </a:rPr>
              <a:t>Persons with HIV had significantly higher rates of anxiety symptoms as well as 12-month and lifetime diagnoses of Generalized Anxiety Disorder and Panic Disorder</a:t>
            </a:r>
          </a:p>
          <a:p>
            <a:r>
              <a:rPr lang="en-US" sz="2400" dirty="0">
                <a:latin typeface="Times New Roman" panose="02020603050405020304" pitchFamily="18" charset="0"/>
                <a:cs typeface="Times New Roman" panose="02020603050405020304" pitchFamily="18" charset="0"/>
              </a:rPr>
              <a:t>There was no significant  effect  of  age  and  no  significant interaction  between  HIV  serostatus and age</a:t>
            </a:r>
          </a:p>
          <a:p>
            <a:r>
              <a:rPr lang="en-US" sz="2400" dirty="0">
                <a:latin typeface="Times New Roman" panose="02020603050405020304" pitchFamily="18" charset="0"/>
                <a:cs typeface="Times New Roman" panose="02020603050405020304" pitchFamily="18" charset="0"/>
              </a:rPr>
              <a:t>Yet, older persons with HIV were significantly older at onset of anxiety diagnoses</a:t>
            </a:r>
          </a:p>
        </p:txBody>
      </p:sp>
      <p:sp>
        <p:nvSpPr>
          <p:cNvPr id="4" name="TextBox 3">
            <a:extLst>
              <a:ext uri="{FF2B5EF4-FFF2-40B4-BE49-F238E27FC236}">
                <a16:creationId xmlns:a16="http://schemas.microsoft.com/office/drawing/2014/main" id="{9ADF0E8B-D0D2-031D-109A-EB8E6A2A49A3}"/>
              </a:ext>
            </a:extLst>
          </p:cNvPr>
          <p:cNvSpPr txBox="1"/>
          <p:nvPr/>
        </p:nvSpPr>
        <p:spPr>
          <a:xfrm>
            <a:off x="4280050" y="5925439"/>
            <a:ext cx="2828925" cy="307777"/>
          </a:xfrm>
          <a:prstGeom prst="rect">
            <a:avLst/>
          </a:prstGeom>
          <a:noFill/>
        </p:spPr>
        <p:txBody>
          <a:bodyPr wrap="square">
            <a:spAutoFit/>
          </a:bodyPr>
          <a:lstStyle/>
          <a:p>
            <a:pPr>
              <a:defRPr/>
            </a:pPr>
            <a:r>
              <a:rPr lang="en-US" sz="1400" dirty="0"/>
              <a:t>Goodkin, July 23, 2023</a:t>
            </a:r>
          </a:p>
        </p:txBody>
      </p:sp>
      <p:sp>
        <p:nvSpPr>
          <p:cNvPr id="5" name="TextBox 4">
            <a:extLst>
              <a:ext uri="{FF2B5EF4-FFF2-40B4-BE49-F238E27FC236}">
                <a16:creationId xmlns:a16="http://schemas.microsoft.com/office/drawing/2014/main" id="{A94FCB7C-ECC8-D168-F2DD-E48EB4530D73}"/>
              </a:ext>
            </a:extLst>
          </p:cNvPr>
          <p:cNvSpPr txBox="1"/>
          <p:nvPr/>
        </p:nvSpPr>
        <p:spPr>
          <a:xfrm>
            <a:off x="8177348" y="6185314"/>
            <a:ext cx="3461277" cy="307777"/>
          </a:xfrm>
          <a:prstGeom prst="rect">
            <a:avLst/>
          </a:prstGeom>
          <a:noFill/>
        </p:spPr>
        <p:txBody>
          <a:bodyPr wrap="square">
            <a:spAutoFit/>
          </a:bodyPr>
          <a:lstStyle/>
          <a:p>
            <a:pPr>
              <a:defRPr/>
            </a:pPr>
            <a:r>
              <a:rPr lang="en-US" sz="1400" dirty="0"/>
              <a:t>Brandt et al., </a:t>
            </a:r>
            <a:r>
              <a:rPr lang="en-US" sz="1400" u="sng" dirty="0"/>
              <a:t>J HIV/AIDS Soc Serv</a:t>
            </a:r>
            <a:r>
              <a:rPr lang="en-US" sz="1400" dirty="0"/>
              <a:t>, 2016</a:t>
            </a:r>
          </a:p>
        </p:txBody>
      </p:sp>
    </p:spTree>
    <p:extLst>
      <p:ext uri="{BB962C8B-B14F-4D97-AF65-F5344CB8AC3E}">
        <p14:creationId xmlns:p14="http://schemas.microsoft.com/office/powerpoint/2010/main" val="3508025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BB53C-B181-F56F-4094-C2ED59B5F14C}"/>
              </a:ext>
            </a:extLst>
          </p:cNvPr>
          <p:cNvSpPr>
            <a:spLocks noGrp="1"/>
          </p:cNvSpPr>
          <p:nvPr>
            <p:ph type="title"/>
          </p:nvPr>
        </p:nvSpPr>
        <p:spPr>
          <a:xfrm>
            <a:off x="1695636" y="696251"/>
            <a:ext cx="10218198" cy="1223964"/>
          </a:xfrm>
        </p:spPr>
        <p:txBody>
          <a:bodyPr>
            <a:normAutofit fontScale="90000"/>
          </a:bodyPr>
          <a:lstStyle/>
          <a:p>
            <a:pPr algn="ctr"/>
            <a:r>
              <a:rPr lang="en-US" b="0" i="0" dirty="0">
                <a:effectLst/>
                <a:latin typeface="Verdana" panose="020B0604030504040204" pitchFamily="34" charset="0"/>
                <a:ea typeface="Verdana" panose="020B0604030504040204" pitchFamily="34" charset="0"/>
              </a:rPr>
              <a:t>Effects of Age and Duration of HIV Infection on Anxiety in Cis-Gender Men</a:t>
            </a:r>
            <a:br>
              <a:rPr lang="en-US" b="0" i="0" dirty="0">
                <a:solidFill>
                  <a:srgbClr val="333333"/>
                </a:solidFill>
                <a:effectLst/>
                <a:latin typeface="Georgia" panose="02040502050405020303" pitchFamily="18" charset="0"/>
              </a:rPr>
            </a:br>
            <a:endParaRPr lang="en-US" dirty="0"/>
          </a:p>
        </p:txBody>
      </p:sp>
      <p:sp>
        <p:nvSpPr>
          <p:cNvPr id="3" name="Content Placeholder 2">
            <a:extLst>
              <a:ext uri="{FF2B5EF4-FFF2-40B4-BE49-F238E27FC236}">
                <a16:creationId xmlns:a16="http://schemas.microsoft.com/office/drawing/2014/main" id="{384BC9B3-AB10-C53D-C2C6-9F713572F800}"/>
              </a:ext>
            </a:extLst>
          </p:cNvPr>
          <p:cNvSpPr>
            <a:spLocks noGrp="1"/>
          </p:cNvSpPr>
          <p:nvPr>
            <p:ph idx="1"/>
          </p:nvPr>
        </p:nvSpPr>
        <p:spPr>
          <a:xfrm>
            <a:off x="442907" y="1920215"/>
            <a:ext cx="11306175" cy="4079872"/>
          </a:xfrm>
        </p:spPr>
        <p:txBody>
          <a:bodyPr>
            <a:normAutofit lnSpcReduction="10000"/>
          </a:bodyPr>
          <a:lstStyle/>
          <a:p>
            <a:pPr marL="0" indent="0">
              <a:buNone/>
            </a:pPr>
            <a:r>
              <a:rPr lang="en-US" b="0" i="0" dirty="0">
                <a:solidFill>
                  <a:srgbClr val="333333"/>
                </a:solidFill>
                <a:effectLst/>
                <a:latin typeface="Times New Roman" panose="02020603050405020304" pitchFamily="18" charset="0"/>
                <a:cs typeface="Times New Roman" panose="02020603050405020304" pitchFamily="18" charset="0"/>
              </a:rPr>
              <a:t>An observational cross-sectional study of 152 persons                                                                                           with HIV on </a:t>
            </a:r>
            <a:r>
              <a:rPr lang="en-US" dirty="0">
                <a:solidFill>
                  <a:srgbClr val="333333"/>
                </a:solidFill>
                <a:latin typeface="Times New Roman" panose="02020603050405020304" pitchFamily="18" charset="0"/>
                <a:cs typeface="Times New Roman" panose="02020603050405020304" pitchFamily="18" charset="0"/>
              </a:rPr>
              <a:t>a</a:t>
            </a:r>
            <a:r>
              <a:rPr lang="en-US" b="0" i="0" dirty="0">
                <a:solidFill>
                  <a:srgbClr val="333333"/>
                </a:solidFill>
                <a:effectLst/>
                <a:latin typeface="Times New Roman" panose="02020603050405020304" pitchFamily="18" charset="0"/>
                <a:cs typeface="Times New Roman" panose="02020603050405020304" pitchFamily="18" charset="0"/>
              </a:rPr>
              <a:t>ge effects and estimated duration of HIV                                                                                                </a:t>
            </a:r>
          </a:p>
          <a:p>
            <a:pPr marL="0" indent="0">
              <a:buNone/>
            </a:pPr>
            <a:r>
              <a:rPr lang="en-US" b="0" i="0" dirty="0">
                <a:solidFill>
                  <a:srgbClr val="333333"/>
                </a:solidFill>
                <a:effectLst/>
                <a:latin typeface="Times New Roman" panose="02020603050405020304" pitchFamily="18" charset="0"/>
                <a:cs typeface="Times New Roman" panose="02020603050405020304" pitchFamily="18" charset="0"/>
              </a:rPr>
              <a:t>All were cis-gender men and completed the Profile of                                                                                          Moods States, a self-report inventory of past week </a:t>
            </a:r>
          </a:p>
          <a:p>
            <a:pPr marL="0" indent="0">
              <a:buNone/>
            </a:pPr>
            <a:r>
              <a:rPr lang="en-US" dirty="0">
                <a:solidFill>
                  <a:srgbClr val="333333"/>
                </a:solidFill>
                <a:latin typeface="Times New Roman" panose="02020603050405020304" pitchFamily="18" charset="0"/>
                <a:cs typeface="Times New Roman" panose="02020603050405020304" pitchFamily="18" charset="0"/>
              </a:rPr>
              <a:t>R</a:t>
            </a:r>
            <a:r>
              <a:rPr lang="en-US" b="0" i="0" dirty="0">
                <a:solidFill>
                  <a:srgbClr val="333333"/>
                </a:solidFill>
                <a:effectLst/>
                <a:latin typeface="Times New Roman" panose="02020603050405020304" pitchFamily="18" charset="0"/>
                <a:cs typeface="Times New Roman" panose="02020603050405020304" pitchFamily="18" charset="0"/>
              </a:rPr>
              <a:t>esults showed higher levels of anxiety in </a:t>
            </a:r>
            <a:r>
              <a:rPr lang="en-US" dirty="0">
                <a:solidFill>
                  <a:srgbClr val="333333"/>
                </a:solidFill>
                <a:latin typeface="Times New Roman" panose="02020603050405020304" pitchFamily="18" charset="0"/>
                <a:cs typeface="Times New Roman" panose="02020603050405020304" pitchFamily="18" charset="0"/>
              </a:rPr>
              <a:t>p</a:t>
            </a:r>
            <a:r>
              <a:rPr lang="en-US" b="0" i="0" dirty="0">
                <a:solidFill>
                  <a:srgbClr val="333333"/>
                </a:solidFill>
                <a:effectLst/>
                <a:latin typeface="Times New Roman" panose="02020603050405020304" pitchFamily="18" charset="0"/>
                <a:cs typeface="Times New Roman" panose="02020603050405020304" pitchFamily="18" charset="0"/>
              </a:rPr>
              <a:t>ersons                                                                                            with HIV compared to those without HIV </a:t>
            </a:r>
          </a:p>
          <a:p>
            <a:pPr marL="0" indent="0">
              <a:buNone/>
            </a:pPr>
            <a:r>
              <a:rPr lang="en-US" b="0" i="0" dirty="0">
                <a:solidFill>
                  <a:srgbClr val="333333"/>
                </a:solidFill>
                <a:effectLst/>
                <a:latin typeface="Times New Roman" panose="02020603050405020304" pitchFamily="18" charset="0"/>
                <a:cs typeface="Times New Roman" panose="02020603050405020304" pitchFamily="18" charset="0"/>
              </a:rPr>
              <a:t>Age group (&lt; 50 or ≥ 50) moderated the effect of                                                                                         duration of infection with younger persons with HIV                                                                                        and early diagnosed infection </a:t>
            </a:r>
            <a:r>
              <a:rPr lang="en-US" dirty="0">
                <a:solidFill>
                  <a:srgbClr val="333333"/>
                </a:solidFill>
                <a:latin typeface="Times New Roman" panose="02020603050405020304" pitchFamily="18" charset="0"/>
                <a:cs typeface="Times New Roman" panose="02020603050405020304" pitchFamily="18" charset="0"/>
              </a:rPr>
              <a:t>showing </a:t>
            </a:r>
            <a:r>
              <a:rPr lang="en-US" b="0" i="0" dirty="0">
                <a:solidFill>
                  <a:srgbClr val="333333"/>
                </a:solidFill>
                <a:effectLst/>
                <a:latin typeface="Times New Roman" panose="02020603050405020304" pitchFamily="18" charset="0"/>
                <a:cs typeface="Times New Roman" panose="02020603050405020304" pitchFamily="18" charset="0"/>
              </a:rPr>
              <a:t>highest anxiety</a:t>
            </a:r>
          </a:p>
          <a:p>
            <a:pPr marL="0" indent="0">
              <a:buNone/>
            </a:pPr>
            <a:r>
              <a:rPr lang="en-US" dirty="0">
                <a:solidFill>
                  <a:srgbClr val="333333"/>
                </a:solidFill>
                <a:latin typeface="Times New Roman" panose="02020603050405020304" pitchFamily="18" charset="0"/>
                <a:cs typeface="Times New Roman" panose="02020603050405020304" pitchFamily="18" charset="0"/>
              </a:rPr>
              <a:t>A</a:t>
            </a:r>
            <a:r>
              <a:rPr lang="en-US" b="0" i="0" dirty="0">
                <a:solidFill>
                  <a:srgbClr val="333333"/>
                </a:solidFill>
                <a:effectLst/>
                <a:latin typeface="Times New Roman" panose="02020603050405020304" pitchFamily="18" charset="0"/>
                <a:cs typeface="Times New Roman" panose="02020603050405020304" pitchFamily="18" charset="0"/>
              </a:rPr>
              <a:t>nxiety was attenuated in older persons with HIV </a:t>
            </a:r>
            <a:r>
              <a:rPr lang="en-US" dirty="0">
                <a:solidFill>
                  <a:srgbClr val="333333"/>
                </a:solidFill>
                <a:latin typeface="Times New Roman" panose="02020603050405020304" pitchFamily="18" charset="0"/>
                <a:cs typeface="Times New Roman" panose="02020603050405020304" pitchFamily="18" charset="0"/>
              </a:rPr>
              <a:t>in</a:t>
            </a:r>
            <a:r>
              <a:rPr lang="en-US" b="0" i="0" dirty="0">
                <a:solidFill>
                  <a:srgbClr val="333333"/>
                </a:solidFill>
                <a:effectLst/>
                <a:latin typeface="Times New Roman" panose="02020603050405020304" pitchFamily="18" charset="0"/>
                <a:cs typeface="Times New Roman" panose="02020603050405020304" pitchFamily="18" charset="0"/>
              </a:rPr>
              <a:t>                                                                                       early infection – as their scores did not significantly                                                                                         differ from those without HIV and with chronic HIV </a:t>
            </a:r>
          </a:p>
          <a:p>
            <a:pPr marL="0" indent="0">
              <a:buNone/>
            </a:pPr>
            <a:r>
              <a:rPr lang="en-US" dirty="0">
                <a:solidFill>
                  <a:srgbClr val="333333"/>
                </a:solidFill>
                <a:latin typeface="Times New Roman" panose="02020603050405020304" pitchFamily="18" charset="0"/>
                <a:cs typeface="Times New Roman" panose="02020603050405020304" pitchFamily="18" charset="0"/>
              </a:rPr>
              <a:t>O</a:t>
            </a:r>
            <a:r>
              <a:rPr lang="en-US" b="0" i="0" dirty="0">
                <a:solidFill>
                  <a:srgbClr val="333333"/>
                </a:solidFill>
                <a:effectLst/>
                <a:latin typeface="Times New Roman" panose="02020603050405020304" pitchFamily="18" charset="0"/>
                <a:cs typeface="Times New Roman" panose="02020603050405020304" pitchFamily="18" charset="0"/>
              </a:rPr>
              <a:t>lder people may have greater adaptive ability to                                                                                               manage the acute life stressors of recent HIV infection</a:t>
            </a:r>
            <a:endParaRPr lang="en-US" dirty="0">
              <a:latin typeface="Times New Roman" panose="02020603050405020304" pitchFamily="18" charset="0"/>
              <a:cs typeface="Times New Roman" panose="02020603050405020304" pitchFamily="18" charset="0"/>
            </a:endParaRPr>
          </a:p>
        </p:txBody>
      </p:sp>
      <p:pic>
        <p:nvPicPr>
          <p:cNvPr id="1028" name="Picture 4" descr="Fig. 1">
            <a:extLst>
              <a:ext uri="{FF2B5EF4-FFF2-40B4-BE49-F238E27FC236}">
                <a16:creationId xmlns:a16="http://schemas.microsoft.com/office/drawing/2014/main" id="{4BF0562F-BBBA-5ACC-5CEE-3E197E94D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403" y="3526655"/>
            <a:ext cx="4730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9BE32C-1F78-B2C4-973F-13775215791B}"/>
              </a:ext>
            </a:extLst>
          </p:cNvPr>
          <p:cNvSpPr txBox="1"/>
          <p:nvPr/>
        </p:nvSpPr>
        <p:spPr>
          <a:xfrm>
            <a:off x="302854" y="6353837"/>
            <a:ext cx="2828925" cy="307777"/>
          </a:xfrm>
          <a:prstGeom prst="rect">
            <a:avLst/>
          </a:prstGeom>
          <a:noFill/>
        </p:spPr>
        <p:txBody>
          <a:bodyPr wrap="square">
            <a:spAutoFit/>
          </a:bodyPr>
          <a:lstStyle/>
          <a:p>
            <a:pPr>
              <a:defRPr/>
            </a:pPr>
            <a:r>
              <a:rPr lang="en-US" sz="1400" dirty="0"/>
              <a:t>Goodkin, July 23, 2023</a:t>
            </a:r>
          </a:p>
        </p:txBody>
      </p:sp>
      <p:sp>
        <p:nvSpPr>
          <p:cNvPr id="6" name="TextBox 5">
            <a:extLst>
              <a:ext uri="{FF2B5EF4-FFF2-40B4-BE49-F238E27FC236}">
                <a16:creationId xmlns:a16="http://schemas.microsoft.com/office/drawing/2014/main" id="{9BC078CB-8DE2-8A0B-3D15-4FAFB29EDCEF}"/>
              </a:ext>
            </a:extLst>
          </p:cNvPr>
          <p:cNvSpPr txBox="1"/>
          <p:nvPr/>
        </p:nvSpPr>
        <p:spPr>
          <a:xfrm>
            <a:off x="3759206" y="6336601"/>
            <a:ext cx="3259126" cy="307777"/>
          </a:xfrm>
          <a:prstGeom prst="rect">
            <a:avLst/>
          </a:prstGeom>
          <a:noFill/>
        </p:spPr>
        <p:txBody>
          <a:bodyPr wrap="square">
            <a:spAutoFit/>
          </a:bodyPr>
          <a:lstStyle/>
          <a:p>
            <a:pPr>
              <a:defRPr/>
            </a:pPr>
            <a:r>
              <a:rPr lang="en-US" sz="1400" dirty="0"/>
              <a:t>Gianella et al., </a:t>
            </a:r>
            <a:r>
              <a:rPr lang="en-US" sz="1400" u="sng" dirty="0"/>
              <a:t>AIDS and Beh</a:t>
            </a:r>
            <a:r>
              <a:rPr lang="en-US" sz="1400" dirty="0"/>
              <a:t>, 2021</a:t>
            </a:r>
          </a:p>
        </p:txBody>
      </p:sp>
    </p:spTree>
    <p:extLst>
      <p:ext uri="{BB962C8B-B14F-4D97-AF65-F5344CB8AC3E}">
        <p14:creationId xmlns:p14="http://schemas.microsoft.com/office/powerpoint/2010/main" val="3349441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02AB-09A5-125B-075F-FC11E0120AC7}"/>
              </a:ext>
            </a:extLst>
          </p:cNvPr>
          <p:cNvSpPr>
            <a:spLocks noGrp="1"/>
          </p:cNvSpPr>
          <p:nvPr>
            <p:ph type="title"/>
          </p:nvPr>
        </p:nvSpPr>
        <p:spPr>
          <a:xfrm>
            <a:off x="2068497" y="419693"/>
            <a:ext cx="9680585" cy="1223964"/>
          </a:xfrm>
        </p:spPr>
        <p:txBody>
          <a:bodyPr>
            <a:normAutofit fontScale="90000"/>
          </a:bodyPr>
          <a:lstStyle/>
          <a:p>
            <a:pPr algn="ctr"/>
            <a:r>
              <a:rPr lang="en-US" i="0" dirty="0">
                <a:effectLst/>
                <a:latin typeface="Verdana" panose="020B0604030504040204" pitchFamily="34" charset="0"/>
                <a:ea typeface="Verdana" panose="020B0604030504040204" pitchFamily="34" charset="0"/>
              </a:rPr>
              <a:t>Anxiety among persons with HIV at Conakry University Hospital, Guinea </a:t>
            </a:r>
            <a:br>
              <a:rPr lang="en-US" b="1" i="0" dirty="0">
                <a:solidFill>
                  <a:srgbClr val="333333"/>
                </a:solidFill>
                <a:effectLst/>
                <a:latin typeface="noto sans" panose="020B0502040504020204" pitchFamily="34" charset="0"/>
              </a:rPr>
            </a:br>
            <a:endParaRPr lang="en-US" dirty="0"/>
          </a:p>
        </p:txBody>
      </p:sp>
      <p:sp>
        <p:nvSpPr>
          <p:cNvPr id="3" name="Content Placeholder 2">
            <a:extLst>
              <a:ext uri="{FF2B5EF4-FFF2-40B4-BE49-F238E27FC236}">
                <a16:creationId xmlns:a16="http://schemas.microsoft.com/office/drawing/2014/main" id="{75DD4B93-7735-2981-F906-E9B35569B929}"/>
              </a:ext>
            </a:extLst>
          </p:cNvPr>
          <p:cNvSpPr>
            <a:spLocks noGrp="1"/>
          </p:cNvSpPr>
          <p:nvPr>
            <p:ph idx="1"/>
          </p:nvPr>
        </p:nvSpPr>
        <p:spPr>
          <a:xfrm>
            <a:off x="254005" y="1643657"/>
            <a:ext cx="11683989" cy="4079872"/>
          </a:xfrm>
        </p:spPr>
        <p:txBody>
          <a:bodyPr>
            <a:noAutofit/>
          </a:bodyPr>
          <a:lstStyle/>
          <a:p>
            <a:r>
              <a:rPr lang="en-US" sz="2400" b="0" i="0" dirty="0">
                <a:solidFill>
                  <a:srgbClr val="333333"/>
                </a:solidFill>
                <a:effectLst/>
                <a:latin typeface="Times New Roman" panose="02020603050405020304" pitchFamily="18" charset="0"/>
                <a:cs typeface="Times New Roman" panose="02020603050405020304" pitchFamily="18" charset="0"/>
              </a:rPr>
              <a:t>Cross-sectional study of socio-demographic, clinical and psychosocial data related to anxiety and depression in 160 persons with HIV at the University Teaching Hospital, Conakry, Guinea </a:t>
            </a:r>
          </a:p>
          <a:p>
            <a:endParaRPr lang="en-US" sz="2400" b="0" i="0" dirty="0">
              <a:solidFill>
                <a:srgbClr val="333333"/>
              </a:solidFill>
              <a:effectLst/>
              <a:latin typeface="Times New Roman" panose="02020603050405020304" pitchFamily="18" charset="0"/>
              <a:cs typeface="Times New Roman" panose="02020603050405020304" pitchFamily="18" charset="0"/>
            </a:endParaRPr>
          </a:p>
          <a:p>
            <a:r>
              <a:rPr lang="en-US" sz="2400" dirty="0">
                <a:solidFill>
                  <a:srgbClr val="333333"/>
                </a:solidFill>
                <a:latin typeface="Times New Roman" panose="02020603050405020304" pitchFamily="18" charset="0"/>
                <a:cs typeface="Times New Roman" panose="02020603050405020304" pitchFamily="18" charset="0"/>
              </a:rPr>
              <a:t>P</a:t>
            </a:r>
            <a:r>
              <a:rPr lang="en-US" sz="2400" b="0" i="0" dirty="0">
                <a:solidFill>
                  <a:srgbClr val="333333"/>
                </a:solidFill>
                <a:effectLst/>
                <a:latin typeface="Times New Roman" panose="02020603050405020304" pitchFamily="18" charset="0"/>
                <a:cs typeface="Times New Roman" panose="02020603050405020304" pitchFamily="18" charset="0"/>
              </a:rPr>
              <a:t>revalence of anxiety symptoms among persons with HIV was high at 13.8% using the Hospital Anxiety and Depression Scale (HADS) </a:t>
            </a:r>
          </a:p>
          <a:p>
            <a:endParaRPr lang="en-US" sz="2400" b="0" i="0" dirty="0">
              <a:solidFill>
                <a:srgbClr val="333333"/>
              </a:solidFill>
              <a:effectLst/>
              <a:latin typeface="Times New Roman" panose="02020603050405020304" pitchFamily="18" charset="0"/>
              <a:cs typeface="Times New Roman" panose="02020603050405020304" pitchFamily="18" charset="0"/>
            </a:endParaRPr>
          </a:p>
          <a:p>
            <a:r>
              <a:rPr lang="en-US" sz="2400" dirty="0">
                <a:solidFill>
                  <a:srgbClr val="333333"/>
                </a:solidFill>
                <a:latin typeface="Times New Roman" panose="02020603050405020304" pitchFamily="18" charset="0"/>
                <a:cs typeface="Times New Roman" panose="02020603050405020304" pitchFamily="18" charset="0"/>
              </a:rPr>
              <a:t>H</a:t>
            </a:r>
            <a:r>
              <a:rPr lang="en-US" sz="2400" b="0" i="0" dirty="0">
                <a:solidFill>
                  <a:srgbClr val="333333"/>
                </a:solidFill>
                <a:effectLst/>
                <a:latin typeface="Times New Roman" panose="02020603050405020304" pitchFamily="18" charset="0"/>
                <a:cs typeface="Times New Roman" panose="02020603050405020304" pitchFamily="18" charset="0"/>
              </a:rPr>
              <a:t>aving age &lt; 40 years (AOR = 2.81, 95% CI 1.04–7.58) was significantly associated with higher anxiety</a:t>
            </a:r>
          </a:p>
          <a:p>
            <a:endParaRPr lang="en-US" sz="2400" dirty="0">
              <a:solidFill>
                <a:srgbClr val="333333"/>
              </a:solidFill>
              <a:latin typeface="Times New Roman" panose="02020603050405020304" pitchFamily="18" charset="0"/>
              <a:cs typeface="Times New Roman" panose="02020603050405020304" pitchFamily="18" charset="0"/>
            </a:endParaRPr>
          </a:p>
          <a:p>
            <a:r>
              <a:rPr lang="en-US" sz="2400" dirty="0">
                <a:solidFill>
                  <a:srgbClr val="333333"/>
                </a:solidFill>
                <a:latin typeface="Times New Roman" panose="02020603050405020304" pitchFamily="18" charset="0"/>
                <a:cs typeface="Times New Roman" panose="02020603050405020304" pitchFamily="18" charset="0"/>
              </a:rPr>
              <a:t>Similar anxiety findings epidemiologically with relatively deceased anxiety issues in older persons with HIV</a:t>
            </a:r>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E01F04F-62FE-892E-1CFE-FB688CC11F03}"/>
              </a:ext>
            </a:extLst>
          </p:cNvPr>
          <p:cNvSpPr txBox="1"/>
          <p:nvPr/>
        </p:nvSpPr>
        <p:spPr>
          <a:xfrm>
            <a:off x="4244540" y="6295591"/>
            <a:ext cx="2828925" cy="307777"/>
          </a:xfrm>
          <a:prstGeom prst="rect">
            <a:avLst/>
          </a:prstGeom>
          <a:noFill/>
        </p:spPr>
        <p:txBody>
          <a:bodyPr wrap="square">
            <a:spAutoFit/>
          </a:bodyPr>
          <a:lstStyle/>
          <a:p>
            <a:pPr>
              <a:defRPr/>
            </a:pPr>
            <a:r>
              <a:rPr lang="en-US" sz="1400" dirty="0"/>
              <a:t>Goodkin, July 23, 2023</a:t>
            </a:r>
          </a:p>
        </p:txBody>
      </p:sp>
      <p:sp>
        <p:nvSpPr>
          <p:cNvPr id="5" name="TextBox 4">
            <a:extLst>
              <a:ext uri="{FF2B5EF4-FFF2-40B4-BE49-F238E27FC236}">
                <a16:creationId xmlns:a16="http://schemas.microsoft.com/office/drawing/2014/main" id="{E7D0C600-F0BD-DDF9-D5F3-D76FAC888E52}"/>
              </a:ext>
            </a:extLst>
          </p:cNvPr>
          <p:cNvSpPr txBox="1"/>
          <p:nvPr/>
        </p:nvSpPr>
        <p:spPr>
          <a:xfrm>
            <a:off x="7885840" y="6349452"/>
            <a:ext cx="3415434" cy="307777"/>
          </a:xfrm>
          <a:prstGeom prst="rect">
            <a:avLst/>
          </a:prstGeom>
          <a:noFill/>
        </p:spPr>
        <p:txBody>
          <a:bodyPr wrap="square">
            <a:spAutoFit/>
          </a:bodyPr>
          <a:lstStyle/>
          <a:p>
            <a:pPr>
              <a:defRPr/>
            </a:pPr>
            <a:r>
              <a:rPr lang="en-US" sz="1400" dirty="0"/>
              <a:t>Camara et al, </a:t>
            </a:r>
            <a:r>
              <a:rPr lang="en-US" sz="1400" u="sng" dirty="0"/>
              <a:t>Epi and Infection</a:t>
            </a:r>
            <a:r>
              <a:rPr lang="en-US" sz="1400" dirty="0"/>
              <a:t>, 2020</a:t>
            </a:r>
          </a:p>
        </p:txBody>
      </p:sp>
    </p:spTree>
    <p:extLst>
      <p:ext uri="{BB962C8B-B14F-4D97-AF65-F5344CB8AC3E}">
        <p14:creationId xmlns:p14="http://schemas.microsoft.com/office/powerpoint/2010/main" val="4089870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EBC2A-CDFC-048B-F8EE-2FCD03E667B2}"/>
              </a:ext>
            </a:extLst>
          </p:cNvPr>
          <p:cNvSpPr>
            <a:spLocks noGrp="1"/>
          </p:cNvSpPr>
          <p:nvPr>
            <p:ph type="title"/>
          </p:nvPr>
        </p:nvSpPr>
        <p:spPr>
          <a:xfrm>
            <a:off x="2154425" y="441326"/>
            <a:ext cx="8374492" cy="1223964"/>
          </a:xfrm>
        </p:spPr>
        <p:txBody>
          <a:bodyPr>
            <a:normAutofit fontScale="90000"/>
          </a:bodyPr>
          <a:lstStyle/>
          <a:p>
            <a:pPr algn="ctr"/>
            <a:br>
              <a:rPr lang="en-US" dirty="0">
                <a:solidFill>
                  <a:srgbClr val="000000"/>
                </a:solidFill>
                <a:latin typeface="Fira Sans" panose="020B0503050000020004" pitchFamily="34" charset="0"/>
              </a:rPr>
            </a:br>
            <a:r>
              <a:rPr lang="en-US" dirty="0">
                <a:latin typeface="Verdana" panose="020B0604030504040204" pitchFamily="34" charset="0"/>
                <a:ea typeface="Verdana" panose="020B0604030504040204" pitchFamily="34" charset="0"/>
              </a:rPr>
              <a:t>S</a:t>
            </a:r>
            <a:r>
              <a:rPr lang="en-US" b="0" i="0" dirty="0">
                <a:effectLst/>
                <a:latin typeface="Verdana" panose="020B0604030504040204" pitchFamily="34" charset="0"/>
                <a:ea typeface="Verdana" panose="020B0604030504040204" pitchFamily="34" charset="0"/>
              </a:rPr>
              <a:t>ubstance use disorders in older persons with HIV</a:t>
            </a:r>
            <a:br>
              <a:rPr lang="en-US" b="0" i="0" dirty="0">
                <a:solidFill>
                  <a:srgbClr val="000000"/>
                </a:solidFill>
                <a:effectLst/>
                <a:latin typeface="Fira Sans" panose="020B0503050000020004" pitchFamily="34" charset="0"/>
              </a:rPr>
            </a:br>
            <a:endParaRPr lang="en-US" dirty="0"/>
          </a:p>
        </p:txBody>
      </p:sp>
      <p:sp>
        <p:nvSpPr>
          <p:cNvPr id="3" name="Content Placeholder 2">
            <a:extLst>
              <a:ext uri="{FF2B5EF4-FFF2-40B4-BE49-F238E27FC236}">
                <a16:creationId xmlns:a16="http://schemas.microsoft.com/office/drawing/2014/main" id="{4C8E6136-4668-EC48-9F37-DBBE25434DA0}"/>
              </a:ext>
            </a:extLst>
          </p:cNvPr>
          <p:cNvSpPr>
            <a:spLocks noGrp="1"/>
          </p:cNvSpPr>
          <p:nvPr>
            <p:ph idx="1"/>
          </p:nvPr>
        </p:nvSpPr>
        <p:spPr>
          <a:xfrm>
            <a:off x="442912" y="1804245"/>
            <a:ext cx="11306175" cy="4079872"/>
          </a:xfrm>
        </p:spPr>
        <p:txBody>
          <a:bodyPr>
            <a:normAutofit/>
          </a:bodyPr>
          <a:lstStyle/>
          <a:p>
            <a:pPr marL="0" indent="0">
              <a:buNone/>
            </a:pPr>
            <a:r>
              <a:rPr lang="en-US" sz="3000" b="0" i="0" dirty="0">
                <a:solidFill>
                  <a:srgbClr val="333333"/>
                </a:solidFill>
                <a:effectLst/>
                <a:latin typeface="Times New Roman" panose="02020603050405020304" pitchFamily="18" charset="0"/>
                <a:cs typeface="Times New Roman" panose="02020603050405020304" pitchFamily="18" charset="0"/>
              </a:rPr>
              <a:t>Epidemiological data from population studies in the United States and internationally consistently show a substantial decline in the rate of substance use disorders with progressive age in the general population</a:t>
            </a:r>
          </a:p>
          <a:p>
            <a:pPr marL="0" indent="0">
              <a:buNone/>
            </a:pPr>
            <a:r>
              <a:rPr lang="en-US" sz="3000" dirty="0">
                <a:solidFill>
                  <a:srgbClr val="333333"/>
                </a:solidFill>
                <a:latin typeface="Times New Roman" panose="02020603050405020304" pitchFamily="18" charset="0"/>
                <a:cs typeface="Times New Roman" panose="02020603050405020304" pitchFamily="18" charset="0"/>
              </a:rPr>
              <a:t>Early on, data suggested</a:t>
            </a:r>
            <a:r>
              <a:rPr lang="en-US" sz="3000" b="0" i="0" dirty="0">
                <a:solidFill>
                  <a:srgbClr val="333333"/>
                </a:solidFill>
                <a:effectLst/>
                <a:latin typeface="Times New Roman" panose="02020603050405020304" pitchFamily="18" charset="0"/>
                <a:cs typeface="Times New Roman" panose="02020603050405020304" pitchFamily="18" charset="0"/>
              </a:rPr>
              <a:t> this decline was NOT observed for older persons with HIV – unlike in older persons without HIV where rates of disorder did decline substantially compared with younger adults </a:t>
            </a:r>
            <a:endParaRPr lang="en-US" sz="3000" dirty="0">
              <a:solidFill>
                <a:srgbClr val="333333"/>
              </a:solidFill>
              <a:latin typeface="Times New Roman" panose="02020603050405020304" pitchFamily="18" charset="0"/>
              <a:cs typeface="Times New Roman" panose="02020603050405020304" pitchFamily="18" charset="0"/>
            </a:endParaRPr>
          </a:p>
          <a:p>
            <a:pPr marL="0" indent="0">
              <a:buNone/>
            </a:pPr>
            <a:r>
              <a:rPr lang="en-US" sz="3000" b="0" i="0" dirty="0">
                <a:solidFill>
                  <a:srgbClr val="333333"/>
                </a:solidFill>
                <a:effectLst/>
                <a:latin typeface="Times New Roman" panose="02020603050405020304" pitchFamily="18" charset="0"/>
                <a:cs typeface="Times New Roman" panose="02020603050405020304" pitchFamily="18" charset="0"/>
              </a:rPr>
              <a:t>Hence, from a relative perspective, substance use disorder is more likely to occur in older persons with HIV than in older persons without HIV</a:t>
            </a:r>
          </a:p>
          <a:p>
            <a:pPr marL="0" indent="0">
              <a:buNone/>
            </a:pPr>
            <a:endParaRPr lang="en-US" dirty="0">
              <a:solidFill>
                <a:srgbClr val="333333"/>
              </a:solidFill>
              <a:latin typeface="Fira Sans" panose="020B0503050000020004" pitchFamily="34" charset="0"/>
            </a:endParaRPr>
          </a:p>
          <a:p>
            <a:pPr marL="0" indent="0">
              <a:buNone/>
            </a:pPr>
            <a:endParaRPr lang="en-US" b="0" i="0" dirty="0">
              <a:solidFill>
                <a:srgbClr val="333333"/>
              </a:solidFill>
              <a:effectLst/>
              <a:latin typeface="Fira Sans" panose="020B0503050000020004" pitchFamily="34" charset="0"/>
            </a:endParaRPr>
          </a:p>
          <a:p>
            <a:pPr marL="0" indent="0">
              <a:buNone/>
            </a:pPr>
            <a:endParaRPr lang="en-US" dirty="0"/>
          </a:p>
        </p:txBody>
      </p:sp>
      <p:sp>
        <p:nvSpPr>
          <p:cNvPr id="4" name="TextBox 3">
            <a:extLst>
              <a:ext uri="{FF2B5EF4-FFF2-40B4-BE49-F238E27FC236}">
                <a16:creationId xmlns:a16="http://schemas.microsoft.com/office/drawing/2014/main" id="{9411C244-BE74-6C9F-017E-1EF43DB320AC}"/>
              </a:ext>
            </a:extLst>
          </p:cNvPr>
          <p:cNvSpPr txBox="1"/>
          <p:nvPr/>
        </p:nvSpPr>
        <p:spPr>
          <a:xfrm>
            <a:off x="4555258" y="6023073"/>
            <a:ext cx="2828925" cy="307777"/>
          </a:xfrm>
          <a:prstGeom prst="rect">
            <a:avLst/>
          </a:prstGeom>
          <a:noFill/>
        </p:spPr>
        <p:txBody>
          <a:bodyPr wrap="square">
            <a:spAutoFit/>
          </a:bodyPr>
          <a:lstStyle/>
          <a:p>
            <a:pPr>
              <a:defRPr/>
            </a:pPr>
            <a:r>
              <a:rPr lang="en-US" sz="1400" dirty="0"/>
              <a:t>Goodkin, July 23, 2023</a:t>
            </a:r>
          </a:p>
        </p:txBody>
      </p:sp>
      <p:sp>
        <p:nvSpPr>
          <p:cNvPr id="5" name="TextBox 4">
            <a:extLst>
              <a:ext uri="{FF2B5EF4-FFF2-40B4-BE49-F238E27FC236}">
                <a16:creationId xmlns:a16="http://schemas.microsoft.com/office/drawing/2014/main" id="{3AE38A89-3A84-A459-C2C4-F1964D1E9A43}"/>
              </a:ext>
            </a:extLst>
          </p:cNvPr>
          <p:cNvSpPr txBox="1"/>
          <p:nvPr/>
        </p:nvSpPr>
        <p:spPr>
          <a:xfrm>
            <a:off x="8667609" y="6262785"/>
            <a:ext cx="2828925" cy="307777"/>
          </a:xfrm>
          <a:prstGeom prst="rect">
            <a:avLst/>
          </a:prstGeom>
          <a:noFill/>
        </p:spPr>
        <p:txBody>
          <a:bodyPr wrap="square">
            <a:spAutoFit/>
          </a:bodyPr>
          <a:lstStyle/>
          <a:p>
            <a:pPr>
              <a:defRPr/>
            </a:pPr>
            <a:r>
              <a:rPr lang="en-US" sz="1400" dirty="0"/>
              <a:t>Rabkin et al., </a:t>
            </a:r>
            <a:r>
              <a:rPr lang="en-US" sz="1400" u="sng" dirty="0"/>
              <a:t>AIDS</a:t>
            </a:r>
            <a:r>
              <a:rPr lang="en-US" sz="1400" dirty="0"/>
              <a:t>, 2004</a:t>
            </a:r>
          </a:p>
        </p:txBody>
      </p:sp>
    </p:spTree>
    <p:extLst>
      <p:ext uri="{BB962C8B-B14F-4D97-AF65-F5344CB8AC3E}">
        <p14:creationId xmlns:p14="http://schemas.microsoft.com/office/powerpoint/2010/main" val="4240545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EDB29-39E5-00FA-1091-D1F3A6E37D34}"/>
              </a:ext>
            </a:extLst>
          </p:cNvPr>
          <p:cNvSpPr>
            <a:spLocks noGrp="1"/>
          </p:cNvSpPr>
          <p:nvPr>
            <p:ph type="title"/>
          </p:nvPr>
        </p:nvSpPr>
        <p:spPr>
          <a:xfrm>
            <a:off x="2104009" y="605113"/>
            <a:ext cx="10022888" cy="1223964"/>
          </a:xfrm>
        </p:spPr>
        <p:txBody>
          <a:bodyPr>
            <a:normAutofit fontScale="90000"/>
          </a:bodyPr>
          <a:lstStyle/>
          <a:p>
            <a:pPr algn="ctr"/>
            <a:r>
              <a:rPr lang="en-US" sz="4900" b="0" i="0" dirty="0">
                <a:effectLst/>
                <a:latin typeface="Verdana" panose="020B0604030504040204" pitchFamily="34" charset="0"/>
                <a:ea typeface="Verdana" panose="020B0604030504040204" pitchFamily="34" charset="0"/>
              </a:rPr>
              <a:t>Impact of substance </a:t>
            </a:r>
            <a:r>
              <a:rPr lang="en-US" sz="4900" dirty="0">
                <a:latin typeface="Verdana" panose="020B0604030504040204" pitchFamily="34" charset="0"/>
                <a:ea typeface="Verdana" panose="020B0604030504040204" pitchFamily="34" charset="0"/>
              </a:rPr>
              <a:t>u</a:t>
            </a:r>
            <a:r>
              <a:rPr lang="en-US" sz="4900" b="0" i="0" dirty="0">
                <a:effectLst/>
                <a:latin typeface="Verdana" panose="020B0604030504040204" pitchFamily="34" charset="0"/>
                <a:ea typeface="Verdana" panose="020B0604030504040204" pitchFamily="34" charset="0"/>
              </a:rPr>
              <a:t>se and comorbidities on quality of life </a:t>
            </a:r>
            <a:r>
              <a:rPr lang="en-US" sz="4900" dirty="0">
                <a:latin typeface="Verdana" panose="020B0604030504040204" pitchFamily="34" charset="0"/>
                <a:ea typeface="Verdana" panose="020B0604030504040204" pitchFamily="34" charset="0"/>
              </a:rPr>
              <a:t>in o</a:t>
            </a:r>
            <a:r>
              <a:rPr lang="en-US" sz="4900" b="0" i="0" dirty="0">
                <a:effectLst/>
                <a:latin typeface="Verdana" panose="020B0604030504040204" pitchFamily="34" charset="0"/>
                <a:ea typeface="Verdana" panose="020B0604030504040204" pitchFamily="34" charset="0"/>
              </a:rPr>
              <a:t>lder </a:t>
            </a:r>
            <a:r>
              <a:rPr lang="en-US" sz="4900" dirty="0">
                <a:latin typeface="Verdana" panose="020B0604030504040204" pitchFamily="34" charset="0"/>
                <a:ea typeface="Verdana" panose="020B0604030504040204" pitchFamily="34" charset="0"/>
              </a:rPr>
              <a:t>p</a:t>
            </a:r>
            <a:r>
              <a:rPr lang="en-US" sz="4900" b="0" i="0" dirty="0">
                <a:effectLst/>
                <a:latin typeface="Verdana" panose="020B0604030504040204" pitchFamily="34" charset="0"/>
                <a:ea typeface="Verdana" panose="020B0604030504040204" pitchFamily="34" charset="0"/>
              </a:rPr>
              <a:t>ersons </a:t>
            </a:r>
            <a:r>
              <a:rPr lang="en-US" sz="4900" dirty="0">
                <a:latin typeface="Verdana" panose="020B0604030504040204" pitchFamily="34" charset="0"/>
                <a:ea typeface="Verdana" panose="020B0604030504040204" pitchFamily="34" charset="0"/>
              </a:rPr>
              <a:t>w</a:t>
            </a:r>
            <a:r>
              <a:rPr lang="en-US" sz="4900" b="0" i="0" dirty="0">
                <a:effectLst/>
                <a:latin typeface="Verdana" panose="020B0604030504040204" pitchFamily="34" charset="0"/>
                <a:ea typeface="Verdana" panose="020B0604030504040204" pitchFamily="34" charset="0"/>
              </a:rPr>
              <a:t>ith HIV</a:t>
            </a:r>
            <a:br>
              <a:rPr lang="en-US" b="0" i="0" dirty="0">
                <a:solidFill>
                  <a:srgbClr val="333333"/>
                </a:solidFill>
                <a:effectLst/>
                <a:latin typeface="Georgia" panose="02040502050405020303" pitchFamily="18" charset="0"/>
              </a:rPr>
            </a:br>
            <a:endParaRPr lang="en-US" dirty="0"/>
          </a:p>
        </p:txBody>
      </p:sp>
      <p:sp>
        <p:nvSpPr>
          <p:cNvPr id="3" name="Content Placeholder 2">
            <a:extLst>
              <a:ext uri="{FF2B5EF4-FFF2-40B4-BE49-F238E27FC236}">
                <a16:creationId xmlns:a16="http://schemas.microsoft.com/office/drawing/2014/main" id="{76616AEB-A705-9D06-109D-98C72972E1A5}"/>
              </a:ext>
            </a:extLst>
          </p:cNvPr>
          <p:cNvSpPr>
            <a:spLocks noGrp="1"/>
          </p:cNvSpPr>
          <p:nvPr>
            <p:ph idx="1"/>
          </p:nvPr>
        </p:nvSpPr>
        <p:spPr>
          <a:xfrm>
            <a:off x="247599" y="1947022"/>
            <a:ext cx="11306175" cy="4079872"/>
          </a:xfrm>
        </p:spPr>
        <p:txBody>
          <a:bodyPr>
            <a:noAutofit/>
          </a:bodyPr>
          <a:lstStyle/>
          <a:p>
            <a:r>
              <a:rPr lang="en-US" sz="2800" dirty="0">
                <a:solidFill>
                  <a:srgbClr val="333333"/>
                </a:solidFill>
                <a:latin typeface="Times New Roman" panose="02020603050405020304" pitchFamily="18" charset="0"/>
                <a:cs typeface="Times New Roman" panose="02020603050405020304" pitchFamily="18" charset="0"/>
              </a:rPr>
              <a:t>A study</a:t>
            </a:r>
            <a:r>
              <a:rPr lang="en-US" sz="2800" b="0" i="0" dirty="0">
                <a:solidFill>
                  <a:srgbClr val="333333"/>
                </a:solidFill>
                <a:effectLst/>
                <a:latin typeface="Times New Roman" panose="02020603050405020304" pitchFamily="18" charset="0"/>
                <a:cs typeface="Times New Roman" panose="02020603050405020304" pitchFamily="18" charset="0"/>
              </a:rPr>
              <a:t> of 114 older persons with HIV using substances (aged 50 or older) examined associations </a:t>
            </a:r>
            <a:r>
              <a:rPr lang="en-US" sz="2800" dirty="0">
                <a:solidFill>
                  <a:srgbClr val="333333"/>
                </a:solidFill>
                <a:latin typeface="Times New Roman" panose="02020603050405020304" pitchFamily="18" charset="0"/>
                <a:cs typeface="Times New Roman" panose="02020603050405020304" pitchFamily="18" charset="0"/>
              </a:rPr>
              <a:t>with</a:t>
            </a:r>
            <a:r>
              <a:rPr lang="en-US" sz="2800" b="0" i="0" dirty="0">
                <a:solidFill>
                  <a:srgbClr val="333333"/>
                </a:solidFill>
                <a:effectLst/>
                <a:latin typeface="Times New Roman" panose="02020603050405020304" pitchFamily="18" charset="0"/>
                <a:cs typeface="Times New Roman" panose="02020603050405020304" pitchFamily="18" charset="0"/>
              </a:rPr>
              <a:t> the number of current comorbid health conditions on quality of life</a:t>
            </a:r>
          </a:p>
          <a:p>
            <a:r>
              <a:rPr lang="en-US" sz="2800" dirty="0">
                <a:solidFill>
                  <a:srgbClr val="333333"/>
                </a:solidFill>
                <a:latin typeface="Times New Roman" panose="02020603050405020304" pitchFamily="18" charset="0"/>
                <a:cs typeface="Times New Roman" panose="02020603050405020304" pitchFamily="18" charset="0"/>
              </a:rPr>
              <a:t>T</a:t>
            </a:r>
            <a:r>
              <a:rPr lang="en-US" sz="2800" b="0" i="0" dirty="0">
                <a:solidFill>
                  <a:srgbClr val="333333"/>
                </a:solidFill>
                <a:effectLst/>
                <a:latin typeface="Times New Roman" panose="02020603050405020304" pitchFamily="18" charset="0"/>
                <a:cs typeface="Times New Roman" panose="02020603050405020304" pitchFamily="18" charset="0"/>
              </a:rPr>
              <a:t>he number of comorbid conditions was associated with reduced quality of life. </a:t>
            </a:r>
          </a:p>
          <a:p>
            <a:r>
              <a:rPr lang="en-US" sz="2800" dirty="0">
                <a:solidFill>
                  <a:srgbClr val="333333"/>
                </a:solidFill>
                <a:latin typeface="Times New Roman" panose="02020603050405020304" pitchFamily="18" charset="0"/>
                <a:cs typeface="Times New Roman" panose="02020603050405020304" pitchFamily="18" charset="0"/>
              </a:rPr>
              <a:t>S</a:t>
            </a:r>
            <a:r>
              <a:rPr lang="en-US" sz="2800" b="0" i="0" dirty="0">
                <a:solidFill>
                  <a:srgbClr val="333333"/>
                </a:solidFill>
                <a:effectLst/>
                <a:latin typeface="Times New Roman" panose="02020603050405020304" pitchFamily="18" charset="0"/>
                <a:cs typeface="Times New Roman" panose="02020603050405020304" pitchFamily="18" charset="0"/>
              </a:rPr>
              <a:t>ubstance use specifically was also negatively associated with quality of life</a:t>
            </a:r>
          </a:p>
          <a:p>
            <a:r>
              <a:rPr lang="en-US" sz="2800" b="0" i="0" dirty="0">
                <a:solidFill>
                  <a:srgbClr val="333333"/>
                </a:solidFill>
                <a:effectLst/>
                <a:latin typeface="Times New Roman" panose="02020603050405020304" pitchFamily="18" charset="0"/>
                <a:cs typeface="Times New Roman" panose="02020603050405020304" pitchFamily="18" charset="0"/>
              </a:rPr>
              <a:t>The findings indicated clinical and supportive care for older persons with HIV, particularly when related to substance use, should include an integrated care focus on the comparatively high number of current comorbid conditions with substance use that often accompany, and potentially complicate, HIV treatment and decrease quality of life</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7E69DD3-A9CB-D425-8F30-2F72955AA4DE}"/>
              </a:ext>
            </a:extLst>
          </p:cNvPr>
          <p:cNvSpPr txBox="1"/>
          <p:nvPr/>
        </p:nvSpPr>
        <p:spPr>
          <a:xfrm>
            <a:off x="5900686" y="6396334"/>
            <a:ext cx="2828925" cy="307777"/>
          </a:xfrm>
          <a:prstGeom prst="rect">
            <a:avLst/>
          </a:prstGeom>
          <a:noFill/>
        </p:spPr>
        <p:txBody>
          <a:bodyPr wrap="square">
            <a:spAutoFit/>
          </a:bodyPr>
          <a:lstStyle/>
          <a:p>
            <a:pPr>
              <a:defRPr/>
            </a:pPr>
            <a:r>
              <a:rPr lang="en-US" sz="1400" dirty="0"/>
              <a:t>Goodkin, July 23, 2023</a:t>
            </a:r>
          </a:p>
        </p:txBody>
      </p:sp>
      <p:sp>
        <p:nvSpPr>
          <p:cNvPr id="7" name="TextBox 6">
            <a:extLst>
              <a:ext uri="{FF2B5EF4-FFF2-40B4-BE49-F238E27FC236}">
                <a16:creationId xmlns:a16="http://schemas.microsoft.com/office/drawing/2014/main" id="{2523D0A3-D111-E987-C899-C37DC3D84D02}"/>
              </a:ext>
            </a:extLst>
          </p:cNvPr>
          <p:cNvSpPr txBox="1"/>
          <p:nvPr/>
        </p:nvSpPr>
        <p:spPr>
          <a:xfrm>
            <a:off x="9110982" y="6415185"/>
            <a:ext cx="2828925" cy="307777"/>
          </a:xfrm>
          <a:prstGeom prst="rect">
            <a:avLst/>
          </a:prstGeom>
          <a:noFill/>
        </p:spPr>
        <p:txBody>
          <a:bodyPr wrap="square">
            <a:spAutoFit/>
          </a:bodyPr>
          <a:lstStyle/>
          <a:p>
            <a:pPr>
              <a:defRPr/>
            </a:pPr>
            <a:r>
              <a:rPr lang="en-US" sz="1400" dirty="0"/>
              <a:t>Millar et al. </a:t>
            </a:r>
            <a:r>
              <a:rPr lang="en-US" sz="1400" u="sng" dirty="0"/>
              <a:t>AIDS &amp; Beh</a:t>
            </a:r>
            <a:r>
              <a:rPr lang="en-US" sz="1400" dirty="0"/>
              <a:t>, 2017</a:t>
            </a:r>
          </a:p>
        </p:txBody>
      </p:sp>
    </p:spTree>
    <p:extLst>
      <p:ext uri="{BB962C8B-B14F-4D97-AF65-F5344CB8AC3E}">
        <p14:creationId xmlns:p14="http://schemas.microsoft.com/office/powerpoint/2010/main" val="1830461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7F6B-EEB1-EABF-72E9-6700B4ED3FFC}"/>
              </a:ext>
            </a:extLst>
          </p:cNvPr>
          <p:cNvSpPr>
            <a:spLocks noGrp="1"/>
          </p:cNvSpPr>
          <p:nvPr>
            <p:ph type="title"/>
          </p:nvPr>
        </p:nvSpPr>
        <p:spPr>
          <a:xfrm>
            <a:off x="2013862" y="378135"/>
            <a:ext cx="10565796" cy="1223964"/>
          </a:xfrm>
        </p:spPr>
        <p:txBody>
          <a:bodyPr>
            <a:noAutofit/>
          </a:bodyPr>
          <a:lstStyle/>
          <a:p>
            <a:r>
              <a:rPr lang="en-US" b="0" i="0" u="none" strike="noStrike" baseline="0" dirty="0">
                <a:latin typeface="Verdana" panose="020B0604030504040204" pitchFamily="34" charset="0"/>
                <a:ea typeface="Verdana" panose="020B0604030504040204" pitchFamily="34" charset="0"/>
              </a:rPr>
              <a:t>Addressing treatment of older </a:t>
            </a:r>
            <a:r>
              <a:rPr lang="en-US" dirty="0">
                <a:latin typeface="Verdana" panose="020B0604030504040204" pitchFamily="34" charset="0"/>
                <a:ea typeface="Verdana" panose="020B0604030504040204" pitchFamily="34" charset="0"/>
              </a:rPr>
              <a:t>persons </a:t>
            </a:r>
            <a:r>
              <a:rPr lang="en-US" b="0" i="0" u="none" strike="noStrike" baseline="0" dirty="0">
                <a:latin typeface="Verdana" panose="020B0604030504040204" pitchFamily="34" charset="0"/>
                <a:ea typeface="Verdana" panose="020B0604030504040204" pitchFamily="34" charset="0"/>
              </a:rPr>
              <a:t>with</a:t>
            </a:r>
            <a:r>
              <a:rPr lang="en-US" dirty="0">
                <a:latin typeface="Verdana" panose="020B0604030504040204" pitchFamily="34" charset="0"/>
                <a:ea typeface="Verdana" panose="020B0604030504040204" pitchFamily="34" charset="0"/>
              </a:rPr>
              <a:t> </a:t>
            </a:r>
            <a:r>
              <a:rPr lang="en-US" b="0" i="0" u="none" strike="noStrike" baseline="0" dirty="0">
                <a:latin typeface="Verdana" panose="020B0604030504040204" pitchFamily="34" charset="0"/>
                <a:ea typeface="Verdana" panose="020B0604030504040204" pitchFamily="34" charset="0"/>
              </a:rPr>
              <a:t>HIV using substances</a:t>
            </a:r>
            <a:endParaRPr lang="en-US"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id="{62AE5F9C-BC68-259A-4D8A-BA43500C320D}"/>
              </a:ext>
            </a:extLst>
          </p:cNvPr>
          <p:cNvSpPr>
            <a:spLocks noGrp="1"/>
          </p:cNvSpPr>
          <p:nvPr>
            <p:ph idx="1"/>
          </p:nvPr>
        </p:nvSpPr>
        <p:spPr>
          <a:xfrm>
            <a:off x="442907" y="1846634"/>
            <a:ext cx="11306175" cy="4935906"/>
          </a:xfrm>
        </p:spPr>
        <p:txBody>
          <a:bodyPr>
            <a:normAutofit fontScale="25000" lnSpcReduction="20000"/>
          </a:bodyPr>
          <a:lstStyle/>
          <a:p>
            <a:r>
              <a:rPr lang="en-US" sz="11200" dirty="0">
                <a:solidFill>
                  <a:srgbClr val="212121"/>
                </a:solidFill>
                <a:latin typeface="Times New Roman" panose="02020603050405020304" pitchFamily="18" charset="0"/>
                <a:ea typeface="Verdana" panose="020B0604030504040204" pitchFamily="34" charset="0"/>
                <a:cs typeface="Times New Roman" panose="02020603050405020304" pitchFamily="18" charset="0"/>
              </a:rPr>
              <a:t>Psychoactive s</a:t>
            </a:r>
            <a:r>
              <a:rPr lang="en-US" sz="11200" b="0" i="0" dirty="0">
                <a:solidFill>
                  <a:srgbClr val="212121"/>
                </a:solidFill>
                <a:effectLst/>
                <a:latin typeface="Times New Roman" panose="02020603050405020304" pitchFamily="18" charset="0"/>
                <a:ea typeface="Verdana" panose="020B0604030504040204" pitchFamily="34" charset="0"/>
                <a:cs typeface="Times New Roman" panose="02020603050405020304" pitchFamily="18" charset="0"/>
              </a:rPr>
              <a:t>ubstance use among older persons with HIV remains under-studied to date</a:t>
            </a:r>
            <a:endParaRPr lang="en-US" sz="11200" dirty="0">
              <a:solidFill>
                <a:srgbClr val="212121"/>
              </a:solidFill>
              <a:latin typeface="Times New Roman" panose="02020603050405020304" pitchFamily="18" charset="0"/>
              <a:ea typeface="Verdana" panose="020B0604030504040204" pitchFamily="34" charset="0"/>
              <a:cs typeface="Times New Roman" panose="02020603050405020304" pitchFamily="18" charset="0"/>
            </a:endParaRPr>
          </a:p>
          <a:p>
            <a:r>
              <a:rPr lang="en-US" sz="11200" b="0" i="0" dirty="0">
                <a:solidFill>
                  <a:srgbClr val="212121"/>
                </a:solidFill>
                <a:effectLst/>
                <a:latin typeface="Times New Roman" panose="02020603050405020304" pitchFamily="18" charset="0"/>
                <a:ea typeface="Verdana" panose="020B0604030504040204" pitchFamily="34" charset="0"/>
                <a:cs typeface="Times New Roman" panose="02020603050405020304" pitchFamily="18" charset="0"/>
              </a:rPr>
              <a:t>In </a:t>
            </a:r>
            <a:r>
              <a:rPr lang="en-US" sz="11200" dirty="0">
                <a:solidFill>
                  <a:srgbClr val="212121"/>
                </a:solidFill>
                <a:latin typeface="Times New Roman" panose="02020603050405020304" pitchFamily="18" charset="0"/>
                <a:ea typeface="Verdana" panose="020B0604030504040204" pitchFamily="34" charset="0"/>
                <a:cs typeface="Times New Roman" panose="02020603050405020304" pitchFamily="18" charset="0"/>
              </a:rPr>
              <a:t>another</a:t>
            </a:r>
            <a:r>
              <a:rPr lang="en-US" sz="11200" b="0" i="0" dirty="0">
                <a:solidFill>
                  <a:srgbClr val="212121"/>
                </a:solidFill>
                <a:effectLst/>
                <a:latin typeface="Times New Roman" panose="02020603050405020304" pitchFamily="18" charset="0"/>
                <a:ea typeface="Verdana" panose="020B0604030504040204" pitchFamily="34" charset="0"/>
                <a:cs typeface="Times New Roman" panose="02020603050405020304" pitchFamily="18" charset="0"/>
              </a:rPr>
              <a:t> study from the United States (US), 10.5% of older persons with HIV were found to have used cocaine, 10.5% also separately used crack cocaine, 6.3% used methamphetamines, 7.4% used heroin and 7.4% used prescription opioids without a prescription in the prior 12 months</a:t>
            </a:r>
          </a:p>
          <a:p>
            <a:r>
              <a:rPr lang="en-US" sz="11200" dirty="0">
                <a:solidFill>
                  <a:srgbClr val="212121"/>
                </a:solidFill>
                <a:latin typeface="Times New Roman" panose="02020603050405020304" pitchFamily="18" charset="0"/>
                <a:ea typeface="Verdana" panose="020B0604030504040204" pitchFamily="34" charset="0"/>
                <a:cs typeface="Times New Roman" panose="02020603050405020304" pitchFamily="18" charset="0"/>
              </a:rPr>
              <a:t>C</a:t>
            </a:r>
            <a:r>
              <a:rPr lang="en-US" sz="11200" b="0" i="0" dirty="0">
                <a:solidFill>
                  <a:srgbClr val="212121"/>
                </a:solidFill>
                <a:effectLst/>
                <a:latin typeface="Times New Roman" panose="02020603050405020304" pitchFamily="18" charset="0"/>
                <a:ea typeface="Verdana" panose="020B0604030504040204" pitchFamily="34" charset="0"/>
                <a:cs typeface="Times New Roman" panose="02020603050405020304" pitchFamily="18" charset="0"/>
              </a:rPr>
              <a:t>lose to 25% of older persons with HIV have been found to meet the criteria for a substance use disorder</a:t>
            </a:r>
          </a:p>
          <a:p>
            <a:r>
              <a:rPr lang="en-US" sz="11200" b="0" i="0" dirty="0">
                <a:solidFill>
                  <a:srgbClr val="212121"/>
                </a:solidFill>
                <a:effectLst/>
                <a:latin typeface="Times New Roman" panose="02020603050405020304" pitchFamily="18" charset="0"/>
                <a:ea typeface="Verdana" panose="020B0604030504040204" pitchFamily="34" charset="0"/>
                <a:cs typeface="Times New Roman" panose="02020603050405020304" pitchFamily="18" charset="0"/>
              </a:rPr>
              <a:t>Substance use is a primary predictor of engagement in sex without condoms and non‐adherence to medications among older persons with HIV, as with younger persons with HIV</a:t>
            </a:r>
          </a:p>
          <a:p>
            <a:r>
              <a:rPr lang="en-US" sz="11200" b="0" i="0" dirty="0">
                <a:solidFill>
                  <a:srgbClr val="212121"/>
                </a:solidFill>
                <a:effectLst/>
                <a:latin typeface="Times New Roman" panose="02020603050405020304" pitchFamily="18" charset="0"/>
                <a:ea typeface="Verdana" panose="020B0604030504040204" pitchFamily="34" charset="0"/>
                <a:cs typeface="Times New Roman" panose="02020603050405020304" pitchFamily="18" charset="0"/>
              </a:rPr>
              <a:t>Ageism with respect to the index of suspicion for substance </a:t>
            </a:r>
            <a:r>
              <a:rPr lang="en-US" sz="11200" dirty="0">
                <a:solidFill>
                  <a:srgbClr val="212121"/>
                </a:solidFill>
                <a:latin typeface="Times New Roman" panose="02020603050405020304" pitchFamily="18" charset="0"/>
                <a:ea typeface="Verdana" panose="020B0604030504040204" pitchFamily="34" charset="0"/>
                <a:cs typeface="Times New Roman" panose="02020603050405020304" pitchFamily="18" charset="0"/>
              </a:rPr>
              <a:t>u</a:t>
            </a:r>
            <a:r>
              <a:rPr lang="en-US" sz="11200" b="0" i="0" dirty="0">
                <a:solidFill>
                  <a:srgbClr val="212121"/>
                </a:solidFill>
                <a:effectLst/>
                <a:latin typeface="Times New Roman" panose="02020603050405020304" pitchFamily="18" charset="0"/>
                <a:ea typeface="Verdana" panose="020B0604030504040204" pitchFamily="34" charset="0"/>
                <a:cs typeface="Times New Roman" panose="02020603050405020304" pitchFamily="18" charset="0"/>
              </a:rPr>
              <a:t>se in older persons with HIV </a:t>
            </a:r>
            <a:r>
              <a:rPr lang="en-US" sz="11200" dirty="0">
                <a:solidFill>
                  <a:srgbClr val="212121"/>
                </a:solidFill>
                <a:latin typeface="Times New Roman" panose="02020603050405020304" pitchFamily="18" charset="0"/>
                <a:ea typeface="Verdana" panose="020B0604030504040204" pitchFamily="34" charset="0"/>
                <a:cs typeface="Times New Roman" panose="02020603050405020304" pitchFamily="18" charset="0"/>
              </a:rPr>
              <a:t>must be actively addressed</a:t>
            </a:r>
            <a:endParaRPr lang="en-US" sz="11200" b="0" i="0" dirty="0">
              <a:solidFill>
                <a:srgbClr val="212121"/>
              </a:solidFill>
              <a:effectLst/>
              <a:latin typeface="Times New Roman" panose="02020603050405020304" pitchFamily="18" charset="0"/>
              <a:ea typeface="Verdana" panose="020B0604030504040204" pitchFamily="34" charset="0"/>
              <a:cs typeface="Times New Roman" panose="02020603050405020304" pitchFamily="18" charset="0"/>
            </a:endParaRPr>
          </a:p>
          <a:p>
            <a:endParaRPr lang="en-US" dirty="0">
              <a:solidFill>
                <a:srgbClr val="212121"/>
              </a:solidFill>
              <a:latin typeface="Cambria" panose="02040503050406030204" pitchFamily="18" charset="0"/>
            </a:endParaRPr>
          </a:p>
          <a:p>
            <a:pPr marL="0" indent="0">
              <a:buNone/>
            </a:pPr>
            <a:endParaRPr lang="en-US" b="0" i="0" dirty="0">
              <a:solidFill>
                <a:srgbClr val="212121"/>
              </a:solidFill>
              <a:effectLst/>
              <a:latin typeface="Cambria" panose="02040503050406030204" pitchFamily="18" charset="0"/>
            </a:endParaRPr>
          </a:p>
          <a:p>
            <a:pPr marL="0" indent="0">
              <a:buNone/>
            </a:pPr>
            <a:endParaRPr lang="en-US" b="0" i="0" dirty="0">
              <a:solidFill>
                <a:srgbClr val="212121"/>
              </a:solidFill>
              <a:effectLst/>
              <a:latin typeface="Cambria" panose="02040503050406030204" pitchFamily="18" charset="0"/>
            </a:endParaRPr>
          </a:p>
          <a:p>
            <a:pPr marL="0" indent="0">
              <a:buNone/>
            </a:pPr>
            <a:r>
              <a:rPr lang="en-US" b="0" i="0" dirty="0">
                <a:solidFill>
                  <a:srgbClr val="212121"/>
                </a:solidFill>
                <a:effectLst/>
                <a:latin typeface="Cambria" panose="02040503050406030204" pitchFamily="18" charset="0"/>
              </a:rPr>
              <a:t> </a:t>
            </a:r>
            <a:endParaRPr lang="en-US" dirty="0">
              <a:solidFill>
                <a:srgbClr val="212121"/>
              </a:solidFill>
              <a:latin typeface="Cambria" panose="02040503050406030204" pitchFamily="18" charset="0"/>
            </a:endParaRPr>
          </a:p>
        </p:txBody>
      </p:sp>
      <p:sp>
        <p:nvSpPr>
          <p:cNvPr id="4" name="TextBox 3">
            <a:extLst>
              <a:ext uri="{FF2B5EF4-FFF2-40B4-BE49-F238E27FC236}">
                <a16:creationId xmlns:a16="http://schemas.microsoft.com/office/drawing/2014/main" id="{A25C4E8A-850C-24FA-2C78-7EFE960DD975}"/>
              </a:ext>
            </a:extLst>
          </p:cNvPr>
          <p:cNvSpPr txBox="1"/>
          <p:nvPr/>
        </p:nvSpPr>
        <p:spPr>
          <a:xfrm>
            <a:off x="4467835" y="6300414"/>
            <a:ext cx="2828925" cy="307777"/>
          </a:xfrm>
          <a:prstGeom prst="rect">
            <a:avLst/>
          </a:prstGeom>
          <a:noFill/>
        </p:spPr>
        <p:txBody>
          <a:bodyPr wrap="square">
            <a:spAutoFit/>
          </a:bodyPr>
          <a:lstStyle/>
          <a:p>
            <a:pPr>
              <a:defRPr/>
            </a:pPr>
            <a:r>
              <a:rPr lang="en-US" sz="1400" dirty="0"/>
              <a:t>Goodkin, July 23, 2023</a:t>
            </a:r>
          </a:p>
        </p:txBody>
      </p:sp>
      <p:sp>
        <p:nvSpPr>
          <p:cNvPr id="5" name="TextBox 4">
            <a:extLst>
              <a:ext uri="{FF2B5EF4-FFF2-40B4-BE49-F238E27FC236}">
                <a16:creationId xmlns:a16="http://schemas.microsoft.com/office/drawing/2014/main" id="{E032939D-D69C-F1F5-9A6A-5D0032D78A3E}"/>
              </a:ext>
            </a:extLst>
          </p:cNvPr>
          <p:cNvSpPr txBox="1"/>
          <p:nvPr/>
        </p:nvSpPr>
        <p:spPr>
          <a:xfrm>
            <a:off x="9528233" y="6479865"/>
            <a:ext cx="2828925" cy="307777"/>
          </a:xfrm>
          <a:prstGeom prst="rect">
            <a:avLst/>
          </a:prstGeom>
          <a:noFill/>
        </p:spPr>
        <p:txBody>
          <a:bodyPr wrap="square">
            <a:spAutoFit/>
          </a:bodyPr>
          <a:lstStyle/>
          <a:p>
            <a:pPr>
              <a:defRPr/>
            </a:pPr>
            <a:r>
              <a:rPr lang="en-US" sz="1400" dirty="0"/>
              <a:t>Chayama et al. </a:t>
            </a:r>
            <a:r>
              <a:rPr lang="en-US" sz="1400" u="sng" dirty="0"/>
              <a:t>JIAS</a:t>
            </a:r>
            <a:r>
              <a:rPr lang="en-US" sz="1400" dirty="0"/>
              <a:t>, 2020</a:t>
            </a:r>
          </a:p>
        </p:txBody>
      </p:sp>
    </p:spTree>
    <p:extLst>
      <p:ext uri="{BB962C8B-B14F-4D97-AF65-F5344CB8AC3E}">
        <p14:creationId xmlns:p14="http://schemas.microsoft.com/office/powerpoint/2010/main" val="3589208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0876-DF67-72B3-0F91-314518ACEEDD}"/>
              </a:ext>
            </a:extLst>
          </p:cNvPr>
          <p:cNvSpPr>
            <a:spLocks noGrp="1"/>
          </p:cNvSpPr>
          <p:nvPr>
            <p:ph type="title"/>
          </p:nvPr>
        </p:nvSpPr>
        <p:spPr>
          <a:xfrm>
            <a:off x="2086253" y="873126"/>
            <a:ext cx="9783192" cy="1223964"/>
          </a:xfrm>
        </p:spPr>
        <p:txBody>
          <a:bodyPr>
            <a:normAutofit fontScale="90000"/>
          </a:bodyPr>
          <a:lstStyle/>
          <a:p>
            <a:pPr algn="ctr"/>
            <a:r>
              <a:rPr lang="en-US" dirty="0">
                <a:effectLst/>
                <a:latin typeface="Verdana" panose="020B0604030504040204" pitchFamily="34" charset="0"/>
                <a:ea typeface="Verdana" panose="020B0604030504040204" pitchFamily="34" charset="0"/>
              </a:rPr>
              <a:t>Knowledge and risks of HIV   transmission among veterans with severe mental illness</a:t>
            </a:r>
            <a:br>
              <a:rPr lang="en-US" b="1" i="0" dirty="0">
                <a:solidFill>
                  <a:srgbClr val="212121"/>
                </a:solidFill>
                <a:effectLst/>
                <a:latin typeface="Merriweather" panose="00000500000000000000" pitchFamily="2" charset="0"/>
              </a:rPr>
            </a:br>
            <a:endParaRPr lang="en-US" dirty="0"/>
          </a:p>
        </p:txBody>
      </p:sp>
      <p:sp>
        <p:nvSpPr>
          <p:cNvPr id="3" name="Content Placeholder 2">
            <a:extLst>
              <a:ext uri="{FF2B5EF4-FFF2-40B4-BE49-F238E27FC236}">
                <a16:creationId xmlns:a16="http://schemas.microsoft.com/office/drawing/2014/main" id="{EC74FE04-9E00-2C8E-B912-257CDA5A6118}"/>
              </a:ext>
            </a:extLst>
          </p:cNvPr>
          <p:cNvSpPr>
            <a:spLocks noGrp="1"/>
          </p:cNvSpPr>
          <p:nvPr>
            <p:ph idx="1"/>
          </p:nvPr>
        </p:nvSpPr>
        <p:spPr>
          <a:xfrm>
            <a:off x="442907" y="2218631"/>
            <a:ext cx="11306175" cy="4079872"/>
          </a:xfrm>
        </p:spPr>
        <p:txBody>
          <a:bodyPr/>
          <a:lstStyle/>
          <a:p>
            <a:r>
              <a:rPr lang="en-US" b="0" i="0" dirty="0">
                <a:solidFill>
                  <a:srgbClr val="212121"/>
                </a:solidFill>
                <a:effectLst/>
                <a:latin typeface="Times New Roman" panose="02020603050405020304" pitchFamily="18" charset="0"/>
                <a:cs typeface="Times New Roman" panose="02020603050405020304" pitchFamily="18" charset="0"/>
              </a:rPr>
              <a:t>Severe mental illness represents a high risk for HIV infection</a:t>
            </a:r>
          </a:p>
          <a:p>
            <a:r>
              <a:rPr lang="en-US" b="0" i="0" dirty="0">
                <a:solidFill>
                  <a:srgbClr val="212121"/>
                </a:solidFill>
                <a:effectLst/>
                <a:latin typeface="Times New Roman" panose="02020603050405020304" pitchFamily="18" charset="0"/>
                <a:cs typeface="Times New Roman" panose="02020603050405020304" pitchFamily="18" charset="0"/>
              </a:rPr>
              <a:t>One study of behavioral risks for HIV transmission among veterans with severe mental illness examined associations between accuracy of HIV knowledge, risk behaviors, and clinical and demographic characteristics in a sample of male veteran psychiatric inpatients diagnosed with SMI (N = 353) </a:t>
            </a:r>
          </a:p>
          <a:p>
            <a:r>
              <a:rPr lang="en-US" b="0" i="0" dirty="0">
                <a:solidFill>
                  <a:srgbClr val="212121"/>
                </a:solidFill>
                <a:effectLst/>
                <a:latin typeface="Times New Roman" panose="02020603050405020304" pitchFamily="18" charset="0"/>
                <a:cs typeface="Times New Roman" panose="02020603050405020304" pitchFamily="18" charset="0"/>
              </a:rPr>
              <a:t>Results showed high rates of inaccurate HIV knowledge, with &gt; 40% of psychiatric inpatients demonstrating some inaccuracies, particularly related to the progression and symptoms of HIV</a:t>
            </a:r>
          </a:p>
          <a:p>
            <a:r>
              <a:rPr lang="en-US" b="0" i="0" dirty="0">
                <a:solidFill>
                  <a:srgbClr val="212121"/>
                </a:solidFill>
                <a:effectLst/>
                <a:latin typeface="Times New Roman" panose="02020603050405020304" pitchFamily="18" charset="0"/>
                <a:cs typeface="Times New Roman" panose="02020603050405020304" pitchFamily="18" charset="0"/>
              </a:rPr>
              <a:t>Older age was associated with inaccurate HIV knowledge</a:t>
            </a:r>
            <a:endParaRPr lang="en-US" dirty="0">
              <a:solidFill>
                <a:srgbClr val="212121"/>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Higher rates of inaccurate HIV knowledge among older participants differed from earlier reports, which did not find significant associations between age and HIV knowledge variables</a:t>
            </a:r>
          </a:p>
          <a:p>
            <a:r>
              <a:rPr lang="en-US" dirty="0">
                <a:latin typeface="Times New Roman" panose="02020603050405020304" pitchFamily="18" charset="0"/>
                <a:cs typeface="Times New Roman" panose="02020603050405020304" pitchFamily="18" charset="0"/>
              </a:rPr>
              <a:t>Participants in the prior studies were, on average, 10 to 13 years younger than those in this study (average           age = 49)</a:t>
            </a:r>
          </a:p>
          <a:p>
            <a:r>
              <a:rPr lang="en-US" dirty="0">
                <a:latin typeface="Times New Roman" panose="02020603050405020304" pitchFamily="18" charset="0"/>
                <a:cs typeface="Times New Roman" panose="02020603050405020304" pitchFamily="18" charset="0"/>
              </a:rPr>
              <a:t>Thus, older age further increases the risk for contracting HIV amongst SMI</a:t>
            </a:r>
          </a:p>
        </p:txBody>
      </p:sp>
      <p:sp>
        <p:nvSpPr>
          <p:cNvPr id="4" name="TextBox 3">
            <a:extLst>
              <a:ext uri="{FF2B5EF4-FFF2-40B4-BE49-F238E27FC236}">
                <a16:creationId xmlns:a16="http://schemas.microsoft.com/office/drawing/2014/main" id="{C53E4E17-907A-BC1D-7A2F-438FDA798F7E}"/>
              </a:ext>
            </a:extLst>
          </p:cNvPr>
          <p:cNvSpPr txBox="1"/>
          <p:nvPr/>
        </p:nvSpPr>
        <p:spPr>
          <a:xfrm>
            <a:off x="4467835" y="6454302"/>
            <a:ext cx="2828925" cy="307777"/>
          </a:xfrm>
          <a:prstGeom prst="rect">
            <a:avLst/>
          </a:prstGeom>
          <a:noFill/>
        </p:spPr>
        <p:txBody>
          <a:bodyPr wrap="square">
            <a:spAutoFit/>
          </a:bodyPr>
          <a:lstStyle/>
          <a:p>
            <a:pPr>
              <a:defRPr/>
            </a:pPr>
            <a:r>
              <a:rPr lang="en-US" sz="1400" dirty="0"/>
              <a:t>Goodkin, July 23, 2023</a:t>
            </a:r>
          </a:p>
        </p:txBody>
      </p:sp>
      <p:sp>
        <p:nvSpPr>
          <p:cNvPr id="5" name="TextBox 4">
            <a:extLst>
              <a:ext uri="{FF2B5EF4-FFF2-40B4-BE49-F238E27FC236}">
                <a16:creationId xmlns:a16="http://schemas.microsoft.com/office/drawing/2014/main" id="{7123701B-2E76-8D3B-40E7-980E8988DDD7}"/>
              </a:ext>
            </a:extLst>
          </p:cNvPr>
          <p:cNvSpPr txBox="1"/>
          <p:nvPr/>
        </p:nvSpPr>
        <p:spPr>
          <a:xfrm>
            <a:off x="9112336" y="6488561"/>
            <a:ext cx="2828925" cy="307777"/>
          </a:xfrm>
          <a:prstGeom prst="rect">
            <a:avLst/>
          </a:prstGeom>
          <a:noFill/>
        </p:spPr>
        <p:txBody>
          <a:bodyPr wrap="square">
            <a:spAutoFit/>
          </a:bodyPr>
          <a:lstStyle/>
          <a:p>
            <a:pPr>
              <a:defRPr/>
            </a:pPr>
            <a:r>
              <a:rPr lang="en-US" sz="1400" dirty="0"/>
              <a:t>Strauss et al., </a:t>
            </a:r>
            <a:r>
              <a:rPr lang="en-US" sz="1400" u="sng" dirty="0"/>
              <a:t>Military Med</a:t>
            </a:r>
            <a:r>
              <a:rPr lang="en-US" sz="1400" dirty="0"/>
              <a:t>, 2006</a:t>
            </a:r>
          </a:p>
        </p:txBody>
      </p:sp>
    </p:spTree>
    <p:extLst>
      <p:ext uri="{BB962C8B-B14F-4D97-AF65-F5344CB8AC3E}">
        <p14:creationId xmlns:p14="http://schemas.microsoft.com/office/powerpoint/2010/main" val="3251427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EAA52-2EE2-C1A6-871E-1D01355F5098}"/>
              </a:ext>
            </a:extLst>
          </p:cNvPr>
          <p:cNvSpPr>
            <a:spLocks noGrp="1"/>
          </p:cNvSpPr>
          <p:nvPr>
            <p:ph type="title"/>
          </p:nvPr>
        </p:nvSpPr>
        <p:spPr>
          <a:xfrm>
            <a:off x="2030137" y="664406"/>
            <a:ext cx="9137972" cy="1223964"/>
          </a:xfrm>
        </p:spPr>
        <p:txBody>
          <a:bodyPr>
            <a:normAutofit fontScale="90000"/>
          </a:bodyPr>
          <a:lstStyle/>
          <a:p>
            <a:pPr algn="ctr"/>
            <a:r>
              <a:rPr lang="en-US" b="1" i="0" dirty="0">
                <a:effectLst/>
                <a:latin typeface="Verdana" panose="020B0604030504040204" pitchFamily="34" charset="0"/>
                <a:ea typeface="Verdana" panose="020B0604030504040204" pitchFamily="34" charset="0"/>
              </a:rPr>
              <a:t>Prescribing Antiretroviral Therapy Upon Discharge to Psychiatric Inpatients with SMI</a:t>
            </a:r>
            <a:br>
              <a:rPr lang="en-US" b="1" i="0" dirty="0">
                <a:solidFill>
                  <a:srgbClr val="212121"/>
                </a:solidFill>
                <a:effectLst/>
                <a:latin typeface="Merriweather" panose="00000500000000000000" pitchFamily="2" charset="0"/>
              </a:rPr>
            </a:br>
            <a:endParaRPr lang="en-US" dirty="0"/>
          </a:p>
        </p:txBody>
      </p:sp>
      <p:sp>
        <p:nvSpPr>
          <p:cNvPr id="3" name="Content Placeholder 2">
            <a:extLst>
              <a:ext uri="{FF2B5EF4-FFF2-40B4-BE49-F238E27FC236}">
                <a16:creationId xmlns:a16="http://schemas.microsoft.com/office/drawing/2014/main" id="{11F626F7-D83F-3F67-4CDC-0CB4AEC8155D}"/>
              </a:ext>
            </a:extLst>
          </p:cNvPr>
          <p:cNvSpPr>
            <a:spLocks noGrp="1"/>
          </p:cNvSpPr>
          <p:nvPr>
            <p:ph idx="1"/>
          </p:nvPr>
        </p:nvSpPr>
        <p:spPr>
          <a:xfrm>
            <a:off x="87800" y="2095257"/>
            <a:ext cx="5771462" cy="4079872"/>
          </a:xfrm>
        </p:spPr>
        <p:txBody>
          <a:bodyPr>
            <a:normAutofit fontScale="92500" lnSpcReduction="20000"/>
          </a:bodyPr>
          <a:lstStyle/>
          <a:p>
            <a:r>
              <a:rPr lang="en-US" b="0" i="0" dirty="0">
                <a:solidFill>
                  <a:srgbClr val="212121"/>
                </a:solidFill>
                <a:effectLst/>
                <a:latin typeface="Times New Roman" panose="02020603050405020304" pitchFamily="18" charset="0"/>
                <a:cs typeface="Times New Roman" panose="02020603050405020304" pitchFamily="18" charset="0"/>
              </a:rPr>
              <a:t>People with SMI may lack access to recommended                                                                                       antiretroviral therapy, and inpatient psychiatric                                                                                           admission is an opportunity for </a:t>
            </a:r>
            <a:r>
              <a:rPr lang="en-US" dirty="0">
                <a:solidFill>
                  <a:srgbClr val="212121"/>
                </a:solidFill>
                <a:latin typeface="Times New Roman" panose="02020603050405020304" pitchFamily="18" charset="0"/>
                <a:cs typeface="Times New Roman" panose="02020603050405020304" pitchFamily="18" charset="0"/>
              </a:rPr>
              <a:t>persons with SMI                                                                                                    and HIV </a:t>
            </a:r>
            <a:r>
              <a:rPr lang="en-US" b="0" i="0" dirty="0">
                <a:solidFill>
                  <a:srgbClr val="212121"/>
                </a:solidFill>
                <a:effectLst/>
                <a:latin typeface="Times New Roman" panose="02020603050405020304" pitchFamily="18" charset="0"/>
                <a:cs typeface="Times New Roman" panose="02020603050405020304" pitchFamily="18" charset="0"/>
              </a:rPr>
              <a:t>to receive recommended treatment</a:t>
            </a:r>
          </a:p>
          <a:p>
            <a:r>
              <a:rPr lang="en-US" b="0" i="0" dirty="0">
                <a:solidFill>
                  <a:srgbClr val="212121"/>
                </a:solidFill>
                <a:effectLst/>
                <a:latin typeface="Times New Roman" panose="02020603050405020304" pitchFamily="18" charset="0"/>
                <a:cs typeface="Times New Roman" panose="02020603050405020304" pitchFamily="18" charset="0"/>
              </a:rPr>
              <a:t>Antiretroviral therapy was prescribed at 39% of discharges - but increased over the course of the study</a:t>
            </a:r>
          </a:p>
          <a:p>
            <a:r>
              <a:rPr lang="en-US" b="0" i="0" dirty="0">
                <a:solidFill>
                  <a:srgbClr val="212121"/>
                </a:solidFill>
                <a:effectLst/>
                <a:latin typeface="Times New Roman" panose="02020603050405020304" pitchFamily="18" charset="0"/>
                <a:cs typeface="Times New Roman" panose="02020603050405020304" pitchFamily="18" charset="0"/>
              </a:rPr>
              <a:t>Prescription was more common in persons admitted                                                                                                         with an AIDS diagnosis and age &gt; than 29  and                                                                                                                 less common in persons admitted specifically with psychotic diagnoses </a:t>
            </a:r>
          </a:p>
          <a:p>
            <a:r>
              <a:rPr lang="en-US" b="0" i="0" dirty="0">
                <a:solidFill>
                  <a:srgbClr val="212121"/>
                </a:solidFill>
                <a:effectLst/>
                <a:latin typeface="Times New Roman" panose="02020603050405020304" pitchFamily="18" charset="0"/>
                <a:cs typeface="Times New Roman" panose="02020603050405020304" pitchFamily="18" charset="0"/>
              </a:rPr>
              <a:t>Future studies should explore interventions to                                                                                                             increase antiretroviral therapy prescription both                      during hospitalization and at discharge for those with SMI in order to minimize increases in plasma viral                               load </a:t>
            </a:r>
            <a:r>
              <a:rPr lang="en-US" dirty="0">
                <a:solidFill>
                  <a:srgbClr val="212121"/>
                </a:solidFill>
                <a:latin typeface="Times New Roman" panose="02020603050405020304" pitchFamily="18" charset="0"/>
                <a:cs typeface="Times New Roman" panose="02020603050405020304" pitchFamily="18" charset="0"/>
              </a:rPr>
              <a:t>post-</a:t>
            </a:r>
            <a:r>
              <a:rPr lang="en-US" b="0" i="0" dirty="0">
                <a:solidFill>
                  <a:srgbClr val="212121"/>
                </a:solidFill>
                <a:effectLst/>
                <a:latin typeface="Times New Roman" panose="02020603050405020304" pitchFamily="18" charset="0"/>
                <a:cs typeface="Times New Roman" panose="02020603050405020304" pitchFamily="18" charset="0"/>
              </a:rPr>
              <a:t>discharge for this neglected sub-group of                    patients who are at high risk for non-adherence and              early mortality generally</a:t>
            </a:r>
          </a:p>
          <a:p>
            <a:endParaRPr lang="en-US" dirty="0"/>
          </a:p>
        </p:txBody>
      </p:sp>
      <p:pic>
        <p:nvPicPr>
          <p:cNvPr id="2056" name="Picture 8">
            <a:extLst>
              <a:ext uri="{FF2B5EF4-FFF2-40B4-BE49-F238E27FC236}">
                <a16:creationId xmlns:a16="http://schemas.microsoft.com/office/drawing/2014/main" id="{A4E31FA9-32B5-E3B2-630E-4DD0663F1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176" y="1870742"/>
            <a:ext cx="6332738" cy="52101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56DE6C0-6F8B-4016-C9A3-4A42AABB109F}"/>
              </a:ext>
            </a:extLst>
          </p:cNvPr>
          <p:cNvSpPr txBox="1"/>
          <p:nvPr/>
        </p:nvSpPr>
        <p:spPr>
          <a:xfrm>
            <a:off x="0" y="6265510"/>
            <a:ext cx="2828925" cy="307777"/>
          </a:xfrm>
          <a:prstGeom prst="rect">
            <a:avLst/>
          </a:prstGeom>
          <a:noFill/>
        </p:spPr>
        <p:txBody>
          <a:bodyPr wrap="square">
            <a:spAutoFit/>
          </a:bodyPr>
          <a:lstStyle/>
          <a:p>
            <a:pPr>
              <a:defRPr/>
            </a:pPr>
            <a:r>
              <a:rPr lang="en-US" sz="1400" dirty="0"/>
              <a:t>Goodkin, July 23, 2023</a:t>
            </a:r>
          </a:p>
        </p:txBody>
      </p:sp>
      <p:sp>
        <p:nvSpPr>
          <p:cNvPr id="9" name="TextBox 8">
            <a:extLst>
              <a:ext uri="{FF2B5EF4-FFF2-40B4-BE49-F238E27FC236}">
                <a16:creationId xmlns:a16="http://schemas.microsoft.com/office/drawing/2014/main" id="{EE55A686-919C-4680-1115-42DAC76998A3}"/>
              </a:ext>
            </a:extLst>
          </p:cNvPr>
          <p:cNvSpPr txBox="1"/>
          <p:nvPr/>
        </p:nvSpPr>
        <p:spPr>
          <a:xfrm>
            <a:off x="2018300" y="6460448"/>
            <a:ext cx="4047533" cy="307777"/>
          </a:xfrm>
          <a:prstGeom prst="rect">
            <a:avLst/>
          </a:prstGeom>
          <a:noFill/>
        </p:spPr>
        <p:txBody>
          <a:bodyPr wrap="square">
            <a:spAutoFit/>
          </a:bodyPr>
          <a:lstStyle/>
          <a:p>
            <a:pPr>
              <a:defRPr/>
            </a:pPr>
            <a:r>
              <a:rPr lang="en-US" sz="1400" dirty="0"/>
              <a:t>Momenzadeh et al., Ann Pharmacother,,2020 </a:t>
            </a:r>
          </a:p>
        </p:txBody>
      </p:sp>
    </p:spTree>
    <p:extLst>
      <p:ext uri="{BB962C8B-B14F-4D97-AF65-F5344CB8AC3E}">
        <p14:creationId xmlns:p14="http://schemas.microsoft.com/office/powerpoint/2010/main" val="138073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50428-FA57-D72D-182A-0F471C696963}"/>
              </a:ext>
            </a:extLst>
          </p:cNvPr>
          <p:cNvSpPr>
            <a:spLocks noGrp="1"/>
          </p:cNvSpPr>
          <p:nvPr>
            <p:ph type="title"/>
          </p:nvPr>
        </p:nvSpPr>
        <p:spPr>
          <a:xfrm>
            <a:off x="1225119" y="299875"/>
            <a:ext cx="10892901" cy="1223964"/>
          </a:xfrm>
        </p:spPr>
        <p:txBody>
          <a:bodyPr>
            <a:normAutofit fontScale="90000"/>
          </a:bodyPr>
          <a:lstStyle/>
          <a:p>
            <a:pPr algn="ctr"/>
            <a:r>
              <a:rPr lang="en-US" dirty="0">
                <a:latin typeface="Verdana" panose="020B0604030504040204" pitchFamily="34" charset="0"/>
                <a:ea typeface="Verdana" panose="020B0604030504040204" pitchFamily="34" charset="0"/>
              </a:rPr>
              <a:t>Future prospects for care of older persons with serious mental illness and HIV</a:t>
            </a:r>
          </a:p>
        </p:txBody>
      </p:sp>
      <p:sp>
        <p:nvSpPr>
          <p:cNvPr id="3" name="Content Placeholder 2">
            <a:extLst>
              <a:ext uri="{FF2B5EF4-FFF2-40B4-BE49-F238E27FC236}">
                <a16:creationId xmlns:a16="http://schemas.microsoft.com/office/drawing/2014/main" id="{AC574478-0F98-5BD9-8B06-43DF705E2897}"/>
              </a:ext>
            </a:extLst>
          </p:cNvPr>
          <p:cNvSpPr>
            <a:spLocks noGrp="1"/>
          </p:cNvSpPr>
          <p:nvPr>
            <p:ph idx="1"/>
          </p:nvPr>
        </p:nvSpPr>
        <p:spPr>
          <a:xfrm>
            <a:off x="345253" y="1866270"/>
            <a:ext cx="11306175" cy="4578917"/>
          </a:xfrm>
        </p:spPr>
        <p:txBody>
          <a:bodyPr>
            <a:normAutofit/>
          </a:bodyPr>
          <a:lstStyle/>
          <a:p>
            <a:r>
              <a:rPr lang="en-US" dirty="0">
                <a:latin typeface="Times New Roman" panose="02020603050405020304" pitchFamily="18" charset="0"/>
                <a:cs typeface="Times New Roman" panose="02020603050405020304" pitchFamily="18" charset="0"/>
              </a:rPr>
              <a:t>The greatest concern is for the “quadruply diagnosed"––persons with HIV and HCV co–infection, substance use disorder and serious mental illness</a:t>
            </a:r>
          </a:p>
          <a:p>
            <a:r>
              <a:rPr lang="en-US" dirty="0">
                <a:latin typeface="Times New Roman" panose="02020603050405020304" pitchFamily="18" charset="0"/>
                <a:cs typeface="Times New Roman" panose="02020603050405020304" pitchFamily="18" charset="0"/>
              </a:rPr>
              <a:t>Pre-exposure prophylaxis needs to be made more accessible for persons with serious mental illness</a:t>
            </a:r>
          </a:p>
          <a:p>
            <a:r>
              <a:rPr lang="en-US" dirty="0">
                <a:latin typeface="Times New Roman" panose="02020603050405020304" pitchFamily="18" charset="0"/>
                <a:cs typeface="Times New Roman" panose="02020603050405020304" pitchFamily="18" charset="0"/>
              </a:rPr>
              <a:t>Data to date show that older persons in general have lower discontinuation rates of PrEP</a:t>
            </a:r>
          </a:p>
          <a:p>
            <a:r>
              <a:rPr lang="en-US" dirty="0">
                <a:latin typeface="Times New Roman" panose="02020603050405020304" pitchFamily="18" charset="0"/>
                <a:cs typeface="Times New Roman" panose="02020603050405020304" pitchFamily="18" charset="0"/>
              </a:rPr>
              <a:t>Persons with serious mental illness are highly likely to have primary medical comorbidities beyond HIV and HCV, including diabetes and hypertension -- as well as the psychiatric comorbidity of substance use disorder</a:t>
            </a:r>
          </a:p>
          <a:p>
            <a:r>
              <a:rPr lang="en-US" dirty="0">
                <a:latin typeface="Times New Roman" panose="02020603050405020304" pitchFamily="18" charset="0"/>
                <a:cs typeface="Times New Roman" panose="02020603050405020304" pitchFamily="18" charset="0"/>
              </a:rPr>
              <a:t>Persons with SMI are at high risk for lack of follow-up for their primary medical comorbidities and have a high premature mortality rate</a:t>
            </a:r>
          </a:p>
          <a:p>
            <a:r>
              <a:rPr lang="en-US" dirty="0">
                <a:latin typeface="Times New Roman" panose="02020603050405020304" pitchFamily="18" charset="0"/>
                <a:cs typeface="Times New Roman" panose="02020603050405020304" pitchFamily="18" charset="0"/>
              </a:rPr>
              <a:t>Specific interventions tailored for this population are required to optimize care</a:t>
            </a:r>
          </a:p>
          <a:p>
            <a:r>
              <a:rPr lang="en-US" dirty="0">
                <a:latin typeface="Times New Roman" panose="02020603050405020304" pitchFamily="18" charset="0"/>
                <a:cs typeface="Times New Roman" panose="02020603050405020304" pitchFamily="18" charset="0"/>
              </a:rPr>
              <a:t>Investigation of combination treatment of long-acting antiretroviral medications with long-acting antipsychotic medications is merited</a:t>
            </a:r>
          </a:p>
          <a:p>
            <a:endParaRPr lang="en-US" dirty="0"/>
          </a:p>
          <a:p>
            <a:endParaRPr lang="en-US" dirty="0"/>
          </a:p>
        </p:txBody>
      </p:sp>
      <p:sp>
        <p:nvSpPr>
          <p:cNvPr id="4" name="TextBox 3">
            <a:extLst>
              <a:ext uri="{FF2B5EF4-FFF2-40B4-BE49-F238E27FC236}">
                <a16:creationId xmlns:a16="http://schemas.microsoft.com/office/drawing/2014/main" id="{670352A0-8467-1857-8C1E-1713D5971C5D}"/>
              </a:ext>
            </a:extLst>
          </p:cNvPr>
          <p:cNvSpPr txBox="1"/>
          <p:nvPr/>
        </p:nvSpPr>
        <p:spPr>
          <a:xfrm>
            <a:off x="3764132" y="6274856"/>
            <a:ext cx="2828925" cy="307777"/>
          </a:xfrm>
          <a:prstGeom prst="rect">
            <a:avLst/>
          </a:prstGeom>
          <a:noFill/>
        </p:spPr>
        <p:txBody>
          <a:bodyPr wrap="square">
            <a:spAutoFit/>
          </a:bodyPr>
          <a:lstStyle/>
          <a:p>
            <a:pPr>
              <a:defRPr/>
            </a:pPr>
            <a:r>
              <a:rPr lang="en-US" sz="1400" dirty="0"/>
              <a:t>Goodkin, July 23, 2023</a:t>
            </a:r>
          </a:p>
        </p:txBody>
      </p:sp>
      <p:sp>
        <p:nvSpPr>
          <p:cNvPr id="5" name="TextBox 4">
            <a:extLst>
              <a:ext uri="{FF2B5EF4-FFF2-40B4-BE49-F238E27FC236}">
                <a16:creationId xmlns:a16="http://schemas.microsoft.com/office/drawing/2014/main" id="{F1FA810E-08F5-F50C-AE70-F6024F6B8929}"/>
              </a:ext>
            </a:extLst>
          </p:cNvPr>
          <p:cNvSpPr txBox="1"/>
          <p:nvPr/>
        </p:nvSpPr>
        <p:spPr>
          <a:xfrm>
            <a:off x="7554897" y="6052245"/>
            <a:ext cx="4358936" cy="738664"/>
          </a:xfrm>
          <a:prstGeom prst="rect">
            <a:avLst/>
          </a:prstGeom>
          <a:noFill/>
        </p:spPr>
        <p:txBody>
          <a:bodyPr wrap="square">
            <a:spAutoFit/>
          </a:bodyPr>
          <a:lstStyle/>
          <a:p>
            <a:pPr>
              <a:defRPr/>
            </a:pPr>
            <a:r>
              <a:rPr lang="en-US" sz="1400" dirty="0"/>
              <a:t>Goodkin et al., </a:t>
            </a:r>
            <a:r>
              <a:rPr lang="en-US" sz="1400" u="sng" dirty="0"/>
              <a:t>Addiction Med</a:t>
            </a:r>
            <a:r>
              <a:rPr lang="en-US" sz="1400" dirty="0"/>
              <a:t>., 2020</a:t>
            </a:r>
          </a:p>
          <a:p>
            <a:pPr>
              <a:defRPr/>
            </a:pPr>
            <a:r>
              <a:rPr lang="en-US" sz="1400" dirty="0"/>
              <a:t>McKinnon et al, Cournos, </a:t>
            </a:r>
            <a:r>
              <a:rPr lang="en-US" sz="1400" u="sng" dirty="0"/>
              <a:t>HIV Psychiatry</a:t>
            </a:r>
            <a:r>
              <a:rPr lang="en-US" sz="1400" dirty="0"/>
              <a:t>, 2022</a:t>
            </a:r>
          </a:p>
          <a:p>
            <a:pPr>
              <a:defRPr/>
            </a:pPr>
            <a:endParaRPr lang="en-US" sz="1400" dirty="0"/>
          </a:p>
        </p:txBody>
      </p:sp>
    </p:spTree>
    <p:extLst>
      <p:ext uri="{BB962C8B-B14F-4D97-AF65-F5344CB8AC3E}">
        <p14:creationId xmlns:p14="http://schemas.microsoft.com/office/powerpoint/2010/main" val="2079770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2E2AF-C596-71B4-4619-CDE9F7A25144}"/>
              </a:ext>
            </a:extLst>
          </p:cNvPr>
          <p:cNvSpPr>
            <a:spLocks noGrp="1"/>
          </p:cNvSpPr>
          <p:nvPr>
            <p:ph type="title"/>
          </p:nvPr>
        </p:nvSpPr>
        <p:spPr>
          <a:xfrm>
            <a:off x="2358611" y="791227"/>
            <a:ext cx="7632692" cy="1223964"/>
          </a:xfrm>
        </p:spPr>
        <p:txBody>
          <a:bodyPr>
            <a:normAutofit fontScale="90000"/>
          </a:bodyPr>
          <a:lstStyle/>
          <a:p>
            <a:pPr algn="ctr"/>
            <a:br>
              <a:rPr lang="en-AU" sz="4900" dirty="0">
                <a:latin typeface="Times New Roman" panose="02020603050405020304" pitchFamily="18" charset="0"/>
                <a:cs typeface="Times New Roman" panose="02020603050405020304" pitchFamily="18" charset="0"/>
              </a:rPr>
            </a:br>
            <a:r>
              <a:rPr lang="en-AU" sz="4900" dirty="0">
                <a:latin typeface="Verdana" panose="020B0604030504040204" pitchFamily="34" charset="0"/>
                <a:ea typeface="Verdana" panose="020B0604030504040204" pitchFamily="34" charset="0"/>
                <a:cs typeface="Times New Roman" panose="02020603050405020304" pitchFamily="18" charset="0"/>
              </a:rPr>
              <a:t>Proposals for Solutions</a:t>
            </a:r>
            <a:br>
              <a:rPr lang="en-AU" dirty="0">
                <a:latin typeface="Times New Roman" panose="02020603050405020304" pitchFamily="18" charset="0"/>
                <a:cs typeface="Times New Roman" panose="02020603050405020304" pitchFamily="18" charset="0"/>
              </a:rPr>
            </a:br>
            <a:br>
              <a:rPr lang="en-AU" dirty="0">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D760F716-DD5E-986C-7D5E-C2DF92E87F39}"/>
              </a:ext>
            </a:extLst>
          </p:cNvPr>
          <p:cNvSpPr>
            <a:spLocks noGrp="1"/>
          </p:cNvSpPr>
          <p:nvPr>
            <p:ph idx="1"/>
          </p:nvPr>
        </p:nvSpPr>
        <p:spPr>
          <a:xfrm>
            <a:off x="442912" y="1644329"/>
            <a:ext cx="11306175" cy="4760910"/>
          </a:xfrm>
        </p:spPr>
        <p:txBody>
          <a:bodyPr/>
          <a:lstStyle/>
          <a:p>
            <a:pPr marL="0" indent="0">
              <a:buNone/>
            </a:pPr>
            <a:r>
              <a:rPr lang="en-US" dirty="0">
                <a:latin typeface="Times New Roman" panose="02020603050405020304" pitchFamily="18" charset="0"/>
                <a:cs typeface="Times New Roman" panose="02020603050405020304" pitchFamily="18" charset="0"/>
              </a:rPr>
              <a:t>Psychosocial Context: Assessment-driven decision making for interventions                                                                                                                                                                                                                                                                                           -Use of life stressors surveys for stressful life event burden                                                                                               -Use of social support questionnaires for social support availability                                                                      -Use of coping questionnaires for adaptive vs. maladaptive coping</a:t>
            </a:r>
          </a:p>
          <a:p>
            <a:pPr marL="0" indent="0">
              <a:buNone/>
            </a:pPr>
            <a:r>
              <a:rPr lang="en-US" dirty="0">
                <a:latin typeface="Times New Roman" panose="02020603050405020304" pitchFamily="18" charset="0"/>
                <a:cs typeface="Times New Roman" panose="02020603050405020304" pitchFamily="18" charset="0"/>
              </a:rPr>
              <a:t>Interventions predicted to enhance resilience:                                                                                                          -Stress management interventions when life stressor burden is the predominant issue                                           -Social support interventions when social support availability is the predominant issue                                          -Coping skill enhancement interventions when coping strategy choice is the predominant issue</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Depression:                                                                                                                                                              -Aim for full remission of depressive symptoms                                                                                                     -Ensure stable, ongoing, effective treatment                                                                                                             -Maintain antidepressant therapy after major depressive episodes                                                                                                  -Consider dopaminergic agonists for comorbid neurocognitive disorder with major depressive disorder</a:t>
            </a:r>
          </a:p>
          <a:p>
            <a:pPr marL="0" indent="0">
              <a:buNone/>
            </a:pPr>
            <a:endParaRPr lang="en-US" dirty="0"/>
          </a:p>
        </p:txBody>
      </p:sp>
    </p:spTree>
    <p:extLst>
      <p:ext uri="{BB962C8B-B14F-4D97-AF65-F5344CB8AC3E}">
        <p14:creationId xmlns:p14="http://schemas.microsoft.com/office/powerpoint/2010/main" val="2688100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EBCFC-4907-6648-87B8-5CEE435505BA}"/>
              </a:ext>
            </a:extLst>
          </p:cNvPr>
          <p:cNvSpPr>
            <a:spLocks noGrp="1"/>
          </p:cNvSpPr>
          <p:nvPr>
            <p:ph sz="quarter" idx="13"/>
          </p:nvPr>
        </p:nvSpPr>
        <p:spPr>
          <a:xfrm>
            <a:off x="4003829" y="952871"/>
            <a:ext cx="6650025" cy="4296965"/>
          </a:xfrm>
        </p:spPr>
        <p:txBody>
          <a:bodyPr>
            <a:noAutofit/>
          </a:bodyPr>
          <a:lstStyle/>
          <a:p>
            <a:pPr marL="0" indent="0" algn="ctr">
              <a:buNone/>
            </a:pPr>
            <a:r>
              <a:rPr lang="en-US" sz="4000" dirty="0">
                <a:latin typeface="Times New Roman" panose="02020603050405020304" pitchFamily="18" charset="0"/>
                <a:cs typeface="Times New Roman" panose="02020603050405020304" pitchFamily="18" charset="0"/>
              </a:rPr>
              <a:t>I acknowledge the Traditional Owners of the land on which we meet today, </a:t>
            </a:r>
          </a:p>
          <a:p>
            <a:pPr marL="0" indent="0" algn="ctr">
              <a:buNone/>
            </a:pPr>
            <a:r>
              <a:rPr lang="en-US" sz="4000" dirty="0">
                <a:latin typeface="Times New Roman" panose="02020603050405020304" pitchFamily="18" charset="0"/>
                <a:cs typeface="Times New Roman" panose="02020603050405020304" pitchFamily="18" charset="0"/>
              </a:rPr>
              <a:t>the Yuggera and </a:t>
            </a:r>
            <a:r>
              <a:rPr lang="en-US" sz="4000" dirty="0" err="1">
                <a:latin typeface="Times New Roman" panose="02020603050405020304" pitchFamily="18" charset="0"/>
                <a:cs typeface="Times New Roman" panose="02020603050405020304" pitchFamily="18" charset="0"/>
              </a:rPr>
              <a:t>Turrbul</a:t>
            </a:r>
            <a:r>
              <a:rPr lang="en-US" sz="4000" dirty="0">
                <a:latin typeface="Times New Roman" panose="02020603050405020304" pitchFamily="18" charset="0"/>
                <a:cs typeface="Times New Roman" panose="02020603050405020304" pitchFamily="18" charset="0"/>
              </a:rPr>
              <a:t> people, and pay my respects to Elders past and present.</a:t>
            </a:r>
            <a:endParaRPr lang="en-AU" sz="4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B1FA398-7EDF-72C1-CACB-2E126E631FCB}"/>
              </a:ext>
            </a:extLst>
          </p:cNvPr>
          <p:cNvSpPr txBox="1"/>
          <p:nvPr/>
        </p:nvSpPr>
        <p:spPr>
          <a:xfrm>
            <a:off x="3684234" y="5379392"/>
            <a:ext cx="8285825" cy="830997"/>
          </a:xfrm>
          <a:prstGeom prst="rect">
            <a:avLst/>
          </a:prstGeom>
          <a:noFill/>
        </p:spPr>
        <p:txBody>
          <a:bodyPr wrap="square">
            <a:spAutoFit/>
          </a:bodyPr>
          <a:lstStyle/>
          <a:p>
            <a:r>
              <a:rPr lang="en-US" sz="1200" dirty="0"/>
              <a:t>Conflicts of Interest: Support from Dr. Reddy's Lab for pramipexole ER and from Cipla Pharmaceuticals for escitalopram in an AIDS Clinical Trials Group study.  Support from American Psychiatric Association for lectures and book royalties.  Support from MDPI as Editorial Board member of the </a:t>
            </a:r>
            <a:r>
              <a:rPr lang="en-US" sz="1200" u="sng" dirty="0"/>
              <a:t>International Journal of Environmental Research and Public Health</a:t>
            </a:r>
            <a:r>
              <a:rPr lang="en-US" sz="1200" dirty="0"/>
              <a:t>.</a:t>
            </a:r>
          </a:p>
        </p:txBody>
      </p:sp>
    </p:spTree>
    <p:extLst>
      <p:ext uri="{BB962C8B-B14F-4D97-AF65-F5344CB8AC3E}">
        <p14:creationId xmlns:p14="http://schemas.microsoft.com/office/powerpoint/2010/main" val="3586369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7800C-5D65-3E8C-9F71-9FBC010E92E2}"/>
              </a:ext>
            </a:extLst>
          </p:cNvPr>
          <p:cNvSpPr>
            <a:spLocks noGrp="1"/>
          </p:cNvSpPr>
          <p:nvPr>
            <p:ph type="title"/>
          </p:nvPr>
        </p:nvSpPr>
        <p:spPr>
          <a:xfrm>
            <a:off x="2367489" y="341129"/>
            <a:ext cx="7632692" cy="1223964"/>
          </a:xfrm>
        </p:spPr>
        <p:txBody>
          <a:bodyPr>
            <a:normAutofit fontScale="90000"/>
          </a:bodyPr>
          <a:lstStyle/>
          <a:p>
            <a:pPr algn="ctr"/>
            <a:r>
              <a:rPr lang="en-AU" sz="4900" dirty="0">
                <a:latin typeface="Verdana" panose="020B0604030504040204" pitchFamily="34" charset="0"/>
                <a:ea typeface="Verdana" panose="020B0604030504040204" pitchFamily="34" charset="0"/>
                <a:cs typeface="Times New Roman" panose="02020603050405020304" pitchFamily="18" charset="0"/>
              </a:rPr>
              <a:t>Proposals for Solutions</a:t>
            </a:r>
            <a:br>
              <a:rPr lang="en-AU" dirty="0">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5B8AB9A-5897-ADBD-ED5D-A5C598136F10}"/>
              </a:ext>
            </a:extLst>
          </p:cNvPr>
          <p:cNvSpPr>
            <a:spLocks noGrp="1"/>
          </p:cNvSpPr>
          <p:nvPr>
            <p:ph idx="1"/>
          </p:nvPr>
        </p:nvSpPr>
        <p:spPr>
          <a:xfrm>
            <a:off x="442912" y="1463980"/>
            <a:ext cx="11306175" cy="5247538"/>
          </a:xfrm>
        </p:spPr>
        <p:txBody>
          <a:bodyPr>
            <a:noAutofit/>
          </a:bodyPr>
          <a:lstStyle/>
          <a:p>
            <a:pPr marL="0" indent="0">
              <a:buNone/>
            </a:pPr>
            <a:r>
              <a:rPr lang="en-US" sz="1900" dirty="0">
                <a:latin typeface="Times New Roman" panose="02020603050405020304" pitchFamily="18" charset="0"/>
                <a:cs typeface="Times New Roman" panose="02020603050405020304" pitchFamily="18" charset="0"/>
              </a:rPr>
              <a:t>Anxiety:                                                                                                                                                                                 - Data suggest anxiety is more common in persons with HIV overall but is - relatively - not as great of an issue for 	older persons with HIV                                                                                                                                                              - Nevertheless, active screening for anxiety in older persons with HIV is indicated</a:t>
            </a:r>
          </a:p>
          <a:p>
            <a:pPr marL="0" indent="0">
              <a:buNone/>
            </a:pPr>
            <a:r>
              <a:rPr lang="en-US" sz="1900" dirty="0">
                <a:latin typeface="Times New Roman" panose="02020603050405020304" pitchFamily="18" charset="0"/>
                <a:cs typeface="Times New Roman" panose="02020603050405020304" pitchFamily="18" charset="0"/>
              </a:rPr>
              <a:t>Substance use disorder:                                                                                                                                                      - Risk for substance use disorder in older persons with HIV is under-estimated                                                                - Active screening for substance use disorder in older persons with HIV is indicated together with                                                                                  	assessing for other comorbid psychiatric disorders                                                                                               - Maintain focus on adherence optimization and transmission risk while providing treatment within an integrated 	medical care environment  </a:t>
            </a:r>
          </a:p>
          <a:p>
            <a:pPr marL="0" indent="0">
              <a:buNone/>
            </a:pPr>
            <a:r>
              <a:rPr lang="en-US" sz="1900" dirty="0">
                <a:latin typeface="Times New Roman" panose="02020603050405020304" pitchFamily="18" charset="0"/>
                <a:cs typeface="Times New Roman" panose="02020603050405020304" pitchFamily="18" charset="0"/>
              </a:rPr>
              <a:t>Serious Mental Illness:                                                                                                                                                      - Risk for HIV is high among those with serious mental illness, and PrEP should be considered </a:t>
            </a:r>
            <a:r>
              <a:rPr lang="en-US" sz="1900">
                <a:latin typeface="Times New Roman" panose="02020603050405020304" pitchFamily="18" charset="0"/>
                <a:cs typeface="Times New Roman" panose="02020603050405020304" pitchFamily="18" charset="0"/>
              </a:rPr>
              <a:t>actively                           - HIV </a:t>
            </a:r>
            <a:r>
              <a:rPr lang="en-US" sz="1900" dirty="0">
                <a:latin typeface="Times New Roman" panose="02020603050405020304" pitchFamily="18" charset="0"/>
                <a:cs typeface="Times New Roman" panose="02020603050405020304" pitchFamily="18" charset="0"/>
              </a:rPr>
              <a:t>knowledge is low amongst older persons and warrants </a:t>
            </a:r>
            <a:r>
              <a:rPr lang="en-US" sz="1900">
                <a:latin typeface="Times New Roman" panose="02020603050405020304" pitchFamily="18" charset="0"/>
                <a:cs typeface="Times New Roman" panose="02020603050405020304" pitchFamily="18" charset="0"/>
              </a:rPr>
              <a:t>intervention                                                                       - Treatment </a:t>
            </a:r>
            <a:r>
              <a:rPr lang="en-US" sz="1900" dirty="0">
                <a:latin typeface="Times New Roman" panose="02020603050405020304" pitchFamily="18" charset="0"/>
                <a:cs typeface="Times New Roman" panose="02020603050405020304" pitchFamily="18" charset="0"/>
              </a:rPr>
              <a:t>for those with serious mental illness and HIV is optimized in an integrated medical care setting with                                                                                                                                                                                 	strong capacity to treat primary medical </a:t>
            </a:r>
            <a:r>
              <a:rPr lang="en-US" sz="1900">
                <a:latin typeface="Times New Roman" panose="02020603050405020304" pitchFamily="18" charset="0"/>
                <a:cs typeface="Times New Roman" panose="02020603050405020304" pitchFamily="18" charset="0"/>
              </a:rPr>
              <a:t>comorbidities                                                                                                                - Future </a:t>
            </a:r>
            <a:r>
              <a:rPr lang="en-US" sz="1900" dirty="0">
                <a:latin typeface="Times New Roman" panose="02020603050405020304" pitchFamily="18" charset="0"/>
                <a:cs typeface="Times New Roman" panose="02020603050405020304" pitchFamily="18" charset="0"/>
              </a:rPr>
              <a:t>treatment of persons with serious mental illness and HIV with combination long-acting antiretroviral                                                                                                                                                               	medication and long–acting antipsychotic medication warrants development                                                                                                                                                                                         </a:t>
            </a:r>
          </a:p>
          <a:p>
            <a:pPr marL="0" indent="0">
              <a:buNone/>
            </a:pPr>
            <a:r>
              <a:rPr lang="en-US" dirty="0"/>
              <a:t>                                                                                                                                        </a:t>
            </a:r>
          </a:p>
        </p:txBody>
      </p:sp>
    </p:spTree>
    <p:extLst>
      <p:ext uri="{BB962C8B-B14F-4D97-AF65-F5344CB8AC3E}">
        <p14:creationId xmlns:p14="http://schemas.microsoft.com/office/powerpoint/2010/main" val="3631573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E0BEC-80AF-4491-A17C-EA0367A56ABE}"/>
              </a:ext>
            </a:extLst>
          </p:cNvPr>
          <p:cNvSpPr>
            <a:spLocks noGrp="1"/>
          </p:cNvSpPr>
          <p:nvPr>
            <p:ph type="title"/>
          </p:nvPr>
        </p:nvSpPr>
        <p:spPr>
          <a:xfrm>
            <a:off x="4994275" y="413267"/>
            <a:ext cx="8229600" cy="990600"/>
          </a:xfrm>
        </p:spPr>
        <p:txBody>
          <a:bodyPr/>
          <a:lstStyle/>
          <a:p>
            <a:r>
              <a:rPr lang="en-AU" dirty="0">
                <a:latin typeface="Verdana" panose="020B0604030504040204" pitchFamily="34" charset="0"/>
                <a:ea typeface="Verdana" panose="020B0604030504040204" pitchFamily="34" charset="0"/>
                <a:cs typeface="Times New Roman" panose="02020603050405020304" pitchFamily="18" charset="0"/>
              </a:rPr>
              <a:t>Overview</a:t>
            </a:r>
          </a:p>
        </p:txBody>
      </p:sp>
      <p:sp>
        <p:nvSpPr>
          <p:cNvPr id="3" name="Content Placeholder 2">
            <a:extLst>
              <a:ext uri="{FF2B5EF4-FFF2-40B4-BE49-F238E27FC236}">
                <a16:creationId xmlns:a16="http://schemas.microsoft.com/office/drawing/2014/main" id="{98AA1AF3-D23A-4A41-9AC8-5E30142B02CF}"/>
              </a:ext>
            </a:extLst>
          </p:cNvPr>
          <p:cNvSpPr>
            <a:spLocks noGrp="1"/>
          </p:cNvSpPr>
          <p:nvPr>
            <p:ph idx="1"/>
          </p:nvPr>
        </p:nvSpPr>
        <p:spPr>
          <a:xfrm>
            <a:off x="2070100" y="1968501"/>
            <a:ext cx="8229600" cy="4495799"/>
          </a:xfrm>
        </p:spPr>
        <p:txBody>
          <a:bodyPr>
            <a:normAutofit/>
          </a:bodyPr>
          <a:lstStyle/>
          <a:p>
            <a:r>
              <a:rPr lang="en-AU" sz="2800" dirty="0">
                <a:latin typeface="Times New Roman" panose="02020603050405020304" pitchFamily="18" charset="0"/>
                <a:cs typeface="Times New Roman" panose="02020603050405020304" pitchFamily="18" charset="0"/>
              </a:rPr>
              <a:t>The Problems</a:t>
            </a:r>
            <a:r>
              <a:rPr lang="en-AU" sz="2400" dirty="0">
                <a:latin typeface="Times New Roman" panose="02020603050405020304" pitchFamily="18" charset="0"/>
                <a:cs typeface="Times New Roman" panose="02020603050405020304" pitchFamily="18" charset="0"/>
              </a:rPr>
              <a:t>:</a:t>
            </a:r>
          </a:p>
          <a:p>
            <a:pPr lvl="1"/>
            <a:r>
              <a:rPr lang="en-AU" dirty="0">
                <a:latin typeface="Times New Roman" panose="02020603050405020304" pitchFamily="18" charset="0"/>
                <a:cs typeface="Times New Roman" panose="02020603050405020304" pitchFamily="18" charset="0"/>
              </a:rPr>
              <a:t>Psychosocial context</a:t>
            </a:r>
          </a:p>
          <a:p>
            <a:pPr lvl="1"/>
            <a:r>
              <a:rPr lang="en-AU" dirty="0">
                <a:latin typeface="Times New Roman" panose="02020603050405020304" pitchFamily="18" charset="0"/>
                <a:cs typeface="Times New Roman" panose="02020603050405020304" pitchFamily="18" charset="0"/>
              </a:rPr>
              <a:t>Depression</a:t>
            </a:r>
          </a:p>
          <a:p>
            <a:pPr lvl="1"/>
            <a:r>
              <a:rPr lang="en-AU" dirty="0">
                <a:latin typeface="Times New Roman" panose="02020603050405020304" pitchFamily="18" charset="0"/>
                <a:cs typeface="Times New Roman" panose="02020603050405020304" pitchFamily="18" charset="0"/>
              </a:rPr>
              <a:t>Anxiety </a:t>
            </a:r>
          </a:p>
          <a:p>
            <a:pPr lvl="1"/>
            <a:r>
              <a:rPr lang="en-AU" dirty="0">
                <a:latin typeface="Times New Roman" panose="02020603050405020304" pitchFamily="18" charset="0"/>
                <a:cs typeface="Times New Roman" panose="02020603050405020304" pitchFamily="18" charset="0"/>
              </a:rPr>
              <a:t>Psychoactive substance use</a:t>
            </a:r>
          </a:p>
          <a:p>
            <a:pPr lvl="1"/>
            <a:r>
              <a:rPr lang="en-AU" dirty="0">
                <a:latin typeface="Times New Roman" panose="02020603050405020304" pitchFamily="18" charset="0"/>
                <a:cs typeface="Times New Roman" panose="02020603050405020304" pitchFamily="18" charset="0"/>
              </a:rPr>
              <a:t>Serious mental illness</a:t>
            </a:r>
            <a:endParaRPr lang="en-AU" sz="2400" dirty="0">
              <a:latin typeface="Times New Roman" panose="02020603050405020304" pitchFamily="18" charset="0"/>
              <a:cs typeface="Times New Roman" panose="02020603050405020304" pitchFamily="18" charset="0"/>
            </a:endParaRPr>
          </a:p>
          <a:p>
            <a:pPr lvl="1"/>
            <a:endParaRPr lang="en-AU" dirty="0">
              <a:latin typeface="Times New Roman" panose="02020603050405020304" pitchFamily="18" charset="0"/>
              <a:cs typeface="Times New Roman" panose="02020603050405020304" pitchFamily="18" charset="0"/>
            </a:endParaRPr>
          </a:p>
          <a:p>
            <a:r>
              <a:rPr lang="en-AU" sz="2400" dirty="0">
                <a:latin typeface="Times New Roman" panose="02020603050405020304" pitchFamily="18" charset="0"/>
                <a:cs typeface="Times New Roman" panose="02020603050405020304" pitchFamily="18" charset="0"/>
              </a:rPr>
              <a:t>Proposals for Solutions</a:t>
            </a:r>
          </a:p>
        </p:txBody>
      </p:sp>
      <p:sp>
        <p:nvSpPr>
          <p:cNvPr id="4" name="Footer Placeholder 3">
            <a:extLst>
              <a:ext uri="{FF2B5EF4-FFF2-40B4-BE49-F238E27FC236}">
                <a16:creationId xmlns:a16="http://schemas.microsoft.com/office/drawing/2014/main" id="{5167CE4E-677A-4A30-8301-CFA9925F0B61}"/>
              </a:ext>
            </a:extLst>
          </p:cNvPr>
          <p:cNvSpPr>
            <a:spLocks noGrp="1"/>
          </p:cNvSpPr>
          <p:nvPr>
            <p:ph type="ftr" sz="quarter" idx="11"/>
          </p:nvPr>
        </p:nvSpPr>
        <p:spPr/>
        <p:txBody>
          <a:bodyPr/>
          <a:lstStyle/>
          <a:p>
            <a:pPr>
              <a:defRPr/>
            </a:pPr>
            <a:endParaRPr lang="en-US" dirty="0"/>
          </a:p>
        </p:txBody>
      </p:sp>
      <p:sp>
        <p:nvSpPr>
          <p:cNvPr id="6" name="TextBox 5">
            <a:extLst>
              <a:ext uri="{FF2B5EF4-FFF2-40B4-BE49-F238E27FC236}">
                <a16:creationId xmlns:a16="http://schemas.microsoft.com/office/drawing/2014/main" id="{383AFB35-4269-91A1-8FB4-80D5E05C8F3E}"/>
              </a:ext>
            </a:extLst>
          </p:cNvPr>
          <p:cNvSpPr txBox="1"/>
          <p:nvPr/>
        </p:nvSpPr>
        <p:spPr>
          <a:xfrm>
            <a:off x="9109075" y="6031468"/>
            <a:ext cx="2828925" cy="369332"/>
          </a:xfrm>
          <a:prstGeom prst="rect">
            <a:avLst/>
          </a:prstGeom>
          <a:noFill/>
        </p:spPr>
        <p:txBody>
          <a:bodyPr wrap="square">
            <a:spAutoFit/>
          </a:bodyPr>
          <a:lstStyle/>
          <a:p>
            <a:pPr>
              <a:defRPr/>
            </a:pPr>
            <a:r>
              <a:rPr lang="en-US" dirty="0"/>
              <a:t>Goodkin, July 23, 2023</a:t>
            </a:r>
          </a:p>
        </p:txBody>
      </p:sp>
    </p:spTree>
    <p:extLst>
      <p:ext uri="{BB962C8B-B14F-4D97-AF65-F5344CB8AC3E}">
        <p14:creationId xmlns:p14="http://schemas.microsoft.com/office/powerpoint/2010/main" val="952335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A9253-03DF-478B-97D2-E4F15ECFE42C}"/>
              </a:ext>
            </a:extLst>
          </p:cNvPr>
          <p:cNvSpPr>
            <a:spLocks noGrp="1"/>
          </p:cNvSpPr>
          <p:nvPr>
            <p:ph type="title"/>
          </p:nvPr>
        </p:nvSpPr>
        <p:spPr>
          <a:xfrm>
            <a:off x="2900149" y="441326"/>
            <a:ext cx="7632692" cy="1223964"/>
          </a:xfrm>
        </p:spPr>
        <p:txBody>
          <a:bodyPr/>
          <a:lstStyle/>
          <a:p>
            <a:pPr algn="ctr"/>
            <a:r>
              <a:rPr lang="en-US" dirty="0">
                <a:latin typeface="Verdana" panose="020B0604030504040204" pitchFamily="34" charset="0"/>
                <a:ea typeface="Verdana" panose="020B0604030504040204" pitchFamily="34" charset="0"/>
              </a:rPr>
              <a:t>Psychosocial Context</a:t>
            </a:r>
          </a:p>
        </p:txBody>
      </p:sp>
      <p:sp>
        <p:nvSpPr>
          <p:cNvPr id="3" name="Content Placeholder 2">
            <a:extLst>
              <a:ext uri="{FF2B5EF4-FFF2-40B4-BE49-F238E27FC236}">
                <a16:creationId xmlns:a16="http://schemas.microsoft.com/office/drawing/2014/main" id="{567E6CB8-2B27-D68B-4593-503FF473E396}"/>
              </a:ext>
            </a:extLst>
          </p:cNvPr>
          <p:cNvSpPr>
            <a:spLocks noGrp="1"/>
          </p:cNvSpPr>
          <p:nvPr>
            <p:ph idx="1"/>
          </p:nvPr>
        </p:nvSpPr>
        <p:spPr>
          <a:xfrm>
            <a:off x="442912" y="1591062"/>
            <a:ext cx="11306175" cy="4621425"/>
          </a:xfrm>
        </p:spPr>
        <p:txBody>
          <a:bodyPr>
            <a:normAutofit fontScale="70000" lnSpcReduction="20000"/>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Stressful Life Event burden (including stigmatizing events and micro-aggressions)</a:t>
            </a:r>
          </a:p>
          <a:p>
            <a:pPr marL="0" indent="0">
              <a:buNone/>
            </a:pPr>
            <a:r>
              <a:rPr lang="en-US" dirty="0">
                <a:latin typeface="Times New Roman" panose="02020603050405020304" pitchFamily="18" charset="0"/>
                <a:cs typeface="Times New Roman" panose="02020603050405020304" pitchFamily="18" charset="0"/>
              </a:rPr>
              <a:t>	Major</a:t>
            </a:r>
          </a:p>
          <a:p>
            <a:pPr marL="0" indent="0">
              <a:buNone/>
            </a:pPr>
            <a:r>
              <a:rPr lang="en-US" dirty="0">
                <a:latin typeface="Times New Roman" panose="02020603050405020304" pitchFamily="18" charset="0"/>
                <a:cs typeface="Times New Roman" panose="02020603050405020304" pitchFamily="18" charset="0"/>
              </a:rPr>
              <a:t>	Minor / hassles</a:t>
            </a:r>
          </a:p>
          <a:p>
            <a:pPr marL="0" indent="0">
              <a:buNone/>
            </a:pPr>
            <a:r>
              <a:rPr lang="en-US" dirty="0">
                <a:latin typeface="Times New Roman" panose="02020603050405020304" pitchFamily="18" charset="0"/>
                <a:cs typeface="Times New Roman" panose="02020603050405020304" pitchFamily="18" charset="0"/>
              </a:rPr>
              <a:t>	Parameters: Number of events and impact of events </a:t>
            </a:r>
          </a:p>
          <a:p>
            <a:pPr marL="0" indent="0">
              <a:buNone/>
            </a:pPr>
            <a:r>
              <a:rPr lang="en-US" dirty="0">
                <a:latin typeface="Times New Roman" panose="02020603050405020304" pitchFamily="18" charset="0"/>
                <a:cs typeface="Times New Roman" panose="02020603050405020304" pitchFamily="18" charset="0"/>
              </a:rPr>
              <a:t>	                    Predictability, controllability, and duration of events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Social Support (vs. Social Isolation)</a:t>
            </a:r>
          </a:p>
          <a:p>
            <a:pPr marL="0" indent="0">
              <a:buNone/>
            </a:pPr>
            <a:r>
              <a:rPr lang="en-US" dirty="0">
                <a:latin typeface="Times New Roman" panose="02020603050405020304" pitchFamily="18" charset="0"/>
                <a:cs typeface="Times New Roman" panose="02020603050405020304" pitchFamily="18" charset="0"/>
              </a:rPr>
              <a:t>	Instrumental support</a:t>
            </a:r>
          </a:p>
          <a:p>
            <a:pPr marL="914400" lvl="2" indent="0">
              <a:buNone/>
            </a:pPr>
            <a:r>
              <a:rPr lang="en-US" dirty="0">
                <a:latin typeface="Times New Roman" panose="02020603050405020304" pitchFamily="18" charset="0"/>
                <a:cs typeface="Times New Roman" panose="02020603050405020304" pitchFamily="18" charset="0"/>
              </a:rPr>
              <a:t>Emotional support</a:t>
            </a:r>
          </a:p>
          <a:p>
            <a:pPr marL="914400" lvl="2" indent="0">
              <a:buNone/>
            </a:pPr>
            <a:r>
              <a:rPr lang="en-US" dirty="0">
                <a:latin typeface="Times New Roman" panose="02020603050405020304" pitchFamily="18" charset="0"/>
                <a:cs typeface="Times New Roman" panose="02020603050405020304" pitchFamily="18" charset="0"/>
              </a:rPr>
              <a:t>Parameters: Availability, satisfaction, and sufficiency of support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Coping Strategies:</a:t>
            </a:r>
          </a:p>
          <a:p>
            <a:pPr marL="0" indent="0">
              <a:buNone/>
            </a:pPr>
            <a:r>
              <a:rPr lang="en-US" dirty="0">
                <a:latin typeface="Times New Roman" panose="02020603050405020304" pitchFamily="18" charset="0"/>
                <a:cs typeface="Times New Roman" panose="02020603050405020304" pitchFamily="18" charset="0"/>
              </a:rPr>
              <a:t>	Active versus Passive coping</a:t>
            </a:r>
          </a:p>
          <a:p>
            <a:pPr marL="0" indent="0">
              <a:buNone/>
            </a:pPr>
            <a:r>
              <a:rPr lang="en-US" dirty="0">
                <a:latin typeface="Times New Roman" panose="02020603050405020304" pitchFamily="18" charset="0"/>
                <a:cs typeface="Times New Roman" panose="02020603050405020304" pitchFamily="18" charset="0"/>
              </a:rPr>
              <a:t>	Adaptive versus maladaptive coping</a:t>
            </a:r>
          </a:p>
          <a:p>
            <a:pPr marL="0" indent="0">
              <a:buNone/>
            </a:pPr>
            <a:r>
              <a:rPr lang="en-US" dirty="0">
                <a:latin typeface="Times New Roman" panose="02020603050405020304" pitchFamily="18" charset="0"/>
                <a:cs typeface="Times New Roman" panose="02020603050405020304" pitchFamily="18" charset="0"/>
              </a:rPr>
              <a:t>	Coping self-efficacy</a:t>
            </a:r>
          </a:p>
          <a:p>
            <a:pPr marL="0" indent="0">
              <a:buNone/>
            </a:pPr>
            <a:r>
              <a:rPr lang="en-US" dirty="0">
                <a:latin typeface="Times New Roman" panose="02020603050405020304" pitchFamily="18" charset="0"/>
                <a:cs typeface="Times New Roman" panose="02020603050405020304" pitchFamily="18" charset="0"/>
              </a:rPr>
              <a:t>	Hope / Optimism</a:t>
            </a:r>
          </a:p>
        </p:txBody>
      </p:sp>
      <p:sp>
        <p:nvSpPr>
          <p:cNvPr id="4" name="TextBox 3">
            <a:extLst>
              <a:ext uri="{FF2B5EF4-FFF2-40B4-BE49-F238E27FC236}">
                <a16:creationId xmlns:a16="http://schemas.microsoft.com/office/drawing/2014/main" id="{B443376D-756A-5387-56EB-5DF975A2C4E9}"/>
              </a:ext>
            </a:extLst>
          </p:cNvPr>
          <p:cNvSpPr txBox="1"/>
          <p:nvPr/>
        </p:nvSpPr>
        <p:spPr>
          <a:xfrm>
            <a:off x="9109075" y="6031468"/>
            <a:ext cx="2828925" cy="369332"/>
          </a:xfrm>
          <a:prstGeom prst="rect">
            <a:avLst/>
          </a:prstGeom>
          <a:noFill/>
        </p:spPr>
        <p:txBody>
          <a:bodyPr wrap="square">
            <a:spAutoFit/>
          </a:bodyPr>
          <a:lstStyle/>
          <a:p>
            <a:pPr>
              <a:defRPr/>
            </a:pPr>
            <a:r>
              <a:rPr lang="en-US" dirty="0"/>
              <a:t>Goodkin, July 23, 2023</a:t>
            </a:r>
          </a:p>
        </p:txBody>
      </p:sp>
    </p:spTree>
    <p:extLst>
      <p:ext uri="{BB962C8B-B14F-4D97-AF65-F5344CB8AC3E}">
        <p14:creationId xmlns:p14="http://schemas.microsoft.com/office/powerpoint/2010/main" val="704814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F3A85-A5B5-9E0B-89E6-78960347342E}"/>
              </a:ext>
            </a:extLst>
          </p:cNvPr>
          <p:cNvSpPr>
            <a:spLocks noGrp="1"/>
          </p:cNvSpPr>
          <p:nvPr>
            <p:ph type="title"/>
          </p:nvPr>
        </p:nvSpPr>
        <p:spPr>
          <a:xfrm>
            <a:off x="1464816" y="-107073"/>
            <a:ext cx="10582182" cy="1008087"/>
          </a:xfrm>
        </p:spPr>
        <p:txBody>
          <a:bodyPr>
            <a:noAutofit/>
          </a:bodyPr>
          <a:lstStyle/>
          <a:p>
            <a:pPr algn="ctr"/>
            <a:br>
              <a:rPr lang="en-US" b="0" i="0" u="none" strike="noStrike" baseline="0" dirty="0">
                <a:latin typeface="Verdana" panose="020B0604030504040204" pitchFamily="34" charset="0"/>
                <a:ea typeface="Verdana" panose="020B0604030504040204" pitchFamily="34" charset="0"/>
              </a:rPr>
            </a:br>
            <a:r>
              <a:rPr lang="en-US" sz="2800" b="0" i="0" u="none" strike="noStrike" baseline="0" dirty="0">
                <a:latin typeface="Verdana" panose="020B0604030504040204" pitchFamily="34" charset="0"/>
                <a:ea typeface="Verdana" panose="020B0604030504040204" pitchFamily="34" charset="0"/>
              </a:rPr>
              <a:t>Resilience</a:t>
            </a:r>
            <a:r>
              <a:rPr lang="en-US" sz="2800" dirty="0">
                <a:latin typeface="Verdana" panose="020B0604030504040204" pitchFamily="34" charset="0"/>
                <a:ea typeface="Verdana" panose="020B0604030504040204" pitchFamily="34" charset="0"/>
              </a:rPr>
              <a:t>:</a:t>
            </a:r>
            <a:r>
              <a:rPr lang="en-US" sz="2800" b="0" i="0" u="none" strike="noStrike" baseline="0" dirty="0">
                <a:latin typeface="Verdana" panose="020B0604030504040204" pitchFamily="34" charset="0"/>
                <a:ea typeface="Verdana" panose="020B0604030504040204" pitchFamily="34" charset="0"/>
              </a:rPr>
              <a:t> Life Stressors, Social Support and Coping on Health-Related Quality of Life (Physical, Emotional, and Functional </a:t>
            </a:r>
            <a:r>
              <a:rPr lang="en-US" sz="2800" dirty="0">
                <a:latin typeface="Verdana" panose="020B0604030504040204" pitchFamily="34" charset="0"/>
                <a:ea typeface="Verdana" panose="020B0604030504040204" pitchFamily="34" charset="0"/>
              </a:rPr>
              <a:t>W</a:t>
            </a:r>
            <a:r>
              <a:rPr lang="en-US" sz="2800" b="0" i="0" u="none" strike="noStrike" baseline="0" dirty="0">
                <a:latin typeface="Verdana" panose="020B0604030504040204" pitchFamily="34" charset="0"/>
                <a:ea typeface="Verdana" panose="020B0604030504040204" pitchFamily="34" charset="0"/>
              </a:rPr>
              <a:t>ellbeing)</a:t>
            </a:r>
            <a:endParaRPr lang="en-US" sz="2800" dirty="0">
              <a:latin typeface="Verdana" panose="020B0604030504040204" pitchFamily="34" charset="0"/>
              <a:ea typeface="Verdana" panose="020B0604030504040204" pitchFamily="34" charset="0"/>
            </a:endParaRPr>
          </a:p>
        </p:txBody>
      </p:sp>
      <p:pic>
        <p:nvPicPr>
          <p:cNvPr id="9" name="Content Placeholder 8">
            <a:extLst>
              <a:ext uri="{FF2B5EF4-FFF2-40B4-BE49-F238E27FC236}">
                <a16:creationId xmlns:a16="http://schemas.microsoft.com/office/drawing/2014/main" id="{BCC1F1BE-D91C-2160-CE8C-BF0FA01990B3}"/>
              </a:ext>
            </a:extLst>
          </p:cNvPr>
          <p:cNvPicPr>
            <a:picLocks noGrp="1" noChangeAspect="1"/>
          </p:cNvPicPr>
          <p:nvPr>
            <p:ph idx="1"/>
          </p:nvPr>
        </p:nvPicPr>
        <p:blipFill>
          <a:blip r:embed="rId2"/>
          <a:stretch>
            <a:fillRect/>
          </a:stretch>
        </p:blipFill>
        <p:spPr>
          <a:xfrm>
            <a:off x="745723" y="1400757"/>
            <a:ext cx="10413507" cy="5060272"/>
          </a:xfrm>
        </p:spPr>
      </p:pic>
      <p:sp>
        <p:nvSpPr>
          <p:cNvPr id="10" name="TextBox 9">
            <a:extLst>
              <a:ext uri="{FF2B5EF4-FFF2-40B4-BE49-F238E27FC236}">
                <a16:creationId xmlns:a16="http://schemas.microsoft.com/office/drawing/2014/main" id="{F4CC7797-D0E0-5F35-CA35-EFDBDAA061CB}"/>
              </a:ext>
            </a:extLst>
          </p:cNvPr>
          <p:cNvSpPr txBox="1"/>
          <p:nvPr/>
        </p:nvSpPr>
        <p:spPr>
          <a:xfrm>
            <a:off x="4538013" y="6265998"/>
            <a:ext cx="2828925" cy="307777"/>
          </a:xfrm>
          <a:prstGeom prst="rect">
            <a:avLst/>
          </a:prstGeom>
          <a:noFill/>
        </p:spPr>
        <p:txBody>
          <a:bodyPr wrap="square">
            <a:spAutoFit/>
          </a:bodyPr>
          <a:lstStyle/>
          <a:p>
            <a:pPr>
              <a:defRPr/>
            </a:pPr>
            <a:r>
              <a:rPr lang="en-US" sz="1400" dirty="0"/>
              <a:t>Goodkin, July 23, 2023</a:t>
            </a:r>
          </a:p>
        </p:txBody>
      </p:sp>
      <p:sp>
        <p:nvSpPr>
          <p:cNvPr id="11" name="TextBox 10">
            <a:extLst>
              <a:ext uri="{FF2B5EF4-FFF2-40B4-BE49-F238E27FC236}">
                <a16:creationId xmlns:a16="http://schemas.microsoft.com/office/drawing/2014/main" id="{CD991D11-592A-E1C0-09A1-33A40FCFE60E}"/>
              </a:ext>
            </a:extLst>
          </p:cNvPr>
          <p:cNvSpPr txBox="1"/>
          <p:nvPr/>
        </p:nvSpPr>
        <p:spPr>
          <a:xfrm>
            <a:off x="7366938" y="6466505"/>
            <a:ext cx="4319369" cy="369332"/>
          </a:xfrm>
          <a:prstGeom prst="rect">
            <a:avLst/>
          </a:prstGeom>
          <a:noFill/>
        </p:spPr>
        <p:txBody>
          <a:bodyPr wrap="square">
            <a:spAutoFit/>
          </a:bodyPr>
          <a:lstStyle/>
          <a:p>
            <a:pPr>
              <a:defRPr/>
            </a:pPr>
            <a:r>
              <a:rPr lang="en-US" dirty="0"/>
              <a:t>Fang et al., </a:t>
            </a:r>
            <a:r>
              <a:rPr lang="en-US" u="sng" dirty="0"/>
              <a:t>Aging &amp; Mental Health</a:t>
            </a:r>
            <a:r>
              <a:rPr lang="en-US" dirty="0"/>
              <a:t>, 2015</a:t>
            </a:r>
          </a:p>
        </p:txBody>
      </p:sp>
    </p:spTree>
    <p:extLst>
      <p:ext uri="{BB962C8B-B14F-4D97-AF65-F5344CB8AC3E}">
        <p14:creationId xmlns:p14="http://schemas.microsoft.com/office/powerpoint/2010/main" val="3929477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36CD0-5E1B-B30D-F63B-5DC489B49C9C}"/>
              </a:ext>
            </a:extLst>
          </p:cNvPr>
          <p:cNvSpPr>
            <a:spLocks noGrp="1"/>
          </p:cNvSpPr>
          <p:nvPr>
            <p:ph type="title"/>
          </p:nvPr>
        </p:nvSpPr>
        <p:spPr>
          <a:xfrm>
            <a:off x="2385243" y="352549"/>
            <a:ext cx="9111339" cy="1223964"/>
          </a:xfrm>
        </p:spPr>
        <p:txBody>
          <a:bodyPr>
            <a:normAutofit/>
          </a:bodyPr>
          <a:lstStyle/>
          <a:p>
            <a:pPr algn="ctr"/>
            <a:r>
              <a:rPr lang="en-US" dirty="0">
                <a:latin typeface="Verdana" panose="020B0604030504040204" pitchFamily="34" charset="0"/>
                <a:ea typeface="Verdana" panose="020B0604030504040204" pitchFamily="34" charset="0"/>
              </a:rPr>
              <a:t>Social Support Vs. Isolation and CSF Neuroinflammation</a:t>
            </a:r>
          </a:p>
        </p:txBody>
      </p:sp>
      <p:sp>
        <p:nvSpPr>
          <p:cNvPr id="3" name="Content Placeholder 2">
            <a:extLst>
              <a:ext uri="{FF2B5EF4-FFF2-40B4-BE49-F238E27FC236}">
                <a16:creationId xmlns:a16="http://schemas.microsoft.com/office/drawing/2014/main" id="{9AA2B3EC-244B-5923-7F6B-488E22B69E08}"/>
              </a:ext>
            </a:extLst>
          </p:cNvPr>
          <p:cNvSpPr>
            <a:spLocks noGrp="1"/>
          </p:cNvSpPr>
          <p:nvPr>
            <p:ph idx="1"/>
          </p:nvPr>
        </p:nvSpPr>
        <p:spPr>
          <a:xfrm>
            <a:off x="442912" y="1884026"/>
            <a:ext cx="11306175" cy="4079872"/>
          </a:xfrm>
        </p:spPr>
        <p:txBody>
          <a:bodyPr/>
          <a:lstStyle/>
          <a:p>
            <a:pPr marL="0" indent="0">
              <a:buNone/>
            </a:pPr>
            <a:r>
              <a:rPr lang="en-US" sz="1800" b="1" i="0" u="none" strike="noStrike" baseline="0" dirty="0">
                <a:solidFill>
                  <a:srgbClr val="000000"/>
                </a:solidFill>
                <a:latin typeface="Times New Roman" panose="02020603050405020304" pitchFamily="18" charset="0"/>
                <a:cs typeface="Times New Roman" panose="02020603050405020304" pitchFamily="18" charset="0"/>
              </a:rPr>
              <a:t>Social </a:t>
            </a:r>
            <a:r>
              <a:rPr lang="en-US" sz="1800" b="1" dirty="0">
                <a:solidFill>
                  <a:srgbClr val="000000"/>
                </a:solidFill>
                <a:latin typeface="Times New Roman" panose="02020603050405020304" pitchFamily="18" charset="0"/>
                <a:cs typeface="Times New Roman" panose="02020603050405020304" pitchFamily="18" charset="0"/>
              </a:rPr>
              <a:t>I</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solation is linked to CSF inflammation </a:t>
            </a:r>
          </a:p>
          <a:p>
            <a:pPr marL="0" indent="0">
              <a:buNone/>
            </a:pPr>
            <a:r>
              <a:rPr lang="en-US" sz="1800" b="1" i="0" u="none" strike="noStrike" baseline="0" dirty="0">
                <a:solidFill>
                  <a:srgbClr val="000000"/>
                </a:solidFill>
                <a:latin typeface="Times New Roman" panose="02020603050405020304" pitchFamily="18" charset="0"/>
                <a:cs typeface="Times New Roman" panose="02020603050405020304" pitchFamily="18" charset="0"/>
              </a:rPr>
              <a:t>in aging people with and without HIV</a:t>
            </a:r>
          </a:p>
          <a:p>
            <a:pPr marL="0" indent="0">
              <a:buNone/>
            </a:pPr>
            <a:endParaRPr lang="en-US" sz="1800" b="0" i="0" u="none" strike="noStrike" baseline="0" dirty="0">
              <a:solidFill>
                <a:srgbClr val="000000"/>
              </a:solidFill>
              <a:latin typeface="Times New Roman" panose="02020603050405020304" pitchFamily="18" charset="0"/>
              <a:cs typeface="Times New Roman" panose="02020603050405020304" pitchFamily="18" charset="0"/>
            </a:endParaRPr>
          </a:p>
          <a:p>
            <a:pPr marL="0" indent="0">
              <a:buNone/>
            </a:pPr>
            <a:r>
              <a:rPr lang="en-US" sz="1800" b="0" i="0" u="none" strike="noStrike" baseline="0" dirty="0">
                <a:solidFill>
                  <a:srgbClr val="000000"/>
                </a:solidFill>
                <a:latin typeface="Times New Roman" panose="02020603050405020304" pitchFamily="18" charset="0"/>
                <a:cs typeface="Times New Roman" panose="02020603050405020304" pitchFamily="18" charset="0"/>
              </a:rPr>
              <a:t>Neuroinflammation, as indexed by CSF biomarkers, was </a:t>
            </a:r>
          </a:p>
          <a:p>
            <a:pPr marL="0" indent="0">
              <a:buNone/>
            </a:pPr>
            <a:r>
              <a:rPr lang="en-US" sz="1800" b="0" i="0" u="none" strike="noStrike" baseline="0" dirty="0">
                <a:solidFill>
                  <a:srgbClr val="000000"/>
                </a:solidFill>
                <a:latin typeface="Times New Roman" panose="02020603050405020304" pitchFamily="18" charset="0"/>
                <a:cs typeface="Times New Roman" panose="02020603050405020304" pitchFamily="18" charset="0"/>
              </a:rPr>
              <a:t>more strongly related to social support than systemic 			</a:t>
            </a:r>
          </a:p>
          <a:p>
            <a:pPr marL="0" indent="0">
              <a:buNone/>
            </a:pPr>
            <a:r>
              <a:rPr lang="en-US" sz="1800" b="0" i="0" u="none" strike="noStrike" baseline="0" dirty="0">
                <a:solidFill>
                  <a:srgbClr val="000000"/>
                </a:solidFill>
                <a:latin typeface="Times New Roman" panose="02020603050405020304" pitchFamily="18" charset="0"/>
                <a:cs typeface="Times New Roman" panose="02020603050405020304" pitchFamily="18" charset="0"/>
              </a:rPr>
              <a:t>Inflammation, as indexed by plasma biomarkers </a:t>
            </a:r>
          </a:p>
          <a:p>
            <a:pPr marL="0" indent="0">
              <a:buNone/>
            </a:pPr>
            <a:r>
              <a:rPr lang="en-US" sz="1800" b="0" i="0" u="none" strike="noStrike" baseline="0" dirty="0">
                <a:latin typeface="Times New Roman" panose="02020603050405020304" pitchFamily="18" charset="0"/>
                <a:cs typeface="Times New Roman" panose="02020603050405020304" pitchFamily="18" charset="0"/>
              </a:rPr>
              <a:t>	</a:t>
            </a:r>
          </a:p>
          <a:p>
            <a:pPr marL="0" indent="0">
              <a:buNone/>
            </a:pPr>
            <a:r>
              <a:rPr lang="en-US" sz="1800" b="0" i="0" u="none" strike="noStrike" baseline="0" dirty="0">
                <a:latin typeface="Times New Roman" panose="02020603050405020304" pitchFamily="18" charset="0"/>
                <a:cs typeface="Times New Roman" panose="02020603050405020304" pitchFamily="18" charset="0"/>
              </a:rPr>
              <a:t>Social Isolation was significantly associated with higher </a:t>
            </a:r>
          </a:p>
          <a:p>
            <a:pPr marL="0" indent="0">
              <a:buNone/>
            </a:pPr>
            <a:r>
              <a:rPr lang="en-US" sz="1800" b="0" i="0" u="none" strike="noStrike" baseline="0" dirty="0">
                <a:latin typeface="Times New Roman" panose="02020603050405020304" pitchFamily="18" charset="0"/>
                <a:cs typeface="Times New Roman" panose="02020603050405020304" pitchFamily="18" charset="0"/>
              </a:rPr>
              <a:t>levels of a CSF factor comprised by MCP-1 and IL-6</a:t>
            </a:r>
          </a:p>
          <a:p>
            <a:endParaRPr lang="en-US" dirty="0"/>
          </a:p>
        </p:txBody>
      </p:sp>
      <p:pic>
        <p:nvPicPr>
          <p:cNvPr id="5" name="Picture 4">
            <a:extLst>
              <a:ext uri="{FF2B5EF4-FFF2-40B4-BE49-F238E27FC236}">
                <a16:creationId xmlns:a16="http://schemas.microsoft.com/office/drawing/2014/main" id="{9B4B1542-9FEB-B229-7D4C-54E9F51798D8}"/>
              </a:ext>
            </a:extLst>
          </p:cNvPr>
          <p:cNvPicPr>
            <a:picLocks noChangeAspect="1"/>
          </p:cNvPicPr>
          <p:nvPr/>
        </p:nvPicPr>
        <p:blipFill>
          <a:blip r:embed="rId2"/>
          <a:stretch>
            <a:fillRect/>
          </a:stretch>
        </p:blipFill>
        <p:spPr>
          <a:xfrm>
            <a:off x="6333707" y="1884026"/>
            <a:ext cx="5415380" cy="4079873"/>
          </a:xfrm>
          <a:prstGeom prst="rect">
            <a:avLst/>
          </a:prstGeom>
        </p:spPr>
      </p:pic>
      <p:sp>
        <p:nvSpPr>
          <p:cNvPr id="8" name="TextBox 7">
            <a:extLst>
              <a:ext uri="{FF2B5EF4-FFF2-40B4-BE49-F238E27FC236}">
                <a16:creationId xmlns:a16="http://schemas.microsoft.com/office/drawing/2014/main" id="{7A2947B7-C2E2-F8A3-110C-BCA6C10C4C34}"/>
              </a:ext>
            </a:extLst>
          </p:cNvPr>
          <p:cNvSpPr txBox="1"/>
          <p:nvPr/>
        </p:nvSpPr>
        <p:spPr>
          <a:xfrm>
            <a:off x="4919244" y="6038668"/>
            <a:ext cx="2828925" cy="307777"/>
          </a:xfrm>
          <a:prstGeom prst="rect">
            <a:avLst/>
          </a:prstGeom>
          <a:noFill/>
        </p:spPr>
        <p:txBody>
          <a:bodyPr wrap="square">
            <a:spAutoFit/>
          </a:bodyPr>
          <a:lstStyle/>
          <a:p>
            <a:pPr>
              <a:defRPr/>
            </a:pPr>
            <a:r>
              <a:rPr lang="en-US" sz="1400" dirty="0"/>
              <a:t>Goodkin, July 23, 2023</a:t>
            </a:r>
          </a:p>
        </p:txBody>
      </p:sp>
      <p:sp>
        <p:nvSpPr>
          <p:cNvPr id="9" name="TextBox 8">
            <a:extLst>
              <a:ext uri="{FF2B5EF4-FFF2-40B4-BE49-F238E27FC236}">
                <a16:creationId xmlns:a16="http://schemas.microsoft.com/office/drawing/2014/main" id="{E86281B7-27D7-BA07-DAFA-E99632F98566}"/>
              </a:ext>
            </a:extLst>
          </p:cNvPr>
          <p:cNvSpPr txBox="1"/>
          <p:nvPr/>
        </p:nvSpPr>
        <p:spPr>
          <a:xfrm>
            <a:off x="9041397" y="6421217"/>
            <a:ext cx="2828925" cy="307777"/>
          </a:xfrm>
          <a:prstGeom prst="rect">
            <a:avLst/>
          </a:prstGeom>
          <a:noFill/>
        </p:spPr>
        <p:txBody>
          <a:bodyPr wrap="square">
            <a:spAutoFit/>
          </a:bodyPr>
          <a:lstStyle/>
          <a:p>
            <a:pPr>
              <a:defRPr/>
            </a:pPr>
            <a:r>
              <a:rPr lang="en-US" sz="1400" dirty="0"/>
              <a:t>Ellis et al, </a:t>
            </a:r>
            <a:r>
              <a:rPr lang="en-US" sz="1400" u="sng" dirty="0"/>
              <a:t>JAIDS</a:t>
            </a:r>
            <a:r>
              <a:rPr lang="en-US" sz="1400" dirty="0"/>
              <a:t>, 2021</a:t>
            </a:r>
          </a:p>
        </p:txBody>
      </p:sp>
    </p:spTree>
    <p:extLst>
      <p:ext uri="{BB962C8B-B14F-4D97-AF65-F5344CB8AC3E}">
        <p14:creationId xmlns:p14="http://schemas.microsoft.com/office/powerpoint/2010/main" val="787917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B7D6B-EE13-CE58-58D1-B3C009BFC00F}"/>
              </a:ext>
            </a:extLst>
          </p:cNvPr>
          <p:cNvSpPr>
            <a:spLocks noGrp="1"/>
          </p:cNvSpPr>
          <p:nvPr>
            <p:ph type="title"/>
          </p:nvPr>
        </p:nvSpPr>
        <p:spPr>
          <a:xfrm>
            <a:off x="1864311" y="441326"/>
            <a:ext cx="9800947" cy="1223964"/>
          </a:xfrm>
        </p:spPr>
        <p:txBody>
          <a:bodyPr>
            <a:noAutofit/>
          </a:bodyPr>
          <a:lstStyle/>
          <a:p>
            <a:pPr algn="ctr"/>
            <a:r>
              <a:rPr lang="en-US" dirty="0">
                <a:latin typeface="GctbcmAdvTTb8864ccf.B"/>
              </a:rPr>
              <a:t>R</a:t>
            </a:r>
            <a:r>
              <a:rPr lang="en-US" i="0" u="none" strike="noStrike" baseline="0" dirty="0">
                <a:latin typeface="GctbcmAdvTTb8864ccf.B"/>
              </a:rPr>
              <a:t>ole of depression chronicity and recurrence on neurocognitive dysfunctions in middle-aged adults with HIV</a:t>
            </a:r>
            <a:endParaRPr lang="en-US" dirty="0"/>
          </a:p>
        </p:txBody>
      </p:sp>
      <p:sp>
        <p:nvSpPr>
          <p:cNvPr id="3" name="Content Placeholder 2">
            <a:extLst>
              <a:ext uri="{FF2B5EF4-FFF2-40B4-BE49-F238E27FC236}">
                <a16:creationId xmlns:a16="http://schemas.microsoft.com/office/drawing/2014/main" id="{F232EBBF-9EED-B6E0-F0BE-B7E569FB35C2}"/>
              </a:ext>
            </a:extLst>
          </p:cNvPr>
          <p:cNvSpPr>
            <a:spLocks noGrp="1"/>
          </p:cNvSpPr>
          <p:nvPr>
            <p:ph idx="1"/>
          </p:nvPr>
        </p:nvSpPr>
        <p:spPr>
          <a:xfrm>
            <a:off x="155874" y="2097089"/>
            <a:ext cx="11536018" cy="4511671"/>
          </a:xfrm>
        </p:spPr>
        <p:txBody>
          <a:bodyPr>
            <a:normAutofit fontScale="92500" lnSpcReduction="10000"/>
          </a:bodyPr>
          <a:lstStyle/>
          <a:p>
            <a:pPr marL="0" indent="0" algn="l">
              <a:buNone/>
            </a:pPr>
            <a:r>
              <a:rPr lang="en-US" sz="2200" dirty="0">
                <a:solidFill>
                  <a:srgbClr val="131413"/>
                </a:solidFill>
                <a:latin typeface="Times New Roman" panose="02020603050405020304" pitchFamily="18" charset="0"/>
                <a:cs typeface="Times New Roman" panose="02020603050405020304" pitchFamily="18" charset="0"/>
              </a:rPr>
              <a:t>L</a:t>
            </a:r>
            <a:r>
              <a:rPr lang="en-US" sz="2200" b="0" i="0" u="none" strike="noStrike" baseline="0" dirty="0">
                <a:solidFill>
                  <a:srgbClr val="131413"/>
                </a:solidFill>
                <a:latin typeface="Times New Roman" panose="02020603050405020304" pitchFamily="18" charset="0"/>
                <a:cs typeface="Times New Roman" panose="02020603050405020304" pitchFamily="18" charset="0"/>
              </a:rPr>
              <a:t>ifetime and recent depressive history were                                                                                                                                     more strongly associated with decreased </a:t>
            </a:r>
            <a:r>
              <a:rPr lang="en-US" sz="2200" dirty="0">
                <a:solidFill>
                  <a:srgbClr val="131413"/>
                </a:solidFill>
                <a:latin typeface="Times New Roman" panose="02020603050405020304" pitchFamily="18" charset="0"/>
                <a:cs typeface="Times New Roman" panose="02020603050405020304" pitchFamily="18" charset="0"/>
              </a:rPr>
              <a:t>                                                                                                                                   </a:t>
            </a:r>
            <a:r>
              <a:rPr lang="en-US" sz="2200" b="0" i="0" u="none" strike="noStrike" baseline="0" dirty="0">
                <a:solidFill>
                  <a:srgbClr val="131413"/>
                </a:solidFill>
                <a:latin typeface="Times New Roman" panose="02020603050405020304" pitchFamily="18" charset="0"/>
                <a:cs typeface="Times New Roman" panose="02020603050405020304" pitchFamily="18" charset="0"/>
              </a:rPr>
              <a:t>independence in daily living and cognitive complaints                                                                                                                  than with baseline neuropsychological performance                                                                                                                </a:t>
            </a:r>
            <a:r>
              <a:rPr lang="en-US" sz="2200" dirty="0">
                <a:solidFill>
                  <a:srgbClr val="131413"/>
                </a:solidFill>
                <a:latin typeface="Times New Roman" panose="02020603050405020304" pitchFamily="18" charset="0"/>
                <a:cs typeface="Times New Roman" panose="02020603050405020304" pitchFamily="18" charset="0"/>
              </a:rPr>
              <a:t>in a sample of</a:t>
            </a:r>
            <a:r>
              <a:rPr lang="en-US" sz="2200" b="0" i="0" u="none" strike="noStrike" baseline="0" dirty="0">
                <a:solidFill>
                  <a:srgbClr val="131413"/>
                </a:solidFill>
                <a:latin typeface="Times New Roman" panose="02020603050405020304" pitchFamily="18" charset="0"/>
                <a:cs typeface="Times New Roman" panose="02020603050405020304" pitchFamily="18" charset="0"/>
              </a:rPr>
              <a:t> average age = 56.                                                                                                                      </a:t>
            </a:r>
          </a:p>
          <a:p>
            <a:pPr marL="0" indent="0" algn="l">
              <a:buNone/>
            </a:pPr>
            <a:r>
              <a:rPr lang="en-US" sz="2200" dirty="0">
                <a:solidFill>
                  <a:srgbClr val="131413"/>
                </a:solidFill>
                <a:latin typeface="Times New Roman" panose="02020603050405020304" pitchFamily="18" charset="0"/>
                <a:cs typeface="Times New Roman" panose="02020603050405020304" pitchFamily="18" charset="0"/>
              </a:rPr>
              <a:t>Yet, l</a:t>
            </a:r>
            <a:r>
              <a:rPr lang="en-US" sz="2200" b="0" i="0" u="none" strike="noStrike" baseline="0" dirty="0">
                <a:solidFill>
                  <a:srgbClr val="131413"/>
                </a:solidFill>
                <a:latin typeface="Times New Roman" panose="02020603050405020304" pitchFamily="18" charset="0"/>
                <a:cs typeface="Times New Roman" panose="02020603050405020304" pitchFamily="18" charset="0"/>
              </a:rPr>
              <a:t>ack of full remission, instability on treatment in                                                                                                                    chronic MDD, and severity of symptoms in current                                                                                                                                episode were factors in whether MDD impacted                                                                                                                                                                                                                                                                 baseline neuropsychological performance</a:t>
            </a:r>
            <a:endParaRPr lang="en-US" sz="2200" dirty="0">
              <a:solidFill>
                <a:srgbClr val="131413"/>
              </a:solidFill>
              <a:latin typeface="Times New Roman" panose="02020603050405020304" pitchFamily="18" charset="0"/>
              <a:cs typeface="Times New Roman" panose="02020603050405020304" pitchFamily="18" charset="0"/>
            </a:endParaRPr>
          </a:p>
          <a:p>
            <a:pPr marL="0" indent="0" algn="l">
              <a:buNone/>
            </a:pPr>
            <a:r>
              <a:rPr lang="en-US" sz="2200" b="0" i="0" u="none" strike="noStrike" baseline="0" dirty="0">
                <a:solidFill>
                  <a:srgbClr val="131413"/>
                </a:solidFill>
                <a:latin typeface="Times New Roman" panose="02020603050405020304" pitchFamily="18" charset="0"/>
                <a:cs typeface="Times New Roman" panose="02020603050405020304" pitchFamily="18" charset="0"/>
              </a:rPr>
              <a:t>Comorbidity of major depressive disorder with                                                                                                                    neurocognitive disorder in persons with HIV is                                                                                                                                             of importance to study and may be related to                                                                                                                                                                                                                                                                              neuroinflammation in both conditions</a:t>
            </a:r>
          </a:p>
          <a:p>
            <a:pPr marL="0" indent="0" algn="l">
              <a:buNone/>
            </a:pPr>
            <a:endParaRPr lang="en-US" sz="1800" dirty="0">
              <a:solidFill>
                <a:srgbClr val="131413"/>
              </a:solidFill>
              <a:latin typeface="HlhxbmAdvTT3713a231"/>
            </a:endParaRPr>
          </a:p>
          <a:p>
            <a:pPr marL="0" indent="0" algn="l">
              <a:buNone/>
            </a:pPr>
            <a:r>
              <a:rPr lang="en-US" sz="1800" b="0" i="0" u="none" strike="noStrike" baseline="0" dirty="0">
                <a:solidFill>
                  <a:srgbClr val="131413"/>
                </a:solidFill>
                <a:latin typeface="HlhxbmAdvTT3713a231"/>
              </a:rPr>
              <a:t>                                                                                                                                                                                                                                                                                                              </a:t>
            </a:r>
          </a:p>
          <a:p>
            <a:pPr marL="0" indent="0" algn="l">
              <a:buNone/>
            </a:pPr>
            <a:endParaRPr lang="en-US" sz="1800" dirty="0">
              <a:solidFill>
                <a:srgbClr val="131413"/>
              </a:solidFill>
              <a:latin typeface="HlhxbmAdvTT3713a231"/>
            </a:endParaRPr>
          </a:p>
          <a:p>
            <a:pPr marL="0" indent="0" algn="l">
              <a:buNone/>
            </a:pPr>
            <a:endParaRPr lang="en-US" sz="1800" b="0" i="0" u="none" strike="noStrike" baseline="0" dirty="0">
              <a:solidFill>
                <a:srgbClr val="131413"/>
              </a:solidFill>
              <a:latin typeface="HlhxbmAdvTT3713a231"/>
            </a:endParaRPr>
          </a:p>
          <a:p>
            <a:pPr marL="0" indent="0" algn="l">
              <a:buNone/>
            </a:pPr>
            <a:endParaRPr lang="en-US" sz="1800" dirty="0">
              <a:solidFill>
                <a:srgbClr val="131413"/>
              </a:solidFill>
              <a:latin typeface="HlhxbmAdvTT3713a231"/>
            </a:endParaRPr>
          </a:p>
          <a:p>
            <a:pPr marL="0" indent="0" algn="l">
              <a:buNone/>
            </a:pPr>
            <a:endParaRPr lang="en-US" sz="1800" b="0" i="0" u="none" strike="noStrike" baseline="0" dirty="0">
              <a:solidFill>
                <a:srgbClr val="131413"/>
              </a:solidFill>
              <a:latin typeface="HlhxbmAdvTT3713a231"/>
            </a:endParaRPr>
          </a:p>
          <a:p>
            <a:pPr marL="0" indent="0" algn="l">
              <a:buNone/>
            </a:pPr>
            <a:endParaRPr lang="en-US" dirty="0"/>
          </a:p>
        </p:txBody>
      </p:sp>
      <p:pic>
        <p:nvPicPr>
          <p:cNvPr id="5" name="Picture 4">
            <a:extLst>
              <a:ext uri="{FF2B5EF4-FFF2-40B4-BE49-F238E27FC236}">
                <a16:creationId xmlns:a16="http://schemas.microsoft.com/office/drawing/2014/main" id="{76D624FC-A318-29E9-8C09-8EF10D52DD7F}"/>
              </a:ext>
            </a:extLst>
          </p:cNvPr>
          <p:cNvPicPr>
            <a:picLocks noChangeAspect="1"/>
          </p:cNvPicPr>
          <p:nvPr/>
        </p:nvPicPr>
        <p:blipFill>
          <a:blip r:embed="rId2"/>
          <a:stretch>
            <a:fillRect/>
          </a:stretch>
        </p:blipFill>
        <p:spPr>
          <a:xfrm>
            <a:off x="5693925" y="2097089"/>
            <a:ext cx="6433161" cy="4433733"/>
          </a:xfrm>
          <a:prstGeom prst="rect">
            <a:avLst/>
          </a:prstGeom>
        </p:spPr>
      </p:pic>
    </p:spTree>
    <p:extLst>
      <p:ext uri="{BB962C8B-B14F-4D97-AF65-F5344CB8AC3E}">
        <p14:creationId xmlns:p14="http://schemas.microsoft.com/office/powerpoint/2010/main" val="3679512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8D55-D364-552A-CF66-E6D546F2B2A2}"/>
              </a:ext>
            </a:extLst>
          </p:cNvPr>
          <p:cNvSpPr>
            <a:spLocks noGrp="1"/>
          </p:cNvSpPr>
          <p:nvPr>
            <p:ph type="title"/>
          </p:nvPr>
        </p:nvSpPr>
        <p:spPr>
          <a:xfrm>
            <a:off x="1976871" y="447661"/>
            <a:ext cx="9386546" cy="1223964"/>
          </a:xfrm>
        </p:spPr>
        <p:txBody>
          <a:bodyPr>
            <a:normAutofit fontScale="90000"/>
          </a:bodyPr>
          <a:lstStyle/>
          <a:p>
            <a:pPr algn="ctr"/>
            <a:r>
              <a:rPr lang="en-US" dirty="0">
                <a:latin typeface="Verdana" panose="020B0604030504040204" pitchFamily="34" charset="0"/>
                <a:ea typeface="Verdana" panose="020B0604030504040204" pitchFamily="34" charset="0"/>
              </a:rPr>
              <a:t>Depression in older people with HIV</a:t>
            </a:r>
            <a:br>
              <a:rPr lang="en-US" dirty="0"/>
            </a:br>
            <a:endParaRPr lang="en-US" dirty="0"/>
          </a:p>
        </p:txBody>
      </p:sp>
      <p:sp>
        <p:nvSpPr>
          <p:cNvPr id="3" name="Content Placeholder 2">
            <a:extLst>
              <a:ext uri="{FF2B5EF4-FFF2-40B4-BE49-F238E27FC236}">
                <a16:creationId xmlns:a16="http://schemas.microsoft.com/office/drawing/2014/main" id="{C54B75E9-42C8-C6F4-202C-46CBD4CB665E}"/>
              </a:ext>
            </a:extLst>
          </p:cNvPr>
          <p:cNvSpPr>
            <a:spLocks noGrp="1"/>
          </p:cNvSpPr>
          <p:nvPr>
            <p:ph idx="1"/>
          </p:nvPr>
        </p:nvSpPr>
        <p:spPr>
          <a:xfrm>
            <a:off x="265354" y="1609150"/>
            <a:ext cx="11306175" cy="4079872"/>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Despite a substantially higher prevalence of								 depression among people living with HIV,                                                                                                              limited data exist on the incidence and                                                                                                           correlates of depression in older people with HIV  </a:t>
            </a:r>
          </a:p>
          <a:p>
            <a:pPr marL="0" indent="0">
              <a:buNone/>
            </a:pPr>
            <a:r>
              <a:rPr lang="en-US" dirty="0">
                <a:latin typeface="Times New Roman" panose="02020603050405020304" pitchFamily="18" charset="0"/>
                <a:cs typeface="Times New Roman" panose="02020603050405020304" pitchFamily="18" charset="0"/>
              </a:rPr>
              <a:t>In a sample of persons without HIV; newly diagnosed                                                                                                  with HIV; and previously diagnosed with HIV,                                                                                                                    the risk of depression increased with age                                                                                                          [sHR 1.3 (1.1, 1.5), 80+ vs. 65–69]  and over                                                                                                      the time period observed (1.1, 1.5), 2011–2015                                                                                                                                                                                                                                                                                                                                                       vs. 1995–2000].                                                                   </a:t>
            </a:r>
          </a:p>
          <a:p>
            <a:pPr marL="0" indent="0">
              <a:buNone/>
            </a:pPr>
            <a:r>
              <a:rPr lang="en-US" dirty="0">
                <a:latin typeface="Times New Roman" panose="02020603050405020304" pitchFamily="18" charset="0"/>
                <a:cs typeface="Times New Roman" panose="02020603050405020304" pitchFamily="18" charset="0"/>
              </a:rPr>
              <a:t>This occurred especially among women                                                                                                          newly diagnosed with HIV                                                                                                            </a:t>
            </a:r>
          </a:p>
          <a:p>
            <a:pPr marL="0" indent="0">
              <a:buNone/>
            </a:pPr>
            <a:r>
              <a:rPr lang="en-US" dirty="0">
                <a:latin typeface="Times New Roman" panose="02020603050405020304" pitchFamily="18" charset="0"/>
                <a:cs typeface="Times New Roman" panose="02020603050405020304" pitchFamily="18" charset="0"/>
              </a:rPr>
              <a:t>The results highlight the need for the integration of                                                                                              mental health care with HIV primary care                 </a:t>
            </a:r>
          </a:p>
        </p:txBody>
      </p:sp>
      <p:pic>
        <p:nvPicPr>
          <p:cNvPr id="5" name="Picture 4">
            <a:extLst>
              <a:ext uri="{FF2B5EF4-FFF2-40B4-BE49-F238E27FC236}">
                <a16:creationId xmlns:a16="http://schemas.microsoft.com/office/drawing/2014/main" id="{BDFA1DAF-96F5-7DAF-5B57-A4435858AAAB}"/>
              </a:ext>
            </a:extLst>
          </p:cNvPr>
          <p:cNvPicPr>
            <a:picLocks noChangeAspect="1"/>
          </p:cNvPicPr>
          <p:nvPr/>
        </p:nvPicPr>
        <p:blipFill>
          <a:blip r:embed="rId2"/>
          <a:stretch>
            <a:fillRect/>
          </a:stretch>
        </p:blipFill>
        <p:spPr>
          <a:xfrm>
            <a:off x="5918441" y="1091570"/>
            <a:ext cx="5853344" cy="5626546"/>
          </a:xfrm>
          <a:prstGeom prst="rect">
            <a:avLst/>
          </a:prstGeom>
        </p:spPr>
      </p:pic>
      <p:sp>
        <p:nvSpPr>
          <p:cNvPr id="6" name="TextBox 5">
            <a:extLst>
              <a:ext uri="{FF2B5EF4-FFF2-40B4-BE49-F238E27FC236}">
                <a16:creationId xmlns:a16="http://schemas.microsoft.com/office/drawing/2014/main" id="{2E242677-0D51-0B94-0510-BD209D974F9E}"/>
              </a:ext>
            </a:extLst>
          </p:cNvPr>
          <p:cNvSpPr txBox="1"/>
          <p:nvPr/>
        </p:nvSpPr>
        <p:spPr>
          <a:xfrm>
            <a:off x="3703092" y="5626546"/>
            <a:ext cx="2828925" cy="307777"/>
          </a:xfrm>
          <a:prstGeom prst="rect">
            <a:avLst/>
          </a:prstGeom>
          <a:noFill/>
        </p:spPr>
        <p:txBody>
          <a:bodyPr wrap="square">
            <a:spAutoFit/>
          </a:bodyPr>
          <a:lstStyle/>
          <a:p>
            <a:pPr>
              <a:defRPr/>
            </a:pPr>
            <a:r>
              <a:rPr lang="en-US" sz="1400" dirty="0"/>
              <a:t>Goodkin, July 23, 2023</a:t>
            </a:r>
          </a:p>
        </p:txBody>
      </p:sp>
      <p:sp>
        <p:nvSpPr>
          <p:cNvPr id="7" name="TextBox 6">
            <a:extLst>
              <a:ext uri="{FF2B5EF4-FFF2-40B4-BE49-F238E27FC236}">
                <a16:creationId xmlns:a16="http://schemas.microsoft.com/office/drawing/2014/main" id="{7B903B0E-8078-CEA2-98B0-388000D17420}"/>
              </a:ext>
            </a:extLst>
          </p:cNvPr>
          <p:cNvSpPr txBox="1"/>
          <p:nvPr/>
        </p:nvSpPr>
        <p:spPr>
          <a:xfrm>
            <a:off x="1399032" y="6410339"/>
            <a:ext cx="4246017" cy="307777"/>
          </a:xfrm>
          <a:prstGeom prst="rect">
            <a:avLst/>
          </a:prstGeom>
          <a:noFill/>
        </p:spPr>
        <p:txBody>
          <a:bodyPr wrap="square">
            <a:spAutoFit/>
          </a:bodyPr>
          <a:lstStyle/>
          <a:p>
            <a:pPr>
              <a:defRPr/>
            </a:pPr>
            <a:r>
              <a:rPr lang="en-US" sz="1400" dirty="0"/>
              <a:t>Yu et al., </a:t>
            </a:r>
            <a:r>
              <a:rPr lang="en-US" sz="1400" u="sng" dirty="0"/>
              <a:t>Social Psychiatr and Psychiatr Epi</a:t>
            </a:r>
            <a:r>
              <a:rPr lang="en-US" sz="1400" dirty="0"/>
              <a:t>, 2023</a:t>
            </a:r>
          </a:p>
        </p:txBody>
      </p:sp>
    </p:spTree>
    <p:extLst>
      <p:ext uri="{BB962C8B-B14F-4D97-AF65-F5344CB8AC3E}">
        <p14:creationId xmlns:p14="http://schemas.microsoft.com/office/powerpoint/2010/main" val="1824556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5350-9D38-29AE-D81A-288465DE8956}"/>
              </a:ext>
            </a:extLst>
          </p:cNvPr>
          <p:cNvSpPr>
            <a:spLocks noGrp="1"/>
          </p:cNvSpPr>
          <p:nvPr>
            <p:ph type="title"/>
          </p:nvPr>
        </p:nvSpPr>
        <p:spPr>
          <a:xfrm>
            <a:off x="1837678" y="325916"/>
            <a:ext cx="10147175" cy="1223964"/>
          </a:xfrm>
        </p:spPr>
        <p:txBody>
          <a:bodyPr>
            <a:normAutofit fontScale="90000"/>
          </a:bodyPr>
          <a:lstStyle/>
          <a:p>
            <a:pPr algn="ctr"/>
            <a:br>
              <a:rPr lang="en-US" sz="1800" b="0" i="0" u="none" strike="noStrike" baseline="0" dirty="0">
                <a:solidFill>
                  <a:srgbClr val="000000"/>
                </a:solidFill>
                <a:latin typeface="Arial" panose="020B0604020202020204" pitchFamily="34" charset="0"/>
              </a:rPr>
            </a:br>
            <a:r>
              <a:rPr lang="en-US" b="0" i="0" u="none" strike="noStrike" baseline="0" dirty="0">
                <a:latin typeface="Arial" panose="020B0604020202020204" pitchFamily="34" charset="0"/>
              </a:rPr>
              <a:t> </a:t>
            </a:r>
            <a:br>
              <a:rPr lang="en-US" b="0" i="0" u="none" strike="noStrike" baseline="0" dirty="0">
                <a:latin typeface="Arial" panose="020B0604020202020204" pitchFamily="34" charset="0"/>
              </a:rPr>
            </a:br>
            <a:r>
              <a:rPr lang="en-US" dirty="0">
                <a:latin typeface="Arial" panose="020B0604020202020204" pitchFamily="34" charset="0"/>
              </a:rPr>
              <a:t>L</a:t>
            </a:r>
            <a:r>
              <a:rPr lang="en-US" i="0" u="none" strike="noStrike" baseline="0" dirty="0">
                <a:latin typeface="Arial" panose="020B0604020202020204" pitchFamily="34" charset="0"/>
              </a:rPr>
              <a:t>ifetime depression in older persons with HIV on suppressive antiretroviral therapy and inflammation</a:t>
            </a:r>
            <a:endParaRPr lang="en-US" dirty="0"/>
          </a:p>
        </p:txBody>
      </p:sp>
      <p:sp>
        <p:nvSpPr>
          <p:cNvPr id="3" name="Content Placeholder 2">
            <a:extLst>
              <a:ext uri="{FF2B5EF4-FFF2-40B4-BE49-F238E27FC236}">
                <a16:creationId xmlns:a16="http://schemas.microsoft.com/office/drawing/2014/main" id="{BC6B6407-792E-9F06-F809-9608985446D3}"/>
              </a:ext>
            </a:extLst>
          </p:cNvPr>
          <p:cNvSpPr>
            <a:spLocks noGrp="1"/>
          </p:cNvSpPr>
          <p:nvPr>
            <p:ph idx="1"/>
          </p:nvPr>
        </p:nvSpPr>
        <p:spPr>
          <a:xfrm>
            <a:off x="277147" y="2316546"/>
            <a:ext cx="11306175" cy="4079872"/>
          </a:xfrm>
        </p:spPr>
        <p:txBody>
          <a:bodyPr>
            <a:normAutofit/>
          </a:bodyPr>
          <a:lstStyle/>
          <a:p>
            <a:pPr marL="0" marR="1600" indent="0">
              <a:buNone/>
            </a:pPr>
            <a:r>
              <a:rPr lang="en-US" sz="1800" b="0" i="0" u="none" strike="noStrike" baseline="0" dirty="0">
                <a:latin typeface="Times New Roman" panose="02020603050405020304" pitchFamily="18" charset="0"/>
              </a:rPr>
              <a:t>In a sample of older </a:t>
            </a:r>
            <a:r>
              <a:rPr lang="en-US" sz="1800" dirty="0">
                <a:latin typeface="Times New Roman" panose="02020603050405020304" pitchFamily="18" charset="0"/>
              </a:rPr>
              <a:t>persons with HIV</a:t>
            </a:r>
            <a:r>
              <a:rPr lang="en-US" sz="1800" b="0" i="0" u="none" strike="noStrike" baseline="0" dirty="0">
                <a:latin typeface="Times New Roman" panose="02020603050405020304" pitchFamily="18" charset="0"/>
              </a:rPr>
              <a:t> on                                                                                                                                               suppressive antiretroviral therapy                                                                                                                                                    </a:t>
            </a:r>
            <a:r>
              <a:rPr lang="en-US" sz="1800" dirty="0">
                <a:latin typeface="Times New Roman" panose="02020603050405020304" pitchFamily="18" charset="0"/>
              </a:rPr>
              <a:t>vs.</a:t>
            </a:r>
            <a:r>
              <a:rPr lang="en-US" sz="1800" b="0" i="0" u="none" strike="noStrike" baseline="0" dirty="0">
                <a:latin typeface="Times New Roman" panose="02020603050405020304" pitchFamily="18" charset="0"/>
              </a:rPr>
              <a:t> age-matched </a:t>
            </a:r>
            <a:r>
              <a:rPr lang="en-US" sz="1800" dirty="0">
                <a:latin typeface="Times New Roman" panose="02020603050405020304" pitchFamily="18" charset="0"/>
              </a:rPr>
              <a:t>persons without HIV</a:t>
            </a:r>
            <a:r>
              <a:rPr lang="en-US" sz="1800" b="0" i="0" u="none" strike="noStrike" baseline="0" dirty="0">
                <a:latin typeface="Times New Roman" panose="02020603050405020304" pitchFamily="18" charset="0"/>
              </a:rPr>
              <a:t>,                                                                                                                                                                                                                                                                                                                                                                                                     HIV infection was related to elevated                                                                                                                                    plasma neopterin level</a:t>
            </a:r>
            <a:r>
              <a:rPr lang="en-US" sz="1800" dirty="0">
                <a:latin typeface="Times New Roman" panose="02020603050405020304" pitchFamily="18" charset="0"/>
              </a:rPr>
              <a:t>                                                                                                                                                                              </a:t>
            </a:r>
          </a:p>
          <a:p>
            <a:pPr marL="0" marR="1600" indent="0">
              <a:buNone/>
            </a:pPr>
            <a:r>
              <a:rPr lang="en-US" sz="1800" b="0" i="0" u="none" strike="noStrike" baseline="0" dirty="0">
                <a:latin typeface="Times New Roman" panose="02020603050405020304" pitchFamily="18" charset="0"/>
              </a:rPr>
              <a:t>E</a:t>
            </a:r>
            <a:r>
              <a:rPr lang="en-US" sz="1800" dirty="0">
                <a:latin typeface="Times New Roman" panose="02020603050405020304" pitchFamily="18" charset="0"/>
              </a:rPr>
              <a:t>levated</a:t>
            </a:r>
            <a:r>
              <a:rPr lang="en-US" sz="1800" b="0" i="0" u="none" strike="noStrike" baseline="0" dirty="0">
                <a:latin typeface="Times New Roman" panose="02020603050405020304" pitchFamily="18" charset="0"/>
              </a:rPr>
              <a:t> neopterin level was related to </a:t>
            </a:r>
            <a:r>
              <a:rPr lang="en-US" sz="1800" dirty="0">
                <a:latin typeface="Times New Roman" panose="02020603050405020304" pitchFamily="18" charset="0"/>
              </a:rPr>
              <a:t>                                                                                                                                   </a:t>
            </a:r>
            <a:r>
              <a:rPr lang="en-US" sz="1800" b="0" i="0" u="none" strike="noStrike" baseline="0" dirty="0">
                <a:latin typeface="Times New Roman" panose="02020603050405020304" pitchFamily="18" charset="0"/>
              </a:rPr>
              <a:t>higher odds of a clinically significan</a:t>
            </a:r>
            <a:r>
              <a:rPr lang="en-US" sz="1800" dirty="0">
                <a:latin typeface="Times New Roman" panose="02020603050405020304" pitchFamily="18" charset="0"/>
              </a:rPr>
              <a:t>t                                                                                                                                                   </a:t>
            </a:r>
            <a:r>
              <a:rPr lang="en-US" sz="1800" b="0" i="0" u="none" strike="noStrike" baseline="0" dirty="0">
                <a:latin typeface="Times New Roman" panose="02020603050405020304" pitchFamily="18" charset="0"/>
              </a:rPr>
              <a:t>depression history -- but only </a:t>
            </a:r>
            <a:r>
              <a:rPr lang="en-US" sz="1800" dirty="0">
                <a:latin typeface="Times New Roman" panose="02020603050405020304" pitchFamily="18" charset="0"/>
              </a:rPr>
              <a:t>among</a:t>
            </a:r>
            <a:r>
              <a:rPr lang="en-US" sz="1800" b="0" i="0" u="none" strike="noStrike" baseline="0" dirty="0">
                <a:latin typeface="Times New Roman" panose="02020603050405020304" pitchFamily="18" charset="0"/>
              </a:rPr>
              <a:t> 	                                                                                                                                                     persons with HIV						                                                               </a:t>
            </a:r>
            <a:endParaRPr lang="en-US" sz="1800" dirty="0">
              <a:latin typeface="Times New Roman" panose="02020603050405020304" pitchFamily="18" charset="0"/>
            </a:endParaRPr>
          </a:p>
          <a:p>
            <a:pPr marL="0" marR="1600" indent="0">
              <a:buNone/>
            </a:pPr>
            <a:r>
              <a:rPr lang="en-US" sz="1800" b="0" i="0" u="none" strike="noStrike" baseline="0" dirty="0">
                <a:latin typeface="Times New Roman" panose="02020603050405020304" pitchFamily="18" charset="0"/>
              </a:rPr>
              <a:t>Neopterin level was also elevated with                                                                                                                                         comorbid medical illnesses (i.e., diabetes,                                                                                                                                                    HCV) and was notably lower in PWH                                                                                                                                                                             with a history of cannabis use disorder</a:t>
            </a:r>
          </a:p>
          <a:p>
            <a:endParaRPr lang="en-US" dirty="0"/>
          </a:p>
        </p:txBody>
      </p:sp>
      <p:pic>
        <p:nvPicPr>
          <p:cNvPr id="5" name="Picture 4">
            <a:extLst>
              <a:ext uri="{FF2B5EF4-FFF2-40B4-BE49-F238E27FC236}">
                <a16:creationId xmlns:a16="http://schemas.microsoft.com/office/drawing/2014/main" id="{401C7A56-ADF1-3C42-8936-7FF659CAEDAB}"/>
              </a:ext>
            </a:extLst>
          </p:cNvPr>
          <p:cNvPicPr>
            <a:picLocks noChangeAspect="1"/>
          </p:cNvPicPr>
          <p:nvPr/>
        </p:nvPicPr>
        <p:blipFill>
          <a:blip r:embed="rId2"/>
          <a:stretch>
            <a:fillRect/>
          </a:stretch>
        </p:blipFill>
        <p:spPr>
          <a:xfrm>
            <a:off x="4235670" y="2316546"/>
            <a:ext cx="7679183" cy="3852909"/>
          </a:xfrm>
          <a:prstGeom prst="rect">
            <a:avLst/>
          </a:prstGeom>
        </p:spPr>
      </p:pic>
      <p:sp>
        <p:nvSpPr>
          <p:cNvPr id="6" name="TextBox 5">
            <a:extLst>
              <a:ext uri="{FF2B5EF4-FFF2-40B4-BE49-F238E27FC236}">
                <a16:creationId xmlns:a16="http://schemas.microsoft.com/office/drawing/2014/main" id="{AF2EF095-5D1F-B668-FC3E-B60151F72312}"/>
              </a:ext>
            </a:extLst>
          </p:cNvPr>
          <p:cNvSpPr txBox="1"/>
          <p:nvPr/>
        </p:nvSpPr>
        <p:spPr>
          <a:xfrm>
            <a:off x="4546381" y="6242529"/>
            <a:ext cx="2828925" cy="307777"/>
          </a:xfrm>
          <a:prstGeom prst="rect">
            <a:avLst/>
          </a:prstGeom>
          <a:noFill/>
        </p:spPr>
        <p:txBody>
          <a:bodyPr wrap="square">
            <a:spAutoFit/>
          </a:bodyPr>
          <a:lstStyle/>
          <a:p>
            <a:pPr>
              <a:defRPr/>
            </a:pPr>
            <a:r>
              <a:rPr lang="en-US" sz="1400" dirty="0"/>
              <a:t>Goodkin, July 23, 2023</a:t>
            </a:r>
          </a:p>
        </p:txBody>
      </p:sp>
      <p:sp>
        <p:nvSpPr>
          <p:cNvPr id="7" name="TextBox 6">
            <a:extLst>
              <a:ext uri="{FF2B5EF4-FFF2-40B4-BE49-F238E27FC236}">
                <a16:creationId xmlns:a16="http://schemas.microsoft.com/office/drawing/2014/main" id="{A46725D0-F21A-0111-6E83-901D4F45DE1D}"/>
              </a:ext>
            </a:extLst>
          </p:cNvPr>
          <p:cNvSpPr txBox="1"/>
          <p:nvPr/>
        </p:nvSpPr>
        <p:spPr>
          <a:xfrm>
            <a:off x="8754397" y="6477232"/>
            <a:ext cx="2828925" cy="307777"/>
          </a:xfrm>
          <a:prstGeom prst="rect">
            <a:avLst/>
          </a:prstGeom>
          <a:noFill/>
        </p:spPr>
        <p:txBody>
          <a:bodyPr wrap="square">
            <a:spAutoFit/>
          </a:bodyPr>
          <a:lstStyle/>
          <a:p>
            <a:pPr>
              <a:defRPr/>
            </a:pPr>
            <a:r>
              <a:rPr lang="en-US" sz="1400" dirty="0"/>
              <a:t>Saloner et al., </a:t>
            </a:r>
            <a:r>
              <a:rPr lang="en-US" sz="1400" u="sng" dirty="0"/>
              <a:t>JAIDS</a:t>
            </a:r>
            <a:r>
              <a:rPr lang="en-US" sz="1400" dirty="0"/>
              <a:t>, 2022</a:t>
            </a:r>
          </a:p>
        </p:txBody>
      </p:sp>
    </p:spTree>
    <p:extLst>
      <p:ext uri="{BB962C8B-B14F-4D97-AF65-F5344CB8AC3E}">
        <p14:creationId xmlns:p14="http://schemas.microsoft.com/office/powerpoint/2010/main" val="3870915803"/>
      </p:ext>
    </p:extLst>
  </p:cSld>
  <p:clrMapOvr>
    <a:masterClrMapping/>
  </p:clrMapOvr>
</p:sld>
</file>

<file path=ppt/theme/theme1.xml><?xml version="1.0" encoding="utf-8"?>
<a:theme xmlns:a="http://schemas.openxmlformats.org/drawingml/2006/main" name="IAS2023">
  <a:themeElements>
    <a:clrScheme name="IAS 2023">
      <a:dk1>
        <a:srgbClr val="000000"/>
      </a:dk1>
      <a:lt1>
        <a:srgbClr val="FFFFFF"/>
      </a:lt1>
      <a:dk2>
        <a:srgbClr val="489DCB"/>
      </a:dk2>
      <a:lt2>
        <a:srgbClr val="FFFFFF"/>
      </a:lt2>
      <a:accent1>
        <a:srgbClr val="489DCB"/>
      </a:accent1>
      <a:accent2>
        <a:srgbClr val="EAAF66"/>
      </a:accent2>
      <a:accent3>
        <a:srgbClr val="2C7D5C"/>
      </a:accent3>
      <a:accent4>
        <a:srgbClr val="E0001B"/>
      </a:accent4>
      <a:accent5>
        <a:srgbClr val="69301F"/>
      </a:accent5>
      <a:accent6>
        <a:srgbClr val="FF890E"/>
      </a:accent6>
      <a:hlink>
        <a:srgbClr val="E0001B"/>
      </a:hlink>
      <a:folHlink>
        <a:srgbClr val="E0001B"/>
      </a:folHlink>
    </a:clrScheme>
    <a:fontScheme name="IAS Ribbon Sans">
      <a:majorFont>
        <a:latin typeface="IAS Ribbon Sans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IAS Ribbon Sans Light"/>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8EB5806B-0E69-6C41-ABD7-2774ABEFAFAE}" vid="{ED27C5B2-E848-9E4C-A73E-5A78602C1D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IAS-2023-Speaker-template_RibbonSans</Template>
  <TotalTime>1974</TotalTime>
  <Words>2400</Words>
  <Application>Microsoft Office PowerPoint</Application>
  <PresentationFormat>Widescreen</PresentationFormat>
  <Paragraphs>167</Paragraphs>
  <Slides>20</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Times New Roman</vt:lpstr>
      <vt:lpstr>HlhxbmAdvTT3713a231</vt:lpstr>
      <vt:lpstr>noto sans</vt:lpstr>
      <vt:lpstr>Verdana</vt:lpstr>
      <vt:lpstr>Cambria</vt:lpstr>
      <vt:lpstr>Merriweather</vt:lpstr>
      <vt:lpstr>IAS Ribbon Sans Light</vt:lpstr>
      <vt:lpstr>Calibri</vt:lpstr>
      <vt:lpstr>IAS Ribbon Sans Regular</vt:lpstr>
      <vt:lpstr>GctbcmAdvTTb8864ccf.B</vt:lpstr>
      <vt:lpstr>Georgia</vt:lpstr>
      <vt:lpstr>IAS Ribbon Sans Bold</vt:lpstr>
      <vt:lpstr>Arial</vt:lpstr>
      <vt:lpstr>Fira Sans</vt:lpstr>
      <vt:lpstr>IAS2023</vt:lpstr>
      <vt:lpstr>Overview of Mental Health in Aging People with HIV, Interventions and Treatments:   Current and Future Treatments for Brain Health  </vt:lpstr>
      <vt:lpstr>PowerPoint Presentation</vt:lpstr>
      <vt:lpstr>Overview</vt:lpstr>
      <vt:lpstr>Psychosocial Context</vt:lpstr>
      <vt:lpstr> Resilience: Life Stressors, Social Support and Coping on Health-Related Quality of Life (Physical, Emotional, and Functional Wellbeing)</vt:lpstr>
      <vt:lpstr>Social Support Vs. Isolation and CSF Neuroinflammation</vt:lpstr>
      <vt:lpstr>Role of depression chronicity and recurrence on neurocognitive dysfunctions in middle-aged adults with HIV</vt:lpstr>
      <vt:lpstr>Depression in older people with HIV </vt:lpstr>
      <vt:lpstr>   Lifetime depression in older persons with HIV on suppressive antiretroviral therapy and inflammation</vt:lpstr>
      <vt:lpstr>Anxiety and older age in persons with HIV</vt:lpstr>
      <vt:lpstr>Effects of Age and Duration of HIV Infection on Anxiety in Cis-Gender Men </vt:lpstr>
      <vt:lpstr>Anxiety among persons with HIV at Conakry University Hospital, Guinea  </vt:lpstr>
      <vt:lpstr> Substance use disorders in older persons with HIV </vt:lpstr>
      <vt:lpstr>Impact of substance use and comorbidities on quality of life in older persons with HIV </vt:lpstr>
      <vt:lpstr>Addressing treatment of older persons with HIV using substances</vt:lpstr>
      <vt:lpstr>Knowledge and risks of HIV   transmission among veterans with severe mental illness </vt:lpstr>
      <vt:lpstr>Prescribing Antiretroviral Therapy Upon Discharge to Psychiatric Inpatients with SMI </vt:lpstr>
      <vt:lpstr>Future prospects for care of older persons with serious mental illness and HIV</vt:lpstr>
      <vt:lpstr> Proposals for Solutions  </vt:lpstr>
      <vt:lpstr>Proposals for Solutions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Curabitur arcu erat, accumsan id et el imperdiet doler, porttitor</dc:title>
  <dc:creator>Karl Goodkin</dc:creator>
  <cp:lastModifiedBy>Marc Enzo Belligoi Gomis</cp:lastModifiedBy>
  <cp:revision>3</cp:revision>
  <dcterms:created xsi:type="dcterms:W3CDTF">2023-07-13T19:13:39Z</dcterms:created>
  <dcterms:modified xsi:type="dcterms:W3CDTF">2023-07-22T03:23:42Z</dcterms:modified>
</cp:coreProperties>
</file>