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6369" r:id="rId1"/>
    <p:sldMasterId id="2147491439" r:id="rId2"/>
  </p:sldMasterIdLst>
  <p:notesMasterIdLst>
    <p:notesMasterId r:id="rId34"/>
  </p:notesMasterIdLst>
  <p:handoutMasterIdLst>
    <p:handoutMasterId r:id="rId35"/>
  </p:handoutMasterIdLst>
  <p:sldIdLst>
    <p:sldId id="1932" r:id="rId3"/>
    <p:sldId id="2146847783" r:id="rId4"/>
    <p:sldId id="1926" r:id="rId5"/>
    <p:sldId id="1969" r:id="rId6"/>
    <p:sldId id="510" r:id="rId7"/>
    <p:sldId id="2146847766" r:id="rId8"/>
    <p:sldId id="2146847795" r:id="rId9"/>
    <p:sldId id="2146847799" r:id="rId10"/>
    <p:sldId id="718" r:id="rId11"/>
    <p:sldId id="757" r:id="rId12"/>
    <p:sldId id="759" r:id="rId13"/>
    <p:sldId id="2146847788" r:id="rId14"/>
    <p:sldId id="2146847789" r:id="rId15"/>
    <p:sldId id="2146847796" r:id="rId16"/>
    <p:sldId id="2146847800" r:id="rId17"/>
    <p:sldId id="2146847793" r:id="rId18"/>
    <p:sldId id="2146847797" r:id="rId19"/>
    <p:sldId id="699" r:id="rId20"/>
    <p:sldId id="2146847786" r:id="rId21"/>
    <p:sldId id="2342" r:id="rId22"/>
    <p:sldId id="260" r:id="rId23"/>
    <p:sldId id="445" r:id="rId24"/>
    <p:sldId id="1977" r:id="rId25"/>
    <p:sldId id="580" r:id="rId26"/>
    <p:sldId id="598" r:id="rId27"/>
    <p:sldId id="597" r:id="rId28"/>
    <p:sldId id="2146847804" r:id="rId29"/>
    <p:sldId id="2146847772" r:id="rId30"/>
    <p:sldId id="682" r:id="rId31"/>
    <p:sldId id="2146847803" r:id="rId32"/>
    <p:sldId id="2146847805" r:id="rId33"/>
  </p:sldIdLst>
  <p:sldSz cx="9144000" cy="6858000" type="screen4x3"/>
  <p:notesSz cx="7010400" cy="9296400"/>
  <p:defaultTextStyle>
    <a:defPPr>
      <a:defRPr lang="en-US"/>
    </a:defPPr>
    <a:lvl1pPr algn="l" rtl="0" fontAlgn="base">
      <a:spcBef>
        <a:spcPct val="0"/>
      </a:spcBef>
      <a:spcAft>
        <a:spcPct val="0"/>
      </a:spcAft>
      <a:defRPr sz="2800" kern="1200">
        <a:solidFill>
          <a:schemeClr val="tx1"/>
        </a:solidFill>
        <a:latin typeface="Helvetica" charset="0"/>
        <a:ea typeface="ＭＳ Ｐゴシック" charset="-128"/>
        <a:cs typeface="ＭＳ Ｐゴシック" charset="-128"/>
      </a:defRPr>
    </a:lvl1pPr>
    <a:lvl2pPr marL="457200" algn="l" rtl="0" fontAlgn="base">
      <a:spcBef>
        <a:spcPct val="0"/>
      </a:spcBef>
      <a:spcAft>
        <a:spcPct val="0"/>
      </a:spcAft>
      <a:defRPr sz="2800" kern="1200">
        <a:solidFill>
          <a:schemeClr val="tx1"/>
        </a:solidFill>
        <a:latin typeface="Helvetica" charset="0"/>
        <a:ea typeface="ＭＳ Ｐゴシック" charset="-128"/>
        <a:cs typeface="ＭＳ Ｐゴシック" charset="-128"/>
      </a:defRPr>
    </a:lvl2pPr>
    <a:lvl3pPr marL="914400" algn="l" rtl="0" fontAlgn="base">
      <a:spcBef>
        <a:spcPct val="0"/>
      </a:spcBef>
      <a:spcAft>
        <a:spcPct val="0"/>
      </a:spcAft>
      <a:defRPr sz="2800" kern="1200">
        <a:solidFill>
          <a:schemeClr val="tx1"/>
        </a:solidFill>
        <a:latin typeface="Helvetica" charset="0"/>
        <a:ea typeface="ＭＳ Ｐゴシック" charset="-128"/>
        <a:cs typeface="ＭＳ Ｐゴシック" charset="-128"/>
      </a:defRPr>
    </a:lvl3pPr>
    <a:lvl4pPr marL="1371600" algn="l" rtl="0" fontAlgn="base">
      <a:spcBef>
        <a:spcPct val="0"/>
      </a:spcBef>
      <a:spcAft>
        <a:spcPct val="0"/>
      </a:spcAft>
      <a:defRPr sz="2800" kern="1200">
        <a:solidFill>
          <a:schemeClr val="tx1"/>
        </a:solidFill>
        <a:latin typeface="Helvetica" charset="0"/>
        <a:ea typeface="ＭＳ Ｐゴシック" charset="-128"/>
        <a:cs typeface="ＭＳ Ｐゴシック" charset="-128"/>
      </a:defRPr>
    </a:lvl4pPr>
    <a:lvl5pPr marL="1828800" algn="l" rtl="0" fontAlgn="base">
      <a:spcBef>
        <a:spcPct val="0"/>
      </a:spcBef>
      <a:spcAft>
        <a:spcPct val="0"/>
      </a:spcAft>
      <a:defRPr sz="2800" kern="1200">
        <a:solidFill>
          <a:schemeClr val="tx1"/>
        </a:solidFill>
        <a:latin typeface="Helvetica" charset="0"/>
        <a:ea typeface="ＭＳ Ｐゴシック" charset="-128"/>
        <a:cs typeface="ＭＳ Ｐゴシック" charset="-128"/>
      </a:defRPr>
    </a:lvl5pPr>
    <a:lvl6pPr marL="2286000" algn="l" defTabSz="457200" rtl="0" eaLnBrk="1" latinLnBrk="0" hangingPunct="1">
      <a:defRPr sz="2800" kern="1200">
        <a:solidFill>
          <a:schemeClr val="tx1"/>
        </a:solidFill>
        <a:latin typeface="Helvetica" charset="0"/>
        <a:ea typeface="ＭＳ Ｐゴシック" charset="-128"/>
        <a:cs typeface="ＭＳ Ｐゴシック" charset="-128"/>
      </a:defRPr>
    </a:lvl6pPr>
    <a:lvl7pPr marL="2743200" algn="l" defTabSz="457200" rtl="0" eaLnBrk="1" latinLnBrk="0" hangingPunct="1">
      <a:defRPr sz="2800" kern="1200">
        <a:solidFill>
          <a:schemeClr val="tx1"/>
        </a:solidFill>
        <a:latin typeface="Helvetica" charset="0"/>
        <a:ea typeface="ＭＳ Ｐゴシック" charset="-128"/>
        <a:cs typeface="ＭＳ Ｐゴシック" charset="-128"/>
      </a:defRPr>
    </a:lvl7pPr>
    <a:lvl8pPr marL="3200400" algn="l" defTabSz="457200" rtl="0" eaLnBrk="1" latinLnBrk="0" hangingPunct="1">
      <a:defRPr sz="2800" kern="1200">
        <a:solidFill>
          <a:schemeClr val="tx1"/>
        </a:solidFill>
        <a:latin typeface="Helvetica" charset="0"/>
        <a:ea typeface="ＭＳ Ｐゴシック" charset="-128"/>
        <a:cs typeface="ＭＳ Ｐゴシック" charset="-128"/>
      </a:defRPr>
    </a:lvl8pPr>
    <a:lvl9pPr marL="3657600" algn="l" defTabSz="457200" rtl="0" eaLnBrk="1" latinLnBrk="0" hangingPunct="1">
      <a:defRPr sz="2800" kern="1200">
        <a:solidFill>
          <a:schemeClr val="tx1"/>
        </a:solidFill>
        <a:latin typeface="Helvetica"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orient="horz" pos="424">
          <p15:clr>
            <a:srgbClr val="A4A3A4"/>
          </p15:clr>
        </p15:guide>
        <p15:guide id="3" orient="horz" pos="1152" userDrawn="1">
          <p15:clr>
            <a:srgbClr val="A4A3A4"/>
          </p15:clr>
        </p15:guide>
        <p15:guide id="4" orient="horz" pos="3552" userDrawn="1">
          <p15:clr>
            <a:srgbClr val="A4A3A4"/>
          </p15:clr>
        </p15:guide>
        <p15:guide id="5" pos="2880">
          <p15:clr>
            <a:srgbClr val="A4A3A4"/>
          </p15:clr>
        </p15:guide>
        <p15:guide id="6" pos="36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629CE5"/>
    <a:srgbClr val="00FF00"/>
    <a:srgbClr val="D9904D"/>
    <a:srgbClr val="742828"/>
    <a:srgbClr val="F32218"/>
    <a:srgbClr val="522928"/>
    <a:srgbClr val="3B2627"/>
    <a:srgbClr val="234924"/>
    <a:srgbClr val="1D81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12" autoAdjust="0"/>
    <p:restoredTop sz="90544" autoAdjust="0"/>
  </p:normalViewPr>
  <p:slideViewPr>
    <p:cSldViewPr>
      <p:cViewPr varScale="1">
        <p:scale>
          <a:sx n="115" d="100"/>
          <a:sy n="115" d="100"/>
        </p:scale>
        <p:origin x="2608" y="200"/>
      </p:cViewPr>
      <p:guideLst>
        <p:guide orient="horz" pos="2160"/>
        <p:guide orient="horz" pos="424"/>
        <p:guide orient="horz" pos="1152"/>
        <p:guide orient="horz" pos="3552"/>
        <p:guide pos="2880"/>
        <p:guide pos="360"/>
      </p:guideLst>
    </p:cSldViewPr>
  </p:slideViewPr>
  <p:outlineViewPr>
    <p:cViewPr>
      <p:scale>
        <a:sx n="33" d="100"/>
        <a:sy n="33" d="100"/>
      </p:scale>
      <p:origin x="0" y="-6776"/>
    </p:cViewPr>
  </p:outlineViewPr>
  <p:notesTextViewPr>
    <p:cViewPr>
      <p:scale>
        <a:sx n="100" d="100"/>
        <a:sy n="100" d="100"/>
      </p:scale>
      <p:origin x="0" y="0"/>
    </p:cViewPr>
  </p:notesTextViewPr>
  <p:sorterViewPr>
    <p:cViewPr>
      <p:scale>
        <a:sx n="1" d="1"/>
        <a:sy n="1" d="1"/>
      </p:scale>
      <p:origin x="0" y="0"/>
    </p:cViewPr>
  </p:sorterViewPr>
  <p:notesViewPr>
    <p:cSldViewPr>
      <p:cViewPr>
        <p:scale>
          <a:sx n="66" d="100"/>
          <a:sy n="66" d="100"/>
        </p:scale>
        <p:origin x="4704" y="10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ecPM\Desktop\dailySteps_merged%20DATA%20analysis%20GPLD1%20July%209%20202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ecPM\Desktop\dailySteps_merged%20DATA%20analysis%20GPLD1%20July%209%20202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Owner\Desktop\Desktop%20Items\Neuro%20HIV%20Grant\McSat%20Fat%20Manuscript\FIgures%20and%20Tables\Figure%201%20not%20sqrt%20GDS_FRS_2.19.14.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Week 24 Average Daily Steps</a:t>
            </a:r>
          </a:p>
        </c:rich>
      </c:tx>
      <c:layout>
        <c:manualLayout>
          <c:xMode val="edge"/>
          <c:yMode val="edge"/>
          <c:x val="0.24734955497187133"/>
          <c:y val="3.349927092446777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01342404906442"/>
          <c:y val="0.19599329250510353"/>
          <c:w val="0.81366991441174685"/>
          <c:h val="0.64195955952433326"/>
        </c:manualLayout>
      </c:layout>
      <c:barChart>
        <c:barDir val="col"/>
        <c:grouping val="clustered"/>
        <c:varyColors val="0"/>
        <c:ser>
          <c:idx val="0"/>
          <c:order val="0"/>
          <c:spPr>
            <a:solidFill>
              <a:schemeClr val="accent1"/>
            </a:solidFill>
            <a:ln w="19050">
              <a:solidFill>
                <a:sysClr val="windowText" lastClr="000000"/>
              </a:solidFill>
            </a:ln>
            <a:effectLst/>
          </c:spPr>
          <c:invertIfNegative val="0"/>
          <c:dPt>
            <c:idx val="0"/>
            <c:invertIfNegative val="0"/>
            <c:bubble3D val="0"/>
            <c:spPr>
              <a:solidFill>
                <a:srgbClr val="FFFF00"/>
              </a:solidFill>
              <a:ln w="19050">
                <a:solidFill>
                  <a:sysClr val="windowText" lastClr="000000"/>
                </a:solidFill>
              </a:ln>
              <a:effectLst/>
            </c:spPr>
            <c:extLst>
              <c:ext xmlns:c16="http://schemas.microsoft.com/office/drawing/2014/chart" uri="{C3380CC4-5D6E-409C-BE32-E72D297353CC}">
                <c16:uniqueId val="{00000001-0983-42F3-9C93-75427C205E83}"/>
              </c:ext>
            </c:extLst>
          </c:dPt>
          <c:dPt>
            <c:idx val="1"/>
            <c:invertIfNegative val="0"/>
            <c:bubble3D val="0"/>
            <c:spPr>
              <a:solidFill>
                <a:srgbClr val="FF0000"/>
              </a:solidFill>
              <a:ln w="19050">
                <a:solidFill>
                  <a:sysClr val="windowText" lastClr="000000"/>
                </a:solidFill>
              </a:ln>
              <a:effectLst/>
            </c:spPr>
            <c:extLst>
              <c:ext xmlns:c16="http://schemas.microsoft.com/office/drawing/2014/chart" uri="{C3380CC4-5D6E-409C-BE32-E72D297353CC}">
                <c16:uniqueId val="{00000003-0983-42F3-9C93-75427C205E83}"/>
              </c:ext>
            </c:extLst>
          </c:dPt>
          <c:dPt>
            <c:idx val="2"/>
            <c:invertIfNegative val="0"/>
            <c:bubble3D val="0"/>
            <c:spPr>
              <a:solidFill>
                <a:srgbClr val="00B050"/>
              </a:solidFill>
              <a:ln w="19050">
                <a:solidFill>
                  <a:sysClr val="windowText" lastClr="000000"/>
                </a:solidFill>
              </a:ln>
              <a:effectLst/>
            </c:spPr>
            <c:extLst>
              <c:ext xmlns:c16="http://schemas.microsoft.com/office/drawing/2014/chart" uri="{C3380CC4-5D6E-409C-BE32-E72D297353CC}">
                <c16:uniqueId val="{00000005-0983-42F3-9C93-75427C205E83}"/>
              </c:ext>
            </c:extLst>
          </c:dPt>
          <c:errBars>
            <c:errBarType val="both"/>
            <c:errValType val="cust"/>
            <c:noEndCap val="0"/>
            <c:plus>
              <c:numRef>
                <c:f>'Steps Stats'!$F$87:$F$89</c:f>
                <c:numCache>
                  <c:formatCode>General</c:formatCode>
                  <c:ptCount val="3"/>
                  <c:pt idx="0">
                    <c:v>588.49631065278402</c:v>
                  </c:pt>
                  <c:pt idx="1">
                    <c:v>1179.8338084992588</c:v>
                  </c:pt>
                  <c:pt idx="2">
                    <c:v>787.21406834855145</c:v>
                  </c:pt>
                </c:numCache>
              </c:numRef>
            </c:plus>
            <c:minus>
              <c:numLit>
                <c:formatCode>General</c:formatCode>
                <c:ptCount val="1"/>
                <c:pt idx="0">
                  <c:v>1</c:v>
                </c:pt>
              </c:numLit>
            </c:minus>
            <c:spPr>
              <a:noFill/>
              <a:ln w="25400" cap="flat" cmpd="sng" algn="ctr">
                <a:solidFill>
                  <a:schemeClr val="bg1"/>
                </a:solidFill>
                <a:round/>
              </a:ln>
              <a:effectLst/>
            </c:spPr>
          </c:errBars>
          <c:cat>
            <c:strRef>
              <c:f>'Steps Stats'!$N$43:$N$45</c:f>
              <c:strCache>
                <c:ptCount val="3"/>
                <c:pt idx="0">
                  <c:v>Control</c:v>
                </c:pt>
                <c:pt idx="1">
                  <c:v>PA</c:v>
                </c:pt>
                <c:pt idx="2">
                  <c:v>PA + DIET</c:v>
                </c:pt>
              </c:strCache>
            </c:strRef>
          </c:cat>
          <c:val>
            <c:numRef>
              <c:f>'Steps Stats'!$D$83:$D$85</c:f>
              <c:numCache>
                <c:formatCode>General</c:formatCode>
                <c:ptCount val="3"/>
                <c:pt idx="0">
                  <c:v>6749.6097308488615</c:v>
                </c:pt>
                <c:pt idx="1">
                  <c:v>11260.8007518797</c:v>
                </c:pt>
                <c:pt idx="2">
                  <c:v>8587.3692063492053</c:v>
                </c:pt>
              </c:numCache>
            </c:numRef>
          </c:val>
          <c:extLst>
            <c:ext xmlns:c16="http://schemas.microsoft.com/office/drawing/2014/chart" uri="{C3380CC4-5D6E-409C-BE32-E72D297353CC}">
              <c16:uniqueId val="{00000006-0983-42F3-9C93-75427C205E83}"/>
            </c:ext>
          </c:extLst>
        </c:ser>
        <c:dLbls>
          <c:showLegendKey val="0"/>
          <c:showVal val="0"/>
          <c:showCatName val="0"/>
          <c:showSerName val="0"/>
          <c:showPercent val="0"/>
          <c:showBubbleSize val="0"/>
        </c:dLbls>
        <c:gapWidth val="219"/>
        <c:overlap val="-27"/>
        <c:axId val="1504329616"/>
        <c:axId val="1504339696"/>
      </c:barChart>
      <c:catAx>
        <c:axId val="1504329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4339696"/>
        <c:crosses val="autoZero"/>
        <c:auto val="1"/>
        <c:lblAlgn val="ctr"/>
        <c:lblOffset val="100"/>
        <c:noMultiLvlLbl val="0"/>
      </c:catAx>
      <c:valAx>
        <c:axId val="15043396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4329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Week 1 to Week 24 Change in Daily Steps</a:t>
            </a:r>
          </a:p>
        </c:rich>
      </c:tx>
      <c:layout>
        <c:manualLayout>
          <c:xMode val="edge"/>
          <c:yMode val="edge"/>
          <c:x val="0.19572095937622977"/>
          <c:y val="2.60918635170603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201342404906442"/>
          <c:y val="0.19599329250510353"/>
          <c:w val="0.81366991441174685"/>
          <c:h val="0.64195955952433326"/>
        </c:manualLayout>
      </c:layout>
      <c:barChart>
        <c:barDir val="col"/>
        <c:grouping val="clustered"/>
        <c:varyColors val="0"/>
        <c:ser>
          <c:idx val="0"/>
          <c:order val="0"/>
          <c:spPr>
            <a:solidFill>
              <a:schemeClr val="accent1"/>
            </a:solidFill>
            <a:ln w="19050">
              <a:solidFill>
                <a:sysClr val="windowText" lastClr="000000"/>
              </a:solidFill>
            </a:ln>
            <a:effectLst/>
          </c:spPr>
          <c:invertIfNegative val="0"/>
          <c:dPt>
            <c:idx val="0"/>
            <c:invertIfNegative val="0"/>
            <c:bubble3D val="0"/>
            <c:spPr>
              <a:solidFill>
                <a:srgbClr val="FFFF00"/>
              </a:solidFill>
              <a:ln w="19050">
                <a:solidFill>
                  <a:sysClr val="windowText" lastClr="000000"/>
                </a:solidFill>
              </a:ln>
              <a:effectLst/>
            </c:spPr>
            <c:extLst>
              <c:ext xmlns:c16="http://schemas.microsoft.com/office/drawing/2014/chart" uri="{C3380CC4-5D6E-409C-BE32-E72D297353CC}">
                <c16:uniqueId val="{00000001-AA2F-437A-9BA0-5DE80E4B6DC8}"/>
              </c:ext>
            </c:extLst>
          </c:dPt>
          <c:dPt>
            <c:idx val="1"/>
            <c:invertIfNegative val="0"/>
            <c:bubble3D val="0"/>
            <c:spPr>
              <a:solidFill>
                <a:srgbClr val="FF0000"/>
              </a:solidFill>
              <a:ln w="19050">
                <a:solidFill>
                  <a:sysClr val="windowText" lastClr="000000"/>
                </a:solidFill>
              </a:ln>
              <a:effectLst/>
            </c:spPr>
            <c:extLst>
              <c:ext xmlns:c16="http://schemas.microsoft.com/office/drawing/2014/chart" uri="{C3380CC4-5D6E-409C-BE32-E72D297353CC}">
                <c16:uniqueId val="{00000003-AA2F-437A-9BA0-5DE80E4B6DC8}"/>
              </c:ext>
            </c:extLst>
          </c:dPt>
          <c:dPt>
            <c:idx val="2"/>
            <c:invertIfNegative val="0"/>
            <c:bubble3D val="0"/>
            <c:spPr>
              <a:solidFill>
                <a:srgbClr val="00B050"/>
              </a:solidFill>
              <a:ln w="19050">
                <a:solidFill>
                  <a:sysClr val="windowText" lastClr="000000"/>
                </a:solidFill>
              </a:ln>
              <a:effectLst/>
            </c:spPr>
            <c:extLst>
              <c:ext xmlns:c16="http://schemas.microsoft.com/office/drawing/2014/chart" uri="{C3380CC4-5D6E-409C-BE32-E72D297353CC}">
                <c16:uniqueId val="{00000005-AA2F-437A-9BA0-5DE80E4B6DC8}"/>
              </c:ext>
            </c:extLst>
          </c:dPt>
          <c:errBars>
            <c:errBarType val="both"/>
            <c:errValType val="cust"/>
            <c:noEndCap val="0"/>
            <c:plus>
              <c:numRef>
                <c:f>'Steps Stats'!$F$87:$F$89</c:f>
                <c:numCache>
                  <c:formatCode>General</c:formatCode>
                  <c:ptCount val="3"/>
                  <c:pt idx="0">
                    <c:v>588.49631065278402</c:v>
                  </c:pt>
                  <c:pt idx="1">
                    <c:v>1179.8338084992588</c:v>
                  </c:pt>
                  <c:pt idx="2">
                    <c:v>787.21406834855145</c:v>
                  </c:pt>
                </c:numCache>
              </c:numRef>
            </c:plus>
            <c:minus>
              <c:numLit>
                <c:formatCode>General</c:formatCode>
                <c:ptCount val="1"/>
                <c:pt idx="0">
                  <c:v>1</c:v>
                </c:pt>
              </c:numLit>
            </c:minus>
            <c:spPr>
              <a:noFill/>
              <a:ln w="25400" cap="flat" cmpd="sng" algn="ctr">
                <a:solidFill>
                  <a:schemeClr val="bg1"/>
                </a:solidFill>
                <a:round/>
              </a:ln>
              <a:effectLst/>
            </c:spPr>
          </c:errBars>
          <c:cat>
            <c:strRef>
              <c:f>'Steps Stats'!$N$43:$N$45</c:f>
              <c:strCache>
                <c:ptCount val="3"/>
                <c:pt idx="0">
                  <c:v>Control</c:v>
                </c:pt>
                <c:pt idx="1">
                  <c:v>PA</c:v>
                </c:pt>
                <c:pt idx="2">
                  <c:v>PA + DIET</c:v>
                </c:pt>
              </c:strCache>
            </c:strRef>
          </c:cat>
          <c:val>
            <c:numRef>
              <c:f>'Steps Stats'!$G$83:$G$85</c:f>
              <c:numCache>
                <c:formatCode>General</c:formatCode>
                <c:ptCount val="3"/>
                <c:pt idx="0">
                  <c:v>-1504.8436853002074</c:v>
                </c:pt>
                <c:pt idx="1">
                  <c:v>1667.2819548872183</c:v>
                </c:pt>
                <c:pt idx="2">
                  <c:v>-685.82507936507898</c:v>
                </c:pt>
              </c:numCache>
            </c:numRef>
          </c:val>
          <c:extLst>
            <c:ext xmlns:c16="http://schemas.microsoft.com/office/drawing/2014/chart" uri="{C3380CC4-5D6E-409C-BE32-E72D297353CC}">
              <c16:uniqueId val="{00000006-AA2F-437A-9BA0-5DE80E4B6DC8}"/>
            </c:ext>
          </c:extLst>
        </c:ser>
        <c:dLbls>
          <c:showLegendKey val="0"/>
          <c:showVal val="0"/>
          <c:showCatName val="0"/>
          <c:showSerName val="0"/>
          <c:showPercent val="0"/>
          <c:showBubbleSize val="0"/>
        </c:dLbls>
        <c:gapWidth val="219"/>
        <c:overlap val="-27"/>
        <c:axId val="1504329616"/>
        <c:axId val="1504339696"/>
      </c:barChart>
      <c:catAx>
        <c:axId val="15043296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4339696"/>
        <c:crosses val="autoZero"/>
        <c:auto val="1"/>
        <c:lblAlgn val="ctr"/>
        <c:lblOffset val="100"/>
        <c:noMultiLvlLbl val="0"/>
      </c:catAx>
      <c:valAx>
        <c:axId val="15043396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4329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68894845591101"/>
          <c:y val="2.71297754447361E-2"/>
          <c:w val="0.81274603972375803"/>
          <c:h val="0.81694896471274403"/>
        </c:manualLayout>
      </c:layout>
      <c:scatterChart>
        <c:scatterStyle val="lineMarker"/>
        <c:varyColors val="0"/>
        <c:ser>
          <c:idx val="0"/>
          <c:order val="0"/>
          <c:tx>
            <c:v>WC</c:v>
          </c:tx>
          <c:spPr>
            <a:ln w="28575">
              <a:noFill/>
            </a:ln>
          </c:spPr>
          <c:marker>
            <c:spPr>
              <a:solidFill>
                <a:sysClr val="windowText" lastClr="000000"/>
              </a:solidFill>
            </c:spPr>
          </c:marker>
          <c:trendline>
            <c:spPr>
              <a:ln w="19050">
                <a:solidFill>
                  <a:srgbClr val="FF0000"/>
                </a:solidFill>
              </a:ln>
            </c:spPr>
            <c:trendlineType val="linear"/>
            <c:dispRSqr val="0"/>
            <c:dispEq val="0"/>
          </c:trendline>
          <c:trendline>
            <c:trendlineType val="linear"/>
            <c:dispRSqr val="0"/>
            <c:dispEq val="0"/>
          </c:trendline>
          <c:xVal>
            <c:numRef>
              <c:f>'[2]data to donald'!$S$3:$S$52</c:f>
              <c:numCache>
                <c:formatCode>General</c:formatCode>
                <c:ptCount val="50"/>
                <c:pt idx="0">
                  <c:v>73</c:v>
                </c:pt>
                <c:pt idx="1">
                  <c:v>80</c:v>
                </c:pt>
                <c:pt idx="2">
                  <c:v>80</c:v>
                </c:pt>
                <c:pt idx="3">
                  <c:v>95</c:v>
                </c:pt>
                <c:pt idx="4">
                  <c:v>106</c:v>
                </c:pt>
                <c:pt idx="5">
                  <c:v>107.66666667</c:v>
                </c:pt>
                <c:pt idx="6">
                  <c:v>109</c:v>
                </c:pt>
                <c:pt idx="7">
                  <c:v>133</c:v>
                </c:pt>
                <c:pt idx="8">
                  <c:v>81</c:v>
                </c:pt>
                <c:pt idx="9">
                  <c:v>81.666666667000001</c:v>
                </c:pt>
                <c:pt idx="10">
                  <c:v>85.666666667000001</c:v>
                </c:pt>
                <c:pt idx="11">
                  <c:v>85</c:v>
                </c:pt>
                <c:pt idx="12">
                  <c:v>71.333333332999061</c:v>
                </c:pt>
                <c:pt idx="13">
                  <c:v>78</c:v>
                </c:pt>
                <c:pt idx="14">
                  <c:v>83.333333332999061</c:v>
                </c:pt>
                <c:pt idx="15">
                  <c:v>100</c:v>
                </c:pt>
                <c:pt idx="16">
                  <c:v>105</c:v>
                </c:pt>
                <c:pt idx="17">
                  <c:v>101</c:v>
                </c:pt>
                <c:pt idx="18">
                  <c:v>78.333333332999061</c:v>
                </c:pt>
                <c:pt idx="19">
                  <c:v>78</c:v>
                </c:pt>
                <c:pt idx="20">
                  <c:v>101</c:v>
                </c:pt>
                <c:pt idx="21">
                  <c:v>107</c:v>
                </c:pt>
                <c:pt idx="22">
                  <c:v>84</c:v>
                </c:pt>
                <c:pt idx="23">
                  <c:v>87</c:v>
                </c:pt>
                <c:pt idx="24">
                  <c:v>89</c:v>
                </c:pt>
                <c:pt idx="25">
                  <c:v>94</c:v>
                </c:pt>
                <c:pt idx="26">
                  <c:v>79</c:v>
                </c:pt>
                <c:pt idx="27">
                  <c:v>101</c:v>
                </c:pt>
                <c:pt idx="28">
                  <c:v>92</c:v>
                </c:pt>
                <c:pt idx="29">
                  <c:v>94</c:v>
                </c:pt>
                <c:pt idx="30">
                  <c:v>115</c:v>
                </c:pt>
                <c:pt idx="31">
                  <c:v>81.666666667000001</c:v>
                </c:pt>
                <c:pt idx="32">
                  <c:v>95.333333332999061</c:v>
                </c:pt>
                <c:pt idx="33">
                  <c:v>118</c:v>
                </c:pt>
                <c:pt idx="34">
                  <c:v>103</c:v>
                </c:pt>
                <c:pt idx="35">
                  <c:v>91</c:v>
                </c:pt>
                <c:pt idx="36">
                  <c:v>94</c:v>
                </c:pt>
                <c:pt idx="37">
                  <c:v>123</c:v>
                </c:pt>
                <c:pt idx="38">
                  <c:v>102.66666667</c:v>
                </c:pt>
                <c:pt idx="39">
                  <c:v>121.66666667</c:v>
                </c:pt>
                <c:pt idx="40">
                  <c:v>82</c:v>
                </c:pt>
                <c:pt idx="41">
                  <c:v>110</c:v>
                </c:pt>
                <c:pt idx="42">
                  <c:v>140</c:v>
                </c:pt>
                <c:pt idx="43">
                  <c:v>113</c:v>
                </c:pt>
                <c:pt idx="44">
                  <c:v>112.33333333</c:v>
                </c:pt>
                <c:pt idx="45">
                  <c:v>138</c:v>
                </c:pt>
                <c:pt idx="46">
                  <c:v>90</c:v>
                </c:pt>
                <c:pt idx="47">
                  <c:v>79</c:v>
                </c:pt>
                <c:pt idx="48">
                  <c:v>119</c:v>
                </c:pt>
                <c:pt idx="49">
                  <c:v>118</c:v>
                </c:pt>
              </c:numCache>
            </c:numRef>
          </c:xVal>
          <c:yVal>
            <c:numRef>
              <c:f>'[2]data to donald'!$T$3:$T$52</c:f>
              <c:numCache>
                <c:formatCode>General</c:formatCode>
                <c:ptCount val="50"/>
                <c:pt idx="0">
                  <c:v>0</c:v>
                </c:pt>
                <c:pt idx="1">
                  <c:v>0</c:v>
                </c:pt>
                <c:pt idx="2">
                  <c:v>0</c:v>
                </c:pt>
                <c:pt idx="3">
                  <c:v>0</c:v>
                </c:pt>
                <c:pt idx="4">
                  <c:v>0</c:v>
                </c:pt>
                <c:pt idx="5">
                  <c:v>0</c:v>
                </c:pt>
                <c:pt idx="6">
                  <c:v>0</c:v>
                </c:pt>
                <c:pt idx="7">
                  <c:v>0</c:v>
                </c:pt>
                <c:pt idx="8">
                  <c:v>6.6666666700000002E-2</c:v>
                </c:pt>
                <c:pt idx="9">
                  <c:v>6.6666666700000002E-2</c:v>
                </c:pt>
                <c:pt idx="10">
                  <c:v>6.6666666700000002E-2</c:v>
                </c:pt>
                <c:pt idx="11">
                  <c:v>7.1428571400000002E-2</c:v>
                </c:pt>
                <c:pt idx="12">
                  <c:v>0.1333333333</c:v>
                </c:pt>
                <c:pt idx="13">
                  <c:v>0.1333333333</c:v>
                </c:pt>
                <c:pt idx="14">
                  <c:v>0.1333333333</c:v>
                </c:pt>
                <c:pt idx="15">
                  <c:v>0.1333333333</c:v>
                </c:pt>
                <c:pt idx="16">
                  <c:v>0.1333333333</c:v>
                </c:pt>
                <c:pt idx="17">
                  <c:v>0.14285714290000001</c:v>
                </c:pt>
                <c:pt idx="18">
                  <c:v>0.2</c:v>
                </c:pt>
                <c:pt idx="19">
                  <c:v>0.2666666667</c:v>
                </c:pt>
                <c:pt idx="20">
                  <c:v>0.2666666667</c:v>
                </c:pt>
                <c:pt idx="21">
                  <c:v>0.2666666667</c:v>
                </c:pt>
                <c:pt idx="22">
                  <c:v>0.28571428570000001</c:v>
                </c:pt>
                <c:pt idx="23">
                  <c:v>0.28571428570000001</c:v>
                </c:pt>
                <c:pt idx="24">
                  <c:v>0.28571428570000001</c:v>
                </c:pt>
                <c:pt idx="25">
                  <c:v>0.28571428570000001</c:v>
                </c:pt>
                <c:pt idx="26">
                  <c:v>0.33333333329999998</c:v>
                </c:pt>
                <c:pt idx="27">
                  <c:v>0.33333333329999998</c:v>
                </c:pt>
                <c:pt idx="28">
                  <c:v>0.4</c:v>
                </c:pt>
                <c:pt idx="29">
                  <c:v>0.46666666670000001</c:v>
                </c:pt>
                <c:pt idx="30">
                  <c:v>0.46666666670000001</c:v>
                </c:pt>
                <c:pt idx="31">
                  <c:v>0.53333333329999999</c:v>
                </c:pt>
                <c:pt idx="32">
                  <c:v>0.53333333329999999</c:v>
                </c:pt>
                <c:pt idx="33">
                  <c:v>0.53333333329999999</c:v>
                </c:pt>
                <c:pt idx="34">
                  <c:v>0.64285714289999996</c:v>
                </c:pt>
                <c:pt idx="35">
                  <c:v>0.66666666669999997</c:v>
                </c:pt>
                <c:pt idx="36">
                  <c:v>0.73333333329999995</c:v>
                </c:pt>
                <c:pt idx="37">
                  <c:v>0.73333333329999995</c:v>
                </c:pt>
                <c:pt idx="38">
                  <c:v>1.0666666667</c:v>
                </c:pt>
                <c:pt idx="39">
                  <c:v>1.0666666667</c:v>
                </c:pt>
                <c:pt idx="40">
                  <c:v>1.0769230769</c:v>
                </c:pt>
                <c:pt idx="41">
                  <c:v>1.1333333333</c:v>
                </c:pt>
                <c:pt idx="42">
                  <c:v>1.1333333333</c:v>
                </c:pt>
                <c:pt idx="43">
                  <c:v>1.2666666666999999</c:v>
                </c:pt>
                <c:pt idx="44">
                  <c:v>1.3333333332999999</c:v>
                </c:pt>
                <c:pt idx="45">
                  <c:v>1.4285714286</c:v>
                </c:pt>
                <c:pt idx="46">
                  <c:v>1.4666666666999999</c:v>
                </c:pt>
                <c:pt idx="47">
                  <c:v>1.5333333333000001</c:v>
                </c:pt>
                <c:pt idx="48">
                  <c:v>1.8666666667</c:v>
                </c:pt>
                <c:pt idx="49">
                  <c:v>1.9285714286</c:v>
                </c:pt>
              </c:numCache>
            </c:numRef>
          </c:yVal>
          <c:smooth val="0"/>
          <c:extLst>
            <c:ext xmlns:c16="http://schemas.microsoft.com/office/drawing/2014/chart" uri="{C3380CC4-5D6E-409C-BE32-E72D297353CC}">
              <c16:uniqueId val="{00000002-1D57-184F-A45B-A75A3150CC17}"/>
            </c:ext>
          </c:extLst>
        </c:ser>
        <c:dLbls>
          <c:showLegendKey val="0"/>
          <c:showVal val="0"/>
          <c:showCatName val="0"/>
          <c:showSerName val="0"/>
          <c:showPercent val="0"/>
          <c:showBubbleSize val="0"/>
        </c:dLbls>
        <c:axId val="-2054983080"/>
        <c:axId val="-2054988968"/>
      </c:scatterChart>
      <c:valAx>
        <c:axId val="-2054983080"/>
        <c:scaling>
          <c:orientation val="minMax"/>
          <c:max val="140"/>
          <c:min val="70"/>
        </c:scaling>
        <c:delete val="0"/>
        <c:axPos val="b"/>
        <c:title>
          <c:tx>
            <c:rich>
              <a:bodyPr/>
              <a:lstStyle/>
              <a:p>
                <a:pPr>
                  <a:defRPr/>
                </a:pPr>
                <a:r>
                  <a:rPr lang="en-US" sz="1400"/>
                  <a:t>Waist</a:t>
                </a:r>
                <a:r>
                  <a:rPr lang="en-US" sz="1400" baseline="0"/>
                  <a:t> circumference (cm)</a:t>
                </a:r>
                <a:endParaRPr lang="en-US" sz="1400"/>
              </a:p>
            </c:rich>
          </c:tx>
          <c:layout>
            <c:manualLayout>
              <c:xMode val="edge"/>
              <c:yMode val="edge"/>
              <c:x val="0.28849227179935899"/>
              <c:y val="0.91703295421405595"/>
            </c:manualLayout>
          </c:layout>
          <c:overlay val="0"/>
        </c:title>
        <c:numFmt formatCode="General" sourceLinked="1"/>
        <c:majorTickMark val="out"/>
        <c:minorTickMark val="none"/>
        <c:tickLblPos val="nextTo"/>
        <c:spPr>
          <a:ln w="19050">
            <a:solidFill>
              <a:sysClr val="windowText" lastClr="000000"/>
            </a:solidFill>
          </a:ln>
        </c:spPr>
        <c:txPr>
          <a:bodyPr rot="0" vert="horz"/>
          <a:lstStyle/>
          <a:p>
            <a:pPr>
              <a:defRPr sz="1200" b="1" i="0" u="none" strike="noStrike" baseline="0">
                <a:solidFill>
                  <a:srgbClr val="000000"/>
                </a:solidFill>
                <a:latin typeface="Calibri"/>
                <a:ea typeface="Calibri"/>
                <a:cs typeface="Calibri"/>
              </a:defRPr>
            </a:pPr>
            <a:endParaRPr lang="en-US"/>
          </a:p>
        </c:txPr>
        <c:crossAx val="-2054988968"/>
        <c:crosses val="autoZero"/>
        <c:crossBetween val="midCat"/>
      </c:valAx>
      <c:valAx>
        <c:axId val="-2054988968"/>
        <c:scaling>
          <c:orientation val="minMax"/>
        </c:scaling>
        <c:delete val="0"/>
        <c:axPos val="l"/>
        <c:title>
          <c:tx>
            <c:rich>
              <a:bodyPr rot="-5400000" vert="horz"/>
              <a:lstStyle/>
              <a:p>
                <a:pPr>
                  <a:defRPr sz="1600"/>
                </a:pPr>
                <a:r>
                  <a:rPr lang="en-US" sz="1600"/>
                  <a:t>GDS</a:t>
                </a:r>
              </a:p>
            </c:rich>
          </c:tx>
          <c:layout>
            <c:manualLayout>
              <c:xMode val="edge"/>
              <c:yMode val="edge"/>
              <c:x val="3.7753489769002699E-3"/>
              <c:y val="0.38482414698162698"/>
            </c:manualLayout>
          </c:layout>
          <c:overlay val="0"/>
        </c:title>
        <c:numFmt formatCode="General" sourceLinked="1"/>
        <c:majorTickMark val="out"/>
        <c:minorTickMark val="none"/>
        <c:tickLblPos val="nextTo"/>
        <c:spPr>
          <a:ln w="19050">
            <a:solidFill>
              <a:sysClr val="windowText" lastClr="000000"/>
            </a:solidFill>
          </a:ln>
        </c:spPr>
        <c:txPr>
          <a:bodyPr/>
          <a:lstStyle/>
          <a:p>
            <a:pPr>
              <a:defRPr sz="1200" b="1"/>
            </a:pPr>
            <a:endParaRPr lang="en-US"/>
          </a:p>
        </c:txPr>
        <c:crossAx val="-2054983080"/>
        <c:crosses val="autoZero"/>
        <c:crossBetween val="midCat"/>
      </c:valAx>
    </c:plotArea>
    <c:plotVisOnly val="1"/>
    <c:dispBlanksAs val="gap"/>
    <c:showDLblsOverMax val="0"/>
  </c:chart>
  <c:spPr>
    <a:solidFill>
      <a:sysClr val="window" lastClr="FFFFFF"/>
    </a:solidFill>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935946836433"/>
          <c:y val="2.9067625630429202E-2"/>
          <c:w val="0.81544700032888995"/>
          <c:h val="0.82718436045005606"/>
        </c:manualLayout>
      </c:layout>
      <c:scatterChart>
        <c:scatterStyle val="lineMarker"/>
        <c:varyColors val="0"/>
        <c:ser>
          <c:idx val="0"/>
          <c:order val="0"/>
          <c:tx>
            <c:v>WC</c:v>
          </c:tx>
          <c:spPr>
            <a:ln w="28575">
              <a:noFill/>
            </a:ln>
          </c:spPr>
          <c:marker>
            <c:spPr>
              <a:solidFill>
                <a:sysClr val="windowText" lastClr="000000"/>
              </a:solidFill>
            </c:spPr>
          </c:marker>
          <c:trendline>
            <c:spPr>
              <a:ln w="19050">
                <a:solidFill>
                  <a:srgbClr val="C0504D">
                    <a:lumMod val="75000"/>
                  </a:srgbClr>
                </a:solidFill>
              </a:ln>
            </c:spPr>
            <c:trendlineType val="linear"/>
            <c:dispRSqr val="0"/>
            <c:dispEq val="0"/>
          </c:trendline>
          <c:xVal>
            <c:numRef>
              <c:f>'data to donald'!$A$2:$A$153</c:f>
              <c:numCache>
                <c:formatCode>General</c:formatCode>
                <c:ptCount val="152"/>
                <c:pt idx="0">
                  <c:v>103.33333333</c:v>
                </c:pt>
                <c:pt idx="1">
                  <c:v>106</c:v>
                </c:pt>
                <c:pt idx="2">
                  <c:v>98.666666667000001</c:v>
                </c:pt>
                <c:pt idx="3">
                  <c:v>108.33333333</c:v>
                </c:pt>
                <c:pt idx="4">
                  <c:v>89</c:v>
                </c:pt>
                <c:pt idx="5">
                  <c:v>103</c:v>
                </c:pt>
                <c:pt idx="6">
                  <c:v>78</c:v>
                </c:pt>
                <c:pt idx="7">
                  <c:v>79</c:v>
                </c:pt>
                <c:pt idx="8">
                  <c:v>113</c:v>
                </c:pt>
                <c:pt idx="9">
                  <c:v>81.666666667000001</c:v>
                </c:pt>
                <c:pt idx="10">
                  <c:v>118</c:v>
                </c:pt>
                <c:pt idx="11">
                  <c:v>79</c:v>
                </c:pt>
                <c:pt idx="12">
                  <c:v>88.333333332999061</c:v>
                </c:pt>
                <c:pt idx="13">
                  <c:v>82</c:v>
                </c:pt>
                <c:pt idx="14">
                  <c:v>100</c:v>
                </c:pt>
                <c:pt idx="15">
                  <c:v>83.333333332999061</c:v>
                </c:pt>
                <c:pt idx="16">
                  <c:v>81.666666667000001</c:v>
                </c:pt>
                <c:pt idx="17">
                  <c:v>109</c:v>
                </c:pt>
                <c:pt idx="18">
                  <c:v>94</c:v>
                </c:pt>
                <c:pt idx="19">
                  <c:v>97</c:v>
                </c:pt>
                <c:pt idx="20">
                  <c:v>78.333333332999061</c:v>
                </c:pt>
                <c:pt idx="21">
                  <c:v>103.33333333</c:v>
                </c:pt>
                <c:pt idx="22">
                  <c:v>110</c:v>
                </c:pt>
                <c:pt idx="23">
                  <c:v>118</c:v>
                </c:pt>
                <c:pt idx="24">
                  <c:v>80.333333332999061</c:v>
                </c:pt>
                <c:pt idx="25">
                  <c:v>90</c:v>
                </c:pt>
                <c:pt idx="26">
                  <c:v>94</c:v>
                </c:pt>
                <c:pt idx="27">
                  <c:v>93</c:v>
                </c:pt>
                <c:pt idx="28">
                  <c:v>91</c:v>
                </c:pt>
                <c:pt idx="29">
                  <c:v>107.33333333</c:v>
                </c:pt>
                <c:pt idx="30">
                  <c:v>97.333333332999061</c:v>
                </c:pt>
                <c:pt idx="31">
                  <c:v>95.666666667000001</c:v>
                </c:pt>
                <c:pt idx="32">
                  <c:v>112.33333333</c:v>
                </c:pt>
                <c:pt idx="33">
                  <c:v>81.333333332999061</c:v>
                </c:pt>
                <c:pt idx="34">
                  <c:v>84.333333332999061</c:v>
                </c:pt>
                <c:pt idx="35">
                  <c:v>73</c:v>
                </c:pt>
                <c:pt idx="36">
                  <c:v>83</c:v>
                </c:pt>
                <c:pt idx="37">
                  <c:v>101</c:v>
                </c:pt>
                <c:pt idx="38">
                  <c:v>83.333333332999061</c:v>
                </c:pt>
                <c:pt idx="39">
                  <c:v>103.66666667</c:v>
                </c:pt>
                <c:pt idx="40">
                  <c:v>118</c:v>
                </c:pt>
                <c:pt idx="41">
                  <c:v>92</c:v>
                </c:pt>
                <c:pt idx="42">
                  <c:v>99.333333332999061</c:v>
                </c:pt>
                <c:pt idx="43">
                  <c:v>95.333333332999061</c:v>
                </c:pt>
                <c:pt idx="44">
                  <c:v>78</c:v>
                </c:pt>
                <c:pt idx="45">
                  <c:v>94</c:v>
                </c:pt>
                <c:pt idx="46">
                  <c:v>97</c:v>
                </c:pt>
                <c:pt idx="47">
                  <c:v>96</c:v>
                </c:pt>
                <c:pt idx="48">
                  <c:v>86</c:v>
                </c:pt>
                <c:pt idx="49">
                  <c:v>95.333333332999061</c:v>
                </c:pt>
                <c:pt idx="50">
                  <c:v>95</c:v>
                </c:pt>
                <c:pt idx="51">
                  <c:v>111.66666667</c:v>
                </c:pt>
                <c:pt idx="52">
                  <c:v>88</c:v>
                </c:pt>
                <c:pt idx="53">
                  <c:v>115</c:v>
                </c:pt>
                <c:pt idx="54">
                  <c:v>95.666666667000001</c:v>
                </c:pt>
                <c:pt idx="55">
                  <c:v>91</c:v>
                </c:pt>
                <c:pt idx="56">
                  <c:v>101</c:v>
                </c:pt>
                <c:pt idx="57">
                  <c:v>99.666666667000001</c:v>
                </c:pt>
                <c:pt idx="58">
                  <c:v>97.666666667000001</c:v>
                </c:pt>
                <c:pt idx="59">
                  <c:v>78</c:v>
                </c:pt>
                <c:pt idx="60">
                  <c:v>104</c:v>
                </c:pt>
                <c:pt idx="61">
                  <c:v>86</c:v>
                </c:pt>
                <c:pt idx="62">
                  <c:v>87</c:v>
                </c:pt>
                <c:pt idx="63">
                  <c:v>81</c:v>
                </c:pt>
                <c:pt idx="64">
                  <c:v>91</c:v>
                </c:pt>
                <c:pt idx="65">
                  <c:v>95</c:v>
                </c:pt>
                <c:pt idx="66">
                  <c:v>86</c:v>
                </c:pt>
                <c:pt idx="67">
                  <c:v>90.333333332999061</c:v>
                </c:pt>
                <c:pt idx="68">
                  <c:v>88</c:v>
                </c:pt>
                <c:pt idx="69">
                  <c:v>111</c:v>
                </c:pt>
                <c:pt idx="70">
                  <c:v>138</c:v>
                </c:pt>
                <c:pt idx="71">
                  <c:v>102</c:v>
                </c:pt>
                <c:pt idx="72">
                  <c:v>107</c:v>
                </c:pt>
                <c:pt idx="73">
                  <c:v>107</c:v>
                </c:pt>
                <c:pt idx="74">
                  <c:v>94</c:v>
                </c:pt>
                <c:pt idx="75">
                  <c:v>79</c:v>
                </c:pt>
                <c:pt idx="76">
                  <c:v>100</c:v>
                </c:pt>
                <c:pt idx="77">
                  <c:v>79</c:v>
                </c:pt>
                <c:pt idx="78">
                  <c:v>101</c:v>
                </c:pt>
                <c:pt idx="79">
                  <c:v>101</c:v>
                </c:pt>
                <c:pt idx="80">
                  <c:v>100</c:v>
                </c:pt>
                <c:pt idx="81">
                  <c:v>123</c:v>
                </c:pt>
                <c:pt idx="82">
                  <c:v>75</c:v>
                </c:pt>
                <c:pt idx="83">
                  <c:v>103</c:v>
                </c:pt>
                <c:pt idx="84">
                  <c:v>98</c:v>
                </c:pt>
                <c:pt idx="85">
                  <c:v>91</c:v>
                </c:pt>
                <c:pt idx="86">
                  <c:v>112.66666667</c:v>
                </c:pt>
                <c:pt idx="87">
                  <c:v>106</c:v>
                </c:pt>
                <c:pt idx="88">
                  <c:v>96</c:v>
                </c:pt>
                <c:pt idx="89">
                  <c:v>99</c:v>
                </c:pt>
                <c:pt idx="90">
                  <c:v>89</c:v>
                </c:pt>
                <c:pt idx="91">
                  <c:v>108.33333333</c:v>
                </c:pt>
                <c:pt idx="92">
                  <c:v>80</c:v>
                </c:pt>
                <c:pt idx="93">
                  <c:v>90</c:v>
                </c:pt>
                <c:pt idx="94">
                  <c:v>90</c:v>
                </c:pt>
                <c:pt idx="95">
                  <c:v>94</c:v>
                </c:pt>
                <c:pt idx="96">
                  <c:v>95.333333332999061</c:v>
                </c:pt>
                <c:pt idx="97">
                  <c:v>78.333333332999061</c:v>
                </c:pt>
                <c:pt idx="98">
                  <c:v>91.666666667000001</c:v>
                </c:pt>
                <c:pt idx="99">
                  <c:v>107.66666667</c:v>
                </c:pt>
                <c:pt idx="100">
                  <c:v>88.666666667000001</c:v>
                </c:pt>
                <c:pt idx="101">
                  <c:v>96</c:v>
                </c:pt>
                <c:pt idx="102">
                  <c:v>100</c:v>
                </c:pt>
                <c:pt idx="103">
                  <c:v>86</c:v>
                </c:pt>
                <c:pt idx="104">
                  <c:v>85.666666667000001</c:v>
                </c:pt>
                <c:pt idx="105">
                  <c:v>103</c:v>
                </c:pt>
                <c:pt idx="106">
                  <c:v>91.666666667000001</c:v>
                </c:pt>
                <c:pt idx="107">
                  <c:v>97.333333332999061</c:v>
                </c:pt>
                <c:pt idx="108">
                  <c:v>119</c:v>
                </c:pt>
                <c:pt idx="109">
                  <c:v>90</c:v>
                </c:pt>
                <c:pt idx="110">
                  <c:v>81</c:v>
                </c:pt>
                <c:pt idx="111">
                  <c:v>80</c:v>
                </c:pt>
                <c:pt idx="112">
                  <c:v>79.666666667000001</c:v>
                </c:pt>
                <c:pt idx="113">
                  <c:v>78.333333332999061</c:v>
                </c:pt>
                <c:pt idx="114">
                  <c:v>78</c:v>
                </c:pt>
                <c:pt idx="115">
                  <c:v>81</c:v>
                </c:pt>
                <c:pt idx="116">
                  <c:v>133</c:v>
                </c:pt>
                <c:pt idx="117">
                  <c:v>93.666666667000001</c:v>
                </c:pt>
                <c:pt idx="118">
                  <c:v>97</c:v>
                </c:pt>
                <c:pt idx="119">
                  <c:v>97</c:v>
                </c:pt>
                <c:pt idx="120">
                  <c:v>85</c:v>
                </c:pt>
                <c:pt idx="121">
                  <c:v>121.66666667</c:v>
                </c:pt>
                <c:pt idx="122">
                  <c:v>92.333333332999061</c:v>
                </c:pt>
                <c:pt idx="123">
                  <c:v>127.66666667</c:v>
                </c:pt>
                <c:pt idx="124">
                  <c:v>96</c:v>
                </c:pt>
                <c:pt idx="125">
                  <c:v>98.666666667000001</c:v>
                </c:pt>
                <c:pt idx="126">
                  <c:v>90.666666667000001</c:v>
                </c:pt>
                <c:pt idx="127">
                  <c:v>92</c:v>
                </c:pt>
                <c:pt idx="128">
                  <c:v>94</c:v>
                </c:pt>
                <c:pt idx="129">
                  <c:v>102.66666667</c:v>
                </c:pt>
                <c:pt idx="130">
                  <c:v>81.666666667000001</c:v>
                </c:pt>
                <c:pt idx="131">
                  <c:v>80</c:v>
                </c:pt>
                <c:pt idx="132">
                  <c:v>77.666666667000001</c:v>
                </c:pt>
                <c:pt idx="133">
                  <c:v>91.333333332999061</c:v>
                </c:pt>
                <c:pt idx="134">
                  <c:v>91</c:v>
                </c:pt>
                <c:pt idx="135">
                  <c:v>107.33333333</c:v>
                </c:pt>
                <c:pt idx="136">
                  <c:v>140</c:v>
                </c:pt>
                <c:pt idx="137">
                  <c:v>117</c:v>
                </c:pt>
                <c:pt idx="138">
                  <c:v>92</c:v>
                </c:pt>
                <c:pt idx="139">
                  <c:v>84</c:v>
                </c:pt>
                <c:pt idx="140">
                  <c:v>82</c:v>
                </c:pt>
                <c:pt idx="141">
                  <c:v>85</c:v>
                </c:pt>
                <c:pt idx="142">
                  <c:v>85.666666667000001</c:v>
                </c:pt>
                <c:pt idx="143">
                  <c:v>105</c:v>
                </c:pt>
                <c:pt idx="144">
                  <c:v>71.333333332999061</c:v>
                </c:pt>
                <c:pt idx="145">
                  <c:v>88</c:v>
                </c:pt>
                <c:pt idx="146">
                  <c:v>123</c:v>
                </c:pt>
                <c:pt idx="147">
                  <c:v>117</c:v>
                </c:pt>
                <c:pt idx="148">
                  <c:v>88</c:v>
                </c:pt>
                <c:pt idx="149">
                  <c:v>99</c:v>
                </c:pt>
                <c:pt idx="150">
                  <c:v>90</c:v>
                </c:pt>
                <c:pt idx="151">
                  <c:v>84</c:v>
                </c:pt>
              </c:numCache>
            </c:numRef>
          </c:xVal>
          <c:yVal>
            <c:numRef>
              <c:f>'data to donald'!$B$2:$B$153</c:f>
              <c:numCache>
                <c:formatCode>General</c:formatCode>
                <c:ptCount val="152"/>
                <c:pt idx="0">
                  <c:v>0.93333333330000001</c:v>
                </c:pt>
                <c:pt idx="1">
                  <c:v>0</c:v>
                </c:pt>
                <c:pt idx="2">
                  <c:v>0</c:v>
                </c:pt>
                <c:pt idx="3">
                  <c:v>0</c:v>
                </c:pt>
                <c:pt idx="4">
                  <c:v>0.28571428570000001</c:v>
                </c:pt>
                <c:pt idx="5">
                  <c:v>0.64285714289999996</c:v>
                </c:pt>
                <c:pt idx="6">
                  <c:v>0.1333333333</c:v>
                </c:pt>
                <c:pt idx="7">
                  <c:v>0.33333333329999998</c:v>
                </c:pt>
                <c:pt idx="8">
                  <c:v>1.2666666666999999</c:v>
                </c:pt>
                <c:pt idx="9">
                  <c:v>6.6666666700000002E-2</c:v>
                </c:pt>
                <c:pt idx="10">
                  <c:v>1.9285714286</c:v>
                </c:pt>
                <c:pt idx="11">
                  <c:v>7.1428571400000002E-2</c:v>
                </c:pt>
                <c:pt idx="12">
                  <c:v>0</c:v>
                </c:pt>
                <c:pt idx="13">
                  <c:v>6.6666666700000002E-2</c:v>
                </c:pt>
                <c:pt idx="14">
                  <c:v>0.1333333333</c:v>
                </c:pt>
                <c:pt idx="15">
                  <c:v>0</c:v>
                </c:pt>
                <c:pt idx="16">
                  <c:v>0.53333333329999999</c:v>
                </c:pt>
                <c:pt idx="17">
                  <c:v>0</c:v>
                </c:pt>
                <c:pt idx="18">
                  <c:v>0.46666666670000001</c:v>
                </c:pt>
                <c:pt idx="19">
                  <c:v>0.33333333329999998</c:v>
                </c:pt>
                <c:pt idx="20">
                  <c:v>0.2</c:v>
                </c:pt>
                <c:pt idx="21">
                  <c:v>0.46666666670000001</c:v>
                </c:pt>
                <c:pt idx="22">
                  <c:v>1.1333333333</c:v>
                </c:pt>
                <c:pt idx="23">
                  <c:v>0.53333333329999999</c:v>
                </c:pt>
                <c:pt idx="24">
                  <c:v>0.4</c:v>
                </c:pt>
                <c:pt idx="25">
                  <c:v>0.66666666669999997</c:v>
                </c:pt>
                <c:pt idx="26">
                  <c:v>0</c:v>
                </c:pt>
                <c:pt idx="27">
                  <c:v>2.3571428570999999</c:v>
                </c:pt>
                <c:pt idx="28">
                  <c:v>0</c:v>
                </c:pt>
                <c:pt idx="29">
                  <c:v>0.8461538462</c:v>
                </c:pt>
                <c:pt idx="30">
                  <c:v>0.33333333329999998</c:v>
                </c:pt>
                <c:pt idx="31">
                  <c:v>0.2666666667</c:v>
                </c:pt>
                <c:pt idx="32">
                  <c:v>1.3333333332999999</c:v>
                </c:pt>
                <c:pt idx="33">
                  <c:v>0.14285714290000001</c:v>
                </c:pt>
                <c:pt idx="34">
                  <c:v>0.8</c:v>
                </c:pt>
                <c:pt idx="35">
                  <c:v>0</c:v>
                </c:pt>
                <c:pt idx="36">
                  <c:v>6.6666666700000002E-2</c:v>
                </c:pt>
                <c:pt idx="37">
                  <c:v>0.14285714290000001</c:v>
                </c:pt>
                <c:pt idx="38">
                  <c:v>0.1333333333</c:v>
                </c:pt>
                <c:pt idx="39">
                  <c:v>1.0666666667</c:v>
                </c:pt>
                <c:pt idx="40">
                  <c:v>1</c:v>
                </c:pt>
                <c:pt idx="41">
                  <c:v>0.4</c:v>
                </c:pt>
                <c:pt idx="42">
                  <c:v>6.6666666700000002E-2</c:v>
                </c:pt>
                <c:pt idx="43">
                  <c:v>0.4</c:v>
                </c:pt>
                <c:pt idx="44">
                  <c:v>0</c:v>
                </c:pt>
                <c:pt idx="45">
                  <c:v>0.5384615385</c:v>
                </c:pt>
                <c:pt idx="46">
                  <c:v>0</c:v>
                </c:pt>
                <c:pt idx="47">
                  <c:v>0.46666666670000001</c:v>
                </c:pt>
                <c:pt idx="48">
                  <c:v>0.33333333329999998</c:v>
                </c:pt>
                <c:pt idx="49">
                  <c:v>0.53333333329999999</c:v>
                </c:pt>
                <c:pt idx="50">
                  <c:v>1.4285714286</c:v>
                </c:pt>
                <c:pt idx="51">
                  <c:v>0</c:v>
                </c:pt>
                <c:pt idx="52">
                  <c:v>0.6</c:v>
                </c:pt>
                <c:pt idx="53">
                  <c:v>0.46666666670000001</c:v>
                </c:pt>
                <c:pt idx="54">
                  <c:v>0</c:v>
                </c:pt>
                <c:pt idx="55">
                  <c:v>0.1333333333</c:v>
                </c:pt>
                <c:pt idx="56">
                  <c:v>6.6666666700000002E-2</c:v>
                </c:pt>
                <c:pt idx="57">
                  <c:v>6.6666666700000002E-2</c:v>
                </c:pt>
                <c:pt idx="58">
                  <c:v>0.57142857140000003</c:v>
                </c:pt>
                <c:pt idx="59">
                  <c:v>0.2666666667</c:v>
                </c:pt>
                <c:pt idx="60">
                  <c:v>0.2</c:v>
                </c:pt>
                <c:pt idx="61">
                  <c:v>0.3076923077</c:v>
                </c:pt>
                <c:pt idx="62">
                  <c:v>0.28571428570000001</c:v>
                </c:pt>
                <c:pt idx="63">
                  <c:v>6.6666666700000002E-2</c:v>
                </c:pt>
                <c:pt idx="64">
                  <c:v>0.66666666669999997</c:v>
                </c:pt>
                <c:pt idx="65">
                  <c:v>0</c:v>
                </c:pt>
                <c:pt idx="66">
                  <c:v>0.53333333329999999</c:v>
                </c:pt>
                <c:pt idx="67">
                  <c:v>0.14285714290000001</c:v>
                </c:pt>
                <c:pt idx="68">
                  <c:v>6.6666666700000002E-2</c:v>
                </c:pt>
                <c:pt idx="69">
                  <c:v>6.6666666700000002E-2</c:v>
                </c:pt>
                <c:pt idx="70">
                  <c:v>1.4285714286</c:v>
                </c:pt>
                <c:pt idx="71">
                  <c:v>6.6666666700000002E-2</c:v>
                </c:pt>
                <c:pt idx="72">
                  <c:v>0.1333333333</c:v>
                </c:pt>
                <c:pt idx="73">
                  <c:v>0.2666666667</c:v>
                </c:pt>
                <c:pt idx="74">
                  <c:v>7.1428571400000002E-2</c:v>
                </c:pt>
                <c:pt idx="75">
                  <c:v>0.4</c:v>
                </c:pt>
                <c:pt idx="76">
                  <c:v>0</c:v>
                </c:pt>
                <c:pt idx="77">
                  <c:v>1.5333333333000001</c:v>
                </c:pt>
                <c:pt idx="78">
                  <c:v>0.33333333329999998</c:v>
                </c:pt>
                <c:pt idx="79">
                  <c:v>0.2666666667</c:v>
                </c:pt>
                <c:pt idx="80">
                  <c:v>1.0666666667</c:v>
                </c:pt>
                <c:pt idx="81">
                  <c:v>0.73333333329999995</c:v>
                </c:pt>
                <c:pt idx="82">
                  <c:v>0</c:v>
                </c:pt>
                <c:pt idx="83">
                  <c:v>0.42857142860000003</c:v>
                </c:pt>
                <c:pt idx="84">
                  <c:v>0.2</c:v>
                </c:pt>
                <c:pt idx="85">
                  <c:v>0</c:v>
                </c:pt>
                <c:pt idx="86">
                  <c:v>1.6428571429000001</c:v>
                </c:pt>
                <c:pt idx="87">
                  <c:v>0</c:v>
                </c:pt>
                <c:pt idx="88">
                  <c:v>0.1333333333</c:v>
                </c:pt>
                <c:pt idx="89">
                  <c:v>0.1333333333</c:v>
                </c:pt>
                <c:pt idx="90">
                  <c:v>0.86666666670000003</c:v>
                </c:pt>
                <c:pt idx="91">
                  <c:v>0</c:v>
                </c:pt>
                <c:pt idx="92">
                  <c:v>0</c:v>
                </c:pt>
                <c:pt idx="93">
                  <c:v>1.4666666666999999</c:v>
                </c:pt>
                <c:pt idx="94">
                  <c:v>0.33333333329999998</c:v>
                </c:pt>
                <c:pt idx="95">
                  <c:v>0.73333333329999995</c:v>
                </c:pt>
                <c:pt idx="96">
                  <c:v>0</c:v>
                </c:pt>
                <c:pt idx="97">
                  <c:v>0</c:v>
                </c:pt>
                <c:pt idx="98">
                  <c:v>0</c:v>
                </c:pt>
                <c:pt idx="99">
                  <c:v>0</c:v>
                </c:pt>
                <c:pt idx="100">
                  <c:v>0.2</c:v>
                </c:pt>
                <c:pt idx="101">
                  <c:v>0.1333333333</c:v>
                </c:pt>
                <c:pt idx="102">
                  <c:v>0.1333333333</c:v>
                </c:pt>
                <c:pt idx="103">
                  <c:v>0.2666666667</c:v>
                </c:pt>
                <c:pt idx="104">
                  <c:v>6.6666666700000002E-2</c:v>
                </c:pt>
                <c:pt idx="105">
                  <c:v>0</c:v>
                </c:pt>
                <c:pt idx="106">
                  <c:v>0</c:v>
                </c:pt>
                <c:pt idx="107">
                  <c:v>0.8</c:v>
                </c:pt>
                <c:pt idx="108">
                  <c:v>1.8666666667</c:v>
                </c:pt>
                <c:pt idx="109">
                  <c:v>0.6</c:v>
                </c:pt>
                <c:pt idx="110">
                  <c:v>0.2</c:v>
                </c:pt>
                <c:pt idx="111">
                  <c:v>0</c:v>
                </c:pt>
                <c:pt idx="112">
                  <c:v>0.66666666669999997</c:v>
                </c:pt>
                <c:pt idx="113">
                  <c:v>0.2666666667</c:v>
                </c:pt>
                <c:pt idx="114">
                  <c:v>0.1333333333</c:v>
                </c:pt>
                <c:pt idx="115">
                  <c:v>0</c:v>
                </c:pt>
                <c:pt idx="116">
                  <c:v>0</c:v>
                </c:pt>
                <c:pt idx="117">
                  <c:v>0.2</c:v>
                </c:pt>
                <c:pt idx="118">
                  <c:v>0</c:v>
                </c:pt>
                <c:pt idx="119">
                  <c:v>0</c:v>
                </c:pt>
                <c:pt idx="120">
                  <c:v>7.1428571400000002E-2</c:v>
                </c:pt>
                <c:pt idx="121">
                  <c:v>1.0666666667</c:v>
                </c:pt>
                <c:pt idx="122">
                  <c:v>0</c:v>
                </c:pt>
                <c:pt idx="123">
                  <c:v>0.14285714290000001</c:v>
                </c:pt>
                <c:pt idx="124">
                  <c:v>1</c:v>
                </c:pt>
                <c:pt idx="125">
                  <c:v>0</c:v>
                </c:pt>
                <c:pt idx="126">
                  <c:v>0.46666666670000001</c:v>
                </c:pt>
                <c:pt idx="127">
                  <c:v>0.46666666670000001</c:v>
                </c:pt>
                <c:pt idx="128">
                  <c:v>0.28571428570000001</c:v>
                </c:pt>
                <c:pt idx="129">
                  <c:v>1.0666666667</c:v>
                </c:pt>
                <c:pt idx="130">
                  <c:v>6.6666666700000002E-2</c:v>
                </c:pt>
                <c:pt idx="131">
                  <c:v>0.1333333333</c:v>
                </c:pt>
                <c:pt idx="132">
                  <c:v>1.5333333333000001</c:v>
                </c:pt>
                <c:pt idx="133">
                  <c:v>0</c:v>
                </c:pt>
                <c:pt idx="134">
                  <c:v>0.46666666670000001</c:v>
                </c:pt>
                <c:pt idx="135">
                  <c:v>0.1333333333</c:v>
                </c:pt>
                <c:pt idx="136">
                  <c:v>1.1333333333</c:v>
                </c:pt>
                <c:pt idx="137">
                  <c:v>0.21428571430000001</c:v>
                </c:pt>
                <c:pt idx="138">
                  <c:v>0</c:v>
                </c:pt>
                <c:pt idx="139">
                  <c:v>1.1428571429000001</c:v>
                </c:pt>
                <c:pt idx="140">
                  <c:v>1.0769230769</c:v>
                </c:pt>
                <c:pt idx="141">
                  <c:v>0.2666666667</c:v>
                </c:pt>
                <c:pt idx="142">
                  <c:v>0.66666666669999997</c:v>
                </c:pt>
                <c:pt idx="143">
                  <c:v>0.1333333333</c:v>
                </c:pt>
                <c:pt idx="144">
                  <c:v>0.1333333333</c:v>
                </c:pt>
                <c:pt idx="145">
                  <c:v>0.2666666667</c:v>
                </c:pt>
                <c:pt idx="146">
                  <c:v>0.14285714290000001</c:v>
                </c:pt>
                <c:pt idx="147">
                  <c:v>0.85714285710000004</c:v>
                </c:pt>
                <c:pt idx="148">
                  <c:v>0.64285714289999996</c:v>
                </c:pt>
                <c:pt idx="149">
                  <c:v>0.21428571430000001</c:v>
                </c:pt>
                <c:pt idx="150">
                  <c:v>7.1428571400000002E-2</c:v>
                </c:pt>
                <c:pt idx="151">
                  <c:v>0.28571428570000001</c:v>
                </c:pt>
              </c:numCache>
            </c:numRef>
          </c:yVal>
          <c:smooth val="0"/>
          <c:extLst>
            <c:ext xmlns:c16="http://schemas.microsoft.com/office/drawing/2014/chart" uri="{C3380CC4-5D6E-409C-BE32-E72D297353CC}">
              <c16:uniqueId val="{00000001-D6B8-1548-88CF-E8B191547573}"/>
            </c:ext>
          </c:extLst>
        </c:ser>
        <c:dLbls>
          <c:showLegendKey val="0"/>
          <c:showVal val="0"/>
          <c:showCatName val="0"/>
          <c:showSerName val="0"/>
          <c:showPercent val="0"/>
          <c:showBubbleSize val="0"/>
        </c:dLbls>
        <c:axId val="-2055013016"/>
        <c:axId val="-2055018760"/>
      </c:scatterChart>
      <c:valAx>
        <c:axId val="-2055013016"/>
        <c:scaling>
          <c:orientation val="minMax"/>
          <c:max val="140"/>
          <c:min val="70"/>
        </c:scaling>
        <c:delete val="0"/>
        <c:axPos val="b"/>
        <c:title>
          <c:tx>
            <c:rich>
              <a:bodyPr/>
              <a:lstStyle/>
              <a:p>
                <a:pPr>
                  <a:defRPr/>
                </a:pPr>
                <a:r>
                  <a:rPr lang="en-US" sz="1400"/>
                  <a:t>Waist</a:t>
                </a:r>
                <a:r>
                  <a:rPr lang="en-US" sz="1400" baseline="0"/>
                  <a:t> circumference (cm)</a:t>
                </a:r>
                <a:endParaRPr lang="en-US" sz="1400"/>
              </a:p>
            </c:rich>
          </c:tx>
          <c:overlay val="0"/>
        </c:title>
        <c:numFmt formatCode="General" sourceLinked="1"/>
        <c:majorTickMark val="out"/>
        <c:minorTickMark val="none"/>
        <c:tickLblPos val="nextTo"/>
        <c:spPr>
          <a:ln w="19050">
            <a:solidFill>
              <a:sysClr val="windowText" lastClr="000000"/>
            </a:solidFill>
          </a:ln>
        </c:spPr>
        <c:txPr>
          <a:bodyPr rot="0" vert="horz"/>
          <a:lstStyle/>
          <a:p>
            <a:pPr>
              <a:defRPr sz="1200" b="1" i="0" u="none" strike="noStrike" baseline="0">
                <a:solidFill>
                  <a:srgbClr val="000000"/>
                </a:solidFill>
                <a:latin typeface="Calibri"/>
                <a:ea typeface="Calibri"/>
                <a:cs typeface="Calibri"/>
              </a:defRPr>
            </a:pPr>
            <a:endParaRPr lang="en-US"/>
          </a:p>
        </c:txPr>
        <c:crossAx val="-2055018760"/>
        <c:crosses val="autoZero"/>
        <c:crossBetween val="midCat"/>
      </c:valAx>
      <c:valAx>
        <c:axId val="-2055018760"/>
        <c:scaling>
          <c:orientation val="minMax"/>
        </c:scaling>
        <c:delete val="0"/>
        <c:axPos val="l"/>
        <c:title>
          <c:tx>
            <c:rich>
              <a:bodyPr rot="-5400000" vert="horz"/>
              <a:lstStyle/>
              <a:p>
                <a:pPr>
                  <a:defRPr sz="1600"/>
                </a:pPr>
                <a:r>
                  <a:rPr lang="en-US" sz="1600"/>
                  <a:t>GDS</a:t>
                </a:r>
              </a:p>
            </c:rich>
          </c:tx>
          <c:layout>
            <c:manualLayout>
              <c:xMode val="edge"/>
              <c:yMode val="edge"/>
              <c:x val="1.9924290790432498E-3"/>
              <c:y val="0.38408358234999002"/>
            </c:manualLayout>
          </c:layout>
          <c:overlay val="0"/>
        </c:title>
        <c:numFmt formatCode="General" sourceLinked="1"/>
        <c:majorTickMark val="out"/>
        <c:minorTickMark val="none"/>
        <c:tickLblPos val="nextTo"/>
        <c:spPr>
          <a:ln w="19050">
            <a:solidFill>
              <a:sysClr val="windowText" lastClr="000000"/>
            </a:solidFill>
          </a:ln>
        </c:spPr>
        <c:txPr>
          <a:bodyPr/>
          <a:lstStyle/>
          <a:p>
            <a:pPr>
              <a:defRPr sz="1200" b="1"/>
            </a:pPr>
            <a:endParaRPr lang="en-US"/>
          </a:p>
        </c:txPr>
        <c:crossAx val="-2055013016"/>
        <c:crosses val="autoZero"/>
        <c:crossBetween val="midCat"/>
      </c:valAx>
    </c:plotArea>
    <c:plotVisOnly val="1"/>
    <c:dispBlanksAs val="gap"/>
    <c:showDLblsOverMax val="0"/>
  </c:chart>
  <c:spPr>
    <a:solidFill>
      <a:sysClr val="window" lastClr="FFFFFF"/>
    </a:solidFill>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0.55166</cdr:x>
      <cdr:y>0.15458</cdr:y>
    </cdr:from>
    <cdr:to>
      <cdr:x>0.76935</cdr:x>
      <cdr:y>0.42125</cdr:y>
    </cdr:to>
    <cdr:sp macro="" textlink="">
      <cdr:nvSpPr>
        <cdr:cNvPr id="2" name="TextBox 1">
          <a:extLst xmlns:a="http://schemas.openxmlformats.org/drawingml/2006/main">
            <a:ext uri="{FF2B5EF4-FFF2-40B4-BE49-F238E27FC236}">
              <a16:creationId xmlns:a16="http://schemas.microsoft.com/office/drawing/2014/main" id="{2571C4B7-6E52-6568-3AAE-B4F1839F41DB}"/>
            </a:ext>
          </a:extLst>
        </cdr:cNvPr>
        <cdr:cNvSpPr txBox="1"/>
      </cdr:nvSpPr>
      <cdr:spPr>
        <a:xfrm xmlns:a="http://schemas.openxmlformats.org/drawingml/2006/main">
          <a:off x="2317277" y="530042"/>
          <a:ext cx="914411" cy="9144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0.53824</cdr:x>
      <cdr:y>0.20433</cdr:y>
    </cdr:from>
    <cdr:to>
      <cdr:x>0.75593</cdr:x>
      <cdr:y>0.471</cdr:y>
    </cdr:to>
    <cdr:sp macro="" textlink="">
      <cdr:nvSpPr>
        <cdr:cNvPr id="2" name="TextBox 1">
          <a:extLst xmlns:a="http://schemas.openxmlformats.org/drawingml/2006/main">
            <a:ext uri="{FF2B5EF4-FFF2-40B4-BE49-F238E27FC236}">
              <a16:creationId xmlns:a16="http://schemas.microsoft.com/office/drawing/2014/main" id="{4F185F53-7572-3268-9A7B-75A6B441D2D8}"/>
            </a:ext>
          </a:extLst>
        </cdr:cNvPr>
        <cdr:cNvSpPr txBox="1"/>
      </cdr:nvSpPr>
      <cdr:spPr>
        <a:xfrm xmlns:a="http://schemas.openxmlformats.org/drawingml/2006/main">
          <a:off x="2260871" y="700660"/>
          <a:ext cx="914411" cy="91441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solidFill>
                <a:schemeClr val="bg1"/>
              </a:solidFill>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36888" cy="465138"/>
          </a:xfrm>
          <a:prstGeom prst="rect">
            <a:avLst/>
          </a:prstGeom>
          <a:noFill/>
          <a:ln w="12700" cap="sq">
            <a:noFill/>
            <a:miter lim="800000"/>
            <a:headEnd type="none" w="sm" len="sm"/>
            <a:tailEnd type="none" w="sm" len="sm"/>
          </a:ln>
          <a:effectLst/>
        </p:spPr>
        <p:txBody>
          <a:bodyPr vert="horz" wrap="square" lIns="93136" tIns="46566" rIns="93136" bIns="46566" numCol="1" anchor="t" anchorCtr="0" compatLnSpc="1">
            <a:prstTxWarp prst="textNoShape">
              <a:avLst/>
            </a:prstTxWarp>
          </a:bodyPr>
          <a:lstStyle>
            <a:lvl1pPr defTabSz="933450" eaLnBrk="0" hangingPunct="0">
              <a:defRPr sz="1200">
                <a:latin typeface="Times" charset="0"/>
                <a:ea typeface="+mn-ea"/>
                <a:cs typeface="+mn-cs"/>
              </a:defRPr>
            </a:lvl1pPr>
          </a:lstStyle>
          <a:p>
            <a:pPr>
              <a:defRPr/>
            </a:pPr>
            <a:endParaRPr lang="en-US"/>
          </a:p>
        </p:txBody>
      </p:sp>
      <p:sp>
        <p:nvSpPr>
          <p:cNvPr id="96259" name="Rectangle 3"/>
          <p:cNvSpPr>
            <a:spLocks noGrp="1" noChangeArrowheads="1"/>
          </p:cNvSpPr>
          <p:nvPr>
            <p:ph type="dt" sz="quarter" idx="1"/>
          </p:nvPr>
        </p:nvSpPr>
        <p:spPr bwMode="auto">
          <a:xfrm>
            <a:off x="3973513" y="0"/>
            <a:ext cx="3036887" cy="465138"/>
          </a:xfrm>
          <a:prstGeom prst="rect">
            <a:avLst/>
          </a:prstGeom>
          <a:noFill/>
          <a:ln w="12700" cap="sq">
            <a:noFill/>
            <a:miter lim="800000"/>
            <a:headEnd type="none" w="sm" len="sm"/>
            <a:tailEnd type="none" w="sm" len="sm"/>
          </a:ln>
          <a:effectLst/>
        </p:spPr>
        <p:txBody>
          <a:bodyPr vert="horz" wrap="square" lIns="93136" tIns="46566" rIns="93136" bIns="46566" numCol="1" anchor="t" anchorCtr="0" compatLnSpc="1">
            <a:prstTxWarp prst="textNoShape">
              <a:avLst/>
            </a:prstTxWarp>
          </a:bodyPr>
          <a:lstStyle>
            <a:lvl1pPr algn="r" defTabSz="933450" eaLnBrk="0" hangingPunct="0">
              <a:defRPr sz="1200">
                <a:latin typeface="Times" charset="0"/>
                <a:ea typeface="+mn-ea"/>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31263"/>
            <a:ext cx="3036888" cy="465137"/>
          </a:xfrm>
          <a:prstGeom prst="rect">
            <a:avLst/>
          </a:prstGeom>
          <a:noFill/>
          <a:ln w="12700" cap="sq">
            <a:noFill/>
            <a:miter lim="800000"/>
            <a:headEnd type="none" w="sm" len="sm"/>
            <a:tailEnd type="none" w="sm" len="sm"/>
          </a:ln>
          <a:effectLst/>
        </p:spPr>
        <p:txBody>
          <a:bodyPr vert="horz" wrap="square" lIns="93136" tIns="46566" rIns="93136" bIns="46566" numCol="1" anchor="b" anchorCtr="0" compatLnSpc="1">
            <a:prstTxWarp prst="textNoShape">
              <a:avLst/>
            </a:prstTxWarp>
          </a:bodyPr>
          <a:lstStyle>
            <a:lvl1pPr defTabSz="933450" eaLnBrk="0" hangingPunct="0">
              <a:defRPr sz="1200">
                <a:latin typeface="Times" charset="0"/>
                <a:ea typeface="+mn-ea"/>
                <a:cs typeface="+mn-cs"/>
              </a:defRPr>
            </a:lvl1pPr>
          </a:lstStyle>
          <a:p>
            <a:pPr>
              <a:defRPr/>
            </a:pPr>
            <a:endParaRPr lang="en-US"/>
          </a:p>
        </p:txBody>
      </p:sp>
      <p:sp>
        <p:nvSpPr>
          <p:cNvPr id="96261" name="Rectangle 5"/>
          <p:cNvSpPr>
            <a:spLocks noGrp="1" noChangeArrowheads="1"/>
          </p:cNvSpPr>
          <p:nvPr>
            <p:ph type="sldNum" sz="quarter" idx="3"/>
          </p:nvPr>
        </p:nvSpPr>
        <p:spPr bwMode="auto">
          <a:xfrm>
            <a:off x="3973513" y="8831263"/>
            <a:ext cx="3036887" cy="465137"/>
          </a:xfrm>
          <a:prstGeom prst="rect">
            <a:avLst/>
          </a:prstGeom>
          <a:noFill/>
          <a:ln w="12700" cap="sq">
            <a:noFill/>
            <a:miter lim="800000"/>
            <a:headEnd type="none" w="sm" len="sm"/>
            <a:tailEnd type="none" w="sm" len="sm"/>
          </a:ln>
          <a:effectLst/>
        </p:spPr>
        <p:txBody>
          <a:bodyPr vert="horz" wrap="square" lIns="93136" tIns="46566" rIns="93136" bIns="46566" numCol="1" anchor="b" anchorCtr="0" compatLnSpc="1">
            <a:prstTxWarp prst="textNoShape">
              <a:avLst/>
            </a:prstTxWarp>
          </a:bodyPr>
          <a:lstStyle>
            <a:lvl1pPr algn="r" defTabSz="933450" eaLnBrk="0" hangingPunct="0">
              <a:defRPr sz="1200">
                <a:latin typeface="Times" charset="0"/>
              </a:defRPr>
            </a:lvl1pPr>
          </a:lstStyle>
          <a:p>
            <a:pPr>
              <a:defRPr/>
            </a:pPr>
            <a:fld id="{AB9830C4-8AD7-8B47-8611-51FB07B8D0B6}" type="slidenum">
              <a:rPr lang="en-US"/>
              <a:pPr>
                <a:defRPr/>
              </a:pPr>
              <a:t>‹#›</a:t>
            </a:fld>
            <a:endParaRPr lang="en-US"/>
          </a:p>
        </p:txBody>
      </p:sp>
    </p:spTree>
    <p:extLst>
      <p:ext uri="{BB962C8B-B14F-4D97-AF65-F5344CB8AC3E}">
        <p14:creationId xmlns:p14="http://schemas.microsoft.com/office/powerpoint/2010/main" val="544700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hdr" sz="quarter"/>
          </p:nvPr>
        </p:nvSpPr>
        <p:spPr bwMode="auto">
          <a:xfrm>
            <a:off x="0" y="0"/>
            <a:ext cx="3036888" cy="465138"/>
          </a:xfrm>
          <a:prstGeom prst="rect">
            <a:avLst/>
          </a:prstGeom>
          <a:noFill/>
          <a:ln w="9525" cap="sq">
            <a:noFill/>
            <a:miter lim="800000"/>
            <a:headEnd/>
            <a:tailEnd/>
          </a:ln>
          <a:effectLst/>
        </p:spPr>
        <p:txBody>
          <a:bodyPr vert="horz" wrap="square" lIns="93136" tIns="46566" rIns="93136" bIns="46566" numCol="1" anchor="t" anchorCtr="0" compatLnSpc="1">
            <a:prstTxWarp prst="textNoShape">
              <a:avLst/>
            </a:prstTxWarp>
          </a:bodyPr>
          <a:lstStyle>
            <a:lvl1pPr defTabSz="933450" eaLnBrk="0" hangingPunct="0">
              <a:defRPr sz="1200">
                <a:ea typeface="+mn-ea"/>
                <a:cs typeface="+mn-cs"/>
              </a:defRPr>
            </a:lvl1pPr>
          </a:lstStyle>
          <a:p>
            <a:pPr>
              <a:defRPr/>
            </a:pPr>
            <a:endParaRPr lang="en-US"/>
          </a:p>
        </p:txBody>
      </p:sp>
      <p:sp>
        <p:nvSpPr>
          <p:cNvPr id="387075" name="Rectangle 3"/>
          <p:cNvSpPr>
            <a:spLocks noGrp="1" noChangeArrowheads="1"/>
          </p:cNvSpPr>
          <p:nvPr>
            <p:ph type="dt" idx="1"/>
          </p:nvPr>
        </p:nvSpPr>
        <p:spPr bwMode="auto">
          <a:xfrm>
            <a:off x="3973513" y="0"/>
            <a:ext cx="3036887" cy="465138"/>
          </a:xfrm>
          <a:prstGeom prst="rect">
            <a:avLst/>
          </a:prstGeom>
          <a:noFill/>
          <a:ln w="9525" cap="sq">
            <a:noFill/>
            <a:miter lim="800000"/>
            <a:headEnd/>
            <a:tailEnd/>
          </a:ln>
          <a:effectLst/>
        </p:spPr>
        <p:txBody>
          <a:bodyPr vert="horz" wrap="square" lIns="93136" tIns="46566" rIns="93136" bIns="46566" numCol="1" anchor="t" anchorCtr="0" compatLnSpc="1">
            <a:prstTxWarp prst="textNoShape">
              <a:avLst/>
            </a:prstTxWarp>
          </a:bodyPr>
          <a:lstStyle>
            <a:lvl1pPr algn="r" defTabSz="933450" eaLnBrk="0" hangingPunct="0">
              <a:defRPr sz="1200">
                <a:ea typeface="+mn-ea"/>
                <a:cs typeface="+mn-cs"/>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79513" y="696913"/>
            <a:ext cx="4648200" cy="3486150"/>
          </a:xfrm>
          <a:prstGeom prst="rect">
            <a:avLst/>
          </a:prstGeom>
          <a:noFill/>
          <a:ln w="9525">
            <a:solidFill>
              <a:srgbClr val="000000"/>
            </a:solidFill>
            <a:miter lim="800000"/>
            <a:headEnd/>
            <a:tailEnd/>
          </a:ln>
        </p:spPr>
      </p:sp>
      <p:sp>
        <p:nvSpPr>
          <p:cNvPr id="387077" name="Rectangle 5"/>
          <p:cNvSpPr>
            <a:spLocks noGrp="1" noChangeArrowheads="1"/>
          </p:cNvSpPr>
          <p:nvPr>
            <p:ph type="body" sz="quarter" idx="3"/>
          </p:nvPr>
        </p:nvSpPr>
        <p:spPr bwMode="auto">
          <a:xfrm>
            <a:off x="935038" y="4416425"/>
            <a:ext cx="5140325" cy="4183063"/>
          </a:xfrm>
          <a:prstGeom prst="rect">
            <a:avLst/>
          </a:prstGeom>
          <a:noFill/>
          <a:ln w="9525" cap="sq">
            <a:noFill/>
            <a:miter lim="800000"/>
            <a:headEnd/>
            <a:tailEnd/>
          </a:ln>
          <a:effectLst/>
        </p:spPr>
        <p:txBody>
          <a:bodyPr vert="horz" wrap="square" lIns="93136" tIns="46566" rIns="93136" bIns="465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7078" name="Rectangle 6"/>
          <p:cNvSpPr>
            <a:spLocks noGrp="1" noChangeArrowheads="1"/>
          </p:cNvSpPr>
          <p:nvPr>
            <p:ph type="ftr" sz="quarter" idx="4"/>
          </p:nvPr>
        </p:nvSpPr>
        <p:spPr bwMode="auto">
          <a:xfrm>
            <a:off x="0" y="8831263"/>
            <a:ext cx="3036888" cy="465137"/>
          </a:xfrm>
          <a:prstGeom prst="rect">
            <a:avLst/>
          </a:prstGeom>
          <a:noFill/>
          <a:ln w="9525" cap="sq">
            <a:noFill/>
            <a:miter lim="800000"/>
            <a:headEnd/>
            <a:tailEnd/>
          </a:ln>
          <a:effectLst/>
        </p:spPr>
        <p:txBody>
          <a:bodyPr vert="horz" wrap="square" lIns="93136" tIns="46566" rIns="93136" bIns="46566" numCol="1" anchor="b" anchorCtr="0" compatLnSpc="1">
            <a:prstTxWarp prst="textNoShape">
              <a:avLst/>
            </a:prstTxWarp>
          </a:bodyPr>
          <a:lstStyle>
            <a:lvl1pPr defTabSz="933450" eaLnBrk="0" hangingPunct="0">
              <a:defRPr sz="1200">
                <a:ea typeface="+mn-ea"/>
                <a:cs typeface="+mn-cs"/>
              </a:defRPr>
            </a:lvl1pPr>
          </a:lstStyle>
          <a:p>
            <a:pPr>
              <a:defRPr/>
            </a:pPr>
            <a:endParaRPr lang="en-US"/>
          </a:p>
        </p:txBody>
      </p:sp>
      <p:sp>
        <p:nvSpPr>
          <p:cNvPr id="387079" name="Rectangle 7"/>
          <p:cNvSpPr>
            <a:spLocks noGrp="1" noChangeArrowheads="1"/>
          </p:cNvSpPr>
          <p:nvPr>
            <p:ph type="sldNum" sz="quarter" idx="5"/>
          </p:nvPr>
        </p:nvSpPr>
        <p:spPr bwMode="auto">
          <a:xfrm>
            <a:off x="3973513" y="8831263"/>
            <a:ext cx="3036887" cy="465137"/>
          </a:xfrm>
          <a:prstGeom prst="rect">
            <a:avLst/>
          </a:prstGeom>
          <a:noFill/>
          <a:ln w="9525" cap="sq">
            <a:noFill/>
            <a:miter lim="800000"/>
            <a:headEnd/>
            <a:tailEnd/>
          </a:ln>
          <a:effectLst/>
        </p:spPr>
        <p:txBody>
          <a:bodyPr vert="horz" wrap="square" lIns="93136" tIns="46566" rIns="93136" bIns="46566" numCol="1" anchor="b" anchorCtr="0" compatLnSpc="1">
            <a:prstTxWarp prst="textNoShape">
              <a:avLst/>
            </a:prstTxWarp>
          </a:bodyPr>
          <a:lstStyle>
            <a:lvl1pPr algn="r" defTabSz="933450" eaLnBrk="0" hangingPunct="0">
              <a:defRPr sz="1200"/>
            </a:lvl1pPr>
          </a:lstStyle>
          <a:p>
            <a:pPr>
              <a:defRPr/>
            </a:pPr>
            <a:fld id="{F4C4F8E7-F306-8941-9A19-8978D5E002AA}" type="slidenum">
              <a:rPr lang="en-US"/>
              <a:pPr>
                <a:defRPr/>
              </a:pPr>
              <a:t>‹#›</a:t>
            </a:fld>
            <a:endParaRPr lang="en-US"/>
          </a:p>
        </p:txBody>
      </p:sp>
    </p:spTree>
    <p:extLst>
      <p:ext uri="{BB962C8B-B14F-4D97-AF65-F5344CB8AC3E}">
        <p14:creationId xmlns:p14="http://schemas.microsoft.com/office/powerpoint/2010/main" val="4856407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Times New Roman" pitchFamily="-107"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perhaps we need to rethink our paradigm of physical activity and think of exercise AS a prescription… the </a:t>
            </a:r>
            <a:r>
              <a:rPr lang="en-US" dirty="0" err="1"/>
              <a:t>ony</a:t>
            </a:r>
            <a:r>
              <a:rPr lang="en-US" dirty="0"/>
              <a:t> prescription that we give with unlimited refills.</a:t>
            </a:r>
          </a:p>
        </p:txBody>
      </p:sp>
      <p:sp>
        <p:nvSpPr>
          <p:cNvPr id="4" name="Slide Number Placeholder 3"/>
          <p:cNvSpPr>
            <a:spLocks noGrp="1"/>
          </p:cNvSpPr>
          <p:nvPr>
            <p:ph type="sldNum" sz="quarter" idx="5"/>
          </p:nvPr>
        </p:nvSpPr>
        <p:spPr/>
        <p:txBody>
          <a:bodyPr/>
          <a:lstStyle/>
          <a:p>
            <a:fld id="{C0AECEAC-F296-5045-9D75-02537563292E}" type="slidenum">
              <a:rPr lang="en-US" smtClean="0"/>
              <a:t>4</a:t>
            </a:fld>
            <a:endParaRPr lang="en-US"/>
          </a:p>
        </p:txBody>
      </p:sp>
    </p:spTree>
    <p:extLst>
      <p:ext uri="{BB962C8B-B14F-4D97-AF65-F5344CB8AC3E}">
        <p14:creationId xmlns:p14="http://schemas.microsoft.com/office/powerpoint/2010/main" val="368353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C4F8E7-F306-8941-9A19-8978D5E002AA}" type="slidenum">
              <a:rPr lang="en-US" smtClean="0"/>
              <a:pPr>
                <a:defRPr/>
              </a:pPr>
              <a:t>31</a:t>
            </a:fld>
            <a:endParaRPr lang="en-US"/>
          </a:p>
        </p:txBody>
      </p:sp>
    </p:spTree>
    <p:extLst>
      <p:ext uri="{BB962C8B-B14F-4D97-AF65-F5344CB8AC3E}">
        <p14:creationId xmlns:p14="http://schemas.microsoft.com/office/powerpoint/2010/main" val="1663213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C4F8E7-F306-8941-9A19-8978D5E002AA}" type="slidenum">
              <a:rPr lang="en-US" smtClean="0"/>
              <a:pPr>
                <a:defRPr/>
              </a:pPr>
              <a:t>12</a:t>
            </a:fld>
            <a:endParaRPr lang="en-US"/>
          </a:p>
        </p:txBody>
      </p:sp>
    </p:spTree>
    <p:extLst>
      <p:ext uri="{BB962C8B-B14F-4D97-AF65-F5344CB8AC3E}">
        <p14:creationId xmlns:p14="http://schemas.microsoft.com/office/powerpoint/2010/main" val="1296272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Note.</a:t>
            </a:r>
            <a:r>
              <a:rPr lang="en-US" dirty="0"/>
              <a:t> Model was run with nutrition as a continuous variable but was dichotomized into low (&lt; 5 daily servings) and high (≥ 5 daily servings) nutrition for demonstrative purposes. Regression lines adjust for other variables in the model (i.e., physical activity, diabetes). VACS Index, The Veterans Aging Cohort Study Index; nutrition, daily fruit and vegetable servings</a:t>
            </a:r>
          </a:p>
          <a:p>
            <a:endParaRPr lang="en-US" dirty="0"/>
          </a:p>
        </p:txBody>
      </p:sp>
      <p:sp>
        <p:nvSpPr>
          <p:cNvPr id="4" name="Slide Number Placeholder 3"/>
          <p:cNvSpPr>
            <a:spLocks noGrp="1"/>
          </p:cNvSpPr>
          <p:nvPr>
            <p:ph type="sldNum" sz="quarter" idx="5"/>
          </p:nvPr>
        </p:nvSpPr>
        <p:spPr/>
        <p:txBody>
          <a:bodyPr/>
          <a:lstStyle/>
          <a:p>
            <a:pPr>
              <a:defRPr/>
            </a:pPr>
            <a:fld id="{F4C4F8E7-F306-8941-9A19-8978D5E002AA}" type="slidenum">
              <a:rPr lang="en-US" smtClean="0"/>
              <a:pPr>
                <a:defRPr/>
              </a:pPr>
              <a:t>16</a:t>
            </a:fld>
            <a:endParaRPr lang="en-US"/>
          </a:p>
        </p:txBody>
      </p:sp>
    </p:spTree>
    <p:extLst>
      <p:ext uri="{BB962C8B-B14F-4D97-AF65-F5344CB8AC3E}">
        <p14:creationId xmlns:p14="http://schemas.microsoft.com/office/powerpoint/2010/main" val="2185262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hours over 12 weeks</a:t>
            </a:r>
          </a:p>
        </p:txBody>
      </p:sp>
      <p:sp>
        <p:nvSpPr>
          <p:cNvPr id="4" name="Slide Number Placeholder 3"/>
          <p:cNvSpPr>
            <a:spLocks noGrp="1"/>
          </p:cNvSpPr>
          <p:nvPr>
            <p:ph type="sldNum" sz="quarter" idx="5"/>
          </p:nvPr>
        </p:nvSpPr>
        <p:spPr/>
        <p:txBody>
          <a:bodyPr/>
          <a:lstStyle/>
          <a:p>
            <a:fld id="{75D6E7B0-271B-DC41-B8A9-377AB4A91A2F}" type="slidenum">
              <a:rPr lang="en-US" smtClean="0"/>
              <a:t>18</a:t>
            </a:fld>
            <a:endParaRPr lang="en-US"/>
          </a:p>
        </p:txBody>
      </p:sp>
    </p:spTree>
    <p:extLst>
      <p:ext uri="{BB962C8B-B14F-4D97-AF65-F5344CB8AC3E}">
        <p14:creationId xmlns:p14="http://schemas.microsoft.com/office/powerpoint/2010/main" val="216794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ART, life expectancy for PWH nears that of the general population</a:t>
            </a:r>
          </a:p>
          <a:p>
            <a:endParaRPr lang="en-US" baseline="0" dirty="0"/>
          </a:p>
          <a:p>
            <a:r>
              <a:rPr lang="en-US" baseline="0" dirty="0"/>
              <a:t>However, PWH experience earlier onset and higher rates of age-related non-infectious comorbidities and geriatric syndromes as well as higher rates of </a:t>
            </a:r>
            <a:r>
              <a:rPr lang="en-US" baseline="0" dirty="0" err="1"/>
              <a:t>multimorbidity</a:t>
            </a:r>
            <a:endParaRPr lang="en-US" baseline="0" dirty="0"/>
          </a:p>
          <a:p>
            <a:endParaRPr lang="en-US" baseline="0" dirty="0"/>
          </a:p>
          <a:p>
            <a:r>
              <a:rPr lang="en-US" baseline="0" dirty="0"/>
              <a:t>Thus, despite improvements in  lifespan, PWH experience reduced health span (period of life free from aging related chronic disease and disability)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99AD7E-E142-4C8C-95CF-28AA579FA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59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field of </a:t>
            </a:r>
            <a:r>
              <a:rPr lang="en-US" baseline="0" dirty="0" err="1"/>
              <a:t>geroscience</a:t>
            </a:r>
            <a:r>
              <a:rPr lang="en-US" baseline="0" dirty="0"/>
              <a:t> is based on the fact that age is the greatest risk factor for many conditions </a:t>
            </a:r>
          </a:p>
          <a:p>
            <a:endParaRPr lang="en-US" baseline="0" dirty="0"/>
          </a:p>
          <a:p>
            <a:r>
              <a:rPr lang="en-US" dirty="0"/>
              <a:t>The</a:t>
            </a:r>
            <a:r>
              <a:rPr lang="en-US" baseline="0" dirty="0"/>
              <a:t> </a:t>
            </a:r>
            <a:r>
              <a:rPr lang="en-US" dirty="0" err="1"/>
              <a:t>geroscience</a:t>
            </a:r>
            <a:r>
              <a:rPr lang="en-US" dirty="0"/>
              <a:t> hypothesis posits that therapeutically targeting fundamental aging</a:t>
            </a:r>
            <a:r>
              <a:rPr lang="en-US" baseline="0" dirty="0"/>
              <a:t> biology </a:t>
            </a:r>
            <a:r>
              <a:rPr lang="en-US" dirty="0"/>
              <a:t>will have a significantly greater impact on overall human disease than treating</a:t>
            </a:r>
            <a:r>
              <a:rPr lang="en-US" baseline="0" dirty="0"/>
              <a:t> individual diseases</a:t>
            </a:r>
          </a:p>
          <a:p>
            <a:endParaRPr lang="en-US" baseline="0" dirty="0"/>
          </a:p>
          <a:p>
            <a:r>
              <a:rPr lang="en-US" dirty="0"/>
              <a:t>Research into the biology of aging has led to the identification of hallmarks or “pillars” of aging that represent the varied mechanistic drivers of aging physiology. As seen here,</a:t>
            </a:r>
            <a:r>
              <a:rPr lang="en-US" baseline="0" dirty="0"/>
              <a:t> these include cellular senescence, impaired </a:t>
            </a:r>
            <a:r>
              <a:rPr lang="en-US" baseline="0" dirty="0" err="1"/>
              <a:t>proteotasis</a:t>
            </a:r>
            <a:r>
              <a:rPr lang="en-US" baseline="0" dirty="0"/>
              <a:t>, altered metabolism.</a:t>
            </a:r>
          </a:p>
          <a:p>
            <a:endParaRPr lang="en-US" baseline="0" dirty="0"/>
          </a:p>
          <a:p>
            <a:r>
              <a:rPr lang="en-US" baseline="0" dirty="0"/>
              <a:t>These aging pathways contribute to geriatric syndromes, chronic disease, and decreased resilience seen with aging</a:t>
            </a:r>
          </a:p>
          <a:p>
            <a:endParaRPr lang="en-US" baseline="0" dirty="0"/>
          </a:p>
          <a:p>
            <a:r>
              <a:rPr lang="en-US" dirty="0"/>
              <a:t>Although historically viewed as distinct types of biological processes, growing evidence demonstrates that these aging hallmarks are intricately linked to one another</a:t>
            </a:r>
            <a:r>
              <a:rPr lang="en-US" baseline="0" dirty="0"/>
              <a:t> </a:t>
            </a:r>
            <a:r>
              <a:rPr lang="en-US" dirty="0"/>
              <a:t>suggesting that improving one hallmark will improve the others as well</a:t>
            </a:r>
          </a:p>
        </p:txBody>
      </p:sp>
      <p:sp>
        <p:nvSpPr>
          <p:cNvPr id="4" name="Slide Number Placeholder 3"/>
          <p:cNvSpPr>
            <a:spLocks noGrp="1"/>
          </p:cNvSpPr>
          <p:nvPr>
            <p:ph type="sldNum" sz="quarter" idx="10"/>
          </p:nvPr>
        </p:nvSpPr>
        <p:spPr/>
        <p:txBody>
          <a:bodyPr/>
          <a:lstStyle/>
          <a:p>
            <a:fld id="{8D77381C-7A2D-F04B-875D-E6A0A861B86A}" type="slidenum">
              <a:rPr lang="en-US" smtClean="0"/>
              <a:t>22</a:t>
            </a:fld>
            <a:endParaRPr lang="en-US"/>
          </a:p>
        </p:txBody>
      </p:sp>
    </p:spTree>
    <p:extLst>
      <p:ext uri="{BB962C8B-B14F-4D97-AF65-F5344CB8AC3E}">
        <p14:creationId xmlns:p14="http://schemas.microsoft.com/office/powerpoint/2010/main" val="259435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pitchFamily="-110" charset="0"/>
                <a:ea typeface="ＭＳ Ｐゴシック" pitchFamily="-110" charset="-128"/>
                <a:cs typeface="ＭＳ Ｐゴシック" pitchFamily="-110" charset="-128"/>
              </a:rPr>
              <a:t>VAT is particularly important in this regard</a:t>
            </a:r>
            <a:endParaRPr lang="en-US" dirty="0"/>
          </a:p>
        </p:txBody>
      </p:sp>
      <p:sp>
        <p:nvSpPr>
          <p:cNvPr id="4" name="Slide Number Placeholder 3"/>
          <p:cNvSpPr>
            <a:spLocks noGrp="1"/>
          </p:cNvSpPr>
          <p:nvPr>
            <p:ph type="sldNum" sz="quarter" idx="10"/>
          </p:nvPr>
        </p:nvSpPr>
        <p:spPr/>
        <p:txBody>
          <a:bodyPr/>
          <a:lstStyle/>
          <a:p>
            <a:pPr>
              <a:defRPr/>
            </a:pPr>
            <a:fld id="{7B7B0EC3-F768-854E-828D-D6918B6E7100}" type="slidenum">
              <a:rPr lang="en-US" smtClean="0"/>
              <a:pPr>
                <a:defRPr/>
              </a:pPr>
              <a:t>24</a:t>
            </a:fld>
            <a:endParaRPr lang="en-US"/>
          </a:p>
        </p:txBody>
      </p:sp>
    </p:spTree>
    <p:extLst>
      <p:ext uri="{BB962C8B-B14F-4D97-AF65-F5344CB8AC3E}">
        <p14:creationId xmlns:p14="http://schemas.microsoft.com/office/powerpoint/2010/main" val="36597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4B978A-247F-4FA9-AA49-1AE4D28E956C}" type="slidenum">
              <a:rPr lang="en-US" smtClean="0"/>
              <a:pPr>
                <a:defRPr/>
              </a:pPr>
              <a:t>25</a:t>
            </a:fld>
            <a:endParaRPr lang="en-US" dirty="0"/>
          </a:p>
        </p:txBody>
      </p:sp>
    </p:spTree>
    <p:extLst>
      <p:ext uri="{BB962C8B-B14F-4D97-AF65-F5344CB8AC3E}">
        <p14:creationId xmlns:p14="http://schemas.microsoft.com/office/powerpoint/2010/main" val="2171916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76">
              <a:defRPr/>
            </a:pPr>
            <a:r>
              <a:rPr lang="en-US" dirty="0"/>
              <a:t>Take</a:t>
            </a:r>
            <a:r>
              <a:rPr lang="en-US" baseline="0" dirty="0"/>
              <a:t> out references, or </a:t>
            </a:r>
            <a:r>
              <a:rPr lang="en-US" baseline="0" dirty="0" err="1"/>
              <a:t>shroten</a:t>
            </a:r>
            <a:r>
              <a:rPr lang="en-US" baseline="0" dirty="0"/>
              <a:t>, </a:t>
            </a:r>
            <a:r>
              <a:rPr lang="en-US" baseline="0" dirty="0" err="1"/>
              <a:t>eg</a:t>
            </a:r>
            <a:r>
              <a:rPr lang="en-US" baseline="0" dirty="0"/>
              <a:t>, to </a:t>
            </a:r>
            <a:r>
              <a:rPr lang="en-US" dirty="0">
                <a:latin typeface="Calibri"/>
                <a:cs typeface="Calibri"/>
              </a:rPr>
              <a:t>McCutchan et al: Neurology 2012</a:t>
            </a:r>
          </a:p>
          <a:p>
            <a:endParaRPr lang="en-US" dirty="0"/>
          </a:p>
        </p:txBody>
      </p:sp>
      <p:sp>
        <p:nvSpPr>
          <p:cNvPr id="4" name="Slide Number Placeholder 3"/>
          <p:cNvSpPr>
            <a:spLocks noGrp="1"/>
          </p:cNvSpPr>
          <p:nvPr>
            <p:ph type="sldNum" sz="quarter" idx="10"/>
          </p:nvPr>
        </p:nvSpPr>
        <p:spPr/>
        <p:txBody>
          <a:bodyPr/>
          <a:lstStyle/>
          <a:p>
            <a:pPr>
              <a:defRPr/>
            </a:pPr>
            <a:fld id="{084B978A-247F-4FA9-AA49-1AE4D28E956C}" type="slidenum">
              <a:rPr lang="en-US" smtClean="0"/>
              <a:pPr>
                <a:defRPr/>
              </a:pPr>
              <a:t>26</a:t>
            </a:fld>
            <a:endParaRPr lang="en-US" dirty="0"/>
          </a:p>
        </p:txBody>
      </p:sp>
    </p:spTree>
    <p:extLst>
      <p:ext uri="{BB962C8B-B14F-4D97-AF65-F5344CB8AC3E}">
        <p14:creationId xmlns:p14="http://schemas.microsoft.com/office/powerpoint/2010/main" val="273677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6"/>
          <p:cNvSpPr>
            <a:spLocks noGrp="1"/>
          </p:cNvSpPr>
          <p:nvPr>
            <p:ph type="body" sz="quarter" idx="12"/>
          </p:nvPr>
        </p:nvSpPr>
        <p:spPr>
          <a:xfrm>
            <a:off x="457200" y="4572000"/>
            <a:ext cx="822960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3"/>
          </p:nvPr>
        </p:nvSpPr>
        <p:spPr>
          <a:xfrm>
            <a:off x="457200" y="15240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13" name="Rectangle 12"/>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5"/>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8"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9"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1"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152400" y="1600200"/>
            <a:ext cx="3581400" cy="4343400"/>
          </a:xfrm>
          <a:prstGeom prst="rect">
            <a:avLst/>
          </a:prstGeom>
          <a:solidFill>
            <a:schemeClr val="bg2">
              <a:lumMod val="20000"/>
              <a:lumOff val="80000"/>
              <a:alpha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457200" y="1905000"/>
            <a:ext cx="3048000" cy="4038600"/>
          </a:xfrm>
          <a:noFill/>
        </p:spPr>
        <p:txBody>
          <a:bodyPr/>
          <a:lstStyle>
            <a:lvl1pPr>
              <a:defRPr>
                <a:solidFill>
                  <a:schemeClr val="tx2">
                    <a:lumMod val="10000"/>
                  </a:schemeClr>
                </a:solidFill>
              </a:defRPr>
            </a:lvl1pPr>
            <a:lvl2pPr>
              <a:defRPr>
                <a:solidFill>
                  <a:schemeClr val="tx2">
                    <a:lumMod val="10000"/>
                  </a:schemeClr>
                </a:solidFill>
              </a:defRPr>
            </a:lvl2pPr>
            <a:lvl3pPr>
              <a:defRPr>
                <a:solidFill>
                  <a:schemeClr val="tx2">
                    <a:lumMod val="10000"/>
                  </a:schemeClr>
                </a:solidFill>
              </a:defRPr>
            </a:lvl3pPr>
            <a:lvl4pPr>
              <a:defRPr>
                <a:solidFill>
                  <a:schemeClr val="tx2">
                    <a:lumMod val="10000"/>
                  </a:schemeClr>
                </a:solidFill>
              </a:defRPr>
            </a:lvl4pPr>
            <a:lvl5pPr>
              <a:defRPr>
                <a:solidFill>
                  <a:schemeClr val="tx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3886200" y="1600200"/>
            <a:ext cx="4800600" cy="4343400"/>
          </a:xfrm>
        </p:spPr>
        <p:txBody>
          <a:bodyPr rtlCol="0">
            <a:normAutofit/>
          </a:bodyPr>
          <a:lstStyle/>
          <a:p>
            <a:pPr lvl="0"/>
            <a:r>
              <a:rPr lang="en-US" noProof="0"/>
              <a:t>Click icon to add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14" name="Rectangle 13"/>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8" name="Rectangle 7"/>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9"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10"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1"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152400" y="152400"/>
            <a:ext cx="8839200" cy="990600"/>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a:p>
        </p:txBody>
      </p:sp>
      <p:cxnSp>
        <p:nvCxnSpPr>
          <p:cNvPr id="13" name="Straight Connector 12"/>
          <p:cNvCxnSpPr/>
          <p:nvPr/>
        </p:nvCxnSpPr>
        <p:spPr>
          <a:xfrm>
            <a:off x="152400" y="1268413"/>
            <a:ext cx="8839200" cy="1587"/>
          </a:xfrm>
          <a:prstGeom prst="line">
            <a:avLst/>
          </a:prstGeom>
          <a:ln w="25400">
            <a:solidFill>
              <a:schemeClr val="bg2">
                <a:lumMod val="20000"/>
                <a:lumOff val="80000"/>
              </a:schemeClr>
            </a:solidFill>
            <a:prstDash val="sysDot"/>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57200" y="228600"/>
            <a:ext cx="8229600" cy="838200"/>
          </a:xfrm>
        </p:spPr>
        <p:txBody>
          <a:bodyPr/>
          <a:lstStyle>
            <a:lvl1pPr>
              <a:defRPr>
                <a:solidFill>
                  <a:srgbClr val="1E1C11"/>
                </a:solidFill>
              </a:defRPr>
            </a:lvl1pPr>
          </a:lstStyle>
          <a:p>
            <a:r>
              <a:rPr lang="en-US" dirty="0"/>
              <a:t>Click to edit Master title style</a:t>
            </a:r>
          </a:p>
        </p:txBody>
      </p:sp>
      <p:sp>
        <p:nvSpPr>
          <p:cNvPr id="5" name="Text Placeholder 4"/>
          <p:cNvSpPr>
            <a:spLocks noGrp="1"/>
          </p:cNvSpPr>
          <p:nvPr>
            <p:ph type="body" sz="quarter" idx="11"/>
          </p:nvPr>
        </p:nvSpPr>
        <p:spPr>
          <a:xfrm>
            <a:off x="457200" y="1676400"/>
            <a:ext cx="4191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4800600" y="1676400"/>
            <a:ext cx="3886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ClipArt Placeholder 7"/>
          <p:cNvSpPr>
            <a:spLocks noGrp="1"/>
          </p:cNvSpPr>
          <p:nvPr>
            <p:ph type="clipArt" sz="quarter" idx="10"/>
          </p:nvPr>
        </p:nvSpPr>
        <p:spPr>
          <a:xfrm>
            <a:off x="6248400" y="954088"/>
            <a:ext cx="2246313" cy="2246312"/>
          </a:xfrm>
        </p:spPr>
        <p:txBody>
          <a:bodyPr rtlCol="0">
            <a:normAutofit/>
          </a:bodyPr>
          <a:lstStyle/>
          <a:p>
            <a:pPr lvl="0"/>
            <a:r>
              <a:rPr lang="en-US" noProof="0"/>
              <a:t>Click icon to add clip art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86200" y="1447801"/>
            <a:ext cx="4724400" cy="2152650"/>
          </a:xfrm>
        </p:spPr>
        <p:txBody>
          <a:bodyPr/>
          <a:lstStyle/>
          <a:p>
            <a:r>
              <a:rPr lang="en-US"/>
              <a:t>Click to edit Master title style</a:t>
            </a:r>
            <a:endParaRPr lang="en-US" dirty="0"/>
          </a:p>
        </p:txBody>
      </p:sp>
      <p:sp>
        <p:nvSpPr>
          <p:cNvPr id="3" name="Subtitle 2"/>
          <p:cNvSpPr>
            <a:spLocks noGrp="1"/>
          </p:cNvSpPr>
          <p:nvPr>
            <p:ph type="subTitle" idx="1"/>
          </p:nvPr>
        </p:nvSpPr>
        <p:spPr>
          <a:xfrm>
            <a:off x="3886200" y="3886200"/>
            <a:ext cx="472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457200" y="152400"/>
            <a:ext cx="3200400" cy="6019800"/>
          </a:xfrm>
        </p:spPr>
        <p:txBody>
          <a:bodyPr rtlCol="0">
            <a:normAutofit/>
          </a:bodyPr>
          <a:lstStyle/>
          <a:p>
            <a:pPr lvl="0"/>
            <a:r>
              <a:rPr lang="en-US" noProof="0"/>
              <a:t>Click icon to add picture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6_Custom Layout">
    <p:spTree>
      <p:nvGrpSpPr>
        <p:cNvPr id="1" name=""/>
        <p:cNvGrpSpPr/>
        <p:nvPr/>
      </p:nvGrpSpPr>
      <p:grpSpPr>
        <a:xfrm>
          <a:off x="0" y="0"/>
          <a:ext cx="0" cy="0"/>
          <a:chOff x="0" y="0"/>
          <a:chExt cx="0" cy="0"/>
        </a:xfrm>
      </p:grpSpPr>
      <p:sp>
        <p:nvSpPr>
          <p:cNvPr id="14" name="Rectangle 13"/>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8" name="Rectangle 7"/>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9"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10"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1"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304800" y="274638"/>
            <a:ext cx="5029200" cy="5745162"/>
          </a:xfrm>
          <a:prstGeom prst="rect">
            <a:avLst/>
          </a:prstGeom>
          <a:gradFill flip="none" rotWithShape="1">
            <a:gsLst>
              <a:gs pos="0">
                <a:schemeClr val="accent1">
                  <a:tint val="100000"/>
                  <a:shade val="100000"/>
                  <a:satMod val="130000"/>
                  <a:alpha val="78000"/>
                </a:schemeClr>
              </a:gs>
              <a:gs pos="100000">
                <a:schemeClr val="accent1">
                  <a:tint val="50000"/>
                  <a:shade val="100000"/>
                  <a:satMod val="350000"/>
                  <a:alpha val="7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13" name="Straight Connector 12"/>
          <p:cNvCxnSpPr/>
          <p:nvPr/>
        </p:nvCxnSpPr>
        <p:spPr>
          <a:xfrm>
            <a:off x="304800" y="1295400"/>
            <a:ext cx="5029200" cy="1588"/>
          </a:xfrm>
          <a:prstGeom prst="line">
            <a:avLst/>
          </a:prstGeom>
          <a:ln>
            <a:solidFill>
              <a:schemeClr val="accent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4800600" cy="1143000"/>
          </a:xfrm>
        </p:spPr>
        <p:txBody>
          <a:bodyPr>
            <a:normAutofit/>
          </a:bodyPr>
          <a:lstStyle>
            <a:lvl1pPr>
              <a:defRPr sz="2400">
                <a:solidFill>
                  <a:schemeClr val="tx2">
                    <a:lumMod val="25000"/>
                  </a:schemeClr>
                </a:solidFill>
              </a:defRPr>
            </a:lvl1pPr>
          </a:lstStyle>
          <a:p>
            <a:r>
              <a:rPr lang="en-US"/>
              <a:t>Click to edit Master title style</a:t>
            </a:r>
            <a:endParaRPr lang="en-US" dirty="0"/>
          </a:p>
        </p:txBody>
      </p:sp>
      <p:sp>
        <p:nvSpPr>
          <p:cNvPr id="5" name="Picture Placeholder 4"/>
          <p:cNvSpPr>
            <a:spLocks noGrp="1"/>
          </p:cNvSpPr>
          <p:nvPr>
            <p:ph type="pic" sz="quarter" idx="11"/>
          </p:nvPr>
        </p:nvSpPr>
        <p:spPr>
          <a:xfrm>
            <a:off x="5486400" y="152400"/>
            <a:ext cx="3200400" cy="6019800"/>
          </a:xfrm>
        </p:spPr>
        <p:txBody>
          <a:bodyPr rtlCol="0">
            <a:normAutofit/>
          </a:bodyPr>
          <a:lstStyle/>
          <a:p>
            <a:pPr lvl="0"/>
            <a:r>
              <a:rPr lang="en-US" noProof="0"/>
              <a:t>Click icon to add picture</a:t>
            </a:r>
          </a:p>
        </p:txBody>
      </p:sp>
      <p:sp>
        <p:nvSpPr>
          <p:cNvPr id="7" name="Text Placeholder 6"/>
          <p:cNvSpPr>
            <a:spLocks noGrp="1"/>
          </p:cNvSpPr>
          <p:nvPr>
            <p:ph type="body" sz="quarter" idx="12"/>
          </p:nvPr>
        </p:nvSpPr>
        <p:spPr>
          <a:xfrm>
            <a:off x="457200" y="1417638"/>
            <a:ext cx="4800600" cy="4602162"/>
          </a:xfrm>
        </p:spPr>
        <p:txBody>
          <a:bodyPr>
            <a:normAutofit/>
          </a:bodyPr>
          <a:lstStyle>
            <a:lvl1pPr>
              <a:defRPr sz="2000">
                <a:solidFill>
                  <a:schemeClr val="tx2">
                    <a:lumMod val="25000"/>
                  </a:schemeClr>
                </a:solidFill>
              </a:defRPr>
            </a:lvl1pPr>
            <a:lvl2pPr>
              <a:defRPr sz="1800">
                <a:solidFill>
                  <a:schemeClr val="tx2">
                    <a:lumMod val="25000"/>
                  </a:schemeClr>
                </a:solidFill>
              </a:defRPr>
            </a:lvl2pPr>
            <a:lvl3pPr>
              <a:defRPr sz="1600">
                <a:solidFill>
                  <a:schemeClr val="tx2">
                    <a:lumMod val="25000"/>
                  </a:schemeClr>
                </a:solidFill>
              </a:defRPr>
            </a:lvl3pPr>
            <a:lvl4pPr>
              <a:defRPr sz="1400">
                <a:solidFill>
                  <a:schemeClr val="tx2">
                    <a:lumMod val="25000"/>
                  </a:schemeClr>
                </a:solidFill>
              </a:defRPr>
            </a:lvl4pPr>
            <a:lvl5pP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457200" y="1600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2"/>
          </p:nvPr>
        </p:nvSpPr>
        <p:spPr>
          <a:xfrm>
            <a:off x="457200" y="4495800"/>
            <a:ext cx="8229600" cy="1600200"/>
          </a:xfrm>
        </p:spPr>
        <p:txBody>
          <a:bodyPr rtlCol="0">
            <a:normAutofit/>
          </a:bodyPr>
          <a:lstStyle/>
          <a:p>
            <a:pPr lvl="0"/>
            <a:r>
              <a:rPr lang="en-US" noProof="0"/>
              <a:t>Click icon to add picture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457200" y="5334000"/>
            <a:ext cx="82296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457200" y="1524000"/>
            <a:ext cx="8229600" cy="3657600"/>
          </a:xfrm>
        </p:spPr>
        <p:txBody>
          <a:bodyPr rtlCol="0">
            <a:normAutofit/>
          </a:bodyPr>
          <a:lstStyle/>
          <a:p>
            <a:pPr lvl="0"/>
            <a:r>
              <a:rPr lang="en-US" noProof="0"/>
              <a:t>Click icon to add picture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0_Custom Layout">
    <p:spTree>
      <p:nvGrpSpPr>
        <p:cNvPr id="1" name=""/>
        <p:cNvGrpSpPr/>
        <p:nvPr/>
      </p:nvGrpSpPr>
      <p:grpSpPr>
        <a:xfrm>
          <a:off x="0" y="0"/>
          <a:ext cx="0" cy="0"/>
          <a:chOff x="0" y="0"/>
          <a:chExt cx="0" cy="0"/>
        </a:xfrm>
      </p:grpSpPr>
      <p:sp>
        <p:nvSpPr>
          <p:cNvPr id="13" name="Rectangle 12"/>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5"/>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8"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9"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1"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152400" y="1600200"/>
            <a:ext cx="3581400" cy="4343400"/>
          </a:xfrm>
          <a:prstGeom prst="rect">
            <a:avLst/>
          </a:prstGeom>
          <a:gradFill flip="none" rotWithShape="1">
            <a:gsLst>
              <a:gs pos="0">
                <a:schemeClr val="accent1">
                  <a:tint val="100000"/>
                  <a:shade val="100000"/>
                  <a:satMod val="130000"/>
                  <a:alpha val="88000"/>
                </a:schemeClr>
              </a:gs>
              <a:gs pos="100000">
                <a:schemeClr val="accent1">
                  <a:tint val="50000"/>
                  <a:shade val="100000"/>
                  <a:satMod val="350000"/>
                  <a:alpha val="88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6"/>
          <p:cNvSpPr>
            <a:spLocks noGrp="1"/>
          </p:cNvSpPr>
          <p:nvPr>
            <p:ph type="body" sz="quarter" idx="12"/>
          </p:nvPr>
        </p:nvSpPr>
        <p:spPr>
          <a:xfrm>
            <a:off x="457200" y="1905000"/>
            <a:ext cx="3276600" cy="4038600"/>
          </a:xfrm>
          <a:noFill/>
        </p:spPr>
        <p:txBody>
          <a:bodyPr/>
          <a:lstStyle>
            <a:lvl1pPr>
              <a:defRPr>
                <a:solidFill>
                  <a:schemeClr val="tx2">
                    <a:lumMod val="25000"/>
                  </a:schemeClr>
                </a:solidFill>
              </a:defRPr>
            </a:lvl1pPr>
            <a:lvl2pPr>
              <a:defRPr>
                <a:solidFill>
                  <a:schemeClr val="tx2">
                    <a:lumMod val="25000"/>
                  </a:schemeClr>
                </a:solidFill>
              </a:defRPr>
            </a:lvl2pPr>
            <a:lvl3pPr>
              <a:defRPr>
                <a:solidFill>
                  <a:schemeClr val="tx2">
                    <a:lumMod val="25000"/>
                  </a:schemeClr>
                </a:solidFill>
              </a:defRPr>
            </a:lvl3pPr>
            <a:lvl4pPr>
              <a:defRPr>
                <a:solidFill>
                  <a:schemeClr val="tx2">
                    <a:lumMod val="25000"/>
                  </a:schemeClr>
                </a:solidFill>
              </a:defRPr>
            </a:lvl4pPr>
            <a:lvl5pPr>
              <a:defRPr>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3886200" y="1600200"/>
            <a:ext cx="4800600" cy="4343400"/>
          </a:xfrm>
        </p:spPr>
        <p:txBody>
          <a:bodyPr rtlCol="0">
            <a:normAutofit/>
          </a:bodyPr>
          <a:lstStyle/>
          <a:p>
            <a:pPr lvl="0"/>
            <a:r>
              <a:rPr lang="en-US" noProof="0"/>
              <a:t>Click icon to add picture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457200" y="1676400"/>
            <a:ext cx="4191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4800600" y="1676400"/>
            <a:ext cx="3886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2_Custom Layout">
    <p:spTree>
      <p:nvGrpSpPr>
        <p:cNvPr id="1" name=""/>
        <p:cNvGrpSpPr/>
        <p:nvPr/>
      </p:nvGrpSpPr>
      <p:grpSpPr>
        <a:xfrm>
          <a:off x="0" y="0"/>
          <a:ext cx="0" cy="0"/>
          <a:chOff x="0" y="0"/>
          <a:chExt cx="0" cy="0"/>
        </a:xfrm>
      </p:grpSpPr>
      <p:sp>
        <p:nvSpPr>
          <p:cNvPr id="14" name="Rectangle 13"/>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8" name="Rectangle 7"/>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9"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10"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1"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304800" y="274638"/>
            <a:ext cx="5029200" cy="5745162"/>
          </a:xfrm>
          <a:prstGeom prst="rect">
            <a:avLst/>
          </a:prstGeom>
          <a:gradFill flip="none" rotWithShape="1">
            <a:gsLst>
              <a:gs pos="0">
                <a:schemeClr val="accent2">
                  <a:tint val="100000"/>
                  <a:shade val="100000"/>
                  <a:satMod val="130000"/>
                  <a:alpha val="44000"/>
                </a:schemeClr>
              </a:gs>
              <a:gs pos="100000">
                <a:schemeClr val="accent2">
                  <a:tint val="50000"/>
                  <a:shade val="100000"/>
                  <a:satMod val="350000"/>
                  <a:alpha val="44000"/>
                </a:schemeClr>
              </a:gs>
            </a:gsLst>
            <a:lin ang="16200000" scaled="0"/>
            <a:tileRect/>
          </a:gradFill>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endParaRPr lang="en-US"/>
          </a:p>
        </p:txBody>
      </p:sp>
      <p:cxnSp>
        <p:nvCxnSpPr>
          <p:cNvPr id="13" name="Straight Connector 12"/>
          <p:cNvCxnSpPr/>
          <p:nvPr/>
        </p:nvCxnSpPr>
        <p:spPr>
          <a:xfrm>
            <a:off x="304800" y="1295400"/>
            <a:ext cx="5029200" cy="1588"/>
          </a:xfrm>
          <a:prstGeom prst="line">
            <a:avLst/>
          </a:prstGeom>
          <a:ln>
            <a:solidFill>
              <a:schemeClr val="tx1">
                <a:lumMod val="9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4800600" cy="1143000"/>
          </a:xfrm>
        </p:spPr>
        <p:txBody>
          <a:bodyPr>
            <a:normAutofit/>
          </a:bodyPr>
          <a:lstStyle>
            <a:lvl1pPr>
              <a:defRPr sz="2400">
                <a:solidFill>
                  <a:schemeClr val="tx1"/>
                </a:solidFill>
              </a:defRPr>
            </a:lvl1pPr>
          </a:lstStyle>
          <a:p>
            <a:r>
              <a:rPr lang="en-US"/>
              <a:t>Click to edit Master title style</a:t>
            </a:r>
            <a:endParaRPr lang="en-US" dirty="0"/>
          </a:p>
        </p:txBody>
      </p:sp>
      <p:sp>
        <p:nvSpPr>
          <p:cNvPr id="5" name="Picture Placeholder 4"/>
          <p:cNvSpPr>
            <a:spLocks noGrp="1"/>
          </p:cNvSpPr>
          <p:nvPr>
            <p:ph type="pic" sz="quarter" idx="11"/>
          </p:nvPr>
        </p:nvSpPr>
        <p:spPr>
          <a:xfrm>
            <a:off x="5486400" y="152400"/>
            <a:ext cx="3200400" cy="6019800"/>
          </a:xfrm>
        </p:spPr>
        <p:txBody>
          <a:bodyPr rtlCol="0">
            <a:normAutofit/>
          </a:bodyPr>
          <a:lstStyle/>
          <a:p>
            <a:pPr lvl="0"/>
            <a:r>
              <a:rPr lang="en-US" noProof="0"/>
              <a:t>Click icon to add picture</a:t>
            </a:r>
          </a:p>
        </p:txBody>
      </p:sp>
      <p:sp>
        <p:nvSpPr>
          <p:cNvPr id="7" name="Text Placeholder 6"/>
          <p:cNvSpPr>
            <a:spLocks noGrp="1"/>
          </p:cNvSpPr>
          <p:nvPr>
            <p:ph type="body" sz="quarter" idx="12"/>
          </p:nvPr>
        </p:nvSpPr>
        <p:spPr>
          <a:xfrm>
            <a:off x="457200" y="1417638"/>
            <a:ext cx="4800600" cy="4602162"/>
          </a:xfrm>
        </p:spPr>
        <p:txBody>
          <a:bodyPr>
            <a:normAutofit/>
          </a:bodyPr>
          <a:lstStyle>
            <a:lvl1pPr>
              <a:defRPr sz="2000">
                <a:solidFill>
                  <a:srgbClr val="FFFFFF"/>
                </a:solidFill>
              </a:defRPr>
            </a:lvl1pPr>
            <a:lvl2pPr>
              <a:defRPr sz="1800">
                <a:solidFill>
                  <a:srgbClr val="FFFFFF"/>
                </a:solidFill>
              </a:defRPr>
            </a:lvl2pPr>
            <a:lvl3pPr>
              <a:defRPr sz="1600">
                <a:solidFill>
                  <a:srgbClr val="FFFFFF"/>
                </a:solidFill>
              </a:defRPr>
            </a:lvl3pPr>
            <a:lvl4pPr>
              <a:defRPr sz="1400">
                <a:solidFill>
                  <a:srgbClr val="FFFFFF"/>
                </a:solidFill>
              </a:defRPr>
            </a:lvl4pPr>
            <a:lvl5pPr>
              <a:defRPr sz="14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457200" y="1600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2"/>
          </p:nvPr>
        </p:nvSpPr>
        <p:spPr>
          <a:xfrm>
            <a:off x="457200" y="4495800"/>
            <a:ext cx="8229600" cy="1600200"/>
          </a:xfrm>
        </p:spPr>
        <p:txBody>
          <a:bodyPr rtlCol="0">
            <a:normAutofit/>
          </a:bodyPr>
          <a:lstStyle/>
          <a:p>
            <a:pPr lvl="0"/>
            <a:r>
              <a:rPr lang="en-US" noProof="0"/>
              <a:t>Click icon to add 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5_Custom Layout">
    <p:spTree>
      <p:nvGrpSpPr>
        <p:cNvPr id="1" name=""/>
        <p:cNvGrpSpPr/>
        <p:nvPr/>
      </p:nvGrpSpPr>
      <p:grpSpPr>
        <a:xfrm>
          <a:off x="0" y="0"/>
          <a:ext cx="0" cy="0"/>
          <a:chOff x="0" y="0"/>
          <a:chExt cx="0" cy="0"/>
        </a:xfrm>
      </p:grpSpPr>
      <p:sp>
        <p:nvSpPr>
          <p:cNvPr id="14" name="Rectangle 13"/>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8" name="Rectangle 7"/>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9"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10"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1"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304800" y="274638"/>
            <a:ext cx="5029200" cy="5745162"/>
          </a:xfrm>
          <a:prstGeom prst="rect">
            <a:avLst/>
          </a:prstGeom>
          <a:solidFill>
            <a:schemeClr val="bg2">
              <a:lumMod val="20000"/>
              <a:lumOff val="8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13" name="Straight Connector 12"/>
          <p:cNvCxnSpPr/>
          <p:nvPr/>
        </p:nvCxnSpPr>
        <p:spPr>
          <a:xfrm>
            <a:off x="304800" y="1751013"/>
            <a:ext cx="5029200" cy="1587"/>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639762"/>
            <a:ext cx="4800600" cy="960438"/>
          </a:xfrm>
        </p:spPr>
        <p:txBody>
          <a:bodyPr>
            <a:normAutofit/>
          </a:bodyPr>
          <a:lstStyle>
            <a:lvl1pPr>
              <a:defRPr sz="3200">
                <a:solidFill>
                  <a:schemeClr val="tx2">
                    <a:lumMod val="25000"/>
                  </a:schemeClr>
                </a:solidFill>
              </a:defRPr>
            </a:lvl1pPr>
          </a:lstStyle>
          <a:p>
            <a:r>
              <a:rPr lang="en-US"/>
              <a:t>Click to edit Master title style</a:t>
            </a:r>
            <a:endParaRPr lang="en-US" dirty="0"/>
          </a:p>
        </p:txBody>
      </p:sp>
      <p:sp>
        <p:nvSpPr>
          <p:cNvPr id="5" name="Picture Placeholder 4"/>
          <p:cNvSpPr>
            <a:spLocks noGrp="1"/>
          </p:cNvSpPr>
          <p:nvPr>
            <p:ph type="pic" sz="quarter" idx="11"/>
          </p:nvPr>
        </p:nvSpPr>
        <p:spPr>
          <a:xfrm>
            <a:off x="5486400" y="152400"/>
            <a:ext cx="3200400" cy="6019800"/>
          </a:xfrm>
        </p:spPr>
        <p:txBody>
          <a:bodyPr rtlCol="0">
            <a:normAutofit/>
          </a:bodyPr>
          <a:lstStyle/>
          <a:p>
            <a:pPr lvl="0"/>
            <a:r>
              <a:rPr lang="en-US" noProof="0"/>
              <a:t>Click icon to add picture</a:t>
            </a:r>
          </a:p>
        </p:txBody>
      </p:sp>
      <p:sp>
        <p:nvSpPr>
          <p:cNvPr id="7" name="Text Placeholder 6"/>
          <p:cNvSpPr>
            <a:spLocks noGrp="1"/>
          </p:cNvSpPr>
          <p:nvPr>
            <p:ph type="body" sz="quarter" idx="12"/>
          </p:nvPr>
        </p:nvSpPr>
        <p:spPr>
          <a:xfrm>
            <a:off x="457200" y="1828800"/>
            <a:ext cx="4800600" cy="4191000"/>
          </a:xfrm>
        </p:spPr>
        <p:txBody>
          <a:bodyPr>
            <a:normAutofit/>
          </a:bodyPr>
          <a:lstStyle>
            <a:lvl1pPr>
              <a:defRPr sz="2000">
                <a:solidFill>
                  <a:schemeClr val="tx2">
                    <a:lumMod val="25000"/>
                  </a:schemeClr>
                </a:solidFill>
              </a:defRPr>
            </a:lvl1pPr>
            <a:lvl2pPr>
              <a:defRPr sz="1800">
                <a:solidFill>
                  <a:schemeClr val="tx2">
                    <a:lumMod val="25000"/>
                  </a:schemeClr>
                </a:solidFill>
              </a:defRPr>
            </a:lvl2pPr>
            <a:lvl3pPr>
              <a:defRPr sz="1600">
                <a:solidFill>
                  <a:schemeClr val="tx2">
                    <a:lumMod val="25000"/>
                  </a:schemeClr>
                </a:solidFill>
              </a:defRPr>
            </a:lvl3pPr>
            <a:lvl4pPr>
              <a:defRPr sz="1400">
                <a:solidFill>
                  <a:schemeClr val="tx2">
                    <a:lumMod val="25000"/>
                  </a:schemeClr>
                </a:solidFill>
              </a:defRPr>
            </a:lvl4pPr>
            <a:lvl5pP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457200" y="5181600"/>
            <a:ext cx="822960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457200" y="1524000"/>
            <a:ext cx="8229600" cy="3657600"/>
          </a:xfrm>
        </p:spPr>
        <p:txBody>
          <a:bodyPr rtlCol="0">
            <a:normAutofit/>
          </a:bodyPr>
          <a:lstStyle/>
          <a:p>
            <a:pPr lvl="0"/>
            <a:r>
              <a:rPr lang="en-US" noProof="0"/>
              <a:t>Click icon to add picture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457200" y="1676400"/>
            <a:ext cx="4191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4800600" y="1676400"/>
            <a:ext cx="3886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88" y="152400"/>
            <a:ext cx="91440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n-US" noProof="0"/>
              <a:t>Click icon to add chart</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a:t>Click to edit Master title style</a:t>
            </a:r>
          </a:p>
        </p:txBody>
      </p:sp>
      <p:sp>
        <p:nvSpPr>
          <p:cNvPr id="3" name="Table Placeholder 2"/>
          <p:cNvSpPr>
            <a:spLocks noGrp="1"/>
          </p:cNvSpPr>
          <p:nvPr>
            <p:ph type="tbl" idx="1"/>
          </p:nvPr>
        </p:nvSpPr>
        <p:spPr>
          <a:xfrm>
            <a:off x="152400" y="1828800"/>
            <a:ext cx="8991600" cy="4572000"/>
          </a:xfrm>
        </p:spPr>
        <p:txBody>
          <a:bodyPr rtlCol="0">
            <a:normAutofit/>
          </a:bodyPr>
          <a:lstStyle/>
          <a:p>
            <a:pPr lvl="0"/>
            <a:r>
              <a:rPr lang="en-US" noProof="0"/>
              <a:t>Click icon to add table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676400"/>
            <a:ext cx="3810000" cy="4419600"/>
          </a:xfrm>
        </p:spPr>
        <p:txBody>
          <a:bodyPr rtlCol="0">
            <a:normAutofit/>
          </a:bodyPr>
          <a:lstStyle/>
          <a:p>
            <a:pPr lvl="0"/>
            <a:r>
              <a:rPr lang="en-US" noProof="0"/>
              <a:t>Click icon to add chart</a:t>
            </a:r>
          </a:p>
        </p:txBody>
      </p:sp>
      <p:sp>
        <p:nvSpPr>
          <p:cNvPr id="4" name="Text Placeholder 3"/>
          <p:cNvSpPr>
            <a:spLocks noGrp="1"/>
          </p:cNvSpPr>
          <p:nvPr>
            <p:ph type="body" sz="half" idx="2"/>
          </p:nvPr>
        </p:nvSpPr>
        <p:spPr>
          <a:xfrm>
            <a:off x="4648200" y="1676400"/>
            <a:ext cx="381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a:t>Click to edit Master title style</a:t>
            </a:r>
          </a:p>
        </p:txBody>
      </p:sp>
      <p:sp>
        <p:nvSpPr>
          <p:cNvPr id="3" name="Text Placeholder 2"/>
          <p:cNvSpPr>
            <a:spLocks noGrp="1"/>
          </p:cNvSpPr>
          <p:nvPr>
            <p:ph type="body" sz="half" idx="1"/>
          </p:nvPr>
        </p:nvSpPr>
        <p:spPr>
          <a:xfrm>
            <a:off x="685800" y="1676400"/>
            <a:ext cx="381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76400"/>
            <a:ext cx="3810000" cy="4419600"/>
          </a:xfrm>
        </p:spPr>
        <p:txBody>
          <a:bodyPr rtlCol="0">
            <a:normAutofit/>
          </a:bodyPr>
          <a:lstStyle/>
          <a:p>
            <a:pPr lvl="0"/>
            <a:r>
              <a:rPr lang="en-US" noProof="0"/>
              <a:t>Click icon to add chart</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a:t>Click to edit Master title style</a:t>
            </a:r>
          </a:p>
        </p:txBody>
      </p:sp>
      <p:sp>
        <p:nvSpPr>
          <p:cNvPr id="3" name="Text Placeholder 2"/>
          <p:cNvSpPr>
            <a:spLocks noGrp="1"/>
          </p:cNvSpPr>
          <p:nvPr>
            <p:ph type="body" sz="half" idx="1"/>
          </p:nvPr>
        </p:nvSpPr>
        <p:spPr>
          <a:xfrm>
            <a:off x="685800" y="1676400"/>
            <a:ext cx="381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76400"/>
            <a:ext cx="3810000" cy="4419600"/>
          </a:xfrm>
        </p:spPr>
        <p:txBody>
          <a:bodyPr rtlCol="0">
            <a:normAutofit/>
          </a:bodyPr>
          <a:lstStyle/>
          <a:p>
            <a:pPr lvl="0"/>
            <a:r>
              <a:rPr lang="en-US" noProof="0"/>
              <a:t>Click icon to add media</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a:t>Click to edit Master title style</a:t>
            </a:r>
          </a:p>
        </p:txBody>
      </p:sp>
      <p:sp>
        <p:nvSpPr>
          <p:cNvPr id="3" name="Media Placeholder 2"/>
          <p:cNvSpPr>
            <a:spLocks noGrp="1"/>
          </p:cNvSpPr>
          <p:nvPr>
            <p:ph type="media" sz="half" idx="1"/>
          </p:nvPr>
        </p:nvSpPr>
        <p:spPr>
          <a:xfrm>
            <a:off x="685800" y="1676400"/>
            <a:ext cx="3810000" cy="4419600"/>
          </a:xfrm>
        </p:spPr>
        <p:txBody>
          <a:bodyPr rtlCol="0">
            <a:normAutofit/>
          </a:bodyPr>
          <a:lstStyle/>
          <a:p>
            <a:pPr lvl="0"/>
            <a:r>
              <a:rPr lang="en-US" noProof="0"/>
              <a:t>Click icon to add media</a:t>
            </a:r>
          </a:p>
        </p:txBody>
      </p:sp>
      <p:sp>
        <p:nvSpPr>
          <p:cNvPr id="4" name="Text Placeholder 3"/>
          <p:cNvSpPr>
            <a:spLocks noGrp="1"/>
          </p:cNvSpPr>
          <p:nvPr>
            <p:ph type="body" sz="half" idx="2"/>
          </p:nvPr>
        </p:nvSpPr>
        <p:spPr>
          <a:xfrm>
            <a:off x="4648200" y="1676400"/>
            <a:ext cx="381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r>
              <a:rPr lang="en-US"/>
              <a:t>Click to edit Master title style</a:t>
            </a:r>
          </a:p>
        </p:txBody>
      </p:sp>
      <p:sp>
        <p:nvSpPr>
          <p:cNvPr id="3" name="SmartArt Placeholder 2"/>
          <p:cNvSpPr>
            <a:spLocks noGrp="1"/>
          </p:cNvSpPr>
          <p:nvPr>
            <p:ph type="dgm" idx="1"/>
          </p:nvPr>
        </p:nvSpPr>
        <p:spPr>
          <a:xfrm>
            <a:off x="685800" y="1676400"/>
            <a:ext cx="7772400" cy="4419600"/>
          </a:xfrm>
        </p:spPr>
        <p:txBody>
          <a:bodyPr rtlCol="0">
            <a:normAutofit/>
          </a:bodyPr>
          <a:lstStyle/>
          <a:p>
            <a:pPr lvl="0"/>
            <a:r>
              <a:rPr lang="en-US" noProof="0"/>
              <a:t>Click icon to add SmartArt graphic</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29_Custom Layout">
    <p:spTree>
      <p:nvGrpSpPr>
        <p:cNvPr id="1" name=""/>
        <p:cNvGrpSpPr/>
        <p:nvPr/>
      </p:nvGrpSpPr>
      <p:grpSpPr>
        <a:xfrm>
          <a:off x="0" y="0"/>
          <a:ext cx="0" cy="0"/>
          <a:chOff x="0" y="0"/>
          <a:chExt cx="0" cy="0"/>
        </a:xfrm>
      </p:grpSpPr>
      <p:sp>
        <p:nvSpPr>
          <p:cNvPr id="10" name="Rectangle 9"/>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4" name="Rectangle 3"/>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6"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7"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8" name="Rectangle 7"/>
          <p:cNvSpPr/>
          <p:nvPr/>
        </p:nvSpPr>
        <p:spPr>
          <a:xfrm>
            <a:off x="152400" y="152400"/>
            <a:ext cx="8839200" cy="914400"/>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dirty="0">
              <a:solidFill>
                <a:schemeClr val="accent3"/>
              </a:solidFill>
            </a:endParaRPr>
          </a:p>
        </p:txBody>
      </p:sp>
      <p:cxnSp>
        <p:nvCxnSpPr>
          <p:cNvPr id="9" name="Straight Connector 8"/>
          <p:cNvCxnSpPr/>
          <p:nvPr/>
        </p:nvCxnSpPr>
        <p:spPr>
          <a:xfrm>
            <a:off x="152400" y="1217613"/>
            <a:ext cx="8839200" cy="1587"/>
          </a:xfrm>
          <a:prstGeom prst="line">
            <a:avLst/>
          </a:prstGeom>
          <a:ln w="25400">
            <a:solidFill>
              <a:schemeClr val="tx1"/>
            </a:solidFill>
            <a:prstDash val="sysDot"/>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57200" y="274638"/>
            <a:ext cx="8229600" cy="563562"/>
          </a:xfrm>
        </p:spPr>
        <p:txBody>
          <a:bodyPr>
            <a:noAutofit/>
          </a:bodyPr>
          <a:lstStyle>
            <a:lvl1pPr>
              <a:defRPr sz="3600" b="0" i="0">
                <a:solidFill>
                  <a:srgbClr val="00395D"/>
                </a:solidFill>
                <a:latin typeface="Helvetica Neue Bold Condensed"/>
                <a:cs typeface="Helvetica Neue Bold Condensed"/>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Custom Layout">
    <p:spTree>
      <p:nvGrpSpPr>
        <p:cNvPr id="1" name=""/>
        <p:cNvGrpSpPr/>
        <p:nvPr/>
      </p:nvGrpSpPr>
      <p:grpSpPr>
        <a:xfrm>
          <a:off x="0" y="0"/>
          <a:ext cx="0" cy="0"/>
          <a:chOff x="0" y="0"/>
          <a:chExt cx="0" cy="0"/>
        </a:xfrm>
      </p:grpSpPr>
      <p:sp>
        <p:nvSpPr>
          <p:cNvPr id="12" name="Rectangle 11"/>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6"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7"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8"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9" name="Rectangle 8"/>
          <p:cNvSpPr/>
          <p:nvPr/>
        </p:nvSpPr>
        <p:spPr>
          <a:xfrm>
            <a:off x="152400" y="152400"/>
            <a:ext cx="8839200" cy="990600"/>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dirty="0">
              <a:solidFill>
                <a:schemeClr val="accent3"/>
              </a:solidFill>
            </a:endParaRPr>
          </a:p>
        </p:txBody>
      </p:sp>
      <p:cxnSp>
        <p:nvCxnSpPr>
          <p:cNvPr id="10" name="Straight Connector 9"/>
          <p:cNvCxnSpPr/>
          <p:nvPr/>
        </p:nvCxnSpPr>
        <p:spPr>
          <a:xfrm>
            <a:off x="152400" y="1293813"/>
            <a:ext cx="8839200" cy="1587"/>
          </a:xfrm>
          <a:prstGeom prst="line">
            <a:avLst/>
          </a:prstGeom>
          <a:ln w="25400">
            <a:solidFill>
              <a:schemeClr val="tx1"/>
            </a:solidFill>
            <a:prstDash val="sysDot"/>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11" name="Content Placeholder 10"/>
          <p:cNvSpPr>
            <a:spLocks noGrp="1"/>
          </p:cNvSpPr>
          <p:nvPr>
            <p:ph sz="quarter" idx="12"/>
          </p:nvPr>
        </p:nvSpPr>
        <p:spPr>
          <a:xfrm>
            <a:off x="457200" y="1447800"/>
            <a:ext cx="82296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13_Custom Layout">
    <p:spTree>
      <p:nvGrpSpPr>
        <p:cNvPr id="1" name=""/>
        <p:cNvGrpSpPr/>
        <p:nvPr/>
      </p:nvGrpSpPr>
      <p:grpSpPr>
        <a:xfrm>
          <a:off x="0" y="0"/>
          <a:ext cx="0" cy="0"/>
          <a:chOff x="0" y="0"/>
          <a:chExt cx="0" cy="0"/>
        </a:xfrm>
      </p:grpSpPr>
      <p:sp>
        <p:nvSpPr>
          <p:cNvPr id="14" name="Rectangle 13"/>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5"/>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7"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9"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0"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152400" y="152400"/>
            <a:ext cx="8839200" cy="914400"/>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dirty="0">
              <a:solidFill>
                <a:schemeClr val="accent3"/>
              </a:solidFill>
            </a:endParaRPr>
          </a:p>
        </p:txBody>
      </p:sp>
      <p:cxnSp>
        <p:nvCxnSpPr>
          <p:cNvPr id="13" name="Straight Connector 12"/>
          <p:cNvCxnSpPr/>
          <p:nvPr/>
        </p:nvCxnSpPr>
        <p:spPr>
          <a:xfrm>
            <a:off x="152400" y="1217613"/>
            <a:ext cx="8839200" cy="1587"/>
          </a:xfrm>
          <a:prstGeom prst="line">
            <a:avLst/>
          </a:prstGeom>
          <a:ln w="25400">
            <a:solidFill>
              <a:schemeClr val="tx1"/>
            </a:solidFill>
            <a:prstDash val="sysDot"/>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57200" y="274638"/>
            <a:ext cx="8229600" cy="563562"/>
          </a:xfrm>
        </p:spPr>
        <p:txBody>
          <a:bodyPr>
            <a:noAutofit/>
          </a:bodyPr>
          <a:lstStyle>
            <a:lvl1pPr>
              <a:defRPr sz="3600" b="0" i="0">
                <a:solidFill>
                  <a:srgbClr val="00395D"/>
                </a:solidFill>
                <a:latin typeface="Helvetica Neue Bold Condensed"/>
                <a:cs typeface="Helvetica Neue Bold Condensed"/>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457200" y="4267200"/>
            <a:ext cx="82296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48_Custom Layout">
    <p:spTree>
      <p:nvGrpSpPr>
        <p:cNvPr id="1" name=""/>
        <p:cNvGrpSpPr/>
        <p:nvPr/>
      </p:nvGrpSpPr>
      <p:grpSpPr>
        <a:xfrm>
          <a:off x="0" y="0"/>
          <a:ext cx="0" cy="0"/>
          <a:chOff x="0" y="0"/>
          <a:chExt cx="0" cy="0"/>
        </a:xfrm>
      </p:grpSpPr>
      <p:sp>
        <p:nvSpPr>
          <p:cNvPr id="12" name="Rectangle 11"/>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6"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7"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8"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9" name="Rectangle 8"/>
          <p:cNvSpPr/>
          <p:nvPr/>
        </p:nvSpPr>
        <p:spPr>
          <a:xfrm>
            <a:off x="152400" y="152400"/>
            <a:ext cx="8839200" cy="1143000"/>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dirty="0">
              <a:solidFill>
                <a:schemeClr val="accent3"/>
              </a:solidFill>
            </a:endParaRPr>
          </a:p>
        </p:txBody>
      </p:sp>
      <p:cxnSp>
        <p:nvCxnSpPr>
          <p:cNvPr id="11" name="Straight Connector 10"/>
          <p:cNvCxnSpPr/>
          <p:nvPr/>
        </p:nvCxnSpPr>
        <p:spPr>
          <a:xfrm>
            <a:off x="152400" y="1447800"/>
            <a:ext cx="8839200" cy="1588"/>
          </a:xfrm>
          <a:prstGeom prst="line">
            <a:avLst/>
          </a:prstGeom>
          <a:ln w="25400">
            <a:solidFill>
              <a:schemeClr val="tx1"/>
            </a:solidFill>
            <a:prstDash val="sysDot"/>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57200" y="274638"/>
            <a:ext cx="8229600" cy="868362"/>
          </a:xfrm>
        </p:spPr>
        <p:txBody>
          <a:bodyPr>
            <a:noAutofit/>
          </a:bodyPr>
          <a:lstStyle>
            <a:lvl1pPr>
              <a:defRPr sz="3600" b="0" i="0">
                <a:solidFill>
                  <a:srgbClr val="00395D"/>
                </a:solidFill>
                <a:latin typeface="Helvetica Neue Bold Condensed"/>
                <a:cs typeface="Helvetica Neue Bold Condensed"/>
              </a:defRPr>
            </a:lvl1pPr>
          </a:lstStyle>
          <a:p>
            <a:r>
              <a:rPr lang="en-US"/>
              <a:t>Click to edit Master title style</a:t>
            </a:r>
            <a:endParaRPr lang="en-US" dirty="0"/>
          </a:p>
        </p:txBody>
      </p:sp>
      <p:sp>
        <p:nvSpPr>
          <p:cNvPr id="10" name="Content Placeholder 9"/>
          <p:cNvSpPr>
            <a:spLocks noGrp="1"/>
          </p:cNvSpPr>
          <p:nvPr>
            <p:ph sz="quarter" idx="12"/>
          </p:nvPr>
        </p:nvSpPr>
        <p:spPr>
          <a:xfrm>
            <a:off x="457200" y="1752600"/>
            <a:ext cx="8229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55_Custom Layout">
    <p:spTree>
      <p:nvGrpSpPr>
        <p:cNvPr id="1" name=""/>
        <p:cNvGrpSpPr/>
        <p:nvPr/>
      </p:nvGrpSpPr>
      <p:grpSpPr>
        <a:xfrm>
          <a:off x="0" y="0"/>
          <a:ext cx="0" cy="0"/>
          <a:chOff x="0" y="0"/>
          <a:chExt cx="0" cy="0"/>
        </a:xfrm>
      </p:grpSpPr>
      <p:sp>
        <p:nvSpPr>
          <p:cNvPr id="17" name="Rectangle 16"/>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5"/>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7"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9"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0"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1" name="Rectangle 10"/>
          <p:cNvSpPr/>
          <p:nvPr/>
        </p:nvSpPr>
        <p:spPr>
          <a:xfrm>
            <a:off x="152400" y="152400"/>
            <a:ext cx="8839200" cy="6858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12" name="Straight Connector 11"/>
          <p:cNvCxnSpPr/>
          <p:nvPr/>
        </p:nvCxnSpPr>
        <p:spPr>
          <a:xfrm>
            <a:off x="152400" y="990600"/>
            <a:ext cx="8839200" cy="1588"/>
          </a:xfrm>
          <a:prstGeom prst="line">
            <a:avLst/>
          </a:prstGeom>
          <a:ln w="25400">
            <a:solidFill>
              <a:schemeClr val="tx2">
                <a:lumMod val="75000"/>
              </a:schemeClr>
            </a:solidFill>
            <a:prstDash val="sysDot"/>
          </a:ln>
        </p:spPr>
        <p:style>
          <a:lnRef idx="3">
            <a:schemeClr val="accent3"/>
          </a:lnRef>
          <a:fillRef idx="0">
            <a:schemeClr val="accent3"/>
          </a:fillRef>
          <a:effectRef idx="2">
            <a:schemeClr val="accent3"/>
          </a:effectRef>
          <a:fontRef idx="minor">
            <a:schemeClr val="tx1"/>
          </a:fontRef>
        </p:style>
      </p:cxnSp>
      <p:sp>
        <p:nvSpPr>
          <p:cNvPr id="13" name="Rectangle 12"/>
          <p:cNvSpPr/>
          <p:nvPr/>
        </p:nvSpPr>
        <p:spPr>
          <a:xfrm>
            <a:off x="152400" y="152400"/>
            <a:ext cx="8839200" cy="68580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15" name="Straight Connector 14"/>
          <p:cNvCxnSpPr/>
          <p:nvPr/>
        </p:nvCxnSpPr>
        <p:spPr>
          <a:xfrm>
            <a:off x="152400" y="990600"/>
            <a:ext cx="8839200" cy="1588"/>
          </a:xfrm>
          <a:prstGeom prst="line">
            <a:avLst/>
          </a:prstGeom>
          <a:ln w="25400">
            <a:solidFill>
              <a:schemeClr val="accent2">
                <a:lumMod val="60000"/>
                <a:lumOff val="40000"/>
              </a:schemeClr>
            </a:solidFill>
            <a:prstDash val="sysDot"/>
          </a:ln>
        </p:spPr>
        <p:style>
          <a:lnRef idx="3">
            <a:schemeClr val="accent3"/>
          </a:lnRef>
          <a:fillRef idx="0">
            <a:schemeClr val="accent3"/>
          </a:fillRef>
          <a:effectRef idx="2">
            <a:schemeClr val="accent3"/>
          </a:effectRef>
          <a:fontRef idx="minor">
            <a:schemeClr val="tx1"/>
          </a:fontRef>
        </p:style>
      </p:cxnSp>
      <p:sp>
        <p:nvSpPr>
          <p:cNvPr id="16" name="Title 1"/>
          <p:cNvSpPr txBox="1">
            <a:spLocks/>
          </p:cNvSpPr>
          <p:nvPr/>
        </p:nvSpPr>
        <p:spPr>
          <a:xfrm>
            <a:off x="457200" y="274638"/>
            <a:ext cx="8229600" cy="563562"/>
          </a:xfrm>
          <a:prstGeom prst="rect">
            <a:avLst/>
          </a:prstGeom>
        </p:spPr>
        <p:txBody>
          <a:bodyPr anchor="ctr"/>
          <a:lstStyle>
            <a:lvl1pPr defTabSz="457200" eaLnBrk="0" hangingPunct="0">
              <a:defRPr sz="2800">
                <a:solidFill>
                  <a:schemeClr val="tx1"/>
                </a:solidFill>
                <a:latin typeface="Helvetica" charset="0"/>
                <a:ea typeface="ＭＳ Ｐゴシック" charset="0"/>
                <a:cs typeface="ＭＳ Ｐゴシック" charset="0"/>
              </a:defRPr>
            </a:lvl1pPr>
            <a:lvl2pPr marL="37931725" indent="-37474525" defTabSz="457200" eaLnBrk="0" hangingPunct="0">
              <a:defRPr sz="2800">
                <a:solidFill>
                  <a:schemeClr val="tx1"/>
                </a:solidFill>
                <a:latin typeface="Helvetica" charset="0"/>
                <a:ea typeface="ＭＳ Ｐゴシック" charset="0"/>
              </a:defRPr>
            </a:lvl2pPr>
            <a:lvl3pPr eaLnBrk="0" hangingPunct="0">
              <a:defRPr sz="2800">
                <a:solidFill>
                  <a:schemeClr val="tx1"/>
                </a:solidFill>
                <a:latin typeface="Helvetica" charset="0"/>
                <a:ea typeface="ＭＳ Ｐゴシック" charset="0"/>
              </a:defRPr>
            </a:lvl3pPr>
            <a:lvl4pPr eaLnBrk="0" hangingPunct="0">
              <a:defRPr sz="2800">
                <a:solidFill>
                  <a:schemeClr val="tx1"/>
                </a:solidFill>
                <a:latin typeface="Helvetica" charset="0"/>
                <a:ea typeface="ＭＳ Ｐゴシック" charset="0"/>
              </a:defRPr>
            </a:lvl4pPr>
            <a:lvl5pPr eaLnBrk="0" hangingPunct="0">
              <a:defRPr sz="2800">
                <a:solidFill>
                  <a:schemeClr val="tx1"/>
                </a:solidFill>
                <a:latin typeface="Helvetica" charset="0"/>
                <a:ea typeface="ＭＳ Ｐゴシック" charset="0"/>
              </a:defRPr>
            </a:lvl5pPr>
            <a:lvl6pPr marL="457200" eaLnBrk="0" fontAlgn="base" hangingPunct="0">
              <a:spcBef>
                <a:spcPct val="0"/>
              </a:spcBef>
              <a:spcAft>
                <a:spcPct val="0"/>
              </a:spcAft>
              <a:defRPr sz="2800">
                <a:solidFill>
                  <a:schemeClr val="tx1"/>
                </a:solidFill>
                <a:latin typeface="Helvetica" charset="0"/>
                <a:ea typeface="ＭＳ Ｐゴシック" charset="0"/>
              </a:defRPr>
            </a:lvl6pPr>
            <a:lvl7pPr marL="914400" eaLnBrk="0" fontAlgn="base" hangingPunct="0">
              <a:spcBef>
                <a:spcPct val="0"/>
              </a:spcBef>
              <a:spcAft>
                <a:spcPct val="0"/>
              </a:spcAft>
              <a:defRPr sz="2800">
                <a:solidFill>
                  <a:schemeClr val="tx1"/>
                </a:solidFill>
                <a:latin typeface="Helvetica" charset="0"/>
                <a:ea typeface="ＭＳ Ｐゴシック" charset="0"/>
              </a:defRPr>
            </a:lvl7pPr>
            <a:lvl8pPr marL="1371600" eaLnBrk="0" fontAlgn="base" hangingPunct="0">
              <a:spcBef>
                <a:spcPct val="0"/>
              </a:spcBef>
              <a:spcAft>
                <a:spcPct val="0"/>
              </a:spcAft>
              <a:defRPr sz="2800">
                <a:solidFill>
                  <a:schemeClr val="tx1"/>
                </a:solidFill>
                <a:latin typeface="Helvetica" charset="0"/>
                <a:ea typeface="ＭＳ Ｐゴシック" charset="0"/>
              </a:defRPr>
            </a:lvl8pPr>
            <a:lvl9pPr marL="1828800" eaLnBrk="0" fontAlgn="base" hangingPunct="0">
              <a:spcBef>
                <a:spcPct val="0"/>
              </a:spcBef>
              <a:spcAft>
                <a:spcPct val="0"/>
              </a:spcAft>
              <a:defRPr sz="2800">
                <a:solidFill>
                  <a:schemeClr val="tx1"/>
                </a:solidFill>
                <a:latin typeface="Helvetica" charset="0"/>
                <a:ea typeface="ＭＳ Ｐゴシック" charset="0"/>
              </a:defRPr>
            </a:lvl9pPr>
          </a:lstStyle>
          <a:p>
            <a:pPr algn="ctr" eaLnBrk="1" hangingPunct="1">
              <a:defRPr/>
            </a:pPr>
            <a:r>
              <a:rPr lang="en-US" sz="3200">
                <a:solidFill>
                  <a:srgbClr val="00395D"/>
                </a:solidFill>
                <a:latin typeface="Helvetica Neue Bold Condensed" charset="0"/>
                <a:cs typeface="Helvetica Neue Bold Condensed" charset="0"/>
              </a:rPr>
              <a:t>Click to edit Master title style</a:t>
            </a:r>
          </a:p>
        </p:txBody>
      </p:sp>
      <p:sp>
        <p:nvSpPr>
          <p:cNvPr id="2" name="Title 1"/>
          <p:cNvSpPr>
            <a:spLocks noGrp="1"/>
          </p:cNvSpPr>
          <p:nvPr>
            <p:ph type="title"/>
          </p:nvPr>
        </p:nvSpPr>
        <p:spPr>
          <a:xfrm>
            <a:off x="457200" y="274638"/>
            <a:ext cx="8229600" cy="563562"/>
          </a:xfrm>
        </p:spPr>
        <p:txBody>
          <a:bodyPr>
            <a:noAutofit/>
          </a:bodyPr>
          <a:lstStyle>
            <a:lvl1pPr>
              <a:defRPr sz="24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2"/>
          </p:nvPr>
        </p:nvSpPr>
        <p:spPr>
          <a:xfrm>
            <a:off x="457200" y="4191000"/>
            <a:ext cx="82296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56_Custom Layout">
    <p:spTree>
      <p:nvGrpSpPr>
        <p:cNvPr id="1" name=""/>
        <p:cNvGrpSpPr/>
        <p:nvPr/>
      </p:nvGrpSpPr>
      <p:grpSpPr>
        <a:xfrm>
          <a:off x="0" y="0"/>
          <a:ext cx="0" cy="0"/>
          <a:chOff x="0" y="0"/>
          <a:chExt cx="0" cy="0"/>
        </a:xfrm>
      </p:grpSpPr>
      <p:sp>
        <p:nvSpPr>
          <p:cNvPr id="14" name="Rectangle 13"/>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5"/>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8"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9"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0"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304800" y="274638"/>
            <a:ext cx="5029200" cy="5973762"/>
          </a:xfrm>
          <a:prstGeom prst="rect">
            <a:avLst/>
          </a:prstGeom>
          <a:solidFill>
            <a:schemeClr val="bg2">
              <a:lumMod val="20000"/>
              <a:lumOff val="80000"/>
              <a:alpha val="7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13" name="Straight Connector 12"/>
          <p:cNvCxnSpPr/>
          <p:nvPr/>
        </p:nvCxnSpPr>
        <p:spPr>
          <a:xfrm>
            <a:off x="304800" y="1751013"/>
            <a:ext cx="5029200" cy="1587"/>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639762"/>
            <a:ext cx="4800600" cy="960438"/>
          </a:xfrm>
        </p:spPr>
        <p:txBody>
          <a:bodyPr>
            <a:normAutofit/>
          </a:bodyPr>
          <a:lstStyle>
            <a:lvl1pPr>
              <a:defRPr sz="3200">
                <a:solidFill>
                  <a:schemeClr val="tx2">
                    <a:lumMod val="25000"/>
                  </a:schemeClr>
                </a:solidFill>
              </a:defRPr>
            </a:lvl1pPr>
          </a:lstStyle>
          <a:p>
            <a:r>
              <a:rPr lang="en-US"/>
              <a:t>Click to edit Master title style</a:t>
            </a:r>
            <a:endParaRPr lang="en-US" dirty="0"/>
          </a:p>
        </p:txBody>
      </p:sp>
      <p:sp>
        <p:nvSpPr>
          <p:cNvPr id="7" name="Text Placeholder 6"/>
          <p:cNvSpPr>
            <a:spLocks noGrp="1"/>
          </p:cNvSpPr>
          <p:nvPr>
            <p:ph type="body" sz="quarter" idx="12"/>
          </p:nvPr>
        </p:nvSpPr>
        <p:spPr>
          <a:xfrm>
            <a:off x="457200" y="1828800"/>
            <a:ext cx="4800600" cy="4191000"/>
          </a:xfrm>
        </p:spPr>
        <p:txBody>
          <a:bodyPr>
            <a:normAutofit/>
          </a:bodyPr>
          <a:lstStyle>
            <a:lvl1pPr>
              <a:defRPr sz="2000">
                <a:solidFill>
                  <a:schemeClr val="tx2">
                    <a:lumMod val="25000"/>
                  </a:schemeClr>
                </a:solidFill>
              </a:defRPr>
            </a:lvl1pPr>
            <a:lvl2pPr>
              <a:defRPr sz="1800">
                <a:solidFill>
                  <a:schemeClr val="tx2">
                    <a:lumMod val="25000"/>
                  </a:schemeClr>
                </a:solidFill>
              </a:defRPr>
            </a:lvl2pPr>
            <a:lvl3pPr>
              <a:defRPr sz="1600">
                <a:solidFill>
                  <a:schemeClr val="tx2">
                    <a:lumMod val="25000"/>
                  </a:schemeClr>
                </a:solidFill>
              </a:defRPr>
            </a:lvl3pPr>
            <a:lvl4pPr>
              <a:defRPr sz="1400">
                <a:solidFill>
                  <a:schemeClr val="tx2">
                    <a:lumMod val="25000"/>
                  </a:schemeClr>
                </a:solidFill>
              </a:defRPr>
            </a:lvl4pPr>
            <a:lvl5pP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5486400" y="304800"/>
            <a:ext cx="3276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57_Custom Layout">
    <p:spTree>
      <p:nvGrpSpPr>
        <p:cNvPr id="1" name=""/>
        <p:cNvGrpSpPr/>
        <p:nvPr/>
      </p:nvGrpSpPr>
      <p:grpSpPr>
        <a:xfrm>
          <a:off x="0" y="0"/>
          <a:ext cx="0" cy="0"/>
          <a:chOff x="0" y="0"/>
          <a:chExt cx="0" cy="0"/>
        </a:xfrm>
      </p:grpSpPr>
      <p:sp>
        <p:nvSpPr>
          <p:cNvPr id="13" name="Rectangle 12"/>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5"/>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8"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10"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1"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152400" y="1600200"/>
            <a:ext cx="3581400" cy="4343400"/>
          </a:xfrm>
          <a:prstGeom prst="rect">
            <a:avLst/>
          </a:prstGeom>
          <a:solidFill>
            <a:schemeClr val="bg2">
              <a:lumMod val="20000"/>
              <a:lumOff val="80000"/>
              <a:alpha val="6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2"/>
          </p:nvPr>
        </p:nvSpPr>
        <p:spPr>
          <a:xfrm>
            <a:off x="457200" y="1905000"/>
            <a:ext cx="3048000" cy="4038600"/>
          </a:xfrm>
          <a:noFill/>
        </p:spPr>
        <p:txBody>
          <a:bodyPr/>
          <a:lstStyle>
            <a:lvl1pPr>
              <a:defRPr>
                <a:solidFill>
                  <a:schemeClr val="tx2">
                    <a:lumMod val="10000"/>
                  </a:schemeClr>
                </a:solidFill>
              </a:defRPr>
            </a:lvl1pPr>
            <a:lvl2pPr>
              <a:defRPr>
                <a:solidFill>
                  <a:schemeClr val="tx2">
                    <a:lumMod val="10000"/>
                  </a:schemeClr>
                </a:solidFill>
              </a:defRPr>
            </a:lvl2pPr>
            <a:lvl3pPr>
              <a:defRPr>
                <a:solidFill>
                  <a:schemeClr val="tx2">
                    <a:lumMod val="10000"/>
                  </a:schemeClr>
                </a:solidFill>
              </a:defRPr>
            </a:lvl3pPr>
            <a:lvl4pPr>
              <a:defRPr>
                <a:solidFill>
                  <a:schemeClr val="tx2">
                    <a:lumMod val="10000"/>
                  </a:schemeClr>
                </a:solidFill>
              </a:defRPr>
            </a:lvl4pPr>
            <a:lvl5pPr>
              <a:defRPr>
                <a:solidFill>
                  <a:schemeClr val="tx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4"/>
          </p:nvPr>
        </p:nvSpPr>
        <p:spPr>
          <a:xfrm>
            <a:off x="3886200" y="1600200"/>
            <a:ext cx="4800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457200" y="1600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2"/>
          </p:nvPr>
        </p:nvSpPr>
        <p:spPr>
          <a:xfrm>
            <a:off x="457200" y="4572000"/>
            <a:ext cx="8229600" cy="167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57200" y="1905000"/>
            <a:ext cx="8229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5"/>
          <p:cNvSpPr>
            <a:spLocks noGrp="1"/>
          </p:cNvSpPr>
          <p:nvPr>
            <p:ph sz="quarter" idx="10"/>
          </p:nvPr>
        </p:nvSpPr>
        <p:spPr>
          <a:xfrm>
            <a:off x="1828800" y="609600"/>
            <a:ext cx="5410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60_Custom Layout">
    <p:spTree>
      <p:nvGrpSpPr>
        <p:cNvPr id="1" name=""/>
        <p:cNvGrpSpPr/>
        <p:nvPr/>
      </p:nvGrpSpPr>
      <p:grpSpPr>
        <a:xfrm>
          <a:off x="0" y="0"/>
          <a:ext cx="0" cy="0"/>
          <a:chOff x="0" y="0"/>
          <a:chExt cx="0" cy="0"/>
        </a:xfrm>
      </p:grpSpPr>
      <p:sp>
        <p:nvSpPr>
          <p:cNvPr id="14" name="Rectangle 13"/>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5"/>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8"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9"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0"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304800" y="274638"/>
            <a:ext cx="5029200" cy="5745162"/>
          </a:xfrm>
          <a:prstGeom prst="rect">
            <a:avLst/>
          </a:prstGeom>
          <a:gradFill flip="none" rotWithShape="1">
            <a:gsLst>
              <a:gs pos="0">
                <a:schemeClr val="accent1">
                  <a:tint val="100000"/>
                  <a:shade val="100000"/>
                  <a:satMod val="130000"/>
                  <a:alpha val="78000"/>
                </a:schemeClr>
              </a:gs>
              <a:gs pos="100000">
                <a:schemeClr val="accent1">
                  <a:tint val="50000"/>
                  <a:shade val="100000"/>
                  <a:satMod val="350000"/>
                  <a:alpha val="7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cxnSp>
        <p:nvCxnSpPr>
          <p:cNvPr id="13" name="Straight Connector 12"/>
          <p:cNvCxnSpPr/>
          <p:nvPr/>
        </p:nvCxnSpPr>
        <p:spPr>
          <a:xfrm>
            <a:off x="304800" y="1295400"/>
            <a:ext cx="5029200" cy="1588"/>
          </a:xfrm>
          <a:prstGeom prst="line">
            <a:avLst/>
          </a:prstGeom>
          <a:ln>
            <a:solidFill>
              <a:schemeClr val="accent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4800600" cy="1143000"/>
          </a:xfrm>
        </p:spPr>
        <p:txBody>
          <a:bodyPr>
            <a:normAutofit/>
          </a:bodyPr>
          <a:lstStyle>
            <a:lvl1pPr>
              <a:defRPr sz="2400">
                <a:solidFill>
                  <a:schemeClr val="tx2">
                    <a:lumMod val="25000"/>
                  </a:schemeClr>
                </a:solidFill>
              </a:defRPr>
            </a:lvl1pPr>
          </a:lstStyle>
          <a:p>
            <a:r>
              <a:rPr lang="en-US"/>
              <a:t>Click to edit Master title style</a:t>
            </a:r>
            <a:endParaRPr lang="en-US" dirty="0"/>
          </a:p>
        </p:txBody>
      </p:sp>
      <p:sp>
        <p:nvSpPr>
          <p:cNvPr id="7" name="Text Placeholder 6"/>
          <p:cNvSpPr>
            <a:spLocks noGrp="1"/>
          </p:cNvSpPr>
          <p:nvPr>
            <p:ph type="body" sz="quarter" idx="12"/>
          </p:nvPr>
        </p:nvSpPr>
        <p:spPr>
          <a:xfrm>
            <a:off x="457200" y="1417638"/>
            <a:ext cx="4800600" cy="4602162"/>
          </a:xfrm>
        </p:spPr>
        <p:txBody>
          <a:bodyPr>
            <a:normAutofit/>
          </a:bodyPr>
          <a:lstStyle>
            <a:lvl1pPr>
              <a:defRPr sz="2000">
                <a:solidFill>
                  <a:schemeClr val="tx2">
                    <a:lumMod val="25000"/>
                  </a:schemeClr>
                </a:solidFill>
              </a:defRPr>
            </a:lvl1pPr>
            <a:lvl2pPr>
              <a:defRPr sz="1800">
                <a:solidFill>
                  <a:schemeClr val="tx2">
                    <a:lumMod val="25000"/>
                  </a:schemeClr>
                </a:solidFill>
              </a:defRPr>
            </a:lvl2pPr>
            <a:lvl3pPr>
              <a:defRPr sz="1600">
                <a:solidFill>
                  <a:schemeClr val="tx2">
                    <a:lumMod val="25000"/>
                  </a:schemeClr>
                </a:solidFill>
              </a:defRPr>
            </a:lvl3pPr>
            <a:lvl4pPr>
              <a:defRPr sz="1400">
                <a:solidFill>
                  <a:schemeClr val="tx2">
                    <a:lumMod val="25000"/>
                  </a:schemeClr>
                </a:solidFill>
              </a:defRPr>
            </a:lvl4pPr>
            <a:lvl5pP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5486400" y="304800"/>
            <a:ext cx="335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61_Custom Layout">
    <p:spTree>
      <p:nvGrpSpPr>
        <p:cNvPr id="1" name=""/>
        <p:cNvGrpSpPr/>
        <p:nvPr/>
      </p:nvGrpSpPr>
      <p:grpSpPr>
        <a:xfrm>
          <a:off x="0" y="0"/>
          <a:ext cx="0" cy="0"/>
          <a:chOff x="0" y="0"/>
          <a:chExt cx="0" cy="0"/>
        </a:xfrm>
      </p:grpSpPr>
      <p:sp>
        <p:nvSpPr>
          <p:cNvPr id="13" name="Rectangle 12"/>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5"/>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8"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10"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1"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152400" y="1600200"/>
            <a:ext cx="3581400" cy="4343400"/>
          </a:xfrm>
          <a:prstGeom prst="rect">
            <a:avLst/>
          </a:prstGeom>
          <a:gradFill flip="none" rotWithShape="1">
            <a:gsLst>
              <a:gs pos="0">
                <a:schemeClr val="accent1">
                  <a:tint val="100000"/>
                  <a:shade val="100000"/>
                  <a:satMod val="130000"/>
                  <a:alpha val="88000"/>
                </a:schemeClr>
              </a:gs>
              <a:gs pos="100000">
                <a:schemeClr val="accent1">
                  <a:tint val="50000"/>
                  <a:shade val="100000"/>
                  <a:satMod val="350000"/>
                  <a:alpha val="88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6"/>
          <p:cNvSpPr>
            <a:spLocks noGrp="1"/>
          </p:cNvSpPr>
          <p:nvPr>
            <p:ph type="body" sz="quarter" idx="12"/>
          </p:nvPr>
        </p:nvSpPr>
        <p:spPr>
          <a:xfrm>
            <a:off x="457200" y="1905000"/>
            <a:ext cx="3276600" cy="4038600"/>
          </a:xfrm>
          <a:noFill/>
        </p:spPr>
        <p:txBody>
          <a:bodyPr/>
          <a:lstStyle>
            <a:lvl1pPr>
              <a:defRPr>
                <a:solidFill>
                  <a:schemeClr val="tx2">
                    <a:lumMod val="25000"/>
                  </a:schemeClr>
                </a:solidFill>
              </a:defRPr>
            </a:lvl1pPr>
            <a:lvl2pPr>
              <a:defRPr>
                <a:solidFill>
                  <a:schemeClr val="tx2">
                    <a:lumMod val="25000"/>
                  </a:schemeClr>
                </a:solidFill>
              </a:defRPr>
            </a:lvl2pPr>
            <a:lvl3pPr>
              <a:defRPr>
                <a:solidFill>
                  <a:schemeClr val="tx2">
                    <a:lumMod val="25000"/>
                  </a:schemeClr>
                </a:solidFill>
              </a:defRPr>
            </a:lvl3pPr>
            <a:lvl4pPr>
              <a:defRPr>
                <a:solidFill>
                  <a:schemeClr val="tx2">
                    <a:lumMod val="25000"/>
                  </a:schemeClr>
                </a:solidFill>
              </a:defRPr>
            </a:lvl4pPr>
            <a:lvl5pPr>
              <a:defRPr>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886200" y="1600200"/>
            <a:ext cx="48006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62_Custom Layout">
    <p:spTree>
      <p:nvGrpSpPr>
        <p:cNvPr id="1" name=""/>
        <p:cNvGrpSpPr/>
        <p:nvPr/>
      </p:nvGrpSpPr>
      <p:grpSpPr>
        <a:xfrm>
          <a:off x="0" y="0"/>
          <a:ext cx="0" cy="0"/>
          <a:chOff x="0" y="0"/>
          <a:chExt cx="0" cy="0"/>
        </a:xfrm>
      </p:grpSpPr>
      <p:sp>
        <p:nvSpPr>
          <p:cNvPr id="12" name="Rectangle 11"/>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6"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7"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8"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9" name="Rectangle 8"/>
          <p:cNvSpPr/>
          <p:nvPr/>
        </p:nvSpPr>
        <p:spPr>
          <a:xfrm>
            <a:off x="152400" y="152400"/>
            <a:ext cx="8839200" cy="990600"/>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dirty="0">
              <a:solidFill>
                <a:schemeClr val="accent3"/>
              </a:solidFill>
            </a:endParaRPr>
          </a:p>
        </p:txBody>
      </p:sp>
      <p:cxnSp>
        <p:nvCxnSpPr>
          <p:cNvPr id="10" name="Straight Connector 9"/>
          <p:cNvCxnSpPr/>
          <p:nvPr/>
        </p:nvCxnSpPr>
        <p:spPr>
          <a:xfrm>
            <a:off x="152400" y="1282700"/>
            <a:ext cx="8839200" cy="1588"/>
          </a:xfrm>
          <a:prstGeom prst="line">
            <a:avLst/>
          </a:prstGeom>
          <a:ln w="25400">
            <a:solidFill>
              <a:schemeClr val="tx1"/>
            </a:solidFill>
            <a:prstDash val="sysDot"/>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57200" y="274638"/>
            <a:ext cx="8229600" cy="792162"/>
          </a:xfrm>
        </p:spPr>
        <p:txBody>
          <a:bodyPr>
            <a:noAutofit/>
          </a:bodyPr>
          <a:lstStyle>
            <a:lvl1pPr>
              <a:lnSpc>
                <a:spcPct val="80000"/>
              </a:lnSpc>
              <a:defRPr sz="3600">
                <a:solidFill>
                  <a:schemeClr val="bg2">
                    <a:lumMod val="50000"/>
                  </a:schemeClr>
                </a:solidFill>
              </a:defRPr>
            </a:lvl1pPr>
          </a:lstStyle>
          <a:p>
            <a:r>
              <a:rPr lang="en-US" dirty="0"/>
              <a:t>Click to edit Master title style</a:t>
            </a:r>
          </a:p>
        </p:txBody>
      </p:sp>
      <p:sp>
        <p:nvSpPr>
          <p:cNvPr id="11" name="Content Placeholder 10"/>
          <p:cNvSpPr>
            <a:spLocks noGrp="1"/>
          </p:cNvSpPr>
          <p:nvPr>
            <p:ph sz="quarter" idx="12"/>
          </p:nvPr>
        </p:nvSpPr>
        <p:spPr>
          <a:xfrm>
            <a:off x="457200" y="1600200"/>
            <a:ext cx="82296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63_Custom Layout">
    <p:spTree>
      <p:nvGrpSpPr>
        <p:cNvPr id="1" name=""/>
        <p:cNvGrpSpPr/>
        <p:nvPr/>
      </p:nvGrpSpPr>
      <p:grpSpPr>
        <a:xfrm>
          <a:off x="0" y="0"/>
          <a:ext cx="0" cy="0"/>
          <a:chOff x="0" y="0"/>
          <a:chExt cx="0" cy="0"/>
        </a:xfrm>
      </p:grpSpPr>
      <p:sp>
        <p:nvSpPr>
          <p:cNvPr id="12" name="Rectangle 11"/>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5" name="Rectangle 4"/>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6"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7" name="Picture 7"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8" name="Picture 8"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9" name="Rectangle 8"/>
          <p:cNvSpPr/>
          <p:nvPr/>
        </p:nvSpPr>
        <p:spPr>
          <a:xfrm>
            <a:off x="152400" y="152400"/>
            <a:ext cx="8839200" cy="990600"/>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dirty="0">
              <a:solidFill>
                <a:schemeClr val="accent3"/>
              </a:solidFill>
            </a:endParaRPr>
          </a:p>
        </p:txBody>
      </p:sp>
      <p:cxnSp>
        <p:nvCxnSpPr>
          <p:cNvPr id="10" name="Straight Connector 9"/>
          <p:cNvCxnSpPr/>
          <p:nvPr/>
        </p:nvCxnSpPr>
        <p:spPr>
          <a:xfrm>
            <a:off x="152400" y="1282700"/>
            <a:ext cx="8839200" cy="1588"/>
          </a:xfrm>
          <a:prstGeom prst="line">
            <a:avLst/>
          </a:prstGeom>
          <a:ln w="25400">
            <a:solidFill>
              <a:schemeClr val="tx1"/>
            </a:solidFill>
            <a:prstDash val="sysDot"/>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57200" y="228600"/>
            <a:ext cx="8229600" cy="868362"/>
          </a:xfrm>
        </p:spPr>
        <p:txBody>
          <a:bodyPr>
            <a:noAutofit/>
          </a:bodyPr>
          <a:lstStyle>
            <a:lvl1pPr>
              <a:lnSpc>
                <a:spcPct val="80000"/>
              </a:lnSpc>
              <a:defRPr sz="3600">
                <a:solidFill>
                  <a:schemeClr val="bg2">
                    <a:lumMod val="50000"/>
                  </a:schemeClr>
                </a:solidFill>
              </a:defRPr>
            </a:lvl1pPr>
          </a:lstStyle>
          <a:p>
            <a:r>
              <a:rPr lang="en-US" dirty="0"/>
              <a:t>Click to edit Master title style</a:t>
            </a:r>
          </a:p>
        </p:txBody>
      </p:sp>
      <p:sp>
        <p:nvSpPr>
          <p:cNvPr id="11" name="Content Placeholder 10"/>
          <p:cNvSpPr>
            <a:spLocks noGrp="1"/>
          </p:cNvSpPr>
          <p:nvPr>
            <p:ph sz="quarter" idx="12"/>
          </p:nvPr>
        </p:nvSpPr>
        <p:spPr>
          <a:xfrm>
            <a:off x="457200" y="1600200"/>
            <a:ext cx="82296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600">
                <a:solidFill>
                  <a:schemeClr val="bg2">
                    <a:lumMod val="50000"/>
                  </a:schemeClr>
                </a:solidFill>
              </a:defRPr>
            </a:lvl1pPr>
          </a:lstStyle>
          <a:p>
            <a:r>
              <a:rPr lang="en-US"/>
              <a:t>Click to edit Master title style</a:t>
            </a:r>
            <a:endParaRPr lang="en-US" dirty="0"/>
          </a:p>
        </p:txBody>
      </p:sp>
      <p:sp>
        <p:nvSpPr>
          <p:cNvPr id="8" name="Text Placeholder 7"/>
          <p:cNvSpPr>
            <a:spLocks noGrp="1"/>
          </p:cNvSpPr>
          <p:nvPr>
            <p:ph type="body" sz="quarter" idx="11"/>
          </p:nvPr>
        </p:nvSpPr>
        <p:spPr>
          <a:xfrm>
            <a:off x="457200" y="1219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2"/>
          </p:nvPr>
        </p:nvSpPr>
        <p:spPr>
          <a:xfrm>
            <a:off x="457200" y="4267200"/>
            <a:ext cx="8229600" cy="1752600"/>
          </a:xfrm>
        </p:spPr>
        <p:txBody>
          <a:bodyPr rtlCol="0">
            <a:normAutofit/>
          </a:bodyPr>
          <a:lstStyle/>
          <a:p>
            <a:pPr lvl="0"/>
            <a:r>
              <a:rPr lang="en-US" noProof="0" dirty="0"/>
              <a:t>Click icon to add picture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lstStyle/>
          <a:p>
            <a:r>
              <a:rPr lang="en-US"/>
              <a:t>Click to edit Master title style</a:t>
            </a:r>
          </a:p>
        </p:txBody>
      </p:sp>
      <p:sp>
        <p:nvSpPr>
          <p:cNvPr id="8" name="Text Placeholder 7"/>
          <p:cNvSpPr>
            <a:spLocks noGrp="1"/>
          </p:cNvSpPr>
          <p:nvPr>
            <p:ph type="body" sz="quarter" idx="10"/>
          </p:nvPr>
        </p:nvSpPr>
        <p:spPr>
          <a:xfrm>
            <a:off x="381000" y="1752600"/>
            <a:ext cx="83058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942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7_Custom Layout">
    <p:spTree>
      <p:nvGrpSpPr>
        <p:cNvPr id="1" name=""/>
        <p:cNvGrpSpPr/>
        <p:nvPr/>
      </p:nvGrpSpPr>
      <p:grpSpPr>
        <a:xfrm>
          <a:off x="0" y="0"/>
          <a:ext cx="0" cy="0"/>
          <a:chOff x="0" y="0"/>
          <a:chExt cx="0" cy="0"/>
        </a:xfrm>
      </p:grpSpPr>
      <p:sp>
        <p:nvSpPr>
          <p:cNvPr id="14" name="Rectangle 13"/>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5"/>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7"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8" name="Picture 13" descr="ucsd_logobw_h.tif"/>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9" name="Picture 14" descr="HNRPlogo_horiz_2inclr.png"/>
          <p:cNvPicPr>
            <a:picLocks noChangeAspect="1"/>
          </p:cNvPicPr>
          <p:nvPr/>
        </p:nvPicPr>
        <p:blipFill>
          <a:blip r:embed="rId3"/>
          <a:srcRect/>
          <a:stretch>
            <a:fillRect/>
          </a:stretch>
        </p:blipFill>
        <p:spPr bwMode="auto">
          <a:xfrm>
            <a:off x="152400" y="6442075"/>
            <a:ext cx="1301750" cy="355600"/>
          </a:xfrm>
          <a:prstGeom prst="rect">
            <a:avLst/>
          </a:prstGeom>
          <a:noFill/>
          <a:ln w="9525">
            <a:noFill/>
            <a:miter lim="800000"/>
            <a:headEnd/>
            <a:tailEnd/>
          </a:ln>
        </p:spPr>
      </p:pic>
      <p:sp>
        <p:nvSpPr>
          <p:cNvPr id="12" name="Rectangle 11"/>
          <p:cNvSpPr/>
          <p:nvPr/>
        </p:nvSpPr>
        <p:spPr>
          <a:xfrm>
            <a:off x="152400" y="152400"/>
            <a:ext cx="8839200" cy="990600"/>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0" hangingPunct="0">
              <a:defRPr/>
            </a:pPr>
            <a:endParaRPr lang="en-US" dirty="0">
              <a:solidFill>
                <a:schemeClr val="accent3"/>
              </a:solidFill>
            </a:endParaRPr>
          </a:p>
        </p:txBody>
      </p:sp>
      <p:cxnSp>
        <p:nvCxnSpPr>
          <p:cNvPr id="13" name="Straight Connector 12"/>
          <p:cNvCxnSpPr/>
          <p:nvPr/>
        </p:nvCxnSpPr>
        <p:spPr>
          <a:xfrm>
            <a:off x="152400" y="1217613"/>
            <a:ext cx="8839200" cy="1587"/>
          </a:xfrm>
          <a:prstGeom prst="line">
            <a:avLst/>
          </a:prstGeom>
          <a:ln w="25400">
            <a:solidFill>
              <a:schemeClr val="tx1"/>
            </a:solidFill>
            <a:prstDash val="sysDot"/>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57200" y="274638"/>
            <a:ext cx="8229600" cy="715962"/>
          </a:xfrm>
        </p:spPr>
        <p:txBody>
          <a:bodyPr>
            <a:noAutofit/>
          </a:bodyPr>
          <a:lstStyle>
            <a:lvl1pPr>
              <a:defRPr sz="3600">
                <a:solidFill>
                  <a:schemeClr val="bg2">
                    <a:lumMod val="50000"/>
                  </a:schemeClr>
                </a:solidFill>
              </a:defRPr>
            </a:lvl1pPr>
          </a:lstStyle>
          <a:p>
            <a:r>
              <a:rPr lang="en-US" dirty="0"/>
              <a:t>Click to edit Master title style</a:t>
            </a:r>
          </a:p>
        </p:txBody>
      </p:sp>
      <p:sp>
        <p:nvSpPr>
          <p:cNvPr id="11" name="Content Placeholder 10"/>
          <p:cNvSpPr>
            <a:spLocks noGrp="1"/>
          </p:cNvSpPr>
          <p:nvPr>
            <p:ph sz="quarter" idx="12"/>
          </p:nvPr>
        </p:nvSpPr>
        <p:spPr>
          <a:xfrm>
            <a:off x="457200" y="4191000"/>
            <a:ext cx="83058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p:nvPr>
        </p:nvSpPr>
        <p:spPr>
          <a:xfrm>
            <a:off x="457200" y="1371600"/>
            <a:ext cx="83058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1122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0CAE-CCC3-BC46-8F04-EDADF4A4A6D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B6BCA3-2FB2-E949-81FC-CBFA3A52AA1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353CD55-4525-C848-A2E6-9858AF0B37F9}"/>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5" name="Footer Placeholder 4">
            <a:extLst>
              <a:ext uri="{FF2B5EF4-FFF2-40B4-BE49-F238E27FC236}">
                <a16:creationId xmlns:a16="http://schemas.microsoft.com/office/drawing/2014/main" id="{AA57D0F5-86F7-5140-867F-18F1002C9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3FAB1-FB40-5D42-8F9C-8966FA9D39E7}"/>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1976064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4450-E590-3745-9A9E-5339A839D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F1D0D-0C45-6342-8BA0-1A72617CC6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1E6D9-4AB9-1543-B33C-1A2196233CC7}"/>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5" name="Footer Placeholder 4">
            <a:extLst>
              <a:ext uri="{FF2B5EF4-FFF2-40B4-BE49-F238E27FC236}">
                <a16:creationId xmlns:a16="http://schemas.microsoft.com/office/drawing/2014/main" id="{FBA41491-5C63-7749-87F1-B5C9DCE45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7B293-378B-4644-8128-2B0D8C46F868}"/>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2793141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1926-5056-C244-8EF9-7D7A23E37172}"/>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BA8E2D5-9031-4349-BE7E-FA00B00DA32D}"/>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0B32F5-2B29-A241-87AD-E63260FE6C6B}"/>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5" name="Footer Placeholder 4">
            <a:extLst>
              <a:ext uri="{FF2B5EF4-FFF2-40B4-BE49-F238E27FC236}">
                <a16:creationId xmlns:a16="http://schemas.microsoft.com/office/drawing/2014/main" id="{60903747-95BD-7044-89B5-48B104553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6EA0B-ABAF-A24B-AB82-272CF7C2B1D9}"/>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3615519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F807B-2615-FF47-A591-F9CEF4C827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C9C9D3-C843-7E46-9527-BAF7ADBEA30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93CFB1-EC20-414C-88FE-0A3E7C4EC15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51E917-B8B9-C941-8EB3-C6D45E566442}"/>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6" name="Footer Placeholder 5">
            <a:extLst>
              <a:ext uri="{FF2B5EF4-FFF2-40B4-BE49-F238E27FC236}">
                <a16:creationId xmlns:a16="http://schemas.microsoft.com/office/drawing/2014/main" id="{E5C297D5-C82D-5149-A111-89C449079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9C3A59-5BB0-E747-AAF2-D5CD63AED529}"/>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26966613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7EDF-FCCF-2F45-8839-FADD4CD48CB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08E804-A4E1-944F-98EE-50B1015623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E9BE824-B4A6-794F-AEC6-29A5381AC4D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3E2DB8-E59A-804F-B9D3-24868C095E0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C3D0A0D-8F3F-424D-9198-214ACDFC206A}"/>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376B2A-712A-964A-9569-B0A006560787}"/>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8" name="Footer Placeholder 7">
            <a:extLst>
              <a:ext uri="{FF2B5EF4-FFF2-40B4-BE49-F238E27FC236}">
                <a16:creationId xmlns:a16="http://schemas.microsoft.com/office/drawing/2014/main" id="{5F303C11-6247-A045-B4D9-04BC3B0477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1548C5-AB11-BB49-ACC3-333A99C36418}"/>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3643895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F902-B096-1440-9DB7-8074AC4A14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3B02B9-FB65-8F4A-B61E-6D53A3702512}"/>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4" name="Footer Placeholder 3">
            <a:extLst>
              <a:ext uri="{FF2B5EF4-FFF2-40B4-BE49-F238E27FC236}">
                <a16:creationId xmlns:a16="http://schemas.microsoft.com/office/drawing/2014/main" id="{9F86BF2B-8E03-C34C-9A03-48B551D7D1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32A0A-1155-A64B-9621-8407776D5005}"/>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1222836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18C3B-F85E-EB49-AF34-DD92D5404947}"/>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3" name="Footer Placeholder 2">
            <a:extLst>
              <a:ext uri="{FF2B5EF4-FFF2-40B4-BE49-F238E27FC236}">
                <a16:creationId xmlns:a16="http://schemas.microsoft.com/office/drawing/2014/main" id="{509350D4-1E5F-4642-97A6-7DCBB38DA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4E25D9-39F2-7D48-BA1A-DD615F63238F}"/>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33279933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EC6D0-04BF-594D-938B-965AC5D03C3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70492F8-1BA7-C140-A841-83082CC081E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FC407F-A886-EA4C-8363-C98F6F02417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889555D-6641-E848-8BE2-DF47AA720B29}"/>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6" name="Footer Placeholder 5">
            <a:extLst>
              <a:ext uri="{FF2B5EF4-FFF2-40B4-BE49-F238E27FC236}">
                <a16:creationId xmlns:a16="http://schemas.microsoft.com/office/drawing/2014/main" id="{78D56CAA-1F63-AD4B-8065-FEE263A39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02616-1BDE-824C-AEC6-DDE5776638AE}"/>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5143420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512E-7572-DA4D-AD2C-8DFB55951D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DAD9EF3-86FC-964F-A232-571A8D703A9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8B02F9C-0ADB-A243-B071-954C82C7028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5258473-DE54-654C-879D-BC2616CCCD74}"/>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6" name="Footer Placeholder 5">
            <a:extLst>
              <a:ext uri="{FF2B5EF4-FFF2-40B4-BE49-F238E27FC236}">
                <a16:creationId xmlns:a16="http://schemas.microsoft.com/office/drawing/2014/main" id="{F9184FC9-0C55-D449-81B6-854D5BF50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4BD762-D013-5F4B-BA51-C301C6A6CA13}"/>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385856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p:nvPr>
        </p:nvSpPr>
        <p:spPr>
          <a:xfrm>
            <a:off x="457200" y="1600200"/>
            <a:ext cx="822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2"/>
          </p:nvPr>
        </p:nvSpPr>
        <p:spPr>
          <a:xfrm>
            <a:off x="457200" y="4495800"/>
            <a:ext cx="8229600" cy="1600200"/>
          </a:xfrm>
        </p:spPr>
        <p:txBody>
          <a:bodyPr rtlCol="0">
            <a:normAutofit/>
          </a:bodyPr>
          <a:lstStyle/>
          <a:p>
            <a:pPr lvl="0"/>
            <a:r>
              <a:rPr lang="en-US" noProof="0"/>
              <a:t>Click icon to add picture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6C09-6F3D-7D46-A81E-50137EF10A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89DB7-27EF-9346-B55A-B33B93F8C7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002CD-B857-CC4A-9A60-ACE1A5D4B0DD}"/>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5" name="Footer Placeholder 4">
            <a:extLst>
              <a:ext uri="{FF2B5EF4-FFF2-40B4-BE49-F238E27FC236}">
                <a16:creationId xmlns:a16="http://schemas.microsoft.com/office/drawing/2014/main" id="{E2BB5693-8390-6F45-BA92-1D044EB1A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1AD78-8D29-2D47-8632-32E6F08180D8}"/>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27974022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F0D79-4470-6041-95FE-7F79146FD70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EBAFC4-9E67-3F41-A03D-1F752641282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344CD-2FC2-F54A-93C8-9A777FFDB433}"/>
              </a:ext>
            </a:extLst>
          </p:cNvPr>
          <p:cNvSpPr>
            <a:spLocks noGrp="1"/>
          </p:cNvSpPr>
          <p:nvPr>
            <p:ph type="dt" sz="half" idx="10"/>
          </p:nvPr>
        </p:nvSpPr>
        <p:spPr/>
        <p:txBody>
          <a:bodyPr/>
          <a:lstStyle/>
          <a:p>
            <a:fld id="{B69EDD7A-F56D-5F44-B45B-78590C251809}" type="datetimeFigureOut">
              <a:rPr lang="en-US" smtClean="0"/>
              <a:t>7/22/23</a:t>
            </a:fld>
            <a:endParaRPr lang="en-US"/>
          </a:p>
        </p:txBody>
      </p:sp>
      <p:sp>
        <p:nvSpPr>
          <p:cNvPr id="5" name="Footer Placeholder 4">
            <a:extLst>
              <a:ext uri="{FF2B5EF4-FFF2-40B4-BE49-F238E27FC236}">
                <a16:creationId xmlns:a16="http://schemas.microsoft.com/office/drawing/2014/main" id="{37EB3BCE-ED15-AB4E-806B-BF5F0FBD2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72262-312E-6C4C-8606-0919557169A6}"/>
              </a:ext>
            </a:extLst>
          </p:cNvPr>
          <p:cNvSpPr>
            <a:spLocks noGrp="1"/>
          </p:cNvSpPr>
          <p:nvPr>
            <p:ph type="sldNum" sz="quarter" idx="12"/>
          </p:nvPr>
        </p:nvSpPr>
        <p:spPr/>
        <p:txBody>
          <a:bodyPr/>
          <a:lstStyle/>
          <a:p>
            <a:fld id="{FB9C11A5-CCFF-1B40-BC90-F121050FE680}" type="slidenum">
              <a:rPr lang="en-US" smtClean="0"/>
              <a:t>‹#›</a:t>
            </a:fld>
            <a:endParaRPr lang="en-US"/>
          </a:p>
        </p:txBody>
      </p:sp>
    </p:spTree>
    <p:extLst>
      <p:ext uri="{BB962C8B-B14F-4D97-AF65-F5344CB8AC3E}">
        <p14:creationId xmlns:p14="http://schemas.microsoft.com/office/powerpoint/2010/main" val="2353190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457200" y="1905000"/>
            <a:ext cx="82296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userDrawn="1"/>
        </p:nvSpPr>
        <p:spPr>
          <a:xfrm>
            <a:off x="152400" y="152400"/>
            <a:ext cx="8839200" cy="6248400"/>
          </a:xfrm>
          <a:prstGeom prst="rect">
            <a:avLst/>
          </a:prstGeom>
          <a:solidFill>
            <a:srgbClr val="074E79">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2400" y="152400"/>
            <a:ext cx="8839200" cy="6477000"/>
          </a:xfrm>
          <a:prstGeom prst="rect">
            <a:avLst/>
          </a:prstGeom>
          <a:noFill/>
          <a:ln>
            <a:solidFill>
              <a:schemeClr val="bg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1" name="Rectangle 10"/>
          <p:cNvSpPr/>
          <p:nvPr/>
        </p:nvSpPr>
        <p:spPr>
          <a:xfrm>
            <a:off x="0" y="6397625"/>
            <a:ext cx="9144000" cy="460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1028" name="Title Placeholder 1"/>
          <p:cNvSpPr>
            <a:spLocks noGrp="1"/>
          </p:cNvSpPr>
          <p:nvPr>
            <p:ph type="title"/>
          </p:nvPr>
        </p:nvSpPr>
        <p:spPr bwMode="auto">
          <a:xfrm>
            <a:off x="457200" y="2746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457200" y="1600200"/>
            <a:ext cx="82296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TextBox 16"/>
          <p:cNvSpPr txBox="1">
            <a:spLocks noChangeArrowheads="1"/>
          </p:cNvSpPr>
          <p:nvPr/>
        </p:nvSpPr>
        <p:spPr bwMode="auto">
          <a:xfrm>
            <a:off x="1752600" y="6477000"/>
            <a:ext cx="6781800" cy="246063"/>
          </a:xfrm>
          <a:prstGeom prst="rect">
            <a:avLst/>
          </a:prstGeom>
          <a:noFill/>
          <a:ln>
            <a:noFill/>
          </a:ln>
        </p:spPr>
        <p:txBody>
          <a:bodyPr>
            <a:spAutoFit/>
          </a:bodyPr>
          <a:lstStyle>
            <a:lvl1pPr eaLnBrk="0" hangingPunct="0">
              <a:defRPr sz="2800">
                <a:solidFill>
                  <a:schemeClr val="tx1"/>
                </a:solidFill>
                <a:latin typeface="Helvetica" charset="0"/>
                <a:ea typeface="ＭＳ Ｐゴシック" charset="0"/>
                <a:cs typeface="ＭＳ Ｐゴシック" charset="0"/>
              </a:defRPr>
            </a:lvl1pPr>
            <a:lvl2pPr marL="742950" indent="-285750" eaLnBrk="0" hangingPunct="0">
              <a:defRPr sz="2800">
                <a:solidFill>
                  <a:schemeClr val="tx1"/>
                </a:solidFill>
                <a:latin typeface="Helvetica" charset="0"/>
                <a:ea typeface="ＭＳ Ｐゴシック" charset="0"/>
              </a:defRPr>
            </a:lvl2pPr>
            <a:lvl3pPr marL="1143000" indent="-228600" eaLnBrk="0" hangingPunct="0">
              <a:defRPr sz="2800">
                <a:solidFill>
                  <a:schemeClr val="tx1"/>
                </a:solidFill>
                <a:latin typeface="Helvetica" charset="0"/>
                <a:ea typeface="ＭＳ Ｐゴシック" charset="0"/>
              </a:defRPr>
            </a:lvl3pPr>
            <a:lvl4pPr marL="1600200" indent="-228600" eaLnBrk="0" hangingPunct="0">
              <a:defRPr sz="2800">
                <a:solidFill>
                  <a:schemeClr val="tx1"/>
                </a:solidFill>
                <a:latin typeface="Helvetica" charset="0"/>
                <a:ea typeface="ＭＳ Ｐゴシック" charset="0"/>
              </a:defRPr>
            </a:lvl4pPr>
            <a:lvl5pPr marL="2057400" indent="-228600" eaLnBrk="0" hangingPunct="0">
              <a:defRPr sz="2800">
                <a:solidFill>
                  <a:schemeClr val="tx1"/>
                </a:solidFill>
                <a:latin typeface="Helvetica" charset="0"/>
                <a:ea typeface="ＭＳ Ｐゴシック" charset="0"/>
              </a:defRPr>
            </a:lvl5pPr>
            <a:lvl6pPr marL="2514600" indent="-228600" eaLnBrk="0" fontAlgn="base" hangingPunct="0">
              <a:spcBef>
                <a:spcPct val="0"/>
              </a:spcBef>
              <a:spcAft>
                <a:spcPct val="0"/>
              </a:spcAft>
              <a:defRPr sz="2800">
                <a:solidFill>
                  <a:schemeClr val="tx1"/>
                </a:solidFill>
                <a:latin typeface="Helvetica" charset="0"/>
                <a:ea typeface="ＭＳ Ｐゴシック" charset="0"/>
              </a:defRPr>
            </a:lvl6pPr>
            <a:lvl7pPr marL="2971800" indent="-228600" eaLnBrk="0" fontAlgn="base" hangingPunct="0">
              <a:spcBef>
                <a:spcPct val="0"/>
              </a:spcBef>
              <a:spcAft>
                <a:spcPct val="0"/>
              </a:spcAft>
              <a:defRPr sz="2800">
                <a:solidFill>
                  <a:schemeClr val="tx1"/>
                </a:solidFill>
                <a:latin typeface="Helvetica" charset="0"/>
                <a:ea typeface="ＭＳ Ｐゴシック" charset="0"/>
              </a:defRPr>
            </a:lvl7pPr>
            <a:lvl8pPr marL="3429000" indent="-228600" eaLnBrk="0" fontAlgn="base" hangingPunct="0">
              <a:spcBef>
                <a:spcPct val="0"/>
              </a:spcBef>
              <a:spcAft>
                <a:spcPct val="0"/>
              </a:spcAft>
              <a:defRPr sz="2800">
                <a:solidFill>
                  <a:schemeClr val="tx1"/>
                </a:solidFill>
                <a:latin typeface="Helvetica" charset="0"/>
                <a:ea typeface="ＭＳ Ｐゴシック" charset="0"/>
              </a:defRPr>
            </a:lvl8pPr>
            <a:lvl9pPr marL="3886200" indent="-228600" eaLnBrk="0" fontAlgn="base" hangingPunct="0">
              <a:spcBef>
                <a:spcPct val="0"/>
              </a:spcBef>
              <a:spcAft>
                <a:spcPct val="0"/>
              </a:spcAft>
              <a:defRPr sz="2800">
                <a:solidFill>
                  <a:schemeClr val="tx1"/>
                </a:solidFill>
                <a:latin typeface="Helvetica" charset="0"/>
                <a:ea typeface="ＭＳ Ｐゴシック" charset="0"/>
              </a:defRPr>
            </a:lvl9pPr>
          </a:lstStyle>
          <a:p>
            <a:pPr>
              <a:defRPr/>
            </a:pPr>
            <a:r>
              <a:rPr lang="en-US" sz="1000" b="1">
                <a:solidFill>
                  <a:srgbClr val="4C4D4F"/>
                </a:solidFill>
                <a:latin typeface="Helvetica Neue" charset="0"/>
                <a:cs typeface="Helvetica Neue" charset="0"/>
              </a:rPr>
              <a:t>HIV NEUROBEHAVIORAL RESEARCH PROGRAM  </a:t>
            </a:r>
            <a:r>
              <a:rPr lang="en-US" sz="1000">
                <a:solidFill>
                  <a:srgbClr val="4C4D4F"/>
                </a:solidFill>
                <a:latin typeface="Helvetica Neue" charset="0"/>
                <a:cs typeface="Helvetica Neue" charset="0"/>
              </a:rPr>
              <a:t>|  UNIVERSITY OF CALIFORNIA, SAN DIEGO</a:t>
            </a:r>
          </a:p>
        </p:txBody>
      </p:sp>
      <p:pic>
        <p:nvPicPr>
          <p:cNvPr id="1031" name="Picture 7" descr="ucsd_logobw_h.tif"/>
          <p:cNvPicPr>
            <a:picLocks noChangeAspect="1"/>
          </p:cNvPicPr>
          <p:nvPr/>
        </p:nvPicPr>
        <p:blipFill>
          <a:blip r:embed="rId72">
            <a:clrChange>
              <a:clrFrom>
                <a:srgbClr val="FFFFFF"/>
              </a:clrFrom>
              <a:clrTo>
                <a:srgbClr val="FFFFFF">
                  <a:alpha val="0"/>
                </a:srgbClr>
              </a:clrTo>
            </a:clrChange>
          </a:blip>
          <a:srcRect/>
          <a:stretch>
            <a:fillRect/>
          </a:stretch>
        </p:blipFill>
        <p:spPr bwMode="auto">
          <a:xfrm>
            <a:off x="7848600" y="6561138"/>
            <a:ext cx="838200" cy="144462"/>
          </a:xfrm>
          <a:prstGeom prst="rect">
            <a:avLst/>
          </a:prstGeom>
          <a:noFill/>
          <a:ln w="9525">
            <a:noFill/>
            <a:miter lim="800000"/>
            <a:headEnd/>
            <a:tailEnd/>
          </a:ln>
        </p:spPr>
      </p:pic>
      <p:pic>
        <p:nvPicPr>
          <p:cNvPr id="1032" name="Picture 8" descr="HNRPlogo_horiz_2inclr.png"/>
          <p:cNvPicPr>
            <a:picLocks noChangeAspect="1"/>
          </p:cNvPicPr>
          <p:nvPr/>
        </p:nvPicPr>
        <p:blipFill>
          <a:blip r:embed="rId73"/>
          <a:srcRect/>
          <a:stretch>
            <a:fillRect/>
          </a:stretch>
        </p:blipFill>
        <p:spPr bwMode="auto">
          <a:xfrm>
            <a:off x="152400" y="6442075"/>
            <a:ext cx="1301750" cy="3556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91350" r:id="rId1"/>
    <p:sldLayoutId id="2147491351" r:id="rId2"/>
    <p:sldLayoutId id="2147491400" r:id="rId3"/>
    <p:sldLayoutId id="2147491401" r:id="rId4"/>
    <p:sldLayoutId id="2147491402" r:id="rId5"/>
    <p:sldLayoutId id="2147491403" r:id="rId6"/>
    <p:sldLayoutId id="2147491404" r:id="rId7"/>
    <p:sldLayoutId id="2147491352" r:id="rId8"/>
    <p:sldLayoutId id="2147491353" r:id="rId9"/>
    <p:sldLayoutId id="2147491354" r:id="rId10"/>
    <p:sldLayoutId id="2147491405" r:id="rId11"/>
    <p:sldLayoutId id="2147491355" r:id="rId12"/>
    <p:sldLayoutId id="2147491406" r:id="rId13"/>
    <p:sldLayoutId id="2147491356" r:id="rId14"/>
    <p:sldLayoutId id="2147491357" r:id="rId15"/>
    <p:sldLayoutId id="2147491358" r:id="rId16"/>
    <p:sldLayoutId id="2147491359" r:id="rId17"/>
    <p:sldLayoutId id="2147491360" r:id="rId18"/>
    <p:sldLayoutId id="2147491361" r:id="rId19"/>
    <p:sldLayoutId id="2147491362" r:id="rId20"/>
    <p:sldLayoutId id="2147491363" r:id="rId21"/>
    <p:sldLayoutId id="2147491364" r:id="rId22"/>
    <p:sldLayoutId id="2147491407" r:id="rId23"/>
    <p:sldLayoutId id="2147491365" r:id="rId24"/>
    <p:sldLayoutId id="2147491366" r:id="rId25"/>
    <p:sldLayoutId id="2147491408" r:id="rId26"/>
    <p:sldLayoutId id="2147491367" r:id="rId27"/>
    <p:sldLayoutId id="2147491409" r:id="rId28"/>
    <p:sldLayoutId id="2147491368" r:id="rId29"/>
    <p:sldLayoutId id="2147491369" r:id="rId30"/>
    <p:sldLayoutId id="2147491370" r:id="rId31"/>
    <p:sldLayoutId id="2147491371" r:id="rId32"/>
    <p:sldLayoutId id="2147491372" r:id="rId33"/>
    <p:sldLayoutId id="2147491373" r:id="rId34"/>
    <p:sldLayoutId id="2147491374" r:id="rId35"/>
    <p:sldLayoutId id="2147491375" r:id="rId36"/>
    <p:sldLayoutId id="2147491376" r:id="rId37"/>
    <p:sldLayoutId id="2147491377" r:id="rId38"/>
    <p:sldLayoutId id="2147491410" r:id="rId39"/>
    <p:sldLayoutId id="2147491411" r:id="rId40"/>
    <p:sldLayoutId id="2147491412" r:id="rId41"/>
    <p:sldLayoutId id="2147491413" r:id="rId42"/>
    <p:sldLayoutId id="2147491414" r:id="rId43"/>
    <p:sldLayoutId id="2147491415" r:id="rId44"/>
    <p:sldLayoutId id="2147491378" r:id="rId45"/>
    <p:sldLayoutId id="2147491379" r:id="rId46"/>
    <p:sldLayoutId id="2147491380" r:id="rId47"/>
    <p:sldLayoutId id="2147491416" r:id="rId48"/>
    <p:sldLayoutId id="2147491417" r:id="rId49"/>
    <p:sldLayoutId id="2147491381" r:id="rId50"/>
    <p:sldLayoutId id="2147491382" r:id="rId51"/>
    <p:sldLayoutId id="2147491383" r:id="rId52"/>
    <p:sldLayoutId id="2147491384" r:id="rId53"/>
    <p:sldLayoutId id="2147491385" r:id="rId54"/>
    <p:sldLayoutId id="2147491386" r:id="rId55"/>
    <p:sldLayoutId id="2147491387" r:id="rId56"/>
    <p:sldLayoutId id="2147491388" r:id="rId57"/>
    <p:sldLayoutId id="2147491389" r:id="rId58"/>
    <p:sldLayoutId id="2147491390" r:id="rId59"/>
    <p:sldLayoutId id="2147491391" r:id="rId60"/>
    <p:sldLayoutId id="2147491392" r:id="rId61"/>
    <p:sldLayoutId id="2147491393" r:id="rId62"/>
    <p:sldLayoutId id="2147491394" r:id="rId63"/>
    <p:sldLayoutId id="2147491395" r:id="rId64"/>
    <p:sldLayoutId id="2147491396" r:id="rId65"/>
    <p:sldLayoutId id="2147491397" r:id="rId66"/>
    <p:sldLayoutId id="2147491398" r:id="rId67"/>
    <p:sldLayoutId id="2147491399" r:id="rId68"/>
    <p:sldLayoutId id="2147491419" r:id="rId69"/>
    <p:sldLayoutId id="2147491421" r:id="rId70"/>
  </p:sldLayoutIdLst>
  <p:txStyles>
    <p:titleStyle>
      <a:lvl1pPr algn="ctr" defTabSz="457200" rtl="0" eaLnBrk="0" fontAlgn="base" hangingPunct="0">
        <a:spcBef>
          <a:spcPct val="0"/>
        </a:spcBef>
        <a:spcAft>
          <a:spcPct val="0"/>
        </a:spcAft>
        <a:defRPr sz="4000" kern="1200">
          <a:solidFill>
            <a:srgbClr val="FFEE83"/>
          </a:solidFill>
          <a:latin typeface="Franklin Gothic Medium"/>
          <a:ea typeface="ＭＳ Ｐゴシック" charset="-128"/>
          <a:cs typeface="Franklin Gothic Medium"/>
        </a:defRPr>
      </a:lvl1pPr>
      <a:lvl2pPr algn="ctr" defTabSz="457200" rtl="0" eaLnBrk="0" fontAlgn="base" hangingPunct="0">
        <a:spcBef>
          <a:spcPct val="0"/>
        </a:spcBef>
        <a:spcAft>
          <a:spcPct val="0"/>
        </a:spcAft>
        <a:defRPr sz="4000">
          <a:solidFill>
            <a:srgbClr val="FFEE83"/>
          </a:solidFill>
          <a:latin typeface="Franklin Gothic Medium" charset="0"/>
          <a:ea typeface="ＭＳ Ｐゴシック" charset="-128"/>
        </a:defRPr>
      </a:lvl2pPr>
      <a:lvl3pPr algn="ctr" defTabSz="457200" rtl="0" eaLnBrk="0" fontAlgn="base" hangingPunct="0">
        <a:spcBef>
          <a:spcPct val="0"/>
        </a:spcBef>
        <a:spcAft>
          <a:spcPct val="0"/>
        </a:spcAft>
        <a:defRPr sz="4000">
          <a:solidFill>
            <a:srgbClr val="FFEE83"/>
          </a:solidFill>
          <a:latin typeface="Franklin Gothic Medium" charset="0"/>
          <a:ea typeface="ＭＳ Ｐゴシック" charset="-128"/>
        </a:defRPr>
      </a:lvl3pPr>
      <a:lvl4pPr algn="ctr" defTabSz="457200" rtl="0" eaLnBrk="0" fontAlgn="base" hangingPunct="0">
        <a:spcBef>
          <a:spcPct val="0"/>
        </a:spcBef>
        <a:spcAft>
          <a:spcPct val="0"/>
        </a:spcAft>
        <a:defRPr sz="4000">
          <a:solidFill>
            <a:srgbClr val="FFEE83"/>
          </a:solidFill>
          <a:latin typeface="Franklin Gothic Medium" charset="0"/>
          <a:ea typeface="ＭＳ Ｐゴシック" charset="-128"/>
        </a:defRPr>
      </a:lvl4pPr>
      <a:lvl5pPr algn="ctr" defTabSz="457200" rtl="0" eaLnBrk="0" fontAlgn="base" hangingPunct="0">
        <a:spcBef>
          <a:spcPct val="0"/>
        </a:spcBef>
        <a:spcAft>
          <a:spcPct val="0"/>
        </a:spcAft>
        <a:defRPr sz="4000">
          <a:solidFill>
            <a:srgbClr val="FFEE83"/>
          </a:solidFill>
          <a:latin typeface="Franklin Gothic Medium" charset="0"/>
          <a:ea typeface="ＭＳ Ｐゴシック" charset="-128"/>
        </a:defRPr>
      </a:lvl5pPr>
      <a:lvl6pPr marL="457200" algn="ctr" defTabSz="457200" rtl="0" fontAlgn="base">
        <a:spcBef>
          <a:spcPct val="0"/>
        </a:spcBef>
        <a:spcAft>
          <a:spcPct val="0"/>
        </a:spcAft>
        <a:defRPr sz="4000">
          <a:solidFill>
            <a:srgbClr val="FFEE83"/>
          </a:solidFill>
          <a:latin typeface="Franklin Gothic Medium" charset="0"/>
          <a:ea typeface="ＭＳ Ｐゴシック" charset="-128"/>
        </a:defRPr>
      </a:lvl6pPr>
      <a:lvl7pPr marL="914400" algn="ctr" defTabSz="457200" rtl="0" fontAlgn="base">
        <a:spcBef>
          <a:spcPct val="0"/>
        </a:spcBef>
        <a:spcAft>
          <a:spcPct val="0"/>
        </a:spcAft>
        <a:defRPr sz="4000">
          <a:solidFill>
            <a:srgbClr val="FFEE83"/>
          </a:solidFill>
          <a:latin typeface="Franklin Gothic Medium" charset="0"/>
          <a:ea typeface="ＭＳ Ｐゴシック" charset="-128"/>
        </a:defRPr>
      </a:lvl7pPr>
      <a:lvl8pPr marL="1371600" algn="ctr" defTabSz="457200" rtl="0" fontAlgn="base">
        <a:spcBef>
          <a:spcPct val="0"/>
        </a:spcBef>
        <a:spcAft>
          <a:spcPct val="0"/>
        </a:spcAft>
        <a:defRPr sz="4000">
          <a:solidFill>
            <a:srgbClr val="FFEE83"/>
          </a:solidFill>
          <a:latin typeface="Franklin Gothic Medium" charset="0"/>
          <a:ea typeface="ＭＳ Ｐゴシック" charset="-128"/>
        </a:defRPr>
      </a:lvl8pPr>
      <a:lvl9pPr marL="1828800" algn="ctr" defTabSz="457200" rtl="0" fontAlgn="base">
        <a:spcBef>
          <a:spcPct val="0"/>
        </a:spcBef>
        <a:spcAft>
          <a:spcPct val="0"/>
        </a:spcAft>
        <a:defRPr sz="4000">
          <a:solidFill>
            <a:srgbClr val="FFEE83"/>
          </a:solidFill>
          <a:latin typeface="Franklin Gothic Medium" charset="0"/>
          <a:ea typeface="ＭＳ Ｐゴシック" charset="-128"/>
        </a:defRPr>
      </a:lvl9pPr>
    </p:titleStyle>
    <p:bodyStyle>
      <a:lvl1pPr marL="342900" indent="-342900" algn="l" defTabSz="457200" rtl="0" eaLnBrk="0" fontAlgn="base" hangingPunct="0">
        <a:spcBef>
          <a:spcPct val="20000"/>
        </a:spcBef>
        <a:spcAft>
          <a:spcPct val="0"/>
        </a:spcAft>
        <a:buClr>
          <a:srgbClr val="FFEE83"/>
        </a:buClr>
        <a:buFont typeface="Wingdings" charset="2"/>
        <a:buChar char="§"/>
        <a:defRPr sz="2400" kern="1200">
          <a:solidFill>
            <a:schemeClr val="tx1"/>
          </a:solidFill>
          <a:latin typeface="Franklin Gothic Medium"/>
          <a:ea typeface="ＭＳ Ｐゴシック" charset="-128"/>
          <a:cs typeface="Franklin Gothic Medium"/>
        </a:defRPr>
      </a:lvl1pPr>
      <a:lvl2pPr marL="742950" indent="-285750" algn="l" defTabSz="457200" rtl="0" eaLnBrk="0" fontAlgn="base" hangingPunct="0">
        <a:spcBef>
          <a:spcPct val="20000"/>
        </a:spcBef>
        <a:spcAft>
          <a:spcPct val="0"/>
        </a:spcAft>
        <a:buFont typeface="Lucida Grande" charset="0"/>
        <a:buChar char="»"/>
        <a:defRPr sz="2000" kern="1200">
          <a:solidFill>
            <a:schemeClr val="tx1"/>
          </a:solidFill>
          <a:latin typeface="Franklin Gothic Medium"/>
          <a:ea typeface="ＭＳ Ｐゴシック" charset="-128"/>
          <a:cs typeface="Franklin Gothic Medium"/>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Franklin Gothic Medium"/>
          <a:ea typeface="ＭＳ Ｐゴシック" charset="-128"/>
          <a:cs typeface="Franklin Gothic Medium"/>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Franklin Gothic Medium"/>
          <a:ea typeface="ＭＳ Ｐゴシック" charset="-128"/>
          <a:cs typeface="Franklin Gothic Medium"/>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Franklin Gothic Medium"/>
          <a:ea typeface="ＭＳ Ｐゴシック" charset="-128"/>
          <a:cs typeface="Franklin Gothic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35E56-8C75-024F-BA19-36C1425FB1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4C4053-DF1E-DF40-8744-B692349D750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42DBC-80DA-914C-A175-0AF708331F2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9EDD7A-F56D-5F44-B45B-78590C251809}" type="datetimeFigureOut">
              <a:rPr lang="en-US" smtClean="0"/>
              <a:t>7/22/23</a:t>
            </a:fld>
            <a:endParaRPr lang="en-US"/>
          </a:p>
        </p:txBody>
      </p:sp>
      <p:sp>
        <p:nvSpPr>
          <p:cNvPr id="5" name="Footer Placeholder 4">
            <a:extLst>
              <a:ext uri="{FF2B5EF4-FFF2-40B4-BE49-F238E27FC236}">
                <a16:creationId xmlns:a16="http://schemas.microsoft.com/office/drawing/2014/main" id="{4BC2EA99-FD04-9B4B-86F9-C7F68228F7D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094AA3-A67F-274B-AF9C-3FAA60CF148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9C11A5-CCFF-1B40-BC90-F121050FE680}" type="slidenum">
              <a:rPr lang="en-US" smtClean="0"/>
              <a:t>‹#›</a:t>
            </a:fld>
            <a:endParaRPr lang="en-US"/>
          </a:p>
        </p:txBody>
      </p:sp>
    </p:spTree>
    <p:extLst>
      <p:ext uri="{BB962C8B-B14F-4D97-AF65-F5344CB8AC3E}">
        <p14:creationId xmlns:p14="http://schemas.microsoft.com/office/powerpoint/2010/main" val="1615429635"/>
      </p:ext>
    </p:extLst>
  </p:cSld>
  <p:clrMap bg1="lt1" tx1="dk1" bg2="lt2" tx2="dk2" accent1="accent1" accent2="accent2" accent3="accent3" accent4="accent4" accent5="accent5" accent6="accent6" hlink="hlink" folHlink="folHlink"/>
  <p:sldLayoutIdLst>
    <p:sldLayoutId id="2147491440" r:id="rId1"/>
    <p:sldLayoutId id="2147491441" r:id="rId2"/>
    <p:sldLayoutId id="2147491442" r:id="rId3"/>
    <p:sldLayoutId id="2147491443" r:id="rId4"/>
    <p:sldLayoutId id="2147491444" r:id="rId5"/>
    <p:sldLayoutId id="2147491445" r:id="rId6"/>
    <p:sldLayoutId id="2147491446" r:id="rId7"/>
    <p:sldLayoutId id="2147491447" r:id="rId8"/>
    <p:sldLayoutId id="2147491448" r:id="rId9"/>
    <p:sldLayoutId id="2147491449" r:id="rId10"/>
    <p:sldLayoutId id="21474914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mailto:djmoore@health.ucsd.edu"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3FBD1C-4F75-21CE-EAE7-0DB4B363859C}"/>
              </a:ext>
            </a:extLst>
          </p:cNvPr>
          <p:cNvPicPr>
            <a:picLocks noChangeAspect="1"/>
          </p:cNvPicPr>
          <p:nvPr/>
        </p:nvPicPr>
        <p:blipFill>
          <a:blip r:embed="rId2"/>
          <a:stretch>
            <a:fillRect/>
          </a:stretch>
        </p:blipFill>
        <p:spPr>
          <a:xfrm>
            <a:off x="-1" y="-838200"/>
            <a:ext cx="9211733" cy="5181600"/>
          </a:xfrm>
          <a:prstGeom prst="rect">
            <a:avLst/>
          </a:prstGeom>
        </p:spPr>
      </p:pic>
      <p:sp>
        <p:nvSpPr>
          <p:cNvPr id="2" name="Title 1"/>
          <p:cNvSpPr>
            <a:spLocks noGrp="1"/>
          </p:cNvSpPr>
          <p:nvPr>
            <p:ph type="ctrTitle"/>
          </p:nvPr>
        </p:nvSpPr>
        <p:spPr>
          <a:xfrm>
            <a:off x="295825" y="762000"/>
            <a:ext cx="8610600" cy="2133600"/>
          </a:xfrm>
          <a:solidFill>
            <a:srgbClr val="FFFF00">
              <a:alpha val="75869"/>
            </a:srgbClr>
          </a:solidFill>
        </p:spPr>
        <p:txBody>
          <a:bodyPr>
            <a:noAutofit/>
          </a:bodyPr>
          <a:lstStyle/>
          <a:p>
            <a:r>
              <a:rPr lang="en-US" sz="3600" b="1" u="none" strike="noStrike" dirty="0">
                <a:solidFill>
                  <a:srgbClr val="002060"/>
                </a:solidFill>
                <a:effectLst/>
                <a:latin typeface="Helvetica" pitchFamily="2" charset="0"/>
              </a:rPr>
              <a:t>Cognitive Health </a:t>
            </a:r>
            <a:r>
              <a:rPr lang="en-US" sz="3600" b="1" dirty="0">
                <a:solidFill>
                  <a:srgbClr val="002060"/>
                </a:solidFill>
                <a:latin typeface="Helvetica" pitchFamily="2" charset="0"/>
              </a:rPr>
              <a:t>I</a:t>
            </a:r>
            <a:r>
              <a:rPr lang="en-US" sz="3600" b="1" u="none" strike="noStrike" dirty="0">
                <a:solidFill>
                  <a:srgbClr val="002060"/>
                </a:solidFill>
                <a:effectLst/>
                <a:latin typeface="Helvetica" pitchFamily="2" charset="0"/>
              </a:rPr>
              <a:t>nterventions for People </a:t>
            </a:r>
            <a:r>
              <a:rPr lang="en-US" sz="3600" b="1" dirty="0">
                <a:solidFill>
                  <a:srgbClr val="002060"/>
                </a:solidFill>
                <a:latin typeface="Helvetica" pitchFamily="2" charset="0"/>
              </a:rPr>
              <a:t>A</a:t>
            </a:r>
            <a:r>
              <a:rPr lang="en-US" sz="3600" b="1" u="none" strike="noStrike" dirty="0">
                <a:solidFill>
                  <a:srgbClr val="002060"/>
                </a:solidFill>
                <a:effectLst/>
                <a:latin typeface="Helvetica" pitchFamily="2" charset="0"/>
              </a:rPr>
              <a:t>ging and Living with HIV</a:t>
            </a:r>
            <a:endParaRPr lang="en-US" sz="3600" b="1" dirty="0">
              <a:solidFill>
                <a:srgbClr val="002060"/>
              </a:solidFill>
              <a:latin typeface="Arial"/>
              <a:cs typeface="Arial"/>
            </a:endParaRPr>
          </a:p>
        </p:txBody>
      </p:sp>
      <p:sp>
        <p:nvSpPr>
          <p:cNvPr id="3" name="Subtitle 2"/>
          <p:cNvSpPr>
            <a:spLocks noGrp="1"/>
          </p:cNvSpPr>
          <p:nvPr>
            <p:ph type="subTitle" idx="1"/>
          </p:nvPr>
        </p:nvSpPr>
        <p:spPr>
          <a:xfrm>
            <a:off x="216309" y="4724400"/>
            <a:ext cx="8711381" cy="1252384"/>
          </a:xfrm>
          <a:ln>
            <a:noFill/>
          </a:ln>
        </p:spPr>
        <p:txBody>
          <a:bodyPr>
            <a:noAutofit/>
          </a:bodyPr>
          <a:lstStyle/>
          <a:p>
            <a:r>
              <a:rPr lang="en-US" sz="2000" b="1" dirty="0">
                <a:solidFill>
                  <a:schemeClr val="tx1">
                    <a:lumMod val="65000"/>
                    <a:lumOff val="35000"/>
                  </a:schemeClr>
                </a:solidFill>
                <a:latin typeface="Arial"/>
                <a:cs typeface="Arial"/>
              </a:rPr>
              <a:t>David J. Moore, PhD</a:t>
            </a:r>
          </a:p>
          <a:p>
            <a:r>
              <a:rPr lang="en-US" sz="2000" dirty="0">
                <a:solidFill>
                  <a:schemeClr val="tx1">
                    <a:lumMod val="65000"/>
                    <a:lumOff val="35000"/>
                  </a:schemeClr>
                </a:solidFill>
                <a:latin typeface="Arial"/>
                <a:cs typeface="Arial"/>
              </a:rPr>
              <a:t>Professor of Psychiatry</a:t>
            </a:r>
          </a:p>
          <a:p>
            <a:r>
              <a:rPr lang="en-US" sz="2000" dirty="0">
                <a:solidFill>
                  <a:schemeClr val="tx1">
                    <a:lumMod val="65000"/>
                    <a:lumOff val="35000"/>
                  </a:schemeClr>
                </a:solidFill>
                <a:latin typeface="Arial"/>
                <a:cs typeface="Arial"/>
              </a:rPr>
              <a:t>University of California, San Diego</a:t>
            </a:r>
          </a:p>
        </p:txBody>
      </p:sp>
    </p:spTree>
    <p:extLst>
      <p:ext uri="{BB962C8B-B14F-4D97-AF65-F5344CB8AC3E}">
        <p14:creationId xmlns:p14="http://schemas.microsoft.com/office/powerpoint/2010/main" val="2962889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59594" y="1550904"/>
            <a:ext cx="2955058" cy="4482347"/>
            <a:chOff x="2560320" y="79248"/>
            <a:chExt cx="4023360" cy="669950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0" y="79248"/>
              <a:ext cx="4023360" cy="6699504"/>
            </a:xfrm>
            <a:prstGeom prst="rect">
              <a:avLst/>
            </a:prstGeom>
          </p:spPr>
        </p:pic>
        <p:sp>
          <p:nvSpPr>
            <p:cNvPr id="3" name="TextBox 2"/>
            <p:cNvSpPr txBox="1"/>
            <p:nvPr/>
          </p:nvSpPr>
          <p:spPr>
            <a:xfrm>
              <a:off x="4552589" y="2827013"/>
              <a:ext cx="816250" cy="383954"/>
            </a:xfrm>
            <a:prstGeom prst="rect">
              <a:avLst/>
            </a:prstGeom>
            <a:noFill/>
          </p:spPr>
          <p:txBody>
            <a:bodyPr wrap="none" rtlCol="0">
              <a:spAutoFit/>
            </a:bodyPr>
            <a:lstStyle/>
            <a:p>
              <a:pPr eaLnBrk="0" fontAlgn="base" hangingPunct="0">
                <a:spcBef>
                  <a:spcPct val="0"/>
                </a:spcBef>
                <a:spcAft>
                  <a:spcPct val="0"/>
                </a:spcAft>
              </a:pPr>
              <a:r>
                <a:rPr lang="en-US" sz="825" spc="75" dirty="0">
                  <a:solidFill>
                    <a:schemeClr val="bg1">
                      <a:lumMod val="85000"/>
                    </a:schemeClr>
                  </a:solidFill>
                  <a:latin typeface="Avenir Book"/>
                  <a:cs typeface="Avenir Book"/>
                </a:rPr>
                <a:t>9944</a:t>
              </a:r>
            </a:p>
          </p:txBody>
        </p:sp>
      </p:gr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371600" y="1522551"/>
            <a:ext cx="2995895" cy="4482347"/>
          </a:xfrm>
          <a:prstGeom prst="rect">
            <a:avLst/>
          </a:prstGeom>
        </p:spPr>
      </p:pic>
      <p:sp>
        <p:nvSpPr>
          <p:cNvPr id="10" name="Title 9"/>
          <p:cNvSpPr>
            <a:spLocks noGrp="1"/>
          </p:cNvSpPr>
          <p:nvPr>
            <p:ph type="title"/>
          </p:nvPr>
        </p:nvSpPr>
        <p:spPr>
          <a:xfrm>
            <a:off x="283635" y="289675"/>
            <a:ext cx="8576729" cy="857250"/>
          </a:xfrm>
        </p:spPr>
        <p:txBody>
          <a:bodyPr/>
          <a:lstStyle/>
          <a:p>
            <a:r>
              <a:rPr lang="en-US" dirty="0" err="1"/>
              <a:t>iSTEP</a:t>
            </a:r>
            <a:r>
              <a:rPr lang="en-US" dirty="0"/>
              <a:t> Interactive Texting and Website Platform</a:t>
            </a:r>
          </a:p>
        </p:txBody>
      </p:sp>
      <p:sp>
        <p:nvSpPr>
          <p:cNvPr id="6" name="TextBox 5">
            <a:extLst>
              <a:ext uri="{FF2B5EF4-FFF2-40B4-BE49-F238E27FC236}">
                <a16:creationId xmlns:a16="http://schemas.microsoft.com/office/drawing/2014/main" id="{78E42A93-3C3C-3A41-9D01-6C396D8B8B36}"/>
              </a:ext>
            </a:extLst>
          </p:cNvPr>
          <p:cNvSpPr txBox="1"/>
          <p:nvPr/>
        </p:nvSpPr>
        <p:spPr>
          <a:xfrm>
            <a:off x="6461826" y="6096000"/>
            <a:ext cx="2404376" cy="184666"/>
          </a:xfrm>
          <a:prstGeom prst="rect">
            <a:avLst/>
          </a:prstGeom>
          <a:noFill/>
        </p:spPr>
        <p:txBody>
          <a:bodyPr wrap="none" lIns="0" tIns="0" rIns="0" bIns="0" rtlCol="0">
            <a:spAutoFit/>
          </a:bodyPr>
          <a:lstStyle/>
          <a:p>
            <a:pPr algn="r"/>
            <a:r>
              <a:rPr lang="en-US" sz="1200" i="1" dirty="0"/>
              <a:t>Slide courtesy of Brook Henry, PhD</a:t>
            </a:r>
          </a:p>
        </p:txBody>
      </p:sp>
    </p:spTree>
    <p:extLst>
      <p:ext uri="{BB962C8B-B14F-4D97-AF65-F5344CB8AC3E}">
        <p14:creationId xmlns:p14="http://schemas.microsoft.com/office/powerpoint/2010/main" val="1860872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BF55D80-83CC-D388-321A-BC55E2F2B030}"/>
              </a:ext>
            </a:extLst>
          </p:cNvPr>
          <p:cNvSpPr txBox="1">
            <a:spLocks noChangeArrowheads="1"/>
          </p:cNvSpPr>
          <p:nvPr/>
        </p:nvSpPr>
        <p:spPr>
          <a:xfrm>
            <a:off x="304417" y="192436"/>
            <a:ext cx="8659637" cy="12553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r>
              <a:rPr lang="en-US" sz="3600" b="1" kern="0" dirty="0" err="1">
                <a:solidFill>
                  <a:srgbClr val="FFFFCC"/>
                </a:solidFill>
              </a:rPr>
              <a:t>iSTEP</a:t>
            </a:r>
            <a:r>
              <a:rPr lang="en-US" sz="3600" b="1" kern="0" dirty="0">
                <a:solidFill>
                  <a:srgbClr val="FFFFCC"/>
                </a:solidFill>
              </a:rPr>
              <a:t> Maintains Higher Physical Activity at 24 Weeks </a:t>
            </a:r>
          </a:p>
        </p:txBody>
      </p:sp>
      <p:graphicFrame>
        <p:nvGraphicFramePr>
          <p:cNvPr id="3" name="Chart 2">
            <a:extLst>
              <a:ext uri="{FF2B5EF4-FFF2-40B4-BE49-F238E27FC236}">
                <a16:creationId xmlns:a16="http://schemas.microsoft.com/office/drawing/2014/main" id="{BE72FFA8-59F5-4230-8E41-E32568FE4F8C}"/>
              </a:ext>
            </a:extLst>
          </p:cNvPr>
          <p:cNvGraphicFramePr>
            <a:graphicFrameLocks/>
          </p:cNvGraphicFramePr>
          <p:nvPr>
            <p:extLst>
              <p:ext uri="{D42A27DB-BD31-4B8C-83A1-F6EECF244321}">
                <p14:modId xmlns:p14="http://schemas.microsoft.com/office/powerpoint/2010/main" val="2624623824"/>
              </p:ext>
            </p:extLst>
          </p:nvPr>
        </p:nvGraphicFramePr>
        <p:xfrm>
          <a:off x="80575" y="1872271"/>
          <a:ext cx="4521551" cy="37461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7280BBC4-2672-4557-A9D4-5EBE840830D6}"/>
              </a:ext>
            </a:extLst>
          </p:cNvPr>
          <p:cNvGraphicFramePr>
            <a:graphicFrameLocks/>
          </p:cNvGraphicFramePr>
          <p:nvPr>
            <p:extLst>
              <p:ext uri="{D42A27DB-BD31-4B8C-83A1-F6EECF244321}">
                <p14:modId xmlns:p14="http://schemas.microsoft.com/office/powerpoint/2010/main" val="2007634782"/>
              </p:ext>
            </p:extLst>
          </p:nvPr>
        </p:nvGraphicFramePr>
        <p:xfrm>
          <a:off x="4517065" y="1872271"/>
          <a:ext cx="4446989" cy="3848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601861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8F1CE5-0F90-B0B6-C209-81DA7B18B0D8}"/>
              </a:ext>
            </a:extLst>
          </p:cNvPr>
          <p:cNvSpPr>
            <a:spLocks noGrp="1"/>
          </p:cNvSpPr>
          <p:nvPr>
            <p:ph type="title"/>
          </p:nvPr>
        </p:nvSpPr>
        <p:spPr>
          <a:xfrm>
            <a:off x="628650" y="372613"/>
            <a:ext cx="7886700" cy="430274"/>
          </a:xfrm>
        </p:spPr>
        <p:txBody>
          <a:bodyPr>
            <a:normAutofit fontScale="90000"/>
          </a:bodyPr>
          <a:lstStyle/>
          <a:p>
            <a:r>
              <a:rPr lang="en-US" dirty="0"/>
              <a:t>Exercise intervention results</a:t>
            </a:r>
          </a:p>
        </p:txBody>
      </p:sp>
      <p:pic>
        <p:nvPicPr>
          <p:cNvPr id="7" name="Picture 6">
            <a:extLst>
              <a:ext uri="{FF2B5EF4-FFF2-40B4-BE49-F238E27FC236}">
                <a16:creationId xmlns:a16="http://schemas.microsoft.com/office/drawing/2014/main" id="{53D6ABE5-2832-1660-B008-19D58B113037}"/>
              </a:ext>
            </a:extLst>
          </p:cNvPr>
          <p:cNvPicPr/>
          <p:nvPr/>
        </p:nvPicPr>
        <p:blipFill rotWithShape="1">
          <a:blip r:embed="rId3">
            <a:extLst>
              <a:ext uri="{28A0092B-C50C-407E-A947-70E740481C1C}">
                <a14:useLocalDpi xmlns:a14="http://schemas.microsoft.com/office/drawing/2010/main" val="0"/>
              </a:ext>
            </a:extLst>
          </a:blip>
          <a:srcRect r="23974"/>
          <a:stretch/>
        </p:blipFill>
        <p:spPr bwMode="auto">
          <a:xfrm>
            <a:off x="362787" y="1200962"/>
            <a:ext cx="4156658" cy="178442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CC3D4D-610F-857C-A1E1-B389D6226806}"/>
              </a:ext>
            </a:extLst>
          </p:cNvPr>
          <p:cNvSpPr txBox="1"/>
          <p:nvPr/>
        </p:nvSpPr>
        <p:spPr>
          <a:xfrm>
            <a:off x="5168805" y="5468034"/>
            <a:ext cx="3703320" cy="646331"/>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200" dirty="0">
                <a:latin typeface="Calibri" panose="020F0502020204030204"/>
                <a:ea typeface="+mn-ea"/>
                <a:cs typeface="+mn-cs"/>
              </a:rPr>
              <a:t>Increases in strength correlated with improved cognitive performance and reduced inflammation (soluble CD14)</a:t>
            </a:r>
          </a:p>
        </p:txBody>
      </p:sp>
      <p:pic>
        <p:nvPicPr>
          <p:cNvPr id="9" name="Picture 8">
            <a:extLst>
              <a:ext uri="{FF2B5EF4-FFF2-40B4-BE49-F238E27FC236}">
                <a16:creationId xmlns:a16="http://schemas.microsoft.com/office/drawing/2014/main" id="{3705E175-0F8A-78B5-1EC0-2BDDA3C187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5452" y="2884878"/>
            <a:ext cx="3048000" cy="2484050"/>
          </a:xfrm>
          <a:prstGeom prst="rect">
            <a:avLst/>
          </a:prstGeom>
          <a:noFill/>
          <a:ln>
            <a:noFill/>
          </a:ln>
        </p:spPr>
      </p:pic>
      <p:pic>
        <p:nvPicPr>
          <p:cNvPr id="12" name="Picture 11">
            <a:extLst>
              <a:ext uri="{FF2B5EF4-FFF2-40B4-BE49-F238E27FC236}">
                <a16:creationId xmlns:a16="http://schemas.microsoft.com/office/drawing/2014/main" id="{FE41FE91-892F-8D1C-8394-0B0E8298592A}"/>
              </a:ext>
            </a:extLst>
          </p:cNvPr>
          <p:cNvPicPr>
            <a:picLocks noChangeAspect="1"/>
          </p:cNvPicPr>
          <p:nvPr/>
        </p:nvPicPr>
        <p:blipFill>
          <a:blip r:embed="rId5"/>
          <a:stretch>
            <a:fillRect/>
          </a:stretch>
        </p:blipFill>
        <p:spPr>
          <a:xfrm>
            <a:off x="914400" y="3236545"/>
            <a:ext cx="3186665" cy="2420493"/>
          </a:xfrm>
          <a:prstGeom prst="rect">
            <a:avLst/>
          </a:prstGeom>
        </p:spPr>
      </p:pic>
      <p:sp>
        <p:nvSpPr>
          <p:cNvPr id="14" name="TextBox 13">
            <a:extLst>
              <a:ext uri="{FF2B5EF4-FFF2-40B4-BE49-F238E27FC236}">
                <a16:creationId xmlns:a16="http://schemas.microsoft.com/office/drawing/2014/main" id="{AAF1A408-0582-9CF3-E40B-628AC21FD227}"/>
              </a:ext>
            </a:extLst>
          </p:cNvPr>
          <p:cNvSpPr txBox="1"/>
          <p:nvPr/>
        </p:nvSpPr>
        <p:spPr>
          <a:xfrm>
            <a:off x="4724400" y="1204506"/>
            <a:ext cx="3200400" cy="1077218"/>
          </a:xfrm>
          <a:prstGeom prst="rect">
            <a:avLst/>
          </a:prstGeom>
          <a:noFill/>
        </p:spPr>
        <p:txBody>
          <a:bodyPr wrap="square">
            <a:spAutoFit/>
          </a:bodyPr>
          <a:lstStyle/>
          <a:p>
            <a:r>
              <a:rPr lang="en-US" sz="1600" dirty="0"/>
              <a:t>Both the Exercise (EXS) and Stretching (SIS) groups improved physical fitness (time to complete six-minute walk test (SMWT))</a:t>
            </a:r>
          </a:p>
        </p:txBody>
      </p:sp>
      <p:sp>
        <p:nvSpPr>
          <p:cNvPr id="16" name="TextBox 15">
            <a:extLst>
              <a:ext uri="{FF2B5EF4-FFF2-40B4-BE49-F238E27FC236}">
                <a16:creationId xmlns:a16="http://schemas.microsoft.com/office/drawing/2014/main" id="{B683BFA5-064E-4392-E717-B3091B5B61C2}"/>
              </a:ext>
            </a:extLst>
          </p:cNvPr>
          <p:cNvSpPr txBox="1"/>
          <p:nvPr/>
        </p:nvSpPr>
        <p:spPr>
          <a:xfrm>
            <a:off x="782455" y="5798330"/>
            <a:ext cx="3703320" cy="461665"/>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200" dirty="0">
                <a:latin typeface="Calibri" panose="020F0502020204030204"/>
                <a:ea typeface="+mn-ea"/>
                <a:cs typeface="+mn-cs"/>
              </a:rPr>
              <a:t>Physical strength (1 rep max) significantly improved in the EXS group</a:t>
            </a:r>
          </a:p>
        </p:txBody>
      </p:sp>
      <p:sp>
        <p:nvSpPr>
          <p:cNvPr id="2" name="TextBox 1">
            <a:extLst>
              <a:ext uri="{FF2B5EF4-FFF2-40B4-BE49-F238E27FC236}">
                <a16:creationId xmlns:a16="http://schemas.microsoft.com/office/drawing/2014/main" id="{E19E147F-6E1A-531E-511B-6A230FFE61ED}"/>
              </a:ext>
            </a:extLst>
          </p:cNvPr>
          <p:cNvSpPr txBox="1"/>
          <p:nvPr/>
        </p:nvSpPr>
        <p:spPr>
          <a:xfrm>
            <a:off x="5715000" y="6114365"/>
            <a:ext cx="3593052" cy="276999"/>
          </a:xfrm>
          <a:prstGeom prst="rect">
            <a:avLst/>
          </a:prstGeom>
          <a:noFill/>
        </p:spPr>
        <p:txBody>
          <a:bodyPr wrap="square" rtlCol="0">
            <a:spAutoFit/>
          </a:bodyPr>
          <a:lstStyle/>
          <a:p>
            <a:r>
              <a:rPr lang="en-US" sz="1200" i="1" dirty="0"/>
              <a:t>Cooley et al., 2023, JMIR Research Protocols</a:t>
            </a:r>
          </a:p>
        </p:txBody>
      </p:sp>
    </p:spTree>
    <p:extLst>
      <p:ext uri="{BB962C8B-B14F-4D97-AF65-F5344CB8AC3E}">
        <p14:creationId xmlns:p14="http://schemas.microsoft.com/office/powerpoint/2010/main" val="2298454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DC9F-0E9B-1A38-5B3F-DDAC102DBE55}"/>
              </a:ext>
            </a:extLst>
          </p:cNvPr>
          <p:cNvSpPr>
            <a:spLocks noGrp="1"/>
          </p:cNvSpPr>
          <p:nvPr>
            <p:ph type="title"/>
          </p:nvPr>
        </p:nvSpPr>
        <p:spPr/>
        <p:txBody>
          <a:bodyPr/>
          <a:lstStyle/>
          <a:p>
            <a:r>
              <a:rPr lang="en-US" dirty="0"/>
              <a:t>Cognition Outcomes</a:t>
            </a:r>
          </a:p>
        </p:txBody>
      </p:sp>
      <p:sp>
        <p:nvSpPr>
          <p:cNvPr id="4" name="Text Placeholder 3">
            <a:extLst>
              <a:ext uri="{FF2B5EF4-FFF2-40B4-BE49-F238E27FC236}">
                <a16:creationId xmlns:a16="http://schemas.microsoft.com/office/drawing/2014/main" id="{572D1121-A624-2EFC-02D8-361626429E98}"/>
              </a:ext>
            </a:extLst>
          </p:cNvPr>
          <p:cNvSpPr txBox="1">
            <a:spLocks noGrp="1"/>
          </p:cNvSpPr>
          <p:nvPr>
            <p:ph type="body" sz="quarter" idx="11"/>
          </p:nvPr>
        </p:nvSpPr>
        <p:spPr>
          <a:xfrm>
            <a:off x="4782813" y="2063648"/>
            <a:ext cx="3946517" cy="1477328"/>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800" dirty="0"/>
              <a:t>No overall significant change in cognition over time for either intervention group (EF= executive function; PM = psychomotor speed; Lang = language)</a:t>
            </a:r>
          </a:p>
        </p:txBody>
      </p:sp>
      <p:pic>
        <p:nvPicPr>
          <p:cNvPr id="5" name="Content Placeholder 17">
            <a:extLst>
              <a:ext uri="{FF2B5EF4-FFF2-40B4-BE49-F238E27FC236}">
                <a16:creationId xmlns:a16="http://schemas.microsoft.com/office/drawing/2014/main" id="{7859E7AC-3A9D-CA2E-5136-873DF3FE118A}"/>
              </a:ext>
            </a:extLst>
          </p:cNvPr>
          <p:cNvPicPr>
            <a:picLocks noChangeAspect="1"/>
          </p:cNvPicPr>
          <p:nvPr/>
        </p:nvPicPr>
        <p:blipFill>
          <a:blip r:embed="rId2"/>
          <a:stretch>
            <a:fillRect/>
          </a:stretch>
        </p:blipFill>
        <p:spPr>
          <a:xfrm>
            <a:off x="664274" y="1463483"/>
            <a:ext cx="3907726" cy="2951917"/>
          </a:xfrm>
          <a:prstGeom prst="rect">
            <a:avLst/>
          </a:prstGeom>
        </p:spPr>
      </p:pic>
      <p:sp>
        <p:nvSpPr>
          <p:cNvPr id="7" name="TextBox 6">
            <a:extLst>
              <a:ext uri="{FF2B5EF4-FFF2-40B4-BE49-F238E27FC236}">
                <a16:creationId xmlns:a16="http://schemas.microsoft.com/office/drawing/2014/main" id="{533F33FC-7481-5E90-68CB-58A4EF9F2EC5}"/>
              </a:ext>
            </a:extLst>
          </p:cNvPr>
          <p:cNvSpPr txBox="1"/>
          <p:nvPr/>
        </p:nvSpPr>
        <p:spPr>
          <a:xfrm>
            <a:off x="457200" y="4794352"/>
            <a:ext cx="8367953" cy="1200329"/>
          </a:xfrm>
          <a:prstGeom prst="rect">
            <a:avLst/>
          </a:prstGeom>
          <a:solidFill>
            <a:schemeClr val="bg2">
              <a:lumMod val="40000"/>
              <a:lumOff val="60000"/>
              <a:alpha val="62000"/>
            </a:schemeClr>
          </a:solidFill>
        </p:spPr>
        <p:txBody>
          <a:bodyPr wrap="square">
            <a:spAutoFit/>
          </a:bodyPr>
          <a:lstStyle/>
          <a:p>
            <a:r>
              <a:rPr lang="en-US" sz="1800" b="1" dirty="0"/>
              <a:t>Takeaway: </a:t>
            </a:r>
            <a:r>
              <a:rPr lang="en-US" sz="1800" dirty="0"/>
              <a:t>An exercise intervention significantly improved physical fitness and strength in older PWH, which in turn associated with changes in inflammation and cognitive performance. Changes in cognition were not significantly different over time. Longer interventions may be needed.</a:t>
            </a:r>
          </a:p>
        </p:txBody>
      </p:sp>
      <p:sp>
        <p:nvSpPr>
          <p:cNvPr id="3" name="TextBox 2">
            <a:extLst>
              <a:ext uri="{FF2B5EF4-FFF2-40B4-BE49-F238E27FC236}">
                <a16:creationId xmlns:a16="http://schemas.microsoft.com/office/drawing/2014/main" id="{CB8D15F8-6523-80EB-694F-7DD1F04FE8CB}"/>
              </a:ext>
            </a:extLst>
          </p:cNvPr>
          <p:cNvSpPr txBox="1"/>
          <p:nvPr/>
        </p:nvSpPr>
        <p:spPr>
          <a:xfrm>
            <a:off x="5550948" y="6096634"/>
            <a:ext cx="3593052" cy="276999"/>
          </a:xfrm>
          <a:prstGeom prst="rect">
            <a:avLst/>
          </a:prstGeom>
          <a:noFill/>
        </p:spPr>
        <p:txBody>
          <a:bodyPr wrap="square" rtlCol="0">
            <a:spAutoFit/>
          </a:bodyPr>
          <a:lstStyle/>
          <a:p>
            <a:r>
              <a:rPr lang="en-US" sz="1200" i="1" dirty="0"/>
              <a:t>Cooley et al., 2023, JMIR Research Protocols</a:t>
            </a:r>
          </a:p>
        </p:txBody>
      </p:sp>
    </p:spTree>
    <p:extLst>
      <p:ext uri="{BB962C8B-B14F-4D97-AF65-F5344CB8AC3E}">
        <p14:creationId xmlns:p14="http://schemas.microsoft.com/office/powerpoint/2010/main" val="4052029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4E7F-0ABA-4E76-A621-1FDDA0191E41}"/>
              </a:ext>
            </a:extLst>
          </p:cNvPr>
          <p:cNvSpPr>
            <a:spLocks noGrp="1"/>
          </p:cNvSpPr>
          <p:nvPr>
            <p:ph type="ctrTitle"/>
          </p:nvPr>
        </p:nvSpPr>
        <p:spPr>
          <a:xfrm>
            <a:off x="1123950" y="2057400"/>
            <a:ext cx="6858000" cy="1790700"/>
          </a:xfrm>
        </p:spPr>
        <p:txBody>
          <a:bodyPr>
            <a:normAutofit/>
          </a:bodyPr>
          <a:lstStyle/>
          <a:p>
            <a:r>
              <a:rPr lang="en-US" dirty="0"/>
              <a:t>Diet</a:t>
            </a:r>
          </a:p>
        </p:txBody>
      </p:sp>
    </p:spTree>
    <p:extLst>
      <p:ext uri="{BB962C8B-B14F-4D97-AF65-F5344CB8AC3E}">
        <p14:creationId xmlns:p14="http://schemas.microsoft.com/office/powerpoint/2010/main" val="4359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545AC-F3A6-D254-0887-9962CD7B9CCA}"/>
              </a:ext>
            </a:extLst>
          </p:cNvPr>
          <p:cNvSpPr>
            <a:spLocks noGrp="1"/>
          </p:cNvSpPr>
          <p:nvPr>
            <p:ph type="title"/>
          </p:nvPr>
        </p:nvSpPr>
        <p:spPr/>
        <p:txBody>
          <a:bodyPr/>
          <a:lstStyle/>
          <a:p>
            <a:r>
              <a:rPr lang="en-US" dirty="0"/>
              <a:t>Diet and Cognition</a:t>
            </a:r>
          </a:p>
        </p:txBody>
      </p:sp>
      <p:sp>
        <p:nvSpPr>
          <p:cNvPr id="3" name="Text Placeholder 2">
            <a:extLst>
              <a:ext uri="{FF2B5EF4-FFF2-40B4-BE49-F238E27FC236}">
                <a16:creationId xmlns:a16="http://schemas.microsoft.com/office/drawing/2014/main" id="{8A5B23ED-2CDE-7DE7-4AFE-F105E785983E}"/>
              </a:ext>
            </a:extLst>
          </p:cNvPr>
          <p:cNvSpPr>
            <a:spLocks noGrp="1"/>
          </p:cNvSpPr>
          <p:nvPr>
            <p:ph type="body" sz="quarter" idx="11"/>
          </p:nvPr>
        </p:nvSpPr>
        <p:spPr/>
        <p:txBody>
          <a:bodyPr/>
          <a:lstStyle/>
          <a:p>
            <a:pPr marL="257175" indent="-257175" defTabSz="342900" fontAlgn="auto">
              <a:spcBef>
                <a:spcPts val="600"/>
              </a:spcBef>
            </a:pPr>
            <a:r>
              <a:rPr lang="en-US" sz="2400" b="1" dirty="0">
                <a:latin typeface="Calibri"/>
              </a:rPr>
              <a:t>Sample had low Healthy Eating Index scores 45.00 (38.95—51.65) out of 100</a:t>
            </a:r>
          </a:p>
          <a:p>
            <a:pPr marL="257175" indent="-257175" defTabSz="342900" fontAlgn="auto">
              <a:spcBef>
                <a:spcPts val="600"/>
              </a:spcBef>
            </a:pPr>
            <a:r>
              <a:rPr lang="en-US" sz="2400" b="1" dirty="0">
                <a:latin typeface="Calibri"/>
              </a:rPr>
              <a:t>Just being nourished (higher calories) was associated with better cognitive function</a:t>
            </a:r>
          </a:p>
          <a:p>
            <a:pPr marL="257175" indent="-257175" defTabSz="342900" fontAlgn="auto">
              <a:spcBef>
                <a:spcPts val="600"/>
              </a:spcBef>
            </a:pPr>
            <a:r>
              <a:rPr lang="en-US" sz="2400" b="1" dirty="0">
                <a:latin typeface="Calibri"/>
              </a:rPr>
              <a:t>Higher glycemic index associated with poorer cognitive function</a:t>
            </a:r>
          </a:p>
          <a:p>
            <a:pPr marL="257175" indent="-257175" defTabSz="342900" fontAlgn="auto">
              <a:spcBef>
                <a:spcPts val="600"/>
              </a:spcBef>
            </a:pPr>
            <a:r>
              <a:rPr lang="en-US" sz="2400" b="1" dirty="0">
                <a:latin typeface="Calibri"/>
              </a:rPr>
              <a:t>Several amino acids, MUFAs/PUFAs/SFAs associated with better cognitive function </a:t>
            </a:r>
          </a:p>
          <a:p>
            <a:endParaRPr lang="en-US" dirty="0"/>
          </a:p>
        </p:txBody>
      </p:sp>
      <p:pic>
        <p:nvPicPr>
          <p:cNvPr id="4" name="Picture 3">
            <a:extLst>
              <a:ext uri="{FF2B5EF4-FFF2-40B4-BE49-F238E27FC236}">
                <a16:creationId xmlns:a16="http://schemas.microsoft.com/office/drawing/2014/main" id="{D142782C-C08E-ED38-CC49-328F4AFA31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9400" y="4953000"/>
            <a:ext cx="2231958" cy="1280439"/>
          </a:xfrm>
          <a:prstGeom prst="rect">
            <a:avLst/>
          </a:prstGeom>
        </p:spPr>
      </p:pic>
      <p:sp>
        <p:nvSpPr>
          <p:cNvPr id="5" name="TextBox 4">
            <a:extLst>
              <a:ext uri="{FF2B5EF4-FFF2-40B4-BE49-F238E27FC236}">
                <a16:creationId xmlns:a16="http://schemas.microsoft.com/office/drawing/2014/main" id="{9A51B22B-F0F2-25CC-AAA7-7A03FD3855FC}"/>
              </a:ext>
            </a:extLst>
          </p:cNvPr>
          <p:cNvSpPr txBox="1"/>
          <p:nvPr/>
        </p:nvSpPr>
        <p:spPr>
          <a:xfrm>
            <a:off x="282642" y="6094939"/>
            <a:ext cx="2993958" cy="276999"/>
          </a:xfrm>
          <a:prstGeom prst="rect">
            <a:avLst/>
          </a:prstGeom>
          <a:noFill/>
        </p:spPr>
        <p:txBody>
          <a:bodyPr wrap="square" rtlCol="0">
            <a:spAutoFit/>
          </a:bodyPr>
          <a:lstStyle/>
          <a:p>
            <a:r>
              <a:rPr lang="en-US" sz="1200" i="1" dirty="0" err="1"/>
              <a:t>Fazeli</a:t>
            </a:r>
            <a:r>
              <a:rPr lang="en-US" sz="1200" i="1" dirty="0"/>
              <a:t> et al., INS Conference 2023</a:t>
            </a:r>
          </a:p>
        </p:txBody>
      </p:sp>
    </p:spTree>
    <p:extLst>
      <p:ext uri="{BB962C8B-B14F-4D97-AF65-F5344CB8AC3E}">
        <p14:creationId xmlns:p14="http://schemas.microsoft.com/office/powerpoint/2010/main" val="3375249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15A1-2D67-EF83-12DB-99BB4A4804B6}"/>
              </a:ext>
            </a:extLst>
          </p:cNvPr>
          <p:cNvSpPr>
            <a:spLocks noGrp="1"/>
          </p:cNvSpPr>
          <p:nvPr>
            <p:ph type="title"/>
          </p:nvPr>
        </p:nvSpPr>
        <p:spPr/>
        <p:txBody>
          <a:bodyPr/>
          <a:lstStyle/>
          <a:p>
            <a:r>
              <a:rPr lang="en-US" dirty="0"/>
              <a:t>Nutrition, VACS and </a:t>
            </a:r>
            <a:r>
              <a:rPr lang="en-US" dirty="0" err="1"/>
              <a:t>HRQoL</a:t>
            </a:r>
            <a:endParaRPr lang="en-US" dirty="0"/>
          </a:p>
        </p:txBody>
      </p:sp>
      <p:sp>
        <p:nvSpPr>
          <p:cNvPr id="3" name="Content Placeholder 2">
            <a:extLst>
              <a:ext uri="{FF2B5EF4-FFF2-40B4-BE49-F238E27FC236}">
                <a16:creationId xmlns:a16="http://schemas.microsoft.com/office/drawing/2014/main" id="{D72139F7-DD86-0E65-AB68-E55EC5E9A66C}"/>
              </a:ext>
            </a:extLst>
          </p:cNvPr>
          <p:cNvSpPr>
            <a:spLocks noGrp="1"/>
          </p:cNvSpPr>
          <p:nvPr>
            <p:ph sz="quarter" idx="12"/>
          </p:nvPr>
        </p:nvSpPr>
        <p:spPr/>
        <p:txBody>
          <a:bodyPr/>
          <a:lstStyle/>
          <a:p>
            <a:r>
              <a:rPr lang="en-US" dirty="0"/>
              <a:t>Nutrition moderates the negative relationship between VACS Index and physical health-related quality of life. </a:t>
            </a:r>
          </a:p>
        </p:txBody>
      </p:sp>
      <p:pic>
        <p:nvPicPr>
          <p:cNvPr id="4" name="Picture 3">
            <a:extLst>
              <a:ext uri="{FF2B5EF4-FFF2-40B4-BE49-F238E27FC236}">
                <a16:creationId xmlns:a16="http://schemas.microsoft.com/office/drawing/2014/main" id="{64822264-51BC-4108-E59C-49AF2EFCCE91}"/>
              </a:ext>
            </a:extLst>
          </p:cNvPr>
          <p:cNvPicPr>
            <a:picLocks noChangeAspect="1"/>
          </p:cNvPicPr>
          <p:nvPr/>
        </p:nvPicPr>
        <p:blipFill>
          <a:blip r:embed="rId3"/>
          <a:stretch>
            <a:fillRect/>
          </a:stretch>
        </p:blipFill>
        <p:spPr>
          <a:xfrm>
            <a:off x="1219200" y="2362200"/>
            <a:ext cx="6233005" cy="3642907"/>
          </a:xfrm>
          <a:prstGeom prst="rect">
            <a:avLst/>
          </a:prstGeom>
        </p:spPr>
      </p:pic>
      <p:sp>
        <p:nvSpPr>
          <p:cNvPr id="5" name="TextBox 4">
            <a:extLst>
              <a:ext uri="{FF2B5EF4-FFF2-40B4-BE49-F238E27FC236}">
                <a16:creationId xmlns:a16="http://schemas.microsoft.com/office/drawing/2014/main" id="{A0BB97FD-42CD-EC35-6F3E-A2418E5420C9}"/>
              </a:ext>
            </a:extLst>
          </p:cNvPr>
          <p:cNvSpPr txBox="1"/>
          <p:nvPr/>
        </p:nvSpPr>
        <p:spPr>
          <a:xfrm>
            <a:off x="4343400" y="6073919"/>
            <a:ext cx="4648200" cy="276999"/>
          </a:xfrm>
          <a:prstGeom prst="rect">
            <a:avLst/>
          </a:prstGeom>
          <a:noFill/>
        </p:spPr>
        <p:txBody>
          <a:bodyPr wrap="square" rtlCol="0">
            <a:spAutoFit/>
          </a:bodyPr>
          <a:lstStyle/>
          <a:p>
            <a:r>
              <a:rPr lang="en-US" sz="1200" i="1" dirty="0"/>
              <a:t>Campbell et al., 2023 International Journal of Behavioral Medicine</a:t>
            </a:r>
          </a:p>
        </p:txBody>
      </p:sp>
    </p:spTree>
    <p:extLst>
      <p:ext uri="{BB962C8B-B14F-4D97-AF65-F5344CB8AC3E}">
        <p14:creationId xmlns:p14="http://schemas.microsoft.com/office/powerpoint/2010/main" val="410379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4E7F-0ABA-4E76-A621-1FDDA0191E41}"/>
              </a:ext>
            </a:extLst>
          </p:cNvPr>
          <p:cNvSpPr>
            <a:spLocks noGrp="1"/>
          </p:cNvSpPr>
          <p:nvPr>
            <p:ph type="ctrTitle"/>
          </p:nvPr>
        </p:nvSpPr>
        <p:spPr>
          <a:xfrm>
            <a:off x="1123950" y="2057400"/>
            <a:ext cx="6858000" cy="1790700"/>
          </a:xfrm>
        </p:spPr>
        <p:txBody>
          <a:bodyPr>
            <a:normAutofit/>
          </a:bodyPr>
          <a:lstStyle/>
          <a:p>
            <a:r>
              <a:rPr lang="en-US" dirty="0"/>
              <a:t>Cognitive Training</a:t>
            </a:r>
          </a:p>
        </p:txBody>
      </p:sp>
    </p:spTree>
    <p:extLst>
      <p:ext uri="{BB962C8B-B14F-4D97-AF65-F5344CB8AC3E}">
        <p14:creationId xmlns:p14="http://schemas.microsoft.com/office/powerpoint/2010/main" val="3573506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B8D5-0DC0-794C-9694-21F5DEEDB20A}"/>
              </a:ext>
            </a:extLst>
          </p:cNvPr>
          <p:cNvSpPr>
            <a:spLocks noGrp="1"/>
          </p:cNvSpPr>
          <p:nvPr>
            <p:ph type="title"/>
          </p:nvPr>
        </p:nvSpPr>
        <p:spPr/>
        <p:txBody>
          <a:bodyPr/>
          <a:lstStyle/>
          <a:p>
            <a:r>
              <a:rPr lang="en-US" b="1" dirty="0"/>
              <a:t>Computerized Cognitive Training (CCT)</a:t>
            </a:r>
          </a:p>
        </p:txBody>
      </p:sp>
      <p:sp>
        <p:nvSpPr>
          <p:cNvPr id="3" name="Content Placeholder 2">
            <a:extLst>
              <a:ext uri="{FF2B5EF4-FFF2-40B4-BE49-F238E27FC236}">
                <a16:creationId xmlns:a16="http://schemas.microsoft.com/office/drawing/2014/main" id="{0223CC52-3D80-CC4B-AB9D-D2A3E91D209D}"/>
              </a:ext>
            </a:extLst>
          </p:cNvPr>
          <p:cNvSpPr>
            <a:spLocks noGrp="1"/>
          </p:cNvSpPr>
          <p:nvPr>
            <p:ph idx="1"/>
          </p:nvPr>
        </p:nvSpPr>
        <p:spPr>
          <a:xfrm>
            <a:off x="289892" y="1375626"/>
            <a:ext cx="5968172" cy="4423508"/>
          </a:xfrm>
        </p:spPr>
        <p:txBody>
          <a:bodyPr/>
          <a:lstStyle/>
          <a:p>
            <a:r>
              <a:rPr lang="en-US" sz="1800" dirty="0"/>
              <a:t>Meta Analysis shows CCT improves cognition is 6 of 8 domains</a:t>
            </a:r>
          </a:p>
          <a:p>
            <a:r>
              <a:rPr lang="en-US" sz="1800" dirty="0"/>
              <a:t>Several studies examining computerized cognitive training in older PLWH and found improvements in</a:t>
            </a:r>
          </a:p>
          <a:p>
            <a:pPr lvl="1"/>
            <a:r>
              <a:rPr lang="en-US" dirty="0"/>
              <a:t>Cognitive function</a:t>
            </a:r>
          </a:p>
          <a:p>
            <a:pPr lvl="1"/>
            <a:r>
              <a:rPr lang="en-US" dirty="0"/>
              <a:t>Everyday Function</a:t>
            </a:r>
          </a:p>
          <a:p>
            <a:pPr lvl="1"/>
            <a:r>
              <a:rPr lang="en-US" dirty="0"/>
              <a:t>Driving</a:t>
            </a:r>
          </a:p>
          <a:p>
            <a:pPr lvl="1"/>
            <a:r>
              <a:rPr lang="en-US" dirty="0"/>
              <a:t>Quality of Life</a:t>
            </a:r>
          </a:p>
          <a:p>
            <a:r>
              <a:rPr lang="en-US" sz="1800" dirty="0"/>
              <a:t>Non-invasive brain stimulation + cognitive training has shown some promising, though inconsistent, effects on cognitive outcomes, as well as:</a:t>
            </a:r>
          </a:p>
          <a:p>
            <a:pPr lvl="1"/>
            <a:r>
              <a:rPr lang="en-US" dirty="0"/>
              <a:t>Effects on indices of cautionary simulated driving behavior (speed, driving violations, collisions, variability in lane positioning, and lane deviations)</a:t>
            </a:r>
          </a:p>
          <a:p>
            <a:endParaRPr lang="en-US" dirty="0"/>
          </a:p>
          <a:p>
            <a:pPr lvl="1"/>
            <a:endParaRPr lang="en-US" dirty="0"/>
          </a:p>
          <a:p>
            <a:endParaRPr lang="en-US" sz="1800" dirty="0"/>
          </a:p>
        </p:txBody>
      </p:sp>
      <p:sp>
        <p:nvSpPr>
          <p:cNvPr id="4" name="TextBox 3">
            <a:extLst>
              <a:ext uri="{FF2B5EF4-FFF2-40B4-BE49-F238E27FC236}">
                <a16:creationId xmlns:a16="http://schemas.microsoft.com/office/drawing/2014/main" id="{2521F61B-EA48-9B4A-BE35-F8AEF74AE6BA}"/>
              </a:ext>
            </a:extLst>
          </p:cNvPr>
          <p:cNvSpPr txBox="1"/>
          <p:nvPr/>
        </p:nvSpPr>
        <p:spPr>
          <a:xfrm>
            <a:off x="6258064" y="4776037"/>
            <a:ext cx="2781300" cy="1015663"/>
          </a:xfrm>
          <a:prstGeom prst="rect">
            <a:avLst/>
          </a:prstGeom>
          <a:noFill/>
        </p:spPr>
        <p:txBody>
          <a:bodyPr wrap="square" rtlCol="0">
            <a:spAutoFit/>
          </a:bodyPr>
          <a:lstStyle/>
          <a:p>
            <a:pPr lvl="0"/>
            <a:r>
              <a:rPr lang="en-US" sz="750" b="1" dirty="0"/>
              <a:t>Fazeli, P. L.,</a:t>
            </a:r>
            <a:r>
              <a:rPr lang="en-US" sz="750" dirty="0"/>
              <a:t> Woods, A. J., Vance, D. E., Pope, C. N.*, &amp; Ball, K. K. (2019). </a:t>
            </a:r>
            <a:r>
              <a:rPr lang="en-US" sz="750" i="1" dirty="0"/>
              <a:t>Applied Neuropsychology</a:t>
            </a:r>
            <a:endParaRPr lang="en-US" sz="750" dirty="0"/>
          </a:p>
          <a:p>
            <a:pPr lvl="0"/>
            <a:endParaRPr lang="en-US" sz="750" dirty="0"/>
          </a:p>
          <a:p>
            <a:r>
              <a:rPr lang="en-US" sz="750" dirty="0"/>
              <a:t>Pope, C. N.*, </a:t>
            </a:r>
            <a:r>
              <a:rPr lang="en-US" sz="750" dirty="0" err="1"/>
              <a:t>Stavrinos</a:t>
            </a:r>
            <a:r>
              <a:rPr lang="en-US" sz="750" dirty="0"/>
              <a:t>, D., Vance, D. E., Woods, A. J., Bell, T. R., Ball, K. K., &amp; Fazeli, P. L. (2018). </a:t>
            </a:r>
            <a:r>
              <a:rPr lang="en-US" sz="750" i="1" dirty="0"/>
              <a:t>Psychology and </a:t>
            </a:r>
            <a:r>
              <a:rPr lang="en-US" sz="750" i="1" dirty="0" err="1"/>
              <a:t>Behaviour</a:t>
            </a:r>
            <a:endParaRPr lang="en-US" sz="750" i="1" dirty="0"/>
          </a:p>
          <a:p>
            <a:endParaRPr lang="en-US" sz="750" dirty="0"/>
          </a:p>
          <a:p>
            <a:r>
              <a:rPr lang="en-US" sz="750" dirty="0"/>
              <a:t>Wei et al., (2022). </a:t>
            </a:r>
            <a:r>
              <a:rPr lang="en-US" sz="750" i="1" dirty="0"/>
              <a:t>JAMA Open Network</a:t>
            </a:r>
            <a:r>
              <a:rPr lang="en-US" sz="750" dirty="0"/>
              <a:t>. </a:t>
            </a:r>
          </a:p>
        </p:txBody>
      </p:sp>
      <p:pic>
        <p:nvPicPr>
          <p:cNvPr id="5" name="Picture 4">
            <a:extLst>
              <a:ext uri="{FF2B5EF4-FFF2-40B4-BE49-F238E27FC236}">
                <a16:creationId xmlns:a16="http://schemas.microsoft.com/office/drawing/2014/main" id="{D7CCAB0F-9BBA-4E41-8541-9AAA3D334DC4}"/>
              </a:ext>
            </a:extLst>
          </p:cNvPr>
          <p:cNvPicPr>
            <a:picLocks noChangeAspect="1"/>
          </p:cNvPicPr>
          <p:nvPr/>
        </p:nvPicPr>
        <p:blipFill>
          <a:blip r:embed="rId3"/>
          <a:stretch>
            <a:fillRect/>
          </a:stretch>
        </p:blipFill>
        <p:spPr>
          <a:xfrm>
            <a:off x="6781800" y="1669748"/>
            <a:ext cx="1704975" cy="2190750"/>
          </a:xfrm>
          <a:prstGeom prst="rect">
            <a:avLst/>
          </a:prstGeom>
        </p:spPr>
      </p:pic>
      <p:sp>
        <p:nvSpPr>
          <p:cNvPr id="6" name="TextBox 5">
            <a:extLst>
              <a:ext uri="{FF2B5EF4-FFF2-40B4-BE49-F238E27FC236}">
                <a16:creationId xmlns:a16="http://schemas.microsoft.com/office/drawing/2014/main" id="{EDDD976A-5DE3-FCA5-580A-4880C9349D65}"/>
              </a:ext>
            </a:extLst>
          </p:cNvPr>
          <p:cNvSpPr txBox="1"/>
          <p:nvPr/>
        </p:nvSpPr>
        <p:spPr>
          <a:xfrm>
            <a:off x="5257800" y="5997639"/>
            <a:ext cx="3781564" cy="338554"/>
          </a:xfrm>
          <a:prstGeom prst="rect">
            <a:avLst/>
          </a:prstGeom>
          <a:noFill/>
        </p:spPr>
        <p:txBody>
          <a:bodyPr wrap="square" rtlCol="0">
            <a:spAutoFit/>
          </a:bodyPr>
          <a:lstStyle/>
          <a:p>
            <a:r>
              <a:rPr lang="en-US" sz="1600" i="1" dirty="0"/>
              <a:t>Modified slide from </a:t>
            </a:r>
            <a:r>
              <a:rPr lang="en-US" sz="1600" i="1" dirty="0" err="1"/>
              <a:t>Pariya</a:t>
            </a:r>
            <a:r>
              <a:rPr lang="en-US" sz="1600" i="1" dirty="0"/>
              <a:t> </a:t>
            </a:r>
            <a:r>
              <a:rPr lang="en-US" sz="1600" i="1" dirty="0" err="1"/>
              <a:t>Fazelli</a:t>
            </a:r>
            <a:r>
              <a:rPr lang="en-US" sz="1600" i="1" dirty="0"/>
              <a:t>, PhD</a:t>
            </a:r>
          </a:p>
        </p:txBody>
      </p:sp>
    </p:spTree>
    <p:extLst>
      <p:ext uri="{BB962C8B-B14F-4D97-AF65-F5344CB8AC3E}">
        <p14:creationId xmlns:p14="http://schemas.microsoft.com/office/powerpoint/2010/main" val="1160766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B94D7-70E2-F7EE-3513-09F4A093701F}"/>
              </a:ext>
            </a:extLst>
          </p:cNvPr>
          <p:cNvSpPr>
            <a:spLocks noGrp="1"/>
          </p:cNvSpPr>
          <p:nvPr>
            <p:ph type="ctrTitle"/>
          </p:nvPr>
        </p:nvSpPr>
        <p:spPr/>
        <p:txBody>
          <a:bodyPr/>
          <a:lstStyle/>
          <a:p>
            <a:r>
              <a:rPr lang="en-US" dirty="0"/>
              <a:t>Pharmacologic / Treatment of Other Comorbidities</a:t>
            </a:r>
          </a:p>
        </p:txBody>
      </p:sp>
      <p:sp>
        <p:nvSpPr>
          <p:cNvPr id="5" name="Subtitle 4">
            <a:extLst>
              <a:ext uri="{FF2B5EF4-FFF2-40B4-BE49-F238E27FC236}">
                <a16:creationId xmlns:a16="http://schemas.microsoft.com/office/drawing/2014/main" id="{63EF9EAE-BA76-58CB-363C-A01D3DB8BB4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5454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9D74B1-2B6B-FA78-6325-9F9F45F1C1DB}"/>
              </a:ext>
            </a:extLst>
          </p:cNvPr>
          <p:cNvSpPr>
            <a:spLocks noGrp="1"/>
          </p:cNvSpPr>
          <p:nvPr>
            <p:ph type="title"/>
          </p:nvPr>
        </p:nvSpPr>
        <p:spPr/>
        <p:txBody>
          <a:bodyPr/>
          <a:lstStyle/>
          <a:p>
            <a:r>
              <a:rPr lang="en-US" dirty="0"/>
              <a:t>Cognitive Improvement Approaches</a:t>
            </a:r>
          </a:p>
        </p:txBody>
      </p:sp>
      <p:sp>
        <p:nvSpPr>
          <p:cNvPr id="6" name="Content Placeholder 5">
            <a:extLst>
              <a:ext uri="{FF2B5EF4-FFF2-40B4-BE49-F238E27FC236}">
                <a16:creationId xmlns:a16="http://schemas.microsoft.com/office/drawing/2014/main" id="{FF315DFA-F985-DAD2-EDC0-50CB7D65137C}"/>
              </a:ext>
            </a:extLst>
          </p:cNvPr>
          <p:cNvSpPr>
            <a:spLocks noGrp="1"/>
          </p:cNvSpPr>
          <p:nvPr>
            <p:ph sz="quarter" idx="12"/>
          </p:nvPr>
        </p:nvSpPr>
        <p:spPr/>
        <p:txBody>
          <a:bodyPr/>
          <a:lstStyle/>
          <a:p>
            <a:r>
              <a:rPr lang="en-US" sz="3600" dirty="0"/>
              <a:t>Physical Activity </a:t>
            </a:r>
          </a:p>
          <a:p>
            <a:r>
              <a:rPr lang="en-US" sz="3600" dirty="0"/>
              <a:t>Diet</a:t>
            </a:r>
          </a:p>
          <a:p>
            <a:r>
              <a:rPr lang="en-US" sz="3600" dirty="0"/>
              <a:t>Cognitive Training</a:t>
            </a:r>
          </a:p>
          <a:p>
            <a:r>
              <a:rPr lang="en-US" sz="3600" dirty="0"/>
              <a:t>Pharmacologic / Treatment of Other Medical Comorbidities</a:t>
            </a:r>
          </a:p>
          <a:p>
            <a:endParaRPr lang="en-US" dirty="0"/>
          </a:p>
          <a:p>
            <a:endParaRPr lang="en-US" dirty="0"/>
          </a:p>
        </p:txBody>
      </p:sp>
    </p:spTree>
    <p:extLst>
      <p:ext uri="{BB962C8B-B14F-4D97-AF65-F5344CB8AC3E}">
        <p14:creationId xmlns:p14="http://schemas.microsoft.com/office/powerpoint/2010/main" val="275364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063B08EE-21D1-25B9-73F4-8E9B3C4EC152}"/>
              </a:ext>
            </a:extLst>
          </p:cNvPr>
          <p:cNvGraphicFramePr>
            <a:graphicFrameLocks noGrp="1"/>
          </p:cNvGraphicFramePr>
          <p:nvPr>
            <p:ph sz="half" idx="1"/>
            <p:extLst>
              <p:ext uri="{D42A27DB-BD31-4B8C-83A1-F6EECF244321}">
                <p14:modId xmlns:p14="http://schemas.microsoft.com/office/powerpoint/2010/main" val="3045202942"/>
              </p:ext>
            </p:extLst>
          </p:nvPr>
        </p:nvGraphicFramePr>
        <p:xfrm>
          <a:off x="171809" y="1091588"/>
          <a:ext cx="4426772" cy="4439088"/>
        </p:xfrm>
        <a:graphic>
          <a:graphicData uri="http://schemas.openxmlformats.org/drawingml/2006/table">
            <a:tbl>
              <a:tblPr firstRow="1" bandRow="1">
                <a:tableStyleId>{5C22544A-7EE6-4342-B048-85BDC9FD1C3A}</a:tableStyleId>
              </a:tblPr>
              <a:tblGrid>
                <a:gridCol w="1694330">
                  <a:extLst>
                    <a:ext uri="{9D8B030D-6E8A-4147-A177-3AD203B41FA5}">
                      <a16:colId xmlns:a16="http://schemas.microsoft.com/office/drawing/2014/main" val="1068484770"/>
                    </a:ext>
                  </a:extLst>
                </a:gridCol>
                <a:gridCol w="1024666">
                  <a:extLst>
                    <a:ext uri="{9D8B030D-6E8A-4147-A177-3AD203B41FA5}">
                      <a16:colId xmlns:a16="http://schemas.microsoft.com/office/drawing/2014/main" val="2267347540"/>
                    </a:ext>
                  </a:extLst>
                </a:gridCol>
                <a:gridCol w="1707776">
                  <a:extLst>
                    <a:ext uri="{9D8B030D-6E8A-4147-A177-3AD203B41FA5}">
                      <a16:colId xmlns:a16="http://schemas.microsoft.com/office/drawing/2014/main" val="2009062530"/>
                    </a:ext>
                  </a:extLst>
                </a:gridCol>
              </a:tblGrid>
              <a:tr h="261339">
                <a:tc>
                  <a:txBody>
                    <a:bodyPr/>
                    <a:lstStyle/>
                    <a:p>
                      <a:r>
                        <a:rPr lang="en-US" sz="1200" dirty="0"/>
                        <a:t>Intervention</a:t>
                      </a:r>
                    </a:p>
                  </a:txBody>
                  <a:tcPr marL="68580" marR="68580" marT="34290" marB="34290" anchor="ctr"/>
                </a:tc>
                <a:tc>
                  <a:txBody>
                    <a:bodyPr/>
                    <a:lstStyle/>
                    <a:p>
                      <a:r>
                        <a:rPr lang="en-US" sz="1200" dirty="0"/>
                        <a:t>Status</a:t>
                      </a:r>
                    </a:p>
                  </a:txBody>
                  <a:tcPr marL="68580" marR="68580" marT="34290" marB="34290" anchor="ctr"/>
                </a:tc>
                <a:tc>
                  <a:txBody>
                    <a:bodyPr/>
                    <a:lstStyle/>
                    <a:p>
                      <a:r>
                        <a:rPr lang="en-US" sz="1200" dirty="0"/>
                        <a:t>Result</a:t>
                      </a:r>
                    </a:p>
                  </a:txBody>
                  <a:tcPr marL="68580" marR="68580" marT="34290" marB="34290" anchor="ctr"/>
                </a:tc>
                <a:extLst>
                  <a:ext uri="{0D108BD9-81ED-4DB2-BD59-A6C34878D82A}">
                    <a16:rowId xmlns:a16="http://schemas.microsoft.com/office/drawing/2014/main" val="752891841"/>
                  </a:ext>
                </a:extLst>
              </a:tr>
              <a:tr h="261339">
                <a:tc>
                  <a:txBody>
                    <a:bodyPr/>
                    <a:lstStyle/>
                    <a:p>
                      <a:r>
                        <a:rPr lang="en-US" sz="1200" b="1" dirty="0">
                          <a:solidFill>
                            <a:srgbClr val="FF0000"/>
                          </a:solidFill>
                        </a:rPr>
                        <a:t>Memantine</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dirty="0"/>
                        <a:t>No NP benefit</a:t>
                      </a:r>
                    </a:p>
                  </a:txBody>
                  <a:tcPr marL="68580" marR="68580" marT="34290" marB="34290" anchor="ctr"/>
                </a:tc>
                <a:extLst>
                  <a:ext uri="{0D108BD9-81ED-4DB2-BD59-A6C34878D82A}">
                    <a16:rowId xmlns:a16="http://schemas.microsoft.com/office/drawing/2014/main" val="3802757315"/>
                  </a:ext>
                </a:extLst>
              </a:tr>
              <a:tr h="261339">
                <a:tc>
                  <a:txBody>
                    <a:bodyPr/>
                    <a:lstStyle/>
                    <a:p>
                      <a:r>
                        <a:rPr lang="en-US" sz="1200" b="1" dirty="0">
                          <a:solidFill>
                            <a:srgbClr val="FF0000"/>
                          </a:solidFill>
                        </a:rPr>
                        <a:t>Selegiline</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dirty="0"/>
                        <a:t>No NP benefit</a:t>
                      </a:r>
                    </a:p>
                  </a:txBody>
                  <a:tcPr marL="68580" marR="68580" marT="34290" marB="34290" anchor="ctr"/>
                </a:tc>
                <a:extLst>
                  <a:ext uri="{0D108BD9-81ED-4DB2-BD59-A6C34878D82A}">
                    <a16:rowId xmlns:a16="http://schemas.microsoft.com/office/drawing/2014/main" val="1857341619"/>
                  </a:ext>
                </a:extLst>
              </a:tr>
              <a:tr h="434340">
                <a:tc>
                  <a:txBody>
                    <a:bodyPr/>
                    <a:lstStyle/>
                    <a:p>
                      <a:r>
                        <a:rPr lang="en-US" sz="1200" b="1" dirty="0" err="1">
                          <a:solidFill>
                            <a:srgbClr val="FF0000"/>
                          </a:solidFill>
                        </a:rPr>
                        <a:t>Deprenyl</a:t>
                      </a:r>
                      <a:r>
                        <a:rPr lang="en-US" sz="1200" b="1" dirty="0">
                          <a:solidFill>
                            <a:srgbClr val="FF0000"/>
                          </a:solidFill>
                        </a:rPr>
                        <a:t> ± </a:t>
                      </a:r>
                    </a:p>
                    <a:p>
                      <a:r>
                        <a:rPr lang="en-US" sz="1200" b="1" dirty="0" err="1">
                          <a:solidFill>
                            <a:srgbClr val="FF0000"/>
                          </a:solidFill>
                        </a:rPr>
                        <a:t>Thioctic</a:t>
                      </a:r>
                      <a:r>
                        <a:rPr lang="en-US" sz="1200" b="1" dirty="0">
                          <a:solidFill>
                            <a:srgbClr val="FF0000"/>
                          </a:solidFill>
                        </a:rPr>
                        <a:t> Acid</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b="1" dirty="0" err="1">
                          <a:solidFill>
                            <a:srgbClr val="FF0000"/>
                          </a:solidFill>
                        </a:rPr>
                        <a:t>Deprenyl</a:t>
                      </a:r>
                      <a:r>
                        <a:rPr lang="en-US" sz="1200" b="1" dirty="0">
                          <a:solidFill>
                            <a:srgbClr val="FF0000"/>
                          </a:solidFill>
                        </a:rPr>
                        <a:t> improved verbal memory</a:t>
                      </a:r>
                    </a:p>
                  </a:txBody>
                  <a:tcPr marL="68580" marR="68580" marT="34290" marB="34290" anchor="ctr"/>
                </a:tc>
                <a:extLst>
                  <a:ext uri="{0D108BD9-81ED-4DB2-BD59-A6C34878D82A}">
                    <a16:rowId xmlns:a16="http://schemas.microsoft.com/office/drawing/2014/main" val="2783446271"/>
                  </a:ext>
                </a:extLst>
              </a:tr>
              <a:tr h="261339">
                <a:tc>
                  <a:txBody>
                    <a:bodyPr/>
                    <a:lstStyle/>
                    <a:p>
                      <a:r>
                        <a:rPr lang="en-US" sz="1200" b="1" dirty="0">
                          <a:solidFill>
                            <a:srgbClr val="FF0000"/>
                          </a:solidFill>
                        </a:rPr>
                        <a:t>CPI-1189</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dirty="0"/>
                        <a:t>No NP benefit</a:t>
                      </a:r>
                    </a:p>
                  </a:txBody>
                  <a:tcPr marL="68580" marR="68580" marT="34290" marB="34290" anchor="ctr"/>
                </a:tc>
                <a:extLst>
                  <a:ext uri="{0D108BD9-81ED-4DB2-BD59-A6C34878D82A}">
                    <a16:rowId xmlns:a16="http://schemas.microsoft.com/office/drawing/2014/main" val="596592398"/>
                  </a:ext>
                </a:extLst>
              </a:tr>
              <a:tr h="261339">
                <a:tc>
                  <a:txBody>
                    <a:bodyPr/>
                    <a:lstStyle/>
                    <a:p>
                      <a:r>
                        <a:rPr lang="en-US" sz="1200" b="1" dirty="0">
                          <a:solidFill>
                            <a:srgbClr val="FF0000"/>
                          </a:solidFill>
                        </a:rPr>
                        <a:t>Minocycline</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dirty="0"/>
                        <a:t>No NP benefit</a:t>
                      </a:r>
                    </a:p>
                  </a:txBody>
                  <a:tcPr marL="68580" marR="68580" marT="34290" marB="34290" anchor="ctr"/>
                </a:tc>
                <a:extLst>
                  <a:ext uri="{0D108BD9-81ED-4DB2-BD59-A6C34878D82A}">
                    <a16:rowId xmlns:a16="http://schemas.microsoft.com/office/drawing/2014/main" val="2636736710"/>
                  </a:ext>
                </a:extLst>
              </a:tr>
              <a:tr h="261339">
                <a:tc>
                  <a:txBody>
                    <a:bodyPr/>
                    <a:lstStyle/>
                    <a:p>
                      <a:r>
                        <a:rPr lang="en-US" sz="1200" b="1" dirty="0">
                          <a:solidFill>
                            <a:srgbClr val="FF0000"/>
                          </a:solidFill>
                        </a:rPr>
                        <a:t>Nimodipine</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dirty="0"/>
                        <a:t>No NP benefit</a:t>
                      </a:r>
                    </a:p>
                  </a:txBody>
                  <a:tcPr marL="68580" marR="68580" marT="34290" marB="34290" anchor="ctr"/>
                </a:tc>
                <a:extLst>
                  <a:ext uri="{0D108BD9-81ED-4DB2-BD59-A6C34878D82A}">
                    <a16:rowId xmlns:a16="http://schemas.microsoft.com/office/drawing/2014/main" val="1123838434"/>
                  </a:ext>
                </a:extLst>
              </a:tr>
              <a:tr h="261339">
                <a:tc>
                  <a:txBody>
                    <a:bodyPr/>
                    <a:lstStyle/>
                    <a:p>
                      <a:r>
                        <a:rPr lang="en-US" sz="1200" b="1" dirty="0">
                          <a:solidFill>
                            <a:srgbClr val="FF0000"/>
                          </a:solidFill>
                        </a:rPr>
                        <a:t>Rivastigmine</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dirty="0"/>
                        <a:t>No NP benefit</a:t>
                      </a:r>
                    </a:p>
                  </a:txBody>
                  <a:tcPr marL="68580" marR="68580" marT="34290" marB="34290" anchor="ctr"/>
                </a:tc>
                <a:extLst>
                  <a:ext uri="{0D108BD9-81ED-4DB2-BD59-A6C34878D82A}">
                    <a16:rowId xmlns:a16="http://schemas.microsoft.com/office/drawing/2014/main" val="4403973"/>
                  </a:ext>
                </a:extLst>
              </a:tr>
              <a:tr h="434340">
                <a:tc>
                  <a:txBody>
                    <a:bodyPr/>
                    <a:lstStyle/>
                    <a:p>
                      <a:r>
                        <a:rPr lang="en-US" sz="1200" b="1" dirty="0">
                          <a:solidFill>
                            <a:srgbClr val="FF0000"/>
                          </a:solidFill>
                        </a:rPr>
                        <a:t>Paroxetine ± Fluconazole</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b="1" dirty="0">
                          <a:solidFill>
                            <a:srgbClr val="FF0000"/>
                          </a:solidFill>
                        </a:rPr>
                        <a:t>Paroxetine improved global performance</a:t>
                      </a:r>
                    </a:p>
                  </a:txBody>
                  <a:tcPr marL="68580" marR="68580" marT="34290" marB="34290" anchor="ctr"/>
                </a:tc>
                <a:extLst>
                  <a:ext uri="{0D108BD9-81ED-4DB2-BD59-A6C34878D82A}">
                    <a16:rowId xmlns:a16="http://schemas.microsoft.com/office/drawing/2014/main" val="2778209965"/>
                  </a:ext>
                </a:extLst>
              </a:tr>
              <a:tr h="261339">
                <a:tc>
                  <a:txBody>
                    <a:bodyPr/>
                    <a:lstStyle/>
                    <a:p>
                      <a:r>
                        <a:rPr lang="en-US" sz="1200" b="1" dirty="0">
                          <a:solidFill>
                            <a:srgbClr val="FF0000"/>
                          </a:solidFill>
                        </a:rPr>
                        <a:t>Intranasal Insulin</a:t>
                      </a:r>
                    </a:p>
                  </a:txBody>
                  <a:tcPr marL="68580" marR="68580" marT="34290" marB="34290" anchor="ctr"/>
                </a:tc>
                <a:tc>
                  <a:txBody>
                    <a:bodyPr/>
                    <a:lstStyle/>
                    <a:p>
                      <a:r>
                        <a:rPr lang="en-US" sz="1200" dirty="0"/>
                        <a:t>Terminated</a:t>
                      </a:r>
                    </a:p>
                  </a:txBody>
                  <a:tcPr marL="68580" marR="68580" marT="34290" marB="34290" anchor="ctr"/>
                </a:tc>
                <a:tc>
                  <a:txBody>
                    <a:bodyPr/>
                    <a:lstStyle/>
                    <a:p>
                      <a:r>
                        <a:rPr lang="en-US" sz="1200" dirty="0"/>
                        <a:t>Not published</a:t>
                      </a:r>
                    </a:p>
                  </a:txBody>
                  <a:tcPr marL="68580" marR="68580" marT="34290" marB="34290" anchor="ctr"/>
                </a:tc>
                <a:extLst>
                  <a:ext uri="{0D108BD9-81ED-4DB2-BD59-A6C34878D82A}">
                    <a16:rowId xmlns:a16="http://schemas.microsoft.com/office/drawing/2014/main" val="2362763777"/>
                  </a:ext>
                </a:extLst>
              </a:tr>
              <a:tr h="261339">
                <a:tc>
                  <a:txBody>
                    <a:bodyPr/>
                    <a:lstStyle/>
                    <a:p>
                      <a:r>
                        <a:rPr lang="en-US" sz="1200" b="1" dirty="0">
                          <a:solidFill>
                            <a:srgbClr val="FF0000"/>
                          </a:solidFill>
                        </a:rPr>
                        <a:t>Methylphenidate</a:t>
                      </a:r>
                    </a:p>
                  </a:txBody>
                  <a:tcPr marL="68580" marR="68580" marT="34290" marB="34290" anchor="ctr"/>
                </a:tc>
                <a:tc>
                  <a:txBody>
                    <a:bodyPr/>
                    <a:lstStyle/>
                    <a:p>
                      <a:r>
                        <a:rPr lang="en-US" sz="1200" dirty="0"/>
                        <a:t>Unknown</a:t>
                      </a:r>
                    </a:p>
                  </a:txBody>
                  <a:tcPr marL="68580" marR="68580" marT="34290" marB="34290" anchor="ctr"/>
                </a:tc>
                <a:tc>
                  <a:txBody>
                    <a:bodyPr/>
                    <a:lstStyle/>
                    <a:p>
                      <a:r>
                        <a:rPr lang="en-US" sz="1200" dirty="0"/>
                        <a:t>Not published</a:t>
                      </a:r>
                    </a:p>
                  </a:txBody>
                  <a:tcPr marL="68580" marR="68580" marT="34290" marB="34290" anchor="ctr"/>
                </a:tc>
                <a:extLst>
                  <a:ext uri="{0D108BD9-81ED-4DB2-BD59-A6C34878D82A}">
                    <a16:rowId xmlns:a16="http://schemas.microsoft.com/office/drawing/2014/main" val="3440989237"/>
                  </a:ext>
                </a:extLst>
              </a:tr>
              <a:tr h="261339">
                <a:tc>
                  <a:txBody>
                    <a:bodyPr/>
                    <a:lstStyle/>
                    <a:p>
                      <a:r>
                        <a:rPr lang="en-US" sz="1200" b="1" dirty="0">
                          <a:solidFill>
                            <a:srgbClr val="FF0000"/>
                          </a:solidFill>
                        </a:rPr>
                        <a:t>Liraglutide</a:t>
                      </a:r>
                    </a:p>
                  </a:txBody>
                  <a:tcPr marL="68580" marR="68580" marT="34290" marB="34290" anchor="ctr"/>
                </a:tc>
                <a:tc>
                  <a:txBody>
                    <a:bodyPr/>
                    <a:lstStyle/>
                    <a:p>
                      <a:r>
                        <a:rPr lang="en-US" sz="1200" dirty="0"/>
                        <a:t>Terminated</a:t>
                      </a:r>
                    </a:p>
                  </a:txBody>
                  <a:tcPr marL="68580" marR="68580" marT="34290" marB="34290" anchor="ctr"/>
                </a:tc>
                <a:tc>
                  <a:txBody>
                    <a:bodyPr/>
                    <a:lstStyle/>
                    <a:p>
                      <a:r>
                        <a:rPr lang="en-US" sz="1200" dirty="0"/>
                        <a:t>Not published</a:t>
                      </a:r>
                    </a:p>
                  </a:txBody>
                  <a:tcPr marL="68580" marR="68580" marT="34290" marB="34290" anchor="ctr"/>
                </a:tc>
                <a:extLst>
                  <a:ext uri="{0D108BD9-81ED-4DB2-BD59-A6C34878D82A}">
                    <a16:rowId xmlns:a16="http://schemas.microsoft.com/office/drawing/2014/main" val="762670765"/>
                  </a:ext>
                </a:extLst>
              </a:tr>
              <a:tr h="261339">
                <a:tc>
                  <a:txBody>
                    <a:bodyPr/>
                    <a:lstStyle/>
                    <a:p>
                      <a:r>
                        <a:rPr lang="en-US" sz="1200" b="1" dirty="0">
                          <a:solidFill>
                            <a:srgbClr val="FF0000"/>
                          </a:solidFill>
                        </a:rPr>
                        <a:t>Cenicriviroc</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dirty="0"/>
                        <a:t>Not published</a:t>
                      </a:r>
                    </a:p>
                  </a:txBody>
                  <a:tcPr marL="68580" marR="68580" marT="34290" marB="34290" anchor="ctr"/>
                </a:tc>
                <a:extLst>
                  <a:ext uri="{0D108BD9-81ED-4DB2-BD59-A6C34878D82A}">
                    <a16:rowId xmlns:a16="http://schemas.microsoft.com/office/drawing/2014/main" val="181522299"/>
                  </a:ext>
                </a:extLst>
              </a:tr>
              <a:tr h="434340">
                <a:tc>
                  <a:txBody>
                    <a:bodyPr/>
                    <a:lstStyle/>
                    <a:p>
                      <a:r>
                        <a:rPr lang="en-US" sz="1200" b="1" dirty="0">
                          <a:solidFill>
                            <a:srgbClr val="FF0000"/>
                          </a:solidFill>
                        </a:rPr>
                        <a:t>Atorvastatin</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dirty="0"/>
                        <a:t>No effect on CD16+ MCs</a:t>
                      </a:r>
                    </a:p>
                  </a:txBody>
                  <a:tcPr marL="68580" marR="68580" marT="34290" marB="34290" anchor="ctr"/>
                </a:tc>
                <a:extLst>
                  <a:ext uri="{0D108BD9-81ED-4DB2-BD59-A6C34878D82A}">
                    <a16:rowId xmlns:a16="http://schemas.microsoft.com/office/drawing/2014/main" val="104173377"/>
                  </a:ext>
                </a:extLst>
              </a:tr>
              <a:tr h="261339">
                <a:tc>
                  <a:txBody>
                    <a:bodyPr/>
                    <a:lstStyle/>
                    <a:p>
                      <a:r>
                        <a:rPr lang="en-US" sz="1200" b="1" dirty="0">
                          <a:solidFill>
                            <a:srgbClr val="FF0000"/>
                          </a:solidFill>
                        </a:rPr>
                        <a:t>Galantamine</a:t>
                      </a:r>
                    </a:p>
                  </a:txBody>
                  <a:tcPr marL="68580" marR="68580" marT="34290" marB="34290" anchor="ctr"/>
                </a:tc>
                <a:tc>
                  <a:txBody>
                    <a:bodyPr/>
                    <a:lstStyle/>
                    <a:p>
                      <a:r>
                        <a:rPr lang="en-US" sz="1200" dirty="0"/>
                        <a:t>Completed</a:t>
                      </a:r>
                    </a:p>
                  </a:txBody>
                  <a:tcPr marL="68580" marR="68580" marT="34290" marB="3429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Not published</a:t>
                      </a:r>
                    </a:p>
                  </a:txBody>
                  <a:tcPr marL="68580" marR="68580" marT="34290" marB="34290" anchor="ctr"/>
                </a:tc>
                <a:extLst>
                  <a:ext uri="{0D108BD9-81ED-4DB2-BD59-A6C34878D82A}">
                    <a16:rowId xmlns:a16="http://schemas.microsoft.com/office/drawing/2014/main" val="3471222314"/>
                  </a:ext>
                </a:extLst>
              </a:tr>
            </a:tbl>
          </a:graphicData>
        </a:graphic>
      </p:graphicFrame>
      <p:graphicFrame>
        <p:nvGraphicFramePr>
          <p:cNvPr id="8" name="Table 8">
            <a:extLst>
              <a:ext uri="{FF2B5EF4-FFF2-40B4-BE49-F238E27FC236}">
                <a16:creationId xmlns:a16="http://schemas.microsoft.com/office/drawing/2014/main" id="{D2B80A34-E2C3-700A-5C76-14DAC89B3033}"/>
              </a:ext>
            </a:extLst>
          </p:cNvPr>
          <p:cNvGraphicFramePr>
            <a:graphicFrameLocks noGrp="1"/>
          </p:cNvGraphicFramePr>
          <p:nvPr>
            <p:ph sz="half" idx="2"/>
            <p:extLst>
              <p:ext uri="{D42A27DB-BD31-4B8C-83A1-F6EECF244321}">
                <p14:modId xmlns:p14="http://schemas.microsoft.com/office/powerpoint/2010/main" val="3010827302"/>
              </p:ext>
            </p:extLst>
          </p:nvPr>
        </p:nvGraphicFramePr>
        <p:xfrm>
          <a:off x="4665740" y="1095953"/>
          <a:ext cx="4426772" cy="2686050"/>
        </p:xfrm>
        <a:graphic>
          <a:graphicData uri="http://schemas.openxmlformats.org/drawingml/2006/table">
            <a:tbl>
              <a:tblPr firstRow="1" bandRow="1">
                <a:tableStyleId>{5C22544A-7EE6-4342-B048-85BDC9FD1C3A}</a:tableStyleId>
              </a:tblPr>
              <a:tblGrid>
                <a:gridCol w="1593038">
                  <a:extLst>
                    <a:ext uri="{9D8B030D-6E8A-4147-A177-3AD203B41FA5}">
                      <a16:colId xmlns:a16="http://schemas.microsoft.com/office/drawing/2014/main" val="157458698"/>
                    </a:ext>
                  </a:extLst>
                </a:gridCol>
                <a:gridCol w="910843">
                  <a:extLst>
                    <a:ext uri="{9D8B030D-6E8A-4147-A177-3AD203B41FA5}">
                      <a16:colId xmlns:a16="http://schemas.microsoft.com/office/drawing/2014/main" val="4021755353"/>
                    </a:ext>
                  </a:extLst>
                </a:gridCol>
                <a:gridCol w="1922891">
                  <a:extLst>
                    <a:ext uri="{9D8B030D-6E8A-4147-A177-3AD203B41FA5}">
                      <a16:colId xmlns:a16="http://schemas.microsoft.com/office/drawing/2014/main" val="3720987382"/>
                    </a:ext>
                  </a:extLst>
                </a:gridCol>
              </a:tblGrid>
              <a:tr h="278130">
                <a:tc>
                  <a:txBody>
                    <a:bodyPr/>
                    <a:lstStyle/>
                    <a:p>
                      <a:r>
                        <a:rPr lang="en-US" sz="1200" dirty="0"/>
                        <a:t>Intervention</a:t>
                      </a:r>
                    </a:p>
                  </a:txBody>
                  <a:tcPr marL="68580" marR="68580" marT="34290" marB="34290" anchor="ctr"/>
                </a:tc>
                <a:tc>
                  <a:txBody>
                    <a:bodyPr/>
                    <a:lstStyle/>
                    <a:p>
                      <a:r>
                        <a:rPr lang="en-US" sz="1200" dirty="0"/>
                        <a:t>Status</a:t>
                      </a:r>
                    </a:p>
                  </a:txBody>
                  <a:tcPr marL="68580" marR="68580" marT="34290" marB="34290" anchor="ctr"/>
                </a:tc>
                <a:tc>
                  <a:txBody>
                    <a:bodyPr/>
                    <a:lstStyle/>
                    <a:p>
                      <a:r>
                        <a:rPr lang="en-US" sz="1200" dirty="0"/>
                        <a:t>Result</a:t>
                      </a:r>
                    </a:p>
                  </a:txBody>
                  <a:tcPr marL="68580" marR="68580" marT="34290" marB="34290" anchor="ctr"/>
                </a:tc>
                <a:extLst>
                  <a:ext uri="{0D108BD9-81ED-4DB2-BD59-A6C34878D82A}">
                    <a16:rowId xmlns:a16="http://schemas.microsoft.com/office/drawing/2014/main" val="97781381"/>
                  </a:ext>
                </a:extLst>
              </a:tr>
              <a:tr h="617220">
                <a:tc>
                  <a:txBody>
                    <a:bodyPr/>
                    <a:lstStyle/>
                    <a:p>
                      <a:r>
                        <a:rPr lang="en-US" sz="1200" b="1" dirty="0">
                          <a:solidFill>
                            <a:srgbClr val="FF0000"/>
                          </a:solidFill>
                        </a:rPr>
                        <a:t>Switch from Efavirenz to Rilpivirine</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b="1" dirty="0">
                          <a:solidFill>
                            <a:srgbClr val="FF0000"/>
                          </a:solidFill>
                        </a:rPr>
                        <a:t>Improved sleep and NP symptoms</a:t>
                      </a:r>
                      <a:r>
                        <a:rPr lang="en-US" sz="1200" dirty="0"/>
                        <a:t>, not objective NP</a:t>
                      </a:r>
                    </a:p>
                  </a:txBody>
                  <a:tcPr marL="68580" marR="68580" marT="34290" marB="34290" anchor="ctr"/>
                </a:tc>
                <a:extLst>
                  <a:ext uri="{0D108BD9-81ED-4DB2-BD59-A6C34878D82A}">
                    <a16:rowId xmlns:a16="http://schemas.microsoft.com/office/drawing/2014/main" val="1828040958"/>
                  </a:ext>
                </a:extLst>
              </a:tr>
              <a:tr h="617220">
                <a:tc>
                  <a:txBody>
                    <a:bodyPr/>
                    <a:lstStyle/>
                    <a:p>
                      <a:r>
                        <a:rPr lang="en-US" sz="1200" b="1" dirty="0">
                          <a:solidFill>
                            <a:srgbClr val="FF0000"/>
                          </a:solidFill>
                        </a:rPr>
                        <a:t>Switch from Efavirenz to Raltegravir</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b="1" dirty="0">
                          <a:solidFill>
                            <a:srgbClr val="FF0000"/>
                          </a:solidFill>
                        </a:rPr>
                        <a:t>Improved anxiety and stress symptoms</a:t>
                      </a:r>
                    </a:p>
                  </a:txBody>
                  <a:tcPr marL="68580" marR="68580" marT="34290" marB="34290" anchor="ctr"/>
                </a:tc>
                <a:extLst>
                  <a:ext uri="{0D108BD9-81ED-4DB2-BD59-A6C34878D82A}">
                    <a16:rowId xmlns:a16="http://schemas.microsoft.com/office/drawing/2014/main" val="2857204418"/>
                  </a:ext>
                </a:extLst>
              </a:tr>
              <a:tr h="278130">
                <a:tc>
                  <a:txBody>
                    <a:bodyPr/>
                    <a:lstStyle/>
                    <a:p>
                      <a:r>
                        <a:rPr lang="en-US" sz="1200" b="1" dirty="0">
                          <a:solidFill>
                            <a:srgbClr val="FF0000"/>
                          </a:solidFill>
                        </a:rPr>
                        <a:t>Adding Raltegravir</a:t>
                      </a:r>
                    </a:p>
                  </a:txBody>
                  <a:tcPr marL="68580" marR="68580" marT="34290" marB="34290" anchor="ctr"/>
                </a:tc>
                <a:tc>
                  <a:txBody>
                    <a:bodyPr/>
                    <a:lstStyle/>
                    <a:p>
                      <a:r>
                        <a:rPr lang="en-US" sz="1200" dirty="0"/>
                        <a:t>Terminated</a:t>
                      </a:r>
                    </a:p>
                  </a:txBody>
                  <a:tcPr marL="68580" marR="68580" marT="34290" marB="34290" anchor="ctr"/>
                </a:tc>
                <a:tc>
                  <a:txBody>
                    <a:bodyPr/>
                    <a:lstStyle/>
                    <a:p>
                      <a:r>
                        <a:rPr lang="en-US" sz="1200" dirty="0"/>
                        <a:t>No effects on neopterin</a:t>
                      </a:r>
                    </a:p>
                  </a:txBody>
                  <a:tcPr marL="68580" marR="68580" marT="34290" marB="34290" anchor="ctr"/>
                </a:tc>
                <a:extLst>
                  <a:ext uri="{0D108BD9-81ED-4DB2-BD59-A6C34878D82A}">
                    <a16:rowId xmlns:a16="http://schemas.microsoft.com/office/drawing/2014/main" val="2109415890"/>
                  </a:ext>
                </a:extLst>
              </a:tr>
              <a:tr h="278130">
                <a:tc>
                  <a:txBody>
                    <a:bodyPr/>
                    <a:lstStyle/>
                    <a:p>
                      <a:r>
                        <a:rPr lang="en-US" sz="1200" b="1" dirty="0">
                          <a:solidFill>
                            <a:srgbClr val="FF0000"/>
                          </a:solidFill>
                        </a:rPr>
                        <a:t>Adding Maraviroc</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b="1" dirty="0">
                          <a:solidFill>
                            <a:srgbClr val="FF0000"/>
                          </a:solidFill>
                        </a:rPr>
                        <a:t>Possible NP benefit</a:t>
                      </a:r>
                    </a:p>
                  </a:txBody>
                  <a:tcPr marL="68580" marR="68580" marT="34290" marB="34290" anchor="ctr"/>
                </a:tc>
                <a:extLst>
                  <a:ext uri="{0D108BD9-81ED-4DB2-BD59-A6C34878D82A}">
                    <a16:rowId xmlns:a16="http://schemas.microsoft.com/office/drawing/2014/main" val="3697647750"/>
                  </a:ext>
                </a:extLst>
              </a:tr>
              <a:tr h="617220">
                <a:tc>
                  <a:txBody>
                    <a:bodyPr/>
                    <a:lstStyle/>
                    <a:p>
                      <a:r>
                        <a:rPr lang="en-US" sz="1200" b="1" dirty="0">
                          <a:solidFill>
                            <a:srgbClr val="FF0000"/>
                          </a:solidFill>
                        </a:rPr>
                        <a:t>Adding Dolutegravir ± Maraviroc</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dirty="0"/>
                        <a:t>No NP benefit</a:t>
                      </a:r>
                    </a:p>
                  </a:txBody>
                  <a:tcPr marL="68580" marR="68580" marT="34290" marB="34290" anchor="ctr"/>
                </a:tc>
                <a:extLst>
                  <a:ext uri="{0D108BD9-81ED-4DB2-BD59-A6C34878D82A}">
                    <a16:rowId xmlns:a16="http://schemas.microsoft.com/office/drawing/2014/main" val="4250978804"/>
                  </a:ext>
                </a:extLst>
              </a:tr>
            </a:tbl>
          </a:graphicData>
        </a:graphic>
      </p:graphicFrame>
      <p:graphicFrame>
        <p:nvGraphicFramePr>
          <p:cNvPr id="9" name="Table 7">
            <a:extLst>
              <a:ext uri="{FF2B5EF4-FFF2-40B4-BE49-F238E27FC236}">
                <a16:creationId xmlns:a16="http://schemas.microsoft.com/office/drawing/2014/main" id="{3B407E2F-CAB6-6A69-3EAB-8C1B61259814}"/>
              </a:ext>
            </a:extLst>
          </p:cNvPr>
          <p:cNvGraphicFramePr>
            <a:graphicFrameLocks/>
          </p:cNvGraphicFramePr>
          <p:nvPr>
            <p:extLst>
              <p:ext uri="{D42A27DB-BD31-4B8C-83A1-F6EECF244321}">
                <p14:modId xmlns:p14="http://schemas.microsoft.com/office/powerpoint/2010/main" val="2897745576"/>
              </p:ext>
            </p:extLst>
          </p:nvPr>
        </p:nvGraphicFramePr>
        <p:xfrm>
          <a:off x="4642141" y="4099193"/>
          <a:ext cx="4426772" cy="1764030"/>
        </p:xfrm>
        <a:graphic>
          <a:graphicData uri="http://schemas.openxmlformats.org/drawingml/2006/table">
            <a:tbl>
              <a:tblPr firstRow="1" bandRow="1">
                <a:tableStyleId>{5C22544A-7EE6-4342-B048-85BDC9FD1C3A}</a:tableStyleId>
              </a:tblPr>
              <a:tblGrid>
                <a:gridCol w="1475591">
                  <a:extLst>
                    <a:ext uri="{9D8B030D-6E8A-4147-A177-3AD203B41FA5}">
                      <a16:colId xmlns:a16="http://schemas.microsoft.com/office/drawing/2014/main" val="1068484770"/>
                    </a:ext>
                  </a:extLst>
                </a:gridCol>
                <a:gridCol w="1087326">
                  <a:extLst>
                    <a:ext uri="{9D8B030D-6E8A-4147-A177-3AD203B41FA5}">
                      <a16:colId xmlns:a16="http://schemas.microsoft.com/office/drawing/2014/main" val="2267347540"/>
                    </a:ext>
                  </a:extLst>
                </a:gridCol>
                <a:gridCol w="1863855">
                  <a:extLst>
                    <a:ext uri="{9D8B030D-6E8A-4147-A177-3AD203B41FA5}">
                      <a16:colId xmlns:a16="http://schemas.microsoft.com/office/drawing/2014/main" val="2009062530"/>
                    </a:ext>
                  </a:extLst>
                </a:gridCol>
              </a:tblGrid>
              <a:tr h="278130">
                <a:tc>
                  <a:txBody>
                    <a:bodyPr/>
                    <a:lstStyle/>
                    <a:p>
                      <a:r>
                        <a:rPr lang="en-US" sz="1200" dirty="0"/>
                        <a:t>Intervention</a:t>
                      </a:r>
                    </a:p>
                  </a:txBody>
                  <a:tcPr marL="68580" marR="68580" marT="34290" marB="34290" anchor="ctr"/>
                </a:tc>
                <a:tc>
                  <a:txBody>
                    <a:bodyPr/>
                    <a:lstStyle/>
                    <a:p>
                      <a:r>
                        <a:rPr lang="en-US" sz="1200" dirty="0"/>
                        <a:t>Status</a:t>
                      </a:r>
                    </a:p>
                  </a:txBody>
                  <a:tcPr marL="68580" marR="68580" marT="34290" marB="34290" anchor="ctr"/>
                </a:tc>
                <a:tc>
                  <a:txBody>
                    <a:bodyPr/>
                    <a:lstStyle/>
                    <a:p>
                      <a:r>
                        <a:rPr lang="en-US" sz="1200" dirty="0"/>
                        <a:t>Result</a:t>
                      </a:r>
                    </a:p>
                  </a:txBody>
                  <a:tcPr marL="68580" marR="68580" marT="34290" marB="34290" anchor="ctr"/>
                </a:tc>
                <a:extLst>
                  <a:ext uri="{0D108BD9-81ED-4DB2-BD59-A6C34878D82A}">
                    <a16:rowId xmlns:a16="http://schemas.microsoft.com/office/drawing/2014/main" val="752891841"/>
                  </a:ext>
                </a:extLst>
              </a:tr>
              <a:tr h="434340">
                <a:tc>
                  <a:txBody>
                    <a:bodyPr/>
                    <a:lstStyle/>
                    <a:p>
                      <a:r>
                        <a:rPr lang="en-US" sz="1200" b="1" dirty="0">
                          <a:solidFill>
                            <a:srgbClr val="FF0000"/>
                          </a:solidFill>
                        </a:rPr>
                        <a:t>Cognitive Training</a:t>
                      </a:r>
                    </a:p>
                  </a:txBody>
                  <a:tcPr marL="68580" marR="68580" marT="34290" marB="34290" anchor="ctr"/>
                </a:tc>
                <a:tc>
                  <a:txBody>
                    <a:bodyPr/>
                    <a:lstStyle/>
                    <a:p>
                      <a:r>
                        <a:rPr lang="en-US" sz="1200" dirty="0"/>
                        <a:t>Completed</a:t>
                      </a:r>
                    </a:p>
                  </a:txBody>
                  <a:tcPr marL="68580" marR="68580" marT="34290" marB="34290" anchor="ctr"/>
                </a:tc>
                <a:tc>
                  <a:txBody>
                    <a:bodyPr/>
                    <a:lstStyle/>
                    <a:p>
                      <a:r>
                        <a:rPr lang="en-US" sz="1200" b="1" dirty="0">
                          <a:solidFill>
                            <a:srgbClr val="FF0000"/>
                          </a:solidFill>
                        </a:rPr>
                        <a:t>Most indicate NP benefit</a:t>
                      </a:r>
                    </a:p>
                  </a:txBody>
                  <a:tcPr marL="68580" marR="68580" marT="34290" marB="34290" anchor="ctr"/>
                </a:tc>
                <a:extLst>
                  <a:ext uri="{0D108BD9-81ED-4DB2-BD59-A6C34878D82A}">
                    <a16:rowId xmlns:a16="http://schemas.microsoft.com/office/drawing/2014/main" val="3440989237"/>
                  </a:ext>
                </a:extLst>
              </a:tr>
              <a:tr h="434340">
                <a:tc>
                  <a:txBody>
                    <a:bodyPr/>
                    <a:lstStyle/>
                    <a:p>
                      <a:r>
                        <a:rPr lang="en-US" sz="1200" b="1" dirty="0">
                          <a:solidFill>
                            <a:srgbClr val="FF0000"/>
                          </a:solidFill>
                        </a:rPr>
                        <a:t>Exercise</a:t>
                      </a:r>
                    </a:p>
                  </a:txBody>
                  <a:tcPr marL="68580" marR="68580" marT="34290" marB="34290" anchor="ctr"/>
                </a:tc>
                <a:tc>
                  <a:txBody>
                    <a:bodyPr/>
                    <a:lstStyle/>
                    <a:p>
                      <a:r>
                        <a:rPr lang="en-US" sz="1200" dirty="0"/>
                        <a:t>Multiple</a:t>
                      </a:r>
                    </a:p>
                  </a:txBody>
                  <a:tcPr marL="68580" marR="68580" marT="34290" marB="34290" anchor="ctr"/>
                </a:tc>
                <a:tc>
                  <a:txBody>
                    <a:bodyPr/>
                    <a:lstStyle/>
                    <a:p>
                      <a:r>
                        <a:rPr lang="en-US" sz="1200" b="1" dirty="0">
                          <a:solidFill>
                            <a:srgbClr val="FF0000"/>
                          </a:solidFill>
                        </a:rPr>
                        <a:t>Most indicate NP benefit</a:t>
                      </a:r>
                    </a:p>
                  </a:txBody>
                  <a:tcPr marL="68580" marR="68580" marT="34290" marB="34290" anchor="ctr"/>
                </a:tc>
                <a:extLst>
                  <a:ext uri="{0D108BD9-81ED-4DB2-BD59-A6C34878D82A}">
                    <a16:rowId xmlns:a16="http://schemas.microsoft.com/office/drawing/2014/main" val="3498188389"/>
                  </a:ext>
                </a:extLst>
              </a:tr>
              <a:tr h="6172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rgbClr val="FF0000"/>
                          </a:solidFill>
                          <a:effectLst/>
                          <a:latin typeface="+mn-lt"/>
                          <a:ea typeface="+mn-ea"/>
                          <a:cs typeface="+mn-cs"/>
                        </a:rPr>
                        <a:t>Transcranial Direct Current Stimulation</a:t>
                      </a:r>
                      <a:endParaRPr lang="en-US" sz="1400" b="1" i="0" u="none" strike="noStrike" kern="1200" dirty="0">
                        <a:solidFill>
                          <a:srgbClr val="FF0000"/>
                        </a:solidFill>
                        <a:effectLst/>
                        <a:latin typeface="+mn-lt"/>
                        <a:ea typeface="+mn-ea"/>
                        <a:cs typeface="+mn-cs"/>
                      </a:endParaRPr>
                    </a:p>
                  </a:txBody>
                  <a:tcPr marL="68580" marR="68580" marT="34290" marB="34290" anchor="ctr"/>
                </a:tc>
                <a:tc>
                  <a:txBody>
                    <a:bodyPr/>
                    <a:lstStyle/>
                    <a:p>
                      <a:r>
                        <a:rPr lang="en-US" sz="1200" dirty="0"/>
                        <a:t>Multiple</a:t>
                      </a:r>
                    </a:p>
                  </a:txBody>
                  <a:tcPr marL="68580" marR="68580" marT="34290" marB="34290" anchor="ctr"/>
                </a:tc>
                <a:tc>
                  <a:txBody>
                    <a:bodyPr/>
                    <a:lstStyle/>
                    <a:p>
                      <a:r>
                        <a:rPr lang="en-US" sz="1200" b="1" dirty="0">
                          <a:solidFill>
                            <a:srgbClr val="FF0000"/>
                          </a:solidFill>
                        </a:rPr>
                        <a:t>NP benefit </a:t>
                      </a:r>
                      <a:r>
                        <a:rPr lang="en-US" sz="1200" dirty="0"/>
                        <a:t>in combination with cognitive training</a:t>
                      </a:r>
                    </a:p>
                  </a:txBody>
                  <a:tcPr marL="68580" marR="68580" marT="34290" marB="34290" anchor="ctr"/>
                </a:tc>
                <a:extLst>
                  <a:ext uri="{0D108BD9-81ED-4DB2-BD59-A6C34878D82A}">
                    <a16:rowId xmlns:a16="http://schemas.microsoft.com/office/drawing/2014/main" val="706084412"/>
                  </a:ext>
                </a:extLst>
              </a:tr>
            </a:tbl>
          </a:graphicData>
        </a:graphic>
      </p:graphicFrame>
      <p:sp>
        <p:nvSpPr>
          <p:cNvPr id="11" name="TextBox 10">
            <a:extLst>
              <a:ext uri="{FF2B5EF4-FFF2-40B4-BE49-F238E27FC236}">
                <a16:creationId xmlns:a16="http://schemas.microsoft.com/office/drawing/2014/main" id="{E0DD3E73-2099-2F09-4B7C-D0A9937208EE}"/>
              </a:ext>
            </a:extLst>
          </p:cNvPr>
          <p:cNvSpPr txBox="1"/>
          <p:nvPr/>
        </p:nvSpPr>
        <p:spPr>
          <a:xfrm>
            <a:off x="4628723" y="3760639"/>
            <a:ext cx="2121093" cy="338554"/>
          </a:xfrm>
          <a:prstGeom prst="rect">
            <a:avLst/>
          </a:prstGeom>
          <a:noFill/>
        </p:spPr>
        <p:txBody>
          <a:bodyPr wrap="none" rtlCol="0">
            <a:spAutoFit/>
          </a:bodyPr>
          <a:lstStyle/>
          <a:p>
            <a:r>
              <a:rPr lang="en-US" sz="1600" b="1" dirty="0">
                <a:solidFill>
                  <a:srgbClr val="FF0000"/>
                </a:solidFill>
              </a:rPr>
              <a:t>Non-Pharmacologic</a:t>
            </a:r>
          </a:p>
        </p:txBody>
      </p:sp>
      <p:sp>
        <p:nvSpPr>
          <p:cNvPr id="14" name="Title 22">
            <a:extLst>
              <a:ext uri="{FF2B5EF4-FFF2-40B4-BE49-F238E27FC236}">
                <a16:creationId xmlns:a16="http://schemas.microsoft.com/office/drawing/2014/main" id="{3D4D0CF7-37AF-D088-C1F9-86F76FFE15DC}"/>
              </a:ext>
            </a:extLst>
          </p:cNvPr>
          <p:cNvSpPr txBox="1">
            <a:spLocks/>
          </p:cNvSpPr>
          <p:nvPr/>
        </p:nvSpPr>
        <p:spPr>
          <a:xfrm>
            <a:off x="45283" y="-79975"/>
            <a:ext cx="9135931"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defRPr/>
            </a:pPr>
            <a:r>
              <a:rPr lang="en-US" sz="2550" b="1" dirty="0">
                <a:latin typeface="Arial" panose="020B0604020202020204" pitchFamily="34" charset="0"/>
                <a:cs typeface="Arial" panose="020B0604020202020204" pitchFamily="34" charset="0"/>
              </a:rPr>
              <a:t>Clinical Trials of Therapy for Neurocognitive Impairment</a:t>
            </a:r>
          </a:p>
        </p:txBody>
      </p:sp>
      <p:sp>
        <p:nvSpPr>
          <p:cNvPr id="15" name="TextBox 14">
            <a:extLst>
              <a:ext uri="{FF2B5EF4-FFF2-40B4-BE49-F238E27FC236}">
                <a16:creationId xmlns:a16="http://schemas.microsoft.com/office/drawing/2014/main" id="{E74C137C-BCE9-ADE5-CE0D-A55F1BD244E9}"/>
              </a:ext>
            </a:extLst>
          </p:cNvPr>
          <p:cNvSpPr txBox="1"/>
          <p:nvPr/>
        </p:nvSpPr>
        <p:spPr>
          <a:xfrm>
            <a:off x="4811198" y="750418"/>
            <a:ext cx="4021165" cy="338554"/>
          </a:xfrm>
          <a:prstGeom prst="rect">
            <a:avLst/>
          </a:prstGeom>
          <a:noFill/>
        </p:spPr>
        <p:txBody>
          <a:bodyPr wrap="none" rtlCol="0">
            <a:spAutoFit/>
          </a:bodyPr>
          <a:lstStyle/>
          <a:p>
            <a:r>
              <a:rPr lang="en-US" sz="1600" b="1" dirty="0">
                <a:solidFill>
                  <a:srgbClr val="FF0000"/>
                </a:solidFill>
              </a:rPr>
              <a:t>Pharmacologic – Antiretroviral Therapy</a:t>
            </a:r>
          </a:p>
        </p:txBody>
      </p:sp>
      <p:sp>
        <p:nvSpPr>
          <p:cNvPr id="16" name="TextBox 15">
            <a:extLst>
              <a:ext uri="{FF2B5EF4-FFF2-40B4-BE49-F238E27FC236}">
                <a16:creationId xmlns:a16="http://schemas.microsoft.com/office/drawing/2014/main" id="{7DA3F02F-274B-9A8A-6E0A-51C1F3A05382}"/>
              </a:ext>
            </a:extLst>
          </p:cNvPr>
          <p:cNvSpPr txBox="1"/>
          <p:nvPr/>
        </p:nvSpPr>
        <p:spPr>
          <a:xfrm>
            <a:off x="182442" y="762928"/>
            <a:ext cx="4495141" cy="338554"/>
          </a:xfrm>
          <a:prstGeom prst="rect">
            <a:avLst/>
          </a:prstGeom>
          <a:noFill/>
        </p:spPr>
        <p:txBody>
          <a:bodyPr wrap="none" rtlCol="0">
            <a:spAutoFit/>
          </a:bodyPr>
          <a:lstStyle/>
          <a:p>
            <a:r>
              <a:rPr lang="en-US" sz="1600" b="1" dirty="0">
                <a:solidFill>
                  <a:srgbClr val="FF0000"/>
                </a:solidFill>
              </a:rPr>
              <a:t>Pharmacologic – Non-Antiretroviral Therapy</a:t>
            </a:r>
          </a:p>
        </p:txBody>
      </p:sp>
      <p:sp>
        <p:nvSpPr>
          <p:cNvPr id="2" name="TextBox 1">
            <a:extLst>
              <a:ext uri="{FF2B5EF4-FFF2-40B4-BE49-F238E27FC236}">
                <a16:creationId xmlns:a16="http://schemas.microsoft.com/office/drawing/2014/main" id="{60C59259-5996-24ED-27B0-1E08179FB041}"/>
              </a:ext>
            </a:extLst>
          </p:cNvPr>
          <p:cNvSpPr txBox="1"/>
          <p:nvPr/>
        </p:nvSpPr>
        <p:spPr>
          <a:xfrm>
            <a:off x="6097113" y="6063277"/>
            <a:ext cx="2971800" cy="276999"/>
          </a:xfrm>
          <a:prstGeom prst="rect">
            <a:avLst/>
          </a:prstGeom>
          <a:noFill/>
        </p:spPr>
        <p:txBody>
          <a:bodyPr wrap="square" rtlCol="0">
            <a:spAutoFit/>
          </a:bodyPr>
          <a:lstStyle/>
          <a:p>
            <a:r>
              <a:rPr lang="en-US" sz="1200" i="1" dirty="0"/>
              <a:t>Slide Courtesy of Scott </a:t>
            </a:r>
            <a:r>
              <a:rPr lang="en-US" sz="1200" i="1" dirty="0" err="1"/>
              <a:t>Letendre</a:t>
            </a:r>
            <a:r>
              <a:rPr lang="en-US" sz="1200" i="1" dirty="0"/>
              <a:t>, MD</a:t>
            </a:r>
          </a:p>
        </p:txBody>
      </p:sp>
    </p:spTree>
    <p:extLst>
      <p:ext uri="{BB962C8B-B14F-4D97-AF65-F5344CB8AC3E}">
        <p14:creationId xmlns:p14="http://schemas.microsoft.com/office/powerpoint/2010/main" val="202180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37068-A760-4D76-B6F9-6A68558AC742}"/>
              </a:ext>
            </a:extLst>
          </p:cNvPr>
          <p:cNvSpPr>
            <a:spLocks noGrp="1"/>
          </p:cNvSpPr>
          <p:nvPr>
            <p:ph type="title"/>
          </p:nvPr>
        </p:nvSpPr>
        <p:spPr>
          <a:xfrm>
            <a:off x="121920" y="921544"/>
            <a:ext cx="8393430" cy="994172"/>
          </a:xfrm>
        </p:spPr>
        <p:txBody>
          <a:bodyPr/>
          <a:lstStyle/>
          <a:p>
            <a:r>
              <a:rPr lang="en-US" b="1" dirty="0"/>
              <a:t>Increased aging-related comorbidities in HIV</a:t>
            </a:r>
          </a:p>
        </p:txBody>
      </p:sp>
      <p:pic>
        <p:nvPicPr>
          <p:cNvPr id="2056" name="Picture 8" descr="Image result for hiv associated neurocognitive disorder">
            <a:extLst>
              <a:ext uri="{FF2B5EF4-FFF2-40B4-BE49-F238E27FC236}">
                <a16:creationId xmlns:a16="http://schemas.microsoft.com/office/drawing/2014/main" id="{9EC556AE-0E3A-4EBE-B3A5-3D2019CBD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 y="1846325"/>
            <a:ext cx="1683321" cy="1958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9E6937-8B41-4ABD-AA81-207D7D32FE2E}"/>
              </a:ext>
            </a:extLst>
          </p:cNvPr>
          <p:cNvSpPr txBox="1"/>
          <p:nvPr/>
        </p:nvSpPr>
        <p:spPr>
          <a:xfrm>
            <a:off x="-47625" y="3821430"/>
            <a:ext cx="1924050" cy="507831"/>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latin typeface="Calibri" panose="020F0502020204030204"/>
                <a:ea typeface="+mn-ea"/>
                <a:cs typeface="+mn-cs"/>
              </a:rPr>
              <a:t>Neurocognitive Impairment (NCI) </a:t>
            </a:r>
          </a:p>
        </p:txBody>
      </p:sp>
      <p:sp>
        <p:nvSpPr>
          <p:cNvPr id="9" name="TextBox 8">
            <a:extLst>
              <a:ext uri="{FF2B5EF4-FFF2-40B4-BE49-F238E27FC236}">
                <a16:creationId xmlns:a16="http://schemas.microsoft.com/office/drawing/2014/main" id="{296523EB-EC2C-4751-B688-F08B241476A4}"/>
              </a:ext>
            </a:extLst>
          </p:cNvPr>
          <p:cNvSpPr txBox="1"/>
          <p:nvPr/>
        </p:nvSpPr>
        <p:spPr>
          <a:xfrm>
            <a:off x="6859598" y="5650054"/>
            <a:ext cx="2117898" cy="300082"/>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latin typeface="Calibri" panose="020F0502020204030204"/>
                <a:ea typeface="+mn-ea"/>
                <a:cs typeface="+mn-cs"/>
              </a:rPr>
              <a:t>Cardiovascular disease</a:t>
            </a:r>
          </a:p>
        </p:txBody>
      </p:sp>
      <p:pic>
        <p:nvPicPr>
          <p:cNvPr id="2062" name="Picture 14" descr="Related image">
            <a:extLst>
              <a:ext uri="{FF2B5EF4-FFF2-40B4-BE49-F238E27FC236}">
                <a16:creationId xmlns:a16="http://schemas.microsoft.com/office/drawing/2014/main" id="{2C184A1A-1A6A-4757-B889-70D7847C74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22"/>
          <a:stretch/>
        </p:blipFill>
        <p:spPr bwMode="auto">
          <a:xfrm>
            <a:off x="1924050" y="1861600"/>
            <a:ext cx="2049780" cy="194274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FC97CCD-5505-4895-864C-5E27CFE5E690}"/>
              </a:ext>
            </a:extLst>
          </p:cNvPr>
          <p:cNvSpPr txBox="1"/>
          <p:nvPr/>
        </p:nvSpPr>
        <p:spPr>
          <a:xfrm>
            <a:off x="1913662" y="3804344"/>
            <a:ext cx="2060168" cy="300082"/>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latin typeface="Calibri" panose="020F0502020204030204"/>
                <a:ea typeface="+mn-ea"/>
                <a:cs typeface="+mn-cs"/>
              </a:rPr>
              <a:t>Diabetes</a:t>
            </a:r>
          </a:p>
        </p:txBody>
      </p:sp>
      <p:pic>
        <p:nvPicPr>
          <p:cNvPr id="2064" name="Picture 16" descr="Image result for positive pet scan">
            <a:extLst>
              <a:ext uri="{FF2B5EF4-FFF2-40B4-BE49-F238E27FC236}">
                <a16:creationId xmlns:a16="http://schemas.microsoft.com/office/drawing/2014/main" id="{720722A2-80B3-447F-B225-B6158DCA41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18" t="1482" r="58565" b="14667"/>
          <a:stretch/>
        </p:blipFill>
        <p:spPr bwMode="auto">
          <a:xfrm>
            <a:off x="4093224" y="1869661"/>
            <a:ext cx="1549116" cy="193468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A8D2BF-8472-4A43-BF02-9C0A74C41DBA}"/>
              </a:ext>
            </a:extLst>
          </p:cNvPr>
          <p:cNvSpPr txBox="1"/>
          <p:nvPr/>
        </p:nvSpPr>
        <p:spPr>
          <a:xfrm>
            <a:off x="4084590" y="3804345"/>
            <a:ext cx="1575435" cy="507831"/>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latin typeface="Calibri" panose="020F0502020204030204"/>
                <a:ea typeface="+mn-ea"/>
                <a:cs typeface="+mn-cs"/>
              </a:rPr>
              <a:t>Non-AIDS Defining Malignancy</a:t>
            </a:r>
          </a:p>
        </p:txBody>
      </p:sp>
      <p:pic>
        <p:nvPicPr>
          <p:cNvPr id="2068" name="Picture 20" descr="Image result for osteoporosis x ray hip">
            <a:extLst>
              <a:ext uri="{FF2B5EF4-FFF2-40B4-BE49-F238E27FC236}">
                <a16:creationId xmlns:a16="http://schemas.microsoft.com/office/drawing/2014/main" id="{F1B2C09D-BCCB-4A91-B528-4D7A9DBE4D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785"/>
          <a:stretch/>
        </p:blipFill>
        <p:spPr bwMode="auto">
          <a:xfrm>
            <a:off x="2253958" y="4345706"/>
            <a:ext cx="2014538" cy="13043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9B50645-8922-4FDF-9CA8-311FC28F14D0}"/>
              </a:ext>
            </a:extLst>
          </p:cNvPr>
          <p:cNvSpPr txBox="1"/>
          <p:nvPr/>
        </p:nvSpPr>
        <p:spPr>
          <a:xfrm>
            <a:off x="2254399" y="5669756"/>
            <a:ext cx="2014538" cy="300082"/>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latin typeface="Calibri" panose="020F0502020204030204"/>
                <a:ea typeface="+mn-ea"/>
                <a:cs typeface="+mn-cs"/>
              </a:rPr>
              <a:t>Bone disease</a:t>
            </a:r>
          </a:p>
        </p:txBody>
      </p:sp>
      <p:pic>
        <p:nvPicPr>
          <p:cNvPr id="2072" name="Picture 24" descr="Image result for frailty">
            <a:extLst>
              <a:ext uri="{FF2B5EF4-FFF2-40B4-BE49-F238E27FC236}">
                <a16:creationId xmlns:a16="http://schemas.microsoft.com/office/drawing/2014/main" id="{F9FF0EB4-25CD-4C7A-985C-F66F6E3445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41"/>
          <a:stretch/>
        </p:blipFill>
        <p:spPr bwMode="auto">
          <a:xfrm>
            <a:off x="4451409" y="4354042"/>
            <a:ext cx="2194561" cy="128471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F53DCBC-BCC7-417B-AF9F-436D24994FA5}"/>
              </a:ext>
            </a:extLst>
          </p:cNvPr>
          <p:cNvSpPr txBox="1"/>
          <p:nvPr/>
        </p:nvSpPr>
        <p:spPr>
          <a:xfrm>
            <a:off x="-1087041" y="8105113"/>
            <a:ext cx="2320290"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Frailty</a:t>
            </a:r>
          </a:p>
        </p:txBody>
      </p:sp>
      <p:pic>
        <p:nvPicPr>
          <p:cNvPr id="2074" name="Picture 26" descr="Image result for cxr copd">
            <a:extLst>
              <a:ext uri="{FF2B5EF4-FFF2-40B4-BE49-F238E27FC236}">
                <a16:creationId xmlns:a16="http://schemas.microsoft.com/office/drawing/2014/main" id="{B51FA359-EDAE-4457-8B87-0BEA73EE18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9296" y="1872779"/>
            <a:ext cx="1581080" cy="193156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DFF22FC-B031-46B3-9B04-CD47F9513990}"/>
              </a:ext>
            </a:extLst>
          </p:cNvPr>
          <p:cNvSpPr txBox="1"/>
          <p:nvPr/>
        </p:nvSpPr>
        <p:spPr>
          <a:xfrm>
            <a:off x="4451409" y="5692972"/>
            <a:ext cx="2194561" cy="300082"/>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latin typeface="Calibri" panose="020F0502020204030204"/>
                <a:ea typeface="+mn-ea"/>
                <a:cs typeface="+mn-cs"/>
              </a:rPr>
              <a:t>Frailty</a:t>
            </a:r>
          </a:p>
        </p:txBody>
      </p:sp>
      <p:sp>
        <p:nvSpPr>
          <p:cNvPr id="24" name="TextBox 23">
            <a:extLst>
              <a:ext uri="{FF2B5EF4-FFF2-40B4-BE49-F238E27FC236}">
                <a16:creationId xmlns:a16="http://schemas.microsoft.com/office/drawing/2014/main" id="{1AA27804-A8D1-46ED-AD15-85E9D7C7CBD4}"/>
              </a:ext>
            </a:extLst>
          </p:cNvPr>
          <p:cNvSpPr txBox="1"/>
          <p:nvPr/>
        </p:nvSpPr>
        <p:spPr>
          <a:xfrm>
            <a:off x="7388061" y="3797677"/>
            <a:ext cx="1755940" cy="300082"/>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latin typeface="Calibri" panose="020F0502020204030204"/>
                <a:ea typeface="+mn-ea"/>
                <a:cs typeface="+mn-cs"/>
              </a:rPr>
              <a:t>Kidney Disease</a:t>
            </a:r>
          </a:p>
        </p:txBody>
      </p:sp>
      <p:pic>
        <p:nvPicPr>
          <p:cNvPr id="2076" name="Picture 28" descr="Image result for kidney ">
            <a:extLst>
              <a:ext uri="{FF2B5EF4-FFF2-40B4-BE49-F238E27FC236}">
                <a16:creationId xmlns:a16="http://schemas.microsoft.com/office/drawing/2014/main" id="{E50C4DD9-9C9B-4C9C-8704-135D7CE9A8B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0000"/>
          <a:stretch/>
        </p:blipFill>
        <p:spPr bwMode="auto">
          <a:xfrm>
            <a:off x="7647296" y="1971676"/>
            <a:ext cx="1226117" cy="156209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E5F9059-425F-4B83-8845-6131F01720EA}"/>
              </a:ext>
            </a:extLst>
          </p:cNvPr>
          <p:cNvSpPr txBox="1"/>
          <p:nvPr/>
        </p:nvSpPr>
        <p:spPr>
          <a:xfrm>
            <a:off x="5806981" y="3777607"/>
            <a:ext cx="1563395" cy="300082"/>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latin typeface="Calibri" panose="020F0502020204030204"/>
                <a:ea typeface="+mn-ea"/>
                <a:cs typeface="+mn-cs"/>
              </a:rPr>
              <a:t>COPD</a:t>
            </a:r>
          </a:p>
        </p:txBody>
      </p:sp>
      <p:pic>
        <p:nvPicPr>
          <p:cNvPr id="2050" name="Picture 2" descr="Image result for nafld">
            <a:extLst>
              <a:ext uri="{FF2B5EF4-FFF2-40B4-BE49-F238E27FC236}">
                <a16:creationId xmlns:a16="http://schemas.microsoft.com/office/drawing/2014/main" id="{DDA215C8-AC78-4633-BFD5-5B520710A7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893" y="4342748"/>
            <a:ext cx="1964531" cy="130730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889A042-C570-44C6-BE0F-715D162EB2A5}"/>
              </a:ext>
            </a:extLst>
          </p:cNvPr>
          <p:cNvSpPr txBox="1"/>
          <p:nvPr/>
        </p:nvSpPr>
        <p:spPr>
          <a:xfrm>
            <a:off x="108893" y="5669756"/>
            <a:ext cx="1964531" cy="300082"/>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latin typeface="Calibri" panose="020F0502020204030204"/>
                <a:ea typeface="+mn-ea"/>
                <a:cs typeface="+mn-cs"/>
              </a:rPr>
              <a:t>NAFLD</a:t>
            </a:r>
          </a:p>
        </p:txBody>
      </p:sp>
      <p:pic>
        <p:nvPicPr>
          <p:cNvPr id="5" name="Picture 4" descr="Image result for ekg">
            <a:extLst>
              <a:ext uri="{FF2B5EF4-FFF2-40B4-BE49-F238E27FC236}">
                <a16:creationId xmlns:a16="http://schemas.microsoft.com/office/drawing/2014/main" id="{51984255-062B-46EA-AEE2-60DB73033E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6612"/>
          <a:stretch/>
        </p:blipFill>
        <p:spPr bwMode="auto">
          <a:xfrm>
            <a:off x="6848906" y="4364143"/>
            <a:ext cx="2117898" cy="13020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04">
            <a:extLst>
              <a:ext uri="{FF2B5EF4-FFF2-40B4-BE49-F238E27FC236}">
                <a16:creationId xmlns:a16="http://schemas.microsoft.com/office/drawing/2014/main" id="{ABD0CB15-D072-48CC-9EB2-027389B1A990}"/>
              </a:ext>
            </a:extLst>
          </p:cNvPr>
          <p:cNvPicPr>
            <a:picLocks noChangeAspect="1" noChangeArrowheads="1"/>
          </p:cNvPicPr>
          <p:nvPr/>
        </p:nvPicPr>
        <p:blipFill>
          <a:blip r:embed="rId12" cstate="print"/>
          <a:srcRect/>
          <a:stretch>
            <a:fillRect/>
          </a:stretch>
        </p:blipFill>
        <p:spPr bwMode="auto">
          <a:xfrm>
            <a:off x="7968124" y="1099713"/>
            <a:ext cx="1094452" cy="458015"/>
          </a:xfrm>
          <a:prstGeom prst="rect">
            <a:avLst/>
          </a:prstGeom>
          <a:noFill/>
          <a:ln w="9525">
            <a:noFill/>
            <a:miter lim="800000"/>
            <a:headEnd/>
            <a:tailEnd/>
          </a:ln>
        </p:spPr>
      </p:pic>
      <p:sp>
        <p:nvSpPr>
          <p:cNvPr id="3" name="TextBox 2">
            <a:extLst>
              <a:ext uri="{FF2B5EF4-FFF2-40B4-BE49-F238E27FC236}">
                <a16:creationId xmlns:a16="http://schemas.microsoft.com/office/drawing/2014/main" id="{DDCDFA65-7B1A-4954-89D3-3EF183F46172}"/>
              </a:ext>
            </a:extLst>
          </p:cNvPr>
          <p:cNvSpPr txBox="1"/>
          <p:nvPr/>
        </p:nvSpPr>
        <p:spPr>
          <a:xfrm>
            <a:off x="5806981" y="6317638"/>
            <a:ext cx="3361828" cy="276999"/>
          </a:xfrm>
          <a:prstGeom prst="rect">
            <a:avLst/>
          </a:prstGeom>
          <a:noFill/>
        </p:spPr>
        <p:txBody>
          <a:bodyPr wrap="square" rtlCol="0">
            <a:spAutoFit/>
          </a:bodyPr>
          <a:lstStyle/>
          <a:p>
            <a:r>
              <a:rPr lang="en-US" sz="1200" i="1" dirty="0"/>
              <a:t>Slide Courtesy of Mary Clare Masters, MD</a:t>
            </a:r>
          </a:p>
        </p:txBody>
      </p:sp>
    </p:spTree>
    <p:extLst>
      <p:ext uri="{BB962C8B-B14F-4D97-AF65-F5344CB8AC3E}">
        <p14:creationId xmlns:p14="http://schemas.microsoft.com/office/powerpoint/2010/main" val="707218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C9A45-CEAC-4937-87A2-3DA6862F6091}"/>
              </a:ext>
            </a:extLst>
          </p:cNvPr>
          <p:cNvSpPr>
            <a:spLocks noGrp="1"/>
          </p:cNvSpPr>
          <p:nvPr>
            <p:ph type="title"/>
          </p:nvPr>
        </p:nvSpPr>
        <p:spPr>
          <a:xfrm>
            <a:off x="128079" y="-8484"/>
            <a:ext cx="8887841" cy="1006033"/>
          </a:xfrm>
        </p:spPr>
        <p:txBody>
          <a:bodyPr>
            <a:normAutofit fontScale="90000"/>
          </a:bodyPr>
          <a:lstStyle/>
          <a:p>
            <a:r>
              <a:rPr lang="en-US" b="1" dirty="0" err="1"/>
              <a:t>Geroscience</a:t>
            </a:r>
            <a:r>
              <a:rPr lang="en-US" b="1" dirty="0"/>
              <a:t> approach target pillars of aging</a:t>
            </a:r>
          </a:p>
        </p:txBody>
      </p:sp>
      <p:sp>
        <p:nvSpPr>
          <p:cNvPr id="7" name="TextBox 6">
            <a:extLst>
              <a:ext uri="{FF2B5EF4-FFF2-40B4-BE49-F238E27FC236}">
                <a16:creationId xmlns:a16="http://schemas.microsoft.com/office/drawing/2014/main" id="{60564872-6A5B-F448-9FA9-CA77FACD2AF8}"/>
              </a:ext>
            </a:extLst>
          </p:cNvPr>
          <p:cNvSpPr txBox="1"/>
          <p:nvPr/>
        </p:nvSpPr>
        <p:spPr>
          <a:xfrm>
            <a:off x="169511" y="5723201"/>
            <a:ext cx="1717137" cy="230832"/>
          </a:xfrm>
          <a:prstGeom prst="rect">
            <a:avLst/>
          </a:prstGeom>
          <a:noFill/>
        </p:spPr>
        <p:txBody>
          <a:bodyPr wrap="none" rtlCol="0">
            <a:spAutoFit/>
          </a:bodyPr>
          <a:lstStyle/>
          <a:p>
            <a:r>
              <a:rPr lang="en-US" sz="900" dirty="0"/>
              <a:t>Slide credit Tamara Tchkonia.</a:t>
            </a:r>
          </a:p>
        </p:txBody>
      </p:sp>
      <p:pic>
        <p:nvPicPr>
          <p:cNvPr id="9" name="Content Placeholder 3">
            <a:extLst>
              <a:ext uri="{FF2B5EF4-FFF2-40B4-BE49-F238E27FC236}">
                <a16:creationId xmlns:a16="http://schemas.microsoft.com/office/drawing/2014/main" id="{627D7524-C5A4-4EDD-B10A-B3821FC68CBB}"/>
              </a:ext>
            </a:extLst>
          </p:cNvPr>
          <p:cNvPicPr>
            <a:picLocks noGrp="1" noChangeAspect="1"/>
          </p:cNvPicPr>
          <p:nvPr>
            <p:ph idx="1"/>
          </p:nvPr>
        </p:nvPicPr>
        <p:blipFill rotWithShape="1">
          <a:blip r:embed="rId3"/>
          <a:srcRect b="9757"/>
          <a:stretch/>
        </p:blipFill>
        <p:spPr>
          <a:xfrm>
            <a:off x="235754" y="1637595"/>
            <a:ext cx="4209788" cy="3544006"/>
          </a:xfrm>
          <a:prstGeom prst="rect">
            <a:avLst/>
          </a:prstGeom>
        </p:spPr>
      </p:pic>
      <p:grpSp>
        <p:nvGrpSpPr>
          <p:cNvPr id="6" name="Group 5"/>
          <p:cNvGrpSpPr/>
          <p:nvPr/>
        </p:nvGrpSpPr>
        <p:grpSpPr>
          <a:xfrm>
            <a:off x="4769261" y="2838460"/>
            <a:ext cx="2678566" cy="1708160"/>
            <a:chOff x="181194" y="428880"/>
            <a:chExt cx="4576470" cy="2059359"/>
          </a:xfrm>
        </p:grpSpPr>
        <p:sp>
          <p:nvSpPr>
            <p:cNvPr id="8" name="TextBox 7"/>
            <p:cNvSpPr txBox="1"/>
            <p:nvPr/>
          </p:nvSpPr>
          <p:spPr>
            <a:xfrm>
              <a:off x="529689" y="428880"/>
              <a:ext cx="4227975" cy="2059359"/>
            </a:xfrm>
            <a:prstGeom prst="rect">
              <a:avLst/>
            </a:prstGeom>
            <a:noFill/>
          </p:spPr>
          <p:txBody>
            <a:bodyPr wrap="square" rtlCol="0">
              <a:spAutoFit/>
            </a:bodyPr>
            <a:lstStyle/>
            <a:p>
              <a:r>
                <a:rPr lang="en-US" sz="1500" b="1" dirty="0"/>
                <a:t>Senescence  </a:t>
              </a:r>
            </a:p>
            <a:p>
              <a:r>
                <a:rPr lang="en-US" sz="1500" dirty="0"/>
                <a:t>Inflammation</a:t>
              </a:r>
            </a:p>
            <a:p>
              <a:r>
                <a:rPr lang="en-US" sz="1500" dirty="0"/>
                <a:t>Macromolecular/</a:t>
              </a:r>
              <a:br>
                <a:rPr lang="en-US" sz="1500" dirty="0"/>
              </a:br>
              <a:r>
                <a:rPr lang="en-US" sz="1500" dirty="0"/>
                <a:t> Organelle Damage</a:t>
              </a:r>
            </a:p>
            <a:p>
              <a:r>
                <a:rPr lang="en-US" sz="1500" dirty="0"/>
                <a:t>Stem Cell dysfunction</a:t>
              </a:r>
            </a:p>
            <a:p>
              <a:r>
                <a:rPr lang="en-US" sz="1500" dirty="0"/>
                <a:t> </a:t>
              </a:r>
            </a:p>
            <a:p>
              <a:endParaRPr lang="en-US" sz="1500" dirty="0"/>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94" y="428881"/>
              <a:ext cx="252166" cy="113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rot="16200000">
            <a:off x="4220252" y="3143531"/>
            <a:ext cx="774852" cy="323165"/>
          </a:xfrm>
          <a:prstGeom prst="rect">
            <a:avLst/>
          </a:prstGeom>
          <a:noFill/>
        </p:spPr>
        <p:txBody>
          <a:bodyPr wrap="square" rtlCol="0">
            <a:spAutoFit/>
          </a:bodyPr>
          <a:lstStyle/>
          <a:p>
            <a:r>
              <a:rPr lang="en-US" sz="1500" b="1" dirty="0"/>
              <a:t>Aging</a:t>
            </a:r>
          </a:p>
        </p:txBody>
      </p:sp>
      <p:sp>
        <p:nvSpPr>
          <p:cNvPr id="12" name="TextBox 11">
            <a:extLst>
              <a:ext uri="{FF2B5EF4-FFF2-40B4-BE49-F238E27FC236}">
                <a16:creationId xmlns:a16="http://schemas.microsoft.com/office/drawing/2014/main" id="{0F929FBA-5E6E-4CC9-B679-BF00A700EA24}"/>
              </a:ext>
            </a:extLst>
          </p:cNvPr>
          <p:cNvSpPr txBox="1"/>
          <p:nvPr/>
        </p:nvSpPr>
        <p:spPr>
          <a:xfrm>
            <a:off x="7130739" y="1099446"/>
            <a:ext cx="2000250" cy="4620304"/>
          </a:xfrm>
          <a:prstGeom prst="rect">
            <a:avLst/>
          </a:prstGeom>
          <a:noFill/>
        </p:spPr>
        <p:txBody>
          <a:bodyPr wrap="square" rtlCol="0">
            <a:spAutoFit/>
          </a:bodyPr>
          <a:lstStyle/>
          <a:p>
            <a:pPr algn="l">
              <a:lnSpc>
                <a:spcPct val="84000"/>
              </a:lnSpc>
            </a:pPr>
            <a:r>
              <a:rPr lang="en-US" sz="1400" b="1" dirty="0"/>
              <a:t>Phenotypes</a:t>
            </a:r>
          </a:p>
          <a:p>
            <a:pPr algn="l">
              <a:lnSpc>
                <a:spcPct val="84000"/>
              </a:lnSpc>
            </a:pPr>
            <a:endParaRPr lang="en-US" sz="1400" dirty="0"/>
          </a:p>
          <a:p>
            <a:pPr algn="l">
              <a:lnSpc>
                <a:spcPct val="84000"/>
              </a:lnSpc>
            </a:pPr>
            <a:r>
              <a:rPr lang="en-US" sz="1400" u="sng" dirty="0"/>
              <a:t>Geriatric Syndromes</a:t>
            </a:r>
            <a:r>
              <a:rPr lang="en-US" sz="1400" dirty="0"/>
              <a:t>:</a:t>
            </a:r>
          </a:p>
          <a:p>
            <a:pPr algn="l">
              <a:lnSpc>
                <a:spcPct val="84000"/>
              </a:lnSpc>
            </a:pPr>
            <a:r>
              <a:rPr lang="en-US" sz="1400" dirty="0"/>
              <a:t>Sarcopenia</a:t>
            </a:r>
          </a:p>
          <a:p>
            <a:pPr algn="l">
              <a:lnSpc>
                <a:spcPct val="84000"/>
              </a:lnSpc>
            </a:pPr>
            <a:r>
              <a:rPr lang="en-US" sz="1400" dirty="0"/>
              <a:t>Frailty, Immobility</a:t>
            </a:r>
          </a:p>
          <a:p>
            <a:pPr algn="l">
              <a:lnSpc>
                <a:spcPct val="84000"/>
              </a:lnSpc>
            </a:pPr>
            <a:r>
              <a:rPr lang="en-US" sz="1400" dirty="0"/>
              <a:t>Cognitive impairment</a:t>
            </a:r>
            <a:endParaRPr lang="en-US" sz="1400" strike="sngStrike" dirty="0"/>
          </a:p>
          <a:p>
            <a:pPr algn="l">
              <a:lnSpc>
                <a:spcPct val="84000"/>
              </a:lnSpc>
            </a:pPr>
            <a:endParaRPr lang="en-US" sz="1400" dirty="0"/>
          </a:p>
          <a:p>
            <a:pPr algn="l">
              <a:lnSpc>
                <a:spcPct val="84000"/>
              </a:lnSpc>
            </a:pPr>
            <a:r>
              <a:rPr lang="en-US" sz="1400" u="sng" dirty="0"/>
              <a:t>Chronic Diseases</a:t>
            </a:r>
            <a:r>
              <a:rPr lang="en-US" sz="1400" dirty="0"/>
              <a:t>:</a:t>
            </a:r>
          </a:p>
          <a:p>
            <a:pPr algn="l">
              <a:lnSpc>
                <a:spcPct val="84000"/>
              </a:lnSpc>
            </a:pPr>
            <a:r>
              <a:rPr lang="en-US" sz="1400" dirty="0"/>
              <a:t>Dementias</a:t>
            </a:r>
          </a:p>
          <a:p>
            <a:pPr algn="l">
              <a:lnSpc>
                <a:spcPct val="84000"/>
              </a:lnSpc>
            </a:pPr>
            <a:r>
              <a:rPr lang="en-US" sz="1400" dirty="0"/>
              <a:t>Cancers</a:t>
            </a:r>
          </a:p>
          <a:p>
            <a:pPr algn="l">
              <a:lnSpc>
                <a:spcPct val="84000"/>
              </a:lnSpc>
            </a:pPr>
            <a:r>
              <a:rPr lang="en-US" sz="1400" dirty="0"/>
              <a:t>Atherosclerosis</a:t>
            </a:r>
          </a:p>
          <a:p>
            <a:pPr algn="l">
              <a:lnSpc>
                <a:spcPct val="84000"/>
              </a:lnSpc>
            </a:pPr>
            <a:r>
              <a:rPr lang="en-US" sz="1400" dirty="0"/>
              <a:t>Diabetes</a:t>
            </a:r>
          </a:p>
          <a:p>
            <a:pPr algn="l">
              <a:lnSpc>
                <a:spcPct val="84000"/>
              </a:lnSpc>
            </a:pPr>
            <a:r>
              <a:rPr lang="en-US" sz="1400" dirty="0"/>
              <a:t>Osteoporosis</a:t>
            </a:r>
          </a:p>
          <a:p>
            <a:pPr algn="l">
              <a:lnSpc>
                <a:spcPct val="84000"/>
              </a:lnSpc>
            </a:pPr>
            <a:r>
              <a:rPr lang="en-US" sz="1400" dirty="0"/>
              <a:t>Osteoarthritis</a:t>
            </a:r>
          </a:p>
          <a:p>
            <a:pPr algn="l">
              <a:lnSpc>
                <a:spcPct val="84000"/>
              </a:lnSpc>
            </a:pPr>
            <a:r>
              <a:rPr lang="en-US" sz="1400" dirty="0"/>
              <a:t>Renal dysfunction</a:t>
            </a:r>
          </a:p>
          <a:p>
            <a:pPr algn="l">
              <a:lnSpc>
                <a:spcPct val="84000"/>
              </a:lnSpc>
            </a:pPr>
            <a:r>
              <a:rPr lang="en-US" sz="1400" dirty="0"/>
              <a:t>Blindness</a:t>
            </a:r>
          </a:p>
          <a:p>
            <a:pPr algn="l">
              <a:lnSpc>
                <a:spcPct val="84000"/>
              </a:lnSpc>
            </a:pPr>
            <a:r>
              <a:rPr lang="en-US" sz="1400" dirty="0"/>
              <a:t>Chronic lung disease</a:t>
            </a:r>
          </a:p>
          <a:p>
            <a:pPr algn="l">
              <a:lnSpc>
                <a:spcPct val="84000"/>
              </a:lnSpc>
            </a:pPr>
            <a:endParaRPr lang="en-US" sz="1400" dirty="0"/>
          </a:p>
          <a:p>
            <a:pPr algn="l">
              <a:lnSpc>
                <a:spcPct val="84000"/>
              </a:lnSpc>
            </a:pPr>
            <a:r>
              <a:rPr lang="en-US" sz="1400" u="sng" dirty="0"/>
              <a:t>Decreased Resilience</a:t>
            </a:r>
            <a:r>
              <a:rPr lang="en-US" sz="1400" dirty="0"/>
              <a:t>:</a:t>
            </a:r>
          </a:p>
          <a:p>
            <a:pPr algn="l">
              <a:lnSpc>
                <a:spcPct val="84000"/>
              </a:lnSpc>
            </a:pPr>
            <a:r>
              <a:rPr lang="en-US" sz="1400" dirty="0"/>
              <a:t>Infections</a:t>
            </a:r>
          </a:p>
          <a:p>
            <a:pPr algn="l">
              <a:lnSpc>
                <a:spcPct val="84000"/>
              </a:lnSpc>
            </a:pPr>
            <a:r>
              <a:rPr lang="en-US" sz="1400" dirty="0"/>
              <a:t>Delayed wound healing</a:t>
            </a:r>
          </a:p>
          <a:p>
            <a:pPr algn="l">
              <a:lnSpc>
                <a:spcPct val="84000"/>
              </a:lnSpc>
            </a:pPr>
            <a:r>
              <a:rPr lang="en-US" sz="1400" dirty="0"/>
              <a:t>Slow rehabilitation</a:t>
            </a:r>
          </a:p>
          <a:p>
            <a:pPr algn="l">
              <a:lnSpc>
                <a:spcPct val="84000"/>
              </a:lnSpc>
            </a:pPr>
            <a:r>
              <a:rPr lang="en-US" sz="1400" dirty="0"/>
              <a:t>Chemotherapy toxicity</a:t>
            </a:r>
          </a:p>
          <a:p>
            <a:pPr algn="l">
              <a:lnSpc>
                <a:spcPct val="84000"/>
              </a:lnSpc>
            </a:pPr>
            <a:r>
              <a:rPr lang="en-US" sz="1400" dirty="0"/>
              <a:t>ICU Care</a:t>
            </a:r>
          </a:p>
        </p:txBody>
      </p:sp>
      <p:sp>
        <p:nvSpPr>
          <p:cNvPr id="13" name="Arrow: Right 5">
            <a:extLst>
              <a:ext uri="{FF2B5EF4-FFF2-40B4-BE49-F238E27FC236}">
                <a16:creationId xmlns:a16="http://schemas.microsoft.com/office/drawing/2014/main" id="{89FBF9F9-9FC0-4D3F-ADF8-3AB18D7B53C7}"/>
              </a:ext>
            </a:extLst>
          </p:cNvPr>
          <p:cNvSpPr/>
          <p:nvPr/>
        </p:nvSpPr>
        <p:spPr>
          <a:xfrm>
            <a:off x="6525527" y="3125689"/>
            <a:ext cx="366824" cy="179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3" name="TextBox 2">
            <a:extLst>
              <a:ext uri="{FF2B5EF4-FFF2-40B4-BE49-F238E27FC236}">
                <a16:creationId xmlns:a16="http://schemas.microsoft.com/office/drawing/2014/main" id="{9F7F86E3-B506-B92A-D243-45759327E7FC}"/>
              </a:ext>
            </a:extLst>
          </p:cNvPr>
          <p:cNvSpPr txBox="1"/>
          <p:nvPr/>
        </p:nvSpPr>
        <p:spPr>
          <a:xfrm>
            <a:off x="5867400" y="6017495"/>
            <a:ext cx="3361828" cy="276999"/>
          </a:xfrm>
          <a:prstGeom prst="rect">
            <a:avLst/>
          </a:prstGeom>
          <a:noFill/>
        </p:spPr>
        <p:txBody>
          <a:bodyPr wrap="square" rtlCol="0">
            <a:spAutoFit/>
          </a:bodyPr>
          <a:lstStyle/>
          <a:p>
            <a:r>
              <a:rPr lang="en-US" sz="1200" i="1" dirty="0"/>
              <a:t>Slide Courtesy of Mary Clare Masters, MD</a:t>
            </a:r>
          </a:p>
        </p:txBody>
      </p:sp>
    </p:spTree>
    <p:extLst>
      <p:ext uri="{BB962C8B-B14F-4D97-AF65-F5344CB8AC3E}">
        <p14:creationId xmlns:p14="http://schemas.microsoft.com/office/powerpoint/2010/main" val="42522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43BD7F5-65CB-B29C-B91F-6EC64E8D4F51}"/>
              </a:ext>
            </a:extLst>
          </p:cNvPr>
          <p:cNvGrpSpPr/>
          <p:nvPr/>
        </p:nvGrpSpPr>
        <p:grpSpPr>
          <a:xfrm>
            <a:off x="685800" y="436661"/>
            <a:ext cx="7772400" cy="2786301"/>
            <a:chOff x="457200" y="1598428"/>
            <a:chExt cx="7772400" cy="2786301"/>
          </a:xfrm>
        </p:grpSpPr>
        <p:pic>
          <p:nvPicPr>
            <p:cNvPr id="4" name="Picture 3">
              <a:extLst>
                <a:ext uri="{FF2B5EF4-FFF2-40B4-BE49-F238E27FC236}">
                  <a16:creationId xmlns:a16="http://schemas.microsoft.com/office/drawing/2014/main" id="{1250240B-E096-076C-1262-340EF5C35CA4}"/>
                </a:ext>
              </a:extLst>
            </p:cNvPr>
            <p:cNvPicPr>
              <a:picLocks noChangeAspect="1"/>
            </p:cNvPicPr>
            <p:nvPr/>
          </p:nvPicPr>
          <p:blipFill>
            <a:blip r:embed="rId2"/>
            <a:stretch>
              <a:fillRect/>
            </a:stretch>
          </p:blipFill>
          <p:spPr>
            <a:xfrm>
              <a:off x="457200" y="1598428"/>
              <a:ext cx="7772400" cy="2374225"/>
            </a:xfrm>
            <a:prstGeom prst="rect">
              <a:avLst/>
            </a:prstGeom>
          </p:spPr>
        </p:pic>
        <p:pic>
          <p:nvPicPr>
            <p:cNvPr id="5" name="Picture 4">
              <a:extLst>
                <a:ext uri="{FF2B5EF4-FFF2-40B4-BE49-F238E27FC236}">
                  <a16:creationId xmlns:a16="http://schemas.microsoft.com/office/drawing/2014/main" id="{63A7E6E8-531B-0071-1BBC-337C0CBB3883}"/>
                </a:ext>
              </a:extLst>
            </p:cNvPr>
            <p:cNvPicPr>
              <a:picLocks noChangeAspect="1"/>
            </p:cNvPicPr>
            <p:nvPr/>
          </p:nvPicPr>
          <p:blipFill>
            <a:blip r:embed="rId3"/>
            <a:stretch>
              <a:fillRect/>
            </a:stretch>
          </p:blipFill>
          <p:spPr>
            <a:xfrm>
              <a:off x="457200" y="3972653"/>
              <a:ext cx="7772400" cy="412076"/>
            </a:xfrm>
            <a:prstGeom prst="rect">
              <a:avLst/>
            </a:prstGeom>
          </p:spPr>
        </p:pic>
      </p:grpSp>
      <p:graphicFrame>
        <p:nvGraphicFramePr>
          <p:cNvPr id="2" name="Table 1">
            <a:extLst>
              <a:ext uri="{FF2B5EF4-FFF2-40B4-BE49-F238E27FC236}">
                <a16:creationId xmlns:a16="http://schemas.microsoft.com/office/drawing/2014/main" id="{630DCF30-F74E-7553-CAEE-831B85853C6C}"/>
              </a:ext>
            </a:extLst>
          </p:cNvPr>
          <p:cNvGraphicFramePr>
            <a:graphicFrameLocks noGrp="1"/>
          </p:cNvGraphicFramePr>
          <p:nvPr>
            <p:extLst>
              <p:ext uri="{D42A27DB-BD31-4B8C-83A1-F6EECF244321}">
                <p14:modId xmlns:p14="http://schemas.microsoft.com/office/powerpoint/2010/main" val="2678599082"/>
              </p:ext>
            </p:extLst>
          </p:nvPr>
        </p:nvGraphicFramePr>
        <p:xfrm>
          <a:off x="304800" y="3429000"/>
          <a:ext cx="8534399" cy="2369046"/>
        </p:xfrm>
        <a:graphic>
          <a:graphicData uri="http://schemas.openxmlformats.org/drawingml/2006/table">
            <a:tbl>
              <a:tblPr firstRow="1" bandRow="1">
                <a:tableStyleId>{7E9639D4-E3E2-4D34-9284-5A2195B3D0D7}</a:tableStyleId>
              </a:tblPr>
              <a:tblGrid>
                <a:gridCol w="1440594">
                  <a:extLst>
                    <a:ext uri="{9D8B030D-6E8A-4147-A177-3AD203B41FA5}">
                      <a16:colId xmlns:a16="http://schemas.microsoft.com/office/drawing/2014/main" val="3815547355"/>
                    </a:ext>
                  </a:extLst>
                </a:gridCol>
                <a:gridCol w="2655703">
                  <a:extLst>
                    <a:ext uri="{9D8B030D-6E8A-4147-A177-3AD203B41FA5}">
                      <a16:colId xmlns:a16="http://schemas.microsoft.com/office/drawing/2014/main" val="1177561546"/>
                    </a:ext>
                  </a:extLst>
                </a:gridCol>
                <a:gridCol w="4438102">
                  <a:extLst>
                    <a:ext uri="{9D8B030D-6E8A-4147-A177-3AD203B41FA5}">
                      <a16:colId xmlns:a16="http://schemas.microsoft.com/office/drawing/2014/main" val="1927665784"/>
                    </a:ext>
                  </a:extLst>
                </a:gridCol>
              </a:tblGrid>
              <a:tr h="392933">
                <a:tc>
                  <a:txBody>
                    <a:bodyPr/>
                    <a:lstStyle/>
                    <a:p>
                      <a:r>
                        <a:rPr lang="en-US" sz="2000" baseline="0" dirty="0"/>
                        <a:t>Class</a:t>
                      </a:r>
                      <a:endParaRPr lang="en-US" sz="2000" dirty="0"/>
                    </a:p>
                  </a:txBody>
                  <a:tcPr/>
                </a:tc>
                <a:tc>
                  <a:txBody>
                    <a:bodyPr/>
                    <a:lstStyle/>
                    <a:p>
                      <a:r>
                        <a:rPr lang="en-US" sz="2000" dirty="0"/>
                        <a:t>Mechanism</a:t>
                      </a:r>
                    </a:p>
                  </a:txBody>
                  <a:tcPr/>
                </a:tc>
                <a:tc>
                  <a:txBody>
                    <a:bodyPr/>
                    <a:lstStyle/>
                    <a:p>
                      <a:r>
                        <a:rPr lang="en-US" sz="2000" dirty="0"/>
                        <a:t>Example Agents</a:t>
                      </a:r>
                    </a:p>
                  </a:txBody>
                  <a:tcPr/>
                </a:tc>
                <a:extLst>
                  <a:ext uri="{0D108BD9-81ED-4DB2-BD59-A6C34878D82A}">
                    <a16:rowId xmlns:a16="http://schemas.microsoft.com/office/drawing/2014/main" val="2765491304"/>
                  </a:ext>
                </a:extLst>
              </a:tr>
              <a:tr h="975360">
                <a:tc>
                  <a:txBody>
                    <a:bodyPr/>
                    <a:lstStyle/>
                    <a:p>
                      <a:r>
                        <a:rPr lang="en-US" sz="1400" dirty="0" err="1"/>
                        <a:t>Senolytics</a:t>
                      </a:r>
                      <a:endParaRPr lang="en-US" sz="1400" dirty="0"/>
                    </a:p>
                  </a:txBody>
                  <a:tcPr/>
                </a:tc>
                <a:tc>
                  <a:txBody>
                    <a:bodyPr/>
                    <a:lstStyle/>
                    <a:p>
                      <a:r>
                        <a:rPr lang="en-US" sz="1400" dirty="0"/>
                        <a:t>Selectively kill senescent cells</a:t>
                      </a:r>
                    </a:p>
                  </a:txBody>
                  <a:tcPr/>
                </a:tc>
                <a:tc>
                  <a:txBody>
                    <a:bodyPr/>
                    <a:lstStyle/>
                    <a:p>
                      <a:r>
                        <a:rPr lang="en-US" sz="1400" dirty="0"/>
                        <a:t>BCL-2/BCL-</a:t>
                      </a:r>
                      <a:r>
                        <a:rPr lang="en-US" sz="1400" dirty="0" err="1"/>
                        <a:t>xL</a:t>
                      </a:r>
                      <a:r>
                        <a:rPr lang="en-US" sz="1400" dirty="0"/>
                        <a:t> inhibitors (e.g.,</a:t>
                      </a:r>
                      <a:r>
                        <a:rPr lang="en-US" sz="1400" dirty="0" err="1"/>
                        <a:t>venetoclax</a:t>
                      </a:r>
                      <a:r>
                        <a:rPr lang="en-US" sz="1400" dirty="0"/>
                        <a:t>, navitoclax)</a:t>
                      </a:r>
                    </a:p>
                    <a:p>
                      <a:r>
                        <a:rPr lang="en-US" sz="1400" dirty="0"/>
                        <a:t>HSP-90 inhibitors</a:t>
                      </a:r>
                    </a:p>
                    <a:p>
                      <a:r>
                        <a:rPr lang="en-US" sz="1400" dirty="0" err="1"/>
                        <a:t>Dasatinib</a:t>
                      </a:r>
                      <a:r>
                        <a:rPr lang="en-US" sz="1400" dirty="0"/>
                        <a:t> + quercetin (D+Q)</a:t>
                      </a:r>
                    </a:p>
                    <a:p>
                      <a:r>
                        <a:rPr lang="en-US" sz="1400" dirty="0" err="1"/>
                        <a:t>Fisetin</a:t>
                      </a:r>
                      <a:endParaRPr lang="en-US" sz="1400" dirty="0"/>
                    </a:p>
                  </a:txBody>
                  <a:tcPr/>
                </a:tc>
                <a:extLst>
                  <a:ext uri="{0D108BD9-81ED-4DB2-BD59-A6C34878D82A}">
                    <a16:rowId xmlns:a16="http://schemas.microsoft.com/office/drawing/2014/main" val="968214417"/>
                  </a:ext>
                </a:extLst>
              </a:tr>
              <a:tr h="997446">
                <a:tc>
                  <a:txBody>
                    <a:bodyPr/>
                    <a:lstStyle/>
                    <a:p>
                      <a:r>
                        <a:rPr lang="en-US" sz="1400" dirty="0" err="1"/>
                        <a:t>Senomorphics</a:t>
                      </a:r>
                      <a:endParaRPr lang="en-US" sz="1400" dirty="0"/>
                    </a:p>
                  </a:txBody>
                  <a:tcPr/>
                </a:tc>
                <a:tc>
                  <a:txBody>
                    <a:bodyPr/>
                    <a:lstStyle/>
                    <a:p>
                      <a:r>
                        <a:rPr lang="en-US" sz="1400" dirty="0"/>
                        <a:t>Suppress</a:t>
                      </a:r>
                      <a:r>
                        <a:rPr lang="en-US" sz="1400" baseline="0" dirty="0"/>
                        <a:t> senescence phenotypes, like SASP</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JAK inhibitors (e.g., </a:t>
                      </a:r>
                      <a:r>
                        <a:rPr lang="en-US" sz="1400" dirty="0" err="1"/>
                        <a:t>ruloxitinib</a:t>
                      </a:r>
                      <a:r>
                        <a:rPr lang="en-US" sz="1400" dirty="0"/>
                        <a:t>, baricitinib)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Rapamycin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Metformin</a:t>
                      </a:r>
                    </a:p>
                  </a:txBody>
                  <a:tcPr/>
                </a:tc>
                <a:extLst>
                  <a:ext uri="{0D108BD9-81ED-4DB2-BD59-A6C34878D82A}">
                    <a16:rowId xmlns:a16="http://schemas.microsoft.com/office/drawing/2014/main" val="1754167120"/>
                  </a:ext>
                </a:extLst>
              </a:tr>
            </a:tbl>
          </a:graphicData>
        </a:graphic>
      </p:graphicFrame>
      <p:sp>
        <p:nvSpPr>
          <p:cNvPr id="3" name="TextBox 2">
            <a:extLst>
              <a:ext uri="{FF2B5EF4-FFF2-40B4-BE49-F238E27FC236}">
                <a16:creationId xmlns:a16="http://schemas.microsoft.com/office/drawing/2014/main" id="{D6EEE851-77E4-6B1B-294E-900B2AAADB41}"/>
              </a:ext>
            </a:extLst>
          </p:cNvPr>
          <p:cNvSpPr txBox="1"/>
          <p:nvPr/>
        </p:nvSpPr>
        <p:spPr>
          <a:xfrm>
            <a:off x="5782172" y="5986761"/>
            <a:ext cx="3361828" cy="276999"/>
          </a:xfrm>
          <a:prstGeom prst="rect">
            <a:avLst/>
          </a:prstGeom>
          <a:noFill/>
        </p:spPr>
        <p:txBody>
          <a:bodyPr wrap="square" rtlCol="0">
            <a:spAutoFit/>
          </a:bodyPr>
          <a:lstStyle/>
          <a:p>
            <a:r>
              <a:rPr lang="en-US" sz="1200" i="1" dirty="0"/>
              <a:t>Slide Courtesy of Mary Clare Masters, MD</a:t>
            </a:r>
          </a:p>
        </p:txBody>
      </p:sp>
    </p:spTree>
    <p:extLst>
      <p:ext uri="{BB962C8B-B14F-4D97-AF65-F5344CB8AC3E}">
        <p14:creationId xmlns:p14="http://schemas.microsoft.com/office/powerpoint/2010/main" val="3119330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90600"/>
          </a:xfrm>
        </p:spPr>
        <p:txBody>
          <a:bodyPr/>
          <a:lstStyle/>
          <a:p>
            <a:r>
              <a:rPr lang="en-US" dirty="0"/>
              <a:t>Obesity and brain health</a:t>
            </a:r>
          </a:p>
        </p:txBody>
      </p:sp>
      <p:sp>
        <p:nvSpPr>
          <p:cNvPr id="3" name="Content Placeholder 2"/>
          <p:cNvSpPr>
            <a:spLocks noGrp="1"/>
          </p:cNvSpPr>
          <p:nvPr>
            <p:ph idx="1"/>
          </p:nvPr>
        </p:nvSpPr>
        <p:spPr>
          <a:xfrm>
            <a:off x="457200" y="1498600"/>
            <a:ext cx="8229600" cy="4762500"/>
          </a:xfrm>
        </p:spPr>
        <p:txBody>
          <a:bodyPr>
            <a:normAutofit/>
          </a:bodyPr>
          <a:lstStyle/>
          <a:p>
            <a:pPr>
              <a:spcBef>
                <a:spcPts val="1368"/>
              </a:spcBef>
            </a:pPr>
            <a:r>
              <a:rPr lang="en-US" dirty="0"/>
              <a:t>In HIV negative individuals, overweight and central obesity are associated with adverse effects on cognition and brain structure.  </a:t>
            </a:r>
          </a:p>
          <a:p>
            <a:pPr>
              <a:spcBef>
                <a:spcPts val="1368"/>
              </a:spcBef>
            </a:pPr>
            <a:r>
              <a:rPr lang="en-US" dirty="0" err="1"/>
              <a:t>Debette</a:t>
            </a:r>
            <a:r>
              <a:rPr lang="en-US" dirty="0"/>
              <a:t> et al (Neurology® 2011;77:461–468) </a:t>
            </a:r>
          </a:p>
          <a:p>
            <a:pPr lvl="1">
              <a:spcBef>
                <a:spcPts val="1368"/>
              </a:spcBef>
            </a:pPr>
            <a:r>
              <a:rPr lang="en-US" dirty="0"/>
              <a:t>obesity in midlife </a:t>
            </a:r>
            <a:r>
              <a:rPr lang="en-US" dirty="0">
                <a:latin typeface="Wingdings"/>
                <a:ea typeface="Wingdings"/>
                <a:cs typeface="Wingdings"/>
                <a:sym typeface="Wingdings"/>
              </a:rPr>
              <a:t></a:t>
            </a:r>
            <a:r>
              <a:rPr lang="en-US" dirty="0"/>
              <a:t>increased risk of being in the top quartile of worsening in executive function (OR 1.4 [1.0-1.9], p = 0.035) </a:t>
            </a:r>
          </a:p>
          <a:p>
            <a:pPr lvl="1">
              <a:spcBef>
                <a:spcPts val="1368"/>
              </a:spcBef>
            </a:pPr>
            <a:r>
              <a:rPr lang="en-US" dirty="0"/>
              <a:t>increasing waist-to-hip ratio </a:t>
            </a:r>
            <a:r>
              <a:rPr lang="en-US" dirty="0">
                <a:latin typeface="Wingdings"/>
                <a:ea typeface="Wingdings"/>
                <a:cs typeface="Wingdings"/>
                <a:sym typeface="Wingdings"/>
              </a:rPr>
              <a:t></a:t>
            </a:r>
            <a:r>
              <a:rPr lang="en-US" dirty="0"/>
              <a:t>marked decline in total brain volume (OR 10.8 [1.4-81.0], p = 0.021). </a:t>
            </a:r>
          </a:p>
        </p:txBody>
      </p:sp>
      <p:sp>
        <p:nvSpPr>
          <p:cNvPr id="4" name="TextBox 3">
            <a:extLst>
              <a:ext uri="{FF2B5EF4-FFF2-40B4-BE49-F238E27FC236}">
                <a16:creationId xmlns:a16="http://schemas.microsoft.com/office/drawing/2014/main" id="{8222D12E-84AF-BA1C-674E-44B18889AADA}"/>
              </a:ext>
            </a:extLst>
          </p:cNvPr>
          <p:cNvSpPr txBox="1"/>
          <p:nvPr/>
        </p:nvSpPr>
        <p:spPr>
          <a:xfrm>
            <a:off x="5943600" y="6068963"/>
            <a:ext cx="2971800" cy="276999"/>
          </a:xfrm>
          <a:prstGeom prst="rect">
            <a:avLst/>
          </a:prstGeom>
          <a:noFill/>
        </p:spPr>
        <p:txBody>
          <a:bodyPr wrap="square" rtlCol="0">
            <a:spAutoFit/>
          </a:bodyPr>
          <a:lstStyle/>
          <a:p>
            <a:r>
              <a:rPr lang="en-US" sz="1200" i="1" dirty="0"/>
              <a:t>Slide Courtesy of Ron Ellis, MD, PhD</a:t>
            </a:r>
          </a:p>
        </p:txBody>
      </p:sp>
    </p:spTree>
    <p:extLst>
      <p:ext uri="{BB962C8B-B14F-4D97-AF65-F5344CB8AC3E}">
        <p14:creationId xmlns:p14="http://schemas.microsoft.com/office/powerpoint/2010/main" val="830529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4800309" y="1814954"/>
          <a:ext cx="3657891" cy="332842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7052245" y="1900144"/>
            <a:ext cx="1167412" cy="600164"/>
          </a:xfrm>
          <a:prstGeom prst="rect">
            <a:avLst/>
          </a:prstGeom>
          <a:noFill/>
        </p:spPr>
        <p:txBody>
          <a:bodyPr wrap="square" rtlCol="0">
            <a:spAutoFit/>
          </a:bodyPr>
          <a:lstStyle/>
          <a:p>
            <a:pPr algn="r"/>
            <a:r>
              <a:rPr lang="en-US" sz="1100" b="1" dirty="0">
                <a:solidFill>
                  <a:prstClr val="black"/>
                </a:solidFill>
                <a:latin typeface="Arial" panose="020B0604020202020204" pitchFamily="34" charset="0"/>
                <a:cs typeface="Arial" panose="020B0604020202020204" pitchFamily="34" charset="0"/>
              </a:rPr>
              <a:t>Rho = 0.39</a:t>
            </a:r>
          </a:p>
          <a:p>
            <a:pPr algn="r"/>
            <a:r>
              <a:rPr lang="en-US" sz="1100" b="1" dirty="0">
                <a:solidFill>
                  <a:prstClr val="black"/>
                </a:solidFill>
                <a:latin typeface="Arial" panose="020B0604020202020204" pitchFamily="34" charset="0"/>
                <a:cs typeface="Arial" panose="020B0604020202020204" pitchFamily="34" charset="0"/>
              </a:rPr>
              <a:t>    P  = 0.005</a:t>
            </a:r>
          </a:p>
          <a:p>
            <a:pPr algn="r"/>
            <a:r>
              <a:rPr lang="en-US" sz="1100" b="1" dirty="0">
                <a:solidFill>
                  <a:prstClr val="black"/>
                </a:solidFill>
                <a:latin typeface="Arial" panose="020B0604020202020204" pitchFamily="34" charset="0"/>
                <a:cs typeface="Arial" panose="020B0604020202020204" pitchFamily="34" charset="0"/>
              </a:rPr>
              <a:t>     N = 51</a:t>
            </a:r>
          </a:p>
        </p:txBody>
      </p:sp>
      <p:sp>
        <p:nvSpPr>
          <p:cNvPr id="2" name="TextBox 1"/>
          <p:cNvSpPr txBox="1"/>
          <p:nvPr/>
        </p:nvSpPr>
        <p:spPr>
          <a:xfrm>
            <a:off x="1051264" y="5292642"/>
            <a:ext cx="7239000" cy="523220"/>
          </a:xfrm>
          <a:prstGeom prst="rect">
            <a:avLst/>
          </a:prstGeom>
          <a:noFill/>
        </p:spPr>
        <p:txBody>
          <a:bodyPr wrap="square" rtlCol="0">
            <a:spAutoFit/>
          </a:bodyPr>
          <a:lstStyle/>
          <a:p>
            <a:r>
              <a:rPr lang="en-US" sz="1400" dirty="0">
                <a:solidFill>
                  <a:srgbClr val="FFFFFF"/>
                </a:solidFill>
                <a:latin typeface="Arial" panose="020B0604020202020204" pitchFamily="34" charset="0"/>
                <a:cs typeface="Arial" panose="020B0604020202020204" pitchFamily="34" charset="0"/>
              </a:rPr>
              <a:t>Correlation of GDS and WC for the entire cohort of patients (left panel) and those with high tertile IL-6 (right panel)</a:t>
            </a:r>
          </a:p>
        </p:txBody>
      </p:sp>
      <p:sp>
        <p:nvSpPr>
          <p:cNvPr id="5" name="Title 4"/>
          <p:cNvSpPr>
            <a:spLocks noGrp="1"/>
          </p:cNvSpPr>
          <p:nvPr>
            <p:ph type="title"/>
          </p:nvPr>
        </p:nvSpPr>
        <p:spPr>
          <a:xfrm>
            <a:off x="0" y="381000"/>
            <a:ext cx="9144000" cy="990600"/>
          </a:xfrm>
          <a:noFill/>
          <a:ln>
            <a:noFill/>
          </a:ln>
        </p:spPr>
        <p:txBody>
          <a:bodyPr>
            <a:normAutofit fontScale="90000"/>
          </a:bodyPr>
          <a:lstStyle/>
          <a:p>
            <a:r>
              <a:rPr lang="en-US" sz="3200" dirty="0"/>
              <a:t>Increasing abdominal girth and inflammation (</a:t>
            </a:r>
            <a:r>
              <a:rPr lang="en-US" sz="3200" dirty="0">
                <a:latin typeface="Times New Roman"/>
                <a:cs typeface="Times New Roman"/>
              </a:rPr>
              <a:t>↑</a:t>
            </a:r>
            <a:r>
              <a:rPr lang="en-US" sz="3200" dirty="0"/>
              <a:t>IL-6) related to worse Global Deficit Scores (GDS)</a:t>
            </a:r>
          </a:p>
        </p:txBody>
      </p:sp>
      <p:sp>
        <p:nvSpPr>
          <p:cNvPr id="8" name="TextBox 7"/>
          <p:cNvSpPr txBox="1"/>
          <p:nvPr/>
        </p:nvSpPr>
        <p:spPr>
          <a:xfrm>
            <a:off x="439273" y="6001036"/>
            <a:ext cx="3276600" cy="307777"/>
          </a:xfrm>
          <a:prstGeom prst="rect">
            <a:avLst/>
          </a:prstGeom>
          <a:noFill/>
        </p:spPr>
        <p:txBody>
          <a:bodyPr wrap="square" rtlCol="0">
            <a:spAutoFit/>
          </a:bodyPr>
          <a:lstStyle/>
          <a:p>
            <a:r>
              <a:rPr lang="en-US" sz="1400" dirty="0">
                <a:latin typeface="Calibri"/>
                <a:cs typeface="Calibri"/>
              </a:rPr>
              <a:t>Sattler R  et al.. JAIDS. 2015</a:t>
            </a:r>
          </a:p>
        </p:txBody>
      </p:sp>
      <p:graphicFrame>
        <p:nvGraphicFramePr>
          <p:cNvPr id="31" name="Chart 30"/>
          <p:cNvGraphicFramePr>
            <a:graphicFrameLocks/>
          </p:cNvGraphicFramePr>
          <p:nvPr/>
        </p:nvGraphicFramePr>
        <p:xfrm>
          <a:off x="990600" y="1828800"/>
          <a:ext cx="3680456" cy="3299786"/>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3220573" y="1932041"/>
            <a:ext cx="990600" cy="600164"/>
          </a:xfrm>
          <a:prstGeom prst="rect">
            <a:avLst/>
          </a:prstGeom>
          <a:noFill/>
        </p:spPr>
        <p:txBody>
          <a:bodyPr wrap="square" rtlCol="0">
            <a:spAutoFit/>
          </a:bodyPr>
          <a:lstStyle/>
          <a:p>
            <a:pPr algn="r" eaLnBrk="0" fontAlgn="base" hangingPunct="0">
              <a:spcBef>
                <a:spcPct val="0"/>
              </a:spcBef>
              <a:spcAft>
                <a:spcPct val="0"/>
              </a:spcAft>
            </a:pPr>
            <a:r>
              <a:rPr lang="en-US" sz="1100" b="1" dirty="0">
                <a:solidFill>
                  <a:prstClr val="black"/>
                </a:solidFill>
                <a:latin typeface="Arial" panose="020B0604020202020204" pitchFamily="34" charset="0"/>
                <a:ea typeface="MS PGothic" pitchFamily="34" charset="-128"/>
                <a:cs typeface="Arial" panose="020B0604020202020204" pitchFamily="34" charset="0"/>
              </a:rPr>
              <a:t>Rho = 0.26</a:t>
            </a:r>
          </a:p>
          <a:p>
            <a:pPr algn="r" eaLnBrk="0" fontAlgn="base" hangingPunct="0">
              <a:spcBef>
                <a:spcPct val="0"/>
              </a:spcBef>
              <a:spcAft>
                <a:spcPct val="0"/>
              </a:spcAft>
            </a:pPr>
            <a:r>
              <a:rPr lang="en-US" sz="1100" b="1" dirty="0">
                <a:solidFill>
                  <a:prstClr val="black"/>
                </a:solidFill>
                <a:latin typeface="Arial" panose="020B0604020202020204" pitchFamily="34" charset="0"/>
                <a:ea typeface="MS PGothic" pitchFamily="34" charset="-128"/>
                <a:cs typeface="Arial" panose="020B0604020202020204" pitchFamily="34" charset="0"/>
              </a:rPr>
              <a:t>     P = 0.001</a:t>
            </a:r>
          </a:p>
          <a:p>
            <a:pPr algn="r" eaLnBrk="0" fontAlgn="base" hangingPunct="0">
              <a:spcBef>
                <a:spcPct val="0"/>
              </a:spcBef>
              <a:spcAft>
                <a:spcPct val="0"/>
              </a:spcAft>
            </a:pPr>
            <a:r>
              <a:rPr lang="en-US" sz="1100" b="1" dirty="0">
                <a:solidFill>
                  <a:prstClr val="black"/>
                </a:solidFill>
                <a:latin typeface="Arial" panose="020B0604020202020204" pitchFamily="34" charset="0"/>
                <a:ea typeface="MS PGothic" pitchFamily="34" charset="-128"/>
                <a:cs typeface="Arial" panose="020B0604020202020204" pitchFamily="34" charset="0"/>
              </a:rPr>
              <a:t>      N= 152</a:t>
            </a:r>
          </a:p>
        </p:txBody>
      </p:sp>
      <p:sp>
        <p:nvSpPr>
          <p:cNvPr id="10" name="TextBox 9"/>
          <p:cNvSpPr txBox="1"/>
          <p:nvPr/>
        </p:nvSpPr>
        <p:spPr>
          <a:xfrm>
            <a:off x="5791200" y="1460978"/>
            <a:ext cx="1600200" cy="338554"/>
          </a:xfrm>
          <a:prstGeom prst="rect">
            <a:avLst/>
          </a:prstGeom>
          <a:noFill/>
        </p:spPr>
        <p:txBody>
          <a:bodyPr wrap="square" rtlCol="0">
            <a:spAutoFit/>
          </a:bodyPr>
          <a:lstStyle/>
          <a:p>
            <a:r>
              <a:rPr lang="en-US" sz="1600" b="1" dirty="0">
                <a:latin typeface="Calibri"/>
                <a:cs typeface="Calibri"/>
              </a:rPr>
              <a:t>High IL-6 group</a:t>
            </a:r>
          </a:p>
        </p:txBody>
      </p:sp>
      <p:sp>
        <p:nvSpPr>
          <p:cNvPr id="33" name="TextBox 32"/>
          <p:cNvSpPr txBox="1"/>
          <p:nvPr/>
        </p:nvSpPr>
        <p:spPr>
          <a:xfrm>
            <a:off x="2086077" y="1485148"/>
            <a:ext cx="1676400" cy="338554"/>
          </a:xfrm>
          <a:prstGeom prst="rect">
            <a:avLst/>
          </a:prstGeom>
          <a:noFill/>
        </p:spPr>
        <p:txBody>
          <a:bodyPr wrap="square" rtlCol="0">
            <a:spAutoFit/>
          </a:bodyPr>
          <a:lstStyle/>
          <a:p>
            <a:r>
              <a:rPr lang="en-US" sz="1600" b="1" dirty="0">
                <a:latin typeface="Calibri"/>
                <a:cs typeface="Calibri"/>
              </a:rPr>
              <a:t>Entire  Cohort</a:t>
            </a:r>
          </a:p>
        </p:txBody>
      </p:sp>
      <p:cxnSp>
        <p:nvCxnSpPr>
          <p:cNvPr id="4" name="Straight Arrow Connector 3"/>
          <p:cNvCxnSpPr/>
          <p:nvPr/>
        </p:nvCxnSpPr>
        <p:spPr>
          <a:xfrm flipV="1">
            <a:off x="762000" y="1905000"/>
            <a:ext cx="0" cy="838200"/>
          </a:xfrm>
          <a:prstGeom prst="straightConnector1">
            <a:avLst/>
          </a:prstGeom>
          <a:ln w="50800">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62000" y="4267200"/>
            <a:ext cx="0" cy="838200"/>
          </a:xfrm>
          <a:prstGeom prst="straightConnector1">
            <a:avLst/>
          </a:prstGeom>
          <a:ln w="50800">
            <a:tailEnd type="triangle"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3357" y="1914488"/>
            <a:ext cx="492443" cy="828712"/>
          </a:xfrm>
          <a:prstGeom prst="rect">
            <a:avLst/>
          </a:prstGeom>
          <a:noFill/>
        </p:spPr>
        <p:txBody>
          <a:bodyPr vert="vert270" wrap="none" rtlCol="0">
            <a:spAutoFit/>
          </a:bodyPr>
          <a:lstStyle/>
          <a:p>
            <a:r>
              <a:rPr lang="en-US" sz="2000" dirty="0">
                <a:solidFill>
                  <a:srgbClr val="F5E482"/>
                </a:solidFill>
              </a:rPr>
              <a:t>Worse</a:t>
            </a:r>
          </a:p>
        </p:txBody>
      </p:sp>
      <p:sp>
        <p:nvSpPr>
          <p:cNvPr id="18" name="TextBox 17"/>
          <p:cNvSpPr txBox="1"/>
          <p:nvPr/>
        </p:nvSpPr>
        <p:spPr>
          <a:xfrm>
            <a:off x="228601" y="4311082"/>
            <a:ext cx="492443" cy="784830"/>
          </a:xfrm>
          <a:prstGeom prst="rect">
            <a:avLst/>
          </a:prstGeom>
          <a:noFill/>
        </p:spPr>
        <p:txBody>
          <a:bodyPr vert="vert" wrap="none" rtlCol="0">
            <a:spAutoFit/>
          </a:bodyPr>
          <a:lstStyle/>
          <a:p>
            <a:r>
              <a:rPr lang="en-US" sz="2000" dirty="0">
                <a:solidFill>
                  <a:srgbClr val="F5E482"/>
                </a:solidFill>
              </a:rPr>
              <a:t>Better</a:t>
            </a:r>
          </a:p>
        </p:txBody>
      </p:sp>
      <p:sp>
        <p:nvSpPr>
          <p:cNvPr id="3" name="TextBox 2">
            <a:extLst>
              <a:ext uri="{FF2B5EF4-FFF2-40B4-BE49-F238E27FC236}">
                <a16:creationId xmlns:a16="http://schemas.microsoft.com/office/drawing/2014/main" id="{06F7797D-8C83-4CF3-A479-D5406A5EEB1F}"/>
              </a:ext>
            </a:extLst>
          </p:cNvPr>
          <p:cNvSpPr txBox="1"/>
          <p:nvPr/>
        </p:nvSpPr>
        <p:spPr>
          <a:xfrm>
            <a:off x="6150051" y="6084829"/>
            <a:ext cx="2971800" cy="276999"/>
          </a:xfrm>
          <a:prstGeom prst="rect">
            <a:avLst/>
          </a:prstGeom>
          <a:noFill/>
        </p:spPr>
        <p:txBody>
          <a:bodyPr wrap="square" rtlCol="0">
            <a:spAutoFit/>
          </a:bodyPr>
          <a:lstStyle/>
          <a:p>
            <a:r>
              <a:rPr lang="en-US" sz="1200" i="1" dirty="0"/>
              <a:t>Slide Courtesy of Ron Ellis, MD, PhD</a:t>
            </a:r>
          </a:p>
        </p:txBody>
      </p:sp>
    </p:spTree>
    <p:extLst>
      <p:ext uri="{BB962C8B-B14F-4D97-AF65-F5344CB8AC3E}">
        <p14:creationId xmlns:p14="http://schemas.microsoft.com/office/powerpoint/2010/main" val="2095130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a:noFill/>
          <a:ln>
            <a:noFill/>
          </a:ln>
        </p:spPr>
        <p:txBody>
          <a:bodyPr>
            <a:noAutofit/>
          </a:bodyPr>
          <a:lstStyle/>
          <a:p>
            <a:r>
              <a:rPr lang="en-US" sz="3600" dirty="0"/>
              <a:t>Tesamorelin might improve NC function </a:t>
            </a:r>
            <a:br>
              <a:rPr lang="en-US" sz="3600" dirty="0"/>
            </a:br>
            <a:r>
              <a:rPr lang="en-US" sz="3600" dirty="0"/>
              <a:t>by decreasing VAT</a:t>
            </a:r>
          </a:p>
        </p:txBody>
      </p:sp>
      <p:sp>
        <p:nvSpPr>
          <p:cNvPr id="3" name="Content Placeholder 2"/>
          <p:cNvSpPr>
            <a:spLocks noGrp="1"/>
          </p:cNvSpPr>
          <p:nvPr>
            <p:ph idx="1"/>
          </p:nvPr>
        </p:nvSpPr>
        <p:spPr/>
        <p:txBody>
          <a:bodyPr>
            <a:normAutofit fontScale="92500" lnSpcReduction="10000"/>
          </a:bodyPr>
          <a:lstStyle/>
          <a:p>
            <a:r>
              <a:rPr lang="en-US" sz="2600" dirty="0">
                <a:latin typeface="Calibri"/>
                <a:cs typeface="Calibri"/>
              </a:rPr>
              <a:t>In non-HIV, abdominal obesity is associated with increased risk for and progression of NC impairment</a:t>
            </a:r>
          </a:p>
          <a:p>
            <a:pPr marL="685800" indent="-398463">
              <a:lnSpc>
                <a:spcPts val="2000"/>
              </a:lnSpc>
              <a:buNone/>
            </a:pPr>
            <a:r>
              <a:rPr lang="en-US" sz="2200" dirty="0">
                <a:latin typeface="Calibri"/>
                <a:cs typeface="Calibri"/>
              </a:rPr>
              <a:t>	</a:t>
            </a:r>
            <a:r>
              <a:rPr lang="en-US" sz="2200" dirty="0" err="1">
                <a:latin typeface="Calibri"/>
                <a:cs typeface="Calibri"/>
              </a:rPr>
              <a:t>Panza</a:t>
            </a:r>
            <a:r>
              <a:rPr lang="en-US" sz="2200" dirty="0">
                <a:latin typeface="Calibri"/>
                <a:cs typeface="Calibri"/>
              </a:rPr>
              <a:t> et al: </a:t>
            </a:r>
            <a:r>
              <a:rPr lang="en-US" sz="2000" dirty="0">
                <a:latin typeface="Calibri"/>
                <a:cs typeface="Calibri"/>
              </a:rPr>
              <a:t>J </a:t>
            </a:r>
            <a:r>
              <a:rPr lang="en-US" sz="2000" dirty="0" err="1">
                <a:latin typeface="Calibri"/>
                <a:cs typeface="Calibri"/>
              </a:rPr>
              <a:t>Alzheimers</a:t>
            </a:r>
            <a:r>
              <a:rPr lang="en-US" sz="2000" dirty="0">
                <a:latin typeface="Calibri"/>
                <a:cs typeface="Calibri"/>
              </a:rPr>
              <a:t> Dis. 2012; 30 (</a:t>
            </a:r>
            <a:r>
              <a:rPr lang="en-US" sz="2000" dirty="0" err="1">
                <a:latin typeface="Calibri"/>
                <a:cs typeface="Calibri"/>
              </a:rPr>
              <a:t>suppl</a:t>
            </a:r>
            <a:r>
              <a:rPr lang="en-US" sz="2000" dirty="0">
                <a:latin typeface="Calibri"/>
                <a:cs typeface="Calibri"/>
              </a:rPr>
              <a:t> 2):S31–S75</a:t>
            </a:r>
            <a:endParaRPr lang="en-US" dirty="0">
              <a:latin typeface="Calibri"/>
              <a:cs typeface="Calibri"/>
            </a:endParaRPr>
          </a:p>
          <a:p>
            <a:pPr marL="0" indent="0">
              <a:buNone/>
            </a:pPr>
            <a:endParaRPr lang="en-US" sz="2400" dirty="0">
              <a:latin typeface="Calibri"/>
              <a:cs typeface="Calibri"/>
            </a:endParaRPr>
          </a:p>
          <a:p>
            <a:r>
              <a:rPr lang="en-US" sz="2600" dirty="0">
                <a:latin typeface="Calibri"/>
                <a:cs typeface="Calibri"/>
              </a:rPr>
              <a:t>In HIV (a chronic inflammatory disorder), abdominal girth is associated with NCI</a:t>
            </a:r>
          </a:p>
          <a:p>
            <a:pPr marL="690563">
              <a:buFont typeface="Wingdings" panose="05000000000000000000" pitchFamily="2" charset="2"/>
              <a:buChar char="Ø"/>
            </a:pPr>
            <a:r>
              <a:rPr lang="en-US" sz="2400" dirty="0">
                <a:latin typeface="Calibri"/>
                <a:cs typeface="Calibri"/>
              </a:rPr>
              <a:t>Waist Circumference (WC) was correlated with severity of NCI. </a:t>
            </a:r>
          </a:p>
          <a:p>
            <a:pPr marL="685800" indent="0">
              <a:buNone/>
            </a:pPr>
            <a:r>
              <a:rPr lang="en-US" sz="2200" dirty="0">
                <a:latin typeface="Calibri"/>
                <a:cs typeface="Calibri"/>
              </a:rPr>
              <a:t>McCutchan et al: Neurology 2012; 78:485-92</a:t>
            </a:r>
          </a:p>
          <a:p>
            <a:pPr marL="685800" indent="0">
              <a:buNone/>
            </a:pPr>
            <a:endParaRPr lang="en-US" sz="2200" dirty="0">
              <a:latin typeface="Calibri"/>
              <a:cs typeface="Calibri"/>
            </a:endParaRPr>
          </a:p>
          <a:p>
            <a:pPr marL="690563">
              <a:buFont typeface="Wingdings" panose="05000000000000000000" pitchFamily="2" charset="2"/>
              <a:buChar char="Ø"/>
            </a:pPr>
            <a:r>
              <a:rPr lang="en-US" sz="2400" dirty="0">
                <a:latin typeface="Calibri"/>
                <a:cs typeface="Calibri"/>
              </a:rPr>
              <a:t>WC was highly associated with NCI, especially in presence of systemic and CNS inflammation.  </a:t>
            </a:r>
          </a:p>
          <a:p>
            <a:pPr marL="685800" indent="0">
              <a:buNone/>
            </a:pPr>
            <a:r>
              <a:rPr lang="en-US" sz="2200" dirty="0">
                <a:latin typeface="Calibri"/>
                <a:cs typeface="Calibri"/>
              </a:rPr>
              <a:t>Sattler et al: JAIDS 2015; 68(3):281-288</a:t>
            </a:r>
          </a:p>
        </p:txBody>
      </p:sp>
    </p:spTree>
    <p:extLst>
      <p:ext uri="{BB962C8B-B14F-4D97-AF65-F5344CB8AC3E}">
        <p14:creationId xmlns:p14="http://schemas.microsoft.com/office/powerpoint/2010/main" val="1076146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B94D7-70E2-F7EE-3513-09F4A093701F}"/>
              </a:ext>
            </a:extLst>
          </p:cNvPr>
          <p:cNvSpPr>
            <a:spLocks noGrp="1"/>
          </p:cNvSpPr>
          <p:nvPr>
            <p:ph type="ctrTitle"/>
          </p:nvPr>
        </p:nvSpPr>
        <p:spPr/>
        <p:txBody>
          <a:bodyPr/>
          <a:lstStyle/>
          <a:p>
            <a:r>
              <a:rPr lang="en-US" dirty="0"/>
              <a:t>Additional good news…successful aging</a:t>
            </a:r>
          </a:p>
        </p:txBody>
      </p:sp>
    </p:spTree>
    <p:extLst>
      <p:ext uri="{BB962C8B-B14F-4D97-AF65-F5344CB8AC3E}">
        <p14:creationId xmlns:p14="http://schemas.microsoft.com/office/powerpoint/2010/main" val="4241685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614CE-8F3C-B821-CDC0-0C59DBE5447A}"/>
              </a:ext>
            </a:extLst>
          </p:cNvPr>
          <p:cNvSpPr>
            <a:spLocks noGrp="1"/>
          </p:cNvSpPr>
          <p:nvPr>
            <p:ph type="title"/>
          </p:nvPr>
        </p:nvSpPr>
        <p:spPr>
          <a:xfrm>
            <a:off x="19654" y="435374"/>
            <a:ext cx="9124346" cy="857250"/>
          </a:xfrm>
        </p:spPr>
        <p:txBody>
          <a:bodyPr>
            <a:normAutofit fontScale="90000"/>
          </a:bodyPr>
          <a:lstStyle/>
          <a:p>
            <a:r>
              <a:rPr lang="en-US" sz="3000" b="1" dirty="0">
                <a:latin typeface="Arial" panose="020B0604020202020204" pitchFamily="34" charset="0"/>
                <a:cs typeface="Arial" panose="020B0604020202020204" pitchFamily="34" charset="0"/>
              </a:rPr>
              <a:t>Cognitive </a:t>
            </a:r>
            <a:r>
              <a:rPr lang="en-US" sz="3000" b="1" dirty="0" err="1">
                <a:latin typeface="Arial" panose="020B0604020202020204" pitchFamily="34" charset="0"/>
                <a:cs typeface="Arial" panose="020B0604020202020204" pitchFamily="34" charset="0"/>
              </a:rPr>
              <a:t>SuperAging</a:t>
            </a:r>
            <a:r>
              <a:rPr lang="en-US" sz="3000" b="1" dirty="0">
                <a:latin typeface="Arial" panose="020B0604020202020204" pitchFamily="34" charset="0"/>
                <a:cs typeface="Arial" panose="020B0604020202020204" pitchFamily="34" charset="0"/>
              </a:rPr>
              <a:t> and Youthful Trajectory in PWH</a:t>
            </a:r>
          </a:p>
        </p:txBody>
      </p:sp>
      <p:pic>
        <p:nvPicPr>
          <p:cNvPr id="5" name="Picture 4" descr="A picture containing text, screenshot, font, number&#10;&#10;Description automatically generated">
            <a:extLst>
              <a:ext uri="{FF2B5EF4-FFF2-40B4-BE49-F238E27FC236}">
                <a16:creationId xmlns:a16="http://schemas.microsoft.com/office/drawing/2014/main" id="{22CD53E5-A176-E199-B168-46169F93D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918" y="4402858"/>
            <a:ext cx="4621509" cy="1144968"/>
          </a:xfrm>
          <a:prstGeom prst="rect">
            <a:avLst/>
          </a:prstGeom>
        </p:spPr>
      </p:pic>
      <p:pic>
        <p:nvPicPr>
          <p:cNvPr id="7" name="Picture 6" descr="A picture containing text, diagram, line, plot&#10;&#10;Description automatically generated">
            <a:extLst>
              <a:ext uri="{FF2B5EF4-FFF2-40B4-BE49-F238E27FC236}">
                <a16:creationId xmlns:a16="http://schemas.microsoft.com/office/drawing/2014/main" id="{FADAD8CA-A24A-73F4-28D4-295681E92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730" y="1686856"/>
            <a:ext cx="3081608" cy="2645531"/>
          </a:xfrm>
          <a:prstGeom prst="rect">
            <a:avLst/>
          </a:prstGeom>
        </p:spPr>
      </p:pic>
      <p:pic>
        <p:nvPicPr>
          <p:cNvPr id="9" name="Picture 8" descr="A picture containing diagram, screenshot, text, line&#10;&#10;Description automatically generated">
            <a:extLst>
              <a:ext uri="{FF2B5EF4-FFF2-40B4-BE49-F238E27FC236}">
                <a16:creationId xmlns:a16="http://schemas.microsoft.com/office/drawing/2014/main" id="{1A191549-83C2-97F8-7ADD-57A07F124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795451"/>
            <a:ext cx="2255841" cy="2198550"/>
          </a:xfrm>
          <a:prstGeom prst="rect">
            <a:avLst/>
          </a:prstGeom>
        </p:spPr>
      </p:pic>
      <p:pic>
        <p:nvPicPr>
          <p:cNvPr id="11" name="Picture 10" descr="A picture containing screenshot, text, number, rectangle&#10;&#10;Description automatically generated">
            <a:extLst>
              <a:ext uri="{FF2B5EF4-FFF2-40B4-BE49-F238E27FC236}">
                <a16:creationId xmlns:a16="http://schemas.microsoft.com/office/drawing/2014/main" id="{7010B6AE-1223-81C2-15AA-77CC819FA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119" y="3062549"/>
            <a:ext cx="616799" cy="732902"/>
          </a:xfrm>
          <a:prstGeom prst="rect">
            <a:avLst/>
          </a:prstGeom>
        </p:spPr>
      </p:pic>
      <p:pic>
        <p:nvPicPr>
          <p:cNvPr id="13" name="Picture 12" descr="A picture containing diagram, screenshot, plan, line&#10;&#10;Description automatically generated">
            <a:extLst>
              <a:ext uri="{FF2B5EF4-FFF2-40B4-BE49-F238E27FC236}">
                <a16:creationId xmlns:a16="http://schemas.microsoft.com/office/drawing/2014/main" id="{9D6B6B7A-772E-FB9D-F19B-8F4DDE4D4AC8}"/>
              </a:ext>
            </a:extLst>
          </p:cNvPr>
          <p:cNvPicPr>
            <a:picLocks noChangeAspect="1"/>
          </p:cNvPicPr>
          <p:nvPr/>
        </p:nvPicPr>
        <p:blipFill rotWithShape="1">
          <a:blip r:embed="rId6">
            <a:extLst>
              <a:ext uri="{28A0092B-C50C-407E-A947-70E740481C1C}">
                <a14:useLocalDpi xmlns:a14="http://schemas.microsoft.com/office/drawing/2010/main" val="0"/>
              </a:ext>
            </a:extLst>
          </a:blip>
          <a:srcRect r="45097"/>
          <a:stretch/>
        </p:blipFill>
        <p:spPr>
          <a:xfrm>
            <a:off x="762000" y="1598337"/>
            <a:ext cx="2290572" cy="2056336"/>
          </a:xfrm>
          <a:prstGeom prst="rect">
            <a:avLst/>
          </a:prstGeom>
        </p:spPr>
      </p:pic>
      <p:sp>
        <p:nvSpPr>
          <p:cNvPr id="16" name="TextBox 15">
            <a:extLst>
              <a:ext uri="{FF2B5EF4-FFF2-40B4-BE49-F238E27FC236}">
                <a16:creationId xmlns:a16="http://schemas.microsoft.com/office/drawing/2014/main" id="{1BAA6DC4-54E8-11C4-B942-4092161EB332}"/>
              </a:ext>
            </a:extLst>
          </p:cNvPr>
          <p:cNvSpPr txBox="1"/>
          <p:nvPr/>
        </p:nvSpPr>
        <p:spPr>
          <a:xfrm>
            <a:off x="5410200" y="5922317"/>
            <a:ext cx="3615605" cy="461665"/>
          </a:xfrm>
          <a:prstGeom prst="rect">
            <a:avLst/>
          </a:prstGeom>
          <a:noFill/>
        </p:spPr>
        <p:txBody>
          <a:bodyPr wrap="none" rtlCol="0">
            <a:spAutoFit/>
          </a:bodyPr>
          <a:lstStyle/>
          <a:p>
            <a:pPr algn="r"/>
            <a:r>
              <a:rPr lang="en-US" sz="1200" i="1" dirty="0">
                <a:latin typeface="Arial" panose="020B0604020202020204" pitchFamily="34" charset="0"/>
                <a:cs typeface="Arial" panose="020B0604020202020204" pitchFamily="34" charset="0"/>
              </a:rPr>
              <a:t>Saloner et al, JAIDS 2022, PMID: 35364601</a:t>
            </a:r>
          </a:p>
          <a:p>
            <a:pPr algn="r"/>
            <a:r>
              <a:rPr lang="en-US" sz="1200" i="1" dirty="0">
                <a:latin typeface="Arial" panose="020B0604020202020204" pitchFamily="34" charset="0"/>
                <a:cs typeface="Arial" panose="020B0604020202020204" pitchFamily="34" charset="0"/>
              </a:rPr>
              <a:t>Saloner et al, AIDS </a:t>
            </a:r>
            <a:r>
              <a:rPr lang="en-US" sz="1200" i="1" dirty="0" err="1">
                <a:latin typeface="Arial" panose="020B0604020202020204" pitchFamily="34" charset="0"/>
                <a:cs typeface="Arial" panose="020B0604020202020204" pitchFamily="34" charset="0"/>
              </a:rPr>
              <a:t>Behav</a:t>
            </a:r>
            <a:r>
              <a:rPr lang="en-US" sz="1200" i="1" dirty="0">
                <a:latin typeface="Arial" panose="020B0604020202020204" pitchFamily="34" charset="0"/>
                <a:cs typeface="Arial" panose="020B0604020202020204" pitchFamily="34" charset="0"/>
              </a:rPr>
              <a:t>, 2022. PMID: 34878634</a:t>
            </a:r>
          </a:p>
        </p:txBody>
      </p:sp>
      <p:sp>
        <p:nvSpPr>
          <p:cNvPr id="17" name="TextBox 16">
            <a:extLst>
              <a:ext uri="{FF2B5EF4-FFF2-40B4-BE49-F238E27FC236}">
                <a16:creationId xmlns:a16="http://schemas.microsoft.com/office/drawing/2014/main" id="{3CDB29A4-FAD4-86B8-0640-71A2E74C483C}"/>
              </a:ext>
            </a:extLst>
          </p:cNvPr>
          <p:cNvSpPr txBox="1"/>
          <p:nvPr/>
        </p:nvSpPr>
        <p:spPr>
          <a:xfrm>
            <a:off x="7750107" y="2352359"/>
            <a:ext cx="1156086" cy="461665"/>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Up to 5 Years</a:t>
            </a:r>
          </a:p>
          <a:p>
            <a:r>
              <a:rPr lang="en-US" sz="1200" b="1" dirty="0">
                <a:latin typeface="Arial" panose="020B0604020202020204" pitchFamily="34" charset="0"/>
                <a:cs typeface="Arial" panose="020B0604020202020204" pitchFamily="34" charset="0"/>
              </a:rPr>
              <a:t>Follow-up</a:t>
            </a:r>
          </a:p>
        </p:txBody>
      </p:sp>
    </p:spTree>
    <p:extLst>
      <p:ext uri="{BB962C8B-B14F-4D97-AF65-F5344CB8AC3E}">
        <p14:creationId xmlns:p14="http://schemas.microsoft.com/office/powerpoint/2010/main" val="623125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842" y="450958"/>
            <a:ext cx="8229600" cy="1020762"/>
          </a:xfrm>
        </p:spPr>
        <p:txBody>
          <a:bodyPr>
            <a:normAutofit fontScale="90000"/>
          </a:bodyPr>
          <a:lstStyle/>
          <a:p>
            <a:r>
              <a:rPr lang="en-US" dirty="0"/>
              <a:t>Positive Psychological Factors Influence Successful Aging</a:t>
            </a:r>
          </a:p>
        </p:txBody>
      </p:sp>
      <p:graphicFrame>
        <p:nvGraphicFramePr>
          <p:cNvPr id="5" name="Content Placeholder 4">
            <a:extLst>
              <a:ext uri="{FF2B5EF4-FFF2-40B4-BE49-F238E27FC236}">
                <a16:creationId xmlns:a16="http://schemas.microsoft.com/office/drawing/2014/main" id="{39843752-A7C3-5D6A-FCE4-C1CF05EF813D}"/>
              </a:ext>
            </a:extLst>
          </p:cNvPr>
          <p:cNvGraphicFramePr>
            <a:graphicFrameLocks noGrp="1"/>
          </p:cNvGraphicFramePr>
          <p:nvPr>
            <p:ph idx="1"/>
            <p:extLst>
              <p:ext uri="{D42A27DB-BD31-4B8C-83A1-F6EECF244321}">
                <p14:modId xmlns:p14="http://schemas.microsoft.com/office/powerpoint/2010/main" val="3155219396"/>
              </p:ext>
            </p:extLst>
          </p:nvPr>
        </p:nvGraphicFramePr>
        <p:xfrm>
          <a:off x="333117" y="2016439"/>
          <a:ext cx="8477767" cy="3573176"/>
        </p:xfrm>
        <a:graphic>
          <a:graphicData uri="http://schemas.openxmlformats.org/drawingml/2006/table">
            <a:tbl>
              <a:tblPr firstRow="1" bandRow="1">
                <a:tableStyleId>{7DF18680-E054-41AD-8BC1-D1AEF772440D}</a:tableStyleId>
              </a:tblPr>
              <a:tblGrid>
                <a:gridCol w="2650922">
                  <a:extLst>
                    <a:ext uri="{9D8B030D-6E8A-4147-A177-3AD203B41FA5}">
                      <a16:colId xmlns:a16="http://schemas.microsoft.com/office/drawing/2014/main" val="20000"/>
                    </a:ext>
                  </a:extLst>
                </a:gridCol>
                <a:gridCol w="1080525">
                  <a:extLst>
                    <a:ext uri="{9D8B030D-6E8A-4147-A177-3AD203B41FA5}">
                      <a16:colId xmlns:a16="http://schemas.microsoft.com/office/drawing/2014/main" val="20001"/>
                    </a:ext>
                  </a:extLst>
                </a:gridCol>
                <a:gridCol w="1080525">
                  <a:extLst>
                    <a:ext uri="{9D8B030D-6E8A-4147-A177-3AD203B41FA5}">
                      <a16:colId xmlns:a16="http://schemas.microsoft.com/office/drawing/2014/main" val="20002"/>
                    </a:ext>
                  </a:extLst>
                </a:gridCol>
                <a:gridCol w="1080525">
                  <a:extLst>
                    <a:ext uri="{9D8B030D-6E8A-4147-A177-3AD203B41FA5}">
                      <a16:colId xmlns:a16="http://schemas.microsoft.com/office/drawing/2014/main" val="20003"/>
                    </a:ext>
                  </a:extLst>
                </a:gridCol>
                <a:gridCol w="1080525">
                  <a:extLst>
                    <a:ext uri="{9D8B030D-6E8A-4147-A177-3AD203B41FA5}">
                      <a16:colId xmlns:a16="http://schemas.microsoft.com/office/drawing/2014/main" val="20004"/>
                    </a:ext>
                  </a:extLst>
                </a:gridCol>
                <a:gridCol w="693494">
                  <a:extLst>
                    <a:ext uri="{9D8B030D-6E8A-4147-A177-3AD203B41FA5}">
                      <a16:colId xmlns:a16="http://schemas.microsoft.com/office/drawing/2014/main" val="20005"/>
                    </a:ext>
                  </a:extLst>
                </a:gridCol>
                <a:gridCol w="811251">
                  <a:extLst>
                    <a:ext uri="{9D8B030D-6E8A-4147-A177-3AD203B41FA5}">
                      <a16:colId xmlns:a16="http://schemas.microsoft.com/office/drawing/2014/main" val="1770509843"/>
                    </a:ext>
                  </a:extLst>
                </a:gridCol>
              </a:tblGrid>
              <a:tr h="512669">
                <a:tc>
                  <a:txBody>
                    <a:bodyPr/>
                    <a:lstStyle/>
                    <a:p>
                      <a:pPr marL="0" marR="0">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400" b="1" kern="1200" dirty="0">
                          <a:effectLst/>
                          <a:latin typeface="Arial" panose="020B0604020202020204" pitchFamily="34" charset="0"/>
                          <a:cs typeface="Arial" panose="020B0604020202020204" pitchFamily="34" charset="0"/>
                        </a:rPr>
                        <a:t>PWH/SA+</a:t>
                      </a:r>
                      <a:endParaRPr lang="en-US" sz="14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tabLst>
                          <a:tab pos="1701800" algn="l"/>
                        </a:tabLst>
                      </a:pPr>
                      <a:r>
                        <a:rPr lang="en-US" sz="1400" b="1" kern="1200" dirty="0">
                          <a:effectLst/>
                          <a:latin typeface="Arial" panose="020B0604020202020204" pitchFamily="34" charset="0"/>
                          <a:cs typeface="Arial" panose="020B0604020202020204" pitchFamily="34" charset="0"/>
                        </a:rPr>
                        <a:t>Group 1</a:t>
                      </a:r>
                      <a:endParaRPr lang="en-US" sz="14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400" b="1" kern="1200" dirty="0">
                          <a:effectLst/>
                          <a:latin typeface="Arial" panose="020B0604020202020204" pitchFamily="34" charset="0"/>
                          <a:cs typeface="Arial" panose="020B0604020202020204" pitchFamily="34" charset="0"/>
                        </a:rPr>
                        <a:t>PWH/SA-</a:t>
                      </a:r>
                      <a:endParaRPr lang="en-US" sz="14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tabLst>
                          <a:tab pos="1701800" algn="l"/>
                        </a:tabLst>
                      </a:pPr>
                      <a:r>
                        <a:rPr lang="en-US" sz="1400" b="1" kern="1200" dirty="0">
                          <a:effectLst/>
                          <a:latin typeface="Arial" panose="020B0604020202020204" pitchFamily="34" charset="0"/>
                          <a:cs typeface="Arial" panose="020B0604020202020204" pitchFamily="34" charset="0"/>
                        </a:rPr>
                        <a:t>Group 2</a:t>
                      </a:r>
                      <a:endParaRPr lang="en-US" sz="14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400" b="1" kern="1200" dirty="0">
                          <a:effectLst/>
                          <a:latin typeface="Arial" panose="020B0604020202020204" pitchFamily="34" charset="0"/>
                          <a:cs typeface="Arial" panose="020B0604020202020204" pitchFamily="34" charset="0"/>
                        </a:rPr>
                        <a:t>HIV-/SA+</a:t>
                      </a:r>
                      <a:endParaRPr lang="en-US" sz="14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tabLst>
                          <a:tab pos="1701800" algn="l"/>
                        </a:tabLst>
                      </a:pPr>
                      <a:r>
                        <a:rPr lang="en-US" sz="1400" b="1" kern="1200" dirty="0">
                          <a:effectLst/>
                          <a:latin typeface="Arial" panose="020B0604020202020204" pitchFamily="34" charset="0"/>
                          <a:cs typeface="Arial" panose="020B0604020202020204" pitchFamily="34" charset="0"/>
                        </a:rPr>
                        <a:t>Group 3</a:t>
                      </a:r>
                      <a:endParaRPr lang="en-US" sz="14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fontAlgn="base">
                        <a:spcBef>
                          <a:spcPts val="0"/>
                        </a:spcBef>
                        <a:spcAft>
                          <a:spcPts val="0"/>
                        </a:spcAft>
                      </a:pPr>
                      <a:r>
                        <a:rPr lang="en-US" sz="1400" b="1" kern="1200" dirty="0">
                          <a:effectLst/>
                          <a:latin typeface="Arial" panose="020B0604020202020204" pitchFamily="34" charset="0"/>
                          <a:cs typeface="Arial" panose="020B0604020202020204" pitchFamily="34" charset="0"/>
                        </a:rPr>
                        <a:t>HIV-/SA-</a:t>
                      </a:r>
                      <a:endParaRPr lang="en-US" sz="14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tabLst>
                          <a:tab pos="1701800" algn="l"/>
                        </a:tabLst>
                      </a:pPr>
                      <a:r>
                        <a:rPr lang="en-US" sz="1400" b="1" kern="1200" dirty="0">
                          <a:effectLst/>
                          <a:latin typeface="Arial" panose="020B0604020202020204" pitchFamily="34" charset="0"/>
                          <a:cs typeface="Arial" panose="020B0604020202020204" pitchFamily="34" charset="0"/>
                        </a:rPr>
                        <a:t>Group 4</a:t>
                      </a:r>
                      <a:endParaRPr lang="en-US" sz="14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nSpc>
                          <a:spcPct val="115000"/>
                        </a:lnSpc>
                        <a:spcBef>
                          <a:spcPts val="0"/>
                        </a:spcBef>
                        <a:spcAft>
                          <a:spcPts val="0"/>
                        </a:spcAft>
                        <a:tabLst>
                          <a:tab pos="1701800" algn="l"/>
                        </a:tabLst>
                      </a:pP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0"/>
                  </a:ext>
                </a:extLst>
              </a:tr>
              <a:tr h="366437">
                <a:tc>
                  <a:txBody>
                    <a:bodyPr/>
                    <a:lstStyle/>
                    <a:p>
                      <a:pPr marL="0" marR="0">
                        <a:lnSpc>
                          <a:spcPct val="115000"/>
                        </a:lnSpc>
                        <a:spcBef>
                          <a:spcPts val="0"/>
                        </a:spcBef>
                        <a:spcAft>
                          <a:spcPts val="0"/>
                        </a:spcAft>
                        <a:tabLst>
                          <a:tab pos="1701800" algn="l"/>
                        </a:tabLst>
                      </a:pPr>
                      <a:endParaRPr lang="en-US" sz="120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solidFill>
                      <a:srgbClr val="5B9CD5"/>
                    </a:solidFill>
                  </a:tcPr>
                </a:tc>
                <a:tc>
                  <a:txBody>
                    <a:bodyPr/>
                    <a:lstStyle/>
                    <a:p>
                      <a:pPr marL="0" marR="0" algn="ctr">
                        <a:lnSpc>
                          <a:spcPct val="115000"/>
                        </a:lnSpc>
                        <a:spcBef>
                          <a:spcPts val="0"/>
                        </a:spcBef>
                        <a:spcAft>
                          <a:spcPts val="0"/>
                        </a:spcAft>
                        <a:tabLst>
                          <a:tab pos="1701800" algn="l"/>
                        </a:tabLst>
                      </a:pPr>
                      <a:r>
                        <a:rPr lang="en-US" sz="1200" b="1" kern="1200" dirty="0">
                          <a:solidFill>
                            <a:schemeClr val="bg1"/>
                          </a:solidFill>
                          <a:effectLst/>
                          <a:latin typeface="Arial" panose="020B0604020202020204" pitchFamily="34" charset="0"/>
                          <a:cs typeface="Arial" panose="020B0604020202020204" pitchFamily="34" charset="0"/>
                        </a:rPr>
                        <a:t>M (SD) </a:t>
                      </a:r>
                      <a:endParaRPr lang="en-US" sz="120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solidFill>
                      <a:srgbClr val="5B9CD5"/>
                    </a:solidFill>
                  </a:tcPr>
                </a:tc>
                <a:tc>
                  <a:txBody>
                    <a:bodyPr/>
                    <a:lstStyle/>
                    <a:p>
                      <a:pPr marL="0" marR="0" algn="ctr">
                        <a:lnSpc>
                          <a:spcPct val="115000"/>
                        </a:lnSpc>
                        <a:spcBef>
                          <a:spcPts val="0"/>
                        </a:spcBef>
                        <a:spcAft>
                          <a:spcPts val="0"/>
                        </a:spcAft>
                        <a:tabLst>
                          <a:tab pos="1701800" algn="l"/>
                        </a:tabLst>
                      </a:pPr>
                      <a:r>
                        <a:rPr lang="en-US" sz="1200" b="1" kern="1200" dirty="0">
                          <a:solidFill>
                            <a:schemeClr val="bg1"/>
                          </a:solidFill>
                          <a:effectLst/>
                          <a:latin typeface="Arial" panose="020B0604020202020204" pitchFamily="34" charset="0"/>
                          <a:cs typeface="Arial" panose="020B0604020202020204" pitchFamily="34" charset="0"/>
                        </a:rPr>
                        <a:t>M (SD) </a:t>
                      </a:r>
                      <a:endParaRPr lang="en-US" sz="120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solidFill>
                      <a:srgbClr val="5B9CD5"/>
                    </a:solidFill>
                  </a:tcPr>
                </a:tc>
                <a:tc>
                  <a:txBody>
                    <a:bodyPr/>
                    <a:lstStyle/>
                    <a:p>
                      <a:pPr marL="0" marR="0" algn="ctr">
                        <a:lnSpc>
                          <a:spcPct val="115000"/>
                        </a:lnSpc>
                        <a:spcBef>
                          <a:spcPts val="0"/>
                        </a:spcBef>
                        <a:spcAft>
                          <a:spcPts val="0"/>
                        </a:spcAft>
                        <a:tabLst>
                          <a:tab pos="1701800" algn="l"/>
                        </a:tabLst>
                      </a:pPr>
                      <a:r>
                        <a:rPr lang="en-US" sz="1200" b="1" kern="1200" dirty="0">
                          <a:solidFill>
                            <a:schemeClr val="bg1"/>
                          </a:solidFill>
                          <a:effectLst/>
                          <a:latin typeface="Arial" panose="020B0604020202020204" pitchFamily="34" charset="0"/>
                          <a:cs typeface="Arial" panose="020B0604020202020204" pitchFamily="34" charset="0"/>
                        </a:rPr>
                        <a:t>M (SD) </a:t>
                      </a:r>
                      <a:endParaRPr lang="en-US" sz="120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solidFill>
                      <a:srgbClr val="5B9CD5"/>
                    </a:solidFill>
                  </a:tcPr>
                </a:tc>
                <a:tc>
                  <a:txBody>
                    <a:bodyPr/>
                    <a:lstStyle/>
                    <a:p>
                      <a:pPr marL="0" marR="0" algn="ctr">
                        <a:lnSpc>
                          <a:spcPct val="115000"/>
                        </a:lnSpc>
                        <a:spcBef>
                          <a:spcPts val="0"/>
                        </a:spcBef>
                        <a:spcAft>
                          <a:spcPts val="0"/>
                        </a:spcAft>
                        <a:tabLst>
                          <a:tab pos="1701800" algn="l"/>
                        </a:tabLst>
                      </a:pPr>
                      <a:r>
                        <a:rPr lang="en-US" sz="1200" b="1" kern="1200">
                          <a:solidFill>
                            <a:schemeClr val="bg1"/>
                          </a:solidFill>
                          <a:effectLst/>
                          <a:latin typeface="Arial" panose="020B0604020202020204" pitchFamily="34" charset="0"/>
                          <a:cs typeface="Arial" panose="020B0604020202020204" pitchFamily="34" charset="0"/>
                        </a:rPr>
                        <a:t>M (SD) </a:t>
                      </a:r>
                      <a:endParaRPr lang="en-US" sz="120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solidFill>
                      <a:srgbClr val="5B9CD5"/>
                    </a:solidFill>
                  </a:tcPr>
                </a:tc>
                <a:tc>
                  <a:txBody>
                    <a:bodyPr/>
                    <a:lstStyle/>
                    <a:p>
                      <a:pPr marL="0" marR="0" algn="ctr">
                        <a:lnSpc>
                          <a:spcPct val="115000"/>
                        </a:lnSpc>
                        <a:spcBef>
                          <a:spcPts val="0"/>
                        </a:spcBef>
                        <a:spcAft>
                          <a:spcPts val="0"/>
                        </a:spcAft>
                        <a:tabLst>
                          <a:tab pos="1701800" algn="l"/>
                        </a:tabLst>
                      </a:pPr>
                      <a:r>
                        <a:rPr lang="en-US" sz="1200" b="1" kern="1200" dirty="0">
                          <a:solidFill>
                            <a:schemeClr val="bg1"/>
                          </a:solidFill>
                          <a:effectLst/>
                          <a:latin typeface="Arial" panose="020B0604020202020204" pitchFamily="34" charset="0"/>
                          <a:cs typeface="Arial" panose="020B0604020202020204" pitchFamily="34" charset="0"/>
                        </a:rPr>
                        <a:t>p-value</a:t>
                      </a:r>
                      <a:endParaRPr lang="en-US" sz="1200"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solidFill>
                      <a:srgbClr val="5B9CD5"/>
                    </a:solidFill>
                  </a:tcPr>
                </a:tc>
                <a:tc>
                  <a:txBody>
                    <a:bodyPr/>
                    <a:lstStyle/>
                    <a:p>
                      <a:pPr marL="0" marR="0">
                        <a:lnSpc>
                          <a:spcPct val="115000"/>
                        </a:lnSpc>
                        <a:spcBef>
                          <a:spcPts val="0"/>
                        </a:spcBef>
                        <a:spcAft>
                          <a:spcPts val="0"/>
                        </a:spcAft>
                        <a:tabLst>
                          <a:tab pos="1701800" algn="l"/>
                        </a:tabLst>
                      </a:pPr>
                      <a:r>
                        <a:rPr lang="en-US" sz="1200" b="1" dirty="0">
                          <a:solidFill>
                            <a:schemeClr val="bg1"/>
                          </a:solidFill>
                          <a:effectLst/>
                          <a:latin typeface="Arial" panose="020B0604020202020204" pitchFamily="34" charset="0"/>
                          <a:cs typeface="Arial" panose="020B0604020202020204" pitchFamily="34" charset="0"/>
                        </a:rPr>
                        <a:t>Pairwise</a:t>
                      </a:r>
                      <a:endParaRPr lang="en-US" sz="1200" b="1" dirty="0">
                        <a:solidFill>
                          <a:schemeClr val="bg1"/>
                        </a:solidFill>
                        <a:effectLst/>
                        <a:latin typeface="Arial" panose="020B0604020202020204" pitchFamily="34" charset="0"/>
                        <a:ea typeface="Calibri"/>
                        <a:cs typeface="Arial" panose="020B0604020202020204" pitchFamily="34" charset="0"/>
                      </a:endParaRPr>
                    </a:p>
                  </a:txBody>
                  <a:tcPr marL="51435" marR="51435" marT="0" marB="0" anchor="ctr">
                    <a:solidFill>
                      <a:srgbClr val="5B9CD5"/>
                    </a:solidFill>
                  </a:tcPr>
                </a:tc>
                <a:extLst>
                  <a:ext uri="{0D108BD9-81ED-4DB2-BD59-A6C34878D82A}">
                    <a16:rowId xmlns:a16="http://schemas.microsoft.com/office/drawing/2014/main" val="10001"/>
                  </a:ext>
                </a:extLst>
              </a:tr>
              <a:tr h="244172">
                <a:tc>
                  <a:txBody>
                    <a:bodyPr/>
                    <a:lstStyle/>
                    <a:p>
                      <a:pPr marL="0" marR="0">
                        <a:lnSpc>
                          <a:spcPct val="115000"/>
                        </a:lnSpc>
                        <a:spcBef>
                          <a:spcPts val="0"/>
                        </a:spcBef>
                        <a:spcAft>
                          <a:spcPts val="0"/>
                        </a:spcAft>
                        <a:tabLst>
                          <a:tab pos="1701800" algn="l"/>
                        </a:tabLst>
                      </a:pPr>
                      <a:r>
                        <a:rPr lang="en-US" sz="1200" b="1" dirty="0">
                          <a:solidFill>
                            <a:srgbClr val="020091"/>
                          </a:solidFill>
                          <a:effectLst/>
                          <a:latin typeface="Arial" panose="020B0604020202020204" pitchFamily="34" charset="0"/>
                          <a:cs typeface="Arial" panose="020B0604020202020204" pitchFamily="34" charset="0"/>
                        </a:rPr>
                        <a:t>Grit</a:t>
                      </a:r>
                      <a:endParaRPr lang="en-US" sz="1200" b="1" dirty="0">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kern="1200" dirty="0">
                          <a:effectLst/>
                          <a:latin typeface="Arial" panose="020B0604020202020204" pitchFamily="34" charset="0"/>
                          <a:cs typeface="Arial" panose="020B0604020202020204" pitchFamily="34" charset="0"/>
                        </a:rPr>
                        <a:t>3.64 (0.45)</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kern="1200" dirty="0">
                          <a:effectLst/>
                          <a:latin typeface="Arial" panose="020B0604020202020204" pitchFamily="34" charset="0"/>
                          <a:cs typeface="Arial" panose="020B0604020202020204" pitchFamily="34" charset="0"/>
                        </a:rPr>
                        <a:t>3.32 (0.47)</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3.69 (0.45)</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3.58 (0.45)</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&lt; 0.01</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 &lt; 1,3,4</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2"/>
                  </a:ext>
                </a:extLst>
              </a:tr>
              <a:tr h="278615">
                <a:tc>
                  <a:txBody>
                    <a:bodyPr/>
                    <a:lstStyle/>
                    <a:p>
                      <a:pPr marL="0" marR="0">
                        <a:lnSpc>
                          <a:spcPct val="115000"/>
                        </a:lnSpc>
                        <a:spcBef>
                          <a:spcPts val="0"/>
                        </a:spcBef>
                        <a:spcAft>
                          <a:spcPts val="0"/>
                        </a:spcAft>
                        <a:tabLst>
                          <a:tab pos="1701800" algn="l"/>
                        </a:tabLst>
                      </a:pPr>
                      <a:r>
                        <a:rPr lang="en-US" sz="1200" b="1" dirty="0">
                          <a:solidFill>
                            <a:srgbClr val="020091"/>
                          </a:solidFill>
                          <a:effectLst/>
                          <a:latin typeface="Arial" panose="020B0604020202020204" pitchFamily="34" charset="0"/>
                          <a:cs typeface="Arial" panose="020B0604020202020204" pitchFamily="34" charset="0"/>
                        </a:rPr>
                        <a:t>Social Support (DSSI)</a:t>
                      </a:r>
                      <a:endParaRPr lang="en-US" sz="1200" b="1" dirty="0">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9.05 (1.79)</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8.17 (1.83)</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9.19 (1.49)</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9.24 (2.02)</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   0.02</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tab pos="1701800" algn="l"/>
                        </a:tabLst>
                        <a:defRPr/>
                      </a:pPr>
                      <a:r>
                        <a:rPr lang="en-US" sz="1200" dirty="0">
                          <a:effectLst/>
                          <a:latin typeface="Arial" panose="020B0604020202020204" pitchFamily="34" charset="0"/>
                          <a:cs typeface="Arial" panose="020B0604020202020204" pitchFamily="34" charset="0"/>
                        </a:rPr>
                        <a:t>2 &lt; 1,3,4</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3"/>
                  </a:ext>
                </a:extLst>
              </a:tr>
              <a:tr h="278616">
                <a:tc>
                  <a:txBody>
                    <a:bodyPr/>
                    <a:lstStyle/>
                    <a:p>
                      <a:pPr marL="0" marR="0">
                        <a:lnSpc>
                          <a:spcPct val="115000"/>
                        </a:lnSpc>
                        <a:spcBef>
                          <a:spcPts val="0"/>
                        </a:spcBef>
                        <a:spcAft>
                          <a:spcPts val="0"/>
                        </a:spcAft>
                        <a:tabLst>
                          <a:tab pos="1701800" algn="l"/>
                        </a:tabLst>
                      </a:pPr>
                      <a:r>
                        <a:rPr lang="en-US" sz="1200" b="1">
                          <a:solidFill>
                            <a:srgbClr val="020091"/>
                          </a:solidFill>
                          <a:effectLst/>
                          <a:latin typeface="Arial" panose="020B0604020202020204" pitchFamily="34" charset="0"/>
                          <a:cs typeface="Arial" panose="020B0604020202020204" pitchFamily="34" charset="0"/>
                        </a:rPr>
                        <a:t>Resilience (CD-RISC10)</a:t>
                      </a:r>
                      <a:endParaRPr lang="en-US" sz="1200" b="1">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30.38 (8.14)</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25.98 (7.31)</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32.59 (5.90)</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31.48 (6.24)</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&lt; 0.01</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tab pos="1701800" algn="l"/>
                        </a:tabLst>
                        <a:defRPr/>
                      </a:pPr>
                      <a:r>
                        <a:rPr lang="en-US" sz="1200" dirty="0">
                          <a:effectLst/>
                          <a:latin typeface="Arial" panose="020B0604020202020204" pitchFamily="34" charset="0"/>
                          <a:cs typeface="Arial" panose="020B0604020202020204" pitchFamily="34" charset="0"/>
                        </a:rPr>
                        <a:t>2 &lt; 1,3,4</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4"/>
                  </a:ext>
                </a:extLst>
              </a:tr>
              <a:tr h="269009">
                <a:tc>
                  <a:txBody>
                    <a:bodyPr/>
                    <a:lstStyle/>
                    <a:p>
                      <a:pPr marL="0" marR="0">
                        <a:lnSpc>
                          <a:spcPct val="115000"/>
                        </a:lnSpc>
                        <a:spcBef>
                          <a:spcPts val="0"/>
                        </a:spcBef>
                        <a:spcAft>
                          <a:spcPts val="0"/>
                        </a:spcAft>
                        <a:tabLst>
                          <a:tab pos="1701800" algn="l"/>
                        </a:tabLst>
                      </a:pPr>
                      <a:r>
                        <a:rPr lang="en-US" sz="1200" b="1" dirty="0">
                          <a:solidFill>
                            <a:srgbClr val="020091"/>
                          </a:solidFill>
                          <a:effectLst/>
                          <a:latin typeface="Arial" panose="020B0604020202020204" pitchFamily="34" charset="0"/>
                          <a:cs typeface="Arial" panose="020B0604020202020204" pitchFamily="34" charset="0"/>
                        </a:rPr>
                        <a:t>Attitude Toward Aging (PGCMS)</a:t>
                      </a:r>
                      <a:endParaRPr lang="en-US" sz="1200" b="1" dirty="0">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3.66 (1.55)</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2.33 (1.60)</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4.04 (1.22)</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3.86 (1.39)</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&lt; 0.01</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tab pos="1701800" algn="l"/>
                        </a:tabLst>
                        <a:defRPr/>
                      </a:pPr>
                      <a:r>
                        <a:rPr lang="en-US" sz="1200" dirty="0">
                          <a:effectLst/>
                          <a:latin typeface="Arial" panose="020B0604020202020204" pitchFamily="34" charset="0"/>
                          <a:cs typeface="Arial" panose="020B0604020202020204" pitchFamily="34" charset="0"/>
                        </a:rPr>
                        <a:t>2 &lt; 1,3,4</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5"/>
                  </a:ext>
                </a:extLst>
              </a:tr>
              <a:tr h="249794">
                <a:tc>
                  <a:txBody>
                    <a:bodyPr/>
                    <a:lstStyle/>
                    <a:p>
                      <a:pPr marL="0" marR="0">
                        <a:lnSpc>
                          <a:spcPct val="115000"/>
                        </a:lnSpc>
                        <a:spcBef>
                          <a:spcPts val="0"/>
                        </a:spcBef>
                        <a:spcAft>
                          <a:spcPts val="0"/>
                        </a:spcAft>
                        <a:tabLst>
                          <a:tab pos="1701800" algn="l"/>
                        </a:tabLst>
                      </a:pPr>
                      <a:r>
                        <a:rPr lang="en-US" sz="1200" b="1">
                          <a:solidFill>
                            <a:srgbClr val="020091"/>
                          </a:solidFill>
                          <a:effectLst/>
                          <a:latin typeface="Arial" panose="020B0604020202020204" pitchFamily="34" charset="0"/>
                          <a:cs typeface="Arial" panose="020B0604020202020204" pitchFamily="34" charset="0"/>
                        </a:rPr>
                        <a:t>Optimism (LOT-R)</a:t>
                      </a:r>
                      <a:endParaRPr lang="en-US" sz="1200" b="1">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21.64 (5.10)</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20.34 (4.55)</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24.56 (4.02)</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22.71 (4.72)</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&lt; 0.01</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1,2 &lt; 3</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6"/>
                  </a:ext>
                </a:extLst>
              </a:tr>
              <a:tr h="278616">
                <a:tc>
                  <a:txBody>
                    <a:bodyPr/>
                    <a:lstStyle/>
                    <a:p>
                      <a:pPr marL="0" marR="0">
                        <a:lnSpc>
                          <a:spcPct val="115000"/>
                        </a:lnSpc>
                        <a:spcBef>
                          <a:spcPts val="0"/>
                        </a:spcBef>
                        <a:spcAft>
                          <a:spcPts val="1000"/>
                        </a:spcAft>
                        <a:tabLst>
                          <a:tab pos="1701800" algn="l"/>
                        </a:tabLst>
                      </a:pPr>
                      <a:r>
                        <a:rPr lang="en-US" sz="1200" b="1">
                          <a:solidFill>
                            <a:srgbClr val="020091"/>
                          </a:solidFill>
                          <a:effectLst/>
                          <a:latin typeface="Arial" panose="020B0604020202020204" pitchFamily="34" charset="0"/>
                          <a:cs typeface="Arial" panose="020B0604020202020204" pitchFamily="34" charset="0"/>
                        </a:rPr>
                        <a:t>Satisfaction with Life (SWLS)</a:t>
                      </a:r>
                      <a:endParaRPr lang="en-US" sz="1200" b="1">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20.10 (6.85)</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18.52 (7.18)</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23.19 (5.91)</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21.85 (7.25)</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   0.02</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tab pos="1701800" algn="l"/>
                        </a:tabLst>
                        <a:defRPr/>
                      </a:pPr>
                      <a:r>
                        <a:rPr lang="en-US" sz="1200" dirty="0">
                          <a:effectLst/>
                          <a:latin typeface="Arial" panose="020B0604020202020204" pitchFamily="34" charset="0"/>
                          <a:cs typeface="Arial" panose="020B0604020202020204" pitchFamily="34" charset="0"/>
                        </a:rPr>
                        <a:t>1,2 &lt; 3</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7"/>
                  </a:ext>
                </a:extLst>
              </a:tr>
              <a:tr h="278615">
                <a:tc>
                  <a:txBody>
                    <a:bodyPr/>
                    <a:lstStyle/>
                    <a:p>
                      <a:pPr marL="0" marR="0">
                        <a:lnSpc>
                          <a:spcPct val="115000"/>
                        </a:lnSpc>
                        <a:spcBef>
                          <a:spcPts val="0"/>
                        </a:spcBef>
                        <a:spcAft>
                          <a:spcPts val="0"/>
                        </a:spcAft>
                        <a:tabLst>
                          <a:tab pos="1701800" algn="l"/>
                        </a:tabLst>
                      </a:pPr>
                      <a:r>
                        <a:rPr lang="en-US" sz="1200" b="1">
                          <a:solidFill>
                            <a:srgbClr val="020091"/>
                          </a:solidFill>
                          <a:effectLst/>
                          <a:latin typeface="Arial" panose="020B0604020202020204" pitchFamily="34" charset="0"/>
                          <a:cs typeface="Arial" panose="020B0604020202020204" pitchFamily="34" charset="0"/>
                        </a:rPr>
                        <a:t>Personal Mastery (PPMS)</a:t>
                      </a:r>
                      <a:endParaRPr lang="en-US" sz="1200" b="1">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21.74 (3.94)</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20.08 (3.34)</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23.44 (3.38)</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22.67 (3.93)</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&lt; 0.01</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tab pos="1701800" algn="l"/>
                        </a:tabLst>
                        <a:defRPr/>
                      </a:pPr>
                      <a:r>
                        <a:rPr lang="en-US" sz="1200" dirty="0">
                          <a:effectLst/>
                          <a:latin typeface="Arial" panose="020B0604020202020204" pitchFamily="34" charset="0"/>
                          <a:cs typeface="Arial" panose="020B0604020202020204" pitchFamily="34" charset="0"/>
                        </a:rPr>
                        <a:t>1,2 &lt; 3</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8"/>
                  </a:ext>
                </a:extLst>
              </a:tr>
              <a:tr h="278616">
                <a:tc>
                  <a:txBody>
                    <a:bodyPr/>
                    <a:lstStyle/>
                    <a:p>
                      <a:pPr marL="0" marR="0">
                        <a:lnSpc>
                          <a:spcPct val="115000"/>
                        </a:lnSpc>
                        <a:spcBef>
                          <a:spcPts val="0"/>
                        </a:spcBef>
                        <a:spcAft>
                          <a:spcPts val="0"/>
                        </a:spcAft>
                        <a:tabLst>
                          <a:tab pos="1701800" algn="l"/>
                        </a:tabLst>
                      </a:pPr>
                      <a:r>
                        <a:rPr lang="en-US" sz="1200" b="1">
                          <a:solidFill>
                            <a:srgbClr val="020091"/>
                          </a:solidFill>
                          <a:effectLst/>
                          <a:latin typeface="Arial" panose="020B0604020202020204" pitchFamily="34" charset="0"/>
                          <a:cs typeface="Arial" panose="020B0604020202020204" pitchFamily="34" charset="0"/>
                        </a:rPr>
                        <a:t>Emotional Support (ESS)</a:t>
                      </a:r>
                      <a:endParaRPr lang="en-US" sz="1200" b="1">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2.33 (0.82)</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2.08 (0.89)</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2.74 (0.54)</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2.43 (0.88)</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&lt; 0.01</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lvl="0" indent="0" algn="l" defTabSz="914400" rtl="0" eaLnBrk="1" fontAlgn="auto" latinLnBrk="0" hangingPunct="1">
                        <a:lnSpc>
                          <a:spcPct val="115000"/>
                        </a:lnSpc>
                        <a:spcBef>
                          <a:spcPts val="0"/>
                        </a:spcBef>
                        <a:spcAft>
                          <a:spcPts val="0"/>
                        </a:spcAft>
                        <a:buClrTx/>
                        <a:buSzTx/>
                        <a:buFontTx/>
                        <a:buNone/>
                        <a:tabLst>
                          <a:tab pos="1701800" algn="l"/>
                        </a:tabLst>
                        <a:defRPr/>
                      </a:pPr>
                      <a:r>
                        <a:rPr lang="en-US" sz="1200" dirty="0">
                          <a:effectLst/>
                          <a:latin typeface="Arial" panose="020B0604020202020204" pitchFamily="34" charset="0"/>
                          <a:cs typeface="Arial" panose="020B0604020202020204" pitchFamily="34" charset="0"/>
                        </a:rPr>
                        <a:t>1,2 &lt; 3</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9"/>
                  </a:ext>
                </a:extLst>
              </a:tr>
              <a:tr h="278616">
                <a:tc>
                  <a:txBody>
                    <a:bodyPr/>
                    <a:lstStyle/>
                    <a:p>
                      <a:pPr marL="0" marR="0">
                        <a:lnSpc>
                          <a:spcPct val="115000"/>
                        </a:lnSpc>
                        <a:spcBef>
                          <a:spcPts val="0"/>
                        </a:spcBef>
                        <a:spcAft>
                          <a:spcPts val="0"/>
                        </a:spcAft>
                        <a:tabLst>
                          <a:tab pos="1701800" algn="l"/>
                        </a:tabLst>
                      </a:pPr>
                      <a:r>
                        <a:rPr lang="en-US" sz="1200" b="1">
                          <a:solidFill>
                            <a:srgbClr val="020091"/>
                          </a:solidFill>
                          <a:effectLst/>
                          <a:latin typeface="Arial" panose="020B0604020202020204" pitchFamily="34" charset="0"/>
                          <a:cs typeface="Arial" panose="020B0604020202020204" pitchFamily="34" charset="0"/>
                        </a:rPr>
                        <a:t>Post-traumatic Growth (PTGI)</a:t>
                      </a:r>
                      <a:endParaRPr lang="en-US" sz="1200" b="1">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56.92 (26.56)</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50.74 (28.07)</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59.08 (30.24)</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59.71 (33.37)</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0.46</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nSpc>
                          <a:spcPct val="115000"/>
                        </a:lnSpc>
                        <a:spcBef>
                          <a:spcPts val="0"/>
                        </a:spcBef>
                        <a:spcAft>
                          <a:spcPts val="0"/>
                        </a:spcAft>
                        <a:tabLst>
                          <a:tab pos="1701800" algn="l"/>
                        </a:tabLst>
                      </a:pP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10"/>
                  </a:ext>
                </a:extLst>
              </a:tr>
              <a:tr h="259401">
                <a:tc>
                  <a:txBody>
                    <a:bodyPr/>
                    <a:lstStyle/>
                    <a:p>
                      <a:pPr marL="0" marR="0">
                        <a:lnSpc>
                          <a:spcPct val="115000"/>
                        </a:lnSpc>
                        <a:spcBef>
                          <a:spcPts val="0"/>
                        </a:spcBef>
                        <a:spcAft>
                          <a:spcPts val="0"/>
                        </a:spcAft>
                        <a:tabLst>
                          <a:tab pos="1701800" algn="l"/>
                        </a:tabLst>
                      </a:pPr>
                      <a:r>
                        <a:rPr lang="en-US" sz="1200" b="1" dirty="0">
                          <a:solidFill>
                            <a:srgbClr val="020091"/>
                          </a:solidFill>
                          <a:effectLst/>
                          <a:latin typeface="Arial" panose="020B0604020202020204" pitchFamily="34" charset="0"/>
                          <a:cs typeface="Arial" panose="020B0604020202020204" pitchFamily="34" charset="0"/>
                        </a:rPr>
                        <a:t>Religiosity/Spirituality (BMMRS)</a:t>
                      </a:r>
                      <a:endParaRPr lang="en-US" sz="1200" b="1" dirty="0">
                        <a:solidFill>
                          <a:srgbClr val="020091"/>
                        </a:solidFill>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4.77 (1.56)</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4.79 (1.76)</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a:effectLst/>
                          <a:latin typeface="Arial" panose="020B0604020202020204" pitchFamily="34" charset="0"/>
                          <a:cs typeface="Arial" panose="020B0604020202020204" pitchFamily="34" charset="0"/>
                        </a:rPr>
                        <a:t>4.70 (1.59)</a:t>
                      </a:r>
                      <a:endParaRPr lang="en-US" sz="120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ct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3.67 (1.68)</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gn="r">
                        <a:lnSpc>
                          <a:spcPct val="115000"/>
                        </a:lnSpc>
                        <a:spcBef>
                          <a:spcPts val="0"/>
                        </a:spcBef>
                        <a:spcAft>
                          <a:spcPts val="0"/>
                        </a:spcAft>
                        <a:tabLst>
                          <a:tab pos="1701800" algn="l"/>
                        </a:tabLst>
                      </a:pPr>
                      <a:r>
                        <a:rPr lang="en-US" sz="1200" dirty="0">
                          <a:effectLst/>
                          <a:latin typeface="Arial" panose="020B0604020202020204" pitchFamily="34" charset="0"/>
                          <a:cs typeface="Arial" panose="020B0604020202020204" pitchFamily="34" charset="0"/>
                        </a:rPr>
                        <a:t>0.05</a:t>
                      </a: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tc>
                  <a:txBody>
                    <a:bodyPr/>
                    <a:lstStyle/>
                    <a:p>
                      <a:pPr marL="0" marR="0">
                        <a:lnSpc>
                          <a:spcPct val="115000"/>
                        </a:lnSpc>
                        <a:spcBef>
                          <a:spcPts val="0"/>
                        </a:spcBef>
                        <a:spcAft>
                          <a:spcPts val="0"/>
                        </a:spcAft>
                        <a:tabLst>
                          <a:tab pos="1701800" algn="l"/>
                        </a:tabLst>
                      </a:pPr>
                      <a:endParaRPr lang="en-US" sz="1200" dirty="0">
                        <a:effectLst/>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11"/>
                  </a:ext>
                </a:extLst>
              </a:tr>
            </a:tbl>
          </a:graphicData>
        </a:graphic>
      </p:graphicFrame>
      <p:sp>
        <p:nvSpPr>
          <p:cNvPr id="7" name="TextBox 6">
            <a:extLst>
              <a:ext uri="{FF2B5EF4-FFF2-40B4-BE49-F238E27FC236}">
                <a16:creationId xmlns:a16="http://schemas.microsoft.com/office/drawing/2014/main" id="{DA0350EB-645B-2470-88AA-A3F0C587A985}"/>
              </a:ext>
            </a:extLst>
          </p:cNvPr>
          <p:cNvSpPr txBox="1"/>
          <p:nvPr/>
        </p:nvSpPr>
        <p:spPr>
          <a:xfrm>
            <a:off x="4803746" y="5658291"/>
            <a:ext cx="4294115" cy="276999"/>
          </a:xfrm>
          <a:prstGeom prst="rect">
            <a:avLst/>
          </a:prstGeom>
          <a:noFill/>
        </p:spPr>
        <p:txBody>
          <a:bodyPr wrap="square">
            <a:spAutoFit/>
          </a:bodyPr>
          <a:lstStyle/>
          <a:p>
            <a:pPr algn="r" defTabSz="685800" fontAlgn="auto">
              <a:spcBef>
                <a:spcPts val="0"/>
              </a:spcBef>
              <a:spcAft>
                <a:spcPts val="0"/>
              </a:spcAft>
              <a:defRPr/>
            </a:pPr>
            <a:r>
              <a:rPr lang="es-ES_tradnl" sz="1200" i="1" dirty="0">
                <a:latin typeface="Arial" panose="020B0604020202020204" pitchFamily="34" charset="0"/>
                <a:ea typeface="+mn-ea"/>
                <a:cs typeface="Arial" panose="020B0604020202020204" pitchFamily="34" charset="0"/>
              </a:rPr>
              <a:t>Moore et al, AIDS </a:t>
            </a:r>
            <a:r>
              <a:rPr lang="es-ES_tradnl" sz="1200" i="1" dirty="0" err="1">
                <a:latin typeface="Arial" panose="020B0604020202020204" pitchFamily="34" charset="0"/>
                <a:ea typeface="+mn-ea"/>
                <a:cs typeface="Arial" panose="020B0604020202020204" pitchFamily="34" charset="0"/>
              </a:rPr>
              <a:t>Behav</a:t>
            </a:r>
            <a:r>
              <a:rPr lang="es-ES_tradnl" sz="1200" i="1" dirty="0">
                <a:latin typeface="Arial" panose="020B0604020202020204" pitchFamily="34" charset="0"/>
                <a:ea typeface="+mn-ea"/>
                <a:cs typeface="Arial" panose="020B0604020202020204" pitchFamily="34" charset="0"/>
              </a:rPr>
              <a:t>. 2018 ; 22(5): 1551–1561 </a:t>
            </a:r>
          </a:p>
        </p:txBody>
      </p:sp>
    </p:spTree>
    <p:extLst>
      <p:ext uri="{BB962C8B-B14F-4D97-AF65-F5344CB8AC3E}">
        <p14:creationId xmlns:p14="http://schemas.microsoft.com/office/powerpoint/2010/main" val="138469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4E7F-0ABA-4E76-A621-1FDDA0191E41}"/>
              </a:ext>
            </a:extLst>
          </p:cNvPr>
          <p:cNvSpPr>
            <a:spLocks noGrp="1"/>
          </p:cNvSpPr>
          <p:nvPr>
            <p:ph type="ctrTitle"/>
          </p:nvPr>
        </p:nvSpPr>
        <p:spPr>
          <a:xfrm>
            <a:off x="1123950" y="2057400"/>
            <a:ext cx="6858000" cy="1790700"/>
          </a:xfrm>
        </p:spPr>
        <p:txBody>
          <a:bodyPr>
            <a:normAutofit/>
          </a:bodyPr>
          <a:lstStyle/>
          <a:p>
            <a:r>
              <a:rPr lang="en-US" dirty="0"/>
              <a:t>Physical Activity</a:t>
            </a:r>
          </a:p>
        </p:txBody>
      </p:sp>
    </p:spTree>
    <p:extLst>
      <p:ext uri="{BB962C8B-B14F-4D97-AF65-F5344CB8AC3E}">
        <p14:creationId xmlns:p14="http://schemas.microsoft.com/office/powerpoint/2010/main" val="1803262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3D12-4E9F-23EF-D41F-7F57FA6A718B}"/>
              </a:ext>
            </a:extLst>
          </p:cNvPr>
          <p:cNvSpPr>
            <a:spLocks noGrp="1"/>
          </p:cNvSpPr>
          <p:nvPr>
            <p:ph type="title"/>
          </p:nvPr>
        </p:nvSpPr>
        <p:spPr/>
        <p:txBody>
          <a:bodyPr/>
          <a:lstStyle/>
          <a:p>
            <a:r>
              <a:rPr lang="en-US" dirty="0"/>
              <a:t>Acknowledgements</a:t>
            </a:r>
          </a:p>
        </p:txBody>
      </p:sp>
      <p:sp>
        <p:nvSpPr>
          <p:cNvPr id="3" name="Text Placeholder 2">
            <a:extLst>
              <a:ext uri="{FF2B5EF4-FFF2-40B4-BE49-F238E27FC236}">
                <a16:creationId xmlns:a16="http://schemas.microsoft.com/office/drawing/2014/main" id="{CB16A50D-D408-CD1F-82A8-FCEDD7405530}"/>
              </a:ext>
            </a:extLst>
          </p:cNvPr>
          <p:cNvSpPr>
            <a:spLocks noGrp="1"/>
          </p:cNvSpPr>
          <p:nvPr>
            <p:ph type="body" sz="quarter" idx="11"/>
          </p:nvPr>
        </p:nvSpPr>
        <p:spPr>
          <a:xfrm>
            <a:off x="457200" y="1447800"/>
            <a:ext cx="4191000" cy="4267200"/>
          </a:xfrm>
        </p:spPr>
        <p:txBody>
          <a:bodyPr/>
          <a:lstStyle/>
          <a:p>
            <a:pPr marL="169069" indent="-169069">
              <a:spcBef>
                <a:spcPts val="75"/>
              </a:spcBef>
            </a:pPr>
            <a:r>
              <a:rPr lang="en-US" dirty="0">
                <a:solidFill>
                  <a:srgbClr val="FFEE83"/>
                </a:solidFill>
                <a:latin typeface="Franklin Gothic Medium" charset="0"/>
                <a:ea typeface="ＭＳ Ｐゴシック" charset="0"/>
              </a:rPr>
              <a:t>Participants</a:t>
            </a:r>
          </a:p>
          <a:p>
            <a:pPr marL="176213" indent="-176213">
              <a:spcBef>
                <a:spcPts val="75"/>
              </a:spcBef>
            </a:pPr>
            <a:r>
              <a:rPr lang="en-US" dirty="0">
                <a:solidFill>
                  <a:srgbClr val="FFEE83"/>
                </a:solidFill>
                <a:latin typeface="Franklin Gothic Medium" charset="0"/>
                <a:ea typeface="ＭＳ Ｐゴシック" charset="0"/>
              </a:rPr>
              <a:t>Funding Support</a:t>
            </a:r>
          </a:p>
          <a:p>
            <a:pPr lvl="1">
              <a:spcBef>
                <a:spcPts val="75"/>
              </a:spcBef>
            </a:pPr>
            <a:r>
              <a:rPr lang="en-US" sz="2400" dirty="0">
                <a:latin typeface="Franklin Gothic Medium" charset="0"/>
                <a:ea typeface="ＭＳ Ｐゴシック" charset="0"/>
              </a:rPr>
              <a:t>NIMH, NIDA, NIA, NINR, NINDS, CHRP </a:t>
            </a:r>
          </a:p>
          <a:p>
            <a:pPr>
              <a:spcBef>
                <a:spcPts val="75"/>
              </a:spcBef>
            </a:pPr>
            <a:r>
              <a:rPr lang="en-US" dirty="0">
                <a:solidFill>
                  <a:srgbClr val="FFEE83"/>
                </a:solidFill>
                <a:latin typeface="Franklin Gothic Medium" charset="0"/>
                <a:ea typeface="ＭＳ Ｐゴシック" charset="0"/>
              </a:rPr>
              <a:t>Collaborators/Contributors</a:t>
            </a:r>
            <a:endParaRPr lang="en-US" dirty="0">
              <a:latin typeface="Franklin Gothic Medium" charset="0"/>
              <a:ea typeface="ＭＳ Ｐゴシック" charset="0"/>
              <a:cs typeface="ＭＳ Ｐゴシック" charset="0"/>
            </a:endParaRPr>
          </a:p>
          <a:p>
            <a:pPr lvl="1">
              <a:spcBef>
                <a:spcPts val="75"/>
              </a:spcBef>
            </a:pPr>
            <a:r>
              <a:rPr lang="en-US" sz="2400" dirty="0">
                <a:latin typeface="Franklin Gothic Medium" charset="0"/>
                <a:ea typeface="ＭＳ Ｐゴシック" charset="0"/>
                <a:cs typeface="ＭＳ Ｐゴシック" charset="0"/>
              </a:rPr>
              <a:t>Sarah Cooley, PhD</a:t>
            </a:r>
          </a:p>
          <a:p>
            <a:pPr lvl="1">
              <a:spcBef>
                <a:spcPts val="75"/>
              </a:spcBef>
            </a:pPr>
            <a:r>
              <a:rPr lang="en-US" sz="2400" dirty="0">
                <a:latin typeface="Franklin Gothic Medium" charset="0"/>
                <a:ea typeface="ＭＳ Ｐゴシック" charset="0"/>
                <a:cs typeface="ＭＳ Ｐゴシック" charset="0"/>
              </a:rPr>
              <a:t>Ron Ellis, MD, PhD</a:t>
            </a:r>
          </a:p>
          <a:p>
            <a:pPr lvl="1">
              <a:spcBef>
                <a:spcPts val="75"/>
              </a:spcBef>
            </a:pPr>
            <a:r>
              <a:rPr lang="en-US" sz="2400" dirty="0">
                <a:latin typeface="Franklin Gothic Medium" charset="0"/>
                <a:ea typeface="ＭＳ Ｐゴシック" charset="0"/>
                <a:cs typeface="ＭＳ Ｐゴシック" charset="0"/>
              </a:rPr>
              <a:t>Kristine Erlandson, MD</a:t>
            </a:r>
          </a:p>
          <a:p>
            <a:pPr lvl="1">
              <a:spcBef>
                <a:spcPts val="75"/>
              </a:spcBef>
            </a:pPr>
            <a:r>
              <a:rPr lang="en-US" sz="2400" dirty="0" err="1">
                <a:latin typeface="Franklin Gothic Medium" charset="0"/>
                <a:ea typeface="ＭＳ Ｐゴシック" charset="0"/>
                <a:cs typeface="ＭＳ Ｐゴシック" charset="0"/>
              </a:rPr>
              <a:t>Pariya</a:t>
            </a:r>
            <a:r>
              <a:rPr lang="en-US" sz="2400" dirty="0">
                <a:latin typeface="Franklin Gothic Medium" charset="0"/>
                <a:ea typeface="ＭＳ Ｐゴシック" charset="0"/>
                <a:cs typeface="ＭＳ Ｐゴシック" charset="0"/>
              </a:rPr>
              <a:t> </a:t>
            </a:r>
            <a:r>
              <a:rPr lang="en-US" sz="2400" dirty="0" err="1">
                <a:latin typeface="Franklin Gothic Medium" charset="0"/>
                <a:ea typeface="ＭＳ Ｐゴシック" charset="0"/>
                <a:cs typeface="ＭＳ Ｐゴシック" charset="0"/>
              </a:rPr>
              <a:t>Fazeli</a:t>
            </a:r>
            <a:r>
              <a:rPr lang="en-US" sz="2400" dirty="0">
                <a:latin typeface="Franklin Gothic Medium" charset="0"/>
                <a:ea typeface="ＭＳ Ｐゴシック" charset="0"/>
                <a:cs typeface="ＭＳ Ｐゴシック" charset="0"/>
              </a:rPr>
              <a:t>, PhD</a:t>
            </a:r>
          </a:p>
          <a:p>
            <a:pPr lvl="1">
              <a:spcBef>
                <a:spcPts val="75"/>
              </a:spcBef>
            </a:pPr>
            <a:r>
              <a:rPr lang="en-US" sz="2400" dirty="0">
                <a:latin typeface="Franklin Gothic Medium" charset="0"/>
                <a:ea typeface="ＭＳ Ｐゴシック" charset="0"/>
                <a:cs typeface="ＭＳ Ｐゴシック" charset="0"/>
              </a:rPr>
              <a:t>Brook Henry, PhD</a:t>
            </a:r>
          </a:p>
          <a:p>
            <a:pPr lvl="1">
              <a:spcBef>
                <a:spcPts val="75"/>
              </a:spcBef>
            </a:pPr>
            <a:r>
              <a:rPr lang="en-US" sz="2400" dirty="0">
                <a:latin typeface="Franklin Gothic Medium" charset="0"/>
                <a:ea typeface="ＭＳ Ｐゴシック" charset="0"/>
                <a:cs typeface="ＭＳ Ｐゴシック" charset="0"/>
              </a:rPr>
              <a:t>Scott </a:t>
            </a:r>
            <a:r>
              <a:rPr lang="en-US" sz="2400" dirty="0" err="1">
                <a:latin typeface="Franklin Gothic Medium" charset="0"/>
                <a:ea typeface="ＭＳ Ｐゴシック" charset="0"/>
                <a:cs typeface="ＭＳ Ｐゴシック" charset="0"/>
              </a:rPr>
              <a:t>Letendre</a:t>
            </a:r>
            <a:r>
              <a:rPr lang="en-US" sz="2400" dirty="0">
                <a:latin typeface="Franklin Gothic Medium" charset="0"/>
                <a:ea typeface="ＭＳ Ｐゴシック" charset="0"/>
                <a:cs typeface="ＭＳ Ｐゴシック" charset="0"/>
              </a:rPr>
              <a:t>, PhD</a:t>
            </a:r>
          </a:p>
          <a:p>
            <a:pPr lvl="1">
              <a:spcBef>
                <a:spcPts val="75"/>
              </a:spcBef>
            </a:pPr>
            <a:r>
              <a:rPr lang="en-US" sz="2400" dirty="0">
                <a:latin typeface="Franklin Gothic Medium" charset="0"/>
                <a:ea typeface="ＭＳ Ｐゴシック" charset="0"/>
                <a:cs typeface="ＭＳ Ｐゴシック" charset="0"/>
              </a:rPr>
              <a:t>Mary Clare Masters, MD</a:t>
            </a:r>
          </a:p>
          <a:p>
            <a:endParaRPr lang="en-US" dirty="0"/>
          </a:p>
        </p:txBody>
      </p:sp>
      <p:sp>
        <p:nvSpPr>
          <p:cNvPr id="4" name="Text Placeholder 3">
            <a:extLst>
              <a:ext uri="{FF2B5EF4-FFF2-40B4-BE49-F238E27FC236}">
                <a16:creationId xmlns:a16="http://schemas.microsoft.com/office/drawing/2014/main" id="{F52386ED-0973-922A-1DA2-9231878E5391}"/>
              </a:ext>
            </a:extLst>
          </p:cNvPr>
          <p:cNvSpPr>
            <a:spLocks noGrp="1"/>
          </p:cNvSpPr>
          <p:nvPr>
            <p:ph type="body" sz="quarter" idx="12"/>
          </p:nvPr>
        </p:nvSpPr>
        <p:spPr>
          <a:xfrm>
            <a:off x="4800600" y="1524000"/>
            <a:ext cx="3886200" cy="4267200"/>
          </a:xfrm>
        </p:spPr>
        <p:txBody>
          <a:bodyPr/>
          <a:lstStyle/>
          <a:p>
            <a:pPr lvl="1">
              <a:spcBef>
                <a:spcPts val="75"/>
              </a:spcBef>
            </a:pPr>
            <a:r>
              <a:rPr lang="en-US" sz="2400" dirty="0">
                <a:latin typeface="Franklin Gothic Medium" charset="0"/>
                <a:ea typeface="ＭＳ Ｐゴシック" charset="0"/>
                <a:cs typeface="ＭＳ Ｐゴシック" charset="0"/>
              </a:rPr>
              <a:t>Jessica Montoya, PhD</a:t>
            </a:r>
          </a:p>
          <a:p>
            <a:pPr lvl="1">
              <a:spcBef>
                <a:spcPts val="75"/>
              </a:spcBef>
            </a:pPr>
            <a:r>
              <a:rPr lang="en-US" sz="2400" dirty="0">
                <a:latin typeface="Franklin Gothic Medium" charset="0"/>
                <a:cs typeface="ＭＳ Ｐゴシック" charset="0"/>
              </a:rPr>
              <a:t>Rowan Saloner, PhD,</a:t>
            </a:r>
          </a:p>
          <a:p>
            <a:pPr>
              <a:spcBef>
                <a:spcPts val="75"/>
              </a:spcBef>
            </a:pPr>
            <a:r>
              <a:rPr lang="en-US" dirty="0">
                <a:solidFill>
                  <a:srgbClr val="FFEE83"/>
                </a:solidFill>
                <a:latin typeface="Franklin Gothic Medium" charset="0"/>
                <a:cs typeface="Franklin Gothic Medium" charset="0"/>
              </a:rPr>
              <a:t>Staff</a:t>
            </a:r>
          </a:p>
          <a:p>
            <a:pPr marL="645319" lvl="1">
              <a:spcBef>
                <a:spcPts val="75"/>
              </a:spcBef>
            </a:pPr>
            <a:r>
              <a:rPr lang="en-US" sz="2400" dirty="0">
                <a:latin typeface="Franklin Gothic Medium" charset="0"/>
              </a:rPr>
              <a:t>Ben </a:t>
            </a:r>
            <a:r>
              <a:rPr lang="en-US" sz="2400" dirty="0" err="1">
                <a:latin typeface="Franklin Gothic Medium" charset="0"/>
              </a:rPr>
              <a:t>Gouaux</a:t>
            </a:r>
            <a:endParaRPr lang="en-US" sz="2400" dirty="0">
              <a:latin typeface="Franklin Gothic Medium" charset="0"/>
            </a:endParaRPr>
          </a:p>
          <a:p>
            <a:pPr marL="245269">
              <a:spcBef>
                <a:spcPts val="75"/>
              </a:spcBef>
            </a:pPr>
            <a:r>
              <a:rPr lang="en-US" sz="2800" dirty="0">
                <a:solidFill>
                  <a:schemeClr val="tx2">
                    <a:lumMod val="40000"/>
                    <a:lumOff val="60000"/>
                  </a:schemeClr>
                </a:solidFill>
                <a:latin typeface="Franklin Gothic Medium" charset="0"/>
              </a:rPr>
              <a:t>Programs</a:t>
            </a:r>
          </a:p>
          <a:p>
            <a:pPr marL="645319" lvl="1">
              <a:spcBef>
                <a:spcPts val="75"/>
              </a:spcBef>
            </a:pPr>
            <a:r>
              <a:rPr lang="en-US" sz="2400" dirty="0">
                <a:latin typeface="Franklin Gothic Medium" charset="0"/>
              </a:rPr>
              <a:t>HIV Neurobehavioral Research Center</a:t>
            </a:r>
          </a:p>
          <a:p>
            <a:pPr marL="645319" lvl="1">
              <a:spcBef>
                <a:spcPts val="75"/>
              </a:spcBef>
            </a:pPr>
            <a:r>
              <a:rPr lang="en-US" sz="2400" dirty="0">
                <a:latin typeface="Franklin Gothic Medium" charset="0"/>
              </a:rPr>
              <a:t>CHARTER</a:t>
            </a:r>
          </a:p>
          <a:p>
            <a:pPr marL="645319" lvl="1">
              <a:spcBef>
                <a:spcPts val="75"/>
              </a:spcBef>
            </a:pPr>
            <a:r>
              <a:rPr lang="en-US" sz="2400" dirty="0">
                <a:latin typeface="Franklin Gothic Medium" charset="0"/>
              </a:rPr>
              <a:t>California </a:t>
            </a:r>
            <a:r>
              <a:rPr lang="en-US" sz="2400" dirty="0" err="1">
                <a:latin typeface="Franklin Gothic Medium" charset="0"/>
              </a:rPr>
              <a:t>NeuroAIDS</a:t>
            </a:r>
            <a:r>
              <a:rPr lang="en-US" sz="2400" dirty="0">
                <a:latin typeface="Franklin Gothic Medium" charset="0"/>
              </a:rPr>
              <a:t> Tissue Network</a:t>
            </a:r>
          </a:p>
          <a:p>
            <a:endParaRPr lang="en-US" dirty="0"/>
          </a:p>
        </p:txBody>
      </p:sp>
    </p:spTree>
    <p:extLst>
      <p:ext uri="{BB962C8B-B14F-4D97-AF65-F5344CB8AC3E}">
        <p14:creationId xmlns:p14="http://schemas.microsoft.com/office/powerpoint/2010/main" val="3159040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00D3-2757-4106-E1F9-04B0A7DCF4D2}"/>
              </a:ext>
            </a:extLst>
          </p:cNvPr>
          <p:cNvSpPr>
            <a:spLocks noGrp="1"/>
          </p:cNvSpPr>
          <p:nvPr>
            <p:ph type="title"/>
          </p:nvPr>
        </p:nvSpPr>
        <p:spPr/>
        <p:txBody>
          <a:bodyPr/>
          <a:lstStyle/>
          <a:p>
            <a:r>
              <a:rPr lang="en-US" dirty="0"/>
              <a:t>Contact</a:t>
            </a:r>
          </a:p>
        </p:txBody>
      </p:sp>
      <p:sp>
        <p:nvSpPr>
          <p:cNvPr id="3" name="Text Placeholder 2">
            <a:extLst>
              <a:ext uri="{FF2B5EF4-FFF2-40B4-BE49-F238E27FC236}">
                <a16:creationId xmlns:a16="http://schemas.microsoft.com/office/drawing/2014/main" id="{F453FDA2-1400-D136-AC01-EBA32217CA73}"/>
              </a:ext>
            </a:extLst>
          </p:cNvPr>
          <p:cNvSpPr>
            <a:spLocks noGrp="1"/>
          </p:cNvSpPr>
          <p:nvPr>
            <p:ph type="body" sz="quarter" idx="11"/>
          </p:nvPr>
        </p:nvSpPr>
        <p:spPr/>
        <p:txBody>
          <a:bodyPr/>
          <a:lstStyle/>
          <a:p>
            <a:r>
              <a:rPr lang="en-US" dirty="0"/>
              <a:t>David J. Moore, PhD</a:t>
            </a:r>
          </a:p>
          <a:p>
            <a:r>
              <a:rPr lang="en-US" dirty="0">
                <a:hlinkClick r:id="rId3"/>
              </a:rPr>
              <a:t>djmoore@health.ucsd.edu</a:t>
            </a:r>
            <a:endParaRPr lang="en-US" dirty="0"/>
          </a:p>
          <a:p>
            <a:endParaRPr lang="en-US" dirty="0"/>
          </a:p>
        </p:txBody>
      </p:sp>
    </p:spTree>
    <p:extLst>
      <p:ext uri="{BB962C8B-B14F-4D97-AF65-F5344CB8AC3E}">
        <p14:creationId xmlns:p14="http://schemas.microsoft.com/office/powerpoint/2010/main" val="205651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1D625-8F59-F240-B5AE-90B221794081}"/>
              </a:ext>
            </a:extLst>
          </p:cNvPr>
          <p:cNvPicPr>
            <a:picLocks noChangeAspect="1"/>
          </p:cNvPicPr>
          <p:nvPr/>
        </p:nvPicPr>
        <p:blipFill rotWithShape="1">
          <a:blip r:embed="rId3"/>
          <a:srcRect t="1" b="24902"/>
          <a:stretch/>
        </p:blipFill>
        <p:spPr>
          <a:xfrm>
            <a:off x="2178543" y="609600"/>
            <a:ext cx="4786913" cy="5128688"/>
          </a:xfrm>
          <a:prstGeom prst="rect">
            <a:avLst/>
          </a:prstGeom>
        </p:spPr>
      </p:pic>
      <p:sp>
        <p:nvSpPr>
          <p:cNvPr id="3" name="TextBox 2">
            <a:extLst>
              <a:ext uri="{FF2B5EF4-FFF2-40B4-BE49-F238E27FC236}">
                <a16:creationId xmlns:a16="http://schemas.microsoft.com/office/drawing/2014/main" id="{5F06C91F-0720-65E2-879A-F9F4E2A126DD}"/>
              </a:ext>
            </a:extLst>
          </p:cNvPr>
          <p:cNvSpPr txBox="1"/>
          <p:nvPr/>
        </p:nvSpPr>
        <p:spPr>
          <a:xfrm>
            <a:off x="6019800" y="5971401"/>
            <a:ext cx="2971800" cy="276999"/>
          </a:xfrm>
          <a:prstGeom prst="rect">
            <a:avLst/>
          </a:prstGeom>
          <a:noFill/>
        </p:spPr>
        <p:txBody>
          <a:bodyPr wrap="square" rtlCol="0">
            <a:spAutoFit/>
          </a:bodyPr>
          <a:lstStyle/>
          <a:p>
            <a:r>
              <a:rPr lang="en-US" sz="1200" i="1" dirty="0"/>
              <a:t>Slide Courtesy of Kristine Erlandson, MD</a:t>
            </a:r>
          </a:p>
        </p:txBody>
      </p:sp>
    </p:spTree>
    <p:extLst>
      <p:ext uri="{BB962C8B-B14F-4D97-AF65-F5344CB8AC3E}">
        <p14:creationId xmlns:p14="http://schemas.microsoft.com/office/powerpoint/2010/main" val="2676731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1E452A-607A-AB4C-B7CD-32D5F72B1851}"/>
              </a:ext>
            </a:extLst>
          </p:cNvPr>
          <p:cNvPicPr>
            <a:picLocks noChangeAspect="1"/>
          </p:cNvPicPr>
          <p:nvPr/>
        </p:nvPicPr>
        <p:blipFill>
          <a:blip r:embed="rId2"/>
          <a:stretch>
            <a:fillRect/>
          </a:stretch>
        </p:blipFill>
        <p:spPr>
          <a:xfrm>
            <a:off x="609600" y="268431"/>
            <a:ext cx="7467600" cy="5770418"/>
          </a:xfrm>
          <a:prstGeom prst="rect">
            <a:avLst/>
          </a:prstGeom>
        </p:spPr>
      </p:pic>
      <p:sp>
        <p:nvSpPr>
          <p:cNvPr id="7" name="TextBox 6">
            <a:extLst>
              <a:ext uri="{FF2B5EF4-FFF2-40B4-BE49-F238E27FC236}">
                <a16:creationId xmlns:a16="http://schemas.microsoft.com/office/drawing/2014/main" id="{6C96BF66-EE14-B943-BCD3-7D65BD06439A}"/>
              </a:ext>
            </a:extLst>
          </p:cNvPr>
          <p:cNvSpPr txBox="1"/>
          <p:nvPr/>
        </p:nvSpPr>
        <p:spPr>
          <a:xfrm>
            <a:off x="6858000" y="6096000"/>
            <a:ext cx="2133600" cy="276999"/>
          </a:xfrm>
          <a:prstGeom prst="rect">
            <a:avLst/>
          </a:prstGeom>
          <a:noFill/>
        </p:spPr>
        <p:txBody>
          <a:bodyPr wrap="square" rtlCol="0">
            <a:spAutoFit/>
          </a:bodyPr>
          <a:lstStyle/>
          <a:p>
            <a:r>
              <a:rPr lang="en-US" sz="1200" i="1" dirty="0"/>
              <a:t>Montoya et al., AIDS 2019</a:t>
            </a:r>
          </a:p>
        </p:txBody>
      </p:sp>
    </p:spTree>
    <p:extLst>
      <p:ext uri="{BB962C8B-B14F-4D97-AF65-F5344CB8AC3E}">
        <p14:creationId xmlns:p14="http://schemas.microsoft.com/office/powerpoint/2010/main" val="405267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8FF5D-C7B5-0D52-F7FA-B2B6762076AC}"/>
              </a:ext>
            </a:extLst>
          </p:cNvPr>
          <p:cNvSpPr>
            <a:spLocks noGrp="1"/>
          </p:cNvSpPr>
          <p:nvPr>
            <p:ph type="title"/>
          </p:nvPr>
        </p:nvSpPr>
        <p:spPr>
          <a:xfrm>
            <a:off x="457200" y="455188"/>
            <a:ext cx="8229600" cy="857250"/>
          </a:xfrm>
        </p:spPr>
        <p:txBody>
          <a:bodyPr>
            <a:normAutofit/>
          </a:bodyPr>
          <a:lstStyle/>
          <a:p>
            <a:r>
              <a:rPr lang="en-US" sz="3000" b="1" dirty="0">
                <a:latin typeface="Arial" panose="020B0604020202020204" pitchFamily="34" charset="0"/>
                <a:cs typeface="Arial" panose="020B0604020202020204" pitchFamily="34" charset="0"/>
              </a:rPr>
              <a:t>Benefits of Exercise in PWH</a:t>
            </a:r>
          </a:p>
        </p:txBody>
      </p:sp>
      <p:pic>
        <p:nvPicPr>
          <p:cNvPr id="7" name="Content Placeholder 6" descr="A picture containing text, screenshot, font, design&#10;&#10;Description automatically generated">
            <a:extLst>
              <a:ext uri="{FF2B5EF4-FFF2-40B4-BE49-F238E27FC236}">
                <a16:creationId xmlns:a16="http://schemas.microsoft.com/office/drawing/2014/main" id="{DDCA0375-C7C0-BE98-8C97-862B82B5341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1229783"/>
            <a:ext cx="7620000" cy="4386715"/>
          </a:xfrm>
        </p:spPr>
      </p:pic>
      <p:sp>
        <p:nvSpPr>
          <p:cNvPr id="9" name="TextBox 8">
            <a:extLst>
              <a:ext uri="{FF2B5EF4-FFF2-40B4-BE49-F238E27FC236}">
                <a16:creationId xmlns:a16="http://schemas.microsoft.com/office/drawing/2014/main" id="{8D656210-C263-81D6-DD18-BCE4D95C43A8}"/>
              </a:ext>
            </a:extLst>
          </p:cNvPr>
          <p:cNvSpPr txBox="1"/>
          <p:nvPr/>
        </p:nvSpPr>
        <p:spPr>
          <a:xfrm>
            <a:off x="4038600" y="5630724"/>
            <a:ext cx="4357155" cy="276999"/>
          </a:xfrm>
          <a:prstGeom prst="rect">
            <a:avLst/>
          </a:prstGeom>
          <a:noFill/>
        </p:spPr>
        <p:txBody>
          <a:bodyPr wrap="none" rtlCol="0">
            <a:spAutoFit/>
          </a:bodyPr>
          <a:lstStyle/>
          <a:p>
            <a:pPr algn="r"/>
            <a:r>
              <a:rPr lang="en-US" sz="1200" i="1" dirty="0" err="1"/>
              <a:t>Deminice</a:t>
            </a:r>
            <a:r>
              <a:rPr lang="en-US" sz="1200" i="1" dirty="0"/>
              <a:t> et al, </a:t>
            </a:r>
            <a:r>
              <a:rPr lang="en-US" sz="1200" i="1" dirty="0" err="1"/>
              <a:t>Exerc</a:t>
            </a:r>
            <a:r>
              <a:rPr lang="en-US" sz="1200" i="1" dirty="0"/>
              <a:t>. Sport Sci. Rev. 2022, PMID: 35029356</a:t>
            </a:r>
          </a:p>
        </p:txBody>
      </p:sp>
      <p:sp>
        <p:nvSpPr>
          <p:cNvPr id="3" name="TextBox 2">
            <a:extLst>
              <a:ext uri="{FF2B5EF4-FFF2-40B4-BE49-F238E27FC236}">
                <a16:creationId xmlns:a16="http://schemas.microsoft.com/office/drawing/2014/main" id="{258C98D6-F1AD-243A-EE2C-4113189D4D9F}"/>
              </a:ext>
            </a:extLst>
          </p:cNvPr>
          <p:cNvSpPr txBox="1"/>
          <p:nvPr/>
        </p:nvSpPr>
        <p:spPr>
          <a:xfrm>
            <a:off x="5943600" y="6068963"/>
            <a:ext cx="2971800" cy="276999"/>
          </a:xfrm>
          <a:prstGeom prst="rect">
            <a:avLst/>
          </a:prstGeom>
          <a:noFill/>
        </p:spPr>
        <p:txBody>
          <a:bodyPr wrap="square" rtlCol="0">
            <a:spAutoFit/>
          </a:bodyPr>
          <a:lstStyle/>
          <a:p>
            <a:r>
              <a:rPr lang="en-US" sz="1200" i="1" dirty="0"/>
              <a:t>Slide Courtesy of Scott </a:t>
            </a:r>
            <a:r>
              <a:rPr lang="en-US" sz="1200" i="1" dirty="0" err="1"/>
              <a:t>Letendre</a:t>
            </a:r>
            <a:r>
              <a:rPr lang="en-US" sz="1200" i="1" dirty="0"/>
              <a:t>, MD</a:t>
            </a:r>
          </a:p>
        </p:txBody>
      </p:sp>
    </p:spTree>
    <p:extLst>
      <p:ext uri="{BB962C8B-B14F-4D97-AF65-F5344CB8AC3E}">
        <p14:creationId xmlns:p14="http://schemas.microsoft.com/office/powerpoint/2010/main" val="2453716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1D63B6-2813-8436-E3A0-335F47BBB9F5}"/>
              </a:ext>
            </a:extLst>
          </p:cNvPr>
          <p:cNvPicPr/>
          <p:nvPr/>
        </p:nvPicPr>
        <p:blipFill rotWithShape="1">
          <a:blip r:embed="rId2">
            <a:extLst>
              <a:ext uri="{28A0092B-C50C-407E-A947-70E740481C1C}">
                <a14:useLocalDpi xmlns:a14="http://schemas.microsoft.com/office/drawing/2010/main" val="0"/>
              </a:ext>
            </a:extLst>
          </a:blip>
          <a:srcRect l="28148" t="17119" r="27778" b="16379"/>
          <a:stretch/>
        </p:blipFill>
        <p:spPr bwMode="auto">
          <a:xfrm>
            <a:off x="990600" y="762000"/>
            <a:ext cx="7010400" cy="502920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2844360-6BA8-879F-7F93-7CFF2B0D0C93}"/>
              </a:ext>
            </a:extLst>
          </p:cNvPr>
          <p:cNvSpPr txBox="1"/>
          <p:nvPr/>
        </p:nvSpPr>
        <p:spPr>
          <a:xfrm>
            <a:off x="6423610" y="6096000"/>
            <a:ext cx="2442592" cy="184666"/>
          </a:xfrm>
          <a:prstGeom prst="rect">
            <a:avLst/>
          </a:prstGeom>
          <a:noFill/>
        </p:spPr>
        <p:txBody>
          <a:bodyPr wrap="none" lIns="0" tIns="0" rIns="0" bIns="0" rtlCol="0">
            <a:spAutoFit/>
          </a:bodyPr>
          <a:lstStyle/>
          <a:p>
            <a:pPr algn="r"/>
            <a:r>
              <a:rPr lang="en-US" sz="1200" i="1" dirty="0" err="1"/>
              <a:t>Fazeli</a:t>
            </a:r>
            <a:r>
              <a:rPr lang="en-US" sz="1200" i="1" dirty="0"/>
              <a:t> et al., 2015, AIDS &amp; Behavior</a:t>
            </a:r>
          </a:p>
        </p:txBody>
      </p:sp>
    </p:spTree>
    <p:extLst>
      <p:ext uri="{BB962C8B-B14F-4D97-AF65-F5344CB8AC3E}">
        <p14:creationId xmlns:p14="http://schemas.microsoft.com/office/powerpoint/2010/main" val="692450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87E2-451D-2280-93FD-1827F8F6FDD9}"/>
              </a:ext>
            </a:extLst>
          </p:cNvPr>
          <p:cNvSpPr>
            <a:spLocks noGrp="1"/>
          </p:cNvSpPr>
          <p:nvPr>
            <p:ph type="title"/>
          </p:nvPr>
        </p:nvSpPr>
        <p:spPr>
          <a:xfrm>
            <a:off x="453656" y="960438"/>
            <a:ext cx="8229600" cy="1020762"/>
          </a:xfrm>
        </p:spPr>
        <p:txBody>
          <a:bodyPr/>
          <a:lstStyle/>
          <a:p>
            <a:r>
              <a:rPr lang="en-US" sz="4000" b="1" i="1" dirty="0"/>
              <a:t>Objectively assessed physical activity and cognition among  older PLWH (N=75) </a:t>
            </a:r>
            <a:br>
              <a:rPr lang="en-US" sz="4000" b="1" i="1" dirty="0"/>
            </a:br>
            <a:endParaRPr lang="en-US" dirty="0"/>
          </a:p>
        </p:txBody>
      </p:sp>
      <p:sp>
        <p:nvSpPr>
          <p:cNvPr id="3" name="Text Placeholder 2">
            <a:extLst>
              <a:ext uri="{FF2B5EF4-FFF2-40B4-BE49-F238E27FC236}">
                <a16:creationId xmlns:a16="http://schemas.microsoft.com/office/drawing/2014/main" id="{5D6E7105-5566-D301-7210-20CD5D7A8D9F}"/>
              </a:ext>
            </a:extLst>
          </p:cNvPr>
          <p:cNvSpPr>
            <a:spLocks noGrp="1"/>
          </p:cNvSpPr>
          <p:nvPr>
            <p:ph type="body" sz="quarter" idx="11"/>
          </p:nvPr>
        </p:nvSpPr>
        <p:spPr>
          <a:xfrm>
            <a:off x="457200" y="2286000"/>
            <a:ext cx="6934200" cy="3810000"/>
          </a:xfrm>
        </p:spPr>
        <p:txBody>
          <a:bodyPr/>
          <a:lstStyle/>
          <a:p>
            <a:pPr marL="257175" indent="-257175" defTabSz="342900" fontAlgn="auto">
              <a:spcBef>
                <a:spcPts val="600"/>
              </a:spcBef>
            </a:pPr>
            <a:r>
              <a:rPr lang="en-US" sz="2100" b="1" dirty="0">
                <a:latin typeface="Calibri"/>
              </a:rPr>
              <a:t>4% met old DHHS criteria (150 min </a:t>
            </a:r>
            <a:r>
              <a:rPr lang="en-US" sz="2100" b="1" dirty="0" err="1">
                <a:latin typeface="Calibri"/>
              </a:rPr>
              <a:t>bouted</a:t>
            </a:r>
            <a:r>
              <a:rPr lang="en-US" sz="2100" b="1" dirty="0">
                <a:latin typeface="Calibri"/>
              </a:rPr>
              <a:t> – at least 10 min at a time -- PA per week), 39% met new non-</a:t>
            </a:r>
            <a:r>
              <a:rPr lang="en-US" sz="2100" b="1" dirty="0" err="1">
                <a:latin typeface="Calibri"/>
              </a:rPr>
              <a:t>bouted</a:t>
            </a:r>
            <a:r>
              <a:rPr lang="en-US" sz="2100" b="1" dirty="0">
                <a:latin typeface="Calibri"/>
              </a:rPr>
              <a:t> criteria</a:t>
            </a:r>
          </a:p>
          <a:p>
            <a:pPr marL="257175" indent="-257175" defTabSz="342900" fontAlgn="auto">
              <a:spcBef>
                <a:spcPts val="600"/>
              </a:spcBef>
            </a:pPr>
            <a:r>
              <a:rPr lang="en-US" sz="2100" b="1" dirty="0">
                <a:latin typeface="Calibri"/>
              </a:rPr>
              <a:t>Greater light PA, less sedentary time, were associated with: </a:t>
            </a:r>
          </a:p>
          <a:p>
            <a:pPr marL="657225" lvl="1" indent="-257175" defTabSz="342900" fontAlgn="auto">
              <a:spcBef>
                <a:spcPts val="600"/>
              </a:spcBef>
            </a:pPr>
            <a:r>
              <a:rPr lang="en-US" sz="1800" b="1" dirty="0">
                <a:latin typeface="Calibri"/>
              </a:rPr>
              <a:t>Better functioning in select cognitive domains: speed of processing, executive function, and working memory/attention</a:t>
            </a:r>
          </a:p>
          <a:p>
            <a:pPr marL="657225" lvl="1" indent="-257175" defTabSz="342900" fontAlgn="auto">
              <a:spcBef>
                <a:spcPts val="600"/>
              </a:spcBef>
            </a:pPr>
            <a:r>
              <a:rPr lang="en-US" sz="1800" b="1" dirty="0">
                <a:latin typeface="Calibri"/>
              </a:rPr>
              <a:t>Adjusted for age and CD4 count</a:t>
            </a:r>
          </a:p>
          <a:p>
            <a:pPr marL="257175" indent="-257175" defTabSz="342900" fontAlgn="auto">
              <a:spcBef>
                <a:spcPts val="600"/>
              </a:spcBef>
            </a:pPr>
            <a:r>
              <a:rPr lang="en-US" sz="2100" b="1" dirty="0">
                <a:latin typeface="Calibri"/>
              </a:rPr>
              <a:t>Summary: Even among PWH with very low levels of moderate to vigorous PA, </a:t>
            </a:r>
            <a:r>
              <a:rPr lang="en-US" sz="2100" b="1" u="sng" dirty="0">
                <a:latin typeface="Calibri"/>
              </a:rPr>
              <a:t>even light PA may benefit cognition</a:t>
            </a:r>
          </a:p>
          <a:p>
            <a:endParaRPr lang="en-US" dirty="0"/>
          </a:p>
        </p:txBody>
      </p:sp>
      <p:pic>
        <p:nvPicPr>
          <p:cNvPr id="4" name="Picture 3">
            <a:extLst>
              <a:ext uri="{FF2B5EF4-FFF2-40B4-BE49-F238E27FC236}">
                <a16:creationId xmlns:a16="http://schemas.microsoft.com/office/drawing/2014/main" id="{1FCD496B-DB0B-46B2-CBB8-80B55F01C756}"/>
              </a:ext>
            </a:extLst>
          </p:cNvPr>
          <p:cNvPicPr>
            <a:picLocks noChangeAspect="1"/>
          </p:cNvPicPr>
          <p:nvPr/>
        </p:nvPicPr>
        <p:blipFill>
          <a:blip r:embed="rId2"/>
          <a:stretch>
            <a:fillRect/>
          </a:stretch>
        </p:blipFill>
        <p:spPr>
          <a:xfrm>
            <a:off x="7315200" y="4648200"/>
            <a:ext cx="1557338" cy="1314635"/>
          </a:xfrm>
          <a:prstGeom prst="rect">
            <a:avLst/>
          </a:prstGeom>
        </p:spPr>
      </p:pic>
      <p:sp>
        <p:nvSpPr>
          <p:cNvPr id="5" name="TextBox 4">
            <a:extLst>
              <a:ext uri="{FF2B5EF4-FFF2-40B4-BE49-F238E27FC236}">
                <a16:creationId xmlns:a16="http://schemas.microsoft.com/office/drawing/2014/main" id="{A765A6AB-B1FA-CB76-F4DF-7D8D29CF1141}"/>
              </a:ext>
            </a:extLst>
          </p:cNvPr>
          <p:cNvSpPr txBox="1"/>
          <p:nvPr/>
        </p:nvSpPr>
        <p:spPr>
          <a:xfrm>
            <a:off x="609600" y="6096000"/>
            <a:ext cx="2971800" cy="276999"/>
          </a:xfrm>
          <a:prstGeom prst="rect">
            <a:avLst/>
          </a:prstGeom>
          <a:noFill/>
        </p:spPr>
        <p:txBody>
          <a:bodyPr wrap="square" rtlCol="0">
            <a:spAutoFit/>
          </a:bodyPr>
          <a:lstStyle/>
          <a:p>
            <a:r>
              <a:rPr lang="en-US" sz="1200" i="1" dirty="0" err="1"/>
              <a:t>Fazeli</a:t>
            </a:r>
            <a:r>
              <a:rPr lang="en-US" sz="1200" i="1" dirty="0"/>
              <a:t> et al., 2022, AIDS &amp; Behavior </a:t>
            </a:r>
          </a:p>
        </p:txBody>
      </p:sp>
    </p:spTree>
    <p:extLst>
      <p:ext uri="{BB962C8B-B14F-4D97-AF65-F5344CB8AC3E}">
        <p14:creationId xmlns:p14="http://schemas.microsoft.com/office/powerpoint/2010/main" val="793259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512" y="2013466"/>
            <a:ext cx="2017690" cy="3581400"/>
          </a:xfrm>
          <a:prstGeom prst="rect">
            <a:avLst/>
          </a:prstGeom>
        </p:spPr>
      </p:pic>
      <p:sp>
        <p:nvSpPr>
          <p:cNvPr id="8" name="TextBox 7"/>
          <p:cNvSpPr txBox="1"/>
          <p:nvPr/>
        </p:nvSpPr>
        <p:spPr>
          <a:xfrm>
            <a:off x="6461826" y="6096000"/>
            <a:ext cx="2404376" cy="184666"/>
          </a:xfrm>
          <a:prstGeom prst="rect">
            <a:avLst/>
          </a:prstGeom>
          <a:noFill/>
        </p:spPr>
        <p:txBody>
          <a:bodyPr wrap="none" lIns="0" tIns="0" rIns="0" bIns="0" rtlCol="0">
            <a:spAutoFit/>
          </a:bodyPr>
          <a:lstStyle/>
          <a:p>
            <a:pPr algn="r"/>
            <a:r>
              <a:rPr lang="en-US" sz="1200" i="1" dirty="0"/>
              <a:t>Slide courtesy of Brook Henry, PhD</a:t>
            </a:r>
          </a:p>
        </p:txBody>
      </p:sp>
      <p:sp>
        <p:nvSpPr>
          <p:cNvPr id="4" name="Title 3"/>
          <p:cNvSpPr>
            <a:spLocks noGrp="1"/>
          </p:cNvSpPr>
          <p:nvPr>
            <p:ph type="title"/>
          </p:nvPr>
        </p:nvSpPr>
        <p:spPr>
          <a:xfrm>
            <a:off x="154832" y="304800"/>
            <a:ext cx="8938814" cy="914400"/>
          </a:xfrm>
        </p:spPr>
        <p:txBody>
          <a:bodyPr/>
          <a:lstStyle/>
          <a:p>
            <a:r>
              <a:rPr lang="en-US" dirty="0" err="1">
                <a:solidFill>
                  <a:schemeClr val="bg1"/>
                </a:solidFill>
              </a:rPr>
              <a:t>iSTEP</a:t>
            </a:r>
            <a:r>
              <a:rPr lang="en-US" dirty="0">
                <a:solidFill>
                  <a:schemeClr val="bg1"/>
                </a:solidFill>
              </a:rPr>
              <a:t>: An </a:t>
            </a:r>
            <a:r>
              <a:rPr lang="en-US" dirty="0" err="1">
                <a:solidFill>
                  <a:schemeClr val="bg1"/>
                </a:solidFill>
              </a:rPr>
              <a:t>mHealth</a:t>
            </a:r>
            <a:r>
              <a:rPr lang="en-US" dirty="0">
                <a:solidFill>
                  <a:schemeClr val="bg1"/>
                </a:solidFill>
              </a:rPr>
              <a:t> Physical Activity and Diet </a:t>
            </a:r>
            <a:br>
              <a:rPr lang="en-US" dirty="0">
                <a:solidFill>
                  <a:schemeClr val="bg1"/>
                </a:solidFill>
              </a:rPr>
            </a:br>
            <a:r>
              <a:rPr lang="en-US" dirty="0">
                <a:solidFill>
                  <a:schemeClr val="bg1"/>
                </a:solidFill>
              </a:rPr>
              <a:t>Intervention for Persons Living with HIV </a:t>
            </a:r>
          </a:p>
        </p:txBody>
      </p:sp>
      <p:sp>
        <p:nvSpPr>
          <p:cNvPr id="9" name="Content Placeholder 8"/>
          <p:cNvSpPr>
            <a:spLocks noGrp="1"/>
          </p:cNvSpPr>
          <p:nvPr>
            <p:ph sz="quarter" idx="12"/>
          </p:nvPr>
        </p:nvSpPr>
        <p:spPr>
          <a:xfrm>
            <a:off x="154832" y="1676400"/>
            <a:ext cx="6755305" cy="4419600"/>
          </a:xfrm>
        </p:spPr>
        <p:txBody>
          <a:bodyPr/>
          <a:lstStyle/>
          <a:p>
            <a:r>
              <a:rPr lang="en-US" dirty="0"/>
              <a:t>6-month RCT of CTRL v. PA v. PA + Diet</a:t>
            </a:r>
          </a:p>
          <a:p>
            <a:r>
              <a:rPr lang="en-US" dirty="0"/>
              <a:t>Objective:	</a:t>
            </a:r>
          </a:p>
          <a:p>
            <a:pPr lvl="1"/>
            <a:r>
              <a:rPr lang="en-US" dirty="0"/>
              <a:t>Increase physical activity and improve diet</a:t>
            </a:r>
          </a:p>
          <a:p>
            <a:pPr lvl="1"/>
            <a:r>
              <a:rPr lang="en-US" dirty="0"/>
              <a:t>Improve cardiovascular and neurocognitive function</a:t>
            </a:r>
          </a:p>
          <a:p>
            <a:r>
              <a:rPr lang="en-US" dirty="0"/>
              <a:t>Methods:</a:t>
            </a:r>
          </a:p>
          <a:p>
            <a:pPr lvl="1"/>
            <a:r>
              <a:rPr lang="en-US" dirty="0"/>
              <a:t>Daily text and picture messages on cell phone</a:t>
            </a:r>
          </a:p>
          <a:p>
            <a:pPr lvl="1"/>
            <a:r>
              <a:rPr lang="en-US" dirty="0"/>
              <a:t>Monitor physical activity with a Fitbit and set activity goals</a:t>
            </a:r>
          </a:p>
          <a:p>
            <a:pPr lvl="1"/>
            <a:r>
              <a:rPr lang="en-US" dirty="0"/>
              <a:t>Promote a Mediterranean-style diet; provide free walnuts and olive oil</a:t>
            </a:r>
          </a:p>
        </p:txBody>
      </p:sp>
    </p:spTree>
    <p:extLst>
      <p:ext uri="{BB962C8B-B14F-4D97-AF65-F5344CB8AC3E}">
        <p14:creationId xmlns:p14="http://schemas.microsoft.com/office/powerpoint/2010/main" val="782358336"/>
      </p:ext>
    </p:extLst>
  </p:cSld>
  <p:clrMapOvr>
    <a:masterClrMapping/>
  </p:clrMapOvr>
</p:sld>
</file>

<file path=ppt/theme/theme1.xml><?xml version="1.0" encoding="utf-8"?>
<a:theme xmlns:a="http://schemas.openxmlformats.org/drawingml/2006/main" name="HNRPs_3Frnkln">
  <a:themeElements>
    <a:clrScheme name="HNRP 8">
      <a:dk1>
        <a:sysClr val="windowText" lastClr="000000"/>
      </a:dk1>
      <a:lt1>
        <a:sysClr val="window" lastClr="FFFFFF"/>
      </a:lt1>
      <a:dk2>
        <a:srgbClr val="44687D"/>
      </a:dk2>
      <a:lt2>
        <a:srgbClr val="C7AC00"/>
      </a:lt2>
      <a:accent1>
        <a:srgbClr val="7EA052"/>
      </a:accent1>
      <a:accent2>
        <a:srgbClr val="6B89B4"/>
      </a:accent2>
      <a:accent3>
        <a:srgbClr val="BF650F"/>
      </a:accent3>
      <a:accent4>
        <a:srgbClr val="57517B"/>
      </a:accent4>
      <a:accent5>
        <a:srgbClr val="A33038"/>
      </a:accent5>
      <a:accent6>
        <a:srgbClr val="A3A86B"/>
      </a:accent6>
      <a:hlink>
        <a:srgbClr val="80A3B7"/>
      </a:hlink>
      <a:folHlink>
        <a:srgbClr val="B3B3B3"/>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HNRPs_3Frnkln.thmx</Template>
  <TotalTime>39223</TotalTime>
  <Words>2158</Words>
  <Application>Microsoft Macintosh PowerPoint</Application>
  <PresentationFormat>On-screen Show (4:3)</PresentationFormat>
  <Paragraphs>397</Paragraphs>
  <Slides>31</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Arial</vt:lpstr>
      <vt:lpstr>Avenir Book</vt:lpstr>
      <vt:lpstr>Calibri</vt:lpstr>
      <vt:lpstr>Calibri Light</vt:lpstr>
      <vt:lpstr>Franklin Gothic Book</vt:lpstr>
      <vt:lpstr>Franklin Gothic Medium</vt:lpstr>
      <vt:lpstr>Helvetica</vt:lpstr>
      <vt:lpstr>Helvetica Neue</vt:lpstr>
      <vt:lpstr>Helvetica Neue Bold Condensed</vt:lpstr>
      <vt:lpstr>Lucida Grande</vt:lpstr>
      <vt:lpstr>Times</vt:lpstr>
      <vt:lpstr>Times New Roman</vt:lpstr>
      <vt:lpstr>Wingdings</vt:lpstr>
      <vt:lpstr>HNRPs_3Frnkln</vt:lpstr>
      <vt:lpstr>Office Theme</vt:lpstr>
      <vt:lpstr>Cognitive Health Interventions for People Aging and Living with HIV</vt:lpstr>
      <vt:lpstr>Cognitive Improvement Approaches</vt:lpstr>
      <vt:lpstr>Physical Activity</vt:lpstr>
      <vt:lpstr>PowerPoint Presentation</vt:lpstr>
      <vt:lpstr>PowerPoint Presentation</vt:lpstr>
      <vt:lpstr>Benefits of Exercise in PWH</vt:lpstr>
      <vt:lpstr>PowerPoint Presentation</vt:lpstr>
      <vt:lpstr>Objectively assessed physical activity and cognition among  older PLWH (N=75)  </vt:lpstr>
      <vt:lpstr>iSTEP: An mHealth Physical Activity and Diet  Intervention for Persons Living with HIV </vt:lpstr>
      <vt:lpstr>iSTEP Interactive Texting and Website Platform</vt:lpstr>
      <vt:lpstr>PowerPoint Presentation</vt:lpstr>
      <vt:lpstr>Exercise intervention results</vt:lpstr>
      <vt:lpstr>Cognition Outcomes</vt:lpstr>
      <vt:lpstr>Diet</vt:lpstr>
      <vt:lpstr>Diet and Cognition</vt:lpstr>
      <vt:lpstr>Nutrition, VACS and HRQoL</vt:lpstr>
      <vt:lpstr>Cognitive Training</vt:lpstr>
      <vt:lpstr>Computerized Cognitive Training (CCT)</vt:lpstr>
      <vt:lpstr>Pharmacologic / Treatment of Other Comorbidities</vt:lpstr>
      <vt:lpstr>PowerPoint Presentation</vt:lpstr>
      <vt:lpstr>Increased aging-related comorbidities in HIV</vt:lpstr>
      <vt:lpstr>Geroscience approach target pillars of aging</vt:lpstr>
      <vt:lpstr>PowerPoint Presentation</vt:lpstr>
      <vt:lpstr>Obesity and brain health</vt:lpstr>
      <vt:lpstr>Increasing abdominal girth and inflammation (↑IL-6) related to worse Global Deficit Scores (GDS)</vt:lpstr>
      <vt:lpstr>Tesamorelin might improve NC function  by decreasing VAT</vt:lpstr>
      <vt:lpstr>Additional good news…successful aging</vt:lpstr>
      <vt:lpstr>Cognitive SuperAging and Youthful Trajectory in PWH</vt:lpstr>
      <vt:lpstr>Positive Psychological Factors Influence Successful Aging</vt:lpstr>
      <vt:lpstr>Acknowledgements</vt:lpstr>
      <vt:lpstr>Contact</vt:lpstr>
    </vt:vector>
  </TitlesOfParts>
  <Company>Cynthia Hight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Problems with Medication Adherence  among HIV+ Persons with Bipolar Disorder or Major Depressive Disorder</dc:title>
  <dc:creator>Cynthia Hight</dc:creator>
  <cp:lastModifiedBy>Moore, David</cp:lastModifiedBy>
  <cp:revision>1043</cp:revision>
  <cp:lastPrinted>2019-10-16T18:39:36Z</cp:lastPrinted>
  <dcterms:created xsi:type="dcterms:W3CDTF">2014-06-09T18:26:34Z</dcterms:created>
  <dcterms:modified xsi:type="dcterms:W3CDTF">2023-07-22T22:54:37Z</dcterms:modified>
</cp:coreProperties>
</file>