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111_25216F84.xml" ContentType="application/vnd.ms-powerpoint.comments+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modernComment_136_E2F6FA76.xml" ContentType="application/vnd.ms-powerpoint.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modernComment_12E_E025A302.xml" ContentType="application/vnd.ms-powerpoint.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modernComment_137_AC1B5966.xml" ContentType="application/vnd.ms-powerpoint.comments+xml"/>
  <Override PartName="/ppt/notesSlides/notesSlide12.xml" ContentType="application/vnd.openxmlformats-officedocument.presentationml.notesSlide+xml"/>
  <Override PartName="/ppt/comments/modernComment_14B_6BFECA6.xml" ContentType="application/vnd.ms-powerpoint.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modernComment_13B_14E67AA1.xml" ContentType="application/vnd.ms-powerpoint.comment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comments/modernComment_139_3CBFC932.xml" ContentType="application/vnd.ms-powerpoint.comments+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7.xml" ContentType="application/vnd.openxmlformats-officedocument.presentationml.notesSlide+xml"/>
  <Override PartName="/ppt/comments/modernComment_14E_63AE4322.xml" ContentType="application/vnd.ms-powerpoint.comment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omments/modernComment_134_6BB0138F.xml" ContentType="application/vnd.ms-powerpoint.comments+xml"/>
  <Override PartName="/ppt/notesSlides/notesSlide20.xml" ContentType="application/vnd.openxmlformats-officedocument.presentationml.notesSlide+xml"/>
  <Override PartName="/ppt/comments/modernComment_14F_7D26DD7C.xml" ContentType="application/vnd.ms-powerpoint.comment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omments/modernComment_153_F501B184.xml" ContentType="application/vnd.ms-powerpoint.comments+xml"/>
  <Override PartName="/ppt/comments/modernComment_150_1DC147D5.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80" r:id="rId1"/>
  </p:sldMasterIdLst>
  <p:notesMasterIdLst>
    <p:notesMasterId r:id="rId26"/>
  </p:notesMasterIdLst>
  <p:sldIdLst>
    <p:sldId id="266" r:id="rId2"/>
    <p:sldId id="273" r:id="rId3"/>
    <p:sldId id="323" r:id="rId4"/>
    <p:sldId id="306" r:id="rId5"/>
    <p:sldId id="310" r:id="rId6"/>
    <p:sldId id="327" r:id="rId7"/>
    <p:sldId id="321" r:id="rId8"/>
    <p:sldId id="275" r:id="rId9"/>
    <p:sldId id="302" r:id="rId10"/>
    <p:sldId id="328" r:id="rId11"/>
    <p:sldId id="311" r:id="rId12"/>
    <p:sldId id="331" r:id="rId13"/>
    <p:sldId id="333" r:id="rId14"/>
    <p:sldId id="315" r:id="rId15"/>
    <p:sldId id="340" r:id="rId16"/>
    <p:sldId id="313" r:id="rId17"/>
    <p:sldId id="334" r:id="rId18"/>
    <p:sldId id="326" r:id="rId19"/>
    <p:sldId id="308" r:id="rId20"/>
    <p:sldId id="335" r:id="rId21"/>
    <p:sldId id="296" r:id="rId22"/>
    <p:sldId id="339" r:id="rId23"/>
    <p:sldId id="336" r:id="rId24"/>
    <p:sldId id="307" r:id="rId25"/>
  </p:sldIdLst>
  <p:sldSz cx="12192000" cy="6858000"/>
  <p:notesSz cx="6858000" cy="9144000"/>
  <p:embeddedFontLst>
    <p:embeddedFont>
      <p:font typeface="Calibri" panose="020F0502020204030204" pitchFamily="34" charset="0"/>
      <p:regular r:id="rId27"/>
      <p:bold r:id="rId28"/>
      <p:italic r:id="rId29"/>
      <p:boldItalic r:id="rId30"/>
    </p:embeddedFont>
    <p:embeddedFont>
      <p:font typeface="IAS Ribbon Sans Bold" panose="020F0502020204030204" pitchFamily="34" charset="0"/>
      <p:regular r:id="rId31"/>
      <p:bold r:id="rId32"/>
      <p:italic r:id="rId33"/>
      <p:boldItalic r:id="rId34"/>
    </p:embeddedFont>
    <p:embeddedFont>
      <p:font typeface="IAS Ribbon Sans Light" panose="020F0502020204030204" pitchFamily="34" charset="0"/>
      <p:regular r:id="rId35"/>
      <p:bold r:id="rId36"/>
      <p:italic r:id="rId37"/>
      <p:boldItalic r:id="rId38"/>
    </p:embeddedFont>
    <p:embeddedFont>
      <p:font typeface="IAS Ribbon Sans Regular" panose="020F0502020204030204" pitchFamily="34" charset="0"/>
      <p:regular r:id="rId39"/>
      <p:bold r:id="rId40"/>
      <p:italic r:id="rId41"/>
      <p:boldItalic r:id="rId42"/>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2830803-A1F2-302A-4B1C-ED97FE0802A6}" name="REENA A/P RAJASURIAR" initials="RR" userId="S::reena@365.um.edu.my::6a863902-c7e9-4815-9a9c-32edd4deb5ae"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308"/>
    <p:restoredTop sz="76863"/>
  </p:normalViewPr>
  <p:slideViewPr>
    <p:cSldViewPr snapToGrid="0" snapToObjects="1">
      <p:cViewPr varScale="1">
        <p:scale>
          <a:sx n="84" d="100"/>
          <a:sy n="84" d="100"/>
        </p:scale>
        <p:origin x="624" y="176"/>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font" Target="fonts/font13.fntdata"/><Relationship Id="rId21" Type="http://schemas.openxmlformats.org/officeDocument/2006/relationships/slide" Target="slides/slide20.xml"/><Relationship Id="rId34" Type="http://schemas.openxmlformats.org/officeDocument/2006/relationships/font" Target="fonts/font8.fntdata"/><Relationship Id="rId42" Type="http://schemas.openxmlformats.org/officeDocument/2006/relationships/font" Target="fonts/font16.fntdata"/><Relationship Id="rId47" Type="http://schemas.microsoft.com/office/2018/10/relationships/authors" Targe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15.fntdata"/></Relationships>
</file>

<file path=ppt/comments/modernComment_111_25216F84.xml><?xml version="1.0" encoding="utf-8"?>
<p188:cmLst xmlns:a="http://schemas.openxmlformats.org/drawingml/2006/main" xmlns:r="http://schemas.openxmlformats.org/officeDocument/2006/relationships" xmlns:p188="http://schemas.microsoft.com/office/powerpoint/2018/8/main">
  <p188:cm id="{ADE4ADB8-D494-AA49-B092-DB4DE7B3FAA7}" authorId="{02830803-A1F2-302A-4B1C-ED97FE0802A6}" status="resolved" created="2023-07-09T01:15:04.302" complete="100000">
    <pc:sldMkLst xmlns:pc="http://schemas.microsoft.com/office/powerpoint/2013/main/command">
      <pc:docMk/>
      <pc:sldMk cId="622948228" sldId="273"/>
    </pc:sldMkLst>
    <p188:txBody>
      <a:bodyPr/>
      <a:lstStyle/>
      <a:p>
        <a:r>
          <a:rPr lang="en-US"/>
          <a:t>is it better to say perspectives from HCP… on management of CI rather than screening as screening alone seems very narrow.</a:t>
        </a:r>
      </a:p>
    </p188:txBody>
  </p188:cm>
</p188:cmLst>
</file>

<file path=ppt/comments/modernComment_12E_E025A302.xml><?xml version="1.0" encoding="utf-8"?>
<p188:cmLst xmlns:a="http://schemas.openxmlformats.org/drawingml/2006/main" xmlns:r="http://schemas.openxmlformats.org/officeDocument/2006/relationships" xmlns:p188="http://schemas.microsoft.com/office/powerpoint/2018/8/main">
  <p188:cm id="{3FBC1C1C-324E-B748-B49A-9933770974B2}" authorId="{02830803-A1F2-302A-4B1C-ED97FE0802A6}" created="2023-07-09T01:19:12.070">
    <pc:sldMkLst xmlns:pc="http://schemas.microsoft.com/office/powerpoint/2013/main/command">
      <pc:docMk/>
      <pc:sldMk cId="3760562946" sldId="302"/>
    </pc:sldMkLst>
    <p188:txBody>
      <a:bodyPr/>
      <a:lstStyle/>
      <a:p>
        <a:r>
          <a:rPr lang="en-US"/>
          <a:t>You should also highlight that this is probably underreported as screening is not widespread in many LMICs or done with poorly calibrated tools which may misrepresent the true prevalence</a:t>
        </a:r>
      </a:p>
    </p188:txBody>
  </p188:cm>
</p188:cmLst>
</file>

<file path=ppt/comments/modernComment_134_6BB0138F.xml><?xml version="1.0" encoding="utf-8"?>
<p188:cmLst xmlns:a="http://schemas.openxmlformats.org/drawingml/2006/main" xmlns:r="http://schemas.openxmlformats.org/officeDocument/2006/relationships" xmlns:p188="http://schemas.microsoft.com/office/powerpoint/2018/8/main">
  <p188:cm id="{EB65B92B-1321-FD4F-A8A4-32C31D873DDF}" authorId="{02830803-A1F2-302A-4B1C-ED97FE0802A6}" created="2023-07-09T01:54:46.112">
    <pc:sldMkLst xmlns:pc="http://schemas.microsoft.com/office/powerpoint/2013/main/command">
      <pc:docMk/>
      <pc:sldMk cId="1806701455" sldId="308"/>
    </pc:sldMkLst>
    <p188:txBody>
      <a:bodyPr/>
      <a:lstStyle/>
      <a:p>
        <a:r>
          <a:rPr lang="en-US"/>
          <a:t>You probably also want to highlight the other expertise needed like OT/PT etc which are limited in LMIC settings.  </a:t>
        </a:r>
      </a:p>
    </p188:txBody>
  </p188:cm>
</p188:cmLst>
</file>

<file path=ppt/comments/modernComment_136_E2F6FA76.xml><?xml version="1.0" encoding="utf-8"?>
<p188:cmLst xmlns:a="http://schemas.openxmlformats.org/drawingml/2006/main" xmlns:r="http://schemas.openxmlformats.org/officeDocument/2006/relationships" xmlns:p188="http://schemas.microsoft.com/office/powerpoint/2018/8/main">
  <p188:cm id="{2B922867-D340-294E-B970-83F2C348C87B}" authorId="{02830803-A1F2-302A-4B1C-ED97FE0802A6}" created="2023-07-09T01:16:42.959">
    <pc:sldMkLst xmlns:pc="http://schemas.microsoft.com/office/powerpoint/2013/main/command">
      <pc:docMk/>
      <pc:sldMk cId="3807836790" sldId="310"/>
    </pc:sldMkLst>
    <p188:txBody>
      <a:bodyPr/>
      <a:lstStyle/>
      <a:p>
        <a:r>
          <a:rPr lang="en-US"/>
          <a:t>I feel some may think (especially fr HI settings) the question of should we screen is answered already i.e YES from all the evidence which show CI impacts multiple negative outcomes in HIV and aging. 
But the point you want to make here is it is not a given in LMICs and some still ask if we should.  Your quote address this. </a:t>
        </a:r>
      </a:p>
    </p188:txBody>
  </p188:cm>
</p188:cmLst>
</file>

<file path=ppt/comments/modernComment_137_AC1B5966.xml><?xml version="1.0" encoding="utf-8"?>
<p188:cmLst xmlns:a="http://schemas.openxmlformats.org/drawingml/2006/main" xmlns:r="http://schemas.openxmlformats.org/officeDocument/2006/relationships" xmlns:p188="http://schemas.microsoft.com/office/powerpoint/2018/8/main">
  <p188:cm id="{19915E2A-8F73-7443-B11E-CE6AF33D362F}" authorId="{02830803-A1F2-302A-4B1C-ED97FE0802A6}" status="resolved" created="2023-07-09T01:24:14.028" complete="100000">
    <pc:sldMkLst xmlns:pc="http://schemas.microsoft.com/office/powerpoint/2013/main/command">
      <pc:docMk/>
      <pc:sldMk cId="2887473510" sldId="311"/>
    </pc:sldMkLst>
    <p188:txBody>
      <a:bodyPr/>
      <a:lstStyle/>
      <a:p>
        <a:r>
          <a:rPr lang="en-US"/>
          <a:t>UNAIDS 2022 data (embargoed now but will be released 13 July):
PLWH &gt; 50 years = 9.38M (2022)
PLWH&gt;65 years = 1.65M (2022)
</a:t>
        </a:r>
      </a:p>
    </p188:txBody>
  </p188:cm>
  <p188:cm id="{D1D13FDE-450C-5E46-8402-DE87527B090C}" authorId="{02830803-A1F2-302A-4B1C-ED97FE0802A6}" status="resolved" created="2023-07-09T01:25:50.741" complete="100000">
    <ac:txMkLst xmlns:ac="http://schemas.microsoft.com/office/drawing/2013/main/command">
      <pc:docMk xmlns:pc="http://schemas.microsoft.com/office/powerpoint/2013/main/command"/>
      <pc:sldMk xmlns:pc="http://schemas.microsoft.com/office/powerpoint/2013/main/command" cId="2887473510" sldId="311"/>
      <ac:spMk id="4" creationId="{D2208026-4FBD-490E-62C3-91D34F2DF820}"/>
      <ac:txMk cp="363" len="19">
        <ac:context len="480" hash="2092125489"/>
      </ac:txMk>
    </ac:txMkLst>
    <p188:pos x="2258247" y="3211332"/>
    <p188:txBody>
      <a:bodyPr/>
      <a:lstStyle/>
      <a:p>
        <a:r>
          <a:rPr lang="en-US"/>
          <a:t>Another legacy effect shown to impact CI in later life is exposure to toxic NRTIs </a:t>
        </a:r>
      </a:p>
    </p188:txBody>
  </p188:cm>
  <p188:cm id="{052BCCC2-E053-3A49-A64E-5916C4100D57}" authorId="{02830803-A1F2-302A-4B1C-ED97FE0802A6}" created="2023-07-09T01:27:37.548">
    <ac:txMkLst xmlns:ac="http://schemas.microsoft.com/office/drawing/2013/main/command">
      <pc:docMk xmlns:pc="http://schemas.microsoft.com/office/powerpoint/2013/main/command"/>
      <pc:sldMk xmlns:pc="http://schemas.microsoft.com/office/powerpoint/2013/main/command" cId="2887473510" sldId="311"/>
      <ac:spMk id="4" creationId="{D2208026-4FBD-490E-62C3-91D34F2DF820}"/>
      <ac:txMk cp="459" len="17">
        <ac:context len="480" hash="2092125489"/>
      </ac:txMk>
    </ac:txMkLst>
    <p188:pos x="2384371" y="3947056"/>
    <p188:txBody>
      <a:bodyPr/>
      <a:lstStyle/>
      <a:p>
        <a:r>
          <a:rPr lang="en-US"/>
          <a:t>Thesis quite a controversial view but it is good to include it and highlight that there are many alternative views of how this should be operationalised</a:t>
        </a:r>
      </a:p>
    </p188:txBody>
  </p188:cm>
</p188:cmLst>
</file>

<file path=ppt/comments/modernComment_139_3CBFC932.xml><?xml version="1.0" encoding="utf-8"?>
<p188:cmLst xmlns:a="http://schemas.openxmlformats.org/drawingml/2006/main" xmlns:r="http://schemas.openxmlformats.org/officeDocument/2006/relationships" xmlns:p188="http://schemas.microsoft.com/office/powerpoint/2018/8/main">
  <p188:cm id="{92C6A2AD-AB45-324E-9D5E-BAFB132F34B9}" authorId="{02830803-A1F2-302A-4B1C-ED97FE0802A6}" created="2023-07-09T01:40:18.883">
    <ac:txMkLst xmlns:ac="http://schemas.microsoft.com/office/drawing/2013/main/command">
      <pc:docMk xmlns:pc="http://schemas.microsoft.com/office/powerpoint/2013/main/command"/>
      <pc:sldMk xmlns:pc="http://schemas.microsoft.com/office/powerpoint/2013/main/command" cId="1019201842" sldId="313"/>
      <ac:spMk id="15" creationId="{B845551E-BDBF-9561-6C1E-26C5480B6D29}"/>
      <ac:txMk cp="0" len="32">
        <ac:context len="68" hash="1449159017"/>
      </ac:txMk>
    </ac:txMkLst>
    <p188:pos x="3639676" y="422492"/>
    <p188:txBody>
      <a:bodyPr/>
      <a:lstStyle/>
      <a:p>
        <a:r>
          <a:rPr lang="en-US"/>
          <a:t>Translations for multiethnic populations</a:t>
        </a:r>
      </a:p>
    </p188:txBody>
  </p188:cm>
</p188:cmLst>
</file>

<file path=ppt/comments/modernComment_13B_14E67AA1.xml><?xml version="1.0" encoding="utf-8"?>
<p188:cmLst xmlns:a="http://schemas.openxmlformats.org/drawingml/2006/main" xmlns:r="http://schemas.openxmlformats.org/officeDocument/2006/relationships" xmlns:p188="http://schemas.microsoft.com/office/powerpoint/2018/8/main">
  <p188:cm id="{09986A35-8ECB-FF4A-84E7-660FD0956CBB}" authorId="{02830803-A1F2-302A-4B1C-ED97FE0802A6}" created="2023-07-09T01:41:37.275">
    <pc:sldMkLst xmlns:pc="http://schemas.microsoft.com/office/powerpoint/2013/main/command">
      <pc:docMk/>
      <pc:sldMk cId="350648993" sldId="315"/>
    </pc:sldMkLst>
    <p188:txBody>
      <a:bodyPr/>
      <a:lstStyle/>
      <a:p>
        <a:r>
          <a:rPr lang="en-US"/>
          <a:t>Do you want to use different coloured box for those developed specific for HIV?</a:t>
        </a:r>
      </a:p>
    </p188:txBody>
  </p188:cm>
</p188:cmLst>
</file>

<file path=ppt/comments/modernComment_14B_6BFECA6.xml><?xml version="1.0" encoding="utf-8"?>
<p188:cmLst xmlns:a="http://schemas.openxmlformats.org/drawingml/2006/main" xmlns:r="http://schemas.openxmlformats.org/officeDocument/2006/relationships" xmlns:p188="http://schemas.microsoft.com/office/powerpoint/2018/8/main">
  <p188:cm id="{E6AAC1EC-68D9-2A4F-8FFC-D5E9269AE4A6}" authorId="{02830803-A1F2-302A-4B1C-ED97FE0802A6}" created="2023-07-09T01:37:03.113">
    <ac:deMkLst xmlns:ac="http://schemas.microsoft.com/office/drawing/2013/main/command">
      <pc:docMk xmlns:pc="http://schemas.microsoft.com/office/powerpoint/2013/main/command"/>
      <pc:sldMk xmlns:pc="http://schemas.microsoft.com/office/powerpoint/2013/main/command" cId="113241254" sldId="331"/>
      <ac:picMk id="7" creationId="{EDC624CD-708C-4715-2BBC-43C94CAC7050}"/>
    </ac:deMkLst>
    <p188:txBody>
      <a:bodyPr/>
      <a:lstStyle/>
      <a:p>
        <a:r>
          <a:rPr lang="en-US"/>
          <a:t>is there guidance from IDSA (i think there is a recent one which came out this year). 
You may also want to explore if there are any LMIC guidelines which address this or are most silent on this recommendation.  Can focus on some countries, like south africa (ask Reuben?Hetta), Philippines (Tim/Mau) Thailand.  
You can actually state that in the many people you contacted from these countries, what they said.  It is to drive the point  that LMICs have no clear guidance</a:t>
        </a:r>
      </a:p>
    </p188:txBody>
  </p188:cm>
</p188:cmLst>
</file>

<file path=ppt/comments/modernComment_14E_63AE4322.xml><?xml version="1.0" encoding="utf-8"?>
<p188:cmLst xmlns:a="http://schemas.openxmlformats.org/drawingml/2006/main" xmlns:r="http://schemas.openxmlformats.org/officeDocument/2006/relationships" xmlns:p188="http://schemas.microsoft.com/office/powerpoint/2018/8/main">
  <p188:cm id="{D191549D-2F97-FD4D-B27B-C916D8E906BE}" authorId="{02830803-A1F2-302A-4B1C-ED97FE0802A6}" created="2023-07-09T01:46:16.090">
    <ac:deMkLst xmlns:ac="http://schemas.microsoft.com/office/drawing/2013/main/command">
      <pc:docMk xmlns:pc="http://schemas.microsoft.com/office/powerpoint/2013/main/command"/>
      <pc:sldMk xmlns:pc="http://schemas.microsoft.com/office/powerpoint/2013/main/command" cId="1672364834" sldId="334"/>
      <ac:spMk id="6" creationId="{F9E067CF-75CA-CC37-8450-11B838E9A8FB}"/>
    </ac:deMkLst>
    <p188:txBody>
      <a:bodyPr/>
      <a:lstStyle/>
      <a:p>
        <a:r>
          <a:rPr lang="en-US"/>
          <a:t>There are many tools BUT few have been translated, culturally adapted and have normative data for LMIC countries.  
Many LMICs DONT have the required the needed skills to adapt existing tools into their practice settings even when they identify a suitable tool.</a:t>
        </a:r>
      </a:p>
    </p188:txBody>
  </p188:cm>
</p188:cmLst>
</file>

<file path=ppt/comments/modernComment_14F_7D26DD7C.xml><?xml version="1.0" encoding="utf-8"?>
<p188:cmLst xmlns:a="http://schemas.openxmlformats.org/drawingml/2006/main" xmlns:r="http://schemas.openxmlformats.org/officeDocument/2006/relationships" xmlns:p188="http://schemas.microsoft.com/office/powerpoint/2018/8/main">
  <p188:cm id="{576EF507-0065-1A4B-B38D-F4BF3041EFB2}" authorId="{02830803-A1F2-302A-4B1C-ED97FE0802A6}" created="2023-07-09T01:58:13.038">
    <pc:sldMkLst xmlns:pc="http://schemas.microsoft.com/office/powerpoint/2013/main/command">
      <pc:docMk/>
      <pc:sldMk cId="2099699068" sldId="335"/>
    </pc:sldMkLst>
    <p188:txBody>
      <a:bodyPr/>
      <a:lstStyle/>
      <a:p>
        <a:r>
          <a:rPr lang="en-US"/>
          <a:t>So for each of these issues you could offer some strategies (if there is time):
1) more studies in LMICs to document burden.  Will help with implementation planning too.
2) Studies on biotypes in LMICs
3) Improving skills of researchers and practitioners in LMICS to adapt tools for local practice --&gt; this addresses problem #1 too
4) Task shifting and intervention studies in LMICs
</a:t>
        </a:r>
      </a:p>
    </p188:txBody>
  </p188:cm>
</p188:cmLst>
</file>

<file path=ppt/comments/modernComment_150_1DC147D5.xml><?xml version="1.0" encoding="utf-8"?>
<p188:cmLst xmlns:a="http://schemas.openxmlformats.org/drawingml/2006/main" xmlns:r="http://schemas.openxmlformats.org/officeDocument/2006/relationships" xmlns:p188="http://schemas.microsoft.com/office/powerpoint/2018/8/main">
  <p188:cm id="{0580FEFF-67E6-0F49-8CF1-B579741A2AB9}" authorId="{02830803-A1F2-302A-4B1C-ED97FE0802A6}" created="2023-07-09T01:53:52.293">
    <pc:sldMkLst xmlns:pc="http://schemas.microsoft.com/office/powerpoint/2013/main/command">
      <pc:docMk/>
      <pc:sldMk cId="499206101" sldId="336"/>
    </pc:sldMkLst>
    <p188:txBody>
      <a:bodyPr/>
      <a:lstStyle/>
      <a:p>
        <a:r>
          <a:rPr lang="en-US"/>
          <a:t>You want to a have a summary slide listing all the challenges that still need to be addressed in LMICs before screening CI can be streamlined </a:t>
        </a:r>
      </a:p>
    </p188:txBody>
  </p188:cm>
</p188:cmLst>
</file>

<file path=ppt/comments/modernComment_153_F501B184.xml><?xml version="1.0" encoding="utf-8"?>
<p188:cmLst xmlns:a="http://schemas.openxmlformats.org/drawingml/2006/main" xmlns:r="http://schemas.openxmlformats.org/officeDocument/2006/relationships" xmlns:p188="http://schemas.microsoft.com/office/powerpoint/2018/8/main">
  <p188:cm id="{62156200-E4DE-E04D-A00A-025EB526BAD1}" authorId="{02830803-A1F2-302A-4B1C-ED97FE0802A6}" created="2023-07-09T01:58:13.038">
    <pc:sldMkLst xmlns:pc="http://schemas.microsoft.com/office/powerpoint/2013/main/command">
      <pc:docMk/>
      <pc:sldMk cId="2099699068" sldId="335"/>
    </pc:sldMkLst>
    <p188:txBody>
      <a:bodyPr/>
      <a:lstStyle/>
      <a:p>
        <a:r>
          <a:rPr lang="en-US"/>
          <a:t>So for each of these issues you could offer some strategies (if there is time):
1) more studies in LMICs to document burden.  Will help with implementation planning too.
2) Studies on biotypes in LMICs
3) Improving skills of researchers and practitioners in LMICS to adapt tools for local practice --&gt; this addresses problem #1 too
4) Task shifting and intervention studies in LMICs
</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FB2A1F5-906D-0043-8613-B4517E3A55E8}" type="doc">
      <dgm:prSet loTypeId="urn:microsoft.com/office/officeart/2005/8/layout/vList5" loCatId="" qsTypeId="urn:microsoft.com/office/officeart/2005/8/quickstyle/simple1" qsCatId="simple" csTypeId="urn:microsoft.com/office/officeart/2005/8/colors/accent1_2" csCatId="accent1" phldr="1"/>
      <dgm:spPr/>
      <dgm:t>
        <a:bodyPr/>
        <a:lstStyle/>
        <a:p>
          <a:endParaRPr lang="en-GB"/>
        </a:p>
      </dgm:t>
    </dgm:pt>
    <dgm:pt modelId="{84F067AA-FF6E-BE48-8ACB-AE8DDFF38803}">
      <dgm:prSet phldrT="[Text]" custT="1"/>
      <dgm:spPr/>
      <dgm:t>
        <a:bodyPr/>
        <a:lstStyle/>
        <a:p>
          <a:r>
            <a:rPr lang="en-GB" sz="3400" dirty="0"/>
            <a:t>Cognition</a:t>
          </a:r>
        </a:p>
      </dgm:t>
    </dgm:pt>
    <dgm:pt modelId="{9CE7717F-3085-0A42-AE77-7A3C8F4D142F}" type="parTrans" cxnId="{2465CC10-0667-E947-8CFE-6585819422E9}">
      <dgm:prSet/>
      <dgm:spPr/>
      <dgm:t>
        <a:bodyPr/>
        <a:lstStyle/>
        <a:p>
          <a:endParaRPr lang="en-GB"/>
        </a:p>
      </dgm:t>
    </dgm:pt>
    <dgm:pt modelId="{181D47F6-336A-0C4B-A820-DE011390C118}" type="sibTrans" cxnId="{2465CC10-0667-E947-8CFE-6585819422E9}">
      <dgm:prSet/>
      <dgm:spPr/>
      <dgm:t>
        <a:bodyPr/>
        <a:lstStyle/>
        <a:p>
          <a:endParaRPr lang="en-GB"/>
        </a:p>
      </dgm:t>
    </dgm:pt>
    <dgm:pt modelId="{A4226D92-83EE-7D49-9D70-9080323DDD90}">
      <dgm:prSet phldrT="[Text]"/>
      <dgm:spPr/>
      <dgm:t>
        <a:bodyPr/>
        <a:lstStyle/>
        <a:p>
          <a:r>
            <a:rPr lang="en-GB" dirty="0"/>
            <a:t>Mental function</a:t>
          </a:r>
        </a:p>
      </dgm:t>
    </dgm:pt>
    <dgm:pt modelId="{E78B3545-03A4-B040-BEE7-3FEF05BF1239}" type="parTrans" cxnId="{6E894102-4971-A444-9FD9-BF16DCEB2154}">
      <dgm:prSet/>
      <dgm:spPr/>
      <dgm:t>
        <a:bodyPr/>
        <a:lstStyle/>
        <a:p>
          <a:endParaRPr lang="en-GB"/>
        </a:p>
      </dgm:t>
    </dgm:pt>
    <dgm:pt modelId="{8B26BEE7-039D-BB4C-9D7F-9221C2360249}" type="sibTrans" cxnId="{6E894102-4971-A444-9FD9-BF16DCEB2154}">
      <dgm:prSet/>
      <dgm:spPr/>
      <dgm:t>
        <a:bodyPr/>
        <a:lstStyle/>
        <a:p>
          <a:endParaRPr lang="en-GB"/>
        </a:p>
      </dgm:t>
    </dgm:pt>
    <dgm:pt modelId="{717F0B02-8A0A-6A47-B378-9121CF38E381}">
      <dgm:prSet phldrT="[Text]" custT="1"/>
      <dgm:spPr/>
      <dgm:t>
        <a:bodyPr/>
        <a:lstStyle/>
        <a:p>
          <a:r>
            <a:rPr lang="en-GB" sz="3400" dirty="0"/>
            <a:t>Cognitive aging</a:t>
          </a:r>
        </a:p>
      </dgm:t>
    </dgm:pt>
    <dgm:pt modelId="{4FEDC988-DF2D-1248-A7A3-A4A71922D8A7}" type="parTrans" cxnId="{CB11AE50-953B-3242-8E84-56A28FCEEACC}">
      <dgm:prSet/>
      <dgm:spPr/>
      <dgm:t>
        <a:bodyPr/>
        <a:lstStyle/>
        <a:p>
          <a:endParaRPr lang="en-GB"/>
        </a:p>
      </dgm:t>
    </dgm:pt>
    <dgm:pt modelId="{EA35A799-D975-4444-BCAF-1713C698E9B0}" type="sibTrans" cxnId="{CB11AE50-953B-3242-8E84-56A28FCEEACC}">
      <dgm:prSet/>
      <dgm:spPr/>
      <dgm:t>
        <a:bodyPr/>
        <a:lstStyle/>
        <a:p>
          <a:endParaRPr lang="en-GB"/>
        </a:p>
      </dgm:t>
    </dgm:pt>
    <dgm:pt modelId="{4F84821A-9E2A-B748-B93B-762A888775E7}">
      <dgm:prSet phldrT="[Text]"/>
      <dgm:spPr/>
      <dgm:t>
        <a:bodyPr/>
        <a:lstStyle/>
        <a:p>
          <a:r>
            <a:rPr lang="en-GB" dirty="0"/>
            <a:t>What happens to our mental function as we age</a:t>
          </a:r>
        </a:p>
      </dgm:t>
    </dgm:pt>
    <dgm:pt modelId="{A8C5597A-F388-1948-B1C4-F8FFCA446429}" type="parTrans" cxnId="{987277BA-F6A8-1742-AA0B-A255BB418A5B}">
      <dgm:prSet/>
      <dgm:spPr/>
      <dgm:t>
        <a:bodyPr/>
        <a:lstStyle/>
        <a:p>
          <a:endParaRPr lang="en-GB"/>
        </a:p>
      </dgm:t>
    </dgm:pt>
    <dgm:pt modelId="{49DB0ECA-75F0-A14D-861A-B0C12A82BC7F}" type="sibTrans" cxnId="{987277BA-F6A8-1742-AA0B-A255BB418A5B}">
      <dgm:prSet/>
      <dgm:spPr/>
      <dgm:t>
        <a:bodyPr/>
        <a:lstStyle/>
        <a:p>
          <a:endParaRPr lang="en-GB"/>
        </a:p>
      </dgm:t>
    </dgm:pt>
    <dgm:pt modelId="{11E637D2-8B2D-1F4C-81E6-AC09C54FA118}">
      <dgm:prSet phldrT="[Text]" custT="1"/>
      <dgm:spPr/>
      <dgm:t>
        <a:bodyPr/>
        <a:lstStyle/>
        <a:p>
          <a:r>
            <a:rPr lang="en-GB" sz="3400" dirty="0"/>
            <a:t>Cognitive impairment</a:t>
          </a:r>
        </a:p>
      </dgm:t>
    </dgm:pt>
    <dgm:pt modelId="{3F905E17-8E6C-9246-94A0-E0AE108327CD}" type="parTrans" cxnId="{47E61045-F3B3-6F45-8678-B856B7877C9A}">
      <dgm:prSet/>
      <dgm:spPr/>
      <dgm:t>
        <a:bodyPr/>
        <a:lstStyle/>
        <a:p>
          <a:endParaRPr lang="en-GB"/>
        </a:p>
      </dgm:t>
    </dgm:pt>
    <dgm:pt modelId="{2DA032A8-090C-C84C-8675-AB007E39C955}" type="sibTrans" cxnId="{47E61045-F3B3-6F45-8678-B856B7877C9A}">
      <dgm:prSet/>
      <dgm:spPr/>
      <dgm:t>
        <a:bodyPr/>
        <a:lstStyle/>
        <a:p>
          <a:endParaRPr lang="en-GB"/>
        </a:p>
      </dgm:t>
    </dgm:pt>
    <dgm:pt modelId="{93C85F7B-3B66-D74E-B11C-0F1461FDEDBB}">
      <dgm:prSet phldrT="[Text]"/>
      <dgm:spPr/>
      <dgm:t>
        <a:bodyPr/>
        <a:lstStyle/>
        <a:p>
          <a:r>
            <a:rPr lang="en-GB" dirty="0"/>
            <a:t>Abnormal mental function</a:t>
          </a:r>
        </a:p>
      </dgm:t>
    </dgm:pt>
    <dgm:pt modelId="{D0461BC8-3852-6D43-8189-30A39A41056D}" type="parTrans" cxnId="{F98AC550-7EE9-0148-8F32-2A7260C8B244}">
      <dgm:prSet/>
      <dgm:spPr/>
      <dgm:t>
        <a:bodyPr/>
        <a:lstStyle/>
        <a:p>
          <a:endParaRPr lang="en-GB"/>
        </a:p>
      </dgm:t>
    </dgm:pt>
    <dgm:pt modelId="{47565CAC-14B3-844E-9348-34B4B8A946DF}" type="sibTrans" cxnId="{F98AC550-7EE9-0148-8F32-2A7260C8B244}">
      <dgm:prSet/>
      <dgm:spPr/>
      <dgm:t>
        <a:bodyPr/>
        <a:lstStyle/>
        <a:p>
          <a:endParaRPr lang="en-GB"/>
        </a:p>
      </dgm:t>
    </dgm:pt>
    <dgm:pt modelId="{7B0BC993-C44C-0646-AA64-D0CABD6A3525}">
      <dgm:prSet phldrT="[Text]"/>
      <dgm:spPr/>
      <dgm:t>
        <a:bodyPr/>
        <a:lstStyle/>
        <a:p>
          <a:r>
            <a:rPr lang="en-GB" dirty="0"/>
            <a:t>For </a:t>
          </a:r>
          <a:r>
            <a:rPr lang="en-GB" dirty="0" err="1"/>
            <a:t>eg.</a:t>
          </a:r>
          <a:r>
            <a:rPr lang="en-GB" dirty="0"/>
            <a:t> attention, thinking, understanding, learning, remembering, problem-solving, decision making</a:t>
          </a:r>
        </a:p>
      </dgm:t>
    </dgm:pt>
    <dgm:pt modelId="{7E484B73-A09A-D64A-BF02-3205D3852875}" type="parTrans" cxnId="{F5F5A2AE-F566-BA45-9184-3B27FA8FB1C0}">
      <dgm:prSet/>
      <dgm:spPr/>
      <dgm:t>
        <a:bodyPr/>
        <a:lstStyle/>
        <a:p>
          <a:endParaRPr lang="en-GB"/>
        </a:p>
      </dgm:t>
    </dgm:pt>
    <dgm:pt modelId="{CEC39DFF-F349-7940-AD2A-74D559954697}" type="sibTrans" cxnId="{F5F5A2AE-F566-BA45-9184-3B27FA8FB1C0}">
      <dgm:prSet/>
      <dgm:spPr/>
      <dgm:t>
        <a:bodyPr/>
        <a:lstStyle/>
        <a:p>
          <a:endParaRPr lang="en-GB"/>
        </a:p>
      </dgm:t>
    </dgm:pt>
    <dgm:pt modelId="{4A6A85A2-D8CE-A245-8239-A91735E8F2D1}" type="pres">
      <dgm:prSet presAssocID="{4FB2A1F5-906D-0043-8613-B4517E3A55E8}" presName="Name0" presStyleCnt="0">
        <dgm:presLayoutVars>
          <dgm:dir/>
          <dgm:animLvl val="lvl"/>
          <dgm:resizeHandles val="exact"/>
        </dgm:presLayoutVars>
      </dgm:prSet>
      <dgm:spPr/>
    </dgm:pt>
    <dgm:pt modelId="{10C141AE-A5B7-3148-B6BF-E4187634A46F}" type="pres">
      <dgm:prSet presAssocID="{84F067AA-FF6E-BE48-8ACB-AE8DDFF38803}" presName="linNode" presStyleCnt="0"/>
      <dgm:spPr/>
    </dgm:pt>
    <dgm:pt modelId="{79F387E5-79D0-EE44-BAFA-76023FCAF33E}" type="pres">
      <dgm:prSet presAssocID="{84F067AA-FF6E-BE48-8ACB-AE8DDFF38803}" presName="parentText" presStyleLbl="node1" presStyleIdx="0" presStyleCnt="3">
        <dgm:presLayoutVars>
          <dgm:chMax val="1"/>
          <dgm:bulletEnabled val="1"/>
        </dgm:presLayoutVars>
      </dgm:prSet>
      <dgm:spPr/>
    </dgm:pt>
    <dgm:pt modelId="{695678FE-A285-614E-B162-4C122DA1A8D0}" type="pres">
      <dgm:prSet presAssocID="{84F067AA-FF6E-BE48-8ACB-AE8DDFF38803}" presName="descendantText" presStyleLbl="alignAccFollowNode1" presStyleIdx="0" presStyleCnt="3">
        <dgm:presLayoutVars>
          <dgm:bulletEnabled val="1"/>
        </dgm:presLayoutVars>
      </dgm:prSet>
      <dgm:spPr/>
    </dgm:pt>
    <dgm:pt modelId="{DC6C013E-670F-D24A-96CD-A68C77629787}" type="pres">
      <dgm:prSet presAssocID="{181D47F6-336A-0C4B-A820-DE011390C118}" presName="sp" presStyleCnt="0"/>
      <dgm:spPr/>
    </dgm:pt>
    <dgm:pt modelId="{E711A985-C5A7-0E4E-B550-727D35C8C0EE}" type="pres">
      <dgm:prSet presAssocID="{717F0B02-8A0A-6A47-B378-9121CF38E381}" presName="linNode" presStyleCnt="0"/>
      <dgm:spPr/>
    </dgm:pt>
    <dgm:pt modelId="{B6358F7B-A1B0-5E42-954D-E5922D47A0BF}" type="pres">
      <dgm:prSet presAssocID="{717F0B02-8A0A-6A47-B378-9121CF38E381}" presName="parentText" presStyleLbl="node1" presStyleIdx="1" presStyleCnt="3">
        <dgm:presLayoutVars>
          <dgm:chMax val="1"/>
          <dgm:bulletEnabled val="1"/>
        </dgm:presLayoutVars>
      </dgm:prSet>
      <dgm:spPr/>
    </dgm:pt>
    <dgm:pt modelId="{1C37F246-80FA-C149-B73C-6CC0F20ABAD1}" type="pres">
      <dgm:prSet presAssocID="{717F0B02-8A0A-6A47-B378-9121CF38E381}" presName="descendantText" presStyleLbl="alignAccFollowNode1" presStyleIdx="1" presStyleCnt="3">
        <dgm:presLayoutVars>
          <dgm:bulletEnabled val="1"/>
        </dgm:presLayoutVars>
      </dgm:prSet>
      <dgm:spPr/>
    </dgm:pt>
    <dgm:pt modelId="{E705FF1E-181B-9345-AF85-D643350F2E40}" type="pres">
      <dgm:prSet presAssocID="{EA35A799-D975-4444-BCAF-1713C698E9B0}" presName="sp" presStyleCnt="0"/>
      <dgm:spPr/>
    </dgm:pt>
    <dgm:pt modelId="{436E944D-D403-7E4C-82C8-02F2B8CB696F}" type="pres">
      <dgm:prSet presAssocID="{11E637D2-8B2D-1F4C-81E6-AC09C54FA118}" presName="linNode" presStyleCnt="0"/>
      <dgm:spPr/>
    </dgm:pt>
    <dgm:pt modelId="{11D2DE73-FB01-5941-902F-72C2E3E1C4D5}" type="pres">
      <dgm:prSet presAssocID="{11E637D2-8B2D-1F4C-81E6-AC09C54FA118}" presName="parentText" presStyleLbl="node1" presStyleIdx="2" presStyleCnt="3">
        <dgm:presLayoutVars>
          <dgm:chMax val="1"/>
          <dgm:bulletEnabled val="1"/>
        </dgm:presLayoutVars>
      </dgm:prSet>
      <dgm:spPr/>
    </dgm:pt>
    <dgm:pt modelId="{CFC55255-2574-494B-85C5-11A8352CF5DD}" type="pres">
      <dgm:prSet presAssocID="{11E637D2-8B2D-1F4C-81E6-AC09C54FA118}" presName="descendantText" presStyleLbl="alignAccFollowNode1" presStyleIdx="2" presStyleCnt="3">
        <dgm:presLayoutVars>
          <dgm:bulletEnabled val="1"/>
        </dgm:presLayoutVars>
      </dgm:prSet>
      <dgm:spPr/>
    </dgm:pt>
  </dgm:ptLst>
  <dgm:cxnLst>
    <dgm:cxn modelId="{6E894102-4971-A444-9FD9-BF16DCEB2154}" srcId="{84F067AA-FF6E-BE48-8ACB-AE8DDFF38803}" destId="{A4226D92-83EE-7D49-9D70-9080323DDD90}" srcOrd="0" destOrd="0" parTransId="{E78B3545-03A4-B040-BEE7-3FEF05BF1239}" sibTransId="{8B26BEE7-039D-BB4C-9D7F-9221C2360249}"/>
    <dgm:cxn modelId="{1F892B10-C0E2-EC48-806A-0DE0EF822FA8}" type="presOf" srcId="{11E637D2-8B2D-1F4C-81E6-AC09C54FA118}" destId="{11D2DE73-FB01-5941-902F-72C2E3E1C4D5}" srcOrd="0" destOrd="0" presId="urn:microsoft.com/office/officeart/2005/8/layout/vList5"/>
    <dgm:cxn modelId="{2465CC10-0667-E947-8CFE-6585819422E9}" srcId="{4FB2A1F5-906D-0043-8613-B4517E3A55E8}" destId="{84F067AA-FF6E-BE48-8ACB-AE8DDFF38803}" srcOrd="0" destOrd="0" parTransId="{9CE7717F-3085-0A42-AE77-7A3C8F4D142F}" sibTransId="{181D47F6-336A-0C4B-A820-DE011390C118}"/>
    <dgm:cxn modelId="{3F894819-00C8-C84D-8131-66F83EB4C095}" type="presOf" srcId="{717F0B02-8A0A-6A47-B378-9121CF38E381}" destId="{B6358F7B-A1B0-5E42-954D-E5922D47A0BF}" srcOrd="0" destOrd="0" presId="urn:microsoft.com/office/officeart/2005/8/layout/vList5"/>
    <dgm:cxn modelId="{FF2FC226-26BA-A842-9555-5EF20099D9F0}" type="presOf" srcId="{7B0BC993-C44C-0646-AA64-D0CABD6A3525}" destId="{695678FE-A285-614E-B162-4C122DA1A8D0}" srcOrd="0" destOrd="1" presId="urn:microsoft.com/office/officeart/2005/8/layout/vList5"/>
    <dgm:cxn modelId="{771ADC27-D0AF-2D43-9C15-0285BC556B6A}" type="presOf" srcId="{4FB2A1F5-906D-0043-8613-B4517E3A55E8}" destId="{4A6A85A2-D8CE-A245-8239-A91735E8F2D1}" srcOrd="0" destOrd="0" presId="urn:microsoft.com/office/officeart/2005/8/layout/vList5"/>
    <dgm:cxn modelId="{CA9E3D3A-14C3-EC45-97B5-E2BB06EDF84A}" type="presOf" srcId="{93C85F7B-3B66-D74E-B11C-0F1461FDEDBB}" destId="{CFC55255-2574-494B-85C5-11A8352CF5DD}" srcOrd="0" destOrd="0" presId="urn:microsoft.com/office/officeart/2005/8/layout/vList5"/>
    <dgm:cxn modelId="{47E61045-F3B3-6F45-8678-B856B7877C9A}" srcId="{4FB2A1F5-906D-0043-8613-B4517E3A55E8}" destId="{11E637D2-8B2D-1F4C-81E6-AC09C54FA118}" srcOrd="2" destOrd="0" parTransId="{3F905E17-8E6C-9246-94A0-E0AE108327CD}" sibTransId="{2DA032A8-090C-C84C-8675-AB007E39C955}"/>
    <dgm:cxn modelId="{CB11AE50-953B-3242-8E84-56A28FCEEACC}" srcId="{4FB2A1F5-906D-0043-8613-B4517E3A55E8}" destId="{717F0B02-8A0A-6A47-B378-9121CF38E381}" srcOrd="1" destOrd="0" parTransId="{4FEDC988-DF2D-1248-A7A3-A4A71922D8A7}" sibTransId="{EA35A799-D975-4444-BCAF-1713C698E9B0}"/>
    <dgm:cxn modelId="{F98AC550-7EE9-0148-8F32-2A7260C8B244}" srcId="{11E637D2-8B2D-1F4C-81E6-AC09C54FA118}" destId="{93C85F7B-3B66-D74E-B11C-0F1461FDEDBB}" srcOrd="0" destOrd="0" parTransId="{D0461BC8-3852-6D43-8189-30A39A41056D}" sibTransId="{47565CAC-14B3-844E-9348-34B4B8A946DF}"/>
    <dgm:cxn modelId="{AD4C4269-3FE6-2146-8CED-1E2FFFE5A55A}" type="presOf" srcId="{A4226D92-83EE-7D49-9D70-9080323DDD90}" destId="{695678FE-A285-614E-B162-4C122DA1A8D0}" srcOrd="0" destOrd="0" presId="urn:microsoft.com/office/officeart/2005/8/layout/vList5"/>
    <dgm:cxn modelId="{E3FEB698-F859-FA4E-992F-E6575B5BBED4}" type="presOf" srcId="{4F84821A-9E2A-B748-B93B-762A888775E7}" destId="{1C37F246-80FA-C149-B73C-6CC0F20ABAD1}" srcOrd="0" destOrd="0" presId="urn:microsoft.com/office/officeart/2005/8/layout/vList5"/>
    <dgm:cxn modelId="{F5F5A2AE-F566-BA45-9184-3B27FA8FB1C0}" srcId="{84F067AA-FF6E-BE48-8ACB-AE8DDFF38803}" destId="{7B0BC993-C44C-0646-AA64-D0CABD6A3525}" srcOrd="1" destOrd="0" parTransId="{7E484B73-A09A-D64A-BF02-3205D3852875}" sibTransId="{CEC39DFF-F349-7940-AD2A-74D559954697}"/>
    <dgm:cxn modelId="{2C854FB0-BEB5-E044-AA90-C3310B6CED1F}" type="presOf" srcId="{84F067AA-FF6E-BE48-8ACB-AE8DDFF38803}" destId="{79F387E5-79D0-EE44-BAFA-76023FCAF33E}" srcOrd="0" destOrd="0" presId="urn:microsoft.com/office/officeart/2005/8/layout/vList5"/>
    <dgm:cxn modelId="{987277BA-F6A8-1742-AA0B-A255BB418A5B}" srcId="{717F0B02-8A0A-6A47-B378-9121CF38E381}" destId="{4F84821A-9E2A-B748-B93B-762A888775E7}" srcOrd="0" destOrd="0" parTransId="{A8C5597A-F388-1948-B1C4-F8FFCA446429}" sibTransId="{49DB0ECA-75F0-A14D-861A-B0C12A82BC7F}"/>
    <dgm:cxn modelId="{22C76813-2087-0640-9B98-655A4748BA02}" type="presParOf" srcId="{4A6A85A2-D8CE-A245-8239-A91735E8F2D1}" destId="{10C141AE-A5B7-3148-B6BF-E4187634A46F}" srcOrd="0" destOrd="0" presId="urn:microsoft.com/office/officeart/2005/8/layout/vList5"/>
    <dgm:cxn modelId="{E788CC19-F14E-044B-896F-EDC6B93B627E}" type="presParOf" srcId="{10C141AE-A5B7-3148-B6BF-E4187634A46F}" destId="{79F387E5-79D0-EE44-BAFA-76023FCAF33E}" srcOrd="0" destOrd="0" presId="urn:microsoft.com/office/officeart/2005/8/layout/vList5"/>
    <dgm:cxn modelId="{758305B5-CE53-E94F-AFF0-91E881CBAF56}" type="presParOf" srcId="{10C141AE-A5B7-3148-B6BF-E4187634A46F}" destId="{695678FE-A285-614E-B162-4C122DA1A8D0}" srcOrd="1" destOrd="0" presId="urn:microsoft.com/office/officeart/2005/8/layout/vList5"/>
    <dgm:cxn modelId="{E5636B3B-F4D4-0D48-AB3A-346D4448F30D}" type="presParOf" srcId="{4A6A85A2-D8CE-A245-8239-A91735E8F2D1}" destId="{DC6C013E-670F-D24A-96CD-A68C77629787}" srcOrd="1" destOrd="0" presId="urn:microsoft.com/office/officeart/2005/8/layout/vList5"/>
    <dgm:cxn modelId="{53C419EE-0539-2C46-82DE-8BACF0A30F00}" type="presParOf" srcId="{4A6A85A2-D8CE-A245-8239-A91735E8F2D1}" destId="{E711A985-C5A7-0E4E-B550-727D35C8C0EE}" srcOrd="2" destOrd="0" presId="urn:microsoft.com/office/officeart/2005/8/layout/vList5"/>
    <dgm:cxn modelId="{0A304DB8-297E-B340-AD1E-C4D073F4BCF3}" type="presParOf" srcId="{E711A985-C5A7-0E4E-B550-727D35C8C0EE}" destId="{B6358F7B-A1B0-5E42-954D-E5922D47A0BF}" srcOrd="0" destOrd="0" presId="urn:microsoft.com/office/officeart/2005/8/layout/vList5"/>
    <dgm:cxn modelId="{2CDB0AF8-F1F4-E241-AEB6-5D30C66768E2}" type="presParOf" srcId="{E711A985-C5A7-0E4E-B550-727D35C8C0EE}" destId="{1C37F246-80FA-C149-B73C-6CC0F20ABAD1}" srcOrd="1" destOrd="0" presId="urn:microsoft.com/office/officeart/2005/8/layout/vList5"/>
    <dgm:cxn modelId="{108711C4-993D-A642-A8FC-61344A41632C}" type="presParOf" srcId="{4A6A85A2-D8CE-A245-8239-A91735E8F2D1}" destId="{E705FF1E-181B-9345-AF85-D643350F2E40}" srcOrd="3" destOrd="0" presId="urn:microsoft.com/office/officeart/2005/8/layout/vList5"/>
    <dgm:cxn modelId="{08A91040-3388-5341-BAF1-C8948B977699}" type="presParOf" srcId="{4A6A85A2-D8CE-A245-8239-A91735E8F2D1}" destId="{436E944D-D403-7E4C-82C8-02F2B8CB696F}" srcOrd="4" destOrd="0" presId="urn:microsoft.com/office/officeart/2005/8/layout/vList5"/>
    <dgm:cxn modelId="{8F41188A-8F5B-F04A-93CF-874CE4F01519}" type="presParOf" srcId="{436E944D-D403-7E4C-82C8-02F2B8CB696F}" destId="{11D2DE73-FB01-5941-902F-72C2E3E1C4D5}" srcOrd="0" destOrd="0" presId="urn:microsoft.com/office/officeart/2005/8/layout/vList5"/>
    <dgm:cxn modelId="{31991D55-53BF-7347-AC26-71406F375A44}" type="presParOf" srcId="{436E944D-D403-7E4C-82C8-02F2B8CB696F}" destId="{CFC55255-2574-494B-85C5-11A8352CF5DD}"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26C12C6-5441-7741-9047-A3B6F3BBAA5D}" type="doc">
      <dgm:prSet loTypeId="urn:microsoft.com/office/officeart/2005/8/layout/default" loCatId="" qsTypeId="urn:microsoft.com/office/officeart/2005/8/quickstyle/simple1" qsCatId="simple" csTypeId="urn:microsoft.com/office/officeart/2005/8/colors/accent1_2" csCatId="accent1" phldr="1"/>
      <dgm:spPr/>
      <dgm:t>
        <a:bodyPr/>
        <a:lstStyle/>
        <a:p>
          <a:endParaRPr lang="en-GB"/>
        </a:p>
      </dgm:t>
    </dgm:pt>
    <dgm:pt modelId="{CEFFD9BA-5676-4242-BA25-D3084E59E547}">
      <dgm:prSet phldrT="[Text]"/>
      <dgm:spPr/>
      <dgm:t>
        <a:bodyPr/>
        <a:lstStyle/>
        <a:p>
          <a:r>
            <a:rPr lang="en-GB" dirty="0"/>
            <a:t>HIV Dementia Scale (HDS)</a:t>
          </a:r>
        </a:p>
      </dgm:t>
    </dgm:pt>
    <dgm:pt modelId="{737BD51F-63D3-F84B-9637-55C63AF540FE}" type="parTrans" cxnId="{2B789ECB-CDB7-A647-93D8-8D25A7856602}">
      <dgm:prSet/>
      <dgm:spPr/>
      <dgm:t>
        <a:bodyPr/>
        <a:lstStyle/>
        <a:p>
          <a:endParaRPr lang="en-GB"/>
        </a:p>
      </dgm:t>
    </dgm:pt>
    <dgm:pt modelId="{2C53C46E-FAA1-C94C-9408-33B688E24D3E}" type="sibTrans" cxnId="{2B789ECB-CDB7-A647-93D8-8D25A7856602}">
      <dgm:prSet/>
      <dgm:spPr/>
      <dgm:t>
        <a:bodyPr/>
        <a:lstStyle/>
        <a:p>
          <a:endParaRPr lang="en-GB"/>
        </a:p>
      </dgm:t>
    </dgm:pt>
    <dgm:pt modelId="{29AA8756-F53D-A545-8C65-9B129F911555}">
      <dgm:prSet phldrT="[Text]"/>
      <dgm:spPr/>
      <dgm:t>
        <a:bodyPr/>
        <a:lstStyle/>
        <a:p>
          <a:r>
            <a:rPr lang="en-GB" dirty="0"/>
            <a:t>International HIV Dementia Scale (IHDS)</a:t>
          </a:r>
        </a:p>
      </dgm:t>
    </dgm:pt>
    <dgm:pt modelId="{98D63A20-672B-FC49-8582-3987F491E388}" type="parTrans" cxnId="{8C1902A6-5187-744E-9CD2-301270DF51A4}">
      <dgm:prSet/>
      <dgm:spPr/>
      <dgm:t>
        <a:bodyPr/>
        <a:lstStyle/>
        <a:p>
          <a:endParaRPr lang="en-GB"/>
        </a:p>
      </dgm:t>
    </dgm:pt>
    <dgm:pt modelId="{F22996D1-B804-AA47-A5B6-876F0BBD41B3}" type="sibTrans" cxnId="{8C1902A6-5187-744E-9CD2-301270DF51A4}">
      <dgm:prSet/>
      <dgm:spPr/>
      <dgm:t>
        <a:bodyPr/>
        <a:lstStyle/>
        <a:p>
          <a:endParaRPr lang="en-GB"/>
        </a:p>
      </dgm:t>
    </dgm:pt>
    <dgm:pt modelId="{CA561BFF-A1E7-B244-BD2E-5F3172FEBEE7}">
      <dgm:prSet phldrT="[Text]"/>
      <dgm:spPr/>
      <dgm:t>
        <a:bodyPr/>
        <a:lstStyle/>
        <a:p>
          <a:r>
            <a:rPr lang="en-GB" dirty="0"/>
            <a:t>Mini-mental State Examination (MMSE)</a:t>
          </a:r>
        </a:p>
      </dgm:t>
    </dgm:pt>
    <dgm:pt modelId="{DE0B1730-C4B5-774A-AACB-169731D842F2}" type="parTrans" cxnId="{7B9B5321-BF28-6647-9860-572A4D1ED2CE}">
      <dgm:prSet/>
      <dgm:spPr/>
      <dgm:t>
        <a:bodyPr/>
        <a:lstStyle/>
        <a:p>
          <a:endParaRPr lang="en-GB"/>
        </a:p>
      </dgm:t>
    </dgm:pt>
    <dgm:pt modelId="{DC5378B2-3B8C-8048-B550-73A4B9D25E0C}" type="sibTrans" cxnId="{7B9B5321-BF28-6647-9860-572A4D1ED2CE}">
      <dgm:prSet/>
      <dgm:spPr/>
      <dgm:t>
        <a:bodyPr/>
        <a:lstStyle/>
        <a:p>
          <a:endParaRPr lang="en-GB"/>
        </a:p>
      </dgm:t>
    </dgm:pt>
    <dgm:pt modelId="{4FBD1B2B-ACF9-B144-88C8-55DB96D260DB}">
      <dgm:prSet phldrT="[Text]"/>
      <dgm:spPr/>
      <dgm:t>
        <a:bodyPr/>
        <a:lstStyle/>
        <a:p>
          <a:r>
            <a:rPr lang="en-GB" dirty="0"/>
            <a:t>Brief Neurocognitive Screen (</a:t>
          </a:r>
          <a:r>
            <a:rPr lang="en-GB" dirty="0" err="1"/>
            <a:t>NeuroScreen</a:t>
          </a:r>
          <a:r>
            <a:rPr lang="en-GB" dirty="0"/>
            <a:t>)</a:t>
          </a:r>
        </a:p>
      </dgm:t>
    </dgm:pt>
    <dgm:pt modelId="{6BEDC4C8-51FB-194E-91E9-B3D381F9D70D}" type="parTrans" cxnId="{63FD4B70-0AE1-A34B-B893-FBD2C43FE4BA}">
      <dgm:prSet/>
      <dgm:spPr/>
      <dgm:t>
        <a:bodyPr/>
        <a:lstStyle/>
        <a:p>
          <a:endParaRPr lang="en-GB"/>
        </a:p>
      </dgm:t>
    </dgm:pt>
    <dgm:pt modelId="{17BF615B-C38A-5547-9F33-70E633B45E86}" type="sibTrans" cxnId="{63FD4B70-0AE1-A34B-B893-FBD2C43FE4BA}">
      <dgm:prSet/>
      <dgm:spPr/>
      <dgm:t>
        <a:bodyPr/>
        <a:lstStyle/>
        <a:p>
          <a:endParaRPr lang="en-GB"/>
        </a:p>
      </dgm:t>
    </dgm:pt>
    <dgm:pt modelId="{431BFC04-EA8A-6646-9EAB-FBBB1EF5B96C}">
      <dgm:prSet phldrT="[Text]"/>
      <dgm:spPr/>
      <dgm:t>
        <a:bodyPr/>
        <a:lstStyle/>
        <a:p>
          <a:r>
            <a:rPr lang="en-GB" dirty="0" err="1"/>
            <a:t>CogState</a:t>
          </a:r>
          <a:r>
            <a:rPr lang="en-GB" dirty="0"/>
            <a:t> Computerized Battery</a:t>
          </a:r>
        </a:p>
      </dgm:t>
    </dgm:pt>
    <dgm:pt modelId="{2590B536-98FD-A74C-AA29-FD26435D6803}" type="parTrans" cxnId="{A4CC5A1E-1A2C-B64F-B781-B41955AB1ADC}">
      <dgm:prSet/>
      <dgm:spPr/>
      <dgm:t>
        <a:bodyPr/>
        <a:lstStyle/>
        <a:p>
          <a:endParaRPr lang="en-GB"/>
        </a:p>
      </dgm:t>
    </dgm:pt>
    <dgm:pt modelId="{00AC6975-93DF-A040-8FAF-65D2CEB5FE78}" type="sibTrans" cxnId="{A4CC5A1E-1A2C-B64F-B781-B41955AB1ADC}">
      <dgm:prSet/>
      <dgm:spPr/>
      <dgm:t>
        <a:bodyPr/>
        <a:lstStyle/>
        <a:p>
          <a:endParaRPr lang="en-GB"/>
        </a:p>
      </dgm:t>
    </dgm:pt>
    <dgm:pt modelId="{40A4EA93-CE30-7245-8583-CD0DD4CF299F}">
      <dgm:prSet phldrT="[Text]"/>
      <dgm:spPr/>
      <dgm:t>
        <a:bodyPr/>
        <a:lstStyle/>
        <a:p>
          <a:r>
            <a:rPr lang="en-GB" dirty="0"/>
            <a:t>Bender Gestalt Test</a:t>
          </a:r>
        </a:p>
      </dgm:t>
    </dgm:pt>
    <dgm:pt modelId="{A952991E-0D82-5C4D-B1D5-912ED1179285}" type="parTrans" cxnId="{CA45E068-DDF5-3F44-BD35-E9984EF970B1}">
      <dgm:prSet/>
      <dgm:spPr/>
      <dgm:t>
        <a:bodyPr/>
        <a:lstStyle/>
        <a:p>
          <a:endParaRPr lang="en-GB"/>
        </a:p>
      </dgm:t>
    </dgm:pt>
    <dgm:pt modelId="{742BEB88-0BFB-314C-81ED-AFFF2E49C787}" type="sibTrans" cxnId="{CA45E068-DDF5-3F44-BD35-E9984EF970B1}">
      <dgm:prSet/>
      <dgm:spPr/>
      <dgm:t>
        <a:bodyPr/>
        <a:lstStyle/>
        <a:p>
          <a:endParaRPr lang="en-GB"/>
        </a:p>
      </dgm:t>
    </dgm:pt>
    <dgm:pt modelId="{D79DDEF7-F98C-7243-BDAB-F4E4A5CE240F}">
      <dgm:prSet phldrT="[Text]"/>
      <dgm:spPr/>
      <dgm:t>
        <a:bodyPr/>
        <a:lstStyle/>
        <a:p>
          <a:r>
            <a:rPr lang="en-GB" dirty="0"/>
            <a:t>California Computerized Assessment Package (</a:t>
          </a:r>
          <a:r>
            <a:rPr lang="en-GB" dirty="0" err="1"/>
            <a:t>CalCAP</a:t>
          </a:r>
          <a:r>
            <a:rPr lang="en-GB" dirty="0"/>
            <a:t>)</a:t>
          </a:r>
        </a:p>
      </dgm:t>
    </dgm:pt>
    <dgm:pt modelId="{74446ACF-6274-924D-A917-E7668DB403E9}" type="parTrans" cxnId="{4EEABF40-A03B-C74C-87E2-B82065F24E88}">
      <dgm:prSet/>
      <dgm:spPr/>
      <dgm:t>
        <a:bodyPr/>
        <a:lstStyle/>
        <a:p>
          <a:endParaRPr lang="en-GB"/>
        </a:p>
      </dgm:t>
    </dgm:pt>
    <dgm:pt modelId="{9E43B5F1-686E-0646-89F9-D2453DC3333B}" type="sibTrans" cxnId="{4EEABF40-A03B-C74C-87E2-B82065F24E88}">
      <dgm:prSet/>
      <dgm:spPr/>
      <dgm:t>
        <a:bodyPr/>
        <a:lstStyle/>
        <a:p>
          <a:endParaRPr lang="en-GB"/>
        </a:p>
      </dgm:t>
    </dgm:pt>
    <dgm:pt modelId="{EB533203-994B-B94D-86B1-18A11D6C381A}">
      <dgm:prSet phldrT="[Text]"/>
      <dgm:spPr/>
      <dgm:t>
        <a:bodyPr/>
        <a:lstStyle/>
        <a:p>
          <a:r>
            <a:rPr lang="en-GB" dirty="0"/>
            <a:t>Coin Rotation Test</a:t>
          </a:r>
        </a:p>
      </dgm:t>
    </dgm:pt>
    <dgm:pt modelId="{11FCBB8F-C20A-CF4E-B47B-79C193D27989}" type="parTrans" cxnId="{8F6A5636-64D4-DB42-BF24-39C24838C4DE}">
      <dgm:prSet/>
      <dgm:spPr/>
      <dgm:t>
        <a:bodyPr/>
        <a:lstStyle/>
        <a:p>
          <a:endParaRPr lang="en-GB"/>
        </a:p>
      </dgm:t>
    </dgm:pt>
    <dgm:pt modelId="{40DD7BBD-012F-9D41-AFA6-B40E96721D3A}" type="sibTrans" cxnId="{8F6A5636-64D4-DB42-BF24-39C24838C4DE}">
      <dgm:prSet/>
      <dgm:spPr/>
      <dgm:t>
        <a:bodyPr/>
        <a:lstStyle/>
        <a:p>
          <a:endParaRPr lang="en-GB"/>
        </a:p>
      </dgm:t>
    </dgm:pt>
    <dgm:pt modelId="{8BE1AF2B-F505-D547-A18A-2FD24CFA38E6}">
      <dgm:prSet phldrT="[Text]"/>
      <dgm:spPr/>
      <dgm:t>
        <a:bodyPr/>
        <a:lstStyle/>
        <a:p>
          <a:r>
            <a:rPr lang="en-GB" dirty="0"/>
            <a:t>Computer Assessment of Mild Cognitive Impairment (CAMCI)</a:t>
          </a:r>
        </a:p>
      </dgm:t>
    </dgm:pt>
    <dgm:pt modelId="{F093527B-8318-FD47-8611-780C63C1DF43}" type="parTrans" cxnId="{2537A59F-5E49-A244-B8CB-34C72B2BA246}">
      <dgm:prSet/>
      <dgm:spPr/>
      <dgm:t>
        <a:bodyPr/>
        <a:lstStyle/>
        <a:p>
          <a:endParaRPr lang="en-GB"/>
        </a:p>
      </dgm:t>
    </dgm:pt>
    <dgm:pt modelId="{D7EB4931-E65B-2746-A307-0C541B6CE673}" type="sibTrans" cxnId="{2537A59F-5E49-A244-B8CB-34C72B2BA246}">
      <dgm:prSet/>
      <dgm:spPr/>
      <dgm:t>
        <a:bodyPr/>
        <a:lstStyle/>
        <a:p>
          <a:endParaRPr lang="en-GB"/>
        </a:p>
      </dgm:t>
    </dgm:pt>
    <dgm:pt modelId="{22119515-5F6E-6343-9530-1573A799D28F}">
      <dgm:prSet phldrT="[Text]"/>
      <dgm:spPr/>
      <dgm:t>
        <a:bodyPr/>
        <a:lstStyle/>
        <a:p>
          <a:r>
            <a:rPr lang="en-GB" dirty="0"/>
            <a:t>Four-item scale from Health Survey</a:t>
          </a:r>
        </a:p>
      </dgm:t>
    </dgm:pt>
    <dgm:pt modelId="{B0136E7E-33EB-4349-808F-2A946490BF29}" type="parTrans" cxnId="{02B602C3-AF0E-B042-8638-68475F194622}">
      <dgm:prSet/>
      <dgm:spPr/>
      <dgm:t>
        <a:bodyPr/>
        <a:lstStyle/>
        <a:p>
          <a:endParaRPr lang="en-GB"/>
        </a:p>
      </dgm:t>
    </dgm:pt>
    <dgm:pt modelId="{A2C8CF19-D91F-0D4B-A1DD-546599CA6FFA}" type="sibTrans" cxnId="{02B602C3-AF0E-B042-8638-68475F194622}">
      <dgm:prSet/>
      <dgm:spPr/>
      <dgm:t>
        <a:bodyPr/>
        <a:lstStyle/>
        <a:p>
          <a:endParaRPr lang="en-GB"/>
        </a:p>
      </dgm:t>
    </dgm:pt>
    <dgm:pt modelId="{92DF2239-CE2C-D243-BCFA-85E1BB1480B4}">
      <dgm:prSet phldrT="[Text]"/>
      <dgm:spPr/>
      <dgm:t>
        <a:bodyPr/>
        <a:lstStyle/>
        <a:p>
          <a:r>
            <a:rPr lang="en-GB" dirty="0"/>
            <a:t>Grooved pegboard</a:t>
          </a:r>
        </a:p>
      </dgm:t>
    </dgm:pt>
    <dgm:pt modelId="{8816C64C-F9D7-6E49-9FB1-F1BBFBCCE56D}" type="parTrans" cxnId="{F2C4603E-2843-BF42-9F19-92C6CDB5CF05}">
      <dgm:prSet/>
      <dgm:spPr/>
      <dgm:t>
        <a:bodyPr/>
        <a:lstStyle/>
        <a:p>
          <a:endParaRPr lang="en-GB"/>
        </a:p>
      </dgm:t>
    </dgm:pt>
    <dgm:pt modelId="{AB78DC96-7CF2-B142-A1B9-968CE48CEB95}" type="sibTrans" cxnId="{F2C4603E-2843-BF42-9F19-92C6CDB5CF05}">
      <dgm:prSet/>
      <dgm:spPr/>
      <dgm:t>
        <a:bodyPr/>
        <a:lstStyle/>
        <a:p>
          <a:endParaRPr lang="en-GB"/>
        </a:p>
      </dgm:t>
    </dgm:pt>
    <dgm:pt modelId="{455C786F-325C-8247-9174-D31A648CBF85}">
      <dgm:prSet phldrT="[Text]"/>
      <dgm:spPr/>
      <dgm:t>
        <a:bodyPr/>
        <a:lstStyle/>
        <a:p>
          <a:r>
            <a:rPr lang="en-GB" dirty="0"/>
            <a:t>Brief Cognitive Screen</a:t>
          </a:r>
        </a:p>
      </dgm:t>
    </dgm:pt>
    <dgm:pt modelId="{233866CB-6A28-394C-BC36-B493F2424EC6}" type="parTrans" cxnId="{9A615084-8143-774C-B648-3D1B3731E04B}">
      <dgm:prSet/>
      <dgm:spPr/>
      <dgm:t>
        <a:bodyPr/>
        <a:lstStyle/>
        <a:p>
          <a:endParaRPr lang="en-GB"/>
        </a:p>
      </dgm:t>
    </dgm:pt>
    <dgm:pt modelId="{0F6677F3-F320-AB4A-B6E5-B1FDB64F9AFB}" type="sibTrans" cxnId="{9A615084-8143-774C-B648-3D1B3731E04B}">
      <dgm:prSet/>
      <dgm:spPr/>
      <dgm:t>
        <a:bodyPr/>
        <a:lstStyle/>
        <a:p>
          <a:endParaRPr lang="en-GB"/>
        </a:p>
      </dgm:t>
    </dgm:pt>
    <dgm:pt modelId="{34C47A69-6E5E-BA47-AEBC-229B2F8CABE7}">
      <dgm:prSet phldrT="[Text]"/>
      <dgm:spPr/>
      <dgm:t>
        <a:bodyPr/>
        <a:lstStyle/>
        <a:p>
          <a:r>
            <a:rPr lang="en-GB" dirty="0"/>
            <a:t>HIV Dementia Diagnostic Test</a:t>
          </a:r>
        </a:p>
      </dgm:t>
    </dgm:pt>
    <dgm:pt modelId="{7C591B08-8BDA-5549-87B6-E24B30AED708}" type="parTrans" cxnId="{D5E34CB3-A221-7A4C-BD0A-9B7362C2892E}">
      <dgm:prSet/>
      <dgm:spPr/>
      <dgm:t>
        <a:bodyPr/>
        <a:lstStyle/>
        <a:p>
          <a:endParaRPr lang="en-GB"/>
        </a:p>
      </dgm:t>
    </dgm:pt>
    <dgm:pt modelId="{E9035313-8475-F54B-98CF-9588BEED14C2}" type="sibTrans" cxnId="{D5E34CB3-A221-7A4C-BD0A-9B7362C2892E}">
      <dgm:prSet/>
      <dgm:spPr/>
      <dgm:t>
        <a:bodyPr/>
        <a:lstStyle/>
        <a:p>
          <a:endParaRPr lang="en-GB"/>
        </a:p>
      </dgm:t>
    </dgm:pt>
    <dgm:pt modelId="{98C66C1C-E76F-E64F-804C-21CB683F65F2}">
      <dgm:prSet phldrT="[Text]"/>
      <dgm:spPr/>
      <dgm:t>
        <a:bodyPr/>
        <a:lstStyle/>
        <a:p>
          <a:r>
            <a:rPr lang="en-GB" dirty="0"/>
            <a:t>Hopkins Verbal Learning Test / WAIS-III Digit Symbol</a:t>
          </a:r>
        </a:p>
      </dgm:t>
    </dgm:pt>
    <dgm:pt modelId="{D54C7BFC-81B3-7B48-B712-7A2E48B71225}" type="parTrans" cxnId="{7334D331-5514-D144-A0C5-984F1548E3F6}">
      <dgm:prSet/>
      <dgm:spPr/>
      <dgm:t>
        <a:bodyPr/>
        <a:lstStyle/>
        <a:p>
          <a:endParaRPr lang="en-GB"/>
        </a:p>
      </dgm:t>
    </dgm:pt>
    <dgm:pt modelId="{8B6DF245-EC95-F348-87C4-7DB363B343D8}" type="sibTrans" cxnId="{7334D331-5514-D144-A0C5-984F1548E3F6}">
      <dgm:prSet/>
      <dgm:spPr/>
      <dgm:t>
        <a:bodyPr/>
        <a:lstStyle/>
        <a:p>
          <a:endParaRPr lang="en-GB"/>
        </a:p>
      </dgm:t>
    </dgm:pt>
    <dgm:pt modelId="{45B74AEA-128B-F043-A353-62873E2D7BC9}">
      <dgm:prSet phldrT="[Text]"/>
      <dgm:spPr/>
      <dgm:t>
        <a:bodyPr/>
        <a:lstStyle/>
        <a:p>
          <a:r>
            <a:rPr lang="en-GB" dirty="0"/>
            <a:t>Medical Outcome Study (MOS-HIV) Health Survey</a:t>
          </a:r>
        </a:p>
      </dgm:t>
    </dgm:pt>
    <dgm:pt modelId="{A12A3EAE-8F81-6B44-934E-236BB1C6FD6B}" type="parTrans" cxnId="{D4B8AFF8-C83D-2849-9C23-384532FAADF2}">
      <dgm:prSet/>
      <dgm:spPr/>
      <dgm:t>
        <a:bodyPr/>
        <a:lstStyle/>
        <a:p>
          <a:endParaRPr lang="en-GB"/>
        </a:p>
      </dgm:t>
    </dgm:pt>
    <dgm:pt modelId="{F335EA5A-0478-264A-A408-E63BE88B45A7}" type="sibTrans" cxnId="{D4B8AFF8-C83D-2849-9C23-384532FAADF2}">
      <dgm:prSet/>
      <dgm:spPr/>
      <dgm:t>
        <a:bodyPr/>
        <a:lstStyle/>
        <a:p>
          <a:endParaRPr lang="en-GB"/>
        </a:p>
      </dgm:t>
    </dgm:pt>
    <dgm:pt modelId="{C7A5AD23-80F0-F542-A3FE-126E3C7AC609}">
      <dgm:prSet phldrT="[Text]"/>
      <dgm:spPr/>
      <dgm:t>
        <a:bodyPr/>
        <a:lstStyle/>
        <a:p>
          <a:r>
            <a:rPr lang="en-GB" dirty="0"/>
            <a:t>Mental Alternation Test</a:t>
          </a:r>
        </a:p>
      </dgm:t>
    </dgm:pt>
    <dgm:pt modelId="{D5927C60-A6E3-7949-B54E-BD30E95C8D6F}" type="parTrans" cxnId="{E2CBC7C5-E27D-4E49-8DEA-3D222E4B27E0}">
      <dgm:prSet/>
      <dgm:spPr/>
      <dgm:t>
        <a:bodyPr/>
        <a:lstStyle/>
        <a:p>
          <a:endParaRPr lang="en-GB"/>
        </a:p>
      </dgm:t>
    </dgm:pt>
    <dgm:pt modelId="{3F2C7F2F-E3B3-8D4A-A15D-9C904F4BC2C4}" type="sibTrans" cxnId="{E2CBC7C5-E27D-4E49-8DEA-3D222E4B27E0}">
      <dgm:prSet/>
      <dgm:spPr/>
      <dgm:t>
        <a:bodyPr/>
        <a:lstStyle/>
        <a:p>
          <a:endParaRPr lang="en-GB"/>
        </a:p>
      </dgm:t>
    </dgm:pt>
    <dgm:pt modelId="{BFEAD741-CB0B-4F47-8B51-2069FF01192F}">
      <dgm:prSet phldrT="[Text]"/>
      <dgm:spPr/>
      <dgm:t>
        <a:bodyPr/>
        <a:lstStyle/>
        <a:p>
          <a:r>
            <a:rPr lang="en-GB" dirty="0"/>
            <a:t>Motor Battery </a:t>
          </a:r>
        </a:p>
      </dgm:t>
    </dgm:pt>
    <dgm:pt modelId="{32060229-1533-D545-97EC-F078E59654F9}" type="parTrans" cxnId="{6F691405-1637-9044-8216-CE7CF8AEA1FF}">
      <dgm:prSet/>
      <dgm:spPr/>
      <dgm:t>
        <a:bodyPr/>
        <a:lstStyle/>
        <a:p>
          <a:endParaRPr lang="en-GB"/>
        </a:p>
      </dgm:t>
    </dgm:pt>
    <dgm:pt modelId="{B47A5BA2-62E7-8049-9C52-52F2A0ACFDC2}" type="sibTrans" cxnId="{6F691405-1637-9044-8216-CE7CF8AEA1FF}">
      <dgm:prSet/>
      <dgm:spPr/>
      <dgm:t>
        <a:bodyPr/>
        <a:lstStyle/>
        <a:p>
          <a:endParaRPr lang="en-GB"/>
        </a:p>
      </dgm:t>
    </dgm:pt>
    <dgm:pt modelId="{4631CAFF-EC47-7E4C-9721-9DC56D96C8C2}">
      <dgm:prSet phldrT="[Text]"/>
      <dgm:spPr/>
      <dgm:t>
        <a:bodyPr/>
        <a:lstStyle/>
        <a:p>
          <a:r>
            <a:rPr lang="en-GB" dirty="0"/>
            <a:t>Prospective and Retrospective Memory Questionnaire (PRMQ)</a:t>
          </a:r>
        </a:p>
      </dgm:t>
    </dgm:pt>
    <dgm:pt modelId="{44A5062E-022C-6846-8349-CBFC46486BBF}" type="parTrans" cxnId="{0A8A8A6C-1E74-154C-BFE1-728A9339E47C}">
      <dgm:prSet/>
      <dgm:spPr/>
      <dgm:t>
        <a:bodyPr/>
        <a:lstStyle/>
        <a:p>
          <a:endParaRPr lang="en-GB"/>
        </a:p>
      </dgm:t>
    </dgm:pt>
    <dgm:pt modelId="{B1EDB75A-4217-B84B-ADA8-73437C30B8AE}" type="sibTrans" cxnId="{0A8A8A6C-1E74-154C-BFE1-728A9339E47C}">
      <dgm:prSet/>
      <dgm:spPr/>
      <dgm:t>
        <a:bodyPr/>
        <a:lstStyle/>
        <a:p>
          <a:endParaRPr lang="en-GB"/>
        </a:p>
      </dgm:t>
    </dgm:pt>
    <dgm:pt modelId="{B83C84FD-70C7-2746-A720-13C05E06C3D1}">
      <dgm:prSet phldrT="[Text]"/>
      <dgm:spPr/>
      <dgm:t>
        <a:bodyPr/>
        <a:lstStyle/>
        <a:p>
          <a:r>
            <a:rPr lang="en-GB" dirty="0"/>
            <a:t>Screening Algorithm</a:t>
          </a:r>
        </a:p>
      </dgm:t>
    </dgm:pt>
    <dgm:pt modelId="{1137469C-5046-9247-B28F-8304797B4863}" type="parTrans" cxnId="{BC6B1080-F566-EF4E-AC93-7F40570692D1}">
      <dgm:prSet/>
      <dgm:spPr/>
      <dgm:t>
        <a:bodyPr/>
        <a:lstStyle/>
        <a:p>
          <a:endParaRPr lang="en-GB"/>
        </a:p>
      </dgm:t>
    </dgm:pt>
    <dgm:pt modelId="{E9A966E7-6C73-AE4A-9018-CE3F4725B563}" type="sibTrans" cxnId="{BC6B1080-F566-EF4E-AC93-7F40570692D1}">
      <dgm:prSet/>
      <dgm:spPr/>
      <dgm:t>
        <a:bodyPr/>
        <a:lstStyle/>
        <a:p>
          <a:endParaRPr lang="en-GB"/>
        </a:p>
      </dgm:t>
    </dgm:pt>
    <dgm:pt modelId="{D37EAD03-6AAA-4546-943B-F3D88E3F6986}">
      <dgm:prSet phldrT="[Text]"/>
      <dgm:spPr/>
      <dgm:t>
        <a:bodyPr/>
        <a:lstStyle/>
        <a:p>
          <a:r>
            <a:rPr lang="en-GB" dirty="0"/>
            <a:t>Timed-Gait Test</a:t>
          </a:r>
        </a:p>
      </dgm:t>
    </dgm:pt>
    <dgm:pt modelId="{E4D8E437-9844-6541-B6F3-0F22377691A4}" type="parTrans" cxnId="{9514BB02-C8D4-8D4C-B99A-8C986D0307F1}">
      <dgm:prSet/>
      <dgm:spPr/>
      <dgm:t>
        <a:bodyPr/>
        <a:lstStyle/>
        <a:p>
          <a:endParaRPr lang="en-GB"/>
        </a:p>
      </dgm:t>
    </dgm:pt>
    <dgm:pt modelId="{07FB002C-075E-9847-9B77-129062462280}" type="sibTrans" cxnId="{9514BB02-C8D4-8D4C-B99A-8C986D0307F1}">
      <dgm:prSet/>
      <dgm:spPr/>
      <dgm:t>
        <a:bodyPr/>
        <a:lstStyle/>
        <a:p>
          <a:endParaRPr lang="en-GB"/>
        </a:p>
      </dgm:t>
    </dgm:pt>
    <dgm:pt modelId="{20459B2E-B8BC-E040-A547-1E0F58ADEFFB}">
      <dgm:prSet phldrT="[Text]"/>
      <dgm:spPr/>
      <dgm:t>
        <a:bodyPr/>
        <a:lstStyle/>
        <a:p>
          <a:r>
            <a:rPr lang="en-GB" dirty="0" err="1"/>
            <a:t>Wechster</a:t>
          </a:r>
          <a:r>
            <a:rPr lang="en-GB" dirty="0"/>
            <a:t> Memory Scale</a:t>
          </a:r>
        </a:p>
      </dgm:t>
    </dgm:pt>
    <dgm:pt modelId="{660135D2-43B9-4446-B0D1-3A0203C662A4}" type="parTrans" cxnId="{A273C49D-FB1D-4646-B567-4684DD86C755}">
      <dgm:prSet/>
      <dgm:spPr/>
      <dgm:t>
        <a:bodyPr/>
        <a:lstStyle/>
        <a:p>
          <a:endParaRPr lang="en-GB"/>
        </a:p>
      </dgm:t>
    </dgm:pt>
    <dgm:pt modelId="{A2E97D65-ADA5-FB4C-B696-993F125630D8}" type="sibTrans" cxnId="{A273C49D-FB1D-4646-B567-4684DD86C755}">
      <dgm:prSet/>
      <dgm:spPr/>
      <dgm:t>
        <a:bodyPr/>
        <a:lstStyle/>
        <a:p>
          <a:endParaRPr lang="en-GB"/>
        </a:p>
      </dgm:t>
    </dgm:pt>
    <dgm:pt modelId="{0C544D22-FBC0-B04C-AC95-B991979C9FBA}">
      <dgm:prSet phldrT="[Text]"/>
      <dgm:spPr/>
      <dgm:t>
        <a:bodyPr/>
        <a:lstStyle/>
        <a:p>
          <a:r>
            <a:rPr lang="en-GB" dirty="0"/>
            <a:t>Hopkins Verbal test-revised + Grooved Pegboard Test Non-dominant hand</a:t>
          </a:r>
        </a:p>
      </dgm:t>
    </dgm:pt>
    <dgm:pt modelId="{C385717F-D820-8842-BB11-0EFE3C69C524}" type="parTrans" cxnId="{DB9DF291-4849-4946-84A6-102D2B42DE95}">
      <dgm:prSet/>
      <dgm:spPr/>
      <dgm:t>
        <a:bodyPr/>
        <a:lstStyle/>
        <a:p>
          <a:endParaRPr lang="en-GB"/>
        </a:p>
      </dgm:t>
    </dgm:pt>
    <dgm:pt modelId="{E66D7518-1113-2648-BAF1-4DE4027A9F7C}" type="sibTrans" cxnId="{DB9DF291-4849-4946-84A6-102D2B42DE95}">
      <dgm:prSet/>
      <dgm:spPr/>
      <dgm:t>
        <a:bodyPr/>
        <a:lstStyle/>
        <a:p>
          <a:endParaRPr lang="en-GB"/>
        </a:p>
      </dgm:t>
    </dgm:pt>
    <dgm:pt modelId="{070C3C80-51F2-5649-9F08-4208239B596E}">
      <dgm:prSet phldrT="[Text]"/>
      <dgm:spPr/>
      <dgm:t>
        <a:bodyPr/>
        <a:lstStyle/>
        <a:p>
          <a:r>
            <a:rPr lang="en-GB" dirty="0"/>
            <a:t>Montreal Cognitive Assessment (MoCA)</a:t>
          </a:r>
        </a:p>
      </dgm:t>
    </dgm:pt>
    <dgm:pt modelId="{B33264E8-D091-464D-B22A-B1174145FAC5}" type="parTrans" cxnId="{6AD1F792-7EBA-F641-B475-2D9AA91BE887}">
      <dgm:prSet/>
      <dgm:spPr/>
      <dgm:t>
        <a:bodyPr/>
        <a:lstStyle/>
        <a:p>
          <a:endParaRPr lang="en-GB"/>
        </a:p>
      </dgm:t>
    </dgm:pt>
    <dgm:pt modelId="{29BA15A9-332A-0C4F-8EAE-C34E345F740B}" type="sibTrans" cxnId="{6AD1F792-7EBA-F641-B475-2D9AA91BE887}">
      <dgm:prSet/>
      <dgm:spPr/>
      <dgm:t>
        <a:bodyPr/>
        <a:lstStyle/>
        <a:p>
          <a:endParaRPr lang="en-GB"/>
        </a:p>
      </dgm:t>
    </dgm:pt>
    <dgm:pt modelId="{CC9E7F3C-41FB-2B41-B6EB-3BFA99E98028}">
      <dgm:prSet phldrT="[Text]"/>
      <dgm:spPr/>
      <dgm:t>
        <a:bodyPr/>
        <a:lstStyle/>
        <a:p>
          <a:r>
            <a:rPr lang="en-GB" dirty="0" err="1"/>
            <a:t>Simioni</a:t>
          </a:r>
          <a:r>
            <a:rPr lang="en-GB" dirty="0"/>
            <a:t> Symptom Questionnaire (SSQ)</a:t>
          </a:r>
        </a:p>
      </dgm:t>
    </dgm:pt>
    <dgm:pt modelId="{B8C2A3AE-4DB1-DE47-A165-7515026A27AA}" type="parTrans" cxnId="{E4A0CD70-7EE1-BD42-887C-BEC82B2EF13E}">
      <dgm:prSet/>
      <dgm:spPr/>
      <dgm:t>
        <a:bodyPr/>
        <a:lstStyle/>
        <a:p>
          <a:endParaRPr lang="en-GB"/>
        </a:p>
      </dgm:t>
    </dgm:pt>
    <dgm:pt modelId="{33F4E2B8-E866-E14A-BFCA-7EDBCABAB69D}" type="sibTrans" cxnId="{E4A0CD70-7EE1-BD42-887C-BEC82B2EF13E}">
      <dgm:prSet/>
      <dgm:spPr/>
      <dgm:t>
        <a:bodyPr/>
        <a:lstStyle/>
        <a:p>
          <a:endParaRPr lang="en-GB"/>
        </a:p>
      </dgm:t>
    </dgm:pt>
    <dgm:pt modelId="{2AFAC1EA-8C73-444A-9599-EB2A108409F5}">
      <dgm:prSet phldrT="[Text]"/>
      <dgm:spPr/>
      <dgm:t>
        <a:bodyPr/>
        <a:lstStyle/>
        <a:p>
          <a:r>
            <a:rPr lang="en-GB" dirty="0"/>
            <a:t>Community Screening Interview for Dementia (CSID)</a:t>
          </a:r>
        </a:p>
      </dgm:t>
    </dgm:pt>
    <dgm:pt modelId="{F0C249B3-74CA-E840-BBE6-F0DE3B34DABE}" type="parTrans" cxnId="{86BEFEDD-2E76-BF43-B48D-1D2FA79BE99E}">
      <dgm:prSet/>
      <dgm:spPr/>
      <dgm:t>
        <a:bodyPr/>
        <a:lstStyle/>
        <a:p>
          <a:endParaRPr lang="en-GB"/>
        </a:p>
      </dgm:t>
    </dgm:pt>
    <dgm:pt modelId="{3F01714B-7053-D745-AEF2-B472D75CE712}" type="sibTrans" cxnId="{86BEFEDD-2E76-BF43-B48D-1D2FA79BE99E}">
      <dgm:prSet/>
      <dgm:spPr/>
      <dgm:t>
        <a:bodyPr/>
        <a:lstStyle/>
        <a:p>
          <a:endParaRPr lang="en-GB"/>
        </a:p>
      </dgm:t>
    </dgm:pt>
    <dgm:pt modelId="{A904165D-3A18-D848-9C8D-A11D59866276}">
      <dgm:prSet phldrT="[Text]"/>
      <dgm:spPr/>
      <dgm:t>
        <a:bodyPr/>
        <a:lstStyle/>
        <a:p>
          <a:r>
            <a:rPr lang="en-US" dirty="0"/>
            <a:t>Cognitive assessment tool – rapid version (CAT-rapid)</a:t>
          </a:r>
          <a:endParaRPr lang="en-GB" dirty="0"/>
        </a:p>
      </dgm:t>
    </dgm:pt>
    <dgm:pt modelId="{1828054D-4771-7B47-8CF3-FE156A625A04}" type="parTrans" cxnId="{8EEC0298-DBF9-174C-AF0C-F4D420D98CBB}">
      <dgm:prSet/>
      <dgm:spPr/>
      <dgm:t>
        <a:bodyPr/>
        <a:lstStyle/>
        <a:p>
          <a:endParaRPr lang="en-GB"/>
        </a:p>
      </dgm:t>
    </dgm:pt>
    <dgm:pt modelId="{0D15D480-507B-A647-B9D5-88928E1DCD95}" type="sibTrans" cxnId="{8EEC0298-DBF9-174C-AF0C-F4D420D98CBB}">
      <dgm:prSet/>
      <dgm:spPr/>
      <dgm:t>
        <a:bodyPr/>
        <a:lstStyle/>
        <a:p>
          <a:endParaRPr lang="en-GB"/>
        </a:p>
      </dgm:t>
    </dgm:pt>
    <dgm:pt modelId="{DBD69F4A-C4E2-0A4D-A0C0-C3CF76B5F80F}">
      <dgm:prSet phldrT="[Text]"/>
      <dgm:spPr/>
      <dgm:t>
        <a:bodyPr/>
        <a:lstStyle/>
        <a:p>
          <a:r>
            <a:rPr lang="en-US"/>
            <a:t>Interventions for Dementia in Elderly Africans (IDEA)</a:t>
          </a:r>
          <a:endParaRPr lang="en-GB" dirty="0"/>
        </a:p>
      </dgm:t>
    </dgm:pt>
    <dgm:pt modelId="{1CED8A10-9B95-6245-BCA5-4470C52A7494}" type="parTrans" cxnId="{F7C35555-C46D-2246-BCE4-725D47904DCC}">
      <dgm:prSet/>
      <dgm:spPr/>
      <dgm:t>
        <a:bodyPr/>
        <a:lstStyle/>
        <a:p>
          <a:endParaRPr lang="en-GB"/>
        </a:p>
      </dgm:t>
    </dgm:pt>
    <dgm:pt modelId="{4E3F4010-5C06-E947-B5A8-EAABFB6C0DE8}" type="sibTrans" cxnId="{F7C35555-C46D-2246-BCE4-725D47904DCC}">
      <dgm:prSet/>
      <dgm:spPr/>
      <dgm:t>
        <a:bodyPr/>
        <a:lstStyle/>
        <a:p>
          <a:endParaRPr lang="en-GB"/>
        </a:p>
      </dgm:t>
    </dgm:pt>
    <dgm:pt modelId="{EBFD6D7E-B9C9-D048-95EE-47E39FD00916}" type="pres">
      <dgm:prSet presAssocID="{F26C12C6-5441-7741-9047-A3B6F3BBAA5D}" presName="diagram" presStyleCnt="0">
        <dgm:presLayoutVars>
          <dgm:dir/>
          <dgm:resizeHandles val="exact"/>
        </dgm:presLayoutVars>
      </dgm:prSet>
      <dgm:spPr/>
    </dgm:pt>
    <dgm:pt modelId="{C1BF994A-CD69-6848-8412-F01336950422}" type="pres">
      <dgm:prSet presAssocID="{CEFFD9BA-5676-4242-BA25-D3084E59E547}" presName="node" presStyleLbl="node1" presStyleIdx="0" presStyleCnt="27">
        <dgm:presLayoutVars>
          <dgm:bulletEnabled val="1"/>
        </dgm:presLayoutVars>
      </dgm:prSet>
      <dgm:spPr/>
    </dgm:pt>
    <dgm:pt modelId="{3BED2017-0DD7-C546-A867-25AA3B9B9D72}" type="pres">
      <dgm:prSet presAssocID="{2C53C46E-FAA1-C94C-9408-33B688E24D3E}" presName="sibTrans" presStyleCnt="0"/>
      <dgm:spPr/>
    </dgm:pt>
    <dgm:pt modelId="{19F1ADA1-2166-B047-9DF4-8A96FD630EC4}" type="pres">
      <dgm:prSet presAssocID="{29AA8756-F53D-A545-8C65-9B129F911555}" presName="node" presStyleLbl="node1" presStyleIdx="1" presStyleCnt="27">
        <dgm:presLayoutVars>
          <dgm:bulletEnabled val="1"/>
        </dgm:presLayoutVars>
      </dgm:prSet>
      <dgm:spPr/>
    </dgm:pt>
    <dgm:pt modelId="{1A292A98-8E63-DA44-A7E1-EAA872942D66}" type="pres">
      <dgm:prSet presAssocID="{F22996D1-B804-AA47-A5B6-876F0BBD41B3}" presName="sibTrans" presStyleCnt="0"/>
      <dgm:spPr/>
    </dgm:pt>
    <dgm:pt modelId="{3C1B917E-6EA9-7F46-BD95-E14AC03FCAA0}" type="pres">
      <dgm:prSet presAssocID="{431BFC04-EA8A-6646-9EAB-FBBB1EF5B96C}" presName="node" presStyleLbl="node1" presStyleIdx="2" presStyleCnt="27">
        <dgm:presLayoutVars>
          <dgm:bulletEnabled val="1"/>
        </dgm:presLayoutVars>
      </dgm:prSet>
      <dgm:spPr/>
    </dgm:pt>
    <dgm:pt modelId="{BAD39B4F-5D9B-BB49-B3B8-9688C68BF20F}" type="pres">
      <dgm:prSet presAssocID="{00AC6975-93DF-A040-8FAF-65D2CEB5FE78}" presName="sibTrans" presStyleCnt="0"/>
      <dgm:spPr/>
    </dgm:pt>
    <dgm:pt modelId="{E9056571-BD7E-7340-B746-FCC722B3D06B}" type="pres">
      <dgm:prSet presAssocID="{CA561BFF-A1E7-B244-BD2E-5F3172FEBEE7}" presName="node" presStyleLbl="node1" presStyleIdx="3" presStyleCnt="27">
        <dgm:presLayoutVars>
          <dgm:bulletEnabled val="1"/>
        </dgm:presLayoutVars>
      </dgm:prSet>
      <dgm:spPr/>
    </dgm:pt>
    <dgm:pt modelId="{DE60CAA5-F9A4-2144-88F7-8C9637F9E687}" type="pres">
      <dgm:prSet presAssocID="{DC5378B2-3B8C-8048-B550-73A4B9D25E0C}" presName="sibTrans" presStyleCnt="0"/>
      <dgm:spPr/>
    </dgm:pt>
    <dgm:pt modelId="{ADEF527F-9867-0F40-9D0B-916C6BE2F47A}" type="pres">
      <dgm:prSet presAssocID="{4FBD1B2B-ACF9-B144-88C8-55DB96D260DB}" presName="node" presStyleLbl="node1" presStyleIdx="4" presStyleCnt="27">
        <dgm:presLayoutVars>
          <dgm:bulletEnabled val="1"/>
        </dgm:presLayoutVars>
      </dgm:prSet>
      <dgm:spPr/>
    </dgm:pt>
    <dgm:pt modelId="{7B3AA1CB-B37E-DB47-B7F3-B9F4F624DBDA}" type="pres">
      <dgm:prSet presAssocID="{17BF615B-C38A-5547-9F33-70E633B45E86}" presName="sibTrans" presStyleCnt="0"/>
      <dgm:spPr/>
    </dgm:pt>
    <dgm:pt modelId="{850B41E0-A550-EB47-B7E4-74F1DE833992}" type="pres">
      <dgm:prSet presAssocID="{40A4EA93-CE30-7245-8583-CD0DD4CF299F}" presName="node" presStyleLbl="node1" presStyleIdx="5" presStyleCnt="27">
        <dgm:presLayoutVars>
          <dgm:bulletEnabled val="1"/>
        </dgm:presLayoutVars>
      </dgm:prSet>
      <dgm:spPr/>
    </dgm:pt>
    <dgm:pt modelId="{C9C15D3F-3F89-8F40-8FAA-C7EBF95CA28B}" type="pres">
      <dgm:prSet presAssocID="{742BEB88-0BFB-314C-81ED-AFFF2E49C787}" presName="sibTrans" presStyleCnt="0"/>
      <dgm:spPr/>
    </dgm:pt>
    <dgm:pt modelId="{1D1347EB-2698-E849-ADE2-8DDED65A9343}" type="pres">
      <dgm:prSet presAssocID="{D79DDEF7-F98C-7243-BDAB-F4E4A5CE240F}" presName="node" presStyleLbl="node1" presStyleIdx="6" presStyleCnt="27">
        <dgm:presLayoutVars>
          <dgm:bulletEnabled val="1"/>
        </dgm:presLayoutVars>
      </dgm:prSet>
      <dgm:spPr/>
    </dgm:pt>
    <dgm:pt modelId="{E6053ED2-7873-2B43-8C94-16F8CF527112}" type="pres">
      <dgm:prSet presAssocID="{9E43B5F1-686E-0646-89F9-D2453DC3333B}" presName="sibTrans" presStyleCnt="0"/>
      <dgm:spPr/>
    </dgm:pt>
    <dgm:pt modelId="{58316305-DB1D-D84B-A4D8-FD08F8BDDD1C}" type="pres">
      <dgm:prSet presAssocID="{EB533203-994B-B94D-86B1-18A11D6C381A}" presName="node" presStyleLbl="node1" presStyleIdx="7" presStyleCnt="27">
        <dgm:presLayoutVars>
          <dgm:bulletEnabled val="1"/>
        </dgm:presLayoutVars>
      </dgm:prSet>
      <dgm:spPr/>
    </dgm:pt>
    <dgm:pt modelId="{33FAE165-DCAF-D344-8D23-7A1FD3016FA5}" type="pres">
      <dgm:prSet presAssocID="{40DD7BBD-012F-9D41-AFA6-B40E96721D3A}" presName="sibTrans" presStyleCnt="0"/>
      <dgm:spPr/>
    </dgm:pt>
    <dgm:pt modelId="{0888FC07-103D-5246-A4BF-C95F4DBAA309}" type="pres">
      <dgm:prSet presAssocID="{8BE1AF2B-F505-D547-A18A-2FD24CFA38E6}" presName="node" presStyleLbl="node1" presStyleIdx="8" presStyleCnt="27">
        <dgm:presLayoutVars>
          <dgm:bulletEnabled val="1"/>
        </dgm:presLayoutVars>
      </dgm:prSet>
      <dgm:spPr/>
    </dgm:pt>
    <dgm:pt modelId="{84A9D86C-A6EC-CA4B-AF75-3441BA5F2D63}" type="pres">
      <dgm:prSet presAssocID="{D7EB4931-E65B-2746-A307-0C541B6CE673}" presName="sibTrans" presStyleCnt="0"/>
      <dgm:spPr/>
    </dgm:pt>
    <dgm:pt modelId="{3F16AA1E-DDEF-2241-B5DB-92B6A8E50B7C}" type="pres">
      <dgm:prSet presAssocID="{22119515-5F6E-6343-9530-1573A799D28F}" presName="node" presStyleLbl="node1" presStyleIdx="9" presStyleCnt="27">
        <dgm:presLayoutVars>
          <dgm:bulletEnabled val="1"/>
        </dgm:presLayoutVars>
      </dgm:prSet>
      <dgm:spPr/>
    </dgm:pt>
    <dgm:pt modelId="{CE9120ED-9A05-7D4B-8102-1020401D9292}" type="pres">
      <dgm:prSet presAssocID="{A2C8CF19-D91F-0D4B-A1DD-546599CA6FFA}" presName="sibTrans" presStyleCnt="0"/>
      <dgm:spPr/>
    </dgm:pt>
    <dgm:pt modelId="{D7C75E45-BAD0-204A-A84C-23C595CFD916}" type="pres">
      <dgm:prSet presAssocID="{92DF2239-CE2C-D243-BCFA-85E1BB1480B4}" presName="node" presStyleLbl="node1" presStyleIdx="10" presStyleCnt="27">
        <dgm:presLayoutVars>
          <dgm:bulletEnabled val="1"/>
        </dgm:presLayoutVars>
      </dgm:prSet>
      <dgm:spPr/>
    </dgm:pt>
    <dgm:pt modelId="{D80E2740-E2FA-0541-A66F-AE629818D5FD}" type="pres">
      <dgm:prSet presAssocID="{AB78DC96-7CF2-B142-A1B9-968CE48CEB95}" presName="sibTrans" presStyleCnt="0"/>
      <dgm:spPr/>
    </dgm:pt>
    <dgm:pt modelId="{7C5B6129-3996-3C43-9676-D793F4C629E7}" type="pres">
      <dgm:prSet presAssocID="{455C786F-325C-8247-9174-D31A648CBF85}" presName="node" presStyleLbl="node1" presStyleIdx="11" presStyleCnt="27">
        <dgm:presLayoutVars>
          <dgm:bulletEnabled val="1"/>
        </dgm:presLayoutVars>
      </dgm:prSet>
      <dgm:spPr/>
    </dgm:pt>
    <dgm:pt modelId="{D58AA6F0-D180-8946-AF48-8F75D3FE4384}" type="pres">
      <dgm:prSet presAssocID="{0F6677F3-F320-AB4A-B6E5-B1FDB64F9AFB}" presName="sibTrans" presStyleCnt="0"/>
      <dgm:spPr/>
    </dgm:pt>
    <dgm:pt modelId="{86600C69-9FE8-204C-A484-6716825B8763}" type="pres">
      <dgm:prSet presAssocID="{34C47A69-6E5E-BA47-AEBC-229B2F8CABE7}" presName="node" presStyleLbl="node1" presStyleIdx="12" presStyleCnt="27">
        <dgm:presLayoutVars>
          <dgm:bulletEnabled val="1"/>
        </dgm:presLayoutVars>
      </dgm:prSet>
      <dgm:spPr/>
    </dgm:pt>
    <dgm:pt modelId="{59296CA2-5D31-0A40-8A2D-3212038DB212}" type="pres">
      <dgm:prSet presAssocID="{E9035313-8475-F54B-98CF-9588BEED14C2}" presName="sibTrans" presStyleCnt="0"/>
      <dgm:spPr/>
    </dgm:pt>
    <dgm:pt modelId="{A71D6513-3978-7741-B33D-14BAB3B50195}" type="pres">
      <dgm:prSet presAssocID="{0C544D22-FBC0-B04C-AC95-B991979C9FBA}" presName="node" presStyleLbl="node1" presStyleIdx="13" presStyleCnt="27">
        <dgm:presLayoutVars>
          <dgm:bulletEnabled val="1"/>
        </dgm:presLayoutVars>
      </dgm:prSet>
      <dgm:spPr/>
    </dgm:pt>
    <dgm:pt modelId="{32DDA48F-44F4-1B4D-BBD7-6F1D4CD1E24F}" type="pres">
      <dgm:prSet presAssocID="{E66D7518-1113-2648-BAF1-4DE4027A9F7C}" presName="sibTrans" presStyleCnt="0"/>
      <dgm:spPr/>
    </dgm:pt>
    <dgm:pt modelId="{6961B1C2-4ABD-B341-B415-0E0976F0A9FE}" type="pres">
      <dgm:prSet presAssocID="{98C66C1C-E76F-E64F-804C-21CB683F65F2}" presName="node" presStyleLbl="node1" presStyleIdx="14" presStyleCnt="27">
        <dgm:presLayoutVars>
          <dgm:bulletEnabled val="1"/>
        </dgm:presLayoutVars>
      </dgm:prSet>
      <dgm:spPr/>
    </dgm:pt>
    <dgm:pt modelId="{FA25AD62-82E7-8B4D-99B4-F779FED466A7}" type="pres">
      <dgm:prSet presAssocID="{8B6DF245-EC95-F348-87C4-7DB363B343D8}" presName="sibTrans" presStyleCnt="0"/>
      <dgm:spPr/>
    </dgm:pt>
    <dgm:pt modelId="{A791626F-6BD9-6F40-8A6A-4EB020D86184}" type="pres">
      <dgm:prSet presAssocID="{45B74AEA-128B-F043-A353-62873E2D7BC9}" presName="node" presStyleLbl="node1" presStyleIdx="15" presStyleCnt="27">
        <dgm:presLayoutVars>
          <dgm:bulletEnabled val="1"/>
        </dgm:presLayoutVars>
      </dgm:prSet>
      <dgm:spPr/>
    </dgm:pt>
    <dgm:pt modelId="{41E099F8-500F-B94C-A71F-6E439978CFAB}" type="pres">
      <dgm:prSet presAssocID="{F335EA5A-0478-264A-A408-E63BE88B45A7}" presName="sibTrans" presStyleCnt="0"/>
      <dgm:spPr/>
    </dgm:pt>
    <dgm:pt modelId="{25CF835C-2C55-4049-9C2F-4779F8195D6C}" type="pres">
      <dgm:prSet presAssocID="{C7A5AD23-80F0-F542-A3FE-126E3C7AC609}" presName="node" presStyleLbl="node1" presStyleIdx="16" presStyleCnt="27">
        <dgm:presLayoutVars>
          <dgm:bulletEnabled val="1"/>
        </dgm:presLayoutVars>
      </dgm:prSet>
      <dgm:spPr/>
    </dgm:pt>
    <dgm:pt modelId="{49B079E3-E03C-0347-9EC6-64AE7A83D4EF}" type="pres">
      <dgm:prSet presAssocID="{3F2C7F2F-E3B3-8D4A-A15D-9C904F4BC2C4}" presName="sibTrans" presStyleCnt="0"/>
      <dgm:spPr/>
    </dgm:pt>
    <dgm:pt modelId="{FABCFA46-6358-7946-B442-4FDF5685E305}" type="pres">
      <dgm:prSet presAssocID="{BFEAD741-CB0B-4F47-8B51-2069FF01192F}" presName="node" presStyleLbl="node1" presStyleIdx="17" presStyleCnt="27">
        <dgm:presLayoutVars>
          <dgm:bulletEnabled val="1"/>
        </dgm:presLayoutVars>
      </dgm:prSet>
      <dgm:spPr/>
    </dgm:pt>
    <dgm:pt modelId="{F5B8DD82-6374-2D46-9561-093DF809E7A5}" type="pres">
      <dgm:prSet presAssocID="{B47A5BA2-62E7-8049-9C52-52F2A0ACFDC2}" presName="sibTrans" presStyleCnt="0"/>
      <dgm:spPr/>
    </dgm:pt>
    <dgm:pt modelId="{979E92B3-8971-AC4A-97BC-3BBBADF3FC00}" type="pres">
      <dgm:prSet presAssocID="{4631CAFF-EC47-7E4C-9721-9DC56D96C8C2}" presName="node" presStyleLbl="node1" presStyleIdx="18" presStyleCnt="27">
        <dgm:presLayoutVars>
          <dgm:bulletEnabled val="1"/>
        </dgm:presLayoutVars>
      </dgm:prSet>
      <dgm:spPr/>
    </dgm:pt>
    <dgm:pt modelId="{969BB8A0-899A-FC42-9A57-7A3916835703}" type="pres">
      <dgm:prSet presAssocID="{B1EDB75A-4217-B84B-ADA8-73437C30B8AE}" presName="sibTrans" presStyleCnt="0"/>
      <dgm:spPr/>
    </dgm:pt>
    <dgm:pt modelId="{42DABCFD-4D67-DA45-BC9B-EF1E7FAAA051}" type="pres">
      <dgm:prSet presAssocID="{B83C84FD-70C7-2746-A720-13C05E06C3D1}" presName="node" presStyleLbl="node1" presStyleIdx="19" presStyleCnt="27">
        <dgm:presLayoutVars>
          <dgm:bulletEnabled val="1"/>
        </dgm:presLayoutVars>
      </dgm:prSet>
      <dgm:spPr/>
    </dgm:pt>
    <dgm:pt modelId="{CCF72BB0-B9B3-F240-91E8-1B27A62B380A}" type="pres">
      <dgm:prSet presAssocID="{E9A966E7-6C73-AE4A-9018-CE3F4725B563}" presName="sibTrans" presStyleCnt="0"/>
      <dgm:spPr/>
    </dgm:pt>
    <dgm:pt modelId="{0BB2AD02-34E7-3648-841C-AC6B0C9120D4}" type="pres">
      <dgm:prSet presAssocID="{D37EAD03-6AAA-4546-943B-F3D88E3F6986}" presName="node" presStyleLbl="node1" presStyleIdx="20" presStyleCnt="27">
        <dgm:presLayoutVars>
          <dgm:bulletEnabled val="1"/>
        </dgm:presLayoutVars>
      </dgm:prSet>
      <dgm:spPr/>
    </dgm:pt>
    <dgm:pt modelId="{A4B57270-07BE-A842-882E-605DDC643085}" type="pres">
      <dgm:prSet presAssocID="{07FB002C-075E-9847-9B77-129062462280}" presName="sibTrans" presStyleCnt="0"/>
      <dgm:spPr/>
    </dgm:pt>
    <dgm:pt modelId="{39A7099C-C06B-B54E-A929-59F4674533B5}" type="pres">
      <dgm:prSet presAssocID="{20459B2E-B8BC-E040-A547-1E0F58ADEFFB}" presName="node" presStyleLbl="node1" presStyleIdx="21" presStyleCnt="27">
        <dgm:presLayoutVars>
          <dgm:bulletEnabled val="1"/>
        </dgm:presLayoutVars>
      </dgm:prSet>
      <dgm:spPr/>
    </dgm:pt>
    <dgm:pt modelId="{63DDDC40-B8D7-AD41-9CD4-26A07E547B66}" type="pres">
      <dgm:prSet presAssocID="{A2E97D65-ADA5-FB4C-B696-993F125630D8}" presName="sibTrans" presStyleCnt="0"/>
      <dgm:spPr/>
    </dgm:pt>
    <dgm:pt modelId="{01749D20-6A66-8E48-98A7-C5D637C3EE45}" type="pres">
      <dgm:prSet presAssocID="{070C3C80-51F2-5649-9F08-4208239B596E}" presName="node" presStyleLbl="node1" presStyleIdx="22" presStyleCnt="27">
        <dgm:presLayoutVars>
          <dgm:bulletEnabled val="1"/>
        </dgm:presLayoutVars>
      </dgm:prSet>
      <dgm:spPr/>
    </dgm:pt>
    <dgm:pt modelId="{9094A783-635A-4B48-8196-CF4C8B9FE244}" type="pres">
      <dgm:prSet presAssocID="{29BA15A9-332A-0C4F-8EAE-C34E345F740B}" presName="sibTrans" presStyleCnt="0"/>
      <dgm:spPr/>
    </dgm:pt>
    <dgm:pt modelId="{6E15DBC0-6053-A74C-8CF0-5926D619D267}" type="pres">
      <dgm:prSet presAssocID="{CC9E7F3C-41FB-2B41-B6EB-3BFA99E98028}" presName="node" presStyleLbl="node1" presStyleIdx="23" presStyleCnt="27">
        <dgm:presLayoutVars>
          <dgm:bulletEnabled val="1"/>
        </dgm:presLayoutVars>
      </dgm:prSet>
      <dgm:spPr/>
    </dgm:pt>
    <dgm:pt modelId="{40EAF4D3-0131-6C4A-8B94-FA48B35DB15A}" type="pres">
      <dgm:prSet presAssocID="{33F4E2B8-E866-E14A-BFCA-7EDBCABAB69D}" presName="sibTrans" presStyleCnt="0"/>
      <dgm:spPr/>
    </dgm:pt>
    <dgm:pt modelId="{FE4002B6-3215-F14B-997B-1A427E42928B}" type="pres">
      <dgm:prSet presAssocID="{2AFAC1EA-8C73-444A-9599-EB2A108409F5}" presName="node" presStyleLbl="node1" presStyleIdx="24" presStyleCnt="27">
        <dgm:presLayoutVars>
          <dgm:bulletEnabled val="1"/>
        </dgm:presLayoutVars>
      </dgm:prSet>
      <dgm:spPr/>
    </dgm:pt>
    <dgm:pt modelId="{23229EC1-168D-A844-B7DA-0CB272193C76}" type="pres">
      <dgm:prSet presAssocID="{3F01714B-7053-D745-AEF2-B472D75CE712}" presName="sibTrans" presStyleCnt="0"/>
      <dgm:spPr/>
    </dgm:pt>
    <dgm:pt modelId="{43F81258-FB00-9040-BC80-762870F7D2A4}" type="pres">
      <dgm:prSet presAssocID="{A904165D-3A18-D848-9C8D-A11D59866276}" presName="node" presStyleLbl="node1" presStyleIdx="25" presStyleCnt="27">
        <dgm:presLayoutVars>
          <dgm:bulletEnabled val="1"/>
        </dgm:presLayoutVars>
      </dgm:prSet>
      <dgm:spPr/>
    </dgm:pt>
    <dgm:pt modelId="{50C52F86-A092-F04B-AC80-9D26997E4A07}" type="pres">
      <dgm:prSet presAssocID="{0D15D480-507B-A647-B9D5-88928E1DCD95}" presName="sibTrans" presStyleCnt="0"/>
      <dgm:spPr/>
    </dgm:pt>
    <dgm:pt modelId="{BA25A8EA-0937-534A-B4CB-C57AF94C9C9B}" type="pres">
      <dgm:prSet presAssocID="{DBD69F4A-C4E2-0A4D-A0C0-C3CF76B5F80F}" presName="node" presStyleLbl="node1" presStyleIdx="26" presStyleCnt="27">
        <dgm:presLayoutVars>
          <dgm:bulletEnabled val="1"/>
        </dgm:presLayoutVars>
      </dgm:prSet>
      <dgm:spPr/>
    </dgm:pt>
  </dgm:ptLst>
  <dgm:cxnLst>
    <dgm:cxn modelId="{9514BB02-C8D4-8D4C-B99A-8C986D0307F1}" srcId="{F26C12C6-5441-7741-9047-A3B6F3BBAA5D}" destId="{D37EAD03-6AAA-4546-943B-F3D88E3F6986}" srcOrd="20" destOrd="0" parTransId="{E4D8E437-9844-6541-B6F3-0F22377691A4}" sibTransId="{07FB002C-075E-9847-9B77-129062462280}"/>
    <dgm:cxn modelId="{10C13003-69BD-3048-8DD3-2B0E5B30B42F}" type="presOf" srcId="{455C786F-325C-8247-9174-D31A648CBF85}" destId="{7C5B6129-3996-3C43-9676-D793F4C629E7}" srcOrd="0" destOrd="0" presId="urn:microsoft.com/office/officeart/2005/8/layout/default"/>
    <dgm:cxn modelId="{6F691405-1637-9044-8216-CE7CF8AEA1FF}" srcId="{F26C12C6-5441-7741-9047-A3B6F3BBAA5D}" destId="{BFEAD741-CB0B-4F47-8B51-2069FF01192F}" srcOrd="17" destOrd="0" parTransId="{32060229-1533-D545-97EC-F078E59654F9}" sibTransId="{B47A5BA2-62E7-8049-9C52-52F2A0ACFDC2}"/>
    <dgm:cxn modelId="{47D7DB0B-B45E-E14D-A8E6-9325B1FD47A5}" type="presOf" srcId="{B83C84FD-70C7-2746-A720-13C05E06C3D1}" destId="{42DABCFD-4D67-DA45-BC9B-EF1E7FAAA051}" srcOrd="0" destOrd="0" presId="urn:microsoft.com/office/officeart/2005/8/layout/default"/>
    <dgm:cxn modelId="{E132DE0B-8E78-C143-8F93-C8546B5ED379}" type="presOf" srcId="{45B74AEA-128B-F043-A353-62873E2D7BC9}" destId="{A791626F-6BD9-6F40-8A6A-4EB020D86184}" srcOrd="0" destOrd="0" presId="urn:microsoft.com/office/officeart/2005/8/layout/default"/>
    <dgm:cxn modelId="{A31C360D-0B6A-0648-ADEB-A20E807CDEE2}" type="presOf" srcId="{EB533203-994B-B94D-86B1-18A11D6C381A}" destId="{58316305-DB1D-D84B-A4D8-FD08F8BDDD1C}" srcOrd="0" destOrd="0" presId="urn:microsoft.com/office/officeart/2005/8/layout/default"/>
    <dgm:cxn modelId="{A4CC5A1E-1A2C-B64F-B781-B41955AB1ADC}" srcId="{F26C12C6-5441-7741-9047-A3B6F3BBAA5D}" destId="{431BFC04-EA8A-6646-9EAB-FBBB1EF5B96C}" srcOrd="2" destOrd="0" parTransId="{2590B536-98FD-A74C-AA29-FD26435D6803}" sibTransId="{00AC6975-93DF-A040-8FAF-65D2CEB5FE78}"/>
    <dgm:cxn modelId="{7B9B5321-BF28-6647-9860-572A4D1ED2CE}" srcId="{F26C12C6-5441-7741-9047-A3B6F3BBAA5D}" destId="{CA561BFF-A1E7-B244-BD2E-5F3172FEBEE7}" srcOrd="3" destOrd="0" parTransId="{DE0B1730-C4B5-774A-AACB-169731D842F2}" sibTransId="{DC5378B2-3B8C-8048-B550-73A4B9D25E0C}"/>
    <dgm:cxn modelId="{4A66B928-A4CD-3F48-89F2-C6E0CFB0CBFE}" type="presOf" srcId="{4631CAFF-EC47-7E4C-9721-9DC56D96C8C2}" destId="{979E92B3-8971-AC4A-97BC-3BBBADF3FC00}" srcOrd="0" destOrd="0" presId="urn:microsoft.com/office/officeart/2005/8/layout/default"/>
    <dgm:cxn modelId="{A389822A-74FF-6243-AA97-D7CCE25D3A21}" type="presOf" srcId="{92DF2239-CE2C-D243-BCFA-85E1BB1480B4}" destId="{D7C75E45-BAD0-204A-A84C-23C595CFD916}" srcOrd="0" destOrd="0" presId="urn:microsoft.com/office/officeart/2005/8/layout/default"/>
    <dgm:cxn modelId="{9C9CB52F-B83C-FE4C-817E-2F925B30BE75}" type="presOf" srcId="{22119515-5F6E-6343-9530-1573A799D28F}" destId="{3F16AA1E-DDEF-2241-B5DB-92B6A8E50B7C}" srcOrd="0" destOrd="0" presId="urn:microsoft.com/office/officeart/2005/8/layout/default"/>
    <dgm:cxn modelId="{7334D331-5514-D144-A0C5-984F1548E3F6}" srcId="{F26C12C6-5441-7741-9047-A3B6F3BBAA5D}" destId="{98C66C1C-E76F-E64F-804C-21CB683F65F2}" srcOrd="14" destOrd="0" parTransId="{D54C7BFC-81B3-7B48-B712-7A2E48B71225}" sibTransId="{8B6DF245-EC95-F348-87C4-7DB363B343D8}"/>
    <dgm:cxn modelId="{8F6A5636-64D4-DB42-BF24-39C24838C4DE}" srcId="{F26C12C6-5441-7741-9047-A3B6F3BBAA5D}" destId="{EB533203-994B-B94D-86B1-18A11D6C381A}" srcOrd="7" destOrd="0" parTransId="{11FCBB8F-C20A-CF4E-B47B-79C193D27989}" sibTransId="{40DD7BBD-012F-9D41-AFA6-B40E96721D3A}"/>
    <dgm:cxn modelId="{F2C4603E-2843-BF42-9F19-92C6CDB5CF05}" srcId="{F26C12C6-5441-7741-9047-A3B6F3BBAA5D}" destId="{92DF2239-CE2C-D243-BCFA-85E1BB1480B4}" srcOrd="10" destOrd="0" parTransId="{8816C64C-F9D7-6E49-9FB1-F1BBFBCCE56D}" sibTransId="{AB78DC96-7CF2-B142-A1B9-968CE48CEB95}"/>
    <dgm:cxn modelId="{2A63693E-23DC-4541-8BD1-C57CC9C535C6}" type="presOf" srcId="{29AA8756-F53D-A545-8C65-9B129F911555}" destId="{19F1ADA1-2166-B047-9DF4-8A96FD630EC4}" srcOrd="0" destOrd="0" presId="urn:microsoft.com/office/officeart/2005/8/layout/default"/>
    <dgm:cxn modelId="{4EEABF40-A03B-C74C-87E2-B82065F24E88}" srcId="{F26C12C6-5441-7741-9047-A3B6F3BBAA5D}" destId="{D79DDEF7-F98C-7243-BDAB-F4E4A5CE240F}" srcOrd="6" destOrd="0" parTransId="{74446ACF-6274-924D-A917-E7668DB403E9}" sibTransId="{9E43B5F1-686E-0646-89F9-D2453DC3333B}"/>
    <dgm:cxn modelId="{B094894C-3D81-0049-9DE8-E2AE3F0BB776}" type="presOf" srcId="{431BFC04-EA8A-6646-9EAB-FBBB1EF5B96C}" destId="{3C1B917E-6EA9-7F46-BD95-E14AC03FCAA0}" srcOrd="0" destOrd="0" presId="urn:microsoft.com/office/officeart/2005/8/layout/default"/>
    <dgm:cxn modelId="{212B5C52-584C-434A-A7B9-2C76D574153E}" type="presOf" srcId="{0C544D22-FBC0-B04C-AC95-B991979C9FBA}" destId="{A71D6513-3978-7741-B33D-14BAB3B50195}" srcOrd="0" destOrd="0" presId="urn:microsoft.com/office/officeart/2005/8/layout/default"/>
    <dgm:cxn modelId="{F7C35555-C46D-2246-BCE4-725D47904DCC}" srcId="{F26C12C6-5441-7741-9047-A3B6F3BBAA5D}" destId="{DBD69F4A-C4E2-0A4D-A0C0-C3CF76B5F80F}" srcOrd="26" destOrd="0" parTransId="{1CED8A10-9B95-6245-BCA5-4470C52A7494}" sibTransId="{4E3F4010-5C06-E947-B5A8-EAABFB6C0DE8}"/>
    <dgm:cxn modelId="{66258464-3446-DB49-B7AF-766E5A1141B8}" type="presOf" srcId="{C7A5AD23-80F0-F542-A3FE-126E3C7AC609}" destId="{25CF835C-2C55-4049-9C2F-4779F8195D6C}" srcOrd="0" destOrd="0" presId="urn:microsoft.com/office/officeart/2005/8/layout/default"/>
    <dgm:cxn modelId="{AF14AC67-8436-2345-A2BB-EC18560CF63D}" type="presOf" srcId="{D79DDEF7-F98C-7243-BDAB-F4E4A5CE240F}" destId="{1D1347EB-2698-E849-ADE2-8DDED65A9343}" srcOrd="0" destOrd="0" presId="urn:microsoft.com/office/officeart/2005/8/layout/default"/>
    <dgm:cxn modelId="{CA45E068-DDF5-3F44-BD35-E9984EF970B1}" srcId="{F26C12C6-5441-7741-9047-A3B6F3BBAA5D}" destId="{40A4EA93-CE30-7245-8583-CD0DD4CF299F}" srcOrd="5" destOrd="0" parTransId="{A952991E-0D82-5C4D-B1D5-912ED1179285}" sibTransId="{742BEB88-0BFB-314C-81ED-AFFF2E49C787}"/>
    <dgm:cxn modelId="{0A8A8A6C-1E74-154C-BFE1-728A9339E47C}" srcId="{F26C12C6-5441-7741-9047-A3B6F3BBAA5D}" destId="{4631CAFF-EC47-7E4C-9721-9DC56D96C8C2}" srcOrd="18" destOrd="0" parTransId="{44A5062E-022C-6846-8349-CBFC46486BBF}" sibTransId="{B1EDB75A-4217-B84B-ADA8-73437C30B8AE}"/>
    <dgm:cxn modelId="{63FD4B70-0AE1-A34B-B893-FBD2C43FE4BA}" srcId="{F26C12C6-5441-7741-9047-A3B6F3BBAA5D}" destId="{4FBD1B2B-ACF9-B144-88C8-55DB96D260DB}" srcOrd="4" destOrd="0" parTransId="{6BEDC4C8-51FB-194E-91E9-B3D381F9D70D}" sibTransId="{17BF615B-C38A-5547-9F33-70E633B45E86}"/>
    <dgm:cxn modelId="{E4A0CD70-7EE1-BD42-887C-BEC82B2EF13E}" srcId="{F26C12C6-5441-7741-9047-A3B6F3BBAA5D}" destId="{CC9E7F3C-41FB-2B41-B6EB-3BFA99E98028}" srcOrd="23" destOrd="0" parTransId="{B8C2A3AE-4DB1-DE47-A165-7515026A27AA}" sibTransId="{33F4E2B8-E866-E14A-BFCA-7EDBCABAB69D}"/>
    <dgm:cxn modelId="{BC6B1080-F566-EF4E-AC93-7F40570692D1}" srcId="{F26C12C6-5441-7741-9047-A3B6F3BBAA5D}" destId="{B83C84FD-70C7-2746-A720-13C05E06C3D1}" srcOrd="19" destOrd="0" parTransId="{1137469C-5046-9247-B28F-8304797B4863}" sibTransId="{E9A966E7-6C73-AE4A-9018-CE3F4725B563}"/>
    <dgm:cxn modelId="{9A615084-8143-774C-B648-3D1B3731E04B}" srcId="{F26C12C6-5441-7741-9047-A3B6F3BBAA5D}" destId="{455C786F-325C-8247-9174-D31A648CBF85}" srcOrd="11" destOrd="0" parTransId="{233866CB-6A28-394C-BC36-B493F2424EC6}" sibTransId="{0F6677F3-F320-AB4A-B6E5-B1FDB64F9AFB}"/>
    <dgm:cxn modelId="{2960398A-DEA2-7F40-A79C-BBB125C00FB0}" type="presOf" srcId="{CC9E7F3C-41FB-2B41-B6EB-3BFA99E98028}" destId="{6E15DBC0-6053-A74C-8CF0-5926D619D267}" srcOrd="0" destOrd="0" presId="urn:microsoft.com/office/officeart/2005/8/layout/default"/>
    <dgm:cxn modelId="{6722548F-5F4B-2345-B339-BD400FB20D31}" type="presOf" srcId="{D37EAD03-6AAA-4546-943B-F3D88E3F6986}" destId="{0BB2AD02-34E7-3648-841C-AC6B0C9120D4}" srcOrd="0" destOrd="0" presId="urn:microsoft.com/office/officeart/2005/8/layout/default"/>
    <dgm:cxn modelId="{66745D8F-74F3-2C48-95C6-CC865679B32F}" type="presOf" srcId="{2AFAC1EA-8C73-444A-9599-EB2A108409F5}" destId="{FE4002B6-3215-F14B-997B-1A427E42928B}" srcOrd="0" destOrd="0" presId="urn:microsoft.com/office/officeart/2005/8/layout/default"/>
    <dgm:cxn modelId="{DB9DF291-4849-4946-84A6-102D2B42DE95}" srcId="{F26C12C6-5441-7741-9047-A3B6F3BBAA5D}" destId="{0C544D22-FBC0-B04C-AC95-B991979C9FBA}" srcOrd="13" destOrd="0" parTransId="{C385717F-D820-8842-BB11-0EFE3C69C524}" sibTransId="{E66D7518-1113-2648-BAF1-4DE4027A9F7C}"/>
    <dgm:cxn modelId="{6AD1F792-7EBA-F641-B475-2D9AA91BE887}" srcId="{F26C12C6-5441-7741-9047-A3B6F3BBAA5D}" destId="{070C3C80-51F2-5649-9F08-4208239B596E}" srcOrd="22" destOrd="0" parTransId="{B33264E8-D091-464D-B22A-B1174145FAC5}" sibTransId="{29BA15A9-332A-0C4F-8EAE-C34E345F740B}"/>
    <dgm:cxn modelId="{8EEC0298-DBF9-174C-AF0C-F4D420D98CBB}" srcId="{F26C12C6-5441-7741-9047-A3B6F3BBAA5D}" destId="{A904165D-3A18-D848-9C8D-A11D59866276}" srcOrd="25" destOrd="0" parTransId="{1828054D-4771-7B47-8CF3-FE156A625A04}" sibTransId="{0D15D480-507B-A647-B9D5-88928E1DCD95}"/>
    <dgm:cxn modelId="{A273C49D-FB1D-4646-B567-4684DD86C755}" srcId="{F26C12C6-5441-7741-9047-A3B6F3BBAA5D}" destId="{20459B2E-B8BC-E040-A547-1E0F58ADEFFB}" srcOrd="21" destOrd="0" parTransId="{660135D2-43B9-4446-B0D1-3A0203C662A4}" sibTransId="{A2E97D65-ADA5-FB4C-B696-993F125630D8}"/>
    <dgm:cxn modelId="{2537A59F-5E49-A244-B8CB-34C72B2BA246}" srcId="{F26C12C6-5441-7741-9047-A3B6F3BBAA5D}" destId="{8BE1AF2B-F505-D547-A18A-2FD24CFA38E6}" srcOrd="8" destOrd="0" parTransId="{F093527B-8318-FD47-8611-780C63C1DF43}" sibTransId="{D7EB4931-E65B-2746-A307-0C541B6CE673}"/>
    <dgm:cxn modelId="{3C70E7A3-A0F7-A947-9CAB-9AB682A9CD64}" type="presOf" srcId="{070C3C80-51F2-5649-9F08-4208239B596E}" destId="{01749D20-6A66-8E48-98A7-C5D637C3EE45}" srcOrd="0" destOrd="0" presId="urn:microsoft.com/office/officeart/2005/8/layout/default"/>
    <dgm:cxn modelId="{8C1902A6-5187-744E-9CD2-301270DF51A4}" srcId="{F26C12C6-5441-7741-9047-A3B6F3BBAA5D}" destId="{29AA8756-F53D-A545-8C65-9B129F911555}" srcOrd="1" destOrd="0" parTransId="{98D63A20-672B-FC49-8582-3987F491E388}" sibTransId="{F22996D1-B804-AA47-A5B6-876F0BBD41B3}"/>
    <dgm:cxn modelId="{968A50B0-769A-1248-84AD-716BCD5162A7}" type="presOf" srcId="{F26C12C6-5441-7741-9047-A3B6F3BBAA5D}" destId="{EBFD6D7E-B9C9-D048-95EE-47E39FD00916}" srcOrd="0" destOrd="0" presId="urn:microsoft.com/office/officeart/2005/8/layout/default"/>
    <dgm:cxn modelId="{D5E34CB3-A221-7A4C-BD0A-9B7362C2892E}" srcId="{F26C12C6-5441-7741-9047-A3B6F3BBAA5D}" destId="{34C47A69-6E5E-BA47-AEBC-229B2F8CABE7}" srcOrd="12" destOrd="0" parTransId="{7C591B08-8BDA-5549-87B6-E24B30AED708}" sibTransId="{E9035313-8475-F54B-98CF-9588BEED14C2}"/>
    <dgm:cxn modelId="{B75041B4-514F-F143-9C22-453FCDAB931C}" type="presOf" srcId="{8BE1AF2B-F505-D547-A18A-2FD24CFA38E6}" destId="{0888FC07-103D-5246-A4BF-C95F4DBAA309}" srcOrd="0" destOrd="0" presId="urn:microsoft.com/office/officeart/2005/8/layout/default"/>
    <dgm:cxn modelId="{7D14F0B6-AF8C-B146-B518-377EC5FE7C52}" type="presOf" srcId="{40A4EA93-CE30-7245-8583-CD0DD4CF299F}" destId="{850B41E0-A550-EB47-B7E4-74F1DE833992}" srcOrd="0" destOrd="0" presId="urn:microsoft.com/office/officeart/2005/8/layout/default"/>
    <dgm:cxn modelId="{7CC07FB8-4902-094B-BC38-0DAB992E96F8}" type="presOf" srcId="{20459B2E-B8BC-E040-A547-1E0F58ADEFFB}" destId="{39A7099C-C06B-B54E-A929-59F4674533B5}" srcOrd="0" destOrd="0" presId="urn:microsoft.com/office/officeart/2005/8/layout/default"/>
    <dgm:cxn modelId="{81B7DEBF-5C31-E447-986E-1E604716F868}" type="presOf" srcId="{CEFFD9BA-5676-4242-BA25-D3084E59E547}" destId="{C1BF994A-CD69-6848-8412-F01336950422}" srcOrd="0" destOrd="0" presId="urn:microsoft.com/office/officeart/2005/8/layout/default"/>
    <dgm:cxn modelId="{02B602C3-AF0E-B042-8638-68475F194622}" srcId="{F26C12C6-5441-7741-9047-A3B6F3BBAA5D}" destId="{22119515-5F6E-6343-9530-1573A799D28F}" srcOrd="9" destOrd="0" parTransId="{B0136E7E-33EB-4349-808F-2A946490BF29}" sibTransId="{A2C8CF19-D91F-0D4B-A1DD-546599CA6FFA}"/>
    <dgm:cxn modelId="{E2CBC7C5-E27D-4E49-8DEA-3D222E4B27E0}" srcId="{F26C12C6-5441-7741-9047-A3B6F3BBAA5D}" destId="{C7A5AD23-80F0-F542-A3FE-126E3C7AC609}" srcOrd="16" destOrd="0" parTransId="{D5927C60-A6E3-7949-B54E-BD30E95C8D6F}" sibTransId="{3F2C7F2F-E3B3-8D4A-A15D-9C904F4BC2C4}"/>
    <dgm:cxn modelId="{2B789ECB-CDB7-A647-93D8-8D25A7856602}" srcId="{F26C12C6-5441-7741-9047-A3B6F3BBAA5D}" destId="{CEFFD9BA-5676-4242-BA25-D3084E59E547}" srcOrd="0" destOrd="0" parTransId="{737BD51F-63D3-F84B-9637-55C63AF540FE}" sibTransId="{2C53C46E-FAA1-C94C-9408-33B688E24D3E}"/>
    <dgm:cxn modelId="{902949CC-3919-2B4C-A181-70E29165619A}" type="presOf" srcId="{CA561BFF-A1E7-B244-BD2E-5F3172FEBEE7}" destId="{E9056571-BD7E-7340-B746-FCC722B3D06B}" srcOrd="0" destOrd="0" presId="urn:microsoft.com/office/officeart/2005/8/layout/default"/>
    <dgm:cxn modelId="{48E4EFCC-BB3E-A844-A2FE-CFCEE39A3023}" type="presOf" srcId="{4FBD1B2B-ACF9-B144-88C8-55DB96D260DB}" destId="{ADEF527F-9867-0F40-9D0B-916C6BE2F47A}" srcOrd="0" destOrd="0" presId="urn:microsoft.com/office/officeart/2005/8/layout/default"/>
    <dgm:cxn modelId="{2AB660D9-DB40-B941-9A2B-750BEF6B06F6}" type="presOf" srcId="{34C47A69-6E5E-BA47-AEBC-229B2F8CABE7}" destId="{86600C69-9FE8-204C-A484-6716825B8763}" srcOrd="0" destOrd="0" presId="urn:microsoft.com/office/officeart/2005/8/layout/default"/>
    <dgm:cxn modelId="{86BEFEDD-2E76-BF43-B48D-1D2FA79BE99E}" srcId="{F26C12C6-5441-7741-9047-A3B6F3BBAA5D}" destId="{2AFAC1EA-8C73-444A-9599-EB2A108409F5}" srcOrd="24" destOrd="0" parTransId="{F0C249B3-74CA-E840-BBE6-F0DE3B34DABE}" sibTransId="{3F01714B-7053-D745-AEF2-B472D75CE712}"/>
    <dgm:cxn modelId="{484E9FE3-80CA-1F44-8848-7C37FCA1D7D9}" type="presOf" srcId="{A904165D-3A18-D848-9C8D-A11D59866276}" destId="{43F81258-FB00-9040-BC80-762870F7D2A4}" srcOrd="0" destOrd="0" presId="urn:microsoft.com/office/officeart/2005/8/layout/default"/>
    <dgm:cxn modelId="{850B1DE9-9225-684E-8F34-135C320C8861}" type="presOf" srcId="{DBD69F4A-C4E2-0A4D-A0C0-C3CF76B5F80F}" destId="{BA25A8EA-0937-534A-B4CB-C57AF94C9C9B}" srcOrd="0" destOrd="0" presId="urn:microsoft.com/office/officeart/2005/8/layout/default"/>
    <dgm:cxn modelId="{FA5D12EF-5B51-A544-B06B-85B25995248A}" type="presOf" srcId="{98C66C1C-E76F-E64F-804C-21CB683F65F2}" destId="{6961B1C2-4ABD-B341-B415-0E0976F0A9FE}" srcOrd="0" destOrd="0" presId="urn:microsoft.com/office/officeart/2005/8/layout/default"/>
    <dgm:cxn modelId="{D4B8AFF8-C83D-2849-9C23-384532FAADF2}" srcId="{F26C12C6-5441-7741-9047-A3B6F3BBAA5D}" destId="{45B74AEA-128B-F043-A353-62873E2D7BC9}" srcOrd="15" destOrd="0" parTransId="{A12A3EAE-8F81-6B44-934E-236BB1C6FD6B}" sibTransId="{F335EA5A-0478-264A-A408-E63BE88B45A7}"/>
    <dgm:cxn modelId="{73F5DEFE-6F39-3142-98B9-2AAAF266263C}" type="presOf" srcId="{BFEAD741-CB0B-4F47-8B51-2069FF01192F}" destId="{FABCFA46-6358-7946-B442-4FDF5685E305}" srcOrd="0" destOrd="0" presId="urn:microsoft.com/office/officeart/2005/8/layout/default"/>
    <dgm:cxn modelId="{3A9239D2-9C69-574E-9896-D0329086CFFF}" type="presParOf" srcId="{EBFD6D7E-B9C9-D048-95EE-47E39FD00916}" destId="{C1BF994A-CD69-6848-8412-F01336950422}" srcOrd="0" destOrd="0" presId="urn:microsoft.com/office/officeart/2005/8/layout/default"/>
    <dgm:cxn modelId="{2EFDF7F2-68D3-D84D-A992-73068ED55973}" type="presParOf" srcId="{EBFD6D7E-B9C9-D048-95EE-47E39FD00916}" destId="{3BED2017-0DD7-C546-A867-25AA3B9B9D72}" srcOrd="1" destOrd="0" presId="urn:microsoft.com/office/officeart/2005/8/layout/default"/>
    <dgm:cxn modelId="{E2E389AA-53EB-9044-BECE-A7DA73CB2F95}" type="presParOf" srcId="{EBFD6D7E-B9C9-D048-95EE-47E39FD00916}" destId="{19F1ADA1-2166-B047-9DF4-8A96FD630EC4}" srcOrd="2" destOrd="0" presId="urn:microsoft.com/office/officeart/2005/8/layout/default"/>
    <dgm:cxn modelId="{9DF86F9A-6779-A54B-B753-09904D360B49}" type="presParOf" srcId="{EBFD6D7E-B9C9-D048-95EE-47E39FD00916}" destId="{1A292A98-8E63-DA44-A7E1-EAA872942D66}" srcOrd="3" destOrd="0" presId="urn:microsoft.com/office/officeart/2005/8/layout/default"/>
    <dgm:cxn modelId="{BA863129-74F1-EA4B-864F-8F87DD542E6A}" type="presParOf" srcId="{EBFD6D7E-B9C9-D048-95EE-47E39FD00916}" destId="{3C1B917E-6EA9-7F46-BD95-E14AC03FCAA0}" srcOrd="4" destOrd="0" presId="urn:microsoft.com/office/officeart/2005/8/layout/default"/>
    <dgm:cxn modelId="{57191116-813B-D14E-9FA3-052F7AF99735}" type="presParOf" srcId="{EBFD6D7E-B9C9-D048-95EE-47E39FD00916}" destId="{BAD39B4F-5D9B-BB49-B3B8-9688C68BF20F}" srcOrd="5" destOrd="0" presId="urn:microsoft.com/office/officeart/2005/8/layout/default"/>
    <dgm:cxn modelId="{DC5FA33B-77F6-5F41-AC48-3FCF128D97C7}" type="presParOf" srcId="{EBFD6D7E-B9C9-D048-95EE-47E39FD00916}" destId="{E9056571-BD7E-7340-B746-FCC722B3D06B}" srcOrd="6" destOrd="0" presId="urn:microsoft.com/office/officeart/2005/8/layout/default"/>
    <dgm:cxn modelId="{DA8CC6A2-AAFF-414A-A6F7-A4BFE94D036F}" type="presParOf" srcId="{EBFD6D7E-B9C9-D048-95EE-47E39FD00916}" destId="{DE60CAA5-F9A4-2144-88F7-8C9637F9E687}" srcOrd="7" destOrd="0" presId="urn:microsoft.com/office/officeart/2005/8/layout/default"/>
    <dgm:cxn modelId="{1903CB95-0D0F-AB4A-8D80-BBA0E50017F3}" type="presParOf" srcId="{EBFD6D7E-B9C9-D048-95EE-47E39FD00916}" destId="{ADEF527F-9867-0F40-9D0B-916C6BE2F47A}" srcOrd="8" destOrd="0" presId="urn:microsoft.com/office/officeart/2005/8/layout/default"/>
    <dgm:cxn modelId="{4FD38588-715B-2942-8088-9029F050BE1A}" type="presParOf" srcId="{EBFD6D7E-B9C9-D048-95EE-47E39FD00916}" destId="{7B3AA1CB-B37E-DB47-B7F3-B9F4F624DBDA}" srcOrd="9" destOrd="0" presId="urn:microsoft.com/office/officeart/2005/8/layout/default"/>
    <dgm:cxn modelId="{50AF1424-9D4D-C74B-B796-246CE66E8752}" type="presParOf" srcId="{EBFD6D7E-B9C9-D048-95EE-47E39FD00916}" destId="{850B41E0-A550-EB47-B7E4-74F1DE833992}" srcOrd="10" destOrd="0" presId="urn:microsoft.com/office/officeart/2005/8/layout/default"/>
    <dgm:cxn modelId="{C14E4D8A-4AC9-FE45-89D0-01837079F813}" type="presParOf" srcId="{EBFD6D7E-B9C9-D048-95EE-47E39FD00916}" destId="{C9C15D3F-3F89-8F40-8FAA-C7EBF95CA28B}" srcOrd="11" destOrd="0" presId="urn:microsoft.com/office/officeart/2005/8/layout/default"/>
    <dgm:cxn modelId="{39CD3A9D-7560-424D-A712-306492B25E6F}" type="presParOf" srcId="{EBFD6D7E-B9C9-D048-95EE-47E39FD00916}" destId="{1D1347EB-2698-E849-ADE2-8DDED65A9343}" srcOrd="12" destOrd="0" presId="urn:microsoft.com/office/officeart/2005/8/layout/default"/>
    <dgm:cxn modelId="{687B5BB2-7585-314A-9534-1DD4C6D691E5}" type="presParOf" srcId="{EBFD6D7E-B9C9-D048-95EE-47E39FD00916}" destId="{E6053ED2-7873-2B43-8C94-16F8CF527112}" srcOrd="13" destOrd="0" presId="urn:microsoft.com/office/officeart/2005/8/layout/default"/>
    <dgm:cxn modelId="{CAE3E566-13A5-9342-9ACE-40496492762C}" type="presParOf" srcId="{EBFD6D7E-B9C9-D048-95EE-47E39FD00916}" destId="{58316305-DB1D-D84B-A4D8-FD08F8BDDD1C}" srcOrd="14" destOrd="0" presId="urn:microsoft.com/office/officeart/2005/8/layout/default"/>
    <dgm:cxn modelId="{E79A4B5D-AE91-B44C-92C0-0E000D8D17F6}" type="presParOf" srcId="{EBFD6D7E-B9C9-D048-95EE-47E39FD00916}" destId="{33FAE165-DCAF-D344-8D23-7A1FD3016FA5}" srcOrd="15" destOrd="0" presId="urn:microsoft.com/office/officeart/2005/8/layout/default"/>
    <dgm:cxn modelId="{B4D3C458-DC9C-E349-AD1A-050350FE6143}" type="presParOf" srcId="{EBFD6D7E-B9C9-D048-95EE-47E39FD00916}" destId="{0888FC07-103D-5246-A4BF-C95F4DBAA309}" srcOrd="16" destOrd="0" presId="urn:microsoft.com/office/officeart/2005/8/layout/default"/>
    <dgm:cxn modelId="{B90F4711-CB8F-3840-8AAF-BCB1AA1D2125}" type="presParOf" srcId="{EBFD6D7E-B9C9-D048-95EE-47E39FD00916}" destId="{84A9D86C-A6EC-CA4B-AF75-3441BA5F2D63}" srcOrd="17" destOrd="0" presId="urn:microsoft.com/office/officeart/2005/8/layout/default"/>
    <dgm:cxn modelId="{E765C4FA-11E7-1D48-996A-15F5ED2862E6}" type="presParOf" srcId="{EBFD6D7E-B9C9-D048-95EE-47E39FD00916}" destId="{3F16AA1E-DDEF-2241-B5DB-92B6A8E50B7C}" srcOrd="18" destOrd="0" presId="urn:microsoft.com/office/officeart/2005/8/layout/default"/>
    <dgm:cxn modelId="{2B256439-E1CD-BF4E-A5F9-3A07BCDAA4DC}" type="presParOf" srcId="{EBFD6D7E-B9C9-D048-95EE-47E39FD00916}" destId="{CE9120ED-9A05-7D4B-8102-1020401D9292}" srcOrd="19" destOrd="0" presId="urn:microsoft.com/office/officeart/2005/8/layout/default"/>
    <dgm:cxn modelId="{FBF650ED-6877-4D4C-89D6-7B740C652BED}" type="presParOf" srcId="{EBFD6D7E-B9C9-D048-95EE-47E39FD00916}" destId="{D7C75E45-BAD0-204A-A84C-23C595CFD916}" srcOrd="20" destOrd="0" presId="urn:microsoft.com/office/officeart/2005/8/layout/default"/>
    <dgm:cxn modelId="{5540399E-ACE9-E345-AE86-7CC0E00972A4}" type="presParOf" srcId="{EBFD6D7E-B9C9-D048-95EE-47E39FD00916}" destId="{D80E2740-E2FA-0541-A66F-AE629818D5FD}" srcOrd="21" destOrd="0" presId="urn:microsoft.com/office/officeart/2005/8/layout/default"/>
    <dgm:cxn modelId="{91F6218C-01A0-724B-BA0C-6E16BF75F1FE}" type="presParOf" srcId="{EBFD6D7E-B9C9-D048-95EE-47E39FD00916}" destId="{7C5B6129-3996-3C43-9676-D793F4C629E7}" srcOrd="22" destOrd="0" presId="urn:microsoft.com/office/officeart/2005/8/layout/default"/>
    <dgm:cxn modelId="{95C1A22D-1A55-3540-8E71-F3F997D41B0F}" type="presParOf" srcId="{EBFD6D7E-B9C9-D048-95EE-47E39FD00916}" destId="{D58AA6F0-D180-8946-AF48-8F75D3FE4384}" srcOrd="23" destOrd="0" presId="urn:microsoft.com/office/officeart/2005/8/layout/default"/>
    <dgm:cxn modelId="{45049BF5-72DF-5941-8705-7E7B86A5A680}" type="presParOf" srcId="{EBFD6D7E-B9C9-D048-95EE-47E39FD00916}" destId="{86600C69-9FE8-204C-A484-6716825B8763}" srcOrd="24" destOrd="0" presId="urn:microsoft.com/office/officeart/2005/8/layout/default"/>
    <dgm:cxn modelId="{890FEA0C-21F1-0B45-A3AD-68B3B2FC8F2C}" type="presParOf" srcId="{EBFD6D7E-B9C9-D048-95EE-47E39FD00916}" destId="{59296CA2-5D31-0A40-8A2D-3212038DB212}" srcOrd="25" destOrd="0" presId="urn:microsoft.com/office/officeart/2005/8/layout/default"/>
    <dgm:cxn modelId="{26F27C45-9DED-5748-B799-E8C46DB8B547}" type="presParOf" srcId="{EBFD6D7E-B9C9-D048-95EE-47E39FD00916}" destId="{A71D6513-3978-7741-B33D-14BAB3B50195}" srcOrd="26" destOrd="0" presId="urn:microsoft.com/office/officeart/2005/8/layout/default"/>
    <dgm:cxn modelId="{18F42365-E718-A341-9EC3-F0EE5A508E64}" type="presParOf" srcId="{EBFD6D7E-B9C9-D048-95EE-47E39FD00916}" destId="{32DDA48F-44F4-1B4D-BBD7-6F1D4CD1E24F}" srcOrd="27" destOrd="0" presId="urn:microsoft.com/office/officeart/2005/8/layout/default"/>
    <dgm:cxn modelId="{33C7381F-F83E-F54C-AC08-F79B566873AA}" type="presParOf" srcId="{EBFD6D7E-B9C9-D048-95EE-47E39FD00916}" destId="{6961B1C2-4ABD-B341-B415-0E0976F0A9FE}" srcOrd="28" destOrd="0" presId="urn:microsoft.com/office/officeart/2005/8/layout/default"/>
    <dgm:cxn modelId="{D91F45C9-64E8-894B-9BEA-C6913D8BF95B}" type="presParOf" srcId="{EBFD6D7E-B9C9-D048-95EE-47E39FD00916}" destId="{FA25AD62-82E7-8B4D-99B4-F779FED466A7}" srcOrd="29" destOrd="0" presId="urn:microsoft.com/office/officeart/2005/8/layout/default"/>
    <dgm:cxn modelId="{B37BE958-9E6F-CE4A-8DA9-72ADBEFE6A83}" type="presParOf" srcId="{EBFD6D7E-B9C9-D048-95EE-47E39FD00916}" destId="{A791626F-6BD9-6F40-8A6A-4EB020D86184}" srcOrd="30" destOrd="0" presId="urn:microsoft.com/office/officeart/2005/8/layout/default"/>
    <dgm:cxn modelId="{16F8191C-58A1-3B41-B4EC-BE64ADE9F8DD}" type="presParOf" srcId="{EBFD6D7E-B9C9-D048-95EE-47E39FD00916}" destId="{41E099F8-500F-B94C-A71F-6E439978CFAB}" srcOrd="31" destOrd="0" presId="urn:microsoft.com/office/officeart/2005/8/layout/default"/>
    <dgm:cxn modelId="{B55723BB-C20C-A645-BBD0-0633A2D85177}" type="presParOf" srcId="{EBFD6D7E-B9C9-D048-95EE-47E39FD00916}" destId="{25CF835C-2C55-4049-9C2F-4779F8195D6C}" srcOrd="32" destOrd="0" presId="urn:microsoft.com/office/officeart/2005/8/layout/default"/>
    <dgm:cxn modelId="{8E8016B2-3A4E-2E4C-AB93-31208AA56826}" type="presParOf" srcId="{EBFD6D7E-B9C9-D048-95EE-47E39FD00916}" destId="{49B079E3-E03C-0347-9EC6-64AE7A83D4EF}" srcOrd="33" destOrd="0" presId="urn:microsoft.com/office/officeart/2005/8/layout/default"/>
    <dgm:cxn modelId="{714CC00F-2A97-774C-92D1-19C41E452592}" type="presParOf" srcId="{EBFD6D7E-B9C9-D048-95EE-47E39FD00916}" destId="{FABCFA46-6358-7946-B442-4FDF5685E305}" srcOrd="34" destOrd="0" presId="urn:microsoft.com/office/officeart/2005/8/layout/default"/>
    <dgm:cxn modelId="{E2C2E73B-6D53-B647-8C3F-5DEACF71AC3D}" type="presParOf" srcId="{EBFD6D7E-B9C9-D048-95EE-47E39FD00916}" destId="{F5B8DD82-6374-2D46-9561-093DF809E7A5}" srcOrd="35" destOrd="0" presId="urn:microsoft.com/office/officeart/2005/8/layout/default"/>
    <dgm:cxn modelId="{7D3420B0-30F1-0E42-BA8D-D809036C67D5}" type="presParOf" srcId="{EBFD6D7E-B9C9-D048-95EE-47E39FD00916}" destId="{979E92B3-8971-AC4A-97BC-3BBBADF3FC00}" srcOrd="36" destOrd="0" presId="urn:microsoft.com/office/officeart/2005/8/layout/default"/>
    <dgm:cxn modelId="{924E0AE5-024A-544C-80C5-9FABE75842DE}" type="presParOf" srcId="{EBFD6D7E-B9C9-D048-95EE-47E39FD00916}" destId="{969BB8A0-899A-FC42-9A57-7A3916835703}" srcOrd="37" destOrd="0" presId="urn:microsoft.com/office/officeart/2005/8/layout/default"/>
    <dgm:cxn modelId="{1918866B-2681-964F-8E69-161552A6A664}" type="presParOf" srcId="{EBFD6D7E-B9C9-D048-95EE-47E39FD00916}" destId="{42DABCFD-4D67-DA45-BC9B-EF1E7FAAA051}" srcOrd="38" destOrd="0" presId="urn:microsoft.com/office/officeart/2005/8/layout/default"/>
    <dgm:cxn modelId="{59A241A5-A9EC-D944-A52B-7AB7D96E0CD1}" type="presParOf" srcId="{EBFD6D7E-B9C9-D048-95EE-47E39FD00916}" destId="{CCF72BB0-B9B3-F240-91E8-1B27A62B380A}" srcOrd="39" destOrd="0" presId="urn:microsoft.com/office/officeart/2005/8/layout/default"/>
    <dgm:cxn modelId="{53EB0F7E-7AE7-8E4E-989D-A251217EE7E9}" type="presParOf" srcId="{EBFD6D7E-B9C9-D048-95EE-47E39FD00916}" destId="{0BB2AD02-34E7-3648-841C-AC6B0C9120D4}" srcOrd="40" destOrd="0" presId="urn:microsoft.com/office/officeart/2005/8/layout/default"/>
    <dgm:cxn modelId="{637F39DC-DB60-DD44-BA74-A1AFCFD92033}" type="presParOf" srcId="{EBFD6D7E-B9C9-D048-95EE-47E39FD00916}" destId="{A4B57270-07BE-A842-882E-605DDC643085}" srcOrd="41" destOrd="0" presId="urn:microsoft.com/office/officeart/2005/8/layout/default"/>
    <dgm:cxn modelId="{F4B12107-387E-A747-AD93-B77B86916F12}" type="presParOf" srcId="{EBFD6D7E-B9C9-D048-95EE-47E39FD00916}" destId="{39A7099C-C06B-B54E-A929-59F4674533B5}" srcOrd="42" destOrd="0" presId="urn:microsoft.com/office/officeart/2005/8/layout/default"/>
    <dgm:cxn modelId="{B0E769FE-D260-5642-BAEF-22CC65BAEC47}" type="presParOf" srcId="{EBFD6D7E-B9C9-D048-95EE-47E39FD00916}" destId="{63DDDC40-B8D7-AD41-9CD4-26A07E547B66}" srcOrd="43" destOrd="0" presId="urn:microsoft.com/office/officeart/2005/8/layout/default"/>
    <dgm:cxn modelId="{D9605026-3C8F-5542-9380-6E6F25B0599D}" type="presParOf" srcId="{EBFD6D7E-B9C9-D048-95EE-47E39FD00916}" destId="{01749D20-6A66-8E48-98A7-C5D637C3EE45}" srcOrd="44" destOrd="0" presId="urn:microsoft.com/office/officeart/2005/8/layout/default"/>
    <dgm:cxn modelId="{67009AA3-183D-8F4D-8804-AEB89A152615}" type="presParOf" srcId="{EBFD6D7E-B9C9-D048-95EE-47E39FD00916}" destId="{9094A783-635A-4B48-8196-CF4C8B9FE244}" srcOrd="45" destOrd="0" presId="urn:microsoft.com/office/officeart/2005/8/layout/default"/>
    <dgm:cxn modelId="{014AEC8A-45D4-4647-9E0E-93F1BD98FD6E}" type="presParOf" srcId="{EBFD6D7E-B9C9-D048-95EE-47E39FD00916}" destId="{6E15DBC0-6053-A74C-8CF0-5926D619D267}" srcOrd="46" destOrd="0" presId="urn:microsoft.com/office/officeart/2005/8/layout/default"/>
    <dgm:cxn modelId="{AF3E39C0-D87E-EF42-980C-461B29BECBA1}" type="presParOf" srcId="{EBFD6D7E-B9C9-D048-95EE-47E39FD00916}" destId="{40EAF4D3-0131-6C4A-8B94-FA48B35DB15A}" srcOrd="47" destOrd="0" presId="urn:microsoft.com/office/officeart/2005/8/layout/default"/>
    <dgm:cxn modelId="{9CCA9203-466C-4843-B28A-2E88D25E10CE}" type="presParOf" srcId="{EBFD6D7E-B9C9-D048-95EE-47E39FD00916}" destId="{FE4002B6-3215-F14B-997B-1A427E42928B}" srcOrd="48" destOrd="0" presId="urn:microsoft.com/office/officeart/2005/8/layout/default"/>
    <dgm:cxn modelId="{CDE24EA7-F6C1-D74E-82B1-F2F01B5C25D1}" type="presParOf" srcId="{EBFD6D7E-B9C9-D048-95EE-47E39FD00916}" destId="{23229EC1-168D-A844-B7DA-0CB272193C76}" srcOrd="49" destOrd="0" presId="urn:microsoft.com/office/officeart/2005/8/layout/default"/>
    <dgm:cxn modelId="{B0487B6A-043E-794A-BB92-B656A4B7BCDE}" type="presParOf" srcId="{EBFD6D7E-B9C9-D048-95EE-47E39FD00916}" destId="{43F81258-FB00-9040-BC80-762870F7D2A4}" srcOrd="50" destOrd="0" presId="urn:microsoft.com/office/officeart/2005/8/layout/default"/>
    <dgm:cxn modelId="{53773AF3-EC5D-C547-B268-C5EDAE616CDB}" type="presParOf" srcId="{EBFD6D7E-B9C9-D048-95EE-47E39FD00916}" destId="{50C52F86-A092-F04B-AC80-9D26997E4A07}" srcOrd="51" destOrd="0" presId="urn:microsoft.com/office/officeart/2005/8/layout/default"/>
    <dgm:cxn modelId="{9E00B2BC-274E-BC4C-A432-D64A5D47ACEA}" type="presParOf" srcId="{EBFD6D7E-B9C9-D048-95EE-47E39FD00916}" destId="{BA25A8EA-0937-534A-B4CB-C57AF94C9C9B}" srcOrd="52"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26C12C6-5441-7741-9047-A3B6F3BBAA5D}" type="doc">
      <dgm:prSet loTypeId="urn:microsoft.com/office/officeart/2005/8/layout/default" loCatId="" qsTypeId="urn:microsoft.com/office/officeart/2005/8/quickstyle/simple1" qsCatId="simple" csTypeId="urn:microsoft.com/office/officeart/2005/8/colors/accent1_2" csCatId="accent1" phldr="1"/>
      <dgm:spPr/>
      <dgm:t>
        <a:bodyPr/>
        <a:lstStyle/>
        <a:p>
          <a:endParaRPr lang="en-GB"/>
        </a:p>
      </dgm:t>
    </dgm:pt>
    <dgm:pt modelId="{CEFFD9BA-5676-4242-BA25-D3084E59E547}">
      <dgm:prSet phldrT="[Text]"/>
      <dgm:spPr>
        <a:solidFill>
          <a:srgbClr val="7030A0"/>
        </a:solidFill>
      </dgm:spPr>
      <dgm:t>
        <a:bodyPr/>
        <a:lstStyle/>
        <a:p>
          <a:r>
            <a:rPr lang="en-GB" dirty="0"/>
            <a:t>HIV Dementia Scale (HDS)</a:t>
          </a:r>
        </a:p>
      </dgm:t>
    </dgm:pt>
    <dgm:pt modelId="{737BD51F-63D3-F84B-9637-55C63AF540FE}" type="parTrans" cxnId="{2B789ECB-CDB7-A647-93D8-8D25A7856602}">
      <dgm:prSet/>
      <dgm:spPr/>
      <dgm:t>
        <a:bodyPr/>
        <a:lstStyle/>
        <a:p>
          <a:endParaRPr lang="en-GB"/>
        </a:p>
      </dgm:t>
    </dgm:pt>
    <dgm:pt modelId="{2C53C46E-FAA1-C94C-9408-33B688E24D3E}" type="sibTrans" cxnId="{2B789ECB-CDB7-A647-93D8-8D25A7856602}">
      <dgm:prSet/>
      <dgm:spPr/>
      <dgm:t>
        <a:bodyPr/>
        <a:lstStyle/>
        <a:p>
          <a:endParaRPr lang="en-GB"/>
        </a:p>
      </dgm:t>
    </dgm:pt>
    <dgm:pt modelId="{29AA8756-F53D-A545-8C65-9B129F911555}">
      <dgm:prSet phldrT="[Text]"/>
      <dgm:spPr>
        <a:solidFill>
          <a:srgbClr val="7030A0"/>
        </a:solidFill>
      </dgm:spPr>
      <dgm:t>
        <a:bodyPr/>
        <a:lstStyle/>
        <a:p>
          <a:r>
            <a:rPr lang="en-GB" dirty="0"/>
            <a:t>International HIV Dementia Scale (IHDS)</a:t>
          </a:r>
        </a:p>
      </dgm:t>
    </dgm:pt>
    <dgm:pt modelId="{98D63A20-672B-FC49-8582-3987F491E388}" type="parTrans" cxnId="{8C1902A6-5187-744E-9CD2-301270DF51A4}">
      <dgm:prSet/>
      <dgm:spPr/>
      <dgm:t>
        <a:bodyPr/>
        <a:lstStyle/>
        <a:p>
          <a:endParaRPr lang="en-GB"/>
        </a:p>
      </dgm:t>
    </dgm:pt>
    <dgm:pt modelId="{F22996D1-B804-AA47-A5B6-876F0BBD41B3}" type="sibTrans" cxnId="{8C1902A6-5187-744E-9CD2-301270DF51A4}">
      <dgm:prSet/>
      <dgm:spPr/>
      <dgm:t>
        <a:bodyPr/>
        <a:lstStyle/>
        <a:p>
          <a:endParaRPr lang="en-GB"/>
        </a:p>
      </dgm:t>
    </dgm:pt>
    <dgm:pt modelId="{CA561BFF-A1E7-B244-BD2E-5F3172FEBEE7}">
      <dgm:prSet phldrT="[Text]"/>
      <dgm:spPr/>
      <dgm:t>
        <a:bodyPr/>
        <a:lstStyle/>
        <a:p>
          <a:r>
            <a:rPr lang="en-GB" dirty="0"/>
            <a:t>Mini-mental State Examination (MMSE)</a:t>
          </a:r>
        </a:p>
      </dgm:t>
    </dgm:pt>
    <dgm:pt modelId="{DE0B1730-C4B5-774A-AACB-169731D842F2}" type="parTrans" cxnId="{7B9B5321-BF28-6647-9860-572A4D1ED2CE}">
      <dgm:prSet/>
      <dgm:spPr/>
      <dgm:t>
        <a:bodyPr/>
        <a:lstStyle/>
        <a:p>
          <a:endParaRPr lang="en-GB"/>
        </a:p>
      </dgm:t>
    </dgm:pt>
    <dgm:pt modelId="{DC5378B2-3B8C-8048-B550-73A4B9D25E0C}" type="sibTrans" cxnId="{7B9B5321-BF28-6647-9860-572A4D1ED2CE}">
      <dgm:prSet/>
      <dgm:spPr/>
      <dgm:t>
        <a:bodyPr/>
        <a:lstStyle/>
        <a:p>
          <a:endParaRPr lang="en-GB"/>
        </a:p>
      </dgm:t>
    </dgm:pt>
    <dgm:pt modelId="{4FBD1B2B-ACF9-B144-88C8-55DB96D260DB}">
      <dgm:prSet phldrT="[Text]"/>
      <dgm:spPr>
        <a:solidFill>
          <a:srgbClr val="7030A0"/>
        </a:solidFill>
      </dgm:spPr>
      <dgm:t>
        <a:bodyPr/>
        <a:lstStyle/>
        <a:p>
          <a:r>
            <a:rPr lang="en-GB" dirty="0"/>
            <a:t>Brief Neurocognitive Screen (</a:t>
          </a:r>
          <a:r>
            <a:rPr lang="en-GB" dirty="0" err="1"/>
            <a:t>NeuroScreen</a:t>
          </a:r>
          <a:r>
            <a:rPr lang="en-GB" dirty="0"/>
            <a:t>)</a:t>
          </a:r>
        </a:p>
      </dgm:t>
    </dgm:pt>
    <dgm:pt modelId="{6BEDC4C8-51FB-194E-91E9-B3D381F9D70D}" type="parTrans" cxnId="{63FD4B70-0AE1-A34B-B893-FBD2C43FE4BA}">
      <dgm:prSet/>
      <dgm:spPr/>
      <dgm:t>
        <a:bodyPr/>
        <a:lstStyle/>
        <a:p>
          <a:endParaRPr lang="en-GB"/>
        </a:p>
      </dgm:t>
    </dgm:pt>
    <dgm:pt modelId="{17BF615B-C38A-5547-9F33-70E633B45E86}" type="sibTrans" cxnId="{63FD4B70-0AE1-A34B-B893-FBD2C43FE4BA}">
      <dgm:prSet/>
      <dgm:spPr/>
      <dgm:t>
        <a:bodyPr/>
        <a:lstStyle/>
        <a:p>
          <a:endParaRPr lang="en-GB"/>
        </a:p>
      </dgm:t>
    </dgm:pt>
    <dgm:pt modelId="{431BFC04-EA8A-6646-9EAB-FBBB1EF5B96C}">
      <dgm:prSet phldrT="[Text]"/>
      <dgm:spPr/>
      <dgm:t>
        <a:bodyPr/>
        <a:lstStyle/>
        <a:p>
          <a:r>
            <a:rPr lang="en-GB" dirty="0" err="1"/>
            <a:t>CogState</a:t>
          </a:r>
          <a:r>
            <a:rPr lang="en-GB" dirty="0"/>
            <a:t> Computerized Battery</a:t>
          </a:r>
        </a:p>
      </dgm:t>
    </dgm:pt>
    <dgm:pt modelId="{2590B536-98FD-A74C-AA29-FD26435D6803}" type="parTrans" cxnId="{A4CC5A1E-1A2C-B64F-B781-B41955AB1ADC}">
      <dgm:prSet/>
      <dgm:spPr/>
      <dgm:t>
        <a:bodyPr/>
        <a:lstStyle/>
        <a:p>
          <a:endParaRPr lang="en-GB"/>
        </a:p>
      </dgm:t>
    </dgm:pt>
    <dgm:pt modelId="{00AC6975-93DF-A040-8FAF-65D2CEB5FE78}" type="sibTrans" cxnId="{A4CC5A1E-1A2C-B64F-B781-B41955AB1ADC}">
      <dgm:prSet/>
      <dgm:spPr/>
      <dgm:t>
        <a:bodyPr/>
        <a:lstStyle/>
        <a:p>
          <a:endParaRPr lang="en-GB"/>
        </a:p>
      </dgm:t>
    </dgm:pt>
    <dgm:pt modelId="{40A4EA93-CE30-7245-8583-CD0DD4CF299F}">
      <dgm:prSet phldrT="[Text]"/>
      <dgm:spPr/>
      <dgm:t>
        <a:bodyPr/>
        <a:lstStyle/>
        <a:p>
          <a:r>
            <a:rPr lang="en-GB" dirty="0"/>
            <a:t>Bender Gestalt Test</a:t>
          </a:r>
        </a:p>
      </dgm:t>
    </dgm:pt>
    <dgm:pt modelId="{A952991E-0D82-5C4D-B1D5-912ED1179285}" type="parTrans" cxnId="{CA45E068-DDF5-3F44-BD35-E9984EF970B1}">
      <dgm:prSet/>
      <dgm:spPr/>
      <dgm:t>
        <a:bodyPr/>
        <a:lstStyle/>
        <a:p>
          <a:endParaRPr lang="en-GB"/>
        </a:p>
      </dgm:t>
    </dgm:pt>
    <dgm:pt modelId="{742BEB88-0BFB-314C-81ED-AFFF2E49C787}" type="sibTrans" cxnId="{CA45E068-DDF5-3F44-BD35-E9984EF970B1}">
      <dgm:prSet/>
      <dgm:spPr/>
      <dgm:t>
        <a:bodyPr/>
        <a:lstStyle/>
        <a:p>
          <a:endParaRPr lang="en-GB"/>
        </a:p>
      </dgm:t>
    </dgm:pt>
    <dgm:pt modelId="{D79DDEF7-F98C-7243-BDAB-F4E4A5CE240F}">
      <dgm:prSet phldrT="[Text]"/>
      <dgm:spPr/>
      <dgm:t>
        <a:bodyPr/>
        <a:lstStyle/>
        <a:p>
          <a:r>
            <a:rPr lang="en-GB" dirty="0"/>
            <a:t>California Computerized Assessment Package (</a:t>
          </a:r>
          <a:r>
            <a:rPr lang="en-GB" dirty="0" err="1"/>
            <a:t>CalCAP</a:t>
          </a:r>
          <a:r>
            <a:rPr lang="en-GB" dirty="0"/>
            <a:t>)</a:t>
          </a:r>
        </a:p>
      </dgm:t>
    </dgm:pt>
    <dgm:pt modelId="{74446ACF-6274-924D-A917-E7668DB403E9}" type="parTrans" cxnId="{4EEABF40-A03B-C74C-87E2-B82065F24E88}">
      <dgm:prSet/>
      <dgm:spPr/>
      <dgm:t>
        <a:bodyPr/>
        <a:lstStyle/>
        <a:p>
          <a:endParaRPr lang="en-GB"/>
        </a:p>
      </dgm:t>
    </dgm:pt>
    <dgm:pt modelId="{9E43B5F1-686E-0646-89F9-D2453DC3333B}" type="sibTrans" cxnId="{4EEABF40-A03B-C74C-87E2-B82065F24E88}">
      <dgm:prSet/>
      <dgm:spPr/>
      <dgm:t>
        <a:bodyPr/>
        <a:lstStyle/>
        <a:p>
          <a:endParaRPr lang="en-GB"/>
        </a:p>
      </dgm:t>
    </dgm:pt>
    <dgm:pt modelId="{EB533203-994B-B94D-86B1-18A11D6C381A}">
      <dgm:prSet phldrT="[Text]"/>
      <dgm:spPr/>
      <dgm:t>
        <a:bodyPr/>
        <a:lstStyle/>
        <a:p>
          <a:r>
            <a:rPr lang="en-GB" dirty="0"/>
            <a:t>Coin Rotation Test</a:t>
          </a:r>
        </a:p>
      </dgm:t>
    </dgm:pt>
    <dgm:pt modelId="{11FCBB8F-C20A-CF4E-B47B-79C193D27989}" type="parTrans" cxnId="{8F6A5636-64D4-DB42-BF24-39C24838C4DE}">
      <dgm:prSet/>
      <dgm:spPr/>
      <dgm:t>
        <a:bodyPr/>
        <a:lstStyle/>
        <a:p>
          <a:endParaRPr lang="en-GB"/>
        </a:p>
      </dgm:t>
    </dgm:pt>
    <dgm:pt modelId="{40DD7BBD-012F-9D41-AFA6-B40E96721D3A}" type="sibTrans" cxnId="{8F6A5636-64D4-DB42-BF24-39C24838C4DE}">
      <dgm:prSet/>
      <dgm:spPr/>
      <dgm:t>
        <a:bodyPr/>
        <a:lstStyle/>
        <a:p>
          <a:endParaRPr lang="en-GB"/>
        </a:p>
      </dgm:t>
    </dgm:pt>
    <dgm:pt modelId="{8BE1AF2B-F505-D547-A18A-2FD24CFA38E6}">
      <dgm:prSet phldrT="[Text]"/>
      <dgm:spPr/>
      <dgm:t>
        <a:bodyPr/>
        <a:lstStyle/>
        <a:p>
          <a:r>
            <a:rPr lang="en-GB" dirty="0"/>
            <a:t>Computer Assessment of Mild Cognitive Impairment (CAMCI)</a:t>
          </a:r>
        </a:p>
      </dgm:t>
    </dgm:pt>
    <dgm:pt modelId="{F093527B-8318-FD47-8611-780C63C1DF43}" type="parTrans" cxnId="{2537A59F-5E49-A244-B8CB-34C72B2BA246}">
      <dgm:prSet/>
      <dgm:spPr/>
      <dgm:t>
        <a:bodyPr/>
        <a:lstStyle/>
        <a:p>
          <a:endParaRPr lang="en-GB"/>
        </a:p>
      </dgm:t>
    </dgm:pt>
    <dgm:pt modelId="{D7EB4931-E65B-2746-A307-0C541B6CE673}" type="sibTrans" cxnId="{2537A59F-5E49-A244-B8CB-34C72B2BA246}">
      <dgm:prSet/>
      <dgm:spPr/>
      <dgm:t>
        <a:bodyPr/>
        <a:lstStyle/>
        <a:p>
          <a:endParaRPr lang="en-GB"/>
        </a:p>
      </dgm:t>
    </dgm:pt>
    <dgm:pt modelId="{22119515-5F6E-6343-9530-1573A799D28F}">
      <dgm:prSet phldrT="[Text]"/>
      <dgm:spPr/>
      <dgm:t>
        <a:bodyPr/>
        <a:lstStyle/>
        <a:p>
          <a:r>
            <a:rPr lang="en-GB" dirty="0"/>
            <a:t>Four-item scale from Health Survey</a:t>
          </a:r>
        </a:p>
      </dgm:t>
    </dgm:pt>
    <dgm:pt modelId="{B0136E7E-33EB-4349-808F-2A946490BF29}" type="parTrans" cxnId="{02B602C3-AF0E-B042-8638-68475F194622}">
      <dgm:prSet/>
      <dgm:spPr/>
      <dgm:t>
        <a:bodyPr/>
        <a:lstStyle/>
        <a:p>
          <a:endParaRPr lang="en-GB"/>
        </a:p>
      </dgm:t>
    </dgm:pt>
    <dgm:pt modelId="{A2C8CF19-D91F-0D4B-A1DD-546599CA6FFA}" type="sibTrans" cxnId="{02B602C3-AF0E-B042-8638-68475F194622}">
      <dgm:prSet/>
      <dgm:spPr/>
      <dgm:t>
        <a:bodyPr/>
        <a:lstStyle/>
        <a:p>
          <a:endParaRPr lang="en-GB"/>
        </a:p>
      </dgm:t>
    </dgm:pt>
    <dgm:pt modelId="{92DF2239-CE2C-D243-BCFA-85E1BB1480B4}">
      <dgm:prSet phldrT="[Text]"/>
      <dgm:spPr/>
      <dgm:t>
        <a:bodyPr/>
        <a:lstStyle/>
        <a:p>
          <a:r>
            <a:rPr lang="en-GB" dirty="0"/>
            <a:t>Grooved pegboard</a:t>
          </a:r>
        </a:p>
      </dgm:t>
    </dgm:pt>
    <dgm:pt modelId="{8816C64C-F9D7-6E49-9FB1-F1BBFBCCE56D}" type="parTrans" cxnId="{F2C4603E-2843-BF42-9F19-92C6CDB5CF05}">
      <dgm:prSet/>
      <dgm:spPr/>
      <dgm:t>
        <a:bodyPr/>
        <a:lstStyle/>
        <a:p>
          <a:endParaRPr lang="en-GB"/>
        </a:p>
      </dgm:t>
    </dgm:pt>
    <dgm:pt modelId="{AB78DC96-7CF2-B142-A1B9-968CE48CEB95}" type="sibTrans" cxnId="{F2C4603E-2843-BF42-9F19-92C6CDB5CF05}">
      <dgm:prSet/>
      <dgm:spPr/>
      <dgm:t>
        <a:bodyPr/>
        <a:lstStyle/>
        <a:p>
          <a:endParaRPr lang="en-GB"/>
        </a:p>
      </dgm:t>
    </dgm:pt>
    <dgm:pt modelId="{455C786F-325C-8247-9174-D31A648CBF85}">
      <dgm:prSet phldrT="[Text]"/>
      <dgm:spPr/>
      <dgm:t>
        <a:bodyPr/>
        <a:lstStyle/>
        <a:p>
          <a:r>
            <a:rPr lang="en-GB" dirty="0"/>
            <a:t>Brief Cognitive Screen</a:t>
          </a:r>
        </a:p>
      </dgm:t>
    </dgm:pt>
    <dgm:pt modelId="{233866CB-6A28-394C-BC36-B493F2424EC6}" type="parTrans" cxnId="{9A615084-8143-774C-B648-3D1B3731E04B}">
      <dgm:prSet/>
      <dgm:spPr/>
      <dgm:t>
        <a:bodyPr/>
        <a:lstStyle/>
        <a:p>
          <a:endParaRPr lang="en-GB"/>
        </a:p>
      </dgm:t>
    </dgm:pt>
    <dgm:pt modelId="{0F6677F3-F320-AB4A-B6E5-B1FDB64F9AFB}" type="sibTrans" cxnId="{9A615084-8143-774C-B648-3D1B3731E04B}">
      <dgm:prSet/>
      <dgm:spPr/>
      <dgm:t>
        <a:bodyPr/>
        <a:lstStyle/>
        <a:p>
          <a:endParaRPr lang="en-GB"/>
        </a:p>
      </dgm:t>
    </dgm:pt>
    <dgm:pt modelId="{34C47A69-6E5E-BA47-AEBC-229B2F8CABE7}">
      <dgm:prSet phldrT="[Text]"/>
      <dgm:spPr>
        <a:solidFill>
          <a:srgbClr val="7030A0"/>
        </a:solidFill>
      </dgm:spPr>
      <dgm:t>
        <a:bodyPr/>
        <a:lstStyle/>
        <a:p>
          <a:r>
            <a:rPr lang="en-GB" dirty="0"/>
            <a:t>HIV Dementia Diagnostic Test</a:t>
          </a:r>
        </a:p>
      </dgm:t>
    </dgm:pt>
    <dgm:pt modelId="{7C591B08-8BDA-5549-87B6-E24B30AED708}" type="parTrans" cxnId="{D5E34CB3-A221-7A4C-BD0A-9B7362C2892E}">
      <dgm:prSet/>
      <dgm:spPr/>
      <dgm:t>
        <a:bodyPr/>
        <a:lstStyle/>
        <a:p>
          <a:endParaRPr lang="en-GB"/>
        </a:p>
      </dgm:t>
    </dgm:pt>
    <dgm:pt modelId="{E9035313-8475-F54B-98CF-9588BEED14C2}" type="sibTrans" cxnId="{D5E34CB3-A221-7A4C-BD0A-9B7362C2892E}">
      <dgm:prSet/>
      <dgm:spPr/>
      <dgm:t>
        <a:bodyPr/>
        <a:lstStyle/>
        <a:p>
          <a:endParaRPr lang="en-GB"/>
        </a:p>
      </dgm:t>
    </dgm:pt>
    <dgm:pt modelId="{98C66C1C-E76F-E64F-804C-21CB683F65F2}">
      <dgm:prSet phldrT="[Text]"/>
      <dgm:spPr/>
      <dgm:t>
        <a:bodyPr/>
        <a:lstStyle/>
        <a:p>
          <a:r>
            <a:rPr lang="en-GB" dirty="0"/>
            <a:t>Hopkins Verbal Learning Test / WAIS-III Digit Symbol</a:t>
          </a:r>
        </a:p>
      </dgm:t>
    </dgm:pt>
    <dgm:pt modelId="{D54C7BFC-81B3-7B48-B712-7A2E48B71225}" type="parTrans" cxnId="{7334D331-5514-D144-A0C5-984F1548E3F6}">
      <dgm:prSet/>
      <dgm:spPr/>
      <dgm:t>
        <a:bodyPr/>
        <a:lstStyle/>
        <a:p>
          <a:endParaRPr lang="en-GB"/>
        </a:p>
      </dgm:t>
    </dgm:pt>
    <dgm:pt modelId="{8B6DF245-EC95-F348-87C4-7DB363B343D8}" type="sibTrans" cxnId="{7334D331-5514-D144-A0C5-984F1548E3F6}">
      <dgm:prSet/>
      <dgm:spPr/>
      <dgm:t>
        <a:bodyPr/>
        <a:lstStyle/>
        <a:p>
          <a:endParaRPr lang="en-GB"/>
        </a:p>
      </dgm:t>
    </dgm:pt>
    <dgm:pt modelId="{45B74AEA-128B-F043-A353-62873E2D7BC9}">
      <dgm:prSet phldrT="[Text]"/>
      <dgm:spPr>
        <a:solidFill>
          <a:srgbClr val="7030A0"/>
        </a:solidFill>
      </dgm:spPr>
      <dgm:t>
        <a:bodyPr/>
        <a:lstStyle/>
        <a:p>
          <a:r>
            <a:rPr lang="en-GB" dirty="0"/>
            <a:t>Medical Outcome Study (MOS-HIV) Health Survey</a:t>
          </a:r>
        </a:p>
      </dgm:t>
    </dgm:pt>
    <dgm:pt modelId="{A12A3EAE-8F81-6B44-934E-236BB1C6FD6B}" type="parTrans" cxnId="{D4B8AFF8-C83D-2849-9C23-384532FAADF2}">
      <dgm:prSet/>
      <dgm:spPr/>
      <dgm:t>
        <a:bodyPr/>
        <a:lstStyle/>
        <a:p>
          <a:endParaRPr lang="en-GB"/>
        </a:p>
      </dgm:t>
    </dgm:pt>
    <dgm:pt modelId="{F335EA5A-0478-264A-A408-E63BE88B45A7}" type="sibTrans" cxnId="{D4B8AFF8-C83D-2849-9C23-384532FAADF2}">
      <dgm:prSet/>
      <dgm:spPr/>
      <dgm:t>
        <a:bodyPr/>
        <a:lstStyle/>
        <a:p>
          <a:endParaRPr lang="en-GB"/>
        </a:p>
      </dgm:t>
    </dgm:pt>
    <dgm:pt modelId="{C7A5AD23-80F0-F542-A3FE-126E3C7AC609}">
      <dgm:prSet phldrT="[Text]"/>
      <dgm:spPr/>
      <dgm:t>
        <a:bodyPr/>
        <a:lstStyle/>
        <a:p>
          <a:r>
            <a:rPr lang="en-GB" dirty="0"/>
            <a:t>Mental Alternation Test</a:t>
          </a:r>
        </a:p>
      </dgm:t>
    </dgm:pt>
    <dgm:pt modelId="{D5927C60-A6E3-7949-B54E-BD30E95C8D6F}" type="parTrans" cxnId="{E2CBC7C5-E27D-4E49-8DEA-3D222E4B27E0}">
      <dgm:prSet/>
      <dgm:spPr/>
      <dgm:t>
        <a:bodyPr/>
        <a:lstStyle/>
        <a:p>
          <a:endParaRPr lang="en-GB"/>
        </a:p>
      </dgm:t>
    </dgm:pt>
    <dgm:pt modelId="{3F2C7F2F-E3B3-8D4A-A15D-9C904F4BC2C4}" type="sibTrans" cxnId="{E2CBC7C5-E27D-4E49-8DEA-3D222E4B27E0}">
      <dgm:prSet/>
      <dgm:spPr/>
      <dgm:t>
        <a:bodyPr/>
        <a:lstStyle/>
        <a:p>
          <a:endParaRPr lang="en-GB"/>
        </a:p>
      </dgm:t>
    </dgm:pt>
    <dgm:pt modelId="{BFEAD741-CB0B-4F47-8B51-2069FF01192F}">
      <dgm:prSet phldrT="[Text]"/>
      <dgm:spPr/>
      <dgm:t>
        <a:bodyPr/>
        <a:lstStyle/>
        <a:p>
          <a:r>
            <a:rPr lang="en-GB" dirty="0"/>
            <a:t>Motor Battery </a:t>
          </a:r>
        </a:p>
      </dgm:t>
    </dgm:pt>
    <dgm:pt modelId="{32060229-1533-D545-97EC-F078E59654F9}" type="parTrans" cxnId="{6F691405-1637-9044-8216-CE7CF8AEA1FF}">
      <dgm:prSet/>
      <dgm:spPr/>
      <dgm:t>
        <a:bodyPr/>
        <a:lstStyle/>
        <a:p>
          <a:endParaRPr lang="en-GB"/>
        </a:p>
      </dgm:t>
    </dgm:pt>
    <dgm:pt modelId="{B47A5BA2-62E7-8049-9C52-52F2A0ACFDC2}" type="sibTrans" cxnId="{6F691405-1637-9044-8216-CE7CF8AEA1FF}">
      <dgm:prSet/>
      <dgm:spPr/>
      <dgm:t>
        <a:bodyPr/>
        <a:lstStyle/>
        <a:p>
          <a:endParaRPr lang="en-GB"/>
        </a:p>
      </dgm:t>
    </dgm:pt>
    <dgm:pt modelId="{4631CAFF-EC47-7E4C-9721-9DC56D96C8C2}">
      <dgm:prSet phldrT="[Text]"/>
      <dgm:spPr/>
      <dgm:t>
        <a:bodyPr/>
        <a:lstStyle/>
        <a:p>
          <a:r>
            <a:rPr lang="en-GB" dirty="0"/>
            <a:t>Prospective and Retrospective Memory Questionnaire (PRMQ)</a:t>
          </a:r>
        </a:p>
      </dgm:t>
    </dgm:pt>
    <dgm:pt modelId="{44A5062E-022C-6846-8349-CBFC46486BBF}" type="parTrans" cxnId="{0A8A8A6C-1E74-154C-BFE1-728A9339E47C}">
      <dgm:prSet/>
      <dgm:spPr/>
      <dgm:t>
        <a:bodyPr/>
        <a:lstStyle/>
        <a:p>
          <a:endParaRPr lang="en-GB"/>
        </a:p>
      </dgm:t>
    </dgm:pt>
    <dgm:pt modelId="{B1EDB75A-4217-B84B-ADA8-73437C30B8AE}" type="sibTrans" cxnId="{0A8A8A6C-1E74-154C-BFE1-728A9339E47C}">
      <dgm:prSet/>
      <dgm:spPr/>
      <dgm:t>
        <a:bodyPr/>
        <a:lstStyle/>
        <a:p>
          <a:endParaRPr lang="en-GB"/>
        </a:p>
      </dgm:t>
    </dgm:pt>
    <dgm:pt modelId="{B83C84FD-70C7-2746-A720-13C05E06C3D1}">
      <dgm:prSet phldrT="[Text]"/>
      <dgm:spPr>
        <a:solidFill>
          <a:srgbClr val="7030A0"/>
        </a:solidFill>
      </dgm:spPr>
      <dgm:t>
        <a:bodyPr/>
        <a:lstStyle/>
        <a:p>
          <a:r>
            <a:rPr lang="en-GB" dirty="0"/>
            <a:t>Screening Algorithm</a:t>
          </a:r>
        </a:p>
      </dgm:t>
    </dgm:pt>
    <dgm:pt modelId="{1137469C-5046-9247-B28F-8304797B4863}" type="parTrans" cxnId="{BC6B1080-F566-EF4E-AC93-7F40570692D1}">
      <dgm:prSet/>
      <dgm:spPr/>
      <dgm:t>
        <a:bodyPr/>
        <a:lstStyle/>
        <a:p>
          <a:endParaRPr lang="en-GB"/>
        </a:p>
      </dgm:t>
    </dgm:pt>
    <dgm:pt modelId="{E9A966E7-6C73-AE4A-9018-CE3F4725B563}" type="sibTrans" cxnId="{BC6B1080-F566-EF4E-AC93-7F40570692D1}">
      <dgm:prSet/>
      <dgm:spPr/>
      <dgm:t>
        <a:bodyPr/>
        <a:lstStyle/>
        <a:p>
          <a:endParaRPr lang="en-GB"/>
        </a:p>
      </dgm:t>
    </dgm:pt>
    <dgm:pt modelId="{D37EAD03-6AAA-4546-943B-F3D88E3F6986}">
      <dgm:prSet phldrT="[Text]"/>
      <dgm:spPr/>
      <dgm:t>
        <a:bodyPr/>
        <a:lstStyle/>
        <a:p>
          <a:r>
            <a:rPr lang="en-GB" dirty="0"/>
            <a:t>Timed-Gait Test</a:t>
          </a:r>
        </a:p>
      </dgm:t>
    </dgm:pt>
    <dgm:pt modelId="{E4D8E437-9844-6541-B6F3-0F22377691A4}" type="parTrans" cxnId="{9514BB02-C8D4-8D4C-B99A-8C986D0307F1}">
      <dgm:prSet/>
      <dgm:spPr/>
      <dgm:t>
        <a:bodyPr/>
        <a:lstStyle/>
        <a:p>
          <a:endParaRPr lang="en-GB"/>
        </a:p>
      </dgm:t>
    </dgm:pt>
    <dgm:pt modelId="{07FB002C-075E-9847-9B77-129062462280}" type="sibTrans" cxnId="{9514BB02-C8D4-8D4C-B99A-8C986D0307F1}">
      <dgm:prSet/>
      <dgm:spPr/>
      <dgm:t>
        <a:bodyPr/>
        <a:lstStyle/>
        <a:p>
          <a:endParaRPr lang="en-GB"/>
        </a:p>
      </dgm:t>
    </dgm:pt>
    <dgm:pt modelId="{20459B2E-B8BC-E040-A547-1E0F58ADEFFB}">
      <dgm:prSet phldrT="[Text]"/>
      <dgm:spPr/>
      <dgm:t>
        <a:bodyPr/>
        <a:lstStyle/>
        <a:p>
          <a:r>
            <a:rPr lang="en-GB" dirty="0" err="1"/>
            <a:t>Wechster</a:t>
          </a:r>
          <a:r>
            <a:rPr lang="en-GB" dirty="0"/>
            <a:t> Memory Scale</a:t>
          </a:r>
        </a:p>
      </dgm:t>
    </dgm:pt>
    <dgm:pt modelId="{660135D2-43B9-4446-B0D1-3A0203C662A4}" type="parTrans" cxnId="{A273C49D-FB1D-4646-B567-4684DD86C755}">
      <dgm:prSet/>
      <dgm:spPr/>
      <dgm:t>
        <a:bodyPr/>
        <a:lstStyle/>
        <a:p>
          <a:endParaRPr lang="en-GB"/>
        </a:p>
      </dgm:t>
    </dgm:pt>
    <dgm:pt modelId="{A2E97D65-ADA5-FB4C-B696-993F125630D8}" type="sibTrans" cxnId="{A273C49D-FB1D-4646-B567-4684DD86C755}">
      <dgm:prSet/>
      <dgm:spPr/>
      <dgm:t>
        <a:bodyPr/>
        <a:lstStyle/>
        <a:p>
          <a:endParaRPr lang="en-GB"/>
        </a:p>
      </dgm:t>
    </dgm:pt>
    <dgm:pt modelId="{0C544D22-FBC0-B04C-AC95-B991979C9FBA}">
      <dgm:prSet phldrT="[Text]"/>
      <dgm:spPr/>
      <dgm:t>
        <a:bodyPr/>
        <a:lstStyle/>
        <a:p>
          <a:r>
            <a:rPr lang="en-GB" dirty="0"/>
            <a:t>Hopkins Verbal test-revised + Grooved Pegboard Test Non-dominant hand</a:t>
          </a:r>
        </a:p>
      </dgm:t>
    </dgm:pt>
    <dgm:pt modelId="{C385717F-D820-8842-BB11-0EFE3C69C524}" type="parTrans" cxnId="{DB9DF291-4849-4946-84A6-102D2B42DE95}">
      <dgm:prSet/>
      <dgm:spPr/>
      <dgm:t>
        <a:bodyPr/>
        <a:lstStyle/>
        <a:p>
          <a:endParaRPr lang="en-GB"/>
        </a:p>
      </dgm:t>
    </dgm:pt>
    <dgm:pt modelId="{E66D7518-1113-2648-BAF1-4DE4027A9F7C}" type="sibTrans" cxnId="{DB9DF291-4849-4946-84A6-102D2B42DE95}">
      <dgm:prSet/>
      <dgm:spPr/>
      <dgm:t>
        <a:bodyPr/>
        <a:lstStyle/>
        <a:p>
          <a:endParaRPr lang="en-GB"/>
        </a:p>
      </dgm:t>
    </dgm:pt>
    <dgm:pt modelId="{070C3C80-51F2-5649-9F08-4208239B596E}">
      <dgm:prSet phldrT="[Text]"/>
      <dgm:spPr/>
      <dgm:t>
        <a:bodyPr/>
        <a:lstStyle/>
        <a:p>
          <a:r>
            <a:rPr lang="en-GB" dirty="0"/>
            <a:t>Montreal Cognitive Assessment (MoCA)</a:t>
          </a:r>
        </a:p>
      </dgm:t>
    </dgm:pt>
    <dgm:pt modelId="{B33264E8-D091-464D-B22A-B1174145FAC5}" type="parTrans" cxnId="{6AD1F792-7EBA-F641-B475-2D9AA91BE887}">
      <dgm:prSet/>
      <dgm:spPr/>
      <dgm:t>
        <a:bodyPr/>
        <a:lstStyle/>
        <a:p>
          <a:endParaRPr lang="en-GB"/>
        </a:p>
      </dgm:t>
    </dgm:pt>
    <dgm:pt modelId="{29BA15A9-332A-0C4F-8EAE-C34E345F740B}" type="sibTrans" cxnId="{6AD1F792-7EBA-F641-B475-2D9AA91BE887}">
      <dgm:prSet/>
      <dgm:spPr/>
      <dgm:t>
        <a:bodyPr/>
        <a:lstStyle/>
        <a:p>
          <a:endParaRPr lang="en-GB"/>
        </a:p>
      </dgm:t>
    </dgm:pt>
    <dgm:pt modelId="{CC9E7F3C-41FB-2B41-B6EB-3BFA99E98028}">
      <dgm:prSet phldrT="[Text]"/>
      <dgm:spPr>
        <a:solidFill>
          <a:srgbClr val="7030A0"/>
        </a:solidFill>
      </dgm:spPr>
      <dgm:t>
        <a:bodyPr/>
        <a:lstStyle/>
        <a:p>
          <a:r>
            <a:rPr lang="en-GB" dirty="0" err="1"/>
            <a:t>Simioni</a:t>
          </a:r>
          <a:r>
            <a:rPr lang="en-GB" dirty="0"/>
            <a:t> Symptom Questionnaire (SSQ)</a:t>
          </a:r>
        </a:p>
      </dgm:t>
    </dgm:pt>
    <dgm:pt modelId="{B8C2A3AE-4DB1-DE47-A165-7515026A27AA}" type="parTrans" cxnId="{E4A0CD70-7EE1-BD42-887C-BEC82B2EF13E}">
      <dgm:prSet/>
      <dgm:spPr/>
      <dgm:t>
        <a:bodyPr/>
        <a:lstStyle/>
        <a:p>
          <a:endParaRPr lang="en-GB"/>
        </a:p>
      </dgm:t>
    </dgm:pt>
    <dgm:pt modelId="{33F4E2B8-E866-E14A-BFCA-7EDBCABAB69D}" type="sibTrans" cxnId="{E4A0CD70-7EE1-BD42-887C-BEC82B2EF13E}">
      <dgm:prSet/>
      <dgm:spPr/>
      <dgm:t>
        <a:bodyPr/>
        <a:lstStyle/>
        <a:p>
          <a:endParaRPr lang="en-GB"/>
        </a:p>
      </dgm:t>
    </dgm:pt>
    <dgm:pt modelId="{2AFAC1EA-8C73-444A-9599-EB2A108409F5}">
      <dgm:prSet phldrT="[Text]"/>
      <dgm:spPr/>
      <dgm:t>
        <a:bodyPr/>
        <a:lstStyle/>
        <a:p>
          <a:r>
            <a:rPr lang="en-GB" dirty="0"/>
            <a:t>Community Screening Interview for Dementia (CSID)</a:t>
          </a:r>
        </a:p>
      </dgm:t>
    </dgm:pt>
    <dgm:pt modelId="{F0C249B3-74CA-E840-BBE6-F0DE3B34DABE}" type="parTrans" cxnId="{86BEFEDD-2E76-BF43-B48D-1D2FA79BE99E}">
      <dgm:prSet/>
      <dgm:spPr/>
      <dgm:t>
        <a:bodyPr/>
        <a:lstStyle/>
        <a:p>
          <a:endParaRPr lang="en-GB"/>
        </a:p>
      </dgm:t>
    </dgm:pt>
    <dgm:pt modelId="{3F01714B-7053-D745-AEF2-B472D75CE712}" type="sibTrans" cxnId="{86BEFEDD-2E76-BF43-B48D-1D2FA79BE99E}">
      <dgm:prSet/>
      <dgm:spPr/>
      <dgm:t>
        <a:bodyPr/>
        <a:lstStyle/>
        <a:p>
          <a:endParaRPr lang="en-GB"/>
        </a:p>
      </dgm:t>
    </dgm:pt>
    <dgm:pt modelId="{A904165D-3A18-D848-9C8D-A11D59866276}">
      <dgm:prSet phldrT="[Text]"/>
      <dgm:spPr>
        <a:solidFill>
          <a:srgbClr val="7030A0"/>
        </a:solidFill>
      </dgm:spPr>
      <dgm:t>
        <a:bodyPr/>
        <a:lstStyle/>
        <a:p>
          <a:r>
            <a:rPr lang="en-US" dirty="0"/>
            <a:t>Cognitive assessment tool – rapid version (CAT-rapid)</a:t>
          </a:r>
          <a:endParaRPr lang="en-GB" dirty="0"/>
        </a:p>
      </dgm:t>
    </dgm:pt>
    <dgm:pt modelId="{1828054D-4771-7B47-8CF3-FE156A625A04}" type="parTrans" cxnId="{8EEC0298-DBF9-174C-AF0C-F4D420D98CBB}">
      <dgm:prSet/>
      <dgm:spPr/>
      <dgm:t>
        <a:bodyPr/>
        <a:lstStyle/>
        <a:p>
          <a:endParaRPr lang="en-GB"/>
        </a:p>
      </dgm:t>
    </dgm:pt>
    <dgm:pt modelId="{0D15D480-507B-A647-B9D5-88928E1DCD95}" type="sibTrans" cxnId="{8EEC0298-DBF9-174C-AF0C-F4D420D98CBB}">
      <dgm:prSet/>
      <dgm:spPr/>
      <dgm:t>
        <a:bodyPr/>
        <a:lstStyle/>
        <a:p>
          <a:endParaRPr lang="en-GB"/>
        </a:p>
      </dgm:t>
    </dgm:pt>
    <dgm:pt modelId="{DBD69F4A-C4E2-0A4D-A0C0-C3CF76B5F80F}">
      <dgm:prSet phldrT="[Text]"/>
      <dgm:spPr/>
      <dgm:t>
        <a:bodyPr/>
        <a:lstStyle/>
        <a:p>
          <a:r>
            <a:rPr lang="en-US" dirty="0"/>
            <a:t>Interventions for Dementia in Elderly Africans (IDEA)</a:t>
          </a:r>
          <a:endParaRPr lang="en-GB" dirty="0"/>
        </a:p>
      </dgm:t>
    </dgm:pt>
    <dgm:pt modelId="{1CED8A10-9B95-6245-BCA5-4470C52A7494}" type="parTrans" cxnId="{F7C35555-C46D-2246-BCE4-725D47904DCC}">
      <dgm:prSet/>
      <dgm:spPr/>
      <dgm:t>
        <a:bodyPr/>
        <a:lstStyle/>
        <a:p>
          <a:endParaRPr lang="en-GB"/>
        </a:p>
      </dgm:t>
    </dgm:pt>
    <dgm:pt modelId="{4E3F4010-5C06-E947-B5A8-EAABFB6C0DE8}" type="sibTrans" cxnId="{F7C35555-C46D-2246-BCE4-725D47904DCC}">
      <dgm:prSet/>
      <dgm:spPr/>
      <dgm:t>
        <a:bodyPr/>
        <a:lstStyle/>
        <a:p>
          <a:endParaRPr lang="en-GB"/>
        </a:p>
      </dgm:t>
    </dgm:pt>
    <dgm:pt modelId="{EBFD6D7E-B9C9-D048-95EE-47E39FD00916}" type="pres">
      <dgm:prSet presAssocID="{F26C12C6-5441-7741-9047-A3B6F3BBAA5D}" presName="diagram" presStyleCnt="0">
        <dgm:presLayoutVars>
          <dgm:dir/>
          <dgm:resizeHandles val="exact"/>
        </dgm:presLayoutVars>
      </dgm:prSet>
      <dgm:spPr/>
    </dgm:pt>
    <dgm:pt modelId="{C1BF994A-CD69-6848-8412-F01336950422}" type="pres">
      <dgm:prSet presAssocID="{CEFFD9BA-5676-4242-BA25-D3084E59E547}" presName="node" presStyleLbl="node1" presStyleIdx="0" presStyleCnt="27">
        <dgm:presLayoutVars>
          <dgm:bulletEnabled val="1"/>
        </dgm:presLayoutVars>
      </dgm:prSet>
      <dgm:spPr/>
    </dgm:pt>
    <dgm:pt modelId="{3BED2017-0DD7-C546-A867-25AA3B9B9D72}" type="pres">
      <dgm:prSet presAssocID="{2C53C46E-FAA1-C94C-9408-33B688E24D3E}" presName="sibTrans" presStyleCnt="0"/>
      <dgm:spPr/>
    </dgm:pt>
    <dgm:pt modelId="{19F1ADA1-2166-B047-9DF4-8A96FD630EC4}" type="pres">
      <dgm:prSet presAssocID="{29AA8756-F53D-A545-8C65-9B129F911555}" presName="node" presStyleLbl="node1" presStyleIdx="1" presStyleCnt="27">
        <dgm:presLayoutVars>
          <dgm:bulletEnabled val="1"/>
        </dgm:presLayoutVars>
      </dgm:prSet>
      <dgm:spPr/>
    </dgm:pt>
    <dgm:pt modelId="{1A292A98-8E63-DA44-A7E1-EAA872942D66}" type="pres">
      <dgm:prSet presAssocID="{F22996D1-B804-AA47-A5B6-876F0BBD41B3}" presName="sibTrans" presStyleCnt="0"/>
      <dgm:spPr/>
    </dgm:pt>
    <dgm:pt modelId="{3C1B917E-6EA9-7F46-BD95-E14AC03FCAA0}" type="pres">
      <dgm:prSet presAssocID="{431BFC04-EA8A-6646-9EAB-FBBB1EF5B96C}" presName="node" presStyleLbl="node1" presStyleIdx="2" presStyleCnt="27">
        <dgm:presLayoutVars>
          <dgm:bulletEnabled val="1"/>
        </dgm:presLayoutVars>
      </dgm:prSet>
      <dgm:spPr/>
    </dgm:pt>
    <dgm:pt modelId="{BAD39B4F-5D9B-BB49-B3B8-9688C68BF20F}" type="pres">
      <dgm:prSet presAssocID="{00AC6975-93DF-A040-8FAF-65D2CEB5FE78}" presName="sibTrans" presStyleCnt="0"/>
      <dgm:spPr/>
    </dgm:pt>
    <dgm:pt modelId="{E9056571-BD7E-7340-B746-FCC722B3D06B}" type="pres">
      <dgm:prSet presAssocID="{CA561BFF-A1E7-B244-BD2E-5F3172FEBEE7}" presName="node" presStyleLbl="node1" presStyleIdx="3" presStyleCnt="27">
        <dgm:presLayoutVars>
          <dgm:bulletEnabled val="1"/>
        </dgm:presLayoutVars>
      </dgm:prSet>
      <dgm:spPr/>
    </dgm:pt>
    <dgm:pt modelId="{DE60CAA5-F9A4-2144-88F7-8C9637F9E687}" type="pres">
      <dgm:prSet presAssocID="{DC5378B2-3B8C-8048-B550-73A4B9D25E0C}" presName="sibTrans" presStyleCnt="0"/>
      <dgm:spPr/>
    </dgm:pt>
    <dgm:pt modelId="{ADEF527F-9867-0F40-9D0B-916C6BE2F47A}" type="pres">
      <dgm:prSet presAssocID="{4FBD1B2B-ACF9-B144-88C8-55DB96D260DB}" presName="node" presStyleLbl="node1" presStyleIdx="4" presStyleCnt="27">
        <dgm:presLayoutVars>
          <dgm:bulletEnabled val="1"/>
        </dgm:presLayoutVars>
      </dgm:prSet>
      <dgm:spPr/>
    </dgm:pt>
    <dgm:pt modelId="{7B3AA1CB-B37E-DB47-B7F3-B9F4F624DBDA}" type="pres">
      <dgm:prSet presAssocID="{17BF615B-C38A-5547-9F33-70E633B45E86}" presName="sibTrans" presStyleCnt="0"/>
      <dgm:spPr/>
    </dgm:pt>
    <dgm:pt modelId="{850B41E0-A550-EB47-B7E4-74F1DE833992}" type="pres">
      <dgm:prSet presAssocID="{40A4EA93-CE30-7245-8583-CD0DD4CF299F}" presName="node" presStyleLbl="node1" presStyleIdx="5" presStyleCnt="27">
        <dgm:presLayoutVars>
          <dgm:bulletEnabled val="1"/>
        </dgm:presLayoutVars>
      </dgm:prSet>
      <dgm:spPr/>
    </dgm:pt>
    <dgm:pt modelId="{C9C15D3F-3F89-8F40-8FAA-C7EBF95CA28B}" type="pres">
      <dgm:prSet presAssocID="{742BEB88-0BFB-314C-81ED-AFFF2E49C787}" presName="sibTrans" presStyleCnt="0"/>
      <dgm:spPr/>
    </dgm:pt>
    <dgm:pt modelId="{1D1347EB-2698-E849-ADE2-8DDED65A9343}" type="pres">
      <dgm:prSet presAssocID="{D79DDEF7-F98C-7243-BDAB-F4E4A5CE240F}" presName="node" presStyleLbl="node1" presStyleIdx="6" presStyleCnt="27">
        <dgm:presLayoutVars>
          <dgm:bulletEnabled val="1"/>
        </dgm:presLayoutVars>
      </dgm:prSet>
      <dgm:spPr/>
    </dgm:pt>
    <dgm:pt modelId="{E6053ED2-7873-2B43-8C94-16F8CF527112}" type="pres">
      <dgm:prSet presAssocID="{9E43B5F1-686E-0646-89F9-D2453DC3333B}" presName="sibTrans" presStyleCnt="0"/>
      <dgm:spPr/>
    </dgm:pt>
    <dgm:pt modelId="{58316305-DB1D-D84B-A4D8-FD08F8BDDD1C}" type="pres">
      <dgm:prSet presAssocID="{EB533203-994B-B94D-86B1-18A11D6C381A}" presName="node" presStyleLbl="node1" presStyleIdx="7" presStyleCnt="27">
        <dgm:presLayoutVars>
          <dgm:bulletEnabled val="1"/>
        </dgm:presLayoutVars>
      </dgm:prSet>
      <dgm:spPr/>
    </dgm:pt>
    <dgm:pt modelId="{33FAE165-DCAF-D344-8D23-7A1FD3016FA5}" type="pres">
      <dgm:prSet presAssocID="{40DD7BBD-012F-9D41-AFA6-B40E96721D3A}" presName="sibTrans" presStyleCnt="0"/>
      <dgm:spPr/>
    </dgm:pt>
    <dgm:pt modelId="{0888FC07-103D-5246-A4BF-C95F4DBAA309}" type="pres">
      <dgm:prSet presAssocID="{8BE1AF2B-F505-D547-A18A-2FD24CFA38E6}" presName="node" presStyleLbl="node1" presStyleIdx="8" presStyleCnt="27">
        <dgm:presLayoutVars>
          <dgm:bulletEnabled val="1"/>
        </dgm:presLayoutVars>
      </dgm:prSet>
      <dgm:spPr/>
    </dgm:pt>
    <dgm:pt modelId="{84A9D86C-A6EC-CA4B-AF75-3441BA5F2D63}" type="pres">
      <dgm:prSet presAssocID="{D7EB4931-E65B-2746-A307-0C541B6CE673}" presName="sibTrans" presStyleCnt="0"/>
      <dgm:spPr/>
    </dgm:pt>
    <dgm:pt modelId="{3F16AA1E-DDEF-2241-B5DB-92B6A8E50B7C}" type="pres">
      <dgm:prSet presAssocID="{22119515-5F6E-6343-9530-1573A799D28F}" presName="node" presStyleLbl="node1" presStyleIdx="9" presStyleCnt="27">
        <dgm:presLayoutVars>
          <dgm:bulletEnabled val="1"/>
        </dgm:presLayoutVars>
      </dgm:prSet>
      <dgm:spPr/>
    </dgm:pt>
    <dgm:pt modelId="{CE9120ED-9A05-7D4B-8102-1020401D9292}" type="pres">
      <dgm:prSet presAssocID="{A2C8CF19-D91F-0D4B-A1DD-546599CA6FFA}" presName="sibTrans" presStyleCnt="0"/>
      <dgm:spPr/>
    </dgm:pt>
    <dgm:pt modelId="{D7C75E45-BAD0-204A-A84C-23C595CFD916}" type="pres">
      <dgm:prSet presAssocID="{92DF2239-CE2C-D243-BCFA-85E1BB1480B4}" presName="node" presStyleLbl="node1" presStyleIdx="10" presStyleCnt="27">
        <dgm:presLayoutVars>
          <dgm:bulletEnabled val="1"/>
        </dgm:presLayoutVars>
      </dgm:prSet>
      <dgm:spPr/>
    </dgm:pt>
    <dgm:pt modelId="{D80E2740-E2FA-0541-A66F-AE629818D5FD}" type="pres">
      <dgm:prSet presAssocID="{AB78DC96-7CF2-B142-A1B9-968CE48CEB95}" presName="sibTrans" presStyleCnt="0"/>
      <dgm:spPr/>
    </dgm:pt>
    <dgm:pt modelId="{7C5B6129-3996-3C43-9676-D793F4C629E7}" type="pres">
      <dgm:prSet presAssocID="{455C786F-325C-8247-9174-D31A648CBF85}" presName="node" presStyleLbl="node1" presStyleIdx="11" presStyleCnt="27">
        <dgm:presLayoutVars>
          <dgm:bulletEnabled val="1"/>
        </dgm:presLayoutVars>
      </dgm:prSet>
      <dgm:spPr/>
    </dgm:pt>
    <dgm:pt modelId="{D58AA6F0-D180-8946-AF48-8F75D3FE4384}" type="pres">
      <dgm:prSet presAssocID="{0F6677F3-F320-AB4A-B6E5-B1FDB64F9AFB}" presName="sibTrans" presStyleCnt="0"/>
      <dgm:spPr/>
    </dgm:pt>
    <dgm:pt modelId="{86600C69-9FE8-204C-A484-6716825B8763}" type="pres">
      <dgm:prSet presAssocID="{34C47A69-6E5E-BA47-AEBC-229B2F8CABE7}" presName="node" presStyleLbl="node1" presStyleIdx="12" presStyleCnt="27">
        <dgm:presLayoutVars>
          <dgm:bulletEnabled val="1"/>
        </dgm:presLayoutVars>
      </dgm:prSet>
      <dgm:spPr/>
    </dgm:pt>
    <dgm:pt modelId="{59296CA2-5D31-0A40-8A2D-3212038DB212}" type="pres">
      <dgm:prSet presAssocID="{E9035313-8475-F54B-98CF-9588BEED14C2}" presName="sibTrans" presStyleCnt="0"/>
      <dgm:spPr/>
    </dgm:pt>
    <dgm:pt modelId="{A71D6513-3978-7741-B33D-14BAB3B50195}" type="pres">
      <dgm:prSet presAssocID="{0C544D22-FBC0-B04C-AC95-B991979C9FBA}" presName="node" presStyleLbl="node1" presStyleIdx="13" presStyleCnt="27">
        <dgm:presLayoutVars>
          <dgm:bulletEnabled val="1"/>
        </dgm:presLayoutVars>
      </dgm:prSet>
      <dgm:spPr/>
    </dgm:pt>
    <dgm:pt modelId="{32DDA48F-44F4-1B4D-BBD7-6F1D4CD1E24F}" type="pres">
      <dgm:prSet presAssocID="{E66D7518-1113-2648-BAF1-4DE4027A9F7C}" presName="sibTrans" presStyleCnt="0"/>
      <dgm:spPr/>
    </dgm:pt>
    <dgm:pt modelId="{6961B1C2-4ABD-B341-B415-0E0976F0A9FE}" type="pres">
      <dgm:prSet presAssocID="{98C66C1C-E76F-E64F-804C-21CB683F65F2}" presName="node" presStyleLbl="node1" presStyleIdx="14" presStyleCnt="27">
        <dgm:presLayoutVars>
          <dgm:bulletEnabled val="1"/>
        </dgm:presLayoutVars>
      </dgm:prSet>
      <dgm:spPr/>
    </dgm:pt>
    <dgm:pt modelId="{FA25AD62-82E7-8B4D-99B4-F779FED466A7}" type="pres">
      <dgm:prSet presAssocID="{8B6DF245-EC95-F348-87C4-7DB363B343D8}" presName="sibTrans" presStyleCnt="0"/>
      <dgm:spPr/>
    </dgm:pt>
    <dgm:pt modelId="{A791626F-6BD9-6F40-8A6A-4EB020D86184}" type="pres">
      <dgm:prSet presAssocID="{45B74AEA-128B-F043-A353-62873E2D7BC9}" presName="node" presStyleLbl="node1" presStyleIdx="15" presStyleCnt="27">
        <dgm:presLayoutVars>
          <dgm:bulletEnabled val="1"/>
        </dgm:presLayoutVars>
      </dgm:prSet>
      <dgm:spPr/>
    </dgm:pt>
    <dgm:pt modelId="{41E099F8-500F-B94C-A71F-6E439978CFAB}" type="pres">
      <dgm:prSet presAssocID="{F335EA5A-0478-264A-A408-E63BE88B45A7}" presName="sibTrans" presStyleCnt="0"/>
      <dgm:spPr/>
    </dgm:pt>
    <dgm:pt modelId="{25CF835C-2C55-4049-9C2F-4779F8195D6C}" type="pres">
      <dgm:prSet presAssocID="{C7A5AD23-80F0-F542-A3FE-126E3C7AC609}" presName="node" presStyleLbl="node1" presStyleIdx="16" presStyleCnt="27">
        <dgm:presLayoutVars>
          <dgm:bulletEnabled val="1"/>
        </dgm:presLayoutVars>
      </dgm:prSet>
      <dgm:spPr/>
    </dgm:pt>
    <dgm:pt modelId="{49B079E3-E03C-0347-9EC6-64AE7A83D4EF}" type="pres">
      <dgm:prSet presAssocID="{3F2C7F2F-E3B3-8D4A-A15D-9C904F4BC2C4}" presName="sibTrans" presStyleCnt="0"/>
      <dgm:spPr/>
    </dgm:pt>
    <dgm:pt modelId="{FABCFA46-6358-7946-B442-4FDF5685E305}" type="pres">
      <dgm:prSet presAssocID="{BFEAD741-CB0B-4F47-8B51-2069FF01192F}" presName="node" presStyleLbl="node1" presStyleIdx="17" presStyleCnt="27">
        <dgm:presLayoutVars>
          <dgm:bulletEnabled val="1"/>
        </dgm:presLayoutVars>
      </dgm:prSet>
      <dgm:spPr/>
    </dgm:pt>
    <dgm:pt modelId="{F5B8DD82-6374-2D46-9561-093DF809E7A5}" type="pres">
      <dgm:prSet presAssocID="{B47A5BA2-62E7-8049-9C52-52F2A0ACFDC2}" presName="sibTrans" presStyleCnt="0"/>
      <dgm:spPr/>
    </dgm:pt>
    <dgm:pt modelId="{979E92B3-8971-AC4A-97BC-3BBBADF3FC00}" type="pres">
      <dgm:prSet presAssocID="{4631CAFF-EC47-7E4C-9721-9DC56D96C8C2}" presName="node" presStyleLbl="node1" presStyleIdx="18" presStyleCnt="27">
        <dgm:presLayoutVars>
          <dgm:bulletEnabled val="1"/>
        </dgm:presLayoutVars>
      </dgm:prSet>
      <dgm:spPr/>
    </dgm:pt>
    <dgm:pt modelId="{969BB8A0-899A-FC42-9A57-7A3916835703}" type="pres">
      <dgm:prSet presAssocID="{B1EDB75A-4217-B84B-ADA8-73437C30B8AE}" presName="sibTrans" presStyleCnt="0"/>
      <dgm:spPr/>
    </dgm:pt>
    <dgm:pt modelId="{42DABCFD-4D67-DA45-BC9B-EF1E7FAAA051}" type="pres">
      <dgm:prSet presAssocID="{B83C84FD-70C7-2746-A720-13C05E06C3D1}" presName="node" presStyleLbl="node1" presStyleIdx="19" presStyleCnt="27">
        <dgm:presLayoutVars>
          <dgm:bulletEnabled val="1"/>
        </dgm:presLayoutVars>
      </dgm:prSet>
      <dgm:spPr/>
    </dgm:pt>
    <dgm:pt modelId="{CCF72BB0-B9B3-F240-91E8-1B27A62B380A}" type="pres">
      <dgm:prSet presAssocID="{E9A966E7-6C73-AE4A-9018-CE3F4725B563}" presName="sibTrans" presStyleCnt="0"/>
      <dgm:spPr/>
    </dgm:pt>
    <dgm:pt modelId="{0BB2AD02-34E7-3648-841C-AC6B0C9120D4}" type="pres">
      <dgm:prSet presAssocID="{D37EAD03-6AAA-4546-943B-F3D88E3F6986}" presName="node" presStyleLbl="node1" presStyleIdx="20" presStyleCnt="27">
        <dgm:presLayoutVars>
          <dgm:bulletEnabled val="1"/>
        </dgm:presLayoutVars>
      </dgm:prSet>
      <dgm:spPr/>
    </dgm:pt>
    <dgm:pt modelId="{A4B57270-07BE-A842-882E-605DDC643085}" type="pres">
      <dgm:prSet presAssocID="{07FB002C-075E-9847-9B77-129062462280}" presName="sibTrans" presStyleCnt="0"/>
      <dgm:spPr/>
    </dgm:pt>
    <dgm:pt modelId="{39A7099C-C06B-B54E-A929-59F4674533B5}" type="pres">
      <dgm:prSet presAssocID="{20459B2E-B8BC-E040-A547-1E0F58ADEFFB}" presName="node" presStyleLbl="node1" presStyleIdx="21" presStyleCnt="27">
        <dgm:presLayoutVars>
          <dgm:bulletEnabled val="1"/>
        </dgm:presLayoutVars>
      </dgm:prSet>
      <dgm:spPr/>
    </dgm:pt>
    <dgm:pt modelId="{63DDDC40-B8D7-AD41-9CD4-26A07E547B66}" type="pres">
      <dgm:prSet presAssocID="{A2E97D65-ADA5-FB4C-B696-993F125630D8}" presName="sibTrans" presStyleCnt="0"/>
      <dgm:spPr/>
    </dgm:pt>
    <dgm:pt modelId="{01749D20-6A66-8E48-98A7-C5D637C3EE45}" type="pres">
      <dgm:prSet presAssocID="{070C3C80-51F2-5649-9F08-4208239B596E}" presName="node" presStyleLbl="node1" presStyleIdx="22" presStyleCnt="27">
        <dgm:presLayoutVars>
          <dgm:bulletEnabled val="1"/>
        </dgm:presLayoutVars>
      </dgm:prSet>
      <dgm:spPr/>
    </dgm:pt>
    <dgm:pt modelId="{9094A783-635A-4B48-8196-CF4C8B9FE244}" type="pres">
      <dgm:prSet presAssocID="{29BA15A9-332A-0C4F-8EAE-C34E345F740B}" presName="sibTrans" presStyleCnt="0"/>
      <dgm:spPr/>
    </dgm:pt>
    <dgm:pt modelId="{6E15DBC0-6053-A74C-8CF0-5926D619D267}" type="pres">
      <dgm:prSet presAssocID="{CC9E7F3C-41FB-2B41-B6EB-3BFA99E98028}" presName="node" presStyleLbl="node1" presStyleIdx="23" presStyleCnt="27">
        <dgm:presLayoutVars>
          <dgm:bulletEnabled val="1"/>
        </dgm:presLayoutVars>
      </dgm:prSet>
      <dgm:spPr/>
    </dgm:pt>
    <dgm:pt modelId="{40EAF4D3-0131-6C4A-8B94-FA48B35DB15A}" type="pres">
      <dgm:prSet presAssocID="{33F4E2B8-E866-E14A-BFCA-7EDBCABAB69D}" presName="sibTrans" presStyleCnt="0"/>
      <dgm:spPr/>
    </dgm:pt>
    <dgm:pt modelId="{FE4002B6-3215-F14B-997B-1A427E42928B}" type="pres">
      <dgm:prSet presAssocID="{2AFAC1EA-8C73-444A-9599-EB2A108409F5}" presName="node" presStyleLbl="node1" presStyleIdx="24" presStyleCnt="27">
        <dgm:presLayoutVars>
          <dgm:bulletEnabled val="1"/>
        </dgm:presLayoutVars>
      </dgm:prSet>
      <dgm:spPr/>
    </dgm:pt>
    <dgm:pt modelId="{23229EC1-168D-A844-B7DA-0CB272193C76}" type="pres">
      <dgm:prSet presAssocID="{3F01714B-7053-D745-AEF2-B472D75CE712}" presName="sibTrans" presStyleCnt="0"/>
      <dgm:spPr/>
    </dgm:pt>
    <dgm:pt modelId="{43F81258-FB00-9040-BC80-762870F7D2A4}" type="pres">
      <dgm:prSet presAssocID="{A904165D-3A18-D848-9C8D-A11D59866276}" presName="node" presStyleLbl="node1" presStyleIdx="25" presStyleCnt="27">
        <dgm:presLayoutVars>
          <dgm:bulletEnabled val="1"/>
        </dgm:presLayoutVars>
      </dgm:prSet>
      <dgm:spPr/>
    </dgm:pt>
    <dgm:pt modelId="{50C52F86-A092-F04B-AC80-9D26997E4A07}" type="pres">
      <dgm:prSet presAssocID="{0D15D480-507B-A647-B9D5-88928E1DCD95}" presName="sibTrans" presStyleCnt="0"/>
      <dgm:spPr/>
    </dgm:pt>
    <dgm:pt modelId="{BA25A8EA-0937-534A-B4CB-C57AF94C9C9B}" type="pres">
      <dgm:prSet presAssocID="{DBD69F4A-C4E2-0A4D-A0C0-C3CF76B5F80F}" presName="node" presStyleLbl="node1" presStyleIdx="26" presStyleCnt="27">
        <dgm:presLayoutVars>
          <dgm:bulletEnabled val="1"/>
        </dgm:presLayoutVars>
      </dgm:prSet>
      <dgm:spPr/>
    </dgm:pt>
  </dgm:ptLst>
  <dgm:cxnLst>
    <dgm:cxn modelId="{9514BB02-C8D4-8D4C-B99A-8C986D0307F1}" srcId="{F26C12C6-5441-7741-9047-A3B6F3BBAA5D}" destId="{D37EAD03-6AAA-4546-943B-F3D88E3F6986}" srcOrd="20" destOrd="0" parTransId="{E4D8E437-9844-6541-B6F3-0F22377691A4}" sibTransId="{07FB002C-075E-9847-9B77-129062462280}"/>
    <dgm:cxn modelId="{10C13003-69BD-3048-8DD3-2B0E5B30B42F}" type="presOf" srcId="{455C786F-325C-8247-9174-D31A648CBF85}" destId="{7C5B6129-3996-3C43-9676-D793F4C629E7}" srcOrd="0" destOrd="0" presId="urn:microsoft.com/office/officeart/2005/8/layout/default"/>
    <dgm:cxn modelId="{6F691405-1637-9044-8216-CE7CF8AEA1FF}" srcId="{F26C12C6-5441-7741-9047-A3B6F3BBAA5D}" destId="{BFEAD741-CB0B-4F47-8B51-2069FF01192F}" srcOrd="17" destOrd="0" parTransId="{32060229-1533-D545-97EC-F078E59654F9}" sibTransId="{B47A5BA2-62E7-8049-9C52-52F2A0ACFDC2}"/>
    <dgm:cxn modelId="{47D7DB0B-B45E-E14D-A8E6-9325B1FD47A5}" type="presOf" srcId="{B83C84FD-70C7-2746-A720-13C05E06C3D1}" destId="{42DABCFD-4D67-DA45-BC9B-EF1E7FAAA051}" srcOrd="0" destOrd="0" presId="urn:microsoft.com/office/officeart/2005/8/layout/default"/>
    <dgm:cxn modelId="{E132DE0B-8E78-C143-8F93-C8546B5ED379}" type="presOf" srcId="{45B74AEA-128B-F043-A353-62873E2D7BC9}" destId="{A791626F-6BD9-6F40-8A6A-4EB020D86184}" srcOrd="0" destOrd="0" presId="urn:microsoft.com/office/officeart/2005/8/layout/default"/>
    <dgm:cxn modelId="{A31C360D-0B6A-0648-ADEB-A20E807CDEE2}" type="presOf" srcId="{EB533203-994B-B94D-86B1-18A11D6C381A}" destId="{58316305-DB1D-D84B-A4D8-FD08F8BDDD1C}" srcOrd="0" destOrd="0" presId="urn:microsoft.com/office/officeart/2005/8/layout/default"/>
    <dgm:cxn modelId="{A4CC5A1E-1A2C-B64F-B781-B41955AB1ADC}" srcId="{F26C12C6-5441-7741-9047-A3B6F3BBAA5D}" destId="{431BFC04-EA8A-6646-9EAB-FBBB1EF5B96C}" srcOrd="2" destOrd="0" parTransId="{2590B536-98FD-A74C-AA29-FD26435D6803}" sibTransId="{00AC6975-93DF-A040-8FAF-65D2CEB5FE78}"/>
    <dgm:cxn modelId="{7B9B5321-BF28-6647-9860-572A4D1ED2CE}" srcId="{F26C12C6-5441-7741-9047-A3B6F3BBAA5D}" destId="{CA561BFF-A1E7-B244-BD2E-5F3172FEBEE7}" srcOrd="3" destOrd="0" parTransId="{DE0B1730-C4B5-774A-AACB-169731D842F2}" sibTransId="{DC5378B2-3B8C-8048-B550-73A4B9D25E0C}"/>
    <dgm:cxn modelId="{4A66B928-A4CD-3F48-89F2-C6E0CFB0CBFE}" type="presOf" srcId="{4631CAFF-EC47-7E4C-9721-9DC56D96C8C2}" destId="{979E92B3-8971-AC4A-97BC-3BBBADF3FC00}" srcOrd="0" destOrd="0" presId="urn:microsoft.com/office/officeart/2005/8/layout/default"/>
    <dgm:cxn modelId="{A389822A-74FF-6243-AA97-D7CCE25D3A21}" type="presOf" srcId="{92DF2239-CE2C-D243-BCFA-85E1BB1480B4}" destId="{D7C75E45-BAD0-204A-A84C-23C595CFD916}" srcOrd="0" destOrd="0" presId="urn:microsoft.com/office/officeart/2005/8/layout/default"/>
    <dgm:cxn modelId="{9C9CB52F-B83C-FE4C-817E-2F925B30BE75}" type="presOf" srcId="{22119515-5F6E-6343-9530-1573A799D28F}" destId="{3F16AA1E-DDEF-2241-B5DB-92B6A8E50B7C}" srcOrd="0" destOrd="0" presId="urn:microsoft.com/office/officeart/2005/8/layout/default"/>
    <dgm:cxn modelId="{7334D331-5514-D144-A0C5-984F1548E3F6}" srcId="{F26C12C6-5441-7741-9047-A3B6F3BBAA5D}" destId="{98C66C1C-E76F-E64F-804C-21CB683F65F2}" srcOrd="14" destOrd="0" parTransId="{D54C7BFC-81B3-7B48-B712-7A2E48B71225}" sibTransId="{8B6DF245-EC95-F348-87C4-7DB363B343D8}"/>
    <dgm:cxn modelId="{8F6A5636-64D4-DB42-BF24-39C24838C4DE}" srcId="{F26C12C6-5441-7741-9047-A3B6F3BBAA5D}" destId="{EB533203-994B-B94D-86B1-18A11D6C381A}" srcOrd="7" destOrd="0" parTransId="{11FCBB8F-C20A-CF4E-B47B-79C193D27989}" sibTransId="{40DD7BBD-012F-9D41-AFA6-B40E96721D3A}"/>
    <dgm:cxn modelId="{F2C4603E-2843-BF42-9F19-92C6CDB5CF05}" srcId="{F26C12C6-5441-7741-9047-A3B6F3BBAA5D}" destId="{92DF2239-CE2C-D243-BCFA-85E1BB1480B4}" srcOrd="10" destOrd="0" parTransId="{8816C64C-F9D7-6E49-9FB1-F1BBFBCCE56D}" sibTransId="{AB78DC96-7CF2-B142-A1B9-968CE48CEB95}"/>
    <dgm:cxn modelId="{2A63693E-23DC-4541-8BD1-C57CC9C535C6}" type="presOf" srcId="{29AA8756-F53D-A545-8C65-9B129F911555}" destId="{19F1ADA1-2166-B047-9DF4-8A96FD630EC4}" srcOrd="0" destOrd="0" presId="urn:microsoft.com/office/officeart/2005/8/layout/default"/>
    <dgm:cxn modelId="{4EEABF40-A03B-C74C-87E2-B82065F24E88}" srcId="{F26C12C6-5441-7741-9047-A3B6F3BBAA5D}" destId="{D79DDEF7-F98C-7243-BDAB-F4E4A5CE240F}" srcOrd="6" destOrd="0" parTransId="{74446ACF-6274-924D-A917-E7668DB403E9}" sibTransId="{9E43B5F1-686E-0646-89F9-D2453DC3333B}"/>
    <dgm:cxn modelId="{B094894C-3D81-0049-9DE8-E2AE3F0BB776}" type="presOf" srcId="{431BFC04-EA8A-6646-9EAB-FBBB1EF5B96C}" destId="{3C1B917E-6EA9-7F46-BD95-E14AC03FCAA0}" srcOrd="0" destOrd="0" presId="urn:microsoft.com/office/officeart/2005/8/layout/default"/>
    <dgm:cxn modelId="{212B5C52-584C-434A-A7B9-2C76D574153E}" type="presOf" srcId="{0C544D22-FBC0-B04C-AC95-B991979C9FBA}" destId="{A71D6513-3978-7741-B33D-14BAB3B50195}" srcOrd="0" destOrd="0" presId="urn:microsoft.com/office/officeart/2005/8/layout/default"/>
    <dgm:cxn modelId="{F7C35555-C46D-2246-BCE4-725D47904DCC}" srcId="{F26C12C6-5441-7741-9047-A3B6F3BBAA5D}" destId="{DBD69F4A-C4E2-0A4D-A0C0-C3CF76B5F80F}" srcOrd="26" destOrd="0" parTransId="{1CED8A10-9B95-6245-BCA5-4470C52A7494}" sibTransId="{4E3F4010-5C06-E947-B5A8-EAABFB6C0DE8}"/>
    <dgm:cxn modelId="{66258464-3446-DB49-B7AF-766E5A1141B8}" type="presOf" srcId="{C7A5AD23-80F0-F542-A3FE-126E3C7AC609}" destId="{25CF835C-2C55-4049-9C2F-4779F8195D6C}" srcOrd="0" destOrd="0" presId="urn:microsoft.com/office/officeart/2005/8/layout/default"/>
    <dgm:cxn modelId="{AF14AC67-8436-2345-A2BB-EC18560CF63D}" type="presOf" srcId="{D79DDEF7-F98C-7243-BDAB-F4E4A5CE240F}" destId="{1D1347EB-2698-E849-ADE2-8DDED65A9343}" srcOrd="0" destOrd="0" presId="urn:microsoft.com/office/officeart/2005/8/layout/default"/>
    <dgm:cxn modelId="{CA45E068-DDF5-3F44-BD35-E9984EF970B1}" srcId="{F26C12C6-5441-7741-9047-A3B6F3BBAA5D}" destId="{40A4EA93-CE30-7245-8583-CD0DD4CF299F}" srcOrd="5" destOrd="0" parTransId="{A952991E-0D82-5C4D-B1D5-912ED1179285}" sibTransId="{742BEB88-0BFB-314C-81ED-AFFF2E49C787}"/>
    <dgm:cxn modelId="{0A8A8A6C-1E74-154C-BFE1-728A9339E47C}" srcId="{F26C12C6-5441-7741-9047-A3B6F3BBAA5D}" destId="{4631CAFF-EC47-7E4C-9721-9DC56D96C8C2}" srcOrd="18" destOrd="0" parTransId="{44A5062E-022C-6846-8349-CBFC46486BBF}" sibTransId="{B1EDB75A-4217-B84B-ADA8-73437C30B8AE}"/>
    <dgm:cxn modelId="{63FD4B70-0AE1-A34B-B893-FBD2C43FE4BA}" srcId="{F26C12C6-5441-7741-9047-A3B6F3BBAA5D}" destId="{4FBD1B2B-ACF9-B144-88C8-55DB96D260DB}" srcOrd="4" destOrd="0" parTransId="{6BEDC4C8-51FB-194E-91E9-B3D381F9D70D}" sibTransId="{17BF615B-C38A-5547-9F33-70E633B45E86}"/>
    <dgm:cxn modelId="{E4A0CD70-7EE1-BD42-887C-BEC82B2EF13E}" srcId="{F26C12C6-5441-7741-9047-A3B6F3BBAA5D}" destId="{CC9E7F3C-41FB-2B41-B6EB-3BFA99E98028}" srcOrd="23" destOrd="0" parTransId="{B8C2A3AE-4DB1-DE47-A165-7515026A27AA}" sibTransId="{33F4E2B8-E866-E14A-BFCA-7EDBCABAB69D}"/>
    <dgm:cxn modelId="{BC6B1080-F566-EF4E-AC93-7F40570692D1}" srcId="{F26C12C6-5441-7741-9047-A3B6F3BBAA5D}" destId="{B83C84FD-70C7-2746-A720-13C05E06C3D1}" srcOrd="19" destOrd="0" parTransId="{1137469C-5046-9247-B28F-8304797B4863}" sibTransId="{E9A966E7-6C73-AE4A-9018-CE3F4725B563}"/>
    <dgm:cxn modelId="{9A615084-8143-774C-B648-3D1B3731E04B}" srcId="{F26C12C6-5441-7741-9047-A3B6F3BBAA5D}" destId="{455C786F-325C-8247-9174-D31A648CBF85}" srcOrd="11" destOrd="0" parTransId="{233866CB-6A28-394C-BC36-B493F2424EC6}" sibTransId="{0F6677F3-F320-AB4A-B6E5-B1FDB64F9AFB}"/>
    <dgm:cxn modelId="{2960398A-DEA2-7F40-A79C-BBB125C00FB0}" type="presOf" srcId="{CC9E7F3C-41FB-2B41-B6EB-3BFA99E98028}" destId="{6E15DBC0-6053-A74C-8CF0-5926D619D267}" srcOrd="0" destOrd="0" presId="urn:microsoft.com/office/officeart/2005/8/layout/default"/>
    <dgm:cxn modelId="{6722548F-5F4B-2345-B339-BD400FB20D31}" type="presOf" srcId="{D37EAD03-6AAA-4546-943B-F3D88E3F6986}" destId="{0BB2AD02-34E7-3648-841C-AC6B0C9120D4}" srcOrd="0" destOrd="0" presId="urn:microsoft.com/office/officeart/2005/8/layout/default"/>
    <dgm:cxn modelId="{66745D8F-74F3-2C48-95C6-CC865679B32F}" type="presOf" srcId="{2AFAC1EA-8C73-444A-9599-EB2A108409F5}" destId="{FE4002B6-3215-F14B-997B-1A427E42928B}" srcOrd="0" destOrd="0" presId="urn:microsoft.com/office/officeart/2005/8/layout/default"/>
    <dgm:cxn modelId="{DB9DF291-4849-4946-84A6-102D2B42DE95}" srcId="{F26C12C6-5441-7741-9047-A3B6F3BBAA5D}" destId="{0C544D22-FBC0-B04C-AC95-B991979C9FBA}" srcOrd="13" destOrd="0" parTransId="{C385717F-D820-8842-BB11-0EFE3C69C524}" sibTransId="{E66D7518-1113-2648-BAF1-4DE4027A9F7C}"/>
    <dgm:cxn modelId="{6AD1F792-7EBA-F641-B475-2D9AA91BE887}" srcId="{F26C12C6-5441-7741-9047-A3B6F3BBAA5D}" destId="{070C3C80-51F2-5649-9F08-4208239B596E}" srcOrd="22" destOrd="0" parTransId="{B33264E8-D091-464D-B22A-B1174145FAC5}" sibTransId="{29BA15A9-332A-0C4F-8EAE-C34E345F740B}"/>
    <dgm:cxn modelId="{8EEC0298-DBF9-174C-AF0C-F4D420D98CBB}" srcId="{F26C12C6-5441-7741-9047-A3B6F3BBAA5D}" destId="{A904165D-3A18-D848-9C8D-A11D59866276}" srcOrd="25" destOrd="0" parTransId="{1828054D-4771-7B47-8CF3-FE156A625A04}" sibTransId="{0D15D480-507B-A647-B9D5-88928E1DCD95}"/>
    <dgm:cxn modelId="{A273C49D-FB1D-4646-B567-4684DD86C755}" srcId="{F26C12C6-5441-7741-9047-A3B6F3BBAA5D}" destId="{20459B2E-B8BC-E040-A547-1E0F58ADEFFB}" srcOrd="21" destOrd="0" parTransId="{660135D2-43B9-4446-B0D1-3A0203C662A4}" sibTransId="{A2E97D65-ADA5-FB4C-B696-993F125630D8}"/>
    <dgm:cxn modelId="{2537A59F-5E49-A244-B8CB-34C72B2BA246}" srcId="{F26C12C6-5441-7741-9047-A3B6F3BBAA5D}" destId="{8BE1AF2B-F505-D547-A18A-2FD24CFA38E6}" srcOrd="8" destOrd="0" parTransId="{F093527B-8318-FD47-8611-780C63C1DF43}" sibTransId="{D7EB4931-E65B-2746-A307-0C541B6CE673}"/>
    <dgm:cxn modelId="{3C70E7A3-A0F7-A947-9CAB-9AB682A9CD64}" type="presOf" srcId="{070C3C80-51F2-5649-9F08-4208239B596E}" destId="{01749D20-6A66-8E48-98A7-C5D637C3EE45}" srcOrd="0" destOrd="0" presId="urn:microsoft.com/office/officeart/2005/8/layout/default"/>
    <dgm:cxn modelId="{8C1902A6-5187-744E-9CD2-301270DF51A4}" srcId="{F26C12C6-5441-7741-9047-A3B6F3BBAA5D}" destId="{29AA8756-F53D-A545-8C65-9B129F911555}" srcOrd="1" destOrd="0" parTransId="{98D63A20-672B-FC49-8582-3987F491E388}" sibTransId="{F22996D1-B804-AA47-A5B6-876F0BBD41B3}"/>
    <dgm:cxn modelId="{968A50B0-769A-1248-84AD-716BCD5162A7}" type="presOf" srcId="{F26C12C6-5441-7741-9047-A3B6F3BBAA5D}" destId="{EBFD6D7E-B9C9-D048-95EE-47E39FD00916}" srcOrd="0" destOrd="0" presId="urn:microsoft.com/office/officeart/2005/8/layout/default"/>
    <dgm:cxn modelId="{D5E34CB3-A221-7A4C-BD0A-9B7362C2892E}" srcId="{F26C12C6-5441-7741-9047-A3B6F3BBAA5D}" destId="{34C47A69-6E5E-BA47-AEBC-229B2F8CABE7}" srcOrd="12" destOrd="0" parTransId="{7C591B08-8BDA-5549-87B6-E24B30AED708}" sibTransId="{E9035313-8475-F54B-98CF-9588BEED14C2}"/>
    <dgm:cxn modelId="{B75041B4-514F-F143-9C22-453FCDAB931C}" type="presOf" srcId="{8BE1AF2B-F505-D547-A18A-2FD24CFA38E6}" destId="{0888FC07-103D-5246-A4BF-C95F4DBAA309}" srcOrd="0" destOrd="0" presId="urn:microsoft.com/office/officeart/2005/8/layout/default"/>
    <dgm:cxn modelId="{7D14F0B6-AF8C-B146-B518-377EC5FE7C52}" type="presOf" srcId="{40A4EA93-CE30-7245-8583-CD0DD4CF299F}" destId="{850B41E0-A550-EB47-B7E4-74F1DE833992}" srcOrd="0" destOrd="0" presId="urn:microsoft.com/office/officeart/2005/8/layout/default"/>
    <dgm:cxn modelId="{7CC07FB8-4902-094B-BC38-0DAB992E96F8}" type="presOf" srcId="{20459B2E-B8BC-E040-A547-1E0F58ADEFFB}" destId="{39A7099C-C06B-B54E-A929-59F4674533B5}" srcOrd="0" destOrd="0" presId="urn:microsoft.com/office/officeart/2005/8/layout/default"/>
    <dgm:cxn modelId="{81B7DEBF-5C31-E447-986E-1E604716F868}" type="presOf" srcId="{CEFFD9BA-5676-4242-BA25-D3084E59E547}" destId="{C1BF994A-CD69-6848-8412-F01336950422}" srcOrd="0" destOrd="0" presId="urn:microsoft.com/office/officeart/2005/8/layout/default"/>
    <dgm:cxn modelId="{02B602C3-AF0E-B042-8638-68475F194622}" srcId="{F26C12C6-5441-7741-9047-A3B6F3BBAA5D}" destId="{22119515-5F6E-6343-9530-1573A799D28F}" srcOrd="9" destOrd="0" parTransId="{B0136E7E-33EB-4349-808F-2A946490BF29}" sibTransId="{A2C8CF19-D91F-0D4B-A1DD-546599CA6FFA}"/>
    <dgm:cxn modelId="{E2CBC7C5-E27D-4E49-8DEA-3D222E4B27E0}" srcId="{F26C12C6-5441-7741-9047-A3B6F3BBAA5D}" destId="{C7A5AD23-80F0-F542-A3FE-126E3C7AC609}" srcOrd="16" destOrd="0" parTransId="{D5927C60-A6E3-7949-B54E-BD30E95C8D6F}" sibTransId="{3F2C7F2F-E3B3-8D4A-A15D-9C904F4BC2C4}"/>
    <dgm:cxn modelId="{2B789ECB-CDB7-A647-93D8-8D25A7856602}" srcId="{F26C12C6-5441-7741-9047-A3B6F3BBAA5D}" destId="{CEFFD9BA-5676-4242-BA25-D3084E59E547}" srcOrd="0" destOrd="0" parTransId="{737BD51F-63D3-F84B-9637-55C63AF540FE}" sibTransId="{2C53C46E-FAA1-C94C-9408-33B688E24D3E}"/>
    <dgm:cxn modelId="{902949CC-3919-2B4C-A181-70E29165619A}" type="presOf" srcId="{CA561BFF-A1E7-B244-BD2E-5F3172FEBEE7}" destId="{E9056571-BD7E-7340-B746-FCC722B3D06B}" srcOrd="0" destOrd="0" presId="urn:microsoft.com/office/officeart/2005/8/layout/default"/>
    <dgm:cxn modelId="{48E4EFCC-BB3E-A844-A2FE-CFCEE39A3023}" type="presOf" srcId="{4FBD1B2B-ACF9-B144-88C8-55DB96D260DB}" destId="{ADEF527F-9867-0F40-9D0B-916C6BE2F47A}" srcOrd="0" destOrd="0" presId="urn:microsoft.com/office/officeart/2005/8/layout/default"/>
    <dgm:cxn modelId="{2AB660D9-DB40-B941-9A2B-750BEF6B06F6}" type="presOf" srcId="{34C47A69-6E5E-BA47-AEBC-229B2F8CABE7}" destId="{86600C69-9FE8-204C-A484-6716825B8763}" srcOrd="0" destOrd="0" presId="urn:microsoft.com/office/officeart/2005/8/layout/default"/>
    <dgm:cxn modelId="{86BEFEDD-2E76-BF43-B48D-1D2FA79BE99E}" srcId="{F26C12C6-5441-7741-9047-A3B6F3BBAA5D}" destId="{2AFAC1EA-8C73-444A-9599-EB2A108409F5}" srcOrd="24" destOrd="0" parTransId="{F0C249B3-74CA-E840-BBE6-F0DE3B34DABE}" sibTransId="{3F01714B-7053-D745-AEF2-B472D75CE712}"/>
    <dgm:cxn modelId="{484E9FE3-80CA-1F44-8848-7C37FCA1D7D9}" type="presOf" srcId="{A904165D-3A18-D848-9C8D-A11D59866276}" destId="{43F81258-FB00-9040-BC80-762870F7D2A4}" srcOrd="0" destOrd="0" presId="urn:microsoft.com/office/officeart/2005/8/layout/default"/>
    <dgm:cxn modelId="{850B1DE9-9225-684E-8F34-135C320C8861}" type="presOf" srcId="{DBD69F4A-C4E2-0A4D-A0C0-C3CF76B5F80F}" destId="{BA25A8EA-0937-534A-B4CB-C57AF94C9C9B}" srcOrd="0" destOrd="0" presId="urn:microsoft.com/office/officeart/2005/8/layout/default"/>
    <dgm:cxn modelId="{FA5D12EF-5B51-A544-B06B-85B25995248A}" type="presOf" srcId="{98C66C1C-E76F-E64F-804C-21CB683F65F2}" destId="{6961B1C2-4ABD-B341-B415-0E0976F0A9FE}" srcOrd="0" destOrd="0" presId="urn:microsoft.com/office/officeart/2005/8/layout/default"/>
    <dgm:cxn modelId="{D4B8AFF8-C83D-2849-9C23-384532FAADF2}" srcId="{F26C12C6-5441-7741-9047-A3B6F3BBAA5D}" destId="{45B74AEA-128B-F043-A353-62873E2D7BC9}" srcOrd="15" destOrd="0" parTransId="{A12A3EAE-8F81-6B44-934E-236BB1C6FD6B}" sibTransId="{F335EA5A-0478-264A-A408-E63BE88B45A7}"/>
    <dgm:cxn modelId="{73F5DEFE-6F39-3142-98B9-2AAAF266263C}" type="presOf" srcId="{BFEAD741-CB0B-4F47-8B51-2069FF01192F}" destId="{FABCFA46-6358-7946-B442-4FDF5685E305}" srcOrd="0" destOrd="0" presId="urn:microsoft.com/office/officeart/2005/8/layout/default"/>
    <dgm:cxn modelId="{3A9239D2-9C69-574E-9896-D0329086CFFF}" type="presParOf" srcId="{EBFD6D7E-B9C9-D048-95EE-47E39FD00916}" destId="{C1BF994A-CD69-6848-8412-F01336950422}" srcOrd="0" destOrd="0" presId="urn:microsoft.com/office/officeart/2005/8/layout/default"/>
    <dgm:cxn modelId="{2EFDF7F2-68D3-D84D-A992-73068ED55973}" type="presParOf" srcId="{EBFD6D7E-B9C9-D048-95EE-47E39FD00916}" destId="{3BED2017-0DD7-C546-A867-25AA3B9B9D72}" srcOrd="1" destOrd="0" presId="urn:microsoft.com/office/officeart/2005/8/layout/default"/>
    <dgm:cxn modelId="{E2E389AA-53EB-9044-BECE-A7DA73CB2F95}" type="presParOf" srcId="{EBFD6D7E-B9C9-D048-95EE-47E39FD00916}" destId="{19F1ADA1-2166-B047-9DF4-8A96FD630EC4}" srcOrd="2" destOrd="0" presId="urn:microsoft.com/office/officeart/2005/8/layout/default"/>
    <dgm:cxn modelId="{9DF86F9A-6779-A54B-B753-09904D360B49}" type="presParOf" srcId="{EBFD6D7E-B9C9-D048-95EE-47E39FD00916}" destId="{1A292A98-8E63-DA44-A7E1-EAA872942D66}" srcOrd="3" destOrd="0" presId="urn:microsoft.com/office/officeart/2005/8/layout/default"/>
    <dgm:cxn modelId="{BA863129-74F1-EA4B-864F-8F87DD542E6A}" type="presParOf" srcId="{EBFD6D7E-B9C9-D048-95EE-47E39FD00916}" destId="{3C1B917E-6EA9-7F46-BD95-E14AC03FCAA0}" srcOrd="4" destOrd="0" presId="urn:microsoft.com/office/officeart/2005/8/layout/default"/>
    <dgm:cxn modelId="{57191116-813B-D14E-9FA3-052F7AF99735}" type="presParOf" srcId="{EBFD6D7E-B9C9-D048-95EE-47E39FD00916}" destId="{BAD39B4F-5D9B-BB49-B3B8-9688C68BF20F}" srcOrd="5" destOrd="0" presId="urn:microsoft.com/office/officeart/2005/8/layout/default"/>
    <dgm:cxn modelId="{DC5FA33B-77F6-5F41-AC48-3FCF128D97C7}" type="presParOf" srcId="{EBFD6D7E-B9C9-D048-95EE-47E39FD00916}" destId="{E9056571-BD7E-7340-B746-FCC722B3D06B}" srcOrd="6" destOrd="0" presId="urn:microsoft.com/office/officeart/2005/8/layout/default"/>
    <dgm:cxn modelId="{DA8CC6A2-AAFF-414A-A6F7-A4BFE94D036F}" type="presParOf" srcId="{EBFD6D7E-B9C9-D048-95EE-47E39FD00916}" destId="{DE60CAA5-F9A4-2144-88F7-8C9637F9E687}" srcOrd="7" destOrd="0" presId="urn:microsoft.com/office/officeart/2005/8/layout/default"/>
    <dgm:cxn modelId="{1903CB95-0D0F-AB4A-8D80-BBA0E50017F3}" type="presParOf" srcId="{EBFD6D7E-B9C9-D048-95EE-47E39FD00916}" destId="{ADEF527F-9867-0F40-9D0B-916C6BE2F47A}" srcOrd="8" destOrd="0" presId="urn:microsoft.com/office/officeart/2005/8/layout/default"/>
    <dgm:cxn modelId="{4FD38588-715B-2942-8088-9029F050BE1A}" type="presParOf" srcId="{EBFD6D7E-B9C9-D048-95EE-47E39FD00916}" destId="{7B3AA1CB-B37E-DB47-B7F3-B9F4F624DBDA}" srcOrd="9" destOrd="0" presId="urn:microsoft.com/office/officeart/2005/8/layout/default"/>
    <dgm:cxn modelId="{50AF1424-9D4D-C74B-B796-246CE66E8752}" type="presParOf" srcId="{EBFD6D7E-B9C9-D048-95EE-47E39FD00916}" destId="{850B41E0-A550-EB47-B7E4-74F1DE833992}" srcOrd="10" destOrd="0" presId="urn:microsoft.com/office/officeart/2005/8/layout/default"/>
    <dgm:cxn modelId="{C14E4D8A-4AC9-FE45-89D0-01837079F813}" type="presParOf" srcId="{EBFD6D7E-B9C9-D048-95EE-47E39FD00916}" destId="{C9C15D3F-3F89-8F40-8FAA-C7EBF95CA28B}" srcOrd="11" destOrd="0" presId="urn:microsoft.com/office/officeart/2005/8/layout/default"/>
    <dgm:cxn modelId="{39CD3A9D-7560-424D-A712-306492B25E6F}" type="presParOf" srcId="{EBFD6D7E-B9C9-D048-95EE-47E39FD00916}" destId="{1D1347EB-2698-E849-ADE2-8DDED65A9343}" srcOrd="12" destOrd="0" presId="urn:microsoft.com/office/officeart/2005/8/layout/default"/>
    <dgm:cxn modelId="{687B5BB2-7585-314A-9534-1DD4C6D691E5}" type="presParOf" srcId="{EBFD6D7E-B9C9-D048-95EE-47E39FD00916}" destId="{E6053ED2-7873-2B43-8C94-16F8CF527112}" srcOrd="13" destOrd="0" presId="urn:microsoft.com/office/officeart/2005/8/layout/default"/>
    <dgm:cxn modelId="{CAE3E566-13A5-9342-9ACE-40496492762C}" type="presParOf" srcId="{EBFD6D7E-B9C9-D048-95EE-47E39FD00916}" destId="{58316305-DB1D-D84B-A4D8-FD08F8BDDD1C}" srcOrd="14" destOrd="0" presId="urn:microsoft.com/office/officeart/2005/8/layout/default"/>
    <dgm:cxn modelId="{E79A4B5D-AE91-B44C-92C0-0E000D8D17F6}" type="presParOf" srcId="{EBFD6D7E-B9C9-D048-95EE-47E39FD00916}" destId="{33FAE165-DCAF-D344-8D23-7A1FD3016FA5}" srcOrd="15" destOrd="0" presId="urn:microsoft.com/office/officeart/2005/8/layout/default"/>
    <dgm:cxn modelId="{B4D3C458-DC9C-E349-AD1A-050350FE6143}" type="presParOf" srcId="{EBFD6D7E-B9C9-D048-95EE-47E39FD00916}" destId="{0888FC07-103D-5246-A4BF-C95F4DBAA309}" srcOrd="16" destOrd="0" presId="urn:microsoft.com/office/officeart/2005/8/layout/default"/>
    <dgm:cxn modelId="{B90F4711-CB8F-3840-8AAF-BCB1AA1D2125}" type="presParOf" srcId="{EBFD6D7E-B9C9-D048-95EE-47E39FD00916}" destId="{84A9D86C-A6EC-CA4B-AF75-3441BA5F2D63}" srcOrd="17" destOrd="0" presId="urn:microsoft.com/office/officeart/2005/8/layout/default"/>
    <dgm:cxn modelId="{E765C4FA-11E7-1D48-996A-15F5ED2862E6}" type="presParOf" srcId="{EBFD6D7E-B9C9-D048-95EE-47E39FD00916}" destId="{3F16AA1E-DDEF-2241-B5DB-92B6A8E50B7C}" srcOrd="18" destOrd="0" presId="urn:microsoft.com/office/officeart/2005/8/layout/default"/>
    <dgm:cxn modelId="{2B256439-E1CD-BF4E-A5F9-3A07BCDAA4DC}" type="presParOf" srcId="{EBFD6D7E-B9C9-D048-95EE-47E39FD00916}" destId="{CE9120ED-9A05-7D4B-8102-1020401D9292}" srcOrd="19" destOrd="0" presId="urn:microsoft.com/office/officeart/2005/8/layout/default"/>
    <dgm:cxn modelId="{FBF650ED-6877-4D4C-89D6-7B740C652BED}" type="presParOf" srcId="{EBFD6D7E-B9C9-D048-95EE-47E39FD00916}" destId="{D7C75E45-BAD0-204A-A84C-23C595CFD916}" srcOrd="20" destOrd="0" presId="urn:microsoft.com/office/officeart/2005/8/layout/default"/>
    <dgm:cxn modelId="{5540399E-ACE9-E345-AE86-7CC0E00972A4}" type="presParOf" srcId="{EBFD6D7E-B9C9-D048-95EE-47E39FD00916}" destId="{D80E2740-E2FA-0541-A66F-AE629818D5FD}" srcOrd="21" destOrd="0" presId="urn:microsoft.com/office/officeart/2005/8/layout/default"/>
    <dgm:cxn modelId="{91F6218C-01A0-724B-BA0C-6E16BF75F1FE}" type="presParOf" srcId="{EBFD6D7E-B9C9-D048-95EE-47E39FD00916}" destId="{7C5B6129-3996-3C43-9676-D793F4C629E7}" srcOrd="22" destOrd="0" presId="urn:microsoft.com/office/officeart/2005/8/layout/default"/>
    <dgm:cxn modelId="{95C1A22D-1A55-3540-8E71-F3F997D41B0F}" type="presParOf" srcId="{EBFD6D7E-B9C9-D048-95EE-47E39FD00916}" destId="{D58AA6F0-D180-8946-AF48-8F75D3FE4384}" srcOrd="23" destOrd="0" presId="urn:microsoft.com/office/officeart/2005/8/layout/default"/>
    <dgm:cxn modelId="{45049BF5-72DF-5941-8705-7E7B86A5A680}" type="presParOf" srcId="{EBFD6D7E-B9C9-D048-95EE-47E39FD00916}" destId="{86600C69-9FE8-204C-A484-6716825B8763}" srcOrd="24" destOrd="0" presId="urn:microsoft.com/office/officeart/2005/8/layout/default"/>
    <dgm:cxn modelId="{890FEA0C-21F1-0B45-A3AD-68B3B2FC8F2C}" type="presParOf" srcId="{EBFD6D7E-B9C9-D048-95EE-47E39FD00916}" destId="{59296CA2-5D31-0A40-8A2D-3212038DB212}" srcOrd="25" destOrd="0" presId="urn:microsoft.com/office/officeart/2005/8/layout/default"/>
    <dgm:cxn modelId="{26F27C45-9DED-5748-B799-E8C46DB8B547}" type="presParOf" srcId="{EBFD6D7E-B9C9-D048-95EE-47E39FD00916}" destId="{A71D6513-3978-7741-B33D-14BAB3B50195}" srcOrd="26" destOrd="0" presId="urn:microsoft.com/office/officeart/2005/8/layout/default"/>
    <dgm:cxn modelId="{18F42365-E718-A341-9EC3-F0EE5A508E64}" type="presParOf" srcId="{EBFD6D7E-B9C9-D048-95EE-47E39FD00916}" destId="{32DDA48F-44F4-1B4D-BBD7-6F1D4CD1E24F}" srcOrd="27" destOrd="0" presId="urn:microsoft.com/office/officeart/2005/8/layout/default"/>
    <dgm:cxn modelId="{33C7381F-F83E-F54C-AC08-F79B566873AA}" type="presParOf" srcId="{EBFD6D7E-B9C9-D048-95EE-47E39FD00916}" destId="{6961B1C2-4ABD-B341-B415-0E0976F0A9FE}" srcOrd="28" destOrd="0" presId="urn:microsoft.com/office/officeart/2005/8/layout/default"/>
    <dgm:cxn modelId="{D91F45C9-64E8-894B-9BEA-C6913D8BF95B}" type="presParOf" srcId="{EBFD6D7E-B9C9-D048-95EE-47E39FD00916}" destId="{FA25AD62-82E7-8B4D-99B4-F779FED466A7}" srcOrd="29" destOrd="0" presId="urn:microsoft.com/office/officeart/2005/8/layout/default"/>
    <dgm:cxn modelId="{B37BE958-9E6F-CE4A-8DA9-72ADBEFE6A83}" type="presParOf" srcId="{EBFD6D7E-B9C9-D048-95EE-47E39FD00916}" destId="{A791626F-6BD9-6F40-8A6A-4EB020D86184}" srcOrd="30" destOrd="0" presId="urn:microsoft.com/office/officeart/2005/8/layout/default"/>
    <dgm:cxn modelId="{16F8191C-58A1-3B41-B4EC-BE64ADE9F8DD}" type="presParOf" srcId="{EBFD6D7E-B9C9-D048-95EE-47E39FD00916}" destId="{41E099F8-500F-B94C-A71F-6E439978CFAB}" srcOrd="31" destOrd="0" presId="urn:microsoft.com/office/officeart/2005/8/layout/default"/>
    <dgm:cxn modelId="{B55723BB-C20C-A645-BBD0-0633A2D85177}" type="presParOf" srcId="{EBFD6D7E-B9C9-D048-95EE-47E39FD00916}" destId="{25CF835C-2C55-4049-9C2F-4779F8195D6C}" srcOrd="32" destOrd="0" presId="urn:microsoft.com/office/officeart/2005/8/layout/default"/>
    <dgm:cxn modelId="{8E8016B2-3A4E-2E4C-AB93-31208AA56826}" type="presParOf" srcId="{EBFD6D7E-B9C9-D048-95EE-47E39FD00916}" destId="{49B079E3-E03C-0347-9EC6-64AE7A83D4EF}" srcOrd="33" destOrd="0" presId="urn:microsoft.com/office/officeart/2005/8/layout/default"/>
    <dgm:cxn modelId="{714CC00F-2A97-774C-92D1-19C41E452592}" type="presParOf" srcId="{EBFD6D7E-B9C9-D048-95EE-47E39FD00916}" destId="{FABCFA46-6358-7946-B442-4FDF5685E305}" srcOrd="34" destOrd="0" presId="urn:microsoft.com/office/officeart/2005/8/layout/default"/>
    <dgm:cxn modelId="{E2C2E73B-6D53-B647-8C3F-5DEACF71AC3D}" type="presParOf" srcId="{EBFD6D7E-B9C9-D048-95EE-47E39FD00916}" destId="{F5B8DD82-6374-2D46-9561-093DF809E7A5}" srcOrd="35" destOrd="0" presId="urn:microsoft.com/office/officeart/2005/8/layout/default"/>
    <dgm:cxn modelId="{7D3420B0-30F1-0E42-BA8D-D809036C67D5}" type="presParOf" srcId="{EBFD6D7E-B9C9-D048-95EE-47E39FD00916}" destId="{979E92B3-8971-AC4A-97BC-3BBBADF3FC00}" srcOrd="36" destOrd="0" presId="urn:microsoft.com/office/officeart/2005/8/layout/default"/>
    <dgm:cxn modelId="{924E0AE5-024A-544C-80C5-9FABE75842DE}" type="presParOf" srcId="{EBFD6D7E-B9C9-D048-95EE-47E39FD00916}" destId="{969BB8A0-899A-FC42-9A57-7A3916835703}" srcOrd="37" destOrd="0" presId="urn:microsoft.com/office/officeart/2005/8/layout/default"/>
    <dgm:cxn modelId="{1918866B-2681-964F-8E69-161552A6A664}" type="presParOf" srcId="{EBFD6D7E-B9C9-D048-95EE-47E39FD00916}" destId="{42DABCFD-4D67-DA45-BC9B-EF1E7FAAA051}" srcOrd="38" destOrd="0" presId="urn:microsoft.com/office/officeart/2005/8/layout/default"/>
    <dgm:cxn modelId="{59A241A5-A9EC-D944-A52B-7AB7D96E0CD1}" type="presParOf" srcId="{EBFD6D7E-B9C9-D048-95EE-47E39FD00916}" destId="{CCF72BB0-B9B3-F240-91E8-1B27A62B380A}" srcOrd="39" destOrd="0" presId="urn:microsoft.com/office/officeart/2005/8/layout/default"/>
    <dgm:cxn modelId="{53EB0F7E-7AE7-8E4E-989D-A251217EE7E9}" type="presParOf" srcId="{EBFD6D7E-B9C9-D048-95EE-47E39FD00916}" destId="{0BB2AD02-34E7-3648-841C-AC6B0C9120D4}" srcOrd="40" destOrd="0" presId="urn:microsoft.com/office/officeart/2005/8/layout/default"/>
    <dgm:cxn modelId="{637F39DC-DB60-DD44-BA74-A1AFCFD92033}" type="presParOf" srcId="{EBFD6D7E-B9C9-D048-95EE-47E39FD00916}" destId="{A4B57270-07BE-A842-882E-605DDC643085}" srcOrd="41" destOrd="0" presId="urn:microsoft.com/office/officeart/2005/8/layout/default"/>
    <dgm:cxn modelId="{F4B12107-387E-A747-AD93-B77B86916F12}" type="presParOf" srcId="{EBFD6D7E-B9C9-D048-95EE-47E39FD00916}" destId="{39A7099C-C06B-B54E-A929-59F4674533B5}" srcOrd="42" destOrd="0" presId="urn:microsoft.com/office/officeart/2005/8/layout/default"/>
    <dgm:cxn modelId="{B0E769FE-D260-5642-BAEF-22CC65BAEC47}" type="presParOf" srcId="{EBFD6D7E-B9C9-D048-95EE-47E39FD00916}" destId="{63DDDC40-B8D7-AD41-9CD4-26A07E547B66}" srcOrd="43" destOrd="0" presId="urn:microsoft.com/office/officeart/2005/8/layout/default"/>
    <dgm:cxn modelId="{D9605026-3C8F-5542-9380-6E6F25B0599D}" type="presParOf" srcId="{EBFD6D7E-B9C9-D048-95EE-47E39FD00916}" destId="{01749D20-6A66-8E48-98A7-C5D637C3EE45}" srcOrd="44" destOrd="0" presId="urn:microsoft.com/office/officeart/2005/8/layout/default"/>
    <dgm:cxn modelId="{67009AA3-183D-8F4D-8804-AEB89A152615}" type="presParOf" srcId="{EBFD6D7E-B9C9-D048-95EE-47E39FD00916}" destId="{9094A783-635A-4B48-8196-CF4C8B9FE244}" srcOrd="45" destOrd="0" presId="urn:microsoft.com/office/officeart/2005/8/layout/default"/>
    <dgm:cxn modelId="{014AEC8A-45D4-4647-9E0E-93F1BD98FD6E}" type="presParOf" srcId="{EBFD6D7E-B9C9-D048-95EE-47E39FD00916}" destId="{6E15DBC0-6053-A74C-8CF0-5926D619D267}" srcOrd="46" destOrd="0" presId="urn:microsoft.com/office/officeart/2005/8/layout/default"/>
    <dgm:cxn modelId="{AF3E39C0-D87E-EF42-980C-461B29BECBA1}" type="presParOf" srcId="{EBFD6D7E-B9C9-D048-95EE-47E39FD00916}" destId="{40EAF4D3-0131-6C4A-8B94-FA48B35DB15A}" srcOrd="47" destOrd="0" presId="urn:microsoft.com/office/officeart/2005/8/layout/default"/>
    <dgm:cxn modelId="{9CCA9203-466C-4843-B28A-2E88D25E10CE}" type="presParOf" srcId="{EBFD6D7E-B9C9-D048-95EE-47E39FD00916}" destId="{FE4002B6-3215-F14B-997B-1A427E42928B}" srcOrd="48" destOrd="0" presId="urn:microsoft.com/office/officeart/2005/8/layout/default"/>
    <dgm:cxn modelId="{CDE24EA7-F6C1-D74E-82B1-F2F01B5C25D1}" type="presParOf" srcId="{EBFD6D7E-B9C9-D048-95EE-47E39FD00916}" destId="{23229EC1-168D-A844-B7DA-0CB272193C76}" srcOrd="49" destOrd="0" presId="urn:microsoft.com/office/officeart/2005/8/layout/default"/>
    <dgm:cxn modelId="{B0487B6A-043E-794A-BB92-B656A4B7BCDE}" type="presParOf" srcId="{EBFD6D7E-B9C9-D048-95EE-47E39FD00916}" destId="{43F81258-FB00-9040-BC80-762870F7D2A4}" srcOrd="50" destOrd="0" presId="urn:microsoft.com/office/officeart/2005/8/layout/default"/>
    <dgm:cxn modelId="{53773AF3-EC5D-C547-B268-C5EDAE616CDB}" type="presParOf" srcId="{EBFD6D7E-B9C9-D048-95EE-47E39FD00916}" destId="{50C52F86-A092-F04B-AC80-9D26997E4A07}" srcOrd="51" destOrd="0" presId="urn:microsoft.com/office/officeart/2005/8/layout/default"/>
    <dgm:cxn modelId="{9E00B2BC-274E-BC4C-A432-D64A5D47ACEA}" type="presParOf" srcId="{EBFD6D7E-B9C9-D048-95EE-47E39FD00916}" destId="{BA25A8EA-0937-534A-B4CB-C57AF94C9C9B}" srcOrd="5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A790CF4-A2BC-D248-9505-67000549BCFB}" type="doc">
      <dgm:prSet loTypeId="urn:microsoft.com/office/officeart/2005/8/layout/radial1" loCatId="" qsTypeId="urn:microsoft.com/office/officeart/2005/8/quickstyle/simple1" qsCatId="simple" csTypeId="urn:microsoft.com/office/officeart/2005/8/colors/colorful3" csCatId="colorful" phldr="1"/>
      <dgm:spPr/>
      <dgm:t>
        <a:bodyPr/>
        <a:lstStyle/>
        <a:p>
          <a:endParaRPr lang="en-GB"/>
        </a:p>
      </dgm:t>
    </dgm:pt>
    <dgm:pt modelId="{C1AEDECD-F0BE-5E4B-94F8-CA772D6E3869}">
      <dgm:prSet phldrT="[Text]"/>
      <dgm:spPr/>
      <dgm:t>
        <a:bodyPr/>
        <a:lstStyle/>
        <a:p>
          <a:r>
            <a:rPr lang="en-GB" dirty="0"/>
            <a:t>Neurological assessment</a:t>
          </a:r>
        </a:p>
      </dgm:t>
    </dgm:pt>
    <dgm:pt modelId="{1525B2A9-AC2F-A044-B52C-779E9935B5A5}" type="parTrans" cxnId="{87AF5F18-BE51-4B47-88CF-EDD5B64AB46F}">
      <dgm:prSet/>
      <dgm:spPr/>
      <dgm:t>
        <a:bodyPr/>
        <a:lstStyle/>
        <a:p>
          <a:endParaRPr lang="en-GB"/>
        </a:p>
      </dgm:t>
    </dgm:pt>
    <dgm:pt modelId="{721DB314-95E9-F34D-8BF1-90BB834276EA}" type="sibTrans" cxnId="{87AF5F18-BE51-4B47-88CF-EDD5B64AB46F}">
      <dgm:prSet/>
      <dgm:spPr/>
      <dgm:t>
        <a:bodyPr/>
        <a:lstStyle/>
        <a:p>
          <a:endParaRPr lang="en-GB"/>
        </a:p>
      </dgm:t>
    </dgm:pt>
    <dgm:pt modelId="{52C74876-37E7-F14F-B05C-E6DDAF1C9A88}">
      <dgm:prSet phldrT="[Text]"/>
      <dgm:spPr/>
      <dgm:t>
        <a:bodyPr/>
        <a:lstStyle/>
        <a:p>
          <a:r>
            <a:rPr lang="en-GB" dirty="0"/>
            <a:t>Language &amp; Translations</a:t>
          </a:r>
        </a:p>
      </dgm:t>
    </dgm:pt>
    <dgm:pt modelId="{5CCCB9E8-CD6B-8940-A59D-CEEAC36F40F7}" type="parTrans" cxnId="{C5FA22C6-F3D1-8C47-AA8E-DFE378E01A38}">
      <dgm:prSet/>
      <dgm:spPr/>
      <dgm:t>
        <a:bodyPr/>
        <a:lstStyle/>
        <a:p>
          <a:endParaRPr lang="en-GB"/>
        </a:p>
      </dgm:t>
    </dgm:pt>
    <dgm:pt modelId="{C8C248C5-F225-B149-BD5C-1F3F5D232533}" type="sibTrans" cxnId="{C5FA22C6-F3D1-8C47-AA8E-DFE378E01A38}">
      <dgm:prSet/>
      <dgm:spPr/>
      <dgm:t>
        <a:bodyPr/>
        <a:lstStyle/>
        <a:p>
          <a:endParaRPr lang="en-GB"/>
        </a:p>
      </dgm:t>
    </dgm:pt>
    <dgm:pt modelId="{AE600566-8EA5-C443-B696-0F65F09C3527}">
      <dgm:prSet phldrT="[Text]"/>
      <dgm:spPr/>
      <dgm:t>
        <a:bodyPr/>
        <a:lstStyle/>
        <a:p>
          <a:r>
            <a:rPr lang="en-GB" dirty="0"/>
            <a:t>Human Resources</a:t>
          </a:r>
        </a:p>
      </dgm:t>
    </dgm:pt>
    <dgm:pt modelId="{9C810342-8EC0-3C4F-A9CE-F14B35162810}" type="parTrans" cxnId="{3592B528-6471-7345-B0CA-396F19B20D19}">
      <dgm:prSet/>
      <dgm:spPr/>
      <dgm:t>
        <a:bodyPr/>
        <a:lstStyle/>
        <a:p>
          <a:endParaRPr lang="en-GB"/>
        </a:p>
      </dgm:t>
    </dgm:pt>
    <dgm:pt modelId="{58ED6800-0E78-AB4A-BACC-C8707E944CC4}" type="sibTrans" cxnId="{3592B528-6471-7345-B0CA-396F19B20D19}">
      <dgm:prSet/>
      <dgm:spPr/>
      <dgm:t>
        <a:bodyPr/>
        <a:lstStyle/>
        <a:p>
          <a:endParaRPr lang="en-GB"/>
        </a:p>
      </dgm:t>
    </dgm:pt>
    <dgm:pt modelId="{ED42A284-0A29-084D-9323-BA507C3C884C}">
      <dgm:prSet phldrT="[Text]"/>
      <dgm:spPr/>
      <dgm:t>
        <a:bodyPr/>
        <a:lstStyle/>
        <a:p>
          <a:r>
            <a:rPr lang="en-GB" dirty="0"/>
            <a:t>Education &amp; Literacy</a:t>
          </a:r>
        </a:p>
      </dgm:t>
    </dgm:pt>
    <dgm:pt modelId="{843DFB97-704D-614C-BB86-2CA148C05F97}" type="parTrans" cxnId="{3AC7B02A-6BBB-D84B-80C5-FB2BF8E7F5DC}">
      <dgm:prSet/>
      <dgm:spPr/>
      <dgm:t>
        <a:bodyPr/>
        <a:lstStyle/>
        <a:p>
          <a:endParaRPr lang="en-GB"/>
        </a:p>
      </dgm:t>
    </dgm:pt>
    <dgm:pt modelId="{F6B3D71B-A1B2-BD47-A615-2D9CFD854C2D}" type="sibTrans" cxnId="{3AC7B02A-6BBB-D84B-80C5-FB2BF8E7F5DC}">
      <dgm:prSet/>
      <dgm:spPr/>
      <dgm:t>
        <a:bodyPr/>
        <a:lstStyle/>
        <a:p>
          <a:endParaRPr lang="en-GB"/>
        </a:p>
      </dgm:t>
    </dgm:pt>
    <dgm:pt modelId="{B26EAEFE-88B1-4240-9507-57417DD5B15B}">
      <dgm:prSet phldrT="[Text]"/>
      <dgm:spPr/>
      <dgm:t>
        <a:bodyPr/>
        <a:lstStyle/>
        <a:p>
          <a:r>
            <a:rPr lang="en-GB" dirty="0"/>
            <a:t>Diagnostic / Screening</a:t>
          </a:r>
        </a:p>
      </dgm:t>
    </dgm:pt>
    <dgm:pt modelId="{607E6B0E-02EF-5B47-AC9B-123C794BB282}" type="parTrans" cxnId="{B092B26D-864E-A647-9622-8A2C1948A08F}">
      <dgm:prSet/>
      <dgm:spPr/>
      <dgm:t>
        <a:bodyPr/>
        <a:lstStyle/>
        <a:p>
          <a:endParaRPr lang="en-GB"/>
        </a:p>
      </dgm:t>
    </dgm:pt>
    <dgm:pt modelId="{8E080617-C549-F847-ABC3-9F97F9857916}" type="sibTrans" cxnId="{B092B26D-864E-A647-9622-8A2C1948A08F}">
      <dgm:prSet/>
      <dgm:spPr/>
      <dgm:t>
        <a:bodyPr/>
        <a:lstStyle/>
        <a:p>
          <a:endParaRPr lang="en-GB"/>
        </a:p>
      </dgm:t>
    </dgm:pt>
    <dgm:pt modelId="{DB2C9070-69FB-854E-8BFC-D4B87BF103BD}">
      <dgm:prSet phldrT="[Text]"/>
      <dgm:spPr/>
      <dgm:t>
        <a:bodyPr/>
        <a:lstStyle/>
        <a:p>
          <a:r>
            <a:rPr lang="en-GB"/>
            <a:t>Testing environment</a:t>
          </a:r>
          <a:endParaRPr lang="en-GB" dirty="0"/>
        </a:p>
      </dgm:t>
    </dgm:pt>
    <dgm:pt modelId="{E1948C68-BA7F-624F-B59B-6E81CE7D18A0}" type="parTrans" cxnId="{0C3C2353-ED6D-4847-BEC4-8B6693C41DB6}">
      <dgm:prSet/>
      <dgm:spPr/>
      <dgm:t>
        <a:bodyPr/>
        <a:lstStyle/>
        <a:p>
          <a:endParaRPr lang="en-GB"/>
        </a:p>
      </dgm:t>
    </dgm:pt>
    <dgm:pt modelId="{9AC6D0A3-22B2-9541-A99C-61414C264AF1}" type="sibTrans" cxnId="{0C3C2353-ED6D-4847-BEC4-8B6693C41DB6}">
      <dgm:prSet/>
      <dgm:spPr/>
      <dgm:t>
        <a:bodyPr/>
        <a:lstStyle/>
        <a:p>
          <a:endParaRPr lang="en-GB"/>
        </a:p>
      </dgm:t>
    </dgm:pt>
    <dgm:pt modelId="{FDAD1A6B-0573-4C4D-9FA0-DF19A9991E83}" type="pres">
      <dgm:prSet presAssocID="{2A790CF4-A2BC-D248-9505-67000549BCFB}" presName="cycle" presStyleCnt="0">
        <dgm:presLayoutVars>
          <dgm:chMax val="1"/>
          <dgm:dir/>
          <dgm:animLvl val="ctr"/>
          <dgm:resizeHandles val="exact"/>
        </dgm:presLayoutVars>
      </dgm:prSet>
      <dgm:spPr/>
    </dgm:pt>
    <dgm:pt modelId="{61E01FA2-ECF6-D744-9B1C-7A630CE6F287}" type="pres">
      <dgm:prSet presAssocID="{C1AEDECD-F0BE-5E4B-94F8-CA772D6E3869}" presName="centerShape" presStyleLbl="node0" presStyleIdx="0" presStyleCnt="1"/>
      <dgm:spPr/>
    </dgm:pt>
    <dgm:pt modelId="{104289F3-0C3C-464F-8E21-56C7FCA37955}" type="pres">
      <dgm:prSet presAssocID="{607E6B0E-02EF-5B47-AC9B-123C794BB282}" presName="Name9" presStyleLbl="parChTrans1D2" presStyleIdx="0" presStyleCnt="5"/>
      <dgm:spPr/>
    </dgm:pt>
    <dgm:pt modelId="{EA44ED68-B862-424B-9817-625D8FD4324C}" type="pres">
      <dgm:prSet presAssocID="{607E6B0E-02EF-5B47-AC9B-123C794BB282}" presName="connTx" presStyleLbl="parChTrans1D2" presStyleIdx="0" presStyleCnt="5"/>
      <dgm:spPr/>
    </dgm:pt>
    <dgm:pt modelId="{C0EC0FB0-AC71-874A-BFB9-1411AA632FD2}" type="pres">
      <dgm:prSet presAssocID="{B26EAEFE-88B1-4240-9507-57417DD5B15B}" presName="node" presStyleLbl="node1" presStyleIdx="0" presStyleCnt="5">
        <dgm:presLayoutVars>
          <dgm:bulletEnabled val="1"/>
        </dgm:presLayoutVars>
      </dgm:prSet>
      <dgm:spPr/>
    </dgm:pt>
    <dgm:pt modelId="{59D985BB-A711-844C-A413-704A97E3362F}" type="pres">
      <dgm:prSet presAssocID="{5CCCB9E8-CD6B-8940-A59D-CEEAC36F40F7}" presName="Name9" presStyleLbl="parChTrans1D2" presStyleIdx="1" presStyleCnt="5"/>
      <dgm:spPr/>
    </dgm:pt>
    <dgm:pt modelId="{C6D928CA-C964-494D-93CC-4EECFA5200D7}" type="pres">
      <dgm:prSet presAssocID="{5CCCB9E8-CD6B-8940-A59D-CEEAC36F40F7}" presName="connTx" presStyleLbl="parChTrans1D2" presStyleIdx="1" presStyleCnt="5"/>
      <dgm:spPr/>
    </dgm:pt>
    <dgm:pt modelId="{815801BD-22DA-4340-BE3B-8359F66D617D}" type="pres">
      <dgm:prSet presAssocID="{52C74876-37E7-F14F-B05C-E6DDAF1C9A88}" presName="node" presStyleLbl="node1" presStyleIdx="1" presStyleCnt="5">
        <dgm:presLayoutVars>
          <dgm:bulletEnabled val="1"/>
        </dgm:presLayoutVars>
      </dgm:prSet>
      <dgm:spPr/>
    </dgm:pt>
    <dgm:pt modelId="{B206F8C6-E5B5-A94C-9A37-229DCF354173}" type="pres">
      <dgm:prSet presAssocID="{843DFB97-704D-614C-BB86-2CA148C05F97}" presName="Name9" presStyleLbl="parChTrans1D2" presStyleIdx="2" presStyleCnt="5"/>
      <dgm:spPr/>
    </dgm:pt>
    <dgm:pt modelId="{B546DA88-B8E3-114F-BBC3-8FADCC3FB200}" type="pres">
      <dgm:prSet presAssocID="{843DFB97-704D-614C-BB86-2CA148C05F97}" presName="connTx" presStyleLbl="parChTrans1D2" presStyleIdx="2" presStyleCnt="5"/>
      <dgm:spPr/>
    </dgm:pt>
    <dgm:pt modelId="{4A361C54-56A0-1846-B41D-69CD52512CD2}" type="pres">
      <dgm:prSet presAssocID="{ED42A284-0A29-084D-9323-BA507C3C884C}" presName="node" presStyleLbl="node1" presStyleIdx="2" presStyleCnt="5">
        <dgm:presLayoutVars>
          <dgm:bulletEnabled val="1"/>
        </dgm:presLayoutVars>
      </dgm:prSet>
      <dgm:spPr/>
    </dgm:pt>
    <dgm:pt modelId="{2760C39F-E138-8844-B587-C25753BCBD89}" type="pres">
      <dgm:prSet presAssocID="{E1948C68-BA7F-624F-B59B-6E81CE7D18A0}" presName="Name9" presStyleLbl="parChTrans1D2" presStyleIdx="3" presStyleCnt="5"/>
      <dgm:spPr/>
    </dgm:pt>
    <dgm:pt modelId="{B27E68D9-79B2-1A43-94C2-49A6405094B8}" type="pres">
      <dgm:prSet presAssocID="{E1948C68-BA7F-624F-B59B-6E81CE7D18A0}" presName="connTx" presStyleLbl="parChTrans1D2" presStyleIdx="3" presStyleCnt="5"/>
      <dgm:spPr/>
    </dgm:pt>
    <dgm:pt modelId="{D4096AC4-F6F2-9E4A-86C3-416BC1CF3A41}" type="pres">
      <dgm:prSet presAssocID="{DB2C9070-69FB-854E-8BFC-D4B87BF103BD}" presName="node" presStyleLbl="node1" presStyleIdx="3" presStyleCnt="5">
        <dgm:presLayoutVars>
          <dgm:bulletEnabled val="1"/>
        </dgm:presLayoutVars>
      </dgm:prSet>
      <dgm:spPr/>
    </dgm:pt>
    <dgm:pt modelId="{D0E5F6A7-F548-4848-A6DF-B8620B96EA86}" type="pres">
      <dgm:prSet presAssocID="{9C810342-8EC0-3C4F-A9CE-F14B35162810}" presName="Name9" presStyleLbl="parChTrans1D2" presStyleIdx="4" presStyleCnt="5"/>
      <dgm:spPr/>
    </dgm:pt>
    <dgm:pt modelId="{D1C4CCC5-EED5-FC42-A2D1-751A3502A659}" type="pres">
      <dgm:prSet presAssocID="{9C810342-8EC0-3C4F-A9CE-F14B35162810}" presName="connTx" presStyleLbl="parChTrans1D2" presStyleIdx="4" presStyleCnt="5"/>
      <dgm:spPr/>
    </dgm:pt>
    <dgm:pt modelId="{C2C16EA4-15AB-5E44-984E-5D22452298FA}" type="pres">
      <dgm:prSet presAssocID="{AE600566-8EA5-C443-B696-0F65F09C3527}" presName="node" presStyleLbl="node1" presStyleIdx="4" presStyleCnt="5">
        <dgm:presLayoutVars>
          <dgm:bulletEnabled val="1"/>
        </dgm:presLayoutVars>
      </dgm:prSet>
      <dgm:spPr/>
    </dgm:pt>
  </dgm:ptLst>
  <dgm:cxnLst>
    <dgm:cxn modelId="{66E1C500-C0EF-BB49-BC62-E891BC87E9ED}" type="presOf" srcId="{B26EAEFE-88B1-4240-9507-57417DD5B15B}" destId="{C0EC0FB0-AC71-874A-BFB9-1411AA632FD2}" srcOrd="0" destOrd="0" presId="urn:microsoft.com/office/officeart/2005/8/layout/radial1"/>
    <dgm:cxn modelId="{FDEAF602-5336-3942-B4B4-CF8B7CEB6867}" type="presOf" srcId="{E1948C68-BA7F-624F-B59B-6E81CE7D18A0}" destId="{B27E68D9-79B2-1A43-94C2-49A6405094B8}" srcOrd="1" destOrd="0" presId="urn:microsoft.com/office/officeart/2005/8/layout/radial1"/>
    <dgm:cxn modelId="{5048EC07-B8E9-7A40-A261-C267BB46C780}" type="presOf" srcId="{607E6B0E-02EF-5B47-AC9B-123C794BB282}" destId="{104289F3-0C3C-464F-8E21-56C7FCA37955}" srcOrd="0" destOrd="0" presId="urn:microsoft.com/office/officeart/2005/8/layout/radial1"/>
    <dgm:cxn modelId="{8050A80A-A285-7041-81E8-FFD4BAC20479}" type="presOf" srcId="{DB2C9070-69FB-854E-8BFC-D4B87BF103BD}" destId="{D4096AC4-F6F2-9E4A-86C3-416BC1CF3A41}" srcOrd="0" destOrd="0" presId="urn:microsoft.com/office/officeart/2005/8/layout/radial1"/>
    <dgm:cxn modelId="{50BC3E11-B191-3C45-858A-807B5D8302EE}" type="presOf" srcId="{843DFB97-704D-614C-BB86-2CA148C05F97}" destId="{B546DA88-B8E3-114F-BBC3-8FADCC3FB200}" srcOrd="1" destOrd="0" presId="urn:microsoft.com/office/officeart/2005/8/layout/radial1"/>
    <dgm:cxn modelId="{AAC1BB12-AA01-E743-BB3E-394841F36AF6}" type="presOf" srcId="{843DFB97-704D-614C-BB86-2CA148C05F97}" destId="{B206F8C6-E5B5-A94C-9A37-229DCF354173}" srcOrd="0" destOrd="0" presId="urn:microsoft.com/office/officeart/2005/8/layout/radial1"/>
    <dgm:cxn modelId="{87AF5F18-BE51-4B47-88CF-EDD5B64AB46F}" srcId="{2A790CF4-A2BC-D248-9505-67000549BCFB}" destId="{C1AEDECD-F0BE-5E4B-94F8-CA772D6E3869}" srcOrd="0" destOrd="0" parTransId="{1525B2A9-AC2F-A044-B52C-779E9935B5A5}" sibTransId="{721DB314-95E9-F34D-8BF1-90BB834276EA}"/>
    <dgm:cxn modelId="{7BDFE326-B9E3-5D42-AA59-122506B6A820}" type="presOf" srcId="{52C74876-37E7-F14F-B05C-E6DDAF1C9A88}" destId="{815801BD-22DA-4340-BE3B-8359F66D617D}" srcOrd="0" destOrd="0" presId="urn:microsoft.com/office/officeart/2005/8/layout/radial1"/>
    <dgm:cxn modelId="{3592B528-6471-7345-B0CA-396F19B20D19}" srcId="{C1AEDECD-F0BE-5E4B-94F8-CA772D6E3869}" destId="{AE600566-8EA5-C443-B696-0F65F09C3527}" srcOrd="4" destOrd="0" parTransId="{9C810342-8EC0-3C4F-A9CE-F14B35162810}" sibTransId="{58ED6800-0E78-AB4A-BACC-C8707E944CC4}"/>
    <dgm:cxn modelId="{3AC7B02A-6BBB-D84B-80C5-FB2BF8E7F5DC}" srcId="{C1AEDECD-F0BE-5E4B-94F8-CA772D6E3869}" destId="{ED42A284-0A29-084D-9323-BA507C3C884C}" srcOrd="2" destOrd="0" parTransId="{843DFB97-704D-614C-BB86-2CA148C05F97}" sibTransId="{F6B3D71B-A1B2-BD47-A615-2D9CFD854C2D}"/>
    <dgm:cxn modelId="{2A74DB2E-B83C-AF48-B015-59607F292B16}" type="presOf" srcId="{E1948C68-BA7F-624F-B59B-6E81CE7D18A0}" destId="{2760C39F-E138-8844-B587-C25753BCBD89}" srcOrd="0" destOrd="0" presId="urn:microsoft.com/office/officeart/2005/8/layout/radial1"/>
    <dgm:cxn modelId="{CCF2F335-DD9B-F04F-BA9D-5D11E08B108B}" type="presOf" srcId="{ED42A284-0A29-084D-9323-BA507C3C884C}" destId="{4A361C54-56A0-1846-B41D-69CD52512CD2}" srcOrd="0" destOrd="0" presId="urn:microsoft.com/office/officeart/2005/8/layout/radial1"/>
    <dgm:cxn modelId="{22D75049-5952-2445-B982-21E866BF7BBB}" type="presOf" srcId="{5CCCB9E8-CD6B-8940-A59D-CEEAC36F40F7}" destId="{59D985BB-A711-844C-A413-704A97E3362F}" srcOrd="0" destOrd="0" presId="urn:microsoft.com/office/officeart/2005/8/layout/radial1"/>
    <dgm:cxn modelId="{0C3C2353-ED6D-4847-BEC4-8B6693C41DB6}" srcId="{C1AEDECD-F0BE-5E4B-94F8-CA772D6E3869}" destId="{DB2C9070-69FB-854E-8BFC-D4B87BF103BD}" srcOrd="3" destOrd="0" parTransId="{E1948C68-BA7F-624F-B59B-6E81CE7D18A0}" sibTransId="{9AC6D0A3-22B2-9541-A99C-61414C264AF1}"/>
    <dgm:cxn modelId="{B092B26D-864E-A647-9622-8A2C1948A08F}" srcId="{C1AEDECD-F0BE-5E4B-94F8-CA772D6E3869}" destId="{B26EAEFE-88B1-4240-9507-57417DD5B15B}" srcOrd="0" destOrd="0" parTransId="{607E6B0E-02EF-5B47-AC9B-123C794BB282}" sibTransId="{8E080617-C549-F847-ABC3-9F97F9857916}"/>
    <dgm:cxn modelId="{713E5578-5A01-7242-A051-E823C8654383}" type="presOf" srcId="{C1AEDECD-F0BE-5E4B-94F8-CA772D6E3869}" destId="{61E01FA2-ECF6-D744-9B1C-7A630CE6F287}" srcOrd="0" destOrd="0" presId="urn:microsoft.com/office/officeart/2005/8/layout/radial1"/>
    <dgm:cxn modelId="{5CBC267F-CB1B-C841-9FB9-5D76C0404D10}" type="presOf" srcId="{2A790CF4-A2BC-D248-9505-67000549BCFB}" destId="{FDAD1A6B-0573-4C4D-9FA0-DF19A9991E83}" srcOrd="0" destOrd="0" presId="urn:microsoft.com/office/officeart/2005/8/layout/radial1"/>
    <dgm:cxn modelId="{90AA808B-A7BB-4944-9967-DF88B54F41F5}" type="presOf" srcId="{5CCCB9E8-CD6B-8940-A59D-CEEAC36F40F7}" destId="{C6D928CA-C964-494D-93CC-4EECFA5200D7}" srcOrd="1" destOrd="0" presId="urn:microsoft.com/office/officeart/2005/8/layout/radial1"/>
    <dgm:cxn modelId="{D6D11A8D-B409-914F-9C2A-E2AF027EFAA6}" type="presOf" srcId="{AE600566-8EA5-C443-B696-0F65F09C3527}" destId="{C2C16EA4-15AB-5E44-984E-5D22452298FA}" srcOrd="0" destOrd="0" presId="urn:microsoft.com/office/officeart/2005/8/layout/radial1"/>
    <dgm:cxn modelId="{250AD397-74BB-C846-AD6C-002DC6D68D7D}" type="presOf" srcId="{607E6B0E-02EF-5B47-AC9B-123C794BB282}" destId="{EA44ED68-B862-424B-9817-625D8FD4324C}" srcOrd="1" destOrd="0" presId="urn:microsoft.com/office/officeart/2005/8/layout/radial1"/>
    <dgm:cxn modelId="{C5FA22C6-F3D1-8C47-AA8E-DFE378E01A38}" srcId="{C1AEDECD-F0BE-5E4B-94F8-CA772D6E3869}" destId="{52C74876-37E7-F14F-B05C-E6DDAF1C9A88}" srcOrd="1" destOrd="0" parTransId="{5CCCB9E8-CD6B-8940-A59D-CEEAC36F40F7}" sibTransId="{C8C248C5-F225-B149-BD5C-1F3F5D232533}"/>
    <dgm:cxn modelId="{8BA230C7-905B-2141-969D-E93D03EE20E2}" type="presOf" srcId="{9C810342-8EC0-3C4F-A9CE-F14B35162810}" destId="{D0E5F6A7-F548-4848-A6DF-B8620B96EA86}" srcOrd="0" destOrd="0" presId="urn:microsoft.com/office/officeart/2005/8/layout/radial1"/>
    <dgm:cxn modelId="{0532A8DC-FDF3-F246-9241-0376568EFBE0}" type="presOf" srcId="{9C810342-8EC0-3C4F-A9CE-F14B35162810}" destId="{D1C4CCC5-EED5-FC42-A2D1-751A3502A659}" srcOrd="1" destOrd="0" presId="urn:microsoft.com/office/officeart/2005/8/layout/radial1"/>
    <dgm:cxn modelId="{9787E77A-67C0-D64A-8608-A95BBDF71210}" type="presParOf" srcId="{FDAD1A6B-0573-4C4D-9FA0-DF19A9991E83}" destId="{61E01FA2-ECF6-D744-9B1C-7A630CE6F287}" srcOrd="0" destOrd="0" presId="urn:microsoft.com/office/officeart/2005/8/layout/radial1"/>
    <dgm:cxn modelId="{79098065-266D-CF4E-9DBA-4825C436946D}" type="presParOf" srcId="{FDAD1A6B-0573-4C4D-9FA0-DF19A9991E83}" destId="{104289F3-0C3C-464F-8E21-56C7FCA37955}" srcOrd="1" destOrd="0" presId="urn:microsoft.com/office/officeart/2005/8/layout/radial1"/>
    <dgm:cxn modelId="{53821234-CC7D-BC4B-BE3F-2FB854A6BF65}" type="presParOf" srcId="{104289F3-0C3C-464F-8E21-56C7FCA37955}" destId="{EA44ED68-B862-424B-9817-625D8FD4324C}" srcOrd="0" destOrd="0" presId="urn:microsoft.com/office/officeart/2005/8/layout/radial1"/>
    <dgm:cxn modelId="{8770023C-D0E3-4E4A-8189-40C9ED7E48E6}" type="presParOf" srcId="{FDAD1A6B-0573-4C4D-9FA0-DF19A9991E83}" destId="{C0EC0FB0-AC71-874A-BFB9-1411AA632FD2}" srcOrd="2" destOrd="0" presId="urn:microsoft.com/office/officeart/2005/8/layout/radial1"/>
    <dgm:cxn modelId="{DB8F00FE-4148-4347-B374-9700ABA77264}" type="presParOf" srcId="{FDAD1A6B-0573-4C4D-9FA0-DF19A9991E83}" destId="{59D985BB-A711-844C-A413-704A97E3362F}" srcOrd="3" destOrd="0" presId="urn:microsoft.com/office/officeart/2005/8/layout/radial1"/>
    <dgm:cxn modelId="{B3D611A8-9790-F44F-9B0E-FEF0ED43CE02}" type="presParOf" srcId="{59D985BB-A711-844C-A413-704A97E3362F}" destId="{C6D928CA-C964-494D-93CC-4EECFA5200D7}" srcOrd="0" destOrd="0" presId="urn:microsoft.com/office/officeart/2005/8/layout/radial1"/>
    <dgm:cxn modelId="{EAB7B76F-4F79-5942-BD26-91D1CEB4345A}" type="presParOf" srcId="{FDAD1A6B-0573-4C4D-9FA0-DF19A9991E83}" destId="{815801BD-22DA-4340-BE3B-8359F66D617D}" srcOrd="4" destOrd="0" presId="urn:microsoft.com/office/officeart/2005/8/layout/radial1"/>
    <dgm:cxn modelId="{5AEB40CF-E7FB-D64E-A29D-9EC6A2F5CC51}" type="presParOf" srcId="{FDAD1A6B-0573-4C4D-9FA0-DF19A9991E83}" destId="{B206F8C6-E5B5-A94C-9A37-229DCF354173}" srcOrd="5" destOrd="0" presId="urn:microsoft.com/office/officeart/2005/8/layout/radial1"/>
    <dgm:cxn modelId="{EEFDCABC-B64B-4F4F-84CD-90123A8FF593}" type="presParOf" srcId="{B206F8C6-E5B5-A94C-9A37-229DCF354173}" destId="{B546DA88-B8E3-114F-BBC3-8FADCC3FB200}" srcOrd="0" destOrd="0" presId="urn:microsoft.com/office/officeart/2005/8/layout/radial1"/>
    <dgm:cxn modelId="{7B1A76B0-8341-AD4D-8E69-2FE499C49A84}" type="presParOf" srcId="{FDAD1A6B-0573-4C4D-9FA0-DF19A9991E83}" destId="{4A361C54-56A0-1846-B41D-69CD52512CD2}" srcOrd="6" destOrd="0" presId="urn:microsoft.com/office/officeart/2005/8/layout/radial1"/>
    <dgm:cxn modelId="{FA991834-1FDC-2646-A0B9-DA0003C87FDF}" type="presParOf" srcId="{FDAD1A6B-0573-4C4D-9FA0-DF19A9991E83}" destId="{2760C39F-E138-8844-B587-C25753BCBD89}" srcOrd="7" destOrd="0" presId="urn:microsoft.com/office/officeart/2005/8/layout/radial1"/>
    <dgm:cxn modelId="{97E2BD70-EDC1-4A4A-80E1-360FD8B35496}" type="presParOf" srcId="{2760C39F-E138-8844-B587-C25753BCBD89}" destId="{B27E68D9-79B2-1A43-94C2-49A6405094B8}" srcOrd="0" destOrd="0" presId="urn:microsoft.com/office/officeart/2005/8/layout/radial1"/>
    <dgm:cxn modelId="{A5FB8C2A-9FAA-8D41-93A3-8FF8B0004790}" type="presParOf" srcId="{FDAD1A6B-0573-4C4D-9FA0-DF19A9991E83}" destId="{D4096AC4-F6F2-9E4A-86C3-416BC1CF3A41}" srcOrd="8" destOrd="0" presId="urn:microsoft.com/office/officeart/2005/8/layout/radial1"/>
    <dgm:cxn modelId="{42943E07-0B79-1247-A2A1-84502F5363BA}" type="presParOf" srcId="{FDAD1A6B-0573-4C4D-9FA0-DF19A9991E83}" destId="{D0E5F6A7-F548-4848-A6DF-B8620B96EA86}" srcOrd="9" destOrd="0" presId="urn:microsoft.com/office/officeart/2005/8/layout/radial1"/>
    <dgm:cxn modelId="{C942BEFD-7F15-5C42-BE7E-123C7A7F779E}" type="presParOf" srcId="{D0E5F6A7-F548-4848-A6DF-B8620B96EA86}" destId="{D1C4CCC5-EED5-FC42-A2D1-751A3502A659}" srcOrd="0" destOrd="0" presId="urn:microsoft.com/office/officeart/2005/8/layout/radial1"/>
    <dgm:cxn modelId="{57135F4B-7FFF-7D46-8B25-4B391B2832E0}" type="presParOf" srcId="{FDAD1A6B-0573-4C4D-9FA0-DF19A9991E83}" destId="{C2C16EA4-15AB-5E44-984E-5D22452298FA}" srcOrd="10" destOrd="0" presId="urn:microsoft.com/office/officeart/2005/8/layout/radial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5678FE-A285-614E-B162-4C122DA1A8D0}">
      <dsp:nvSpPr>
        <dsp:cNvPr id="0" name=""/>
        <dsp:cNvSpPr/>
      </dsp:nvSpPr>
      <dsp:spPr>
        <a:xfrm rot="5400000">
          <a:off x="4877522" y="-1880999"/>
          <a:ext cx="1057981" cy="5088483"/>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har char="•"/>
          </a:pPr>
          <a:r>
            <a:rPr lang="en-GB" sz="1700" kern="1200" dirty="0"/>
            <a:t>Mental function</a:t>
          </a:r>
        </a:p>
        <a:p>
          <a:pPr marL="171450" lvl="1" indent="-171450" algn="l" defTabSz="755650">
            <a:lnSpc>
              <a:spcPct val="90000"/>
            </a:lnSpc>
            <a:spcBef>
              <a:spcPct val="0"/>
            </a:spcBef>
            <a:spcAft>
              <a:spcPct val="15000"/>
            </a:spcAft>
            <a:buChar char="•"/>
          </a:pPr>
          <a:r>
            <a:rPr lang="en-GB" sz="1700" kern="1200" dirty="0"/>
            <a:t>For </a:t>
          </a:r>
          <a:r>
            <a:rPr lang="en-GB" sz="1700" kern="1200" dirty="0" err="1"/>
            <a:t>eg.</a:t>
          </a:r>
          <a:r>
            <a:rPr lang="en-GB" sz="1700" kern="1200" dirty="0"/>
            <a:t> attention, thinking, understanding, learning, remembering, problem-solving, decision making</a:t>
          </a:r>
        </a:p>
      </dsp:txBody>
      <dsp:txXfrm rot="-5400000">
        <a:off x="2862271" y="185898"/>
        <a:ext cx="5036837" cy="954689"/>
      </dsp:txXfrm>
    </dsp:sp>
    <dsp:sp modelId="{79F387E5-79D0-EE44-BAFA-76023FCAF33E}">
      <dsp:nvSpPr>
        <dsp:cNvPr id="0" name=""/>
        <dsp:cNvSpPr/>
      </dsp:nvSpPr>
      <dsp:spPr>
        <a:xfrm>
          <a:off x="0" y="2003"/>
          <a:ext cx="2862271" cy="132247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64770" rIns="129540" bIns="64770" numCol="1" spcCol="1270" anchor="ctr" anchorCtr="0">
          <a:noAutofit/>
        </a:bodyPr>
        <a:lstStyle/>
        <a:p>
          <a:pPr marL="0" lvl="0" indent="0" algn="ctr" defTabSz="1511300">
            <a:lnSpc>
              <a:spcPct val="90000"/>
            </a:lnSpc>
            <a:spcBef>
              <a:spcPct val="0"/>
            </a:spcBef>
            <a:spcAft>
              <a:spcPct val="35000"/>
            </a:spcAft>
            <a:buNone/>
          </a:pPr>
          <a:r>
            <a:rPr lang="en-GB" sz="3400" kern="1200" dirty="0"/>
            <a:t>Cognition</a:t>
          </a:r>
        </a:p>
      </dsp:txBody>
      <dsp:txXfrm>
        <a:off x="64558" y="66561"/>
        <a:ext cx="2733155" cy="1193361"/>
      </dsp:txXfrm>
    </dsp:sp>
    <dsp:sp modelId="{1C37F246-80FA-C149-B73C-6CC0F20ABAD1}">
      <dsp:nvSpPr>
        <dsp:cNvPr id="0" name=""/>
        <dsp:cNvSpPr/>
      </dsp:nvSpPr>
      <dsp:spPr>
        <a:xfrm rot="5400000">
          <a:off x="4877522" y="-492398"/>
          <a:ext cx="1057981" cy="5088483"/>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har char="•"/>
          </a:pPr>
          <a:r>
            <a:rPr lang="en-GB" sz="1700" kern="1200" dirty="0"/>
            <a:t>What happens to our mental function as we age</a:t>
          </a:r>
        </a:p>
      </dsp:txBody>
      <dsp:txXfrm rot="-5400000">
        <a:off x="2862271" y="1574499"/>
        <a:ext cx="5036837" cy="954689"/>
      </dsp:txXfrm>
    </dsp:sp>
    <dsp:sp modelId="{B6358F7B-A1B0-5E42-954D-E5922D47A0BF}">
      <dsp:nvSpPr>
        <dsp:cNvPr id="0" name=""/>
        <dsp:cNvSpPr/>
      </dsp:nvSpPr>
      <dsp:spPr>
        <a:xfrm>
          <a:off x="0" y="1390604"/>
          <a:ext cx="2862271" cy="132247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64770" rIns="129540" bIns="64770" numCol="1" spcCol="1270" anchor="ctr" anchorCtr="0">
          <a:noAutofit/>
        </a:bodyPr>
        <a:lstStyle/>
        <a:p>
          <a:pPr marL="0" lvl="0" indent="0" algn="ctr" defTabSz="1511300">
            <a:lnSpc>
              <a:spcPct val="90000"/>
            </a:lnSpc>
            <a:spcBef>
              <a:spcPct val="0"/>
            </a:spcBef>
            <a:spcAft>
              <a:spcPct val="35000"/>
            </a:spcAft>
            <a:buNone/>
          </a:pPr>
          <a:r>
            <a:rPr lang="en-GB" sz="3400" kern="1200" dirty="0"/>
            <a:t>Cognitive aging</a:t>
          </a:r>
        </a:p>
      </dsp:txBody>
      <dsp:txXfrm>
        <a:off x="64558" y="1455162"/>
        <a:ext cx="2733155" cy="1193361"/>
      </dsp:txXfrm>
    </dsp:sp>
    <dsp:sp modelId="{CFC55255-2574-494B-85C5-11A8352CF5DD}">
      <dsp:nvSpPr>
        <dsp:cNvPr id="0" name=""/>
        <dsp:cNvSpPr/>
      </dsp:nvSpPr>
      <dsp:spPr>
        <a:xfrm rot="5400000">
          <a:off x="4877522" y="896203"/>
          <a:ext cx="1057981" cy="5088483"/>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har char="•"/>
          </a:pPr>
          <a:r>
            <a:rPr lang="en-GB" sz="1700" kern="1200" dirty="0"/>
            <a:t>Abnormal mental function</a:t>
          </a:r>
        </a:p>
      </dsp:txBody>
      <dsp:txXfrm rot="-5400000">
        <a:off x="2862271" y="2963100"/>
        <a:ext cx="5036837" cy="954689"/>
      </dsp:txXfrm>
    </dsp:sp>
    <dsp:sp modelId="{11D2DE73-FB01-5941-902F-72C2E3E1C4D5}">
      <dsp:nvSpPr>
        <dsp:cNvPr id="0" name=""/>
        <dsp:cNvSpPr/>
      </dsp:nvSpPr>
      <dsp:spPr>
        <a:xfrm>
          <a:off x="0" y="2779205"/>
          <a:ext cx="2862271" cy="132247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64770" rIns="129540" bIns="64770" numCol="1" spcCol="1270" anchor="ctr" anchorCtr="0">
          <a:noAutofit/>
        </a:bodyPr>
        <a:lstStyle/>
        <a:p>
          <a:pPr marL="0" lvl="0" indent="0" algn="ctr" defTabSz="1511300">
            <a:lnSpc>
              <a:spcPct val="90000"/>
            </a:lnSpc>
            <a:spcBef>
              <a:spcPct val="0"/>
            </a:spcBef>
            <a:spcAft>
              <a:spcPct val="35000"/>
            </a:spcAft>
            <a:buNone/>
          </a:pPr>
          <a:r>
            <a:rPr lang="en-GB" sz="3400" kern="1200" dirty="0"/>
            <a:t>Cognitive impairment</a:t>
          </a:r>
        </a:p>
      </dsp:txBody>
      <dsp:txXfrm>
        <a:off x="64558" y="2843763"/>
        <a:ext cx="2733155" cy="119336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BF994A-CD69-6848-8412-F01336950422}">
      <dsp:nvSpPr>
        <dsp:cNvPr id="0" name=""/>
        <dsp:cNvSpPr/>
      </dsp:nvSpPr>
      <dsp:spPr>
        <a:xfrm>
          <a:off x="251244" y="134"/>
          <a:ext cx="1593646" cy="95618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t>HIV Dementia Scale (HDS)</a:t>
          </a:r>
        </a:p>
      </dsp:txBody>
      <dsp:txXfrm>
        <a:off x="251244" y="134"/>
        <a:ext cx="1593646" cy="956187"/>
      </dsp:txXfrm>
    </dsp:sp>
    <dsp:sp modelId="{19F1ADA1-2166-B047-9DF4-8A96FD630EC4}">
      <dsp:nvSpPr>
        <dsp:cNvPr id="0" name=""/>
        <dsp:cNvSpPr/>
      </dsp:nvSpPr>
      <dsp:spPr>
        <a:xfrm>
          <a:off x="2004255" y="134"/>
          <a:ext cx="1593646" cy="95618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t>International HIV Dementia Scale (IHDS)</a:t>
          </a:r>
        </a:p>
      </dsp:txBody>
      <dsp:txXfrm>
        <a:off x="2004255" y="134"/>
        <a:ext cx="1593646" cy="956187"/>
      </dsp:txXfrm>
    </dsp:sp>
    <dsp:sp modelId="{3C1B917E-6EA9-7F46-BD95-E14AC03FCAA0}">
      <dsp:nvSpPr>
        <dsp:cNvPr id="0" name=""/>
        <dsp:cNvSpPr/>
      </dsp:nvSpPr>
      <dsp:spPr>
        <a:xfrm>
          <a:off x="3757266" y="134"/>
          <a:ext cx="1593646" cy="95618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err="1"/>
            <a:t>CogState</a:t>
          </a:r>
          <a:r>
            <a:rPr lang="en-GB" sz="1200" kern="1200" dirty="0"/>
            <a:t> Computerized Battery</a:t>
          </a:r>
        </a:p>
      </dsp:txBody>
      <dsp:txXfrm>
        <a:off x="3757266" y="134"/>
        <a:ext cx="1593646" cy="956187"/>
      </dsp:txXfrm>
    </dsp:sp>
    <dsp:sp modelId="{E9056571-BD7E-7340-B746-FCC722B3D06B}">
      <dsp:nvSpPr>
        <dsp:cNvPr id="0" name=""/>
        <dsp:cNvSpPr/>
      </dsp:nvSpPr>
      <dsp:spPr>
        <a:xfrm>
          <a:off x="5510277" y="134"/>
          <a:ext cx="1593646" cy="95618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t>Mini-mental State Examination (MMSE)</a:t>
          </a:r>
        </a:p>
      </dsp:txBody>
      <dsp:txXfrm>
        <a:off x="5510277" y="134"/>
        <a:ext cx="1593646" cy="956187"/>
      </dsp:txXfrm>
    </dsp:sp>
    <dsp:sp modelId="{ADEF527F-9867-0F40-9D0B-916C6BE2F47A}">
      <dsp:nvSpPr>
        <dsp:cNvPr id="0" name=""/>
        <dsp:cNvSpPr/>
      </dsp:nvSpPr>
      <dsp:spPr>
        <a:xfrm>
          <a:off x="7263288" y="134"/>
          <a:ext cx="1593646" cy="95618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t>Brief Neurocognitive Screen (</a:t>
          </a:r>
          <a:r>
            <a:rPr lang="en-GB" sz="1200" kern="1200" dirty="0" err="1"/>
            <a:t>NeuroScreen</a:t>
          </a:r>
          <a:r>
            <a:rPr lang="en-GB" sz="1200" kern="1200" dirty="0"/>
            <a:t>)</a:t>
          </a:r>
        </a:p>
      </dsp:txBody>
      <dsp:txXfrm>
        <a:off x="7263288" y="134"/>
        <a:ext cx="1593646" cy="956187"/>
      </dsp:txXfrm>
    </dsp:sp>
    <dsp:sp modelId="{850B41E0-A550-EB47-B7E4-74F1DE833992}">
      <dsp:nvSpPr>
        <dsp:cNvPr id="0" name=""/>
        <dsp:cNvSpPr/>
      </dsp:nvSpPr>
      <dsp:spPr>
        <a:xfrm>
          <a:off x="9016299" y="134"/>
          <a:ext cx="1593646" cy="95618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t>Bender Gestalt Test</a:t>
          </a:r>
        </a:p>
      </dsp:txBody>
      <dsp:txXfrm>
        <a:off x="9016299" y="134"/>
        <a:ext cx="1593646" cy="956187"/>
      </dsp:txXfrm>
    </dsp:sp>
    <dsp:sp modelId="{1D1347EB-2698-E849-ADE2-8DDED65A9343}">
      <dsp:nvSpPr>
        <dsp:cNvPr id="0" name=""/>
        <dsp:cNvSpPr/>
      </dsp:nvSpPr>
      <dsp:spPr>
        <a:xfrm>
          <a:off x="251244" y="1115687"/>
          <a:ext cx="1593646" cy="95618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t>California Computerized Assessment Package (</a:t>
          </a:r>
          <a:r>
            <a:rPr lang="en-GB" sz="1200" kern="1200" dirty="0" err="1"/>
            <a:t>CalCAP</a:t>
          </a:r>
          <a:r>
            <a:rPr lang="en-GB" sz="1200" kern="1200" dirty="0"/>
            <a:t>)</a:t>
          </a:r>
        </a:p>
      </dsp:txBody>
      <dsp:txXfrm>
        <a:off x="251244" y="1115687"/>
        <a:ext cx="1593646" cy="956187"/>
      </dsp:txXfrm>
    </dsp:sp>
    <dsp:sp modelId="{58316305-DB1D-D84B-A4D8-FD08F8BDDD1C}">
      <dsp:nvSpPr>
        <dsp:cNvPr id="0" name=""/>
        <dsp:cNvSpPr/>
      </dsp:nvSpPr>
      <dsp:spPr>
        <a:xfrm>
          <a:off x="2004255" y="1115687"/>
          <a:ext cx="1593646" cy="95618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t>Coin Rotation Test</a:t>
          </a:r>
        </a:p>
      </dsp:txBody>
      <dsp:txXfrm>
        <a:off x="2004255" y="1115687"/>
        <a:ext cx="1593646" cy="956187"/>
      </dsp:txXfrm>
    </dsp:sp>
    <dsp:sp modelId="{0888FC07-103D-5246-A4BF-C95F4DBAA309}">
      <dsp:nvSpPr>
        <dsp:cNvPr id="0" name=""/>
        <dsp:cNvSpPr/>
      </dsp:nvSpPr>
      <dsp:spPr>
        <a:xfrm>
          <a:off x="3757266" y="1115687"/>
          <a:ext cx="1593646" cy="95618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t>Computer Assessment of Mild Cognitive Impairment (CAMCI)</a:t>
          </a:r>
        </a:p>
      </dsp:txBody>
      <dsp:txXfrm>
        <a:off x="3757266" y="1115687"/>
        <a:ext cx="1593646" cy="956187"/>
      </dsp:txXfrm>
    </dsp:sp>
    <dsp:sp modelId="{3F16AA1E-DDEF-2241-B5DB-92B6A8E50B7C}">
      <dsp:nvSpPr>
        <dsp:cNvPr id="0" name=""/>
        <dsp:cNvSpPr/>
      </dsp:nvSpPr>
      <dsp:spPr>
        <a:xfrm>
          <a:off x="5510277" y="1115687"/>
          <a:ext cx="1593646" cy="95618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t>Four-item scale from Health Survey</a:t>
          </a:r>
        </a:p>
      </dsp:txBody>
      <dsp:txXfrm>
        <a:off x="5510277" y="1115687"/>
        <a:ext cx="1593646" cy="956187"/>
      </dsp:txXfrm>
    </dsp:sp>
    <dsp:sp modelId="{D7C75E45-BAD0-204A-A84C-23C595CFD916}">
      <dsp:nvSpPr>
        <dsp:cNvPr id="0" name=""/>
        <dsp:cNvSpPr/>
      </dsp:nvSpPr>
      <dsp:spPr>
        <a:xfrm>
          <a:off x="7263288" y="1115687"/>
          <a:ext cx="1593646" cy="95618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t>Grooved pegboard</a:t>
          </a:r>
        </a:p>
      </dsp:txBody>
      <dsp:txXfrm>
        <a:off x="7263288" y="1115687"/>
        <a:ext cx="1593646" cy="956187"/>
      </dsp:txXfrm>
    </dsp:sp>
    <dsp:sp modelId="{7C5B6129-3996-3C43-9676-D793F4C629E7}">
      <dsp:nvSpPr>
        <dsp:cNvPr id="0" name=""/>
        <dsp:cNvSpPr/>
      </dsp:nvSpPr>
      <dsp:spPr>
        <a:xfrm>
          <a:off x="9016299" y="1115687"/>
          <a:ext cx="1593646" cy="95618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t>Brief Cognitive Screen</a:t>
          </a:r>
        </a:p>
      </dsp:txBody>
      <dsp:txXfrm>
        <a:off x="9016299" y="1115687"/>
        <a:ext cx="1593646" cy="956187"/>
      </dsp:txXfrm>
    </dsp:sp>
    <dsp:sp modelId="{86600C69-9FE8-204C-A484-6716825B8763}">
      <dsp:nvSpPr>
        <dsp:cNvPr id="0" name=""/>
        <dsp:cNvSpPr/>
      </dsp:nvSpPr>
      <dsp:spPr>
        <a:xfrm>
          <a:off x="251244" y="2231239"/>
          <a:ext cx="1593646" cy="95618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t>HIV Dementia Diagnostic Test</a:t>
          </a:r>
        </a:p>
      </dsp:txBody>
      <dsp:txXfrm>
        <a:off x="251244" y="2231239"/>
        <a:ext cx="1593646" cy="956187"/>
      </dsp:txXfrm>
    </dsp:sp>
    <dsp:sp modelId="{A71D6513-3978-7741-B33D-14BAB3B50195}">
      <dsp:nvSpPr>
        <dsp:cNvPr id="0" name=""/>
        <dsp:cNvSpPr/>
      </dsp:nvSpPr>
      <dsp:spPr>
        <a:xfrm>
          <a:off x="2004255" y="2231239"/>
          <a:ext cx="1593646" cy="95618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t>Hopkins Verbal test-revised + Grooved Pegboard Test Non-dominant hand</a:t>
          </a:r>
        </a:p>
      </dsp:txBody>
      <dsp:txXfrm>
        <a:off x="2004255" y="2231239"/>
        <a:ext cx="1593646" cy="956187"/>
      </dsp:txXfrm>
    </dsp:sp>
    <dsp:sp modelId="{6961B1C2-4ABD-B341-B415-0E0976F0A9FE}">
      <dsp:nvSpPr>
        <dsp:cNvPr id="0" name=""/>
        <dsp:cNvSpPr/>
      </dsp:nvSpPr>
      <dsp:spPr>
        <a:xfrm>
          <a:off x="3757266" y="2231239"/>
          <a:ext cx="1593646" cy="95618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t>Hopkins Verbal Learning Test / WAIS-III Digit Symbol</a:t>
          </a:r>
        </a:p>
      </dsp:txBody>
      <dsp:txXfrm>
        <a:off x="3757266" y="2231239"/>
        <a:ext cx="1593646" cy="956187"/>
      </dsp:txXfrm>
    </dsp:sp>
    <dsp:sp modelId="{A791626F-6BD9-6F40-8A6A-4EB020D86184}">
      <dsp:nvSpPr>
        <dsp:cNvPr id="0" name=""/>
        <dsp:cNvSpPr/>
      </dsp:nvSpPr>
      <dsp:spPr>
        <a:xfrm>
          <a:off x="5510277" y="2231239"/>
          <a:ext cx="1593646" cy="95618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t>Medical Outcome Study (MOS-HIV) Health Survey</a:t>
          </a:r>
        </a:p>
      </dsp:txBody>
      <dsp:txXfrm>
        <a:off x="5510277" y="2231239"/>
        <a:ext cx="1593646" cy="956187"/>
      </dsp:txXfrm>
    </dsp:sp>
    <dsp:sp modelId="{25CF835C-2C55-4049-9C2F-4779F8195D6C}">
      <dsp:nvSpPr>
        <dsp:cNvPr id="0" name=""/>
        <dsp:cNvSpPr/>
      </dsp:nvSpPr>
      <dsp:spPr>
        <a:xfrm>
          <a:off x="7263288" y="2231239"/>
          <a:ext cx="1593646" cy="95618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t>Mental Alternation Test</a:t>
          </a:r>
        </a:p>
      </dsp:txBody>
      <dsp:txXfrm>
        <a:off x="7263288" y="2231239"/>
        <a:ext cx="1593646" cy="956187"/>
      </dsp:txXfrm>
    </dsp:sp>
    <dsp:sp modelId="{FABCFA46-6358-7946-B442-4FDF5685E305}">
      <dsp:nvSpPr>
        <dsp:cNvPr id="0" name=""/>
        <dsp:cNvSpPr/>
      </dsp:nvSpPr>
      <dsp:spPr>
        <a:xfrm>
          <a:off x="9016299" y="2231239"/>
          <a:ext cx="1593646" cy="95618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t>Motor Battery </a:t>
          </a:r>
        </a:p>
      </dsp:txBody>
      <dsp:txXfrm>
        <a:off x="9016299" y="2231239"/>
        <a:ext cx="1593646" cy="956187"/>
      </dsp:txXfrm>
    </dsp:sp>
    <dsp:sp modelId="{979E92B3-8971-AC4A-97BC-3BBBADF3FC00}">
      <dsp:nvSpPr>
        <dsp:cNvPr id="0" name=""/>
        <dsp:cNvSpPr/>
      </dsp:nvSpPr>
      <dsp:spPr>
        <a:xfrm>
          <a:off x="251244" y="3346792"/>
          <a:ext cx="1593646" cy="95618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t>Prospective and Retrospective Memory Questionnaire (PRMQ)</a:t>
          </a:r>
        </a:p>
      </dsp:txBody>
      <dsp:txXfrm>
        <a:off x="251244" y="3346792"/>
        <a:ext cx="1593646" cy="956187"/>
      </dsp:txXfrm>
    </dsp:sp>
    <dsp:sp modelId="{42DABCFD-4D67-DA45-BC9B-EF1E7FAAA051}">
      <dsp:nvSpPr>
        <dsp:cNvPr id="0" name=""/>
        <dsp:cNvSpPr/>
      </dsp:nvSpPr>
      <dsp:spPr>
        <a:xfrm>
          <a:off x="2004255" y="3346792"/>
          <a:ext cx="1593646" cy="95618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t>Screening Algorithm</a:t>
          </a:r>
        </a:p>
      </dsp:txBody>
      <dsp:txXfrm>
        <a:off x="2004255" y="3346792"/>
        <a:ext cx="1593646" cy="956187"/>
      </dsp:txXfrm>
    </dsp:sp>
    <dsp:sp modelId="{0BB2AD02-34E7-3648-841C-AC6B0C9120D4}">
      <dsp:nvSpPr>
        <dsp:cNvPr id="0" name=""/>
        <dsp:cNvSpPr/>
      </dsp:nvSpPr>
      <dsp:spPr>
        <a:xfrm>
          <a:off x="3757266" y="3346792"/>
          <a:ext cx="1593646" cy="95618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t>Timed-Gait Test</a:t>
          </a:r>
        </a:p>
      </dsp:txBody>
      <dsp:txXfrm>
        <a:off x="3757266" y="3346792"/>
        <a:ext cx="1593646" cy="956187"/>
      </dsp:txXfrm>
    </dsp:sp>
    <dsp:sp modelId="{39A7099C-C06B-B54E-A929-59F4674533B5}">
      <dsp:nvSpPr>
        <dsp:cNvPr id="0" name=""/>
        <dsp:cNvSpPr/>
      </dsp:nvSpPr>
      <dsp:spPr>
        <a:xfrm>
          <a:off x="5510277" y="3346792"/>
          <a:ext cx="1593646" cy="95618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err="1"/>
            <a:t>Wechster</a:t>
          </a:r>
          <a:r>
            <a:rPr lang="en-GB" sz="1200" kern="1200" dirty="0"/>
            <a:t> Memory Scale</a:t>
          </a:r>
        </a:p>
      </dsp:txBody>
      <dsp:txXfrm>
        <a:off x="5510277" y="3346792"/>
        <a:ext cx="1593646" cy="956187"/>
      </dsp:txXfrm>
    </dsp:sp>
    <dsp:sp modelId="{01749D20-6A66-8E48-98A7-C5D637C3EE45}">
      <dsp:nvSpPr>
        <dsp:cNvPr id="0" name=""/>
        <dsp:cNvSpPr/>
      </dsp:nvSpPr>
      <dsp:spPr>
        <a:xfrm>
          <a:off x="7263288" y="3346792"/>
          <a:ext cx="1593646" cy="95618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t>Montreal Cognitive Assessment (MoCA)</a:t>
          </a:r>
        </a:p>
      </dsp:txBody>
      <dsp:txXfrm>
        <a:off x="7263288" y="3346792"/>
        <a:ext cx="1593646" cy="956187"/>
      </dsp:txXfrm>
    </dsp:sp>
    <dsp:sp modelId="{6E15DBC0-6053-A74C-8CF0-5926D619D267}">
      <dsp:nvSpPr>
        <dsp:cNvPr id="0" name=""/>
        <dsp:cNvSpPr/>
      </dsp:nvSpPr>
      <dsp:spPr>
        <a:xfrm>
          <a:off x="9016299" y="3346792"/>
          <a:ext cx="1593646" cy="95618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err="1"/>
            <a:t>Simioni</a:t>
          </a:r>
          <a:r>
            <a:rPr lang="en-GB" sz="1200" kern="1200" dirty="0"/>
            <a:t> Symptom Questionnaire (SSQ)</a:t>
          </a:r>
        </a:p>
      </dsp:txBody>
      <dsp:txXfrm>
        <a:off x="9016299" y="3346792"/>
        <a:ext cx="1593646" cy="956187"/>
      </dsp:txXfrm>
    </dsp:sp>
    <dsp:sp modelId="{FE4002B6-3215-F14B-997B-1A427E42928B}">
      <dsp:nvSpPr>
        <dsp:cNvPr id="0" name=""/>
        <dsp:cNvSpPr/>
      </dsp:nvSpPr>
      <dsp:spPr>
        <a:xfrm>
          <a:off x="2880761" y="4462344"/>
          <a:ext cx="1593646" cy="95618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t>Community Screening Interview for Dementia (CSID)</a:t>
          </a:r>
        </a:p>
      </dsp:txBody>
      <dsp:txXfrm>
        <a:off x="2880761" y="4462344"/>
        <a:ext cx="1593646" cy="956187"/>
      </dsp:txXfrm>
    </dsp:sp>
    <dsp:sp modelId="{43F81258-FB00-9040-BC80-762870F7D2A4}">
      <dsp:nvSpPr>
        <dsp:cNvPr id="0" name=""/>
        <dsp:cNvSpPr/>
      </dsp:nvSpPr>
      <dsp:spPr>
        <a:xfrm>
          <a:off x="4633772" y="4462344"/>
          <a:ext cx="1593646" cy="95618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Cognitive assessment tool – rapid version (CAT-rapid)</a:t>
          </a:r>
          <a:endParaRPr lang="en-GB" sz="1200" kern="1200" dirty="0"/>
        </a:p>
      </dsp:txBody>
      <dsp:txXfrm>
        <a:off x="4633772" y="4462344"/>
        <a:ext cx="1593646" cy="956187"/>
      </dsp:txXfrm>
    </dsp:sp>
    <dsp:sp modelId="{BA25A8EA-0937-534A-B4CB-C57AF94C9C9B}">
      <dsp:nvSpPr>
        <dsp:cNvPr id="0" name=""/>
        <dsp:cNvSpPr/>
      </dsp:nvSpPr>
      <dsp:spPr>
        <a:xfrm>
          <a:off x="6386783" y="4462344"/>
          <a:ext cx="1593646" cy="95618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Interventions for Dementia in Elderly Africans (IDEA)</a:t>
          </a:r>
          <a:endParaRPr lang="en-GB" sz="1200" kern="1200" dirty="0"/>
        </a:p>
      </dsp:txBody>
      <dsp:txXfrm>
        <a:off x="6386783" y="4462344"/>
        <a:ext cx="1593646" cy="95618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BF994A-CD69-6848-8412-F01336950422}">
      <dsp:nvSpPr>
        <dsp:cNvPr id="0" name=""/>
        <dsp:cNvSpPr/>
      </dsp:nvSpPr>
      <dsp:spPr>
        <a:xfrm>
          <a:off x="251244" y="134"/>
          <a:ext cx="1593646" cy="956187"/>
        </a:xfrm>
        <a:prstGeom prst="rect">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t>HIV Dementia Scale (HDS)</a:t>
          </a:r>
        </a:p>
      </dsp:txBody>
      <dsp:txXfrm>
        <a:off x="251244" y="134"/>
        <a:ext cx="1593646" cy="956187"/>
      </dsp:txXfrm>
    </dsp:sp>
    <dsp:sp modelId="{19F1ADA1-2166-B047-9DF4-8A96FD630EC4}">
      <dsp:nvSpPr>
        <dsp:cNvPr id="0" name=""/>
        <dsp:cNvSpPr/>
      </dsp:nvSpPr>
      <dsp:spPr>
        <a:xfrm>
          <a:off x="2004255" y="134"/>
          <a:ext cx="1593646" cy="956187"/>
        </a:xfrm>
        <a:prstGeom prst="rect">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t>International HIV Dementia Scale (IHDS)</a:t>
          </a:r>
        </a:p>
      </dsp:txBody>
      <dsp:txXfrm>
        <a:off x="2004255" y="134"/>
        <a:ext cx="1593646" cy="956187"/>
      </dsp:txXfrm>
    </dsp:sp>
    <dsp:sp modelId="{3C1B917E-6EA9-7F46-BD95-E14AC03FCAA0}">
      <dsp:nvSpPr>
        <dsp:cNvPr id="0" name=""/>
        <dsp:cNvSpPr/>
      </dsp:nvSpPr>
      <dsp:spPr>
        <a:xfrm>
          <a:off x="3757266" y="134"/>
          <a:ext cx="1593646" cy="95618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err="1"/>
            <a:t>CogState</a:t>
          </a:r>
          <a:r>
            <a:rPr lang="en-GB" sz="1200" kern="1200" dirty="0"/>
            <a:t> Computerized Battery</a:t>
          </a:r>
        </a:p>
      </dsp:txBody>
      <dsp:txXfrm>
        <a:off x="3757266" y="134"/>
        <a:ext cx="1593646" cy="956187"/>
      </dsp:txXfrm>
    </dsp:sp>
    <dsp:sp modelId="{E9056571-BD7E-7340-B746-FCC722B3D06B}">
      <dsp:nvSpPr>
        <dsp:cNvPr id="0" name=""/>
        <dsp:cNvSpPr/>
      </dsp:nvSpPr>
      <dsp:spPr>
        <a:xfrm>
          <a:off x="5510277" y="134"/>
          <a:ext cx="1593646" cy="95618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t>Mini-mental State Examination (MMSE)</a:t>
          </a:r>
        </a:p>
      </dsp:txBody>
      <dsp:txXfrm>
        <a:off x="5510277" y="134"/>
        <a:ext cx="1593646" cy="956187"/>
      </dsp:txXfrm>
    </dsp:sp>
    <dsp:sp modelId="{ADEF527F-9867-0F40-9D0B-916C6BE2F47A}">
      <dsp:nvSpPr>
        <dsp:cNvPr id="0" name=""/>
        <dsp:cNvSpPr/>
      </dsp:nvSpPr>
      <dsp:spPr>
        <a:xfrm>
          <a:off x="7263288" y="134"/>
          <a:ext cx="1593646" cy="956187"/>
        </a:xfrm>
        <a:prstGeom prst="rect">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t>Brief Neurocognitive Screen (</a:t>
          </a:r>
          <a:r>
            <a:rPr lang="en-GB" sz="1200" kern="1200" dirty="0" err="1"/>
            <a:t>NeuroScreen</a:t>
          </a:r>
          <a:r>
            <a:rPr lang="en-GB" sz="1200" kern="1200" dirty="0"/>
            <a:t>)</a:t>
          </a:r>
        </a:p>
      </dsp:txBody>
      <dsp:txXfrm>
        <a:off x="7263288" y="134"/>
        <a:ext cx="1593646" cy="956187"/>
      </dsp:txXfrm>
    </dsp:sp>
    <dsp:sp modelId="{850B41E0-A550-EB47-B7E4-74F1DE833992}">
      <dsp:nvSpPr>
        <dsp:cNvPr id="0" name=""/>
        <dsp:cNvSpPr/>
      </dsp:nvSpPr>
      <dsp:spPr>
        <a:xfrm>
          <a:off x="9016299" y="134"/>
          <a:ext cx="1593646" cy="95618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t>Bender Gestalt Test</a:t>
          </a:r>
        </a:p>
      </dsp:txBody>
      <dsp:txXfrm>
        <a:off x="9016299" y="134"/>
        <a:ext cx="1593646" cy="956187"/>
      </dsp:txXfrm>
    </dsp:sp>
    <dsp:sp modelId="{1D1347EB-2698-E849-ADE2-8DDED65A9343}">
      <dsp:nvSpPr>
        <dsp:cNvPr id="0" name=""/>
        <dsp:cNvSpPr/>
      </dsp:nvSpPr>
      <dsp:spPr>
        <a:xfrm>
          <a:off x="251244" y="1115687"/>
          <a:ext cx="1593646" cy="95618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t>California Computerized Assessment Package (</a:t>
          </a:r>
          <a:r>
            <a:rPr lang="en-GB" sz="1200" kern="1200" dirty="0" err="1"/>
            <a:t>CalCAP</a:t>
          </a:r>
          <a:r>
            <a:rPr lang="en-GB" sz="1200" kern="1200" dirty="0"/>
            <a:t>)</a:t>
          </a:r>
        </a:p>
      </dsp:txBody>
      <dsp:txXfrm>
        <a:off x="251244" y="1115687"/>
        <a:ext cx="1593646" cy="956187"/>
      </dsp:txXfrm>
    </dsp:sp>
    <dsp:sp modelId="{58316305-DB1D-D84B-A4D8-FD08F8BDDD1C}">
      <dsp:nvSpPr>
        <dsp:cNvPr id="0" name=""/>
        <dsp:cNvSpPr/>
      </dsp:nvSpPr>
      <dsp:spPr>
        <a:xfrm>
          <a:off x="2004255" y="1115687"/>
          <a:ext cx="1593646" cy="95618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t>Coin Rotation Test</a:t>
          </a:r>
        </a:p>
      </dsp:txBody>
      <dsp:txXfrm>
        <a:off x="2004255" y="1115687"/>
        <a:ext cx="1593646" cy="956187"/>
      </dsp:txXfrm>
    </dsp:sp>
    <dsp:sp modelId="{0888FC07-103D-5246-A4BF-C95F4DBAA309}">
      <dsp:nvSpPr>
        <dsp:cNvPr id="0" name=""/>
        <dsp:cNvSpPr/>
      </dsp:nvSpPr>
      <dsp:spPr>
        <a:xfrm>
          <a:off x="3757266" y="1115687"/>
          <a:ext cx="1593646" cy="95618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t>Computer Assessment of Mild Cognitive Impairment (CAMCI)</a:t>
          </a:r>
        </a:p>
      </dsp:txBody>
      <dsp:txXfrm>
        <a:off x="3757266" y="1115687"/>
        <a:ext cx="1593646" cy="956187"/>
      </dsp:txXfrm>
    </dsp:sp>
    <dsp:sp modelId="{3F16AA1E-DDEF-2241-B5DB-92B6A8E50B7C}">
      <dsp:nvSpPr>
        <dsp:cNvPr id="0" name=""/>
        <dsp:cNvSpPr/>
      </dsp:nvSpPr>
      <dsp:spPr>
        <a:xfrm>
          <a:off x="5510277" y="1115687"/>
          <a:ext cx="1593646" cy="95618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t>Four-item scale from Health Survey</a:t>
          </a:r>
        </a:p>
      </dsp:txBody>
      <dsp:txXfrm>
        <a:off x="5510277" y="1115687"/>
        <a:ext cx="1593646" cy="956187"/>
      </dsp:txXfrm>
    </dsp:sp>
    <dsp:sp modelId="{D7C75E45-BAD0-204A-A84C-23C595CFD916}">
      <dsp:nvSpPr>
        <dsp:cNvPr id="0" name=""/>
        <dsp:cNvSpPr/>
      </dsp:nvSpPr>
      <dsp:spPr>
        <a:xfrm>
          <a:off x="7263288" y="1115687"/>
          <a:ext cx="1593646" cy="95618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t>Grooved pegboard</a:t>
          </a:r>
        </a:p>
      </dsp:txBody>
      <dsp:txXfrm>
        <a:off x="7263288" y="1115687"/>
        <a:ext cx="1593646" cy="956187"/>
      </dsp:txXfrm>
    </dsp:sp>
    <dsp:sp modelId="{7C5B6129-3996-3C43-9676-D793F4C629E7}">
      <dsp:nvSpPr>
        <dsp:cNvPr id="0" name=""/>
        <dsp:cNvSpPr/>
      </dsp:nvSpPr>
      <dsp:spPr>
        <a:xfrm>
          <a:off x="9016299" y="1115687"/>
          <a:ext cx="1593646" cy="95618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t>Brief Cognitive Screen</a:t>
          </a:r>
        </a:p>
      </dsp:txBody>
      <dsp:txXfrm>
        <a:off x="9016299" y="1115687"/>
        <a:ext cx="1593646" cy="956187"/>
      </dsp:txXfrm>
    </dsp:sp>
    <dsp:sp modelId="{86600C69-9FE8-204C-A484-6716825B8763}">
      <dsp:nvSpPr>
        <dsp:cNvPr id="0" name=""/>
        <dsp:cNvSpPr/>
      </dsp:nvSpPr>
      <dsp:spPr>
        <a:xfrm>
          <a:off x="251244" y="2231239"/>
          <a:ext cx="1593646" cy="956187"/>
        </a:xfrm>
        <a:prstGeom prst="rect">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t>HIV Dementia Diagnostic Test</a:t>
          </a:r>
        </a:p>
      </dsp:txBody>
      <dsp:txXfrm>
        <a:off x="251244" y="2231239"/>
        <a:ext cx="1593646" cy="956187"/>
      </dsp:txXfrm>
    </dsp:sp>
    <dsp:sp modelId="{A71D6513-3978-7741-B33D-14BAB3B50195}">
      <dsp:nvSpPr>
        <dsp:cNvPr id="0" name=""/>
        <dsp:cNvSpPr/>
      </dsp:nvSpPr>
      <dsp:spPr>
        <a:xfrm>
          <a:off x="2004255" y="2231239"/>
          <a:ext cx="1593646" cy="95618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t>Hopkins Verbal test-revised + Grooved Pegboard Test Non-dominant hand</a:t>
          </a:r>
        </a:p>
      </dsp:txBody>
      <dsp:txXfrm>
        <a:off x="2004255" y="2231239"/>
        <a:ext cx="1593646" cy="956187"/>
      </dsp:txXfrm>
    </dsp:sp>
    <dsp:sp modelId="{6961B1C2-4ABD-B341-B415-0E0976F0A9FE}">
      <dsp:nvSpPr>
        <dsp:cNvPr id="0" name=""/>
        <dsp:cNvSpPr/>
      </dsp:nvSpPr>
      <dsp:spPr>
        <a:xfrm>
          <a:off x="3757266" y="2231239"/>
          <a:ext cx="1593646" cy="95618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t>Hopkins Verbal Learning Test / WAIS-III Digit Symbol</a:t>
          </a:r>
        </a:p>
      </dsp:txBody>
      <dsp:txXfrm>
        <a:off x="3757266" y="2231239"/>
        <a:ext cx="1593646" cy="956187"/>
      </dsp:txXfrm>
    </dsp:sp>
    <dsp:sp modelId="{A791626F-6BD9-6F40-8A6A-4EB020D86184}">
      <dsp:nvSpPr>
        <dsp:cNvPr id="0" name=""/>
        <dsp:cNvSpPr/>
      </dsp:nvSpPr>
      <dsp:spPr>
        <a:xfrm>
          <a:off x="5510277" y="2231239"/>
          <a:ext cx="1593646" cy="956187"/>
        </a:xfrm>
        <a:prstGeom prst="rect">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t>Medical Outcome Study (MOS-HIV) Health Survey</a:t>
          </a:r>
        </a:p>
      </dsp:txBody>
      <dsp:txXfrm>
        <a:off x="5510277" y="2231239"/>
        <a:ext cx="1593646" cy="956187"/>
      </dsp:txXfrm>
    </dsp:sp>
    <dsp:sp modelId="{25CF835C-2C55-4049-9C2F-4779F8195D6C}">
      <dsp:nvSpPr>
        <dsp:cNvPr id="0" name=""/>
        <dsp:cNvSpPr/>
      </dsp:nvSpPr>
      <dsp:spPr>
        <a:xfrm>
          <a:off x="7263288" y="2231239"/>
          <a:ext cx="1593646" cy="95618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t>Mental Alternation Test</a:t>
          </a:r>
        </a:p>
      </dsp:txBody>
      <dsp:txXfrm>
        <a:off x="7263288" y="2231239"/>
        <a:ext cx="1593646" cy="956187"/>
      </dsp:txXfrm>
    </dsp:sp>
    <dsp:sp modelId="{FABCFA46-6358-7946-B442-4FDF5685E305}">
      <dsp:nvSpPr>
        <dsp:cNvPr id="0" name=""/>
        <dsp:cNvSpPr/>
      </dsp:nvSpPr>
      <dsp:spPr>
        <a:xfrm>
          <a:off x="9016299" y="2231239"/>
          <a:ext cx="1593646" cy="95618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t>Motor Battery </a:t>
          </a:r>
        </a:p>
      </dsp:txBody>
      <dsp:txXfrm>
        <a:off x="9016299" y="2231239"/>
        <a:ext cx="1593646" cy="956187"/>
      </dsp:txXfrm>
    </dsp:sp>
    <dsp:sp modelId="{979E92B3-8971-AC4A-97BC-3BBBADF3FC00}">
      <dsp:nvSpPr>
        <dsp:cNvPr id="0" name=""/>
        <dsp:cNvSpPr/>
      </dsp:nvSpPr>
      <dsp:spPr>
        <a:xfrm>
          <a:off x="251244" y="3346792"/>
          <a:ext cx="1593646" cy="95618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t>Prospective and Retrospective Memory Questionnaire (PRMQ)</a:t>
          </a:r>
        </a:p>
      </dsp:txBody>
      <dsp:txXfrm>
        <a:off x="251244" y="3346792"/>
        <a:ext cx="1593646" cy="956187"/>
      </dsp:txXfrm>
    </dsp:sp>
    <dsp:sp modelId="{42DABCFD-4D67-DA45-BC9B-EF1E7FAAA051}">
      <dsp:nvSpPr>
        <dsp:cNvPr id="0" name=""/>
        <dsp:cNvSpPr/>
      </dsp:nvSpPr>
      <dsp:spPr>
        <a:xfrm>
          <a:off x="2004255" y="3346792"/>
          <a:ext cx="1593646" cy="956187"/>
        </a:xfrm>
        <a:prstGeom prst="rect">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t>Screening Algorithm</a:t>
          </a:r>
        </a:p>
      </dsp:txBody>
      <dsp:txXfrm>
        <a:off x="2004255" y="3346792"/>
        <a:ext cx="1593646" cy="956187"/>
      </dsp:txXfrm>
    </dsp:sp>
    <dsp:sp modelId="{0BB2AD02-34E7-3648-841C-AC6B0C9120D4}">
      <dsp:nvSpPr>
        <dsp:cNvPr id="0" name=""/>
        <dsp:cNvSpPr/>
      </dsp:nvSpPr>
      <dsp:spPr>
        <a:xfrm>
          <a:off x="3757266" y="3346792"/>
          <a:ext cx="1593646" cy="95618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t>Timed-Gait Test</a:t>
          </a:r>
        </a:p>
      </dsp:txBody>
      <dsp:txXfrm>
        <a:off x="3757266" y="3346792"/>
        <a:ext cx="1593646" cy="956187"/>
      </dsp:txXfrm>
    </dsp:sp>
    <dsp:sp modelId="{39A7099C-C06B-B54E-A929-59F4674533B5}">
      <dsp:nvSpPr>
        <dsp:cNvPr id="0" name=""/>
        <dsp:cNvSpPr/>
      </dsp:nvSpPr>
      <dsp:spPr>
        <a:xfrm>
          <a:off x="5510277" y="3346792"/>
          <a:ext cx="1593646" cy="95618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err="1"/>
            <a:t>Wechster</a:t>
          </a:r>
          <a:r>
            <a:rPr lang="en-GB" sz="1200" kern="1200" dirty="0"/>
            <a:t> Memory Scale</a:t>
          </a:r>
        </a:p>
      </dsp:txBody>
      <dsp:txXfrm>
        <a:off x="5510277" y="3346792"/>
        <a:ext cx="1593646" cy="956187"/>
      </dsp:txXfrm>
    </dsp:sp>
    <dsp:sp modelId="{01749D20-6A66-8E48-98A7-C5D637C3EE45}">
      <dsp:nvSpPr>
        <dsp:cNvPr id="0" name=""/>
        <dsp:cNvSpPr/>
      </dsp:nvSpPr>
      <dsp:spPr>
        <a:xfrm>
          <a:off x="7263288" y="3346792"/>
          <a:ext cx="1593646" cy="95618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t>Montreal Cognitive Assessment (MoCA)</a:t>
          </a:r>
        </a:p>
      </dsp:txBody>
      <dsp:txXfrm>
        <a:off x="7263288" y="3346792"/>
        <a:ext cx="1593646" cy="956187"/>
      </dsp:txXfrm>
    </dsp:sp>
    <dsp:sp modelId="{6E15DBC0-6053-A74C-8CF0-5926D619D267}">
      <dsp:nvSpPr>
        <dsp:cNvPr id="0" name=""/>
        <dsp:cNvSpPr/>
      </dsp:nvSpPr>
      <dsp:spPr>
        <a:xfrm>
          <a:off x="9016299" y="3346792"/>
          <a:ext cx="1593646" cy="956187"/>
        </a:xfrm>
        <a:prstGeom prst="rect">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err="1"/>
            <a:t>Simioni</a:t>
          </a:r>
          <a:r>
            <a:rPr lang="en-GB" sz="1200" kern="1200" dirty="0"/>
            <a:t> Symptom Questionnaire (SSQ)</a:t>
          </a:r>
        </a:p>
      </dsp:txBody>
      <dsp:txXfrm>
        <a:off x="9016299" y="3346792"/>
        <a:ext cx="1593646" cy="956187"/>
      </dsp:txXfrm>
    </dsp:sp>
    <dsp:sp modelId="{FE4002B6-3215-F14B-997B-1A427E42928B}">
      <dsp:nvSpPr>
        <dsp:cNvPr id="0" name=""/>
        <dsp:cNvSpPr/>
      </dsp:nvSpPr>
      <dsp:spPr>
        <a:xfrm>
          <a:off x="2880761" y="4462344"/>
          <a:ext cx="1593646" cy="95618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t>Community Screening Interview for Dementia (CSID)</a:t>
          </a:r>
        </a:p>
      </dsp:txBody>
      <dsp:txXfrm>
        <a:off x="2880761" y="4462344"/>
        <a:ext cx="1593646" cy="956187"/>
      </dsp:txXfrm>
    </dsp:sp>
    <dsp:sp modelId="{43F81258-FB00-9040-BC80-762870F7D2A4}">
      <dsp:nvSpPr>
        <dsp:cNvPr id="0" name=""/>
        <dsp:cNvSpPr/>
      </dsp:nvSpPr>
      <dsp:spPr>
        <a:xfrm>
          <a:off x="4633772" y="4462344"/>
          <a:ext cx="1593646" cy="956187"/>
        </a:xfrm>
        <a:prstGeom prst="rect">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Cognitive assessment tool – rapid version (CAT-rapid)</a:t>
          </a:r>
          <a:endParaRPr lang="en-GB" sz="1200" kern="1200" dirty="0"/>
        </a:p>
      </dsp:txBody>
      <dsp:txXfrm>
        <a:off x="4633772" y="4462344"/>
        <a:ext cx="1593646" cy="956187"/>
      </dsp:txXfrm>
    </dsp:sp>
    <dsp:sp modelId="{BA25A8EA-0937-534A-B4CB-C57AF94C9C9B}">
      <dsp:nvSpPr>
        <dsp:cNvPr id="0" name=""/>
        <dsp:cNvSpPr/>
      </dsp:nvSpPr>
      <dsp:spPr>
        <a:xfrm>
          <a:off x="6386783" y="4462344"/>
          <a:ext cx="1593646" cy="95618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Interventions for Dementia in Elderly Africans (IDEA)</a:t>
          </a:r>
          <a:endParaRPr lang="en-GB" sz="1200" kern="1200" dirty="0"/>
        </a:p>
      </dsp:txBody>
      <dsp:txXfrm>
        <a:off x="6386783" y="4462344"/>
        <a:ext cx="1593646" cy="95618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E01FA2-ECF6-D744-9B1C-7A630CE6F287}">
      <dsp:nvSpPr>
        <dsp:cNvPr id="0" name=""/>
        <dsp:cNvSpPr/>
      </dsp:nvSpPr>
      <dsp:spPr>
        <a:xfrm>
          <a:off x="1822302" y="1718215"/>
          <a:ext cx="1318261" cy="1318261"/>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t>Neurological assessment</a:t>
          </a:r>
        </a:p>
      </dsp:txBody>
      <dsp:txXfrm>
        <a:off x="2015357" y="1911270"/>
        <a:ext cx="932151" cy="932151"/>
      </dsp:txXfrm>
    </dsp:sp>
    <dsp:sp modelId="{104289F3-0C3C-464F-8E21-56C7FCA37955}">
      <dsp:nvSpPr>
        <dsp:cNvPr id="0" name=""/>
        <dsp:cNvSpPr/>
      </dsp:nvSpPr>
      <dsp:spPr>
        <a:xfrm rot="16200000">
          <a:off x="2282271" y="1495147"/>
          <a:ext cx="398323" cy="47812"/>
        </a:xfrm>
        <a:custGeom>
          <a:avLst/>
          <a:gdLst/>
          <a:ahLst/>
          <a:cxnLst/>
          <a:rect l="0" t="0" r="0" b="0"/>
          <a:pathLst>
            <a:path>
              <a:moveTo>
                <a:pt x="0" y="23906"/>
              </a:moveTo>
              <a:lnTo>
                <a:pt x="398323" y="23906"/>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2471474" y="1509095"/>
        <a:ext cx="19916" cy="19916"/>
      </dsp:txXfrm>
    </dsp:sp>
    <dsp:sp modelId="{C0EC0FB0-AC71-874A-BFB9-1411AA632FD2}">
      <dsp:nvSpPr>
        <dsp:cNvPr id="0" name=""/>
        <dsp:cNvSpPr/>
      </dsp:nvSpPr>
      <dsp:spPr>
        <a:xfrm>
          <a:off x="1822302" y="1630"/>
          <a:ext cx="1318261" cy="1318261"/>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kern="1200" dirty="0"/>
            <a:t>Diagnostic / Screening</a:t>
          </a:r>
        </a:p>
      </dsp:txBody>
      <dsp:txXfrm>
        <a:off x="2015357" y="194685"/>
        <a:ext cx="932151" cy="932151"/>
      </dsp:txXfrm>
    </dsp:sp>
    <dsp:sp modelId="{59D985BB-A711-844C-A413-704A97E3362F}">
      <dsp:nvSpPr>
        <dsp:cNvPr id="0" name=""/>
        <dsp:cNvSpPr/>
      </dsp:nvSpPr>
      <dsp:spPr>
        <a:xfrm rot="20520000">
          <a:off x="3098555" y="2088213"/>
          <a:ext cx="398323" cy="47812"/>
        </a:xfrm>
        <a:custGeom>
          <a:avLst/>
          <a:gdLst/>
          <a:ahLst/>
          <a:cxnLst/>
          <a:rect l="0" t="0" r="0" b="0"/>
          <a:pathLst>
            <a:path>
              <a:moveTo>
                <a:pt x="0" y="23906"/>
              </a:moveTo>
              <a:lnTo>
                <a:pt x="398323" y="23906"/>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3287759" y="2102161"/>
        <a:ext cx="19916" cy="19916"/>
      </dsp:txXfrm>
    </dsp:sp>
    <dsp:sp modelId="{815801BD-22DA-4340-BE3B-8359F66D617D}">
      <dsp:nvSpPr>
        <dsp:cNvPr id="0" name=""/>
        <dsp:cNvSpPr/>
      </dsp:nvSpPr>
      <dsp:spPr>
        <a:xfrm>
          <a:off x="3454871" y="1187761"/>
          <a:ext cx="1318261" cy="1318261"/>
        </a:xfrm>
        <a:prstGeom prst="ellipse">
          <a:avLst/>
        </a:prstGeom>
        <a:solidFill>
          <a:schemeClr val="accent3">
            <a:hueOff val="2958215"/>
            <a:satOff val="13019"/>
            <a:lumOff val="269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kern="1200" dirty="0"/>
            <a:t>Language &amp; Translations</a:t>
          </a:r>
        </a:p>
      </dsp:txBody>
      <dsp:txXfrm>
        <a:off x="3647926" y="1380816"/>
        <a:ext cx="932151" cy="932151"/>
      </dsp:txXfrm>
    </dsp:sp>
    <dsp:sp modelId="{B206F8C6-E5B5-A94C-9A37-229DCF354173}">
      <dsp:nvSpPr>
        <dsp:cNvPr id="0" name=""/>
        <dsp:cNvSpPr/>
      </dsp:nvSpPr>
      <dsp:spPr>
        <a:xfrm rot="3240000">
          <a:off x="2786762" y="3047813"/>
          <a:ext cx="398323" cy="47812"/>
        </a:xfrm>
        <a:custGeom>
          <a:avLst/>
          <a:gdLst/>
          <a:ahLst/>
          <a:cxnLst/>
          <a:rect l="0" t="0" r="0" b="0"/>
          <a:pathLst>
            <a:path>
              <a:moveTo>
                <a:pt x="0" y="23906"/>
              </a:moveTo>
              <a:lnTo>
                <a:pt x="398323" y="23906"/>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2975966" y="3061761"/>
        <a:ext cx="19916" cy="19916"/>
      </dsp:txXfrm>
    </dsp:sp>
    <dsp:sp modelId="{4A361C54-56A0-1846-B41D-69CD52512CD2}">
      <dsp:nvSpPr>
        <dsp:cNvPr id="0" name=""/>
        <dsp:cNvSpPr/>
      </dsp:nvSpPr>
      <dsp:spPr>
        <a:xfrm>
          <a:off x="2831285" y="3106962"/>
          <a:ext cx="1318261" cy="1318261"/>
        </a:xfrm>
        <a:prstGeom prst="ellipse">
          <a:avLst/>
        </a:prstGeom>
        <a:solidFill>
          <a:schemeClr val="accent3">
            <a:hueOff val="5916431"/>
            <a:satOff val="26037"/>
            <a:lumOff val="539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kern="1200" dirty="0"/>
            <a:t>Education &amp; Literacy</a:t>
          </a:r>
        </a:p>
      </dsp:txBody>
      <dsp:txXfrm>
        <a:off x="3024340" y="3300017"/>
        <a:ext cx="932151" cy="932151"/>
      </dsp:txXfrm>
    </dsp:sp>
    <dsp:sp modelId="{2760C39F-E138-8844-B587-C25753BCBD89}">
      <dsp:nvSpPr>
        <dsp:cNvPr id="0" name=""/>
        <dsp:cNvSpPr/>
      </dsp:nvSpPr>
      <dsp:spPr>
        <a:xfrm rot="7560000">
          <a:off x="1777779" y="3047813"/>
          <a:ext cx="398323" cy="47812"/>
        </a:xfrm>
        <a:custGeom>
          <a:avLst/>
          <a:gdLst/>
          <a:ahLst/>
          <a:cxnLst/>
          <a:rect l="0" t="0" r="0" b="0"/>
          <a:pathLst>
            <a:path>
              <a:moveTo>
                <a:pt x="0" y="23906"/>
              </a:moveTo>
              <a:lnTo>
                <a:pt x="398323" y="23906"/>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rot="10800000">
        <a:off x="1966983" y="3061761"/>
        <a:ext cx="19916" cy="19916"/>
      </dsp:txXfrm>
    </dsp:sp>
    <dsp:sp modelId="{D4096AC4-F6F2-9E4A-86C3-416BC1CF3A41}">
      <dsp:nvSpPr>
        <dsp:cNvPr id="0" name=""/>
        <dsp:cNvSpPr/>
      </dsp:nvSpPr>
      <dsp:spPr>
        <a:xfrm>
          <a:off x="813318" y="3106962"/>
          <a:ext cx="1318261" cy="1318261"/>
        </a:xfrm>
        <a:prstGeom prst="ellipse">
          <a:avLst/>
        </a:prstGeom>
        <a:solidFill>
          <a:schemeClr val="accent3">
            <a:hueOff val="8874646"/>
            <a:satOff val="39056"/>
            <a:lumOff val="808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kern="1200"/>
            <a:t>Testing environment</a:t>
          </a:r>
          <a:endParaRPr lang="en-GB" sz="1300" kern="1200" dirty="0"/>
        </a:p>
      </dsp:txBody>
      <dsp:txXfrm>
        <a:off x="1006373" y="3300017"/>
        <a:ext cx="932151" cy="932151"/>
      </dsp:txXfrm>
    </dsp:sp>
    <dsp:sp modelId="{D0E5F6A7-F548-4848-A6DF-B8620B96EA86}">
      <dsp:nvSpPr>
        <dsp:cNvPr id="0" name=""/>
        <dsp:cNvSpPr/>
      </dsp:nvSpPr>
      <dsp:spPr>
        <a:xfrm rot="11880000">
          <a:off x="1465986" y="2088213"/>
          <a:ext cx="398323" cy="47812"/>
        </a:xfrm>
        <a:custGeom>
          <a:avLst/>
          <a:gdLst/>
          <a:ahLst/>
          <a:cxnLst/>
          <a:rect l="0" t="0" r="0" b="0"/>
          <a:pathLst>
            <a:path>
              <a:moveTo>
                <a:pt x="0" y="23906"/>
              </a:moveTo>
              <a:lnTo>
                <a:pt x="398323" y="23906"/>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rot="10800000">
        <a:off x="1655190" y="2102161"/>
        <a:ext cx="19916" cy="19916"/>
      </dsp:txXfrm>
    </dsp:sp>
    <dsp:sp modelId="{C2C16EA4-15AB-5E44-984E-5D22452298FA}">
      <dsp:nvSpPr>
        <dsp:cNvPr id="0" name=""/>
        <dsp:cNvSpPr/>
      </dsp:nvSpPr>
      <dsp:spPr>
        <a:xfrm>
          <a:off x="189732" y="1187761"/>
          <a:ext cx="1318261" cy="1318261"/>
        </a:xfrm>
        <a:prstGeom prst="ellipse">
          <a:avLst/>
        </a:prstGeom>
        <a:solidFill>
          <a:schemeClr val="accent3">
            <a:hueOff val="11832861"/>
            <a:satOff val="52074"/>
            <a:lumOff val="107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kern="1200" dirty="0"/>
            <a:t>Human Resources</a:t>
          </a:r>
        </a:p>
      </dsp:txBody>
      <dsp:txXfrm>
        <a:off x="382787" y="1380816"/>
        <a:ext cx="932151" cy="932151"/>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4D20E5-D8F7-594B-9D91-F763D43B9AF7}" type="datetimeFigureOut">
              <a:rPr lang="en-GB" smtClean="0"/>
              <a:t>14/07/2023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E8DCDC-D13C-2549-BE6A-717E9EED41AD}" type="slidenum">
              <a:rPr lang="en-GB" smtClean="0"/>
              <a:t>‹#›</a:t>
            </a:fld>
            <a:endParaRPr lang="en-GB"/>
          </a:p>
        </p:txBody>
      </p:sp>
    </p:spTree>
    <p:extLst>
      <p:ext uri="{BB962C8B-B14F-4D97-AF65-F5344CB8AC3E}">
        <p14:creationId xmlns:p14="http://schemas.microsoft.com/office/powerpoint/2010/main" val="37923213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22222"/>
                </a:solidFill>
                <a:effectLst/>
                <a:latin typeface="Arial" panose="020B0604020202020204" pitchFamily="34" charset="0"/>
              </a:rPr>
              <a:t>Good morning, I am thankful for the opportunity to speak to you this morning on “Perspectives from lower to middle-income countries on cognitive aging in people aging and living with HIV”</a:t>
            </a:r>
            <a:endParaRPr lang="en-US" dirty="0"/>
          </a:p>
        </p:txBody>
      </p:sp>
      <p:sp>
        <p:nvSpPr>
          <p:cNvPr id="4" name="Slide Number Placeholder 3"/>
          <p:cNvSpPr>
            <a:spLocks noGrp="1"/>
          </p:cNvSpPr>
          <p:nvPr>
            <p:ph type="sldNum" sz="quarter" idx="5"/>
          </p:nvPr>
        </p:nvSpPr>
        <p:spPr/>
        <p:txBody>
          <a:bodyPr/>
          <a:lstStyle/>
          <a:p>
            <a:fld id="{1BE8DCDC-D13C-2549-BE6A-717E9EED41AD}" type="slidenum">
              <a:rPr lang="en-GB" smtClean="0"/>
              <a:t>1</a:t>
            </a:fld>
            <a:endParaRPr lang="en-GB"/>
          </a:p>
        </p:txBody>
      </p:sp>
    </p:spTree>
    <p:extLst>
      <p:ext uri="{BB962C8B-B14F-4D97-AF65-F5344CB8AC3E}">
        <p14:creationId xmlns:p14="http://schemas.microsoft.com/office/powerpoint/2010/main" val="23677734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we don’t know the true prevalence of cognitive impairment in LMICs. Next, who do we screen?</a:t>
            </a:r>
          </a:p>
        </p:txBody>
      </p:sp>
      <p:sp>
        <p:nvSpPr>
          <p:cNvPr id="4" name="Slide Number Placeholder 3"/>
          <p:cNvSpPr>
            <a:spLocks noGrp="1"/>
          </p:cNvSpPr>
          <p:nvPr>
            <p:ph type="sldNum" sz="quarter" idx="5"/>
          </p:nvPr>
        </p:nvSpPr>
        <p:spPr/>
        <p:txBody>
          <a:bodyPr/>
          <a:lstStyle/>
          <a:p>
            <a:fld id="{1BE8DCDC-D13C-2549-BE6A-717E9EED41AD}" type="slidenum">
              <a:rPr lang="en-GB" smtClean="0"/>
              <a:t>10</a:t>
            </a:fld>
            <a:endParaRPr lang="en-GB"/>
          </a:p>
        </p:txBody>
      </p:sp>
    </p:spTree>
    <p:extLst>
      <p:ext uri="{BB962C8B-B14F-4D97-AF65-F5344CB8AC3E}">
        <p14:creationId xmlns:p14="http://schemas.microsoft.com/office/powerpoint/2010/main" val="38996303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38.4 million people living with HIV in 2021</a:t>
            </a:r>
          </a:p>
          <a:p>
            <a:r>
              <a:rPr lang="en-US" dirty="0"/>
              <a:t>Based on various publications, the prevalence of cognitive impairment or HIV-associated Neurocognitive Disorders (HAND) vary between 39.6% and 50.41%.</a:t>
            </a:r>
          </a:p>
          <a:p>
            <a:endParaRPr lang="en-US" dirty="0"/>
          </a:p>
          <a:p>
            <a:r>
              <a:rPr lang="en-US" dirty="0"/>
              <a:t>So who should we screen (again bearing in mind the limitation of resources)?</a:t>
            </a:r>
          </a:p>
          <a:p>
            <a:endParaRPr lang="en-US" dirty="0"/>
          </a:p>
          <a:p>
            <a:r>
              <a:rPr lang="en-US" dirty="0"/>
              <a:t>Should we screen everyone? 80% of people aging and living in HIV live in LMICs</a:t>
            </a:r>
          </a:p>
          <a:p>
            <a:endParaRPr lang="en-US" dirty="0"/>
          </a:p>
          <a:p>
            <a:r>
              <a:rPr lang="en-US" dirty="0"/>
              <a:t>Should we narrow it down to those over 50? In 2022, there were 9.38 million people, with 80% again living in LMICs</a:t>
            </a:r>
          </a:p>
          <a:p>
            <a:r>
              <a:rPr lang="en-US" dirty="0"/>
              <a:t>In a meta analysis looking at the association of HIV infection and cognitive impairment in older adults, they found </a:t>
            </a:r>
            <a:r>
              <a:rPr lang="en-US"/>
              <a:t>an increased risk.</a:t>
            </a:r>
            <a:endParaRPr lang="en-US" dirty="0"/>
          </a:p>
          <a:p>
            <a:endParaRPr lang="en-US" dirty="0"/>
          </a:p>
          <a:p>
            <a:r>
              <a:rPr lang="en-US" dirty="0"/>
              <a:t>Should we risk stratify instead to those with risk factors for developing cognitive impairment?</a:t>
            </a:r>
          </a:p>
          <a:p>
            <a:endParaRPr lang="en-US" dirty="0"/>
          </a:p>
          <a:p>
            <a:r>
              <a:rPr lang="en-US" dirty="0"/>
              <a:t>Or should we only screen those who are symptomatic, which is something which was suggested by the International HIV-cognition working group with 8 out of 20 members coming from low-middle income countries?</a:t>
            </a:r>
          </a:p>
        </p:txBody>
      </p:sp>
      <p:sp>
        <p:nvSpPr>
          <p:cNvPr id="4" name="Slide Number Placeholder 3"/>
          <p:cNvSpPr>
            <a:spLocks noGrp="1"/>
          </p:cNvSpPr>
          <p:nvPr>
            <p:ph type="sldNum" sz="quarter" idx="5"/>
          </p:nvPr>
        </p:nvSpPr>
        <p:spPr/>
        <p:txBody>
          <a:bodyPr/>
          <a:lstStyle/>
          <a:p>
            <a:fld id="{1BE8DCDC-D13C-2549-BE6A-717E9EED41AD}" type="slidenum">
              <a:rPr lang="en-GB" smtClean="0"/>
              <a:t>11</a:t>
            </a:fld>
            <a:endParaRPr lang="en-GB"/>
          </a:p>
        </p:txBody>
      </p:sp>
    </p:spTree>
    <p:extLst>
      <p:ext uri="{BB962C8B-B14F-4D97-AF65-F5344CB8AC3E}">
        <p14:creationId xmlns:p14="http://schemas.microsoft.com/office/powerpoint/2010/main" val="27745788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 various guidelines say?</a:t>
            </a:r>
          </a:p>
          <a:p>
            <a:endParaRPr lang="en-US" dirty="0"/>
          </a:p>
          <a:p>
            <a:r>
              <a:rPr lang="en-US" dirty="0"/>
              <a:t>The British HIV Guidelines, Mind Exchange Working Group and Nigerian National Guidelines recommended screening for all people living with HIV.</a:t>
            </a:r>
          </a:p>
          <a:p>
            <a:endParaRPr lang="en-US" dirty="0"/>
          </a:p>
          <a:p>
            <a:r>
              <a:rPr lang="en-US" dirty="0"/>
              <a:t>The World Health Organization does not say very much except for screening in children and adolescents.</a:t>
            </a:r>
          </a:p>
          <a:p>
            <a:endParaRPr lang="en-US" dirty="0"/>
          </a:p>
          <a:p>
            <a:r>
              <a:rPr lang="en-US" dirty="0"/>
              <a:t>The Italian Society and European Guidelines both recommend screening in symptomatic patients.</a:t>
            </a:r>
          </a:p>
        </p:txBody>
      </p:sp>
      <p:sp>
        <p:nvSpPr>
          <p:cNvPr id="4" name="Slide Number Placeholder 3"/>
          <p:cNvSpPr>
            <a:spLocks noGrp="1"/>
          </p:cNvSpPr>
          <p:nvPr>
            <p:ph type="sldNum" sz="quarter" idx="5"/>
          </p:nvPr>
        </p:nvSpPr>
        <p:spPr/>
        <p:txBody>
          <a:bodyPr/>
          <a:lstStyle/>
          <a:p>
            <a:fld id="{1BE8DCDC-D13C-2549-BE6A-717E9EED41AD}" type="slidenum">
              <a:rPr lang="en-GB" smtClean="0"/>
              <a:t>12</a:t>
            </a:fld>
            <a:endParaRPr lang="en-GB"/>
          </a:p>
        </p:txBody>
      </p:sp>
    </p:spTree>
    <p:extLst>
      <p:ext uri="{BB962C8B-B14F-4D97-AF65-F5344CB8AC3E}">
        <p14:creationId xmlns:p14="http://schemas.microsoft.com/office/powerpoint/2010/main" val="21290481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we are no further forward with who to screen, and the question is it even feasible?</a:t>
            </a:r>
          </a:p>
          <a:p>
            <a:endParaRPr lang="en-US" dirty="0"/>
          </a:p>
          <a:p>
            <a:r>
              <a:rPr lang="en-US" dirty="0"/>
              <a:t>Even after deciding who to screen, what should we use to screen?</a:t>
            </a:r>
          </a:p>
        </p:txBody>
      </p:sp>
      <p:sp>
        <p:nvSpPr>
          <p:cNvPr id="4" name="Slide Number Placeholder 3"/>
          <p:cNvSpPr>
            <a:spLocks noGrp="1"/>
          </p:cNvSpPr>
          <p:nvPr>
            <p:ph type="sldNum" sz="quarter" idx="5"/>
          </p:nvPr>
        </p:nvSpPr>
        <p:spPr/>
        <p:txBody>
          <a:bodyPr/>
          <a:lstStyle/>
          <a:p>
            <a:fld id="{1BE8DCDC-D13C-2549-BE6A-717E9EED41AD}" type="slidenum">
              <a:rPr lang="en-GB" smtClean="0"/>
              <a:t>13</a:t>
            </a:fld>
            <a:endParaRPr lang="en-GB"/>
          </a:p>
        </p:txBody>
      </p:sp>
    </p:spTree>
    <p:extLst>
      <p:ext uri="{BB962C8B-B14F-4D97-AF65-F5344CB8AC3E}">
        <p14:creationId xmlns:p14="http://schemas.microsoft.com/office/powerpoint/2010/main" val="24531532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literature there are at least 27 different screening tools that have been used to screen for cognitive impairment / HAND throughout the world. This list goes on.</a:t>
            </a:r>
          </a:p>
        </p:txBody>
      </p:sp>
      <p:sp>
        <p:nvSpPr>
          <p:cNvPr id="4" name="Slide Number Placeholder 3"/>
          <p:cNvSpPr>
            <a:spLocks noGrp="1"/>
          </p:cNvSpPr>
          <p:nvPr>
            <p:ph type="sldNum" sz="quarter" idx="5"/>
          </p:nvPr>
        </p:nvSpPr>
        <p:spPr/>
        <p:txBody>
          <a:bodyPr/>
          <a:lstStyle/>
          <a:p>
            <a:fld id="{1BE8DCDC-D13C-2549-BE6A-717E9EED41AD}" type="slidenum">
              <a:rPr lang="en-GB" smtClean="0"/>
              <a:t>14</a:t>
            </a:fld>
            <a:endParaRPr lang="en-GB"/>
          </a:p>
        </p:txBody>
      </p:sp>
    </p:spTree>
    <p:extLst>
      <p:ext uri="{BB962C8B-B14F-4D97-AF65-F5344CB8AC3E}">
        <p14:creationId xmlns:p14="http://schemas.microsoft.com/office/powerpoint/2010/main" val="10113269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 this list, only 8 were developed with HIV in mind. </a:t>
            </a:r>
          </a:p>
        </p:txBody>
      </p:sp>
      <p:sp>
        <p:nvSpPr>
          <p:cNvPr id="4" name="Slide Number Placeholder 3"/>
          <p:cNvSpPr>
            <a:spLocks noGrp="1"/>
          </p:cNvSpPr>
          <p:nvPr>
            <p:ph type="sldNum" sz="quarter" idx="5"/>
          </p:nvPr>
        </p:nvSpPr>
        <p:spPr/>
        <p:txBody>
          <a:bodyPr/>
          <a:lstStyle/>
          <a:p>
            <a:fld id="{1BE8DCDC-D13C-2549-BE6A-717E9EED41AD}" type="slidenum">
              <a:rPr lang="en-GB" smtClean="0"/>
              <a:t>15</a:t>
            </a:fld>
            <a:endParaRPr lang="en-GB"/>
          </a:p>
        </p:txBody>
      </p:sp>
    </p:spTree>
    <p:extLst>
      <p:ext uri="{BB962C8B-B14F-4D97-AF65-F5344CB8AC3E}">
        <p14:creationId xmlns:p14="http://schemas.microsoft.com/office/powerpoint/2010/main" val="32648663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how do we choose which tool to use in our individual settings? The Mind Exchange Working Group says that tests should be validated in the language and culture of the patients, and the interpretation of the results should be made under normative data that are specific to each populations. </a:t>
            </a:r>
          </a:p>
          <a:p>
            <a:endParaRPr lang="en-US" dirty="0"/>
          </a:p>
          <a:p>
            <a:r>
              <a:rPr lang="en-US" dirty="0"/>
              <a:t>We have to go through this exhaustive list to see:</a:t>
            </a:r>
          </a:p>
          <a:p>
            <a:endParaRPr lang="en-US" dirty="0"/>
          </a:p>
          <a:p>
            <a:r>
              <a:rPr lang="en-US" dirty="0"/>
              <a:t>1. ….</a:t>
            </a:r>
          </a:p>
        </p:txBody>
      </p:sp>
      <p:sp>
        <p:nvSpPr>
          <p:cNvPr id="4" name="Slide Number Placeholder 3"/>
          <p:cNvSpPr>
            <a:spLocks noGrp="1"/>
          </p:cNvSpPr>
          <p:nvPr>
            <p:ph type="sldNum" sz="quarter" idx="5"/>
          </p:nvPr>
        </p:nvSpPr>
        <p:spPr/>
        <p:txBody>
          <a:bodyPr/>
          <a:lstStyle/>
          <a:p>
            <a:fld id="{1BE8DCDC-D13C-2549-BE6A-717E9EED41AD}" type="slidenum">
              <a:rPr lang="en-GB" smtClean="0"/>
              <a:t>16</a:t>
            </a:fld>
            <a:endParaRPr lang="en-GB"/>
          </a:p>
        </p:txBody>
      </p:sp>
    </p:spTree>
    <p:extLst>
      <p:ext uri="{BB962C8B-B14F-4D97-AF65-F5344CB8AC3E}">
        <p14:creationId xmlns:p14="http://schemas.microsoft.com/office/powerpoint/2010/main" val="3835689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Which brings me to our last a final challenge, what do we do after screening?</a:t>
            </a:r>
          </a:p>
        </p:txBody>
      </p:sp>
      <p:sp>
        <p:nvSpPr>
          <p:cNvPr id="4" name="Slide Number Placeholder 3"/>
          <p:cNvSpPr>
            <a:spLocks noGrp="1"/>
          </p:cNvSpPr>
          <p:nvPr>
            <p:ph type="sldNum" sz="quarter" idx="5"/>
          </p:nvPr>
        </p:nvSpPr>
        <p:spPr/>
        <p:txBody>
          <a:bodyPr/>
          <a:lstStyle/>
          <a:p>
            <a:fld id="{1BE8DCDC-D13C-2549-BE6A-717E9EED41AD}" type="slidenum">
              <a:rPr lang="en-GB" smtClean="0"/>
              <a:t>17</a:t>
            </a:fld>
            <a:endParaRPr lang="en-GB"/>
          </a:p>
        </p:txBody>
      </p:sp>
    </p:spTree>
    <p:extLst>
      <p:ext uri="{BB962C8B-B14F-4D97-AF65-F5344CB8AC3E}">
        <p14:creationId xmlns:p14="http://schemas.microsoft.com/office/powerpoint/2010/main" val="15903180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Infectious Disease Specialist at my </a:t>
            </a:r>
            <a:r>
              <a:rPr lang="en-US" dirty="0" err="1"/>
              <a:t>centre</a:t>
            </a:r>
            <a:r>
              <a:rPr lang="en-US" dirty="0"/>
              <a:t> mentioned… “…” What intervention can we offer? </a:t>
            </a:r>
          </a:p>
        </p:txBody>
      </p:sp>
      <p:sp>
        <p:nvSpPr>
          <p:cNvPr id="4" name="Slide Number Placeholder 3"/>
          <p:cNvSpPr>
            <a:spLocks noGrp="1"/>
          </p:cNvSpPr>
          <p:nvPr>
            <p:ph type="sldNum" sz="quarter" idx="5"/>
          </p:nvPr>
        </p:nvSpPr>
        <p:spPr/>
        <p:txBody>
          <a:bodyPr/>
          <a:lstStyle/>
          <a:p>
            <a:fld id="{1BE8DCDC-D13C-2549-BE6A-717E9EED41AD}" type="slidenum">
              <a:rPr lang="en-GB" smtClean="0"/>
              <a:t>18</a:t>
            </a:fld>
            <a:endParaRPr lang="en-GB"/>
          </a:p>
        </p:txBody>
      </p:sp>
    </p:spTree>
    <p:extLst>
      <p:ext uri="{BB962C8B-B14F-4D97-AF65-F5344CB8AC3E}">
        <p14:creationId xmlns:p14="http://schemas.microsoft.com/office/powerpoint/2010/main" val="2732755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Orange Clinic in the United Kingdom has a memory assessment service for people living with HIV. They had access to … </a:t>
            </a:r>
          </a:p>
          <a:p>
            <a:endParaRPr lang="en-US" dirty="0"/>
          </a:p>
          <a:p>
            <a:r>
              <a:rPr lang="en-US" dirty="0"/>
              <a:t>In Cambodia a lower-middle income country, they have 2 HIV doctors and 2 HIV counselors attending to 60-80 patients a day.</a:t>
            </a:r>
          </a:p>
          <a:p>
            <a:endParaRPr lang="en-US" dirty="0"/>
          </a:p>
          <a:p>
            <a:r>
              <a:rPr lang="en-US" dirty="0"/>
              <a:t>If we look at the availability of psychiatrists in LMICs with high numbers of people living with HIV, we can start to see the disparity.</a:t>
            </a:r>
          </a:p>
        </p:txBody>
      </p:sp>
      <p:sp>
        <p:nvSpPr>
          <p:cNvPr id="4" name="Slide Number Placeholder 3"/>
          <p:cNvSpPr>
            <a:spLocks noGrp="1"/>
          </p:cNvSpPr>
          <p:nvPr>
            <p:ph type="sldNum" sz="quarter" idx="5"/>
          </p:nvPr>
        </p:nvSpPr>
        <p:spPr/>
        <p:txBody>
          <a:bodyPr/>
          <a:lstStyle/>
          <a:p>
            <a:fld id="{1BE8DCDC-D13C-2549-BE6A-717E9EED41AD}" type="slidenum">
              <a:rPr lang="en-GB" smtClean="0"/>
              <a:t>19</a:t>
            </a:fld>
            <a:endParaRPr lang="en-GB"/>
          </a:p>
        </p:txBody>
      </p:sp>
    </p:spTree>
    <p:extLst>
      <p:ext uri="{BB962C8B-B14F-4D97-AF65-F5344CB8AC3E}">
        <p14:creationId xmlns:p14="http://schemas.microsoft.com/office/powerpoint/2010/main" val="26622744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presentation will begin with some definitions,</a:t>
            </a:r>
          </a:p>
          <a:p>
            <a:endParaRPr lang="en-US" dirty="0"/>
          </a:p>
          <a:p>
            <a:r>
              <a:rPr lang="en-US" dirty="0"/>
              <a:t>then focus on challenges faced by lower- to middle-income countries (LMICs) when it comes to screening and managing cognitive impairment in people aging and living with HIV. </a:t>
            </a:r>
          </a:p>
          <a:p>
            <a:endParaRPr lang="en-US" dirty="0"/>
          </a:p>
          <a:p>
            <a:r>
              <a:rPr lang="en-US" dirty="0"/>
              <a:t>I’ll also be sharing some perspectives from healthcare providers and clients where I work in Malaysia.</a:t>
            </a:r>
          </a:p>
        </p:txBody>
      </p:sp>
      <p:sp>
        <p:nvSpPr>
          <p:cNvPr id="4" name="Slide Number Placeholder 3"/>
          <p:cNvSpPr>
            <a:spLocks noGrp="1"/>
          </p:cNvSpPr>
          <p:nvPr>
            <p:ph type="sldNum" sz="quarter" idx="5"/>
          </p:nvPr>
        </p:nvSpPr>
        <p:spPr/>
        <p:txBody>
          <a:bodyPr/>
          <a:lstStyle/>
          <a:p>
            <a:fld id="{1BE8DCDC-D13C-2549-BE6A-717E9EED41AD}" type="slidenum">
              <a:rPr lang="en-GB" smtClean="0"/>
              <a:t>2</a:t>
            </a:fld>
            <a:endParaRPr lang="en-GB"/>
          </a:p>
        </p:txBody>
      </p:sp>
    </p:spTree>
    <p:extLst>
      <p:ext uri="{BB962C8B-B14F-4D97-AF65-F5344CB8AC3E}">
        <p14:creationId xmlns:p14="http://schemas.microsoft.com/office/powerpoint/2010/main" val="32649508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E8DCDC-D13C-2549-BE6A-717E9EED41AD}" type="slidenum">
              <a:rPr lang="en-GB" smtClean="0"/>
              <a:t>20</a:t>
            </a:fld>
            <a:endParaRPr lang="en-GB"/>
          </a:p>
        </p:txBody>
      </p:sp>
    </p:spTree>
    <p:extLst>
      <p:ext uri="{BB962C8B-B14F-4D97-AF65-F5344CB8AC3E}">
        <p14:creationId xmlns:p14="http://schemas.microsoft.com/office/powerpoint/2010/main" val="19291103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GillSansStd"/>
              </a:rPr>
              <a:t>When I conducted a focus group discussion at my centre with people living with HIV, these were some of their reactions.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GillSansStd"/>
            </a:endParaRPr>
          </a:p>
          <a:p>
            <a:endParaRPr lang="en-US" dirty="0"/>
          </a:p>
          <a:p>
            <a:endParaRPr lang="en-US" dirty="0"/>
          </a:p>
        </p:txBody>
      </p:sp>
      <p:sp>
        <p:nvSpPr>
          <p:cNvPr id="4" name="Slide Number Placeholder 3"/>
          <p:cNvSpPr>
            <a:spLocks noGrp="1"/>
          </p:cNvSpPr>
          <p:nvPr>
            <p:ph type="sldNum" sz="quarter" idx="5"/>
          </p:nvPr>
        </p:nvSpPr>
        <p:spPr/>
        <p:txBody>
          <a:bodyPr/>
          <a:lstStyle/>
          <a:p>
            <a:fld id="{1BE8DCDC-D13C-2549-BE6A-717E9EED41AD}" type="slidenum">
              <a:rPr lang="en-GB" smtClean="0"/>
              <a:t>21</a:t>
            </a:fld>
            <a:endParaRPr lang="en-GB"/>
          </a:p>
        </p:txBody>
      </p:sp>
    </p:spTree>
    <p:extLst>
      <p:ext uri="{BB962C8B-B14F-4D97-AF65-F5344CB8AC3E}">
        <p14:creationId xmlns:p14="http://schemas.microsoft.com/office/powerpoint/2010/main" val="14729368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this is my summary, but really it is also a call to action:</a:t>
            </a:r>
          </a:p>
          <a:p>
            <a:endParaRPr lang="en-US" dirty="0"/>
          </a:p>
          <a:p>
            <a:r>
              <a:rPr lang="en-US" dirty="0"/>
              <a:t>People living with HIV are growing older and the time for action to improve their care is now.</a:t>
            </a:r>
          </a:p>
          <a:p>
            <a:endParaRPr lang="en-US" dirty="0"/>
          </a:p>
          <a:p>
            <a:r>
              <a:rPr lang="en-US" dirty="0"/>
              <a:t>We need more studies in LMICs to understand the true burden of cognitive impairment to show people/funders that this is a problem</a:t>
            </a:r>
          </a:p>
          <a:p>
            <a:endParaRPr lang="en-US" dirty="0"/>
          </a:p>
          <a:p>
            <a:r>
              <a:rPr lang="en-US" dirty="0"/>
              <a:t>Further research into biotypes of cognitive impairment may help to identify which individuals need to be screened and how they can be managed</a:t>
            </a:r>
          </a:p>
          <a:p>
            <a:endParaRPr lang="en-US" dirty="0"/>
          </a:p>
          <a:p>
            <a:r>
              <a:rPr lang="en-US" dirty="0"/>
              <a:t>We need to publish protocols so that LMICs are able to adapt screening tools for their local practice</a:t>
            </a:r>
          </a:p>
          <a:p>
            <a:endParaRPr lang="en-US" dirty="0"/>
          </a:p>
          <a:p>
            <a:r>
              <a:rPr lang="en-US" dirty="0"/>
              <a:t>And lastly, there needs to be a global effort to build capacity and integrate care in managing cognitive impairment in people aging and living with HIV in LMICs, as cognition is only one aspect of aging. </a:t>
            </a:r>
          </a:p>
        </p:txBody>
      </p:sp>
      <p:sp>
        <p:nvSpPr>
          <p:cNvPr id="4" name="Slide Number Placeholder 3"/>
          <p:cNvSpPr>
            <a:spLocks noGrp="1"/>
          </p:cNvSpPr>
          <p:nvPr>
            <p:ph type="sldNum" sz="quarter" idx="5"/>
          </p:nvPr>
        </p:nvSpPr>
        <p:spPr/>
        <p:txBody>
          <a:bodyPr/>
          <a:lstStyle/>
          <a:p>
            <a:fld id="{1BE8DCDC-D13C-2549-BE6A-717E9EED41AD}" type="slidenum">
              <a:rPr lang="en-GB" smtClean="0"/>
              <a:t>22</a:t>
            </a:fld>
            <a:endParaRPr lang="en-GB"/>
          </a:p>
        </p:txBody>
      </p:sp>
    </p:spTree>
    <p:extLst>
      <p:ext uri="{BB962C8B-B14F-4D97-AF65-F5344CB8AC3E}">
        <p14:creationId xmlns:p14="http://schemas.microsoft.com/office/powerpoint/2010/main" val="40781038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my talk, I’ll refer a lot to the term cognitive impairment, and it is important to know what it refers to. </a:t>
            </a:r>
          </a:p>
          <a:p>
            <a:r>
              <a:rPr lang="en-US" dirty="0"/>
              <a:t>Cognition refers to our mental functions, which include attention, thinking, understanding, learning, remembering, problem solving and decision making.</a:t>
            </a:r>
          </a:p>
          <a:p>
            <a:endParaRPr lang="en-US" dirty="0"/>
          </a:p>
          <a:p>
            <a:r>
              <a:rPr lang="en-US" dirty="0"/>
              <a:t>Cognitive aging refers to what happens to our mental functions as we age, and cognitive impairment just means any abnormal mental function. </a:t>
            </a:r>
          </a:p>
          <a:p>
            <a:endParaRPr lang="en-US" dirty="0"/>
          </a:p>
        </p:txBody>
      </p:sp>
      <p:sp>
        <p:nvSpPr>
          <p:cNvPr id="4" name="Slide Number Placeholder 3"/>
          <p:cNvSpPr>
            <a:spLocks noGrp="1"/>
          </p:cNvSpPr>
          <p:nvPr>
            <p:ph type="sldNum" sz="quarter" idx="5"/>
          </p:nvPr>
        </p:nvSpPr>
        <p:spPr/>
        <p:txBody>
          <a:bodyPr/>
          <a:lstStyle/>
          <a:p>
            <a:fld id="{1BE8DCDC-D13C-2549-BE6A-717E9EED41AD}" type="slidenum">
              <a:rPr lang="en-GB" smtClean="0"/>
              <a:t>3</a:t>
            </a:fld>
            <a:endParaRPr lang="en-GB"/>
          </a:p>
        </p:txBody>
      </p:sp>
    </p:spTree>
    <p:extLst>
      <p:ext uri="{BB962C8B-B14F-4D97-AF65-F5344CB8AC3E}">
        <p14:creationId xmlns:p14="http://schemas.microsoft.com/office/powerpoint/2010/main" val="18470244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might be the challenges in screening for cognitive impairment / assessing cognition in LMICs?</a:t>
            </a:r>
          </a:p>
        </p:txBody>
      </p:sp>
      <p:sp>
        <p:nvSpPr>
          <p:cNvPr id="4" name="Slide Number Placeholder 3"/>
          <p:cNvSpPr>
            <a:spLocks noGrp="1"/>
          </p:cNvSpPr>
          <p:nvPr>
            <p:ph type="sldNum" sz="quarter" idx="5"/>
          </p:nvPr>
        </p:nvSpPr>
        <p:spPr/>
        <p:txBody>
          <a:bodyPr/>
          <a:lstStyle/>
          <a:p>
            <a:fld id="{1BE8DCDC-D13C-2549-BE6A-717E9EED41AD}" type="slidenum">
              <a:rPr lang="en-GB" smtClean="0"/>
              <a:t>4</a:t>
            </a:fld>
            <a:endParaRPr lang="en-GB"/>
          </a:p>
        </p:txBody>
      </p:sp>
    </p:spTree>
    <p:extLst>
      <p:ext uri="{BB962C8B-B14F-4D97-AF65-F5344CB8AC3E}">
        <p14:creationId xmlns:p14="http://schemas.microsoft.com/office/powerpoint/2010/main" val="31217612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going to highlight 4 main challenges.</a:t>
            </a:r>
          </a:p>
          <a:p>
            <a:endParaRPr lang="en-US" dirty="0"/>
          </a:p>
          <a:p>
            <a:r>
              <a:rPr lang="en-US" dirty="0"/>
              <a:t>Firstly, should we screen, </a:t>
            </a:r>
          </a:p>
          <a:p>
            <a:endParaRPr lang="en-US" dirty="0"/>
          </a:p>
          <a:p>
            <a:r>
              <a:rPr lang="en-US" dirty="0"/>
              <a:t>who do we screen, </a:t>
            </a:r>
          </a:p>
          <a:p>
            <a:endParaRPr lang="en-US" dirty="0"/>
          </a:p>
          <a:p>
            <a:r>
              <a:rPr lang="en-US" dirty="0"/>
              <a:t>what should we use to screen and </a:t>
            </a:r>
          </a:p>
          <a:p>
            <a:endParaRPr lang="en-US" dirty="0"/>
          </a:p>
          <a:p>
            <a:r>
              <a:rPr lang="en-US" dirty="0"/>
              <a:t>what do we do after screening? </a:t>
            </a:r>
          </a:p>
          <a:p>
            <a:endParaRPr lang="en-US" dirty="0"/>
          </a:p>
          <a:p>
            <a:r>
              <a:rPr lang="en-US" dirty="0"/>
              <a:t>Some of you may feel that the answers to these are straight-forward and obvious, but I would argue it isn’t in resource-limited settings.</a:t>
            </a:r>
          </a:p>
        </p:txBody>
      </p:sp>
      <p:sp>
        <p:nvSpPr>
          <p:cNvPr id="4" name="Slide Number Placeholder 3"/>
          <p:cNvSpPr>
            <a:spLocks noGrp="1"/>
          </p:cNvSpPr>
          <p:nvPr>
            <p:ph type="sldNum" sz="quarter" idx="5"/>
          </p:nvPr>
        </p:nvSpPr>
        <p:spPr/>
        <p:txBody>
          <a:bodyPr/>
          <a:lstStyle/>
          <a:p>
            <a:fld id="{1BE8DCDC-D13C-2549-BE6A-717E9EED41AD}" type="slidenum">
              <a:rPr lang="en-GB" smtClean="0"/>
              <a:t>5</a:t>
            </a:fld>
            <a:endParaRPr lang="en-GB"/>
          </a:p>
        </p:txBody>
      </p:sp>
    </p:spTree>
    <p:extLst>
      <p:ext uri="{BB962C8B-B14F-4D97-AF65-F5344CB8AC3E}">
        <p14:creationId xmlns:p14="http://schemas.microsoft.com/office/powerpoint/2010/main" val="22921139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Firstly, should we screen?</a:t>
            </a:r>
          </a:p>
        </p:txBody>
      </p:sp>
      <p:sp>
        <p:nvSpPr>
          <p:cNvPr id="4" name="Slide Number Placeholder 3"/>
          <p:cNvSpPr>
            <a:spLocks noGrp="1"/>
          </p:cNvSpPr>
          <p:nvPr>
            <p:ph type="sldNum" sz="quarter" idx="5"/>
          </p:nvPr>
        </p:nvSpPr>
        <p:spPr/>
        <p:txBody>
          <a:bodyPr/>
          <a:lstStyle/>
          <a:p>
            <a:fld id="{1BE8DCDC-D13C-2549-BE6A-717E9EED41AD}" type="slidenum">
              <a:rPr lang="en-GB" smtClean="0"/>
              <a:t>6</a:t>
            </a:fld>
            <a:endParaRPr lang="en-GB"/>
          </a:p>
        </p:txBody>
      </p:sp>
    </p:spTree>
    <p:extLst>
      <p:ext uri="{BB962C8B-B14F-4D97-AF65-F5344CB8AC3E}">
        <p14:creationId xmlns:p14="http://schemas.microsoft.com/office/powerpoint/2010/main" val="22158935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quote from an Infectious Disease physician from Malaysia. </a:t>
            </a:r>
          </a:p>
          <a:p>
            <a:endParaRPr lang="en-US" dirty="0"/>
          </a:p>
          <a:p>
            <a:r>
              <a:rPr lang="en-GB" sz="1800" b="0" i="0" u="none" strike="noStrike" dirty="0">
                <a:solidFill>
                  <a:srgbClr val="FF0000"/>
                </a:solidFill>
                <a:effectLst/>
                <a:latin typeface="Calibri" panose="020F0502020204030204" pitchFamily="34" charset="0"/>
              </a:rPr>
              <a:t>And what is the true prevalence in older PLWH?</a:t>
            </a:r>
            <a:endParaRPr lang="en-US" dirty="0"/>
          </a:p>
          <a:p>
            <a:endParaRPr lang="en-US" dirty="0"/>
          </a:p>
          <a:p>
            <a:r>
              <a:rPr lang="en-US" dirty="0"/>
              <a:t>Do they have a point? </a:t>
            </a:r>
          </a:p>
          <a:p>
            <a:endParaRPr lang="en-US" dirty="0"/>
          </a:p>
          <a:p>
            <a:r>
              <a:rPr lang="en-US" dirty="0"/>
              <a:t>When your resources are limited, the burden needs to be big enough to justify allocating resources to it. So what do we know about the prevalence of cognitive impairment in LMICs?</a:t>
            </a:r>
          </a:p>
        </p:txBody>
      </p:sp>
      <p:sp>
        <p:nvSpPr>
          <p:cNvPr id="4" name="Slide Number Placeholder 3"/>
          <p:cNvSpPr>
            <a:spLocks noGrp="1"/>
          </p:cNvSpPr>
          <p:nvPr>
            <p:ph type="sldNum" sz="quarter" idx="5"/>
          </p:nvPr>
        </p:nvSpPr>
        <p:spPr/>
        <p:txBody>
          <a:bodyPr/>
          <a:lstStyle/>
          <a:p>
            <a:fld id="{1BE8DCDC-D13C-2549-BE6A-717E9EED41AD}" type="slidenum">
              <a:rPr lang="en-GB" smtClean="0"/>
              <a:t>7</a:t>
            </a:fld>
            <a:endParaRPr lang="en-GB"/>
          </a:p>
        </p:txBody>
      </p:sp>
    </p:spTree>
    <p:extLst>
      <p:ext uri="{BB962C8B-B14F-4D97-AF65-F5344CB8AC3E}">
        <p14:creationId xmlns:p14="http://schemas.microsoft.com/office/powerpoint/2010/main" val="36112983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map showing where the low and lower-middle income countries are, and they are highlighted here in purple, mainly focused in North and sub-Saharan Africa, as well as regions within Asia. Before I show you the next slide, pay attention, to what happens to the areas in purple turns in the next map.</a:t>
            </a:r>
          </a:p>
        </p:txBody>
      </p:sp>
      <p:sp>
        <p:nvSpPr>
          <p:cNvPr id="4" name="Slide Number Placeholder 3"/>
          <p:cNvSpPr>
            <a:spLocks noGrp="1"/>
          </p:cNvSpPr>
          <p:nvPr>
            <p:ph type="sldNum" sz="quarter" idx="5"/>
          </p:nvPr>
        </p:nvSpPr>
        <p:spPr/>
        <p:txBody>
          <a:bodyPr/>
          <a:lstStyle/>
          <a:p>
            <a:fld id="{1BE8DCDC-D13C-2549-BE6A-717E9EED41AD}" type="slidenum">
              <a:rPr lang="en-GB" smtClean="0"/>
              <a:t>8</a:t>
            </a:fld>
            <a:endParaRPr lang="en-GB"/>
          </a:p>
        </p:txBody>
      </p:sp>
    </p:spTree>
    <p:extLst>
      <p:ext uri="{BB962C8B-B14F-4D97-AF65-F5344CB8AC3E}">
        <p14:creationId xmlns:p14="http://schemas.microsoft.com/office/powerpoint/2010/main" val="6543739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you’ve noticed, a lot of the areas of purple in the previous map have turned white. That means there are no studies on the prevalence of cognitive impairment in people aging and living with HIV in those countries. </a:t>
            </a:r>
            <a:br>
              <a:rPr lang="en-US" dirty="0"/>
            </a:br>
            <a:endParaRPr lang="en-US" dirty="0"/>
          </a:p>
          <a:p>
            <a:r>
              <a:rPr lang="en-US" dirty="0"/>
              <a:t>Furthermore, the prevalence was reported with 44 countries using 12 different assessments, so we can’t be sure if this is the true prevalence. </a:t>
            </a:r>
          </a:p>
        </p:txBody>
      </p:sp>
      <p:sp>
        <p:nvSpPr>
          <p:cNvPr id="4" name="Slide Number Placeholder 3"/>
          <p:cNvSpPr>
            <a:spLocks noGrp="1"/>
          </p:cNvSpPr>
          <p:nvPr>
            <p:ph type="sldNum" sz="quarter" idx="5"/>
          </p:nvPr>
        </p:nvSpPr>
        <p:spPr/>
        <p:txBody>
          <a:bodyPr/>
          <a:lstStyle/>
          <a:p>
            <a:fld id="{1BE8DCDC-D13C-2549-BE6A-717E9EED41AD}" type="slidenum">
              <a:rPr lang="en-GB" smtClean="0"/>
              <a:t>9</a:t>
            </a:fld>
            <a:endParaRPr lang="en-GB"/>
          </a:p>
        </p:txBody>
      </p:sp>
    </p:spTree>
    <p:extLst>
      <p:ext uri="{BB962C8B-B14F-4D97-AF65-F5344CB8AC3E}">
        <p14:creationId xmlns:p14="http://schemas.microsoft.com/office/powerpoint/2010/main" val="255562141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3948EA0-C9C4-94A9-8584-8E0A431BEB6C}"/>
              </a:ext>
            </a:extLst>
          </p:cNvPr>
          <p:cNvPicPr>
            <a:picLocks noChangeAspect="1"/>
          </p:cNvPicPr>
          <p:nvPr userDrawn="1"/>
        </p:nvPicPr>
        <p:blipFill>
          <a:blip r:embed="rId2"/>
          <a:stretch>
            <a:fillRect/>
          </a:stretch>
        </p:blipFill>
        <p:spPr>
          <a:xfrm>
            <a:off x="0" y="2829"/>
            <a:ext cx="12192000" cy="3050856"/>
          </a:xfrm>
          <a:prstGeom prst="rect">
            <a:avLst/>
          </a:prstGeom>
        </p:spPr>
      </p:pic>
      <p:sp>
        <p:nvSpPr>
          <p:cNvPr id="10" name="Rectangle 9">
            <a:extLst>
              <a:ext uri="{FF2B5EF4-FFF2-40B4-BE49-F238E27FC236}">
                <a16:creationId xmlns:a16="http://schemas.microsoft.com/office/drawing/2014/main" id="{9CC1CA54-A9AA-A2FF-458A-902BBF3A9E8E}"/>
              </a:ext>
            </a:extLst>
          </p:cNvPr>
          <p:cNvSpPr/>
          <p:nvPr userDrawn="1"/>
        </p:nvSpPr>
        <p:spPr>
          <a:xfrm>
            <a:off x="3649649" y="441325"/>
            <a:ext cx="8099439" cy="5759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GB" noProof="0"/>
          </a:p>
        </p:txBody>
      </p:sp>
      <p:sp>
        <p:nvSpPr>
          <p:cNvPr id="17" name="Title 1">
            <a:extLst>
              <a:ext uri="{FF2B5EF4-FFF2-40B4-BE49-F238E27FC236}">
                <a16:creationId xmlns:a16="http://schemas.microsoft.com/office/drawing/2014/main" id="{1EAEC98C-6D09-7F42-88C1-4A9DE544669A}"/>
              </a:ext>
            </a:extLst>
          </p:cNvPr>
          <p:cNvSpPr>
            <a:spLocks noGrp="1"/>
          </p:cNvSpPr>
          <p:nvPr>
            <p:ph type="title"/>
          </p:nvPr>
        </p:nvSpPr>
        <p:spPr>
          <a:xfrm>
            <a:off x="4116391" y="1812056"/>
            <a:ext cx="7357341" cy="4296397"/>
          </a:xfrm>
          <a:prstGeom prst="rect">
            <a:avLst/>
          </a:prstGeom>
        </p:spPr>
        <p:txBody>
          <a:bodyPr lIns="0" tIns="0" rIns="0" bIns="0" anchor="ctr" anchorCtr="0">
            <a:normAutofit/>
          </a:bodyPr>
          <a:lstStyle>
            <a:lvl1pPr>
              <a:defRPr sz="6000"/>
            </a:lvl1pPr>
          </a:lstStyle>
          <a:p>
            <a:r>
              <a:rPr lang="en-GB" noProof="0"/>
              <a:t>Click to edit Master title style</a:t>
            </a:r>
          </a:p>
        </p:txBody>
      </p:sp>
      <p:sp>
        <p:nvSpPr>
          <p:cNvPr id="12" name="TextBox 11">
            <a:extLst>
              <a:ext uri="{FF2B5EF4-FFF2-40B4-BE49-F238E27FC236}">
                <a16:creationId xmlns:a16="http://schemas.microsoft.com/office/drawing/2014/main" id="{8B69231F-CE46-B143-A02F-F3089167ACB3}"/>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pic>
        <p:nvPicPr>
          <p:cNvPr id="2" name="Picture 1">
            <a:extLst>
              <a:ext uri="{FF2B5EF4-FFF2-40B4-BE49-F238E27FC236}">
                <a16:creationId xmlns:a16="http://schemas.microsoft.com/office/drawing/2014/main" id="{9228D688-A04B-BEB7-DB73-6D57B889488A}"/>
              </a:ext>
            </a:extLst>
          </p:cNvPr>
          <p:cNvPicPr>
            <a:picLocks noChangeAspect="1"/>
          </p:cNvPicPr>
          <p:nvPr userDrawn="1"/>
        </p:nvPicPr>
        <p:blipFill>
          <a:blip r:embed="rId3"/>
          <a:srcRect/>
          <a:stretch/>
        </p:blipFill>
        <p:spPr>
          <a:xfrm>
            <a:off x="93948" y="4243155"/>
            <a:ext cx="3406331" cy="2534377"/>
          </a:xfrm>
          <a:prstGeom prst="rect">
            <a:avLst/>
          </a:prstGeom>
        </p:spPr>
      </p:pic>
      <p:sp>
        <p:nvSpPr>
          <p:cNvPr id="4" name="Text Placeholder 2">
            <a:extLst>
              <a:ext uri="{FF2B5EF4-FFF2-40B4-BE49-F238E27FC236}">
                <a16:creationId xmlns:a16="http://schemas.microsoft.com/office/drawing/2014/main" id="{27F30928-B8B0-4CD7-EA8A-AA46742A9F83}"/>
              </a:ext>
            </a:extLst>
          </p:cNvPr>
          <p:cNvSpPr>
            <a:spLocks noGrp="1"/>
          </p:cNvSpPr>
          <p:nvPr>
            <p:ph type="body" sz="quarter" idx="10" hasCustomPrompt="1"/>
          </p:nvPr>
        </p:nvSpPr>
        <p:spPr>
          <a:xfrm>
            <a:off x="4116388" y="1162358"/>
            <a:ext cx="7357344" cy="433798"/>
          </a:xfrm>
          <a:prstGeom prst="rect">
            <a:avLst/>
          </a:prstGeom>
        </p:spPr>
        <p:txBody>
          <a:bodyPr lIns="0" tIns="0" rIns="0" bIns="0" anchor="t">
            <a:normAutofit/>
          </a:bodyPr>
          <a:lstStyle>
            <a:lvl1pPr marL="0" indent="0">
              <a:buNone/>
              <a:defRPr sz="2800" b="1" i="0">
                <a:solidFill>
                  <a:schemeClr val="accent1"/>
                </a:solidFill>
                <a:latin typeface="IAS Ribbon Sans Bold" pitchFamily="2" charset="0"/>
                <a:ea typeface="IAS Ribbon Sans Bold" pitchFamily="2" charset="0"/>
              </a:defRPr>
            </a:lvl1pPr>
          </a:lstStyle>
          <a:p>
            <a:pPr lvl="0"/>
            <a:r>
              <a:rPr lang="en-GB" noProof="0"/>
              <a:t>Session name</a:t>
            </a:r>
          </a:p>
        </p:txBody>
      </p:sp>
      <p:sp>
        <p:nvSpPr>
          <p:cNvPr id="5" name="Text Placeholder 4">
            <a:extLst>
              <a:ext uri="{FF2B5EF4-FFF2-40B4-BE49-F238E27FC236}">
                <a16:creationId xmlns:a16="http://schemas.microsoft.com/office/drawing/2014/main" id="{3C0750B0-F078-4486-2017-F8B331530B6F}"/>
              </a:ext>
            </a:extLst>
          </p:cNvPr>
          <p:cNvSpPr>
            <a:spLocks noGrp="1"/>
          </p:cNvSpPr>
          <p:nvPr>
            <p:ph type="body" sz="quarter" idx="11" hasCustomPrompt="1"/>
          </p:nvPr>
        </p:nvSpPr>
        <p:spPr>
          <a:xfrm>
            <a:off x="4116388" y="696043"/>
            <a:ext cx="7357344" cy="385199"/>
          </a:xfrm>
          <a:prstGeom prst="rect">
            <a:avLst/>
          </a:prstGeom>
        </p:spPr>
        <p:txBody>
          <a:bodyPr lIns="0" tIns="0" rIns="0" bIns="0" anchor="b">
            <a:normAutofit/>
          </a:bodyPr>
          <a:lstStyle>
            <a:lvl1pPr marL="0" indent="0">
              <a:buNone/>
              <a:defRPr sz="1600"/>
            </a:lvl1pPr>
          </a:lstStyle>
          <a:p>
            <a:pPr lvl="0"/>
            <a:r>
              <a:rPr lang="en-GB" noProof="0"/>
              <a:t>Presenter name &amp; affiliation</a:t>
            </a:r>
          </a:p>
        </p:txBody>
      </p:sp>
      <p:sp>
        <p:nvSpPr>
          <p:cNvPr id="16" name="TextBox 15">
            <a:extLst>
              <a:ext uri="{FF2B5EF4-FFF2-40B4-BE49-F238E27FC236}">
                <a16:creationId xmlns:a16="http://schemas.microsoft.com/office/drawing/2014/main" id="{92A26220-484C-E021-DC95-3F0DB777000E}"/>
              </a:ext>
            </a:extLst>
          </p:cNvPr>
          <p:cNvSpPr txBox="1"/>
          <p:nvPr userDrawn="1"/>
        </p:nvSpPr>
        <p:spPr>
          <a:xfrm>
            <a:off x="4116388"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IAS Ribbon Sans Regular" pitchFamily="2" charset="0"/>
                <a:ea typeface="IAS Ribbon Sans Regular" pitchFamily="2" charset="0"/>
                <a:cs typeface="+mn-cs"/>
              </a:rPr>
              <a:t>23 – 26 July · Brisbane and virtual</a:t>
            </a:r>
          </a:p>
        </p:txBody>
      </p:sp>
      <p:sp>
        <p:nvSpPr>
          <p:cNvPr id="18" name="TextBox 17">
            <a:extLst>
              <a:ext uri="{FF2B5EF4-FFF2-40B4-BE49-F238E27FC236}">
                <a16:creationId xmlns:a16="http://schemas.microsoft.com/office/drawing/2014/main" id="{58538053-F5FF-0EEB-86C2-6343D0DDDCD0}"/>
              </a:ext>
            </a:extLst>
          </p:cNvPr>
          <p:cNvSpPr txBox="1"/>
          <p:nvPr userDrawn="1"/>
        </p:nvSpPr>
        <p:spPr>
          <a:xfrm>
            <a:off x="7789864" y="6416675"/>
            <a:ext cx="1763711"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IAS Ribbon Sans Regular" pitchFamily="2" charset="0"/>
                <a:ea typeface="IAS Ribbon Sans Regular" pitchFamily="2" charset="0"/>
                <a:cs typeface="+mn-cs"/>
              </a:rPr>
              <a:t>ias2023.org</a:t>
            </a:r>
          </a:p>
        </p:txBody>
      </p:sp>
    </p:spTree>
    <p:extLst>
      <p:ext uri="{BB962C8B-B14F-4D97-AF65-F5344CB8AC3E}">
        <p14:creationId xmlns:p14="http://schemas.microsoft.com/office/powerpoint/2010/main" val="3091970221"/>
      </p:ext>
    </p:extLst>
  </p:cSld>
  <p:clrMapOvr>
    <a:masterClrMapping/>
  </p:clrMapOvr>
  <p:extLst>
    <p:ext uri="{DCECCB84-F9BA-43D5-87BE-67443E8EF086}">
      <p15:sldGuideLst xmlns:p15="http://schemas.microsoft.com/office/powerpoint/2012/main">
        <p15:guide id="1" pos="3840" userDrawn="1">
          <p15:clr>
            <a:srgbClr val="FBAE40"/>
          </p15:clr>
        </p15:guide>
        <p15:guide id="2" pos="243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Text 4">
    <p:spTree>
      <p:nvGrpSpPr>
        <p:cNvPr id="1" name=""/>
        <p:cNvGrpSpPr/>
        <p:nvPr/>
      </p:nvGrpSpPr>
      <p:grpSpPr>
        <a:xfrm>
          <a:off x="0" y="0"/>
          <a:ext cx="0" cy="0"/>
          <a:chOff x="0" y="0"/>
          <a:chExt cx="0" cy="0"/>
        </a:xfrm>
      </p:grpSpPr>
      <p:sp>
        <p:nvSpPr>
          <p:cNvPr id="17" name="Content Placeholder 16">
            <a:extLst>
              <a:ext uri="{FF2B5EF4-FFF2-40B4-BE49-F238E27FC236}">
                <a16:creationId xmlns:a16="http://schemas.microsoft.com/office/drawing/2014/main" id="{9B53F7F2-792C-5946-B26B-153D893CB55B}"/>
              </a:ext>
            </a:extLst>
          </p:cNvPr>
          <p:cNvSpPr>
            <a:spLocks noGrp="1"/>
          </p:cNvSpPr>
          <p:nvPr>
            <p:ph sz="quarter" idx="14"/>
          </p:nvPr>
        </p:nvSpPr>
        <p:spPr>
          <a:xfrm>
            <a:off x="8075613" y="2097089"/>
            <a:ext cx="3673478" cy="4103692"/>
          </a:xfrm>
          <a:prstGeom prst="rect">
            <a:avLst/>
          </a:prstGeom>
        </p:spPr>
        <p:txBody>
          <a:bodyPr lIns="0" tIns="0" rIns="0" bIns="0">
            <a:normAutofit/>
          </a:bodyPr>
          <a:lstStyle>
            <a:lvl1pPr marL="0" indent="0">
              <a:buNone/>
              <a:defRPr sz="2000"/>
            </a:lvl1pPr>
          </a:lstStyle>
          <a:p>
            <a:pPr lvl="0"/>
            <a:r>
              <a:rPr lang="en-GB" noProof="0"/>
              <a:t>Click to edit Master text styles</a:t>
            </a:r>
          </a:p>
        </p:txBody>
      </p:sp>
      <p:sp>
        <p:nvSpPr>
          <p:cNvPr id="11" name="TextBox 10">
            <a:extLst>
              <a:ext uri="{FF2B5EF4-FFF2-40B4-BE49-F238E27FC236}">
                <a16:creationId xmlns:a16="http://schemas.microsoft.com/office/drawing/2014/main" id="{4663AB3E-8BB7-2D4E-9A4B-1FA373B92B4A}"/>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IAS Ribbon Sans Regular" pitchFamily="2" charset="0"/>
                <a:ea typeface="IAS Ribbon Sans Regular" pitchFamily="2" charset="0"/>
                <a:cs typeface="+mn-cs"/>
              </a:rPr>
              <a:t>23 – 26 July · Brisbane and virtual</a:t>
            </a:r>
          </a:p>
        </p:txBody>
      </p:sp>
      <p:sp>
        <p:nvSpPr>
          <p:cNvPr id="18" name="Title 1">
            <a:extLst>
              <a:ext uri="{FF2B5EF4-FFF2-40B4-BE49-F238E27FC236}">
                <a16:creationId xmlns:a16="http://schemas.microsoft.com/office/drawing/2014/main" id="{4C75301D-79B8-304D-A9AB-978AFF9076BB}"/>
              </a:ext>
            </a:extLst>
          </p:cNvPr>
          <p:cNvSpPr>
            <a:spLocks noGrp="1"/>
          </p:cNvSpPr>
          <p:nvPr>
            <p:ph type="title"/>
          </p:nvPr>
        </p:nvSpPr>
        <p:spPr>
          <a:xfrm>
            <a:off x="4116391" y="441325"/>
            <a:ext cx="7632700" cy="1223964"/>
          </a:xfrm>
          <a:prstGeom prst="rect">
            <a:avLst/>
          </a:prstGeom>
        </p:spPr>
        <p:txBody>
          <a:bodyPr lIns="0" tIns="0" rIns="0" bIns="0" anchor="t"/>
          <a:lstStyle/>
          <a:p>
            <a:r>
              <a:rPr lang="en-GB" noProof="0"/>
              <a:t>Click to edit Master title style</a:t>
            </a:r>
          </a:p>
        </p:txBody>
      </p:sp>
      <p:sp>
        <p:nvSpPr>
          <p:cNvPr id="13" name="TextBox 12">
            <a:extLst>
              <a:ext uri="{FF2B5EF4-FFF2-40B4-BE49-F238E27FC236}">
                <a16:creationId xmlns:a16="http://schemas.microsoft.com/office/drawing/2014/main" id="{CEEB2E94-95BD-AF4A-8CB8-DEF6AF2D71CC}"/>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IAS Ribbon Sans Regular" pitchFamily="2" charset="0"/>
                <a:ea typeface="IAS Ribbon Sans Regular" pitchFamily="2" charset="0"/>
                <a:cs typeface="+mn-cs"/>
              </a:rPr>
              <a:t>ias2023.org</a:t>
            </a:r>
          </a:p>
        </p:txBody>
      </p:sp>
      <p:sp>
        <p:nvSpPr>
          <p:cNvPr id="16" name="TextBox 15">
            <a:extLst>
              <a:ext uri="{FF2B5EF4-FFF2-40B4-BE49-F238E27FC236}">
                <a16:creationId xmlns:a16="http://schemas.microsoft.com/office/drawing/2014/main" id="{63903E21-8E3C-EA42-845E-ACA015593389}"/>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4" name="Text Placeholder 3">
            <a:extLst>
              <a:ext uri="{FF2B5EF4-FFF2-40B4-BE49-F238E27FC236}">
                <a16:creationId xmlns:a16="http://schemas.microsoft.com/office/drawing/2014/main" id="{6F60080C-8E2C-13C8-F305-B9340CF0ACDB}"/>
              </a:ext>
            </a:extLst>
          </p:cNvPr>
          <p:cNvSpPr>
            <a:spLocks noGrp="1"/>
          </p:cNvSpPr>
          <p:nvPr>
            <p:ph type="body" sz="quarter" idx="17" hasCustomPrompt="1"/>
          </p:nvPr>
        </p:nvSpPr>
        <p:spPr>
          <a:xfrm>
            <a:off x="442913" y="2097088"/>
            <a:ext cx="7200900" cy="4103687"/>
          </a:xfrm>
        </p:spPr>
        <p:txBody>
          <a:bodyPr/>
          <a:lstStyle>
            <a:lvl1pPr marL="0" indent="0">
              <a:buNone/>
              <a:defRPr/>
            </a:lvl1pPr>
          </a:lstStyle>
          <a:p>
            <a:r>
              <a:rPr lang="en-GB" noProof="0" dirty="0" err="1"/>
              <a:t>Nulla</a:t>
            </a:r>
            <a:r>
              <a:rPr lang="en-GB" noProof="0" dirty="0"/>
              <a:t> </a:t>
            </a:r>
            <a:r>
              <a:rPr lang="en-GB" noProof="0" dirty="0" err="1"/>
              <a:t>quis</a:t>
            </a:r>
            <a:r>
              <a:rPr lang="en-GB" noProof="0" dirty="0"/>
              <a:t> lorem </a:t>
            </a:r>
            <a:r>
              <a:rPr lang="en-GB" noProof="0" dirty="0" err="1"/>
              <a:t>ut</a:t>
            </a:r>
            <a:r>
              <a:rPr lang="en-GB" noProof="0" dirty="0"/>
              <a:t> libero </a:t>
            </a:r>
            <a:r>
              <a:rPr lang="en-GB" noProof="0" dirty="0" err="1"/>
              <a:t>malesuada</a:t>
            </a:r>
            <a:r>
              <a:rPr lang="en-GB" noProof="0" dirty="0"/>
              <a:t> </a:t>
            </a:r>
            <a:r>
              <a:rPr lang="en-GB" noProof="0" dirty="0" err="1"/>
              <a:t>feugiat</a:t>
            </a:r>
            <a:r>
              <a:rPr lang="en-GB" noProof="0" dirty="0"/>
              <a:t>. </a:t>
            </a:r>
            <a:r>
              <a:rPr lang="en-GB" noProof="0" dirty="0" err="1"/>
              <a:t>Curabitur</a:t>
            </a:r>
            <a:r>
              <a:rPr lang="en-GB" noProof="0" dirty="0"/>
              <a:t> non </a:t>
            </a:r>
            <a:r>
              <a:rPr lang="en-GB" noProof="0" dirty="0" err="1"/>
              <a:t>nulla</a:t>
            </a:r>
            <a:r>
              <a:rPr lang="en-GB" noProof="0" dirty="0"/>
              <a:t> sit </a:t>
            </a:r>
            <a:r>
              <a:rPr lang="en-GB" noProof="0" dirty="0" err="1"/>
              <a:t>amet</a:t>
            </a:r>
            <a:r>
              <a:rPr lang="en-GB" noProof="0" dirty="0"/>
              <a:t> </a:t>
            </a:r>
            <a:r>
              <a:rPr lang="en-GB" noProof="0" dirty="0" err="1"/>
              <a:t>nisl</a:t>
            </a:r>
            <a:r>
              <a:rPr lang="en-GB" noProof="0" dirty="0"/>
              <a:t> tempus convallis </a:t>
            </a:r>
            <a:r>
              <a:rPr lang="en-GB" noProof="0" dirty="0" err="1"/>
              <a:t>quis</a:t>
            </a:r>
            <a:r>
              <a:rPr lang="en-GB" noProof="0" dirty="0"/>
              <a:t> ac </a:t>
            </a:r>
            <a:r>
              <a:rPr lang="en-GB" noProof="0" dirty="0" err="1"/>
              <a:t>lectus</a:t>
            </a:r>
            <a:r>
              <a:rPr lang="en-GB" noProof="0" dirty="0"/>
              <a:t>.</a:t>
            </a:r>
          </a:p>
          <a:p>
            <a:r>
              <a:rPr lang="en-GB" noProof="0" dirty="0"/>
              <a:t>Proin </a:t>
            </a:r>
            <a:r>
              <a:rPr lang="en-GB" noProof="0" dirty="0" err="1"/>
              <a:t>eget</a:t>
            </a:r>
            <a:r>
              <a:rPr lang="en-GB" noProof="0" dirty="0"/>
              <a:t> </a:t>
            </a:r>
            <a:r>
              <a:rPr lang="en-GB" noProof="0" dirty="0" err="1"/>
              <a:t>tortor</a:t>
            </a:r>
            <a:r>
              <a:rPr lang="en-GB" noProof="0" dirty="0"/>
              <a:t> </a:t>
            </a:r>
            <a:r>
              <a:rPr lang="en-GB" noProof="0" dirty="0" err="1"/>
              <a:t>risus</a:t>
            </a:r>
            <a:r>
              <a:rPr lang="en-GB" noProof="0" dirty="0"/>
              <a:t>. Lorem ipsum </a:t>
            </a:r>
            <a:r>
              <a:rPr lang="en-GB" noProof="0" dirty="0" err="1"/>
              <a:t>dolor</a:t>
            </a:r>
            <a:r>
              <a:rPr lang="en-GB" noProof="0" dirty="0"/>
              <a:t> sit </a:t>
            </a:r>
            <a:r>
              <a:rPr lang="en-GB" noProof="0" dirty="0" err="1"/>
              <a:t>amet</a:t>
            </a:r>
            <a:r>
              <a:rPr lang="en-GB" noProof="0" dirty="0"/>
              <a:t>, </a:t>
            </a:r>
            <a:r>
              <a:rPr lang="en-GB" noProof="0" dirty="0" err="1"/>
              <a:t>consectetur</a:t>
            </a:r>
            <a:r>
              <a:rPr lang="en-GB" noProof="0" dirty="0"/>
              <a:t> </a:t>
            </a:r>
            <a:r>
              <a:rPr lang="en-GB" noProof="0" dirty="0" err="1"/>
              <a:t>adipiscing</a:t>
            </a:r>
            <a:r>
              <a:rPr lang="en-GB" noProof="0" dirty="0"/>
              <a:t> </a:t>
            </a:r>
            <a:r>
              <a:rPr lang="en-GB" noProof="0" dirty="0" err="1"/>
              <a:t>elit</a:t>
            </a:r>
            <a:r>
              <a:rPr lang="en-GB" noProof="0" dirty="0"/>
              <a:t>.</a:t>
            </a:r>
          </a:p>
          <a:p>
            <a:pPr marL="457200" indent="-457200">
              <a:buFont typeface="Arial" panose="020B0604020202020204" pitchFamily="34" charset="0"/>
              <a:buChar char="•"/>
            </a:pPr>
            <a:r>
              <a:rPr lang="en-GB" noProof="0" dirty="0"/>
              <a:t>Donec </a:t>
            </a:r>
            <a:r>
              <a:rPr lang="en-GB" noProof="0" dirty="0" err="1"/>
              <a:t>rutrum</a:t>
            </a:r>
            <a:r>
              <a:rPr lang="en-GB" noProof="0" dirty="0"/>
              <a:t> </a:t>
            </a:r>
            <a:r>
              <a:rPr lang="en-GB" noProof="0" dirty="0" err="1"/>
              <a:t>congue</a:t>
            </a:r>
            <a:r>
              <a:rPr lang="en-GB" noProof="0" dirty="0"/>
              <a:t> </a:t>
            </a:r>
            <a:r>
              <a:rPr lang="en-GB" noProof="0" dirty="0" err="1"/>
              <a:t>leo</a:t>
            </a:r>
            <a:r>
              <a:rPr lang="en-GB" noProof="0" dirty="0"/>
              <a:t> </a:t>
            </a:r>
            <a:r>
              <a:rPr lang="en-GB" noProof="0" dirty="0" err="1"/>
              <a:t>eget</a:t>
            </a:r>
            <a:r>
              <a:rPr lang="en-GB" noProof="0" dirty="0"/>
              <a:t> </a:t>
            </a:r>
            <a:r>
              <a:rPr lang="en-GB" noProof="0" dirty="0" err="1"/>
              <a:t>malesuada</a:t>
            </a:r>
            <a:r>
              <a:rPr lang="en-GB" noProof="0" dirty="0"/>
              <a:t>.</a:t>
            </a:r>
          </a:p>
          <a:p>
            <a:pPr marL="457200" indent="-457200">
              <a:buFont typeface="Arial" panose="020B0604020202020204" pitchFamily="34" charset="0"/>
              <a:buChar char="•"/>
            </a:pPr>
            <a:r>
              <a:rPr lang="en-GB" noProof="0" dirty="0" err="1"/>
              <a:t>Curabitur</a:t>
            </a:r>
            <a:r>
              <a:rPr lang="en-GB" noProof="0" dirty="0"/>
              <a:t> </a:t>
            </a:r>
            <a:r>
              <a:rPr lang="en-GB" noProof="0" dirty="0" err="1"/>
              <a:t>aliquet</a:t>
            </a:r>
            <a:r>
              <a:rPr lang="en-GB" noProof="0" dirty="0"/>
              <a:t> </a:t>
            </a:r>
            <a:r>
              <a:rPr lang="en-GB" noProof="0" dirty="0" err="1"/>
              <a:t>quam</a:t>
            </a:r>
            <a:r>
              <a:rPr lang="en-GB" noProof="0" dirty="0"/>
              <a:t> id dui </a:t>
            </a:r>
            <a:r>
              <a:rPr lang="en-GB" noProof="0" dirty="0" err="1"/>
              <a:t>posuere</a:t>
            </a:r>
            <a:r>
              <a:rPr lang="en-GB" noProof="0" dirty="0"/>
              <a:t> </a:t>
            </a:r>
            <a:r>
              <a:rPr lang="en-GB" noProof="0" dirty="0" err="1"/>
              <a:t>blandit</a:t>
            </a:r>
            <a:r>
              <a:rPr lang="en-GB" noProof="0" dirty="0"/>
              <a:t>.</a:t>
            </a:r>
          </a:p>
          <a:p>
            <a:pPr marL="457200" indent="-457200">
              <a:buFont typeface="Arial" panose="020B0604020202020204" pitchFamily="34" charset="0"/>
              <a:buChar char="•"/>
            </a:pPr>
            <a:r>
              <a:rPr lang="en-GB" noProof="0" dirty="0"/>
              <a:t>Proin </a:t>
            </a:r>
            <a:r>
              <a:rPr lang="en-GB" noProof="0" dirty="0" err="1"/>
              <a:t>eget</a:t>
            </a:r>
            <a:r>
              <a:rPr lang="en-GB" noProof="0" dirty="0"/>
              <a:t> </a:t>
            </a:r>
            <a:r>
              <a:rPr lang="en-GB" noProof="0" dirty="0" err="1"/>
              <a:t>tortor</a:t>
            </a:r>
            <a:r>
              <a:rPr lang="en-GB" noProof="0" dirty="0"/>
              <a:t> </a:t>
            </a:r>
            <a:r>
              <a:rPr lang="en-GB" noProof="0" dirty="0" err="1"/>
              <a:t>risus</a:t>
            </a:r>
            <a:r>
              <a:rPr lang="en-GB" noProof="0" dirty="0"/>
              <a:t>.</a:t>
            </a:r>
          </a:p>
        </p:txBody>
      </p:sp>
    </p:spTree>
    <p:extLst>
      <p:ext uri="{BB962C8B-B14F-4D97-AF65-F5344CB8AC3E}">
        <p14:creationId xmlns:p14="http://schemas.microsoft.com/office/powerpoint/2010/main" val="3001938430"/>
      </p:ext>
    </p:extLst>
  </p:cSld>
  <p:clrMapOvr>
    <a:masterClrMapping/>
  </p:clrMapOvr>
  <p:extLst>
    <p:ext uri="{DCECCB84-F9BA-43D5-87BE-67443E8EF086}">
      <p15:sldGuideLst xmlns:p15="http://schemas.microsoft.com/office/powerpoint/2012/main">
        <p15:guide id="1" orient="horz" pos="1888">
          <p15:clr>
            <a:srgbClr val="FBAE40"/>
          </p15:clr>
        </p15:guide>
        <p15:guide id="2" orient="horz" pos="1729">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 with Caption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42CC14C-A9FC-9838-0BC2-77B53012A9DF}"/>
              </a:ext>
            </a:extLst>
          </p:cNvPr>
          <p:cNvPicPr>
            <a:picLocks noChangeAspect="1"/>
          </p:cNvPicPr>
          <p:nvPr userDrawn="1"/>
        </p:nvPicPr>
        <p:blipFill>
          <a:blip r:embed="rId2"/>
          <a:stretch>
            <a:fillRect/>
          </a:stretch>
        </p:blipFill>
        <p:spPr>
          <a:xfrm rot="5400000">
            <a:off x="7047428" y="1713431"/>
            <a:ext cx="6858001" cy="3431142"/>
          </a:xfrm>
          <a:prstGeom prst="rect">
            <a:avLst/>
          </a:prstGeom>
        </p:spPr>
      </p:pic>
      <p:sp>
        <p:nvSpPr>
          <p:cNvPr id="8" name="Text Placeholder 7">
            <a:extLst>
              <a:ext uri="{FF2B5EF4-FFF2-40B4-BE49-F238E27FC236}">
                <a16:creationId xmlns:a16="http://schemas.microsoft.com/office/drawing/2014/main" id="{22D4093A-7AF9-304D-AE6D-F745B4F0164D}"/>
              </a:ext>
            </a:extLst>
          </p:cNvPr>
          <p:cNvSpPr>
            <a:spLocks noGrp="1"/>
          </p:cNvSpPr>
          <p:nvPr>
            <p:ph type="body" sz="quarter" idx="13" hasCustomPrompt="1"/>
          </p:nvPr>
        </p:nvSpPr>
        <p:spPr>
          <a:xfrm>
            <a:off x="442915" y="3256767"/>
            <a:ext cx="5437188" cy="2944008"/>
          </a:xfrm>
          <a:prstGeom prst="rect">
            <a:avLst/>
          </a:prstGeom>
        </p:spPr>
        <p:txBody>
          <a:bodyPr lIns="0" tIns="0" rIns="0" bIns="0" anchor="t"/>
          <a:lstStyle>
            <a:lvl1pPr marL="0" indent="0">
              <a:buNone/>
              <a:defRPr sz="2000"/>
            </a:lvl1pPr>
          </a:lstStyle>
          <a:p>
            <a:pPr lvl="0"/>
            <a:r>
              <a:rPr lang="en-GB" noProof="0"/>
              <a:t>Nulla quis lorem ut libero malesuada feugiat. Curabitur non nulla sit amet nisl tempus convallis quis ac lectus.</a:t>
            </a:r>
          </a:p>
        </p:txBody>
      </p:sp>
      <p:sp>
        <p:nvSpPr>
          <p:cNvPr id="10" name="Picture Placeholder 9">
            <a:extLst>
              <a:ext uri="{FF2B5EF4-FFF2-40B4-BE49-F238E27FC236}">
                <a16:creationId xmlns:a16="http://schemas.microsoft.com/office/drawing/2014/main" id="{A12FA691-34E1-B147-9F45-2CFB053A59B9}"/>
              </a:ext>
            </a:extLst>
          </p:cNvPr>
          <p:cNvSpPr>
            <a:spLocks noGrp="1"/>
          </p:cNvSpPr>
          <p:nvPr>
            <p:ph type="pic" sz="quarter" idx="14"/>
          </p:nvPr>
        </p:nvSpPr>
        <p:spPr>
          <a:xfrm>
            <a:off x="6311903" y="441328"/>
            <a:ext cx="5437188" cy="5975351"/>
          </a:xfrm>
          <a:prstGeom prst="rect">
            <a:avLst/>
          </a:prstGeom>
          <a:solidFill>
            <a:schemeClr val="accent2"/>
          </a:solidFill>
        </p:spPr>
        <p:txBody>
          <a:bodyPr lIns="0" tIns="0" rIns="0" bIns="0" anchor="ctr"/>
          <a:lstStyle>
            <a:lvl1pPr marL="0" indent="0" algn="ctr">
              <a:buNone/>
              <a:defRPr/>
            </a:lvl1pPr>
          </a:lstStyle>
          <a:p>
            <a:r>
              <a:rPr lang="en-GB" noProof="0"/>
              <a:t>Click icon to add picture</a:t>
            </a:r>
          </a:p>
        </p:txBody>
      </p:sp>
      <p:sp>
        <p:nvSpPr>
          <p:cNvPr id="11" name="Title 10">
            <a:extLst>
              <a:ext uri="{FF2B5EF4-FFF2-40B4-BE49-F238E27FC236}">
                <a16:creationId xmlns:a16="http://schemas.microsoft.com/office/drawing/2014/main" id="{22C07795-8A1B-4F48-ADAF-7475467E7A60}"/>
              </a:ext>
            </a:extLst>
          </p:cNvPr>
          <p:cNvSpPr>
            <a:spLocks noGrp="1"/>
          </p:cNvSpPr>
          <p:nvPr>
            <p:ph type="title"/>
          </p:nvPr>
        </p:nvSpPr>
        <p:spPr>
          <a:xfrm>
            <a:off x="442913" y="1665294"/>
            <a:ext cx="5437187" cy="1428641"/>
          </a:xfrm>
          <a:prstGeom prst="rect">
            <a:avLst/>
          </a:prstGeom>
        </p:spPr>
        <p:txBody>
          <a:bodyPr lIns="0" tIns="0" rIns="0" bIns="0" anchor="b"/>
          <a:lstStyle/>
          <a:p>
            <a:r>
              <a:rPr lang="en-GB" noProof="0"/>
              <a:t>Click to edit Master title style</a:t>
            </a:r>
          </a:p>
        </p:txBody>
      </p:sp>
      <p:sp>
        <p:nvSpPr>
          <p:cNvPr id="9" name="TextBox 8">
            <a:extLst>
              <a:ext uri="{FF2B5EF4-FFF2-40B4-BE49-F238E27FC236}">
                <a16:creationId xmlns:a16="http://schemas.microsoft.com/office/drawing/2014/main" id="{655BEA16-9E9F-0D4A-9C31-85DAC460949F}"/>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IAS Ribbon Sans Regular" pitchFamily="2" charset="0"/>
                <a:ea typeface="IAS Ribbon Sans Regular" pitchFamily="2" charset="0"/>
                <a:cs typeface="+mn-cs"/>
              </a:rPr>
              <a:t>23 – 26 July · Brisbane and virtual</a:t>
            </a:r>
          </a:p>
        </p:txBody>
      </p:sp>
      <p:sp>
        <p:nvSpPr>
          <p:cNvPr id="15" name="TextBox 14">
            <a:extLst>
              <a:ext uri="{FF2B5EF4-FFF2-40B4-BE49-F238E27FC236}">
                <a16:creationId xmlns:a16="http://schemas.microsoft.com/office/drawing/2014/main" id="{2A3A0912-00E9-3E4E-9381-0A5C958C62D2}"/>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IAS Ribbon Sans Regular" pitchFamily="2" charset="0"/>
                <a:ea typeface="IAS Ribbon Sans Regular" pitchFamily="2" charset="0"/>
                <a:cs typeface="+mn-cs"/>
              </a:rPr>
              <a:t>ias2023.org</a:t>
            </a:r>
          </a:p>
        </p:txBody>
      </p:sp>
      <p:sp>
        <p:nvSpPr>
          <p:cNvPr id="16" name="TextBox 15">
            <a:extLst>
              <a:ext uri="{FF2B5EF4-FFF2-40B4-BE49-F238E27FC236}">
                <a16:creationId xmlns:a16="http://schemas.microsoft.com/office/drawing/2014/main" id="{6DD43CCD-AAFC-B847-BF0F-B7E2A805F6E1}"/>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Tree>
    <p:extLst>
      <p:ext uri="{BB962C8B-B14F-4D97-AF65-F5344CB8AC3E}">
        <p14:creationId xmlns:p14="http://schemas.microsoft.com/office/powerpoint/2010/main" val="40478388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 and Content - Pattern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B2F386-8915-ABD1-E5D0-C6C098232B2C}"/>
              </a:ext>
            </a:extLst>
          </p:cNvPr>
          <p:cNvPicPr>
            <a:picLocks noChangeAspect="1"/>
          </p:cNvPicPr>
          <p:nvPr userDrawn="1"/>
        </p:nvPicPr>
        <p:blipFill rotWithShape="1">
          <a:blip r:embed="rId2"/>
          <a:srcRect r="24283"/>
          <a:stretch/>
        </p:blipFill>
        <p:spPr>
          <a:xfrm rot="5400000">
            <a:off x="-880786" y="2546073"/>
            <a:ext cx="5192712" cy="3431142"/>
          </a:xfrm>
          <a:prstGeom prst="rect">
            <a:avLst/>
          </a:prstGeom>
        </p:spPr>
      </p:pic>
      <p:sp>
        <p:nvSpPr>
          <p:cNvPr id="17" name="Content Placeholder 16">
            <a:extLst>
              <a:ext uri="{FF2B5EF4-FFF2-40B4-BE49-F238E27FC236}">
                <a16:creationId xmlns:a16="http://schemas.microsoft.com/office/drawing/2014/main" id="{9B53F7F2-792C-5946-B26B-153D893CB55B}"/>
              </a:ext>
            </a:extLst>
          </p:cNvPr>
          <p:cNvSpPr>
            <a:spLocks noGrp="1"/>
          </p:cNvSpPr>
          <p:nvPr>
            <p:ph sz="quarter" idx="14"/>
          </p:nvPr>
        </p:nvSpPr>
        <p:spPr>
          <a:xfrm>
            <a:off x="6311903" y="2097091"/>
            <a:ext cx="5437188" cy="4103687"/>
          </a:xfrm>
          <a:prstGeom prst="rect">
            <a:avLst/>
          </a:prstGeom>
        </p:spPr>
        <p:txBody>
          <a:bodyPr lIns="0" tIns="0" rIns="0" bIns="0">
            <a:normAutofit/>
          </a:bodyPr>
          <a:lstStyle>
            <a:lvl1pPr marL="0" indent="0">
              <a:buNone/>
              <a:defRPr sz="2000"/>
            </a:lvl1pPr>
          </a:lstStyle>
          <a:p>
            <a:pPr lvl="0"/>
            <a:r>
              <a:rPr lang="en-GB" noProof="0"/>
              <a:t>Click to edit Master text styles</a:t>
            </a:r>
          </a:p>
        </p:txBody>
      </p:sp>
      <p:sp>
        <p:nvSpPr>
          <p:cNvPr id="7" name="Picture Placeholder 2">
            <a:extLst>
              <a:ext uri="{FF2B5EF4-FFF2-40B4-BE49-F238E27FC236}">
                <a16:creationId xmlns:a16="http://schemas.microsoft.com/office/drawing/2014/main" id="{14DCF326-D6B4-5E4A-8E2C-D9FE40FD28A1}"/>
              </a:ext>
            </a:extLst>
          </p:cNvPr>
          <p:cNvSpPr>
            <a:spLocks noGrp="1"/>
          </p:cNvSpPr>
          <p:nvPr>
            <p:ph type="pic" sz="quarter" idx="15"/>
          </p:nvPr>
        </p:nvSpPr>
        <p:spPr>
          <a:xfrm>
            <a:off x="442915" y="2097091"/>
            <a:ext cx="5437188" cy="4103687"/>
          </a:xfrm>
          <a:prstGeom prst="rect">
            <a:avLst/>
          </a:prstGeom>
          <a:solidFill>
            <a:schemeClr val="accent2"/>
          </a:solidFill>
        </p:spPr>
        <p:txBody>
          <a:bodyPr lIns="0" tIns="0" rIns="0" bIns="0" anchor="ctr"/>
          <a:lstStyle>
            <a:lvl1pPr marL="0" indent="0" algn="ctr">
              <a:buNone/>
              <a:defRPr/>
            </a:lvl1pPr>
          </a:lstStyle>
          <a:p>
            <a:r>
              <a:rPr lang="en-GB" noProof="0"/>
              <a:t>Click icon to add picture</a:t>
            </a:r>
          </a:p>
        </p:txBody>
      </p:sp>
      <p:sp>
        <p:nvSpPr>
          <p:cNvPr id="13" name="Title 1">
            <a:extLst>
              <a:ext uri="{FF2B5EF4-FFF2-40B4-BE49-F238E27FC236}">
                <a16:creationId xmlns:a16="http://schemas.microsoft.com/office/drawing/2014/main" id="{3A9FAEF4-2CDC-9742-AEF3-A25C5A448891}"/>
              </a:ext>
            </a:extLst>
          </p:cNvPr>
          <p:cNvSpPr>
            <a:spLocks noGrp="1"/>
          </p:cNvSpPr>
          <p:nvPr>
            <p:ph type="title"/>
          </p:nvPr>
        </p:nvSpPr>
        <p:spPr>
          <a:xfrm>
            <a:off x="4116391" y="441325"/>
            <a:ext cx="7632700" cy="1223964"/>
          </a:xfrm>
          <a:prstGeom prst="rect">
            <a:avLst/>
          </a:prstGeom>
        </p:spPr>
        <p:txBody>
          <a:bodyPr lIns="0" tIns="0" rIns="0" bIns="0" anchor="t"/>
          <a:lstStyle/>
          <a:p>
            <a:r>
              <a:rPr lang="en-GB" noProof="0"/>
              <a:t>Click to edit Master title style</a:t>
            </a:r>
          </a:p>
        </p:txBody>
      </p:sp>
      <p:sp>
        <p:nvSpPr>
          <p:cNvPr id="11" name="TextBox 10">
            <a:extLst>
              <a:ext uri="{FF2B5EF4-FFF2-40B4-BE49-F238E27FC236}">
                <a16:creationId xmlns:a16="http://schemas.microsoft.com/office/drawing/2014/main" id="{AF9BC3C2-303A-12CB-9291-D0D960E99FC9}"/>
              </a:ext>
            </a:extLst>
          </p:cNvPr>
          <p:cNvSpPr txBox="1"/>
          <p:nvPr userDrawn="1"/>
        </p:nvSpPr>
        <p:spPr>
          <a:xfrm>
            <a:off x="4116388" y="6416675"/>
            <a:ext cx="3673475"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IAS Ribbon Sans Regular" pitchFamily="2" charset="0"/>
                <a:ea typeface="IAS Ribbon Sans Regular" pitchFamily="2" charset="0"/>
                <a:cs typeface="+mn-cs"/>
              </a:rPr>
              <a:t>23 – 26 July · Brisbane and virtual</a:t>
            </a:r>
          </a:p>
        </p:txBody>
      </p:sp>
      <p:sp>
        <p:nvSpPr>
          <p:cNvPr id="12" name="TextBox 11">
            <a:extLst>
              <a:ext uri="{FF2B5EF4-FFF2-40B4-BE49-F238E27FC236}">
                <a16:creationId xmlns:a16="http://schemas.microsoft.com/office/drawing/2014/main" id="{E7A9DA97-3B37-BB0F-1BE6-74FB3CC95EA0}"/>
              </a:ext>
            </a:extLst>
          </p:cNvPr>
          <p:cNvSpPr txBox="1"/>
          <p:nvPr userDrawn="1"/>
        </p:nvSpPr>
        <p:spPr>
          <a:xfrm>
            <a:off x="7789864" y="6416675"/>
            <a:ext cx="1763711"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IAS Ribbon Sans Regular" pitchFamily="2" charset="0"/>
                <a:ea typeface="IAS Ribbon Sans Regular" pitchFamily="2" charset="0"/>
                <a:cs typeface="+mn-cs"/>
              </a:rPr>
              <a:t>ias2023.org</a:t>
            </a:r>
          </a:p>
        </p:txBody>
      </p:sp>
    </p:spTree>
    <p:extLst>
      <p:ext uri="{BB962C8B-B14F-4D97-AF65-F5344CB8AC3E}">
        <p14:creationId xmlns:p14="http://schemas.microsoft.com/office/powerpoint/2010/main" val="800707941"/>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age and Content">
    <p:spTree>
      <p:nvGrpSpPr>
        <p:cNvPr id="1" name=""/>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C6D1B286-EE94-DE44-8BBB-C1AC46863680}"/>
              </a:ext>
            </a:extLst>
          </p:cNvPr>
          <p:cNvSpPr>
            <a:spLocks noGrp="1"/>
          </p:cNvSpPr>
          <p:nvPr>
            <p:ph sz="quarter" idx="13"/>
          </p:nvPr>
        </p:nvSpPr>
        <p:spPr>
          <a:xfrm>
            <a:off x="442913" y="2097089"/>
            <a:ext cx="5437187" cy="4103686"/>
          </a:xfrm>
          <a:prstGeom prst="rect">
            <a:avLst/>
          </a:prstGeom>
        </p:spPr>
        <p:txBody>
          <a:bodyPr lIns="0" tIns="0" rIns="0" bIns="0">
            <a:normAutofit/>
          </a:bodyPr>
          <a:lstStyle>
            <a:lvl1pPr marL="0" indent="0">
              <a:buNone/>
              <a:defRPr sz="2000"/>
            </a:lvl1pPr>
          </a:lstStyle>
          <a:p>
            <a:pPr lvl="0"/>
            <a:r>
              <a:rPr lang="en-GB" noProof="0"/>
              <a:t>Click to edit Master text styles</a:t>
            </a:r>
          </a:p>
        </p:txBody>
      </p:sp>
      <p:sp>
        <p:nvSpPr>
          <p:cNvPr id="20" name="Title 1">
            <a:extLst>
              <a:ext uri="{FF2B5EF4-FFF2-40B4-BE49-F238E27FC236}">
                <a16:creationId xmlns:a16="http://schemas.microsoft.com/office/drawing/2014/main" id="{93976421-9C43-4A44-829D-511FFE0243F2}"/>
              </a:ext>
            </a:extLst>
          </p:cNvPr>
          <p:cNvSpPr>
            <a:spLocks noGrp="1"/>
          </p:cNvSpPr>
          <p:nvPr>
            <p:ph type="title"/>
          </p:nvPr>
        </p:nvSpPr>
        <p:spPr>
          <a:xfrm>
            <a:off x="4116391" y="441325"/>
            <a:ext cx="7632700" cy="1223964"/>
          </a:xfrm>
          <a:prstGeom prst="rect">
            <a:avLst/>
          </a:prstGeom>
        </p:spPr>
        <p:txBody>
          <a:bodyPr lIns="0" tIns="0" rIns="0" bIns="0" anchor="t"/>
          <a:lstStyle/>
          <a:p>
            <a:r>
              <a:rPr lang="en-GB" noProof="0"/>
              <a:t>Click to edit Master title style</a:t>
            </a:r>
          </a:p>
        </p:txBody>
      </p:sp>
      <p:sp>
        <p:nvSpPr>
          <p:cNvPr id="3" name="Picture Placeholder 2">
            <a:extLst>
              <a:ext uri="{FF2B5EF4-FFF2-40B4-BE49-F238E27FC236}">
                <a16:creationId xmlns:a16="http://schemas.microsoft.com/office/drawing/2014/main" id="{7BCB34A3-C584-1046-8C17-AB1BCE2694C8}"/>
              </a:ext>
            </a:extLst>
          </p:cNvPr>
          <p:cNvSpPr>
            <a:spLocks noGrp="1"/>
          </p:cNvSpPr>
          <p:nvPr>
            <p:ph type="pic" sz="quarter" idx="14"/>
          </p:nvPr>
        </p:nvSpPr>
        <p:spPr>
          <a:xfrm>
            <a:off x="6311903" y="2097091"/>
            <a:ext cx="5437188" cy="4103687"/>
          </a:xfrm>
          <a:prstGeom prst="rect">
            <a:avLst/>
          </a:prstGeom>
          <a:solidFill>
            <a:schemeClr val="accent2"/>
          </a:solidFill>
        </p:spPr>
        <p:txBody>
          <a:bodyPr lIns="0" tIns="0" rIns="0" bIns="0" anchor="ctr"/>
          <a:lstStyle>
            <a:lvl1pPr marL="0" indent="0" algn="ctr">
              <a:buNone/>
              <a:defRPr/>
            </a:lvl1pPr>
          </a:lstStyle>
          <a:p>
            <a:r>
              <a:rPr lang="en-GB" noProof="0"/>
              <a:t>Click icon to add picture</a:t>
            </a:r>
          </a:p>
        </p:txBody>
      </p:sp>
      <p:sp>
        <p:nvSpPr>
          <p:cNvPr id="7" name="TextBox 6">
            <a:extLst>
              <a:ext uri="{FF2B5EF4-FFF2-40B4-BE49-F238E27FC236}">
                <a16:creationId xmlns:a16="http://schemas.microsoft.com/office/drawing/2014/main" id="{A60FD6BC-85DA-4F47-A647-F2C427823D98}"/>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IAS Ribbon Sans Regular" pitchFamily="2" charset="0"/>
                <a:ea typeface="IAS Ribbon Sans Regular" pitchFamily="2" charset="0"/>
                <a:cs typeface="+mn-cs"/>
              </a:rPr>
              <a:t>23 – 26 July · Brisbane and virtual</a:t>
            </a:r>
          </a:p>
        </p:txBody>
      </p:sp>
      <p:sp>
        <p:nvSpPr>
          <p:cNvPr id="10" name="TextBox 9">
            <a:extLst>
              <a:ext uri="{FF2B5EF4-FFF2-40B4-BE49-F238E27FC236}">
                <a16:creationId xmlns:a16="http://schemas.microsoft.com/office/drawing/2014/main" id="{74D34DC7-EE56-704B-BED2-428093484F64}"/>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IAS Ribbon Sans Regular" pitchFamily="2" charset="0"/>
                <a:ea typeface="IAS Ribbon Sans Regular" pitchFamily="2" charset="0"/>
                <a:cs typeface="+mn-cs"/>
              </a:rPr>
              <a:t>ias2023.org</a:t>
            </a:r>
          </a:p>
        </p:txBody>
      </p:sp>
      <p:sp>
        <p:nvSpPr>
          <p:cNvPr id="11" name="TextBox 10">
            <a:extLst>
              <a:ext uri="{FF2B5EF4-FFF2-40B4-BE49-F238E27FC236}">
                <a16:creationId xmlns:a16="http://schemas.microsoft.com/office/drawing/2014/main" id="{C51A06C6-814D-4A47-8F9A-552C373FA66E}"/>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Tree>
    <p:extLst>
      <p:ext uri="{BB962C8B-B14F-4D97-AF65-F5344CB8AC3E}">
        <p14:creationId xmlns:p14="http://schemas.microsoft.com/office/powerpoint/2010/main" val="4252273388"/>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ull slide quote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BDBC052-5655-ACA7-DB37-6D682F7C8F2A}"/>
              </a:ext>
            </a:extLst>
          </p:cNvPr>
          <p:cNvPicPr>
            <a:picLocks noChangeAspect="1"/>
          </p:cNvPicPr>
          <p:nvPr userDrawn="1"/>
        </p:nvPicPr>
        <p:blipFill>
          <a:blip r:embed="rId2"/>
          <a:srcRect l="12141" r="12141"/>
          <a:stretch/>
        </p:blipFill>
        <p:spPr>
          <a:xfrm rot="5400000">
            <a:off x="-880786" y="2546073"/>
            <a:ext cx="5192712" cy="3431142"/>
          </a:xfrm>
          <a:prstGeom prst="rect">
            <a:avLst/>
          </a:prstGeom>
        </p:spPr>
      </p:pic>
      <p:sp>
        <p:nvSpPr>
          <p:cNvPr id="5" name="Rectangle 4">
            <a:extLst>
              <a:ext uri="{FF2B5EF4-FFF2-40B4-BE49-F238E27FC236}">
                <a16:creationId xmlns:a16="http://schemas.microsoft.com/office/drawing/2014/main" id="{C04BD7DA-579F-5C8F-B70D-172F61CEBA8B}"/>
              </a:ext>
            </a:extLst>
          </p:cNvPr>
          <p:cNvSpPr/>
          <p:nvPr userDrawn="1"/>
        </p:nvSpPr>
        <p:spPr>
          <a:xfrm>
            <a:off x="3045350" y="0"/>
            <a:ext cx="9146649" cy="62007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7" name="Title 1">
            <a:extLst>
              <a:ext uri="{FF2B5EF4-FFF2-40B4-BE49-F238E27FC236}">
                <a16:creationId xmlns:a16="http://schemas.microsoft.com/office/drawing/2014/main" id="{1EAEC98C-6D09-7F42-88C1-4A9DE544669A}"/>
              </a:ext>
            </a:extLst>
          </p:cNvPr>
          <p:cNvSpPr>
            <a:spLocks noGrp="1"/>
          </p:cNvSpPr>
          <p:nvPr>
            <p:ph type="title" hasCustomPrompt="1"/>
          </p:nvPr>
        </p:nvSpPr>
        <p:spPr>
          <a:xfrm>
            <a:off x="4116391" y="441325"/>
            <a:ext cx="7632700" cy="4609306"/>
          </a:xfrm>
          <a:prstGeom prst="rect">
            <a:avLst/>
          </a:prstGeom>
        </p:spPr>
        <p:txBody>
          <a:bodyPr lIns="0" tIns="0" rIns="0" bIns="0" anchor="b">
            <a:normAutofit/>
          </a:bodyPr>
          <a:lstStyle>
            <a:lvl1pPr>
              <a:defRPr sz="4800" b="0" i="0">
                <a:solidFill>
                  <a:schemeClr val="bg1"/>
                </a:solidFill>
                <a:latin typeface="IAS Ribbon Sans Regular" pitchFamily="2" charset="0"/>
                <a:ea typeface="IAS Ribbon Sans Regular" pitchFamily="2" charset="0"/>
              </a:defRPr>
            </a:lvl1pPr>
          </a:lstStyle>
          <a:p>
            <a:r>
              <a:rPr lang="en-GB" noProof="0"/>
              <a:t>“Click to edit Master title style”</a:t>
            </a:r>
          </a:p>
        </p:txBody>
      </p:sp>
      <p:sp>
        <p:nvSpPr>
          <p:cNvPr id="12" name="TextBox 11">
            <a:extLst>
              <a:ext uri="{FF2B5EF4-FFF2-40B4-BE49-F238E27FC236}">
                <a16:creationId xmlns:a16="http://schemas.microsoft.com/office/drawing/2014/main" id="{8B69231F-CE46-B143-A02F-F3089167ACB3}"/>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4" name="Text Placeholder 3">
            <a:extLst>
              <a:ext uri="{FF2B5EF4-FFF2-40B4-BE49-F238E27FC236}">
                <a16:creationId xmlns:a16="http://schemas.microsoft.com/office/drawing/2014/main" id="{C5683131-2416-4447-B094-A11566C29689}"/>
              </a:ext>
            </a:extLst>
          </p:cNvPr>
          <p:cNvSpPr>
            <a:spLocks noGrp="1"/>
          </p:cNvSpPr>
          <p:nvPr>
            <p:ph type="body" sz="quarter" idx="10" hasCustomPrompt="1"/>
          </p:nvPr>
        </p:nvSpPr>
        <p:spPr>
          <a:xfrm>
            <a:off x="4116388" y="5364956"/>
            <a:ext cx="7632700" cy="835818"/>
          </a:xfrm>
          <a:prstGeom prst="rect">
            <a:avLst/>
          </a:prstGeom>
        </p:spPr>
        <p:txBody>
          <a:bodyPr lIns="0" tIns="0" rIns="0" bIns="0">
            <a:normAutofit/>
          </a:bodyPr>
          <a:lstStyle>
            <a:lvl1pPr marL="0" indent="0">
              <a:buNone/>
              <a:defRPr sz="2000" b="0" i="0">
                <a:solidFill>
                  <a:schemeClr val="bg1"/>
                </a:solidFill>
                <a:latin typeface="+mj-lt"/>
                <a:ea typeface="IAS Ribbon Sans Regular" pitchFamily="2" charset="0"/>
              </a:defRPr>
            </a:lvl1pPr>
          </a:lstStyle>
          <a:p>
            <a:pPr lvl="0"/>
            <a:r>
              <a:rPr lang="en-GB" noProof="0"/>
              <a:t>Quote citation</a:t>
            </a:r>
          </a:p>
        </p:txBody>
      </p:sp>
      <p:sp>
        <p:nvSpPr>
          <p:cNvPr id="3" name="TextBox 2">
            <a:extLst>
              <a:ext uri="{FF2B5EF4-FFF2-40B4-BE49-F238E27FC236}">
                <a16:creationId xmlns:a16="http://schemas.microsoft.com/office/drawing/2014/main" id="{BE9CD793-F130-9CB2-2451-FA943BB6AE2F}"/>
              </a:ext>
            </a:extLst>
          </p:cNvPr>
          <p:cNvSpPr txBox="1"/>
          <p:nvPr userDrawn="1"/>
        </p:nvSpPr>
        <p:spPr>
          <a:xfrm>
            <a:off x="4116388" y="6416675"/>
            <a:ext cx="3673475"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IAS Ribbon Sans Regular" pitchFamily="2" charset="0"/>
                <a:ea typeface="IAS Ribbon Sans Regular" pitchFamily="2" charset="0"/>
                <a:cs typeface="+mn-cs"/>
              </a:rPr>
              <a:t>23 – 26 July · Brisbane and virtual</a:t>
            </a:r>
          </a:p>
        </p:txBody>
      </p:sp>
      <p:sp>
        <p:nvSpPr>
          <p:cNvPr id="6" name="TextBox 5">
            <a:extLst>
              <a:ext uri="{FF2B5EF4-FFF2-40B4-BE49-F238E27FC236}">
                <a16:creationId xmlns:a16="http://schemas.microsoft.com/office/drawing/2014/main" id="{AE239B4C-6F81-2889-0EB9-39A0F6583ECD}"/>
              </a:ext>
            </a:extLst>
          </p:cNvPr>
          <p:cNvSpPr txBox="1"/>
          <p:nvPr userDrawn="1"/>
        </p:nvSpPr>
        <p:spPr>
          <a:xfrm>
            <a:off x="7789864" y="6416675"/>
            <a:ext cx="1763711"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IAS Ribbon Sans Regular" pitchFamily="2" charset="0"/>
                <a:ea typeface="IAS Ribbon Sans Regular" pitchFamily="2" charset="0"/>
                <a:cs typeface="+mn-cs"/>
              </a:rPr>
              <a:t>ias2023.org</a:t>
            </a:r>
          </a:p>
        </p:txBody>
      </p:sp>
    </p:spTree>
    <p:extLst>
      <p:ext uri="{BB962C8B-B14F-4D97-AF65-F5344CB8AC3E}">
        <p14:creationId xmlns:p14="http://schemas.microsoft.com/office/powerpoint/2010/main" val="30655905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1EAEC98C-6D09-7F42-88C1-4A9DE544669A}"/>
              </a:ext>
            </a:extLst>
          </p:cNvPr>
          <p:cNvSpPr>
            <a:spLocks noGrp="1"/>
          </p:cNvSpPr>
          <p:nvPr>
            <p:ph type="title"/>
          </p:nvPr>
        </p:nvSpPr>
        <p:spPr>
          <a:xfrm>
            <a:off x="4116391" y="441325"/>
            <a:ext cx="7632700" cy="5759450"/>
          </a:xfrm>
          <a:prstGeom prst="rect">
            <a:avLst/>
          </a:prstGeom>
        </p:spPr>
        <p:txBody>
          <a:bodyPr lIns="0" tIns="0" rIns="0" bIns="0" anchor="ctr">
            <a:normAutofit/>
          </a:bodyPr>
          <a:lstStyle>
            <a:lvl1pPr>
              <a:defRPr sz="6000"/>
            </a:lvl1pPr>
          </a:lstStyle>
          <a:p>
            <a:r>
              <a:rPr lang="en-GB" noProof="0"/>
              <a:t>Click to edit Master title style</a:t>
            </a:r>
          </a:p>
        </p:txBody>
      </p:sp>
      <p:sp>
        <p:nvSpPr>
          <p:cNvPr id="12" name="TextBox 11">
            <a:extLst>
              <a:ext uri="{FF2B5EF4-FFF2-40B4-BE49-F238E27FC236}">
                <a16:creationId xmlns:a16="http://schemas.microsoft.com/office/drawing/2014/main" id="{8B69231F-CE46-B143-A02F-F3089167ACB3}"/>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4" name="TextBox 3">
            <a:extLst>
              <a:ext uri="{FF2B5EF4-FFF2-40B4-BE49-F238E27FC236}">
                <a16:creationId xmlns:a16="http://schemas.microsoft.com/office/drawing/2014/main" id="{F3BF5EE9-054B-49CF-C714-3B4EF9E4C64F}"/>
              </a:ext>
            </a:extLst>
          </p:cNvPr>
          <p:cNvSpPr txBox="1"/>
          <p:nvPr userDrawn="1"/>
        </p:nvSpPr>
        <p:spPr>
          <a:xfrm>
            <a:off x="4116388"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IAS Ribbon Sans Regular" pitchFamily="2" charset="0"/>
                <a:ea typeface="IAS Ribbon Sans Regular" pitchFamily="2" charset="0"/>
                <a:cs typeface="+mn-cs"/>
              </a:rPr>
              <a:t>23 – 26 July · Brisbane and virtual</a:t>
            </a:r>
          </a:p>
        </p:txBody>
      </p:sp>
      <p:sp>
        <p:nvSpPr>
          <p:cNvPr id="5" name="TextBox 4">
            <a:extLst>
              <a:ext uri="{FF2B5EF4-FFF2-40B4-BE49-F238E27FC236}">
                <a16:creationId xmlns:a16="http://schemas.microsoft.com/office/drawing/2014/main" id="{7370DA7D-2DD8-A57A-3FF5-CAA8CD78ED41}"/>
              </a:ext>
            </a:extLst>
          </p:cNvPr>
          <p:cNvSpPr txBox="1"/>
          <p:nvPr userDrawn="1"/>
        </p:nvSpPr>
        <p:spPr>
          <a:xfrm>
            <a:off x="7789864" y="6416675"/>
            <a:ext cx="1763711"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IAS Ribbon Sans Regular" pitchFamily="2" charset="0"/>
                <a:ea typeface="IAS Ribbon Sans Regular" pitchFamily="2" charset="0"/>
                <a:cs typeface="+mn-cs"/>
              </a:rPr>
              <a:t>ias2023.org</a:t>
            </a:r>
          </a:p>
        </p:txBody>
      </p:sp>
      <p:pic>
        <p:nvPicPr>
          <p:cNvPr id="6" name="Picture 5">
            <a:extLst>
              <a:ext uri="{FF2B5EF4-FFF2-40B4-BE49-F238E27FC236}">
                <a16:creationId xmlns:a16="http://schemas.microsoft.com/office/drawing/2014/main" id="{DF9FC126-B23A-59B8-D2E5-C34CE737E4FF}"/>
              </a:ext>
            </a:extLst>
          </p:cNvPr>
          <p:cNvPicPr>
            <a:picLocks noChangeAspect="1"/>
          </p:cNvPicPr>
          <p:nvPr userDrawn="1"/>
        </p:nvPicPr>
        <p:blipFill>
          <a:blip r:embed="rId2"/>
          <a:srcRect l="12141" r="12141"/>
          <a:stretch/>
        </p:blipFill>
        <p:spPr>
          <a:xfrm rot="5400000">
            <a:off x="-880786" y="2546073"/>
            <a:ext cx="5192712" cy="3431142"/>
          </a:xfrm>
          <a:prstGeom prst="rect">
            <a:avLst/>
          </a:prstGeom>
        </p:spPr>
      </p:pic>
    </p:spTree>
    <p:extLst>
      <p:ext uri="{BB962C8B-B14F-4D97-AF65-F5344CB8AC3E}">
        <p14:creationId xmlns:p14="http://schemas.microsoft.com/office/powerpoint/2010/main" val="31779101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D21A2CA5-C9BE-8646-A49A-C5E2D560704B}"/>
              </a:ext>
            </a:extLst>
          </p:cNvPr>
          <p:cNvSpPr>
            <a:spLocks noGrp="1"/>
          </p:cNvSpPr>
          <p:nvPr>
            <p:ph sz="quarter" idx="13" hasCustomPrompt="1"/>
          </p:nvPr>
        </p:nvSpPr>
        <p:spPr>
          <a:xfrm>
            <a:off x="4116388" y="2097091"/>
            <a:ext cx="7632704" cy="4103687"/>
          </a:xfrm>
          <a:prstGeom prst="rect">
            <a:avLst/>
          </a:prstGeom>
        </p:spPr>
        <p:txBody>
          <a:bodyPr lIns="0" tIns="0" rIns="0" bIns="0"/>
          <a:lstStyle>
            <a:lvl1pPr marL="0" indent="0">
              <a:buFont typeface="Courier New" panose="02070309020205020404" pitchFamily="49" charset="0"/>
              <a:buNone/>
              <a:defRPr sz="2000"/>
            </a:lvl1pPr>
          </a:lstStyle>
          <a:p>
            <a:r>
              <a:rPr lang="en-GB" noProof="0" dirty="0" err="1"/>
              <a:t>Nulla</a:t>
            </a:r>
            <a:r>
              <a:rPr lang="en-GB" noProof="0" dirty="0"/>
              <a:t> </a:t>
            </a:r>
            <a:r>
              <a:rPr lang="en-GB" noProof="0" dirty="0" err="1"/>
              <a:t>quis</a:t>
            </a:r>
            <a:r>
              <a:rPr lang="en-GB" noProof="0" dirty="0"/>
              <a:t> lorem </a:t>
            </a:r>
            <a:r>
              <a:rPr lang="en-GB" noProof="0" dirty="0" err="1"/>
              <a:t>ut</a:t>
            </a:r>
            <a:r>
              <a:rPr lang="en-GB" noProof="0" dirty="0"/>
              <a:t> libero </a:t>
            </a:r>
            <a:r>
              <a:rPr lang="en-GB" noProof="0" dirty="0" err="1"/>
              <a:t>malesuada</a:t>
            </a:r>
            <a:r>
              <a:rPr lang="en-GB" noProof="0" dirty="0"/>
              <a:t> </a:t>
            </a:r>
            <a:r>
              <a:rPr lang="en-GB" noProof="0" dirty="0" err="1"/>
              <a:t>feugiat</a:t>
            </a:r>
            <a:r>
              <a:rPr lang="en-GB" noProof="0" dirty="0"/>
              <a:t>. </a:t>
            </a:r>
            <a:r>
              <a:rPr lang="en-GB" noProof="0" dirty="0" err="1"/>
              <a:t>Curabitur</a:t>
            </a:r>
            <a:r>
              <a:rPr lang="en-GB" noProof="0" dirty="0"/>
              <a:t> non </a:t>
            </a:r>
            <a:r>
              <a:rPr lang="en-GB" noProof="0" dirty="0" err="1"/>
              <a:t>nulla</a:t>
            </a:r>
            <a:r>
              <a:rPr lang="en-GB" noProof="0" dirty="0"/>
              <a:t> sit </a:t>
            </a:r>
            <a:r>
              <a:rPr lang="en-GB" noProof="0" dirty="0" err="1"/>
              <a:t>amet</a:t>
            </a:r>
            <a:r>
              <a:rPr lang="en-GB" noProof="0" dirty="0"/>
              <a:t> </a:t>
            </a:r>
            <a:r>
              <a:rPr lang="en-GB" noProof="0" dirty="0" err="1"/>
              <a:t>nisl</a:t>
            </a:r>
            <a:r>
              <a:rPr lang="en-GB" noProof="0" dirty="0"/>
              <a:t> tempus convallis </a:t>
            </a:r>
            <a:r>
              <a:rPr lang="en-GB" noProof="0" dirty="0" err="1"/>
              <a:t>quis</a:t>
            </a:r>
            <a:r>
              <a:rPr lang="en-GB" noProof="0" dirty="0"/>
              <a:t> ac </a:t>
            </a:r>
            <a:r>
              <a:rPr lang="en-GB" noProof="0" dirty="0" err="1"/>
              <a:t>lectus</a:t>
            </a:r>
            <a:r>
              <a:rPr lang="en-GB" noProof="0" dirty="0"/>
              <a:t>.</a:t>
            </a:r>
          </a:p>
          <a:p>
            <a:r>
              <a:rPr lang="en-GB" noProof="0" dirty="0"/>
              <a:t>Proin </a:t>
            </a:r>
            <a:r>
              <a:rPr lang="en-GB" noProof="0" dirty="0" err="1"/>
              <a:t>eget</a:t>
            </a:r>
            <a:r>
              <a:rPr lang="en-GB" noProof="0" dirty="0"/>
              <a:t> </a:t>
            </a:r>
            <a:r>
              <a:rPr lang="en-GB" noProof="0" dirty="0" err="1"/>
              <a:t>tortor</a:t>
            </a:r>
            <a:r>
              <a:rPr lang="en-GB" noProof="0" dirty="0"/>
              <a:t> </a:t>
            </a:r>
            <a:r>
              <a:rPr lang="en-GB" noProof="0" dirty="0" err="1"/>
              <a:t>risus</a:t>
            </a:r>
            <a:r>
              <a:rPr lang="en-GB" noProof="0" dirty="0"/>
              <a:t>. Lorem ipsum </a:t>
            </a:r>
            <a:r>
              <a:rPr lang="en-GB" noProof="0" dirty="0" err="1"/>
              <a:t>dolor</a:t>
            </a:r>
            <a:r>
              <a:rPr lang="en-GB" noProof="0" dirty="0"/>
              <a:t> sit </a:t>
            </a:r>
            <a:r>
              <a:rPr lang="en-GB" noProof="0" dirty="0" err="1"/>
              <a:t>amet</a:t>
            </a:r>
            <a:r>
              <a:rPr lang="en-GB" noProof="0" dirty="0"/>
              <a:t>, </a:t>
            </a:r>
            <a:r>
              <a:rPr lang="en-GB" noProof="0" dirty="0" err="1"/>
              <a:t>consectetur</a:t>
            </a:r>
            <a:r>
              <a:rPr lang="en-GB" noProof="0" dirty="0"/>
              <a:t> </a:t>
            </a:r>
            <a:r>
              <a:rPr lang="en-GB" noProof="0" dirty="0" err="1"/>
              <a:t>adipiscing</a:t>
            </a:r>
            <a:r>
              <a:rPr lang="en-GB" noProof="0" dirty="0"/>
              <a:t> </a:t>
            </a:r>
            <a:r>
              <a:rPr lang="en-GB" noProof="0" dirty="0" err="1"/>
              <a:t>elit</a:t>
            </a:r>
            <a:r>
              <a:rPr lang="en-GB" noProof="0" dirty="0"/>
              <a:t>.</a:t>
            </a:r>
          </a:p>
          <a:p>
            <a:pPr marL="457200" indent="-457200">
              <a:buFont typeface="Arial" panose="020B0604020202020204" pitchFamily="34" charset="0"/>
              <a:buChar char="•"/>
            </a:pPr>
            <a:r>
              <a:rPr lang="en-GB" noProof="0" dirty="0"/>
              <a:t>Donec </a:t>
            </a:r>
            <a:r>
              <a:rPr lang="en-GB" noProof="0" dirty="0" err="1"/>
              <a:t>rutrum</a:t>
            </a:r>
            <a:r>
              <a:rPr lang="en-GB" noProof="0" dirty="0"/>
              <a:t> </a:t>
            </a:r>
            <a:r>
              <a:rPr lang="en-GB" noProof="0" dirty="0" err="1"/>
              <a:t>congue</a:t>
            </a:r>
            <a:r>
              <a:rPr lang="en-GB" noProof="0" dirty="0"/>
              <a:t> </a:t>
            </a:r>
            <a:r>
              <a:rPr lang="en-GB" noProof="0" dirty="0" err="1"/>
              <a:t>leo</a:t>
            </a:r>
            <a:r>
              <a:rPr lang="en-GB" noProof="0" dirty="0"/>
              <a:t> </a:t>
            </a:r>
            <a:r>
              <a:rPr lang="en-GB" noProof="0" dirty="0" err="1"/>
              <a:t>eget</a:t>
            </a:r>
            <a:r>
              <a:rPr lang="en-GB" noProof="0" dirty="0"/>
              <a:t> </a:t>
            </a:r>
            <a:r>
              <a:rPr lang="en-GB" noProof="0" dirty="0" err="1"/>
              <a:t>malesuada</a:t>
            </a:r>
            <a:r>
              <a:rPr lang="en-GB" noProof="0" dirty="0"/>
              <a:t>.</a:t>
            </a:r>
          </a:p>
          <a:p>
            <a:pPr marL="457200" indent="-457200">
              <a:buFont typeface="Arial" panose="020B0604020202020204" pitchFamily="34" charset="0"/>
              <a:buChar char="•"/>
            </a:pPr>
            <a:r>
              <a:rPr lang="en-GB" noProof="0" dirty="0" err="1"/>
              <a:t>Curabitur</a:t>
            </a:r>
            <a:r>
              <a:rPr lang="en-GB" noProof="0" dirty="0"/>
              <a:t> </a:t>
            </a:r>
            <a:r>
              <a:rPr lang="en-GB" noProof="0" dirty="0" err="1"/>
              <a:t>aliquet</a:t>
            </a:r>
            <a:r>
              <a:rPr lang="en-GB" noProof="0" dirty="0"/>
              <a:t> </a:t>
            </a:r>
            <a:r>
              <a:rPr lang="en-GB" noProof="0" dirty="0" err="1"/>
              <a:t>quam</a:t>
            </a:r>
            <a:r>
              <a:rPr lang="en-GB" noProof="0" dirty="0"/>
              <a:t> id dui </a:t>
            </a:r>
            <a:r>
              <a:rPr lang="en-GB" noProof="0" dirty="0" err="1"/>
              <a:t>posuere</a:t>
            </a:r>
            <a:r>
              <a:rPr lang="en-GB" noProof="0" dirty="0"/>
              <a:t> </a:t>
            </a:r>
            <a:r>
              <a:rPr lang="en-GB" noProof="0" dirty="0" err="1"/>
              <a:t>blandit</a:t>
            </a:r>
            <a:r>
              <a:rPr lang="en-GB" noProof="0" dirty="0"/>
              <a:t>.</a:t>
            </a:r>
          </a:p>
          <a:p>
            <a:pPr marL="457200" indent="-457200">
              <a:buFont typeface="Arial" panose="020B0604020202020204" pitchFamily="34" charset="0"/>
              <a:buChar char="•"/>
            </a:pPr>
            <a:r>
              <a:rPr lang="en-GB" noProof="0" dirty="0"/>
              <a:t>Proin </a:t>
            </a:r>
            <a:r>
              <a:rPr lang="en-GB" noProof="0" dirty="0" err="1"/>
              <a:t>eget</a:t>
            </a:r>
            <a:r>
              <a:rPr lang="en-GB" noProof="0" dirty="0"/>
              <a:t> </a:t>
            </a:r>
            <a:r>
              <a:rPr lang="en-GB" noProof="0" dirty="0" err="1"/>
              <a:t>tortor</a:t>
            </a:r>
            <a:r>
              <a:rPr lang="en-GB" noProof="0" dirty="0"/>
              <a:t> </a:t>
            </a:r>
            <a:r>
              <a:rPr lang="en-GB" noProof="0" dirty="0" err="1"/>
              <a:t>risus</a:t>
            </a:r>
            <a:r>
              <a:rPr lang="en-GB" noProof="0" dirty="0"/>
              <a:t>.</a:t>
            </a:r>
          </a:p>
        </p:txBody>
      </p:sp>
      <p:sp>
        <p:nvSpPr>
          <p:cNvPr id="15" name="TextBox 14">
            <a:extLst>
              <a:ext uri="{FF2B5EF4-FFF2-40B4-BE49-F238E27FC236}">
                <a16:creationId xmlns:a16="http://schemas.microsoft.com/office/drawing/2014/main" id="{091C2EAF-4008-1240-8C52-9E641194B157}"/>
              </a:ext>
            </a:extLst>
          </p:cNvPr>
          <p:cNvSpPr txBox="1"/>
          <p:nvPr userDrawn="1"/>
        </p:nvSpPr>
        <p:spPr>
          <a:xfrm>
            <a:off x="4116388" y="6416675"/>
            <a:ext cx="3673475"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IAS Ribbon Sans Regular" pitchFamily="2" charset="0"/>
                <a:ea typeface="IAS Ribbon Sans Regular" pitchFamily="2" charset="0"/>
                <a:cs typeface="+mn-cs"/>
              </a:rPr>
              <a:t>23 – 26 July · Brisbane and virtual</a:t>
            </a:r>
          </a:p>
        </p:txBody>
      </p:sp>
      <p:sp>
        <p:nvSpPr>
          <p:cNvPr id="16" name="TextBox 15">
            <a:extLst>
              <a:ext uri="{FF2B5EF4-FFF2-40B4-BE49-F238E27FC236}">
                <a16:creationId xmlns:a16="http://schemas.microsoft.com/office/drawing/2014/main" id="{CEED8009-8440-8D46-8AD7-A2541109AEA4}"/>
              </a:ext>
            </a:extLst>
          </p:cNvPr>
          <p:cNvSpPr txBox="1"/>
          <p:nvPr userDrawn="1"/>
        </p:nvSpPr>
        <p:spPr>
          <a:xfrm>
            <a:off x="7789864" y="6416675"/>
            <a:ext cx="1763711"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IAS Ribbon Sans Regular" pitchFamily="2" charset="0"/>
                <a:ea typeface="IAS Ribbon Sans Regular" pitchFamily="2" charset="0"/>
                <a:cs typeface="+mn-cs"/>
              </a:rPr>
              <a:t>ias2023.org</a:t>
            </a:r>
          </a:p>
        </p:txBody>
      </p:sp>
      <p:sp>
        <p:nvSpPr>
          <p:cNvPr id="17" name="Title 1">
            <a:extLst>
              <a:ext uri="{FF2B5EF4-FFF2-40B4-BE49-F238E27FC236}">
                <a16:creationId xmlns:a16="http://schemas.microsoft.com/office/drawing/2014/main" id="{0B918DAA-45D8-EF4A-B0DE-9DB83618DF2E}"/>
              </a:ext>
            </a:extLst>
          </p:cNvPr>
          <p:cNvSpPr>
            <a:spLocks noGrp="1"/>
          </p:cNvSpPr>
          <p:nvPr>
            <p:ph type="title"/>
          </p:nvPr>
        </p:nvSpPr>
        <p:spPr>
          <a:xfrm>
            <a:off x="4116391" y="441325"/>
            <a:ext cx="7632700" cy="1223964"/>
          </a:xfrm>
          <a:prstGeom prst="rect">
            <a:avLst/>
          </a:prstGeom>
        </p:spPr>
        <p:txBody>
          <a:bodyPr lIns="0" tIns="0" rIns="0" bIns="0" anchor="t"/>
          <a:lstStyle/>
          <a:p>
            <a:r>
              <a:rPr lang="en-GB" noProof="0"/>
              <a:t>Click to edit Master title style</a:t>
            </a:r>
          </a:p>
        </p:txBody>
      </p:sp>
      <p:sp>
        <p:nvSpPr>
          <p:cNvPr id="9" name="TextBox 8">
            <a:extLst>
              <a:ext uri="{FF2B5EF4-FFF2-40B4-BE49-F238E27FC236}">
                <a16:creationId xmlns:a16="http://schemas.microsoft.com/office/drawing/2014/main" id="{EE2431B0-0DEE-274A-8AA7-F4388EFA23F8}"/>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pic>
        <p:nvPicPr>
          <p:cNvPr id="3" name="Picture 2">
            <a:extLst>
              <a:ext uri="{FF2B5EF4-FFF2-40B4-BE49-F238E27FC236}">
                <a16:creationId xmlns:a16="http://schemas.microsoft.com/office/drawing/2014/main" id="{8373F647-4EED-6530-37F4-85C62377339F}"/>
              </a:ext>
            </a:extLst>
          </p:cNvPr>
          <p:cNvPicPr>
            <a:picLocks noChangeAspect="1"/>
          </p:cNvPicPr>
          <p:nvPr userDrawn="1"/>
        </p:nvPicPr>
        <p:blipFill>
          <a:blip r:embed="rId2"/>
          <a:srcRect l="12141" r="12141"/>
          <a:stretch/>
        </p:blipFill>
        <p:spPr>
          <a:xfrm rot="5400000">
            <a:off x="-880786" y="2546073"/>
            <a:ext cx="5192712" cy="3431142"/>
          </a:xfrm>
          <a:prstGeom prst="rect">
            <a:avLst/>
          </a:prstGeom>
        </p:spPr>
      </p:pic>
    </p:spTree>
    <p:extLst>
      <p:ext uri="{BB962C8B-B14F-4D97-AF65-F5344CB8AC3E}">
        <p14:creationId xmlns:p14="http://schemas.microsoft.com/office/powerpoint/2010/main" val="36109199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and Content (no patter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4759B3F-D110-D6ED-127F-0FAAA91002E8}"/>
              </a:ext>
            </a:extLst>
          </p:cNvPr>
          <p:cNvSpPr/>
          <p:nvPr userDrawn="1"/>
        </p:nvSpPr>
        <p:spPr>
          <a:xfrm>
            <a:off x="0" y="0"/>
            <a:ext cx="12192000" cy="1665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3" name="Content Placeholder 12">
            <a:extLst>
              <a:ext uri="{FF2B5EF4-FFF2-40B4-BE49-F238E27FC236}">
                <a16:creationId xmlns:a16="http://schemas.microsoft.com/office/drawing/2014/main" id="{D21A2CA5-C9BE-8646-A49A-C5E2D560704B}"/>
              </a:ext>
            </a:extLst>
          </p:cNvPr>
          <p:cNvSpPr>
            <a:spLocks noGrp="1"/>
          </p:cNvSpPr>
          <p:nvPr>
            <p:ph sz="quarter" idx="13" hasCustomPrompt="1"/>
          </p:nvPr>
        </p:nvSpPr>
        <p:spPr>
          <a:xfrm>
            <a:off x="442917" y="2097091"/>
            <a:ext cx="11306175" cy="4103687"/>
          </a:xfrm>
          <a:prstGeom prst="rect">
            <a:avLst/>
          </a:prstGeom>
        </p:spPr>
        <p:txBody>
          <a:bodyPr lIns="0" tIns="0" rIns="0" bIns="0">
            <a:normAutofit/>
          </a:bodyPr>
          <a:lstStyle>
            <a:lvl1pPr marL="0" indent="0">
              <a:buFont typeface="Courier New" panose="02070309020205020404" pitchFamily="49" charset="0"/>
              <a:buNone/>
              <a:defRPr sz="2000"/>
            </a:lvl1pPr>
          </a:lstStyle>
          <a:p>
            <a:r>
              <a:rPr lang="en-GB" noProof="0"/>
              <a:t>Nulla quis lorem ut libero malesuada feugiat. Curabitur non nulla sit amet nisl tempus convallis quis ac lectus.</a:t>
            </a:r>
          </a:p>
          <a:p>
            <a:r>
              <a:rPr lang="en-GB" noProof="0"/>
              <a:t>Proin eget tortor risus. Lorem ipsum dolor sit amet, consectetur adipiscing elit.</a:t>
            </a:r>
          </a:p>
          <a:p>
            <a:pPr marL="457200" indent="-457200">
              <a:buFont typeface="Arial" panose="020B0604020202020204" pitchFamily="34" charset="0"/>
              <a:buChar char="•"/>
            </a:pPr>
            <a:r>
              <a:rPr lang="en-GB" noProof="0"/>
              <a:t>Donec rutrum congue leo eget malesuada.</a:t>
            </a:r>
          </a:p>
          <a:p>
            <a:pPr marL="457200" indent="-457200">
              <a:buFont typeface="Arial" panose="020B0604020202020204" pitchFamily="34" charset="0"/>
              <a:buChar char="•"/>
            </a:pPr>
            <a:r>
              <a:rPr lang="en-GB" noProof="0"/>
              <a:t>Curabitur aliquet quam id dui posuere blandit.</a:t>
            </a:r>
          </a:p>
          <a:p>
            <a:pPr marL="457200" indent="-457200">
              <a:buFont typeface="Arial" panose="020B0604020202020204" pitchFamily="34" charset="0"/>
              <a:buChar char="•"/>
            </a:pPr>
            <a:r>
              <a:rPr lang="en-GB" noProof="0"/>
              <a:t>Proin eget tortor risus.</a:t>
            </a:r>
          </a:p>
        </p:txBody>
      </p:sp>
      <p:sp>
        <p:nvSpPr>
          <p:cNvPr id="15" name="TextBox 14">
            <a:extLst>
              <a:ext uri="{FF2B5EF4-FFF2-40B4-BE49-F238E27FC236}">
                <a16:creationId xmlns:a16="http://schemas.microsoft.com/office/drawing/2014/main" id="{091C2EAF-4008-1240-8C52-9E641194B157}"/>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IAS Ribbon Sans Regular" pitchFamily="2" charset="0"/>
                <a:ea typeface="IAS Ribbon Sans Regular" pitchFamily="2" charset="0"/>
                <a:cs typeface="+mn-cs"/>
              </a:rPr>
              <a:t>23 – 26 July · Brisbane and virtual</a:t>
            </a:r>
          </a:p>
        </p:txBody>
      </p:sp>
      <p:sp>
        <p:nvSpPr>
          <p:cNvPr id="17" name="Title 1">
            <a:extLst>
              <a:ext uri="{FF2B5EF4-FFF2-40B4-BE49-F238E27FC236}">
                <a16:creationId xmlns:a16="http://schemas.microsoft.com/office/drawing/2014/main" id="{0B918DAA-45D8-EF4A-B0DE-9DB83618DF2E}"/>
              </a:ext>
            </a:extLst>
          </p:cNvPr>
          <p:cNvSpPr>
            <a:spLocks noGrp="1"/>
          </p:cNvSpPr>
          <p:nvPr>
            <p:ph type="title"/>
          </p:nvPr>
        </p:nvSpPr>
        <p:spPr>
          <a:xfrm>
            <a:off x="442913" y="441325"/>
            <a:ext cx="8891918" cy="1223964"/>
          </a:xfrm>
          <a:prstGeom prst="rect">
            <a:avLst/>
          </a:prstGeom>
          <a:noFill/>
        </p:spPr>
        <p:txBody>
          <a:bodyPr lIns="0" tIns="0" rIns="0" bIns="0" anchor="t"/>
          <a:lstStyle/>
          <a:p>
            <a:r>
              <a:rPr lang="en-GB" noProof="0"/>
              <a:t>Click to edit Master title style</a:t>
            </a:r>
          </a:p>
        </p:txBody>
      </p:sp>
      <p:sp>
        <p:nvSpPr>
          <p:cNvPr id="7" name="TextBox 6">
            <a:extLst>
              <a:ext uri="{FF2B5EF4-FFF2-40B4-BE49-F238E27FC236}">
                <a16:creationId xmlns:a16="http://schemas.microsoft.com/office/drawing/2014/main" id="{909497C5-5C94-8C43-959D-C5FE7F60E92D}"/>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IAS Ribbon Sans Regular" pitchFamily="2" charset="0"/>
                <a:ea typeface="IAS Ribbon Sans Regular" pitchFamily="2" charset="0"/>
                <a:cs typeface="+mn-cs"/>
              </a:rPr>
              <a:t>ias2023.org</a:t>
            </a:r>
          </a:p>
        </p:txBody>
      </p:sp>
      <p:sp>
        <p:nvSpPr>
          <p:cNvPr id="9" name="TextBox 8">
            <a:extLst>
              <a:ext uri="{FF2B5EF4-FFF2-40B4-BE49-F238E27FC236}">
                <a16:creationId xmlns:a16="http://schemas.microsoft.com/office/drawing/2014/main" id="{05DE0E92-4155-274E-B8D3-6224F5791510}"/>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pic>
        <p:nvPicPr>
          <p:cNvPr id="3" name="Picture 2">
            <a:extLst>
              <a:ext uri="{FF2B5EF4-FFF2-40B4-BE49-F238E27FC236}">
                <a16:creationId xmlns:a16="http://schemas.microsoft.com/office/drawing/2014/main" id="{E6AB6719-A966-3519-98C7-0ACA839352E5}"/>
              </a:ext>
            </a:extLst>
          </p:cNvPr>
          <p:cNvPicPr>
            <a:picLocks noChangeAspect="1"/>
          </p:cNvPicPr>
          <p:nvPr userDrawn="1"/>
        </p:nvPicPr>
        <p:blipFill>
          <a:blip r:embed="rId2"/>
          <a:srcRect/>
          <a:stretch/>
        </p:blipFill>
        <p:spPr>
          <a:xfrm>
            <a:off x="10244538" y="248400"/>
            <a:ext cx="1608084" cy="1196446"/>
          </a:xfrm>
          <a:prstGeom prst="rect">
            <a:avLst/>
          </a:prstGeom>
        </p:spPr>
      </p:pic>
    </p:spTree>
    <p:extLst>
      <p:ext uri="{BB962C8B-B14F-4D97-AF65-F5344CB8AC3E}">
        <p14:creationId xmlns:p14="http://schemas.microsoft.com/office/powerpoint/2010/main" val="28072841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A84E54A-D965-FC50-802E-562CE671CB7A}"/>
              </a:ext>
            </a:extLst>
          </p:cNvPr>
          <p:cNvSpPr/>
          <p:nvPr userDrawn="1"/>
        </p:nvSpPr>
        <p:spPr>
          <a:xfrm>
            <a:off x="0" y="0"/>
            <a:ext cx="12192000" cy="1665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5" name="TextBox 14">
            <a:extLst>
              <a:ext uri="{FF2B5EF4-FFF2-40B4-BE49-F238E27FC236}">
                <a16:creationId xmlns:a16="http://schemas.microsoft.com/office/drawing/2014/main" id="{091C2EAF-4008-1240-8C52-9E641194B157}"/>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IAS Ribbon Sans Regular" pitchFamily="2" charset="0"/>
                <a:ea typeface="IAS Ribbon Sans Regular" pitchFamily="2" charset="0"/>
                <a:cs typeface="+mn-cs"/>
              </a:rPr>
              <a:t>23 – 26 July · Brisbane and virtual</a:t>
            </a:r>
          </a:p>
        </p:txBody>
      </p:sp>
      <p:sp>
        <p:nvSpPr>
          <p:cNvPr id="17" name="Title 1">
            <a:extLst>
              <a:ext uri="{FF2B5EF4-FFF2-40B4-BE49-F238E27FC236}">
                <a16:creationId xmlns:a16="http://schemas.microsoft.com/office/drawing/2014/main" id="{0B918DAA-45D8-EF4A-B0DE-9DB83618DF2E}"/>
              </a:ext>
            </a:extLst>
          </p:cNvPr>
          <p:cNvSpPr>
            <a:spLocks noGrp="1"/>
          </p:cNvSpPr>
          <p:nvPr>
            <p:ph type="title"/>
          </p:nvPr>
        </p:nvSpPr>
        <p:spPr>
          <a:xfrm>
            <a:off x="442913" y="441325"/>
            <a:ext cx="8891914" cy="1223964"/>
          </a:xfrm>
          <a:prstGeom prst="rect">
            <a:avLst/>
          </a:prstGeom>
        </p:spPr>
        <p:txBody>
          <a:bodyPr lIns="0" tIns="0" rIns="0" bIns="0" anchor="t"/>
          <a:lstStyle/>
          <a:p>
            <a:r>
              <a:rPr lang="en-GB" noProof="0"/>
              <a:t>Click to edit Master title style</a:t>
            </a:r>
          </a:p>
        </p:txBody>
      </p:sp>
      <p:sp>
        <p:nvSpPr>
          <p:cNvPr id="7" name="TextBox 6">
            <a:extLst>
              <a:ext uri="{FF2B5EF4-FFF2-40B4-BE49-F238E27FC236}">
                <a16:creationId xmlns:a16="http://schemas.microsoft.com/office/drawing/2014/main" id="{909497C5-5C94-8C43-959D-C5FE7F60E92D}"/>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IAS Ribbon Sans Regular" pitchFamily="2" charset="0"/>
                <a:ea typeface="IAS Ribbon Sans Regular" pitchFamily="2" charset="0"/>
                <a:cs typeface="+mn-cs"/>
              </a:rPr>
              <a:t>ias2023.org</a:t>
            </a:r>
          </a:p>
        </p:txBody>
      </p:sp>
      <p:sp>
        <p:nvSpPr>
          <p:cNvPr id="9" name="TextBox 8">
            <a:extLst>
              <a:ext uri="{FF2B5EF4-FFF2-40B4-BE49-F238E27FC236}">
                <a16:creationId xmlns:a16="http://schemas.microsoft.com/office/drawing/2014/main" id="{05DE0E92-4155-274E-B8D3-6224F5791510}"/>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pic>
        <p:nvPicPr>
          <p:cNvPr id="4" name="Picture 3">
            <a:extLst>
              <a:ext uri="{FF2B5EF4-FFF2-40B4-BE49-F238E27FC236}">
                <a16:creationId xmlns:a16="http://schemas.microsoft.com/office/drawing/2014/main" id="{54236A86-39CA-2553-C598-9D791DE35341}"/>
              </a:ext>
            </a:extLst>
          </p:cNvPr>
          <p:cNvPicPr>
            <a:picLocks noChangeAspect="1"/>
          </p:cNvPicPr>
          <p:nvPr userDrawn="1"/>
        </p:nvPicPr>
        <p:blipFill>
          <a:blip r:embed="rId2"/>
          <a:srcRect/>
          <a:stretch/>
        </p:blipFill>
        <p:spPr>
          <a:xfrm>
            <a:off x="10244538" y="248400"/>
            <a:ext cx="1608084" cy="1196446"/>
          </a:xfrm>
          <a:prstGeom prst="rect">
            <a:avLst/>
          </a:prstGeom>
        </p:spPr>
      </p:pic>
    </p:spTree>
    <p:extLst>
      <p:ext uri="{BB962C8B-B14F-4D97-AF65-F5344CB8AC3E}">
        <p14:creationId xmlns:p14="http://schemas.microsoft.com/office/powerpoint/2010/main" val="42440573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C6D1B286-EE94-DE44-8BBB-C1AC46863680}"/>
              </a:ext>
            </a:extLst>
          </p:cNvPr>
          <p:cNvSpPr>
            <a:spLocks noGrp="1"/>
          </p:cNvSpPr>
          <p:nvPr>
            <p:ph sz="quarter" idx="13"/>
          </p:nvPr>
        </p:nvSpPr>
        <p:spPr>
          <a:xfrm>
            <a:off x="442913" y="2097089"/>
            <a:ext cx="5437187" cy="4103686"/>
          </a:xfrm>
          <a:prstGeom prst="rect">
            <a:avLst/>
          </a:prstGeom>
        </p:spPr>
        <p:txBody>
          <a:bodyPr lIns="0" tIns="0" rIns="0" bIns="0">
            <a:normAutofit/>
          </a:bodyPr>
          <a:lstStyle>
            <a:lvl1pPr marL="0" indent="0">
              <a:buNone/>
              <a:defRPr sz="2000"/>
            </a:lvl1pPr>
          </a:lstStyle>
          <a:p>
            <a:pPr lvl="0"/>
            <a:r>
              <a:rPr lang="en-GB" noProof="0"/>
              <a:t>Click to edit Master text styles</a:t>
            </a:r>
          </a:p>
        </p:txBody>
      </p:sp>
      <p:sp>
        <p:nvSpPr>
          <p:cNvPr id="17" name="Content Placeholder 16">
            <a:extLst>
              <a:ext uri="{FF2B5EF4-FFF2-40B4-BE49-F238E27FC236}">
                <a16:creationId xmlns:a16="http://schemas.microsoft.com/office/drawing/2014/main" id="{9B53F7F2-792C-5946-B26B-153D893CB55B}"/>
              </a:ext>
            </a:extLst>
          </p:cNvPr>
          <p:cNvSpPr>
            <a:spLocks noGrp="1"/>
          </p:cNvSpPr>
          <p:nvPr>
            <p:ph sz="quarter" idx="14"/>
          </p:nvPr>
        </p:nvSpPr>
        <p:spPr>
          <a:xfrm>
            <a:off x="6311903" y="2097091"/>
            <a:ext cx="5437188" cy="4103687"/>
          </a:xfrm>
          <a:prstGeom prst="rect">
            <a:avLst/>
          </a:prstGeom>
        </p:spPr>
        <p:txBody>
          <a:bodyPr lIns="0" tIns="0" rIns="0" bIns="0"/>
          <a:lstStyle>
            <a:lvl1pPr marL="0" indent="0">
              <a:buNone/>
              <a:defRPr sz="2000"/>
            </a:lvl1pPr>
          </a:lstStyle>
          <a:p>
            <a:pPr lvl="0"/>
            <a:r>
              <a:rPr lang="en-GB" noProof="0"/>
              <a:t>Click to edit Master text styles</a:t>
            </a:r>
          </a:p>
        </p:txBody>
      </p:sp>
      <p:sp>
        <p:nvSpPr>
          <p:cNvPr id="8" name="TextBox 7">
            <a:extLst>
              <a:ext uri="{FF2B5EF4-FFF2-40B4-BE49-F238E27FC236}">
                <a16:creationId xmlns:a16="http://schemas.microsoft.com/office/drawing/2014/main" id="{A3180687-9ED9-514C-9D5C-4D3E75055068}"/>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IAS Ribbon Sans Regular" pitchFamily="2" charset="0"/>
                <a:ea typeface="IAS Ribbon Sans Regular" pitchFamily="2" charset="0"/>
                <a:cs typeface="+mn-cs"/>
              </a:rPr>
              <a:t>23 – 26 July · Brisbane and virtual</a:t>
            </a:r>
          </a:p>
        </p:txBody>
      </p:sp>
      <p:sp>
        <p:nvSpPr>
          <p:cNvPr id="10" name="Title 1">
            <a:extLst>
              <a:ext uri="{FF2B5EF4-FFF2-40B4-BE49-F238E27FC236}">
                <a16:creationId xmlns:a16="http://schemas.microsoft.com/office/drawing/2014/main" id="{E5A67C6D-451D-6C40-B015-49D1207326AE}"/>
              </a:ext>
            </a:extLst>
          </p:cNvPr>
          <p:cNvSpPr>
            <a:spLocks noGrp="1"/>
          </p:cNvSpPr>
          <p:nvPr>
            <p:ph type="title"/>
          </p:nvPr>
        </p:nvSpPr>
        <p:spPr>
          <a:xfrm>
            <a:off x="4116391" y="441325"/>
            <a:ext cx="7632700" cy="1223964"/>
          </a:xfrm>
          <a:prstGeom prst="rect">
            <a:avLst/>
          </a:prstGeom>
        </p:spPr>
        <p:txBody>
          <a:bodyPr lIns="0" tIns="0" rIns="0" bIns="0" anchor="t"/>
          <a:lstStyle/>
          <a:p>
            <a:r>
              <a:rPr lang="en-GB" noProof="0"/>
              <a:t>Click to edit Master title style</a:t>
            </a:r>
          </a:p>
        </p:txBody>
      </p:sp>
      <p:sp>
        <p:nvSpPr>
          <p:cNvPr id="11" name="TextBox 10">
            <a:extLst>
              <a:ext uri="{FF2B5EF4-FFF2-40B4-BE49-F238E27FC236}">
                <a16:creationId xmlns:a16="http://schemas.microsoft.com/office/drawing/2014/main" id="{917245EE-BB3A-034C-BE06-055376C80D0C}"/>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IAS Ribbon Sans Regular" pitchFamily="2" charset="0"/>
                <a:ea typeface="IAS Ribbon Sans Regular" pitchFamily="2" charset="0"/>
                <a:cs typeface="+mn-cs"/>
              </a:rPr>
              <a:t>ias2023.org</a:t>
            </a:r>
          </a:p>
        </p:txBody>
      </p:sp>
      <p:sp>
        <p:nvSpPr>
          <p:cNvPr id="12" name="TextBox 11">
            <a:extLst>
              <a:ext uri="{FF2B5EF4-FFF2-40B4-BE49-F238E27FC236}">
                <a16:creationId xmlns:a16="http://schemas.microsoft.com/office/drawing/2014/main" id="{48551B1C-217B-4F4B-81FF-529B758036DF}"/>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Tree>
    <p:extLst>
      <p:ext uri="{BB962C8B-B14F-4D97-AF65-F5344CB8AC3E}">
        <p14:creationId xmlns:p14="http://schemas.microsoft.com/office/powerpoint/2010/main" val="524558221"/>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Tex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2D4093A-7AF9-304D-AE6D-F745B4F0164D}"/>
              </a:ext>
            </a:extLst>
          </p:cNvPr>
          <p:cNvSpPr>
            <a:spLocks noGrp="1"/>
          </p:cNvSpPr>
          <p:nvPr>
            <p:ph type="body" sz="quarter" idx="13" hasCustomPrompt="1"/>
          </p:nvPr>
        </p:nvSpPr>
        <p:spPr>
          <a:xfrm>
            <a:off x="442915" y="3256767"/>
            <a:ext cx="5437188" cy="2944008"/>
          </a:xfrm>
          <a:prstGeom prst="rect">
            <a:avLst/>
          </a:prstGeom>
        </p:spPr>
        <p:txBody>
          <a:bodyPr lIns="0" tIns="0" rIns="0" bIns="0" anchor="t">
            <a:normAutofit/>
          </a:bodyPr>
          <a:lstStyle>
            <a:lvl1pPr marL="0" indent="0">
              <a:buNone/>
              <a:defRPr sz="2000"/>
            </a:lvl1pPr>
          </a:lstStyle>
          <a:p>
            <a:pPr lvl="0"/>
            <a:r>
              <a:rPr lang="en-GB" noProof="0" dirty="0" err="1"/>
              <a:t>Nulla</a:t>
            </a:r>
            <a:r>
              <a:rPr lang="en-GB" noProof="0" dirty="0"/>
              <a:t> </a:t>
            </a:r>
            <a:r>
              <a:rPr lang="en-GB" noProof="0" dirty="0" err="1"/>
              <a:t>quis</a:t>
            </a:r>
            <a:r>
              <a:rPr lang="en-GB" noProof="0" dirty="0"/>
              <a:t> lorem </a:t>
            </a:r>
            <a:r>
              <a:rPr lang="en-GB" noProof="0" dirty="0" err="1"/>
              <a:t>ut</a:t>
            </a:r>
            <a:r>
              <a:rPr lang="en-GB" noProof="0" dirty="0"/>
              <a:t> libero </a:t>
            </a:r>
            <a:r>
              <a:rPr lang="en-GB" noProof="0" dirty="0" err="1"/>
              <a:t>malesuada</a:t>
            </a:r>
            <a:r>
              <a:rPr lang="en-GB" noProof="0" dirty="0"/>
              <a:t> </a:t>
            </a:r>
            <a:r>
              <a:rPr lang="en-GB" noProof="0" dirty="0" err="1"/>
              <a:t>feugiat</a:t>
            </a:r>
            <a:r>
              <a:rPr lang="en-GB" noProof="0" dirty="0"/>
              <a:t>. </a:t>
            </a:r>
            <a:r>
              <a:rPr lang="en-GB" noProof="0" dirty="0" err="1"/>
              <a:t>Curabitur</a:t>
            </a:r>
            <a:r>
              <a:rPr lang="en-GB" noProof="0" dirty="0"/>
              <a:t> non </a:t>
            </a:r>
            <a:r>
              <a:rPr lang="en-GB" noProof="0" dirty="0" err="1"/>
              <a:t>nulla</a:t>
            </a:r>
            <a:r>
              <a:rPr lang="en-GB" noProof="0" dirty="0"/>
              <a:t> sit </a:t>
            </a:r>
            <a:r>
              <a:rPr lang="en-GB" noProof="0" dirty="0" err="1"/>
              <a:t>amet</a:t>
            </a:r>
            <a:r>
              <a:rPr lang="en-GB" noProof="0" dirty="0"/>
              <a:t> </a:t>
            </a:r>
            <a:r>
              <a:rPr lang="en-GB" noProof="0" dirty="0" err="1"/>
              <a:t>nisl</a:t>
            </a:r>
            <a:r>
              <a:rPr lang="en-GB" noProof="0" dirty="0"/>
              <a:t> tempus convallis </a:t>
            </a:r>
            <a:r>
              <a:rPr lang="en-GB" noProof="0" dirty="0" err="1"/>
              <a:t>quis</a:t>
            </a:r>
            <a:r>
              <a:rPr lang="en-GB" noProof="0" dirty="0"/>
              <a:t> ac </a:t>
            </a:r>
            <a:r>
              <a:rPr lang="en-GB" noProof="0" dirty="0" err="1"/>
              <a:t>lectus</a:t>
            </a:r>
            <a:r>
              <a:rPr lang="en-GB" noProof="0" dirty="0"/>
              <a:t>.</a:t>
            </a:r>
          </a:p>
        </p:txBody>
      </p:sp>
      <p:sp>
        <p:nvSpPr>
          <p:cNvPr id="12" name="Content Placeholder 11">
            <a:extLst>
              <a:ext uri="{FF2B5EF4-FFF2-40B4-BE49-F238E27FC236}">
                <a16:creationId xmlns:a16="http://schemas.microsoft.com/office/drawing/2014/main" id="{FEE9A4EF-A011-1744-9932-D74E1968F6E7}"/>
              </a:ext>
            </a:extLst>
          </p:cNvPr>
          <p:cNvSpPr>
            <a:spLocks noGrp="1"/>
          </p:cNvSpPr>
          <p:nvPr>
            <p:ph sz="quarter" idx="14"/>
          </p:nvPr>
        </p:nvSpPr>
        <p:spPr>
          <a:xfrm>
            <a:off x="6311903" y="441325"/>
            <a:ext cx="5437188" cy="5759450"/>
          </a:xfrm>
          <a:prstGeom prst="rect">
            <a:avLst/>
          </a:prstGeom>
        </p:spPr>
        <p:txBody>
          <a:bodyPr lIns="0" tIns="0" rIns="0" bIns="0">
            <a:normAutofit/>
          </a:bodyPr>
          <a:lstStyle>
            <a:lvl1pPr marL="0" indent="0">
              <a:buNone/>
              <a:defRPr sz="2000"/>
            </a:lvl1pPr>
          </a:lstStyle>
          <a:p>
            <a:pPr lvl="0"/>
            <a:r>
              <a:rPr lang="en-GB" noProof="0"/>
              <a:t>Click to edit Master text styles</a:t>
            </a:r>
          </a:p>
        </p:txBody>
      </p:sp>
      <p:sp>
        <p:nvSpPr>
          <p:cNvPr id="16" name="Title 10">
            <a:extLst>
              <a:ext uri="{FF2B5EF4-FFF2-40B4-BE49-F238E27FC236}">
                <a16:creationId xmlns:a16="http://schemas.microsoft.com/office/drawing/2014/main" id="{091C71F5-B0A7-8745-8F8B-E636D57FA2A7}"/>
              </a:ext>
            </a:extLst>
          </p:cNvPr>
          <p:cNvSpPr>
            <a:spLocks noGrp="1"/>
          </p:cNvSpPr>
          <p:nvPr>
            <p:ph type="title"/>
          </p:nvPr>
        </p:nvSpPr>
        <p:spPr>
          <a:xfrm>
            <a:off x="442913" y="1665294"/>
            <a:ext cx="5437187" cy="1428641"/>
          </a:xfrm>
          <a:prstGeom prst="rect">
            <a:avLst/>
          </a:prstGeom>
        </p:spPr>
        <p:txBody>
          <a:bodyPr lIns="0" tIns="0" rIns="0" bIns="0" anchor="b"/>
          <a:lstStyle/>
          <a:p>
            <a:r>
              <a:rPr lang="en-GB" noProof="0"/>
              <a:t>Click to edit Master title style</a:t>
            </a:r>
          </a:p>
        </p:txBody>
      </p:sp>
      <p:sp>
        <p:nvSpPr>
          <p:cNvPr id="9" name="TextBox 8">
            <a:extLst>
              <a:ext uri="{FF2B5EF4-FFF2-40B4-BE49-F238E27FC236}">
                <a16:creationId xmlns:a16="http://schemas.microsoft.com/office/drawing/2014/main" id="{57465E4D-8ADE-2143-908C-7C2920965ACF}"/>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IAS Ribbon Sans Regular" pitchFamily="2" charset="0"/>
                <a:ea typeface="IAS Ribbon Sans Regular" pitchFamily="2" charset="0"/>
                <a:cs typeface="+mn-cs"/>
              </a:rPr>
              <a:t>23 – 26 July · Brisbane and virtual</a:t>
            </a:r>
          </a:p>
        </p:txBody>
      </p:sp>
      <p:sp>
        <p:nvSpPr>
          <p:cNvPr id="11" name="TextBox 10">
            <a:extLst>
              <a:ext uri="{FF2B5EF4-FFF2-40B4-BE49-F238E27FC236}">
                <a16:creationId xmlns:a16="http://schemas.microsoft.com/office/drawing/2014/main" id="{5D76478F-F1E2-AD47-BAC6-395C98E2FF59}"/>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IAS Ribbon Sans Regular" pitchFamily="2" charset="0"/>
                <a:ea typeface="IAS Ribbon Sans Regular" pitchFamily="2" charset="0"/>
                <a:cs typeface="+mn-cs"/>
              </a:rPr>
              <a:t>ias2023.org</a:t>
            </a:r>
          </a:p>
        </p:txBody>
      </p:sp>
      <p:sp>
        <p:nvSpPr>
          <p:cNvPr id="13" name="TextBox 12">
            <a:extLst>
              <a:ext uri="{FF2B5EF4-FFF2-40B4-BE49-F238E27FC236}">
                <a16:creationId xmlns:a16="http://schemas.microsoft.com/office/drawing/2014/main" id="{67AD4010-0096-6B46-B74C-E77670FCDEA8}"/>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Tree>
    <p:extLst>
      <p:ext uri="{BB962C8B-B14F-4D97-AF65-F5344CB8AC3E}">
        <p14:creationId xmlns:p14="http://schemas.microsoft.com/office/powerpoint/2010/main" val="41836808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Text 2">
    <p:spTree>
      <p:nvGrpSpPr>
        <p:cNvPr id="1" name=""/>
        <p:cNvGrpSpPr/>
        <p:nvPr/>
      </p:nvGrpSpPr>
      <p:grpSpPr>
        <a:xfrm>
          <a:off x="0" y="0"/>
          <a:ext cx="0" cy="0"/>
          <a:chOff x="0" y="0"/>
          <a:chExt cx="0" cy="0"/>
        </a:xfrm>
      </p:grpSpPr>
      <p:sp>
        <p:nvSpPr>
          <p:cNvPr id="17" name="Content Placeholder 16">
            <a:extLst>
              <a:ext uri="{FF2B5EF4-FFF2-40B4-BE49-F238E27FC236}">
                <a16:creationId xmlns:a16="http://schemas.microsoft.com/office/drawing/2014/main" id="{9B53F7F2-792C-5946-B26B-153D893CB55B}"/>
              </a:ext>
            </a:extLst>
          </p:cNvPr>
          <p:cNvSpPr>
            <a:spLocks noGrp="1"/>
          </p:cNvSpPr>
          <p:nvPr>
            <p:ph sz="quarter" idx="14"/>
          </p:nvPr>
        </p:nvSpPr>
        <p:spPr>
          <a:xfrm>
            <a:off x="4116388" y="2097089"/>
            <a:ext cx="7632703" cy="4103692"/>
          </a:xfrm>
          <a:prstGeom prst="rect">
            <a:avLst/>
          </a:prstGeom>
        </p:spPr>
        <p:txBody>
          <a:bodyPr lIns="0" tIns="0" rIns="0" bIns="0">
            <a:normAutofit/>
          </a:bodyPr>
          <a:lstStyle>
            <a:lvl1pPr marL="0" indent="0">
              <a:buNone/>
              <a:defRPr sz="2000"/>
            </a:lvl1pPr>
          </a:lstStyle>
          <a:p>
            <a:pPr lvl="0"/>
            <a:r>
              <a:rPr lang="en-GB" noProof="0"/>
              <a:t>Click to edit Master text styles</a:t>
            </a:r>
          </a:p>
        </p:txBody>
      </p:sp>
      <p:sp>
        <p:nvSpPr>
          <p:cNvPr id="11" name="TextBox 10">
            <a:extLst>
              <a:ext uri="{FF2B5EF4-FFF2-40B4-BE49-F238E27FC236}">
                <a16:creationId xmlns:a16="http://schemas.microsoft.com/office/drawing/2014/main" id="{4663AB3E-8BB7-2D4E-9A4B-1FA373B92B4A}"/>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IAS Ribbon Sans Regular" pitchFamily="2" charset="0"/>
                <a:ea typeface="IAS Ribbon Sans Regular" pitchFamily="2" charset="0"/>
                <a:cs typeface="+mn-cs"/>
              </a:rPr>
              <a:t>23 – 26 July · Brisbane and virtual</a:t>
            </a:r>
          </a:p>
        </p:txBody>
      </p:sp>
      <p:sp>
        <p:nvSpPr>
          <p:cNvPr id="18" name="Title 1">
            <a:extLst>
              <a:ext uri="{FF2B5EF4-FFF2-40B4-BE49-F238E27FC236}">
                <a16:creationId xmlns:a16="http://schemas.microsoft.com/office/drawing/2014/main" id="{4C75301D-79B8-304D-A9AB-978AFF9076BB}"/>
              </a:ext>
            </a:extLst>
          </p:cNvPr>
          <p:cNvSpPr>
            <a:spLocks noGrp="1"/>
          </p:cNvSpPr>
          <p:nvPr>
            <p:ph type="title"/>
          </p:nvPr>
        </p:nvSpPr>
        <p:spPr>
          <a:xfrm>
            <a:off x="4116391" y="441325"/>
            <a:ext cx="7632700" cy="1223964"/>
          </a:xfrm>
          <a:prstGeom prst="rect">
            <a:avLst/>
          </a:prstGeom>
        </p:spPr>
        <p:txBody>
          <a:bodyPr lIns="0" tIns="0" rIns="0" bIns="0" anchor="t"/>
          <a:lstStyle/>
          <a:p>
            <a:r>
              <a:rPr lang="en-GB" noProof="0"/>
              <a:t>Click to edit Master title style</a:t>
            </a:r>
          </a:p>
        </p:txBody>
      </p:sp>
      <p:sp>
        <p:nvSpPr>
          <p:cNvPr id="13" name="TextBox 12">
            <a:extLst>
              <a:ext uri="{FF2B5EF4-FFF2-40B4-BE49-F238E27FC236}">
                <a16:creationId xmlns:a16="http://schemas.microsoft.com/office/drawing/2014/main" id="{CEEB2E94-95BD-AF4A-8CB8-DEF6AF2D71CC}"/>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IAS Ribbon Sans Regular" pitchFamily="2" charset="0"/>
                <a:ea typeface="IAS Ribbon Sans Regular" pitchFamily="2" charset="0"/>
                <a:cs typeface="+mn-cs"/>
              </a:rPr>
              <a:t>ias2023.org</a:t>
            </a:r>
          </a:p>
        </p:txBody>
      </p:sp>
      <p:sp>
        <p:nvSpPr>
          <p:cNvPr id="16" name="TextBox 15">
            <a:extLst>
              <a:ext uri="{FF2B5EF4-FFF2-40B4-BE49-F238E27FC236}">
                <a16:creationId xmlns:a16="http://schemas.microsoft.com/office/drawing/2014/main" id="{63903E21-8E3C-EA42-845E-ACA015593389}"/>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4" name="Text Placeholder 3">
            <a:extLst>
              <a:ext uri="{FF2B5EF4-FFF2-40B4-BE49-F238E27FC236}">
                <a16:creationId xmlns:a16="http://schemas.microsoft.com/office/drawing/2014/main" id="{6F60080C-8E2C-13C8-F305-B9340CF0ACDB}"/>
              </a:ext>
            </a:extLst>
          </p:cNvPr>
          <p:cNvSpPr>
            <a:spLocks noGrp="1"/>
          </p:cNvSpPr>
          <p:nvPr>
            <p:ph type="body" sz="quarter" idx="17" hasCustomPrompt="1"/>
          </p:nvPr>
        </p:nvSpPr>
        <p:spPr>
          <a:xfrm>
            <a:off x="442913" y="2097088"/>
            <a:ext cx="3368799" cy="4103687"/>
          </a:xfrm>
        </p:spPr>
        <p:txBody>
          <a:bodyPr/>
          <a:lstStyle>
            <a:lvl1pPr marL="0" indent="0">
              <a:buNone/>
              <a:defRPr/>
            </a:lvl1pPr>
          </a:lstStyle>
          <a:p>
            <a:pPr lvl="0"/>
            <a:r>
              <a:rPr lang="en-GB" noProof="0" dirty="0" err="1"/>
              <a:t>Nulla</a:t>
            </a:r>
            <a:r>
              <a:rPr lang="en-GB" noProof="0" dirty="0"/>
              <a:t> </a:t>
            </a:r>
            <a:r>
              <a:rPr lang="en-GB" noProof="0" dirty="0" err="1"/>
              <a:t>quis</a:t>
            </a:r>
            <a:r>
              <a:rPr lang="en-GB" noProof="0" dirty="0"/>
              <a:t> lorem </a:t>
            </a:r>
            <a:r>
              <a:rPr lang="en-GB" noProof="0" dirty="0" err="1"/>
              <a:t>ut</a:t>
            </a:r>
            <a:r>
              <a:rPr lang="en-GB" noProof="0" dirty="0"/>
              <a:t> libero </a:t>
            </a:r>
            <a:r>
              <a:rPr lang="en-GB" noProof="0" dirty="0" err="1"/>
              <a:t>malesuada</a:t>
            </a:r>
            <a:r>
              <a:rPr lang="en-GB" noProof="0" dirty="0"/>
              <a:t> </a:t>
            </a:r>
            <a:r>
              <a:rPr lang="en-GB" noProof="0" dirty="0" err="1"/>
              <a:t>feugiat</a:t>
            </a:r>
            <a:r>
              <a:rPr lang="en-GB" noProof="0" dirty="0"/>
              <a:t>. </a:t>
            </a:r>
            <a:r>
              <a:rPr lang="en-GB" noProof="0" dirty="0" err="1"/>
              <a:t>Curabitur</a:t>
            </a:r>
            <a:r>
              <a:rPr lang="en-GB" noProof="0" dirty="0"/>
              <a:t> non </a:t>
            </a:r>
            <a:r>
              <a:rPr lang="en-GB" noProof="0" dirty="0" err="1"/>
              <a:t>nulla</a:t>
            </a:r>
            <a:r>
              <a:rPr lang="en-GB" noProof="0" dirty="0"/>
              <a:t> sit </a:t>
            </a:r>
            <a:r>
              <a:rPr lang="en-GB" noProof="0" dirty="0" err="1"/>
              <a:t>amet</a:t>
            </a:r>
            <a:r>
              <a:rPr lang="en-GB" noProof="0" dirty="0"/>
              <a:t> </a:t>
            </a:r>
            <a:r>
              <a:rPr lang="en-GB" noProof="0" dirty="0" err="1"/>
              <a:t>nisl</a:t>
            </a:r>
            <a:r>
              <a:rPr lang="en-GB" noProof="0" dirty="0"/>
              <a:t> tempus convallis </a:t>
            </a:r>
            <a:r>
              <a:rPr lang="en-GB" noProof="0" dirty="0" err="1"/>
              <a:t>quis</a:t>
            </a:r>
            <a:r>
              <a:rPr lang="en-GB" noProof="0" dirty="0"/>
              <a:t> ac </a:t>
            </a:r>
            <a:r>
              <a:rPr lang="en-GB" noProof="0" dirty="0" err="1"/>
              <a:t>lectus</a:t>
            </a:r>
            <a:r>
              <a:rPr lang="en-GB" noProof="0" dirty="0"/>
              <a:t>.</a:t>
            </a:r>
          </a:p>
        </p:txBody>
      </p:sp>
    </p:spTree>
    <p:extLst>
      <p:ext uri="{BB962C8B-B14F-4D97-AF65-F5344CB8AC3E}">
        <p14:creationId xmlns:p14="http://schemas.microsoft.com/office/powerpoint/2010/main" val="872391255"/>
      </p:ext>
    </p:extLst>
  </p:cSld>
  <p:clrMapOvr>
    <a:masterClrMapping/>
  </p:clrMapOvr>
  <p:extLst>
    <p:ext uri="{DCECCB84-F9BA-43D5-87BE-67443E8EF086}">
      <p15:sldGuideLst xmlns:p15="http://schemas.microsoft.com/office/powerpoint/2012/main">
        <p15:guide id="1" orient="horz" pos="1888">
          <p15:clr>
            <a:srgbClr val="FBAE40"/>
          </p15:clr>
        </p15:guide>
        <p15:guide id="2" orient="horz" pos="1729">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Text 3">
    <p:spTree>
      <p:nvGrpSpPr>
        <p:cNvPr id="1" name=""/>
        <p:cNvGrpSpPr/>
        <p:nvPr/>
      </p:nvGrpSpPr>
      <p:grpSpPr>
        <a:xfrm>
          <a:off x="0" y="0"/>
          <a:ext cx="0" cy="0"/>
          <a:chOff x="0" y="0"/>
          <a:chExt cx="0" cy="0"/>
        </a:xfrm>
      </p:grpSpPr>
      <p:sp>
        <p:nvSpPr>
          <p:cNvPr id="17" name="Content Placeholder 16">
            <a:extLst>
              <a:ext uri="{FF2B5EF4-FFF2-40B4-BE49-F238E27FC236}">
                <a16:creationId xmlns:a16="http://schemas.microsoft.com/office/drawing/2014/main" id="{9B53F7F2-792C-5946-B26B-153D893CB55B}"/>
              </a:ext>
            </a:extLst>
          </p:cNvPr>
          <p:cNvSpPr>
            <a:spLocks noGrp="1"/>
          </p:cNvSpPr>
          <p:nvPr>
            <p:ph sz="quarter" idx="14"/>
          </p:nvPr>
        </p:nvSpPr>
        <p:spPr>
          <a:xfrm>
            <a:off x="6311900" y="2097089"/>
            <a:ext cx="5437191" cy="4103692"/>
          </a:xfrm>
          <a:prstGeom prst="rect">
            <a:avLst/>
          </a:prstGeom>
        </p:spPr>
        <p:txBody>
          <a:bodyPr lIns="0" tIns="0" rIns="0" bIns="0">
            <a:normAutofit/>
          </a:bodyPr>
          <a:lstStyle>
            <a:lvl1pPr marL="0" indent="0">
              <a:buNone/>
              <a:defRPr sz="2000"/>
            </a:lvl1pPr>
          </a:lstStyle>
          <a:p>
            <a:pPr lvl="0"/>
            <a:r>
              <a:rPr lang="en-GB" noProof="0"/>
              <a:t>Click to edit Master text styles</a:t>
            </a:r>
          </a:p>
        </p:txBody>
      </p:sp>
      <p:sp>
        <p:nvSpPr>
          <p:cNvPr id="11" name="TextBox 10">
            <a:extLst>
              <a:ext uri="{FF2B5EF4-FFF2-40B4-BE49-F238E27FC236}">
                <a16:creationId xmlns:a16="http://schemas.microsoft.com/office/drawing/2014/main" id="{4663AB3E-8BB7-2D4E-9A4B-1FA373B92B4A}"/>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IAS Ribbon Sans Regular" pitchFamily="2" charset="0"/>
                <a:ea typeface="IAS Ribbon Sans Regular" pitchFamily="2" charset="0"/>
                <a:cs typeface="+mn-cs"/>
              </a:rPr>
              <a:t>23 – 26 July · Brisbane and virtual</a:t>
            </a:r>
          </a:p>
        </p:txBody>
      </p:sp>
      <p:sp>
        <p:nvSpPr>
          <p:cNvPr id="18" name="Title 1">
            <a:extLst>
              <a:ext uri="{FF2B5EF4-FFF2-40B4-BE49-F238E27FC236}">
                <a16:creationId xmlns:a16="http://schemas.microsoft.com/office/drawing/2014/main" id="{4C75301D-79B8-304D-A9AB-978AFF9076BB}"/>
              </a:ext>
            </a:extLst>
          </p:cNvPr>
          <p:cNvSpPr>
            <a:spLocks noGrp="1"/>
          </p:cNvSpPr>
          <p:nvPr>
            <p:ph type="title"/>
          </p:nvPr>
        </p:nvSpPr>
        <p:spPr>
          <a:xfrm>
            <a:off x="4116391" y="441325"/>
            <a:ext cx="7632700" cy="1223964"/>
          </a:xfrm>
          <a:prstGeom prst="rect">
            <a:avLst/>
          </a:prstGeom>
        </p:spPr>
        <p:txBody>
          <a:bodyPr lIns="0" tIns="0" rIns="0" bIns="0" anchor="t"/>
          <a:lstStyle/>
          <a:p>
            <a:r>
              <a:rPr lang="en-GB" noProof="0"/>
              <a:t>Click to edit Master title style</a:t>
            </a:r>
          </a:p>
        </p:txBody>
      </p:sp>
      <p:sp>
        <p:nvSpPr>
          <p:cNvPr id="13" name="TextBox 12">
            <a:extLst>
              <a:ext uri="{FF2B5EF4-FFF2-40B4-BE49-F238E27FC236}">
                <a16:creationId xmlns:a16="http://schemas.microsoft.com/office/drawing/2014/main" id="{CEEB2E94-95BD-AF4A-8CB8-DEF6AF2D71CC}"/>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IAS Ribbon Sans Regular" pitchFamily="2" charset="0"/>
                <a:ea typeface="IAS Ribbon Sans Regular" pitchFamily="2" charset="0"/>
                <a:cs typeface="+mn-cs"/>
              </a:rPr>
              <a:t>ias2023.org</a:t>
            </a:r>
          </a:p>
        </p:txBody>
      </p:sp>
      <p:sp>
        <p:nvSpPr>
          <p:cNvPr id="16" name="TextBox 15">
            <a:extLst>
              <a:ext uri="{FF2B5EF4-FFF2-40B4-BE49-F238E27FC236}">
                <a16:creationId xmlns:a16="http://schemas.microsoft.com/office/drawing/2014/main" id="{63903E21-8E3C-EA42-845E-ACA015593389}"/>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4" name="Text Placeholder 3">
            <a:extLst>
              <a:ext uri="{FF2B5EF4-FFF2-40B4-BE49-F238E27FC236}">
                <a16:creationId xmlns:a16="http://schemas.microsoft.com/office/drawing/2014/main" id="{6F60080C-8E2C-13C8-F305-B9340CF0ACDB}"/>
              </a:ext>
            </a:extLst>
          </p:cNvPr>
          <p:cNvSpPr>
            <a:spLocks noGrp="1"/>
          </p:cNvSpPr>
          <p:nvPr>
            <p:ph type="body" sz="quarter" idx="17" hasCustomPrompt="1"/>
          </p:nvPr>
        </p:nvSpPr>
        <p:spPr>
          <a:xfrm>
            <a:off x="442913" y="2097088"/>
            <a:ext cx="5437187" cy="4103687"/>
          </a:xfrm>
        </p:spPr>
        <p:txBody>
          <a:bodyPr/>
          <a:lstStyle>
            <a:lvl1pPr marL="0" indent="0">
              <a:buNone/>
              <a:defRPr/>
            </a:lvl1pPr>
          </a:lstStyle>
          <a:p>
            <a:r>
              <a:rPr lang="en-GB" noProof="0" dirty="0" err="1"/>
              <a:t>Nulla</a:t>
            </a:r>
            <a:r>
              <a:rPr lang="en-GB" noProof="0" dirty="0"/>
              <a:t> </a:t>
            </a:r>
            <a:r>
              <a:rPr lang="en-GB" noProof="0" dirty="0" err="1"/>
              <a:t>quis</a:t>
            </a:r>
            <a:r>
              <a:rPr lang="en-GB" noProof="0" dirty="0"/>
              <a:t> lorem </a:t>
            </a:r>
            <a:r>
              <a:rPr lang="en-GB" noProof="0" dirty="0" err="1"/>
              <a:t>ut</a:t>
            </a:r>
            <a:r>
              <a:rPr lang="en-GB" noProof="0" dirty="0"/>
              <a:t> libero </a:t>
            </a:r>
            <a:r>
              <a:rPr lang="en-GB" noProof="0" dirty="0" err="1"/>
              <a:t>malesuada</a:t>
            </a:r>
            <a:r>
              <a:rPr lang="en-GB" noProof="0" dirty="0"/>
              <a:t> </a:t>
            </a:r>
            <a:r>
              <a:rPr lang="en-GB" noProof="0" dirty="0" err="1"/>
              <a:t>feugiat</a:t>
            </a:r>
            <a:r>
              <a:rPr lang="en-GB" noProof="0" dirty="0"/>
              <a:t>. </a:t>
            </a:r>
            <a:r>
              <a:rPr lang="en-GB" noProof="0" dirty="0" err="1"/>
              <a:t>Curabitur</a:t>
            </a:r>
            <a:r>
              <a:rPr lang="en-GB" noProof="0" dirty="0"/>
              <a:t> non </a:t>
            </a:r>
            <a:r>
              <a:rPr lang="en-GB" noProof="0" dirty="0" err="1"/>
              <a:t>nulla</a:t>
            </a:r>
            <a:r>
              <a:rPr lang="en-GB" noProof="0" dirty="0"/>
              <a:t> sit </a:t>
            </a:r>
            <a:r>
              <a:rPr lang="en-GB" noProof="0" dirty="0" err="1"/>
              <a:t>amet</a:t>
            </a:r>
            <a:r>
              <a:rPr lang="en-GB" noProof="0" dirty="0"/>
              <a:t> </a:t>
            </a:r>
            <a:r>
              <a:rPr lang="en-GB" noProof="0" dirty="0" err="1"/>
              <a:t>nisl</a:t>
            </a:r>
            <a:r>
              <a:rPr lang="en-GB" noProof="0" dirty="0"/>
              <a:t> tempus convallis </a:t>
            </a:r>
            <a:r>
              <a:rPr lang="en-GB" noProof="0" dirty="0" err="1"/>
              <a:t>quis</a:t>
            </a:r>
            <a:r>
              <a:rPr lang="en-GB" noProof="0" dirty="0"/>
              <a:t> ac </a:t>
            </a:r>
            <a:r>
              <a:rPr lang="en-GB" noProof="0" dirty="0" err="1"/>
              <a:t>lectus</a:t>
            </a:r>
            <a:r>
              <a:rPr lang="en-GB" noProof="0" dirty="0"/>
              <a:t>.</a:t>
            </a:r>
          </a:p>
          <a:p>
            <a:r>
              <a:rPr lang="en-GB" noProof="0" dirty="0"/>
              <a:t>Proin </a:t>
            </a:r>
            <a:r>
              <a:rPr lang="en-GB" noProof="0" dirty="0" err="1"/>
              <a:t>eget</a:t>
            </a:r>
            <a:r>
              <a:rPr lang="en-GB" noProof="0" dirty="0"/>
              <a:t> </a:t>
            </a:r>
            <a:r>
              <a:rPr lang="en-GB" noProof="0" dirty="0" err="1"/>
              <a:t>tortor</a:t>
            </a:r>
            <a:r>
              <a:rPr lang="en-GB" noProof="0" dirty="0"/>
              <a:t> </a:t>
            </a:r>
            <a:r>
              <a:rPr lang="en-GB" noProof="0" dirty="0" err="1"/>
              <a:t>risus</a:t>
            </a:r>
            <a:r>
              <a:rPr lang="en-GB" noProof="0" dirty="0"/>
              <a:t>. Lorem ipsum </a:t>
            </a:r>
            <a:r>
              <a:rPr lang="en-GB" noProof="0" dirty="0" err="1"/>
              <a:t>dolor</a:t>
            </a:r>
            <a:r>
              <a:rPr lang="en-GB" noProof="0" dirty="0"/>
              <a:t> sit </a:t>
            </a:r>
            <a:r>
              <a:rPr lang="en-GB" noProof="0" dirty="0" err="1"/>
              <a:t>amet</a:t>
            </a:r>
            <a:r>
              <a:rPr lang="en-GB" noProof="0" dirty="0"/>
              <a:t>, </a:t>
            </a:r>
            <a:r>
              <a:rPr lang="en-GB" noProof="0" dirty="0" err="1"/>
              <a:t>consectetur</a:t>
            </a:r>
            <a:r>
              <a:rPr lang="en-GB" noProof="0" dirty="0"/>
              <a:t> </a:t>
            </a:r>
            <a:r>
              <a:rPr lang="en-GB" noProof="0" dirty="0" err="1"/>
              <a:t>adipiscing</a:t>
            </a:r>
            <a:r>
              <a:rPr lang="en-GB" noProof="0" dirty="0"/>
              <a:t> </a:t>
            </a:r>
            <a:r>
              <a:rPr lang="en-GB" noProof="0" dirty="0" err="1"/>
              <a:t>elit</a:t>
            </a:r>
            <a:r>
              <a:rPr lang="en-GB" noProof="0" dirty="0"/>
              <a:t>.</a:t>
            </a:r>
          </a:p>
        </p:txBody>
      </p:sp>
    </p:spTree>
    <p:extLst>
      <p:ext uri="{BB962C8B-B14F-4D97-AF65-F5344CB8AC3E}">
        <p14:creationId xmlns:p14="http://schemas.microsoft.com/office/powerpoint/2010/main" val="324458100"/>
      </p:ext>
    </p:extLst>
  </p:cSld>
  <p:clrMapOvr>
    <a:masterClrMapping/>
  </p:clrMapOvr>
  <p:extLst>
    <p:ext uri="{DCECCB84-F9BA-43D5-87BE-67443E8EF086}">
      <p15:sldGuideLst xmlns:p15="http://schemas.microsoft.com/office/powerpoint/2012/main">
        <p15:guide id="1" orient="horz" pos="1888">
          <p15:clr>
            <a:srgbClr val="FBAE40"/>
          </p15:clr>
        </p15:guide>
        <p15:guide id="2" orient="horz" pos="1729">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116390" y="441326"/>
            <a:ext cx="7632692" cy="1223964"/>
          </a:xfrm>
          <a:prstGeom prst="rect">
            <a:avLst/>
          </a:prstGeom>
        </p:spPr>
        <p:txBody>
          <a:bodyPr vert="horz" lIns="0" tIns="0" rIns="0" bIns="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442907" y="2097090"/>
            <a:ext cx="11306175" cy="4079872"/>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pic>
        <p:nvPicPr>
          <p:cNvPr id="9" name="Picture 8">
            <a:extLst>
              <a:ext uri="{FF2B5EF4-FFF2-40B4-BE49-F238E27FC236}">
                <a16:creationId xmlns:a16="http://schemas.microsoft.com/office/drawing/2014/main" id="{DD39D7FC-363B-A8F2-6469-69BFC94274EA}"/>
              </a:ext>
            </a:extLst>
          </p:cNvPr>
          <p:cNvPicPr>
            <a:picLocks noChangeAspect="1"/>
          </p:cNvPicPr>
          <p:nvPr userDrawn="1"/>
        </p:nvPicPr>
        <p:blipFill>
          <a:blip r:embed="rId16"/>
          <a:srcRect/>
          <a:stretch/>
        </p:blipFill>
        <p:spPr>
          <a:xfrm>
            <a:off x="273600" y="248400"/>
            <a:ext cx="1608084" cy="1196446"/>
          </a:xfrm>
          <a:prstGeom prst="rect">
            <a:avLst/>
          </a:prstGeom>
        </p:spPr>
      </p:pic>
    </p:spTree>
    <p:extLst>
      <p:ext uri="{BB962C8B-B14F-4D97-AF65-F5344CB8AC3E}">
        <p14:creationId xmlns:p14="http://schemas.microsoft.com/office/powerpoint/2010/main" val="2999483053"/>
      </p:ext>
    </p:extLst>
  </p:cSld>
  <p:clrMap bg1="lt1" tx1="dk1" bg2="lt2" tx2="dk2" accent1="accent1" accent2="accent2" accent3="accent3" accent4="accent4" accent5="accent5" accent6="accent6" hlink="hlink" folHlink="folHlink"/>
  <p:sldLayoutIdLst>
    <p:sldLayoutId id="2147483693" r:id="rId1"/>
    <p:sldLayoutId id="2147483673" r:id="rId2"/>
    <p:sldLayoutId id="2147483684" r:id="rId3"/>
    <p:sldLayoutId id="2147483690" r:id="rId4"/>
    <p:sldLayoutId id="2147483694" r:id="rId5"/>
    <p:sldLayoutId id="2147483665" r:id="rId6"/>
    <p:sldLayoutId id="2147483667" r:id="rId7"/>
    <p:sldLayoutId id="2147483698" r:id="rId8"/>
    <p:sldLayoutId id="2147483699" r:id="rId9"/>
    <p:sldLayoutId id="2147483700" r:id="rId10"/>
    <p:sldLayoutId id="2147483696" r:id="rId11"/>
    <p:sldLayoutId id="2147483697" r:id="rId12"/>
    <p:sldLayoutId id="2147483674" r:id="rId13"/>
    <p:sldLayoutId id="2147483695" r:id="rId14"/>
  </p:sldLayoutIdLs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9" userDrawn="1">
          <p15:clr>
            <a:srgbClr val="F26B43"/>
          </p15:clr>
        </p15:guide>
        <p15:guide id="2" pos="2593" userDrawn="1">
          <p15:clr>
            <a:srgbClr val="F26B43"/>
          </p15:clr>
        </p15:guide>
        <p15:guide id="3" pos="2865" userDrawn="1">
          <p15:clr>
            <a:srgbClr val="F26B43"/>
          </p15:clr>
        </p15:guide>
        <p15:guide id="4" pos="3704" userDrawn="1">
          <p15:clr>
            <a:srgbClr val="F26B43"/>
          </p15:clr>
        </p15:guide>
        <p15:guide id="5" pos="3976" userDrawn="1">
          <p15:clr>
            <a:srgbClr val="F26B43"/>
          </p15:clr>
        </p15:guide>
        <p15:guide id="6" pos="4815" userDrawn="1">
          <p15:clr>
            <a:srgbClr val="F26B43"/>
          </p15:clr>
        </p15:guide>
        <p15:guide id="7" pos="5087" userDrawn="1">
          <p15:clr>
            <a:srgbClr val="F26B43"/>
          </p15:clr>
        </p15:guide>
        <p15:guide id="8" pos="7401" userDrawn="1">
          <p15:clr>
            <a:srgbClr val="F26B43"/>
          </p15:clr>
        </p15:guide>
        <p15:guide id="9" orient="horz" pos="278" userDrawn="1">
          <p15:clr>
            <a:srgbClr val="F26B43"/>
          </p15:clr>
        </p15:guide>
        <p15:guide id="10" orient="horz" pos="1049" userDrawn="1">
          <p15:clr>
            <a:srgbClr val="F26B43"/>
          </p15:clr>
        </p15:guide>
        <p15:guide id="11" orient="horz" pos="1321" userDrawn="1">
          <p15:clr>
            <a:srgbClr val="F26B43"/>
          </p15:clr>
        </p15:guide>
        <p15:guide id="12" orient="horz" pos="3906" userDrawn="1">
          <p15:clr>
            <a:srgbClr val="F26B43"/>
          </p15:clr>
        </p15:guide>
        <p15:guide id="13" orient="horz" pos="4178" userDrawn="1">
          <p15:clr>
            <a:srgbClr val="F26B43"/>
          </p15:clr>
        </p15:guide>
        <p15:guide id="14" orient="horz" pos="4042"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9.jpg"/></Relationships>
</file>

<file path=ppt/slides/_rels/slide11.xml.rels><?xml version="1.0" encoding="UTF-8" standalone="yes"?>
<Relationships xmlns="http://schemas.openxmlformats.org/package/2006/relationships"><Relationship Id="rId3" Type="http://schemas.microsoft.com/office/2018/10/relationships/comments" Target="../comments/modernComment_137_AC1B5966.xml"/><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hyperlink" Target="https://aidsinfo.unaids.org/" TargetMode="Externa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microsoft.com/office/2018/10/relationships/comments" Target="../comments/modernComment_14B_6BFECA6.xml"/><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9.jpg"/><Relationship Id="rId4" Type="http://schemas.openxmlformats.org/officeDocument/2006/relationships/image" Target="../media/image7.jpg"/></Relationships>
</file>

<file path=ppt/slides/_rels/slide14.xml.rels><?xml version="1.0" encoding="UTF-8" standalone="yes"?>
<Relationships xmlns="http://schemas.openxmlformats.org/package/2006/relationships"><Relationship Id="rId8" Type="http://schemas.microsoft.com/office/2007/relationships/diagramDrawing" Target="../diagrams/drawing2.xml"/><Relationship Id="rId3" Type="http://schemas.microsoft.com/office/2018/10/relationships/comments" Target="../comments/modernComment_13B_14E67AA1.xml"/><Relationship Id="rId7" Type="http://schemas.openxmlformats.org/officeDocument/2006/relationships/diagramColors" Target="../diagrams/colors2.xml"/><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6.xml.rels><?xml version="1.0" encoding="UTF-8" standalone="yes"?>
<Relationships xmlns="http://schemas.openxmlformats.org/package/2006/relationships"><Relationship Id="rId8" Type="http://schemas.microsoft.com/office/2007/relationships/diagramDrawing" Target="../diagrams/drawing4.xml"/><Relationship Id="rId3" Type="http://schemas.microsoft.com/office/2018/10/relationships/comments" Target="../comments/modernComment_139_3CBFC932.xml"/><Relationship Id="rId7" Type="http://schemas.openxmlformats.org/officeDocument/2006/relationships/diagramColors" Target="../diagrams/colors4.xml"/><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7.xml.rels><?xml version="1.0" encoding="UTF-8" standalone="yes"?>
<Relationships xmlns="http://schemas.openxmlformats.org/package/2006/relationships"><Relationship Id="rId3" Type="http://schemas.microsoft.com/office/2018/10/relationships/comments" Target="../comments/modernComment_14E_63AE4322.xml"/><Relationship Id="rId7" Type="http://schemas.openxmlformats.org/officeDocument/2006/relationships/image" Target="../media/image9.jp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microsoft.com/office/2018/10/relationships/comments" Target="../comments/modernComment_134_6BB0138F.xml"/><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microsoft.com/office/2018/10/relationships/comments" Target="../comments/modernComment_111_25216F84.xml"/><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microsoft.com/office/2018/10/relationships/comments" Target="../comments/modernComment_14F_7D26DD7C.xml"/><Relationship Id="rId7" Type="http://schemas.openxmlformats.org/officeDocument/2006/relationships/image" Target="../media/image9.jp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microsoft.com/office/2018/10/relationships/comments" Target="../comments/modernComment_153_F501B184.xml"/><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13.jpg"/></Relationships>
</file>

<file path=ppt/slides/_rels/slide23.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png"/><Relationship Id="rId7" Type="http://schemas.openxmlformats.org/officeDocument/2006/relationships/image" Target="../media/image18.jpeg"/><Relationship Id="rId2" Type="http://schemas.microsoft.com/office/2018/10/relationships/comments" Target="../comments/modernComment_150_1DC147D5.xml"/><Relationship Id="rId1" Type="http://schemas.openxmlformats.org/officeDocument/2006/relationships/slideLayout" Target="../slideLayouts/slideLayout5.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jpeg"/><Relationship Id="rId9" Type="http://schemas.openxmlformats.org/officeDocument/2006/relationships/image" Target="../media/image20.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microsoft.com/office/2018/10/relationships/comments" Target="../comments/modernComment_136_E2F6FA76.xml"/><Relationship Id="rId7"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microsoft.com/office/2018/10/relationships/comments" Target="../comments/modernComment_12E_E025A302.xml"/><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4D35D-9FB0-95A3-17CD-1754C0D7C0AA}"/>
              </a:ext>
            </a:extLst>
          </p:cNvPr>
          <p:cNvSpPr>
            <a:spLocks noGrp="1"/>
          </p:cNvSpPr>
          <p:nvPr>
            <p:ph type="title"/>
          </p:nvPr>
        </p:nvSpPr>
        <p:spPr>
          <a:xfrm>
            <a:off x="4116388" y="1789044"/>
            <a:ext cx="7357344" cy="4611698"/>
          </a:xfrm>
        </p:spPr>
        <p:txBody>
          <a:bodyPr anchor="ctr" anchorCtr="0">
            <a:normAutofit/>
          </a:bodyPr>
          <a:lstStyle/>
          <a:p>
            <a:r>
              <a:rPr lang="en-GB" sz="5000" noProof="0" dirty="0"/>
              <a:t>Perspectives from </a:t>
            </a:r>
            <a:br>
              <a:rPr lang="en-GB" sz="5000" noProof="0" dirty="0"/>
            </a:br>
            <a:r>
              <a:rPr lang="en-GB" sz="5000" noProof="0" dirty="0"/>
              <a:t>lower- to middle-income </a:t>
            </a:r>
            <a:r>
              <a:rPr lang="en-GB" sz="5000" dirty="0"/>
              <a:t>countries </a:t>
            </a:r>
            <a:br>
              <a:rPr lang="en-GB" sz="5000" dirty="0"/>
            </a:br>
            <a:r>
              <a:rPr lang="en-GB" sz="5000" dirty="0"/>
              <a:t>on cognitive aging in people aging and living with HIV</a:t>
            </a:r>
          </a:p>
        </p:txBody>
      </p:sp>
      <p:sp>
        <p:nvSpPr>
          <p:cNvPr id="3" name="Text Placeholder 2">
            <a:extLst>
              <a:ext uri="{FF2B5EF4-FFF2-40B4-BE49-F238E27FC236}">
                <a16:creationId xmlns:a16="http://schemas.microsoft.com/office/drawing/2014/main" id="{6EA84B2F-E52F-9015-D192-CF183D256194}"/>
              </a:ext>
            </a:extLst>
          </p:cNvPr>
          <p:cNvSpPr>
            <a:spLocks noGrp="1"/>
          </p:cNvSpPr>
          <p:nvPr>
            <p:ph type="body" sz="quarter" idx="10"/>
          </p:nvPr>
        </p:nvSpPr>
        <p:spPr/>
        <p:txBody>
          <a:bodyPr>
            <a:normAutofit fontScale="62500" lnSpcReduction="20000"/>
          </a:bodyPr>
          <a:lstStyle/>
          <a:p>
            <a:r>
              <a:rPr lang="en-GB" dirty="0"/>
              <a:t>Fostering cognitive and mental health in aging people with HIV while prioritizing the community and lived experience perspectives</a:t>
            </a:r>
          </a:p>
        </p:txBody>
      </p:sp>
      <p:sp>
        <p:nvSpPr>
          <p:cNvPr id="4" name="Text Placeholder 3">
            <a:extLst>
              <a:ext uri="{FF2B5EF4-FFF2-40B4-BE49-F238E27FC236}">
                <a16:creationId xmlns:a16="http://schemas.microsoft.com/office/drawing/2014/main" id="{44289A9C-59C8-D96C-FF8D-6EF6BF55A525}"/>
              </a:ext>
            </a:extLst>
          </p:cNvPr>
          <p:cNvSpPr>
            <a:spLocks noGrp="1"/>
          </p:cNvSpPr>
          <p:nvPr>
            <p:ph type="body" sz="quarter" idx="11"/>
          </p:nvPr>
        </p:nvSpPr>
        <p:spPr/>
        <p:txBody>
          <a:bodyPr/>
          <a:lstStyle/>
          <a:p>
            <a:r>
              <a:rPr lang="en-GB" dirty="0"/>
              <a:t>Wong </a:t>
            </a:r>
            <a:r>
              <a:rPr lang="en-GB" dirty="0" err="1"/>
              <a:t>Pui</a:t>
            </a:r>
            <a:r>
              <a:rPr lang="en-GB" dirty="0"/>
              <a:t> Li, </a:t>
            </a:r>
            <a:r>
              <a:rPr lang="en-GB" dirty="0" err="1"/>
              <a:t>Universiti</a:t>
            </a:r>
            <a:r>
              <a:rPr lang="en-GB" dirty="0"/>
              <a:t> Malaya, Malaysia</a:t>
            </a:r>
          </a:p>
        </p:txBody>
      </p:sp>
    </p:spTree>
    <p:extLst>
      <p:ext uri="{BB962C8B-B14F-4D97-AF65-F5344CB8AC3E}">
        <p14:creationId xmlns:p14="http://schemas.microsoft.com/office/powerpoint/2010/main" val="9241443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FABD392-345E-F12A-3B4E-3D67AF17A61F}"/>
              </a:ext>
            </a:extLst>
          </p:cNvPr>
          <p:cNvSpPr>
            <a:spLocks noGrp="1"/>
          </p:cNvSpPr>
          <p:nvPr>
            <p:ph type="title"/>
          </p:nvPr>
        </p:nvSpPr>
        <p:spPr/>
        <p:txBody>
          <a:bodyPr/>
          <a:lstStyle/>
          <a:p>
            <a:r>
              <a:rPr lang="en-US" dirty="0"/>
              <a:t>Challenges in LMICs</a:t>
            </a:r>
          </a:p>
        </p:txBody>
      </p:sp>
      <p:sp>
        <p:nvSpPr>
          <p:cNvPr id="4" name="Rounded Rectangle 3">
            <a:extLst>
              <a:ext uri="{FF2B5EF4-FFF2-40B4-BE49-F238E27FC236}">
                <a16:creationId xmlns:a16="http://schemas.microsoft.com/office/drawing/2014/main" id="{20B3610C-DDA6-4425-7C3D-BD72A81E9681}"/>
              </a:ext>
            </a:extLst>
          </p:cNvPr>
          <p:cNvSpPr/>
          <p:nvPr/>
        </p:nvSpPr>
        <p:spPr>
          <a:xfrm>
            <a:off x="3343492" y="1803114"/>
            <a:ext cx="2416797" cy="125211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ctr"/>
          <a:lstStyle/>
          <a:p>
            <a:pPr algn="ctr"/>
            <a:r>
              <a:rPr lang="en-US" sz="2400" dirty="0"/>
              <a:t>Who do we screen?</a:t>
            </a:r>
          </a:p>
        </p:txBody>
      </p:sp>
      <p:pic>
        <p:nvPicPr>
          <p:cNvPr id="14" name="Picture 13" descr="A person walking on a grid&#10;&#10;Description automatically generated">
            <a:extLst>
              <a:ext uri="{FF2B5EF4-FFF2-40B4-BE49-F238E27FC236}">
                <a16:creationId xmlns:a16="http://schemas.microsoft.com/office/drawing/2014/main" id="{EE845386-30BF-0B5B-39FB-553023389A9C}"/>
              </a:ext>
            </a:extLst>
          </p:cNvPr>
          <p:cNvPicPr>
            <a:picLocks noChangeAspect="1"/>
          </p:cNvPicPr>
          <p:nvPr/>
        </p:nvPicPr>
        <p:blipFill>
          <a:blip r:embed="rId3"/>
          <a:stretch>
            <a:fillRect/>
          </a:stretch>
        </p:blipFill>
        <p:spPr>
          <a:xfrm>
            <a:off x="3362546" y="3337307"/>
            <a:ext cx="2371495" cy="1543836"/>
          </a:xfrm>
          <a:prstGeom prst="rect">
            <a:avLst/>
          </a:prstGeom>
        </p:spPr>
      </p:pic>
      <p:pic>
        <p:nvPicPr>
          <p:cNvPr id="22" name="Picture 21" descr="Quizzical burrowing owl looking forward">
            <a:extLst>
              <a:ext uri="{FF2B5EF4-FFF2-40B4-BE49-F238E27FC236}">
                <a16:creationId xmlns:a16="http://schemas.microsoft.com/office/drawing/2014/main" id="{7BF092E4-4152-9E89-E9F1-399D17D0D58C}"/>
              </a:ext>
            </a:extLst>
          </p:cNvPr>
          <p:cNvPicPr>
            <a:picLocks noChangeAspect="1"/>
          </p:cNvPicPr>
          <p:nvPr/>
        </p:nvPicPr>
        <p:blipFill>
          <a:blip r:embed="rId4"/>
          <a:stretch>
            <a:fillRect/>
          </a:stretch>
        </p:blipFill>
        <p:spPr>
          <a:xfrm>
            <a:off x="365477" y="3329978"/>
            <a:ext cx="2371494" cy="1551165"/>
          </a:xfrm>
          <a:prstGeom prst="rect">
            <a:avLst/>
          </a:prstGeom>
        </p:spPr>
      </p:pic>
      <p:sp>
        <p:nvSpPr>
          <p:cNvPr id="24" name="Rounded Rectangle 23">
            <a:extLst>
              <a:ext uri="{FF2B5EF4-FFF2-40B4-BE49-F238E27FC236}">
                <a16:creationId xmlns:a16="http://schemas.microsoft.com/office/drawing/2014/main" id="{68123BB4-4692-8F69-9674-B9AA015B795F}"/>
              </a:ext>
            </a:extLst>
          </p:cNvPr>
          <p:cNvSpPr/>
          <p:nvPr/>
        </p:nvSpPr>
        <p:spPr>
          <a:xfrm>
            <a:off x="365477" y="1789044"/>
            <a:ext cx="2371495" cy="125211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ctr"/>
          <a:lstStyle/>
          <a:p>
            <a:pPr algn="ctr"/>
            <a:r>
              <a:rPr lang="en-US" sz="2400" dirty="0"/>
              <a:t>Should we screen?</a:t>
            </a:r>
          </a:p>
        </p:txBody>
      </p:sp>
      <p:sp>
        <p:nvSpPr>
          <p:cNvPr id="25" name="Right Arrow 24">
            <a:extLst>
              <a:ext uri="{FF2B5EF4-FFF2-40B4-BE49-F238E27FC236}">
                <a16:creationId xmlns:a16="http://schemas.microsoft.com/office/drawing/2014/main" id="{9074DF5C-78A4-0D97-7F04-F7F9C0197E1B}"/>
              </a:ext>
            </a:extLst>
          </p:cNvPr>
          <p:cNvSpPr/>
          <p:nvPr/>
        </p:nvSpPr>
        <p:spPr>
          <a:xfrm>
            <a:off x="2832301" y="2218324"/>
            <a:ext cx="424069" cy="426451"/>
          </a:xfrm>
          <a:prstGeom prst="rightArrow">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sp>
        <p:nvSpPr>
          <p:cNvPr id="2" name="TextBox 1">
            <a:extLst>
              <a:ext uri="{FF2B5EF4-FFF2-40B4-BE49-F238E27FC236}">
                <a16:creationId xmlns:a16="http://schemas.microsoft.com/office/drawing/2014/main" id="{99DE720F-974C-3640-2EC2-56ECB6CEF062}"/>
              </a:ext>
            </a:extLst>
          </p:cNvPr>
          <p:cNvSpPr txBox="1"/>
          <p:nvPr/>
        </p:nvSpPr>
        <p:spPr>
          <a:xfrm>
            <a:off x="323003" y="5169967"/>
            <a:ext cx="2456442" cy="369332"/>
          </a:xfrm>
          <a:prstGeom prst="rect">
            <a:avLst/>
          </a:prstGeom>
          <a:noFill/>
        </p:spPr>
        <p:txBody>
          <a:bodyPr wrap="none" rtlCol="0">
            <a:spAutoFit/>
          </a:bodyPr>
          <a:lstStyle/>
          <a:p>
            <a:pPr algn="ctr"/>
            <a:r>
              <a:rPr lang="en-US" dirty="0"/>
              <a:t>Prevalence is not known</a:t>
            </a:r>
          </a:p>
        </p:txBody>
      </p:sp>
    </p:spTree>
    <p:extLst>
      <p:ext uri="{BB962C8B-B14F-4D97-AF65-F5344CB8AC3E}">
        <p14:creationId xmlns:p14="http://schemas.microsoft.com/office/powerpoint/2010/main" val="1547747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CE90B16-2195-3B57-1EC8-7E57E4200D04}"/>
              </a:ext>
            </a:extLst>
          </p:cNvPr>
          <p:cNvSpPr>
            <a:spLocks noGrp="1"/>
          </p:cNvSpPr>
          <p:nvPr>
            <p:ph type="title"/>
          </p:nvPr>
        </p:nvSpPr>
        <p:spPr/>
        <p:txBody>
          <a:bodyPr/>
          <a:lstStyle/>
          <a:p>
            <a:r>
              <a:rPr lang="en-GB" noProof="0" dirty="0"/>
              <a:t>Who do we screen?</a:t>
            </a:r>
            <a:endParaRPr lang="en-GB" dirty="0"/>
          </a:p>
        </p:txBody>
      </p:sp>
      <p:sp>
        <p:nvSpPr>
          <p:cNvPr id="4" name="Content Placeholder 3">
            <a:extLst>
              <a:ext uri="{FF2B5EF4-FFF2-40B4-BE49-F238E27FC236}">
                <a16:creationId xmlns:a16="http://schemas.microsoft.com/office/drawing/2014/main" id="{D2208026-4FBD-490E-62C3-91D34F2DF820}"/>
              </a:ext>
            </a:extLst>
          </p:cNvPr>
          <p:cNvSpPr>
            <a:spLocks noGrp="1"/>
          </p:cNvSpPr>
          <p:nvPr>
            <p:ph sz="quarter" idx="13"/>
          </p:nvPr>
        </p:nvSpPr>
        <p:spPr>
          <a:xfrm>
            <a:off x="442912" y="1823123"/>
            <a:ext cx="11306175" cy="4103687"/>
          </a:xfrm>
        </p:spPr>
        <p:txBody>
          <a:bodyPr>
            <a:normAutofit fontScale="92500" lnSpcReduction="20000"/>
          </a:bodyPr>
          <a:lstStyle/>
          <a:p>
            <a:pPr marL="342900" indent="-342900">
              <a:buFont typeface="Arial" panose="020B0604020202020204" pitchFamily="34" charset="0"/>
              <a:buChar char="•"/>
            </a:pPr>
            <a:r>
              <a:rPr lang="en-GB" dirty="0"/>
              <a:t>39 million people living with HIV (PWH) in 2022</a:t>
            </a:r>
            <a:r>
              <a:rPr lang="en-GB" baseline="30000" dirty="0"/>
              <a:t>1</a:t>
            </a:r>
          </a:p>
          <a:p>
            <a:pPr marL="342900" indent="-342900">
              <a:buFont typeface="Arial" panose="020B0604020202020204" pitchFamily="34" charset="0"/>
              <a:buChar char="•"/>
            </a:pPr>
            <a:r>
              <a:rPr lang="en-GB" noProof="0" dirty="0"/>
              <a:t>Average prevalence of CI – 39.6%</a:t>
            </a:r>
            <a:r>
              <a:rPr lang="en-GB" baseline="30000" noProof="0" dirty="0"/>
              <a:t>2</a:t>
            </a:r>
            <a:r>
              <a:rPr lang="en-GB" noProof="0" dirty="0"/>
              <a:t>, HAND 50.41%</a:t>
            </a:r>
            <a:r>
              <a:rPr lang="en-GB" baseline="30000" dirty="0"/>
              <a:t>3</a:t>
            </a:r>
            <a:r>
              <a:rPr lang="en-GB" noProof="0" dirty="0"/>
              <a:t> </a:t>
            </a:r>
          </a:p>
          <a:p>
            <a:pPr marL="342900" indent="-342900">
              <a:buFont typeface="Arial" panose="020B0604020202020204" pitchFamily="34" charset="0"/>
              <a:buChar char="•"/>
            </a:pPr>
            <a:r>
              <a:rPr lang="en-GB" dirty="0"/>
              <a:t>Who do we screen?</a:t>
            </a:r>
            <a:endParaRPr lang="en-GB" noProof="0" dirty="0"/>
          </a:p>
          <a:p>
            <a:pPr marL="342900" indent="-342900">
              <a:buFontTx/>
              <a:buChar char="-"/>
            </a:pPr>
            <a:r>
              <a:rPr lang="en-GB" dirty="0"/>
              <a:t>All people living with HIV (PWH)?</a:t>
            </a:r>
          </a:p>
          <a:p>
            <a:r>
              <a:rPr lang="en-GB" dirty="0"/>
              <a:t>	</a:t>
            </a:r>
            <a:r>
              <a:rPr lang="en-GB" dirty="0">
                <a:sym typeface="Wingdings" pitchFamily="2" charset="2"/>
              </a:rPr>
              <a:t></a:t>
            </a:r>
            <a:r>
              <a:rPr lang="en-GB" dirty="0"/>
              <a:t> More than 80% of all PWH are in LMICs</a:t>
            </a:r>
            <a:r>
              <a:rPr lang="en-GB" baseline="30000" dirty="0"/>
              <a:t>4</a:t>
            </a:r>
            <a:r>
              <a:rPr lang="en-GB" dirty="0"/>
              <a:t> </a:t>
            </a:r>
          </a:p>
          <a:p>
            <a:pPr marL="342900" indent="-342900">
              <a:buFontTx/>
              <a:buChar char="-"/>
            </a:pPr>
            <a:r>
              <a:rPr lang="en-GB" dirty="0"/>
              <a:t>All PWH over the age of 50?</a:t>
            </a:r>
          </a:p>
          <a:p>
            <a:r>
              <a:rPr lang="en-GB" dirty="0"/>
              <a:t>	</a:t>
            </a:r>
            <a:r>
              <a:rPr lang="en-GB" dirty="0">
                <a:sym typeface="Wingdings" pitchFamily="2" charset="2"/>
              </a:rPr>
              <a:t> In 2022</a:t>
            </a:r>
            <a:r>
              <a:rPr lang="en-GB">
                <a:sym typeface="Wingdings" pitchFamily="2" charset="2"/>
              </a:rPr>
              <a:t>, 9.46 </a:t>
            </a:r>
            <a:r>
              <a:rPr lang="en-GB" dirty="0">
                <a:sym typeface="Wingdings" pitchFamily="2" charset="2"/>
              </a:rPr>
              <a:t>million PWH above the age of 50</a:t>
            </a:r>
          </a:p>
          <a:p>
            <a:r>
              <a:rPr lang="en-GB" dirty="0">
                <a:sym typeface="Wingdings" pitchFamily="2" charset="2"/>
              </a:rPr>
              <a:t>	 80% are in LMICs</a:t>
            </a:r>
          </a:p>
          <a:p>
            <a:r>
              <a:rPr lang="en-GB" dirty="0">
                <a:sym typeface="Wingdings" pitchFamily="2" charset="2"/>
              </a:rPr>
              <a:t>	 Increased risk of cognitive impairment compared to those without HIV</a:t>
            </a:r>
            <a:r>
              <a:rPr lang="en-GB" baseline="30000" dirty="0">
                <a:sym typeface="Wingdings" pitchFamily="2" charset="2"/>
              </a:rPr>
              <a:t>5</a:t>
            </a:r>
          </a:p>
          <a:p>
            <a:pPr marL="342900" indent="-342900">
              <a:buFontTx/>
              <a:buChar char="-"/>
            </a:pPr>
            <a:r>
              <a:rPr lang="en-GB" dirty="0">
                <a:sym typeface="Wingdings" pitchFamily="2" charset="2"/>
              </a:rPr>
              <a:t>Do we risk stratify?</a:t>
            </a:r>
          </a:p>
          <a:p>
            <a:r>
              <a:rPr lang="en-GB" dirty="0">
                <a:sym typeface="Wingdings" pitchFamily="2" charset="2"/>
              </a:rPr>
              <a:t>	 Low CD4 / Co-infections / Comorbidities/ Duration and type of therapy?</a:t>
            </a:r>
            <a:r>
              <a:rPr lang="en-GB" baseline="30000" dirty="0">
                <a:sym typeface="Wingdings" pitchFamily="2" charset="2"/>
              </a:rPr>
              <a:t>6</a:t>
            </a:r>
          </a:p>
          <a:p>
            <a:pPr marL="342900" indent="-342900">
              <a:buFontTx/>
              <a:buChar char="-"/>
            </a:pPr>
            <a:r>
              <a:rPr lang="en-GB" dirty="0">
                <a:sym typeface="Wingdings" pitchFamily="2" charset="2"/>
              </a:rPr>
              <a:t>Only symptomatic?</a:t>
            </a:r>
            <a:r>
              <a:rPr lang="en-GB" baseline="30000" dirty="0">
                <a:sym typeface="Wingdings" pitchFamily="2" charset="2"/>
              </a:rPr>
              <a:t>7</a:t>
            </a:r>
          </a:p>
          <a:p>
            <a:pPr marL="342900" indent="-342900">
              <a:buFontTx/>
              <a:buChar char="-"/>
            </a:pPr>
            <a:endParaRPr lang="en-GB" dirty="0">
              <a:sym typeface="Wingdings" pitchFamily="2" charset="2"/>
            </a:endParaRPr>
          </a:p>
          <a:p>
            <a:endParaRPr lang="en-US" dirty="0"/>
          </a:p>
        </p:txBody>
      </p:sp>
      <p:pic>
        <p:nvPicPr>
          <p:cNvPr id="8" name="Picture 7" descr="A person walking on a grid&#10;&#10;Description automatically generated">
            <a:extLst>
              <a:ext uri="{FF2B5EF4-FFF2-40B4-BE49-F238E27FC236}">
                <a16:creationId xmlns:a16="http://schemas.microsoft.com/office/drawing/2014/main" id="{2D09CB85-C9EF-2BD6-B490-355C6AE94734}"/>
              </a:ext>
            </a:extLst>
          </p:cNvPr>
          <p:cNvPicPr>
            <a:picLocks noChangeAspect="1"/>
          </p:cNvPicPr>
          <p:nvPr/>
        </p:nvPicPr>
        <p:blipFill>
          <a:blip r:embed="rId4"/>
          <a:stretch>
            <a:fillRect/>
          </a:stretch>
        </p:blipFill>
        <p:spPr>
          <a:xfrm>
            <a:off x="5045764" y="189503"/>
            <a:ext cx="2365513" cy="1259406"/>
          </a:xfrm>
          <a:prstGeom prst="rect">
            <a:avLst/>
          </a:prstGeom>
        </p:spPr>
      </p:pic>
      <p:sp>
        <p:nvSpPr>
          <p:cNvPr id="10" name="TextBox 9">
            <a:extLst>
              <a:ext uri="{FF2B5EF4-FFF2-40B4-BE49-F238E27FC236}">
                <a16:creationId xmlns:a16="http://schemas.microsoft.com/office/drawing/2014/main" id="{3432429F-73C3-13BA-AC9B-6656570AF42C}"/>
              </a:ext>
            </a:extLst>
          </p:cNvPr>
          <p:cNvSpPr txBox="1"/>
          <p:nvPr/>
        </p:nvSpPr>
        <p:spPr>
          <a:xfrm>
            <a:off x="9487413" y="5513170"/>
            <a:ext cx="2704587" cy="1554272"/>
          </a:xfrm>
          <a:prstGeom prst="rect">
            <a:avLst/>
          </a:prstGeom>
          <a:noFill/>
        </p:spPr>
        <p:txBody>
          <a:bodyPr wrap="none" rtlCol="0">
            <a:spAutoFit/>
          </a:bodyPr>
          <a:lstStyle/>
          <a:p>
            <a:r>
              <a:rPr lang="en-US" sz="1100" dirty="0"/>
              <a:t>1. </a:t>
            </a:r>
            <a:r>
              <a:rPr lang="en-US" sz="1100" dirty="0">
                <a:solidFill>
                  <a:srgbClr val="E0001B"/>
                </a:solidFill>
                <a:hlinkClick r:id="rId5">
                  <a:extLst>
                    <a:ext uri="{A12FA001-AC4F-418D-AE19-62706E023703}">
                      <ahyp:hlinkClr xmlns:ahyp="http://schemas.microsoft.com/office/drawing/2018/hyperlinkcolor" val="tx"/>
                    </a:ext>
                  </a:extLst>
                </a:hlinkClick>
              </a:rPr>
              <a:t>https://aidsinfo.unaids.org/</a:t>
            </a:r>
            <a:r>
              <a:rPr lang="en-US" sz="1100" dirty="0"/>
              <a:t> </a:t>
            </a:r>
          </a:p>
          <a:p>
            <a:r>
              <a:rPr lang="en-US" sz="1100" dirty="0"/>
              <a:t>2. </a:t>
            </a:r>
            <a:r>
              <a:rPr lang="en-US" sz="1100" dirty="0" err="1"/>
              <a:t>Keng</a:t>
            </a:r>
            <a:r>
              <a:rPr lang="en-US" sz="1100" dirty="0"/>
              <a:t> et al. 2023. AIDS</a:t>
            </a:r>
          </a:p>
          <a:p>
            <a:r>
              <a:rPr lang="en-US" sz="1100" dirty="0"/>
              <a:t>3. </a:t>
            </a:r>
            <a:r>
              <a:rPr lang="en-GB" sz="1100" dirty="0" err="1"/>
              <a:t>Zenebe</a:t>
            </a:r>
            <a:r>
              <a:rPr lang="en-GB" sz="1100" dirty="0"/>
              <a:t> et al 2022. Front Psychiatry</a:t>
            </a:r>
            <a:endParaRPr lang="en-US" sz="1100" dirty="0"/>
          </a:p>
          <a:p>
            <a:r>
              <a:rPr lang="en-US" sz="1100" dirty="0"/>
              <a:t>4. </a:t>
            </a:r>
            <a:r>
              <a:rPr lang="en-US" sz="1100" dirty="0" err="1"/>
              <a:t>Allel</a:t>
            </a:r>
            <a:r>
              <a:rPr lang="en-US" sz="1100" dirty="0"/>
              <a:t> et al. 2020. </a:t>
            </a:r>
            <a:r>
              <a:rPr lang="en-GB" sz="1100" dirty="0">
                <a:solidFill>
                  <a:srgbClr val="212121"/>
                </a:solidFill>
                <a:effectLst/>
                <a:ea typeface="Calibri" panose="020F0502020204030204" pitchFamily="34" charset="0"/>
                <a:cs typeface="Times New Roman" panose="02020603050405020304" pitchFamily="18" charset="0"/>
              </a:rPr>
              <a:t>PLOS Glob Public Health</a:t>
            </a:r>
          </a:p>
          <a:p>
            <a:r>
              <a:rPr lang="en-GB" sz="1100" dirty="0">
                <a:solidFill>
                  <a:srgbClr val="212121"/>
                </a:solidFill>
                <a:ea typeface="Calibri" panose="020F0502020204030204" pitchFamily="34" charset="0"/>
                <a:cs typeface="Times New Roman" panose="02020603050405020304" pitchFamily="18" charset="0"/>
              </a:rPr>
              <a:t>5. Deng et al. 2021. Ageing Res Rev</a:t>
            </a:r>
            <a:br>
              <a:rPr lang="en-GB" sz="1100" dirty="0">
                <a:solidFill>
                  <a:srgbClr val="212121"/>
                </a:solidFill>
                <a:effectLst/>
                <a:ea typeface="Calibri" panose="020F0502020204030204" pitchFamily="34" charset="0"/>
                <a:cs typeface="Times New Roman" panose="02020603050405020304" pitchFamily="18" charset="0"/>
              </a:rPr>
            </a:br>
            <a:r>
              <a:rPr lang="en-GB" sz="1100" dirty="0">
                <a:solidFill>
                  <a:srgbClr val="212121"/>
                </a:solidFill>
                <a:effectLst/>
                <a:ea typeface="Calibri" panose="020F0502020204030204" pitchFamily="34" charset="0"/>
                <a:cs typeface="Times New Roman" panose="02020603050405020304" pitchFamily="18" charset="0"/>
              </a:rPr>
              <a:t>6. Alford et al. 2018. British Medical Bulletin</a:t>
            </a:r>
          </a:p>
          <a:p>
            <a:r>
              <a:rPr lang="en-GB" sz="1100" dirty="0">
                <a:solidFill>
                  <a:srgbClr val="212121"/>
                </a:solidFill>
                <a:cs typeface="Times New Roman" panose="02020603050405020304" pitchFamily="18" charset="0"/>
              </a:rPr>
              <a:t>7. Nightingale et al. 2023. Nat Rev </a:t>
            </a:r>
            <a:r>
              <a:rPr lang="en-GB" sz="1100" dirty="0" err="1">
                <a:solidFill>
                  <a:srgbClr val="212121"/>
                </a:solidFill>
                <a:cs typeface="Times New Roman" panose="02020603050405020304" pitchFamily="18" charset="0"/>
              </a:rPr>
              <a:t>Neurol</a:t>
            </a:r>
            <a:r>
              <a:rPr lang="en-GB" sz="1100" dirty="0">
                <a:effectLst/>
              </a:rPr>
              <a:t> </a:t>
            </a:r>
          </a:p>
          <a:p>
            <a:endParaRPr lang="en-US" dirty="0"/>
          </a:p>
        </p:txBody>
      </p:sp>
    </p:spTree>
    <p:extLst>
      <p:ext uri="{BB962C8B-B14F-4D97-AF65-F5344CB8AC3E}">
        <p14:creationId xmlns:p14="http://schemas.microsoft.com/office/powerpoint/2010/main" val="2887473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CE90B16-2195-3B57-1EC8-7E57E4200D04}"/>
              </a:ext>
            </a:extLst>
          </p:cNvPr>
          <p:cNvSpPr>
            <a:spLocks noGrp="1"/>
          </p:cNvSpPr>
          <p:nvPr>
            <p:ph type="title"/>
          </p:nvPr>
        </p:nvSpPr>
        <p:spPr/>
        <p:txBody>
          <a:bodyPr/>
          <a:lstStyle/>
          <a:p>
            <a:r>
              <a:rPr lang="en-GB" noProof="0" dirty="0"/>
              <a:t>Who do we screen?</a:t>
            </a:r>
            <a:endParaRPr lang="en-GB" dirty="0"/>
          </a:p>
        </p:txBody>
      </p:sp>
      <p:pic>
        <p:nvPicPr>
          <p:cNvPr id="8" name="Picture 7" descr="A person walking on a grid&#10;&#10;Description automatically generated">
            <a:extLst>
              <a:ext uri="{FF2B5EF4-FFF2-40B4-BE49-F238E27FC236}">
                <a16:creationId xmlns:a16="http://schemas.microsoft.com/office/drawing/2014/main" id="{2D09CB85-C9EF-2BD6-B490-355C6AE94734}"/>
              </a:ext>
            </a:extLst>
          </p:cNvPr>
          <p:cNvPicPr>
            <a:picLocks noChangeAspect="1"/>
          </p:cNvPicPr>
          <p:nvPr/>
        </p:nvPicPr>
        <p:blipFill>
          <a:blip r:embed="rId4"/>
          <a:stretch>
            <a:fillRect/>
          </a:stretch>
        </p:blipFill>
        <p:spPr>
          <a:xfrm>
            <a:off x="5045764" y="189503"/>
            <a:ext cx="2365513" cy="1259406"/>
          </a:xfrm>
          <a:prstGeom prst="rect">
            <a:avLst/>
          </a:prstGeom>
        </p:spPr>
      </p:pic>
      <p:pic>
        <p:nvPicPr>
          <p:cNvPr id="7" name="Picture 6" descr="A screenshot of a medical survey&#10;&#10;Description automatically generated">
            <a:extLst>
              <a:ext uri="{FF2B5EF4-FFF2-40B4-BE49-F238E27FC236}">
                <a16:creationId xmlns:a16="http://schemas.microsoft.com/office/drawing/2014/main" id="{EDC624CD-708C-4715-2BBC-43C94CAC7050}"/>
              </a:ext>
            </a:extLst>
          </p:cNvPr>
          <p:cNvPicPr>
            <a:picLocks noChangeAspect="1"/>
          </p:cNvPicPr>
          <p:nvPr/>
        </p:nvPicPr>
        <p:blipFill>
          <a:blip r:embed="rId5"/>
          <a:stretch>
            <a:fillRect/>
          </a:stretch>
        </p:blipFill>
        <p:spPr>
          <a:xfrm>
            <a:off x="6228520" y="3274953"/>
            <a:ext cx="5083926" cy="3280127"/>
          </a:xfrm>
          <a:prstGeom prst="rect">
            <a:avLst/>
          </a:prstGeom>
        </p:spPr>
      </p:pic>
      <p:sp>
        <p:nvSpPr>
          <p:cNvPr id="11" name="TextBox 10">
            <a:extLst>
              <a:ext uri="{FF2B5EF4-FFF2-40B4-BE49-F238E27FC236}">
                <a16:creationId xmlns:a16="http://schemas.microsoft.com/office/drawing/2014/main" id="{B67656A1-9983-2198-3621-AA4DA9B88913}"/>
              </a:ext>
            </a:extLst>
          </p:cNvPr>
          <p:cNvSpPr txBox="1"/>
          <p:nvPr/>
        </p:nvSpPr>
        <p:spPr>
          <a:xfrm>
            <a:off x="9952382" y="6596390"/>
            <a:ext cx="2100255" cy="261610"/>
          </a:xfrm>
          <a:prstGeom prst="rect">
            <a:avLst/>
          </a:prstGeom>
          <a:noFill/>
        </p:spPr>
        <p:txBody>
          <a:bodyPr wrap="none" rtlCol="0">
            <a:spAutoFit/>
          </a:bodyPr>
          <a:lstStyle/>
          <a:p>
            <a:r>
              <a:rPr lang="en-US" sz="1100" dirty="0" err="1"/>
              <a:t>Vastag</a:t>
            </a:r>
            <a:r>
              <a:rPr lang="en-US" sz="1100" dirty="0"/>
              <a:t> et al. 2022. Int J Gen Med.</a:t>
            </a:r>
          </a:p>
        </p:txBody>
      </p:sp>
      <p:sp>
        <p:nvSpPr>
          <p:cNvPr id="12" name="TextBox 11">
            <a:extLst>
              <a:ext uri="{FF2B5EF4-FFF2-40B4-BE49-F238E27FC236}">
                <a16:creationId xmlns:a16="http://schemas.microsoft.com/office/drawing/2014/main" id="{B04D106D-CEA9-638E-7F1C-77854A4B838E}"/>
              </a:ext>
            </a:extLst>
          </p:cNvPr>
          <p:cNvSpPr txBox="1"/>
          <p:nvPr/>
        </p:nvSpPr>
        <p:spPr>
          <a:xfrm>
            <a:off x="384310" y="1721072"/>
            <a:ext cx="5844210" cy="923330"/>
          </a:xfrm>
          <a:prstGeom prst="rect">
            <a:avLst/>
          </a:prstGeom>
          <a:noFill/>
        </p:spPr>
        <p:txBody>
          <a:bodyPr wrap="square" rtlCol="0">
            <a:spAutoFit/>
          </a:bodyPr>
          <a:lstStyle/>
          <a:p>
            <a:r>
              <a:rPr lang="en-US" u="sng" dirty="0"/>
              <a:t>BHIVA 2016</a:t>
            </a:r>
          </a:p>
          <a:p>
            <a:r>
              <a:rPr lang="en-GB" dirty="0">
                <a:solidFill>
                  <a:srgbClr val="212121"/>
                </a:solidFill>
              </a:rPr>
              <a:t>S</a:t>
            </a:r>
            <a:r>
              <a:rPr lang="en-GB" b="0" i="0" dirty="0">
                <a:solidFill>
                  <a:srgbClr val="212121"/>
                </a:solidFill>
                <a:effectLst/>
              </a:rPr>
              <a:t>creening for cognitive impairment within the first three months of HIV diagnosis and on an annual basis afterward</a:t>
            </a:r>
            <a:endParaRPr lang="en-US" dirty="0"/>
          </a:p>
        </p:txBody>
      </p:sp>
      <p:sp>
        <p:nvSpPr>
          <p:cNvPr id="13" name="TextBox 12">
            <a:extLst>
              <a:ext uri="{FF2B5EF4-FFF2-40B4-BE49-F238E27FC236}">
                <a16:creationId xmlns:a16="http://schemas.microsoft.com/office/drawing/2014/main" id="{BD757D8C-45AD-493B-63EA-B01B129A464A}"/>
              </a:ext>
            </a:extLst>
          </p:cNvPr>
          <p:cNvSpPr txBox="1"/>
          <p:nvPr/>
        </p:nvSpPr>
        <p:spPr>
          <a:xfrm>
            <a:off x="6228520" y="1717240"/>
            <a:ext cx="5956639" cy="1200329"/>
          </a:xfrm>
          <a:prstGeom prst="rect">
            <a:avLst/>
          </a:prstGeom>
          <a:noFill/>
        </p:spPr>
        <p:txBody>
          <a:bodyPr wrap="square" rtlCol="0">
            <a:spAutoFit/>
          </a:bodyPr>
          <a:lstStyle/>
          <a:p>
            <a:r>
              <a:rPr lang="en-GB" b="0" i="0" u="sng" dirty="0">
                <a:solidFill>
                  <a:srgbClr val="212121"/>
                </a:solidFill>
                <a:effectLst/>
              </a:rPr>
              <a:t>The Italian Society for Infectious and Tropical Diseases </a:t>
            </a:r>
            <a:r>
              <a:rPr lang="en-GB" b="0" i="0" dirty="0">
                <a:solidFill>
                  <a:srgbClr val="212121"/>
                </a:solidFill>
                <a:effectLst/>
              </a:rPr>
              <a:t>recommends conducting tests like Montreal Cognitive Assessment (MoCA) and </a:t>
            </a:r>
            <a:r>
              <a:rPr lang="en-GB" b="0" i="0" dirty="0" err="1">
                <a:solidFill>
                  <a:srgbClr val="212121"/>
                </a:solidFill>
                <a:effectLst/>
              </a:rPr>
              <a:t>Cogstate</a:t>
            </a:r>
            <a:r>
              <a:rPr lang="en-GB" b="0" i="0" dirty="0">
                <a:solidFill>
                  <a:srgbClr val="212121"/>
                </a:solidFill>
                <a:effectLst/>
              </a:rPr>
              <a:t> for </a:t>
            </a:r>
            <a:r>
              <a:rPr lang="en-GB" b="0" i="0" dirty="0">
                <a:solidFill>
                  <a:srgbClr val="212121"/>
                </a:solidFill>
                <a:effectLst/>
                <a:highlight>
                  <a:srgbClr val="FFFF00"/>
                </a:highlight>
              </a:rPr>
              <a:t>all patients with cognitive symptoms</a:t>
            </a:r>
            <a:r>
              <a:rPr lang="en-GB" b="0" i="0" dirty="0">
                <a:solidFill>
                  <a:srgbClr val="212121"/>
                </a:solidFill>
                <a:effectLst/>
              </a:rPr>
              <a:t>.</a:t>
            </a:r>
            <a:endParaRPr lang="en-US" dirty="0"/>
          </a:p>
        </p:txBody>
      </p:sp>
      <p:sp>
        <p:nvSpPr>
          <p:cNvPr id="14" name="TextBox 13">
            <a:extLst>
              <a:ext uri="{FF2B5EF4-FFF2-40B4-BE49-F238E27FC236}">
                <a16:creationId xmlns:a16="http://schemas.microsoft.com/office/drawing/2014/main" id="{FAC4EBC5-D4BE-3D41-084A-F98594FE9EB8}"/>
              </a:ext>
            </a:extLst>
          </p:cNvPr>
          <p:cNvSpPr txBox="1"/>
          <p:nvPr/>
        </p:nvSpPr>
        <p:spPr>
          <a:xfrm>
            <a:off x="384310" y="4773543"/>
            <a:ext cx="4599592" cy="646331"/>
          </a:xfrm>
          <a:prstGeom prst="rect">
            <a:avLst/>
          </a:prstGeom>
          <a:noFill/>
        </p:spPr>
        <p:txBody>
          <a:bodyPr wrap="none" rtlCol="0">
            <a:spAutoFit/>
          </a:bodyPr>
          <a:lstStyle/>
          <a:p>
            <a:r>
              <a:rPr lang="en-US" u="sng" dirty="0"/>
              <a:t>WHO 2021</a:t>
            </a:r>
          </a:p>
          <a:p>
            <a:r>
              <a:rPr lang="en-US" dirty="0"/>
              <a:t>Mostly mentioned for children and adolescents</a:t>
            </a:r>
          </a:p>
        </p:txBody>
      </p:sp>
      <p:sp>
        <p:nvSpPr>
          <p:cNvPr id="17" name="TextBox 16">
            <a:extLst>
              <a:ext uri="{FF2B5EF4-FFF2-40B4-BE49-F238E27FC236}">
                <a16:creationId xmlns:a16="http://schemas.microsoft.com/office/drawing/2014/main" id="{40520EF8-2EEE-ABC6-F8BC-27295E4D001A}"/>
              </a:ext>
            </a:extLst>
          </p:cNvPr>
          <p:cNvSpPr txBox="1"/>
          <p:nvPr/>
        </p:nvSpPr>
        <p:spPr>
          <a:xfrm>
            <a:off x="384310" y="2666692"/>
            <a:ext cx="5844210" cy="923330"/>
          </a:xfrm>
          <a:prstGeom prst="rect">
            <a:avLst/>
          </a:prstGeom>
          <a:noFill/>
        </p:spPr>
        <p:txBody>
          <a:bodyPr wrap="square" rtlCol="0">
            <a:spAutoFit/>
          </a:bodyPr>
          <a:lstStyle/>
          <a:p>
            <a:r>
              <a:rPr lang="en-US" u="sng" dirty="0"/>
              <a:t>Mind Exchange Working Group 2013</a:t>
            </a:r>
          </a:p>
          <a:p>
            <a:r>
              <a:rPr lang="en-GB" dirty="0">
                <a:solidFill>
                  <a:srgbClr val="212121"/>
                </a:solidFill>
                <a:highlight>
                  <a:srgbClr val="FFFF00"/>
                </a:highlight>
              </a:rPr>
              <a:t>All PWH </a:t>
            </a:r>
            <a:r>
              <a:rPr lang="en-GB" dirty="0">
                <a:solidFill>
                  <a:srgbClr val="212121"/>
                </a:solidFill>
              </a:rPr>
              <a:t>regardless of symptoms or risk factors using sensitive screening tools and 6-24 months</a:t>
            </a:r>
            <a:endParaRPr lang="en-US" dirty="0"/>
          </a:p>
        </p:txBody>
      </p:sp>
      <p:sp>
        <p:nvSpPr>
          <p:cNvPr id="6" name="TextBox 5">
            <a:extLst>
              <a:ext uri="{FF2B5EF4-FFF2-40B4-BE49-F238E27FC236}">
                <a16:creationId xmlns:a16="http://schemas.microsoft.com/office/drawing/2014/main" id="{0BE43A3D-98C3-FA02-0588-E915DB6C5B17}"/>
              </a:ext>
            </a:extLst>
          </p:cNvPr>
          <p:cNvSpPr txBox="1"/>
          <p:nvPr/>
        </p:nvSpPr>
        <p:spPr>
          <a:xfrm>
            <a:off x="384310" y="3583047"/>
            <a:ext cx="6102626" cy="1200329"/>
          </a:xfrm>
          <a:prstGeom prst="rect">
            <a:avLst/>
          </a:prstGeom>
          <a:noFill/>
        </p:spPr>
        <p:txBody>
          <a:bodyPr wrap="square">
            <a:spAutoFit/>
          </a:bodyPr>
          <a:lstStyle/>
          <a:p>
            <a:r>
              <a:rPr lang="en-US" u="sng" dirty="0"/>
              <a:t>National Guidelines for HIV Prevention, Treatment and Care (Nigeria) 2020</a:t>
            </a:r>
            <a:br>
              <a:rPr lang="en-US" u="sng" dirty="0"/>
            </a:br>
            <a:r>
              <a:rPr lang="en-US" dirty="0"/>
              <a:t>Conduct assessment and management for HAND in </a:t>
            </a:r>
            <a:r>
              <a:rPr lang="en-US" dirty="0">
                <a:highlight>
                  <a:srgbClr val="FFFF00"/>
                </a:highlight>
              </a:rPr>
              <a:t>ALL</a:t>
            </a:r>
            <a:br>
              <a:rPr lang="en-US" dirty="0"/>
            </a:br>
            <a:r>
              <a:rPr lang="en-US" dirty="0"/>
              <a:t>Refer for neuropsychiatric assessment</a:t>
            </a:r>
          </a:p>
        </p:txBody>
      </p:sp>
      <p:sp>
        <p:nvSpPr>
          <p:cNvPr id="10" name="TextBox 9">
            <a:extLst>
              <a:ext uri="{FF2B5EF4-FFF2-40B4-BE49-F238E27FC236}">
                <a16:creationId xmlns:a16="http://schemas.microsoft.com/office/drawing/2014/main" id="{0D697CC6-4A3C-5965-8756-4632E7D2AB19}"/>
              </a:ext>
            </a:extLst>
          </p:cNvPr>
          <p:cNvSpPr txBox="1"/>
          <p:nvPr/>
        </p:nvSpPr>
        <p:spPr>
          <a:xfrm>
            <a:off x="6235314" y="2956943"/>
            <a:ext cx="1175963" cy="369332"/>
          </a:xfrm>
          <a:prstGeom prst="rect">
            <a:avLst/>
          </a:prstGeom>
          <a:noFill/>
        </p:spPr>
        <p:txBody>
          <a:bodyPr wrap="none" rtlCol="0">
            <a:spAutoFit/>
          </a:bodyPr>
          <a:lstStyle/>
          <a:p>
            <a:r>
              <a:rPr lang="en-US" u="sng" dirty="0"/>
              <a:t>EACS 2022</a:t>
            </a:r>
          </a:p>
        </p:txBody>
      </p:sp>
      <p:sp>
        <p:nvSpPr>
          <p:cNvPr id="15" name="Rectangle 14">
            <a:extLst>
              <a:ext uri="{FF2B5EF4-FFF2-40B4-BE49-F238E27FC236}">
                <a16:creationId xmlns:a16="http://schemas.microsoft.com/office/drawing/2014/main" id="{CAE434C3-53F8-53DD-8494-012A593E3AF2}"/>
              </a:ext>
            </a:extLst>
          </p:cNvPr>
          <p:cNvSpPr/>
          <p:nvPr/>
        </p:nvSpPr>
        <p:spPr>
          <a:xfrm>
            <a:off x="6228520" y="5261113"/>
            <a:ext cx="901150" cy="95415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spTree>
    <p:extLst>
      <p:ext uri="{BB962C8B-B14F-4D97-AF65-F5344CB8AC3E}">
        <p14:creationId xmlns:p14="http://schemas.microsoft.com/office/powerpoint/2010/main" val="113241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7" grpId="0"/>
      <p:bldP spid="6" grpId="0"/>
      <p:bldP spid="10" grpId="0"/>
      <p:bldP spid="15" grpId="0" animBg="1"/>
    </p:bldLst>
  </p:timing>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FABD392-345E-F12A-3B4E-3D67AF17A61F}"/>
              </a:ext>
            </a:extLst>
          </p:cNvPr>
          <p:cNvSpPr>
            <a:spLocks noGrp="1"/>
          </p:cNvSpPr>
          <p:nvPr>
            <p:ph type="title"/>
          </p:nvPr>
        </p:nvSpPr>
        <p:spPr/>
        <p:txBody>
          <a:bodyPr/>
          <a:lstStyle/>
          <a:p>
            <a:r>
              <a:rPr lang="en-US" dirty="0"/>
              <a:t>Challenges in LMICs</a:t>
            </a:r>
          </a:p>
        </p:txBody>
      </p:sp>
      <p:sp>
        <p:nvSpPr>
          <p:cNvPr id="4" name="Rounded Rectangle 3">
            <a:extLst>
              <a:ext uri="{FF2B5EF4-FFF2-40B4-BE49-F238E27FC236}">
                <a16:creationId xmlns:a16="http://schemas.microsoft.com/office/drawing/2014/main" id="{20B3610C-DDA6-4425-7C3D-BD72A81E9681}"/>
              </a:ext>
            </a:extLst>
          </p:cNvPr>
          <p:cNvSpPr/>
          <p:nvPr/>
        </p:nvSpPr>
        <p:spPr>
          <a:xfrm>
            <a:off x="3343492" y="1803114"/>
            <a:ext cx="2416797" cy="125211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ctr"/>
          <a:lstStyle/>
          <a:p>
            <a:pPr algn="ctr"/>
            <a:r>
              <a:rPr lang="en-US" sz="2400" dirty="0"/>
              <a:t>Who do we screen?</a:t>
            </a:r>
          </a:p>
        </p:txBody>
      </p:sp>
      <p:sp>
        <p:nvSpPr>
          <p:cNvPr id="9" name="Rounded Rectangle 8">
            <a:extLst>
              <a:ext uri="{FF2B5EF4-FFF2-40B4-BE49-F238E27FC236}">
                <a16:creationId xmlns:a16="http://schemas.microsoft.com/office/drawing/2014/main" id="{75AF4F81-5EB8-9A16-F53F-283882DA16F8}"/>
              </a:ext>
            </a:extLst>
          </p:cNvPr>
          <p:cNvSpPr/>
          <p:nvPr/>
        </p:nvSpPr>
        <p:spPr>
          <a:xfrm>
            <a:off x="6392434" y="1817187"/>
            <a:ext cx="2371497" cy="122396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ctr"/>
          <a:lstStyle/>
          <a:p>
            <a:pPr algn="ctr"/>
            <a:r>
              <a:rPr lang="en-US" sz="2400" dirty="0"/>
              <a:t>What do we use to screen?</a:t>
            </a:r>
          </a:p>
        </p:txBody>
      </p:sp>
      <p:sp>
        <p:nvSpPr>
          <p:cNvPr id="11" name="Right Arrow 10">
            <a:extLst>
              <a:ext uri="{FF2B5EF4-FFF2-40B4-BE49-F238E27FC236}">
                <a16:creationId xmlns:a16="http://schemas.microsoft.com/office/drawing/2014/main" id="{6A65E60A-11D0-97AC-E026-DABD140FE720}"/>
              </a:ext>
            </a:extLst>
          </p:cNvPr>
          <p:cNvSpPr/>
          <p:nvPr/>
        </p:nvSpPr>
        <p:spPr>
          <a:xfrm>
            <a:off x="5874673" y="2219966"/>
            <a:ext cx="424069" cy="426451"/>
          </a:xfrm>
          <a:prstGeom prst="rightArrow">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pic>
        <p:nvPicPr>
          <p:cNvPr id="14" name="Picture 13" descr="A person walking on a grid&#10;&#10;Description automatically generated">
            <a:extLst>
              <a:ext uri="{FF2B5EF4-FFF2-40B4-BE49-F238E27FC236}">
                <a16:creationId xmlns:a16="http://schemas.microsoft.com/office/drawing/2014/main" id="{EE845386-30BF-0B5B-39FB-553023389A9C}"/>
              </a:ext>
            </a:extLst>
          </p:cNvPr>
          <p:cNvPicPr>
            <a:picLocks noChangeAspect="1"/>
          </p:cNvPicPr>
          <p:nvPr/>
        </p:nvPicPr>
        <p:blipFill>
          <a:blip r:embed="rId3"/>
          <a:stretch>
            <a:fillRect/>
          </a:stretch>
        </p:blipFill>
        <p:spPr>
          <a:xfrm>
            <a:off x="3362546" y="3337307"/>
            <a:ext cx="2371495" cy="1543836"/>
          </a:xfrm>
          <a:prstGeom prst="rect">
            <a:avLst/>
          </a:prstGeom>
        </p:spPr>
      </p:pic>
      <p:pic>
        <p:nvPicPr>
          <p:cNvPr id="16" name="Picture 15" descr="Cartoon checklist and pencil">
            <a:extLst>
              <a:ext uri="{FF2B5EF4-FFF2-40B4-BE49-F238E27FC236}">
                <a16:creationId xmlns:a16="http://schemas.microsoft.com/office/drawing/2014/main" id="{7D63DC29-BE9B-9D73-3F26-55D97AC506A1}"/>
              </a:ext>
            </a:extLst>
          </p:cNvPr>
          <p:cNvPicPr>
            <a:picLocks noChangeAspect="1"/>
          </p:cNvPicPr>
          <p:nvPr/>
        </p:nvPicPr>
        <p:blipFill rotWithShape="1">
          <a:blip r:embed="rId4"/>
          <a:srcRect t="5701" b="7399"/>
          <a:stretch/>
        </p:blipFill>
        <p:spPr>
          <a:xfrm>
            <a:off x="6392434" y="3335543"/>
            <a:ext cx="2371497" cy="1545601"/>
          </a:xfrm>
          <a:prstGeom prst="rect">
            <a:avLst/>
          </a:prstGeom>
        </p:spPr>
      </p:pic>
      <p:pic>
        <p:nvPicPr>
          <p:cNvPr id="22" name="Picture 21" descr="Quizzical burrowing owl looking forward">
            <a:extLst>
              <a:ext uri="{FF2B5EF4-FFF2-40B4-BE49-F238E27FC236}">
                <a16:creationId xmlns:a16="http://schemas.microsoft.com/office/drawing/2014/main" id="{7BF092E4-4152-9E89-E9F1-399D17D0D58C}"/>
              </a:ext>
            </a:extLst>
          </p:cNvPr>
          <p:cNvPicPr>
            <a:picLocks noChangeAspect="1"/>
          </p:cNvPicPr>
          <p:nvPr/>
        </p:nvPicPr>
        <p:blipFill>
          <a:blip r:embed="rId5"/>
          <a:stretch>
            <a:fillRect/>
          </a:stretch>
        </p:blipFill>
        <p:spPr>
          <a:xfrm>
            <a:off x="365477" y="3329978"/>
            <a:ext cx="2371494" cy="1551165"/>
          </a:xfrm>
          <a:prstGeom prst="rect">
            <a:avLst/>
          </a:prstGeom>
        </p:spPr>
      </p:pic>
      <p:sp>
        <p:nvSpPr>
          <p:cNvPr id="24" name="Rounded Rectangle 23">
            <a:extLst>
              <a:ext uri="{FF2B5EF4-FFF2-40B4-BE49-F238E27FC236}">
                <a16:creationId xmlns:a16="http://schemas.microsoft.com/office/drawing/2014/main" id="{68123BB4-4692-8F69-9674-B9AA015B795F}"/>
              </a:ext>
            </a:extLst>
          </p:cNvPr>
          <p:cNvSpPr/>
          <p:nvPr/>
        </p:nvSpPr>
        <p:spPr>
          <a:xfrm>
            <a:off x="365477" y="1789044"/>
            <a:ext cx="2371495" cy="125211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ctr"/>
          <a:lstStyle/>
          <a:p>
            <a:pPr algn="ctr"/>
            <a:r>
              <a:rPr lang="en-US" sz="2400" dirty="0"/>
              <a:t>Should we screen?</a:t>
            </a:r>
          </a:p>
        </p:txBody>
      </p:sp>
      <p:sp>
        <p:nvSpPr>
          <p:cNvPr id="25" name="Right Arrow 24">
            <a:extLst>
              <a:ext uri="{FF2B5EF4-FFF2-40B4-BE49-F238E27FC236}">
                <a16:creationId xmlns:a16="http://schemas.microsoft.com/office/drawing/2014/main" id="{9074DF5C-78A4-0D97-7F04-F7F9C0197E1B}"/>
              </a:ext>
            </a:extLst>
          </p:cNvPr>
          <p:cNvSpPr/>
          <p:nvPr/>
        </p:nvSpPr>
        <p:spPr>
          <a:xfrm>
            <a:off x="2832301" y="2218324"/>
            <a:ext cx="424069" cy="426451"/>
          </a:xfrm>
          <a:prstGeom prst="rightArrow">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sp>
        <p:nvSpPr>
          <p:cNvPr id="2" name="TextBox 1">
            <a:extLst>
              <a:ext uri="{FF2B5EF4-FFF2-40B4-BE49-F238E27FC236}">
                <a16:creationId xmlns:a16="http://schemas.microsoft.com/office/drawing/2014/main" id="{FEC96B6A-9BB4-7B11-74B1-7CE6056FAF9B}"/>
              </a:ext>
            </a:extLst>
          </p:cNvPr>
          <p:cNvSpPr txBox="1"/>
          <p:nvPr/>
        </p:nvSpPr>
        <p:spPr>
          <a:xfrm>
            <a:off x="323003" y="5169967"/>
            <a:ext cx="2456442" cy="369332"/>
          </a:xfrm>
          <a:prstGeom prst="rect">
            <a:avLst/>
          </a:prstGeom>
          <a:noFill/>
        </p:spPr>
        <p:txBody>
          <a:bodyPr wrap="none" rtlCol="0">
            <a:spAutoFit/>
          </a:bodyPr>
          <a:lstStyle/>
          <a:p>
            <a:pPr algn="ctr"/>
            <a:r>
              <a:rPr lang="en-US" dirty="0"/>
              <a:t>Prevalence is not known</a:t>
            </a:r>
          </a:p>
        </p:txBody>
      </p:sp>
      <p:sp>
        <p:nvSpPr>
          <p:cNvPr id="5" name="TextBox 4">
            <a:extLst>
              <a:ext uri="{FF2B5EF4-FFF2-40B4-BE49-F238E27FC236}">
                <a16:creationId xmlns:a16="http://schemas.microsoft.com/office/drawing/2014/main" id="{4FEB6E6F-5650-369A-86AF-2F6AF10C9E67}"/>
              </a:ext>
            </a:extLst>
          </p:cNvPr>
          <p:cNvSpPr txBox="1"/>
          <p:nvPr/>
        </p:nvSpPr>
        <p:spPr>
          <a:xfrm>
            <a:off x="3787606" y="5189621"/>
            <a:ext cx="1521378" cy="923330"/>
          </a:xfrm>
          <a:prstGeom prst="rect">
            <a:avLst/>
          </a:prstGeom>
          <a:noFill/>
        </p:spPr>
        <p:txBody>
          <a:bodyPr wrap="none" rtlCol="0">
            <a:spAutoFit/>
          </a:bodyPr>
          <a:lstStyle/>
          <a:p>
            <a:pPr algn="ctr"/>
            <a:r>
              <a:rPr lang="en-US" dirty="0"/>
              <a:t>Everyone/</a:t>
            </a:r>
          </a:p>
          <a:p>
            <a:pPr algn="ctr"/>
            <a:r>
              <a:rPr lang="en-US" dirty="0"/>
              <a:t>Symptomatic?</a:t>
            </a:r>
          </a:p>
          <a:p>
            <a:pPr algn="ctr"/>
            <a:r>
              <a:rPr lang="en-US" dirty="0"/>
              <a:t>Is it feasible?</a:t>
            </a:r>
          </a:p>
        </p:txBody>
      </p:sp>
    </p:spTree>
    <p:extLst>
      <p:ext uri="{BB962C8B-B14F-4D97-AF65-F5344CB8AC3E}">
        <p14:creationId xmlns:p14="http://schemas.microsoft.com/office/powerpoint/2010/main" val="702032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DB7C0AA-DBC2-834F-39D7-B8B5F5C64DED}"/>
              </a:ext>
            </a:extLst>
          </p:cNvPr>
          <p:cNvSpPr>
            <a:spLocks noGrp="1"/>
          </p:cNvSpPr>
          <p:nvPr>
            <p:ph type="title"/>
          </p:nvPr>
        </p:nvSpPr>
        <p:spPr/>
        <p:txBody>
          <a:bodyPr/>
          <a:lstStyle/>
          <a:p>
            <a:r>
              <a:rPr lang="en-US" dirty="0"/>
              <a:t>Screening tools</a:t>
            </a:r>
          </a:p>
        </p:txBody>
      </p:sp>
      <p:graphicFrame>
        <p:nvGraphicFramePr>
          <p:cNvPr id="7" name="Diagram 6">
            <a:extLst>
              <a:ext uri="{FF2B5EF4-FFF2-40B4-BE49-F238E27FC236}">
                <a16:creationId xmlns:a16="http://schemas.microsoft.com/office/drawing/2014/main" id="{8D0555DA-30BE-A36C-1C34-B32BC111115D}"/>
              </a:ext>
            </a:extLst>
          </p:cNvPr>
          <p:cNvGraphicFramePr/>
          <p:nvPr>
            <p:extLst>
              <p:ext uri="{D42A27DB-BD31-4B8C-83A1-F6EECF244321}">
                <p14:modId xmlns:p14="http://schemas.microsoft.com/office/powerpoint/2010/main" val="1586767157"/>
              </p:ext>
            </p:extLst>
          </p:nvPr>
        </p:nvGraphicFramePr>
        <p:xfrm>
          <a:off x="665404" y="1439333"/>
          <a:ext cx="10861191"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extBox 1">
            <a:extLst>
              <a:ext uri="{FF2B5EF4-FFF2-40B4-BE49-F238E27FC236}">
                <a16:creationId xmlns:a16="http://schemas.microsoft.com/office/drawing/2014/main" id="{1805EA44-EFAE-D7E6-6403-EB033F8A88E1}"/>
              </a:ext>
            </a:extLst>
          </p:cNvPr>
          <p:cNvSpPr txBox="1"/>
          <p:nvPr/>
        </p:nvSpPr>
        <p:spPr>
          <a:xfrm>
            <a:off x="9604432" y="6088559"/>
            <a:ext cx="2587568" cy="769441"/>
          </a:xfrm>
          <a:prstGeom prst="rect">
            <a:avLst/>
          </a:prstGeom>
          <a:noFill/>
        </p:spPr>
        <p:txBody>
          <a:bodyPr wrap="none" rtlCol="0">
            <a:spAutoFit/>
          </a:bodyPr>
          <a:lstStyle/>
          <a:p>
            <a:r>
              <a:rPr lang="en-US" sz="1100" dirty="0" err="1"/>
              <a:t>Kamminga</a:t>
            </a:r>
            <a:r>
              <a:rPr lang="en-US" sz="1100" dirty="0"/>
              <a:t> et al. 2013. </a:t>
            </a:r>
            <a:r>
              <a:rPr lang="en-US" sz="1100" dirty="0" err="1"/>
              <a:t>Curr</a:t>
            </a:r>
            <a:r>
              <a:rPr lang="en-US" sz="1100" dirty="0"/>
              <a:t> HIV/AIDS Rep.</a:t>
            </a:r>
          </a:p>
          <a:p>
            <a:r>
              <a:rPr lang="en-US" sz="1100" dirty="0" err="1"/>
              <a:t>Joska</a:t>
            </a:r>
            <a:r>
              <a:rPr lang="en-US" sz="1100" dirty="0"/>
              <a:t> et al. 2016. AIDS </a:t>
            </a:r>
            <a:r>
              <a:rPr lang="en-US" sz="1100" dirty="0" err="1"/>
              <a:t>Behav</a:t>
            </a:r>
            <a:r>
              <a:rPr lang="en-US" sz="1100" dirty="0"/>
              <a:t>.</a:t>
            </a:r>
          </a:p>
          <a:p>
            <a:r>
              <a:rPr lang="en-US" sz="1100" dirty="0"/>
              <a:t>Kellett-Wright et al. 2021. AIDS </a:t>
            </a:r>
            <a:r>
              <a:rPr lang="en-US" sz="1100" dirty="0" err="1"/>
              <a:t>Behav</a:t>
            </a:r>
            <a:r>
              <a:rPr lang="en-US" sz="1100" dirty="0"/>
              <a:t>.</a:t>
            </a:r>
          </a:p>
          <a:p>
            <a:r>
              <a:rPr lang="en-US" sz="1100" dirty="0" err="1"/>
              <a:t>Keng</a:t>
            </a:r>
            <a:r>
              <a:rPr lang="en-US" sz="1100" dirty="0"/>
              <a:t> et al. 2023. AIDS</a:t>
            </a:r>
          </a:p>
        </p:txBody>
      </p:sp>
    </p:spTree>
    <p:extLst>
      <p:ext uri="{BB962C8B-B14F-4D97-AF65-F5344CB8AC3E}">
        <p14:creationId xmlns:p14="http://schemas.microsoft.com/office/powerpoint/2010/main" val="350648993"/>
      </p:ext>
    </p:extLst>
  </p:cSld>
  <p:clrMapOvr>
    <a:masterClrMapping/>
  </p:clrMapOvr>
  <p:extLst>
    <p:ext uri="{6950BFC3-D8DA-4A85-94F7-54DA5524770B}">
      <p188:commentRel xmlns:p188="http://schemas.microsoft.com/office/powerpoint/2018/8/main" r:id="rId3"/>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DB7C0AA-DBC2-834F-39D7-B8B5F5C64DED}"/>
              </a:ext>
            </a:extLst>
          </p:cNvPr>
          <p:cNvSpPr>
            <a:spLocks noGrp="1"/>
          </p:cNvSpPr>
          <p:nvPr>
            <p:ph type="title"/>
          </p:nvPr>
        </p:nvSpPr>
        <p:spPr/>
        <p:txBody>
          <a:bodyPr/>
          <a:lstStyle/>
          <a:p>
            <a:r>
              <a:rPr lang="en-US" dirty="0"/>
              <a:t>Screening tools</a:t>
            </a:r>
          </a:p>
        </p:txBody>
      </p:sp>
      <p:graphicFrame>
        <p:nvGraphicFramePr>
          <p:cNvPr id="7" name="Diagram 6">
            <a:extLst>
              <a:ext uri="{FF2B5EF4-FFF2-40B4-BE49-F238E27FC236}">
                <a16:creationId xmlns:a16="http://schemas.microsoft.com/office/drawing/2014/main" id="{8D0555DA-30BE-A36C-1C34-B32BC111115D}"/>
              </a:ext>
            </a:extLst>
          </p:cNvPr>
          <p:cNvGraphicFramePr/>
          <p:nvPr>
            <p:extLst>
              <p:ext uri="{D42A27DB-BD31-4B8C-83A1-F6EECF244321}">
                <p14:modId xmlns:p14="http://schemas.microsoft.com/office/powerpoint/2010/main" val="343487223"/>
              </p:ext>
            </p:extLst>
          </p:nvPr>
        </p:nvGraphicFramePr>
        <p:xfrm>
          <a:off x="665404" y="1439333"/>
          <a:ext cx="10861191"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76CB6C53-B429-A562-CFB5-222CB3011DCE}"/>
              </a:ext>
            </a:extLst>
          </p:cNvPr>
          <p:cNvSpPr txBox="1"/>
          <p:nvPr/>
        </p:nvSpPr>
        <p:spPr>
          <a:xfrm>
            <a:off x="9604432" y="6088559"/>
            <a:ext cx="2587568" cy="769441"/>
          </a:xfrm>
          <a:prstGeom prst="rect">
            <a:avLst/>
          </a:prstGeom>
          <a:noFill/>
        </p:spPr>
        <p:txBody>
          <a:bodyPr wrap="none" rtlCol="0">
            <a:spAutoFit/>
          </a:bodyPr>
          <a:lstStyle/>
          <a:p>
            <a:r>
              <a:rPr lang="en-US" sz="1100" dirty="0" err="1"/>
              <a:t>Kamminga</a:t>
            </a:r>
            <a:r>
              <a:rPr lang="en-US" sz="1100" dirty="0"/>
              <a:t> et al. 2013. </a:t>
            </a:r>
            <a:r>
              <a:rPr lang="en-US" sz="1100" dirty="0" err="1"/>
              <a:t>Curr</a:t>
            </a:r>
            <a:r>
              <a:rPr lang="en-US" sz="1100" dirty="0"/>
              <a:t> HIV/AIDS Rep.</a:t>
            </a:r>
          </a:p>
          <a:p>
            <a:r>
              <a:rPr lang="en-US" sz="1100" dirty="0" err="1"/>
              <a:t>Joska</a:t>
            </a:r>
            <a:r>
              <a:rPr lang="en-US" sz="1100" dirty="0"/>
              <a:t> et al. 2016. AIDS </a:t>
            </a:r>
            <a:r>
              <a:rPr lang="en-US" sz="1100" dirty="0" err="1"/>
              <a:t>Behav</a:t>
            </a:r>
            <a:r>
              <a:rPr lang="en-US" sz="1100" dirty="0"/>
              <a:t>.</a:t>
            </a:r>
          </a:p>
          <a:p>
            <a:r>
              <a:rPr lang="en-US" sz="1100" dirty="0"/>
              <a:t>Kellett-Wright et al. 2021. AIDS </a:t>
            </a:r>
            <a:r>
              <a:rPr lang="en-US" sz="1100" dirty="0" err="1"/>
              <a:t>Behav</a:t>
            </a:r>
            <a:r>
              <a:rPr lang="en-US" sz="1100" dirty="0"/>
              <a:t>.</a:t>
            </a:r>
          </a:p>
          <a:p>
            <a:r>
              <a:rPr lang="en-US" sz="1100" dirty="0" err="1"/>
              <a:t>Keng</a:t>
            </a:r>
            <a:r>
              <a:rPr lang="en-US" sz="1100" dirty="0"/>
              <a:t> et al. 2023. AIDS</a:t>
            </a:r>
          </a:p>
        </p:txBody>
      </p:sp>
    </p:spTree>
    <p:extLst>
      <p:ext uri="{BB962C8B-B14F-4D97-AF65-F5344CB8AC3E}">
        <p14:creationId xmlns:p14="http://schemas.microsoft.com/office/powerpoint/2010/main" val="38619116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CE90B16-2195-3B57-1EC8-7E57E4200D04}"/>
              </a:ext>
            </a:extLst>
          </p:cNvPr>
          <p:cNvSpPr>
            <a:spLocks noGrp="1"/>
          </p:cNvSpPr>
          <p:nvPr>
            <p:ph type="title"/>
          </p:nvPr>
        </p:nvSpPr>
        <p:spPr/>
        <p:txBody>
          <a:bodyPr/>
          <a:lstStyle/>
          <a:p>
            <a:r>
              <a:rPr lang="en-GB" noProof="0" dirty="0"/>
              <a:t>What do we use to screen?</a:t>
            </a:r>
            <a:endParaRPr lang="en-GB" dirty="0"/>
          </a:p>
        </p:txBody>
      </p:sp>
      <p:graphicFrame>
        <p:nvGraphicFramePr>
          <p:cNvPr id="10" name="Content Placeholder 3">
            <a:extLst>
              <a:ext uri="{FF2B5EF4-FFF2-40B4-BE49-F238E27FC236}">
                <a16:creationId xmlns:a16="http://schemas.microsoft.com/office/drawing/2014/main" id="{66E46CCD-CEB7-F5DE-4B63-799FE4AFFD48}"/>
              </a:ext>
            </a:extLst>
          </p:cNvPr>
          <p:cNvGraphicFramePr>
            <a:graphicFrameLocks/>
          </p:cNvGraphicFramePr>
          <p:nvPr>
            <p:extLst>
              <p:ext uri="{D42A27DB-BD31-4B8C-83A1-F6EECF244321}">
                <p14:modId xmlns:p14="http://schemas.microsoft.com/office/powerpoint/2010/main" val="3582547272"/>
              </p:ext>
            </p:extLst>
          </p:nvPr>
        </p:nvGraphicFramePr>
        <p:xfrm>
          <a:off x="3614567" y="1665289"/>
          <a:ext cx="4962866" cy="442685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4" name="TextBox 13">
            <a:extLst>
              <a:ext uri="{FF2B5EF4-FFF2-40B4-BE49-F238E27FC236}">
                <a16:creationId xmlns:a16="http://schemas.microsoft.com/office/drawing/2014/main" id="{CB7A19C1-119A-69D7-D65B-438351A17C1B}"/>
              </a:ext>
            </a:extLst>
          </p:cNvPr>
          <p:cNvSpPr txBox="1"/>
          <p:nvPr/>
        </p:nvSpPr>
        <p:spPr>
          <a:xfrm>
            <a:off x="1832699" y="5149869"/>
            <a:ext cx="2477025" cy="923330"/>
          </a:xfrm>
          <a:prstGeom prst="rect">
            <a:avLst/>
          </a:prstGeom>
          <a:noFill/>
        </p:spPr>
        <p:txBody>
          <a:bodyPr wrap="none" rtlCol="0">
            <a:spAutoFit/>
          </a:bodyPr>
          <a:lstStyle/>
          <a:p>
            <a:pPr marL="285750" indent="-285750">
              <a:buFont typeface="Arial" panose="020B0604020202020204" pitchFamily="34" charset="0"/>
              <a:buChar char="•"/>
            </a:pPr>
            <a:r>
              <a:rPr lang="en-US" dirty="0"/>
              <a:t>Busy clinics (Time)</a:t>
            </a:r>
          </a:p>
          <a:p>
            <a:pPr marL="285750" indent="-285750">
              <a:buFont typeface="Arial" panose="020B0604020202020204" pitchFamily="34" charset="0"/>
              <a:buChar char="•"/>
            </a:pPr>
            <a:r>
              <a:rPr lang="en-US" dirty="0"/>
              <a:t>Noise levels</a:t>
            </a:r>
          </a:p>
          <a:p>
            <a:pPr marL="285750" indent="-285750">
              <a:buFont typeface="Arial" panose="020B0604020202020204" pitchFamily="34" charset="0"/>
              <a:buChar char="•"/>
            </a:pPr>
            <a:r>
              <a:rPr lang="en-US" dirty="0"/>
              <a:t>Ability to concentrate</a:t>
            </a:r>
          </a:p>
        </p:txBody>
      </p:sp>
      <p:sp>
        <p:nvSpPr>
          <p:cNvPr id="15" name="TextBox 14">
            <a:extLst>
              <a:ext uri="{FF2B5EF4-FFF2-40B4-BE49-F238E27FC236}">
                <a16:creationId xmlns:a16="http://schemas.microsoft.com/office/drawing/2014/main" id="{B845551E-BDBF-9561-6C1E-26C5480B6D29}"/>
              </a:ext>
            </a:extLst>
          </p:cNvPr>
          <p:cNvSpPr txBox="1"/>
          <p:nvPr/>
        </p:nvSpPr>
        <p:spPr>
          <a:xfrm>
            <a:off x="8342117" y="3224598"/>
            <a:ext cx="3778407" cy="646331"/>
          </a:xfrm>
          <a:prstGeom prst="rect">
            <a:avLst/>
          </a:prstGeom>
          <a:noFill/>
        </p:spPr>
        <p:txBody>
          <a:bodyPr wrap="none" rtlCol="0">
            <a:spAutoFit/>
          </a:bodyPr>
          <a:lstStyle/>
          <a:p>
            <a:pPr marL="285750" indent="-285750">
              <a:buFont typeface="Arial" panose="020B0604020202020204" pitchFamily="34" charset="0"/>
              <a:buChar char="•"/>
            </a:pPr>
            <a:r>
              <a:rPr lang="en-US" dirty="0"/>
              <a:t>How many translations are there?</a:t>
            </a:r>
          </a:p>
          <a:p>
            <a:pPr marL="285750" indent="-285750">
              <a:buFont typeface="Arial" panose="020B0604020202020204" pitchFamily="34" charset="0"/>
              <a:buChar char="•"/>
            </a:pPr>
            <a:r>
              <a:rPr lang="en-US" dirty="0"/>
              <a:t>Have they been culturally adapted?</a:t>
            </a:r>
          </a:p>
        </p:txBody>
      </p:sp>
      <p:sp>
        <p:nvSpPr>
          <p:cNvPr id="16" name="TextBox 15">
            <a:extLst>
              <a:ext uri="{FF2B5EF4-FFF2-40B4-BE49-F238E27FC236}">
                <a16:creationId xmlns:a16="http://schemas.microsoft.com/office/drawing/2014/main" id="{695E65F4-33A1-1110-36B8-915A2A9D1CBE}"/>
              </a:ext>
            </a:extLst>
          </p:cNvPr>
          <p:cNvSpPr txBox="1"/>
          <p:nvPr/>
        </p:nvSpPr>
        <p:spPr>
          <a:xfrm>
            <a:off x="7852815" y="5149869"/>
            <a:ext cx="3623568" cy="646331"/>
          </a:xfrm>
          <a:prstGeom prst="rect">
            <a:avLst/>
          </a:prstGeom>
          <a:noFill/>
        </p:spPr>
        <p:txBody>
          <a:bodyPr wrap="square" rtlCol="0">
            <a:spAutoFit/>
          </a:bodyPr>
          <a:lstStyle/>
          <a:p>
            <a:pPr marL="285750" indent="-285750">
              <a:buFont typeface="Arial" panose="020B0604020202020204" pitchFamily="34" charset="0"/>
              <a:buChar char="•"/>
            </a:pPr>
            <a:r>
              <a:rPr lang="en-US" dirty="0"/>
              <a:t>Is the tool suitable for low literacy and low education populations?</a:t>
            </a:r>
          </a:p>
        </p:txBody>
      </p:sp>
      <p:sp>
        <p:nvSpPr>
          <p:cNvPr id="17" name="TextBox 16">
            <a:extLst>
              <a:ext uri="{FF2B5EF4-FFF2-40B4-BE49-F238E27FC236}">
                <a16:creationId xmlns:a16="http://schemas.microsoft.com/office/drawing/2014/main" id="{FC8B5F52-4C51-15F8-068A-EA1EAB534468}"/>
              </a:ext>
            </a:extLst>
          </p:cNvPr>
          <p:cNvSpPr txBox="1"/>
          <p:nvPr/>
        </p:nvSpPr>
        <p:spPr>
          <a:xfrm>
            <a:off x="213749" y="3224597"/>
            <a:ext cx="3778407" cy="646331"/>
          </a:xfrm>
          <a:prstGeom prst="rect">
            <a:avLst/>
          </a:prstGeom>
          <a:noFill/>
        </p:spPr>
        <p:txBody>
          <a:bodyPr wrap="square" rtlCol="0">
            <a:spAutoFit/>
          </a:bodyPr>
          <a:lstStyle/>
          <a:p>
            <a:pPr marL="285750" indent="-285750">
              <a:buFont typeface="Arial" panose="020B0604020202020204" pitchFamily="34" charset="0"/>
              <a:buChar char="•"/>
            </a:pPr>
            <a:r>
              <a:rPr lang="en-US" dirty="0"/>
              <a:t>Who will be doing the screening?</a:t>
            </a:r>
          </a:p>
          <a:p>
            <a:pPr marL="285750" indent="-285750">
              <a:buFont typeface="Arial" panose="020B0604020202020204" pitchFamily="34" charset="0"/>
              <a:buChar char="•"/>
            </a:pPr>
            <a:r>
              <a:rPr lang="en-US" dirty="0"/>
              <a:t>Who will be managing them?</a:t>
            </a:r>
          </a:p>
        </p:txBody>
      </p:sp>
      <p:sp>
        <p:nvSpPr>
          <p:cNvPr id="18" name="TextBox 17">
            <a:extLst>
              <a:ext uri="{FF2B5EF4-FFF2-40B4-BE49-F238E27FC236}">
                <a16:creationId xmlns:a16="http://schemas.microsoft.com/office/drawing/2014/main" id="{BD535A81-6079-C244-EFED-035314778326}"/>
              </a:ext>
            </a:extLst>
          </p:cNvPr>
          <p:cNvSpPr txBox="1"/>
          <p:nvPr/>
        </p:nvSpPr>
        <p:spPr>
          <a:xfrm>
            <a:off x="6744406" y="1607504"/>
            <a:ext cx="3282502" cy="1200329"/>
          </a:xfrm>
          <a:prstGeom prst="rect">
            <a:avLst/>
          </a:prstGeom>
          <a:noFill/>
        </p:spPr>
        <p:txBody>
          <a:bodyPr wrap="none" rtlCol="0">
            <a:spAutoFit/>
          </a:bodyPr>
          <a:lstStyle/>
          <a:p>
            <a:pPr marL="285750" indent="-285750">
              <a:buFont typeface="Arial" panose="020B0604020202020204" pitchFamily="34" charset="0"/>
              <a:buChar char="•"/>
            </a:pPr>
            <a:r>
              <a:rPr lang="en-US" dirty="0"/>
              <a:t>Has it been validated?</a:t>
            </a:r>
          </a:p>
          <a:p>
            <a:pPr marL="285750" indent="-285750">
              <a:buFont typeface="Arial" panose="020B0604020202020204" pitchFamily="34" charset="0"/>
              <a:buChar char="•"/>
            </a:pPr>
            <a:r>
              <a:rPr lang="en-US" dirty="0"/>
              <a:t>How sensitive / specific is it?</a:t>
            </a:r>
          </a:p>
          <a:p>
            <a:pPr marL="285750" indent="-285750">
              <a:buFont typeface="Arial" panose="020B0604020202020204" pitchFamily="34" charset="0"/>
              <a:buChar char="•"/>
            </a:pPr>
            <a:r>
              <a:rPr lang="en-US" dirty="0"/>
              <a:t>Is there normative data?</a:t>
            </a:r>
          </a:p>
          <a:p>
            <a:pPr marL="285750" indent="-285750">
              <a:buFont typeface="Arial" panose="020B0604020202020204" pitchFamily="34" charset="0"/>
              <a:buChar char="•"/>
            </a:pPr>
            <a:r>
              <a:rPr lang="en-US" dirty="0"/>
              <a:t>What domains do they cover?</a:t>
            </a:r>
          </a:p>
        </p:txBody>
      </p:sp>
      <p:sp>
        <p:nvSpPr>
          <p:cNvPr id="19" name="TextBox 18">
            <a:extLst>
              <a:ext uri="{FF2B5EF4-FFF2-40B4-BE49-F238E27FC236}">
                <a16:creationId xmlns:a16="http://schemas.microsoft.com/office/drawing/2014/main" id="{B8E8EDB6-72E1-A719-47A0-D8283A0396FA}"/>
              </a:ext>
            </a:extLst>
          </p:cNvPr>
          <p:cNvSpPr txBox="1"/>
          <p:nvPr/>
        </p:nvSpPr>
        <p:spPr>
          <a:xfrm>
            <a:off x="368700" y="974101"/>
            <a:ext cx="9808969" cy="923330"/>
          </a:xfrm>
          <a:prstGeom prst="rect">
            <a:avLst/>
          </a:prstGeom>
          <a:noFill/>
        </p:spPr>
        <p:txBody>
          <a:bodyPr wrap="square" rtlCol="0">
            <a:spAutoFit/>
          </a:bodyPr>
          <a:lstStyle/>
          <a:p>
            <a:pPr algn="ctr"/>
            <a:r>
              <a:rPr lang="en-GB" b="0" i="0" dirty="0">
                <a:solidFill>
                  <a:srgbClr val="212121"/>
                </a:solidFill>
                <a:effectLst/>
              </a:rPr>
              <a:t>“Tests should be </a:t>
            </a:r>
            <a:r>
              <a:rPr lang="en-GB" b="0" i="0" u="sng" dirty="0">
                <a:solidFill>
                  <a:srgbClr val="212121"/>
                </a:solidFill>
                <a:effectLst/>
              </a:rPr>
              <a:t>validated</a:t>
            </a:r>
            <a:r>
              <a:rPr lang="en-GB" b="0" i="0" dirty="0">
                <a:solidFill>
                  <a:srgbClr val="212121"/>
                </a:solidFill>
                <a:effectLst/>
              </a:rPr>
              <a:t> in the </a:t>
            </a:r>
            <a:r>
              <a:rPr lang="en-GB" b="0" i="0" u="sng" dirty="0">
                <a:solidFill>
                  <a:srgbClr val="212121"/>
                </a:solidFill>
                <a:effectLst/>
              </a:rPr>
              <a:t>language and culture </a:t>
            </a:r>
            <a:r>
              <a:rPr lang="en-GB" b="0" i="0" dirty="0">
                <a:solidFill>
                  <a:srgbClr val="212121"/>
                </a:solidFill>
                <a:effectLst/>
              </a:rPr>
              <a:t>of the patients, and the interpretation of the results should be made </a:t>
            </a:r>
            <a:r>
              <a:rPr lang="en-GB" b="0" i="0" u="sng" dirty="0">
                <a:solidFill>
                  <a:srgbClr val="212121"/>
                </a:solidFill>
                <a:effectLst/>
              </a:rPr>
              <a:t>under normative data </a:t>
            </a:r>
            <a:r>
              <a:rPr lang="en-GB" b="0" i="0" dirty="0">
                <a:solidFill>
                  <a:srgbClr val="212121"/>
                </a:solidFill>
                <a:effectLst/>
              </a:rPr>
              <a:t>that are </a:t>
            </a:r>
            <a:r>
              <a:rPr lang="en-GB" b="0" i="0" u="sng" dirty="0">
                <a:solidFill>
                  <a:srgbClr val="212121"/>
                </a:solidFill>
                <a:effectLst/>
              </a:rPr>
              <a:t>specific to each population</a:t>
            </a:r>
            <a:r>
              <a:rPr lang="en-GB" b="0" i="0" dirty="0">
                <a:solidFill>
                  <a:srgbClr val="212121"/>
                </a:solidFill>
                <a:effectLst/>
              </a:rPr>
              <a:t>.”</a:t>
            </a:r>
            <a:r>
              <a:rPr lang="en-GB" b="0" i="0" baseline="30000" dirty="0">
                <a:solidFill>
                  <a:srgbClr val="212121"/>
                </a:solidFill>
                <a:effectLst/>
              </a:rPr>
              <a:t>1</a:t>
            </a:r>
            <a:endParaRPr lang="en-US" baseline="30000" dirty="0"/>
          </a:p>
          <a:p>
            <a:endParaRPr lang="en-US" dirty="0"/>
          </a:p>
        </p:txBody>
      </p:sp>
      <p:sp>
        <p:nvSpPr>
          <p:cNvPr id="20" name="TextBox 19">
            <a:extLst>
              <a:ext uri="{FF2B5EF4-FFF2-40B4-BE49-F238E27FC236}">
                <a16:creationId xmlns:a16="http://schemas.microsoft.com/office/drawing/2014/main" id="{EF1484E1-00D6-0790-4953-5B6990F71363}"/>
              </a:ext>
            </a:extLst>
          </p:cNvPr>
          <p:cNvSpPr txBox="1"/>
          <p:nvPr/>
        </p:nvSpPr>
        <p:spPr>
          <a:xfrm>
            <a:off x="9142767" y="6416675"/>
            <a:ext cx="3049233" cy="600164"/>
          </a:xfrm>
          <a:prstGeom prst="rect">
            <a:avLst/>
          </a:prstGeom>
          <a:noFill/>
        </p:spPr>
        <p:txBody>
          <a:bodyPr wrap="none" rtlCol="0">
            <a:spAutoFit/>
          </a:bodyPr>
          <a:lstStyle/>
          <a:p>
            <a:r>
              <a:rPr lang="en-US" sz="1100" dirty="0"/>
              <a:t>1. </a:t>
            </a:r>
            <a:r>
              <a:rPr lang="en-US" sz="1100" dirty="0" err="1"/>
              <a:t>Antinori</a:t>
            </a:r>
            <a:r>
              <a:rPr lang="en-US" sz="1100" dirty="0"/>
              <a:t> et al. 2013. Clin Inf Dis</a:t>
            </a:r>
          </a:p>
          <a:p>
            <a:r>
              <a:rPr lang="en-US" sz="1100" dirty="0"/>
              <a:t>2. Haddow et al. 2016. </a:t>
            </a:r>
            <a:r>
              <a:rPr lang="en-US" sz="1100" dirty="0" err="1"/>
              <a:t>Neurobehav</a:t>
            </a:r>
            <a:r>
              <a:rPr lang="en-US" sz="1100" dirty="0"/>
              <a:t>. HIV Medicine</a:t>
            </a:r>
          </a:p>
          <a:p>
            <a:endParaRPr lang="en-US" sz="1100" dirty="0"/>
          </a:p>
        </p:txBody>
      </p:sp>
    </p:spTree>
    <p:extLst>
      <p:ext uri="{BB962C8B-B14F-4D97-AF65-F5344CB8AC3E}">
        <p14:creationId xmlns:p14="http://schemas.microsoft.com/office/powerpoint/2010/main" val="1019201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graphicEl>
                                              <a:dgm id="{104289F3-0C3C-464F-8E21-56C7FCA37955}"/>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graphicEl>
                                              <a:dgm id="{C0EC0FB0-AC71-874A-BFB9-1411AA632FD2}"/>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graphicEl>
                                              <a:dgm id="{59D985BB-A711-844C-A413-704A97E3362F}"/>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graphicEl>
                                              <a:dgm id="{815801BD-22DA-4340-BE3B-8359F66D617D}"/>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graphicEl>
                                              <a:dgm id="{B206F8C6-E5B5-A94C-9A37-229DCF354173}"/>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graphicEl>
                                              <a:dgm id="{4A361C54-56A0-1846-B41D-69CD52512CD2}"/>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graphicEl>
                                              <a:dgm id="{2760C39F-E138-8844-B587-C25753BCBD89}"/>
                                            </p:graphic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
                                            <p:graphicEl>
                                              <a:dgm id="{D4096AC4-F6F2-9E4A-86C3-416BC1CF3A41}"/>
                                            </p:graphic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graphicEl>
                                              <a:dgm id="{D0E5F6A7-F548-4848-A6DF-B8620B96EA86}"/>
                                            </p:graphic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0">
                                            <p:graphicEl>
                                              <a:dgm id="{C2C16EA4-15AB-5E44-984E-5D22452298FA}"/>
                                            </p:graphic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uiExpand="1">
        <p:bldSub>
          <a:bldDgm bld="one"/>
        </p:bldSub>
      </p:bldGraphic>
      <p:bldP spid="14" grpId="0"/>
      <p:bldP spid="15" grpId="0"/>
      <p:bldP spid="16" grpId="0"/>
      <p:bldP spid="17" grpId="0"/>
      <p:bldP spid="18" grpId="0"/>
    </p:bldLst>
  </p:timing>
  <p:extLst>
    <p:ext uri="{6950BFC3-D8DA-4A85-94F7-54DA5524770B}">
      <p188:commentRel xmlns:p188="http://schemas.microsoft.com/office/powerpoint/2018/8/main" r:id="rId3"/>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FABD392-345E-F12A-3B4E-3D67AF17A61F}"/>
              </a:ext>
            </a:extLst>
          </p:cNvPr>
          <p:cNvSpPr>
            <a:spLocks noGrp="1"/>
          </p:cNvSpPr>
          <p:nvPr>
            <p:ph type="title"/>
          </p:nvPr>
        </p:nvSpPr>
        <p:spPr/>
        <p:txBody>
          <a:bodyPr/>
          <a:lstStyle/>
          <a:p>
            <a:r>
              <a:rPr lang="en-US" dirty="0"/>
              <a:t>Challenges in LMICs</a:t>
            </a:r>
          </a:p>
        </p:txBody>
      </p:sp>
      <p:sp>
        <p:nvSpPr>
          <p:cNvPr id="4" name="Rounded Rectangle 3">
            <a:extLst>
              <a:ext uri="{FF2B5EF4-FFF2-40B4-BE49-F238E27FC236}">
                <a16:creationId xmlns:a16="http://schemas.microsoft.com/office/drawing/2014/main" id="{20B3610C-DDA6-4425-7C3D-BD72A81E9681}"/>
              </a:ext>
            </a:extLst>
          </p:cNvPr>
          <p:cNvSpPr/>
          <p:nvPr/>
        </p:nvSpPr>
        <p:spPr>
          <a:xfrm>
            <a:off x="3343492" y="1803114"/>
            <a:ext cx="2416797" cy="125211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ctr"/>
          <a:lstStyle/>
          <a:p>
            <a:pPr algn="ctr"/>
            <a:r>
              <a:rPr lang="en-US" sz="2400" dirty="0"/>
              <a:t>Who do we screen?</a:t>
            </a:r>
          </a:p>
        </p:txBody>
      </p:sp>
      <p:sp>
        <p:nvSpPr>
          <p:cNvPr id="9" name="Rounded Rectangle 8">
            <a:extLst>
              <a:ext uri="{FF2B5EF4-FFF2-40B4-BE49-F238E27FC236}">
                <a16:creationId xmlns:a16="http://schemas.microsoft.com/office/drawing/2014/main" id="{75AF4F81-5EB8-9A16-F53F-283882DA16F8}"/>
              </a:ext>
            </a:extLst>
          </p:cNvPr>
          <p:cNvSpPr/>
          <p:nvPr/>
        </p:nvSpPr>
        <p:spPr>
          <a:xfrm>
            <a:off x="6392434" y="1817187"/>
            <a:ext cx="2371497" cy="122396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ctr"/>
          <a:lstStyle/>
          <a:p>
            <a:pPr algn="ctr"/>
            <a:r>
              <a:rPr lang="en-US" sz="2400" dirty="0"/>
              <a:t>What do we use to screen?</a:t>
            </a:r>
          </a:p>
        </p:txBody>
      </p:sp>
      <p:sp>
        <p:nvSpPr>
          <p:cNvPr id="10" name="Rounded Rectangle 9">
            <a:extLst>
              <a:ext uri="{FF2B5EF4-FFF2-40B4-BE49-F238E27FC236}">
                <a16:creationId xmlns:a16="http://schemas.microsoft.com/office/drawing/2014/main" id="{E5C91448-AE25-B59C-CDDD-1AE3D65940EA}"/>
              </a:ext>
            </a:extLst>
          </p:cNvPr>
          <p:cNvSpPr/>
          <p:nvPr/>
        </p:nvSpPr>
        <p:spPr>
          <a:xfrm>
            <a:off x="9389506" y="1789044"/>
            <a:ext cx="2371495" cy="122396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ctr"/>
          <a:lstStyle/>
          <a:p>
            <a:pPr algn="ctr"/>
            <a:r>
              <a:rPr lang="en-US" sz="2400" dirty="0"/>
              <a:t>What do we do after screening?</a:t>
            </a:r>
          </a:p>
        </p:txBody>
      </p:sp>
      <p:sp>
        <p:nvSpPr>
          <p:cNvPr id="11" name="Right Arrow 10">
            <a:extLst>
              <a:ext uri="{FF2B5EF4-FFF2-40B4-BE49-F238E27FC236}">
                <a16:creationId xmlns:a16="http://schemas.microsoft.com/office/drawing/2014/main" id="{6A65E60A-11D0-97AC-E026-DABD140FE720}"/>
              </a:ext>
            </a:extLst>
          </p:cNvPr>
          <p:cNvSpPr/>
          <p:nvPr/>
        </p:nvSpPr>
        <p:spPr>
          <a:xfrm>
            <a:off x="5874673" y="2219966"/>
            <a:ext cx="424069" cy="426451"/>
          </a:xfrm>
          <a:prstGeom prst="rightArrow">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sp>
        <p:nvSpPr>
          <p:cNvPr id="12" name="Right Arrow 11">
            <a:extLst>
              <a:ext uri="{FF2B5EF4-FFF2-40B4-BE49-F238E27FC236}">
                <a16:creationId xmlns:a16="http://schemas.microsoft.com/office/drawing/2014/main" id="{8EBAE8C2-008A-0045-8FF6-EAE95CE050FD}"/>
              </a:ext>
            </a:extLst>
          </p:cNvPr>
          <p:cNvSpPr/>
          <p:nvPr/>
        </p:nvSpPr>
        <p:spPr>
          <a:xfrm>
            <a:off x="8878315" y="2215945"/>
            <a:ext cx="424069" cy="426451"/>
          </a:xfrm>
          <a:prstGeom prst="rightArrow">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pic>
        <p:nvPicPr>
          <p:cNvPr id="14" name="Picture 13" descr="A person walking on a grid&#10;&#10;Description automatically generated">
            <a:extLst>
              <a:ext uri="{FF2B5EF4-FFF2-40B4-BE49-F238E27FC236}">
                <a16:creationId xmlns:a16="http://schemas.microsoft.com/office/drawing/2014/main" id="{EE845386-30BF-0B5B-39FB-553023389A9C}"/>
              </a:ext>
            </a:extLst>
          </p:cNvPr>
          <p:cNvPicPr>
            <a:picLocks noChangeAspect="1"/>
          </p:cNvPicPr>
          <p:nvPr/>
        </p:nvPicPr>
        <p:blipFill>
          <a:blip r:embed="rId4"/>
          <a:stretch>
            <a:fillRect/>
          </a:stretch>
        </p:blipFill>
        <p:spPr>
          <a:xfrm>
            <a:off x="3362546" y="3337307"/>
            <a:ext cx="2371495" cy="1543836"/>
          </a:xfrm>
          <a:prstGeom prst="rect">
            <a:avLst/>
          </a:prstGeom>
        </p:spPr>
      </p:pic>
      <p:pic>
        <p:nvPicPr>
          <p:cNvPr id="16" name="Picture 15" descr="Cartoon checklist and pencil">
            <a:extLst>
              <a:ext uri="{FF2B5EF4-FFF2-40B4-BE49-F238E27FC236}">
                <a16:creationId xmlns:a16="http://schemas.microsoft.com/office/drawing/2014/main" id="{7D63DC29-BE9B-9D73-3F26-55D97AC506A1}"/>
              </a:ext>
            </a:extLst>
          </p:cNvPr>
          <p:cNvPicPr>
            <a:picLocks noChangeAspect="1"/>
          </p:cNvPicPr>
          <p:nvPr/>
        </p:nvPicPr>
        <p:blipFill rotWithShape="1">
          <a:blip r:embed="rId5"/>
          <a:srcRect t="5701" b="7399"/>
          <a:stretch/>
        </p:blipFill>
        <p:spPr>
          <a:xfrm>
            <a:off x="6392434" y="3335543"/>
            <a:ext cx="2371497" cy="1545601"/>
          </a:xfrm>
          <a:prstGeom prst="rect">
            <a:avLst/>
          </a:prstGeom>
        </p:spPr>
      </p:pic>
      <p:pic>
        <p:nvPicPr>
          <p:cNvPr id="20" name="Picture 19" descr="Question mark symbol">
            <a:extLst>
              <a:ext uri="{FF2B5EF4-FFF2-40B4-BE49-F238E27FC236}">
                <a16:creationId xmlns:a16="http://schemas.microsoft.com/office/drawing/2014/main" id="{CC3A521B-B49D-D2C4-D44A-958D2F1C8243}"/>
              </a:ext>
            </a:extLst>
          </p:cNvPr>
          <p:cNvPicPr>
            <a:picLocks noChangeAspect="1"/>
          </p:cNvPicPr>
          <p:nvPr/>
        </p:nvPicPr>
        <p:blipFill rotWithShape="1">
          <a:blip r:embed="rId6"/>
          <a:srcRect l="6920" r="6920"/>
          <a:stretch/>
        </p:blipFill>
        <p:spPr>
          <a:xfrm>
            <a:off x="9389506" y="3335543"/>
            <a:ext cx="2371495" cy="1545600"/>
          </a:xfrm>
          <a:prstGeom prst="rect">
            <a:avLst/>
          </a:prstGeom>
        </p:spPr>
      </p:pic>
      <p:pic>
        <p:nvPicPr>
          <p:cNvPr id="22" name="Picture 21" descr="Quizzical burrowing owl looking forward">
            <a:extLst>
              <a:ext uri="{FF2B5EF4-FFF2-40B4-BE49-F238E27FC236}">
                <a16:creationId xmlns:a16="http://schemas.microsoft.com/office/drawing/2014/main" id="{7BF092E4-4152-9E89-E9F1-399D17D0D58C}"/>
              </a:ext>
            </a:extLst>
          </p:cNvPr>
          <p:cNvPicPr>
            <a:picLocks noChangeAspect="1"/>
          </p:cNvPicPr>
          <p:nvPr/>
        </p:nvPicPr>
        <p:blipFill>
          <a:blip r:embed="rId7"/>
          <a:stretch>
            <a:fillRect/>
          </a:stretch>
        </p:blipFill>
        <p:spPr>
          <a:xfrm>
            <a:off x="365477" y="3329978"/>
            <a:ext cx="2371494" cy="1551165"/>
          </a:xfrm>
          <a:prstGeom prst="rect">
            <a:avLst/>
          </a:prstGeom>
        </p:spPr>
      </p:pic>
      <p:sp>
        <p:nvSpPr>
          <p:cNvPr id="24" name="Rounded Rectangle 23">
            <a:extLst>
              <a:ext uri="{FF2B5EF4-FFF2-40B4-BE49-F238E27FC236}">
                <a16:creationId xmlns:a16="http://schemas.microsoft.com/office/drawing/2014/main" id="{68123BB4-4692-8F69-9674-B9AA015B795F}"/>
              </a:ext>
            </a:extLst>
          </p:cNvPr>
          <p:cNvSpPr/>
          <p:nvPr/>
        </p:nvSpPr>
        <p:spPr>
          <a:xfrm>
            <a:off x="365477" y="1789044"/>
            <a:ext cx="2371495" cy="125211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ctr"/>
          <a:lstStyle/>
          <a:p>
            <a:pPr algn="ctr"/>
            <a:r>
              <a:rPr lang="en-US" sz="2400" dirty="0"/>
              <a:t>Should we screen?</a:t>
            </a:r>
          </a:p>
        </p:txBody>
      </p:sp>
      <p:sp>
        <p:nvSpPr>
          <p:cNvPr id="25" name="Right Arrow 24">
            <a:extLst>
              <a:ext uri="{FF2B5EF4-FFF2-40B4-BE49-F238E27FC236}">
                <a16:creationId xmlns:a16="http://schemas.microsoft.com/office/drawing/2014/main" id="{9074DF5C-78A4-0D97-7F04-F7F9C0197E1B}"/>
              </a:ext>
            </a:extLst>
          </p:cNvPr>
          <p:cNvSpPr/>
          <p:nvPr/>
        </p:nvSpPr>
        <p:spPr>
          <a:xfrm>
            <a:off x="2832301" y="2218324"/>
            <a:ext cx="424069" cy="426451"/>
          </a:xfrm>
          <a:prstGeom prst="rightArrow">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sp>
        <p:nvSpPr>
          <p:cNvPr id="2" name="TextBox 1">
            <a:extLst>
              <a:ext uri="{FF2B5EF4-FFF2-40B4-BE49-F238E27FC236}">
                <a16:creationId xmlns:a16="http://schemas.microsoft.com/office/drawing/2014/main" id="{A7A7052E-8307-7439-BFD3-24060C61DFCD}"/>
              </a:ext>
            </a:extLst>
          </p:cNvPr>
          <p:cNvSpPr txBox="1"/>
          <p:nvPr/>
        </p:nvSpPr>
        <p:spPr>
          <a:xfrm>
            <a:off x="323003" y="5169967"/>
            <a:ext cx="2456442" cy="369332"/>
          </a:xfrm>
          <a:prstGeom prst="rect">
            <a:avLst/>
          </a:prstGeom>
          <a:noFill/>
        </p:spPr>
        <p:txBody>
          <a:bodyPr wrap="none" rtlCol="0">
            <a:spAutoFit/>
          </a:bodyPr>
          <a:lstStyle/>
          <a:p>
            <a:pPr algn="ctr"/>
            <a:r>
              <a:rPr lang="en-US" dirty="0"/>
              <a:t>Prevalence is not known</a:t>
            </a:r>
          </a:p>
        </p:txBody>
      </p:sp>
      <p:sp>
        <p:nvSpPr>
          <p:cNvPr id="5" name="TextBox 4">
            <a:extLst>
              <a:ext uri="{FF2B5EF4-FFF2-40B4-BE49-F238E27FC236}">
                <a16:creationId xmlns:a16="http://schemas.microsoft.com/office/drawing/2014/main" id="{1E004231-5A1C-C3E3-C85D-81CC1CF47BCF}"/>
              </a:ext>
            </a:extLst>
          </p:cNvPr>
          <p:cNvSpPr txBox="1"/>
          <p:nvPr/>
        </p:nvSpPr>
        <p:spPr>
          <a:xfrm>
            <a:off x="3723906" y="5169967"/>
            <a:ext cx="1521378" cy="923330"/>
          </a:xfrm>
          <a:prstGeom prst="rect">
            <a:avLst/>
          </a:prstGeom>
          <a:noFill/>
        </p:spPr>
        <p:txBody>
          <a:bodyPr wrap="none" rtlCol="0">
            <a:spAutoFit/>
          </a:bodyPr>
          <a:lstStyle/>
          <a:p>
            <a:pPr algn="ctr"/>
            <a:r>
              <a:rPr lang="en-US" dirty="0"/>
              <a:t>Everyone/</a:t>
            </a:r>
          </a:p>
          <a:p>
            <a:pPr algn="ctr"/>
            <a:r>
              <a:rPr lang="en-US" dirty="0"/>
              <a:t>Symptomatic?</a:t>
            </a:r>
          </a:p>
          <a:p>
            <a:pPr algn="ctr"/>
            <a:r>
              <a:rPr lang="en-US" dirty="0"/>
              <a:t>Is it feasible?</a:t>
            </a:r>
          </a:p>
        </p:txBody>
      </p:sp>
      <p:sp>
        <p:nvSpPr>
          <p:cNvPr id="6" name="TextBox 5">
            <a:extLst>
              <a:ext uri="{FF2B5EF4-FFF2-40B4-BE49-F238E27FC236}">
                <a16:creationId xmlns:a16="http://schemas.microsoft.com/office/drawing/2014/main" id="{F9E067CF-75CA-CC37-8450-11B838E9A8FB}"/>
              </a:ext>
            </a:extLst>
          </p:cNvPr>
          <p:cNvSpPr txBox="1"/>
          <p:nvPr/>
        </p:nvSpPr>
        <p:spPr>
          <a:xfrm>
            <a:off x="6475861" y="5169967"/>
            <a:ext cx="2276841" cy="1477328"/>
          </a:xfrm>
          <a:prstGeom prst="rect">
            <a:avLst/>
          </a:prstGeom>
          <a:noFill/>
        </p:spPr>
        <p:txBody>
          <a:bodyPr wrap="none" rtlCol="0">
            <a:spAutoFit/>
          </a:bodyPr>
          <a:lstStyle/>
          <a:p>
            <a:pPr algn="ctr"/>
            <a:r>
              <a:rPr lang="en-US" dirty="0"/>
              <a:t>There are many tools, </a:t>
            </a:r>
          </a:p>
          <a:p>
            <a:pPr algn="ctr"/>
            <a:r>
              <a:rPr lang="en-US" dirty="0"/>
              <a:t>BUT few have been</a:t>
            </a:r>
          </a:p>
          <a:p>
            <a:pPr algn="ctr"/>
            <a:r>
              <a:rPr lang="en-US" dirty="0"/>
              <a:t>translated, culturally </a:t>
            </a:r>
          </a:p>
          <a:p>
            <a:pPr algn="ctr"/>
            <a:r>
              <a:rPr lang="en-US" dirty="0"/>
              <a:t>adapted and </a:t>
            </a:r>
          </a:p>
          <a:p>
            <a:pPr algn="ctr"/>
            <a:r>
              <a:rPr lang="en-US" dirty="0"/>
              <a:t>have normative data</a:t>
            </a:r>
          </a:p>
        </p:txBody>
      </p:sp>
    </p:spTree>
    <p:extLst>
      <p:ext uri="{BB962C8B-B14F-4D97-AF65-F5344CB8AC3E}">
        <p14:creationId xmlns:p14="http://schemas.microsoft.com/office/powerpoint/2010/main" val="1672364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extLst>
    <p:ext uri="{6950BFC3-D8DA-4A85-94F7-54DA5524770B}">
      <p188:commentRel xmlns:p188="http://schemas.microsoft.com/office/powerpoint/2018/8/main" r:id="rId3"/>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8F98D-7295-E343-8A23-37562C7E37F9}"/>
              </a:ext>
            </a:extLst>
          </p:cNvPr>
          <p:cNvSpPr>
            <a:spLocks noGrp="1"/>
          </p:cNvSpPr>
          <p:nvPr>
            <p:ph type="title"/>
          </p:nvPr>
        </p:nvSpPr>
        <p:spPr>
          <a:xfrm>
            <a:off x="3626060" y="1005076"/>
            <a:ext cx="7823818" cy="4609306"/>
          </a:xfrm>
        </p:spPr>
        <p:txBody>
          <a:bodyPr wrap="square">
            <a:normAutofit/>
          </a:bodyPr>
          <a:lstStyle/>
          <a:p>
            <a:pPr algn="ctr"/>
            <a:r>
              <a:rPr lang="en-US" sz="2800" dirty="0"/>
              <a:t>“That's why I think before we want to implement something, you need to know the baseline… So we want to introduce screening, </a:t>
            </a:r>
            <a:r>
              <a:rPr lang="en-US" sz="2800" u="sng" dirty="0"/>
              <a:t>it will (need to) be cost effective and then some intervention can be offered</a:t>
            </a:r>
            <a:r>
              <a:rPr lang="en-US" sz="2800" dirty="0"/>
              <a:t>”</a:t>
            </a:r>
            <a:br>
              <a:rPr lang="en-US" sz="2800" dirty="0"/>
            </a:br>
            <a:br>
              <a:rPr lang="en-US" sz="2800" dirty="0"/>
            </a:br>
            <a:r>
              <a:rPr lang="en-US" sz="1800" i="1" dirty="0"/>
              <a:t>-Infectious Disease Specialist, 2 years of experience, Malaysia.</a:t>
            </a:r>
            <a:br>
              <a:rPr lang="en-US" sz="2800" i="1" dirty="0"/>
            </a:br>
            <a:br>
              <a:rPr lang="en-US" sz="2800" dirty="0"/>
            </a:br>
            <a:endParaRPr lang="en-US" sz="2800" i="1" dirty="0"/>
          </a:p>
        </p:txBody>
      </p:sp>
    </p:spTree>
    <p:extLst>
      <p:ext uri="{BB962C8B-B14F-4D97-AF65-F5344CB8AC3E}">
        <p14:creationId xmlns:p14="http://schemas.microsoft.com/office/powerpoint/2010/main" val="629092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A0327577-CCA8-9A66-A84F-27DE7C35A124}"/>
              </a:ext>
            </a:extLst>
          </p:cNvPr>
          <p:cNvGraphicFramePr>
            <a:graphicFrameLocks noGrp="1"/>
          </p:cNvGraphicFramePr>
          <p:nvPr>
            <p:ph sz="quarter" idx="13"/>
            <p:extLst>
              <p:ext uri="{D42A27DB-BD31-4B8C-83A1-F6EECF244321}">
                <p14:modId xmlns:p14="http://schemas.microsoft.com/office/powerpoint/2010/main" val="1114650055"/>
              </p:ext>
            </p:extLst>
          </p:nvPr>
        </p:nvGraphicFramePr>
        <p:xfrm>
          <a:off x="3676443" y="1386994"/>
          <a:ext cx="8316774" cy="4795520"/>
        </p:xfrm>
        <a:graphic>
          <a:graphicData uri="http://schemas.openxmlformats.org/drawingml/2006/table">
            <a:tbl>
              <a:tblPr firstRow="1" bandRow="1">
                <a:tableStyleId>{5C22544A-7EE6-4342-B048-85BDC9FD1C3A}</a:tableStyleId>
              </a:tblPr>
              <a:tblGrid>
                <a:gridCol w="1476702">
                  <a:extLst>
                    <a:ext uri="{9D8B030D-6E8A-4147-A177-3AD203B41FA5}">
                      <a16:colId xmlns:a16="http://schemas.microsoft.com/office/drawing/2014/main" val="3998493409"/>
                    </a:ext>
                  </a:extLst>
                </a:gridCol>
                <a:gridCol w="1476702">
                  <a:extLst>
                    <a:ext uri="{9D8B030D-6E8A-4147-A177-3AD203B41FA5}">
                      <a16:colId xmlns:a16="http://schemas.microsoft.com/office/drawing/2014/main" val="256480333"/>
                    </a:ext>
                  </a:extLst>
                </a:gridCol>
                <a:gridCol w="1476702">
                  <a:extLst>
                    <a:ext uri="{9D8B030D-6E8A-4147-A177-3AD203B41FA5}">
                      <a16:colId xmlns:a16="http://schemas.microsoft.com/office/drawing/2014/main" val="294670691"/>
                    </a:ext>
                  </a:extLst>
                </a:gridCol>
                <a:gridCol w="3886668">
                  <a:extLst>
                    <a:ext uri="{9D8B030D-6E8A-4147-A177-3AD203B41FA5}">
                      <a16:colId xmlns:a16="http://schemas.microsoft.com/office/drawing/2014/main" val="1825759856"/>
                    </a:ext>
                  </a:extLst>
                </a:gridCol>
              </a:tblGrid>
              <a:tr h="370840">
                <a:tc>
                  <a:txBody>
                    <a:bodyPr/>
                    <a:lstStyle/>
                    <a:p>
                      <a:r>
                        <a:rPr lang="en-US" dirty="0"/>
                        <a:t>Country</a:t>
                      </a:r>
                    </a:p>
                  </a:txBody>
                  <a:tcPr/>
                </a:tc>
                <a:tc>
                  <a:txBody>
                    <a:bodyPr/>
                    <a:lstStyle/>
                    <a:p>
                      <a:r>
                        <a:rPr lang="en-US" dirty="0"/>
                        <a:t>Income country</a:t>
                      </a:r>
                    </a:p>
                  </a:txBody>
                  <a:tcPr/>
                </a:tc>
                <a:tc>
                  <a:txBody>
                    <a:bodyPr/>
                    <a:lstStyle/>
                    <a:p>
                      <a:r>
                        <a:rPr lang="en-US" dirty="0"/>
                        <a:t>PWH </a:t>
                      </a:r>
                    </a:p>
                  </a:txBody>
                  <a:tcPr/>
                </a:tc>
                <a:tc>
                  <a:txBody>
                    <a:bodyPr/>
                    <a:lstStyle/>
                    <a:p>
                      <a:r>
                        <a:rPr lang="en-US" dirty="0"/>
                        <a:t>Ratio of psychiatrists per 100 000 individuals</a:t>
                      </a:r>
                    </a:p>
                  </a:txBody>
                  <a:tcPr/>
                </a:tc>
                <a:extLst>
                  <a:ext uri="{0D108BD9-81ED-4DB2-BD59-A6C34878D82A}">
                    <a16:rowId xmlns:a16="http://schemas.microsoft.com/office/drawing/2014/main" val="2046708174"/>
                  </a:ext>
                </a:extLst>
              </a:tr>
              <a:tr h="370840">
                <a:tc>
                  <a:txBody>
                    <a:bodyPr/>
                    <a:lstStyle/>
                    <a:p>
                      <a:r>
                        <a:rPr lang="en-US" dirty="0"/>
                        <a:t>Global average</a:t>
                      </a:r>
                      <a:r>
                        <a:rPr lang="en-US" baseline="30000" dirty="0"/>
                        <a:t>1</a:t>
                      </a:r>
                    </a:p>
                  </a:txBody>
                  <a:tcPr/>
                </a:tc>
                <a:tc>
                  <a:txBody>
                    <a:bodyPr/>
                    <a:lstStyle/>
                    <a:p>
                      <a:endParaRPr lang="en-US" dirty="0"/>
                    </a:p>
                  </a:txBody>
                  <a:tcPr/>
                </a:tc>
                <a:tc>
                  <a:txBody>
                    <a:bodyPr/>
                    <a:lstStyle/>
                    <a:p>
                      <a:endParaRPr lang="en-US" dirty="0"/>
                    </a:p>
                  </a:txBody>
                  <a:tcPr/>
                </a:tc>
                <a:tc>
                  <a:txBody>
                    <a:bodyPr/>
                    <a:lstStyle/>
                    <a:p>
                      <a:r>
                        <a:rPr lang="en-US" dirty="0"/>
                        <a:t>3.96</a:t>
                      </a:r>
                    </a:p>
                  </a:txBody>
                  <a:tcPr/>
                </a:tc>
                <a:extLst>
                  <a:ext uri="{0D108BD9-81ED-4DB2-BD59-A6C34878D82A}">
                    <a16:rowId xmlns:a16="http://schemas.microsoft.com/office/drawing/2014/main" val="2408278305"/>
                  </a:ext>
                </a:extLst>
              </a:tr>
              <a:tr h="370840">
                <a:tc>
                  <a:txBody>
                    <a:bodyPr/>
                    <a:lstStyle/>
                    <a:p>
                      <a:r>
                        <a:rPr lang="en-US" dirty="0"/>
                        <a:t>Malaysia</a:t>
                      </a:r>
                      <a:r>
                        <a:rPr lang="en-US" baseline="30000" dirty="0"/>
                        <a:t>2</a:t>
                      </a:r>
                    </a:p>
                  </a:txBody>
                  <a:tcPr/>
                </a:tc>
                <a:tc>
                  <a:txBody>
                    <a:bodyPr/>
                    <a:lstStyle/>
                    <a:p>
                      <a:r>
                        <a:rPr lang="en-US" dirty="0"/>
                        <a:t>Upper middle</a:t>
                      </a:r>
                    </a:p>
                  </a:txBody>
                  <a:tcPr/>
                </a:tc>
                <a:tc>
                  <a:txBody>
                    <a:bodyPr/>
                    <a:lstStyle/>
                    <a:p>
                      <a:r>
                        <a:rPr lang="en-US" dirty="0"/>
                        <a:t>92,063</a:t>
                      </a:r>
                    </a:p>
                  </a:txBody>
                  <a:tcPr/>
                </a:tc>
                <a:tc>
                  <a:txBody>
                    <a:bodyPr/>
                    <a:lstStyle/>
                    <a:p>
                      <a:r>
                        <a:rPr lang="en-US" dirty="0"/>
                        <a:t>1.048</a:t>
                      </a:r>
                    </a:p>
                  </a:txBody>
                  <a:tcPr/>
                </a:tc>
                <a:extLst>
                  <a:ext uri="{0D108BD9-81ED-4DB2-BD59-A6C34878D82A}">
                    <a16:rowId xmlns:a16="http://schemas.microsoft.com/office/drawing/2014/main" val="2810715428"/>
                  </a:ext>
                </a:extLst>
              </a:tr>
              <a:tr h="370840">
                <a:tc>
                  <a:txBody>
                    <a:bodyPr/>
                    <a:lstStyle/>
                    <a:p>
                      <a:r>
                        <a:rPr lang="en-US" dirty="0"/>
                        <a:t>South Africa</a:t>
                      </a:r>
                      <a:r>
                        <a:rPr lang="en-US" baseline="30000" dirty="0"/>
                        <a:t>2</a:t>
                      </a:r>
                    </a:p>
                  </a:txBody>
                  <a:tcPr/>
                </a:tc>
                <a:tc>
                  <a:txBody>
                    <a:bodyPr/>
                    <a:lstStyle/>
                    <a:p>
                      <a:r>
                        <a:rPr lang="en-US" dirty="0"/>
                        <a:t>Upper middle</a:t>
                      </a:r>
                    </a:p>
                  </a:txBody>
                  <a:tcPr/>
                </a:tc>
                <a:tc>
                  <a:txBody>
                    <a:bodyPr/>
                    <a:lstStyle/>
                    <a:p>
                      <a:r>
                        <a:rPr lang="en-US" dirty="0"/>
                        <a:t>7,500,000</a:t>
                      </a:r>
                    </a:p>
                  </a:txBody>
                  <a:tcPr/>
                </a:tc>
                <a:tc>
                  <a:txBody>
                    <a:bodyPr/>
                    <a:lstStyle/>
                    <a:p>
                      <a:r>
                        <a:rPr lang="en-US" dirty="0"/>
                        <a:t>1.521</a:t>
                      </a:r>
                    </a:p>
                  </a:txBody>
                  <a:tcPr/>
                </a:tc>
                <a:extLst>
                  <a:ext uri="{0D108BD9-81ED-4DB2-BD59-A6C34878D82A}">
                    <a16:rowId xmlns:a16="http://schemas.microsoft.com/office/drawing/2014/main" val="1453570260"/>
                  </a:ext>
                </a:extLst>
              </a:tr>
              <a:tr h="370840">
                <a:tc>
                  <a:txBody>
                    <a:bodyPr/>
                    <a:lstStyle/>
                    <a:p>
                      <a:r>
                        <a:rPr lang="en-US" dirty="0"/>
                        <a:t>Cambodia</a:t>
                      </a:r>
                      <a:r>
                        <a:rPr lang="en-US" baseline="30000" dirty="0"/>
                        <a:t>2</a:t>
                      </a:r>
                    </a:p>
                  </a:txBody>
                  <a:tcPr/>
                </a:tc>
                <a:tc>
                  <a:txBody>
                    <a:bodyPr/>
                    <a:lstStyle/>
                    <a:p>
                      <a:r>
                        <a:rPr lang="en-US" dirty="0"/>
                        <a:t>Lower middle</a:t>
                      </a:r>
                    </a:p>
                  </a:txBody>
                  <a:tcPr/>
                </a:tc>
                <a:tc>
                  <a:txBody>
                    <a:bodyPr/>
                    <a:lstStyle/>
                    <a:p>
                      <a:r>
                        <a:rPr lang="en-US" dirty="0"/>
                        <a:t>74,000</a:t>
                      </a:r>
                    </a:p>
                  </a:txBody>
                  <a:tcPr/>
                </a:tc>
                <a:tc>
                  <a:txBody>
                    <a:bodyPr/>
                    <a:lstStyle/>
                    <a:p>
                      <a:r>
                        <a:rPr lang="en-US" dirty="0"/>
                        <a:t>0.387</a:t>
                      </a:r>
                    </a:p>
                  </a:txBody>
                  <a:tcPr/>
                </a:tc>
                <a:extLst>
                  <a:ext uri="{0D108BD9-81ED-4DB2-BD59-A6C34878D82A}">
                    <a16:rowId xmlns:a16="http://schemas.microsoft.com/office/drawing/2014/main" val="2481414862"/>
                  </a:ext>
                </a:extLst>
              </a:tr>
              <a:tr h="370840">
                <a:tc>
                  <a:txBody>
                    <a:bodyPr/>
                    <a:lstStyle/>
                    <a:p>
                      <a:r>
                        <a:rPr lang="en-US" dirty="0"/>
                        <a:t>India</a:t>
                      </a:r>
                      <a:r>
                        <a:rPr lang="en-US" baseline="30000" dirty="0"/>
                        <a:t>1</a:t>
                      </a:r>
                    </a:p>
                  </a:txBody>
                  <a:tcPr/>
                </a:tc>
                <a:tc>
                  <a:txBody>
                    <a:bodyPr/>
                    <a:lstStyle/>
                    <a:p>
                      <a:r>
                        <a:rPr lang="en-US" dirty="0"/>
                        <a:t>Lower middle</a:t>
                      </a:r>
                    </a:p>
                  </a:txBody>
                  <a:tcPr/>
                </a:tc>
                <a:tc>
                  <a:txBody>
                    <a:bodyPr/>
                    <a:lstStyle/>
                    <a:p>
                      <a:r>
                        <a:rPr lang="en-US" dirty="0"/>
                        <a:t>2,400,000</a:t>
                      </a:r>
                    </a:p>
                  </a:txBody>
                  <a:tcPr/>
                </a:tc>
                <a:tc>
                  <a:txBody>
                    <a:bodyPr/>
                    <a:lstStyle/>
                    <a:p>
                      <a:r>
                        <a:rPr lang="en-US" dirty="0"/>
                        <a:t>0.301</a:t>
                      </a:r>
                    </a:p>
                  </a:txBody>
                  <a:tcPr/>
                </a:tc>
                <a:extLst>
                  <a:ext uri="{0D108BD9-81ED-4DB2-BD59-A6C34878D82A}">
                    <a16:rowId xmlns:a16="http://schemas.microsoft.com/office/drawing/2014/main" val="2638853209"/>
                  </a:ext>
                </a:extLst>
              </a:tr>
              <a:tr h="370840">
                <a:tc>
                  <a:txBody>
                    <a:bodyPr/>
                    <a:lstStyle/>
                    <a:p>
                      <a:r>
                        <a:rPr lang="en-US" dirty="0"/>
                        <a:t>Nigeria</a:t>
                      </a:r>
                      <a:r>
                        <a:rPr lang="en-US" baseline="30000" dirty="0"/>
                        <a:t>2</a:t>
                      </a:r>
                    </a:p>
                  </a:txBody>
                  <a:tcPr/>
                </a:tc>
                <a:tc>
                  <a:txBody>
                    <a:bodyPr/>
                    <a:lstStyle/>
                    <a:p>
                      <a:r>
                        <a:rPr lang="en-US" dirty="0"/>
                        <a:t>Lower middle</a:t>
                      </a:r>
                    </a:p>
                  </a:txBody>
                  <a:tcPr/>
                </a:tc>
                <a:tc>
                  <a:txBody>
                    <a:bodyPr/>
                    <a:lstStyle/>
                    <a:p>
                      <a:r>
                        <a:rPr lang="en-US" dirty="0"/>
                        <a:t>1,900,000</a:t>
                      </a:r>
                    </a:p>
                  </a:txBody>
                  <a:tcPr/>
                </a:tc>
                <a:tc>
                  <a:txBody>
                    <a:bodyPr/>
                    <a:lstStyle/>
                    <a:p>
                      <a:r>
                        <a:rPr lang="en-US" dirty="0"/>
                        <a:t>0.06</a:t>
                      </a:r>
                    </a:p>
                  </a:txBody>
                  <a:tcPr/>
                </a:tc>
                <a:extLst>
                  <a:ext uri="{0D108BD9-81ED-4DB2-BD59-A6C34878D82A}">
                    <a16:rowId xmlns:a16="http://schemas.microsoft.com/office/drawing/2014/main" val="2059030229"/>
                  </a:ext>
                </a:extLst>
              </a:tr>
              <a:tr h="370840">
                <a:tc>
                  <a:txBody>
                    <a:bodyPr/>
                    <a:lstStyle/>
                    <a:p>
                      <a:r>
                        <a:rPr lang="en-US" dirty="0"/>
                        <a:t>Ethiopia</a:t>
                      </a:r>
                      <a:r>
                        <a:rPr lang="en-US" baseline="30000" dirty="0"/>
                        <a:t>1</a:t>
                      </a:r>
                    </a:p>
                  </a:txBody>
                  <a:tcPr/>
                </a:tc>
                <a:tc>
                  <a:txBody>
                    <a:bodyPr/>
                    <a:lstStyle/>
                    <a:p>
                      <a:r>
                        <a:rPr lang="en-US" dirty="0"/>
                        <a:t>Low</a:t>
                      </a:r>
                    </a:p>
                  </a:txBody>
                  <a:tcPr/>
                </a:tc>
                <a:tc>
                  <a:txBody>
                    <a:bodyPr/>
                    <a:lstStyle/>
                    <a:p>
                      <a:r>
                        <a:rPr lang="en-US" dirty="0"/>
                        <a:t>610,000</a:t>
                      </a:r>
                    </a:p>
                  </a:txBody>
                  <a:tcPr/>
                </a:tc>
                <a:tc>
                  <a:txBody>
                    <a:bodyPr/>
                    <a:lstStyle/>
                    <a:p>
                      <a:r>
                        <a:rPr lang="en-US" dirty="0"/>
                        <a:t>0.04</a:t>
                      </a:r>
                    </a:p>
                  </a:txBody>
                  <a:tcPr/>
                </a:tc>
                <a:extLst>
                  <a:ext uri="{0D108BD9-81ED-4DB2-BD59-A6C34878D82A}">
                    <a16:rowId xmlns:a16="http://schemas.microsoft.com/office/drawing/2014/main" val="2180629104"/>
                  </a:ext>
                </a:extLst>
              </a:tr>
              <a:tr h="370840">
                <a:tc>
                  <a:txBody>
                    <a:bodyPr/>
                    <a:lstStyle/>
                    <a:p>
                      <a:r>
                        <a:rPr lang="en-US" dirty="0"/>
                        <a:t>Mozambique</a:t>
                      </a:r>
                      <a:r>
                        <a:rPr lang="en-US" baseline="30000" dirty="0"/>
                        <a:t>2</a:t>
                      </a:r>
                    </a:p>
                  </a:txBody>
                  <a:tcPr/>
                </a:tc>
                <a:tc>
                  <a:txBody>
                    <a:bodyPr/>
                    <a:lstStyle/>
                    <a:p>
                      <a:r>
                        <a:rPr lang="en-US" dirty="0"/>
                        <a:t>Low</a:t>
                      </a:r>
                    </a:p>
                  </a:txBody>
                  <a:tcPr/>
                </a:tc>
                <a:tc>
                  <a:txBody>
                    <a:bodyPr/>
                    <a:lstStyle/>
                    <a:p>
                      <a:r>
                        <a:rPr lang="en-US" dirty="0"/>
                        <a:t>1,500,000</a:t>
                      </a:r>
                    </a:p>
                  </a:txBody>
                  <a:tcPr/>
                </a:tc>
                <a:tc>
                  <a:txBody>
                    <a:bodyPr/>
                    <a:lstStyle/>
                    <a:p>
                      <a:r>
                        <a:rPr lang="en-US" dirty="0"/>
                        <a:t>0.046</a:t>
                      </a:r>
                    </a:p>
                  </a:txBody>
                  <a:tcPr/>
                </a:tc>
                <a:extLst>
                  <a:ext uri="{0D108BD9-81ED-4DB2-BD59-A6C34878D82A}">
                    <a16:rowId xmlns:a16="http://schemas.microsoft.com/office/drawing/2014/main" val="679090001"/>
                  </a:ext>
                </a:extLst>
              </a:tr>
              <a:tr h="370840">
                <a:tc>
                  <a:txBody>
                    <a:bodyPr/>
                    <a:lstStyle/>
                    <a:p>
                      <a:r>
                        <a:rPr lang="en-US" dirty="0"/>
                        <a:t>Uganda</a:t>
                      </a:r>
                      <a:r>
                        <a:rPr lang="en-US" baseline="30000" dirty="0"/>
                        <a:t>2</a:t>
                      </a:r>
                    </a:p>
                  </a:txBody>
                  <a:tcPr/>
                </a:tc>
                <a:tc>
                  <a:txBody>
                    <a:bodyPr/>
                    <a:lstStyle/>
                    <a:p>
                      <a:r>
                        <a:rPr lang="en-US" dirty="0"/>
                        <a:t>Low</a:t>
                      </a:r>
                    </a:p>
                  </a:txBody>
                  <a:tcPr/>
                </a:tc>
                <a:tc>
                  <a:txBody>
                    <a:bodyPr/>
                    <a:lstStyle/>
                    <a:p>
                      <a:r>
                        <a:rPr lang="en-US" dirty="0"/>
                        <a:t>1,400,000</a:t>
                      </a:r>
                    </a:p>
                  </a:txBody>
                  <a:tcPr/>
                </a:tc>
                <a:tc>
                  <a:txBody>
                    <a:bodyPr/>
                    <a:lstStyle/>
                    <a:p>
                      <a:r>
                        <a:rPr lang="en-US" dirty="0"/>
                        <a:t>0.082</a:t>
                      </a:r>
                    </a:p>
                  </a:txBody>
                  <a:tcPr/>
                </a:tc>
                <a:extLst>
                  <a:ext uri="{0D108BD9-81ED-4DB2-BD59-A6C34878D82A}">
                    <a16:rowId xmlns:a16="http://schemas.microsoft.com/office/drawing/2014/main" val="862350128"/>
                  </a:ext>
                </a:extLst>
              </a:tr>
              <a:tr h="370840">
                <a:tc>
                  <a:txBody>
                    <a:bodyPr/>
                    <a:lstStyle/>
                    <a:p>
                      <a:r>
                        <a:rPr lang="en-US" dirty="0"/>
                        <a:t>Zambia</a:t>
                      </a:r>
                      <a:r>
                        <a:rPr lang="en-US" baseline="30000" dirty="0"/>
                        <a:t>2</a:t>
                      </a:r>
                    </a:p>
                  </a:txBody>
                  <a:tcPr/>
                </a:tc>
                <a:tc>
                  <a:txBody>
                    <a:bodyPr/>
                    <a:lstStyle/>
                    <a:p>
                      <a:r>
                        <a:rPr lang="en-US" dirty="0"/>
                        <a:t>Low</a:t>
                      </a:r>
                    </a:p>
                  </a:txBody>
                  <a:tcPr/>
                </a:tc>
                <a:tc>
                  <a:txBody>
                    <a:bodyPr/>
                    <a:lstStyle/>
                    <a:p>
                      <a:r>
                        <a:rPr lang="en-US" dirty="0"/>
                        <a:t>1,300,000</a:t>
                      </a:r>
                    </a:p>
                  </a:txBody>
                  <a:tcPr/>
                </a:tc>
                <a:tc>
                  <a:txBody>
                    <a:bodyPr/>
                    <a:lstStyle/>
                    <a:p>
                      <a:r>
                        <a:rPr lang="en-US" dirty="0"/>
                        <a:t>0.056</a:t>
                      </a:r>
                    </a:p>
                  </a:txBody>
                  <a:tcPr/>
                </a:tc>
                <a:extLst>
                  <a:ext uri="{0D108BD9-81ED-4DB2-BD59-A6C34878D82A}">
                    <a16:rowId xmlns:a16="http://schemas.microsoft.com/office/drawing/2014/main" val="3625030892"/>
                  </a:ext>
                </a:extLst>
              </a:tr>
            </a:tbl>
          </a:graphicData>
        </a:graphic>
      </p:graphicFrame>
      <p:sp>
        <p:nvSpPr>
          <p:cNvPr id="3" name="Title 2">
            <a:extLst>
              <a:ext uri="{FF2B5EF4-FFF2-40B4-BE49-F238E27FC236}">
                <a16:creationId xmlns:a16="http://schemas.microsoft.com/office/drawing/2014/main" id="{1BC8AE8A-A4AA-EE18-8BA8-8998672A610D}"/>
              </a:ext>
            </a:extLst>
          </p:cNvPr>
          <p:cNvSpPr>
            <a:spLocks noGrp="1"/>
          </p:cNvSpPr>
          <p:nvPr>
            <p:ph type="title"/>
          </p:nvPr>
        </p:nvSpPr>
        <p:spPr/>
        <p:txBody>
          <a:bodyPr/>
          <a:lstStyle/>
          <a:p>
            <a:r>
              <a:rPr lang="en-US" dirty="0"/>
              <a:t>What do we do after screening?</a:t>
            </a:r>
          </a:p>
        </p:txBody>
      </p:sp>
      <p:sp>
        <p:nvSpPr>
          <p:cNvPr id="6" name="TextBox 5">
            <a:extLst>
              <a:ext uri="{FF2B5EF4-FFF2-40B4-BE49-F238E27FC236}">
                <a16:creationId xmlns:a16="http://schemas.microsoft.com/office/drawing/2014/main" id="{5A58E8FD-FF5E-8889-CB56-A78A00B97F2D}"/>
              </a:ext>
            </a:extLst>
          </p:cNvPr>
          <p:cNvSpPr txBox="1"/>
          <p:nvPr/>
        </p:nvSpPr>
        <p:spPr>
          <a:xfrm>
            <a:off x="8544848" y="6201231"/>
            <a:ext cx="3647152" cy="600164"/>
          </a:xfrm>
          <a:prstGeom prst="rect">
            <a:avLst/>
          </a:prstGeom>
          <a:noFill/>
        </p:spPr>
        <p:txBody>
          <a:bodyPr wrap="none" rtlCol="0">
            <a:spAutoFit/>
          </a:bodyPr>
          <a:lstStyle/>
          <a:p>
            <a:r>
              <a:rPr lang="en-US" sz="1100" dirty="0"/>
              <a:t>1. Rathod et al. 2017. Health Services Insights</a:t>
            </a:r>
          </a:p>
          <a:p>
            <a:r>
              <a:rPr lang="en-US" sz="1100" dirty="0"/>
              <a:t>2.https://</a:t>
            </a:r>
            <a:r>
              <a:rPr lang="en-US" sz="1100" dirty="0" err="1"/>
              <a:t>apps.who.int</a:t>
            </a:r>
            <a:r>
              <a:rPr lang="en-US" sz="1100" dirty="0"/>
              <a:t>/</a:t>
            </a:r>
            <a:r>
              <a:rPr lang="en-US" sz="1100" dirty="0" err="1"/>
              <a:t>gho</a:t>
            </a:r>
            <a:r>
              <a:rPr lang="en-US" sz="1100" dirty="0"/>
              <a:t>/data/</a:t>
            </a:r>
            <a:r>
              <a:rPr lang="en-US" sz="1100" dirty="0" err="1"/>
              <a:t>node.main.MHHR?lang</a:t>
            </a:r>
            <a:r>
              <a:rPr lang="en-US" sz="1100" dirty="0"/>
              <a:t>=</a:t>
            </a:r>
            <a:r>
              <a:rPr lang="en-US" sz="1100" dirty="0" err="1"/>
              <a:t>en</a:t>
            </a:r>
            <a:br>
              <a:rPr lang="en-US" sz="1100" dirty="0"/>
            </a:br>
            <a:r>
              <a:rPr lang="en-US" sz="1100" dirty="0"/>
              <a:t>3. Alford et al. 2019. Brain Sci.</a:t>
            </a:r>
          </a:p>
        </p:txBody>
      </p:sp>
      <p:sp>
        <p:nvSpPr>
          <p:cNvPr id="2" name="TextBox 1">
            <a:extLst>
              <a:ext uri="{FF2B5EF4-FFF2-40B4-BE49-F238E27FC236}">
                <a16:creationId xmlns:a16="http://schemas.microsoft.com/office/drawing/2014/main" id="{829D39DF-B922-EAB2-47D5-C292F42A1BE9}"/>
              </a:ext>
            </a:extLst>
          </p:cNvPr>
          <p:cNvSpPr txBox="1"/>
          <p:nvPr/>
        </p:nvSpPr>
        <p:spPr>
          <a:xfrm>
            <a:off x="384604" y="1393583"/>
            <a:ext cx="3127716" cy="3046988"/>
          </a:xfrm>
          <a:prstGeom prst="rect">
            <a:avLst/>
          </a:prstGeom>
          <a:noFill/>
          <a:ln w="25400">
            <a:solidFill>
              <a:schemeClr val="accent6"/>
            </a:solidFill>
          </a:ln>
        </p:spPr>
        <p:txBody>
          <a:bodyPr wrap="none" rtlCol="0">
            <a:spAutoFit/>
          </a:bodyPr>
          <a:lstStyle/>
          <a:p>
            <a:r>
              <a:rPr lang="en-US" u="sng" dirty="0"/>
              <a:t>Orange Clinic, United Kingdom</a:t>
            </a:r>
            <a:r>
              <a:rPr lang="en-US" u="sng" baseline="30000" dirty="0"/>
              <a:t>3</a:t>
            </a:r>
          </a:p>
          <a:p>
            <a:r>
              <a:rPr lang="en-US" dirty="0"/>
              <a:t>HIV physician</a:t>
            </a:r>
          </a:p>
          <a:p>
            <a:r>
              <a:rPr lang="en-US" dirty="0"/>
              <a:t>Old age psychiatrist (Dementia)</a:t>
            </a:r>
          </a:p>
          <a:p>
            <a:r>
              <a:rPr lang="en-US" dirty="0"/>
              <a:t>Neuropsychologist</a:t>
            </a:r>
          </a:p>
          <a:p>
            <a:r>
              <a:rPr lang="en-US" dirty="0"/>
              <a:t>Psychology assistant</a:t>
            </a:r>
          </a:p>
          <a:p>
            <a:r>
              <a:rPr lang="en-US" dirty="0"/>
              <a:t>Clinical psychologist</a:t>
            </a:r>
          </a:p>
          <a:p>
            <a:r>
              <a:rPr lang="en-US" dirty="0"/>
              <a:t>HIV clinical nurse consultant</a:t>
            </a:r>
          </a:p>
          <a:p>
            <a:r>
              <a:rPr lang="en-US" dirty="0"/>
              <a:t>Neurology (virtual)</a:t>
            </a:r>
          </a:p>
          <a:p>
            <a:r>
              <a:rPr lang="en-US" dirty="0"/>
              <a:t>Neuroimaging services</a:t>
            </a:r>
          </a:p>
          <a:p>
            <a:r>
              <a:rPr lang="en-US" dirty="0"/>
              <a:t>PWH: 2457 </a:t>
            </a:r>
          </a:p>
          <a:p>
            <a:endParaRPr lang="en-US" u="sng" baseline="30000" dirty="0"/>
          </a:p>
        </p:txBody>
      </p:sp>
      <p:grpSp>
        <p:nvGrpSpPr>
          <p:cNvPr id="5" name="Group 4">
            <a:extLst>
              <a:ext uri="{FF2B5EF4-FFF2-40B4-BE49-F238E27FC236}">
                <a16:creationId xmlns:a16="http://schemas.microsoft.com/office/drawing/2014/main" id="{A177167C-E045-7159-F4E6-F94669F416ED}"/>
              </a:ext>
            </a:extLst>
          </p:cNvPr>
          <p:cNvGrpSpPr/>
          <p:nvPr/>
        </p:nvGrpSpPr>
        <p:grpSpPr>
          <a:xfrm>
            <a:off x="359778" y="4470680"/>
            <a:ext cx="3152258" cy="1939414"/>
            <a:chOff x="596918" y="182396"/>
            <a:chExt cx="3152258" cy="1939414"/>
          </a:xfrm>
        </p:grpSpPr>
        <p:sp>
          <p:nvSpPr>
            <p:cNvPr id="7" name="Rectangle 6">
              <a:extLst>
                <a:ext uri="{FF2B5EF4-FFF2-40B4-BE49-F238E27FC236}">
                  <a16:creationId xmlns:a16="http://schemas.microsoft.com/office/drawing/2014/main" id="{C1795656-2028-B4B3-C54C-041CB78DC35D}"/>
                </a:ext>
              </a:extLst>
            </p:cNvPr>
            <p:cNvSpPr/>
            <p:nvPr/>
          </p:nvSpPr>
          <p:spPr>
            <a:xfrm>
              <a:off x="596918" y="182396"/>
              <a:ext cx="3152258" cy="1891355"/>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 name="TextBox 7">
              <a:extLst>
                <a:ext uri="{FF2B5EF4-FFF2-40B4-BE49-F238E27FC236}">
                  <a16:creationId xmlns:a16="http://schemas.microsoft.com/office/drawing/2014/main" id="{4629014F-B80C-3CEC-0C1E-E5E5A592B6EB}"/>
                </a:ext>
              </a:extLst>
            </p:cNvPr>
            <p:cNvSpPr txBox="1"/>
            <p:nvPr/>
          </p:nvSpPr>
          <p:spPr>
            <a:xfrm>
              <a:off x="596918" y="230455"/>
              <a:ext cx="3152258" cy="189135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u="sng" kern="1200" dirty="0"/>
                <a:t>Cambodia</a:t>
              </a:r>
            </a:p>
            <a:p>
              <a:pPr algn="ctr" defTabSz="755650">
                <a:lnSpc>
                  <a:spcPct val="90000"/>
                </a:lnSpc>
                <a:spcBef>
                  <a:spcPct val="0"/>
                </a:spcBef>
                <a:spcAft>
                  <a:spcPct val="35000"/>
                </a:spcAft>
              </a:pPr>
              <a:r>
                <a:rPr lang="en-GB" sz="1700" kern="1200" dirty="0"/>
                <a:t>HCP: 2 HIV Doctors, 2 HIV Counsellors</a:t>
              </a:r>
            </a:p>
            <a:p>
              <a:pPr marL="0" lvl="0" indent="0" algn="ctr" defTabSz="755650">
                <a:lnSpc>
                  <a:spcPct val="90000"/>
                </a:lnSpc>
                <a:spcBef>
                  <a:spcPct val="0"/>
                </a:spcBef>
                <a:spcAft>
                  <a:spcPct val="35000"/>
                </a:spcAft>
                <a:buNone/>
              </a:pPr>
              <a:r>
                <a:rPr lang="en-GB" sz="1700" kern="1200" dirty="0"/>
                <a:t>Estimated PWH: 74,000</a:t>
              </a:r>
            </a:p>
            <a:p>
              <a:pPr marL="0" lvl="0" indent="0" algn="ctr" defTabSz="755650">
                <a:lnSpc>
                  <a:spcPct val="90000"/>
                </a:lnSpc>
                <a:spcBef>
                  <a:spcPct val="0"/>
                </a:spcBef>
                <a:spcAft>
                  <a:spcPct val="35000"/>
                </a:spcAft>
                <a:buNone/>
              </a:pPr>
              <a:r>
                <a:rPr lang="en-GB" sz="1700" kern="1200" dirty="0"/>
                <a:t>One clinic session: 60-80 patients</a:t>
              </a:r>
            </a:p>
            <a:p>
              <a:pPr marL="0" lvl="0" indent="0" algn="r" defTabSz="755650">
                <a:lnSpc>
                  <a:spcPct val="90000"/>
                </a:lnSpc>
                <a:spcBef>
                  <a:spcPct val="0"/>
                </a:spcBef>
                <a:spcAft>
                  <a:spcPct val="35000"/>
                </a:spcAft>
                <a:buNone/>
              </a:pPr>
              <a:r>
                <a:rPr lang="en-GB" sz="1700" kern="1200" baseline="-25000" dirty="0"/>
                <a:t>Personal communications.</a:t>
              </a:r>
            </a:p>
          </p:txBody>
        </p:sp>
      </p:grpSp>
      <p:sp>
        <p:nvSpPr>
          <p:cNvPr id="9" name="Rectangle 8">
            <a:extLst>
              <a:ext uri="{FF2B5EF4-FFF2-40B4-BE49-F238E27FC236}">
                <a16:creationId xmlns:a16="http://schemas.microsoft.com/office/drawing/2014/main" id="{5729F13C-B1C9-6924-13FA-6837C1DD58DE}"/>
              </a:ext>
            </a:extLst>
          </p:cNvPr>
          <p:cNvSpPr/>
          <p:nvPr/>
        </p:nvSpPr>
        <p:spPr>
          <a:xfrm>
            <a:off x="3524591" y="2958353"/>
            <a:ext cx="8564315" cy="47064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sp>
        <p:nvSpPr>
          <p:cNvPr id="10" name="Rectangle 9">
            <a:extLst>
              <a:ext uri="{FF2B5EF4-FFF2-40B4-BE49-F238E27FC236}">
                <a16:creationId xmlns:a16="http://schemas.microsoft.com/office/drawing/2014/main" id="{02AFEA7F-8149-AFAE-8D90-F1634EBFCC64}"/>
              </a:ext>
            </a:extLst>
          </p:cNvPr>
          <p:cNvSpPr/>
          <p:nvPr/>
        </p:nvSpPr>
        <p:spPr>
          <a:xfrm>
            <a:off x="3552672" y="4437520"/>
            <a:ext cx="8564315" cy="103348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spTree>
    <p:extLst>
      <p:ext uri="{BB962C8B-B14F-4D97-AF65-F5344CB8AC3E}">
        <p14:creationId xmlns:p14="http://schemas.microsoft.com/office/powerpoint/2010/main" val="1806701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extLst>
    <p:ext uri="{6950BFC3-D8DA-4A85-94F7-54DA5524770B}">
      <p188:commentRel xmlns:p188="http://schemas.microsoft.com/office/powerpoint/2018/8/main" r:id="rId3"/>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BEBCFC-4907-6648-87B8-5CEE435505BA}"/>
              </a:ext>
            </a:extLst>
          </p:cNvPr>
          <p:cNvSpPr>
            <a:spLocks noGrp="1"/>
          </p:cNvSpPr>
          <p:nvPr>
            <p:ph sz="quarter" idx="13"/>
          </p:nvPr>
        </p:nvSpPr>
        <p:spPr/>
        <p:txBody>
          <a:bodyPr>
            <a:normAutofit/>
          </a:bodyPr>
          <a:lstStyle/>
          <a:p>
            <a:pPr marL="342900" indent="-342900">
              <a:buFont typeface="Arial" panose="020B0604020202020204" pitchFamily="34" charset="0"/>
              <a:buChar char="•"/>
            </a:pPr>
            <a:r>
              <a:rPr lang="en-GB" noProof="0" dirty="0"/>
              <a:t>Definitions:</a:t>
            </a:r>
          </a:p>
          <a:p>
            <a:pPr marL="342900" indent="-342900">
              <a:buFontTx/>
              <a:buChar char="-"/>
            </a:pPr>
            <a:r>
              <a:rPr lang="en-GB" dirty="0"/>
              <a:t>Cognition, cognitive aging and cognitive impairment</a:t>
            </a:r>
          </a:p>
          <a:p>
            <a:endParaRPr lang="en-GB" noProof="0" dirty="0"/>
          </a:p>
          <a:p>
            <a:pPr marL="342900" indent="-342900">
              <a:buFont typeface="Arial" panose="020B0604020202020204" pitchFamily="34" charset="0"/>
              <a:buChar char="•"/>
            </a:pPr>
            <a:r>
              <a:rPr lang="en-GB" noProof="0" dirty="0"/>
              <a:t>Challenges </a:t>
            </a:r>
            <a:r>
              <a:rPr lang="en-GB" dirty="0"/>
              <a:t>faced with screening and management for cognitive impairment in lower- to middle-income countries (LMIC)</a:t>
            </a:r>
            <a:br>
              <a:rPr lang="en-GB" dirty="0"/>
            </a:br>
            <a:endParaRPr lang="en-GB" noProof="0" dirty="0"/>
          </a:p>
          <a:p>
            <a:pPr marL="342900" indent="-342900">
              <a:buFont typeface="Arial" panose="020B0604020202020204" pitchFamily="34" charset="0"/>
              <a:buChar char="•"/>
            </a:pPr>
            <a:r>
              <a:rPr lang="en-GB" dirty="0"/>
              <a:t>Perspectives from healthcare providers (HCP) and people aging and living with HIV (PWH) on screening and management for cognitive impairment</a:t>
            </a:r>
            <a:endParaRPr lang="en-GB" noProof="0" dirty="0"/>
          </a:p>
        </p:txBody>
      </p:sp>
      <p:sp>
        <p:nvSpPr>
          <p:cNvPr id="2" name="Title 1">
            <a:extLst>
              <a:ext uri="{FF2B5EF4-FFF2-40B4-BE49-F238E27FC236}">
                <a16:creationId xmlns:a16="http://schemas.microsoft.com/office/drawing/2014/main" id="{C8B28285-DD14-CF47-9ADD-FC1A9D5FF0D7}"/>
              </a:ext>
            </a:extLst>
          </p:cNvPr>
          <p:cNvSpPr>
            <a:spLocks noGrp="1"/>
          </p:cNvSpPr>
          <p:nvPr>
            <p:ph type="title"/>
          </p:nvPr>
        </p:nvSpPr>
        <p:spPr/>
        <p:txBody>
          <a:bodyPr>
            <a:normAutofit/>
          </a:bodyPr>
          <a:lstStyle/>
          <a:p>
            <a:r>
              <a:rPr lang="en-GB" noProof="0" dirty="0"/>
              <a:t>Outline</a:t>
            </a:r>
          </a:p>
        </p:txBody>
      </p:sp>
    </p:spTree>
    <p:extLst>
      <p:ext uri="{BB962C8B-B14F-4D97-AF65-F5344CB8AC3E}">
        <p14:creationId xmlns:p14="http://schemas.microsoft.com/office/powerpoint/2010/main" val="622948228"/>
      </p:ext>
    </p:extLst>
  </p:cSld>
  <p:clrMapOvr>
    <a:masterClrMapping/>
  </p:clrMapOvr>
  <p:extLst>
    <p:ext uri="{6950BFC3-D8DA-4A85-94F7-54DA5524770B}">
      <p188:commentRel xmlns:p188="http://schemas.microsoft.com/office/powerpoint/2018/8/main" r:id="rId3"/>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FABD392-345E-F12A-3B4E-3D67AF17A61F}"/>
              </a:ext>
            </a:extLst>
          </p:cNvPr>
          <p:cNvSpPr>
            <a:spLocks noGrp="1"/>
          </p:cNvSpPr>
          <p:nvPr>
            <p:ph type="title"/>
          </p:nvPr>
        </p:nvSpPr>
        <p:spPr/>
        <p:txBody>
          <a:bodyPr/>
          <a:lstStyle/>
          <a:p>
            <a:r>
              <a:rPr lang="en-US" dirty="0"/>
              <a:t>Challenges in LMICs</a:t>
            </a:r>
          </a:p>
        </p:txBody>
      </p:sp>
      <p:sp>
        <p:nvSpPr>
          <p:cNvPr id="4" name="Rounded Rectangle 3">
            <a:extLst>
              <a:ext uri="{FF2B5EF4-FFF2-40B4-BE49-F238E27FC236}">
                <a16:creationId xmlns:a16="http://schemas.microsoft.com/office/drawing/2014/main" id="{20B3610C-DDA6-4425-7C3D-BD72A81E9681}"/>
              </a:ext>
            </a:extLst>
          </p:cNvPr>
          <p:cNvSpPr/>
          <p:nvPr/>
        </p:nvSpPr>
        <p:spPr>
          <a:xfrm>
            <a:off x="3343492" y="1803114"/>
            <a:ext cx="2416797" cy="125211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ctr"/>
          <a:lstStyle/>
          <a:p>
            <a:pPr algn="ctr"/>
            <a:r>
              <a:rPr lang="en-US" sz="2400" dirty="0"/>
              <a:t>Who do we screen?</a:t>
            </a:r>
          </a:p>
        </p:txBody>
      </p:sp>
      <p:sp>
        <p:nvSpPr>
          <p:cNvPr id="9" name="Rounded Rectangle 8">
            <a:extLst>
              <a:ext uri="{FF2B5EF4-FFF2-40B4-BE49-F238E27FC236}">
                <a16:creationId xmlns:a16="http://schemas.microsoft.com/office/drawing/2014/main" id="{75AF4F81-5EB8-9A16-F53F-283882DA16F8}"/>
              </a:ext>
            </a:extLst>
          </p:cNvPr>
          <p:cNvSpPr/>
          <p:nvPr/>
        </p:nvSpPr>
        <p:spPr>
          <a:xfrm>
            <a:off x="6392434" y="1817187"/>
            <a:ext cx="2371497" cy="122396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ctr"/>
          <a:lstStyle/>
          <a:p>
            <a:pPr algn="ctr"/>
            <a:r>
              <a:rPr lang="en-US" sz="2400" dirty="0"/>
              <a:t>What do we use to screen?</a:t>
            </a:r>
          </a:p>
        </p:txBody>
      </p:sp>
      <p:sp>
        <p:nvSpPr>
          <p:cNvPr id="10" name="Rounded Rectangle 9">
            <a:extLst>
              <a:ext uri="{FF2B5EF4-FFF2-40B4-BE49-F238E27FC236}">
                <a16:creationId xmlns:a16="http://schemas.microsoft.com/office/drawing/2014/main" id="{E5C91448-AE25-B59C-CDDD-1AE3D65940EA}"/>
              </a:ext>
            </a:extLst>
          </p:cNvPr>
          <p:cNvSpPr/>
          <p:nvPr/>
        </p:nvSpPr>
        <p:spPr>
          <a:xfrm>
            <a:off x="9389506" y="1789044"/>
            <a:ext cx="2371495" cy="122396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ctr"/>
          <a:lstStyle/>
          <a:p>
            <a:pPr algn="ctr"/>
            <a:r>
              <a:rPr lang="en-US" sz="2400" dirty="0"/>
              <a:t>What do we do after screening?</a:t>
            </a:r>
          </a:p>
        </p:txBody>
      </p:sp>
      <p:sp>
        <p:nvSpPr>
          <p:cNvPr id="11" name="Right Arrow 10">
            <a:extLst>
              <a:ext uri="{FF2B5EF4-FFF2-40B4-BE49-F238E27FC236}">
                <a16:creationId xmlns:a16="http://schemas.microsoft.com/office/drawing/2014/main" id="{6A65E60A-11D0-97AC-E026-DABD140FE720}"/>
              </a:ext>
            </a:extLst>
          </p:cNvPr>
          <p:cNvSpPr/>
          <p:nvPr/>
        </p:nvSpPr>
        <p:spPr>
          <a:xfrm>
            <a:off x="5874673" y="2219966"/>
            <a:ext cx="424069" cy="426451"/>
          </a:xfrm>
          <a:prstGeom prst="rightArrow">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sp>
        <p:nvSpPr>
          <p:cNvPr id="12" name="Right Arrow 11">
            <a:extLst>
              <a:ext uri="{FF2B5EF4-FFF2-40B4-BE49-F238E27FC236}">
                <a16:creationId xmlns:a16="http://schemas.microsoft.com/office/drawing/2014/main" id="{8EBAE8C2-008A-0045-8FF6-EAE95CE050FD}"/>
              </a:ext>
            </a:extLst>
          </p:cNvPr>
          <p:cNvSpPr/>
          <p:nvPr/>
        </p:nvSpPr>
        <p:spPr>
          <a:xfrm>
            <a:off x="8878315" y="2215945"/>
            <a:ext cx="424069" cy="426451"/>
          </a:xfrm>
          <a:prstGeom prst="rightArrow">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pic>
        <p:nvPicPr>
          <p:cNvPr id="14" name="Picture 13" descr="A person walking on a grid&#10;&#10;Description automatically generated">
            <a:extLst>
              <a:ext uri="{FF2B5EF4-FFF2-40B4-BE49-F238E27FC236}">
                <a16:creationId xmlns:a16="http://schemas.microsoft.com/office/drawing/2014/main" id="{EE845386-30BF-0B5B-39FB-553023389A9C}"/>
              </a:ext>
            </a:extLst>
          </p:cNvPr>
          <p:cNvPicPr>
            <a:picLocks noChangeAspect="1"/>
          </p:cNvPicPr>
          <p:nvPr/>
        </p:nvPicPr>
        <p:blipFill>
          <a:blip r:embed="rId4"/>
          <a:stretch>
            <a:fillRect/>
          </a:stretch>
        </p:blipFill>
        <p:spPr>
          <a:xfrm>
            <a:off x="3362546" y="3337307"/>
            <a:ext cx="2371495" cy="1543836"/>
          </a:xfrm>
          <a:prstGeom prst="rect">
            <a:avLst/>
          </a:prstGeom>
        </p:spPr>
      </p:pic>
      <p:pic>
        <p:nvPicPr>
          <p:cNvPr id="16" name="Picture 15" descr="Cartoon checklist and pencil">
            <a:extLst>
              <a:ext uri="{FF2B5EF4-FFF2-40B4-BE49-F238E27FC236}">
                <a16:creationId xmlns:a16="http://schemas.microsoft.com/office/drawing/2014/main" id="{7D63DC29-BE9B-9D73-3F26-55D97AC506A1}"/>
              </a:ext>
            </a:extLst>
          </p:cNvPr>
          <p:cNvPicPr>
            <a:picLocks noChangeAspect="1"/>
          </p:cNvPicPr>
          <p:nvPr/>
        </p:nvPicPr>
        <p:blipFill rotWithShape="1">
          <a:blip r:embed="rId5"/>
          <a:srcRect t="5701" b="7399"/>
          <a:stretch/>
        </p:blipFill>
        <p:spPr>
          <a:xfrm>
            <a:off x="6392434" y="3335543"/>
            <a:ext cx="2371497" cy="1545601"/>
          </a:xfrm>
          <a:prstGeom prst="rect">
            <a:avLst/>
          </a:prstGeom>
        </p:spPr>
      </p:pic>
      <p:pic>
        <p:nvPicPr>
          <p:cNvPr id="20" name="Picture 19" descr="Question mark symbol">
            <a:extLst>
              <a:ext uri="{FF2B5EF4-FFF2-40B4-BE49-F238E27FC236}">
                <a16:creationId xmlns:a16="http://schemas.microsoft.com/office/drawing/2014/main" id="{CC3A521B-B49D-D2C4-D44A-958D2F1C8243}"/>
              </a:ext>
            </a:extLst>
          </p:cNvPr>
          <p:cNvPicPr>
            <a:picLocks noChangeAspect="1"/>
          </p:cNvPicPr>
          <p:nvPr/>
        </p:nvPicPr>
        <p:blipFill rotWithShape="1">
          <a:blip r:embed="rId6"/>
          <a:srcRect l="6920" r="6920"/>
          <a:stretch/>
        </p:blipFill>
        <p:spPr>
          <a:xfrm>
            <a:off x="9389506" y="3335543"/>
            <a:ext cx="2371495" cy="1545600"/>
          </a:xfrm>
          <a:prstGeom prst="rect">
            <a:avLst/>
          </a:prstGeom>
        </p:spPr>
      </p:pic>
      <p:pic>
        <p:nvPicPr>
          <p:cNvPr id="22" name="Picture 21" descr="Quizzical burrowing owl looking forward">
            <a:extLst>
              <a:ext uri="{FF2B5EF4-FFF2-40B4-BE49-F238E27FC236}">
                <a16:creationId xmlns:a16="http://schemas.microsoft.com/office/drawing/2014/main" id="{7BF092E4-4152-9E89-E9F1-399D17D0D58C}"/>
              </a:ext>
            </a:extLst>
          </p:cNvPr>
          <p:cNvPicPr>
            <a:picLocks noChangeAspect="1"/>
          </p:cNvPicPr>
          <p:nvPr/>
        </p:nvPicPr>
        <p:blipFill>
          <a:blip r:embed="rId7"/>
          <a:stretch>
            <a:fillRect/>
          </a:stretch>
        </p:blipFill>
        <p:spPr>
          <a:xfrm>
            <a:off x="365477" y="3329978"/>
            <a:ext cx="2371494" cy="1551165"/>
          </a:xfrm>
          <a:prstGeom prst="rect">
            <a:avLst/>
          </a:prstGeom>
        </p:spPr>
      </p:pic>
      <p:sp>
        <p:nvSpPr>
          <p:cNvPr id="24" name="Rounded Rectangle 23">
            <a:extLst>
              <a:ext uri="{FF2B5EF4-FFF2-40B4-BE49-F238E27FC236}">
                <a16:creationId xmlns:a16="http://schemas.microsoft.com/office/drawing/2014/main" id="{68123BB4-4692-8F69-9674-B9AA015B795F}"/>
              </a:ext>
            </a:extLst>
          </p:cNvPr>
          <p:cNvSpPr/>
          <p:nvPr/>
        </p:nvSpPr>
        <p:spPr>
          <a:xfrm>
            <a:off x="365477" y="1789044"/>
            <a:ext cx="2371495" cy="125211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ctr"/>
          <a:lstStyle/>
          <a:p>
            <a:pPr algn="ctr"/>
            <a:r>
              <a:rPr lang="en-US" sz="2400" dirty="0"/>
              <a:t>Should we screen?</a:t>
            </a:r>
          </a:p>
        </p:txBody>
      </p:sp>
      <p:sp>
        <p:nvSpPr>
          <p:cNvPr id="25" name="Right Arrow 24">
            <a:extLst>
              <a:ext uri="{FF2B5EF4-FFF2-40B4-BE49-F238E27FC236}">
                <a16:creationId xmlns:a16="http://schemas.microsoft.com/office/drawing/2014/main" id="{9074DF5C-78A4-0D97-7F04-F7F9C0197E1B}"/>
              </a:ext>
            </a:extLst>
          </p:cNvPr>
          <p:cNvSpPr/>
          <p:nvPr/>
        </p:nvSpPr>
        <p:spPr>
          <a:xfrm>
            <a:off x="2832301" y="2218324"/>
            <a:ext cx="424069" cy="426451"/>
          </a:xfrm>
          <a:prstGeom prst="rightArrow">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sp>
        <p:nvSpPr>
          <p:cNvPr id="2" name="TextBox 1">
            <a:extLst>
              <a:ext uri="{FF2B5EF4-FFF2-40B4-BE49-F238E27FC236}">
                <a16:creationId xmlns:a16="http://schemas.microsoft.com/office/drawing/2014/main" id="{A7A7052E-8307-7439-BFD3-24060C61DFCD}"/>
              </a:ext>
            </a:extLst>
          </p:cNvPr>
          <p:cNvSpPr txBox="1"/>
          <p:nvPr/>
        </p:nvSpPr>
        <p:spPr>
          <a:xfrm>
            <a:off x="323003" y="5169967"/>
            <a:ext cx="2456442" cy="369332"/>
          </a:xfrm>
          <a:prstGeom prst="rect">
            <a:avLst/>
          </a:prstGeom>
          <a:noFill/>
        </p:spPr>
        <p:txBody>
          <a:bodyPr wrap="none" rtlCol="0">
            <a:spAutoFit/>
          </a:bodyPr>
          <a:lstStyle/>
          <a:p>
            <a:pPr algn="ctr"/>
            <a:r>
              <a:rPr lang="en-US" dirty="0"/>
              <a:t>Prevalence is not known</a:t>
            </a:r>
          </a:p>
        </p:txBody>
      </p:sp>
      <p:sp>
        <p:nvSpPr>
          <p:cNvPr id="5" name="TextBox 4">
            <a:extLst>
              <a:ext uri="{FF2B5EF4-FFF2-40B4-BE49-F238E27FC236}">
                <a16:creationId xmlns:a16="http://schemas.microsoft.com/office/drawing/2014/main" id="{1E004231-5A1C-C3E3-C85D-81CC1CF47BCF}"/>
              </a:ext>
            </a:extLst>
          </p:cNvPr>
          <p:cNvSpPr txBox="1"/>
          <p:nvPr/>
        </p:nvSpPr>
        <p:spPr>
          <a:xfrm>
            <a:off x="3723906" y="5169967"/>
            <a:ext cx="1521378" cy="923330"/>
          </a:xfrm>
          <a:prstGeom prst="rect">
            <a:avLst/>
          </a:prstGeom>
          <a:noFill/>
        </p:spPr>
        <p:txBody>
          <a:bodyPr wrap="none" rtlCol="0">
            <a:spAutoFit/>
          </a:bodyPr>
          <a:lstStyle/>
          <a:p>
            <a:pPr algn="ctr"/>
            <a:r>
              <a:rPr lang="en-US" dirty="0"/>
              <a:t>Everyone/</a:t>
            </a:r>
          </a:p>
          <a:p>
            <a:pPr algn="ctr"/>
            <a:r>
              <a:rPr lang="en-US" dirty="0"/>
              <a:t>Symptomatic?</a:t>
            </a:r>
          </a:p>
          <a:p>
            <a:pPr algn="ctr"/>
            <a:r>
              <a:rPr lang="en-US" dirty="0"/>
              <a:t>Is it feasible?</a:t>
            </a:r>
          </a:p>
        </p:txBody>
      </p:sp>
      <p:sp>
        <p:nvSpPr>
          <p:cNvPr id="7" name="TextBox 6">
            <a:extLst>
              <a:ext uri="{FF2B5EF4-FFF2-40B4-BE49-F238E27FC236}">
                <a16:creationId xmlns:a16="http://schemas.microsoft.com/office/drawing/2014/main" id="{C046F0E2-AEB6-992F-53A0-1DA25B115CC7}"/>
              </a:ext>
            </a:extLst>
          </p:cNvPr>
          <p:cNvSpPr txBox="1"/>
          <p:nvPr/>
        </p:nvSpPr>
        <p:spPr>
          <a:xfrm>
            <a:off x="9389506" y="5203679"/>
            <a:ext cx="2371495" cy="646331"/>
          </a:xfrm>
          <a:prstGeom prst="rect">
            <a:avLst/>
          </a:prstGeom>
          <a:noFill/>
        </p:spPr>
        <p:txBody>
          <a:bodyPr wrap="square" rtlCol="0">
            <a:spAutoFit/>
          </a:bodyPr>
          <a:lstStyle/>
          <a:p>
            <a:pPr algn="ctr"/>
            <a:r>
              <a:rPr lang="en-US" dirty="0"/>
              <a:t>Lack of expertise to</a:t>
            </a:r>
          </a:p>
          <a:p>
            <a:pPr algn="ctr"/>
            <a:r>
              <a:rPr lang="en-US" dirty="0"/>
              <a:t> manage CI in LMICs</a:t>
            </a:r>
          </a:p>
        </p:txBody>
      </p:sp>
      <p:sp>
        <p:nvSpPr>
          <p:cNvPr id="8" name="TextBox 7">
            <a:extLst>
              <a:ext uri="{FF2B5EF4-FFF2-40B4-BE49-F238E27FC236}">
                <a16:creationId xmlns:a16="http://schemas.microsoft.com/office/drawing/2014/main" id="{FE21842C-911A-5C46-3A47-BE76FC334E3D}"/>
              </a:ext>
            </a:extLst>
          </p:cNvPr>
          <p:cNvSpPr txBox="1"/>
          <p:nvPr/>
        </p:nvSpPr>
        <p:spPr>
          <a:xfrm>
            <a:off x="6475861" y="5169967"/>
            <a:ext cx="2276841" cy="1477328"/>
          </a:xfrm>
          <a:prstGeom prst="rect">
            <a:avLst/>
          </a:prstGeom>
          <a:noFill/>
        </p:spPr>
        <p:txBody>
          <a:bodyPr wrap="none" rtlCol="0">
            <a:spAutoFit/>
          </a:bodyPr>
          <a:lstStyle/>
          <a:p>
            <a:pPr algn="ctr"/>
            <a:r>
              <a:rPr lang="en-US" dirty="0"/>
              <a:t>There are many tools, </a:t>
            </a:r>
          </a:p>
          <a:p>
            <a:pPr algn="ctr"/>
            <a:r>
              <a:rPr lang="en-US" dirty="0"/>
              <a:t>BUT few have been</a:t>
            </a:r>
          </a:p>
          <a:p>
            <a:pPr algn="ctr"/>
            <a:r>
              <a:rPr lang="en-US" dirty="0"/>
              <a:t>translated, culturally </a:t>
            </a:r>
          </a:p>
          <a:p>
            <a:pPr algn="ctr"/>
            <a:r>
              <a:rPr lang="en-US" dirty="0"/>
              <a:t>adapted and </a:t>
            </a:r>
          </a:p>
          <a:p>
            <a:pPr algn="ctr"/>
            <a:r>
              <a:rPr lang="en-US" dirty="0"/>
              <a:t>have normative data</a:t>
            </a:r>
          </a:p>
        </p:txBody>
      </p:sp>
    </p:spTree>
    <p:extLst>
      <p:ext uri="{BB962C8B-B14F-4D97-AF65-F5344CB8AC3E}">
        <p14:creationId xmlns:p14="http://schemas.microsoft.com/office/powerpoint/2010/main" val="2099699068"/>
      </p:ext>
    </p:extLst>
  </p:cSld>
  <p:clrMapOvr>
    <a:masterClrMapping/>
  </p:clrMapOvr>
  <p:extLst>
    <p:ext uri="{6950BFC3-D8DA-4A85-94F7-54DA5524770B}">
      <p188:commentRel xmlns:p188="http://schemas.microsoft.com/office/powerpoint/2018/8/main" r:id="rId3"/>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BEBCFC-4907-6648-87B8-5CEE435505BA}"/>
              </a:ext>
            </a:extLst>
          </p:cNvPr>
          <p:cNvSpPr>
            <a:spLocks noGrp="1"/>
          </p:cNvSpPr>
          <p:nvPr>
            <p:ph sz="quarter" idx="13"/>
          </p:nvPr>
        </p:nvSpPr>
        <p:spPr>
          <a:xfrm>
            <a:off x="4116387" y="2298029"/>
            <a:ext cx="7632704" cy="3744699"/>
          </a:xfrm>
        </p:spPr>
        <p:txBody>
          <a:bodyPr>
            <a:normAutofit/>
          </a:bodyPr>
          <a:lstStyle/>
          <a:p>
            <a:pPr algn="ctr"/>
            <a:r>
              <a:rPr lang="en-GB" dirty="0"/>
              <a:t>“I never heard about this, I never heard. But since today, when you said that, the side effects… I personally feel.. I feel difficult(y) in remembering faces”</a:t>
            </a:r>
            <a:br>
              <a:rPr lang="en-GB" dirty="0"/>
            </a:br>
            <a:r>
              <a:rPr lang="en-GB" dirty="0"/>
              <a:t> – </a:t>
            </a:r>
            <a:r>
              <a:rPr lang="en-GB" i="1" dirty="0"/>
              <a:t>PWH age 53, 18 years living with HIV</a:t>
            </a:r>
            <a:br>
              <a:rPr lang="en-GB" i="1" dirty="0"/>
            </a:br>
            <a:endParaRPr lang="en-GB" dirty="0"/>
          </a:p>
          <a:p>
            <a:pPr algn="ctr"/>
            <a:endParaRPr lang="en-GB" dirty="0"/>
          </a:p>
          <a:p>
            <a:pPr algn="ctr"/>
            <a:r>
              <a:rPr lang="en-GB" dirty="0"/>
              <a:t>“So I’m paying quite close attention to what I have experienced daily. I actually make it a point to note it down, when I see doctors, I expect to discuss with them.  But some of the doctors , they just rush it through…. I don’t want to force it.”</a:t>
            </a:r>
            <a:br>
              <a:rPr lang="en-GB" dirty="0"/>
            </a:br>
            <a:r>
              <a:rPr lang="en-GB" dirty="0"/>
              <a:t>- </a:t>
            </a:r>
            <a:r>
              <a:rPr lang="en-GB" i="1" dirty="0"/>
              <a:t>PWH age 46, 13 years living with HIV</a:t>
            </a:r>
            <a:br>
              <a:rPr lang="en-GB" i="1" dirty="0"/>
            </a:br>
            <a:endParaRPr lang="en-GB" i="1" dirty="0"/>
          </a:p>
          <a:p>
            <a:endParaRPr lang="en-GB" dirty="0"/>
          </a:p>
        </p:txBody>
      </p:sp>
      <p:sp>
        <p:nvSpPr>
          <p:cNvPr id="2" name="Title 1">
            <a:extLst>
              <a:ext uri="{FF2B5EF4-FFF2-40B4-BE49-F238E27FC236}">
                <a16:creationId xmlns:a16="http://schemas.microsoft.com/office/drawing/2014/main" id="{C8B28285-DD14-CF47-9ADD-FC1A9D5FF0D7}"/>
              </a:ext>
            </a:extLst>
          </p:cNvPr>
          <p:cNvSpPr>
            <a:spLocks noGrp="1"/>
          </p:cNvSpPr>
          <p:nvPr>
            <p:ph type="title"/>
          </p:nvPr>
        </p:nvSpPr>
        <p:spPr/>
        <p:txBody>
          <a:bodyPr>
            <a:normAutofit/>
          </a:bodyPr>
          <a:lstStyle/>
          <a:p>
            <a:r>
              <a:rPr lang="en-GB" noProof="0" dirty="0"/>
              <a:t>What does the community think about screening?</a:t>
            </a:r>
          </a:p>
        </p:txBody>
      </p:sp>
      <p:sp>
        <p:nvSpPr>
          <p:cNvPr id="7" name="TextBox 6">
            <a:extLst>
              <a:ext uri="{FF2B5EF4-FFF2-40B4-BE49-F238E27FC236}">
                <a16:creationId xmlns:a16="http://schemas.microsoft.com/office/drawing/2014/main" id="{0439711B-7834-9AFE-08B8-40667F22E705}"/>
              </a:ext>
            </a:extLst>
          </p:cNvPr>
          <p:cNvSpPr txBox="1"/>
          <p:nvPr/>
        </p:nvSpPr>
        <p:spPr>
          <a:xfrm>
            <a:off x="10451990" y="6596390"/>
            <a:ext cx="6096000" cy="261610"/>
          </a:xfrm>
          <a:prstGeom prst="rect">
            <a:avLst/>
          </a:prstGeom>
          <a:noFill/>
        </p:spPr>
        <p:txBody>
          <a:bodyPr wrap="square">
            <a:spAutoFit/>
          </a:bodyPr>
          <a:lstStyle/>
          <a:p>
            <a:r>
              <a:rPr lang="en-US" sz="1100" dirty="0"/>
              <a:t>Wong PL. Unpublished.</a:t>
            </a:r>
          </a:p>
        </p:txBody>
      </p:sp>
      <p:sp>
        <p:nvSpPr>
          <p:cNvPr id="4" name="TextBox 3">
            <a:extLst>
              <a:ext uri="{FF2B5EF4-FFF2-40B4-BE49-F238E27FC236}">
                <a16:creationId xmlns:a16="http://schemas.microsoft.com/office/drawing/2014/main" id="{20B62469-8C50-4715-93DF-1DA0A1D4DF5F}"/>
              </a:ext>
            </a:extLst>
          </p:cNvPr>
          <p:cNvSpPr txBox="1"/>
          <p:nvPr/>
        </p:nvSpPr>
        <p:spPr>
          <a:xfrm>
            <a:off x="6156947" y="3540748"/>
            <a:ext cx="3551583" cy="369332"/>
          </a:xfrm>
          <a:prstGeom prst="rect">
            <a:avLst/>
          </a:prstGeom>
          <a:solidFill>
            <a:schemeClr val="accent2">
              <a:lumMod val="75000"/>
            </a:schemeClr>
          </a:solidFill>
        </p:spPr>
        <p:txBody>
          <a:bodyPr wrap="square" rtlCol="0">
            <a:spAutoFit/>
          </a:bodyPr>
          <a:lstStyle/>
          <a:p>
            <a:pPr algn="ctr"/>
            <a:r>
              <a:rPr lang="en-US" dirty="0">
                <a:solidFill>
                  <a:schemeClr val="bg1"/>
                </a:solidFill>
              </a:rPr>
              <a:t>PWH may not know it is an issue</a:t>
            </a:r>
          </a:p>
        </p:txBody>
      </p:sp>
      <p:sp>
        <p:nvSpPr>
          <p:cNvPr id="5" name="TextBox 4">
            <a:extLst>
              <a:ext uri="{FF2B5EF4-FFF2-40B4-BE49-F238E27FC236}">
                <a16:creationId xmlns:a16="http://schemas.microsoft.com/office/drawing/2014/main" id="{DF9B6D1F-066E-E788-1485-06677EC94CA5}"/>
              </a:ext>
            </a:extLst>
          </p:cNvPr>
          <p:cNvSpPr txBox="1"/>
          <p:nvPr/>
        </p:nvSpPr>
        <p:spPr>
          <a:xfrm>
            <a:off x="4884738" y="5935931"/>
            <a:ext cx="6095999" cy="369332"/>
          </a:xfrm>
          <a:prstGeom prst="rect">
            <a:avLst/>
          </a:prstGeom>
          <a:solidFill>
            <a:schemeClr val="accent2">
              <a:lumMod val="75000"/>
            </a:schemeClr>
          </a:solidFill>
        </p:spPr>
        <p:txBody>
          <a:bodyPr wrap="square" rtlCol="0">
            <a:spAutoFit/>
          </a:bodyPr>
          <a:lstStyle/>
          <a:p>
            <a:pPr algn="ctr"/>
            <a:r>
              <a:rPr lang="en-US" dirty="0">
                <a:solidFill>
                  <a:schemeClr val="bg1"/>
                </a:solidFill>
              </a:rPr>
              <a:t>Our HCPs are not equipped to deal with cognitive impairment</a:t>
            </a:r>
          </a:p>
        </p:txBody>
      </p:sp>
    </p:spTree>
    <p:extLst>
      <p:ext uri="{BB962C8B-B14F-4D97-AF65-F5344CB8AC3E}">
        <p14:creationId xmlns:p14="http://schemas.microsoft.com/office/powerpoint/2010/main" val="2820552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animBg="1"/>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FABD392-345E-F12A-3B4E-3D67AF17A61F}"/>
              </a:ext>
            </a:extLst>
          </p:cNvPr>
          <p:cNvSpPr>
            <a:spLocks noGrp="1"/>
          </p:cNvSpPr>
          <p:nvPr>
            <p:ph type="title"/>
          </p:nvPr>
        </p:nvSpPr>
        <p:spPr/>
        <p:txBody>
          <a:bodyPr/>
          <a:lstStyle/>
          <a:p>
            <a:r>
              <a:rPr lang="en-US" dirty="0"/>
              <a:t>Summary</a:t>
            </a:r>
          </a:p>
        </p:txBody>
      </p:sp>
      <p:sp>
        <p:nvSpPr>
          <p:cNvPr id="4" name="Rounded Rectangle 3">
            <a:extLst>
              <a:ext uri="{FF2B5EF4-FFF2-40B4-BE49-F238E27FC236}">
                <a16:creationId xmlns:a16="http://schemas.microsoft.com/office/drawing/2014/main" id="{20B3610C-DDA6-4425-7C3D-BD72A81E9681}"/>
              </a:ext>
            </a:extLst>
          </p:cNvPr>
          <p:cNvSpPr/>
          <p:nvPr/>
        </p:nvSpPr>
        <p:spPr>
          <a:xfrm>
            <a:off x="3398276" y="4441249"/>
            <a:ext cx="2474405" cy="749983"/>
          </a:xfrm>
          <a:prstGeom prst="roundRect">
            <a:avLst/>
          </a:prstGeom>
          <a:solidFill>
            <a:schemeClr val="bg2">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ctr"/>
          <a:lstStyle/>
          <a:p>
            <a:pPr algn="ctr"/>
            <a:r>
              <a:rPr lang="en-US" sz="2000" dirty="0">
                <a:solidFill>
                  <a:schemeClr val="tx1">
                    <a:lumMod val="50000"/>
                    <a:lumOff val="50000"/>
                  </a:schemeClr>
                </a:solidFill>
              </a:rPr>
              <a:t>Who do we screen?</a:t>
            </a:r>
          </a:p>
        </p:txBody>
      </p:sp>
      <p:sp>
        <p:nvSpPr>
          <p:cNvPr id="9" name="Rounded Rectangle 8">
            <a:extLst>
              <a:ext uri="{FF2B5EF4-FFF2-40B4-BE49-F238E27FC236}">
                <a16:creationId xmlns:a16="http://schemas.microsoft.com/office/drawing/2014/main" id="{75AF4F81-5EB8-9A16-F53F-283882DA16F8}"/>
              </a:ext>
            </a:extLst>
          </p:cNvPr>
          <p:cNvSpPr/>
          <p:nvPr/>
        </p:nvSpPr>
        <p:spPr>
          <a:xfrm>
            <a:off x="6447218" y="4441249"/>
            <a:ext cx="2371497" cy="749984"/>
          </a:xfrm>
          <a:prstGeom prst="roundRect">
            <a:avLst/>
          </a:prstGeom>
          <a:solidFill>
            <a:schemeClr val="bg2">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ctr"/>
          <a:lstStyle/>
          <a:p>
            <a:pPr algn="ctr"/>
            <a:r>
              <a:rPr lang="en-US" sz="2000" dirty="0">
                <a:solidFill>
                  <a:schemeClr val="tx1">
                    <a:lumMod val="50000"/>
                    <a:lumOff val="50000"/>
                  </a:schemeClr>
                </a:solidFill>
              </a:rPr>
              <a:t>What do we use to screen?</a:t>
            </a:r>
          </a:p>
        </p:txBody>
      </p:sp>
      <p:sp>
        <p:nvSpPr>
          <p:cNvPr id="10" name="Rounded Rectangle 9">
            <a:extLst>
              <a:ext uri="{FF2B5EF4-FFF2-40B4-BE49-F238E27FC236}">
                <a16:creationId xmlns:a16="http://schemas.microsoft.com/office/drawing/2014/main" id="{E5C91448-AE25-B59C-CDDD-1AE3D65940EA}"/>
              </a:ext>
            </a:extLst>
          </p:cNvPr>
          <p:cNvSpPr/>
          <p:nvPr/>
        </p:nvSpPr>
        <p:spPr>
          <a:xfrm>
            <a:off x="9444290" y="4413104"/>
            <a:ext cx="2371495" cy="749984"/>
          </a:xfrm>
          <a:prstGeom prst="roundRect">
            <a:avLst/>
          </a:prstGeom>
          <a:solidFill>
            <a:schemeClr val="bg2">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ctr"/>
          <a:lstStyle/>
          <a:p>
            <a:pPr algn="ctr"/>
            <a:r>
              <a:rPr lang="en-US" sz="2000" dirty="0">
                <a:solidFill>
                  <a:schemeClr val="tx1">
                    <a:lumMod val="50000"/>
                    <a:lumOff val="50000"/>
                  </a:schemeClr>
                </a:solidFill>
              </a:rPr>
              <a:t>What do we do after screening?</a:t>
            </a:r>
          </a:p>
        </p:txBody>
      </p:sp>
      <p:sp>
        <p:nvSpPr>
          <p:cNvPr id="11" name="Right Arrow 10">
            <a:extLst>
              <a:ext uri="{FF2B5EF4-FFF2-40B4-BE49-F238E27FC236}">
                <a16:creationId xmlns:a16="http://schemas.microsoft.com/office/drawing/2014/main" id="{6A65E60A-11D0-97AC-E026-DABD140FE720}"/>
              </a:ext>
            </a:extLst>
          </p:cNvPr>
          <p:cNvSpPr/>
          <p:nvPr/>
        </p:nvSpPr>
        <p:spPr>
          <a:xfrm>
            <a:off x="5947915" y="4479057"/>
            <a:ext cx="424069" cy="426451"/>
          </a:xfrm>
          <a:prstGeom prst="rightArrow">
            <a:avLst/>
          </a:prstGeom>
          <a:solidFill>
            <a:schemeClr val="bg2">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sp>
        <p:nvSpPr>
          <p:cNvPr id="12" name="Right Arrow 11">
            <a:extLst>
              <a:ext uri="{FF2B5EF4-FFF2-40B4-BE49-F238E27FC236}">
                <a16:creationId xmlns:a16="http://schemas.microsoft.com/office/drawing/2014/main" id="{8EBAE8C2-008A-0045-8FF6-EAE95CE050FD}"/>
              </a:ext>
            </a:extLst>
          </p:cNvPr>
          <p:cNvSpPr/>
          <p:nvPr/>
        </p:nvSpPr>
        <p:spPr>
          <a:xfrm>
            <a:off x="8919468" y="4441251"/>
            <a:ext cx="424069" cy="426451"/>
          </a:xfrm>
          <a:prstGeom prst="rightArrow">
            <a:avLst/>
          </a:prstGeom>
          <a:solidFill>
            <a:schemeClr val="bg2">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sp>
        <p:nvSpPr>
          <p:cNvPr id="24" name="Rounded Rectangle 23">
            <a:extLst>
              <a:ext uri="{FF2B5EF4-FFF2-40B4-BE49-F238E27FC236}">
                <a16:creationId xmlns:a16="http://schemas.microsoft.com/office/drawing/2014/main" id="{68123BB4-4692-8F69-9674-B9AA015B795F}"/>
              </a:ext>
            </a:extLst>
          </p:cNvPr>
          <p:cNvSpPr/>
          <p:nvPr/>
        </p:nvSpPr>
        <p:spPr>
          <a:xfrm>
            <a:off x="420261" y="4441251"/>
            <a:ext cx="2371495" cy="749983"/>
          </a:xfrm>
          <a:prstGeom prst="roundRect">
            <a:avLst/>
          </a:prstGeom>
          <a:solidFill>
            <a:schemeClr val="bg2">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ctr"/>
          <a:lstStyle/>
          <a:p>
            <a:pPr algn="ctr"/>
            <a:r>
              <a:rPr lang="en-US" sz="2000" dirty="0">
                <a:solidFill>
                  <a:schemeClr val="tx1">
                    <a:lumMod val="50000"/>
                    <a:lumOff val="50000"/>
                  </a:schemeClr>
                </a:solidFill>
              </a:rPr>
              <a:t>Should we screen?</a:t>
            </a:r>
          </a:p>
        </p:txBody>
      </p:sp>
      <p:sp>
        <p:nvSpPr>
          <p:cNvPr id="25" name="Right Arrow 24">
            <a:extLst>
              <a:ext uri="{FF2B5EF4-FFF2-40B4-BE49-F238E27FC236}">
                <a16:creationId xmlns:a16="http://schemas.microsoft.com/office/drawing/2014/main" id="{9074DF5C-78A4-0D97-7F04-F7F9C0197E1B}"/>
              </a:ext>
            </a:extLst>
          </p:cNvPr>
          <p:cNvSpPr/>
          <p:nvPr/>
        </p:nvSpPr>
        <p:spPr>
          <a:xfrm>
            <a:off x="2887085" y="4479057"/>
            <a:ext cx="424069" cy="426451"/>
          </a:xfrm>
          <a:prstGeom prst="rightArrow">
            <a:avLst/>
          </a:prstGeom>
          <a:solidFill>
            <a:schemeClr val="bg2">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sp>
        <p:nvSpPr>
          <p:cNvPr id="2" name="TextBox 1">
            <a:extLst>
              <a:ext uri="{FF2B5EF4-FFF2-40B4-BE49-F238E27FC236}">
                <a16:creationId xmlns:a16="http://schemas.microsoft.com/office/drawing/2014/main" id="{A7A7052E-8307-7439-BFD3-24060C61DFCD}"/>
              </a:ext>
            </a:extLst>
          </p:cNvPr>
          <p:cNvSpPr txBox="1"/>
          <p:nvPr/>
        </p:nvSpPr>
        <p:spPr>
          <a:xfrm>
            <a:off x="442912" y="5314990"/>
            <a:ext cx="2348843" cy="646331"/>
          </a:xfrm>
          <a:prstGeom prst="rect">
            <a:avLst/>
          </a:prstGeom>
          <a:solidFill>
            <a:schemeClr val="bg2">
              <a:lumMod val="65000"/>
            </a:schemeClr>
          </a:solidFill>
        </p:spPr>
        <p:txBody>
          <a:bodyPr wrap="square" rtlCol="0">
            <a:spAutoFit/>
          </a:bodyPr>
          <a:lstStyle/>
          <a:p>
            <a:pPr algn="ctr"/>
            <a:r>
              <a:rPr lang="en-US" dirty="0">
                <a:solidFill>
                  <a:schemeClr val="tx1">
                    <a:lumMod val="50000"/>
                    <a:lumOff val="50000"/>
                  </a:schemeClr>
                </a:solidFill>
              </a:rPr>
              <a:t>Prevalence is not known</a:t>
            </a:r>
          </a:p>
        </p:txBody>
      </p:sp>
      <p:sp>
        <p:nvSpPr>
          <p:cNvPr id="5" name="TextBox 4">
            <a:extLst>
              <a:ext uri="{FF2B5EF4-FFF2-40B4-BE49-F238E27FC236}">
                <a16:creationId xmlns:a16="http://schemas.microsoft.com/office/drawing/2014/main" id="{1E004231-5A1C-C3E3-C85D-81CC1CF47BCF}"/>
              </a:ext>
            </a:extLst>
          </p:cNvPr>
          <p:cNvSpPr txBox="1"/>
          <p:nvPr/>
        </p:nvSpPr>
        <p:spPr>
          <a:xfrm>
            <a:off x="3845985" y="5306527"/>
            <a:ext cx="1521378" cy="923330"/>
          </a:xfrm>
          <a:prstGeom prst="rect">
            <a:avLst/>
          </a:prstGeom>
          <a:solidFill>
            <a:schemeClr val="bg2">
              <a:lumMod val="65000"/>
            </a:schemeClr>
          </a:solidFill>
        </p:spPr>
        <p:txBody>
          <a:bodyPr wrap="none" rtlCol="0">
            <a:spAutoFit/>
          </a:bodyPr>
          <a:lstStyle/>
          <a:p>
            <a:pPr algn="ctr"/>
            <a:r>
              <a:rPr lang="en-US" dirty="0">
                <a:solidFill>
                  <a:schemeClr val="tx1">
                    <a:lumMod val="50000"/>
                    <a:lumOff val="50000"/>
                  </a:schemeClr>
                </a:solidFill>
              </a:rPr>
              <a:t>Everyone/</a:t>
            </a:r>
          </a:p>
          <a:p>
            <a:pPr algn="ctr"/>
            <a:r>
              <a:rPr lang="en-US" dirty="0">
                <a:solidFill>
                  <a:schemeClr val="tx1">
                    <a:lumMod val="50000"/>
                    <a:lumOff val="50000"/>
                  </a:schemeClr>
                </a:solidFill>
              </a:rPr>
              <a:t>Symptomatic?</a:t>
            </a:r>
          </a:p>
          <a:p>
            <a:pPr algn="ctr"/>
            <a:r>
              <a:rPr lang="en-US" dirty="0">
                <a:solidFill>
                  <a:schemeClr val="tx1">
                    <a:lumMod val="50000"/>
                    <a:lumOff val="50000"/>
                  </a:schemeClr>
                </a:solidFill>
              </a:rPr>
              <a:t>Is it feasible?</a:t>
            </a:r>
          </a:p>
        </p:txBody>
      </p:sp>
      <p:sp>
        <p:nvSpPr>
          <p:cNvPr id="6" name="TextBox 5">
            <a:extLst>
              <a:ext uri="{FF2B5EF4-FFF2-40B4-BE49-F238E27FC236}">
                <a16:creationId xmlns:a16="http://schemas.microsoft.com/office/drawing/2014/main" id="{F9E067CF-75CA-CC37-8450-11B838E9A8FB}"/>
              </a:ext>
            </a:extLst>
          </p:cNvPr>
          <p:cNvSpPr txBox="1"/>
          <p:nvPr/>
        </p:nvSpPr>
        <p:spPr>
          <a:xfrm>
            <a:off x="6441888" y="5314990"/>
            <a:ext cx="2376827" cy="1477328"/>
          </a:xfrm>
          <a:prstGeom prst="rect">
            <a:avLst/>
          </a:prstGeom>
          <a:solidFill>
            <a:schemeClr val="bg2">
              <a:lumMod val="65000"/>
            </a:schemeClr>
          </a:solidFill>
        </p:spPr>
        <p:txBody>
          <a:bodyPr wrap="square" rtlCol="0">
            <a:spAutoFit/>
          </a:bodyPr>
          <a:lstStyle/>
          <a:p>
            <a:pPr algn="ctr"/>
            <a:r>
              <a:rPr lang="en-US" dirty="0">
                <a:solidFill>
                  <a:schemeClr val="tx1">
                    <a:lumMod val="50000"/>
                    <a:lumOff val="50000"/>
                  </a:schemeClr>
                </a:solidFill>
              </a:rPr>
              <a:t>There are many tools, </a:t>
            </a:r>
          </a:p>
          <a:p>
            <a:pPr algn="ctr"/>
            <a:r>
              <a:rPr lang="en-US" dirty="0">
                <a:solidFill>
                  <a:schemeClr val="tx1">
                    <a:lumMod val="50000"/>
                    <a:lumOff val="50000"/>
                  </a:schemeClr>
                </a:solidFill>
              </a:rPr>
              <a:t>BUT few have been</a:t>
            </a:r>
          </a:p>
          <a:p>
            <a:pPr algn="ctr"/>
            <a:r>
              <a:rPr lang="en-US" dirty="0">
                <a:solidFill>
                  <a:schemeClr val="tx1">
                    <a:lumMod val="50000"/>
                    <a:lumOff val="50000"/>
                  </a:schemeClr>
                </a:solidFill>
              </a:rPr>
              <a:t>translated, culturally </a:t>
            </a:r>
          </a:p>
          <a:p>
            <a:pPr algn="ctr"/>
            <a:r>
              <a:rPr lang="en-US" dirty="0">
                <a:solidFill>
                  <a:schemeClr val="tx1">
                    <a:lumMod val="50000"/>
                    <a:lumOff val="50000"/>
                  </a:schemeClr>
                </a:solidFill>
              </a:rPr>
              <a:t>adapted and </a:t>
            </a:r>
          </a:p>
          <a:p>
            <a:pPr algn="ctr"/>
            <a:r>
              <a:rPr lang="en-US" dirty="0">
                <a:solidFill>
                  <a:schemeClr val="tx1">
                    <a:lumMod val="50000"/>
                    <a:lumOff val="50000"/>
                  </a:schemeClr>
                </a:solidFill>
              </a:rPr>
              <a:t>have normative data</a:t>
            </a:r>
          </a:p>
        </p:txBody>
      </p:sp>
      <p:sp>
        <p:nvSpPr>
          <p:cNvPr id="7" name="TextBox 6">
            <a:extLst>
              <a:ext uri="{FF2B5EF4-FFF2-40B4-BE49-F238E27FC236}">
                <a16:creationId xmlns:a16="http://schemas.microsoft.com/office/drawing/2014/main" id="{C046F0E2-AEB6-992F-53A0-1DA25B115CC7}"/>
              </a:ext>
            </a:extLst>
          </p:cNvPr>
          <p:cNvSpPr txBox="1"/>
          <p:nvPr/>
        </p:nvSpPr>
        <p:spPr>
          <a:xfrm>
            <a:off x="9444290" y="5317471"/>
            <a:ext cx="2371495" cy="646331"/>
          </a:xfrm>
          <a:prstGeom prst="rect">
            <a:avLst/>
          </a:prstGeom>
          <a:solidFill>
            <a:schemeClr val="bg2">
              <a:lumMod val="65000"/>
            </a:schemeClr>
          </a:solidFill>
        </p:spPr>
        <p:txBody>
          <a:bodyPr wrap="square" rtlCol="0">
            <a:spAutoFit/>
          </a:bodyPr>
          <a:lstStyle/>
          <a:p>
            <a:pPr algn="ctr"/>
            <a:r>
              <a:rPr lang="en-US" dirty="0">
                <a:solidFill>
                  <a:schemeClr val="tx1">
                    <a:lumMod val="50000"/>
                    <a:lumOff val="50000"/>
                  </a:schemeClr>
                </a:solidFill>
              </a:rPr>
              <a:t>Lack of expertise to</a:t>
            </a:r>
          </a:p>
          <a:p>
            <a:pPr algn="ctr"/>
            <a:r>
              <a:rPr lang="en-US" dirty="0">
                <a:solidFill>
                  <a:schemeClr val="tx1">
                    <a:lumMod val="50000"/>
                    <a:lumOff val="50000"/>
                  </a:schemeClr>
                </a:solidFill>
              </a:rPr>
              <a:t> manage</a:t>
            </a:r>
          </a:p>
        </p:txBody>
      </p:sp>
      <p:sp>
        <p:nvSpPr>
          <p:cNvPr id="8" name="Rounded Rectangle 7">
            <a:extLst>
              <a:ext uri="{FF2B5EF4-FFF2-40B4-BE49-F238E27FC236}">
                <a16:creationId xmlns:a16="http://schemas.microsoft.com/office/drawing/2014/main" id="{781BBAD7-5193-01E6-F6F0-DC785F153ECB}"/>
              </a:ext>
            </a:extLst>
          </p:cNvPr>
          <p:cNvSpPr/>
          <p:nvPr/>
        </p:nvSpPr>
        <p:spPr>
          <a:xfrm>
            <a:off x="399335" y="2002476"/>
            <a:ext cx="2487750" cy="2026326"/>
          </a:xfrm>
          <a:prstGeom prst="roundRect">
            <a:avLst/>
          </a:prstGeom>
          <a:solidFill>
            <a:schemeClr val="accent2">
              <a:lumMod val="75000"/>
            </a:schemeClr>
          </a:solid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ctr"/>
          <a:lstStyle/>
          <a:p>
            <a:pPr algn="ctr"/>
            <a:r>
              <a:rPr lang="en-US" sz="2000" dirty="0"/>
              <a:t>We need more studies in LMIC to understand the true burden </a:t>
            </a:r>
          </a:p>
        </p:txBody>
      </p:sp>
      <p:sp>
        <p:nvSpPr>
          <p:cNvPr id="13" name="Rounded Rectangle 12">
            <a:extLst>
              <a:ext uri="{FF2B5EF4-FFF2-40B4-BE49-F238E27FC236}">
                <a16:creationId xmlns:a16="http://schemas.microsoft.com/office/drawing/2014/main" id="{07C15B2E-CF38-424D-7990-9D2E10DBAB09}"/>
              </a:ext>
            </a:extLst>
          </p:cNvPr>
          <p:cNvSpPr/>
          <p:nvPr/>
        </p:nvSpPr>
        <p:spPr>
          <a:xfrm>
            <a:off x="3462079" y="2002476"/>
            <a:ext cx="2371495" cy="2026326"/>
          </a:xfrm>
          <a:prstGeom prst="roundRect">
            <a:avLst/>
          </a:prstGeom>
          <a:solidFill>
            <a:schemeClr val="accent2">
              <a:lumMod val="75000"/>
            </a:schemeClr>
          </a:solid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ctr"/>
          <a:lstStyle/>
          <a:p>
            <a:pPr algn="ctr"/>
            <a:r>
              <a:rPr lang="en-US" sz="2000" dirty="0"/>
              <a:t>Studies on different biotypes may be able to help </a:t>
            </a:r>
          </a:p>
        </p:txBody>
      </p:sp>
      <p:sp>
        <p:nvSpPr>
          <p:cNvPr id="15" name="Rounded Rectangle 14">
            <a:extLst>
              <a:ext uri="{FF2B5EF4-FFF2-40B4-BE49-F238E27FC236}">
                <a16:creationId xmlns:a16="http://schemas.microsoft.com/office/drawing/2014/main" id="{3CC82F7B-7A00-8401-1C5B-BD77CBB9A1D9}"/>
              </a:ext>
            </a:extLst>
          </p:cNvPr>
          <p:cNvSpPr/>
          <p:nvPr/>
        </p:nvSpPr>
        <p:spPr>
          <a:xfrm>
            <a:off x="6417176" y="2002476"/>
            <a:ext cx="2371495" cy="2026326"/>
          </a:xfrm>
          <a:prstGeom prst="roundRect">
            <a:avLst/>
          </a:prstGeom>
          <a:solidFill>
            <a:schemeClr val="accent2">
              <a:lumMod val="75000"/>
            </a:schemeClr>
          </a:solid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ctr"/>
          <a:lstStyle/>
          <a:p>
            <a:pPr algn="ctr"/>
            <a:r>
              <a:rPr lang="en-US" sz="2000" dirty="0"/>
              <a:t>Published protocols to adapt screening tools for local practice</a:t>
            </a:r>
          </a:p>
        </p:txBody>
      </p:sp>
      <p:sp>
        <p:nvSpPr>
          <p:cNvPr id="17" name="Rounded Rectangle 16">
            <a:extLst>
              <a:ext uri="{FF2B5EF4-FFF2-40B4-BE49-F238E27FC236}">
                <a16:creationId xmlns:a16="http://schemas.microsoft.com/office/drawing/2014/main" id="{C62CBBAF-7869-3CCA-00FB-10223FA71AB5}"/>
              </a:ext>
            </a:extLst>
          </p:cNvPr>
          <p:cNvSpPr/>
          <p:nvPr/>
        </p:nvSpPr>
        <p:spPr>
          <a:xfrm>
            <a:off x="9372273" y="2002476"/>
            <a:ext cx="2371495" cy="2026326"/>
          </a:xfrm>
          <a:prstGeom prst="roundRect">
            <a:avLst/>
          </a:prstGeom>
          <a:solidFill>
            <a:schemeClr val="accent2">
              <a:lumMod val="75000"/>
            </a:schemeClr>
          </a:solid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ctr"/>
          <a:lstStyle/>
          <a:p>
            <a:pPr algn="ctr"/>
            <a:r>
              <a:rPr lang="en-US" sz="2000" dirty="0"/>
              <a:t>Capacity building and integrated care in LMIC to manage CI in PWH</a:t>
            </a:r>
          </a:p>
        </p:txBody>
      </p:sp>
      <p:pic>
        <p:nvPicPr>
          <p:cNvPr id="20" name="Picture 19" descr="Hands being raised up">
            <a:extLst>
              <a:ext uri="{FF2B5EF4-FFF2-40B4-BE49-F238E27FC236}">
                <a16:creationId xmlns:a16="http://schemas.microsoft.com/office/drawing/2014/main" id="{624AF62D-87F6-9738-6D75-7010B10B119D}"/>
              </a:ext>
            </a:extLst>
          </p:cNvPr>
          <p:cNvPicPr>
            <a:picLocks noChangeAspect="1"/>
          </p:cNvPicPr>
          <p:nvPr/>
        </p:nvPicPr>
        <p:blipFill>
          <a:blip r:embed="rId4"/>
          <a:stretch>
            <a:fillRect/>
          </a:stretch>
        </p:blipFill>
        <p:spPr>
          <a:xfrm>
            <a:off x="2908011" y="114646"/>
            <a:ext cx="2211049" cy="1475635"/>
          </a:xfrm>
          <a:prstGeom prst="rect">
            <a:avLst/>
          </a:prstGeom>
        </p:spPr>
      </p:pic>
    </p:spTree>
    <p:extLst>
      <p:ext uri="{BB962C8B-B14F-4D97-AF65-F5344CB8AC3E}">
        <p14:creationId xmlns:p14="http://schemas.microsoft.com/office/powerpoint/2010/main" val="4110528900"/>
      </p:ext>
    </p:extLst>
  </p:cSld>
  <p:clrMapOvr>
    <a:masterClrMapping/>
  </p:clrMapOvr>
  <p:extLst>
    <p:ext uri="{6950BFC3-D8DA-4A85-94F7-54DA5524770B}">
      <p188:commentRel xmlns:p188="http://schemas.microsoft.com/office/powerpoint/2018/8/main" r:id="rId3"/>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69F9C49-39F2-87A5-5D85-702E4F0E1F8C}"/>
              </a:ext>
            </a:extLst>
          </p:cNvPr>
          <p:cNvSpPr>
            <a:spLocks noGrp="1"/>
          </p:cNvSpPr>
          <p:nvPr>
            <p:ph type="title"/>
          </p:nvPr>
        </p:nvSpPr>
        <p:spPr/>
        <p:txBody>
          <a:bodyPr/>
          <a:lstStyle/>
          <a:p>
            <a:r>
              <a:rPr lang="en-US" dirty="0"/>
              <a:t>Acknowledgement</a:t>
            </a:r>
          </a:p>
        </p:txBody>
      </p:sp>
      <p:pic>
        <p:nvPicPr>
          <p:cNvPr id="5" name="Picture 4" descr="A close-up of a logo&#10;&#10;Description automatically generated">
            <a:extLst>
              <a:ext uri="{FF2B5EF4-FFF2-40B4-BE49-F238E27FC236}">
                <a16:creationId xmlns:a16="http://schemas.microsoft.com/office/drawing/2014/main" id="{7094AAFC-89E5-088A-9FF8-C887E4A2F1F1}"/>
              </a:ext>
            </a:extLst>
          </p:cNvPr>
          <p:cNvPicPr>
            <a:picLocks noChangeAspect="1"/>
          </p:cNvPicPr>
          <p:nvPr/>
        </p:nvPicPr>
        <p:blipFill>
          <a:blip r:embed="rId3"/>
          <a:stretch>
            <a:fillRect/>
          </a:stretch>
        </p:blipFill>
        <p:spPr>
          <a:xfrm>
            <a:off x="337214" y="3593448"/>
            <a:ext cx="2525598" cy="794001"/>
          </a:xfrm>
          <a:prstGeom prst="rect">
            <a:avLst/>
          </a:prstGeom>
        </p:spPr>
      </p:pic>
      <p:pic>
        <p:nvPicPr>
          <p:cNvPr id="9" name="Picture 8" descr="Two women standing next to each other&#10;&#10;Description automatically generated">
            <a:extLst>
              <a:ext uri="{FF2B5EF4-FFF2-40B4-BE49-F238E27FC236}">
                <a16:creationId xmlns:a16="http://schemas.microsoft.com/office/drawing/2014/main" id="{5B24F389-B2CF-348A-9239-10425111021F}"/>
              </a:ext>
            </a:extLst>
          </p:cNvPr>
          <p:cNvPicPr>
            <a:picLocks noChangeAspect="1"/>
          </p:cNvPicPr>
          <p:nvPr/>
        </p:nvPicPr>
        <p:blipFill rotWithShape="1">
          <a:blip r:embed="rId4"/>
          <a:srcRect l="21408" t="30299" r="25820" b="28889"/>
          <a:stretch/>
        </p:blipFill>
        <p:spPr>
          <a:xfrm>
            <a:off x="8259449" y="1497567"/>
            <a:ext cx="1987827" cy="2054087"/>
          </a:xfrm>
          <a:prstGeom prst="rect">
            <a:avLst/>
          </a:prstGeom>
        </p:spPr>
      </p:pic>
      <p:pic>
        <p:nvPicPr>
          <p:cNvPr id="11" name="Picture 10" descr="A group of people posing for a photo&#10;&#10;Description automatically generated">
            <a:extLst>
              <a:ext uri="{FF2B5EF4-FFF2-40B4-BE49-F238E27FC236}">
                <a16:creationId xmlns:a16="http://schemas.microsoft.com/office/drawing/2014/main" id="{3017C1F3-8641-AF44-2AF4-508B7BA99CB3}"/>
              </a:ext>
            </a:extLst>
          </p:cNvPr>
          <p:cNvPicPr>
            <a:picLocks noChangeAspect="1"/>
          </p:cNvPicPr>
          <p:nvPr/>
        </p:nvPicPr>
        <p:blipFill rotWithShape="1">
          <a:blip r:embed="rId5"/>
          <a:srcRect t="25360" r="16508"/>
          <a:stretch/>
        </p:blipFill>
        <p:spPr>
          <a:xfrm>
            <a:off x="3675106" y="1493009"/>
            <a:ext cx="4572829" cy="2297464"/>
          </a:xfrm>
          <a:prstGeom prst="rect">
            <a:avLst/>
          </a:prstGeom>
        </p:spPr>
      </p:pic>
      <p:pic>
        <p:nvPicPr>
          <p:cNvPr id="1026" name="Picture 2">
            <a:extLst>
              <a:ext uri="{FF2B5EF4-FFF2-40B4-BE49-F238E27FC236}">
                <a16:creationId xmlns:a16="http://schemas.microsoft.com/office/drawing/2014/main" id="{36168F72-DB02-B63B-2073-3FB55F07E52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1582" y="4761806"/>
            <a:ext cx="2525598" cy="78924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group of people sitting at a table&#10;&#10;Description automatically generated">
            <a:extLst>
              <a:ext uri="{FF2B5EF4-FFF2-40B4-BE49-F238E27FC236}">
                <a16:creationId xmlns:a16="http://schemas.microsoft.com/office/drawing/2014/main" id="{BF842925-6543-651E-FD46-A6D4F0FB9A1E}"/>
              </a:ext>
            </a:extLst>
          </p:cNvPr>
          <p:cNvPicPr>
            <a:picLocks noChangeAspect="1"/>
          </p:cNvPicPr>
          <p:nvPr/>
        </p:nvPicPr>
        <p:blipFill>
          <a:blip r:embed="rId7"/>
          <a:stretch>
            <a:fillRect/>
          </a:stretch>
        </p:blipFill>
        <p:spPr>
          <a:xfrm>
            <a:off x="9088946" y="2707719"/>
            <a:ext cx="2738783" cy="2054087"/>
          </a:xfrm>
          <a:prstGeom prst="rect">
            <a:avLst/>
          </a:prstGeom>
        </p:spPr>
      </p:pic>
      <p:pic>
        <p:nvPicPr>
          <p:cNvPr id="1028" name="Picture 4" descr="Identity | Identity Guidelines">
            <a:extLst>
              <a:ext uri="{FF2B5EF4-FFF2-40B4-BE49-F238E27FC236}">
                <a16:creationId xmlns:a16="http://schemas.microsoft.com/office/drawing/2014/main" id="{8695D7AE-32B1-160A-22A8-1A48AF60596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9421" t="36530" r="10644" b="34141"/>
          <a:stretch/>
        </p:blipFill>
        <p:spPr bwMode="auto">
          <a:xfrm>
            <a:off x="337214" y="5710883"/>
            <a:ext cx="2494335" cy="508437"/>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C366D294-5A62-B9F4-C13B-5E2DA4FD04D7}"/>
              </a:ext>
            </a:extLst>
          </p:cNvPr>
          <p:cNvSpPr txBox="1"/>
          <p:nvPr/>
        </p:nvSpPr>
        <p:spPr>
          <a:xfrm>
            <a:off x="264417" y="1554140"/>
            <a:ext cx="2846292" cy="369332"/>
          </a:xfrm>
          <a:prstGeom prst="rect">
            <a:avLst/>
          </a:prstGeom>
          <a:noFill/>
        </p:spPr>
        <p:txBody>
          <a:bodyPr wrap="none" rtlCol="0">
            <a:spAutoFit/>
          </a:bodyPr>
          <a:lstStyle/>
          <a:p>
            <a:r>
              <a:rPr lang="en-US" dirty="0"/>
              <a:t>The participants of my study</a:t>
            </a:r>
          </a:p>
        </p:txBody>
      </p:sp>
      <p:sp>
        <p:nvSpPr>
          <p:cNvPr id="16" name="TextBox 15">
            <a:extLst>
              <a:ext uri="{FF2B5EF4-FFF2-40B4-BE49-F238E27FC236}">
                <a16:creationId xmlns:a16="http://schemas.microsoft.com/office/drawing/2014/main" id="{A42B5B4B-2BFF-21F0-A7AA-463937323A0D}"/>
              </a:ext>
            </a:extLst>
          </p:cNvPr>
          <p:cNvSpPr txBox="1"/>
          <p:nvPr/>
        </p:nvSpPr>
        <p:spPr>
          <a:xfrm>
            <a:off x="264230" y="1961061"/>
            <a:ext cx="2245551" cy="646331"/>
          </a:xfrm>
          <a:prstGeom prst="rect">
            <a:avLst/>
          </a:prstGeom>
          <a:noFill/>
        </p:spPr>
        <p:txBody>
          <a:bodyPr wrap="none" rtlCol="0">
            <a:spAutoFit/>
          </a:bodyPr>
          <a:lstStyle/>
          <a:p>
            <a:r>
              <a:rPr lang="en-US" dirty="0" err="1"/>
              <a:t>NeuroHIV</a:t>
            </a:r>
            <a:r>
              <a:rPr lang="en-US" dirty="0"/>
              <a:t> and AGING </a:t>
            </a:r>
            <a:br>
              <a:rPr lang="en-US" dirty="0"/>
            </a:br>
            <a:r>
              <a:rPr lang="en-US" dirty="0"/>
              <a:t>Working Group</a:t>
            </a:r>
          </a:p>
        </p:txBody>
      </p:sp>
      <p:pic>
        <p:nvPicPr>
          <p:cNvPr id="7" name="Picture 6" descr="A group of people posing for a photo&#10;&#10;Description automatically generated">
            <a:extLst>
              <a:ext uri="{FF2B5EF4-FFF2-40B4-BE49-F238E27FC236}">
                <a16:creationId xmlns:a16="http://schemas.microsoft.com/office/drawing/2014/main" id="{4BEF49EB-5A59-0C09-CEBB-41B81DE70A3B}"/>
              </a:ext>
            </a:extLst>
          </p:cNvPr>
          <p:cNvPicPr>
            <a:picLocks noChangeAspect="1"/>
          </p:cNvPicPr>
          <p:nvPr/>
        </p:nvPicPr>
        <p:blipFill rotWithShape="1">
          <a:blip r:embed="rId9"/>
          <a:srcRect t="21484" b="27110"/>
          <a:stretch/>
        </p:blipFill>
        <p:spPr>
          <a:xfrm>
            <a:off x="3674983" y="3790473"/>
            <a:ext cx="7184336" cy="2462152"/>
          </a:xfrm>
          <a:prstGeom prst="rect">
            <a:avLst/>
          </a:prstGeom>
        </p:spPr>
      </p:pic>
      <p:sp>
        <p:nvSpPr>
          <p:cNvPr id="2" name="TextBox 1">
            <a:extLst>
              <a:ext uri="{FF2B5EF4-FFF2-40B4-BE49-F238E27FC236}">
                <a16:creationId xmlns:a16="http://schemas.microsoft.com/office/drawing/2014/main" id="{AA1ABEAC-B4C8-57E6-3CCB-C5B96A9E9BE8}"/>
              </a:ext>
            </a:extLst>
          </p:cNvPr>
          <p:cNvSpPr txBox="1"/>
          <p:nvPr/>
        </p:nvSpPr>
        <p:spPr>
          <a:xfrm>
            <a:off x="264230" y="3024632"/>
            <a:ext cx="1860509" cy="369332"/>
          </a:xfrm>
          <a:prstGeom prst="rect">
            <a:avLst/>
          </a:prstGeom>
          <a:noFill/>
        </p:spPr>
        <p:txBody>
          <a:bodyPr wrap="none" rtlCol="0">
            <a:spAutoFit/>
          </a:bodyPr>
          <a:lstStyle/>
          <a:p>
            <a:r>
              <a:rPr lang="en-US" dirty="0"/>
              <a:t>Hetta-Mari </a:t>
            </a:r>
            <a:r>
              <a:rPr lang="en-US" dirty="0" err="1"/>
              <a:t>Gouse</a:t>
            </a:r>
            <a:endParaRPr lang="en-US" dirty="0"/>
          </a:p>
        </p:txBody>
      </p:sp>
      <p:sp>
        <p:nvSpPr>
          <p:cNvPr id="4" name="TextBox 3">
            <a:extLst>
              <a:ext uri="{FF2B5EF4-FFF2-40B4-BE49-F238E27FC236}">
                <a16:creationId xmlns:a16="http://schemas.microsoft.com/office/drawing/2014/main" id="{99DBFBD9-1552-BF49-FF54-B177EC210AE9}"/>
              </a:ext>
            </a:extLst>
          </p:cNvPr>
          <p:cNvSpPr txBox="1"/>
          <p:nvPr/>
        </p:nvSpPr>
        <p:spPr>
          <a:xfrm>
            <a:off x="256568" y="2652991"/>
            <a:ext cx="1757982" cy="646331"/>
          </a:xfrm>
          <a:prstGeom prst="rect">
            <a:avLst/>
          </a:prstGeom>
          <a:noFill/>
        </p:spPr>
        <p:txBody>
          <a:bodyPr wrap="none" rtlCol="0">
            <a:spAutoFit/>
          </a:bodyPr>
          <a:lstStyle/>
          <a:p>
            <a:r>
              <a:rPr lang="en-US" dirty="0"/>
              <a:t>Reena </a:t>
            </a:r>
            <a:r>
              <a:rPr lang="en-US" dirty="0" err="1"/>
              <a:t>Rajasuriar</a:t>
            </a:r>
            <a:endParaRPr lang="en-US" dirty="0"/>
          </a:p>
          <a:p>
            <a:endParaRPr lang="en-US" dirty="0"/>
          </a:p>
        </p:txBody>
      </p:sp>
    </p:spTree>
    <p:extLst>
      <p:ext uri="{BB962C8B-B14F-4D97-AF65-F5344CB8AC3E}">
        <p14:creationId xmlns:p14="http://schemas.microsoft.com/office/powerpoint/2010/main" val="499206101"/>
      </p:ext>
    </p:extLst>
  </p:cSld>
  <p:clrMapOvr>
    <a:masterClrMapping/>
  </p:clrMapOvr>
  <p:extLst>
    <p:ext uri="{6950BFC3-D8DA-4A85-94F7-54DA5524770B}">
      <p188:commentRel xmlns:p188="http://schemas.microsoft.com/office/powerpoint/2018/8/main" r:id="rId2"/>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8F98D-7295-E343-8A23-37562C7E37F9}"/>
              </a:ext>
            </a:extLst>
          </p:cNvPr>
          <p:cNvSpPr>
            <a:spLocks noGrp="1"/>
          </p:cNvSpPr>
          <p:nvPr>
            <p:ph type="title"/>
          </p:nvPr>
        </p:nvSpPr>
        <p:spPr/>
        <p:txBody>
          <a:bodyPr wrap="square">
            <a:normAutofit/>
          </a:bodyPr>
          <a:lstStyle/>
          <a:p>
            <a:r>
              <a:rPr lang="en-GB" dirty="0"/>
              <a:t>THANK YOU</a:t>
            </a:r>
          </a:p>
        </p:txBody>
      </p:sp>
      <p:sp>
        <p:nvSpPr>
          <p:cNvPr id="3" name="Text Placeholder 2">
            <a:extLst>
              <a:ext uri="{FF2B5EF4-FFF2-40B4-BE49-F238E27FC236}">
                <a16:creationId xmlns:a16="http://schemas.microsoft.com/office/drawing/2014/main" id="{A45719E9-DEE5-AD41-99DD-439B9AF6D1DA}"/>
              </a:ext>
            </a:extLst>
          </p:cNvPr>
          <p:cNvSpPr>
            <a:spLocks noGrp="1"/>
          </p:cNvSpPr>
          <p:nvPr>
            <p:ph type="body" sz="quarter" idx="10"/>
          </p:nvPr>
        </p:nvSpPr>
        <p:spPr/>
        <p:txBody>
          <a:bodyPr/>
          <a:lstStyle/>
          <a:p>
            <a:r>
              <a:rPr lang="en-GB" dirty="0"/>
              <a:t>Questions?</a:t>
            </a:r>
          </a:p>
          <a:p>
            <a:r>
              <a:rPr lang="en-GB" dirty="0" err="1"/>
              <a:t>wongpl@ummc.edu.my</a:t>
            </a:r>
            <a:endParaRPr lang="en-GB" dirty="0"/>
          </a:p>
        </p:txBody>
      </p:sp>
    </p:spTree>
    <p:extLst>
      <p:ext uri="{BB962C8B-B14F-4D97-AF65-F5344CB8AC3E}">
        <p14:creationId xmlns:p14="http://schemas.microsoft.com/office/powerpoint/2010/main" val="5074694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a:extLst>
              <a:ext uri="{FF2B5EF4-FFF2-40B4-BE49-F238E27FC236}">
                <a16:creationId xmlns:a16="http://schemas.microsoft.com/office/drawing/2014/main" id="{E518EEF0-9704-0F7B-B3A2-F34FD5DEF63F}"/>
              </a:ext>
            </a:extLst>
          </p:cNvPr>
          <p:cNvGraphicFramePr>
            <a:graphicFrameLocks noGrp="1"/>
          </p:cNvGraphicFramePr>
          <p:nvPr>
            <p:ph sz="quarter" idx="13"/>
            <p:extLst>
              <p:ext uri="{D42A27DB-BD31-4B8C-83A1-F6EECF244321}">
                <p14:modId xmlns:p14="http://schemas.microsoft.com/office/powerpoint/2010/main" val="76840674"/>
              </p:ext>
            </p:extLst>
          </p:nvPr>
        </p:nvGraphicFramePr>
        <p:xfrm>
          <a:off x="3798334" y="1665289"/>
          <a:ext cx="7950755" cy="41036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itle 6">
            <a:extLst>
              <a:ext uri="{FF2B5EF4-FFF2-40B4-BE49-F238E27FC236}">
                <a16:creationId xmlns:a16="http://schemas.microsoft.com/office/drawing/2014/main" id="{01E2E84F-2CDA-874A-1BCF-A43B899BC445}"/>
              </a:ext>
            </a:extLst>
          </p:cNvPr>
          <p:cNvSpPr>
            <a:spLocks noGrp="1"/>
          </p:cNvSpPr>
          <p:nvPr>
            <p:ph type="title"/>
          </p:nvPr>
        </p:nvSpPr>
        <p:spPr>
          <a:xfrm>
            <a:off x="3538329" y="441325"/>
            <a:ext cx="8210761" cy="1223964"/>
          </a:xfrm>
        </p:spPr>
        <p:txBody>
          <a:bodyPr/>
          <a:lstStyle/>
          <a:p>
            <a:r>
              <a:rPr lang="en-US" dirty="0"/>
              <a:t>Definitions</a:t>
            </a:r>
          </a:p>
        </p:txBody>
      </p:sp>
    </p:spTree>
    <p:extLst>
      <p:ext uri="{BB962C8B-B14F-4D97-AF65-F5344CB8AC3E}">
        <p14:creationId xmlns:p14="http://schemas.microsoft.com/office/powerpoint/2010/main" val="1006458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graphicEl>
                                              <a:dgm id="{79F387E5-79D0-EE44-BAFA-76023FCAF33E}"/>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graphicEl>
                                              <a:dgm id="{695678FE-A285-614E-B162-4C122DA1A8D0}"/>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graphicEl>
                                              <a:dgm id="{B6358F7B-A1B0-5E42-954D-E5922D47A0BF}"/>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graphicEl>
                                              <a:dgm id="{1C37F246-80FA-C149-B73C-6CC0F20ABAD1}"/>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graphicEl>
                                              <a:dgm id="{11D2DE73-FB01-5941-902F-72C2E3E1C4D5}"/>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graphicEl>
                                              <a:dgm id="{CFC55255-2574-494B-85C5-11A8352CF5DD}"/>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uiExpand="1">
        <p:bldSub>
          <a:bldDgm bld="one"/>
        </p:bldSub>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8F98D-7295-E343-8A23-37562C7E37F9}"/>
              </a:ext>
            </a:extLst>
          </p:cNvPr>
          <p:cNvSpPr>
            <a:spLocks noGrp="1"/>
          </p:cNvSpPr>
          <p:nvPr>
            <p:ph type="title"/>
          </p:nvPr>
        </p:nvSpPr>
        <p:spPr>
          <a:xfrm>
            <a:off x="3657600" y="804396"/>
            <a:ext cx="8091491" cy="4609306"/>
          </a:xfrm>
        </p:spPr>
        <p:txBody>
          <a:bodyPr wrap="square">
            <a:normAutofit/>
          </a:bodyPr>
          <a:lstStyle/>
          <a:p>
            <a:r>
              <a:rPr lang="en-GB" dirty="0"/>
              <a:t>Challenges in </a:t>
            </a:r>
            <a:br>
              <a:rPr lang="en-GB" dirty="0"/>
            </a:br>
            <a:r>
              <a:rPr lang="en-GB" dirty="0"/>
              <a:t>screening and managing cognitive impairment in people aging and living with HIV (PWH) in LMICs</a:t>
            </a:r>
          </a:p>
        </p:txBody>
      </p:sp>
    </p:spTree>
    <p:extLst>
      <p:ext uri="{BB962C8B-B14F-4D97-AF65-F5344CB8AC3E}">
        <p14:creationId xmlns:p14="http://schemas.microsoft.com/office/powerpoint/2010/main" val="12854082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FABD392-345E-F12A-3B4E-3D67AF17A61F}"/>
              </a:ext>
            </a:extLst>
          </p:cNvPr>
          <p:cNvSpPr>
            <a:spLocks noGrp="1"/>
          </p:cNvSpPr>
          <p:nvPr>
            <p:ph type="title"/>
          </p:nvPr>
        </p:nvSpPr>
        <p:spPr/>
        <p:txBody>
          <a:bodyPr/>
          <a:lstStyle/>
          <a:p>
            <a:r>
              <a:rPr lang="en-US" dirty="0"/>
              <a:t>Challenges in LMICs</a:t>
            </a:r>
          </a:p>
        </p:txBody>
      </p:sp>
      <p:sp>
        <p:nvSpPr>
          <p:cNvPr id="4" name="Rounded Rectangle 3">
            <a:extLst>
              <a:ext uri="{FF2B5EF4-FFF2-40B4-BE49-F238E27FC236}">
                <a16:creationId xmlns:a16="http://schemas.microsoft.com/office/drawing/2014/main" id="{20B3610C-DDA6-4425-7C3D-BD72A81E9681}"/>
              </a:ext>
            </a:extLst>
          </p:cNvPr>
          <p:cNvSpPr/>
          <p:nvPr/>
        </p:nvSpPr>
        <p:spPr>
          <a:xfrm>
            <a:off x="3343492" y="1803114"/>
            <a:ext cx="2416797" cy="125211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ctr"/>
          <a:lstStyle/>
          <a:p>
            <a:pPr algn="ctr"/>
            <a:r>
              <a:rPr lang="en-US" sz="2400" dirty="0"/>
              <a:t>Who do we screen?</a:t>
            </a:r>
          </a:p>
        </p:txBody>
      </p:sp>
      <p:sp>
        <p:nvSpPr>
          <p:cNvPr id="9" name="Rounded Rectangle 8">
            <a:extLst>
              <a:ext uri="{FF2B5EF4-FFF2-40B4-BE49-F238E27FC236}">
                <a16:creationId xmlns:a16="http://schemas.microsoft.com/office/drawing/2014/main" id="{75AF4F81-5EB8-9A16-F53F-283882DA16F8}"/>
              </a:ext>
            </a:extLst>
          </p:cNvPr>
          <p:cNvSpPr/>
          <p:nvPr/>
        </p:nvSpPr>
        <p:spPr>
          <a:xfrm>
            <a:off x="6392434" y="1817187"/>
            <a:ext cx="2371497" cy="122396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ctr"/>
          <a:lstStyle/>
          <a:p>
            <a:pPr algn="ctr"/>
            <a:r>
              <a:rPr lang="en-US" sz="2400" dirty="0"/>
              <a:t>What do we use to screen?</a:t>
            </a:r>
          </a:p>
        </p:txBody>
      </p:sp>
      <p:sp>
        <p:nvSpPr>
          <p:cNvPr id="10" name="Rounded Rectangle 9">
            <a:extLst>
              <a:ext uri="{FF2B5EF4-FFF2-40B4-BE49-F238E27FC236}">
                <a16:creationId xmlns:a16="http://schemas.microsoft.com/office/drawing/2014/main" id="{E5C91448-AE25-B59C-CDDD-1AE3D65940EA}"/>
              </a:ext>
            </a:extLst>
          </p:cNvPr>
          <p:cNvSpPr/>
          <p:nvPr/>
        </p:nvSpPr>
        <p:spPr>
          <a:xfrm>
            <a:off x="9389506" y="1789044"/>
            <a:ext cx="2371495" cy="122396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ctr"/>
          <a:lstStyle/>
          <a:p>
            <a:pPr algn="ctr"/>
            <a:r>
              <a:rPr lang="en-US" sz="2400" dirty="0"/>
              <a:t>What do we do after screening?</a:t>
            </a:r>
          </a:p>
        </p:txBody>
      </p:sp>
      <p:sp>
        <p:nvSpPr>
          <p:cNvPr id="11" name="Right Arrow 10">
            <a:extLst>
              <a:ext uri="{FF2B5EF4-FFF2-40B4-BE49-F238E27FC236}">
                <a16:creationId xmlns:a16="http://schemas.microsoft.com/office/drawing/2014/main" id="{6A65E60A-11D0-97AC-E026-DABD140FE720}"/>
              </a:ext>
            </a:extLst>
          </p:cNvPr>
          <p:cNvSpPr/>
          <p:nvPr/>
        </p:nvSpPr>
        <p:spPr>
          <a:xfrm>
            <a:off x="5874673" y="2219966"/>
            <a:ext cx="424069" cy="426451"/>
          </a:xfrm>
          <a:prstGeom prst="rightArrow">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sp>
        <p:nvSpPr>
          <p:cNvPr id="12" name="Right Arrow 11">
            <a:extLst>
              <a:ext uri="{FF2B5EF4-FFF2-40B4-BE49-F238E27FC236}">
                <a16:creationId xmlns:a16="http://schemas.microsoft.com/office/drawing/2014/main" id="{8EBAE8C2-008A-0045-8FF6-EAE95CE050FD}"/>
              </a:ext>
            </a:extLst>
          </p:cNvPr>
          <p:cNvSpPr/>
          <p:nvPr/>
        </p:nvSpPr>
        <p:spPr>
          <a:xfrm>
            <a:off x="8878315" y="2215945"/>
            <a:ext cx="424069" cy="426451"/>
          </a:xfrm>
          <a:prstGeom prst="rightArrow">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pic>
        <p:nvPicPr>
          <p:cNvPr id="14" name="Picture 13" descr="A person walking on a grid&#10;&#10;Description automatically generated">
            <a:extLst>
              <a:ext uri="{FF2B5EF4-FFF2-40B4-BE49-F238E27FC236}">
                <a16:creationId xmlns:a16="http://schemas.microsoft.com/office/drawing/2014/main" id="{EE845386-30BF-0B5B-39FB-553023389A9C}"/>
              </a:ext>
            </a:extLst>
          </p:cNvPr>
          <p:cNvPicPr>
            <a:picLocks noChangeAspect="1"/>
          </p:cNvPicPr>
          <p:nvPr/>
        </p:nvPicPr>
        <p:blipFill>
          <a:blip r:embed="rId4"/>
          <a:stretch>
            <a:fillRect/>
          </a:stretch>
        </p:blipFill>
        <p:spPr>
          <a:xfrm>
            <a:off x="3362546" y="3337307"/>
            <a:ext cx="2371495" cy="1543836"/>
          </a:xfrm>
          <a:prstGeom prst="rect">
            <a:avLst/>
          </a:prstGeom>
        </p:spPr>
      </p:pic>
      <p:pic>
        <p:nvPicPr>
          <p:cNvPr id="16" name="Picture 15" descr="Cartoon checklist and pencil">
            <a:extLst>
              <a:ext uri="{FF2B5EF4-FFF2-40B4-BE49-F238E27FC236}">
                <a16:creationId xmlns:a16="http://schemas.microsoft.com/office/drawing/2014/main" id="{7D63DC29-BE9B-9D73-3F26-55D97AC506A1}"/>
              </a:ext>
            </a:extLst>
          </p:cNvPr>
          <p:cNvPicPr>
            <a:picLocks noChangeAspect="1"/>
          </p:cNvPicPr>
          <p:nvPr/>
        </p:nvPicPr>
        <p:blipFill rotWithShape="1">
          <a:blip r:embed="rId5"/>
          <a:srcRect t="5701" b="7399"/>
          <a:stretch/>
        </p:blipFill>
        <p:spPr>
          <a:xfrm>
            <a:off x="6392434" y="3335543"/>
            <a:ext cx="2371497" cy="1545601"/>
          </a:xfrm>
          <a:prstGeom prst="rect">
            <a:avLst/>
          </a:prstGeom>
        </p:spPr>
      </p:pic>
      <p:pic>
        <p:nvPicPr>
          <p:cNvPr id="20" name="Picture 19" descr="Question mark symbol">
            <a:extLst>
              <a:ext uri="{FF2B5EF4-FFF2-40B4-BE49-F238E27FC236}">
                <a16:creationId xmlns:a16="http://schemas.microsoft.com/office/drawing/2014/main" id="{CC3A521B-B49D-D2C4-D44A-958D2F1C8243}"/>
              </a:ext>
            </a:extLst>
          </p:cNvPr>
          <p:cNvPicPr>
            <a:picLocks noChangeAspect="1"/>
          </p:cNvPicPr>
          <p:nvPr/>
        </p:nvPicPr>
        <p:blipFill rotWithShape="1">
          <a:blip r:embed="rId6"/>
          <a:srcRect l="6920" r="6920"/>
          <a:stretch/>
        </p:blipFill>
        <p:spPr>
          <a:xfrm>
            <a:off x="9389506" y="3335543"/>
            <a:ext cx="2371495" cy="1545600"/>
          </a:xfrm>
          <a:prstGeom prst="rect">
            <a:avLst/>
          </a:prstGeom>
        </p:spPr>
      </p:pic>
      <p:pic>
        <p:nvPicPr>
          <p:cNvPr id="22" name="Picture 21" descr="Quizzical burrowing owl looking forward">
            <a:extLst>
              <a:ext uri="{FF2B5EF4-FFF2-40B4-BE49-F238E27FC236}">
                <a16:creationId xmlns:a16="http://schemas.microsoft.com/office/drawing/2014/main" id="{7BF092E4-4152-9E89-E9F1-399D17D0D58C}"/>
              </a:ext>
            </a:extLst>
          </p:cNvPr>
          <p:cNvPicPr>
            <a:picLocks noChangeAspect="1"/>
          </p:cNvPicPr>
          <p:nvPr/>
        </p:nvPicPr>
        <p:blipFill>
          <a:blip r:embed="rId7"/>
          <a:stretch>
            <a:fillRect/>
          </a:stretch>
        </p:blipFill>
        <p:spPr>
          <a:xfrm>
            <a:off x="365477" y="3329978"/>
            <a:ext cx="2371494" cy="1551165"/>
          </a:xfrm>
          <a:prstGeom prst="rect">
            <a:avLst/>
          </a:prstGeom>
        </p:spPr>
      </p:pic>
      <p:sp>
        <p:nvSpPr>
          <p:cNvPr id="24" name="Rounded Rectangle 23">
            <a:extLst>
              <a:ext uri="{FF2B5EF4-FFF2-40B4-BE49-F238E27FC236}">
                <a16:creationId xmlns:a16="http://schemas.microsoft.com/office/drawing/2014/main" id="{68123BB4-4692-8F69-9674-B9AA015B795F}"/>
              </a:ext>
            </a:extLst>
          </p:cNvPr>
          <p:cNvSpPr/>
          <p:nvPr/>
        </p:nvSpPr>
        <p:spPr>
          <a:xfrm>
            <a:off x="365477" y="1789044"/>
            <a:ext cx="2371495" cy="125211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ctr"/>
          <a:lstStyle/>
          <a:p>
            <a:pPr algn="ctr"/>
            <a:r>
              <a:rPr lang="en-US" sz="2400" dirty="0"/>
              <a:t>Should we screen?</a:t>
            </a:r>
          </a:p>
        </p:txBody>
      </p:sp>
      <p:sp>
        <p:nvSpPr>
          <p:cNvPr id="25" name="Right Arrow 24">
            <a:extLst>
              <a:ext uri="{FF2B5EF4-FFF2-40B4-BE49-F238E27FC236}">
                <a16:creationId xmlns:a16="http://schemas.microsoft.com/office/drawing/2014/main" id="{9074DF5C-78A4-0D97-7F04-F7F9C0197E1B}"/>
              </a:ext>
            </a:extLst>
          </p:cNvPr>
          <p:cNvSpPr/>
          <p:nvPr/>
        </p:nvSpPr>
        <p:spPr>
          <a:xfrm>
            <a:off x="2832301" y="2218324"/>
            <a:ext cx="424069" cy="426451"/>
          </a:xfrm>
          <a:prstGeom prst="rightArrow">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spTree>
    <p:extLst>
      <p:ext uri="{BB962C8B-B14F-4D97-AF65-F5344CB8AC3E}">
        <p14:creationId xmlns:p14="http://schemas.microsoft.com/office/powerpoint/2010/main" val="3807836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0" grpId="0" animBg="1"/>
      <p:bldP spid="11" grpId="0" animBg="1"/>
      <p:bldP spid="12" grpId="0" animBg="1"/>
      <p:bldP spid="24" grpId="0" animBg="1"/>
      <p:bldP spid="25" grpId="0" animBg="1"/>
    </p:bldLst>
  </p:timing>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FABD392-345E-F12A-3B4E-3D67AF17A61F}"/>
              </a:ext>
            </a:extLst>
          </p:cNvPr>
          <p:cNvSpPr>
            <a:spLocks noGrp="1"/>
          </p:cNvSpPr>
          <p:nvPr>
            <p:ph type="title"/>
          </p:nvPr>
        </p:nvSpPr>
        <p:spPr/>
        <p:txBody>
          <a:bodyPr/>
          <a:lstStyle/>
          <a:p>
            <a:r>
              <a:rPr lang="en-US" dirty="0"/>
              <a:t>Challenges in LMICs</a:t>
            </a:r>
          </a:p>
        </p:txBody>
      </p:sp>
      <p:pic>
        <p:nvPicPr>
          <p:cNvPr id="22" name="Picture 21" descr="Quizzical burrowing owl looking forward">
            <a:extLst>
              <a:ext uri="{FF2B5EF4-FFF2-40B4-BE49-F238E27FC236}">
                <a16:creationId xmlns:a16="http://schemas.microsoft.com/office/drawing/2014/main" id="{7BF092E4-4152-9E89-E9F1-399D17D0D58C}"/>
              </a:ext>
            </a:extLst>
          </p:cNvPr>
          <p:cNvPicPr>
            <a:picLocks noChangeAspect="1"/>
          </p:cNvPicPr>
          <p:nvPr/>
        </p:nvPicPr>
        <p:blipFill>
          <a:blip r:embed="rId3"/>
          <a:stretch>
            <a:fillRect/>
          </a:stretch>
        </p:blipFill>
        <p:spPr>
          <a:xfrm>
            <a:off x="365477" y="3329978"/>
            <a:ext cx="2371494" cy="1551165"/>
          </a:xfrm>
          <a:prstGeom prst="rect">
            <a:avLst/>
          </a:prstGeom>
        </p:spPr>
      </p:pic>
      <p:sp>
        <p:nvSpPr>
          <p:cNvPr id="24" name="Rounded Rectangle 23">
            <a:extLst>
              <a:ext uri="{FF2B5EF4-FFF2-40B4-BE49-F238E27FC236}">
                <a16:creationId xmlns:a16="http://schemas.microsoft.com/office/drawing/2014/main" id="{68123BB4-4692-8F69-9674-B9AA015B795F}"/>
              </a:ext>
            </a:extLst>
          </p:cNvPr>
          <p:cNvSpPr/>
          <p:nvPr/>
        </p:nvSpPr>
        <p:spPr>
          <a:xfrm>
            <a:off x="365477" y="1789044"/>
            <a:ext cx="2371495" cy="125211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ctr"/>
          <a:lstStyle/>
          <a:p>
            <a:pPr algn="ctr"/>
            <a:r>
              <a:rPr lang="en-US" sz="2400" dirty="0"/>
              <a:t>Should we screen?</a:t>
            </a:r>
          </a:p>
        </p:txBody>
      </p:sp>
    </p:spTree>
    <p:extLst>
      <p:ext uri="{BB962C8B-B14F-4D97-AF65-F5344CB8AC3E}">
        <p14:creationId xmlns:p14="http://schemas.microsoft.com/office/powerpoint/2010/main" val="22392466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8F98D-7295-E343-8A23-37562C7E37F9}"/>
              </a:ext>
            </a:extLst>
          </p:cNvPr>
          <p:cNvSpPr>
            <a:spLocks noGrp="1"/>
          </p:cNvSpPr>
          <p:nvPr>
            <p:ph type="title"/>
          </p:nvPr>
        </p:nvSpPr>
        <p:spPr>
          <a:xfrm>
            <a:off x="3612808" y="925563"/>
            <a:ext cx="7823818" cy="4609306"/>
          </a:xfrm>
        </p:spPr>
        <p:txBody>
          <a:bodyPr wrap="square" anchor="ctr">
            <a:normAutofit/>
          </a:bodyPr>
          <a:lstStyle/>
          <a:p>
            <a:pPr algn="ctr"/>
            <a:r>
              <a:rPr lang="en-US" sz="2800" dirty="0"/>
              <a:t>“So you can also argue </a:t>
            </a:r>
            <a:r>
              <a:rPr lang="en-US" sz="2800" u="sng" dirty="0"/>
              <a:t>is it worth doing </a:t>
            </a:r>
            <a:r>
              <a:rPr lang="en-US" sz="2800" dirty="0"/>
              <a:t>it or not, in our setting, I don't think we have a good idea what is the prevalence of neurocognitive (impairment) in our population, … ours was just a small study but </a:t>
            </a:r>
            <a:r>
              <a:rPr lang="en-US" sz="2800" u="sng" dirty="0"/>
              <a:t>what is the prevalence and the true prevalence</a:t>
            </a:r>
            <a:r>
              <a:rPr lang="en-US" sz="2800" dirty="0"/>
              <a:t>”</a:t>
            </a:r>
            <a:br>
              <a:rPr lang="en-US" sz="2400" dirty="0"/>
            </a:br>
            <a:br>
              <a:rPr lang="en-US" sz="2400" dirty="0"/>
            </a:br>
            <a:r>
              <a:rPr lang="en-US" sz="1800" i="1" dirty="0"/>
              <a:t>- Infectious Disease Specialist, 14 years of experience, Malaysia.</a:t>
            </a:r>
          </a:p>
        </p:txBody>
      </p:sp>
    </p:spTree>
    <p:extLst>
      <p:ext uri="{BB962C8B-B14F-4D97-AF65-F5344CB8AC3E}">
        <p14:creationId xmlns:p14="http://schemas.microsoft.com/office/powerpoint/2010/main" val="25641050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CE90B16-2195-3B57-1EC8-7E57E4200D04}"/>
              </a:ext>
            </a:extLst>
          </p:cNvPr>
          <p:cNvSpPr>
            <a:spLocks noGrp="1"/>
          </p:cNvSpPr>
          <p:nvPr>
            <p:ph type="title"/>
          </p:nvPr>
        </p:nvSpPr>
        <p:spPr/>
        <p:txBody>
          <a:bodyPr/>
          <a:lstStyle/>
          <a:p>
            <a:r>
              <a:rPr lang="en-GB" noProof="0" dirty="0"/>
              <a:t>Low- to middle-income countries 2021</a:t>
            </a:r>
            <a:endParaRPr lang="en-GB" dirty="0"/>
          </a:p>
        </p:txBody>
      </p:sp>
      <p:pic>
        <p:nvPicPr>
          <p:cNvPr id="7" name="Content Placeholder 6" descr="A map of the world&#10;&#10;Description automatically generated">
            <a:extLst>
              <a:ext uri="{FF2B5EF4-FFF2-40B4-BE49-F238E27FC236}">
                <a16:creationId xmlns:a16="http://schemas.microsoft.com/office/drawing/2014/main" id="{15F19FDF-006A-E346-C2C5-1C94A93B1552}"/>
              </a:ext>
            </a:extLst>
          </p:cNvPr>
          <p:cNvPicPr>
            <a:picLocks noGrp="1" noChangeAspect="1"/>
          </p:cNvPicPr>
          <p:nvPr>
            <p:ph sz="quarter" idx="13"/>
          </p:nvPr>
        </p:nvPicPr>
        <p:blipFill>
          <a:blip r:embed="rId3"/>
          <a:stretch>
            <a:fillRect/>
          </a:stretch>
        </p:blipFill>
        <p:spPr>
          <a:xfrm>
            <a:off x="1017570" y="1371600"/>
            <a:ext cx="10156859" cy="4930775"/>
          </a:xfrm>
        </p:spPr>
      </p:pic>
      <p:sp>
        <p:nvSpPr>
          <p:cNvPr id="8" name="TextBox 7">
            <a:extLst>
              <a:ext uri="{FF2B5EF4-FFF2-40B4-BE49-F238E27FC236}">
                <a16:creationId xmlns:a16="http://schemas.microsoft.com/office/drawing/2014/main" id="{CBD31274-C02C-B2FD-0851-922042237475}"/>
              </a:ext>
            </a:extLst>
          </p:cNvPr>
          <p:cNvSpPr txBox="1"/>
          <p:nvPr/>
        </p:nvSpPr>
        <p:spPr>
          <a:xfrm>
            <a:off x="6095999" y="6596390"/>
            <a:ext cx="6117380" cy="261610"/>
          </a:xfrm>
          <a:prstGeom prst="rect">
            <a:avLst/>
          </a:prstGeom>
          <a:noFill/>
        </p:spPr>
        <p:txBody>
          <a:bodyPr wrap="none" rtlCol="0">
            <a:spAutoFit/>
          </a:bodyPr>
          <a:lstStyle/>
          <a:p>
            <a:r>
              <a:rPr lang="en-US" sz="1100" dirty="0"/>
              <a:t>https://</a:t>
            </a:r>
            <a:r>
              <a:rPr lang="en-US" sz="1100" dirty="0" err="1"/>
              <a:t>datatopics.worldbank.org</a:t>
            </a:r>
            <a:r>
              <a:rPr lang="en-US" sz="1100" dirty="0"/>
              <a:t>/world-development-indicators/the-world-by-income-and-</a:t>
            </a:r>
            <a:r>
              <a:rPr lang="en-US" sz="1100" dirty="0" err="1"/>
              <a:t>region.html</a:t>
            </a:r>
            <a:endParaRPr lang="en-US" sz="1100" dirty="0"/>
          </a:p>
        </p:txBody>
      </p:sp>
    </p:spTree>
    <p:extLst>
      <p:ext uri="{BB962C8B-B14F-4D97-AF65-F5344CB8AC3E}">
        <p14:creationId xmlns:p14="http://schemas.microsoft.com/office/powerpoint/2010/main" val="31756122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map of the world&#10;&#10;Description automatically generated">
            <a:extLst>
              <a:ext uri="{FF2B5EF4-FFF2-40B4-BE49-F238E27FC236}">
                <a16:creationId xmlns:a16="http://schemas.microsoft.com/office/drawing/2014/main" id="{8736D57D-04E1-76EB-929F-B379C36D0257}"/>
              </a:ext>
            </a:extLst>
          </p:cNvPr>
          <p:cNvPicPr>
            <a:picLocks noGrp="1" noChangeAspect="1"/>
          </p:cNvPicPr>
          <p:nvPr>
            <p:ph sz="quarter" idx="13"/>
          </p:nvPr>
        </p:nvPicPr>
        <p:blipFill>
          <a:blip r:embed="rId4"/>
          <a:stretch>
            <a:fillRect/>
          </a:stretch>
        </p:blipFill>
        <p:spPr>
          <a:xfrm>
            <a:off x="1643268" y="1391477"/>
            <a:ext cx="9902926" cy="5025197"/>
          </a:xfrm>
        </p:spPr>
      </p:pic>
      <p:sp>
        <p:nvSpPr>
          <p:cNvPr id="3" name="Title 2">
            <a:extLst>
              <a:ext uri="{FF2B5EF4-FFF2-40B4-BE49-F238E27FC236}">
                <a16:creationId xmlns:a16="http://schemas.microsoft.com/office/drawing/2014/main" id="{D1C9021D-BE3E-B85C-0E45-62490FC9B819}"/>
              </a:ext>
            </a:extLst>
          </p:cNvPr>
          <p:cNvSpPr>
            <a:spLocks noGrp="1"/>
          </p:cNvSpPr>
          <p:nvPr>
            <p:ph type="title"/>
          </p:nvPr>
        </p:nvSpPr>
        <p:spPr/>
        <p:txBody>
          <a:bodyPr/>
          <a:lstStyle/>
          <a:p>
            <a:r>
              <a:rPr lang="en-US" dirty="0"/>
              <a:t>Prevalence of CI in PWH</a:t>
            </a:r>
          </a:p>
        </p:txBody>
      </p:sp>
      <p:sp>
        <p:nvSpPr>
          <p:cNvPr id="6" name="TextBox 5">
            <a:extLst>
              <a:ext uri="{FF2B5EF4-FFF2-40B4-BE49-F238E27FC236}">
                <a16:creationId xmlns:a16="http://schemas.microsoft.com/office/drawing/2014/main" id="{97DEB493-2F84-BB1E-46F3-E445ECCDCAC9}"/>
              </a:ext>
            </a:extLst>
          </p:cNvPr>
          <p:cNvSpPr txBox="1"/>
          <p:nvPr/>
        </p:nvSpPr>
        <p:spPr>
          <a:xfrm>
            <a:off x="10716916" y="6596390"/>
            <a:ext cx="1475084" cy="261610"/>
          </a:xfrm>
          <a:prstGeom prst="rect">
            <a:avLst/>
          </a:prstGeom>
          <a:noFill/>
        </p:spPr>
        <p:txBody>
          <a:bodyPr wrap="none" rtlCol="0">
            <a:spAutoFit/>
          </a:bodyPr>
          <a:lstStyle/>
          <a:p>
            <a:r>
              <a:rPr lang="en-US" sz="1100" dirty="0" err="1"/>
              <a:t>Keng</a:t>
            </a:r>
            <a:r>
              <a:rPr lang="en-US" sz="1100" dirty="0"/>
              <a:t> et al. 2023. AIDS.</a:t>
            </a:r>
          </a:p>
        </p:txBody>
      </p:sp>
      <p:sp>
        <p:nvSpPr>
          <p:cNvPr id="2" name="TextBox 1">
            <a:extLst>
              <a:ext uri="{FF2B5EF4-FFF2-40B4-BE49-F238E27FC236}">
                <a16:creationId xmlns:a16="http://schemas.microsoft.com/office/drawing/2014/main" id="{93AD21AC-E859-28EA-87E4-E8B192AF6D63}"/>
              </a:ext>
            </a:extLst>
          </p:cNvPr>
          <p:cNvSpPr txBox="1"/>
          <p:nvPr/>
        </p:nvSpPr>
        <p:spPr>
          <a:xfrm>
            <a:off x="4761724" y="1053307"/>
            <a:ext cx="2668551" cy="369332"/>
          </a:xfrm>
          <a:prstGeom prst="rect">
            <a:avLst/>
          </a:prstGeom>
          <a:noFill/>
        </p:spPr>
        <p:txBody>
          <a:bodyPr wrap="none" rtlCol="0">
            <a:spAutoFit/>
          </a:bodyPr>
          <a:lstStyle/>
          <a:p>
            <a:r>
              <a:rPr lang="en-US" dirty="0">
                <a:solidFill>
                  <a:srgbClr val="FF0000"/>
                </a:solidFill>
              </a:rPr>
              <a:t>12 assessments were used</a:t>
            </a:r>
          </a:p>
        </p:txBody>
      </p:sp>
    </p:spTree>
    <p:extLst>
      <p:ext uri="{BB962C8B-B14F-4D97-AF65-F5344CB8AC3E}">
        <p14:creationId xmlns:p14="http://schemas.microsoft.com/office/powerpoint/2010/main" val="3760562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extLst>
    <p:ext uri="{6950BFC3-D8DA-4A85-94F7-54DA5524770B}">
      <p188:commentRel xmlns:p188="http://schemas.microsoft.com/office/powerpoint/2018/8/main" r:id="rId3"/>
    </p:ext>
  </p:extLst>
</p:sld>
</file>

<file path=ppt/theme/theme1.xml><?xml version="1.0" encoding="utf-8"?>
<a:theme xmlns:a="http://schemas.openxmlformats.org/drawingml/2006/main" name="IAS2023">
  <a:themeElements>
    <a:clrScheme name="IAS 2023">
      <a:dk1>
        <a:srgbClr val="000000"/>
      </a:dk1>
      <a:lt1>
        <a:srgbClr val="FFFFFF"/>
      </a:lt1>
      <a:dk2>
        <a:srgbClr val="489DCB"/>
      </a:dk2>
      <a:lt2>
        <a:srgbClr val="FFFFFF"/>
      </a:lt2>
      <a:accent1>
        <a:srgbClr val="489DCB"/>
      </a:accent1>
      <a:accent2>
        <a:srgbClr val="EAAF66"/>
      </a:accent2>
      <a:accent3>
        <a:srgbClr val="2C7D5C"/>
      </a:accent3>
      <a:accent4>
        <a:srgbClr val="E0001B"/>
      </a:accent4>
      <a:accent5>
        <a:srgbClr val="69301F"/>
      </a:accent5>
      <a:accent6>
        <a:srgbClr val="FF890E"/>
      </a:accent6>
      <a:hlink>
        <a:srgbClr val="E0001B"/>
      </a:hlink>
      <a:folHlink>
        <a:srgbClr val="E0001B"/>
      </a:folHlink>
    </a:clrScheme>
    <a:fontScheme name="IAS Ribbon Sans">
      <a:majorFont>
        <a:latin typeface="IAS Ribbon Sans Bold"/>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IAS Ribbon Sans Light"/>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wrap="square" lIns="288000" tIns="288000" rIns="288000" bIns="288000" rtlCol="0" anchor="t"/>
      <a:lstStyle>
        <a:defPPr algn="l">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3" id="{8EB5806B-0E69-6C41-ABD7-2774ABEFAFAE}" vid="{ED27C5B2-E848-9E4C-A73E-5A78602C1DC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IAS2023</Template>
  <TotalTime>24131</TotalTime>
  <Words>2899</Words>
  <Application>Microsoft Macintosh PowerPoint</Application>
  <PresentationFormat>Widescreen</PresentationFormat>
  <Paragraphs>391</Paragraphs>
  <Slides>24</Slides>
  <Notes>22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Courier New</vt:lpstr>
      <vt:lpstr>IAS Ribbon Sans Bold</vt:lpstr>
      <vt:lpstr>Arial</vt:lpstr>
      <vt:lpstr>IAS Ribbon Sans Light</vt:lpstr>
      <vt:lpstr>IAS Ribbon Sans Regular</vt:lpstr>
      <vt:lpstr>GillSansStd</vt:lpstr>
      <vt:lpstr>Calibri</vt:lpstr>
      <vt:lpstr>IAS2023</vt:lpstr>
      <vt:lpstr>Perspectives from  lower- to middle-income countries  on cognitive aging in people aging and living with HIV</vt:lpstr>
      <vt:lpstr>Outline</vt:lpstr>
      <vt:lpstr>Definitions</vt:lpstr>
      <vt:lpstr>Challenges in  screening and managing cognitive impairment in people aging and living with HIV (PWH) in LMICs</vt:lpstr>
      <vt:lpstr>Challenges in LMICs</vt:lpstr>
      <vt:lpstr>Challenges in LMICs</vt:lpstr>
      <vt:lpstr>“So you can also argue is it worth doing it or not, in our setting, I don't think we have a good idea what is the prevalence of neurocognitive (impairment) in our population, … ours was just a small study but what is the prevalence and the true prevalence”  - Infectious Disease Specialist, 14 years of experience, Malaysia.</vt:lpstr>
      <vt:lpstr>Low- to middle-income countries 2021</vt:lpstr>
      <vt:lpstr>Prevalence of CI in PWH</vt:lpstr>
      <vt:lpstr>Challenges in LMICs</vt:lpstr>
      <vt:lpstr>Who do we screen?</vt:lpstr>
      <vt:lpstr>Who do we screen?</vt:lpstr>
      <vt:lpstr>Challenges in LMICs</vt:lpstr>
      <vt:lpstr>Screening tools</vt:lpstr>
      <vt:lpstr>Screening tools</vt:lpstr>
      <vt:lpstr>What do we use to screen?</vt:lpstr>
      <vt:lpstr>Challenges in LMICs</vt:lpstr>
      <vt:lpstr>“That's why I think before we want to implement something, you need to know the baseline… So we want to introduce screening, it will (need to) be cost effective and then some intervention can be offered”  -Infectious Disease Specialist, 2 years of experience, Malaysia.  </vt:lpstr>
      <vt:lpstr>What do we do after screening?</vt:lpstr>
      <vt:lpstr>Challenges in LMICs</vt:lpstr>
      <vt:lpstr>What does the community think about screening?</vt:lpstr>
      <vt:lpstr>Summary</vt:lpstr>
      <vt:lpstr>Acknowledgement</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words we use matter in the response to HIV</dc:title>
  <dc:creator>Pui Li Wong</dc:creator>
  <cp:lastModifiedBy>Pui Li Wong</cp:lastModifiedBy>
  <cp:revision>30</cp:revision>
  <dcterms:created xsi:type="dcterms:W3CDTF">2023-06-22T03:17:37Z</dcterms:created>
  <dcterms:modified xsi:type="dcterms:W3CDTF">2023-07-14T00:32:17Z</dcterms:modified>
</cp:coreProperties>
</file>