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12192000" cy="6858000"/>
  <p:embeddedFontLst>
    <p:embeddedFont>
      <p:font typeface="ArialMT" panose="020B0604020202020204" charset="0"/>
      <p:regular r:id="rId21"/>
    </p:embeddedFont>
    <p:embeddedFont>
      <p:font typeface="Calibri-Bold" panose="020B0604020202020204" charset="0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Verdana-Bold" panose="020B0604020202020204" charset="0"/>
      <p:bold r:id="rId27"/>
    </p:embeddedFont>
    <p:embeddedFont>
      <p:font typeface="Verdana-Italic" panose="020B0604020202020204" charset="0"/>
      <p:italic r:id="rId28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illiams" userId="63db2afe-75be-4bc2-8293-016e533a2037" providerId="ADAL" clId="{99D788E8-ADBD-4F57-97FF-B9A68D5EEABD}"/>
    <pc:docChg chg="modSld">
      <pc:chgData name="Emma Williams" userId="63db2afe-75be-4bc2-8293-016e533a2037" providerId="ADAL" clId="{99D788E8-ADBD-4F57-97FF-B9A68D5EEABD}" dt="2023-07-12T10:16:10.534" v="5" actId="403"/>
      <pc:docMkLst>
        <pc:docMk/>
      </pc:docMkLst>
      <pc:sldChg chg="modSp mod">
        <pc:chgData name="Emma Williams" userId="63db2afe-75be-4bc2-8293-016e533a2037" providerId="ADAL" clId="{99D788E8-ADBD-4F57-97FF-B9A68D5EEABD}" dt="2023-07-12T10:16:10.534" v="5" actId="403"/>
        <pc:sldMkLst>
          <pc:docMk/>
          <pc:sldMk cId="0" sldId="256"/>
        </pc:sldMkLst>
        <pc:spChg chg="mod">
          <ac:chgData name="Emma Williams" userId="63db2afe-75be-4bc2-8293-016e533a2037" providerId="ADAL" clId="{99D788E8-ADBD-4F57-97FF-B9A68D5EEABD}" dt="2023-07-12T10:16:10.534" v="5" actId="403"/>
          <ac:spMkLst>
            <pc:docMk/>
            <pc:sldMk cId="0" sldId="256"/>
            <ac:spMk id="1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9"/>
            <a:ext cx="12192000" cy="3054095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3649979" y="441960"/>
            <a:ext cx="8098536" cy="5759196"/>
          </a:xfrm>
          <a:custGeom>
            <a:avLst/>
            <a:gdLst/>
            <a:ahLst/>
            <a:cxnLst/>
            <a:rect l="0" t="0" r="0" b="0"/>
            <a:pathLst>
              <a:path w="8098536" h="5759196">
                <a:moveTo>
                  <a:pt x="0" y="5759196"/>
                </a:moveTo>
                <a:lnTo>
                  <a:pt x="8098536" y="5759196"/>
                </a:lnTo>
                <a:lnTo>
                  <a:pt x="8098536" y="0"/>
                </a:lnTo>
                <a:lnTo>
                  <a:pt x="0" y="0"/>
                </a:lnTo>
                <a:lnTo>
                  <a:pt x="0" y="575919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88" y="4242848"/>
            <a:ext cx="3406140" cy="2534792"/>
          </a:xfrm>
          <a:prstGeom prst="rect">
            <a:avLst/>
          </a:prstGeom>
          <a:noFill/>
        </p:spPr>
      </p:pic>
      <p:sp>
        <p:nvSpPr>
          <p:cNvPr id="105" name="Rectangle 105"/>
          <p:cNvSpPr/>
          <p:nvPr/>
        </p:nvSpPr>
        <p:spPr>
          <a:xfrm>
            <a:off x="4116959" y="6415531"/>
            <a:ext cx="4429140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3983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08" name="Rectangle 108"/>
          <p:cNvSpPr/>
          <p:nvPr/>
        </p:nvSpPr>
        <p:spPr>
          <a:xfrm>
            <a:off x="3881373" y="2169147"/>
            <a:ext cx="7659194" cy="32883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806" b="1" i="0" spc="0" baseline="0" dirty="0">
                <a:solidFill>
                  <a:srgbClr val="489DCB"/>
                </a:solidFill>
                <a:latin typeface="Verdana-Bold"/>
              </a:rPr>
              <a:t>Person-centred, integrated </a:t>
            </a:r>
          </a:p>
          <a:p>
            <a:pPr marL="0">
              <a:lnSpc>
                <a:spcPts val="4105"/>
              </a:lnSpc>
            </a:pPr>
            <a:r>
              <a:rPr lang="en-US" sz="3804" b="1" i="0" spc="0" baseline="0" dirty="0">
                <a:solidFill>
                  <a:srgbClr val="489DCB"/>
                </a:solidFill>
                <a:latin typeface="Verdana-Bold"/>
              </a:rPr>
              <a:t>noncommunicable disease </a:t>
            </a:r>
          </a:p>
          <a:p>
            <a:pPr marL="0">
              <a:lnSpc>
                <a:spcPts val="4104"/>
              </a:lnSpc>
            </a:pPr>
            <a:r>
              <a:rPr lang="en-US" sz="3804" b="1" i="0" spc="0" baseline="0" dirty="0">
                <a:solidFill>
                  <a:srgbClr val="489DCB"/>
                </a:solidFill>
                <a:latin typeface="Verdana-Bold"/>
              </a:rPr>
              <a:t>and HIV decentralized drug </a:t>
            </a:r>
          </a:p>
          <a:p>
            <a:pPr marL="0">
              <a:lnSpc>
                <a:spcPts val="4104"/>
              </a:lnSpc>
            </a:pPr>
            <a:r>
              <a:rPr lang="en-US" sz="3806" b="1" i="0" spc="0" baseline="0" dirty="0">
                <a:solidFill>
                  <a:srgbClr val="489DCB"/>
                </a:solidFill>
                <a:latin typeface="Verdana-Bold"/>
              </a:rPr>
              <a:t>distributio</a:t>
            </a:r>
            <a:r>
              <a:rPr lang="en-US" sz="3806" b="1" i="0" spc="1280" baseline="0" dirty="0">
                <a:solidFill>
                  <a:srgbClr val="489DCB"/>
                </a:solidFill>
                <a:latin typeface="Verdana-Bold"/>
              </a:rPr>
              <a:t>n</a:t>
            </a:r>
            <a:r>
              <a:rPr lang="en-US" sz="3806" b="1" i="0" spc="0" baseline="0" dirty="0">
                <a:solidFill>
                  <a:srgbClr val="489DCB"/>
                </a:solidFill>
                <a:latin typeface="Verdana-Bold"/>
              </a:rPr>
              <a:t>in Eswatini and </a:t>
            </a:r>
          </a:p>
          <a:p>
            <a:pPr marL="0">
              <a:lnSpc>
                <a:spcPts val="4106"/>
              </a:lnSpc>
            </a:pPr>
            <a:r>
              <a:rPr lang="en-US" sz="3804" b="1" i="0" spc="0" baseline="0" dirty="0">
                <a:solidFill>
                  <a:srgbClr val="489DCB"/>
                </a:solidFill>
                <a:latin typeface="Verdana-Bold"/>
              </a:rPr>
              <a:t>South Africa: outcomes and </a:t>
            </a:r>
          </a:p>
          <a:p>
            <a:pPr marL="0">
              <a:lnSpc>
                <a:spcPts val="3935"/>
              </a:lnSpc>
            </a:pPr>
            <a:r>
              <a:rPr lang="en-US" sz="3804" b="1" i="0" spc="0" baseline="0" dirty="0">
                <a:solidFill>
                  <a:srgbClr val="489DCB"/>
                </a:solidFill>
                <a:latin typeface="Verdana-Bold"/>
              </a:rPr>
              <a:t>challenges</a:t>
            </a:r>
          </a:p>
        </p:txBody>
      </p:sp>
      <p:sp>
        <p:nvSpPr>
          <p:cNvPr id="110" name="Rectangle 110"/>
          <p:cNvSpPr/>
          <p:nvPr/>
        </p:nvSpPr>
        <p:spPr>
          <a:xfrm>
            <a:off x="3881373" y="1414105"/>
            <a:ext cx="78671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b="1" i="0" spc="0" baseline="0" dirty="0">
                <a:solidFill>
                  <a:srgbClr val="489DCB"/>
                </a:solidFill>
                <a:latin typeface="Verdana-Bold"/>
              </a:rPr>
              <a:t>Person-centred approaches to address the health needs of people living with HIV and co-infections and co-morbidities</a:t>
            </a:r>
          </a:p>
        </p:txBody>
      </p:sp>
      <p:sp>
        <p:nvSpPr>
          <p:cNvPr id="111" name="Rectangle 111"/>
          <p:cNvSpPr/>
          <p:nvPr/>
        </p:nvSpPr>
        <p:spPr>
          <a:xfrm>
            <a:off x="3732529" y="969037"/>
            <a:ext cx="8041181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Maggie Munsamy, National Department of Health, South Africa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19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0" t="0" r="0" b="0"/>
            <a:pathLst>
              <a:path w="12192000" h="1066800">
                <a:moveTo>
                  <a:pt x="0" y="1066800"/>
                </a:moveTo>
                <a:lnTo>
                  <a:pt x="12192000" y="1066800"/>
                </a:lnTo>
                <a:lnTo>
                  <a:pt x="12192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5D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2407" y="1"/>
            <a:ext cx="1289303" cy="1065275"/>
          </a:xfrm>
          <a:prstGeom prst="rect">
            <a:avLst/>
          </a:prstGeom>
          <a:noFill/>
        </p:spPr>
      </p:pic>
      <p:pic>
        <p:nvPicPr>
          <p:cNvPr id="198" name="Picture 1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692" y="5867401"/>
            <a:ext cx="3048000" cy="824483"/>
          </a:xfrm>
          <a:prstGeom prst="rect">
            <a:avLst/>
          </a:prstGeom>
          <a:noFill/>
        </p:spPr>
      </p:pic>
      <p:pic>
        <p:nvPicPr>
          <p:cNvPr id="199" name="Picture 19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4076" y="5804916"/>
            <a:ext cx="1478280" cy="1053083"/>
          </a:xfrm>
          <a:prstGeom prst="rect">
            <a:avLst/>
          </a:prstGeom>
          <a:noFill/>
        </p:spPr>
      </p:pic>
      <p:pic>
        <p:nvPicPr>
          <p:cNvPr id="200" name="Picture 20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9583" y="5878067"/>
            <a:ext cx="3240023" cy="908303"/>
          </a:xfrm>
          <a:prstGeom prst="rect">
            <a:avLst/>
          </a:prstGeom>
          <a:noFill/>
        </p:spPr>
      </p:pic>
      <p:sp>
        <p:nvSpPr>
          <p:cNvPr id="201" name="Freeform 201"/>
          <p:cNvSpPr/>
          <p:nvPr/>
        </p:nvSpPr>
        <p:spPr>
          <a:xfrm>
            <a:off x="0" y="5791200"/>
            <a:ext cx="12192000" cy="1588"/>
          </a:xfrm>
          <a:custGeom>
            <a:avLst/>
            <a:gdLst/>
            <a:ahLst/>
            <a:cxnLst/>
            <a:rect l="0" t="0" r="0" b="0"/>
            <a:pathLst>
              <a:path w="12192000" h="1588">
                <a:moveTo>
                  <a:pt x="0" y="0"/>
                </a:moveTo>
                <a:lnTo>
                  <a:pt x="12192000" y="1588"/>
                </a:lnTo>
              </a:path>
            </a:pathLst>
          </a:custGeom>
          <a:noFill/>
          <a:ln w="9525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Rectangle 202"/>
          <p:cNvSpPr/>
          <p:nvPr/>
        </p:nvSpPr>
        <p:spPr>
          <a:xfrm>
            <a:off x="848867" y="373025"/>
            <a:ext cx="5526522" cy="6711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FFFFFF"/>
                </a:solidFill>
                <a:latin typeface="Calibri-Bold"/>
              </a:rPr>
              <a:t>RESULTS SOUTH AFRICA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657453" y="1259491"/>
            <a:ext cx="9869530" cy="12853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The CCMDD programme is the flagship programme for National </a:t>
            </a:r>
          </a:p>
          <a:p>
            <a:pPr marL="0">
              <a:lnSpc>
                <a:spcPts val="3314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Health Insurance (NHI) that provides an alternative acces</a:t>
            </a:r>
            <a:r>
              <a:rPr lang="en-US" sz="2400" b="0" i="0" spc="849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to  </a:t>
            </a:r>
          </a:p>
          <a:p>
            <a:pPr marL="0">
              <a:lnSpc>
                <a:spcPts val="3311"/>
              </a:lnSpc>
            </a:pPr>
            <a:r>
              <a:rPr lang="en-US" sz="2400" b="1" i="0" spc="0" baseline="0" dirty="0">
                <a:solidFill>
                  <a:srgbClr val="000000"/>
                </a:solidFill>
                <a:latin typeface="Verdana-Bold"/>
              </a:rPr>
              <a:t>chroni</a:t>
            </a:r>
            <a:r>
              <a:rPr lang="en-US" sz="2400" b="1" i="0" spc="868" baseline="0" dirty="0">
                <a:solidFill>
                  <a:srgbClr val="000000"/>
                </a:solidFill>
                <a:latin typeface="Verdana-Bold"/>
              </a:rPr>
              <a:t>c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medicine for </a:t>
            </a:r>
            <a:r>
              <a:rPr lang="en-US" sz="2400" b="1" i="0" spc="0" baseline="0" dirty="0">
                <a:solidFill>
                  <a:srgbClr val="000000"/>
                </a:solidFill>
                <a:latin typeface="Verdana-Bold"/>
              </a:rPr>
              <a:t>stabl</a:t>
            </a:r>
            <a:r>
              <a:rPr lang="en-US" sz="2400" b="1" i="0" spc="842" baseline="0" dirty="0">
                <a:solidFill>
                  <a:srgbClr val="000000"/>
                </a:solidFill>
                <a:latin typeface="Verdana-Bold"/>
              </a:rPr>
              <a:t>e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patients. 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657453" y="2721388"/>
            <a:ext cx="10314431" cy="12851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External pick-up points (PuPs) provide the patient with a more </a:t>
            </a:r>
          </a:p>
          <a:p>
            <a:pPr marL="0">
              <a:lnSpc>
                <a:spcPts val="3313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convenient option for the collection of their repeat medicine which </a:t>
            </a:r>
          </a:p>
          <a:p>
            <a:pPr marL="0">
              <a:lnSpc>
                <a:spcPts val="3311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has been dispensed and distributed via the programme.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0" t="0" r="0" b="0"/>
            <a:pathLst>
              <a:path w="12192000" h="1066800">
                <a:moveTo>
                  <a:pt x="0" y="1066800"/>
                </a:moveTo>
                <a:lnTo>
                  <a:pt x="12192000" y="1066800"/>
                </a:lnTo>
                <a:lnTo>
                  <a:pt x="12192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5D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" name="Picture 1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2407" y="1"/>
            <a:ext cx="1289303" cy="1065275"/>
          </a:xfrm>
          <a:prstGeom prst="rect">
            <a:avLst/>
          </a:prstGeom>
          <a:noFill/>
        </p:spPr>
      </p:pic>
      <p:pic>
        <p:nvPicPr>
          <p:cNvPr id="208" name="Picture 1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692" y="5867401"/>
            <a:ext cx="3048000" cy="824483"/>
          </a:xfrm>
          <a:prstGeom prst="rect">
            <a:avLst/>
          </a:prstGeom>
          <a:noFill/>
        </p:spPr>
      </p:pic>
      <p:pic>
        <p:nvPicPr>
          <p:cNvPr id="209" name="Picture 19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4076" y="5804916"/>
            <a:ext cx="1478280" cy="1053083"/>
          </a:xfrm>
          <a:prstGeom prst="rect">
            <a:avLst/>
          </a:prstGeom>
          <a:noFill/>
        </p:spPr>
      </p:pic>
      <p:pic>
        <p:nvPicPr>
          <p:cNvPr id="210" name="Picture 20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9583" y="5878067"/>
            <a:ext cx="3240023" cy="908303"/>
          </a:xfrm>
          <a:prstGeom prst="rect">
            <a:avLst/>
          </a:prstGeom>
          <a:noFill/>
        </p:spPr>
      </p:pic>
      <p:sp>
        <p:nvSpPr>
          <p:cNvPr id="211" name="Freeform 211"/>
          <p:cNvSpPr/>
          <p:nvPr/>
        </p:nvSpPr>
        <p:spPr>
          <a:xfrm>
            <a:off x="0" y="5791200"/>
            <a:ext cx="12192000" cy="1588"/>
          </a:xfrm>
          <a:custGeom>
            <a:avLst/>
            <a:gdLst/>
            <a:ahLst/>
            <a:cxnLst/>
            <a:rect l="0" t="0" r="0" b="0"/>
            <a:pathLst>
              <a:path w="12192000" h="1588">
                <a:moveTo>
                  <a:pt x="0" y="0"/>
                </a:moveTo>
                <a:lnTo>
                  <a:pt x="12192000" y="1588"/>
                </a:lnTo>
              </a:path>
            </a:pathLst>
          </a:custGeom>
          <a:noFill/>
          <a:ln w="9525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Rectangle 212"/>
          <p:cNvSpPr/>
          <p:nvPr/>
        </p:nvSpPr>
        <p:spPr>
          <a:xfrm>
            <a:off x="848867" y="387396"/>
            <a:ext cx="6332220" cy="664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1" i="0" spc="0" baseline="0" dirty="0">
                <a:solidFill>
                  <a:srgbClr val="FFFFFF"/>
                </a:solidFill>
                <a:latin typeface="Verdana-Bold"/>
              </a:rPr>
              <a:t>RESULTS SOUTH AFRICA</a:t>
            </a:r>
          </a:p>
        </p:txBody>
      </p:sp>
      <p:sp>
        <p:nvSpPr>
          <p:cNvPr id="213" name="Rectangle 213"/>
          <p:cNvSpPr/>
          <p:nvPr/>
        </p:nvSpPr>
        <p:spPr>
          <a:xfrm>
            <a:off x="537972" y="1258597"/>
            <a:ext cx="9010210" cy="6753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The programme provides people with well-controlled NCDs and people</a:t>
            </a:r>
          </a:p>
          <a:p>
            <a:pPr marL="0">
              <a:lnSpc>
                <a:spcPts val="2403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living with HIV with virologic suppression with medications to</a:t>
            </a:r>
          </a:p>
        </p:txBody>
      </p:sp>
      <p:sp>
        <p:nvSpPr>
          <p:cNvPr id="214" name="Rectangle 214"/>
          <p:cNvSpPr/>
          <p:nvPr/>
        </p:nvSpPr>
        <p:spPr>
          <a:xfrm>
            <a:off x="537972" y="1868578"/>
            <a:ext cx="7773268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control chronic diseases, including HIV via community-based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537972" y="2173378"/>
            <a:ext cx="9128183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PUPs, including smart lockers, facility “fast lanes” and adherence clubs.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537972" y="2782598"/>
            <a:ext cx="10142476" cy="6755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The 2855 contracted PuP</a:t>
            </a:r>
            <a:r>
              <a:rPr lang="en-US" sz="2006" b="0" i="0" spc="658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may be nearer to their homes or workplace and can </a:t>
            </a:r>
          </a:p>
          <a:p>
            <a:pPr marL="0">
              <a:lnSpc>
                <a:spcPts val="2401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result in reduced transport costs. 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537972" y="3392832"/>
            <a:ext cx="4488757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There is no out of pocket payment.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537972" y="4002432"/>
            <a:ext cx="9280889" cy="675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By October 2021, among those receiving ART and other chronic disease </a:t>
            </a:r>
          </a:p>
          <a:p>
            <a:pPr marL="0">
              <a:lnSpc>
                <a:spcPts val="2400"/>
              </a:lnSpc>
            </a:pP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medications, 25% utilized facility PUPs, called fast lanes.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537972" y="4612413"/>
            <a:ext cx="8453738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19% participated in adherence clubs and 56% used external PUPs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eeform 2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0" t="0" r="0" b="0"/>
            <a:pathLst>
              <a:path w="12192000" h="1066800">
                <a:moveTo>
                  <a:pt x="0" y="1066800"/>
                </a:moveTo>
                <a:lnTo>
                  <a:pt x="12192000" y="1066800"/>
                </a:lnTo>
                <a:lnTo>
                  <a:pt x="12192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5D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" name="Picture 1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692" y="5867401"/>
            <a:ext cx="3048000" cy="824483"/>
          </a:xfrm>
          <a:prstGeom prst="rect">
            <a:avLst/>
          </a:prstGeom>
          <a:noFill/>
        </p:spPr>
      </p:pic>
      <p:pic>
        <p:nvPicPr>
          <p:cNvPr id="223" name="Picture 2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0176" y="0"/>
            <a:ext cx="1578863" cy="1066800"/>
          </a:xfrm>
          <a:prstGeom prst="rect">
            <a:avLst/>
          </a:prstGeom>
          <a:noFill/>
        </p:spPr>
      </p:pic>
      <p:pic>
        <p:nvPicPr>
          <p:cNvPr id="224" name="Picture 2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8823" y="5731764"/>
            <a:ext cx="1501139" cy="1126236"/>
          </a:xfrm>
          <a:prstGeom prst="rect">
            <a:avLst/>
          </a:prstGeom>
          <a:noFill/>
        </p:spPr>
      </p:pic>
      <p:pic>
        <p:nvPicPr>
          <p:cNvPr id="225" name="Picture 19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4076" y="5804916"/>
            <a:ext cx="1478280" cy="1053083"/>
          </a:xfrm>
          <a:prstGeom prst="rect">
            <a:avLst/>
          </a:prstGeom>
          <a:noFill/>
        </p:spPr>
      </p:pic>
      <p:sp>
        <p:nvSpPr>
          <p:cNvPr id="226" name="Freeform 226"/>
          <p:cNvSpPr/>
          <p:nvPr/>
        </p:nvSpPr>
        <p:spPr>
          <a:xfrm>
            <a:off x="0" y="5791200"/>
            <a:ext cx="12192000" cy="1588"/>
          </a:xfrm>
          <a:custGeom>
            <a:avLst/>
            <a:gdLst/>
            <a:ahLst/>
            <a:cxnLst/>
            <a:rect l="0" t="0" r="0" b="0"/>
            <a:pathLst>
              <a:path w="12192000" h="1588">
                <a:moveTo>
                  <a:pt x="0" y="0"/>
                </a:moveTo>
                <a:lnTo>
                  <a:pt x="12192000" y="1588"/>
                </a:lnTo>
              </a:path>
            </a:pathLst>
          </a:custGeom>
          <a:noFill/>
          <a:ln w="9525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8178545" y="5846825"/>
            <a:ext cx="2299716" cy="894588"/>
          </a:xfrm>
          <a:custGeom>
            <a:avLst/>
            <a:gdLst/>
            <a:ahLst/>
            <a:cxnLst/>
            <a:rect l="0" t="0" r="0" b="0"/>
            <a:pathLst>
              <a:path w="2299716" h="894588">
                <a:moveTo>
                  <a:pt x="0" y="894588"/>
                </a:moveTo>
                <a:lnTo>
                  <a:pt x="2299716" y="894588"/>
                </a:lnTo>
                <a:lnTo>
                  <a:pt x="2299716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8178545" y="5846825"/>
            <a:ext cx="2299716" cy="894588"/>
          </a:xfrm>
          <a:custGeom>
            <a:avLst/>
            <a:gdLst/>
            <a:ahLst/>
            <a:cxnLst/>
            <a:rect l="0" t="0" r="0" b="0"/>
            <a:pathLst>
              <a:path w="2299716" h="894588">
                <a:moveTo>
                  <a:pt x="0" y="894588"/>
                </a:moveTo>
                <a:lnTo>
                  <a:pt x="2299716" y="894588"/>
                </a:lnTo>
                <a:lnTo>
                  <a:pt x="2299716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" name="Picture 20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708" y="5804916"/>
            <a:ext cx="3240023" cy="1053083"/>
          </a:xfrm>
          <a:prstGeom prst="rect">
            <a:avLst/>
          </a:prstGeom>
          <a:noFill/>
        </p:spPr>
      </p:pic>
      <p:sp>
        <p:nvSpPr>
          <p:cNvPr id="230" name="Rectangle 230"/>
          <p:cNvSpPr/>
          <p:nvPr/>
        </p:nvSpPr>
        <p:spPr>
          <a:xfrm>
            <a:off x="389229" y="19156"/>
            <a:ext cx="9367233" cy="1041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8579"/>
            <a:r>
              <a:rPr lang="en-US" sz="3395" b="1" i="0" spc="0" baseline="0" dirty="0">
                <a:solidFill>
                  <a:srgbClr val="FFFFFF"/>
                </a:solidFill>
                <a:latin typeface="Verdana-Bold"/>
              </a:rPr>
              <a:t>Number of people living with HIV and </a:t>
            </a:r>
          </a:p>
          <a:p>
            <a:pPr marL="0">
              <a:lnSpc>
                <a:spcPts val="3264"/>
              </a:lnSpc>
            </a:pPr>
            <a:r>
              <a:rPr lang="en-US" sz="3398" b="1" i="0" spc="0" baseline="0" dirty="0">
                <a:solidFill>
                  <a:srgbClr val="FFFFFF"/>
                </a:solidFill>
                <a:latin typeface="Verdana-Bold"/>
              </a:rPr>
              <a:t>co morbidities</a:t>
            </a:r>
          </a:p>
        </p:txBody>
      </p:sp>
      <p:sp>
        <p:nvSpPr>
          <p:cNvPr id="231" name="Rectangle 231"/>
          <p:cNvSpPr/>
          <p:nvPr/>
        </p:nvSpPr>
        <p:spPr>
          <a:xfrm>
            <a:off x="623011" y="1076483"/>
            <a:ext cx="8165312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Hypertension 	936,564 (35.4%)</a:t>
            </a:r>
          </a:p>
        </p:txBody>
      </p:sp>
      <p:sp>
        <p:nvSpPr>
          <p:cNvPr id="232" name="Rectangle 232"/>
          <p:cNvSpPr/>
          <p:nvPr/>
        </p:nvSpPr>
        <p:spPr>
          <a:xfrm>
            <a:off x="623011" y="1442243"/>
            <a:ext cx="8165312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Diabetes 	316,707 (12.0%)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623011" y="1808003"/>
            <a:ext cx="7971459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Angina 	229,098 (8.7%)</a:t>
            </a:r>
          </a:p>
        </p:txBody>
      </p:sp>
      <p:sp>
        <p:nvSpPr>
          <p:cNvPr id="234" name="Rectangle 234"/>
          <p:cNvSpPr/>
          <p:nvPr/>
        </p:nvSpPr>
        <p:spPr>
          <a:xfrm>
            <a:off x="623011" y="2174017"/>
            <a:ext cx="7971459" cy="809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Isoniazid preventive therapy 	116,028 (4.4%)</a:t>
            </a:r>
          </a:p>
          <a:p>
            <a:pPr marL="0">
              <a:lnSpc>
                <a:spcPts val="2880"/>
              </a:lnSpc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Osteoarthritis 	87,500 (3.3%)</a:t>
            </a:r>
          </a:p>
        </p:txBody>
      </p:sp>
      <p:sp>
        <p:nvSpPr>
          <p:cNvPr id="235" name="Rectangle 235"/>
          <p:cNvSpPr/>
          <p:nvPr/>
        </p:nvSpPr>
        <p:spPr>
          <a:xfrm>
            <a:off x="623011" y="2905537"/>
            <a:ext cx="7777912" cy="809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Ischaemi</a:t>
            </a:r>
            <a:r>
              <a:rPr lang="en-US" sz="2400" b="0" i="0" spc="859" baseline="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heart disease 	82,170 (3.1%)</a:t>
            </a:r>
          </a:p>
          <a:p>
            <a:pPr marL="0">
              <a:lnSpc>
                <a:spcPts val="2880"/>
              </a:lnSpc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Pain 	58,493 (2.2%)</a:t>
            </a:r>
          </a:p>
        </p:txBody>
      </p:sp>
      <p:sp>
        <p:nvSpPr>
          <p:cNvPr id="236" name="Rectangle 236"/>
          <p:cNvSpPr/>
          <p:nvPr/>
        </p:nvSpPr>
        <p:spPr>
          <a:xfrm>
            <a:off x="623011" y="3637311"/>
            <a:ext cx="7777912" cy="809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Congestive cardiac failure 	42,101 (1.6%)</a:t>
            </a:r>
          </a:p>
          <a:p>
            <a:pPr marL="0">
              <a:lnSpc>
                <a:spcPts val="2880"/>
              </a:lnSpc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Asthma 	32,690 (1.2%)</a:t>
            </a:r>
          </a:p>
        </p:txBody>
      </p:sp>
      <p:sp>
        <p:nvSpPr>
          <p:cNvPr id="237" name="Rectangle 237"/>
          <p:cNvSpPr/>
          <p:nvPr/>
        </p:nvSpPr>
        <p:spPr>
          <a:xfrm>
            <a:off x="623011" y="4368831"/>
            <a:ext cx="7777912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Hyperlipidaemia 	31,259 (1.2%)</a:t>
            </a:r>
          </a:p>
        </p:txBody>
      </p:sp>
      <p:sp>
        <p:nvSpPr>
          <p:cNvPr id="238" name="Rectangle 238"/>
          <p:cNvSpPr/>
          <p:nvPr/>
        </p:nvSpPr>
        <p:spPr>
          <a:xfrm>
            <a:off x="623011" y="4734211"/>
            <a:ext cx="7777457" cy="4437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Epilepsy 	27,950 (1.1%)</a:t>
            </a:r>
          </a:p>
        </p:txBody>
      </p:sp>
      <p:sp>
        <p:nvSpPr>
          <p:cNvPr id="239" name="Rectangle 239"/>
          <p:cNvSpPr/>
          <p:nvPr/>
        </p:nvSpPr>
        <p:spPr>
          <a:xfrm>
            <a:off x="623011" y="5100732"/>
            <a:ext cx="7777912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Depressive disorder 	12,697 (0.5%)</a:t>
            </a:r>
          </a:p>
        </p:txBody>
      </p:sp>
      <p:sp>
        <p:nvSpPr>
          <p:cNvPr id="240" name="Rectangle 240"/>
          <p:cNvSpPr/>
          <p:nvPr/>
        </p:nvSpPr>
        <p:spPr>
          <a:xfrm>
            <a:off x="623011" y="5466467"/>
            <a:ext cx="7473112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487339" algn="l"/>
              </a:tabLst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Family planning 	9999 (0.4%)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0" t="0" r="0" b="0"/>
            <a:pathLst>
              <a:path w="12192000" h="1066800">
                <a:moveTo>
                  <a:pt x="0" y="1066800"/>
                </a:moveTo>
                <a:lnTo>
                  <a:pt x="12192000" y="1066800"/>
                </a:lnTo>
                <a:lnTo>
                  <a:pt x="12192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5D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1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692" y="5867401"/>
            <a:ext cx="3048000" cy="824483"/>
          </a:xfrm>
          <a:prstGeom prst="rect">
            <a:avLst/>
          </a:prstGeom>
          <a:noFill/>
        </p:spPr>
      </p:pic>
      <p:pic>
        <p:nvPicPr>
          <p:cNvPr id="244" name="Picture 2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0176" y="0"/>
            <a:ext cx="1578863" cy="1066800"/>
          </a:xfrm>
          <a:prstGeom prst="rect">
            <a:avLst/>
          </a:prstGeom>
          <a:noFill/>
        </p:spPr>
      </p:pic>
      <p:pic>
        <p:nvPicPr>
          <p:cNvPr id="245" name="Picture 2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8823" y="5731764"/>
            <a:ext cx="1501139" cy="1126236"/>
          </a:xfrm>
          <a:prstGeom prst="rect">
            <a:avLst/>
          </a:prstGeom>
          <a:noFill/>
        </p:spPr>
      </p:pic>
      <p:pic>
        <p:nvPicPr>
          <p:cNvPr id="246" name="Picture 19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4076" y="5804916"/>
            <a:ext cx="1478280" cy="1053083"/>
          </a:xfrm>
          <a:prstGeom prst="rect">
            <a:avLst/>
          </a:prstGeom>
          <a:noFill/>
        </p:spPr>
      </p:pic>
      <p:sp>
        <p:nvSpPr>
          <p:cNvPr id="247" name="Freeform 247"/>
          <p:cNvSpPr/>
          <p:nvPr/>
        </p:nvSpPr>
        <p:spPr>
          <a:xfrm>
            <a:off x="0" y="5791200"/>
            <a:ext cx="12192000" cy="1588"/>
          </a:xfrm>
          <a:custGeom>
            <a:avLst/>
            <a:gdLst/>
            <a:ahLst/>
            <a:cxnLst/>
            <a:rect l="0" t="0" r="0" b="0"/>
            <a:pathLst>
              <a:path w="12192000" h="1588">
                <a:moveTo>
                  <a:pt x="0" y="0"/>
                </a:moveTo>
                <a:lnTo>
                  <a:pt x="12192000" y="1588"/>
                </a:lnTo>
              </a:path>
            </a:pathLst>
          </a:custGeom>
          <a:noFill/>
          <a:ln w="9525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8178545" y="5846825"/>
            <a:ext cx="2299716" cy="894588"/>
          </a:xfrm>
          <a:custGeom>
            <a:avLst/>
            <a:gdLst/>
            <a:ahLst/>
            <a:cxnLst/>
            <a:rect l="0" t="0" r="0" b="0"/>
            <a:pathLst>
              <a:path w="2299716" h="894588">
                <a:moveTo>
                  <a:pt x="0" y="894588"/>
                </a:moveTo>
                <a:lnTo>
                  <a:pt x="2299716" y="894588"/>
                </a:lnTo>
                <a:lnTo>
                  <a:pt x="2299716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8178545" y="5846825"/>
            <a:ext cx="2299716" cy="894588"/>
          </a:xfrm>
          <a:custGeom>
            <a:avLst/>
            <a:gdLst/>
            <a:ahLst/>
            <a:cxnLst/>
            <a:rect l="0" t="0" r="0" b="0"/>
            <a:pathLst>
              <a:path w="2299716" h="894588">
                <a:moveTo>
                  <a:pt x="0" y="894588"/>
                </a:moveTo>
                <a:lnTo>
                  <a:pt x="2299716" y="894588"/>
                </a:lnTo>
                <a:lnTo>
                  <a:pt x="2299716" y="0"/>
                </a:lnTo>
                <a:lnTo>
                  <a:pt x="0" y="0"/>
                </a:lnTo>
                <a:lnTo>
                  <a:pt x="0" y="894588"/>
                </a:lnTo>
                <a:close/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" name="Picture 20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708" y="5804916"/>
            <a:ext cx="3240023" cy="1053083"/>
          </a:xfrm>
          <a:prstGeom prst="rect">
            <a:avLst/>
          </a:prstGeom>
          <a:noFill/>
        </p:spPr>
      </p:pic>
      <p:sp>
        <p:nvSpPr>
          <p:cNvPr id="251" name="Rectangle 251"/>
          <p:cNvSpPr/>
          <p:nvPr/>
        </p:nvSpPr>
        <p:spPr>
          <a:xfrm>
            <a:off x="442264" y="247708"/>
            <a:ext cx="9045581" cy="8139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6" b="1" i="0" spc="0" baseline="0" dirty="0">
                <a:solidFill>
                  <a:srgbClr val="FFFFFF"/>
                </a:solidFill>
                <a:latin typeface="Verdana-Bold"/>
              </a:rPr>
              <a:t>Reducing HIV related stigma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595274" y="1345596"/>
            <a:ext cx="5526608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Person-centred innovations include: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595274" y="1711356"/>
            <a:ext cx="9410090" cy="8091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1.clients selecting their own language for written medication </a:t>
            </a:r>
          </a:p>
          <a:p>
            <a:pPr marL="0">
              <a:lnSpc>
                <a:spcPts val="2880"/>
              </a:lnSpc>
            </a:pP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instructions</a:t>
            </a:r>
          </a:p>
        </p:txBody>
      </p:sp>
      <p:sp>
        <p:nvSpPr>
          <p:cNvPr id="254" name="Rectangle 254"/>
          <p:cNvSpPr/>
          <p:nvPr/>
        </p:nvSpPr>
        <p:spPr>
          <a:xfrm>
            <a:off x="595274" y="2443130"/>
            <a:ext cx="10921618" cy="11748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2.clients deciding where they want to collect thei</a:t>
            </a:r>
            <a:r>
              <a:rPr lang="en-US" sz="2400" b="0" i="0" spc="899" baseline="0" dirty="0">
                <a:solidFill>
                  <a:srgbClr val="000000"/>
                </a:solidFill>
                <a:latin typeface="Verdana"/>
              </a:rPr>
              <a:t>r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medicine parcel</a:t>
            </a:r>
          </a:p>
          <a:p>
            <a:pPr marL="0">
              <a:lnSpc>
                <a:spcPts val="2879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3.clients choosing the exact date of medication pickup (within a 7-day </a:t>
            </a:r>
          </a:p>
          <a:p>
            <a:pPr marL="0">
              <a:lnSpc>
                <a:spcPts val="2880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window);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595274" y="3540030"/>
            <a:ext cx="10681108" cy="809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4.clients feedback informing the design of medication packaging and </a:t>
            </a:r>
          </a:p>
          <a:p>
            <a:pPr marL="0">
              <a:lnSpc>
                <a:spcPts val="2882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labelling.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595274" y="4272311"/>
            <a:ext cx="9439706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5.Integratin</a:t>
            </a:r>
            <a:r>
              <a:rPr lang="en-US" sz="2400" b="0" i="0" spc="902" baseline="0" dirty="0">
                <a:solidFill>
                  <a:srgbClr val="000000"/>
                </a:solidFill>
                <a:latin typeface="Verdana"/>
              </a:rPr>
              <a:t>g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NCD/ART medication pickup at pick out points, </a:t>
            </a:r>
          </a:p>
        </p:txBody>
      </p:sp>
      <p:sp>
        <p:nvSpPr>
          <p:cNvPr id="257" name="Rectangle 257"/>
          <p:cNvSpPr/>
          <p:nvPr/>
        </p:nvSpPr>
        <p:spPr>
          <a:xfrm>
            <a:off x="595274" y="4638071"/>
            <a:ext cx="7511491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6.using uniformly labelled medication packages, </a:t>
            </a:r>
          </a:p>
        </p:txBody>
      </p:sp>
      <p:sp>
        <p:nvSpPr>
          <p:cNvPr id="258" name="Rectangle 258"/>
          <p:cNvSpPr/>
          <p:nvPr/>
        </p:nvSpPr>
        <p:spPr>
          <a:xfrm>
            <a:off x="595274" y="5003451"/>
            <a:ext cx="8630804" cy="4437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7.ensuring visual and audio privacy in dispensing areas.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25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0" y="0"/>
            <a:ext cx="12192000" cy="1066800"/>
          </a:xfrm>
          <a:custGeom>
            <a:avLst/>
            <a:gdLst/>
            <a:ahLst/>
            <a:cxnLst/>
            <a:rect l="0" t="0" r="0" b="0"/>
            <a:pathLst>
              <a:path w="12192000" h="1066800">
                <a:moveTo>
                  <a:pt x="0" y="1066800"/>
                </a:moveTo>
                <a:lnTo>
                  <a:pt x="12192000" y="1066800"/>
                </a:lnTo>
                <a:lnTo>
                  <a:pt x="12192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5D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" name="Picture 1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2407" y="1"/>
            <a:ext cx="1289303" cy="1065275"/>
          </a:xfrm>
          <a:prstGeom prst="rect">
            <a:avLst/>
          </a:prstGeom>
          <a:noFill/>
        </p:spPr>
      </p:pic>
      <p:pic>
        <p:nvPicPr>
          <p:cNvPr id="262" name="Picture 1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692" y="5867401"/>
            <a:ext cx="3048000" cy="824483"/>
          </a:xfrm>
          <a:prstGeom prst="rect">
            <a:avLst/>
          </a:prstGeom>
          <a:noFill/>
        </p:spPr>
      </p:pic>
      <p:pic>
        <p:nvPicPr>
          <p:cNvPr id="263" name="Picture 19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4076" y="5804916"/>
            <a:ext cx="1478280" cy="1053083"/>
          </a:xfrm>
          <a:prstGeom prst="rect">
            <a:avLst/>
          </a:prstGeom>
          <a:noFill/>
        </p:spPr>
      </p:pic>
      <p:pic>
        <p:nvPicPr>
          <p:cNvPr id="264" name="Picture 20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9583" y="5878067"/>
            <a:ext cx="3240023" cy="908303"/>
          </a:xfrm>
          <a:prstGeom prst="rect">
            <a:avLst/>
          </a:prstGeom>
          <a:noFill/>
        </p:spPr>
      </p:pic>
      <p:sp>
        <p:nvSpPr>
          <p:cNvPr id="265" name="Freeform 265"/>
          <p:cNvSpPr/>
          <p:nvPr/>
        </p:nvSpPr>
        <p:spPr>
          <a:xfrm>
            <a:off x="0" y="5791200"/>
            <a:ext cx="12192000" cy="1588"/>
          </a:xfrm>
          <a:custGeom>
            <a:avLst/>
            <a:gdLst/>
            <a:ahLst/>
            <a:cxnLst/>
            <a:rect l="0" t="0" r="0" b="0"/>
            <a:pathLst>
              <a:path w="12192000" h="1588">
                <a:moveTo>
                  <a:pt x="0" y="0"/>
                </a:moveTo>
                <a:lnTo>
                  <a:pt x="12192000" y="1588"/>
                </a:lnTo>
              </a:path>
            </a:pathLst>
          </a:custGeom>
          <a:noFill/>
          <a:ln w="9525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Rectangle 266"/>
          <p:cNvSpPr/>
          <p:nvPr/>
        </p:nvSpPr>
        <p:spPr>
          <a:xfrm>
            <a:off x="474268" y="238691"/>
            <a:ext cx="9263854" cy="813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FFFFFF"/>
                </a:solidFill>
                <a:latin typeface="Verdana-Bold"/>
              </a:rPr>
              <a:t>CHALLENGES</a:t>
            </a:r>
            <a:r>
              <a:rPr lang="en-US" sz="4404" b="1" i="0" spc="1475" baseline="0" dirty="0">
                <a:solidFill>
                  <a:srgbClr val="FFFFFF"/>
                </a:solidFill>
                <a:latin typeface="Verdana-Bold"/>
              </a:rPr>
              <a:t>:</a:t>
            </a:r>
            <a:r>
              <a:rPr lang="en-US" sz="4404" b="1" i="0" spc="0" baseline="0" dirty="0">
                <a:solidFill>
                  <a:srgbClr val="FFFFFF"/>
                </a:solidFill>
                <a:latin typeface="Verdana-Bold"/>
              </a:rPr>
              <a:t>SOUTH AFRICA</a:t>
            </a:r>
          </a:p>
        </p:txBody>
      </p:sp>
      <p:sp>
        <p:nvSpPr>
          <p:cNvPr id="267" name="Rectangle 267"/>
          <p:cNvSpPr/>
          <p:nvPr/>
        </p:nvSpPr>
        <p:spPr>
          <a:xfrm>
            <a:off x="657453" y="1470818"/>
            <a:ext cx="10099853" cy="809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1.In rolling out the web -based system for CCMDD, the lack of </a:t>
            </a:r>
          </a:p>
          <a:p>
            <a:pPr marL="0">
              <a:lnSpc>
                <a:spcPts val="2879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internet connectivity impacts the use of the electronic prescribing</a:t>
            </a:r>
          </a:p>
        </p:txBody>
      </p:sp>
      <p:sp>
        <p:nvSpPr>
          <p:cNvPr id="268" name="Rectangle 268"/>
          <p:cNvSpPr/>
          <p:nvPr/>
        </p:nvSpPr>
        <p:spPr>
          <a:xfrm>
            <a:off x="657453" y="2567718"/>
            <a:ext cx="10040693" cy="809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2.Energy crisis causing disruption in electricity is problematic for </a:t>
            </a:r>
          </a:p>
          <a:p>
            <a:pPr marL="0">
              <a:lnSpc>
                <a:spcPts val="2882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the programme</a:t>
            </a:r>
          </a:p>
        </p:txBody>
      </p:sp>
      <p:sp>
        <p:nvSpPr>
          <p:cNvPr id="269" name="Rectangle 269"/>
          <p:cNvSpPr/>
          <p:nvPr/>
        </p:nvSpPr>
        <p:spPr>
          <a:xfrm>
            <a:off x="657453" y="3665759"/>
            <a:ext cx="9653141" cy="11750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3.Due to insufficient storage space at popular pick</a:t>
            </a:r>
            <a:r>
              <a:rPr lang="en-US" sz="2400" b="0" i="0" spc="866" baseline="0" dirty="0">
                <a:solidFill>
                  <a:srgbClr val="000000"/>
                </a:solidFill>
                <a:latin typeface="Verdana"/>
              </a:rPr>
              <a:t>-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up points, </a:t>
            </a:r>
          </a:p>
          <a:p>
            <a:pPr marL="0">
              <a:lnSpc>
                <a:spcPts val="2880"/>
              </a:lnSpc>
            </a:pP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when they reach capacity, the pick</a:t>
            </a:r>
            <a:r>
              <a:rPr lang="en-US" sz="2402" b="0" i="0" spc="877" baseline="0" dirty="0">
                <a:solidFill>
                  <a:srgbClr val="000000"/>
                </a:solidFill>
                <a:latin typeface="Verdana"/>
              </a:rPr>
              <a:t>-</a:t>
            </a: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up point is blocked on the </a:t>
            </a:r>
          </a:p>
          <a:p>
            <a:pPr marL="0">
              <a:lnSpc>
                <a:spcPts val="2881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electronic temporarily, until the storage stabilizes.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Freeform 27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272" name="Freeform 272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274" name="Rectangle 274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626668" y="1377215"/>
            <a:ext cx="10745361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2004" b="0" i="0" spc="1598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Eswatini an</a:t>
            </a:r>
            <a:r>
              <a:rPr lang="en-US" sz="2004" b="0" i="0" spc="687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South Africa demonstrat</a:t>
            </a:r>
            <a:r>
              <a:rPr lang="en-US" sz="2004" b="0" i="0" spc="680" baseline="0" dirty="0">
                <a:solidFill>
                  <a:srgbClr val="000000"/>
                </a:solidFill>
                <a:latin typeface="Verdana"/>
              </a:rPr>
              <a:t>e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scalable, person-centre</a:t>
            </a:r>
            <a:r>
              <a:rPr lang="en-US" sz="2004" b="0" i="0" spc="654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models for HIV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083868" y="1651535"/>
            <a:ext cx="10208117" cy="11931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and NCD integration through decentralized drug distribution. Thi</a:t>
            </a:r>
            <a:r>
              <a:rPr lang="en-US" sz="2004" b="0" i="0" spc="709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approach </a:t>
            </a:r>
          </a:p>
          <a:p>
            <a:pPr marL="0">
              <a:lnSpc>
                <a:spcPts val="216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adapt</a:t>
            </a:r>
            <a:r>
              <a:rPr lang="en-US" sz="2004" b="0" i="0" spc="698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medicatio</a:t>
            </a:r>
            <a:r>
              <a:rPr lang="en-US" sz="2004" b="0" i="0" spc="713" baseline="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delivery to serve individual needs while decongesting health </a:t>
            </a:r>
          </a:p>
          <a:p>
            <a:pPr marL="0">
              <a:lnSpc>
                <a:spcPts val="2159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facilities, efficiently delivering NCD care, reducing healthcare costs borne by </a:t>
            </a:r>
          </a:p>
          <a:p>
            <a:pPr marL="0">
              <a:lnSpc>
                <a:spcPts val="2160"/>
              </a:lnSpc>
            </a:pP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clients with multiple comorbidities, and decreasing HIV related stigma.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626668" y="3151405"/>
            <a:ext cx="10305896" cy="6444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2004" b="0" i="0" spc="1598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Ministry of health leadership, public-private partnerships, nongovernmental </a:t>
            </a:r>
          </a:p>
          <a:p>
            <a:pPr marL="457200">
              <a:lnSpc>
                <a:spcPts val="2159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organizations, PEPFAR implementing partners and international donors were 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1083868" y="3700045"/>
            <a:ext cx="9949220" cy="6445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crucial to the success of both programs, as was the absence of out-of-pocket </a:t>
            </a:r>
          </a:p>
          <a:p>
            <a:pPr marL="0">
              <a:lnSpc>
                <a:spcPts val="2160"/>
              </a:lnSpc>
            </a:pP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costs to clients in both programs.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626668" y="4776370"/>
            <a:ext cx="10834913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3</a:t>
            </a:r>
            <a:r>
              <a:rPr lang="en-US" sz="2004" b="0" i="0" spc="1598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To bolste</a:t>
            </a:r>
            <a:r>
              <a:rPr lang="en-US" sz="2004" b="0" i="0" spc="702" baseline="0" dirty="0">
                <a:solidFill>
                  <a:srgbClr val="000000"/>
                </a:solidFill>
                <a:latin typeface="Verdana"/>
              </a:rPr>
              <a:t>r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progra</a:t>
            </a:r>
            <a:r>
              <a:rPr lang="en-US" sz="2004" b="0" i="0" spc="700" baseline="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uptake, additional reporting of integrate</a:t>
            </a:r>
            <a:r>
              <a:rPr lang="en-US" sz="2004" b="0" i="0" spc="699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decentralized drug </a:t>
            </a:r>
          </a:p>
        </p:txBody>
      </p:sp>
      <p:sp>
        <p:nvSpPr>
          <p:cNvPr id="280" name="Rectangle 280"/>
          <p:cNvSpPr/>
          <p:nvPr/>
        </p:nvSpPr>
        <p:spPr>
          <a:xfrm>
            <a:off x="1083868" y="5050690"/>
            <a:ext cx="10221947" cy="644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distributio</a:t>
            </a:r>
            <a:r>
              <a:rPr lang="en-US" sz="2004" b="0" i="0" spc="701" baseline="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models should include HI</a:t>
            </a:r>
            <a:r>
              <a:rPr lang="en-US" sz="2004" b="0" i="0" spc="668" baseline="0" dirty="0">
                <a:solidFill>
                  <a:srgbClr val="000000"/>
                </a:solidFill>
                <a:latin typeface="Verdana"/>
              </a:rPr>
              <a:t>V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an</a:t>
            </a:r>
            <a:r>
              <a:rPr lang="en-US" sz="2004" b="0" i="0" spc="694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NCD health outcomes and mortality </a:t>
            </a:r>
          </a:p>
          <a:p>
            <a:pPr marL="0">
              <a:lnSpc>
                <a:spcPts val="2160"/>
              </a:lnSpc>
            </a:pP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trends.</a:t>
            </a:r>
          </a:p>
        </p:txBody>
      </p:sp>
      <p:sp>
        <p:nvSpPr>
          <p:cNvPr id="281" name="Rectangle 281"/>
          <p:cNvSpPr/>
          <p:nvPr/>
        </p:nvSpPr>
        <p:spPr>
          <a:xfrm>
            <a:off x="442874" y="231706"/>
            <a:ext cx="3742889" cy="813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Conclusions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Freeform 28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284" name="Freeform 284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5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286" name="Rectangle 286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308152" y="1393725"/>
            <a:ext cx="10517085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2004" b="0" i="0" spc="700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Further evaluatio</a:t>
            </a:r>
            <a:r>
              <a:rPr lang="en-US" sz="2004" b="0" i="0" spc="701" baseline="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for integrated HIV/NCD drug distribution program</a:t>
            </a:r>
            <a:r>
              <a:rPr lang="en-US" sz="2004" b="0" i="0" spc="708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includes:</a:t>
            </a:r>
          </a:p>
        </p:txBody>
      </p:sp>
      <p:sp>
        <p:nvSpPr>
          <p:cNvPr id="288" name="Rectangle 288"/>
          <p:cNvSpPr/>
          <p:nvPr/>
        </p:nvSpPr>
        <p:spPr>
          <a:xfrm>
            <a:off x="994257" y="1732053"/>
            <a:ext cx="8247608" cy="370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25" algn="l"/>
              </a:tabLst>
            </a:pPr>
            <a:r>
              <a:rPr lang="en-US" sz="2004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analysis o</a:t>
            </a:r>
            <a:r>
              <a:rPr lang="en-US" sz="2004" b="0" i="0" spc="694" baseline="0" dirty="0">
                <a:solidFill>
                  <a:srgbClr val="000000"/>
                </a:solidFill>
                <a:latin typeface="Verdana"/>
              </a:rPr>
              <a:t>f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factors correlated with improved retention in care;</a:t>
            </a:r>
          </a:p>
        </p:txBody>
      </p:sp>
      <p:sp>
        <p:nvSpPr>
          <p:cNvPr id="289" name="Rectangle 289"/>
          <p:cNvSpPr/>
          <p:nvPr/>
        </p:nvSpPr>
        <p:spPr>
          <a:xfrm>
            <a:off x="994257" y="2070001"/>
            <a:ext cx="10092827" cy="371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25" algn="l"/>
              </a:tabLst>
            </a:pPr>
            <a:r>
              <a:rPr lang="en-US" sz="2006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patterns of service uptake or site preferences among people living with HIV </a:t>
            </a:r>
          </a:p>
        </p:txBody>
      </p:sp>
      <p:sp>
        <p:nvSpPr>
          <p:cNvPr id="290" name="Rectangle 290"/>
          <p:cNvSpPr/>
          <p:nvPr/>
        </p:nvSpPr>
        <p:spPr>
          <a:xfrm>
            <a:off x="1337183" y="2344955"/>
            <a:ext cx="4065002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compared to people with NCDs;</a:t>
            </a:r>
          </a:p>
        </p:txBody>
      </p:sp>
      <p:sp>
        <p:nvSpPr>
          <p:cNvPr id="291" name="Rectangle 291"/>
          <p:cNvSpPr/>
          <p:nvPr/>
        </p:nvSpPr>
        <p:spPr>
          <a:xfrm>
            <a:off x="994257" y="2681759"/>
            <a:ext cx="9950488" cy="370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25" algn="l"/>
              </a:tabLst>
            </a:pPr>
            <a:r>
              <a:rPr lang="en-US" sz="2004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analysis of HIV clinical outcomes by mode of DDD progra</a:t>
            </a:r>
            <a:r>
              <a:rPr lang="en-US" sz="2004" b="0" i="0" spc="714" baseline="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utilize</a:t>
            </a:r>
            <a:r>
              <a:rPr lang="en-US" sz="2004" b="0" i="0" spc="705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and by </a:t>
            </a:r>
          </a:p>
        </p:txBody>
      </p:sp>
      <p:sp>
        <p:nvSpPr>
          <p:cNvPr id="292" name="Rectangle 292"/>
          <p:cNvSpPr/>
          <p:nvPr/>
        </p:nvSpPr>
        <p:spPr>
          <a:xfrm>
            <a:off x="1337183" y="2956079"/>
            <a:ext cx="2610743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demographic factors</a:t>
            </a:r>
          </a:p>
        </p:txBody>
      </p:sp>
      <p:sp>
        <p:nvSpPr>
          <p:cNvPr id="293" name="Rectangle 293"/>
          <p:cNvSpPr/>
          <p:nvPr/>
        </p:nvSpPr>
        <p:spPr>
          <a:xfrm>
            <a:off x="994257" y="3294407"/>
            <a:ext cx="5559321" cy="370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25" algn="l"/>
              </a:tabLst>
            </a:pPr>
            <a:r>
              <a:rPr lang="en-US" sz="2004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risk factors for loss of viral suppression; </a:t>
            </a:r>
          </a:p>
        </p:txBody>
      </p:sp>
      <p:sp>
        <p:nvSpPr>
          <p:cNvPr id="294" name="Rectangle 294"/>
          <p:cNvSpPr/>
          <p:nvPr/>
        </p:nvSpPr>
        <p:spPr>
          <a:xfrm>
            <a:off x="994257" y="3632355"/>
            <a:ext cx="10704197" cy="371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2925" algn="l"/>
              </a:tabLst>
            </a:pPr>
            <a:r>
              <a:rPr lang="en-US" sz="2006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client preference data o</a:t>
            </a:r>
            <a:r>
              <a:rPr lang="en-US" sz="2006" b="0" i="0" spc="693" baseline="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stigma</a:t>
            </a:r>
            <a:r>
              <a:rPr lang="en-US" sz="2006" b="0" i="0" spc="695" baseline="0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provider trust and factors influencing choice of </a:t>
            </a:r>
          </a:p>
        </p:txBody>
      </p:sp>
      <p:sp>
        <p:nvSpPr>
          <p:cNvPr id="295" name="Rectangle 295"/>
          <p:cNvSpPr/>
          <p:nvPr/>
        </p:nvSpPr>
        <p:spPr>
          <a:xfrm>
            <a:off x="1337183" y="3907309"/>
            <a:ext cx="1575659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facility type.</a:t>
            </a:r>
          </a:p>
        </p:txBody>
      </p:sp>
      <p:sp>
        <p:nvSpPr>
          <p:cNvPr id="296" name="Rectangle 296"/>
          <p:cNvSpPr/>
          <p:nvPr/>
        </p:nvSpPr>
        <p:spPr>
          <a:xfrm>
            <a:off x="308152" y="4308121"/>
            <a:ext cx="11428046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2004" b="0" i="0" spc="700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additional reporting of integrated NCD and HIV decentralized drug distribution models </a:t>
            </a:r>
          </a:p>
        </p:txBody>
      </p:sp>
      <p:sp>
        <p:nvSpPr>
          <p:cNvPr id="297" name="Rectangle 297"/>
          <p:cNvSpPr/>
          <p:nvPr/>
        </p:nvSpPr>
        <p:spPr>
          <a:xfrm>
            <a:off x="651357" y="4582441"/>
            <a:ext cx="10329499" cy="6445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2004" b="0" i="0" spc="707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needed on client-level clinical outcomes including blood pressure and glycemic</a:t>
            </a:r>
          </a:p>
          <a:p>
            <a:pPr marL="0">
              <a:lnSpc>
                <a:spcPts val="2160"/>
              </a:lnSpc>
            </a:pP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control, HIV including 95-95-95 benchmarks, and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308152" y="5257954"/>
            <a:ext cx="7512921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3</a:t>
            </a:r>
            <a:r>
              <a:rPr lang="en-US" sz="2004" b="0" i="0" spc="700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longer-term mortality trends through modelling studies.</a:t>
            </a:r>
          </a:p>
        </p:txBody>
      </p:sp>
      <p:sp>
        <p:nvSpPr>
          <p:cNvPr id="299" name="Rectangle 299"/>
          <p:cNvSpPr/>
          <p:nvPr/>
        </p:nvSpPr>
        <p:spPr>
          <a:xfrm>
            <a:off x="633374" y="231706"/>
            <a:ext cx="3537063" cy="813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Next steps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3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302" name="Freeform 302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304" name="Rectangle 304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554736" y="1726525"/>
            <a:ext cx="8314050" cy="9910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Deborah Goldstein, Office of HIV/AIDS, USAID, Washington, DC, USA</a:t>
            </a:r>
          </a:p>
          <a:p>
            <a:pPr marL="0">
              <a:lnSpc>
                <a:spcPts val="3456"/>
              </a:lnSpc>
            </a:pPr>
            <a:r>
              <a:rPr lang="en-US" sz="1802" b="0" i="0" spc="0" baseline="0" dirty="0">
                <a:solidFill>
                  <a:srgbClr val="000000"/>
                </a:solidFill>
                <a:latin typeface="Verdana"/>
              </a:rPr>
              <a:t>Nathan Ford, Global HIV, Hepatitis and Sexually Transmitted Infections </a:t>
            </a:r>
          </a:p>
          <a:p>
            <a:pPr marL="0">
              <a:lnSpc>
                <a:spcPts val="172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Programmes</a:t>
            </a:r>
            <a:r>
              <a:rPr lang="en-US" sz="1800" b="0" i="0" spc="607" baseline="0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World Health Organization, Geneva, Switzerland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554736" y="2824059"/>
            <a:ext cx="10145521" cy="551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Nicholas Kisyeri, Eswatini National AIDS Program, Eswatini; ICAP, Columbia University, </a:t>
            </a:r>
          </a:p>
          <a:p>
            <a:pPr marL="0">
              <a:lnSpc>
                <a:spcPts val="1727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Eswatini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554736" y="3482047"/>
            <a:ext cx="7262462" cy="3329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000000"/>
                </a:solidFill>
                <a:latin typeface="Verdana"/>
              </a:rPr>
              <a:t>Maggie Munsamy, National Department of Health, South Africa</a:t>
            </a:r>
          </a:p>
        </p:txBody>
      </p:sp>
      <p:sp>
        <p:nvSpPr>
          <p:cNvPr id="308" name="Rectangle 308"/>
          <p:cNvSpPr/>
          <p:nvPr/>
        </p:nvSpPr>
        <p:spPr>
          <a:xfrm>
            <a:off x="554736" y="3921720"/>
            <a:ext cx="5143271" cy="332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Liric</a:t>
            </a:r>
            <a:r>
              <a:rPr lang="en-US" sz="1800" b="0" i="0" spc="611" baseline="0" dirty="0">
                <a:solidFill>
                  <a:srgbClr val="000000"/>
                </a:solidFill>
                <a:latin typeface="Verdana"/>
              </a:rPr>
              <a:t>a</a:t>
            </a:r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Nishimoto, FHI 360, Durham, NC, USA</a:t>
            </a:r>
          </a:p>
        </p:txBody>
      </p:sp>
      <p:sp>
        <p:nvSpPr>
          <p:cNvPr id="309" name="Rectangle 309"/>
          <p:cNvSpPr/>
          <p:nvPr/>
        </p:nvSpPr>
        <p:spPr>
          <a:xfrm>
            <a:off x="554736" y="4360632"/>
            <a:ext cx="5524652" cy="332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Kufo</a:t>
            </a:r>
            <a:r>
              <a:rPr lang="en-US" sz="1800" b="0" i="0" spc="619" baseline="0" dirty="0">
                <a:solidFill>
                  <a:srgbClr val="000000"/>
                </a:solidFill>
                <a:latin typeface="Verdana"/>
              </a:rPr>
              <a:t>r</a:t>
            </a:r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Osi, Resolve to Save Lives, Abuja, Nigeria</a:t>
            </a:r>
          </a:p>
        </p:txBody>
      </p:sp>
      <p:sp>
        <p:nvSpPr>
          <p:cNvPr id="310" name="Rectangle 310"/>
          <p:cNvSpPr/>
          <p:nvPr/>
        </p:nvSpPr>
        <p:spPr>
          <a:xfrm>
            <a:off x="554736" y="4799164"/>
            <a:ext cx="10126061" cy="5525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000000"/>
                </a:solidFill>
                <a:latin typeface="Verdana"/>
              </a:rPr>
              <a:t>Herve Kambale, ICAP, Columbia University Mailman School of Public Health, New York, </a:t>
            </a:r>
          </a:p>
          <a:p>
            <a:pPr marL="0">
              <a:lnSpc>
                <a:spcPts val="1729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NY, USA</a:t>
            </a:r>
          </a:p>
        </p:txBody>
      </p:sp>
      <p:sp>
        <p:nvSpPr>
          <p:cNvPr id="311" name="Rectangle 311"/>
          <p:cNvSpPr/>
          <p:nvPr/>
        </p:nvSpPr>
        <p:spPr>
          <a:xfrm>
            <a:off x="554736" y="5458191"/>
            <a:ext cx="7517968" cy="771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Thomas Minor, Office of HIV/AIDS, USAID, Washington, DC, USA</a:t>
            </a:r>
          </a:p>
          <a:p>
            <a:pPr marL="0">
              <a:lnSpc>
                <a:spcPts val="3456"/>
              </a:lnSpc>
            </a:pPr>
            <a:r>
              <a:rPr lang="en-US" sz="1800" b="0" i="0" spc="0" baseline="0" dirty="0">
                <a:solidFill>
                  <a:srgbClr val="000000"/>
                </a:solidFill>
                <a:latin typeface="Verdana"/>
              </a:rPr>
              <a:t>Moses Bateganya, FHI 360, Durham, NC, USA</a:t>
            </a:r>
          </a:p>
        </p:txBody>
      </p:sp>
      <p:sp>
        <p:nvSpPr>
          <p:cNvPr id="312" name="Rectangle 312"/>
          <p:cNvSpPr/>
          <p:nvPr/>
        </p:nvSpPr>
        <p:spPr>
          <a:xfrm>
            <a:off x="442874" y="231706"/>
            <a:ext cx="6801185" cy="1416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Acknowledgement of </a:t>
            </a:r>
          </a:p>
          <a:p>
            <a:pPr marL="0">
              <a:lnSpc>
                <a:spcPts val="4752"/>
              </a:lnSpc>
            </a:pPr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contributors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114" name="Freeform 114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116" name="Rectangle 116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442874" y="231706"/>
            <a:ext cx="6032136" cy="1416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Conflict of interest </a:t>
            </a:r>
          </a:p>
          <a:p>
            <a:pPr marL="0">
              <a:lnSpc>
                <a:spcPts val="4752"/>
              </a:lnSpc>
            </a:pPr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disclosure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531571" y="2676481"/>
            <a:ext cx="7031218" cy="259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1" spc="0" baseline="0" dirty="0">
                <a:solidFill>
                  <a:srgbClr val="000000"/>
                </a:solidFill>
                <a:latin typeface="Verdana-Italic"/>
              </a:rPr>
              <a:t>I have no relevant financial relationships with ineligible companies to disclose.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1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122" name="Freeform 122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124" name="Rectangle 124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810463" y="1830232"/>
            <a:ext cx="10423848" cy="12849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To promote awareness of successful large-scale NCD/HIV </a:t>
            </a:r>
          </a:p>
          <a:p>
            <a:pPr marL="0">
              <a:lnSpc>
                <a:spcPts val="3024"/>
              </a:lnSpc>
            </a:pPr>
            <a:r>
              <a:rPr lang="en-US" sz="2798" b="0" i="0" spc="0" baseline="0" dirty="0">
                <a:solidFill>
                  <a:srgbClr val="000000"/>
                </a:solidFill>
                <a:latin typeface="Verdana"/>
              </a:rPr>
              <a:t>integration projects, we present experiences wit</a:t>
            </a:r>
            <a:r>
              <a:rPr lang="en-US" sz="2798" b="0" i="0" spc="1001" baseline="0" dirty="0">
                <a:solidFill>
                  <a:srgbClr val="000000"/>
                </a:solidFill>
                <a:latin typeface="Verdana"/>
              </a:rPr>
              <a:t>h</a:t>
            </a:r>
            <a:r>
              <a:rPr lang="en-US" sz="2798" b="0" i="0" spc="0" baseline="0" dirty="0">
                <a:solidFill>
                  <a:srgbClr val="000000"/>
                </a:solidFill>
                <a:latin typeface="Verdana"/>
              </a:rPr>
              <a:t>person-</a:t>
            </a:r>
          </a:p>
          <a:p>
            <a:pPr marL="0">
              <a:lnSpc>
                <a:spcPts val="3026"/>
              </a:lnSpc>
            </a:pP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centre</a:t>
            </a:r>
            <a:r>
              <a:rPr lang="en-US" sz="2795" b="0" i="0" spc="1020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models for HIV and NCD integration through 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810463" y="2982757"/>
            <a:ext cx="10076393" cy="12846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decentralized medication distributio</a:t>
            </a:r>
            <a:r>
              <a:rPr lang="en-US" sz="2795" b="0" i="0" spc="1059" baseline="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from Eswatini and </a:t>
            </a:r>
          </a:p>
          <a:p>
            <a:pPr marL="0">
              <a:lnSpc>
                <a:spcPts val="3024"/>
              </a:lnSpc>
            </a:pP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Sout</a:t>
            </a:r>
            <a:r>
              <a:rPr lang="en-US" sz="2795" b="0" i="0" spc="1014" baseline="0" dirty="0">
                <a:solidFill>
                  <a:srgbClr val="000000"/>
                </a:solidFill>
                <a:latin typeface="Verdana"/>
              </a:rPr>
              <a:t>h</a:t>
            </a: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Africa, focusing on programmatic successes and </a:t>
            </a:r>
          </a:p>
          <a:p>
            <a:pPr marL="0">
              <a:lnSpc>
                <a:spcPts val="3024"/>
              </a:lnSpc>
            </a:pPr>
            <a:r>
              <a:rPr lang="en-US" sz="2798" b="0" i="0" spc="0" baseline="0" dirty="0">
                <a:solidFill>
                  <a:srgbClr val="000000"/>
                </a:solidFill>
                <a:latin typeface="Verdana"/>
              </a:rPr>
              <a:t>implementation challenges.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442874" y="231706"/>
            <a:ext cx="8323062" cy="1416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Purpose and objectives of </a:t>
            </a:r>
          </a:p>
          <a:p>
            <a:pPr marL="0">
              <a:lnSpc>
                <a:spcPts val="4752"/>
              </a:lnSpc>
            </a:pPr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the article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12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pic>
        <p:nvPicPr>
          <p:cNvPr id="130" name="Picture 1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53033"/>
            <a:ext cx="3443222" cy="5204967"/>
          </a:xfrm>
          <a:prstGeom prst="rect">
            <a:avLst/>
          </a:prstGeom>
          <a:noFill/>
        </p:spPr>
      </p:pic>
      <p:sp>
        <p:nvSpPr>
          <p:cNvPr id="131" name="Freeform 131"/>
          <p:cNvSpPr/>
          <p:nvPr/>
        </p:nvSpPr>
        <p:spPr>
          <a:xfrm>
            <a:off x="3430523" y="1655064"/>
            <a:ext cx="8761477" cy="5202936"/>
          </a:xfrm>
          <a:custGeom>
            <a:avLst/>
            <a:gdLst/>
            <a:ahLst/>
            <a:cxnLst/>
            <a:rect l="0" t="0" r="0" b="0"/>
            <a:pathLst>
              <a:path w="8761477" h="5202936">
                <a:moveTo>
                  <a:pt x="0" y="5202936"/>
                </a:moveTo>
                <a:lnTo>
                  <a:pt x="8761477" y="5202936"/>
                </a:lnTo>
                <a:lnTo>
                  <a:pt x="8761477" y="0"/>
                </a:lnTo>
                <a:lnTo>
                  <a:pt x="0" y="0"/>
                </a:lnTo>
                <a:lnTo>
                  <a:pt x="0" y="5202936"/>
                </a:lnTo>
                <a:close/>
              </a:path>
            </a:pathLst>
          </a:custGeom>
          <a:solidFill>
            <a:srgbClr val="489D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Rectangle 132"/>
          <p:cNvSpPr/>
          <p:nvPr/>
        </p:nvSpPr>
        <p:spPr>
          <a:xfrm>
            <a:off x="4116959" y="6415531"/>
            <a:ext cx="4429140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3983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4116959" y="1888262"/>
            <a:ext cx="7747385" cy="17092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solidFill>
                  <a:srgbClr val="FFFFFF"/>
                </a:solidFill>
                <a:latin typeface="Arial"/>
              </a:rPr>
              <a:t>“Person-centre</a:t>
            </a:r>
            <a:r>
              <a:rPr lang="en-US" sz="3600" b="0" i="0" spc="978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</a:rPr>
              <a:t>programming places </a:t>
            </a:r>
          </a:p>
          <a:p>
            <a:pPr marL="0">
              <a:lnSpc>
                <a:spcPts val="4320"/>
              </a:lnSpc>
            </a:pPr>
            <a:r>
              <a:rPr lang="en-US" sz="3602" b="0" i="0" spc="0" baseline="0" dirty="0">
                <a:solidFill>
                  <a:srgbClr val="FFFFFF"/>
                </a:solidFill>
                <a:latin typeface="ArialMT"/>
              </a:rPr>
              <a:t>individuals’ values and preferences at </a:t>
            </a:r>
          </a:p>
          <a:p>
            <a:pPr marL="0">
              <a:lnSpc>
                <a:spcPts val="4321"/>
              </a:lnSpc>
            </a:pPr>
            <a:r>
              <a:rPr lang="en-US" sz="3600" b="0" i="0" spc="0" baseline="0" dirty="0">
                <a:solidFill>
                  <a:srgbClr val="FFFFFF"/>
                </a:solidFill>
                <a:latin typeface="Arial"/>
              </a:rPr>
              <a:t>th</a:t>
            </a:r>
            <a:r>
              <a:rPr lang="en-US" sz="3600" b="0" i="0" spc="995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</a:rPr>
              <a:t>centr</a:t>
            </a:r>
            <a:r>
              <a:rPr lang="en-US" sz="3600" b="0" i="0" spc="1001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3600" b="0" i="0" spc="0" baseline="0" dirty="0">
                <a:solidFill>
                  <a:srgbClr val="FFFFFF"/>
                </a:solidFill>
                <a:latin typeface="Arial"/>
              </a:rPr>
              <a:t>of all aspects of program 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4116959" y="3534092"/>
            <a:ext cx="5744429" cy="612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="0" i="0" spc="0" baseline="0" dirty="0">
                <a:solidFill>
                  <a:srgbClr val="FFFFFF"/>
                </a:solidFill>
                <a:latin typeface="ArialMT"/>
              </a:rPr>
              <a:t>design and implementation.”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4116959" y="4643883"/>
            <a:ext cx="7454189" cy="10976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FFFFFF"/>
                </a:solidFill>
                <a:latin typeface="Calibri-Bold"/>
              </a:rPr>
              <a:t>Person-centred, integrated noncommunicable disease and </a:t>
            </a:r>
          </a:p>
          <a:p>
            <a:pPr marL="0">
              <a:lnSpc>
                <a:spcPts val="2882"/>
              </a:lnSpc>
            </a:pPr>
            <a:r>
              <a:rPr lang="en-US" sz="2400" b="1" i="0" spc="0" baseline="0" dirty="0">
                <a:solidFill>
                  <a:srgbClr val="FFFFFF"/>
                </a:solidFill>
                <a:latin typeface="Calibri-Bold"/>
              </a:rPr>
              <a:t>HIV decentralized drug distributio</a:t>
            </a:r>
            <a:r>
              <a:rPr lang="en-US" sz="2400" b="1" i="0" spc="561" baseline="0" dirty="0">
                <a:solidFill>
                  <a:srgbClr val="FFFFFF"/>
                </a:solidFill>
                <a:latin typeface="Calibri-Bold"/>
              </a:rPr>
              <a:t>n</a:t>
            </a:r>
            <a:r>
              <a:rPr lang="en-US" sz="2400" b="1" i="0" spc="0" baseline="0" dirty="0">
                <a:solidFill>
                  <a:srgbClr val="FFFFFF"/>
                </a:solidFill>
                <a:latin typeface="Calibri-Bold"/>
              </a:rPr>
              <a:t>in Eswatini and South </a:t>
            </a:r>
          </a:p>
          <a:p>
            <a:pPr marL="0">
              <a:lnSpc>
                <a:spcPts val="2879"/>
              </a:lnSpc>
            </a:pPr>
            <a:r>
              <a:rPr lang="en-US" sz="2400" b="1" i="0" spc="0" baseline="0" dirty="0">
                <a:solidFill>
                  <a:srgbClr val="FFFFFF"/>
                </a:solidFill>
                <a:latin typeface="Calibri-Bold"/>
              </a:rPr>
              <a:t>Africa</a:t>
            </a:r>
            <a:r>
              <a:rPr lang="en-US" sz="2400" b="1" i="0" spc="532" baseline="0" dirty="0">
                <a:solidFill>
                  <a:srgbClr val="FFFFFF"/>
                </a:solidFill>
                <a:latin typeface="Calibri-Bold"/>
              </a:rPr>
              <a:t>:</a:t>
            </a:r>
            <a:r>
              <a:rPr lang="en-US" sz="2400" b="1" i="0" spc="0" baseline="0" dirty="0">
                <a:solidFill>
                  <a:srgbClr val="FFFFFF"/>
                </a:solidFill>
                <a:latin typeface="Calibri-Bold"/>
              </a:rPr>
              <a:t>outcome</a:t>
            </a:r>
            <a:r>
              <a:rPr lang="en-US" sz="2400" b="1" i="0" spc="539" baseline="0" dirty="0">
                <a:solidFill>
                  <a:srgbClr val="FFFFFF"/>
                </a:solidFill>
                <a:latin typeface="Calibri-Bold"/>
              </a:rPr>
              <a:t>s</a:t>
            </a:r>
            <a:r>
              <a:rPr lang="en-US" sz="2400" b="1" i="0" spc="0" baseline="0" dirty="0">
                <a:solidFill>
                  <a:srgbClr val="FFFFFF"/>
                </a:solidFill>
                <a:latin typeface="Calibri-Bold"/>
              </a:rPr>
              <a:t>an</a:t>
            </a:r>
            <a:r>
              <a:rPr lang="en-US" sz="2400" b="1" i="0" spc="532" baseline="0" dirty="0">
                <a:solidFill>
                  <a:srgbClr val="FFFFFF"/>
                </a:solidFill>
                <a:latin typeface="Calibri-Bold"/>
              </a:rPr>
              <a:t>d</a:t>
            </a:r>
            <a:r>
              <a:rPr lang="en-US" sz="2400" b="1" i="0" spc="0" baseline="0" dirty="0">
                <a:solidFill>
                  <a:srgbClr val="FFFFFF"/>
                </a:solidFill>
                <a:latin typeface="Calibri-Bold"/>
              </a:rPr>
              <a:t>challenges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13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142" name="Rectangle 142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626668" y="1294415"/>
            <a:ext cx="10553090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2004" b="0" i="0" spc="1598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The aging population of people living with HIV has increased and 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1083868" y="1623219"/>
            <a:ext cx="9800590" cy="1431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so has the prevalence of noncommunicable diseases (NCDs).  </a:t>
            </a:r>
          </a:p>
          <a:p>
            <a:pPr marL="0">
              <a:lnSpc>
                <a:spcPts val="2593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Despite increasing NCD prevalence, there is a lack of high-</a:t>
            </a:r>
          </a:p>
          <a:p>
            <a:pPr marL="0">
              <a:lnSpc>
                <a:spcPts val="2592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quality published evidence to suppor</a:t>
            </a:r>
            <a:r>
              <a:rPr lang="en-US" sz="2400" b="0" i="0" spc="887" baseline="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person-centre</a:t>
            </a:r>
            <a:r>
              <a:rPr lang="en-US" sz="2400" b="0" i="0" spc="864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NCD/HIV </a:t>
            </a:r>
          </a:p>
          <a:p>
            <a:pPr marL="0">
              <a:lnSpc>
                <a:spcPts val="2591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integration models in sub-Saharan Africa.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626668" y="3066701"/>
            <a:ext cx="10612002" cy="4437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2006" b="0" i="0" spc="1597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Specifically, there is little research on integration of hypertension 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1083868" y="3396519"/>
            <a:ext cx="9170568" cy="7724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and diabetes care—two common NCDs—with differentiated </a:t>
            </a:r>
          </a:p>
          <a:p>
            <a:pPr marL="0">
              <a:lnSpc>
                <a:spcPts val="2591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models of HIV service delivery.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626668" y="4181379"/>
            <a:ext cx="10434701" cy="7725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3</a:t>
            </a:r>
            <a:r>
              <a:rPr lang="en-US" sz="2004" b="0" i="0" spc="1598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Integration may increase access </a:t>
            </a:r>
          </a:p>
          <a:p>
            <a:pPr marL="457200">
              <a:lnSpc>
                <a:spcPts val="2592"/>
              </a:lnSpc>
            </a:pP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2402" b="0" i="0" spc="857" baseline="0" dirty="0">
                <a:solidFill>
                  <a:srgbClr val="000000"/>
                </a:solidFill>
                <a:latin typeface="Verdana"/>
              </a:rPr>
              <a:t>o</a:t>
            </a: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hypertensio</a:t>
            </a:r>
            <a:r>
              <a:rPr lang="en-US" sz="2402" b="0" i="0" spc="887" baseline="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an</a:t>
            </a:r>
            <a:r>
              <a:rPr lang="en-US" sz="2402" b="0" i="0" spc="854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diabete</a:t>
            </a:r>
            <a:r>
              <a:rPr lang="en-US" sz="2402" b="0" i="0" spc="851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care among people living with HIV 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1083868" y="4840128"/>
            <a:ext cx="10104119" cy="7724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who have limited access to relevant services and may potentially </a:t>
            </a:r>
          </a:p>
          <a:p>
            <a:pPr marL="0">
              <a:lnSpc>
                <a:spcPts val="2591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improve healt</a:t>
            </a:r>
            <a:r>
              <a:rPr lang="en-US" sz="2400" b="0" i="0" spc="871" baseline="0" dirty="0">
                <a:solidFill>
                  <a:srgbClr val="000000"/>
                </a:solidFill>
                <a:latin typeface="Verdana"/>
              </a:rPr>
              <a:t>h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outcome</a:t>
            </a:r>
            <a:r>
              <a:rPr lang="en-US" sz="2400" b="0" i="0" spc="861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and reduce mortality.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442874" y="231706"/>
            <a:ext cx="3746244" cy="813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15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152" name="Freeform 152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154" name="Rectangle 154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542239" y="1522638"/>
            <a:ext cx="9140067" cy="12851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0" i="0" spc="0" baseline="0" dirty="0">
                <a:solidFill>
                  <a:srgbClr val="000000"/>
                </a:solidFill>
                <a:latin typeface="Verdana"/>
              </a:rPr>
              <a:t>1. Programmatic data from Community Health </a:t>
            </a:r>
          </a:p>
          <a:p>
            <a:pPr marL="0">
              <a:lnSpc>
                <a:spcPts val="3025"/>
              </a:lnSpc>
            </a:pP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Commodities Distribution (CHCD) in Eswatini from </a:t>
            </a:r>
          </a:p>
          <a:p>
            <a:pPr marL="0">
              <a:lnSpc>
                <a:spcPts val="3023"/>
              </a:lnSpc>
            </a:pP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April 2020 to December 2021.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542239" y="3314354"/>
            <a:ext cx="9725969" cy="12845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2. Programmatic data from Central Chronic Medicines </a:t>
            </a:r>
          </a:p>
          <a:p>
            <a:pPr marL="0">
              <a:lnSpc>
                <a:spcPts val="3023"/>
              </a:lnSpc>
            </a:pP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Dispensing and Distribution (CCMDD) in South Africa </a:t>
            </a:r>
          </a:p>
          <a:p>
            <a:pPr marL="0">
              <a:lnSpc>
                <a:spcPts val="3024"/>
              </a:lnSpc>
            </a:pP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fro</a:t>
            </a:r>
            <a:r>
              <a:rPr lang="en-US" sz="2795" b="0" i="0" spc="1013" baseline="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US" sz="2795" b="0" i="0" spc="0" baseline="0" dirty="0">
                <a:solidFill>
                  <a:srgbClr val="000000"/>
                </a:solidFill>
                <a:latin typeface="Verdana"/>
              </a:rPr>
              <a:t>January 2016 to December 2021.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442874" y="231706"/>
            <a:ext cx="4046034" cy="813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Methodology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162" name="Rectangle 162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442874" y="1199542"/>
            <a:ext cx="10410770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14755" algn="l"/>
              </a:tabLst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1.	83 PEPFAR-supported facilities and 721 functional community distribution 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1357630" y="1503962"/>
            <a:ext cx="8279874" cy="370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points implemented CHCD from April, 2020 t</a:t>
            </a:r>
            <a:r>
              <a:rPr lang="en-US" sz="2006" b="0" i="0" spc="696" baseline="0" dirty="0">
                <a:solidFill>
                  <a:srgbClr val="000000"/>
                </a:solidFill>
                <a:latin typeface="Verdana"/>
              </a:rPr>
              <a:t>o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December, 2021, 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1357630" y="1809396"/>
            <a:ext cx="9783129" cy="1589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providing over 28,000 people wit</a:t>
            </a:r>
            <a:r>
              <a:rPr lang="en-US" sz="2004" b="0" i="0" spc="704" baseline="0" dirty="0">
                <a:solidFill>
                  <a:srgbClr val="000000"/>
                </a:solidFill>
                <a:latin typeface="Verdana"/>
              </a:rPr>
              <a:t>h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and without HIV wit</a:t>
            </a:r>
            <a:r>
              <a:rPr lang="en-US" sz="2004" b="0" i="0" spc="710" baseline="0" dirty="0">
                <a:solidFill>
                  <a:srgbClr val="000000"/>
                </a:solidFill>
                <a:latin typeface="Verdana"/>
              </a:rPr>
              <a:t>h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integrated services </a:t>
            </a:r>
          </a:p>
          <a:p>
            <a:pPr marL="0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including multi-disease screening, HIV testing, CD4 and VL testing, ART </a:t>
            </a:r>
          </a:p>
          <a:p>
            <a:pPr marL="0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refills, and PrE</a:t>
            </a:r>
            <a:r>
              <a:rPr lang="en-US" sz="2004" b="0" i="0" spc="670" baseline="0" dirty="0">
                <a:solidFill>
                  <a:srgbClr val="000000"/>
                </a:solidFill>
                <a:latin typeface="Verdana"/>
              </a:rPr>
              <a:t>P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alongside NCD services including blood pressure and </a:t>
            </a:r>
          </a:p>
          <a:p>
            <a:pPr marL="0">
              <a:lnSpc>
                <a:spcPts val="2400"/>
              </a:lnSpc>
            </a:pP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glucose monitoring, hypertensio</a:t>
            </a:r>
            <a:r>
              <a:rPr lang="en-US" sz="2006" b="0" i="0" spc="666" baseline="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an</a:t>
            </a:r>
            <a:r>
              <a:rPr lang="en-US" sz="2006" b="0" i="0" spc="690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diabete</a:t>
            </a:r>
            <a:r>
              <a:rPr lang="en-US" sz="2006" b="0" i="0" spc="707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medication refills</a:t>
            </a:r>
            <a:r>
              <a:rPr lang="en-US" sz="2006" b="0" i="0" spc="714" baseline="0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No out-of-</a:t>
            </a:r>
          </a:p>
          <a:p>
            <a:pPr marL="0">
              <a:lnSpc>
                <a:spcPts val="2402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pocket costs.</a:t>
            </a:r>
          </a:p>
        </p:txBody>
      </p:sp>
      <p:sp>
        <p:nvSpPr>
          <p:cNvPr id="166" name="Rectangle 166"/>
          <p:cNvSpPr/>
          <p:nvPr/>
        </p:nvSpPr>
        <p:spPr>
          <a:xfrm>
            <a:off x="442874" y="3461793"/>
            <a:ext cx="8674449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14755" algn="l"/>
              </a:tabLst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2.	Th</a:t>
            </a:r>
            <a:r>
              <a:rPr lang="en-US" sz="2004" b="0" i="0" spc="694" baseline="0" dirty="0">
                <a:solidFill>
                  <a:srgbClr val="000000"/>
                </a:solidFill>
                <a:latin typeface="Verdana"/>
              </a:rPr>
              <a:t>e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26,776 clients enrolle</a:t>
            </a:r>
            <a:r>
              <a:rPr lang="en-US" sz="2004" b="0" i="0" spc="722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represent people living with and 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1357630" y="3766593"/>
            <a:ext cx="7346977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withou</a:t>
            </a:r>
            <a:r>
              <a:rPr lang="en-US" sz="2004" b="0" i="0" spc="678" baseline="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HIV</a:t>
            </a:r>
            <a:r>
              <a:rPr lang="en-US" sz="2004" b="0" i="0" spc="688" baseline="0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63% female an</a:t>
            </a:r>
            <a:r>
              <a:rPr lang="en-US" sz="2004" b="0" i="0" spc="672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4% belo</a:t>
            </a:r>
            <a:r>
              <a:rPr lang="en-US" sz="2004" b="0" i="0" spc="714" baseline="0" dirty="0">
                <a:solidFill>
                  <a:srgbClr val="000000"/>
                </a:solidFill>
                <a:latin typeface="Verdana"/>
              </a:rPr>
              <a:t>w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2004" b="0" i="0" spc="705" baseline="0" dirty="0">
                <a:solidFill>
                  <a:srgbClr val="000000"/>
                </a:solidFill>
                <a:latin typeface="Verdana"/>
              </a:rPr>
              <a:t>5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years of age.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442874" y="4197505"/>
            <a:ext cx="10258705" cy="370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14755" algn="l"/>
              </a:tabLst>
            </a:pP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3.	Eligible clients receive decentralized services a</a:t>
            </a:r>
            <a:r>
              <a:rPr lang="en-US" sz="2006" b="0" i="0" spc="705" baseline="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convenient public health 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1357630" y="4502939"/>
            <a:ext cx="9238939" cy="6749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facilitie</a:t>
            </a:r>
            <a:r>
              <a:rPr lang="en-US" sz="2004" b="0" i="0" spc="707" baseline="0" dirty="0">
                <a:solidFill>
                  <a:srgbClr val="000000"/>
                </a:solidFill>
                <a:latin typeface="Verdana"/>
              </a:rPr>
              <a:t>s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or decentralized pickup points, including under a tree, schools, </a:t>
            </a:r>
          </a:p>
          <a:p>
            <a:pPr marL="0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churches, bus stops, community halls, football pitches, and shops.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442874" y="231706"/>
            <a:ext cx="5404034" cy="813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Results: Eswatini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 17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173" name="Freeform 173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175" name="Rectangle 175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626668" y="1557936"/>
            <a:ext cx="10202873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14349" algn="l"/>
              </a:tabLst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4.	Initially HIV medication distribution was only entry point due to existing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1541017" y="1862736"/>
            <a:ext cx="9017823" cy="9797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HIV programmatic foundation; due to client perceptions o</a:t>
            </a:r>
            <a:r>
              <a:rPr lang="en-US" sz="2004" b="0" i="0" spc="706" baseline="0" dirty="0">
                <a:solidFill>
                  <a:srgbClr val="000000"/>
                </a:solidFill>
                <a:latin typeface="Verdana"/>
              </a:rPr>
              <a:t>f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HIV </a:t>
            </a:r>
          </a:p>
          <a:p>
            <a:pPr marL="0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stigma</a:t>
            </a:r>
            <a:r>
              <a:rPr lang="en-US" sz="2004" b="0" i="0" spc="698" baseline="0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however</a:t>
            </a:r>
            <a:r>
              <a:rPr lang="en-US" sz="2004" b="0" i="0" spc="683" baseline="0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CHCD added NCDs, FP, and other services, allowing </a:t>
            </a:r>
          </a:p>
          <a:p>
            <a:pPr marL="0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those without HIV to also participate in CHCD.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626668" y="2904009"/>
            <a:ext cx="10385659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14349" algn="l"/>
              </a:tabLst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5.	Only 1% o</a:t>
            </a:r>
            <a:r>
              <a:rPr lang="en-US" sz="2004" b="0" i="0" spc="696" baseline="0" dirty="0">
                <a:solidFill>
                  <a:srgbClr val="000000"/>
                </a:solidFill>
                <a:latin typeface="Verdana"/>
              </a:rPr>
              <a:t>f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CHCD clients missed appointments i</a:t>
            </a:r>
            <a:r>
              <a:rPr lang="en-US" sz="2004" b="0" i="0" spc="717" baseline="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this progra</a:t>
            </a:r>
            <a:r>
              <a:rPr lang="en-US" sz="2004" b="0" i="0" spc="702" baseline="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compared 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1541017" y="3208809"/>
            <a:ext cx="7302692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to 7</a:t>
            </a:r>
            <a:r>
              <a:rPr lang="en-US" sz="2004" b="0" i="0" spc="700" baseline="0" dirty="0">
                <a:solidFill>
                  <a:srgbClr val="000000"/>
                </a:solidFill>
                <a:latin typeface="Verdana"/>
              </a:rPr>
              <a:t>%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wh</a:t>
            </a:r>
            <a:r>
              <a:rPr lang="en-US" sz="2004" b="0" i="0" spc="681" baseline="0" dirty="0">
                <a:solidFill>
                  <a:srgbClr val="000000"/>
                </a:solidFill>
                <a:latin typeface="Verdana"/>
              </a:rPr>
              <a:t>o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missed appointments for facility-based refills.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626668" y="3640101"/>
            <a:ext cx="9860305" cy="3701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914349" algn="l"/>
              </a:tabLst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6.	Less than 10% of all clients receiving ART from facilities that conduct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1541017" y="3944521"/>
            <a:ext cx="9404508" cy="9803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6" b="0" i="0" spc="0" baseline="0" dirty="0">
                <a:solidFill>
                  <a:srgbClr val="000000"/>
                </a:solidFill>
                <a:latin typeface="Verdana"/>
              </a:rPr>
              <a:t>CHCD collected medications from pickup points; the preference for </a:t>
            </a:r>
          </a:p>
          <a:p>
            <a:pPr marL="0">
              <a:lnSpc>
                <a:spcPts val="2401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facility-based care may b</a:t>
            </a:r>
            <a:r>
              <a:rPr lang="en-US" sz="2004" b="0" i="0" spc="703" baseline="0" dirty="0">
                <a:solidFill>
                  <a:srgbClr val="000000"/>
                </a:solidFill>
                <a:latin typeface="Verdana"/>
              </a:rPr>
              <a:t>e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due t</a:t>
            </a:r>
            <a:r>
              <a:rPr lang="en-US" sz="2004" b="0" i="0" spc="693" baseline="0" dirty="0">
                <a:solidFill>
                  <a:srgbClr val="000000"/>
                </a:solidFill>
                <a:latin typeface="Verdana"/>
              </a:rPr>
              <a:t>o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perceive</a:t>
            </a:r>
            <a:r>
              <a:rPr lang="en-US" sz="2004" b="0" i="0" spc="697" baseline="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HIV-related stigma as CHCD </a:t>
            </a:r>
          </a:p>
          <a:p>
            <a:pPr marL="0">
              <a:lnSpc>
                <a:spcPts val="2400"/>
              </a:lnSpc>
            </a:pPr>
            <a:r>
              <a:rPr lang="en-US" sz="2004" b="0" i="0" spc="0" baseline="0" dirty="0">
                <a:solidFill>
                  <a:srgbClr val="000000"/>
                </a:solidFill>
                <a:latin typeface="Verdana"/>
              </a:rPr>
              <a:t>was initially designated only for people living with HIV.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442874" y="231706"/>
            <a:ext cx="5404034" cy="813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Results: Eswatini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 18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" y="248413"/>
            <a:ext cx="1607819" cy="1196339"/>
          </a:xfrm>
          <a:prstGeom prst="rect">
            <a:avLst/>
          </a:prstGeom>
          <a:noFill/>
        </p:spPr>
      </p:pic>
      <p:sp>
        <p:nvSpPr>
          <p:cNvPr id="185" name="Freeform 185"/>
          <p:cNvSpPr/>
          <p:nvPr/>
        </p:nvSpPr>
        <p:spPr>
          <a:xfrm>
            <a:off x="0" y="0"/>
            <a:ext cx="12192000" cy="1665733"/>
          </a:xfrm>
          <a:custGeom>
            <a:avLst/>
            <a:gdLst/>
            <a:ahLst/>
            <a:cxnLst/>
            <a:rect l="0" t="0" r="0" b="0"/>
            <a:pathLst>
              <a:path w="12192000" h="1665733">
                <a:moveTo>
                  <a:pt x="0" y="1665733"/>
                </a:moveTo>
                <a:lnTo>
                  <a:pt x="12192000" y="1665733"/>
                </a:lnTo>
                <a:lnTo>
                  <a:pt x="12192000" y="0"/>
                </a:lnTo>
                <a:lnTo>
                  <a:pt x="0" y="0"/>
                </a:lnTo>
                <a:lnTo>
                  <a:pt x="0" y="16657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328" y="248413"/>
            <a:ext cx="1607819" cy="1196339"/>
          </a:xfrm>
          <a:prstGeom prst="rect">
            <a:avLst/>
          </a:prstGeom>
          <a:noFill/>
        </p:spPr>
      </p:pic>
      <p:sp>
        <p:nvSpPr>
          <p:cNvPr id="187" name="Rectangle 187"/>
          <p:cNvSpPr/>
          <p:nvPr/>
        </p:nvSpPr>
        <p:spPr>
          <a:xfrm>
            <a:off x="442874" y="6415531"/>
            <a:ext cx="4429242" cy="18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674084" algn="l"/>
              </a:tabLst>
            </a:pP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23 </a:t>
            </a:r>
            <a:r>
              <a:rPr lang="en-US" sz="996" b="0" i="0" spc="362" baseline="0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en-US" sz="996" b="0" i="0" spc="0" baseline="0" dirty="0">
                <a:solidFill>
                  <a:srgbClr val="000000"/>
                </a:solidFill>
                <a:latin typeface="Verdana"/>
              </a:rPr>
              <a:t>26 July · Brisbane and virtual	ias2023.org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792175" y="1203484"/>
            <a:ext cx="10015039" cy="4437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0" i="0" spc="0" baseline="0" dirty="0">
                <a:solidFill>
                  <a:srgbClr val="000000"/>
                </a:solidFill>
                <a:latin typeface="Verdana"/>
              </a:rPr>
              <a:t>1.Some people living with HIV who require more comprehensive </a:t>
            </a:r>
          </a:p>
        </p:txBody>
      </p:sp>
      <p:sp>
        <p:nvSpPr>
          <p:cNvPr id="189" name="Rectangle 189"/>
          <p:cNvSpPr/>
          <p:nvPr/>
        </p:nvSpPr>
        <p:spPr>
          <a:xfrm>
            <a:off x="1020775" y="1533302"/>
            <a:ext cx="9191879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medical management continue to prefer facility-based care.</a:t>
            </a:r>
          </a:p>
        </p:txBody>
      </p:sp>
      <p:sp>
        <p:nvSpPr>
          <p:cNvPr id="190" name="Rectangle 190"/>
          <p:cNvSpPr/>
          <p:nvPr/>
        </p:nvSpPr>
        <p:spPr>
          <a:xfrm>
            <a:off x="792175" y="2446178"/>
            <a:ext cx="10038588" cy="8993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2.Due to supply chain difficulties resulting in low NCD medication</a:t>
            </a:r>
          </a:p>
          <a:p>
            <a:pPr marL="0">
              <a:lnSpc>
                <a:spcPts val="3591"/>
              </a:lnSpc>
            </a:pPr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supply, clients sometimes purchase from private pharmacies</a:t>
            </a:r>
          </a:p>
        </p:txBody>
      </p:sp>
      <p:sp>
        <p:nvSpPr>
          <p:cNvPr id="191" name="Rectangle 191"/>
          <p:cNvSpPr/>
          <p:nvPr/>
        </p:nvSpPr>
        <p:spPr>
          <a:xfrm>
            <a:off x="792175" y="3357911"/>
            <a:ext cx="6989063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or receive only 1-month supplies from CHCD.</a:t>
            </a:r>
          </a:p>
        </p:txBody>
      </p:sp>
      <p:sp>
        <p:nvSpPr>
          <p:cNvPr id="192" name="Rectangle 192"/>
          <p:cNvSpPr/>
          <p:nvPr/>
        </p:nvSpPr>
        <p:spPr>
          <a:xfrm>
            <a:off x="792175" y="4271041"/>
            <a:ext cx="10302544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3.The lack of funding for client transportation is another challenge.</a:t>
            </a:r>
          </a:p>
        </p:txBody>
      </p:sp>
      <p:sp>
        <p:nvSpPr>
          <p:cNvPr id="193" name="Rectangle 193"/>
          <p:cNvSpPr/>
          <p:nvPr/>
        </p:nvSpPr>
        <p:spPr>
          <a:xfrm>
            <a:off x="792175" y="5183917"/>
            <a:ext cx="3870045" cy="443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000000"/>
                </a:solidFill>
                <a:latin typeface="Verdana"/>
              </a:rPr>
              <a:t>4.Financial sustainability </a:t>
            </a:r>
          </a:p>
        </p:txBody>
      </p:sp>
      <p:sp>
        <p:nvSpPr>
          <p:cNvPr id="194" name="Rectangle 194"/>
          <p:cNvSpPr/>
          <p:nvPr/>
        </p:nvSpPr>
        <p:spPr>
          <a:xfrm>
            <a:off x="442874" y="231706"/>
            <a:ext cx="6509786" cy="813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1" i="0" spc="0" baseline="0" dirty="0">
                <a:solidFill>
                  <a:srgbClr val="489DCB"/>
                </a:solidFill>
                <a:latin typeface="Verdana-Bold"/>
              </a:rPr>
              <a:t>Challenges: Eswatini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DB0929D38B49BE3F7DB6EA59087A" ma:contentTypeVersion="16" ma:contentTypeDescription="Create a new document." ma:contentTypeScope="" ma:versionID="8f420e8e20567d4a64c7ea434cc2407a">
  <xsd:schema xmlns:xsd="http://www.w3.org/2001/XMLSchema" xmlns:xs="http://www.w3.org/2001/XMLSchema" xmlns:p="http://schemas.microsoft.com/office/2006/metadata/properties" xmlns:ns2="3d3018a3-4faf-4e6b-8b26-f4217bce7ffb" xmlns:ns3="250929fa-9806-4449-af20-7947085fa170" targetNamespace="http://schemas.microsoft.com/office/2006/metadata/properties" ma:root="true" ma:fieldsID="6c073a8761f2c9f2126bf7e324fe98b7" ns2:_="" ns3:_="">
    <xsd:import namespace="3d3018a3-4faf-4e6b-8b26-f4217bce7ffb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18a3-4faf-4e6b-8b26-f4217bce7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D72677-CE11-4CE1-9636-DF2220A3D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018a3-4faf-4e6b-8b26-f4217bce7ffb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4E802B-48FE-43C3-BF31-9818C0CD5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Microsoft Office PowerPoint</Application>
  <PresentationFormat>Widescreen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Verdana</vt:lpstr>
      <vt:lpstr>Verdana-Italic</vt:lpstr>
      <vt:lpstr>Verdana-Bold</vt:lpstr>
      <vt:lpstr>Arial</vt:lpstr>
      <vt:lpstr>ArialMT</vt:lpstr>
      <vt:lpstr>Calibri-Bold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Emma Williams</cp:lastModifiedBy>
  <cp:revision>1</cp:revision>
  <dcterms:modified xsi:type="dcterms:W3CDTF">2023-07-12T10:16:18Z</dcterms:modified>
</cp:coreProperties>
</file>