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00" r:id="rId5"/>
    <p:sldId id="285" r:id="rId6"/>
    <p:sldId id="334" r:id="rId7"/>
    <p:sldId id="301" r:id="rId8"/>
    <p:sldId id="322" r:id="rId9"/>
    <p:sldId id="302" r:id="rId10"/>
    <p:sldId id="304" r:id="rId11"/>
    <p:sldId id="321" r:id="rId12"/>
    <p:sldId id="307" r:id="rId13"/>
    <p:sldId id="324" r:id="rId14"/>
    <p:sldId id="308" r:id="rId15"/>
    <p:sldId id="309" r:id="rId16"/>
    <p:sldId id="311" r:id="rId17"/>
    <p:sldId id="312" r:id="rId18"/>
    <p:sldId id="325" r:id="rId19"/>
    <p:sldId id="326" r:id="rId20"/>
    <p:sldId id="314" r:id="rId21"/>
    <p:sldId id="315" r:id="rId22"/>
    <p:sldId id="327" r:id="rId23"/>
    <p:sldId id="328" r:id="rId24"/>
    <p:sldId id="329" r:id="rId25"/>
    <p:sldId id="338" r:id="rId26"/>
    <p:sldId id="316" r:id="rId27"/>
    <p:sldId id="330" r:id="rId28"/>
    <p:sldId id="331" r:id="rId29"/>
    <p:sldId id="332" r:id="rId30"/>
    <p:sldId id="333" r:id="rId31"/>
    <p:sldId id="336" r:id="rId32"/>
    <p:sldId id="341" r:id="rId33"/>
    <p:sldId id="319"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3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8" autoAdjust="0"/>
    <p:restoredTop sz="83089"/>
  </p:normalViewPr>
  <p:slideViewPr>
    <p:cSldViewPr snapToGrid="0" showGuides="1">
      <p:cViewPr varScale="1">
        <p:scale>
          <a:sx n="103" d="100"/>
          <a:sy n="103" d="100"/>
        </p:scale>
        <p:origin x="752" y="184"/>
      </p:cViewPr>
      <p:guideLst/>
    </p:cSldViewPr>
  </p:slideViewPr>
  <p:outlineViewPr>
    <p:cViewPr>
      <p:scale>
        <a:sx n="33" d="100"/>
        <a:sy n="33" d="100"/>
      </p:scale>
      <p:origin x="-32"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15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6AAA520-F2F5-4EDD-89FF-112F506DBD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Verdana" panose="020B0604030504040204" pitchFamily="34" charset="0"/>
            </a:endParaRPr>
          </a:p>
        </p:txBody>
      </p:sp>
      <p:sp>
        <p:nvSpPr>
          <p:cNvPr id="3" name="Datumsplatzhalter 2">
            <a:extLst>
              <a:ext uri="{FF2B5EF4-FFF2-40B4-BE49-F238E27FC236}">
                <a16:creationId xmlns:a16="http://schemas.microsoft.com/office/drawing/2014/main" id="{16D02F3C-8EFD-4B07-80ED-B2429D54C3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BD4C-6D77-4375-88B2-8F24E3740D1D}" type="datetimeFigureOut">
              <a:rPr lang="de-DE" smtClean="0">
                <a:latin typeface="Verdana" panose="020B0604030504040204" pitchFamily="34" charset="0"/>
              </a:rPr>
              <a:t>18.11.22</a:t>
            </a:fld>
            <a:endParaRPr lang="de-DE" dirty="0">
              <a:latin typeface="Verdana" panose="020B0604030504040204" pitchFamily="34" charset="0"/>
            </a:endParaRPr>
          </a:p>
        </p:txBody>
      </p:sp>
      <p:sp>
        <p:nvSpPr>
          <p:cNvPr id="4" name="Fußzeilenplatzhalter 3">
            <a:extLst>
              <a:ext uri="{FF2B5EF4-FFF2-40B4-BE49-F238E27FC236}">
                <a16:creationId xmlns:a16="http://schemas.microsoft.com/office/drawing/2014/main" id="{D51B987F-84C1-40E0-A9D7-A8F4901E4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Verdana" panose="020B0604030504040204" pitchFamily="34" charset="0"/>
            </a:endParaRPr>
          </a:p>
        </p:txBody>
      </p:sp>
      <p:sp>
        <p:nvSpPr>
          <p:cNvPr id="5" name="Foliennummernplatzhalter 4">
            <a:extLst>
              <a:ext uri="{FF2B5EF4-FFF2-40B4-BE49-F238E27FC236}">
                <a16:creationId xmlns:a16="http://schemas.microsoft.com/office/drawing/2014/main" id="{05432F72-438D-4B28-B0F3-2E4B8F6078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C5FE3-128E-4546-A5A8-7038C4C3160C}" type="slidenum">
              <a:rPr lang="de-DE" smtClean="0">
                <a:latin typeface="Verdana" panose="020B0604030504040204" pitchFamily="34" charset="0"/>
              </a:rPr>
              <a:t>‹#›</a:t>
            </a:fld>
            <a:endParaRPr lang="de-DE" dirty="0">
              <a:latin typeface="Verdana" panose="020B0604030504040204" pitchFamily="34" charset="0"/>
            </a:endParaRPr>
          </a:p>
        </p:txBody>
      </p:sp>
    </p:spTree>
    <p:extLst>
      <p:ext uri="{BB962C8B-B14F-4D97-AF65-F5344CB8AC3E}">
        <p14:creationId xmlns:p14="http://schemas.microsoft.com/office/powerpoint/2010/main" val="133846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59AF585C-AB1D-41F5-8A22-EE236ED1EB54}" type="datetimeFigureOut">
              <a:rPr lang="de-DE" smtClean="0"/>
              <a:pPr/>
              <a:t>18.11.22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F6DADB82-A706-4784-AE8E-3965AD040C7C}" type="slidenum">
              <a:rPr lang="de-DE" smtClean="0"/>
              <a:pPr/>
              <a:t>‹#›</a:t>
            </a:fld>
            <a:endParaRPr lang="de-DE" dirty="0"/>
          </a:p>
        </p:txBody>
      </p:sp>
    </p:spTree>
    <p:extLst>
      <p:ext uri="{BB962C8B-B14F-4D97-AF65-F5344CB8AC3E}">
        <p14:creationId xmlns:p14="http://schemas.microsoft.com/office/powerpoint/2010/main" val="86053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Guide can be found online at https://</a:t>
            </a:r>
            <a:r>
              <a:rPr lang="en-US" dirty="0" err="1"/>
              <a:t>www.differentiatedservicedelivery.org</a:t>
            </a:r>
            <a:r>
              <a:rPr lang="en-US" dirty="0"/>
              <a:t>/Resources/Resource-Library/CLM-guide-GF-funding-requests</a:t>
            </a:r>
          </a:p>
        </p:txBody>
      </p:sp>
      <p:sp>
        <p:nvSpPr>
          <p:cNvPr id="4" name="Slide Number Placeholder 3"/>
          <p:cNvSpPr>
            <a:spLocks noGrp="1"/>
          </p:cNvSpPr>
          <p:nvPr>
            <p:ph type="sldNum" sz="quarter" idx="5"/>
          </p:nvPr>
        </p:nvSpPr>
        <p:spPr/>
        <p:txBody>
          <a:bodyPr/>
          <a:lstStyle/>
          <a:p>
            <a:fld id="{F6DADB82-A706-4784-AE8E-3965AD040C7C}" type="slidenum">
              <a:rPr lang="de-DE" smtClean="0"/>
              <a:pPr/>
              <a:t>1</a:t>
            </a:fld>
            <a:endParaRPr lang="de-DE" dirty="0"/>
          </a:p>
        </p:txBody>
      </p:sp>
    </p:spTree>
    <p:extLst>
      <p:ext uri="{BB962C8B-B14F-4D97-AF65-F5344CB8AC3E}">
        <p14:creationId xmlns:p14="http://schemas.microsoft.com/office/powerpoint/2010/main" val="408067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full Guide has illustrative examples of content that could be included as responses to each of these content items.  </a:t>
            </a:r>
          </a:p>
          <a:p>
            <a:endParaRPr lang="en-US" dirty="0"/>
          </a:p>
          <a:p>
            <a:r>
              <a:rPr lang="en-US" dirty="0"/>
              <a:t>Presenters and trainers may want to simply use this slide for participant discussion about potential responses to each of these content items but can also consult the guide to build out slides adapted to country and regional contexts.</a:t>
            </a:r>
          </a:p>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20</a:t>
            </a:fld>
            <a:endParaRPr lang="de-DE" dirty="0"/>
          </a:p>
        </p:txBody>
      </p:sp>
    </p:spTree>
    <p:extLst>
      <p:ext uri="{BB962C8B-B14F-4D97-AF65-F5344CB8AC3E}">
        <p14:creationId xmlns:p14="http://schemas.microsoft.com/office/powerpoint/2010/main" val="200061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full Guide has illustrative examples of content that could be included as responses to each of these content items.  </a:t>
            </a:r>
          </a:p>
          <a:p>
            <a:endParaRPr lang="en-US" dirty="0"/>
          </a:p>
          <a:p>
            <a:r>
              <a:rPr lang="en-US" dirty="0"/>
              <a:t>Presenters and trainers may want to simply use this slide for participant discussion about potential responses to each of these content items but can also consult the guide to build out slides adapted to country and regional contexts.</a:t>
            </a:r>
          </a:p>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21</a:t>
            </a:fld>
            <a:endParaRPr lang="de-DE" dirty="0"/>
          </a:p>
        </p:txBody>
      </p:sp>
    </p:spTree>
    <p:extLst>
      <p:ext uri="{BB962C8B-B14F-4D97-AF65-F5344CB8AC3E}">
        <p14:creationId xmlns:p14="http://schemas.microsoft.com/office/powerpoint/2010/main" val="395176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27</a:t>
            </a:fld>
            <a:endParaRPr lang="de-DE" dirty="0"/>
          </a:p>
        </p:txBody>
      </p:sp>
    </p:spTree>
    <p:extLst>
      <p:ext uri="{BB962C8B-B14F-4D97-AF65-F5344CB8AC3E}">
        <p14:creationId xmlns:p14="http://schemas.microsoft.com/office/powerpoint/2010/main" val="342351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Guide can be found online at https://</a:t>
            </a:r>
            <a:r>
              <a:rPr lang="en-US" dirty="0" err="1"/>
              <a:t>www.differentiatedservicedelivery.org</a:t>
            </a:r>
            <a:r>
              <a:rPr lang="en-US" dirty="0"/>
              <a:t>/Resources/Resource-Library/CLM-guide-GF-funding-requests</a:t>
            </a:r>
          </a:p>
        </p:txBody>
      </p:sp>
      <p:sp>
        <p:nvSpPr>
          <p:cNvPr id="4" name="Slide Number Placeholder 3"/>
          <p:cNvSpPr>
            <a:spLocks noGrp="1"/>
          </p:cNvSpPr>
          <p:nvPr>
            <p:ph type="sldNum" sz="quarter" idx="5"/>
          </p:nvPr>
        </p:nvSpPr>
        <p:spPr/>
        <p:txBody>
          <a:bodyPr/>
          <a:lstStyle/>
          <a:p>
            <a:fld id="{F6DADB82-A706-4784-AE8E-3965AD040C7C}" type="slidenum">
              <a:rPr lang="de-DE" smtClean="0"/>
              <a:pPr/>
              <a:t>28</a:t>
            </a:fld>
            <a:endParaRPr lang="de-DE" dirty="0"/>
          </a:p>
        </p:txBody>
      </p:sp>
    </p:spTree>
    <p:extLst>
      <p:ext uri="{BB962C8B-B14F-4D97-AF65-F5344CB8AC3E}">
        <p14:creationId xmlns:p14="http://schemas.microsoft.com/office/powerpoint/2010/main" val="30239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2</a:t>
            </a:fld>
            <a:endParaRPr lang="de-DE" dirty="0"/>
          </a:p>
        </p:txBody>
      </p:sp>
    </p:spTree>
    <p:extLst>
      <p:ext uri="{BB962C8B-B14F-4D97-AF65-F5344CB8AC3E}">
        <p14:creationId xmlns:p14="http://schemas.microsoft.com/office/powerpoint/2010/main" val="44299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ADB82-A706-4784-AE8E-3965AD040C7C}" type="slidenum">
              <a:rPr lang="de-DE" smtClean="0"/>
              <a:pPr/>
              <a:t>4</a:t>
            </a:fld>
            <a:endParaRPr lang="de-DE" dirty="0"/>
          </a:p>
        </p:txBody>
      </p:sp>
    </p:spTree>
    <p:extLst>
      <p:ext uri="{BB962C8B-B14F-4D97-AF65-F5344CB8AC3E}">
        <p14:creationId xmlns:p14="http://schemas.microsoft.com/office/powerpoint/2010/main" val="191626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ADB82-A706-4784-AE8E-3965AD040C7C}" type="slidenum">
              <a:rPr lang="de-DE" smtClean="0"/>
              <a:pPr/>
              <a:t>5</a:t>
            </a:fld>
            <a:endParaRPr lang="de-DE" dirty="0"/>
          </a:p>
        </p:txBody>
      </p:sp>
    </p:spTree>
    <p:extLst>
      <p:ext uri="{BB962C8B-B14F-4D97-AF65-F5344CB8AC3E}">
        <p14:creationId xmlns:p14="http://schemas.microsoft.com/office/powerpoint/2010/main" val="347064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8</a:t>
            </a:fld>
            <a:endParaRPr lang="de-DE" dirty="0"/>
          </a:p>
        </p:txBody>
      </p:sp>
    </p:spTree>
    <p:extLst>
      <p:ext uri="{BB962C8B-B14F-4D97-AF65-F5344CB8AC3E}">
        <p14:creationId xmlns:p14="http://schemas.microsoft.com/office/powerpoint/2010/main" val="308143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13</a:t>
            </a:fld>
            <a:endParaRPr lang="de-DE" dirty="0"/>
          </a:p>
        </p:txBody>
      </p:sp>
    </p:spTree>
    <p:extLst>
      <p:ext uri="{BB962C8B-B14F-4D97-AF65-F5344CB8AC3E}">
        <p14:creationId xmlns:p14="http://schemas.microsoft.com/office/powerpoint/2010/main" val="194730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16</a:t>
            </a:fld>
            <a:endParaRPr lang="de-DE" dirty="0"/>
          </a:p>
        </p:txBody>
      </p:sp>
    </p:spTree>
    <p:extLst>
      <p:ext uri="{BB962C8B-B14F-4D97-AF65-F5344CB8AC3E}">
        <p14:creationId xmlns:p14="http://schemas.microsoft.com/office/powerpoint/2010/main" val="385599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full Guide has illustrative examples of content that could be included as responses to each of these content items.  </a:t>
            </a:r>
          </a:p>
          <a:p>
            <a:endParaRPr lang="en-US" dirty="0"/>
          </a:p>
          <a:p>
            <a:r>
              <a:rPr lang="en-US" dirty="0"/>
              <a:t>Presenters and trainers may want to simply use this slide for participant discussion about potential responses to each of these content items but can also consult the guide to build out slides adapted to country and regional contexts.</a:t>
            </a:r>
          </a:p>
        </p:txBody>
      </p:sp>
      <p:sp>
        <p:nvSpPr>
          <p:cNvPr id="4" name="Slide Number Placeholder 3"/>
          <p:cNvSpPr>
            <a:spLocks noGrp="1"/>
          </p:cNvSpPr>
          <p:nvPr>
            <p:ph type="sldNum" sz="quarter" idx="5"/>
          </p:nvPr>
        </p:nvSpPr>
        <p:spPr/>
        <p:txBody>
          <a:bodyPr/>
          <a:lstStyle/>
          <a:p>
            <a:fld id="{F6DADB82-A706-4784-AE8E-3965AD040C7C}" type="slidenum">
              <a:rPr lang="de-DE" smtClean="0"/>
              <a:pPr/>
              <a:t>18</a:t>
            </a:fld>
            <a:endParaRPr lang="de-DE" dirty="0"/>
          </a:p>
        </p:txBody>
      </p:sp>
    </p:spTree>
    <p:extLst>
      <p:ext uri="{BB962C8B-B14F-4D97-AF65-F5344CB8AC3E}">
        <p14:creationId xmlns:p14="http://schemas.microsoft.com/office/powerpoint/2010/main" val="420043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one illustrative examples of content that outlines potential responses to the questions in the Funding Request form.</a:t>
            </a:r>
          </a:p>
          <a:p>
            <a:endParaRPr lang="en-US" dirty="0"/>
          </a:p>
          <a:p>
            <a:r>
              <a:rPr lang="en-US" dirty="0"/>
              <a:t>Presenters and trainers may want to consult the full Guide to build out slides for each question in the Funding Request form and then adapt the material to country and regional contexts.</a:t>
            </a:r>
          </a:p>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19</a:t>
            </a:fld>
            <a:endParaRPr lang="de-DE" dirty="0"/>
          </a:p>
        </p:txBody>
      </p:sp>
    </p:spTree>
    <p:extLst>
      <p:ext uri="{BB962C8B-B14F-4D97-AF65-F5344CB8AC3E}">
        <p14:creationId xmlns:p14="http://schemas.microsoft.com/office/powerpoint/2010/main" val="343840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382628" y="657270"/>
            <a:ext cx="8137526" cy="1607282"/>
          </a:xfrm>
        </p:spPr>
        <p:txBody>
          <a:bodyPr/>
          <a:lstStyle>
            <a:lvl1pPr>
              <a:lnSpc>
                <a:spcPct val="85000"/>
              </a:lnSpc>
              <a:defRPr sz="4800">
                <a:solidFill>
                  <a:schemeClr val="accent1"/>
                </a:solidFill>
              </a:defRPr>
            </a:lvl1pPr>
          </a:lstStyle>
          <a:p>
            <a:r>
              <a:rPr lang="en-GB" dirty="0"/>
              <a:t>Click to edit Master title style</a:t>
            </a:r>
            <a:endParaRPr lang="de-DE" dirty="0"/>
          </a:p>
        </p:txBody>
      </p:sp>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382628" y="6248400"/>
            <a:ext cx="8137526" cy="396240"/>
          </a:xfrm>
        </p:spPr>
        <p:txBody>
          <a:bodyPr/>
          <a:lstStyle>
            <a:lvl1pPr marL="0" indent="0">
              <a:buNone/>
              <a:defRPr sz="1000"/>
            </a:lvl1pPr>
          </a:lstStyle>
          <a:p>
            <a:pPr lvl="0"/>
            <a:r>
              <a:rPr lang="en-GB"/>
              <a:t>Click to edit Master text styles</a:t>
            </a:r>
          </a:p>
        </p:txBody>
      </p:sp>
      <p:pic>
        <p:nvPicPr>
          <p:cNvPr id="4" name="Picture 3">
            <a:extLst>
              <a:ext uri="{FF2B5EF4-FFF2-40B4-BE49-F238E27FC236}">
                <a16:creationId xmlns:a16="http://schemas.microsoft.com/office/drawing/2014/main" id="{BD2628D6-D960-4037-8837-5FECF55955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74" r="11279" b="6001"/>
          <a:stretch/>
        </p:blipFill>
        <p:spPr>
          <a:xfrm>
            <a:off x="0" y="1788572"/>
            <a:ext cx="3092116" cy="5069429"/>
          </a:xfrm>
          <a:prstGeom prst="rect">
            <a:avLst/>
          </a:prstGeom>
        </p:spPr>
      </p:pic>
      <p:cxnSp>
        <p:nvCxnSpPr>
          <p:cNvPr id="6" name="Straight Connector 5">
            <a:extLst>
              <a:ext uri="{FF2B5EF4-FFF2-40B4-BE49-F238E27FC236}">
                <a16:creationId xmlns:a16="http://schemas.microsoft.com/office/drawing/2014/main" id="{60579B71-EC74-E985-EA2D-1321034CD8A3}"/>
              </a:ext>
            </a:extLst>
          </p:cNvPr>
          <p:cNvCxnSpPr/>
          <p:nvPr userDrawn="1"/>
        </p:nvCxnSpPr>
        <p:spPr>
          <a:xfrm>
            <a:off x="3382628" y="4856652"/>
            <a:ext cx="813752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3490ADA-F429-CB69-A8E8-F155E16CAF86}"/>
              </a:ext>
            </a:extLst>
          </p:cNvPr>
          <p:cNvSpPr>
            <a:spLocks noGrp="1"/>
          </p:cNvSpPr>
          <p:nvPr>
            <p:ph type="body" sz="quarter" idx="11"/>
          </p:nvPr>
        </p:nvSpPr>
        <p:spPr>
          <a:xfrm>
            <a:off x="3382629" y="5072430"/>
            <a:ext cx="8137525" cy="317167"/>
          </a:xfrm>
        </p:spPr>
        <p:txBody>
          <a:bodyPr/>
          <a:lstStyle>
            <a:lvl1pPr marL="0" indent="0">
              <a:buNone/>
              <a:defRPr b="1"/>
            </a:lvl1pPr>
          </a:lstStyle>
          <a:p>
            <a:pPr lvl="0"/>
            <a:r>
              <a:rPr lang="en-GB" dirty="0"/>
              <a:t>Click to edit Master text styles</a:t>
            </a:r>
          </a:p>
        </p:txBody>
      </p:sp>
    </p:spTree>
    <p:extLst>
      <p:ext uri="{BB962C8B-B14F-4D97-AF65-F5344CB8AC3E}">
        <p14:creationId xmlns:p14="http://schemas.microsoft.com/office/powerpoint/2010/main" val="156709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4">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chemeClr val="accent1"/>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pic>
        <p:nvPicPr>
          <p:cNvPr id="3" name="Picture 2">
            <a:extLst>
              <a:ext uri="{FF2B5EF4-FFF2-40B4-BE49-F238E27FC236}">
                <a16:creationId xmlns:a16="http://schemas.microsoft.com/office/drawing/2014/main" id="{4E064C3C-24E4-7A33-FDEC-5F2CF6F9F9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34326"/>
            <a:ext cx="933087" cy="2923674"/>
          </a:xfrm>
          <a:prstGeom prst="rect">
            <a:avLst/>
          </a:prstGeom>
        </p:spPr>
      </p:pic>
    </p:spTree>
    <p:extLst>
      <p:ext uri="{BB962C8B-B14F-4D97-AF65-F5344CB8AC3E}">
        <p14:creationId xmlns:p14="http://schemas.microsoft.com/office/powerpoint/2010/main" val="425297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4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a:lstStyle>
            <a:lvl1pPr marL="0" indent="0">
              <a:buNone/>
              <a:defRPr sz="1600" b="1">
                <a:solidFill>
                  <a:schemeClr val="accent1"/>
                </a:solidFill>
              </a:defRPr>
            </a:lvl1pPr>
            <a:lvl3pPr marL="442913" indent="0">
              <a:buNone/>
              <a:defRPr/>
            </a:lvl3pPr>
          </a:lstStyle>
          <a:p>
            <a:pPr lvl="0"/>
            <a:r>
              <a:rPr lang="en-GB" dirty="0"/>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anchor="ctr"/>
          <a:lstStyle>
            <a:lvl1pPr algn="ctr">
              <a:buNone/>
              <a:defRPr sz="1400"/>
            </a:lvl1pPr>
          </a:lstStyle>
          <a:p>
            <a:r>
              <a:rPr lang="en-GB"/>
              <a:t>Click icon to add picture</a:t>
            </a:r>
            <a:endParaRPr lang="de-DE"/>
          </a:p>
        </p:txBody>
      </p:sp>
      <p:grpSp>
        <p:nvGrpSpPr>
          <p:cNvPr id="3" name="Group 2">
            <a:extLst>
              <a:ext uri="{FF2B5EF4-FFF2-40B4-BE49-F238E27FC236}">
                <a16:creationId xmlns:a16="http://schemas.microsoft.com/office/drawing/2014/main" id="{D52FBEF1-E7C6-6B65-B7E6-0E69F1882157}"/>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ECB46E4B-8C83-6191-B463-E91E1491683D}"/>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2E1F0D0-BA33-0D8D-1283-F76871EEB8C0}"/>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pic>
        <p:nvPicPr>
          <p:cNvPr id="11" name="Picture 10">
            <a:extLst>
              <a:ext uri="{FF2B5EF4-FFF2-40B4-BE49-F238E27FC236}">
                <a16:creationId xmlns:a16="http://schemas.microsoft.com/office/drawing/2014/main" id="{A72245F6-D42D-1CA8-61A7-0565900BEA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34326"/>
            <a:ext cx="933087" cy="2923674"/>
          </a:xfrm>
          <a:prstGeom prst="rect">
            <a:avLst/>
          </a:prstGeom>
        </p:spPr>
      </p:pic>
    </p:spTree>
    <p:extLst>
      <p:ext uri="{BB962C8B-B14F-4D97-AF65-F5344CB8AC3E}">
        <p14:creationId xmlns:p14="http://schemas.microsoft.com/office/powerpoint/2010/main" val="368706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4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grpSp>
        <p:nvGrpSpPr>
          <p:cNvPr id="3" name="Group 2">
            <a:extLst>
              <a:ext uri="{FF2B5EF4-FFF2-40B4-BE49-F238E27FC236}">
                <a16:creationId xmlns:a16="http://schemas.microsoft.com/office/drawing/2014/main" id="{A156EF1A-5DEE-4CCC-24D9-A3CE8500E8E1}"/>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67AB77E1-AF29-6E9B-4F77-9B40F3516DA4}"/>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BCF354-3E0D-C3B0-4C9A-8BBD9ABD4909}"/>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pic>
        <p:nvPicPr>
          <p:cNvPr id="11" name="Picture 10">
            <a:extLst>
              <a:ext uri="{FF2B5EF4-FFF2-40B4-BE49-F238E27FC236}">
                <a16:creationId xmlns:a16="http://schemas.microsoft.com/office/drawing/2014/main" id="{2494D772-990C-5047-EAF5-7C12BCC30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34326"/>
            <a:ext cx="933087" cy="2923674"/>
          </a:xfrm>
          <a:prstGeom prst="rect">
            <a:avLst/>
          </a:prstGeom>
        </p:spPr>
      </p:pic>
    </p:spTree>
    <p:extLst>
      <p:ext uri="{BB962C8B-B14F-4D97-AF65-F5344CB8AC3E}">
        <p14:creationId xmlns:p14="http://schemas.microsoft.com/office/powerpoint/2010/main" val="153166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5">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chemeClr val="accent1"/>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pic>
        <p:nvPicPr>
          <p:cNvPr id="3" name="Picture 2">
            <a:extLst>
              <a:ext uri="{FF2B5EF4-FFF2-40B4-BE49-F238E27FC236}">
                <a16:creationId xmlns:a16="http://schemas.microsoft.com/office/drawing/2014/main" id="{7A193418-78D6-E9CC-0208-B61B8B3A02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6495"/>
            <a:ext cx="694122" cy="3621506"/>
          </a:xfrm>
          <a:prstGeom prst="rect">
            <a:avLst/>
          </a:prstGeom>
        </p:spPr>
      </p:pic>
    </p:spTree>
    <p:extLst>
      <p:ext uri="{BB962C8B-B14F-4D97-AF65-F5344CB8AC3E}">
        <p14:creationId xmlns:p14="http://schemas.microsoft.com/office/powerpoint/2010/main" val="8498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5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a:lstStyle>
            <a:lvl1pPr marL="0" indent="0">
              <a:buNone/>
              <a:defRPr sz="1600" b="1">
                <a:solidFill>
                  <a:schemeClr val="accent1"/>
                </a:solidFill>
              </a:defRPr>
            </a:lvl1pPr>
            <a:lvl3pPr marL="442913" indent="0">
              <a:buNone/>
              <a:defRPr/>
            </a:lvl3pPr>
          </a:lstStyle>
          <a:p>
            <a:pPr lvl="0"/>
            <a:r>
              <a:rPr lang="en-GB" dirty="0"/>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anchor="ctr"/>
          <a:lstStyle>
            <a:lvl1pPr algn="ctr">
              <a:buNone/>
              <a:defRPr sz="1400"/>
            </a:lvl1pPr>
          </a:lstStyle>
          <a:p>
            <a:r>
              <a:rPr lang="en-GB"/>
              <a:t>Click icon to add picture</a:t>
            </a:r>
            <a:endParaRPr lang="de-DE"/>
          </a:p>
        </p:txBody>
      </p:sp>
      <p:grpSp>
        <p:nvGrpSpPr>
          <p:cNvPr id="4" name="Group 3">
            <a:extLst>
              <a:ext uri="{FF2B5EF4-FFF2-40B4-BE49-F238E27FC236}">
                <a16:creationId xmlns:a16="http://schemas.microsoft.com/office/drawing/2014/main" id="{5411CC15-7986-EE2B-400E-C571CD517DDB}"/>
              </a:ext>
            </a:extLst>
          </p:cNvPr>
          <p:cNvGrpSpPr/>
          <p:nvPr userDrawn="1"/>
        </p:nvGrpSpPr>
        <p:grpSpPr>
          <a:xfrm>
            <a:off x="262685" y="690285"/>
            <a:ext cx="794085" cy="794085"/>
            <a:chOff x="226589" y="642157"/>
            <a:chExt cx="794085" cy="794085"/>
          </a:xfrm>
        </p:grpSpPr>
        <p:sp>
          <p:nvSpPr>
            <p:cNvPr id="5" name="Oval 4">
              <a:extLst>
                <a:ext uri="{FF2B5EF4-FFF2-40B4-BE49-F238E27FC236}">
                  <a16:creationId xmlns:a16="http://schemas.microsoft.com/office/drawing/2014/main" id="{0ED11F36-46A4-28AB-610D-0A9AA79C6C3F}"/>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C4F509-2114-E259-E603-E29A8C51B779}"/>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pic>
        <p:nvPicPr>
          <p:cNvPr id="8" name="Picture 7">
            <a:extLst>
              <a:ext uri="{FF2B5EF4-FFF2-40B4-BE49-F238E27FC236}">
                <a16:creationId xmlns:a16="http://schemas.microsoft.com/office/drawing/2014/main" id="{2A015999-CEE3-31D3-F46A-A9EEAD0D3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6495"/>
            <a:ext cx="694122" cy="3621506"/>
          </a:xfrm>
          <a:prstGeom prst="rect">
            <a:avLst/>
          </a:prstGeom>
        </p:spPr>
      </p:pic>
    </p:spTree>
    <p:extLst>
      <p:ext uri="{BB962C8B-B14F-4D97-AF65-F5344CB8AC3E}">
        <p14:creationId xmlns:p14="http://schemas.microsoft.com/office/powerpoint/2010/main" val="16157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5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grpSp>
        <p:nvGrpSpPr>
          <p:cNvPr id="2" name="Group 1">
            <a:extLst>
              <a:ext uri="{FF2B5EF4-FFF2-40B4-BE49-F238E27FC236}">
                <a16:creationId xmlns:a16="http://schemas.microsoft.com/office/drawing/2014/main" id="{49473267-11B9-41C9-DC03-9B142F8735BE}"/>
              </a:ext>
            </a:extLst>
          </p:cNvPr>
          <p:cNvGrpSpPr/>
          <p:nvPr userDrawn="1"/>
        </p:nvGrpSpPr>
        <p:grpSpPr>
          <a:xfrm>
            <a:off x="262685" y="690285"/>
            <a:ext cx="794085" cy="794085"/>
            <a:chOff x="226589" y="642157"/>
            <a:chExt cx="794085" cy="794085"/>
          </a:xfrm>
        </p:grpSpPr>
        <p:sp>
          <p:nvSpPr>
            <p:cNvPr id="6" name="Oval 5">
              <a:extLst>
                <a:ext uri="{FF2B5EF4-FFF2-40B4-BE49-F238E27FC236}">
                  <a16:creationId xmlns:a16="http://schemas.microsoft.com/office/drawing/2014/main" id="{2E6A09C3-AA11-BFC8-1606-091361E831BB}"/>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E907FA-344B-83CC-7918-FEBE602C499C}"/>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pic>
        <p:nvPicPr>
          <p:cNvPr id="8" name="Picture 7">
            <a:extLst>
              <a:ext uri="{FF2B5EF4-FFF2-40B4-BE49-F238E27FC236}">
                <a16:creationId xmlns:a16="http://schemas.microsoft.com/office/drawing/2014/main" id="{5D31DEDB-3CC7-FD43-EBE2-84EE782616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6495"/>
            <a:ext cx="694122" cy="3621506"/>
          </a:xfrm>
          <a:prstGeom prst="rect">
            <a:avLst/>
          </a:prstGeom>
        </p:spPr>
      </p:pic>
    </p:spTree>
    <p:extLst>
      <p:ext uri="{BB962C8B-B14F-4D97-AF65-F5344CB8AC3E}">
        <p14:creationId xmlns:p14="http://schemas.microsoft.com/office/powerpoint/2010/main" val="103789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6">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chemeClr val="accent1"/>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6.</a:t>
              </a:r>
            </a:p>
          </p:txBody>
        </p:sp>
      </p:grpSp>
      <p:pic>
        <p:nvPicPr>
          <p:cNvPr id="4" name="Picture 3">
            <a:extLst>
              <a:ext uri="{FF2B5EF4-FFF2-40B4-BE49-F238E27FC236}">
                <a16:creationId xmlns:a16="http://schemas.microsoft.com/office/drawing/2014/main" id="{F1B1DD9B-DA4D-05E7-7878-97959659A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 y="3464886"/>
            <a:ext cx="689815" cy="3350530"/>
          </a:xfrm>
          <a:prstGeom prst="rect">
            <a:avLst/>
          </a:prstGeom>
        </p:spPr>
      </p:pic>
    </p:spTree>
    <p:extLst>
      <p:ext uri="{BB962C8B-B14F-4D97-AF65-F5344CB8AC3E}">
        <p14:creationId xmlns:p14="http://schemas.microsoft.com/office/powerpoint/2010/main" val="182706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6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a:lstStyle>
            <a:lvl1pPr marL="0" indent="0">
              <a:buNone/>
              <a:defRPr sz="1600" b="1">
                <a:solidFill>
                  <a:schemeClr val="accent1"/>
                </a:solidFill>
              </a:defRPr>
            </a:lvl1pPr>
            <a:lvl3pPr marL="442913" indent="0">
              <a:buNone/>
              <a:defRPr/>
            </a:lvl3pPr>
          </a:lstStyle>
          <a:p>
            <a:pPr lvl="0"/>
            <a:r>
              <a:rPr lang="en-GB" dirty="0"/>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anchor="ctr"/>
          <a:lstStyle>
            <a:lvl1pPr algn="ctr">
              <a:buNone/>
              <a:defRPr sz="1400"/>
            </a:lvl1pPr>
          </a:lstStyle>
          <a:p>
            <a:r>
              <a:rPr lang="en-GB"/>
              <a:t>Click icon to add picture</a:t>
            </a:r>
            <a:endParaRPr lang="de-DE"/>
          </a:p>
        </p:txBody>
      </p:sp>
      <p:grpSp>
        <p:nvGrpSpPr>
          <p:cNvPr id="3" name="Group 2">
            <a:extLst>
              <a:ext uri="{FF2B5EF4-FFF2-40B4-BE49-F238E27FC236}">
                <a16:creationId xmlns:a16="http://schemas.microsoft.com/office/drawing/2014/main" id="{483EB133-FD8B-9059-B8C4-3DF2458B61F2}"/>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96D203CF-F97E-3191-CD31-9115A838E968}"/>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596260-5BB5-6223-8EDB-43ED9401E851}"/>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6.</a:t>
              </a:r>
            </a:p>
          </p:txBody>
        </p:sp>
      </p:grpSp>
      <p:pic>
        <p:nvPicPr>
          <p:cNvPr id="11" name="Picture 10">
            <a:extLst>
              <a:ext uri="{FF2B5EF4-FFF2-40B4-BE49-F238E27FC236}">
                <a16:creationId xmlns:a16="http://schemas.microsoft.com/office/drawing/2014/main" id="{9F6207A5-0E0B-AC7C-962B-5383FDA4C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 y="3464886"/>
            <a:ext cx="689815" cy="3350530"/>
          </a:xfrm>
          <a:prstGeom prst="rect">
            <a:avLst/>
          </a:prstGeom>
        </p:spPr>
      </p:pic>
    </p:spTree>
    <p:extLst>
      <p:ext uri="{BB962C8B-B14F-4D97-AF65-F5344CB8AC3E}">
        <p14:creationId xmlns:p14="http://schemas.microsoft.com/office/powerpoint/2010/main" val="32797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6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grpSp>
        <p:nvGrpSpPr>
          <p:cNvPr id="3" name="Group 2">
            <a:extLst>
              <a:ext uri="{FF2B5EF4-FFF2-40B4-BE49-F238E27FC236}">
                <a16:creationId xmlns:a16="http://schemas.microsoft.com/office/drawing/2014/main" id="{DD5649EC-717D-6F83-8CD9-16AC637B872D}"/>
              </a:ext>
            </a:extLst>
          </p:cNvPr>
          <p:cNvGrpSpPr/>
          <p:nvPr userDrawn="1"/>
        </p:nvGrpSpPr>
        <p:grpSpPr>
          <a:xfrm>
            <a:off x="262685" y="690285"/>
            <a:ext cx="794085" cy="794085"/>
            <a:chOff x="226589" y="642157"/>
            <a:chExt cx="794085" cy="794085"/>
          </a:xfrm>
        </p:grpSpPr>
        <p:sp>
          <p:nvSpPr>
            <p:cNvPr id="9" name="Oval 8">
              <a:extLst>
                <a:ext uri="{FF2B5EF4-FFF2-40B4-BE49-F238E27FC236}">
                  <a16:creationId xmlns:a16="http://schemas.microsoft.com/office/drawing/2014/main" id="{24F75CB8-9D2D-2ACC-F148-8A2E5F326E2F}"/>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828C3C-3FD5-1C46-CB37-BCEF5A79433E}"/>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6.</a:t>
              </a:r>
            </a:p>
          </p:txBody>
        </p:sp>
      </p:grpSp>
      <p:pic>
        <p:nvPicPr>
          <p:cNvPr id="11" name="Picture 10">
            <a:extLst>
              <a:ext uri="{FF2B5EF4-FFF2-40B4-BE49-F238E27FC236}">
                <a16:creationId xmlns:a16="http://schemas.microsoft.com/office/drawing/2014/main" id="{12635155-5E36-BF06-2C6E-6361BCC592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 y="3464886"/>
            <a:ext cx="689815" cy="3350530"/>
          </a:xfrm>
          <a:prstGeom prst="rect">
            <a:avLst/>
          </a:prstGeom>
        </p:spPr>
      </p:pic>
    </p:spTree>
    <p:extLst>
      <p:ext uri="{BB962C8B-B14F-4D97-AF65-F5344CB8AC3E}">
        <p14:creationId xmlns:p14="http://schemas.microsoft.com/office/powerpoint/2010/main" val="3117164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7">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chemeClr val="accent1"/>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p>
          </p:txBody>
        </p:sp>
      </p:grpSp>
      <p:pic>
        <p:nvPicPr>
          <p:cNvPr id="3" name="Picture 2">
            <a:extLst>
              <a:ext uri="{FF2B5EF4-FFF2-40B4-BE49-F238E27FC236}">
                <a16:creationId xmlns:a16="http://schemas.microsoft.com/office/drawing/2014/main" id="{AE3C7343-1990-1343-17D7-46F38FB10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0" y="2597219"/>
            <a:ext cx="665747" cy="4260781"/>
          </a:xfrm>
          <a:prstGeom prst="rect">
            <a:avLst/>
          </a:prstGeom>
        </p:spPr>
      </p:pic>
    </p:spTree>
    <p:extLst>
      <p:ext uri="{BB962C8B-B14F-4D97-AF65-F5344CB8AC3E}">
        <p14:creationId xmlns:p14="http://schemas.microsoft.com/office/powerpoint/2010/main" val="211271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a:xfrm>
            <a:off x="1297679" y="766959"/>
            <a:ext cx="6192838" cy="1260000"/>
          </a:xfrm>
        </p:spPr>
        <p:txBody>
          <a:bodyPr/>
          <a:lstStyle>
            <a:lvl1pPr>
              <a:defRPr sz="3600">
                <a:solidFill>
                  <a:schemeClr val="accent1"/>
                </a:solidFill>
              </a:defRPr>
            </a:lvl1pPr>
          </a:lstStyle>
          <a:p>
            <a:r>
              <a:rPr lang="en-GB" dirty="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a:xfrm>
            <a:off x="1297679" y="2026959"/>
            <a:ext cx="6192837" cy="3291841"/>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4580629" y="6276101"/>
            <a:ext cx="2909887" cy="244317"/>
          </a:xfrm>
        </p:spPr>
        <p:txBody>
          <a:bodyPr/>
          <a:lstStyle/>
          <a:p>
            <a:r>
              <a:rPr lang="de-DE"/>
              <a:t>Topic Lore Ipsum</a:t>
            </a:r>
          </a:p>
        </p:txBody>
      </p:sp>
      <p:pic>
        <p:nvPicPr>
          <p:cNvPr id="7" name="Picture 6">
            <a:extLst>
              <a:ext uri="{FF2B5EF4-FFF2-40B4-BE49-F238E27FC236}">
                <a16:creationId xmlns:a16="http://schemas.microsoft.com/office/drawing/2014/main" id="{CB95AAA8-4850-60A4-CCA0-C73B76C16F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467"/>
          <a:stretch/>
        </p:blipFill>
        <p:spPr>
          <a:xfrm>
            <a:off x="1" y="2661624"/>
            <a:ext cx="1026569" cy="4196372"/>
          </a:xfrm>
          <a:prstGeom prst="rect">
            <a:avLst/>
          </a:prstGeom>
        </p:spPr>
      </p:pic>
    </p:spTree>
    <p:extLst>
      <p:ext uri="{BB962C8B-B14F-4D97-AF65-F5344CB8AC3E}">
        <p14:creationId xmlns:p14="http://schemas.microsoft.com/office/powerpoint/2010/main" val="3358505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7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a:lstStyle>
            <a:lvl1pPr marL="0" indent="0">
              <a:buNone/>
              <a:defRPr sz="1600" b="1">
                <a:solidFill>
                  <a:schemeClr val="accent1"/>
                </a:solidFill>
              </a:defRPr>
            </a:lvl1pPr>
            <a:lvl3pPr marL="442913" indent="0">
              <a:buNone/>
              <a:defRPr/>
            </a:lvl3pPr>
          </a:lstStyle>
          <a:p>
            <a:pPr lvl="0"/>
            <a:r>
              <a:rPr lang="en-GB" dirty="0"/>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anchor="ctr"/>
          <a:lstStyle>
            <a:lvl1pPr algn="ctr">
              <a:buNone/>
              <a:defRPr sz="1400"/>
            </a:lvl1pPr>
          </a:lstStyle>
          <a:p>
            <a:r>
              <a:rPr lang="en-GB"/>
              <a:t>Click icon to add picture</a:t>
            </a:r>
            <a:endParaRPr lang="de-DE"/>
          </a:p>
        </p:txBody>
      </p:sp>
      <p:grpSp>
        <p:nvGrpSpPr>
          <p:cNvPr id="4" name="Group 3">
            <a:extLst>
              <a:ext uri="{FF2B5EF4-FFF2-40B4-BE49-F238E27FC236}">
                <a16:creationId xmlns:a16="http://schemas.microsoft.com/office/drawing/2014/main" id="{8A8055D4-79BF-82A1-0EC9-D555D1869ADF}"/>
              </a:ext>
            </a:extLst>
          </p:cNvPr>
          <p:cNvGrpSpPr/>
          <p:nvPr userDrawn="1"/>
        </p:nvGrpSpPr>
        <p:grpSpPr>
          <a:xfrm>
            <a:off x="262685" y="690285"/>
            <a:ext cx="794085" cy="794085"/>
            <a:chOff x="226589" y="642157"/>
            <a:chExt cx="794085" cy="794085"/>
          </a:xfrm>
        </p:grpSpPr>
        <p:sp>
          <p:nvSpPr>
            <p:cNvPr id="5" name="Oval 4">
              <a:extLst>
                <a:ext uri="{FF2B5EF4-FFF2-40B4-BE49-F238E27FC236}">
                  <a16:creationId xmlns:a16="http://schemas.microsoft.com/office/drawing/2014/main" id="{26B5BF17-37E1-E731-9E40-3BE38590DE4C}"/>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A757CB-E6A2-1006-4795-2A87484F7909}"/>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p>
          </p:txBody>
        </p:sp>
      </p:grpSp>
      <p:pic>
        <p:nvPicPr>
          <p:cNvPr id="8" name="Picture 7">
            <a:extLst>
              <a:ext uri="{FF2B5EF4-FFF2-40B4-BE49-F238E27FC236}">
                <a16:creationId xmlns:a16="http://schemas.microsoft.com/office/drawing/2014/main" id="{657901E4-95CA-B5BC-545B-8D3B0DC4B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0" y="2597219"/>
            <a:ext cx="665747" cy="4260781"/>
          </a:xfrm>
          <a:prstGeom prst="rect">
            <a:avLst/>
          </a:prstGeom>
        </p:spPr>
      </p:pic>
    </p:spTree>
    <p:extLst>
      <p:ext uri="{BB962C8B-B14F-4D97-AF65-F5344CB8AC3E}">
        <p14:creationId xmlns:p14="http://schemas.microsoft.com/office/powerpoint/2010/main" val="162448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7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grpSp>
        <p:nvGrpSpPr>
          <p:cNvPr id="2" name="Group 1">
            <a:extLst>
              <a:ext uri="{FF2B5EF4-FFF2-40B4-BE49-F238E27FC236}">
                <a16:creationId xmlns:a16="http://schemas.microsoft.com/office/drawing/2014/main" id="{BB49296A-42B6-612F-3F42-186F5257E4EF}"/>
              </a:ext>
            </a:extLst>
          </p:cNvPr>
          <p:cNvGrpSpPr/>
          <p:nvPr userDrawn="1"/>
        </p:nvGrpSpPr>
        <p:grpSpPr>
          <a:xfrm>
            <a:off x="262685" y="690285"/>
            <a:ext cx="794085" cy="794085"/>
            <a:chOff x="226589" y="642157"/>
            <a:chExt cx="794085" cy="794085"/>
          </a:xfrm>
        </p:grpSpPr>
        <p:sp>
          <p:nvSpPr>
            <p:cNvPr id="6" name="Oval 5">
              <a:extLst>
                <a:ext uri="{FF2B5EF4-FFF2-40B4-BE49-F238E27FC236}">
                  <a16:creationId xmlns:a16="http://schemas.microsoft.com/office/drawing/2014/main" id="{D47088E8-F202-4124-A817-9A88E7B0BA16}"/>
                </a:ext>
              </a:extLst>
            </p:cNvPr>
            <p:cNvSpPr/>
            <p:nvPr userDrawn="1"/>
          </p:nvSpPr>
          <p:spPr>
            <a:xfrm>
              <a:off x="226589" y="642157"/>
              <a:ext cx="794085" cy="7940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92A7CD-4D94-1169-F6C8-4F2545130C88}"/>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p>
          </p:txBody>
        </p:sp>
      </p:grpSp>
      <p:pic>
        <p:nvPicPr>
          <p:cNvPr id="8" name="Picture 7">
            <a:extLst>
              <a:ext uri="{FF2B5EF4-FFF2-40B4-BE49-F238E27FC236}">
                <a16:creationId xmlns:a16="http://schemas.microsoft.com/office/drawing/2014/main" id="{F63EE6AC-8A5F-F941-60F7-AA1A70C14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0" y="2597219"/>
            <a:ext cx="665747" cy="4260781"/>
          </a:xfrm>
          <a:prstGeom prst="rect">
            <a:avLst/>
          </a:prstGeom>
        </p:spPr>
      </p:pic>
    </p:spTree>
    <p:extLst>
      <p:ext uri="{BB962C8B-B14F-4D97-AF65-F5344CB8AC3E}">
        <p14:creationId xmlns:p14="http://schemas.microsoft.com/office/powerpoint/2010/main" val="212846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nex">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rgbClr val="01384E"/>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sp>
        <p:nvSpPr>
          <p:cNvPr id="12" name="Oval 11">
            <a:extLst>
              <a:ext uri="{FF2B5EF4-FFF2-40B4-BE49-F238E27FC236}">
                <a16:creationId xmlns:a16="http://schemas.microsoft.com/office/drawing/2014/main" id="{56B9CE67-F6B5-9DB4-6546-05F717EF9FEE}"/>
              </a:ext>
            </a:extLst>
          </p:cNvPr>
          <p:cNvSpPr>
            <a:spLocks noChangeAspect="1"/>
          </p:cNvSpPr>
          <p:nvPr userDrawn="1"/>
        </p:nvSpPr>
        <p:spPr>
          <a:xfrm>
            <a:off x="634722" y="830469"/>
            <a:ext cx="360657" cy="360657"/>
          </a:xfrm>
          <a:prstGeom prst="ellipse">
            <a:avLst/>
          </a:prstGeom>
          <a:solidFill>
            <a:srgbClr val="01384E"/>
          </a:solidFill>
          <a:ln>
            <a:solidFill>
              <a:srgbClr val="013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1BDC29-FC8F-9CF5-C691-44E1DBB25E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199021"/>
            <a:ext cx="875107" cy="2658979"/>
          </a:xfrm>
          <a:prstGeom prst="rect">
            <a:avLst/>
          </a:prstGeom>
        </p:spPr>
      </p:pic>
    </p:spTree>
    <p:extLst>
      <p:ext uri="{BB962C8B-B14F-4D97-AF65-F5344CB8AC3E}">
        <p14:creationId xmlns:p14="http://schemas.microsoft.com/office/powerpoint/2010/main" val="2348607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nex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794084"/>
            <a:ext cx="9596641" cy="553453"/>
          </a:xfrm>
        </p:spPr>
        <p:txBody>
          <a:bodyPr/>
          <a:lstStyle>
            <a:lvl1pPr marL="0" indent="0">
              <a:buNone/>
              <a:defRPr sz="1600" b="1">
                <a:solidFill>
                  <a:srgbClr val="01384E"/>
                </a:solidFill>
              </a:defRPr>
            </a:lvl1pPr>
            <a:lvl3pPr marL="442913" indent="0">
              <a:buNone/>
              <a:defRPr/>
            </a:lvl3pPr>
          </a:lstStyle>
          <a:p>
            <a:pPr lvl="0"/>
            <a:r>
              <a:rPr lang="en-GB" dirty="0"/>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3" name="Oval 2">
            <a:extLst>
              <a:ext uri="{FF2B5EF4-FFF2-40B4-BE49-F238E27FC236}">
                <a16:creationId xmlns:a16="http://schemas.microsoft.com/office/drawing/2014/main" id="{46901D33-57B5-7EDB-3896-918CA394035F}"/>
              </a:ext>
            </a:extLst>
          </p:cNvPr>
          <p:cNvSpPr>
            <a:spLocks noChangeAspect="1"/>
          </p:cNvSpPr>
          <p:nvPr userDrawn="1"/>
        </p:nvSpPr>
        <p:spPr>
          <a:xfrm>
            <a:off x="634722" y="830469"/>
            <a:ext cx="360657" cy="360657"/>
          </a:xfrm>
          <a:prstGeom prst="ellipse">
            <a:avLst/>
          </a:prstGeom>
          <a:solidFill>
            <a:srgbClr val="01384E"/>
          </a:solidFill>
          <a:ln>
            <a:solidFill>
              <a:srgbClr val="013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ED3C6E-4F49-5AAD-DEA0-47BD186CF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199021"/>
            <a:ext cx="875107" cy="2658979"/>
          </a:xfrm>
          <a:prstGeom prst="rect">
            <a:avLst/>
          </a:prstGeom>
        </p:spPr>
      </p:pic>
    </p:spTree>
    <p:extLst>
      <p:ext uri="{BB962C8B-B14F-4D97-AF65-F5344CB8AC3E}">
        <p14:creationId xmlns:p14="http://schemas.microsoft.com/office/powerpoint/2010/main" val="198283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nex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pic>
        <p:nvPicPr>
          <p:cNvPr id="9" name="Picture 8">
            <a:extLst>
              <a:ext uri="{FF2B5EF4-FFF2-40B4-BE49-F238E27FC236}">
                <a16:creationId xmlns:a16="http://schemas.microsoft.com/office/drawing/2014/main" id="{4F42DAC5-58E2-EB34-5CC1-24377549C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199021"/>
            <a:ext cx="875107" cy="2658979"/>
          </a:xfrm>
          <a:prstGeom prst="rect">
            <a:avLst/>
          </a:prstGeom>
        </p:spPr>
      </p:pic>
    </p:spTree>
    <p:extLst>
      <p:ext uri="{BB962C8B-B14F-4D97-AF65-F5344CB8AC3E}">
        <p14:creationId xmlns:p14="http://schemas.microsoft.com/office/powerpoint/2010/main" val="646434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c">
    <p:bg bwMode="gray">
      <p:bgRef idx="1001">
        <a:schemeClr val="bg1"/>
      </p:bgRef>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8C5BE85-5291-F25C-4A72-85738F345A6A}"/>
              </a:ext>
            </a:extLst>
          </p:cNvPr>
          <p:cNvSpPr>
            <a:spLocks noGrp="1"/>
          </p:cNvSpPr>
          <p:nvPr>
            <p:ph type="title"/>
          </p:nvPr>
        </p:nvSpPr>
        <p:spPr bwMode="gray">
          <a:xfrm>
            <a:off x="1297679" y="766959"/>
            <a:ext cx="6192838" cy="1260000"/>
          </a:xfrm>
        </p:spPr>
        <p:txBody>
          <a:bodyPr/>
          <a:lstStyle>
            <a:lvl1pPr>
              <a:defRPr sz="3600">
                <a:solidFill>
                  <a:schemeClr val="accent1"/>
                </a:solidFill>
              </a:defRPr>
            </a:lvl1pPr>
          </a:lstStyle>
          <a:p>
            <a:r>
              <a:rPr lang="en-GB" dirty="0"/>
              <a:t>Click to edit Master title style</a:t>
            </a:r>
            <a:endParaRPr lang="de-DE" dirty="0"/>
          </a:p>
        </p:txBody>
      </p:sp>
      <p:sp>
        <p:nvSpPr>
          <p:cNvPr id="10" name="Inhaltsplatzhalter 2">
            <a:extLst>
              <a:ext uri="{FF2B5EF4-FFF2-40B4-BE49-F238E27FC236}">
                <a16:creationId xmlns:a16="http://schemas.microsoft.com/office/drawing/2014/main" id="{031ACA78-E6AD-D94E-96EB-2CA71A8D2D45}"/>
              </a:ext>
            </a:extLst>
          </p:cNvPr>
          <p:cNvSpPr>
            <a:spLocks noGrp="1"/>
          </p:cNvSpPr>
          <p:nvPr>
            <p:ph idx="1"/>
          </p:nvPr>
        </p:nvSpPr>
        <p:spPr bwMode="gray">
          <a:xfrm>
            <a:off x="1297679" y="2026959"/>
            <a:ext cx="6192837" cy="32918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11" name="Datumsplatzhalter 3">
            <a:extLst>
              <a:ext uri="{FF2B5EF4-FFF2-40B4-BE49-F238E27FC236}">
                <a16:creationId xmlns:a16="http://schemas.microsoft.com/office/drawing/2014/main" id="{9E3C8251-7865-5225-B732-0F362FDA3D3B}"/>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12" name="Fußzeilenplatzhalter 4">
            <a:extLst>
              <a:ext uri="{FF2B5EF4-FFF2-40B4-BE49-F238E27FC236}">
                <a16:creationId xmlns:a16="http://schemas.microsoft.com/office/drawing/2014/main" id="{8B1A1625-AD43-54D0-0E61-CBCD3D2A26E7}"/>
              </a:ext>
            </a:extLst>
          </p:cNvPr>
          <p:cNvSpPr>
            <a:spLocks noGrp="1"/>
          </p:cNvSpPr>
          <p:nvPr>
            <p:ph type="ftr" sz="quarter" idx="11"/>
          </p:nvPr>
        </p:nvSpPr>
        <p:spPr bwMode="gray">
          <a:xfrm>
            <a:off x="4580629" y="6276101"/>
            <a:ext cx="2909887" cy="244317"/>
          </a:xfrm>
        </p:spPr>
        <p:txBody>
          <a:bodyPr/>
          <a:lstStyle/>
          <a:p>
            <a:r>
              <a:rPr lang="de-DE"/>
              <a:t>Topic Lore Ipsum</a:t>
            </a:r>
          </a:p>
        </p:txBody>
      </p:sp>
    </p:spTree>
    <p:extLst>
      <p:ext uri="{BB962C8B-B14F-4D97-AF65-F5344CB8AC3E}">
        <p14:creationId xmlns:p14="http://schemas.microsoft.com/office/powerpoint/2010/main" val="2762966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100000"/>
              </a:lnSpc>
              <a:buFont typeface="Ping LCG Light" pitchFamily="50" charset="0"/>
              <a:buChar char="»"/>
              <a:defRPr sz="3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GB" dirty="0"/>
              <a:t>Click to edit Master text styles</a:t>
            </a:r>
          </a:p>
        </p:txBody>
      </p:sp>
    </p:spTree>
    <p:extLst>
      <p:ext uri="{BB962C8B-B14F-4D97-AF65-F5344CB8AC3E}">
        <p14:creationId xmlns:p14="http://schemas.microsoft.com/office/powerpoint/2010/main" val="3688199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bwMode="gray">
      <p:bgRef idx="1001">
        <a:schemeClr val="bg1"/>
      </p:bgRef>
    </p:bg>
    <p:spTree>
      <p:nvGrpSpPr>
        <p:cNvPr id="1" name=""/>
        <p:cNvGrpSpPr/>
        <p:nvPr/>
      </p:nvGrpSpPr>
      <p:grpSpPr>
        <a:xfrm>
          <a:off x="0" y="0"/>
          <a:ext cx="0" cy="0"/>
          <a:chOff x="0" y="0"/>
          <a:chExt cx="0" cy="0"/>
        </a:xfrm>
      </p:grpSpPr>
      <p:sp>
        <p:nvSpPr>
          <p:cNvPr id="4" name="Titel 8">
            <a:extLst>
              <a:ext uri="{FF2B5EF4-FFF2-40B4-BE49-F238E27FC236}">
                <a16:creationId xmlns:a16="http://schemas.microsoft.com/office/drawing/2014/main" id="{CACE8C0C-376A-C07F-1FD3-8105237CE7E4}"/>
              </a:ext>
            </a:extLst>
          </p:cNvPr>
          <p:cNvSpPr>
            <a:spLocks noGrp="1"/>
          </p:cNvSpPr>
          <p:nvPr>
            <p:ph type="title"/>
          </p:nvPr>
        </p:nvSpPr>
        <p:spPr>
          <a:xfrm>
            <a:off x="3382628" y="2844591"/>
            <a:ext cx="8137526" cy="1607282"/>
          </a:xfrm>
        </p:spPr>
        <p:txBody>
          <a:bodyPr/>
          <a:lstStyle>
            <a:lvl1pPr>
              <a:lnSpc>
                <a:spcPct val="85000"/>
              </a:lnSpc>
              <a:defRPr sz="4800">
                <a:solidFill>
                  <a:schemeClr val="accent1"/>
                </a:solidFill>
              </a:defRPr>
            </a:lvl1pPr>
          </a:lstStyle>
          <a:p>
            <a:r>
              <a:rPr lang="en-GB" dirty="0"/>
              <a:t>Click to edit Master title style</a:t>
            </a:r>
            <a:endParaRPr lang="de-DE" dirty="0"/>
          </a:p>
        </p:txBody>
      </p:sp>
      <p:pic>
        <p:nvPicPr>
          <p:cNvPr id="5" name="Picture 4">
            <a:extLst>
              <a:ext uri="{FF2B5EF4-FFF2-40B4-BE49-F238E27FC236}">
                <a16:creationId xmlns:a16="http://schemas.microsoft.com/office/drawing/2014/main" id="{A3D03BF5-7C62-C3A1-F04E-9DDC5466BF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74" r="11279" b="6001"/>
          <a:stretch/>
        </p:blipFill>
        <p:spPr>
          <a:xfrm>
            <a:off x="0" y="1788572"/>
            <a:ext cx="3092116" cy="5069429"/>
          </a:xfrm>
          <a:prstGeom prst="rect">
            <a:avLst/>
          </a:prstGeom>
        </p:spPr>
      </p:pic>
    </p:spTree>
    <p:extLst>
      <p:ext uri="{BB962C8B-B14F-4D97-AF65-F5344CB8AC3E}">
        <p14:creationId xmlns:p14="http://schemas.microsoft.com/office/powerpoint/2010/main" val="231144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1">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chemeClr val="tx1"/>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pic>
        <p:nvPicPr>
          <p:cNvPr id="11" name="Picture 10">
            <a:extLst>
              <a:ext uri="{FF2B5EF4-FFF2-40B4-BE49-F238E27FC236}">
                <a16:creationId xmlns:a16="http://schemas.microsoft.com/office/drawing/2014/main" id="{27A9A958-8FF0-78CF-3182-AF68E6E1C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31" b="5210"/>
          <a:stretch/>
        </p:blipFill>
        <p:spPr>
          <a:xfrm>
            <a:off x="0" y="5106815"/>
            <a:ext cx="937458" cy="1751185"/>
          </a:xfrm>
          <a:prstGeom prst="rect">
            <a:avLst/>
          </a:prstGeom>
        </p:spPr>
      </p:pic>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1.</a:t>
              </a:r>
            </a:p>
          </p:txBody>
        </p:sp>
      </p:grpSp>
    </p:spTree>
    <p:extLst>
      <p:ext uri="{BB962C8B-B14F-4D97-AF65-F5344CB8AC3E}">
        <p14:creationId xmlns:p14="http://schemas.microsoft.com/office/powerpoint/2010/main" val="194863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chemeClr val="tx1"/>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pic>
        <p:nvPicPr>
          <p:cNvPr id="3" name="Picture 2">
            <a:extLst>
              <a:ext uri="{FF2B5EF4-FFF2-40B4-BE49-F238E27FC236}">
                <a16:creationId xmlns:a16="http://schemas.microsoft.com/office/drawing/2014/main" id="{561DC038-C9F5-95A3-D5E4-433BF1B358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5" b="5009"/>
          <a:stretch/>
        </p:blipFill>
        <p:spPr>
          <a:xfrm>
            <a:off x="0" y="4670239"/>
            <a:ext cx="1145596" cy="2187761"/>
          </a:xfrm>
          <a:prstGeom prst="rect">
            <a:avLst/>
          </a:prstGeom>
        </p:spPr>
      </p:pic>
    </p:spTree>
    <p:extLst>
      <p:ext uri="{BB962C8B-B14F-4D97-AF65-F5344CB8AC3E}">
        <p14:creationId xmlns:p14="http://schemas.microsoft.com/office/powerpoint/2010/main" val="251741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2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839149"/>
            <a:ext cx="9596641" cy="613611"/>
          </a:xfrm>
        </p:spPr>
        <p:txBody>
          <a:bodyPr/>
          <a:lstStyle>
            <a:lvl1pPr marL="0" indent="0">
              <a:buNone/>
              <a:defRPr sz="1600" b="1"/>
            </a:lvl1pPr>
            <a:lvl3pPr marL="442913" indent="0">
              <a:buNone/>
              <a:defRPr/>
            </a:lvl3pPr>
          </a:lstStyle>
          <a:p>
            <a:pPr lvl="0"/>
            <a:r>
              <a:rPr lang="en-GB" dirty="0"/>
              <a:t>Click to edit Master text styles</a:t>
            </a:r>
          </a:p>
        </p:txBody>
      </p:sp>
      <p:pic>
        <p:nvPicPr>
          <p:cNvPr id="3" name="Picture 2">
            <a:extLst>
              <a:ext uri="{FF2B5EF4-FFF2-40B4-BE49-F238E27FC236}">
                <a16:creationId xmlns:a16="http://schemas.microsoft.com/office/drawing/2014/main" id="{561DC038-C9F5-95A3-D5E4-433BF1B358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5" b="5009"/>
          <a:stretch/>
        </p:blipFill>
        <p:spPr>
          <a:xfrm>
            <a:off x="0" y="4670239"/>
            <a:ext cx="1145596" cy="2187761"/>
          </a:xfrm>
          <a:prstGeom prst="rect">
            <a:avLst/>
          </a:prstGeom>
        </p:spPr>
      </p:pic>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anchor="ctr"/>
          <a:lstStyle>
            <a:lvl1pPr algn="ctr">
              <a:buNone/>
              <a:defRPr sz="1400"/>
            </a:lvl1pPr>
          </a:lstStyle>
          <a:p>
            <a:r>
              <a:rPr lang="en-GB"/>
              <a:t>Click icon to add picture</a:t>
            </a:r>
            <a:endParaRPr lang="de-DE"/>
          </a:p>
        </p:txBody>
      </p:sp>
      <p:grpSp>
        <p:nvGrpSpPr>
          <p:cNvPr id="9" name="Group 8">
            <a:extLst>
              <a:ext uri="{FF2B5EF4-FFF2-40B4-BE49-F238E27FC236}">
                <a16:creationId xmlns:a16="http://schemas.microsoft.com/office/drawing/2014/main" id="{D8FDFD58-7959-A53E-F9AB-1E88AF3244B8}"/>
              </a:ext>
            </a:extLst>
          </p:cNvPr>
          <p:cNvGrpSpPr/>
          <p:nvPr userDrawn="1"/>
        </p:nvGrpSpPr>
        <p:grpSpPr>
          <a:xfrm>
            <a:off x="262685" y="690285"/>
            <a:ext cx="794085" cy="794085"/>
            <a:chOff x="226589" y="642157"/>
            <a:chExt cx="794085" cy="794085"/>
          </a:xfrm>
        </p:grpSpPr>
        <p:sp>
          <p:nvSpPr>
            <p:cNvPr id="10" name="Oval 9">
              <a:extLst>
                <a:ext uri="{FF2B5EF4-FFF2-40B4-BE49-F238E27FC236}">
                  <a16:creationId xmlns:a16="http://schemas.microsoft.com/office/drawing/2014/main" id="{89C3EC77-4088-4C0A-B0C1-8D2E647C6FC8}"/>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55D5B94-7B8A-F05C-B80B-7236149F2E14}"/>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Tree>
    <p:extLst>
      <p:ext uri="{BB962C8B-B14F-4D97-AF65-F5344CB8AC3E}">
        <p14:creationId xmlns:p14="http://schemas.microsoft.com/office/powerpoint/2010/main" val="290808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2 - w image">
    <p:bg bwMode="gray">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DC038-C9F5-95A3-D5E4-433BF1B358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5" b="5009"/>
          <a:stretch/>
        </p:blipFill>
        <p:spPr>
          <a:xfrm>
            <a:off x="0" y="4670239"/>
            <a:ext cx="1145596" cy="2187761"/>
          </a:xfrm>
          <a:prstGeom prst="rect">
            <a:avLst/>
          </a:prstGeom>
        </p:spPr>
      </p:pic>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grpSp>
        <p:nvGrpSpPr>
          <p:cNvPr id="7" name="Group 6">
            <a:extLst>
              <a:ext uri="{FF2B5EF4-FFF2-40B4-BE49-F238E27FC236}">
                <a16:creationId xmlns:a16="http://schemas.microsoft.com/office/drawing/2014/main" id="{C7A457A8-E3D8-4750-0F0F-5F2C66378205}"/>
              </a:ext>
            </a:extLst>
          </p:cNvPr>
          <p:cNvGrpSpPr/>
          <p:nvPr userDrawn="1"/>
        </p:nvGrpSpPr>
        <p:grpSpPr>
          <a:xfrm>
            <a:off x="262685" y="690285"/>
            <a:ext cx="794085" cy="794085"/>
            <a:chOff x="226589" y="642157"/>
            <a:chExt cx="794085" cy="794085"/>
          </a:xfrm>
        </p:grpSpPr>
        <p:sp>
          <p:nvSpPr>
            <p:cNvPr id="8" name="Oval 7">
              <a:extLst>
                <a:ext uri="{FF2B5EF4-FFF2-40B4-BE49-F238E27FC236}">
                  <a16:creationId xmlns:a16="http://schemas.microsoft.com/office/drawing/2014/main" id="{10AAAB70-04A9-58FB-A2C9-688777318D76}"/>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8B4AD8-FF8E-048E-0857-3E48AD5F0833}"/>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Tree>
    <p:extLst>
      <p:ext uri="{BB962C8B-B14F-4D97-AF65-F5344CB8AC3E}">
        <p14:creationId xmlns:p14="http://schemas.microsoft.com/office/powerpoint/2010/main" val="371712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3">
    <p:bg bwMode="gray">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A7253C9-7A52-5C2C-EB10-04B01BF87A66}"/>
              </a:ext>
            </a:extLst>
          </p:cNvPr>
          <p:cNvSpPr>
            <a:spLocks noGrp="1"/>
          </p:cNvSpPr>
          <p:nvPr>
            <p:ph type="title"/>
          </p:nvPr>
        </p:nvSpPr>
        <p:spPr bwMode="gray">
          <a:xfrm>
            <a:off x="1274847" y="830469"/>
            <a:ext cx="7942574" cy="544483"/>
          </a:xfrm>
        </p:spPr>
        <p:txBody>
          <a:bodyPr/>
          <a:lstStyle>
            <a:lvl1pPr>
              <a:defRPr sz="3200">
                <a:solidFill>
                  <a:schemeClr val="tx1"/>
                </a:solidFill>
              </a:defRPr>
            </a:lvl1pPr>
          </a:lstStyle>
          <a:p>
            <a:r>
              <a:rPr lang="en-GB" dirty="0"/>
              <a:t>Click to edit Master title style</a:t>
            </a:r>
            <a:endParaRPr lang="de-DE" dirty="0"/>
          </a:p>
        </p:txBody>
      </p:sp>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1576137"/>
            <a:ext cx="7942574"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7" name="Datumsplatzhalter 3">
            <a:extLst>
              <a:ext uri="{FF2B5EF4-FFF2-40B4-BE49-F238E27FC236}">
                <a16:creationId xmlns:a16="http://schemas.microsoft.com/office/drawing/2014/main" id="{067D9872-2F95-225B-B3FE-28804614B987}"/>
              </a:ext>
            </a:extLst>
          </p:cNvPr>
          <p:cNvSpPr>
            <a:spLocks noGrp="1"/>
          </p:cNvSpPr>
          <p:nvPr>
            <p:ph type="dt" sz="half" idx="10"/>
          </p:nvPr>
        </p:nvSpPr>
        <p:spPr bwMode="gray">
          <a:xfrm>
            <a:off x="1297679" y="6276101"/>
            <a:ext cx="3130867" cy="244317"/>
          </a:xfrm>
        </p:spPr>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8" name="Fußzeilenplatzhalter 4">
            <a:extLst>
              <a:ext uri="{FF2B5EF4-FFF2-40B4-BE49-F238E27FC236}">
                <a16:creationId xmlns:a16="http://schemas.microsoft.com/office/drawing/2014/main" id="{1C148AB3-9C9B-29E1-7D0A-E5A58CA08817}"/>
              </a:ext>
            </a:extLst>
          </p:cNvPr>
          <p:cNvSpPr>
            <a:spLocks noGrp="1"/>
          </p:cNvSpPr>
          <p:nvPr>
            <p:ph type="ftr" sz="quarter" idx="11"/>
          </p:nvPr>
        </p:nvSpPr>
        <p:spPr bwMode="gray">
          <a:xfrm>
            <a:off x="4580629" y="6276101"/>
            <a:ext cx="2909887" cy="244317"/>
          </a:xfrm>
        </p:spPr>
        <p:txBody>
          <a:bodyPr/>
          <a:lstStyle/>
          <a:p>
            <a:r>
              <a:rPr lang="de-DE"/>
              <a:t>Topic Lore Ipsum</a:t>
            </a:r>
          </a:p>
        </p:txBody>
      </p:sp>
      <p:grpSp>
        <p:nvGrpSpPr>
          <p:cNvPr id="14" name="Group 13">
            <a:extLst>
              <a:ext uri="{FF2B5EF4-FFF2-40B4-BE49-F238E27FC236}">
                <a16:creationId xmlns:a16="http://schemas.microsoft.com/office/drawing/2014/main" id="{D0CD0B8D-9467-C286-FD64-439656C455D5}"/>
              </a:ext>
            </a:extLst>
          </p:cNvPr>
          <p:cNvGrpSpPr/>
          <p:nvPr userDrawn="1"/>
        </p:nvGrpSpPr>
        <p:grpSpPr>
          <a:xfrm>
            <a:off x="262685" y="690285"/>
            <a:ext cx="794085" cy="794085"/>
            <a:chOff x="226589" y="642157"/>
            <a:chExt cx="794085" cy="794085"/>
          </a:xfrm>
        </p:grpSpPr>
        <p:sp>
          <p:nvSpPr>
            <p:cNvPr id="12" name="Oval 11">
              <a:extLst>
                <a:ext uri="{FF2B5EF4-FFF2-40B4-BE49-F238E27FC236}">
                  <a16:creationId xmlns:a16="http://schemas.microsoft.com/office/drawing/2014/main" id="{56B9CE67-F6B5-9DB4-6546-05F717EF9FEE}"/>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70E2F-5464-11F5-6580-72E78E109252}"/>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pic>
        <p:nvPicPr>
          <p:cNvPr id="4" name="Picture 3">
            <a:extLst>
              <a:ext uri="{FF2B5EF4-FFF2-40B4-BE49-F238E27FC236}">
                <a16:creationId xmlns:a16="http://schemas.microsoft.com/office/drawing/2014/main" id="{074C3FEA-4150-F0A2-82B2-9576534C3B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
          <a:stretch/>
        </p:blipFill>
        <p:spPr>
          <a:xfrm>
            <a:off x="0" y="4207903"/>
            <a:ext cx="960521" cy="2650097"/>
          </a:xfrm>
          <a:prstGeom prst="rect">
            <a:avLst/>
          </a:prstGeom>
        </p:spPr>
      </p:pic>
    </p:spTree>
    <p:extLst>
      <p:ext uri="{BB962C8B-B14F-4D97-AF65-F5344CB8AC3E}">
        <p14:creationId xmlns:p14="http://schemas.microsoft.com/office/powerpoint/2010/main" val="175922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3 - graph">
    <p:bg bwMode="gray">
      <p:bgRef idx="1001">
        <a:schemeClr val="bg1"/>
      </p:bgRef>
    </p:bg>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D1E8BE43-685C-FEE4-B6A7-AFA5D9E883FC}"/>
              </a:ext>
            </a:extLst>
          </p:cNvPr>
          <p:cNvSpPr>
            <a:spLocks noGrp="1"/>
          </p:cNvSpPr>
          <p:nvPr>
            <p:ph idx="1"/>
          </p:nvPr>
        </p:nvSpPr>
        <p:spPr bwMode="gray">
          <a:xfrm>
            <a:off x="1297679" y="839149"/>
            <a:ext cx="9596641" cy="613611"/>
          </a:xfrm>
        </p:spPr>
        <p:txBody>
          <a:bodyPr/>
          <a:lstStyle>
            <a:lvl1pPr marL="0" indent="0">
              <a:buNone/>
              <a:defRPr sz="1600" b="1"/>
            </a:lvl1pPr>
            <a:lvl3pPr marL="442913" indent="0">
              <a:buNone/>
              <a:defRPr/>
            </a:lvl3pPr>
          </a:lstStyle>
          <a:p>
            <a:pPr lvl="0"/>
            <a:r>
              <a:rPr lang="en-GB" dirty="0"/>
              <a:t>Click to edit Master text styles</a:t>
            </a:r>
          </a:p>
        </p:txBody>
      </p:sp>
      <p:sp>
        <p:nvSpPr>
          <p:cNvPr id="2" name="Bildplatzhalter 7">
            <a:extLst>
              <a:ext uri="{FF2B5EF4-FFF2-40B4-BE49-F238E27FC236}">
                <a16:creationId xmlns:a16="http://schemas.microsoft.com/office/drawing/2014/main" id="{7388C88B-4E4B-F337-6F4E-80AD15DB0242}"/>
              </a:ext>
            </a:extLst>
          </p:cNvPr>
          <p:cNvSpPr>
            <a:spLocks noGrp="1"/>
          </p:cNvSpPr>
          <p:nvPr>
            <p:ph type="pic" sz="quarter" idx="12"/>
          </p:nvPr>
        </p:nvSpPr>
        <p:spPr bwMode="gray">
          <a:xfrm>
            <a:off x="1297679" y="1347538"/>
            <a:ext cx="9596641" cy="5101388"/>
          </a:xfrm>
          <a:solidFill>
            <a:schemeClr val="bg1">
              <a:lumMod val="85000"/>
            </a:schemeClr>
          </a:solidFill>
        </p:spPr>
        <p:txBody>
          <a:bodyPr anchor="ctr"/>
          <a:lstStyle>
            <a:lvl1pPr algn="ctr">
              <a:buNone/>
              <a:defRPr sz="1400"/>
            </a:lvl1pPr>
          </a:lstStyle>
          <a:p>
            <a:r>
              <a:rPr lang="en-GB"/>
              <a:t>Click icon to add picture</a:t>
            </a:r>
            <a:endParaRPr lang="de-DE"/>
          </a:p>
        </p:txBody>
      </p:sp>
      <p:pic>
        <p:nvPicPr>
          <p:cNvPr id="4" name="Picture 3">
            <a:extLst>
              <a:ext uri="{FF2B5EF4-FFF2-40B4-BE49-F238E27FC236}">
                <a16:creationId xmlns:a16="http://schemas.microsoft.com/office/drawing/2014/main" id="{41023807-5F9C-8D5D-B25F-29B6CFB24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
          <a:stretch/>
        </p:blipFill>
        <p:spPr>
          <a:xfrm>
            <a:off x="0" y="4207903"/>
            <a:ext cx="960521" cy="2650097"/>
          </a:xfrm>
          <a:prstGeom prst="rect">
            <a:avLst/>
          </a:prstGeom>
        </p:spPr>
      </p:pic>
      <p:grpSp>
        <p:nvGrpSpPr>
          <p:cNvPr id="5" name="Group 4">
            <a:extLst>
              <a:ext uri="{FF2B5EF4-FFF2-40B4-BE49-F238E27FC236}">
                <a16:creationId xmlns:a16="http://schemas.microsoft.com/office/drawing/2014/main" id="{059AE907-42C2-EC25-12CF-CADEBED681E0}"/>
              </a:ext>
            </a:extLst>
          </p:cNvPr>
          <p:cNvGrpSpPr/>
          <p:nvPr userDrawn="1"/>
        </p:nvGrpSpPr>
        <p:grpSpPr>
          <a:xfrm>
            <a:off x="262685" y="690285"/>
            <a:ext cx="794085" cy="794085"/>
            <a:chOff x="226589" y="642157"/>
            <a:chExt cx="794085" cy="794085"/>
          </a:xfrm>
        </p:grpSpPr>
        <p:sp>
          <p:nvSpPr>
            <p:cNvPr id="7" name="Oval 6">
              <a:extLst>
                <a:ext uri="{FF2B5EF4-FFF2-40B4-BE49-F238E27FC236}">
                  <a16:creationId xmlns:a16="http://schemas.microsoft.com/office/drawing/2014/main" id="{7E0DBD38-3FF1-8EEC-D83D-0AA17F203C9D}"/>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5674EA-4146-A16A-50D1-0216839C5271}"/>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Tree>
    <p:extLst>
      <p:ext uri="{BB962C8B-B14F-4D97-AF65-F5344CB8AC3E}">
        <p14:creationId xmlns:p14="http://schemas.microsoft.com/office/powerpoint/2010/main" val="37170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3 w image">
    <p:bg bwMode="gray">
      <p:bgRef idx="1001">
        <a:schemeClr val="bg1"/>
      </p:bgRef>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3E6F95F-F483-A381-D30D-6864D7CBEB45}"/>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
        <p:nvSpPr>
          <p:cNvPr id="5" name="Inhaltsplatzhalter 2">
            <a:extLst>
              <a:ext uri="{FF2B5EF4-FFF2-40B4-BE49-F238E27FC236}">
                <a16:creationId xmlns:a16="http://schemas.microsoft.com/office/drawing/2014/main" id="{28E6F823-D4AB-DE2E-767D-A098603FBA34}"/>
              </a:ext>
            </a:extLst>
          </p:cNvPr>
          <p:cNvSpPr>
            <a:spLocks noGrp="1"/>
          </p:cNvSpPr>
          <p:nvPr>
            <p:ph idx="1"/>
          </p:nvPr>
        </p:nvSpPr>
        <p:spPr bwMode="gray">
          <a:xfrm>
            <a:off x="1297679" y="1576137"/>
            <a:ext cx="5195887" cy="339290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pic>
        <p:nvPicPr>
          <p:cNvPr id="2" name="Picture 1">
            <a:extLst>
              <a:ext uri="{FF2B5EF4-FFF2-40B4-BE49-F238E27FC236}">
                <a16:creationId xmlns:a16="http://schemas.microsoft.com/office/drawing/2014/main" id="{A26C3268-359D-4278-A8DB-65C9442B9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
          <a:stretch/>
        </p:blipFill>
        <p:spPr>
          <a:xfrm>
            <a:off x="0" y="4207903"/>
            <a:ext cx="960521" cy="2650097"/>
          </a:xfrm>
          <a:prstGeom prst="rect">
            <a:avLst/>
          </a:prstGeom>
        </p:spPr>
      </p:pic>
      <p:grpSp>
        <p:nvGrpSpPr>
          <p:cNvPr id="6" name="Group 5">
            <a:extLst>
              <a:ext uri="{FF2B5EF4-FFF2-40B4-BE49-F238E27FC236}">
                <a16:creationId xmlns:a16="http://schemas.microsoft.com/office/drawing/2014/main" id="{1A8ED732-BAAB-29FE-2789-9FE90B52322B}"/>
              </a:ext>
            </a:extLst>
          </p:cNvPr>
          <p:cNvGrpSpPr/>
          <p:nvPr userDrawn="1"/>
        </p:nvGrpSpPr>
        <p:grpSpPr>
          <a:xfrm>
            <a:off x="262685" y="690285"/>
            <a:ext cx="794085" cy="794085"/>
            <a:chOff x="226589" y="642157"/>
            <a:chExt cx="794085" cy="794085"/>
          </a:xfrm>
        </p:grpSpPr>
        <p:sp>
          <p:nvSpPr>
            <p:cNvPr id="7" name="Oval 6">
              <a:extLst>
                <a:ext uri="{FF2B5EF4-FFF2-40B4-BE49-F238E27FC236}">
                  <a16:creationId xmlns:a16="http://schemas.microsoft.com/office/drawing/2014/main" id="{AC65289F-7A39-C110-7728-77EC962C9D65}"/>
                </a:ext>
              </a:extLst>
            </p:cNvPr>
            <p:cNvSpPr/>
            <p:nvPr userDrawn="1"/>
          </p:nvSpPr>
          <p:spPr>
            <a:xfrm>
              <a:off x="226589" y="642157"/>
              <a:ext cx="794085" cy="794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C96DD1-9C32-CBF8-39F3-1F8A9719034D}"/>
                </a:ext>
              </a:extLst>
            </p:cNvPr>
            <p:cNvSpPr txBox="1"/>
            <p:nvPr userDrawn="1"/>
          </p:nvSpPr>
          <p:spPr>
            <a:xfrm>
              <a:off x="444666" y="830469"/>
              <a:ext cx="551945" cy="369332"/>
            </a:xfrm>
            <a:prstGeom prst="rect">
              <a:avLst/>
            </a:prstGeom>
            <a:noFill/>
          </p:spPr>
          <p:txBody>
            <a:bodyPr wrap="square" rtlCol="0">
              <a:spAutoFit/>
            </a:bodyPr>
            <a:lstStyle/>
            <a:p>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Tree>
    <p:extLst>
      <p:ext uri="{BB962C8B-B14F-4D97-AF65-F5344CB8AC3E}">
        <p14:creationId xmlns:p14="http://schemas.microsoft.com/office/powerpoint/2010/main" val="371917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latin typeface="Verdana" panose="020B0604030504040204" pitchFamily="34" charset="0"/>
              </a:rPr>
              <a:t>Name </a:t>
            </a:r>
            <a:r>
              <a:rPr lang="de-DE" dirty="0" err="1">
                <a:latin typeface="Verdana" panose="020B0604030504040204" pitchFamily="34" charset="0"/>
              </a:rPr>
              <a:t>of</a:t>
            </a:r>
            <a:r>
              <a:rPr lang="de-DE" dirty="0">
                <a:latin typeface="Verdana" panose="020B0604030504040204" pitchFamily="34" charset="0"/>
              </a:rPr>
              <a:t> </a:t>
            </a:r>
            <a:r>
              <a:rPr lang="de-DE" dirty="0" err="1">
                <a:latin typeface="Verdana" panose="020B0604030504040204" pitchFamily="34" charset="0"/>
              </a:rPr>
              <a:t>the</a:t>
            </a:r>
            <a:r>
              <a:rPr lang="de-DE" dirty="0">
                <a:latin typeface="Verdana" panose="020B0604030504040204" pitchFamily="34" charset="0"/>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b="0" i="0">
                <a:solidFill>
                  <a:schemeClr val="tx1"/>
                </a:solidFill>
                <a:latin typeface="Verdana" panose="020B0604030504040204" pitchFamily="34" charset="0"/>
              </a:defRPr>
            </a:lvl1pPr>
          </a:lstStyle>
          <a:p>
            <a:r>
              <a:rPr lang="de-DE" dirty="0"/>
              <a:t>Topic Lore </a:t>
            </a:r>
            <a:r>
              <a:rPr lang="de-DE" dirty="0" err="1"/>
              <a:t>Ipsum</a:t>
            </a:r>
            <a:endParaRPr lang="de-DE" dirty="0"/>
          </a:p>
        </p:txBody>
      </p:sp>
    </p:spTree>
    <p:extLst>
      <p:ext uri="{BB962C8B-B14F-4D97-AF65-F5344CB8AC3E}">
        <p14:creationId xmlns:p14="http://schemas.microsoft.com/office/powerpoint/2010/main" val="166437762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4" r:id="rId3"/>
    <p:sldLayoutId id="2147483666" r:id="rId4"/>
    <p:sldLayoutId id="2147483673" r:id="rId5"/>
    <p:sldLayoutId id="2147483674" r:id="rId6"/>
    <p:sldLayoutId id="2147483667" r:id="rId7"/>
    <p:sldLayoutId id="2147483675" r:id="rId8"/>
    <p:sldLayoutId id="2147483676" r:id="rId9"/>
    <p:sldLayoutId id="2147483668" r:id="rId10"/>
    <p:sldLayoutId id="2147483677" r:id="rId11"/>
    <p:sldLayoutId id="2147483678" r:id="rId12"/>
    <p:sldLayoutId id="2147483669" r:id="rId13"/>
    <p:sldLayoutId id="2147483679" r:id="rId14"/>
    <p:sldLayoutId id="2147483680" r:id="rId15"/>
    <p:sldLayoutId id="2147483670" r:id="rId16"/>
    <p:sldLayoutId id="2147483681" r:id="rId17"/>
    <p:sldLayoutId id="2147483682" r:id="rId18"/>
    <p:sldLayoutId id="2147483671" r:id="rId19"/>
    <p:sldLayoutId id="2147483683" r:id="rId20"/>
    <p:sldLayoutId id="2147483684" r:id="rId21"/>
    <p:sldLayoutId id="2147483672" r:id="rId22"/>
    <p:sldLayoutId id="2147483685" r:id="rId23"/>
    <p:sldLayoutId id="2147483686" r:id="rId24"/>
    <p:sldLayoutId id="2147483650" r:id="rId25"/>
    <p:sldLayoutId id="2147483662" r:id="rId26"/>
    <p:sldLayoutId id="2147483655" r:id="rId27"/>
  </p:sldLayoutIdLst>
  <p:hf sldNum="0" hdr="0"/>
  <p:txStyles>
    <p:title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mj-ea"/>
          <a:cs typeface="+mj-cs"/>
        </a:defRPr>
      </a:lvl1pPr>
    </p:titleStyle>
    <p:bodyStyle>
      <a:lvl1pPr marL="220663" indent="-220663"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655638" indent="-212725"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userDrawn="1">
          <p15:clr>
            <a:srgbClr val="F26B43"/>
          </p15:clr>
        </p15:guide>
        <p15:guide id="2" pos="279" userDrawn="1">
          <p15:clr>
            <a:srgbClr val="F26B43"/>
          </p15:clr>
        </p15:guide>
        <p15:guide id="3" pos="7469" userDrawn="1">
          <p15:clr>
            <a:srgbClr val="F26B43"/>
          </p15:clr>
        </p15:guide>
        <p15:guide id="4" pos="4180" userDrawn="1">
          <p15:clr>
            <a:srgbClr val="F26B43"/>
          </p15:clr>
        </p15:guide>
        <p15:guide id="5"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bit.ly/clm_gu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eglobalfund.org/media/4759/core_resilientsustainablesystemsforhealth_infonote_en.pd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globalfund.org/media/3261/core_budgetinginglobalfundgrants_guideline_en.pdf"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8.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tpcglobal.org/blog/monitoring/clma/"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mailto:anna.grimsrud@iasociety.org"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ifferentiatedservicedelivery.org/Resources/Resource-Library/CLM-guide-GF-funding-request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bit.ly/clm_guide"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bit.ly/clm_guid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globalfund.org/en/strateg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theglobalfund.org/media/4309/fundingmodel_modularframework_handbook_en.pdf" TargetMode="External"/><Relationship Id="rId4" Type="http://schemas.openxmlformats.org/officeDocument/2006/relationships/hyperlink" Target="https://www.theglobalfund.org/en/applying-for-funding/design-and-submit-funding-reques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globalfund.org/en/applying-for-funding/design-and-submit-funding-requests/" TargetMode="External"/><Relationship Id="rId2" Type="http://schemas.openxmlformats.org/officeDocument/2006/relationships/hyperlink" Target="https://www.theglobalfund.org/en/applying-for-funding/" TargetMode="External"/><Relationship Id="rId1" Type="http://schemas.openxmlformats.org/officeDocument/2006/relationships/slideLayout" Target="../slideLayouts/slideLayout4.xml"/><Relationship Id="rId4" Type="http://schemas.openxmlformats.org/officeDocument/2006/relationships/hyperlink" Target="https://www.theglobalfund.org/en/applying-for-funding/design-and-submit-funding-requests/applicant-guidance-material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bit.ly/clm_guid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1341-36B0-852C-A998-9C304D008499}"/>
              </a:ext>
            </a:extLst>
          </p:cNvPr>
          <p:cNvSpPr>
            <a:spLocks noGrp="1"/>
          </p:cNvSpPr>
          <p:nvPr>
            <p:ph type="title"/>
          </p:nvPr>
        </p:nvSpPr>
        <p:spPr>
          <a:xfrm>
            <a:off x="3382628" y="1255236"/>
            <a:ext cx="8272924" cy="3060732"/>
          </a:xfrm>
        </p:spPr>
        <p:txBody>
          <a:bodyPr/>
          <a:lstStyle/>
          <a:p>
            <a:r>
              <a:rPr lang="en-ZA" b="1" dirty="0">
                <a:solidFill>
                  <a:srgbClr val="E0001B"/>
                </a:solidFill>
                <a:effectLst/>
                <a:ea typeface="Verdana" panose="020B0604030504040204" pitchFamily="34" charset="0"/>
                <a:cs typeface="Verdana" panose="020B0604030504040204" pitchFamily="34" charset="0"/>
              </a:rPr>
              <a:t>Community-led monitoring of programs and policies related to HIV, tuberculosis and malaria</a:t>
            </a:r>
            <a:endParaRPr lang="en-US" dirty="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E023CB17-FC6B-F02A-0DE0-1C706E1003BA}"/>
              </a:ext>
            </a:extLst>
          </p:cNvPr>
          <p:cNvSpPr>
            <a:spLocks noGrp="1"/>
          </p:cNvSpPr>
          <p:nvPr>
            <p:ph type="body" sz="quarter" idx="10"/>
          </p:nvPr>
        </p:nvSpPr>
        <p:spPr>
          <a:xfrm>
            <a:off x="3382628" y="6248400"/>
            <a:ext cx="8435560" cy="396240"/>
          </a:xfrm>
        </p:spPr>
        <p:txBody>
          <a:bodyPr/>
          <a:lstStyle/>
          <a:p>
            <a:r>
              <a:rPr lang="en-US" sz="1200" dirty="0">
                <a:ea typeface="Verdana" panose="020B0604030504040204" pitchFamily="34" charset="0"/>
                <a:cs typeface="Verdana" panose="020B0604030504040204" pitchFamily="34" charset="0"/>
              </a:rPr>
              <a:t>The full guide can be found online at </a:t>
            </a:r>
            <a:r>
              <a:rPr lang="en-ZA" sz="1200" b="0" i="0" dirty="0">
                <a:effectLst/>
                <a:ea typeface="Verdana" panose="020B0604030504040204" pitchFamily="34" charset="0"/>
                <a:cs typeface="Verdana" panose="020B0604030504040204" pitchFamily="34" charset="0"/>
                <a:hlinkClick r:id="rId3" tooltip="Original URL:&#10;https://bit.ly/clm_guide&#10;&#10;Click to follow link."/>
              </a:rPr>
              <a:t>https://bit.ly/clm_guide</a:t>
            </a:r>
            <a:endParaRPr lang="en-US" sz="1200" dirty="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9C031CCD-BE60-D858-7064-7AA2A5996750}"/>
              </a:ext>
            </a:extLst>
          </p:cNvPr>
          <p:cNvSpPr>
            <a:spLocks noGrp="1"/>
          </p:cNvSpPr>
          <p:nvPr>
            <p:ph type="body" sz="quarter" idx="11"/>
          </p:nvPr>
        </p:nvSpPr>
        <p:spPr>
          <a:xfrm>
            <a:off x="3382629" y="5072430"/>
            <a:ext cx="8435560" cy="396240"/>
          </a:xfrm>
        </p:spPr>
        <p:txBody>
          <a:bodyPr/>
          <a:lstStyle/>
          <a:p>
            <a:r>
              <a:rPr lang="en-ZA" sz="1800" b="1" dirty="0">
                <a:solidFill>
                  <a:schemeClr val="accent2"/>
                </a:solidFill>
                <a:effectLst/>
                <a:ea typeface="Verdana" panose="020B0604030504040204" pitchFamily="34" charset="0"/>
                <a:cs typeface="Verdana" panose="020B0604030504040204" pitchFamily="34" charset="0"/>
              </a:rPr>
              <a:t>A guide to support inclusion of community-led monitoring (CLM) </a:t>
            </a:r>
          </a:p>
          <a:p>
            <a:r>
              <a:rPr lang="en-ZA" sz="1800" b="1" dirty="0">
                <a:solidFill>
                  <a:schemeClr val="accent2"/>
                </a:solidFill>
                <a:effectLst/>
                <a:ea typeface="Verdana" panose="020B0604030504040204" pitchFamily="34" charset="0"/>
                <a:cs typeface="Verdana" panose="020B0604030504040204" pitchFamily="34" charset="0"/>
              </a:rPr>
              <a:t>in funding requests to the Global Fund</a:t>
            </a:r>
            <a:endParaRPr lang="en-ZA" sz="1800" dirty="0">
              <a:solidFill>
                <a:schemeClr val="accent2"/>
              </a:solidFill>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891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00B04-3A82-9605-F379-48EA26604A1A}"/>
              </a:ext>
            </a:extLst>
          </p:cNvPr>
          <p:cNvSpPr>
            <a:spLocks noGrp="1"/>
          </p:cNvSpPr>
          <p:nvPr>
            <p:ph idx="1"/>
          </p:nvPr>
        </p:nvSpPr>
        <p:spPr>
          <a:xfrm>
            <a:off x="1297679" y="839149"/>
            <a:ext cx="10727544" cy="613611"/>
          </a:xfrm>
        </p:spPr>
        <p:txBody>
          <a:bodyPr/>
          <a:lstStyle/>
          <a:p>
            <a:r>
              <a:rPr lang="en-ZA" sz="1800" b="1" dirty="0">
                <a:solidFill>
                  <a:schemeClr val="accent1"/>
                </a:solidFill>
                <a:effectLst/>
                <a:ea typeface="Verdana" panose="020B0604030504040204" pitchFamily="34" charset="0"/>
                <a:cs typeface="Verdana" panose="020B0604030504040204" pitchFamily="34" charset="0"/>
              </a:rPr>
              <a:t>Problems to avoid</a:t>
            </a:r>
            <a:r>
              <a:rPr lang="en-ZA" sz="1800" b="1" dirty="0">
                <a:effectLst/>
                <a:ea typeface="Verdana" panose="020B0604030504040204" pitchFamily="34" charset="0"/>
                <a:cs typeface="Verdana" panose="020B0604030504040204" pitchFamily="34" charset="0"/>
              </a:rPr>
              <a:t>: Past critiques of proposed CLM in Global Fund funding requests </a:t>
            </a:r>
            <a:endParaRPr lang="en-ZA" sz="1800" dirty="0">
              <a:effectLst/>
              <a:ea typeface="Verdana" panose="020B0604030504040204" pitchFamily="34" charset="0"/>
              <a:cs typeface="Verdana" panose="020B0604030504040204" pitchFamily="34" charset="0"/>
            </a:endParaRPr>
          </a:p>
          <a:p>
            <a:endParaRPr lang="en-US" dirty="0">
              <a:ea typeface="Verdana" panose="020B0604030504040204" pitchFamily="34" charset="0"/>
              <a:cs typeface="Verdana" panose="020B0604030504040204" pitchFamily="34" charset="0"/>
            </a:endParaRPr>
          </a:p>
        </p:txBody>
      </p:sp>
      <p:graphicFrame>
        <p:nvGraphicFramePr>
          <p:cNvPr id="5" name="Table 5">
            <a:extLst>
              <a:ext uri="{FF2B5EF4-FFF2-40B4-BE49-F238E27FC236}">
                <a16:creationId xmlns:a16="http://schemas.microsoft.com/office/drawing/2014/main" id="{11C6203B-19D6-B5AD-326F-959C827F0B14}"/>
              </a:ext>
            </a:extLst>
          </p:cNvPr>
          <p:cNvGraphicFramePr>
            <a:graphicFrameLocks noGrp="1"/>
          </p:cNvGraphicFramePr>
          <p:nvPr>
            <p:extLst>
              <p:ext uri="{D42A27DB-BD31-4B8C-83A1-F6EECF244321}">
                <p14:modId xmlns:p14="http://schemas.microsoft.com/office/powerpoint/2010/main" val="4280652392"/>
              </p:ext>
            </p:extLst>
          </p:nvPr>
        </p:nvGraphicFramePr>
        <p:xfrm>
          <a:off x="1711479" y="1711553"/>
          <a:ext cx="9614162" cy="4783331"/>
        </p:xfrm>
        <a:graphic>
          <a:graphicData uri="http://schemas.openxmlformats.org/drawingml/2006/table">
            <a:tbl>
              <a:tblPr firstRow="1" bandRow="1">
                <a:tableStyleId>{21E4AEA4-8DFA-4A89-87EB-49C32662AFE0}</a:tableStyleId>
              </a:tblPr>
              <a:tblGrid>
                <a:gridCol w="2371101">
                  <a:extLst>
                    <a:ext uri="{9D8B030D-6E8A-4147-A177-3AD203B41FA5}">
                      <a16:colId xmlns:a16="http://schemas.microsoft.com/office/drawing/2014/main" val="1425092693"/>
                    </a:ext>
                  </a:extLst>
                </a:gridCol>
                <a:gridCol w="7243061">
                  <a:extLst>
                    <a:ext uri="{9D8B030D-6E8A-4147-A177-3AD203B41FA5}">
                      <a16:colId xmlns:a16="http://schemas.microsoft.com/office/drawing/2014/main" val="1159440220"/>
                    </a:ext>
                  </a:extLst>
                </a:gridCol>
              </a:tblGrid>
              <a:tr h="370840">
                <a:tc>
                  <a:txBody>
                    <a:bodyPr/>
                    <a:lstStyle/>
                    <a:p>
                      <a:pPr>
                        <a:lnSpc>
                          <a:spcPct val="150000"/>
                        </a:lnSpc>
                      </a:pPr>
                      <a:r>
                        <a:rPr lang="en-ZA"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Problems to avoid</a:t>
                      </a:r>
                      <a:endParaRPr lang="en-ZA" sz="16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a:lnSpc>
                          <a:spcPct val="150000"/>
                        </a:lnSpc>
                      </a:pPr>
                      <a:r>
                        <a:rPr lang="en-ZA"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Relevant content in this guide</a:t>
                      </a:r>
                      <a:endParaRPr lang="en-ZA" sz="16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extLst>
                  <a:ext uri="{0D108BD9-81ED-4DB2-BD59-A6C34878D82A}">
                    <a16:rowId xmlns:a16="http://schemas.microsoft.com/office/drawing/2014/main" val="1550188987"/>
                  </a:ext>
                </a:extLst>
              </a:tr>
              <a:tr h="370840">
                <a:tc>
                  <a:txBody>
                    <a:bodyPr/>
                    <a:lstStyle/>
                    <a:p>
                      <a:pPr>
                        <a:lnSpc>
                          <a:spcPct val="150000"/>
                        </a:lnSpc>
                      </a:pPr>
                      <a:r>
                        <a:rPr lang="en-ZA"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Communities were not consulted.</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See discussion of country dialogues in Sections 3 and 7.</a:t>
                      </a:r>
                    </a:p>
                  </a:txBody>
                  <a:tcPr marL="34290" marR="55245" marT="55245" marB="34290" anchor="ctr"/>
                </a:tc>
                <a:extLst>
                  <a:ext uri="{0D108BD9-81ED-4DB2-BD59-A6C34878D82A}">
                    <a16:rowId xmlns:a16="http://schemas.microsoft.com/office/drawing/2014/main" val="2015873983"/>
                  </a:ext>
                </a:extLst>
              </a:tr>
              <a:tr h="370840">
                <a:tc>
                  <a:txBody>
                    <a:bodyPr/>
                    <a:lstStyle/>
                    <a:p>
                      <a:pPr>
                        <a:lnSpc>
                          <a:spcPct val="150000"/>
                        </a:lnSpc>
                      </a:pPr>
                      <a:r>
                        <a:rPr lang="en-ZA"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The rationale &amp; CLM value was insufficiently described.</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See discussion of CLM prioritization in Sections 3 and 5. </a:t>
                      </a:r>
                    </a:p>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See discussion of the CLM rationale and value for money in Sections 6 and 7.</a:t>
                      </a:r>
                    </a:p>
                  </a:txBody>
                  <a:tcPr marL="34290" marR="55245" marT="55245" marB="34290" anchor="ctr"/>
                </a:tc>
                <a:extLst>
                  <a:ext uri="{0D108BD9-81ED-4DB2-BD59-A6C34878D82A}">
                    <a16:rowId xmlns:a16="http://schemas.microsoft.com/office/drawing/2014/main" val="1272404330"/>
                  </a:ext>
                </a:extLst>
              </a:tr>
              <a:tr h="492618">
                <a:tc>
                  <a:txBody>
                    <a:bodyPr/>
                    <a:lstStyle/>
                    <a:p>
                      <a:pPr>
                        <a:lnSpc>
                          <a:spcPct val="150000"/>
                        </a:lnSpc>
                      </a:pPr>
                      <a:r>
                        <a:rPr lang="en-ZA"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What is proposed is not CLM. </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See definitions and key principles of CLM in Annexes 1 and 2. </a:t>
                      </a:r>
                    </a:p>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Show how clients and communities are meaningfully involved in leading CLM.</a:t>
                      </a:r>
                    </a:p>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Show how the CLM and resulting data are truly independent from the programs and providers being monitored.</a:t>
                      </a:r>
                    </a:p>
                  </a:txBody>
                  <a:tcPr marL="34290" marR="55245" marT="55245" marB="34290" anchor="ctr"/>
                </a:tc>
                <a:extLst>
                  <a:ext uri="{0D108BD9-81ED-4DB2-BD59-A6C34878D82A}">
                    <a16:rowId xmlns:a16="http://schemas.microsoft.com/office/drawing/2014/main" val="1725300060"/>
                  </a:ext>
                </a:extLst>
              </a:tr>
              <a:tr h="0">
                <a:tc>
                  <a:txBody>
                    <a:bodyPr/>
                    <a:lstStyle/>
                    <a:p>
                      <a:pPr>
                        <a:lnSpc>
                          <a:spcPct val="150000"/>
                        </a:lnSpc>
                      </a:pPr>
                      <a:r>
                        <a:rPr lang="en-ZA"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Proposed CLM was inadequately costed and budgeted.</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See discussion of CLM costing and budgeting in Sections 6 and 7.</a:t>
                      </a:r>
                    </a:p>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Include sufficient budgets to contract community organizations to conduct data collection, data management and data reporting.</a:t>
                      </a:r>
                    </a:p>
                  </a:txBody>
                  <a:tcPr marL="34290" marR="55245" marT="55245" marB="34290" anchor="ctr"/>
                </a:tc>
                <a:extLst>
                  <a:ext uri="{0D108BD9-81ED-4DB2-BD59-A6C34878D82A}">
                    <a16:rowId xmlns:a16="http://schemas.microsoft.com/office/drawing/2014/main" val="3790400889"/>
                  </a:ext>
                </a:extLst>
              </a:tr>
              <a:tr h="370840">
                <a:tc>
                  <a:txBody>
                    <a:bodyPr/>
                    <a:lstStyle/>
                    <a:p>
                      <a:pPr>
                        <a:lnSpc>
                          <a:spcPct val="150000"/>
                        </a:lnSpc>
                      </a:pPr>
                      <a:r>
                        <a:rPr lang="en-ZA" sz="12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CLM was inadequately planned. </a:t>
                      </a:r>
                      <a:endParaRPr lang="en-ZA"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34290" marR="55245" marT="55245" marB="34290" anchor="ctr"/>
                </a:tc>
                <a:tc>
                  <a:txBody>
                    <a:bodyPr/>
                    <a:lstStyle/>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See discussions of CLM activities in Sections 4 and 7.</a:t>
                      </a:r>
                    </a:p>
                    <a:p>
                      <a:pPr>
                        <a:lnSpc>
                          <a:spcPct val="150000"/>
                        </a:lnSpc>
                      </a:pPr>
                      <a:r>
                        <a:rPr lang="en-ZA" sz="1200" dirty="0">
                          <a:effectLst/>
                          <a:latin typeface="Verdana" panose="020B0604030504040204" pitchFamily="34" charset="0"/>
                          <a:ea typeface="Verdana" panose="020B0604030504040204" pitchFamily="34" charset="0"/>
                          <a:cs typeface="Verdana" panose="020B0604030504040204" pitchFamily="34" charset="0"/>
                        </a:rPr>
                        <a:t>Note: It is understood that detailed planning happens after funding requests are endorsed and the grant-making process begins.</a:t>
                      </a:r>
                    </a:p>
                  </a:txBody>
                  <a:tcPr marL="34290" marR="55245" marT="55245" marB="34290" anchor="ctr"/>
                </a:tc>
                <a:extLst>
                  <a:ext uri="{0D108BD9-81ED-4DB2-BD59-A6C34878D82A}">
                    <a16:rowId xmlns:a16="http://schemas.microsoft.com/office/drawing/2014/main" val="3084098364"/>
                  </a:ext>
                </a:extLst>
              </a:tr>
            </a:tbl>
          </a:graphicData>
        </a:graphic>
      </p:graphicFrame>
    </p:spTree>
    <p:extLst>
      <p:ext uri="{BB962C8B-B14F-4D97-AF65-F5344CB8AC3E}">
        <p14:creationId xmlns:p14="http://schemas.microsoft.com/office/powerpoint/2010/main" val="360786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42AD-0D24-0D5D-C984-A99FE9B6EE7E}"/>
              </a:ext>
            </a:extLst>
          </p:cNvPr>
          <p:cNvSpPr>
            <a:spLocks noGrp="1"/>
          </p:cNvSpPr>
          <p:nvPr>
            <p:ph type="title"/>
          </p:nvPr>
        </p:nvSpPr>
        <p:spPr>
          <a:xfrm>
            <a:off x="1274846" y="830469"/>
            <a:ext cx="10597364" cy="544483"/>
          </a:xfrm>
        </p:spPr>
        <p:txBody>
          <a:bodyPr/>
          <a:lstStyle/>
          <a:p>
            <a:r>
              <a:rPr lang="en-ZA" sz="4400" b="1" dirty="0">
                <a:effectLst/>
                <a:ea typeface="Verdana" panose="020B0604030504040204" pitchFamily="34" charset="0"/>
                <a:cs typeface="Verdana" panose="020B0604030504040204" pitchFamily="34" charset="0"/>
              </a:rPr>
              <a:t>Describing CLM within the Global Fund’s Modular Framework</a:t>
            </a:r>
            <a:br>
              <a:rPr lang="en-ZA" sz="4400" dirty="0">
                <a:solidFill>
                  <a:srgbClr val="E0001B"/>
                </a:solidFill>
                <a:effectLst/>
                <a:latin typeface="IAS Ribbon Sans Bold" pitchFamily="2" charset="0"/>
              </a:rPr>
            </a:br>
            <a:endParaRPr lang="en-US" sz="4400" dirty="0"/>
          </a:p>
        </p:txBody>
      </p:sp>
      <p:sp>
        <p:nvSpPr>
          <p:cNvPr id="3" name="Content Placeholder 2">
            <a:extLst>
              <a:ext uri="{FF2B5EF4-FFF2-40B4-BE49-F238E27FC236}">
                <a16:creationId xmlns:a16="http://schemas.microsoft.com/office/drawing/2014/main" id="{A6FB1D04-C20D-F9C2-5146-F20497D9E9F8}"/>
              </a:ext>
            </a:extLst>
          </p:cNvPr>
          <p:cNvSpPr>
            <a:spLocks noGrp="1"/>
          </p:cNvSpPr>
          <p:nvPr>
            <p:ph idx="1"/>
          </p:nvPr>
        </p:nvSpPr>
        <p:spPr>
          <a:xfrm>
            <a:off x="1475541" y="2113613"/>
            <a:ext cx="9903124" cy="2270812"/>
          </a:xfrm>
        </p:spPr>
        <p:txBody>
          <a:bodyPr/>
          <a:lstStyle/>
          <a:p>
            <a:pPr marL="0" indent="0">
              <a:buNone/>
            </a:pPr>
            <a:r>
              <a:rPr lang="en-ZA" dirty="0">
                <a:effectLst/>
                <a:ea typeface="Verdana" panose="020B0604030504040204" pitchFamily="34" charset="0"/>
                <a:cs typeface="Verdana" panose="020B0604030504040204" pitchFamily="34" charset="0"/>
              </a:rPr>
              <a:t>CLM can be funded through Global Fund grants that are focused on </a:t>
            </a:r>
            <a:r>
              <a:rPr lang="en-ZA" b="1" dirty="0">
                <a:solidFill>
                  <a:schemeClr val="accent1"/>
                </a:solidFill>
                <a:effectLst/>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Resilient and Sustainable Systems for Health (RSSH)</a:t>
            </a:r>
            <a:r>
              <a:rPr lang="en-ZA" b="1" dirty="0">
                <a:solidFill>
                  <a:schemeClr val="accent1"/>
                </a:solidFill>
                <a:effectLst/>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and can also be funded within RSSH components of </a:t>
            </a:r>
            <a:r>
              <a:rPr lang="en-ZA" b="1" dirty="0">
                <a:solidFill>
                  <a:schemeClr val="accent2"/>
                </a:solidFill>
                <a:effectLst/>
                <a:ea typeface="Verdana" panose="020B0604030504040204" pitchFamily="34" charset="0"/>
                <a:cs typeface="Verdana" panose="020B0604030504040204" pitchFamily="34" charset="0"/>
              </a:rPr>
              <a:t>disease-specific grants focused on HIV, tuberculosis or malaria</a:t>
            </a:r>
            <a:r>
              <a:rPr lang="en-ZA" dirty="0">
                <a:solidFill>
                  <a:schemeClr val="accent2"/>
                </a:solidFill>
                <a:effectLst/>
                <a:ea typeface="Verdana" panose="020B0604030504040204" pitchFamily="34" charset="0"/>
                <a:cs typeface="Verdana" panose="020B0604030504040204" pitchFamily="34" charset="0"/>
              </a:rPr>
              <a:t>.</a:t>
            </a:r>
          </a:p>
          <a:p>
            <a:pPr marL="0" indent="0">
              <a:buNone/>
            </a:pPr>
            <a:endParaRPr lang="en-ZA" dirty="0">
              <a:effectLst/>
              <a:ea typeface="Verdana" panose="020B0604030504040204" pitchFamily="34" charset="0"/>
              <a:cs typeface="Verdana" panose="020B0604030504040204" pitchFamily="34" charset="0"/>
            </a:endParaRPr>
          </a:p>
          <a:p>
            <a:pPr marL="0" indent="0">
              <a:buNone/>
            </a:pPr>
            <a:r>
              <a:rPr lang="en-ZA" dirty="0">
                <a:effectLst/>
                <a:ea typeface="Verdana" panose="020B0604030504040204" pitchFamily="34" charset="0"/>
                <a:cs typeface="Verdana" panose="020B0604030504040204" pitchFamily="34" charset="0"/>
              </a:rPr>
              <a:t>Within RSSH, CLM activities are funded as a part of </a:t>
            </a:r>
            <a:r>
              <a:rPr lang="en-ZA" b="1" dirty="0">
                <a:solidFill>
                  <a:schemeClr val="accent2"/>
                </a:solidFill>
                <a:effectLst/>
                <a:ea typeface="Verdana" panose="020B0604030504040204" pitchFamily="34" charset="0"/>
                <a:cs typeface="Verdana" panose="020B0604030504040204" pitchFamily="34" charset="0"/>
              </a:rPr>
              <a:t>community systems strengthening (CSS). </a:t>
            </a:r>
            <a:r>
              <a:rPr lang="en-ZA" dirty="0">
                <a:effectLst/>
                <a:ea typeface="Verdana" panose="020B0604030504040204" pitchFamily="34" charset="0"/>
                <a:cs typeface="Verdana" panose="020B0604030504040204" pitchFamily="34" charset="0"/>
              </a:rPr>
              <a:t>In its 2023-2025 funding cycle, the Global Fund emphasizes CLM as one of four aspects of community systems strengthening, alongside community-led research and advocacy, community capacity-building and leadership development, and community engagement, linkages and coordination.</a:t>
            </a:r>
          </a:p>
          <a:p>
            <a:pPr marL="0" indent="0">
              <a:buNone/>
            </a:pPr>
            <a:endParaRPr lang="en-ZA" dirty="0">
              <a:ea typeface="Verdana" panose="020B0604030504040204" pitchFamily="34" charset="0"/>
              <a:cs typeface="Verdana" panose="020B0604030504040204" pitchFamily="34" charset="0"/>
            </a:endParaRPr>
          </a:p>
          <a:p>
            <a:pPr marL="0" indent="0">
              <a:buNone/>
            </a:pPr>
            <a:r>
              <a:rPr lang="en-ZA" dirty="0">
                <a:effectLst/>
                <a:ea typeface="Verdana" panose="020B0604030504040204" pitchFamily="34" charset="0"/>
                <a:cs typeface="Verdana" panose="020B0604030504040204" pitchFamily="34" charset="0"/>
              </a:rPr>
              <a:t>Government and health provider costs for facilitating use of CLM data can be funded as part of </a:t>
            </a:r>
            <a:r>
              <a:rPr lang="en-ZA" b="1" dirty="0">
                <a:solidFill>
                  <a:schemeClr val="accent2"/>
                </a:solidFill>
                <a:effectLst/>
                <a:ea typeface="Verdana" panose="020B0604030504040204" pitchFamily="34" charset="0"/>
                <a:cs typeface="Verdana" panose="020B0604030504040204" pitchFamily="34" charset="0"/>
              </a:rPr>
              <a:t>strengthening country monitoring and evaluation (M&amp;E) data quality</a:t>
            </a:r>
            <a:r>
              <a:rPr lang="en-ZA" dirty="0">
                <a:solidFill>
                  <a:schemeClr val="accent2"/>
                </a:solidFill>
                <a:effectLst/>
                <a:ea typeface="Verdana" panose="020B0604030504040204" pitchFamily="34" charset="0"/>
                <a:cs typeface="Verdana" panose="020B0604030504040204" pitchFamily="34" charset="0"/>
              </a:rPr>
              <a:t>. </a:t>
            </a:r>
          </a:p>
          <a:p>
            <a:pPr marL="0" indent="0">
              <a:buNone/>
            </a:pPr>
            <a:endParaRPr lang="en-ZA"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76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1669-8C7D-904E-AF24-8DC78CE27835}"/>
              </a:ext>
            </a:extLst>
          </p:cNvPr>
          <p:cNvSpPr>
            <a:spLocks noGrp="1"/>
          </p:cNvSpPr>
          <p:nvPr>
            <p:ph type="title"/>
          </p:nvPr>
        </p:nvSpPr>
        <p:spPr>
          <a:xfrm>
            <a:off x="1274847" y="830469"/>
            <a:ext cx="8559266" cy="1095867"/>
          </a:xfrm>
        </p:spPr>
        <p:txBody>
          <a:bodyPr/>
          <a:lstStyle/>
          <a:p>
            <a:r>
              <a:rPr lang="en-ZA" sz="4400" b="1" dirty="0">
                <a:effectLst/>
                <a:ea typeface="Verdana" panose="020B0604030504040204" pitchFamily="34" charset="0"/>
                <a:cs typeface="Verdana" panose="020B0604030504040204" pitchFamily="34" charset="0"/>
              </a:rPr>
              <a:t>Making the case for CLM as a priority</a:t>
            </a:r>
            <a:br>
              <a:rPr lang="en-ZA" sz="4400" b="1" dirty="0">
                <a:effectLst/>
                <a:ea typeface="Verdana" panose="020B0604030504040204" pitchFamily="34" charset="0"/>
                <a:cs typeface="Verdana" panose="020B0604030504040204" pitchFamily="34" charset="0"/>
              </a:rPr>
            </a:br>
            <a:br>
              <a:rPr lang="en-ZA" sz="4400" b="1" dirty="0">
                <a:effectLst/>
                <a:ea typeface="Verdana" panose="020B0604030504040204" pitchFamily="34" charset="0"/>
                <a:cs typeface="Verdana" panose="020B0604030504040204" pitchFamily="34" charset="0"/>
              </a:rPr>
            </a:br>
            <a:br>
              <a:rPr lang="en-ZA" sz="4400" dirty="0">
                <a:effectLst/>
                <a:ea typeface="Verdana" panose="020B0604030504040204" pitchFamily="34" charset="0"/>
                <a:cs typeface="Verdana" panose="020B0604030504040204" pitchFamily="34" charset="0"/>
              </a:rPr>
            </a:br>
            <a:endParaRPr lang="en-US" sz="4400"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FD3A7190-1C0B-E90A-4C18-7CC6DB1BE589}"/>
              </a:ext>
            </a:extLst>
          </p:cNvPr>
          <p:cNvSpPr>
            <a:spLocks noGrp="1"/>
          </p:cNvSpPr>
          <p:nvPr>
            <p:ph idx="1"/>
          </p:nvPr>
        </p:nvSpPr>
        <p:spPr>
          <a:xfrm>
            <a:off x="1052423" y="2158584"/>
            <a:ext cx="10924718" cy="4380238"/>
          </a:xfrm>
        </p:spPr>
        <p:txBody>
          <a:bodyPr/>
          <a:lstStyle/>
          <a:p>
            <a:pPr marL="285750" lvl="3" indent="-285750">
              <a:spcAft>
                <a:spcPts val="600"/>
              </a:spcAft>
              <a:buFont typeface="Arial" panose="020B0604020202020204" pitchFamily="34" charset="0"/>
              <a:buChar char="•"/>
            </a:pPr>
            <a:r>
              <a:rPr lang="en-ZA" dirty="0">
                <a:effectLst/>
                <a:ea typeface="Verdana" panose="020B0604030504040204" pitchFamily="34" charset="0"/>
                <a:cs typeface="Verdana" panose="020B0604030504040204" pitchFamily="34" charset="0"/>
              </a:rPr>
              <a:t>CLM is an intervention through which communities and service users collect data – </a:t>
            </a:r>
            <a:r>
              <a:rPr lang="en-ZA" b="1" dirty="0">
                <a:solidFill>
                  <a:schemeClr val="accent2"/>
                </a:solidFill>
                <a:effectLst/>
                <a:ea typeface="Verdana" panose="020B0604030504040204" pitchFamily="34" charset="0"/>
                <a:cs typeface="Verdana" panose="020B0604030504040204" pitchFamily="34" charset="0"/>
              </a:rPr>
              <a:t>regular localized, actionable evidence</a:t>
            </a:r>
            <a:r>
              <a:rPr lang="en-ZA" dirty="0">
                <a:effectLst/>
                <a:ea typeface="Verdana" panose="020B0604030504040204" pitchFamily="34" charset="0"/>
                <a:cs typeface="Verdana" panose="020B0604030504040204" pitchFamily="34" charset="0"/>
              </a:rPr>
              <a:t> – that helps managers and providers improve services and programs. </a:t>
            </a:r>
          </a:p>
          <a:p>
            <a:pPr marL="285750" lvl="3" indent="-285750">
              <a:spcAft>
                <a:spcPts val="600"/>
              </a:spcAft>
              <a:buFont typeface="Arial" panose="020B0604020202020204" pitchFamily="34" charset="0"/>
              <a:buChar char="•"/>
            </a:pPr>
            <a:r>
              <a:rPr lang="en-ZA" dirty="0">
                <a:effectLst/>
                <a:ea typeface="Verdana" panose="020B0604030504040204" pitchFamily="34" charset="0"/>
                <a:cs typeface="Verdana" panose="020B0604030504040204" pitchFamily="34" charset="0"/>
              </a:rPr>
              <a:t>CLM combines the </a:t>
            </a:r>
            <a:r>
              <a:rPr lang="en-ZA" b="1" dirty="0">
                <a:solidFill>
                  <a:schemeClr val="accent2"/>
                </a:solidFill>
                <a:effectLst/>
                <a:ea typeface="Verdana" panose="020B0604030504040204" pitchFamily="34" charset="0"/>
                <a:cs typeface="Verdana" panose="020B0604030504040204" pitchFamily="34" charset="0"/>
              </a:rPr>
              <a:t>power of digital technology </a:t>
            </a:r>
            <a:r>
              <a:rPr lang="en-ZA" dirty="0">
                <a:effectLst/>
                <a:ea typeface="Verdana" panose="020B0604030504040204" pitchFamily="34" charset="0"/>
                <a:cs typeface="Verdana" panose="020B0604030504040204" pitchFamily="34" charset="0"/>
              </a:rPr>
              <a:t>(phones, tablets, data management) with </a:t>
            </a:r>
            <a:r>
              <a:rPr lang="en-ZA" b="1" dirty="0">
                <a:solidFill>
                  <a:schemeClr val="accent2"/>
                </a:solidFill>
                <a:effectLst/>
                <a:ea typeface="Verdana" panose="020B0604030504040204" pitchFamily="34" charset="0"/>
                <a:cs typeface="Verdana" panose="020B0604030504040204" pitchFamily="34" charset="0"/>
              </a:rPr>
              <a:t>community engagement </a:t>
            </a:r>
            <a:r>
              <a:rPr lang="en-ZA" dirty="0">
                <a:effectLst/>
                <a:ea typeface="Verdana" panose="020B0604030504040204" pitchFamily="34" charset="0"/>
                <a:cs typeface="Verdana" panose="020B0604030504040204" pitchFamily="34" charset="0"/>
              </a:rPr>
              <a:t>to suggest improvements to local services and programs.</a:t>
            </a:r>
          </a:p>
          <a:p>
            <a:pPr marL="285750" lvl="3" indent="-285750">
              <a:spcAft>
                <a:spcPts val="600"/>
              </a:spcAft>
              <a:buFont typeface="Arial" panose="020B0604020202020204" pitchFamily="34" charset="0"/>
              <a:buChar char="•"/>
            </a:pPr>
            <a:r>
              <a:rPr lang="en-ZA" dirty="0">
                <a:effectLst/>
                <a:ea typeface="Verdana" panose="020B0604030504040204" pitchFamily="34" charset="0"/>
                <a:cs typeface="Verdana" panose="020B0604030504040204" pitchFamily="34" charset="0"/>
              </a:rPr>
              <a:t>CLM provides unique evidence from the holistic perspective of people who should be benefitting from services and programs. By offering these insights, CLM helps country health systems advance toward </a:t>
            </a:r>
            <a:r>
              <a:rPr lang="en-ZA" b="1" dirty="0">
                <a:solidFill>
                  <a:schemeClr val="accent2"/>
                </a:solidFill>
                <a:effectLst/>
                <a:ea typeface="Verdana" panose="020B0604030504040204" pitchFamily="34" charset="0"/>
                <a:cs typeface="Verdana" panose="020B0604030504040204" pitchFamily="34" charset="0"/>
              </a:rPr>
              <a:t>integrated person-centred approaches </a:t>
            </a:r>
            <a:r>
              <a:rPr lang="en-ZA" dirty="0">
                <a:effectLst/>
                <a:ea typeface="Verdana" panose="020B0604030504040204" pitchFamily="34" charset="0"/>
                <a:cs typeface="Verdana" panose="020B0604030504040204" pitchFamily="34" charset="0"/>
              </a:rPr>
              <a:t>to provision of quality health and social services. </a:t>
            </a:r>
          </a:p>
          <a:p>
            <a:pPr marL="285750" lvl="3" indent="-285750">
              <a:spcAft>
                <a:spcPts val="600"/>
              </a:spcAft>
              <a:buFont typeface="Arial" panose="020B0604020202020204" pitchFamily="34" charset="0"/>
              <a:buChar char="•"/>
            </a:pPr>
            <a:r>
              <a:rPr lang="en-ZA" dirty="0">
                <a:effectLst/>
                <a:ea typeface="Verdana" panose="020B0604030504040204" pitchFamily="34" charset="0"/>
                <a:cs typeface="Verdana" panose="020B0604030504040204" pitchFamily="34" charset="0"/>
              </a:rPr>
              <a:t>By involving clients in collection of data about services, programs and policies, CLM can </a:t>
            </a:r>
            <a:r>
              <a:rPr lang="en-ZA" b="1" dirty="0">
                <a:solidFill>
                  <a:schemeClr val="accent2"/>
                </a:solidFill>
                <a:effectLst/>
                <a:ea typeface="Verdana" panose="020B0604030504040204" pitchFamily="34" charset="0"/>
                <a:cs typeface="Verdana" panose="020B0604030504040204" pitchFamily="34" charset="0"/>
              </a:rPr>
              <a:t>empower key and vulnerable populations </a:t>
            </a:r>
            <a:r>
              <a:rPr lang="en-ZA" dirty="0">
                <a:effectLst/>
                <a:ea typeface="Verdana" panose="020B0604030504040204" pitchFamily="34" charset="0"/>
                <a:cs typeface="Verdana" panose="020B0604030504040204" pitchFamily="34" charset="0"/>
              </a:rPr>
              <a:t>to engage in dialogue with providers about intended health outcomes and rights- and gender-related barriers. CLM is a social and structural intervention to empower communities in ensuring accountability of service providers, program managers and policy makers.</a:t>
            </a:r>
          </a:p>
        </p:txBody>
      </p:sp>
    </p:spTree>
    <p:extLst>
      <p:ext uri="{BB962C8B-B14F-4D97-AF65-F5344CB8AC3E}">
        <p14:creationId xmlns:p14="http://schemas.microsoft.com/office/powerpoint/2010/main" val="138582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4AD-E801-C836-5B74-187D5AB6A921}"/>
              </a:ext>
            </a:extLst>
          </p:cNvPr>
          <p:cNvSpPr>
            <a:spLocks noGrp="1"/>
          </p:cNvSpPr>
          <p:nvPr>
            <p:ph type="title"/>
          </p:nvPr>
        </p:nvSpPr>
        <p:spPr>
          <a:xfrm>
            <a:off x="1274846" y="623435"/>
            <a:ext cx="10409153" cy="998331"/>
          </a:xfrm>
        </p:spPr>
        <p:txBody>
          <a:bodyPr/>
          <a:lstStyle/>
          <a:p>
            <a:r>
              <a:rPr lang="en-ZA" sz="4400" b="1" dirty="0">
                <a:effectLst/>
                <a:ea typeface="Verdana" panose="020B0604030504040204" pitchFamily="34" charset="0"/>
                <a:cs typeface="Verdana" panose="020B0604030504040204" pitchFamily="34" charset="0"/>
              </a:rPr>
              <a:t>Describing CLM costs and budgets</a:t>
            </a:r>
            <a:endParaRPr lang="en-US" sz="4400"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180D8162-1C9C-3718-3FE7-78A071A54493}"/>
              </a:ext>
            </a:extLst>
          </p:cNvPr>
          <p:cNvSpPr>
            <a:spLocks noGrp="1"/>
          </p:cNvSpPr>
          <p:nvPr>
            <p:ph idx="1"/>
          </p:nvPr>
        </p:nvSpPr>
        <p:spPr>
          <a:xfrm>
            <a:off x="1274847" y="1966281"/>
            <a:ext cx="5120373" cy="3048390"/>
          </a:xfrm>
        </p:spPr>
        <p:txBody>
          <a:bodyPr/>
          <a:lstStyle/>
          <a:p>
            <a:pPr marL="0" indent="0">
              <a:buNone/>
            </a:pPr>
            <a:r>
              <a:rPr lang="en-ZA" sz="1600" dirty="0">
                <a:effectLst/>
                <a:ea typeface="Verdana" panose="020B0604030504040204" pitchFamily="34" charset="0"/>
                <a:cs typeface="Verdana" panose="020B0604030504040204" pitchFamily="34" charset="0"/>
              </a:rPr>
              <a:t>The Global Fund encourages countries to allocate adequate financing to programs implemented by civil society, including monitoring by community-led organizations.</a:t>
            </a:r>
          </a:p>
          <a:p>
            <a:pPr marL="0" indent="0">
              <a:buNone/>
            </a:pPr>
            <a:endParaRPr lang="en-ZA" dirty="0">
              <a:ea typeface="Verdana" panose="020B0604030504040204" pitchFamily="34" charset="0"/>
              <a:cs typeface="Verdana" panose="020B0604030504040204" pitchFamily="34" charset="0"/>
            </a:endParaRPr>
          </a:p>
          <a:p>
            <a:pPr marL="0" indent="0">
              <a:buNone/>
            </a:pPr>
            <a:r>
              <a:rPr lang="en-ZA" sz="1600" dirty="0">
                <a:effectLst/>
                <a:ea typeface="Verdana" panose="020B0604030504040204" pitchFamily="34" charset="0"/>
                <a:cs typeface="Verdana" panose="020B0604030504040204" pitchFamily="34" charset="0"/>
              </a:rPr>
              <a:t>In the context of Global Fund funding requests and grant making, CLM implementers should </a:t>
            </a:r>
            <a:r>
              <a:rPr lang="en-ZA" sz="1600" b="1" dirty="0">
                <a:solidFill>
                  <a:schemeClr val="accent2"/>
                </a:solidFill>
                <a:effectLst/>
                <a:ea typeface="Verdana" panose="020B0604030504040204" pitchFamily="34" charset="0"/>
                <a:cs typeface="Verdana" panose="020B0604030504040204" pitchFamily="34" charset="0"/>
              </a:rPr>
              <a:t>provide proposed CLM budgets to their CCM or RCM</a:t>
            </a:r>
            <a:r>
              <a:rPr lang="en-ZA" sz="1600" dirty="0">
                <a:effectLst/>
                <a:ea typeface="Verdana" panose="020B0604030504040204" pitchFamily="34" charset="0"/>
                <a:cs typeface="Verdana" panose="020B0604030504040204" pitchFamily="34" charset="0"/>
              </a:rPr>
              <a:t>. The CCM or RCM might seek only a summary budget for the initial funding request. However, a more detailed budget will eventually be required after any country funding request is recommended for a Global Fund grant. </a:t>
            </a:r>
          </a:p>
        </p:txBody>
      </p:sp>
      <p:graphicFrame>
        <p:nvGraphicFramePr>
          <p:cNvPr id="6" name="Table 7">
            <a:extLst>
              <a:ext uri="{FF2B5EF4-FFF2-40B4-BE49-F238E27FC236}">
                <a16:creationId xmlns:a16="http://schemas.microsoft.com/office/drawing/2014/main" id="{7B20F001-6DCD-8956-34B8-FC9C4F0D20EA}"/>
              </a:ext>
            </a:extLst>
          </p:cNvPr>
          <p:cNvGraphicFramePr>
            <a:graphicFrameLocks noGrp="1"/>
          </p:cNvGraphicFramePr>
          <p:nvPr>
            <p:extLst>
              <p:ext uri="{D42A27DB-BD31-4B8C-83A1-F6EECF244321}">
                <p14:modId xmlns:p14="http://schemas.microsoft.com/office/powerpoint/2010/main" val="3164451090"/>
              </p:ext>
            </p:extLst>
          </p:nvPr>
        </p:nvGraphicFramePr>
        <p:xfrm>
          <a:off x="6851904" y="1966281"/>
          <a:ext cx="4832096" cy="4286971"/>
        </p:xfrm>
        <a:graphic>
          <a:graphicData uri="http://schemas.openxmlformats.org/drawingml/2006/table">
            <a:tbl>
              <a:tblPr firstRow="1" bandRow="1">
                <a:tableStyleId>{5C22544A-7EE6-4342-B048-85BDC9FD1C3A}</a:tableStyleId>
              </a:tblPr>
              <a:tblGrid>
                <a:gridCol w="4832096">
                  <a:extLst>
                    <a:ext uri="{9D8B030D-6E8A-4147-A177-3AD203B41FA5}">
                      <a16:colId xmlns:a16="http://schemas.microsoft.com/office/drawing/2014/main" val="751309326"/>
                    </a:ext>
                  </a:extLst>
                </a:gridCol>
              </a:tblGrid>
              <a:tr h="941423">
                <a:tc>
                  <a:txBody>
                    <a:bodyPr/>
                    <a:lstStyle/>
                    <a:p>
                      <a:r>
                        <a:rPr lang="en-US" sz="1600" b="1"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Key Global Fund budget categories </a:t>
                      </a:r>
                    </a:p>
                    <a:p>
                      <a:r>
                        <a:rPr lang="en-US" sz="1600" b="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(see Global Fund </a:t>
                      </a:r>
                      <a:r>
                        <a:rPr lang="en-US" sz="1600" b="0" u="sng"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guidelines</a:t>
                      </a:r>
                      <a:r>
                        <a:rPr lang="en-US" sz="1600" b="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for grant budgeting </a:t>
                      </a:r>
                      <a:r>
                        <a:rPr lang="en-US" sz="1600" b="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 more detail)</a:t>
                      </a:r>
                      <a:r>
                        <a:rPr lang="en-US" sz="1600" b="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endParaRPr lang="en-ZA" sz="1600" b="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144000" marR="108000" marT="55245" marB="27623" anchor="ctr"/>
                </a:tc>
                <a:extLst>
                  <a:ext uri="{0D108BD9-81ED-4DB2-BD59-A6C34878D82A}">
                    <a16:rowId xmlns:a16="http://schemas.microsoft.com/office/drawing/2014/main" val="2523122714"/>
                  </a:ext>
                </a:extLst>
              </a:tr>
              <a:tr h="507815">
                <a:tc>
                  <a:txBody>
                    <a:bodyPr/>
                    <a:lstStyle/>
                    <a:p>
                      <a:r>
                        <a:rPr lang="en-ZA" sz="16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Human resources </a:t>
                      </a:r>
                    </a:p>
                  </a:txBody>
                  <a:tcPr marL="144000" marR="108000" marT="55245" marB="27623" anchor="ctr"/>
                </a:tc>
                <a:extLst>
                  <a:ext uri="{0D108BD9-81ED-4DB2-BD59-A6C34878D82A}">
                    <a16:rowId xmlns:a16="http://schemas.microsoft.com/office/drawing/2014/main" val="2841136153"/>
                  </a:ext>
                </a:extLst>
              </a:tr>
              <a:tr h="553791">
                <a:tc>
                  <a:txBody>
                    <a:bodyPr/>
                    <a:lstStyle/>
                    <a:p>
                      <a:r>
                        <a:rPr lang="en-ZA" sz="16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External professional resources </a:t>
                      </a:r>
                    </a:p>
                  </a:txBody>
                  <a:tcPr marL="144000" marR="108000" marT="55245" marB="27623" anchor="ctr"/>
                </a:tc>
                <a:extLst>
                  <a:ext uri="{0D108BD9-81ED-4DB2-BD59-A6C34878D82A}">
                    <a16:rowId xmlns:a16="http://schemas.microsoft.com/office/drawing/2014/main" val="1171979455"/>
                  </a:ext>
                </a:extLst>
              </a:tr>
              <a:tr h="178648">
                <a:tc>
                  <a:txBody>
                    <a:bodyPr/>
                    <a:lstStyle/>
                    <a:p>
                      <a:r>
                        <a:rPr lang="en-ZA" sz="16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Travel and meeting costs </a:t>
                      </a:r>
                    </a:p>
                  </a:txBody>
                  <a:tcPr marL="144000" marR="108000" marT="55245" marB="27623" anchor="ctr"/>
                </a:tc>
                <a:extLst>
                  <a:ext uri="{0D108BD9-81ED-4DB2-BD59-A6C34878D82A}">
                    <a16:rowId xmlns:a16="http://schemas.microsoft.com/office/drawing/2014/main" val="290520815"/>
                  </a:ext>
                </a:extLst>
              </a:tr>
              <a:tr h="502193">
                <a:tc>
                  <a:txBody>
                    <a:bodyPr/>
                    <a:lstStyle/>
                    <a:p>
                      <a:r>
                        <a:rPr lang="en-ZA" sz="16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Equipment (primarily non-health equipment)</a:t>
                      </a:r>
                    </a:p>
                  </a:txBody>
                  <a:tcPr marL="144000" marR="108000" marT="55245" marB="27623" anchor="ctr"/>
                </a:tc>
                <a:extLst>
                  <a:ext uri="{0D108BD9-81ED-4DB2-BD59-A6C34878D82A}">
                    <a16:rowId xmlns:a16="http://schemas.microsoft.com/office/drawing/2014/main" val="3337150591"/>
                  </a:ext>
                </a:extLst>
              </a:tr>
              <a:tr h="635330">
                <a:tc>
                  <a:txBody>
                    <a:bodyPr/>
                    <a:lstStyle/>
                    <a:p>
                      <a:r>
                        <a:rPr lang="en-ZA" sz="16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Communication material and other supplies</a:t>
                      </a:r>
                    </a:p>
                  </a:txBody>
                  <a:tcPr marL="144000" marR="108000" marT="55245" marB="27623" anchor="ctr"/>
                </a:tc>
                <a:extLst>
                  <a:ext uri="{0D108BD9-81ED-4DB2-BD59-A6C34878D82A}">
                    <a16:rowId xmlns:a16="http://schemas.microsoft.com/office/drawing/2014/main" val="2479082517"/>
                  </a:ext>
                </a:extLst>
              </a:tr>
              <a:tr h="751356">
                <a:tc>
                  <a:txBody>
                    <a:bodyPr/>
                    <a:lstStyle/>
                    <a:p>
                      <a:r>
                        <a:rPr lang="en-ZA" sz="16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Indirect and overhead costs</a:t>
                      </a:r>
                    </a:p>
                  </a:txBody>
                  <a:tcPr marL="144000" marR="108000" marT="55245" marB="27623" anchor="ctr"/>
                </a:tc>
                <a:extLst>
                  <a:ext uri="{0D108BD9-81ED-4DB2-BD59-A6C34878D82A}">
                    <a16:rowId xmlns:a16="http://schemas.microsoft.com/office/drawing/2014/main" val="303890113"/>
                  </a:ext>
                </a:extLst>
              </a:tr>
            </a:tbl>
          </a:graphicData>
        </a:graphic>
      </p:graphicFrame>
    </p:spTree>
    <p:extLst>
      <p:ext uri="{BB962C8B-B14F-4D97-AF65-F5344CB8AC3E}">
        <p14:creationId xmlns:p14="http://schemas.microsoft.com/office/powerpoint/2010/main" val="312894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C067CF6-4684-EEDE-6A8C-CC5B262D73DB}"/>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8949" t="1905" r="8369"/>
          <a:stretch/>
        </p:blipFill>
        <p:spPr>
          <a:xfrm>
            <a:off x="1297679" y="1798298"/>
            <a:ext cx="4681728" cy="4693921"/>
          </a:xfrm>
        </p:spPr>
      </p:pic>
      <p:sp>
        <p:nvSpPr>
          <p:cNvPr id="2" name="Content Placeholder 1">
            <a:extLst>
              <a:ext uri="{FF2B5EF4-FFF2-40B4-BE49-F238E27FC236}">
                <a16:creationId xmlns:a16="http://schemas.microsoft.com/office/drawing/2014/main" id="{028EB087-4A9F-2403-A5A2-57B6B74F0385}"/>
              </a:ext>
            </a:extLst>
          </p:cNvPr>
          <p:cNvSpPr>
            <a:spLocks noGrp="1"/>
          </p:cNvSpPr>
          <p:nvPr>
            <p:ph idx="1"/>
          </p:nvPr>
        </p:nvSpPr>
        <p:spPr>
          <a:xfrm>
            <a:off x="1297679" y="539815"/>
            <a:ext cx="10199777" cy="553453"/>
          </a:xfrm>
        </p:spPr>
        <p:txBody>
          <a:bodyPr/>
          <a:lstStyle/>
          <a:p>
            <a:pPr>
              <a:lnSpc>
                <a:spcPct val="100000"/>
              </a:lnSpc>
            </a:pPr>
            <a:r>
              <a:rPr lang="en-ZA" sz="4400" b="1" dirty="0">
                <a:effectLst/>
                <a:ea typeface="Verdana" panose="020B0604030504040204" pitchFamily="34" charset="0"/>
                <a:cs typeface="Verdana" panose="020B0604030504040204" pitchFamily="34" charset="0"/>
              </a:rPr>
              <a:t>Budgeting for human resources in CLM</a:t>
            </a:r>
            <a:endParaRPr lang="en-ZA" sz="4400" dirty="0">
              <a:effectLst/>
              <a:ea typeface="Verdana" panose="020B0604030504040204" pitchFamily="34" charset="0"/>
              <a:cs typeface="Verdana" panose="020B0604030504040204" pitchFamily="34" charset="0"/>
            </a:endParaRPr>
          </a:p>
        </p:txBody>
      </p:sp>
      <p:graphicFrame>
        <p:nvGraphicFramePr>
          <p:cNvPr id="7" name="Table 7">
            <a:extLst>
              <a:ext uri="{FF2B5EF4-FFF2-40B4-BE49-F238E27FC236}">
                <a16:creationId xmlns:a16="http://schemas.microsoft.com/office/drawing/2014/main" id="{F0A1AF27-1529-B628-D670-8162264836E8}"/>
              </a:ext>
            </a:extLst>
          </p:cNvPr>
          <p:cNvGraphicFramePr>
            <a:graphicFrameLocks noGrp="1"/>
          </p:cNvGraphicFramePr>
          <p:nvPr>
            <p:extLst>
              <p:ext uri="{D42A27DB-BD31-4B8C-83A1-F6EECF244321}">
                <p14:modId xmlns:p14="http://schemas.microsoft.com/office/powerpoint/2010/main" val="190185204"/>
              </p:ext>
            </p:extLst>
          </p:nvPr>
        </p:nvGraphicFramePr>
        <p:xfrm>
          <a:off x="6558666" y="2197290"/>
          <a:ext cx="4832096" cy="4120895"/>
        </p:xfrm>
        <a:graphic>
          <a:graphicData uri="http://schemas.openxmlformats.org/drawingml/2006/table">
            <a:tbl>
              <a:tblPr firstRow="1" bandRow="1">
                <a:tableStyleId>{5C22544A-7EE6-4342-B048-85BDC9FD1C3A}</a:tableStyleId>
              </a:tblPr>
              <a:tblGrid>
                <a:gridCol w="4832096">
                  <a:extLst>
                    <a:ext uri="{9D8B030D-6E8A-4147-A177-3AD203B41FA5}">
                      <a16:colId xmlns:a16="http://schemas.microsoft.com/office/drawing/2014/main" val="751309326"/>
                    </a:ext>
                  </a:extLst>
                </a:gridCol>
              </a:tblGrid>
              <a:tr h="450169">
                <a:tc>
                  <a:txBody>
                    <a:bodyPr/>
                    <a:lstStyle/>
                    <a:p>
                      <a:r>
                        <a:rPr lang="en-ZA" sz="14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Examples of human resource categories</a:t>
                      </a:r>
                      <a:endParaRPr lang="en-ZA" sz="14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144000" marR="108000" marT="55245" marB="27623" anchor="ctr"/>
                </a:tc>
                <a:extLst>
                  <a:ext uri="{0D108BD9-81ED-4DB2-BD59-A6C34878D82A}">
                    <a16:rowId xmlns:a16="http://schemas.microsoft.com/office/drawing/2014/main" val="2523122714"/>
                  </a:ext>
                </a:extLst>
              </a:tr>
              <a:tr h="450169">
                <a:tc>
                  <a:txBody>
                    <a:bodyPr/>
                    <a:lstStyle/>
                    <a:p>
                      <a:r>
                        <a:rPr lang="en-ZA" sz="14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Front-line data collection</a:t>
                      </a:r>
                    </a:p>
                  </a:txBody>
                  <a:tcPr marL="144000" marR="108000" marT="55245" marB="27623" anchor="ctr"/>
                </a:tc>
                <a:extLst>
                  <a:ext uri="{0D108BD9-81ED-4DB2-BD59-A6C34878D82A}">
                    <a16:rowId xmlns:a16="http://schemas.microsoft.com/office/drawing/2014/main" val="2841136153"/>
                  </a:ext>
                </a:extLst>
              </a:tr>
              <a:tr h="692597">
                <a:tc>
                  <a:txBody>
                    <a:bodyPr/>
                    <a:lstStyle/>
                    <a:p>
                      <a:r>
                        <a:rPr lang="en-ZA" sz="14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Supervisors to support data collection (training, data quality, data verification)</a:t>
                      </a:r>
                    </a:p>
                  </a:txBody>
                  <a:tcPr marL="144000" marR="108000" marT="55245" marB="27623" anchor="ctr"/>
                </a:tc>
                <a:extLst>
                  <a:ext uri="{0D108BD9-81ED-4DB2-BD59-A6C34878D82A}">
                    <a16:rowId xmlns:a16="http://schemas.microsoft.com/office/drawing/2014/main" val="1171979455"/>
                  </a:ext>
                </a:extLst>
              </a:tr>
              <a:tr h="692597">
                <a:tc>
                  <a:txBody>
                    <a:bodyPr/>
                    <a:lstStyle/>
                    <a:p>
                      <a:r>
                        <a:rPr lang="en-ZA" sz="14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Data management (data software, data entry, storage, cleaning, analysis, security)</a:t>
                      </a:r>
                    </a:p>
                  </a:txBody>
                  <a:tcPr marL="144000" marR="108000" marT="55245" marB="27623" anchor="ctr"/>
                </a:tc>
                <a:extLst>
                  <a:ext uri="{0D108BD9-81ED-4DB2-BD59-A6C34878D82A}">
                    <a16:rowId xmlns:a16="http://schemas.microsoft.com/office/drawing/2014/main" val="290520815"/>
                  </a:ext>
                </a:extLst>
              </a:tr>
              <a:tr h="692597">
                <a:tc>
                  <a:txBody>
                    <a:bodyPr/>
                    <a:lstStyle/>
                    <a:p>
                      <a:r>
                        <a:rPr lang="en-ZA" sz="14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Community engagement (training, communications, organizing, advocacy)</a:t>
                      </a:r>
                    </a:p>
                  </a:txBody>
                  <a:tcPr marL="144000" marR="108000" marT="55245" marB="27623" anchor="ctr"/>
                </a:tc>
                <a:extLst>
                  <a:ext uri="{0D108BD9-81ED-4DB2-BD59-A6C34878D82A}">
                    <a16:rowId xmlns:a16="http://schemas.microsoft.com/office/drawing/2014/main" val="3337150591"/>
                  </a:ext>
                </a:extLst>
              </a:tr>
              <a:tr h="450169">
                <a:tc>
                  <a:txBody>
                    <a:bodyPr/>
                    <a:lstStyle/>
                    <a:p>
                      <a:r>
                        <a:rPr lang="en-ZA" sz="14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CLM program manager</a:t>
                      </a:r>
                    </a:p>
                  </a:txBody>
                  <a:tcPr marL="144000" marR="108000" marT="55245" marB="27623" anchor="ctr"/>
                </a:tc>
                <a:extLst>
                  <a:ext uri="{0D108BD9-81ED-4DB2-BD59-A6C34878D82A}">
                    <a16:rowId xmlns:a16="http://schemas.microsoft.com/office/drawing/2014/main" val="2479082517"/>
                  </a:ext>
                </a:extLst>
              </a:tr>
              <a:tr h="692597">
                <a:tc>
                  <a:txBody>
                    <a:bodyPr/>
                    <a:lstStyle/>
                    <a:p>
                      <a:r>
                        <a:rPr lang="en-ZA" sz="1400" dirty="0">
                          <a:solidFill>
                            <a:srgbClr val="E0001B"/>
                          </a:solidFill>
                          <a:effectLst/>
                          <a:latin typeface="Verdana" panose="020B0604030504040204" pitchFamily="34" charset="0"/>
                          <a:ea typeface="Verdana" panose="020B0604030504040204" pitchFamily="34" charset="0"/>
                          <a:cs typeface="Verdana" panose="020B0604030504040204" pitchFamily="34" charset="0"/>
                        </a:rPr>
                        <a:t>Technical support – program (CLM design, training, tools development, data analysis)</a:t>
                      </a:r>
                    </a:p>
                  </a:txBody>
                  <a:tcPr marL="144000" marR="108000" marT="55245" marB="27623" anchor="ctr"/>
                </a:tc>
                <a:extLst>
                  <a:ext uri="{0D108BD9-81ED-4DB2-BD59-A6C34878D82A}">
                    <a16:rowId xmlns:a16="http://schemas.microsoft.com/office/drawing/2014/main" val="303890113"/>
                  </a:ext>
                </a:extLst>
              </a:tr>
            </a:tbl>
          </a:graphicData>
        </a:graphic>
      </p:graphicFrame>
    </p:spTree>
    <p:extLst>
      <p:ext uri="{BB962C8B-B14F-4D97-AF65-F5344CB8AC3E}">
        <p14:creationId xmlns:p14="http://schemas.microsoft.com/office/powerpoint/2010/main" val="9900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EB087-4A9F-2403-A5A2-57B6B74F0385}"/>
              </a:ext>
            </a:extLst>
          </p:cNvPr>
          <p:cNvSpPr>
            <a:spLocks noGrp="1"/>
          </p:cNvSpPr>
          <p:nvPr>
            <p:ph idx="1"/>
          </p:nvPr>
        </p:nvSpPr>
        <p:spPr>
          <a:xfrm>
            <a:off x="1297679" y="539815"/>
            <a:ext cx="9596641" cy="553453"/>
          </a:xfrm>
        </p:spPr>
        <p:txBody>
          <a:bodyPr/>
          <a:lstStyle/>
          <a:p>
            <a:r>
              <a:rPr lang="en-ZA" sz="3200" b="1" dirty="0">
                <a:solidFill>
                  <a:schemeClr val="tx1"/>
                </a:solidFill>
                <a:effectLst/>
                <a:ea typeface="Verdana" panose="020B0604030504040204" pitchFamily="34" charset="0"/>
                <a:cs typeface="Verdana" panose="020B0604030504040204" pitchFamily="34" charset="0"/>
              </a:rPr>
              <a:t>Additional tasks for CLM budgeting</a:t>
            </a:r>
            <a:endParaRPr lang="en-ZA" sz="3200" dirty="0">
              <a:solidFill>
                <a:schemeClr val="tx1"/>
              </a:solidFill>
              <a:effectLst/>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0B7A5527-824E-A58D-F46D-4BD93436919A}"/>
              </a:ext>
            </a:extLst>
          </p:cNvPr>
          <p:cNvSpPr txBox="1">
            <a:spLocks/>
          </p:cNvSpPr>
          <p:nvPr/>
        </p:nvSpPr>
        <p:spPr bwMode="gray">
          <a:xfrm>
            <a:off x="1052423" y="1916789"/>
            <a:ext cx="10817524" cy="4941211"/>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85750">
              <a:spcAft>
                <a:spcPts val="600"/>
              </a:spcAft>
              <a:buFont typeface="Arial" panose="020B0604020202020204" pitchFamily="34" charset="0"/>
              <a:buChar char="•"/>
            </a:pPr>
            <a:r>
              <a:rPr lang="en-ZA" b="1" dirty="0">
                <a:solidFill>
                  <a:schemeClr val="accent2"/>
                </a:solidFill>
                <a:ea typeface="Verdana" panose="020B0604030504040204" pitchFamily="34" charset="0"/>
                <a:cs typeface="Verdana" panose="020B0604030504040204" pitchFamily="34" charset="0"/>
              </a:rPr>
              <a:t>Consider core and variable costs</a:t>
            </a:r>
            <a:r>
              <a:rPr lang="en-ZA" dirty="0">
                <a:ea typeface="Verdana" panose="020B0604030504040204" pitchFamily="34" charset="0"/>
                <a:cs typeface="Verdana" panose="020B0604030504040204" pitchFamily="34" charset="0"/>
              </a:rPr>
              <a:t>, differentiating between what is core (required regardless of activity, extent, intensity) and what is variable (costs that expand based on the extent or intensity of CLM work).</a:t>
            </a:r>
          </a:p>
          <a:p>
            <a:pPr marL="285750" lvl="3" indent="-285750">
              <a:spcAft>
                <a:spcPts val="600"/>
              </a:spcAft>
              <a:buFont typeface="Arial" panose="020B0604020202020204" pitchFamily="34" charset="0"/>
              <a:buChar char="•"/>
            </a:pPr>
            <a:r>
              <a:rPr lang="en-ZA" b="1" dirty="0">
                <a:solidFill>
                  <a:schemeClr val="accent2"/>
                </a:solidFill>
                <a:ea typeface="Verdana" panose="020B0604030504040204" pitchFamily="34" charset="0"/>
                <a:cs typeface="Verdana" panose="020B0604030504040204" pitchFamily="34" charset="0"/>
              </a:rPr>
              <a:t>Consider the multiyear budget </a:t>
            </a:r>
            <a:r>
              <a:rPr lang="en-ZA" dirty="0">
                <a:ea typeface="Verdana" panose="020B0604030504040204" pitchFamily="34" charset="0"/>
                <a:cs typeface="Verdana" panose="020B0604030504040204" pitchFamily="34" charset="0"/>
              </a:rPr>
              <a:t>for 2023-2025, describing how implementation and spending might grow gradually based on iterative deliverables and results and how spending might change as the CLM program is first conceptualized, approved, designed, piloted, then started with trainings, then implemented and scaled up and then scaled down and evaluated.</a:t>
            </a:r>
          </a:p>
          <a:p>
            <a:pPr marL="285750" lvl="3" indent="-285750">
              <a:spcAft>
                <a:spcPts val="600"/>
              </a:spcAft>
              <a:buFont typeface="Arial" panose="020B0604020202020204" pitchFamily="34" charset="0"/>
              <a:buChar char="•"/>
            </a:pPr>
            <a:r>
              <a:rPr lang="en-ZA" b="1" dirty="0">
                <a:solidFill>
                  <a:schemeClr val="accent2"/>
                </a:solidFill>
                <a:ea typeface="Verdana" panose="020B0604030504040204" pitchFamily="34" charset="0"/>
                <a:cs typeface="Verdana" panose="020B0604030504040204" pitchFamily="34" charset="0"/>
              </a:rPr>
              <a:t>Scan the budget for common line-item concerns</a:t>
            </a:r>
            <a:r>
              <a:rPr lang="en-ZA" dirty="0">
                <a:ea typeface="Verdana" panose="020B0604030504040204" pitchFamily="34" charset="0"/>
                <a:cs typeface="Verdana" panose="020B0604030504040204" pitchFamily="34" charset="0"/>
              </a:rPr>
              <a:t>, such as appropriateness of costs in relation to local prevailing rates and sufficient explanations of key costs, such as for equipment, per diems and organizational overheads. </a:t>
            </a:r>
          </a:p>
          <a:p>
            <a:pPr marL="285750" lvl="3" indent="-285750">
              <a:spcAft>
                <a:spcPts val="600"/>
              </a:spcAft>
              <a:buFont typeface="Arial" panose="020B0604020202020204" pitchFamily="34" charset="0"/>
              <a:buChar char="•"/>
            </a:pPr>
            <a:r>
              <a:rPr lang="en-ZA" b="1" dirty="0">
                <a:solidFill>
                  <a:schemeClr val="accent2"/>
                </a:solidFill>
                <a:ea typeface="Verdana" panose="020B0604030504040204" pitchFamily="34" charset="0"/>
                <a:cs typeface="Verdana" panose="020B0604030504040204" pitchFamily="34" charset="0"/>
              </a:rPr>
              <a:t>Build budget scenarios </a:t>
            </a:r>
            <a:r>
              <a:rPr lang="en-ZA" dirty="0">
                <a:ea typeface="Verdana" panose="020B0604030504040204" pitchFamily="34" charset="0"/>
                <a:cs typeface="Verdana" panose="020B0604030504040204" pitchFamily="34" charset="0"/>
              </a:rPr>
              <a:t>to consider the likely range and options of the available funding for CLM. </a:t>
            </a:r>
            <a:endParaRPr lang="en-ZA" dirty="0">
              <a:highlight>
                <a:srgbClr val="FFFF00"/>
              </a:highligh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7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EB087-4A9F-2403-A5A2-57B6B74F0385}"/>
              </a:ext>
            </a:extLst>
          </p:cNvPr>
          <p:cNvSpPr>
            <a:spLocks noGrp="1"/>
          </p:cNvSpPr>
          <p:nvPr>
            <p:ph idx="1"/>
          </p:nvPr>
        </p:nvSpPr>
        <p:spPr>
          <a:xfrm>
            <a:off x="1297679" y="539815"/>
            <a:ext cx="10149574" cy="553453"/>
          </a:xfrm>
        </p:spPr>
        <p:txBody>
          <a:bodyPr/>
          <a:lstStyle/>
          <a:p>
            <a:r>
              <a:rPr lang="en-ZA" sz="3200" b="1" dirty="0">
                <a:solidFill>
                  <a:schemeClr val="tx1"/>
                </a:solidFill>
                <a:effectLst/>
                <a:ea typeface="Verdana" panose="020B0604030504040204" pitchFamily="34" charset="0"/>
                <a:cs typeface="Verdana" panose="020B0604030504040204" pitchFamily="34" charset="0"/>
              </a:rPr>
              <a:t>Describe va</a:t>
            </a:r>
            <a:r>
              <a:rPr lang="en-ZA" sz="3200" dirty="0">
                <a:solidFill>
                  <a:schemeClr val="tx1"/>
                </a:solidFill>
                <a:ea typeface="Verdana" panose="020B0604030504040204" pitchFamily="34" charset="0"/>
                <a:cs typeface="Verdana" panose="020B0604030504040204" pitchFamily="34" charset="0"/>
              </a:rPr>
              <a:t>lue for money of the CLM budget</a:t>
            </a:r>
            <a:endParaRPr lang="en-ZA" sz="3200" dirty="0">
              <a:solidFill>
                <a:schemeClr val="tx1"/>
              </a:solidFill>
              <a:effectLst/>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0B7A5527-824E-A58D-F46D-4BD93436919A}"/>
              </a:ext>
            </a:extLst>
          </p:cNvPr>
          <p:cNvSpPr txBox="1">
            <a:spLocks/>
          </p:cNvSpPr>
          <p:nvPr/>
        </p:nvSpPr>
        <p:spPr bwMode="gray">
          <a:xfrm>
            <a:off x="724619" y="1597611"/>
            <a:ext cx="11145328" cy="111108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Aft>
                <a:spcPts val="600"/>
              </a:spcAft>
              <a:buNone/>
            </a:pPr>
            <a:r>
              <a:rPr lang="en-ZA" dirty="0">
                <a:ea typeface="Verdana" panose="020B0604030504040204" pitchFamily="34" charset="0"/>
                <a:cs typeface="Verdana" panose="020B0604030504040204" pitchFamily="34" charset="0"/>
              </a:rPr>
              <a:t>Global Fund funding requests are asked to describe the “value for money” of proposed investments. This means that applicants should describe how each amount of proposed funding will yield “maximum, sustained, equitable, and quality health outputs, outcomes and impact”. </a:t>
            </a:r>
          </a:p>
        </p:txBody>
      </p:sp>
      <p:graphicFrame>
        <p:nvGraphicFramePr>
          <p:cNvPr id="3" name="Table 2">
            <a:extLst>
              <a:ext uri="{FF2B5EF4-FFF2-40B4-BE49-F238E27FC236}">
                <a16:creationId xmlns:a16="http://schemas.microsoft.com/office/drawing/2014/main" id="{EF80376D-A1DE-04C7-D552-2C5EEDCEEC79}"/>
              </a:ext>
            </a:extLst>
          </p:cNvPr>
          <p:cNvGraphicFramePr>
            <a:graphicFrameLocks noGrp="1"/>
          </p:cNvGraphicFramePr>
          <p:nvPr>
            <p:extLst>
              <p:ext uri="{D42A27DB-BD31-4B8C-83A1-F6EECF244321}">
                <p14:modId xmlns:p14="http://schemas.microsoft.com/office/powerpoint/2010/main" val="3571890743"/>
              </p:ext>
            </p:extLst>
          </p:nvPr>
        </p:nvGraphicFramePr>
        <p:xfrm>
          <a:off x="1147313" y="2872961"/>
          <a:ext cx="10299940" cy="3863975"/>
        </p:xfrm>
        <a:graphic>
          <a:graphicData uri="http://schemas.openxmlformats.org/drawingml/2006/table">
            <a:tbl>
              <a:tblPr firstRow="1" firstCol="1" bandRow="1">
                <a:tableStyleId>{5C22544A-7EE6-4342-B048-85BDC9FD1C3A}</a:tableStyleId>
              </a:tblPr>
              <a:tblGrid>
                <a:gridCol w="1466491">
                  <a:extLst>
                    <a:ext uri="{9D8B030D-6E8A-4147-A177-3AD203B41FA5}">
                      <a16:colId xmlns:a16="http://schemas.microsoft.com/office/drawing/2014/main" val="2356439879"/>
                    </a:ext>
                  </a:extLst>
                </a:gridCol>
                <a:gridCol w="8833449">
                  <a:extLst>
                    <a:ext uri="{9D8B030D-6E8A-4147-A177-3AD203B41FA5}">
                      <a16:colId xmlns:a16="http://schemas.microsoft.com/office/drawing/2014/main" val="1488882654"/>
                    </a:ext>
                  </a:extLst>
                </a:gridCol>
              </a:tblGrid>
              <a:tr h="3721022">
                <a:tc>
                  <a:txBody>
                    <a:bodyPr/>
                    <a:lstStyle/>
                    <a:p>
                      <a:pPr marL="0" marR="25400" indent="60325" algn="r">
                        <a:lnSpc>
                          <a:spcPct val="107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A USD 150,000 investment in CLM to monitor services at 10 hospitals and clinics will (could) yield:</a:t>
                      </a:r>
                      <a:endPar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7950" marR="46990" marT="0"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38760" indent="0" algn="just">
                        <a:lnSpc>
                          <a:spcPct val="118000"/>
                        </a:lnSpc>
                        <a:spcBef>
                          <a:spcPts val="0"/>
                        </a:spcBef>
                        <a:spcAft>
                          <a:spcPts val="850"/>
                        </a:spcAft>
                      </a:pPr>
                      <a:r>
                        <a:rPr lang="en-US"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Significant durable (e.g., &gt;5%) improvements in rates of screening, diagnoses, treatment retention and delivery of prevention supplies through </a:t>
                      </a:r>
                      <a:r>
                        <a:rPr lang="en-US" sz="1600" b="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(illustrative general examples below):</a:t>
                      </a:r>
                    </a:p>
                    <a:p>
                      <a:pPr marL="342900" marR="0" lvl="0" indent="-342900" fontAlgn="base">
                        <a:lnSpc>
                          <a:spcPct val="118000"/>
                        </a:lnSpc>
                        <a:spcBef>
                          <a:spcPts val="0"/>
                        </a:spcBef>
                        <a:spcAft>
                          <a:spcPts val="850"/>
                        </a:spcAft>
                        <a:buClr>
                          <a:srgbClr val="DF001B"/>
                        </a:buClr>
                        <a:buSzPts val="900"/>
                        <a:buFont typeface="Arial" panose="020B0604020202020204" pitchFamily="34" charset="0"/>
                        <a:buChar char="•"/>
                      </a:pPr>
                      <a:r>
                        <a:rPr lang="en-US" sz="14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Improving procurement and supply management and preventing stockouts of key commodities and medication </a:t>
                      </a:r>
                    </a:p>
                    <a:p>
                      <a:pPr marL="342900" marR="0" lvl="0" indent="-342900" fontAlgn="base">
                        <a:lnSpc>
                          <a:spcPct val="118000"/>
                        </a:lnSpc>
                        <a:spcBef>
                          <a:spcPts val="0"/>
                        </a:spcBef>
                        <a:spcAft>
                          <a:spcPts val="850"/>
                        </a:spcAft>
                        <a:buClr>
                          <a:srgbClr val="DF001B"/>
                        </a:buClr>
                        <a:buSzPts val="900"/>
                        <a:buFont typeface="Arial" panose="020B0604020202020204" pitchFamily="34" charset="0"/>
                        <a:buChar char="•"/>
                      </a:pPr>
                      <a:r>
                        <a:rPr lang="en-US" sz="14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Improving clinic conditions to ensure privacy and confidentiality of people living with HIV</a:t>
                      </a:r>
                    </a:p>
                    <a:p>
                      <a:pPr marL="342900" marR="0" lvl="0" indent="-342900" fontAlgn="base">
                        <a:lnSpc>
                          <a:spcPct val="118000"/>
                        </a:lnSpc>
                        <a:spcBef>
                          <a:spcPts val="0"/>
                        </a:spcBef>
                        <a:spcAft>
                          <a:spcPts val="850"/>
                        </a:spcAft>
                        <a:buClr>
                          <a:srgbClr val="DF001B"/>
                        </a:buClr>
                        <a:buSzPts val="900"/>
                        <a:buFont typeface="Arial" panose="020B0604020202020204" pitchFamily="34" charset="0"/>
                        <a:buChar char="•"/>
                      </a:pPr>
                      <a:r>
                        <a:rPr lang="en-US" sz="14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Reducing wait times and adjusting opening hours to accommodate key and vulnerable populations</a:t>
                      </a:r>
                    </a:p>
                    <a:p>
                      <a:pPr marL="342900" marR="0" lvl="0" indent="-342900" fontAlgn="base">
                        <a:lnSpc>
                          <a:spcPct val="107000"/>
                        </a:lnSpc>
                        <a:spcBef>
                          <a:spcPts val="0"/>
                        </a:spcBef>
                        <a:spcAft>
                          <a:spcPts val="965"/>
                        </a:spcAft>
                        <a:buClr>
                          <a:srgbClr val="DF001B"/>
                        </a:buClr>
                        <a:buSzPts val="900"/>
                        <a:buFont typeface="Arial" panose="020B0604020202020204" pitchFamily="34" charset="0"/>
                        <a:buChar char="•"/>
                      </a:pPr>
                      <a:r>
                        <a:rPr lang="en-US" sz="14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Addressing facility staff lateness and absenteeism</a:t>
                      </a:r>
                    </a:p>
                    <a:p>
                      <a:pPr marL="342900" marR="0" lvl="0" indent="-342900" fontAlgn="base">
                        <a:lnSpc>
                          <a:spcPct val="107000"/>
                        </a:lnSpc>
                        <a:spcBef>
                          <a:spcPts val="0"/>
                        </a:spcBef>
                        <a:spcAft>
                          <a:spcPts val="965"/>
                        </a:spcAft>
                        <a:buClr>
                          <a:srgbClr val="DF001B"/>
                        </a:buClr>
                        <a:buSzPts val="900"/>
                        <a:buFont typeface="Arial" panose="020B0604020202020204" pitchFamily="34" charset="0"/>
                        <a:buChar char="•"/>
                      </a:pPr>
                      <a:r>
                        <a:rPr lang="en-US" sz="14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Identifying specific needs for staff competency training</a:t>
                      </a:r>
                    </a:p>
                    <a:p>
                      <a:pPr marL="342900" marR="0" lvl="0" indent="-342900" fontAlgn="base">
                        <a:lnSpc>
                          <a:spcPct val="118000"/>
                        </a:lnSpc>
                        <a:spcBef>
                          <a:spcPts val="0"/>
                        </a:spcBef>
                        <a:spcAft>
                          <a:spcPts val="850"/>
                        </a:spcAft>
                        <a:buClr>
                          <a:srgbClr val="DF001B"/>
                        </a:buClr>
                        <a:buSzPts val="900"/>
                        <a:buFont typeface="Arial" panose="020B0604020202020204" pitchFamily="34" charset="0"/>
                        <a:buChar char="•"/>
                      </a:pPr>
                      <a:r>
                        <a:rPr lang="en-US" sz="14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Improving community trust, literacy, empowerment and engagement with health providers</a:t>
                      </a:r>
                    </a:p>
                    <a:p>
                      <a:pPr marL="342900" marR="0" lvl="0" indent="-342900" fontAlgn="base">
                        <a:lnSpc>
                          <a:spcPct val="107000"/>
                        </a:lnSpc>
                        <a:spcBef>
                          <a:spcPts val="0"/>
                        </a:spcBef>
                        <a:spcAft>
                          <a:spcPts val="0"/>
                        </a:spcAft>
                        <a:buClr>
                          <a:srgbClr val="DF001B"/>
                        </a:buClr>
                        <a:buSzPts val="900"/>
                        <a:buFont typeface="Arial" panose="020B0604020202020204" pitchFamily="34" charset="0"/>
                        <a:buChar char="•"/>
                      </a:pPr>
                      <a:r>
                        <a:rPr lang="en-US" sz="1400" b="0" u="none" strike="noStrike" dirty="0">
                          <a:solidFill>
                            <a:schemeClr val="accent1"/>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rPr>
                        <a:t>Attracting a cohort of clients who otherwise would avoid services</a:t>
                      </a:r>
                    </a:p>
                  </a:txBody>
                  <a:tcPr marL="107950" marR="46990" marT="0"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572163"/>
                  </a:ext>
                </a:extLst>
              </a:tr>
            </a:tbl>
          </a:graphicData>
        </a:graphic>
      </p:graphicFrame>
    </p:spTree>
    <p:extLst>
      <p:ext uri="{BB962C8B-B14F-4D97-AF65-F5344CB8AC3E}">
        <p14:creationId xmlns:p14="http://schemas.microsoft.com/office/powerpoint/2010/main" val="350377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66380AC-60E4-7635-40AB-C217F3E3330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479748" y="163064"/>
            <a:ext cx="4597023" cy="6505366"/>
          </a:xfrm>
          <a:solidFill>
            <a:schemeClr val="bg1"/>
          </a:solidFill>
          <a:ln>
            <a:solidFill>
              <a:schemeClr val="tx1"/>
            </a:solidFill>
          </a:ln>
        </p:spPr>
      </p:pic>
      <p:sp>
        <p:nvSpPr>
          <p:cNvPr id="3" name="Content Placeholder 2">
            <a:extLst>
              <a:ext uri="{FF2B5EF4-FFF2-40B4-BE49-F238E27FC236}">
                <a16:creationId xmlns:a16="http://schemas.microsoft.com/office/drawing/2014/main" id="{FA72CB4D-AE15-82D5-DE51-DC9B664BA9FB}"/>
              </a:ext>
            </a:extLst>
          </p:cNvPr>
          <p:cNvSpPr>
            <a:spLocks noGrp="1"/>
          </p:cNvSpPr>
          <p:nvPr>
            <p:ph idx="1"/>
          </p:nvPr>
        </p:nvSpPr>
        <p:spPr>
          <a:xfrm>
            <a:off x="1297679" y="3751216"/>
            <a:ext cx="5195887" cy="1485900"/>
          </a:xfrm>
        </p:spPr>
        <p:txBody>
          <a:bodyPr/>
          <a:lstStyle/>
          <a:p>
            <a:pPr marL="0" indent="0">
              <a:buNone/>
            </a:pPr>
            <a:r>
              <a:rPr lang="en-ZA" dirty="0">
                <a:effectLst/>
                <a:ea typeface="Verdana" panose="020B0604030504040204" pitchFamily="34" charset="0"/>
                <a:cs typeface="Verdana" panose="020B0604030504040204" pitchFamily="34" charset="0"/>
              </a:rPr>
              <a:t>The Funding Request form is the central document of a full Global Fund funding request. </a:t>
            </a:r>
          </a:p>
          <a:p>
            <a:pPr marL="0" indent="0">
              <a:buNone/>
            </a:pPr>
            <a:endParaRPr lang="en-ZA" dirty="0">
              <a:effectLst/>
              <a:ea typeface="Verdana" panose="020B0604030504040204" pitchFamily="34" charset="0"/>
              <a:cs typeface="Verdana" panose="020B0604030504040204" pitchFamily="34" charset="0"/>
            </a:endParaRPr>
          </a:p>
          <a:p>
            <a:pPr marL="0" indent="0">
              <a:buNone/>
            </a:pPr>
            <a:r>
              <a:rPr lang="en-ZA" dirty="0">
                <a:effectLst/>
                <a:ea typeface="Verdana" panose="020B0604030504040204" pitchFamily="34" charset="0"/>
                <a:cs typeface="Verdana" panose="020B0604030504040204" pitchFamily="34" charset="0"/>
              </a:rPr>
              <a:t>Most Funding Request forms have three sections:</a:t>
            </a:r>
          </a:p>
          <a:p>
            <a:r>
              <a:rPr lang="en-ZA" b="1" dirty="0">
                <a:effectLst/>
                <a:ea typeface="Verdana" panose="020B0604030504040204" pitchFamily="34" charset="0"/>
                <a:cs typeface="Verdana" panose="020B0604030504040204" pitchFamily="34" charset="0"/>
              </a:rPr>
              <a:t>Section 1. Request </a:t>
            </a:r>
            <a:endParaRPr lang="en-ZA" dirty="0">
              <a:effectLst/>
              <a:ea typeface="Verdana" panose="020B0604030504040204" pitchFamily="34" charset="0"/>
              <a:cs typeface="Verdana" panose="020B0604030504040204" pitchFamily="34" charset="0"/>
            </a:endParaRPr>
          </a:p>
          <a:p>
            <a:r>
              <a:rPr lang="en-ZA" b="1" dirty="0">
                <a:effectLst/>
                <a:ea typeface="Verdana" panose="020B0604030504040204" pitchFamily="34" charset="0"/>
                <a:cs typeface="Verdana" panose="020B0604030504040204" pitchFamily="34" charset="0"/>
              </a:rPr>
              <a:t>Section 2. Maximizing Impact </a:t>
            </a:r>
            <a:endParaRPr lang="en-ZA" dirty="0">
              <a:effectLst/>
              <a:ea typeface="Verdana" panose="020B0604030504040204" pitchFamily="34" charset="0"/>
              <a:cs typeface="Verdana" panose="020B0604030504040204" pitchFamily="34" charset="0"/>
            </a:endParaRPr>
          </a:p>
          <a:p>
            <a:r>
              <a:rPr lang="en-ZA" b="1" dirty="0">
                <a:effectLst/>
                <a:ea typeface="Verdana" panose="020B0604030504040204" pitchFamily="34" charset="0"/>
                <a:cs typeface="Verdana" panose="020B0604030504040204" pitchFamily="34" charset="0"/>
              </a:rPr>
              <a:t>Section 3. Implementation </a:t>
            </a:r>
            <a:endParaRPr lang="en-ZA" dirty="0">
              <a:effectLst/>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2D477D82-9B24-E9B4-0F68-E11B6418F91A}"/>
              </a:ext>
            </a:extLst>
          </p:cNvPr>
          <p:cNvSpPr txBox="1">
            <a:spLocks/>
          </p:cNvSpPr>
          <p:nvPr/>
        </p:nvSpPr>
        <p:spPr>
          <a:xfrm>
            <a:off x="1297679" y="450907"/>
            <a:ext cx="5833320" cy="544483"/>
          </a:xfrm>
          <a:prstGeom prst="rect">
            <a:avLst/>
          </a:prstGeom>
        </p:spPr>
        <p:txBody>
          <a:bodyPr/>
          <a:lst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mj-ea"/>
                <a:cs typeface="+mj-cs"/>
              </a:defRPr>
            </a:lvl1pPr>
          </a:lstStyle>
          <a:p>
            <a:r>
              <a:rPr lang="en-ZA" sz="4400" dirty="0">
                <a:ea typeface="Verdana" panose="020B0604030504040204" pitchFamily="34" charset="0"/>
                <a:cs typeface="Verdana" panose="020B0604030504040204" pitchFamily="34" charset="0"/>
              </a:rPr>
              <a:t>Summarizing CLM content in the Global Fund Funding Request form</a:t>
            </a:r>
            <a:br>
              <a:rPr lang="en-ZA" dirty="0">
                <a:ea typeface="Verdana" panose="020B0604030504040204" pitchFamily="34" charset="0"/>
                <a:cs typeface="Verdana" panose="020B0604030504040204" pitchFamily="34" charset="0"/>
              </a:rPr>
            </a:b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788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66A8612-67BA-97F1-C175-9F78D417BB70}"/>
              </a:ext>
            </a:extLst>
          </p:cNvPr>
          <p:cNvSpPr txBox="1">
            <a:spLocks/>
          </p:cNvSpPr>
          <p:nvPr/>
        </p:nvSpPr>
        <p:spPr bwMode="gray">
          <a:xfrm>
            <a:off x="1297679" y="539815"/>
            <a:ext cx="9918009" cy="55345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a:solidFill>
                  <a:schemeClr val="tx1"/>
                </a:solidFill>
                <a:ea typeface="Verdana" panose="020B0604030504040204" pitchFamily="34" charset="0"/>
                <a:cs typeface="Verdana" panose="020B0604030504040204" pitchFamily="34" charset="0"/>
              </a:rPr>
              <a:t>Section 1 of the Funding Request form </a:t>
            </a:r>
          </a:p>
        </p:txBody>
      </p:sp>
      <p:sp>
        <p:nvSpPr>
          <p:cNvPr id="7" name="Content Placeholder 2">
            <a:extLst>
              <a:ext uri="{FF2B5EF4-FFF2-40B4-BE49-F238E27FC236}">
                <a16:creationId xmlns:a16="http://schemas.microsoft.com/office/drawing/2014/main" id="{565CF520-E36C-FE7C-E7BA-A6C627828718}"/>
              </a:ext>
            </a:extLst>
          </p:cNvPr>
          <p:cNvSpPr txBox="1">
            <a:spLocks/>
          </p:cNvSpPr>
          <p:nvPr/>
        </p:nvSpPr>
        <p:spPr bwMode="gray">
          <a:xfrm>
            <a:off x="1297679" y="1915064"/>
            <a:ext cx="10572268" cy="4623758"/>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Aft>
                <a:spcPts val="600"/>
              </a:spcAft>
              <a:buNone/>
            </a:pPr>
            <a:r>
              <a:rPr lang="en-ZA" sz="1800" dirty="0">
                <a:ea typeface="Verdana" panose="020B0604030504040204" pitchFamily="34" charset="0"/>
                <a:cs typeface="Verdana" panose="020B0604030504040204" pitchFamily="34" charset="0"/>
              </a:rPr>
              <a:t>The following content will be needed for the first section of the Funding Request form:</a:t>
            </a:r>
          </a:p>
          <a:p>
            <a:pPr marL="0" lvl="3" indent="0">
              <a:spcAft>
                <a:spcPts val="600"/>
              </a:spcAft>
              <a:buNone/>
            </a:pPr>
            <a:endParaRPr lang="en-ZA" sz="1800" dirty="0">
              <a:ea typeface="Verdana" panose="020B0604030504040204" pitchFamily="34" charset="0"/>
              <a:cs typeface="Verdana" panose="020B0604030504040204" pitchFamily="34" charset="0"/>
            </a:endParaRPr>
          </a:p>
          <a:p>
            <a:pPr marL="285750" lvl="3" indent="-285750">
              <a:spcAft>
                <a:spcPts val="1200"/>
              </a:spcAft>
              <a:buFont typeface="Arial" panose="020B0604020202020204" pitchFamily="34" charset="0"/>
              <a:buChar char="•"/>
            </a:pPr>
            <a:r>
              <a:rPr lang="en-ZA" sz="1800" dirty="0">
                <a:ea typeface="Verdana" panose="020B0604030504040204" pitchFamily="34" charset="0"/>
                <a:cs typeface="Verdana" panose="020B0604030504040204" pitchFamily="34" charset="0"/>
              </a:rPr>
              <a:t>The rationale and why CLM is a priority</a:t>
            </a:r>
          </a:p>
          <a:p>
            <a:pPr marL="285750" lvl="3" indent="-285750">
              <a:spcAft>
                <a:spcPts val="1200"/>
              </a:spcAft>
              <a:buFont typeface="Arial" panose="020B0604020202020204" pitchFamily="34" charset="0"/>
              <a:buChar char="•"/>
            </a:pPr>
            <a:r>
              <a:rPr lang="en-ZA" sz="1800" dirty="0">
                <a:ea typeface="Verdana" panose="020B0604030504040204" pitchFamily="34" charset="0"/>
                <a:cs typeface="Verdana" panose="020B0604030504040204" pitchFamily="34" charset="0"/>
              </a:rPr>
              <a:t>The focus populations and geographies for CLM</a:t>
            </a:r>
          </a:p>
          <a:p>
            <a:pPr marL="285750" lvl="3" indent="-285750">
              <a:spcAft>
                <a:spcPts val="1200"/>
              </a:spcAft>
              <a:buFont typeface="Arial" panose="020B0604020202020204" pitchFamily="34" charset="0"/>
              <a:buChar char="•"/>
            </a:pPr>
            <a:r>
              <a:rPr lang="en-ZA" sz="1800" dirty="0">
                <a:ea typeface="Verdana" panose="020B0604030504040204" pitchFamily="34" charset="0"/>
                <a:cs typeface="Verdana" panose="020B0604030504040204" pitchFamily="34" charset="0"/>
              </a:rPr>
              <a:t>The barriers that CLM will address</a:t>
            </a:r>
          </a:p>
          <a:p>
            <a:pPr marL="285750" lvl="3" indent="-285750">
              <a:spcAft>
                <a:spcPts val="1200"/>
              </a:spcAft>
              <a:buFont typeface="Arial" panose="020B0604020202020204" pitchFamily="34" charset="0"/>
              <a:buChar char="•"/>
            </a:pPr>
            <a:r>
              <a:rPr lang="en-ZA" sz="1800" dirty="0">
                <a:ea typeface="Verdana" panose="020B0604030504040204" pitchFamily="34" charset="0"/>
                <a:cs typeface="Verdana" panose="020B0604030504040204" pitchFamily="34" charset="0"/>
              </a:rPr>
              <a:t>The key CLM activities to be funded </a:t>
            </a:r>
          </a:p>
          <a:p>
            <a:pPr marL="285750" lvl="3" indent="-285750">
              <a:spcAft>
                <a:spcPts val="1200"/>
              </a:spcAft>
              <a:buFont typeface="Arial" panose="020B0604020202020204" pitchFamily="34" charset="0"/>
              <a:buChar char="•"/>
            </a:pPr>
            <a:r>
              <a:rPr lang="en-ZA" sz="1800" dirty="0">
                <a:ea typeface="Verdana" panose="020B0604030504040204" pitchFamily="34" charset="0"/>
                <a:cs typeface="Verdana" panose="020B0604030504040204" pitchFamily="34" charset="0"/>
              </a:rPr>
              <a:t>The total funding amount requested for CLM</a:t>
            </a:r>
          </a:p>
          <a:p>
            <a:pPr marL="285750" lvl="3" indent="-285750">
              <a:spcAft>
                <a:spcPts val="1200"/>
              </a:spcAft>
              <a:buFont typeface="Arial" panose="020B0604020202020204" pitchFamily="34" charset="0"/>
              <a:buChar char="•"/>
            </a:pPr>
            <a:r>
              <a:rPr lang="en-ZA" sz="1800" dirty="0">
                <a:ea typeface="Verdana" panose="020B0604030504040204" pitchFamily="34" charset="0"/>
                <a:cs typeface="Verdana" panose="020B0604030504040204" pitchFamily="34" charset="0"/>
              </a:rPr>
              <a:t>The expected outcomes of an investment in CLM</a:t>
            </a:r>
          </a:p>
        </p:txBody>
      </p:sp>
    </p:spTree>
    <p:extLst>
      <p:ext uri="{BB962C8B-B14F-4D97-AF65-F5344CB8AC3E}">
        <p14:creationId xmlns:p14="http://schemas.microsoft.com/office/powerpoint/2010/main" val="348440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5B654-9345-39EC-24E6-41BB2B1D0C82}"/>
              </a:ext>
            </a:extLst>
          </p:cNvPr>
          <p:cNvSpPr>
            <a:spLocks noGrp="1"/>
          </p:cNvSpPr>
          <p:nvPr>
            <p:ph idx="1"/>
          </p:nvPr>
        </p:nvSpPr>
        <p:spPr>
          <a:xfrm>
            <a:off x="1297679" y="794084"/>
            <a:ext cx="9918009" cy="553453"/>
          </a:xfrm>
        </p:spPr>
        <p:txBody>
          <a:bodyPr/>
          <a:lstStyle/>
          <a:p>
            <a:r>
              <a:rPr lang="en-ZA" dirty="0">
                <a:solidFill>
                  <a:schemeClr val="tx1"/>
                </a:solidFill>
                <a:effectLst/>
                <a:ea typeface="Verdana" panose="020B0604030504040204" pitchFamily="34" charset="0"/>
                <a:cs typeface="Verdana" panose="020B0604030504040204" pitchFamily="34" charset="0"/>
              </a:rPr>
              <a:t>The following is sample language that CLM implementers can discuss with partners in their CCM or RCM:</a:t>
            </a:r>
          </a:p>
          <a:p>
            <a:endParaRPr lang="en-US" dirty="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038A03B1-BFD0-D632-6ECC-89E1642E3FE6}"/>
              </a:ext>
            </a:extLst>
          </p:cNvPr>
          <p:cNvSpPr/>
          <p:nvPr/>
        </p:nvSpPr>
        <p:spPr>
          <a:xfrm>
            <a:off x="1297678" y="1738308"/>
            <a:ext cx="9918009" cy="4608847"/>
          </a:xfrm>
          <a:prstGeom prst="rect">
            <a:avLst/>
          </a:prstGeom>
          <a:solidFill>
            <a:schemeClr val="bg1"/>
          </a:solidFill>
          <a:ln w="254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rIns="72000" rtlCol="0" anchor="ctr"/>
          <a:lstStyle/>
          <a:p>
            <a:pPr>
              <a:lnSpc>
                <a:spcPct val="150000"/>
              </a:lnSpc>
            </a:pPr>
            <a:r>
              <a:rPr lang="en-ZA" sz="16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rationale and why CLM is a priority</a:t>
            </a:r>
            <a:endPar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Arial" panose="020B0604020202020204" pitchFamily="34" charset="0"/>
              <a:buChar char="•"/>
            </a:pPr>
            <a:r>
              <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CLM is an evidence-informed intervention through which communities and service users generate data to help program managers and providers improve services, programs and policies.</a:t>
            </a:r>
          </a:p>
          <a:p>
            <a:pPr marL="285750" indent="-285750">
              <a:lnSpc>
                <a:spcPct val="150000"/>
              </a:lnSpc>
              <a:buFont typeface="Arial" panose="020B0604020202020204" pitchFamily="34" charset="0"/>
              <a:buChar char="•"/>
            </a:pPr>
            <a:r>
              <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This CLM proposes focusing on the following documented service and health system gaps [</a:t>
            </a:r>
            <a:r>
              <a:rPr lang="en-ZA"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insert detail</a:t>
            </a:r>
            <a:r>
              <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t>
            </a:r>
            <a:r>
              <a:rPr lang="en-ZA"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t>
            </a:r>
            <a:endPar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Arial" panose="020B0604020202020204" pitchFamily="34" charset="0"/>
              <a:buChar char="•"/>
            </a:pPr>
            <a:r>
              <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By involving and empowering clients in collection of data about services, programs and policies, this CLM will engage key and vulnerable populations and seek to improve attention to equitable outcomes and rights- and gender-related barriers [</a:t>
            </a:r>
            <a:r>
              <a:rPr lang="en-ZA"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insert strategic information on quality and accessibility of services at the moment</a:t>
            </a:r>
            <a:r>
              <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t>
            </a:r>
          </a:p>
          <a:p>
            <a:pPr marL="285750" indent="-285750">
              <a:lnSpc>
                <a:spcPct val="150000"/>
              </a:lnSpc>
              <a:buFont typeface="Arial" panose="020B0604020202020204" pitchFamily="34" charset="0"/>
              <a:buChar char="•"/>
            </a:pPr>
            <a:r>
              <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CLM was prioritized in consultations and dialogues (see Community priorities annex) and in program reviews and evaluations [</a:t>
            </a:r>
            <a:r>
              <a:rPr lang="en-ZA"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insert who and where</a:t>
            </a:r>
            <a:r>
              <a:rPr lang="en-ZA" sz="16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(see RSSH priorities annex).</a:t>
            </a:r>
          </a:p>
        </p:txBody>
      </p:sp>
    </p:spTree>
    <p:extLst>
      <p:ext uri="{BB962C8B-B14F-4D97-AF65-F5344CB8AC3E}">
        <p14:creationId xmlns:p14="http://schemas.microsoft.com/office/powerpoint/2010/main" val="124748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EB762-B210-4CC4-9F39-572EC03B556D}"/>
              </a:ext>
            </a:extLst>
          </p:cNvPr>
          <p:cNvSpPr>
            <a:spLocks noGrp="1"/>
          </p:cNvSpPr>
          <p:nvPr>
            <p:ph type="title"/>
          </p:nvPr>
        </p:nvSpPr>
        <p:spPr>
          <a:xfrm>
            <a:off x="1297679" y="766959"/>
            <a:ext cx="6192838" cy="525393"/>
          </a:xfrm>
        </p:spPr>
        <p:txBody>
          <a:bodyPr/>
          <a:lstStyle/>
          <a:p>
            <a:r>
              <a:rPr lang="de-DE" dirty="0">
                <a:solidFill>
                  <a:schemeClr val="accent1"/>
                </a:solidFill>
              </a:rPr>
              <a:t>Contents</a:t>
            </a:r>
          </a:p>
        </p:txBody>
      </p:sp>
      <p:sp>
        <p:nvSpPr>
          <p:cNvPr id="3" name="Inhaltsplatzhalter 2">
            <a:extLst>
              <a:ext uri="{FF2B5EF4-FFF2-40B4-BE49-F238E27FC236}">
                <a16:creationId xmlns:a16="http://schemas.microsoft.com/office/drawing/2014/main" id="{04DD0E3C-3675-44C6-AE22-972FDE27B6FE}"/>
              </a:ext>
            </a:extLst>
          </p:cNvPr>
          <p:cNvSpPr>
            <a:spLocks noGrp="1"/>
          </p:cNvSpPr>
          <p:nvPr>
            <p:ph idx="1"/>
          </p:nvPr>
        </p:nvSpPr>
        <p:spPr>
          <a:xfrm>
            <a:off x="1579418" y="1706881"/>
            <a:ext cx="9039814" cy="3611920"/>
          </a:xfrm>
        </p:spPr>
        <p:txBody>
          <a:bodyPr/>
          <a:lstStyle/>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3" action="ppaction://hlinksldjump">
                  <a:extLst>
                    <a:ext uri="{A12FA001-AC4F-418D-AE19-62706E023703}">
                      <ahyp:hlinkClr xmlns:ahyp="http://schemas.microsoft.com/office/drawing/2018/hyperlinkcolor" val="tx"/>
                    </a:ext>
                  </a:extLst>
                </a:hlinkClick>
              </a:rPr>
              <a:t>About this guide</a:t>
            </a:r>
            <a:endParaRPr lang="en-ZA" sz="1800" dirty="0">
              <a:solidFill>
                <a:schemeClr val="accent1"/>
              </a:solidFill>
              <a:effectLst/>
              <a:ea typeface="Verdana" panose="020B0604030504040204" pitchFamily="34" charset="0"/>
              <a:cs typeface="Verdana" panose="020B0604030504040204" pitchFamily="34" charset="0"/>
            </a:endParaRPr>
          </a:p>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4" action="ppaction://hlinksldjump">
                  <a:extLst>
                    <a:ext uri="{A12FA001-AC4F-418D-AE19-62706E023703}">
                      <ahyp:hlinkClr xmlns:ahyp="http://schemas.microsoft.com/office/drawing/2018/hyperlinkcolor" val="tx"/>
                    </a:ext>
                  </a:extLst>
                </a:hlinkClick>
              </a:rPr>
              <a:t>About Global Fund funding in 2023–2025 </a:t>
            </a:r>
            <a:endParaRPr lang="en-ZA" sz="1800" dirty="0">
              <a:solidFill>
                <a:schemeClr val="accent1"/>
              </a:solidFill>
              <a:effectLst/>
              <a:ea typeface="Verdana" panose="020B0604030504040204" pitchFamily="34" charset="0"/>
              <a:cs typeface="Verdana" panose="020B0604030504040204" pitchFamily="34" charset="0"/>
            </a:endParaRPr>
          </a:p>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5" action="ppaction://hlinksldjump">
                  <a:extLst>
                    <a:ext uri="{A12FA001-AC4F-418D-AE19-62706E023703}">
                      <ahyp:hlinkClr xmlns:ahyp="http://schemas.microsoft.com/office/drawing/2018/hyperlinkcolor" val="tx"/>
                    </a:ext>
                  </a:extLst>
                </a:hlinkClick>
              </a:rPr>
              <a:t>How to use this guide</a:t>
            </a:r>
            <a:endParaRPr lang="en-ZA" sz="1800" dirty="0">
              <a:solidFill>
                <a:schemeClr val="accent1"/>
              </a:solidFill>
              <a:effectLst/>
              <a:ea typeface="Verdana" panose="020B0604030504040204" pitchFamily="34" charset="0"/>
              <a:cs typeface="Verdana" panose="020B0604030504040204" pitchFamily="34" charset="0"/>
            </a:endParaRPr>
          </a:p>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6" action="ppaction://hlinksldjump">
                  <a:extLst>
                    <a:ext uri="{A12FA001-AC4F-418D-AE19-62706E023703}">
                      <ahyp:hlinkClr xmlns:ahyp="http://schemas.microsoft.com/office/drawing/2018/hyperlinkcolor" val="tx"/>
                    </a:ext>
                  </a:extLst>
                </a:hlinkClick>
              </a:rPr>
              <a:t>Describing CLM within the Global Fund’s Modular Framework</a:t>
            </a:r>
            <a:endParaRPr lang="en-ZA" sz="1800" dirty="0">
              <a:solidFill>
                <a:schemeClr val="accent1"/>
              </a:solidFill>
              <a:effectLst/>
              <a:ea typeface="Verdana" panose="020B0604030504040204" pitchFamily="34" charset="0"/>
              <a:cs typeface="Verdana" panose="020B0604030504040204" pitchFamily="34" charset="0"/>
            </a:endParaRPr>
          </a:p>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7" action="ppaction://hlinksldjump">
                  <a:extLst>
                    <a:ext uri="{A12FA001-AC4F-418D-AE19-62706E023703}">
                      <ahyp:hlinkClr xmlns:ahyp="http://schemas.microsoft.com/office/drawing/2018/hyperlinkcolor" val="tx"/>
                    </a:ext>
                  </a:extLst>
                </a:hlinkClick>
              </a:rPr>
              <a:t>Making the case for CLM as a priority</a:t>
            </a:r>
            <a:endParaRPr lang="en-ZA" sz="1800" dirty="0">
              <a:solidFill>
                <a:schemeClr val="accent1"/>
              </a:solidFill>
              <a:effectLst/>
              <a:ea typeface="Verdana" panose="020B0604030504040204" pitchFamily="34" charset="0"/>
              <a:cs typeface="Verdana" panose="020B0604030504040204" pitchFamily="34" charset="0"/>
            </a:endParaRPr>
          </a:p>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8" action="ppaction://hlinksldjump">
                  <a:extLst>
                    <a:ext uri="{A12FA001-AC4F-418D-AE19-62706E023703}">
                      <ahyp:hlinkClr xmlns:ahyp="http://schemas.microsoft.com/office/drawing/2018/hyperlinkcolor" val="tx"/>
                    </a:ext>
                  </a:extLst>
                </a:hlinkClick>
              </a:rPr>
              <a:t>Describing CLM costs and budgets</a:t>
            </a:r>
            <a:endParaRPr lang="en-ZA" sz="1800" dirty="0">
              <a:solidFill>
                <a:schemeClr val="accent1"/>
              </a:solidFill>
              <a:effectLst/>
              <a:ea typeface="Verdana" panose="020B0604030504040204" pitchFamily="34" charset="0"/>
              <a:cs typeface="Verdana" panose="020B0604030504040204" pitchFamily="34" charset="0"/>
            </a:endParaRPr>
          </a:p>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9" action="ppaction://hlinksldjump">
                  <a:extLst>
                    <a:ext uri="{A12FA001-AC4F-418D-AE19-62706E023703}">
                      <ahyp:hlinkClr xmlns:ahyp="http://schemas.microsoft.com/office/drawing/2018/hyperlinkcolor" val="tx"/>
                    </a:ext>
                  </a:extLst>
                </a:hlinkClick>
              </a:rPr>
              <a:t>Summarizing CLM in the Global Fund Funding Request form</a:t>
            </a:r>
            <a:endParaRPr lang="en-ZA" sz="1800" dirty="0">
              <a:solidFill>
                <a:schemeClr val="accent1"/>
              </a:solidFill>
              <a:effectLst/>
              <a:ea typeface="Verdana" panose="020B0604030504040204" pitchFamily="34" charset="0"/>
              <a:cs typeface="Verdana" panose="020B0604030504040204" pitchFamily="34" charset="0"/>
            </a:endParaRPr>
          </a:p>
          <a:p>
            <a:pPr marL="457200" indent="-457200">
              <a:lnSpc>
                <a:spcPct val="150000"/>
              </a:lnSpc>
              <a:spcAft>
                <a:spcPts val="1200"/>
              </a:spcAft>
              <a:buFont typeface="+mj-lt"/>
              <a:buAutoNum type="arabicPeriod"/>
            </a:pPr>
            <a:r>
              <a:rPr lang="en-ZA" sz="1800" dirty="0">
                <a:solidFill>
                  <a:schemeClr val="accent1"/>
                </a:solidFill>
                <a:effectLst/>
                <a:ea typeface="Verdana" panose="020B0604030504040204" pitchFamily="34" charset="0"/>
                <a:cs typeface="Verdana" panose="020B0604030504040204" pitchFamily="34" charset="0"/>
                <a:hlinkClick r:id="rId10" action="ppaction://hlinksldjump"/>
              </a:rPr>
              <a:t>Annexes</a:t>
            </a:r>
            <a:endParaRPr lang="en-ZA" sz="1800" dirty="0">
              <a:solidFill>
                <a:schemeClr val="accent1"/>
              </a:solidFill>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907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66A8612-67BA-97F1-C175-9F78D417BB70}"/>
              </a:ext>
            </a:extLst>
          </p:cNvPr>
          <p:cNvSpPr txBox="1">
            <a:spLocks/>
          </p:cNvSpPr>
          <p:nvPr/>
        </p:nvSpPr>
        <p:spPr bwMode="gray">
          <a:xfrm>
            <a:off x="1297679" y="539815"/>
            <a:ext cx="9918009" cy="55345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a:solidFill>
                  <a:schemeClr val="tx1"/>
                </a:solidFill>
                <a:ea typeface="Verdana" panose="020B0604030504040204" pitchFamily="34" charset="0"/>
                <a:cs typeface="Verdana" panose="020B0604030504040204" pitchFamily="34" charset="0"/>
              </a:rPr>
              <a:t>Section 2 of the Funding Request form </a:t>
            </a:r>
          </a:p>
        </p:txBody>
      </p:sp>
      <p:sp>
        <p:nvSpPr>
          <p:cNvPr id="7" name="Content Placeholder 2">
            <a:extLst>
              <a:ext uri="{FF2B5EF4-FFF2-40B4-BE49-F238E27FC236}">
                <a16:creationId xmlns:a16="http://schemas.microsoft.com/office/drawing/2014/main" id="{565CF520-E36C-FE7C-E7BA-A6C627828718}"/>
              </a:ext>
            </a:extLst>
          </p:cNvPr>
          <p:cNvSpPr txBox="1">
            <a:spLocks/>
          </p:cNvSpPr>
          <p:nvPr/>
        </p:nvSpPr>
        <p:spPr bwMode="gray">
          <a:xfrm>
            <a:off x="966158" y="1742536"/>
            <a:ext cx="10903789" cy="4796286"/>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Aft>
                <a:spcPts val="1400"/>
              </a:spcAft>
              <a:buNone/>
            </a:pPr>
            <a:r>
              <a:rPr lang="en-ZA" sz="1800" dirty="0">
                <a:ea typeface="Verdana" panose="020B0604030504040204" pitchFamily="34" charset="0"/>
                <a:cs typeface="Verdana" panose="020B0604030504040204" pitchFamily="34" charset="0"/>
              </a:rPr>
              <a:t>Section 2 of the Funding Request form seeks to understand how requested funding will be used for achieving maximum progress toward control and elimination of the three diseases. Applicants are asked to describe the following: </a:t>
            </a:r>
          </a:p>
          <a:p>
            <a:pPr marL="285750" lvl="3" indent="-285750">
              <a:spcAft>
                <a:spcPts val="800"/>
              </a:spcAft>
              <a:buFont typeface="Arial" panose="020B0604020202020204" pitchFamily="34" charset="0"/>
              <a:buChar char="•"/>
            </a:pPr>
            <a:r>
              <a:rPr lang="en-ZA" sz="1800" dirty="0">
                <a:ea typeface="Verdana" panose="020B0604030504040204" pitchFamily="34" charset="0"/>
                <a:cs typeface="Verdana" panose="020B0604030504040204" pitchFamily="34" charset="0"/>
              </a:rPr>
              <a:t>How Global Fund support will advance the primary goal of ending AIDS, TB and malaria</a:t>
            </a:r>
          </a:p>
          <a:p>
            <a:pPr marL="285750" lvl="3" indent="-285750">
              <a:spcAft>
                <a:spcPts val="800"/>
              </a:spcAft>
              <a:buFont typeface="Arial" panose="020B0604020202020204" pitchFamily="34" charset="0"/>
              <a:buChar char="•"/>
            </a:pPr>
            <a:r>
              <a:rPr lang="en-ZA" sz="1800" dirty="0">
                <a:ea typeface="Verdana" panose="020B0604030504040204" pitchFamily="34" charset="0"/>
                <a:cs typeface="Verdana" panose="020B0604030504040204" pitchFamily="34" charset="0"/>
              </a:rPr>
              <a:t>How investments will strengthen overall health and community systems</a:t>
            </a:r>
          </a:p>
          <a:p>
            <a:pPr marL="285750" lvl="3" indent="-285750">
              <a:spcAft>
                <a:spcPts val="800"/>
              </a:spcAft>
              <a:buFont typeface="Arial" panose="020B0604020202020204" pitchFamily="34" charset="0"/>
              <a:buChar char="•"/>
            </a:pPr>
            <a:r>
              <a:rPr lang="en-ZA" sz="1800" dirty="0">
                <a:ea typeface="Verdana" panose="020B0604030504040204" pitchFamily="34" charset="0"/>
                <a:cs typeface="Verdana" panose="020B0604030504040204" pitchFamily="34" charset="0"/>
              </a:rPr>
              <a:t>How investments will maximize engagement and leadership of most affected communities</a:t>
            </a:r>
          </a:p>
          <a:p>
            <a:pPr marL="285750" lvl="3" indent="-285750">
              <a:spcAft>
                <a:spcPts val="800"/>
              </a:spcAft>
              <a:buFont typeface="Arial" panose="020B0604020202020204" pitchFamily="34" charset="0"/>
              <a:buChar char="•"/>
            </a:pPr>
            <a:r>
              <a:rPr lang="en-ZA" sz="1800" dirty="0">
                <a:ea typeface="Verdana" panose="020B0604030504040204" pitchFamily="34" charset="0"/>
                <a:cs typeface="Verdana" panose="020B0604030504040204" pitchFamily="34" charset="0"/>
              </a:rPr>
              <a:t>How investments will reduce human rights- and gender-related barriers to services</a:t>
            </a:r>
          </a:p>
          <a:p>
            <a:pPr marL="285750" lvl="3" indent="-285750">
              <a:spcAft>
                <a:spcPts val="800"/>
              </a:spcAft>
              <a:buFont typeface="Arial" panose="020B0604020202020204" pitchFamily="34" charset="0"/>
              <a:buChar char="•"/>
            </a:pPr>
            <a:r>
              <a:rPr lang="en-ZA" sz="1800" dirty="0">
                <a:ea typeface="Verdana" panose="020B0604030504040204" pitchFamily="34" charset="0"/>
                <a:cs typeface="Verdana" panose="020B0604030504040204" pitchFamily="34" charset="0"/>
              </a:rPr>
              <a:t>How investments will build capacities to prevent, detect and respond to infectious disease outbreaks</a:t>
            </a:r>
          </a:p>
        </p:txBody>
      </p:sp>
    </p:spTree>
    <p:extLst>
      <p:ext uri="{BB962C8B-B14F-4D97-AF65-F5344CB8AC3E}">
        <p14:creationId xmlns:p14="http://schemas.microsoft.com/office/powerpoint/2010/main" val="87683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66A8612-67BA-97F1-C175-9F78D417BB70}"/>
              </a:ext>
            </a:extLst>
          </p:cNvPr>
          <p:cNvSpPr txBox="1">
            <a:spLocks/>
          </p:cNvSpPr>
          <p:nvPr/>
        </p:nvSpPr>
        <p:spPr bwMode="gray">
          <a:xfrm>
            <a:off x="1297679" y="539815"/>
            <a:ext cx="9918009" cy="553453"/>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a:solidFill>
                  <a:schemeClr val="tx1"/>
                </a:solidFill>
                <a:ea typeface="Verdana" panose="020B0604030504040204" pitchFamily="34" charset="0"/>
                <a:cs typeface="Verdana" panose="020B0604030504040204" pitchFamily="34" charset="0"/>
              </a:rPr>
              <a:t>Section 3 of the Funding Request form </a:t>
            </a:r>
          </a:p>
        </p:txBody>
      </p:sp>
      <p:sp>
        <p:nvSpPr>
          <p:cNvPr id="7" name="Content Placeholder 2">
            <a:extLst>
              <a:ext uri="{FF2B5EF4-FFF2-40B4-BE49-F238E27FC236}">
                <a16:creationId xmlns:a16="http://schemas.microsoft.com/office/drawing/2014/main" id="{565CF520-E36C-FE7C-E7BA-A6C627828718}"/>
              </a:ext>
            </a:extLst>
          </p:cNvPr>
          <p:cNvSpPr txBox="1">
            <a:spLocks/>
          </p:cNvSpPr>
          <p:nvPr/>
        </p:nvSpPr>
        <p:spPr bwMode="gray">
          <a:xfrm>
            <a:off x="948906" y="1521899"/>
            <a:ext cx="10903789" cy="4796286"/>
          </a:xfrm>
          <a:prstGeom prst="rect">
            <a:avLst/>
          </a:prstGeom>
        </p:spPr>
        <p:txBody>
          <a:bodyPr vert="horz" lIns="0" tIns="0" rIns="0" bIns="0" rtlCol="0" anchor="t" anchorCtr="0">
            <a:noAutofit/>
          </a:bodyPr>
          <a:lstStyle>
            <a:lvl1pPr marL="0" indent="0" algn="l" defTabSz="914400" rtl="0" eaLnBrk="1" latinLnBrk="0" hangingPunct="1">
              <a:lnSpc>
                <a:spcPct val="150000"/>
              </a:lnSpc>
              <a:spcBef>
                <a:spcPts val="0"/>
              </a:spcBef>
              <a:buFont typeface="Arial" panose="020B0604020202020204" pitchFamily="34" charset="0"/>
              <a:buNone/>
              <a:defRPr sz="1600" b="1" i="0" kern="1200">
                <a:solidFill>
                  <a:schemeClr val="accent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442913" indent="0" algn="l" defTabSz="914400" rtl="0" eaLnBrk="1" latinLnBrk="0" hangingPunct="1">
              <a:lnSpc>
                <a:spcPct val="150000"/>
              </a:lnSpc>
              <a:spcBef>
                <a:spcPts val="0"/>
              </a:spcBef>
              <a:buFont typeface="Arial" panose="020B0604020202020204" pitchFamily="34" charset="0"/>
              <a:buNone/>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Aft>
                <a:spcPts val="1400"/>
              </a:spcAft>
              <a:buNone/>
            </a:pPr>
            <a:r>
              <a:rPr lang="en-ZA" dirty="0">
                <a:ea typeface="Verdana" panose="020B0604030504040204" pitchFamily="34" charset="0"/>
                <a:cs typeface="Verdana" panose="020B0604030504040204" pitchFamily="34" charset="0"/>
              </a:rPr>
              <a:t>Section 3 of the Funding Request form seeks to understand the following about the proposed program implementation:</a:t>
            </a:r>
          </a:p>
          <a:p>
            <a:pPr marL="0" lvl="3" indent="0">
              <a:spcAft>
                <a:spcPts val="800"/>
              </a:spcAft>
              <a:buNone/>
            </a:pPr>
            <a:r>
              <a:rPr lang="en-ZA" dirty="0">
                <a:ea typeface="Verdana" panose="020B0604030504040204" pitchFamily="34" charset="0"/>
                <a:cs typeface="Verdana" panose="020B0604030504040204" pitchFamily="34" charset="0"/>
              </a:rPr>
              <a:t>If Global Fund funding is awarded, how will program implementation change?</a:t>
            </a:r>
          </a:p>
          <a:p>
            <a:pPr marL="285750" lvl="3" indent="-285750">
              <a:spcAft>
                <a:spcPts val="800"/>
              </a:spcAft>
              <a:buFont typeface="Arial" panose="020B0604020202020204" pitchFamily="34" charset="0"/>
              <a:buChar char="•"/>
            </a:pPr>
            <a:r>
              <a:rPr lang="en-ZA" dirty="0">
                <a:ea typeface="Verdana" panose="020B0604030504040204" pitchFamily="34" charset="0"/>
                <a:cs typeface="Verdana" panose="020B0604030504040204" pitchFamily="34" charset="0"/>
              </a:rPr>
              <a:t>Will effectiveness, efficiency or equity be improved?</a:t>
            </a:r>
          </a:p>
          <a:p>
            <a:pPr marL="285750" lvl="3" indent="-285750">
              <a:spcAft>
                <a:spcPts val="800"/>
              </a:spcAft>
              <a:buFont typeface="Arial" panose="020B0604020202020204" pitchFamily="34" charset="0"/>
              <a:buChar char="•"/>
            </a:pPr>
            <a:r>
              <a:rPr lang="en-ZA" dirty="0">
                <a:ea typeface="Verdana" panose="020B0604030504040204" pitchFamily="34" charset="0"/>
                <a:cs typeface="Verdana" panose="020B0604030504040204" pitchFamily="34" charset="0"/>
              </a:rPr>
              <a:t>Will past programmatic gaps be addressed?</a:t>
            </a:r>
          </a:p>
          <a:p>
            <a:pPr marL="285750" lvl="3" indent="-285750">
              <a:spcAft>
                <a:spcPts val="800"/>
              </a:spcAft>
              <a:buFont typeface="Arial" panose="020B0604020202020204" pitchFamily="34" charset="0"/>
              <a:buChar char="•"/>
            </a:pPr>
            <a:r>
              <a:rPr lang="en-ZA" dirty="0">
                <a:ea typeface="Verdana" panose="020B0604030504040204" pitchFamily="34" charset="0"/>
                <a:cs typeface="Verdana" panose="020B0604030504040204" pitchFamily="34" charset="0"/>
              </a:rPr>
              <a:t>Will connections between programs or sectors be improved?</a:t>
            </a:r>
          </a:p>
          <a:p>
            <a:pPr marL="285750" lvl="3" indent="-285750">
              <a:spcAft>
                <a:spcPts val="800"/>
              </a:spcAft>
              <a:buFont typeface="Arial" panose="020B0604020202020204" pitchFamily="34" charset="0"/>
              <a:buChar char="•"/>
            </a:pPr>
            <a:r>
              <a:rPr lang="en-ZA" dirty="0">
                <a:ea typeface="Verdana" panose="020B0604030504040204" pitchFamily="34" charset="0"/>
                <a:cs typeface="Verdana" panose="020B0604030504040204" pitchFamily="34" charset="0"/>
              </a:rPr>
              <a:t>What actions will be taken to strengthen the roles of community-led and community-based organizations, civil society organizations and non-governmental implementers?</a:t>
            </a:r>
          </a:p>
          <a:p>
            <a:pPr marL="285750" lvl="3" indent="-285750">
              <a:spcAft>
                <a:spcPts val="800"/>
              </a:spcAft>
              <a:buFont typeface="Arial" panose="020B0604020202020204" pitchFamily="34" charset="0"/>
              <a:buChar char="•"/>
            </a:pPr>
            <a:r>
              <a:rPr lang="en-ZA" dirty="0">
                <a:ea typeface="Verdana" panose="020B0604030504040204" pitchFamily="34" charset="0"/>
                <a:cs typeface="Verdana" panose="020B0604030504040204" pitchFamily="34" charset="0"/>
              </a:rPr>
              <a:t>What actions will be taken to minimize risks, including risks due to adequate procurement and supply management, inadequate data quality and data security, and/or inadequate financial management?</a:t>
            </a:r>
          </a:p>
          <a:p>
            <a:pPr marL="285750" lvl="3" indent="-285750">
              <a:spcAft>
                <a:spcPts val="800"/>
              </a:spcAft>
              <a:buFont typeface="Arial" panose="020B0604020202020204" pitchFamily="34" charset="0"/>
              <a:buChar char="•"/>
            </a:pPr>
            <a:r>
              <a:rPr lang="en-ZA" dirty="0">
                <a:ea typeface="Verdana" panose="020B0604030504040204" pitchFamily="34" charset="0"/>
                <a:cs typeface="Verdana" panose="020B0604030504040204" pitchFamily="34" charset="0"/>
              </a:rPr>
              <a:t>How investments will build capacities to prevent, detect and respond to infectious disease outbreaks?</a:t>
            </a:r>
          </a:p>
        </p:txBody>
      </p:sp>
    </p:spTree>
    <p:extLst>
      <p:ext uri="{BB962C8B-B14F-4D97-AF65-F5344CB8AC3E}">
        <p14:creationId xmlns:p14="http://schemas.microsoft.com/office/powerpoint/2010/main" val="315397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DD3D-1C54-A731-9F9E-227D6B765F56}"/>
              </a:ext>
            </a:extLst>
          </p:cNvPr>
          <p:cNvSpPr>
            <a:spLocks noGrp="1"/>
          </p:cNvSpPr>
          <p:nvPr>
            <p:ph type="title"/>
          </p:nvPr>
        </p:nvSpPr>
        <p:spPr>
          <a:xfrm>
            <a:off x="4468478" y="2844591"/>
            <a:ext cx="3789697" cy="1607282"/>
          </a:xfrm>
        </p:spPr>
        <p:txBody>
          <a:bodyPr/>
          <a:lstStyle/>
          <a:p>
            <a:r>
              <a:rPr lang="en-US" dirty="0"/>
              <a:t>Annexes</a:t>
            </a:r>
          </a:p>
        </p:txBody>
      </p:sp>
    </p:spTree>
    <p:extLst>
      <p:ext uri="{BB962C8B-B14F-4D97-AF65-F5344CB8AC3E}">
        <p14:creationId xmlns:p14="http://schemas.microsoft.com/office/powerpoint/2010/main" val="364951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274846" y="830469"/>
            <a:ext cx="10462451" cy="544483"/>
          </a:xfrm>
        </p:spPr>
        <p:txBody>
          <a:bodyPr/>
          <a:lstStyle/>
          <a:p>
            <a:r>
              <a:rPr lang="en-ZA" b="1" dirty="0">
                <a:solidFill>
                  <a:srgbClr val="013B4F"/>
                </a:solidFill>
                <a:effectLst/>
                <a:ea typeface="Verdana" panose="020B0604030504040204" pitchFamily="34" charset="0"/>
                <a:cs typeface="Verdana" panose="020B0604030504040204" pitchFamily="34" charset="0"/>
              </a:rPr>
              <a:t>Annex 1: Basic definitions of CLM</a:t>
            </a:r>
            <a:endParaRPr lang="en-US"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539217" y="1593390"/>
            <a:ext cx="8775009" cy="3392905"/>
          </a:xfrm>
        </p:spPr>
        <p:txBody>
          <a:bodyPr/>
          <a:lstStyle/>
          <a:p>
            <a:pPr marL="0" indent="0">
              <a:spcAft>
                <a:spcPts val="1400"/>
              </a:spcAft>
              <a:buNone/>
            </a:pPr>
            <a:r>
              <a:rPr lang="en-ZA" dirty="0">
                <a:effectLst/>
                <a:ea typeface="Verdana" panose="020B0604030504040204" pitchFamily="34" charset="0"/>
                <a:cs typeface="Verdana" panose="020B0604030504040204" pitchFamily="34" charset="0"/>
              </a:rPr>
              <a:t>Community-led monitoring (CLM) is relatively new as a term, but the underlying principles and concepts of CLM have been well established as a priority in program quality and accountability for more than 40 years</a:t>
            </a:r>
            <a:r>
              <a:rPr lang="en-ZA" dirty="0">
                <a:ea typeface="Verdana" panose="020B0604030504040204" pitchFamily="34" charset="0"/>
                <a:cs typeface="Verdana" panose="020B0604030504040204" pitchFamily="34" charset="0"/>
              </a:rPr>
              <a:t>.</a:t>
            </a:r>
          </a:p>
          <a:p>
            <a:pPr>
              <a:spcAft>
                <a:spcPts val="600"/>
              </a:spcAft>
              <a:buFont typeface="Arial" panose="020B0604020202020204" pitchFamily="34" charset="0"/>
              <a:buChar char="•"/>
            </a:pPr>
            <a:r>
              <a:rPr lang="en-ZA" dirty="0">
                <a:effectLst/>
                <a:ea typeface="Verdana" panose="020B0604030504040204" pitchFamily="34" charset="0"/>
                <a:cs typeface="Verdana" panose="020B0604030504040204" pitchFamily="34" charset="0"/>
              </a:rPr>
              <a:t>CLM builds from the fundamental ideas of </a:t>
            </a:r>
            <a:r>
              <a:rPr lang="en-ZA" b="1" dirty="0">
                <a:solidFill>
                  <a:schemeClr val="accent2"/>
                </a:solidFill>
                <a:effectLst/>
                <a:ea typeface="Verdana" panose="020B0604030504040204" pitchFamily="34" charset="0"/>
                <a:cs typeface="Verdana" panose="020B0604030504040204" pitchFamily="34" charset="0"/>
              </a:rPr>
              <a:t>community engagement and meaningful involvement</a:t>
            </a:r>
            <a:r>
              <a:rPr lang="en-ZA" b="1" dirty="0">
                <a:effectLst/>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of people who are recipients of services and others who are living with or vulnerable to prevalent health issues. </a:t>
            </a:r>
          </a:p>
          <a:p>
            <a:pPr>
              <a:spcAft>
                <a:spcPts val="600"/>
              </a:spcAft>
              <a:buFont typeface="Arial" panose="020B0604020202020204" pitchFamily="34" charset="0"/>
              <a:buChar char="•"/>
            </a:pPr>
            <a:r>
              <a:rPr lang="en-ZA" dirty="0">
                <a:effectLst/>
                <a:ea typeface="Verdana" panose="020B0604030504040204" pitchFamily="34" charset="0"/>
                <a:cs typeface="Verdana" panose="020B0604030504040204" pitchFamily="34" charset="0"/>
              </a:rPr>
              <a:t>CLM includes terms and concepts such as </a:t>
            </a:r>
            <a:r>
              <a:rPr lang="en-ZA" b="1" dirty="0">
                <a:solidFill>
                  <a:schemeClr val="accent2"/>
                </a:solidFill>
                <a:effectLst/>
                <a:ea typeface="Verdana" panose="020B0604030504040204" pitchFamily="34" charset="0"/>
                <a:cs typeface="Verdana" panose="020B0604030504040204" pitchFamily="34" charset="0"/>
              </a:rPr>
              <a:t>treatment observatories</a:t>
            </a:r>
            <a:r>
              <a:rPr lang="en-ZA" dirty="0">
                <a:solidFill>
                  <a:schemeClr val="accent2"/>
                </a:solidFill>
                <a:effectLst/>
                <a:ea typeface="Verdana" panose="020B0604030504040204" pitchFamily="34" charset="0"/>
                <a:cs typeface="Verdana" panose="020B0604030504040204" pitchFamily="34" charset="0"/>
              </a:rPr>
              <a:t>, </a:t>
            </a:r>
            <a:r>
              <a:rPr lang="en-ZA" b="1" dirty="0">
                <a:solidFill>
                  <a:schemeClr val="accent2"/>
                </a:solidFill>
                <a:effectLst/>
                <a:ea typeface="Verdana" panose="020B0604030504040204" pitchFamily="34" charset="0"/>
                <a:cs typeface="Verdana" panose="020B0604030504040204" pitchFamily="34" charset="0"/>
              </a:rPr>
              <a:t>community scorecards</a:t>
            </a:r>
            <a:r>
              <a:rPr lang="en-ZA" dirty="0">
                <a:solidFill>
                  <a:schemeClr val="accent2"/>
                </a:solidFill>
                <a:effectLst/>
                <a:ea typeface="Verdana" panose="020B0604030504040204" pitchFamily="34" charset="0"/>
                <a:cs typeface="Verdana" panose="020B0604030504040204" pitchFamily="34" charset="0"/>
              </a:rPr>
              <a:t>, </a:t>
            </a:r>
            <a:r>
              <a:rPr lang="en-ZA" b="1" dirty="0">
                <a:solidFill>
                  <a:schemeClr val="accent2"/>
                </a:solidFill>
                <a:effectLst/>
                <a:ea typeface="Verdana" panose="020B0604030504040204" pitchFamily="34" charset="0"/>
                <a:cs typeface="Verdana" panose="020B0604030504040204" pitchFamily="34" charset="0"/>
              </a:rPr>
              <a:t>consumer feedback mechanisms</a:t>
            </a:r>
            <a:r>
              <a:rPr lang="en-ZA" dirty="0">
                <a:effectLst/>
                <a:ea typeface="Verdana" panose="020B0604030504040204" pitchFamily="34" charset="0"/>
                <a:cs typeface="Verdana" panose="020B0604030504040204" pitchFamily="34" charset="0"/>
              </a:rPr>
              <a:t>, community advisory groups and participatory governance. </a:t>
            </a:r>
          </a:p>
          <a:p>
            <a:pPr>
              <a:spcAft>
                <a:spcPts val="600"/>
              </a:spcAft>
              <a:buFont typeface="Arial" panose="020B0604020202020204" pitchFamily="34" charset="0"/>
              <a:buChar char="•"/>
            </a:pPr>
            <a:r>
              <a:rPr lang="en-ZA" dirty="0">
                <a:effectLst/>
                <a:ea typeface="Verdana" panose="020B0604030504040204" pitchFamily="34" charset="0"/>
                <a:cs typeface="Verdana" panose="020B0604030504040204" pitchFamily="34" charset="0"/>
              </a:rPr>
              <a:t>CLM emphasizes </a:t>
            </a:r>
            <a:r>
              <a:rPr lang="en-ZA" b="1" dirty="0">
                <a:solidFill>
                  <a:schemeClr val="accent2"/>
                </a:solidFill>
                <a:effectLst/>
                <a:ea typeface="Verdana" panose="020B0604030504040204" pitchFamily="34" charset="0"/>
                <a:cs typeface="Verdana" panose="020B0604030504040204" pitchFamily="34" charset="0"/>
              </a:rPr>
              <a:t>systematic and routine data collection and reporting </a:t>
            </a:r>
            <a:r>
              <a:rPr lang="en-ZA" dirty="0">
                <a:effectLst/>
                <a:ea typeface="Verdana" panose="020B0604030504040204" pitchFamily="34" charset="0"/>
                <a:cs typeface="Verdana" panose="020B0604030504040204" pitchFamily="34" charset="0"/>
              </a:rPr>
              <a:t>that is </a:t>
            </a:r>
            <a:r>
              <a:rPr lang="en-ZA" b="1" dirty="0">
                <a:solidFill>
                  <a:schemeClr val="accent2"/>
                </a:solidFill>
                <a:effectLst/>
                <a:ea typeface="Verdana" panose="020B0604030504040204" pitchFamily="34" charset="0"/>
                <a:cs typeface="Verdana" panose="020B0604030504040204" pitchFamily="34" charset="0"/>
              </a:rPr>
              <a:t>owned and led by community organizations</a:t>
            </a:r>
            <a:r>
              <a:rPr lang="en-ZA" b="1" dirty="0">
                <a:effectLst/>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and then shared with service providers, program managers and policy makers to </a:t>
            </a:r>
            <a:r>
              <a:rPr lang="en-ZA" b="1" dirty="0">
                <a:solidFill>
                  <a:schemeClr val="accent2"/>
                </a:solidFill>
                <a:effectLst/>
                <a:ea typeface="Verdana" panose="020B0604030504040204" pitchFamily="34" charset="0"/>
                <a:cs typeface="Verdana" panose="020B0604030504040204" pitchFamily="34" charset="0"/>
              </a:rPr>
              <a:t>co-create solutions</a:t>
            </a:r>
            <a:r>
              <a:rPr lang="en-ZA" dirty="0">
                <a:solidFill>
                  <a:schemeClr val="accent2"/>
                </a:solidFill>
                <a:effectLst/>
                <a:ea typeface="Verdana" panose="020B0604030504040204" pitchFamily="34" charset="0"/>
                <a:cs typeface="Verdana" panose="020B0604030504040204" pitchFamily="34" charset="0"/>
              </a:rPr>
              <a:t>. </a:t>
            </a:r>
          </a:p>
          <a:p>
            <a:pPr marL="0" indent="0">
              <a:buNone/>
            </a:pPr>
            <a:endParaRPr lang="en-ZA"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9542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309353" y="502666"/>
            <a:ext cx="7942574" cy="544483"/>
          </a:xfrm>
        </p:spPr>
        <p:txBody>
          <a:bodyPr/>
          <a:lstStyle/>
          <a:p>
            <a:r>
              <a:rPr lang="en-ZA" b="1" dirty="0">
                <a:solidFill>
                  <a:srgbClr val="013B4F"/>
                </a:solidFill>
                <a:effectLst/>
                <a:ea typeface="Verdana" panose="020B0604030504040204" pitchFamily="34" charset="0"/>
                <a:cs typeface="Verdana" panose="020B0604030504040204" pitchFamily="34" charset="0"/>
              </a:rPr>
              <a:t>Stages of CLM</a:t>
            </a:r>
            <a:endParaRPr lang="en-US"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446362" y="1345721"/>
            <a:ext cx="9299276" cy="3077079"/>
          </a:xfrm>
        </p:spPr>
        <p:txBody>
          <a:bodyPr/>
          <a:lstStyle/>
          <a:p>
            <a:pPr marL="0" indent="0">
              <a:spcAft>
                <a:spcPts val="1400"/>
              </a:spcAft>
              <a:buNone/>
            </a:pPr>
            <a:r>
              <a:rPr lang="en-ZA" dirty="0">
                <a:effectLst/>
                <a:ea typeface="Verdana" panose="020B0604030504040204" pitchFamily="34" charset="0"/>
                <a:cs typeface="Verdana" panose="020B0604030504040204" pitchFamily="34" charset="0"/>
              </a:rPr>
              <a:t>CLM is implemented through several different approaches, but typically includes the following four cyclical phases: </a:t>
            </a:r>
          </a:p>
          <a:p>
            <a:pPr>
              <a:spcAft>
                <a:spcPts val="1400"/>
              </a:spcAft>
              <a:buFont typeface="Arial" panose="020B0604020202020204" pitchFamily="34" charset="0"/>
              <a:buChar char="•"/>
            </a:pPr>
            <a:r>
              <a:rPr lang="en-ZA" b="1" dirty="0">
                <a:solidFill>
                  <a:schemeClr val="accent2"/>
                </a:solidFill>
                <a:effectLst/>
                <a:ea typeface="Verdana" panose="020B0604030504040204" pitchFamily="34" charset="0"/>
                <a:cs typeface="Verdana" panose="020B0604030504040204" pitchFamily="34" charset="0"/>
              </a:rPr>
              <a:t>Educational and planning</a:t>
            </a:r>
            <a:r>
              <a:rPr lang="en-ZA" dirty="0">
                <a:solidFill>
                  <a:schemeClr val="accent2"/>
                </a:solidFill>
                <a:effectLst/>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Communities identify priority concerns with services, programs and policies and the specific focus for monitoring. </a:t>
            </a:r>
          </a:p>
          <a:p>
            <a:pPr>
              <a:spcAft>
                <a:spcPts val="1400"/>
              </a:spcAft>
              <a:buFont typeface="Arial" panose="020B0604020202020204" pitchFamily="34" charset="0"/>
              <a:buChar char="•"/>
            </a:pPr>
            <a:r>
              <a:rPr lang="en-ZA" b="1" dirty="0">
                <a:solidFill>
                  <a:schemeClr val="accent2"/>
                </a:solidFill>
                <a:effectLst/>
                <a:ea typeface="Verdana" panose="020B0604030504040204" pitchFamily="34" charset="0"/>
                <a:cs typeface="Verdana" panose="020B0604030504040204" pitchFamily="34" charset="0"/>
              </a:rPr>
              <a:t>Collection of evidence</a:t>
            </a:r>
            <a:r>
              <a:rPr lang="en-ZA" dirty="0">
                <a:solidFill>
                  <a:schemeClr val="accent2"/>
                </a:solidFill>
                <a:effectLst/>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Individuals systematically monitor and report on how services, programs and policies are implemented and experienced at the level of communities and recipients of care.</a:t>
            </a:r>
          </a:p>
          <a:p>
            <a:pPr>
              <a:spcAft>
                <a:spcPts val="1400"/>
              </a:spcAft>
              <a:buFont typeface="Arial" panose="020B0604020202020204" pitchFamily="34" charset="0"/>
              <a:buChar char="•"/>
            </a:pPr>
            <a:r>
              <a:rPr lang="en-ZA" b="1" dirty="0">
                <a:solidFill>
                  <a:schemeClr val="accent2"/>
                </a:solidFill>
                <a:effectLst/>
                <a:ea typeface="Verdana" panose="020B0604030504040204" pitchFamily="34" charset="0"/>
                <a:cs typeface="Verdana" panose="020B0604030504040204" pitchFamily="34" charset="0"/>
              </a:rPr>
              <a:t>Development of finding and recommendations</a:t>
            </a:r>
            <a:r>
              <a:rPr lang="en-ZA" dirty="0">
                <a:effectLst/>
                <a:ea typeface="Verdana" panose="020B0604030504040204" pitchFamily="34" charset="0"/>
                <a:cs typeface="Verdana" panose="020B0604030504040204" pitchFamily="34" charset="0"/>
              </a:rPr>
              <a:t>: Community organizations compile and analyse the resulting data to identify opportunities for improvement.</a:t>
            </a:r>
          </a:p>
          <a:p>
            <a:pPr>
              <a:spcAft>
                <a:spcPts val="1400"/>
              </a:spcAft>
              <a:buFont typeface="Arial" panose="020B0604020202020204" pitchFamily="34" charset="0"/>
              <a:buChar char="•"/>
            </a:pPr>
            <a:r>
              <a:rPr lang="en-ZA" b="1" dirty="0">
                <a:solidFill>
                  <a:schemeClr val="accent2"/>
                </a:solidFill>
                <a:effectLst/>
                <a:ea typeface="Verdana" panose="020B0604030504040204" pitchFamily="34" charset="0"/>
                <a:cs typeface="Verdana" panose="020B0604030504040204" pitchFamily="34" charset="0"/>
              </a:rPr>
              <a:t>Communication, development of solutions, and advocacy</a:t>
            </a:r>
            <a:r>
              <a:rPr lang="en-ZA" dirty="0">
                <a:effectLst/>
                <a:ea typeface="Verdana" panose="020B0604030504040204" pitchFamily="34" charset="0"/>
                <a:cs typeface="Verdana" panose="020B0604030504040204" pitchFamily="34" charset="0"/>
              </a:rPr>
              <a:t>:  Community leaders and recipients of care review evidence with service providers, program managers and policy makers to jointly develop solutions to identified problems.</a:t>
            </a:r>
          </a:p>
        </p:txBody>
      </p:sp>
    </p:spTree>
    <p:extLst>
      <p:ext uri="{BB962C8B-B14F-4D97-AF65-F5344CB8AC3E}">
        <p14:creationId xmlns:p14="http://schemas.microsoft.com/office/powerpoint/2010/main" val="394054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309353" y="502666"/>
            <a:ext cx="7942574" cy="544483"/>
          </a:xfrm>
        </p:spPr>
        <p:txBody>
          <a:bodyPr/>
          <a:lstStyle/>
          <a:p>
            <a:r>
              <a:rPr lang="en-ZA" b="1" dirty="0">
                <a:solidFill>
                  <a:srgbClr val="013B4F"/>
                </a:solidFill>
                <a:effectLst/>
                <a:ea typeface="Verdana" panose="020B0604030504040204" pitchFamily="34" charset="0"/>
                <a:cs typeface="Verdana" panose="020B0604030504040204" pitchFamily="34" charset="0"/>
              </a:rPr>
              <a:t>Stages of CLM</a:t>
            </a:r>
            <a:endParaRPr lang="en-US"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446362" y="1196435"/>
            <a:ext cx="9299276" cy="544484"/>
          </a:xfrm>
        </p:spPr>
        <p:txBody>
          <a:bodyPr/>
          <a:lstStyle/>
          <a:p>
            <a:pPr marL="0" indent="0">
              <a:spcAft>
                <a:spcPts val="1400"/>
              </a:spcAft>
              <a:buNone/>
            </a:pPr>
            <a:r>
              <a:rPr lang="en-ZA" dirty="0">
                <a:effectLst/>
                <a:ea typeface="Verdana" panose="020B0604030504040204" pitchFamily="34" charset="0"/>
                <a:cs typeface="Verdana" panose="020B0604030504040204" pitchFamily="34" charset="0"/>
              </a:rPr>
              <a:t>The graphic below is produced by the </a:t>
            </a:r>
            <a:r>
              <a:rPr lang="en-ZA" b="1" dirty="0">
                <a:solidFill>
                  <a:schemeClr val="accent1"/>
                </a:solidFill>
                <a:effectLst/>
                <a:ea typeface="Verdana" panose="020B0604030504040204" pitchFamily="34" charset="0"/>
                <a:cs typeface="Verdana" panose="020B0604030504040204" pitchFamily="34" charset="0"/>
                <a:hlinkClick r:id="rId2"/>
              </a:rPr>
              <a:t>International Treatment Preparedness Coalition (ITPC)</a:t>
            </a:r>
            <a:r>
              <a:rPr lang="en-ZA" b="1" dirty="0">
                <a:solidFill>
                  <a:srgbClr val="E0001B"/>
                </a:solidFill>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to show these four stages.</a:t>
            </a:r>
          </a:p>
        </p:txBody>
      </p:sp>
      <p:pic>
        <p:nvPicPr>
          <p:cNvPr id="4098" name="Picture 2">
            <a:extLst>
              <a:ext uri="{FF2B5EF4-FFF2-40B4-BE49-F238E27FC236}">
                <a16:creationId xmlns:a16="http://schemas.microsoft.com/office/drawing/2014/main" id="{01634AD4-FE25-A450-8D0B-D63D061AD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680" y="1890206"/>
            <a:ext cx="8913962" cy="458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9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ABE0-D79C-5A45-006F-9AF4B80E7B86}"/>
              </a:ext>
            </a:extLst>
          </p:cNvPr>
          <p:cNvSpPr>
            <a:spLocks noGrp="1"/>
          </p:cNvSpPr>
          <p:nvPr>
            <p:ph type="title"/>
          </p:nvPr>
        </p:nvSpPr>
        <p:spPr>
          <a:xfrm>
            <a:off x="1274846" y="623435"/>
            <a:ext cx="8775009" cy="544483"/>
          </a:xfrm>
        </p:spPr>
        <p:txBody>
          <a:bodyPr/>
          <a:lstStyle/>
          <a:p>
            <a:r>
              <a:rPr lang="en-ZA" b="1" dirty="0">
                <a:solidFill>
                  <a:srgbClr val="013B4F"/>
                </a:solidFill>
                <a:effectLst/>
                <a:ea typeface="Verdana" panose="020B0604030504040204" pitchFamily="34" charset="0"/>
                <a:cs typeface="Verdana" panose="020B0604030504040204" pitchFamily="34" charset="0"/>
              </a:rPr>
              <a:t>Annex 2: Essential elements of CLM</a:t>
            </a:r>
            <a:endParaRPr lang="en-US"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043FCC4-7F50-A73E-D508-DB494B28DECD}"/>
              </a:ext>
            </a:extLst>
          </p:cNvPr>
          <p:cNvSpPr>
            <a:spLocks noGrp="1"/>
          </p:cNvSpPr>
          <p:nvPr>
            <p:ph idx="1"/>
          </p:nvPr>
        </p:nvSpPr>
        <p:spPr>
          <a:xfrm>
            <a:off x="1121435" y="1593390"/>
            <a:ext cx="10351698" cy="3392905"/>
          </a:xfrm>
        </p:spPr>
        <p:txBody>
          <a:bodyPr/>
          <a:lstStyle/>
          <a:p>
            <a:pPr>
              <a:spcAft>
                <a:spcPts val="1400"/>
              </a:spcAft>
              <a:buFont typeface="Arial" panose="020B0604020202020204" pitchFamily="34" charset="0"/>
              <a:buChar char="•"/>
            </a:pPr>
            <a:r>
              <a:rPr lang="en-ZA" b="1" dirty="0">
                <a:solidFill>
                  <a:schemeClr val="accent1"/>
                </a:solidFill>
                <a:effectLst/>
                <a:ea typeface="Verdana" panose="020B0604030504040204" pitchFamily="34" charset="0"/>
                <a:cs typeface="Verdana" panose="020B0604030504040204" pitchFamily="34" charset="0"/>
              </a:rPr>
              <a:t>Community leadership and community articulation of priorities</a:t>
            </a:r>
            <a:r>
              <a:rPr lang="en-ZA" dirty="0">
                <a:effectLst/>
                <a:ea typeface="Verdana" panose="020B0604030504040204" pitchFamily="34" charset="0"/>
                <a:cs typeface="Verdana" panose="020B0604030504040204" pitchFamily="34" charset="0"/>
              </a:rPr>
              <a:t>: As a community-led program, CLM is centred on people who have important perspectives and insights as clients or intended beneficiaries of programs, policies and services. </a:t>
            </a:r>
          </a:p>
          <a:p>
            <a:pPr>
              <a:spcAft>
                <a:spcPts val="1400"/>
              </a:spcAft>
              <a:buFont typeface="Arial" panose="020B0604020202020204" pitchFamily="34" charset="0"/>
              <a:buChar char="•"/>
            </a:pPr>
            <a:r>
              <a:rPr lang="en-ZA" b="1" dirty="0">
                <a:solidFill>
                  <a:schemeClr val="accent1"/>
                </a:solidFill>
                <a:effectLst/>
                <a:ea typeface="Verdana" panose="020B0604030504040204" pitchFamily="34" charset="0"/>
                <a:cs typeface="Verdana" panose="020B0604030504040204" pitchFamily="34" charset="0"/>
              </a:rPr>
              <a:t>Collaborative governance and partner engagement</a:t>
            </a:r>
            <a:r>
              <a:rPr lang="en-ZA" dirty="0">
                <a:effectLst/>
                <a:ea typeface="Verdana" panose="020B0604030504040204" pitchFamily="34" charset="0"/>
                <a:cs typeface="Verdana" panose="020B0604030504040204" pitchFamily="34" charset="0"/>
              </a:rPr>
              <a:t>: A range of institutions and individuals are important potential partners in CLM because of their roles in using CLM-generated evidence and recommendations for improving health programs and services and protecting and promoting human rights. </a:t>
            </a:r>
          </a:p>
          <a:p>
            <a:pPr>
              <a:spcAft>
                <a:spcPts val="1400"/>
              </a:spcAft>
              <a:buFont typeface="Arial" panose="020B0604020202020204" pitchFamily="34" charset="0"/>
              <a:buChar char="•"/>
            </a:pPr>
            <a:r>
              <a:rPr lang="en-ZA" b="1" dirty="0">
                <a:solidFill>
                  <a:schemeClr val="accent1"/>
                </a:solidFill>
                <a:effectLst/>
                <a:ea typeface="Verdana" panose="020B0604030504040204" pitchFamily="34" charset="0"/>
                <a:cs typeface="Verdana" panose="020B0604030504040204" pitchFamily="34" charset="0"/>
              </a:rPr>
              <a:t>CLM indicators, tools and locations</a:t>
            </a:r>
            <a:r>
              <a:rPr lang="en-ZA" dirty="0">
                <a:effectLst/>
                <a:ea typeface="Verdana" panose="020B0604030504040204" pitchFamily="34" charset="0"/>
                <a:cs typeface="Verdana" panose="020B0604030504040204" pitchFamily="34" charset="0"/>
              </a:rPr>
              <a:t>: The power of CLM is in its ability to first continuously track and report on a defined set of issues and measures over time and then compile that information in ways that can be disaggregated, compared with government data, analysed over time and used for improvements in programs, policies and services.</a:t>
            </a:r>
          </a:p>
          <a:p>
            <a:pPr>
              <a:spcAft>
                <a:spcPts val="1400"/>
              </a:spcAft>
              <a:buFont typeface="Arial" panose="020B0604020202020204" pitchFamily="34" charset="0"/>
              <a:buChar char="•"/>
            </a:pPr>
            <a:r>
              <a:rPr lang="en-ZA" b="1" dirty="0">
                <a:solidFill>
                  <a:schemeClr val="accent1"/>
                </a:solidFill>
                <a:effectLst/>
                <a:ea typeface="Verdana" panose="020B0604030504040204" pitchFamily="34" charset="0"/>
                <a:cs typeface="Verdana" panose="020B0604030504040204" pitchFamily="34" charset="0"/>
              </a:rPr>
              <a:t>Planning and sufficient funding for CLM implementation </a:t>
            </a:r>
          </a:p>
        </p:txBody>
      </p:sp>
    </p:spTree>
    <p:extLst>
      <p:ext uri="{BB962C8B-B14F-4D97-AF65-F5344CB8AC3E}">
        <p14:creationId xmlns:p14="http://schemas.microsoft.com/office/powerpoint/2010/main" val="7572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6CDDAC-1EA7-9D4F-272C-A64CDD1E4398}"/>
              </a:ext>
            </a:extLst>
          </p:cNvPr>
          <p:cNvSpPr>
            <a:spLocks noGrp="1"/>
          </p:cNvSpPr>
          <p:nvPr>
            <p:ph type="title"/>
          </p:nvPr>
        </p:nvSpPr>
        <p:spPr>
          <a:xfrm>
            <a:off x="1274847" y="657941"/>
            <a:ext cx="7942574" cy="544483"/>
          </a:xfrm>
        </p:spPr>
        <p:txBody>
          <a:bodyPr/>
          <a:lstStyle/>
          <a:p>
            <a:r>
              <a:rPr lang="en-ZA" b="1" dirty="0">
                <a:effectLst/>
                <a:ea typeface="Verdana" panose="020B0604030504040204" pitchFamily="34" charset="0"/>
                <a:cs typeface="Verdana" panose="020B0604030504040204" pitchFamily="34" charset="0"/>
              </a:rPr>
              <a:t>For more information</a:t>
            </a:r>
            <a:endParaRPr lang="en-US" dirty="0">
              <a:ea typeface="Verdana" panose="020B0604030504040204" pitchFamily="34" charset="0"/>
              <a:cs typeface="Verdana" panose="020B0604030504040204" pitchFamily="34" charset="0"/>
            </a:endParaRPr>
          </a:p>
        </p:txBody>
      </p:sp>
      <p:sp>
        <p:nvSpPr>
          <p:cNvPr id="9" name="Content Placeholder 2">
            <a:extLst>
              <a:ext uri="{FF2B5EF4-FFF2-40B4-BE49-F238E27FC236}">
                <a16:creationId xmlns:a16="http://schemas.microsoft.com/office/drawing/2014/main" id="{B308BFE0-F261-995C-725B-A4C0C5414D77}"/>
              </a:ext>
            </a:extLst>
          </p:cNvPr>
          <p:cNvSpPr>
            <a:spLocks noGrp="1"/>
          </p:cNvSpPr>
          <p:nvPr>
            <p:ph idx="1"/>
          </p:nvPr>
        </p:nvSpPr>
        <p:spPr>
          <a:xfrm>
            <a:off x="1660775" y="1610643"/>
            <a:ext cx="8870449" cy="3392905"/>
          </a:xfrm>
        </p:spPr>
        <p:txBody>
          <a:bodyPr/>
          <a:lstStyle/>
          <a:p>
            <a:pPr marL="0" indent="0">
              <a:buNone/>
            </a:pPr>
            <a:r>
              <a:rPr lang="en-ZA" b="1" dirty="0">
                <a:solidFill>
                  <a:schemeClr val="accent1"/>
                </a:solidFill>
                <a:effectLst/>
                <a:ea typeface="Verdana" panose="020B0604030504040204" pitchFamily="34" charset="0"/>
                <a:cs typeface="Verdana" panose="020B0604030504040204" pitchFamily="34" charset="0"/>
              </a:rPr>
              <a:t>Acknowledgements</a:t>
            </a:r>
            <a:r>
              <a:rPr lang="en-ZA" b="1" dirty="0">
                <a:solidFill>
                  <a:srgbClr val="E0001B"/>
                </a:solidFill>
                <a:effectLst/>
                <a:ea typeface="Verdana" panose="020B0604030504040204" pitchFamily="34" charset="0"/>
                <a:cs typeface="Verdana" panose="020B0604030504040204" pitchFamily="34" charset="0"/>
              </a:rPr>
              <a:t> </a:t>
            </a:r>
          </a:p>
          <a:p>
            <a:pPr marL="0" indent="0">
              <a:buNone/>
            </a:pPr>
            <a:r>
              <a:rPr lang="en-ZA" dirty="0">
                <a:effectLst/>
                <a:ea typeface="Verdana" panose="020B0604030504040204" pitchFamily="34" charset="0"/>
                <a:cs typeface="Verdana" panose="020B0604030504040204" pitchFamily="34" charset="0"/>
              </a:rPr>
              <a:t>This guide was developed by IAS – the International AIDS Society – with advice and support from the Global Fund Community Rights and Gender (CRG) Department and the HIV Team at the Bill &amp; Melinda Gates Foundation and with reviews and input from many others. </a:t>
            </a:r>
          </a:p>
          <a:p>
            <a:pPr marL="0" indent="0">
              <a:buNone/>
            </a:pPr>
            <a:endParaRPr lang="en-ZA" b="1" dirty="0">
              <a:solidFill>
                <a:srgbClr val="E0001B"/>
              </a:solidFill>
              <a:effectLst/>
              <a:ea typeface="Verdana" panose="020B0604030504040204" pitchFamily="34" charset="0"/>
              <a:cs typeface="Verdana" panose="020B0604030504040204" pitchFamily="34" charset="0"/>
            </a:endParaRPr>
          </a:p>
          <a:p>
            <a:pPr marL="0" indent="0">
              <a:buNone/>
            </a:pPr>
            <a:r>
              <a:rPr lang="en-ZA" b="1" dirty="0">
                <a:solidFill>
                  <a:schemeClr val="accent1"/>
                </a:solidFill>
                <a:effectLst/>
                <a:ea typeface="Verdana" panose="020B0604030504040204" pitchFamily="34" charset="0"/>
                <a:cs typeface="Verdana" panose="020B0604030504040204" pitchFamily="34" charset="0"/>
              </a:rPr>
              <a:t>For more information</a:t>
            </a:r>
          </a:p>
          <a:p>
            <a:pPr marL="0" indent="0">
              <a:buNone/>
            </a:pPr>
            <a:r>
              <a:rPr lang="en-ZA" dirty="0">
                <a:effectLst/>
                <a:ea typeface="Verdana" panose="020B0604030504040204" pitchFamily="34" charset="0"/>
                <a:cs typeface="Verdana" panose="020B0604030504040204" pitchFamily="34" charset="0"/>
              </a:rPr>
              <a:t>Country stakeholders seeking technical assistance related to </a:t>
            </a:r>
            <a:r>
              <a:rPr lang="en-ZA" dirty="0">
                <a:ea typeface="Verdana" panose="020B0604030504040204" pitchFamily="34" charset="0"/>
                <a:cs typeface="Verdana" panose="020B0604030504040204" pitchFamily="34" charset="0"/>
              </a:rPr>
              <a:t>inclusion of CLM and other Community Systems Strengthening (CSS) interventions in </a:t>
            </a:r>
            <a:r>
              <a:rPr lang="en-ZA" dirty="0">
                <a:effectLst/>
                <a:ea typeface="Verdana" panose="020B0604030504040204" pitchFamily="34" charset="0"/>
                <a:cs typeface="Verdana" panose="020B0604030504040204" pitchFamily="34" charset="0"/>
              </a:rPr>
              <a:t>Global Fund funding requests are welcome to contact the Global Fund through its Community Rights and Gender Regional Platforms. Other inquiries about this content should be directed to Anna Grimsrud, Senior Technical Advisor, IAS, at </a:t>
            </a:r>
            <a:r>
              <a:rPr lang="en-ZA" dirty="0">
                <a:effectLst/>
                <a:ea typeface="Verdana" panose="020B0604030504040204" pitchFamily="34" charset="0"/>
                <a:cs typeface="Verdana" panose="020B0604030504040204" pitchFamily="34" charset="0"/>
                <a:hlinkClick r:id="rId3"/>
              </a:rPr>
              <a:t>anna.grimsrud@iasociety.org</a:t>
            </a:r>
            <a:r>
              <a:rPr lang="en-ZA" dirty="0">
                <a:effectLs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05666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C89565B-EDE9-5D28-1843-2CB916CA6DB3}"/>
              </a:ext>
            </a:extLst>
          </p:cNvPr>
          <p:cNvSpPr txBox="1">
            <a:spLocks/>
          </p:cNvSpPr>
          <p:nvPr/>
        </p:nvSpPr>
        <p:spPr>
          <a:xfrm>
            <a:off x="3382629" y="1085709"/>
            <a:ext cx="7691771" cy="3392905"/>
          </a:xfrm>
          <a:prstGeom prst="rect">
            <a:avLst/>
          </a:prstGeom>
        </p:spPr>
        <p:txBody>
          <a:bodyPr/>
          <a:lstStyle>
            <a:lvl1pPr marL="220663" indent="-220663"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1pPr>
            <a:lvl2pPr marL="449263"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2pPr>
            <a:lvl3pPr marL="655638" indent="-212725"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1800" b="1" dirty="0">
                <a:solidFill>
                  <a:schemeClr val="accent1"/>
                </a:solidFill>
                <a:ea typeface="Verdana" panose="020B0604030504040204" pitchFamily="34" charset="0"/>
                <a:cs typeface="Verdana" panose="020B0604030504040204" pitchFamily="34" charset="0"/>
              </a:rPr>
              <a:t>Recommended citation</a:t>
            </a:r>
          </a:p>
          <a:p>
            <a:pPr marL="0" indent="0">
              <a:buFont typeface="Arial" panose="020B0604020202020204" pitchFamily="34" charset="0"/>
              <a:buNone/>
            </a:pPr>
            <a:endParaRPr lang="en-ZA" sz="1800" b="1" dirty="0">
              <a:solidFill>
                <a:schemeClr val="accent1"/>
              </a:solidFill>
              <a:ea typeface="Verdana" panose="020B0604030504040204" pitchFamily="34" charset="0"/>
              <a:cs typeface="Verdana" panose="020B0604030504040204" pitchFamily="34" charset="0"/>
            </a:endParaRPr>
          </a:p>
          <a:p>
            <a:pPr marL="0" indent="0">
              <a:buNone/>
            </a:pPr>
            <a:r>
              <a:rPr lang="en-ZA" dirty="0">
                <a:ea typeface="Verdana" panose="020B0604030504040204" pitchFamily="34" charset="0"/>
                <a:cs typeface="Verdana" panose="020B0604030504040204" pitchFamily="34" charset="0"/>
              </a:rPr>
              <a:t>IAS – the International AIDS Society. </a:t>
            </a:r>
            <a:r>
              <a:rPr lang="en-ZA" i="1" dirty="0">
                <a:ea typeface="Verdana" panose="020B0604030504040204" pitchFamily="34" charset="0"/>
                <a:cs typeface="Verdana" panose="020B0604030504040204" pitchFamily="34" charset="0"/>
              </a:rPr>
              <a:t>A guide to support inclusion of CLM in funding requests to the Global Fund</a:t>
            </a:r>
            <a:r>
              <a:rPr lang="en-ZA" dirty="0">
                <a:ea typeface="Verdana" panose="020B0604030504040204" pitchFamily="34" charset="0"/>
                <a:cs typeface="Verdana" panose="020B0604030504040204" pitchFamily="34" charset="0"/>
              </a:rPr>
              <a:t>. 2022. </a:t>
            </a:r>
            <a:r>
              <a:rPr lang="en-ZA" b="0" dirty="0">
                <a:solidFill>
                  <a:schemeClr val="accent2"/>
                </a:solidFill>
                <a:effectLst/>
                <a:ea typeface="Verdana" panose="020B0604030504040204" pitchFamily="34" charset="0"/>
                <a:cs typeface="Verdana" panose="020B0604030504040204" pitchFamily="34" charset="0"/>
                <a:hlinkClick r:id="rId3"/>
              </a:rPr>
              <a:t>https://www.differentiatedservicedelivery.org/Resources/Resource-Library/CLM-guide-GF-funding-requests</a:t>
            </a:r>
            <a:endParaRPr lang="en-ZA" b="0" dirty="0">
              <a:solidFill>
                <a:schemeClr val="accent2"/>
              </a:solidFill>
              <a:effectLst/>
              <a:ea typeface="Verdana" panose="020B0604030504040204" pitchFamily="34" charset="0"/>
              <a:cs typeface="Verdana" panose="020B0604030504040204" pitchFamily="34" charset="0"/>
            </a:endParaRPr>
          </a:p>
          <a:p>
            <a:pPr marL="0" indent="0">
              <a:buFont typeface="Arial" panose="020B0604020202020204" pitchFamily="34" charset="0"/>
              <a:buNone/>
            </a:pPr>
            <a:r>
              <a:rPr lang="en-ZA" sz="1800" dirty="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30460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DD3D-1C54-A731-9F9E-227D6B765F56}"/>
              </a:ext>
            </a:extLst>
          </p:cNvPr>
          <p:cNvSpPr>
            <a:spLocks noGrp="1"/>
          </p:cNvSpPr>
          <p:nvPr>
            <p:ph type="title"/>
          </p:nvPr>
        </p:nvSpPr>
        <p:spPr>
          <a:xfrm>
            <a:off x="4258615" y="1375555"/>
            <a:ext cx="6654224" cy="1607282"/>
          </a:xfrm>
        </p:spPr>
        <p:txBody>
          <a:bodyPr/>
          <a:lstStyle/>
          <a:p>
            <a:r>
              <a:rPr lang="en-ZA" b="1" dirty="0">
                <a:solidFill>
                  <a:schemeClr val="accent2"/>
                </a:solidFill>
                <a:effectLst/>
                <a:ea typeface="Verdana" panose="020B0604030504040204" pitchFamily="34" charset="0"/>
                <a:cs typeface="Verdana" panose="020B0604030504040204" pitchFamily="34" charset="0"/>
              </a:rPr>
              <a:t>Download the full guide in English, French, Portuguese and Spanish</a:t>
            </a:r>
            <a:br>
              <a:rPr lang="en-ZA" sz="1800" b="1" dirty="0">
                <a:solidFill>
                  <a:schemeClr val="accent2"/>
                </a:solidFill>
                <a:effectLst/>
                <a:ea typeface="Verdana" panose="020B0604030504040204" pitchFamily="34" charset="0"/>
                <a:cs typeface="Verdana" panose="020B0604030504040204" pitchFamily="34" charset="0"/>
              </a:rPr>
            </a:br>
            <a:br>
              <a:rPr lang="en-ZA" sz="1800" b="1" dirty="0">
                <a:effectLst/>
                <a:ea typeface="Verdana" panose="020B0604030504040204" pitchFamily="34" charset="0"/>
                <a:cs typeface="Verdana" panose="020B0604030504040204" pitchFamily="34" charset="0"/>
              </a:rPr>
            </a:br>
            <a:br>
              <a:rPr lang="en-ZA" sz="1800" b="1" dirty="0">
                <a:effectLst/>
                <a:ea typeface="Verdana" panose="020B0604030504040204" pitchFamily="34" charset="0"/>
                <a:cs typeface="Verdana" panose="020B0604030504040204" pitchFamily="34" charset="0"/>
              </a:rPr>
            </a:br>
            <a:r>
              <a:rPr lang="en-ZA" sz="4000" b="0" i="0" dirty="0">
                <a:effectLst/>
                <a:ea typeface="Verdana" panose="020B0604030504040204" pitchFamily="34" charset="0"/>
                <a:cs typeface="Verdana" panose="020B0604030504040204" pitchFamily="34" charset="0"/>
                <a:hlinkClick r:id="rId2" tooltip="Original URL:&#10;https://bit.ly/clm_guide&#10;&#10;Click to follow link."/>
              </a:rPr>
              <a:t>https://bit.ly/clm_guide</a:t>
            </a:r>
            <a:br>
              <a:rPr lang="en-ZA" sz="4800" b="0" dirty="0">
                <a:solidFill>
                  <a:schemeClr val="accent2"/>
                </a:solidFill>
                <a:effectLst/>
                <a:ea typeface="Verdana" panose="020B0604030504040204" pitchFamily="34" charset="0"/>
                <a:cs typeface="Verdana" panose="020B0604030504040204" pitchFamily="34" charset="0"/>
              </a:rPr>
            </a:br>
            <a:br>
              <a:rPr lang="en-ZA" sz="4800" b="1" dirty="0">
                <a:solidFill>
                  <a:schemeClr val="accent2"/>
                </a:solidFill>
                <a:effectLst/>
                <a:ea typeface="Verdana" panose="020B0604030504040204" pitchFamily="34" charset="0"/>
                <a:cs typeface="Verdana" panose="020B0604030504040204" pitchFamily="34" charset="0"/>
              </a:rPr>
            </a:br>
            <a:endParaRPr lang="en-US" dirty="0"/>
          </a:p>
        </p:txBody>
      </p:sp>
    </p:spTree>
    <p:extLst>
      <p:ext uri="{BB962C8B-B14F-4D97-AF65-F5344CB8AC3E}">
        <p14:creationId xmlns:p14="http://schemas.microsoft.com/office/powerpoint/2010/main" val="339727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6E35-D94F-4A7A-0597-D2E0E56A5DDD}"/>
              </a:ext>
            </a:extLst>
          </p:cNvPr>
          <p:cNvSpPr>
            <a:spLocks noGrp="1"/>
          </p:cNvSpPr>
          <p:nvPr>
            <p:ph type="title"/>
          </p:nvPr>
        </p:nvSpPr>
        <p:spPr/>
        <p:txBody>
          <a:bodyPr/>
          <a:lstStyle/>
          <a:p>
            <a:r>
              <a:rPr lang="en-US" dirty="0"/>
              <a:t>Abbreviations</a:t>
            </a:r>
          </a:p>
        </p:txBody>
      </p:sp>
      <p:sp>
        <p:nvSpPr>
          <p:cNvPr id="3" name="Content Placeholder 2">
            <a:extLst>
              <a:ext uri="{FF2B5EF4-FFF2-40B4-BE49-F238E27FC236}">
                <a16:creationId xmlns:a16="http://schemas.microsoft.com/office/drawing/2014/main" id="{66F60293-058F-68F8-72CD-56054B2C842D}"/>
              </a:ext>
            </a:extLst>
          </p:cNvPr>
          <p:cNvSpPr>
            <a:spLocks noGrp="1"/>
          </p:cNvSpPr>
          <p:nvPr>
            <p:ph idx="1"/>
          </p:nvPr>
        </p:nvSpPr>
        <p:spPr>
          <a:xfrm>
            <a:off x="1297680" y="1783079"/>
            <a:ext cx="6192837" cy="3291841"/>
          </a:xfrm>
        </p:spPr>
        <p:txBody>
          <a:bodyPr/>
          <a:lstStyle/>
          <a:p>
            <a:pPr marL="0" indent="0">
              <a:buNone/>
            </a:pPr>
            <a:r>
              <a:rPr lang="en-US" sz="1400" dirty="0"/>
              <a:t>CCM	Country Coordinating Mechanism</a:t>
            </a:r>
            <a:br>
              <a:rPr lang="en-US" sz="1400" dirty="0">
                <a:highlight>
                  <a:srgbClr val="FFFF00"/>
                </a:highlight>
              </a:rPr>
            </a:br>
            <a:r>
              <a:rPr lang="en-US" sz="1400" dirty="0"/>
              <a:t>CLM 	Community-led monitoring</a:t>
            </a:r>
          </a:p>
          <a:p>
            <a:pPr marL="0" indent="0">
              <a:buNone/>
            </a:pPr>
            <a:r>
              <a:rPr lang="en-US" sz="1400" dirty="0"/>
              <a:t>CRG 	Community Rights and Gender (Global Fund) </a:t>
            </a:r>
          </a:p>
          <a:p>
            <a:pPr marL="0" indent="0">
              <a:buNone/>
            </a:pPr>
            <a:r>
              <a:rPr lang="en-US" sz="1400" dirty="0"/>
              <a:t>CSS	Community systems strengthening</a:t>
            </a:r>
          </a:p>
          <a:p>
            <a:pPr marL="0" indent="0">
              <a:buNone/>
            </a:pPr>
            <a:r>
              <a:rPr lang="en-US" sz="1400" dirty="0"/>
              <a:t>GAC	Grant Approvals Committee</a:t>
            </a:r>
          </a:p>
          <a:p>
            <a:pPr marL="0" indent="0">
              <a:buNone/>
            </a:pPr>
            <a:r>
              <a:rPr lang="en-US" sz="1400" dirty="0"/>
              <a:t>RCM	Regional Coordinating Mechanism</a:t>
            </a:r>
          </a:p>
          <a:p>
            <a:pPr marL="0" indent="0">
              <a:buNone/>
            </a:pPr>
            <a:r>
              <a:rPr lang="en-US" sz="1400" dirty="0"/>
              <a:t>RSSH	Resilient and sustainable systems for health</a:t>
            </a:r>
          </a:p>
          <a:p>
            <a:pPr marL="0" indent="0">
              <a:buNone/>
            </a:pPr>
            <a:r>
              <a:rPr lang="en-US" sz="1400" dirty="0"/>
              <a:t>TB 	Tuberculosis</a:t>
            </a:r>
          </a:p>
          <a:p>
            <a:pPr marL="0" indent="0">
              <a:buNone/>
            </a:pPr>
            <a:r>
              <a:rPr lang="en-US" sz="1400" dirty="0"/>
              <a:t>TRP	Technical Review Panel (Global Fund)</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3276608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DD3D-1C54-A731-9F9E-227D6B765F56}"/>
              </a:ext>
            </a:extLst>
          </p:cNvPr>
          <p:cNvSpPr>
            <a:spLocks noGrp="1"/>
          </p:cNvSpPr>
          <p:nvPr>
            <p:ph type="title"/>
          </p:nvPr>
        </p:nvSpPr>
        <p:spPr>
          <a:xfrm>
            <a:off x="4468478" y="2844591"/>
            <a:ext cx="3789697" cy="1607282"/>
          </a:xfrm>
        </p:spPr>
        <p:txBody>
          <a:bodyPr/>
          <a:lstStyle/>
          <a:p>
            <a:r>
              <a:rPr lang="en-US" dirty="0"/>
              <a:t>Thank you</a:t>
            </a:r>
          </a:p>
        </p:txBody>
      </p:sp>
    </p:spTree>
    <p:extLst>
      <p:ext uri="{BB962C8B-B14F-4D97-AF65-F5344CB8AC3E}">
        <p14:creationId xmlns:p14="http://schemas.microsoft.com/office/powerpoint/2010/main" val="241462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C95E-BCE7-CCDA-F1A1-9ED7001E95FC}"/>
              </a:ext>
            </a:extLst>
          </p:cNvPr>
          <p:cNvSpPr>
            <a:spLocks noGrp="1"/>
          </p:cNvSpPr>
          <p:nvPr>
            <p:ph type="title"/>
          </p:nvPr>
        </p:nvSpPr>
        <p:spPr/>
        <p:txBody>
          <a:bodyPr/>
          <a:lstStyle/>
          <a:p>
            <a:r>
              <a:rPr lang="en-ZA" sz="4400" b="1" dirty="0">
                <a:solidFill>
                  <a:schemeClr val="accent1"/>
                </a:solidFill>
                <a:effectLst/>
                <a:ea typeface="Verdana" panose="020B0604030504040204" pitchFamily="34" charset="0"/>
                <a:cs typeface="Verdana" panose="020B0604030504040204" pitchFamily="34" charset="0"/>
              </a:rPr>
              <a:t>About this guide</a:t>
            </a:r>
            <a:endParaRPr lang="en-US" sz="4400" dirty="0">
              <a:solidFill>
                <a:schemeClr val="accent1"/>
              </a:solidFill>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4C08306E-7440-73C9-4E43-D2A68F6EC53A}"/>
              </a:ext>
            </a:extLst>
          </p:cNvPr>
          <p:cNvSpPr>
            <a:spLocks noGrp="1"/>
          </p:cNvSpPr>
          <p:nvPr>
            <p:ph idx="1"/>
          </p:nvPr>
        </p:nvSpPr>
        <p:spPr>
          <a:xfrm>
            <a:off x="1297678" y="1576137"/>
            <a:ext cx="8870449" cy="3392905"/>
          </a:xfrm>
        </p:spPr>
        <p:txBody>
          <a:bodyPr/>
          <a:lstStyle/>
          <a:p>
            <a:pPr marL="0" indent="0">
              <a:buNone/>
            </a:pPr>
            <a:r>
              <a:rPr lang="en-ZA" sz="1600" dirty="0">
                <a:effectLst/>
                <a:ea typeface="Verdana" panose="020B0604030504040204" pitchFamily="34" charset="0"/>
                <a:cs typeface="Verdana" panose="020B0604030504040204" pitchFamily="34" charset="0"/>
              </a:rPr>
              <a:t>This guide is intended to support the inclusion of community-led monitoring (CLM) in funding requests to the Global Fund to Fight AIDS, Tuberculosis and Malaria and related country and regional consultations, dialogues and strategy documents. </a:t>
            </a:r>
          </a:p>
          <a:p>
            <a:pPr marL="0" indent="0">
              <a:buNone/>
            </a:pPr>
            <a:endParaRPr lang="en-ZA" sz="1600" dirty="0">
              <a:effectLst/>
              <a:ea typeface="Verdana" panose="020B0604030504040204" pitchFamily="34" charset="0"/>
              <a:cs typeface="Verdana" panose="020B0604030504040204" pitchFamily="34" charset="0"/>
            </a:endParaRPr>
          </a:p>
          <a:p>
            <a:pPr marL="434975" lvl="2" indent="0">
              <a:buNone/>
            </a:pPr>
            <a:r>
              <a:rPr lang="en-ZA" b="1" dirty="0">
                <a:solidFill>
                  <a:srgbClr val="E0001B"/>
                </a:solidFill>
                <a:effectLst/>
                <a:ea typeface="Verdana" panose="020B0604030504040204" pitchFamily="34" charset="0"/>
                <a:cs typeface="Verdana" panose="020B0604030504040204" pitchFamily="34" charset="0"/>
              </a:rPr>
              <a:t>Intended audiences</a:t>
            </a:r>
            <a:endParaRPr lang="en-ZA" dirty="0">
              <a:solidFill>
                <a:srgbClr val="E0001B"/>
              </a:solidFill>
              <a:effectLst/>
              <a:ea typeface="Verdana" panose="020B0604030504040204" pitchFamily="34" charset="0"/>
              <a:cs typeface="Verdana" panose="020B0604030504040204" pitchFamily="34" charset="0"/>
            </a:endParaRPr>
          </a:p>
          <a:p>
            <a:pPr marL="434975" lvl="2" indent="0">
              <a:buNone/>
            </a:pPr>
            <a:r>
              <a:rPr lang="en-ZA" dirty="0">
                <a:effectLst/>
                <a:ea typeface="Verdana" panose="020B0604030504040204" pitchFamily="34" charset="0"/>
                <a:cs typeface="Verdana" panose="020B0604030504040204" pitchFamily="34" charset="0"/>
              </a:rPr>
              <a:t>•	</a:t>
            </a:r>
            <a:r>
              <a:rPr lang="en-ZA" b="1" dirty="0">
                <a:solidFill>
                  <a:schemeClr val="accent2"/>
                </a:solidFill>
                <a:effectLst/>
                <a:ea typeface="Verdana" panose="020B0604030504040204" pitchFamily="34" charset="0"/>
                <a:cs typeface="Verdana" panose="020B0604030504040204" pitchFamily="34" charset="0"/>
              </a:rPr>
              <a:t>Community-led and community-based organizations </a:t>
            </a:r>
            <a:r>
              <a:rPr lang="en-ZA" dirty="0">
                <a:effectLst/>
                <a:ea typeface="Verdana" panose="020B0604030504040204" pitchFamily="34" charset="0"/>
                <a:cs typeface="Verdana" panose="020B0604030504040204" pitchFamily="34" charset="0"/>
              </a:rPr>
              <a:t>who want to propose CLM concepts, plans and budgets to Country Coordinating Mechanisms (CCMs) and Regional Coordinating Mechanisms (RCMs) for Global Fund funding</a:t>
            </a:r>
          </a:p>
          <a:p>
            <a:pPr marL="434975" lvl="2" indent="0">
              <a:buNone/>
            </a:pPr>
            <a:r>
              <a:rPr lang="en-ZA" dirty="0">
                <a:effectLst/>
                <a:ea typeface="Verdana" panose="020B0604030504040204" pitchFamily="34" charset="0"/>
                <a:cs typeface="Verdana" panose="020B0604030504040204" pitchFamily="34" charset="0"/>
              </a:rPr>
              <a:t>•	</a:t>
            </a:r>
            <a:r>
              <a:rPr lang="en-ZA" b="1" dirty="0">
                <a:solidFill>
                  <a:schemeClr val="accent2"/>
                </a:solidFill>
                <a:effectLst/>
                <a:ea typeface="Verdana" panose="020B0604030504040204" pitchFamily="34" charset="0"/>
                <a:cs typeface="Verdana" panose="020B0604030504040204" pitchFamily="34" charset="0"/>
              </a:rPr>
              <a:t>Funding request writing teams </a:t>
            </a:r>
            <a:r>
              <a:rPr lang="en-ZA" dirty="0">
                <a:effectLst/>
                <a:ea typeface="Verdana" panose="020B0604030504040204" pitchFamily="34" charset="0"/>
                <a:cs typeface="Verdana" panose="020B0604030504040204" pitchFamily="34" charset="0"/>
              </a:rPr>
              <a:t>of CCMs and RCMs who want to understand how to include CLM in funding requests</a:t>
            </a:r>
          </a:p>
          <a:p>
            <a:pPr marL="434975" lvl="2" indent="0">
              <a:buNone/>
            </a:pPr>
            <a:r>
              <a:rPr lang="en-ZA" dirty="0">
                <a:effectLst/>
                <a:ea typeface="Verdana" panose="020B0604030504040204" pitchFamily="34" charset="0"/>
                <a:cs typeface="Verdana" panose="020B0604030504040204" pitchFamily="34" charset="0"/>
              </a:rPr>
              <a:t>•	</a:t>
            </a:r>
            <a:r>
              <a:rPr lang="en-ZA" b="1" dirty="0">
                <a:solidFill>
                  <a:schemeClr val="accent2"/>
                </a:solidFill>
                <a:effectLst/>
                <a:ea typeface="Verdana" panose="020B0604030504040204" pitchFamily="34" charset="0"/>
                <a:cs typeface="Verdana" panose="020B0604030504040204" pitchFamily="34" charset="0"/>
              </a:rPr>
              <a:t>Other stakeholders working to support CLM</a:t>
            </a:r>
            <a:r>
              <a:rPr lang="en-ZA" dirty="0">
                <a:effectLst/>
                <a:ea typeface="Verdana" panose="020B0604030504040204" pitchFamily="34" charset="0"/>
                <a:cs typeface="Verdana" panose="020B0604030504040204" pitchFamily="34" charset="0"/>
              </a:rPr>
              <a:t>, including government managers, technical partners, international funders and advocates</a:t>
            </a:r>
          </a:p>
        </p:txBody>
      </p:sp>
      <p:sp>
        <p:nvSpPr>
          <p:cNvPr id="6" name="Text Placeholder 2">
            <a:extLst>
              <a:ext uri="{FF2B5EF4-FFF2-40B4-BE49-F238E27FC236}">
                <a16:creationId xmlns:a16="http://schemas.microsoft.com/office/drawing/2014/main" id="{524E05E5-577B-9301-4778-B6B75A1558A7}"/>
              </a:ext>
            </a:extLst>
          </p:cNvPr>
          <p:cNvSpPr txBox="1">
            <a:spLocks/>
          </p:cNvSpPr>
          <p:nvPr/>
        </p:nvSpPr>
        <p:spPr bwMode="gray">
          <a:xfrm>
            <a:off x="1297678" y="6461760"/>
            <a:ext cx="8435560" cy="396240"/>
          </a:xfrm>
          <a:prstGeom prst="rect">
            <a:avLst/>
          </a:prstGeom>
        </p:spPr>
        <p:txBody>
          <a:bodyPr vert="horz" lIns="0" tIns="0" rIns="0" bIns="0" rtlCol="0" anchor="t" anchorCtr="0">
            <a:noAutofit/>
          </a:bodyPr>
          <a:lstStyle>
            <a:defPPr>
              <a:defRPr lang="de-DE"/>
            </a:defPPr>
            <a:lvl1pPr marL="0" algn="l" defTabSz="914400" rtl="0" eaLnBrk="1" latinLnBrk="0" hangingPunct="1">
              <a:defRPr sz="1000" b="0" i="0" kern="1200">
                <a:solidFill>
                  <a:schemeClr val="tx1"/>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The full guide can be found online at </a:t>
            </a:r>
            <a:r>
              <a:rPr lang="en-ZA" sz="1200">
                <a:latin typeface="IAS Ribbon Sans Regular" pitchFamily="2" charset="0"/>
                <a:hlinkClick r:id="rId3" tooltip="Original URL:&#10;https://bit.ly/clm_guide&#10;&#10;Click to follow link."/>
              </a:rPr>
              <a:t>https://bit.ly/clm_guide</a:t>
            </a:r>
            <a:endParaRPr lang="en-US" sz="1200" dirty="0"/>
          </a:p>
        </p:txBody>
      </p:sp>
    </p:spTree>
    <p:extLst>
      <p:ext uri="{BB962C8B-B14F-4D97-AF65-F5344CB8AC3E}">
        <p14:creationId xmlns:p14="http://schemas.microsoft.com/office/powerpoint/2010/main" val="316923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C95E-BCE7-CCDA-F1A1-9ED7001E95FC}"/>
              </a:ext>
            </a:extLst>
          </p:cNvPr>
          <p:cNvSpPr>
            <a:spLocks noGrp="1"/>
          </p:cNvSpPr>
          <p:nvPr>
            <p:ph type="title"/>
          </p:nvPr>
        </p:nvSpPr>
        <p:spPr/>
        <p:txBody>
          <a:bodyPr/>
          <a:lstStyle/>
          <a:p>
            <a:r>
              <a:rPr lang="en-ZA" b="1" dirty="0">
                <a:effectLst/>
                <a:ea typeface="Verdana" panose="020B0604030504040204" pitchFamily="34" charset="0"/>
                <a:cs typeface="Verdana" panose="020B0604030504040204" pitchFamily="34" charset="0"/>
              </a:rPr>
              <a:t>Rationale</a:t>
            </a:r>
            <a:endParaRPr lang="en-US"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4C08306E-7440-73C9-4E43-D2A68F6EC53A}"/>
              </a:ext>
            </a:extLst>
          </p:cNvPr>
          <p:cNvSpPr>
            <a:spLocks noGrp="1"/>
          </p:cNvSpPr>
          <p:nvPr>
            <p:ph idx="1"/>
          </p:nvPr>
        </p:nvSpPr>
        <p:spPr>
          <a:xfrm>
            <a:off x="1660775" y="1558884"/>
            <a:ext cx="8870449" cy="3392905"/>
          </a:xfrm>
        </p:spPr>
        <p:txBody>
          <a:bodyPr/>
          <a:lstStyle/>
          <a:p>
            <a:pPr marL="0" indent="0">
              <a:buNone/>
            </a:pPr>
            <a:r>
              <a:rPr lang="en-ZA" dirty="0">
                <a:effectLst/>
                <a:ea typeface="Verdana" panose="020B0604030504040204" pitchFamily="34" charset="0"/>
                <a:cs typeface="Verdana" panose="020B0604030504040204" pitchFamily="34" charset="0"/>
              </a:rPr>
              <a:t>Country programs focused on HIV, tuberculosis and malaria face continuing challenges of service quality, commodity supply and distribution, and human rights barriers for key and vulnerable populations.</a:t>
            </a:r>
          </a:p>
          <a:p>
            <a:pPr marL="0" indent="0">
              <a:buNone/>
            </a:pPr>
            <a:endParaRPr lang="en-ZA" b="1" dirty="0">
              <a:solidFill>
                <a:srgbClr val="E0001B"/>
              </a:solidFill>
              <a:effectLst/>
              <a:ea typeface="Verdana" panose="020B0604030504040204" pitchFamily="34" charset="0"/>
              <a:cs typeface="Verdana" panose="020B0604030504040204" pitchFamily="34" charset="0"/>
            </a:endParaRPr>
          </a:p>
          <a:p>
            <a:pPr marL="0" indent="0">
              <a:buNone/>
            </a:pPr>
            <a:r>
              <a:rPr lang="en-ZA" dirty="0">
                <a:effectLst/>
                <a:ea typeface="Verdana" panose="020B0604030504040204" pitchFamily="34" charset="0"/>
                <a:cs typeface="Verdana" panose="020B0604030504040204" pitchFamily="34" charset="0"/>
              </a:rPr>
              <a:t>The Global Fund </a:t>
            </a:r>
            <a:r>
              <a:rPr lang="en-ZA" dirty="0">
                <a:solidFill>
                  <a:schemeClr val="accent1"/>
                </a:solidFill>
                <a:effectLs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2023-2028 Strategy</a:t>
            </a:r>
            <a:r>
              <a:rPr lang="en-ZA" dirty="0">
                <a:solidFill>
                  <a:schemeClr val="accent1"/>
                </a:solidFill>
                <a:effectLst/>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describes CLM as a priority evidence-based intervention </a:t>
            </a:r>
            <a:r>
              <a:rPr lang="en-ZA" dirty="0">
                <a:ea typeface="Verdana" panose="020B0604030504040204" pitchFamily="34" charset="0"/>
                <a:cs typeface="Verdana" panose="020B0604030504040204" pitchFamily="34" charset="0"/>
              </a:rPr>
              <a:t>to improve </a:t>
            </a:r>
            <a:r>
              <a:rPr lang="en-ZA" dirty="0">
                <a:effectLst/>
                <a:ea typeface="Verdana" panose="020B0604030504040204" pitchFamily="34" charset="0"/>
                <a:cs typeface="Verdana" panose="020B0604030504040204" pitchFamily="34" charset="0"/>
              </a:rPr>
              <a:t>programs and policies in efforts against HIV, tuberculosis and malaria. The Global Fund has also posted updated </a:t>
            </a:r>
            <a:r>
              <a:rPr lang="en-ZA" dirty="0">
                <a:solidFill>
                  <a:schemeClr val="accent1"/>
                </a:solidFill>
                <a:effectLst/>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guidance, templates and application materials</a:t>
            </a:r>
            <a:r>
              <a:rPr lang="en-ZA" dirty="0">
                <a:solidFill>
                  <a:schemeClr val="accent1"/>
                </a:solidFill>
                <a:effectLst/>
                <a:ea typeface="Verdana" panose="020B0604030504040204" pitchFamily="34" charset="0"/>
                <a:cs typeface="Verdana" panose="020B0604030504040204" pitchFamily="34" charset="0"/>
              </a:rPr>
              <a:t> </a:t>
            </a:r>
            <a:r>
              <a:rPr lang="en-ZA" dirty="0">
                <a:effectLst/>
                <a:ea typeface="Verdana" panose="020B0604030504040204" pitchFamily="34" charset="0"/>
                <a:cs typeface="Verdana" panose="020B0604030504040204" pitchFamily="34" charset="0"/>
              </a:rPr>
              <a:t>to encourage country and regional partners to include CLM in funding requests.</a:t>
            </a:r>
          </a:p>
          <a:p>
            <a:pPr marL="0" indent="0">
              <a:buNone/>
            </a:pPr>
            <a:endParaRPr lang="en-ZA" dirty="0">
              <a:ea typeface="Verdana" panose="020B0604030504040204" pitchFamily="34" charset="0"/>
              <a:cs typeface="Verdana" panose="020B0604030504040204" pitchFamily="34" charset="0"/>
            </a:endParaRPr>
          </a:p>
          <a:p>
            <a:pPr marL="0" indent="0">
              <a:buNone/>
            </a:pPr>
            <a:r>
              <a:rPr lang="en-ZA" dirty="0">
                <a:effectLst/>
                <a:ea typeface="Verdana" panose="020B0604030504040204" pitchFamily="34" charset="0"/>
                <a:cs typeface="Verdana" panose="020B0604030504040204" pitchFamily="34" charset="0"/>
              </a:rPr>
              <a:t>In accordance with its </a:t>
            </a:r>
            <a:r>
              <a:rPr lang="en-ZA" dirty="0">
                <a:solidFill>
                  <a:schemeClr val="accent1"/>
                </a:solidFill>
                <a:effectLst/>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Modular Framework</a:t>
            </a:r>
            <a:r>
              <a:rPr lang="en-ZA" dirty="0">
                <a:effectLst/>
                <a:ea typeface="Verdana" panose="020B0604030504040204" pitchFamily="34" charset="0"/>
                <a:cs typeface="Verdana" panose="020B0604030504040204" pitchFamily="34" charset="0"/>
              </a:rPr>
              <a:t>, the Global Fund invites countries and regions to include CLM in all funding requests, including those focused on HIV, tuberculosis, malaria or resilient and sustainable systems for health (RSSH) or a combination of these. </a:t>
            </a:r>
          </a:p>
          <a:p>
            <a:pPr marL="0" indent="0">
              <a:buNone/>
            </a:pPr>
            <a:endParaRPr lang="en-ZA"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4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4343-5B11-B7FA-AB31-E3F0EB82D5E3}"/>
              </a:ext>
            </a:extLst>
          </p:cNvPr>
          <p:cNvSpPr>
            <a:spLocks noGrp="1"/>
          </p:cNvSpPr>
          <p:nvPr>
            <p:ph type="title"/>
          </p:nvPr>
        </p:nvSpPr>
        <p:spPr>
          <a:xfrm>
            <a:off x="1274846" y="830469"/>
            <a:ext cx="9893025" cy="544483"/>
          </a:xfrm>
        </p:spPr>
        <p:txBody>
          <a:bodyPr/>
          <a:lstStyle/>
          <a:p>
            <a:r>
              <a:rPr lang="en-ZA" sz="4400" b="1" dirty="0">
                <a:solidFill>
                  <a:schemeClr val="accent1"/>
                </a:solidFill>
                <a:effectLst/>
                <a:ea typeface="Verdana" panose="020B0604030504040204" pitchFamily="34" charset="0"/>
                <a:cs typeface="Verdana" panose="020B0604030504040204" pitchFamily="34" charset="0"/>
              </a:rPr>
              <a:t>About Global Fund funding in 2023–2025</a:t>
            </a:r>
            <a:endParaRPr lang="en-US" sz="4400" dirty="0">
              <a:solidFill>
                <a:schemeClr val="accent1"/>
              </a:solidFill>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4574ADA0-6DCD-EE4B-5975-BF53111087FB}"/>
              </a:ext>
            </a:extLst>
          </p:cNvPr>
          <p:cNvSpPr>
            <a:spLocks noGrp="1"/>
          </p:cNvSpPr>
          <p:nvPr>
            <p:ph idx="1"/>
          </p:nvPr>
        </p:nvSpPr>
        <p:spPr>
          <a:xfrm>
            <a:off x="1274846" y="2713218"/>
            <a:ext cx="10586089" cy="2912632"/>
          </a:xfrm>
        </p:spPr>
        <p:txBody>
          <a:bodyPr/>
          <a:lstStyle/>
          <a:p>
            <a:r>
              <a:rPr lang="en-ZA" sz="1600" dirty="0">
                <a:effectLst/>
                <a:ea typeface="Verdana" panose="020B0604030504040204" pitchFamily="34" charset="0"/>
                <a:cs typeface="Verdana" panose="020B0604030504040204" pitchFamily="34" charset="0"/>
              </a:rPr>
              <a:t>In 2022, the Global Fund launched its </a:t>
            </a:r>
            <a:r>
              <a:rPr lang="en-ZA" sz="1600" u="sng" dirty="0">
                <a:solidFill>
                  <a:schemeClr val="accent1"/>
                </a:solidFill>
                <a:effectLst/>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2023-2025 funding cycle</a:t>
            </a:r>
            <a:r>
              <a:rPr lang="en-ZA" sz="1600" dirty="0">
                <a:effectLst/>
                <a:ea typeface="Verdana" panose="020B0604030504040204" pitchFamily="34" charset="0"/>
                <a:cs typeface="Verdana" panose="020B0604030504040204" pitchFamily="34" charset="0"/>
              </a:rPr>
              <a:t>. </a:t>
            </a:r>
          </a:p>
          <a:p>
            <a:r>
              <a:rPr lang="en-ZA" sz="1600" b="1" dirty="0">
                <a:solidFill>
                  <a:schemeClr val="accent2"/>
                </a:solidFill>
                <a:effectLst/>
                <a:ea typeface="Verdana" panose="020B0604030504040204" pitchFamily="34" charset="0"/>
                <a:cs typeface="Verdana" panose="020B0604030504040204" pitchFamily="34" charset="0"/>
              </a:rPr>
              <a:t>Starting in July 2022</a:t>
            </a:r>
            <a:r>
              <a:rPr lang="en-ZA" sz="1600" dirty="0">
                <a:effectLst/>
                <a:ea typeface="Verdana" panose="020B0604030504040204" pitchFamily="34" charset="0"/>
                <a:cs typeface="Verdana" panose="020B0604030504040204" pitchFamily="34" charset="0"/>
              </a:rPr>
              <a:t>, the Global Fund posted key </a:t>
            </a:r>
            <a:r>
              <a:rPr lang="en-ZA" sz="1600" u="sng" dirty="0">
                <a:solidFill>
                  <a:schemeClr val="accent1"/>
                </a:solidFill>
                <a:effectLs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application materials</a:t>
            </a:r>
            <a:r>
              <a:rPr lang="en-ZA" sz="1600" dirty="0">
                <a:effectLst/>
                <a:ea typeface="Verdana" panose="020B0604030504040204" pitchFamily="34" charset="0"/>
                <a:cs typeface="Verdana" panose="020B0604030504040204" pitchFamily="34" charset="0"/>
              </a:rPr>
              <a:t>, </a:t>
            </a:r>
            <a:r>
              <a:rPr lang="en-ZA" sz="1600" dirty="0">
                <a:effectLst/>
                <a:ea typeface="Verdana" panose="020B0604030504040204" pitchFamily="34" charset="0"/>
                <a:cs typeface="Verdana" panose="020B0604030504040204" pitchFamily="34" charset="0"/>
                <a:hlinkClick r:id="rId4"/>
              </a:rPr>
              <a:t>information notes and technical briefs</a:t>
            </a:r>
            <a:r>
              <a:rPr lang="en-ZA" sz="1600" dirty="0">
                <a:effectLst/>
                <a:ea typeface="Verdana" panose="020B0604030504040204" pitchFamily="34" charset="0"/>
                <a:cs typeface="Verdana" panose="020B0604030504040204" pitchFamily="34" charset="0"/>
              </a:rPr>
              <a:t> to support partners in developing funding requests.</a:t>
            </a:r>
          </a:p>
          <a:p>
            <a:r>
              <a:rPr lang="en-ZA" sz="1600" b="1" dirty="0">
                <a:solidFill>
                  <a:schemeClr val="accent2"/>
                </a:solidFill>
                <a:effectLst/>
                <a:ea typeface="Verdana" panose="020B0604030504040204" pitchFamily="34" charset="0"/>
                <a:cs typeface="Verdana" panose="020B0604030504040204" pitchFamily="34" charset="0"/>
              </a:rPr>
              <a:t>In December 2022</a:t>
            </a:r>
            <a:r>
              <a:rPr lang="en-ZA" sz="1600" dirty="0">
                <a:effectLst/>
                <a:ea typeface="Verdana" panose="020B0604030504040204" pitchFamily="34" charset="0"/>
                <a:cs typeface="Verdana" panose="020B0604030504040204" pitchFamily="34" charset="0"/>
              </a:rPr>
              <a:t>, the Global Fund will inform CCMs and RCMs of available allocations and proposed splits by disease component for each country and/or region. The Global Fund will also inform CCMs and RCMs about windows for submitting funding requests and eligibility for catalytic investment (matching funds, strategic initiatives and multi-country approaches).</a:t>
            </a:r>
            <a:endParaRPr lang="en-ZA" dirty="0">
              <a:ea typeface="Verdana" panose="020B0604030504040204" pitchFamily="34" charset="0"/>
              <a:cs typeface="Verdana" panose="020B0604030504040204" pitchFamily="34" charset="0"/>
            </a:endParaRPr>
          </a:p>
          <a:p>
            <a:r>
              <a:rPr lang="en-ZA" sz="1600" b="1" dirty="0">
                <a:solidFill>
                  <a:schemeClr val="accent2"/>
                </a:solidFill>
                <a:effectLst/>
                <a:ea typeface="Verdana" panose="020B0604030504040204" pitchFamily="34" charset="0"/>
                <a:cs typeface="Verdana" panose="020B0604030504040204" pitchFamily="34" charset="0"/>
              </a:rPr>
              <a:t>During 2023 and 2024</a:t>
            </a:r>
            <a:r>
              <a:rPr lang="en-ZA" sz="1600" dirty="0">
                <a:effectLst/>
                <a:ea typeface="Verdana" panose="020B0604030504040204" pitchFamily="34" charset="0"/>
                <a:cs typeface="Verdana" panose="020B0604030504040204" pitchFamily="34" charset="0"/>
              </a:rPr>
              <a:t>, CCMs and RCMs will develop and then submit funding requests to the Global Fund for review by the Global Fund Technical Review Panel (TRP) and subsequent approvals by the Grant Approvals Committee (GAC) prior to grant making and starting implementation. </a:t>
            </a:r>
          </a:p>
        </p:txBody>
      </p:sp>
    </p:spTree>
    <p:extLst>
      <p:ext uri="{BB962C8B-B14F-4D97-AF65-F5344CB8AC3E}">
        <p14:creationId xmlns:p14="http://schemas.microsoft.com/office/powerpoint/2010/main" val="130382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02930692-09B1-B280-193B-97EB57449B5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855" b="3369"/>
          <a:stretch/>
        </p:blipFill>
        <p:spPr>
          <a:xfrm>
            <a:off x="1930272" y="1693432"/>
            <a:ext cx="9508585" cy="4884487"/>
          </a:xfrm>
        </p:spPr>
      </p:pic>
      <p:sp>
        <p:nvSpPr>
          <p:cNvPr id="2" name="Title 1">
            <a:extLst>
              <a:ext uri="{FF2B5EF4-FFF2-40B4-BE49-F238E27FC236}">
                <a16:creationId xmlns:a16="http://schemas.microsoft.com/office/drawing/2014/main" id="{E694E9F7-2557-2DC6-FD15-0CE5F712B962}"/>
              </a:ext>
            </a:extLst>
          </p:cNvPr>
          <p:cNvSpPr txBox="1">
            <a:spLocks/>
          </p:cNvSpPr>
          <p:nvPr/>
        </p:nvSpPr>
        <p:spPr>
          <a:xfrm>
            <a:off x="1274846" y="830469"/>
            <a:ext cx="9893025" cy="544483"/>
          </a:xfrm>
          <a:prstGeom prst="rect">
            <a:avLst/>
          </a:prstGeom>
        </p:spPr>
        <p:txBody>
          <a:bodyPr/>
          <a:lst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mj-ea"/>
                <a:cs typeface="+mj-cs"/>
              </a:defRPr>
            </a:lvl1pPr>
          </a:lstStyle>
          <a:p>
            <a:r>
              <a:rPr lang="en-ZA" dirty="0">
                <a:solidFill>
                  <a:schemeClr val="tx1"/>
                </a:solidFill>
                <a:ea typeface="Verdana" panose="020B0604030504040204" pitchFamily="34" charset="0"/>
                <a:cs typeface="Verdana" panose="020B0604030504040204" pitchFamily="34" charset="0"/>
              </a:rPr>
              <a:t>Timeline of Global Fund funding</a:t>
            </a:r>
            <a:endParaRPr lang="en-US"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432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8DEC-40B3-FA41-D559-6E9962841116}"/>
              </a:ext>
            </a:extLst>
          </p:cNvPr>
          <p:cNvSpPr>
            <a:spLocks noGrp="1"/>
          </p:cNvSpPr>
          <p:nvPr>
            <p:ph type="title"/>
          </p:nvPr>
        </p:nvSpPr>
        <p:spPr/>
        <p:txBody>
          <a:bodyPr/>
          <a:lstStyle/>
          <a:p>
            <a:r>
              <a:rPr lang="en-ZA" sz="4400" b="1" dirty="0">
                <a:solidFill>
                  <a:schemeClr val="accent1"/>
                </a:solidFill>
                <a:effectLst/>
                <a:ea typeface="Verdana" panose="020B0604030504040204" pitchFamily="34" charset="0"/>
                <a:cs typeface="Verdana" panose="020B0604030504040204" pitchFamily="34" charset="0"/>
              </a:rPr>
              <a:t>How to use this guide</a:t>
            </a:r>
            <a:endParaRPr lang="en-US" sz="4400" dirty="0">
              <a:solidFill>
                <a:schemeClr val="accent1"/>
              </a:solidFill>
            </a:endParaRPr>
          </a:p>
        </p:txBody>
      </p:sp>
      <p:sp>
        <p:nvSpPr>
          <p:cNvPr id="3" name="Content Placeholder 2">
            <a:extLst>
              <a:ext uri="{FF2B5EF4-FFF2-40B4-BE49-F238E27FC236}">
                <a16:creationId xmlns:a16="http://schemas.microsoft.com/office/drawing/2014/main" id="{5B4C7DB1-91C3-AF31-5B7B-5450595B2CC8}"/>
              </a:ext>
            </a:extLst>
          </p:cNvPr>
          <p:cNvSpPr>
            <a:spLocks noGrp="1"/>
          </p:cNvSpPr>
          <p:nvPr>
            <p:ph idx="1"/>
          </p:nvPr>
        </p:nvSpPr>
        <p:spPr>
          <a:xfrm>
            <a:off x="1297678" y="1576137"/>
            <a:ext cx="10382487" cy="3392905"/>
          </a:xfrm>
        </p:spPr>
        <p:txBody>
          <a:bodyPr/>
          <a:lstStyle/>
          <a:p>
            <a:pPr marL="0" indent="0">
              <a:buNone/>
            </a:pPr>
            <a:r>
              <a:rPr lang="en-US" dirty="0"/>
              <a:t>CLM implementers and other country and regional stakeholders have several opportunities during the Global Fund 2023-2025 funding process to ensure that their priorities and needs are reflected and included in funding requests and associated budgets:</a:t>
            </a:r>
          </a:p>
          <a:p>
            <a:pPr marL="0" indent="0">
              <a:buNone/>
            </a:pPr>
            <a:endParaRPr lang="en-US" dirty="0"/>
          </a:p>
          <a:p>
            <a:pPr marL="342900" indent="-342900">
              <a:buFont typeface="+mj-lt"/>
              <a:buAutoNum type="arabicPeriod"/>
            </a:pPr>
            <a:r>
              <a:rPr lang="en-US" dirty="0"/>
              <a:t>Before developing a funding request, CCMs and RCMs will organize </a:t>
            </a:r>
            <a:r>
              <a:rPr lang="en-US" b="1" dirty="0">
                <a:solidFill>
                  <a:schemeClr val="accent2"/>
                </a:solidFill>
              </a:rPr>
              <a:t>consultations and dialogues</a:t>
            </a:r>
            <a:r>
              <a:rPr lang="en-US" dirty="0">
                <a:solidFill>
                  <a:schemeClr val="accent2"/>
                </a:solidFill>
              </a:rPr>
              <a:t> </a:t>
            </a:r>
            <a:r>
              <a:rPr lang="en-US" dirty="0"/>
              <a:t>to identify funding priorities. Additional dialogues and reviews can also be organized about the design, implementation, evaluation and funding of community-based and community-led interventions. </a:t>
            </a:r>
            <a:r>
              <a:rPr lang="en-US" b="1" dirty="0">
                <a:solidFill>
                  <a:schemeClr val="accent1"/>
                </a:solidFill>
              </a:rPr>
              <a:t>CLM can be raised as a priority in these dialogues.</a:t>
            </a:r>
          </a:p>
          <a:p>
            <a:pPr marL="0" indent="0">
              <a:buNone/>
            </a:pPr>
            <a:endParaRPr lang="en-US" b="1" dirty="0">
              <a:solidFill>
                <a:srgbClr val="FF0000"/>
              </a:solidFill>
            </a:endParaRPr>
          </a:p>
          <a:p>
            <a:pPr marL="342900" indent="-342900">
              <a:buFont typeface="+mj-lt"/>
              <a:buAutoNum type="arabicPeriod" startAt="2"/>
            </a:pPr>
            <a:r>
              <a:rPr lang="en-US" dirty="0"/>
              <a:t>During 2023-2025, </a:t>
            </a:r>
            <a:r>
              <a:rPr lang="en-US" b="1" dirty="0">
                <a:solidFill>
                  <a:schemeClr val="accent2"/>
                </a:solidFill>
              </a:rPr>
              <a:t>writing teams </a:t>
            </a:r>
            <a:r>
              <a:rPr lang="en-US" dirty="0"/>
              <a:t>will be appointed by CCMs and RCMs and tasked with the development of funding requests. As they write, they may need detailed information about proposed CLM approaches, CLM costs and intended outcomes. </a:t>
            </a:r>
            <a:r>
              <a:rPr lang="en-US" b="1" dirty="0">
                <a:solidFill>
                  <a:schemeClr val="accent1"/>
                </a:solidFill>
              </a:rPr>
              <a:t>CLM implementers can seek to establish contact with these writing teams to provide information when and as needed. </a:t>
            </a:r>
          </a:p>
        </p:txBody>
      </p:sp>
      <p:sp>
        <p:nvSpPr>
          <p:cNvPr id="4" name="Text Placeholder 2">
            <a:extLst>
              <a:ext uri="{FF2B5EF4-FFF2-40B4-BE49-F238E27FC236}">
                <a16:creationId xmlns:a16="http://schemas.microsoft.com/office/drawing/2014/main" id="{77918B9F-0C24-6ACA-38E3-6B401C27BD50}"/>
              </a:ext>
            </a:extLst>
          </p:cNvPr>
          <p:cNvSpPr txBox="1">
            <a:spLocks/>
          </p:cNvSpPr>
          <p:nvPr/>
        </p:nvSpPr>
        <p:spPr bwMode="gray">
          <a:xfrm>
            <a:off x="1297678" y="6461760"/>
            <a:ext cx="8435560" cy="396240"/>
          </a:xfrm>
          <a:prstGeom prst="rect">
            <a:avLst/>
          </a:prstGeom>
        </p:spPr>
        <p:txBody>
          <a:bodyPr vert="horz" lIns="0" tIns="0" rIns="0" bIns="0" rtlCol="0" anchor="t" anchorCtr="0">
            <a:noAutofit/>
          </a:bodyPr>
          <a:lstStyle>
            <a:defPPr>
              <a:defRPr lang="de-DE"/>
            </a:defPPr>
            <a:lvl1pPr marL="0" algn="l" defTabSz="914400" rtl="0" eaLnBrk="1" latinLnBrk="0" hangingPunct="1">
              <a:defRPr sz="1000" b="0" i="0" kern="1200">
                <a:solidFill>
                  <a:schemeClr val="tx1"/>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The full guide can be found online at </a:t>
            </a:r>
            <a:r>
              <a:rPr lang="en-ZA" sz="1200">
                <a:latin typeface="IAS Ribbon Sans Regular" pitchFamily="2" charset="0"/>
                <a:hlinkClick r:id="rId3" tooltip="Original URL:&#10;https://bit.ly/clm_guide&#10;&#10;Click to follow link."/>
              </a:rPr>
              <a:t>https://bit.ly/clm_guide</a:t>
            </a:r>
            <a:endParaRPr lang="en-US" sz="1200" dirty="0"/>
          </a:p>
        </p:txBody>
      </p:sp>
    </p:spTree>
    <p:extLst>
      <p:ext uri="{BB962C8B-B14F-4D97-AF65-F5344CB8AC3E}">
        <p14:creationId xmlns:p14="http://schemas.microsoft.com/office/powerpoint/2010/main" val="250627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00B04-3A82-9605-F379-48EA26604A1A}"/>
              </a:ext>
            </a:extLst>
          </p:cNvPr>
          <p:cNvSpPr>
            <a:spLocks noGrp="1"/>
          </p:cNvSpPr>
          <p:nvPr>
            <p:ph idx="1"/>
          </p:nvPr>
        </p:nvSpPr>
        <p:spPr>
          <a:xfrm>
            <a:off x="1297679" y="655609"/>
            <a:ext cx="9596641" cy="797152"/>
          </a:xfrm>
        </p:spPr>
        <p:txBody>
          <a:bodyPr/>
          <a:lstStyle/>
          <a:p>
            <a:r>
              <a:rPr lang="en-ZA" sz="3200" b="1" dirty="0">
                <a:effectLst/>
                <a:ea typeface="Verdana" panose="020B0604030504040204" pitchFamily="34" charset="0"/>
                <a:cs typeface="Verdana" panose="020B0604030504040204" pitchFamily="34" charset="0"/>
              </a:rPr>
              <a:t>How to use this guide</a:t>
            </a:r>
            <a:endParaRPr lang="en-US" sz="3200" dirty="0">
              <a:ea typeface="Verdana" panose="020B0604030504040204" pitchFamily="34" charset="0"/>
              <a:cs typeface="Verdana" panose="020B0604030504040204" pitchFamily="34" charset="0"/>
            </a:endParaRPr>
          </a:p>
        </p:txBody>
      </p:sp>
      <p:graphicFrame>
        <p:nvGraphicFramePr>
          <p:cNvPr id="5" name="Table 5">
            <a:extLst>
              <a:ext uri="{FF2B5EF4-FFF2-40B4-BE49-F238E27FC236}">
                <a16:creationId xmlns:a16="http://schemas.microsoft.com/office/drawing/2014/main" id="{11C6203B-19D6-B5AD-326F-959C827F0B14}"/>
              </a:ext>
            </a:extLst>
          </p:cNvPr>
          <p:cNvGraphicFramePr>
            <a:graphicFrameLocks noGrp="1"/>
          </p:cNvGraphicFramePr>
          <p:nvPr>
            <p:extLst>
              <p:ext uri="{D42A27DB-BD31-4B8C-83A1-F6EECF244321}">
                <p14:modId xmlns:p14="http://schemas.microsoft.com/office/powerpoint/2010/main" val="824391839"/>
              </p:ext>
            </p:extLst>
          </p:nvPr>
        </p:nvGraphicFramePr>
        <p:xfrm>
          <a:off x="1556535" y="1585142"/>
          <a:ext cx="9614162" cy="4796981"/>
        </p:xfrm>
        <a:graphic>
          <a:graphicData uri="http://schemas.openxmlformats.org/drawingml/2006/table">
            <a:tbl>
              <a:tblPr firstRow="1" bandRow="1">
                <a:tableStyleId>{21E4AEA4-8DFA-4A89-87EB-49C32662AFE0}</a:tableStyleId>
              </a:tblPr>
              <a:tblGrid>
                <a:gridCol w="4000203">
                  <a:extLst>
                    <a:ext uri="{9D8B030D-6E8A-4147-A177-3AD203B41FA5}">
                      <a16:colId xmlns:a16="http://schemas.microsoft.com/office/drawing/2014/main" val="1425092693"/>
                    </a:ext>
                  </a:extLst>
                </a:gridCol>
                <a:gridCol w="5613959">
                  <a:extLst>
                    <a:ext uri="{9D8B030D-6E8A-4147-A177-3AD203B41FA5}">
                      <a16:colId xmlns:a16="http://schemas.microsoft.com/office/drawing/2014/main" val="1159440220"/>
                    </a:ext>
                  </a:extLst>
                </a:gridCol>
              </a:tblGrid>
              <a:tr h="370840">
                <a:tc>
                  <a:txBody>
                    <a:bodyPr/>
                    <a:lstStyle/>
                    <a:p>
                      <a:pPr>
                        <a:lnSpc>
                          <a:spcPct val="150000"/>
                        </a:lnSpc>
                      </a:pPr>
                      <a:r>
                        <a:rPr lang="en-ZA"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CLM implementers and other stakeholders </a:t>
                      </a:r>
                      <a:r>
                        <a:rPr lang="en-ZA" sz="16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working to support CLM can use this guide to:	</a:t>
                      </a:r>
                    </a:p>
                  </a:txBody>
                  <a:tcPr marL="34290" marR="55245" marT="55245" marB="34290" anchor="ctr"/>
                </a:tc>
                <a:tc>
                  <a:txBody>
                    <a:bodyPr/>
                    <a:lstStyle/>
                    <a:p>
                      <a:pPr>
                        <a:lnSpc>
                          <a:spcPct val="150000"/>
                        </a:lnSpc>
                      </a:pPr>
                      <a:r>
                        <a:rPr lang="en-ZA"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Members of CCMs and RCMs and assigned funding request writing teams </a:t>
                      </a:r>
                      <a:r>
                        <a:rPr lang="en-ZA" sz="16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can use this information to:</a:t>
                      </a:r>
                    </a:p>
                  </a:txBody>
                  <a:tcPr marL="34290" marR="55245" marT="55245" marB="34290" anchor="ctr"/>
                </a:tc>
                <a:extLst>
                  <a:ext uri="{0D108BD9-81ED-4DB2-BD59-A6C34878D82A}">
                    <a16:rowId xmlns:a16="http://schemas.microsoft.com/office/drawing/2014/main" val="1550188987"/>
                  </a:ext>
                </a:extLst>
              </a:tr>
              <a:tr h="370840">
                <a:tc>
                  <a:txBody>
                    <a:bodyPr/>
                    <a:lstStyle/>
                    <a:p>
                      <a:pPr>
                        <a:lnSpc>
                          <a:spcPct val="150000"/>
                        </a:lnSpc>
                      </a:pPr>
                      <a:endParaRPr lang="en-ZA" sz="1400" b="1" dirty="0">
                        <a:effectLst/>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ZA" sz="14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Make the case for CLM as a priority </a:t>
                      </a:r>
                      <a:r>
                        <a:rPr lang="en-ZA" sz="1400" b="0" dirty="0">
                          <a:effectLst/>
                          <a:latin typeface="Verdana" panose="020B0604030504040204" pitchFamily="34" charset="0"/>
                          <a:ea typeface="Verdana" panose="020B0604030504040204" pitchFamily="34" charset="0"/>
                          <a:cs typeface="Verdana" panose="020B0604030504040204" pitchFamily="34" charset="0"/>
                        </a:rPr>
                        <a:t>in consultations and dialogues organized by CCMs and RCMs and in reviews of program gaps and priorities.</a:t>
                      </a:r>
                    </a:p>
                  </a:txBody>
                  <a:tcPr marL="34290" marR="55245" marT="55245" marB="34290" anchor="ctr"/>
                </a:tc>
                <a:tc>
                  <a:txBody>
                    <a:bodyPr/>
                    <a:lstStyle/>
                    <a:p>
                      <a:pPr>
                        <a:lnSpc>
                          <a:spcPct val="150000"/>
                        </a:lnSpc>
                      </a:pPr>
                      <a:r>
                        <a:rPr lang="en-ZA" sz="14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Document evidence of CLM as a priority </a:t>
                      </a:r>
                      <a:r>
                        <a:rPr lang="en-ZA" sz="1400" dirty="0">
                          <a:effectLst/>
                          <a:latin typeface="Verdana" panose="020B0604030504040204" pitchFamily="34" charset="0"/>
                          <a:ea typeface="Verdana" panose="020B0604030504040204" pitchFamily="34" charset="0"/>
                          <a:cs typeface="Verdana" panose="020B0604030504040204" pitchFamily="34" charset="0"/>
                        </a:rPr>
                        <a:t>in the  “Country Dialogue Narrative”, “RSSH Gaps and Priorities Annex” and the “Funding Priorities of Civil Society and Communities Annex”.</a:t>
                      </a:r>
                    </a:p>
                  </a:txBody>
                  <a:tcPr marL="34290" marR="55245" marT="55245" marB="34290" anchor="ctr"/>
                </a:tc>
                <a:extLst>
                  <a:ext uri="{0D108BD9-81ED-4DB2-BD59-A6C34878D82A}">
                    <a16:rowId xmlns:a16="http://schemas.microsoft.com/office/drawing/2014/main" val="2015873983"/>
                  </a:ext>
                </a:extLst>
              </a:tr>
              <a:tr h="370840">
                <a:tc>
                  <a:txBody>
                    <a:bodyPr/>
                    <a:lstStyle/>
                    <a:p>
                      <a:pPr>
                        <a:lnSpc>
                          <a:spcPct val="150000"/>
                        </a:lnSpc>
                      </a:pPr>
                      <a:r>
                        <a:rPr lang="en-ZA" sz="14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Describe CLM costs and budgets.</a:t>
                      </a:r>
                    </a:p>
                  </a:txBody>
                  <a:tcPr marL="34290" marR="55245" marT="55245" marB="34290" anchor="ctr"/>
                </a:tc>
                <a:tc>
                  <a:txBody>
                    <a:bodyPr/>
                    <a:lstStyle/>
                    <a:p>
                      <a:pPr>
                        <a:lnSpc>
                          <a:spcPct val="150000"/>
                        </a:lnSpc>
                      </a:pPr>
                      <a:r>
                        <a:rPr lang="en-ZA" sz="14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Include CLM costs in summary funding request budgets </a:t>
                      </a:r>
                      <a:r>
                        <a:rPr lang="en-ZA" sz="1400" dirty="0">
                          <a:effectLst/>
                          <a:latin typeface="Verdana" panose="020B0604030504040204" pitchFamily="34" charset="0"/>
                          <a:ea typeface="Verdana" panose="020B0604030504040204" pitchFamily="34" charset="0"/>
                          <a:cs typeface="Verdana" panose="020B0604030504040204" pitchFamily="34" charset="0"/>
                        </a:rPr>
                        <a:t>and subsequent detailed budgets developed during the grant-making process.</a:t>
                      </a:r>
                    </a:p>
                  </a:txBody>
                  <a:tcPr marL="34290" marR="55245" marT="55245" marB="34290" anchor="ctr"/>
                </a:tc>
                <a:extLst>
                  <a:ext uri="{0D108BD9-81ED-4DB2-BD59-A6C34878D82A}">
                    <a16:rowId xmlns:a16="http://schemas.microsoft.com/office/drawing/2014/main" val="1272404330"/>
                  </a:ext>
                </a:extLst>
              </a:tr>
              <a:tr h="492618">
                <a:tc>
                  <a:txBody>
                    <a:bodyPr/>
                    <a:lstStyle/>
                    <a:p>
                      <a:pPr>
                        <a:lnSpc>
                          <a:spcPct val="150000"/>
                        </a:lnSpc>
                      </a:pPr>
                      <a:r>
                        <a:rPr lang="en-ZA" sz="14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Describe CLM for inclusion in funding requests </a:t>
                      </a:r>
                      <a:r>
                        <a:rPr lang="en-ZA" sz="1400" b="0" dirty="0">
                          <a:effectLst/>
                          <a:latin typeface="Verdana" panose="020B0604030504040204" pitchFamily="34" charset="0"/>
                          <a:ea typeface="Verdana" panose="020B0604030504040204" pitchFamily="34" charset="0"/>
                          <a:cs typeface="Verdana" panose="020B0604030504040204" pitchFamily="34" charset="0"/>
                        </a:rPr>
                        <a:t>using the Global Fund’s Modular Framework and application materials.</a:t>
                      </a:r>
                    </a:p>
                  </a:txBody>
                  <a:tcPr marL="34290" marR="55245" marT="55245" marB="34290" anchor="ctr"/>
                </a:tc>
                <a:tc>
                  <a:txBody>
                    <a:bodyPr/>
                    <a:lstStyle/>
                    <a:p>
                      <a:pPr>
                        <a:lnSpc>
                          <a:spcPct val="150000"/>
                        </a:lnSpc>
                      </a:pPr>
                      <a:r>
                        <a:rPr lang="en-ZA" sz="14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Describe CLM in funding requests </a:t>
                      </a:r>
                      <a:r>
                        <a:rPr lang="en-ZA" sz="1400" dirty="0">
                          <a:effectLst/>
                          <a:latin typeface="Verdana" panose="020B0604030504040204" pitchFamily="34" charset="0"/>
                          <a:ea typeface="Verdana" panose="020B0604030504040204" pitchFamily="34" charset="0"/>
                          <a:cs typeface="Verdana" panose="020B0604030504040204" pitchFamily="34" charset="0"/>
                        </a:rPr>
                        <a:t>so that investments in CLM can contribute to progress toward country goals and program targets.</a:t>
                      </a:r>
                    </a:p>
                  </a:txBody>
                  <a:tcPr marL="34290" marR="55245" marT="55245" marB="34290" anchor="ctr"/>
                </a:tc>
                <a:extLst>
                  <a:ext uri="{0D108BD9-81ED-4DB2-BD59-A6C34878D82A}">
                    <a16:rowId xmlns:a16="http://schemas.microsoft.com/office/drawing/2014/main" val="1725300060"/>
                  </a:ext>
                </a:extLst>
              </a:tr>
            </a:tbl>
          </a:graphicData>
        </a:graphic>
      </p:graphicFrame>
    </p:spTree>
    <p:extLst>
      <p:ext uri="{BB962C8B-B14F-4D97-AF65-F5344CB8AC3E}">
        <p14:creationId xmlns:p14="http://schemas.microsoft.com/office/powerpoint/2010/main" val="191774423"/>
      </p:ext>
    </p:extLst>
  </p:cSld>
  <p:clrMapOvr>
    <a:masterClrMapping/>
  </p:clrMapOvr>
</p:sld>
</file>

<file path=ppt/theme/theme1.xml><?xml version="1.0" encoding="utf-8"?>
<a:theme xmlns:a="http://schemas.openxmlformats.org/drawingml/2006/main" name="International AIDS Society">
  <a:themeElements>
    <a:clrScheme name="IAS 1">
      <a:dk1>
        <a:srgbClr val="000000"/>
      </a:dk1>
      <a:lt1>
        <a:srgbClr val="FFFFFF"/>
      </a:lt1>
      <a:dk2>
        <a:srgbClr val="7F7F7F"/>
      </a:dk2>
      <a:lt2>
        <a:srgbClr val="D8D8D8"/>
      </a:lt2>
      <a:accent1>
        <a:srgbClr val="E0001B"/>
      </a:accent1>
      <a:accent2>
        <a:srgbClr val="013B4F"/>
      </a:accent2>
      <a:accent3>
        <a:srgbClr val="DCD2C3"/>
      </a:accent3>
      <a:accent4>
        <a:srgbClr val="F5F0E5"/>
      </a:accent4>
      <a:accent5>
        <a:srgbClr val="08BDBA"/>
      </a:accent5>
      <a:accent6>
        <a:srgbClr val="8A3FFC"/>
      </a:accent6>
      <a:hlink>
        <a:srgbClr val="E0001B"/>
      </a:hlink>
      <a:folHlink>
        <a:srgbClr val="346CFF"/>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0BEA0C59-6BE6-574B-8DF0-843D19A6691B}" vid="{DFA08CD2-990E-E443-A274-9D06C7DA0EA4}"/>
    </a:ext>
  </a:extLst>
</a:theme>
</file>

<file path=ppt/theme/theme2.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d9430eef-9f8d-443d-897b-9afda802e8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0157BD60F1E145A43C0F2A51CF75C7" ma:contentTypeVersion="14" ma:contentTypeDescription="Create a new document." ma:contentTypeScope="" ma:versionID="d3547b5c8b573edc229a91c22a75e538">
  <xsd:schema xmlns:xsd="http://www.w3.org/2001/XMLSchema" xmlns:xs="http://www.w3.org/2001/XMLSchema" xmlns:p="http://schemas.microsoft.com/office/2006/metadata/properties" xmlns:ns2="d9430eef-9f8d-443d-897b-9afda802e8b4" xmlns:ns3="250929fa-9806-4449-af20-7947085fa170" targetNamespace="http://schemas.microsoft.com/office/2006/metadata/properties" ma:root="true" ma:fieldsID="1c34c7da9929f351853f8c726a3d3ca9" ns2:_="" ns3:_="">
    <xsd:import namespace="d9430eef-9f8d-443d-897b-9afda802e8b4"/>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Not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30eef-9f8d-443d-897b-9afda802e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6F776-15E1-4608-A05B-E8CEEC2417C7}">
  <ds:schemaRef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d9430eef-9f8d-443d-897b-9afda802e8b4"/>
    <ds:schemaRef ds:uri="http://schemas.microsoft.com/office/2006/metadata/properties"/>
    <ds:schemaRef ds:uri="http://www.w3.org/XML/1998/namespace"/>
    <ds:schemaRef ds:uri="http://schemas.microsoft.com/office/infopath/2007/PartnerControls"/>
    <ds:schemaRef ds:uri="250929fa-9806-4449-af20-7947085fa170"/>
  </ds:schemaRefs>
</ds:datastoreItem>
</file>

<file path=customXml/itemProps2.xml><?xml version="1.0" encoding="utf-8"?>
<ds:datastoreItem xmlns:ds="http://schemas.openxmlformats.org/officeDocument/2006/customXml" ds:itemID="{0F1163B1-4CC3-47A1-A71C-ED472C8A6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30eef-9f8d-443d-897b-9afda802e8b4"/>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18B9A9-589C-4AB1-A77F-C0696A20FD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International AIDS Society</Template>
  <TotalTime>461</TotalTime>
  <Words>3383</Words>
  <Application>Microsoft Macintosh PowerPoint</Application>
  <PresentationFormat>Widescreen</PresentationFormat>
  <Paragraphs>220</Paragraphs>
  <Slides>30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IAS Ribbon Sans Bold</vt:lpstr>
      <vt:lpstr>IAS Ribbon Sans Light</vt:lpstr>
      <vt:lpstr>IAS Ribbon Sans Regular</vt:lpstr>
      <vt:lpstr>Ping LCG Light</vt:lpstr>
      <vt:lpstr>Verdana</vt:lpstr>
      <vt:lpstr>International AIDS Society</vt:lpstr>
      <vt:lpstr>Community-led monitoring of programs and policies related to HIV, tuberculosis and malaria</vt:lpstr>
      <vt:lpstr>Contents</vt:lpstr>
      <vt:lpstr>Abbreviations</vt:lpstr>
      <vt:lpstr>About this guide</vt:lpstr>
      <vt:lpstr>Rationale</vt:lpstr>
      <vt:lpstr>About Global Fund funding in 2023–2025</vt:lpstr>
      <vt:lpstr>PowerPoint Presentation</vt:lpstr>
      <vt:lpstr>How to use this guide</vt:lpstr>
      <vt:lpstr>PowerPoint Presentation</vt:lpstr>
      <vt:lpstr>PowerPoint Presentation</vt:lpstr>
      <vt:lpstr>Describing CLM within the Global Fund’s Modular Framework </vt:lpstr>
      <vt:lpstr>Making the case for CLM as a priority   </vt:lpstr>
      <vt:lpstr>Describing CLM costs and budgets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Annexes</vt:lpstr>
      <vt:lpstr>Annex 1: Basic definitions of CLM</vt:lpstr>
      <vt:lpstr>Stages of CLM</vt:lpstr>
      <vt:lpstr>Stages of CLM</vt:lpstr>
      <vt:lpstr>Annex 2: Essential elements of CLM</vt:lpstr>
      <vt:lpstr>For more information</vt:lpstr>
      <vt:lpstr>PowerPoint Presentation</vt:lpstr>
      <vt:lpstr>Download the full guide in English, French, Portuguese and Spanish   https://bit.ly/clm_guide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short headline Lorem ipsum  sit dolor</dc:title>
  <dc:creator>Anna Grimsrud</dc:creator>
  <cp:lastModifiedBy>Microsoft Office User</cp:lastModifiedBy>
  <cp:revision>48</cp:revision>
  <dcterms:created xsi:type="dcterms:W3CDTF">2021-04-08T11:26:53Z</dcterms:created>
  <dcterms:modified xsi:type="dcterms:W3CDTF">2022-11-18T08:29:02Z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0x010100FE0157BD60F1E145A43C0F2A51CF75C7</vt:lpwstr>
  </property>
</Properties>
</file>