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6" r:id="rId4"/>
  </p:sldMasterIdLst>
  <p:notesMasterIdLst>
    <p:notesMasterId r:id="rId60"/>
  </p:notesMasterIdLst>
  <p:handoutMasterIdLst>
    <p:handoutMasterId r:id="rId61"/>
  </p:handoutMasterIdLst>
  <p:sldIdLst>
    <p:sldId id="257" r:id="rId5"/>
    <p:sldId id="258" r:id="rId6"/>
    <p:sldId id="259" r:id="rId7"/>
    <p:sldId id="260" r:id="rId8"/>
    <p:sldId id="261" r:id="rId9"/>
    <p:sldId id="262" r:id="rId10"/>
    <p:sldId id="318" r:id="rId11"/>
    <p:sldId id="319" r:id="rId12"/>
    <p:sldId id="320" r:id="rId13"/>
    <p:sldId id="321" r:id="rId14"/>
    <p:sldId id="322" r:id="rId15"/>
    <p:sldId id="323" r:id="rId16"/>
    <p:sldId id="269" r:id="rId17"/>
    <p:sldId id="325" r:id="rId18"/>
    <p:sldId id="326" r:id="rId19"/>
    <p:sldId id="327" r:id="rId20"/>
    <p:sldId id="272" r:id="rId21"/>
    <p:sldId id="273" r:id="rId22"/>
    <p:sldId id="274" r:id="rId23"/>
    <p:sldId id="289" r:id="rId24"/>
    <p:sldId id="276" r:id="rId25"/>
    <p:sldId id="277" r:id="rId26"/>
    <p:sldId id="278" r:id="rId27"/>
    <p:sldId id="279" r:id="rId28"/>
    <p:sldId id="280" r:id="rId29"/>
    <p:sldId id="282" r:id="rId30"/>
    <p:sldId id="328" r:id="rId31"/>
    <p:sldId id="329" r:id="rId32"/>
    <p:sldId id="291" r:id="rId33"/>
    <p:sldId id="292" r:id="rId34"/>
    <p:sldId id="293" r:id="rId35"/>
    <p:sldId id="294" r:id="rId36"/>
    <p:sldId id="330" r:id="rId37"/>
    <p:sldId id="331" r:id="rId38"/>
    <p:sldId id="297" r:id="rId39"/>
    <p:sldId id="298" r:id="rId40"/>
    <p:sldId id="299" r:id="rId41"/>
    <p:sldId id="308" r:id="rId42"/>
    <p:sldId id="310" r:id="rId43"/>
    <p:sldId id="311" r:id="rId44"/>
    <p:sldId id="332" r:id="rId45"/>
    <p:sldId id="312" r:id="rId46"/>
    <p:sldId id="333" r:id="rId47"/>
    <p:sldId id="313" r:id="rId48"/>
    <p:sldId id="334" r:id="rId49"/>
    <p:sldId id="317" r:id="rId50"/>
    <p:sldId id="335" r:id="rId51"/>
    <p:sldId id="300" r:id="rId52"/>
    <p:sldId id="301" r:id="rId53"/>
    <p:sldId id="302" r:id="rId54"/>
    <p:sldId id="303" r:id="rId55"/>
    <p:sldId id="304" r:id="rId56"/>
    <p:sldId id="305" r:id="rId57"/>
    <p:sldId id="306" r:id="rId58"/>
    <p:sldId id="307"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i Morris" initials="CM" lastIdx="1" clrIdx="6">
    <p:extLst>
      <p:ext uri="{19B8F6BF-5375-455C-9EA6-DF929625EA0E}">
        <p15:presenceInfo xmlns:p15="http://schemas.microsoft.com/office/powerpoint/2012/main" userId="S::cai.morris@external.iasociety.org::8b2be189-9ffc-4c64-b680-d34fdf23e8df" providerId="AD"/>
      </p:ext>
    </p:extLst>
  </p:cmAuthor>
  <p:cmAuthor id="1" name="chanda Mwamba" initials="" lastIdx="1" clrIdx="0"/>
  <p:cmAuthor id="8" name="Marlène Bras" initials="MB" lastIdx="2" clrIdx="7">
    <p:extLst>
      <p:ext uri="{19B8F6BF-5375-455C-9EA6-DF929625EA0E}">
        <p15:presenceInfo xmlns:p15="http://schemas.microsoft.com/office/powerpoint/2012/main" userId="S-1-5-21-1220945662-2139871995-725345543-7867" providerId="AD"/>
      </p:ext>
    </p:extLst>
  </p:cmAuthor>
  <p:cmAuthor id="2" name="Anna Grimsrud" initials="AG" lastIdx="26" clrIdx="1">
    <p:extLst>
      <p:ext uri="{19B8F6BF-5375-455C-9EA6-DF929625EA0E}">
        <p15:presenceInfo xmlns:p15="http://schemas.microsoft.com/office/powerpoint/2012/main" userId="S::anna.grimsrud@iasociety.org::f85a3dff-7d89-4dbf-9104-c8b3290d15ec" providerId="AD"/>
      </p:ext>
    </p:extLst>
  </p:cmAuthor>
  <p:cmAuthor id="3" name="Janette" initials="" lastIdx="11" clrIdx="2">
    <p:extLst>
      <p:ext uri="{19B8F6BF-5375-455C-9EA6-DF929625EA0E}">
        <p15:presenceInfo xmlns:p15="http://schemas.microsoft.com/office/powerpoint/2012/main" userId="S::janette@jbmedia.co.za::4b5aa272-a409-4e75-8748-90c45f051cfe" providerId="AD"/>
      </p:ext>
    </p:extLst>
  </p:cmAuthor>
  <p:cmAuthor id="4" name="Emma Williams" initials="EW" lastIdx="14" clrIdx="3">
    <p:extLst>
      <p:ext uri="{19B8F6BF-5375-455C-9EA6-DF929625EA0E}">
        <p15:presenceInfo xmlns:p15="http://schemas.microsoft.com/office/powerpoint/2012/main" userId="S::emma.williams@iasociety.org::63db2afe-75be-4bc2-8293-016e533a2037" providerId="AD"/>
      </p:ext>
    </p:extLst>
  </p:cmAuthor>
  <p:cmAuthor id="5" name="Kanyike Andrew Marvin" initials="" lastIdx="2" clrIdx="4"/>
  <p:cmAuthor id="6" name="Claire Keene"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1A115-42DC-44EF-9860-7C33412A37C7}" v="1" dt="2024-06-13T08:39:56.545"/>
    <p1510:client id="{993FCD8B-0938-4A16-B90F-980F50EE0BE3}" v="1" dt="2024-06-11T14:22:34.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497" autoAdjust="0"/>
  </p:normalViewPr>
  <p:slideViewPr>
    <p:cSldViewPr snapToGrid="0">
      <p:cViewPr varScale="1">
        <p:scale>
          <a:sx n="40" d="100"/>
          <a:sy n="40" d="100"/>
        </p:scale>
        <p:origin x="166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13.06.2024</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13.06.2024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ifferentiatedservicedelivery.org/models/treatmen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e59531abf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9e59531abf_0_11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r>
              <a:rPr lang="en-US" dirty="0">
                <a:latin typeface="Verdana"/>
                <a:ea typeface="Verdana"/>
              </a:rPr>
              <a:t>Hello, welcome to this presentation on approaches to implementing person-centered care for people living with HIV in low-resource settings. I am Dr. Kanyike Andrew Marvin, and I will be making this presentation alongside colleagues Chanda Mwamba and Claire Keene. The presentation provides guidance for healthcare providers based on evidence drawn from published literature and case studies where person-centered care has been employed.</a:t>
            </a:r>
          </a:p>
        </p:txBody>
      </p:sp>
      <p:sp>
        <p:nvSpPr>
          <p:cNvPr id="217" name="Google Shape;217;g29e59531abf_0_11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17a163fff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a17a163fff_0_30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dirty="0">
                <a:latin typeface="Verdana"/>
                <a:ea typeface="Verdana"/>
              </a:rPr>
              <a:t>Script:</a:t>
            </a:r>
            <a:endParaRPr dirty="0">
              <a:latin typeface="Verdana"/>
              <a:ea typeface="Verdana"/>
            </a:endParaRPr>
          </a:p>
          <a:p>
            <a:pPr marL="0" lvl="0" indent="0" algn="l" rtl="0">
              <a:lnSpc>
                <a:spcPct val="100000"/>
              </a:lnSpc>
              <a:spcBef>
                <a:spcPts val="0"/>
              </a:spcBef>
              <a:spcAft>
                <a:spcPts val="0"/>
              </a:spcAft>
              <a:buClr>
                <a:srgbClr val="000000"/>
              </a:buClr>
              <a:buSzPts val="1200"/>
              <a:buFont typeface="Verdana"/>
              <a:buNone/>
            </a:pPr>
            <a:r>
              <a:rPr lang="en-GB" dirty="0">
                <a:latin typeface="Verdana"/>
                <a:ea typeface="Verdana"/>
              </a:rPr>
              <a:t>Now that we are all on the same page about what person-centred care is, the next question is: Why do we even need it?</a:t>
            </a:r>
          </a:p>
          <a:p>
            <a:pPr marL="0" lvl="0" indent="0" algn="l" rtl="0">
              <a:lnSpc>
                <a:spcPct val="100000"/>
              </a:lnSpc>
              <a:spcBef>
                <a:spcPts val="0"/>
              </a:spcBef>
              <a:spcAft>
                <a:spcPts val="0"/>
              </a:spcAft>
              <a:buClr>
                <a:srgbClr val="000000"/>
              </a:buClr>
              <a:buSzPts val="1200"/>
              <a:buFont typeface="Verdana"/>
              <a:buNone/>
            </a:pPr>
            <a:endParaRPr dirty="0"/>
          </a:p>
          <a:p>
            <a:pPr>
              <a:buClr>
                <a:srgbClr val="000000"/>
              </a:buClr>
              <a:buSzPts val="1200"/>
            </a:pPr>
            <a:r>
              <a:rPr lang="en-GB" dirty="0">
                <a:latin typeface="Verdana"/>
                <a:ea typeface="Verdana"/>
              </a:rPr>
              <a:t>Firstly, as the HIV pandemic has evolved over the past 40 years, the priorities have shifted and changed: early on we were focused on delivering symptomatic care to clients with AIDS, but this has shifted  to a focus on access to treatment as ARVs became more widely available. </a:t>
            </a:r>
          </a:p>
          <a:p>
            <a:pPr>
              <a:buClr>
                <a:srgbClr val="000000"/>
              </a:buClr>
              <a:buSzPts val="1200"/>
            </a:pPr>
            <a:r>
              <a:rPr lang="en-GB" dirty="0">
                <a:latin typeface="Verdana"/>
                <a:ea typeface="Verdana"/>
              </a:rPr>
              <a:t>The benefits of expanded access to treatment is that more people are virally suppressed. This benefits individual people living with HIV, who become healthier and have a better quality of life when they are suppressed. There are also public health benefits because people who are suppressed don’t transmit HIV, reducing incidence and helping control the epidemic.</a:t>
            </a:r>
            <a:endParaRPr dirty="0">
              <a:latin typeface="Verdana"/>
              <a:ea typeface="Verdana"/>
            </a:endParaRPr>
          </a:p>
          <a:p>
            <a:endParaRPr lang="en-GB" dirty="0">
              <a:latin typeface="Verdana"/>
              <a:ea typeface="Verdana"/>
            </a:endParaRPr>
          </a:p>
          <a:p>
            <a:r>
              <a:rPr lang="en-GB" dirty="0">
                <a:latin typeface="Verdana"/>
                <a:ea typeface="Verdana"/>
              </a:rPr>
              <a:t>As more people initiated treatment and we started to make headway towards the UNAIDS 95-95-95 targets, we have again shifted our focus: to supporting engagement for a lifelong relationship with treatment to ensure that people sustain their viral suppression and that we can fully realise the benefits of antiretroviral therapy. </a:t>
            </a:r>
            <a:endParaRPr lang="en-GB" dirty="0"/>
          </a:p>
          <a:p>
            <a:pPr>
              <a:buClr>
                <a:srgbClr val="000000"/>
              </a:buClr>
              <a:buSzPts val="1200"/>
              <a:buFont typeface="Verdana"/>
            </a:pPr>
            <a:endParaRPr lang="en-GB" dirty="0">
              <a:ea typeface="Verdana" panose="020B0604030504040204" pitchFamily="34" charset="0"/>
            </a:endParaRPr>
          </a:p>
          <a:p>
            <a:pPr marL="0" lvl="0" indent="0" algn="l" rtl="0">
              <a:lnSpc>
                <a:spcPct val="100000"/>
              </a:lnSpc>
              <a:spcBef>
                <a:spcPts val="0"/>
              </a:spcBef>
              <a:spcAft>
                <a:spcPts val="0"/>
              </a:spcAft>
              <a:buClr>
                <a:srgbClr val="000000"/>
              </a:buClr>
              <a:buSzPts val="1200"/>
              <a:buFont typeface="Verdana"/>
              <a:buNone/>
            </a:pPr>
            <a:r>
              <a:rPr lang="en-GB" dirty="0">
                <a:latin typeface="Verdana"/>
                <a:ea typeface="Verdana"/>
              </a:rPr>
              <a:t>We need to prioritise the evolution of our services to support this engagement with treatment.</a:t>
            </a:r>
            <a:endParaRPr dirty="0">
              <a:latin typeface="Verdana"/>
              <a:ea typeface="Verdana"/>
            </a:endParaRP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latin typeface="Verdana"/>
                <a:ea typeface="Verdana"/>
              </a:rPr>
              <a:t>Person-centred care offers an opportunity to implement an approach that puts engagement with care at the centre and helps navigate the complex interactions between the people who are accessing the services, the people who are delivering the care, and the health system responsible for both.</a:t>
            </a:r>
            <a:endParaRPr dirty="0">
              <a:latin typeface="Verdana"/>
              <a:ea typeface="Verdana"/>
            </a:endParaRPr>
          </a:p>
        </p:txBody>
      </p:sp>
      <p:sp>
        <p:nvSpPr>
          <p:cNvPr id="288" name="Google Shape;288;g2a17a163fff_0_304: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17a163fff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a17a163fff_0_32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dirty="0"/>
              <a:t>Script:</a:t>
            </a:r>
            <a:endParaRPr dirty="0"/>
          </a:p>
          <a:p>
            <a:pPr>
              <a:buClr>
                <a:srgbClr val="000000"/>
              </a:buClr>
              <a:buSzPts val="1200"/>
              <a:buFont typeface="Verdana"/>
            </a:pPr>
            <a:r>
              <a:rPr lang="en-GB" dirty="0">
                <a:latin typeface="Verdana"/>
                <a:ea typeface="Verdana"/>
              </a:rPr>
              <a:t>The second reason that we need person-centred care, is that people accessing HIV services are not a homogenous group – they are all unique individuals who have complicated lives outside of their HIV diagnosis and treatment. </a:t>
            </a:r>
          </a:p>
          <a:p>
            <a:pPr>
              <a:buClr>
                <a:srgbClr val="000000"/>
              </a:buClr>
              <a:buSzPts val="1200"/>
              <a:buFont typeface="Verdana"/>
            </a:pPr>
            <a:r>
              <a:rPr lang="en-GB" dirty="0">
                <a:latin typeface="Verdana"/>
                <a:ea typeface="Verdana"/>
              </a:rPr>
              <a:t>Different factors interact over a lifetime of care to tip them towards or away from engaging with treatment, so they need services that can respond to the changing dynamics and influences on their capability, opportunities and motivation to engage with services. </a:t>
            </a:r>
          </a:p>
          <a:p>
            <a:pPr>
              <a:buClr>
                <a:srgbClr val="000000"/>
              </a:buClr>
              <a:buSzPts val="1200"/>
              <a:buFont typeface="Verdana"/>
            </a:pPr>
            <a:r>
              <a:rPr lang="en-GB" dirty="0">
                <a:latin typeface="Verdana"/>
                <a:ea typeface="Verdana"/>
              </a:rPr>
              <a:t>So one size most certainly does not fit all, and we need to adapt services from being centred around the system itself, where we prioritize efficiency and what we can easily deliver, to being centred around the people using services and their needs.</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This aligns with differentiated service delivery models, which have people and their individual needs at the heart of their design.</a:t>
            </a:r>
            <a:endParaRPr dirty="0"/>
          </a:p>
          <a:p>
            <a:pPr marL="0" lvl="0" indent="0" algn="l" rtl="0">
              <a:lnSpc>
                <a:spcPct val="100000"/>
              </a:lnSpc>
              <a:spcBef>
                <a:spcPts val="0"/>
              </a:spcBef>
              <a:spcAft>
                <a:spcPts val="0"/>
              </a:spcAft>
              <a:buClr>
                <a:srgbClr val="000000"/>
              </a:buClr>
              <a:buSzPts val="1200"/>
              <a:buFont typeface="Verdana"/>
              <a:buNone/>
            </a:pPr>
            <a:endParaRPr dirty="0"/>
          </a:p>
          <a:p>
            <a:pPr>
              <a:buClr>
                <a:srgbClr val="000000"/>
              </a:buClr>
              <a:buSzPts val="1200"/>
            </a:pPr>
            <a:r>
              <a:rPr lang="en-GB" dirty="0">
                <a:latin typeface="Verdana"/>
                <a:ea typeface="Verdana"/>
              </a:rPr>
              <a:t>In addition to the focus on people living with HIV and accessing services, healthcare workers are also people within the system. Many healthcare providers are burnt out, and the challenges they face in delivering care often mean that they find themselves being Quite unsupportive of people who are not perfectly engaged. This has a knock-on effect on clients’ engagement with the services that they need to remain healthy. Therefore, we need to invest in healthcare worker well-being, as well as client well-being.</a:t>
            </a:r>
            <a:endParaRPr dirty="0">
              <a:latin typeface="Verdana"/>
              <a:ea typeface="Verdana"/>
            </a:endParaRP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Putting healthcare providers at the centre, alongside the people accessing care, makes a truly person-centred approach.</a:t>
            </a:r>
            <a:endParaRPr dirty="0"/>
          </a:p>
        </p:txBody>
      </p:sp>
      <p:sp>
        <p:nvSpPr>
          <p:cNvPr id="297" name="Google Shape;297;g2a17a163fff_0_32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a17a163fff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a17a163fff_0_31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a:t>Script:</a:t>
            </a:r>
            <a:endParaRPr/>
          </a:p>
          <a:p>
            <a:pPr marL="0" lvl="0" indent="0" algn="l" rtl="0">
              <a:lnSpc>
                <a:spcPct val="100000"/>
              </a:lnSpc>
              <a:spcBef>
                <a:spcPts val="0"/>
              </a:spcBef>
              <a:spcAft>
                <a:spcPts val="0"/>
              </a:spcAft>
              <a:buClr>
                <a:srgbClr val="000000"/>
              </a:buClr>
              <a:buSzPts val="1200"/>
              <a:buFont typeface="Verdana"/>
              <a:buNone/>
            </a:pPr>
            <a:r>
              <a:rPr lang="en-GB"/>
              <a:t>Lastly, person-centred care doesn't just make practical sense. It is also fundamentally the right thing to do – making sure that care is ethical and supports basic human rights is as important as improving our treatment outcomes.</a:t>
            </a:r>
          </a:p>
          <a:p>
            <a:pPr marL="0" lvl="0" indent="0" algn="l" rtl="0">
              <a:lnSpc>
                <a:spcPct val="100000"/>
              </a:lnSpc>
              <a:spcBef>
                <a:spcPts val="0"/>
              </a:spcBef>
              <a:spcAft>
                <a:spcPts val="0"/>
              </a:spcAft>
              <a:buClr>
                <a:srgbClr val="000000"/>
              </a:buClr>
              <a:buSzPts val="1200"/>
              <a:buFont typeface="Verdana"/>
              <a:buNone/>
            </a:pPr>
            <a:endParaRPr/>
          </a:p>
          <a:p>
            <a:pPr marL="0" lvl="0" indent="0" algn="l" rtl="0">
              <a:lnSpc>
                <a:spcPct val="100000"/>
              </a:lnSpc>
              <a:spcBef>
                <a:spcPts val="0"/>
              </a:spcBef>
              <a:spcAft>
                <a:spcPts val="0"/>
              </a:spcAft>
              <a:buClr>
                <a:srgbClr val="000000"/>
              </a:buClr>
              <a:buSzPts val="1200"/>
              <a:buFont typeface="Verdana"/>
              <a:buNone/>
            </a:pPr>
            <a:r>
              <a:rPr lang="en-GB"/>
              <a:t>It is a good thing to do in itself and not just a means to an end.</a:t>
            </a:r>
            <a:endParaRPr/>
          </a:p>
        </p:txBody>
      </p:sp>
      <p:sp>
        <p:nvSpPr>
          <p:cNvPr id="307" name="Google Shape;307;g2a17a163fff_0_313: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a73cd4d708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a73cd4d708_0_5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dirty="0">
                <a:solidFill>
                  <a:schemeClr val="dk1"/>
                </a:solidFill>
                <a:latin typeface="Verdana"/>
                <a:ea typeface="Verdana"/>
                <a:cs typeface="Verdana"/>
                <a:sym typeface="Verdana"/>
              </a:rPr>
              <a:t>Script: </a:t>
            </a:r>
            <a:endParaRPr dirty="0">
              <a:solidFill>
                <a:schemeClr val="dk1"/>
              </a:solidFill>
              <a:latin typeface="Verdana"/>
              <a:ea typeface="Verdana"/>
              <a:cs typeface="Verdana"/>
              <a:sym typeface="Verdana"/>
            </a:endParaRPr>
          </a:p>
          <a:p>
            <a:pPr>
              <a:buSzPts val="1200"/>
            </a:pPr>
            <a:r>
              <a:rPr lang="en-GB" dirty="0">
                <a:solidFill>
                  <a:schemeClr val="dk1"/>
                </a:solidFill>
                <a:latin typeface="Verdana"/>
                <a:ea typeface="Verdana"/>
                <a:cs typeface="Verdana"/>
              </a:rPr>
              <a:t>So does person-centred care make a difference?</a:t>
            </a:r>
            <a:endParaRPr lang="en-GB" dirty="0">
              <a:solidFill>
                <a:schemeClr val="dk1"/>
              </a:solidFill>
              <a:latin typeface="Verdana"/>
              <a:ea typeface="Verdana"/>
              <a:cs typeface="Verdana"/>
              <a:sym typeface="Verdana"/>
            </a:endParaRPr>
          </a:p>
          <a:p>
            <a:pPr>
              <a:buSzPts val="1200"/>
            </a:pPr>
            <a:r>
              <a:rPr lang="en-GB" dirty="0">
                <a:solidFill>
                  <a:schemeClr val="dk1"/>
                </a:solidFill>
                <a:latin typeface="Verdana"/>
                <a:ea typeface="Verdana"/>
                <a:cs typeface="Verdana"/>
              </a:rPr>
              <a:t>The answer is yes. </a:t>
            </a:r>
            <a:r>
              <a:rPr lang="en-GB" dirty="0">
                <a:solidFill>
                  <a:schemeClr val="dk1"/>
                </a:solidFill>
                <a:latin typeface="Verdana"/>
                <a:ea typeface="Verdana"/>
                <a:cs typeface="Verdana"/>
                <a:sym typeface="Verdana"/>
              </a:rPr>
              <a:t>Person-centred care has emerged as a powerful catalyst for improved clinical outcomes. </a:t>
            </a:r>
            <a:endParaRPr dirty="0">
              <a:solidFill>
                <a:schemeClr val="dk1"/>
              </a:solidFill>
              <a:latin typeface="Verdana"/>
              <a:ea typeface="Verdana"/>
              <a:cs typeface="Verdana"/>
            </a:endParaRPr>
          </a:p>
          <a:p>
            <a:pPr marL="0" lvl="0" indent="0" algn="l">
              <a:lnSpc>
                <a:spcPct val="100000"/>
              </a:lnSpc>
              <a:spcBef>
                <a:spcPts val="0"/>
              </a:spcBef>
              <a:spcAft>
                <a:spcPts val="0"/>
              </a:spcAft>
              <a:buSzPts val="1200"/>
              <a:buFontTx/>
              <a:buNone/>
            </a:pPr>
            <a:endParaRPr lang="en-GB" dirty="0">
              <a:solidFill>
                <a:schemeClr val="dk1"/>
              </a:solidFill>
              <a:latin typeface="Verdana"/>
              <a:ea typeface="Verdana"/>
              <a:cs typeface="Verdana"/>
            </a:endParaRPr>
          </a:p>
          <a:p>
            <a:pPr>
              <a:buSzPts val="1200"/>
            </a:pPr>
            <a:r>
              <a:rPr lang="en-GB" dirty="0">
                <a:solidFill>
                  <a:schemeClr val="dk1"/>
                </a:solidFill>
                <a:latin typeface="Verdana"/>
                <a:ea typeface="Verdana"/>
                <a:cs typeface="Verdana"/>
              </a:rPr>
              <a:t>Firstly it supports linkage to treatment, such as a study in </a:t>
            </a:r>
            <a:r>
              <a:rPr lang="en-GB" dirty="0">
                <a:solidFill>
                  <a:schemeClr val="dk1"/>
                </a:solidFill>
                <a:latin typeface="Verdana"/>
                <a:ea typeface="Verdana"/>
                <a:cs typeface="Verdana"/>
                <a:sym typeface="Verdana"/>
              </a:rPr>
              <a:t>Uganda and Kenya, where a person-centred intervention connected nearly three quarters of people to care within a year, and nearly half within one week of testing.</a:t>
            </a:r>
            <a:endParaRPr dirty="0">
              <a:solidFill>
                <a:schemeClr val="dk1"/>
              </a:solidFill>
              <a:latin typeface="Verdana"/>
              <a:ea typeface="Verdana"/>
              <a:cs typeface="Verdana"/>
            </a:endParaRPr>
          </a:p>
          <a:p>
            <a:pPr>
              <a:buSzPts val="1200"/>
            </a:pPr>
            <a:endParaRPr lang="en-GB" dirty="0">
              <a:solidFill>
                <a:schemeClr val="dk1"/>
              </a:solidFill>
              <a:latin typeface="Verdana"/>
              <a:ea typeface="Verdana"/>
              <a:cs typeface="Verdana"/>
              <a:sym typeface="Verdana"/>
            </a:endParaRPr>
          </a:p>
          <a:p>
            <a:pPr>
              <a:buSzPts val="1200"/>
            </a:pPr>
            <a:r>
              <a:rPr lang="en-GB" dirty="0">
                <a:solidFill>
                  <a:schemeClr val="dk1"/>
                </a:solidFill>
                <a:latin typeface="Verdana"/>
                <a:ea typeface="Verdana"/>
                <a:cs typeface="Verdana"/>
              </a:rPr>
              <a:t>It also improves engagement and suppression across different settings. </a:t>
            </a:r>
            <a:endParaRPr lang="en-GB" dirty="0">
              <a:solidFill>
                <a:schemeClr val="dk1"/>
              </a:solidFill>
              <a:latin typeface="Verdana"/>
              <a:ea typeface="Verdana"/>
              <a:cs typeface="Verdana"/>
              <a:sym typeface="Verdana"/>
            </a:endParaRPr>
          </a:p>
          <a:p>
            <a:pPr marL="457200" indent="-298450">
              <a:buClr>
                <a:schemeClr val="dk1"/>
              </a:buClr>
              <a:buSzPts val="1100"/>
              <a:buFont typeface="Verdana"/>
              <a:buChar char="-"/>
            </a:pPr>
            <a:r>
              <a:rPr lang="en-GB" dirty="0">
                <a:solidFill>
                  <a:schemeClr val="dk1"/>
                </a:solidFill>
                <a:latin typeface="Verdana"/>
                <a:ea typeface="Verdana"/>
                <a:cs typeface="Verdana"/>
                <a:sym typeface="Verdana"/>
              </a:rPr>
              <a:t>In the United States, a client-centred HIV care model for people living with HIV and mental health conditions improved retention from 60 to 68%, AND increased viral suppression, from 79% to 90%.</a:t>
            </a:r>
          </a:p>
          <a:p>
            <a:pPr marL="457200" indent="-298450">
              <a:buClr>
                <a:schemeClr val="dk1"/>
              </a:buClr>
              <a:buSzPts val="1100"/>
              <a:buFont typeface="Verdana"/>
              <a:buChar char="-"/>
            </a:pPr>
            <a:r>
              <a:rPr lang="en-GB" dirty="0">
                <a:solidFill>
                  <a:schemeClr val="dk1"/>
                </a:solidFill>
                <a:latin typeface="Verdana"/>
                <a:ea typeface="Verdana"/>
                <a:cs typeface="Verdana"/>
                <a:sym typeface="Verdana"/>
              </a:rPr>
              <a:t>In Haiti, the </a:t>
            </a:r>
            <a:r>
              <a:rPr lang="en-GB" dirty="0" err="1">
                <a:solidFill>
                  <a:schemeClr val="dk1"/>
                </a:solidFill>
                <a:latin typeface="Verdana"/>
                <a:ea typeface="Verdana"/>
                <a:cs typeface="Verdana"/>
                <a:sym typeface="Verdana"/>
              </a:rPr>
              <a:t>InfoPlus</a:t>
            </a:r>
            <a:r>
              <a:rPr lang="en-GB" dirty="0">
                <a:solidFill>
                  <a:schemeClr val="dk1"/>
                </a:solidFill>
                <a:latin typeface="Verdana"/>
                <a:ea typeface="Verdana"/>
                <a:cs typeface="Verdana"/>
                <a:sym typeface="Verdana"/>
              </a:rPr>
              <a:t> Adherence intervention found that 31% of individuals in the intervention were adherent, higher than the 17% observed in the control group. </a:t>
            </a:r>
            <a:endParaRPr lang="en-GB" dirty="0">
              <a:solidFill>
                <a:schemeClr val="dk1"/>
              </a:solidFill>
              <a:highlight>
                <a:srgbClr val="FF9900"/>
              </a:highlight>
              <a:latin typeface="Verdana"/>
              <a:ea typeface="Verdana"/>
              <a:cs typeface="Verdana"/>
              <a:sym typeface="Verdana"/>
            </a:endParaRPr>
          </a:p>
          <a:p>
            <a:pPr marL="457200" indent="-298450">
              <a:buClr>
                <a:srgbClr val="000000"/>
              </a:buClr>
              <a:buSzPts val="1100"/>
              <a:buFont typeface="Verdana"/>
              <a:buChar char="-"/>
            </a:pPr>
            <a:r>
              <a:rPr lang="en-GB" dirty="0">
                <a:solidFill>
                  <a:schemeClr val="dk1"/>
                </a:solidFill>
                <a:latin typeface="Verdana"/>
                <a:ea typeface="Verdana"/>
                <a:cs typeface="Verdana"/>
                <a:sym typeface="Verdana"/>
              </a:rPr>
              <a:t>In South Africa, the Welcome Service, developed as a person-centred intervention for people returning to care, demonstrated success in achieving 68% retention and 88% suppression by 4 months after restarting treatment.</a:t>
            </a:r>
            <a:r>
              <a:rPr lang="en-GB" dirty="0">
                <a:solidFill>
                  <a:schemeClr val="dk1"/>
                </a:solidFill>
                <a:latin typeface="Verdana"/>
                <a:ea typeface="Verdana"/>
                <a:sym typeface="Verdana"/>
              </a:rPr>
              <a:t> </a:t>
            </a:r>
            <a:r>
              <a:rPr lang="en-GB" dirty="0">
                <a:solidFill>
                  <a:schemeClr val="dk1"/>
                </a:solidFill>
                <a:latin typeface="Verdana"/>
                <a:ea typeface="Verdana"/>
                <a:cs typeface="Verdana"/>
                <a:sym typeface="Verdana"/>
              </a:rPr>
              <a:t>At a clinic level, the intervention clinics also had better retention and adherence during the COVID-19 pandemic. This shows that person-centred care can have a positive effect on the whole facility.</a:t>
            </a:r>
            <a:endParaRPr dirty="0">
              <a:solidFill>
                <a:schemeClr val="dk1"/>
              </a:solidFill>
              <a:highlight>
                <a:srgbClr val="FF9900"/>
              </a:highlight>
              <a:latin typeface="Verdana"/>
              <a:ea typeface="Verdana"/>
              <a:cs typeface="Verdana"/>
            </a:endParaRPr>
          </a:p>
          <a:p>
            <a:endParaRPr lang="en-GB" dirty="0">
              <a:solidFill>
                <a:schemeClr val="dk1"/>
              </a:solidFill>
              <a:latin typeface="Verdana"/>
              <a:ea typeface="Verdana"/>
            </a:endParaRPr>
          </a:p>
          <a:p>
            <a:r>
              <a:rPr lang="en-GB" dirty="0">
                <a:solidFill>
                  <a:schemeClr val="dk1"/>
                </a:solidFill>
                <a:latin typeface="Verdana"/>
                <a:ea typeface="Verdana"/>
              </a:rPr>
              <a:t>This provides evidence that person-centred care can make a substantial improvement in overall engagement and treatment success. </a:t>
            </a:r>
            <a:endParaRPr lang="en-GB" dirty="0">
              <a:latin typeface="Verdana"/>
              <a:ea typeface="Verdana"/>
            </a:endParaRPr>
          </a:p>
          <a:p>
            <a:pPr marL="0" lvl="0" indent="0" algn="l" rtl="0">
              <a:lnSpc>
                <a:spcPct val="100000"/>
              </a:lnSpc>
              <a:spcBef>
                <a:spcPts val="0"/>
              </a:spcBef>
              <a:spcAft>
                <a:spcPts val="0"/>
              </a:spcAft>
              <a:buNone/>
            </a:pPr>
            <a:r>
              <a:rPr lang="en-GB" dirty="0">
                <a:solidFill>
                  <a:schemeClr val="dk1"/>
                </a:solidFill>
                <a:latin typeface="Verdana"/>
                <a:ea typeface="Verdana"/>
                <a:cs typeface="Verdana"/>
                <a:sym typeface="Verdana"/>
              </a:rPr>
              <a:t>And these statistics underscore not just incremental improvements but rather a paradigm shift in our approach. Person-centred care has a pivotal role in achieving clinical success.</a:t>
            </a:r>
            <a:endParaRPr lang="en-GB" dirty="0">
              <a:solidFill>
                <a:schemeClr val="dk1"/>
              </a:solidFill>
              <a:latin typeface="Verdana"/>
              <a:ea typeface="Verdana"/>
              <a:cs typeface="Verdana"/>
            </a:endParaRPr>
          </a:p>
          <a:p>
            <a:pPr marL="0" lvl="0" indent="0" algn="l" rtl="0">
              <a:lnSpc>
                <a:spcPct val="100000"/>
              </a:lnSpc>
              <a:spcBef>
                <a:spcPts val="0"/>
              </a:spcBef>
              <a:spcAft>
                <a:spcPts val="0"/>
              </a:spcAft>
              <a:buNone/>
            </a:pPr>
            <a:endParaRPr lang="en-GB" dirty="0">
              <a:solidFill>
                <a:schemeClr val="dk1"/>
              </a:solidFill>
              <a:latin typeface="Verdana"/>
              <a:ea typeface="Verdana"/>
              <a:sym typeface="Verdana"/>
            </a:endParaRPr>
          </a:p>
          <a:p>
            <a:pPr marL="0" lvl="0" indent="0" algn="l" rtl="0">
              <a:lnSpc>
                <a:spcPct val="100000"/>
              </a:lnSpc>
              <a:spcBef>
                <a:spcPts val="0"/>
              </a:spcBef>
              <a:spcAft>
                <a:spcPts val="0"/>
              </a:spcAft>
              <a:buNone/>
            </a:pPr>
            <a:endParaRPr lang="en-GB" dirty="0">
              <a:solidFill>
                <a:schemeClr val="dk1"/>
              </a:solidFill>
              <a:latin typeface="Verdana"/>
              <a:ea typeface="Verdana"/>
              <a:sym typeface="Verdana"/>
            </a:endParaRPr>
          </a:p>
          <a:p>
            <a:pPr marL="0" lvl="0" indent="0" algn="l" rtl="0">
              <a:lnSpc>
                <a:spcPct val="100000"/>
              </a:lnSpc>
              <a:spcBef>
                <a:spcPts val="0"/>
              </a:spcBef>
              <a:spcAft>
                <a:spcPts val="0"/>
              </a:spcAft>
              <a:buNone/>
            </a:pPr>
            <a:endParaRPr lang="en-GB" dirty="0">
              <a:solidFill>
                <a:schemeClr val="dk1"/>
              </a:solidFill>
              <a:latin typeface="Verdana"/>
              <a:ea typeface="Verdana"/>
              <a:sym typeface="Verdana"/>
            </a:endParaRPr>
          </a:p>
          <a:p>
            <a:pPr marL="0" lvl="0" indent="0" algn="l" rtl="0">
              <a:lnSpc>
                <a:spcPct val="100000"/>
              </a:lnSpc>
              <a:spcBef>
                <a:spcPts val="0"/>
              </a:spcBef>
              <a:spcAft>
                <a:spcPts val="0"/>
              </a:spcAft>
              <a:buNone/>
            </a:pPr>
            <a:endParaRPr lang="en-GB" u="sng" dirty="0">
              <a:solidFill>
                <a:schemeClr val="dk1"/>
              </a:solidFill>
              <a:latin typeface="Verdana"/>
              <a:ea typeface="Verdana"/>
              <a:sym typeface="Verdana"/>
            </a:endParaRPr>
          </a:p>
          <a:p>
            <a:pPr marL="0" lvl="0" indent="0" algn="l" rtl="0">
              <a:lnSpc>
                <a:spcPct val="100000"/>
              </a:lnSpc>
              <a:spcBef>
                <a:spcPts val="0"/>
              </a:spcBef>
              <a:spcAft>
                <a:spcPts val="0"/>
              </a:spcAft>
              <a:buNone/>
            </a:pPr>
            <a:r>
              <a:rPr lang="en-GB" u="sng" dirty="0">
                <a:solidFill>
                  <a:schemeClr val="dk1"/>
                </a:solidFill>
                <a:latin typeface="Verdana"/>
                <a:ea typeface="Verdana"/>
                <a:sym typeface="Verdana"/>
              </a:rPr>
              <a:t>Extra information for presenter in case of questions</a:t>
            </a:r>
            <a:endParaRPr lang="en-GB" u="sng" dirty="0"/>
          </a:p>
          <a:p>
            <a:pPr marL="0" lvl="0" indent="0" algn="l" rtl="0">
              <a:lnSpc>
                <a:spcPct val="100000"/>
              </a:lnSpc>
              <a:spcBef>
                <a:spcPts val="0"/>
              </a:spcBef>
              <a:spcAft>
                <a:spcPts val="0"/>
              </a:spcAft>
              <a:buClr>
                <a:srgbClr val="000000"/>
              </a:buClr>
              <a:buSzPts val="1200"/>
              <a:buFont typeface="Verdana"/>
              <a:buNone/>
            </a:pPr>
            <a:endParaRPr lang="en-GB" dirty="0"/>
          </a:p>
          <a:p>
            <a:pPr marL="0" lvl="0" indent="0" algn="l" rtl="0">
              <a:lnSpc>
                <a:spcPct val="100000"/>
              </a:lnSpc>
              <a:spcBef>
                <a:spcPts val="0"/>
              </a:spcBef>
              <a:spcAft>
                <a:spcPts val="0"/>
              </a:spcAft>
              <a:buClr>
                <a:srgbClr val="000000"/>
              </a:buClr>
              <a:buSzPts val="1200"/>
              <a:buFont typeface="Verdana"/>
              <a:buNone/>
            </a:pPr>
            <a:r>
              <a:rPr lang="en-GB" dirty="0"/>
              <a:t>Case 1 outcomes: The Welcome Service intervention: 68% retention at 4 months and 88% VL suppressed &lt;1000 copies/mL at 4 months (no comparison, but note these were clients who had returned from a treatment interruption)</a:t>
            </a:r>
            <a:endParaRPr dirty="0"/>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spcBef>
                <a:spcPts val="0"/>
              </a:spcBef>
              <a:spcAft>
                <a:spcPts val="0"/>
              </a:spcAft>
              <a:buClr>
                <a:schemeClr val="dk1"/>
              </a:buClr>
              <a:buSzPts val="1100"/>
              <a:buFont typeface="Arial"/>
              <a:buNone/>
            </a:pPr>
            <a:r>
              <a:rPr lang="en-GB" dirty="0"/>
              <a:t>At a clinic level (beyond just Welcome Service clients) the Welcome Service had a positive impact on retention and adherence compared with control clinics.</a:t>
            </a:r>
            <a:endParaRPr dirty="0"/>
          </a:p>
          <a:p>
            <a:pPr marL="0" lvl="0" indent="0" algn="l" rtl="0">
              <a:spcBef>
                <a:spcPts val="0"/>
              </a:spcBef>
              <a:spcAft>
                <a:spcPts val="0"/>
              </a:spcAft>
              <a:buClr>
                <a:schemeClr val="dk1"/>
              </a:buClr>
              <a:buSzPts val="1100"/>
              <a:buFont typeface="Arial"/>
              <a:buNone/>
            </a:pPr>
            <a:r>
              <a:rPr lang="en-GB" dirty="0"/>
              <a:t>Service/process outcomes:</a:t>
            </a:r>
            <a:endParaRPr dirty="0"/>
          </a:p>
          <a:p>
            <a:pPr marL="457200" lvl="0" indent="-298450" algn="l" rtl="0">
              <a:spcBef>
                <a:spcPts val="0"/>
              </a:spcBef>
              <a:spcAft>
                <a:spcPts val="0"/>
              </a:spcAft>
              <a:buSzPts val="1100"/>
              <a:buChar char="-"/>
            </a:pPr>
            <a:r>
              <a:rPr lang="en-GB" dirty="0"/>
              <a:t>Healthcare providers perceived counselling as the core component of the Welcome Service.</a:t>
            </a:r>
            <a:endParaRPr dirty="0"/>
          </a:p>
          <a:p>
            <a:pPr marL="457200" lvl="0" indent="-298450" algn="l" rtl="0">
              <a:spcBef>
                <a:spcPts val="0"/>
              </a:spcBef>
              <a:spcAft>
                <a:spcPts val="0"/>
              </a:spcAft>
              <a:buSzPts val="1100"/>
              <a:buChar char="-"/>
            </a:pPr>
            <a:r>
              <a:rPr lang="en-GB" dirty="0"/>
              <a:t>Client i</a:t>
            </a:r>
            <a:r>
              <a:rPr lang="en-GB" dirty="0">
                <a:solidFill>
                  <a:schemeClr val="dk1"/>
                </a:solidFill>
              </a:rPr>
              <a:t>nterviews demonstrated positive client care experiences and interactions with healthcare providers, and there was some language change in providers from judgemental “defaulting” to less judgemental “disengaging”. However, some providers continued to demonstrate judgemental attitudes and found it difficult to accept that challenges to engagement are normal as they felt it condoned disengagement. </a:t>
            </a:r>
            <a:endParaRPr dirty="0"/>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Case 2: VL outcomes, including a 15% greater likelihood of achieving viral suppression in the intervention site versus the control site</a:t>
            </a:r>
            <a:endParaRPr dirty="0"/>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Case 3: Our person-centred care (PCC) work </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15000"/>
              </a:lnSpc>
              <a:spcBef>
                <a:spcPts val="0"/>
              </a:spcBef>
              <a:spcAft>
                <a:spcPts val="0"/>
              </a:spcAft>
              <a:buClr>
                <a:schemeClr val="dk1"/>
              </a:buClr>
              <a:buSzPts val="1100"/>
              <a:buFont typeface="Arial"/>
              <a:buNone/>
            </a:pPr>
            <a:r>
              <a:rPr lang="en-GB" sz="1000" u="sng" dirty="0">
                <a:solidFill>
                  <a:schemeClr val="dk1"/>
                </a:solidFill>
                <a:latin typeface="Verdana"/>
                <a:ea typeface="Verdana"/>
                <a:cs typeface="Verdana"/>
                <a:sym typeface="Verdana"/>
              </a:rPr>
              <a:t>Summary trial results</a:t>
            </a:r>
            <a:r>
              <a:rPr lang="en-GB" sz="1000" dirty="0">
                <a:solidFill>
                  <a:schemeClr val="dk1"/>
                </a:solidFill>
                <a:latin typeface="Verdana"/>
                <a:ea typeface="Verdana"/>
                <a:cs typeface="Verdana"/>
                <a:sym typeface="Verdana"/>
              </a:rPr>
              <a:t>:</a:t>
            </a:r>
            <a:endParaRPr sz="1000" dirty="0">
              <a:solidFill>
                <a:schemeClr val="dk1"/>
              </a:solidFill>
              <a:latin typeface="Verdana"/>
              <a:ea typeface="Verdana"/>
              <a:cs typeface="Verdana"/>
              <a:sym typeface="Verdana"/>
            </a:endParaRPr>
          </a:p>
          <a:p>
            <a:pPr marL="342900" lvl="0" indent="0" algn="l" rtl="0">
              <a:lnSpc>
                <a:spcPct val="115000"/>
              </a:lnSpc>
              <a:spcBef>
                <a:spcPts val="0"/>
              </a:spcBef>
              <a:spcAft>
                <a:spcPts val="0"/>
              </a:spcAft>
              <a:buClr>
                <a:schemeClr val="dk1"/>
              </a:buClr>
              <a:buSzPts val="1100"/>
              <a:buFont typeface="Arial"/>
              <a:buNone/>
            </a:pPr>
            <a:r>
              <a:rPr lang="en-GB" sz="1000" dirty="0">
                <a:solidFill>
                  <a:schemeClr val="dk1"/>
                </a:solidFill>
                <a:latin typeface="Verdana"/>
                <a:ea typeface="Verdana"/>
                <a:cs typeface="Verdana"/>
                <a:sym typeface="Verdana"/>
              </a:rPr>
              <a:t>-70% reduction in HIV care visits with a bad experience and 56,000 visits with bad experience averted during the intervention period</a:t>
            </a:r>
            <a:endParaRPr sz="1000" dirty="0">
              <a:solidFill>
                <a:schemeClr val="dk1"/>
              </a:solidFill>
              <a:latin typeface="Verdana"/>
              <a:ea typeface="Verdana"/>
              <a:cs typeface="Verdana"/>
              <a:sym typeface="Verdana"/>
            </a:endParaRPr>
          </a:p>
          <a:p>
            <a:pPr marL="342900" lvl="0" indent="0" algn="l" rtl="0">
              <a:lnSpc>
                <a:spcPct val="115000"/>
              </a:lnSpc>
              <a:spcBef>
                <a:spcPts val="0"/>
              </a:spcBef>
              <a:spcAft>
                <a:spcPts val="0"/>
              </a:spcAft>
              <a:buClr>
                <a:schemeClr val="dk1"/>
              </a:buClr>
              <a:buSzPts val="1100"/>
              <a:buFont typeface="Arial"/>
              <a:buNone/>
            </a:pPr>
            <a:r>
              <a:rPr lang="en-GB" sz="1000" dirty="0">
                <a:solidFill>
                  <a:schemeClr val="dk1"/>
                </a:solidFill>
                <a:latin typeface="Verdana"/>
                <a:ea typeface="Verdana"/>
                <a:cs typeface="Verdana"/>
                <a:sym typeface="Verdana"/>
              </a:rPr>
              <a:t>Qualitatively improved interpersonal dynamics between clients and providers </a:t>
            </a:r>
            <a:endParaRPr sz="1000" dirty="0">
              <a:solidFill>
                <a:schemeClr val="dk1"/>
              </a:solidFill>
              <a:latin typeface="Verdana"/>
              <a:ea typeface="Verdana"/>
              <a:cs typeface="Verdana"/>
              <a:sym typeface="Verdana"/>
            </a:endParaRPr>
          </a:p>
          <a:p>
            <a:pPr marL="342900" lvl="0" indent="0" algn="l" rtl="0">
              <a:lnSpc>
                <a:spcPct val="115000"/>
              </a:lnSpc>
              <a:spcBef>
                <a:spcPts val="0"/>
              </a:spcBef>
              <a:spcAft>
                <a:spcPts val="0"/>
              </a:spcAft>
              <a:buClr>
                <a:schemeClr val="dk1"/>
              </a:buClr>
              <a:buSzPts val="1100"/>
              <a:buFont typeface="Arial"/>
              <a:buNone/>
            </a:pPr>
            <a:r>
              <a:rPr lang="en-GB" sz="1000" dirty="0">
                <a:solidFill>
                  <a:schemeClr val="dk1"/>
                </a:solidFill>
                <a:latin typeface="Verdana"/>
                <a:ea typeface="Verdana"/>
                <a:cs typeface="Verdana"/>
                <a:sym typeface="Verdana"/>
              </a:rPr>
              <a:t>-</a:t>
            </a:r>
            <a:r>
              <a:rPr lang="en-GB" sz="1000" dirty="0">
                <a:solidFill>
                  <a:schemeClr val="dk1"/>
                </a:solidFill>
                <a:latin typeface="Calibri"/>
                <a:ea typeface="Calibri"/>
                <a:cs typeface="Calibri"/>
                <a:sym typeface="Calibri"/>
              </a:rPr>
              <a:t>C</a:t>
            </a:r>
            <a:r>
              <a:rPr lang="en-GB" dirty="0">
                <a:solidFill>
                  <a:schemeClr val="dk1"/>
                </a:solidFill>
                <a:latin typeface="Calibri"/>
                <a:ea typeface="Calibri"/>
                <a:cs typeface="Calibri"/>
                <a:sym typeface="Calibri"/>
              </a:rPr>
              <a:t>lient experience improved after at least six months of intervention </a:t>
            </a:r>
            <a:endParaRPr dirty="0">
              <a:solidFill>
                <a:schemeClr val="dk1"/>
              </a:solidFill>
              <a:latin typeface="Calibri"/>
              <a:ea typeface="Calibri"/>
              <a:cs typeface="Calibri"/>
              <a:sym typeface="Calibri"/>
            </a:endParaRPr>
          </a:p>
          <a:p>
            <a:pPr marL="342900" lvl="0" indent="0" algn="l" rtl="0">
              <a:lnSpc>
                <a:spcPct val="115000"/>
              </a:lnSpc>
              <a:spcBef>
                <a:spcPts val="0"/>
              </a:spcBef>
              <a:spcAft>
                <a:spcPts val="0"/>
              </a:spcAft>
              <a:buClr>
                <a:schemeClr val="dk1"/>
              </a:buClr>
              <a:buSzPts val="1100"/>
              <a:buFont typeface="Arial"/>
              <a:buNone/>
            </a:pPr>
            <a:r>
              <a:rPr lang="en-GB" dirty="0">
                <a:solidFill>
                  <a:schemeClr val="dk1"/>
                </a:solidFill>
                <a:latin typeface="Calibri"/>
                <a:ea typeface="Calibri"/>
                <a:cs typeface="Calibri"/>
                <a:sym typeface="Calibri"/>
              </a:rPr>
              <a:t>-Retention at 15 months increased by 4.7% [95% CI: -0.3 - 9.7] </a:t>
            </a:r>
            <a:endParaRPr dirty="0">
              <a:solidFill>
                <a:schemeClr val="dk1"/>
              </a:solidFill>
              <a:latin typeface="Calibri"/>
              <a:ea typeface="Calibri"/>
              <a:cs typeface="Calibri"/>
              <a:sym typeface="Calibri"/>
            </a:endParaRPr>
          </a:p>
          <a:p>
            <a:pPr marL="342900" lvl="0" indent="0" algn="l" rtl="0">
              <a:lnSpc>
                <a:spcPct val="115000"/>
              </a:lnSpc>
              <a:spcBef>
                <a:spcPts val="0"/>
              </a:spcBef>
              <a:spcAft>
                <a:spcPts val="0"/>
              </a:spcAft>
              <a:buClr>
                <a:schemeClr val="dk1"/>
              </a:buClr>
              <a:buSzPts val="1100"/>
              <a:buFont typeface="Arial"/>
              <a:buNone/>
            </a:pPr>
            <a:r>
              <a:rPr lang="en-GB" dirty="0">
                <a:solidFill>
                  <a:schemeClr val="dk1"/>
                </a:solidFill>
                <a:latin typeface="Calibri"/>
                <a:ea typeface="Calibri"/>
                <a:cs typeface="Calibri"/>
                <a:sym typeface="Calibri"/>
              </a:rPr>
              <a:t>-Missed visits declined by 3.3% ([95% CI: -3.7 - 2.9] N=1,087,809 visits)</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1200"/>
              <a:buFont typeface="Verdana"/>
              <a:buNone/>
            </a:pPr>
            <a:endParaRPr sz="1000" dirty="0">
              <a:solidFill>
                <a:srgbClr val="212121"/>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Clr>
                <a:srgbClr val="000000"/>
              </a:buClr>
              <a:buSzPts val="1200"/>
              <a:buFont typeface="Verdana"/>
              <a:buNone/>
            </a:pPr>
            <a:r>
              <a:rPr lang="en-GB" sz="1000" dirty="0">
                <a:solidFill>
                  <a:srgbClr val="212121"/>
                </a:solidFill>
                <a:highlight>
                  <a:srgbClr val="FFFFFF"/>
                </a:highlight>
                <a:latin typeface="Calibri"/>
                <a:ea typeface="Calibri"/>
                <a:cs typeface="Calibri"/>
                <a:sym typeface="Calibri"/>
              </a:rPr>
              <a:t>IMPORTANT TO NOTE: “Not all interventions demonstrated improvements along the care continuum; interventions in certain sub-domains may be necessary but insufficient to improve outcomes. Some interventions may be more successful within certain contexts, with different sub-populations, or in combination with different interventions.” </a:t>
            </a:r>
            <a:r>
              <a:rPr lang="en-GB" sz="1000" dirty="0">
                <a:solidFill>
                  <a:srgbClr val="222222"/>
                </a:solidFill>
                <a:highlight>
                  <a:srgbClr val="FFFFFF"/>
                </a:highlight>
              </a:rPr>
              <a:t>Duffy M, </a:t>
            </a:r>
            <a:r>
              <a:rPr lang="en-GB" sz="1000" dirty="0" err="1">
                <a:solidFill>
                  <a:srgbClr val="222222"/>
                </a:solidFill>
                <a:highlight>
                  <a:srgbClr val="FFFFFF"/>
                </a:highlight>
              </a:rPr>
              <a:t>Madevu</a:t>
            </a:r>
            <a:r>
              <a:rPr lang="en-GB" sz="1000" dirty="0">
                <a:solidFill>
                  <a:srgbClr val="222222"/>
                </a:solidFill>
                <a:highlight>
                  <a:srgbClr val="FFFFFF"/>
                </a:highlight>
              </a:rPr>
              <a:t>‐Matson C, Posner JE, Zwick H, Sharer M, Powell AM. Systematic review: Development of a person‐centred care framework within the context of HIV treatment settings in sub‐Saharan Africa. Tropical Medicine &amp; International Health. 2022 May;27(5):479-93</a:t>
            </a:r>
            <a:endParaRPr sz="1000" dirty="0">
              <a:solidFill>
                <a:srgbClr val="222222"/>
              </a:solidFill>
              <a:highlight>
                <a:srgbClr val="FFFFFF"/>
              </a:highlight>
            </a:endParaRPr>
          </a:p>
          <a:p>
            <a:pPr marL="0" lvl="0" indent="0" algn="l" rtl="0">
              <a:lnSpc>
                <a:spcPct val="100000"/>
              </a:lnSpc>
              <a:spcBef>
                <a:spcPts val="0"/>
              </a:spcBef>
              <a:spcAft>
                <a:spcPts val="0"/>
              </a:spcAft>
              <a:buClr>
                <a:srgbClr val="000000"/>
              </a:buClr>
              <a:buSzPts val="1200"/>
              <a:buFont typeface="Verdana"/>
              <a:buNone/>
            </a:pPr>
            <a:endParaRPr sz="1000" dirty="0">
              <a:solidFill>
                <a:srgbClr val="222222"/>
              </a:solidFill>
              <a:highlight>
                <a:srgbClr val="FFFFFF"/>
              </a:highlight>
            </a:endParaRPr>
          </a:p>
          <a:p>
            <a:pPr marL="0" lvl="0" indent="0" algn="l" rtl="0">
              <a:lnSpc>
                <a:spcPct val="100000"/>
              </a:lnSpc>
              <a:spcBef>
                <a:spcPts val="0"/>
              </a:spcBef>
              <a:spcAft>
                <a:spcPts val="0"/>
              </a:spcAft>
              <a:buClr>
                <a:srgbClr val="000000"/>
              </a:buClr>
              <a:buSzPts val="1200"/>
              <a:buFont typeface="Verdana"/>
              <a:buNone/>
            </a:pPr>
            <a:r>
              <a:rPr lang="en-GB" sz="1000" dirty="0">
                <a:solidFill>
                  <a:srgbClr val="222222"/>
                </a:solidFill>
                <a:highlight>
                  <a:srgbClr val="FFFFFF"/>
                </a:highlight>
              </a:rPr>
              <a:t>For example: Case study 3, PCC: </a:t>
            </a:r>
            <a:r>
              <a:rPr lang="en-GB" dirty="0">
                <a:solidFill>
                  <a:schemeClr val="dk1"/>
                </a:solidFill>
                <a:latin typeface="Calibri"/>
                <a:ea typeface="Calibri"/>
                <a:cs typeface="Calibri"/>
                <a:sym typeface="Calibri"/>
              </a:rPr>
              <a:t>We found no difference in treatment failure between control (N=453) and intervention (N=480) (RD=0.9%, 95% CI: -5.4 - 7.2) overall.</a:t>
            </a:r>
          </a:p>
          <a:p>
            <a:pPr marL="0" lvl="0" indent="0" algn="l" rtl="0">
              <a:lnSpc>
                <a:spcPct val="100000"/>
              </a:lnSpc>
              <a:spcBef>
                <a:spcPts val="0"/>
              </a:spcBef>
              <a:spcAft>
                <a:spcPts val="0"/>
              </a:spcAft>
              <a:buClr>
                <a:srgbClr val="000000"/>
              </a:buClr>
              <a:buSzPts val="1200"/>
              <a:buFont typeface="Verdana"/>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1200"/>
              <a:buFont typeface="Verdana"/>
              <a:buNone/>
            </a:pPr>
            <a:r>
              <a:rPr lang="en-GB" sz="1000" b="0" dirty="0">
                <a:solidFill>
                  <a:schemeClr val="dk1"/>
                </a:solidFill>
                <a:latin typeface="Calibri"/>
                <a:ea typeface="Calibri"/>
                <a:cs typeface="Calibri"/>
                <a:sym typeface="Calibri"/>
              </a:rPr>
              <a:t>Other client-provider communication findings (PCC): </a:t>
            </a:r>
          </a:p>
          <a:p>
            <a:pPr marL="0" lvl="0" indent="0" algn="l" rtl="0">
              <a:lnSpc>
                <a:spcPct val="100000"/>
              </a:lnSpc>
              <a:spcBef>
                <a:spcPts val="0"/>
              </a:spcBef>
              <a:spcAft>
                <a:spcPts val="0"/>
              </a:spcAft>
              <a:buClr>
                <a:srgbClr val="000000"/>
              </a:buClr>
              <a:buSzPts val="1200"/>
              <a:buFont typeface="Verdana"/>
              <a:buNone/>
            </a:pPr>
            <a:r>
              <a:rPr lang="en-GB" sz="1000" b="0" dirty="0">
                <a:solidFill>
                  <a:schemeClr val="dk1"/>
                </a:solidFill>
              </a:rPr>
              <a:t>1) Majority of client-provider communication focused only more on medical aspects of clients living with HIV with more limited discussion on psychosocial issues that may affect engagement in care.</a:t>
            </a:r>
            <a:endParaRPr sz="1000" b="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b="0" dirty="0">
                <a:solidFill>
                  <a:schemeClr val="dk1"/>
                </a:solidFill>
              </a:rPr>
              <a:t>2) Person-centred communication is possible within the public health HIV setting. And it is evident from this research that client-provider communication still needs improvement given that the communication was highly focused on medical aspects of clients living with HIV.</a:t>
            </a:r>
            <a:endParaRPr sz="1000" b="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b="0" dirty="0">
                <a:solidFill>
                  <a:schemeClr val="dk1"/>
                </a:solidFill>
              </a:rPr>
              <a:t>3) Integration of PCC behaviours varied across the profiles/classes and healthcare worker cadre, with nurses and medical officers being more client-centred.</a:t>
            </a:r>
            <a:endParaRPr sz="1000" b="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b="0" dirty="0">
                <a:solidFill>
                  <a:schemeClr val="dk1"/>
                </a:solidFill>
              </a:rPr>
              <a:t>4) Improving the client-centredness of communication behaviours may be an important target for optimizing the overall client experience and improving retention in HIV treatment programmes.</a:t>
            </a:r>
            <a:endParaRPr sz="1000" b="0" dirty="0">
              <a:solidFill>
                <a:schemeClr val="dk1"/>
              </a:solidFill>
            </a:endParaRPr>
          </a:p>
          <a:p>
            <a:pPr marL="0" lvl="0" indent="0" algn="l" rtl="0">
              <a:lnSpc>
                <a:spcPct val="100000"/>
              </a:lnSpc>
              <a:spcBef>
                <a:spcPts val="0"/>
              </a:spcBef>
              <a:spcAft>
                <a:spcPts val="0"/>
              </a:spcAft>
              <a:buClr>
                <a:srgbClr val="000000"/>
              </a:buClr>
              <a:buSzPts val="1200"/>
              <a:buFont typeface="Verdana"/>
              <a:buNone/>
            </a:pPr>
            <a:endParaRPr dirty="0">
              <a:solidFill>
                <a:schemeClr val="dk1"/>
              </a:solidFill>
              <a:latin typeface="Calibri"/>
              <a:ea typeface="Calibri"/>
              <a:cs typeface="Calibri"/>
              <a:sym typeface="Calibri"/>
            </a:endParaRPr>
          </a:p>
        </p:txBody>
      </p:sp>
      <p:sp>
        <p:nvSpPr>
          <p:cNvPr id="316" name="Google Shape;316;g2a73cd4d708_0_51: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a73cd4d708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a73cd4d708_0_6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a:ea typeface="Calibri" panose="020F0502020204030204" pitchFamily="34" charset="0"/>
                <a:cs typeface="Calibri"/>
              </a:rPr>
              <a:t>Script:</a:t>
            </a:r>
          </a:p>
          <a:p>
            <a:pPr marL="158750">
              <a:lnSpc>
                <a:spcPct val="107000"/>
              </a:lnSpc>
              <a:spcAft>
                <a:spcPts val="800"/>
              </a:spcAft>
              <a:defRPr/>
            </a:pPr>
            <a:r>
              <a:rPr lang="en-GB" dirty="0"/>
              <a:t>So person centred care improves outcomes – does it improve the experience of care?</a:t>
            </a:r>
            <a:endParaRPr lang="en-US" dirty="0"/>
          </a:p>
          <a:p>
            <a:pPr marL="158750" indent="0">
              <a:lnSpc>
                <a:spcPct val="107000"/>
              </a:lnSpc>
              <a:spcAft>
                <a:spcPts val="800"/>
              </a:spcAft>
              <a:buNone/>
            </a:pPr>
            <a:endParaRPr lang="en-GB" dirty="0">
              <a:effectLst/>
              <a:latin typeface="Verdana"/>
              <a:ea typeface="Verdana"/>
              <a:cs typeface="Times New Roman" panose="02020603050405020304" pitchFamily="18" charset="0"/>
            </a:endParaRPr>
          </a:p>
          <a:p>
            <a:pPr marL="158750">
              <a:lnSpc>
                <a:spcPct val="107000"/>
              </a:lnSpc>
              <a:spcAft>
                <a:spcPts val="800"/>
              </a:spcAft>
            </a:pPr>
            <a:r>
              <a:rPr lang="en-ZA" dirty="0">
                <a:latin typeface="Verdana"/>
                <a:ea typeface="Verdana"/>
              </a:rPr>
              <a:t>In t</a:t>
            </a:r>
            <a:r>
              <a:rPr lang="en-GB" dirty="0">
                <a:latin typeface="Verdana"/>
                <a:ea typeface="Verdana"/>
              </a:rPr>
              <a:t>he implementation of the Welcome Service intervention, person centred care was shown to enhance client experiences. People reported feeling welcomed and valued, with streamlined processes reducing waiting times and enhancing file management.  The emphasis on client-centred counselling and addressing healthcare worker attitudes contributed to creating a supportive environment for people returning to care. </a:t>
            </a:r>
          </a:p>
          <a:p>
            <a:pPr marL="158750">
              <a:lnSpc>
                <a:spcPct val="107000"/>
              </a:lnSpc>
              <a:spcAft>
                <a:spcPts val="800"/>
              </a:spcAft>
            </a:pPr>
            <a:endParaRPr lang="en-ZA" dirty="0"/>
          </a:p>
          <a:p>
            <a:pPr marL="158750">
              <a:lnSpc>
                <a:spcPct val="107000"/>
              </a:lnSpc>
              <a:spcAft>
                <a:spcPts val="800"/>
              </a:spcAft>
            </a:pPr>
            <a:r>
              <a:rPr lang="en-GB" dirty="0">
                <a:latin typeface="Verdana"/>
                <a:ea typeface="Verdana"/>
              </a:rPr>
              <a:t>It also improves quality of care - in a study looking at stakeholders’ perceptions of person-centred care in Uganda, researchers interviewed: clients and communities, healthcare workers, policy makers and academics. They found that person-centred care positively influences people's views of quality of services</a:t>
            </a:r>
            <a:endParaRPr lang="en-US" dirty="0">
              <a:latin typeface="Verdana"/>
              <a:ea typeface="Verdana"/>
            </a:endParaRPr>
          </a:p>
          <a:p>
            <a:pPr marL="158750">
              <a:lnSpc>
                <a:spcPct val="107000"/>
              </a:lnSpc>
              <a:spcAft>
                <a:spcPts val="800"/>
              </a:spcAft>
            </a:pPr>
            <a:endParaRPr lang="en-GB" dirty="0"/>
          </a:p>
          <a:p>
            <a:pPr marL="158750">
              <a:lnSpc>
                <a:spcPct val="107000"/>
              </a:lnSpc>
              <a:spcAft>
                <a:spcPts val="800"/>
              </a:spcAft>
            </a:pPr>
            <a:r>
              <a:rPr lang="en-GB" dirty="0">
                <a:latin typeface="Verdana"/>
                <a:ea typeface="Verdana"/>
              </a:rPr>
              <a:t>Last but not least, person centred care enhances the provider experience as well. A recent scoping review identified eight studies supporting the association between person-centred care and job satisfaction, </a:t>
            </a:r>
          </a:p>
          <a:p>
            <a:pPr marL="158750">
              <a:lnSpc>
                <a:spcPct val="107000"/>
              </a:lnSpc>
              <a:spcAft>
                <a:spcPts val="800"/>
              </a:spcAft>
            </a:pPr>
            <a:r>
              <a:rPr lang="en-GB" dirty="0">
                <a:latin typeface="Verdana"/>
                <a:ea typeface="Verdana"/>
              </a:rPr>
              <a:t>and in Zambia, when healthcare workers were introduced to person-centred care principles, it fostered a positive healthcare environment that prioritized client well-being and satisfaction, despite challenges like power dynamics and resource constraints. Person-centred principles shifted the providers' motivation and their approach to service delivery.</a:t>
            </a:r>
            <a:endParaRPr lang="en-GB" dirty="0"/>
          </a:p>
          <a:p>
            <a:pPr marL="158750">
              <a:lnSpc>
                <a:spcPct val="107000"/>
              </a:lnSpc>
              <a:spcAft>
                <a:spcPts val="800"/>
              </a:spcAft>
            </a:pPr>
            <a:endParaRPr lang="en-GB" dirty="0">
              <a:latin typeface="Verdana"/>
              <a:ea typeface="Verdana"/>
            </a:endParaRPr>
          </a:p>
          <a:p>
            <a:pPr marL="158750">
              <a:lnSpc>
                <a:spcPct val="107000"/>
              </a:lnSpc>
              <a:spcAft>
                <a:spcPts val="800"/>
              </a:spcAft>
            </a:pPr>
            <a:r>
              <a:rPr lang="en-GB" dirty="0">
                <a:latin typeface="Verdana"/>
                <a:ea typeface="Verdana"/>
              </a:rPr>
              <a:t>This evidence underscores the importance of holistic approaches in healthcare interventions, where both the client experience and clinical outcomes are considered important.</a:t>
            </a:r>
          </a:p>
          <a:p>
            <a:pPr marL="158750">
              <a:lnSpc>
                <a:spcPct val="107000"/>
              </a:lnSpc>
              <a:spcAft>
                <a:spcPts val="800"/>
              </a:spcAft>
            </a:pP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pPr marL="158750">
              <a:lnSpc>
                <a:spcPct val="107000"/>
              </a:lnSpc>
              <a:spcAft>
                <a:spcPts val="800"/>
              </a:spcAft>
            </a:pPr>
            <a:endParaRPr lang="en-GB" sz="1800" b="1" kern="100" dirty="0">
              <a:latin typeface="Calibri"/>
              <a:ea typeface="Calibri"/>
              <a:cs typeface="Calibri"/>
            </a:endParaRPr>
          </a:p>
        </p:txBody>
      </p:sp>
      <p:sp>
        <p:nvSpPr>
          <p:cNvPr id="324" name="Google Shape;324;g2a73cd4d708_0_6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0f1df3531_5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0f1df3531_5_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a:lnSpc>
                <a:spcPct val="107000"/>
              </a:lnSpc>
              <a:spcAft>
                <a:spcPts val="800"/>
              </a:spcAft>
            </a:pPr>
            <a:r>
              <a:rPr lang="en-GB" sz="1800" kern="100" dirty="0">
                <a:effectLst/>
                <a:latin typeface="Calibri"/>
                <a:ea typeface="Calibri"/>
                <a:cs typeface="Calibri"/>
              </a:rPr>
              <a:t>Script:</a:t>
            </a:r>
            <a:r>
              <a:rPr lang="en-GB" sz="1800" kern="100" dirty="0">
                <a:latin typeface="Calibri"/>
                <a:ea typeface="Calibri"/>
                <a:cs typeface="Calibri"/>
              </a:rPr>
              <a:t> </a:t>
            </a:r>
            <a:endParaRPr lang="en-US" dirty="0">
              <a:latin typeface="Calibri"/>
              <a:ea typeface="Calibri"/>
              <a:cs typeface="Calibri"/>
            </a:endParaRPr>
          </a:p>
          <a:p>
            <a:pPr marL="158750">
              <a:lnSpc>
                <a:spcPct val="107000"/>
              </a:lnSpc>
              <a:spcAft>
                <a:spcPts val="800"/>
              </a:spcAft>
            </a:pPr>
            <a:r>
              <a:rPr lang="en-GB" kern="100" dirty="0"/>
              <a:t>How does person-centred care fit in to the changing landscape of global guidance?</a:t>
            </a:r>
            <a:endParaRPr lang="en-GB" dirty="0"/>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a:cs typeface="Calibri"/>
              </a:rPr>
              <a:t>In July 2021, the updated recommendations from the WHO on service delivery for people living with HIV noted that health systems should invest in </a:t>
            </a:r>
            <a:r>
              <a:rPr lang="en-GB" sz="1800" b="1" kern="100" dirty="0">
                <a:effectLst/>
                <a:latin typeface="Calibri"/>
                <a:ea typeface="Calibri"/>
                <a:cs typeface="Calibri"/>
              </a:rPr>
              <a:t>people-centred practices and communication</a:t>
            </a:r>
            <a:r>
              <a:rPr lang="en-GB" sz="1800" kern="100" dirty="0">
                <a:effectLst/>
                <a:latin typeface="Calibri"/>
                <a:ea typeface="Calibri"/>
                <a:cs typeface="Calibri"/>
              </a:rPr>
              <a:t>, including ongoing training, mentoring, supportive supervision and monitoring of healthcare workers, to improve the relationship between </a:t>
            </a:r>
            <a:r>
              <a:rPr lang="en-GB" sz="1800" kern="100" dirty="0">
                <a:latin typeface="Calibri"/>
                <a:ea typeface="Calibri"/>
                <a:cs typeface="Calibri"/>
              </a:rPr>
              <a:t>clients</a:t>
            </a:r>
            <a:r>
              <a:rPr lang="en-GB" sz="1800" kern="100" dirty="0">
                <a:effectLst/>
                <a:latin typeface="Calibri"/>
                <a:ea typeface="Calibri"/>
                <a:cs typeface="Calibri"/>
              </a:rPr>
              <a:t> and providers.</a:t>
            </a:r>
            <a:endParaRPr lang="en-ZA" sz="1800" kern="100" dirty="0">
              <a:effectLst/>
              <a:latin typeface="Calibri"/>
              <a:ea typeface="Calibri"/>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a:cs typeface="Calibri"/>
              </a:rPr>
              <a:t>In July 2022, the WHO launched the Global health sector strategies on HIV, viral hepatitis and sexually transmitted infections. </a:t>
            </a:r>
            <a:r>
              <a:rPr lang="en-GB" sz="1800" kern="100" dirty="0">
                <a:latin typeface="Calibri"/>
                <a:ea typeface="Calibri"/>
                <a:cs typeface="Calibri"/>
              </a:rPr>
              <a:t>This guidance notes that putting</a:t>
            </a:r>
            <a:r>
              <a:rPr lang="en-GB" sz="1800" kern="100" dirty="0">
                <a:effectLst/>
                <a:latin typeface="Calibri"/>
                <a:ea typeface="Calibri"/>
                <a:cs typeface="Calibri"/>
              </a:rPr>
              <a:t> people at the centre of </a:t>
            </a:r>
            <a:r>
              <a:rPr lang="en-GB" sz="1800" kern="100" dirty="0">
                <a:latin typeface="Calibri"/>
                <a:ea typeface="Calibri"/>
                <a:cs typeface="Calibri"/>
              </a:rPr>
              <a:t>the </a:t>
            </a:r>
            <a:r>
              <a:rPr lang="en-GB" sz="1800" kern="100" dirty="0">
                <a:effectLst/>
                <a:latin typeface="Calibri"/>
                <a:ea typeface="Calibri"/>
                <a:cs typeface="Calibri"/>
              </a:rPr>
              <a:t>health system response is the key to ending these epidemics. This means organizing services around people’s needs rather than around diseases and promoting integrated people-centred approaches and linkages with primary healthcare services.</a:t>
            </a:r>
            <a:endParaRPr lang="en-ZA" sz="1800" kern="100" dirty="0">
              <a:effectLst/>
              <a:latin typeface="Calibri"/>
              <a:ea typeface="Calibri"/>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panose="020F0502020204030204" pitchFamily="34" charset="0"/>
                <a:cs typeface="Calibri"/>
              </a:rPr>
              <a:t>Also in July 2022, WHO released the Consolidated guidelines on person-centred HIV strategic information: strengthening routine data for impact. These present a </a:t>
            </a:r>
            <a:r>
              <a:rPr lang="en-GB" sz="1800" b="1" kern="100" dirty="0">
                <a:effectLst/>
                <a:latin typeface="Calibri"/>
                <a:ea typeface="Calibri" panose="020F0502020204030204" pitchFamily="34" charset="0"/>
                <a:cs typeface="Calibri"/>
              </a:rPr>
              <a:t>standard minimum dataset, priority indicators and recommendations to strengthen data use </a:t>
            </a:r>
            <a:r>
              <a:rPr lang="en-GB" sz="1800" kern="100" dirty="0">
                <a:effectLst/>
                <a:latin typeface="Calibri"/>
                <a:ea typeface="Calibri" panose="020F0502020204030204" pitchFamily="34" charset="0"/>
                <a:cs typeface="Calibri"/>
              </a:rPr>
              <a:t>across HIV prevention, testing and </a:t>
            </a:r>
            <a:r>
              <a:rPr lang="en-GB" sz="1800" kern="100" dirty="0">
                <a:latin typeface="Calibri"/>
                <a:ea typeface="Calibri" panose="020F0502020204030204" pitchFamily="34" charset="0"/>
                <a:cs typeface="Calibri"/>
              </a:rPr>
              <a:t>treatment. It also outlines</a:t>
            </a:r>
            <a:r>
              <a:rPr lang="en-GB" sz="1800" kern="100" dirty="0">
                <a:effectLst/>
                <a:latin typeface="Calibri"/>
                <a:ea typeface="Calibri" panose="020F0502020204030204" pitchFamily="34" charset="0"/>
                <a:cs typeface="Calibri"/>
              </a:rPr>
              <a:t> </a:t>
            </a:r>
            <a:r>
              <a:rPr lang="en-GB" sz="1800" b="1" kern="100" dirty="0">
                <a:effectLst/>
                <a:latin typeface="Calibri"/>
                <a:ea typeface="Calibri" panose="020F0502020204030204" pitchFamily="34" charset="0"/>
                <a:cs typeface="Calibri"/>
              </a:rPr>
              <a:t>linkages to services </a:t>
            </a:r>
            <a:r>
              <a:rPr lang="en-GB" sz="1800" kern="100" dirty="0">
                <a:effectLst/>
                <a:latin typeface="Calibri"/>
                <a:ea typeface="Calibri" panose="020F0502020204030204" pitchFamily="34" charset="0"/>
                <a:cs typeface="Calibri"/>
              </a:rPr>
              <a:t>for sexually transmitted infections, viral hepatitis, tuberculosis and cervical cancer</a:t>
            </a:r>
            <a:r>
              <a:rPr lang="en-GB" sz="1800" kern="100" dirty="0">
                <a:latin typeface="Calibri"/>
                <a:ea typeface="Calibri" panose="020F0502020204030204" pitchFamily="34" charset="0"/>
                <a:cs typeface="Calibri"/>
              </a:rPr>
              <a:t> – integrating services is one of the principles of person-centred care.</a:t>
            </a:r>
            <a:endParaRPr lang="en-ZA" sz="1800" kern="100" dirty="0">
              <a:effectLst/>
              <a:latin typeface="Calibri"/>
              <a:ea typeface="Calibri" panose="020F0502020204030204" pitchFamily="34" charset="0"/>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a:cs typeface="Calibri"/>
              </a:rPr>
              <a:t>In 2023, WHO published the implementation guidance on Integrating the prevention and control of noncommunicable diseases </a:t>
            </a:r>
            <a:r>
              <a:rPr lang="en-GB" sz="1800" kern="100" dirty="0">
                <a:latin typeface="Calibri"/>
                <a:ea typeface="Calibri"/>
                <a:cs typeface="Calibri"/>
              </a:rPr>
              <a:t>into</a:t>
            </a:r>
            <a:r>
              <a:rPr lang="en-GB" sz="1800" kern="100" dirty="0">
                <a:effectLst/>
                <a:latin typeface="Calibri"/>
                <a:ea typeface="Calibri"/>
                <a:cs typeface="Calibri"/>
              </a:rPr>
              <a:t> HIV, tuberculosis and sexual and reproductive health </a:t>
            </a:r>
            <a:r>
              <a:rPr lang="en-GB" sz="1800" kern="100" dirty="0">
                <a:latin typeface="Calibri"/>
                <a:ea typeface="Calibri"/>
                <a:cs typeface="Calibri"/>
              </a:rPr>
              <a:t>programmes</a:t>
            </a:r>
            <a:r>
              <a:rPr lang="en-GB" sz="1800" kern="100" dirty="0">
                <a:effectLst/>
                <a:latin typeface="Calibri"/>
                <a:ea typeface="Calibri"/>
                <a:cs typeface="Calibri"/>
              </a:rPr>
              <a:t>. </a:t>
            </a:r>
            <a:r>
              <a:rPr lang="en-GB" sz="1800" kern="100" dirty="0">
                <a:latin typeface="Calibri"/>
                <a:ea typeface="Calibri"/>
                <a:cs typeface="Calibri"/>
              </a:rPr>
              <a:t>This guidance </a:t>
            </a:r>
            <a:r>
              <a:rPr lang="en-GB" sz="1800" kern="100" dirty="0">
                <a:effectLst/>
                <a:latin typeface="Calibri"/>
                <a:ea typeface="Calibri"/>
                <a:cs typeface="Calibri"/>
              </a:rPr>
              <a:t>provides pragmatic, holistic solutions, such as evidence-based checklists, practical considerations, case studies and tools for various stakeholders</a:t>
            </a:r>
            <a:r>
              <a:rPr lang="en-GB" sz="1800" kern="100" dirty="0">
                <a:latin typeface="Calibri"/>
                <a:ea typeface="Calibri"/>
                <a:cs typeface="Calibri"/>
              </a:rPr>
              <a:t> to integrate care across diseases.</a:t>
            </a:r>
            <a:endParaRPr lang="en-ZA" sz="1800" kern="100" dirty="0">
              <a:effectLst/>
              <a:latin typeface="Calibri"/>
              <a:ea typeface="Calibri"/>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34" name="Google Shape;334;g2b0f1df3531_5_11: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0f1df3531_5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0f1df3531_5_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a:lnSpc>
                <a:spcPct val="107000"/>
              </a:lnSpc>
              <a:spcAft>
                <a:spcPts val="800"/>
              </a:spcAft>
            </a:pPr>
            <a:r>
              <a:rPr lang="en-GB" sz="1800" kern="100" dirty="0">
                <a:effectLst/>
                <a:latin typeface="Calibri"/>
                <a:ea typeface="Calibri" panose="020F0502020204030204" pitchFamily="34" charset="0"/>
                <a:cs typeface="Calibri"/>
              </a:rPr>
              <a:t>Script: </a:t>
            </a:r>
            <a:endParaRPr lang="en-US" dirty="0">
              <a:latin typeface="Calibri"/>
              <a:cs typeface="Calibri"/>
            </a:endParaRPr>
          </a:p>
          <a:p>
            <a:pPr marL="158750">
              <a:lnSpc>
                <a:spcPct val="107000"/>
              </a:lnSpc>
              <a:spcAft>
                <a:spcPts val="800"/>
              </a:spcAft>
            </a:pPr>
            <a:r>
              <a:rPr lang="en-GB" sz="6000" dirty="0">
                <a:latin typeface="Verdana"/>
                <a:ea typeface="Verdana"/>
              </a:rPr>
              <a:t>Do global funders support person-centred care? </a:t>
            </a:r>
            <a:r>
              <a:rPr lang="en-GB" sz="1800" kern="100" dirty="0">
                <a:effectLst/>
                <a:latin typeface="Calibri"/>
                <a:ea typeface="Calibri" panose="020F0502020204030204" pitchFamily="34" charset="0"/>
                <a:cs typeface="Calibri"/>
              </a:rPr>
              <a:t>Also yes.</a:t>
            </a:r>
            <a:r>
              <a:rPr lang="en-GB" sz="1800" kern="100" dirty="0">
                <a:latin typeface="Calibri"/>
                <a:ea typeface="Calibri" panose="020F0502020204030204" pitchFamily="34" charset="0"/>
                <a:cs typeface="Calibri"/>
              </a:rPr>
              <a:t> </a:t>
            </a:r>
            <a:endParaRPr lang="en-GB" dirty="0"/>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a:cs typeface="Calibri"/>
              </a:rPr>
              <a:t>PEPFAR’s reimagined strategic direction also highlights the priority to </a:t>
            </a:r>
            <a:r>
              <a:rPr lang="en-GB" sz="1800" b="1" kern="100" dirty="0">
                <a:effectLst/>
                <a:latin typeface="Calibri"/>
                <a:ea typeface="Calibri"/>
                <a:cs typeface="Calibri"/>
              </a:rPr>
              <a:t>integrate vertical HIV </a:t>
            </a:r>
            <a:r>
              <a:rPr lang="en-GB" sz="1800" b="1" kern="100" dirty="0">
                <a:latin typeface="Calibri"/>
                <a:ea typeface="Calibri"/>
                <a:cs typeface="Calibri"/>
              </a:rPr>
              <a:t>and</a:t>
            </a:r>
            <a:r>
              <a:rPr lang="en-GB" sz="1800" b="1" kern="100" dirty="0">
                <a:effectLst/>
                <a:latin typeface="Calibri"/>
                <a:ea typeface="Calibri"/>
                <a:cs typeface="Calibri"/>
              </a:rPr>
              <a:t> AIDS programmes more efficiently and effectively into the local health service delivery infrastructure </a:t>
            </a:r>
            <a:r>
              <a:rPr lang="en-GB" sz="1800" kern="100" dirty="0">
                <a:effectLst/>
                <a:latin typeface="Calibri"/>
                <a:ea typeface="Calibri"/>
                <a:cs typeface="Calibri"/>
              </a:rPr>
              <a:t>to manage</a:t>
            </a:r>
            <a:r>
              <a:rPr lang="en-GB" sz="1800" kern="100" dirty="0">
                <a:latin typeface="Calibri"/>
                <a:ea typeface="Calibri"/>
                <a:cs typeface="Calibri"/>
              </a:rPr>
              <a:t> services across multiple conditions that impact people living with HIV, such as</a:t>
            </a:r>
            <a:r>
              <a:rPr lang="en-GB" sz="1800" kern="100" dirty="0">
                <a:effectLst/>
                <a:latin typeface="Calibri"/>
                <a:ea typeface="Calibri"/>
                <a:cs typeface="Calibri"/>
              </a:rPr>
              <a:t> tuberculosis, non-communicable diseases, </a:t>
            </a:r>
            <a:r>
              <a:rPr lang="en-GB" sz="1800" kern="100" dirty="0">
                <a:latin typeface="Calibri"/>
                <a:ea typeface="Calibri"/>
                <a:cs typeface="Calibri"/>
              </a:rPr>
              <a:t>and sexual</a:t>
            </a:r>
            <a:r>
              <a:rPr lang="en-GB" sz="1800" kern="100" dirty="0">
                <a:effectLst/>
                <a:latin typeface="Calibri"/>
                <a:ea typeface="Calibri"/>
                <a:cs typeface="Calibri"/>
              </a:rPr>
              <a:t> reproductive health</a:t>
            </a:r>
            <a:r>
              <a:rPr lang="en-GB" sz="1800" kern="100" dirty="0">
                <a:latin typeface="Calibri"/>
                <a:ea typeface="Calibri"/>
                <a:cs typeface="Calibri"/>
              </a:rPr>
              <a:t>. </a:t>
            </a:r>
            <a:endParaRPr lang="en-ZA" sz="1800" kern="100" dirty="0">
              <a:effectLst/>
              <a:latin typeface="Calibri"/>
              <a:ea typeface="Calibri"/>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new Global Fund strategy also calls for</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resilient and sustainable systems for health that place people and communities, not diseases, at the centre of the health system</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34" name="Google Shape;334;g2b0f1df3531_5_11: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00375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a85caa2ea7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a85caa2ea7_1_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a:t>So how do we operationalize person-centred care?</a:t>
            </a:r>
            <a:endParaRPr/>
          </a:p>
        </p:txBody>
      </p:sp>
      <p:sp>
        <p:nvSpPr>
          <p:cNvPr id="346" name="Google Shape;346;g2a85caa2ea7_1_17: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a17a163fff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a17a163fff_0_34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Script: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What are the operational principles needed to implement person-</a:t>
            </a:r>
            <a:r>
              <a:rPr lang="en-CH" b="0" dirty="0">
                <a:effectLst/>
              </a:rPr>
              <a:t> </a:t>
            </a:r>
            <a:r>
              <a:rPr lang="en-GB" dirty="0">
                <a:solidFill>
                  <a:schemeClr val="dk1"/>
                </a:solidFill>
              </a:rPr>
              <a:t>centred care?</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Many frameworks have tried to articulate the different dimensions of this important concept. Here, we present a framework that adapts the Health Foundation’s definition and the person-centred framework developed by Scholl et al. and has been further informed by multiple rounds of stakeholder consultations led by the IAS.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Starting from the top, person-centred care recognizes that a person seeking HIV care is a whole person, beyond their HIV diagnosis and the demands of the health system on their time and engagement. They are complex individuals who face multiple competing priorities between their health, work, hobbies and family. Person-centred care considers their broader context and lives, including their biological, psychosocial and community contexts, as represented by the violet colour on top of the framework. </a:t>
            </a: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Now, heading around the framework in a clockwise direction:</a:t>
            </a:r>
          </a:p>
          <a:p>
            <a:pPr marL="171450" lvl="0" indent="-171450" algn="l" rtl="0">
              <a:spcBef>
                <a:spcPts val="0"/>
              </a:spcBef>
              <a:spcAft>
                <a:spcPts val="0"/>
              </a:spcAft>
              <a:buClr>
                <a:schemeClr val="dk1"/>
              </a:buClr>
              <a:buSzPts val="1100"/>
            </a:pPr>
            <a:r>
              <a:rPr lang="en-GB" dirty="0">
                <a:solidFill>
                  <a:schemeClr val="dk1"/>
                </a:solidFill>
              </a:rPr>
              <a:t>Person-centred care is also personalized: it recognizes that each person is unique and has specific health needs, but also preferences, values, feelings, beliefs, concerns and expectations (represented in orange). </a:t>
            </a:r>
            <a:endParaRPr dirty="0">
              <a:solidFill>
                <a:schemeClr val="dk1"/>
              </a:solidFill>
            </a:endParaRPr>
          </a:p>
          <a:p>
            <a:pPr marL="171450" lvl="0" indent="-171450" algn="l" rtl="0">
              <a:spcBef>
                <a:spcPts val="0"/>
              </a:spcBef>
              <a:spcAft>
                <a:spcPts val="0"/>
              </a:spcAft>
              <a:buClr>
                <a:schemeClr val="dk1"/>
              </a:buClr>
              <a:buSzPts val="1100"/>
            </a:pPr>
            <a:r>
              <a:rPr lang="en-GB" dirty="0">
                <a:solidFill>
                  <a:schemeClr val="dk1"/>
                </a:solidFill>
              </a:rPr>
              <a:t>Person-centred care is respectful of this and is tailored to an individual’s needs. It integrates care across the different services so that high-quality services are built around the person’s needs rather than the health facility’s needs (represented in dark grey).</a:t>
            </a:r>
            <a:endParaRPr dirty="0">
              <a:solidFill>
                <a:schemeClr val="dk1"/>
              </a:solidFill>
            </a:endParaRPr>
          </a:p>
          <a:p>
            <a:pPr marL="171450" lvl="0" indent="-171450" algn="l" rtl="0">
              <a:spcBef>
                <a:spcPts val="0"/>
              </a:spcBef>
              <a:spcAft>
                <a:spcPts val="0"/>
              </a:spcAft>
              <a:buClr>
                <a:schemeClr val="dk1"/>
              </a:buClr>
              <a:buSzPts val="1100"/>
            </a:pPr>
            <a:r>
              <a:rPr lang="en-GB" dirty="0">
                <a:solidFill>
                  <a:schemeClr val="dk1"/>
                </a:solidFill>
              </a:rPr>
              <a:t>Person-centred care asks healthcare providers to be empathetic towards people using the services and to support their dignity (red).</a:t>
            </a:r>
            <a:endParaRPr dirty="0">
              <a:solidFill>
                <a:schemeClr val="dk1"/>
              </a:solidFill>
            </a:endParaRPr>
          </a:p>
          <a:p>
            <a:pPr marL="171450" lvl="0" indent="-171450" algn="l" rtl="0">
              <a:spcBef>
                <a:spcPts val="0"/>
              </a:spcBef>
              <a:spcAft>
                <a:spcPts val="0"/>
              </a:spcAft>
              <a:buClr>
                <a:schemeClr val="dk1"/>
              </a:buClr>
              <a:buSzPts val="1100"/>
            </a:pPr>
            <a:r>
              <a:rPr lang="en-GB" dirty="0">
                <a:solidFill>
                  <a:schemeClr val="dk1"/>
                </a:solidFill>
              </a:rPr>
              <a:t>Person-centred care also focuses on both the person accessing care and the healthcare provider, putting the partnership between them as a central focus and making clients equal partners in planning, delivering and monitoring their care (teal).</a:t>
            </a:r>
            <a:endParaRPr dirty="0">
              <a:solidFill>
                <a:schemeClr val="dk1"/>
              </a:solidFill>
            </a:endParaRPr>
          </a:p>
          <a:p>
            <a:pPr marL="0" lvl="0" indent="0" algn="l" rtl="0">
              <a:spcBef>
                <a:spcPts val="0"/>
              </a:spcBef>
              <a:spcAft>
                <a:spcPts val="0"/>
              </a:spcAft>
              <a:buClr>
                <a:schemeClr val="dk1"/>
              </a:buClr>
              <a:buSzPts val="1100"/>
              <a:buFont typeface="Arial"/>
              <a:buNone/>
            </a:pPr>
            <a:endParaRPr lang="en-GB"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All of these dimensions of person-centred care are interlinked, interdependent and indivisible.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rgbClr val="000000"/>
              </a:buClr>
              <a:buSzPts val="1200"/>
              <a:buFont typeface="Verdana"/>
              <a:buNone/>
            </a:pPr>
            <a:endParaRPr dirty="0"/>
          </a:p>
        </p:txBody>
      </p:sp>
      <p:sp>
        <p:nvSpPr>
          <p:cNvPr id="352" name="Google Shape;352;g2a17a163fff_0_34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17a163fff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a17a163fff_0_4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Waweru et al. found that people accessing ART care in Uganda understand the concepts of person-centred care and express a demand for it.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People accessing ART services are in general asking for fairly straightforward improvements: good quality care and participation in the decisions about their health. They are asking for person-centred care.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Good quality care generally includes: medications that are easily accessible, easy to take and don’t make you sick; services that don’t require frequent visits and are easy to access with short travel distances; short waiting times; flexible opening hours; free at point of service; and staff that are supportive of the people accessing their facilities. In fact, one study, by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Zanolini</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et al., found that people were willing to trade off and wait 19 more hours or travel 45km further to see nice rather than rude healthcare providers!</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However, not everyone has the same preferences, and preferences change over time – people need care that addresses the needs they face at that point in their treatment journey and is responsive to their changing priorities.</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While some people still prefer to defer to their provider on all decisions about their health, Kumar et al. found that nearly three-quarters of the participants they interviewed wanted to be involved in the decision making about their antiretroviral care. Even if they see the healthcare provider as the expert who has the knowledge and skills to direct a good course of care, and the responsibility isn’t an equal share between provider and client, people overwhelmingly want to be involved in decisions about their health and treatment.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Making a decision requires a choice between options, which supports the introduction of different models of differentiated service delivery.</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also requires positive relationships between clients and healthcare providers. However, the power dynamic is not equal. In a study by Waweru et al. in 2019, client-participants accepted their shared responsibility in the relationship, but ascribed substantial influence to the characteristics of the healthcare worker and their position in providing a diagnosis and gatekeeping treatment. Therefore, healthcare workers have a responsibility to create a safe space for clients to voice their concerns. This needs trust, and as Waweru et al. found, is facilitated when each interaction builds on previous positive experiences(3).</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78" name="Google Shape;378;g2a17a163fff_0_42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17a163fff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a17a163fff_0_20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a:ea typeface="Calibri"/>
                <a:cs typeface="Calibri"/>
              </a:rPr>
              <a:t>There is no doubt that person-centred care is important for quality improvement and strategic plans to deliver good quality health services. Evidence shows that person-centred care improves clinical outcomes and the experience of clients and providers.</a:t>
            </a:r>
            <a:r>
              <a:rPr lang="en-GB" sz="1800" kern="100" dirty="0">
                <a:latin typeface="Calibri"/>
                <a:ea typeface="Calibri"/>
                <a:cs typeface="Calibri"/>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a:ea typeface="Calibri"/>
                <a:cs typeface="Calibri"/>
              </a:rPr>
              <a:t> </a:t>
            </a:r>
          </a:p>
          <a:p>
            <a:pPr marL="158750" indent="0">
              <a:lnSpc>
                <a:spcPct val="107000"/>
              </a:lnSpc>
              <a:spcAft>
                <a:spcPts val="800"/>
              </a:spcAft>
              <a:buNone/>
            </a:pPr>
            <a:r>
              <a:rPr lang="en-GB" sz="1800" kern="100" dirty="0">
                <a:effectLst/>
                <a:latin typeface="Calibri"/>
                <a:ea typeface="Calibri"/>
                <a:cs typeface="Calibri"/>
              </a:rPr>
              <a:t>Person-centred care is important in HIV treatment services, where we have very high expectations on clients to engage with both the HIV services and their antiretroviral therapy over a lifetime of changing circumstances and different pressures. Person-centred care is important to make sure that people have the support they need to stay in care and take their treatment consistently.</a:t>
            </a:r>
            <a:endParaRPr lang="en-ZA" sz="1800" kern="100" dirty="0">
              <a:effectLst/>
              <a:latin typeface="Calibri"/>
              <a:ea typeface="Calibri"/>
              <a:cs typeface="Calibri"/>
            </a:endParaRPr>
          </a:p>
          <a:p>
            <a:pPr marL="158750" indent="0">
              <a:lnSpc>
                <a:spcPct val="107000"/>
              </a:lnSpc>
              <a:spcAft>
                <a:spcPts val="800"/>
              </a:spcAft>
              <a:buNone/>
            </a:pPr>
            <a:r>
              <a:rPr lang="en-ZA" sz="1800" kern="100" dirty="0">
                <a:effectLst/>
                <a:latin typeface="Calibri"/>
                <a:ea typeface="Calibri"/>
                <a:cs typeface="Calibri"/>
              </a:rPr>
              <a:t> </a:t>
            </a:r>
          </a:p>
          <a:p>
            <a:pPr marL="158750" indent="0">
              <a:lnSpc>
                <a:spcPct val="107000"/>
              </a:lnSpc>
              <a:spcAft>
                <a:spcPts val="800"/>
              </a:spcAft>
              <a:buNone/>
            </a:pPr>
            <a:r>
              <a:rPr lang="en-US" sz="1800" kern="100" dirty="0">
                <a:effectLst/>
                <a:latin typeface="Calibri"/>
                <a:ea typeface="Calibri"/>
                <a:cs typeface="Calibri"/>
              </a:rPr>
              <a:t>However, there is still a gap between the theory and principles of person-</a:t>
            </a:r>
            <a:r>
              <a:rPr lang="en-US" sz="1800" kern="100" dirty="0" err="1">
                <a:effectLst/>
                <a:latin typeface="Calibri"/>
                <a:ea typeface="Calibri"/>
                <a:cs typeface="Calibri"/>
              </a:rPr>
              <a:t>centred</a:t>
            </a:r>
            <a:r>
              <a:rPr lang="en-US" sz="1800" kern="100" dirty="0">
                <a:effectLst/>
                <a:latin typeface="Calibri"/>
                <a:ea typeface="Calibri"/>
                <a:cs typeface="Calibri"/>
              </a:rPr>
              <a:t> care on one hand and implementing these principles in practice on the other.</a:t>
            </a:r>
          </a:p>
          <a:p>
            <a:pPr marL="158750" indent="0">
              <a:lnSpc>
                <a:spcPct val="107000"/>
              </a:lnSpc>
              <a:spcAft>
                <a:spcPts val="800"/>
              </a:spcAft>
              <a:buNone/>
            </a:pPr>
            <a:r>
              <a:rPr lang="en-ZA" sz="1800" kern="100" dirty="0">
                <a:effectLst/>
                <a:latin typeface="Calibri"/>
                <a:ea typeface="Calibri"/>
                <a:cs typeface="Calibri"/>
              </a:rPr>
              <a:t> </a:t>
            </a:r>
          </a:p>
          <a:p>
            <a:pPr marL="158750">
              <a:lnSpc>
                <a:spcPct val="107000"/>
              </a:lnSpc>
              <a:spcAft>
                <a:spcPts val="800"/>
              </a:spcAft>
            </a:pPr>
            <a:r>
              <a:rPr lang="en-GB" sz="1800" kern="100" dirty="0">
                <a:effectLst/>
                <a:latin typeface="Calibri"/>
                <a:ea typeface="Calibri"/>
                <a:cs typeface="Calibri"/>
              </a:rPr>
              <a:t>This presentation will explore ways for healthcare providers and health facilities to implement and integrate person-centred care into the services they offer in a practical way. We will focus on HIV treatment services and how person-centred care has been implemented in delivering antiretroviral therapy. We won’t cover prevention interventions or testing services, but the person-centred approaches we cover in this guidance can be applied to </a:t>
            </a:r>
            <a:r>
              <a:rPr lang="en-GB" sz="1800" kern="100" dirty="0">
                <a:latin typeface="Calibri"/>
                <a:ea typeface="Calibri"/>
                <a:cs typeface="Calibri"/>
              </a:rPr>
              <a:t>all other </a:t>
            </a:r>
            <a:r>
              <a:rPr lang="en-GB" sz="1800" kern="100" dirty="0">
                <a:effectLst/>
                <a:latin typeface="Calibri"/>
                <a:ea typeface="Calibri"/>
                <a:cs typeface="Calibri"/>
              </a:rPr>
              <a:t>HIV services.</a:t>
            </a:r>
            <a:r>
              <a:rPr lang="en-GB" sz="1800" kern="100" dirty="0">
                <a:latin typeface="Calibri"/>
                <a:ea typeface="Calibri"/>
                <a:cs typeface="Calibri"/>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a:ea typeface="Calibri"/>
                <a:cs typeface="Calibri"/>
              </a:rPr>
              <a:t> </a:t>
            </a:r>
          </a:p>
        </p:txBody>
      </p:sp>
      <p:sp>
        <p:nvSpPr>
          <p:cNvPr id="223" name="Google Shape;223;g2a17a163fff_0_203: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a17a163fff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a17a163fff_0_38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 how do we start to put these principles into practice?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effectLst/>
                <a:latin typeface="Calibri"/>
                <a:ea typeface="Calibri" panose="020F0502020204030204" pitchFamily="34" charset="0"/>
                <a:cs typeface="Calibri"/>
              </a:rPr>
              <a:t>The principles are universal and are important in every context. They are the characteristics of providers and services that are essential to implementing person-centred care. It includes seeing the person as a whole through the biopsychosocial view and prioritizing relationships between clients and providers. These principles form the foundation to design the activities and interventions that bring about change in the health system – they are at the centre of operationalizing person-centred care. </a:t>
            </a:r>
            <a:r>
              <a:rPr lang="en-GB" sz="1800" kern="100" dirty="0">
                <a:latin typeface="Calibri"/>
                <a:ea typeface="Calibri" panose="020F0502020204030204" pitchFamily="34" charset="0"/>
                <a:cs typeface="Calibri"/>
              </a:rPr>
              <a:t>They are operationalized through the activities that are put in place to turn these concepts into care that is person-centred in reality. These activities fall under different categories, for example activities that involve changing the structure or organization of the services themselves, or involve supporting healthcare providers to provide care that is person-centred. We will go through these in more detail in the next section of this guidance. </a:t>
            </a:r>
            <a:r>
              <a:rPr lang="en-GB" sz="1800" kern="100" dirty="0">
                <a:effectLst/>
                <a:latin typeface="Calibri"/>
                <a:ea typeface="Calibri" panose="020F0502020204030204" pitchFamily="34" charset="0"/>
                <a:cs typeface="Calibri"/>
              </a:rPr>
              <a:t>But</a:t>
            </a:r>
            <a:r>
              <a:rPr lang="en-GB" sz="1800" kern="100" dirty="0">
                <a:latin typeface="Calibri"/>
                <a:ea typeface="Calibri" panose="020F0502020204030204" pitchFamily="34" charset="0"/>
                <a:cs typeface="Calibri"/>
              </a:rPr>
              <a:t> bear in mind that</a:t>
            </a:r>
            <a:r>
              <a:rPr lang="en-GB" sz="1800" kern="100" dirty="0">
                <a:effectLst/>
                <a:latin typeface="Calibri"/>
                <a:ea typeface="Calibri" panose="020F0502020204030204" pitchFamily="34" charset="0"/>
                <a:cs typeface="Calibri"/>
              </a:rPr>
              <a:t> how </a:t>
            </a:r>
            <a:r>
              <a:rPr lang="en-GB" sz="1800" kern="100" dirty="0">
                <a:latin typeface="Calibri"/>
                <a:ea typeface="Calibri" panose="020F0502020204030204" pitchFamily="34" charset="0"/>
                <a:cs typeface="Calibri"/>
              </a:rPr>
              <a:t>these activities</a:t>
            </a:r>
            <a:r>
              <a:rPr lang="en-GB" sz="1800" kern="100" dirty="0">
                <a:effectLst/>
                <a:latin typeface="Calibri"/>
                <a:ea typeface="Calibri" panose="020F0502020204030204" pitchFamily="34" charset="0"/>
                <a:cs typeface="Calibri"/>
              </a:rPr>
              <a:t> are implemented has to be adapted for each context.</a:t>
            </a:r>
            <a:r>
              <a:rPr lang="en-GB" sz="1800" kern="100" dirty="0">
                <a:latin typeface="Calibri"/>
                <a:ea typeface="Calibri" panose="020F0502020204030204" pitchFamily="34" charset="0"/>
                <a:cs typeface="Calibri"/>
              </a:rPr>
              <a:t> </a:t>
            </a:r>
            <a:endParaRPr lang="en-ZA" sz="1800" kern="100" dirty="0">
              <a:effectLst/>
              <a:latin typeface="Calibri"/>
              <a:ea typeface="Calibri" panose="020F0502020204030204" pitchFamily="34" charset="0"/>
              <a:cs typeface="Calibri"/>
            </a:endParaRPr>
          </a:p>
          <a:p>
            <a:pPr marL="158750">
              <a:lnSpc>
                <a:spcPct val="107000"/>
              </a:lnSpc>
              <a:spcAft>
                <a:spcPts val="800"/>
              </a:spcAft>
            </a:pPr>
            <a:endParaRPr lang="en-GB" sz="1800" kern="100" dirty="0">
              <a:latin typeface="Calibri"/>
              <a:ea typeface="Calibri" panose="020F0502020204030204" pitchFamily="34" charset="0"/>
              <a:cs typeface="Calibri"/>
            </a:endParaRPr>
          </a:p>
          <a:p>
            <a:pPr marL="158750">
              <a:lnSpc>
                <a:spcPct val="107000"/>
              </a:lnSpc>
              <a:spcAft>
                <a:spcPts val="800"/>
              </a:spcAft>
            </a:pPr>
            <a:r>
              <a:rPr lang="en-GB" sz="1800" kern="100" dirty="0">
                <a:latin typeface="Calibri"/>
                <a:ea typeface="Calibri" panose="020F0502020204030204" pitchFamily="34" charset="0"/>
                <a:cs typeface="Calibri"/>
              </a:rPr>
              <a:t>In an ideal world, implementing these activities would result in converting the principles into person-centred care in practice. However, in reality, there are many obstacles and challenges along the way. These need to be mitigated in order for the activities to be effective. For example, established referral links and clinical processes might challenge the implementation of an activity to reorganise services to be more person-centred, so this challenge needs to be considered otherwise the activity wont have the intended effect.</a:t>
            </a:r>
          </a:p>
          <a:p>
            <a:pPr marL="158750">
              <a:lnSpc>
                <a:spcPct val="107000"/>
              </a:lnSpc>
              <a:spcAft>
                <a:spcPts val="800"/>
              </a:spcAft>
            </a:pPr>
            <a:r>
              <a:rPr lang="en-GB" sz="1800" kern="100" dirty="0">
                <a:effectLst/>
                <a:latin typeface="Calibri"/>
                <a:ea typeface="Calibri" panose="020F0502020204030204" pitchFamily="34" charset="0"/>
                <a:cs typeface="Calibri"/>
              </a:rPr>
              <a:t>There are also certain </a:t>
            </a:r>
            <a:r>
              <a:rPr lang="en-GB" sz="1800" kern="100" dirty="0">
                <a:latin typeface="Calibri"/>
                <a:ea typeface="Calibri" panose="020F0502020204030204" pitchFamily="34" charset="0"/>
                <a:cs typeface="Calibri"/>
              </a:rPr>
              <a:t>opportunities that can be leveraged to</a:t>
            </a:r>
            <a:r>
              <a:rPr lang="en-GB" sz="1800" kern="100" dirty="0">
                <a:effectLst/>
                <a:latin typeface="Calibri"/>
                <a:ea typeface="Calibri" panose="020F0502020204030204" pitchFamily="34" charset="0"/>
                <a:cs typeface="Calibri"/>
              </a:rPr>
              <a:t> help facilitate the implementation of these principles</a:t>
            </a:r>
            <a:r>
              <a:rPr lang="en-GB" sz="1800" kern="100" dirty="0">
                <a:latin typeface="Calibri"/>
                <a:ea typeface="Calibri" panose="020F0502020204030204" pitchFamily="34" charset="0"/>
                <a:cs typeface="Calibri"/>
              </a:rPr>
              <a:t>. For example, increasing support from funders for integrating care across different diseases may offer support and help the team</a:t>
            </a:r>
            <a:r>
              <a:rPr lang="en-GB" sz="1800" kern="100" dirty="0">
                <a:effectLst/>
                <a:latin typeface="Calibri"/>
                <a:ea typeface="Calibri" panose="020F0502020204030204" pitchFamily="34" charset="0"/>
                <a:cs typeface="Calibri"/>
              </a:rPr>
              <a:t> </a:t>
            </a:r>
            <a:r>
              <a:rPr lang="en-GB" sz="1800" kern="100" dirty="0">
                <a:latin typeface="Calibri"/>
                <a:ea typeface="Calibri" panose="020F0502020204030204" pitchFamily="34" charset="0"/>
                <a:cs typeface="Calibri"/>
              </a:rPr>
              <a:t>find funds to reorganise their HIV services to be more person-centred. </a:t>
            </a:r>
            <a:endParaRPr lang="en-ZA" sz="1800" kern="100" dirty="0">
              <a:latin typeface="Calibri"/>
              <a:ea typeface="Calibri" panose="020F0502020204030204" pitchFamily="34" charset="0"/>
              <a:cs typeface="Calibri"/>
            </a:endParaRPr>
          </a:p>
          <a:p>
            <a:pPr marL="158750">
              <a:lnSpc>
                <a:spcPct val="107000"/>
              </a:lnSpc>
              <a:spcAft>
                <a:spcPts val="800"/>
              </a:spcAft>
            </a:pPr>
            <a:endParaRPr lang="en-GB" sz="1800" kern="100" dirty="0">
              <a:latin typeface="Calibri"/>
              <a:ea typeface="Calibri" panose="020F0502020204030204" pitchFamily="34" charset="0"/>
              <a:cs typeface="Calibri"/>
            </a:endParaRPr>
          </a:p>
          <a:p>
            <a:pPr marL="158750">
              <a:lnSpc>
                <a:spcPct val="107000"/>
              </a:lnSpc>
              <a:spcAft>
                <a:spcPts val="800"/>
              </a:spcAft>
            </a:pPr>
            <a:r>
              <a:rPr lang="en-GB" sz="1800" kern="100" dirty="0">
                <a:latin typeface="Calibri"/>
                <a:ea typeface="Calibri" panose="020F0502020204030204" pitchFamily="34" charset="0"/>
                <a:cs typeface="Calibri"/>
              </a:rPr>
              <a:t>The</a:t>
            </a:r>
            <a:r>
              <a:rPr lang="en-GB" sz="1800" kern="100" dirty="0">
                <a:effectLst/>
                <a:latin typeface="Calibri"/>
                <a:ea typeface="Calibri" panose="020F0502020204030204" pitchFamily="34" charset="0"/>
                <a:cs typeface="Calibri"/>
              </a:rPr>
              <a:t> challenges you need to overcome and the opportunities to enable person-centred care also depend on your context.</a:t>
            </a:r>
            <a:endParaRPr lang="en-ZA" sz="1800" kern="100" dirty="0">
              <a:effectLst/>
              <a:latin typeface="Calibri"/>
              <a:ea typeface="Calibri" panose="020F0502020204030204" pitchFamily="34" charset="0"/>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a:lnSpc>
                <a:spcPct val="107000"/>
              </a:lnSpc>
              <a:spcAft>
                <a:spcPts val="800"/>
              </a:spcAft>
            </a:pPr>
            <a:r>
              <a:rPr lang="en-GB" sz="1800" kern="100" dirty="0">
                <a:latin typeface="Calibri"/>
                <a:ea typeface="Calibri" panose="020F0502020204030204" pitchFamily="34" charset="0"/>
                <a:cs typeface="Calibri"/>
              </a:rPr>
              <a:t>In the next section of this guidance, we will dive deeper into some examples of activities that have been implemented to operationalize the principles of person centred care in different contexts. We</a:t>
            </a:r>
            <a:r>
              <a:rPr lang="en-GB" sz="1800" kern="100" dirty="0">
                <a:effectLst/>
                <a:latin typeface="Calibri"/>
                <a:ea typeface="Calibri" panose="020F0502020204030204" pitchFamily="34" charset="0"/>
                <a:cs typeface="Calibri"/>
              </a:rPr>
              <a:t> will </a:t>
            </a:r>
            <a:r>
              <a:rPr lang="en-GB" sz="1800" kern="100" dirty="0">
                <a:latin typeface="Calibri"/>
                <a:ea typeface="Calibri" panose="020F0502020204030204" pitchFamily="34" charset="0"/>
                <a:cs typeface="Calibri"/>
              </a:rPr>
              <a:t>also explore some of the challenges and opportunities to implementing person-centred care in practice.</a:t>
            </a:r>
            <a:endParaRPr lang="en-ZA" sz="1800" kern="100" dirty="0">
              <a:effectLst/>
              <a:latin typeface="Calibri"/>
              <a:ea typeface="Calibri" panose="020F0502020204030204" pitchFamily="34" charset="0"/>
              <a:cs typeface="Calibri"/>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Keep your context in mind as we go through examples of what other people have done. Think about how this would apply in YOUR context, what challenges YOU face, and what opportunities there are in YOUR system to implement person-centred care.</a:t>
            </a:r>
          </a:p>
          <a:p>
            <a:pPr marL="15875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7000"/>
              </a:lnSpc>
              <a:spcBef>
                <a:spcPts val="0"/>
              </a:spcBef>
              <a:spcAft>
                <a:spcPts val="800"/>
              </a:spcAft>
              <a:buClrTx/>
              <a:buSzTx/>
              <a:buFontTx/>
              <a:buNone/>
              <a:tabLst/>
              <a:defRPr/>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89" name="Google Shape;389;g2a17a163fff_0_385: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1d3946416_2_1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2a1d3946416_2_121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a:buClr>
                <a:schemeClr val="dk1"/>
              </a:buClr>
              <a:buSzPts val="1100"/>
            </a:pPr>
            <a:r>
              <a:rPr lang="en-GB">
                <a:solidFill>
                  <a:schemeClr val="dk1"/>
                </a:solidFill>
                <a:latin typeface="Verdana"/>
                <a:ea typeface="Verdana"/>
              </a:rPr>
              <a:t>Script: We will discuss how to operationalize person-centred care within five components that relate to the way health services are organized and delivered. These are: </a:t>
            </a:r>
            <a:endParaRPr lang="en-GB">
              <a:solidFill>
                <a:schemeClr val="dk1"/>
              </a:solidFill>
            </a:endParaRPr>
          </a:p>
          <a:p>
            <a:pPr marL="228600" lvl="0" indent="-228600" algn="l" rtl="0">
              <a:spcBef>
                <a:spcPts val="0"/>
              </a:spcBef>
              <a:spcAft>
                <a:spcPts val="0"/>
              </a:spcAft>
              <a:buClr>
                <a:schemeClr val="dk1"/>
              </a:buClr>
              <a:buSzPts val="1100"/>
              <a:buFont typeface="+mj-lt"/>
              <a:buAutoNum type="arabicPeriod"/>
            </a:pPr>
            <a:r>
              <a:rPr lang="en-GB">
                <a:solidFill>
                  <a:schemeClr val="dk1"/>
                </a:solidFill>
                <a:latin typeface="Verdana"/>
                <a:ea typeface="Verdana"/>
              </a:rPr>
              <a:t>Service structure and organization</a:t>
            </a:r>
          </a:p>
          <a:p>
            <a:pPr marL="228600" lvl="0" indent="-228600" algn="l" rtl="0">
              <a:spcBef>
                <a:spcPts val="0"/>
              </a:spcBef>
              <a:spcAft>
                <a:spcPts val="0"/>
              </a:spcAft>
              <a:buClr>
                <a:schemeClr val="dk1"/>
              </a:buClr>
              <a:buSzPts val="1100"/>
              <a:buFont typeface="+mj-lt"/>
              <a:buAutoNum type="arabicPeriod"/>
            </a:pPr>
            <a:r>
              <a:rPr lang="en-GB">
                <a:solidFill>
                  <a:schemeClr val="dk1"/>
                </a:solidFill>
                <a:latin typeface="Verdana"/>
                <a:ea typeface="Verdana"/>
              </a:rPr>
              <a:t>Healthcare provider competencies and support</a:t>
            </a:r>
          </a:p>
          <a:p>
            <a:pPr marL="228600" lvl="0" indent="-228600" algn="l" rtl="0">
              <a:spcBef>
                <a:spcPts val="0"/>
              </a:spcBef>
              <a:spcAft>
                <a:spcPts val="0"/>
              </a:spcAft>
              <a:buClr>
                <a:schemeClr val="dk1"/>
              </a:buClr>
              <a:buSzPts val="1100"/>
              <a:buFont typeface="+mj-lt"/>
              <a:buAutoNum type="arabicPeriod"/>
            </a:pPr>
            <a:r>
              <a:rPr lang="en-GB">
                <a:solidFill>
                  <a:schemeClr val="dk1"/>
                </a:solidFill>
                <a:latin typeface="Verdana"/>
                <a:ea typeface="Verdana"/>
              </a:rPr>
              <a:t>Data collection, feedback and utilization</a:t>
            </a:r>
          </a:p>
          <a:p>
            <a:pPr marL="228600" lvl="0" indent="-228600" algn="l" rtl="0">
              <a:spcBef>
                <a:spcPts val="0"/>
              </a:spcBef>
              <a:spcAft>
                <a:spcPts val="0"/>
              </a:spcAft>
              <a:buClr>
                <a:schemeClr val="dk1"/>
              </a:buClr>
              <a:buSzPts val="1100"/>
              <a:buFont typeface="+mj-lt"/>
              <a:buAutoNum type="arabicPeriod"/>
            </a:pPr>
            <a:r>
              <a:rPr lang="en-GB">
                <a:solidFill>
                  <a:schemeClr val="dk1"/>
                </a:solidFill>
                <a:latin typeface="Verdana"/>
                <a:ea typeface="Verdana"/>
              </a:rPr>
              <a:t>Client-healthcare provider interactions</a:t>
            </a:r>
          </a:p>
          <a:p>
            <a:pPr marL="228600" lvl="0" indent="-228600" algn="l" rtl="0">
              <a:spcBef>
                <a:spcPts val="0"/>
              </a:spcBef>
              <a:spcAft>
                <a:spcPts val="0"/>
              </a:spcAft>
              <a:buClr>
                <a:schemeClr val="dk1"/>
              </a:buClr>
              <a:buSzPts val="1100"/>
              <a:buFont typeface="+mj-lt"/>
              <a:buAutoNum type="arabicPeriod"/>
            </a:pPr>
            <a:r>
              <a:rPr lang="en-GB">
                <a:solidFill>
                  <a:schemeClr val="dk1"/>
                </a:solidFill>
                <a:latin typeface="Verdana"/>
                <a:ea typeface="Verdana"/>
              </a:rPr>
              <a:t>Governance and leadership commitment</a:t>
            </a:r>
          </a:p>
          <a:p>
            <a:pPr marL="0" lvl="0" indent="0" algn="l" rtl="0">
              <a:spcBef>
                <a:spcPts val="0"/>
              </a:spcBef>
              <a:spcAft>
                <a:spcPts val="0"/>
              </a:spcAft>
              <a:buClr>
                <a:schemeClr val="dk1"/>
              </a:buClr>
              <a:buSzPts val="1100"/>
              <a:buFont typeface="Arial"/>
              <a:buNone/>
            </a:pPr>
            <a:endParaRPr>
              <a:solidFill>
                <a:schemeClr val="dk1"/>
              </a:solidFill>
            </a:endParaRPr>
          </a:p>
          <a:p>
            <a:pPr>
              <a:buSzPts val="1100"/>
            </a:pPr>
            <a:endParaRPr lang="en-GB" b="1" i="1">
              <a:solidFill>
                <a:schemeClr val="dk1"/>
              </a:solidFill>
              <a:ea typeface="Verdana"/>
            </a:endParaRPr>
          </a:p>
        </p:txBody>
      </p:sp>
      <p:sp>
        <p:nvSpPr>
          <p:cNvPr id="418" name="Google Shape;418;g2a1d3946416_2_121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a73cd4d7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a73cd4d708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GB" dirty="0">
                <a:latin typeface="Verdana"/>
                <a:ea typeface="Verdana"/>
              </a:rPr>
              <a:t>Script: </a:t>
            </a:r>
          </a:p>
          <a:p>
            <a:r>
              <a:rPr lang="en-GB" dirty="0">
                <a:latin typeface="Verdana"/>
                <a:ea typeface="Verdana"/>
              </a:rPr>
              <a:t>We will explore four Case </a:t>
            </a:r>
            <a:r>
              <a:rPr lang="en-GB">
                <a:latin typeface="Verdana"/>
                <a:ea typeface="Verdana"/>
              </a:rPr>
              <a:t>Studies with specific </a:t>
            </a:r>
            <a:r>
              <a:rPr lang="en-GB" dirty="0">
                <a:latin typeface="Verdana"/>
                <a:ea typeface="Verdana"/>
              </a:rPr>
              <a:t>activities and examples under each of these components to demonstrate how each component may contribute to providing person-centred care.</a:t>
            </a:r>
            <a:endParaRPr lang="en-US" dirty="0">
              <a:latin typeface="Verdana"/>
              <a:ea typeface="Verdana"/>
            </a:endParaRPr>
          </a:p>
          <a:p>
            <a:endParaRPr lang="en-GB" dirty="0"/>
          </a:p>
          <a:p>
            <a:r>
              <a:rPr lang="en-GB" dirty="0">
                <a:latin typeface="Verdana"/>
                <a:ea typeface="Verdana"/>
              </a:rPr>
              <a:t>Operationalizing person-centred care involves healthcare providers implementing specific activities and the health system context enabling the practice of person-centred care activities while mitigating relational and organizational constraints. To provide a tangible understanding of these operationalization efforts, we present four case studies as examples to showcase the successful implementation of person-centred care activities in different healthcare settings.</a:t>
            </a:r>
            <a:endParaRPr lang="en-US" dirty="0">
              <a:latin typeface="Verdana"/>
              <a:ea typeface="Verdana"/>
            </a:endParaRPr>
          </a:p>
          <a:p>
            <a:endParaRPr lang="en-US" dirty="0"/>
          </a:p>
          <a:p>
            <a:pPr algn="just">
              <a:lnSpc>
                <a:spcPct val="114999"/>
              </a:lnSpc>
              <a:spcBef>
                <a:spcPts val="1200"/>
              </a:spcBef>
              <a:spcAft>
                <a:spcPts val="1200"/>
              </a:spcAft>
            </a:pPr>
            <a:r>
              <a:rPr lang="en-GB" dirty="0">
                <a:latin typeface="Verdana"/>
                <a:ea typeface="Verdana"/>
              </a:rPr>
              <a:t>These case studies demonstrate how specific factors have been effectively utilized to enhance the delivery of person-centred care;</a:t>
            </a:r>
            <a:r>
              <a:rPr lang="en-GB" b="1" i="1" dirty="0">
                <a:latin typeface="Verdana"/>
                <a:ea typeface="Verdana"/>
              </a:rPr>
              <a:t> </a:t>
            </a:r>
            <a:r>
              <a:rPr lang="en-GB" dirty="0">
                <a:latin typeface="Verdana"/>
                <a:ea typeface="Verdana"/>
              </a:rPr>
              <a:t>by examining examples of clustered activities applied under these broad categories, we aim to highlight the diversity of context-specific actionable strategies implemented to foster person-centred care. As you will note from the examples, person-centred activities are non-linear and might involve multiple activities adapted according to the practice environment. </a:t>
            </a:r>
            <a:endParaRPr lang="en-US" dirty="0">
              <a:latin typeface="Verdana"/>
              <a:ea typeface="Verdana"/>
            </a:endParaRPr>
          </a:p>
          <a:p>
            <a:pPr>
              <a:buSzPts val="1200"/>
            </a:pPr>
            <a:endParaRPr lang="en-GB" dirty="0">
              <a:ea typeface="Verdana"/>
            </a:endParaRPr>
          </a:p>
        </p:txBody>
      </p:sp>
      <p:sp>
        <p:nvSpPr>
          <p:cNvPr id="426" name="Google Shape;426;g2a73cd4d708_0_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73cd4d708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a73cd4d708_0_3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Now let's look at some brief background context for the case studies we will reference throughout the presentation.</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Case study A is a client-centred intervention called the Welcome Service intervention implemented for people re-engaging in care at two primary health centres in Khayelitsha, South Africa. The intervention utilized a combination of practices to create a more welcoming and supportive healthcare environment. It focused on reorganizing triage, optimizing clinical management, enhancing counselling services, and addressing healthcare provider attitudes toward disengagement through healthcare provider training, capacity building and information dissemination on managing disengaged clients.</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Case study B from Haiti was conducted in two ART clinics and involved developing and testing a provider-focused intervention using an electronic medical record (EMR)–based alert to identify clients at future risk of ART treatment failure. Clients were then classified into colour-coded categories according to the risk of assessment to direct more intensive counselling to clients in greatest need.</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Case study C is a stepped-wedge, cluster randomized trial of an intervention intended to improve person-centredness of HIV care across 24 government-run health facilities in Lusaka, Zambia. A "step-wedged design" is a plan that introduces a new thing or change in a gradual and systematic way. For the person-centred public health trial, the researchers introduced the study in a few intervention health facilities for six months and added more intervention facilities over time during the study timelines. The intervention included three main components: 1) provider training and coaching; 2) collecting client experience data and sharing it with facility staff members; and 3) supporting facilities to create improvement plans and providing gentle incentives for improved performance.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Finally, case study D is a client-centred intervention that was embedded in a larger community-based cluster randomized trial in rural Kenya and Uganda. The goal was to accelerate linkage to care for individuals who tested positive for HIV. Firstly, these individuals were introduced to clinic staff to establish personal rapport between them and the staff. Further, participants were provided with a telephone hotline to call for any enquiries. They were also provided with an appointment reminder phone call, given transport reimbursement spent on linkage, and tracked if the linkage appointment was missed. We have provided references for the case studies in Annex 1 for additional information.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Let us now delve into the specific micro person-centred activities in each of these categories.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40" name="Google Shape;440;g2a73cd4d708_0_39: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1d3946416_2_1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a1d3946416_2_142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algn="just"/>
            <a:r>
              <a:rPr lang="en-US" sz="1800" dirty="0">
                <a:effectLst/>
                <a:latin typeface="Times New Roman" panose="02020603050405020304" pitchFamily="18" charset="0"/>
                <a:ea typeface="Times New Roman" panose="02020603050405020304" pitchFamily="18" charset="0"/>
              </a:rPr>
              <a:t>We will start with service structure and organization to explore how to operationalize person-centered care using the four case studies described earlier. Services should be organized to facilitate person-centered care, which might require restructuring to center care around clients' and providers’ needs. There is advocacy for integrated health services to improve client outcomes, enhance efficiency, and reduce costs. Efficient and integrated service models streamline healthcare experiences by being convenient for people.</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Times New Roman" panose="02020603050405020304" pitchFamily="18" charset="0"/>
                <a:ea typeface="Times New Roman" panose="02020603050405020304" pitchFamily="18" charset="0"/>
              </a:rPr>
              <a:t>Differentiated service delivery models, such as digitized services, telemedicine, community-led groups, and targeted clinics, provide opportunities for tailored, convenient services. In the next slide, we'll explore these models.</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Times New Roman" panose="02020603050405020304" pitchFamily="18" charset="0"/>
                <a:ea typeface="Times New Roman" panose="02020603050405020304" pitchFamily="18" charset="0"/>
              </a:rPr>
              <a:t>Digital tools have been optimized to improve client experiences with features like appointment and adherence reminders, convenient scheduling, inquiry hotlines, and easy access to health and lab records. Let’s examine how service structuring enhanced person-centered services in our case studies.</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Times New Roman" panose="02020603050405020304" pitchFamily="18" charset="0"/>
                <a:ea typeface="Times New Roman" panose="02020603050405020304" pitchFamily="18" charset="0"/>
              </a:rPr>
              <a:t>Case Study A:</a:t>
            </a:r>
            <a:r>
              <a:rPr lang="en-US" sz="1800" dirty="0">
                <a:effectLst/>
                <a:latin typeface="Times New Roman" panose="02020603050405020304" pitchFamily="18" charset="0"/>
                <a:ea typeface="Times New Roman" panose="02020603050405020304" pitchFamily="18" charset="0"/>
              </a:rPr>
              <a:t> The Welcome Service intervention restructured services for disengaged clients on their return visit. Mapping client flow informed the re-organization of antiretroviral services to reduce delays, streamline services, and prevent clients from being overlooked or turned away.</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Times New Roman" panose="02020603050405020304" pitchFamily="18" charset="0"/>
                <a:ea typeface="Times New Roman" panose="02020603050405020304" pitchFamily="18" charset="0"/>
              </a:rPr>
              <a:t>Case Study B:</a:t>
            </a:r>
            <a:r>
              <a:rPr lang="en-US" sz="1800" dirty="0">
                <a:effectLst/>
                <a:latin typeface="Times New Roman" panose="02020603050405020304" pitchFamily="18" charset="0"/>
                <a:ea typeface="Times New Roman" panose="02020603050405020304" pitchFamily="18" charset="0"/>
              </a:rPr>
              <a:t> The </a:t>
            </a:r>
            <a:r>
              <a:rPr lang="en-US" sz="1800" dirty="0" err="1">
                <a:effectLst/>
                <a:latin typeface="Times New Roman" panose="02020603050405020304" pitchFamily="18" charset="0"/>
                <a:ea typeface="Times New Roman" panose="02020603050405020304" pitchFamily="18" charset="0"/>
              </a:rPr>
              <a:t>InfoPlus</a:t>
            </a:r>
            <a:r>
              <a:rPr lang="en-US" sz="1800" dirty="0">
                <a:effectLst/>
                <a:latin typeface="Times New Roman" panose="02020603050405020304" pitchFamily="18" charset="0"/>
                <a:ea typeface="Times New Roman" panose="02020603050405020304" pitchFamily="18" charset="0"/>
              </a:rPr>
              <a:t> Adherence intervention used technology, leveraging the electronic medical record system and an alert system to monitor vulnerable clients, showcasing the fusion of technology with client-centric practices.</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Times New Roman" panose="02020603050405020304" pitchFamily="18" charset="0"/>
                <a:ea typeface="Times New Roman" panose="02020603050405020304" pitchFamily="18" charset="0"/>
              </a:rPr>
              <a:t>Implementing person-</a:t>
            </a:r>
            <a:r>
              <a:rPr lang="en-US" sz="1800" dirty="0" err="1">
                <a:effectLst/>
                <a:latin typeface="Times New Roman" panose="02020603050405020304" pitchFamily="18" charset="0"/>
                <a:ea typeface="Times New Roman" panose="02020603050405020304" pitchFamily="18" charset="0"/>
              </a:rPr>
              <a:t>centred</a:t>
            </a:r>
            <a:r>
              <a:rPr lang="en-US" sz="1800" dirty="0">
                <a:effectLst/>
                <a:latin typeface="Times New Roman" panose="02020603050405020304" pitchFamily="18" charset="0"/>
                <a:ea typeface="Times New Roman" panose="02020603050405020304" pitchFamily="18" charset="0"/>
              </a:rPr>
              <a:t> practices requires agility to address evolving client needs. Flexibility in service provision fosters empathy and a person-centric mindset. Let's look at case studies C and D for insights into flexible work processes and resource distribution.</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Times New Roman" panose="02020603050405020304" pitchFamily="18" charset="0"/>
                <a:ea typeface="Times New Roman" panose="02020603050405020304" pitchFamily="18" charset="0"/>
              </a:rPr>
              <a:t>Case Study C:</a:t>
            </a:r>
            <a:r>
              <a:rPr lang="en-US" sz="1800" dirty="0">
                <a:effectLst/>
                <a:latin typeface="Times New Roman" panose="02020603050405020304" pitchFamily="18" charset="0"/>
                <a:ea typeface="Times New Roman" panose="02020603050405020304" pitchFamily="18" charset="0"/>
              </a:rPr>
              <a:t> The Person-</a:t>
            </a:r>
            <a:r>
              <a:rPr lang="en-US" sz="1800" dirty="0" err="1">
                <a:effectLst/>
                <a:latin typeface="Times New Roman" panose="02020603050405020304" pitchFamily="18" charset="0"/>
                <a:ea typeface="Times New Roman" panose="02020603050405020304" pitchFamily="18" charset="0"/>
              </a:rPr>
              <a:t>Centred</a:t>
            </a:r>
            <a:r>
              <a:rPr lang="en-US" sz="1800" dirty="0">
                <a:effectLst/>
                <a:latin typeface="Times New Roman" panose="02020603050405020304" pitchFamily="18" charset="0"/>
                <a:ea typeface="Times New Roman" panose="02020603050405020304" pitchFamily="18" charset="0"/>
              </a:rPr>
              <a:t> Public Health for HIV Treatment in Zambia trial demonstrated efforts to establish trust and foster a personalized approach. Examples include healthcare providers offering personal phone contacts for follow-up consultations, facilitating referral services with a personal touch, and providing logistical support such as exempting x-ray fees or giving extra antiretroviral medicines.</a:t>
            </a:r>
          </a:p>
          <a:p>
            <a:pPr marL="0" marR="0" algn="just"/>
            <a:endParaRPr lang="en-US"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Times New Roman" panose="02020603050405020304" pitchFamily="18" charset="0"/>
                <a:ea typeface="Times New Roman" panose="02020603050405020304" pitchFamily="18" charset="0"/>
              </a:rPr>
              <a:t>Case Study D:</a:t>
            </a:r>
            <a:r>
              <a:rPr lang="en-US" sz="1800" dirty="0">
                <a:effectLst/>
                <a:latin typeface="Times New Roman" panose="02020603050405020304" pitchFamily="18" charset="0"/>
                <a:ea typeface="Times New Roman" panose="02020603050405020304" pitchFamily="18" charset="0"/>
              </a:rPr>
              <a:t> The “Linkage to Care Intervention Strategy” in a community-based trial in Kenya and Uganda evaluated a multi-disease, client-</a:t>
            </a:r>
            <a:r>
              <a:rPr lang="en-US" sz="1800" dirty="0" err="1">
                <a:effectLst/>
                <a:latin typeface="Times New Roman" panose="02020603050405020304" pitchFamily="18" charset="0"/>
                <a:ea typeface="Times New Roman" panose="02020603050405020304" pitchFamily="18" charset="0"/>
              </a:rPr>
              <a:t>centred</a:t>
            </a:r>
            <a:r>
              <a:rPr lang="en-US" sz="1800" dirty="0">
                <a:effectLst/>
                <a:latin typeface="Times New Roman" panose="02020603050405020304" pitchFamily="18" charset="0"/>
                <a:ea typeface="Times New Roman" panose="02020603050405020304" pitchFamily="18" charset="0"/>
              </a:rPr>
              <a:t> approach. This intervention included personal introductions between participants and clinic staff, a telephone hotline for support and appointment management, flexible clinic hours, and transport reimbursement to support client engagement with treatment services.</a:t>
            </a:r>
          </a:p>
          <a:p>
            <a:pPr marL="0" marR="0" algn="just"/>
            <a:r>
              <a:rPr lang="en-US" sz="1800" dirty="0">
                <a:effectLst/>
                <a:latin typeface="Times New Roman" panose="02020603050405020304" pitchFamily="18" charset="0"/>
                <a:ea typeface="Times New Roman" panose="02020603050405020304" pitchFamily="18" charset="0"/>
              </a:rPr>
              <a:t>Service restructuring and organization are crucial in advancing person-</a:t>
            </a:r>
            <a:r>
              <a:rPr lang="en-US" sz="1800" dirty="0" err="1">
                <a:effectLst/>
                <a:latin typeface="Times New Roman" panose="02020603050405020304" pitchFamily="18" charset="0"/>
                <a:ea typeface="Times New Roman" panose="02020603050405020304" pitchFamily="18" charset="0"/>
              </a:rPr>
              <a:t>centred</a:t>
            </a:r>
            <a:r>
              <a:rPr lang="en-US" sz="1800" dirty="0">
                <a:effectLst/>
                <a:latin typeface="Times New Roman" panose="02020603050405020304" pitchFamily="18" charset="0"/>
                <a:ea typeface="Times New Roman" panose="02020603050405020304" pitchFamily="18" charset="0"/>
              </a:rPr>
              <a:t> care by facilitating flexible adaptations to meet the unique needs of individual clients.</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9" name="Google Shape;449;g2a1d3946416_2_1424: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6654282d56_6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6654282d56_6_4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Differentiated Service Delivery models (DSD models) structure services around the client and are rooted in person-</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centered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care principles.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DSD models for HIV treatment for clients who are established on ART can be categorized into four models. These can be group or individual-based models.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200"/>
              <a:buFont typeface="Arial"/>
              <a:buNone/>
            </a:pPr>
            <a:endParaRPr lang="en-GB" sz="1800" kern="100" dirty="0">
              <a:effectLst/>
              <a:latin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200"/>
              <a:buFont typeface="Arial"/>
              <a:buNone/>
            </a:pPr>
            <a:r>
              <a:rPr lang="en-US" sz="1800" kern="100" dirty="0">
                <a:effectLst/>
                <a:latin typeface="Calibri" panose="020F0502020204030204" pitchFamily="34" charset="0"/>
                <a:cs typeface="Times New Roman" panose="02020603050405020304" pitchFamily="18" charset="0"/>
              </a:rPr>
              <a:t>Group-based approaches include those facilitated by healthcare workers, such as adherence clubs and community adherence clubs managed by people living with HIV. On the other hand, individual models can be either based at facilities, such as private pharmacies and fast-track models, or in the community, including home delivery, community pharmacies, community-based organizations, drop-in centers, and mobile/outreach services. </a:t>
            </a:r>
          </a:p>
          <a:p>
            <a:pPr marL="0" lvl="0" indent="0" algn="l" rtl="0">
              <a:lnSpc>
                <a:spcPct val="100000"/>
              </a:lnSpc>
              <a:spcBef>
                <a:spcPts val="0"/>
              </a:spcBef>
              <a:spcAft>
                <a:spcPts val="0"/>
              </a:spcAft>
              <a:buClr>
                <a:srgbClr val="000000"/>
              </a:buClr>
              <a:buSzPts val="1200"/>
              <a:buFont typeface="Arial"/>
              <a:buNone/>
            </a:pPr>
            <a:endParaRPr lang="en-US" sz="1800" kern="100" dirty="0">
              <a:effectLst/>
              <a:latin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200"/>
              <a:buFont typeface="Arial"/>
              <a:buNone/>
            </a:pPr>
            <a:r>
              <a:rPr lang="en-US" sz="1800" kern="100" dirty="0">
                <a:effectLst/>
                <a:latin typeface="Calibri" panose="020F0502020204030204" pitchFamily="34" charset="0"/>
                <a:cs typeface="Times New Roman" panose="02020603050405020304" pitchFamily="18" charset="0"/>
              </a:rPr>
              <a:t>The introduction of multi-month dispensing has significantly enhanced the convenience and accessibility of these models. With DSD models, clinical consultations are separate from ART refills and psychosocial support, thereby empowering healthcare workers and organizations to provide more effective care</a:t>
            </a:r>
            <a:r>
              <a:rPr lang="en-US" sz="2800" dirty="0"/>
              <a: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200"/>
              <a:buFont typeface="Arial"/>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200"/>
              <a:buFont typeface="Arial"/>
              <a:buNone/>
            </a:pPr>
            <a:r>
              <a:rPr lang="en-GB" b="0" i="0" dirty="0">
                <a:solidFill>
                  <a:srgbClr val="000000"/>
                </a:solidFill>
                <a:latin typeface="Arial"/>
                <a:ea typeface="Arial"/>
                <a:cs typeface="Arial"/>
                <a:sym typeface="Arial"/>
              </a:rPr>
              <a:t>More here: </a:t>
            </a:r>
            <a:r>
              <a:rPr lang="en-GB" u="sng" dirty="0">
                <a:solidFill>
                  <a:schemeClr val="hlink"/>
                </a:solidFill>
                <a:hlinkClick r:id="rId3"/>
              </a:rPr>
              <a:t>Treatment | Differentiated service delivery</a:t>
            </a:r>
            <a:endParaRPr dirty="0"/>
          </a:p>
        </p:txBody>
      </p:sp>
      <p:sp>
        <p:nvSpPr>
          <p:cNvPr id="458" name="Google Shape;458;g26654282d56_6_4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a1d3946416_2_1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2a1d3946416_2_14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r>
              <a:rPr lang="en-US" dirty="0"/>
              <a:t>Within the service structure and organization, there are both challenges and opportunities impacting the implementation of person-centered care (PCC).</a:t>
            </a:r>
          </a:p>
          <a:p>
            <a:endParaRPr lang="en-US" dirty="0"/>
          </a:p>
          <a:p>
            <a:r>
              <a:rPr lang="en-US" dirty="0"/>
              <a:t>Among challenges: In case study C from Zambia, healthcare providers identified several operational barriers that hindered the feasibility of person-centered care. These included limited infrastructure and resources such as laboratory capacity, counseling space, electricity backup, time constraints, and high client volumes. Motivating healthcare providers and maintaining their sustained efforts toward implementing PCC is crucial. Additionally, challenges in clinical and referral processes necessitate ongoing monitoring, particularly post-training. Collaboration with diverse partners adds complexity, demanding effective coordination to ensure seamless integration and delivery of services.</a:t>
            </a:r>
          </a:p>
          <a:p>
            <a:endParaRPr lang="en-US" dirty="0"/>
          </a:p>
          <a:p>
            <a:r>
              <a:rPr lang="en-US" dirty="0"/>
              <a:t>Despite these challenges, the landscape of HIV care presents significant opportunities for PCC within the service structure and organization. Funders are increasingly recognizing the value of integrated, holistic care that extends beyond traditional medical approaches. Integrating services across HIV, non-communicable diseases, and mental health addresses comprehensive individual needs and fosters a learning health system where evidence of impact drives improvements across all sectors. Digital innovation also opens new possibilities, offering efficient and client-friendly services. These developments indicate a transformative shift towards PCC, reinforcing the commitment to providing personalized and effective care in the realm of HIV and beyond.</a:t>
            </a:r>
          </a:p>
        </p:txBody>
      </p:sp>
      <p:sp>
        <p:nvSpPr>
          <p:cNvPr id="481" name="Google Shape;481;g2a1d3946416_2_1417: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a1d3946416_2_1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a1d3946416_2_137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r>
              <a:rPr lang="en-GB" dirty="0">
                <a:solidFill>
                  <a:schemeClr val="dk1"/>
                </a:solidFill>
                <a:latin typeface="Verdana"/>
                <a:ea typeface="Verdana"/>
              </a:rPr>
              <a:t>Script: </a:t>
            </a:r>
            <a:r>
              <a:rPr lang="en-US" dirty="0">
                <a:solidFill>
                  <a:schemeClr val="dk1"/>
                </a:solidFill>
                <a:latin typeface="Verdana"/>
                <a:ea typeface="Verdana"/>
              </a:rPr>
              <a:t> </a:t>
            </a:r>
            <a:endParaRPr lang="en-US" dirty="0">
              <a:latin typeface="Verdana"/>
              <a:ea typeface="Verdana"/>
            </a:endParaRPr>
          </a:p>
          <a:p>
            <a:r>
              <a:rPr lang="en-GB" dirty="0">
                <a:solidFill>
                  <a:schemeClr val="dk1"/>
                </a:solidFill>
              </a:rPr>
              <a:t>Healthcare providers are at the heart of the delivery of person-centred care. Service delivery interplay of rules, guidelines and resources, but it is the healthcare providers that deliver care and bring together these different components in practice in a way that puts people at the centre. </a:t>
            </a:r>
            <a:endParaRPr lang="en-GB" dirty="0"/>
          </a:p>
          <a:p>
            <a:r>
              <a:rPr lang="en-GB" dirty="0">
                <a:solidFill>
                  <a:schemeClr val="dk1"/>
                </a:solidFill>
              </a:rPr>
              <a:t>Healthcare provider skills in delivering person-centred care affect client-provider interactions, provider-provider interactions and care experiences. </a:t>
            </a:r>
            <a:endParaRPr lang="en-GB" dirty="0"/>
          </a:p>
          <a:p>
            <a:r>
              <a:rPr lang="en-ZA" dirty="0">
                <a:solidFill>
                  <a:schemeClr val="dk1"/>
                </a:solidFill>
                <a:latin typeface="Verdana"/>
                <a:ea typeface="Verdana"/>
              </a:rPr>
              <a:t> </a:t>
            </a:r>
            <a:endParaRPr lang="en-GB" dirty="0">
              <a:latin typeface="Verdana"/>
              <a:ea typeface="Verdana"/>
            </a:endParaRPr>
          </a:p>
          <a:p>
            <a:r>
              <a:rPr lang="en-GB" dirty="0">
                <a:solidFill>
                  <a:schemeClr val="dk1"/>
                </a:solidFill>
                <a:latin typeface="Verdana"/>
                <a:ea typeface="Verdana"/>
              </a:rPr>
              <a:t>In the implementation of person-centred care, training and mentorship of healthcare providers is core. Training in person-centred care goes beyond the medical aspects of delivering HIV services. It must incorporate skills to shape a health environment that is not only medically effective, but also includes empathetic psychosocial support, understanding and a holistic approach to clients’ well-being. Healthcare provider training and mentoring in person-centred care enhances application and reinforcement of the principles that fits with the spirit of the HIV response. Let us explore some examples of activities implemented to enhance healthcare provider competencies and support for the delivery of person-centred care.</a:t>
            </a:r>
            <a:r>
              <a:rPr lang="en-US" dirty="0">
                <a:solidFill>
                  <a:schemeClr val="dk1"/>
                </a:solidFill>
                <a:latin typeface="Verdana"/>
                <a:ea typeface="Verdana"/>
              </a:rPr>
              <a:t> </a:t>
            </a:r>
            <a:endParaRPr lang="en-GB" dirty="0">
              <a:latin typeface="Verdana"/>
              <a:ea typeface="Verdana"/>
            </a:endParaRPr>
          </a:p>
          <a:p>
            <a:r>
              <a:rPr lang="en-ZA" dirty="0">
                <a:solidFill>
                  <a:schemeClr val="dk1"/>
                </a:solidFill>
                <a:latin typeface="Verdana"/>
                <a:ea typeface="Verdana"/>
              </a:rPr>
              <a:t> </a:t>
            </a:r>
            <a:endParaRPr lang="en-GB" dirty="0">
              <a:latin typeface="Verdana"/>
              <a:ea typeface="Verdana"/>
            </a:endParaRPr>
          </a:p>
          <a:p>
            <a:r>
              <a:rPr lang="en-GB" dirty="0">
                <a:solidFill>
                  <a:schemeClr val="dk1"/>
                </a:solidFill>
                <a:latin typeface="Verdana"/>
                <a:ea typeface="Verdana"/>
              </a:rPr>
              <a:t>In case study A, the Welcome Service intervention, nurses and doctors received training and mentorship to enhance their skills in assessing and managing disengagement, and adherence counsellors underwent training to manage complex psychosocial needs for re-engaging clients.</a:t>
            </a:r>
            <a:endParaRPr lang="en-GB" dirty="0">
              <a:latin typeface="Verdana"/>
              <a:ea typeface="Verdana"/>
            </a:endParaRPr>
          </a:p>
          <a:p>
            <a:r>
              <a:rPr lang="en-GB" dirty="0">
                <a:solidFill>
                  <a:schemeClr val="dk1"/>
                </a:solidFill>
                <a:latin typeface="Verdana"/>
                <a:ea typeface="Verdana"/>
              </a:rPr>
              <a:t>All healthcare staff, from security guards to data clerks and clinicians, were trained to address negative attitudes they may hold towards people who disengage from care. This training included three sessions that clarified their values and motivations as healthcare workers to reconnect with their motivation to care for people with HIV, explored the reasons why they as healthcare workers are unsupportive of people who disengage and why they tip over into punitive behaviours towards them, and created an understanding of the client journey and how choices to engage are influenced by so many factors that it is not really always a choice when people drop out of care. To integrate the welcoming approach into care, a “Welcome Handshake” was developed with staff and clients, as an easy way to remember the five most important person-centred aspects of managing someone returning to care: 1) welcome the client back to care; 2) normalize the challenges they face to demonstrate that they are not alone; 3) acknowledge that they have made a big step towards engagement by returning to the facility and celebrate this; 4) provide them with the support they need to engage; and 5) empower them to take ownership of their treatment and their care. </a:t>
            </a:r>
            <a:r>
              <a:rPr lang="en-US" dirty="0">
                <a:solidFill>
                  <a:schemeClr val="dk1"/>
                </a:solidFill>
                <a:latin typeface="Verdana"/>
                <a:ea typeface="Verdana"/>
              </a:rPr>
              <a:t> </a:t>
            </a:r>
            <a:endParaRPr lang="en-GB" dirty="0">
              <a:latin typeface="Verdana"/>
              <a:ea typeface="Verdana"/>
            </a:endParaRPr>
          </a:p>
          <a:p>
            <a:r>
              <a:rPr lang="en-ZA" dirty="0">
                <a:solidFill>
                  <a:schemeClr val="dk1"/>
                </a:solidFill>
                <a:latin typeface="Verdana"/>
                <a:ea typeface="Verdana"/>
              </a:rPr>
              <a:t> </a:t>
            </a:r>
            <a:endParaRPr lang="en-GB" dirty="0">
              <a:latin typeface="Verdana"/>
              <a:ea typeface="Verdana"/>
            </a:endParaRPr>
          </a:p>
          <a:p>
            <a:r>
              <a:rPr lang="en-GB" dirty="0">
                <a:solidFill>
                  <a:schemeClr val="dk1"/>
                </a:solidFill>
                <a:latin typeface="Verdana"/>
                <a:ea typeface="Verdana"/>
              </a:rPr>
              <a:t>In case study B, the </a:t>
            </a:r>
            <a:r>
              <a:rPr lang="en-GB" dirty="0" err="1">
                <a:solidFill>
                  <a:schemeClr val="dk1"/>
                </a:solidFill>
                <a:latin typeface="Verdana"/>
                <a:ea typeface="Verdana"/>
              </a:rPr>
              <a:t>InfoPlus</a:t>
            </a:r>
            <a:r>
              <a:rPr lang="en-GB" dirty="0">
                <a:solidFill>
                  <a:schemeClr val="dk1"/>
                </a:solidFill>
                <a:latin typeface="Verdana"/>
                <a:ea typeface="Verdana"/>
              </a:rPr>
              <a:t> Adherence intervention, the investigating team trained healthcare workers on how to explain treatment failure risk and how to motivate clients to change risk behaviours. A two-day workshop was suitable for including doctors, nurses, pharmacists and pharmacy technicians, reception staff and social workers, but community health workers received training in a separate one-day workshop. Additional on-the-job training was also required to catch up those who couldn’t make the workshops, and monthly observations identified any re-training needs.</a:t>
            </a:r>
            <a:endParaRPr lang="en-GB" dirty="0">
              <a:latin typeface="Verdana"/>
              <a:ea typeface="Verdana"/>
            </a:endParaRPr>
          </a:p>
          <a:p>
            <a:r>
              <a:rPr lang="en-ZA" dirty="0">
                <a:solidFill>
                  <a:schemeClr val="dk1"/>
                </a:solidFill>
                <a:latin typeface="Verdana"/>
                <a:ea typeface="Verdana"/>
              </a:rPr>
              <a:t> </a:t>
            </a:r>
            <a:endParaRPr lang="en-GB" dirty="0">
              <a:latin typeface="Verdana"/>
              <a:ea typeface="Verdana"/>
            </a:endParaRPr>
          </a:p>
          <a:p>
            <a:r>
              <a:rPr lang="en-GB" dirty="0">
                <a:solidFill>
                  <a:schemeClr val="dk1"/>
                </a:solidFill>
                <a:latin typeface="Verdana"/>
                <a:ea typeface="Verdana"/>
              </a:rPr>
              <a:t>Case study C, the Person-Centred Public Health for HIV Treatment in Zambia trial, also included healthcare provider training for all health cadres, including leadership teams, professional and lay healthcare providers, on principles of person-centred care and to adapt the implementation approach to make the most of context-specific opportunities. The intervention provided continuous on-site mentorship and additional training by the study mentors who supported healthcare providers with delivering a culturally sensitive, context-appropriate and flexible person-centred care implementation approach amid resource constraints. </a:t>
            </a:r>
            <a:endParaRPr lang="en-GB" dirty="0"/>
          </a:p>
          <a:p>
            <a:r>
              <a:rPr lang="en-GB" dirty="0">
                <a:solidFill>
                  <a:schemeClr val="dk1"/>
                </a:solidFill>
                <a:latin typeface="Verdana"/>
                <a:ea typeface="Verdana"/>
              </a:rPr>
              <a:t>A helpful component was the brainstorming teams did to navigate the challenges they uncovered in training. Another helpful component of this training was unpacking what motivated healthcare providers. For example, healthcare providers described seeing positive health outcomes from clients as highly motivating, while others described being motivated by teamwork among co-workers. These insights were used to motivate healthcare providers to deliver person-centred care activities.</a:t>
            </a:r>
            <a:r>
              <a:rPr lang="en-ZA" dirty="0">
                <a:solidFill>
                  <a:schemeClr val="dk1"/>
                </a:solidFill>
                <a:latin typeface="Verdana"/>
                <a:ea typeface="Verdana"/>
              </a:rPr>
              <a:t> </a:t>
            </a:r>
            <a:endParaRPr lang="en-GB" dirty="0">
              <a:latin typeface="Verdana"/>
              <a:ea typeface="Verdana"/>
            </a:endParaRPr>
          </a:p>
          <a:p>
            <a:pPr marL="158750" indent="0">
              <a:lnSpc>
                <a:spcPct val="107000"/>
              </a:lnSpc>
              <a:spcAft>
                <a:spcPts val="800"/>
              </a:spcAft>
              <a:buNone/>
            </a:pPr>
            <a:endParaRPr lang="en-GB" sz="1200" dirty="0">
              <a:solidFill>
                <a:schemeClr val="dk1"/>
              </a:solidFill>
              <a:ea typeface="Verdana"/>
            </a:endParaRPr>
          </a:p>
        </p:txBody>
      </p:sp>
      <p:sp>
        <p:nvSpPr>
          <p:cNvPr id="489" name="Google Shape;489;g2a1d3946416_2_1375: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a1d3946416_2_1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a1d3946416_2_138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Challenges</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terms of challenges, healthcare providers tend to prioritize physical health, potentially overlooking essential psychosocial aspects. Current medical education models, emphasize disease-oriented approaches, and could contribute to this gap by neglecting person-centred care. </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Zambia, dedicated providers reported feeling undervalued, impacting morale and diminishing enthusiasm for person-centred care. Providing individualized care could be inconsistent due to systemic barriers and time constraints. In addition, healthcare providers face challenges related to power dynamics. Despite generally possessing a clear understanding of their roles, hierarchical structures can create disparities in who has the authority to make decisions, who has influence and who has access to resources among different cadres. When such power imbalances exist, effective collaboration becomes difficult. This affects communication and undermining person centred care. </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While healthcare providers have knowledge about HIV treatment, staying updated on evolving guidelines poses challenges. Gaps in the proficient use of electronic medical record systems affects how client information is used, making it more difficult to tailor care to individual needs and preferences. </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On the other hand, several Opportunities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exist that can support the implementation of person centred care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accessibility of online training materials, coupled with the pervasive use of smartphones, has made the dissemination of comprehensive training and the provision of quality mentorship more feasible than ever before. Harnessing the power of existing provider networks and dynamic professional development forums allows for sharing of invaluable insights and fosters a robust community of practice deeply rooted in the ethos of person centred care. </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the pivotal role of healthcare providers in championing person-centred care gains some well-deserved recognition, more resources are being allocated to nurturing and empowering them. This surge in funding not only elevates the proficiency of healthcare professionals. but also represents a commitment to delivering services that are inherently client-centric, reshaping the landscape of healthcare into one that prioritizes and celebrates holistic care.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8" name="Google Shape;498;g2a1d3946416_2_138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a1d3946416_2_1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a1d3946416_2_140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FontTx/>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Script: The integration of data and data utilization to facilitate the implementation of person-centred care involves the systematic collection and analysis of data, incorporating both client and healthcare provider feedback and experiences. These findings provide valuable guidance in understanding client feedback, outcomes, healthcare provider experiences and the dynamics of the practice environment for tailoring person-centred activities. Let us look at data and its utilization within the context of the case studies. </a:t>
            </a:r>
          </a:p>
          <a:p>
            <a:pPr marL="158750" indent="0">
              <a:lnSpc>
                <a:spcPct val="107000"/>
              </a:lnSpc>
              <a:spcAft>
                <a:spcPts val="800"/>
              </a:spcAft>
              <a:buFontTx/>
              <a:buNone/>
            </a:pP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FontTx/>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In case study A, the Welcome Service intervention, the intervention team evaluated the implementation and application of the intervention and the clinical outcomes of study participants involved in this person-centred intervention. The activities conducted included programme evaluations utilizing in-depth interviews with healthcare providers trained in the Welcome Service at the intervention sites to explore their experiences of the intervention. The team also collected quantitative data from clients enrolled in the intervention to provide insights into the implementation process and describe clinical outcomes. Additionally, a pre and post evaluation was done to compare clinic-level outcomes before and after the intervention using anonymized, routinely collected health data from the Provincial Health Data Centre.</a:t>
            </a:r>
          </a:p>
          <a:p>
            <a:pPr marL="158750" indent="0">
              <a:lnSpc>
                <a:spcPct val="107000"/>
              </a:lnSpc>
              <a:spcAft>
                <a:spcPts val="800"/>
              </a:spcAft>
              <a:buFontTx/>
              <a:buNone/>
            </a:pP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FontTx/>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Case study B, the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InfoPlus</a:t>
            </a:r>
            <a:r>
              <a:rPr lang="en-GB" sz="1800" kern="100">
                <a:effectLst/>
                <a:latin typeface="Calibri" panose="020F0502020204030204" pitchFamily="34" charset="0"/>
                <a:ea typeface="Calibri" panose="020F0502020204030204" pitchFamily="34" charset="0"/>
                <a:cs typeface="Times New Roman" panose="02020603050405020304" pitchFamily="18" charset="0"/>
              </a:rPr>
              <a:t> Adherence intervention, was fully data driven using a prediction model that included baseline and time-varying predictors reflecting the consistency of ART medication pickups and other sociodemographic and clinical characteristics. The intervention had qualitative measures of exit interviews with clients and focus group discussions with healthcare providers on the feasibility and acceptability of the intervention to build the evidence base for future person-centred work.</a:t>
            </a:r>
          </a:p>
          <a:p>
            <a:pPr marL="158750" indent="0">
              <a:lnSpc>
                <a:spcPct val="107000"/>
              </a:lnSpc>
              <a:spcAft>
                <a:spcPts val="800"/>
              </a:spcAft>
              <a:buFontTx/>
              <a:buNone/>
            </a:pP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FontTx/>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Let’s move to case study C, the Person-Centred Public Health for HIV Treatment in Zambia trial, which began with a formative phase in only two sites to inform the design of the intervention. During the pilot, data collected from clients and healthcare providers co-designed the intervention. Client feedback mechanisms in the context of person-centred care are important for empowering clients with a platform to share their experiences and suggestions. In this case study, insights gathered from clients and healthcare providers were used to tailor the curriculum training and mentorship content for healthcare providers and shape the delivery of person-centred activities. For the full intervention in 24 health facilities, the study team measured various aspects, including service delivery, client experiences, client retention, client clinical outcomes and provider experience. These evaluations assessed the implementation effectiveness and the clinical outcomes of the study participants.</a:t>
            </a:r>
          </a:p>
          <a:p>
            <a:pPr marL="158750" indent="0">
              <a:lnSpc>
                <a:spcPct val="107000"/>
              </a:lnSpc>
              <a:spcAft>
                <a:spcPts val="800"/>
              </a:spcAft>
              <a:buFontTx/>
              <a:buNone/>
            </a:pP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FontTx/>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Notably, during the pilot phase, healthcare providers expressed interest in client experience data, which was shared with them as feedback on their application of person-centred care. However, the healthcare providers faced challenges in interpreting and applying the data practically. In response to this, one of the recommendations from the healthcare providers themselves was to involve the management team in leading data engagement sessions with the study team, emphasizing the critical role of leadership in fostering a culture of data-driven decision making and continuous quality improvement within healthcare settings.</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6" name="Google Shape;506;g2a1d3946416_2_1403: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17a163fff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a17a163fff_0_2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US" dirty="0"/>
              <a:t>To guide on implementing person-centered care, we will first provide an overview of how this guidance was developed and then provide a brief background on person-centred care: What it is? Why do we need it? And what impact does it have</a:t>
            </a:r>
            <a:r>
              <a:rPr lang="en-GB" dirty="0"/>
              <a:t>?</a:t>
            </a:r>
          </a:p>
          <a:p>
            <a:pPr marL="0" lvl="0" indent="0" algn="l" rtl="0">
              <a:lnSpc>
                <a:spcPct val="100000"/>
              </a:lnSpc>
              <a:spcBef>
                <a:spcPts val="0"/>
              </a:spcBef>
              <a:spcAft>
                <a:spcPts val="0"/>
              </a:spcAft>
              <a:buClr>
                <a:srgbClr val="000000"/>
              </a:buClr>
              <a:buSzPts val="1200"/>
              <a:buFont typeface="Verdana"/>
              <a:buNone/>
            </a:pPr>
            <a:endParaRPr lang="en-GB" dirty="0"/>
          </a:p>
          <a:p>
            <a:pPr marL="0" lvl="0" indent="0" algn="l" rtl="0">
              <a:lnSpc>
                <a:spcPct val="100000"/>
              </a:lnSpc>
              <a:spcBef>
                <a:spcPts val="0"/>
              </a:spcBef>
              <a:spcAft>
                <a:spcPts val="0"/>
              </a:spcAft>
              <a:buClr>
                <a:srgbClr val="000000"/>
              </a:buClr>
              <a:buSzPts val="1200"/>
              <a:buFont typeface="Verdana"/>
              <a:buNone/>
            </a:pPr>
            <a:r>
              <a:rPr lang="en-GB" dirty="0"/>
              <a:t>We will then give an overview of the theoretical principles of person-centred care based on several well-researched and tested frameworks. </a:t>
            </a:r>
          </a:p>
          <a:p>
            <a:pPr marL="0" lvl="0" indent="0" algn="l" rtl="0">
              <a:lnSpc>
                <a:spcPct val="100000"/>
              </a:lnSpc>
              <a:spcBef>
                <a:spcPts val="0"/>
              </a:spcBef>
              <a:spcAft>
                <a:spcPts val="0"/>
              </a:spcAft>
              <a:buClr>
                <a:srgbClr val="000000"/>
              </a:buClr>
              <a:buSzPts val="1200"/>
              <a:buFont typeface="Verdana"/>
              <a:buNone/>
            </a:pPr>
            <a:endParaRPr lang="en-ZA" dirty="0"/>
          </a:p>
          <a:p>
            <a:pPr marL="0" lvl="0" indent="0" algn="l" rtl="0">
              <a:lnSpc>
                <a:spcPct val="100000"/>
              </a:lnSpc>
              <a:spcBef>
                <a:spcPts val="0"/>
              </a:spcBef>
              <a:spcAft>
                <a:spcPts val="0"/>
              </a:spcAft>
              <a:buClr>
                <a:srgbClr val="000000"/>
              </a:buClr>
              <a:buSzPts val="1200"/>
              <a:buFont typeface="Verdana"/>
              <a:buNone/>
            </a:pPr>
            <a:r>
              <a:rPr lang="en-GB" dirty="0"/>
              <a:t>Then</a:t>
            </a:r>
            <a:r>
              <a:rPr lang="en-US" dirty="0"/>
              <a:t>, we will provide examples and case studies to illustrate how these principles have been implemented and</a:t>
            </a:r>
            <a:r>
              <a:rPr lang="en-GB" dirty="0"/>
              <a:t> what has worked.</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We will further explore some of the challenges people have faced in implementing person-centred care in different contexts</a:t>
            </a:r>
            <a:r>
              <a:rPr lang="en-US" dirty="0"/>
              <a:t> and some of the opportunities that help put</a:t>
            </a:r>
            <a:r>
              <a:rPr lang="en-GB" dirty="0"/>
              <a:t> these principles into practice.</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We will summarize key messages and recommendations for different cadres of staff. Lastly, we have added a simple structured quiz to help you test your understanding of PCC principles from the evidence presented in this slide.</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US" dirty="0"/>
              <a:t>At the end of the presentation, you will find additional resources and references for the work that contributed to this guidance. We encourage you to use the list of resources as a springboard to </a:t>
            </a:r>
            <a:r>
              <a:rPr lang="en-US"/>
              <a:t>explore person-centred </a:t>
            </a:r>
            <a:r>
              <a:rPr lang="en-US" dirty="0"/>
              <a:t>care for HIV treatment services further</a:t>
            </a:r>
            <a:r>
              <a:rPr lang="en-GB" dirty="0"/>
              <a:t>.</a:t>
            </a:r>
            <a:endParaRPr dirty="0"/>
          </a:p>
        </p:txBody>
      </p:sp>
      <p:sp>
        <p:nvSpPr>
          <p:cNvPr id="232" name="Google Shape;232;g2a17a163fff_0_21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a1d3946416_2_1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a1d3946416_2_14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Script</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b="1" kern="100">
                <a:effectLst/>
                <a:latin typeface="Calibri" panose="020F0502020204030204" pitchFamily="34" charset="0"/>
                <a:ea typeface="Calibri" panose="020F0502020204030204" pitchFamily="34" charset="0"/>
                <a:cs typeface="Times New Roman" panose="02020603050405020304" pitchFamily="18" charset="0"/>
              </a:rPr>
              <a:t>Challenges</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 implementation of person-centred care faces challenges in the areas of data collection and quality improvement activities. Monitoring and measuring performance, as well as capturing client experiences, pose significant hurdles, creating difficulties in gauging the effectiveness of person-centred initiatives. Translating data into practical improvements becomes complex, highlighting a gap in interpreting and applying gathered information to enhance client care. The health information systems may lack feedback mechanisms, hindering communication between central governance and frontline providers.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Additionally, a scarcity of data on the impact of PCC interventions on HIV care outcomes limits the ability to assess the overall effectiveness of person-centred approaches in this context. Developing quality improvement plans (QIPs) tailored to diverse client needs presents another challenge, reflecting the complexity of aligning improvement strategies with the unique requirements of individual clients within a person-centred care framework. Addressing these challenges is crucial for optimizing the integration of person-centred care, ensuring data-driven enhancements and fostering continuous quality improvement in healthcare delivery.</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b="1" kern="100">
                <a:effectLst/>
                <a:latin typeface="Calibri" panose="020F0502020204030204" pitchFamily="34" charset="0"/>
                <a:ea typeface="Calibri" panose="020F0502020204030204" pitchFamily="34" charset="0"/>
                <a:cs typeface="Times New Roman" panose="02020603050405020304" pitchFamily="18" charset="0"/>
              </a:rPr>
              <a:t>Opportunities</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In the wake of healthcare advancements, a wave of support is surging for heightened client and staff involvement in quality improvement programmes, fostering a collaborative atmosphere for the co-creation of interventions. This paradigm shift is fortified by a burgeoning evidence base that illuminates success stories, showcasing the transformative impact of such participatory approaches. The increasing evidence also provides more examples of activities that can be adapted and implemented in different contexts.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 evolution of cost-effective and user-friendly technologies further propels this movement: easier and cheaper ways of collecting data mean that more data is collected and is of better quality. New technologies also make utilizing and sharing it easier. Pioneering community-led monitoring approaches, epitomized by initiatives like the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Ritshidze</a:t>
            </a:r>
            <a:r>
              <a:rPr lang="en-GB" sz="1800" kern="100">
                <a:effectLst/>
                <a:latin typeface="Calibri" panose="020F0502020204030204" pitchFamily="34" charset="0"/>
                <a:ea typeface="Calibri" panose="020F0502020204030204" pitchFamily="34" charset="0"/>
                <a:cs typeface="Times New Roman" panose="02020603050405020304" pitchFamily="18" charset="0"/>
              </a:rPr>
              <a:t> Programme, stand as beacons of innovation, seamlessly integrating the community into the entire process of data collection and interpretation. Involving the community throughout the process empowers people to take an active role in the quality of their care. It also ensures that the needs of clients and their community are front and foremost when setting objectives, collecting appropriate and respectful data, and interpreting it within the context.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a:effectLst/>
                <a:latin typeface="Calibri" panose="020F0502020204030204" pitchFamily="34" charset="0"/>
                <a:ea typeface="Calibri" panose="020F0502020204030204" pitchFamily="34" charset="0"/>
                <a:cs typeface="Times New Roman" panose="02020603050405020304" pitchFamily="18" charset="0"/>
              </a:rPr>
              <a:t>This confluence of factors not only marks a substantial leap forward in healthcare practices. It also reinforces the centrality of collaborative efforts in shaping a healthcare landscape that prioritizes inclusivity, innovation and, ultimately, improved client outcomes.</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4" name="Google Shape;514;g2a1d3946416_2_141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a3c3f09c87_0_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a3c3f09c87_0_35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Person-centered care emphasizes active client engagement, empowerment,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shared power dynamics. It deviates from the norm of healthcare providers taking authoritative roles and dictating decisions to clients without room for dialogue or questions. Let us look at some examples from case studies demonstrating how healthcare providers engaged clients during interactions, offered space for them to identify solutions to challenges, and fostered their agency over their care.</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case study A, as part of the Welcome Service intervention, the second clinic visit after re-engaging with care, transitioned from merely creating a welcoming atmosphere to actively empowering clients to take ownership of their health. Using discussions, clients were encouraged to openly share their individual challenges and reasons for disengaging from care, to help them identify what they needed to change to remain engaged.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case study B, focusing on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InfoPlus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Adherence intervention, community health workers significantly leveraged the color-coded alerts derived from HIV viral load testing results. The original idea, about alerts on risk predictions for future treatment failure, was that, providers would be the only ones accessing and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this data; however, community health workers took the initiative to adapt the plan.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Using a motivational approach, they shared the alert color-status directly with clients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Community health workers also displayed a job aid, on the walls of the clinic waiting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area and consultation rooms, which showed how to explain each color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group to clients to inform and empower them regarding their adherence. These healthcare providers went beyond routine inquiries and actively engaged clients in reflecting on their experiences, using prompts like, “Could you please share the good days when medication adherence felt achievable and the bad days when challenges arose?” This deliberate approach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encouraged clients to share their perspectives and experiences and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engaged them in a problem-solving dialogue.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case study C, the Person-Centred Public Health for HIV Treatment in Zambia trial, healthcare providers demonstrated commitment to active engagement of clients as care partners through open and informative communication. They offered time and space to inform clients about their treatment and to listen to them fostering client agency in taking an active role in their treatment. For example, some providers explained complex medical concepts, such as how antiretroviral therapy works and interpreted viral load results using non-clinical terms in a local language understood well by a client. Moving beyond conventional clinical exchanges, healthcare providers showed power-sharing acts by actively inviting clients to participate in discussions and decisions about their treatment. The clients were not only encouraged to feel free to ask questions, but were explicitly told that they had the right to inquire about their care. This inclusive approach extended to appointment scheduling, where providers sought clients’ input on a “suitable” or “preferred” day, emphasizing collaboration rather than dictation. Providers further fostered a sense of teamwork by expressing sentiments like, “Let us continue to help each other” and “Let us work together to manage your health”.</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case study D, after a person tested positive for HIV, they were introduced to clinic staff. This was in person if they were tested at a health campaign or over the phone if they tested at home. This personal introduction, firstly, established personal rapport between the participant and clinic staff. It offered an opportunity to address any participant questions about HIV or the care provided in the clinic. The introduction assured participants of a person-centred, warm, friendly environment with flexible clinic hours and provided them with a telephone “hotline”.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Providers need to consider how much they can do to provide person-</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centered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care, taking into consideration the resources they have available and the client's preferences and needs. For example, in case study C, when clients negotiated additional care services and support beyond routine services, some healthcare providers used their discretion and offered their personal contact details for follow-up services.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23" name="Google Shape;523;g2a3c3f09c87_0_35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a1d3946416_2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a1d3946416_2_136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looking at the challenges and opportunities affecting PCC implementation within the client-provider interaction space, we see that:</a:t>
            </a:r>
          </a:p>
          <a:p>
            <a:pPr marL="158750" indent="0">
              <a:lnSpc>
                <a:spcPct val="107000"/>
              </a:lnSpc>
              <a:spcAft>
                <a:spcPts val="800"/>
              </a:spcAft>
              <a:buNone/>
            </a:pP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lack of a solid theoretical understanding of PCC poses difficulty for effective person-centred care implementation as healthcare providers may struggle to grasp its underlying principles and nuances. Client or family involvement and tailored information about person-centred care may be challenging when clients or families have low literacy levels, hindering comprehension of complex health information. Cultural differences, including variations in gender norms or significant gaps between healthcare providers and clients, can strain communication. These differences may lead to misunderstandings and lack of trust hindering person-centred care implementation.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addition, insufficient understanding of cultural nuances may impede successful implementation, with healthcare providers potentially overlooking critical factors. High client volumes limit personalised interactions, making it challenging for healthcare providers to engage fully in individualised care.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Also, resistance from healthcare workers regarding concepts can pose a significant barrier to implementation. Traditional healthcare models often emphasize a more paternalistic approach where healthcare providers hold the authority and direct clients without regard for their preferences or opinions based on the belief that they know what is best for clients. So introducing a shift towards PCC may be met with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skepticism</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reluctance.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Opportunities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the other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hand, enablers that could help support the development of more equal client-provider communication include the expansion of community-led monitoring: Involving the community in data collection puts the client’s preferences and needs at the forefront and means that we can identify what is working for them and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what is not.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wide uptake and expansion of differentiated service delivery models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a game-changer in healthcare. As people move into more person-centered models, they are empowered to engage with their care more easily. This not only benefits the clients but also creates a more balanced workload for healthcare providers, allowing them to spend more time with those who need extra support. DSD therefore puts both the client and the provider at the center and is a win-win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for all people in the system.</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31" name="Google Shape;531;g2a1d3946416_2_1367: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a73cd4d708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a73cd4d708_0_1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 The health system itself functions as either an enabler or an impediment to person-centred practices. Therefore it is important to recognise the influence of the broader health system in implementing effective person-centred care, and not put the responsibility solely on healthcare providers.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is essential to recognize the link between client-centredness and provider-centredness. Implementation requires a nuanced understanding of the challenges that healthcare providers face and the efforts they invest despite constraints to implement person-centred activities. Governance and leadership commitment play a vital role in creating a supportive environment that acknowledges and appreciates the efforts of healthcare providers, and makes them feel valued. This understanding is fundamental in fostering a culture of person-centred care that not only benefits clients, but also ensures the well-being and satisfaction of the dedicated healthcare providers  who are at the core of service delivery.</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 example from case study C, the Person-Centred Public Health for HIV Treatment in Zambia trial, underscores the impact of leadership in shaping client and provider experiences. Some of the lay and professional healthcare providers expressed feelings of being undervalued by management. The intervention addressed these concerns, providing training and continuous mentorship to management teams. The training and mentorship focused on encouraging a person-centred work culture, adopting a team-based approach to address existing power dynamics. Healthcare providers reported that they valued “being heard”, “appreciated” and “recognized” by their supervisors and colleagues. This motivated them to provide person-centred care. </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0" name="Google Shape;540;g2a73cd4d708_0_13: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a73cd4d708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2a73cd4d708_0_2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Script</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Challenges</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operationalization of person-centred care is faced with multiple challenges in governance and leadership commitment. A unified and sustained dedication is pivotal for successful integration, so one significant hurdle lies in the inconsistent commitment to person centred principles from leadership.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Entrenched structures may be resistant to aligning with the ethos of client-centred care. This resistance hampers the cultural shift necessary for the widespread adoption of person centred practices.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Additionally, securing the essential resources and support for the effective implementation of person-centred care remains a persistent challenge. Adequate financial and human resources are crucial to facilitate training, infrastructure development, and ongoing support systems,. And the absence of such backing can impede the integration of person centred principles into healthcare practices. </a:t>
            </a:r>
          </a:p>
          <a:p>
            <a:pPr marL="15875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But as always, there are opportunities in the health system</a:t>
            </a:r>
            <a:br>
              <a:rPr lang="en-GB"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en-GB"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the body of evidence supporting the impact of person-centred care continues to grow, a compelling case for its widespread implementation emerges. Person-centred care is not just a trend; it resonates deeply with the overarching policies of influential organizations, including the World Health Organization, setting the stage for a transformative shift in healthcare delivery. </a:t>
            </a:r>
          </a:p>
          <a:p>
            <a:pPr marL="15875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ongoing and systematic review of organizational policies provides a strategic opportunity to ensure the seamless integration of person-centred principles. By aligning with global directives and strategically embedding person-centred care within policy frameworks, organizations not only keep up with the evolving healthcare landscape, but also affirm their commitment to delivering care that is not just client-focused </a:t>
            </a:r>
            <a:r>
              <a:rPr lang="en-GB" sz="1800" kern="100">
                <a:effectLst/>
                <a:latin typeface="Calibri" panose="020F0502020204030204" pitchFamily="34" charset="0"/>
                <a:ea typeface="Calibri" panose="020F0502020204030204" pitchFamily="34" charset="0"/>
                <a:cs typeface="Times New Roman" panose="02020603050405020304" pitchFamily="18" charset="0"/>
              </a:rPr>
              <a:t>but person-centric</a:t>
            </a:r>
            <a:endParaRPr lang="en-Z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8" name="Google Shape;548;g2a73cd4d708_0_2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a85caa2ea7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2a85caa2ea7_1_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endParaRPr/>
          </a:p>
        </p:txBody>
      </p:sp>
      <p:sp>
        <p:nvSpPr>
          <p:cNvPr id="556" name="Google Shape;556;g2a85caa2ea7_1_25: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a1d3946416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2a1d3946416_3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algn="just"/>
            <a:r>
              <a:rPr lang="en-GB" kern="100">
                <a:latin typeface="Verdana"/>
                <a:ea typeface="Verdana"/>
              </a:rPr>
              <a:t>Script:</a:t>
            </a:r>
            <a:endParaRPr lang="en-US">
              <a:latin typeface="Verdana"/>
              <a:ea typeface="Verdana"/>
            </a:endParaRPr>
          </a:p>
          <a:p>
            <a:pPr algn="just"/>
            <a:r>
              <a:rPr lang="en-GB" kern="100">
                <a:latin typeface="Verdana"/>
                <a:ea typeface="Verdana"/>
              </a:rPr>
              <a:t> </a:t>
            </a:r>
            <a:endParaRPr lang="en-GB">
              <a:latin typeface="Verdana"/>
              <a:ea typeface="Verdana"/>
            </a:endParaRPr>
          </a:p>
          <a:p>
            <a:pPr algn="just"/>
            <a:r>
              <a:rPr lang="en-GB" kern="100">
                <a:latin typeface="Verdana"/>
                <a:ea typeface="Verdana"/>
              </a:rPr>
              <a:t>The principles of person-centred care are simple and straightforward. They put people at the centre, treat them with respect as whole people who have a life outside of their disease, and include them in decisions about their health. Appreciating the principles is one part of the bigger picture, their implementation is another, that requires adaptation to the local context.</a:t>
            </a:r>
            <a:endParaRPr lang="en-GB">
              <a:latin typeface="Verdana"/>
              <a:ea typeface="Verdana"/>
            </a:endParaRPr>
          </a:p>
          <a:p>
            <a:pPr algn="just"/>
            <a:endParaRPr lang="en-GB" kern="100">
              <a:latin typeface="Verdana"/>
              <a:ea typeface="Verdana"/>
            </a:endParaRPr>
          </a:p>
          <a:p>
            <a:pPr algn="just"/>
            <a:r>
              <a:rPr lang="en-GB" kern="100">
                <a:latin typeface="Verdana"/>
                <a:ea typeface="Verdana"/>
              </a:rPr>
              <a:t>It's also crucial for healthcare providers to be driven to implement these principles. Recognizing that this approach benefits not only clients but also healthcare providers can serve as a powerful motivator. When healthcare workers are supported, their relationships with clients improve, and they receive better care. True person-centred care puts both clients and providers at the centre of services.</a:t>
            </a:r>
            <a:endParaRPr lang="en-GB">
              <a:latin typeface="Verdana"/>
              <a:ea typeface="Verdana"/>
            </a:endParaRPr>
          </a:p>
          <a:p>
            <a:pPr algn="just"/>
            <a:r>
              <a:rPr lang="en-GB" kern="100">
                <a:latin typeface="Verdana"/>
                <a:ea typeface="Verdana"/>
              </a:rPr>
              <a:t>  </a:t>
            </a:r>
            <a:endParaRPr lang="en-GB">
              <a:latin typeface="Verdana"/>
              <a:ea typeface="Verdana"/>
            </a:endParaRPr>
          </a:p>
          <a:p>
            <a:pPr algn="just"/>
            <a:r>
              <a:rPr lang="en-GB" kern="100">
                <a:latin typeface="Verdana"/>
                <a:ea typeface="Verdana"/>
              </a:rPr>
              <a:t>While changing the way the system works can help make it more centred around the people in it, many small daily actions can make care more person-centred. Person-centred care isn’t a revolutionary intervention that changes the way the health system is run. We don’t have to wait for funding or a directive from the Department of Health to implement person-centred care. </a:t>
            </a:r>
            <a:endParaRPr lang="en-GB"/>
          </a:p>
          <a:p>
            <a:pPr algn="just"/>
            <a:endParaRPr lang="en-GB" kern="100">
              <a:ea typeface="Verdana"/>
            </a:endParaRPr>
          </a:p>
          <a:p>
            <a:pPr algn="just"/>
            <a:r>
              <a:rPr lang="en-GB" kern="100">
                <a:latin typeface="Verdana"/>
                <a:ea typeface="Verdana"/>
              </a:rPr>
              <a:t>Simple things such as creating a safe space for your clients to talk about their concerns, changing the language you use, or even just apologizing to a client when you are running late … all contribute to making care a little more person-centred. Lots of little changes can add up to big changes that can make the health system a better place to work and receive care. It takes everyone—clinicians, counsellors, data clerks, and facility management—working together to realize person-centred care.</a:t>
            </a:r>
            <a:endParaRPr lang="en-GB">
              <a:latin typeface="Verdana"/>
              <a:ea typeface="Verdana"/>
            </a:endParaRPr>
          </a:p>
        </p:txBody>
      </p:sp>
      <p:sp>
        <p:nvSpPr>
          <p:cNvPr id="562" name="Google Shape;562;g2a1d3946416_3_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a1d3946416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a1d3946416_3_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a:lnSpc>
                <a:spcPct val="107000"/>
              </a:lnSpc>
              <a:spcAft>
                <a:spcPts val="800"/>
              </a:spcAft>
            </a:pPr>
            <a:r>
              <a:rPr lang="en-GB" sz="1100" kern="100">
                <a:effectLst/>
                <a:latin typeface="Calibri"/>
                <a:ea typeface="Calibri"/>
                <a:cs typeface="Calibri"/>
              </a:rPr>
              <a:t>Script:</a:t>
            </a:r>
            <a:r>
              <a:rPr lang="en-GB" sz="1100" kern="100">
                <a:latin typeface="Calibri"/>
                <a:ea typeface="Calibri"/>
                <a:cs typeface="Calibri"/>
              </a:rPr>
              <a:t> </a:t>
            </a:r>
            <a:endParaRPr lang="en-ZA" sz="1100" kern="10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07000"/>
              </a:lnSpc>
              <a:spcAft>
                <a:spcPts val="800"/>
              </a:spcAft>
              <a:buNone/>
            </a:pPr>
            <a:r>
              <a:rPr lang="en-GB" sz="1100" kern="100">
                <a:effectLst/>
                <a:latin typeface="Calibri"/>
                <a:ea typeface="Calibri"/>
                <a:cs typeface="Calibri"/>
              </a:rPr>
              <a:t>The first step in providing person-centred care is to understand the principles and get everyone in the facility on the same page.</a:t>
            </a:r>
            <a:endParaRPr lang="en-ZA" sz="1100" kern="100">
              <a:effectLst/>
              <a:latin typeface="Calibri"/>
              <a:ea typeface="Calibri"/>
              <a:cs typeface="Calibri"/>
            </a:endParaRPr>
          </a:p>
          <a:p>
            <a:pPr marL="158750" indent="0">
              <a:lnSpc>
                <a:spcPct val="107000"/>
              </a:lnSpc>
              <a:spcAft>
                <a:spcPts val="800"/>
              </a:spcAft>
              <a:buNone/>
            </a:pPr>
            <a:r>
              <a:rPr lang="en-ZA" sz="1100" kern="100">
                <a:effectLst/>
                <a:latin typeface="Calibri"/>
                <a:ea typeface="Calibri"/>
                <a:cs typeface="Calibri"/>
              </a:rPr>
              <a:t> </a:t>
            </a:r>
          </a:p>
          <a:p>
            <a:pPr marL="158750" indent="0">
              <a:lnSpc>
                <a:spcPct val="107000"/>
              </a:lnSpc>
              <a:spcAft>
                <a:spcPts val="800"/>
              </a:spcAft>
              <a:buNone/>
            </a:pPr>
            <a:r>
              <a:rPr lang="en-GB" sz="1100" kern="100">
                <a:effectLst/>
                <a:latin typeface="Calibri"/>
                <a:ea typeface="Calibri"/>
                <a:cs typeface="Calibri"/>
              </a:rPr>
              <a:t>The next step is to work out what activities you will implement to make the care you provide more person-centred. A key message is that context matters! We have given a range of examples of how others have implemented the principles of person-centred care and explored what worked for them and what didn’t. But they are just examples and are not prescriptive.</a:t>
            </a:r>
            <a:endParaRPr lang="en-ZA" sz="1100" kern="100">
              <a:effectLst/>
              <a:latin typeface="Calibri"/>
              <a:ea typeface="Calibri"/>
              <a:cs typeface="Calibri"/>
            </a:endParaRPr>
          </a:p>
          <a:p>
            <a:pPr marL="158750" indent="0">
              <a:lnSpc>
                <a:spcPct val="107000"/>
              </a:lnSpc>
              <a:spcAft>
                <a:spcPts val="800"/>
              </a:spcAft>
              <a:buNone/>
            </a:pPr>
            <a:r>
              <a:rPr lang="en-ZA" sz="1100" kern="100">
                <a:effectLst/>
                <a:latin typeface="Calibri"/>
                <a:ea typeface="Calibri"/>
                <a:cs typeface="Calibri"/>
              </a:rPr>
              <a:t> </a:t>
            </a:r>
          </a:p>
          <a:p>
            <a:pPr marL="158750" indent="0">
              <a:lnSpc>
                <a:spcPct val="107000"/>
              </a:lnSpc>
              <a:spcAft>
                <a:spcPts val="800"/>
              </a:spcAft>
              <a:buNone/>
            </a:pPr>
            <a:r>
              <a:rPr lang="en-GB" sz="1100" kern="100">
                <a:effectLst/>
                <a:latin typeface="Calibri"/>
                <a:ea typeface="Calibri"/>
                <a:cs typeface="Calibri"/>
              </a:rPr>
              <a:t>While the core function of person-centred care is the same wherever you go, the exact form it takes depends so much on your context, the challenges you face, and the opportunities you have.</a:t>
            </a:r>
            <a:endParaRPr lang="en-ZA" sz="1100" kern="100">
              <a:effectLst/>
              <a:latin typeface="Calibri"/>
              <a:ea typeface="Calibri"/>
              <a:cs typeface="Calibri"/>
            </a:endParaRPr>
          </a:p>
          <a:p>
            <a:pPr marL="158750" indent="0">
              <a:lnSpc>
                <a:spcPct val="107000"/>
              </a:lnSpc>
              <a:spcAft>
                <a:spcPts val="800"/>
              </a:spcAft>
              <a:buNone/>
            </a:pPr>
            <a:r>
              <a:rPr lang="en-ZA" sz="1100" kern="100">
                <a:effectLst/>
                <a:latin typeface="Calibri"/>
                <a:ea typeface="Calibri"/>
                <a:cs typeface="Calibri"/>
              </a:rPr>
              <a:t> </a:t>
            </a:r>
          </a:p>
          <a:p>
            <a:pPr marL="158750">
              <a:lnSpc>
                <a:spcPct val="107000"/>
              </a:lnSpc>
              <a:spcAft>
                <a:spcPts val="800"/>
              </a:spcAft>
            </a:pPr>
            <a:r>
              <a:rPr lang="en-GB" sz="1100" kern="100">
                <a:effectLst/>
                <a:latin typeface="Calibri"/>
                <a:ea typeface="Calibri"/>
                <a:cs typeface="Calibri"/>
              </a:rPr>
              <a:t>Our recommendation for your next steps is to think through</a:t>
            </a:r>
            <a:r>
              <a:rPr lang="en-GB" sz="1100" kern="100">
                <a:latin typeface="Calibri"/>
                <a:ea typeface="Calibri"/>
                <a:cs typeface="Calibri"/>
              </a:rPr>
              <a:t> the following questions</a:t>
            </a:r>
            <a:r>
              <a:rPr lang="en-GB" sz="1100" kern="100">
                <a:effectLst/>
                <a:latin typeface="Calibri"/>
                <a:ea typeface="Calibri"/>
                <a:cs typeface="Calibri"/>
              </a:rPr>
              <a:t>:</a:t>
            </a:r>
            <a:endParaRPr lang="en-ZA" sz="1100" kern="100">
              <a:latin typeface="Calibri"/>
              <a:ea typeface="Calibri"/>
              <a:cs typeface="Calibri"/>
            </a:endParaRPr>
          </a:p>
          <a:p>
            <a:pPr marL="158750">
              <a:lnSpc>
                <a:spcPct val="107000"/>
              </a:lnSpc>
              <a:spcAft>
                <a:spcPts val="800"/>
              </a:spcAft>
            </a:pPr>
            <a:endParaRPr lang="en-GB"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How do the principles of person-centred care apply in your context?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is already being implemented?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Where are the gaps?</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Which of the activity examples make sense to implement in your facility?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can be implemented as is?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should be adapted?</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challenges do you face in making person-centred care a part of your everyday practice?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How can overcome them?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Whose support do you need?</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Are there any opportunities you could leverage to bring more person-centred care to your services?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does your team already do well?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are their priorities?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What are the Department of Health’s targets or priorities? </a:t>
            </a:r>
            <a:endParaRPr lang="en-ZA" sz="1100" kern="100">
              <a:latin typeface="Calibri"/>
              <a:ea typeface="Calibri"/>
              <a:cs typeface="Calibri"/>
            </a:endParaRPr>
          </a:p>
          <a:p>
            <a:pPr marL="158750">
              <a:lnSpc>
                <a:spcPct val="107000"/>
              </a:lnSpc>
              <a:spcAft>
                <a:spcPts val="800"/>
              </a:spcAft>
            </a:pPr>
            <a:r>
              <a:rPr lang="en-GB" sz="1100" kern="100">
                <a:effectLst/>
                <a:latin typeface="Calibri"/>
                <a:ea typeface="Calibri"/>
                <a:cs typeface="Calibri"/>
              </a:rPr>
              <a:t>Are there any NGOs that could offer training?</a:t>
            </a:r>
            <a:endParaRPr lang="en-ZA" sz="1100" kern="100">
              <a:effectLst/>
              <a:latin typeface="Calibri"/>
              <a:ea typeface="Calibri"/>
              <a:cs typeface="Calibri"/>
            </a:endParaRPr>
          </a:p>
          <a:p>
            <a:pPr marL="158750" indent="0">
              <a:lnSpc>
                <a:spcPct val="107000"/>
              </a:lnSpc>
              <a:spcAft>
                <a:spcPts val="800"/>
              </a:spcAft>
              <a:buNone/>
            </a:pPr>
            <a:r>
              <a:rPr lang="en-GB" sz="1100" kern="100">
                <a:effectLst/>
                <a:latin typeface="Calibri"/>
                <a:ea typeface="Calibri"/>
                <a:cs typeface="Calibri"/>
              </a:rPr>
              <a:t> </a:t>
            </a:r>
            <a:endParaRPr lang="en-ZA" sz="1100" kern="100">
              <a:effectLst/>
              <a:latin typeface="Calibri"/>
              <a:ea typeface="Calibri"/>
              <a:cs typeface="Calibri"/>
            </a:endParaRPr>
          </a:p>
          <a:p>
            <a:pPr marL="158750" indent="0">
              <a:lnSpc>
                <a:spcPct val="107000"/>
              </a:lnSpc>
              <a:spcAft>
                <a:spcPts val="800"/>
              </a:spcAft>
              <a:buNone/>
            </a:pPr>
            <a:r>
              <a:rPr lang="en-GB" sz="1100" kern="100">
                <a:effectLst/>
                <a:latin typeface="Calibri"/>
                <a:ea typeface="Calibri"/>
                <a:cs typeface="Calibri"/>
              </a:rPr>
              <a:t>The power is in our hands – we do not have to wait for someone to help us. Together, we can do it.</a:t>
            </a:r>
            <a:endParaRPr lang="en-ZA" sz="1100" kern="100">
              <a:effectLst/>
              <a:latin typeface="Calibri"/>
              <a:ea typeface="Calibri"/>
              <a:cs typeface="Calibri"/>
            </a:endParaRPr>
          </a:p>
          <a:p>
            <a:pPr marL="158750" indent="0">
              <a:lnSpc>
                <a:spcPct val="107000"/>
              </a:lnSpc>
              <a:spcAft>
                <a:spcPts val="800"/>
              </a:spcAft>
              <a:buNone/>
            </a:pPr>
            <a:r>
              <a:rPr lang="en-ZA" sz="1100" kern="100">
                <a:effectLst/>
                <a:latin typeface="Calibri"/>
                <a:ea typeface="Calibri"/>
                <a:cs typeface="Calibri"/>
              </a:rPr>
              <a:t> </a:t>
            </a:r>
          </a:p>
        </p:txBody>
      </p:sp>
      <p:sp>
        <p:nvSpPr>
          <p:cNvPr id="570" name="Google Shape;570;g2a1d3946416_3_1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a1d3946416_3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a1d3946416_3_3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200"/>
              </a:spcBef>
              <a:spcAft>
                <a:spcPts val="0"/>
              </a:spcAft>
              <a:buClr>
                <a:srgbClr val="000000"/>
              </a:buClr>
              <a:buSzPts val="1200"/>
              <a:buFont typeface="Verdana"/>
              <a:buNone/>
            </a:pPr>
            <a:endParaRPr>
              <a:solidFill>
                <a:srgbClr val="595959"/>
              </a:solidFill>
            </a:endParaRPr>
          </a:p>
        </p:txBody>
      </p:sp>
      <p:sp>
        <p:nvSpPr>
          <p:cNvPr id="678" name="Google Shape;678;g2a1d3946416_3_3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b0f1df3531_3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2b0f1df3531_3_3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endParaRPr/>
          </a:p>
        </p:txBody>
      </p:sp>
      <p:sp>
        <p:nvSpPr>
          <p:cNvPr id="578" name="Google Shape;578;g2b0f1df3531_3_3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a85caa2ea7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a85caa2ea7_1_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US" dirty="0"/>
              <a:t>Now lets look at the methods</a:t>
            </a:r>
            <a:endParaRPr dirty="0"/>
          </a:p>
        </p:txBody>
      </p:sp>
      <p:sp>
        <p:nvSpPr>
          <p:cNvPr id="239" name="Google Shape;239;g2a85caa2ea7_1_5: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b0f1df353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b0f1df353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B</a:t>
            </a:r>
            <a:endParaRPr/>
          </a:p>
          <a:p>
            <a:pPr marL="0" lvl="0" indent="0" algn="just" rtl="0">
              <a:lnSpc>
                <a:spcPct val="115000"/>
              </a:lnSpc>
              <a:spcBef>
                <a:spcPts val="1200"/>
              </a:spcBef>
              <a:spcAft>
                <a:spcPts val="0"/>
              </a:spcAft>
              <a:buClr>
                <a:schemeClr val="dk1"/>
              </a:buClr>
              <a:buSzPts val="1100"/>
              <a:buFont typeface="Arial"/>
              <a:buNone/>
            </a:pPr>
            <a:r>
              <a:rPr lang="en-GB"/>
              <a:t>Person-centred care is defined as a care approach that is respectful and responsive to the unique healthcare needs of individuals. It considers the whole person, encompassing their complex health needs, identity and context, rather than just focusing on the disease. </a:t>
            </a:r>
            <a:endParaRPr/>
          </a:p>
          <a:p>
            <a:pPr marL="0" lvl="0" indent="0" algn="l" rtl="0">
              <a:spcBef>
                <a:spcPts val="120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b0f1df353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b0f1df353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B</a:t>
            </a:r>
            <a:endParaRPr/>
          </a:p>
          <a:p>
            <a:pPr marL="0" lvl="0" indent="0" algn="just" rtl="0">
              <a:lnSpc>
                <a:spcPct val="115000"/>
              </a:lnSpc>
              <a:spcBef>
                <a:spcPts val="1200"/>
              </a:spcBef>
              <a:spcAft>
                <a:spcPts val="0"/>
              </a:spcAft>
              <a:buClr>
                <a:schemeClr val="dk1"/>
              </a:buClr>
              <a:buSzPts val="1100"/>
              <a:buFont typeface="Arial"/>
              <a:buNone/>
            </a:pPr>
            <a:r>
              <a:rPr lang="en-GB"/>
              <a:t>Person-centred care is defined as a care approach that is respectful and responsive to the unique healthcare needs of individuals. It considers the whole person, encompassing their complex health needs, identity and context, rather than just focusing on the disease. </a:t>
            </a:r>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1405011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b0f1df3531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b0f1df3531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B</a:t>
            </a:r>
            <a:endParaRPr/>
          </a:p>
          <a:p>
            <a:pPr marL="0" lvl="0" indent="0" algn="l" rtl="0">
              <a:spcBef>
                <a:spcPts val="1200"/>
              </a:spcBef>
              <a:spcAft>
                <a:spcPts val="0"/>
              </a:spcAft>
              <a:buNone/>
            </a:pPr>
            <a:r>
              <a:rPr lang="en-GB" sz="1200">
                <a:solidFill>
                  <a:srgbClr val="374151"/>
                </a:solidFill>
                <a:latin typeface="Roboto"/>
                <a:ea typeface="Roboto"/>
                <a:cs typeface="Roboto"/>
                <a:sym typeface="Roboto"/>
              </a:rPr>
              <a:t>The principles of person-centred care in HIV treatment include recognizing the uniqueness of each client, addressing the whole person, integrating high-quality health services, displaying empathy and respect, and fostering a partnership between clients and healthcare providers. Option B captures these principles effectively by highlighting the importance of empathy, respect and acknowledging each client's unique needs in their care.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b0f1df3531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b0f1df3531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B</a:t>
            </a:r>
            <a:endParaRPr/>
          </a:p>
          <a:p>
            <a:pPr marL="0" lvl="0" indent="0" algn="l" rtl="0">
              <a:spcBef>
                <a:spcPts val="1200"/>
              </a:spcBef>
              <a:spcAft>
                <a:spcPts val="0"/>
              </a:spcAft>
              <a:buNone/>
            </a:pPr>
            <a:r>
              <a:rPr lang="en-GB" sz="1200">
                <a:solidFill>
                  <a:srgbClr val="374151"/>
                </a:solidFill>
                <a:latin typeface="Roboto"/>
                <a:ea typeface="Roboto"/>
                <a:cs typeface="Roboto"/>
                <a:sym typeface="Roboto"/>
              </a:rPr>
              <a:t>The principles of person-centred care in HIV treatment include recognizing the uniqueness of each client, addressing the whole person, integrating high-quality health services, displaying empathy and respect, and fostering a partnership between clients and healthcare providers. Option B captures these principles effectively by highlighting the importance of empathy, respect and acknowledging each client's unique needs in their care.</a:t>
            </a:r>
            <a:endParaRPr/>
          </a:p>
        </p:txBody>
      </p:sp>
    </p:spTree>
    <p:extLst>
      <p:ext uri="{BB962C8B-B14F-4D97-AF65-F5344CB8AC3E}">
        <p14:creationId xmlns:p14="http://schemas.microsoft.com/office/powerpoint/2010/main" val="1873755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b0f1df3531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b0f1df3531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C</a:t>
            </a:r>
            <a:endParaRPr/>
          </a:p>
          <a:p>
            <a:pPr marL="0" lvl="0" indent="0" algn="l" rtl="0">
              <a:spcBef>
                <a:spcPts val="1200"/>
              </a:spcBef>
              <a:spcAft>
                <a:spcPts val="0"/>
              </a:spcAft>
              <a:buNone/>
            </a:pPr>
            <a:r>
              <a:rPr lang="en-GB" sz="1200">
                <a:solidFill>
                  <a:srgbClr val="374151"/>
                </a:solidFill>
                <a:latin typeface="Roboto"/>
                <a:ea typeface="Roboto"/>
                <a:cs typeface="Roboto"/>
                <a:sym typeface="Roboto"/>
              </a:rPr>
              <a:t>The need for person-centred care in HIV treatment arises from the client’s desire for quality care that responds to their individual needs, including their involvement in shared decision making. Additionally, emerging evidence suggests that person-centred care improves clinical outcomes in HIV treatment, such as better linkage to care, retention, adherence and viral suppression. Option C correctly identifies both these aspects.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b0f1df3531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b0f1df3531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C</a:t>
            </a:r>
            <a:endParaRPr/>
          </a:p>
          <a:p>
            <a:pPr marL="0" lvl="0" indent="0" algn="l" rtl="0">
              <a:spcBef>
                <a:spcPts val="1200"/>
              </a:spcBef>
              <a:spcAft>
                <a:spcPts val="0"/>
              </a:spcAft>
              <a:buNone/>
            </a:pPr>
            <a:r>
              <a:rPr lang="en-GB" sz="1200">
                <a:solidFill>
                  <a:srgbClr val="374151"/>
                </a:solidFill>
                <a:latin typeface="Roboto"/>
                <a:ea typeface="Roboto"/>
                <a:cs typeface="Roboto"/>
                <a:sym typeface="Roboto"/>
              </a:rPr>
              <a:t>The need for person-centred care in HIV treatment arises from the client’s desire for quality care that responds to their individual needs, including their involvement in shared decision making. Additionally, emerging evidence suggests that person-centred care improves clinical outcomes in HIV treatment, such as better linkage to care, retention, adherence and viral suppression. Option C correctly identifies both these aspects.</a:t>
            </a:r>
            <a:endParaRPr/>
          </a:p>
        </p:txBody>
      </p:sp>
    </p:spTree>
    <p:extLst>
      <p:ext uri="{BB962C8B-B14F-4D97-AF65-F5344CB8AC3E}">
        <p14:creationId xmlns:p14="http://schemas.microsoft.com/office/powerpoint/2010/main" val="3768857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b0f1df3531_3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b0f1df3531_3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35951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b0f1df3531_3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b0f1df3531_3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Correct Answer: 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99250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6654282d56_4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26654282d56_4_41: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endParaRPr/>
          </a:p>
        </p:txBody>
      </p:sp>
      <p:sp>
        <p:nvSpPr>
          <p:cNvPr id="619" name="Google Shape;619;g26654282d56_4_41:notes"/>
          <p:cNvSpPr txBox="1"/>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a85caa2ea7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2a85caa2ea7_1_3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endParaRPr/>
          </a:p>
        </p:txBody>
      </p:sp>
      <p:sp>
        <p:nvSpPr>
          <p:cNvPr id="630" name="Google Shape;630;g2a85caa2ea7_1_3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17a163fff_0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a17a163fff_0_44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Verdana"/>
              <a:buNone/>
            </a:pPr>
            <a:r>
              <a:rPr lang="en-GB" sz="1200" dirty="0">
                <a:solidFill>
                  <a:schemeClr val="dk1"/>
                </a:solidFill>
                <a:latin typeface="Verdana"/>
                <a:ea typeface="Verdana"/>
                <a:cs typeface="Verdana"/>
                <a:sym typeface="Verdana"/>
              </a:rPr>
              <a:t>This guidance is based on a review of different frameworks and the literature on person-centred care, including a </a:t>
            </a:r>
            <a:r>
              <a:rPr lang="en-GB" sz="1200" dirty="0">
                <a:solidFill>
                  <a:schemeClr val="dk1"/>
                </a:solidFill>
                <a:latin typeface="Times New Roman"/>
                <a:ea typeface="Times New Roman"/>
                <a:cs typeface="Times New Roman"/>
                <a:sym typeface="Times New Roman"/>
              </a:rPr>
              <a:t>systematic literature review conducted in low-middle-income countries on the types of person-centred care interventions implemented to improve client-provider interactions and the impact of these interventions </a:t>
            </a:r>
            <a:r>
              <a:rPr lang="en-GB" sz="1200" dirty="0">
                <a:solidFill>
                  <a:srgbClr val="222222"/>
                </a:solidFill>
                <a:latin typeface="Times New Roman"/>
                <a:ea typeface="Times New Roman"/>
                <a:cs typeface="Times New Roman"/>
                <a:sym typeface="Times New Roman"/>
              </a:rPr>
              <a:t>among people living with HIV in low- and middle-income settings</a:t>
            </a:r>
            <a:r>
              <a:rPr lang="en-GB" sz="1200" dirty="0">
                <a:solidFill>
                  <a:schemeClr val="dk1"/>
                </a:solidFill>
                <a:latin typeface="Verdana"/>
                <a:ea typeface="Verdana"/>
                <a:cs typeface="Verdana"/>
                <a:sym typeface="Verdana"/>
              </a:rPr>
              <a:t>. It also incorporates consultations that the International AIDS Society has conducted over the past year to understand the concept and develop consensus around the approach.</a:t>
            </a:r>
          </a:p>
          <a:p>
            <a:pPr marL="0" lvl="0" indent="0" algn="l" rtl="0">
              <a:spcBef>
                <a:spcPts val="0"/>
              </a:spcBef>
              <a:spcAft>
                <a:spcPts val="0"/>
              </a:spcAft>
              <a:buClr>
                <a:schemeClr val="dk1"/>
              </a:buClr>
              <a:buSzPts val="1100"/>
              <a:buFont typeface="Arial"/>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1200" dirty="0">
                <a:solidFill>
                  <a:schemeClr val="dk1"/>
                </a:solidFill>
                <a:latin typeface="Verdana"/>
                <a:ea typeface="Verdana"/>
                <a:cs typeface="Verdana"/>
                <a:sym typeface="Verdana"/>
              </a:rPr>
              <a:t>Lastly, it incorporates the experiences of those developing the guidelines.</a:t>
            </a: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dirty="0">
              <a:solidFill>
                <a:schemeClr val="dk1"/>
              </a:solidFill>
            </a:endParaRPr>
          </a:p>
          <a:p>
            <a:pPr marL="0" lvl="0" indent="0" algn="l" rtl="0">
              <a:lnSpc>
                <a:spcPct val="100000"/>
              </a:lnSpc>
              <a:spcBef>
                <a:spcPts val="0"/>
              </a:spcBef>
              <a:spcAft>
                <a:spcPts val="0"/>
              </a:spcAft>
              <a:buClr>
                <a:srgbClr val="000000"/>
              </a:buClr>
              <a:buSzPts val="1200"/>
              <a:buFont typeface="Verdana"/>
              <a:buNone/>
            </a:pPr>
            <a:endParaRPr dirty="0"/>
          </a:p>
        </p:txBody>
      </p:sp>
      <p:sp>
        <p:nvSpPr>
          <p:cNvPr id="245" name="Google Shape;245;g2a17a163fff_0_44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a1d3946416_3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2a1d3946416_3_5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a:t>This is a list of references for the case studies used throughout the presentation as examples of how person-centred care concepts have been applied in different environments.</a:t>
            </a:r>
            <a:endParaRPr/>
          </a:p>
        </p:txBody>
      </p:sp>
      <p:sp>
        <p:nvSpPr>
          <p:cNvPr id="636" name="Google Shape;636;g2a1d3946416_3_52: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a6b30ac7c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a6b30ac7c5_0_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endParaRPr/>
          </a:p>
        </p:txBody>
      </p:sp>
      <p:sp>
        <p:nvSpPr>
          <p:cNvPr id="643" name="Google Shape;643;g2a6b30ac7c5_0_1: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a1d3946416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a1d3946416_3_3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endParaRPr>
              <a:solidFill>
                <a:schemeClr val="dk1"/>
              </a:solidFill>
            </a:endParaRPr>
          </a:p>
        </p:txBody>
      </p:sp>
      <p:sp>
        <p:nvSpPr>
          <p:cNvPr id="650" name="Google Shape;650;g2a1d3946416_3_37: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a73cd4d708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2a73cd4d708_0_7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endParaRPr lang="en-ZA"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7" name="Google Shape;657;g2a73cd4d708_0_77: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a1d3946416_3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2a1d3946416_3_5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endParaRPr lang="en-ZA"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64" name="Google Shape;664;g2a1d3946416_3_58: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a73cd4d708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a73cd4d708_0_6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158750" indent="0">
              <a:lnSpc>
                <a:spcPct val="107000"/>
              </a:lnSpc>
              <a:spcAft>
                <a:spcPts val="800"/>
              </a:spcAft>
              <a:buNone/>
            </a:pPr>
            <a:endParaRPr lang="en-ZA"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1" name="Google Shape;671;g2a73cd4d708_0_60: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a17a163fff_0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a17a163fff_0_24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dirty="0"/>
              <a:t>Note that this guidance focused on lower-resource settings. There may be excellent examples of person-centred care from other contexts that have not been included, but could provide useful lessons.</a:t>
            </a:r>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GB" dirty="0"/>
              <a:t>This guidance includes only published evidence, shared directly with the team. Therefore, it may have missed interventions that have not been published or the wider perceptions and experiences of person-centred care.</a:t>
            </a:r>
            <a:endParaRPr dirty="0"/>
          </a:p>
        </p:txBody>
      </p:sp>
      <p:sp>
        <p:nvSpPr>
          <p:cNvPr id="255" name="Google Shape;255;g2a17a163fff_0_249: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a85caa2ea7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a85caa2ea7_1_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US" dirty="0">
                <a:latin typeface="Verdana"/>
                <a:ea typeface="Verdana"/>
              </a:rPr>
              <a:t>Before we dive into the implementation, we're going to give you a little bit of background to person-</a:t>
            </a:r>
            <a:r>
              <a:rPr lang="en-US" dirty="0" err="1">
                <a:latin typeface="Verdana"/>
                <a:ea typeface="Verdana"/>
              </a:rPr>
              <a:t>centred</a:t>
            </a:r>
            <a:r>
              <a:rPr lang="en-US" dirty="0">
                <a:latin typeface="Verdana"/>
                <a:ea typeface="Verdana"/>
              </a:rPr>
              <a:t> care</a:t>
            </a:r>
            <a:endParaRPr dirty="0"/>
          </a:p>
        </p:txBody>
      </p:sp>
      <p:sp>
        <p:nvSpPr>
          <p:cNvPr id="263" name="Google Shape;263;g2a85caa2ea7_1_11: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17a163fff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17a163fff_0_26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GB" dirty="0"/>
              <a:t>Script:</a:t>
            </a:r>
            <a:endParaRPr dirty="0"/>
          </a:p>
          <a:p>
            <a:pPr marL="0" lvl="0" indent="0" algn="l" rtl="0">
              <a:lnSpc>
                <a:spcPct val="100000"/>
              </a:lnSpc>
              <a:spcBef>
                <a:spcPts val="0"/>
              </a:spcBef>
              <a:spcAft>
                <a:spcPts val="0"/>
              </a:spcAft>
              <a:buClr>
                <a:srgbClr val="000000"/>
              </a:buClr>
              <a:buSzPts val="1200"/>
              <a:buFont typeface="Verdana"/>
              <a:buNone/>
            </a:pPr>
            <a:endParaRPr dirty="0"/>
          </a:p>
          <a:p>
            <a:pPr marL="0" lvl="0" indent="0" algn="l" rtl="0">
              <a:lnSpc>
                <a:spcPct val="100000"/>
              </a:lnSpc>
              <a:spcBef>
                <a:spcPts val="0"/>
              </a:spcBef>
              <a:spcAft>
                <a:spcPts val="0"/>
              </a:spcAft>
              <a:buClr>
                <a:srgbClr val="000000"/>
              </a:buClr>
              <a:buSzPts val="1200"/>
              <a:buFont typeface="Verdana"/>
              <a:buNone/>
            </a:pPr>
            <a:r>
              <a:rPr lang="en-US" dirty="0"/>
              <a:t>First we’ll give you a definition</a:t>
            </a:r>
          </a:p>
          <a:p>
            <a:pPr>
              <a:buClr>
                <a:srgbClr val="000000"/>
              </a:buClr>
              <a:buSzPts val="1200"/>
            </a:pPr>
            <a:r>
              <a:rPr lang="en-GB" dirty="0">
                <a:latin typeface="Verdana"/>
                <a:ea typeface="Verdana"/>
              </a:rPr>
              <a:t>This concept has had many names in different contexts, such as patient-centred, client-centred, or people-centred care, personalized care, or personalized public health and relationship-centred care.</a:t>
            </a:r>
            <a:endParaRPr dirty="0">
              <a:latin typeface="Verdana"/>
              <a:ea typeface="Verdana"/>
            </a:endParaRPr>
          </a:p>
          <a:p>
            <a:pPr marL="0" lvl="0" indent="0" algn="l" rtl="0">
              <a:lnSpc>
                <a:spcPct val="100000"/>
              </a:lnSpc>
              <a:spcBef>
                <a:spcPts val="0"/>
              </a:spcBef>
              <a:spcAft>
                <a:spcPts val="0"/>
              </a:spcAft>
              <a:buClr>
                <a:srgbClr val="000000"/>
              </a:buClr>
              <a:buSzPts val="1200"/>
              <a:buFont typeface="Verdana"/>
              <a:buNone/>
            </a:pPr>
            <a:endParaRPr dirty="0"/>
          </a:p>
          <a:p>
            <a:r>
              <a:rPr lang="en-GB" dirty="0">
                <a:latin typeface="Verdana"/>
                <a:ea typeface="Verdana"/>
              </a:rPr>
              <a:t>Definitions are helpful to make sure that we are all talking about the same thing.</a:t>
            </a:r>
            <a:endParaRPr lang="en-GB" dirty="0">
              <a:ea typeface="Verdana"/>
            </a:endParaRPr>
          </a:p>
          <a:p>
            <a:pPr>
              <a:buClr>
                <a:schemeClr val="dk1"/>
              </a:buClr>
              <a:buSzPts val="1200"/>
            </a:pPr>
            <a:r>
              <a:rPr lang="en-GB" dirty="0">
                <a:solidFill>
                  <a:schemeClr val="dk1"/>
                </a:solidFill>
                <a:latin typeface="Verdana"/>
                <a:ea typeface="Verdana"/>
              </a:rPr>
              <a:t>So having a clear conceptual understanding of what we mean by person-centred care is the first step to understanding what the principles mean. A clear definition lays a foundation that allows us to take these principles one step further and implement them in practice.</a:t>
            </a:r>
            <a:endParaRPr dirty="0">
              <a:solidFill>
                <a:schemeClr val="dk1"/>
              </a:solidFill>
              <a:latin typeface="Verdana"/>
              <a:ea typeface="Verdana"/>
            </a:endParaRPr>
          </a:p>
          <a:p>
            <a:pPr>
              <a:buClr>
                <a:prstClr val="black"/>
              </a:buClr>
              <a:buSzPts val="1200"/>
            </a:pPr>
            <a:endParaRPr lang="en-GB" dirty="0">
              <a:latin typeface="Verdana"/>
              <a:ea typeface="Verdana"/>
            </a:endParaRPr>
          </a:p>
          <a:p>
            <a:pPr>
              <a:buSzPts val="1200"/>
            </a:pPr>
            <a:r>
              <a:rPr lang="en-GB" dirty="0">
                <a:latin typeface="Verdana"/>
                <a:ea typeface="Verdana"/>
              </a:rPr>
              <a:t>Definitions are also important to frame the scope of what we are going to present in this guidance. A clear definition helps us clarify that WE are focusing on the delivery of HIV treatment services and providing guidance for - the healthcare workers delivering that care and - the people organizing and supporting the services.</a:t>
            </a:r>
            <a:endParaRPr dirty="0">
              <a:latin typeface="Verdana"/>
              <a:ea typeface="Verdana"/>
            </a:endParaRPr>
          </a:p>
        </p:txBody>
      </p:sp>
      <p:sp>
        <p:nvSpPr>
          <p:cNvPr id="269" name="Google Shape;269;g2a17a163fff_0_266: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17a163fff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a17a163fff_0_25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Verdana"/>
              <a:buNone/>
            </a:pPr>
            <a:r>
              <a:rPr lang="en-US" dirty="0">
                <a:latin typeface="Verdana"/>
                <a:ea typeface="Verdana"/>
              </a:rPr>
              <a:t>Script:</a:t>
            </a:r>
          </a:p>
          <a:p>
            <a:pPr>
              <a:buSzPts val="1200"/>
            </a:pPr>
            <a:endParaRPr lang="en-US" dirty="0">
              <a:latin typeface="Verdana"/>
              <a:ea typeface="Verdana"/>
            </a:endParaRPr>
          </a:p>
          <a:p>
            <a:pPr marL="0" lvl="0" indent="0" algn="l" rtl="0">
              <a:lnSpc>
                <a:spcPct val="100000"/>
              </a:lnSpc>
              <a:spcBef>
                <a:spcPts val="0"/>
              </a:spcBef>
              <a:spcAft>
                <a:spcPts val="0"/>
              </a:spcAft>
              <a:buClr>
                <a:srgbClr val="000000"/>
              </a:buClr>
              <a:buSzPts val="1200"/>
              <a:buFont typeface="Verdana"/>
              <a:buNone/>
            </a:pPr>
            <a:r>
              <a:rPr lang="en-US" dirty="0">
                <a:latin typeface="Verdana"/>
                <a:ea typeface="Verdana"/>
              </a:rPr>
              <a:t>The definition of person-</a:t>
            </a:r>
            <a:r>
              <a:rPr lang="en-US" dirty="0" err="1">
                <a:latin typeface="Verdana"/>
                <a:ea typeface="Verdana"/>
              </a:rPr>
              <a:t>centred</a:t>
            </a:r>
            <a:r>
              <a:rPr lang="en-US" dirty="0">
                <a:latin typeface="Verdana"/>
                <a:ea typeface="Verdana"/>
              </a:rPr>
              <a:t> care has been refined over time. In this guidance, by “person-</a:t>
            </a:r>
            <a:r>
              <a:rPr lang="en-US" dirty="0" err="1">
                <a:latin typeface="Verdana"/>
                <a:ea typeface="Verdana"/>
              </a:rPr>
              <a:t>centred</a:t>
            </a:r>
            <a:r>
              <a:rPr lang="en-US" dirty="0">
                <a:latin typeface="Verdana"/>
                <a:ea typeface="Verdana"/>
              </a:rPr>
              <a:t> care”, we are referring to care that:</a:t>
            </a:r>
          </a:p>
          <a:p>
            <a:pPr marL="457200" lvl="0" indent="-298450" algn="l" rtl="0">
              <a:lnSpc>
                <a:spcPct val="100000"/>
              </a:lnSpc>
              <a:spcBef>
                <a:spcPts val="0"/>
              </a:spcBef>
              <a:spcAft>
                <a:spcPts val="0"/>
              </a:spcAft>
              <a:buSzPts val="1100"/>
              <a:buAutoNum type="arabicPeriod"/>
            </a:pPr>
            <a:r>
              <a:rPr lang="en-US" dirty="0">
                <a:latin typeface="Verdana"/>
                <a:ea typeface="Verdana"/>
              </a:rPr>
              <a:t>Is respectful of, and responsive to, the needs, experiences, values and preferences of the individual as a unique and whole person</a:t>
            </a:r>
          </a:p>
          <a:p>
            <a:pPr marL="457200" indent="-298450">
              <a:buSzPts val="1100"/>
              <a:buAutoNum type="arabicPeriod"/>
            </a:pPr>
            <a:r>
              <a:rPr lang="en-US" dirty="0">
                <a:latin typeface="Verdana"/>
                <a:ea typeface="Verdana"/>
              </a:rPr>
              <a:t>Person-</a:t>
            </a:r>
            <a:r>
              <a:rPr lang="en-US" dirty="0" err="1">
                <a:latin typeface="Verdana"/>
                <a:ea typeface="Verdana"/>
              </a:rPr>
              <a:t>centred</a:t>
            </a:r>
            <a:r>
              <a:rPr lang="en-US" dirty="0">
                <a:latin typeface="Verdana"/>
                <a:ea typeface="Verdana"/>
              </a:rPr>
              <a:t> care considers the Complex health needs of a person, beyond only their HIV. It also considers their identity and the contexts in which they live, and doesn’t  Only focus on the disease</a:t>
            </a:r>
          </a:p>
          <a:p>
            <a:pPr marL="457200" indent="-298450">
              <a:buSzPts val="1100"/>
              <a:buAutoNum type="arabicPeriod"/>
            </a:pPr>
            <a:r>
              <a:rPr lang="en-US" dirty="0">
                <a:latin typeface="Verdana"/>
                <a:ea typeface="Verdana"/>
              </a:rPr>
              <a:t>It is personalized, coordinated and enabling – person-</a:t>
            </a:r>
            <a:r>
              <a:rPr lang="en-US" dirty="0" err="1">
                <a:latin typeface="Verdana"/>
                <a:ea typeface="Verdana"/>
              </a:rPr>
              <a:t>centred</a:t>
            </a:r>
            <a:r>
              <a:rPr lang="en-US" dirty="0">
                <a:latin typeface="Verdana"/>
                <a:ea typeface="Verdana"/>
              </a:rPr>
              <a:t> care empowers people on treatment</a:t>
            </a:r>
          </a:p>
          <a:p>
            <a:pPr marL="457200" indent="-298450">
              <a:buSzPts val="1100"/>
              <a:buAutoNum type="arabicPeriod"/>
            </a:pPr>
            <a:r>
              <a:rPr lang="en-US" dirty="0">
                <a:latin typeface="Verdana"/>
                <a:ea typeface="Verdana"/>
              </a:rPr>
              <a:t>It also focuses on the person receiving care, the person providing the care, and the relationship between them</a:t>
            </a:r>
          </a:p>
          <a:p>
            <a:pPr marL="457200" indent="-298450">
              <a:buSzPts val="1100"/>
              <a:buAutoNum type="arabicPeriod"/>
            </a:pPr>
            <a:r>
              <a:rPr lang="en-US" dirty="0">
                <a:latin typeface="Verdana"/>
                <a:ea typeface="Verdana"/>
              </a:rPr>
              <a:t>And lastly,  person-</a:t>
            </a:r>
            <a:r>
              <a:rPr lang="en-US" dirty="0" err="1">
                <a:latin typeface="Verdana"/>
                <a:ea typeface="Verdana"/>
              </a:rPr>
              <a:t>centred</a:t>
            </a:r>
            <a:r>
              <a:rPr lang="en-US" dirty="0">
                <a:latin typeface="Verdana"/>
                <a:ea typeface="Verdana"/>
              </a:rPr>
              <a:t> care treats people living with HIV as equal partners in planning, developing and monitoring their care</a:t>
            </a:r>
          </a:p>
        </p:txBody>
      </p:sp>
      <p:sp>
        <p:nvSpPr>
          <p:cNvPr id="279" name="Google Shape;279;g2a17a163fff_0_258:notes"/>
          <p:cNvSpPr txBox="1"/>
          <p:nvPr/>
        </p:nvSpPr>
        <p:spPr>
          <a:xfrm>
            <a:off x="3884608" y="8685208"/>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and image">
  <p:cSld name="1_Text and image">
    <p:bg>
      <p:bgPr>
        <a:solidFill>
          <a:srgbClr val="FFFFFF"/>
        </a:solid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42917" y="1401619"/>
            <a:ext cx="6192800" cy="1260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000000"/>
              </a:buClr>
              <a:buSzPts val="3200"/>
              <a:buFont typeface="Verdana"/>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 name="Google Shape;105;p22"/>
          <p:cNvSpPr txBox="1">
            <a:spLocks noGrp="1"/>
          </p:cNvSpPr>
          <p:nvPr>
            <p:ph type="body" idx="1"/>
          </p:nvPr>
        </p:nvSpPr>
        <p:spPr>
          <a:xfrm>
            <a:off x="442917" y="2766060"/>
            <a:ext cx="6192800" cy="3292000"/>
          </a:xfrm>
          <a:prstGeom prst="rect">
            <a:avLst/>
          </a:prstGeom>
          <a:noFill/>
          <a:ln>
            <a:noFill/>
          </a:ln>
        </p:spPr>
        <p:txBody>
          <a:bodyPr spcFirstLastPara="1" wrap="square" lIns="0" tIns="0" rIns="0" bIns="0" anchor="t" anchorCtr="0">
            <a:noAutofit/>
          </a:bodyPr>
          <a:lstStyle>
            <a:lvl1pPr marL="609585" lvl="0" indent="-431789" algn="l" rtl="0">
              <a:lnSpc>
                <a:spcPct val="100000"/>
              </a:lnSpc>
              <a:spcBef>
                <a:spcPts val="0"/>
              </a:spcBef>
              <a:spcAft>
                <a:spcPts val="0"/>
              </a:spcAft>
              <a:buClr>
                <a:srgbClr val="000000"/>
              </a:buClr>
              <a:buSzPts val="1500"/>
              <a:buChar char="○"/>
              <a:defRPr/>
            </a:lvl1pPr>
            <a:lvl2pPr marL="1219170" lvl="1" indent="-431789" algn="l" rtl="0">
              <a:lnSpc>
                <a:spcPct val="100000"/>
              </a:lnSpc>
              <a:spcBef>
                <a:spcPts val="0"/>
              </a:spcBef>
              <a:spcAft>
                <a:spcPts val="0"/>
              </a:spcAft>
              <a:buClr>
                <a:srgbClr val="000000"/>
              </a:buClr>
              <a:buSzPts val="1500"/>
              <a:buChar char="○"/>
              <a:defRPr/>
            </a:lvl2pPr>
            <a:lvl3pPr marL="1828754" lvl="2" indent="-431789" algn="l" rtl="0">
              <a:lnSpc>
                <a:spcPct val="100000"/>
              </a:lnSpc>
              <a:spcBef>
                <a:spcPts val="0"/>
              </a:spcBef>
              <a:spcAft>
                <a:spcPts val="0"/>
              </a:spcAft>
              <a:buClr>
                <a:srgbClr val="000000"/>
              </a:buClr>
              <a:buSzPts val="1500"/>
              <a:buChar char="○"/>
              <a:defRPr/>
            </a:lvl3pPr>
            <a:lvl4pPr marL="2438339" lvl="3" indent="-431789" algn="l" rtl="0">
              <a:lnSpc>
                <a:spcPct val="100000"/>
              </a:lnSpc>
              <a:spcBef>
                <a:spcPts val="0"/>
              </a:spcBef>
              <a:spcAft>
                <a:spcPts val="0"/>
              </a:spcAft>
              <a:buClr>
                <a:srgbClr val="000000"/>
              </a:buClr>
              <a:buSzPts val="1500"/>
              <a:buChar char="○"/>
              <a:defRPr/>
            </a:lvl4pPr>
            <a:lvl5pPr marL="3047924" lvl="4" indent="-431789" algn="l" rtl="0">
              <a:lnSpc>
                <a:spcPct val="100000"/>
              </a:lnSpc>
              <a:spcBef>
                <a:spcPts val="0"/>
              </a:spcBef>
              <a:spcAft>
                <a:spcPts val="0"/>
              </a:spcAft>
              <a:buClr>
                <a:srgbClr val="000000"/>
              </a:buClr>
              <a:buSzPts val="15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 name="Google Shape;106;p22"/>
          <p:cNvSpPr txBox="1">
            <a:spLocks noGrp="1"/>
          </p:cNvSpPr>
          <p:nvPr>
            <p:ph type="dt" idx="10"/>
          </p:nvPr>
        </p:nvSpPr>
        <p:spPr>
          <a:xfrm>
            <a:off x="442917" y="6276103"/>
            <a:ext cx="3130800" cy="244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800"/>
              <a:buFont typeface="Verdana"/>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3725859" y="6276103"/>
            <a:ext cx="2910000" cy="244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800"/>
              <a:buFont typeface="Verdana"/>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6996111" y="0"/>
            <a:ext cx="5196000" cy="6858000"/>
          </a:xfrm>
          <a:prstGeom prst="rect">
            <a:avLst/>
          </a:prstGeom>
          <a:solidFill>
            <a:srgbClr val="D9D9D9"/>
          </a:solidFill>
          <a:ln>
            <a:noFill/>
          </a:ln>
        </p:spPr>
      </p:sp>
    </p:spTree>
    <p:extLst>
      <p:ext uri="{BB962C8B-B14F-4D97-AF65-F5344CB8AC3E}">
        <p14:creationId xmlns:p14="http://schemas.microsoft.com/office/powerpoint/2010/main" val="392058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442914" y="1401624"/>
            <a:ext cx="6192839" cy="126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9" name="Google Shape;169;p35"/>
          <p:cNvSpPr txBox="1">
            <a:spLocks noGrp="1"/>
          </p:cNvSpPr>
          <p:nvPr>
            <p:ph type="subTitle" idx="1"/>
          </p:nvPr>
        </p:nvSpPr>
        <p:spPr>
          <a:xfrm>
            <a:off x="622299" y="2944883"/>
            <a:ext cx="11055349" cy="3467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888888"/>
              </a:buClr>
              <a:buSzPts val="1500"/>
              <a:buNone/>
              <a:defRPr>
                <a:solidFill>
                  <a:srgbClr val="888888"/>
                </a:solidFill>
              </a:defRPr>
            </a:lvl1pPr>
            <a:lvl2pPr lvl="1" algn="ctr">
              <a:lnSpc>
                <a:spcPct val="100000"/>
              </a:lnSpc>
              <a:spcBef>
                <a:spcPts val="0"/>
              </a:spcBef>
              <a:spcAft>
                <a:spcPts val="0"/>
              </a:spcAft>
              <a:buClr>
                <a:srgbClr val="888888"/>
              </a:buClr>
              <a:buSzPts val="1500"/>
              <a:buNone/>
              <a:defRPr>
                <a:solidFill>
                  <a:srgbClr val="888888"/>
                </a:solidFill>
              </a:defRPr>
            </a:lvl2pPr>
            <a:lvl3pPr lvl="2" algn="ctr">
              <a:lnSpc>
                <a:spcPct val="100000"/>
              </a:lnSpc>
              <a:spcBef>
                <a:spcPts val="0"/>
              </a:spcBef>
              <a:spcAft>
                <a:spcPts val="0"/>
              </a:spcAft>
              <a:buClr>
                <a:srgbClr val="888888"/>
              </a:buClr>
              <a:buSzPts val="1500"/>
              <a:buNone/>
              <a:defRPr>
                <a:solidFill>
                  <a:srgbClr val="888888"/>
                </a:solidFill>
              </a:defRPr>
            </a:lvl3pPr>
            <a:lvl4pPr lvl="3" algn="ctr">
              <a:lnSpc>
                <a:spcPct val="100000"/>
              </a:lnSpc>
              <a:spcBef>
                <a:spcPts val="0"/>
              </a:spcBef>
              <a:spcAft>
                <a:spcPts val="0"/>
              </a:spcAft>
              <a:buClr>
                <a:srgbClr val="888888"/>
              </a:buClr>
              <a:buSzPts val="1500"/>
              <a:buNone/>
              <a:defRPr>
                <a:solidFill>
                  <a:srgbClr val="888888"/>
                </a:solidFill>
              </a:defRPr>
            </a:lvl4pPr>
            <a:lvl5pPr lvl="4" algn="ctr">
              <a:lnSpc>
                <a:spcPct val="100000"/>
              </a:lnSpc>
              <a:spcBef>
                <a:spcPts val="0"/>
              </a:spcBef>
              <a:spcAft>
                <a:spcPts val="0"/>
              </a:spcAft>
              <a:buClr>
                <a:srgbClr val="888888"/>
              </a:buClr>
              <a:buSzPts val="15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75886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719513" y="1294945"/>
            <a:ext cx="8137600" cy="47628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rgbClr val="E0001B"/>
              </a:buClr>
              <a:buSzPts val="5600"/>
              <a:buFont typeface="Verdana"/>
              <a:buNone/>
              <a:defRPr sz="7466">
                <a:solidFill>
                  <a:srgbClr val="E0001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2" name="Google Shape;52;p1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61965" y="454980"/>
            <a:ext cx="1233487" cy="450497"/>
          </a:xfrm>
          <a:prstGeom prst="rect">
            <a:avLst/>
          </a:prstGeom>
          <a:noFill/>
          <a:ln>
            <a:noFill/>
          </a:ln>
        </p:spPr>
      </p:pic>
      <p:sp>
        <p:nvSpPr>
          <p:cNvPr id="53" name="Google Shape;53;p13"/>
          <p:cNvSpPr txBox="1">
            <a:spLocks noGrp="1"/>
          </p:cNvSpPr>
          <p:nvPr>
            <p:ph type="body" idx="1"/>
          </p:nvPr>
        </p:nvSpPr>
        <p:spPr>
          <a:xfrm>
            <a:off x="3719513" y="6248396"/>
            <a:ext cx="8137600" cy="3964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Clr>
                <a:srgbClr val="000000"/>
              </a:buClr>
              <a:buSzPts val="800"/>
              <a:buNone/>
              <a:defRPr sz="1067"/>
            </a:lvl1pPr>
            <a:lvl2pPr marL="1219170" lvl="1" indent="-423323" algn="l" rtl="0">
              <a:lnSpc>
                <a:spcPct val="100000"/>
              </a:lnSpc>
              <a:spcBef>
                <a:spcPts val="0"/>
              </a:spcBef>
              <a:spcAft>
                <a:spcPts val="0"/>
              </a:spcAft>
              <a:buClr>
                <a:srgbClr val="000000"/>
              </a:buClr>
              <a:buSzPts val="1400"/>
              <a:buChar char="○"/>
              <a:defRPr/>
            </a:lvl2pPr>
            <a:lvl3pPr marL="1828754" lvl="2" indent="-423323" algn="l" rtl="0">
              <a:lnSpc>
                <a:spcPct val="100000"/>
              </a:lnSpc>
              <a:spcBef>
                <a:spcPts val="0"/>
              </a:spcBef>
              <a:spcAft>
                <a:spcPts val="0"/>
              </a:spcAft>
              <a:buClr>
                <a:srgbClr val="000000"/>
              </a:buClr>
              <a:buSzPts val="1400"/>
              <a:buChar char="■"/>
              <a:defRPr/>
            </a:lvl3pPr>
            <a:lvl4pPr marL="2438339" lvl="3" indent="-423323" algn="l" rtl="0">
              <a:lnSpc>
                <a:spcPct val="100000"/>
              </a:lnSpc>
              <a:spcBef>
                <a:spcPts val="0"/>
              </a:spcBef>
              <a:spcAft>
                <a:spcPts val="0"/>
              </a:spcAft>
              <a:buClr>
                <a:srgbClr val="000000"/>
              </a:buClr>
              <a:buSzPts val="1400"/>
              <a:buChar char="●"/>
              <a:defRPr/>
            </a:lvl4pPr>
            <a:lvl5pPr marL="3047924" lvl="4" indent="-423323" algn="l" rtl="0">
              <a:lnSpc>
                <a:spcPct val="100000"/>
              </a:lnSpc>
              <a:spcBef>
                <a:spcPts val="0"/>
              </a:spcBef>
              <a:spcAft>
                <a:spcPts val="0"/>
              </a:spcAft>
              <a:buClr>
                <a:srgbClr val="000000"/>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4" name="Google Shape;54;p13"/>
          <p:cNvSpPr txBox="1"/>
          <p:nvPr/>
        </p:nvSpPr>
        <p:spPr>
          <a:xfrm>
            <a:off x="3733796" y="444581"/>
            <a:ext cx="1471600" cy="18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Verdana"/>
              <a:buNone/>
            </a:pPr>
            <a:r>
              <a:rPr lang="en-GB" sz="800" b="0" i="0" u="none" strike="noStrike" cap="none">
                <a:solidFill>
                  <a:srgbClr val="000000"/>
                </a:solidFill>
                <a:latin typeface="Verdana"/>
                <a:ea typeface="Verdana"/>
                <a:cs typeface="Verdana"/>
                <a:sym typeface="Verdana"/>
              </a:rPr>
              <a:t>International AIDS Society</a:t>
            </a:r>
            <a:endParaRPr sz="1467"/>
          </a:p>
        </p:txBody>
      </p:sp>
      <p:sp>
        <p:nvSpPr>
          <p:cNvPr id="55" name="Google Shape;55;p13"/>
          <p:cNvSpPr txBox="1"/>
          <p:nvPr/>
        </p:nvSpPr>
        <p:spPr>
          <a:xfrm>
            <a:off x="5360195" y="444581"/>
            <a:ext cx="1275600" cy="18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Verdana"/>
              <a:buNone/>
            </a:pPr>
            <a:r>
              <a:rPr lang="en-GB" sz="800" b="0" i="0" u="none" strike="noStrike" cap="none">
                <a:solidFill>
                  <a:srgbClr val="000000"/>
                </a:solidFill>
                <a:latin typeface="Verdana"/>
                <a:ea typeface="Verdana"/>
                <a:cs typeface="Verdana"/>
                <a:sym typeface="Verdana"/>
              </a:rPr>
              <a:t>iasociety.org</a:t>
            </a:r>
            <a:endParaRPr sz="1467"/>
          </a:p>
        </p:txBody>
      </p:sp>
    </p:spTree>
    <p:extLst>
      <p:ext uri="{BB962C8B-B14F-4D97-AF65-F5344CB8AC3E}">
        <p14:creationId xmlns:p14="http://schemas.microsoft.com/office/powerpoint/2010/main" val="302565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rgbClr val="FFFFFF"/>
        </a:solidFill>
        <a:effectLst/>
      </p:bgPr>
    </p:bg>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442917" y="1401619"/>
            <a:ext cx="6192800" cy="1260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000000"/>
              </a:buClr>
              <a:buSzPts val="3200"/>
              <a:buFont typeface="Verdana"/>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p21"/>
          <p:cNvSpPr txBox="1">
            <a:spLocks noGrp="1"/>
          </p:cNvSpPr>
          <p:nvPr>
            <p:ph type="body" idx="1"/>
          </p:nvPr>
        </p:nvSpPr>
        <p:spPr>
          <a:xfrm>
            <a:off x="442917" y="2766060"/>
            <a:ext cx="6192800" cy="3292000"/>
          </a:xfrm>
          <a:prstGeom prst="rect">
            <a:avLst/>
          </a:prstGeom>
          <a:noFill/>
          <a:ln>
            <a:noFill/>
          </a:ln>
        </p:spPr>
        <p:txBody>
          <a:bodyPr spcFirstLastPara="1" wrap="square" lIns="0" tIns="0" rIns="0" bIns="0" anchor="t" anchorCtr="0">
            <a:noAutofit/>
          </a:bodyPr>
          <a:lstStyle>
            <a:lvl1pPr marL="609585" lvl="0" indent="-431789" algn="l" rtl="0">
              <a:lnSpc>
                <a:spcPct val="100000"/>
              </a:lnSpc>
              <a:spcBef>
                <a:spcPts val="0"/>
              </a:spcBef>
              <a:spcAft>
                <a:spcPts val="0"/>
              </a:spcAft>
              <a:buClr>
                <a:srgbClr val="000000"/>
              </a:buClr>
              <a:buSzPts val="1500"/>
              <a:buChar char="○"/>
              <a:defRPr/>
            </a:lvl1pPr>
            <a:lvl2pPr marL="1219170" lvl="1" indent="-431789" algn="l" rtl="0">
              <a:lnSpc>
                <a:spcPct val="100000"/>
              </a:lnSpc>
              <a:spcBef>
                <a:spcPts val="0"/>
              </a:spcBef>
              <a:spcAft>
                <a:spcPts val="0"/>
              </a:spcAft>
              <a:buClr>
                <a:srgbClr val="000000"/>
              </a:buClr>
              <a:buSzPts val="1500"/>
              <a:buChar char="○"/>
              <a:defRPr/>
            </a:lvl2pPr>
            <a:lvl3pPr marL="1828754" lvl="2" indent="-431789" algn="l" rtl="0">
              <a:lnSpc>
                <a:spcPct val="100000"/>
              </a:lnSpc>
              <a:spcBef>
                <a:spcPts val="0"/>
              </a:spcBef>
              <a:spcAft>
                <a:spcPts val="0"/>
              </a:spcAft>
              <a:buClr>
                <a:srgbClr val="000000"/>
              </a:buClr>
              <a:buSzPts val="1500"/>
              <a:buChar char="○"/>
              <a:defRPr/>
            </a:lvl3pPr>
            <a:lvl4pPr marL="2438339" lvl="3" indent="-431789" algn="l" rtl="0">
              <a:lnSpc>
                <a:spcPct val="100000"/>
              </a:lnSpc>
              <a:spcBef>
                <a:spcPts val="0"/>
              </a:spcBef>
              <a:spcAft>
                <a:spcPts val="0"/>
              </a:spcAft>
              <a:buClr>
                <a:srgbClr val="000000"/>
              </a:buClr>
              <a:buSzPts val="1500"/>
              <a:buChar char="○"/>
              <a:defRPr/>
            </a:lvl4pPr>
            <a:lvl5pPr marL="3047924" lvl="4" indent="-431789" algn="l" rtl="0">
              <a:lnSpc>
                <a:spcPct val="100000"/>
              </a:lnSpc>
              <a:spcBef>
                <a:spcPts val="0"/>
              </a:spcBef>
              <a:spcAft>
                <a:spcPts val="0"/>
              </a:spcAft>
              <a:buClr>
                <a:srgbClr val="000000"/>
              </a:buClr>
              <a:buSzPts val="15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1" name="Google Shape;101;p21"/>
          <p:cNvSpPr txBox="1">
            <a:spLocks noGrp="1"/>
          </p:cNvSpPr>
          <p:nvPr>
            <p:ph type="dt" idx="10"/>
          </p:nvPr>
        </p:nvSpPr>
        <p:spPr>
          <a:xfrm>
            <a:off x="442917" y="6276103"/>
            <a:ext cx="3130800" cy="244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800"/>
              <a:buFont typeface="Verdana"/>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1"/>
          <p:cNvSpPr txBox="1">
            <a:spLocks noGrp="1"/>
          </p:cNvSpPr>
          <p:nvPr>
            <p:ph type="ftr" idx="11"/>
          </p:nvPr>
        </p:nvSpPr>
        <p:spPr>
          <a:xfrm>
            <a:off x="3725859" y="6276103"/>
            <a:ext cx="2910000" cy="244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800"/>
              <a:buFont typeface="Verdana"/>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238160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8" r:id="rId11"/>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www.who.int/publications/i/item/9789240023581" TargetMode="External"/><Relationship Id="rId7" Type="http://schemas.openxmlformats.org/officeDocument/2006/relationships/hyperlink" Target="https://www.who.int/publications/i/item/978924005531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hyperlink" Target="https://www.who.int/publications/i/item/9789240053779" TargetMode="External"/><Relationship Id="rId4" Type="http://schemas.openxmlformats.org/officeDocument/2006/relationships/image" Target="../media/image8.jpe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3.xml"/><Relationship Id="rId7" Type="http://schemas.openxmlformats.org/officeDocument/2006/relationships/slide" Target="slide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slide" Target="slide49.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5750/ijpcm.v6i3.591"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differentiatedservicedelivery.org/wp-content/uploads/Decision-Framework-Version-2-2017-1.pdf" TargetMode="External"/><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136/bmjgh-2018-001007"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hyperlink" Target="https://ritshidze.org.za/the-model/" TargetMode="External"/><Relationship Id="rId4" Type="http://schemas.openxmlformats.org/officeDocument/2006/relationships/hyperlink" Target="https://doi.org/10.1186/s12875-022-01957-8"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who.int/publications/i/item/9789240031593"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5"/>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r>
              <a:rPr lang="en-GB" sz="4000" b="0" dirty="0">
                <a:solidFill>
                  <a:schemeClr val="dk1"/>
                </a:solidFill>
                <a:latin typeface="Verdana"/>
                <a:ea typeface="Verdana"/>
                <a:cs typeface="Verdana"/>
                <a:sym typeface="Verdana"/>
              </a:rPr>
              <a:t>Approaches to implementation of person-centred care for people living with HIV in low-resource settings</a:t>
            </a:r>
            <a:endParaRPr sz="4000" b="0" dirty="0">
              <a:solidFill>
                <a:schemeClr val="dk1"/>
              </a:solidFill>
              <a:latin typeface="Verdana"/>
              <a:ea typeface="Verdana"/>
              <a:cs typeface="Verdana"/>
              <a:sym typeface="Verdana"/>
            </a:endParaRPr>
          </a:p>
          <a:p>
            <a:pPr>
              <a:buClr>
                <a:srgbClr val="000000"/>
              </a:buClr>
            </a:pPr>
            <a:endParaRPr sz="4933" dirty="0">
              <a:solidFill>
                <a:schemeClr val="dk1"/>
              </a:solidFill>
              <a:latin typeface="Verdana"/>
              <a:ea typeface="Verdana"/>
              <a:cs typeface="Verdana"/>
              <a:sym typeface="Verdana"/>
            </a:endParaRPr>
          </a:p>
          <a:p>
            <a:pPr>
              <a:buClr>
                <a:srgbClr val="000000"/>
              </a:buClr>
            </a:pPr>
            <a:r>
              <a:rPr lang="en-GB" sz="2800" dirty="0">
                <a:latin typeface="Verdana"/>
                <a:ea typeface="Verdana"/>
                <a:cs typeface="Verdana"/>
                <a:sym typeface="Verdana"/>
              </a:rPr>
              <a:t>A resource for healthcare providers based on a synthesis of evidence from case studies and normative guidance</a:t>
            </a:r>
            <a:endParaRPr sz="2800" dirty="0">
              <a:latin typeface="Verdana"/>
              <a:ea typeface="Verdana"/>
              <a:cs typeface="Verdana"/>
              <a:sym typeface="Verdana"/>
            </a:endParaRPr>
          </a:p>
        </p:txBody>
      </p:sp>
      <p:pic>
        <p:nvPicPr>
          <p:cNvPr id="3" name="Slide 1">
            <a:hlinkClick r:id="" action="ppaction://media"/>
            <a:extLst>
              <a:ext uri="{FF2B5EF4-FFF2-40B4-BE49-F238E27FC236}">
                <a16:creationId xmlns:a16="http://schemas.microsoft.com/office/drawing/2014/main" id="{1CE6720C-0DD1-3906-5537-4C393AC08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628" y="58142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4"/>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sz="4000"/>
              <a:t>Why do we need person-centred care?</a:t>
            </a:r>
            <a:endParaRPr sz="4000"/>
          </a:p>
        </p:txBody>
      </p:sp>
      <p:sp>
        <p:nvSpPr>
          <p:cNvPr id="291" name="Google Shape;291;p54"/>
          <p:cNvSpPr txBox="1">
            <a:spLocks noGrp="1"/>
          </p:cNvSpPr>
          <p:nvPr>
            <p:ph idx="1"/>
          </p:nvPr>
        </p:nvSpPr>
        <p:spPr>
          <a:prstGeom prst="rect">
            <a:avLst/>
          </a:prstGeom>
          <a:noFill/>
          <a:ln>
            <a:noFill/>
          </a:ln>
        </p:spPr>
        <p:txBody>
          <a:bodyPr spcFirstLastPara="1" vert="horz" wrap="square" lIns="0" tIns="0" rIns="0" bIns="0" rtlCol="0" anchor="t" anchorCtr="0">
            <a:noAutofit/>
          </a:bodyPr>
          <a:lstStyle/>
          <a:p>
            <a:pPr marL="220128" indent="-211661">
              <a:lnSpc>
                <a:spcPct val="115000"/>
              </a:lnSpc>
              <a:buClr>
                <a:schemeClr val="dk1"/>
              </a:buClr>
              <a:buSzPct val="100000"/>
              <a:buFont typeface="Verdana"/>
              <a:buChar char="○"/>
            </a:pPr>
            <a:r>
              <a:rPr lang="en-GB" sz="1600" b="1">
                <a:solidFill>
                  <a:schemeClr val="dk1"/>
                </a:solidFill>
              </a:rPr>
              <a:t>Lifelong engagement</a:t>
            </a:r>
            <a:r>
              <a:rPr lang="en-GB" sz="1600">
                <a:solidFill>
                  <a:schemeClr val="dk1"/>
                </a:solidFill>
              </a:rPr>
              <a:t> with HIV treatment is crucial at this stage of the HIV pandemic to ensure </a:t>
            </a:r>
            <a:r>
              <a:rPr lang="en-GB" sz="1600" b="1">
                <a:solidFill>
                  <a:schemeClr val="dk1"/>
                </a:solidFill>
              </a:rPr>
              <a:t>sustained viral suppression and quality of life</a:t>
            </a:r>
            <a:r>
              <a:rPr lang="en-GB" sz="1600">
                <a:solidFill>
                  <a:schemeClr val="dk1"/>
                </a:solidFill>
              </a:rPr>
              <a:t>, a healthy population of people living with HIV, and a reduction in transmission.</a:t>
            </a:r>
          </a:p>
          <a:p>
            <a:pPr marL="220128" indent="-211661">
              <a:lnSpc>
                <a:spcPct val="115000"/>
              </a:lnSpc>
              <a:buClr>
                <a:schemeClr val="dk1"/>
              </a:buClr>
              <a:buSzPts val="1500"/>
              <a:buFont typeface="Verdana"/>
              <a:buChar char="○"/>
            </a:pPr>
            <a:endParaRPr sz="1600">
              <a:solidFill>
                <a:schemeClr val="dk1"/>
              </a:solidFill>
            </a:endParaRPr>
          </a:p>
          <a:p>
            <a:pPr marL="531278" lvl="1" indent="-285750">
              <a:lnSpc>
                <a:spcPct val="115000"/>
              </a:lnSpc>
              <a:buClr>
                <a:schemeClr val="dk1"/>
              </a:buClr>
              <a:buSzPct val="100000"/>
              <a:buFont typeface="Arial" panose="020B0604020202020204" pitchFamily="34" charset="0"/>
              <a:buChar char="•"/>
            </a:pPr>
            <a:r>
              <a:rPr lang="en-GB" sz="1600">
                <a:solidFill>
                  <a:schemeClr val="dk1"/>
                </a:solidFill>
              </a:rPr>
              <a:t>There is a need for care that supports people to </a:t>
            </a:r>
            <a:r>
              <a:rPr lang="en-GB" sz="1600" b="1">
                <a:solidFill>
                  <a:schemeClr val="dk1"/>
                </a:solidFill>
              </a:rPr>
              <a:t>engage with services and adhere to treatment</a:t>
            </a:r>
            <a:r>
              <a:rPr lang="en-GB" sz="1600">
                <a:solidFill>
                  <a:schemeClr val="dk1"/>
                </a:solidFill>
              </a:rPr>
              <a:t>.</a:t>
            </a:r>
            <a:endParaRPr sz="1600" b="1">
              <a:solidFill>
                <a:schemeClr val="dk1"/>
              </a:solidFill>
            </a:endParaRPr>
          </a:p>
          <a:p>
            <a:pPr marL="531278" lvl="1" indent="-285750">
              <a:lnSpc>
                <a:spcPct val="115000"/>
              </a:lnSpc>
              <a:buClr>
                <a:schemeClr val="dk1"/>
              </a:buClr>
              <a:buSzPct val="100000"/>
              <a:buFont typeface="Arial" panose="020B0604020202020204" pitchFamily="34" charset="0"/>
              <a:buChar char="•"/>
            </a:pPr>
            <a:r>
              <a:rPr lang="en-GB" sz="1600">
                <a:solidFill>
                  <a:schemeClr val="dk1"/>
                </a:solidFill>
              </a:rPr>
              <a:t>Person-centred care is an approach that helps </a:t>
            </a:r>
            <a:r>
              <a:rPr lang="en-GB" sz="1600" b="1">
                <a:solidFill>
                  <a:schemeClr val="dk1"/>
                </a:solidFill>
              </a:rPr>
              <a:t>navigate the complex interactions</a:t>
            </a:r>
            <a:r>
              <a:rPr lang="en-GB" sz="1600">
                <a:solidFill>
                  <a:schemeClr val="dk1"/>
                </a:solidFill>
              </a:rPr>
              <a:t> between the person seeking care and the health system(1).</a:t>
            </a:r>
            <a:endParaRPr sz="1600">
              <a:solidFill>
                <a:schemeClr val="dk1"/>
              </a:solidFill>
            </a:endParaRPr>
          </a:p>
        </p:txBody>
      </p:sp>
      <p:pic>
        <p:nvPicPr>
          <p:cNvPr id="4" name="Picture Placeholder 3" descr="A group of older people smiling&#10;&#10;Description automatically generated">
            <a:extLst>
              <a:ext uri="{FF2B5EF4-FFF2-40B4-BE49-F238E27FC236}">
                <a16:creationId xmlns:a16="http://schemas.microsoft.com/office/drawing/2014/main" id="{2DDA2E9A-66FF-A195-DE02-885C54965D6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1115" r="31115"/>
          <a:stretch>
            <a:fillRect/>
          </a:stretch>
        </p:blipFill>
        <p:spPr/>
      </p:pic>
      <p:sp>
        <p:nvSpPr>
          <p:cNvPr id="292" name="Google Shape;292;p54"/>
          <p:cNvSpPr txBox="1"/>
          <p:nvPr/>
        </p:nvSpPr>
        <p:spPr>
          <a:xfrm>
            <a:off x="0" y="6427200"/>
            <a:ext cx="6553200" cy="410393"/>
          </a:xfrm>
          <a:prstGeom prst="rect">
            <a:avLst/>
          </a:prstGeom>
          <a:noFill/>
          <a:ln>
            <a:noFill/>
          </a:ln>
        </p:spPr>
        <p:txBody>
          <a:bodyPr spcFirstLastPara="1" wrap="square" lIns="121900" tIns="121900" rIns="121900" bIns="121900" anchor="t" anchorCtr="0">
            <a:spAutoFit/>
          </a:bodyPr>
          <a:lstStyle/>
          <a:p>
            <a:r>
              <a:rPr lang="en-GB" sz="1000">
                <a:solidFill>
                  <a:srgbClr val="212121"/>
                </a:solidFill>
                <a:highlight>
                  <a:srgbClr val="FFFFFF"/>
                </a:highlight>
                <a:latin typeface="Verdana"/>
                <a:ea typeface="Verdana"/>
                <a:cs typeface="Verdana"/>
                <a:sym typeface="Verdana"/>
              </a:rPr>
              <a:t>1. IAS, April 2023 </a:t>
            </a:r>
            <a:endParaRPr sz="100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5"/>
          <p:cNvSpPr txBox="1">
            <a:spLocks noGrp="1"/>
          </p:cNvSpPr>
          <p:nvPr>
            <p:ph type="title"/>
          </p:nvPr>
        </p:nvSpPr>
        <p:spPr>
          <a:xfrm>
            <a:off x="442913" y="1401624"/>
            <a:ext cx="7212256" cy="1260000"/>
          </a:xfrm>
          <a:prstGeom prst="rect">
            <a:avLst/>
          </a:prstGeom>
          <a:noFill/>
          <a:ln>
            <a:noFill/>
          </a:ln>
        </p:spPr>
        <p:txBody>
          <a:bodyPr spcFirstLastPara="1" vert="horz" wrap="square" lIns="0" tIns="0" rIns="0" bIns="0" rtlCol="0" anchor="t" anchorCtr="0">
            <a:noAutofit/>
          </a:bodyPr>
          <a:lstStyle/>
          <a:p>
            <a:r>
              <a:rPr lang="en-GB"/>
              <a:t>Why do we need person-centred care?</a:t>
            </a:r>
            <a:endParaRPr/>
          </a:p>
        </p:txBody>
      </p:sp>
      <p:sp>
        <p:nvSpPr>
          <p:cNvPr id="300" name="Google Shape;300;p55"/>
          <p:cNvSpPr txBox="1">
            <a:spLocks noGrp="1"/>
          </p:cNvSpPr>
          <p:nvPr>
            <p:ph idx="1"/>
          </p:nvPr>
        </p:nvSpPr>
        <p:spPr>
          <a:xfrm>
            <a:off x="442913" y="2766059"/>
            <a:ext cx="5205291" cy="3291841"/>
          </a:xfrm>
          <a:prstGeom prst="rect">
            <a:avLst/>
          </a:prstGeom>
          <a:noFill/>
          <a:ln>
            <a:noFill/>
          </a:ln>
        </p:spPr>
        <p:txBody>
          <a:bodyPr spcFirstLastPara="1" vert="horz" wrap="square" lIns="0" tIns="0" rIns="0" bIns="0" rtlCol="0" anchor="t" anchorCtr="0">
            <a:noAutofit/>
          </a:bodyPr>
          <a:lstStyle/>
          <a:p>
            <a:pPr marL="220128" indent="-203195">
              <a:lnSpc>
                <a:spcPct val="115000"/>
              </a:lnSpc>
              <a:buClr>
                <a:schemeClr val="dk1"/>
              </a:buClr>
              <a:buSzPct val="100000"/>
              <a:buFont typeface="Verdana"/>
              <a:buChar char="○"/>
            </a:pPr>
            <a:r>
              <a:rPr lang="en-GB" sz="1800">
                <a:solidFill>
                  <a:schemeClr val="dk1"/>
                </a:solidFill>
              </a:rPr>
              <a:t>People accessing HIV services are </a:t>
            </a:r>
            <a:r>
              <a:rPr lang="en-GB" sz="1800" b="1">
                <a:solidFill>
                  <a:schemeClr val="dk1"/>
                </a:solidFill>
              </a:rPr>
              <a:t>not all the same</a:t>
            </a:r>
            <a:r>
              <a:rPr lang="en-GB" sz="1800">
                <a:solidFill>
                  <a:schemeClr val="dk1"/>
                </a:solidFill>
              </a:rPr>
              <a:t>.</a:t>
            </a:r>
            <a:endParaRPr sz="1800">
              <a:solidFill>
                <a:schemeClr val="dk1"/>
              </a:solidFill>
            </a:endParaRPr>
          </a:p>
          <a:p>
            <a:pPr marL="522811" lvl="1" indent="-285750">
              <a:lnSpc>
                <a:spcPct val="115000"/>
              </a:lnSpc>
              <a:buClr>
                <a:schemeClr val="dk1"/>
              </a:buClr>
              <a:buSzPct val="100000"/>
              <a:buFont typeface="Arial" panose="020B0604020202020204" pitchFamily="34" charset="0"/>
              <a:buChar char="•"/>
            </a:pPr>
            <a:r>
              <a:rPr lang="en-GB" sz="1800">
                <a:solidFill>
                  <a:schemeClr val="dk1"/>
                </a:solidFill>
              </a:rPr>
              <a:t>One size does not fit all(1).</a:t>
            </a:r>
            <a:endParaRPr sz="1800">
              <a:solidFill>
                <a:schemeClr val="dk1"/>
              </a:solidFill>
            </a:endParaRPr>
          </a:p>
          <a:p>
            <a:pPr marL="522811" lvl="1" indent="-285750">
              <a:lnSpc>
                <a:spcPct val="115000"/>
              </a:lnSpc>
              <a:buClr>
                <a:schemeClr val="dk1"/>
              </a:buClr>
              <a:buSzPct val="100000"/>
              <a:buFont typeface="Arial" panose="020B0604020202020204" pitchFamily="34" charset="0"/>
              <a:buChar char="•"/>
            </a:pPr>
            <a:r>
              <a:rPr lang="en-GB" sz="1800">
                <a:solidFill>
                  <a:schemeClr val="dk1"/>
                </a:solidFill>
              </a:rPr>
              <a:t>Currently, care is often not centred around the person but around the health system(2).</a:t>
            </a:r>
            <a:endParaRPr sz="1800">
              <a:solidFill>
                <a:schemeClr val="dk1"/>
              </a:solidFill>
            </a:endParaRPr>
          </a:p>
          <a:p>
            <a:pPr marL="522811" lvl="1" indent="-285750">
              <a:lnSpc>
                <a:spcPct val="115000"/>
              </a:lnSpc>
              <a:buClr>
                <a:schemeClr val="dk1"/>
              </a:buClr>
              <a:buSzPct val="100000"/>
              <a:buFont typeface="Arial" panose="020B0604020202020204" pitchFamily="34" charset="0"/>
              <a:buChar char="•"/>
            </a:pPr>
            <a:r>
              <a:rPr lang="en-GB" sz="1800">
                <a:solidFill>
                  <a:schemeClr val="dk1"/>
                </a:solidFill>
              </a:rPr>
              <a:t>People </a:t>
            </a:r>
            <a:r>
              <a:rPr lang="en-GB" sz="1800" b="1">
                <a:solidFill>
                  <a:schemeClr val="dk1"/>
                </a:solidFill>
              </a:rPr>
              <a:t>require care tailored to their needs</a:t>
            </a:r>
            <a:r>
              <a:rPr lang="en-GB" sz="1800">
                <a:solidFill>
                  <a:schemeClr val="dk1"/>
                </a:solidFill>
              </a:rPr>
              <a:t>. This aligns with calls to expand differentiated service delivery (DSD) models, which is rooted in a person-centred approach(3).</a:t>
            </a:r>
            <a:endParaRPr sz="1800">
              <a:solidFill>
                <a:schemeClr val="dk1"/>
              </a:solidFill>
            </a:endParaRPr>
          </a:p>
        </p:txBody>
      </p:sp>
      <p:sp>
        <p:nvSpPr>
          <p:cNvPr id="302" name="Google Shape;302;p55"/>
          <p:cNvSpPr txBox="1">
            <a:spLocks noGrp="1"/>
          </p:cNvSpPr>
          <p:nvPr>
            <p:ph type="body" idx="4294967295"/>
          </p:nvPr>
        </p:nvSpPr>
        <p:spPr>
          <a:xfrm>
            <a:off x="6435726" y="2765425"/>
            <a:ext cx="5205290" cy="3292475"/>
          </a:xfrm>
          <a:prstGeom prst="rect">
            <a:avLst/>
          </a:prstGeom>
          <a:noFill/>
          <a:ln>
            <a:noFill/>
          </a:ln>
        </p:spPr>
        <p:txBody>
          <a:bodyPr spcFirstLastPara="1" vert="horz" wrap="square" lIns="0" tIns="0" rIns="0" bIns="0" rtlCol="0" anchor="t" anchorCtr="0">
            <a:noAutofit/>
          </a:bodyPr>
          <a:lstStyle/>
          <a:p>
            <a:pPr marL="220128" indent="-203195">
              <a:lnSpc>
                <a:spcPct val="115000"/>
              </a:lnSpc>
              <a:buClr>
                <a:schemeClr val="dk1"/>
              </a:buClr>
              <a:buSzPct val="100000"/>
              <a:buFont typeface="Verdana"/>
              <a:buChar char="○"/>
            </a:pPr>
            <a:r>
              <a:rPr lang="en-GB" sz="1800">
                <a:solidFill>
                  <a:schemeClr val="dk1"/>
                </a:solidFill>
              </a:rPr>
              <a:t>Investment in healthcare providers, as well as people living with HIV, is key(1).</a:t>
            </a:r>
            <a:endParaRPr sz="1800">
              <a:solidFill>
                <a:schemeClr val="dk1"/>
              </a:solidFill>
            </a:endParaRPr>
          </a:p>
          <a:p>
            <a:pPr marL="522811" lvl="1" indent="-285750">
              <a:lnSpc>
                <a:spcPct val="115000"/>
              </a:lnSpc>
              <a:buClr>
                <a:schemeClr val="dk1"/>
              </a:buClr>
              <a:buSzPct val="100000"/>
              <a:buFont typeface="Arial" panose="020B0604020202020204" pitchFamily="34" charset="0"/>
              <a:buChar char="•"/>
            </a:pPr>
            <a:r>
              <a:rPr lang="en-GB" sz="1800">
                <a:solidFill>
                  <a:schemeClr val="dk1"/>
                </a:solidFill>
              </a:rPr>
              <a:t>Healthcare workers are burnt out, resulting in unsupportive behaviours that undermine people’s engagement with HIV services(4). </a:t>
            </a:r>
            <a:endParaRPr sz="1800">
              <a:solidFill>
                <a:schemeClr val="dk1"/>
              </a:solidFill>
            </a:endParaRPr>
          </a:p>
          <a:p>
            <a:pPr marL="220128" indent="-203195">
              <a:lnSpc>
                <a:spcPct val="115000"/>
              </a:lnSpc>
              <a:buClr>
                <a:schemeClr val="dk1"/>
              </a:buClr>
              <a:buSzPct val="100000"/>
              <a:buFont typeface="Verdana"/>
              <a:buChar char="○"/>
            </a:pPr>
            <a:r>
              <a:rPr lang="en-GB" sz="1800">
                <a:solidFill>
                  <a:schemeClr val="dk1"/>
                </a:solidFill>
              </a:rPr>
              <a:t>A health service that puts </a:t>
            </a:r>
            <a:r>
              <a:rPr lang="en-GB" sz="1800" b="1">
                <a:solidFill>
                  <a:schemeClr val="dk1"/>
                </a:solidFill>
              </a:rPr>
              <a:t>providers at the centre along with people accessing the services is person-centred care</a:t>
            </a:r>
            <a:r>
              <a:rPr lang="en-GB" sz="1800">
                <a:solidFill>
                  <a:schemeClr val="dk1"/>
                </a:solidFill>
              </a:rPr>
              <a:t>. This supports providers to provide more client-centred care.</a:t>
            </a:r>
            <a:endParaRPr sz="1800">
              <a:solidFill>
                <a:schemeClr val="dk1"/>
              </a:solidFill>
            </a:endParaRPr>
          </a:p>
        </p:txBody>
      </p:sp>
      <p:sp>
        <p:nvSpPr>
          <p:cNvPr id="301" name="Google Shape;301;p55"/>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03" name="Google Shape;303;p55"/>
          <p:cNvSpPr txBox="1"/>
          <p:nvPr/>
        </p:nvSpPr>
        <p:spPr>
          <a:xfrm>
            <a:off x="0" y="6447600"/>
            <a:ext cx="11776400" cy="410393"/>
          </a:xfrm>
          <a:prstGeom prst="rect">
            <a:avLst/>
          </a:prstGeom>
          <a:noFill/>
          <a:ln>
            <a:noFill/>
          </a:ln>
        </p:spPr>
        <p:txBody>
          <a:bodyPr spcFirstLastPara="1" wrap="square" lIns="121900" tIns="121900" rIns="121900" bIns="121900" anchor="t" anchorCtr="0">
            <a:spAutoFit/>
          </a:bodyPr>
          <a:lstStyle/>
          <a:p>
            <a:r>
              <a:rPr lang="en-GB" sz="1067">
                <a:solidFill>
                  <a:srgbClr val="212121"/>
                </a:solidFill>
                <a:highlight>
                  <a:srgbClr val="FFFFFF"/>
                </a:highlight>
                <a:latin typeface="Verdana"/>
                <a:ea typeface="Verdana"/>
                <a:cs typeface="Verdana"/>
                <a:sym typeface="Verdana"/>
              </a:rPr>
              <a:t>1. IAS, April 2023 | 2. </a:t>
            </a:r>
            <a:r>
              <a:rPr lang="en-GB" sz="1067">
                <a:solidFill>
                  <a:srgbClr val="212121"/>
                </a:solidFill>
                <a:highlight>
                  <a:schemeClr val="lt1"/>
                </a:highlight>
                <a:latin typeface="Verdana"/>
                <a:ea typeface="Verdana"/>
                <a:cs typeface="Verdana"/>
                <a:sym typeface="Verdana"/>
              </a:rPr>
              <a:t>Mwamba et al., 2018 </a:t>
            </a:r>
            <a:r>
              <a:rPr lang="en-GB" sz="1067">
                <a:solidFill>
                  <a:srgbClr val="212121"/>
                </a:solidFill>
                <a:highlight>
                  <a:srgbClr val="FFFFFF"/>
                </a:highlight>
                <a:latin typeface="Verdana"/>
                <a:ea typeface="Verdana"/>
                <a:cs typeface="Verdana"/>
                <a:sym typeface="Verdana"/>
              </a:rPr>
              <a:t>| 3. </a:t>
            </a:r>
            <a:r>
              <a:rPr lang="en-GB" sz="1067" err="1">
                <a:solidFill>
                  <a:srgbClr val="212121"/>
                </a:solidFill>
                <a:highlight>
                  <a:schemeClr val="lt1"/>
                </a:highlight>
                <a:latin typeface="Verdana"/>
                <a:ea typeface="Verdana"/>
                <a:cs typeface="Verdana"/>
                <a:sym typeface="Verdana"/>
              </a:rPr>
              <a:t>Ehrenkranz</a:t>
            </a:r>
            <a:r>
              <a:rPr lang="en-GB" sz="1067">
                <a:solidFill>
                  <a:srgbClr val="212121"/>
                </a:solidFill>
                <a:highlight>
                  <a:schemeClr val="lt1"/>
                </a:highlight>
                <a:latin typeface="Verdana"/>
                <a:ea typeface="Verdana"/>
                <a:cs typeface="Verdana"/>
                <a:sym typeface="Verdana"/>
              </a:rPr>
              <a:t> et al., 2021</a:t>
            </a:r>
            <a:r>
              <a:rPr lang="en-GB" sz="1067">
                <a:solidFill>
                  <a:srgbClr val="212121"/>
                </a:solidFill>
                <a:highlight>
                  <a:srgbClr val="FFFFFF"/>
                </a:highlight>
                <a:latin typeface="Verdana"/>
                <a:ea typeface="Verdana"/>
                <a:cs typeface="Verdana"/>
                <a:sym typeface="Verdana"/>
              </a:rPr>
              <a:t> | 4. </a:t>
            </a:r>
            <a:r>
              <a:rPr lang="en-GB" sz="1067" err="1">
                <a:solidFill>
                  <a:srgbClr val="000000"/>
                </a:solidFill>
                <a:latin typeface="Verdana"/>
                <a:ea typeface="Verdana"/>
                <a:cs typeface="Verdana"/>
                <a:sym typeface="Verdana"/>
              </a:rPr>
              <a:t>Nhemachena</a:t>
            </a:r>
            <a:r>
              <a:rPr lang="en-GB" sz="1067">
                <a:solidFill>
                  <a:srgbClr val="000000"/>
                </a:solidFill>
                <a:latin typeface="Verdana"/>
                <a:ea typeface="Verdana"/>
                <a:cs typeface="Verdana"/>
                <a:sym typeface="Verdana"/>
              </a:rPr>
              <a:t> et al., 2023</a:t>
            </a:r>
            <a:endParaRPr sz="1067">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6"/>
          <p:cNvSpPr txBox="1">
            <a:spLocks noGrp="1"/>
          </p:cNvSpPr>
          <p:nvPr>
            <p:ph type="title"/>
          </p:nvPr>
        </p:nvSpPr>
        <p:spPr>
          <a:xfrm>
            <a:off x="442913" y="1401624"/>
            <a:ext cx="6192838" cy="1260000"/>
          </a:xfrm>
        </p:spPr>
        <p:txBody>
          <a:bodyPr spcFirstLastPara="1" vert="horz" lIns="0" tIns="0" rIns="0" bIns="0" rtlCol="0" anchor="t" anchorCtr="0">
            <a:normAutofit/>
          </a:bodyPr>
          <a:lstStyle/>
          <a:p>
            <a:pPr>
              <a:buClr>
                <a:schemeClr val="dk1"/>
              </a:buClr>
            </a:pPr>
            <a:r>
              <a:rPr lang="en-US" sz="3900"/>
              <a:t>Why do we need person-centred care?</a:t>
            </a:r>
          </a:p>
        </p:txBody>
      </p:sp>
      <p:sp>
        <p:nvSpPr>
          <p:cNvPr id="310" name="Google Shape;310;p56"/>
          <p:cNvSpPr txBox="1">
            <a:spLocks noGrp="1"/>
          </p:cNvSpPr>
          <p:nvPr>
            <p:ph idx="1"/>
          </p:nvPr>
        </p:nvSpPr>
        <p:spPr>
          <a:xfrm>
            <a:off x="442913" y="2766059"/>
            <a:ext cx="6192837" cy="3291841"/>
          </a:xfrm>
        </p:spPr>
        <p:txBody>
          <a:bodyPr spcFirstLastPara="1" vert="horz" lIns="0" tIns="0" rIns="0" bIns="0" rtlCol="0" anchor="t" anchorCtr="0">
            <a:normAutofit/>
          </a:bodyPr>
          <a:lstStyle/>
          <a:p>
            <a:pPr marL="220128" indent="-228594">
              <a:buClr>
                <a:schemeClr val="dk1"/>
              </a:buClr>
              <a:buSzPct val="100000"/>
              <a:buFont typeface="Verdana"/>
              <a:buChar char="○"/>
            </a:pPr>
            <a:r>
              <a:rPr lang="en-US"/>
              <a:t>Embracing a person-centred approach in healthcare is not just beneficial in </a:t>
            </a:r>
            <a:r>
              <a:rPr lang="en-US" b="1"/>
              <a:t>practical </a:t>
            </a:r>
            <a:r>
              <a:rPr lang="en-US"/>
              <a:t>terms.</a:t>
            </a:r>
          </a:p>
          <a:p>
            <a:pPr marL="220128" indent="-228594">
              <a:spcBef>
                <a:spcPts val="1600"/>
              </a:spcBef>
              <a:buClr>
                <a:schemeClr val="dk1"/>
              </a:buClr>
              <a:buSzPct val="100000"/>
              <a:buFont typeface="Verdana"/>
              <a:buChar char="○"/>
            </a:pPr>
            <a:r>
              <a:rPr lang="en-US"/>
              <a:t>It also supports a </a:t>
            </a:r>
            <a:r>
              <a:rPr lang="en-US" b="1"/>
              <a:t>fundamental human rights approach</a:t>
            </a:r>
            <a:r>
              <a:rPr lang="en-US"/>
              <a:t> and upholds the principles of </a:t>
            </a:r>
            <a:r>
              <a:rPr lang="en-US" b="1"/>
              <a:t>medical ethics</a:t>
            </a:r>
            <a:r>
              <a:rPr lang="en-US"/>
              <a:t>.</a:t>
            </a:r>
          </a:p>
        </p:txBody>
      </p:sp>
      <p:pic>
        <p:nvPicPr>
          <p:cNvPr id="312" name="Google Shape;312;p56"/>
          <p:cNvPicPr preferRelativeResize="0"/>
          <p:nvPr/>
        </p:nvPicPr>
        <p:blipFill rotWithShape="1">
          <a:blip r:embed="rId3" cstate="email">
            <a:extLst>
              <a:ext uri="{28A0092B-C50C-407E-A947-70E740481C1C}">
                <a14:useLocalDpi xmlns:a14="http://schemas.microsoft.com/office/drawing/2010/main"/>
              </a:ext>
            </a:extLst>
          </a:blip>
          <a:srcRect l="16480" r="16344"/>
          <a:stretch/>
        </p:blipFill>
        <p:spPr>
          <a:xfrm>
            <a:off x="6996113" y="10"/>
            <a:ext cx="5195887" cy="68579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7"/>
          <p:cNvSpPr txBox="1">
            <a:spLocks noGrp="1"/>
          </p:cNvSpPr>
          <p:nvPr>
            <p:ph type="title"/>
          </p:nvPr>
        </p:nvSpPr>
        <p:spPr>
          <a:xfrm>
            <a:off x="442933" y="829786"/>
            <a:ext cx="10926800" cy="1260000"/>
          </a:xfrm>
          <a:prstGeom prst="rect">
            <a:avLst/>
          </a:prstGeom>
          <a:noFill/>
          <a:ln>
            <a:noFill/>
          </a:ln>
        </p:spPr>
        <p:txBody>
          <a:bodyPr spcFirstLastPara="1" vert="horz" wrap="square" lIns="0" tIns="0" rIns="0" bIns="0" rtlCol="0" anchor="t" anchorCtr="0">
            <a:noAutofit/>
          </a:bodyPr>
          <a:lstStyle/>
          <a:p>
            <a:r>
              <a:rPr lang="en-GB"/>
              <a:t>Does person-centred care make a difference?</a:t>
            </a:r>
            <a:br>
              <a:rPr lang="en-GB">
                <a:ea typeface="Verdana"/>
              </a:rPr>
            </a:br>
            <a:r>
              <a:rPr lang="en-GB" sz="2800" b="0" i="1"/>
              <a:t>Evidence on improving client outcomes</a:t>
            </a:r>
            <a:endParaRPr sz="2800" b="0" i="1"/>
          </a:p>
        </p:txBody>
      </p:sp>
      <p:sp>
        <p:nvSpPr>
          <p:cNvPr id="319" name="Google Shape;319;p57"/>
          <p:cNvSpPr txBox="1">
            <a:spLocks noGrp="1"/>
          </p:cNvSpPr>
          <p:nvPr>
            <p:ph type="body" idx="4294967295"/>
          </p:nvPr>
        </p:nvSpPr>
        <p:spPr>
          <a:xfrm>
            <a:off x="442933" y="2416367"/>
            <a:ext cx="10926800" cy="3126365"/>
          </a:xfrm>
          <a:prstGeom prst="rect">
            <a:avLst/>
          </a:prstGeom>
          <a:noFill/>
          <a:ln>
            <a:noFill/>
          </a:ln>
        </p:spPr>
        <p:txBody>
          <a:bodyPr spcFirstLastPara="1" vert="horz" wrap="square" lIns="0" tIns="0" rIns="0" bIns="0" rtlCol="0" anchor="t" anchorCtr="0">
            <a:noAutofit/>
          </a:bodyPr>
          <a:lstStyle/>
          <a:p>
            <a:pPr marL="219710" indent="0">
              <a:buClr>
                <a:schemeClr val="dk1"/>
              </a:buClr>
              <a:buSzPts val="1100"/>
              <a:buNone/>
            </a:pPr>
            <a:endParaRPr lang="en-US" sz="1600">
              <a:solidFill>
                <a:schemeClr val="tx1"/>
              </a:solidFill>
              <a:ea typeface="Verdana"/>
            </a:endParaRPr>
          </a:p>
          <a:p>
            <a:pPr marL="608965" indent="-414655">
              <a:buClr>
                <a:srgbClr val="374151"/>
              </a:buClr>
              <a:buSzPct val="100000"/>
              <a:buFont typeface="Courier New" panose="02070309020205020404" pitchFamily="49" charset="0"/>
              <a:buChar char="o"/>
            </a:pPr>
            <a:r>
              <a:rPr lang="en-GB" sz="1600" b="1"/>
              <a:t>Supports high levels of linkage to care</a:t>
            </a:r>
            <a:endParaRPr sz="1600" b="1">
              <a:ea typeface="Verdana"/>
            </a:endParaRPr>
          </a:p>
          <a:p>
            <a:pPr marL="984250" lvl="1" indent="-360363">
              <a:buClr>
                <a:srgbClr val="374151"/>
              </a:buClr>
              <a:buSzPct val="100000"/>
              <a:buFont typeface="Arial" panose="020B0604020202020204" pitchFamily="34" charset="0"/>
              <a:buChar char="•"/>
            </a:pPr>
            <a:r>
              <a:rPr lang="en-GB" sz="1600"/>
              <a:t>A multicomponent strategy in rural Uganda and Kenya achieved high levels of linkage to care within a week of testing(1).</a:t>
            </a:r>
            <a:endParaRPr lang="en-GB" sz="1600">
              <a:ea typeface="Verdana"/>
            </a:endParaRPr>
          </a:p>
          <a:p>
            <a:pPr marL="1218565" lvl="1" indent="-405765">
              <a:buClr>
                <a:srgbClr val="374151"/>
              </a:buClr>
              <a:buSzPts val="1200"/>
              <a:buFont typeface="Verdana"/>
              <a:buChar char="○"/>
            </a:pPr>
            <a:endParaRPr sz="1600">
              <a:ea typeface="Verdana"/>
            </a:endParaRPr>
          </a:p>
          <a:p>
            <a:pPr marL="608965" indent="-414655">
              <a:buClr>
                <a:srgbClr val="374151"/>
              </a:buClr>
              <a:buSzPct val="100000"/>
              <a:buFont typeface="Courier New" panose="02070309020205020404" pitchFamily="49" charset="0"/>
              <a:buChar char="o"/>
            </a:pPr>
            <a:r>
              <a:rPr lang="en-GB" sz="1600" b="1"/>
              <a:t>Improves retention, adherence and viral suppression</a:t>
            </a:r>
            <a:endParaRPr lang="en-US" sz="1600" b="1">
              <a:ea typeface="Verdana"/>
            </a:endParaRPr>
          </a:p>
          <a:p>
            <a:pPr marL="984250" lvl="1" indent="-360363">
              <a:buClr>
                <a:srgbClr val="374151"/>
              </a:buClr>
              <a:buSzPct val="100000"/>
              <a:buFont typeface="Arial" panose="020B0604020202020204" pitchFamily="34" charset="0"/>
              <a:buChar char="•"/>
            </a:pPr>
            <a:r>
              <a:rPr lang="en-US" sz="1600"/>
              <a:t>A client-</a:t>
            </a:r>
            <a:r>
              <a:rPr lang="en-US" sz="1600" err="1"/>
              <a:t>centred</a:t>
            </a:r>
            <a:r>
              <a:rPr lang="en-US" sz="1600"/>
              <a:t> HIV care model demonstrated increase in retention in care and viral suppression among individuals with HIV(2,3), in  particular, those with mental health and substance use co-morbidities(4). </a:t>
            </a:r>
            <a:endParaRPr lang="en-US" sz="1600">
              <a:ea typeface="Verdana"/>
            </a:endParaRPr>
          </a:p>
          <a:p>
            <a:pPr marL="984250" lvl="1" indent="-360363">
              <a:buClr>
                <a:srgbClr val="374151"/>
              </a:buClr>
              <a:buSzPct val="100000"/>
              <a:buFont typeface="Arial" panose="020B0604020202020204" pitchFamily="34" charset="0"/>
              <a:buChar char="•"/>
            </a:pPr>
            <a:r>
              <a:rPr lang="en-GB" sz="1600"/>
              <a:t>The </a:t>
            </a:r>
            <a:r>
              <a:rPr lang="en-GB" sz="1600" err="1"/>
              <a:t>InfoPlus</a:t>
            </a:r>
            <a:r>
              <a:rPr lang="en-GB" sz="1600"/>
              <a:t> Adherence intervention in Haiti significantly improved adherence and had a favourable but non-significant effect on viral suppression compared with historical controls(5).</a:t>
            </a:r>
            <a:endParaRPr sz="1600">
              <a:ea typeface="Verdana"/>
            </a:endParaRPr>
          </a:p>
          <a:p>
            <a:pPr marL="984250" lvl="1" indent="-360363">
              <a:buClr>
                <a:srgbClr val="374151"/>
              </a:buClr>
              <a:buSzPct val="100000"/>
              <a:buFont typeface="Arial" panose="020B0604020202020204" pitchFamily="34" charset="0"/>
              <a:buChar char="•"/>
            </a:pPr>
            <a:r>
              <a:rPr lang="en-GB" sz="1600"/>
              <a:t>A person-centred service incorporating a “Welcome Service” appeared to have moderate success in retention and viral suppression for people returning to care and had a positive effect at the clinic level on retention and adherence(6).</a:t>
            </a:r>
            <a:endParaRPr sz="1600">
              <a:ea typeface="Verdana"/>
            </a:endParaRPr>
          </a:p>
          <a:p>
            <a:pPr marL="0" indent="0">
              <a:buNone/>
            </a:pPr>
            <a:endParaRPr sz="1600"/>
          </a:p>
        </p:txBody>
      </p:sp>
      <p:sp>
        <p:nvSpPr>
          <p:cNvPr id="320" name="Google Shape;320;p57"/>
          <p:cNvSpPr txBox="1"/>
          <p:nvPr/>
        </p:nvSpPr>
        <p:spPr>
          <a:xfrm>
            <a:off x="102358" y="6274873"/>
            <a:ext cx="12083600" cy="410393"/>
          </a:xfrm>
          <a:prstGeom prst="rect">
            <a:avLst/>
          </a:prstGeom>
          <a:noFill/>
          <a:ln>
            <a:noFill/>
          </a:ln>
        </p:spPr>
        <p:txBody>
          <a:bodyPr spcFirstLastPara="1" wrap="square" lIns="121900" tIns="121900" rIns="121900" bIns="121900" anchor="t" anchorCtr="0">
            <a:spAutoFit/>
          </a:bodyPr>
          <a:lstStyle/>
          <a:p>
            <a:r>
              <a:rPr lang="en-GB" sz="1067">
                <a:solidFill>
                  <a:srgbClr val="202020"/>
                </a:solidFill>
                <a:highlight>
                  <a:srgbClr val="FFFFFF"/>
                </a:highlight>
                <a:latin typeface="Verdana"/>
                <a:ea typeface="Verdana"/>
                <a:cs typeface="Verdana"/>
                <a:sym typeface="Verdana"/>
              </a:rPr>
              <a:t>1. </a:t>
            </a:r>
            <a:r>
              <a:rPr lang="en-GB" sz="1067">
                <a:solidFill>
                  <a:schemeClr val="dk1"/>
                </a:solidFill>
                <a:latin typeface="Verdana"/>
                <a:ea typeface="Verdana"/>
                <a:cs typeface="Verdana"/>
                <a:sym typeface="Verdana"/>
              </a:rPr>
              <a:t>Ayieko et al., 2019 | 2. </a:t>
            </a:r>
            <a:r>
              <a:rPr lang="en-GB" sz="1067">
                <a:solidFill>
                  <a:srgbClr val="202020"/>
                </a:solidFill>
                <a:highlight>
                  <a:srgbClr val="FFFFFF"/>
                </a:highlight>
                <a:latin typeface="Verdana"/>
                <a:ea typeface="Verdana"/>
                <a:cs typeface="Verdana"/>
                <a:sym typeface="Verdana"/>
              </a:rPr>
              <a:t>Byrd et al., 2019 | 3. Byrd et al., 2020a | 4. Byrd et al., 2020b | 5. </a:t>
            </a:r>
            <a:r>
              <a:rPr lang="en-GB" sz="1067">
                <a:solidFill>
                  <a:schemeClr val="dk1"/>
                </a:solidFill>
                <a:latin typeface="Verdana"/>
                <a:ea typeface="Verdana"/>
                <a:cs typeface="Verdana"/>
                <a:sym typeface="Verdana"/>
              </a:rPr>
              <a:t>Puttkammer et al., 2020</a:t>
            </a:r>
            <a:r>
              <a:rPr lang="en-GB" sz="1067">
                <a:solidFill>
                  <a:srgbClr val="202020"/>
                </a:solidFill>
                <a:highlight>
                  <a:srgbClr val="FFFFFF"/>
                </a:highlight>
                <a:latin typeface="Verdana"/>
                <a:ea typeface="Verdana"/>
                <a:cs typeface="Verdana"/>
                <a:sym typeface="Verdana"/>
              </a:rPr>
              <a:t> | 6. </a:t>
            </a:r>
            <a:r>
              <a:rPr lang="en-GB" sz="1067">
                <a:solidFill>
                  <a:schemeClr val="dk1"/>
                </a:solidFill>
                <a:latin typeface="Verdana"/>
                <a:ea typeface="Verdana"/>
                <a:cs typeface="Verdana"/>
                <a:sym typeface="Verdana"/>
              </a:rPr>
              <a:t>Arendse et al., 2023</a:t>
            </a:r>
            <a:r>
              <a:rPr lang="en-GB" sz="1067">
                <a:solidFill>
                  <a:srgbClr val="202020"/>
                </a:solidFill>
                <a:highlight>
                  <a:schemeClr val="lt1"/>
                </a:highlight>
                <a:latin typeface="Verdana"/>
                <a:ea typeface="Verdana"/>
                <a:cs typeface="Verdana"/>
                <a:sym typeface="Verdana"/>
              </a:rPr>
              <a:t> </a:t>
            </a:r>
            <a:endParaRPr sz="1067">
              <a:solidFill>
                <a:srgbClr val="202020"/>
              </a:solidFill>
              <a:highlight>
                <a:srgbClr val="FFFFFF"/>
              </a:highlight>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title"/>
          </p:nvPr>
        </p:nvSpPr>
        <p:spPr>
          <a:xfrm>
            <a:off x="548283" y="1082104"/>
            <a:ext cx="9146564" cy="1260000"/>
          </a:xfrm>
          <a:prstGeom prst="rect">
            <a:avLst/>
          </a:prstGeom>
          <a:noFill/>
          <a:ln>
            <a:noFill/>
          </a:ln>
        </p:spPr>
        <p:txBody>
          <a:bodyPr spcFirstLastPara="1" vert="horz" wrap="square" lIns="0" tIns="0" rIns="0" bIns="0" rtlCol="0" anchor="t" anchorCtr="0">
            <a:noAutofit/>
          </a:bodyPr>
          <a:lstStyle/>
          <a:p>
            <a:r>
              <a:rPr lang="en-GB"/>
              <a:t>Does person-centred care make a difference?</a:t>
            </a:r>
            <a:br>
              <a:rPr lang="en-GB"/>
            </a:br>
            <a:r>
              <a:rPr lang="en-GB" sz="2800" b="0" i="1"/>
              <a:t>Evidence on improving the care experience</a:t>
            </a:r>
          </a:p>
        </p:txBody>
      </p:sp>
      <p:sp>
        <p:nvSpPr>
          <p:cNvPr id="329" name="Google Shape;329;p58"/>
          <p:cNvSpPr txBox="1">
            <a:spLocks noGrp="1"/>
          </p:cNvSpPr>
          <p:nvPr>
            <p:ph idx="1"/>
          </p:nvPr>
        </p:nvSpPr>
        <p:spPr>
          <a:xfrm>
            <a:off x="442913" y="2766059"/>
            <a:ext cx="9662379" cy="3510044"/>
          </a:xfrm>
          <a:prstGeom prst="rect">
            <a:avLst/>
          </a:prstGeom>
          <a:noFill/>
          <a:ln>
            <a:noFill/>
          </a:ln>
        </p:spPr>
        <p:txBody>
          <a:bodyPr spcFirstLastPara="1" vert="horz" wrap="square" lIns="0" tIns="0" rIns="0" bIns="0" rtlCol="0" anchor="t" anchorCtr="0">
            <a:noAutofit/>
          </a:bodyPr>
          <a:lstStyle/>
          <a:p>
            <a:pPr marL="219710" indent="-194310">
              <a:buClr>
                <a:schemeClr val="dk1"/>
              </a:buClr>
              <a:buSzPct val="100000"/>
              <a:buFont typeface="Verdana"/>
              <a:buChar char="○"/>
            </a:pPr>
            <a:r>
              <a:rPr lang="en-GB" sz="1600" b="1"/>
              <a:t>Enhances client experience:</a:t>
            </a:r>
            <a:endParaRPr lang="en-US" sz="1600" b="1">
              <a:ea typeface="Verdana"/>
            </a:endParaRPr>
          </a:p>
          <a:p>
            <a:pPr marL="539750" lvl="1" indent="-285750">
              <a:buClr>
                <a:srgbClr val="374151"/>
              </a:buClr>
              <a:buSzPct val="100000"/>
              <a:buFont typeface="Arial" panose="020B0604020202020204" pitchFamily="34" charset="0"/>
              <a:buChar char="•"/>
            </a:pPr>
            <a:r>
              <a:rPr lang="en-GB" sz="1600"/>
              <a:t>The Welcome Service intervention created a supportive environment for people returning to care(1).</a:t>
            </a:r>
            <a:endParaRPr lang="en-GB" sz="1600">
              <a:ea typeface="Verdana"/>
            </a:endParaRPr>
          </a:p>
          <a:p>
            <a:pPr marL="456565" lvl="1" indent="-202565">
              <a:buClr>
                <a:srgbClr val="374151"/>
              </a:buClr>
              <a:buSzPts val="1200"/>
              <a:buFont typeface="Verdana"/>
              <a:buChar char="○"/>
            </a:pPr>
            <a:endParaRPr sz="1600">
              <a:ea typeface="Verdana"/>
            </a:endParaRPr>
          </a:p>
          <a:p>
            <a:pPr marL="219710" indent="-194310">
              <a:buClr>
                <a:srgbClr val="374151"/>
              </a:buClr>
              <a:buSzPct val="100000"/>
              <a:buFont typeface="Verdana"/>
              <a:buChar char="○"/>
            </a:pPr>
            <a:r>
              <a:rPr lang="en-GB" sz="1600" b="1"/>
              <a:t>Improves quality of care:</a:t>
            </a:r>
            <a:endParaRPr sz="1600" b="1">
              <a:ea typeface="Verdana"/>
            </a:endParaRPr>
          </a:p>
          <a:p>
            <a:pPr marL="539750" lvl="1" indent="-285750">
              <a:buClr>
                <a:srgbClr val="374151"/>
              </a:buClr>
              <a:buSzPct val="100000"/>
              <a:buFont typeface="Arial" panose="020B0604020202020204" pitchFamily="34" charset="0"/>
              <a:buChar char="•"/>
            </a:pPr>
            <a:r>
              <a:rPr lang="en-GB" sz="1600"/>
              <a:t>Person-centred care positively influenced stakeholders’ views on the quality of primary healthcare services in rural eastern Uganda(2).</a:t>
            </a:r>
            <a:endParaRPr sz="1600">
              <a:ea typeface="Verdana"/>
            </a:endParaRPr>
          </a:p>
          <a:p>
            <a:pPr marL="219710" indent="-194310">
              <a:lnSpc>
                <a:spcPct val="114999"/>
              </a:lnSpc>
              <a:spcBef>
                <a:spcPts val="1333"/>
              </a:spcBef>
              <a:buFont typeface="Roboto,Sans-Serif"/>
              <a:buChar char="○"/>
            </a:pPr>
            <a:r>
              <a:rPr lang="en-GB" sz="1600" b="1">
                <a:ea typeface="Verdana"/>
              </a:rPr>
              <a:t>Enhances healthcare provider experience:</a:t>
            </a:r>
            <a:endParaRPr lang="en-US" sz="1600">
              <a:ea typeface="Verdana"/>
            </a:endParaRPr>
          </a:p>
          <a:p>
            <a:pPr marL="539750" lvl="1" indent="-285750">
              <a:lnSpc>
                <a:spcPct val="114999"/>
              </a:lnSpc>
              <a:buFont typeface="Arial,Sans-Serif"/>
              <a:buChar char="•"/>
            </a:pPr>
            <a:r>
              <a:rPr lang="en-GB" sz="1600">
                <a:ea typeface="Verdana"/>
              </a:rPr>
              <a:t>Positive association between person-centred care and provider job satisfaction(3). </a:t>
            </a:r>
            <a:endParaRPr lang="en-US" sz="1600">
              <a:ea typeface="Verdana"/>
            </a:endParaRPr>
          </a:p>
          <a:p>
            <a:pPr marL="548005" lvl="1" indent="-285750">
              <a:buFont typeface="Arial,Sans-Serif"/>
              <a:buChar char="•"/>
            </a:pPr>
            <a:r>
              <a:rPr lang="en-GB" sz="1600">
                <a:ea typeface="Verdana"/>
              </a:rPr>
              <a:t>Providers engaged in person-centred care expressed motivation to help clients, attached value to positive health outcomes and emphasized the importance of teamwork(4).</a:t>
            </a:r>
            <a:endParaRPr/>
          </a:p>
        </p:txBody>
      </p:sp>
      <p:sp>
        <p:nvSpPr>
          <p:cNvPr id="327" name="Google Shape;327;p58"/>
          <p:cNvSpPr txBox="1"/>
          <p:nvPr/>
        </p:nvSpPr>
        <p:spPr>
          <a:xfrm>
            <a:off x="442917" y="6276103"/>
            <a:ext cx="31308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28" name="Google Shape;328;p58"/>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30" name="Google Shape;330;p58"/>
          <p:cNvSpPr txBox="1"/>
          <p:nvPr/>
        </p:nvSpPr>
        <p:spPr>
          <a:xfrm>
            <a:off x="-17067" y="6446767"/>
            <a:ext cx="12083600" cy="410393"/>
          </a:xfrm>
          <a:prstGeom prst="rect">
            <a:avLst/>
          </a:prstGeom>
          <a:noFill/>
          <a:ln>
            <a:noFill/>
          </a:ln>
        </p:spPr>
        <p:txBody>
          <a:bodyPr spcFirstLastPara="1" wrap="square" lIns="121900" tIns="121900" rIns="121900" bIns="121900" anchor="t" anchorCtr="0">
            <a:spAutoFit/>
          </a:bodyPr>
          <a:lstStyle/>
          <a:p>
            <a:r>
              <a:rPr lang="en-GB" sz="1000">
                <a:solidFill>
                  <a:schemeClr val="dk1"/>
                </a:solidFill>
                <a:latin typeface="Verdana"/>
                <a:ea typeface="Verdana"/>
                <a:cs typeface="Verdana"/>
                <a:sym typeface="Verdana"/>
              </a:rPr>
              <a:t>1.</a:t>
            </a:r>
            <a:r>
              <a:rPr lang="en-GB" sz="1000">
                <a:solidFill>
                  <a:srgbClr val="202020"/>
                </a:solidFill>
                <a:highlight>
                  <a:schemeClr val="lt1"/>
                </a:highlight>
                <a:latin typeface="Verdana"/>
                <a:ea typeface="Verdana"/>
                <a:cs typeface="Verdana"/>
                <a:sym typeface="Verdana"/>
              </a:rPr>
              <a:t> </a:t>
            </a:r>
            <a:r>
              <a:rPr lang="en-GB" sz="1000">
                <a:solidFill>
                  <a:schemeClr val="dk1"/>
                </a:solidFill>
                <a:latin typeface="Verdana"/>
                <a:ea typeface="Verdana"/>
                <a:cs typeface="Verdana"/>
                <a:sym typeface="Verdana"/>
              </a:rPr>
              <a:t>Keene et al., 2019 and Arendse et al., 2023 </a:t>
            </a:r>
            <a:r>
              <a:rPr lang="en-GB" sz="1000">
                <a:solidFill>
                  <a:srgbClr val="202020"/>
                </a:solidFill>
                <a:highlight>
                  <a:srgbClr val="FFFFFF"/>
                </a:highlight>
                <a:latin typeface="Verdana"/>
                <a:ea typeface="Verdana"/>
                <a:cs typeface="Verdana"/>
                <a:sym typeface="Verdana"/>
              </a:rPr>
              <a:t>| 2. </a:t>
            </a:r>
            <a:r>
              <a:rPr lang="en-GB" sz="1000">
                <a:solidFill>
                  <a:schemeClr val="dk1"/>
                </a:solidFill>
                <a:latin typeface="Verdana"/>
                <a:ea typeface="Verdana"/>
                <a:cs typeface="Verdana"/>
                <a:sym typeface="Verdana"/>
              </a:rPr>
              <a:t>Waweru et al., 2019</a:t>
            </a:r>
            <a:r>
              <a:rPr lang="en-GB" sz="1000">
                <a:solidFill>
                  <a:srgbClr val="202020"/>
                </a:solidFill>
                <a:highlight>
                  <a:srgbClr val="FFFFFF"/>
                </a:highlight>
                <a:latin typeface="Verdana"/>
                <a:ea typeface="Verdana"/>
                <a:cs typeface="Verdana"/>
                <a:sym typeface="Verdana"/>
              </a:rPr>
              <a:t> | 3. Diepen et al., 2020 | 4. </a:t>
            </a:r>
            <a:r>
              <a:rPr lang="en-GB" sz="1000">
                <a:solidFill>
                  <a:schemeClr val="dk1"/>
                </a:solidFill>
                <a:highlight>
                  <a:srgbClr val="FFFFFF"/>
                </a:highlight>
                <a:latin typeface="Verdana"/>
                <a:ea typeface="Verdana"/>
                <a:cs typeface="Verdana"/>
                <a:sym typeface="Verdana"/>
              </a:rPr>
              <a:t>Mwamba et al., 2023</a:t>
            </a:r>
            <a:endParaRPr sz="1000">
              <a:solidFill>
                <a:srgbClr val="202020"/>
              </a:solidFill>
              <a:highlight>
                <a:srgbClr val="FFFFFF"/>
              </a:highlight>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9"/>
          <p:cNvSpPr txBox="1">
            <a:spLocks noGrp="1"/>
          </p:cNvSpPr>
          <p:nvPr>
            <p:ph type="title"/>
          </p:nvPr>
        </p:nvSpPr>
        <p:spPr>
          <a:xfrm>
            <a:off x="442912" y="1401624"/>
            <a:ext cx="10002349" cy="1260000"/>
          </a:xfrm>
          <a:prstGeom prst="rect">
            <a:avLst/>
          </a:prstGeom>
          <a:noFill/>
          <a:ln>
            <a:noFill/>
          </a:ln>
        </p:spPr>
        <p:txBody>
          <a:bodyPr spcFirstLastPara="1" vert="horz" wrap="square" lIns="0" tIns="0" rIns="0" bIns="0" rtlCol="0" anchor="t" anchorCtr="0">
            <a:noAutofit/>
          </a:bodyPr>
          <a:lstStyle/>
          <a:p>
            <a:r>
              <a:rPr lang="en-GB"/>
              <a:t>Does global normative guidance support person-centred care?</a:t>
            </a:r>
            <a:endParaRPr sz="3333"/>
          </a:p>
        </p:txBody>
      </p:sp>
      <p:sp>
        <p:nvSpPr>
          <p:cNvPr id="2" name="Content Placeholder 1">
            <a:extLst>
              <a:ext uri="{FF2B5EF4-FFF2-40B4-BE49-F238E27FC236}">
                <a16:creationId xmlns:a16="http://schemas.microsoft.com/office/drawing/2014/main" id="{2529FEEB-558E-8F87-6628-4D3968D00FC7}"/>
              </a:ext>
            </a:extLst>
          </p:cNvPr>
          <p:cNvSpPr>
            <a:spLocks noGrp="1"/>
          </p:cNvSpPr>
          <p:nvPr>
            <p:ph idx="1"/>
          </p:nvPr>
        </p:nvSpPr>
        <p:spPr>
          <a:xfrm>
            <a:off x="442912" y="2661624"/>
            <a:ext cx="10268630" cy="3291841"/>
          </a:xfrm>
        </p:spPr>
        <p:txBody>
          <a:bodyPr/>
          <a:lstStyle/>
          <a:p>
            <a:endParaRPr lang="en-US" sz="1600" b="1"/>
          </a:p>
          <a:p>
            <a:pPr marL="0" indent="0">
              <a:buNone/>
            </a:pPr>
            <a:r>
              <a:rPr lang="en-CH" sz="1600"/>
              <a:t>The</a:t>
            </a:r>
            <a:r>
              <a:rPr lang="en-CH" sz="1600" b="1"/>
              <a:t> </a:t>
            </a:r>
            <a:r>
              <a:rPr lang="en-US" sz="1600" b="1"/>
              <a:t>World Health Organization </a:t>
            </a:r>
            <a:r>
              <a:rPr lang="en-US" sz="1600"/>
              <a:t>calls for people-centred practices and communication, including ongoing training, mentoring, supportive supervision and monitoring of healthcare workers, to improve the relationship between healthcare clients and healthcare providers and promotes integrated people-centred approaches and linkages with primary healthcare services.</a:t>
            </a:r>
          </a:p>
          <a:p>
            <a:endParaRPr lang="en-US" sz="1600"/>
          </a:p>
          <a:p>
            <a:endParaRPr lang="en-US" sz="1600"/>
          </a:p>
          <a:p>
            <a:endParaRPr lang="en-US" sz="1600"/>
          </a:p>
          <a:p>
            <a:endParaRPr lang="en-US" sz="1600"/>
          </a:p>
          <a:p>
            <a:endParaRPr lang="en-US" sz="1600"/>
          </a:p>
          <a:p>
            <a:endParaRPr lang="en-CH" sz="1600"/>
          </a:p>
        </p:txBody>
      </p:sp>
      <p:sp>
        <p:nvSpPr>
          <p:cNvPr id="337" name="Google Shape;337;p59"/>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pic>
        <p:nvPicPr>
          <p:cNvPr id="2050" name="Picture 2" descr="Updated recommendations on service delivery for the treatment &#10;and care of people living with HIV">
            <a:hlinkClick r:id="rId3"/>
            <a:extLst>
              <a:ext uri="{FF2B5EF4-FFF2-40B4-BE49-F238E27FC236}">
                <a16:creationId xmlns:a16="http://schemas.microsoft.com/office/drawing/2014/main" id="{0D18D13A-8721-E8FF-434B-D526F253B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539" y="4121313"/>
            <a:ext cx="1628478"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Global health sector &#10;strategies on, respectively, &#10;HIV, viral hepatitis and &#10;sexually transmitted &#10;infections for the period &#10;2022-2030">
            <a:hlinkClick r:id="rId5"/>
            <a:extLst>
              <a:ext uri="{FF2B5EF4-FFF2-40B4-BE49-F238E27FC236}">
                <a16:creationId xmlns:a16="http://schemas.microsoft.com/office/drawing/2014/main" id="{0AA9D0E6-428D-11BC-1D71-ED689CFF2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933" y="4121313"/>
            <a:ext cx="1743736"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Consolidated guidelines on person-centred HIV strategic information: strengthening routine data for impact">
            <a:hlinkClick r:id="rId7"/>
            <a:extLst>
              <a:ext uri="{FF2B5EF4-FFF2-40B4-BE49-F238E27FC236}">
                <a16:creationId xmlns:a16="http://schemas.microsoft.com/office/drawing/2014/main" id="{296D9956-366B-B28C-8CEA-220CA0FB0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7611" y="4121313"/>
            <a:ext cx="1642855"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cover of a book&#10;&#10;Description automatically generated">
            <a:extLst>
              <a:ext uri="{FF2B5EF4-FFF2-40B4-BE49-F238E27FC236}">
                <a16:creationId xmlns:a16="http://schemas.microsoft.com/office/drawing/2014/main" id="{E5C0466C-4EFE-165E-FE87-ACBB6B94CB07}"/>
              </a:ext>
            </a:extLst>
          </p:cNvPr>
          <p:cNvPicPr>
            <a:picLocks noChangeAspect="1"/>
          </p:cNvPicPr>
          <p:nvPr/>
        </p:nvPicPr>
        <p:blipFill>
          <a:blip r:embed="rId9"/>
          <a:stretch>
            <a:fillRect/>
          </a:stretch>
        </p:blipFill>
        <p:spPr>
          <a:xfrm>
            <a:off x="9381572" y="4122420"/>
            <a:ext cx="1748073" cy="2451333"/>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9"/>
          <p:cNvSpPr txBox="1">
            <a:spLocks noGrp="1"/>
          </p:cNvSpPr>
          <p:nvPr>
            <p:ph type="title"/>
          </p:nvPr>
        </p:nvSpPr>
        <p:spPr>
          <a:xfrm>
            <a:off x="442912" y="1401624"/>
            <a:ext cx="10002349" cy="1260000"/>
          </a:xfrm>
          <a:prstGeom prst="rect">
            <a:avLst/>
          </a:prstGeom>
          <a:noFill/>
          <a:ln>
            <a:noFill/>
          </a:ln>
        </p:spPr>
        <p:txBody>
          <a:bodyPr spcFirstLastPara="1" vert="horz" wrap="square" lIns="0" tIns="0" rIns="0" bIns="0" rtlCol="0" anchor="t" anchorCtr="0">
            <a:noAutofit/>
          </a:bodyPr>
          <a:lstStyle/>
          <a:p>
            <a:r>
              <a:rPr lang="en-GB"/>
              <a:t>Do global funders support person-centred care?</a:t>
            </a:r>
            <a:endParaRPr sz="3333"/>
          </a:p>
        </p:txBody>
      </p:sp>
      <p:sp>
        <p:nvSpPr>
          <p:cNvPr id="2" name="Content Placeholder 1">
            <a:extLst>
              <a:ext uri="{FF2B5EF4-FFF2-40B4-BE49-F238E27FC236}">
                <a16:creationId xmlns:a16="http://schemas.microsoft.com/office/drawing/2014/main" id="{2529FEEB-558E-8F87-6628-4D3968D00FC7}"/>
              </a:ext>
            </a:extLst>
          </p:cNvPr>
          <p:cNvSpPr>
            <a:spLocks noGrp="1"/>
          </p:cNvSpPr>
          <p:nvPr>
            <p:ph idx="1"/>
          </p:nvPr>
        </p:nvSpPr>
        <p:spPr>
          <a:xfrm>
            <a:off x="442914" y="2766059"/>
            <a:ext cx="10268630" cy="3291841"/>
          </a:xfrm>
        </p:spPr>
        <p:txBody>
          <a:bodyPr/>
          <a:lstStyle/>
          <a:p>
            <a:pPr marL="220345" indent="-220345"/>
            <a:endParaRPr lang="en-US" sz="1850" b="1">
              <a:ea typeface="Verdana"/>
            </a:endParaRPr>
          </a:p>
          <a:p>
            <a:pPr marL="220345" indent="-220345"/>
            <a:r>
              <a:rPr lang="en-US" sz="1850" b="1"/>
              <a:t>PEPFAR</a:t>
            </a:r>
            <a:r>
              <a:rPr lang="en-US" sz="1850"/>
              <a:t> prioritizes the integration of vertical HIV and AIDS programming more efficiently and effectively into the local health service delivery infrastructure to manage tuberculosis, high-burden non-communicable diseases, sexual reproductive health, rights and services, as well as other local health priorities that impact people living with HIV.</a:t>
            </a:r>
            <a:endParaRPr lang="en-US" sz="1850">
              <a:ea typeface="Verdana"/>
            </a:endParaRPr>
          </a:p>
          <a:p>
            <a:pPr marL="220345" indent="-220345"/>
            <a:endParaRPr lang="en-US" sz="1850">
              <a:ea typeface="Verdana"/>
            </a:endParaRPr>
          </a:p>
          <a:p>
            <a:pPr marL="220345" indent="-220345"/>
            <a:r>
              <a:rPr lang="en-US" sz="1850" b="1"/>
              <a:t>Global Fund </a:t>
            </a:r>
            <a:r>
              <a:rPr lang="en-US" sz="1850"/>
              <a:t>strategy calls for resilient and sustainable systems for health that place people and communities, not diseases, at the </a:t>
            </a:r>
            <a:r>
              <a:rPr lang="en-US" sz="1850" err="1"/>
              <a:t>centre</a:t>
            </a:r>
            <a:r>
              <a:rPr lang="en-US" sz="1850"/>
              <a:t> of the health system.</a:t>
            </a:r>
            <a:endParaRPr lang="en-US" sz="1850">
              <a:ea typeface="Verdana"/>
            </a:endParaRPr>
          </a:p>
          <a:p>
            <a:pPr marL="220345" indent="-220345"/>
            <a:endParaRPr lang="en-US" sz="1800">
              <a:ea typeface="Verdana"/>
            </a:endParaRPr>
          </a:p>
          <a:p>
            <a:pPr marL="220345" indent="-220345"/>
            <a:endParaRPr lang="en-US" sz="1800">
              <a:ea typeface="Verdana"/>
            </a:endParaRPr>
          </a:p>
          <a:p>
            <a:pPr marL="220345" indent="-220345"/>
            <a:endParaRPr lang="en-US" sz="1800">
              <a:ea typeface="Verdana"/>
            </a:endParaRPr>
          </a:p>
          <a:p>
            <a:pPr marL="220345" indent="-220345"/>
            <a:endParaRPr lang="en-US" sz="1800">
              <a:ea typeface="Verdana"/>
            </a:endParaRPr>
          </a:p>
          <a:p>
            <a:pPr marL="220345" indent="-220345"/>
            <a:endParaRPr lang="en-CH" sz="1800">
              <a:ea typeface="Verdana"/>
            </a:endParaRPr>
          </a:p>
        </p:txBody>
      </p:sp>
      <p:sp>
        <p:nvSpPr>
          <p:cNvPr id="337" name="Google Shape;337;p59"/>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Tree>
    <p:extLst>
      <p:ext uri="{BB962C8B-B14F-4D97-AF65-F5344CB8AC3E}">
        <p14:creationId xmlns:p14="http://schemas.microsoft.com/office/powerpoint/2010/main" val="4233592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0"/>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sz="6000">
                <a:latin typeface="Verdana"/>
                <a:ea typeface="Verdana"/>
                <a:cs typeface="Verdana"/>
                <a:sym typeface="Verdana"/>
              </a:rPr>
            </a:br>
            <a:r>
              <a:rPr lang="en-GB" sz="5400">
                <a:latin typeface="Verdana"/>
                <a:ea typeface="Verdana"/>
                <a:cs typeface="Verdana"/>
                <a:sym typeface="Verdana"/>
              </a:rPr>
              <a:t>Approaches for the implementation of person-centred care</a:t>
            </a:r>
            <a:endParaRPr sz="6600">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5" name="Picture 4">
            <a:extLst>
              <a:ext uri="{FF2B5EF4-FFF2-40B4-BE49-F238E27FC236}">
                <a16:creationId xmlns:a16="http://schemas.microsoft.com/office/drawing/2014/main" id="{42BFB862-E2F2-8653-273E-D7A7BEE147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9550" y="-299436"/>
            <a:ext cx="7518358" cy="7532735"/>
          </a:xfrm>
          <a:prstGeom prst="rect">
            <a:avLst/>
          </a:prstGeom>
        </p:spPr>
      </p:pic>
      <p:sp>
        <p:nvSpPr>
          <p:cNvPr id="355" name="Google Shape;355;p61"/>
          <p:cNvSpPr txBox="1">
            <a:spLocks noGrp="1"/>
          </p:cNvSpPr>
          <p:nvPr>
            <p:ph type="title"/>
          </p:nvPr>
        </p:nvSpPr>
        <p:spPr>
          <a:xfrm>
            <a:off x="442913" y="1401624"/>
            <a:ext cx="3949755" cy="3517245"/>
          </a:xfrm>
          <a:prstGeom prst="rect">
            <a:avLst/>
          </a:prstGeom>
          <a:noFill/>
          <a:ln>
            <a:noFill/>
          </a:ln>
        </p:spPr>
        <p:txBody>
          <a:bodyPr spcFirstLastPara="1" vert="horz" wrap="square" lIns="0" tIns="0" rIns="0" bIns="0" rtlCol="0" anchor="t" anchorCtr="0">
            <a:noAutofit/>
          </a:bodyPr>
          <a:lstStyle/>
          <a:p>
            <a:r>
              <a:rPr lang="en-GB"/>
              <a:t>Operational principles of person-centred care</a:t>
            </a:r>
            <a:endParaRPr/>
          </a:p>
        </p:txBody>
      </p:sp>
      <p:sp>
        <p:nvSpPr>
          <p:cNvPr id="356" name="Google Shape;356;p61"/>
          <p:cNvSpPr txBox="1"/>
          <p:nvPr/>
        </p:nvSpPr>
        <p:spPr>
          <a:xfrm>
            <a:off x="442917" y="6276103"/>
            <a:ext cx="31308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57" name="Google Shape;357;p61"/>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72" name="Google Shape;372;p61"/>
          <p:cNvSpPr txBox="1"/>
          <p:nvPr/>
        </p:nvSpPr>
        <p:spPr>
          <a:xfrm>
            <a:off x="0" y="6471300"/>
            <a:ext cx="12083600" cy="410393"/>
          </a:xfrm>
          <a:prstGeom prst="rect">
            <a:avLst/>
          </a:prstGeom>
          <a:noFill/>
          <a:ln>
            <a:noFill/>
          </a:ln>
        </p:spPr>
        <p:txBody>
          <a:bodyPr spcFirstLastPara="1" wrap="square" lIns="121900" tIns="121900" rIns="121900" bIns="121900" anchor="t" anchorCtr="0">
            <a:spAutoFit/>
          </a:bodyPr>
          <a:lstStyle/>
          <a:p>
            <a:r>
              <a:rPr lang="en-GB" sz="1000">
                <a:solidFill>
                  <a:srgbClr val="202020"/>
                </a:solidFill>
                <a:highlight>
                  <a:srgbClr val="FFFFFF"/>
                </a:highlight>
                <a:latin typeface="Verdana"/>
                <a:ea typeface="Verdana"/>
                <a:cs typeface="Verdana"/>
                <a:sym typeface="Verdana"/>
              </a:rPr>
              <a:t>Adapted from 1. Health Foundation, 2016 | 2. Scholl et al., 2014 | 3. </a:t>
            </a:r>
            <a:r>
              <a:rPr lang="en-GB" sz="1000">
                <a:solidFill>
                  <a:srgbClr val="212121"/>
                </a:solidFill>
                <a:highlight>
                  <a:schemeClr val="lt1"/>
                </a:highlight>
                <a:latin typeface="Verdana"/>
                <a:ea typeface="Verdana"/>
                <a:cs typeface="Verdana"/>
                <a:sym typeface="Verdana"/>
              </a:rPr>
              <a:t>IAS, April-June 2023</a:t>
            </a:r>
            <a:r>
              <a:rPr lang="en-GB" sz="1000">
                <a:solidFill>
                  <a:srgbClr val="202020"/>
                </a:solidFill>
                <a:highlight>
                  <a:srgbClr val="FFFFFF"/>
                </a:highlight>
                <a:latin typeface="Verdana"/>
                <a:ea typeface="Verdana"/>
                <a:cs typeface="Verdana"/>
                <a:sym typeface="Verdana"/>
              </a:rPr>
              <a:t> </a:t>
            </a:r>
            <a:endParaRPr sz="1000">
              <a:solidFill>
                <a:srgbClr val="202020"/>
              </a:solidFill>
              <a:highlight>
                <a:srgbClr val="FFFFFF"/>
              </a:highlight>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2"/>
          <p:cNvSpPr txBox="1">
            <a:spLocks noGrp="1"/>
          </p:cNvSpPr>
          <p:nvPr>
            <p:ph type="title"/>
          </p:nvPr>
        </p:nvSpPr>
        <p:spPr>
          <a:xfrm>
            <a:off x="442912" y="1401624"/>
            <a:ext cx="8478349" cy="1260000"/>
          </a:xfrm>
          <a:prstGeom prst="rect">
            <a:avLst/>
          </a:prstGeom>
          <a:noFill/>
          <a:ln>
            <a:noFill/>
          </a:ln>
        </p:spPr>
        <p:txBody>
          <a:bodyPr spcFirstLastPara="1" vert="horz" wrap="square" lIns="0" tIns="0" rIns="0" bIns="0" rtlCol="0" anchor="t" anchorCtr="0">
            <a:noAutofit/>
          </a:bodyPr>
          <a:lstStyle/>
          <a:p>
            <a:r>
              <a:rPr lang="en-GB"/>
              <a:t>What do clients want? </a:t>
            </a:r>
            <a:endParaRPr/>
          </a:p>
          <a:p>
            <a:r>
              <a:rPr lang="en-GB" sz="3333">
                <a:solidFill>
                  <a:schemeClr val="accent1"/>
                </a:solidFill>
              </a:rPr>
              <a:t>They want person-centred care!</a:t>
            </a:r>
            <a:endParaRPr sz="3333">
              <a:solidFill>
                <a:schemeClr val="accent1"/>
              </a:solidFill>
            </a:endParaRPr>
          </a:p>
        </p:txBody>
      </p:sp>
      <p:sp>
        <p:nvSpPr>
          <p:cNvPr id="381" name="Google Shape;381;p62"/>
          <p:cNvSpPr txBox="1">
            <a:spLocks noGrp="1"/>
          </p:cNvSpPr>
          <p:nvPr>
            <p:ph idx="1"/>
          </p:nvPr>
        </p:nvSpPr>
        <p:spPr>
          <a:xfrm>
            <a:off x="442913" y="2679795"/>
            <a:ext cx="5066933" cy="3378105"/>
          </a:xfrm>
          <a:prstGeom prst="rect">
            <a:avLst/>
          </a:prstGeom>
          <a:noFill/>
          <a:ln>
            <a:noFill/>
          </a:ln>
        </p:spPr>
        <p:txBody>
          <a:bodyPr spcFirstLastPara="1" vert="horz" wrap="square" lIns="0" tIns="0" rIns="0" bIns="0" rtlCol="0" anchor="t" anchorCtr="0">
            <a:noAutofit/>
          </a:bodyPr>
          <a:lstStyle/>
          <a:p>
            <a:pPr marL="0" indent="0">
              <a:buNone/>
            </a:pPr>
            <a:r>
              <a:rPr lang="en-GB" sz="1600" b="1"/>
              <a:t>Quality care that responds to their needs</a:t>
            </a:r>
            <a:endParaRPr sz="1600" b="1"/>
          </a:p>
          <a:p>
            <a:pPr marL="456565" lvl="1" indent="-211455">
              <a:buSzPts val="1300"/>
            </a:pPr>
            <a:endParaRPr lang="en-GB" sz="1600">
              <a:ea typeface="Verdana"/>
            </a:endParaRPr>
          </a:p>
          <a:p>
            <a:pPr marL="456565" lvl="1" indent="-211455">
              <a:buSzPts val="1300"/>
            </a:pPr>
            <a:endParaRPr lang="en-GB" sz="1600"/>
          </a:p>
          <a:p>
            <a:pPr marL="227965" indent="-211455">
              <a:buSzPct val="100000"/>
            </a:pPr>
            <a:r>
              <a:rPr lang="en-GB" sz="1600"/>
              <a:t>In general, people perceive quality services to include: readily available medications with low pill burden and few side effects, </a:t>
            </a:r>
            <a:r>
              <a:rPr lang="en-GB" sz="1600">
                <a:solidFill>
                  <a:schemeClr val="dk1"/>
                </a:solidFill>
              </a:rPr>
              <a:t>infrequent facility visits,</a:t>
            </a:r>
            <a:r>
              <a:rPr lang="en-GB" sz="1600"/>
              <a:t> </a:t>
            </a:r>
            <a:r>
              <a:rPr lang="en-GB" sz="1600">
                <a:solidFill>
                  <a:schemeClr val="dk1"/>
                </a:solidFill>
              </a:rPr>
              <a:t>short travel distances,</a:t>
            </a:r>
            <a:r>
              <a:rPr lang="en-GB" sz="1600"/>
              <a:t> </a:t>
            </a:r>
            <a:r>
              <a:rPr lang="en-GB" sz="1600">
                <a:solidFill>
                  <a:schemeClr val="dk1"/>
                </a:solidFill>
              </a:rPr>
              <a:t>short waiting times, </a:t>
            </a:r>
            <a:r>
              <a:rPr lang="en-GB" sz="1600"/>
              <a:t>flexible facility opening hours, low or no fees, and courteous and supportive healthcare workers(1,2,3).</a:t>
            </a:r>
            <a:endParaRPr sz="1600">
              <a:ea typeface="Verdana"/>
            </a:endParaRPr>
          </a:p>
          <a:p>
            <a:pPr marL="227965" indent="-211455">
              <a:spcBef>
                <a:spcPts val="1333"/>
              </a:spcBef>
              <a:spcAft>
                <a:spcPts val="1333"/>
              </a:spcAft>
              <a:buSzPct val="100000"/>
            </a:pPr>
            <a:r>
              <a:rPr lang="en-GB" sz="1600">
                <a:solidFill>
                  <a:schemeClr val="dk1"/>
                </a:solidFill>
              </a:rPr>
              <a:t>However, different people value different things(1,2,4).</a:t>
            </a:r>
            <a:endParaRPr sz="1600">
              <a:ea typeface="Verdana"/>
            </a:endParaRPr>
          </a:p>
        </p:txBody>
      </p:sp>
      <p:sp>
        <p:nvSpPr>
          <p:cNvPr id="385" name="Google Shape;385;p62"/>
          <p:cNvSpPr txBox="1">
            <a:spLocks noGrp="1"/>
          </p:cNvSpPr>
          <p:nvPr>
            <p:ph type="body" idx="4294967295"/>
          </p:nvPr>
        </p:nvSpPr>
        <p:spPr>
          <a:xfrm>
            <a:off x="6096000" y="2669792"/>
            <a:ext cx="5613789" cy="3684408"/>
          </a:xfrm>
          <a:prstGeom prst="rect">
            <a:avLst/>
          </a:prstGeom>
          <a:noFill/>
          <a:ln>
            <a:noFill/>
          </a:ln>
        </p:spPr>
        <p:txBody>
          <a:bodyPr spcFirstLastPara="1" vert="horz" wrap="square" lIns="0" tIns="0" rIns="0" bIns="0" rtlCol="0" anchor="t" anchorCtr="0">
            <a:noAutofit/>
          </a:bodyPr>
          <a:lstStyle/>
          <a:p>
            <a:pPr marL="0" indent="0">
              <a:spcBef>
                <a:spcPts val="1333"/>
              </a:spcBef>
              <a:buNone/>
            </a:pPr>
            <a:r>
              <a:rPr lang="en-GB" sz="1600" b="1"/>
              <a:t>Choice </a:t>
            </a:r>
            <a:r>
              <a:rPr lang="en-GB" sz="1600" b="1">
                <a:solidFill>
                  <a:schemeClr val="dk1"/>
                </a:solidFill>
              </a:rPr>
              <a:t>and participation in shared decision making</a:t>
            </a:r>
            <a:endParaRPr sz="1600" b="1">
              <a:solidFill>
                <a:schemeClr val="dk1"/>
              </a:solidFill>
            </a:endParaRPr>
          </a:p>
          <a:p>
            <a:pPr marL="228589" indent="-211661">
              <a:buSzPts val="1300"/>
            </a:pPr>
            <a:endParaRPr lang="en-GB" sz="1600">
              <a:solidFill>
                <a:schemeClr val="dk1"/>
              </a:solidFill>
            </a:endParaRPr>
          </a:p>
          <a:p>
            <a:pPr marL="228589" indent="-211661">
              <a:buSzPct val="100000"/>
            </a:pPr>
            <a:r>
              <a:rPr lang="en-GB" sz="1600">
                <a:solidFill>
                  <a:schemeClr val="dk1"/>
                </a:solidFill>
              </a:rPr>
              <a:t>Most clients prefer to share decisions and the responsibility for care with their provider(5).</a:t>
            </a:r>
            <a:endParaRPr sz="1600">
              <a:solidFill>
                <a:schemeClr val="dk1"/>
              </a:solidFill>
            </a:endParaRPr>
          </a:p>
          <a:p>
            <a:pPr marL="228589" indent="-211661">
              <a:spcBef>
                <a:spcPts val="1333"/>
              </a:spcBef>
              <a:buSzPct val="100000"/>
            </a:pPr>
            <a:r>
              <a:rPr lang="en-GB" sz="1600"/>
              <a:t>Participation in shared decision making requires informed choice, which in turn requires a range of options, including whether or not to receive psychosocial support from healthcare workers(3).</a:t>
            </a:r>
            <a:endParaRPr sz="1600"/>
          </a:p>
          <a:p>
            <a:pPr marL="228589" indent="-211661">
              <a:spcBef>
                <a:spcPts val="1333"/>
              </a:spcBef>
              <a:buSzPct val="100000"/>
            </a:pPr>
            <a:r>
              <a:rPr lang="en-GB" sz="1600"/>
              <a:t>It also requires positive relationships with healthcare providers to facilitate understanding, find common ground and allow space to make decisions(3).</a:t>
            </a:r>
            <a:endParaRPr sz="1600"/>
          </a:p>
        </p:txBody>
      </p:sp>
      <p:sp>
        <p:nvSpPr>
          <p:cNvPr id="382" name="Google Shape;382;p62"/>
          <p:cNvSpPr txBox="1"/>
          <p:nvPr/>
        </p:nvSpPr>
        <p:spPr>
          <a:xfrm>
            <a:off x="442917" y="6276103"/>
            <a:ext cx="31308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83" name="Google Shape;383;p62"/>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384" name="Google Shape;384;p62"/>
          <p:cNvSpPr txBox="1"/>
          <p:nvPr/>
        </p:nvSpPr>
        <p:spPr>
          <a:xfrm>
            <a:off x="0" y="6471300"/>
            <a:ext cx="12083600" cy="410393"/>
          </a:xfrm>
          <a:prstGeom prst="rect">
            <a:avLst/>
          </a:prstGeom>
          <a:noFill/>
          <a:ln>
            <a:noFill/>
          </a:ln>
        </p:spPr>
        <p:txBody>
          <a:bodyPr spcFirstLastPara="1" wrap="square" lIns="121900" tIns="121900" rIns="121900" bIns="121900" anchor="t" anchorCtr="0">
            <a:spAutoFit/>
          </a:bodyPr>
          <a:lstStyle/>
          <a:p>
            <a:r>
              <a:rPr lang="en-GB" sz="1067">
                <a:solidFill>
                  <a:srgbClr val="202020"/>
                </a:solidFill>
                <a:highlight>
                  <a:srgbClr val="FFFFFF"/>
                </a:highlight>
                <a:latin typeface="Verdana"/>
                <a:ea typeface="Verdana"/>
                <a:cs typeface="Verdana"/>
                <a:sym typeface="Verdana"/>
              </a:rPr>
              <a:t>1. Belay et al., 2021 | 2. </a:t>
            </a:r>
            <a:r>
              <a:rPr lang="en-GB" sz="1067" err="1">
                <a:solidFill>
                  <a:srgbClr val="202020"/>
                </a:solidFill>
                <a:highlight>
                  <a:srgbClr val="FFFFFF"/>
                </a:highlight>
                <a:latin typeface="Verdana"/>
                <a:ea typeface="Verdana"/>
                <a:cs typeface="Verdana"/>
                <a:sym typeface="Verdana"/>
              </a:rPr>
              <a:t>Zanolini</a:t>
            </a:r>
            <a:r>
              <a:rPr lang="en-GB" sz="1067">
                <a:solidFill>
                  <a:srgbClr val="202020"/>
                </a:solidFill>
                <a:highlight>
                  <a:srgbClr val="FFFFFF"/>
                </a:highlight>
                <a:latin typeface="Verdana"/>
                <a:ea typeface="Verdana"/>
                <a:cs typeface="Verdana"/>
                <a:sym typeface="Verdana"/>
              </a:rPr>
              <a:t> et al., 2018 | 3. Waweru et al., 2019 | 4. </a:t>
            </a:r>
            <a:r>
              <a:rPr lang="en-GB" sz="1067">
                <a:solidFill>
                  <a:srgbClr val="202020"/>
                </a:solidFill>
                <a:highlight>
                  <a:schemeClr val="lt1"/>
                </a:highlight>
                <a:latin typeface="Verdana"/>
                <a:ea typeface="Verdana"/>
                <a:cs typeface="Verdana"/>
                <a:sym typeface="Verdana"/>
              </a:rPr>
              <a:t>Eshun-Wilson et al., 2020</a:t>
            </a:r>
            <a:r>
              <a:rPr lang="en-GB" sz="1067">
                <a:solidFill>
                  <a:srgbClr val="202020"/>
                </a:solidFill>
                <a:highlight>
                  <a:srgbClr val="FFFFFF"/>
                </a:highlight>
                <a:latin typeface="Verdana"/>
                <a:ea typeface="Verdana"/>
                <a:cs typeface="Verdana"/>
                <a:sym typeface="Verdana"/>
              </a:rPr>
              <a:t> | 5. Kumar et al., 2010 </a:t>
            </a:r>
            <a:endParaRPr sz="1067">
              <a:solidFill>
                <a:srgbClr val="202020"/>
              </a:solidFill>
              <a:highlight>
                <a:srgbClr val="FFFFFF"/>
              </a:highlight>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6"/>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E0001B"/>
              </a:buClr>
            </a:pPr>
            <a:r>
              <a:rPr lang="en-GB" sz="3733">
                <a:solidFill>
                  <a:srgbClr val="E0001B"/>
                </a:solidFill>
              </a:rPr>
              <a:t>Introduction to this guidance</a:t>
            </a:r>
            <a:endParaRPr>
              <a:solidFill>
                <a:srgbClr val="E0001B"/>
              </a:solidFill>
            </a:endParaRPr>
          </a:p>
        </p:txBody>
      </p:sp>
      <p:sp>
        <p:nvSpPr>
          <p:cNvPr id="226" name="Google Shape;226;p46"/>
          <p:cNvSpPr txBox="1">
            <a:spLocks noGrp="1"/>
          </p:cNvSpPr>
          <p:nvPr>
            <p:ph type="body" sz="quarter" idx="11"/>
          </p:nvPr>
        </p:nvSpPr>
        <p:spPr>
          <a:xfrm>
            <a:off x="442914" y="2896420"/>
            <a:ext cx="6192837" cy="3529780"/>
          </a:xfrm>
          <a:prstGeom prst="rect">
            <a:avLst/>
          </a:prstGeom>
          <a:noFill/>
          <a:ln>
            <a:noFill/>
          </a:ln>
        </p:spPr>
        <p:txBody>
          <a:bodyPr spcFirstLastPara="1" vert="horz" wrap="square" lIns="0" tIns="0" rIns="0" bIns="0" rtlCol="0" anchor="t" anchorCtr="0">
            <a:noAutofit/>
          </a:bodyPr>
          <a:lstStyle/>
          <a:p>
            <a:pPr marL="219710" indent="-211455">
              <a:buClr>
                <a:schemeClr val="dk1"/>
              </a:buClr>
              <a:buSzPct val="100000"/>
              <a:buFont typeface="Verdana"/>
              <a:buChar char="○"/>
            </a:pPr>
            <a:r>
              <a:rPr lang="en-GB" sz="2000">
                <a:solidFill>
                  <a:schemeClr val="tx1"/>
                </a:solidFill>
              </a:rPr>
              <a:t>Person-centred practices are widely recognized as important for health service quality and good clinical outcomes.</a:t>
            </a:r>
            <a:endParaRPr lang="en-US" sz="2000">
              <a:solidFill>
                <a:schemeClr val="tx1"/>
              </a:solidFill>
              <a:ea typeface="Verdana"/>
            </a:endParaRPr>
          </a:p>
          <a:p>
            <a:pPr marL="219710" indent="0">
              <a:buNone/>
            </a:pPr>
            <a:endParaRPr sz="2000">
              <a:solidFill>
                <a:schemeClr val="tx1"/>
              </a:solidFill>
              <a:ea typeface="Verdana"/>
            </a:endParaRPr>
          </a:p>
          <a:p>
            <a:pPr marL="219710" indent="-211455">
              <a:buClr>
                <a:srgbClr val="595959"/>
              </a:buClr>
              <a:buSzPct val="100000"/>
              <a:buFont typeface="Verdana"/>
              <a:buChar char="○"/>
            </a:pPr>
            <a:r>
              <a:rPr lang="en-GB" sz="2000">
                <a:solidFill>
                  <a:schemeClr val="tx1"/>
                </a:solidFill>
              </a:rPr>
              <a:t>There is still a gap between the principles of person-centred care and implementing these in practice within HIV services.</a:t>
            </a:r>
            <a:endParaRPr sz="2000">
              <a:solidFill>
                <a:schemeClr val="tx1"/>
              </a:solidFill>
              <a:ea typeface="Verdana"/>
            </a:endParaRPr>
          </a:p>
          <a:p>
            <a:pPr marL="608965" indent="0">
              <a:buNone/>
            </a:pPr>
            <a:endParaRPr sz="2000">
              <a:solidFill>
                <a:schemeClr val="tx1"/>
              </a:solidFill>
              <a:ea typeface="Verdana"/>
            </a:endParaRPr>
          </a:p>
          <a:p>
            <a:pPr marL="0" indent="0">
              <a:buNone/>
            </a:pPr>
            <a:r>
              <a:rPr lang="en-GB" sz="2000" i="1">
                <a:solidFill>
                  <a:schemeClr val="tx1"/>
                </a:solidFill>
              </a:rPr>
              <a:t>This presentation will explore ways for </a:t>
            </a:r>
            <a:r>
              <a:rPr lang="en-GB" sz="2000" b="1" i="1">
                <a:solidFill>
                  <a:schemeClr val="tx1"/>
                </a:solidFill>
              </a:rPr>
              <a:t>healthcare providers </a:t>
            </a:r>
            <a:r>
              <a:rPr lang="en-GB" sz="2000" i="1">
                <a:solidFill>
                  <a:schemeClr val="tx1"/>
                </a:solidFill>
              </a:rPr>
              <a:t>and</a:t>
            </a:r>
            <a:r>
              <a:rPr lang="en-GB" sz="2000" b="1" i="1">
                <a:solidFill>
                  <a:schemeClr val="tx1"/>
                </a:solidFill>
              </a:rPr>
              <a:t> health facilities</a:t>
            </a:r>
            <a:r>
              <a:rPr lang="en-GB" sz="2000" i="1">
                <a:solidFill>
                  <a:schemeClr val="tx1"/>
                </a:solidFill>
              </a:rPr>
              <a:t> to </a:t>
            </a:r>
            <a:r>
              <a:rPr lang="en-GB" sz="2000" b="1" i="1">
                <a:solidFill>
                  <a:schemeClr val="tx1"/>
                </a:solidFill>
              </a:rPr>
              <a:t>practically implement </a:t>
            </a:r>
            <a:r>
              <a:rPr lang="en-GB" sz="2000" i="1">
                <a:solidFill>
                  <a:schemeClr val="tx1"/>
                </a:solidFill>
              </a:rPr>
              <a:t>person-centred care in </a:t>
            </a:r>
            <a:r>
              <a:rPr lang="en-GB" sz="2000" b="1" i="1">
                <a:solidFill>
                  <a:schemeClr val="tx1"/>
                </a:solidFill>
              </a:rPr>
              <a:t>HIV treatment services</a:t>
            </a:r>
            <a:r>
              <a:rPr lang="en-GB" sz="2000" i="1">
                <a:solidFill>
                  <a:schemeClr val="tx1"/>
                </a:solidFill>
              </a:rPr>
              <a:t>.</a:t>
            </a:r>
            <a:endParaRPr sz="2000" i="1">
              <a:solidFill>
                <a:schemeClr val="tx1"/>
              </a:solidFill>
              <a:ea typeface="Verdana"/>
            </a:endParaRPr>
          </a:p>
          <a:p>
            <a:pPr marL="0" indent="0">
              <a:buNone/>
            </a:pPr>
            <a:endParaRPr sz="2000"/>
          </a:p>
        </p:txBody>
      </p:sp>
      <p:sp>
        <p:nvSpPr>
          <p:cNvPr id="2" name="Picture Placeholder 1">
            <a:extLst>
              <a:ext uri="{FF2B5EF4-FFF2-40B4-BE49-F238E27FC236}">
                <a16:creationId xmlns:a16="http://schemas.microsoft.com/office/drawing/2014/main" id="{5F2AE507-06F5-419D-8A22-3236C198982F}"/>
              </a:ext>
            </a:extLst>
          </p:cNvPr>
          <p:cNvSpPr>
            <a:spLocks noGrp="1"/>
          </p:cNvSpPr>
          <p:nvPr>
            <p:ph type="pic" sz="quarter" idx="12"/>
          </p:nvPr>
        </p:nvSpPr>
        <p:spPr/>
        <p:txBody>
          <a:bodyPr/>
          <a:lstStyle/>
          <a:p>
            <a:endParaRPr lang="en-CH"/>
          </a:p>
        </p:txBody>
      </p:sp>
      <p:pic>
        <p:nvPicPr>
          <p:cNvPr id="227" name="Google Shape;227;p46"/>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tretch/>
        </p:blipFill>
        <p:spPr>
          <a:xfrm>
            <a:off x="6996113" y="0"/>
            <a:ext cx="5195887" cy="7274242"/>
          </a:xfrm>
          <a:prstGeom prst="rect">
            <a:avLst/>
          </a:prstGeom>
          <a:noFill/>
          <a:ln>
            <a:noFill/>
          </a:ln>
        </p:spPr>
      </p:pic>
      <p:pic>
        <p:nvPicPr>
          <p:cNvPr id="3" name="Slide 2">
            <a:hlinkClick r:id="" action="ppaction://media"/>
            <a:extLst>
              <a:ext uri="{FF2B5EF4-FFF2-40B4-BE49-F238E27FC236}">
                <a16:creationId xmlns:a16="http://schemas.microsoft.com/office/drawing/2014/main" id="{7F6D2D22-56B2-2B9A-9855-D90419F53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9231" y="628255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28" name="Picture 27">
            <a:extLst>
              <a:ext uri="{FF2B5EF4-FFF2-40B4-BE49-F238E27FC236}">
                <a16:creationId xmlns:a16="http://schemas.microsoft.com/office/drawing/2014/main" id="{7AC0951F-58A4-D042-A4ED-8ADA9A76E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61" y="2236330"/>
            <a:ext cx="11180916" cy="4584176"/>
          </a:xfrm>
          <a:prstGeom prst="rect">
            <a:avLst/>
          </a:prstGeom>
        </p:spPr>
      </p:pic>
      <p:sp>
        <p:nvSpPr>
          <p:cNvPr id="392" name="Google Shape;392;p63"/>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414" name="Google Shape;414;p63"/>
          <p:cNvSpPr txBox="1"/>
          <p:nvPr/>
        </p:nvSpPr>
        <p:spPr>
          <a:xfrm>
            <a:off x="34119" y="6471300"/>
            <a:ext cx="12083600" cy="410393"/>
          </a:xfrm>
          <a:prstGeom prst="rect">
            <a:avLst/>
          </a:prstGeom>
          <a:noFill/>
          <a:ln>
            <a:noFill/>
          </a:ln>
        </p:spPr>
        <p:txBody>
          <a:bodyPr spcFirstLastPara="1" wrap="square" lIns="121900" tIns="121900" rIns="121900" bIns="121900" anchor="t" anchorCtr="0">
            <a:spAutoFit/>
          </a:bodyPr>
          <a:lstStyle/>
          <a:p>
            <a:r>
              <a:rPr lang="en-GB" sz="1000">
                <a:solidFill>
                  <a:srgbClr val="202020"/>
                </a:solidFill>
                <a:highlight>
                  <a:srgbClr val="FFFFFF"/>
                </a:highlight>
                <a:latin typeface="Verdana"/>
                <a:ea typeface="Verdana"/>
                <a:cs typeface="Verdana"/>
                <a:sym typeface="Verdana"/>
              </a:rPr>
              <a:t>Adapted from Scholl et al., 2014 </a:t>
            </a:r>
            <a:endParaRPr sz="1000">
              <a:solidFill>
                <a:srgbClr val="202020"/>
              </a:solidFill>
              <a:highlight>
                <a:srgbClr val="FFFFFF"/>
              </a:highlight>
              <a:latin typeface="Verdana"/>
              <a:ea typeface="Verdana"/>
              <a:cs typeface="Verdana"/>
              <a:sym typeface="Verdana"/>
            </a:endParaRPr>
          </a:p>
        </p:txBody>
      </p:sp>
      <p:sp>
        <p:nvSpPr>
          <p:cNvPr id="391" name="Google Shape;391;p63"/>
          <p:cNvSpPr txBox="1">
            <a:spLocks noGrp="1"/>
          </p:cNvSpPr>
          <p:nvPr>
            <p:ph type="title"/>
          </p:nvPr>
        </p:nvSpPr>
        <p:spPr>
          <a:xfrm>
            <a:off x="415661" y="976330"/>
            <a:ext cx="9530395" cy="1260000"/>
          </a:xfrm>
          <a:prstGeom prst="rect">
            <a:avLst/>
          </a:prstGeom>
          <a:noFill/>
          <a:ln>
            <a:noFill/>
          </a:ln>
        </p:spPr>
        <p:txBody>
          <a:bodyPr spcFirstLastPara="1" vert="horz" wrap="square" lIns="0" tIns="0" rIns="0" bIns="0" rtlCol="0" anchor="t" anchorCtr="0">
            <a:noAutofit/>
          </a:bodyPr>
          <a:lstStyle/>
          <a:p>
            <a:r>
              <a:rPr lang="en-GB"/>
              <a:t>Operationalization of </a:t>
            </a:r>
            <a:br>
              <a:rPr lang="en-GB"/>
            </a:br>
            <a:r>
              <a:rPr lang="en-GB"/>
              <a:t>person-centred care principles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4"/>
          <p:cNvSpPr txBox="1">
            <a:spLocks noGrp="1"/>
          </p:cNvSpPr>
          <p:nvPr>
            <p:ph type="title"/>
          </p:nvPr>
        </p:nvSpPr>
        <p:spPr>
          <a:xfrm>
            <a:off x="442912" y="1401624"/>
            <a:ext cx="8652961" cy="1260000"/>
          </a:xfrm>
          <a:prstGeom prst="rect">
            <a:avLst/>
          </a:prstGeom>
          <a:noFill/>
          <a:ln>
            <a:noFill/>
          </a:ln>
        </p:spPr>
        <p:txBody>
          <a:bodyPr spcFirstLastPara="1" vert="horz" wrap="square" lIns="0" tIns="0" rIns="0" bIns="0" rtlCol="0" anchor="t" anchorCtr="0">
            <a:noAutofit/>
          </a:bodyPr>
          <a:lstStyle/>
          <a:p>
            <a:pPr>
              <a:lnSpc>
                <a:spcPct val="105000"/>
              </a:lnSpc>
              <a:spcAft>
                <a:spcPts val="1600"/>
              </a:spcAft>
              <a:buClr>
                <a:schemeClr val="dk1"/>
              </a:buClr>
              <a:buSzPts val="1100"/>
            </a:pPr>
            <a:r>
              <a:rPr lang="en-GB" sz="3733">
                <a:solidFill>
                  <a:srgbClr val="E0001B"/>
                </a:solidFill>
              </a:rPr>
              <a:t>Categories of activities used to implement person-centred care</a:t>
            </a:r>
            <a:endParaRPr>
              <a:solidFill>
                <a:srgbClr val="E0001B"/>
              </a:solidFill>
            </a:endParaRPr>
          </a:p>
        </p:txBody>
      </p:sp>
      <p:sp>
        <p:nvSpPr>
          <p:cNvPr id="421" name="Google Shape;421;p64"/>
          <p:cNvSpPr txBox="1">
            <a:spLocks noGrp="1"/>
          </p:cNvSpPr>
          <p:nvPr>
            <p:ph idx="1"/>
          </p:nvPr>
        </p:nvSpPr>
        <p:spPr>
          <a:xfrm>
            <a:off x="1694197" y="2922469"/>
            <a:ext cx="8556708" cy="3291841"/>
          </a:xfrm>
          <a:prstGeom prst="rect">
            <a:avLst/>
          </a:prstGeom>
          <a:noFill/>
          <a:ln>
            <a:noFill/>
          </a:ln>
        </p:spPr>
        <p:txBody>
          <a:bodyPr spcFirstLastPara="1" vert="horz" wrap="square" lIns="0" tIns="0" rIns="0" bIns="0" rtlCol="0" anchor="t" anchorCtr="0">
            <a:noAutofit/>
          </a:bodyPr>
          <a:lstStyle/>
          <a:p>
            <a:pPr marL="0" indent="0">
              <a:spcBef>
                <a:spcPts val="1333"/>
              </a:spcBef>
              <a:buClr>
                <a:schemeClr val="dk1"/>
              </a:buClr>
              <a:buSzPts val="1700"/>
              <a:buNone/>
            </a:pPr>
            <a:r>
              <a:rPr lang="en-GB" sz="2400">
                <a:solidFill>
                  <a:schemeClr val="dk1"/>
                </a:solidFill>
              </a:rPr>
              <a:t>1. Service structure and organization</a:t>
            </a:r>
            <a:endParaRPr sz="2400">
              <a:solidFill>
                <a:schemeClr val="dk1"/>
              </a:solidFill>
            </a:endParaRPr>
          </a:p>
          <a:p>
            <a:pPr marL="0" indent="0">
              <a:spcBef>
                <a:spcPts val="1600"/>
              </a:spcBef>
              <a:buClr>
                <a:schemeClr val="dk1"/>
              </a:buClr>
              <a:buSzPts val="1700"/>
              <a:buNone/>
            </a:pPr>
            <a:r>
              <a:rPr lang="en-GB" sz="2400">
                <a:solidFill>
                  <a:schemeClr val="dk1"/>
                </a:solidFill>
              </a:rPr>
              <a:t>2. Healthcare provider competencies and support</a:t>
            </a:r>
            <a:endParaRPr sz="2400">
              <a:solidFill>
                <a:schemeClr val="dk1"/>
              </a:solidFill>
            </a:endParaRPr>
          </a:p>
          <a:p>
            <a:pPr marL="0" indent="0">
              <a:spcBef>
                <a:spcPts val="1600"/>
              </a:spcBef>
              <a:buClr>
                <a:schemeClr val="dk1"/>
              </a:buClr>
              <a:buSzPts val="1700"/>
              <a:buNone/>
            </a:pPr>
            <a:r>
              <a:rPr lang="en-GB" sz="2400">
                <a:solidFill>
                  <a:schemeClr val="dk1"/>
                </a:solidFill>
              </a:rPr>
              <a:t>3. Data collection, feedback and utilization</a:t>
            </a:r>
            <a:endParaRPr sz="2400">
              <a:solidFill>
                <a:schemeClr val="dk1"/>
              </a:solidFill>
            </a:endParaRPr>
          </a:p>
          <a:p>
            <a:pPr marL="0" indent="0">
              <a:spcBef>
                <a:spcPts val="1600"/>
              </a:spcBef>
              <a:buClr>
                <a:schemeClr val="dk1"/>
              </a:buClr>
              <a:buSzPts val="1700"/>
              <a:buNone/>
            </a:pPr>
            <a:r>
              <a:rPr lang="en-GB" sz="2400">
                <a:solidFill>
                  <a:schemeClr val="dk1"/>
                </a:solidFill>
              </a:rPr>
              <a:t>4. Client-healthcare provider interactions</a:t>
            </a:r>
            <a:endParaRPr sz="2400">
              <a:solidFill>
                <a:schemeClr val="dk1"/>
              </a:solidFill>
            </a:endParaRPr>
          </a:p>
          <a:p>
            <a:pPr marL="0" indent="0">
              <a:spcBef>
                <a:spcPts val="1600"/>
              </a:spcBef>
              <a:spcAft>
                <a:spcPts val="1600"/>
              </a:spcAft>
              <a:buClr>
                <a:schemeClr val="dk1"/>
              </a:buClr>
              <a:buSzPts val="1700"/>
              <a:buNone/>
            </a:pPr>
            <a:r>
              <a:rPr lang="en-GB" sz="2400">
                <a:solidFill>
                  <a:schemeClr val="dk1"/>
                </a:solidFill>
              </a:rPr>
              <a:t>5. Governance and leadership commitment</a:t>
            </a:r>
            <a:endParaRPr sz="2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xfrm>
            <a:off x="442933" y="1096833"/>
            <a:ext cx="11333600" cy="1260000"/>
          </a:xfrm>
          <a:prstGeom prst="rect">
            <a:avLst/>
          </a:prstGeom>
          <a:noFill/>
          <a:ln>
            <a:noFill/>
          </a:ln>
        </p:spPr>
        <p:txBody>
          <a:bodyPr spcFirstLastPara="1" vert="horz" wrap="square" lIns="0" tIns="0" rIns="0" bIns="0" rtlCol="0" anchor="t" anchorCtr="0">
            <a:noAutofit/>
          </a:bodyPr>
          <a:lstStyle/>
          <a:p>
            <a:r>
              <a:rPr lang="en-GB"/>
              <a:t>Four case studies</a:t>
            </a:r>
            <a:endParaRPr/>
          </a:p>
        </p:txBody>
      </p:sp>
      <p:sp>
        <p:nvSpPr>
          <p:cNvPr id="429" name="Google Shape;429;p65"/>
          <p:cNvSpPr/>
          <p:nvPr/>
        </p:nvSpPr>
        <p:spPr>
          <a:xfrm>
            <a:off x="1630330" y="2203363"/>
            <a:ext cx="4389200" cy="1554400"/>
          </a:xfrm>
          <a:prstGeom prst="roundRect">
            <a:avLst>
              <a:gd name="adj" fmla="val 0"/>
            </a:avLst>
          </a:prstGeom>
          <a:solidFill>
            <a:schemeClr val="tx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2000">
                <a:solidFill>
                  <a:schemeClr val="bg1"/>
                </a:solidFill>
                <a:latin typeface="Verdana"/>
                <a:ea typeface="Verdana"/>
                <a:cs typeface="Verdana"/>
                <a:sym typeface="Verdana"/>
              </a:rPr>
              <a:t>A. The Welcome Service in South Africa</a:t>
            </a:r>
            <a:endParaRPr sz="2000">
              <a:solidFill>
                <a:schemeClr val="bg1"/>
              </a:solidFill>
              <a:latin typeface="Verdana"/>
              <a:ea typeface="Verdana"/>
              <a:cs typeface="Verdana"/>
              <a:sym typeface="Verdana"/>
            </a:endParaRPr>
          </a:p>
        </p:txBody>
      </p:sp>
      <p:sp>
        <p:nvSpPr>
          <p:cNvPr id="430" name="Google Shape;430;p65"/>
          <p:cNvSpPr/>
          <p:nvPr/>
        </p:nvSpPr>
        <p:spPr>
          <a:xfrm>
            <a:off x="6241968" y="2203363"/>
            <a:ext cx="4389200" cy="1554400"/>
          </a:xfrm>
          <a:prstGeom prst="roundRect">
            <a:avLst>
              <a:gd name="adj" fmla="val 0"/>
            </a:avLst>
          </a:prstGeom>
          <a:solidFill>
            <a:schemeClr val="tx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2000">
                <a:solidFill>
                  <a:schemeClr val="bg1"/>
                </a:solidFill>
                <a:latin typeface="Verdana"/>
                <a:ea typeface="Verdana"/>
                <a:cs typeface="Verdana"/>
                <a:sym typeface="Verdana"/>
              </a:rPr>
              <a:t>B. </a:t>
            </a:r>
            <a:r>
              <a:rPr lang="en-GB" sz="2000" err="1">
                <a:solidFill>
                  <a:schemeClr val="bg1"/>
                </a:solidFill>
                <a:latin typeface="Verdana"/>
                <a:ea typeface="Verdana"/>
                <a:cs typeface="Verdana"/>
                <a:sym typeface="Verdana"/>
              </a:rPr>
              <a:t>InfoPlus</a:t>
            </a:r>
            <a:r>
              <a:rPr lang="en-GB" sz="2000">
                <a:solidFill>
                  <a:schemeClr val="bg1"/>
                </a:solidFill>
                <a:latin typeface="Verdana"/>
                <a:ea typeface="Verdana"/>
                <a:cs typeface="Verdana"/>
                <a:sym typeface="Verdana"/>
              </a:rPr>
              <a:t> Adherence in Haiti</a:t>
            </a:r>
            <a:endParaRPr sz="2000">
              <a:solidFill>
                <a:schemeClr val="bg1"/>
              </a:solidFill>
              <a:latin typeface="Verdana"/>
              <a:ea typeface="Verdana"/>
              <a:cs typeface="Verdana"/>
              <a:sym typeface="Verdana"/>
            </a:endParaRPr>
          </a:p>
        </p:txBody>
      </p:sp>
      <p:sp>
        <p:nvSpPr>
          <p:cNvPr id="431" name="Google Shape;431;p65"/>
          <p:cNvSpPr/>
          <p:nvPr/>
        </p:nvSpPr>
        <p:spPr>
          <a:xfrm>
            <a:off x="1630330" y="4244170"/>
            <a:ext cx="4389200" cy="1554400"/>
          </a:xfrm>
          <a:prstGeom prst="roundRect">
            <a:avLst>
              <a:gd name="adj" fmla="val 0"/>
            </a:avLst>
          </a:prstGeom>
          <a:solidFill>
            <a:schemeClr val="tx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GB" sz="2000">
                <a:solidFill>
                  <a:schemeClr val="bg1"/>
                </a:solidFill>
                <a:latin typeface="Verdana"/>
                <a:ea typeface="Verdana"/>
                <a:cs typeface="Verdana"/>
                <a:sym typeface="Verdana"/>
              </a:rPr>
              <a:t>C. Person-Centred Public Health for HIV Treatment in Zambia</a:t>
            </a:r>
            <a:endParaRPr sz="2000">
              <a:solidFill>
                <a:schemeClr val="bg1"/>
              </a:solidFill>
              <a:latin typeface="Verdana"/>
              <a:ea typeface="Verdana"/>
              <a:cs typeface="Verdana"/>
              <a:sym typeface="Verdana"/>
            </a:endParaRPr>
          </a:p>
        </p:txBody>
      </p:sp>
      <p:sp>
        <p:nvSpPr>
          <p:cNvPr id="432" name="Google Shape;432;p65"/>
          <p:cNvSpPr/>
          <p:nvPr/>
        </p:nvSpPr>
        <p:spPr>
          <a:xfrm>
            <a:off x="6241968" y="4244170"/>
            <a:ext cx="4389200" cy="1554400"/>
          </a:xfrm>
          <a:prstGeom prst="roundRect">
            <a:avLst>
              <a:gd name="adj" fmla="val 0"/>
            </a:avLst>
          </a:prstGeom>
          <a:solidFill>
            <a:schemeClr val="tx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2000">
                <a:solidFill>
                  <a:schemeClr val="bg1"/>
                </a:solidFill>
                <a:latin typeface="Verdana"/>
                <a:ea typeface="Verdana"/>
                <a:cs typeface="Verdana"/>
                <a:sym typeface="Verdana"/>
              </a:rPr>
              <a:t>D. Linkage to care in Kenya and Uganda</a:t>
            </a:r>
            <a:endParaRPr sz="2000">
              <a:solidFill>
                <a:schemeClr val="bg1"/>
              </a:solidFill>
              <a:latin typeface="Verdana"/>
              <a:ea typeface="Verdana"/>
              <a:cs typeface="Verdana"/>
              <a:sym typeface="Verdana"/>
            </a:endParaRPr>
          </a:p>
        </p:txBody>
      </p:sp>
      <p:pic>
        <p:nvPicPr>
          <p:cNvPr id="433" name="Google Shape;433;p6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5397" y="2410360"/>
            <a:ext cx="1142162" cy="1142162"/>
          </a:xfrm>
          <a:prstGeom prst="rect">
            <a:avLst/>
          </a:prstGeom>
          <a:noFill/>
          <a:ln>
            <a:noFill/>
          </a:ln>
        </p:spPr>
      </p:pic>
      <p:pic>
        <p:nvPicPr>
          <p:cNvPr id="434" name="Google Shape;434;p6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903829" y="2410357"/>
            <a:ext cx="1047169" cy="1047169"/>
          </a:xfrm>
          <a:prstGeom prst="rect">
            <a:avLst/>
          </a:prstGeom>
          <a:noFill/>
          <a:ln>
            <a:noFill/>
          </a:ln>
        </p:spPr>
      </p:pic>
      <p:pic>
        <p:nvPicPr>
          <p:cNvPr id="435" name="Google Shape;435;p6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45396" y="4520552"/>
            <a:ext cx="1047169" cy="1047169"/>
          </a:xfrm>
          <a:prstGeom prst="rect">
            <a:avLst/>
          </a:prstGeom>
          <a:noFill/>
          <a:ln>
            <a:noFill/>
          </a:ln>
        </p:spPr>
      </p:pic>
      <p:pic>
        <p:nvPicPr>
          <p:cNvPr id="436" name="Google Shape;436;p6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930581" y="4509482"/>
            <a:ext cx="1002706" cy="10027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6"/>
          <p:cNvSpPr txBox="1">
            <a:spLocks noGrp="1"/>
          </p:cNvSpPr>
          <p:nvPr>
            <p:ph type="title"/>
          </p:nvPr>
        </p:nvSpPr>
        <p:spPr>
          <a:xfrm>
            <a:off x="442933" y="1096833"/>
            <a:ext cx="11333600" cy="1260000"/>
          </a:xfrm>
          <a:prstGeom prst="rect">
            <a:avLst/>
          </a:prstGeom>
          <a:noFill/>
          <a:ln>
            <a:noFill/>
          </a:ln>
        </p:spPr>
        <p:txBody>
          <a:bodyPr spcFirstLastPara="1" vert="horz" wrap="square" lIns="0" tIns="0" rIns="0" bIns="0" rtlCol="0" anchor="t" anchorCtr="0">
            <a:noAutofit/>
          </a:bodyPr>
          <a:lstStyle/>
          <a:p>
            <a:r>
              <a:rPr lang="en-GB"/>
              <a:t>Case study characteristics</a:t>
            </a:r>
            <a:endParaRPr/>
          </a:p>
        </p:txBody>
      </p:sp>
      <p:sp>
        <p:nvSpPr>
          <p:cNvPr id="443" name="Google Shape;443;p66"/>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graphicFrame>
        <p:nvGraphicFramePr>
          <p:cNvPr id="444" name="Google Shape;444;p66"/>
          <p:cNvGraphicFramePr/>
          <p:nvPr>
            <p:extLst>
              <p:ext uri="{D42A27DB-BD31-4B8C-83A1-F6EECF244321}">
                <p14:modId xmlns:p14="http://schemas.microsoft.com/office/powerpoint/2010/main" val="1404536503"/>
              </p:ext>
            </p:extLst>
          </p:nvPr>
        </p:nvGraphicFramePr>
        <p:xfrm>
          <a:off x="442933" y="1794800"/>
          <a:ext cx="11653867" cy="4514055"/>
        </p:xfrm>
        <a:graphic>
          <a:graphicData uri="http://schemas.openxmlformats.org/drawingml/2006/table">
            <a:tbl>
              <a:tblPr>
                <a:tableStyleId>{5C22544A-7EE6-4342-B048-85BDC9FD1C3A}</a:tableStyleId>
              </a:tblPr>
              <a:tblGrid>
                <a:gridCol w="2689333">
                  <a:extLst>
                    <a:ext uri="{9D8B030D-6E8A-4147-A177-3AD203B41FA5}">
                      <a16:colId xmlns:a16="http://schemas.microsoft.com/office/drawing/2014/main" val="20000"/>
                    </a:ext>
                  </a:extLst>
                </a:gridCol>
                <a:gridCol w="2739167">
                  <a:extLst>
                    <a:ext uri="{9D8B030D-6E8A-4147-A177-3AD203B41FA5}">
                      <a16:colId xmlns:a16="http://schemas.microsoft.com/office/drawing/2014/main" val="20001"/>
                    </a:ext>
                  </a:extLst>
                </a:gridCol>
                <a:gridCol w="2963267">
                  <a:extLst>
                    <a:ext uri="{9D8B030D-6E8A-4147-A177-3AD203B41FA5}">
                      <a16:colId xmlns:a16="http://schemas.microsoft.com/office/drawing/2014/main" val="20002"/>
                    </a:ext>
                  </a:extLst>
                </a:gridCol>
                <a:gridCol w="3262100">
                  <a:extLst>
                    <a:ext uri="{9D8B030D-6E8A-4147-A177-3AD203B41FA5}">
                      <a16:colId xmlns:a16="http://schemas.microsoft.com/office/drawing/2014/main" val="20003"/>
                    </a:ext>
                  </a:extLst>
                </a:gridCol>
              </a:tblGrid>
              <a:tr h="690840">
                <a:tc>
                  <a:txBody>
                    <a:bodyPr/>
                    <a:lstStyle/>
                    <a:p>
                      <a:pPr marL="0" lvl="0" indent="0" algn="l" rtl="0">
                        <a:spcBef>
                          <a:spcPts val="0"/>
                        </a:spcBef>
                        <a:spcAft>
                          <a:spcPts val="0"/>
                        </a:spcAft>
                        <a:buClr>
                          <a:schemeClr val="dk1"/>
                        </a:buClr>
                        <a:buSzPts val="1100"/>
                        <a:buFont typeface="Arial"/>
                        <a:buNone/>
                      </a:pPr>
                      <a:r>
                        <a:rPr lang="en-GB" sz="1200" b="1">
                          <a:solidFill>
                            <a:schemeClr val="bg1"/>
                          </a:solidFill>
                          <a:sym typeface="Verdana"/>
                        </a:rPr>
                        <a:t>A. Welcome Service intervention</a:t>
                      </a:r>
                      <a:endParaRPr sz="1200" b="1">
                        <a:solidFill>
                          <a:schemeClr val="bg1"/>
                        </a:solidFill>
                        <a:latin typeface="Verdana"/>
                        <a:ea typeface="Verdana"/>
                        <a:cs typeface="Verdana"/>
                        <a:sym typeface="Verdana"/>
                      </a:endParaRPr>
                    </a:p>
                  </a:txBody>
                  <a:tcPr marL="121900" marR="121900" marT="121900" marB="121900">
                    <a:solidFill>
                      <a:schemeClr val="accent1"/>
                    </a:solidFill>
                  </a:tcPr>
                </a:tc>
                <a:tc>
                  <a:txBody>
                    <a:bodyPr/>
                    <a:lstStyle/>
                    <a:p>
                      <a:pPr marL="0" lvl="0" indent="0" algn="l" rtl="0">
                        <a:spcBef>
                          <a:spcPts val="0"/>
                        </a:spcBef>
                        <a:spcAft>
                          <a:spcPts val="0"/>
                        </a:spcAft>
                        <a:buClr>
                          <a:schemeClr val="dk1"/>
                        </a:buClr>
                        <a:buSzPts val="1100"/>
                        <a:buFont typeface="Arial"/>
                        <a:buNone/>
                      </a:pPr>
                      <a:r>
                        <a:rPr lang="en-GB" sz="1200" b="1">
                          <a:solidFill>
                            <a:schemeClr val="bg1"/>
                          </a:solidFill>
                          <a:sym typeface="Verdana"/>
                        </a:rPr>
                        <a:t>B. </a:t>
                      </a:r>
                      <a:r>
                        <a:rPr lang="en-GB" sz="1200" b="1" err="1">
                          <a:solidFill>
                            <a:schemeClr val="bg1"/>
                          </a:solidFill>
                          <a:sym typeface="Verdana"/>
                        </a:rPr>
                        <a:t>InfoPlus</a:t>
                      </a:r>
                      <a:r>
                        <a:rPr lang="en-GB" sz="1200" b="1">
                          <a:solidFill>
                            <a:schemeClr val="bg1"/>
                          </a:solidFill>
                          <a:sym typeface="Verdana"/>
                        </a:rPr>
                        <a:t> Adherence</a:t>
                      </a:r>
                      <a:endParaRPr sz="1200" b="1">
                        <a:solidFill>
                          <a:schemeClr val="bg1"/>
                        </a:solidFill>
                        <a:latin typeface="Verdana"/>
                        <a:ea typeface="Verdana"/>
                        <a:cs typeface="Verdana"/>
                        <a:sym typeface="Verdana"/>
                      </a:endParaRPr>
                    </a:p>
                  </a:txBody>
                  <a:tcPr marL="121900" marR="121900" marT="121900" marB="121900">
                    <a:solidFill>
                      <a:schemeClr val="accent1"/>
                    </a:solidFill>
                  </a:tcPr>
                </a:tc>
                <a:tc>
                  <a:txBody>
                    <a:bodyPr/>
                    <a:lstStyle/>
                    <a:p>
                      <a:pPr marL="0" lvl="0" indent="0" algn="l" rtl="0">
                        <a:spcBef>
                          <a:spcPts val="0"/>
                        </a:spcBef>
                        <a:spcAft>
                          <a:spcPts val="0"/>
                        </a:spcAft>
                        <a:buClr>
                          <a:schemeClr val="dk1"/>
                        </a:buClr>
                        <a:buSzPts val="1100"/>
                        <a:buFont typeface="Arial"/>
                        <a:buNone/>
                      </a:pPr>
                      <a:r>
                        <a:rPr lang="en-GB" sz="1200" b="1">
                          <a:solidFill>
                            <a:schemeClr val="bg1"/>
                          </a:solidFill>
                          <a:sym typeface="Verdana"/>
                        </a:rPr>
                        <a:t>C. Person-Centred Public Health for HIV Treatment</a:t>
                      </a:r>
                      <a:endParaRPr sz="1200" b="1">
                        <a:solidFill>
                          <a:schemeClr val="bg1"/>
                        </a:solidFill>
                        <a:latin typeface="Verdana"/>
                        <a:ea typeface="Verdana"/>
                        <a:cs typeface="Verdana"/>
                        <a:sym typeface="Verdana"/>
                      </a:endParaRPr>
                    </a:p>
                  </a:txBody>
                  <a:tcPr marL="121900" marR="121900" marT="121900" marB="121900">
                    <a:solidFill>
                      <a:schemeClr val="accent1"/>
                    </a:solidFill>
                  </a:tcPr>
                </a:tc>
                <a:tc>
                  <a:txBody>
                    <a:bodyPr/>
                    <a:lstStyle/>
                    <a:p>
                      <a:pPr marL="0" lvl="0" indent="0" algn="l" rtl="0">
                        <a:spcBef>
                          <a:spcPts val="0"/>
                        </a:spcBef>
                        <a:spcAft>
                          <a:spcPts val="0"/>
                        </a:spcAft>
                        <a:buClr>
                          <a:schemeClr val="dk1"/>
                        </a:buClr>
                        <a:buSzPts val="1100"/>
                        <a:buFont typeface="Arial"/>
                        <a:buNone/>
                      </a:pPr>
                      <a:r>
                        <a:rPr lang="en-GB" sz="1200" b="1">
                          <a:solidFill>
                            <a:schemeClr val="bg1"/>
                          </a:solidFill>
                          <a:sym typeface="Verdana"/>
                        </a:rPr>
                        <a:t>D. Linkage to care </a:t>
                      </a:r>
                      <a:endParaRPr sz="1200" b="1">
                        <a:solidFill>
                          <a:schemeClr val="bg1"/>
                        </a:solidFill>
                        <a:latin typeface="Verdana"/>
                        <a:ea typeface="Verdana"/>
                        <a:cs typeface="Verdana"/>
                        <a:sym typeface="Verdana"/>
                      </a:endParaRPr>
                    </a:p>
                  </a:txBody>
                  <a:tcPr marL="121900" marR="121900" marT="121900" marB="121900">
                    <a:solidFill>
                      <a:schemeClr val="accent1"/>
                    </a:solidFill>
                  </a:tcPr>
                </a:tc>
                <a:extLst>
                  <a:ext uri="{0D108BD9-81ED-4DB2-BD59-A6C34878D82A}">
                    <a16:rowId xmlns:a16="http://schemas.microsoft.com/office/drawing/2014/main" val="10000"/>
                  </a:ext>
                </a:extLst>
              </a:tr>
              <a:tr h="643427">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rgbClr val="212529"/>
                          </a:solidFill>
                          <a:sym typeface="Verdana"/>
                        </a:rPr>
                        <a:t>Khayelitsha, </a:t>
                      </a:r>
                      <a:r>
                        <a:rPr lang="en-GB" sz="1200" b="1">
                          <a:solidFill>
                            <a:srgbClr val="212529"/>
                          </a:solidFill>
                          <a:sym typeface="Verdana"/>
                        </a:rPr>
                        <a:t>South Africa </a:t>
                      </a:r>
                      <a:r>
                        <a:rPr lang="en-GB" sz="1200">
                          <a:solidFill>
                            <a:srgbClr val="212529"/>
                          </a:solidFill>
                          <a:sym typeface="Verdana"/>
                        </a:rPr>
                        <a:t>(</a:t>
                      </a:r>
                      <a:r>
                        <a:rPr lang="en-GB" sz="1200">
                          <a:solidFill>
                            <a:srgbClr val="201F1E"/>
                          </a:solidFill>
                          <a:sym typeface="Verdana"/>
                        </a:rPr>
                        <a:t>August 2020 – June 2022)</a:t>
                      </a:r>
                      <a:endParaRPr sz="1200">
                        <a:latin typeface="Verdana"/>
                        <a:ea typeface="Verdana"/>
                        <a:cs typeface="Verdana"/>
                        <a:sym typeface="Verdana"/>
                      </a:endParaRPr>
                    </a:p>
                  </a:txBody>
                  <a:tcPr marL="121900" marR="121900" marT="121900" marB="121900"/>
                </a:tc>
                <a:tc>
                  <a:txBody>
                    <a:bodyPr/>
                    <a:lstStyle/>
                    <a:p>
                      <a:pPr marL="0" lvl="0" indent="0" algn="l" rtl="0">
                        <a:lnSpc>
                          <a:spcPct val="115000"/>
                        </a:lnSpc>
                        <a:spcBef>
                          <a:spcPts val="1200"/>
                        </a:spcBef>
                        <a:spcAft>
                          <a:spcPts val="1200"/>
                        </a:spcAft>
                        <a:buClr>
                          <a:schemeClr val="dk1"/>
                        </a:buClr>
                        <a:buSzPts val="1100"/>
                        <a:buFont typeface="Arial"/>
                        <a:buNone/>
                      </a:pPr>
                      <a:r>
                        <a:rPr lang="en-GB" sz="1200" b="1">
                          <a:solidFill>
                            <a:schemeClr val="dk1"/>
                          </a:solidFill>
                          <a:sym typeface="Verdana"/>
                        </a:rPr>
                        <a:t>Haiti </a:t>
                      </a:r>
                      <a:r>
                        <a:rPr lang="en-GB" sz="1200">
                          <a:solidFill>
                            <a:schemeClr val="dk1"/>
                          </a:solidFill>
                          <a:sym typeface="Verdana"/>
                        </a:rPr>
                        <a:t>(12 October 2017 </a:t>
                      </a:r>
                      <a:r>
                        <a:rPr lang="en-GB" sz="1200">
                          <a:solidFill>
                            <a:srgbClr val="201F1E"/>
                          </a:solidFill>
                          <a:sym typeface="Verdana"/>
                        </a:rPr>
                        <a:t>– </a:t>
                      </a:r>
                      <a:r>
                        <a:rPr lang="en-GB" sz="1200">
                          <a:solidFill>
                            <a:schemeClr val="dk1"/>
                          </a:solidFill>
                          <a:sym typeface="Verdana"/>
                        </a:rPr>
                        <a:t>7 September 2018)</a:t>
                      </a:r>
                      <a:endParaRPr sz="1200">
                        <a:solidFill>
                          <a:srgbClr val="201F1E"/>
                        </a:solidFill>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sym typeface="Verdana"/>
                        </a:rPr>
                        <a:t>Lusaka, </a:t>
                      </a:r>
                      <a:r>
                        <a:rPr lang="en-GB" sz="1200" b="1">
                          <a:solidFill>
                            <a:schemeClr val="dk1"/>
                          </a:solidFill>
                          <a:sym typeface="Verdana"/>
                        </a:rPr>
                        <a:t>Zambia</a:t>
                      </a:r>
                      <a:r>
                        <a:rPr lang="en-GB" sz="1200">
                          <a:solidFill>
                            <a:schemeClr val="dk1"/>
                          </a:solidFill>
                          <a:sym typeface="Verdana"/>
                        </a:rPr>
                        <a:t> (August 2019 </a:t>
                      </a:r>
                      <a:r>
                        <a:rPr lang="en-GB" sz="1200">
                          <a:solidFill>
                            <a:srgbClr val="201F1E"/>
                          </a:solidFill>
                          <a:sym typeface="Verdana"/>
                        </a:rPr>
                        <a:t>– </a:t>
                      </a:r>
                      <a:r>
                        <a:rPr lang="en-GB" sz="1200">
                          <a:solidFill>
                            <a:schemeClr val="dk1"/>
                          </a:solidFill>
                          <a:sym typeface="Verdana"/>
                        </a:rPr>
                        <a:t>November 2021)</a:t>
                      </a:r>
                      <a:endParaRPr sz="1200">
                        <a:solidFill>
                          <a:srgbClr val="212529"/>
                        </a:solidFill>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sym typeface="Verdana"/>
                        </a:rPr>
                        <a:t>Rural </a:t>
                      </a:r>
                      <a:r>
                        <a:rPr lang="en-GB" sz="1200" b="1">
                          <a:solidFill>
                            <a:schemeClr val="dk1"/>
                          </a:solidFill>
                          <a:sym typeface="Verdana"/>
                        </a:rPr>
                        <a:t>Kenya and Uganda</a:t>
                      </a:r>
                      <a:r>
                        <a:rPr lang="en-GB" sz="1200">
                          <a:solidFill>
                            <a:schemeClr val="dk1"/>
                          </a:solidFill>
                          <a:sym typeface="Verdana"/>
                        </a:rPr>
                        <a:t> (</a:t>
                      </a:r>
                      <a:r>
                        <a:rPr lang="en-GB" sz="1200">
                          <a:solidFill>
                            <a:srgbClr val="212121"/>
                          </a:solidFill>
                          <a:sym typeface="Verdana"/>
                        </a:rPr>
                        <a:t>June 2013 </a:t>
                      </a:r>
                      <a:r>
                        <a:rPr lang="en-GB" sz="1200">
                          <a:solidFill>
                            <a:srgbClr val="201F1E"/>
                          </a:solidFill>
                          <a:sym typeface="Verdana"/>
                        </a:rPr>
                        <a:t>– </a:t>
                      </a:r>
                      <a:r>
                        <a:rPr lang="en-GB" sz="1200">
                          <a:solidFill>
                            <a:srgbClr val="212121"/>
                          </a:solidFill>
                          <a:sym typeface="Verdana"/>
                        </a:rPr>
                        <a:t>June 2014) </a:t>
                      </a:r>
                      <a:endParaRPr sz="1200">
                        <a:latin typeface="Verdana"/>
                        <a:ea typeface="Verdana"/>
                        <a:cs typeface="Verdana"/>
                        <a:sym typeface="Verdana"/>
                      </a:endParaRPr>
                    </a:p>
                  </a:txBody>
                  <a:tcPr marL="91433" marR="91433" marT="121900" marB="121900"/>
                </a:tc>
                <a:extLst>
                  <a:ext uri="{0D108BD9-81ED-4DB2-BD59-A6C34878D82A}">
                    <a16:rowId xmlns:a16="http://schemas.microsoft.com/office/drawing/2014/main" val="10001"/>
                  </a:ext>
                </a:extLst>
              </a:tr>
              <a:tr h="2325923">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sym typeface="Verdana"/>
                        </a:rPr>
                        <a:t>Focused on reorganizing triage, optimizing clinical management, enhancing counselling services, and addressing healthcare provider attitudes toward disengagement</a:t>
                      </a:r>
                      <a:endParaRPr sz="1200">
                        <a:latin typeface="Verdana"/>
                        <a:ea typeface="Verdana"/>
                        <a:cs typeface="Verdana"/>
                        <a:sym typeface="Verdana"/>
                      </a:endParaRPr>
                    </a:p>
                  </a:txBody>
                  <a:tcPr marL="121900" marR="121900" marT="121900" marB="121900"/>
                </a:tc>
                <a:tc>
                  <a:txBody>
                    <a:bodyPr/>
                    <a:lstStyle/>
                    <a:p>
                      <a:pPr marL="0" lvl="0" indent="0" algn="l" rtl="0">
                        <a:lnSpc>
                          <a:spcPct val="115000"/>
                        </a:lnSpc>
                        <a:spcBef>
                          <a:spcPts val="1200"/>
                        </a:spcBef>
                        <a:spcAft>
                          <a:spcPts val="1200"/>
                        </a:spcAft>
                        <a:buClr>
                          <a:schemeClr val="dk1"/>
                        </a:buClr>
                        <a:buSzPts val="1100"/>
                        <a:buFont typeface="Arial"/>
                        <a:buNone/>
                      </a:pPr>
                      <a:r>
                        <a:rPr lang="en-GB" sz="1200">
                          <a:solidFill>
                            <a:schemeClr val="dk1"/>
                          </a:solidFill>
                          <a:sym typeface="Verdana"/>
                        </a:rPr>
                        <a:t>Combination of electronic medical record-based alert for low antiretroviral adherence and risk of antiretroviral treatment failure and provider-delivered brief problem-solving counselling</a:t>
                      </a:r>
                      <a:endParaRPr sz="1200">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sym typeface="Verdana"/>
                        </a:rPr>
                        <a:t>Improved person-centredness of HIV care using three components:</a:t>
                      </a:r>
                      <a:r>
                        <a:rPr lang="en-GB" sz="1200">
                          <a:solidFill>
                            <a:srgbClr val="444444"/>
                          </a:solidFill>
                          <a:sym typeface="Verdana"/>
                        </a:rPr>
                        <a:t> 1) Healthcare provider training and mentoring; 2) systematic measurement and feedback of client experience metrics; and 3) supporting facility improvement plans and providing small facility-level incentives for improved performance</a:t>
                      </a:r>
                      <a:endParaRPr sz="1200">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a:solidFill>
                            <a:srgbClr val="212121"/>
                          </a:solidFill>
                          <a:sym typeface="Verdana"/>
                        </a:rPr>
                        <a:t>A client-centred, multicomponent linkage strategy. After population-based HIV testing, eligible participants were: 1) introduced to clinic staff after testing; 2) provided with a telephone “hotline” for enquiries; 3) provided with an appointment reminder phone call; 4) given transport reimbursement on linkage; and 5) tracked if linkage appointment was missed</a:t>
                      </a:r>
                      <a:endParaRPr sz="1200">
                        <a:latin typeface="Verdana"/>
                        <a:ea typeface="Verdana"/>
                        <a:cs typeface="Verdana"/>
                        <a:sym typeface="Verdana"/>
                      </a:endParaRPr>
                    </a:p>
                  </a:txBody>
                  <a:tcPr marL="91433" marR="91433" marT="121900" marB="121900"/>
                </a:tc>
                <a:extLst>
                  <a:ext uri="{0D108BD9-81ED-4DB2-BD59-A6C34878D82A}">
                    <a16:rowId xmlns:a16="http://schemas.microsoft.com/office/drawing/2014/main" val="10002"/>
                  </a:ext>
                </a:extLst>
              </a:tr>
              <a:tr h="853739">
                <a:tc>
                  <a:txBody>
                    <a:bodyPr/>
                    <a:lstStyle/>
                    <a:p>
                      <a:pPr marL="0" lvl="0" indent="0" algn="l" rtl="0">
                        <a:lnSpc>
                          <a:spcPct val="115000"/>
                        </a:lnSpc>
                        <a:spcBef>
                          <a:spcPts val="1200"/>
                        </a:spcBef>
                        <a:spcAft>
                          <a:spcPts val="0"/>
                        </a:spcAft>
                        <a:buNone/>
                      </a:pPr>
                      <a:r>
                        <a:rPr lang="en-GB" sz="1200" b="1">
                          <a:solidFill>
                            <a:srgbClr val="212529"/>
                          </a:solidFill>
                          <a:sym typeface="Verdana"/>
                        </a:rPr>
                        <a:t>Mixed-methods</a:t>
                      </a:r>
                      <a:r>
                        <a:rPr lang="en-GB" sz="1200">
                          <a:solidFill>
                            <a:srgbClr val="212529"/>
                          </a:solidFill>
                          <a:sym typeface="Verdana"/>
                        </a:rPr>
                        <a:t> design, programmatic evaluation of implementation at </a:t>
                      </a:r>
                      <a:r>
                        <a:rPr lang="en-GB" sz="1200" b="1">
                          <a:solidFill>
                            <a:srgbClr val="212529"/>
                          </a:solidFill>
                          <a:sym typeface="Verdana"/>
                        </a:rPr>
                        <a:t>two clinics</a:t>
                      </a:r>
                      <a:endParaRPr sz="1200">
                        <a:solidFill>
                          <a:schemeClr val="dk1"/>
                        </a:solidFill>
                        <a:latin typeface="Verdana"/>
                        <a:ea typeface="Verdana"/>
                        <a:cs typeface="Verdana"/>
                        <a:sym typeface="Verdana"/>
                      </a:endParaRPr>
                    </a:p>
                  </a:txBody>
                  <a:tcPr marL="121900" marR="121900" marT="121900" marB="121900"/>
                </a:tc>
                <a:tc>
                  <a:txBody>
                    <a:bodyPr/>
                    <a:lstStyle/>
                    <a:p>
                      <a:pPr marL="0" lvl="0" indent="0" algn="l" rtl="0">
                        <a:lnSpc>
                          <a:spcPct val="115000"/>
                        </a:lnSpc>
                        <a:spcBef>
                          <a:spcPts val="0"/>
                        </a:spcBef>
                        <a:spcAft>
                          <a:spcPts val="0"/>
                        </a:spcAft>
                        <a:buClr>
                          <a:schemeClr val="dk1"/>
                        </a:buClr>
                        <a:buSzPts val="1100"/>
                        <a:buFont typeface="Arial"/>
                        <a:buNone/>
                      </a:pPr>
                      <a:r>
                        <a:rPr lang="en-GB" sz="1200" b="1">
                          <a:solidFill>
                            <a:schemeClr val="dk1"/>
                          </a:solidFill>
                          <a:sym typeface="Verdana"/>
                        </a:rPr>
                        <a:t>Quasi-experimental </a:t>
                      </a:r>
                      <a:r>
                        <a:rPr lang="en-GB" sz="1200">
                          <a:solidFill>
                            <a:schemeClr val="dk1"/>
                          </a:solidFill>
                          <a:sym typeface="Verdana"/>
                        </a:rPr>
                        <a:t>mixed-methods with historical controls in </a:t>
                      </a:r>
                      <a:r>
                        <a:rPr lang="en-GB" sz="1200" b="1">
                          <a:solidFill>
                            <a:schemeClr val="dk1"/>
                          </a:solidFill>
                          <a:sym typeface="Verdana"/>
                        </a:rPr>
                        <a:t>two clinics</a:t>
                      </a:r>
                      <a:endParaRPr sz="1200" b="1">
                        <a:solidFill>
                          <a:schemeClr val="dk1"/>
                        </a:solidFill>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b="1">
                          <a:solidFill>
                            <a:schemeClr val="dk1"/>
                          </a:solidFill>
                          <a:sym typeface="Verdana"/>
                        </a:rPr>
                        <a:t>Stepped-wedge, cluster randomized trial </a:t>
                      </a:r>
                      <a:r>
                        <a:rPr lang="en-GB" sz="1200">
                          <a:solidFill>
                            <a:schemeClr val="dk1"/>
                          </a:solidFill>
                          <a:sym typeface="Verdana"/>
                        </a:rPr>
                        <a:t>in </a:t>
                      </a:r>
                      <a:r>
                        <a:rPr lang="en-GB" sz="1200" b="1">
                          <a:solidFill>
                            <a:schemeClr val="dk1"/>
                          </a:solidFill>
                          <a:sym typeface="Verdana"/>
                        </a:rPr>
                        <a:t>24 public health facilities</a:t>
                      </a:r>
                      <a:endParaRPr sz="1200" b="1">
                        <a:solidFill>
                          <a:schemeClr val="dk1"/>
                        </a:solidFill>
                        <a:latin typeface="Verdana"/>
                        <a:ea typeface="Verdana"/>
                        <a:cs typeface="Verdana"/>
                        <a:sym typeface="Verdana"/>
                      </a:endParaRPr>
                    </a:p>
                  </a:txBody>
                  <a:tcPr marL="97367" marR="97367" marT="121900" marB="121900"/>
                </a:tc>
                <a:tc>
                  <a:txBody>
                    <a:bodyPr/>
                    <a:lstStyle/>
                    <a:p>
                      <a:pPr marL="0" lvl="0" indent="0" algn="l" rtl="0">
                        <a:lnSpc>
                          <a:spcPct val="115000"/>
                        </a:lnSpc>
                        <a:spcBef>
                          <a:spcPts val="1200"/>
                        </a:spcBef>
                        <a:spcAft>
                          <a:spcPts val="0"/>
                        </a:spcAft>
                        <a:buClr>
                          <a:schemeClr val="dk1"/>
                        </a:buClr>
                        <a:buSzPts val="1100"/>
                        <a:buFont typeface="Arial"/>
                        <a:buNone/>
                      </a:pPr>
                      <a:r>
                        <a:rPr lang="en-GB" sz="1200" b="1">
                          <a:solidFill>
                            <a:srgbClr val="212121"/>
                          </a:solidFill>
                          <a:sym typeface="Verdana"/>
                        </a:rPr>
                        <a:t>Cluster randomized trial</a:t>
                      </a:r>
                      <a:r>
                        <a:rPr lang="en-GB" sz="1200" b="1">
                          <a:solidFill>
                            <a:schemeClr val="dk1"/>
                          </a:solidFill>
                          <a:sym typeface="Verdana"/>
                        </a:rPr>
                        <a:t>, community</a:t>
                      </a:r>
                      <a:r>
                        <a:rPr lang="en-GB" sz="1200">
                          <a:solidFill>
                            <a:schemeClr val="dk1"/>
                          </a:solidFill>
                          <a:sym typeface="Verdana"/>
                        </a:rPr>
                        <a:t> based</a:t>
                      </a:r>
                      <a:endParaRPr sz="1200">
                        <a:solidFill>
                          <a:srgbClr val="212121"/>
                        </a:solidFill>
                        <a:latin typeface="Verdana"/>
                        <a:ea typeface="Verdana"/>
                        <a:cs typeface="Verdana"/>
                        <a:sym typeface="Verdana"/>
                      </a:endParaRPr>
                    </a:p>
                  </a:txBody>
                  <a:tcPr marL="91433" marR="91433" marT="121900" marB="121900"/>
                </a:tc>
                <a:extLst>
                  <a:ext uri="{0D108BD9-81ED-4DB2-BD59-A6C34878D82A}">
                    <a16:rowId xmlns:a16="http://schemas.microsoft.com/office/drawing/2014/main" val="10003"/>
                  </a:ext>
                </a:extLst>
              </a:tr>
            </a:tbl>
          </a:graphicData>
        </a:graphic>
      </p:graphicFrame>
      <p:sp>
        <p:nvSpPr>
          <p:cNvPr id="445" name="Google Shape;445;p66"/>
          <p:cNvSpPr txBox="1"/>
          <p:nvPr/>
        </p:nvSpPr>
        <p:spPr>
          <a:xfrm>
            <a:off x="105507" y="6398303"/>
            <a:ext cx="11776400" cy="410393"/>
          </a:xfrm>
          <a:prstGeom prst="rect">
            <a:avLst/>
          </a:prstGeom>
          <a:noFill/>
          <a:ln>
            <a:noFill/>
          </a:ln>
        </p:spPr>
        <p:txBody>
          <a:bodyPr spcFirstLastPara="1" wrap="square" lIns="121900" tIns="121900" rIns="121900" bIns="121900" anchor="t" anchorCtr="0">
            <a:spAutoFit/>
          </a:bodyPr>
          <a:lstStyle/>
          <a:p>
            <a:r>
              <a:rPr lang="en-GB" sz="1000">
                <a:latin typeface="Verdana"/>
                <a:ea typeface="Verdana"/>
                <a:cs typeface="Verdana"/>
                <a:sym typeface="Verdana"/>
              </a:rPr>
              <a:t>A. Keene et al., 2019 and Arendse et al., 2023 | B. </a:t>
            </a:r>
            <a:r>
              <a:rPr lang="en-GB" sz="1000" err="1">
                <a:latin typeface="Verdana"/>
                <a:ea typeface="Verdana"/>
                <a:cs typeface="Verdana"/>
                <a:sym typeface="Verdana"/>
              </a:rPr>
              <a:t>Puttkammer</a:t>
            </a:r>
            <a:r>
              <a:rPr lang="en-GB" sz="1000">
                <a:latin typeface="Verdana"/>
                <a:ea typeface="Verdana"/>
                <a:cs typeface="Verdana"/>
                <a:sym typeface="Verdana"/>
              </a:rPr>
              <a:t> et al., 2020 | C. Mwamba et al., 2022, and Mwamba et al., 2023 | D. </a:t>
            </a:r>
            <a:r>
              <a:rPr lang="en-GB" sz="1000" err="1">
                <a:latin typeface="Verdana"/>
                <a:ea typeface="Verdana"/>
                <a:cs typeface="Verdana"/>
                <a:sym typeface="Verdana"/>
              </a:rPr>
              <a:t>Ayieko</a:t>
            </a:r>
            <a:r>
              <a:rPr lang="en-GB" sz="1000">
                <a:latin typeface="Verdana"/>
                <a:ea typeface="Verdana"/>
                <a:cs typeface="Verdana"/>
                <a:sym typeface="Verdana"/>
              </a:rPr>
              <a:t> et al., 2019 </a:t>
            </a:r>
            <a:endParaRPr sz="1000">
              <a:highlight>
                <a:srgbClr val="FFFF00"/>
              </a:highlight>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7"/>
          <p:cNvSpPr txBox="1">
            <a:spLocks noGrp="1"/>
          </p:cNvSpPr>
          <p:nvPr>
            <p:ph type="title"/>
          </p:nvPr>
        </p:nvSpPr>
        <p:spPr>
          <a:xfrm>
            <a:off x="442912" y="1401624"/>
            <a:ext cx="10834687" cy="1260000"/>
          </a:xfrm>
          <a:prstGeom prst="rect">
            <a:avLst/>
          </a:prstGeom>
          <a:noFill/>
          <a:ln>
            <a:noFill/>
          </a:ln>
        </p:spPr>
        <p:txBody>
          <a:bodyPr spcFirstLastPara="1" vert="horz" wrap="square" lIns="0" tIns="0" rIns="0" bIns="0" rtlCol="0" anchor="t" anchorCtr="0">
            <a:noAutofit/>
          </a:bodyPr>
          <a:lstStyle/>
          <a:p>
            <a:pPr marL="50799">
              <a:lnSpc>
                <a:spcPct val="100000"/>
              </a:lnSpc>
              <a:buClr>
                <a:schemeClr val="dk1"/>
              </a:buClr>
              <a:buSzPts val="3000"/>
            </a:pPr>
            <a:r>
              <a:rPr lang="en-GB" sz="4000" dirty="0">
                <a:solidFill>
                  <a:schemeClr val="dk1"/>
                </a:solidFill>
                <a:highlight>
                  <a:schemeClr val="lt1"/>
                </a:highlight>
              </a:rPr>
              <a:t>1. Service structure and organization</a:t>
            </a:r>
            <a:endParaRPr sz="4000" b="0" dirty="0">
              <a:solidFill>
                <a:schemeClr val="dk1"/>
              </a:solidFill>
            </a:endParaRPr>
          </a:p>
          <a:p>
            <a:endParaRPr sz="4000" dirty="0"/>
          </a:p>
        </p:txBody>
      </p:sp>
      <p:sp>
        <p:nvSpPr>
          <p:cNvPr id="452" name="Google Shape;452;p67"/>
          <p:cNvSpPr txBox="1">
            <a:spLocks noGrp="1"/>
          </p:cNvSpPr>
          <p:nvPr>
            <p:ph idx="1"/>
          </p:nvPr>
        </p:nvSpPr>
        <p:spPr>
          <a:xfrm>
            <a:off x="442913" y="2473569"/>
            <a:ext cx="9955456" cy="3584331"/>
          </a:xfrm>
          <a:prstGeom prst="rect">
            <a:avLst/>
          </a:prstGeom>
          <a:noFill/>
          <a:ln>
            <a:noFill/>
          </a:ln>
        </p:spPr>
        <p:txBody>
          <a:bodyPr spcFirstLastPara="1" vert="horz" wrap="square" lIns="0" tIns="0" rIns="0" bIns="0" rtlCol="0" anchor="t" anchorCtr="0">
            <a:noAutofit/>
          </a:bodyPr>
          <a:lstStyle/>
          <a:p>
            <a:pPr marL="177165" indent="0">
              <a:lnSpc>
                <a:spcPct val="115000"/>
              </a:lnSpc>
              <a:buClr>
                <a:srgbClr val="222222"/>
              </a:buClr>
              <a:buSzPts val="1500"/>
              <a:buNone/>
            </a:pPr>
            <a:endParaRPr lang="en-GB" sz="1800" dirty="0">
              <a:solidFill>
                <a:schemeClr val="dk1"/>
              </a:solidFill>
              <a:highlight>
                <a:srgbClr val="FFFFFF"/>
              </a:highlight>
              <a:ea typeface="Verdana"/>
            </a:endParaRPr>
          </a:p>
          <a:p>
            <a:pPr marL="608965" indent="-431165" algn="just">
              <a:lnSpc>
                <a:spcPct val="115000"/>
              </a:lnSpc>
              <a:buClr>
                <a:srgbClr val="222222"/>
              </a:buClr>
              <a:buSzPct val="100000"/>
              <a:buFont typeface="Courier New" panose="02070309020205020404" pitchFamily="49" charset="0"/>
              <a:buChar char="o"/>
            </a:pPr>
            <a:r>
              <a:rPr lang="en-GB" sz="1800" dirty="0">
                <a:solidFill>
                  <a:schemeClr val="dk1"/>
                </a:solidFill>
                <a:highlight>
                  <a:schemeClr val="lt1"/>
                </a:highlight>
              </a:rPr>
              <a:t>Services should be integrated beyond HIV care to address the client as a whole person.</a:t>
            </a:r>
            <a:endParaRPr sz="1800" dirty="0">
              <a:solidFill>
                <a:schemeClr val="dk1"/>
              </a:solidFill>
              <a:highlight>
                <a:srgbClr val="FFFFFF"/>
              </a:highlight>
              <a:ea typeface="Verdana"/>
            </a:endParaRPr>
          </a:p>
          <a:p>
            <a:pPr marL="608965" indent="-431165" algn="just">
              <a:lnSpc>
                <a:spcPct val="115000"/>
              </a:lnSpc>
              <a:buClr>
                <a:srgbClr val="222222"/>
              </a:buClr>
              <a:buSzPct val="100000"/>
              <a:buFont typeface="Courier New" panose="02070309020205020404" pitchFamily="49" charset="0"/>
              <a:buChar char="o"/>
            </a:pPr>
            <a:r>
              <a:rPr lang="en-GB" sz="1800" dirty="0">
                <a:solidFill>
                  <a:srgbClr val="222222"/>
                </a:solidFill>
                <a:highlight>
                  <a:schemeClr val="lt1"/>
                </a:highlight>
              </a:rPr>
              <a:t>Services should be efficient and structured to minimize burden on the client.</a:t>
            </a:r>
            <a:endParaRPr sz="1800" dirty="0">
              <a:solidFill>
                <a:srgbClr val="222222"/>
              </a:solidFill>
              <a:highlight>
                <a:srgbClr val="FFFFFF"/>
              </a:highlight>
              <a:ea typeface="Verdana"/>
            </a:endParaRPr>
          </a:p>
          <a:p>
            <a:pPr marL="984250" lvl="1" indent="-360045" algn="just">
              <a:lnSpc>
                <a:spcPct val="115000"/>
              </a:lnSpc>
              <a:buClr>
                <a:srgbClr val="222222"/>
              </a:buClr>
              <a:buSzPct val="100000"/>
              <a:buFont typeface="Arial" panose="020B0604020202020204" pitchFamily="34" charset="0"/>
              <a:buChar char="•"/>
            </a:pPr>
            <a:r>
              <a:rPr lang="en-GB" sz="1800" dirty="0">
                <a:solidFill>
                  <a:srgbClr val="222222"/>
                </a:solidFill>
                <a:highlight>
                  <a:schemeClr val="lt1"/>
                </a:highlight>
              </a:rPr>
              <a:t>For example, digitized medical records and registers reduce burden on staff and clients.</a:t>
            </a:r>
            <a:endParaRPr sz="1800" dirty="0">
              <a:solidFill>
                <a:srgbClr val="222222"/>
              </a:solidFill>
              <a:highlight>
                <a:srgbClr val="FFFFFF"/>
              </a:highlight>
              <a:ea typeface="Verdana"/>
            </a:endParaRPr>
          </a:p>
          <a:p>
            <a:pPr marL="608965" indent="-431165" algn="just">
              <a:lnSpc>
                <a:spcPct val="115000"/>
              </a:lnSpc>
              <a:buClr>
                <a:schemeClr val="dk1"/>
              </a:buClr>
              <a:buSzPct val="100000"/>
              <a:buFont typeface="Courier New" panose="02070309020205020404" pitchFamily="49" charset="0"/>
              <a:buChar char="o"/>
            </a:pPr>
            <a:r>
              <a:rPr lang="en-GB" sz="1800" dirty="0">
                <a:solidFill>
                  <a:schemeClr val="dk1"/>
                </a:solidFill>
                <a:highlight>
                  <a:schemeClr val="lt1"/>
                </a:highlight>
              </a:rPr>
              <a:t>DSD models structure services around the client and are rooted in person-centred care principles.</a:t>
            </a:r>
            <a:endParaRPr sz="1800" dirty="0">
              <a:solidFill>
                <a:schemeClr val="dk1"/>
              </a:solidFill>
              <a:highlight>
                <a:srgbClr val="FFFFFF"/>
              </a:highlight>
              <a:ea typeface="Verdana"/>
            </a:endParaRPr>
          </a:p>
          <a:p>
            <a:pPr marL="608965" indent="-431165" algn="just">
              <a:lnSpc>
                <a:spcPct val="115000"/>
              </a:lnSpc>
              <a:buClr>
                <a:schemeClr val="dk1"/>
              </a:buClr>
              <a:buSzPct val="100000"/>
              <a:buFont typeface="Courier New" panose="02070309020205020404" pitchFamily="49" charset="0"/>
              <a:buChar char="o"/>
            </a:pPr>
            <a:r>
              <a:rPr lang="en-GB" sz="1800" dirty="0">
                <a:solidFill>
                  <a:schemeClr val="dk1"/>
                </a:solidFill>
              </a:rPr>
              <a:t>Person-centred services should have flexible processes and resource distribution to be responsive to people’s needs.</a:t>
            </a:r>
            <a:endParaRPr sz="1800" dirty="0">
              <a:solidFill>
                <a:srgbClr val="202020"/>
              </a:solidFill>
              <a:highlight>
                <a:srgbClr val="FFFFFF"/>
              </a:highlight>
              <a:ea typeface="Verdana"/>
            </a:endParaRPr>
          </a:p>
        </p:txBody>
      </p:sp>
      <p:sp>
        <p:nvSpPr>
          <p:cNvPr id="453" name="Google Shape;453;p67"/>
          <p:cNvSpPr txBox="1"/>
          <p:nvPr/>
        </p:nvSpPr>
        <p:spPr>
          <a:xfrm>
            <a:off x="90233" y="6340934"/>
            <a:ext cx="6722800" cy="410393"/>
          </a:xfrm>
          <a:prstGeom prst="rect">
            <a:avLst/>
          </a:prstGeom>
          <a:noFill/>
          <a:ln>
            <a:noFill/>
          </a:ln>
        </p:spPr>
        <p:txBody>
          <a:bodyPr spcFirstLastPara="1" wrap="square" lIns="121900" tIns="121900" rIns="121900" bIns="121900" anchor="t" anchorCtr="0">
            <a:spAutoFit/>
          </a:bodyPr>
          <a:lstStyle/>
          <a:p>
            <a:r>
              <a:rPr lang="en-GB" sz="1000">
                <a:solidFill>
                  <a:srgbClr val="212121"/>
                </a:solidFill>
                <a:highlight>
                  <a:schemeClr val="lt1"/>
                </a:highlight>
                <a:latin typeface="Verdana"/>
                <a:ea typeface="Verdana"/>
                <a:cs typeface="Verdana"/>
                <a:sym typeface="Verdana"/>
              </a:rPr>
              <a:t>Malia et al., 2022</a:t>
            </a:r>
            <a:r>
              <a:rPr lang="en-GB" sz="1000">
                <a:solidFill>
                  <a:srgbClr val="202020"/>
                </a:solidFill>
                <a:highlight>
                  <a:schemeClr val="lt1"/>
                </a:highlight>
                <a:latin typeface="Verdana"/>
                <a:ea typeface="Verdana"/>
                <a:cs typeface="Verdana"/>
                <a:sym typeface="Verdana"/>
              </a:rPr>
              <a:t>| IAS meeting report, 2023 |</a:t>
            </a:r>
            <a:r>
              <a:rPr lang="en-GB" sz="1000">
                <a:solidFill>
                  <a:schemeClr val="dk1"/>
                </a:solidFill>
                <a:latin typeface="Verdana"/>
                <a:ea typeface="Verdana"/>
                <a:cs typeface="Verdana"/>
                <a:sym typeface="Verdana"/>
              </a:rPr>
              <a:t> IAS, July 2017 | WHO, 2021 </a:t>
            </a:r>
            <a:endParaRPr sz="1000">
              <a:latin typeface="Verdana"/>
              <a:ea typeface="Verdana"/>
              <a:cs typeface="Verdana"/>
              <a:sym typeface="Verdana"/>
            </a:endParaRPr>
          </a:p>
        </p:txBody>
      </p:sp>
      <p:pic>
        <p:nvPicPr>
          <p:cNvPr id="2" name="Slide 24">
            <a:hlinkClick r:id="" action="ppaction://media"/>
            <a:extLst>
              <a:ext uri="{FF2B5EF4-FFF2-40B4-BE49-F238E27FC236}">
                <a16:creationId xmlns:a16="http://schemas.microsoft.com/office/drawing/2014/main" id="{B5325636-D454-57CA-6954-B34594D6E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833" y="626396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8"/>
          <p:cNvSpPr txBox="1">
            <a:spLocks noGrp="1"/>
          </p:cNvSpPr>
          <p:nvPr>
            <p:ph type="title"/>
          </p:nvPr>
        </p:nvSpPr>
        <p:spPr>
          <a:xfrm>
            <a:off x="442912" y="853096"/>
            <a:ext cx="11244995" cy="1260000"/>
          </a:xfrm>
          <a:prstGeom prst="rect">
            <a:avLst/>
          </a:prstGeom>
          <a:solidFill>
            <a:schemeClr val="lt1"/>
          </a:solidFill>
          <a:ln>
            <a:noFill/>
          </a:ln>
        </p:spPr>
        <p:txBody>
          <a:bodyPr spcFirstLastPara="1" vert="horz" wrap="square" lIns="0" tIns="0" rIns="0" bIns="0" rtlCol="0" anchor="t" anchorCtr="0">
            <a:normAutofit/>
          </a:bodyPr>
          <a:lstStyle/>
          <a:p>
            <a:pPr>
              <a:buSzPts val="3200"/>
            </a:pPr>
            <a:r>
              <a:rPr lang="en-GB" sz="4000">
                <a:latin typeface="Verdana"/>
                <a:ea typeface="Verdana"/>
                <a:cs typeface="Verdana"/>
                <a:sym typeface="Verdana"/>
              </a:rPr>
              <a:t>Four models of DSD for HIV treatment</a:t>
            </a:r>
            <a:endParaRPr sz="4000">
              <a:latin typeface="Verdana"/>
              <a:ea typeface="Verdana"/>
              <a:cs typeface="Verdana"/>
              <a:sym typeface="Verdana"/>
            </a:endParaRPr>
          </a:p>
        </p:txBody>
      </p:sp>
      <p:sp>
        <p:nvSpPr>
          <p:cNvPr id="461" name="Google Shape;461;p68"/>
          <p:cNvSpPr txBox="1"/>
          <p:nvPr/>
        </p:nvSpPr>
        <p:spPr>
          <a:xfrm>
            <a:off x="-337233" y="6287055"/>
            <a:ext cx="10688411" cy="665968"/>
          </a:xfrm>
          <a:prstGeom prst="rect">
            <a:avLst/>
          </a:prstGeom>
          <a:noFill/>
          <a:ln>
            <a:noFill/>
          </a:ln>
        </p:spPr>
        <p:txBody>
          <a:bodyPr spcFirstLastPara="1" wrap="square" lIns="91433" tIns="45700" rIns="91433" bIns="45700" anchor="t" anchorCtr="0">
            <a:normAutofit/>
          </a:bodyPr>
          <a:lstStyle/>
          <a:p>
            <a:pPr marL="1253035" lvl="2" indent="-347125">
              <a:buClr>
                <a:schemeClr val="dk1"/>
              </a:buClr>
              <a:buSzPts val="1100"/>
              <a:buFont typeface="Verdana"/>
              <a:buChar char="•"/>
            </a:pPr>
            <a:r>
              <a:rPr lang="en-GB" sz="1467">
                <a:solidFill>
                  <a:schemeClr val="dk1"/>
                </a:solidFill>
                <a:latin typeface="Verdana"/>
                <a:ea typeface="Verdana"/>
                <a:cs typeface="Verdana"/>
                <a:sym typeface="Verdana"/>
              </a:rPr>
              <a:t>Multi-month dispensing is an enabler.</a:t>
            </a:r>
            <a:endParaRPr sz="1467">
              <a:solidFill>
                <a:schemeClr val="dk1"/>
              </a:solidFill>
              <a:latin typeface="Verdana"/>
              <a:ea typeface="Verdana"/>
              <a:cs typeface="Verdana"/>
              <a:sym typeface="Verdana"/>
            </a:endParaRPr>
          </a:p>
          <a:p>
            <a:pPr marL="1253035" lvl="2" indent="-347125">
              <a:spcBef>
                <a:spcPts val="267"/>
              </a:spcBef>
              <a:buClr>
                <a:schemeClr val="dk1"/>
              </a:buClr>
              <a:buSzPts val="1100"/>
              <a:buFont typeface="Verdana"/>
              <a:buChar char="•"/>
            </a:pPr>
            <a:r>
              <a:rPr lang="en-GB" sz="1467">
                <a:solidFill>
                  <a:schemeClr val="dk1"/>
                </a:solidFill>
                <a:latin typeface="Verdana"/>
                <a:ea typeface="Verdana"/>
                <a:cs typeface="Verdana"/>
                <a:sym typeface="Verdana"/>
              </a:rPr>
              <a:t>Clinical consultations can be considered separately to ART refills and psychosocial support.</a:t>
            </a:r>
            <a:endParaRPr sz="1467">
              <a:solidFill>
                <a:schemeClr val="dk1"/>
              </a:solidFill>
              <a:latin typeface="Verdana"/>
              <a:ea typeface="Verdana"/>
              <a:cs typeface="Verdana"/>
              <a:sym typeface="Verdana"/>
            </a:endParaRPr>
          </a:p>
        </p:txBody>
      </p:sp>
      <p:pic>
        <p:nvPicPr>
          <p:cNvPr id="462" name="Google Shape;462;p6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98030" y="1578952"/>
            <a:ext cx="8329640" cy="4685424"/>
          </a:xfrm>
          <a:prstGeom prst="rect">
            <a:avLst/>
          </a:prstGeom>
          <a:noFill/>
          <a:ln>
            <a:noFill/>
          </a:ln>
        </p:spPr>
      </p:pic>
      <p:sp>
        <p:nvSpPr>
          <p:cNvPr id="463" name="Google Shape;463;p68"/>
          <p:cNvSpPr txBox="1"/>
          <p:nvPr/>
        </p:nvSpPr>
        <p:spPr>
          <a:xfrm>
            <a:off x="1698031" y="3070072"/>
            <a:ext cx="2916800" cy="461624"/>
          </a:xfrm>
          <a:prstGeom prst="rect">
            <a:avLst/>
          </a:prstGeom>
          <a:solidFill>
            <a:srgbClr val="7F7F7F"/>
          </a:solidFill>
          <a:ln>
            <a:noFill/>
          </a:ln>
        </p:spPr>
        <p:txBody>
          <a:bodyPr spcFirstLastPara="1" wrap="square" lIns="91433" tIns="45700" rIns="91433" bIns="45700" anchor="t" anchorCtr="0">
            <a:spAutoFit/>
          </a:bodyPr>
          <a:lstStyle/>
          <a:p>
            <a:pPr>
              <a:buClr>
                <a:srgbClr val="FFFFFF"/>
              </a:buClr>
              <a:buSzPts val="1000"/>
            </a:pPr>
            <a:r>
              <a:rPr lang="en-GB" sz="1200" i="1">
                <a:solidFill>
                  <a:srgbClr val="FFFFFF"/>
                </a:solidFill>
                <a:latin typeface="Verdana"/>
                <a:ea typeface="Verdana"/>
                <a:cs typeface="Verdana"/>
                <a:sym typeface="Verdana"/>
              </a:rPr>
              <a:t>Facilitated by a healthcare worker – lay provider or clinical</a:t>
            </a:r>
            <a:endParaRPr sz="1333">
              <a:latin typeface="Verdana"/>
              <a:ea typeface="Verdana"/>
              <a:cs typeface="Verdana"/>
              <a:sym typeface="Verdana"/>
            </a:endParaRPr>
          </a:p>
        </p:txBody>
      </p:sp>
      <p:sp>
        <p:nvSpPr>
          <p:cNvPr id="464" name="Google Shape;464;p68"/>
          <p:cNvSpPr txBox="1"/>
          <p:nvPr/>
        </p:nvSpPr>
        <p:spPr>
          <a:xfrm>
            <a:off x="4738263" y="1567418"/>
            <a:ext cx="2226400" cy="338514"/>
          </a:xfrm>
          <a:prstGeom prst="rect">
            <a:avLst/>
          </a:prstGeom>
          <a:solidFill>
            <a:schemeClr val="accent1"/>
          </a:solidFill>
          <a:ln>
            <a:noFill/>
          </a:ln>
        </p:spPr>
        <p:txBody>
          <a:bodyPr spcFirstLastPara="1" wrap="square" lIns="91433" tIns="45700" rIns="91433" bIns="45700" anchor="t" anchorCtr="0">
            <a:spAutoFit/>
          </a:bodyPr>
          <a:lstStyle/>
          <a:p>
            <a:pPr algn="ctr">
              <a:buClr>
                <a:srgbClr val="FFFFFF"/>
              </a:buClr>
              <a:buSzPts val="1400"/>
            </a:pPr>
            <a:r>
              <a:rPr lang="en-GB" sz="1600" b="1">
                <a:solidFill>
                  <a:srgbClr val="FFFFFF"/>
                </a:solidFill>
                <a:latin typeface="Verdana"/>
                <a:ea typeface="Verdana"/>
                <a:cs typeface="Verdana"/>
                <a:sym typeface="Verdana"/>
              </a:rPr>
              <a:t>GROUP MODELS</a:t>
            </a:r>
            <a:endParaRPr sz="1200">
              <a:latin typeface="Verdana"/>
              <a:ea typeface="Verdana"/>
              <a:cs typeface="Verdana"/>
              <a:sym typeface="Verdana"/>
            </a:endParaRPr>
          </a:p>
        </p:txBody>
      </p:sp>
      <p:sp>
        <p:nvSpPr>
          <p:cNvPr id="465" name="Google Shape;465;p68"/>
          <p:cNvSpPr txBox="1"/>
          <p:nvPr/>
        </p:nvSpPr>
        <p:spPr>
          <a:xfrm>
            <a:off x="7591041" y="3070072"/>
            <a:ext cx="2436800" cy="461624"/>
          </a:xfrm>
          <a:prstGeom prst="rect">
            <a:avLst/>
          </a:prstGeom>
          <a:solidFill>
            <a:srgbClr val="7F7F7F"/>
          </a:solidFill>
          <a:ln>
            <a:noFill/>
          </a:ln>
        </p:spPr>
        <p:txBody>
          <a:bodyPr spcFirstLastPara="1" wrap="square" lIns="91433" tIns="45700" rIns="91433" bIns="45700" anchor="t" anchorCtr="0">
            <a:spAutoFit/>
          </a:bodyPr>
          <a:lstStyle/>
          <a:p>
            <a:pPr algn="r">
              <a:buClr>
                <a:srgbClr val="FFFFFF"/>
              </a:buClr>
              <a:buSzPts val="1000"/>
            </a:pPr>
            <a:r>
              <a:rPr lang="en-GB" sz="1200" i="1">
                <a:solidFill>
                  <a:srgbClr val="FFFFFF"/>
                </a:solidFill>
                <a:latin typeface="Verdana"/>
                <a:ea typeface="Verdana"/>
                <a:cs typeface="Verdana"/>
                <a:sym typeface="Verdana"/>
              </a:rPr>
              <a:t>Managed by the people living with HIV in the group</a:t>
            </a:r>
            <a:endParaRPr sz="1333">
              <a:latin typeface="Verdana"/>
              <a:ea typeface="Verdana"/>
              <a:cs typeface="Verdana"/>
              <a:sym typeface="Verdana"/>
            </a:endParaRPr>
          </a:p>
        </p:txBody>
      </p:sp>
      <p:sp>
        <p:nvSpPr>
          <p:cNvPr id="466" name="Google Shape;466;p68"/>
          <p:cNvSpPr txBox="1"/>
          <p:nvPr/>
        </p:nvSpPr>
        <p:spPr>
          <a:xfrm>
            <a:off x="4478779" y="3890628"/>
            <a:ext cx="2745200" cy="338514"/>
          </a:xfrm>
          <a:prstGeom prst="rect">
            <a:avLst/>
          </a:prstGeom>
          <a:solidFill>
            <a:schemeClr val="accent3"/>
          </a:solidFill>
          <a:ln>
            <a:noFill/>
          </a:ln>
        </p:spPr>
        <p:txBody>
          <a:bodyPr spcFirstLastPara="1" wrap="square" lIns="91433" tIns="45700" rIns="91433" bIns="45700" anchor="t" anchorCtr="0">
            <a:spAutoFit/>
          </a:bodyPr>
          <a:lstStyle/>
          <a:p>
            <a:pPr algn="ctr">
              <a:buClr>
                <a:srgbClr val="FFFFFF"/>
              </a:buClr>
              <a:buSzPts val="1400"/>
            </a:pPr>
            <a:r>
              <a:rPr lang="en-GB" sz="1600" b="1">
                <a:solidFill>
                  <a:srgbClr val="FFFFFF"/>
                </a:solidFill>
                <a:latin typeface="Verdana"/>
                <a:ea typeface="Verdana"/>
                <a:cs typeface="Verdana"/>
                <a:sym typeface="Verdana"/>
              </a:rPr>
              <a:t>INDIVIDUAL MODELS</a:t>
            </a:r>
            <a:endParaRPr sz="1200">
              <a:latin typeface="Verdana"/>
              <a:ea typeface="Verdana"/>
              <a:cs typeface="Verdana"/>
              <a:sym typeface="Verdana"/>
            </a:endParaRPr>
          </a:p>
        </p:txBody>
      </p:sp>
      <p:sp>
        <p:nvSpPr>
          <p:cNvPr id="467" name="Google Shape;467;p68"/>
          <p:cNvSpPr txBox="1"/>
          <p:nvPr/>
        </p:nvSpPr>
        <p:spPr>
          <a:xfrm>
            <a:off x="1746148" y="3582620"/>
            <a:ext cx="4164800" cy="235858"/>
          </a:xfrm>
          <a:prstGeom prst="rect">
            <a:avLst/>
          </a:prstGeom>
          <a:solidFill>
            <a:schemeClr val="dk1"/>
          </a:solidFill>
          <a:ln>
            <a:noFill/>
          </a:ln>
        </p:spPr>
        <p:txBody>
          <a:bodyPr spcFirstLastPara="1" wrap="square" lIns="91433" tIns="45700" rIns="91433" bIns="45700" anchor="t" anchorCtr="0">
            <a:spAutoFit/>
          </a:bodyPr>
          <a:lstStyle/>
          <a:p>
            <a:pPr algn="ctr">
              <a:buClr>
                <a:srgbClr val="FFFFFF"/>
              </a:buClr>
              <a:buSzPts val="800"/>
            </a:pPr>
            <a:r>
              <a:rPr lang="en-GB" sz="933">
                <a:solidFill>
                  <a:srgbClr val="FFFFFF"/>
                </a:solidFill>
                <a:latin typeface="Verdana"/>
                <a:ea typeface="Verdana"/>
                <a:cs typeface="Verdana"/>
                <a:sym typeface="Verdana"/>
              </a:rPr>
              <a:t>GROUP MODELS MANAGED BY HEALTHCARE WORKERS</a:t>
            </a:r>
            <a:endParaRPr sz="1333">
              <a:latin typeface="Verdana"/>
              <a:ea typeface="Verdana"/>
              <a:cs typeface="Verdana"/>
              <a:sym typeface="Verdana"/>
            </a:endParaRPr>
          </a:p>
        </p:txBody>
      </p:sp>
      <p:sp>
        <p:nvSpPr>
          <p:cNvPr id="468" name="Google Shape;468;p68"/>
          <p:cNvSpPr txBox="1"/>
          <p:nvPr/>
        </p:nvSpPr>
        <p:spPr>
          <a:xfrm>
            <a:off x="5850377" y="3582619"/>
            <a:ext cx="4164800" cy="235858"/>
          </a:xfrm>
          <a:prstGeom prst="rect">
            <a:avLst/>
          </a:prstGeom>
          <a:solidFill>
            <a:schemeClr val="dk1"/>
          </a:solidFill>
          <a:ln>
            <a:noFill/>
          </a:ln>
        </p:spPr>
        <p:txBody>
          <a:bodyPr spcFirstLastPara="1" wrap="square" lIns="91433" tIns="45700" rIns="91433" bIns="45700" anchor="t" anchorCtr="0">
            <a:spAutoFit/>
          </a:bodyPr>
          <a:lstStyle/>
          <a:p>
            <a:pPr algn="ctr">
              <a:buClr>
                <a:srgbClr val="FFFFFF"/>
              </a:buClr>
              <a:buSzPts val="800"/>
            </a:pPr>
            <a:r>
              <a:rPr lang="en-GB" sz="933">
                <a:solidFill>
                  <a:srgbClr val="FFFFFF"/>
                </a:solidFill>
                <a:latin typeface="Verdana"/>
                <a:ea typeface="Verdana"/>
                <a:cs typeface="Verdana"/>
                <a:sym typeface="Verdana"/>
              </a:rPr>
              <a:t>GROUP MODELS MANAGED BY CLIENTS</a:t>
            </a:r>
            <a:endParaRPr sz="1333">
              <a:latin typeface="Verdana"/>
              <a:ea typeface="Verdana"/>
              <a:cs typeface="Verdana"/>
              <a:sym typeface="Verdana"/>
            </a:endParaRPr>
          </a:p>
        </p:txBody>
      </p:sp>
      <p:sp>
        <p:nvSpPr>
          <p:cNvPr id="469" name="Google Shape;469;p68"/>
          <p:cNvSpPr txBox="1"/>
          <p:nvPr/>
        </p:nvSpPr>
        <p:spPr>
          <a:xfrm>
            <a:off x="1685555" y="5936573"/>
            <a:ext cx="4164800" cy="235858"/>
          </a:xfrm>
          <a:prstGeom prst="rect">
            <a:avLst/>
          </a:prstGeom>
          <a:solidFill>
            <a:schemeClr val="dk1"/>
          </a:solidFill>
          <a:ln>
            <a:noFill/>
          </a:ln>
        </p:spPr>
        <p:txBody>
          <a:bodyPr spcFirstLastPara="1" wrap="square" lIns="91433" tIns="45700" rIns="91433" bIns="45700" anchor="t" anchorCtr="0">
            <a:spAutoFit/>
          </a:bodyPr>
          <a:lstStyle/>
          <a:p>
            <a:pPr algn="ctr">
              <a:buClr>
                <a:srgbClr val="FFFFFF"/>
              </a:buClr>
              <a:buSzPts val="800"/>
            </a:pPr>
            <a:r>
              <a:rPr lang="en-GB" sz="933">
                <a:solidFill>
                  <a:srgbClr val="FFFFFF"/>
                </a:solidFill>
                <a:latin typeface="Verdana"/>
                <a:ea typeface="Verdana"/>
                <a:cs typeface="Verdana"/>
                <a:sym typeface="Verdana"/>
              </a:rPr>
              <a:t>INDIVIDUAL MODELS BASED AT FACILITIES</a:t>
            </a:r>
            <a:endParaRPr sz="1333">
              <a:latin typeface="Verdana"/>
              <a:ea typeface="Verdana"/>
              <a:cs typeface="Verdana"/>
              <a:sym typeface="Verdana"/>
            </a:endParaRPr>
          </a:p>
        </p:txBody>
      </p:sp>
      <p:sp>
        <p:nvSpPr>
          <p:cNvPr id="470" name="Google Shape;470;p68"/>
          <p:cNvSpPr txBox="1"/>
          <p:nvPr/>
        </p:nvSpPr>
        <p:spPr>
          <a:xfrm>
            <a:off x="5875326" y="5936573"/>
            <a:ext cx="4164800" cy="235858"/>
          </a:xfrm>
          <a:prstGeom prst="rect">
            <a:avLst/>
          </a:prstGeom>
          <a:solidFill>
            <a:schemeClr val="dk1"/>
          </a:solidFill>
          <a:ln>
            <a:noFill/>
          </a:ln>
        </p:spPr>
        <p:txBody>
          <a:bodyPr spcFirstLastPara="1" wrap="square" lIns="91433" tIns="45700" rIns="91433" bIns="45700" anchor="t" anchorCtr="0">
            <a:spAutoFit/>
          </a:bodyPr>
          <a:lstStyle/>
          <a:p>
            <a:pPr algn="ctr">
              <a:buClr>
                <a:srgbClr val="FFFFFF"/>
              </a:buClr>
              <a:buSzPts val="800"/>
            </a:pPr>
            <a:r>
              <a:rPr lang="en-GB" sz="933">
                <a:solidFill>
                  <a:srgbClr val="FFFFFF"/>
                </a:solidFill>
                <a:latin typeface="Verdana"/>
                <a:ea typeface="Verdana"/>
                <a:cs typeface="Verdana"/>
                <a:sym typeface="Verdana"/>
              </a:rPr>
              <a:t>INDIVIDUAL MODELS NOT BASED AT FACILITIES</a:t>
            </a:r>
            <a:endParaRPr sz="1333">
              <a:latin typeface="Verdana"/>
              <a:ea typeface="Verdana"/>
              <a:cs typeface="Verdana"/>
              <a:sym typeface="Verdana"/>
            </a:endParaRPr>
          </a:p>
        </p:txBody>
      </p:sp>
      <p:sp>
        <p:nvSpPr>
          <p:cNvPr id="3" name="TextBox 2">
            <a:extLst>
              <a:ext uri="{FF2B5EF4-FFF2-40B4-BE49-F238E27FC236}">
                <a16:creationId xmlns:a16="http://schemas.microsoft.com/office/drawing/2014/main" id="{E66893CC-0366-D4F3-E033-A4262B6F2F0A}"/>
              </a:ext>
            </a:extLst>
          </p:cNvPr>
          <p:cNvSpPr txBox="1"/>
          <p:nvPr/>
        </p:nvSpPr>
        <p:spPr>
          <a:xfrm>
            <a:off x="274438" y="1605258"/>
            <a:ext cx="1784930" cy="523220"/>
          </a:xfrm>
          <a:prstGeom prst="rect">
            <a:avLst/>
          </a:prstGeom>
          <a:noFill/>
        </p:spPr>
        <p:txBody>
          <a:bodyPr wrap="square" lIns="91440" tIns="45720" rIns="91440" bIns="45720" anchor="t">
            <a:spAutoFit/>
          </a:bodyPr>
          <a:lstStyle/>
          <a:p>
            <a:pPr marL="177800">
              <a:spcAft>
                <a:spcPts val="600"/>
              </a:spcAft>
              <a:buClr>
                <a:schemeClr val="dk1"/>
              </a:buClr>
              <a:buSzPts val="1500"/>
            </a:pPr>
            <a:r>
              <a:rPr lang="en-US" sz="1400">
                <a:highlight>
                  <a:srgbClr val="FFFFFF"/>
                </a:highlight>
                <a:ea typeface="Verdana"/>
              </a:rPr>
              <a:t>Adherence clubs</a:t>
            </a:r>
          </a:p>
        </p:txBody>
      </p:sp>
      <p:sp>
        <p:nvSpPr>
          <p:cNvPr id="2" name="TextBox 1">
            <a:extLst>
              <a:ext uri="{FF2B5EF4-FFF2-40B4-BE49-F238E27FC236}">
                <a16:creationId xmlns:a16="http://schemas.microsoft.com/office/drawing/2014/main" id="{DE4B0095-DDB4-672D-3B66-34B90F040EED}"/>
              </a:ext>
            </a:extLst>
          </p:cNvPr>
          <p:cNvSpPr txBox="1"/>
          <p:nvPr/>
        </p:nvSpPr>
        <p:spPr>
          <a:xfrm>
            <a:off x="10043130" y="1582511"/>
            <a:ext cx="2046512" cy="523220"/>
          </a:xfrm>
          <a:prstGeom prst="rect">
            <a:avLst/>
          </a:prstGeom>
          <a:noFill/>
        </p:spPr>
        <p:txBody>
          <a:bodyPr wrap="square" lIns="91440" tIns="45720" rIns="91440" bIns="45720" anchor="t">
            <a:spAutoFit/>
          </a:bodyPr>
          <a:lstStyle/>
          <a:p>
            <a:pPr marL="177800">
              <a:spcAft>
                <a:spcPts val="600"/>
              </a:spcAft>
              <a:buClr>
                <a:schemeClr val="dk1"/>
              </a:buClr>
              <a:buSzPts val="1500"/>
            </a:pPr>
            <a:r>
              <a:rPr lang="en-US" sz="1400">
                <a:highlight>
                  <a:schemeClr val="lt1"/>
                </a:highlight>
              </a:rPr>
              <a:t>Community adherence clubs</a:t>
            </a:r>
            <a:endParaRPr lang="en-US"/>
          </a:p>
        </p:txBody>
      </p:sp>
      <p:sp>
        <p:nvSpPr>
          <p:cNvPr id="5" name="TextBox 4">
            <a:extLst>
              <a:ext uri="{FF2B5EF4-FFF2-40B4-BE49-F238E27FC236}">
                <a16:creationId xmlns:a16="http://schemas.microsoft.com/office/drawing/2014/main" id="{C08B7AA3-0D78-73E0-205A-46A4147BDF5A}"/>
              </a:ext>
            </a:extLst>
          </p:cNvPr>
          <p:cNvSpPr txBox="1"/>
          <p:nvPr/>
        </p:nvSpPr>
        <p:spPr>
          <a:xfrm>
            <a:off x="219025" y="3925376"/>
            <a:ext cx="1784930" cy="1031051"/>
          </a:xfrm>
          <a:prstGeom prst="rect">
            <a:avLst/>
          </a:prstGeom>
          <a:noFill/>
        </p:spPr>
        <p:txBody>
          <a:bodyPr wrap="square" lIns="91440" tIns="45720" rIns="91440" bIns="45720" anchor="t">
            <a:spAutoFit/>
          </a:bodyPr>
          <a:lstStyle/>
          <a:p>
            <a:pPr marL="177800">
              <a:spcAft>
                <a:spcPts val="600"/>
              </a:spcAft>
              <a:buSzPts val="1500"/>
            </a:pPr>
            <a:r>
              <a:rPr lang="en-US" sz="1400">
                <a:highlight>
                  <a:schemeClr val="lt1"/>
                </a:highlight>
              </a:rPr>
              <a:t>Private pharmacy</a:t>
            </a:r>
            <a:endParaRPr lang="en-US"/>
          </a:p>
          <a:p>
            <a:pPr marL="177800">
              <a:spcAft>
                <a:spcPts val="600"/>
              </a:spcAft>
              <a:buSzPts val="1500"/>
            </a:pPr>
            <a:r>
              <a:rPr lang="en-US" sz="1400">
                <a:highlight>
                  <a:srgbClr val="FFFFFF"/>
                </a:highlight>
                <a:ea typeface="Verdana"/>
              </a:rPr>
              <a:t>Fast track models</a:t>
            </a:r>
          </a:p>
        </p:txBody>
      </p:sp>
      <p:sp>
        <p:nvSpPr>
          <p:cNvPr id="6" name="TextBox 5">
            <a:extLst>
              <a:ext uri="{FF2B5EF4-FFF2-40B4-BE49-F238E27FC236}">
                <a16:creationId xmlns:a16="http://schemas.microsoft.com/office/drawing/2014/main" id="{981D7911-5B3F-6A51-DD2C-018C7580DB0C}"/>
              </a:ext>
            </a:extLst>
          </p:cNvPr>
          <p:cNvSpPr txBox="1"/>
          <p:nvPr/>
        </p:nvSpPr>
        <p:spPr>
          <a:xfrm>
            <a:off x="10043130" y="3925376"/>
            <a:ext cx="2148870" cy="2123658"/>
          </a:xfrm>
          <a:prstGeom prst="rect">
            <a:avLst/>
          </a:prstGeom>
          <a:noFill/>
        </p:spPr>
        <p:txBody>
          <a:bodyPr wrap="square" lIns="91440" tIns="45720" rIns="91440" bIns="45720" anchor="t">
            <a:spAutoFit/>
          </a:bodyPr>
          <a:lstStyle/>
          <a:p>
            <a:pPr marL="177800">
              <a:spcAft>
                <a:spcPts val="600"/>
              </a:spcAft>
              <a:buClr>
                <a:schemeClr val="dk1"/>
              </a:buClr>
              <a:buSzPts val="1500"/>
            </a:pPr>
            <a:r>
              <a:rPr lang="en-US" sz="1400">
                <a:highlight>
                  <a:schemeClr val="lt1"/>
                </a:highlight>
              </a:rPr>
              <a:t>Home delivery</a:t>
            </a:r>
            <a:endParaRPr lang="en-US"/>
          </a:p>
          <a:p>
            <a:pPr marL="177800">
              <a:spcAft>
                <a:spcPts val="600"/>
              </a:spcAft>
              <a:buSzPts val="1500"/>
            </a:pPr>
            <a:r>
              <a:rPr lang="en-US" sz="1400">
                <a:highlight>
                  <a:schemeClr val="lt1"/>
                </a:highlight>
              </a:rPr>
              <a:t>Community pharmacy</a:t>
            </a:r>
            <a:endParaRPr lang="en-US" sz="1400">
              <a:highlight>
                <a:srgbClr val="FFFFFF"/>
              </a:highlight>
              <a:ea typeface="Verdana"/>
            </a:endParaRPr>
          </a:p>
          <a:p>
            <a:pPr marL="177800">
              <a:spcAft>
                <a:spcPts val="600"/>
              </a:spcAft>
              <a:buSzPts val="1500"/>
            </a:pPr>
            <a:r>
              <a:rPr lang="en-US" sz="1400">
                <a:highlight>
                  <a:schemeClr val="lt1"/>
                </a:highlight>
              </a:rPr>
              <a:t>Community-based organization</a:t>
            </a:r>
            <a:endParaRPr lang="en-US" sz="1400">
              <a:highlight>
                <a:srgbClr val="FFFFFF"/>
              </a:highlight>
              <a:ea typeface="Verdana"/>
            </a:endParaRPr>
          </a:p>
          <a:p>
            <a:pPr marL="177800">
              <a:spcAft>
                <a:spcPts val="600"/>
              </a:spcAft>
              <a:buSzPts val="1500"/>
            </a:pPr>
            <a:r>
              <a:rPr lang="en-US" sz="1400">
                <a:highlight>
                  <a:schemeClr val="lt1"/>
                </a:highlight>
              </a:rPr>
              <a:t>Drop-in </a:t>
            </a:r>
            <a:r>
              <a:rPr lang="en-US" sz="1400" err="1">
                <a:highlight>
                  <a:schemeClr val="lt1"/>
                </a:highlight>
              </a:rPr>
              <a:t>centres</a:t>
            </a:r>
            <a:endParaRPr lang="en-US" sz="1400">
              <a:highlight>
                <a:srgbClr val="FFFFFF"/>
              </a:highlight>
              <a:ea typeface="Verdana"/>
            </a:endParaRPr>
          </a:p>
          <a:p>
            <a:pPr marL="177800">
              <a:spcAft>
                <a:spcPts val="600"/>
              </a:spcAft>
              <a:buSzPts val="1500"/>
            </a:pPr>
            <a:r>
              <a:rPr lang="en-US" sz="1400">
                <a:highlight>
                  <a:schemeClr val="lt1"/>
                </a:highlight>
              </a:rPr>
              <a:t>Mobile/outreach services</a:t>
            </a:r>
            <a:endParaRPr lang="en-US" sz="1400">
              <a:highlight>
                <a:srgbClr val="FFFFFF"/>
              </a:highlight>
              <a:ea typeface="Verdana"/>
            </a:endParaRPr>
          </a:p>
        </p:txBody>
      </p:sp>
      <p:pic>
        <p:nvPicPr>
          <p:cNvPr id="4" name="Slide 25">
            <a:hlinkClick r:id="" action="ppaction://media"/>
            <a:extLst>
              <a:ext uri="{FF2B5EF4-FFF2-40B4-BE49-F238E27FC236}">
                <a16:creationId xmlns:a16="http://schemas.microsoft.com/office/drawing/2014/main" id="{04BA7F5D-5B7F-E463-8DE2-12C977435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088" y="61724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0"/>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marL="50799">
              <a:buClr>
                <a:schemeClr val="dk1"/>
              </a:buClr>
              <a:buSzPts val="3000"/>
            </a:pPr>
            <a:r>
              <a:rPr lang="en-GB" sz="4000">
                <a:solidFill>
                  <a:schemeClr val="dk1"/>
                </a:solidFill>
              </a:rPr>
              <a:t>1. Service structure and organization</a:t>
            </a:r>
            <a:endParaRPr sz="4000">
              <a:solidFill>
                <a:schemeClr val="dk1"/>
              </a:solidFill>
            </a:endParaRPr>
          </a:p>
        </p:txBody>
      </p:sp>
      <p:sp>
        <p:nvSpPr>
          <p:cNvPr id="484" name="Google Shape;484;p70"/>
          <p:cNvSpPr txBox="1">
            <a:spLocks noGrp="1"/>
          </p:cNvSpPr>
          <p:nvPr>
            <p:ph idx="1"/>
          </p:nvPr>
        </p:nvSpPr>
        <p:spPr>
          <a:xfrm>
            <a:off x="442913" y="3659148"/>
            <a:ext cx="5704007" cy="2398752"/>
          </a:xfrm>
          <a:prstGeom prst="rect">
            <a:avLst/>
          </a:prstGeom>
          <a:noFill/>
          <a:ln>
            <a:noFill/>
          </a:ln>
        </p:spPr>
        <p:txBody>
          <a:bodyPr spcFirstLastPara="1" vert="horz" wrap="square" lIns="0" tIns="0" rIns="0" bIns="0" rtlCol="0" anchor="t" anchorCtr="0">
            <a:noAutofit/>
          </a:bodyPr>
          <a:lstStyle/>
          <a:p>
            <a:pPr marL="0" indent="0">
              <a:lnSpc>
                <a:spcPct val="115000"/>
              </a:lnSpc>
              <a:buClr>
                <a:schemeClr val="dk1"/>
              </a:buClr>
              <a:buSzPts val="1100"/>
              <a:buNone/>
            </a:pPr>
            <a:endParaRPr lang="en-GB" sz="2533" b="1">
              <a:solidFill>
                <a:schemeClr val="dk1"/>
              </a:solidFill>
            </a:endParaRPr>
          </a:p>
          <a:p>
            <a:pPr marL="0" indent="0">
              <a:lnSpc>
                <a:spcPct val="115000"/>
              </a:lnSpc>
              <a:buClr>
                <a:schemeClr val="dk1"/>
              </a:buClr>
              <a:buSzPts val="1100"/>
              <a:buNone/>
            </a:pPr>
            <a:endParaRPr lang="en-GB" sz="2533" b="1">
              <a:solidFill>
                <a:schemeClr val="dk1"/>
              </a:solidFill>
            </a:endParaRPr>
          </a:p>
          <a:p>
            <a:pPr marL="0" indent="0">
              <a:lnSpc>
                <a:spcPct val="115000"/>
              </a:lnSpc>
              <a:buClr>
                <a:schemeClr val="dk1"/>
              </a:buClr>
              <a:buSzPts val="1100"/>
              <a:buNone/>
            </a:pPr>
            <a:r>
              <a:rPr lang="en-GB" sz="2533" i="1">
                <a:solidFill>
                  <a:schemeClr val="dk1"/>
                </a:solidFill>
              </a:rPr>
              <a:t>What are the challenges and opportunities in implementing person-centred care?</a:t>
            </a:r>
            <a:endParaRPr sz="2533" i="1">
              <a:solidFill>
                <a:schemeClr val="dk1"/>
              </a:solidFill>
            </a:endParaRPr>
          </a:p>
          <a:p>
            <a:pPr marL="0" indent="0">
              <a:lnSpc>
                <a:spcPct val="115000"/>
              </a:lnSpc>
              <a:spcBef>
                <a:spcPts val="1600"/>
              </a:spcBef>
              <a:spcAft>
                <a:spcPts val="1600"/>
              </a:spcAft>
              <a:buClr>
                <a:schemeClr val="dk1"/>
              </a:buClr>
              <a:buSzPts val="1100"/>
              <a:buNone/>
            </a:pPr>
            <a:endParaRPr sz="2133">
              <a:solidFill>
                <a:schemeClr val="dk1"/>
              </a:solidFill>
            </a:endParaRPr>
          </a:p>
        </p:txBody>
      </p:sp>
      <p:graphicFrame>
        <p:nvGraphicFramePr>
          <p:cNvPr id="485" name="Google Shape;485;p70"/>
          <p:cNvGraphicFramePr/>
          <p:nvPr>
            <p:extLst>
              <p:ext uri="{D42A27DB-BD31-4B8C-83A1-F6EECF244321}">
                <p14:modId xmlns:p14="http://schemas.microsoft.com/office/powerpoint/2010/main" val="2674892180"/>
              </p:ext>
            </p:extLst>
          </p:nvPr>
        </p:nvGraphicFramePr>
        <p:xfrm>
          <a:off x="6562997" y="247113"/>
          <a:ext cx="5380933" cy="6340723"/>
        </p:xfrm>
        <a:graphic>
          <a:graphicData uri="http://schemas.openxmlformats.org/drawingml/2006/table">
            <a:tbl>
              <a:tblPr>
                <a:noFill/>
              </a:tblPr>
              <a:tblGrid>
                <a:gridCol w="5380933">
                  <a:extLst>
                    <a:ext uri="{9D8B030D-6E8A-4147-A177-3AD203B41FA5}">
                      <a16:colId xmlns:a16="http://schemas.microsoft.com/office/drawing/2014/main" val="20000"/>
                    </a:ext>
                  </a:extLst>
                </a:gridCol>
              </a:tblGrid>
              <a:tr h="2955577">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Challenges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Verdana"/>
                          <a:ea typeface="Verdana"/>
                        </a:rPr>
                        <a:t>Practical barriers like limited infrastructure impede the implementation of person-centred care.</a:t>
                      </a:r>
                      <a:endParaRPr lang="en-GB" sz="1400">
                        <a:solidFill>
                          <a:schemeClr val="bg1"/>
                        </a:solidFill>
                        <a:latin typeface="Verdana"/>
                        <a:ea typeface="Verdana"/>
                        <a:cs typeface="Verdana"/>
                        <a:sym typeface="Verdana"/>
                      </a:endParaRP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Verdana"/>
                          <a:ea typeface="Verdana"/>
                          <a:cs typeface="Verdana"/>
                        </a:rPr>
                        <a:t>Medical </a:t>
                      </a:r>
                      <a:r>
                        <a:rPr lang="en-GB" sz="1400">
                          <a:solidFill>
                            <a:schemeClr val="bg1"/>
                          </a:solidFill>
                          <a:latin typeface="Verdana"/>
                          <a:ea typeface="Verdana"/>
                          <a:cs typeface="Verdana"/>
                          <a:sym typeface="Verdana"/>
                        </a:rPr>
                        <a:t>record systems</a:t>
                      </a:r>
                      <a:r>
                        <a:rPr lang="en-GB" sz="1400">
                          <a:solidFill>
                            <a:schemeClr val="bg1"/>
                          </a:solidFill>
                          <a:latin typeface="Verdana"/>
                          <a:ea typeface="Verdana"/>
                          <a:cs typeface="Verdana"/>
                        </a:rPr>
                        <a:t> need to be utilized efficiently to streamline healthcare delivery</a:t>
                      </a:r>
                      <a:endParaRPr sz="1400">
                        <a:solidFill>
                          <a:schemeClr val="bg1"/>
                        </a:solidFill>
                        <a:latin typeface="Verdana"/>
                        <a:ea typeface="Verdana"/>
                        <a:cs typeface="Verdana"/>
                        <a:sym typeface="Verdana"/>
                      </a:endParaRP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Verdana"/>
                          <a:ea typeface="Verdana"/>
                          <a:cs typeface="Verdana"/>
                        </a:rPr>
                        <a:t>Provision</a:t>
                      </a:r>
                      <a:r>
                        <a:rPr lang="en-GB" sz="1400">
                          <a:solidFill>
                            <a:schemeClr val="bg1"/>
                          </a:solidFill>
                          <a:latin typeface="Verdana"/>
                          <a:ea typeface="Verdana"/>
                          <a:cs typeface="Verdana"/>
                          <a:sym typeface="Verdana"/>
                        </a:rPr>
                        <a:t> of care</a:t>
                      </a:r>
                      <a:r>
                        <a:rPr lang="en-GB" sz="1400">
                          <a:solidFill>
                            <a:schemeClr val="bg1"/>
                          </a:solidFill>
                          <a:latin typeface="Verdana"/>
                          <a:ea typeface="Verdana"/>
                          <a:cs typeface="Verdana"/>
                        </a:rPr>
                        <a:t> involves intricate </a:t>
                      </a:r>
                      <a:r>
                        <a:rPr lang="en-GB" sz="1400">
                          <a:solidFill>
                            <a:schemeClr val="bg1"/>
                          </a:solidFill>
                          <a:latin typeface="Verdana"/>
                          <a:ea typeface="Verdana"/>
                          <a:cs typeface="Verdana"/>
                          <a:sym typeface="Verdana"/>
                        </a:rPr>
                        <a:t>processes</a:t>
                      </a:r>
                      <a:r>
                        <a:rPr lang="en-GB" sz="1400">
                          <a:solidFill>
                            <a:schemeClr val="bg1"/>
                          </a:solidFill>
                          <a:latin typeface="Verdana"/>
                          <a:ea typeface="Verdana"/>
                          <a:cs typeface="Verdana"/>
                        </a:rPr>
                        <a:t> that include addressing time constraints and managing high client volumes.</a:t>
                      </a:r>
                      <a:endParaRPr sz="1400">
                        <a:solidFill>
                          <a:schemeClr val="bg1"/>
                        </a:solidFill>
                        <a:latin typeface="Verdana"/>
                        <a:ea typeface="Verdana"/>
                        <a:cs typeface="Verdana"/>
                        <a:sym typeface="Verdana"/>
                      </a:endParaRP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385146">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Opportunities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Verdana"/>
                          <a:ea typeface="Verdana"/>
                          <a:cs typeface="Verdana"/>
                          <a:sym typeface="Verdana"/>
                        </a:rPr>
                        <a:t>Funders are increasingly seeing the value in integrated, holistic care.</a:t>
                      </a:r>
                      <a:endParaRPr sz="1400">
                        <a:solidFill>
                          <a:schemeClr val="bg1"/>
                        </a:solidFill>
                        <a:latin typeface="Verdana"/>
                        <a:ea typeface="Verdana"/>
                        <a:cs typeface="Verdana"/>
                        <a:sym typeface="Verdana"/>
                      </a:endParaRP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Verdana"/>
                          <a:ea typeface="Verdana"/>
                          <a:cs typeface="Verdana"/>
                          <a:sym typeface="Verdana"/>
                        </a:rPr>
                        <a:t>Integration of services across HIV, non-communicable diseases and mental health encourages a learning health system where evidence of impact influences improvements in all sectors.</a:t>
                      </a:r>
                      <a:endParaRPr sz="1400">
                        <a:solidFill>
                          <a:schemeClr val="bg1"/>
                        </a:solidFill>
                        <a:latin typeface="Verdana"/>
                        <a:ea typeface="Verdana"/>
                        <a:cs typeface="Verdana"/>
                        <a:sym typeface="Verdana"/>
                      </a:endParaRP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Verdana"/>
                          <a:ea typeface="Verdana"/>
                          <a:cs typeface="Verdana"/>
                          <a:sym typeface="Verdana"/>
                        </a:rPr>
                        <a:t>Digital innovation creates more options to support efficient services.</a:t>
                      </a:r>
                      <a:endParaRPr sz="1400">
                        <a:solidFill>
                          <a:schemeClr val="bg1"/>
                        </a:solidFill>
                        <a:highlight>
                          <a:schemeClr val="lt1"/>
                        </a:highlight>
                      </a:endParaRP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00F67AE7-4926-99BE-C623-EC4910697C44}"/>
              </a:ext>
            </a:extLst>
          </p:cNvPr>
          <p:cNvPicPr>
            <a:picLocks noChangeAspect="1"/>
          </p:cNvPicPr>
          <p:nvPr/>
        </p:nvPicPr>
        <p:blipFill>
          <a:blip r:embed="rId5"/>
          <a:stretch>
            <a:fillRect/>
          </a:stretch>
        </p:blipFill>
        <p:spPr>
          <a:xfrm>
            <a:off x="6851072" y="3411106"/>
            <a:ext cx="609600" cy="596900"/>
          </a:xfrm>
          <a:prstGeom prst="rect">
            <a:avLst/>
          </a:prstGeom>
        </p:spPr>
      </p:pic>
      <p:pic>
        <p:nvPicPr>
          <p:cNvPr id="3" name="Picture 2">
            <a:extLst>
              <a:ext uri="{FF2B5EF4-FFF2-40B4-BE49-F238E27FC236}">
                <a16:creationId xmlns:a16="http://schemas.microsoft.com/office/drawing/2014/main" id="{49F3175D-E631-15E9-E8A8-C54974A22AB1}"/>
              </a:ext>
            </a:extLst>
          </p:cNvPr>
          <p:cNvPicPr>
            <a:picLocks noChangeAspect="1"/>
          </p:cNvPicPr>
          <p:nvPr/>
        </p:nvPicPr>
        <p:blipFill>
          <a:blip r:embed="rId6"/>
          <a:stretch>
            <a:fillRect/>
          </a:stretch>
        </p:blipFill>
        <p:spPr>
          <a:xfrm>
            <a:off x="6840681" y="456703"/>
            <a:ext cx="571500" cy="571500"/>
          </a:xfrm>
          <a:prstGeom prst="rect">
            <a:avLst/>
          </a:prstGeom>
        </p:spPr>
      </p:pic>
      <p:pic>
        <p:nvPicPr>
          <p:cNvPr id="4" name="Slide 26">
            <a:hlinkClick r:id="" action="ppaction://media"/>
            <a:extLst>
              <a:ext uri="{FF2B5EF4-FFF2-40B4-BE49-F238E27FC236}">
                <a16:creationId xmlns:a16="http://schemas.microsoft.com/office/drawing/2014/main" id="{7A77467C-7C90-79BD-C19D-5A215B286E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8070" y="61550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1"/>
          <p:cNvSpPr txBox="1">
            <a:spLocks noGrp="1"/>
          </p:cNvSpPr>
          <p:nvPr>
            <p:ph type="title"/>
          </p:nvPr>
        </p:nvSpPr>
        <p:spPr>
          <a:xfrm>
            <a:off x="442913" y="1401624"/>
            <a:ext cx="7294318" cy="1260000"/>
          </a:xfrm>
          <a:prstGeom prst="rect">
            <a:avLst/>
          </a:prstGeom>
          <a:noFill/>
          <a:ln>
            <a:noFill/>
          </a:ln>
        </p:spPr>
        <p:txBody>
          <a:bodyPr spcFirstLastPara="1" vert="horz" wrap="square" lIns="0" tIns="0" rIns="0" bIns="0" rtlCol="0" anchor="t" anchorCtr="0">
            <a:noAutofit/>
          </a:bodyPr>
          <a:lstStyle/>
          <a:p>
            <a:pPr marL="50799">
              <a:lnSpc>
                <a:spcPct val="105000"/>
              </a:lnSpc>
              <a:buClr>
                <a:schemeClr val="dk1"/>
              </a:buClr>
              <a:buSzPts val="3000"/>
            </a:pPr>
            <a:r>
              <a:rPr lang="en-GB" sz="4000">
                <a:solidFill>
                  <a:schemeClr val="dk1"/>
                </a:solidFill>
                <a:highlight>
                  <a:schemeClr val="lt1"/>
                </a:highlight>
              </a:rPr>
              <a:t>2. Healthcare provider competencies and support</a:t>
            </a:r>
            <a:endParaRPr sz="4000" b="0">
              <a:solidFill>
                <a:schemeClr val="dk1"/>
              </a:solidFill>
            </a:endParaRPr>
          </a:p>
          <a:p>
            <a:pPr>
              <a:spcBef>
                <a:spcPts val="1600"/>
              </a:spcBef>
            </a:pPr>
            <a:endParaRPr sz="4000">
              <a:solidFill>
                <a:schemeClr val="dk1"/>
              </a:solidFill>
            </a:endParaRPr>
          </a:p>
        </p:txBody>
      </p:sp>
      <p:sp>
        <p:nvSpPr>
          <p:cNvPr id="494" name="Google Shape;494;p71"/>
          <p:cNvSpPr txBox="1">
            <a:spLocks noGrp="1"/>
          </p:cNvSpPr>
          <p:nvPr>
            <p:ph idx="1"/>
          </p:nvPr>
        </p:nvSpPr>
        <p:spPr>
          <a:xfrm>
            <a:off x="442913" y="3404289"/>
            <a:ext cx="6795613" cy="3234976"/>
          </a:xfrm>
          <a:prstGeom prst="rect">
            <a:avLst/>
          </a:prstGeom>
          <a:noFill/>
          <a:ln>
            <a:noFill/>
          </a:ln>
        </p:spPr>
        <p:txBody>
          <a:bodyPr spcFirstLastPara="1" vert="horz" wrap="square" lIns="0" tIns="0" rIns="0" bIns="0" rtlCol="0" anchor="t" anchorCtr="0">
            <a:noAutofit/>
          </a:bodyPr>
          <a:lstStyle/>
          <a:p>
            <a:pPr marL="608965" indent="-414655">
              <a:lnSpc>
                <a:spcPct val="105000"/>
              </a:lnSpc>
              <a:buClr>
                <a:schemeClr val="dk1"/>
              </a:buClr>
              <a:buSzPct val="100000"/>
              <a:buFont typeface="Courier New" panose="02070309020205020404" pitchFamily="49" charset="0"/>
              <a:buChar char="o"/>
            </a:pPr>
            <a:r>
              <a:rPr lang="en-GB" sz="1600">
                <a:solidFill>
                  <a:schemeClr val="dk1"/>
                </a:solidFill>
                <a:highlight>
                  <a:schemeClr val="lt1"/>
                </a:highlight>
              </a:rPr>
              <a:t>Continuous professional development through training and mentoring should build knowledge and skills to support sustainable uptake of the principles.</a:t>
            </a:r>
            <a:endParaRPr lang="en-US" sz="1600">
              <a:solidFill>
                <a:schemeClr val="dk1"/>
              </a:solidFill>
              <a:highlight>
                <a:srgbClr val="FFFFFF"/>
              </a:highlight>
              <a:ea typeface="Verdana"/>
            </a:endParaRPr>
          </a:p>
          <a:p>
            <a:pPr marL="899795" lvl="1" indent="-276225">
              <a:lnSpc>
                <a:spcPct val="105000"/>
              </a:lnSpc>
              <a:buClr>
                <a:schemeClr val="dk1"/>
              </a:buClr>
              <a:buSzPct val="100000"/>
              <a:buFont typeface="Arial" panose="020B0604020202020204" pitchFamily="34" charset="0"/>
              <a:buChar char="•"/>
            </a:pPr>
            <a:r>
              <a:rPr lang="en-GB" sz="1600">
                <a:solidFill>
                  <a:schemeClr val="dk1"/>
                </a:solidFill>
                <a:highlight>
                  <a:schemeClr val="lt1"/>
                </a:highlight>
              </a:rPr>
              <a:t>Understand context to adapt person-centred principles.</a:t>
            </a:r>
            <a:endParaRPr lang="en-GB" sz="1600">
              <a:solidFill>
                <a:schemeClr val="dk1"/>
              </a:solidFill>
              <a:highlight>
                <a:srgbClr val="FFFFFF"/>
              </a:highlight>
              <a:ea typeface="Verdana"/>
            </a:endParaRPr>
          </a:p>
          <a:p>
            <a:pPr marL="899795" lvl="1" indent="-276225">
              <a:lnSpc>
                <a:spcPct val="105000"/>
              </a:lnSpc>
              <a:buClr>
                <a:schemeClr val="dk1"/>
              </a:buClr>
              <a:buSzPct val="100000"/>
              <a:buFont typeface="Arial" panose="020B0604020202020204" pitchFamily="34" charset="0"/>
              <a:buChar char="•"/>
            </a:pPr>
            <a:r>
              <a:rPr lang="en-GB" sz="1600">
                <a:solidFill>
                  <a:schemeClr val="dk1"/>
                </a:solidFill>
                <a:highlight>
                  <a:schemeClr val="lt1"/>
                </a:highlight>
              </a:rPr>
              <a:t>Understand person-centred care implementation challenges and opportunities.</a:t>
            </a:r>
            <a:endParaRPr sz="1600">
              <a:solidFill>
                <a:schemeClr val="dk1"/>
              </a:solidFill>
              <a:highlight>
                <a:srgbClr val="FFFFFF"/>
              </a:highlight>
              <a:ea typeface="Verdana"/>
            </a:endParaRPr>
          </a:p>
          <a:p>
            <a:pPr marL="608965" indent="-414655">
              <a:lnSpc>
                <a:spcPct val="105000"/>
              </a:lnSpc>
              <a:buClr>
                <a:schemeClr val="dk1"/>
              </a:buClr>
              <a:buSzPct val="100000"/>
              <a:buFont typeface="Courier New" panose="02070309020205020404" pitchFamily="49" charset="0"/>
              <a:buChar char="o"/>
            </a:pPr>
            <a:r>
              <a:rPr lang="en-GB" sz="1600">
                <a:solidFill>
                  <a:schemeClr val="dk1"/>
                </a:solidFill>
                <a:highlight>
                  <a:schemeClr val="lt1"/>
                </a:highlight>
              </a:rPr>
              <a:t>Encourage sharing of lessons learnt and best practices between providers.</a:t>
            </a:r>
            <a:endParaRPr sz="1600">
              <a:solidFill>
                <a:schemeClr val="dk1"/>
              </a:solidFill>
              <a:highlight>
                <a:srgbClr val="FFFFFF"/>
              </a:highlight>
              <a:ea typeface="Verdana"/>
            </a:endParaRPr>
          </a:p>
          <a:p>
            <a:pPr marL="608965" indent="-414655">
              <a:lnSpc>
                <a:spcPct val="105000"/>
              </a:lnSpc>
              <a:buClr>
                <a:schemeClr val="dk1"/>
              </a:buClr>
              <a:buSzPct val="100000"/>
              <a:buFont typeface="Courier New" panose="02070309020205020404" pitchFamily="49" charset="0"/>
              <a:buChar char="o"/>
            </a:pPr>
            <a:r>
              <a:rPr lang="en-GB" sz="1600">
                <a:solidFill>
                  <a:schemeClr val="dk1"/>
                </a:solidFill>
                <a:highlight>
                  <a:schemeClr val="lt1"/>
                </a:highlight>
              </a:rPr>
              <a:t>Healthcare providers need support with burnout and overload and to connect with their intrinsic motivation to care for clients.</a:t>
            </a:r>
            <a:endParaRPr sz="1600">
              <a:solidFill>
                <a:schemeClr val="dk1"/>
              </a:solidFill>
              <a:highlight>
                <a:srgbClr val="FFFFFF"/>
              </a:highlight>
              <a:ea typeface="Verdana"/>
            </a:endParaRPr>
          </a:p>
          <a:p>
            <a:pPr marL="608965" indent="-414655">
              <a:lnSpc>
                <a:spcPct val="105000"/>
              </a:lnSpc>
              <a:buClr>
                <a:schemeClr val="dk1"/>
              </a:buClr>
              <a:buSzPct val="100000"/>
              <a:buFont typeface="Courier New" panose="02070309020205020404" pitchFamily="49" charset="0"/>
              <a:buChar char="o"/>
            </a:pPr>
            <a:r>
              <a:rPr lang="en-GB" sz="1600">
                <a:solidFill>
                  <a:schemeClr val="dk1"/>
                </a:solidFill>
                <a:highlight>
                  <a:schemeClr val="lt1"/>
                </a:highlight>
              </a:rPr>
              <a:t>Recognition and incentives encourage uptake.</a:t>
            </a:r>
            <a:endParaRPr sz="1600">
              <a:solidFill>
                <a:schemeClr val="dk1"/>
              </a:solidFill>
              <a:highlight>
                <a:srgbClr val="FFFFFF"/>
              </a:highlight>
              <a:ea typeface="Verdana"/>
            </a:endParaRPr>
          </a:p>
          <a:p>
            <a:pPr marL="220345" indent="-220345">
              <a:lnSpc>
                <a:spcPct val="115000"/>
              </a:lnSpc>
              <a:spcBef>
                <a:spcPts val="1600"/>
              </a:spcBef>
              <a:spcAft>
                <a:spcPts val="1600"/>
              </a:spcAft>
              <a:buClr>
                <a:schemeClr val="dk1"/>
              </a:buClr>
              <a:buSzPts val="1100"/>
              <a:buFont typeface="Courier New" panose="02070309020205020404" pitchFamily="49" charset="0"/>
              <a:buChar char="o"/>
            </a:pPr>
            <a:endParaRPr sz="1600">
              <a:solidFill>
                <a:schemeClr val="dk1"/>
              </a:solidFill>
              <a:ea typeface="Verdana"/>
            </a:endParaRPr>
          </a:p>
        </p:txBody>
      </p:sp>
      <p:pic>
        <p:nvPicPr>
          <p:cNvPr id="492" name="Google Shape;492;p7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25635" y="993500"/>
            <a:ext cx="4464101" cy="4374765"/>
          </a:xfrm>
          <a:prstGeom prst="rect">
            <a:avLst/>
          </a:prstGeom>
          <a:noFill/>
          <a:ln>
            <a:noFill/>
          </a:ln>
        </p:spPr>
      </p:pic>
      <p:sp>
        <p:nvSpPr>
          <p:cNvPr id="493" name="Google Shape;493;p71"/>
          <p:cNvSpPr txBox="1"/>
          <p:nvPr/>
        </p:nvSpPr>
        <p:spPr>
          <a:xfrm>
            <a:off x="7976933" y="5368267"/>
            <a:ext cx="4112800" cy="1046400"/>
          </a:xfrm>
          <a:prstGeom prst="rect">
            <a:avLst/>
          </a:prstGeom>
          <a:noFill/>
          <a:ln>
            <a:noFill/>
          </a:ln>
        </p:spPr>
        <p:txBody>
          <a:bodyPr spcFirstLastPara="1" wrap="square" lIns="121900" tIns="121900" rIns="121900" bIns="121900" anchor="t" anchorCtr="0">
            <a:spAutoFit/>
          </a:bodyPr>
          <a:lstStyle/>
          <a:p>
            <a:pPr algn="r"/>
            <a:r>
              <a:rPr lang="en-GB" sz="1600">
                <a:solidFill>
                  <a:srgbClr val="212121"/>
                </a:solidFill>
                <a:highlight>
                  <a:schemeClr val="lt1"/>
                </a:highlight>
                <a:latin typeface="Verdana"/>
                <a:ea typeface="Verdana"/>
                <a:cs typeface="Verdana"/>
                <a:sym typeface="Verdana"/>
              </a:rPr>
              <a:t>Welcome Service – </a:t>
            </a:r>
            <a:br>
              <a:rPr lang="en-GB" sz="1600">
                <a:highlight>
                  <a:srgbClr val="FFFFFF"/>
                </a:highlight>
                <a:latin typeface="Verdana"/>
                <a:ea typeface="Verdana"/>
                <a:cs typeface="Verdana"/>
              </a:rPr>
            </a:br>
            <a:r>
              <a:rPr lang="en-GB" sz="1600">
                <a:solidFill>
                  <a:srgbClr val="212121"/>
                </a:solidFill>
                <a:highlight>
                  <a:schemeClr val="lt1"/>
                </a:highlight>
                <a:latin typeface="Verdana"/>
                <a:ea typeface="Verdana"/>
                <a:cs typeface="Verdana"/>
                <a:sym typeface="Verdana"/>
              </a:rPr>
              <a:t>“Welcome Handshake”</a:t>
            </a:r>
            <a:endParaRPr sz="1600">
              <a:solidFill>
                <a:srgbClr val="212121"/>
              </a:solidFill>
              <a:highlight>
                <a:schemeClr val="lt1"/>
              </a:highlight>
              <a:latin typeface="Verdana"/>
              <a:ea typeface="Verdana"/>
              <a:cs typeface="Verdana"/>
              <a:sym typeface="Verdana"/>
            </a:endParaRPr>
          </a:p>
          <a:p>
            <a:pPr algn="r"/>
            <a:endParaRPr lang="en-GB" sz="1000">
              <a:solidFill>
                <a:srgbClr val="212121"/>
              </a:solidFill>
              <a:highlight>
                <a:schemeClr val="lt1"/>
              </a:highlight>
              <a:latin typeface="Verdana"/>
              <a:ea typeface="Verdana"/>
              <a:cs typeface="Verdana"/>
              <a:sym typeface="Verdana"/>
            </a:endParaRPr>
          </a:p>
          <a:p>
            <a:pPr algn="r"/>
            <a:r>
              <a:rPr lang="en-GB" sz="1000">
                <a:solidFill>
                  <a:srgbClr val="000000"/>
                </a:solidFill>
                <a:highlight>
                  <a:schemeClr val="lt1"/>
                </a:highlight>
                <a:latin typeface="Verdana"/>
                <a:ea typeface="Verdana"/>
                <a:cs typeface="Verdana"/>
                <a:sym typeface="Verdana"/>
              </a:rPr>
              <a:t>Arendse et al., 2023</a:t>
            </a:r>
            <a:r>
              <a:rPr lang="en-GB" sz="1000">
                <a:solidFill>
                  <a:srgbClr val="202020"/>
                </a:solidFill>
                <a:highlight>
                  <a:schemeClr val="lt1"/>
                </a:highlight>
                <a:latin typeface="Verdana"/>
                <a:ea typeface="Verdana"/>
                <a:cs typeface="Verdana"/>
                <a:sym typeface="Verdana"/>
              </a:rPr>
              <a:t> </a:t>
            </a:r>
            <a:endParaRPr sz="1000">
              <a:latin typeface="Verdana"/>
              <a:ea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2" name="Google Shape;502;p72"/>
          <p:cNvSpPr txBox="1">
            <a:spLocks noGrp="1"/>
          </p:cNvSpPr>
          <p:nvPr>
            <p:ph type="title"/>
          </p:nvPr>
        </p:nvSpPr>
        <p:spPr>
          <a:xfrm>
            <a:off x="161560" y="1401624"/>
            <a:ext cx="5463063" cy="1260000"/>
          </a:xfrm>
          <a:prstGeom prst="rect">
            <a:avLst/>
          </a:prstGeom>
          <a:noFill/>
          <a:ln>
            <a:noFill/>
          </a:ln>
        </p:spPr>
        <p:txBody>
          <a:bodyPr spcFirstLastPara="1" vert="horz" wrap="square" lIns="0" tIns="0" rIns="0" bIns="0" rtlCol="0" anchor="t" anchorCtr="0">
            <a:noAutofit/>
          </a:bodyPr>
          <a:lstStyle/>
          <a:p>
            <a:pPr marL="50799">
              <a:lnSpc>
                <a:spcPct val="105000"/>
              </a:lnSpc>
              <a:buClr>
                <a:schemeClr val="dk1"/>
              </a:buClr>
              <a:buSzPts val="3000"/>
            </a:pPr>
            <a:r>
              <a:rPr lang="en-GB" sz="4000">
                <a:solidFill>
                  <a:schemeClr val="dk1"/>
                </a:solidFill>
                <a:highlight>
                  <a:schemeClr val="lt1"/>
                </a:highlight>
              </a:rPr>
              <a:t>2. Healthcare provider competencies and support</a:t>
            </a:r>
            <a:endParaRPr sz="4000" b="0">
              <a:solidFill>
                <a:schemeClr val="dk1"/>
              </a:solidFill>
            </a:endParaRPr>
          </a:p>
          <a:p>
            <a:pPr>
              <a:spcBef>
                <a:spcPts val="1600"/>
              </a:spcBef>
            </a:pPr>
            <a:endParaRPr sz="4000">
              <a:solidFill>
                <a:schemeClr val="dk1"/>
              </a:solidFill>
            </a:endParaRPr>
          </a:p>
        </p:txBody>
      </p:sp>
      <p:sp>
        <p:nvSpPr>
          <p:cNvPr id="500" name="Google Shape;500;p72"/>
          <p:cNvSpPr txBox="1">
            <a:spLocks noGrp="1"/>
          </p:cNvSpPr>
          <p:nvPr>
            <p:ph idx="1"/>
          </p:nvPr>
        </p:nvSpPr>
        <p:spPr>
          <a:xfrm>
            <a:off x="442913" y="4525108"/>
            <a:ext cx="5032778" cy="1532792"/>
          </a:xfrm>
          <a:prstGeom prst="rect">
            <a:avLst/>
          </a:prstGeom>
          <a:noFill/>
          <a:ln>
            <a:noFill/>
          </a:ln>
        </p:spPr>
        <p:txBody>
          <a:bodyPr spcFirstLastPara="1" vert="horz" wrap="square" lIns="0" tIns="0" rIns="0" bIns="0" rtlCol="0" anchor="t" anchorCtr="0">
            <a:noAutofit/>
          </a:bodyPr>
          <a:lstStyle/>
          <a:p>
            <a:pPr marL="0" indent="0">
              <a:lnSpc>
                <a:spcPct val="115000"/>
              </a:lnSpc>
              <a:buClr>
                <a:schemeClr val="dk1"/>
              </a:buClr>
              <a:buSzPts val="1100"/>
              <a:buNone/>
            </a:pPr>
            <a:r>
              <a:rPr lang="en-GB" sz="2533" i="1">
                <a:solidFill>
                  <a:schemeClr val="dk1"/>
                </a:solidFill>
              </a:rPr>
              <a:t>What are the challenges and opportunities in implementing person-centred care?</a:t>
            </a:r>
            <a:endParaRPr sz="2533" i="1">
              <a:solidFill>
                <a:schemeClr val="dk1"/>
              </a:solidFill>
            </a:endParaRPr>
          </a:p>
          <a:p>
            <a:pPr marL="0" indent="0">
              <a:lnSpc>
                <a:spcPct val="115000"/>
              </a:lnSpc>
              <a:spcBef>
                <a:spcPts val="1600"/>
              </a:spcBef>
              <a:spcAft>
                <a:spcPts val="1600"/>
              </a:spcAft>
              <a:buClr>
                <a:schemeClr val="dk1"/>
              </a:buClr>
              <a:buSzPts val="1100"/>
              <a:buNone/>
            </a:pPr>
            <a:endParaRPr sz="2133">
              <a:solidFill>
                <a:schemeClr val="dk1"/>
              </a:solidFill>
            </a:endParaRPr>
          </a:p>
        </p:txBody>
      </p:sp>
      <p:graphicFrame>
        <p:nvGraphicFramePr>
          <p:cNvPr id="2" name="Google Shape;485;p70">
            <a:extLst>
              <a:ext uri="{FF2B5EF4-FFF2-40B4-BE49-F238E27FC236}">
                <a16:creationId xmlns:a16="http://schemas.microsoft.com/office/drawing/2014/main" id="{951577E4-01F6-9C7D-1FD7-AD0B00C88646}"/>
              </a:ext>
            </a:extLst>
          </p:cNvPr>
          <p:cNvGraphicFramePr/>
          <p:nvPr/>
        </p:nvGraphicFramePr>
        <p:xfrm>
          <a:off x="6036876" y="241879"/>
          <a:ext cx="5998646" cy="6302222"/>
        </p:xfrm>
        <a:graphic>
          <a:graphicData uri="http://schemas.openxmlformats.org/drawingml/2006/table">
            <a:tbl>
              <a:tblPr>
                <a:noFill/>
              </a:tblPr>
              <a:tblGrid>
                <a:gridCol w="5998646">
                  <a:extLst>
                    <a:ext uri="{9D8B030D-6E8A-4147-A177-3AD203B41FA5}">
                      <a16:colId xmlns:a16="http://schemas.microsoft.com/office/drawing/2014/main" val="20000"/>
                    </a:ext>
                  </a:extLst>
                </a:gridCol>
              </a:tblGrid>
              <a:tr h="3128642">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Challenges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rPr>
                        <a:t>Providers often prioritize physical health, encouraged by the focus on the biomedical model emphasis in education.</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Healthcare providers are undervalued and suffer burnout.</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Individualized care and diversity is difficult to manage with limited resources.</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There are power dynamics between cadres.</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Understanding of ART guidelines is insufficient.</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173580">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Opportunities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The availability of online training materials and the widespread use of smartphones makes dissemination of training and provision of quality mentorship more feasible.</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Existing provider networks and continuing professional development forums can be used to share learning.</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Increasing recognition of the importance of providers for person-centred care can help advocate for resources to support them.</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32BC2E1A-BC56-E871-4DF5-C867B5C8AECB}"/>
              </a:ext>
            </a:extLst>
          </p:cNvPr>
          <p:cNvPicPr>
            <a:picLocks noChangeAspect="1"/>
          </p:cNvPicPr>
          <p:nvPr/>
        </p:nvPicPr>
        <p:blipFill>
          <a:blip r:embed="rId3"/>
          <a:stretch>
            <a:fillRect/>
          </a:stretch>
        </p:blipFill>
        <p:spPr>
          <a:xfrm>
            <a:off x="6320300" y="3561378"/>
            <a:ext cx="609600" cy="596900"/>
          </a:xfrm>
          <a:prstGeom prst="rect">
            <a:avLst/>
          </a:prstGeom>
        </p:spPr>
      </p:pic>
      <p:pic>
        <p:nvPicPr>
          <p:cNvPr id="4" name="Picture 3">
            <a:extLst>
              <a:ext uri="{FF2B5EF4-FFF2-40B4-BE49-F238E27FC236}">
                <a16:creationId xmlns:a16="http://schemas.microsoft.com/office/drawing/2014/main" id="{746A5607-3DA5-E251-1002-3E4C5446C734}"/>
              </a:ext>
            </a:extLst>
          </p:cNvPr>
          <p:cNvPicPr>
            <a:picLocks noChangeAspect="1"/>
          </p:cNvPicPr>
          <p:nvPr/>
        </p:nvPicPr>
        <p:blipFill>
          <a:blip r:embed="rId4"/>
          <a:stretch>
            <a:fillRect/>
          </a:stretch>
        </p:blipFill>
        <p:spPr>
          <a:xfrm>
            <a:off x="6272012" y="435003"/>
            <a:ext cx="571500" cy="571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3"/>
          <p:cNvSpPr txBox="1">
            <a:spLocks noGrp="1"/>
          </p:cNvSpPr>
          <p:nvPr>
            <p:ph type="title"/>
          </p:nvPr>
        </p:nvSpPr>
        <p:spPr>
          <a:xfrm>
            <a:off x="442913" y="1401624"/>
            <a:ext cx="6192838" cy="1260000"/>
          </a:xfrm>
        </p:spPr>
        <p:txBody>
          <a:bodyPr spcFirstLastPara="1" vert="horz" lIns="0" tIns="0" rIns="0" bIns="0" rtlCol="0" anchor="t" anchorCtr="0">
            <a:normAutofit fontScale="90000"/>
          </a:bodyPr>
          <a:lstStyle/>
          <a:p>
            <a:pPr marL="50799">
              <a:buClr>
                <a:schemeClr val="dk1"/>
              </a:buClr>
              <a:buSzPts val="3000"/>
            </a:pPr>
            <a:r>
              <a:rPr lang="en-US" sz="3600">
                <a:highlight>
                  <a:schemeClr val="lt1"/>
                </a:highlight>
              </a:rPr>
              <a:t>3. Data collection, feedback and utilization</a:t>
            </a:r>
            <a:endParaRPr lang="en-US" sz="3600" b="0"/>
          </a:p>
          <a:p>
            <a:endParaRPr lang="en-US" sz="3600"/>
          </a:p>
        </p:txBody>
      </p:sp>
      <p:sp>
        <p:nvSpPr>
          <p:cNvPr id="509" name="Google Shape;509;p73"/>
          <p:cNvSpPr txBox="1">
            <a:spLocks noGrp="1"/>
          </p:cNvSpPr>
          <p:nvPr>
            <p:ph idx="1"/>
          </p:nvPr>
        </p:nvSpPr>
        <p:spPr>
          <a:xfrm>
            <a:off x="442913" y="2766059"/>
            <a:ext cx="6192837" cy="3869203"/>
          </a:xfrm>
        </p:spPr>
        <p:txBody>
          <a:bodyPr spcFirstLastPara="1" vert="horz" lIns="0" tIns="0" rIns="0" bIns="0" rtlCol="0" anchor="t" anchorCtr="0">
            <a:normAutofit lnSpcReduction="10000"/>
          </a:bodyPr>
          <a:lstStyle/>
          <a:p>
            <a:pPr marL="539750" indent="-346075">
              <a:buClr>
                <a:schemeClr val="dk1"/>
              </a:buClr>
              <a:buSzPct val="100000"/>
              <a:buFont typeface="Courier New" panose="02070309020205020404" pitchFamily="49" charset="0"/>
              <a:buChar char="o"/>
            </a:pPr>
            <a:r>
              <a:rPr lang="en-US" sz="1700">
                <a:highlight>
                  <a:schemeClr val="lt1"/>
                </a:highlight>
              </a:rPr>
              <a:t>Collect and analyze data on the implementation and application of person-centred care to: </a:t>
            </a:r>
            <a:endParaRPr lang="en-US">
              <a:ea typeface="Verdana"/>
            </a:endParaRPr>
          </a:p>
          <a:p>
            <a:pPr marL="899795" lvl="1" indent="-276225">
              <a:buClr>
                <a:schemeClr val="dk1"/>
              </a:buClr>
              <a:buSzPct val="100000"/>
              <a:buFont typeface="Arial" panose="020B0604020202020204" pitchFamily="34" charset="0"/>
              <a:buChar char="•"/>
            </a:pPr>
            <a:r>
              <a:rPr lang="en-US" sz="1700">
                <a:highlight>
                  <a:schemeClr val="lt1"/>
                </a:highlight>
              </a:rPr>
              <a:t>Monitor the progress of interventions and make adjustments.</a:t>
            </a:r>
            <a:endParaRPr lang="en-US" sz="1700">
              <a:highlight>
                <a:srgbClr val="FFFFFF"/>
              </a:highlight>
              <a:ea typeface="Verdana"/>
            </a:endParaRPr>
          </a:p>
          <a:p>
            <a:pPr marL="899795" lvl="1" indent="-276225">
              <a:buClr>
                <a:schemeClr val="dk1"/>
              </a:buClr>
              <a:buSzPct val="100000"/>
              <a:buFont typeface="Arial" panose="020B0604020202020204" pitchFamily="34" charset="0"/>
              <a:buChar char="•"/>
            </a:pPr>
            <a:r>
              <a:rPr lang="en-US" sz="1700">
                <a:highlight>
                  <a:schemeClr val="lt1"/>
                </a:highlight>
              </a:rPr>
              <a:t>Build the evidence base on person-centred care.</a:t>
            </a:r>
            <a:endParaRPr lang="en-US" sz="1700">
              <a:highlight>
                <a:srgbClr val="FFFFFF"/>
              </a:highlight>
              <a:ea typeface="Verdana"/>
            </a:endParaRPr>
          </a:p>
          <a:p>
            <a:pPr marL="1218565" lvl="1" indent="-405765">
              <a:buClr>
                <a:schemeClr val="dk1"/>
              </a:buClr>
              <a:buSzPts val="1200"/>
              <a:buFont typeface="Arial" panose="020B0604020202020204" pitchFamily="34" charset="0"/>
              <a:buChar char="•"/>
            </a:pPr>
            <a:endParaRPr lang="en-US" sz="1700">
              <a:highlight>
                <a:srgbClr val="FFFFFF"/>
              </a:highlight>
              <a:ea typeface="Verdana"/>
            </a:endParaRPr>
          </a:p>
          <a:p>
            <a:pPr marL="539750" indent="-346075">
              <a:buClr>
                <a:schemeClr val="dk1"/>
              </a:buClr>
              <a:buSzPct val="100000"/>
              <a:buFont typeface="Courier New" panose="02070309020205020404" pitchFamily="49" charset="0"/>
              <a:buChar char="o"/>
            </a:pPr>
            <a:r>
              <a:rPr lang="en-US" sz="1700">
                <a:highlight>
                  <a:srgbClr val="FFFFFF"/>
                </a:highlight>
              </a:rPr>
              <a:t>Provide feedback on findings to healthcare providers and clients to interpret the data and reinforce change.</a:t>
            </a:r>
            <a:endParaRPr lang="en-US" sz="1700">
              <a:highlight>
                <a:srgbClr val="FFFFFF"/>
              </a:highlight>
              <a:ea typeface="Verdana"/>
            </a:endParaRPr>
          </a:p>
          <a:p>
            <a:pPr marL="539750" indent="-346075">
              <a:buClr>
                <a:schemeClr val="dk1"/>
              </a:buClr>
              <a:buSzPct val="100000"/>
              <a:buFont typeface="Courier New" panose="02070309020205020404" pitchFamily="49" charset="0"/>
              <a:buChar char="o"/>
            </a:pPr>
            <a:endParaRPr lang="en-US" sz="1700">
              <a:highlight>
                <a:srgbClr val="FFFFFF"/>
              </a:highlight>
              <a:ea typeface="Verdana"/>
            </a:endParaRPr>
          </a:p>
          <a:p>
            <a:pPr marL="539750" indent="-346075">
              <a:buClr>
                <a:schemeClr val="dk1"/>
              </a:buClr>
              <a:buSzPct val="100000"/>
              <a:buFont typeface="Courier New" panose="02070309020205020404" pitchFamily="49" charset="0"/>
              <a:buChar char="o"/>
            </a:pPr>
            <a:r>
              <a:rPr lang="en-US" sz="1700">
                <a:highlight>
                  <a:srgbClr val="FFFFFF"/>
                </a:highlight>
              </a:rPr>
              <a:t>Client feedback mechanisms use data to improve services</a:t>
            </a:r>
            <a:endParaRPr lang="en-US" sz="1700">
              <a:highlight>
                <a:srgbClr val="FFFFFF"/>
              </a:highlight>
              <a:ea typeface="Verdana"/>
            </a:endParaRPr>
          </a:p>
          <a:p>
            <a:pPr marL="539750" indent="-346075">
              <a:buClr>
                <a:schemeClr val="dk1"/>
              </a:buClr>
              <a:buSzPct val="100000"/>
              <a:buFont typeface="Courier New" panose="02070309020205020404" pitchFamily="49" charset="0"/>
              <a:buChar char="o"/>
            </a:pPr>
            <a:endParaRPr lang="en-US" sz="1700">
              <a:highlight>
                <a:srgbClr val="FFFFFF"/>
              </a:highlight>
              <a:ea typeface="Verdana"/>
            </a:endParaRPr>
          </a:p>
          <a:p>
            <a:pPr marL="539750" indent="-346075">
              <a:buClr>
                <a:schemeClr val="dk1"/>
              </a:buClr>
              <a:buSzPct val="100000"/>
              <a:buFont typeface="Courier New" panose="02070309020205020404" pitchFamily="49" charset="0"/>
              <a:buChar char="o"/>
            </a:pPr>
            <a:r>
              <a:rPr lang="en-US" sz="1700">
                <a:highlight>
                  <a:srgbClr val="FFFFFF"/>
                </a:highlight>
              </a:rPr>
              <a:t>Leadership commitment is required in creating structures to measure and monitor performance of person-centred interventions.</a:t>
            </a:r>
            <a:endParaRPr lang="en-US" sz="1700">
              <a:highlight>
                <a:srgbClr val="FFFFFF"/>
              </a:highlight>
              <a:ea typeface="Verdana"/>
            </a:endParaRPr>
          </a:p>
          <a:p>
            <a:pPr marL="220345" indent="-220345">
              <a:spcBef>
                <a:spcPts val="1600"/>
              </a:spcBef>
              <a:spcAft>
                <a:spcPts val="1600"/>
              </a:spcAft>
              <a:buClr>
                <a:schemeClr val="dk1"/>
              </a:buClr>
              <a:buSzPts val="1100"/>
              <a:buFont typeface="Courier New" panose="02070309020205020404" pitchFamily="49" charset="0"/>
              <a:buChar char="o"/>
            </a:pPr>
            <a:endParaRPr lang="en-US" sz="1700">
              <a:ea typeface="Verdana"/>
            </a:endParaRPr>
          </a:p>
        </p:txBody>
      </p:sp>
      <p:pic>
        <p:nvPicPr>
          <p:cNvPr id="510" name="Google Shape;510;p73"/>
          <p:cNvPicPr preferRelativeResize="0"/>
          <p:nvPr/>
        </p:nvPicPr>
        <p:blipFill rotWithShape="1">
          <a:blip r:embed="rId3" cstate="email">
            <a:extLst>
              <a:ext uri="{28A0092B-C50C-407E-A947-70E740481C1C}">
                <a14:useLocalDpi xmlns:a14="http://schemas.microsoft.com/office/drawing/2010/main"/>
              </a:ext>
            </a:extLst>
          </a:blip>
          <a:srcRect l="6457" r="12076"/>
          <a:stretch/>
        </p:blipFill>
        <p:spPr>
          <a:xfrm>
            <a:off x="6996113" y="10"/>
            <a:ext cx="5195887" cy="6857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7"/>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E0001B"/>
              </a:buClr>
            </a:pPr>
            <a:r>
              <a:rPr lang="en-GB" sz="3733">
                <a:solidFill>
                  <a:srgbClr val="E0001B"/>
                </a:solidFill>
              </a:rPr>
              <a:t>Overview</a:t>
            </a:r>
            <a:endParaRPr>
              <a:solidFill>
                <a:srgbClr val="E0001B"/>
              </a:solidFill>
            </a:endParaRPr>
          </a:p>
        </p:txBody>
      </p:sp>
      <p:sp>
        <p:nvSpPr>
          <p:cNvPr id="235" name="Google Shape;235;p47"/>
          <p:cNvSpPr txBox="1">
            <a:spLocks noGrp="1"/>
          </p:cNvSpPr>
          <p:nvPr>
            <p:ph idx="1"/>
          </p:nvPr>
        </p:nvSpPr>
        <p:spPr>
          <a:xfrm>
            <a:off x="606039" y="2037525"/>
            <a:ext cx="10826428" cy="4250585"/>
          </a:xfrm>
          <a:prstGeom prst="rect">
            <a:avLst/>
          </a:prstGeom>
          <a:noFill/>
          <a:ln>
            <a:noFill/>
          </a:ln>
        </p:spPr>
        <p:txBody>
          <a:bodyPr spcFirstLastPara="1" vert="horz" wrap="square" lIns="0" tIns="0" rIns="0" bIns="0" rtlCol="0" anchor="t" anchorCtr="0">
            <a:noAutofit/>
          </a:bodyPr>
          <a:lstStyle/>
          <a:p>
            <a:pPr marL="219710" indent="-202565" algn="just">
              <a:buClr>
                <a:schemeClr val="dk1"/>
              </a:buClr>
              <a:buSzPct val="100000"/>
              <a:buFont typeface="Verdana"/>
              <a:buChar char="○"/>
            </a:pPr>
            <a:r>
              <a:rPr lang="en-GB" sz="1600" b="1">
                <a:hlinkClick r:id="rId5" action="ppaction://hlinksldjump"/>
              </a:rPr>
              <a:t>Methodology</a:t>
            </a:r>
            <a:endParaRPr lang="en-GB" sz="1600" b="1">
              <a:ea typeface="Verdana"/>
            </a:endParaRPr>
          </a:p>
          <a:p>
            <a:pPr marL="219710" indent="-202565" algn="just">
              <a:buClr>
                <a:schemeClr val="dk1"/>
              </a:buClr>
              <a:buSzPts val="1400"/>
              <a:buFont typeface="Verdana"/>
              <a:buChar char="○"/>
            </a:pPr>
            <a:endParaRPr sz="1600" b="1">
              <a:ea typeface="Verdana"/>
            </a:endParaRPr>
          </a:p>
          <a:p>
            <a:pPr marL="219710" indent="-202565" algn="just">
              <a:buClr>
                <a:schemeClr val="dk1"/>
              </a:buClr>
              <a:buSzPct val="100000"/>
              <a:buFont typeface="Verdana"/>
              <a:buChar char="○"/>
            </a:pPr>
            <a:r>
              <a:rPr lang="en-GB" sz="1600" b="1">
                <a:hlinkClick r:id="rId6" action="ppaction://hlinksldjump"/>
              </a:rPr>
              <a:t>Background to person-centred care in HIV treatment services</a:t>
            </a:r>
            <a:endParaRPr sz="1600" b="1">
              <a:ea typeface="Verdana"/>
            </a:endParaRPr>
          </a:p>
          <a:p>
            <a:pPr marL="530860" lvl="1" indent="-285750" algn="just">
              <a:buClr>
                <a:srgbClr val="595959"/>
              </a:buClr>
              <a:buSzPct val="100000"/>
              <a:buFont typeface="Arial" panose="020B0604020202020204" pitchFamily="34" charset="0"/>
              <a:buChar char="•"/>
            </a:pPr>
            <a:r>
              <a:rPr lang="en-GB" sz="1600"/>
              <a:t>What is person-centred care in HIV treatment services?</a:t>
            </a:r>
            <a:endParaRPr sz="1600">
              <a:ea typeface="Verdana"/>
            </a:endParaRPr>
          </a:p>
          <a:p>
            <a:pPr marL="530860" lvl="1" indent="-285750" algn="just">
              <a:buClr>
                <a:srgbClr val="595959"/>
              </a:buClr>
              <a:buSzPct val="100000"/>
              <a:buFont typeface="Arial" panose="020B0604020202020204" pitchFamily="34" charset="0"/>
              <a:buChar char="•"/>
            </a:pPr>
            <a:r>
              <a:rPr lang="en-GB" sz="1600"/>
              <a:t>Why do we need person-centred care?</a:t>
            </a:r>
            <a:endParaRPr sz="1600">
              <a:ea typeface="Verdana"/>
            </a:endParaRPr>
          </a:p>
          <a:p>
            <a:pPr marL="530860" lvl="1" indent="-285750" algn="just">
              <a:buClr>
                <a:srgbClr val="595959"/>
              </a:buClr>
              <a:buSzPct val="100000"/>
              <a:buFont typeface="Arial" panose="020B0604020202020204" pitchFamily="34" charset="0"/>
              <a:buChar char="•"/>
            </a:pPr>
            <a:r>
              <a:rPr lang="en-GB" sz="1600"/>
              <a:t>Does person-centred care make a difference? Evidence on improving client outcomes and the care experience.</a:t>
            </a:r>
            <a:endParaRPr lang="en-GB" sz="1600">
              <a:ea typeface="Verdana"/>
            </a:endParaRPr>
          </a:p>
          <a:p>
            <a:pPr marL="530860" lvl="1" indent="-285750" algn="just">
              <a:buClr>
                <a:srgbClr val="595959"/>
              </a:buClr>
              <a:buSzPts val="1300"/>
              <a:buFont typeface="Arial" panose="020B0604020202020204" pitchFamily="34" charset="0"/>
              <a:buChar char="•"/>
            </a:pPr>
            <a:endParaRPr sz="1600">
              <a:ea typeface="Verdana"/>
            </a:endParaRPr>
          </a:p>
          <a:p>
            <a:pPr marL="219710" indent="-202565" algn="just">
              <a:buClr>
                <a:schemeClr val="dk1"/>
              </a:buClr>
              <a:buSzPct val="100000"/>
              <a:buFont typeface="Verdana"/>
              <a:buChar char="○"/>
            </a:pPr>
            <a:r>
              <a:rPr lang="en-GB" sz="1600" b="1">
                <a:hlinkClick r:id="rId7" action="ppaction://hlinksldjump"/>
              </a:rPr>
              <a:t>Approaches to implementation of person-centred care</a:t>
            </a:r>
            <a:endParaRPr sz="1600" b="1">
              <a:ea typeface="Verdana"/>
            </a:endParaRPr>
          </a:p>
          <a:p>
            <a:pPr marL="530860" lvl="1" indent="-285750" algn="just">
              <a:buClr>
                <a:srgbClr val="595959"/>
              </a:buClr>
              <a:buSzPct val="100000"/>
              <a:buFont typeface="Arial" panose="020B0604020202020204" pitchFamily="34" charset="0"/>
              <a:buChar char="•"/>
            </a:pPr>
            <a:r>
              <a:rPr lang="en-GB" sz="1600"/>
              <a:t>What are the principles of person-centred care for providers and health facilities?</a:t>
            </a:r>
            <a:endParaRPr sz="1600">
              <a:ea typeface="Verdana"/>
            </a:endParaRPr>
          </a:p>
          <a:p>
            <a:pPr marL="530860" lvl="1" indent="-285750" algn="just">
              <a:buClr>
                <a:srgbClr val="595959"/>
              </a:buClr>
              <a:buSzPct val="100000"/>
              <a:buFont typeface="Arial" panose="020B0604020202020204" pitchFamily="34" charset="0"/>
              <a:buChar char="•"/>
            </a:pPr>
            <a:r>
              <a:rPr lang="en-GB" sz="1600"/>
              <a:t>What should we do in practice? Evidence on what activities have been implemented</a:t>
            </a:r>
            <a:endParaRPr sz="1600">
              <a:ea typeface="Verdana"/>
            </a:endParaRPr>
          </a:p>
          <a:p>
            <a:pPr marL="530860" lvl="1" indent="-285750" algn="just">
              <a:buClr>
                <a:srgbClr val="595959"/>
              </a:buClr>
              <a:buSzPct val="100000"/>
              <a:buFont typeface="Arial" panose="020B0604020202020204" pitchFamily="34" charset="0"/>
              <a:buChar char="•"/>
            </a:pPr>
            <a:r>
              <a:rPr lang="en-GB" sz="1600"/>
              <a:t>What are the challenges and opportunities in implementing person-centred care?</a:t>
            </a:r>
            <a:endParaRPr lang="en-GB" sz="1600">
              <a:ea typeface="Verdana"/>
            </a:endParaRPr>
          </a:p>
          <a:p>
            <a:pPr marL="530860" lvl="1" indent="-285750" algn="just">
              <a:buClr>
                <a:srgbClr val="595959"/>
              </a:buClr>
              <a:buSzPts val="1300"/>
              <a:buFont typeface="Arial" panose="020B0604020202020204" pitchFamily="34" charset="0"/>
              <a:buChar char="•"/>
            </a:pPr>
            <a:endParaRPr sz="1600">
              <a:ea typeface="Verdana"/>
            </a:endParaRPr>
          </a:p>
          <a:p>
            <a:pPr marL="219710" indent="-227965" algn="just">
              <a:buClr>
                <a:srgbClr val="595959"/>
              </a:buClr>
              <a:buSzPct val="100000"/>
              <a:buFont typeface="Verdana"/>
              <a:buChar char="○"/>
            </a:pPr>
            <a:r>
              <a:rPr lang="en-GB" sz="1600" b="1">
                <a:hlinkClick r:id="rId8" action="ppaction://hlinksldjump"/>
              </a:rPr>
              <a:t>Next steps</a:t>
            </a:r>
            <a:endParaRPr sz="1600" b="1">
              <a:ea typeface="Verdana"/>
            </a:endParaRPr>
          </a:p>
          <a:p>
            <a:pPr marL="530860" lvl="1" indent="-285750" algn="just">
              <a:buClr>
                <a:srgbClr val="595959"/>
              </a:buClr>
              <a:buSzPct val="100000"/>
              <a:buFont typeface="Arial" panose="020B0604020202020204" pitchFamily="34" charset="0"/>
              <a:buChar char="•"/>
            </a:pPr>
            <a:r>
              <a:rPr lang="en-GB" sz="1600"/>
              <a:t>Key messages</a:t>
            </a:r>
            <a:endParaRPr sz="1600">
              <a:ea typeface="Verdana"/>
            </a:endParaRPr>
          </a:p>
          <a:p>
            <a:pPr marL="530860" lvl="1" indent="-285750" algn="just">
              <a:buClr>
                <a:srgbClr val="595959"/>
              </a:buClr>
              <a:buSzPct val="100000"/>
              <a:buFont typeface="Arial" panose="020B0604020202020204" pitchFamily="34" charset="0"/>
              <a:buChar char="•"/>
            </a:pPr>
            <a:r>
              <a:rPr lang="en-GB" sz="1600"/>
              <a:t>Getting started: recommendations for a way forward</a:t>
            </a:r>
            <a:endParaRPr lang="en-GB" sz="1600">
              <a:ea typeface="Verdana"/>
            </a:endParaRPr>
          </a:p>
          <a:p>
            <a:pPr marL="530860" lvl="1" indent="-285750" algn="just">
              <a:buClr>
                <a:srgbClr val="595959"/>
              </a:buClr>
              <a:buSzPct val="100000"/>
              <a:buFont typeface="Arial" panose="020B0604020202020204" pitchFamily="34" charset="0"/>
              <a:buChar char="•"/>
            </a:pPr>
            <a:r>
              <a:rPr lang="en-GB" sz="1600"/>
              <a:t>Quiz to consolidate learning</a:t>
            </a:r>
            <a:endParaRPr lang="en-GB" sz="1600">
              <a:ea typeface="Verdana"/>
            </a:endParaRPr>
          </a:p>
          <a:p>
            <a:pPr marL="530860" lvl="1" indent="-285750" algn="just">
              <a:buClr>
                <a:srgbClr val="595959"/>
              </a:buClr>
              <a:buSzPts val="1300"/>
              <a:buFont typeface="Arial" panose="020B0604020202020204" pitchFamily="34" charset="0"/>
              <a:buChar char="•"/>
            </a:pPr>
            <a:endParaRPr sz="1600">
              <a:ea typeface="Verdana"/>
            </a:endParaRPr>
          </a:p>
          <a:p>
            <a:pPr marL="219710" indent="-227965" algn="just">
              <a:buClr>
                <a:srgbClr val="595959"/>
              </a:buClr>
              <a:buSzPct val="100000"/>
              <a:buFont typeface="Verdana"/>
              <a:buChar char="○"/>
            </a:pPr>
            <a:r>
              <a:rPr lang="en-GB" sz="1600" b="1">
                <a:hlinkClick r:id="rId9" action="ppaction://hlinksldjump"/>
              </a:rPr>
              <a:t>Resources, further information and references</a:t>
            </a:r>
            <a:endParaRPr sz="1600" b="1">
              <a:ea typeface="Verdana"/>
            </a:endParaRPr>
          </a:p>
        </p:txBody>
      </p:sp>
      <p:pic>
        <p:nvPicPr>
          <p:cNvPr id="2" name="Slide 3">
            <a:hlinkClick r:id="" action="ppaction://media"/>
            <a:extLst>
              <a:ext uri="{FF2B5EF4-FFF2-40B4-BE49-F238E27FC236}">
                <a16:creationId xmlns:a16="http://schemas.microsoft.com/office/drawing/2014/main" id="{707040E6-88BC-D2A7-D25A-E05F4B967A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2467" y="613959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9" name="Google Shape;519;p74"/>
          <p:cNvSpPr txBox="1">
            <a:spLocks noGrp="1"/>
          </p:cNvSpPr>
          <p:nvPr>
            <p:ph type="title"/>
          </p:nvPr>
        </p:nvSpPr>
        <p:spPr>
          <a:xfrm>
            <a:off x="442913" y="1401624"/>
            <a:ext cx="5160718" cy="1260000"/>
          </a:xfrm>
          <a:prstGeom prst="rect">
            <a:avLst/>
          </a:prstGeom>
          <a:noFill/>
          <a:ln>
            <a:noFill/>
          </a:ln>
        </p:spPr>
        <p:txBody>
          <a:bodyPr spcFirstLastPara="1" vert="horz" wrap="square" lIns="0" tIns="0" rIns="0" bIns="0" rtlCol="0" anchor="t" anchorCtr="0">
            <a:noAutofit/>
          </a:bodyPr>
          <a:lstStyle/>
          <a:p>
            <a:pPr marL="50799">
              <a:lnSpc>
                <a:spcPct val="100000"/>
              </a:lnSpc>
              <a:buClr>
                <a:schemeClr val="dk1"/>
              </a:buClr>
              <a:buSzPts val="3000"/>
            </a:pPr>
            <a:r>
              <a:rPr lang="en-GB" sz="3200">
                <a:solidFill>
                  <a:schemeClr val="dk1"/>
                </a:solidFill>
                <a:highlight>
                  <a:schemeClr val="lt1"/>
                </a:highlight>
              </a:rPr>
              <a:t>3. Data collection, feedback and utilization</a:t>
            </a:r>
            <a:endParaRPr sz="3200" b="0">
              <a:solidFill>
                <a:schemeClr val="dk1"/>
              </a:solidFill>
            </a:endParaRPr>
          </a:p>
          <a:p>
            <a:endParaRPr sz="3200"/>
          </a:p>
        </p:txBody>
      </p:sp>
      <p:sp>
        <p:nvSpPr>
          <p:cNvPr id="516" name="Google Shape;516;p74"/>
          <p:cNvSpPr txBox="1">
            <a:spLocks noGrp="1"/>
          </p:cNvSpPr>
          <p:nvPr>
            <p:ph idx="1"/>
          </p:nvPr>
        </p:nvSpPr>
        <p:spPr>
          <a:xfrm>
            <a:off x="442913" y="4325815"/>
            <a:ext cx="5169255" cy="1732085"/>
          </a:xfrm>
          <a:prstGeom prst="rect">
            <a:avLst/>
          </a:prstGeom>
          <a:noFill/>
          <a:ln>
            <a:noFill/>
          </a:ln>
        </p:spPr>
        <p:txBody>
          <a:bodyPr spcFirstLastPara="1" vert="horz" wrap="square" lIns="0" tIns="0" rIns="0" bIns="0" rtlCol="0" anchor="t" anchorCtr="0">
            <a:noAutofit/>
          </a:bodyPr>
          <a:lstStyle/>
          <a:p>
            <a:pPr marL="0" indent="0">
              <a:lnSpc>
                <a:spcPct val="115000"/>
              </a:lnSpc>
              <a:buClr>
                <a:schemeClr val="dk1"/>
              </a:buClr>
              <a:buSzPts val="1100"/>
              <a:buNone/>
            </a:pPr>
            <a:r>
              <a:rPr lang="en-GB" sz="2533" i="1">
                <a:solidFill>
                  <a:schemeClr val="dk1"/>
                </a:solidFill>
              </a:rPr>
              <a:t>What are the challenges and opportunities in implementing person-centred care?</a:t>
            </a:r>
            <a:endParaRPr sz="2533" i="1">
              <a:solidFill>
                <a:schemeClr val="dk1"/>
              </a:solidFill>
            </a:endParaRPr>
          </a:p>
          <a:p>
            <a:pPr marL="0" indent="0">
              <a:lnSpc>
                <a:spcPct val="115000"/>
              </a:lnSpc>
              <a:spcBef>
                <a:spcPts val="1600"/>
              </a:spcBef>
              <a:spcAft>
                <a:spcPts val="1600"/>
              </a:spcAft>
              <a:buClr>
                <a:schemeClr val="dk1"/>
              </a:buClr>
              <a:buSzPts val="1100"/>
              <a:buNone/>
            </a:pPr>
            <a:endParaRPr sz="2133">
              <a:solidFill>
                <a:schemeClr val="dk1"/>
              </a:solidFill>
            </a:endParaRPr>
          </a:p>
        </p:txBody>
      </p:sp>
      <p:sp>
        <p:nvSpPr>
          <p:cNvPr id="518" name="Google Shape;518;p74"/>
          <p:cNvSpPr txBox="1"/>
          <p:nvPr/>
        </p:nvSpPr>
        <p:spPr>
          <a:xfrm>
            <a:off x="90233" y="6340933"/>
            <a:ext cx="6722800" cy="410393"/>
          </a:xfrm>
          <a:prstGeom prst="rect">
            <a:avLst/>
          </a:prstGeom>
          <a:noFill/>
          <a:ln>
            <a:noFill/>
          </a:ln>
        </p:spPr>
        <p:txBody>
          <a:bodyPr spcFirstLastPara="1" wrap="square" lIns="121900" tIns="121900" rIns="121900" bIns="121900" anchor="t" anchorCtr="0">
            <a:spAutoFit/>
          </a:bodyPr>
          <a:lstStyle/>
          <a:p>
            <a:r>
              <a:rPr lang="en-GB" sz="1000">
                <a:solidFill>
                  <a:srgbClr val="212121"/>
                </a:solidFill>
                <a:highlight>
                  <a:schemeClr val="lt1"/>
                </a:highlight>
                <a:latin typeface="Verdana"/>
                <a:ea typeface="Verdana"/>
                <a:cs typeface="Verdana"/>
                <a:sym typeface="Verdana"/>
              </a:rPr>
              <a:t>1. </a:t>
            </a:r>
            <a:r>
              <a:rPr lang="en-GB" sz="1000" err="1">
                <a:solidFill>
                  <a:srgbClr val="212121"/>
                </a:solidFill>
                <a:highlight>
                  <a:schemeClr val="lt1"/>
                </a:highlight>
                <a:latin typeface="Verdana"/>
                <a:ea typeface="Verdana"/>
                <a:cs typeface="Verdana"/>
                <a:sym typeface="Verdana"/>
              </a:rPr>
              <a:t>Ritshidze</a:t>
            </a:r>
            <a:r>
              <a:rPr lang="en-GB" sz="1000">
                <a:solidFill>
                  <a:srgbClr val="212121"/>
                </a:solidFill>
                <a:highlight>
                  <a:schemeClr val="lt1"/>
                </a:highlight>
                <a:latin typeface="Verdana"/>
                <a:ea typeface="Verdana"/>
                <a:cs typeface="Verdana"/>
                <a:sym typeface="Verdana"/>
              </a:rPr>
              <a:t> 2023</a:t>
            </a:r>
            <a:endParaRPr sz="1000">
              <a:latin typeface="Verdana"/>
              <a:ea typeface="Verdana"/>
              <a:cs typeface="Verdana"/>
              <a:sym typeface="Verdana"/>
            </a:endParaRPr>
          </a:p>
        </p:txBody>
      </p:sp>
      <p:graphicFrame>
        <p:nvGraphicFramePr>
          <p:cNvPr id="2" name="Google Shape;485;p70">
            <a:extLst>
              <a:ext uri="{FF2B5EF4-FFF2-40B4-BE49-F238E27FC236}">
                <a16:creationId xmlns:a16="http://schemas.microsoft.com/office/drawing/2014/main" id="{FE9916C5-44F8-5F04-8E4A-687BF9F9A43F}"/>
              </a:ext>
            </a:extLst>
          </p:cNvPr>
          <p:cNvGraphicFramePr/>
          <p:nvPr>
            <p:extLst>
              <p:ext uri="{D42A27DB-BD31-4B8C-83A1-F6EECF244321}">
                <p14:modId xmlns:p14="http://schemas.microsoft.com/office/powerpoint/2010/main" val="3536120519"/>
              </p:ext>
            </p:extLst>
          </p:nvPr>
        </p:nvGraphicFramePr>
        <p:xfrm>
          <a:off x="6036876" y="241879"/>
          <a:ext cx="5998646" cy="6302222"/>
        </p:xfrm>
        <a:graphic>
          <a:graphicData uri="http://schemas.openxmlformats.org/drawingml/2006/table">
            <a:tbl>
              <a:tblPr>
                <a:noFill/>
              </a:tblPr>
              <a:tblGrid>
                <a:gridCol w="5998646">
                  <a:extLst>
                    <a:ext uri="{9D8B030D-6E8A-4147-A177-3AD203B41FA5}">
                      <a16:colId xmlns:a16="http://schemas.microsoft.com/office/drawing/2014/main" val="20000"/>
                    </a:ext>
                  </a:extLst>
                </a:gridCol>
              </a:tblGrid>
              <a:tr h="3128642">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Challenges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rPr>
                        <a:t>Practical and political challenges hinder the collection, interpretation, and utilization of data for assessing impact.</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There is a noticeable feedback gap within health information systems, impeding effective communication between stakeholders.</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Challenges abound in developing quality improvement programs that are tailored to meet the diverse needs of clients.</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173580">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Opportunities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There is increasing support for client and staff involvement in quality improvement programmes </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A growing evidence base provides examples of success.</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Development of cheaper, more user-friendly technology makes data collection and utilization more feasible.</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Community-led monitoring approaches include the community in the data collection, for example, the </a:t>
                      </a:r>
                      <a:r>
                        <a:rPr lang="en-GB" sz="1400" err="1">
                          <a:solidFill>
                            <a:schemeClr val="bg1"/>
                          </a:solidFill>
                          <a:latin typeface="+mn-lt"/>
                          <a:ea typeface="Verdana"/>
                          <a:cs typeface="Verdana"/>
                          <a:sym typeface="Verdana"/>
                        </a:rPr>
                        <a:t>Ritshidze</a:t>
                      </a:r>
                      <a:r>
                        <a:rPr lang="en-GB" sz="1400">
                          <a:solidFill>
                            <a:schemeClr val="bg1"/>
                          </a:solidFill>
                          <a:latin typeface="+mn-lt"/>
                          <a:ea typeface="Verdana"/>
                          <a:cs typeface="Verdana"/>
                          <a:sym typeface="Verdana"/>
                        </a:rPr>
                        <a:t> Programme. </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067CA65E-9A61-1A9D-0BA5-0A31D024EF67}"/>
              </a:ext>
            </a:extLst>
          </p:cNvPr>
          <p:cNvPicPr>
            <a:picLocks noChangeAspect="1"/>
          </p:cNvPicPr>
          <p:nvPr/>
        </p:nvPicPr>
        <p:blipFill>
          <a:blip r:embed="rId3"/>
          <a:stretch>
            <a:fillRect/>
          </a:stretch>
        </p:blipFill>
        <p:spPr>
          <a:xfrm>
            <a:off x="6320300" y="3561378"/>
            <a:ext cx="609600" cy="596900"/>
          </a:xfrm>
          <a:prstGeom prst="rect">
            <a:avLst/>
          </a:prstGeom>
        </p:spPr>
      </p:pic>
      <p:pic>
        <p:nvPicPr>
          <p:cNvPr id="4" name="Picture 3">
            <a:extLst>
              <a:ext uri="{FF2B5EF4-FFF2-40B4-BE49-F238E27FC236}">
                <a16:creationId xmlns:a16="http://schemas.microsoft.com/office/drawing/2014/main" id="{C8330C52-7821-105D-F606-C01B8E36CDEA}"/>
              </a:ext>
            </a:extLst>
          </p:cNvPr>
          <p:cNvPicPr>
            <a:picLocks noChangeAspect="1"/>
          </p:cNvPicPr>
          <p:nvPr/>
        </p:nvPicPr>
        <p:blipFill>
          <a:blip r:embed="rId4"/>
          <a:stretch>
            <a:fillRect/>
          </a:stretch>
        </p:blipFill>
        <p:spPr>
          <a:xfrm>
            <a:off x="6272012" y="435003"/>
            <a:ext cx="571500" cy="571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5"/>
          <p:cNvSpPr txBox="1">
            <a:spLocks noGrp="1"/>
          </p:cNvSpPr>
          <p:nvPr>
            <p:ph type="title"/>
          </p:nvPr>
        </p:nvSpPr>
        <p:spPr>
          <a:xfrm>
            <a:off x="442913" y="1401624"/>
            <a:ext cx="6192838" cy="1260000"/>
          </a:xfrm>
        </p:spPr>
        <p:txBody>
          <a:bodyPr spcFirstLastPara="1" vert="horz" lIns="0" tIns="0" rIns="0" bIns="0" rtlCol="0" anchor="t" anchorCtr="0">
            <a:normAutofit/>
          </a:bodyPr>
          <a:lstStyle/>
          <a:p>
            <a:pPr marL="50799">
              <a:buClr>
                <a:schemeClr val="dk1"/>
              </a:buClr>
              <a:buSzPts val="3000"/>
            </a:pPr>
            <a:r>
              <a:rPr lang="en-GB" sz="3600"/>
              <a:t>4. Client-healthcare provider interactions</a:t>
            </a:r>
          </a:p>
        </p:txBody>
      </p:sp>
      <p:sp>
        <p:nvSpPr>
          <p:cNvPr id="526" name="Google Shape;526;p75"/>
          <p:cNvSpPr txBox="1">
            <a:spLocks noGrp="1"/>
          </p:cNvSpPr>
          <p:nvPr>
            <p:ph idx="1"/>
          </p:nvPr>
        </p:nvSpPr>
        <p:spPr>
          <a:xfrm>
            <a:off x="442913" y="2489200"/>
            <a:ext cx="6192837" cy="4241800"/>
          </a:xfrm>
        </p:spPr>
        <p:txBody>
          <a:bodyPr spcFirstLastPara="1" vert="horz" lIns="0" tIns="0" rIns="0" bIns="0" rtlCol="0" anchor="t" anchorCtr="0">
            <a:normAutofit lnSpcReduction="10000"/>
          </a:bodyPr>
          <a:lstStyle/>
          <a:p>
            <a:pPr marL="0" indent="0">
              <a:lnSpc>
                <a:spcPct val="124000"/>
              </a:lnSpc>
              <a:spcBef>
                <a:spcPts val="1600"/>
              </a:spcBef>
              <a:buNone/>
            </a:pPr>
            <a:r>
              <a:rPr lang="en-US" sz="1400" b="1"/>
              <a:t>Person-centred care requires active engagement of clients as partners in their care.</a:t>
            </a:r>
          </a:p>
          <a:p>
            <a:pPr marL="720725" lvl="1" indent="-360363">
              <a:lnSpc>
                <a:spcPct val="124000"/>
              </a:lnSpc>
              <a:buClr>
                <a:schemeClr val="dk1"/>
              </a:buClr>
              <a:buSzPct val="100000"/>
              <a:buFont typeface="Courier New" panose="02070309020205020404" pitchFamily="49" charset="0"/>
              <a:buChar char="o"/>
            </a:pPr>
            <a:r>
              <a:rPr lang="en-US" sz="1400"/>
              <a:t>Provider must facilitate power sharing and empower the development of client agency. </a:t>
            </a:r>
          </a:p>
          <a:p>
            <a:pPr marL="720725" lvl="1" indent="-360363">
              <a:lnSpc>
                <a:spcPct val="124000"/>
              </a:lnSpc>
              <a:buClr>
                <a:schemeClr val="dk1"/>
              </a:buClr>
              <a:buSzPct val="100000"/>
              <a:buFont typeface="Courier New" panose="02070309020205020404" pitchFamily="49" charset="0"/>
              <a:buChar char="o"/>
            </a:pPr>
            <a:r>
              <a:rPr lang="en-US" sz="1400"/>
              <a:t>Clients should be invited to ask questions and suggest solutions to challenges during clinical consultations and counselling sessions.</a:t>
            </a:r>
          </a:p>
          <a:p>
            <a:pPr marL="720725" lvl="1" indent="-360363">
              <a:lnSpc>
                <a:spcPct val="124000"/>
              </a:lnSpc>
              <a:buClr>
                <a:schemeClr val="dk1"/>
              </a:buClr>
              <a:buSzPct val="100000"/>
              <a:buFont typeface="Courier New" panose="02070309020205020404" pitchFamily="49" charset="0"/>
              <a:buChar char="o"/>
            </a:pPr>
            <a:r>
              <a:rPr lang="en-US" sz="1400"/>
              <a:t>Counselling should be individualized and respond to client needs rather than didactic information delivery.</a:t>
            </a:r>
          </a:p>
          <a:p>
            <a:pPr marL="720725" lvl="1" indent="-360363">
              <a:lnSpc>
                <a:spcPct val="124000"/>
              </a:lnSpc>
              <a:buClr>
                <a:schemeClr val="dk1"/>
              </a:buClr>
              <a:buSzPct val="100000"/>
              <a:buFont typeface="Courier New" panose="02070309020205020404" pitchFamily="49" charset="0"/>
              <a:buChar char="o"/>
            </a:pPr>
            <a:r>
              <a:rPr lang="en-US" sz="1400"/>
              <a:t>Appointment scheduling is a two-way discussion of what is possible for the facility and what works for the client.</a:t>
            </a:r>
          </a:p>
          <a:p>
            <a:pPr marL="720725" lvl="1" indent="-360363">
              <a:lnSpc>
                <a:spcPct val="124000"/>
              </a:lnSpc>
              <a:buClr>
                <a:schemeClr val="dk1"/>
              </a:buClr>
              <a:buSzPct val="100000"/>
              <a:buFont typeface="Courier New" panose="02070309020205020404" pitchFamily="49" charset="0"/>
              <a:buChar char="o"/>
            </a:pPr>
            <a:r>
              <a:rPr lang="en-US" sz="1400"/>
              <a:t>Language is important and should facilitate teamwork rather than reinforce power imbalances.</a:t>
            </a:r>
          </a:p>
          <a:p>
            <a:pPr marL="0" indent="0">
              <a:lnSpc>
                <a:spcPct val="124000"/>
              </a:lnSpc>
              <a:spcBef>
                <a:spcPts val="1333"/>
              </a:spcBef>
              <a:buNone/>
            </a:pPr>
            <a:r>
              <a:rPr lang="en-US" sz="1400" b="1"/>
              <a:t>Healthcare provider discretion is needed in the application of person-centred activities.</a:t>
            </a:r>
          </a:p>
          <a:p>
            <a:pPr marL="1219170" indent="0">
              <a:lnSpc>
                <a:spcPct val="124000"/>
              </a:lnSpc>
              <a:spcBef>
                <a:spcPts val="1600"/>
              </a:spcBef>
              <a:spcAft>
                <a:spcPts val="1600"/>
              </a:spcAft>
              <a:buNone/>
            </a:pPr>
            <a:endParaRPr lang="en-US" sz="1400"/>
          </a:p>
        </p:txBody>
      </p:sp>
      <p:pic>
        <p:nvPicPr>
          <p:cNvPr id="2" name="Google Shape;293;p54">
            <a:extLst>
              <a:ext uri="{FF2B5EF4-FFF2-40B4-BE49-F238E27FC236}">
                <a16:creationId xmlns:a16="http://schemas.microsoft.com/office/drawing/2014/main" id="{9F126EEC-26E0-43F0-14AA-31DBC7763119}"/>
              </a:ext>
            </a:extLst>
          </p:cNvPr>
          <p:cNvPicPr preferRelativeResize="0">
            <a:picLocks noGrp="1" noChangeAspect="1"/>
          </p:cNvPicPr>
          <p:nvPr>
            <p:ph type="pic" sz="quarter" idx="12"/>
          </p:nvPr>
        </p:nvPicPr>
        <p:blipFill rotWithShape="1">
          <a:blip r:embed="rId5" cstate="email">
            <a:alphaModFix/>
            <a:extLst>
              <a:ext uri="{28A0092B-C50C-407E-A947-70E740481C1C}">
                <a14:useLocalDpi xmlns:a14="http://schemas.microsoft.com/office/drawing/2010/main"/>
              </a:ext>
            </a:extLst>
          </a:blip>
          <a:srcRect l="10970" r="10970"/>
          <a:stretch/>
        </p:blipFill>
        <p:spPr>
          <a:xfrm>
            <a:off x="6996113" y="0"/>
            <a:ext cx="5195887" cy="6858000"/>
          </a:xfrm>
          <a:prstGeom prst="rect">
            <a:avLst/>
          </a:prstGeom>
          <a:noFill/>
          <a:ln>
            <a:noFill/>
          </a:ln>
        </p:spPr>
      </p:pic>
      <p:pic>
        <p:nvPicPr>
          <p:cNvPr id="3" name="Slide 31">
            <a:hlinkClick r:id="" action="ppaction://media"/>
            <a:extLst>
              <a:ext uri="{FF2B5EF4-FFF2-40B4-BE49-F238E27FC236}">
                <a16:creationId xmlns:a16="http://schemas.microsoft.com/office/drawing/2014/main" id="{E0904A94-8C47-EC63-F514-6595FF26C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92068" y="1270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6" name="Google Shape;536;p76"/>
          <p:cNvSpPr txBox="1">
            <a:spLocks noGrp="1"/>
          </p:cNvSpPr>
          <p:nvPr>
            <p:ph type="title"/>
          </p:nvPr>
        </p:nvSpPr>
        <p:spPr>
          <a:xfrm>
            <a:off x="442913" y="1401624"/>
            <a:ext cx="4911929" cy="1260000"/>
          </a:xfrm>
          <a:prstGeom prst="rect">
            <a:avLst/>
          </a:prstGeom>
          <a:noFill/>
          <a:ln>
            <a:noFill/>
          </a:ln>
        </p:spPr>
        <p:txBody>
          <a:bodyPr spcFirstLastPara="1" vert="horz" wrap="square" lIns="0" tIns="0" rIns="0" bIns="0" rtlCol="0" anchor="t" anchorCtr="0">
            <a:noAutofit/>
          </a:bodyPr>
          <a:lstStyle/>
          <a:p>
            <a:pPr marL="50799">
              <a:buClr>
                <a:schemeClr val="dk1"/>
              </a:buClr>
              <a:buSzPts val="3000"/>
            </a:pPr>
            <a:r>
              <a:rPr lang="en-GB" sz="4000">
                <a:solidFill>
                  <a:schemeClr val="dk1"/>
                </a:solidFill>
              </a:rPr>
              <a:t>4. Client-healthcare provider interactions</a:t>
            </a:r>
            <a:endParaRPr sz="4000">
              <a:solidFill>
                <a:schemeClr val="dk1"/>
              </a:solidFill>
            </a:endParaRPr>
          </a:p>
        </p:txBody>
      </p:sp>
      <p:sp>
        <p:nvSpPr>
          <p:cNvPr id="533" name="Google Shape;533;p76"/>
          <p:cNvSpPr txBox="1">
            <a:spLocks noGrp="1"/>
          </p:cNvSpPr>
          <p:nvPr>
            <p:ph idx="1"/>
          </p:nvPr>
        </p:nvSpPr>
        <p:spPr>
          <a:xfrm>
            <a:off x="442896" y="4594859"/>
            <a:ext cx="6192837" cy="3291841"/>
          </a:xfrm>
          <a:prstGeom prst="rect">
            <a:avLst/>
          </a:prstGeom>
          <a:noFill/>
          <a:ln>
            <a:noFill/>
          </a:ln>
        </p:spPr>
        <p:txBody>
          <a:bodyPr spcFirstLastPara="1" vert="horz" wrap="square" lIns="0" tIns="0" rIns="0" bIns="0" rtlCol="0" anchor="t" anchorCtr="0">
            <a:noAutofit/>
          </a:bodyPr>
          <a:lstStyle/>
          <a:p>
            <a:pPr marL="0" indent="0">
              <a:lnSpc>
                <a:spcPct val="115000"/>
              </a:lnSpc>
              <a:buClr>
                <a:schemeClr val="dk1"/>
              </a:buClr>
              <a:buSzPts val="1100"/>
              <a:buNone/>
            </a:pPr>
            <a:r>
              <a:rPr lang="en-GB" sz="2400" i="1">
                <a:solidFill>
                  <a:schemeClr val="dk1"/>
                </a:solidFill>
              </a:rPr>
              <a:t>What are the challenges and opportunities in implementing </a:t>
            </a:r>
            <a:br>
              <a:rPr lang="en-GB" sz="2400" i="1">
                <a:solidFill>
                  <a:schemeClr val="dk1"/>
                </a:solidFill>
              </a:rPr>
            </a:br>
            <a:r>
              <a:rPr lang="en-GB" sz="2400" i="1">
                <a:solidFill>
                  <a:schemeClr val="dk1"/>
                </a:solidFill>
              </a:rPr>
              <a:t>person-centred care?</a:t>
            </a:r>
            <a:endParaRPr sz="2400" i="1">
              <a:solidFill>
                <a:schemeClr val="dk1"/>
              </a:solidFill>
            </a:endParaRPr>
          </a:p>
          <a:p>
            <a:pPr marL="0" indent="0">
              <a:lnSpc>
                <a:spcPct val="115000"/>
              </a:lnSpc>
              <a:spcBef>
                <a:spcPts val="1600"/>
              </a:spcBef>
              <a:spcAft>
                <a:spcPts val="1600"/>
              </a:spcAft>
              <a:buClr>
                <a:schemeClr val="dk1"/>
              </a:buClr>
              <a:buSzPts val="1100"/>
              <a:buNone/>
            </a:pPr>
            <a:endParaRPr i="1">
              <a:solidFill>
                <a:schemeClr val="dk1"/>
              </a:solidFill>
            </a:endParaRPr>
          </a:p>
        </p:txBody>
      </p:sp>
      <p:sp>
        <p:nvSpPr>
          <p:cNvPr id="535" name="Google Shape;535;p76"/>
          <p:cNvSpPr txBox="1"/>
          <p:nvPr/>
        </p:nvSpPr>
        <p:spPr>
          <a:xfrm>
            <a:off x="90233" y="6340933"/>
            <a:ext cx="6722800" cy="410393"/>
          </a:xfrm>
          <a:prstGeom prst="rect">
            <a:avLst/>
          </a:prstGeom>
          <a:noFill/>
          <a:ln>
            <a:noFill/>
          </a:ln>
        </p:spPr>
        <p:txBody>
          <a:bodyPr spcFirstLastPara="1" wrap="square" lIns="121900" tIns="121900" rIns="121900" bIns="121900" anchor="t" anchorCtr="0">
            <a:spAutoFit/>
          </a:bodyPr>
          <a:lstStyle/>
          <a:p>
            <a:r>
              <a:rPr lang="en-GB" sz="1000">
                <a:solidFill>
                  <a:srgbClr val="212121"/>
                </a:solidFill>
                <a:highlight>
                  <a:schemeClr val="lt1"/>
                </a:highlight>
                <a:latin typeface="Verdana"/>
                <a:ea typeface="Verdana"/>
                <a:cs typeface="Verdana"/>
                <a:sym typeface="Verdana"/>
              </a:rPr>
              <a:t>1. </a:t>
            </a:r>
            <a:r>
              <a:rPr lang="en-GB" sz="1000" err="1">
                <a:solidFill>
                  <a:srgbClr val="212121"/>
                </a:solidFill>
                <a:highlight>
                  <a:schemeClr val="lt1"/>
                </a:highlight>
                <a:latin typeface="Verdana"/>
                <a:ea typeface="Verdana"/>
                <a:cs typeface="Verdana"/>
                <a:sym typeface="Verdana"/>
              </a:rPr>
              <a:t>Ritshidze</a:t>
            </a:r>
            <a:r>
              <a:rPr lang="en-GB" sz="1000">
                <a:solidFill>
                  <a:srgbClr val="212121"/>
                </a:solidFill>
                <a:highlight>
                  <a:schemeClr val="lt1"/>
                </a:highlight>
                <a:latin typeface="Verdana"/>
                <a:ea typeface="Verdana"/>
                <a:cs typeface="Verdana"/>
                <a:sym typeface="Verdana"/>
              </a:rPr>
              <a:t> 2023</a:t>
            </a:r>
            <a:endParaRPr sz="1000">
              <a:latin typeface="Verdana"/>
              <a:ea typeface="Verdana"/>
              <a:cs typeface="Verdana"/>
              <a:sym typeface="Verdana"/>
            </a:endParaRPr>
          </a:p>
        </p:txBody>
      </p:sp>
      <p:graphicFrame>
        <p:nvGraphicFramePr>
          <p:cNvPr id="2" name="Google Shape;485;p70">
            <a:extLst>
              <a:ext uri="{FF2B5EF4-FFF2-40B4-BE49-F238E27FC236}">
                <a16:creationId xmlns:a16="http://schemas.microsoft.com/office/drawing/2014/main" id="{0DDEBB7D-B5B1-05A6-E051-FD81BDBAE908}"/>
              </a:ext>
            </a:extLst>
          </p:cNvPr>
          <p:cNvGraphicFramePr/>
          <p:nvPr>
            <p:extLst>
              <p:ext uri="{D42A27DB-BD31-4B8C-83A1-F6EECF244321}">
                <p14:modId xmlns:p14="http://schemas.microsoft.com/office/powerpoint/2010/main" val="1506484678"/>
              </p:ext>
            </p:extLst>
          </p:nvPr>
        </p:nvGraphicFramePr>
        <p:xfrm>
          <a:off x="6096000" y="241880"/>
          <a:ext cx="5939522" cy="6509446"/>
        </p:xfrm>
        <a:graphic>
          <a:graphicData uri="http://schemas.openxmlformats.org/drawingml/2006/table">
            <a:tbl>
              <a:tblPr>
                <a:noFill/>
              </a:tblPr>
              <a:tblGrid>
                <a:gridCol w="5939522">
                  <a:extLst>
                    <a:ext uri="{9D8B030D-6E8A-4147-A177-3AD203B41FA5}">
                      <a16:colId xmlns:a16="http://schemas.microsoft.com/office/drawing/2014/main" val="20000"/>
                    </a:ext>
                  </a:extLst>
                </a:gridCol>
              </a:tblGrid>
              <a:tr h="3894576">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Challenges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ts val="1200"/>
                        <a:buFont typeface="Courier New" panose="02070309020205020404" pitchFamily="49" charset="0"/>
                        <a:buChar char="o"/>
                      </a:pPr>
                      <a:r>
                        <a:rPr lang="en-GB" sz="1200">
                          <a:solidFill>
                            <a:schemeClr val="bg1"/>
                          </a:solidFill>
                          <a:latin typeface="+mn-lt"/>
                          <a:ea typeface="Verdana"/>
                        </a:rPr>
                        <a:t>Healthcare providers have limited theoretical understanding of person-centred care</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rPr>
                        <a:t>Clients with low literacy levels struggle to engage with complex health information.</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rPr>
                        <a:t>Cultural differences strain communication between healthcare providers and clients. </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rPr>
                        <a:t>Limited understanding of cultural nuances undermines communication</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rPr>
                        <a:t>High client volumes make it difficult for healthcare providers to engage fully in individualized care</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rPr>
                        <a:t>Healthcare provider resistance to change gets in the way of providing person-centred care</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614870">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Opportunities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ts val="1200"/>
                        <a:buFont typeface="Courier New" panose="02070309020205020404" pitchFamily="49" charset="0"/>
                        <a:buChar char="o"/>
                      </a:pPr>
                      <a:r>
                        <a:rPr lang="en-GB" sz="1200">
                          <a:solidFill>
                            <a:schemeClr val="bg1"/>
                          </a:solidFill>
                          <a:latin typeface="+mn-lt"/>
                          <a:ea typeface="Verdana"/>
                          <a:cs typeface="Verdana"/>
                          <a:sym typeface="Verdana"/>
                        </a:rPr>
                        <a:t>Community-led monitoring approaches, like the </a:t>
                      </a:r>
                      <a:r>
                        <a:rPr lang="en-GB" sz="1200" err="1">
                          <a:solidFill>
                            <a:schemeClr val="bg1"/>
                          </a:solidFill>
                          <a:latin typeface="+mn-lt"/>
                          <a:ea typeface="Verdana"/>
                          <a:cs typeface="Verdana"/>
                          <a:sym typeface="Verdana"/>
                        </a:rPr>
                        <a:t>Ritshidze</a:t>
                      </a:r>
                      <a:r>
                        <a:rPr lang="en-GB" sz="1200">
                          <a:solidFill>
                            <a:schemeClr val="bg1"/>
                          </a:solidFill>
                          <a:latin typeface="+mn-lt"/>
                          <a:ea typeface="Verdana"/>
                          <a:cs typeface="Verdana"/>
                          <a:sym typeface="Verdana"/>
                        </a:rPr>
                        <a:t> Programme, reinforce positive changes and identify areas for improvement.</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cs typeface="Verdana"/>
                          <a:sym typeface="Verdana"/>
                        </a:rPr>
                        <a:t>DSD models reduce the burden on healthcare facilities, affording providers time to engage more constructively with fewer clients .</a:t>
                      </a:r>
                    </a:p>
                    <a:p>
                      <a:pPr marL="457200" lvl="0" indent="-304800" algn="l" rtl="0">
                        <a:lnSpc>
                          <a:spcPct val="114000"/>
                        </a:lnSpc>
                        <a:spcBef>
                          <a:spcPts val="0"/>
                        </a:spcBef>
                        <a:spcAft>
                          <a:spcPts val="600"/>
                        </a:spcAft>
                        <a:buClrTx/>
                        <a:buSzPts val="1200"/>
                        <a:buFont typeface="Courier New" panose="02070309020205020404" pitchFamily="49" charset="0"/>
                        <a:buChar char="o"/>
                      </a:pPr>
                      <a:r>
                        <a:rPr lang="en-GB" sz="1200">
                          <a:solidFill>
                            <a:schemeClr val="bg1"/>
                          </a:solidFill>
                          <a:latin typeface="+mn-lt"/>
                          <a:ea typeface="Verdana"/>
                          <a:cs typeface="Verdana"/>
                          <a:sym typeface="Verdana"/>
                        </a:rPr>
                        <a:t>Supportive supervisors are a starting point for making providers feel appreciated and able to adopt person-centred principles.</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F2606335-8BA1-5B81-0991-BF7991275718}"/>
              </a:ext>
            </a:extLst>
          </p:cNvPr>
          <p:cNvPicPr>
            <a:picLocks noChangeAspect="1"/>
          </p:cNvPicPr>
          <p:nvPr/>
        </p:nvPicPr>
        <p:blipFill>
          <a:blip r:embed="rId5"/>
          <a:stretch>
            <a:fillRect/>
          </a:stretch>
        </p:blipFill>
        <p:spPr>
          <a:xfrm>
            <a:off x="6384098" y="4322735"/>
            <a:ext cx="609600" cy="596900"/>
          </a:xfrm>
          <a:prstGeom prst="rect">
            <a:avLst/>
          </a:prstGeom>
        </p:spPr>
      </p:pic>
      <p:pic>
        <p:nvPicPr>
          <p:cNvPr id="4" name="Picture 3">
            <a:extLst>
              <a:ext uri="{FF2B5EF4-FFF2-40B4-BE49-F238E27FC236}">
                <a16:creationId xmlns:a16="http://schemas.microsoft.com/office/drawing/2014/main" id="{3FBEC6E8-1D0F-9A70-D58E-9D1D29126D2C}"/>
              </a:ext>
            </a:extLst>
          </p:cNvPr>
          <p:cNvPicPr>
            <a:picLocks noChangeAspect="1"/>
          </p:cNvPicPr>
          <p:nvPr/>
        </p:nvPicPr>
        <p:blipFill>
          <a:blip r:embed="rId6"/>
          <a:stretch>
            <a:fillRect/>
          </a:stretch>
        </p:blipFill>
        <p:spPr>
          <a:xfrm>
            <a:off x="6378341" y="435003"/>
            <a:ext cx="571500" cy="571500"/>
          </a:xfrm>
          <a:prstGeom prst="rect">
            <a:avLst/>
          </a:prstGeom>
        </p:spPr>
      </p:pic>
      <p:pic>
        <p:nvPicPr>
          <p:cNvPr id="5" name="Slide 32">
            <a:hlinkClick r:id="" action="ppaction://media"/>
            <a:extLst>
              <a:ext uri="{FF2B5EF4-FFF2-40B4-BE49-F238E27FC236}">
                <a16:creationId xmlns:a16="http://schemas.microsoft.com/office/drawing/2014/main" id="{1C7C8C11-BEBE-C92A-EF18-6E9F8CCE8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38058" y="21666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7"/>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marL="50799">
              <a:lnSpc>
                <a:spcPct val="100000"/>
              </a:lnSpc>
              <a:buClr>
                <a:schemeClr val="dk1"/>
              </a:buClr>
              <a:buSzPts val="3000"/>
            </a:pPr>
            <a:r>
              <a:rPr lang="en-GB" sz="4000">
                <a:solidFill>
                  <a:schemeClr val="dk1"/>
                </a:solidFill>
                <a:highlight>
                  <a:schemeClr val="lt1"/>
                </a:highlight>
              </a:rPr>
              <a:t>5. Governance and leadership commitment</a:t>
            </a:r>
            <a:endParaRPr sz="4000" b="0">
              <a:solidFill>
                <a:schemeClr val="dk1"/>
              </a:solidFill>
            </a:endParaRPr>
          </a:p>
          <a:p>
            <a:endParaRPr sz="4000"/>
          </a:p>
        </p:txBody>
      </p:sp>
      <p:sp>
        <p:nvSpPr>
          <p:cNvPr id="543" name="Google Shape;543;p77"/>
          <p:cNvSpPr txBox="1">
            <a:spLocks noGrp="1"/>
          </p:cNvSpPr>
          <p:nvPr>
            <p:ph idx="1"/>
          </p:nvPr>
        </p:nvSpPr>
        <p:spPr>
          <a:xfrm>
            <a:off x="442913" y="3429000"/>
            <a:ext cx="6192837" cy="3291841"/>
          </a:xfrm>
          <a:prstGeom prst="rect">
            <a:avLst/>
          </a:prstGeom>
          <a:noFill/>
          <a:ln>
            <a:noFill/>
          </a:ln>
        </p:spPr>
        <p:txBody>
          <a:bodyPr spcFirstLastPara="1" vert="horz" wrap="square" lIns="0" tIns="0" rIns="0" bIns="0" rtlCol="0" anchor="t" anchorCtr="0">
            <a:noAutofit/>
          </a:bodyPr>
          <a:lstStyle/>
          <a:p>
            <a:pPr marL="608965" indent="-397510">
              <a:lnSpc>
                <a:spcPct val="105000"/>
              </a:lnSpc>
              <a:buSzPct val="100000"/>
              <a:buFont typeface="Courier New" panose="02070309020205020404" pitchFamily="49" charset="0"/>
              <a:buChar char="o"/>
            </a:pPr>
            <a:r>
              <a:rPr lang="en-GB" sz="1467">
                <a:solidFill>
                  <a:srgbClr val="222222"/>
                </a:solidFill>
                <a:highlight>
                  <a:schemeClr val="lt1"/>
                </a:highlight>
              </a:rPr>
              <a:t>Person-centred care must be implemented at the individual provider level and at the organizational and structural level of the health system.</a:t>
            </a:r>
            <a:endParaRPr lang="en-US" sz="1467">
              <a:solidFill>
                <a:srgbClr val="222222"/>
              </a:solidFill>
              <a:highlight>
                <a:srgbClr val="FFFFFF"/>
              </a:highlight>
              <a:ea typeface="Verdana"/>
            </a:endParaRPr>
          </a:p>
          <a:p>
            <a:pPr marL="608965" indent="-397510">
              <a:lnSpc>
                <a:spcPct val="115000"/>
              </a:lnSpc>
              <a:buSzPct val="100000"/>
              <a:buFont typeface="Courier New" panose="02070309020205020404" pitchFamily="49" charset="0"/>
              <a:buChar char="o"/>
            </a:pPr>
            <a:r>
              <a:rPr lang="en-GB" sz="1467">
                <a:solidFill>
                  <a:schemeClr val="dk1"/>
                </a:solidFill>
              </a:rPr>
              <a:t>Leaders should acknowledge the intricate link between client-centredness and provider-centredness.</a:t>
            </a:r>
            <a:endParaRPr sz="1467">
              <a:solidFill>
                <a:srgbClr val="222222"/>
              </a:solidFill>
              <a:highlight>
                <a:srgbClr val="FFFFFF"/>
              </a:highlight>
              <a:ea typeface="Verdana"/>
            </a:endParaRPr>
          </a:p>
          <a:p>
            <a:pPr marL="608965" indent="-397510">
              <a:lnSpc>
                <a:spcPct val="105000"/>
              </a:lnSpc>
              <a:buSzPct val="100000"/>
              <a:buFont typeface="Courier New" panose="02070309020205020404" pitchFamily="49" charset="0"/>
              <a:buChar char="o"/>
            </a:pPr>
            <a:r>
              <a:rPr lang="en-GB" sz="1467">
                <a:solidFill>
                  <a:srgbClr val="222222"/>
                </a:solidFill>
                <a:highlight>
                  <a:schemeClr val="lt1"/>
                </a:highlight>
              </a:rPr>
              <a:t>It is important to establish a positive person-centred care culture at an organizational level to support the implementation of person-centred activities.</a:t>
            </a:r>
            <a:endParaRPr sz="1467">
              <a:solidFill>
                <a:srgbClr val="222222"/>
              </a:solidFill>
              <a:highlight>
                <a:srgbClr val="FFFFFF"/>
              </a:highlight>
              <a:ea typeface="Verdana"/>
            </a:endParaRPr>
          </a:p>
          <a:p>
            <a:pPr marL="608965" indent="-397510">
              <a:lnSpc>
                <a:spcPct val="105000"/>
              </a:lnSpc>
              <a:buClr>
                <a:srgbClr val="222222"/>
              </a:buClr>
              <a:buSzPct val="100000"/>
              <a:buFont typeface="Courier New" panose="02070309020205020404" pitchFamily="49" charset="0"/>
              <a:buChar char="o"/>
            </a:pPr>
            <a:r>
              <a:rPr lang="en-GB" sz="1467">
                <a:solidFill>
                  <a:srgbClr val="222222"/>
                </a:solidFill>
                <a:highlight>
                  <a:schemeClr val="lt1"/>
                </a:highlight>
              </a:rPr>
              <a:t>Leadership teams are key in harmonizing person-centred principles and narrowing the policy-practice gap. </a:t>
            </a:r>
            <a:endParaRPr sz="1467">
              <a:solidFill>
                <a:srgbClr val="222222"/>
              </a:solidFill>
              <a:highlight>
                <a:srgbClr val="FFFFFF"/>
              </a:highlight>
              <a:ea typeface="Verdana"/>
            </a:endParaRPr>
          </a:p>
          <a:p>
            <a:pPr marL="608965" indent="-397510">
              <a:lnSpc>
                <a:spcPct val="105000"/>
              </a:lnSpc>
              <a:buClr>
                <a:srgbClr val="222222"/>
              </a:buClr>
              <a:buSzPct val="100000"/>
              <a:buFont typeface="Courier New" panose="02070309020205020404" pitchFamily="49" charset="0"/>
              <a:buChar char="o"/>
            </a:pPr>
            <a:r>
              <a:rPr lang="en-GB" sz="1467">
                <a:solidFill>
                  <a:srgbClr val="222222"/>
                </a:solidFill>
                <a:highlight>
                  <a:schemeClr val="lt1"/>
                </a:highlight>
              </a:rPr>
              <a:t>Leadership training programmes that emphasize the value of person-centred approaches can foster commitment to person-centred approaches.</a:t>
            </a:r>
            <a:endParaRPr sz="1467">
              <a:solidFill>
                <a:srgbClr val="222222"/>
              </a:solidFill>
              <a:highlight>
                <a:srgbClr val="FFFFFF"/>
              </a:highlight>
              <a:ea typeface="Verdana"/>
            </a:endParaRPr>
          </a:p>
          <a:p>
            <a:pPr marL="0" indent="0">
              <a:lnSpc>
                <a:spcPct val="115000"/>
              </a:lnSpc>
              <a:spcBef>
                <a:spcPts val="1600"/>
              </a:spcBef>
              <a:spcAft>
                <a:spcPts val="1600"/>
              </a:spcAft>
              <a:buClr>
                <a:schemeClr val="dk1"/>
              </a:buClr>
              <a:buSzPts val="1100"/>
              <a:buNone/>
            </a:pPr>
            <a:endParaRPr sz="1467">
              <a:solidFill>
                <a:schemeClr val="dk1"/>
              </a:solidFill>
            </a:endParaRPr>
          </a:p>
        </p:txBody>
      </p:sp>
      <p:pic>
        <p:nvPicPr>
          <p:cNvPr id="5" name="Picture Placeholder 4" descr="Person holding mug">
            <a:extLst>
              <a:ext uri="{FF2B5EF4-FFF2-40B4-BE49-F238E27FC236}">
                <a16:creationId xmlns:a16="http://schemas.microsoft.com/office/drawing/2014/main" id="{20F1895F-37A1-DB41-5D3C-5662A929210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745" r="24745"/>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2" name="Google Shape;552;p78"/>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marL="50799">
              <a:lnSpc>
                <a:spcPct val="100000"/>
              </a:lnSpc>
              <a:buClr>
                <a:schemeClr val="dk1"/>
              </a:buClr>
              <a:buSzPts val="3000"/>
            </a:pPr>
            <a:r>
              <a:rPr lang="en-GB" sz="4000">
                <a:solidFill>
                  <a:schemeClr val="dk1"/>
                </a:solidFill>
                <a:highlight>
                  <a:schemeClr val="lt1"/>
                </a:highlight>
              </a:rPr>
              <a:t>5. Governance and leadership commitment</a:t>
            </a:r>
            <a:endParaRPr sz="4000" b="0">
              <a:solidFill>
                <a:schemeClr val="dk1"/>
              </a:solidFill>
            </a:endParaRPr>
          </a:p>
          <a:p>
            <a:endParaRPr sz="4000"/>
          </a:p>
        </p:txBody>
      </p:sp>
      <p:sp>
        <p:nvSpPr>
          <p:cNvPr id="550" name="Google Shape;550;p78"/>
          <p:cNvSpPr txBox="1">
            <a:spLocks noGrp="1"/>
          </p:cNvSpPr>
          <p:nvPr>
            <p:ph idx="1"/>
          </p:nvPr>
        </p:nvSpPr>
        <p:spPr>
          <a:xfrm>
            <a:off x="442913" y="4515892"/>
            <a:ext cx="5362599" cy="1542008"/>
          </a:xfrm>
          <a:prstGeom prst="rect">
            <a:avLst/>
          </a:prstGeom>
          <a:noFill/>
          <a:ln>
            <a:noFill/>
          </a:ln>
        </p:spPr>
        <p:txBody>
          <a:bodyPr spcFirstLastPara="1" vert="horz" wrap="square" lIns="0" tIns="0" rIns="0" bIns="0" rtlCol="0" anchor="t" anchorCtr="0">
            <a:noAutofit/>
          </a:bodyPr>
          <a:lstStyle/>
          <a:p>
            <a:pPr marL="0" indent="0">
              <a:lnSpc>
                <a:spcPct val="115000"/>
              </a:lnSpc>
              <a:spcAft>
                <a:spcPts val="1600"/>
              </a:spcAft>
              <a:buClr>
                <a:schemeClr val="dk1"/>
              </a:buClr>
              <a:buSzPts val="1100"/>
              <a:buNone/>
            </a:pPr>
            <a:r>
              <a:rPr lang="en-GB" sz="2533" i="1">
                <a:solidFill>
                  <a:schemeClr val="dk1"/>
                </a:solidFill>
              </a:rPr>
              <a:t>What are the challenges and opportunities in implementing person-centred care?</a:t>
            </a:r>
            <a:endParaRPr sz="2133" i="1">
              <a:solidFill>
                <a:schemeClr val="dk1"/>
              </a:solidFill>
            </a:endParaRPr>
          </a:p>
        </p:txBody>
      </p:sp>
      <p:graphicFrame>
        <p:nvGraphicFramePr>
          <p:cNvPr id="2" name="Google Shape;485;p70">
            <a:extLst>
              <a:ext uri="{FF2B5EF4-FFF2-40B4-BE49-F238E27FC236}">
                <a16:creationId xmlns:a16="http://schemas.microsoft.com/office/drawing/2014/main" id="{06B5DF98-19E4-6014-3E51-2DDF2FF465E3}"/>
              </a:ext>
            </a:extLst>
          </p:cNvPr>
          <p:cNvGraphicFramePr/>
          <p:nvPr/>
        </p:nvGraphicFramePr>
        <p:xfrm>
          <a:off x="6036876" y="241880"/>
          <a:ext cx="5998646" cy="6400760"/>
        </p:xfrm>
        <a:graphic>
          <a:graphicData uri="http://schemas.openxmlformats.org/drawingml/2006/table">
            <a:tbl>
              <a:tblPr>
                <a:noFill/>
              </a:tblPr>
              <a:tblGrid>
                <a:gridCol w="5998646">
                  <a:extLst>
                    <a:ext uri="{9D8B030D-6E8A-4147-A177-3AD203B41FA5}">
                      <a16:colId xmlns:a16="http://schemas.microsoft.com/office/drawing/2014/main" val="20000"/>
                    </a:ext>
                  </a:extLst>
                </a:gridCol>
              </a:tblGrid>
              <a:tr h="3490148">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Challenges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rPr>
                        <a:t>Inconsistent commitment to person-centred care principles from leadership undermine implementation</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There is often resistance to change within the organizational hierarchy to align with person-centred care initiatives</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Securing necessary resources and support for the implementation of person-centred care is a challenge</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rPr>
                        <a:t>Working with different partners can make consistent governance difficult</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910612">
                <a:tc>
                  <a:txBody>
                    <a:bodyPr/>
                    <a:lstStyle/>
                    <a:p>
                      <a:pPr marL="0" lvl="0" indent="0" algn="l" rtl="0">
                        <a:lnSpc>
                          <a:spcPct val="200000"/>
                        </a:lnSpc>
                        <a:spcBef>
                          <a:spcPts val="0"/>
                        </a:spcBef>
                        <a:spcAft>
                          <a:spcPts val="0"/>
                        </a:spcAft>
                        <a:buNone/>
                      </a:pPr>
                      <a:r>
                        <a:rPr lang="en-GB" sz="2000" b="1">
                          <a:solidFill>
                            <a:schemeClr val="bg1"/>
                          </a:solidFill>
                          <a:latin typeface="Verdana"/>
                          <a:ea typeface="Verdana"/>
                          <a:cs typeface="Verdana"/>
                          <a:sym typeface="Verdana"/>
                        </a:rPr>
                        <a:t>           Opportunities</a:t>
                      </a:r>
                      <a:endParaRPr sz="2000" b="1">
                        <a:solidFill>
                          <a:schemeClr val="bg1"/>
                        </a:solidFill>
                        <a:latin typeface="Verdana"/>
                        <a:ea typeface="Verdana"/>
                        <a:cs typeface="Verdana"/>
                        <a:sym typeface="Verdana"/>
                      </a:endParaRPr>
                    </a:p>
                    <a:p>
                      <a:pPr marL="457200" lvl="0" indent="-304800" algn="l" rtl="0">
                        <a:lnSpc>
                          <a:spcPct val="114000"/>
                        </a:lnSpc>
                        <a:spcBef>
                          <a:spcPts val="120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The evidence of impact for person-centred care is growing and creates a compelling case for implementation. </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Person-centred care aligns with policies of guiding organizations, such as the World Health Organization.</a:t>
                      </a:r>
                    </a:p>
                    <a:p>
                      <a:pPr marL="457200" lvl="0" indent="-304800" algn="l" rtl="0">
                        <a:lnSpc>
                          <a:spcPct val="114000"/>
                        </a:lnSpc>
                        <a:spcBef>
                          <a:spcPts val="0"/>
                        </a:spcBef>
                        <a:spcAft>
                          <a:spcPts val="600"/>
                        </a:spcAft>
                        <a:buClrTx/>
                        <a:buSzPct val="100000"/>
                        <a:buFont typeface="Courier New" panose="02070309020205020404" pitchFamily="49" charset="0"/>
                        <a:buChar char="o"/>
                      </a:pPr>
                      <a:r>
                        <a:rPr lang="en-GB" sz="1400">
                          <a:solidFill>
                            <a:schemeClr val="bg1"/>
                          </a:solidFill>
                          <a:latin typeface="+mn-lt"/>
                          <a:ea typeface="Verdana"/>
                          <a:cs typeface="Verdana"/>
                          <a:sym typeface="Verdana"/>
                        </a:rPr>
                        <a:t>Organizational policies are regularly reviewed, and this process can be targeted to ensure person-centred principles are incorporated.</a:t>
                      </a:r>
                    </a:p>
                  </a:txBody>
                  <a:tcPr marL="121900" marR="121900" marT="121900" marB="1219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91832952-71B9-1B5E-080E-845C8DC776E2}"/>
              </a:ext>
            </a:extLst>
          </p:cNvPr>
          <p:cNvPicPr>
            <a:picLocks noChangeAspect="1"/>
          </p:cNvPicPr>
          <p:nvPr/>
        </p:nvPicPr>
        <p:blipFill>
          <a:blip r:embed="rId3"/>
          <a:stretch>
            <a:fillRect/>
          </a:stretch>
        </p:blipFill>
        <p:spPr>
          <a:xfrm>
            <a:off x="6320300" y="3944150"/>
            <a:ext cx="609600" cy="596900"/>
          </a:xfrm>
          <a:prstGeom prst="rect">
            <a:avLst/>
          </a:prstGeom>
        </p:spPr>
      </p:pic>
      <p:pic>
        <p:nvPicPr>
          <p:cNvPr id="4" name="Picture 3">
            <a:extLst>
              <a:ext uri="{FF2B5EF4-FFF2-40B4-BE49-F238E27FC236}">
                <a16:creationId xmlns:a16="http://schemas.microsoft.com/office/drawing/2014/main" id="{99EAF67D-AC2E-16C0-ED31-FDA9929CFB70}"/>
              </a:ext>
            </a:extLst>
          </p:cNvPr>
          <p:cNvPicPr>
            <a:picLocks noChangeAspect="1"/>
          </p:cNvPicPr>
          <p:nvPr/>
        </p:nvPicPr>
        <p:blipFill>
          <a:blip r:embed="rId4"/>
          <a:stretch>
            <a:fillRect/>
          </a:stretch>
        </p:blipFill>
        <p:spPr>
          <a:xfrm>
            <a:off x="6272012" y="435003"/>
            <a:ext cx="571500" cy="571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sz="6133">
                <a:latin typeface="Verdana"/>
                <a:ea typeface="Verdana"/>
                <a:cs typeface="Verdana"/>
                <a:sym typeface="Verdana"/>
              </a:rPr>
            </a:br>
            <a:r>
              <a:rPr lang="en-GB" sz="6133">
                <a:latin typeface="Verdana"/>
                <a:ea typeface="Verdana"/>
                <a:cs typeface="Verdana"/>
                <a:sym typeface="Verdana"/>
              </a:rPr>
              <a:t>Next steps</a:t>
            </a:r>
            <a:endParaRPr sz="6133">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0"/>
          <p:cNvSpPr txBox="1">
            <a:spLocks noGrp="1"/>
          </p:cNvSpPr>
          <p:nvPr>
            <p:ph type="title"/>
          </p:nvPr>
        </p:nvSpPr>
        <p:spPr>
          <a:xfrm>
            <a:off x="442933" y="1401628"/>
            <a:ext cx="6192800" cy="804800"/>
          </a:xfrm>
          <a:prstGeom prst="rect">
            <a:avLst/>
          </a:prstGeom>
          <a:noFill/>
          <a:ln>
            <a:noFill/>
          </a:ln>
        </p:spPr>
        <p:txBody>
          <a:bodyPr spcFirstLastPara="1" vert="horz" wrap="square" lIns="0" tIns="0" rIns="0" bIns="0" rtlCol="0" anchor="t" anchorCtr="0">
            <a:noAutofit/>
          </a:bodyPr>
          <a:lstStyle/>
          <a:p>
            <a:pPr>
              <a:buClr>
                <a:schemeClr val="dk1"/>
              </a:buClr>
            </a:pPr>
            <a:r>
              <a:rPr lang="en-GB">
                <a:solidFill>
                  <a:schemeClr val="dk1"/>
                </a:solidFill>
              </a:rPr>
              <a:t>Key messages</a:t>
            </a:r>
            <a:endParaRPr/>
          </a:p>
        </p:txBody>
      </p:sp>
      <p:sp>
        <p:nvSpPr>
          <p:cNvPr id="565" name="Google Shape;565;p80"/>
          <p:cNvSpPr txBox="1">
            <a:spLocks noGrp="1"/>
          </p:cNvSpPr>
          <p:nvPr>
            <p:ph type="body" idx="4294967295"/>
          </p:nvPr>
        </p:nvSpPr>
        <p:spPr>
          <a:xfrm>
            <a:off x="442933" y="2382300"/>
            <a:ext cx="6400400" cy="3675600"/>
          </a:xfrm>
          <a:prstGeom prst="rect">
            <a:avLst/>
          </a:prstGeom>
          <a:noFill/>
          <a:ln>
            <a:noFill/>
          </a:ln>
        </p:spPr>
        <p:txBody>
          <a:bodyPr spcFirstLastPara="1" vert="horz" wrap="square" lIns="0" tIns="0" rIns="0" bIns="0" rtlCol="0" anchor="t" anchorCtr="0">
            <a:noAutofit/>
          </a:bodyPr>
          <a:lstStyle/>
          <a:p>
            <a:pPr marL="219710" indent="-202565">
              <a:buClr>
                <a:srgbClr val="000000"/>
              </a:buClr>
              <a:buSzPct val="100000"/>
            </a:pPr>
            <a:r>
              <a:rPr lang="en-GB" sz="1850">
                <a:solidFill>
                  <a:schemeClr val="dk1"/>
                </a:solidFill>
              </a:rPr>
              <a:t>The core principle of person-centred care is simple: </a:t>
            </a:r>
            <a:br>
              <a:rPr lang="en-GB" sz="1850"/>
            </a:br>
            <a:r>
              <a:rPr lang="en-GB" sz="1850" b="1">
                <a:solidFill>
                  <a:schemeClr val="dk1"/>
                </a:solidFill>
              </a:rPr>
              <a:t>it is just putting people at the centre of everything we do.</a:t>
            </a:r>
            <a:endParaRPr lang="en-US" sz="1850" b="1">
              <a:solidFill>
                <a:schemeClr val="dk1"/>
              </a:solidFill>
              <a:ea typeface="Verdana"/>
            </a:endParaRPr>
          </a:p>
          <a:p>
            <a:pPr marL="219710" indent="-202565">
              <a:spcBef>
                <a:spcPts val="1333"/>
              </a:spcBef>
              <a:buClr>
                <a:srgbClr val="000000"/>
              </a:buClr>
              <a:buSzPct val="100000"/>
            </a:pPr>
            <a:r>
              <a:rPr lang="en-GB" sz="1850"/>
              <a:t>Implementing person-centred care requires an understanding and appreciation of the principles and support to adapt them to the local context.</a:t>
            </a:r>
            <a:endParaRPr sz="1850">
              <a:ea typeface="Verdana"/>
            </a:endParaRPr>
          </a:p>
          <a:p>
            <a:pPr marL="219710" indent="-202565">
              <a:spcBef>
                <a:spcPts val="1333"/>
              </a:spcBef>
              <a:buSzPct val="100000"/>
            </a:pPr>
            <a:r>
              <a:rPr lang="en-GB" sz="1850"/>
              <a:t>Clients AND providers are both central to </a:t>
            </a:r>
            <a:br>
              <a:rPr lang="en-GB" sz="1850"/>
            </a:br>
            <a:r>
              <a:rPr lang="en-GB" sz="1850"/>
              <a:t>person-centred care. Both need investment and support.</a:t>
            </a:r>
            <a:endParaRPr sz="1850">
              <a:ea typeface="Verdana"/>
            </a:endParaRPr>
          </a:p>
          <a:p>
            <a:pPr marL="219710" indent="-202565">
              <a:spcBef>
                <a:spcPts val="1333"/>
              </a:spcBef>
              <a:spcAft>
                <a:spcPts val="1333"/>
              </a:spcAft>
              <a:buSzPct val="100000"/>
            </a:pPr>
            <a:r>
              <a:rPr lang="en-GB" sz="1850"/>
              <a:t>Person-centred care is a system approach, but individuals can implement person-centred care in small ways every day.</a:t>
            </a:r>
            <a:endParaRPr sz="1850">
              <a:ea typeface="Verdana"/>
            </a:endParaRPr>
          </a:p>
        </p:txBody>
      </p:sp>
      <p:pic>
        <p:nvPicPr>
          <p:cNvPr id="566" name="Google Shape;566;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67284" y="-24235"/>
            <a:ext cx="5224715" cy="69629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1"/>
          <p:cNvSpPr txBox="1">
            <a:spLocks noGrp="1"/>
          </p:cNvSpPr>
          <p:nvPr>
            <p:ph type="title"/>
          </p:nvPr>
        </p:nvSpPr>
        <p:spPr>
          <a:xfrm>
            <a:off x="442916" y="1401619"/>
            <a:ext cx="8989841" cy="1260000"/>
          </a:xfrm>
          <a:prstGeom prst="rect">
            <a:avLst/>
          </a:prstGeom>
          <a:noFill/>
          <a:ln>
            <a:noFill/>
          </a:ln>
        </p:spPr>
        <p:txBody>
          <a:bodyPr spcFirstLastPara="1" vert="horz" wrap="square" lIns="0" tIns="0" rIns="0" bIns="0" rtlCol="0" anchor="t" anchorCtr="0">
            <a:noAutofit/>
          </a:bodyPr>
          <a:lstStyle/>
          <a:p>
            <a:pPr>
              <a:buClr>
                <a:schemeClr val="dk1"/>
              </a:buClr>
            </a:pPr>
            <a:r>
              <a:rPr lang="en-GB">
                <a:solidFill>
                  <a:schemeClr val="dk1"/>
                </a:solidFill>
              </a:rPr>
              <a:t>Getting started</a:t>
            </a:r>
            <a:endParaRPr/>
          </a:p>
        </p:txBody>
      </p:sp>
      <p:sp>
        <p:nvSpPr>
          <p:cNvPr id="573" name="Google Shape;573;p81"/>
          <p:cNvSpPr txBox="1">
            <a:spLocks noGrp="1"/>
          </p:cNvSpPr>
          <p:nvPr>
            <p:ph type="body" idx="4294967295"/>
          </p:nvPr>
        </p:nvSpPr>
        <p:spPr>
          <a:xfrm>
            <a:off x="442933" y="2256100"/>
            <a:ext cx="10303414" cy="4206000"/>
          </a:xfrm>
          <a:prstGeom prst="rect">
            <a:avLst/>
          </a:prstGeom>
          <a:noFill/>
          <a:ln>
            <a:noFill/>
          </a:ln>
        </p:spPr>
        <p:txBody>
          <a:bodyPr spcFirstLastPara="1" vert="horz" wrap="square" lIns="0" tIns="0" rIns="0" bIns="0" rtlCol="0" anchor="t" anchorCtr="0">
            <a:noAutofit/>
          </a:bodyPr>
          <a:lstStyle/>
          <a:p>
            <a:pPr marL="0" indent="0">
              <a:buNone/>
            </a:pPr>
            <a:r>
              <a:rPr lang="en-GB" sz="1800" dirty="0"/>
              <a:t>Think through these questions to apply person-centred care in your context:</a:t>
            </a:r>
            <a:endParaRPr sz="1800" dirty="0"/>
          </a:p>
          <a:p>
            <a:pPr marL="368300" indent="-342900">
              <a:spcBef>
                <a:spcPts val="1333"/>
              </a:spcBef>
              <a:buSzPct val="100000"/>
              <a:buFont typeface="+mj-lt"/>
              <a:buAutoNum type="arabicPeriod"/>
            </a:pPr>
            <a:r>
              <a:rPr lang="en-GB" sz="1600" dirty="0"/>
              <a:t>When and where do the principles of person-centred care apply in my work?</a:t>
            </a:r>
            <a:endParaRPr sz="1600" dirty="0">
              <a:ea typeface="Verdana"/>
            </a:endParaRPr>
          </a:p>
          <a:p>
            <a:pPr marL="368300" indent="-342900">
              <a:spcBef>
                <a:spcPts val="1333"/>
              </a:spcBef>
              <a:buSzPct val="100000"/>
              <a:buFont typeface="+mj-lt"/>
              <a:buAutoNum type="arabicPeriod"/>
            </a:pPr>
            <a:r>
              <a:rPr lang="en-GB" sz="1600" dirty="0"/>
              <a:t>Which of the example activities could be implemented in my programme?</a:t>
            </a:r>
            <a:endParaRPr sz="1600" dirty="0">
              <a:ea typeface="Verdana"/>
            </a:endParaRPr>
          </a:p>
          <a:p>
            <a:pPr marL="368300" indent="-342900">
              <a:spcBef>
                <a:spcPts val="1333"/>
              </a:spcBef>
              <a:buSzPct val="100000"/>
              <a:buFont typeface="+mj-lt"/>
              <a:buAutoNum type="arabicPeriod"/>
            </a:pPr>
            <a:r>
              <a:rPr lang="en-GB" sz="1600" dirty="0"/>
              <a:t>What adaptations to the examples are needed to make the activities work in my context?</a:t>
            </a:r>
            <a:endParaRPr sz="1600" dirty="0">
              <a:ea typeface="Verdana"/>
            </a:endParaRPr>
          </a:p>
          <a:p>
            <a:pPr marL="368300" indent="-342900">
              <a:spcBef>
                <a:spcPts val="1333"/>
              </a:spcBef>
              <a:buSzPct val="100000"/>
              <a:buFont typeface="+mj-lt"/>
              <a:buAutoNum type="arabicPeriod"/>
            </a:pPr>
            <a:r>
              <a:rPr lang="en-GB" sz="1600" dirty="0"/>
              <a:t>What additional activities does this reflection inspire me to consider implementing in my context?</a:t>
            </a:r>
            <a:endParaRPr lang="en-GB" sz="1600" dirty="0">
              <a:ea typeface="Verdana"/>
            </a:endParaRPr>
          </a:p>
          <a:p>
            <a:pPr marL="368300" indent="-342900">
              <a:spcBef>
                <a:spcPts val="1333"/>
              </a:spcBef>
              <a:buSzPct val="100000"/>
              <a:buFont typeface="+mj-lt"/>
              <a:buAutoNum type="arabicPeriod"/>
            </a:pPr>
            <a:r>
              <a:rPr lang="en-GB" sz="1600" dirty="0"/>
              <a:t>What challenges to implementation need to be overcome?</a:t>
            </a:r>
            <a:endParaRPr sz="1600" dirty="0">
              <a:ea typeface="Verdana"/>
            </a:endParaRPr>
          </a:p>
          <a:p>
            <a:pPr marL="368300" indent="-342900">
              <a:spcBef>
                <a:spcPts val="1333"/>
              </a:spcBef>
              <a:buSzPct val="100000"/>
              <a:buFont typeface="+mj-lt"/>
              <a:buAutoNum type="arabicPeriod"/>
            </a:pPr>
            <a:r>
              <a:rPr lang="en-GB" sz="1600" dirty="0"/>
              <a:t>What are the opportunities that could support me to implement person-centred care every day?</a:t>
            </a:r>
            <a:endParaRPr sz="1600" dirty="0">
              <a:ea typeface="Verdana"/>
            </a:endParaRPr>
          </a:p>
          <a:p>
            <a:pPr marL="368300" indent="-342900">
              <a:spcBef>
                <a:spcPts val="1600"/>
              </a:spcBef>
              <a:buSzPct val="100000"/>
              <a:buFont typeface="+mj-lt"/>
              <a:buAutoNum type="arabicPeriod"/>
            </a:pPr>
            <a:r>
              <a:rPr lang="en-GB" sz="1600" dirty="0"/>
              <a:t>How will changes be monitored and evaluated? How </a:t>
            </a:r>
            <a:r>
              <a:rPr lang="en-US" sz="1600" dirty="0"/>
              <a:t>is success defined</a:t>
            </a:r>
            <a:r>
              <a:rPr lang="en-GB" sz="1600" dirty="0"/>
              <a:t>?</a:t>
            </a:r>
            <a:endParaRPr lang="en-GB" sz="1600" dirty="0">
              <a:ea typeface="Verdana"/>
            </a:endParaRPr>
          </a:p>
          <a:p>
            <a:pPr marL="368300" indent="-342900">
              <a:spcBef>
                <a:spcPts val="1600"/>
              </a:spcBef>
              <a:buSzPct val="100000"/>
              <a:buFont typeface="+mj-lt"/>
              <a:buAutoNum type="arabicPeriod"/>
            </a:pPr>
            <a:r>
              <a:rPr lang="en-GB" sz="1600" dirty="0"/>
              <a:t>How can we sustain continuous improvement?</a:t>
            </a:r>
            <a:endParaRPr sz="1600" dirty="0">
              <a:ea typeface="Verdana"/>
            </a:endParaRPr>
          </a:p>
          <a:p>
            <a:pPr marL="0" indent="0">
              <a:lnSpc>
                <a:spcPct val="115000"/>
              </a:lnSpc>
              <a:spcBef>
                <a:spcPts val="1600"/>
              </a:spcBef>
              <a:spcAft>
                <a:spcPts val="1600"/>
              </a:spcAft>
              <a:buNone/>
            </a:pPr>
            <a:endParaRPr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6"/>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a:solidFill>
                  <a:schemeClr val="dk1"/>
                </a:solidFill>
                <a:highlight>
                  <a:schemeClr val="lt1"/>
                </a:highlight>
              </a:rPr>
              <a:t>Acknowledgements</a:t>
            </a:r>
            <a:endParaRPr>
              <a:solidFill>
                <a:schemeClr val="dk1"/>
              </a:solidFill>
            </a:endParaRPr>
          </a:p>
        </p:txBody>
      </p:sp>
      <p:sp>
        <p:nvSpPr>
          <p:cNvPr id="681" name="Google Shape;681;p96"/>
          <p:cNvSpPr txBox="1">
            <a:spLocks noGrp="1"/>
          </p:cNvSpPr>
          <p:nvPr>
            <p:ph type="body" idx="4294967295"/>
          </p:nvPr>
        </p:nvSpPr>
        <p:spPr>
          <a:xfrm>
            <a:off x="588168" y="2274277"/>
            <a:ext cx="11015663" cy="3688373"/>
          </a:xfrm>
          <a:prstGeom prst="rect">
            <a:avLst/>
          </a:prstGeom>
          <a:noFill/>
          <a:ln>
            <a:noFill/>
          </a:ln>
        </p:spPr>
        <p:txBody>
          <a:bodyPr spcFirstLastPara="1" vert="horz" wrap="square" lIns="0" tIns="0" rIns="0" bIns="0" rtlCol="0" anchor="t" anchorCtr="0">
            <a:noAutofit/>
          </a:bodyPr>
          <a:lstStyle/>
          <a:p>
            <a:pPr marL="211455" indent="0">
              <a:lnSpc>
                <a:spcPct val="115000"/>
              </a:lnSpc>
              <a:buClr>
                <a:srgbClr val="222222"/>
              </a:buClr>
              <a:buSzPts val="1100"/>
              <a:buNone/>
            </a:pPr>
            <a:r>
              <a:rPr lang="en-US" sz="1467" i="1" dirty="0">
                <a:solidFill>
                  <a:srgbClr val="222222"/>
                </a:solidFill>
                <a:highlight>
                  <a:schemeClr val="lt1"/>
                </a:highlight>
              </a:rPr>
              <a:t>All the clients and healthcare providers who have given their opinions and contributed to building consensus on what person-centred care is and how it should be implemented</a:t>
            </a:r>
            <a:endParaRPr lang="en-US" dirty="0"/>
          </a:p>
          <a:p>
            <a:pPr marL="211455" indent="0">
              <a:lnSpc>
                <a:spcPct val="115000"/>
              </a:lnSpc>
              <a:buClr>
                <a:srgbClr val="222222"/>
              </a:buClr>
              <a:buSzPts val="1100"/>
              <a:buNone/>
            </a:pPr>
            <a:endParaRPr lang="en-US" sz="1467" dirty="0">
              <a:solidFill>
                <a:srgbClr val="222222"/>
              </a:solidFill>
              <a:highlight>
                <a:srgbClr val="FFFFFF"/>
              </a:highlight>
              <a:ea typeface="Verdana"/>
            </a:endParaRPr>
          </a:p>
          <a:p>
            <a:pPr marL="211455" indent="0">
              <a:lnSpc>
                <a:spcPct val="115000"/>
              </a:lnSpc>
              <a:buClr>
                <a:srgbClr val="222222"/>
              </a:buClr>
              <a:buSzPts val="1100"/>
              <a:buNone/>
            </a:pPr>
            <a:r>
              <a:rPr lang="en-GB" sz="1467" b="1" dirty="0">
                <a:solidFill>
                  <a:srgbClr val="222222"/>
                </a:solidFill>
                <a:highlight>
                  <a:schemeClr val="lt1"/>
                </a:highlight>
              </a:rPr>
              <a:t>Author team</a:t>
            </a:r>
            <a:endParaRPr lang="en-GB" sz="1467" b="1" dirty="0">
              <a:solidFill>
                <a:srgbClr val="222222"/>
              </a:solidFill>
              <a:highlight>
                <a:srgbClr val="FFFFFF"/>
              </a:highlight>
              <a:ea typeface="Verdana"/>
            </a:endParaRPr>
          </a:p>
          <a:p>
            <a:pPr marL="608965" indent="-397510">
              <a:lnSpc>
                <a:spcPct val="115000"/>
              </a:lnSpc>
              <a:buClr>
                <a:srgbClr val="222222"/>
              </a:buClr>
              <a:buSzPct val="100000"/>
            </a:pPr>
            <a:r>
              <a:rPr lang="en-GB" sz="1467" dirty="0">
                <a:solidFill>
                  <a:srgbClr val="222222"/>
                </a:solidFill>
                <a:highlight>
                  <a:schemeClr val="lt1"/>
                </a:highlight>
              </a:rPr>
              <a:t>Andrew Marvin Kanyike: Mengo Hospital, Kampala, Uganda; HIV, Infectious Disease and Global Health Implementation Research Institute, Washington University in St Louis, Missouri. USA</a:t>
            </a:r>
            <a:endParaRPr sz="1467" dirty="0">
              <a:solidFill>
                <a:srgbClr val="222222"/>
              </a:solidFill>
              <a:highlight>
                <a:srgbClr val="FFFFFF"/>
              </a:highlight>
              <a:ea typeface="Verdana"/>
            </a:endParaRPr>
          </a:p>
          <a:p>
            <a:pPr marL="608965" indent="-397510">
              <a:lnSpc>
                <a:spcPct val="115000"/>
              </a:lnSpc>
              <a:buClr>
                <a:srgbClr val="222222"/>
              </a:buClr>
              <a:buSzPct val="100000"/>
            </a:pPr>
            <a:r>
              <a:rPr lang="en-GB" sz="1467" dirty="0">
                <a:solidFill>
                  <a:srgbClr val="222222"/>
                </a:solidFill>
                <a:highlight>
                  <a:schemeClr val="lt1"/>
                </a:highlight>
              </a:rPr>
              <a:t>Chanda Mwamba: The Centre for Infectious Disease Research in Zambia, Zambia</a:t>
            </a:r>
            <a:endParaRPr sz="1467" dirty="0">
              <a:solidFill>
                <a:srgbClr val="222222"/>
              </a:solidFill>
              <a:highlight>
                <a:srgbClr val="FFFFFF"/>
              </a:highlight>
              <a:ea typeface="Verdana"/>
            </a:endParaRPr>
          </a:p>
          <a:p>
            <a:pPr marL="608965" indent="-397510">
              <a:lnSpc>
                <a:spcPct val="115000"/>
              </a:lnSpc>
              <a:buClr>
                <a:srgbClr val="222222"/>
              </a:buClr>
              <a:buSzPct val="100000"/>
            </a:pPr>
            <a:r>
              <a:rPr lang="en-US" sz="1450" dirty="0">
                <a:solidFill>
                  <a:srgbClr val="222222"/>
                </a:solidFill>
                <a:highlight>
                  <a:schemeClr val="lt1"/>
                </a:highlight>
              </a:rPr>
              <a:t>Claire Keene: Health Systems Collaborative, NDM Centre for Global Health Research, University of Oxford, United Kingdom</a:t>
            </a:r>
          </a:p>
          <a:p>
            <a:pPr marL="608965" indent="-397510">
              <a:lnSpc>
                <a:spcPct val="115000"/>
              </a:lnSpc>
              <a:buClr>
                <a:srgbClr val="222222"/>
              </a:buClr>
              <a:buSzPts val="1100"/>
            </a:pPr>
            <a:endParaRPr lang="en-US" sz="1450" dirty="0">
              <a:solidFill>
                <a:srgbClr val="222222"/>
              </a:solidFill>
              <a:highlight>
                <a:srgbClr val="FFFFFF"/>
              </a:highlight>
              <a:ea typeface="Verdana"/>
            </a:endParaRPr>
          </a:p>
          <a:p>
            <a:pPr marL="211455" indent="0">
              <a:lnSpc>
                <a:spcPct val="114999"/>
              </a:lnSpc>
              <a:buClr>
                <a:srgbClr val="222222"/>
              </a:buClr>
              <a:buSzPts val="1100"/>
              <a:buNone/>
            </a:pPr>
            <a:r>
              <a:rPr lang="en-US" sz="1450" b="1" dirty="0">
                <a:solidFill>
                  <a:srgbClr val="222222"/>
                </a:solidFill>
                <a:highlight>
                  <a:schemeClr val="lt1"/>
                </a:highlight>
              </a:rPr>
              <a:t>Review team</a:t>
            </a:r>
          </a:p>
          <a:p>
            <a:pPr marL="608965" indent="-397510">
              <a:lnSpc>
                <a:spcPct val="115000"/>
              </a:lnSpc>
              <a:buClr>
                <a:srgbClr val="222222"/>
              </a:buClr>
              <a:buSzPct val="100000"/>
            </a:pPr>
            <a:r>
              <a:rPr lang="en-GB" sz="1450" dirty="0">
                <a:solidFill>
                  <a:srgbClr val="222222"/>
                </a:solidFill>
                <a:highlight>
                  <a:schemeClr val="lt1"/>
                </a:highlight>
              </a:rPr>
              <a:t>Elvin Geng: </a:t>
            </a:r>
            <a:r>
              <a:rPr lang="en-GB" sz="1450" dirty="0">
                <a:solidFill>
                  <a:srgbClr val="222222"/>
                </a:solidFill>
                <a:highlight>
                  <a:srgbClr val="FFFFFF"/>
                </a:highlight>
              </a:rPr>
              <a:t>Division of Infectious Diseases, Department of Medicine; </a:t>
            </a:r>
            <a:r>
              <a:rPr lang="en-GB" sz="1450" dirty="0" err="1">
                <a:solidFill>
                  <a:srgbClr val="222222"/>
                </a:solidFill>
                <a:highlight>
                  <a:srgbClr val="FFFFFF"/>
                </a:highlight>
              </a:rPr>
              <a:t>Center</a:t>
            </a:r>
            <a:r>
              <a:rPr lang="en-GB" sz="1450" dirty="0">
                <a:solidFill>
                  <a:srgbClr val="222222"/>
                </a:solidFill>
                <a:highlight>
                  <a:srgbClr val="FFFFFF"/>
                </a:highlight>
              </a:rPr>
              <a:t> for Dissemination and Implementation, Institute for Public Health; Washington University in St. Louis, St. Louis, Missouri, USA</a:t>
            </a:r>
            <a:endParaRPr sz="1450" dirty="0">
              <a:solidFill>
                <a:srgbClr val="222222"/>
              </a:solidFill>
              <a:highlight>
                <a:srgbClr val="FFFFFF"/>
              </a:highlight>
              <a:ea typeface="Verdana"/>
            </a:endParaRPr>
          </a:p>
          <a:p>
            <a:pPr marL="608965" indent="-397510">
              <a:lnSpc>
                <a:spcPct val="115000"/>
              </a:lnSpc>
              <a:buClr>
                <a:srgbClr val="222222"/>
              </a:buClr>
              <a:buSzPct val="100000"/>
            </a:pPr>
            <a:r>
              <a:rPr lang="en-GB" sz="1450" dirty="0">
                <a:solidFill>
                  <a:srgbClr val="222222"/>
                </a:solidFill>
                <a:highlight>
                  <a:schemeClr val="lt1"/>
                </a:highlight>
              </a:rPr>
              <a:t>Laura Beres: </a:t>
            </a:r>
            <a:r>
              <a:rPr lang="en-GB" sz="1450" dirty="0">
                <a:solidFill>
                  <a:srgbClr val="222222"/>
                </a:solidFill>
                <a:highlight>
                  <a:srgbClr val="FFFFFF"/>
                </a:highlight>
              </a:rPr>
              <a:t>Department of International Health, Johns Hopkins Bloomberg School of Public Health, Baltimore, USA</a:t>
            </a:r>
            <a:endParaRPr sz="1450" dirty="0">
              <a:solidFill>
                <a:srgbClr val="222222"/>
              </a:solidFill>
              <a:highlight>
                <a:srgbClr val="FFFFFF"/>
              </a:highlight>
              <a:ea typeface="Verdana"/>
            </a:endParaRPr>
          </a:p>
          <a:p>
            <a:pPr marL="608965" indent="-397510">
              <a:lnSpc>
                <a:spcPct val="115000"/>
              </a:lnSpc>
              <a:buClr>
                <a:srgbClr val="222222"/>
              </a:buClr>
              <a:buSzPct val="100000"/>
            </a:pPr>
            <a:r>
              <a:rPr lang="en-GB" sz="1467" dirty="0">
                <a:solidFill>
                  <a:srgbClr val="222222"/>
                </a:solidFill>
                <a:highlight>
                  <a:schemeClr val="lt1"/>
                </a:highlight>
              </a:rPr>
              <a:t>International AIDS Society, Switzerland</a:t>
            </a:r>
            <a:endParaRPr sz="1467" dirty="0">
              <a:solidFill>
                <a:srgbClr val="222222"/>
              </a:solidFill>
              <a:highlight>
                <a:srgbClr val="FFFFFF"/>
              </a:highlight>
              <a:ea typeface="Verdana"/>
            </a:endParaRPr>
          </a:p>
          <a:p>
            <a:pPr marL="608965" indent="0">
              <a:lnSpc>
                <a:spcPct val="115000"/>
              </a:lnSpc>
              <a:spcBef>
                <a:spcPts val="1600"/>
              </a:spcBef>
              <a:spcAft>
                <a:spcPts val="1600"/>
              </a:spcAft>
              <a:buNone/>
            </a:pPr>
            <a:endParaRPr sz="1467" dirty="0">
              <a:solidFill>
                <a:srgbClr val="222222"/>
              </a:solidFill>
              <a:highlight>
                <a:srgbClr val="FFFFFF"/>
              </a:highlight>
              <a:ea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2"/>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sz="6667">
                <a:latin typeface="Verdana"/>
                <a:ea typeface="Verdana"/>
                <a:cs typeface="Verdana"/>
                <a:sym typeface="Verdana"/>
              </a:rPr>
            </a:br>
            <a:r>
              <a:rPr lang="en-GB" sz="6667">
                <a:latin typeface="Verdana"/>
                <a:ea typeface="Verdana"/>
                <a:cs typeface="Verdana"/>
                <a:sym typeface="Verdana"/>
              </a:rPr>
              <a:t>Quick quiz to consolidate learning</a:t>
            </a:r>
            <a:endParaRPr sz="6667">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8"/>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b="1">
                <a:latin typeface="Verdana"/>
                <a:ea typeface="Verdana"/>
                <a:cs typeface="Verdana"/>
                <a:sym typeface="Verdana"/>
              </a:rPr>
            </a:br>
            <a:r>
              <a:rPr lang="en-GB" b="1">
                <a:latin typeface="Verdana"/>
                <a:ea typeface="Verdana"/>
                <a:cs typeface="Verdana"/>
                <a:sym typeface="Verdana"/>
              </a:rPr>
              <a:t>Methodology</a:t>
            </a:r>
            <a:endParaRPr b="1">
              <a:latin typeface="Verdana"/>
              <a:ea typeface="Verdana"/>
              <a:cs typeface="Verdana"/>
              <a:sym typeface="Verdana"/>
            </a:endParaRPr>
          </a:p>
        </p:txBody>
      </p:sp>
      <p:sp>
        <p:nvSpPr>
          <p:cNvPr id="2" name="Text Placeholder 1">
            <a:extLst>
              <a:ext uri="{FF2B5EF4-FFF2-40B4-BE49-F238E27FC236}">
                <a16:creationId xmlns:a16="http://schemas.microsoft.com/office/drawing/2014/main" id="{44AB6712-DECB-5D20-C0E3-32D720FEF392}"/>
              </a:ext>
            </a:extLst>
          </p:cNvPr>
          <p:cNvSpPr>
            <a:spLocks noGrp="1"/>
          </p:cNvSpPr>
          <p:nvPr>
            <p:ph type="body" sz="quarter" idx="10"/>
          </p:nvPr>
        </p:nvSpPr>
        <p:spPr/>
        <p:txBody>
          <a:bodyPr/>
          <a:lstStyle/>
          <a:p>
            <a:endParaRPr lang="en-CH"/>
          </a:p>
        </p:txBody>
      </p:sp>
      <p:pic>
        <p:nvPicPr>
          <p:cNvPr id="3" name="Slide 4">
            <a:hlinkClick r:id="" action="ppaction://media"/>
            <a:extLst>
              <a:ext uri="{FF2B5EF4-FFF2-40B4-BE49-F238E27FC236}">
                <a16:creationId xmlns:a16="http://schemas.microsoft.com/office/drawing/2014/main" id="{9FFA523A-D10F-00C3-2E35-237BF7E0C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962" y="615727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3"/>
          <p:cNvSpPr txBox="1">
            <a:spLocks noGrp="1"/>
          </p:cNvSpPr>
          <p:nvPr>
            <p:ph type="title"/>
          </p:nvPr>
        </p:nvSpPr>
        <p:spPr>
          <a:xfrm>
            <a:off x="442934" y="1096833"/>
            <a:ext cx="10982191" cy="877200"/>
          </a:xfrm>
          <a:prstGeom prst="rect">
            <a:avLst/>
          </a:prstGeom>
        </p:spPr>
        <p:txBody>
          <a:bodyPr spcFirstLastPara="1" vert="horz" wrap="square" lIns="0" tIns="0" rIns="0" bIns="0" rtlCol="0" anchor="t" anchorCtr="0">
            <a:noAutofit/>
          </a:bodyPr>
          <a:lstStyle/>
          <a:p>
            <a:pPr marL="608965" indent="-431165">
              <a:lnSpc>
                <a:spcPct val="115000"/>
              </a:lnSpc>
              <a:spcBef>
                <a:spcPts val="1600"/>
              </a:spcBef>
              <a:buClr>
                <a:schemeClr val="dk1"/>
              </a:buClr>
              <a:buSzPct val="100000"/>
              <a:buAutoNum type="arabicPeriod"/>
            </a:pPr>
            <a:r>
              <a:rPr lang="en-GB" sz="2400">
                <a:solidFill>
                  <a:schemeClr val="dk1"/>
                </a:solidFill>
              </a:rPr>
              <a:t>What best describes person-centred care in the context of HIV treatment services?</a:t>
            </a:r>
            <a:endParaRPr lang="en-US" sz="5333">
              <a:solidFill>
                <a:schemeClr val="dk1"/>
              </a:solidFill>
              <a:ea typeface="Verdana"/>
            </a:endParaRPr>
          </a:p>
        </p:txBody>
      </p:sp>
      <p:sp>
        <p:nvSpPr>
          <p:cNvPr id="586" name="Google Shape;586;p83"/>
          <p:cNvSpPr txBox="1">
            <a:spLocks noGrp="1"/>
          </p:cNvSpPr>
          <p:nvPr>
            <p:ph type="body" idx="1"/>
          </p:nvPr>
        </p:nvSpPr>
        <p:spPr>
          <a:xfrm>
            <a:off x="1136463" y="2469167"/>
            <a:ext cx="10286911" cy="32920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SzPct val="100000"/>
              <a:buFont typeface="+mj-lt"/>
              <a:buAutoNum type="alphaUcPeriod"/>
            </a:pPr>
            <a:r>
              <a:rPr lang="en-GB" dirty="0"/>
              <a:t>A treatment approach focused mainly on antiretroviral adherence</a:t>
            </a:r>
            <a:endParaRPr dirty="0"/>
          </a:p>
          <a:p>
            <a:pPr marL="457200" indent="-457200">
              <a:lnSpc>
                <a:spcPct val="115000"/>
              </a:lnSpc>
              <a:spcBef>
                <a:spcPts val="1600"/>
              </a:spcBef>
              <a:buSzPct val="100000"/>
              <a:buFont typeface="+mj-lt"/>
              <a:buAutoNum type="alphaUcPeriod"/>
            </a:pPr>
            <a:r>
              <a:rPr lang="en-GB" dirty="0"/>
              <a:t>A care model emphasizing the individual’s unique healthcare needs, identity and respect</a:t>
            </a:r>
            <a:endParaRPr dirty="0"/>
          </a:p>
          <a:p>
            <a:pPr marL="457200" indent="-457200">
              <a:lnSpc>
                <a:spcPct val="115000"/>
              </a:lnSpc>
              <a:spcBef>
                <a:spcPts val="1600"/>
              </a:spcBef>
              <a:buSzPct val="100000"/>
              <a:buFont typeface="+mj-lt"/>
              <a:buAutoNum type="alphaUcPeriod"/>
            </a:pPr>
            <a:r>
              <a:rPr lang="en-GB" dirty="0"/>
              <a:t>A standardized protocol for HIV treatment applicable to all healthcare clients</a:t>
            </a:r>
            <a:endParaRPr dirty="0"/>
          </a:p>
          <a:p>
            <a:pPr marL="457200" indent="-457200">
              <a:lnSpc>
                <a:spcPct val="115000"/>
              </a:lnSpc>
              <a:spcBef>
                <a:spcPts val="1600"/>
              </a:spcBef>
              <a:buSzPct val="100000"/>
              <a:buFont typeface="+mj-lt"/>
              <a:buAutoNum type="alphaUcPeriod"/>
            </a:pPr>
            <a:r>
              <a:rPr lang="en-GB" dirty="0"/>
              <a:t>A care strategy focusing primarily on the physical aspects of HIV</a:t>
            </a:r>
            <a:endParaRPr dirty="0"/>
          </a:p>
          <a:p>
            <a:pPr marL="457200" indent="-457200">
              <a:lnSpc>
                <a:spcPct val="115000"/>
              </a:lnSpc>
              <a:spcBef>
                <a:spcPts val="1600"/>
              </a:spcBef>
              <a:buSzPct val="100000"/>
              <a:buFont typeface="+mj-lt"/>
              <a:buAutoNum type="alphaUcPeriod"/>
            </a:pPr>
            <a:r>
              <a:rPr lang="en-GB" dirty="0"/>
              <a:t>A healthcare system that prioritizes client needs over healthcare worker convenience</a:t>
            </a:r>
            <a:endParaRPr dirty="0"/>
          </a:p>
          <a:p>
            <a:pPr marL="457200" indent="-457200" algn="just">
              <a:lnSpc>
                <a:spcPct val="115000"/>
              </a:lnSpc>
              <a:spcBef>
                <a:spcPts val="1600"/>
              </a:spcBef>
              <a:buClr>
                <a:schemeClr val="dk1"/>
              </a:buClr>
              <a:buSzPct val="100000"/>
              <a:buFont typeface="+mj-lt"/>
              <a:buAutoNum type="alphaUcPeriod"/>
            </a:pPr>
            <a:endParaRPr dirty="0"/>
          </a:p>
          <a:p>
            <a:pPr marL="457200" indent="-457200">
              <a:spcBef>
                <a:spcPts val="1600"/>
              </a:spcBef>
              <a:buSzPct val="100000"/>
              <a:buFont typeface="+mj-lt"/>
              <a:buAutoNum type="alphaUcPeriod"/>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3"/>
          <p:cNvSpPr txBox="1">
            <a:spLocks noGrp="1"/>
          </p:cNvSpPr>
          <p:nvPr>
            <p:ph type="title"/>
          </p:nvPr>
        </p:nvSpPr>
        <p:spPr>
          <a:xfrm>
            <a:off x="442934" y="1096833"/>
            <a:ext cx="10982191" cy="877200"/>
          </a:xfrm>
          <a:prstGeom prst="rect">
            <a:avLst/>
          </a:prstGeom>
        </p:spPr>
        <p:txBody>
          <a:bodyPr spcFirstLastPara="1" vert="horz" wrap="square" lIns="0" tIns="0" rIns="0" bIns="0" rtlCol="0" anchor="t" anchorCtr="0">
            <a:noAutofit/>
          </a:bodyPr>
          <a:lstStyle/>
          <a:p>
            <a:pPr marL="608965" indent="-431165">
              <a:lnSpc>
                <a:spcPct val="115000"/>
              </a:lnSpc>
              <a:spcBef>
                <a:spcPts val="1600"/>
              </a:spcBef>
              <a:buClr>
                <a:schemeClr val="dk1"/>
              </a:buClr>
              <a:buSzPct val="100000"/>
              <a:buAutoNum type="arabicPeriod"/>
            </a:pPr>
            <a:r>
              <a:rPr lang="en-GB" sz="2400">
                <a:solidFill>
                  <a:schemeClr val="dk1"/>
                </a:solidFill>
              </a:rPr>
              <a:t>What best describes person-centred care in the context of HIV treatment services?</a:t>
            </a:r>
            <a:endParaRPr lang="en-US" sz="5333">
              <a:solidFill>
                <a:schemeClr val="dk1"/>
              </a:solidFill>
              <a:ea typeface="Verdana"/>
            </a:endParaRPr>
          </a:p>
        </p:txBody>
      </p:sp>
      <p:sp>
        <p:nvSpPr>
          <p:cNvPr id="586" name="Google Shape;586;p83"/>
          <p:cNvSpPr txBox="1">
            <a:spLocks noGrp="1"/>
          </p:cNvSpPr>
          <p:nvPr>
            <p:ph type="body" idx="1"/>
          </p:nvPr>
        </p:nvSpPr>
        <p:spPr>
          <a:xfrm>
            <a:off x="1136463" y="2469167"/>
            <a:ext cx="10286911" cy="32920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SzPct val="100000"/>
              <a:buFont typeface="+mj-lt"/>
              <a:buAutoNum type="alphaUcPeriod"/>
            </a:pPr>
            <a:r>
              <a:rPr lang="en-GB" dirty="0">
                <a:solidFill>
                  <a:schemeClr val="bg2">
                    <a:lumMod val="75000"/>
                  </a:schemeClr>
                </a:solidFill>
              </a:rPr>
              <a:t>A treatment approach focused mainly on antiretroviral adherence</a:t>
            </a:r>
            <a:endParaRPr dirty="0">
              <a:solidFill>
                <a:schemeClr val="bg2">
                  <a:lumMod val="75000"/>
                </a:schemeClr>
              </a:solidFill>
            </a:endParaRPr>
          </a:p>
          <a:p>
            <a:pPr marL="457200" indent="-457200">
              <a:lnSpc>
                <a:spcPct val="115000"/>
              </a:lnSpc>
              <a:spcBef>
                <a:spcPts val="1600"/>
              </a:spcBef>
              <a:buSzPct val="100000"/>
              <a:buFont typeface="+mj-lt"/>
              <a:buAutoNum type="alphaUcPeriod"/>
            </a:pPr>
            <a:r>
              <a:rPr lang="en-GB" b="1" dirty="0"/>
              <a:t>A care model emphasizing the individual’s unique healthcare needs, identity and respect</a:t>
            </a:r>
            <a:endParaRPr b="1" dirty="0"/>
          </a:p>
          <a:p>
            <a:pPr marL="457200" indent="-457200">
              <a:lnSpc>
                <a:spcPct val="115000"/>
              </a:lnSpc>
              <a:spcBef>
                <a:spcPts val="1600"/>
              </a:spcBef>
              <a:buSzPct val="100000"/>
              <a:buFont typeface="+mj-lt"/>
              <a:buAutoNum type="alphaUcPeriod"/>
            </a:pPr>
            <a:r>
              <a:rPr lang="en-GB" dirty="0">
                <a:solidFill>
                  <a:schemeClr val="bg2">
                    <a:lumMod val="75000"/>
                  </a:schemeClr>
                </a:solidFill>
              </a:rPr>
              <a:t>A standardized protocol for HIV treatment applicable to all healthcare clients</a:t>
            </a:r>
            <a:endParaRPr dirty="0">
              <a:solidFill>
                <a:schemeClr val="bg2">
                  <a:lumMod val="75000"/>
                </a:schemeClr>
              </a:solidFill>
            </a:endParaRPr>
          </a:p>
          <a:p>
            <a:pPr marL="457200" indent="-457200">
              <a:lnSpc>
                <a:spcPct val="115000"/>
              </a:lnSpc>
              <a:spcBef>
                <a:spcPts val="1600"/>
              </a:spcBef>
              <a:buSzPct val="100000"/>
              <a:buFont typeface="+mj-lt"/>
              <a:buAutoNum type="alphaUcPeriod"/>
            </a:pPr>
            <a:r>
              <a:rPr lang="en-GB" dirty="0">
                <a:solidFill>
                  <a:schemeClr val="bg2">
                    <a:lumMod val="75000"/>
                  </a:schemeClr>
                </a:solidFill>
              </a:rPr>
              <a:t>A care strategy focusing primarily on the physical aspects of HIV</a:t>
            </a:r>
            <a:endParaRPr dirty="0">
              <a:solidFill>
                <a:schemeClr val="bg2">
                  <a:lumMod val="75000"/>
                </a:schemeClr>
              </a:solidFill>
            </a:endParaRPr>
          </a:p>
          <a:p>
            <a:pPr marL="457200" indent="-457200">
              <a:lnSpc>
                <a:spcPct val="115000"/>
              </a:lnSpc>
              <a:spcBef>
                <a:spcPts val="1600"/>
              </a:spcBef>
              <a:buSzPct val="100000"/>
              <a:buFont typeface="+mj-lt"/>
              <a:buAutoNum type="alphaUcPeriod"/>
            </a:pPr>
            <a:r>
              <a:rPr lang="en-GB" dirty="0">
                <a:solidFill>
                  <a:schemeClr val="bg2">
                    <a:lumMod val="75000"/>
                  </a:schemeClr>
                </a:solidFill>
              </a:rPr>
              <a:t>A healthcare system that prioritizes client needs over healthcare worker convenience</a:t>
            </a:r>
            <a:endParaRPr dirty="0">
              <a:solidFill>
                <a:schemeClr val="bg2">
                  <a:lumMod val="75000"/>
                </a:schemeClr>
              </a:solidFill>
            </a:endParaRPr>
          </a:p>
          <a:p>
            <a:pPr marL="457200" indent="-457200" algn="just">
              <a:lnSpc>
                <a:spcPct val="115000"/>
              </a:lnSpc>
              <a:spcBef>
                <a:spcPts val="1600"/>
              </a:spcBef>
              <a:buClr>
                <a:schemeClr val="dk1"/>
              </a:buClr>
              <a:buSzPct val="100000"/>
              <a:buFont typeface="+mj-lt"/>
              <a:buAutoNum type="alphaUcPeriod"/>
            </a:pPr>
            <a:endParaRPr dirty="0"/>
          </a:p>
          <a:p>
            <a:pPr marL="457200" indent="-457200">
              <a:spcBef>
                <a:spcPts val="1600"/>
              </a:spcBef>
              <a:buSzPct val="100000"/>
              <a:buFont typeface="+mj-lt"/>
              <a:buAutoNum type="alphaUcPeriod"/>
            </a:pPr>
            <a:endParaRPr dirty="0"/>
          </a:p>
        </p:txBody>
      </p:sp>
    </p:spTree>
    <p:extLst>
      <p:ext uri="{BB962C8B-B14F-4D97-AF65-F5344CB8AC3E}">
        <p14:creationId xmlns:p14="http://schemas.microsoft.com/office/powerpoint/2010/main" val="2045743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4"/>
          <p:cNvSpPr txBox="1">
            <a:spLocks noGrp="1"/>
          </p:cNvSpPr>
          <p:nvPr>
            <p:ph type="title"/>
          </p:nvPr>
        </p:nvSpPr>
        <p:spPr>
          <a:xfrm>
            <a:off x="442933" y="1096833"/>
            <a:ext cx="10542120" cy="879305"/>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spcAft>
                <a:spcPts val="1600"/>
              </a:spcAft>
              <a:buClr>
                <a:schemeClr val="dk1"/>
              </a:buClr>
              <a:buSzPct val="100000"/>
              <a:buFont typeface="+mj-lt"/>
              <a:buAutoNum type="arabicPeriod" startAt="2"/>
            </a:pPr>
            <a:r>
              <a:rPr lang="en-GB" sz="2400">
                <a:solidFill>
                  <a:schemeClr val="dk1"/>
                </a:solidFill>
              </a:rPr>
              <a:t>Which of the following is a principle of person-centred care?</a:t>
            </a:r>
            <a:endParaRPr sz="2400">
              <a:solidFill>
                <a:schemeClr val="dk1"/>
              </a:solidFill>
            </a:endParaRPr>
          </a:p>
        </p:txBody>
      </p:sp>
      <p:sp>
        <p:nvSpPr>
          <p:cNvPr id="593" name="Google Shape;593;p84"/>
          <p:cNvSpPr txBox="1">
            <a:spLocks noGrp="1"/>
          </p:cNvSpPr>
          <p:nvPr>
            <p:ph type="body" idx="1"/>
          </p:nvPr>
        </p:nvSpPr>
        <p:spPr>
          <a:xfrm>
            <a:off x="1291071" y="2336409"/>
            <a:ext cx="9973276" cy="41812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a:solidFill>
                  <a:schemeClr val="dk1"/>
                </a:solidFill>
              </a:rPr>
              <a:t>Prioritizing healthcare provider decisions over client preferences</a:t>
            </a:r>
            <a:endParaRPr>
              <a:solidFill>
                <a:schemeClr val="dk1"/>
              </a:solidFill>
            </a:endParaRPr>
          </a:p>
          <a:p>
            <a:pPr marL="457200" indent="-457200">
              <a:lnSpc>
                <a:spcPct val="115000"/>
              </a:lnSpc>
              <a:spcBef>
                <a:spcPts val="1600"/>
              </a:spcBef>
              <a:buClr>
                <a:schemeClr val="dk1"/>
              </a:buClr>
              <a:buSzPct val="100000"/>
              <a:buFont typeface="+mj-lt"/>
              <a:buAutoNum type="alphaUcPeriod"/>
            </a:pPr>
            <a:r>
              <a:rPr lang="en-GB">
                <a:solidFill>
                  <a:schemeClr val="dk1"/>
                </a:solidFill>
              </a:rPr>
              <a:t>Providing care that is empathetic and respectful, acknowledging each client’s uniqueness and the entirety of their needs</a:t>
            </a:r>
            <a:endParaRPr>
              <a:solidFill>
                <a:schemeClr val="dk1"/>
              </a:solidFill>
            </a:endParaRPr>
          </a:p>
          <a:p>
            <a:pPr marL="457200" indent="-457200">
              <a:lnSpc>
                <a:spcPct val="115000"/>
              </a:lnSpc>
              <a:spcBef>
                <a:spcPts val="1600"/>
              </a:spcBef>
              <a:buClr>
                <a:schemeClr val="dk1"/>
              </a:buClr>
              <a:buSzPct val="100000"/>
              <a:buFont typeface="+mj-lt"/>
              <a:buAutoNum type="alphaUcPeriod"/>
            </a:pPr>
            <a:r>
              <a:rPr lang="en-GB">
                <a:solidFill>
                  <a:schemeClr val="dk1"/>
                </a:solidFill>
              </a:rPr>
              <a:t>Limiting client participation in decision-making regarding their care</a:t>
            </a:r>
            <a:endParaRPr>
              <a:solidFill>
                <a:schemeClr val="dk1"/>
              </a:solidFill>
            </a:endParaRPr>
          </a:p>
          <a:p>
            <a:pPr marL="457200" indent="-457200">
              <a:lnSpc>
                <a:spcPct val="115000"/>
              </a:lnSpc>
              <a:spcBef>
                <a:spcPts val="1600"/>
              </a:spcBef>
              <a:buClr>
                <a:schemeClr val="dk1"/>
              </a:buClr>
              <a:buSzPct val="100000"/>
              <a:buFont typeface="+mj-lt"/>
              <a:buAutoNum type="alphaUcPeriod"/>
            </a:pPr>
            <a:r>
              <a:rPr lang="en-GB">
                <a:solidFill>
                  <a:schemeClr val="dk1"/>
                </a:solidFill>
              </a:rPr>
              <a:t>Focusing exclusively on the clinical aspects of HIV treatment</a:t>
            </a:r>
            <a:endParaRPr>
              <a:solidFill>
                <a:schemeClr val="dk1"/>
              </a:solidFill>
            </a:endParaRPr>
          </a:p>
          <a:p>
            <a:pPr marL="457200" indent="-457200">
              <a:lnSpc>
                <a:spcPct val="115000"/>
              </a:lnSpc>
              <a:spcBef>
                <a:spcPts val="1600"/>
              </a:spcBef>
              <a:buClr>
                <a:schemeClr val="dk1"/>
              </a:buClr>
              <a:buSzPct val="100000"/>
              <a:buFont typeface="+mj-lt"/>
              <a:buAutoNum type="alphaUcPeriod"/>
            </a:pPr>
            <a:r>
              <a:rPr lang="en-GB">
                <a:solidFill>
                  <a:schemeClr val="dk1"/>
                </a:solidFill>
              </a:rPr>
              <a:t>Implementing a one-size-fits-all approach to client care</a:t>
            </a:r>
            <a:endParaRPr>
              <a:solidFill>
                <a:schemeClr val="dk1"/>
              </a:solidFill>
            </a:endParaRPr>
          </a:p>
          <a:p>
            <a:pPr marL="0" indent="0">
              <a:spcBef>
                <a:spcPts val="1600"/>
              </a:spcBef>
              <a:buSzPct val="100000"/>
              <a:buNone/>
            </a:pPr>
            <a:endParaRPr sz="1467" b="1">
              <a:solidFill>
                <a:schemeClr val="dk1"/>
              </a:solidFill>
              <a:latin typeface="Calibri"/>
              <a:ea typeface="Verdana" panose="020B0604030504040204" pitchFamily="34" charset="0"/>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4"/>
          <p:cNvSpPr txBox="1">
            <a:spLocks noGrp="1"/>
          </p:cNvSpPr>
          <p:nvPr>
            <p:ph type="title"/>
          </p:nvPr>
        </p:nvSpPr>
        <p:spPr>
          <a:xfrm>
            <a:off x="442933" y="1096833"/>
            <a:ext cx="10542120" cy="879305"/>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spcAft>
                <a:spcPts val="1600"/>
              </a:spcAft>
              <a:buClr>
                <a:schemeClr val="dk1"/>
              </a:buClr>
              <a:buSzPct val="100000"/>
              <a:buFont typeface="+mj-lt"/>
              <a:buAutoNum type="arabicPeriod" startAt="2"/>
            </a:pPr>
            <a:r>
              <a:rPr lang="en-GB" sz="2400">
                <a:solidFill>
                  <a:schemeClr val="dk1"/>
                </a:solidFill>
              </a:rPr>
              <a:t>Which of the following is a principle of person-centred care?</a:t>
            </a:r>
            <a:endParaRPr sz="2400">
              <a:solidFill>
                <a:schemeClr val="dk1"/>
              </a:solidFill>
            </a:endParaRPr>
          </a:p>
        </p:txBody>
      </p:sp>
      <p:sp>
        <p:nvSpPr>
          <p:cNvPr id="593" name="Google Shape;593;p84"/>
          <p:cNvSpPr txBox="1">
            <a:spLocks noGrp="1"/>
          </p:cNvSpPr>
          <p:nvPr>
            <p:ph type="body" idx="1"/>
          </p:nvPr>
        </p:nvSpPr>
        <p:spPr>
          <a:xfrm>
            <a:off x="1291071" y="2336409"/>
            <a:ext cx="9973276" cy="41812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Prioritizing healthcare provider decisions over client preferences</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b="1" dirty="0">
                <a:solidFill>
                  <a:schemeClr val="dk1"/>
                </a:solidFill>
              </a:rPr>
              <a:t>Providing care that is empathetic and respectful, acknowledging each client’s uniqueness and the entirety of their needs</a:t>
            </a:r>
            <a:endParaRPr b="1" dirty="0">
              <a:solidFill>
                <a:schemeClr val="dk1"/>
              </a:solidFill>
            </a:endParaRPr>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Limiting client participation in decision-making regarding their care</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Focusing exclusively on the clinical aspects of HIV treatment</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Implementing a one-size-fits-all approach to client care</a:t>
            </a:r>
            <a:endParaRPr dirty="0">
              <a:solidFill>
                <a:schemeClr val="bg2">
                  <a:lumMod val="75000"/>
                </a:schemeClr>
              </a:solidFill>
            </a:endParaRPr>
          </a:p>
          <a:p>
            <a:pPr marL="0" indent="0">
              <a:spcBef>
                <a:spcPts val="1600"/>
              </a:spcBef>
              <a:buSzPct val="100000"/>
              <a:buNone/>
            </a:pPr>
            <a:endParaRPr sz="1467" b="1" dirty="0">
              <a:solidFill>
                <a:schemeClr val="dk1"/>
              </a:solidFill>
              <a:latin typeface="Calibri"/>
              <a:ea typeface="Verdana" panose="020B0604030504040204" pitchFamily="34" charset="0"/>
              <a:cs typeface="Calibri"/>
              <a:sym typeface="Calibri"/>
            </a:endParaRPr>
          </a:p>
        </p:txBody>
      </p:sp>
    </p:spTree>
    <p:extLst>
      <p:ext uri="{BB962C8B-B14F-4D97-AF65-F5344CB8AC3E}">
        <p14:creationId xmlns:p14="http://schemas.microsoft.com/office/powerpoint/2010/main" val="116195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5"/>
          <p:cNvSpPr txBox="1">
            <a:spLocks noGrp="1"/>
          </p:cNvSpPr>
          <p:nvPr>
            <p:ph type="title"/>
          </p:nvPr>
        </p:nvSpPr>
        <p:spPr>
          <a:xfrm>
            <a:off x="341332" y="1096833"/>
            <a:ext cx="10618657" cy="857509"/>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rabicPeriod" startAt="3"/>
            </a:pPr>
            <a:r>
              <a:rPr lang="en-GB" sz="2400" dirty="0"/>
              <a:t>Which of the following is a key reason for the need of person-centred care in HIV treatment?</a:t>
            </a:r>
            <a:endParaRPr sz="2400" dirty="0"/>
          </a:p>
          <a:p>
            <a:pPr>
              <a:spcBef>
                <a:spcPts val="1600"/>
              </a:spcBef>
              <a:buSzPct val="100000"/>
            </a:pPr>
            <a:endParaRPr sz="2400" dirty="0"/>
          </a:p>
        </p:txBody>
      </p:sp>
      <p:sp>
        <p:nvSpPr>
          <p:cNvPr id="600" name="Google Shape;600;p85"/>
          <p:cNvSpPr txBox="1">
            <a:spLocks noGrp="1"/>
          </p:cNvSpPr>
          <p:nvPr>
            <p:ph type="body" idx="1"/>
          </p:nvPr>
        </p:nvSpPr>
        <p:spPr>
          <a:xfrm>
            <a:off x="1321994" y="2249064"/>
            <a:ext cx="9889345" cy="39944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dirty="0"/>
              <a:t>Clients prefer a strictly clinical approach to their treatment.</a:t>
            </a:r>
            <a:endParaRPr dirty="0"/>
          </a:p>
          <a:p>
            <a:pPr marL="457200" indent="-457200">
              <a:lnSpc>
                <a:spcPct val="115000"/>
              </a:lnSpc>
              <a:spcBef>
                <a:spcPts val="1600"/>
              </a:spcBef>
              <a:buClr>
                <a:schemeClr val="dk1"/>
              </a:buClr>
              <a:buSzPct val="100000"/>
              <a:buFont typeface="+mj-lt"/>
              <a:buAutoNum type="alphaUcPeriod"/>
            </a:pPr>
            <a:r>
              <a:rPr lang="en-GB" dirty="0"/>
              <a:t>There is no significant evidence suggesting person-centred care impacts clinical outcomes in HIV treatment.</a:t>
            </a:r>
            <a:endParaRPr dirty="0"/>
          </a:p>
          <a:p>
            <a:pPr marL="457200" indent="-457200">
              <a:lnSpc>
                <a:spcPct val="115000"/>
              </a:lnSpc>
              <a:spcBef>
                <a:spcPts val="1600"/>
              </a:spcBef>
              <a:buClr>
                <a:schemeClr val="dk1"/>
              </a:buClr>
              <a:buSzPct val="100000"/>
              <a:buFont typeface="+mj-lt"/>
              <a:buAutoNum type="alphaUcPeriod"/>
            </a:pPr>
            <a:r>
              <a:rPr lang="en-GB" dirty="0"/>
              <a:t>Clients desire quality care that responds to their needs, including shared decision making.</a:t>
            </a:r>
            <a:endParaRPr dirty="0"/>
          </a:p>
          <a:p>
            <a:pPr marL="457200" indent="-457200">
              <a:lnSpc>
                <a:spcPct val="115000"/>
              </a:lnSpc>
              <a:spcBef>
                <a:spcPts val="1600"/>
              </a:spcBef>
              <a:buClr>
                <a:schemeClr val="dk1"/>
              </a:buClr>
              <a:buSzPct val="100000"/>
              <a:buFont typeface="+mj-lt"/>
              <a:buAutoNum type="alphaUcPeriod"/>
            </a:pPr>
            <a:r>
              <a:rPr lang="en-GB" dirty="0"/>
              <a:t>Person-centred care has no advantage over traditional care models.</a:t>
            </a:r>
            <a:endParaRPr dirty="0"/>
          </a:p>
          <a:p>
            <a:pPr marL="457200" indent="-457200">
              <a:lnSpc>
                <a:spcPct val="115000"/>
              </a:lnSpc>
              <a:spcBef>
                <a:spcPts val="1600"/>
              </a:spcBef>
              <a:buClr>
                <a:schemeClr val="dk1"/>
              </a:buClr>
              <a:buSzPct val="100000"/>
              <a:buFont typeface="+mj-lt"/>
              <a:buAutoNum type="alphaUcPeriod"/>
            </a:pPr>
            <a:r>
              <a:rPr lang="en-GB" dirty="0"/>
              <a:t>Clients prefer and only trust decisions taken by healthcare workers for their care.</a:t>
            </a:r>
            <a:endParaRPr dirty="0"/>
          </a:p>
          <a:p>
            <a:pPr marL="457200" indent="-457200">
              <a:spcBef>
                <a:spcPts val="1600"/>
              </a:spcBef>
              <a:buSzPct val="100000"/>
              <a:buFont typeface="+mj-lt"/>
              <a:buAutoNum type="alphaUcPeriod"/>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5"/>
          <p:cNvSpPr txBox="1">
            <a:spLocks noGrp="1"/>
          </p:cNvSpPr>
          <p:nvPr>
            <p:ph type="title"/>
          </p:nvPr>
        </p:nvSpPr>
        <p:spPr>
          <a:xfrm>
            <a:off x="341332" y="1096833"/>
            <a:ext cx="10618657" cy="857509"/>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rabicPeriod" startAt="3"/>
            </a:pPr>
            <a:r>
              <a:rPr lang="en-GB" sz="2400" dirty="0"/>
              <a:t>Which of the following is a key reason for the need of person-centred care in HIV treatment?</a:t>
            </a:r>
            <a:endParaRPr sz="2400" dirty="0"/>
          </a:p>
          <a:p>
            <a:pPr>
              <a:spcBef>
                <a:spcPts val="1600"/>
              </a:spcBef>
              <a:buSzPct val="100000"/>
            </a:pPr>
            <a:endParaRPr sz="2400" dirty="0"/>
          </a:p>
        </p:txBody>
      </p:sp>
      <p:sp>
        <p:nvSpPr>
          <p:cNvPr id="600" name="Google Shape;600;p85"/>
          <p:cNvSpPr txBox="1">
            <a:spLocks noGrp="1"/>
          </p:cNvSpPr>
          <p:nvPr>
            <p:ph type="body" idx="1"/>
          </p:nvPr>
        </p:nvSpPr>
        <p:spPr>
          <a:xfrm>
            <a:off x="1321994" y="2249064"/>
            <a:ext cx="9889345" cy="3994400"/>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Clients prefer a strictly clinical approach to their treatment.</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There is no significant evidence suggesting person-centred care impacts clinical outcomes in HIV treatment.</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b="1" dirty="0"/>
              <a:t>Clients desire quality care that responds to their needs, including shared decision making.</a:t>
            </a:r>
            <a:endParaRPr b="1" dirty="0"/>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Person-centred care has no advantage over traditional care models.</a:t>
            </a:r>
            <a:endParaRPr dirty="0">
              <a:solidFill>
                <a:schemeClr val="bg2">
                  <a:lumMod val="75000"/>
                </a:schemeClr>
              </a:solidFill>
            </a:endParaRPr>
          </a:p>
          <a:p>
            <a:pPr marL="457200" indent="-457200">
              <a:lnSpc>
                <a:spcPct val="115000"/>
              </a:lnSpc>
              <a:spcBef>
                <a:spcPts val="1600"/>
              </a:spcBef>
              <a:buClr>
                <a:schemeClr val="dk1"/>
              </a:buClr>
              <a:buSzPct val="100000"/>
              <a:buFont typeface="+mj-lt"/>
              <a:buAutoNum type="alphaUcPeriod"/>
            </a:pPr>
            <a:r>
              <a:rPr lang="en-GB" dirty="0">
                <a:solidFill>
                  <a:schemeClr val="bg2">
                    <a:lumMod val="75000"/>
                  </a:schemeClr>
                </a:solidFill>
              </a:rPr>
              <a:t>Clients prefer and only trust decisions taken by healthcare workers for their care.</a:t>
            </a:r>
            <a:endParaRPr dirty="0">
              <a:solidFill>
                <a:schemeClr val="bg2">
                  <a:lumMod val="75000"/>
                </a:schemeClr>
              </a:solidFill>
            </a:endParaRPr>
          </a:p>
          <a:p>
            <a:pPr marL="457200" indent="-457200">
              <a:spcBef>
                <a:spcPts val="1600"/>
              </a:spcBef>
              <a:buSzPct val="100000"/>
              <a:buFont typeface="+mj-lt"/>
              <a:buAutoNum type="alphaUcPeriod"/>
            </a:pPr>
            <a:endParaRPr dirty="0"/>
          </a:p>
        </p:txBody>
      </p:sp>
    </p:spTree>
    <p:extLst>
      <p:ext uri="{BB962C8B-B14F-4D97-AF65-F5344CB8AC3E}">
        <p14:creationId xmlns:p14="http://schemas.microsoft.com/office/powerpoint/2010/main" val="2847492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6"/>
          <p:cNvSpPr txBox="1">
            <a:spLocks noGrp="1"/>
          </p:cNvSpPr>
          <p:nvPr>
            <p:ph type="title"/>
          </p:nvPr>
        </p:nvSpPr>
        <p:spPr>
          <a:xfrm>
            <a:off x="231567" y="1096333"/>
            <a:ext cx="11489105" cy="1274377"/>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rabicPeriod" startAt="4"/>
            </a:pPr>
            <a:r>
              <a:rPr lang="en-GB" sz="2400"/>
              <a:t>What represents an opportunity to effectively operationalize person-centred care in HIV treatment services?</a:t>
            </a:r>
            <a:endParaRPr sz="2400"/>
          </a:p>
          <a:p>
            <a:pPr>
              <a:spcBef>
                <a:spcPts val="1600"/>
              </a:spcBef>
            </a:pPr>
            <a:endParaRPr sz="2400"/>
          </a:p>
        </p:txBody>
      </p:sp>
      <p:sp>
        <p:nvSpPr>
          <p:cNvPr id="607" name="Google Shape;607;p86"/>
          <p:cNvSpPr txBox="1">
            <a:spLocks noGrp="1"/>
          </p:cNvSpPr>
          <p:nvPr>
            <p:ph type="body" idx="1"/>
          </p:nvPr>
        </p:nvSpPr>
        <p:spPr>
          <a:xfrm>
            <a:off x="1755566" y="2385426"/>
            <a:ext cx="9542660" cy="4232484"/>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dirty="0"/>
              <a:t>The expansion of community-led monitoring approaches where clients themselves monitor the quality of healthcare services and identify areas for improvement</a:t>
            </a:r>
            <a:endParaRPr dirty="0"/>
          </a:p>
          <a:p>
            <a:pPr marL="457200" indent="-457200">
              <a:lnSpc>
                <a:spcPct val="115000"/>
              </a:lnSpc>
              <a:spcBef>
                <a:spcPts val="1600"/>
              </a:spcBef>
              <a:buClr>
                <a:schemeClr val="dk1"/>
              </a:buClr>
              <a:buSzPct val="100000"/>
              <a:buFont typeface="+mj-lt"/>
              <a:buAutoNum type="alphaUcPeriod"/>
            </a:pPr>
            <a:r>
              <a:rPr lang="en-GB" dirty="0"/>
              <a:t>Recognition of the importance of healthcare worker well-being and their central role in person-centred care</a:t>
            </a:r>
            <a:endParaRPr dirty="0">
              <a:ea typeface="Verdana"/>
            </a:endParaRPr>
          </a:p>
          <a:p>
            <a:pPr marL="457200" indent="-457200">
              <a:lnSpc>
                <a:spcPct val="115000"/>
              </a:lnSpc>
              <a:spcBef>
                <a:spcPts val="1600"/>
              </a:spcBef>
              <a:buClr>
                <a:schemeClr val="dk1"/>
              </a:buClr>
              <a:buSzPct val="100000"/>
              <a:buFont typeface="+mj-lt"/>
              <a:buAutoNum type="alphaUcPeriod"/>
            </a:pPr>
            <a:r>
              <a:rPr lang="en-GB" dirty="0"/>
              <a:t>Leveraging the growing availability and implementation of innovative digital tools to integrate care across different conditions</a:t>
            </a:r>
            <a:endParaRPr dirty="0"/>
          </a:p>
          <a:p>
            <a:pPr marL="457200" indent="-457200">
              <a:lnSpc>
                <a:spcPct val="115000"/>
              </a:lnSpc>
              <a:spcBef>
                <a:spcPts val="1600"/>
              </a:spcBef>
              <a:buClr>
                <a:schemeClr val="dk1"/>
              </a:buClr>
              <a:buSzPct val="100000"/>
              <a:buFont typeface="+mj-lt"/>
              <a:buAutoNum type="alphaUcPeriod"/>
            </a:pPr>
            <a:r>
              <a:rPr lang="en-GB" dirty="0">
                <a:ea typeface="Verdana"/>
              </a:rPr>
              <a:t>Demand to integrate services across chronic conditions, including HIV</a:t>
            </a:r>
          </a:p>
          <a:p>
            <a:pPr marL="457200" indent="-457200">
              <a:lnSpc>
                <a:spcPct val="114999"/>
              </a:lnSpc>
              <a:spcBef>
                <a:spcPts val="1600"/>
              </a:spcBef>
              <a:buSzPct val="100000"/>
              <a:buAutoNum type="alphaUcPeriod"/>
            </a:pPr>
            <a:r>
              <a:rPr lang="en-GB" dirty="0">
                <a:ea typeface="Verdana"/>
              </a:rPr>
              <a:t>All of the above</a:t>
            </a:r>
          </a:p>
          <a:p>
            <a:pPr marL="0" indent="0" algn="just">
              <a:spcBef>
                <a:spcPts val="1600"/>
              </a:spcBef>
              <a:buSzPct val="100000"/>
              <a:buNone/>
            </a:pPr>
            <a:endParaRPr lang="en-US" dirty="0">
              <a:ea typeface="Verdana"/>
            </a:endParaRPr>
          </a:p>
        </p:txBody>
      </p:sp>
    </p:spTree>
    <p:extLst>
      <p:ext uri="{BB962C8B-B14F-4D97-AF65-F5344CB8AC3E}">
        <p14:creationId xmlns:p14="http://schemas.microsoft.com/office/powerpoint/2010/main" val="1514811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6"/>
          <p:cNvSpPr txBox="1">
            <a:spLocks noGrp="1"/>
          </p:cNvSpPr>
          <p:nvPr>
            <p:ph type="title"/>
          </p:nvPr>
        </p:nvSpPr>
        <p:spPr>
          <a:xfrm>
            <a:off x="231567" y="1096333"/>
            <a:ext cx="11489105" cy="1274377"/>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rabicPeriod" startAt="4"/>
            </a:pPr>
            <a:r>
              <a:rPr lang="en-GB" sz="2400"/>
              <a:t>What represents an opportunity to effectively operationalize person-centred care in HIV treatment services?</a:t>
            </a:r>
            <a:endParaRPr sz="2400"/>
          </a:p>
          <a:p>
            <a:pPr>
              <a:spcBef>
                <a:spcPts val="1600"/>
              </a:spcBef>
            </a:pPr>
            <a:endParaRPr sz="2400"/>
          </a:p>
        </p:txBody>
      </p:sp>
      <p:sp>
        <p:nvSpPr>
          <p:cNvPr id="607" name="Google Shape;607;p86"/>
          <p:cNvSpPr txBox="1">
            <a:spLocks noGrp="1"/>
          </p:cNvSpPr>
          <p:nvPr>
            <p:ph type="body" idx="1"/>
          </p:nvPr>
        </p:nvSpPr>
        <p:spPr>
          <a:xfrm>
            <a:off x="1755566" y="2385426"/>
            <a:ext cx="9542660" cy="4232484"/>
          </a:xfrm>
          <a:prstGeom prst="rect">
            <a:avLst/>
          </a:prstGeom>
        </p:spPr>
        <p:txBody>
          <a:bodyPr spcFirstLastPara="1" vert="horz" wrap="square" lIns="0" tIns="0" rIns="0" bIns="0" rtlCol="0" anchor="t" anchorCtr="0">
            <a:noAutofit/>
          </a:bodyPr>
          <a:lstStyle/>
          <a:p>
            <a:pPr marL="457200" indent="-457200">
              <a:lnSpc>
                <a:spcPct val="115000"/>
              </a:lnSpc>
              <a:spcBef>
                <a:spcPts val="1600"/>
              </a:spcBef>
              <a:buClr>
                <a:schemeClr val="dk1"/>
              </a:buClr>
              <a:buSzPct val="100000"/>
              <a:buFont typeface="+mj-lt"/>
              <a:buAutoNum type="alphaUcPeriod"/>
            </a:pPr>
            <a:r>
              <a:rPr lang="en-GB" dirty="0"/>
              <a:t>The expansion of community-led monitoring approaches where clients themselves monitor the quality of healthcare services and identify areas for improvement</a:t>
            </a:r>
            <a:endParaRPr dirty="0"/>
          </a:p>
          <a:p>
            <a:pPr marL="457200" indent="-457200">
              <a:lnSpc>
                <a:spcPct val="115000"/>
              </a:lnSpc>
              <a:spcBef>
                <a:spcPts val="1600"/>
              </a:spcBef>
              <a:buClr>
                <a:schemeClr val="dk1"/>
              </a:buClr>
              <a:buSzPct val="100000"/>
              <a:buFont typeface="+mj-lt"/>
              <a:buAutoNum type="alphaUcPeriod"/>
            </a:pPr>
            <a:r>
              <a:rPr lang="en-GB" dirty="0"/>
              <a:t>Recognition of the importance of healthcare worker well-being and their central role in person-centred care</a:t>
            </a:r>
            <a:endParaRPr dirty="0">
              <a:ea typeface="Verdana"/>
            </a:endParaRPr>
          </a:p>
          <a:p>
            <a:pPr marL="457200" indent="-457200">
              <a:lnSpc>
                <a:spcPct val="115000"/>
              </a:lnSpc>
              <a:spcBef>
                <a:spcPts val="1600"/>
              </a:spcBef>
              <a:buClr>
                <a:schemeClr val="dk1"/>
              </a:buClr>
              <a:buSzPct val="100000"/>
              <a:buFont typeface="+mj-lt"/>
              <a:buAutoNum type="alphaUcPeriod"/>
            </a:pPr>
            <a:r>
              <a:rPr lang="en-GB" dirty="0"/>
              <a:t>Leveraging the growing availability and implementation of innovative digital tools to integrate care across different conditions</a:t>
            </a:r>
            <a:endParaRPr dirty="0"/>
          </a:p>
          <a:p>
            <a:pPr marL="457200" indent="-457200">
              <a:lnSpc>
                <a:spcPct val="115000"/>
              </a:lnSpc>
              <a:spcBef>
                <a:spcPts val="1600"/>
              </a:spcBef>
              <a:buClr>
                <a:schemeClr val="dk1"/>
              </a:buClr>
              <a:buSzPct val="100000"/>
              <a:buFont typeface="+mj-lt"/>
              <a:buAutoNum type="alphaUcPeriod"/>
            </a:pPr>
            <a:r>
              <a:rPr lang="en-GB" dirty="0">
                <a:ea typeface="Verdana"/>
              </a:rPr>
              <a:t>Demand to integrate services across chronic conditions, including HIV</a:t>
            </a:r>
          </a:p>
          <a:p>
            <a:pPr marL="457200" indent="-457200">
              <a:lnSpc>
                <a:spcPct val="114999"/>
              </a:lnSpc>
              <a:spcBef>
                <a:spcPts val="1600"/>
              </a:spcBef>
              <a:buSzPct val="100000"/>
              <a:buAutoNum type="alphaUcPeriod"/>
            </a:pPr>
            <a:r>
              <a:rPr lang="en-GB" b="1" dirty="0">
                <a:ea typeface="Verdana"/>
              </a:rPr>
              <a:t>All of the above</a:t>
            </a:r>
          </a:p>
          <a:p>
            <a:pPr marL="0" indent="0" algn="just">
              <a:spcBef>
                <a:spcPts val="1600"/>
              </a:spcBef>
              <a:buSzPct val="100000"/>
              <a:buNone/>
            </a:pPr>
            <a:endParaRPr lang="en-US" dirty="0">
              <a:ea typeface="Verdana"/>
            </a:endParaRPr>
          </a:p>
        </p:txBody>
      </p:sp>
    </p:spTree>
    <p:extLst>
      <p:ext uri="{BB962C8B-B14F-4D97-AF65-F5344CB8AC3E}">
        <p14:creationId xmlns:p14="http://schemas.microsoft.com/office/powerpoint/2010/main" val="4210292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8"/>
          <p:cNvSpPr txBox="1">
            <a:spLocks noGrp="1"/>
          </p:cNvSpPr>
          <p:nvPr>
            <p:ph type="title"/>
          </p:nvPr>
        </p:nvSpPr>
        <p:spPr>
          <a:xfrm>
            <a:off x="442918" y="934954"/>
            <a:ext cx="11384463" cy="1259997"/>
          </a:xfrm>
          <a:prstGeom prst="rect">
            <a:avLst/>
          </a:prstGeom>
          <a:noFill/>
          <a:ln>
            <a:noFill/>
          </a:ln>
        </p:spPr>
        <p:txBody>
          <a:bodyPr spcFirstLastPara="1" vert="horz" wrap="square" lIns="0" tIns="0" rIns="0" bIns="0" rtlCol="0" anchor="t" anchorCtr="0">
            <a:noAutofit/>
          </a:bodyPr>
          <a:lstStyle/>
          <a:p>
            <a:pPr>
              <a:buSzPts val="3300"/>
            </a:pPr>
            <a:r>
              <a:rPr lang="en-GB" sz="4400">
                <a:latin typeface="Verdana"/>
                <a:ea typeface="Verdana"/>
                <a:cs typeface="Verdana"/>
                <a:sym typeface="Verdana"/>
              </a:rPr>
              <a:t>Want to learn more?</a:t>
            </a:r>
            <a:br>
              <a:rPr lang="en-GB">
                <a:latin typeface="Verdana"/>
                <a:ea typeface="Verdana"/>
                <a:cs typeface="Verdana"/>
                <a:sym typeface="Verdana"/>
              </a:rPr>
            </a:br>
            <a:br>
              <a:rPr lang="en-GB">
                <a:latin typeface="Verdana"/>
                <a:ea typeface="Verdana"/>
                <a:cs typeface="Verdana"/>
                <a:sym typeface="Verdana"/>
              </a:rPr>
            </a:br>
            <a:br>
              <a:rPr lang="en-GB">
                <a:latin typeface="Verdana"/>
                <a:ea typeface="Verdana"/>
                <a:cs typeface="Verdana"/>
                <a:sym typeface="Verdana"/>
              </a:rPr>
            </a:br>
            <a:br>
              <a:rPr lang="en-GB">
                <a:latin typeface="Verdana"/>
                <a:ea typeface="Verdana"/>
                <a:cs typeface="Verdana"/>
                <a:sym typeface="Verdana"/>
              </a:rPr>
            </a:br>
            <a:endParaRPr>
              <a:solidFill>
                <a:srgbClr val="E0001B"/>
              </a:solidFill>
              <a:latin typeface="Verdana"/>
              <a:ea typeface="Verdana"/>
              <a:cs typeface="Verdana"/>
              <a:sym typeface="Verdana"/>
            </a:endParaRPr>
          </a:p>
        </p:txBody>
      </p:sp>
      <p:pic>
        <p:nvPicPr>
          <p:cNvPr id="622" name="Google Shape;622;p88" descr="A qr code with black squares&#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20027" y="799944"/>
            <a:ext cx="2629056" cy="2629056"/>
          </a:xfrm>
          <a:prstGeom prst="rect">
            <a:avLst/>
          </a:prstGeom>
          <a:noFill/>
          <a:ln>
            <a:noFill/>
          </a:ln>
        </p:spPr>
      </p:pic>
      <p:sp>
        <p:nvSpPr>
          <p:cNvPr id="623" name="Google Shape;623;p88"/>
          <p:cNvSpPr txBox="1"/>
          <p:nvPr/>
        </p:nvSpPr>
        <p:spPr>
          <a:xfrm>
            <a:off x="442917" y="1912231"/>
            <a:ext cx="7899699" cy="1279824"/>
          </a:xfrm>
          <a:prstGeom prst="rect">
            <a:avLst/>
          </a:prstGeom>
          <a:noFill/>
          <a:ln>
            <a:noFill/>
          </a:ln>
        </p:spPr>
        <p:txBody>
          <a:bodyPr spcFirstLastPara="1" wrap="square" lIns="0" tIns="0" rIns="0" bIns="0" anchor="t" anchorCtr="0">
            <a:noAutofit/>
          </a:bodyPr>
          <a:lstStyle/>
          <a:p>
            <a:pPr>
              <a:lnSpc>
                <a:spcPct val="90000"/>
              </a:lnSpc>
              <a:spcBef>
                <a:spcPts val="600"/>
              </a:spcBef>
              <a:spcAft>
                <a:spcPts val="600"/>
              </a:spcAft>
              <a:buClr>
                <a:srgbClr val="000000"/>
              </a:buClr>
              <a:buSzPts val="2700"/>
            </a:pPr>
            <a:r>
              <a:rPr lang="en-GB" sz="3600" dirty="0">
                <a:solidFill>
                  <a:srgbClr val="000000"/>
                </a:solidFill>
                <a:latin typeface="Verdana"/>
                <a:ea typeface="Verdana"/>
                <a:cs typeface="Verdana"/>
                <a:sym typeface="Verdana"/>
              </a:rPr>
              <a:t>Register for our free online course</a:t>
            </a:r>
          </a:p>
          <a:p>
            <a:pPr>
              <a:lnSpc>
                <a:spcPct val="90000"/>
              </a:lnSpc>
              <a:spcBef>
                <a:spcPts val="600"/>
              </a:spcBef>
              <a:spcAft>
                <a:spcPts val="600"/>
              </a:spcAft>
              <a:buClr>
                <a:srgbClr val="000000"/>
              </a:buClr>
              <a:buSzPts val="2700"/>
            </a:pPr>
            <a:r>
              <a:rPr lang="en-GB" sz="3600" b="1" dirty="0">
                <a:solidFill>
                  <a:srgbClr val="E0001B"/>
                </a:solidFill>
                <a:latin typeface="Verdana"/>
                <a:ea typeface="Verdana"/>
                <a:cs typeface="Verdana"/>
                <a:sym typeface="Verdana"/>
              </a:rPr>
              <a:t>Differentiated service delivery for HIV treatment</a:t>
            </a:r>
            <a:br>
              <a:rPr lang="en-GB" sz="3200" dirty="0">
                <a:solidFill>
                  <a:schemeClr val="accent1"/>
                </a:solidFill>
                <a:latin typeface="Verdana"/>
                <a:ea typeface="Verdana"/>
                <a:cs typeface="Verdana"/>
                <a:sym typeface="Verdana"/>
              </a:rPr>
            </a:br>
            <a:br>
              <a:rPr lang="en-GB" sz="4267" dirty="0">
                <a:solidFill>
                  <a:srgbClr val="000000"/>
                </a:solidFill>
                <a:latin typeface="Verdana"/>
                <a:ea typeface="Verdana"/>
                <a:cs typeface="Verdana"/>
                <a:sym typeface="Verdana"/>
              </a:rPr>
            </a:br>
            <a:br>
              <a:rPr lang="en-GB" sz="4267" dirty="0">
                <a:solidFill>
                  <a:srgbClr val="000000"/>
                </a:solidFill>
                <a:latin typeface="Verdana"/>
                <a:ea typeface="Verdana"/>
                <a:cs typeface="Verdana"/>
                <a:sym typeface="Verdana"/>
              </a:rPr>
            </a:br>
            <a:br>
              <a:rPr lang="en-GB" sz="4267" dirty="0">
                <a:solidFill>
                  <a:srgbClr val="000000"/>
                </a:solidFill>
                <a:latin typeface="Verdana"/>
                <a:ea typeface="Verdana"/>
                <a:cs typeface="Verdana"/>
                <a:sym typeface="Verdana"/>
              </a:rPr>
            </a:br>
            <a:endParaRPr sz="4267" dirty="0">
              <a:solidFill>
                <a:srgbClr val="E0001B"/>
              </a:solidFill>
              <a:latin typeface="Verdana"/>
              <a:ea typeface="Verdana"/>
              <a:cs typeface="Verdana"/>
              <a:sym typeface="Verdana"/>
            </a:endParaRPr>
          </a:p>
        </p:txBody>
      </p:sp>
      <p:pic>
        <p:nvPicPr>
          <p:cNvPr id="624" name="Google Shape;624;p8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89567" y="4105534"/>
            <a:ext cx="7537803" cy="2332700"/>
          </a:xfrm>
          <a:prstGeom prst="rect">
            <a:avLst/>
          </a:prstGeom>
          <a:noFill/>
          <a:ln>
            <a:noFill/>
          </a:ln>
        </p:spPr>
      </p:pic>
      <p:sp>
        <p:nvSpPr>
          <p:cNvPr id="625" name="Google Shape;625;p88"/>
          <p:cNvSpPr txBox="1"/>
          <p:nvPr/>
        </p:nvSpPr>
        <p:spPr>
          <a:xfrm>
            <a:off x="442915" y="4126802"/>
            <a:ext cx="3625600" cy="954067"/>
          </a:xfrm>
          <a:prstGeom prst="rect">
            <a:avLst/>
          </a:prstGeom>
          <a:noFill/>
          <a:ln w="28575" cap="flat" cmpd="sng">
            <a:solidFill>
              <a:srgbClr val="E0001B"/>
            </a:solidFill>
            <a:prstDash val="solid"/>
            <a:round/>
            <a:headEnd type="none" w="sm" len="sm"/>
            <a:tailEnd type="none" w="sm" len="sm"/>
          </a:ln>
        </p:spPr>
        <p:txBody>
          <a:bodyPr spcFirstLastPara="1" wrap="square" lIns="91433" tIns="45700" rIns="91433" bIns="45700" anchor="t" anchorCtr="0">
            <a:spAutoFit/>
          </a:bodyPr>
          <a:lstStyle/>
          <a:p>
            <a:r>
              <a:rPr lang="en-GB" sz="2800" b="1">
                <a:solidFill>
                  <a:schemeClr val="dk1"/>
                </a:solidFill>
                <a:latin typeface="Verdana"/>
                <a:ea typeface="Verdana"/>
                <a:cs typeface="Verdana"/>
                <a:sym typeface="Verdana"/>
              </a:rPr>
              <a:t>Now available on IAS+</a:t>
            </a:r>
            <a:endParaRPr sz="2800" b="1">
              <a:solidFill>
                <a:schemeClr val="dk1"/>
              </a:solidFill>
              <a:latin typeface="Verdana"/>
              <a:ea typeface="Verdana"/>
              <a:cs typeface="Verdana"/>
              <a:sym typeface="Verdana"/>
            </a:endParaRPr>
          </a:p>
        </p:txBody>
      </p:sp>
      <p:sp>
        <p:nvSpPr>
          <p:cNvPr id="626" name="Google Shape;626;p88"/>
          <p:cNvSpPr txBox="1"/>
          <p:nvPr/>
        </p:nvSpPr>
        <p:spPr>
          <a:xfrm>
            <a:off x="442916" y="5473189"/>
            <a:ext cx="3625600" cy="954067"/>
          </a:xfrm>
          <a:prstGeom prst="rect">
            <a:avLst/>
          </a:prstGeom>
          <a:noFill/>
          <a:ln w="28575" cap="flat" cmpd="sng">
            <a:solidFill>
              <a:srgbClr val="E0001B"/>
            </a:solidFill>
            <a:prstDash val="solid"/>
            <a:round/>
            <a:headEnd type="none" w="sm" len="sm"/>
            <a:tailEnd type="none" w="sm" len="sm"/>
          </a:ln>
        </p:spPr>
        <p:txBody>
          <a:bodyPr spcFirstLastPara="1" wrap="square" lIns="91433" tIns="45700" rIns="91433" bIns="45700" anchor="t" anchorCtr="0">
            <a:spAutoFit/>
          </a:bodyPr>
          <a:lstStyle/>
          <a:p>
            <a:r>
              <a:rPr lang="en-GB" sz="2800" b="1">
                <a:solidFill>
                  <a:schemeClr val="dk1"/>
                </a:solidFill>
                <a:latin typeface="Verdana"/>
                <a:ea typeface="Verdana"/>
                <a:cs typeface="Verdana"/>
                <a:sym typeface="Verdana"/>
              </a:rPr>
              <a:t>Two new modules in 2024</a:t>
            </a:r>
            <a:endParaRPr sz="2800" b="1">
              <a:solidFill>
                <a:schemeClr val="dk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sz="6667">
                <a:latin typeface="Verdana"/>
                <a:ea typeface="Verdana"/>
                <a:cs typeface="Verdana"/>
                <a:sym typeface="Verdana"/>
              </a:rPr>
            </a:br>
            <a:r>
              <a:rPr lang="en-GB" sz="6667">
                <a:latin typeface="Verdana"/>
                <a:ea typeface="Verdana"/>
                <a:cs typeface="Verdana"/>
                <a:sym typeface="Verdana"/>
              </a:rPr>
              <a:t>Resources and references</a:t>
            </a:r>
            <a:endParaRPr sz="6667">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chemeClr val="dk1"/>
              </a:buClr>
            </a:pPr>
            <a:r>
              <a:rPr lang="en-GB" sz="4000">
                <a:solidFill>
                  <a:schemeClr val="dk1"/>
                </a:solidFill>
              </a:rPr>
              <a:t>How was this guidance developed?</a:t>
            </a:r>
            <a:endParaRPr sz="4000"/>
          </a:p>
        </p:txBody>
      </p:sp>
      <p:sp>
        <p:nvSpPr>
          <p:cNvPr id="248" name="Google Shape;248;p49"/>
          <p:cNvSpPr txBox="1">
            <a:spLocks noGrp="1"/>
          </p:cNvSpPr>
          <p:nvPr>
            <p:ph type="body" sz="quarter" idx="11"/>
          </p:nvPr>
        </p:nvSpPr>
        <p:spPr>
          <a:prstGeom prst="rect">
            <a:avLst/>
          </a:prstGeom>
          <a:noFill/>
          <a:ln>
            <a:noFill/>
          </a:ln>
        </p:spPr>
        <p:txBody>
          <a:bodyPr spcFirstLastPara="1" vert="horz" wrap="square" lIns="0" tIns="0" rIns="0" bIns="0" rtlCol="0" anchor="t" anchorCtr="0">
            <a:noAutofit/>
          </a:bodyPr>
          <a:lstStyle/>
          <a:p>
            <a:pPr marL="359410" indent="-342900">
              <a:buClr>
                <a:srgbClr val="000000"/>
              </a:buClr>
              <a:buSzPts val="1400"/>
              <a:buFont typeface="Courier New" panose="02070309020205020404" pitchFamily="49" charset="0"/>
              <a:buChar char="o"/>
            </a:pPr>
            <a:endParaRPr lang="en-GB" sz="1867">
              <a:ea typeface="Verdana"/>
            </a:endParaRPr>
          </a:p>
          <a:p>
            <a:pPr marL="359410" indent="-342900">
              <a:buClr>
                <a:srgbClr val="000000"/>
              </a:buClr>
              <a:buSzPct val="100000"/>
              <a:buFont typeface="Courier New" panose="02070309020205020404" pitchFamily="49" charset="0"/>
              <a:buChar char="o"/>
            </a:pPr>
            <a:r>
              <a:rPr lang="en-GB" sz="1867"/>
              <a:t>Review of different frameworks and synthesized literature on person-centred care </a:t>
            </a:r>
            <a:endParaRPr sz="1867">
              <a:ea typeface="Verdana"/>
            </a:endParaRPr>
          </a:p>
          <a:p>
            <a:pPr marL="359410" indent="-342900">
              <a:spcBef>
                <a:spcPts val="1333"/>
              </a:spcBef>
              <a:buSzPct val="100000"/>
              <a:buFont typeface="Courier New" panose="02070309020205020404" pitchFamily="49" charset="0"/>
              <a:buChar char="o"/>
            </a:pPr>
            <a:r>
              <a:rPr lang="en-GB" sz="1867"/>
              <a:t>Informed by a systematic literature review that explored person-centred care interventions implemented in low- and middle-income countries</a:t>
            </a:r>
            <a:endParaRPr sz="1867">
              <a:ea typeface="Verdana"/>
            </a:endParaRPr>
          </a:p>
          <a:p>
            <a:pPr marL="359410" indent="-342900">
              <a:spcBef>
                <a:spcPts val="1333"/>
              </a:spcBef>
              <a:buClr>
                <a:srgbClr val="000000"/>
              </a:buClr>
              <a:buSzPct val="100000"/>
              <a:buFont typeface="Courier New" panose="02070309020205020404" pitchFamily="49" charset="0"/>
              <a:buChar char="o"/>
            </a:pPr>
            <a:r>
              <a:rPr lang="en-GB" sz="1867"/>
              <a:t>Reflective of IAS consultations on person-centred care</a:t>
            </a:r>
            <a:endParaRPr sz="1867">
              <a:ea typeface="Verdana"/>
            </a:endParaRPr>
          </a:p>
          <a:p>
            <a:pPr marL="359410" indent="-342900">
              <a:spcBef>
                <a:spcPts val="1333"/>
              </a:spcBef>
              <a:buClr>
                <a:srgbClr val="000000"/>
              </a:buClr>
              <a:buSzPct val="100000"/>
              <a:buFont typeface="Courier New" panose="02070309020205020404" pitchFamily="49" charset="0"/>
              <a:buChar char="o"/>
            </a:pPr>
            <a:r>
              <a:rPr lang="en-GB" sz="1867"/>
              <a:t>Guided by expertise of contributing researchers, programmatic implementers and clinicians</a:t>
            </a:r>
            <a:endParaRPr sz="1867">
              <a:ea typeface="Verdana"/>
            </a:endParaRPr>
          </a:p>
          <a:p>
            <a:pPr marL="571500" indent="-571500">
              <a:spcBef>
                <a:spcPts val="1333"/>
              </a:spcBef>
              <a:buFont typeface="Courier New" panose="02070309020205020404" pitchFamily="49" charset="0"/>
              <a:buChar char="o"/>
            </a:pPr>
            <a:endParaRPr/>
          </a:p>
        </p:txBody>
      </p:sp>
      <p:sp>
        <p:nvSpPr>
          <p:cNvPr id="2" name="Picture Placeholder 1">
            <a:extLst>
              <a:ext uri="{FF2B5EF4-FFF2-40B4-BE49-F238E27FC236}">
                <a16:creationId xmlns:a16="http://schemas.microsoft.com/office/drawing/2014/main" id="{E7624E16-CB0A-B486-1226-D5601B470DF9}"/>
              </a:ext>
            </a:extLst>
          </p:cNvPr>
          <p:cNvSpPr>
            <a:spLocks noGrp="1"/>
          </p:cNvSpPr>
          <p:nvPr>
            <p:ph type="pic" sz="quarter" idx="12"/>
          </p:nvPr>
        </p:nvSpPr>
        <p:spPr/>
        <p:txBody>
          <a:bodyPr/>
          <a:lstStyle/>
          <a:p>
            <a:endParaRPr lang="en-CH"/>
          </a:p>
        </p:txBody>
      </p:sp>
      <p:sp>
        <p:nvSpPr>
          <p:cNvPr id="249" name="Google Shape;249;p49"/>
          <p:cNvSpPr txBox="1"/>
          <p:nvPr/>
        </p:nvSpPr>
        <p:spPr>
          <a:xfrm>
            <a:off x="120951" y="6419203"/>
            <a:ext cx="3130800" cy="244400"/>
          </a:xfrm>
          <a:prstGeom prst="rect">
            <a:avLst/>
          </a:prstGeom>
          <a:noFill/>
          <a:ln>
            <a:noFill/>
          </a:ln>
        </p:spPr>
        <p:txBody>
          <a:bodyPr spcFirstLastPara="1" wrap="square" lIns="0" tIns="0" rIns="0" bIns="0" anchor="t" anchorCtr="0">
            <a:noAutofit/>
          </a:bodyPr>
          <a:lstStyle/>
          <a:p>
            <a:pPr>
              <a:buClr>
                <a:schemeClr val="dk1"/>
              </a:buClr>
              <a:buSzPts val="1100"/>
            </a:pPr>
            <a:r>
              <a:rPr lang="en-GB" sz="1000" dirty="0">
                <a:solidFill>
                  <a:srgbClr val="202020"/>
                </a:solidFill>
                <a:highlight>
                  <a:schemeClr val="lt1"/>
                </a:highlight>
                <a:latin typeface="Verdana"/>
                <a:ea typeface="Verdana"/>
                <a:cs typeface="Verdana"/>
                <a:sym typeface="Verdana"/>
              </a:rPr>
              <a:t>Beres et al., 2024</a:t>
            </a:r>
            <a:endParaRPr sz="1000" dirty="0"/>
          </a:p>
        </p:txBody>
      </p:sp>
      <p:sp>
        <p:nvSpPr>
          <p:cNvPr id="250" name="Google Shape;250;p49"/>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pic>
        <p:nvPicPr>
          <p:cNvPr id="251" name="Google Shape;251;p4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68400" y="1"/>
            <a:ext cx="5795667" cy="6857999"/>
          </a:xfrm>
          <a:prstGeom prst="rect">
            <a:avLst/>
          </a:prstGeom>
          <a:noFill/>
          <a:ln>
            <a:noFill/>
          </a:ln>
        </p:spPr>
      </p:pic>
      <p:pic>
        <p:nvPicPr>
          <p:cNvPr id="3" name="Slide 5">
            <a:hlinkClick r:id="" action="ppaction://media"/>
            <a:extLst>
              <a:ext uri="{FF2B5EF4-FFF2-40B4-BE49-F238E27FC236}">
                <a16:creationId xmlns:a16="http://schemas.microsoft.com/office/drawing/2014/main" id="{A1276476-4389-99C3-7416-D264D458F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20975" y="60579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0"/>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a:solidFill>
                  <a:schemeClr val="dk1"/>
                </a:solidFill>
              </a:rPr>
              <a:t>Case studies</a:t>
            </a:r>
            <a:endParaRPr>
              <a:solidFill>
                <a:schemeClr val="dk1"/>
              </a:solidFill>
            </a:endParaRPr>
          </a:p>
          <a:p>
            <a:pPr algn="just"/>
            <a:endParaRPr sz="1333" b="0">
              <a:solidFill>
                <a:srgbClr val="222222"/>
              </a:solidFill>
              <a:highlight>
                <a:srgbClr val="FFFFFF"/>
              </a:highlight>
            </a:endParaRPr>
          </a:p>
          <a:p>
            <a:pPr algn="just"/>
            <a:endParaRPr sz="1333" b="0">
              <a:solidFill>
                <a:srgbClr val="222222"/>
              </a:solidFill>
              <a:highlight>
                <a:srgbClr val="FFFFFF"/>
              </a:highlight>
            </a:endParaRPr>
          </a:p>
        </p:txBody>
      </p:sp>
      <p:sp>
        <p:nvSpPr>
          <p:cNvPr id="639" name="Google Shape;639;p90"/>
          <p:cNvSpPr txBox="1"/>
          <p:nvPr/>
        </p:nvSpPr>
        <p:spPr>
          <a:xfrm>
            <a:off x="698433" y="2552834"/>
            <a:ext cx="10516400" cy="3111581"/>
          </a:xfrm>
          <a:prstGeom prst="rect">
            <a:avLst/>
          </a:prstGeom>
          <a:noFill/>
          <a:ln>
            <a:noFill/>
          </a:ln>
        </p:spPr>
        <p:txBody>
          <a:bodyPr spcFirstLastPara="1" wrap="square" lIns="121900" tIns="121900" rIns="121900" bIns="121900" anchor="t" anchorCtr="0">
            <a:spAutoFit/>
          </a:bodyPr>
          <a:lstStyle/>
          <a:p>
            <a:r>
              <a:rPr lang="en-GB" sz="1450" b="1">
                <a:solidFill>
                  <a:schemeClr val="dk1"/>
                </a:solidFill>
                <a:latin typeface="Verdana"/>
                <a:ea typeface="Verdana"/>
                <a:cs typeface="Verdana"/>
                <a:sym typeface="Verdana"/>
              </a:rPr>
              <a:t>Case study A: </a:t>
            </a:r>
            <a:r>
              <a:rPr lang="en-GB" sz="1450">
                <a:solidFill>
                  <a:schemeClr val="dk1"/>
                </a:solidFill>
                <a:latin typeface="Verdana"/>
                <a:ea typeface="Verdana"/>
                <a:cs typeface="Calibri"/>
                <a:sym typeface="Verdana"/>
              </a:rPr>
              <a:t>Arendse KA, Walker C, Pfaff C, Lebelo K, Cassidy T, Isaakidis P, von der Heyden E, Abdullah F, Ellman T, Katz IT, Euvrard J, Keene CM. 2024. Supporting re-engagement with HIV services after treatment interruption in South Africa: a mixed method program evaluation of Médecins Sans Frontières’ Welcome Service. Nature Scientific Reports. 14:7317 </a:t>
            </a:r>
            <a:endParaRPr lang="en-GB" sz="1450">
              <a:solidFill>
                <a:schemeClr val="dk1"/>
              </a:solidFill>
              <a:highlight>
                <a:srgbClr val="FFFFFF"/>
              </a:highlight>
              <a:latin typeface="Verdana"/>
              <a:ea typeface="Verdana"/>
              <a:cs typeface="Verdana"/>
            </a:endParaRPr>
          </a:p>
          <a:p>
            <a:pPr algn="just">
              <a:spcBef>
                <a:spcPts val="1333"/>
              </a:spcBef>
            </a:pPr>
            <a:r>
              <a:rPr lang="en-GB" sz="1450">
                <a:solidFill>
                  <a:srgbClr val="222222"/>
                </a:solidFill>
                <a:highlight>
                  <a:schemeClr val="lt1"/>
                </a:highlight>
                <a:latin typeface="Verdana"/>
                <a:ea typeface="Verdana"/>
                <a:cs typeface="Verdana"/>
                <a:sym typeface="Verdana"/>
              </a:rPr>
              <a:t>Keene C, Cassidy T, Makeleni-</a:t>
            </a:r>
            <a:r>
              <a:rPr lang="en-GB" sz="1450" err="1">
                <a:solidFill>
                  <a:srgbClr val="222222"/>
                </a:solidFill>
                <a:highlight>
                  <a:schemeClr val="lt1"/>
                </a:highlight>
                <a:latin typeface="Verdana"/>
                <a:ea typeface="Verdana"/>
                <a:cs typeface="Verdana"/>
                <a:sym typeface="Verdana"/>
              </a:rPr>
              <a:t>Leteze</a:t>
            </a:r>
            <a:r>
              <a:rPr lang="en-GB" sz="1450">
                <a:solidFill>
                  <a:srgbClr val="222222"/>
                </a:solidFill>
                <a:highlight>
                  <a:schemeClr val="lt1"/>
                </a:highlight>
                <a:latin typeface="Verdana"/>
                <a:ea typeface="Verdana"/>
                <a:cs typeface="Verdana"/>
                <a:sym typeface="Verdana"/>
              </a:rPr>
              <a:t> T, </a:t>
            </a:r>
            <a:r>
              <a:rPr lang="en-GB" sz="1450" err="1">
                <a:solidFill>
                  <a:srgbClr val="222222"/>
                </a:solidFill>
                <a:highlight>
                  <a:schemeClr val="lt1"/>
                </a:highlight>
                <a:latin typeface="Verdana"/>
                <a:ea typeface="Verdana"/>
                <a:cs typeface="Verdana"/>
                <a:sym typeface="Verdana"/>
              </a:rPr>
              <a:t>Dutyulwa</a:t>
            </a:r>
            <a:r>
              <a:rPr lang="en-GB" sz="1450">
                <a:solidFill>
                  <a:srgbClr val="222222"/>
                </a:solidFill>
                <a:highlight>
                  <a:schemeClr val="lt1"/>
                </a:highlight>
                <a:latin typeface="Verdana"/>
                <a:ea typeface="Verdana"/>
                <a:cs typeface="Verdana"/>
                <a:sym typeface="Verdana"/>
              </a:rPr>
              <a:t> T, Dumile N, Euvrard J, editors. Medecins Sans Frontieres’ Welcome Service: a collaborative reorganisation of HIV services to address disengagement from care in Khayelitsha, South Africa. 9th Annual SA AIDS Conference Durban, South Africa; 2019.</a:t>
            </a:r>
            <a:endParaRPr sz="1450">
              <a:solidFill>
                <a:srgbClr val="222222"/>
              </a:solidFill>
              <a:highlight>
                <a:schemeClr val="lt1"/>
              </a:highlight>
              <a:latin typeface="Verdana"/>
              <a:ea typeface="Verdana"/>
              <a:cs typeface="Verdana"/>
              <a:sym typeface="Verdana"/>
            </a:endParaRPr>
          </a:p>
          <a:p>
            <a:pPr algn="just"/>
            <a:endParaRPr sz="1467" b="1">
              <a:solidFill>
                <a:schemeClr val="dk1"/>
              </a:solidFill>
              <a:latin typeface="Verdana"/>
              <a:ea typeface="Verdana"/>
              <a:cs typeface="Verdana"/>
              <a:sym typeface="Verdana"/>
            </a:endParaRPr>
          </a:p>
          <a:p>
            <a:pPr algn="just"/>
            <a:r>
              <a:rPr lang="en-GB" sz="1450" b="1">
                <a:solidFill>
                  <a:schemeClr val="dk1"/>
                </a:solidFill>
                <a:latin typeface="Verdana"/>
                <a:ea typeface="Verdana"/>
                <a:cs typeface="Verdana"/>
                <a:sym typeface="Verdana"/>
              </a:rPr>
              <a:t>Case study B: </a:t>
            </a:r>
            <a:r>
              <a:rPr lang="en-GB" sz="1450">
                <a:solidFill>
                  <a:srgbClr val="222222"/>
                </a:solidFill>
                <a:highlight>
                  <a:schemeClr val="lt1"/>
                </a:highlight>
                <a:latin typeface="Verdana"/>
                <a:ea typeface="Verdana"/>
                <a:cs typeface="Verdana"/>
                <a:sym typeface="Verdana"/>
              </a:rPr>
              <a:t>Puttkammer N, Simoni JM, Sandifer T, </a:t>
            </a:r>
            <a:r>
              <a:rPr lang="en-GB" sz="1450" err="1">
                <a:solidFill>
                  <a:srgbClr val="222222"/>
                </a:solidFill>
                <a:highlight>
                  <a:schemeClr val="lt1"/>
                </a:highlight>
                <a:latin typeface="Verdana"/>
                <a:ea typeface="Verdana"/>
                <a:cs typeface="Verdana"/>
                <a:sym typeface="Verdana"/>
              </a:rPr>
              <a:t>Chéry</a:t>
            </a:r>
            <a:r>
              <a:rPr lang="en-GB" sz="1450">
                <a:solidFill>
                  <a:srgbClr val="222222"/>
                </a:solidFill>
                <a:highlight>
                  <a:schemeClr val="lt1"/>
                </a:highlight>
                <a:latin typeface="Verdana"/>
                <a:ea typeface="Verdana"/>
                <a:cs typeface="Verdana"/>
                <a:sym typeface="Verdana"/>
              </a:rPr>
              <a:t> JM, Dervis W, Balan JG, Dubé JG, Calixte G, Robin E, François K, Casey C. An EMR-based alert with brief provider-led ART adherence </a:t>
            </a:r>
            <a:r>
              <a:rPr lang="en-GB" sz="1450" err="1">
                <a:solidFill>
                  <a:srgbClr val="222222"/>
                </a:solidFill>
                <a:highlight>
                  <a:schemeClr val="lt1"/>
                </a:highlight>
                <a:latin typeface="Verdana"/>
                <a:ea typeface="Verdana"/>
                <a:cs typeface="Verdana"/>
                <a:sym typeface="Verdana"/>
              </a:rPr>
              <a:t>counseling</a:t>
            </a:r>
            <a:r>
              <a:rPr lang="en-GB" sz="1450">
                <a:solidFill>
                  <a:srgbClr val="222222"/>
                </a:solidFill>
                <a:highlight>
                  <a:schemeClr val="lt1"/>
                </a:highlight>
                <a:latin typeface="Verdana"/>
                <a:ea typeface="Verdana"/>
                <a:cs typeface="Verdana"/>
                <a:sym typeface="Verdana"/>
              </a:rPr>
              <a:t>: promising results of the </a:t>
            </a:r>
            <a:r>
              <a:rPr lang="en-GB" sz="1450" err="1">
                <a:solidFill>
                  <a:srgbClr val="222222"/>
                </a:solidFill>
                <a:highlight>
                  <a:schemeClr val="lt1"/>
                </a:highlight>
                <a:latin typeface="Verdana"/>
                <a:ea typeface="Verdana"/>
                <a:cs typeface="Verdana"/>
                <a:sym typeface="Verdana"/>
              </a:rPr>
              <a:t>InfoPlus</a:t>
            </a:r>
            <a:r>
              <a:rPr lang="en-GB" sz="1450">
                <a:solidFill>
                  <a:srgbClr val="222222"/>
                </a:solidFill>
                <a:highlight>
                  <a:schemeClr val="lt1"/>
                </a:highlight>
                <a:latin typeface="Verdana"/>
                <a:ea typeface="Verdana"/>
                <a:cs typeface="Verdana"/>
                <a:sym typeface="Verdana"/>
              </a:rPr>
              <a:t> adherence pilot study among Haitian adults with HIV initiating ART. AIDS and </a:t>
            </a:r>
            <a:r>
              <a:rPr lang="en-GB" sz="1450" err="1">
                <a:solidFill>
                  <a:srgbClr val="222222"/>
                </a:solidFill>
                <a:highlight>
                  <a:schemeClr val="lt1"/>
                </a:highlight>
                <a:latin typeface="Verdana"/>
                <a:ea typeface="Verdana"/>
                <a:cs typeface="Verdana"/>
                <a:sym typeface="Verdana"/>
              </a:rPr>
              <a:t>Behavior</a:t>
            </a:r>
            <a:r>
              <a:rPr lang="en-GB" sz="1450">
                <a:solidFill>
                  <a:srgbClr val="222222"/>
                </a:solidFill>
                <a:highlight>
                  <a:schemeClr val="lt1"/>
                </a:highlight>
                <a:latin typeface="Verdana"/>
                <a:ea typeface="Verdana"/>
                <a:cs typeface="Verdana"/>
                <a:sym typeface="Verdana"/>
              </a:rPr>
              <a:t>. 2020 Dec;24:3320-36.</a:t>
            </a:r>
            <a:endParaRPr sz="1450">
              <a:solidFill>
                <a:srgbClr val="222222"/>
              </a:solidFill>
              <a:highlight>
                <a:schemeClr val="lt1"/>
              </a:highlight>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1"/>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a:solidFill>
                  <a:schemeClr val="dk1"/>
                </a:solidFill>
              </a:rPr>
              <a:t>Case studies</a:t>
            </a:r>
            <a:endParaRPr>
              <a:solidFill>
                <a:schemeClr val="dk1"/>
              </a:solidFill>
            </a:endParaRPr>
          </a:p>
          <a:p>
            <a:pPr algn="just"/>
            <a:endParaRPr sz="1333" b="0">
              <a:solidFill>
                <a:srgbClr val="222222"/>
              </a:solidFill>
              <a:highlight>
                <a:srgbClr val="FFFFFF"/>
              </a:highlight>
            </a:endParaRPr>
          </a:p>
        </p:txBody>
      </p:sp>
      <p:sp>
        <p:nvSpPr>
          <p:cNvPr id="646" name="Google Shape;646;p91"/>
          <p:cNvSpPr txBox="1"/>
          <p:nvPr/>
        </p:nvSpPr>
        <p:spPr>
          <a:xfrm>
            <a:off x="623367" y="2429101"/>
            <a:ext cx="10726000" cy="3294131"/>
          </a:xfrm>
          <a:prstGeom prst="rect">
            <a:avLst/>
          </a:prstGeom>
          <a:noFill/>
          <a:ln>
            <a:noFill/>
          </a:ln>
        </p:spPr>
        <p:txBody>
          <a:bodyPr spcFirstLastPara="1" wrap="square" lIns="121900" tIns="121900" rIns="121900" bIns="121900" anchor="t" anchorCtr="0">
            <a:spAutoFit/>
          </a:bodyPr>
          <a:lstStyle/>
          <a:p>
            <a:pPr lvl="0">
              <a:lnSpc>
                <a:spcPct val="90000"/>
              </a:lnSpc>
            </a:pPr>
            <a:r>
              <a:rPr lang="en-GB" sz="1467" b="1">
                <a:solidFill>
                  <a:srgbClr val="222222"/>
                </a:solidFill>
                <a:highlight>
                  <a:schemeClr val="lt1"/>
                </a:highlight>
                <a:latin typeface="Verdana"/>
                <a:ea typeface="Verdana"/>
                <a:cs typeface="Verdana"/>
                <a:sym typeface="Verdana"/>
              </a:rPr>
              <a:t>Case study C:</a:t>
            </a:r>
            <a:r>
              <a:rPr lang="en-GB" sz="1467">
                <a:solidFill>
                  <a:srgbClr val="222222"/>
                </a:solidFill>
                <a:highlight>
                  <a:schemeClr val="lt1"/>
                </a:highlight>
                <a:latin typeface="Verdana"/>
                <a:ea typeface="Verdana"/>
                <a:cs typeface="Verdana"/>
                <a:sym typeface="Verdana"/>
              </a:rPr>
              <a:t> Mwamba C, </a:t>
            </a:r>
            <a:r>
              <a:rPr lang="en-GB" sz="1467" err="1">
                <a:solidFill>
                  <a:srgbClr val="222222"/>
                </a:solidFill>
                <a:highlight>
                  <a:schemeClr val="lt1"/>
                </a:highlight>
                <a:latin typeface="Verdana"/>
                <a:ea typeface="Verdana"/>
                <a:cs typeface="Verdana"/>
                <a:sym typeface="Verdana"/>
              </a:rPr>
              <a:t>Mukamba</a:t>
            </a:r>
            <a:r>
              <a:rPr lang="en-GB" sz="1467">
                <a:solidFill>
                  <a:srgbClr val="222222"/>
                </a:solidFill>
                <a:highlight>
                  <a:schemeClr val="lt1"/>
                </a:highlight>
                <a:latin typeface="Verdana"/>
                <a:ea typeface="Verdana"/>
                <a:cs typeface="Verdana"/>
                <a:sym typeface="Verdana"/>
              </a:rPr>
              <a:t> N, Sharma A, </a:t>
            </a:r>
            <a:r>
              <a:rPr lang="en-GB" sz="1467" err="1">
                <a:solidFill>
                  <a:srgbClr val="222222"/>
                </a:solidFill>
                <a:highlight>
                  <a:schemeClr val="lt1"/>
                </a:highlight>
                <a:latin typeface="Verdana"/>
                <a:ea typeface="Verdana"/>
                <a:cs typeface="Verdana"/>
                <a:sym typeface="Verdana"/>
              </a:rPr>
              <a:t>Lumbo</a:t>
            </a:r>
            <a:r>
              <a:rPr lang="en-GB" sz="1467">
                <a:solidFill>
                  <a:srgbClr val="222222"/>
                </a:solidFill>
                <a:highlight>
                  <a:schemeClr val="lt1"/>
                </a:highlight>
                <a:latin typeface="Verdana"/>
                <a:ea typeface="Verdana"/>
                <a:cs typeface="Verdana"/>
                <a:sym typeface="Verdana"/>
              </a:rPr>
              <a:t> K, </a:t>
            </a:r>
            <a:r>
              <a:rPr lang="en-GB" sz="1467" err="1">
                <a:solidFill>
                  <a:srgbClr val="222222"/>
                </a:solidFill>
                <a:highlight>
                  <a:schemeClr val="lt1"/>
                </a:highlight>
                <a:latin typeface="Verdana"/>
                <a:ea typeface="Verdana"/>
                <a:cs typeface="Verdana"/>
                <a:sym typeface="Verdana"/>
              </a:rPr>
              <a:t>Foloko</a:t>
            </a:r>
            <a:r>
              <a:rPr lang="en-GB" sz="1467">
                <a:solidFill>
                  <a:srgbClr val="222222"/>
                </a:solidFill>
                <a:highlight>
                  <a:schemeClr val="lt1"/>
                </a:highlight>
                <a:latin typeface="Verdana"/>
                <a:ea typeface="Verdana"/>
                <a:cs typeface="Verdana"/>
                <a:sym typeface="Verdana"/>
              </a:rPr>
              <a:t> M, Nyirenda H, </a:t>
            </a:r>
            <a:r>
              <a:rPr lang="en-GB" sz="1467" err="1">
                <a:solidFill>
                  <a:srgbClr val="222222"/>
                </a:solidFill>
                <a:highlight>
                  <a:schemeClr val="lt1"/>
                </a:highlight>
                <a:latin typeface="Verdana"/>
                <a:ea typeface="Verdana"/>
                <a:cs typeface="Verdana"/>
                <a:sym typeface="Verdana"/>
              </a:rPr>
              <a:t>Simbeza</a:t>
            </a:r>
            <a:r>
              <a:rPr lang="en-GB" sz="1467">
                <a:solidFill>
                  <a:srgbClr val="222222"/>
                </a:solidFill>
                <a:highlight>
                  <a:schemeClr val="lt1"/>
                </a:highlight>
                <a:latin typeface="Verdana"/>
                <a:ea typeface="Verdana"/>
                <a:cs typeface="Verdana"/>
                <a:sym typeface="Verdana"/>
              </a:rPr>
              <a:t> S, </a:t>
            </a:r>
            <a:r>
              <a:rPr lang="en-GB" sz="1467" err="1">
                <a:solidFill>
                  <a:srgbClr val="222222"/>
                </a:solidFill>
                <a:highlight>
                  <a:schemeClr val="lt1"/>
                </a:highlight>
                <a:latin typeface="Verdana"/>
                <a:ea typeface="Verdana"/>
                <a:cs typeface="Verdana"/>
                <a:sym typeface="Verdana"/>
              </a:rPr>
              <a:t>Sikombe</a:t>
            </a:r>
            <a:r>
              <a:rPr lang="en-GB" sz="1467">
                <a:solidFill>
                  <a:srgbClr val="222222"/>
                </a:solidFill>
                <a:highlight>
                  <a:schemeClr val="lt1"/>
                </a:highlight>
                <a:latin typeface="Verdana"/>
                <a:ea typeface="Verdana"/>
                <a:cs typeface="Verdana"/>
                <a:sym typeface="Verdana"/>
              </a:rPr>
              <a:t> K, Holmes CB, </a:t>
            </a:r>
            <a:r>
              <a:rPr lang="en-GB" sz="1467" err="1">
                <a:solidFill>
                  <a:srgbClr val="222222"/>
                </a:solidFill>
                <a:highlight>
                  <a:schemeClr val="lt1"/>
                </a:highlight>
                <a:latin typeface="Verdana"/>
                <a:ea typeface="Verdana"/>
                <a:cs typeface="Verdana"/>
                <a:sym typeface="Verdana"/>
              </a:rPr>
              <a:t>Sikazwe</a:t>
            </a:r>
            <a:r>
              <a:rPr lang="en-GB" sz="1467">
                <a:solidFill>
                  <a:srgbClr val="222222"/>
                </a:solidFill>
                <a:highlight>
                  <a:schemeClr val="lt1"/>
                </a:highlight>
                <a:latin typeface="Verdana"/>
                <a:ea typeface="Verdana"/>
                <a:cs typeface="Verdana"/>
                <a:sym typeface="Verdana"/>
              </a:rPr>
              <a:t> I, Moore CB. Frontiers in health services. 2022 Sep 14. Provider discretionary power practices to support implementation of client-centred HIV care in Lusaka, Zambia;2:918874.</a:t>
            </a:r>
            <a:endParaRPr sz="1467">
              <a:solidFill>
                <a:srgbClr val="222222"/>
              </a:solidFill>
              <a:highlight>
                <a:schemeClr val="lt1"/>
              </a:highlight>
              <a:latin typeface="Verdana"/>
              <a:ea typeface="Verdana"/>
              <a:cs typeface="Verdana"/>
              <a:sym typeface="Verdana"/>
            </a:endParaRPr>
          </a:p>
          <a:p>
            <a:pPr>
              <a:lnSpc>
                <a:spcPct val="90000"/>
              </a:lnSpc>
            </a:pPr>
            <a:endParaRPr sz="1467">
              <a:solidFill>
                <a:srgbClr val="222222"/>
              </a:solidFill>
              <a:highlight>
                <a:schemeClr val="lt1"/>
              </a:highlight>
              <a:latin typeface="Verdana"/>
              <a:ea typeface="Verdana"/>
              <a:cs typeface="Verdana"/>
              <a:sym typeface="Verdana"/>
            </a:endParaRPr>
          </a:p>
          <a:p>
            <a:pPr>
              <a:lnSpc>
                <a:spcPct val="90000"/>
              </a:lnSpc>
            </a:pPr>
            <a:r>
              <a:rPr lang="en-GB" sz="1467">
                <a:solidFill>
                  <a:srgbClr val="222222"/>
                </a:solidFill>
                <a:highlight>
                  <a:schemeClr val="lt1"/>
                </a:highlight>
                <a:latin typeface="Verdana"/>
                <a:ea typeface="Verdana"/>
                <a:cs typeface="Verdana"/>
                <a:sym typeface="Verdana"/>
              </a:rPr>
              <a:t>Mwamba C, </a:t>
            </a:r>
            <a:r>
              <a:rPr lang="en-GB" sz="1467" err="1">
                <a:solidFill>
                  <a:srgbClr val="222222"/>
                </a:solidFill>
                <a:highlight>
                  <a:schemeClr val="lt1"/>
                </a:highlight>
                <a:latin typeface="Verdana"/>
                <a:ea typeface="Verdana"/>
                <a:cs typeface="Verdana"/>
                <a:sym typeface="Verdana"/>
              </a:rPr>
              <a:t>Beres</a:t>
            </a:r>
            <a:r>
              <a:rPr lang="en-GB" sz="1467">
                <a:solidFill>
                  <a:srgbClr val="222222"/>
                </a:solidFill>
                <a:highlight>
                  <a:schemeClr val="lt1"/>
                </a:highlight>
                <a:latin typeface="Verdana"/>
                <a:ea typeface="Verdana"/>
                <a:cs typeface="Verdana"/>
                <a:sym typeface="Verdana"/>
              </a:rPr>
              <a:t> LK, </a:t>
            </a:r>
            <a:r>
              <a:rPr lang="en-GB" sz="1467" err="1">
                <a:solidFill>
                  <a:srgbClr val="222222"/>
                </a:solidFill>
                <a:highlight>
                  <a:schemeClr val="lt1"/>
                </a:highlight>
                <a:latin typeface="Verdana"/>
                <a:ea typeface="Verdana"/>
                <a:cs typeface="Verdana"/>
                <a:sym typeface="Verdana"/>
              </a:rPr>
              <a:t>Mukamba</a:t>
            </a:r>
            <a:r>
              <a:rPr lang="en-GB" sz="1467">
                <a:solidFill>
                  <a:srgbClr val="222222"/>
                </a:solidFill>
                <a:highlight>
                  <a:schemeClr val="lt1"/>
                </a:highlight>
                <a:latin typeface="Verdana"/>
                <a:ea typeface="Verdana"/>
                <a:cs typeface="Verdana"/>
                <a:sym typeface="Verdana"/>
              </a:rPr>
              <a:t> N, Jere L, </a:t>
            </a:r>
            <a:r>
              <a:rPr lang="en-GB" sz="1467" err="1">
                <a:solidFill>
                  <a:srgbClr val="222222"/>
                </a:solidFill>
                <a:highlight>
                  <a:schemeClr val="lt1"/>
                </a:highlight>
                <a:latin typeface="Verdana"/>
                <a:ea typeface="Verdana"/>
                <a:cs typeface="Verdana"/>
                <a:sym typeface="Verdana"/>
              </a:rPr>
              <a:t>Foloko</a:t>
            </a:r>
            <a:r>
              <a:rPr lang="en-GB" sz="1467">
                <a:solidFill>
                  <a:srgbClr val="222222"/>
                </a:solidFill>
                <a:highlight>
                  <a:schemeClr val="lt1"/>
                </a:highlight>
                <a:latin typeface="Verdana"/>
                <a:ea typeface="Verdana"/>
                <a:cs typeface="Verdana"/>
                <a:sym typeface="Verdana"/>
              </a:rPr>
              <a:t> M, </a:t>
            </a:r>
            <a:r>
              <a:rPr lang="en-GB" sz="1467" err="1">
                <a:solidFill>
                  <a:srgbClr val="222222"/>
                </a:solidFill>
                <a:highlight>
                  <a:schemeClr val="lt1"/>
                </a:highlight>
                <a:latin typeface="Verdana"/>
                <a:ea typeface="Verdana"/>
                <a:cs typeface="Verdana"/>
                <a:sym typeface="Verdana"/>
              </a:rPr>
              <a:t>Lumbo</a:t>
            </a:r>
            <a:r>
              <a:rPr lang="en-GB" sz="1467">
                <a:solidFill>
                  <a:srgbClr val="222222"/>
                </a:solidFill>
                <a:highlight>
                  <a:schemeClr val="lt1"/>
                </a:highlight>
                <a:latin typeface="Verdana"/>
                <a:ea typeface="Verdana"/>
                <a:cs typeface="Verdana"/>
                <a:sym typeface="Verdana"/>
              </a:rPr>
              <a:t> K, </a:t>
            </a:r>
            <a:r>
              <a:rPr lang="en-GB" sz="1467" err="1">
                <a:solidFill>
                  <a:srgbClr val="222222"/>
                </a:solidFill>
                <a:highlight>
                  <a:schemeClr val="lt1"/>
                </a:highlight>
                <a:latin typeface="Verdana"/>
                <a:ea typeface="Verdana"/>
                <a:cs typeface="Verdana"/>
                <a:sym typeface="Verdana"/>
              </a:rPr>
              <a:t>Sikombe</a:t>
            </a:r>
            <a:r>
              <a:rPr lang="en-GB" sz="1467">
                <a:solidFill>
                  <a:srgbClr val="222222"/>
                </a:solidFill>
                <a:highlight>
                  <a:schemeClr val="lt1"/>
                </a:highlight>
                <a:latin typeface="Verdana"/>
                <a:ea typeface="Verdana"/>
                <a:cs typeface="Verdana"/>
                <a:sym typeface="Verdana"/>
              </a:rPr>
              <a:t> K, </a:t>
            </a:r>
            <a:r>
              <a:rPr lang="en-GB" sz="1467" err="1">
                <a:solidFill>
                  <a:srgbClr val="222222"/>
                </a:solidFill>
                <a:highlight>
                  <a:schemeClr val="lt1"/>
                </a:highlight>
                <a:latin typeface="Verdana"/>
                <a:ea typeface="Verdana"/>
                <a:cs typeface="Verdana"/>
                <a:sym typeface="Verdana"/>
              </a:rPr>
              <a:t>Simbeza</a:t>
            </a:r>
            <a:r>
              <a:rPr lang="en-GB" sz="1467">
                <a:solidFill>
                  <a:srgbClr val="222222"/>
                </a:solidFill>
                <a:highlight>
                  <a:schemeClr val="lt1"/>
                </a:highlight>
                <a:latin typeface="Verdana"/>
                <a:ea typeface="Verdana"/>
                <a:cs typeface="Verdana"/>
                <a:sym typeface="Verdana"/>
              </a:rPr>
              <a:t> S, </a:t>
            </a:r>
            <a:r>
              <a:rPr lang="en-GB" sz="1467" err="1">
                <a:solidFill>
                  <a:srgbClr val="222222"/>
                </a:solidFill>
                <a:highlight>
                  <a:schemeClr val="lt1"/>
                </a:highlight>
                <a:latin typeface="Verdana"/>
                <a:ea typeface="Verdana"/>
                <a:cs typeface="Verdana"/>
                <a:sym typeface="Verdana"/>
              </a:rPr>
              <a:t>Mody</a:t>
            </a:r>
            <a:r>
              <a:rPr lang="en-GB" sz="1467">
                <a:solidFill>
                  <a:srgbClr val="222222"/>
                </a:solidFill>
                <a:highlight>
                  <a:schemeClr val="lt1"/>
                </a:highlight>
                <a:latin typeface="Verdana"/>
                <a:ea typeface="Verdana"/>
                <a:cs typeface="Verdana"/>
                <a:sym typeface="Verdana"/>
              </a:rPr>
              <a:t> A, Pry JM, Holmes CB. Provider perspectives on client‐centredness: participatory formative research and rapid analysis methods to inform the design and implementation of a facility‐based HIV care improvement intervention in Zambia. Journal of the International AIDS Society. 2023 Jul;26:e26114.</a:t>
            </a:r>
            <a:endParaRPr sz="1467">
              <a:solidFill>
                <a:srgbClr val="222222"/>
              </a:solidFill>
              <a:highlight>
                <a:schemeClr val="lt1"/>
              </a:highlight>
              <a:latin typeface="Verdana"/>
              <a:ea typeface="Verdana"/>
              <a:cs typeface="Verdana"/>
              <a:sym typeface="Verdana"/>
            </a:endParaRPr>
          </a:p>
          <a:p>
            <a:pPr>
              <a:lnSpc>
                <a:spcPct val="90000"/>
              </a:lnSpc>
            </a:pPr>
            <a:endParaRPr sz="1467">
              <a:solidFill>
                <a:srgbClr val="222222"/>
              </a:solidFill>
              <a:highlight>
                <a:schemeClr val="lt1"/>
              </a:highlight>
              <a:latin typeface="Verdana"/>
              <a:ea typeface="Verdana"/>
              <a:cs typeface="Verdana"/>
              <a:sym typeface="Verdana"/>
            </a:endParaRPr>
          </a:p>
          <a:p>
            <a:pPr lvl="0">
              <a:lnSpc>
                <a:spcPct val="90000"/>
              </a:lnSpc>
            </a:pPr>
            <a:r>
              <a:rPr lang="en-GB" sz="1467" b="1">
                <a:solidFill>
                  <a:srgbClr val="222222"/>
                </a:solidFill>
                <a:highlight>
                  <a:schemeClr val="lt1"/>
                </a:highlight>
                <a:latin typeface="Verdana"/>
                <a:ea typeface="Verdana"/>
                <a:cs typeface="Verdana"/>
                <a:sym typeface="Verdana"/>
              </a:rPr>
              <a:t>Case study </a:t>
            </a:r>
            <a:r>
              <a:rPr lang="en-GB" sz="1467" b="1">
                <a:solidFill>
                  <a:srgbClr val="222222"/>
                </a:solidFill>
                <a:latin typeface="Verdana"/>
                <a:ea typeface="Verdana"/>
                <a:cs typeface="Verdana"/>
                <a:sym typeface="Verdana"/>
              </a:rPr>
              <a:t>D:</a:t>
            </a:r>
            <a:r>
              <a:rPr lang="en-GB" sz="1467">
                <a:solidFill>
                  <a:srgbClr val="222222"/>
                </a:solidFill>
                <a:latin typeface="Verdana"/>
                <a:ea typeface="Verdana"/>
                <a:cs typeface="Verdana"/>
                <a:sym typeface="Verdana"/>
              </a:rPr>
              <a:t> </a:t>
            </a:r>
            <a:r>
              <a:rPr lang="en-GB" sz="1467" err="1">
                <a:solidFill>
                  <a:srgbClr val="222222"/>
                </a:solidFill>
                <a:latin typeface="Verdana"/>
                <a:ea typeface="Verdana"/>
                <a:cs typeface="Verdana"/>
                <a:sym typeface="Verdana"/>
              </a:rPr>
              <a:t>Ayieko</a:t>
            </a:r>
            <a:r>
              <a:rPr lang="en-GB" sz="1467">
                <a:solidFill>
                  <a:srgbClr val="222222"/>
                </a:solidFill>
                <a:latin typeface="Verdana"/>
                <a:ea typeface="Verdana"/>
                <a:cs typeface="Verdana"/>
                <a:sym typeface="Verdana"/>
              </a:rPr>
              <a:t> J, Petersen ML, Charlebois ED, Brown LB, Clark TD, </a:t>
            </a:r>
            <a:r>
              <a:rPr lang="en-GB" sz="1467" err="1">
                <a:solidFill>
                  <a:srgbClr val="222222"/>
                </a:solidFill>
                <a:latin typeface="Verdana"/>
                <a:ea typeface="Verdana"/>
                <a:cs typeface="Verdana"/>
                <a:sym typeface="Verdana"/>
              </a:rPr>
              <a:t>Kwarisiima</a:t>
            </a:r>
            <a:r>
              <a:rPr lang="en-GB" sz="1467">
                <a:solidFill>
                  <a:srgbClr val="222222"/>
                </a:solidFill>
                <a:latin typeface="Verdana"/>
                <a:ea typeface="Verdana"/>
                <a:cs typeface="Verdana"/>
                <a:sym typeface="Verdana"/>
              </a:rPr>
              <a:t> D, </a:t>
            </a:r>
            <a:r>
              <a:rPr lang="en-GB" sz="1467" err="1">
                <a:solidFill>
                  <a:srgbClr val="222222"/>
                </a:solidFill>
                <a:latin typeface="Verdana"/>
                <a:ea typeface="Verdana"/>
                <a:cs typeface="Verdana"/>
                <a:sym typeface="Verdana"/>
              </a:rPr>
              <a:t>Kamya</a:t>
            </a:r>
            <a:r>
              <a:rPr lang="en-GB" sz="1467">
                <a:solidFill>
                  <a:srgbClr val="222222"/>
                </a:solidFill>
                <a:latin typeface="Verdana"/>
                <a:ea typeface="Verdana"/>
                <a:cs typeface="Verdana"/>
                <a:sym typeface="Verdana"/>
              </a:rPr>
              <a:t> MR, Cohen CR, </a:t>
            </a:r>
            <a:r>
              <a:rPr lang="en-GB" sz="1467" err="1">
                <a:solidFill>
                  <a:srgbClr val="222222"/>
                </a:solidFill>
                <a:latin typeface="Verdana"/>
                <a:ea typeface="Verdana"/>
                <a:cs typeface="Verdana"/>
                <a:sym typeface="Verdana"/>
              </a:rPr>
              <a:t>Bukusi</a:t>
            </a:r>
            <a:r>
              <a:rPr lang="en-GB" sz="1467">
                <a:solidFill>
                  <a:srgbClr val="222222"/>
                </a:solidFill>
                <a:latin typeface="Verdana"/>
                <a:ea typeface="Verdana"/>
                <a:cs typeface="Verdana"/>
                <a:sym typeface="Verdana"/>
              </a:rPr>
              <a:t> EA, </a:t>
            </a:r>
            <a:r>
              <a:rPr lang="en-GB" sz="1467" err="1">
                <a:solidFill>
                  <a:srgbClr val="222222"/>
                </a:solidFill>
                <a:latin typeface="Verdana"/>
                <a:ea typeface="Verdana"/>
                <a:cs typeface="Verdana"/>
                <a:sym typeface="Verdana"/>
              </a:rPr>
              <a:t>Havlir</a:t>
            </a:r>
            <a:r>
              <a:rPr lang="en-GB" sz="1467">
                <a:solidFill>
                  <a:srgbClr val="222222"/>
                </a:solidFill>
                <a:latin typeface="Verdana"/>
                <a:ea typeface="Verdana"/>
                <a:cs typeface="Verdana"/>
                <a:sym typeface="Verdana"/>
              </a:rPr>
              <a:t> DV, Van Rie A. A Patient-centred multicomponent strategy for accelerated linkage to care following community-wide HIV testing in rural Uganda and </a:t>
            </a:r>
            <a:r>
              <a:rPr lang="en-GB" sz="1467" err="1">
                <a:solidFill>
                  <a:srgbClr val="222222"/>
                </a:solidFill>
                <a:latin typeface="Verdana"/>
                <a:ea typeface="Verdana"/>
                <a:cs typeface="Verdana"/>
                <a:sym typeface="Verdana"/>
              </a:rPr>
              <a:t>KenyaJournal</a:t>
            </a:r>
            <a:r>
              <a:rPr lang="en-GB" sz="1467">
                <a:solidFill>
                  <a:srgbClr val="222222"/>
                </a:solidFill>
                <a:latin typeface="Verdana"/>
                <a:ea typeface="Verdana"/>
                <a:cs typeface="Verdana"/>
                <a:sym typeface="Verdana"/>
              </a:rPr>
              <a:t> of acquired immune deficiency syndromes </a:t>
            </a:r>
            <a:r>
              <a:rPr lang="en-GB" sz="1467" i="1">
                <a:solidFill>
                  <a:srgbClr val="222222"/>
                </a:solidFill>
                <a:latin typeface="Verdana"/>
                <a:ea typeface="Verdana"/>
                <a:cs typeface="Verdana"/>
                <a:sym typeface="Verdana"/>
              </a:rPr>
              <a:t>(1999)</a:t>
            </a:r>
            <a:r>
              <a:rPr lang="en-GB" sz="1467">
                <a:solidFill>
                  <a:srgbClr val="222222"/>
                </a:solidFill>
                <a:latin typeface="Verdana"/>
                <a:ea typeface="Verdana"/>
                <a:cs typeface="Verdana"/>
                <a:sym typeface="Verdana"/>
              </a:rPr>
              <a:t>. 2019 Apr 4;80(4):414.</a:t>
            </a:r>
            <a:endParaRPr sz="1467">
              <a:solidFill>
                <a:srgbClr val="222222"/>
              </a:solidFill>
              <a:latin typeface="Verdana"/>
              <a:ea typeface="Verdana"/>
              <a:cs typeface="Verdana"/>
              <a:sym typeface="Verdana"/>
            </a:endParaRPr>
          </a:p>
          <a:p>
            <a:pPr>
              <a:lnSpc>
                <a:spcPct val="90000"/>
              </a:lnSpc>
            </a:pPr>
            <a:endParaRPr sz="1467">
              <a:solidFill>
                <a:srgbClr val="222222"/>
              </a:solidFill>
              <a:highlight>
                <a:schemeClr val="lt1"/>
              </a:highlight>
              <a:latin typeface="Verdana"/>
              <a:ea typeface="Verdana"/>
              <a:cs typeface="Verdana"/>
              <a:sym typeface="Verdana"/>
            </a:endParaRPr>
          </a:p>
          <a:p>
            <a:pPr>
              <a:lnSpc>
                <a:spcPct val="90000"/>
              </a:lnSpc>
            </a:pPr>
            <a:endParaRPr sz="1467">
              <a:solidFill>
                <a:srgbClr val="222222"/>
              </a:solidFill>
              <a:highlight>
                <a:schemeClr val="lt1"/>
              </a:highlight>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2"/>
          <p:cNvSpPr txBox="1">
            <a:spLocks noGrp="1"/>
          </p:cNvSpPr>
          <p:nvPr>
            <p:ph type="title"/>
          </p:nvPr>
        </p:nvSpPr>
        <p:spPr>
          <a:xfrm>
            <a:off x="442947" y="1401633"/>
            <a:ext cx="11029600" cy="1260000"/>
          </a:xfrm>
          <a:prstGeom prst="rect">
            <a:avLst/>
          </a:prstGeom>
          <a:noFill/>
          <a:ln>
            <a:noFill/>
          </a:ln>
        </p:spPr>
        <p:txBody>
          <a:bodyPr spcFirstLastPara="1" vert="horz" wrap="square" lIns="0" tIns="0" rIns="0" bIns="0" rtlCol="0" anchor="t" anchorCtr="0">
            <a:noAutofit/>
          </a:bodyPr>
          <a:lstStyle/>
          <a:p>
            <a:r>
              <a:rPr lang="en-GB">
                <a:solidFill>
                  <a:schemeClr val="dk1"/>
                </a:solidFill>
              </a:rPr>
              <a:t>References (1 of 4)</a:t>
            </a:r>
            <a:endParaRPr/>
          </a:p>
        </p:txBody>
      </p:sp>
      <p:sp>
        <p:nvSpPr>
          <p:cNvPr id="653" name="Google Shape;653;p92"/>
          <p:cNvSpPr txBox="1">
            <a:spLocks noGrp="1"/>
          </p:cNvSpPr>
          <p:nvPr>
            <p:ph type="body" idx="4294967295"/>
          </p:nvPr>
        </p:nvSpPr>
        <p:spPr>
          <a:xfrm>
            <a:off x="442933" y="2076633"/>
            <a:ext cx="11465600" cy="3981600"/>
          </a:xfrm>
          <a:prstGeom prst="rect">
            <a:avLst/>
          </a:prstGeom>
          <a:noFill/>
          <a:ln>
            <a:noFill/>
          </a:ln>
        </p:spPr>
        <p:txBody>
          <a:bodyPr spcFirstLastPara="1" vert="horz" wrap="square" lIns="0" tIns="0" rIns="0" bIns="0" rtlCol="0" anchor="t" anchorCtr="0">
            <a:noAutofit/>
          </a:bodyPr>
          <a:lstStyle/>
          <a:p>
            <a:pPr marL="220128" indent="-160863">
              <a:buSzPct val="100000"/>
              <a:buFont typeface="Verdana"/>
              <a:buChar char="○"/>
            </a:pPr>
            <a:r>
              <a:rPr lang="en-GB" sz="1200" dirty="0">
                <a:highlight>
                  <a:schemeClr val="lt1"/>
                </a:highlight>
              </a:rPr>
              <a:t>Arendse KD, Walker C, Pfaff C, </a:t>
            </a:r>
            <a:r>
              <a:rPr lang="en-GB" sz="1200" dirty="0" err="1">
                <a:highlight>
                  <a:schemeClr val="lt1"/>
                </a:highlight>
              </a:rPr>
              <a:t>Lebelo</a:t>
            </a:r>
            <a:r>
              <a:rPr lang="en-GB" sz="1200" dirty="0">
                <a:highlight>
                  <a:schemeClr val="lt1"/>
                </a:highlight>
              </a:rPr>
              <a:t> K, Cassidy T, </a:t>
            </a:r>
            <a:r>
              <a:rPr lang="en-GB" sz="1200" dirty="0" err="1">
                <a:highlight>
                  <a:schemeClr val="lt1"/>
                </a:highlight>
              </a:rPr>
              <a:t>Isaakidis</a:t>
            </a:r>
            <a:r>
              <a:rPr lang="en-GB" sz="1200" dirty="0">
                <a:highlight>
                  <a:schemeClr val="lt1"/>
                </a:highlight>
              </a:rPr>
              <a:t> P, </a:t>
            </a:r>
            <a:r>
              <a:rPr lang="en-GB" sz="1200" dirty="0" err="1">
                <a:highlight>
                  <a:schemeClr val="lt1"/>
                </a:highlight>
              </a:rPr>
              <a:t>Heyden</a:t>
            </a:r>
            <a:r>
              <a:rPr lang="en-GB" sz="1200" dirty="0">
                <a:highlight>
                  <a:schemeClr val="lt1"/>
                </a:highlight>
              </a:rPr>
              <a:t> </a:t>
            </a:r>
            <a:r>
              <a:rPr lang="en-GB" sz="1200" dirty="0" err="1">
                <a:highlight>
                  <a:schemeClr val="lt1"/>
                </a:highlight>
              </a:rPr>
              <a:t>Evd</a:t>
            </a:r>
            <a:r>
              <a:rPr lang="en-GB" sz="1200" dirty="0">
                <a:highlight>
                  <a:schemeClr val="lt1"/>
                </a:highlight>
              </a:rPr>
              <a:t>, Abdullah F, Ellman T, Katz IT, </a:t>
            </a:r>
            <a:r>
              <a:rPr lang="en-GB" sz="1200" dirty="0" err="1">
                <a:highlight>
                  <a:schemeClr val="lt1"/>
                </a:highlight>
              </a:rPr>
              <a:t>Euvrard</a:t>
            </a:r>
            <a:r>
              <a:rPr lang="en-GB" sz="1200" dirty="0">
                <a:highlight>
                  <a:schemeClr val="lt1"/>
                </a:highlight>
              </a:rPr>
              <a:t> J, Keene CM. “Everybody deserves a second chance”: supporting re-engagement with HIV services after treatment interruption in Khayelitsha, South Africa; a mixed method program evaluation of Médecins Sans Frontières’ Welcome Service. Submitted for peer review. 2023.</a:t>
            </a:r>
            <a:endParaRPr sz="1200" dirty="0">
              <a:highlight>
                <a:schemeClr val="lt1"/>
              </a:highlight>
            </a:endParaRPr>
          </a:p>
          <a:p>
            <a:pPr marL="220128" indent="-160863">
              <a:buSzPct val="100000"/>
              <a:buFont typeface="Verdana"/>
              <a:buChar char="○"/>
            </a:pPr>
            <a:r>
              <a:rPr lang="en-GB" sz="1200" dirty="0">
                <a:highlight>
                  <a:schemeClr val="lt1"/>
                </a:highlight>
              </a:rPr>
              <a:t>Belay YA, </a:t>
            </a:r>
            <a:r>
              <a:rPr lang="en-GB" sz="1200" dirty="0" err="1">
                <a:highlight>
                  <a:schemeClr val="lt1"/>
                </a:highlight>
              </a:rPr>
              <a:t>Yitayal</a:t>
            </a:r>
            <a:r>
              <a:rPr lang="en-GB" sz="1200" dirty="0">
                <a:highlight>
                  <a:schemeClr val="lt1"/>
                </a:highlight>
              </a:rPr>
              <a:t> M, </a:t>
            </a:r>
            <a:r>
              <a:rPr lang="en-GB" sz="1200" dirty="0" err="1">
                <a:highlight>
                  <a:schemeClr val="lt1"/>
                </a:highlight>
              </a:rPr>
              <a:t>Atnafu</a:t>
            </a:r>
            <a:r>
              <a:rPr lang="en-GB" sz="1200" dirty="0">
                <a:highlight>
                  <a:schemeClr val="lt1"/>
                </a:highlight>
              </a:rPr>
              <a:t> A, Taye FA. Patients' preferences for antiretroviral therapy service provision: a systematic review. Cost Eff </a:t>
            </a:r>
            <a:r>
              <a:rPr lang="en-GB" sz="1200" dirty="0" err="1">
                <a:highlight>
                  <a:schemeClr val="lt1"/>
                </a:highlight>
              </a:rPr>
              <a:t>Resour</a:t>
            </a:r>
            <a:r>
              <a:rPr lang="en-GB" sz="1200" dirty="0">
                <a:highlight>
                  <a:schemeClr val="lt1"/>
                </a:highlight>
              </a:rPr>
              <a:t> </a:t>
            </a:r>
            <a:r>
              <a:rPr lang="en-GB" sz="1200" dirty="0" err="1">
                <a:highlight>
                  <a:schemeClr val="lt1"/>
                </a:highlight>
              </a:rPr>
              <a:t>Alloc</a:t>
            </a:r>
            <a:r>
              <a:rPr lang="en-GB" sz="1200" dirty="0">
                <a:highlight>
                  <a:schemeClr val="lt1"/>
                </a:highlight>
              </a:rPr>
              <a:t>. 2021 Aug 30;19(1):56. </a:t>
            </a:r>
            <a:r>
              <a:rPr lang="en-GB" sz="1200" dirty="0" err="1">
                <a:highlight>
                  <a:schemeClr val="lt1"/>
                </a:highlight>
              </a:rPr>
              <a:t>doi</a:t>
            </a:r>
            <a:r>
              <a:rPr lang="en-GB" sz="1200" dirty="0">
                <a:highlight>
                  <a:schemeClr val="lt1"/>
                </a:highlight>
              </a:rPr>
              <a:t>: 10.1186/s12962-021-00310-7. PMID: 34461939; PMCID: PMC8404280.</a:t>
            </a:r>
            <a:endParaRPr sz="1200" dirty="0">
              <a:highlight>
                <a:schemeClr val="lt1"/>
              </a:highlight>
            </a:endParaRPr>
          </a:p>
          <a:p>
            <a:pPr marL="220128" indent="-160863">
              <a:buClr>
                <a:schemeClr val="dk1"/>
              </a:buClr>
              <a:buSzPct val="100000"/>
            </a:pPr>
            <a:r>
              <a:rPr lang="en-GB" sz="1200" dirty="0">
                <a:highlight>
                  <a:srgbClr val="FFFFFF"/>
                </a:highlight>
              </a:rPr>
              <a:t>Beres LK</a:t>
            </a:r>
            <a:r>
              <a:rPr lang="en-GB" sz="1467" dirty="0">
                <a:ea typeface="Arial"/>
                <a:cs typeface="Arial"/>
                <a:sym typeface="Arial"/>
              </a:rPr>
              <a:t>, </a:t>
            </a:r>
            <a:r>
              <a:rPr lang="en-GB" sz="1200" dirty="0"/>
              <a:t>Underwood A, Le Tourneau N, Kemp CG, Kore G, Yaeger L, Li J, Aaron A, Keene CM, Mallela DP, Khalifa BA, Mody A, Schwartz S, </a:t>
            </a:r>
            <a:r>
              <a:rPr lang="en-GB" sz="1200" dirty="0" err="1"/>
              <a:t>Baral</a:t>
            </a:r>
            <a:r>
              <a:rPr lang="en-GB" sz="1200" dirty="0"/>
              <a:t> S, Mwamba C, Sikombe K, Eshun-Wilson I, Geng EH, Lavoie MC. Person-</a:t>
            </a:r>
            <a:r>
              <a:rPr lang="en-GB" sz="1200" dirty="0" err="1"/>
              <a:t>centered</a:t>
            </a:r>
            <a:r>
              <a:rPr lang="en-GB" sz="1200" dirty="0"/>
              <a:t> interventions to improve patient-provider relationships for HIV services in low- and middle-income countries: A systematic review. </a:t>
            </a:r>
            <a:r>
              <a:rPr lang="en-US" sz="1200" dirty="0"/>
              <a:t>Journal of the International AIDS Society. 2024; 27(5):</a:t>
            </a:r>
            <a:r>
              <a:rPr lang="pt-BR" sz="1200" dirty="0"/>
              <a:t>e26258. doi: 10.1002/jia2.26258. PMID: 38740547; PMCID: PMC11090778.</a:t>
            </a:r>
            <a:endParaRPr sz="1200" dirty="0"/>
          </a:p>
          <a:p>
            <a:pPr marL="220128" indent="-160863">
              <a:buClr>
                <a:schemeClr val="dk1"/>
              </a:buClr>
              <a:buSzPct val="100000"/>
              <a:buFont typeface="Verdana"/>
              <a:buChar char="○"/>
            </a:pPr>
            <a:r>
              <a:rPr lang="en-GB" sz="1200" dirty="0"/>
              <a:t>Byrd KK, Hardnett F, Clay PG, </a:t>
            </a:r>
            <a:r>
              <a:rPr lang="en-GB" sz="1200" dirty="0" err="1"/>
              <a:t>Delpino</a:t>
            </a:r>
            <a:r>
              <a:rPr lang="en-GB" sz="1200" dirty="0"/>
              <a:t> A, Hazen R, </a:t>
            </a:r>
            <a:r>
              <a:rPr lang="en-GB" sz="1200" dirty="0" err="1"/>
              <a:t>Shankle</a:t>
            </a:r>
            <a:r>
              <a:rPr lang="en-GB" sz="1200" dirty="0"/>
              <a:t> MD, Camp NM, Suzuki S, </a:t>
            </a:r>
            <a:r>
              <a:rPr lang="en-GB" sz="1200" dirty="0" err="1"/>
              <a:t>Weidle</a:t>
            </a:r>
            <a:r>
              <a:rPr lang="en-GB" sz="1200" dirty="0"/>
              <a:t> PJ, and the Patient-centred HIV Care Model Team. (Retention in HIV Care Among Participants in the Patient-centred HIV Care Model: A Collaboration Between Community-Based Pharmacists and Primary Medical Providers. AIDS Patient Care STDS. 2019;33(2):58-66. </a:t>
            </a:r>
            <a:r>
              <a:rPr lang="en-GB" sz="1200" dirty="0" err="1"/>
              <a:t>doi</a:t>
            </a:r>
            <a:r>
              <a:rPr lang="en-GB" sz="1200" dirty="0"/>
              <a:t>: 10.1089/apc.2018.0216.</a:t>
            </a:r>
            <a:endParaRPr sz="1200" dirty="0"/>
          </a:p>
          <a:p>
            <a:pPr marL="220128" indent="-160863">
              <a:buClr>
                <a:schemeClr val="dk1"/>
              </a:buClr>
              <a:buSzPct val="100000"/>
              <a:buFont typeface="Verdana"/>
              <a:buChar char="○"/>
            </a:pPr>
            <a:r>
              <a:rPr lang="en-GB" sz="1200" dirty="0"/>
              <a:t>Byrd KK, Hardnett F, Hou JG, Clay PG, Suzuki S, Camp NM, </a:t>
            </a:r>
            <a:r>
              <a:rPr lang="en-GB" sz="1200" dirty="0" err="1"/>
              <a:t>Shankle</a:t>
            </a:r>
            <a:r>
              <a:rPr lang="en-GB" sz="1200" dirty="0"/>
              <a:t> MD, </a:t>
            </a:r>
            <a:r>
              <a:rPr lang="en-GB" sz="1200" dirty="0" err="1"/>
              <a:t>Weidle</a:t>
            </a:r>
            <a:r>
              <a:rPr lang="en-GB" sz="1200" dirty="0"/>
              <a:t> PJ, </a:t>
            </a:r>
            <a:r>
              <a:rPr lang="en-GB" sz="1200" dirty="0" err="1"/>
              <a:t>Taitel</a:t>
            </a:r>
            <a:r>
              <a:rPr lang="en-GB" sz="1200" dirty="0"/>
              <a:t> MS and the Patient-centred HIV Care Model Team. Adherence and Viral Suppression Among Participants of the Patient-centred Human Immunodeficiency Virus (HIV) Care Model Project: A Collaboration Between Community-based Pharmacists and HIV Clinical Providers. Clin Infect Dis. 2020a;70(5):789-797. </a:t>
            </a:r>
            <a:r>
              <a:rPr lang="en-GB" sz="1200" dirty="0" err="1"/>
              <a:t>doi</a:t>
            </a:r>
            <a:r>
              <a:rPr lang="en-GB" sz="1200" dirty="0"/>
              <a:t>: 10.1093/</a:t>
            </a:r>
            <a:r>
              <a:rPr lang="en-GB" sz="1200" dirty="0" err="1"/>
              <a:t>cid</a:t>
            </a:r>
            <a:r>
              <a:rPr lang="en-GB" sz="1200" dirty="0"/>
              <a:t>/ciz276.</a:t>
            </a:r>
            <a:endParaRPr sz="1200" dirty="0"/>
          </a:p>
          <a:p>
            <a:pPr marL="220128" indent="-160863">
              <a:buClr>
                <a:schemeClr val="dk1"/>
              </a:buClr>
              <a:buSzPct val="100000"/>
              <a:buFont typeface="Verdana"/>
              <a:buChar char="○"/>
            </a:pPr>
            <a:r>
              <a:rPr lang="en-GB" sz="1200" dirty="0"/>
              <a:t>Byrd KK, Hardnett F, Hou JG, Clay PG, Suzuki S, Camp NM, </a:t>
            </a:r>
            <a:r>
              <a:rPr lang="en-GB" sz="1200" dirty="0" err="1"/>
              <a:t>Shankle</a:t>
            </a:r>
            <a:r>
              <a:rPr lang="en-GB" sz="1200" dirty="0"/>
              <a:t> MD, </a:t>
            </a:r>
            <a:r>
              <a:rPr lang="en-GB" sz="1200" dirty="0" err="1"/>
              <a:t>Weidle</a:t>
            </a:r>
            <a:r>
              <a:rPr lang="en-GB" sz="1200" dirty="0"/>
              <a:t> PJ, </a:t>
            </a:r>
            <a:r>
              <a:rPr lang="en-GB" sz="1200" dirty="0" err="1"/>
              <a:t>Taitel</a:t>
            </a:r>
            <a:r>
              <a:rPr lang="en-GB" sz="1200" dirty="0"/>
              <a:t> MS and the Patient-centred HIV Care Model Team. Improvements in Retention in Care and HIV Viral Suppression Among Persons with HIV and Comorbid Mental Health Conditions: Patient-centred HIV Care Model. AIDS </a:t>
            </a:r>
            <a:r>
              <a:rPr lang="en-GB" sz="1200" dirty="0" err="1"/>
              <a:t>Behav</a:t>
            </a:r>
            <a:r>
              <a:rPr lang="en-GB" sz="1200" dirty="0"/>
              <a:t>. 2020b;24(12):3522-3532. </a:t>
            </a:r>
            <a:r>
              <a:rPr lang="en-GB" sz="1200" dirty="0" err="1"/>
              <a:t>doi</a:t>
            </a:r>
            <a:r>
              <a:rPr lang="en-GB" sz="1200" dirty="0"/>
              <a:t>: 10.1007/s10461-020-02913-2.</a:t>
            </a:r>
            <a:endParaRPr sz="1200" dirty="0"/>
          </a:p>
          <a:p>
            <a:pPr marL="220128" indent="-160863">
              <a:buSzPct val="100000"/>
              <a:buFont typeface="Verdana"/>
              <a:buChar char="○"/>
            </a:pPr>
            <a:r>
              <a:rPr lang="en-GB" sz="1200" dirty="0"/>
              <a:t>De Man J, </a:t>
            </a:r>
            <a:r>
              <a:rPr lang="en-GB" sz="1200" dirty="0" err="1"/>
              <a:t>Mayega</a:t>
            </a:r>
            <a:r>
              <a:rPr lang="en-GB" sz="1200" dirty="0"/>
              <a:t> RW, Sarkar N, Waweru E, Leys M, Van </a:t>
            </a:r>
            <a:r>
              <a:rPr lang="en-GB" sz="1200" dirty="0" err="1"/>
              <a:t>Olmen</a:t>
            </a:r>
            <a:r>
              <a:rPr lang="en-GB" sz="1200" dirty="0"/>
              <a:t> J, &amp; </a:t>
            </a:r>
            <a:r>
              <a:rPr lang="en-GB" sz="1200" dirty="0" err="1"/>
              <a:t>Criel</a:t>
            </a:r>
            <a:r>
              <a:rPr lang="en-GB" sz="1200" dirty="0"/>
              <a:t> B. Patient-centred Care and People-centred Health Systems in Sub-Saharan Africa: Why So Little of Something So Badly Needed? International Journal of Person centred Medicine. 2016. 6(3), 162-173.</a:t>
            </a:r>
            <a:r>
              <a:rPr lang="en-GB" sz="1200" dirty="0">
                <a:uFill>
                  <a:noFill/>
                </a:uFill>
                <a:hlinkClick r:id="rId3">
                  <a:extLst>
                    <a:ext uri="{A12FA001-AC4F-418D-AE19-62706E023703}">
                      <ahyp:hlinkClr xmlns:ahyp="http://schemas.microsoft.com/office/drawing/2018/hyperlinkcolor" val="tx"/>
                    </a:ext>
                  </a:extLst>
                </a:hlinkClick>
              </a:rPr>
              <a:t> </a:t>
            </a:r>
            <a:r>
              <a:rPr lang="en-GB" sz="1200" u="sng" dirty="0">
                <a:hlinkClick r:id="rId3">
                  <a:extLst>
                    <a:ext uri="{A12FA001-AC4F-418D-AE19-62706E023703}">
                      <ahyp:hlinkClr xmlns:ahyp="http://schemas.microsoft.com/office/drawing/2018/hyperlinkcolor" val="tx"/>
                    </a:ext>
                  </a:extLst>
                </a:hlinkClick>
              </a:rPr>
              <a:t>https://doi.org/10.5750/ijpcm.v6i3.591</a:t>
            </a:r>
            <a:endParaRPr sz="1200" u="sng" dirty="0"/>
          </a:p>
          <a:p>
            <a:pPr marL="220128" indent="-160863">
              <a:buClr>
                <a:schemeClr val="dk1"/>
              </a:buClr>
              <a:buSzPct val="100000"/>
              <a:buFont typeface="Verdana"/>
              <a:buChar char="○"/>
            </a:pPr>
            <a:r>
              <a:rPr lang="en-GB" sz="1200" dirty="0"/>
              <a:t>Doherty M, Bond L, </a:t>
            </a:r>
            <a:r>
              <a:rPr lang="en-GB" sz="1200" dirty="0" err="1"/>
              <a:t>Jessell</a:t>
            </a:r>
            <a:r>
              <a:rPr lang="en-GB" sz="1200" dirty="0"/>
              <a:t> L, Tennille J, Stanhope V. Transitioning to Person-centred Care: a Qualitative Study of Provider Perspectives. J </a:t>
            </a:r>
            <a:r>
              <a:rPr lang="en-GB" sz="1200" dirty="0" err="1"/>
              <a:t>Behav</a:t>
            </a:r>
            <a:r>
              <a:rPr lang="en-GB" sz="1200" dirty="0"/>
              <a:t> Health </a:t>
            </a:r>
            <a:r>
              <a:rPr lang="en-GB" sz="1200" dirty="0" err="1"/>
              <a:t>Serv</a:t>
            </a:r>
            <a:r>
              <a:rPr lang="en-GB" sz="1200" dirty="0"/>
              <a:t> Res. 2020 Jul;47(3):399-408. </a:t>
            </a:r>
            <a:r>
              <a:rPr lang="en-GB" sz="1200" dirty="0" err="1"/>
              <a:t>doi</a:t>
            </a:r>
            <a:r>
              <a:rPr lang="en-GB" sz="1200" dirty="0"/>
              <a:t>: 10.1007/s11414-019-09684-2</a:t>
            </a:r>
            <a:endParaRPr sz="1200" dirty="0">
              <a:highlight>
                <a:schemeClr val="lt1"/>
              </a:highlight>
            </a:endParaRPr>
          </a:p>
          <a:p>
            <a:pPr marL="220128" indent="-160863">
              <a:buClr>
                <a:schemeClr val="dk1"/>
              </a:buClr>
              <a:buSzPct val="100000"/>
              <a:buFont typeface="Verdana"/>
              <a:buChar char="○"/>
            </a:pPr>
            <a:r>
              <a:rPr lang="en-GB" sz="1200" dirty="0"/>
              <a:t>Duffy M, </a:t>
            </a:r>
            <a:r>
              <a:rPr lang="en-GB" sz="1200" dirty="0" err="1"/>
              <a:t>Madevu</a:t>
            </a:r>
            <a:r>
              <a:rPr lang="en-GB" sz="1200" dirty="0"/>
              <a:t>‐Matson C, Posner JE, Zwick H, Sharer M, Powell AM. Systematic review: Development of a person‐centred care framework within the context of HIV treatment settings in sub‐Saharan Africa. Tropical Medicine &amp; International Health. 2022 May;27(5):479-93.</a:t>
            </a:r>
            <a:endParaRPr sz="1200" dirty="0"/>
          </a:p>
          <a:p>
            <a:pPr marL="0" indent="0">
              <a:buNone/>
            </a:pPr>
            <a:endParaRPr sz="1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3"/>
          <p:cNvSpPr txBox="1">
            <a:spLocks noGrp="1"/>
          </p:cNvSpPr>
          <p:nvPr>
            <p:ph type="title"/>
          </p:nvPr>
        </p:nvSpPr>
        <p:spPr>
          <a:xfrm>
            <a:off x="442947" y="1401633"/>
            <a:ext cx="11029600" cy="1260000"/>
          </a:xfrm>
          <a:prstGeom prst="rect">
            <a:avLst/>
          </a:prstGeom>
          <a:noFill/>
          <a:ln>
            <a:noFill/>
          </a:ln>
        </p:spPr>
        <p:txBody>
          <a:bodyPr spcFirstLastPara="1" vert="horz" wrap="square" lIns="0" tIns="0" rIns="0" bIns="0" rtlCol="0" anchor="t" anchorCtr="0">
            <a:noAutofit/>
          </a:bodyPr>
          <a:lstStyle/>
          <a:p>
            <a:pPr>
              <a:buClr>
                <a:schemeClr val="dk1"/>
              </a:buClr>
            </a:pPr>
            <a:r>
              <a:rPr lang="en-GB">
                <a:solidFill>
                  <a:schemeClr val="dk1"/>
                </a:solidFill>
              </a:rPr>
              <a:t>References (2 of 4)</a:t>
            </a:r>
            <a:endParaRPr/>
          </a:p>
        </p:txBody>
      </p:sp>
      <p:sp>
        <p:nvSpPr>
          <p:cNvPr id="660" name="Google Shape;660;p93"/>
          <p:cNvSpPr txBox="1">
            <a:spLocks noGrp="1"/>
          </p:cNvSpPr>
          <p:nvPr>
            <p:ph type="body" idx="4294967295"/>
          </p:nvPr>
        </p:nvSpPr>
        <p:spPr>
          <a:xfrm>
            <a:off x="442933" y="2076633"/>
            <a:ext cx="11465600" cy="3981600"/>
          </a:xfrm>
          <a:prstGeom prst="rect">
            <a:avLst/>
          </a:prstGeom>
          <a:noFill/>
          <a:ln>
            <a:noFill/>
          </a:ln>
        </p:spPr>
        <p:txBody>
          <a:bodyPr spcFirstLastPara="1" vert="horz" wrap="square" lIns="0" tIns="0" rIns="0" bIns="0" rtlCol="0" anchor="t" anchorCtr="0">
            <a:noAutofit/>
          </a:bodyPr>
          <a:lstStyle/>
          <a:p>
            <a:pPr marL="220128" indent="-160863">
              <a:buClr>
                <a:schemeClr val="dk1"/>
              </a:buClr>
              <a:buSzPct val="100000"/>
              <a:buFont typeface="Verdana"/>
              <a:buChar char="○"/>
            </a:pPr>
            <a:r>
              <a:rPr lang="en-US" sz="1200" err="1">
                <a:solidFill>
                  <a:schemeClr val="dk1"/>
                </a:solidFill>
              </a:rPr>
              <a:t>Ehrenkranz</a:t>
            </a:r>
            <a:r>
              <a:rPr lang="en-US" sz="1200">
                <a:solidFill>
                  <a:schemeClr val="dk1"/>
                </a:solidFill>
              </a:rPr>
              <a:t> P, Grimsrud A, Holmes CB, </a:t>
            </a:r>
            <a:r>
              <a:rPr lang="en-US" sz="1200" err="1">
                <a:solidFill>
                  <a:schemeClr val="dk1"/>
                </a:solidFill>
              </a:rPr>
              <a:t>Preko</a:t>
            </a:r>
            <a:r>
              <a:rPr lang="en-US" sz="1200">
                <a:solidFill>
                  <a:schemeClr val="dk1"/>
                </a:solidFill>
              </a:rPr>
              <a:t> P, &amp; </a:t>
            </a:r>
            <a:r>
              <a:rPr lang="en-US" sz="1200" err="1">
                <a:solidFill>
                  <a:schemeClr val="dk1"/>
                </a:solidFill>
              </a:rPr>
              <a:t>Rabkin</a:t>
            </a:r>
            <a:r>
              <a:rPr lang="en-US" sz="1200">
                <a:solidFill>
                  <a:schemeClr val="dk1"/>
                </a:solidFill>
              </a:rPr>
              <a:t> M (2021). Expanding the Vision for Differentiated Service Delivery: A Call for More Inclusive and Truly Patient-Centred Care for People Living With HIV. </a:t>
            </a:r>
            <a:r>
              <a:rPr lang="en-US" sz="1200" i="1">
                <a:solidFill>
                  <a:schemeClr val="dk1"/>
                </a:solidFill>
              </a:rPr>
              <a:t>Journal of Acquired Immune Deficiency Syndromes</a:t>
            </a:r>
            <a:r>
              <a:rPr lang="en-US" sz="1200">
                <a:solidFill>
                  <a:schemeClr val="dk1"/>
                </a:solidFill>
              </a:rPr>
              <a:t>,</a:t>
            </a:r>
            <a:r>
              <a:rPr lang="en-US" sz="1200" i="1">
                <a:solidFill>
                  <a:schemeClr val="dk1"/>
                </a:solidFill>
              </a:rPr>
              <a:t> 86</a:t>
            </a:r>
            <a:r>
              <a:rPr lang="en-US" sz="1200">
                <a:solidFill>
                  <a:schemeClr val="dk1"/>
                </a:solidFill>
              </a:rPr>
              <a:t>, 147-152.</a:t>
            </a:r>
            <a:endParaRPr lang="en-GB" sz="1200">
              <a:solidFill>
                <a:schemeClr val="dk1"/>
              </a:solidFill>
            </a:endParaRPr>
          </a:p>
          <a:p>
            <a:pPr marL="220128" indent="-160863">
              <a:buClr>
                <a:schemeClr val="dk1"/>
              </a:buClr>
              <a:buSzPct val="100000"/>
              <a:buFont typeface="Verdana"/>
              <a:buChar char="○"/>
            </a:pPr>
            <a:r>
              <a:rPr lang="en-GB" sz="1200">
                <a:solidFill>
                  <a:schemeClr val="dk1"/>
                </a:solidFill>
              </a:rPr>
              <a:t>Eshun-Wilson I, Kim HY, Schwartz S, Conte M, Glidden DV, Geng EH. Exploring Relative Preferences for HIV Service Features Using Discrete Choice Experiments: a Synthetic Review. Curr HIV/AIDS Rep. 2020;17(5):467-77. </a:t>
            </a:r>
            <a:r>
              <a:rPr lang="en-GB" sz="1200" err="1">
                <a:solidFill>
                  <a:schemeClr val="dk1"/>
                </a:solidFill>
              </a:rPr>
              <a:t>doi</a:t>
            </a:r>
            <a:r>
              <a:rPr lang="en-GB" sz="1200">
                <a:solidFill>
                  <a:schemeClr val="dk1"/>
                </a:solidFill>
              </a:rPr>
              <a:t>: 10.1007/s11904-020-00520-3. PubMed PMID: 32860150; PMCID: PMC7497362.</a:t>
            </a:r>
            <a:endParaRPr sz="1200">
              <a:solidFill>
                <a:schemeClr val="dk1"/>
              </a:solidFill>
            </a:endParaRPr>
          </a:p>
          <a:p>
            <a:pPr marL="220128" indent="-160863">
              <a:buClr>
                <a:schemeClr val="dk1"/>
              </a:buClr>
              <a:buSzPct val="100000"/>
              <a:buFont typeface="Verdana"/>
              <a:buChar char="○"/>
            </a:pPr>
            <a:r>
              <a:rPr lang="en-GB" sz="1200">
                <a:solidFill>
                  <a:schemeClr val="dk1"/>
                </a:solidFill>
                <a:highlight>
                  <a:schemeClr val="lt1"/>
                </a:highlight>
              </a:rPr>
              <a:t>Greene SM, </a:t>
            </a:r>
            <a:r>
              <a:rPr lang="en-GB" sz="1200" err="1">
                <a:solidFill>
                  <a:schemeClr val="dk1"/>
                </a:solidFill>
                <a:highlight>
                  <a:schemeClr val="lt1"/>
                </a:highlight>
              </a:rPr>
              <a:t>Tuzzio</a:t>
            </a:r>
            <a:r>
              <a:rPr lang="en-GB" sz="1200">
                <a:solidFill>
                  <a:schemeClr val="dk1"/>
                </a:solidFill>
                <a:highlight>
                  <a:schemeClr val="lt1"/>
                </a:highlight>
              </a:rPr>
              <a:t> L, </a:t>
            </a:r>
            <a:r>
              <a:rPr lang="en-GB" sz="1200" err="1">
                <a:solidFill>
                  <a:schemeClr val="dk1"/>
                </a:solidFill>
                <a:highlight>
                  <a:schemeClr val="lt1"/>
                </a:highlight>
              </a:rPr>
              <a:t>Cherkin</a:t>
            </a:r>
            <a:r>
              <a:rPr lang="en-GB" sz="1200">
                <a:solidFill>
                  <a:schemeClr val="dk1"/>
                </a:solidFill>
                <a:highlight>
                  <a:schemeClr val="lt1"/>
                </a:highlight>
              </a:rPr>
              <a:t> D. A framework for making client-centred care front and </a:t>
            </a:r>
            <a:r>
              <a:rPr lang="en-GB" sz="1200" err="1">
                <a:solidFill>
                  <a:schemeClr val="dk1"/>
                </a:solidFill>
                <a:highlight>
                  <a:schemeClr val="lt1"/>
                </a:highlight>
              </a:rPr>
              <a:t>center</a:t>
            </a:r>
            <a:r>
              <a:rPr lang="en-GB" sz="1200">
                <a:solidFill>
                  <a:schemeClr val="dk1"/>
                </a:solidFill>
                <a:highlight>
                  <a:schemeClr val="lt1"/>
                </a:highlight>
              </a:rPr>
              <a:t>. Perm J. 2012 Summer;16(3):49-53. </a:t>
            </a:r>
            <a:r>
              <a:rPr lang="en-GB" sz="1200" err="1">
                <a:solidFill>
                  <a:schemeClr val="dk1"/>
                </a:solidFill>
                <a:highlight>
                  <a:schemeClr val="lt1"/>
                </a:highlight>
              </a:rPr>
              <a:t>doi</a:t>
            </a:r>
            <a:r>
              <a:rPr lang="en-GB" sz="1200">
                <a:solidFill>
                  <a:schemeClr val="dk1"/>
                </a:solidFill>
                <a:highlight>
                  <a:schemeClr val="lt1"/>
                </a:highlight>
              </a:rPr>
              <a:t>: 10.7812/TPP/12-025. PMID: 23012599; PMCID: PMC3442762.</a:t>
            </a:r>
            <a:endParaRPr sz="1200">
              <a:solidFill>
                <a:schemeClr val="dk1"/>
              </a:solidFill>
              <a:highlight>
                <a:schemeClr val="lt1"/>
              </a:highlight>
            </a:endParaRPr>
          </a:p>
          <a:p>
            <a:pPr marL="220128" indent="-160863">
              <a:buClr>
                <a:schemeClr val="dk1"/>
              </a:buClr>
              <a:buSzPct val="100000"/>
              <a:buFont typeface="Verdana"/>
              <a:buChar char="○"/>
            </a:pPr>
            <a:r>
              <a:rPr lang="en-GB" sz="1200">
                <a:solidFill>
                  <a:schemeClr val="dk1"/>
                </a:solidFill>
                <a:highlight>
                  <a:schemeClr val="lt1"/>
                </a:highlight>
              </a:rPr>
              <a:t>Institute of Medicine (US) Committee on Quality of Health Care in America. Crossing the Quality Chasm: A New Health System for the 21st Century. Washington (DC): National Academies Press (US); 2001. PMID: 25057539.</a:t>
            </a:r>
            <a:endParaRPr sz="1200">
              <a:solidFill>
                <a:schemeClr val="dk1"/>
              </a:solidFill>
            </a:endParaRPr>
          </a:p>
          <a:p>
            <a:pPr marL="220128" indent="-160863">
              <a:buClr>
                <a:schemeClr val="dk1"/>
              </a:buClr>
              <a:buSzPct val="100000"/>
              <a:buFont typeface="Verdana"/>
              <a:buChar char="○"/>
            </a:pPr>
            <a:r>
              <a:rPr lang="en-GB" sz="1200">
                <a:solidFill>
                  <a:schemeClr val="dk1"/>
                </a:solidFill>
              </a:rPr>
              <a:t>International AIDS Society. (July 2017). A Decision Framework for Antiretroviral Therapy Delivery. Accessed July 3, 2023. </a:t>
            </a:r>
            <a:r>
              <a:rPr lang="en-GB" sz="1200" u="sng">
                <a:solidFill>
                  <a:schemeClr val="hlink"/>
                </a:solidFill>
                <a:hlinkClick r:id="rId3"/>
              </a:rPr>
              <a:t>https://www.differentiatedservicedelivery.org/wp-content/uploads/Decision-Framework-Version-2-2017-1.pdf</a:t>
            </a:r>
            <a:r>
              <a:rPr lang="en-GB" sz="1200">
                <a:solidFill>
                  <a:schemeClr val="dk1"/>
                </a:solidFill>
              </a:rPr>
              <a:t>  </a:t>
            </a:r>
            <a:endParaRPr sz="1200">
              <a:solidFill>
                <a:schemeClr val="dk1"/>
              </a:solidFill>
            </a:endParaRPr>
          </a:p>
          <a:p>
            <a:pPr marL="220128" indent="-160863">
              <a:buClr>
                <a:schemeClr val="dk1"/>
              </a:buClr>
              <a:buSzPct val="100000"/>
              <a:buFont typeface="Verdana"/>
              <a:buChar char="○"/>
            </a:pPr>
            <a:r>
              <a:rPr lang="en-GB" sz="1200">
                <a:solidFill>
                  <a:schemeClr val="dk1"/>
                </a:solidFill>
              </a:rPr>
              <a:t>International AIDS Society. (2023a). Meeting report. Person-centred care stakeholder consultation meeting series 2022-2023.</a:t>
            </a:r>
            <a:endParaRPr sz="1200">
              <a:solidFill>
                <a:schemeClr val="dk1"/>
              </a:solidFill>
            </a:endParaRPr>
          </a:p>
          <a:p>
            <a:pPr marL="220128" indent="-160863">
              <a:buClr>
                <a:schemeClr val="dk1"/>
              </a:buClr>
              <a:buSzPct val="100000"/>
              <a:buFont typeface="Verdana"/>
              <a:buChar char="○"/>
            </a:pPr>
            <a:r>
              <a:rPr lang="en-GB" sz="1200">
                <a:solidFill>
                  <a:schemeClr val="dk1"/>
                </a:solidFill>
              </a:rPr>
              <a:t>International AIDS Society. (2023b, 4-22 June 2023). What are the core elements and mechanisms of person-centred care within the HIV response? Person-centred care stakeholder consultation series.</a:t>
            </a:r>
            <a:endParaRPr sz="1200">
              <a:solidFill>
                <a:schemeClr val="dk1"/>
              </a:solidFill>
            </a:endParaRPr>
          </a:p>
          <a:p>
            <a:pPr marL="220128" indent="-160863">
              <a:buClr>
                <a:schemeClr val="dk1"/>
              </a:buClr>
              <a:buSzPct val="100000"/>
              <a:buFont typeface="Verdana"/>
              <a:buChar char="○"/>
            </a:pPr>
            <a:r>
              <a:rPr lang="en-GB" sz="1200">
                <a:solidFill>
                  <a:schemeClr val="dk1"/>
                </a:solidFill>
              </a:rPr>
              <a:t>International AIDS Society. (2023c, 3-25 May 2023). What are the service delivery considerations for providing integrated person-centred care for people living with or affected by HIV throughout their life-course? Person-centred care stakeholder consultation series.</a:t>
            </a:r>
            <a:endParaRPr sz="1200">
              <a:solidFill>
                <a:schemeClr val="dk1"/>
              </a:solidFill>
            </a:endParaRPr>
          </a:p>
          <a:p>
            <a:pPr marL="220128" indent="-160863">
              <a:buClr>
                <a:schemeClr val="dk1"/>
              </a:buClr>
              <a:buSzPct val="100000"/>
              <a:buFont typeface="Verdana"/>
              <a:buChar char="○"/>
            </a:pPr>
            <a:r>
              <a:rPr lang="en-GB" sz="1200">
                <a:solidFill>
                  <a:schemeClr val="dk1"/>
                </a:solidFill>
              </a:rPr>
              <a:t>International AIDS Society. (2023d, 2-27 April 2023). What is the evidence supporting a person-centred care approach within the HIV response? Person-centred care stakeholder consultation series.</a:t>
            </a:r>
            <a:endParaRPr sz="1200">
              <a:solidFill>
                <a:schemeClr val="dk1"/>
              </a:solidFill>
            </a:endParaRPr>
          </a:p>
          <a:p>
            <a:pPr marL="220128" indent="-160863">
              <a:buClr>
                <a:schemeClr val="dk1"/>
              </a:buClr>
              <a:buSzPct val="100000"/>
              <a:buFont typeface="Verdana"/>
              <a:buChar char="○"/>
            </a:pPr>
            <a:r>
              <a:rPr lang="en-GB" sz="1200">
                <a:solidFill>
                  <a:schemeClr val="dk1"/>
                </a:solidFill>
                <a:highlight>
                  <a:schemeClr val="lt1"/>
                </a:highlight>
              </a:rPr>
              <a:t>Keene C, Cassidy T, </a:t>
            </a:r>
            <a:r>
              <a:rPr lang="en-GB" sz="1200" err="1">
                <a:solidFill>
                  <a:schemeClr val="dk1"/>
                </a:solidFill>
                <a:highlight>
                  <a:schemeClr val="lt1"/>
                </a:highlight>
              </a:rPr>
              <a:t>Makeleni-Leteze</a:t>
            </a:r>
            <a:r>
              <a:rPr lang="en-GB" sz="1200">
                <a:solidFill>
                  <a:schemeClr val="dk1"/>
                </a:solidFill>
                <a:highlight>
                  <a:schemeClr val="lt1"/>
                </a:highlight>
              </a:rPr>
              <a:t> T, </a:t>
            </a:r>
            <a:r>
              <a:rPr lang="en-GB" sz="1200" err="1">
                <a:solidFill>
                  <a:schemeClr val="dk1"/>
                </a:solidFill>
                <a:highlight>
                  <a:schemeClr val="lt1"/>
                </a:highlight>
              </a:rPr>
              <a:t>Dutyulwa</a:t>
            </a:r>
            <a:r>
              <a:rPr lang="en-GB" sz="1200">
                <a:solidFill>
                  <a:schemeClr val="dk1"/>
                </a:solidFill>
                <a:highlight>
                  <a:schemeClr val="lt1"/>
                </a:highlight>
              </a:rPr>
              <a:t> T, Dumile N, </a:t>
            </a:r>
            <a:r>
              <a:rPr lang="en-GB" sz="1200" err="1">
                <a:solidFill>
                  <a:schemeClr val="dk1"/>
                </a:solidFill>
                <a:highlight>
                  <a:schemeClr val="lt1"/>
                </a:highlight>
              </a:rPr>
              <a:t>Euvrard</a:t>
            </a:r>
            <a:r>
              <a:rPr lang="en-GB" sz="1200">
                <a:solidFill>
                  <a:schemeClr val="dk1"/>
                </a:solidFill>
                <a:highlight>
                  <a:schemeClr val="lt1"/>
                </a:highlight>
              </a:rPr>
              <a:t> J, editors. </a:t>
            </a:r>
            <a:r>
              <a:rPr lang="en-GB" sz="1200" err="1">
                <a:solidFill>
                  <a:schemeClr val="dk1"/>
                </a:solidFill>
                <a:highlight>
                  <a:schemeClr val="lt1"/>
                </a:highlight>
              </a:rPr>
              <a:t>Medecins</a:t>
            </a:r>
            <a:r>
              <a:rPr lang="en-GB" sz="1200">
                <a:solidFill>
                  <a:schemeClr val="dk1"/>
                </a:solidFill>
                <a:highlight>
                  <a:schemeClr val="lt1"/>
                </a:highlight>
              </a:rPr>
              <a:t> Sans </a:t>
            </a:r>
            <a:r>
              <a:rPr lang="en-GB" sz="1200" err="1">
                <a:solidFill>
                  <a:schemeClr val="dk1"/>
                </a:solidFill>
                <a:highlight>
                  <a:schemeClr val="lt1"/>
                </a:highlight>
              </a:rPr>
              <a:t>Frontieres</a:t>
            </a:r>
            <a:r>
              <a:rPr lang="en-GB" sz="1200">
                <a:solidFill>
                  <a:schemeClr val="dk1"/>
                </a:solidFill>
                <a:highlight>
                  <a:schemeClr val="lt1"/>
                </a:highlight>
              </a:rPr>
              <a:t>’ Welcome Service: a collaborative reorganisation of HIV services to address disengagement from care in Khayelitsha, South Africa. 9th Annual SA AIDS Conference Durban, South Africa; 2019.</a:t>
            </a:r>
            <a:endParaRPr sz="1200">
              <a:solidFill>
                <a:schemeClr val="dk1"/>
              </a:solidFill>
              <a:highlight>
                <a:schemeClr val="lt1"/>
              </a:highlight>
            </a:endParaRPr>
          </a:p>
          <a:p>
            <a:pPr marL="220128" indent="-160863">
              <a:buClr>
                <a:schemeClr val="dk1"/>
              </a:buClr>
              <a:buSzPct val="100000"/>
              <a:buFont typeface="Verdana"/>
              <a:buChar char="○"/>
            </a:pPr>
            <a:r>
              <a:rPr lang="en-GB" sz="1200">
                <a:solidFill>
                  <a:schemeClr val="dk1"/>
                </a:solidFill>
              </a:rPr>
              <a:t>Kumar R, </a:t>
            </a:r>
            <a:r>
              <a:rPr lang="en-GB" sz="1200" err="1">
                <a:solidFill>
                  <a:schemeClr val="dk1"/>
                </a:solidFill>
              </a:rPr>
              <a:t>Korthuis</a:t>
            </a:r>
            <a:r>
              <a:rPr lang="en-GB" sz="1200">
                <a:solidFill>
                  <a:schemeClr val="dk1"/>
                </a:solidFill>
              </a:rPr>
              <a:t> PT, Saha S, Chander G, Sharp V, Cohn J, Moore R, Beach MC. Decision-making role preferences among clients with HIV: associations with client and provider characteristics and communication </a:t>
            </a:r>
            <a:r>
              <a:rPr lang="en-GB" sz="1200" err="1">
                <a:solidFill>
                  <a:schemeClr val="dk1"/>
                </a:solidFill>
              </a:rPr>
              <a:t>behaviors</a:t>
            </a:r>
            <a:r>
              <a:rPr lang="en-GB" sz="1200">
                <a:solidFill>
                  <a:schemeClr val="dk1"/>
                </a:solidFill>
              </a:rPr>
              <a:t>. J Gen Intern Med. 2010;25(6):517-23. </a:t>
            </a:r>
            <a:r>
              <a:rPr lang="en-GB" sz="1200" err="1">
                <a:solidFill>
                  <a:schemeClr val="dk1"/>
                </a:solidFill>
              </a:rPr>
              <a:t>Epub</a:t>
            </a:r>
            <a:r>
              <a:rPr lang="en-GB" sz="1200">
                <a:solidFill>
                  <a:schemeClr val="dk1"/>
                </a:solidFill>
              </a:rPr>
              <a:t> 20100224. </a:t>
            </a:r>
            <a:r>
              <a:rPr lang="en-GB" sz="1200" err="1">
                <a:solidFill>
                  <a:schemeClr val="dk1"/>
                </a:solidFill>
              </a:rPr>
              <a:t>doi</a:t>
            </a:r>
            <a:r>
              <a:rPr lang="en-GB" sz="1200">
                <a:solidFill>
                  <a:schemeClr val="dk1"/>
                </a:solidFill>
              </a:rPr>
              <a:t>: 10.1007/s11606-010-1275-3.</a:t>
            </a:r>
            <a:endParaRPr sz="1200">
              <a:solidFill>
                <a:schemeClr val="dk1"/>
              </a:solidFill>
            </a:endParaRPr>
          </a:p>
          <a:p>
            <a:pPr marL="0" indent="0">
              <a:buNone/>
            </a:pPr>
            <a:endParaRPr sz="1200">
              <a:solidFill>
                <a:schemeClr val="dk1"/>
              </a:solidFill>
              <a:highlight>
                <a:schemeClr val="lt1"/>
              </a:high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4"/>
          <p:cNvSpPr txBox="1">
            <a:spLocks noGrp="1"/>
          </p:cNvSpPr>
          <p:nvPr>
            <p:ph type="title"/>
          </p:nvPr>
        </p:nvSpPr>
        <p:spPr>
          <a:xfrm>
            <a:off x="442947" y="1401633"/>
            <a:ext cx="11029600" cy="1260000"/>
          </a:xfrm>
          <a:prstGeom prst="rect">
            <a:avLst/>
          </a:prstGeom>
          <a:noFill/>
          <a:ln>
            <a:noFill/>
          </a:ln>
        </p:spPr>
        <p:txBody>
          <a:bodyPr spcFirstLastPara="1" vert="horz" wrap="square" lIns="0" tIns="0" rIns="0" bIns="0" rtlCol="0" anchor="t" anchorCtr="0">
            <a:noAutofit/>
          </a:bodyPr>
          <a:lstStyle/>
          <a:p>
            <a:pPr>
              <a:buClr>
                <a:schemeClr val="dk1"/>
              </a:buClr>
            </a:pPr>
            <a:r>
              <a:rPr lang="en-GB">
                <a:solidFill>
                  <a:schemeClr val="dk1"/>
                </a:solidFill>
              </a:rPr>
              <a:t>References (3 of 4)</a:t>
            </a:r>
            <a:endParaRPr/>
          </a:p>
        </p:txBody>
      </p:sp>
      <p:sp>
        <p:nvSpPr>
          <p:cNvPr id="667" name="Google Shape;667;p94"/>
          <p:cNvSpPr txBox="1">
            <a:spLocks noGrp="1"/>
          </p:cNvSpPr>
          <p:nvPr>
            <p:ph type="body" idx="4294967295"/>
          </p:nvPr>
        </p:nvSpPr>
        <p:spPr>
          <a:xfrm>
            <a:off x="442933" y="2076633"/>
            <a:ext cx="11465600" cy="4781200"/>
          </a:xfrm>
          <a:prstGeom prst="rect">
            <a:avLst/>
          </a:prstGeom>
          <a:noFill/>
          <a:ln>
            <a:noFill/>
          </a:ln>
        </p:spPr>
        <p:txBody>
          <a:bodyPr spcFirstLastPara="1" vert="horz" wrap="square" lIns="0" tIns="0" rIns="0" bIns="0" rtlCol="0" anchor="t" anchorCtr="0">
            <a:noAutofit/>
          </a:bodyPr>
          <a:lstStyle/>
          <a:p>
            <a:pPr marL="220128" indent="-160863">
              <a:buClr>
                <a:schemeClr val="dk1"/>
              </a:buClr>
              <a:buSzPct val="100000"/>
              <a:buFont typeface="Verdana"/>
              <a:buChar char="○"/>
            </a:pPr>
            <a:r>
              <a:rPr lang="en-GB" sz="1200">
                <a:highlight>
                  <a:schemeClr val="lt1"/>
                </a:highlight>
              </a:rPr>
              <a:t>Mwamba C, Beres LK, Mukamba N, Jere L, </a:t>
            </a:r>
            <a:r>
              <a:rPr lang="en-GB" sz="1200" err="1">
                <a:highlight>
                  <a:schemeClr val="lt1"/>
                </a:highlight>
              </a:rPr>
              <a:t>Foloko</a:t>
            </a:r>
            <a:r>
              <a:rPr lang="en-GB" sz="1200">
                <a:highlight>
                  <a:schemeClr val="lt1"/>
                </a:highlight>
              </a:rPr>
              <a:t> M, </a:t>
            </a:r>
            <a:r>
              <a:rPr lang="en-GB" sz="1200" err="1">
                <a:highlight>
                  <a:schemeClr val="lt1"/>
                </a:highlight>
              </a:rPr>
              <a:t>Lumbo</a:t>
            </a:r>
            <a:r>
              <a:rPr lang="en-GB" sz="1200">
                <a:highlight>
                  <a:schemeClr val="lt1"/>
                </a:highlight>
              </a:rPr>
              <a:t> K, Sikombe K, </a:t>
            </a:r>
            <a:r>
              <a:rPr lang="en-GB" sz="1200" err="1">
                <a:highlight>
                  <a:schemeClr val="lt1"/>
                </a:highlight>
              </a:rPr>
              <a:t>Simbeza</a:t>
            </a:r>
            <a:r>
              <a:rPr lang="en-GB" sz="1200">
                <a:highlight>
                  <a:schemeClr val="lt1"/>
                </a:highlight>
              </a:rPr>
              <a:t> S, Mody A, Pry JM, Holmes CB, </a:t>
            </a:r>
            <a:r>
              <a:rPr lang="en-GB" sz="1200" err="1">
                <a:highlight>
                  <a:schemeClr val="lt1"/>
                </a:highlight>
              </a:rPr>
              <a:t>Sikazwe</a:t>
            </a:r>
            <a:r>
              <a:rPr lang="en-GB" sz="1200">
                <a:highlight>
                  <a:schemeClr val="lt1"/>
                </a:highlight>
              </a:rPr>
              <a:t> I, Moore CB, </a:t>
            </a:r>
            <a:r>
              <a:rPr lang="en-GB" sz="1200" err="1">
                <a:highlight>
                  <a:schemeClr val="lt1"/>
                </a:highlight>
              </a:rPr>
              <a:t>Christopoulos</a:t>
            </a:r>
            <a:r>
              <a:rPr lang="en-GB" sz="1200">
                <a:highlight>
                  <a:schemeClr val="lt1"/>
                </a:highlight>
              </a:rPr>
              <a:t> K, Sharma A &amp; Geng EH (2023). Provider perspectives on client-centredness: participatory formative research and rapid analysis methods to inform the design and implementation of a facility-based HIV care improvement intervention in Zambia. J Int AIDS Soc, 26 </a:t>
            </a:r>
            <a:r>
              <a:rPr lang="en-GB" sz="1200" err="1">
                <a:highlight>
                  <a:schemeClr val="lt1"/>
                </a:highlight>
              </a:rPr>
              <a:t>Suppl</a:t>
            </a:r>
            <a:r>
              <a:rPr lang="en-GB" sz="1200">
                <a:highlight>
                  <a:schemeClr val="lt1"/>
                </a:highlight>
              </a:rPr>
              <a:t> 1(</a:t>
            </a:r>
            <a:r>
              <a:rPr lang="en-GB" sz="1200" err="1">
                <a:highlight>
                  <a:schemeClr val="lt1"/>
                </a:highlight>
              </a:rPr>
              <a:t>Suppl</a:t>
            </a:r>
            <a:r>
              <a:rPr lang="en-GB" sz="1200">
                <a:highlight>
                  <a:schemeClr val="lt1"/>
                </a:highlight>
              </a:rPr>
              <a:t> 1), e26114. https://doi.org/10.1002/jia2.26114</a:t>
            </a:r>
            <a:endParaRPr sz="1200">
              <a:highlight>
                <a:schemeClr val="lt1"/>
              </a:highlight>
            </a:endParaRPr>
          </a:p>
          <a:p>
            <a:pPr marL="220128" indent="-160863">
              <a:buClr>
                <a:schemeClr val="dk1"/>
              </a:buClr>
              <a:buSzPct val="100000"/>
              <a:buFont typeface="Verdana"/>
              <a:buChar char="○"/>
            </a:pPr>
            <a:r>
              <a:rPr lang="en-GB" sz="1200">
                <a:highlight>
                  <a:schemeClr val="lt1"/>
                </a:highlight>
              </a:rPr>
              <a:t>Mwamba C, Mukamba N, Sharma A, </a:t>
            </a:r>
            <a:r>
              <a:rPr lang="en-GB" sz="1200" err="1">
                <a:highlight>
                  <a:schemeClr val="lt1"/>
                </a:highlight>
              </a:rPr>
              <a:t>Lumbo</a:t>
            </a:r>
            <a:r>
              <a:rPr lang="en-GB" sz="1200">
                <a:highlight>
                  <a:schemeClr val="lt1"/>
                </a:highlight>
              </a:rPr>
              <a:t> K, </a:t>
            </a:r>
            <a:r>
              <a:rPr lang="en-GB" sz="1200" err="1">
                <a:highlight>
                  <a:schemeClr val="lt1"/>
                </a:highlight>
              </a:rPr>
              <a:t>Foloko</a:t>
            </a:r>
            <a:r>
              <a:rPr lang="en-GB" sz="1200">
                <a:highlight>
                  <a:schemeClr val="lt1"/>
                </a:highlight>
              </a:rPr>
              <a:t> M, Nyirenda H, </a:t>
            </a:r>
            <a:r>
              <a:rPr lang="en-GB" sz="1200" err="1">
                <a:highlight>
                  <a:schemeClr val="lt1"/>
                </a:highlight>
              </a:rPr>
              <a:t>Simbeza</a:t>
            </a:r>
            <a:r>
              <a:rPr lang="en-GB" sz="1200">
                <a:highlight>
                  <a:schemeClr val="lt1"/>
                </a:highlight>
              </a:rPr>
              <a:t> S, Sikombe K, Holmes CB, </a:t>
            </a:r>
            <a:r>
              <a:rPr lang="en-GB" sz="1200" err="1">
                <a:highlight>
                  <a:schemeClr val="lt1"/>
                </a:highlight>
              </a:rPr>
              <a:t>Sikazwe</a:t>
            </a:r>
            <a:r>
              <a:rPr lang="en-GB" sz="1200">
                <a:highlight>
                  <a:schemeClr val="lt1"/>
                </a:highlight>
              </a:rPr>
              <a:t> I, Moore CB, Mody A, Geng E &amp; Beres LK (2022). "Provider discretionary power practices to support implementation of client-centred HIV care in Lusaka, Zambia". Front Health </a:t>
            </a:r>
            <a:r>
              <a:rPr lang="en-GB" sz="1200" err="1">
                <a:highlight>
                  <a:schemeClr val="lt1"/>
                </a:highlight>
              </a:rPr>
              <a:t>Serv</a:t>
            </a:r>
            <a:r>
              <a:rPr lang="en-GB" sz="1200">
                <a:highlight>
                  <a:schemeClr val="lt1"/>
                </a:highlight>
              </a:rPr>
              <a:t>, 2, 918874. https://doi.org/10.3389/frhs.2022.918874</a:t>
            </a:r>
            <a:endParaRPr sz="1200">
              <a:highlight>
                <a:schemeClr val="lt1"/>
              </a:highlight>
            </a:endParaRPr>
          </a:p>
          <a:p>
            <a:pPr marL="220128" indent="-160863">
              <a:buClr>
                <a:schemeClr val="dk1"/>
              </a:buClr>
              <a:buSzPct val="100000"/>
              <a:buFont typeface="Verdana"/>
              <a:buChar char="○"/>
            </a:pPr>
            <a:r>
              <a:rPr lang="en-GB" sz="1200">
                <a:highlight>
                  <a:schemeClr val="lt1"/>
                </a:highlight>
              </a:rPr>
              <a:t>Mwamba C, Sharma A, Mukamba N, Beres L, Geng E, Holmes CB, </a:t>
            </a:r>
            <a:r>
              <a:rPr lang="en-GB" sz="1200" err="1">
                <a:highlight>
                  <a:schemeClr val="lt1"/>
                </a:highlight>
              </a:rPr>
              <a:t>Sikazwe</a:t>
            </a:r>
            <a:r>
              <a:rPr lang="en-GB" sz="1200">
                <a:highlight>
                  <a:schemeClr val="lt1"/>
                </a:highlight>
              </a:rPr>
              <a:t> I &amp; </a:t>
            </a:r>
            <a:r>
              <a:rPr lang="en-GB" sz="1200" err="1">
                <a:highlight>
                  <a:schemeClr val="lt1"/>
                </a:highlight>
              </a:rPr>
              <a:t>Topp</a:t>
            </a:r>
            <a:r>
              <a:rPr lang="en-GB" sz="1200">
                <a:highlight>
                  <a:schemeClr val="lt1"/>
                </a:highlight>
              </a:rPr>
              <a:t> SM (2018). ‘They care rudely!’: resourcing and relational health system factors that influence retention in care for people living with HIV in Zambia. BMJ Global Health, 3(5). </a:t>
            </a:r>
            <a:r>
              <a:rPr lang="en-GB" sz="1200" u="sng">
                <a:highlight>
                  <a:schemeClr val="lt1"/>
                </a:highlight>
                <a:hlinkClick r:id="rId3">
                  <a:extLst>
                    <a:ext uri="{A12FA001-AC4F-418D-AE19-62706E023703}">
                      <ahyp:hlinkClr xmlns:ahyp="http://schemas.microsoft.com/office/drawing/2018/hyperlinkcolor" val="tx"/>
                    </a:ext>
                  </a:extLst>
                </a:hlinkClick>
              </a:rPr>
              <a:t>https://doi.org/10.1136/bmjgh-2018-001007</a:t>
            </a:r>
            <a:endParaRPr sz="1200">
              <a:highlight>
                <a:schemeClr val="lt1"/>
              </a:highlight>
            </a:endParaRPr>
          </a:p>
          <a:p>
            <a:pPr marL="220128" indent="-160863">
              <a:buClr>
                <a:schemeClr val="dk1"/>
              </a:buClr>
              <a:buSzPct val="100000"/>
            </a:pPr>
            <a:r>
              <a:rPr lang="en-GB" sz="1200" err="1">
                <a:highlight>
                  <a:schemeClr val="lt1"/>
                </a:highlight>
              </a:rPr>
              <a:t>Nhemachena</a:t>
            </a:r>
            <a:r>
              <a:rPr lang="en-GB" sz="1200">
                <a:highlight>
                  <a:schemeClr val="lt1"/>
                </a:highlight>
              </a:rPr>
              <a:t> T, </a:t>
            </a:r>
            <a:r>
              <a:rPr lang="en-GB" sz="1200" err="1">
                <a:highlight>
                  <a:schemeClr val="lt1"/>
                </a:highlight>
              </a:rPr>
              <a:t>Späth</a:t>
            </a:r>
            <a:r>
              <a:rPr lang="en-GB" sz="1200">
                <a:highlight>
                  <a:schemeClr val="lt1"/>
                </a:highlight>
              </a:rPr>
              <a:t> C, Arendse KD, </a:t>
            </a:r>
            <a:r>
              <a:rPr lang="en-GB" sz="1200" err="1">
                <a:highlight>
                  <a:schemeClr val="lt1"/>
                </a:highlight>
              </a:rPr>
              <a:t>Lebelo</a:t>
            </a:r>
            <a:r>
              <a:rPr lang="en-GB" sz="1200">
                <a:highlight>
                  <a:schemeClr val="lt1"/>
                </a:highlight>
              </a:rPr>
              <a:t> K, </a:t>
            </a:r>
            <a:r>
              <a:rPr lang="en-GB" sz="1200" err="1">
                <a:highlight>
                  <a:schemeClr val="lt1"/>
                </a:highlight>
              </a:rPr>
              <a:t>Zokufa</a:t>
            </a:r>
            <a:r>
              <a:rPr lang="en-GB" sz="1200">
                <a:highlight>
                  <a:schemeClr val="lt1"/>
                </a:highlight>
              </a:rPr>
              <a:t> N, Cassidy T, Whitehouse K, Keene CM, &amp; Swartz A. (2023). Between </a:t>
            </a:r>
            <a:r>
              <a:rPr lang="en-GB" sz="1200"/>
              <a:t>empathy and anger: healthcare workers’ perspectives on client disengagement from antiretroviral treatment in Khayelitsha, South Africa - a qualitative study. BMC primary care, 24(1). </a:t>
            </a:r>
            <a:r>
              <a:rPr lang="en-GB" sz="1200" u="sng">
                <a:hlinkClick r:id="rId4">
                  <a:extLst>
                    <a:ext uri="{A12FA001-AC4F-418D-AE19-62706E023703}">
                      <ahyp:hlinkClr xmlns:ahyp="http://schemas.microsoft.com/office/drawing/2018/hyperlinkcolor" val="tx"/>
                    </a:ext>
                  </a:extLst>
                </a:hlinkClick>
              </a:rPr>
              <a:t>https://doi.org/10.1186/s12875-022-01957-8</a:t>
            </a:r>
            <a:endParaRPr sz="1200"/>
          </a:p>
          <a:p>
            <a:pPr marL="220128" indent="-160863">
              <a:buClr>
                <a:schemeClr val="dk1"/>
              </a:buClr>
              <a:buSzPct val="100000"/>
              <a:buFont typeface="Verdana"/>
              <a:buChar char="○"/>
            </a:pPr>
            <a:r>
              <a:rPr lang="en-GB" sz="1200" err="1">
                <a:highlight>
                  <a:schemeClr val="lt1"/>
                </a:highlight>
              </a:rPr>
              <a:t>Puttkammer</a:t>
            </a:r>
            <a:r>
              <a:rPr lang="en-GB" sz="1200">
                <a:highlight>
                  <a:schemeClr val="lt1"/>
                </a:highlight>
              </a:rPr>
              <a:t> N, Simoni JM, Sandifer T, </a:t>
            </a:r>
            <a:r>
              <a:rPr lang="en-GB" sz="1200" err="1">
                <a:highlight>
                  <a:schemeClr val="lt1"/>
                </a:highlight>
              </a:rPr>
              <a:t>Chéry</a:t>
            </a:r>
            <a:r>
              <a:rPr lang="en-GB" sz="1200">
                <a:highlight>
                  <a:schemeClr val="lt1"/>
                </a:highlight>
              </a:rPr>
              <a:t> JM, Dervis W, Balan JG, Dubé JG, </a:t>
            </a:r>
            <a:r>
              <a:rPr lang="en-GB" sz="1200" err="1">
                <a:highlight>
                  <a:schemeClr val="lt1"/>
                </a:highlight>
              </a:rPr>
              <a:t>Calixte</a:t>
            </a:r>
            <a:r>
              <a:rPr lang="en-GB" sz="1200">
                <a:highlight>
                  <a:schemeClr val="lt1"/>
                </a:highlight>
              </a:rPr>
              <a:t> G, Robin E, François K, Casey C. An EMR-based alert with brief provider-led ART adherence </a:t>
            </a:r>
            <a:r>
              <a:rPr lang="en-GB" sz="1200" err="1">
                <a:highlight>
                  <a:schemeClr val="lt1"/>
                </a:highlight>
              </a:rPr>
              <a:t>counseling</a:t>
            </a:r>
            <a:r>
              <a:rPr lang="en-GB" sz="1200">
                <a:highlight>
                  <a:schemeClr val="lt1"/>
                </a:highlight>
              </a:rPr>
              <a:t>: promising results of the </a:t>
            </a:r>
            <a:r>
              <a:rPr lang="en-GB" sz="1200" err="1">
                <a:highlight>
                  <a:schemeClr val="lt1"/>
                </a:highlight>
              </a:rPr>
              <a:t>InfoPlus</a:t>
            </a:r>
            <a:r>
              <a:rPr lang="en-GB" sz="1200">
                <a:highlight>
                  <a:schemeClr val="lt1"/>
                </a:highlight>
              </a:rPr>
              <a:t> adherence pilot study among Haitian adults with HIV initiating ART. AIDS and </a:t>
            </a:r>
            <a:r>
              <a:rPr lang="en-GB" sz="1200" err="1">
                <a:highlight>
                  <a:schemeClr val="lt1"/>
                </a:highlight>
              </a:rPr>
              <a:t>Behavior</a:t>
            </a:r>
            <a:r>
              <a:rPr lang="en-GB" sz="1200">
                <a:highlight>
                  <a:schemeClr val="lt1"/>
                </a:highlight>
              </a:rPr>
              <a:t>. 2020 Dec;24:3320-36.</a:t>
            </a:r>
            <a:endParaRPr sz="1200">
              <a:highlight>
                <a:schemeClr val="lt1"/>
              </a:highlight>
            </a:endParaRPr>
          </a:p>
          <a:p>
            <a:pPr marL="220128" indent="-160863">
              <a:buClr>
                <a:schemeClr val="dk1"/>
              </a:buClr>
              <a:buSzPct val="100000"/>
              <a:buFont typeface="Verdana"/>
              <a:buChar char="○"/>
            </a:pPr>
            <a:r>
              <a:rPr lang="en-GB" sz="1200" err="1">
                <a:highlight>
                  <a:schemeClr val="lt1"/>
                </a:highlight>
              </a:rPr>
              <a:t>Ritshidze</a:t>
            </a:r>
            <a:r>
              <a:rPr lang="en-GB" sz="1200">
                <a:highlight>
                  <a:schemeClr val="lt1"/>
                </a:highlight>
              </a:rPr>
              <a:t>. The model for community-led monitoring Johannesburg, South Africa2023 [Available from: </a:t>
            </a:r>
            <a:r>
              <a:rPr lang="en-GB" sz="1200" u="sng">
                <a:highlight>
                  <a:schemeClr val="lt1"/>
                </a:highlight>
                <a:hlinkClick r:id="rId5">
                  <a:extLst>
                    <a:ext uri="{A12FA001-AC4F-418D-AE19-62706E023703}">
                      <ahyp:hlinkClr xmlns:ahyp="http://schemas.microsoft.com/office/drawing/2018/hyperlinkcolor" val="tx"/>
                    </a:ext>
                  </a:extLst>
                </a:hlinkClick>
              </a:rPr>
              <a:t>https://ritshidze.org.za/the-model/</a:t>
            </a:r>
            <a:r>
              <a:rPr lang="en-GB" sz="1200">
                <a:highlight>
                  <a:schemeClr val="lt1"/>
                </a:highlight>
              </a:rPr>
              <a:t> accessed 17 December 2023 2023. </a:t>
            </a:r>
            <a:endParaRPr sz="1200">
              <a:highlight>
                <a:schemeClr val="lt1"/>
              </a:highlight>
            </a:endParaRPr>
          </a:p>
          <a:p>
            <a:pPr marL="220128" indent="-160863">
              <a:buClr>
                <a:schemeClr val="dk1"/>
              </a:buClr>
              <a:buSzPct val="100000"/>
              <a:buFont typeface="Verdana"/>
              <a:buChar char="○"/>
            </a:pPr>
            <a:r>
              <a:rPr lang="en-GB" sz="1200">
                <a:highlight>
                  <a:schemeClr val="lt1"/>
                </a:highlight>
              </a:rPr>
              <a:t>Santana MJ, </a:t>
            </a:r>
            <a:r>
              <a:rPr lang="en-GB" sz="1200" err="1">
                <a:highlight>
                  <a:schemeClr val="lt1"/>
                </a:highlight>
              </a:rPr>
              <a:t>Manalili</a:t>
            </a:r>
            <a:r>
              <a:rPr lang="en-GB" sz="1200">
                <a:highlight>
                  <a:schemeClr val="lt1"/>
                </a:highlight>
              </a:rPr>
              <a:t> K, Jolley RJ, </a:t>
            </a:r>
            <a:r>
              <a:rPr lang="en-GB" sz="1200" err="1">
                <a:highlight>
                  <a:schemeClr val="lt1"/>
                </a:highlight>
              </a:rPr>
              <a:t>Zelinsky</a:t>
            </a:r>
            <a:r>
              <a:rPr lang="en-GB" sz="1200">
                <a:highlight>
                  <a:schemeClr val="lt1"/>
                </a:highlight>
              </a:rPr>
              <a:t> S, Quan H &amp; Lu M (2018). How to practice person‐centred care: A conceptual framework. Health Expectations, 21(2), 429-440.</a:t>
            </a:r>
            <a:endParaRPr sz="1200">
              <a:highlight>
                <a:schemeClr val="lt1"/>
              </a:highlight>
            </a:endParaRPr>
          </a:p>
          <a:p>
            <a:pPr marL="220128" indent="-160863">
              <a:buClr>
                <a:schemeClr val="dk1"/>
              </a:buClr>
              <a:buSzPct val="100000"/>
              <a:buFont typeface="Verdana"/>
              <a:buChar char="○"/>
            </a:pPr>
            <a:r>
              <a:rPr lang="en-GB" sz="1200">
                <a:highlight>
                  <a:schemeClr val="lt1"/>
                </a:highlight>
              </a:rPr>
              <a:t>Scholl I, Zill JM, Harter M &amp; </a:t>
            </a:r>
            <a:r>
              <a:rPr lang="en-GB" sz="1200" err="1">
                <a:highlight>
                  <a:schemeClr val="lt1"/>
                </a:highlight>
              </a:rPr>
              <a:t>Dirmaier</a:t>
            </a:r>
            <a:r>
              <a:rPr lang="en-GB" sz="1200">
                <a:highlight>
                  <a:schemeClr val="lt1"/>
                </a:highlight>
              </a:rPr>
              <a:t> J (2014). An integrative model of client-centredness - a systematic review and concept analysis. </a:t>
            </a:r>
            <a:r>
              <a:rPr lang="en-GB" sz="1200" err="1">
                <a:highlight>
                  <a:schemeClr val="lt1"/>
                </a:highlight>
              </a:rPr>
              <a:t>PLoS</a:t>
            </a:r>
            <a:r>
              <a:rPr lang="en-GB" sz="1200">
                <a:highlight>
                  <a:schemeClr val="lt1"/>
                </a:highlight>
              </a:rPr>
              <a:t> ONE, 9(9), e107828. https://doi.org/10.1371/journal.pone.0107828</a:t>
            </a:r>
            <a:endParaRPr sz="1200">
              <a:highlight>
                <a:schemeClr val="lt1"/>
              </a:highlight>
            </a:endParaRPr>
          </a:p>
          <a:p>
            <a:pPr marL="220128" indent="-160863">
              <a:buClr>
                <a:schemeClr val="dk1"/>
              </a:buClr>
              <a:buSzPct val="100000"/>
              <a:buFont typeface="Verdana"/>
              <a:buChar char="○"/>
            </a:pPr>
            <a:r>
              <a:rPr lang="en-GB" sz="1200">
                <a:highlight>
                  <a:schemeClr val="lt1"/>
                </a:highlight>
              </a:rPr>
              <a:t>Stewart M. Towards a global definition of client centred care. BMJ. 2001 Feb 24;322(7284):444-5. </a:t>
            </a:r>
            <a:r>
              <a:rPr lang="en-GB" sz="1200" err="1">
                <a:highlight>
                  <a:schemeClr val="lt1"/>
                </a:highlight>
              </a:rPr>
              <a:t>doi</a:t>
            </a:r>
            <a:r>
              <a:rPr lang="en-GB" sz="1200">
                <a:highlight>
                  <a:schemeClr val="lt1"/>
                </a:highlight>
              </a:rPr>
              <a:t>: 10.1136/bmj.322.7284.444. PMID: 11222407; PMCID: PMC1119673.</a:t>
            </a:r>
            <a:endParaRPr sz="1200">
              <a:highlight>
                <a:schemeClr val="lt1"/>
              </a:highlight>
            </a:endParaRPr>
          </a:p>
          <a:p>
            <a:pPr marL="0" indent="0">
              <a:buNone/>
            </a:pPr>
            <a:endParaRPr sz="1200">
              <a:highlight>
                <a:schemeClr val="lt1"/>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5"/>
          <p:cNvSpPr txBox="1">
            <a:spLocks noGrp="1"/>
          </p:cNvSpPr>
          <p:nvPr>
            <p:ph type="title"/>
          </p:nvPr>
        </p:nvSpPr>
        <p:spPr>
          <a:xfrm>
            <a:off x="442947" y="1401633"/>
            <a:ext cx="11029600" cy="1260000"/>
          </a:xfrm>
          <a:prstGeom prst="rect">
            <a:avLst/>
          </a:prstGeom>
          <a:noFill/>
          <a:ln>
            <a:noFill/>
          </a:ln>
        </p:spPr>
        <p:txBody>
          <a:bodyPr spcFirstLastPara="1" vert="horz" wrap="square" lIns="0" tIns="0" rIns="0" bIns="0" rtlCol="0" anchor="t" anchorCtr="0">
            <a:noAutofit/>
          </a:bodyPr>
          <a:lstStyle/>
          <a:p>
            <a:pPr>
              <a:buClr>
                <a:schemeClr val="dk1"/>
              </a:buClr>
            </a:pPr>
            <a:r>
              <a:rPr lang="en-GB">
                <a:solidFill>
                  <a:schemeClr val="dk1"/>
                </a:solidFill>
              </a:rPr>
              <a:t>References (4 of 4)</a:t>
            </a:r>
            <a:endParaRPr/>
          </a:p>
        </p:txBody>
      </p:sp>
      <p:sp>
        <p:nvSpPr>
          <p:cNvPr id="674" name="Google Shape;674;p95"/>
          <p:cNvSpPr txBox="1">
            <a:spLocks noGrp="1"/>
          </p:cNvSpPr>
          <p:nvPr>
            <p:ph type="body" idx="4294967295"/>
          </p:nvPr>
        </p:nvSpPr>
        <p:spPr>
          <a:xfrm>
            <a:off x="442933" y="2076633"/>
            <a:ext cx="11465600" cy="4781200"/>
          </a:xfrm>
          <a:prstGeom prst="rect">
            <a:avLst/>
          </a:prstGeom>
          <a:noFill/>
          <a:ln>
            <a:noFill/>
          </a:ln>
        </p:spPr>
        <p:txBody>
          <a:bodyPr spcFirstLastPara="1" vert="horz" wrap="square" lIns="0" tIns="0" rIns="0" bIns="0" rtlCol="0" anchor="t" anchorCtr="0">
            <a:noAutofit/>
          </a:bodyPr>
          <a:lstStyle/>
          <a:p>
            <a:pPr marL="220128" indent="-160863">
              <a:buClr>
                <a:schemeClr val="dk1"/>
              </a:buClr>
              <a:buSzPct val="100000"/>
              <a:buFont typeface="Verdana"/>
              <a:buChar char="○"/>
            </a:pPr>
            <a:r>
              <a:rPr lang="en-GB" sz="1200">
                <a:highlight>
                  <a:schemeClr val="lt1"/>
                </a:highlight>
              </a:rPr>
              <a:t>The Health Foundation. (2016). Person-centred care made simple: What everyone should know about person-centred care. </a:t>
            </a:r>
            <a:endParaRPr sz="1200">
              <a:highlight>
                <a:schemeClr val="lt1"/>
              </a:highlight>
            </a:endParaRPr>
          </a:p>
          <a:p>
            <a:pPr marL="220128" indent="-160863">
              <a:buClr>
                <a:schemeClr val="dk1"/>
              </a:buClr>
              <a:buSzPct val="100000"/>
              <a:buFont typeface="Verdana"/>
              <a:buChar char="○"/>
            </a:pPr>
            <a:r>
              <a:rPr lang="en-GB" sz="1200"/>
              <a:t>van Diepen C, Fors A, Ekman I, </a:t>
            </a:r>
            <a:r>
              <a:rPr lang="en-GB" sz="1200" err="1"/>
              <a:t>Hensing</a:t>
            </a:r>
            <a:r>
              <a:rPr lang="en-GB" sz="1200"/>
              <a:t> G. Association between person-centred care and healthcare providers' job satisfaction and work-related health: a scoping review. BMJ Open. 2020 Dec 7;10(12):e042658. </a:t>
            </a:r>
            <a:r>
              <a:rPr lang="en-GB" sz="1200" err="1"/>
              <a:t>doi</a:t>
            </a:r>
            <a:r>
              <a:rPr lang="en-GB" sz="1200"/>
              <a:t>: 10.1136/bmjopen-2020-042658</a:t>
            </a:r>
            <a:endParaRPr sz="1200">
              <a:highlight>
                <a:schemeClr val="lt1"/>
              </a:highlight>
            </a:endParaRPr>
          </a:p>
          <a:p>
            <a:pPr marL="220128" indent="-160863">
              <a:buClr>
                <a:schemeClr val="dk1"/>
              </a:buClr>
              <a:buSzPct val="100000"/>
              <a:buFont typeface="Verdana"/>
              <a:buChar char="○"/>
            </a:pPr>
            <a:r>
              <a:rPr lang="en-GB" sz="1200">
                <a:highlight>
                  <a:schemeClr val="lt1"/>
                </a:highlight>
              </a:rPr>
              <a:t>Waweru E, Sarkar NDP, </a:t>
            </a:r>
            <a:r>
              <a:rPr lang="en-GB" sz="1200" err="1">
                <a:highlight>
                  <a:schemeClr val="lt1"/>
                </a:highlight>
              </a:rPr>
              <a:t>Ssengooba</a:t>
            </a:r>
            <a:r>
              <a:rPr lang="en-GB" sz="1200">
                <a:highlight>
                  <a:schemeClr val="lt1"/>
                </a:highlight>
              </a:rPr>
              <a:t> F, </a:t>
            </a:r>
            <a:r>
              <a:rPr lang="en-GB" sz="1200" err="1">
                <a:highlight>
                  <a:schemeClr val="lt1"/>
                </a:highlight>
              </a:rPr>
              <a:t>Gruenais</a:t>
            </a:r>
            <a:r>
              <a:rPr lang="en-GB" sz="1200">
                <a:highlight>
                  <a:schemeClr val="lt1"/>
                </a:highlight>
              </a:rPr>
              <a:t> ME, </a:t>
            </a:r>
            <a:r>
              <a:rPr lang="en-GB" sz="1200" err="1">
                <a:highlight>
                  <a:schemeClr val="lt1"/>
                </a:highlight>
              </a:rPr>
              <a:t>Broerse</a:t>
            </a:r>
            <a:r>
              <a:rPr lang="en-GB" sz="1200">
                <a:highlight>
                  <a:schemeClr val="lt1"/>
                </a:highlight>
              </a:rPr>
              <a:t> J &amp; </a:t>
            </a:r>
            <a:r>
              <a:rPr lang="en-GB" sz="1200" err="1">
                <a:highlight>
                  <a:schemeClr val="lt1"/>
                </a:highlight>
              </a:rPr>
              <a:t>Criel</a:t>
            </a:r>
            <a:r>
              <a:rPr lang="en-GB" sz="1200">
                <a:highlight>
                  <a:schemeClr val="lt1"/>
                </a:highlight>
              </a:rPr>
              <a:t> B. (2019). Stakeholder perceptions on client-centred care at primary health care level in rural eastern Uganda: A qualitative inquiry. </a:t>
            </a:r>
            <a:r>
              <a:rPr lang="en-GB" sz="1200" err="1">
                <a:highlight>
                  <a:schemeClr val="lt1"/>
                </a:highlight>
              </a:rPr>
              <a:t>PLoS</a:t>
            </a:r>
            <a:r>
              <a:rPr lang="en-GB" sz="1200">
                <a:highlight>
                  <a:schemeClr val="lt1"/>
                </a:highlight>
              </a:rPr>
              <a:t> ONE, 14(8), e0221649. https://doi.org/10.1371/journal.pone.0221649</a:t>
            </a:r>
            <a:endParaRPr sz="1200">
              <a:highlight>
                <a:schemeClr val="lt1"/>
              </a:highlight>
            </a:endParaRPr>
          </a:p>
          <a:p>
            <a:pPr marL="220128" indent="-160863">
              <a:buSzPct val="100000"/>
              <a:buFont typeface="Verdana"/>
              <a:buChar char="○"/>
            </a:pPr>
            <a:r>
              <a:rPr lang="en-GB" sz="1200">
                <a:highlight>
                  <a:schemeClr val="lt1"/>
                </a:highlight>
              </a:rPr>
              <a:t>Waweru E, </a:t>
            </a:r>
            <a:r>
              <a:rPr lang="en-GB" sz="1200" err="1">
                <a:highlight>
                  <a:schemeClr val="lt1"/>
                </a:highlight>
              </a:rPr>
              <a:t>Smekens</a:t>
            </a:r>
            <a:r>
              <a:rPr lang="en-GB" sz="1200">
                <a:highlight>
                  <a:schemeClr val="lt1"/>
                </a:highlight>
              </a:rPr>
              <a:t> T, Orne-</a:t>
            </a:r>
            <a:r>
              <a:rPr lang="en-GB" sz="1200" err="1">
                <a:highlight>
                  <a:schemeClr val="lt1"/>
                </a:highlight>
              </a:rPr>
              <a:t>Gliemann</a:t>
            </a:r>
            <a:r>
              <a:rPr lang="en-GB" sz="1200">
                <a:highlight>
                  <a:schemeClr val="lt1"/>
                </a:highlight>
              </a:rPr>
              <a:t> J, </a:t>
            </a:r>
            <a:r>
              <a:rPr lang="en-GB" sz="1200" err="1">
                <a:highlight>
                  <a:schemeClr val="lt1"/>
                </a:highlight>
              </a:rPr>
              <a:t>Ssengooba</a:t>
            </a:r>
            <a:r>
              <a:rPr lang="en-GB" sz="1200">
                <a:highlight>
                  <a:schemeClr val="lt1"/>
                </a:highlight>
              </a:rPr>
              <a:t> F, </a:t>
            </a:r>
            <a:r>
              <a:rPr lang="en-GB" sz="1200" err="1">
                <a:highlight>
                  <a:schemeClr val="lt1"/>
                </a:highlight>
              </a:rPr>
              <a:t>Broerse</a:t>
            </a:r>
            <a:r>
              <a:rPr lang="en-GB" sz="1200">
                <a:highlight>
                  <a:schemeClr val="lt1"/>
                </a:highlight>
              </a:rPr>
              <a:t> J, &amp; </a:t>
            </a:r>
            <a:r>
              <a:rPr lang="en-GB" sz="1200" err="1">
                <a:highlight>
                  <a:schemeClr val="lt1"/>
                </a:highlight>
              </a:rPr>
              <a:t>Criel</a:t>
            </a:r>
            <a:r>
              <a:rPr lang="en-GB" sz="1200">
                <a:highlight>
                  <a:schemeClr val="lt1"/>
                </a:highlight>
              </a:rPr>
              <a:t> B. (2020). Patient perspectives on interpersonal aspects of healthcare and client-centredness at primary health facilities: A mixed methods study in rural Eastern Uganda. </a:t>
            </a:r>
            <a:r>
              <a:rPr lang="en-GB" sz="1200" err="1">
                <a:highlight>
                  <a:schemeClr val="lt1"/>
                </a:highlight>
              </a:rPr>
              <a:t>PLoS</a:t>
            </a:r>
            <a:r>
              <a:rPr lang="en-GB" sz="1200">
                <a:highlight>
                  <a:schemeClr val="lt1"/>
                </a:highlight>
              </a:rPr>
              <a:t> ONE, 15(7), e0236524. https://doi.org/10.1371/journal.pone.0236524</a:t>
            </a:r>
            <a:endParaRPr sz="1200">
              <a:highlight>
                <a:schemeClr val="lt1"/>
              </a:highlight>
            </a:endParaRPr>
          </a:p>
          <a:p>
            <a:pPr marL="220128" indent="-160863">
              <a:buSzPct val="100000"/>
              <a:buFont typeface="Verdana"/>
              <a:buChar char="○"/>
            </a:pPr>
            <a:r>
              <a:rPr lang="en-GB" sz="1200"/>
              <a:t>World Health Organization. (2021). Consolidated guidelines on HIV prevention, testing, treatment, service delivery and monitoring: recommendations for a public health approach. Accessed July 3, 2023. </a:t>
            </a:r>
            <a:r>
              <a:rPr lang="en-GB" sz="1200" u="sng">
                <a:hlinkClick r:id="rId3">
                  <a:extLst>
                    <a:ext uri="{A12FA001-AC4F-418D-AE19-62706E023703}">
                      <ahyp:hlinkClr xmlns:ahyp="http://schemas.microsoft.com/office/drawing/2018/hyperlinkcolor" val="tx"/>
                    </a:ext>
                  </a:extLst>
                </a:hlinkClick>
              </a:rPr>
              <a:t>https://www.who.int/publications/i/item/9789240031593</a:t>
            </a:r>
            <a:endParaRPr sz="1200">
              <a:highlight>
                <a:schemeClr val="lt1"/>
              </a:highlight>
            </a:endParaRPr>
          </a:p>
          <a:p>
            <a:pPr marL="220128" indent="-160863">
              <a:buSzPct val="100000"/>
              <a:buFont typeface="Verdana"/>
              <a:buChar char="○"/>
            </a:pPr>
            <a:r>
              <a:rPr lang="en-GB" sz="1200" err="1">
                <a:highlight>
                  <a:schemeClr val="lt1"/>
                </a:highlight>
              </a:rPr>
              <a:t>Zanolini</a:t>
            </a:r>
            <a:r>
              <a:rPr lang="en-GB" sz="1200">
                <a:highlight>
                  <a:schemeClr val="lt1"/>
                </a:highlight>
              </a:rPr>
              <a:t> A, Sikombe K, </a:t>
            </a:r>
            <a:r>
              <a:rPr lang="en-GB" sz="1200" err="1">
                <a:highlight>
                  <a:schemeClr val="lt1"/>
                </a:highlight>
              </a:rPr>
              <a:t>Sikazwe</a:t>
            </a:r>
            <a:r>
              <a:rPr lang="en-GB" sz="1200">
                <a:highlight>
                  <a:schemeClr val="lt1"/>
                </a:highlight>
              </a:rPr>
              <a:t> I, Eshun-Wilson I, </a:t>
            </a:r>
            <a:r>
              <a:rPr lang="en-GB" sz="1200" err="1">
                <a:highlight>
                  <a:schemeClr val="lt1"/>
                </a:highlight>
              </a:rPr>
              <a:t>Somwe</a:t>
            </a:r>
            <a:r>
              <a:rPr lang="en-GB" sz="1200">
                <a:highlight>
                  <a:schemeClr val="lt1"/>
                </a:highlight>
              </a:rPr>
              <a:t> P, Bolton Moore C, </a:t>
            </a:r>
            <a:r>
              <a:rPr lang="en-GB" sz="1200" err="1">
                <a:highlight>
                  <a:schemeClr val="lt1"/>
                </a:highlight>
              </a:rPr>
              <a:t>Topp</a:t>
            </a:r>
            <a:r>
              <a:rPr lang="en-GB" sz="1200">
                <a:highlight>
                  <a:schemeClr val="lt1"/>
                </a:highlight>
              </a:rPr>
              <a:t> SM, </a:t>
            </a:r>
            <a:r>
              <a:rPr lang="en-GB" sz="1200" err="1">
                <a:highlight>
                  <a:schemeClr val="lt1"/>
                </a:highlight>
              </a:rPr>
              <a:t>Czaicki</a:t>
            </a:r>
            <a:r>
              <a:rPr lang="en-GB" sz="1200">
                <a:highlight>
                  <a:schemeClr val="lt1"/>
                </a:highlight>
              </a:rPr>
              <a:t> N, Beres LK, Mwamba CP, </a:t>
            </a:r>
            <a:r>
              <a:rPr lang="en-GB" sz="1200" err="1">
                <a:highlight>
                  <a:schemeClr val="lt1"/>
                </a:highlight>
              </a:rPr>
              <a:t>Padian</a:t>
            </a:r>
            <a:r>
              <a:rPr lang="en-GB" sz="1200">
                <a:highlight>
                  <a:schemeClr val="lt1"/>
                </a:highlight>
              </a:rPr>
              <a:t> N, Holmes CB, Geng EH. Understanding preferences for HIV care and treatment in Zambia: Evidence from a discrete choice experiment among clients who have been lost to follow-up. </a:t>
            </a:r>
            <a:r>
              <a:rPr lang="en-GB" sz="1200" err="1">
                <a:highlight>
                  <a:schemeClr val="lt1"/>
                </a:highlight>
              </a:rPr>
              <a:t>PLoS</a:t>
            </a:r>
            <a:r>
              <a:rPr lang="en-GB" sz="1200">
                <a:highlight>
                  <a:schemeClr val="lt1"/>
                </a:highlight>
              </a:rPr>
              <a:t> Med. 2018;15(8):e1002636. </a:t>
            </a:r>
            <a:r>
              <a:rPr lang="en-GB" sz="1200" err="1">
                <a:highlight>
                  <a:schemeClr val="lt1"/>
                </a:highlight>
              </a:rPr>
              <a:t>Epub</a:t>
            </a:r>
            <a:r>
              <a:rPr lang="en-GB" sz="1200">
                <a:highlight>
                  <a:schemeClr val="lt1"/>
                </a:highlight>
              </a:rPr>
              <a:t> 20180813. </a:t>
            </a:r>
            <a:r>
              <a:rPr lang="en-GB" sz="1200" err="1">
                <a:highlight>
                  <a:schemeClr val="lt1"/>
                </a:highlight>
              </a:rPr>
              <a:t>doi</a:t>
            </a:r>
            <a:r>
              <a:rPr lang="en-GB" sz="1200">
                <a:highlight>
                  <a:schemeClr val="lt1"/>
                </a:highlight>
              </a:rPr>
              <a:t>: 10.1371/journal.pmed.1002636. </a:t>
            </a:r>
            <a:endParaRPr sz="1200">
              <a:highlight>
                <a:schemeClr val="lt1"/>
              </a:highlight>
            </a:endParaRPr>
          </a:p>
          <a:p>
            <a:pPr marL="0" indent="0">
              <a:buNone/>
            </a:pPr>
            <a:endParaRPr sz="1200">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0"/>
          <p:cNvSpPr txBox="1">
            <a:spLocks noGrp="1"/>
          </p:cNvSpPr>
          <p:nvPr>
            <p:ph type="title"/>
          </p:nvPr>
        </p:nvSpPr>
        <p:spPr>
          <a:xfrm>
            <a:off x="442913" y="1229560"/>
            <a:ext cx="6192838" cy="1260000"/>
          </a:xfrm>
          <a:prstGeom prst="rect">
            <a:avLst/>
          </a:prstGeom>
          <a:noFill/>
          <a:ln>
            <a:noFill/>
          </a:ln>
        </p:spPr>
        <p:txBody>
          <a:bodyPr spcFirstLastPara="1" vert="horz" wrap="square" lIns="0" tIns="0" rIns="0" bIns="0" rtlCol="0" anchor="t" anchorCtr="0">
            <a:noAutofit/>
          </a:bodyPr>
          <a:lstStyle/>
          <a:p>
            <a:r>
              <a:rPr lang="en-GB"/>
              <a:t>Limitations and caveats</a:t>
            </a:r>
            <a:endParaRPr/>
          </a:p>
        </p:txBody>
      </p:sp>
      <p:sp>
        <p:nvSpPr>
          <p:cNvPr id="258" name="Google Shape;258;p50"/>
          <p:cNvSpPr txBox="1">
            <a:spLocks noGrp="1"/>
          </p:cNvSpPr>
          <p:nvPr>
            <p:ph idx="1"/>
          </p:nvPr>
        </p:nvSpPr>
        <p:spPr>
          <a:xfrm>
            <a:off x="442913" y="2766059"/>
            <a:ext cx="10846410" cy="3291841"/>
          </a:xfrm>
          <a:prstGeom prst="rect">
            <a:avLst/>
          </a:prstGeom>
          <a:noFill/>
          <a:ln>
            <a:noFill/>
          </a:ln>
        </p:spPr>
        <p:txBody>
          <a:bodyPr spcFirstLastPara="1" vert="horz" wrap="square" lIns="0" tIns="0" rIns="0" bIns="0" rtlCol="0" anchor="t" anchorCtr="0">
            <a:noAutofit/>
          </a:bodyPr>
          <a:lstStyle/>
          <a:p>
            <a:pPr marL="368300" indent="-375920">
              <a:spcBef>
                <a:spcPts val="1333"/>
              </a:spcBef>
              <a:buClr>
                <a:schemeClr val="dk1"/>
              </a:buClr>
              <a:buSzPct val="100000"/>
              <a:buFont typeface="Verdana"/>
              <a:buChar char="○"/>
            </a:pPr>
            <a:r>
              <a:rPr lang="en-GB" sz="1850">
                <a:solidFill>
                  <a:schemeClr val="dk1"/>
                </a:solidFill>
              </a:rPr>
              <a:t>This guidance focuses on practices that have been implemented in lower-resource settings. There may be other evidence on effective interventions from other contexts that is not included.</a:t>
            </a:r>
            <a:endParaRPr lang="en-US" sz="1850">
              <a:solidFill>
                <a:schemeClr val="dk1"/>
              </a:solidFill>
              <a:ea typeface="Verdana"/>
            </a:endParaRPr>
          </a:p>
          <a:p>
            <a:pPr marL="368300" indent="-375920">
              <a:spcBef>
                <a:spcPts val="1600"/>
              </a:spcBef>
              <a:buClr>
                <a:schemeClr val="dk1"/>
              </a:buClr>
              <a:buSzPct val="100000"/>
              <a:buFont typeface="Verdana"/>
              <a:buChar char="○"/>
            </a:pPr>
            <a:r>
              <a:rPr lang="en-GB" sz="1850">
                <a:solidFill>
                  <a:schemeClr val="dk1"/>
                </a:solidFill>
              </a:rPr>
              <a:t>We only included evidence that has been published or shared.</a:t>
            </a:r>
            <a:endParaRPr sz="1850">
              <a:solidFill>
                <a:schemeClr val="dk1"/>
              </a:solidFill>
              <a:ea typeface="Verdana"/>
            </a:endParaRPr>
          </a:p>
          <a:p>
            <a:pPr marL="803275" lvl="1" indent="-442595">
              <a:spcBef>
                <a:spcPts val="1333"/>
              </a:spcBef>
              <a:buClr>
                <a:schemeClr val="dk1"/>
              </a:buClr>
              <a:buSzPct val="100000"/>
              <a:buFont typeface="Arial" panose="020B0604020202020204" pitchFamily="34" charset="0"/>
              <a:buChar char="•"/>
            </a:pPr>
            <a:r>
              <a:rPr lang="en-GB" sz="1850">
                <a:solidFill>
                  <a:schemeClr val="dk1"/>
                </a:solidFill>
              </a:rPr>
              <a:t>There may also be unpublished evidence on effective </a:t>
            </a:r>
            <a:br>
              <a:rPr lang="en-GB" sz="1850"/>
            </a:br>
            <a:r>
              <a:rPr lang="en-GB" sz="1850">
                <a:solidFill>
                  <a:schemeClr val="dk1"/>
                </a:solidFill>
              </a:rPr>
              <a:t>person-centred care interventions that is not included.</a:t>
            </a:r>
            <a:endParaRPr sz="1850">
              <a:solidFill>
                <a:schemeClr val="dk1"/>
              </a:solidFill>
              <a:ea typeface="Verdana"/>
            </a:endParaRPr>
          </a:p>
          <a:p>
            <a:pPr marL="803275" lvl="1" indent="-442595">
              <a:spcBef>
                <a:spcPts val="1333"/>
              </a:spcBef>
              <a:spcAft>
                <a:spcPts val="1600"/>
              </a:spcAft>
              <a:buClr>
                <a:schemeClr val="dk1"/>
              </a:buClr>
              <a:buSzPct val="100000"/>
              <a:buFont typeface="Arial" panose="020B0604020202020204" pitchFamily="34" charset="0"/>
              <a:buChar char="•"/>
            </a:pPr>
            <a:r>
              <a:rPr lang="en-GB" sz="1850">
                <a:solidFill>
                  <a:schemeClr val="dk1"/>
                </a:solidFill>
              </a:rPr>
              <a:t>The perceptions and experiences that are included in this guidance may not be universal.</a:t>
            </a:r>
            <a:endParaRPr sz="1850">
              <a:solidFill>
                <a:schemeClr val="dk1"/>
              </a:solidFill>
              <a:ea typeface="Verdana"/>
            </a:endParaRPr>
          </a:p>
        </p:txBody>
      </p:sp>
      <p:sp>
        <p:nvSpPr>
          <p:cNvPr id="259" name="Google Shape;259;p50"/>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pic>
        <p:nvPicPr>
          <p:cNvPr id="2" name="Slide 6">
            <a:hlinkClick r:id="" action="ppaction://media"/>
            <a:extLst>
              <a:ext uri="{FF2B5EF4-FFF2-40B4-BE49-F238E27FC236}">
                <a16:creationId xmlns:a16="http://schemas.microsoft.com/office/drawing/2014/main" id="{DF7D14E7-D565-9FE2-1D77-241EDC5A0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6757" y="60610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1"/>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buClr>
                <a:srgbClr val="000000"/>
              </a:buClr>
            </a:pPr>
            <a:br>
              <a:rPr lang="en-GB" b="1">
                <a:latin typeface="Verdana"/>
                <a:ea typeface="Verdana"/>
                <a:cs typeface="Verdana"/>
                <a:sym typeface="Verdana"/>
              </a:rPr>
            </a:br>
            <a:r>
              <a:rPr lang="en-GB" b="1">
                <a:latin typeface="Verdana"/>
                <a:ea typeface="Verdana"/>
                <a:cs typeface="Verdana"/>
                <a:sym typeface="Verdana"/>
              </a:rPr>
              <a:t>Background</a:t>
            </a:r>
            <a:endParaRPr b="1">
              <a:latin typeface="Verdana"/>
              <a:ea typeface="Verdana"/>
              <a:cs typeface="Verdana"/>
              <a:sym typeface="Verdana"/>
            </a:endParaRPr>
          </a:p>
        </p:txBody>
      </p:sp>
      <p:sp>
        <p:nvSpPr>
          <p:cNvPr id="2" name="Text Placeholder 1">
            <a:extLst>
              <a:ext uri="{FF2B5EF4-FFF2-40B4-BE49-F238E27FC236}">
                <a16:creationId xmlns:a16="http://schemas.microsoft.com/office/drawing/2014/main" id="{1BB35945-C09D-21D9-8FE3-83345185F480}"/>
              </a:ext>
            </a:extLst>
          </p:cNvPr>
          <p:cNvSpPr>
            <a:spLocks noGrp="1"/>
          </p:cNvSpPr>
          <p:nvPr>
            <p:ph type="body" sz="quarter" idx="10"/>
          </p:nvPr>
        </p:nvSpPr>
        <p:spPr/>
        <p:txBody>
          <a:bodyPr/>
          <a:lstStyle/>
          <a:p>
            <a:endParaRPr lang="en-CH"/>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52"/>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sz="3600"/>
              <a:t>Why is a definition important?</a:t>
            </a:r>
            <a:endParaRPr sz="3600"/>
          </a:p>
        </p:txBody>
      </p:sp>
      <p:sp>
        <p:nvSpPr>
          <p:cNvPr id="272" name="Google Shape;272;p52"/>
          <p:cNvSpPr txBox="1">
            <a:spLocks noGrp="1"/>
          </p:cNvSpPr>
          <p:nvPr>
            <p:ph type="body" sz="quarter" idx="11"/>
          </p:nvPr>
        </p:nvSpPr>
        <p:spPr>
          <a:xfrm>
            <a:off x="442913" y="3015303"/>
            <a:ext cx="6192837" cy="3505200"/>
          </a:xfrm>
          <a:prstGeom prst="rect">
            <a:avLst/>
          </a:prstGeom>
          <a:noFill/>
          <a:ln>
            <a:noFill/>
          </a:ln>
        </p:spPr>
        <p:txBody>
          <a:bodyPr spcFirstLastPara="1" vert="horz" wrap="square" lIns="0" tIns="0" rIns="0" bIns="0" rtlCol="0" anchor="t" anchorCtr="0">
            <a:noAutofit/>
          </a:bodyPr>
          <a:lstStyle/>
          <a:p>
            <a:pPr marL="342900" indent="-342900">
              <a:lnSpc>
                <a:spcPct val="95000"/>
              </a:lnSpc>
              <a:buClr>
                <a:schemeClr val="dk1"/>
              </a:buClr>
              <a:buSzPct val="100000"/>
              <a:buFont typeface="Courier New" panose="02070309020205020404" pitchFamily="49" charset="0"/>
              <a:buChar char="o"/>
            </a:pPr>
            <a:r>
              <a:rPr lang="en-GB" sz="2400">
                <a:solidFill>
                  <a:schemeClr val="dk1"/>
                </a:solidFill>
              </a:rPr>
              <a:t>A shared, clear conceptualization of </a:t>
            </a:r>
            <a:br>
              <a:rPr lang="en-GB" sz="2400">
                <a:solidFill>
                  <a:schemeClr val="dk1"/>
                </a:solidFill>
              </a:rPr>
            </a:br>
            <a:r>
              <a:rPr lang="en-GB" sz="2400">
                <a:solidFill>
                  <a:schemeClr val="dk1"/>
                </a:solidFill>
              </a:rPr>
              <a:t>person-centred care is an important starting point to operationalize the principles and implement it in practice.</a:t>
            </a:r>
            <a:endParaRPr sz="2400">
              <a:solidFill>
                <a:schemeClr val="dk1"/>
              </a:solidFill>
            </a:endParaRPr>
          </a:p>
          <a:p>
            <a:pPr marL="351367" indent="-342900">
              <a:lnSpc>
                <a:spcPct val="95000"/>
              </a:lnSpc>
              <a:spcBef>
                <a:spcPts val="1600"/>
              </a:spcBef>
              <a:spcAft>
                <a:spcPts val="1600"/>
              </a:spcAft>
              <a:buClr>
                <a:schemeClr val="dk1"/>
              </a:buClr>
              <a:buSzPct val="100000"/>
              <a:buFont typeface="Courier New" panose="02070309020205020404" pitchFamily="49" charset="0"/>
              <a:buChar char="o"/>
            </a:pPr>
            <a:r>
              <a:rPr lang="en-GB" sz="2400">
                <a:solidFill>
                  <a:schemeClr val="dk1"/>
                </a:solidFill>
              </a:rPr>
              <a:t>A definition is useful to frame the scope and intent of this guidance, with a focus on those delivering ART services to people living with HIV. </a:t>
            </a:r>
            <a:endParaRPr sz="2400">
              <a:solidFill>
                <a:schemeClr val="dk1"/>
              </a:solidFill>
            </a:endParaRPr>
          </a:p>
        </p:txBody>
      </p:sp>
      <p:sp>
        <p:nvSpPr>
          <p:cNvPr id="2" name="Picture Placeholder 1">
            <a:extLst>
              <a:ext uri="{FF2B5EF4-FFF2-40B4-BE49-F238E27FC236}">
                <a16:creationId xmlns:a16="http://schemas.microsoft.com/office/drawing/2014/main" id="{098489BF-3BC4-44D4-4127-C699C0980EF6}"/>
              </a:ext>
            </a:extLst>
          </p:cNvPr>
          <p:cNvSpPr>
            <a:spLocks noGrp="1"/>
          </p:cNvSpPr>
          <p:nvPr>
            <p:ph type="pic" sz="quarter" idx="12"/>
          </p:nvPr>
        </p:nvSpPr>
        <p:spPr/>
        <p:txBody>
          <a:bodyPr/>
          <a:lstStyle/>
          <a:p>
            <a:endParaRPr lang="en-CH"/>
          </a:p>
        </p:txBody>
      </p:sp>
      <p:sp>
        <p:nvSpPr>
          <p:cNvPr id="273" name="Google Shape;273;p52"/>
          <p:cNvSpPr txBox="1"/>
          <p:nvPr/>
        </p:nvSpPr>
        <p:spPr>
          <a:xfrm>
            <a:off x="442917" y="6276103"/>
            <a:ext cx="31308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274" name="Google Shape;274;p52"/>
          <p:cNvSpPr/>
          <p:nvPr/>
        </p:nvSpPr>
        <p:spPr>
          <a:xfrm>
            <a:off x="6995980" y="-8233"/>
            <a:ext cx="5195887" cy="6866400"/>
          </a:xfrm>
          <a:prstGeom prst="rect">
            <a:avLst/>
          </a:prstGeom>
          <a:solidFill>
            <a:srgbClr val="E0001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220128"/>
            <a:endParaRPr sz="2133">
              <a:solidFill>
                <a:schemeClr val="lt1"/>
              </a:solidFill>
              <a:latin typeface="Verdana"/>
              <a:ea typeface="Verdana"/>
              <a:cs typeface="Verdana"/>
              <a:sym typeface="Verdana"/>
            </a:endParaRPr>
          </a:p>
        </p:txBody>
      </p:sp>
      <p:sp>
        <p:nvSpPr>
          <p:cNvPr id="275" name="Google Shape;275;p52"/>
          <p:cNvSpPr txBox="1"/>
          <p:nvPr/>
        </p:nvSpPr>
        <p:spPr>
          <a:xfrm>
            <a:off x="7009012" y="995233"/>
            <a:ext cx="4740400" cy="5322400"/>
          </a:xfrm>
          <a:prstGeom prst="rect">
            <a:avLst/>
          </a:prstGeom>
          <a:noFill/>
          <a:ln>
            <a:noFill/>
          </a:ln>
        </p:spPr>
        <p:txBody>
          <a:bodyPr spcFirstLastPara="1" wrap="square" lIns="121900" tIns="121900" rIns="121900" bIns="121900" anchor="t" anchorCtr="0">
            <a:noAutofit/>
          </a:bodyPr>
          <a:lstStyle/>
          <a:p>
            <a:pPr marL="608965">
              <a:buClr>
                <a:schemeClr val="dk1"/>
              </a:buClr>
              <a:buSzPts val="1100"/>
            </a:pPr>
            <a:r>
              <a:rPr lang="en-GB" sz="2000" b="1">
                <a:solidFill>
                  <a:schemeClr val="lt1"/>
                </a:solidFill>
                <a:latin typeface="Verdana"/>
                <a:ea typeface="Verdana"/>
                <a:cs typeface="Verdana"/>
                <a:sym typeface="Verdana"/>
              </a:rPr>
              <a:t>Other terms commonly used to refer to the same or similar concept as person-centred care include:</a:t>
            </a:r>
            <a:endParaRPr lang="en-US" sz="2000" b="1">
              <a:solidFill>
                <a:schemeClr val="lt1"/>
              </a:solidFill>
              <a:latin typeface="Verdana"/>
              <a:ea typeface="Verdana"/>
              <a:cs typeface="Verdana"/>
            </a:endParaRPr>
          </a:p>
          <a:p>
            <a:pPr marL="608965">
              <a:spcBef>
                <a:spcPts val="1333"/>
              </a:spcBef>
              <a:buClr>
                <a:schemeClr val="dk1"/>
              </a:buClr>
              <a:buSzPts val="1100"/>
            </a:pPr>
            <a:endParaRPr sz="2000" b="1">
              <a:solidFill>
                <a:schemeClr val="lt1"/>
              </a:solidFill>
              <a:latin typeface="Verdana"/>
              <a:ea typeface="Verdana"/>
              <a:cs typeface="Verdana"/>
            </a:endParaRPr>
          </a:p>
          <a:p>
            <a:pPr marL="829310" indent="-211455">
              <a:spcBef>
                <a:spcPts val="1333"/>
              </a:spcBef>
              <a:buClr>
                <a:schemeClr val="lt1"/>
              </a:buClr>
              <a:buSzPct val="100000"/>
              <a:buChar char="○"/>
            </a:pPr>
            <a:r>
              <a:rPr lang="en-GB" sz="2000">
                <a:solidFill>
                  <a:schemeClr val="lt1"/>
                </a:solidFill>
                <a:latin typeface="Verdana"/>
                <a:ea typeface="Verdana"/>
                <a:cs typeface="Verdana"/>
                <a:sym typeface="Verdana"/>
              </a:rPr>
              <a:t>Patient-centred care</a:t>
            </a:r>
            <a:endParaRPr sz="2000">
              <a:solidFill>
                <a:schemeClr val="lt1"/>
              </a:solidFill>
              <a:latin typeface="Verdana"/>
              <a:ea typeface="Verdana"/>
              <a:cs typeface="Verdana"/>
            </a:endParaRPr>
          </a:p>
          <a:p>
            <a:pPr marL="829310" indent="-211455">
              <a:buClr>
                <a:schemeClr val="lt1"/>
              </a:buClr>
              <a:buSzPct val="100000"/>
              <a:buChar char="○"/>
            </a:pPr>
            <a:r>
              <a:rPr lang="en-GB" sz="2000">
                <a:solidFill>
                  <a:schemeClr val="lt1"/>
                </a:solidFill>
                <a:latin typeface="Verdana"/>
                <a:ea typeface="Verdana"/>
                <a:cs typeface="Verdana"/>
                <a:sym typeface="Verdana"/>
              </a:rPr>
              <a:t>Client-centred care</a:t>
            </a:r>
            <a:endParaRPr sz="2000">
              <a:solidFill>
                <a:schemeClr val="lt1"/>
              </a:solidFill>
              <a:latin typeface="Verdana"/>
              <a:ea typeface="Verdana"/>
              <a:cs typeface="Verdana"/>
            </a:endParaRPr>
          </a:p>
          <a:p>
            <a:pPr marL="829310" indent="-211455">
              <a:buClr>
                <a:schemeClr val="lt1"/>
              </a:buClr>
              <a:buSzPct val="100000"/>
              <a:buChar char="○"/>
            </a:pPr>
            <a:r>
              <a:rPr lang="en-GB" sz="2000">
                <a:solidFill>
                  <a:schemeClr val="lt1"/>
                </a:solidFill>
                <a:latin typeface="Verdana"/>
                <a:ea typeface="Verdana"/>
                <a:cs typeface="Verdana"/>
                <a:sym typeface="Verdana"/>
              </a:rPr>
              <a:t>People-centred care</a:t>
            </a:r>
            <a:endParaRPr sz="2000">
              <a:solidFill>
                <a:schemeClr val="lt1"/>
              </a:solidFill>
              <a:latin typeface="Verdana"/>
              <a:ea typeface="Verdana"/>
              <a:cs typeface="Verdana"/>
            </a:endParaRPr>
          </a:p>
          <a:p>
            <a:pPr marL="829310" indent="-211455">
              <a:buClr>
                <a:schemeClr val="lt1"/>
              </a:buClr>
              <a:buSzPct val="100000"/>
              <a:buChar char="○"/>
            </a:pPr>
            <a:r>
              <a:rPr lang="en-GB" sz="2000">
                <a:solidFill>
                  <a:schemeClr val="lt1"/>
                </a:solidFill>
                <a:latin typeface="Verdana"/>
                <a:ea typeface="Verdana"/>
                <a:cs typeface="Verdana"/>
                <a:sym typeface="Verdana"/>
              </a:rPr>
              <a:t>Personalized care</a:t>
            </a:r>
            <a:endParaRPr sz="2000">
              <a:solidFill>
                <a:schemeClr val="lt1"/>
              </a:solidFill>
              <a:latin typeface="Verdana"/>
              <a:ea typeface="Verdana"/>
              <a:cs typeface="Verdana"/>
            </a:endParaRPr>
          </a:p>
          <a:p>
            <a:pPr marL="829310" indent="-211455">
              <a:buClr>
                <a:schemeClr val="lt1"/>
              </a:buClr>
              <a:buSzPct val="100000"/>
              <a:buChar char="○"/>
            </a:pPr>
            <a:r>
              <a:rPr lang="en-GB" sz="2000">
                <a:solidFill>
                  <a:schemeClr val="lt1"/>
                </a:solidFill>
                <a:latin typeface="Verdana"/>
                <a:ea typeface="Verdana"/>
                <a:cs typeface="Verdana"/>
                <a:sym typeface="Verdana"/>
              </a:rPr>
              <a:t>Personalized public health</a:t>
            </a:r>
            <a:endParaRPr sz="2000">
              <a:solidFill>
                <a:schemeClr val="lt1"/>
              </a:solidFill>
              <a:latin typeface="Verdana"/>
              <a:ea typeface="Verdana"/>
              <a:cs typeface="Verdana"/>
            </a:endParaRPr>
          </a:p>
          <a:p>
            <a:pPr marL="829310" indent="-211455">
              <a:buClr>
                <a:schemeClr val="lt1"/>
              </a:buClr>
              <a:buSzPct val="100000"/>
              <a:buChar char="○"/>
            </a:pPr>
            <a:r>
              <a:rPr lang="en-GB" sz="2000">
                <a:solidFill>
                  <a:schemeClr val="lt1"/>
                </a:solidFill>
                <a:latin typeface="Verdana"/>
                <a:ea typeface="Verdana"/>
                <a:cs typeface="Verdana"/>
                <a:sym typeface="Verdana"/>
              </a:rPr>
              <a:t>Relationship-centred care</a:t>
            </a:r>
            <a:endParaRPr sz="2000">
              <a:solidFill>
                <a:schemeClr val="lt1"/>
              </a:solidFill>
              <a:latin typeface="Verdana"/>
              <a:ea typeface="Verdana"/>
              <a:cs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3"/>
          <p:cNvSpPr txBox="1">
            <a:spLocks noGrp="1"/>
          </p:cNvSpPr>
          <p:nvPr>
            <p:ph type="title"/>
          </p:nvPr>
        </p:nvSpPr>
        <p:spPr>
          <a:xfrm>
            <a:off x="442912" y="1401624"/>
            <a:ext cx="13634617" cy="1260000"/>
          </a:xfrm>
          <a:prstGeom prst="rect">
            <a:avLst/>
          </a:prstGeom>
          <a:noFill/>
          <a:ln>
            <a:noFill/>
          </a:ln>
        </p:spPr>
        <p:txBody>
          <a:bodyPr spcFirstLastPara="1" vert="horz" wrap="square" lIns="0" tIns="0" rIns="0" bIns="0" rtlCol="0" anchor="t" anchorCtr="0">
            <a:noAutofit/>
          </a:bodyPr>
          <a:lstStyle/>
          <a:p>
            <a:pPr>
              <a:lnSpc>
                <a:spcPct val="100000"/>
              </a:lnSpc>
              <a:buClr>
                <a:schemeClr val="dk1"/>
              </a:buClr>
              <a:buSzPts val="1100"/>
            </a:pPr>
            <a:r>
              <a:rPr lang="en-GB">
                <a:solidFill>
                  <a:schemeClr val="dk1"/>
                </a:solidFill>
              </a:rPr>
              <a:t>What is person-centred care?</a:t>
            </a:r>
            <a:br>
              <a:rPr lang="en-GB">
                <a:solidFill>
                  <a:schemeClr val="dk1"/>
                </a:solidFill>
              </a:rPr>
            </a:br>
            <a:r>
              <a:rPr lang="en-GB" sz="2400" b="0" i="1">
                <a:solidFill>
                  <a:schemeClr val="dk1"/>
                </a:solidFill>
              </a:rPr>
              <a:t>In this guidance, we define person-centred care as:</a:t>
            </a:r>
            <a:endParaRPr lang="en-US" sz="2400" b="0" i="1">
              <a:solidFill>
                <a:schemeClr val="dk1"/>
              </a:solidFill>
              <a:ea typeface="Verdana"/>
            </a:endParaRPr>
          </a:p>
        </p:txBody>
      </p:sp>
      <p:sp>
        <p:nvSpPr>
          <p:cNvPr id="282" name="Google Shape;282;p53"/>
          <p:cNvSpPr txBox="1">
            <a:spLocks noGrp="1"/>
          </p:cNvSpPr>
          <p:nvPr>
            <p:ph idx="1"/>
          </p:nvPr>
        </p:nvSpPr>
        <p:spPr>
          <a:xfrm>
            <a:off x="442913" y="2766059"/>
            <a:ext cx="11080872" cy="3291841"/>
          </a:xfrm>
          <a:prstGeom prst="rect">
            <a:avLst/>
          </a:prstGeom>
          <a:noFill/>
          <a:ln>
            <a:noFill/>
          </a:ln>
        </p:spPr>
        <p:txBody>
          <a:bodyPr spcFirstLastPara="1" vert="horz" wrap="square" lIns="0" tIns="0" rIns="0" bIns="0" rtlCol="0" anchor="t" anchorCtr="0">
            <a:noAutofit/>
          </a:bodyPr>
          <a:lstStyle/>
          <a:p>
            <a:pPr marL="220128" indent="-203195">
              <a:buClr>
                <a:schemeClr val="dk1"/>
              </a:buClr>
              <a:buSzPct val="100000"/>
              <a:buFont typeface="Verdana"/>
              <a:buChar char="○"/>
            </a:pPr>
            <a:r>
              <a:rPr lang="en-GB" sz="1867">
                <a:solidFill>
                  <a:schemeClr val="dk1"/>
                </a:solidFill>
              </a:rPr>
              <a:t>being</a:t>
            </a:r>
            <a:r>
              <a:rPr lang="en-GB" sz="1867" b="1">
                <a:solidFill>
                  <a:schemeClr val="dk1"/>
                </a:solidFill>
              </a:rPr>
              <a:t> respectful of, and responsive</a:t>
            </a:r>
            <a:r>
              <a:rPr lang="en-GB" sz="1867">
                <a:solidFill>
                  <a:schemeClr val="dk1"/>
                </a:solidFill>
              </a:rPr>
              <a:t> </a:t>
            </a:r>
            <a:r>
              <a:rPr lang="en-GB" sz="1867" b="1">
                <a:solidFill>
                  <a:schemeClr val="dk1"/>
                </a:solidFill>
              </a:rPr>
              <a:t>to</a:t>
            </a:r>
            <a:r>
              <a:rPr lang="en-GB" sz="1867">
                <a:solidFill>
                  <a:schemeClr val="dk1"/>
                </a:solidFill>
              </a:rPr>
              <a:t>, the needs, experiences, values and preferences of the individual(1,2,3) as a </a:t>
            </a:r>
            <a:r>
              <a:rPr lang="en-GB" sz="1867" b="1">
                <a:solidFill>
                  <a:schemeClr val="dk1"/>
                </a:solidFill>
              </a:rPr>
              <a:t>unique</a:t>
            </a:r>
            <a:r>
              <a:rPr lang="en-GB" sz="1867">
                <a:solidFill>
                  <a:schemeClr val="dk1"/>
                </a:solidFill>
              </a:rPr>
              <a:t>(4) and </a:t>
            </a:r>
            <a:r>
              <a:rPr lang="en-GB" sz="1867" b="1">
                <a:solidFill>
                  <a:schemeClr val="dk1"/>
                </a:solidFill>
              </a:rPr>
              <a:t>whole</a:t>
            </a:r>
            <a:r>
              <a:rPr lang="en-GB" sz="1867">
                <a:solidFill>
                  <a:schemeClr val="dk1"/>
                </a:solidFill>
              </a:rPr>
              <a:t> </a:t>
            </a:r>
            <a:r>
              <a:rPr lang="en-GB" sz="1867" b="1">
                <a:solidFill>
                  <a:schemeClr val="dk1"/>
                </a:solidFill>
              </a:rPr>
              <a:t>person</a:t>
            </a:r>
            <a:r>
              <a:rPr lang="en-GB" sz="1867">
                <a:solidFill>
                  <a:schemeClr val="dk1"/>
                </a:solidFill>
              </a:rPr>
              <a:t>(5)</a:t>
            </a:r>
            <a:endParaRPr sz="1867">
              <a:solidFill>
                <a:schemeClr val="dk1"/>
              </a:solidFill>
            </a:endParaRPr>
          </a:p>
          <a:p>
            <a:pPr marL="220128" indent="-203195">
              <a:lnSpc>
                <a:spcPct val="95000"/>
              </a:lnSpc>
              <a:spcBef>
                <a:spcPts val="1333"/>
              </a:spcBef>
              <a:buClr>
                <a:schemeClr val="dk1"/>
              </a:buClr>
              <a:buSzPct val="100000"/>
              <a:buFont typeface="Verdana"/>
              <a:buChar char="○"/>
            </a:pPr>
            <a:r>
              <a:rPr lang="en-GB" sz="1867">
                <a:solidFill>
                  <a:schemeClr val="dk1"/>
                </a:solidFill>
              </a:rPr>
              <a:t>considering the </a:t>
            </a:r>
            <a:r>
              <a:rPr lang="en-GB" sz="1867" b="1">
                <a:solidFill>
                  <a:schemeClr val="dk1"/>
                </a:solidFill>
              </a:rPr>
              <a:t>complex health needs </a:t>
            </a:r>
            <a:r>
              <a:rPr lang="en-GB" sz="1867">
                <a:solidFill>
                  <a:schemeClr val="dk1"/>
                </a:solidFill>
              </a:rPr>
              <a:t>of a person (beyond only HIV), </a:t>
            </a:r>
            <a:r>
              <a:rPr lang="en-GB" sz="1867" b="1">
                <a:solidFill>
                  <a:schemeClr val="dk1"/>
                </a:solidFill>
              </a:rPr>
              <a:t>their identity</a:t>
            </a:r>
            <a:r>
              <a:rPr lang="en-GB" sz="1867">
                <a:solidFill>
                  <a:schemeClr val="dk1"/>
                </a:solidFill>
              </a:rPr>
              <a:t> and the </a:t>
            </a:r>
            <a:r>
              <a:rPr lang="en-GB" sz="1867" b="1">
                <a:solidFill>
                  <a:schemeClr val="dk1"/>
                </a:solidFill>
              </a:rPr>
              <a:t>contexts in which they live</a:t>
            </a:r>
            <a:r>
              <a:rPr lang="en-GB" sz="1867">
                <a:solidFill>
                  <a:schemeClr val="dk1"/>
                </a:solidFill>
              </a:rPr>
              <a:t>, rather than focusing on the disease alone(3)</a:t>
            </a:r>
            <a:endParaRPr sz="1867">
              <a:solidFill>
                <a:schemeClr val="dk1"/>
              </a:solidFill>
            </a:endParaRPr>
          </a:p>
          <a:p>
            <a:pPr marL="220128" indent="-203195">
              <a:lnSpc>
                <a:spcPct val="95000"/>
              </a:lnSpc>
              <a:spcBef>
                <a:spcPts val="1333"/>
              </a:spcBef>
              <a:buClr>
                <a:schemeClr val="dk1"/>
              </a:buClr>
              <a:buSzPct val="100000"/>
              <a:buFont typeface="Verdana"/>
              <a:buChar char="○"/>
            </a:pPr>
            <a:r>
              <a:rPr lang="en-GB" sz="1867" b="1">
                <a:solidFill>
                  <a:schemeClr val="dk1"/>
                </a:solidFill>
              </a:rPr>
              <a:t>personalized, coordinated and enabling</a:t>
            </a:r>
            <a:r>
              <a:rPr lang="en-GB" sz="1867">
                <a:solidFill>
                  <a:schemeClr val="dk1"/>
                </a:solidFill>
              </a:rPr>
              <a:t>(1) – person-centred care </a:t>
            </a:r>
            <a:r>
              <a:rPr lang="en-GB" sz="1867" b="1">
                <a:solidFill>
                  <a:schemeClr val="dk1"/>
                </a:solidFill>
              </a:rPr>
              <a:t>empowers</a:t>
            </a:r>
            <a:r>
              <a:rPr lang="en-GB" sz="1867">
                <a:solidFill>
                  <a:schemeClr val="dk1"/>
                </a:solidFill>
              </a:rPr>
              <a:t> people on HIV treatment(3)</a:t>
            </a:r>
            <a:endParaRPr sz="1867">
              <a:solidFill>
                <a:schemeClr val="dk1"/>
              </a:solidFill>
            </a:endParaRPr>
          </a:p>
          <a:p>
            <a:pPr marL="220128" indent="-203195">
              <a:lnSpc>
                <a:spcPct val="95000"/>
              </a:lnSpc>
              <a:spcBef>
                <a:spcPts val="1333"/>
              </a:spcBef>
              <a:buClr>
                <a:schemeClr val="dk1"/>
              </a:buClr>
              <a:buSzPct val="100000"/>
              <a:buFont typeface="Verdana"/>
              <a:buChar char="○"/>
            </a:pPr>
            <a:r>
              <a:rPr lang="en-GB" sz="1867">
                <a:solidFill>
                  <a:schemeClr val="dk1"/>
                </a:solidFill>
              </a:rPr>
              <a:t>focused on the </a:t>
            </a:r>
            <a:r>
              <a:rPr lang="en-GB" sz="1867" b="1">
                <a:solidFill>
                  <a:schemeClr val="dk1"/>
                </a:solidFill>
              </a:rPr>
              <a:t>person receiving care</a:t>
            </a:r>
            <a:r>
              <a:rPr lang="en-GB" sz="1867">
                <a:solidFill>
                  <a:schemeClr val="dk1"/>
                </a:solidFill>
              </a:rPr>
              <a:t>, </a:t>
            </a:r>
            <a:r>
              <a:rPr lang="en-GB" sz="1867" b="1">
                <a:solidFill>
                  <a:schemeClr val="dk1"/>
                </a:solidFill>
              </a:rPr>
              <a:t>the person providing the care</a:t>
            </a:r>
            <a:r>
              <a:rPr lang="en-GB" sz="1867">
                <a:solidFill>
                  <a:schemeClr val="dk1"/>
                </a:solidFill>
              </a:rPr>
              <a:t>, and the </a:t>
            </a:r>
            <a:r>
              <a:rPr lang="en-GB" sz="1867" b="1">
                <a:solidFill>
                  <a:schemeClr val="dk1"/>
                </a:solidFill>
              </a:rPr>
              <a:t>relationship </a:t>
            </a:r>
            <a:r>
              <a:rPr lang="en-GB" sz="1867">
                <a:solidFill>
                  <a:schemeClr val="dk1"/>
                </a:solidFill>
              </a:rPr>
              <a:t>between them(4,5)</a:t>
            </a:r>
            <a:endParaRPr sz="1867">
              <a:solidFill>
                <a:schemeClr val="dk1"/>
              </a:solidFill>
            </a:endParaRPr>
          </a:p>
          <a:p>
            <a:pPr marL="220128" indent="-203195">
              <a:lnSpc>
                <a:spcPct val="95000"/>
              </a:lnSpc>
              <a:spcBef>
                <a:spcPts val="1333"/>
              </a:spcBef>
              <a:spcAft>
                <a:spcPts val="1333"/>
              </a:spcAft>
              <a:buClr>
                <a:schemeClr val="dk1"/>
              </a:buClr>
              <a:buSzPct val="100000"/>
              <a:buFont typeface="Verdana"/>
              <a:buChar char="○"/>
            </a:pPr>
            <a:r>
              <a:rPr lang="en-GB" sz="1867">
                <a:solidFill>
                  <a:schemeClr val="dk1"/>
                </a:solidFill>
              </a:rPr>
              <a:t>treating people living with HIV as </a:t>
            </a:r>
            <a:r>
              <a:rPr lang="en-GB" sz="1867" b="1">
                <a:solidFill>
                  <a:schemeClr val="dk1"/>
                </a:solidFill>
              </a:rPr>
              <a:t>equal partners </a:t>
            </a:r>
            <a:r>
              <a:rPr lang="en-GB" sz="1867">
                <a:solidFill>
                  <a:schemeClr val="dk1"/>
                </a:solidFill>
              </a:rPr>
              <a:t>in planning, developing and monitoring care(7)</a:t>
            </a:r>
            <a:endParaRPr sz="1867">
              <a:solidFill>
                <a:schemeClr val="dk1"/>
              </a:solidFill>
            </a:endParaRPr>
          </a:p>
        </p:txBody>
      </p:sp>
      <p:sp>
        <p:nvSpPr>
          <p:cNvPr id="283" name="Google Shape;283;p53"/>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
        <p:nvSpPr>
          <p:cNvPr id="284" name="Google Shape;284;p53"/>
          <p:cNvSpPr txBox="1"/>
          <p:nvPr/>
        </p:nvSpPr>
        <p:spPr>
          <a:xfrm>
            <a:off x="40733" y="6276101"/>
            <a:ext cx="12083600" cy="569346"/>
          </a:xfrm>
          <a:prstGeom prst="rect">
            <a:avLst/>
          </a:prstGeom>
          <a:noFill/>
          <a:ln>
            <a:noFill/>
          </a:ln>
        </p:spPr>
        <p:txBody>
          <a:bodyPr spcFirstLastPara="1" wrap="square" lIns="121900" tIns="121900" rIns="121900" bIns="121900" anchor="t" anchorCtr="0">
            <a:spAutoFit/>
          </a:bodyPr>
          <a:lstStyle/>
          <a:p>
            <a:r>
              <a:rPr lang="en-GB" sz="1000">
                <a:solidFill>
                  <a:srgbClr val="202020"/>
                </a:solidFill>
                <a:highlight>
                  <a:srgbClr val="FFFFFF"/>
                </a:highlight>
              </a:rPr>
              <a:t>1. Health Foundation, 2016 | 2. Institute of Medicine (US) Committee on Quality of Health Care in America, 2001 | 3. IAS Meeting Report, 2023 | 4. Scholl et al., 2014 | 5. Stewart et al., 2001 | 6. De Man et al., 2016</a:t>
            </a:r>
            <a:r>
              <a:rPr lang="en-GB" sz="1000">
                <a:solidFill>
                  <a:srgbClr val="202020"/>
                </a:solidFill>
                <a:highlight>
                  <a:schemeClr val="lt1"/>
                </a:highlight>
              </a:rPr>
              <a:t> | 7. Royal College of Nursing, UK</a:t>
            </a:r>
            <a:endParaRPr sz="1000">
              <a:solidFill>
                <a:srgbClr val="202020"/>
              </a:solidFill>
              <a:highlight>
                <a:srgbClr val="FFFFFF"/>
              </a:highlight>
            </a:endParaRPr>
          </a:p>
        </p:txBody>
      </p:sp>
    </p:spTree>
  </p:cSld>
  <p:clrMapOvr>
    <a:masterClrMapping/>
  </p:clrMapOvr>
</p:sld>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2.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3d3018a3-4faf-4e6b-8b26-f4217bce7ffb">
      <Terms xmlns="http://schemas.microsoft.com/office/infopath/2007/PartnerControls"/>
    </lcf76f155ced4ddcb4097134ff3c332f>
    <SharedWithUsers xmlns="250929fa-9806-4449-af20-7947085fa170">
      <UserInfo>
        <DisplayName>Marlène Bras</DisplayName>
        <AccountId>50</AccountId>
        <AccountType/>
      </UserInfo>
      <UserInfo>
        <DisplayName>Lina Golob</DisplayName>
        <AccountId>49</AccountId>
        <AccountType/>
      </UserInfo>
      <UserInfo>
        <DisplayName>Emma Williams</DisplayName>
        <AccountId>26401</AccountId>
        <AccountType/>
      </UserInfo>
      <UserInfo>
        <DisplayName>Kevin Lopes</DisplayName>
        <AccountId>11239</AccountId>
        <AccountType/>
      </UserInfo>
      <UserInfo>
        <DisplayName>Sara Jändel</DisplayName>
        <AccountId>19120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A1DB0929D38B49BE3F7DB6EA59087A" ma:contentTypeVersion="18" ma:contentTypeDescription="Create a new document." ma:contentTypeScope="" ma:versionID="0113fd55e3a7651113e0d00ac87abd64">
  <xsd:schema xmlns:xsd="http://www.w3.org/2001/XMLSchema" xmlns:xs="http://www.w3.org/2001/XMLSchema" xmlns:p="http://schemas.microsoft.com/office/2006/metadata/properties" xmlns:ns2="3d3018a3-4faf-4e6b-8b26-f4217bce7ffb" xmlns:ns3="250929fa-9806-4449-af20-7947085fa170" targetNamespace="http://schemas.microsoft.com/office/2006/metadata/properties" ma:root="true" ma:fieldsID="0c1de9030a1bfc3a6d45e52230890651" ns2:_="" ns3:_="">
    <xsd:import namespace="3d3018a3-4faf-4e6b-8b26-f4217bce7ffb"/>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018a3-4faf-4e6b-8b26-f4217bce7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6F776-15E1-4608-A05B-E8CEEC2417C7}">
  <ds:schemaRefs>
    <ds:schemaRef ds:uri="http://schemas.microsoft.com/office/2006/documentManagement/types"/>
    <ds:schemaRef ds:uri="http://purl.org/dc/elements/1.1/"/>
    <ds:schemaRef ds:uri="3d3018a3-4faf-4e6b-8b26-f4217bce7ffb"/>
    <ds:schemaRef ds:uri="http://www.w3.org/XML/1998/namespace"/>
    <ds:schemaRef ds:uri="http://schemas.microsoft.com/office/infopath/2007/PartnerControls"/>
    <ds:schemaRef ds:uri="http://purl.org/dc/terms/"/>
    <ds:schemaRef ds:uri="http://schemas.microsoft.com/office/2006/metadata/properties"/>
    <ds:schemaRef ds:uri="http://schemas.openxmlformats.org/package/2006/metadata/core-properties"/>
    <ds:schemaRef ds:uri="250929fa-9806-4449-af20-7947085fa170"/>
    <ds:schemaRef ds:uri="http://purl.org/dc/dcmitype/"/>
  </ds:schemaRefs>
</ds:datastoreItem>
</file>

<file path=customXml/itemProps2.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3.xml><?xml version="1.0" encoding="utf-8"?>
<ds:datastoreItem xmlns:ds="http://schemas.openxmlformats.org/officeDocument/2006/customXml" ds:itemID="{64A8DBCB-3717-47BB-A8D6-D027C3E0D242}">
  <ds:schemaRefs>
    <ds:schemaRef ds:uri="250929fa-9806-4449-af20-7947085fa170"/>
    <ds:schemaRef ds:uri="3d3018a3-4faf-4e6b-8b26-f4217bce7f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 IAS_PowerPoint_Template_Verdana</Template>
  <TotalTime>4663</TotalTime>
  <Words>16932</Words>
  <Application>Microsoft Office PowerPoint</Application>
  <PresentationFormat>Widescreen</PresentationFormat>
  <Paragraphs>845</Paragraphs>
  <Slides>55</Slides>
  <Notes>55</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Arial,Sans-Serif</vt:lpstr>
      <vt:lpstr>Calibri</vt:lpstr>
      <vt:lpstr>Courier New</vt:lpstr>
      <vt:lpstr>Ping LCG Light</vt:lpstr>
      <vt:lpstr>Roboto</vt:lpstr>
      <vt:lpstr>Roboto,Sans-Serif</vt:lpstr>
      <vt:lpstr>Times New Roman</vt:lpstr>
      <vt:lpstr>Verdana</vt:lpstr>
      <vt:lpstr>IAS</vt:lpstr>
      <vt:lpstr>Approaches to implementation of person-centred care for people living with HIV in low-resource settings  A resource for healthcare providers based on a synthesis of evidence from case studies and normative guidance</vt:lpstr>
      <vt:lpstr>Introduction to this guidance</vt:lpstr>
      <vt:lpstr>Overview</vt:lpstr>
      <vt:lpstr> Methodology</vt:lpstr>
      <vt:lpstr>How was this guidance developed?</vt:lpstr>
      <vt:lpstr>Limitations and caveats</vt:lpstr>
      <vt:lpstr> Background</vt:lpstr>
      <vt:lpstr>Why is a definition important?</vt:lpstr>
      <vt:lpstr>What is person-centred care? In this guidance, we define person-centred care as:</vt:lpstr>
      <vt:lpstr>Why do we need person-centred care?</vt:lpstr>
      <vt:lpstr>Why do we need person-centred care?</vt:lpstr>
      <vt:lpstr>Why do we need person-centred care?</vt:lpstr>
      <vt:lpstr>Does person-centred care make a difference? Evidence on improving client outcomes</vt:lpstr>
      <vt:lpstr>Does person-centred care make a difference? Evidence on improving the care experience</vt:lpstr>
      <vt:lpstr>Does global normative guidance support person-centred care?</vt:lpstr>
      <vt:lpstr>Do global funders support person-centred care?</vt:lpstr>
      <vt:lpstr> Approaches for the implementation of person-centred care</vt:lpstr>
      <vt:lpstr>Operational principles of person-centred care</vt:lpstr>
      <vt:lpstr>What do clients want?  They want person-centred care!</vt:lpstr>
      <vt:lpstr>Operationalization of  person-centred care principles </vt:lpstr>
      <vt:lpstr>Categories of activities used to implement person-centred care</vt:lpstr>
      <vt:lpstr>Four case studies</vt:lpstr>
      <vt:lpstr>Case study characteristics</vt:lpstr>
      <vt:lpstr>1. Service structure and organization </vt:lpstr>
      <vt:lpstr>Four models of DSD for HIV treatment</vt:lpstr>
      <vt:lpstr>1. Service structure and organization</vt:lpstr>
      <vt:lpstr>2. Healthcare provider competencies and support </vt:lpstr>
      <vt:lpstr>2. Healthcare provider competencies and support </vt:lpstr>
      <vt:lpstr>3. Data collection, feedback and utilization </vt:lpstr>
      <vt:lpstr>3. Data collection, feedback and utilization </vt:lpstr>
      <vt:lpstr>4. Client-healthcare provider interactions</vt:lpstr>
      <vt:lpstr>4. Client-healthcare provider interactions</vt:lpstr>
      <vt:lpstr>5. Governance and leadership commitment </vt:lpstr>
      <vt:lpstr>5. Governance and leadership commitment </vt:lpstr>
      <vt:lpstr> Next steps</vt:lpstr>
      <vt:lpstr>Key messages</vt:lpstr>
      <vt:lpstr>Getting started</vt:lpstr>
      <vt:lpstr>Acknowledgements</vt:lpstr>
      <vt:lpstr> Quick quiz to consolidate learning</vt:lpstr>
      <vt:lpstr>What best describes person-centred care in the context of HIV treatment services?</vt:lpstr>
      <vt:lpstr>What best describes person-centred care in the context of HIV treatment services?</vt:lpstr>
      <vt:lpstr>Which of the following is a principle of person-centred care?</vt:lpstr>
      <vt:lpstr>Which of the following is a principle of person-centred care?</vt:lpstr>
      <vt:lpstr>Which of the following is a key reason for the need of person-centred care in HIV treatment? </vt:lpstr>
      <vt:lpstr>Which of the following is a key reason for the need of person-centred care in HIV treatment? </vt:lpstr>
      <vt:lpstr>What represents an opportunity to effectively operationalize person-centred care in HIV treatment services? </vt:lpstr>
      <vt:lpstr>What represents an opportunity to effectively operationalize person-centred care in HIV treatment services? </vt:lpstr>
      <vt:lpstr>Want to learn more?    </vt:lpstr>
      <vt:lpstr> Resources and references</vt:lpstr>
      <vt:lpstr>Case studies  </vt:lpstr>
      <vt:lpstr>Case studies </vt:lpstr>
      <vt:lpstr>References (1 of 4)</vt:lpstr>
      <vt:lpstr>References (2 of 4)</vt:lpstr>
      <vt:lpstr>References (3 of 4)</vt:lpstr>
      <vt:lpstr>References (4 of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guidance to operationalize person-centred care for people living with HIV in low-resource settings  Synthesis of evidence for healthcare workers</dc:title>
  <dc:creator>Emma Williams</dc:creator>
  <cp:lastModifiedBy>Sara Jändel</cp:lastModifiedBy>
  <cp:revision>12</cp:revision>
  <dcterms:created xsi:type="dcterms:W3CDTF">2024-02-19T15:19:52Z</dcterms:created>
  <dcterms:modified xsi:type="dcterms:W3CDTF">2024-06-13T08:39:56Z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0x0101008EA1DB0929D38B49BE3F7DB6EA59087A</vt:lpwstr>
  </property>
  <property fmtid="{D5CDD505-2E9C-101B-9397-08002B2CF9AE}" pid="3" name="MediaServiceImageTags">
    <vt:lpwstr/>
  </property>
</Properties>
</file>