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80" r:id="rId1"/>
  </p:sldMasterIdLst>
  <p:notesMasterIdLst>
    <p:notesMasterId r:id="rId16"/>
  </p:notesMasterIdLst>
  <p:sldIdLst>
    <p:sldId id="266" r:id="rId2"/>
    <p:sldId id="282" r:id="rId3"/>
    <p:sldId id="273" r:id="rId4"/>
    <p:sldId id="261" r:id="rId5"/>
    <p:sldId id="258" r:id="rId6"/>
    <p:sldId id="275" r:id="rId7"/>
    <p:sldId id="281" r:id="rId8"/>
    <p:sldId id="276" r:id="rId9"/>
    <p:sldId id="271" r:id="rId10"/>
    <p:sldId id="279" r:id="rId11"/>
    <p:sldId id="274" r:id="rId12"/>
    <p:sldId id="280" r:id="rId13"/>
    <p:sldId id="257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9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4C20B5-BF8D-44D9-9F00-23B2715020CE}" v="5" dt="2024-07-10T11:27:43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78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D20E5-D8F7-594B-9D91-F763D43B9AF7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8DCDC-D13C-2549-BE6A-717E9EED4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32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the author:</a:t>
            </a:r>
          </a:p>
          <a:p>
            <a:endParaRPr lang="en-US" sz="1400" dirty="0"/>
          </a:p>
          <a:p>
            <a:r>
              <a:rPr lang="en-US" sz="1200" dirty="0"/>
              <a:t>Oral abstract presenters are required to start their presentation with a summary slide answering the following questions: 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What is your main question?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What did you find?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Why is it important?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8DCDC-D13C-2549-BE6A-717E9EED41A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01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8DCDC-D13C-2549-BE6A-717E9EED41A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00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8DCDC-D13C-2549-BE6A-717E9EED41A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698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E8DCDC-D13C-2549-BE6A-717E9EED41A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3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E06508-29B0-CD26-5E55-B30DFEB51329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1812056"/>
            <a:ext cx="7357341" cy="4296397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7F30928-B8B0-4CD7-EA8A-AA46742A9F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1162358"/>
            <a:ext cx="7357344" cy="43379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750B0-F078-4486-2017-F8B331530B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696043"/>
            <a:ext cx="7357344" cy="385199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 noProof="0"/>
              <a:t>Presenter name &amp;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A26220-484C-E021-DC95-3F0DB777000E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538053-F5FF-0EEB-86C2-6343D0DDDCD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3650E2-923F-C3D8-A779-3D63B9AD3B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7672" y="4060719"/>
            <a:ext cx="3553019" cy="22877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003BC-2DBC-50F0-53BB-5291084D70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0" y="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70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24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0" y="2097089"/>
            <a:ext cx="5437191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5437187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458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75613" y="2097089"/>
            <a:ext cx="3673478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7200900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938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D33BA-66D6-E190-0410-77B932AF24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tx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3722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D00EE-BA8D-4911-16EE-CA53007DC8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47838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- Patter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BC3C2-303A-12CB-9291-D0D960E99FC9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A9DA97-3B37-BB0F-1BE6-74FB3CC95EA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87F51E-9D60-F793-C968-27BFB6828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2097090"/>
            <a:ext cx="3570682" cy="4760909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88719" y="2098800"/>
            <a:ext cx="4690800" cy="3571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0707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273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6388" y="2058000"/>
            <a:ext cx="7632704" cy="40570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Courier New" panose="02070309020205020404" pitchFamily="49" charset="0"/>
              <a:buNone/>
              <a:defRPr sz="1800"/>
            </a:lvl1pPr>
          </a:lstStyle>
          <a:p>
            <a:r>
              <a:rPr lang="en-GB" noProof="0" dirty="0">
                <a:solidFill>
                  <a:srgbClr val="2C90CF"/>
                </a:solidFill>
              </a:rPr>
              <a:t>Question1?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GB" dirty="0"/>
              <a:t>Cras </a:t>
            </a:r>
            <a:r>
              <a:rPr lang="en-GB" dirty="0" err="1"/>
              <a:t>ultricies</a:t>
            </a:r>
            <a:r>
              <a:rPr lang="en-GB" dirty="0"/>
              <a:t> ligula </a:t>
            </a:r>
            <a:r>
              <a:rPr lang="en-GB" dirty="0" err="1"/>
              <a:t>sed</a:t>
            </a:r>
            <a:r>
              <a:rPr lang="en-GB" dirty="0"/>
              <a:t> magna dictum porta.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nibh</a:t>
            </a:r>
            <a:r>
              <a:rPr lang="en-GB" dirty="0"/>
              <a:t> pulvinar a.</a:t>
            </a:r>
            <a:br>
              <a:rPr lang="en-GB" dirty="0"/>
            </a:br>
            <a:endParaRPr lang="en-GB" dirty="0"/>
          </a:p>
          <a:p>
            <a:r>
              <a:rPr lang="en-GB" noProof="0" dirty="0">
                <a:solidFill>
                  <a:srgbClr val="2C90CF"/>
                </a:solidFill>
              </a:rPr>
              <a:t>Question2?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GB" dirty="0"/>
              <a:t>Cras </a:t>
            </a:r>
            <a:r>
              <a:rPr lang="en-GB" dirty="0" err="1"/>
              <a:t>ultricies</a:t>
            </a:r>
            <a:r>
              <a:rPr lang="en-GB" dirty="0"/>
              <a:t> ligula </a:t>
            </a:r>
            <a:r>
              <a:rPr lang="en-GB" dirty="0" err="1"/>
              <a:t>sed</a:t>
            </a:r>
            <a:r>
              <a:rPr lang="en-GB" dirty="0"/>
              <a:t> magna dictum porta.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nibh</a:t>
            </a:r>
            <a:r>
              <a:rPr lang="en-GB" dirty="0"/>
              <a:t> pulvinar a.</a:t>
            </a:r>
            <a:br>
              <a:rPr lang="en-GB" dirty="0"/>
            </a:br>
            <a:endParaRPr lang="en-GB" dirty="0"/>
          </a:p>
          <a:p>
            <a:r>
              <a:rPr lang="en-GB" noProof="0" dirty="0">
                <a:solidFill>
                  <a:srgbClr val="2C90CF"/>
                </a:solidFill>
              </a:rPr>
              <a:t>Question3?</a:t>
            </a:r>
            <a:endParaRPr lang="en-GB" dirty="0"/>
          </a:p>
          <a:p>
            <a:r>
              <a:rPr lang="en-GB" dirty="0"/>
              <a:t>Cras </a:t>
            </a:r>
            <a:r>
              <a:rPr lang="en-GB" dirty="0" err="1"/>
              <a:t>ultricies</a:t>
            </a:r>
            <a:r>
              <a:rPr lang="en-GB" dirty="0"/>
              <a:t> ligula </a:t>
            </a:r>
            <a:r>
              <a:rPr lang="en-GB" dirty="0" err="1"/>
              <a:t>sed</a:t>
            </a:r>
            <a:r>
              <a:rPr lang="en-GB" dirty="0"/>
              <a:t> magna dictum porta.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nibh</a:t>
            </a:r>
            <a:r>
              <a:rPr lang="en-GB" dirty="0"/>
              <a:t> pulvinar a.</a:t>
            </a:r>
          </a:p>
          <a:p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561975"/>
            <a:ext cx="7632700" cy="1103314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7827BD-B4A1-A8BF-967A-5149D648CD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0425BB-4AFC-0A7F-D69B-AFD558616BAD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2C4D40-64AF-619A-26D2-BCFCF400D637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</p:spTree>
    <p:extLst>
      <p:ext uri="{BB962C8B-B14F-4D97-AF65-F5344CB8AC3E}">
        <p14:creationId xmlns:p14="http://schemas.microsoft.com/office/powerpoint/2010/main" val="954355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471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575945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F5EE9-054B-49CF-C714-3B4EF9E4C64F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0DA7D-2DD8-A57A-3FF5-CAA8CD78ED41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C70770-A7D4-D1BA-618C-E7C4E5567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1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6388" y="2097091"/>
            <a:ext cx="7632704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Courier New" panose="02070309020205020404" pitchFamily="49" charset="0"/>
              <a:buNone/>
              <a:defRPr sz="2000"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ED8009-8440-8D46-8AD7-A2541109AEA4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7827BD-B4A1-A8BF-967A-5149D648CD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1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(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759B3F-D110-D6ED-127F-0FAAA91002E8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42917" y="2097091"/>
            <a:ext cx="11306175" cy="410368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/>
            </a:lvl1pPr>
          </a:lstStyle>
          <a:p>
            <a:r>
              <a:rPr lang="en-GB" noProof="0"/>
              <a:t>Nulla quis lorem ut libero malesuada feugiat. Curabitur non nulla sit amet nisl tempus convallis quis ac lectus.</a:t>
            </a:r>
          </a:p>
          <a:p>
            <a:r>
              <a:rPr lang="en-GB" noProof="0"/>
              <a:t>Proin eget tortor risus. Lorem ipsum dolor sit amet, consectetur adipiscing elit.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/>
              <a:t>Donec rutrum congue leo eget malesuada.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/>
              <a:t>Curabitur aliquet quam id dui posuere blandit.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/>
              <a:t>Proin eget tortor risus.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41325"/>
            <a:ext cx="8891918" cy="1223964"/>
          </a:xfrm>
          <a:prstGeom prst="rect">
            <a:avLst/>
          </a:prstGeom>
          <a:noFill/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F21790-326B-DB22-0FD0-1775D2C0DA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86641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8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84E54A-D965-FC50-802E-562CE671CB7A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41325"/>
            <a:ext cx="8891914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92C575-DA7D-953C-CA15-BC6E245458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86641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5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997201"/>
            <a:ext cx="5437187" cy="32035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3006253"/>
            <a:ext cx="5437188" cy="31945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77C5BB-ECCB-7A41-A232-01EA8F05C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2913" y="2097088"/>
            <a:ext cx="5437187" cy="647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Caption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BAD9058-33A3-1840-83AB-734EB9C24F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11903" y="2097088"/>
            <a:ext cx="5437188" cy="647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Caption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683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558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441325"/>
            <a:ext cx="5437188" cy="57594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8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16388" y="2097089"/>
            <a:ext cx="7632703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3368799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239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6390" y="441326"/>
            <a:ext cx="7632692" cy="12239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07" y="2097090"/>
            <a:ext cx="11306175" cy="40798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2911C2-CB14-73B1-B98D-60E41E95A97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rcRect/>
          <a:stretch/>
        </p:blipFill>
        <p:spPr>
          <a:xfrm>
            <a:off x="251232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73" r:id="rId2"/>
    <p:sldLayoutId id="2147483684" r:id="rId3"/>
    <p:sldLayoutId id="2147483690" r:id="rId4"/>
    <p:sldLayoutId id="2147483694" r:id="rId5"/>
    <p:sldLayoutId id="2147483691" r:id="rId6"/>
    <p:sldLayoutId id="2147483665" r:id="rId7"/>
    <p:sldLayoutId id="2147483667" r:id="rId8"/>
    <p:sldLayoutId id="2147483698" r:id="rId9"/>
    <p:sldLayoutId id="2147483699" r:id="rId10"/>
    <p:sldLayoutId id="2147483700" r:id="rId11"/>
    <p:sldLayoutId id="2147483686" r:id="rId12"/>
    <p:sldLayoutId id="2147483696" r:id="rId13"/>
    <p:sldLayoutId id="2147483697" r:id="rId14"/>
    <p:sldLayoutId id="2147483674" r:id="rId15"/>
    <p:sldLayoutId id="2147483701" r:id="rId16"/>
    <p:sldLayoutId id="214748369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  <p15:guide id="12" orient="horz" pos="3906">
          <p15:clr>
            <a:srgbClr val="F26B43"/>
          </p15:clr>
        </p15:guide>
        <p15:guide id="13" orient="horz" pos="4178">
          <p15:clr>
            <a:srgbClr val="F26B43"/>
          </p15:clr>
        </p15:guide>
        <p15:guide id="1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D35D-9FB0-95A3-17CD-1754C0D7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GB" sz="3600" noProof="0" dirty="0"/>
              <a:t>Detailed modelling of viremia exposure does not independently predict cardiovascular diseases in people with HIV</a:t>
            </a:r>
            <a:endParaRPr lang="en-GB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84B2F-E52F-9015-D192-CF183D2561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6388" y="1595157"/>
            <a:ext cx="7357344" cy="433798"/>
          </a:xfrm>
        </p:spPr>
        <p:txBody>
          <a:bodyPr>
            <a:normAutofit fontScale="92500"/>
          </a:bodyPr>
          <a:lstStyle/>
          <a:p>
            <a:r>
              <a:rPr lang="en-GB" dirty="0"/>
              <a:t>Co-morbidities: The heart of the matter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89A9C-59C8-D96C-FF8D-6EF6BF55A5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16387" y="696043"/>
            <a:ext cx="7829001" cy="385199"/>
          </a:xfrm>
        </p:spPr>
        <p:txBody>
          <a:bodyPr>
            <a:noAutofit/>
          </a:bodyPr>
          <a:lstStyle/>
          <a:p>
            <a:r>
              <a:rPr lang="en-GB" sz="1400" dirty="0"/>
              <a:t>Elvstam O (Lund University, Sweden), Ryom L, Neesgaard B, Tau L, </a:t>
            </a:r>
            <a:r>
              <a:rPr lang="en-GB" sz="1400" dirty="0" err="1"/>
              <a:t>Günthard</a:t>
            </a:r>
            <a:r>
              <a:rPr lang="en-GB" sz="1400" dirty="0"/>
              <a:t> H, </a:t>
            </a:r>
            <a:r>
              <a:rPr lang="en-GB" sz="1400" dirty="0" err="1"/>
              <a:t>Zangerle</a:t>
            </a:r>
            <a:r>
              <a:rPr lang="en-GB" sz="1400" dirty="0"/>
              <a:t> R, </a:t>
            </a:r>
            <a:r>
              <a:rPr lang="en-GB" sz="1400" dirty="0" err="1"/>
              <a:t>Vehreschild</a:t>
            </a:r>
            <a:r>
              <a:rPr lang="en-GB" sz="1400" dirty="0"/>
              <a:t> JJ, Wit F, Sönnerborg A, </a:t>
            </a:r>
            <a:r>
              <a:rPr lang="en-GB" sz="1400" dirty="0" err="1"/>
              <a:t>Abutidze</a:t>
            </a:r>
            <a:r>
              <a:rPr lang="en-GB" sz="1400" dirty="0"/>
              <a:t> A, </a:t>
            </a:r>
            <a:r>
              <a:rPr lang="en-GB" sz="1400" dirty="0" err="1"/>
              <a:t>Pethoumenos</a:t>
            </a:r>
            <a:r>
              <a:rPr lang="en-GB" sz="1400" dirty="0"/>
              <a:t> K, Jaschinski N, </a:t>
            </a:r>
            <a:r>
              <a:rPr lang="en-GB" sz="1400" dirty="0" err="1"/>
              <a:t>Hosein</a:t>
            </a:r>
            <a:r>
              <a:rPr lang="en-GB" sz="1400" dirty="0"/>
              <a:t> S, Bogner J, </a:t>
            </a:r>
            <a:r>
              <a:rPr lang="en-GB" sz="1400" dirty="0" err="1"/>
              <a:t>Grabmeister-Pfistershammer</a:t>
            </a:r>
            <a:r>
              <a:rPr lang="en-GB" sz="1400" dirty="0"/>
              <a:t> K, </a:t>
            </a:r>
            <a:r>
              <a:rPr lang="en-GB" sz="1400" dirty="0" err="1"/>
              <a:t>Garges</a:t>
            </a:r>
            <a:r>
              <a:rPr lang="en-GB" sz="1400" dirty="0"/>
              <a:t> H, Rooney J, Young L, Law M, Kirk O, for the RESPOND Study Group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0D0334-55B1-A6A6-22A5-FC598DCC4F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38" r="-1" b="86237"/>
          <a:stretch/>
        </p:blipFill>
        <p:spPr>
          <a:xfrm>
            <a:off x="10041775" y="6026716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144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0B16-2195-3B57-1EC8-7E57E420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323338"/>
            <a:ext cx="8891918" cy="1223964"/>
          </a:xfrm>
        </p:spPr>
        <p:txBody>
          <a:bodyPr>
            <a:normAutofit/>
          </a:bodyPr>
          <a:lstStyle/>
          <a:p>
            <a:r>
              <a:rPr lang="en-GB" noProof="0" dirty="0"/>
              <a:t>Viremia does not improve CVD prediction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9E1F136-1E8A-2CE0-CFC7-F2B9F79B56A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5520491"/>
              </p:ext>
            </p:extLst>
          </p:nvPr>
        </p:nvGraphicFramePr>
        <p:xfrm>
          <a:off x="442913" y="2097088"/>
          <a:ext cx="11306175" cy="3632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68725">
                  <a:extLst>
                    <a:ext uri="{9D8B030D-6E8A-4147-A177-3AD203B41FA5}">
                      <a16:colId xmlns:a16="http://schemas.microsoft.com/office/drawing/2014/main" val="284578607"/>
                    </a:ext>
                  </a:extLst>
                </a:gridCol>
                <a:gridCol w="3768725">
                  <a:extLst>
                    <a:ext uri="{9D8B030D-6E8A-4147-A177-3AD203B41FA5}">
                      <a16:colId xmlns:a16="http://schemas.microsoft.com/office/drawing/2014/main" val="3583924660"/>
                    </a:ext>
                  </a:extLst>
                </a:gridCol>
                <a:gridCol w="3768725">
                  <a:extLst>
                    <a:ext uri="{9D8B030D-6E8A-4147-A177-3AD203B41FA5}">
                      <a16:colId xmlns:a16="http://schemas.microsoft.com/office/drawing/2014/main" val="78007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err="1"/>
                        <a:t>Calibration</a:t>
                      </a:r>
                      <a:r>
                        <a:rPr lang="sv-SE" sz="1400" dirty="0"/>
                        <a:t> 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(</a:t>
                      </a:r>
                      <a:r>
                        <a:rPr lang="sv-SE" sz="1400" dirty="0" err="1"/>
                        <a:t>mean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predicted</a:t>
                      </a:r>
                      <a:r>
                        <a:rPr lang="sv-SE" sz="1400" dirty="0"/>
                        <a:t> 5-year risk)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err="1"/>
                        <a:t>Discriminiation</a:t>
                      </a:r>
                      <a:r>
                        <a:rPr lang="sv-SE" sz="1400" dirty="0"/>
                        <a:t> 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(</a:t>
                      </a:r>
                      <a:r>
                        <a:rPr lang="sv-SE" sz="1400" dirty="0" err="1"/>
                        <a:t>Harrell’s</a:t>
                      </a:r>
                      <a:r>
                        <a:rPr lang="sv-SE" sz="1400" dirty="0"/>
                        <a:t> C)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8668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Kaplan-Meier </a:t>
                      </a:r>
                      <a:r>
                        <a:rPr lang="sv-SE" sz="1400" dirty="0" err="1"/>
                        <a:t>estimate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of</a:t>
                      </a:r>
                      <a:r>
                        <a:rPr lang="sv-SE" sz="1400" dirty="0"/>
                        <a:t> 5-year CVD risk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2.44% (2.20%, 2.71%)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69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2.34%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33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r>
                        <a:rPr lang="sv-SE" sz="1400" dirty="0"/>
                        <a:t> + </a:t>
                      </a:r>
                      <a:r>
                        <a:rPr lang="sv-SE" sz="1400" dirty="0" err="1"/>
                        <a:t>time-updated</a:t>
                      </a:r>
                      <a:r>
                        <a:rPr lang="sv-SE" sz="1400" dirty="0"/>
                        <a:t> 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2.34%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933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r>
                        <a:rPr lang="sv-SE" sz="1400" dirty="0"/>
                        <a:t> + pre-ART VL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2.20%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329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r>
                        <a:rPr lang="sv-SE" sz="1400" dirty="0"/>
                        <a:t> + </a:t>
                      </a:r>
                      <a:r>
                        <a:rPr lang="sv-SE" sz="1400" dirty="0" err="1"/>
                        <a:t>peak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viremia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category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2.35%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768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r>
                        <a:rPr lang="sv-SE" sz="1400" dirty="0"/>
                        <a:t> + </a:t>
                      </a:r>
                      <a:r>
                        <a:rPr lang="sv-SE" sz="1400" dirty="0" err="1"/>
                        <a:t>cumulative</a:t>
                      </a:r>
                      <a:r>
                        <a:rPr lang="sv-SE" sz="1400" dirty="0"/>
                        <a:t>, all VLs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2.34%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41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r>
                        <a:rPr lang="sv-SE" sz="1400" dirty="0"/>
                        <a:t> + </a:t>
                      </a:r>
                      <a:r>
                        <a:rPr lang="sv-SE" sz="1400" dirty="0" err="1"/>
                        <a:t>cumulative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during</a:t>
                      </a:r>
                      <a:r>
                        <a:rPr lang="sv-SE" sz="1400" dirty="0"/>
                        <a:t> 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2.35%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4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D:A:D </a:t>
                      </a:r>
                      <a:r>
                        <a:rPr lang="sv-SE" sz="1400" dirty="0" err="1"/>
                        <a:t>model</a:t>
                      </a:r>
                      <a:r>
                        <a:rPr lang="sv-SE" sz="1400" dirty="0"/>
                        <a:t> + </a:t>
                      </a:r>
                      <a:r>
                        <a:rPr lang="sv-SE" sz="1400" dirty="0" err="1"/>
                        <a:t>cumulative</a:t>
                      </a:r>
                      <a:r>
                        <a:rPr lang="sv-SE" sz="1400" dirty="0"/>
                        <a:t>, recent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2.32%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77640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89F81B6-F93C-1845-3B47-3A98DFDF0E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38" r="-1" b="86237"/>
          <a:stretch/>
        </p:blipFill>
        <p:spPr>
          <a:xfrm>
            <a:off x="9982320" y="6036464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98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010A4E-4F36-9D4C-97C5-9AF4FEF49D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6388" y="2097091"/>
            <a:ext cx="7632700" cy="410368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noProof="0" dirty="0"/>
              <a:t>Considering the three components of the composite</a:t>
            </a:r>
            <a:r>
              <a:rPr lang="en-GB" dirty="0"/>
              <a:t> CVD</a:t>
            </a:r>
            <a:r>
              <a:rPr lang="en-GB" noProof="0" dirty="0"/>
              <a:t> endpoint separately</a:t>
            </a:r>
            <a:r>
              <a:rPr lang="en-GB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GB" noProof="0" dirty="0"/>
              <a:t>Also including people with a known prior CVD.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Excluding the variable “Family history”. </a:t>
            </a:r>
          </a:p>
          <a:p>
            <a:pPr marL="457200" indent="-457200">
              <a:buFont typeface="+mj-lt"/>
              <a:buAutoNum type="arabicPeriod"/>
            </a:pPr>
            <a:r>
              <a:rPr lang="en-GB" noProof="0" dirty="0"/>
              <a:t>Using 50 c/mL as the threshold for suppression.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Modelling with restricted cubic splines to allow for non-linear relationships between viremia and CVD. </a:t>
            </a:r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660349-8FF3-774D-99B5-E2BC07158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Sensitivity analyses</a:t>
            </a:r>
            <a:endParaRPr lang="en-GB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C3AA59-AF57-4542-96DD-81773C010CCB}"/>
              </a:ext>
            </a:extLst>
          </p:cNvPr>
          <p:cNvSpPr/>
          <p:nvPr/>
        </p:nvSpPr>
        <p:spPr>
          <a:xfrm>
            <a:off x="442914" y="2097088"/>
            <a:ext cx="3293064" cy="4103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r>
              <a:rPr lang="en-US" b="1" dirty="0"/>
              <a:t>Our conclusions remained the same in the following sensitivity analyses: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0336C8-81ED-A9A2-2836-F14B4FB137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38" r="-1" b="86237"/>
          <a:stretch/>
        </p:blipFill>
        <p:spPr>
          <a:xfrm>
            <a:off x="9982320" y="6036464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16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5CD540-13DF-4440-8FFD-EFD90B0F98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Limited median follow-up (5-year risk)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HIV viremia before diagnosis is unknown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Generalizability </a:t>
            </a:r>
            <a:br>
              <a:rPr lang="en-GB"/>
            </a:br>
            <a:r>
              <a:rPr lang="en-GB"/>
              <a:t>(</a:t>
            </a:r>
            <a:r>
              <a:rPr lang="en-GB" dirty="0"/>
              <a:t>high CD4 counts, high degree of viral suppression, relatively few non-white people with HIV, Europe/Australia)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Excluded 51% of the cohort (and excluded individuals had higher CVD risk)</a:t>
            </a:r>
          </a:p>
          <a:p>
            <a:pPr marL="1028700" lvl="1" indent="-342900"/>
            <a:r>
              <a:rPr lang="en-GB" noProof="0" dirty="0"/>
              <a:t>Main reason (35%), cohort with low reporting of CVD events or risk factors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Lack data on e.g. recreational drug use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CA690-08EF-C54F-8AB3-FB920F1506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Large cohort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Rigorously validated endpoints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Rich data on CVD risk factors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725DA-F81C-C741-8279-C9F4F58D24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noProof="0" dirty="0"/>
              <a:t>Limitations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64F99-A088-7747-9AFC-33FF5B3D846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Strengths</a:t>
            </a:r>
            <a:endParaRPr lang="en-GB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854EF28-7522-B045-8EEA-D38E9CFB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Limitations </a:t>
            </a:r>
            <a:r>
              <a:rPr lang="en-GB" noProof="0"/>
              <a:t>and strengths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C46DF6-2B2D-B912-5A08-EE1C4189BD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738" r="-1" b="86237"/>
          <a:stretch/>
        </p:blipFill>
        <p:spPr>
          <a:xfrm>
            <a:off x="9982320" y="6036464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63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EBCFC-4907-6648-87B8-5CEE435505B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Exposure to HIV viremia was not associated with higher CVD risk. </a:t>
            </a:r>
          </a:p>
          <a:p>
            <a:endParaRPr lang="en-GB" noProof="0" dirty="0"/>
          </a:p>
          <a:p>
            <a:r>
              <a:rPr lang="en-GB" dirty="0"/>
              <a:t>Consideration of viremia history did not improve CVD prediction. </a:t>
            </a:r>
          </a:p>
          <a:p>
            <a:endParaRPr lang="en-GB" noProof="0" dirty="0"/>
          </a:p>
          <a:p>
            <a:r>
              <a:rPr lang="en-GB" noProof="0" dirty="0"/>
              <a:t>Viral suppression undoubtedly remains an important goal – though not associated with CVD.</a:t>
            </a:r>
          </a:p>
          <a:p>
            <a:endParaRPr lang="en-GB" dirty="0"/>
          </a:p>
          <a:p>
            <a:r>
              <a:rPr lang="en-GB" noProof="0" dirty="0"/>
              <a:t>Underscores complex pathogenesis of CVD among people with HIV.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28285-DD14-CF47-9ADD-FC1A9D5FF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Conclusions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436BD-ECAC-8089-00C8-E250781515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38" r="-1" b="86237"/>
          <a:stretch/>
        </p:blipFill>
        <p:spPr>
          <a:xfrm>
            <a:off x="9982320" y="6036464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1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A3EC6D-9583-FC0A-7A90-A82F161794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31"/>
          <a:stretch/>
        </p:blipFill>
        <p:spPr>
          <a:xfrm>
            <a:off x="2177935" y="429316"/>
            <a:ext cx="10014065" cy="596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4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580542-EF6D-2DDA-3384-917343B2E2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 err="1"/>
              <a:t>Gilead</a:t>
            </a:r>
            <a:r>
              <a:rPr lang="sv-SE" dirty="0"/>
              <a:t> Sciences: </a:t>
            </a:r>
            <a:r>
              <a:rPr lang="sv-SE" dirty="0" err="1"/>
              <a:t>Honoraria</a:t>
            </a:r>
            <a:r>
              <a:rPr lang="sv-SE" dirty="0"/>
              <a:t> as speaker</a:t>
            </a:r>
          </a:p>
          <a:p>
            <a:endParaRPr lang="sv-SE" dirty="0"/>
          </a:p>
          <a:p>
            <a:r>
              <a:rPr lang="sv-SE" dirty="0"/>
              <a:t>The potential </a:t>
            </a:r>
            <a:r>
              <a:rPr lang="sv-SE" dirty="0" err="1"/>
              <a:t>effects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mitigated</a:t>
            </a:r>
            <a:r>
              <a:rPr lang="sv-SE" dirty="0"/>
              <a:t>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B95125-B674-08C6-C370-C1513DF1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Disclosures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642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2BBDC2C-9722-542F-5E24-AA7BEFA75F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>
                <a:solidFill>
                  <a:srgbClr val="2C90CF"/>
                </a:solidFill>
                <a:latin typeface="+mj-lt"/>
              </a:rPr>
              <a:t>What is your main question?</a:t>
            </a:r>
            <a:endParaRPr lang="en-GB" dirty="0">
              <a:latin typeface="+mj-lt"/>
            </a:endParaRPr>
          </a:p>
          <a:p>
            <a:r>
              <a:rPr lang="en-GB" dirty="0"/>
              <a:t>Does consideration of HIV viremia improve prediction of cardiovascular diseases (CVD) among people with HIV?</a:t>
            </a:r>
          </a:p>
          <a:p>
            <a:r>
              <a:rPr lang="en-GB" noProof="0" dirty="0">
                <a:solidFill>
                  <a:srgbClr val="2C90CF"/>
                </a:solidFill>
                <a:latin typeface="+mj-lt"/>
              </a:rPr>
              <a:t>What did you find?</a:t>
            </a:r>
            <a:endParaRPr lang="en-GB" dirty="0">
              <a:latin typeface="+mj-lt"/>
            </a:endParaRPr>
          </a:p>
          <a:p>
            <a:r>
              <a:rPr lang="en-GB" dirty="0"/>
              <a:t>Neither current, pre-antiretroviral therapy (ART), peak during ART, nor cumulative viremia had statistically significant associations with CVD when adjusting for other risk factors. </a:t>
            </a:r>
          </a:p>
          <a:p>
            <a:r>
              <a:rPr lang="en-GB" dirty="0"/>
              <a:t>None of the viremia measures improved predictive capacity.</a:t>
            </a:r>
          </a:p>
          <a:p>
            <a:r>
              <a:rPr lang="en-GB" noProof="0" dirty="0">
                <a:solidFill>
                  <a:srgbClr val="2C90CF"/>
                </a:solidFill>
                <a:latin typeface="+mj-lt"/>
              </a:rPr>
              <a:t>Why is it important?</a:t>
            </a:r>
            <a:endParaRPr lang="en-GB" dirty="0">
              <a:latin typeface="+mj-lt"/>
            </a:endParaRPr>
          </a:p>
          <a:p>
            <a:r>
              <a:rPr lang="en-GB" dirty="0"/>
              <a:t>Viremia has been associated with incident CVD in previous observational studies. Our study, which could adjust for a wide range of relevant CVD factors, indicates that HIV viremia is not an independent CVD risk factor.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74B25A5-088C-2D05-BC66-379846FD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819150"/>
            <a:ext cx="7632700" cy="581025"/>
          </a:xfrm>
        </p:spPr>
        <p:txBody>
          <a:bodyPr>
            <a:normAutofit fontScale="90000"/>
          </a:bodyPr>
          <a:lstStyle/>
          <a:p>
            <a:r>
              <a:rPr lang="en-GB" dirty="0"/>
              <a:t>Summary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E0BE28-5CCD-7BA7-2812-B390E1A9F1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738" r="-1" b="86237"/>
          <a:stretch/>
        </p:blipFill>
        <p:spPr>
          <a:xfrm>
            <a:off x="10041775" y="6026716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5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010A4E-4F36-9D4C-97C5-9AF4FEF49D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16388" y="2097091"/>
            <a:ext cx="7632700" cy="410368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Age-standardized incidence</a:t>
            </a:r>
            <a:r>
              <a:rPr lang="en-GB" dirty="0"/>
              <a:t> of CVD has decreased rapidly the last 20 years.</a:t>
            </a:r>
            <a:endParaRPr lang="en-GB" noProof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The total burden of CVD among HIV is increasing </a:t>
            </a:r>
            <a:br>
              <a:rPr lang="en-GB" noProof="0" dirty="0"/>
            </a:br>
            <a:r>
              <a:rPr lang="en-GB" noProof="0" dirty="0"/>
              <a:t>(as the average age of people with HIV increases).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noProof="0" dirty="0"/>
              <a:t>Guidelines recommend </a:t>
            </a:r>
            <a:r>
              <a:rPr lang="en-GB" b="1" noProof="0" dirty="0"/>
              <a:t>estimation of CVD risk</a:t>
            </a:r>
            <a:r>
              <a:rPr lang="en-GB" noProof="0" dirty="0"/>
              <a:t> to guide preventive interventions.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Observational studies indicate association between HIV viremia and CVD – but many studies could not adjust for relevant CVD risk factors.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660349-8FF3-774D-99B5-E2BC07158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Cardiovascular prevention is an important part of HIV care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C3AA59-AF57-4542-96DD-81773C010CCB}"/>
              </a:ext>
            </a:extLst>
          </p:cNvPr>
          <p:cNvSpPr/>
          <p:nvPr/>
        </p:nvSpPr>
        <p:spPr>
          <a:xfrm>
            <a:off x="442914" y="2097088"/>
            <a:ext cx="3293064" cy="4103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r>
              <a:rPr lang="en-US" sz="1600" b="1" dirty="0"/>
              <a:t>People with HIV have around double the risk of CVD, compared with people without HIV. </a:t>
            </a:r>
          </a:p>
          <a:p>
            <a:endParaRPr lang="en-US" sz="1600" dirty="0"/>
          </a:p>
          <a:p>
            <a:r>
              <a:rPr lang="en-US" sz="1400" dirty="0"/>
              <a:t>Shah et al. Circulation 2018;138:1100-1112.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2D0E3C-18A6-55D0-F920-6E7529998C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38" r="-1" b="86237"/>
          <a:stretch/>
        </p:blipFill>
        <p:spPr>
          <a:xfrm>
            <a:off x="10041775" y="6026716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3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512588-AD71-A541-8C67-D48304F186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Association between viremia variables and CVD when adjusting for established risk factors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Prediction of CVD with and without viremia variables</a:t>
            </a:r>
            <a:endParaRPr lang="en-GB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6D1EF3-464C-2441-9B81-0D92458A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Aim</a:t>
            </a:r>
          </a:p>
        </p:txBody>
      </p:sp>
    </p:spTree>
    <p:extLst>
      <p:ext uri="{BB962C8B-B14F-4D97-AF65-F5344CB8AC3E}">
        <p14:creationId xmlns:p14="http://schemas.microsoft.com/office/powerpoint/2010/main" val="2033570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5CD540-13DF-4440-8FFD-EFD90B0F98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noProof="0" dirty="0"/>
              <a:t>RESPOND consortium – 19 cohorts across Europe and Australia</a:t>
            </a:r>
          </a:p>
          <a:p>
            <a:r>
              <a:rPr lang="en-GB" dirty="0"/>
              <a:t>&gt;18 years</a:t>
            </a:r>
          </a:p>
          <a:p>
            <a:r>
              <a:rPr lang="en-GB" dirty="0"/>
              <a:t>Data from 2012</a:t>
            </a:r>
            <a:r>
              <a:rPr lang="en-GB" dirty="0">
                <a:cs typeface="Times New Roman" panose="02020603050405020304" pitchFamily="18" charset="0"/>
              </a:rPr>
              <a:t>–2021</a:t>
            </a:r>
          </a:p>
          <a:p>
            <a:r>
              <a:rPr lang="en-GB" dirty="0">
                <a:cs typeface="Times New Roman" panose="02020603050405020304" pitchFamily="18" charset="0"/>
              </a:rPr>
              <a:t>Outcome: CVD (myocardial infarction, stroke, invasive cardiovascular procedures)</a:t>
            </a:r>
          </a:p>
          <a:p>
            <a:r>
              <a:rPr lang="en-GB" dirty="0">
                <a:cs typeface="Times New Roman" panose="02020603050405020304" pitchFamily="18" charset="0"/>
              </a:rPr>
              <a:t>Variables in the D:A:D CVD risk score: age, gender, smoking, family history, diabetes, cumulative PI and NRTI, recent abacavir, CD4 count, blood pressure, cholesterol, </a:t>
            </a:r>
            <a:r>
              <a:rPr lang="en-GB">
                <a:cs typeface="Times New Roman" panose="02020603050405020304" pitchFamily="18" charset="0"/>
              </a:rPr>
              <a:t>high-density lipoprotein (HDL)</a:t>
            </a:r>
            <a:endParaRPr lang="en-GB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B0F91CC-3451-3884-C828-F907111A436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30774571"/>
              </p:ext>
            </p:extLst>
          </p:nvPr>
        </p:nvGraphicFramePr>
        <p:xfrm>
          <a:off x="6410223" y="1852660"/>
          <a:ext cx="5437188" cy="4630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3029">
                  <a:extLst>
                    <a:ext uri="{9D8B030D-6E8A-4147-A177-3AD203B41FA5}">
                      <a16:colId xmlns:a16="http://schemas.microsoft.com/office/drawing/2014/main" val="2863437248"/>
                    </a:ext>
                  </a:extLst>
                </a:gridCol>
                <a:gridCol w="5004159">
                  <a:extLst>
                    <a:ext uri="{9D8B030D-6E8A-4147-A177-3AD203B41FA5}">
                      <a16:colId xmlns:a16="http://schemas.microsoft.com/office/drawing/2014/main" val="994303805"/>
                    </a:ext>
                  </a:extLst>
                </a:gridCol>
              </a:tblGrid>
              <a:tr h="396000">
                <a:tc gridSpan="2">
                  <a:txBody>
                    <a:bodyPr/>
                    <a:lstStyle/>
                    <a:p>
                      <a:r>
                        <a:rPr lang="sv-SE" sz="1900" dirty="0" err="1"/>
                        <a:t>Viremia</a:t>
                      </a:r>
                      <a:r>
                        <a:rPr lang="sv-SE" sz="1900" dirty="0"/>
                        <a:t> </a:t>
                      </a:r>
                      <a:r>
                        <a:rPr lang="sv-SE" sz="1900" dirty="0" err="1"/>
                        <a:t>classification</a:t>
                      </a:r>
                      <a:endParaRPr lang="sv-SE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608419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r>
                        <a:rPr lang="sv-SE" sz="1900" dirty="0"/>
                        <a:t>1. Most recent viral </a:t>
                      </a:r>
                      <a:r>
                        <a:rPr lang="sv-SE" sz="1900" dirty="0" err="1"/>
                        <a:t>load</a:t>
                      </a:r>
                      <a:r>
                        <a:rPr lang="sv-SE" sz="1900" dirty="0"/>
                        <a:t> (VL)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702710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r>
                        <a:rPr lang="sv-SE" sz="1900" dirty="0"/>
                        <a:t>2. Pre-ART VL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13667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900" dirty="0"/>
                        <a:t>3. Peak </a:t>
                      </a:r>
                      <a:r>
                        <a:rPr lang="sv-SE" sz="1900" dirty="0" err="1"/>
                        <a:t>viremia</a:t>
                      </a:r>
                      <a:r>
                        <a:rPr lang="sv-SE" sz="1900" dirty="0"/>
                        <a:t> </a:t>
                      </a:r>
                      <a:r>
                        <a:rPr lang="sv-SE" sz="1900" dirty="0" err="1"/>
                        <a:t>category</a:t>
                      </a:r>
                      <a:r>
                        <a:rPr lang="sv-SE" sz="1900" dirty="0"/>
                        <a:t> </a:t>
                      </a:r>
                      <a:r>
                        <a:rPr lang="sv-SE" sz="1900" dirty="0" err="1"/>
                        <a:t>during</a:t>
                      </a:r>
                      <a:r>
                        <a:rPr lang="sv-SE" sz="1900" dirty="0"/>
                        <a:t> ART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75217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sv-S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900" dirty="0"/>
                        <a:t>Suppression ≤200 c/</a:t>
                      </a:r>
                      <a:r>
                        <a:rPr lang="sv-SE" sz="1900" dirty="0" err="1"/>
                        <a:t>mL</a:t>
                      </a:r>
                      <a:endParaRPr lang="sv-S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268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sv-S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900" dirty="0" err="1"/>
                        <a:t>Low-level</a:t>
                      </a:r>
                      <a:r>
                        <a:rPr lang="sv-SE" sz="1900" dirty="0"/>
                        <a:t> </a:t>
                      </a:r>
                      <a:r>
                        <a:rPr lang="sv-SE" sz="1900" dirty="0" err="1"/>
                        <a:t>vir</a:t>
                      </a:r>
                      <a:r>
                        <a:rPr lang="sv-SE" sz="1900" dirty="0" err="1">
                          <a:latin typeface="+mn-lt"/>
                        </a:rPr>
                        <a:t>emia</a:t>
                      </a:r>
                      <a:r>
                        <a:rPr lang="sv-SE" sz="1900" dirty="0">
                          <a:latin typeface="+mn-lt"/>
                        </a:rPr>
                        <a:t> 201</a:t>
                      </a:r>
                      <a:r>
                        <a:rPr lang="sv-SE" sz="1900" dirty="0">
                          <a:latin typeface="+mn-lt"/>
                          <a:cs typeface="Times New Roman" panose="02020603050405020304" pitchFamily="18" charset="0"/>
                        </a:rPr>
                        <a:t>–999 c/</a:t>
                      </a:r>
                      <a:r>
                        <a:rPr lang="sv-SE" sz="1900" dirty="0" err="1">
                          <a:latin typeface="+mn-lt"/>
                          <a:cs typeface="Times New Roman" panose="02020603050405020304" pitchFamily="18" charset="0"/>
                        </a:rPr>
                        <a:t>mL</a:t>
                      </a:r>
                      <a:endParaRPr lang="sv-S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64033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sv-S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900" dirty="0">
                          <a:latin typeface="+mn-lt"/>
                          <a:cs typeface="Times New Roman" panose="02020603050405020304" pitchFamily="18" charset="0"/>
                        </a:rPr>
                        <a:t>Non-</a:t>
                      </a:r>
                      <a:r>
                        <a:rPr lang="sv-SE" sz="1900" dirty="0" err="1">
                          <a:latin typeface="+mn-lt"/>
                          <a:cs typeface="Times New Roman" panose="02020603050405020304" pitchFamily="18" charset="0"/>
                        </a:rPr>
                        <a:t>supression</a:t>
                      </a:r>
                      <a:r>
                        <a:rPr lang="sv-SE" sz="1900" dirty="0">
                          <a:latin typeface="+mn-lt"/>
                          <a:cs typeface="Times New Roman" panose="02020603050405020304" pitchFamily="18" charset="0"/>
                        </a:rPr>
                        <a:t> ≥1000 c/</a:t>
                      </a:r>
                      <a:r>
                        <a:rPr lang="sv-SE" sz="1900" dirty="0" err="1">
                          <a:latin typeface="+mn-lt"/>
                          <a:cs typeface="Times New Roman" panose="02020603050405020304" pitchFamily="18" charset="0"/>
                        </a:rPr>
                        <a:t>mL</a:t>
                      </a:r>
                      <a:endParaRPr lang="sv-S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586431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r>
                        <a:rPr lang="sv-SE" sz="1900" dirty="0" err="1"/>
                        <a:t>Cumulative</a:t>
                      </a:r>
                      <a:r>
                        <a:rPr lang="sv-SE" sz="1900" dirty="0"/>
                        <a:t> </a:t>
                      </a:r>
                      <a:r>
                        <a:rPr lang="sv-SE" sz="1900" dirty="0" err="1"/>
                        <a:t>viremia</a:t>
                      </a:r>
                      <a:r>
                        <a:rPr lang="sv-SE" sz="1900" dirty="0"/>
                        <a:t> (</a:t>
                      </a:r>
                      <a:r>
                        <a:rPr lang="sv-SE" sz="1900" dirty="0" err="1"/>
                        <a:t>viremia</a:t>
                      </a:r>
                      <a:r>
                        <a:rPr lang="sv-SE" sz="1900" dirty="0"/>
                        <a:t>-copy-</a:t>
                      </a:r>
                      <a:r>
                        <a:rPr lang="sv-SE" sz="1900" dirty="0" err="1"/>
                        <a:t>years</a:t>
                      </a:r>
                      <a:r>
                        <a:rPr lang="sv-SE" sz="1900" dirty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81741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sv-S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900" dirty="0"/>
                        <a:t>4. </a:t>
                      </a:r>
                      <a:r>
                        <a:rPr lang="sv-SE" sz="1900" dirty="0" err="1"/>
                        <a:t>Including</a:t>
                      </a:r>
                      <a:r>
                        <a:rPr lang="sv-SE" sz="1900" dirty="0"/>
                        <a:t> all </a:t>
                      </a:r>
                      <a:r>
                        <a:rPr lang="sv-SE" sz="1900" dirty="0" err="1"/>
                        <a:t>available</a:t>
                      </a:r>
                      <a:r>
                        <a:rPr lang="sv-SE" sz="1900" dirty="0"/>
                        <a:t> VLs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73195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sv-S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900" dirty="0"/>
                        <a:t>5. </a:t>
                      </a:r>
                      <a:r>
                        <a:rPr lang="sv-SE" sz="1900" dirty="0" err="1"/>
                        <a:t>During</a:t>
                      </a:r>
                      <a:r>
                        <a:rPr lang="sv-SE" sz="1900" dirty="0"/>
                        <a:t> ART </a:t>
                      </a:r>
                      <a:br>
                        <a:rPr lang="sv-SE" sz="1900" dirty="0"/>
                      </a:br>
                      <a:r>
                        <a:rPr lang="sv-SE" sz="1900" dirty="0"/>
                        <a:t>(&gt;12 </a:t>
                      </a:r>
                      <a:r>
                        <a:rPr lang="sv-SE" sz="1900" dirty="0" err="1"/>
                        <a:t>months</a:t>
                      </a:r>
                      <a:r>
                        <a:rPr lang="sv-SE" sz="1900" dirty="0"/>
                        <a:t> </a:t>
                      </a:r>
                      <a:r>
                        <a:rPr lang="sv-SE" sz="1900" dirty="0" err="1"/>
                        <a:t>after</a:t>
                      </a:r>
                      <a:r>
                        <a:rPr lang="sv-SE" sz="1900" dirty="0"/>
                        <a:t> start </a:t>
                      </a:r>
                      <a:r>
                        <a:rPr lang="sv-SE" sz="1900" dirty="0" err="1"/>
                        <a:t>of</a:t>
                      </a:r>
                      <a:r>
                        <a:rPr lang="sv-SE" sz="1900" dirty="0"/>
                        <a:t> ART)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6464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900" dirty="0"/>
                        <a:t>6. Recent (</a:t>
                      </a:r>
                      <a:r>
                        <a:rPr lang="sv-SE" sz="1900" dirty="0" err="1"/>
                        <a:t>sliding</a:t>
                      </a:r>
                      <a:r>
                        <a:rPr lang="sv-SE" sz="1900" dirty="0"/>
                        <a:t> 3-year </a:t>
                      </a:r>
                      <a:r>
                        <a:rPr lang="sv-SE" sz="1900" dirty="0" err="1"/>
                        <a:t>window</a:t>
                      </a:r>
                      <a:r>
                        <a:rPr lang="sv-SE" sz="19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618540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725DA-F81C-C741-8279-C9F4F58D24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GB" sz="1900" dirty="0"/>
              <a:t>Study design</a:t>
            </a:r>
            <a:endParaRPr lang="en-GB" sz="1900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854EF28-7522-B045-8EEA-D38E9CFB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Methods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B78A2-14A5-3B44-D0CF-44DDD4FDAF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738" r="-1" b="86237"/>
          <a:stretch/>
        </p:blipFill>
        <p:spPr>
          <a:xfrm>
            <a:off x="10041775" y="-11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2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8400275-9843-3CFD-6858-EFA3FAF1AF5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11512445"/>
              </p:ext>
            </p:extLst>
          </p:nvPr>
        </p:nvGraphicFramePr>
        <p:xfrm>
          <a:off x="4116389" y="2097088"/>
          <a:ext cx="663027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108">
                  <a:extLst>
                    <a:ext uri="{9D8B030D-6E8A-4147-A177-3AD203B41FA5}">
                      <a16:colId xmlns:a16="http://schemas.microsoft.com/office/drawing/2014/main" val="1034500954"/>
                    </a:ext>
                  </a:extLst>
                </a:gridCol>
                <a:gridCol w="3205316">
                  <a:extLst>
                    <a:ext uri="{9D8B030D-6E8A-4147-A177-3AD203B41FA5}">
                      <a16:colId xmlns:a16="http://schemas.microsoft.com/office/drawing/2014/main" val="672208120"/>
                    </a:ext>
                  </a:extLst>
                </a:gridCol>
                <a:gridCol w="2939846">
                  <a:extLst>
                    <a:ext uri="{9D8B030D-6E8A-4147-A177-3AD203B41FA5}">
                      <a16:colId xmlns:a16="http://schemas.microsoft.com/office/drawing/2014/main" val="334447334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sv-SE" dirty="0" err="1"/>
                        <a:t>Characteristics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of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study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participants</a:t>
                      </a:r>
                      <a:r>
                        <a:rPr lang="sv-SE" dirty="0"/>
                        <a:t> (n=17,479)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56768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sv-SE" dirty="0"/>
                        <a:t>Sex/gender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335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13,265 (76%)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3977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Female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4,232 (24%)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0612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sv-SE" dirty="0"/>
                        <a:t>Age [median (IQR) </a:t>
                      </a:r>
                      <a:r>
                        <a:rPr lang="sv-SE" dirty="0" err="1"/>
                        <a:t>years</a:t>
                      </a:r>
                      <a:r>
                        <a:rPr lang="sv-SE" dirty="0"/>
                        <a:t>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45 (37,52)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982488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sv-SE" dirty="0" err="1"/>
                        <a:t>Ethnicity</a:t>
                      </a:r>
                      <a:r>
                        <a:rPr lang="sv-SE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476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13,297 (76%)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322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1,489 (9%)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434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Other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894 (5%)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1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Unknown</a:t>
                      </a:r>
                      <a:r>
                        <a:rPr lang="sv-SE" dirty="0"/>
                        <a:t> or </a:t>
                      </a:r>
                      <a:r>
                        <a:rPr lang="sv-SE" dirty="0" err="1"/>
                        <a:t>missing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1,817 (10%)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2895253"/>
                  </a:ext>
                </a:extLst>
              </a:tr>
            </a:tbl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9E6DEF44-D4A6-D515-F687-2790E23E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Study</a:t>
            </a:r>
            <a:r>
              <a:rPr lang="sv-SE" dirty="0"/>
              <a:t> population	</a:t>
            </a:r>
          </a:p>
        </p:txBody>
      </p:sp>
    </p:spTree>
    <p:extLst>
      <p:ext uri="{BB962C8B-B14F-4D97-AF65-F5344CB8AC3E}">
        <p14:creationId xmlns:p14="http://schemas.microsoft.com/office/powerpoint/2010/main" val="97760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">
            <a:extLst>
              <a:ext uri="{FF2B5EF4-FFF2-40B4-BE49-F238E27FC236}">
                <a16:creationId xmlns:a16="http://schemas.microsoft.com/office/drawing/2014/main" id="{A33B2A23-ADBE-DBDE-A542-C784EF6BC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420907"/>
            <a:ext cx="8003458" cy="543709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CE90B16-2195-3B57-1EC8-7E57E420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Associations between viremia variables and CVD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70ED40F-C4AC-500A-E968-649132D375B4}"/>
              </a:ext>
            </a:extLst>
          </p:cNvPr>
          <p:cNvSpPr txBox="1">
            <a:spLocks/>
          </p:cNvSpPr>
          <p:nvPr/>
        </p:nvSpPr>
        <p:spPr>
          <a:xfrm>
            <a:off x="8003458" y="2209801"/>
            <a:ext cx="3368799" cy="410368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109,381 person-years; </a:t>
            </a:r>
            <a:br>
              <a:rPr lang="en-GB" sz="2000" dirty="0"/>
            </a:br>
            <a:r>
              <a:rPr lang="en-GB" sz="2000" dirty="0"/>
              <a:t>547 events of CVD</a:t>
            </a:r>
          </a:p>
          <a:p>
            <a:r>
              <a:rPr lang="en-GB" sz="2000" dirty="0"/>
              <a:t>Variables related to viremia exposure during ART had statistically significant associations in univariable analyses. </a:t>
            </a:r>
          </a:p>
          <a:p>
            <a:r>
              <a:rPr lang="en-GB" sz="2000" dirty="0"/>
              <a:t>No viremia variable had statistically significant association when adjusting for established risk factors.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E58C24-3232-8775-7200-328630B30EE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738" r="-1" b="86237"/>
          <a:stretch/>
        </p:blipFill>
        <p:spPr>
          <a:xfrm>
            <a:off x="9982320" y="6036464"/>
            <a:ext cx="2150225" cy="8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03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E90B16-2195-3B57-1EC8-7E57E420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8035"/>
            <a:ext cx="8891918" cy="1223964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No statistically significant association when adjusting for CVD risk factors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F01A576-12DB-4C31-64AD-B8310D5A1A2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24584378"/>
              </p:ext>
            </p:extLst>
          </p:nvPr>
        </p:nvGraphicFramePr>
        <p:xfrm>
          <a:off x="452745" y="1684137"/>
          <a:ext cx="11188648" cy="518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94">
                  <a:extLst>
                    <a:ext uri="{9D8B030D-6E8A-4147-A177-3AD203B41FA5}">
                      <a16:colId xmlns:a16="http://schemas.microsoft.com/office/drawing/2014/main" val="4076119868"/>
                    </a:ext>
                  </a:extLst>
                </a:gridCol>
                <a:gridCol w="2476780">
                  <a:extLst>
                    <a:ext uri="{9D8B030D-6E8A-4147-A177-3AD203B41FA5}">
                      <a16:colId xmlns:a16="http://schemas.microsoft.com/office/drawing/2014/main" val="2030340271"/>
                    </a:ext>
                  </a:extLst>
                </a:gridCol>
                <a:gridCol w="2051709">
                  <a:extLst>
                    <a:ext uri="{9D8B030D-6E8A-4147-A177-3AD203B41FA5}">
                      <a16:colId xmlns:a16="http://schemas.microsoft.com/office/drawing/2014/main" val="1474889724"/>
                    </a:ext>
                  </a:extLst>
                </a:gridCol>
                <a:gridCol w="2051709">
                  <a:extLst>
                    <a:ext uri="{9D8B030D-6E8A-4147-A177-3AD203B41FA5}">
                      <a16:colId xmlns:a16="http://schemas.microsoft.com/office/drawing/2014/main" val="197302497"/>
                    </a:ext>
                  </a:extLst>
                </a:gridCol>
                <a:gridCol w="2181078">
                  <a:extLst>
                    <a:ext uri="{9D8B030D-6E8A-4147-A177-3AD203B41FA5}">
                      <a16:colId xmlns:a16="http://schemas.microsoft.com/office/drawing/2014/main" val="3363511996"/>
                    </a:ext>
                  </a:extLst>
                </a:gridCol>
                <a:gridCol w="2181078">
                  <a:extLst>
                    <a:ext uri="{9D8B030D-6E8A-4147-A177-3AD203B41FA5}">
                      <a16:colId xmlns:a16="http://schemas.microsoft.com/office/drawing/2014/main" val="3727528193"/>
                    </a:ext>
                  </a:extLst>
                </a:gridCol>
              </a:tblGrid>
              <a:tr h="17285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1</a:t>
                      </a:r>
                      <a:b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Unadjusted</a:t>
                      </a:r>
                      <a:endParaRPr lang="sv-SE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2</a:t>
                      </a:r>
                      <a:b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Adjusted for age, gender, CD4 count</a:t>
                      </a:r>
                      <a:endParaRPr lang="sv-SE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4</a:t>
                      </a:r>
                      <a:r>
                        <a:rPr lang="en-US" sz="1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(Adjusted for all D:A:D variables)</a:t>
                      </a:r>
                      <a:br>
                        <a:rPr lang="en-US" sz="1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Further adjusted for smoking, blood pressure, cholesterol, HDL, family history, abacavir, PI, NRTI</a:t>
                      </a:r>
                      <a:endParaRPr lang="sv-SE" sz="1400" b="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5</a:t>
                      </a:r>
                      <a:b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Extended model further adjusted for CKD, BMI, risk group, ethnicity, INSTI</a:t>
                      </a:r>
                      <a:endParaRPr lang="sv-SE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7863678"/>
                  </a:ext>
                </a:extLst>
              </a:tr>
              <a:tr h="35491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Time-updated </a:t>
                      </a:r>
                      <a:r>
                        <a:rPr lang="en-US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en-US" sz="1400" kern="10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0.87 (0.74, 1.02)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0.98 (0.83, 1.16)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0.98 (0.83, 1.15)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0.98 (0.83, 1.16)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9058654"/>
                  </a:ext>
                </a:extLst>
              </a:tr>
              <a:tr h="35491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Pre-ART </a:t>
                      </a:r>
                      <a:r>
                        <a:rPr lang="en-US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en-US" sz="1400" kern="10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sv-SE" sz="1400" kern="100" baseline="30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1.09 (0.99, 1.20)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 (0.93, 1.11)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 (0.92, 1.11)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 (0.92, 1.10)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0049590"/>
                  </a:ext>
                </a:extLst>
              </a:tr>
              <a:tr h="35491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Viremia</a:t>
                      </a:r>
                      <a: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</a:t>
                      </a:r>
                      <a: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during</a:t>
                      </a:r>
                      <a: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ART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8252662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endParaRPr lang="sv-SE" sz="139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Low-level viremia </a:t>
                      </a:r>
                      <a:b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201-999 copies/mL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1.39 (1.04, 1.85)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 (0.81, 1.43)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 (0.75, 1.35)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 (0.75, 1.35)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0717615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endParaRPr lang="sv-SE" sz="139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Non-suppression </a:t>
                      </a:r>
                      <a:b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≥1000 </a:t>
                      </a:r>
                      <a:r>
                        <a:rPr lang="sv-SE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copies</a:t>
                      </a:r>
                      <a:r>
                        <a:rPr lang="sv-SE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sv-SE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1.41 (1.18, 1.69)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1.18 (0.98, 1.41)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 (0.90, 1.35)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1.10 (0.90, 1.35)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625305"/>
                  </a:ext>
                </a:extLst>
              </a:tr>
              <a:tr h="4176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Cumulative viremia including all </a:t>
                      </a:r>
                      <a:r>
                        <a:rPr lang="en-US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VLs</a:t>
                      </a:r>
                      <a:r>
                        <a:rPr lang="en-US" sz="1400" kern="10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1.006 (0.998, 1.013)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1.006 (0.998, 1.013)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1.003 (0.995, 1.011)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1.003 (0.995, 1.011)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7159501"/>
                  </a:ext>
                </a:extLst>
              </a:tr>
              <a:tr h="4176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Cumulative viremia during </a:t>
                      </a:r>
                      <a:r>
                        <a:rPr lang="en-US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</a:t>
                      </a:r>
                      <a:r>
                        <a:rPr lang="en-US" sz="1400" kern="10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1.014 (1.005, 1.022)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1.010 (1.001, 1.019)</a:t>
                      </a:r>
                      <a:endParaRPr lang="sv-SE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1.006 (0.997, 1.016)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1.006 (0.997, 1.016)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0502780"/>
                  </a:ext>
                </a:extLst>
              </a:tr>
              <a:tr h="35491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Recent cumulative </a:t>
                      </a:r>
                      <a:r>
                        <a:rPr lang="en-US" sz="14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viremia</a:t>
                      </a:r>
                      <a:r>
                        <a:rPr lang="en-US" sz="1400" kern="10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0.950 (0.903, 1.000)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1.005 (0.962, 1.051)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1.001 (0.957, 1.047)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 (0.956, 1.047)</a:t>
                      </a: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270013"/>
                  </a:ext>
                </a:extLst>
              </a:tr>
              <a:tr h="216000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</a:t>
                      </a:r>
                      <a:r>
                        <a:rPr lang="sv-SE" sz="11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sv-SE" sz="11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1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hazard</a:t>
                      </a:r>
                      <a:r>
                        <a:rPr lang="sv-SE" sz="11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100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</a:t>
                      </a:r>
                      <a:r>
                        <a:rPr lang="sv-SE" sz="11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(95% CI). </a:t>
                      </a:r>
                      <a:r>
                        <a:rPr lang="en-US" sz="1100" kern="1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100" kern="1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 log</a:t>
                      </a:r>
                      <a:r>
                        <a:rPr lang="en-US" sz="1100" kern="1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100" kern="1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copies/mL. </a:t>
                      </a:r>
                      <a:r>
                        <a:rPr lang="en-US" sz="1100" kern="100" baseline="30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100" kern="100" baseline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en-US" sz="1100" kern="1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log</a:t>
                      </a:r>
                      <a:r>
                        <a:rPr lang="en-US" sz="1100" kern="1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100" kern="1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00" baseline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copy×year</a:t>
                      </a:r>
                      <a:r>
                        <a:rPr lang="en-US" sz="1100" kern="1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/mL.</a:t>
                      </a:r>
                      <a:endParaRPr lang="sv-SE" sz="1100" kern="1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184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364755"/>
      </p:ext>
    </p:extLst>
  </p:cSld>
  <p:clrMapOvr>
    <a:masterClrMapping/>
  </p:clrMapOvr>
</p:sld>
</file>

<file path=ppt/theme/theme1.xml><?xml version="1.0" encoding="utf-8"?>
<a:theme xmlns:a="http://schemas.openxmlformats.org/drawingml/2006/main" name="IAS2023">
  <a:themeElements>
    <a:clrScheme name="AIDS 2024">
      <a:dk1>
        <a:srgbClr val="000000"/>
      </a:dk1>
      <a:lt1>
        <a:srgbClr val="FFFFFF"/>
      </a:lt1>
      <a:dk2>
        <a:srgbClr val="E0001B"/>
      </a:dk2>
      <a:lt2>
        <a:srgbClr val="FFFFFF"/>
      </a:lt2>
      <a:accent1>
        <a:srgbClr val="2C90CF"/>
      </a:accent1>
      <a:accent2>
        <a:srgbClr val="F9B300"/>
      </a:accent2>
      <a:accent3>
        <a:srgbClr val="E0001B"/>
      </a:accent3>
      <a:accent4>
        <a:srgbClr val="8A3FFC"/>
      </a:accent4>
      <a:accent5>
        <a:srgbClr val="08BDBA"/>
      </a:accent5>
      <a:accent6>
        <a:srgbClr val="FF8D00"/>
      </a:accent6>
      <a:hlink>
        <a:srgbClr val="E0001B"/>
      </a:hlink>
      <a:folHlink>
        <a:srgbClr val="E0001B"/>
      </a:folHlink>
    </a:clrScheme>
    <a:fontScheme name="IAS Verdana">
      <a:majorFont>
        <a:latin typeface="Verdana Bold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wrap="square" lIns="288000" tIns="288000" rIns="288000" bIns="288000" rtlCol="0" anchor="t"/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AIDS-2024-Speaker-Oral-Abstract-template_Verdana.pptx" id="{D9B97BF0-DB50-F745-BF0F-0D1A065B25FE}" vid="{B43CC7F5-5CDE-164C-97FD-C0B942123F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AIDS-2024-Speaker-Oral-Abstract-template_Verdana</Template>
  <TotalTime>4364</TotalTime>
  <Words>1271</Words>
  <Application>Microsoft Office PowerPoint</Application>
  <PresentationFormat>Widescreen</PresentationFormat>
  <Paragraphs>177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Courier New</vt:lpstr>
      <vt:lpstr>IAS Ribbon Sans Bold</vt:lpstr>
      <vt:lpstr>IAS Ribbon Sans Regular</vt:lpstr>
      <vt:lpstr>Times New Roman</vt:lpstr>
      <vt:lpstr>Verdana</vt:lpstr>
      <vt:lpstr>Verdana Bold</vt:lpstr>
      <vt:lpstr>IAS2023</vt:lpstr>
      <vt:lpstr>Detailed modelling of viremia exposure does not independently predict cardiovascular diseases in people with HIV</vt:lpstr>
      <vt:lpstr>Disclosures</vt:lpstr>
      <vt:lpstr>Summary</vt:lpstr>
      <vt:lpstr>Cardiovascular prevention is an important part of HIV care</vt:lpstr>
      <vt:lpstr>Aim</vt:lpstr>
      <vt:lpstr>Methods</vt:lpstr>
      <vt:lpstr>Study population </vt:lpstr>
      <vt:lpstr>Associations between viremia variables and CVD</vt:lpstr>
      <vt:lpstr>No statistically significant association when adjusting for CVD risk factors</vt:lpstr>
      <vt:lpstr>Viremia does not improve CVD prediction</vt:lpstr>
      <vt:lpstr>Sensitivity analyses</vt:lpstr>
      <vt:lpstr>Limitations and strengths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words we use matter in the response to HIV</dc:title>
  <dc:creator>Olof Elvstam</dc:creator>
  <cp:lastModifiedBy>Preview 7 Rack 2</cp:lastModifiedBy>
  <cp:revision>45</cp:revision>
  <dcterms:created xsi:type="dcterms:W3CDTF">2024-05-27T06:08:56Z</dcterms:created>
  <dcterms:modified xsi:type="dcterms:W3CDTF">2024-07-18T12:31:48Z</dcterms:modified>
</cp:coreProperties>
</file>