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74" r:id="rId2"/>
    <p:sldId id="285" r:id="rId3"/>
    <p:sldId id="1714" r:id="rId4"/>
    <p:sldId id="300" r:id="rId5"/>
    <p:sldId id="286" r:id="rId6"/>
    <p:sldId id="287" r:id="rId7"/>
    <p:sldId id="1715" r:id="rId8"/>
    <p:sldId id="291" r:id="rId9"/>
    <p:sldId id="295" r:id="rId10"/>
    <p:sldId id="294" r:id="rId11"/>
    <p:sldId id="298" r:id="rId12"/>
    <p:sldId id="289" r:id="rId13"/>
    <p:sldId id="290" r:id="rId14"/>
    <p:sldId id="284" r:id="rId15"/>
    <p:sldId id="301"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E9C42-E0E8-0A48-3EA6-9171C6722306}" name="Neha Shah" initials="NS" userId="S::NShah@ad.hjf.org::5242ed98-5a7d-4263-8ec5-4783091672eb" providerId="AD"/>
  <p188:author id="{AB9A82C5-26B4-91A0-16DC-B5BFF96A01D5}" name="Matthew L. Romo" initials="MLR" userId="S::MRomo@ad.hjf.org::d0dc461c-d7f3-4873-a96f-000dde1a01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3637"/>
    <a:srgbClr val="800080"/>
    <a:srgbClr val="336600"/>
    <a:srgbClr val="990033"/>
    <a:srgbClr val="5D5063"/>
    <a:srgbClr val="5C5165"/>
    <a:srgbClr val="496388"/>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7" autoAdjust="0"/>
    <p:restoredTop sz="86104" autoAdjust="0"/>
  </p:normalViewPr>
  <p:slideViewPr>
    <p:cSldViewPr snapToGrid="0" showGuides="1">
      <p:cViewPr varScale="1">
        <p:scale>
          <a:sx n="120" d="100"/>
          <a:sy n="120" d="100"/>
        </p:scale>
        <p:origin x="294" y="96"/>
      </p:cViewPr>
      <p:guideLst>
        <p:guide orient="horz" pos="2112"/>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3C5A9D1-F0C1-4069-BB63-C9544FCE971D}" type="datetimeFigureOut">
              <a:rPr lang="en-US" smtClean="0"/>
              <a:t>7/18/2024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64C83B7-A9B0-4095-9749-5A4D6DC31BAF}" type="slidenum">
              <a:rPr lang="en-US" smtClean="0"/>
              <a:t>‹#›</a:t>
            </a:fld>
            <a:endParaRPr lang="en-US"/>
          </a:p>
        </p:txBody>
      </p:sp>
    </p:spTree>
    <p:extLst>
      <p:ext uri="{BB962C8B-B14F-4D97-AF65-F5344CB8AC3E}">
        <p14:creationId xmlns:p14="http://schemas.microsoft.com/office/powerpoint/2010/main" val="201650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64C83B7-A9B0-4095-9749-5A4D6DC31BAF}" type="slidenum">
              <a:rPr lang="en-US" smtClean="0"/>
              <a:t>1</a:t>
            </a:fld>
            <a:endParaRPr lang="en-US"/>
          </a:p>
        </p:txBody>
      </p:sp>
    </p:spTree>
    <p:extLst>
      <p:ext uri="{BB962C8B-B14F-4D97-AF65-F5344CB8AC3E}">
        <p14:creationId xmlns:p14="http://schemas.microsoft.com/office/powerpoint/2010/main" val="285492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0C54A-F003-534C-A914-12E01923FA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207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C83B7-A9B0-4095-9749-5A4D6DC31BAF}" type="slidenum">
              <a:rPr lang="en-US" smtClean="0"/>
              <a:t>6</a:t>
            </a:fld>
            <a:endParaRPr lang="en-US"/>
          </a:p>
        </p:txBody>
      </p:sp>
    </p:spTree>
    <p:extLst>
      <p:ext uri="{BB962C8B-B14F-4D97-AF65-F5344CB8AC3E}">
        <p14:creationId xmlns:p14="http://schemas.microsoft.com/office/powerpoint/2010/main" val="155626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C83B7-A9B0-4095-9749-5A4D6DC31BAF}" type="slidenum">
              <a:rPr lang="en-US" smtClean="0"/>
              <a:t>7</a:t>
            </a:fld>
            <a:endParaRPr lang="en-US"/>
          </a:p>
        </p:txBody>
      </p:sp>
    </p:spTree>
    <p:extLst>
      <p:ext uri="{BB962C8B-B14F-4D97-AF65-F5344CB8AC3E}">
        <p14:creationId xmlns:p14="http://schemas.microsoft.com/office/powerpoint/2010/main" val="371734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C83B7-A9B0-4095-9749-5A4D6DC31BAF}" type="slidenum">
              <a:rPr lang="en-US" smtClean="0"/>
              <a:t>11</a:t>
            </a:fld>
            <a:endParaRPr lang="en-US"/>
          </a:p>
        </p:txBody>
      </p:sp>
    </p:spTree>
    <p:extLst>
      <p:ext uri="{BB962C8B-B14F-4D97-AF65-F5344CB8AC3E}">
        <p14:creationId xmlns:p14="http://schemas.microsoft.com/office/powerpoint/2010/main" val="67883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a:r>
            <a:endParaRPr lang="en-US" dirty="0"/>
          </a:p>
        </p:txBody>
      </p:sp>
      <p:sp>
        <p:nvSpPr>
          <p:cNvPr id="4" name="Slide Number Placeholder 3"/>
          <p:cNvSpPr>
            <a:spLocks noGrp="1"/>
          </p:cNvSpPr>
          <p:nvPr>
            <p:ph type="sldNum" sz="quarter" idx="5"/>
          </p:nvPr>
        </p:nvSpPr>
        <p:spPr/>
        <p:txBody>
          <a:bodyPr/>
          <a:lstStyle/>
          <a:p>
            <a:fld id="{C64C83B7-A9B0-4095-9749-5A4D6DC31BAF}" type="slidenum">
              <a:rPr lang="en-US" smtClean="0"/>
              <a:t>13</a:t>
            </a:fld>
            <a:endParaRPr lang="en-US"/>
          </a:p>
        </p:txBody>
      </p:sp>
    </p:spTree>
    <p:extLst>
      <p:ext uri="{BB962C8B-B14F-4D97-AF65-F5344CB8AC3E}">
        <p14:creationId xmlns:p14="http://schemas.microsoft.com/office/powerpoint/2010/main" val="3865149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pic>
        <p:nvPicPr>
          <p:cNvPr id="21" name="Picture 20"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ctrTitle"/>
          </p:nvPr>
        </p:nvSpPr>
        <p:spPr>
          <a:xfrm>
            <a:off x="1524000" y="1122363"/>
            <a:ext cx="9144000" cy="2387600"/>
          </a:xfrm>
        </p:spPr>
        <p:txBody>
          <a:bodyPr anchor="ctr">
            <a:normAutofit/>
          </a:bodyPr>
          <a:lstStyle>
            <a:lvl1pPr algn="ctr">
              <a:lnSpc>
                <a:spcPct val="100000"/>
              </a:lnSpc>
              <a:defRPr sz="4000">
                <a:solidFill>
                  <a:srgbClr val="7C3637"/>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454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175213" y="6527850"/>
            <a:ext cx="2743200" cy="365125"/>
          </a:xfrm>
        </p:spPr>
        <p:txBody>
          <a:bodyPr/>
          <a:lstStyle/>
          <a:p>
            <a:fld id="{711354D6-6B94-4B1D-B059-47B97417F8BB}" type="slidenum">
              <a:rPr lang="en-US" smtClean="0"/>
              <a:t>‹#›</a:t>
            </a:fld>
            <a:endParaRPr lang="en-US" dirty="0"/>
          </a:p>
        </p:txBody>
      </p:sp>
      <p:sp>
        <p:nvSpPr>
          <p:cNvPr id="10" name="Rectangle 9"/>
          <p:cNvSpPr/>
          <p:nvPr userDrawn="1"/>
        </p:nvSpPr>
        <p:spPr>
          <a:xfrm>
            <a:off x="0" y="-41249"/>
            <a:ext cx="12192000" cy="315015"/>
          </a:xfrm>
          <a:prstGeom prst="rect">
            <a:avLst/>
          </a:prstGeom>
          <a:solidFill>
            <a:srgbClr val="5454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74000" y="5487811"/>
            <a:ext cx="616300" cy="946251"/>
          </a:xfrm>
          <a:prstGeom prst="rect">
            <a:avLst/>
          </a:prstGeom>
        </p:spPr>
      </p:pic>
      <p:pic>
        <p:nvPicPr>
          <p:cNvPr id="1027" name="Picture 3" descr="FUTURE_COMMAN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41693" y="5495977"/>
            <a:ext cx="721449" cy="93808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Footer Placeholder 5">
            <a:extLst>
              <a:ext uri="{FF2B5EF4-FFF2-40B4-BE49-F238E27FC236}">
                <a16:creationId xmlns:a16="http://schemas.microsoft.com/office/drawing/2014/main" id="{A8A8478D-12FE-7FBA-E401-110599C36C54}"/>
              </a:ext>
            </a:extLst>
          </p:cNvPr>
          <p:cNvSpPr>
            <a:spLocks noGrp="1"/>
          </p:cNvSpPr>
          <p:nvPr>
            <p:ph type="ftr" sz="quarter" idx="11"/>
          </p:nvPr>
        </p:nvSpPr>
        <p:spPr>
          <a:xfrm>
            <a:off x="24058" y="6541003"/>
            <a:ext cx="8301790" cy="365125"/>
          </a:xfrm>
        </p:spPr>
        <p:txBody>
          <a:bodyPr/>
          <a:lstStyle/>
          <a:p>
            <a:pPr algn="l"/>
            <a:r>
              <a:rPr lang="en-US" sz="800" i="1" dirty="0"/>
              <a:t>Material has been reviewed by the Walter Reed Army Institute of Research.  There is no objection to its presentation and/or publication.  The opinions or assertions contained herein are the private views of the author, and are not to be construed as official, or as reflecting true views of the Department of the Army, the Department of Defense or HJF.</a:t>
            </a:r>
          </a:p>
        </p:txBody>
      </p:sp>
      <p:pic>
        <p:nvPicPr>
          <p:cNvPr id="9" name="Picture 8" descr="A blue and yellow logo with a star&#10;&#10;Description automatically generated">
            <a:extLst>
              <a:ext uri="{FF2B5EF4-FFF2-40B4-BE49-F238E27FC236}">
                <a16:creationId xmlns:a16="http://schemas.microsoft.com/office/drawing/2014/main" id="{607489D7-7E9A-1122-74B0-20AD9FFA477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1700" y="5487811"/>
            <a:ext cx="2269886" cy="842054"/>
          </a:xfrm>
          <a:prstGeom prst="rect">
            <a:avLst/>
          </a:prstGeom>
        </p:spPr>
      </p:pic>
    </p:spTree>
    <p:extLst>
      <p:ext uri="{BB962C8B-B14F-4D97-AF65-F5344CB8AC3E}">
        <p14:creationId xmlns:p14="http://schemas.microsoft.com/office/powerpoint/2010/main" val="189983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8200" y="0"/>
            <a:ext cx="10515600" cy="1325563"/>
          </a:xfrm>
        </p:spPr>
        <p:txBody>
          <a:bodyPr>
            <a:normAutofit/>
          </a:bodyPr>
          <a:lstStyle>
            <a:lvl1pPr>
              <a:lnSpc>
                <a:spcPct val="100000"/>
              </a:lnSpc>
              <a:defRPr sz="3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1354D6-6B94-4B1D-B059-47B97417F8BB}" type="slidenum">
              <a:rPr lang="en-US" smtClean="0"/>
              <a:t>‹#›</a:t>
            </a:fld>
            <a:endParaRPr lang="en-US"/>
          </a:p>
        </p:txBody>
      </p:sp>
      <p:pic>
        <p:nvPicPr>
          <p:cNvPr id="11" name="Picture 10" descr="A black and white logo&#10;&#10;Description automatically generated with medium confidence">
            <a:extLst>
              <a:ext uri="{FF2B5EF4-FFF2-40B4-BE49-F238E27FC236}">
                <a16:creationId xmlns:a16="http://schemas.microsoft.com/office/drawing/2014/main" id="{3D9A2ED9-0178-58D9-2829-6976C79FD0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25" y="6606916"/>
            <a:ext cx="933452" cy="212364"/>
          </a:xfrm>
          <a:prstGeom prst="rect">
            <a:avLst/>
          </a:prstGeom>
        </p:spPr>
      </p:pic>
    </p:spTree>
    <p:extLst>
      <p:ext uri="{BB962C8B-B14F-4D97-AF65-F5344CB8AC3E}">
        <p14:creationId xmlns:p14="http://schemas.microsoft.com/office/powerpoint/2010/main" val="51449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8200" y="0"/>
            <a:ext cx="10515600" cy="1325563"/>
          </a:xfrm>
        </p:spPr>
        <p:txBody>
          <a:bodyPr>
            <a:normAutofit/>
          </a:bodyPr>
          <a:lstStyle>
            <a:lvl1pPr>
              <a:lnSpc>
                <a:spcPct val="100000"/>
              </a:lnSpc>
              <a:defRPr sz="3400"/>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5" name="Picture 4" descr="A black and white logo&#10;&#10;Description automatically generated with medium confidence">
            <a:extLst>
              <a:ext uri="{FF2B5EF4-FFF2-40B4-BE49-F238E27FC236}">
                <a16:creationId xmlns:a16="http://schemas.microsoft.com/office/drawing/2014/main" id="{0BC17BC5-34C9-02A4-8B50-D7F6F54E47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25" y="6606916"/>
            <a:ext cx="933452" cy="212364"/>
          </a:xfrm>
          <a:prstGeom prst="rect">
            <a:avLst/>
          </a:prstGeom>
        </p:spPr>
      </p:pic>
    </p:spTree>
    <p:extLst>
      <p:ext uri="{BB962C8B-B14F-4D97-AF65-F5344CB8AC3E}">
        <p14:creationId xmlns:p14="http://schemas.microsoft.com/office/powerpoint/2010/main" val="251861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8200" y="0"/>
            <a:ext cx="10515600" cy="1325563"/>
          </a:xfrm>
        </p:spPr>
        <p:txBody>
          <a:bodyPr>
            <a:normAutofit/>
          </a:bodyPr>
          <a:lstStyle>
            <a:lvl1pPr>
              <a:lnSpc>
                <a:spcPct val="100000"/>
              </a:lnSpc>
              <a:defRPr sz="340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711354D6-6B94-4B1D-B059-47B97417F8BB}" type="slidenum">
              <a:rPr lang="en-US" smtClean="0"/>
              <a:pPr/>
              <a:t>‹#›</a:t>
            </a:fld>
            <a:endParaRPr lang="en-US" dirty="0"/>
          </a:p>
        </p:txBody>
      </p:sp>
      <p:pic>
        <p:nvPicPr>
          <p:cNvPr id="7" name="Picture 6" descr="A black and white logo&#10;&#10;Description automatically generated with medium confidence">
            <a:extLst>
              <a:ext uri="{FF2B5EF4-FFF2-40B4-BE49-F238E27FC236}">
                <a16:creationId xmlns:a16="http://schemas.microsoft.com/office/drawing/2014/main" id="{F785806C-21FA-6A1C-1C78-D2250367D9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25" y="6606916"/>
            <a:ext cx="933452" cy="212364"/>
          </a:xfrm>
          <a:prstGeom prst="rect">
            <a:avLst/>
          </a:prstGeom>
        </p:spPr>
      </p:pic>
    </p:spTree>
    <p:extLst>
      <p:ext uri="{BB962C8B-B14F-4D97-AF65-F5344CB8AC3E}">
        <p14:creationId xmlns:p14="http://schemas.microsoft.com/office/powerpoint/2010/main" val="190879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81982"/>
            <a:ext cx="12192000" cy="338666"/>
          </a:xfrm>
          <a:prstGeom prst="rect">
            <a:avLst/>
          </a:prstGeom>
        </p:spPr>
      </p:pic>
      <p:sp>
        <p:nvSpPr>
          <p:cNvPr id="9" name="Title 1"/>
          <p:cNvSpPr>
            <a:spLocks noGrp="1"/>
          </p:cNvSpPr>
          <p:nvPr>
            <p:ph type="title"/>
          </p:nvPr>
        </p:nvSpPr>
        <p:spPr>
          <a:xfrm>
            <a:off x="838200" y="23067"/>
            <a:ext cx="10515600" cy="1325563"/>
          </a:xfrm>
        </p:spPr>
        <p:txBody>
          <a:bodyPr>
            <a:normAutofit/>
          </a:bodyPr>
          <a:lstStyle>
            <a:lvl1pPr>
              <a:lnSpc>
                <a:spcPct val="100000"/>
              </a:lnSpc>
              <a:defRPr sz="3400"/>
            </a:lvl1pPr>
          </a:lstStyle>
          <a:p>
            <a:r>
              <a:rPr lang="en-US"/>
              <a:t>Click to edit Master title style</a:t>
            </a:r>
            <a:endParaRPr lang="en-US" dirty="0"/>
          </a:p>
        </p:txBody>
      </p:sp>
      <p:sp>
        <p:nvSpPr>
          <p:cNvPr id="10" name="Slide Number Placeholder 2"/>
          <p:cNvSpPr txBox="1">
            <a:spLocks/>
          </p:cNvSpPr>
          <p:nvPr userDrawn="1"/>
        </p:nvSpPr>
        <p:spPr>
          <a:xfrm>
            <a:off x="9277350" y="655600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1354D6-6B94-4B1D-B059-47B97417F8BB}" type="slidenum">
              <a:rPr lang="en-US" smtClean="0"/>
              <a:pPr/>
              <a:t>‹#›</a:t>
            </a:fld>
            <a:endParaRPr lang="en-US" dirty="0"/>
          </a:p>
        </p:txBody>
      </p:sp>
      <p:pic>
        <p:nvPicPr>
          <p:cNvPr id="2" name="Picture 1" descr="A black and white logo&#10;&#10;Description automatically generated with medium confidence">
            <a:extLst>
              <a:ext uri="{FF2B5EF4-FFF2-40B4-BE49-F238E27FC236}">
                <a16:creationId xmlns:a16="http://schemas.microsoft.com/office/drawing/2014/main" id="{B48D8EE8-FD6A-BD1D-2CAF-4B5D555542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25" y="6647736"/>
            <a:ext cx="933452" cy="212364"/>
          </a:xfrm>
          <a:prstGeom prst="rect">
            <a:avLst/>
          </a:prstGeom>
        </p:spPr>
      </p:pic>
    </p:spTree>
    <p:extLst>
      <p:ext uri="{BB962C8B-B14F-4D97-AF65-F5344CB8AC3E}">
        <p14:creationId xmlns:p14="http://schemas.microsoft.com/office/powerpoint/2010/main" val="326894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8200" y="0"/>
            <a:ext cx="10515600" cy="1325563"/>
          </a:xfrm>
        </p:spPr>
        <p:txBody>
          <a:bodyPr>
            <a:normAutofit/>
          </a:bodyPr>
          <a:lstStyle>
            <a:lvl1pPr>
              <a:lnSpc>
                <a:spcPct val="100000"/>
              </a:lnSpc>
              <a:defRPr sz="340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711354D6-6B94-4B1D-B059-47B97417F8BB}" type="slidenum">
              <a:rPr lang="en-US" smtClean="0"/>
              <a:pPr/>
              <a:t>‹#›</a:t>
            </a:fld>
            <a:endParaRPr lang="en-US" dirty="0"/>
          </a:p>
        </p:txBody>
      </p:sp>
      <p:cxnSp>
        <p:nvCxnSpPr>
          <p:cNvPr id="8" name="Straight Connector 7"/>
          <p:cNvCxnSpPr/>
          <p:nvPr userDrawn="1"/>
        </p:nvCxnSpPr>
        <p:spPr>
          <a:xfrm>
            <a:off x="6101420" y="2047991"/>
            <a:ext cx="5420" cy="4251209"/>
          </a:xfrm>
          <a:prstGeom prst="line">
            <a:avLst/>
          </a:prstGeom>
          <a:ln>
            <a:solidFill>
              <a:srgbClr val="414343"/>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userDrawn="1"/>
        </p:nvCxnSpPr>
        <p:spPr>
          <a:xfrm flipV="1">
            <a:off x="787400" y="4025667"/>
            <a:ext cx="10629900" cy="9556"/>
          </a:xfrm>
          <a:prstGeom prst="line">
            <a:avLst/>
          </a:prstGeom>
          <a:ln>
            <a:solidFill>
              <a:srgbClr val="414343"/>
            </a:solidFill>
          </a:ln>
        </p:spPr>
        <p:style>
          <a:lnRef idx="2">
            <a:schemeClr val="accent1"/>
          </a:lnRef>
          <a:fillRef idx="0">
            <a:schemeClr val="accent1"/>
          </a:fillRef>
          <a:effectRef idx="1">
            <a:schemeClr val="accent1"/>
          </a:effectRef>
          <a:fontRef idx="minor">
            <a:schemeClr val="tx1"/>
          </a:fontRef>
        </p:style>
      </p:cxnSp>
      <p:sp>
        <p:nvSpPr>
          <p:cNvPr id="10" name="Content Placeholder 12"/>
          <p:cNvSpPr>
            <a:spLocks noGrp="1"/>
          </p:cNvSpPr>
          <p:nvPr>
            <p:ph sz="quarter" idx="13"/>
          </p:nvPr>
        </p:nvSpPr>
        <p:spPr>
          <a:xfrm>
            <a:off x="838201" y="1915004"/>
            <a:ext cx="5116424" cy="1982454"/>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2"/>
          <p:cNvSpPr>
            <a:spLocks noGrp="1"/>
          </p:cNvSpPr>
          <p:nvPr>
            <p:ph sz="quarter" idx="14"/>
          </p:nvPr>
        </p:nvSpPr>
        <p:spPr>
          <a:xfrm>
            <a:off x="6272545" y="1915004"/>
            <a:ext cx="5081255" cy="1982454"/>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2"/>
          <p:cNvSpPr>
            <a:spLocks noGrp="1"/>
          </p:cNvSpPr>
          <p:nvPr>
            <p:ph sz="quarter" idx="15"/>
          </p:nvPr>
        </p:nvSpPr>
        <p:spPr>
          <a:xfrm>
            <a:off x="821940" y="4228322"/>
            <a:ext cx="5117123" cy="2017598"/>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6"/>
          </p:nvPr>
        </p:nvSpPr>
        <p:spPr>
          <a:xfrm>
            <a:off x="6272545" y="4254761"/>
            <a:ext cx="5081255" cy="1975928"/>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black and white logo&#10;&#10;Description automatically generated with medium confidence">
            <a:extLst>
              <a:ext uri="{FF2B5EF4-FFF2-40B4-BE49-F238E27FC236}">
                <a16:creationId xmlns:a16="http://schemas.microsoft.com/office/drawing/2014/main" id="{D534FFA9-AA5D-BFBC-9395-569614357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25" y="6606916"/>
            <a:ext cx="933452" cy="212364"/>
          </a:xfrm>
          <a:prstGeom prst="rect">
            <a:avLst/>
          </a:prstGeom>
        </p:spPr>
      </p:pic>
    </p:spTree>
    <p:extLst>
      <p:ext uri="{BB962C8B-B14F-4D97-AF65-F5344CB8AC3E}">
        <p14:creationId xmlns:p14="http://schemas.microsoft.com/office/powerpoint/2010/main" val="585115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9788" y="457200"/>
            <a:ext cx="3932237" cy="1600200"/>
          </a:xfrm>
        </p:spPr>
        <p:txBody>
          <a:bodyPr anchor="b"/>
          <a:lstStyle>
            <a:lvl1pPr>
              <a:lnSpc>
                <a:spcPct val="100000"/>
              </a:lnSpc>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5" name="Picture 4" descr="A black and white logo&#10;&#10;Description automatically generated with medium confidence">
            <a:extLst>
              <a:ext uri="{FF2B5EF4-FFF2-40B4-BE49-F238E27FC236}">
                <a16:creationId xmlns:a16="http://schemas.microsoft.com/office/drawing/2014/main" id="{2C24D12F-306A-BA79-5A5C-83C7BDC4EE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25" y="6606916"/>
            <a:ext cx="933452" cy="212364"/>
          </a:xfrm>
          <a:prstGeom prst="rect">
            <a:avLst/>
          </a:prstGeom>
        </p:spPr>
      </p:pic>
    </p:spTree>
    <p:extLst>
      <p:ext uri="{BB962C8B-B14F-4D97-AF65-F5344CB8AC3E}">
        <p14:creationId xmlns:p14="http://schemas.microsoft.com/office/powerpoint/2010/main" val="141683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9788" y="457200"/>
            <a:ext cx="3932237" cy="1600200"/>
          </a:xfrm>
        </p:spPr>
        <p:txBody>
          <a:bodyPr anchor="b"/>
          <a:lstStyle>
            <a:lvl1pPr>
              <a:lnSpc>
                <a:spcPct val="100000"/>
              </a:lnSpc>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5" name="Picture 4" descr="A black and white logo&#10;&#10;Description automatically generated with medium confidence">
            <a:extLst>
              <a:ext uri="{FF2B5EF4-FFF2-40B4-BE49-F238E27FC236}">
                <a16:creationId xmlns:a16="http://schemas.microsoft.com/office/drawing/2014/main" id="{D213B410-A109-275D-204B-095BE496C2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25" y="6606916"/>
            <a:ext cx="933452" cy="212364"/>
          </a:xfrm>
          <a:prstGeom prst="rect">
            <a:avLst/>
          </a:prstGeom>
        </p:spPr>
      </p:pic>
    </p:spTree>
    <p:extLst>
      <p:ext uri="{BB962C8B-B14F-4D97-AF65-F5344CB8AC3E}">
        <p14:creationId xmlns:p14="http://schemas.microsoft.com/office/powerpoint/2010/main" val="311501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277350" y="6527171"/>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711354D6-6B94-4B1D-B059-47B97417F8BB}" type="slidenum">
              <a:rPr lang="en-US" smtClean="0"/>
              <a:pPr/>
              <a:t>‹#›</a:t>
            </a:fld>
            <a:endParaRPr lang="en-US" dirty="0"/>
          </a:p>
        </p:txBody>
      </p:sp>
      <p:sp>
        <p:nvSpPr>
          <p:cNvPr id="5" name="Footer Placeholder 4"/>
          <p:cNvSpPr>
            <a:spLocks noGrp="1"/>
          </p:cNvSpPr>
          <p:nvPr>
            <p:ph type="ftr" sz="quarter" idx="3"/>
          </p:nvPr>
        </p:nvSpPr>
        <p:spPr>
          <a:xfrm>
            <a:off x="4038600" y="6523516"/>
            <a:ext cx="4114800" cy="365125"/>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n-US"/>
              <a:t>UNCLASSIFIED</a:t>
            </a:r>
            <a:endParaRPr lang="en-US" dirty="0"/>
          </a:p>
        </p:txBody>
      </p:sp>
    </p:spTree>
    <p:extLst>
      <p:ext uri="{BB962C8B-B14F-4D97-AF65-F5344CB8AC3E}">
        <p14:creationId xmlns:p14="http://schemas.microsoft.com/office/powerpoint/2010/main" val="2890011108"/>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52" r:id="rId3"/>
    <p:sldLayoutId id="2147483662" r:id="rId4"/>
    <p:sldLayoutId id="2147483655" r:id="rId5"/>
    <p:sldLayoutId id="2147483664" r:id="rId6"/>
    <p:sldLayoutId id="2147483656" r:id="rId7"/>
    <p:sldLayoutId id="2147483657" r:id="rId8"/>
  </p:sldLayoutIdLst>
  <p:hf sldNum="0" hdr="0" dt="0"/>
  <p:txStyles>
    <p:titleStyle>
      <a:lvl1pPr algn="ctr" defTabSz="914400" rtl="0" eaLnBrk="1" latinLnBrk="0" hangingPunct="1">
        <a:lnSpc>
          <a:spcPct val="100000"/>
        </a:lnSpc>
        <a:spcBef>
          <a:spcPct val="0"/>
        </a:spcBef>
        <a:buNone/>
        <a:defRPr sz="3400" kern="1200">
          <a:solidFill>
            <a:srgbClr val="545454"/>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hivresearch.org/african-cohort-study-africos" TargetMode="External"/><Relationship Id="rId7" Type="http://schemas.openxmlformats.org/officeDocument/2006/relationships/image" Target="../media/image18.png"/><Relationship Id="rId2" Type="http://schemas.openxmlformats.org/officeDocument/2006/relationships/hyperlink" Target="mailto:mromo@hivresearch.org"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ctrTitle"/>
          </p:nvPr>
        </p:nvSpPr>
        <p:spPr>
          <a:xfrm>
            <a:off x="1186543" y="868363"/>
            <a:ext cx="9818914" cy="2387600"/>
          </a:xfrm>
        </p:spPr>
        <p:txBody>
          <a:bodyPr>
            <a:normAutofit fontScale="90000"/>
          </a:bodyPr>
          <a:lstStyle/>
          <a:p>
            <a:pPr>
              <a:lnSpc>
                <a:spcPct val="100000"/>
              </a:lnSpc>
            </a:pPr>
            <a:r>
              <a:rPr lang="en-US" sz="4000" dirty="0"/>
              <a:t>Dolutegravir-containing antiretroviral therapy and incident hypertension: Findings from a prospective cohort in Kenya, Nigeria, Tanzania, and Uganda</a:t>
            </a:r>
          </a:p>
        </p:txBody>
      </p:sp>
      <p:sp>
        <p:nvSpPr>
          <p:cNvPr id="10" name="Subtitle 4"/>
          <p:cNvSpPr>
            <a:spLocks noGrp="1"/>
          </p:cNvSpPr>
          <p:nvPr>
            <p:ph type="subTitle" idx="1"/>
          </p:nvPr>
        </p:nvSpPr>
        <p:spPr>
          <a:xfrm>
            <a:off x="1524000" y="3602037"/>
            <a:ext cx="9144000" cy="1877923"/>
          </a:xfrm>
        </p:spPr>
        <p:txBody>
          <a:bodyPr>
            <a:normAutofit fontScale="85000" lnSpcReduction="10000"/>
          </a:bodyPr>
          <a:lstStyle/>
          <a:p>
            <a:r>
              <a:rPr lang="en-US" sz="1800" b="1" dirty="0">
                <a:effectLst/>
                <a:latin typeface="Arial" panose="020B0604020202020204" pitchFamily="34" charset="0"/>
                <a:ea typeface="Calibri" panose="020F0502020204030204" pitchFamily="34" charset="0"/>
                <a:cs typeface="Times New Roman" panose="02020603050405020304" pitchFamily="18" charset="0"/>
              </a:rPr>
              <a:t>Matthew L. Romo</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r>
              <a:rPr lang="en-US" sz="1800" baseline="30000" dirty="0">
                <a:effectLst/>
                <a:latin typeface="Arial" panose="020B0604020202020204" pitchFamily="34" charset="0"/>
                <a:ea typeface="Calibri" panose="020F0502020204030204" pitchFamily="34" charset="0"/>
                <a:cs typeface="Times New Roman" panose="02020603050405020304" pitchFamily="18" charset="0"/>
              </a:rPr>
              <a:t>1,2</a:t>
            </a:r>
            <a:r>
              <a:rPr lang="en-US" sz="1800" dirty="0">
                <a:effectLst/>
                <a:latin typeface="Arial" panose="020B0604020202020204" pitchFamily="34" charset="0"/>
                <a:ea typeface="Calibri" panose="020F0502020204030204" pitchFamily="34" charset="0"/>
                <a:cs typeface="Times New Roman" panose="02020603050405020304" pitchFamily="18" charset="0"/>
              </a:rPr>
              <a:t> Seth Frndak, Nicole Dear, Hannah Kibuuka, John Owuoth, Valentine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Sing’oei</a:t>
            </a:r>
            <a:r>
              <a:rPr lang="en-US" sz="1800" dirty="0">
                <a:effectLst/>
                <a:latin typeface="Arial" panose="020B0604020202020204" pitchFamily="34" charset="0"/>
                <a:ea typeface="Calibri" panose="020F0502020204030204" pitchFamily="34" charset="0"/>
                <a:cs typeface="Times New Roman" panose="02020603050405020304" pitchFamily="18" charset="0"/>
              </a:rPr>
              <a:t>, Jonah Maswai, Emmanuel Bahemana, Victor Anyebe, Zahra Parker, J. Sean Cavanaugh, Neha Shah, Julie A. Ake, Trevor A. Crowell; on behalf of the African Cohort Study (AFRICOS) group</a:t>
            </a:r>
            <a:br>
              <a:rPr lang="en-US" sz="1800" dirty="0">
                <a:effectLst/>
                <a:latin typeface="Arial" panose="020B0604020202020204" pitchFamily="34" charset="0"/>
                <a:ea typeface="Calibri" panose="020F0502020204030204" pitchFamily="34" charset="0"/>
                <a:cs typeface="Times New Roman" panose="02020603050405020304" pitchFamily="18" charset="0"/>
              </a:rPr>
            </a:br>
            <a:br>
              <a:rPr lang="en-US" sz="1800" dirty="0"/>
            </a:br>
            <a:r>
              <a:rPr lang="en-US" sz="1800" baseline="30000" dirty="0"/>
              <a:t>1</a:t>
            </a:r>
            <a:r>
              <a:rPr lang="en-US" sz="1800" dirty="0"/>
              <a:t>U.S. Military HIV Research Program, CIDR, Walter Reed Army Institute of Research, Silver Spring, MD</a:t>
            </a:r>
            <a:br>
              <a:rPr lang="en-US" sz="1800" dirty="0"/>
            </a:br>
            <a:r>
              <a:rPr lang="en-US" sz="1800" baseline="30000" dirty="0"/>
              <a:t>2</a:t>
            </a:r>
            <a:r>
              <a:rPr lang="en-US" sz="1800" dirty="0"/>
              <a:t>Henry M. Jackson Foundation for the Advancement of Military Medicine, Inc., Bethesda, MD</a:t>
            </a:r>
            <a:br>
              <a:rPr lang="en-US" sz="1800" dirty="0"/>
            </a:br>
            <a:br>
              <a:rPr lang="en-US" sz="1800" dirty="0"/>
            </a:br>
            <a:r>
              <a:rPr lang="en-US" sz="1800" dirty="0"/>
              <a:t>26 July 2024</a:t>
            </a:r>
          </a:p>
          <a:p>
            <a:pPr algn="ctr"/>
            <a:endParaRPr lang="en-US" sz="2400" dirty="0"/>
          </a:p>
        </p:txBody>
      </p:sp>
      <p:sp>
        <p:nvSpPr>
          <p:cNvPr id="2" name="TextBox 1">
            <a:extLst>
              <a:ext uri="{FF2B5EF4-FFF2-40B4-BE49-F238E27FC236}">
                <a16:creationId xmlns:a16="http://schemas.microsoft.com/office/drawing/2014/main" id="{CD418B18-004D-8B4D-F68E-E3385808CCB8}"/>
              </a:ext>
            </a:extLst>
          </p:cNvPr>
          <p:cNvSpPr txBox="1"/>
          <p:nvPr/>
        </p:nvSpPr>
        <p:spPr>
          <a:xfrm>
            <a:off x="0" y="6586759"/>
            <a:ext cx="8892209" cy="276999"/>
          </a:xfrm>
          <a:prstGeom prst="rect">
            <a:avLst/>
          </a:prstGeom>
          <a:noFill/>
        </p:spPr>
        <p:txBody>
          <a:bodyPr wrap="square" rtlCol="0">
            <a:spAutoFit/>
          </a:bodyPr>
          <a:lstStyle/>
          <a:p>
            <a:r>
              <a:rPr lang="en-US" sz="600" dirty="0">
                <a:solidFill>
                  <a:schemeClr val="bg1"/>
                </a:solidFill>
              </a:rPr>
              <a:t>Material has been reviewed by the Walter Reed Army Institute of Research.  There is no objection to its presentation and/or publication.  The opinions or assertions contained herein are the private views of the author, and are not to be construed as official, or as reflecting true views of the Department of the Army or the Department of Defense. The investigators have adhered to the policies for protection of human participants as prescribed in AR 70–25.</a:t>
            </a:r>
          </a:p>
        </p:txBody>
      </p:sp>
    </p:spTree>
    <p:extLst>
      <p:ext uri="{BB962C8B-B14F-4D97-AF65-F5344CB8AC3E}">
        <p14:creationId xmlns:p14="http://schemas.microsoft.com/office/powerpoint/2010/main" val="1588479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5B0C-80F7-3B7E-59A5-947BBDFDA650}"/>
              </a:ext>
            </a:extLst>
          </p:cNvPr>
          <p:cNvSpPr>
            <a:spLocks noGrp="1"/>
          </p:cNvSpPr>
          <p:nvPr>
            <p:ph type="title"/>
          </p:nvPr>
        </p:nvSpPr>
        <p:spPr/>
        <p:txBody>
          <a:bodyPr/>
          <a:lstStyle/>
          <a:p>
            <a:r>
              <a:rPr lang="en-US" dirty="0"/>
              <a:t>Results: Incident Hypertension </a:t>
            </a:r>
            <a:br>
              <a:rPr lang="en-US" dirty="0"/>
            </a:br>
            <a:r>
              <a:rPr lang="en-US" dirty="0"/>
              <a:t>and ART Anchor Drug Use</a:t>
            </a:r>
          </a:p>
        </p:txBody>
      </p:sp>
      <p:graphicFrame>
        <p:nvGraphicFramePr>
          <p:cNvPr id="8" name="Table 7">
            <a:extLst>
              <a:ext uri="{FF2B5EF4-FFF2-40B4-BE49-F238E27FC236}">
                <a16:creationId xmlns:a16="http://schemas.microsoft.com/office/drawing/2014/main" id="{549ED5A0-D5AA-643A-70BA-7695BE0EAD40}"/>
              </a:ext>
            </a:extLst>
          </p:cNvPr>
          <p:cNvGraphicFramePr>
            <a:graphicFrameLocks noGrp="1"/>
          </p:cNvGraphicFramePr>
          <p:nvPr>
            <p:extLst>
              <p:ext uri="{D42A27DB-BD31-4B8C-83A1-F6EECF244321}">
                <p14:modId xmlns:p14="http://schemas.microsoft.com/office/powerpoint/2010/main" val="3522953715"/>
              </p:ext>
            </p:extLst>
          </p:nvPr>
        </p:nvGraphicFramePr>
        <p:xfrm>
          <a:off x="2155825" y="2893855"/>
          <a:ext cx="7880350" cy="2748789"/>
        </p:xfrm>
        <a:graphic>
          <a:graphicData uri="http://schemas.openxmlformats.org/drawingml/2006/table">
            <a:tbl>
              <a:tblPr firstRow="1" firstCol="1">
                <a:tableStyleId>{5C22544A-7EE6-4342-B048-85BDC9FD1C3A}</a:tableStyleId>
              </a:tblPr>
              <a:tblGrid>
                <a:gridCol w="2934606">
                  <a:extLst>
                    <a:ext uri="{9D8B030D-6E8A-4147-A177-3AD203B41FA5}">
                      <a16:colId xmlns:a16="http://schemas.microsoft.com/office/drawing/2014/main" val="1829550613"/>
                    </a:ext>
                  </a:extLst>
                </a:gridCol>
                <a:gridCol w="2472872">
                  <a:extLst>
                    <a:ext uri="{9D8B030D-6E8A-4147-A177-3AD203B41FA5}">
                      <a16:colId xmlns:a16="http://schemas.microsoft.com/office/drawing/2014/main" val="1157527648"/>
                    </a:ext>
                  </a:extLst>
                </a:gridCol>
                <a:gridCol w="2472872">
                  <a:extLst>
                    <a:ext uri="{9D8B030D-6E8A-4147-A177-3AD203B41FA5}">
                      <a16:colId xmlns:a16="http://schemas.microsoft.com/office/drawing/2014/main" val="1937076522"/>
                    </a:ext>
                  </a:extLst>
                </a:gridCol>
              </a:tblGrid>
              <a:tr h="203784">
                <a:tc>
                  <a:txBody>
                    <a:bodyPr/>
                    <a:lstStyle/>
                    <a:p>
                      <a:pPr algn="ctr">
                        <a:lnSpc>
                          <a:spcPct val="107000"/>
                        </a:lnSpc>
                      </a:pPr>
                      <a:endParaRPr lang="en-US" sz="1600" b="1" dirty="0">
                        <a:effectLst/>
                        <a:latin typeface="+mn-lt"/>
                        <a:cs typeface="Times New Roman" panose="02020603050405020304" pitchFamily="18" charset="0"/>
                      </a:endParaRPr>
                    </a:p>
                  </a:txBody>
                  <a:tcPr marL="114300" marR="114300" marT="38100" marB="38100" anchor="ctr"/>
                </a:tc>
                <a:tc>
                  <a:txBody>
                    <a:bodyPr/>
                    <a:lstStyle/>
                    <a:p>
                      <a:pPr algn="ctr">
                        <a:lnSpc>
                          <a:spcPct val="107000"/>
                        </a:lnSpc>
                      </a:pPr>
                      <a:r>
                        <a:rPr lang="en-US" sz="1600" b="1" dirty="0">
                          <a:effectLst/>
                          <a:latin typeface="+mn-lt"/>
                          <a:cs typeface="Times New Roman" panose="02020603050405020304" pitchFamily="18" charset="0"/>
                        </a:rPr>
                        <a:t>n (Column %)</a:t>
                      </a:r>
                    </a:p>
                  </a:txBody>
                  <a:tcPr marL="114300" marR="114300" marT="38100" marB="38100" anchor="ctr"/>
                </a:tc>
                <a:tc>
                  <a:txBody>
                    <a:bodyPr/>
                    <a:lstStyle/>
                    <a:p>
                      <a:pPr algn="ctr">
                        <a:lnSpc>
                          <a:spcPct val="107000"/>
                        </a:lnSpc>
                      </a:pPr>
                      <a:r>
                        <a:rPr lang="en-US" sz="1600" b="1" dirty="0">
                          <a:effectLst/>
                          <a:latin typeface="Arial" panose="020B0604020202020204" pitchFamily="34" charset="0"/>
                          <a:ea typeface="Calibri" panose="020F0502020204030204" pitchFamily="34" charset="0"/>
                        </a:rPr>
                        <a:t>Median (IQR) years of follow-up </a:t>
                      </a:r>
                      <a:endParaRPr lang="en-US" sz="1600" b="1" dirty="0">
                        <a:effectLst/>
                        <a:latin typeface="+mn-lt"/>
                        <a:cs typeface="Times New Roman" panose="02020603050405020304" pitchFamily="18" charset="0"/>
                      </a:endParaRPr>
                    </a:p>
                  </a:txBody>
                  <a:tcPr marL="114300" marR="114300" marT="38100" marB="38100" anchor="ctr"/>
                </a:tc>
                <a:extLst>
                  <a:ext uri="{0D108BD9-81ED-4DB2-BD59-A6C34878D82A}">
                    <a16:rowId xmlns:a16="http://schemas.microsoft.com/office/drawing/2014/main" val="1742754334"/>
                  </a:ext>
                </a:extLst>
              </a:tr>
              <a:tr h="203784">
                <a:tc>
                  <a:txBody>
                    <a:bodyPr/>
                    <a:lstStyle/>
                    <a:p>
                      <a:pPr marL="0" marR="0">
                        <a:lnSpc>
                          <a:spcPct val="107000"/>
                        </a:lnSpc>
                        <a:spcBef>
                          <a:spcPts val="0"/>
                        </a:spcBef>
                        <a:spcAft>
                          <a:spcPts val="0"/>
                        </a:spcAft>
                      </a:pPr>
                      <a:r>
                        <a:rPr lang="en-US" sz="1600" dirty="0">
                          <a:solidFill>
                            <a:schemeClr val="bg1"/>
                          </a:solidFill>
                          <a:effectLst/>
                          <a:latin typeface="+mn-lt"/>
                          <a:ea typeface="Calibri" panose="020F0502020204030204" pitchFamily="34" charset="0"/>
                          <a:cs typeface="Times New Roman" panose="02020603050405020304" pitchFamily="18" charset="0"/>
                        </a:rPr>
                        <a:t>PWH: Ever ART anchor exposure*</a:t>
                      </a:r>
                    </a:p>
                  </a:txBody>
                  <a:tcPr marL="38100" marR="114300" marT="38100" marB="38100" anchor="ctr"/>
                </a:tc>
                <a:tc>
                  <a:txBody>
                    <a:bodyPr/>
                    <a:lstStyle/>
                    <a:p>
                      <a:pPr>
                        <a:lnSpc>
                          <a:spcPct val="107000"/>
                        </a:lnSpc>
                      </a:pPr>
                      <a:endParaRPr lang="en-US" sz="1600" dirty="0">
                        <a:effectLst/>
                        <a:latin typeface="+mn-lt"/>
                        <a:cs typeface="Times New Roman" panose="02020603050405020304" pitchFamily="18" charset="0"/>
                      </a:endParaRPr>
                    </a:p>
                  </a:txBody>
                  <a:tcPr marL="114300" marR="114300" marT="38100" marB="38100" anchor="ctr"/>
                </a:tc>
                <a:tc>
                  <a:txBody>
                    <a:bodyPr/>
                    <a:lstStyle/>
                    <a:p>
                      <a:pPr>
                        <a:lnSpc>
                          <a:spcPct val="107000"/>
                        </a:lnSpc>
                      </a:pPr>
                      <a:endParaRPr lang="en-US" sz="1600" dirty="0">
                        <a:effectLst/>
                        <a:latin typeface="+mn-lt"/>
                        <a:cs typeface="Times New Roman" panose="02020603050405020304" pitchFamily="18" charset="0"/>
                      </a:endParaRPr>
                    </a:p>
                  </a:txBody>
                  <a:tcPr marL="114300" marR="114300" marT="38100" marB="38100" anchor="ctr"/>
                </a:tc>
                <a:extLst>
                  <a:ext uri="{0D108BD9-81ED-4DB2-BD59-A6C34878D82A}">
                    <a16:rowId xmlns:a16="http://schemas.microsoft.com/office/drawing/2014/main" val="2202004106"/>
                  </a:ext>
                </a:extLst>
              </a:tr>
              <a:tr h="203784">
                <a:tc>
                  <a:txBody>
                    <a:bodyPr/>
                    <a:lstStyle/>
                    <a:p>
                      <a:pPr marL="0" marR="0">
                        <a:lnSpc>
                          <a:spcPct val="107000"/>
                        </a:lnSpc>
                        <a:spcBef>
                          <a:spcPts val="0"/>
                        </a:spcBef>
                        <a:spcAft>
                          <a:spcPts val="0"/>
                        </a:spcAft>
                      </a:pPr>
                      <a:r>
                        <a:rPr lang="en-US" sz="1600" b="0" dirty="0">
                          <a:solidFill>
                            <a:schemeClr val="bg1"/>
                          </a:solidFill>
                          <a:effectLst/>
                          <a:latin typeface="+mn-lt"/>
                          <a:ea typeface="Calibri" panose="020F0502020204030204" pitchFamily="34" charset="0"/>
                          <a:cs typeface="Times New Roman" panose="02020603050405020304" pitchFamily="18" charset="0"/>
                        </a:rPr>
                        <a:t>DTG</a:t>
                      </a:r>
                    </a:p>
                  </a:txBody>
                  <a:tcPr marL="190500" marR="114300" marT="38100" marB="38100" anchor="ct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1907 (70.5%)</a:t>
                      </a:r>
                      <a:endParaRPr lang="en-US" sz="1600" dirty="0">
                        <a:effectLst/>
                        <a:latin typeface="+mn-lt"/>
                        <a:ea typeface="Calibri" panose="020F0502020204030204" pitchFamily="34" charset="0"/>
                        <a:cs typeface="Times New Roman" panose="02020603050405020304" pitchFamily="18" charset="0"/>
                      </a:endParaRPr>
                    </a:p>
                  </a:txBody>
                  <a:tcPr marL="114300" marR="114300" marT="38100" marB="3810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Arial" panose="020B0604020202020204" pitchFamily="34" charset="0"/>
                          <a:ea typeface="Calibri" panose="020F0502020204030204" pitchFamily="34" charset="0"/>
                        </a:rPr>
                        <a:t>3.4 (2.2-4.0)</a:t>
                      </a:r>
                    </a:p>
                  </a:txBody>
                  <a:tcPr marL="114300" marR="114300" marT="38100" marB="38100" anchor="ctr"/>
                </a:tc>
                <a:extLst>
                  <a:ext uri="{0D108BD9-81ED-4DB2-BD59-A6C34878D82A}">
                    <a16:rowId xmlns:a16="http://schemas.microsoft.com/office/drawing/2014/main" val="150846894"/>
                  </a:ext>
                </a:extLst>
              </a:tr>
              <a:tr h="203784">
                <a:tc>
                  <a:txBody>
                    <a:bodyPr/>
                    <a:lstStyle/>
                    <a:p>
                      <a:pPr marL="0" marR="0">
                        <a:lnSpc>
                          <a:spcPct val="107000"/>
                        </a:lnSpc>
                        <a:spcBef>
                          <a:spcPts val="0"/>
                        </a:spcBef>
                        <a:spcAft>
                          <a:spcPts val="0"/>
                        </a:spcAft>
                      </a:pPr>
                      <a:r>
                        <a:rPr lang="en-US" sz="1600" b="0" dirty="0">
                          <a:solidFill>
                            <a:schemeClr val="bg1"/>
                          </a:solidFill>
                          <a:effectLst/>
                          <a:latin typeface="+mn-lt"/>
                          <a:ea typeface="Calibri" panose="020F0502020204030204" pitchFamily="34" charset="0"/>
                          <a:cs typeface="Times New Roman" panose="02020603050405020304" pitchFamily="18" charset="0"/>
                        </a:rPr>
                        <a:t>EFV</a:t>
                      </a:r>
                    </a:p>
                  </a:txBody>
                  <a:tcPr marL="190500" marR="114300" marT="38100" marB="38100" anchor="ctr"/>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1737 (64.2%)</a:t>
                      </a:r>
                      <a:endParaRPr lang="en-US" sz="1600" dirty="0">
                        <a:effectLst/>
                        <a:latin typeface="+mn-lt"/>
                        <a:ea typeface="Calibri" panose="020F0502020204030204" pitchFamily="34" charset="0"/>
                        <a:cs typeface="Times New Roman" panose="02020603050405020304" pitchFamily="18" charset="0"/>
                      </a:endParaRPr>
                    </a:p>
                  </a:txBody>
                  <a:tcPr marL="114300" marR="114300" marT="38100" marB="3810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a typeface="Calibri" panose="020F0502020204030204" pitchFamily="34" charset="0"/>
                        </a:rPr>
                        <a:t>4.2 (3.0-5.5)</a:t>
                      </a:r>
                    </a:p>
                  </a:txBody>
                  <a:tcPr marL="114300" marR="114300" marT="38100" marB="38100" anchor="ctr"/>
                </a:tc>
                <a:extLst>
                  <a:ext uri="{0D108BD9-81ED-4DB2-BD59-A6C34878D82A}">
                    <a16:rowId xmlns:a16="http://schemas.microsoft.com/office/drawing/2014/main" val="104783607"/>
                  </a:ext>
                </a:extLst>
              </a:tr>
              <a:tr h="203784">
                <a:tc>
                  <a:txBody>
                    <a:bodyPr/>
                    <a:lstStyle/>
                    <a:p>
                      <a:pPr marL="0" marR="0">
                        <a:lnSpc>
                          <a:spcPct val="107000"/>
                        </a:lnSpc>
                        <a:spcBef>
                          <a:spcPts val="0"/>
                        </a:spcBef>
                        <a:spcAft>
                          <a:spcPts val="0"/>
                        </a:spcAft>
                      </a:pPr>
                      <a:r>
                        <a:rPr lang="en-US" sz="1600" b="0" dirty="0">
                          <a:solidFill>
                            <a:schemeClr val="bg1"/>
                          </a:solidFill>
                          <a:effectLst/>
                          <a:latin typeface="+mn-lt"/>
                          <a:ea typeface="Calibri" panose="020F0502020204030204" pitchFamily="34" charset="0"/>
                          <a:cs typeface="Times New Roman" panose="02020603050405020304" pitchFamily="18" charset="0"/>
                        </a:rPr>
                        <a:t>NVP</a:t>
                      </a:r>
                    </a:p>
                  </a:txBody>
                  <a:tcPr marL="190500" marR="114300" marT="38100" marB="38100" anchor="ctr"/>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615 (22.7%)</a:t>
                      </a:r>
                      <a:endParaRPr lang="en-US" sz="1600" dirty="0">
                        <a:effectLst/>
                        <a:latin typeface="+mn-lt"/>
                        <a:ea typeface="Calibri" panose="020F0502020204030204" pitchFamily="34" charset="0"/>
                        <a:cs typeface="Times New Roman" panose="02020603050405020304" pitchFamily="18" charset="0"/>
                      </a:endParaRPr>
                    </a:p>
                  </a:txBody>
                  <a:tcPr marL="114300" marR="114300" marT="38100" marB="3810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Arial" panose="020B0604020202020204" pitchFamily="34" charset="0"/>
                          <a:ea typeface="Calibri" panose="020F0502020204030204" pitchFamily="34" charset="0"/>
                        </a:rPr>
                        <a:t>4.5 (3.5-5.4)</a:t>
                      </a:r>
                    </a:p>
                  </a:txBody>
                  <a:tcPr marL="114300" marR="114300" marT="38100" marB="38100" anchor="ctr"/>
                </a:tc>
                <a:extLst>
                  <a:ext uri="{0D108BD9-81ED-4DB2-BD59-A6C34878D82A}">
                    <a16:rowId xmlns:a16="http://schemas.microsoft.com/office/drawing/2014/main" val="781326022"/>
                  </a:ext>
                </a:extLst>
              </a:tr>
              <a:tr h="203784">
                <a:tc>
                  <a:txBody>
                    <a:bodyPr/>
                    <a:lstStyle/>
                    <a:p>
                      <a:pPr marL="0" marR="0">
                        <a:lnSpc>
                          <a:spcPct val="107000"/>
                        </a:lnSpc>
                        <a:spcBef>
                          <a:spcPts val="0"/>
                        </a:spcBef>
                        <a:spcAft>
                          <a:spcPts val="0"/>
                        </a:spcAft>
                      </a:pPr>
                      <a:r>
                        <a:rPr lang="en-US" sz="1600" b="0" dirty="0">
                          <a:solidFill>
                            <a:schemeClr val="bg1"/>
                          </a:solidFill>
                          <a:effectLst/>
                          <a:latin typeface="+mn-lt"/>
                          <a:ea typeface="Calibri" panose="020F0502020204030204" pitchFamily="34" charset="0"/>
                          <a:cs typeface="Times New Roman" panose="02020603050405020304" pitchFamily="18" charset="0"/>
                        </a:rPr>
                        <a:t>PI/r</a:t>
                      </a:r>
                    </a:p>
                  </a:txBody>
                  <a:tcPr marL="190500" marR="114300" marT="38100" marB="38100" anchor="ctr"/>
                </a:tc>
                <a:tc>
                  <a:txBody>
                    <a:bodyPr/>
                    <a:lstStyle/>
                    <a:p>
                      <a:pPr marL="0" marR="0" algn="ctr">
                        <a:lnSpc>
                          <a:spcPct val="107000"/>
                        </a:lnSpc>
                        <a:spcBef>
                          <a:spcPts val="0"/>
                        </a:spcBef>
                        <a:spcAft>
                          <a:spcPts val="0"/>
                        </a:spcAft>
                      </a:pPr>
                      <a:r>
                        <a:rPr lang="en-US" sz="1600" kern="1200" dirty="0">
                          <a:solidFill>
                            <a:schemeClr val="dk1"/>
                          </a:solidFill>
                          <a:effectLst/>
                          <a:latin typeface="+mn-lt"/>
                          <a:ea typeface="+mn-ea"/>
                          <a:cs typeface="+mn-cs"/>
                        </a:rPr>
                        <a:t>310 (11.5%)</a:t>
                      </a:r>
                      <a:endParaRPr lang="en-US" sz="1600" dirty="0">
                        <a:effectLst/>
                        <a:latin typeface="+mn-lt"/>
                        <a:ea typeface="Calibri" panose="020F0502020204030204" pitchFamily="34" charset="0"/>
                        <a:cs typeface="Times New Roman" panose="02020603050405020304" pitchFamily="18" charset="0"/>
                      </a:endParaRPr>
                    </a:p>
                  </a:txBody>
                  <a:tcPr marL="114300" marR="114300" marT="38100" marB="3810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ffectLst/>
                          <a:latin typeface="Arial" panose="020B0604020202020204" pitchFamily="34" charset="0"/>
                          <a:ea typeface="Calibri" panose="020F0502020204030204" pitchFamily="34" charset="0"/>
                        </a:rPr>
                        <a:t>6.0 (3.7-7.9)</a:t>
                      </a:r>
                    </a:p>
                  </a:txBody>
                  <a:tcPr marL="114300" marR="114300" marT="38100" marB="38100" anchor="ctr"/>
                </a:tc>
                <a:extLst>
                  <a:ext uri="{0D108BD9-81ED-4DB2-BD59-A6C34878D82A}">
                    <a16:rowId xmlns:a16="http://schemas.microsoft.com/office/drawing/2014/main" val="2083965517"/>
                  </a:ext>
                </a:extLst>
              </a:tr>
              <a:tr h="203784">
                <a:tc>
                  <a:txBody>
                    <a:bodyPr/>
                    <a:lstStyle/>
                    <a:p>
                      <a:pPr marL="0" marR="0">
                        <a:lnSpc>
                          <a:spcPct val="107000"/>
                        </a:lnSpc>
                        <a:spcBef>
                          <a:spcPts val="0"/>
                        </a:spcBef>
                        <a:spcAft>
                          <a:spcPts val="0"/>
                        </a:spcAft>
                      </a:pPr>
                      <a:r>
                        <a:rPr lang="en-US" sz="1600" dirty="0" err="1">
                          <a:solidFill>
                            <a:schemeClr val="bg1"/>
                          </a:solidFill>
                          <a:effectLst/>
                          <a:latin typeface="+mn-lt"/>
                          <a:ea typeface="Calibri" panose="020F0502020204030204" pitchFamily="34" charset="0"/>
                          <a:cs typeface="Times New Roman" panose="02020603050405020304" pitchFamily="18" charset="0"/>
                        </a:rPr>
                        <a:t>PWoH</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38100" marR="114300" marT="38100" marB="38100" anchor="ctr"/>
                </a:tc>
                <a:tc>
                  <a:txBody>
                    <a:bodyPr/>
                    <a:lstStyle/>
                    <a:p>
                      <a:pPr algn="ctr">
                        <a:lnSpc>
                          <a:spcPct val="107000"/>
                        </a:lnSpc>
                      </a:pPr>
                      <a:r>
                        <a:rPr lang="en-US" sz="1600" dirty="0">
                          <a:solidFill>
                            <a:srgbClr val="000000"/>
                          </a:solidFill>
                          <a:effectLst/>
                          <a:latin typeface="+mn-lt"/>
                          <a:ea typeface="Calibri" panose="020F0502020204030204" pitchFamily="34" charset="0"/>
                          <a:cs typeface="Calibri" panose="020F0502020204030204" pitchFamily="34" charset="0"/>
                        </a:rPr>
                        <a:t>545 (100%)</a:t>
                      </a:r>
                      <a:endParaRPr lang="en-US" sz="1600" dirty="0">
                        <a:effectLst/>
                        <a:latin typeface="+mn-lt"/>
                        <a:cs typeface="Times New Roman" panose="02020603050405020304" pitchFamily="18" charset="0"/>
                      </a:endParaRPr>
                    </a:p>
                  </a:txBody>
                  <a:tcPr marL="114300" marR="114300" marT="38100" marB="3810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dirty="0">
                          <a:ea typeface="Calibri" panose="020F0502020204030204" pitchFamily="34" charset="0"/>
                        </a:rPr>
                        <a:t>7.5 (5.2-8.7)</a:t>
                      </a:r>
                      <a:endParaRPr lang="en-US" sz="1600" dirty="0">
                        <a:effectLst/>
                        <a:latin typeface="Arial" panose="020B0604020202020204" pitchFamily="34" charset="0"/>
                        <a:ea typeface="Calibri" panose="020F0502020204030204" pitchFamily="34" charset="0"/>
                      </a:endParaRPr>
                    </a:p>
                  </a:txBody>
                  <a:tcPr marL="114300" marR="114300" marT="38100" marB="38100" anchor="ctr"/>
                </a:tc>
                <a:extLst>
                  <a:ext uri="{0D108BD9-81ED-4DB2-BD59-A6C34878D82A}">
                    <a16:rowId xmlns:a16="http://schemas.microsoft.com/office/drawing/2014/main" val="1092008393"/>
                  </a:ext>
                </a:extLst>
              </a:tr>
            </a:tbl>
          </a:graphicData>
        </a:graphic>
      </p:graphicFrame>
      <p:sp>
        <p:nvSpPr>
          <p:cNvPr id="9" name="TextBox 8">
            <a:extLst>
              <a:ext uri="{FF2B5EF4-FFF2-40B4-BE49-F238E27FC236}">
                <a16:creationId xmlns:a16="http://schemas.microsoft.com/office/drawing/2014/main" id="{B928767E-CEF5-9B8E-4A8A-EC6C0D31E549}"/>
              </a:ext>
            </a:extLst>
          </p:cNvPr>
          <p:cNvSpPr txBox="1"/>
          <p:nvPr/>
        </p:nvSpPr>
        <p:spPr>
          <a:xfrm>
            <a:off x="0" y="5939155"/>
            <a:ext cx="11956798" cy="646331"/>
          </a:xfrm>
          <a:prstGeom prst="rect">
            <a:avLst/>
          </a:prstGeom>
          <a:noFill/>
        </p:spPr>
        <p:txBody>
          <a:bodyPr wrap="square" rtlCol="0">
            <a:spAutoFit/>
          </a:bodyPr>
          <a:lstStyle/>
          <a:p>
            <a:r>
              <a:rPr lang="en-US" sz="1200" dirty="0"/>
              <a:t>*PWH can contribute to multiple anchor drug categories.</a:t>
            </a:r>
            <a:br>
              <a:rPr lang="en-US" sz="1200" dirty="0"/>
            </a:br>
            <a:r>
              <a:rPr lang="en-US" sz="1200" dirty="0"/>
              <a:t>ART, antiretroviral therapy; DTG, dolutegravir; EFV, efavirenz; IQR, interquartile range; NVP, nevirapine; PI/r, ritonavir-boosted protease inhibitor; PWH, people with HIV; </a:t>
            </a:r>
            <a:r>
              <a:rPr lang="en-US" sz="1200" dirty="0" err="1"/>
              <a:t>PWoH</a:t>
            </a:r>
            <a:r>
              <a:rPr lang="en-US" sz="1200" dirty="0"/>
              <a:t>, people without HIV. </a:t>
            </a:r>
          </a:p>
        </p:txBody>
      </p:sp>
      <p:sp>
        <p:nvSpPr>
          <p:cNvPr id="10" name="Content Placeholder 2">
            <a:extLst>
              <a:ext uri="{FF2B5EF4-FFF2-40B4-BE49-F238E27FC236}">
                <a16:creationId xmlns:a16="http://schemas.microsoft.com/office/drawing/2014/main" id="{A9B88FB5-2F73-3D67-953A-033E6C2C3D98}"/>
              </a:ext>
            </a:extLst>
          </p:cNvPr>
          <p:cNvSpPr>
            <a:spLocks noGrp="1"/>
          </p:cNvSpPr>
          <p:nvPr>
            <p:ph idx="1"/>
          </p:nvPr>
        </p:nvSpPr>
        <p:spPr>
          <a:xfrm>
            <a:off x="577119" y="1473558"/>
            <a:ext cx="11471174" cy="821570"/>
          </a:xfrm>
        </p:spPr>
        <p:txBody>
          <a:bodyPr>
            <a:normAutofit fontScale="77500" lnSpcReduction="20000"/>
          </a:bodyPr>
          <a:lstStyle/>
          <a:p>
            <a:r>
              <a:rPr lang="en-US" sz="3800" b="1" dirty="0">
                <a:ea typeface="Calibri" panose="020F0502020204030204" pitchFamily="34" charset="0"/>
              </a:rPr>
              <a:t>427 (13.1%) participants had the outcome of incident hypertension during follow-up</a:t>
            </a:r>
            <a:endParaRPr lang="en-US" sz="3800" b="1" dirty="0">
              <a:effectLst/>
              <a:ea typeface="Calibri" panose="020F0502020204030204" pitchFamily="34" charset="0"/>
            </a:endParaRPr>
          </a:p>
          <a:p>
            <a:pPr lvl="1"/>
            <a:endParaRPr lang="en-US" sz="1400" dirty="0">
              <a:effectLst/>
              <a:latin typeface="Arial" panose="020B0604020202020204" pitchFamily="34" charset="0"/>
              <a:ea typeface="Calibri" panose="020F0502020204030204" pitchFamily="34" charset="0"/>
            </a:endParaRPr>
          </a:p>
          <a:p>
            <a:endParaRPr lang="en-US" sz="1800" dirty="0">
              <a:ea typeface="Calibri" panose="020F0502020204030204" pitchFamily="34" charset="0"/>
            </a:endParaRPr>
          </a:p>
        </p:txBody>
      </p:sp>
    </p:spTree>
    <p:extLst>
      <p:ext uri="{BB962C8B-B14F-4D97-AF65-F5344CB8AC3E}">
        <p14:creationId xmlns:p14="http://schemas.microsoft.com/office/powerpoint/2010/main" val="90306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C9D8-39D5-F18B-2842-CF19035AA808}"/>
              </a:ext>
            </a:extLst>
          </p:cNvPr>
          <p:cNvSpPr>
            <a:spLocks noGrp="1"/>
          </p:cNvSpPr>
          <p:nvPr>
            <p:ph type="title"/>
          </p:nvPr>
        </p:nvSpPr>
        <p:spPr/>
        <p:txBody>
          <a:bodyPr>
            <a:normAutofit fontScale="90000"/>
          </a:bodyPr>
          <a:lstStyle/>
          <a:p>
            <a:r>
              <a:rPr lang="en-US" dirty="0"/>
              <a:t>Results: Associations of Time-Varying ART Anchor or </a:t>
            </a:r>
            <a:r>
              <a:rPr lang="en-US" dirty="0" err="1"/>
              <a:t>PWoH</a:t>
            </a:r>
            <a:r>
              <a:rPr lang="en-US" dirty="0"/>
              <a:t> with Incident Hypertension </a:t>
            </a:r>
          </a:p>
        </p:txBody>
      </p:sp>
      <p:pic>
        <p:nvPicPr>
          <p:cNvPr id="7" name="Picture 6" descr="A screenshot of a video game&#10;&#10;Description automatically generated">
            <a:extLst>
              <a:ext uri="{FF2B5EF4-FFF2-40B4-BE49-F238E27FC236}">
                <a16:creationId xmlns:a16="http://schemas.microsoft.com/office/drawing/2014/main" id="{286D68D5-DEA2-FA2A-1FDF-4A06F4A99A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351" y="2313168"/>
            <a:ext cx="12782513" cy="2828041"/>
          </a:xfrm>
          <a:prstGeom prst="rect">
            <a:avLst/>
          </a:prstGeom>
        </p:spPr>
      </p:pic>
      <p:sp>
        <p:nvSpPr>
          <p:cNvPr id="8" name="TextBox 7">
            <a:extLst>
              <a:ext uri="{FF2B5EF4-FFF2-40B4-BE49-F238E27FC236}">
                <a16:creationId xmlns:a16="http://schemas.microsoft.com/office/drawing/2014/main" id="{E6E0245C-1D0A-17EE-D07E-F5A5C340E4BA}"/>
              </a:ext>
            </a:extLst>
          </p:cNvPr>
          <p:cNvSpPr txBox="1"/>
          <p:nvPr/>
        </p:nvSpPr>
        <p:spPr>
          <a:xfrm>
            <a:off x="0" y="5936826"/>
            <a:ext cx="12015328" cy="600164"/>
          </a:xfrm>
          <a:prstGeom prst="rect">
            <a:avLst/>
          </a:prstGeom>
          <a:noFill/>
        </p:spPr>
        <p:txBody>
          <a:bodyPr wrap="square" rtlCol="0">
            <a:spAutoFit/>
          </a:bodyPr>
          <a:lstStyle/>
          <a:p>
            <a:br>
              <a:rPr lang="en-US" sz="900" dirty="0"/>
            </a:br>
            <a:r>
              <a:rPr lang="en-US" sz="1200" dirty="0"/>
              <a:t>ART, antiretroviral therapy; BMI, body mass index; CI, confidence interval; DTG, dolutegravir; EFV, efavirenz; HR, hazard ratio; PI/r, ritonavir-boosted protease inhibitor; PWH, people with HIV; </a:t>
            </a:r>
            <a:r>
              <a:rPr lang="en-US" sz="1200" dirty="0" err="1"/>
              <a:t>PWoH</a:t>
            </a:r>
            <a:r>
              <a:rPr lang="en-US" sz="1200" dirty="0"/>
              <a:t>, people without HIV.</a:t>
            </a:r>
          </a:p>
        </p:txBody>
      </p:sp>
      <p:sp>
        <p:nvSpPr>
          <p:cNvPr id="9" name="TextBox 8">
            <a:extLst>
              <a:ext uri="{FF2B5EF4-FFF2-40B4-BE49-F238E27FC236}">
                <a16:creationId xmlns:a16="http://schemas.microsoft.com/office/drawing/2014/main" id="{E4378A73-587F-3341-A3BE-1CFCFDA94CFD}"/>
              </a:ext>
            </a:extLst>
          </p:cNvPr>
          <p:cNvSpPr txBox="1"/>
          <p:nvPr/>
        </p:nvSpPr>
        <p:spPr>
          <a:xfrm>
            <a:off x="974323" y="2310448"/>
            <a:ext cx="3400148" cy="338554"/>
          </a:xfrm>
          <a:prstGeom prst="rect">
            <a:avLst/>
          </a:prstGeom>
          <a:noFill/>
        </p:spPr>
        <p:txBody>
          <a:bodyPr wrap="square" rtlCol="0">
            <a:spAutoFit/>
          </a:bodyPr>
          <a:lstStyle/>
          <a:p>
            <a:pPr algn="ctr"/>
            <a:r>
              <a:rPr lang="en-US" sz="1600" b="1" dirty="0"/>
              <a:t>Unadjusted model</a:t>
            </a:r>
          </a:p>
        </p:txBody>
      </p:sp>
      <p:sp>
        <p:nvSpPr>
          <p:cNvPr id="10" name="TextBox 9">
            <a:extLst>
              <a:ext uri="{FF2B5EF4-FFF2-40B4-BE49-F238E27FC236}">
                <a16:creationId xmlns:a16="http://schemas.microsoft.com/office/drawing/2014/main" id="{3BB0937F-55AE-343C-1678-CE6EC5AA0B7D}"/>
              </a:ext>
            </a:extLst>
          </p:cNvPr>
          <p:cNvSpPr txBox="1"/>
          <p:nvPr/>
        </p:nvSpPr>
        <p:spPr>
          <a:xfrm>
            <a:off x="3798901" y="1818005"/>
            <a:ext cx="3400148" cy="830997"/>
          </a:xfrm>
          <a:prstGeom prst="rect">
            <a:avLst/>
          </a:prstGeom>
          <a:noFill/>
        </p:spPr>
        <p:txBody>
          <a:bodyPr wrap="square" rtlCol="0">
            <a:spAutoFit/>
          </a:bodyPr>
          <a:lstStyle/>
          <a:p>
            <a:pPr algn="ctr"/>
            <a:r>
              <a:rPr lang="en-US" sz="1600" b="1" dirty="0"/>
              <a:t>Model adjusted for sociodemographic characteristics</a:t>
            </a:r>
          </a:p>
        </p:txBody>
      </p:sp>
      <p:sp>
        <p:nvSpPr>
          <p:cNvPr id="11" name="TextBox 10">
            <a:extLst>
              <a:ext uri="{FF2B5EF4-FFF2-40B4-BE49-F238E27FC236}">
                <a16:creationId xmlns:a16="http://schemas.microsoft.com/office/drawing/2014/main" id="{22BBB9B7-4C70-5687-CA19-5CC1A3C44D66}"/>
              </a:ext>
            </a:extLst>
          </p:cNvPr>
          <p:cNvSpPr txBox="1"/>
          <p:nvPr/>
        </p:nvSpPr>
        <p:spPr>
          <a:xfrm>
            <a:off x="6718176" y="1533417"/>
            <a:ext cx="2902998" cy="1077218"/>
          </a:xfrm>
          <a:prstGeom prst="rect">
            <a:avLst/>
          </a:prstGeom>
          <a:noFill/>
        </p:spPr>
        <p:txBody>
          <a:bodyPr wrap="square" rtlCol="0">
            <a:spAutoFit/>
          </a:bodyPr>
          <a:lstStyle/>
          <a:p>
            <a:pPr algn="ctr"/>
            <a:r>
              <a:rPr lang="en-US" sz="1600" b="1" dirty="0"/>
              <a:t>Model adjusted for sociodemographic characteristics + </a:t>
            </a:r>
            <a:br>
              <a:rPr lang="en-US" sz="1600" b="1" dirty="0"/>
            </a:br>
            <a:r>
              <a:rPr lang="en-US" sz="1600" b="1" dirty="0"/>
              <a:t>time-varying BMI</a:t>
            </a:r>
          </a:p>
        </p:txBody>
      </p:sp>
      <p:sp>
        <p:nvSpPr>
          <p:cNvPr id="12" name="TextBox 11">
            <a:extLst>
              <a:ext uri="{FF2B5EF4-FFF2-40B4-BE49-F238E27FC236}">
                <a16:creationId xmlns:a16="http://schemas.microsoft.com/office/drawing/2014/main" id="{E81860C3-D7C5-462B-5BBD-9ACCD3AD2322}"/>
              </a:ext>
            </a:extLst>
          </p:cNvPr>
          <p:cNvSpPr txBox="1"/>
          <p:nvPr/>
        </p:nvSpPr>
        <p:spPr>
          <a:xfrm>
            <a:off x="9304612" y="1325563"/>
            <a:ext cx="2814146" cy="1323439"/>
          </a:xfrm>
          <a:prstGeom prst="rect">
            <a:avLst/>
          </a:prstGeom>
          <a:noFill/>
        </p:spPr>
        <p:txBody>
          <a:bodyPr wrap="square" rtlCol="0">
            <a:spAutoFit/>
          </a:bodyPr>
          <a:lstStyle/>
          <a:p>
            <a:pPr algn="ctr"/>
            <a:r>
              <a:rPr lang="en-US" sz="1600" b="1" dirty="0"/>
              <a:t>Model among PWH adjusted for sociodemographic characteristics + </a:t>
            </a:r>
            <a:br>
              <a:rPr lang="en-US" sz="1600" b="1" dirty="0"/>
            </a:br>
            <a:r>
              <a:rPr lang="en-US" sz="1600" b="1" dirty="0"/>
              <a:t>CD4 nadir + ART duration</a:t>
            </a:r>
          </a:p>
        </p:txBody>
      </p:sp>
      <p:sp>
        <p:nvSpPr>
          <p:cNvPr id="3" name="Rectangle 2">
            <a:extLst>
              <a:ext uri="{FF2B5EF4-FFF2-40B4-BE49-F238E27FC236}">
                <a16:creationId xmlns:a16="http://schemas.microsoft.com/office/drawing/2014/main" id="{7D448D17-2378-9361-EBD2-04FDCB11853E}"/>
              </a:ext>
            </a:extLst>
          </p:cNvPr>
          <p:cNvSpPr/>
          <p:nvPr/>
        </p:nvSpPr>
        <p:spPr>
          <a:xfrm>
            <a:off x="6925259" y="1325563"/>
            <a:ext cx="5156200" cy="1285072"/>
          </a:xfrm>
          <a:prstGeom prst="rect">
            <a:avLst/>
          </a:prstGeom>
          <a:noFill/>
          <a:ln w="57150">
            <a:solidFill>
              <a:srgbClr val="7C36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3637"/>
              </a:solidFill>
            </a:endParaRPr>
          </a:p>
        </p:txBody>
      </p:sp>
      <p:sp>
        <p:nvSpPr>
          <p:cNvPr id="4" name="Content Placeholder 2">
            <a:extLst>
              <a:ext uri="{FF2B5EF4-FFF2-40B4-BE49-F238E27FC236}">
                <a16:creationId xmlns:a16="http://schemas.microsoft.com/office/drawing/2014/main" id="{572BD844-A2F0-B449-D99F-A53B5BBA0101}"/>
              </a:ext>
            </a:extLst>
          </p:cNvPr>
          <p:cNvSpPr>
            <a:spLocks noGrp="1"/>
          </p:cNvSpPr>
          <p:nvPr>
            <p:ph idx="1"/>
          </p:nvPr>
        </p:nvSpPr>
        <p:spPr>
          <a:xfrm>
            <a:off x="272077" y="5121652"/>
            <a:ext cx="11471174" cy="821570"/>
          </a:xfrm>
        </p:spPr>
        <p:txBody>
          <a:bodyPr>
            <a:normAutofit fontScale="70000" lnSpcReduction="20000"/>
          </a:bodyPr>
          <a:lstStyle/>
          <a:p>
            <a:r>
              <a:rPr lang="en-US" sz="3800" b="1" dirty="0">
                <a:ea typeface="Calibri" panose="020F0502020204030204" pitchFamily="34" charset="0"/>
              </a:rPr>
              <a:t>DTG use was not significantly associated with increased hazards of hypertension compared with EFV, NVP, PI/r, and </a:t>
            </a:r>
            <a:r>
              <a:rPr lang="en-US" sz="3800" b="1" dirty="0" err="1">
                <a:ea typeface="Calibri" panose="020F0502020204030204" pitchFamily="34" charset="0"/>
              </a:rPr>
              <a:t>PWoH</a:t>
            </a:r>
            <a:endParaRPr lang="en-US" sz="3800" b="1" dirty="0">
              <a:effectLst/>
              <a:ea typeface="Calibri" panose="020F0502020204030204" pitchFamily="34" charset="0"/>
            </a:endParaRPr>
          </a:p>
          <a:p>
            <a:pPr lvl="1"/>
            <a:endParaRPr lang="en-US" sz="1400" dirty="0">
              <a:effectLst/>
              <a:latin typeface="Arial" panose="020B0604020202020204" pitchFamily="34" charset="0"/>
              <a:ea typeface="Calibri" panose="020F0502020204030204" pitchFamily="34" charset="0"/>
            </a:endParaRPr>
          </a:p>
          <a:p>
            <a:endParaRPr lang="en-US" sz="1800" dirty="0">
              <a:ea typeface="Calibri" panose="020F0502020204030204" pitchFamily="34" charset="0"/>
            </a:endParaRPr>
          </a:p>
          <a:p>
            <a:endParaRPr lang="en-US" sz="1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02666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3" grpId="0" animBg="1"/>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86AD-5FD1-A631-F3F7-285ADCB11667}"/>
              </a:ext>
            </a:extLst>
          </p:cNvPr>
          <p:cNvSpPr>
            <a:spLocks noGrp="1"/>
          </p:cNvSpPr>
          <p:nvPr>
            <p:ph type="title"/>
          </p:nvPr>
        </p:nvSpPr>
        <p:spPr/>
        <p:txBody>
          <a:bodyPr/>
          <a:lstStyle/>
          <a:p>
            <a:r>
              <a:rPr lang="en-US" dirty="0"/>
              <a:t>Strengths and Limitations</a:t>
            </a:r>
          </a:p>
        </p:txBody>
      </p:sp>
      <p:sp>
        <p:nvSpPr>
          <p:cNvPr id="3" name="Content Placeholder 2">
            <a:extLst>
              <a:ext uri="{FF2B5EF4-FFF2-40B4-BE49-F238E27FC236}">
                <a16:creationId xmlns:a16="http://schemas.microsoft.com/office/drawing/2014/main" id="{332BF127-F515-08AC-DCD5-32F27E8DB3FC}"/>
              </a:ext>
            </a:extLst>
          </p:cNvPr>
          <p:cNvSpPr>
            <a:spLocks noGrp="1"/>
          </p:cNvSpPr>
          <p:nvPr>
            <p:ph idx="1"/>
          </p:nvPr>
        </p:nvSpPr>
        <p:spPr>
          <a:xfrm>
            <a:off x="838200" y="1325562"/>
            <a:ext cx="10515600" cy="4772583"/>
          </a:xfrm>
        </p:spPr>
        <p:txBody>
          <a:bodyPr>
            <a:normAutofit/>
          </a:bodyPr>
          <a:lstStyle/>
          <a:p>
            <a:r>
              <a:rPr lang="en-US" sz="3200" b="1" dirty="0"/>
              <a:t>Strength</a:t>
            </a:r>
          </a:p>
          <a:p>
            <a:pPr lvl="1"/>
            <a:r>
              <a:rPr lang="en-US" sz="2800" dirty="0"/>
              <a:t>Cohort follow-up included blood pressure measured every 6 months for all participants</a:t>
            </a:r>
          </a:p>
          <a:p>
            <a:pPr lvl="2"/>
            <a:r>
              <a:rPr lang="en-US" sz="2400" dirty="0"/>
              <a:t>Outcome not differentially assessed by exposure group</a:t>
            </a:r>
          </a:p>
          <a:p>
            <a:pPr lvl="2"/>
            <a:endParaRPr lang="en-US" sz="2400" dirty="0"/>
          </a:p>
          <a:p>
            <a:r>
              <a:rPr lang="en-US" sz="3200" b="1" dirty="0"/>
              <a:t>Limitations</a:t>
            </a:r>
          </a:p>
          <a:p>
            <a:pPr lvl="1"/>
            <a:r>
              <a:rPr lang="en-US" sz="2800" dirty="0"/>
              <a:t>Possible unmeasured confounding</a:t>
            </a:r>
          </a:p>
          <a:p>
            <a:pPr lvl="1"/>
            <a:r>
              <a:rPr lang="en-US" sz="2800" dirty="0"/>
              <a:t>Possible misclassification of hypertension, as some blood pressure-lowering medications have other indications</a:t>
            </a:r>
          </a:p>
          <a:p>
            <a:pPr lvl="2"/>
            <a:endParaRPr lang="en-US" dirty="0"/>
          </a:p>
        </p:txBody>
      </p:sp>
    </p:spTree>
    <p:extLst>
      <p:ext uri="{BB962C8B-B14F-4D97-AF65-F5344CB8AC3E}">
        <p14:creationId xmlns:p14="http://schemas.microsoft.com/office/powerpoint/2010/main" val="288673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F622-387B-24B2-27C3-F8C7F00CCD71}"/>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9BCEA1FF-FE64-FD93-DAD8-D6C13CBB1467}"/>
              </a:ext>
            </a:extLst>
          </p:cNvPr>
          <p:cNvSpPr>
            <a:spLocks noGrp="1"/>
          </p:cNvSpPr>
          <p:nvPr>
            <p:ph idx="1"/>
          </p:nvPr>
        </p:nvSpPr>
        <p:spPr>
          <a:xfrm>
            <a:off x="727656" y="1342341"/>
            <a:ext cx="10626144" cy="4117975"/>
          </a:xfrm>
        </p:spPr>
        <p:txBody>
          <a:bodyPr>
            <a:normAutofit/>
          </a:bodyPr>
          <a:lstStyle/>
          <a:p>
            <a:r>
              <a:rPr lang="en-US" sz="2400" b="1" dirty="0">
                <a:effectLst/>
                <a:ea typeface="Calibri" panose="020F0502020204030204" pitchFamily="34" charset="0"/>
              </a:rPr>
              <a:t>DTG was not </a:t>
            </a:r>
            <a:r>
              <a:rPr lang="en-US" sz="2400" b="1" dirty="0">
                <a:ea typeface="Calibri" panose="020F0502020204030204" pitchFamily="34" charset="0"/>
              </a:rPr>
              <a:t>positively </a:t>
            </a:r>
            <a:r>
              <a:rPr lang="en-US" sz="2400" b="1" dirty="0">
                <a:effectLst/>
                <a:ea typeface="Calibri" panose="020F0502020204030204" pitchFamily="34" charset="0"/>
              </a:rPr>
              <a:t>associated with incident hypertension compared with EFV, NVP, PI/r, and with </a:t>
            </a:r>
            <a:r>
              <a:rPr lang="en-US" sz="2400" b="1" dirty="0" err="1">
                <a:effectLst/>
                <a:ea typeface="Calibri" panose="020F0502020204030204" pitchFamily="34" charset="0"/>
              </a:rPr>
              <a:t>PWoH</a:t>
            </a:r>
            <a:endParaRPr lang="en-US" sz="2400" b="1" dirty="0">
              <a:effectLst/>
              <a:ea typeface="Calibri" panose="020F0502020204030204" pitchFamily="34" charset="0"/>
            </a:endParaRPr>
          </a:p>
          <a:p>
            <a:pPr lvl="1"/>
            <a:r>
              <a:rPr lang="en-US" sz="1800" dirty="0">
                <a:ea typeface="Calibri" panose="020F0502020204030204" pitchFamily="34" charset="0"/>
              </a:rPr>
              <a:t>Contrasts with other data comparing with EFV,</a:t>
            </a:r>
            <a:r>
              <a:rPr lang="en-US" sz="1800" baseline="30000" dirty="0">
                <a:ea typeface="Calibri" panose="020F0502020204030204" pitchFamily="34" charset="0"/>
              </a:rPr>
              <a:t>1-3</a:t>
            </a:r>
            <a:r>
              <a:rPr lang="en-US" sz="1800" dirty="0">
                <a:ea typeface="Calibri" panose="020F0502020204030204" pitchFamily="34" charset="0"/>
              </a:rPr>
              <a:t> but may better reflect programmatic transition to DTG</a:t>
            </a:r>
            <a:endParaRPr lang="en-US" sz="1400" dirty="0">
              <a:ea typeface="Calibri" panose="020F0502020204030204" pitchFamily="34" charset="0"/>
            </a:endParaRPr>
          </a:p>
          <a:p>
            <a:r>
              <a:rPr lang="en-US" sz="2400" dirty="0"/>
              <a:t>DTG was associated with significantly lower hazards of hypertension compared with NVP </a:t>
            </a:r>
          </a:p>
          <a:p>
            <a:pPr lvl="1"/>
            <a:r>
              <a:rPr lang="en-US" sz="1800" dirty="0"/>
              <a:t>Many PWH in LMICs transitioned to DTG from NVP-containing regimens</a:t>
            </a:r>
            <a:r>
              <a:rPr lang="en-US" sz="1800" baseline="30000" dirty="0"/>
              <a:t>4</a:t>
            </a:r>
          </a:p>
          <a:p>
            <a:pPr lvl="1"/>
            <a:endParaRPr lang="en-US" sz="1800" baseline="30000" dirty="0"/>
          </a:p>
          <a:p>
            <a:r>
              <a:rPr lang="en-US" sz="2400" b="1" dirty="0"/>
              <a:t>Recommendations:</a:t>
            </a:r>
          </a:p>
          <a:p>
            <a:pPr lvl="1"/>
            <a:r>
              <a:rPr lang="en-US" sz="2000" dirty="0"/>
              <a:t>Routine blood pressure monitoring for all PWH</a:t>
            </a:r>
          </a:p>
          <a:p>
            <a:pPr lvl="1"/>
            <a:r>
              <a:rPr lang="en-US" sz="2000" dirty="0"/>
              <a:t>Determine best models of care to provide long-term hypertension care to PWH</a:t>
            </a:r>
          </a:p>
        </p:txBody>
      </p:sp>
      <p:sp>
        <p:nvSpPr>
          <p:cNvPr id="4" name="TextBox 3">
            <a:extLst>
              <a:ext uri="{FF2B5EF4-FFF2-40B4-BE49-F238E27FC236}">
                <a16:creationId xmlns:a16="http://schemas.microsoft.com/office/drawing/2014/main" id="{F8388493-A4ED-F952-5521-7FBDF87CF82E}"/>
              </a:ext>
            </a:extLst>
          </p:cNvPr>
          <p:cNvSpPr txBox="1"/>
          <p:nvPr/>
        </p:nvSpPr>
        <p:spPr>
          <a:xfrm>
            <a:off x="87635" y="5726571"/>
            <a:ext cx="12016729" cy="830997"/>
          </a:xfrm>
          <a:prstGeom prst="rect">
            <a:avLst/>
          </a:prstGeom>
          <a:noFill/>
        </p:spPr>
        <p:txBody>
          <a:bodyPr wrap="square" rtlCol="0">
            <a:spAutoFit/>
          </a:bodyPr>
          <a:lstStyle/>
          <a:p>
            <a:r>
              <a:rPr lang="en-US" sz="1200" dirty="0"/>
              <a:t>ART, antiretroviral therapy; DTG, dolutegravir; EFV, efavirenz; IQR, interquartile range; LMIC, low- and middle-income country; NVP, nevirapine; PI/r, ritonavir-boosted protease inhibitor; PWH, people with HIV; </a:t>
            </a:r>
            <a:r>
              <a:rPr lang="en-US" sz="1200" dirty="0" err="1"/>
              <a:t>PWoH</a:t>
            </a:r>
            <a:r>
              <a:rPr lang="en-US" sz="1200" dirty="0"/>
              <a:t>, people without HIV. </a:t>
            </a:r>
            <a:br>
              <a:rPr lang="en-US" sz="1200" dirty="0"/>
            </a:br>
            <a:r>
              <a:rPr lang="en-US" sz="1200" dirty="0"/>
              <a:t>1. Venter WF, et al. 12th International AIDS Society Conference on HIV Science (IAS 2023), Brisbane, Australia, abstract OALBB0504, 2023; 2. Brennan AT, et al. </a:t>
            </a:r>
            <a:r>
              <a:rPr lang="en-US" sz="1200" dirty="0" err="1"/>
              <a:t>EClinicalMedicine</a:t>
            </a:r>
            <a:r>
              <a:rPr lang="en-US" sz="1200" dirty="0"/>
              <a:t>. 2023;57:101836.; 3. Shamu T, et al. </a:t>
            </a:r>
            <a:r>
              <a:rPr lang="fr-FR" sz="1200" dirty="0"/>
              <a:t>J Int AIDS Soc. 2024;27(2):e26216.; 4.</a:t>
            </a:r>
            <a:r>
              <a:rPr lang="en-US" sz="1200" dirty="0"/>
              <a:t> Romo ML, et al. Ann Intern Med. 2022 Jan;175(1):84-94. </a:t>
            </a:r>
          </a:p>
        </p:txBody>
      </p:sp>
    </p:spTree>
    <p:extLst>
      <p:ext uri="{BB962C8B-B14F-4D97-AF65-F5344CB8AC3E}">
        <p14:creationId xmlns:p14="http://schemas.microsoft.com/office/powerpoint/2010/main" val="26133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311A6BE-19AE-0692-C6A9-EF66DD2BF766}"/>
              </a:ext>
            </a:extLst>
          </p:cNvPr>
          <p:cNvSpPr/>
          <p:nvPr/>
        </p:nvSpPr>
        <p:spPr>
          <a:xfrm>
            <a:off x="834887" y="5277678"/>
            <a:ext cx="10605052" cy="11529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F5749A0-B4FA-573D-A934-41E76D14DEFC}"/>
              </a:ext>
            </a:extLst>
          </p:cNvPr>
          <p:cNvSpPr>
            <a:spLocks noGrp="1"/>
          </p:cNvSpPr>
          <p:nvPr>
            <p:ph type="ctrTitle"/>
          </p:nvPr>
        </p:nvSpPr>
        <p:spPr>
          <a:xfrm>
            <a:off x="1524000" y="296975"/>
            <a:ext cx="9144000" cy="1086763"/>
          </a:xfrm>
        </p:spPr>
        <p:txBody>
          <a:bodyPr/>
          <a:lstStyle/>
          <a:p>
            <a:r>
              <a:rPr lang="en-US" dirty="0"/>
              <a:t>Thank you!</a:t>
            </a:r>
          </a:p>
        </p:txBody>
      </p:sp>
      <p:sp>
        <p:nvSpPr>
          <p:cNvPr id="5" name="Subtitle 4">
            <a:extLst>
              <a:ext uri="{FF2B5EF4-FFF2-40B4-BE49-F238E27FC236}">
                <a16:creationId xmlns:a16="http://schemas.microsoft.com/office/drawing/2014/main" id="{1CF7C659-0FED-4B4E-EA18-71FBB808B3BC}"/>
              </a:ext>
            </a:extLst>
          </p:cNvPr>
          <p:cNvSpPr>
            <a:spLocks noGrp="1"/>
          </p:cNvSpPr>
          <p:nvPr>
            <p:ph type="subTitle" idx="1"/>
          </p:nvPr>
        </p:nvSpPr>
        <p:spPr>
          <a:xfrm>
            <a:off x="1285103" y="1238081"/>
            <a:ext cx="8878493" cy="1464659"/>
          </a:xfrm>
        </p:spPr>
        <p:txBody>
          <a:bodyPr>
            <a:normAutofit fontScale="85000" lnSpcReduction="10000"/>
          </a:bodyPr>
          <a:lstStyle/>
          <a:p>
            <a:r>
              <a:rPr lang="en-US" dirty="0"/>
              <a:t>Presenter contact information:</a:t>
            </a:r>
            <a:br>
              <a:rPr lang="en-US" dirty="0"/>
            </a:br>
            <a:r>
              <a:rPr lang="en-US" dirty="0">
                <a:hlinkClick r:id="rId2"/>
              </a:rPr>
              <a:t>mromo@hivresearch.org</a:t>
            </a:r>
            <a:r>
              <a:rPr lang="en-US" dirty="0"/>
              <a:t> </a:t>
            </a:r>
            <a:br>
              <a:rPr lang="en-US" dirty="0"/>
            </a:br>
            <a:endParaRPr lang="en-US" dirty="0"/>
          </a:p>
          <a:p>
            <a:r>
              <a:rPr lang="en-US" dirty="0"/>
              <a:t>AFRICOS website: </a:t>
            </a:r>
            <a:r>
              <a:rPr lang="en-US" dirty="0">
                <a:hlinkClick r:id="rId3"/>
              </a:rPr>
              <a:t>https://www.hivresearch.org/african-cohort-study-africos</a:t>
            </a:r>
            <a:endParaRPr lang="en-US" dirty="0"/>
          </a:p>
          <a:p>
            <a:endParaRPr lang="en-US" dirty="0"/>
          </a:p>
        </p:txBody>
      </p:sp>
      <p:sp>
        <p:nvSpPr>
          <p:cNvPr id="2" name="TextBox 1">
            <a:extLst>
              <a:ext uri="{FF2B5EF4-FFF2-40B4-BE49-F238E27FC236}">
                <a16:creationId xmlns:a16="http://schemas.microsoft.com/office/drawing/2014/main" id="{D89D1330-E1B8-6A28-C7F6-0B48C41E9C04}"/>
              </a:ext>
            </a:extLst>
          </p:cNvPr>
          <p:cNvSpPr txBox="1"/>
          <p:nvPr/>
        </p:nvSpPr>
        <p:spPr>
          <a:xfrm>
            <a:off x="695915" y="2840304"/>
            <a:ext cx="11288389" cy="369332"/>
          </a:xfrm>
          <a:prstGeom prst="rect">
            <a:avLst/>
          </a:prstGeom>
          <a:noFill/>
        </p:spPr>
        <p:txBody>
          <a:bodyPr wrap="square" rtlCol="0">
            <a:spAutoFit/>
          </a:bodyPr>
          <a:lstStyle/>
          <a:p>
            <a:pPr algn="ctr"/>
            <a:r>
              <a:rPr lang="en-US" dirty="0"/>
              <a:t>Other presentations from the </a:t>
            </a:r>
            <a:r>
              <a:rPr lang="en-US" b="1" dirty="0"/>
              <a:t>AFRICOS </a:t>
            </a:r>
            <a:r>
              <a:rPr lang="en-US" dirty="0"/>
              <a:t>at AIDS 2024:</a:t>
            </a:r>
          </a:p>
        </p:txBody>
      </p:sp>
      <p:graphicFrame>
        <p:nvGraphicFramePr>
          <p:cNvPr id="3" name="Table 2">
            <a:extLst>
              <a:ext uri="{FF2B5EF4-FFF2-40B4-BE49-F238E27FC236}">
                <a16:creationId xmlns:a16="http://schemas.microsoft.com/office/drawing/2014/main" id="{FE4D360D-8BF2-EC0B-1438-4629C7F1E4CB}"/>
              </a:ext>
            </a:extLst>
          </p:cNvPr>
          <p:cNvGraphicFramePr>
            <a:graphicFrameLocks noGrp="1"/>
          </p:cNvGraphicFramePr>
          <p:nvPr>
            <p:extLst>
              <p:ext uri="{D42A27DB-BD31-4B8C-83A1-F6EECF244321}">
                <p14:modId xmlns:p14="http://schemas.microsoft.com/office/powerpoint/2010/main" val="266833110"/>
              </p:ext>
            </p:extLst>
          </p:nvPr>
        </p:nvGraphicFramePr>
        <p:xfrm>
          <a:off x="695915" y="3225820"/>
          <a:ext cx="10881360" cy="1981200"/>
        </p:xfrm>
        <a:graphic>
          <a:graphicData uri="http://schemas.openxmlformats.org/drawingml/2006/table">
            <a:tbl>
              <a:tblPr firstRow="1">
                <a:tableStyleId>{3B4B98B0-60AC-42C2-AFA5-B58CD77FA1E5}</a:tableStyleId>
              </a:tblPr>
              <a:tblGrid>
                <a:gridCol w="4572000">
                  <a:extLst>
                    <a:ext uri="{9D8B030D-6E8A-4147-A177-3AD203B41FA5}">
                      <a16:colId xmlns:a16="http://schemas.microsoft.com/office/drawing/2014/main" val="1319501541"/>
                    </a:ext>
                  </a:extLst>
                </a:gridCol>
                <a:gridCol w="2286000">
                  <a:extLst>
                    <a:ext uri="{9D8B030D-6E8A-4147-A177-3AD203B41FA5}">
                      <a16:colId xmlns:a16="http://schemas.microsoft.com/office/drawing/2014/main" val="442248453"/>
                    </a:ext>
                  </a:extLst>
                </a:gridCol>
                <a:gridCol w="4023360">
                  <a:extLst>
                    <a:ext uri="{9D8B030D-6E8A-4147-A177-3AD203B41FA5}">
                      <a16:colId xmlns:a16="http://schemas.microsoft.com/office/drawing/2014/main" val="104271436"/>
                    </a:ext>
                  </a:extLst>
                </a:gridCol>
              </a:tblGrid>
              <a:tr h="0">
                <a:tc>
                  <a:txBody>
                    <a:bodyPr/>
                    <a:lstStyle/>
                    <a:p>
                      <a:pPr algn="ctr"/>
                      <a:r>
                        <a:rPr lang="en-US" sz="1400" dirty="0">
                          <a:latin typeface="Arial" panose="020B0604020202020204" pitchFamily="34" charset="0"/>
                          <a:cs typeface="Arial" panose="020B0604020202020204" pitchFamily="34" charset="0"/>
                        </a:rPr>
                        <a:t>Title </a:t>
                      </a:r>
                    </a:p>
                  </a:txBody>
                  <a:tcPr anchor="ctr"/>
                </a:tc>
                <a:tc>
                  <a:txBody>
                    <a:bodyPr/>
                    <a:lstStyle/>
                    <a:p>
                      <a:pPr algn="ctr"/>
                      <a:r>
                        <a:rPr lang="en-US" sz="1400" dirty="0">
                          <a:latin typeface="Arial" panose="020B0604020202020204" pitchFamily="34" charset="0"/>
                          <a:cs typeface="Arial" panose="020B0604020202020204" pitchFamily="34" charset="0"/>
                        </a:rPr>
                        <a:t>Presenter</a:t>
                      </a:r>
                    </a:p>
                  </a:txBody>
                  <a:tcPr anchor="ctr"/>
                </a:tc>
                <a:tc>
                  <a:txBody>
                    <a:bodyPr/>
                    <a:lstStyle/>
                    <a:p>
                      <a:pPr algn="ctr"/>
                      <a:r>
                        <a:rPr lang="en-US" sz="1400" dirty="0">
                          <a:latin typeface="Arial" panose="020B0604020202020204" pitchFamily="34" charset="0"/>
                          <a:cs typeface="Arial" panose="020B0604020202020204" pitchFamily="34" charset="0"/>
                        </a:rPr>
                        <a:t>Session Details</a:t>
                      </a:r>
                    </a:p>
                  </a:txBody>
                  <a:tcPr anchor="ctr"/>
                </a:tc>
                <a:extLst>
                  <a:ext uri="{0D108BD9-81ED-4DB2-BD59-A6C34878D82A}">
                    <a16:rowId xmlns:a16="http://schemas.microsoft.com/office/drawing/2014/main" val="1844713395"/>
                  </a:ext>
                </a:extLst>
              </a:tr>
              <a:tr h="548640">
                <a:tc>
                  <a:txBody>
                    <a:bodyPr/>
                    <a:lstStyle/>
                    <a:p>
                      <a:pPr algn="ctr"/>
                      <a:r>
                        <a:rPr lang="en-US" sz="1400" dirty="0">
                          <a:latin typeface="Arial" panose="020B0604020202020204" pitchFamily="34" charset="0"/>
                          <a:cs typeface="Arial" panose="020B0604020202020204" pitchFamily="34" charset="0"/>
                        </a:rPr>
                        <a:t>High-risk human papillomavirus persistence and incidence among women living with HIV in the African Cohort Study (WEPEA035)</a:t>
                      </a:r>
                    </a:p>
                  </a:txBody>
                  <a:tcPr anchor="ctr"/>
                </a:tc>
                <a:tc>
                  <a:txBody>
                    <a:bodyPr/>
                    <a:lstStyle/>
                    <a:p>
                      <a:pPr algn="ctr"/>
                      <a:r>
                        <a:rPr lang="en-US" sz="1400" dirty="0" err="1">
                          <a:latin typeface="Arial" panose="020B0604020202020204" pitchFamily="34" charset="0"/>
                          <a:cs typeface="Arial" panose="020B0604020202020204" pitchFamily="34" charset="0"/>
                        </a:rPr>
                        <a:t>Mkunde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Chachage</a:t>
                      </a:r>
                      <a:endParaRPr lang="en-US" sz="1400" dirty="0">
                        <a:latin typeface="Arial" panose="020B0604020202020204" pitchFamily="34" charset="0"/>
                        <a:cs typeface="Arial" panose="020B0604020202020204" pitchFamily="34" charset="0"/>
                      </a:endParaRPr>
                    </a:p>
                  </a:txBody>
                  <a:tcPr anchor="ctr"/>
                </a:tc>
                <a:tc>
                  <a:txBody>
                    <a:bodyPr/>
                    <a:lstStyle/>
                    <a:p>
                      <a:pPr algn="l"/>
                      <a:r>
                        <a:rPr lang="en-US" sz="1400" dirty="0">
                          <a:latin typeface="Arial" panose="020B0604020202020204" pitchFamily="34" charset="0"/>
                          <a:cs typeface="Arial" panose="020B0604020202020204" pitchFamily="34" charset="0"/>
                        </a:rPr>
                        <a:t>Date: Wednesday, 24 July</a:t>
                      </a:r>
                    </a:p>
                    <a:p>
                      <a:pPr algn="l"/>
                      <a:r>
                        <a:rPr lang="en-US" sz="1400" dirty="0">
                          <a:latin typeface="Arial" panose="020B0604020202020204" pitchFamily="34" charset="0"/>
                          <a:cs typeface="Arial" panose="020B0604020202020204" pitchFamily="34" charset="0"/>
                        </a:rPr>
                        <a:t>Time: 12:00-13:00</a:t>
                      </a:r>
                    </a:p>
                    <a:p>
                      <a:pPr algn="l"/>
                      <a:r>
                        <a:rPr lang="en-US" sz="1400" dirty="0">
                          <a:latin typeface="Arial" panose="020B0604020202020204" pitchFamily="34" charset="0"/>
                          <a:cs typeface="Arial" panose="020B0604020202020204" pitchFamily="34" charset="0"/>
                        </a:rPr>
                        <a:t>Location: Poster exhibition area</a:t>
                      </a:r>
                    </a:p>
                  </a:txBody>
                  <a:tcPr anchor="ctr"/>
                </a:tc>
                <a:extLst>
                  <a:ext uri="{0D108BD9-81ED-4DB2-BD59-A6C34878D82A}">
                    <a16:rowId xmlns:a16="http://schemas.microsoft.com/office/drawing/2014/main" val="1251630536"/>
                  </a:ext>
                </a:extLst>
              </a:tr>
              <a:tr h="548640">
                <a:tc>
                  <a:txBody>
                    <a:bodyPr/>
                    <a:lstStyle/>
                    <a:p>
                      <a:pPr algn="ctr"/>
                      <a:r>
                        <a:rPr lang="en-US" sz="1400" dirty="0">
                          <a:latin typeface="Arial" panose="020B0604020202020204" pitchFamily="34" charset="0"/>
                          <a:cs typeface="Arial" panose="020B0604020202020204" pitchFamily="34" charset="0"/>
                        </a:rPr>
                        <a:t>Neurocognitive Trajectories Among a Young Adult Cohort from Four African Countries: Associations with HIV and Food Insecurity </a:t>
                      </a:r>
                      <a:r>
                        <a:rPr lang="en-US" sz="1400" b="0" dirty="0">
                          <a:latin typeface="Arial" panose="020B0604020202020204" pitchFamily="34" charset="0"/>
                          <a:cs typeface="Arial" panose="020B0604020202020204" pitchFamily="34" charset="0"/>
                        </a:rPr>
                        <a:t>(OAB2103)</a:t>
                      </a:r>
                    </a:p>
                  </a:txBody>
                  <a:tcPr anchor="ctr"/>
                </a:tc>
                <a:tc>
                  <a:txBody>
                    <a:bodyPr/>
                    <a:lstStyle/>
                    <a:p>
                      <a:pPr algn="ctr"/>
                      <a:r>
                        <a:rPr lang="en-US" sz="1400" dirty="0">
                          <a:latin typeface="Arial" panose="020B0604020202020204" pitchFamily="34" charset="0"/>
                          <a:cs typeface="Arial" panose="020B0604020202020204" pitchFamily="34" charset="0"/>
                        </a:rPr>
                        <a:t>Seth Frndak</a:t>
                      </a:r>
                    </a:p>
                  </a:txBody>
                  <a:tcPr anchor="ctr"/>
                </a:tc>
                <a:tc>
                  <a:txBody>
                    <a:bodyPr/>
                    <a:lstStyle/>
                    <a:p>
                      <a:pPr algn="l"/>
                      <a:r>
                        <a:rPr lang="en-US" sz="1400" dirty="0">
                          <a:latin typeface="Arial" panose="020B0604020202020204" pitchFamily="34" charset="0"/>
                          <a:cs typeface="Arial" panose="020B0604020202020204" pitchFamily="34" charset="0"/>
                        </a:rPr>
                        <a:t>Session: Young people age too!</a:t>
                      </a:r>
                    </a:p>
                    <a:p>
                      <a:pPr algn="l"/>
                      <a:r>
                        <a:rPr lang="en-US" sz="1400" dirty="0">
                          <a:latin typeface="Arial" panose="020B0604020202020204" pitchFamily="34" charset="0"/>
                          <a:cs typeface="Arial" panose="020B0604020202020204" pitchFamily="34" charset="0"/>
                        </a:rPr>
                        <a:t>Date: Thursday, 25 July</a:t>
                      </a:r>
                    </a:p>
                    <a:p>
                      <a:pPr algn="l"/>
                      <a:r>
                        <a:rPr lang="en-US" sz="1400" dirty="0">
                          <a:latin typeface="Arial" panose="020B0604020202020204" pitchFamily="34" charset="0"/>
                          <a:cs typeface="Arial" panose="020B0604020202020204" pitchFamily="34" charset="0"/>
                        </a:rPr>
                        <a:t>Time: 10:30-11:30</a:t>
                      </a:r>
                    </a:p>
                    <a:p>
                      <a:pPr algn="l"/>
                      <a:r>
                        <a:rPr lang="en-US" sz="1400" dirty="0">
                          <a:latin typeface="Arial" panose="020B0604020202020204" pitchFamily="34" charset="0"/>
                          <a:cs typeface="Arial" panose="020B0604020202020204" pitchFamily="34" charset="0"/>
                        </a:rPr>
                        <a:t>Location: Room 14b/Channel 3</a:t>
                      </a:r>
                    </a:p>
                  </a:txBody>
                  <a:tcPr anchor="ctr"/>
                </a:tc>
                <a:extLst>
                  <a:ext uri="{0D108BD9-81ED-4DB2-BD59-A6C34878D82A}">
                    <a16:rowId xmlns:a16="http://schemas.microsoft.com/office/drawing/2014/main" val="842000731"/>
                  </a:ext>
                </a:extLst>
              </a:tr>
            </a:tbl>
          </a:graphicData>
        </a:graphic>
      </p:graphicFrame>
      <p:pic>
        <p:nvPicPr>
          <p:cNvPr id="6" name="Picture 2" descr="QR Code Image">
            <a:extLst>
              <a:ext uri="{FF2B5EF4-FFF2-40B4-BE49-F238E27FC236}">
                <a16:creationId xmlns:a16="http://schemas.microsoft.com/office/drawing/2014/main" id="{19005DC4-BB39-A2D2-AE41-9AA12139BC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7870" y="1305707"/>
            <a:ext cx="1329405" cy="13294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text on a black background&#10;&#10;Description automatically generated">
            <a:extLst>
              <a:ext uri="{FF2B5EF4-FFF2-40B4-BE49-F238E27FC236}">
                <a16:creationId xmlns:a16="http://schemas.microsoft.com/office/drawing/2014/main" id="{5493F7CB-8E14-81AE-DC29-C77EEB7831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3668" y="5515193"/>
            <a:ext cx="2079526" cy="717553"/>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64C73EEA-6154-DE87-9038-B86E881E81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4446" y="5630318"/>
            <a:ext cx="2350644" cy="481295"/>
          </a:xfrm>
          <a:prstGeom prst="rect">
            <a:avLst/>
          </a:prstGeom>
        </p:spPr>
      </p:pic>
      <p:pic>
        <p:nvPicPr>
          <p:cNvPr id="14" name="Picture 13">
            <a:extLst>
              <a:ext uri="{FF2B5EF4-FFF2-40B4-BE49-F238E27FC236}">
                <a16:creationId xmlns:a16="http://schemas.microsoft.com/office/drawing/2014/main" id="{FDB82112-C895-EEF4-842A-24019AC02C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4470" y="5545011"/>
            <a:ext cx="403939" cy="620197"/>
          </a:xfrm>
          <a:prstGeom prst="rect">
            <a:avLst/>
          </a:prstGeom>
        </p:spPr>
      </p:pic>
      <p:pic>
        <p:nvPicPr>
          <p:cNvPr id="15" name="Picture 3" descr="FUTURE_COMMAND">
            <a:extLst>
              <a:ext uri="{FF2B5EF4-FFF2-40B4-BE49-F238E27FC236}">
                <a16:creationId xmlns:a16="http://schemas.microsoft.com/office/drawing/2014/main" id="{74E7D370-6283-97DB-E5D3-F6725432AB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1571" y="5569218"/>
            <a:ext cx="472856" cy="61484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15" descr="A blue and yellow logo with a star&#10;&#10;Description automatically generated">
            <a:extLst>
              <a:ext uri="{FF2B5EF4-FFF2-40B4-BE49-F238E27FC236}">
                <a16:creationId xmlns:a16="http://schemas.microsoft.com/office/drawing/2014/main" id="{4850BC64-74C2-0446-2B53-090D5D1F5F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915" y="5630318"/>
            <a:ext cx="1487742" cy="551904"/>
          </a:xfrm>
          <a:prstGeom prst="rect">
            <a:avLst/>
          </a:prstGeom>
        </p:spPr>
      </p:pic>
      <p:pic>
        <p:nvPicPr>
          <p:cNvPr id="7" name="Picture 6" descr="A logo of a flag and a globe&#10;&#10;Description automatically generated">
            <a:extLst>
              <a:ext uri="{FF2B5EF4-FFF2-40B4-BE49-F238E27FC236}">
                <a16:creationId xmlns:a16="http://schemas.microsoft.com/office/drawing/2014/main" id="{53C1ECFA-A963-2FF2-3773-A33A59C3F9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12516" y="5473670"/>
            <a:ext cx="1283630" cy="796176"/>
          </a:xfrm>
          <a:prstGeom prst="rect">
            <a:avLst/>
          </a:prstGeom>
        </p:spPr>
      </p:pic>
    </p:spTree>
    <p:extLst>
      <p:ext uri="{BB962C8B-B14F-4D97-AF65-F5344CB8AC3E}">
        <p14:creationId xmlns:p14="http://schemas.microsoft.com/office/powerpoint/2010/main" val="355622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4998E8-1946-FA42-76AD-EBEAE4144E6B}"/>
              </a:ext>
            </a:extLst>
          </p:cNvPr>
          <p:cNvPicPr>
            <a:picLocks noChangeAspect="1"/>
          </p:cNvPicPr>
          <p:nvPr/>
        </p:nvPicPr>
        <p:blipFill rotWithShape="1">
          <a:blip r:embed="rId2"/>
          <a:srcRect l="12273" t="23299" r="63669" b="8758"/>
          <a:stretch/>
        </p:blipFill>
        <p:spPr>
          <a:xfrm>
            <a:off x="3758281" y="1205173"/>
            <a:ext cx="4458440" cy="5270705"/>
          </a:xfrm>
          <a:prstGeom prst="rect">
            <a:avLst/>
          </a:prstGeom>
        </p:spPr>
      </p:pic>
      <p:sp>
        <p:nvSpPr>
          <p:cNvPr id="3" name="Title 2">
            <a:extLst>
              <a:ext uri="{FF2B5EF4-FFF2-40B4-BE49-F238E27FC236}">
                <a16:creationId xmlns:a16="http://schemas.microsoft.com/office/drawing/2014/main" id="{5379229B-728C-0589-816F-7CFBB9508992}"/>
              </a:ext>
            </a:extLst>
          </p:cNvPr>
          <p:cNvSpPr>
            <a:spLocks noGrp="1"/>
          </p:cNvSpPr>
          <p:nvPr>
            <p:ph type="title"/>
          </p:nvPr>
        </p:nvSpPr>
        <p:spPr>
          <a:xfrm>
            <a:off x="811369" y="0"/>
            <a:ext cx="10542431" cy="1325563"/>
          </a:xfrm>
        </p:spPr>
        <p:txBody>
          <a:bodyPr/>
          <a:lstStyle/>
          <a:p>
            <a:r>
              <a:rPr lang="en-US" dirty="0"/>
              <a:t>Back-up slide (not for presentation)</a:t>
            </a:r>
          </a:p>
        </p:txBody>
      </p:sp>
    </p:spTree>
    <p:extLst>
      <p:ext uri="{BB962C8B-B14F-4D97-AF65-F5344CB8AC3E}">
        <p14:creationId xmlns:p14="http://schemas.microsoft.com/office/powerpoint/2010/main" val="9203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FCDF4-F793-CC81-7E31-EB77B18D0C84}"/>
              </a:ext>
            </a:extLst>
          </p:cNvPr>
          <p:cNvSpPr>
            <a:spLocks noGrp="1"/>
          </p:cNvSpPr>
          <p:nvPr>
            <p:ph type="title"/>
          </p:nvPr>
        </p:nvSpPr>
        <p:spPr/>
        <p:txBody>
          <a:bodyPr/>
          <a:lstStyle/>
          <a:p>
            <a:r>
              <a:rPr lang="en-US" dirty="0"/>
              <a:t>Conflicts of Interest Disclosure</a:t>
            </a:r>
          </a:p>
        </p:txBody>
      </p:sp>
      <p:sp>
        <p:nvSpPr>
          <p:cNvPr id="3" name="Content Placeholder 2">
            <a:extLst>
              <a:ext uri="{FF2B5EF4-FFF2-40B4-BE49-F238E27FC236}">
                <a16:creationId xmlns:a16="http://schemas.microsoft.com/office/drawing/2014/main" id="{495D2416-9624-28C7-DD46-BBB8B3C77156}"/>
              </a:ext>
            </a:extLst>
          </p:cNvPr>
          <p:cNvSpPr>
            <a:spLocks noGrp="1"/>
          </p:cNvSpPr>
          <p:nvPr>
            <p:ph idx="1"/>
          </p:nvPr>
        </p:nvSpPr>
        <p:spPr/>
        <p:txBody>
          <a:bodyPr/>
          <a:lstStyle/>
          <a:p>
            <a:r>
              <a:rPr lang="en-US" dirty="0"/>
              <a:t>I have no relevant financial relationships with ineligible companies to disclose. </a:t>
            </a:r>
          </a:p>
        </p:txBody>
      </p:sp>
    </p:spTree>
    <p:extLst>
      <p:ext uri="{BB962C8B-B14F-4D97-AF65-F5344CB8AC3E}">
        <p14:creationId xmlns:p14="http://schemas.microsoft.com/office/powerpoint/2010/main" val="54619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38200" y="1"/>
            <a:ext cx="10515600" cy="962026"/>
          </a:xfrm>
        </p:spPr>
        <p:txBody>
          <a:bodyPr>
            <a:normAutofit/>
          </a:bodyPr>
          <a:lstStyle/>
          <a:p>
            <a:pPr eaLnBrk="1" hangingPunct="1"/>
            <a:r>
              <a:rPr lang="en-US" sz="3200" b="1" dirty="0">
                <a:solidFill>
                  <a:schemeClr val="accent6"/>
                </a:solidFill>
                <a:cs typeface="Arial" panose="020B0604020202020204" pitchFamily="34" charset="0"/>
              </a:rPr>
              <a:t>How do we make this all happen?</a:t>
            </a:r>
            <a:endParaRPr lang="en-US" sz="3200" b="1" dirty="0">
              <a:solidFill>
                <a:schemeClr val="accent6"/>
              </a:solidFill>
              <a:ea typeface="ＭＳ Ｐゴシック" pitchFamily="34" charset="-128"/>
              <a:cs typeface="Arial" panose="020B0604020202020204" pitchFamily="34" charset="0"/>
            </a:endParaRPr>
          </a:p>
        </p:txBody>
      </p:sp>
      <p:sp>
        <p:nvSpPr>
          <p:cNvPr id="3" name="Content Placeholder 2"/>
          <p:cNvSpPr>
            <a:spLocks noGrp="1"/>
          </p:cNvSpPr>
          <p:nvPr>
            <p:ph idx="1"/>
          </p:nvPr>
        </p:nvSpPr>
        <p:spPr>
          <a:xfrm>
            <a:off x="601524" y="903226"/>
            <a:ext cx="11094038" cy="5147137"/>
          </a:xfrm>
        </p:spPr>
        <p:txBody>
          <a:bodyPr numCol="4">
            <a:normAutofit/>
          </a:bodyPr>
          <a:lstStyle/>
          <a:p>
            <a:pPr marL="0" indent="0">
              <a:spcBef>
                <a:spcPts val="0"/>
              </a:spcBef>
              <a:spcAft>
                <a:spcPts val="201"/>
              </a:spcAft>
              <a:buNone/>
              <a:defRPr/>
            </a:pPr>
            <a:r>
              <a:rPr lang="en-US" sz="1200" b="1" u="sng" dirty="0"/>
              <a:t>AFRICOS Uganda</a:t>
            </a:r>
            <a:endParaRPr lang="en-US" sz="1200" u="sng" dirty="0"/>
          </a:p>
          <a:p>
            <a:pPr marL="0" indent="0">
              <a:spcBef>
                <a:spcPts val="0"/>
              </a:spcBef>
              <a:spcAft>
                <a:spcPts val="201"/>
              </a:spcAft>
              <a:buNone/>
              <a:defRPr/>
            </a:pPr>
            <a:r>
              <a:rPr lang="en-US" sz="1200" dirty="0">
                <a:ea typeface="ＭＳ Ｐゴシック"/>
              </a:rPr>
              <a:t>Hannah </a:t>
            </a:r>
            <a:r>
              <a:rPr lang="en-US" sz="1200" dirty="0" err="1">
                <a:ea typeface="ＭＳ Ｐゴシック"/>
              </a:rPr>
              <a:t>Kibuuka</a:t>
            </a:r>
            <a:endParaRPr lang="en-US" sz="1200" dirty="0">
              <a:ea typeface="ＭＳ Ｐゴシック"/>
            </a:endParaRPr>
          </a:p>
          <a:p>
            <a:pPr marL="0" indent="0">
              <a:spcBef>
                <a:spcPts val="0"/>
              </a:spcBef>
              <a:spcAft>
                <a:spcPts val="201"/>
              </a:spcAft>
              <a:buNone/>
              <a:defRPr/>
            </a:pPr>
            <a:r>
              <a:rPr lang="en-US" sz="1200" dirty="0">
                <a:ea typeface="ＭＳ Ｐゴシック"/>
              </a:rPr>
              <a:t>Betty Mwesigwa</a:t>
            </a:r>
          </a:p>
          <a:p>
            <a:pPr marL="0" indent="0">
              <a:spcBef>
                <a:spcPts val="0"/>
              </a:spcBef>
              <a:spcAft>
                <a:spcPts val="201"/>
              </a:spcAft>
              <a:buNone/>
              <a:defRPr/>
            </a:pPr>
            <a:r>
              <a:rPr lang="en-US" sz="1200" dirty="0"/>
              <a:t>Michael Semwogerere</a:t>
            </a:r>
          </a:p>
          <a:p>
            <a:pPr marL="0" indent="0">
              <a:spcBef>
                <a:spcPts val="0"/>
              </a:spcBef>
              <a:spcAft>
                <a:spcPts val="201"/>
              </a:spcAft>
              <a:buNone/>
              <a:defRPr/>
            </a:pPr>
            <a:endParaRPr lang="en-US" sz="1200" dirty="0"/>
          </a:p>
          <a:p>
            <a:pPr marL="0" indent="0" eaLnBrk="1" hangingPunct="1">
              <a:spcBef>
                <a:spcPts val="0"/>
              </a:spcBef>
              <a:spcAft>
                <a:spcPts val="201"/>
              </a:spcAft>
              <a:buNone/>
              <a:defRPr/>
            </a:pPr>
            <a:r>
              <a:rPr lang="en-US" sz="1200" b="1" u="sng" dirty="0"/>
              <a:t>AFRICOS Kenya</a:t>
            </a:r>
          </a:p>
          <a:p>
            <a:pPr marL="0" indent="0" eaLnBrk="1" hangingPunct="1">
              <a:spcBef>
                <a:spcPts val="0"/>
              </a:spcBef>
              <a:spcAft>
                <a:spcPts val="201"/>
              </a:spcAft>
              <a:buNone/>
              <a:defRPr/>
            </a:pPr>
            <a:r>
              <a:rPr lang="en-US" sz="1200" i="1" dirty="0">
                <a:solidFill>
                  <a:srgbClr val="496388"/>
                </a:solidFill>
              </a:rPr>
              <a:t>South Rift Valley:</a:t>
            </a:r>
          </a:p>
          <a:p>
            <a:pPr marL="0" indent="0">
              <a:spcBef>
                <a:spcPts val="0"/>
              </a:spcBef>
              <a:spcAft>
                <a:spcPts val="201"/>
              </a:spcAft>
              <a:buNone/>
              <a:defRPr/>
            </a:pPr>
            <a:r>
              <a:rPr lang="en-US" sz="1200" dirty="0"/>
              <a:t>Raphael Langat</a:t>
            </a:r>
          </a:p>
          <a:p>
            <a:pPr marL="0" indent="0">
              <a:spcBef>
                <a:spcPts val="0"/>
              </a:spcBef>
              <a:spcAft>
                <a:spcPts val="201"/>
              </a:spcAft>
              <a:buNone/>
              <a:defRPr/>
            </a:pPr>
            <a:r>
              <a:rPr lang="en-US" sz="1200" dirty="0"/>
              <a:t>Rither Langat</a:t>
            </a:r>
          </a:p>
          <a:p>
            <a:pPr marL="0" indent="0" eaLnBrk="1" hangingPunct="1">
              <a:spcBef>
                <a:spcPts val="0"/>
              </a:spcBef>
              <a:spcAft>
                <a:spcPts val="201"/>
              </a:spcAft>
              <a:buNone/>
              <a:defRPr/>
            </a:pPr>
            <a:r>
              <a:rPr lang="en-US" sz="1200" dirty="0"/>
              <a:t>Jonah Maswai</a:t>
            </a:r>
          </a:p>
          <a:p>
            <a:pPr marL="0" indent="0" eaLnBrk="1" hangingPunct="1">
              <a:spcBef>
                <a:spcPts val="0"/>
              </a:spcBef>
              <a:spcAft>
                <a:spcPts val="201"/>
              </a:spcAft>
              <a:buNone/>
              <a:defRPr/>
            </a:pPr>
            <a:r>
              <a:rPr lang="en-US" sz="1200" dirty="0">
                <a:ea typeface="ＭＳ Ｐゴシック"/>
              </a:rPr>
              <a:t>Fred Sawe</a:t>
            </a:r>
          </a:p>
          <a:p>
            <a:pPr marL="0" indent="0" eaLnBrk="1" hangingPunct="1">
              <a:spcBef>
                <a:spcPts val="0"/>
              </a:spcBef>
              <a:spcAft>
                <a:spcPts val="201"/>
              </a:spcAft>
              <a:buNone/>
              <a:defRPr/>
            </a:pPr>
            <a:endParaRPr lang="en-US" sz="1200" dirty="0">
              <a:ea typeface="ＭＳ Ｐゴシック"/>
            </a:endParaRPr>
          </a:p>
          <a:p>
            <a:pPr marL="0" indent="0" eaLnBrk="1" hangingPunct="1">
              <a:spcBef>
                <a:spcPts val="0"/>
              </a:spcBef>
              <a:spcAft>
                <a:spcPts val="201"/>
              </a:spcAft>
              <a:buNone/>
              <a:defRPr/>
            </a:pPr>
            <a:r>
              <a:rPr lang="en-US" sz="1200" i="1" dirty="0">
                <a:solidFill>
                  <a:srgbClr val="496388"/>
                </a:solidFill>
              </a:rPr>
              <a:t>Kisumu West:</a:t>
            </a:r>
          </a:p>
          <a:p>
            <a:pPr marL="0" indent="0">
              <a:spcBef>
                <a:spcPts val="0"/>
              </a:spcBef>
              <a:spcAft>
                <a:spcPts val="201"/>
              </a:spcAft>
              <a:buNone/>
              <a:defRPr/>
            </a:pPr>
            <a:r>
              <a:rPr lang="en-US" sz="1200" dirty="0"/>
              <a:t>Solomon Otieno</a:t>
            </a:r>
          </a:p>
          <a:p>
            <a:pPr marL="0" indent="0">
              <a:spcBef>
                <a:spcPts val="0"/>
              </a:spcBef>
              <a:spcAft>
                <a:spcPts val="201"/>
              </a:spcAft>
              <a:buNone/>
              <a:defRPr/>
            </a:pPr>
            <a:r>
              <a:rPr lang="en-US" sz="1200" dirty="0"/>
              <a:t>John Owuoth</a:t>
            </a:r>
          </a:p>
          <a:p>
            <a:pPr marL="0" indent="0">
              <a:spcBef>
                <a:spcPts val="0"/>
              </a:spcBef>
              <a:spcAft>
                <a:spcPts val="201"/>
              </a:spcAft>
              <a:buNone/>
              <a:defRPr/>
            </a:pPr>
            <a:r>
              <a:rPr lang="en-US" sz="1200" dirty="0"/>
              <a:t>Winnie Rehema</a:t>
            </a:r>
          </a:p>
          <a:p>
            <a:pPr marL="0" indent="0">
              <a:spcBef>
                <a:spcPts val="0"/>
              </a:spcBef>
              <a:spcAft>
                <a:spcPts val="201"/>
              </a:spcAft>
              <a:buNone/>
              <a:defRPr/>
            </a:pPr>
            <a:r>
              <a:rPr lang="en-US" sz="1200" dirty="0"/>
              <a:t>Valentine Singoei</a:t>
            </a:r>
          </a:p>
          <a:p>
            <a:pPr marL="0" indent="0" eaLnBrk="1" hangingPunct="1">
              <a:spcBef>
                <a:spcPts val="0"/>
              </a:spcBef>
              <a:spcAft>
                <a:spcPts val="201"/>
              </a:spcAft>
              <a:buNone/>
              <a:defRPr/>
            </a:pPr>
            <a:endParaRPr lang="en-US" sz="1200" b="1" dirty="0"/>
          </a:p>
          <a:p>
            <a:pPr marL="0" indent="0" eaLnBrk="1" hangingPunct="1">
              <a:spcBef>
                <a:spcPts val="0"/>
              </a:spcBef>
              <a:spcAft>
                <a:spcPts val="201"/>
              </a:spcAft>
              <a:buNone/>
              <a:defRPr/>
            </a:pPr>
            <a:endParaRPr lang="en-US" sz="1200" b="1" dirty="0"/>
          </a:p>
          <a:p>
            <a:pPr marL="0" indent="0" eaLnBrk="1" hangingPunct="1">
              <a:spcBef>
                <a:spcPts val="0"/>
              </a:spcBef>
              <a:spcAft>
                <a:spcPts val="201"/>
              </a:spcAft>
              <a:buNone/>
              <a:defRPr/>
            </a:pPr>
            <a:endParaRPr lang="en-US" sz="1200" b="1" dirty="0"/>
          </a:p>
          <a:p>
            <a:pPr marL="0" indent="0" eaLnBrk="1" hangingPunct="1">
              <a:spcBef>
                <a:spcPts val="0"/>
              </a:spcBef>
              <a:spcAft>
                <a:spcPts val="201"/>
              </a:spcAft>
              <a:buNone/>
              <a:defRPr/>
            </a:pPr>
            <a:endParaRPr lang="en-US" sz="1200" b="1" dirty="0"/>
          </a:p>
          <a:p>
            <a:pPr marL="0" indent="0" eaLnBrk="1" hangingPunct="1">
              <a:spcBef>
                <a:spcPts val="0"/>
              </a:spcBef>
              <a:spcAft>
                <a:spcPts val="201"/>
              </a:spcAft>
              <a:buNone/>
              <a:defRPr/>
            </a:pPr>
            <a:endParaRPr lang="en-US" sz="1200" b="1" dirty="0"/>
          </a:p>
          <a:p>
            <a:pPr marL="0" indent="0" eaLnBrk="1" hangingPunct="1">
              <a:spcBef>
                <a:spcPts val="0"/>
              </a:spcBef>
              <a:spcAft>
                <a:spcPts val="201"/>
              </a:spcAft>
              <a:buNone/>
              <a:defRPr/>
            </a:pPr>
            <a:endParaRPr lang="en-US" sz="1200" b="1" dirty="0"/>
          </a:p>
          <a:p>
            <a:pPr marL="0" indent="0" eaLnBrk="1" hangingPunct="1">
              <a:spcBef>
                <a:spcPts val="0"/>
              </a:spcBef>
              <a:spcAft>
                <a:spcPts val="201"/>
              </a:spcAft>
              <a:buNone/>
              <a:defRPr/>
            </a:pPr>
            <a:endParaRPr lang="en-US" sz="1200" b="1" dirty="0"/>
          </a:p>
          <a:p>
            <a:pPr marL="0" indent="0" eaLnBrk="1" hangingPunct="1">
              <a:spcBef>
                <a:spcPts val="0"/>
              </a:spcBef>
              <a:spcAft>
                <a:spcPts val="201"/>
              </a:spcAft>
              <a:buNone/>
              <a:defRPr/>
            </a:pPr>
            <a:r>
              <a:rPr lang="en-US" sz="1200" b="1" u="sng" dirty="0"/>
              <a:t>AFRICOS Tanzania</a:t>
            </a:r>
            <a:endParaRPr lang="en-US" sz="1200" u="sng" dirty="0"/>
          </a:p>
          <a:p>
            <a:pPr marL="0" indent="0" eaLnBrk="1" hangingPunct="1">
              <a:spcBef>
                <a:spcPts val="0"/>
              </a:spcBef>
              <a:spcAft>
                <a:spcPts val="201"/>
              </a:spcAft>
              <a:buNone/>
              <a:defRPr/>
            </a:pPr>
            <a:r>
              <a:rPr lang="en-US" sz="1200" dirty="0"/>
              <a:t>Emmanuel Bahemana</a:t>
            </a:r>
          </a:p>
          <a:p>
            <a:pPr marL="0" indent="0">
              <a:spcBef>
                <a:spcPts val="0"/>
              </a:spcBef>
              <a:spcAft>
                <a:spcPts val="201"/>
              </a:spcAft>
              <a:buNone/>
              <a:defRPr/>
            </a:pPr>
            <a:r>
              <a:rPr lang="en-US" sz="1200" dirty="0"/>
              <a:t>Reginald Gervas</a:t>
            </a:r>
          </a:p>
          <a:p>
            <a:pPr marL="0" indent="0" eaLnBrk="1" hangingPunct="1">
              <a:spcBef>
                <a:spcPts val="0"/>
              </a:spcBef>
              <a:spcAft>
                <a:spcPts val="201"/>
              </a:spcAft>
              <a:buNone/>
              <a:defRPr/>
            </a:pPr>
            <a:r>
              <a:rPr lang="en-US" sz="1200" dirty="0">
                <a:ea typeface="ＭＳ Ｐゴシック"/>
              </a:rPr>
              <a:t>Lucas Maganga</a:t>
            </a:r>
          </a:p>
          <a:p>
            <a:pPr marL="0" indent="0" eaLnBrk="1" hangingPunct="1">
              <a:spcBef>
                <a:spcPts val="0"/>
              </a:spcBef>
              <a:spcAft>
                <a:spcPts val="201"/>
              </a:spcAft>
              <a:buNone/>
              <a:defRPr/>
            </a:pPr>
            <a:r>
              <a:rPr lang="en-US" sz="1200" dirty="0"/>
              <a:t>John </a:t>
            </a:r>
            <a:r>
              <a:rPr lang="en-US" sz="1200" dirty="0" err="1"/>
              <a:t>Ngejite</a:t>
            </a:r>
            <a:endParaRPr lang="en-US" sz="1200" dirty="0"/>
          </a:p>
          <a:p>
            <a:pPr marL="0" indent="0" eaLnBrk="1" hangingPunct="1">
              <a:spcBef>
                <a:spcPts val="0"/>
              </a:spcBef>
              <a:spcAft>
                <a:spcPts val="201"/>
              </a:spcAft>
              <a:buNone/>
              <a:defRPr/>
            </a:pPr>
            <a:r>
              <a:rPr lang="en-US" sz="1200" dirty="0"/>
              <a:t>Mkunde Chachage</a:t>
            </a:r>
          </a:p>
          <a:p>
            <a:pPr marL="0" indent="0" eaLnBrk="1" hangingPunct="1">
              <a:spcBef>
                <a:spcPts val="0"/>
              </a:spcBef>
              <a:spcAft>
                <a:spcPts val="201"/>
              </a:spcAft>
              <a:buNone/>
              <a:defRPr/>
            </a:pPr>
            <a:endParaRPr lang="en-US" sz="1200" dirty="0"/>
          </a:p>
          <a:p>
            <a:pPr marL="0" indent="0" eaLnBrk="1" hangingPunct="1">
              <a:spcBef>
                <a:spcPts val="0"/>
              </a:spcBef>
              <a:spcAft>
                <a:spcPts val="201"/>
              </a:spcAft>
              <a:buNone/>
              <a:defRPr/>
            </a:pPr>
            <a:r>
              <a:rPr lang="en-US" sz="1200" b="1" u="sng" dirty="0"/>
              <a:t>AFRICOS Nigeria</a:t>
            </a:r>
          </a:p>
          <a:p>
            <a:pPr marL="0" indent="0" eaLnBrk="1" hangingPunct="1">
              <a:spcBef>
                <a:spcPts val="0"/>
              </a:spcBef>
              <a:spcAft>
                <a:spcPts val="201"/>
              </a:spcAft>
              <a:buNone/>
              <a:defRPr/>
            </a:pPr>
            <a:r>
              <a:rPr lang="en-US" sz="1200" dirty="0"/>
              <a:t>Yakubu Adamu</a:t>
            </a:r>
          </a:p>
          <a:p>
            <a:pPr marL="0" indent="0" eaLnBrk="1" hangingPunct="1">
              <a:spcBef>
                <a:spcPts val="0"/>
              </a:spcBef>
              <a:spcAft>
                <a:spcPts val="201"/>
              </a:spcAft>
              <a:buNone/>
              <a:defRPr/>
            </a:pPr>
            <a:r>
              <a:rPr lang="en-US" sz="1200" dirty="0"/>
              <a:t>Victor Anyebe</a:t>
            </a:r>
          </a:p>
          <a:p>
            <a:pPr marL="0" indent="0" eaLnBrk="1" hangingPunct="1">
              <a:spcBef>
                <a:spcPts val="0"/>
              </a:spcBef>
              <a:spcAft>
                <a:spcPts val="201"/>
              </a:spcAft>
              <a:buNone/>
              <a:defRPr/>
            </a:pPr>
            <a:r>
              <a:rPr lang="en-US" sz="1200" dirty="0"/>
              <a:t>Chiamaka Ibeanu</a:t>
            </a:r>
          </a:p>
          <a:p>
            <a:pPr marL="0" indent="0">
              <a:spcBef>
                <a:spcPts val="0"/>
              </a:spcBef>
              <a:spcAft>
                <a:spcPts val="201"/>
              </a:spcAft>
              <a:buNone/>
              <a:defRPr/>
            </a:pPr>
            <a:r>
              <a:rPr lang="en-US" sz="1200" dirty="0"/>
              <a:t>Tunde Adegbite</a:t>
            </a:r>
          </a:p>
          <a:p>
            <a:pPr marL="0" indent="0">
              <a:spcBef>
                <a:spcPts val="0"/>
              </a:spcBef>
              <a:spcAft>
                <a:spcPts val="201"/>
              </a:spcAft>
              <a:buNone/>
              <a:defRPr/>
            </a:pPr>
            <a:r>
              <a:rPr lang="en-US" sz="1200" dirty="0">
                <a:ea typeface="ＭＳ Ｐゴシック"/>
              </a:rPr>
              <a:t>Uzoamaka Agbaim</a:t>
            </a:r>
          </a:p>
          <a:p>
            <a:pPr marL="0" indent="0">
              <a:spcBef>
                <a:spcPts val="0"/>
              </a:spcBef>
              <a:spcAft>
                <a:spcPts val="201"/>
              </a:spcAft>
              <a:buNone/>
              <a:defRPr/>
            </a:pPr>
            <a:r>
              <a:rPr lang="en-US" sz="1200" dirty="0">
                <a:ea typeface="ＭＳ Ｐゴシック"/>
              </a:rPr>
              <a:t>Mfreke </a:t>
            </a:r>
            <a:r>
              <a:rPr lang="en-US" sz="1200" dirty="0" err="1">
                <a:ea typeface="ＭＳ Ｐゴシック"/>
              </a:rPr>
              <a:t>Asuquo</a:t>
            </a:r>
            <a:endParaRPr lang="en-US" sz="1200" dirty="0">
              <a:ea typeface="ＭＳ Ｐゴシック"/>
            </a:endParaRPr>
          </a:p>
          <a:p>
            <a:pPr marL="0" indent="0">
              <a:spcBef>
                <a:spcPts val="0"/>
              </a:spcBef>
              <a:spcAft>
                <a:spcPts val="201"/>
              </a:spcAft>
              <a:buNone/>
              <a:defRPr/>
            </a:pPr>
            <a:r>
              <a:rPr lang="en-US" sz="1200" dirty="0"/>
              <a:t>Nkechinyere Harrison</a:t>
            </a:r>
          </a:p>
          <a:p>
            <a:pPr marL="0" indent="0" eaLnBrk="1" hangingPunct="1">
              <a:spcBef>
                <a:spcPts val="0"/>
              </a:spcBef>
              <a:spcAft>
                <a:spcPts val="201"/>
              </a:spcAft>
              <a:buNone/>
              <a:defRPr/>
            </a:pPr>
            <a:r>
              <a:rPr lang="en-US" sz="1200" dirty="0"/>
              <a:t>Abdulwasiu Tiamiyu</a:t>
            </a:r>
          </a:p>
          <a:p>
            <a:pPr marL="0" indent="0" eaLnBrk="1" hangingPunct="1">
              <a:spcBef>
                <a:spcPts val="0"/>
              </a:spcBef>
              <a:spcAft>
                <a:spcPts val="201"/>
              </a:spcAft>
              <a:buNone/>
              <a:defRPr/>
            </a:pPr>
            <a:endParaRPr lang="en-US" sz="1200" dirty="0"/>
          </a:p>
          <a:p>
            <a:pPr marL="0" indent="0" eaLnBrk="1" hangingPunct="1">
              <a:spcBef>
                <a:spcPts val="0"/>
              </a:spcBef>
              <a:spcAft>
                <a:spcPts val="201"/>
              </a:spcAft>
              <a:buNone/>
              <a:defRPr/>
            </a:pPr>
            <a:endParaRPr lang="en-US" sz="1200" dirty="0"/>
          </a:p>
          <a:p>
            <a:pPr marL="0" indent="0" eaLnBrk="1" hangingPunct="1">
              <a:spcBef>
                <a:spcPts val="0"/>
              </a:spcBef>
              <a:spcAft>
                <a:spcPts val="201"/>
              </a:spcAft>
              <a:buNone/>
              <a:defRPr/>
            </a:pPr>
            <a:endParaRPr lang="en-US" sz="1200" dirty="0"/>
          </a:p>
          <a:p>
            <a:pPr marL="0" indent="0" eaLnBrk="1" hangingPunct="1">
              <a:spcBef>
                <a:spcPts val="0"/>
              </a:spcBef>
              <a:spcAft>
                <a:spcPts val="201"/>
              </a:spcAft>
              <a:buNone/>
              <a:defRPr/>
            </a:pPr>
            <a:endParaRPr lang="en-US" sz="1200" dirty="0"/>
          </a:p>
          <a:p>
            <a:pPr marL="0" indent="0" eaLnBrk="1" hangingPunct="1">
              <a:spcBef>
                <a:spcPts val="0"/>
              </a:spcBef>
              <a:spcAft>
                <a:spcPts val="201"/>
              </a:spcAft>
              <a:buNone/>
              <a:defRPr/>
            </a:pPr>
            <a:endParaRPr lang="en-US" sz="1200" dirty="0"/>
          </a:p>
          <a:p>
            <a:pPr marL="0" indent="0" eaLnBrk="1" hangingPunct="1">
              <a:spcBef>
                <a:spcPts val="0"/>
              </a:spcBef>
              <a:spcAft>
                <a:spcPts val="201"/>
              </a:spcAft>
              <a:buNone/>
              <a:defRPr/>
            </a:pPr>
            <a:endParaRPr lang="en-US" sz="1200" dirty="0"/>
          </a:p>
          <a:p>
            <a:pPr marL="0" indent="0" eaLnBrk="1" hangingPunct="1">
              <a:spcBef>
                <a:spcPts val="0"/>
              </a:spcBef>
              <a:spcAft>
                <a:spcPts val="201"/>
              </a:spcAft>
              <a:buNone/>
              <a:defRPr/>
            </a:pPr>
            <a:endParaRPr lang="en-US" sz="1200" dirty="0"/>
          </a:p>
          <a:p>
            <a:pPr marL="0" indent="0" eaLnBrk="1" hangingPunct="1">
              <a:spcBef>
                <a:spcPts val="0"/>
              </a:spcBef>
              <a:spcAft>
                <a:spcPts val="201"/>
              </a:spcAft>
              <a:buNone/>
              <a:defRPr/>
            </a:pPr>
            <a:endParaRPr lang="en-US" sz="1200" dirty="0"/>
          </a:p>
          <a:p>
            <a:pPr marL="0" indent="0" eaLnBrk="1" hangingPunct="1">
              <a:spcBef>
                <a:spcPts val="0"/>
              </a:spcBef>
              <a:spcAft>
                <a:spcPts val="201"/>
              </a:spcAft>
              <a:buNone/>
              <a:defRPr/>
            </a:pPr>
            <a:r>
              <a:rPr lang="en-US" sz="1200" b="1" u="sng" dirty="0">
                <a:solidFill>
                  <a:schemeClr val="tx1"/>
                </a:solidFill>
              </a:rPr>
              <a:t>MHRP</a:t>
            </a:r>
          </a:p>
          <a:p>
            <a:pPr marL="0" indent="0" eaLnBrk="1" hangingPunct="1">
              <a:spcBef>
                <a:spcPts val="0"/>
              </a:spcBef>
              <a:spcAft>
                <a:spcPts val="201"/>
              </a:spcAft>
              <a:buNone/>
              <a:defRPr/>
            </a:pPr>
            <a:r>
              <a:rPr lang="en-US" sz="1200" i="1" dirty="0">
                <a:solidFill>
                  <a:schemeClr val="accent1"/>
                </a:solidFill>
              </a:rPr>
              <a:t>MHRP Leadership:</a:t>
            </a:r>
          </a:p>
          <a:p>
            <a:pPr marL="0" indent="0" eaLnBrk="1" hangingPunct="1">
              <a:spcBef>
                <a:spcPts val="0"/>
              </a:spcBef>
              <a:spcAft>
                <a:spcPts val="201"/>
              </a:spcAft>
              <a:buNone/>
              <a:defRPr/>
            </a:pPr>
            <a:r>
              <a:rPr lang="en-US" sz="1200" dirty="0"/>
              <a:t>Julie Ake</a:t>
            </a:r>
          </a:p>
          <a:p>
            <a:pPr marL="0" indent="0" eaLnBrk="1" hangingPunct="1">
              <a:spcBef>
                <a:spcPts val="0"/>
              </a:spcBef>
              <a:spcAft>
                <a:spcPts val="201"/>
              </a:spcAft>
              <a:buNone/>
              <a:defRPr/>
            </a:pPr>
            <a:r>
              <a:rPr lang="en-US" sz="1200" dirty="0">
                <a:ea typeface="ＭＳ Ｐゴシック"/>
              </a:rPr>
              <a:t>Sandhya Vasan</a:t>
            </a:r>
          </a:p>
          <a:p>
            <a:pPr marL="0" indent="0" eaLnBrk="1" hangingPunct="1">
              <a:spcBef>
                <a:spcPts val="0"/>
              </a:spcBef>
              <a:spcAft>
                <a:spcPts val="201"/>
              </a:spcAft>
              <a:buNone/>
              <a:defRPr/>
            </a:pPr>
            <a:endParaRPr lang="en-US" sz="1200" i="1" dirty="0">
              <a:solidFill>
                <a:srgbClr val="496388"/>
              </a:solidFill>
            </a:endParaRPr>
          </a:p>
          <a:p>
            <a:pPr marL="0" indent="0" eaLnBrk="1" hangingPunct="1">
              <a:spcBef>
                <a:spcPts val="0"/>
              </a:spcBef>
              <a:spcAft>
                <a:spcPts val="201"/>
              </a:spcAft>
              <a:buNone/>
              <a:defRPr/>
            </a:pPr>
            <a:r>
              <a:rPr lang="en-US" sz="1200" i="1" dirty="0">
                <a:solidFill>
                  <a:srgbClr val="496388"/>
                </a:solidFill>
              </a:rPr>
              <a:t>Clinical Research Directorate:</a:t>
            </a:r>
            <a:endParaRPr lang="en-US" sz="1200" b="1" dirty="0">
              <a:solidFill>
                <a:srgbClr val="496388"/>
              </a:solidFill>
            </a:endParaRPr>
          </a:p>
          <a:p>
            <a:pPr marL="0" indent="0" eaLnBrk="1" hangingPunct="1">
              <a:spcBef>
                <a:spcPts val="0"/>
              </a:spcBef>
              <a:spcAft>
                <a:spcPts val="201"/>
              </a:spcAft>
              <a:buNone/>
              <a:defRPr/>
            </a:pPr>
            <a:r>
              <a:rPr lang="en-US" sz="1200" dirty="0"/>
              <a:t>Paul Adjei</a:t>
            </a:r>
          </a:p>
          <a:p>
            <a:pPr marL="0" indent="0" eaLnBrk="1" hangingPunct="1">
              <a:spcBef>
                <a:spcPts val="0"/>
              </a:spcBef>
              <a:spcAft>
                <a:spcPts val="201"/>
              </a:spcAft>
              <a:buNone/>
              <a:defRPr/>
            </a:pPr>
            <a:r>
              <a:rPr lang="en-US" sz="1200" dirty="0"/>
              <a:t>Brennan Cebula</a:t>
            </a:r>
          </a:p>
          <a:p>
            <a:pPr marL="0" indent="0" eaLnBrk="1" hangingPunct="1">
              <a:spcBef>
                <a:spcPts val="0"/>
              </a:spcBef>
              <a:spcAft>
                <a:spcPts val="201"/>
              </a:spcAft>
              <a:buNone/>
              <a:defRPr/>
            </a:pPr>
            <a:r>
              <a:rPr lang="en-US" sz="1200" dirty="0"/>
              <a:t>Trevor Crowell</a:t>
            </a:r>
          </a:p>
          <a:p>
            <a:pPr marL="0" indent="0" eaLnBrk="1" hangingPunct="1">
              <a:spcBef>
                <a:spcPts val="0"/>
              </a:spcBef>
              <a:spcAft>
                <a:spcPts val="201"/>
              </a:spcAft>
              <a:buNone/>
              <a:defRPr/>
            </a:pPr>
            <a:r>
              <a:rPr lang="en-US" sz="1200" dirty="0"/>
              <a:t>Emma Duff</a:t>
            </a:r>
          </a:p>
          <a:p>
            <a:pPr marL="0" indent="0">
              <a:spcBef>
                <a:spcPts val="0"/>
              </a:spcBef>
              <a:spcAft>
                <a:spcPts val="201"/>
              </a:spcAft>
              <a:buNone/>
              <a:defRPr/>
            </a:pPr>
            <a:r>
              <a:rPr lang="en-US" sz="1200" dirty="0"/>
              <a:t>Leigh Anne Eller</a:t>
            </a:r>
          </a:p>
          <a:p>
            <a:pPr marL="0" indent="0">
              <a:spcBef>
                <a:spcPts val="0"/>
              </a:spcBef>
              <a:spcAft>
                <a:spcPts val="201"/>
              </a:spcAft>
              <a:buNone/>
              <a:defRPr/>
            </a:pPr>
            <a:r>
              <a:rPr lang="en-US" sz="1200" dirty="0"/>
              <a:t>Jaclyn Hern</a:t>
            </a:r>
          </a:p>
          <a:p>
            <a:pPr marL="0" indent="0">
              <a:spcBef>
                <a:spcPts val="0"/>
              </a:spcBef>
              <a:spcAft>
                <a:spcPts val="201"/>
              </a:spcAft>
              <a:buNone/>
              <a:defRPr/>
            </a:pPr>
            <a:r>
              <a:rPr lang="en-US" sz="1200" dirty="0"/>
              <a:t>Michelle Imbach</a:t>
            </a:r>
          </a:p>
          <a:p>
            <a:pPr marL="0" indent="0">
              <a:spcBef>
                <a:spcPts val="0"/>
              </a:spcBef>
              <a:spcAft>
                <a:spcPts val="201"/>
              </a:spcAft>
              <a:buNone/>
              <a:defRPr/>
            </a:pPr>
            <a:r>
              <a:rPr lang="en-US" sz="1200" dirty="0"/>
              <a:t>Kara Lombardi</a:t>
            </a:r>
          </a:p>
          <a:p>
            <a:pPr marL="0" indent="0">
              <a:spcBef>
                <a:spcPts val="0"/>
              </a:spcBef>
              <a:spcAft>
                <a:spcPts val="201"/>
              </a:spcAft>
              <a:buNone/>
              <a:defRPr/>
            </a:pPr>
            <a:r>
              <a:rPr lang="en-US" sz="1200" dirty="0"/>
              <a:t>Jacob Patterson</a:t>
            </a:r>
          </a:p>
          <a:p>
            <a:pPr marL="0" indent="0">
              <a:spcBef>
                <a:spcPts val="0"/>
              </a:spcBef>
              <a:spcAft>
                <a:spcPts val="201"/>
              </a:spcAft>
              <a:buNone/>
              <a:defRPr/>
            </a:pPr>
            <a:r>
              <a:rPr lang="en-US" sz="1200" dirty="0"/>
              <a:t>Badryah Omar</a:t>
            </a:r>
          </a:p>
          <a:p>
            <a:pPr marL="0" indent="0">
              <a:spcBef>
                <a:spcPts val="0"/>
              </a:spcBef>
              <a:spcAft>
                <a:spcPts val="201"/>
              </a:spcAft>
              <a:buNone/>
              <a:defRPr/>
            </a:pPr>
            <a:r>
              <a:rPr lang="en-US" sz="1200" dirty="0"/>
              <a:t>Ajay Parikh</a:t>
            </a:r>
          </a:p>
          <a:p>
            <a:pPr marL="0" indent="0">
              <a:spcBef>
                <a:spcPts val="0"/>
              </a:spcBef>
              <a:spcAft>
                <a:spcPts val="201"/>
              </a:spcAft>
              <a:buNone/>
              <a:defRPr/>
            </a:pPr>
            <a:r>
              <a:rPr lang="en-US" sz="1200" dirty="0"/>
              <a:t>Zahra Parker</a:t>
            </a:r>
          </a:p>
          <a:p>
            <a:pPr marL="0" indent="0">
              <a:spcBef>
                <a:spcPts val="0"/>
              </a:spcBef>
              <a:spcAft>
                <a:spcPts val="201"/>
              </a:spcAft>
              <a:buNone/>
              <a:defRPr/>
            </a:pPr>
            <a:r>
              <a:rPr lang="en-US" sz="1200" dirty="0"/>
              <a:t>Matthew Romo</a:t>
            </a:r>
          </a:p>
          <a:p>
            <a:pPr marL="0" indent="0" eaLnBrk="1" hangingPunct="1">
              <a:spcBef>
                <a:spcPts val="0"/>
              </a:spcBef>
              <a:spcAft>
                <a:spcPts val="201"/>
              </a:spcAft>
              <a:buNone/>
              <a:defRPr/>
            </a:pPr>
            <a:r>
              <a:rPr lang="en-US" sz="1200" dirty="0">
                <a:ea typeface="ＭＳ Ｐゴシック"/>
              </a:rPr>
              <a:t>Linsey Scheibler</a:t>
            </a:r>
          </a:p>
          <a:p>
            <a:pPr marL="0" indent="0" eaLnBrk="1" hangingPunct="1">
              <a:spcBef>
                <a:spcPts val="0"/>
              </a:spcBef>
              <a:spcAft>
                <a:spcPts val="201"/>
              </a:spcAft>
              <a:buNone/>
              <a:defRPr/>
            </a:pPr>
            <a:r>
              <a:rPr lang="en-US" sz="1200" dirty="0">
                <a:ea typeface="ＭＳ Ｐゴシック"/>
              </a:rPr>
              <a:t>Michael Thigpen</a:t>
            </a:r>
          </a:p>
          <a:p>
            <a:pPr marL="0" indent="0" eaLnBrk="1" hangingPunct="1">
              <a:spcBef>
                <a:spcPts val="0"/>
              </a:spcBef>
              <a:spcAft>
                <a:spcPts val="201"/>
              </a:spcAft>
              <a:buNone/>
              <a:defRPr/>
            </a:pPr>
            <a:endParaRPr lang="en-US" sz="1200" dirty="0">
              <a:ea typeface="ＭＳ Ｐゴシック"/>
            </a:endParaRPr>
          </a:p>
          <a:p>
            <a:pPr marL="0" indent="0" eaLnBrk="1" hangingPunct="1">
              <a:spcBef>
                <a:spcPts val="0"/>
              </a:spcBef>
              <a:spcAft>
                <a:spcPts val="201"/>
              </a:spcAft>
              <a:buNone/>
              <a:defRPr/>
            </a:pPr>
            <a:endParaRPr lang="en-US" sz="1200" dirty="0">
              <a:ea typeface="ＭＳ Ｐゴシック"/>
            </a:endParaRPr>
          </a:p>
          <a:p>
            <a:pPr marL="0" indent="0" eaLnBrk="1" hangingPunct="1">
              <a:spcBef>
                <a:spcPts val="0"/>
              </a:spcBef>
              <a:spcAft>
                <a:spcPts val="201"/>
              </a:spcAft>
              <a:buNone/>
              <a:defRPr/>
            </a:pPr>
            <a:endParaRPr lang="en-US" sz="1200" dirty="0">
              <a:ea typeface="ＭＳ Ｐゴシック"/>
            </a:endParaRPr>
          </a:p>
          <a:p>
            <a:pPr marL="0" marR="0" lvl="0" indent="0" algn="l" defTabSz="914400" rtl="0" eaLnBrk="1" fontAlgn="base" latinLnBrk="0" hangingPunct="1">
              <a:lnSpc>
                <a:spcPct val="100000"/>
              </a:lnSpc>
              <a:spcBef>
                <a:spcPts val="0"/>
              </a:spcBef>
              <a:spcAft>
                <a:spcPts val="201"/>
              </a:spcAft>
              <a:buClr>
                <a:srgbClr val="2C7C9F"/>
              </a:buClr>
              <a:buSzPct val="90000"/>
              <a:buFont typeface="Wingdings" charset="2"/>
              <a:buNone/>
              <a:tabLst/>
              <a:defRPr/>
            </a:pPr>
            <a:r>
              <a:rPr kumimoji="0" lang="en-US" sz="1200" b="0" i="1" u="none" strike="noStrike" kern="1200" cap="none" spc="0" normalizeH="0" baseline="0" noProof="0" dirty="0">
                <a:ln>
                  <a:noFill/>
                </a:ln>
                <a:solidFill>
                  <a:srgbClr val="496388"/>
                </a:solidFill>
                <a:effectLst/>
                <a:uLnTx/>
                <a:uFillTx/>
                <a:latin typeface="Arial"/>
                <a:ea typeface="ＭＳ Ｐゴシック" charset="-128"/>
              </a:rPr>
              <a:t>DCAC:</a:t>
            </a:r>
          </a:p>
          <a:p>
            <a:pPr marL="0" marR="0" lvl="0" indent="0" algn="l" defTabSz="914400" rtl="0" eaLnBrk="0" fontAlgn="base" latinLnBrk="0" hangingPunct="0">
              <a:lnSpc>
                <a:spcPct val="100000"/>
              </a:lnSpc>
              <a:spcBef>
                <a:spcPts val="0"/>
              </a:spcBef>
              <a:spcAft>
                <a:spcPts val="201"/>
              </a:spcAft>
              <a:buClr>
                <a:srgbClr val="2C7C9F"/>
              </a:buClr>
              <a:buSzPct val="90000"/>
              <a:buFont typeface="Wingdings" charset="2"/>
              <a:buNone/>
              <a:tabLst/>
              <a:defRPr/>
            </a:pPr>
            <a:r>
              <a:rPr kumimoji="0" lang="en-US" sz="1200" b="0" i="0" u="none" strike="noStrike" kern="1200" cap="none" spc="0" normalizeH="0" baseline="0" noProof="0" dirty="0">
                <a:ln>
                  <a:noFill/>
                </a:ln>
                <a:solidFill>
                  <a:srgbClr val="262626"/>
                </a:solidFill>
                <a:effectLst/>
                <a:uLnTx/>
                <a:uFillTx/>
                <a:latin typeface="Arial"/>
                <a:ea typeface="ＭＳ Ｐゴシック" charset="-128"/>
              </a:rPr>
              <a:t>Danielle Bartolanzo</a:t>
            </a:r>
          </a:p>
          <a:p>
            <a:pPr marL="0" marR="0" lvl="0" indent="0" algn="l" defTabSz="914400" rtl="0" eaLnBrk="0" fontAlgn="base" latinLnBrk="0" hangingPunct="0">
              <a:lnSpc>
                <a:spcPct val="100000"/>
              </a:lnSpc>
              <a:spcBef>
                <a:spcPts val="0"/>
              </a:spcBef>
              <a:spcAft>
                <a:spcPts val="201"/>
              </a:spcAft>
              <a:buClr>
                <a:srgbClr val="2C7C9F"/>
              </a:buClr>
              <a:buSzPct val="90000"/>
              <a:buFont typeface="Wingdings" charset="2"/>
              <a:buNone/>
              <a:tabLst/>
              <a:defRPr/>
            </a:pPr>
            <a:r>
              <a:rPr kumimoji="0" lang="en-US" sz="1200" b="0" i="0" u="none" strike="noStrike" kern="1200" cap="none" spc="0" normalizeH="0" baseline="0" noProof="0" dirty="0">
                <a:ln>
                  <a:noFill/>
                </a:ln>
                <a:solidFill>
                  <a:srgbClr val="262626"/>
                </a:solidFill>
                <a:effectLst/>
                <a:uLnTx/>
                <a:uFillTx/>
                <a:latin typeface="Arial"/>
                <a:ea typeface="ＭＳ Ｐゴシック" charset="-128"/>
              </a:rPr>
              <a:t>Jillian Chambers</a:t>
            </a:r>
          </a:p>
          <a:p>
            <a:pPr marL="0" marR="0" lvl="0" indent="0" algn="l" defTabSz="914400" rtl="0" eaLnBrk="0" fontAlgn="base" latinLnBrk="0" hangingPunct="0">
              <a:lnSpc>
                <a:spcPct val="100000"/>
              </a:lnSpc>
              <a:spcBef>
                <a:spcPts val="0"/>
              </a:spcBef>
              <a:spcAft>
                <a:spcPts val="201"/>
              </a:spcAft>
              <a:buClr>
                <a:srgbClr val="2C7C9F"/>
              </a:buClr>
              <a:buSzPct val="90000"/>
              <a:buFont typeface="Wingdings" charset="2"/>
              <a:buNone/>
              <a:tabLst/>
              <a:defRPr/>
            </a:pPr>
            <a:r>
              <a:rPr kumimoji="0" lang="en-US" sz="1200" b="0" i="0" u="none" strike="noStrike" kern="1200" cap="none" spc="0" normalizeH="0" baseline="0" noProof="0" dirty="0">
                <a:ln>
                  <a:noFill/>
                </a:ln>
                <a:solidFill>
                  <a:srgbClr val="262626"/>
                </a:solidFill>
                <a:effectLst/>
                <a:uLnTx/>
                <a:uFillTx/>
                <a:latin typeface="Arial"/>
                <a:ea typeface="ＭＳ Ｐゴシック" charset="-128"/>
              </a:rPr>
              <a:t>Nicole Dear</a:t>
            </a:r>
          </a:p>
          <a:p>
            <a:pPr marL="0" marR="0" lvl="0" indent="0" algn="l" defTabSz="914400" rtl="0" eaLnBrk="0" fontAlgn="base" latinLnBrk="0" hangingPunct="0">
              <a:lnSpc>
                <a:spcPct val="100000"/>
              </a:lnSpc>
              <a:spcBef>
                <a:spcPts val="0"/>
              </a:spcBef>
              <a:spcAft>
                <a:spcPts val="201"/>
              </a:spcAft>
              <a:buClr>
                <a:srgbClr val="2C7C9F"/>
              </a:buClr>
              <a:buSzPct val="90000"/>
              <a:buFont typeface="Wingdings" charset="2"/>
              <a:buNone/>
              <a:tabLst/>
              <a:defRPr/>
            </a:pPr>
            <a:r>
              <a:rPr lang="en-US" sz="1200" dirty="0">
                <a:solidFill>
                  <a:srgbClr val="262626"/>
                </a:solidFill>
                <a:latin typeface="Arial"/>
                <a:ea typeface="ＭＳ Ｐゴシック" charset="-128"/>
              </a:rPr>
              <a:t>Seth Frndak</a:t>
            </a:r>
            <a:endParaRPr kumimoji="0" lang="en-US" sz="1200" b="0" i="0" u="none" strike="noStrike" kern="1200" cap="none" spc="0" normalizeH="0" baseline="0" noProof="0" dirty="0">
              <a:ln>
                <a:noFill/>
              </a:ln>
              <a:solidFill>
                <a:srgbClr val="262626"/>
              </a:solidFill>
              <a:effectLst/>
              <a:uLnTx/>
              <a:uFillTx/>
              <a:latin typeface="Arial"/>
              <a:ea typeface="ＭＳ Ｐゴシック" charset="-128"/>
            </a:endParaRPr>
          </a:p>
          <a:p>
            <a:pPr marL="0" marR="0" lvl="0" indent="0" algn="l" defTabSz="914400" rtl="0" eaLnBrk="0" fontAlgn="base" latinLnBrk="0" hangingPunct="0">
              <a:lnSpc>
                <a:spcPct val="100000"/>
              </a:lnSpc>
              <a:spcBef>
                <a:spcPts val="0"/>
              </a:spcBef>
              <a:spcAft>
                <a:spcPts val="201"/>
              </a:spcAft>
              <a:buClr>
                <a:srgbClr val="2C7C9F"/>
              </a:buClr>
              <a:buSzPct val="90000"/>
              <a:buFont typeface="Wingdings" charset="2"/>
              <a:buNone/>
              <a:tabLst/>
              <a:defRPr/>
            </a:pPr>
            <a:r>
              <a:rPr lang="en-US" sz="1200" kern="1200" dirty="0">
                <a:solidFill>
                  <a:srgbClr val="262626"/>
                </a:solidFill>
                <a:ea typeface="ＭＳ Ｐゴシック" charset="-128"/>
              </a:rPr>
              <a:t>Natalie Burns</a:t>
            </a:r>
            <a:endParaRPr kumimoji="0" lang="en-US" sz="1200" b="0" i="0" u="none" strike="noStrike" kern="1200" cap="none" spc="0" normalizeH="0" baseline="0" noProof="0" dirty="0">
              <a:ln>
                <a:noFill/>
              </a:ln>
              <a:solidFill>
                <a:srgbClr val="262626"/>
              </a:solidFill>
              <a:effectLst/>
              <a:uLnTx/>
              <a:uFillTx/>
              <a:latin typeface="Arial"/>
              <a:ea typeface="ＭＳ Ｐゴシック" charset="-128"/>
            </a:endParaRPr>
          </a:p>
          <a:p>
            <a:pPr marL="0" marR="0" lvl="0" indent="0" algn="l" defTabSz="914400" rtl="0" eaLnBrk="1" fontAlgn="base" latinLnBrk="0" hangingPunct="1">
              <a:lnSpc>
                <a:spcPct val="100000"/>
              </a:lnSpc>
              <a:spcBef>
                <a:spcPts val="0"/>
              </a:spcBef>
              <a:spcAft>
                <a:spcPts val="201"/>
              </a:spcAft>
              <a:buClr>
                <a:srgbClr val="2C7C9F"/>
              </a:buClr>
              <a:buSzPct val="90000"/>
              <a:buFont typeface="Wingdings" charset="2"/>
              <a:buNone/>
              <a:tabLst/>
              <a:defRPr/>
            </a:pPr>
            <a:r>
              <a:rPr kumimoji="0" lang="en-US" sz="1200" b="0" i="0" u="none" strike="noStrike" kern="1200" cap="none" spc="0" normalizeH="0" baseline="0" noProof="0" dirty="0">
                <a:ln>
                  <a:noFill/>
                </a:ln>
                <a:solidFill>
                  <a:srgbClr val="262626"/>
                </a:solidFill>
                <a:effectLst/>
                <a:uLnTx/>
                <a:uFillTx/>
                <a:latin typeface="Arial"/>
                <a:ea typeface="ＭＳ Ｐゴシック" charset="-128"/>
              </a:rPr>
              <a:t>Alexus Reynolds</a:t>
            </a:r>
          </a:p>
          <a:p>
            <a:pPr marL="0" marR="0" lvl="0" indent="0" algn="l" defTabSz="914400" rtl="0" eaLnBrk="1" fontAlgn="base" latinLnBrk="0" hangingPunct="1">
              <a:lnSpc>
                <a:spcPct val="100000"/>
              </a:lnSpc>
              <a:spcBef>
                <a:spcPts val="0"/>
              </a:spcBef>
              <a:spcAft>
                <a:spcPts val="201"/>
              </a:spcAft>
              <a:buClr>
                <a:srgbClr val="2C7C9F"/>
              </a:buClr>
              <a:buSzPct val="90000"/>
              <a:buFont typeface="Wingdings" charset="2"/>
              <a:buNone/>
              <a:tabLst/>
              <a:defRPr/>
            </a:pPr>
            <a:endParaRPr kumimoji="0" lang="en-US" sz="1200" b="0" i="0" u="none" strike="noStrike" kern="1200" cap="none" spc="0" normalizeH="0" baseline="0" noProof="0" dirty="0">
              <a:ln>
                <a:noFill/>
              </a:ln>
              <a:solidFill>
                <a:srgbClr val="262626"/>
              </a:solidFill>
              <a:effectLst/>
              <a:uLnTx/>
              <a:uFillTx/>
              <a:latin typeface="Arial"/>
              <a:ea typeface="ＭＳ Ｐゴシック" charset="-128"/>
            </a:endParaRPr>
          </a:p>
          <a:p>
            <a:pPr marL="0" indent="0" eaLnBrk="1" hangingPunct="1">
              <a:spcBef>
                <a:spcPts val="0"/>
              </a:spcBef>
              <a:spcAft>
                <a:spcPts val="201"/>
              </a:spcAft>
              <a:buNone/>
              <a:defRPr/>
            </a:pPr>
            <a:r>
              <a:rPr lang="en-US" sz="1200" i="1" dirty="0">
                <a:solidFill>
                  <a:schemeClr val="accent1"/>
                </a:solidFill>
              </a:rPr>
              <a:t>Department of International </a:t>
            </a:r>
          </a:p>
          <a:p>
            <a:pPr marL="0" indent="0" eaLnBrk="1" hangingPunct="1">
              <a:spcBef>
                <a:spcPts val="0"/>
              </a:spcBef>
              <a:spcAft>
                <a:spcPts val="201"/>
              </a:spcAft>
              <a:buNone/>
              <a:defRPr/>
            </a:pPr>
            <a:r>
              <a:rPr lang="en-US" sz="1200" i="1" dirty="0">
                <a:solidFill>
                  <a:schemeClr val="accent1"/>
                </a:solidFill>
              </a:rPr>
              <a:t>HIV Prevention and Treatment:</a:t>
            </a:r>
            <a:endParaRPr lang="en-US" sz="1200" dirty="0">
              <a:solidFill>
                <a:schemeClr val="accent1"/>
              </a:solidFill>
            </a:endParaRPr>
          </a:p>
          <a:p>
            <a:pPr marL="0" indent="0">
              <a:spcBef>
                <a:spcPts val="0"/>
              </a:spcBef>
              <a:spcAft>
                <a:spcPts val="201"/>
              </a:spcAft>
              <a:buNone/>
              <a:defRPr/>
            </a:pPr>
            <a:r>
              <a:rPr lang="en-US" sz="1200" dirty="0">
                <a:solidFill>
                  <a:srgbClr val="000000"/>
                </a:solidFill>
              </a:rPr>
              <a:t>Patricia Agaba</a:t>
            </a:r>
          </a:p>
          <a:p>
            <a:pPr marL="0" indent="0" eaLnBrk="1" hangingPunct="1">
              <a:spcBef>
                <a:spcPts val="0"/>
              </a:spcBef>
              <a:spcAft>
                <a:spcPts val="201"/>
              </a:spcAft>
              <a:buNone/>
              <a:defRPr/>
            </a:pPr>
            <a:r>
              <a:rPr lang="en-US" sz="1200" dirty="0"/>
              <a:t>Kim Bohince</a:t>
            </a:r>
          </a:p>
          <a:p>
            <a:pPr marL="0" indent="0" eaLnBrk="1" hangingPunct="1">
              <a:spcBef>
                <a:spcPts val="0"/>
              </a:spcBef>
              <a:spcAft>
                <a:spcPts val="201"/>
              </a:spcAft>
              <a:buNone/>
              <a:defRPr/>
            </a:pPr>
            <a:r>
              <a:rPr lang="en-US" sz="1200" dirty="0"/>
              <a:t>Sean Cavanaugh</a:t>
            </a:r>
          </a:p>
          <a:p>
            <a:pPr marL="0" indent="0">
              <a:spcBef>
                <a:spcPts val="0"/>
              </a:spcBef>
              <a:spcAft>
                <a:spcPts val="201"/>
              </a:spcAft>
              <a:buNone/>
              <a:defRPr/>
            </a:pPr>
            <a:r>
              <a:rPr lang="en-US" sz="1200" dirty="0">
                <a:solidFill>
                  <a:srgbClr val="000000"/>
                </a:solidFill>
              </a:rPr>
              <a:t>Priyanka Desai</a:t>
            </a:r>
          </a:p>
          <a:p>
            <a:pPr marL="0" indent="0" eaLnBrk="1" hangingPunct="1">
              <a:spcBef>
                <a:spcPts val="0"/>
              </a:spcBef>
              <a:spcAft>
                <a:spcPts val="201"/>
              </a:spcAft>
              <a:buNone/>
              <a:defRPr/>
            </a:pPr>
            <a:r>
              <a:rPr lang="en-US" sz="1200" dirty="0"/>
              <a:t>Rosemary Mrina</a:t>
            </a:r>
          </a:p>
          <a:p>
            <a:pPr marL="0" indent="0" eaLnBrk="1" hangingPunct="1">
              <a:spcBef>
                <a:spcPts val="0"/>
              </a:spcBef>
              <a:spcAft>
                <a:spcPts val="201"/>
              </a:spcAft>
              <a:buNone/>
              <a:defRPr/>
            </a:pPr>
            <a:r>
              <a:rPr lang="en-US" sz="1200" dirty="0"/>
              <a:t>Mary Schmitz</a:t>
            </a:r>
          </a:p>
          <a:p>
            <a:pPr marL="0" indent="0" eaLnBrk="1" hangingPunct="1">
              <a:spcBef>
                <a:spcPts val="0"/>
              </a:spcBef>
              <a:spcAft>
                <a:spcPts val="201"/>
              </a:spcAft>
              <a:buNone/>
              <a:defRPr/>
            </a:pPr>
            <a:r>
              <a:rPr lang="en-US" sz="1200" dirty="0"/>
              <a:t>Neha Shah</a:t>
            </a:r>
          </a:p>
          <a:p>
            <a:pPr marL="0" indent="0" eaLnBrk="1" hangingPunct="1">
              <a:spcBef>
                <a:spcPts val="0"/>
              </a:spcBef>
              <a:spcAft>
                <a:spcPts val="201"/>
              </a:spcAft>
              <a:buNone/>
              <a:defRPr/>
            </a:pPr>
            <a:endParaRPr lang="en-US" sz="1200" i="1" dirty="0">
              <a:solidFill>
                <a:schemeClr val="accent1"/>
              </a:solidFill>
            </a:endParaRPr>
          </a:p>
          <a:p>
            <a:pPr marL="0" indent="0" eaLnBrk="1" hangingPunct="1">
              <a:spcBef>
                <a:spcPts val="0"/>
              </a:spcBef>
              <a:spcAft>
                <a:spcPts val="201"/>
              </a:spcAft>
              <a:buNone/>
              <a:defRPr/>
            </a:pPr>
            <a:r>
              <a:rPr lang="en-US" sz="1200" i="1" dirty="0">
                <a:solidFill>
                  <a:schemeClr val="accent1"/>
                </a:solidFill>
              </a:rPr>
              <a:t>HDRL:</a:t>
            </a:r>
          </a:p>
          <a:p>
            <a:pPr marL="0" indent="0">
              <a:spcBef>
                <a:spcPts val="0"/>
              </a:spcBef>
              <a:spcAft>
                <a:spcPts val="201"/>
              </a:spcAft>
              <a:buNone/>
              <a:defRPr/>
            </a:pPr>
            <a:r>
              <a:rPr lang="en-US" sz="1200" dirty="0"/>
              <a:t>Joanna Freeman</a:t>
            </a:r>
          </a:p>
          <a:p>
            <a:pPr marL="0" indent="0">
              <a:spcBef>
                <a:spcPts val="0"/>
              </a:spcBef>
              <a:spcAft>
                <a:spcPts val="201"/>
              </a:spcAft>
              <a:buNone/>
              <a:defRPr/>
            </a:pPr>
            <a:r>
              <a:rPr lang="en-US" sz="1200" dirty="0"/>
              <a:t>Jennifer Malia </a:t>
            </a:r>
          </a:p>
          <a:p>
            <a:pPr marL="0" indent="0" eaLnBrk="1" hangingPunct="1">
              <a:spcBef>
                <a:spcPts val="0"/>
              </a:spcBef>
              <a:spcAft>
                <a:spcPts val="201"/>
              </a:spcAft>
              <a:buNone/>
              <a:defRPr/>
            </a:pPr>
            <a:r>
              <a:rPr lang="en-US" sz="1200" dirty="0"/>
              <a:t>Sheila Peel</a:t>
            </a:r>
          </a:p>
          <a:p>
            <a:pPr marL="0" indent="0" eaLnBrk="1" hangingPunct="1">
              <a:spcBef>
                <a:spcPts val="0"/>
              </a:spcBef>
              <a:spcAft>
                <a:spcPts val="201"/>
              </a:spcAft>
              <a:buNone/>
              <a:defRPr/>
            </a:pPr>
            <a:endParaRPr lang="en-US" sz="1200" dirty="0"/>
          </a:p>
        </p:txBody>
      </p:sp>
      <p:sp>
        <p:nvSpPr>
          <p:cNvPr id="4" name="Rectangle 3">
            <a:extLst>
              <a:ext uri="{FF2B5EF4-FFF2-40B4-BE49-F238E27FC236}">
                <a16:creationId xmlns:a16="http://schemas.microsoft.com/office/drawing/2014/main" id="{92B98D02-CA35-CBD7-EAD2-B39D136A9269}"/>
              </a:ext>
            </a:extLst>
          </p:cNvPr>
          <p:cNvSpPr/>
          <p:nvPr/>
        </p:nvSpPr>
        <p:spPr>
          <a:xfrm>
            <a:off x="3890282" y="5788753"/>
            <a:ext cx="3340979" cy="523220"/>
          </a:xfrm>
          <a:prstGeom prst="rect">
            <a:avLst/>
          </a:prstGeom>
          <a:solidFill>
            <a:schemeClr val="accent2">
              <a:lumMod val="20000"/>
              <a:lumOff val="80000"/>
            </a:schemeClr>
          </a:solidFill>
          <a:ln w="28575">
            <a:solidFill>
              <a:schemeClr val="accent2"/>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2700">
                  <a:solidFill>
                    <a:srgbClr val="58585A">
                      <a:lumMod val="60000"/>
                      <a:lumOff val="40000"/>
                    </a:srgbClr>
                  </a:solidFill>
                  <a:prstDash val="solid"/>
                </a:ln>
                <a:solidFill>
                  <a:srgbClr val="6C2418"/>
                </a:solidFill>
                <a:effectLst>
                  <a:outerShdw dist="38100" dir="2640000" algn="bl" rotWithShape="0">
                    <a:srgbClr val="496388"/>
                  </a:outerShdw>
                </a:effectLst>
                <a:uLnTx/>
                <a:uFillTx/>
                <a:latin typeface="Arial"/>
                <a:ea typeface="+mn-ea"/>
                <a:cs typeface="+mn-cs"/>
              </a:rPr>
              <a:t>Study Participants</a:t>
            </a:r>
          </a:p>
        </p:txBody>
      </p:sp>
      <p:pic>
        <p:nvPicPr>
          <p:cNvPr id="16" name="Picture 15" descr="A group of people posing for a photo&#10;&#10;Description automatically generated">
            <a:extLst>
              <a:ext uri="{FF2B5EF4-FFF2-40B4-BE49-F238E27FC236}">
                <a16:creationId xmlns:a16="http://schemas.microsoft.com/office/drawing/2014/main" id="{27F120A3-D110-DB32-1E1D-1014911663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89" t="13750" r="10834"/>
          <a:stretch/>
        </p:blipFill>
        <p:spPr>
          <a:xfrm>
            <a:off x="10360374" y="4530840"/>
            <a:ext cx="1538020" cy="1068356"/>
          </a:xfrm>
          <a:prstGeom prst="rect">
            <a:avLst/>
          </a:prstGeom>
          <a:ln>
            <a:noFill/>
          </a:ln>
          <a:effectLst>
            <a:outerShdw blurRad="292100" dist="139700" dir="2700000" algn="tl" rotWithShape="0">
              <a:srgbClr val="333333">
                <a:alpha val="65000"/>
              </a:srgbClr>
            </a:outerShdw>
          </a:effectLst>
        </p:spPr>
      </p:pic>
      <p:pic>
        <p:nvPicPr>
          <p:cNvPr id="17" name="Picture 16" descr="A group of people posing for a photo&#10;&#10;Description automatically generated">
            <a:extLst>
              <a:ext uri="{FF2B5EF4-FFF2-40B4-BE49-F238E27FC236}">
                <a16:creationId xmlns:a16="http://schemas.microsoft.com/office/drawing/2014/main" id="{5FDD240D-83C9-E9DF-615E-F43F8E944A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094" b="25935"/>
          <a:stretch/>
        </p:blipFill>
        <p:spPr>
          <a:xfrm>
            <a:off x="7839737" y="5616452"/>
            <a:ext cx="2284894" cy="867821"/>
          </a:xfrm>
          <a:prstGeom prst="rect">
            <a:avLst/>
          </a:prstGeom>
          <a:ln>
            <a:noFill/>
          </a:ln>
          <a:effectLst>
            <a:outerShdw blurRad="292100" dist="139700" dir="2700000" algn="tl" rotWithShape="0">
              <a:srgbClr val="333333">
                <a:alpha val="65000"/>
              </a:srgbClr>
            </a:outerShdw>
          </a:effectLst>
        </p:spPr>
      </p:pic>
      <p:pic>
        <p:nvPicPr>
          <p:cNvPr id="18" name="Picture 17" descr="A group of people posing for a photo&#10;&#10;Description automatically generated">
            <a:extLst>
              <a:ext uri="{FF2B5EF4-FFF2-40B4-BE49-F238E27FC236}">
                <a16:creationId xmlns:a16="http://schemas.microsoft.com/office/drawing/2014/main" id="{BCB50DBC-B9FE-BBEA-4E8B-3428427C07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74" t="20620" r="8394"/>
          <a:stretch/>
        </p:blipFill>
        <p:spPr>
          <a:xfrm>
            <a:off x="1990224" y="4500649"/>
            <a:ext cx="1771599" cy="1088483"/>
          </a:xfrm>
          <a:prstGeom prst="rect">
            <a:avLst/>
          </a:prstGeom>
          <a:ln>
            <a:noFill/>
          </a:ln>
          <a:effectLst>
            <a:outerShdw blurRad="292100" dist="139700" dir="2700000" algn="tl" rotWithShape="0">
              <a:srgbClr val="333333">
                <a:alpha val="65000"/>
              </a:srgbClr>
            </a:outerShdw>
          </a:effectLst>
        </p:spPr>
      </p:pic>
      <p:pic>
        <p:nvPicPr>
          <p:cNvPr id="19" name="Picture 18" descr="A group of people standing in front of a wall&#10;&#10;Description automatically generated">
            <a:extLst>
              <a:ext uri="{FF2B5EF4-FFF2-40B4-BE49-F238E27FC236}">
                <a16:creationId xmlns:a16="http://schemas.microsoft.com/office/drawing/2014/main" id="{3A9234ED-7508-DBBC-6EDF-BAD24E65A1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3056" r="11296"/>
          <a:stretch/>
        </p:blipFill>
        <p:spPr>
          <a:xfrm>
            <a:off x="180578" y="5145230"/>
            <a:ext cx="1639242" cy="1071154"/>
          </a:xfrm>
          <a:prstGeom prst="rect">
            <a:avLst/>
          </a:prstGeom>
          <a:ln>
            <a:noFill/>
          </a:ln>
          <a:effectLst>
            <a:outerShdw blurRad="292100" dist="139700" dir="2700000" algn="tl" rotWithShape="0">
              <a:srgbClr val="333333">
                <a:alpha val="65000"/>
              </a:srgbClr>
            </a:outerShdw>
          </a:effectLst>
        </p:spPr>
      </p:pic>
      <p:pic>
        <p:nvPicPr>
          <p:cNvPr id="20" name="Picture 19" descr="PEPFAR Logo-Domestic Audiences Tagline.jpg">
            <a:extLst>
              <a:ext uri="{FF2B5EF4-FFF2-40B4-BE49-F238E27FC236}">
                <a16:creationId xmlns:a16="http://schemas.microsoft.com/office/drawing/2014/main" id="{3101F1DD-D3AB-11E0-A6BD-10B01328DE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91408" y="6560522"/>
            <a:ext cx="967359" cy="319075"/>
          </a:xfrm>
          <a:prstGeom prst="rect">
            <a:avLst/>
          </a:prstGeom>
        </p:spPr>
      </p:pic>
      <p:pic>
        <p:nvPicPr>
          <p:cNvPr id="21" name="Picture 20" descr="A blue text on a black background&#10;&#10;Description automatically generated">
            <a:extLst>
              <a:ext uri="{FF2B5EF4-FFF2-40B4-BE49-F238E27FC236}">
                <a16:creationId xmlns:a16="http://schemas.microsoft.com/office/drawing/2014/main" id="{CBD0F1D3-2372-19EB-E469-18F6D4BA8030}"/>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2794464" y="6570345"/>
            <a:ext cx="967359" cy="333793"/>
          </a:xfrm>
          <a:prstGeom prst="rect">
            <a:avLst/>
          </a:prstGeom>
        </p:spPr>
      </p:pic>
      <p:pic>
        <p:nvPicPr>
          <p:cNvPr id="23" name="Picture 22" descr="A black background with white text&#10;&#10;Description automatically generated">
            <a:extLst>
              <a:ext uri="{FF2B5EF4-FFF2-40B4-BE49-F238E27FC236}">
                <a16:creationId xmlns:a16="http://schemas.microsoft.com/office/drawing/2014/main" id="{3E4263F0-439B-DE1E-E37A-611797F9D4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8576" y="6577645"/>
            <a:ext cx="1391096" cy="284827"/>
          </a:xfrm>
          <a:prstGeom prst="rect">
            <a:avLst/>
          </a:prstGeom>
        </p:spPr>
      </p:pic>
    </p:spTree>
    <p:extLst>
      <p:ext uri="{BB962C8B-B14F-4D97-AF65-F5344CB8AC3E}">
        <p14:creationId xmlns:p14="http://schemas.microsoft.com/office/powerpoint/2010/main" val="151510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79FB-AE46-5949-98B9-3172257C544C}"/>
              </a:ext>
            </a:extLst>
          </p:cNvPr>
          <p:cNvSpPr>
            <a:spLocks noGrp="1"/>
          </p:cNvSpPr>
          <p:nvPr>
            <p:ph type="title"/>
          </p:nvPr>
        </p:nvSpPr>
        <p:spPr/>
        <p:txBody>
          <a:bodyPr/>
          <a:lstStyle/>
          <a:p>
            <a:r>
              <a:rPr lang="en-US" dirty="0"/>
              <a:t>Summary slide</a:t>
            </a:r>
          </a:p>
        </p:txBody>
      </p:sp>
      <p:sp>
        <p:nvSpPr>
          <p:cNvPr id="3" name="Content Placeholder 2">
            <a:extLst>
              <a:ext uri="{FF2B5EF4-FFF2-40B4-BE49-F238E27FC236}">
                <a16:creationId xmlns:a16="http://schemas.microsoft.com/office/drawing/2014/main" id="{5AAE37F0-A04B-E0F6-A8A6-711AD9D40AF0}"/>
              </a:ext>
            </a:extLst>
          </p:cNvPr>
          <p:cNvSpPr>
            <a:spLocks noGrp="1"/>
          </p:cNvSpPr>
          <p:nvPr>
            <p:ph idx="1"/>
          </p:nvPr>
        </p:nvSpPr>
        <p:spPr>
          <a:xfrm>
            <a:off x="838200" y="1456509"/>
            <a:ext cx="10515600" cy="4351338"/>
          </a:xfrm>
        </p:spPr>
        <p:txBody>
          <a:bodyPr>
            <a:normAutofit/>
          </a:bodyPr>
          <a:lstStyle/>
          <a:p>
            <a:r>
              <a:rPr lang="en-US" b="1" dirty="0">
                <a:solidFill>
                  <a:srgbClr val="7C3637"/>
                </a:solidFill>
              </a:rPr>
              <a:t>What is your main question?</a:t>
            </a:r>
          </a:p>
          <a:p>
            <a:pPr lvl="1"/>
            <a:r>
              <a:rPr lang="en-US" dirty="0"/>
              <a:t>Was DTG use associated with incident hypertension?</a:t>
            </a:r>
          </a:p>
          <a:p>
            <a:r>
              <a:rPr lang="en-US" b="1" dirty="0">
                <a:solidFill>
                  <a:srgbClr val="7C3637"/>
                </a:solidFill>
              </a:rPr>
              <a:t>What did you find?</a:t>
            </a:r>
          </a:p>
          <a:p>
            <a:pPr lvl="1"/>
            <a:r>
              <a:rPr lang="en-US" dirty="0"/>
              <a:t>In a prospective observational cohort in 4 African countries, we did not find evidence to support that DTG use was positively associated with incident hypertension.</a:t>
            </a:r>
          </a:p>
          <a:p>
            <a:r>
              <a:rPr lang="en-US" b="1" dirty="0">
                <a:solidFill>
                  <a:srgbClr val="7C3637"/>
                </a:solidFill>
              </a:rPr>
              <a:t>Why is it important?</a:t>
            </a:r>
          </a:p>
          <a:p>
            <a:pPr lvl="1"/>
            <a:r>
              <a:rPr lang="en-US" dirty="0"/>
              <a:t>There is a high burden of hypertension among PWH, most of whom are now on DTG-containing ART regimens. </a:t>
            </a:r>
          </a:p>
        </p:txBody>
      </p:sp>
      <p:sp>
        <p:nvSpPr>
          <p:cNvPr id="4" name="TextBox 3">
            <a:extLst>
              <a:ext uri="{FF2B5EF4-FFF2-40B4-BE49-F238E27FC236}">
                <a16:creationId xmlns:a16="http://schemas.microsoft.com/office/drawing/2014/main" id="{2D5046BA-CEEA-6FC5-25B3-3B6B55073535}"/>
              </a:ext>
            </a:extLst>
          </p:cNvPr>
          <p:cNvSpPr txBox="1"/>
          <p:nvPr/>
        </p:nvSpPr>
        <p:spPr>
          <a:xfrm>
            <a:off x="0" y="6307693"/>
            <a:ext cx="12192000" cy="461665"/>
          </a:xfrm>
          <a:prstGeom prst="rect">
            <a:avLst/>
          </a:prstGeom>
          <a:noFill/>
        </p:spPr>
        <p:txBody>
          <a:bodyPr wrap="square" rtlCol="0">
            <a:spAutoFit/>
          </a:bodyPr>
          <a:lstStyle/>
          <a:p>
            <a:r>
              <a:rPr lang="en-US" sz="1200" dirty="0"/>
              <a:t>ART, antiretroviral therapy; DTG, dolutegravir; PWH, people with HIV.</a:t>
            </a:r>
            <a:br>
              <a:rPr lang="en-US" sz="1200" dirty="0"/>
            </a:br>
            <a:endParaRPr lang="en-US" sz="1200" dirty="0"/>
          </a:p>
        </p:txBody>
      </p:sp>
    </p:spTree>
    <p:extLst>
      <p:ext uri="{BB962C8B-B14F-4D97-AF65-F5344CB8AC3E}">
        <p14:creationId xmlns:p14="http://schemas.microsoft.com/office/powerpoint/2010/main" val="129511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5113-B22D-C5E2-4312-34FA72E7A01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A2DAF501-30DD-8940-BF20-E0673C5CB0E7}"/>
              </a:ext>
            </a:extLst>
          </p:cNvPr>
          <p:cNvSpPr>
            <a:spLocks noGrp="1"/>
          </p:cNvSpPr>
          <p:nvPr>
            <p:ph idx="1"/>
          </p:nvPr>
        </p:nvSpPr>
        <p:spPr>
          <a:xfrm>
            <a:off x="356135" y="1135781"/>
            <a:ext cx="11675444" cy="4625683"/>
          </a:xfrm>
        </p:spPr>
        <p:txBody>
          <a:bodyPr>
            <a:normAutofit/>
          </a:bodyPr>
          <a:lstStyle/>
          <a:p>
            <a:r>
              <a:rPr lang="en-US" dirty="0">
                <a:ea typeface="Calibri" panose="020F0502020204030204" pitchFamily="34" charset="0"/>
              </a:rPr>
              <a:t>Global HIV treatment has transitioned to DTG-containing ART </a:t>
            </a:r>
          </a:p>
          <a:p>
            <a:r>
              <a:rPr lang="en-US" dirty="0">
                <a:ea typeface="Calibri" panose="020F0502020204030204" pitchFamily="34" charset="0"/>
              </a:rPr>
              <a:t>Context of increasing burden of non-communicable diseases among PWH, including hypertension</a:t>
            </a:r>
            <a:r>
              <a:rPr lang="en-US" baseline="30000" dirty="0">
                <a:ea typeface="Calibri" panose="020F0502020204030204" pitchFamily="34" charset="0"/>
              </a:rPr>
              <a:t>1</a:t>
            </a:r>
          </a:p>
          <a:p>
            <a:r>
              <a:rPr lang="en-US" dirty="0">
                <a:ea typeface="Calibri" panose="020F0502020204030204" pitchFamily="34" charset="0"/>
              </a:rPr>
              <a:t>DTG associated with excess hypertension risk compared with EFV in randomized trials</a:t>
            </a:r>
            <a:r>
              <a:rPr lang="en-US" baseline="30000" dirty="0">
                <a:ea typeface="Calibri" panose="020F0502020204030204" pitchFamily="34" charset="0"/>
              </a:rPr>
              <a:t>2</a:t>
            </a:r>
          </a:p>
          <a:p>
            <a:endParaRPr lang="en-US" sz="3200" dirty="0">
              <a:effectLst/>
              <a:ea typeface="Calibri" panose="020F0502020204030204" pitchFamily="34" charset="0"/>
            </a:endParaRPr>
          </a:p>
          <a:p>
            <a:r>
              <a:rPr lang="en-US" b="1" dirty="0"/>
              <a:t>Objective: </a:t>
            </a:r>
            <a:r>
              <a:rPr lang="en-US" dirty="0"/>
              <a:t>To examine the association between DTG and incident hypertension in a real-world setting in four African countries</a:t>
            </a:r>
            <a:endParaRPr lang="en-US" sz="4000" dirty="0"/>
          </a:p>
        </p:txBody>
      </p:sp>
      <p:sp>
        <p:nvSpPr>
          <p:cNvPr id="4" name="TextBox 3">
            <a:extLst>
              <a:ext uri="{FF2B5EF4-FFF2-40B4-BE49-F238E27FC236}">
                <a16:creationId xmlns:a16="http://schemas.microsoft.com/office/drawing/2014/main" id="{54DD0515-9BEA-5ACC-BFF7-0540303C0EF5}"/>
              </a:ext>
            </a:extLst>
          </p:cNvPr>
          <p:cNvSpPr txBox="1"/>
          <p:nvPr/>
        </p:nvSpPr>
        <p:spPr>
          <a:xfrm>
            <a:off x="0" y="5874753"/>
            <a:ext cx="12192000" cy="646331"/>
          </a:xfrm>
          <a:prstGeom prst="rect">
            <a:avLst/>
          </a:prstGeom>
          <a:noFill/>
        </p:spPr>
        <p:txBody>
          <a:bodyPr wrap="square" rtlCol="0">
            <a:spAutoFit/>
          </a:bodyPr>
          <a:lstStyle/>
          <a:p>
            <a:r>
              <a:rPr lang="en-US" sz="1200" dirty="0"/>
              <a:t>ART, antiretroviral therapy; DTG, dolutegravir; EFV, efavirenz; PWH, people with HIV.</a:t>
            </a:r>
            <a:br>
              <a:rPr lang="en-US" sz="1200" dirty="0"/>
            </a:br>
            <a:r>
              <a:rPr lang="en-US" sz="1200" dirty="0"/>
              <a:t>1. Romo ML, et al. Conference on Retroviruses and Opportunistic Infections (CROI), Denver, Colorado, abstract 791, 2024; 2. Venter WF, et al. 12th International AIDS Society Conference on HIV Science (IAS 2023), Brisbane, Australia, abstract OALBB0504, 2023.</a:t>
            </a:r>
          </a:p>
        </p:txBody>
      </p:sp>
    </p:spTree>
    <p:extLst>
      <p:ext uri="{BB962C8B-B14F-4D97-AF65-F5344CB8AC3E}">
        <p14:creationId xmlns:p14="http://schemas.microsoft.com/office/powerpoint/2010/main" val="40977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6DE8-09F1-C7D4-7E5A-6A5B3C0509EB}"/>
              </a:ext>
            </a:extLst>
          </p:cNvPr>
          <p:cNvSpPr>
            <a:spLocks noGrp="1"/>
          </p:cNvSpPr>
          <p:nvPr>
            <p:ph type="title"/>
          </p:nvPr>
        </p:nvSpPr>
        <p:spPr>
          <a:xfrm>
            <a:off x="838200" y="0"/>
            <a:ext cx="10515600" cy="977437"/>
          </a:xfrm>
        </p:spPr>
        <p:txBody>
          <a:bodyPr/>
          <a:lstStyle/>
          <a:p>
            <a:r>
              <a:rPr lang="en-US" dirty="0"/>
              <a:t>Methods: Sample</a:t>
            </a:r>
          </a:p>
        </p:txBody>
      </p:sp>
      <p:sp>
        <p:nvSpPr>
          <p:cNvPr id="3" name="Content Placeholder 2">
            <a:extLst>
              <a:ext uri="{FF2B5EF4-FFF2-40B4-BE49-F238E27FC236}">
                <a16:creationId xmlns:a16="http://schemas.microsoft.com/office/drawing/2014/main" id="{D12B6792-B66B-FFF6-A11C-AC64137285BC}"/>
              </a:ext>
            </a:extLst>
          </p:cNvPr>
          <p:cNvSpPr>
            <a:spLocks noGrp="1"/>
          </p:cNvSpPr>
          <p:nvPr>
            <p:ph idx="1"/>
          </p:nvPr>
        </p:nvSpPr>
        <p:spPr>
          <a:xfrm>
            <a:off x="139319" y="1028699"/>
            <a:ext cx="9622867" cy="3460023"/>
          </a:xfrm>
        </p:spPr>
        <p:txBody>
          <a:bodyPr>
            <a:normAutofit/>
          </a:bodyPr>
          <a:lstStyle/>
          <a:p>
            <a:r>
              <a:rPr lang="en-US" sz="2400" dirty="0">
                <a:effectLst/>
                <a:ea typeface="Calibri" panose="020F0502020204030204" pitchFamily="34" charset="0"/>
                <a:cs typeface="Times New Roman" panose="02020603050405020304" pitchFamily="18" charset="0"/>
              </a:rPr>
              <a:t>The </a:t>
            </a:r>
            <a:r>
              <a:rPr lang="en-US" sz="2400" b="1" dirty="0">
                <a:effectLst/>
                <a:ea typeface="Calibri" panose="020F0502020204030204" pitchFamily="34" charset="0"/>
                <a:cs typeface="Times New Roman" panose="02020603050405020304" pitchFamily="18" charset="0"/>
              </a:rPr>
              <a:t>African Cohort Study (AFRICOS) </a:t>
            </a:r>
            <a:r>
              <a:rPr lang="en-US" sz="2400" dirty="0">
                <a:ea typeface="Calibri" panose="020F0502020204030204" pitchFamily="34" charset="0"/>
                <a:cs typeface="Times New Roman" panose="02020603050405020304" pitchFamily="18" charset="0"/>
              </a:rPr>
              <a:t>enrolls </a:t>
            </a:r>
            <a:r>
              <a:rPr lang="en-US" sz="2400" dirty="0">
                <a:effectLst/>
                <a:ea typeface="Calibri" panose="020F0502020204030204" pitchFamily="34" charset="0"/>
                <a:cs typeface="Times New Roman" panose="02020603050405020304" pitchFamily="18" charset="0"/>
              </a:rPr>
              <a:t>PWH and </a:t>
            </a:r>
            <a:r>
              <a:rPr lang="en-US" sz="2400" dirty="0" err="1">
                <a:effectLst/>
                <a:ea typeface="Calibri" panose="020F0502020204030204" pitchFamily="34" charset="0"/>
                <a:cs typeface="Times New Roman" panose="02020603050405020304" pitchFamily="18" charset="0"/>
              </a:rPr>
              <a:t>PWoH</a:t>
            </a:r>
            <a:r>
              <a:rPr lang="en-US" sz="2400" dirty="0">
                <a:effectLst/>
                <a:ea typeface="Calibri" panose="020F0502020204030204" pitchFamily="34" charset="0"/>
                <a:cs typeface="Times New Roman" panose="02020603050405020304" pitchFamily="18" charset="0"/>
              </a:rPr>
              <a:t> at 12 PEPFAR-supported facilities in Kenya, Nigeria, Tanzania, and Uganda with follow-up </a:t>
            </a:r>
            <a:r>
              <a:rPr lang="en-US" sz="2400" i="1" dirty="0">
                <a:effectLst/>
                <a:ea typeface="Calibri" panose="020F0502020204030204" pitchFamily="34" charset="0"/>
                <a:cs typeface="Times New Roman" panose="02020603050405020304" pitchFamily="18" charset="0"/>
              </a:rPr>
              <a:t>every 6 months </a:t>
            </a:r>
            <a:r>
              <a:rPr lang="en-US" sz="2400" dirty="0">
                <a:effectLst/>
                <a:ea typeface="Calibri" panose="020F0502020204030204" pitchFamily="34" charset="0"/>
                <a:cs typeface="Times New Roman" panose="02020603050405020304" pitchFamily="18" charset="0"/>
              </a:rPr>
              <a:t>after the enrollment visit</a:t>
            </a:r>
          </a:p>
          <a:p>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2400" b="1" dirty="0">
                <a:effectLst/>
                <a:ea typeface="Calibri" panose="020F0502020204030204" pitchFamily="34" charset="0"/>
                <a:cs typeface="Times New Roman" panose="02020603050405020304" pitchFamily="18" charset="0"/>
              </a:rPr>
              <a:t>Sample: </a:t>
            </a:r>
            <a:r>
              <a:rPr lang="en-US" sz="2400" dirty="0">
                <a:effectLst/>
                <a:ea typeface="Calibri" panose="020F0502020204030204" pitchFamily="34" charset="0"/>
                <a:cs typeface="Times New Roman" panose="02020603050405020304" pitchFamily="18" charset="0"/>
              </a:rPr>
              <a:t>PWH on ART and </a:t>
            </a:r>
            <a:r>
              <a:rPr lang="en-US" sz="2400" dirty="0" err="1">
                <a:effectLst/>
                <a:ea typeface="Calibri" panose="020F0502020204030204" pitchFamily="34" charset="0"/>
                <a:cs typeface="Times New Roman" panose="02020603050405020304" pitchFamily="18" charset="0"/>
              </a:rPr>
              <a:t>PWoH</a:t>
            </a:r>
            <a:r>
              <a:rPr lang="en-US" sz="2400" dirty="0">
                <a:effectLst/>
                <a:ea typeface="Calibri" panose="020F0502020204030204" pitchFamily="34" charset="0"/>
                <a:cs typeface="Times New Roman" panose="02020603050405020304" pitchFamily="18" charset="0"/>
              </a:rPr>
              <a:t> with more than </a:t>
            </a:r>
            <a:r>
              <a:rPr lang="en-US" sz="2400" dirty="0">
                <a:ea typeface="Calibri" panose="020F0502020204030204" pitchFamily="34" charset="0"/>
                <a:cs typeface="Times New Roman" panose="02020603050405020304" pitchFamily="18" charset="0"/>
              </a:rPr>
              <a:t>2 study visits, </a:t>
            </a:r>
            <a:br>
              <a:rPr lang="en-US" sz="2400" dirty="0">
                <a:ea typeface="Calibri" panose="020F0502020204030204" pitchFamily="34" charset="0"/>
                <a:cs typeface="Times New Roman" panose="02020603050405020304" pitchFamily="18" charset="0"/>
              </a:rPr>
            </a:br>
            <a:r>
              <a:rPr lang="en-US" sz="2400" dirty="0">
                <a:ea typeface="Calibri" panose="020F0502020204030204" pitchFamily="34" charset="0"/>
                <a:cs typeface="Times New Roman" panose="02020603050405020304" pitchFamily="18" charset="0"/>
              </a:rPr>
              <a:t>with observation time starting after confirming no hypertension</a:t>
            </a:r>
          </a:p>
          <a:p>
            <a:pPr lvl="1"/>
            <a:r>
              <a:rPr lang="en-US" sz="2000" dirty="0">
                <a:ea typeface="Calibri" panose="020F0502020204030204" pitchFamily="34" charset="0"/>
                <a:cs typeface="Times New Roman" panose="02020603050405020304" pitchFamily="18" charset="0"/>
              </a:rPr>
              <a:t>Excluded participants with prevalent hypertension, </a:t>
            </a:r>
            <a:r>
              <a:rPr lang="en-US" sz="2000" dirty="0" err="1">
                <a:ea typeface="Calibri" panose="020F0502020204030204" pitchFamily="34" charset="0"/>
                <a:cs typeface="Times New Roman" panose="02020603050405020304" pitchFamily="18" charset="0"/>
              </a:rPr>
              <a:t>PWoH</a:t>
            </a:r>
            <a:r>
              <a:rPr lang="en-US" sz="2000" dirty="0">
                <a:ea typeface="Calibri" panose="020F0502020204030204" pitchFamily="34" charset="0"/>
                <a:cs typeface="Times New Roman" panose="02020603050405020304" pitchFamily="18" charset="0"/>
              </a:rPr>
              <a:t> who seroconverted; study visits with pregnancy</a:t>
            </a:r>
            <a:endParaRPr lang="en-US" sz="2000" b="1" dirty="0">
              <a:ea typeface="Calibri" panose="020F0502020204030204" pitchFamily="34" charset="0"/>
              <a:cs typeface="Times New Roman" panose="02020603050405020304" pitchFamily="18" charset="0"/>
            </a:endParaRPr>
          </a:p>
          <a:p>
            <a:pPr lvl="1"/>
            <a:endParaRPr lang="en-US" sz="2000" dirty="0">
              <a:ea typeface="Calibri" panose="020F0502020204030204" pitchFamily="34" charset="0"/>
              <a:cs typeface="Times New Roman" panose="02020603050405020304" pitchFamily="18" charset="0"/>
            </a:endParaRPr>
          </a:p>
          <a:p>
            <a:endParaRPr lang="en-US" sz="2400" dirty="0">
              <a:ea typeface="Calibri" panose="020F0502020204030204" pitchFamily="34" charset="0"/>
              <a:cs typeface="Times New Roman" panose="02020603050405020304" pitchFamily="18" charset="0"/>
            </a:endParaRPr>
          </a:p>
          <a:p>
            <a:endParaRPr lang="en-US" sz="2400" dirty="0">
              <a:ea typeface="Calibri" panose="020F0502020204030204" pitchFamily="34" charset="0"/>
              <a:cs typeface="Times New Roman" panose="02020603050405020304" pitchFamily="18" charset="0"/>
            </a:endParaRPr>
          </a:p>
          <a:p>
            <a:pPr lvl="1"/>
            <a:endParaRPr lang="en-US" sz="1800" dirty="0">
              <a:effectLst/>
              <a:ea typeface="Calibri" panose="020F0502020204030204" pitchFamily="34" charset="0"/>
              <a:cs typeface="Times New Roman" panose="02020603050405020304" pitchFamily="18" charset="0"/>
            </a:endParaRPr>
          </a:p>
        </p:txBody>
      </p:sp>
      <p:pic>
        <p:nvPicPr>
          <p:cNvPr id="4" name="Content Placeholder 6" descr="AFRICOS_EnrollmentGraphic.jpg">
            <a:extLst>
              <a:ext uri="{FF2B5EF4-FFF2-40B4-BE49-F238E27FC236}">
                <a16:creationId xmlns:a16="http://schemas.microsoft.com/office/drawing/2014/main" id="{AA7F0A39-396F-6D7F-BD65-C1B7CC4CFE21}"/>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977000" y="977437"/>
            <a:ext cx="3505200" cy="2771003"/>
          </a:xfrm>
          <a:prstGeom prst="rect">
            <a:avLst/>
          </a:prstGeom>
          <a:noFill/>
          <a:ln w="9525">
            <a:noFill/>
            <a:miter lim="800000"/>
            <a:headEnd/>
            <a:tailEnd/>
          </a:ln>
        </p:spPr>
      </p:pic>
      <p:sp>
        <p:nvSpPr>
          <p:cNvPr id="5" name="TextBox 4">
            <a:extLst>
              <a:ext uri="{FF2B5EF4-FFF2-40B4-BE49-F238E27FC236}">
                <a16:creationId xmlns:a16="http://schemas.microsoft.com/office/drawing/2014/main" id="{FEC87444-477C-A7F7-B553-E67C61E0CFB9}"/>
              </a:ext>
            </a:extLst>
          </p:cNvPr>
          <p:cNvSpPr txBox="1"/>
          <p:nvPr/>
        </p:nvSpPr>
        <p:spPr>
          <a:xfrm>
            <a:off x="77172" y="6249895"/>
            <a:ext cx="12114828" cy="276999"/>
          </a:xfrm>
          <a:prstGeom prst="rect">
            <a:avLst/>
          </a:prstGeom>
          <a:noFill/>
        </p:spPr>
        <p:txBody>
          <a:bodyPr wrap="square" rtlCol="0">
            <a:spAutoFit/>
          </a:bodyPr>
          <a:lstStyle/>
          <a:p>
            <a:r>
              <a:rPr lang="en-US" sz="1200" dirty="0"/>
              <a:t>ART, antiretroviral therapy; PEPFAR, U.S. President's Emergency Plan for AIDS Relief; PWH, people with HIV; </a:t>
            </a:r>
            <a:r>
              <a:rPr lang="en-US" sz="1200" dirty="0" err="1"/>
              <a:t>PWoH</a:t>
            </a:r>
            <a:r>
              <a:rPr lang="en-US" sz="1200" dirty="0"/>
              <a:t>, people without HIV. </a:t>
            </a:r>
          </a:p>
        </p:txBody>
      </p:sp>
      <p:cxnSp>
        <p:nvCxnSpPr>
          <p:cNvPr id="38" name="Straight Arrow Connector 37">
            <a:extLst>
              <a:ext uri="{FF2B5EF4-FFF2-40B4-BE49-F238E27FC236}">
                <a16:creationId xmlns:a16="http://schemas.microsoft.com/office/drawing/2014/main" id="{3B64C3EF-1334-C6E5-9421-AB335175AC5B}"/>
              </a:ext>
            </a:extLst>
          </p:cNvPr>
          <p:cNvCxnSpPr>
            <a:cxnSpLocks/>
          </p:cNvCxnSpPr>
          <p:nvPr/>
        </p:nvCxnSpPr>
        <p:spPr>
          <a:xfrm>
            <a:off x="4025969" y="5000621"/>
            <a:ext cx="435352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FD2F02B6-F3DB-3531-D44C-0C30902A1DCF}"/>
              </a:ext>
            </a:extLst>
          </p:cNvPr>
          <p:cNvSpPr/>
          <p:nvPr/>
        </p:nvSpPr>
        <p:spPr>
          <a:xfrm>
            <a:off x="3913279" y="4884712"/>
            <a:ext cx="225380" cy="23181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3D0531FB-92B2-3FFF-09A9-B1EA199FD592}"/>
              </a:ext>
            </a:extLst>
          </p:cNvPr>
          <p:cNvSpPr/>
          <p:nvPr/>
        </p:nvSpPr>
        <p:spPr>
          <a:xfrm>
            <a:off x="5049184" y="4884709"/>
            <a:ext cx="225380" cy="23181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A5AA1F2D-88DA-3FD4-7085-7E7A9FBDAA41}"/>
              </a:ext>
            </a:extLst>
          </p:cNvPr>
          <p:cNvSpPr/>
          <p:nvPr/>
        </p:nvSpPr>
        <p:spPr>
          <a:xfrm>
            <a:off x="6234442" y="4884709"/>
            <a:ext cx="225380" cy="23181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1A0AD59-BC8D-20A0-5E67-5310223EBAEB}"/>
              </a:ext>
            </a:extLst>
          </p:cNvPr>
          <p:cNvSpPr/>
          <p:nvPr/>
        </p:nvSpPr>
        <p:spPr>
          <a:xfrm>
            <a:off x="7489849" y="4884709"/>
            <a:ext cx="225380" cy="23181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B4D2B9-9A50-DED4-F87B-4DE88E982537}"/>
              </a:ext>
            </a:extLst>
          </p:cNvPr>
          <p:cNvSpPr txBox="1"/>
          <p:nvPr/>
        </p:nvSpPr>
        <p:spPr>
          <a:xfrm>
            <a:off x="3296957" y="4392743"/>
            <a:ext cx="1386840" cy="461665"/>
          </a:xfrm>
          <a:prstGeom prst="rect">
            <a:avLst/>
          </a:prstGeom>
          <a:noFill/>
        </p:spPr>
        <p:txBody>
          <a:bodyPr wrap="square" rtlCol="0">
            <a:spAutoFit/>
          </a:bodyPr>
          <a:lstStyle/>
          <a:p>
            <a:pPr algn="ctr"/>
            <a:r>
              <a:rPr lang="en-US" sz="1200" dirty="0"/>
              <a:t>Enrollment </a:t>
            </a:r>
            <a:br>
              <a:rPr lang="en-US" sz="1200" dirty="0"/>
            </a:br>
            <a:r>
              <a:rPr lang="en-US" sz="1200" dirty="0"/>
              <a:t>visit</a:t>
            </a:r>
          </a:p>
        </p:txBody>
      </p:sp>
      <p:sp>
        <p:nvSpPr>
          <p:cNvPr id="44" name="TextBox 43">
            <a:extLst>
              <a:ext uri="{FF2B5EF4-FFF2-40B4-BE49-F238E27FC236}">
                <a16:creationId xmlns:a16="http://schemas.microsoft.com/office/drawing/2014/main" id="{2CE695E1-1DC6-59D9-FE52-223764D27220}"/>
              </a:ext>
            </a:extLst>
          </p:cNvPr>
          <p:cNvSpPr txBox="1"/>
          <p:nvPr/>
        </p:nvSpPr>
        <p:spPr>
          <a:xfrm>
            <a:off x="4468454" y="4386981"/>
            <a:ext cx="1386840" cy="461665"/>
          </a:xfrm>
          <a:prstGeom prst="rect">
            <a:avLst/>
          </a:prstGeom>
          <a:noFill/>
        </p:spPr>
        <p:txBody>
          <a:bodyPr wrap="square" rtlCol="0">
            <a:spAutoFit/>
          </a:bodyPr>
          <a:lstStyle/>
          <a:p>
            <a:pPr algn="ctr"/>
            <a:r>
              <a:rPr lang="en-US" sz="1200" dirty="0"/>
              <a:t>Follow-up </a:t>
            </a:r>
            <a:br>
              <a:rPr lang="en-US" sz="1200" dirty="0"/>
            </a:br>
            <a:r>
              <a:rPr lang="en-US" sz="1200" dirty="0"/>
              <a:t>visit 1</a:t>
            </a:r>
          </a:p>
        </p:txBody>
      </p:sp>
      <p:sp>
        <p:nvSpPr>
          <p:cNvPr id="45" name="TextBox 44">
            <a:extLst>
              <a:ext uri="{FF2B5EF4-FFF2-40B4-BE49-F238E27FC236}">
                <a16:creationId xmlns:a16="http://schemas.microsoft.com/office/drawing/2014/main" id="{FF2EAEC1-CAA4-B6FE-A209-9C83C555BC48}"/>
              </a:ext>
            </a:extLst>
          </p:cNvPr>
          <p:cNvSpPr txBox="1"/>
          <p:nvPr/>
        </p:nvSpPr>
        <p:spPr>
          <a:xfrm>
            <a:off x="5619523" y="4372806"/>
            <a:ext cx="1386840" cy="461665"/>
          </a:xfrm>
          <a:prstGeom prst="rect">
            <a:avLst/>
          </a:prstGeom>
          <a:noFill/>
        </p:spPr>
        <p:txBody>
          <a:bodyPr wrap="square" rtlCol="0">
            <a:spAutoFit/>
          </a:bodyPr>
          <a:lstStyle/>
          <a:p>
            <a:pPr algn="ctr"/>
            <a:r>
              <a:rPr lang="en-US" sz="1200" dirty="0"/>
              <a:t>Follow-up </a:t>
            </a:r>
            <a:br>
              <a:rPr lang="en-US" sz="1200" dirty="0"/>
            </a:br>
            <a:r>
              <a:rPr lang="en-US" sz="1200" dirty="0"/>
              <a:t>visit 2</a:t>
            </a:r>
          </a:p>
        </p:txBody>
      </p:sp>
      <p:sp>
        <p:nvSpPr>
          <p:cNvPr id="46" name="TextBox 45">
            <a:extLst>
              <a:ext uri="{FF2B5EF4-FFF2-40B4-BE49-F238E27FC236}">
                <a16:creationId xmlns:a16="http://schemas.microsoft.com/office/drawing/2014/main" id="{226ECCF3-FE85-E3A3-D1F6-69A4CA17604E}"/>
              </a:ext>
            </a:extLst>
          </p:cNvPr>
          <p:cNvSpPr txBox="1"/>
          <p:nvPr/>
        </p:nvSpPr>
        <p:spPr>
          <a:xfrm>
            <a:off x="6907585" y="4372805"/>
            <a:ext cx="1386840" cy="461665"/>
          </a:xfrm>
          <a:prstGeom prst="rect">
            <a:avLst/>
          </a:prstGeom>
          <a:noFill/>
        </p:spPr>
        <p:txBody>
          <a:bodyPr wrap="square" rtlCol="0">
            <a:spAutoFit/>
          </a:bodyPr>
          <a:lstStyle/>
          <a:p>
            <a:pPr algn="ctr"/>
            <a:r>
              <a:rPr lang="en-US" sz="1200" dirty="0"/>
              <a:t>Follow-up </a:t>
            </a:r>
            <a:br>
              <a:rPr lang="en-US" sz="1200" dirty="0"/>
            </a:br>
            <a:r>
              <a:rPr lang="en-US" sz="1200" dirty="0"/>
              <a:t>visit n</a:t>
            </a:r>
          </a:p>
        </p:txBody>
      </p:sp>
      <p:sp>
        <p:nvSpPr>
          <p:cNvPr id="47" name="Right Brace 46">
            <a:extLst>
              <a:ext uri="{FF2B5EF4-FFF2-40B4-BE49-F238E27FC236}">
                <a16:creationId xmlns:a16="http://schemas.microsoft.com/office/drawing/2014/main" id="{5C7D33B9-2D7E-A813-6A63-E4876BD1E48C}"/>
              </a:ext>
            </a:extLst>
          </p:cNvPr>
          <p:cNvSpPr/>
          <p:nvPr/>
        </p:nvSpPr>
        <p:spPr>
          <a:xfrm rot="5400000">
            <a:off x="4524498" y="4621216"/>
            <a:ext cx="138847" cy="1361285"/>
          </a:xfrm>
          <a:prstGeom prst="rightBrace">
            <a:avLst/>
          </a:prstGeom>
          <a:ln w="38100">
            <a:solidFill>
              <a:srgbClr val="7C363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TextBox 47">
            <a:extLst>
              <a:ext uri="{FF2B5EF4-FFF2-40B4-BE49-F238E27FC236}">
                <a16:creationId xmlns:a16="http://schemas.microsoft.com/office/drawing/2014/main" id="{AFD9C58E-CD60-EE45-9569-4DFD4E6A7CE3}"/>
              </a:ext>
            </a:extLst>
          </p:cNvPr>
          <p:cNvSpPr txBox="1"/>
          <p:nvPr/>
        </p:nvSpPr>
        <p:spPr>
          <a:xfrm>
            <a:off x="3772571" y="5382295"/>
            <a:ext cx="1642699" cy="461665"/>
          </a:xfrm>
          <a:prstGeom prst="rect">
            <a:avLst/>
          </a:prstGeom>
          <a:noFill/>
        </p:spPr>
        <p:txBody>
          <a:bodyPr wrap="square" rtlCol="0">
            <a:spAutoFit/>
          </a:bodyPr>
          <a:lstStyle/>
          <a:p>
            <a:pPr algn="ctr"/>
            <a:r>
              <a:rPr lang="en-US" sz="1200" dirty="0"/>
              <a:t>Ascertain prevalent hypertension</a:t>
            </a:r>
          </a:p>
        </p:txBody>
      </p:sp>
      <p:cxnSp>
        <p:nvCxnSpPr>
          <p:cNvPr id="49" name="Straight Arrow Connector 48">
            <a:extLst>
              <a:ext uri="{FF2B5EF4-FFF2-40B4-BE49-F238E27FC236}">
                <a16:creationId xmlns:a16="http://schemas.microsoft.com/office/drawing/2014/main" id="{A444706F-9990-92D8-E7D1-97A7B80F7C73}"/>
              </a:ext>
            </a:extLst>
          </p:cNvPr>
          <p:cNvCxnSpPr>
            <a:cxnSpLocks/>
          </p:cNvCxnSpPr>
          <p:nvPr/>
        </p:nvCxnSpPr>
        <p:spPr>
          <a:xfrm flipH="1" flipV="1">
            <a:off x="5276530" y="5116525"/>
            <a:ext cx="467061" cy="265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D00AE2C-5001-A3FF-A328-A93CF12F0502}"/>
              </a:ext>
            </a:extLst>
          </p:cNvPr>
          <p:cNvSpPr txBox="1"/>
          <p:nvPr/>
        </p:nvSpPr>
        <p:spPr>
          <a:xfrm>
            <a:off x="5637925" y="5278660"/>
            <a:ext cx="3107257" cy="276999"/>
          </a:xfrm>
          <a:prstGeom prst="rect">
            <a:avLst/>
          </a:prstGeom>
          <a:noFill/>
        </p:spPr>
        <p:txBody>
          <a:bodyPr wrap="square" rtlCol="0">
            <a:spAutoFit/>
          </a:bodyPr>
          <a:lstStyle/>
          <a:p>
            <a:pPr algn="ctr"/>
            <a:r>
              <a:rPr lang="en-US" sz="1200" dirty="0"/>
              <a:t>Start follow-up if PWH on ART or </a:t>
            </a:r>
            <a:r>
              <a:rPr lang="en-US" sz="1200" dirty="0" err="1"/>
              <a:t>PWoH</a:t>
            </a:r>
            <a:endParaRPr lang="en-US" sz="1200" dirty="0"/>
          </a:p>
        </p:txBody>
      </p:sp>
    </p:spTree>
    <p:extLst>
      <p:ext uri="{BB962C8B-B14F-4D97-AF65-F5344CB8AC3E}">
        <p14:creationId xmlns:p14="http://schemas.microsoft.com/office/powerpoint/2010/main" val="109250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p:bldP spid="44" grpId="0"/>
      <p:bldP spid="45" grpId="0"/>
      <p:bldP spid="46" grpId="0"/>
      <p:bldP spid="47" grpId="0" animBg="1"/>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6DE8-09F1-C7D4-7E5A-6A5B3C0509EB}"/>
              </a:ext>
            </a:extLst>
          </p:cNvPr>
          <p:cNvSpPr>
            <a:spLocks noGrp="1"/>
          </p:cNvSpPr>
          <p:nvPr>
            <p:ph type="title"/>
          </p:nvPr>
        </p:nvSpPr>
        <p:spPr>
          <a:xfrm>
            <a:off x="838200" y="0"/>
            <a:ext cx="10515600" cy="977437"/>
          </a:xfrm>
        </p:spPr>
        <p:txBody>
          <a:bodyPr/>
          <a:lstStyle/>
          <a:p>
            <a:r>
              <a:rPr lang="en-US" dirty="0"/>
              <a:t>Methods: Definitions</a:t>
            </a:r>
          </a:p>
        </p:txBody>
      </p:sp>
      <p:sp>
        <p:nvSpPr>
          <p:cNvPr id="3" name="Content Placeholder 2">
            <a:extLst>
              <a:ext uri="{FF2B5EF4-FFF2-40B4-BE49-F238E27FC236}">
                <a16:creationId xmlns:a16="http://schemas.microsoft.com/office/drawing/2014/main" id="{D12B6792-B66B-FFF6-A11C-AC64137285BC}"/>
              </a:ext>
            </a:extLst>
          </p:cNvPr>
          <p:cNvSpPr>
            <a:spLocks noGrp="1"/>
          </p:cNvSpPr>
          <p:nvPr>
            <p:ph idx="1"/>
          </p:nvPr>
        </p:nvSpPr>
        <p:spPr>
          <a:xfrm>
            <a:off x="139320" y="1028700"/>
            <a:ext cx="11264922" cy="4851863"/>
          </a:xfrm>
        </p:spPr>
        <p:txBody>
          <a:bodyPr>
            <a:normAutofit/>
          </a:bodyPr>
          <a:lstStyle/>
          <a:p>
            <a:r>
              <a:rPr lang="en-US" b="1" dirty="0">
                <a:ea typeface="Calibri" panose="020F0502020204030204" pitchFamily="34" charset="0"/>
                <a:cs typeface="Times New Roman" panose="02020603050405020304" pitchFamily="18" charset="0"/>
              </a:rPr>
              <a:t>Outcome definition: </a:t>
            </a:r>
            <a:r>
              <a:rPr lang="en-US" dirty="0">
                <a:ea typeface="Calibri" panose="020F0502020204030204" pitchFamily="34" charset="0"/>
                <a:cs typeface="Times New Roman" panose="02020603050405020304" pitchFamily="18" charset="0"/>
              </a:rPr>
              <a:t>Incident hypertension defined as persistently elevated </a:t>
            </a:r>
            <a:r>
              <a:rPr lang="en-US" dirty="0">
                <a:effectLst/>
                <a:ea typeface="Calibri" panose="020F0502020204030204" pitchFamily="34" charset="0"/>
                <a:cs typeface="Times New Roman" panose="02020603050405020304" pitchFamily="18" charset="0"/>
              </a:rPr>
              <a:t>SBP ≥140 mmHg and/or DBP ≥90 mmHg at </a:t>
            </a:r>
            <a:r>
              <a:rPr lang="en-US" i="1" dirty="0">
                <a:effectLst/>
                <a:ea typeface="Calibri" panose="020F0502020204030204" pitchFamily="34" charset="0"/>
                <a:cs typeface="Times New Roman" panose="02020603050405020304" pitchFamily="18" charset="0"/>
              </a:rPr>
              <a:t>two or more consecutive 6-monthly visits</a:t>
            </a:r>
            <a:r>
              <a:rPr lang="en-US" dirty="0">
                <a:effectLst/>
                <a:ea typeface="Calibri" panose="020F0502020204030204" pitchFamily="34" charset="0"/>
                <a:cs typeface="Times New Roman" panose="02020603050405020304" pitchFamily="18" charset="0"/>
              </a:rPr>
              <a:t>, or receipt of any blood pressure lowering medication</a:t>
            </a:r>
          </a:p>
          <a:p>
            <a:endParaRPr lang="en-US" dirty="0">
              <a:effectLst/>
              <a:ea typeface="Calibri" panose="020F0502020204030204" pitchFamily="34" charset="0"/>
              <a:cs typeface="Times New Roman" panose="02020603050405020304" pitchFamily="18" charset="0"/>
            </a:endParaRPr>
          </a:p>
          <a:p>
            <a:r>
              <a:rPr lang="en-US" b="1" dirty="0">
                <a:ea typeface="Calibri" panose="020F0502020204030204" pitchFamily="34" charset="0"/>
                <a:cs typeface="Times New Roman" panose="02020603050405020304" pitchFamily="18" charset="0"/>
              </a:rPr>
              <a:t>Exposure definition: </a:t>
            </a:r>
            <a:r>
              <a:rPr lang="en-US" dirty="0">
                <a:ea typeface="Calibri" panose="020F0502020204030204" pitchFamily="34" charset="0"/>
                <a:cs typeface="Times New Roman" panose="02020603050405020304" pitchFamily="18" charset="0"/>
              </a:rPr>
              <a:t>time-varying ART anchor drug (DTG, EFV, NVP, PI/r)* or </a:t>
            </a:r>
            <a:r>
              <a:rPr lang="en-US" dirty="0" err="1">
                <a:ea typeface="Calibri" panose="020F0502020204030204" pitchFamily="34" charset="0"/>
                <a:cs typeface="Times New Roman" panose="02020603050405020304" pitchFamily="18" charset="0"/>
              </a:rPr>
              <a:t>PWoH</a:t>
            </a:r>
            <a:endParaRPr lang="en-US" b="1"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EC87444-477C-A7F7-B553-E67C61E0CFB9}"/>
              </a:ext>
            </a:extLst>
          </p:cNvPr>
          <p:cNvSpPr txBox="1"/>
          <p:nvPr/>
        </p:nvSpPr>
        <p:spPr>
          <a:xfrm>
            <a:off x="77172" y="5880563"/>
            <a:ext cx="12114828" cy="646331"/>
          </a:xfrm>
          <a:prstGeom prst="rect">
            <a:avLst/>
          </a:prstGeom>
          <a:noFill/>
        </p:spPr>
        <p:txBody>
          <a:bodyPr wrap="square" rtlCol="0">
            <a:spAutoFit/>
          </a:bodyPr>
          <a:lstStyle/>
          <a:p>
            <a:r>
              <a:rPr lang="en-US" sz="1200" dirty="0"/>
              <a:t>*Combined with two NRTIs, most commonly lamivudine (3TC) with tenofovir disoproxil fumarate (TDF) or zidovudine (ZDV). </a:t>
            </a:r>
            <a:r>
              <a:rPr lang="en-US" sz="1200" b="1" dirty="0"/>
              <a:t>Tenofovir alafenamide (TAF) was not used.</a:t>
            </a:r>
          </a:p>
          <a:p>
            <a:r>
              <a:rPr lang="en-US" sz="1200" dirty="0"/>
              <a:t>ART, antiretroviral therapy; DBP, diastolic blood pressure; DTG, dolutegravir; EFV, efavirenz; NVP, nevirapine; PI/r, ritonavir-boosted protease inhibitor; PWH, people with HIV; </a:t>
            </a:r>
            <a:r>
              <a:rPr lang="en-US" sz="1200" dirty="0" err="1"/>
              <a:t>PWoH</a:t>
            </a:r>
            <a:r>
              <a:rPr lang="en-US" sz="1200" dirty="0"/>
              <a:t>, people without HIV; SBP, systolic blood pressure. </a:t>
            </a:r>
          </a:p>
        </p:txBody>
      </p:sp>
    </p:spTree>
    <p:extLst>
      <p:ext uri="{BB962C8B-B14F-4D97-AF65-F5344CB8AC3E}">
        <p14:creationId xmlns:p14="http://schemas.microsoft.com/office/powerpoint/2010/main" val="207119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6DE8-09F1-C7D4-7E5A-6A5B3C0509EB}"/>
              </a:ext>
            </a:extLst>
          </p:cNvPr>
          <p:cNvSpPr>
            <a:spLocks noGrp="1"/>
          </p:cNvSpPr>
          <p:nvPr>
            <p:ph type="title"/>
          </p:nvPr>
        </p:nvSpPr>
        <p:spPr/>
        <p:txBody>
          <a:bodyPr/>
          <a:lstStyle/>
          <a:p>
            <a:r>
              <a:rPr lang="en-US" dirty="0"/>
              <a:t>Methods: Analysis</a:t>
            </a:r>
          </a:p>
        </p:txBody>
      </p:sp>
      <p:sp>
        <p:nvSpPr>
          <p:cNvPr id="3" name="Content Placeholder 2">
            <a:extLst>
              <a:ext uri="{FF2B5EF4-FFF2-40B4-BE49-F238E27FC236}">
                <a16:creationId xmlns:a16="http://schemas.microsoft.com/office/drawing/2014/main" id="{D12B6792-B66B-FFF6-A11C-AC64137285BC}"/>
              </a:ext>
            </a:extLst>
          </p:cNvPr>
          <p:cNvSpPr>
            <a:spLocks noGrp="1"/>
          </p:cNvSpPr>
          <p:nvPr>
            <p:ph idx="1"/>
          </p:nvPr>
        </p:nvSpPr>
        <p:spPr>
          <a:xfrm>
            <a:off x="838200" y="1094705"/>
            <a:ext cx="10515600" cy="4942558"/>
          </a:xfrm>
        </p:spPr>
        <p:txBody>
          <a:bodyPr>
            <a:normAutofit/>
          </a:bodyPr>
          <a:lstStyle/>
          <a:p>
            <a:r>
              <a:rPr lang="en-US" sz="3200" dirty="0">
                <a:effectLst/>
                <a:latin typeface="Arial" panose="020B0604020202020204" pitchFamily="34" charset="0"/>
                <a:ea typeface="Calibri" panose="020F0502020204030204" pitchFamily="34" charset="0"/>
                <a:cs typeface="Times New Roman" panose="02020603050405020304" pitchFamily="18" charset="0"/>
              </a:rPr>
              <a:t>Cox proportional hazards models to examine associations between </a:t>
            </a:r>
            <a:r>
              <a:rPr lang="en-US" sz="3200" b="1" dirty="0">
                <a:effectLst/>
                <a:latin typeface="Arial" panose="020B0604020202020204" pitchFamily="34" charset="0"/>
                <a:ea typeface="Calibri" panose="020F0502020204030204" pitchFamily="34" charset="0"/>
                <a:cs typeface="Times New Roman" panose="02020603050405020304" pitchFamily="18" charset="0"/>
              </a:rPr>
              <a:t>ART anchor drug or </a:t>
            </a:r>
            <a:r>
              <a:rPr lang="en-US" sz="3200" b="1" dirty="0" err="1">
                <a:effectLst/>
                <a:latin typeface="Arial" panose="020B0604020202020204" pitchFamily="34" charset="0"/>
                <a:ea typeface="Calibri" panose="020F0502020204030204" pitchFamily="34" charset="0"/>
                <a:cs typeface="Times New Roman" panose="02020603050405020304" pitchFamily="18" charset="0"/>
              </a:rPr>
              <a:t>PWoH</a:t>
            </a:r>
            <a:r>
              <a:rPr lang="en-US" sz="3200" b="1"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a:effectLst/>
                <a:latin typeface="Arial" panose="020B0604020202020204" pitchFamily="34" charset="0"/>
                <a:ea typeface="Calibri" panose="020F0502020204030204" pitchFamily="34" charset="0"/>
                <a:cs typeface="Times New Roman" panose="02020603050405020304" pitchFamily="18" charset="0"/>
              </a:rPr>
              <a:t>and </a:t>
            </a:r>
            <a:r>
              <a:rPr lang="en-US" sz="3200" b="1" dirty="0">
                <a:effectLst/>
                <a:latin typeface="Arial" panose="020B0604020202020204" pitchFamily="34" charset="0"/>
                <a:ea typeface="Calibri" panose="020F0502020204030204" pitchFamily="34" charset="0"/>
                <a:cs typeface="Times New Roman" panose="02020603050405020304" pitchFamily="18" charset="0"/>
              </a:rPr>
              <a:t>incident hypertension</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buAutoNum type="arabicParenR"/>
            </a:pPr>
            <a:r>
              <a:rPr lang="en-US" dirty="0">
                <a:ea typeface="Calibri" panose="020F0502020204030204" pitchFamily="34" charset="0"/>
                <a:cs typeface="Times New Roman" panose="02020603050405020304" pitchFamily="18" charset="0"/>
              </a:rPr>
              <a:t>Unadjusted model</a:t>
            </a:r>
          </a:p>
          <a:p>
            <a:pPr marL="800100" lvl="1" indent="-342900">
              <a:buAutoNum type="arabicParenR"/>
            </a:pPr>
            <a:r>
              <a:rPr lang="en-US" dirty="0">
                <a:ea typeface="Calibri" panose="020F0502020204030204" pitchFamily="34" charset="0"/>
                <a:cs typeface="Times New Roman" panose="02020603050405020304" pitchFamily="18" charset="0"/>
              </a:rPr>
              <a:t>Model adjusted for </a:t>
            </a:r>
            <a:r>
              <a:rPr lang="en-US" b="1" dirty="0">
                <a:ea typeface="Calibri" panose="020F0502020204030204" pitchFamily="34" charset="0"/>
                <a:cs typeface="Times New Roman" panose="02020603050405020304" pitchFamily="18" charset="0"/>
              </a:rPr>
              <a:t>sociodemographic characteristics</a:t>
            </a:r>
            <a:r>
              <a:rPr lang="en-US" dirty="0">
                <a:ea typeface="Calibri" panose="020F0502020204030204" pitchFamily="34" charset="0"/>
                <a:cs typeface="Times New Roman" panose="02020603050405020304" pitchFamily="18" charset="0"/>
              </a:rPr>
              <a:t> (age at enrollment, sex, study site, education level, and formal-sector employment status)</a:t>
            </a:r>
          </a:p>
          <a:p>
            <a:pPr marL="800100" lvl="1" indent="-342900">
              <a:buAutoNum type="arabicParenR"/>
            </a:pPr>
            <a:r>
              <a:rPr lang="en-US" dirty="0">
                <a:ea typeface="Calibri" panose="020F0502020204030204" pitchFamily="34" charset="0"/>
                <a:cs typeface="Times New Roman" panose="02020603050405020304" pitchFamily="18" charset="0"/>
              </a:rPr>
              <a:t>Model adjusted for </a:t>
            </a:r>
            <a:r>
              <a:rPr lang="en-US" b="1" dirty="0">
                <a:ea typeface="Calibri" panose="020F0502020204030204" pitchFamily="34" charset="0"/>
                <a:cs typeface="Times New Roman" panose="02020603050405020304" pitchFamily="18" charset="0"/>
              </a:rPr>
              <a:t>sociodemographic characteristics </a:t>
            </a:r>
            <a:r>
              <a:rPr lang="en-US" dirty="0">
                <a:ea typeface="Calibri" panose="020F0502020204030204" pitchFamily="34" charset="0"/>
                <a:cs typeface="Times New Roman" panose="02020603050405020304" pitchFamily="18" charset="0"/>
              </a:rPr>
              <a:t>and </a:t>
            </a:r>
            <a:r>
              <a:rPr lang="en-US" b="1" dirty="0">
                <a:ea typeface="Calibri" panose="020F0502020204030204" pitchFamily="34" charset="0"/>
                <a:cs typeface="Times New Roman" panose="02020603050405020304" pitchFamily="18" charset="0"/>
              </a:rPr>
              <a:t>time-varying BMI</a:t>
            </a:r>
          </a:p>
          <a:p>
            <a:pPr marL="800100" lvl="1" indent="-342900">
              <a:buAutoNum type="arabicParenR"/>
            </a:pPr>
            <a:r>
              <a:rPr lang="en-US" dirty="0">
                <a:ea typeface="Calibri" panose="020F0502020204030204" pitchFamily="34" charset="0"/>
                <a:cs typeface="Times New Roman" panose="02020603050405020304" pitchFamily="18" charset="0"/>
              </a:rPr>
              <a:t>Model adjusted for </a:t>
            </a:r>
            <a:r>
              <a:rPr lang="en-US" b="1" dirty="0">
                <a:ea typeface="Calibri" panose="020F0502020204030204" pitchFamily="34" charset="0"/>
                <a:cs typeface="Times New Roman" panose="02020603050405020304" pitchFamily="18" charset="0"/>
              </a:rPr>
              <a:t>sociodemographic characteristics</a:t>
            </a:r>
            <a:r>
              <a:rPr lang="en-US" dirty="0">
                <a:ea typeface="Calibri" panose="020F0502020204030204" pitchFamily="34" charset="0"/>
                <a:cs typeface="Times New Roman" panose="02020603050405020304" pitchFamily="18" charset="0"/>
              </a:rPr>
              <a:t>, </a:t>
            </a:r>
            <a:r>
              <a:rPr lang="en-US" b="1" dirty="0">
                <a:ea typeface="Calibri" panose="020F0502020204030204" pitchFamily="34" charset="0"/>
                <a:cs typeface="Times New Roman" panose="02020603050405020304" pitchFamily="18" charset="0"/>
              </a:rPr>
              <a:t>CD4 count nadir</a:t>
            </a:r>
            <a:r>
              <a:rPr lang="en-US" dirty="0">
                <a:ea typeface="Calibri" panose="020F0502020204030204" pitchFamily="34" charset="0"/>
                <a:cs typeface="Times New Roman" panose="02020603050405020304" pitchFamily="18" charset="0"/>
              </a:rPr>
              <a:t>, and </a:t>
            </a:r>
            <a:r>
              <a:rPr lang="en-US" b="1" dirty="0">
                <a:ea typeface="Calibri" panose="020F0502020204030204" pitchFamily="34" charset="0"/>
                <a:cs typeface="Times New Roman" panose="02020603050405020304" pitchFamily="18" charset="0"/>
              </a:rPr>
              <a:t>duration on ART </a:t>
            </a:r>
            <a:r>
              <a:rPr lang="en-US" dirty="0">
                <a:ea typeface="Calibri" panose="020F0502020204030204" pitchFamily="34" charset="0"/>
                <a:cs typeface="Times New Roman" panose="02020603050405020304" pitchFamily="18" charset="0"/>
              </a:rPr>
              <a:t>(among PWH only)</a:t>
            </a:r>
          </a:p>
        </p:txBody>
      </p:sp>
      <p:sp>
        <p:nvSpPr>
          <p:cNvPr id="4" name="TextBox 3">
            <a:extLst>
              <a:ext uri="{FF2B5EF4-FFF2-40B4-BE49-F238E27FC236}">
                <a16:creationId xmlns:a16="http://schemas.microsoft.com/office/drawing/2014/main" id="{D9677441-8E78-BCDC-40FF-C93DF3FD7556}"/>
              </a:ext>
            </a:extLst>
          </p:cNvPr>
          <p:cNvSpPr txBox="1"/>
          <p:nvPr/>
        </p:nvSpPr>
        <p:spPr>
          <a:xfrm>
            <a:off x="38586" y="6037262"/>
            <a:ext cx="12114828" cy="461665"/>
          </a:xfrm>
          <a:prstGeom prst="rect">
            <a:avLst/>
          </a:prstGeom>
          <a:noFill/>
        </p:spPr>
        <p:txBody>
          <a:bodyPr wrap="square" rtlCol="0">
            <a:spAutoFit/>
          </a:bodyPr>
          <a:lstStyle/>
          <a:p>
            <a:endParaRPr lang="en-US" sz="1200" dirty="0"/>
          </a:p>
          <a:p>
            <a:r>
              <a:rPr lang="en-US" sz="1200" dirty="0"/>
              <a:t>ART, antiretroviral therapy; BMI, body mass index; PWH, people with HIV; </a:t>
            </a:r>
            <a:r>
              <a:rPr lang="en-US" sz="1200" dirty="0" err="1"/>
              <a:t>PWoH</a:t>
            </a:r>
            <a:r>
              <a:rPr lang="en-US" sz="1200" dirty="0"/>
              <a:t>, people without HIV.</a:t>
            </a:r>
          </a:p>
        </p:txBody>
      </p:sp>
    </p:spTree>
    <p:extLst>
      <p:ext uri="{BB962C8B-B14F-4D97-AF65-F5344CB8AC3E}">
        <p14:creationId xmlns:p14="http://schemas.microsoft.com/office/powerpoint/2010/main" val="5031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5B0C-80F7-3B7E-59A5-947BBDFDA650}"/>
              </a:ext>
            </a:extLst>
          </p:cNvPr>
          <p:cNvSpPr>
            <a:spLocks noGrp="1"/>
          </p:cNvSpPr>
          <p:nvPr>
            <p:ph type="title"/>
          </p:nvPr>
        </p:nvSpPr>
        <p:spPr/>
        <p:txBody>
          <a:bodyPr/>
          <a:lstStyle/>
          <a:p>
            <a:r>
              <a:rPr lang="en-US" dirty="0"/>
              <a:t>Results: Sample Characteristics</a:t>
            </a:r>
          </a:p>
        </p:txBody>
      </p:sp>
      <p:sp>
        <p:nvSpPr>
          <p:cNvPr id="3" name="Content Placeholder 2">
            <a:extLst>
              <a:ext uri="{FF2B5EF4-FFF2-40B4-BE49-F238E27FC236}">
                <a16:creationId xmlns:a16="http://schemas.microsoft.com/office/drawing/2014/main" id="{8D3A2172-55CC-A21F-27FE-2B003B5EB7BF}"/>
              </a:ext>
            </a:extLst>
          </p:cNvPr>
          <p:cNvSpPr>
            <a:spLocks noGrp="1"/>
          </p:cNvSpPr>
          <p:nvPr>
            <p:ph idx="1"/>
          </p:nvPr>
        </p:nvSpPr>
        <p:spPr>
          <a:xfrm>
            <a:off x="576174" y="1325563"/>
            <a:ext cx="2661645" cy="3813824"/>
          </a:xfrm>
        </p:spPr>
        <p:txBody>
          <a:bodyPr>
            <a:normAutofit/>
          </a:bodyPr>
          <a:lstStyle/>
          <a:p>
            <a:r>
              <a:rPr lang="en-US" sz="2000" dirty="0">
                <a:effectLst/>
                <a:latin typeface="Arial" panose="020B0604020202020204" pitchFamily="34" charset="0"/>
                <a:ea typeface="Calibri" panose="020F0502020204030204" pitchFamily="34" charset="0"/>
              </a:rPr>
              <a:t>Between 01/2013–03/2024, 4136 participants were enrolled in the cohort</a:t>
            </a:r>
          </a:p>
          <a:p>
            <a:r>
              <a:rPr lang="en-US" sz="2000" dirty="0">
                <a:ea typeface="Calibri" panose="020F0502020204030204" pitchFamily="34" charset="0"/>
              </a:rPr>
              <a:t>3250 participants were included in these analyses</a:t>
            </a:r>
            <a:endParaRPr lang="en-US" sz="1400" dirty="0">
              <a:effectLst/>
              <a:latin typeface="Arial" panose="020B0604020202020204" pitchFamily="34" charset="0"/>
              <a:ea typeface="Calibri" panose="020F0502020204030204" pitchFamily="34" charset="0"/>
            </a:endParaRPr>
          </a:p>
          <a:p>
            <a:pPr lvl="1"/>
            <a:endParaRPr lang="en-US" sz="1400" dirty="0">
              <a:effectLst/>
              <a:latin typeface="Arial" panose="020B0604020202020204" pitchFamily="34" charset="0"/>
              <a:ea typeface="Calibri" panose="020F0502020204030204" pitchFamily="34" charset="0"/>
            </a:endParaRPr>
          </a:p>
          <a:p>
            <a:endParaRPr lang="en-US" sz="1800" dirty="0">
              <a:ea typeface="Calibri" panose="020F0502020204030204" pitchFamily="34" charset="0"/>
            </a:endParaRPr>
          </a:p>
          <a:p>
            <a:endParaRPr lang="en-US" sz="1800" dirty="0">
              <a:effectLst/>
              <a:latin typeface="Arial" panose="020B0604020202020204" pitchFamily="34" charset="0"/>
              <a:ea typeface="Calibri" panose="020F0502020204030204" pitchFamily="34" charset="0"/>
            </a:endParaRPr>
          </a:p>
        </p:txBody>
      </p:sp>
      <p:graphicFrame>
        <p:nvGraphicFramePr>
          <p:cNvPr id="5" name="Table 4">
            <a:extLst>
              <a:ext uri="{FF2B5EF4-FFF2-40B4-BE49-F238E27FC236}">
                <a16:creationId xmlns:a16="http://schemas.microsoft.com/office/drawing/2014/main" id="{75FA67F9-A73F-ABD1-378B-E39D3A28B8E4}"/>
              </a:ext>
            </a:extLst>
          </p:cNvPr>
          <p:cNvGraphicFramePr>
            <a:graphicFrameLocks noGrp="1"/>
          </p:cNvGraphicFramePr>
          <p:nvPr>
            <p:extLst>
              <p:ext uri="{D42A27DB-BD31-4B8C-83A1-F6EECF244321}">
                <p14:modId xmlns:p14="http://schemas.microsoft.com/office/powerpoint/2010/main" val="1441197660"/>
              </p:ext>
            </p:extLst>
          </p:nvPr>
        </p:nvGraphicFramePr>
        <p:xfrm>
          <a:off x="3422827" y="1280731"/>
          <a:ext cx="8520913" cy="4772025"/>
        </p:xfrm>
        <a:graphic>
          <a:graphicData uri="http://schemas.openxmlformats.org/drawingml/2006/table">
            <a:tbl>
              <a:tblPr firstRow="1" firstCol="1">
                <a:tableStyleId>{5C22544A-7EE6-4342-B048-85BDC9FD1C3A}</a:tableStyleId>
              </a:tblPr>
              <a:tblGrid>
                <a:gridCol w="4816169">
                  <a:extLst>
                    <a:ext uri="{9D8B030D-6E8A-4147-A177-3AD203B41FA5}">
                      <a16:colId xmlns:a16="http://schemas.microsoft.com/office/drawing/2014/main" val="701156692"/>
                    </a:ext>
                  </a:extLst>
                </a:gridCol>
                <a:gridCol w="3704744">
                  <a:extLst>
                    <a:ext uri="{9D8B030D-6E8A-4147-A177-3AD203B41FA5}">
                      <a16:colId xmlns:a16="http://schemas.microsoft.com/office/drawing/2014/main" val="1111625457"/>
                    </a:ext>
                  </a:extLst>
                </a:gridCol>
              </a:tblGrid>
              <a:tr h="141831">
                <a:tc>
                  <a:txBody>
                    <a:bodyPr/>
                    <a:lstStyle/>
                    <a:p>
                      <a:pPr marL="0" marR="0">
                        <a:lnSpc>
                          <a:spcPct val="107000"/>
                        </a:lnSpc>
                        <a:spcBef>
                          <a:spcPts val="0"/>
                        </a:spcBef>
                        <a:spcAft>
                          <a:spcPts val="0"/>
                        </a:spcAft>
                      </a:pP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38100" marR="114300" marT="38100" marB="38100" anchor="ctr"/>
                </a:tc>
                <a:tc>
                  <a:txBody>
                    <a:bodyPr/>
                    <a:lstStyle/>
                    <a:p>
                      <a:pPr algn="ctr">
                        <a:lnSpc>
                          <a:spcPct val="107000"/>
                        </a:lnSpc>
                      </a:pPr>
                      <a:r>
                        <a:rPr lang="en-US" sz="1600" b="1" dirty="0">
                          <a:effectLst/>
                          <a:latin typeface="+mn-lt"/>
                          <a:cs typeface="Times New Roman" panose="02020603050405020304" pitchFamily="18" charset="0"/>
                        </a:rPr>
                        <a:t>n (Column %) or mean (SD)</a:t>
                      </a:r>
                    </a:p>
                  </a:txBody>
                  <a:tcPr marL="114300" marR="114300" marT="38100" marB="38100" anchor="ctr"/>
                </a:tc>
                <a:extLst>
                  <a:ext uri="{0D108BD9-81ED-4DB2-BD59-A6C34878D82A}">
                    <a16:rowId xmlns:a16="http://schemas.microsoft.com/office/drawing/2014/main" val="3199568328"/>
                  </a:ext>
                </a:extLst>
              </a:tr>
              <a:tr h="141831">
                <a:tc>
                  <a:txBody>
                    <a:bodyPr/>
                    <a:lstStyle/>
                    <a:p>
                      <a:pPr marL="0" marR="0">
                        <a:lnSpc>
                          <a:spcPct val="107000"/>
                        </a:lnSpc>
                        <a:spcBef>
                          <a:spcPts val="0"/>
                        </a:spcBef>
                        <a:spcAft>
                          <a:spcPts val="0"/>
                        </a:spcAft>
                      </a:pPr>
                      <a:r>
                        <a:rPr lang="en-US" sz="1600" dirty="0">
                          <a:solidFill>
                            <a:schemeClr val="bg1"/>
                          </a:solidFill>
                          <a:effectLst/>
                          <a:latin typeface="+mn-lt"/>
                          <a:ea typeface="Calibri" panose="020F0502020204030204" pitchFamily="34" charset="0"/>
                          <a:cs typeface="Times New Roman" panose="02020603050405020304" pitchFamily="18" charset="0"/>
                        </a:rPr>
                        <a:t>Total</a:t>
                      </a:r>
                    </a:p>
                  </a:txBody>
                  <a:tcPr marL="38100" marR="114300" marT="38100" marB="38100" anchor="ctr"/>
                </a:tc>
                <a:tc>
                  <a:txBody>
                    <a:bodyPr/>
                    <a:lstStyle/>
                    <a:p>
                      <a:pPr algn="ctr">
                        <a:lnSpc>
                          <a:spcPct val="107000"/>
                        </a:lnSpc>
                      </a:pPr>
                      <a:r>
                        <a:rPr lang="en-US" sz="1600" dirty="0">
                          <a:effectLst/>
                          <a:latin typeface="+mn-lt"/>
                          <a:cs typeface="Times New Roman" panose="02020603050405020304" pitchFamily="18" charset="0"/>
                        </a:rPr>
                        <a:t>3250 (100%)</a:t>
                      </a:r>
                    </a:p>
                  </a:txBody>
                  <a:tcPr marL="114300" marR="114300" marT="38100" marB="38100" anchor="ctr"/>
                </a:tc>
                <a:extLst>
                  <a:ext uri="{0D108BD9-81ED-4DB2-BD59-A6C34878D82A}">
                    <a16:rowId xmlns:a16="http://schemas.microsoft.com/office/drawing/2014/main" val="3816614857"/>
                  </a:ext>
                </a:extLst>
              </a:tr>
              <a:tr h="141831">
                <a:tc>
                  <a:txBody>
                    <a:bodyPr/>
                    <a:lstStyle/>
                    <a:p>
                      <a:pPr marL="0" marR="0">
                        <a:lnSpc>
                          <a:spcPct val="107000"/>
                        </a:lnSpc>
                        <a:spcBef>
                          <a:spcPts val="0"/>
                        </a:spcBef>
                        <a:spcAft>
                          <a:spcPts val="0"/>
                        </a:spcAft>
                      </a:pPr>
                      <a:r>
                        <a:rPr lang="en-US" sz="1600" b="1" dirty="0">
                          <a:solidFill>
                            <a:schemeClr val="bg1"/>
                          </a:solidFill>
                          <a:effectLst/>
                          <a:latin typeface="+mn-lt"/>
                          <a:ea typeface="Times New Roman" panose="02020603050405020304" pitchFamily="18" charset="0"/>
                          <a:cs typeface="Calibri" panose="020F0502020204030204" pitchFamily="34" charset="0"/>
                        </a:rPr>
                        <a:t>HIV status</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38100" marR="114300" marT="38100" marB="38100" anchor="ctr"/>
                </a:tc>
                <a:tc>
                  <a:txBody>
                    <a:bodyPr/>
                    <a:lstStyle/>
                    <a:p>
                      <a:pPr>
                        <a:lnSpc>
                          <a:spcPct val="107000"/>
                        </a:lnSpc>
                      </a:pPr>
                      <a:endParaRPr lang="en-US" sz="1600" dirty="0">
                        <a:effectLst/>
                        <a:latin typeface="+mn-lt"/>
                        <a:cs typeface="Times New Roman" panose="02020603050405020304" pitchFamily="18" charset="0"/>
                      </a:endParaRPr>
                    </a:p>
                  </a:txBody>
                  <a:tcPr marL="114300" marR="114300" marT="38100" marB="38100" anchor="ctr"/>
                </a:tc>
                <a:extLst>
                  <a:ext uri="{0D108BD9-81ED-4DB2-BD59-A6C34878D82A}">
                    <a16:rowId xmlns:a16="http://schemas.microsoft.com/office/drawing/2014/main" val="2113584328"/>
                  </a:ext>
                </a:extLst>
              </a:tr>
              <a:tr h="141831">
                <a:tc>
                  <a:txBody>
                    <a:bodyPr/>
                    <a:lstStyle/>
                    <a:p>
                      <a:pPr marL="0" marR="0">
                        <a:lnSpc>
                          <a:spcPct val="107000"/>
                        </a:lnSpc>
                        <a:spcBef>
                          <a:spcPts val="0"/>
                        </a:spcBef>
                        <a:spcAft>
                          <a:spcPts val="0"/>
                        </a:spcAft>
                      </a:pPr>
                      <a:r>
                        <a:rPr lang="en-US" sz="1600" b="0" dirty="0">
                          <a:solidFill>
                            <a:schemeClr val="bg1"/>
                          </a:solidFill>
                          <a:effectLst/>
                          <a:latin typeface="+mn-lt"/>
                          <a:ea typeface="Times New Roman" panose="02020603050405020304" pitchFamily="18" charset="0"/>
                          <a:cs typeface="Calibri" panose="020F0502020204030204" pitchFamily="34" charset="0"/>
                        </a:rPr>
                        <a:t>People with HIV</a:t>
                      </a:r>
                      <a:endParaRPr lang="en-US" sz="1600" b="0" dirty="0">
                        <a:solidFill>
                          <a:schemeClr val="bg1"/>
                        </a:solidFill>
                        <a:effectLst/>
                        <a:latin typeface="+mn-lt"/>
                        <a:ea typeface="Calibri" panose="020F0502020204030204" pitchFamily="34" charset="0"/>
                        <a:cs typeface="Times New Roman" panose="02020603050405020304" pitchFamily="18" charset="0"/>
                      </a:endParaRPr>
                    </a:p>
                  </a:txBody>
                  <a:tcPr marL="190500" marR="114300" marT="38100" marB="38100" anchor="ct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2705 (84.4%)</a:t>
                      </a:r>
                      <a:endParaRPr lang="en-US" sz="1600" dirty="0">
                        <a:effectLst/>
                        <a:latin typeface="+mn-lt"/>
                        <a:ea typeface="Calibri" panose="020F0502020204030204" pitchFamily="34" charset="0"/>
                        <a:cs typeface="Times New Roman" panose="02020603050405020304" pitchFamily="18" charset="0"/>
                      </a:endParaRPr>
                    </a:p>
                  </a:txBody>
                  <a:tcPr marL="114300" marR="114300" marT="38100" marB="38100" anchor="ctr"/>
                </a:tc>
                <a:extLst>
                  <a:ext uri="{0D108BD9-81ED-4DB2-BD59-A6C34878D82A}">
                    <a16:rowId xmlns:a16="http://schemas.microsoft.com/office/drawing/2014/main" val="411197981"/>
                  </a:ext>
                </a:extLst>
              </a:tr>
              <a:tr h="141831">
                <a:tc>
                  <a:txBody>
                    <a:bodyPr/>
                    <a:lstStyle/>
                    <a:p>
                      <a:pPr marL="0" marR="0">
                        <a:lnSpc>
                          <a:spcPct val="107000"/>
                        </a:lnSpc>
                        <a:spcBef>
                          <a:spcPts val="0"/>
                        </a:spcBef>
                        <a:spcAft>
                          <a:spcPts val="0"/>
                        </a:spcAft>
                      </a:pPr>
                      <a:r>
                        <a:rPr lang="en-US" sz="1600" b="0" dirty="0">
                          <a:solidFill>
                            <a:schemeClr val="bg1"/>
                          </a:solidFill>
                          <a:effectLst/>
                          <a:latin typeface="+mn-lt"/>
                          <a:ea typeface="Times New Roman" panose="02020603050405020304" pitchFamily="18" charset="0"/>
                          <a:cs typeface="Calibri" panose="020F0502020204030204" pitchFamily="34" charset="0"/>
                        </a:rPr>
                        <a:t>People without HIV</a:t>
                      </a:r>
                      <a:endParaRPr lang="en-US" sz="1600" b="0" dirty="0">
                        <a:solidFill>
                          <a:schemeClr val="bg1"/>
                        </a:solidFill>
                        <a:effectLst/>
                        <a:latin typeface="+mn-lt"/>
                        <a:ea typeface="Calibri" panose="020F0502020204030204" pitchFamily="34" charset="0"/>
                        <a:cs typeface="Times New Roman" panose="02020603050405020304" pitchFamily="18" charset="0"/>
                      </a:endParaRPr>
                    </a:p>
                  </a:txBody>
                  <a:tcPr marL="190500" marR="114300" marT="38100" marB="38100" anchor="ctr"/>
                </a:tc>
                <a:tc>
                  <a:txBody>
                    <a:bodyPr/>
                    <a:lstStyle/>
                    <a:p>
                      <a:pPr marL="0" marR="0" algn="ctr">
                        <a:lnSpc>
                          <a:spcPct val="107000"/>
                        </a:lnSpc>
                        <a:spcBef>
                          <a:spcPts val="0"/>
                        </a:spcBef>
                        <a:spcAft>
                          <a:spcPts val="0"/>
                        </a:spcAft>
                      </a:pPr>
                      <a:r>
                        <a:rPr lang="en-US" sz="1600" dirty="0">
                          <a:solidFill>
                            <a:srgbClr val="000000"/>
                          </a:solidFill>
                          <a:effectLst/>
                          <a:latin typeface="+mn-lt"/>
                          <a:ea typeface="Calibri" panose="020F0502020204030204" pitchFamily="34" charset="0"/>
                          <a:cs typeface="Calibri" panose="020F0502020204030204" pitchFamily="34" charset="0"/>
                        </a:rPr>
                        <a:t>545 (16.8%)</a:t>
                      </a:r>
                      <a:endParaRPr lang="en-US" sz="1600" dirty="0">
                        <a:effectLst/>
                        <a:latin typeface="+mn-lt"/>
                        <a:ea typeface="Calibri" panose="020F0502020204030204" pitchFamily="34" charset="0"/>
                        <a:cs typeface="Times New Roman" panose="02020603050405020304" pitchFamily="18" charset="0"/>
                      </a:endParaRPr>
                    </a:p>
                  </a:txBody>
                  <a:tcPr marL="114300" marR="114300" marT="38100" marB="38100" anchor="ctr"/>
                </a:tc>
                <a:extLst>
                  <a:ext uri="{0D108BD9-81ED-4DB2-BD59-A6C34878D82A}">
                    <a16:rowId xmlns:a16="http://schemas.microsoft.com/office/drawing/2014/main" val="4082522088"/>
                  </a:ext>
                </a:extLst>
              </a:tr>
              <a:tr h="141831">
                <a:tc>
                  <a:txBody>
                    <a:bodyPr/>
                    <a:lstStyle/>
                    <a:p>
                      <a:pPr marL="0" marR="0">
                        <a:lnSpc>
                          <a:spcPct val="107000"/>
                        </a:lnSpc>
                        <a:spcBef>
                          <a:spcPts val="0"/>
                        </a:spcBef>
                        <a:spcAft>
                          <a:spcPts val="0"/>
                        </a:spcAft>
                      </a:pPr>
                      <a:r>
                        <a:rPr lang="en-US" sz="1600" dirty="0">
                          <a:effectLst/>
                          <a:latin typeface="+mn-lt"/>
                        </a:rPr>
                        <a:t>Sex</a:t>
                      </a:r>
                      <a:endParaRPr lang="en-US" sz="1600" dirty="0">
                        <a:effectLst/>
                        <a:latin typeface="+mn-lt"/>
                        <a:ea typeface="Calibri" panose="020F0502020204030204" pitchFamily="34" charset="0"/>
                        <a:cs typeface="Times New Roman" panose="02020603050405020304" pitchFamily="18" charset="0"/>
                      </a:endParaRPr>
                    </a:p>
                  </a:txBody>
                  <a:tcPr marL="38100" marR="114300" marT="38100" marB="38100" anchor="ctr"/>
                </a:tc>
                <a:tc>
                  <a:txBody>
                    <a:bodyPr/>
                    <a:lstStyle/>
                    <a:p>
                      <a:pPr>
                        <a:lnSpc>
                          <a:spcPct val="107000"/>
                        </a:lnSpc>
                      </a:pPr>
                      <a:endParaRPr lang="en-US" sz="1600" dirty="0">
                        <a:effectLst/>
                        <a:latin typeface="+mn-lt"/>
                        <a:cs typeface="Times New Roman" panose="02020603050405020304" pitchFamily="18" charset="0"/>
                      </a:endParaRPr>
                    </a:p>
                  </a:txBody>
                  <a:tcPr marL="114300" marR="114300" marT="38100" marB="38100" anchor="ctr"/>
                </a:tc>
                <a:extLst>
                  <a:ext uri="{0D108BD9-81ED-4DB2-BD59-A6C34878D82A}">
                    <a16:rowId xmlns:a16="http://schemas.microsoft.com/office/drawing/2014/main" val="2007312161"/>
                  </a:ext>
                </a:extLst>
              </a:tr>
              <a:tr h="141831">
                <a:tc>
                  <a:txBody>
                    <a:bodyPr/>
                    <a:lstStyle/>
                    <a:p>
                      <a:pPr marL="0" marR="0">
                        <a:lnSpc>
                          <a:spcPct val="107000"/>
                        </a:lnSpc>
                        <a:spcBef>
                          <a:spcPts val="0"/>
                        </a:spcBef>
                        <a:spcAft>
                          <a:spcPts val="0"/>
                        </a:spcAft>
                      </a:pPr>
                      <a:r>
                        <a:rPr lang="en-US" sz="1600" b="0" dirty="0">
                          <a:effectLst/>
                          <a:latin typeface="+mn-lt"/>
                        </a:rPr>
                        <a:t>Male</a:t>
                      </a:r>
                      <a:endParaRPr lang="en-US" sz="1600" b="0" dirty="0">
                        <a:effectLst/>
                        <a:latin typeface="+mn-lt"/>
                        <a:ea typeface="Calibri" panose="020F0502020204030204" pitchFamily="34" charset="0"/>
                        <a:cs typeface="Times New Roman" panose="02020603050405020304" pitchFamily="18" charset="0"/>
                      </a:endParaRPr>
                    </a:p>
                  </a:txBody>
                  <a:tcPr marL="190500" marR="114300" marT="38100" marB="38100" anchor="ct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1370 (42.2%)</a:t>
                      </a:r>
                      <a:endParaRPr lang="en-US" sz="1600">
                        <a:effectLst/>
                        <a:latin typeface="+mn-lt"/>
                        <a:ea typeface="Calibri" panose="020F0502020204030204" pitchFamily="34" charset="0"/>
                        <a:cs typeface="Times New Roman" panose="02020603050405020304" pitchFamily="18" charset="0"/>
                      </a:endParaRPr>
                    </a:p>
                  </a:txBody>
                  <a:tcPr marL="114300" marR="114300" marT="38100" marB="38100" anchor="ctr"/>
                </a:tc>
                <a:extLst>
                  <a:ext uri="{0D108BD9-81ED-4DB2-BD59-A6C34878D82A}">
                    <a16:rowId xmlns:a16="http://schemas.microsoft.com/office/drawing/2014/main" val="1788663371"/>
                  </a:ext>
                </a:extLst>
              </a:tr>
              <a:tr h="141831">
                <a:tc>
                  <a:txBody>
                    <a:bodyPr/>
                    <a:lstStyle/>
                    <a:p>
                      <a:pPr marL="0" marR="0">
                        <a:lnSpc>
                          <a:spcPct val="107000"/>
                        </a:lnSpc>
                        <a:spcBef>
                          <a:spcPts val="0"/>
                        </a:spcBef>
                        <a:spcAft>
                          <a:spcPts val="0"/>
                        </a:spcAft>
                      </a:pPr>
                      <a:r>
                        <a:rPr lang="en-US" sz="1600" b="0" dirty="0">
                          <a:effectLst/>
                          <a:latin typeface="+mn-lt"/>
                        </a:rPr>
                        <a:t>Female</a:t>
                      </a:r>
                      <a:endParaRPr lang="en-US" sz="1600" b="0" dirty="0">
                        <a:effectLst/>
                        <a:latin typeface="+mn-lt"/>
                        <a:ea typeface="Calibri" panose="020F0502020204030204" pitchFamily="34" charset="0"/>
                        <a:cs typeface="Times New Roman" panose="02020603050405020304" pitchFamily="18" charset="0"/>
                      </a:endParaRPr>
                    </a:p>
                  </a:txBody>
                  <a:tcPr marL="190500" marR="114300" marT="38100" marB="38100" anchor="ct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1880 (57.8%)</a:t>
                      </a:r>
                      <a:endParaRPr lang="en-US" sz="1600" dirty="0">
                        <a:effectLst/>
                        <a:latin typeface="+mn-lt"/>
                        <a:ea typeface="Calibri" panose="020F0502020204030204" pitchFamily="34" charset="0"/>
                        <a:cs typeface="Times New Roman" panose="02020603050405020304" pitchFamily="18" charset="0"/>
                      </a:endParaRPr>
                    </a:p>
                  </a:txBody>
                  <a:tcPr marL="114300" marR="114300" marT="38100" marB="38100" anchor="ctr"/>
                </a:tc>
                <a:extLst>
                  <a:ext uri="{0D108BD9-81ED-4DB2-BD59-A6C34878D82A}">
                    <a16:rowId xmlns:a16="http://schemas.microsoft.com/office/drawing/2014/main" val="3089251237"/>
                  </a:ext>
                </a:extLst>
              </a:tr>
              <a:tr h="14183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rPr>
                        <a:t>Age at enrollment in years</a:t>
                      </a:r>
                      <a:endParaRPr lang="en-US" sz="1600" dirty="0">
                        <a:effectLst/>
                        <a:latin typeface="+mn-lt"/>
                        <a:ea typeface="Calibri" panose="020F0502020204030204" pitchFamily="34" charset="0"/>
                        <a:cs typeface="Times New Roman" panose="02020603050405020304" pitchFamily="18" charset="0"/>
                      </a:endParaRPr>
                    </a:p>
                  </a:txBody>
                  <a:tcPr marL="38100" marR="114300" marT="38100" marB="38100" anchor="ctr"/>
                </a:tc>
                <a:tc>
                  <a:txBody>
                    <a:bodyPr/>
                    <a:lstStyle/>
                    <a:p>
                      <a:pPr marL="0" marR="0" algn="ctr">
                        <a:lnSpc>
                          <a:spcPct val="107000"/>
                        </a:lnSpc>
                        <a:spcBef>
                          <a:spcPts val="0"/>
                        </a:spcBef>
                        <a:spcAft>
                          <a:spcPts val="0"/>
                        </a:spcAft>
                      </a:pPr>
                      <a:r>
                        <a:rPr lang="en-US" sz="1600" dirty="0">
                          <a:effectLst/>
                          <a:latin typeface="+mn-lt"/>
                        </a:rPr>
                        <a:t>36 (12)</a:t>
                      </a:r>
                      <a:endParaRPr lang="en-US" sz="1600" dirty="0">
                        <a:effectLst/>
                        <a:latin typeface="+mn-lt"/>
                        <a:ea typeface="Calibri" panose="020F0502020204030204" pitchFamily="34" charset="0"/>
                        <a:cs typeface="Times New Roman" panose="02020603050405020304" pitchFamily="18" charset="0"/>
                      </a:endParaRPr>
                    </a:p>
                  </a:txBody>
                  <a:tcPr marL="114300" marR="114300" marT="38100" marB="38100" anchor="ctr"/>
                </a:tc>
                <a:extLst>
                  <a:ext uri="{0D108BD9-81ED-4DB2-BD59-A6C34878D82A}">
                    <a16:rowId xmlns:a16="http://schemas.microsoft.com/office/drawing/2014/main" val="4128205074"/>
                  </a:ext>
                </a:extLst>
              </a:tr>
              <a:tr h="141831">
                <a:tc>
                  <a:txBody>
                    <a:bodyPr/>
                    <a:lstStyle/>
                    <a:p>
                      <a:pPr marL="0" marR="0">
                        <a:lnSpc>
                          <a:spcPct val="107000"/>
                        </a:lnSpc>
                        <a:spcBef>
                          <a:spcPts val="0"/>
                        </a:spcBef>
                        <a:spcAft>
                          <a:spcPts val="0"/>
                        </a:spcAft>
                      </a:pPr>
                      <a:r>
                        <a:rPr lang="en-US" sz="1600" b="1" dirty="0">
                          <a:solidFill>
                            <a:schemeClr val="bg1"/>
                          </a:solidFill>
                          <a:effectLst/>
                          <a:latin typeface="+mn-lt"/>
                          <a:ea typeface="Times New Roman" panose="02020603050405020304" pitchFamily="18" charset="0"/>
                          <a:cs typeface="Calibri" panose="020F0502020204030204" pitchFamily="34" charset="0"/>
                        </a:rPr>
                        <a:t>Study site</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38100" marR="114300" marT="38100" marB="38100" anchor="ctr"/>
                </a:tc>
                <a:tc>
                  <a:txBody>
                    <a:bodyPr/>
                    <a:lstStyle/>
                    <a:p>
                      <a:pPr>
                        <a:lnSpc>
                          <a:spcPct val="107000"/>
                        </a:lnSpc>
                      </a:pPr>
                      <a:endParaRPr lang="en-US" sz="1600" dirty="0">
                        <a:effectLst/>
                        <a:latin typeface="+mn-lt"/>
                        <a:cs typeface="Times New Roman" panose="02020603050405020304" pitchFamily="18" charset="0"/>
                      </a:endParaRPr>
                    </a:p>
                  </a:txBody>
                  <a:tcPr marL="114300" marR="114300" marT="38100" marB="38100" anchor="ctr"/>
                </a:tc>
                <a:extLst>
                  <a:ext uri="{0D108BD9-81ED-4DB2-BD59-A6C34878D82A}">
                    <a16:rowId xmlns:a16="http://schemas.microsoft.com/office/drawing/2014/main" val="3761649782"/>
                  </a:ext>
                </a:extLst>
              </a:tr>
              <a:tr h="141831">
                <a:tc>
                  <a:txBody>
                    <a:bodyPr/>
                    <a:lstStyle/>
                    <a:p>
                      <a:pPr marL="0" marR="0">
                        <a:lnSpc>
                          <a:spcPct val="107000"/>
                        </a:lnSpc>
                        <a:spcBef>
                          <a:spcPts val="0"/>
                        </a:spcBef>
                        <a:spcAft>
                          <a:spcPts val="0"/>
                        </a:spcAft>
                      </a:pPr>
                      <a:r>
                        <a:rPr lang="en-US" sz="1600" b="0" dirty="0">
                          <a:solidFill>
                            <a:schemeClr val="bg1"/>
                          </a:solidFill>
                          <a:effectLst/>
                          <a:latin typeface="+mn-lt"/>
                          <a:ea typeface="Times New Roman" panose="02020603050405020304" pitchFamily="18" charset="0"/>
                          <a:cs typeface="Calibri" panose="020F0502020204030204" pitchFamily="34" charset="0"/>
                        </a:rPr>
                        <a:t>Kayunga, Uganda</a:t>
                      </a:r>
                      <a:endParaRPr lang="en-US" sz="1600" b="0" dirty="0">
                        <a:solidFill>
                          <a:schemeClr val="bg1"/>
                        </a:solidFill>
                        <a:effectLst/>
                        <a:latin typeface="+mn-lt"/>
                        <a:ea typeface="Calibri" panose="020F0502020204030204" pitchFamily="34" charset="0"/>
                        <a:cs typeface="Times New Roman" panose="02020603050405020304" pitchFamily="18" charset="0"/>
                      </a:endParaRPr>
                    </a:p>
                  </a:txBody>
                  <a:tcPr marL="190500" marR="114300" marT="38100" marB="38100" anchor="ct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575 (17.7%)</a:t>
                      </a:r>
                      <a:endParaRPr lang="en-US" sz="1600" dirty="0">
                        <a:effectLst/>
                        <a:latin typeface="+mn-lt"/>
                        <a:ea typeface="Calibri" panose="020F0502020204030204" pitchFamily="34" charset="0"/>
                        <a:cs typeface="Times New Roman" panose="02020603050405020304" pitchFamily="18" charset="0"/>
                      </a:endParaRPr>
                    </a:p>
                  </a:txBody>
                  <a:tcPr marL="114300" marR="114300" marT="38100" marB="38100" anchor="ctr"/>
                </a:tc>
                <a:extLst>
                  <a:ext uri="{0D108BD9-81ED-4DB2-BD59-A6C34878D82A}">
                    <a16:rowId xmlns:a16="http://schemas.microsoft.com/office/drawing/2014/main" val="3822828748"/>
                  </a:ext>
                </a:extLst>
              </a:tr>
              <a:tr h="141831">
                <a:tc>
                  <a:txBody>
                    <a:bodyPr/>
                    <a:lstStyle/>
                    <a:p>
                      <a:pPr marL="0" marR="0">
                        <a:lnSpc>
                          <a:spcPct val="107000"/>
                        </a:lnSpc>
                        <a:spcBef>
                          <a:spcPts val="0"/>
                        </a:spcBef>
                        <a:spcAft>
                          <a:spcPts val="0"/>
                        </a:spcAft>
                      </a:pPr>
                      <a:r>
                        <a:rPr lang="en-US" sz="1600" b="0" dirty="0">
                          <a:solidFill>
                            <a:schemeClr val="bg1"/>
                          </a:solidFill>
                          <a:effectLst/>
                          <a:latin typeface="+mn-lt"/>
                          <a:ea typeface="Times New Roman" panose="02020603050405020304" pitchFamily="18" charset="0"/>
                          <a:cs typeface="Calibri" panose="020F0502020204030204" pitchFamily="34" charset="0"/>
                        </a:rPr>
                        <a:t>South Rift Valley, Kenya</a:t>
                      </a:r>
                      <a:endParaRPr lang="en-US" sz="1600" b="0" dirty="0">
                        <a:solidFill>
                          <a:schemeClr val="bg1"/>
                        </a:solidFill>
                        <a:effectLst/>
                        <a:latin typeface="+mn-lt"/>
                        <a:ea typeface="Calibri" panose="020F0502020204030204" pitchFamily="34" charset="0"/>
                        <a:cs typeface="Times New Roman" panose="02020603050405020304" pitchFamily="18" charset="0"/>
                      </a:endParaRPr>
                    </a:p>
                  </a:txBody>
                  <a:tcPr marL="190500" marR="114300" marT="38100" marB="38100" anchor="ctr"/>
                </a:tc>
                <a:tc>
                  <a:txBody>
                    <a:bodyPr/>
                    <a:lstStyle/>
                    <a:p>
                      <a:pPr marL="0" marR="0" algn="ctr">
                        <a:lnSpc>
                          <a:spcPct val="107000"/>
                        </a:lnSpc>
                        <a:spcBef>
                          <a:spcPts val="0"/>
                        </a:spcBef>
                        <a:spcAft>
                          <a:spcPts val="0"/>
                        </a:spcAft>
                      </a:pPr>
                      <a:r>
                        <a:rPr lang="en-US" sz="1600">
                          <a:solidFill>
                            <a:srgbClr val="000000"/>
                          </a:solidFill>
                          <a:effectLst/>
                          <a:latin typeface="+mn-lt"/>
                          <a:ea typeface="Times New Roman" panose="02020603050405020304" pitchFamily="18" charset="0"/>
                          <a:cs typeface="Calibri" panose="020F0502020204030204" pitchFamily="34" charset="0"/>
                        </a:rPr>
                        <a:t>1142 (35.1%)</a:t>
                      </a:r>
                      <a:endParaRPr lang="en-US" sz="1600">
                        <a:effectLst/>
                        <a:latin typeface="+mn-lt"/>
                        <a:ea typeface="Calibri" panose="020F0502020204030204" pitchFamily="34" charset="0"/>
                        <a:cs typeface="Times New Roman" panose="02020603050405020304" pitchFamily="18" charset="0"/>
                      </a:endParaRPr>
                    </a:p>
                  </a:txBody>
                  <a:tcPr marL="114300" marR="114300" marT="38100" marB="38100" anchor="ctr"/>
                </a:tc>
                <a:extLst>
                  <a:ext uri="{0D108BD9-81ED-4DB2-BD59-A6C34878D82A}">
                    <a16:rowId xmlns:a16="http://schemas.microsoft.com/office/drawing/2014/main" val="74423224"/>
                  </a:ext>
                </a:extLst>
              </a:tr>
              <a:tr h="141831">
                <a:tc>
                  <a:txBody>
                    <a:bodyPr/>
                    <a:lstStyle/>
                    <a:p>
                      <a:pPr marL="0" marR="0">
                        <a:lnSpc>
                          <a:spcPct val="107000"/>
                        </a:lnSpc>
                        <a:spcBef>
                          <a:spcPts val="0"/>
                        </a:spcBef>
                        <a:spcAft>
                          <a:spcPts val="0"/>
                        </a:spcAft>
                      </a:pPr>
                      <a:r>
                        <a:rPr lang="en-US" sz="1600" b="0" dirty="0">
                          <a:solidFill>
                            <a:schemeClr val="bg1"/>
                          </a:solidFill>
                          <a:effectLst/>
                          <a:latin typeface="+mn-lt"/>
                          <a:ea typeface="Times New Roman" panose="02020603050405020304" pitchFamily="18" charset="0"/>
                          <a:cs typeface="Calibri" panose="020F0502020204030204" pitchFamily="34" charset="0"/>
                        </a:rPr>
                        <a:t>Kisumu, Kenya</a:t>
                      </a:r>
                      <a:endParaRPr lang="en-US" sz="1600" b="0" dirty="0">
                        <a:solidFill>
                          <a:schemeClr val="bg1"/>
                        </a:solidFill>
                        <a:effectLst/>
                        <a:latin typeface="+mn-lt"/>
                        <a:ea typeface="Calibri" panose="020F0502020204030204" pitchFamily="34" charset="0"/>
                        <a:cs typeface="Times New Roman" panose="02020603050405020304" pitchFamily="18" charset="0"/>
                      </a:endParaRPr>
                    </a:p>
                  </a:txBody>
                  <a:tcPr marL="190500" marR="114300" marT="38100" marB="38100" anchor="ct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641 (19.7%)</a:t>
                      </a:r>
                      <a:endParaRPr lang="en-US" sz="1600" dirty="0">
                        <a:effectLst/>
                        <a:latin typeface="+mn-lt"/>
                        <a:ea typeface="Calibri" panose="020F0502020204030204" pitchFamily="34" charset="0"/>
                        <a:cs typeface="Times New Roman" panose="02020603050405020304" pitchFamily="18" charset="0"/>
                      </a:endParaRPr>
                    </a:p>
                  </a:txBody>
                  <a:tcPr marL="114300" marR="114300" marT="38100" marB="38100" anchor="ctr"/>
                </a:tc>
                <a:extLst>
                  <a:ext uri="{0D108BD9-81ED-4DB2-BD59-A6C34878D82A}">
                    <a16:rowId xmlns:a16="http://schemas.microsoft.com/office/drawing/2014/main" val="3558878532"/>
                  </a:ext>
                </a:extLst>
              </a:tr>
              <a:tr h="141831">
                <a:tc>
                  <a:txBody>
                    <a:bodyPr/>
                    <a:lstStyle/>
                    <a:p>
                      <a:pPr marL="0" marR="0">
                        <a:lnSpc>
                          <a:spcPct val="107000"/>
                        </a:lnSpc>
                        <a:spcBef>
                          <a:spcPts val="0"/>
                        </a:spcBef>
                        <a:spcAft>
                          <a:spcPts val="0"/>
                        </a:spcAft>
                      </a:pPr>
                      <a:r>
                        <a:rPr lang="en-US" sz="1600" b="0" dirty="0">
                          <a:solidFill>
                            <a:schemeClr val="bg1"/>
                          </a:solidFill>
                          <a:effectLst/>
                          <a:latin typeface="+mn-lt"/>
                          <a:ea typeface="Times New Roman" panose="02020603050405020304" pitchFamily="18" charset="0"/>
                          <a:cs typeface="Calibri" panose="020F0502020204030204" pitchFamily="34" charset="0"/>
                        </a:rPr>
                        <a:t>Mbeya, Tanzania</a:t>
                      </a:r>
                      <a:endParaRPr lang="en-US" sz="1600" b="0" dirty="0">
                        <a:solidFill>
                          <a:schemeClr val="bg1"/>
                        </a:solidFill>
                        <a:effectLst/>
                        <a:latin typeface="+mn-lt"/>
                        <a:ea typeface="Calibri" panose="020F0502020204030204" pitchFamily="34" charset="0"/>
                        <a:cs typeface="Times New Roman" panose="02020603050405020304" pitchFamily="18" charset="0"/>
                      </a:endParaRPr>
                    </a:p>
                  </a:txBody>
                  <a:tcPr marL="190500" marR="114300" marT="38100" marB="38100" anchor="ct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555 (17.1%)</a:t>
                      </a:r>
                      <a:endParaRPr lang="en-US" sz="1600" dirty="0">
                        <a:effectLst/>
                        <a:latin typeface="+mn-lt"/>
                        <a:ea typeface="Calibri" panose="020F0502020204030204" pitchFamily="34" charset="0"/>
                        <a:cs typeface="Times New Roman" panose="02020603050405020304" pitchFamily="18" charset="0"/>
                      </a:endParaRPr>
                    </a:p>
                  </a:txBody>
                  <a:tcPr marL="114300" marR="114300" marT="38100" marB="38100" anchor="ctr"/>
                </a:tc>
                <a:extLst>
                  <a:ext uri="{0D108BD9-81ED-4DB2-BD59-A6C34878D82A}">
                    <a16:rowId xmlns:a16="http://schemas.microsoft.com/office/drawing/2014/main" val="2266755031"/>
                  </a:ext>
                </a:extLst>
              </a:tr>
              <a:tr h="141831">
                <a:tc>
                  <a:txBody>
                    <a:bodyPr/>
                    <a:lstStyle/>
                    <a:p>
                      <a:pPr marL="0" marR="0">
                        <a:lnSpc>
                          <a:spcPct val="107000"/>
                        </a:lnSpc>
                        <a:spcBef>
                          <a:spcPts val="0"/>
                        </a:spcBef>
                        <a:spcAft>
                          <a:spcPts val="0"/>
                        </a:spcAft>
                      </a:pPr>
                      <a:r>
                        <a:rPr lang="en-US" sz="1600" b="0" dirty="0">
                          <a:solidFill>
                            <a:schemeClr val="bg1"/>
                          </a:solidFill>
                          <a:effectLst/>
                          <a:latin typeface="+mn-lt"/>
                          <a:ea typeface="Times New Roman" panose="02020603050405020304" pitchFamily="18" charset="0"/>
                          <a:cs typeface="Calibri" panose="020F0502020204030204" pitchFamily="34" charset="0"/>
                        </a:rPr>
                        <a:t>Abuja &amp; Lagos, Nigeria</a:t>
                      </a:r>
                      <a:endParaRPr lang="en-US" sz="1600" b="0" dirty="0">
                        <a:solidFill>
                          <a:schemeClr val="bg1"/>
                        </a:solidFill>
                        <a:effectLst/>
                        <a:latin typeface="+mn-lt"/>
                        <a:ea typeface="Calibri" panose="020F0502020204030204" pitchFamily="34" charset="0"/>
                        <a:cs typeface="Times New Roman" panose="02020603050405020304" pitchFamily="18" charset="0"/>
                      </a:endParaRPr>
                    </a:p>
                  </a:txBody>
                  <a:tcPr marL="190500" marR="114300" marT="38100" marB="38100" anchor="ctr"/>
                </a:tc>
                <a:tc>
                  <a:txBody>
                    <a:bodyPr/>
                    <a:lstStyle/>
                    <a:p>
                      <a:pPr marL="0" marR="0" algn="ctr">
                        <a:lnSpc>
                          <a:spcPct val="107000"/>
                        </a:lnSpc>
                        <a:spcBef>
                          <a:spcPts val="0"/>
                        </a:spcBef>
                        <a:spcAft>
                          <a:spcPts val="0"/>
                        </a:spcAft>
                      </a:pPr>
                      <a:r>
                        <a:rPr lang="en-US" sz="1600" dirty="0">
                          <a:solidFill>
                            <a:srgbClr val="000000"/>
                          </a:solidFill>
                          <a:effectLst/>
                          <a:latin typeface="+mn-lt"/>
                          <a:ea typeface="Times New Roman" panose="02020603050405020304" pitchFamily="18" charset="0"/>
                          <a:cs typeface="Calibri" panose="020F0502020204030204" pitchFamily="34" charset="0"/>
                        </a:rPr>
                        <a:t>337 (10.4%)</a:t>
                      </a:r>
                      <a:endParaRPr lang="en-US" sz="1600" dirty="0">
                        <a:effectLst/>
                        <a:latin typeface="+mn-lt"/>
                        <a:ea typeface="Calibri" panose="020F0502020204030204" pitchFamily="34" charset="0"/>
                        <a:cs typeface="Times New Roman" panose="02020603050405020304" pitchFamily="18" charset="0"/>
                      </a:endParaRPr>
                    </a:p>
                  </a:txBody>
                  <a:tcPr marL="114300" marR="114300" marT="38100" marB="38100" anchor="ctr"/>
                </a:tc>
                <a:extLst>
                  <a:ext uri="{0D108BD9-81ED-4DB2-BD59-A6C34878D82A}">
                    <a16:rowId xmlns:a16="http://schemas.microsoft.com/office/drawing/2014/main" val="1796892249"/>
                  </a:ext>
                </a:extLst>
              </a:tr>
            </a:tbl>
          </a:graphicData>
        </a:graphic>
      </p:graphicFrame>
      <p:sp>
        <p:nvSpPr>
          <p:cNvPr id="6" name="TextBox 5">
            <a:extLst>
              <a:ext uri="{FF2B5EF4-FFF2-40B4-BE49-F238E27FC236}">
                <a16:creationId xmlns:a16="http://schemas.microsoft.com/office/drawing/2014/main" id="{E01F628B-8B58-6C06-F4C9-279F15F74A19}"/>
              </a:ext>
            </a:extLst>
          </p:cNvPr>
          <p:cNvSpPr txBox="1"/>
          <p:nvPr/>
        </p:nvSpPr>
        <p:spPr>
          <a:xfrm>
            <a:off x="15976" y="6264810"/>
            <a:ext cx="6813702" cy="276999"/>
          </a:xfrm>
          <a:prstGeom prst="rect">
            <a:avLst/>
          </a:prstGeom>
          <a:noFill/>
        </p:spPr>
        <p:txBody>
          <a:bodyPr wrap="square" rtlCol="0">
            <a:spAutoFit/>
          </a:bodyPr>
          <a:lstStyle/>
          <a:p>
            <a:r>
              <a:rPr lang="en-US" sz="1200" dirty="0"/>
              <a:t>SD, standard deviation. </a:t>
            </a:r>
          </a:p>
        </p:txBody>
      </p:sp>
    </p:spTree>
    <p:extLst>
      <p:ext uri="{BB962C8B-B14F-4D97-AF65-F5344CB8AC3E}">
        <p14:creationId xmlns:p14="http://schemas.microsoft.com/office/powerpoint/2010/main" val="28453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8585A"/>
      </a:dk2>
      <a:lt2>
        <a:srgbClr val="B9BABC"/>
      </a:lt2>
      <a:accent1>
        <a:srgbClr val="496388"/>
      </a:accent1>
      <a:accent2>
        <a:srgbClr val="6C2418"/>
      </a:accent2>
      <a:accent3>
        <a:srgbClr val="58585A"/>
      </a:accent3>
      <a:accent4>
        <a:srgbClr val="B9BABC"/>
      </a:accent4>
      <a:accent5>
        <a:srgbClr val="5D5063"/>
      </a:accent5>
      <a:accent6>
        <a:srgbClr val="5B5C5F"/>
      </a:accent6>
      <a:hlink>
        <a:srgbClr val="0563C1"/>
      </a:hlink>
      <a:folHlink>
        <a:srgbClr val="954F72"/>
      </a:folHlink>
    </a:clrScheme>
    <a:fontScheme name="Arial Black and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ED66B65-7D76-194A-9253-B82DBCE6057A}" vid="{5292C445-D890-F347-9919-2FD4534284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 - WRAIR MHRP  (1)</Template>
  <TotalTime>960</TotalTime>
  <Words>1729</Words>
  <Application>Microsoft Office PowerPoint</Application>
  <PresentationFormat>Widescreen</PresentationFormat>
  <Paragraphs>248</Paragraphs>
  <Slides>15</Slides>
  <Notes>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Arial Black</vt:lpstr>
      <vt:lpstr>Calibri</vt:lpstr>
      <vt:lpstr>Times New Roman</vt:lpstr>
      <vt:lpstr>Wingdings</vt:lpstr>
      <vt:lpstr>Office Theme</vt:lpstr>
      <vt:lpstr>Dolutegravir-containing antiretroviral therapy and incident hypertension: Findings from a prospective cohort in Kenya, Nigeria, Tanzania, and Uganda</vt:lpstr>
      <vt:lpstr>Conflicts of Interest Disclosure</vt:lpstr>
      <vt:lpstr>How do we make this all happen?</vt:lpstr>
      <vt:lpstr>Summary slide</vt:lpstr>
      <vt:lpstr>Introduction</vt:lpstr>
      <vt:lpstr>Methods: Sample</vt:lpstr>
      <vt:lpstr>Methods: Definitions</vt:lpstr>
      <vt:lpstr>Methods: Analysis</vt:lpstr>
      <vt:lpstr>Results: Sample Characteristics</vt:lpstr>
      <vt:lpstr>Results: Incident Hypertension  and ART Anchor Drug Use</vt:lpstr>
      <vt:lpstr>Results: Associations of Time-Varying ART Anchor or PWoH with Incident Hypertension </vt:lpstr>
      <vt:lpstr>Strengths and Limitations</vt:lpstr>
      <vt:lpstr>Conclusions</vt:lpstr>
      <vt:lpstr>Thank you!</vt:lpstr>
      <vt:lpstr>Back-up slide (not for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Dolutegravir-containing antiretroviral therapy and incident hypertension: Findings from a prospective cohort in Kenya, Nigeria, Tanzania, and Uganda</dc:title>
  <dc:creator>Matthew L. Romo</dc:creator>
  <cp:lastModifiedBy>Preview 9 Rack 2</cp:lastModifiedBy>
  <cp:revision>82</cp:revision>
  <cp:lastPrinted>2023-02-16T16:39:59Z</cp:lastPrinted>
  <dcterms:created xsi:type="dcterms:W3CDTF">2024-05-21T12:28:02Z</dcterms:created>
  <dcterms:modified xsi:type="dcterms:W3CDTF">2024-07-18T12:31:57Z</dcterms:modified>
  <cp:contentStatus/>
</cp:coreProperties>
</file>