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740" r:id="rId4"/>
  </p:sldMasterIdLst>
  <p:notesMasterIdLst>
    <p:notesMasterId r:id="rId17"/>
  </p:notesMasterIdLst>
  <p:sldIdLst>
    <p:sldId id="266" r:id="rId5"/>
    <p:sldId id="2147472090" r:id="rId6"/>
    <p:sldId id="2147472094" r:id="rId7"/>
    <p:sldId id="274" r:id="rId8"/>
    <p:sldId id="275" r:id="rId9"/>
    <p:sldId id="2147472093" r:id="rId10"/>
    <p:sldId id="2147472095" r:id="rId11"/>
    <p:sldId id="269" r:id="rId12"/>
    <p:sldId id="2147472086" r:id="rId13"/>
    <p:sldId id="2147472087" r:id="rId14"/>
    <p:sldId id="2147472092"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89FB59-91F0-9CA2-988D-32A6B0D0FA2B}" name="Linda Flynn" initials="LF" userId="S::lflynn@pedaids.org::11e4cf3d-b0b5-45e6-80da-05b723292f9c" providerId="AD"/>
  <p188:author id="{33DAB5F8-6DA9-0F1C-77AA-CC2AF55F2374}" name="Thulani Maphosa" initials="TM" userId="S::tmaphosa@pedaids.org::1b51501a-c52a-4c64-a798-c4354b924e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lom Dunga" initials="SD" lastIdx="1" clrIdx="0">
    <p:extLst>
      <p:ext uri="{19B8F6BF-5375-455C-9EA6-DF929625EA0E}">
        <p15:presenceInfo xmlns:p15="http://schemas.microsoft.com/office/powerpoint/2012/main" userId="S-1-5-21-3894596280-957800618-1381964121-3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E2"/>
    <a:srgbClr val="FFFFFF"/>
    <a:srgbClr val="2C90CF"/>
    <a:srgbClr val="2896D0"/>
    <a:srgbClr val="0099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55729-754C-4D86-80B6-864662AE90A5}" v="187" dt="2024-07-25T20:50:45.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113" d="100"/>
          <a:sy n="113"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Age Distribution of PLHIV on ART in Malawi by March 2024</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&lt;1 year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Sheet1!$B$4</c:f>
              <c:numCache>
                <c:formatCode>#,##0</c:formatCode>
                <c:ptCount val="1"/>
                <c:pt idx="0">
                  <c:v>355</c:v>
                </c:pt>
              </c:numCache>
            </c:numRef>
          </c:val>
          <c:extLst>
            <c:ext xmlns:c16="http://schemas.microsoft.com/office/drawing/2014/chart" uri="{C3380CC4-5D6E-409C-BE32-E72D297353CC}">
              <c16:uniqueId val="{00000000-B425-460E-BA7D-83416B302504}"/>
            </c:ext>
          </c:extLst>
        </c:ser>
        <c:ser>
          <c:idx val="1"/>
          <c:order val="1"/>
          <c:tx>
            <c:strRef>
              <c:f>Sheet1!$A$5</c:f>
              <c:strCache>
                <c:ptCount val="1"/>
                <c:pt idx="0">
                  <c:v>1-4 years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Sheet1!$B$5</c:f>
              <c:numCache>
                <c:formatCode>#,##0</c:formatCode>
                <c:ptCount val="1"/>
                <c:pt idx="0">
                  <c:v>4283</c:v>
                </c:pt>
              </c:numCache>
            </c:numRef>
          </c:val>
          <c:extLst>
            <c:ext xmlns:c16="http://schemas.microsoft.com/office/drawing/2014/chart" uri="{C3380CC4-5D6E-409C-BE32-E72D297353CC}">
              <c16:uniqueId val="{00000001-B425-460E-BA7D-83416B302504}"/>
            </c:ext>
          </c:extLst>
        </c:ser>
        <c:ser>
          <c:idx val="2"/>
          <c:order val="2"/>
          <c:tx>
            <c:strRef>
              <c:f>Sheet1!$A$6</c:f>
              <c:strCache>
                <c:ptCount val="1"/>
                <c:pt idx="0">
                  <c:v>5-9 years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Sheet1!$B$6</c:f>
              <c:numCache>
                <c:formatCode>#,##0</c:formatCode>
                <c:ptCount val="1"/>
                <c:pt idx="0">
                  <c:v>10557</c:v>
                </c:pt>
              </c:numCache>
            </c:numRef>
          </c:val>
          <c:extLst>
            <c:ext xmlns:c16="http://schemas.microsoft.com/office/drawing/2014/chart" uri="{C3380CC4-5D6E-409C-BE32-E72D297353CC}">
              <c16:uniqueId val="{00000002-B425-460E-BA7D-83416B302504}"/>
            </c:ext>
          </c:extLst>
        </c:ser>
        <c:ser>
          <c:idx val="3"/>
          <c:order val="3"/>
          <c:tx>
            <c:strRef>
              <c:f>Sheet1!$A$7</c:f>
              <c:strCache>
                <c:ptCount val="1"/>
                <c:pt idx="0">
                  <c:v>10-14 years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Sheet1!$B$7</c:f>
              <c:numCache>
                <c:formatCode>#,##0</c:formatCode>
                <c:ptCount val="1"/>
                <c:pt idx="0">
                  <c:v>19621</c:v>
                </c:pt>
              </c:numCache>
            </c:numRef>
          </c:val>
          <c:extLst>
            <c:ext xmlns:c16="http://schemas.microsoft.com/office/drawing/2014/chart" uri="{C3380CC4-5D6E-409C-BE32-E72D297353CC}">
              <c16:uniqueId val="{00000003-B425-460E-BA7D-83416B302504}"/>
            </c:ext>
          </c:extLst>
        </c:ser>
        <c:ser>
          <c:idx val="4"/>
          <c:order val="4"/>
          <c:tx>
            <c:strRef>
              <c:f>Sheet1!$A$8</c:f>
              <c:strCache>
                <c:ptCount val="1"/>
                <c:pt idx="0">
                  <c:v>15-19 years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Sheet1!$B$8</c:f>
              <c:numCache>
                <c:formatCode>#,##0</c:formatCode>
                <c:ptCount val="1"/>
                <c:pt idx="0">
                  <c:v>27929</c:v>
                </c:pt>
              </c:numCache>
            </c:numRef>
          </c:val>
          <c:extLst>
            <c:ext xmlns:c16="http://schemas.microsoft.com/office/drawing/2014/chart" uri="{C3380CC4-5D6E-409C-BE32-E72D297353CC}">
              <c16:uniqueId val="{00000004-B425-460E-BA7D-83416B302504}"/>
            </c:ext>
          </c:extLst>
        </c:ser>
        <c:ser>
          <c:idx val="5"/>
          <c:order val="5"/>
          <c:tx>
            <c:strRef>
              <c:f>Sheet1!$A$9</c:f>
              <c:strCache>
                <c:ptCount val="1"/>
                <c:pt idx="0">
                  <c:v>20-24 years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Sheet1!$B$9</c:f>
              <c:numCache>
                <c:formatCode>#,##0</c:formatCode>
                <c:ptCount val="1"/>
                <c:pt idx="0">
                  <c:v>41496</c:v>
                </c:pt>
              </c:numCache>
            </c:numRef>
          </c:val>
          <c:extLst>
            <c:ext xmlns:c16="http://schemas.microsoft.com/office/drawing/2014/chart" uri="{C3380CC4-5D6E-409C-BE32-E72D297353CC}">
              <c16:uniqueId val="{00000005-B425-460E-BA7D-83416B302504}"/>
            </c:ext>
          </c:extLst>
        </c:ser>
        <c:ser>
          <c:idx val="6"/>
          <c:order val="6"/>
          <c:tx>
            <c:strRef>
              <c:f>Sheet1!$A$10</c:f>
              <c:strCache>
                <c:ptCount val="1"/>
                <c:pt idx="0">
                  <c:v>25-29 years</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Sheet1!$B$10</c:f>
              <c:numCache>
                <c:formatCode>#,##0</c:formatCode>
                <c:ptCount val="1"/>
                <c:pt idx="0">
                  <c:v>70158</c:v>
                </c:pt>
              </c:numCache>
            </c:numRef>
          </c:val>
          <c:extLst>
            <c:ext xmlns:c16="http://schemas.microsoft.com/office/drawing/2014/chart" uri="{C3380CC4-5D6E-409C-BE32-E72D297353CC}">
              <c16:uniqueId val="{00000006-B425-460E-BA7D-83416B302504}"/>
            </c:ext>
          </c:extLst>
        </c:ser>
        <c:ser>
          <c:idx val="7"/>
          <c:order val="7"/>
          <c:tx>
            <c:strRef>
              <c:f>Sheet1!$A$11</c:f>
              <c:strCache>
                <c:ptCount val="1"/>
                <c:pt idx="0">
                  <c:v>30-34 years</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Sheet1!$B$11</c:f>
              <c:numCache>
                <c:formatCode>#,##0</c:formatCode>
                <c:ptCount val="1"/>
                <c:pt idx="0">
                  <c:v>94660</c:v>
                </c:pt>
              </c:numCache>
            </c:numRef>
          </c:val>
          <c:extLst>
            <c:ext xmlns:c16="http://schemas.microsoft.com/office/drawing/2014/chart" uri="{C3380CC4-5D6E-409C-BE32-E72D297353CC}">
              <c16:uniqueId val="{00000007-B425-460E-BA7D-83416B302504}"/>
            </c:ext>
          </c:extLst>
        </c:ser>
        <c:ser>
          <c:idx val="8"/>
          <c:order val="8"/>
          <c:tx>
            <c:strRef>
              <c:f>Sheet1!$A$12</c:f>
              <c:strCache>
                <c:ptCount val="1"/>
                <c:pt idx="0">
                  <c:v>35-39 years</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Sheet1!$B$12</c:f>
              <c:numCache>
                <c:formatCode>#,##0</c:formatCode>
                <c:ptCount val="1"/>
                <c:pt idx="0">
                  <c:v>131991</c:v>
                </c:pt>
              </c:numCache>
            </c:numRef>
          </c:val>
          <c:extLst>
            <c:ext xmlns:c16="http://schemas.microsoft.com/office/drawing/2014/chart" uri="{C3380CC4-5D6E-409C-BE32-E72D297353CC}">
              <c16:uniqueId val="{00000008-B425-460E-BA7D-83416B302504}"/>
            </c:ext>
          </c:extLst>
        </c:ser>
        <c:ser>
          <c:idx val="9"/>
          <c:order val="9"/>
          <c:tx>
            <c:strRef>
              <c:f>Sheet1!$A$13</c:f>
              <c:strCache>
                <c:ptCount val="1"/>
                <c:pt idx="0">
                  <c:v>40-44 years</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Sheet1!$B$13</c:f>
              <c:numCache>
                <c:formatCode>#,##0</c:formatCode>
                <c:ptCount val="1"/>
                <c:pt idx="0">
                  <c:v>158475</c:v>
                </c:pt>
              </c:numCache>
            </c:numRef>
          </c:val>
          <c:extLst>
            <c:ext xmlns:c16="http://schemas.microsoft.com/office/drawing/2014/chart" uri="{C3380CC4-5D6E-409C-BE32-E72D297353CC}">
              <c16:uniqueId val="{00000009-B425-460E-BA7D-83416B302504}"/>
            </c:ext>
          </c:extLst>
        </c:ser>
        <c:ser>
          <c:idx val="10"/>
          <c:order val="10"/>
          <c:tx>
            <c:strRef>
              <c:f>Sheet1!$A$14</c:f>
              <c:strCache>
                <c:ptCount val="1"/>
                <c:pt idx="0">
                  <c:v>45-49 years</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Sheet1!$B$14</c:f>
              <c:numCache>
                <c:formatCode>#,##0</c:formatCode>
                <c:ptCount val="1"/>
                <c:pt idx="0">
                  <c:v>139009</c:v>
                </c:pt>
              </c:numCache>
            </c:numRef>
          </c:val>
          <c:extLst>
            <c:ext xmlns:c16="http://schemas.microsoft.com/office/drawing/2014/chart" uri="{C3380CC4-5D6E-409C-BE32-E72D297353CC}">
              <c16:uniqueId val="{0000000A-B425-460E-BA7D-83416B302504}"/>
            </c:ext>
          </c:extLst>
        </c:ser>
        <c:ser>
          <c:idx val="11"/>
          <c:order val="11"/>
          <c:tx>
            <c:strRef>
              <c:f>Sheet1!$A$15</c:f>
              <c:strCache>
                <c:ptCount val="1"/>
                <c:pt idx="0">
                  <c:v>50-54 years</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Sheet1!$B$15</c:f>
              <c:numCache>
                <c:formatCode>#,##0</c:formatCode>
                <c:ptCount val="1"/>
                <c:pt idx="0">
                  <c:v>99799</c:v>
                </c:pt>
              </c:numCache>
            </c:numRef>
          </c:val>
          <c:extLst>
            <c:ext xmlns:c16="http://schemas.microsoft.com/office/drawing/2014/chart" uri="{C3380CC4-5D6E-409C-BE32-E72D297353CC}">
              <c16:uniqueId val="{0000000B-B425-460E-BA7D-83416B302504}"/>
            </c:ext>
          </c:extLst>
        </c:ser>
        <c:ser>
          <c:idx val="12"/>
          <c:order val="12"/>
          <c:tx>
            <c:strRef>
              <c:f>Sheet1!$A$16</c:f>
              <c:strCache>
                <c:ptCount val="1"/>
                <c:pt idx="0">
                  <c:v>55-59 years</c:v>
                </c:pt>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Sheet1!$B$16</c:f>
              <c:numCache>
                <c:formatCode>#,##0</c:formatCode>
                <c:ptCount val="1"/>
                <c:pt idx="0">
                  <c:v>62147</c:v>
                </c:pt>
              </c:numCache>
            </c:numRef>
          </c:val>
          <c:extLst>
            <c:ext xmlns:c16="http://schemas.microsoft.com/office/drawing/2014/chart" uri="{C3380CC4-5D6E-409C-BE32-E72D297353CC}">
              <c16:uniqueId val="{0000000C-B425-460E-BA7D-83416B302504}"/>
            </c:ext>
          </c:extLst>
        </c:ser>
        <c:ser>
          <c:idx val="13"/>
          <c:order val="13"/>
          <c:tx>
            <c:strRef>
              <c:f>Sheet1!$A$17</c:f>
              <c:strCache>
                <c:ptCount val="1"/>
                <c:pt idx="0">
                  <c:v>60-64 years</c:v>
                </c:pt>
              </c:strCache>
            </c:strRef>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Sheet1!$B$17</c:f>
              <c:numCache>
                <c:formatCode>#,##0</c:formatCode>
                <c:ptCount val="1"/>
                <c:pt idx="0">
                  <c:v>40347</c:v>
                </c:pt>
              </c:numCache>
            </c:numRef>
          </c:val>
          <c:extLst>
            <c:ext xmlns:c16="http://schemas.microsoft.com/office/drawing/2014/chart" uri="{C3380CC4-5D6E-409C-BE32-E72D297353CC}">
              <c16:uniqueId val="{0000000D-B425-460E-BA7D-83416B302504}"/>
            </c:ext>
          </c:extLst>
        </c:ser>
        <c:ser>
          <c:idx val="14"/>
          <c:order val="14"/>
          <c:tx>
            <c:strRef>
              <c:f>Sheet1!$A$18</c:f>
              <c:strCache>
                <c:ptCount val="1"/>
                <c:pt idx="0">
                  <c:v>65-69 years</c:v>
                </c:pt>
              </c:strCache>
            </c:strRef>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Sheet1!$B$18</c:f>
              <c:numCache>
                <c:formatCode>#,##0</c:formatCode>
                <c:ptCount val="1"/>
                <c:pt idx="0">
                  <c:v>21354</c:v>
                </c:pt>
              </c:numCache>
            </c:numRef>
          </c:val>
          <c:extLst>
            <c:ext xmlns:c16="http://schemas.microsoft.com/office/drawing/2014/chart" uri="{C3380CC4-5D6E-409C-BE32-E72D297353CC}">
              <c16:uniqueId val="{0000000E-B425-460E-BA7D-83416B302504}"/>
            </c:ext>
          </c:extLst>
        </c:ser>
        <c:ser>
          <c:idx val="15"/>
          <c:order val="15"/>
          <c:tx>
            <c:strRef>
              <c:f>Sheet1!$A$19</c:f>
              <c:strCache>
                <c:ptCount val="1"/>
                <c:pt idx="0">
                  <c:v>70-74 years</c:v>
                </c:pt>
              </c:strCache>
            </c:strRef>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Sheet1!$B$19</c:f>
              <c:numCache>
                <c:formatCode>#,##0</c:formatCode>
                <c:ptCount val="1"/>
                <c:pt idx="0">
                  <c:v>13419</c:v>
                </c:pt>
              </c:numCache>
            </c:numRef>
          </c:val>
          <c:extLst>
            <c:ext xmlns:c16="http://schemas.microsoft.com/office/drawing/2014/chart" uri="{C3380CC4-5D6E-409C-BE32-E72D297353CC}">
              <c16:uniqueId val="{0000000F-B425-460E-BA7D-83416B302504}"/>
            </c:ext>
          </c:extLst>
        </c:ser>
        <c:ser>
          <c:idx val="16"/>
          <c:order val="16"/>
          <c:tx>
            <c:strRef>
              <c:f>Sheet1!$A$20</c:f>
              <c:strCache>
                <c:ptCount val="1"/>
                <c:pt idx="0">
                  <c:v>75-79 years</c:v>
                </c:pt>
              </c:strCache>
            </c:strRef>
          </c:tx>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Sheet1!$B$20</c:f>
              <c:numCache>
                <c:formatCode>#,##0</c:formatCode>
                <c:ptCount val="1"/>
                <c:pt idx="0">
                  <c:v>4891</c:v>
                </c:pt>
              </c:numCache>
            </c:numRef>
          </c:val>
          <c:extLst>
            <c:ext xmlns:c16="http://schemas.microsoft.com/office/drawing/2014/chart" uri="{C3380CC4-5D6E-409C-BE32-E72D297353CC}">
              <c16:uniqueId val="{00000010-B425-460E-BA7D-83416B302504}"/>
            </c:ext>
          </c:extLst>
        </c:ser>
        <c:ser>
          <c:idx val="17"/>
          <c:order val="17"/>
          <c:tx>
            <c:strRef>
              <c:f>Sheet1!$A$21</c:f>
              <c:strCache>
                <c:ptCount val="1"/>
                <c:pt idx="0">
                  <c:v>80-84 years</c:v>
                </c:pt>
              </c:strCache>
            </c:strRef>
          </c:tx>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Sheet1!$B$21</c:f>
              <c:numCache>
                <c:formatCode>#,##0</c:formatCode>
                <c:ptCount val="1"/>
                <c:pt idx="0">
                  <c:v>1956</c:v>
                </c:pt>
              </c:numCache>
            </c:numRef>
          </c:val>
          <c:extLst>
            <c:ext xmlns:c16="http://schemas.microsoft.com/office/drawing/2014/chart" uri="{C3380CC4-5D6E-409C-BE32-E72D297353CC}">
              <c16:uniqueId val="{00000011-B425-460E-BA7D-83416B302504}"/>
            </c:ext>
          </c:extLst>
        </c:ser>
        <c:ser>
          <c:idx val="18"/>
          <c:order val="18"/>
          <c:tx>
            <c:strRef>
              <c:f>Sheet1!$A$22</c:f>
              <c:strCache>
                <c:ptCount val="1"/>
                <c:pt idx="0">
                  <c:v>85-89 years</c:v>
                </c:pt>
              </c:strCache>
            </c:strRef>
          </c:tx>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Sheet1!$B$22</c:f>
              <c:numCache>
                <c:formatCode>#,##0</c:formatCode>
                <c:ptCount val="1"/>
                <c:pt idx="0">
                  <c:v>444</c:v>
                </c:pt>
              </c:numCache>
            </c:numRef>
          </c:val>
          <c:extLst>
            <c:ext xmlns:c16="http://schemas.microsoft.com/office/drawing/2014/chart" uri="{C3380CC4-5D6E-409C-BE32-E72D297353CC}">
              <c16:uniqueId val="{00000012-B425-460E-BA7D-83416B302504}"/>
            </c:ext>
          </c:extLst>
        </c:ser>
        <c:ser>
          <c:idx val="19"/>
          <c:order val="19"/>
          <c:tx>
            <c:strRef>
              <c:f>Sheet1!$A$23</c:f>
              <c:strCache>
                <c:ptCount val="1"/>
                <c:pt idx="0">
                  <c:v>90 plus years</c:v>
                </c:pt>
              </c:strCache>
            </c:strRef>
          </c:tx>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c:f>
              <c:strCache>
                <c:ptCount val="1"/>
                <c:pt idx="0">
                  <c:v>TX CURR</c:v>
                </c:pt>
              </c:strCache>
            </c:strRef>
          </c:cat>
          <c:val>
            <c:numRef>
              <c:f>Sheet1!$B$23</c:f>
              <c:numCache>
                <c:formatCode>#,##0</c:formatCode>
                <c:ptCount val="1"/>
                <c:pt idx="0">
                  <c:v>273</c:v>
                </c:pt>
              </c:numCache>
            </c:numRef>
          </c:val>
          <c:extLst>
            <c:ext xmlns:c16="http://schemas.microsoft.com/office/drawing/2014/chart" uri="{C3380CC4-5D6E-409C-BE32-E72D297353CC}">
              <c16:uniqueId val="{00000013-B425-460E-BA7D-83416B302504}"/>
            </c:ext>
          </c:extLst>
        </c:ser>
        <c:dLbls>
          <c:showLegendKey val="0"/>
          <c:showVal val="0"/>
          <c:showCatName val="0"/>
          <c:showSerName val="0"/>
          <c:showPercent val="0"/>
          <c:showBubbleSize val="0"/>
        </c:dLbls>
        <c:gapWidth val="115"/>
        <c:axId val="601932240"/>
        <c:axId val="616478368"/>
      </c:barChart>
      <c:catAx>
        <c:axId val="6019322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50" b="1" i="0" u="none" strike="noStrike" kern="1200" baseline="0">
                <a:solidFill>
                  <a:schemeClr val="lt1">
                    <a:lumMod val="85000"/>
                  </a:schemeClr>
                </a:solidFill>
                <a:latin typeface="+mn-lt"/>
                <a:ea typeface="+mn-ea"/>
                <a:cs typeface="+mn-cs"/>
              </a:defRPr>
            </a:pPr>
            <a:endParaRPr lang="en-US"/>
          </a:p>
        </c:txPr>
        <c:crossAx val="616478368"/>
        <c:crosses val="autoZero"/>
        <c:auto val="1"/>
        <c:lblAlgn val="ctr"/>
        <c:lblOffset val="100"/>
        <c:noMultiLvlLbl val="0"/>
      </c:catAx>
      <c:valAx>
        <c:axId val="61647836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19322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94282630326508E-2"/>
          <c:y val="4.2511081181254226E-2"/>
          <c:w val="0.9648179688761167"/>
          <c:h val="0.81744822746745327"/>
        </c:manualLayout>
      </c:layout>
      <c:barChart>
        <c:barDir val="col"/>
        <c:grouping val="clustered"/>
        <c:varyColors val="0"/>
        <c:ser>
          <c:idx val="0"/>
          <c:order val="0"/>
          <c:tx>
            <c:strRef>
              <c:f>Sheet1!$C$5</c:f>
              <c:strCache>
                <c:ptCount val="1"/>
                <c:pt idx="0">
                  <c:v>Total PLHIV in Care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Sheet1!$D$4:$E$4</c:f>
              <c:strCache>
                <c:ptCount val="2"/>
                <c:pt idx="0">
                  <c:v>Hypertension</c:v>
                </c:pt>
                <c:pt idx="1">
                  <c:v>Diabetes</c:v>
                </c:pt>
              </c:strCache>
            </c:strRef>
          </c:cat>
          <c:val>
            <c:numRef>
              <c:f>Sheet1!$D$5:$E$5</c:f>
              <c:numCache>
                <c:formatCode>#,##0</c:formatCode>
                <c:ptCount val="2"/>
                <c:pt idx="0">
                  <c:v>133662</c:v>
                </c:pt>
                <c:pt idx="1">
                  <c:v>133662</c:v>
                </c:pt>
              </c:numCache>
            </c:numRef>
          </c:val>
          <c:extLst>
            <c:ext xmlns:c16="http://schemas.microsoft.com/office/drawing/2014/chart" uri="{C3380CC4-5D6E-409C-BE32-E72D297353CC}">
              <c16:uniqueId val="{00000001-19DD-472F-A2C4-2E352A2C4E33}"/>
            </c:ext>
          </c:extLst>
        </c:ser>
        <c:ser>
          <c:idx val="1"/>
          <c:order val="1"/>
          <c:tx>
            <c:strRef>
              <c:f>Sheet1!$C$6</c:f>
              <c:strCache>
                <c:ptCount val="1"/>
                <c:pt idx="0">
                  <c:v>Eligible for Screening</c:v>
                </c:pt>
              </c:strCache>
            </c:strRef>
          </c:tx>
          <c:spPr>
            <a:solidFill>
              <a:srgbClr val="009999"/>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Sheet1!$D$4:$E$4</c:f>
              <c:strCache>
                <c:ptCount val="2"/>
                <c:pt idx="0">
                  <c:v>Hypertension</c:v>
                </c:pt>
                <c:pt idx="1">
                  <c:v>Diabetes</c:v>
                </c:pt>
              </c:strCache>
            </c:strRef>
          </c:cat>
          <c:val>
            <c:numRef>
              <c:f>Sheet1!$D$6:$E$6</c:f>
              <c:numCache>
                <c:formatCode>#,##0</c:formatCode>
                <c:ptCount val="2"/>
                <c:pt idx="0">
                  <c:v>106880</c:v>
                </c:pt>
                <c:pt idx="1">
                  <c:v>60572</c:v>
                </c:pt>
              </c:numCache>
            </c:numRef>
          </c:val>
          <c:extLst>
            <c:ext xmlns:c16="http://schemas.microsoft.com/office/drawing/2014/chart" uri="{C3380CC4-5D6E-409C-BE32-E72D297353CC}">
              <c16:uniqueId val="{00000003-19DD-472F-A2C4-2E352A2C4E33}"/>
            </c:ext>
          </c:extLst>
        </c:ser>
        <c:ser>
          <c:idx val="2"/>
          <c:order val="2"/>
          <c:tx>
            <c:strRef>
              <c:f>Sheet1!$C$7</c:f>
              <c:strCache>
                <c:ptCount val="1"/>
                <c:pt idx="0">
                  <c:v>Screened</c:v>
                </c:pt>
              </c:strCache>
            </c:strRef>
          </c:tx>
          <c:spPr>
            <a:solidFill>
              <a:schemeClr val="bg2">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Sheet1!$D$4:$E$4</c:f>
              <c:strCache>
                <c:ptCount val="2"/>
                <c:pt idx="0">
                  <c:v>Hypertension</c:v>
                </c:pt>
                <c:pt idx="1">
                  <c:v>Diabetes</c:v>
                </c:pt>
              </c:strCache>
            </c:strRef>
          </c:cat>
          <c:val>
            <c:numRef>
              <c:f>Sheet1!$D$7:$E$7</c:f>
              <c:numCache>
                <c:formatCode>#,##0</c:formatCode>
                <c:ptCount val="2"/>
                <c:pt idx="0">
                  <c:v>23857</c:v>
                </c:pt>
                <c:pt idx="1">
                  <c:v>9835</c:v>
                </c:pt>
              </c:numCache>
            </c:numRef>
          </c:val>
          <c:extLst>
            <c:ext xmlns:c16="http://schemas.microsoft.com/office/drawing/2014/chart" uri="{C3380CC4-5D6E-409C-BE32-E72D297353CC}">
              <c16:uniqueId val="{00000005-19DD-472F-A2C4-2E352A2C4E33}"/>
            </c:ext>
          </c:extLst>
        </c:ser>
        <c:ser>
          <c:idx val="4"/>
          <c:order val="3"/>
          <c:tx>
            <c:strRef>
              <c:f>Sheet1!$C$9</c:f>
              <c:strCache>
                <c:ptCount val="1"/>
                <c:pt idx="0">
                  <c:v>With Elevated BP/ Glucose</c:v>
                </c:pt>
              </c:strCache>
            </c:strRef>
          </c:tx>
          <c:spPr>
            <a:solidFill>
              <a:srgbClr val="C00000"/>
            </a:solidFill>
            <a:ln>
              <a:noFill/>
            </a:ln>
            <a:effectLst>
              <a:outerShdw blurRad="57150" dist="19050" dir="5400000" algn="ctr" rotWithShape="0">
                <a:srgbClr val="000000">
                  <a:alpha val="63000"/>
                </a:srgbClr>
              </a:outerShdw>
            </a:effectLst>
          </c:spPr>
          <c:invertIfNegative val="0"/>
          <c:dLbls>
            <c:dLbl>
              <c:idx val="1"/>
              <c:tx>
                <c:rich>
                  <a:bodyPr/>
                  <a:lstStyle/>
                  <a:p>
                    <a:r>
                      <a:rPr lang="en-US"/>
                      <a:t>197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DD-472F-A2C4-2E352A2C4E33}"/>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Sheet1!$D$4:$E$4</c:f>
              <c:strCache>
                <c:ptCount val="2"/>
                <c:pt idx="0">
                  <c:v>Hypertension</c:v>
                </c:pt>
                <c:pt idx="1">
                  <c:v>Diabetes</c:v>
                </c:pt>
              </c:strCache>
            </c:strRef>
          </c:cat>
          <c:val>
            <c:numRef>
              <c:f>Sheet1!$D$9:$E$9</c:f>
              <c:numCache>
                <c:formatCode>#,##0</c:formatCode>
                <c:ptCount val="2"/>
                <c:pt idx="0">
                  <c:v>3815</c:v>
                </c:pt>
                <c:pt idx="1">
                  <c:v>213</c:v>
                </c:pt>
              </c:numCache>
            </c:numRef>
          </c:val>
          <c:extLst>
            <c:ext xmlns:c16="http://schemas.microsoft.com/office/drawing/2014/chart" uri="{C3380CC4-5D6E-409C-BE32-E72D297353CC}">
              <c16:uniqueId val="{00000009-19DD-472F-A2C4-2E352A2C4E33}"/>
            </c:ext>
          </c:extLst>
        </c:ser>
        <c:dLbls>
          <c:dLblPos val="outEnd"/>
          <c:showLegendKey val="0"/>
          <c:showVal val="1"/>
          <c:showCatName val="0"/>
          <c:showSerName val="0"/>
          <c:showPercent val="0"/>
          <c:showBubbleSize val="0"/>
        </c:dLbls>
        <c:gapWidth val="51"/>
        <c:overlap val="-9"/>
        <c:axId val="575930863"/>
        <c:axId val="529833343"/>
      </c:barChart>
      <c:catAx>
        <c:axId val="575930863"/>
        <c:scaling>
          <c:orientation val="minMax"/>
        </c:scaling>
        <c:delete val="1"/>
        <c:axPos val="b"/>
        <c:numFmt formatCode="General" sourceLinked="1"/>
        <c:majorTickMark val="none"/>
        <c:minorTickMark val="none"/>
        <c:tickLblPos val="nextTo"/>
        <c:crossAx val="529833343"/>
        <c:crosses val="autoZero"/>
        <c:auto val="1"/>
        <c:lblAlgn val="ctr"/>
        <c:lblOffset val="100"/>
        <c:noMultiLvlLbl val="0"/>
      </c:catAx>
      <c:valAx>
        <c:axId val="529833343"/>
        <c:scaling>
          <c:orientation val="minMax"/>
        </c:scaling>
        <c:delete val="1"/>
        <c:axPos val="l"/>
        <c:numFmt formatCode="#,##0" sourceLinked="1"/>
        <c:majorTickMark val="none"/>
        <c:minorTickMark val="none"/>
        <c:tickLblPos val="nextTo"/>
        <c:crossAx val="575930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HTN among Males with age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117802607942397"/>
          <c:y val="0.30369028239790502"/>
          <c:w val="0.77787044000082173"/>
          <c:h val="0.46490885008543725"/>
        </c:manualLayout>
      </c:layout>
      <c:barChart>
        <c:barDir val="col"/>
        <c:grouping val="clustered"/>
        <c:varyColors val="0"/>
        <c:ser>
          <c:idx val="0"/>
          <c:order val="0"/>
          <c:tx>
            <c:strRef>
              <c:f>Sheet8!$F$1</c:f>
              <c:strCache>
                <c:ptCount val="1"/>
                <c:pt idx="0">
                  <c:v>Screened for HTN</c:v>
                </c:pt>
              </c:strCache>
            </c:strRef>
          </c:tx>
          <c:spPr>
            <a:solidFill>
              <a:srgbClr val="FFFFFF">
                <a:lumMod val="85000"/>
              </a:srgbClr>
            </a:solidFill>
            <a:ln>
              <a:noFill/>
            </a:ln>
            <a:effectLst/>
          </c:spPr>
          <c:invertIfNegative val="0"/>
          <c:cat>
            <c:strRef>
              <c:f>Sheet8!$A$2:$A$11</c:f>
              <c:strCache>
                <c:ptCount val="10"/>
                <c:pt idx="0">
                  <c:v>&lt;30 </c:v>
                </c:pt>
                <c:pt idx="1">
                  <c:v>30_34 </c:v>
                </c:pt>
                <c:pt idx="2">
                  <c:v>35_39 </c:v>
                </c:pt>
                <c:pt idx="3">
                  <c:v>40_44 </c:v>
                </c:pt>
                <c:pt idx="4">
                  <c:v>45_49 </c:v>
                </c:pt>
                <c:pt idx="5">
                  <c:v>50_54 </c:v>
                </c:pt>
                <c:pt idx="6">
                  <c:v>55_59 </c:v>
                </c:pt>
                <c:pt idx="7">
                  <c:v>60_64 </c:v>
                </c:pt>
                <c:pt idx="8">
                  <c:v>65_69 </c:v>
                </c:pt>
                <c:pt idx="9">
                  <c:v>70+ </c:v>
                </c:pt>
              </c:strCache>
            </c:strRef>
          </c:cat>
          <c:val>
            <c:numRef>
              <c:f>Sheet8!$F$2:$F$11</c:f>
              <c:numCache>
                <c:formatCode>#,##0</c:formatCode>
                <c:ptCount val="10"/>
                <c:pt idx="0">
                  <c:v>258</c:v>
                </c:pt>
                <c:pt idx="1">
                  <c:v>678</c:v>
                </c:pt>
                <c:pt idx="2">
                  <c:v>1000</c:v>
                </c:pt>
                <c:pt idx="3">
                  <c:v>1531</c:v>
                </c:pt>
                <c:pt idx="4">
                  <c:v>1258</c:v>
                </c:pt>
                <c:pt idx="5">
                  <c:v>1593</c:v>
                </c:pt>
                <c:pt idx="6">
                  <c:v>612</c:v>
                </c:pt>
                <c:pt idx="7">
                  <c:v>409</c:v>
                </c:pt>
                <c:pt idx="8">
                  <c:v>230</c:v>
                </c:pt>
                <c:pt idx="9">
                  <c:v>178</c:v>
                </c:pt>
              </c:numCache>
            </c:numRef>
          </c:val>
          <c:extLst xmlns:c15="http://schemas.microsoft.com/office/drawing/2012/chart">
            <c:ext xmlns:c16="http://schemas.microsoft.com/office/drawing/2014/chart" uri="{C3380CC4-5D6E-409C-BE32-E72D297353CC}">
              <c16:uniqueId val="{00000000-1E52-4404-A719-8FC823F7321E}"/>
            </c:ext>
          </c:extLst>
        </c:ser>
        <c:ser>
          <c:idx val="1"/>
          <c:order val="1"/>
          <c:tx>
            <c:strRef>
              <c:f>Sheet8!$G$1</c:f>
              <c:strCache>
                <c:ptCount val="1"/>
                <c:pt idx="0">
                  <c:v>Hypertensive</c:v>
                </c:pt>
              </c:strCache>
            </c:strRef>
          </c:tx>
          <c:spPr>
            <a:solidFill>
              <a:srgbClr val="E0001B">
                <a:lumMod val="75000"/>
              </a:srgbClr>
            </a:solidFill>
            <a:ln>
              <a:noFill/>
            </a:ln>
            <a:effectLst/>
          </c:spPr>
          <c:invertIfNegative val="0"/>
          <c:cat>
            <c:strRef>
              <c:f>Sheet8!$A$2:$A$11</c:f>
              <c:strCache>
                <c:ptCount val="10"/>
                <c:pt idx="0">
                  <c:v>&lt;30 </c:v>
                </c:pt>
                <c:pt idx="1">
                  <c:v>30_34 </c:v>
                </c:pt>
                <c:pt idx="2">
                  <c:v>35_39 </c:v>
                </c:pt>
                <c:pt idx="3">
                  <c:v>40_44 </c:v>
                </c:pt>
                <c:pt idx="4">
                  <c:v>45_49 </c:v>
                </c:pt>
                <c:pt idx="5">
                  <c:v>50_54 </c:v>
                </c:pt>
                <c:pt idx="6">
                  <c:v>55_59 </c:v>
                </c:pt>
                <c:pt idx="7">
                  <c:v>60_64 </c:v>
                </c:pt>
                <c:pt idx="8">
                  <c:v>65_69 </c:v>
                </c:pt>
                <c:pt idx="9">
                  <c:v>70+ </c:v>
                </c:pt>
              </c:strCache>
            </c:strRef>
          </c:cat>
          <c:val>
            <c:numRef>
              <c:f>Sheet8!$G$2:$G$11</c:f>
              <c:numCache>
                <c:formatCode>#,##0</c:formatCode>
                <c:ptCount val="10"/>
                <c:pt idx="0">
                  <c:v>9</c:v>
                </c:pt>
                <c:pt idx="1">
                  <c:v>77</c:v>
                </c:pt>
                <c:pt idx="2">
                  <c:v>109</c:v>
                </c:pt>
                <c:pt idx="3">
                  <c:v>254</c:v>
                </c:pt>
                <c:pt idx="4">
                  <c:v>237</c:v>
                </c:pt>
                <c:pt idx="5">
                  <c:v>320</c:v>
                </c:pt>
                <c:pt idx="6">
                  <c:v>146</c:v>
                </c:pt>
                <c:pt idx="7">
                  <c:v>110</c:v>
                </c:pt>
                <c:pt idx="8">
                  <c:v>58</c:v>
                </c:pt>
                <c:pt idx="9">
                  <c:v>57</c:v>
                </c:pt>
              </c:numCache>
            </c:numRef>
          </c:val>
          <c:extLst xmlns:c15="http://schemas.microsoft.com/office/drawing/2012/chart">
            <c:ext xmlns:c16="http://schemas.microsoft.com/office/drawing/2014/chart" uri="{C3380CC4-5D6E-409C-BE32-E72D297353CC}">
              <c16:uniqueId val="{00000001-1E52-4404-A719-8FC823F7321E}"/>
            </c:ext>
          </c:extLst>
        </c:ser>
        <c:dLbls>
          <c:showLegendKey val="0"/>
          <c:showVal val="0"/>
          <c:showCatName val="0"/>
          <c:showSerName val="0"/>
          <c:showPercent val="0"/>
          <c:showBubbleSize val="0"/>
        </c:dLbls>
        <c:gapWidth val="90"/>
        <c:axId val="350498032"/>
        <c:axId val="1991842464"/>
        <c:extLst/>
      </c:barChart>
      <c:lineChart>
        <c:grouping val="stacked"/>
        <c:varyColors val="0"/>
        <c:ser>
          <c:idx val="2"/>
          <c:order val="2"/>
          <c:tx>
            <c:strRef>
              <c:f>Sheet8!$H$1</c:f>
              <c:strCache>
                <c:ptCount val="1"/>
                <c:pt idx="0">
                  <c:v>% Hypertensive</c:v>
                </c:pt>
              </c:strCache>
            </c:strRef>
          </c:tx>
          <c:spPr>
            <a:ln w="28575" cap="rnd">
              <a:solidFill>
                <a:srgbClr val="002060"/>
              </a:solidFill>
              <a:round/>
            </a:ln>
            <a:effectLst/>
          </c:spPr>
          <c:marker>
            <c:symbol val="circle"/>
            <c:size val="8"/>
            <c:spPr>
              <a:solidFill>
                <a:srgbClr val="002060"/>
              </a:solidFill>
              <a:ln w="9525">
                <a:solidFill>
                  <a:srgbClr val="002060"/>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Sheet8!$A$2:$A$11</c:f>
              <c:strCache>
                <c:ptCount val="10"/>
                <c:pt idx="0">
                  <c:v>&lt;30 </c:v>
                </c:pt>
                <c:pt idx="1">
                  <c:v>30_34 </c:v>
                </c:pt>
                <c:pt idx="2">
                  <c:v>35_39 </c:v>
                </c:pt>
                <c:pt idx="3">
                  <c:v>40_44 </c:v>
                </c:pt>
                <c:pt idx="4">
                  <c:v>45_49 </c:v>
                </c:pt>
                <c:pt idx="5">
                  <c:v>50_54 </c:v>
                </c:pt>
                <c:pt idx="6">
                  <c:v>55_59 </c:v>
                </c:pt>
                <c:pt idx="7">
                  <c:v>60_64 </c:v>
                </c:pt>
                <c:pt idx="8">
                  <c:v>65_69 </c:v>
                </c:pt>
                <c:pt idx="9">
                  <c:v>70+ </c:v>
                </c:pt>
              </c:strCache>
            </c:strRef>
          </c:cat>
          <c:val>
            <c:numRef>
              <c:f>Sheet8!$H$2:$H$11</c:f>
              <c:numCache>
                <c:formatCode>0%</c:formatCode>
                <c:ptCount val="10"/>
                <c:pt idx="0">
                  <c:v>3.4883720930232558E-2</c:v>
                </c:pt>
                <c:pt idx="1">
                  <c:v>0.11356932153392331</c:v>
                </c:pt>
                <c:pt idx="2">
                  <c:v>0.109</c:v>
                </c:pt>
                <c:pt idx="3">
                  <c:v>0.1659046374918354</c:v>
                </c:pt>
                <c:pt idx="4">
                  <c:v>0.18839427662957076</c:v>
                </c:pt>
                <c:pt idx="5">
                  <c:v>0.20087884494664154</c:v>
                </c:pt>
                <c:pt idx="6">
                  <c:v>0.23856209150326799</c:v>
                </c:pt>
                <c:pt idx="7">
                  <c:v>0.26894865525672373</c:v>
                </c:pt>
                <c:pt idx="8">
                  <c:v>0.25217391304347825</c:v>
                </c:pt>
                <c:pt idx="9">
                  <c:v>0.3202247191011236</c:v>
                </c:pt>
              </c:numCache>
            </c:numRef>
          </c:val>
          <c:smooth val="1"/>
          <c:extLst xmlns:c15="http://schemas.microsoft.com/office/drawing/2012/chart">
            <c:ext xmlns:c16="http://schemas.microsoft.com/office/drawing/2014/chart" uri="{C3380CC4-5D6E-409C-BE32-E72D297353CC}">
              <c16:uniqueId val="{00000002-1E52-4404-A719-8FC823F7321E}"/>
            </c:ext>
          </c:extLst>
        </c:ser>
        <c:dLbls>
          <c:showLegendKey val="0"/>
          <c:showVal val="0"/>
          <c:showCatName val="0"/>
          <c:showSerName val="0"/>
          <c:showPercent val="0"/>
          <c:showBubbleSize val="0"/>
        </c:dLbls>
        <c:marker val="1"/>
        <c:smooth val="0"/>
        <c:axId val="1542789600"/>
        <c:axId val="179278943"/>
      </c:lineChart>
      <c:catAx>
        <c:axId val="35049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991842464"/>
        <c:crosses val="autoZero"/>
        <c:auto val="1"/>
        <c:lblAlgn val="ctr"/>
        <c:lblOffset val="100"/>
        <c:noMultiLvlLbl val="0"/>
      </c:catAx>
      <c:valAx>
        <c:axId val="19918424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0498032"/>
        <c:crosses val="autoZero"/>
        <c:crossBetween val="between"/>
      </c:valAx>
      <c:valAx>
        <c:axId val="17927894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42789600"/>
        <c:crosses val="max"/>
        <c:crossBetween val="between"/>
      </c:valAx>
      <c:catAx>
        <c:axId val="1542789600"/>
        <c:scaling>
          <c:orientation val="minMax"/>
        </c:scaling>
        <c:delete val="1"/>
        <c:axPos val="b"/>
        <c:numFmt formatCode="General" sourceLinked="1"/>
        <c:majorTickMark val="out"/>
        <c:minorTickMark val="none"/>
        <c:tickLblPos val="nextTo"/>
        <c:crossAx val="179278943"/>
        <c:crosses val="autoZero"/>
        <c:auto val="1"/>
        <c:lblAlgn val="ctr"/>
        <c:lblOffset val="100"/>
        <c:noMultiLvlLbl val="0"/>
      </c:catAx>
      <c:spPr>
        <a:noFill/>
        <a:ln>
          <a:noFill/>
        </a:ln>
        <a:effectLst/>
      </c:spPr>
    </c:plotArea>
    <c:legend>
      <c:legendPos val="t"/>
      <c:overlay val="0"/>
      <c:spPr>
        <a:noFill/>
        <a:ln>
          <a:noFill/>
          <a:prstDash val="solid"/>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3175">
      <a:solidFill>
        <a:srgbClr val="000000"/>
      </a:solidFill>
    </a:ln>
    <a:effectLst/>
  </c:spPr>
  <c:txPr>
    <a:bodyPr/>
    <a:lstStyle/>
    <a:p>
      <a:pPr>
        <a:defRPr sz="1200" b="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a:t>HTN among Females with age</a:t>
            </a:r>
          </a:p>
        </c:rich>
      </c:tx>
      <c:layout>
        <c:manualLayout>
          <c:xMode val="edge"/>
          <c:yMode val="edge"/>
          <c:x val="0.30270005151364676"/>
          <c:y val="1.504970550372865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Sheet8!$E$21</c:f>
              <c:strCache>
                <c:ptCount val="1"/>
                <c:pt idx="0">
                  <c:v>Screened</c:v>
                </c:pt>
              </c:strCache>
            </c:strRef>
          </c:tx>
          <c:spPr>
            <a:solidFill>
              <a:srgbClr val="FFFFFF">
                <a:lumMod val="85000"/>
              </a:srgbClr>
            </a:solidFill>
            <a:ln>
              <a:noFill/>
            </a:ln>
            <a:effectLst/>
          </c:spPr>
          <c:invertIfNegative val="0"/>
          <c:cat>
            <c:strRef>
              <c:f>Sheet8!$A$22:$A$31</c:f>
              <c:strCache>
                <c:ptCount val="10"/>
                <c:pt idx="0">
                  <c:v>&lt;30 </c:v>
                </c:pt>
                <c:pt idx="1">
                  <c:v>30_34 </c:v>
                </c:pt>
                <c:pt idx="2">
                  <c:v>35_39 </c:v>
                </c:pt>
                <c:pt idx="3">
                  <c:v>40_44 </c:v>
                </c:pt>
                <c:pt idx="4">
                  <c:v>45_49 </c:v>
                </c:pt>
                <c:pt idx="5">
                  <c:v>50_54 </c:v>
                </c:pt>
                <c:pt idx="6">
                  <c:v>55_59 </c:v>
                </c:pt>
                <c:pt idx="7">
                  <c:v>60_64 </c:v>
                </c:pt>
                <c:pt idx="8">
                  <c:v>65_69 </c:v>
                </c:pt>
                <c:pt idx="9">
                  <c:v>70+ </c:v>
                </c:pt>
              </c:strCache>
            </c:strRef>
          </c:cat>
          <c:val>
            <c:numRef>
              <c:f>Sheet8!$E$22:$E$31</c:f>
              <c:numCache>
                <c:formatCode>General</c:formatCode>
                <c:ptCount val="10"/>
                <c:pt idx="0">
                  <c:v>739</c:v>
                </c:pt>
                <c:pt idx="1">
                  <c:v>2138</c:v>
                </c:pt>
                <c:pt idx="2">
                  <c:v>2663</c:v>
                </c:pt>
                <c:pt idx="3">
                  <c:v>3516</c:v>
                </c:pt>
                <c:pt idx="4">
                  <c:v>2468</c:v>
                </c:pt>
                <c:pt idx="5">
                  <c:v>2425</c:v>
                </c:pt>
                <c:pt idx="6">
                  <c:v>877</c:v>
                </c:pt>
                <c:pt idx="7">
                  <c:v>616</c:v>
                </c:pt>
                <c:pt idx="8">
                  <c:v>362</c:v>
                </c:pt>
                <c:pt idx="9">
                  <c:v>290</c:v>
                </c:pt>
              </c:numCache>
            </c:numRef>
          </c:val>
          <c:extLst xmlns:c15="http://schemas.microsoft.com/office/drawing/2012/chart">
            <c:ext xmlns:c16="http://schemas.microsoft.com/office/drawing/2014/chart" uri="{C3380CC4-5D6E-409C-BE32-E72D297353CC}">
              <c16:uniqueId val="{00000000-026E-476C-A558-DE011B750580}"/>
            </c:ext>
          </c:extLst>
        </c:ser>
        <c:ser>
          <c:idx val="1"/>
          <c:order val="1"/>
          <c:tx>
            <c:strRef>
              <c:f>Sheet8!$F$21</c:f>
              <c:strCache>
                <c:ptCount val="1"/>
                <c:pt idx="0">
                  <c:v>Hypertensive</c:v>
                </c:pt>
              </c:strCache>
            </c:strRef>
          </c:tx>
          <c:spPr>
            <a:solidFill>
              <a:srgbClr val="E0001B">
                <a:lumMod val="75000"/>
              </a:srgbClr>
            </a:solidFill>
            <a:ln>
              <a:noFill/>
            </a:ln>
            <a:effectLst/>
          </c:spPr>
          <c:invertIfNegative val="0"/>
          <c:cat>
            <c:strRef>
              <c:f>Sheet8!$A$22:$A$31</c:f>
              <c:strCache>
                <c:ptCount val="10"/>
                <c:pt idx="0">
                  <c:v>&lt;30 </c:v>
                </c:pt>
                <c:pt idx="1">
                  <c:v>30_34 </c:v>
                </c:pt>
                <c:pt idx="2">
                  <c:v>35_39 </c:v>
                </c:pt>
                <c:pt idx="3">
                  <c:v>40_44 </c:v>
                </c:pt>
                <c:pt idx="4">
                  <c:v>45_49 </c:v>
                </c:pt>
                <c:pt idx="5">
                  <c:v>50_54 </c:v>
                </c:pt>
                <c:pt idx="6">
                  <c:v>55_59 </c:v>
                </c:pt>
                <c:pt idx="7">
                  <c:v>60_64 </c:v>
                </c:pt>
                <c:pt idx="8">
                  <c:v>65_69 </c:v>
                </c:pt>
                <c:pt idx="9">
                  <c:v>70+ </c:v>
                </c:pt>
              </c:strCache>
            </c:strRef>
          </c:cat>
          <c:val>
            <c:numRef>
              <c:f>Sheet8!$F$22:$F$31</c:f>
              <c:numCache>
                <c:formatCode>General</c:formatCode>
                <c:ptCount val="10"/>
                <c:pt idx="0">
                  <c:v>53</c:v>
                </c:pt>
                <c:pt idx="1">
                  <c:v>202</c:v>
                </c:pt>
                <c:pt idx="2">
                  <c:v>356</c:v>
                </c:pt>
                <c:pt idx="3">
                  <c:v>524</c:v>
                </c:pt>
                <c:pt idx="4">
                  <c:v>436</c:v>
                </c:pt>
                <c:pt idx="5">
                  <c:v>521</c:v>
                </c:pt>
                <c:pt idx="6">
                  <c:v>193</c:v>
                </c:pt>
                <c:pt idx="7">
                  <c:v>154</c:v>
                </c:pt>
                <c:pt idx="8">
                  <c:v>88</c:v>
                </c:pt>
                <c:pt idx="9">
                  <c:v>74</c:v>
                </c:pt>
              </c:numCache>
            </c:numRef>
          </c:val>
          <c:extLst xmlns:c15="http://schemas.microsoft.com/office/drawing/2012/chart">
            <c:ext xmlns:c16="http://schemas.microsoft.com/office/drawing/2014/chart" uri="{C3380CC4-5D6E-409C-BE32-E72D297353CC}">
              <c16:uniqueId val="{00000001-026E-476C-A558-DE011B750580}"/>
            </c:ext>
          </c:extLst>
        </c:ser>
        <c:dLbls>
          <c:showLegendKey val="0"/>
          <c:showVal val="0"/>
          <c:showCatName val="0"/>
          <c:showSerName val="0"/>
          <c:showPercent val="0"/>
          <c:showBubbleSize val="0"/>
        </c:dLbls>
        <c:gapWidth val="90"/>
        <c:axId val="350498032"/>
        <c:axId val="1991842464"/>
        <c:extLst/>
      </c:barChart>
      <c:lineChart>
        <c:grouping val="stacked"/>
        <c:varyColors val="0"/>
        <c:ser>
          <c:idx val="2"/>
          <c:order val="2"/>
          <c:tx>
            <c:strRef>
              <c:f>Sheet8!$G$21</c:f>
              <c:strCache>
                <c:ptCount val="1"/>
                <c:pt idx="0">
                  <c:v>% Hypertensive</c:v>
                </c:pt>
              </c:strCache>
            </c:strRef>
          </c:tx>
          <c:spPr>
            <a:ln w="28575" cap="rnd">
              <a:solidFill>
                <a:srgbClr val="FF8D00"/>
              </a:solidFill>
              <a:round/>
            </a:ln>
            <a:effectLst/>
          </c:spPr>
          <c:marker>
            <c:symbol val="circle"/>
            <c:size val="8"/>
            <c:spPr>
              <a:solidFill>
                <a:srgbClr val="FF8D00"/>
              </a:solidFill>
              <a:ln w="9525">
                <a:solidFill>
                  <a:srgbClr val="FF8D00"/>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Sheet8!$A$22:$A$31</c:f>
              <c:strCache>
                <c:ptCount val="10"/>
                <c:pt idx="0">
                  <c:v>&lt;30 </c:v>
                </c:pt>
                <c:pt idx="1">
                  <c:v>30_34 </c:v>
                </c:pt>
                <c:pt idx="2">
                  <c:v>35_39 </c:v>
                </c:pt>
                <c:pt idx="3">
                  <c:v>40_44 </c:v>
                </c:pt>
                <c:pt idx="4">
                  <c:v>45_49 </c:v>
                </c:pt>
                <c:pt idx="5">
                  <c:v>50_54 </c:v>
                </c:pt>
                <c:pt idx="6">
                  <c:v>55_59 </c:v>
                </c:pt>
                <c:pt idx="7">
                  <c:v>60_64 </c:v>
                </c:pt>
                <c:pt idx="8">
                  <c:v>65_69 </c:v>
                </c:pt>
                <c:pt idx="9">
                  <c:v>70+ </c:v>
                </c:pt>
              </c:strCache>
            </c:strRef>
          </c:cat>
          <c:val>
            <c:numRef>
              <c:f>Sheet8!$G$22:$G$31</c:f>
              <c:numCache>
                <c:formatCode>0%</c:formatCode>
                <c:ptCount val="10"/>
                <c:pt idx="1">
                  <c:v>9.4480823199251635E-2</c:v>
                </c:pt>
                <c:pt idx="2">
                  <c:v>0.13368381524596321</c:v>
                </c:pt>
                <c:pt idx="3">
                  <c:v>0.14903299203640499</c:v>
                </c:pt>
                <c:pt idx="4">
                  <c:v>0.1766612641815235</c:v>
                </c:pt>
                <c:pt idx="5">
                  <c:v>0.21484536082474226</c:v>
                </c:pt>
                <c:pt idx="6">
                  <c:v>0.22006841505131128</c:v>
                </c:pt>
                <c:pt idx="7">
                  <c:v>0.25</c:v>
                </c:pt>
                <c:pt idx="8">
                  <c:v>0.24309392265193369</c:v>
                </c:pt>
                <c:pt idx="9">
                  <c:v>0.25517241379310346</c:v>
                </c:pt>
              </c:numCache>
            </c:numRef>
          </c:val>
          <c:smooth val="1"/>
          <c:extLst xmlns:c15="http://schemas.microsoft.com/office/drawing/2012/chart">
            <c:ext xmlns:c16="http://schemas.microsoft.com/office/drawing/2014/chart" uri="{C3380CC4-5D6E-409C-BE32-E72D297353CC}">
              <c16:uniqueId val="{00000002-026E-476C-A558-DE011B750580}"/>
            </c:ext>
          </c:extLst>
        </c:ser>
        <c:dLbls>
          <c:showLegendKey val="0"/>
          <c:showVal val="0"/>
          <c:showCatName val="0"/>
          <c:showSerName val="0"/>
          <c:showPercent val="0"/>
          <c:showBubbleSize val="0"/>
        </c:dLbls>
        <c:marker val="1"/>
        <c:smooth val="0"/>
        <c:axId val="1542789600"/>
        <c:axId val="179278943"/>
      </c:lineChart>
      <c:catAx>
        <c:axId val="35049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991842464"/>
        <c:crosses val="autoZero"/>
        <c:auto val="1"/>
        <c:lblAlgn val="ctr"/>
        <c:lblOffset val="100"/>
        <c:noMultiLvlLbl val="0"/>
      </c:catAx>
      <c:valAx>
        <c:axId val="1991842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0498032"/>
        <c:crosses val="autoZero"/>
        <c:crossBetween val="between"/>
      </c:valAx>
      <c:valAx>
        <c:axId val="17927894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42789600"/>
        <c:crosses val="max"/>
        <c:crossBetween val="between"/>
      </c:valAx>
      <c:catAx>
        <c:axId val="1542789600"/>
        <c:scaling>
          <c:orientation val="minMax"/>
        </c:scaling>
        <c:delete val="1"/>
        <c:axPos val="b"/>
        <c:numFmt formatCode="General" sourceLinked="1"/>
        <c:majorTickMark val="out"/>
        <c:minorTickMark val="none"/>
        <c:tickLblPos val="nextTo"/>
        <c:crossAx val="179278943"/>
        <c:crosses val="autoZero"/>
        <c:auto val="1"/>
        <c:lblAlgn val="ctr"/>
        <c:lblOffset val="100"/>
        <c:noMultiLvlLbl val="0"/>
      </c:catAx>
      <c:spPr>
        <a:noFill/>
        <a:ln>
          <a:noFill/>
        </a:ln>
        <a:effectLst/>
      </c:spPr>
    </c:plotArea>
    <c:legend>
      <c:legendPos val="t"/>
      <c:overlay val="0"/>
      <c:spPr>
        <a:noFill/>
        <a:ln w="3175">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3175">
      <a:solidFill>
        <a:srgbClr val="000000"/>
      </a:solidFill>
      <a:prstDash val="solid"/>
    </a:ln>
    <a:effectLst/>
  </c:spPr>
  <c:txPr>
    <a:bodyPr/>
    <a:lstStyle/>
    <a:p>
      <a:pPr>
        <a:defRPr sz="1200" b="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Hypertension Prevalence by sex</a:t>
            </a:r>
          </a:p>
        </c:rich>
      </c:tx>
      <c:layout>
        <c:manualLayout>
          <c:xMode val="edge"/>
          <c:yMode val="edge"/>
          <c:x val="0.29618215029353617"/>
          <c:y val="1.2921022707425654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Sheet8!$B$41</c:f>
              <c:strCache>
                <c:ptCount val="1"/>
                <c:pt idx="0">
                  <c:v>Screened for HTN</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Sheet8!$C$40:$D$40</c:f>
              <c:strCache>
                <c:ptCount val="2"/>
                <c:pt idx="0">
                  <c:v>Females</c:v>
                </c:pt>
                <c:pt idx="1">
                  <c:v>Males</c:v>
                </c:pt>
              </c:strCache>
            </c:strRef>
          </c:cat>
          <c:val>
            <c:numRef>
              <c:f>Sheet8!$C$41:$D$41</c:f>
              <c:numCache>
                <c:formatCode>#,##0</c:formatCode>
                <c:ptCount val="2"/>
                <c:pt idx="0">
                  <c:v>16094</c:v>
                </c:pt>
                <c:pt idx="1">
                  <c:v>7747</c:v>
                </c:pt>
              </c:numCache>
            </c:numRef>
          </c:val>
          <c:extLst>
            <c:ext xmlns:c16="http://schemas.microsoft.com/office/drawing/2014/chart" uri="{C3380CC4-5D6E-409C-BE32-E72D297353CC}">
              <c16:uniqueId val="{00000000-C941-40B3-A028-4E43E3F357F7}"/>
            </c:ext>
          </c:extLst>
        </c:ser>
        <c:ser>
          <c:idx val="1"/>
          <c:order val="1"/>
          <c:tx>
            <c:strRef>
              <c:f>Sheet8!$B$42</c:f>
              <c:strCache>
                <c:ptCount val="1"/>
                <c:pt idx="0">
                  <c:v># with Normal BP</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Sheet8!$C$40:$D$40</c:f>
              <c:strCache>
                <c:ptCount val="2"/>
                <c:pt idx="0">
                  <c:v>Females</c:v>
                </c:pt>
                <c:pt idx="1">
                  <c:v>Males</c:v>
                </c:pt>
              </c:strCache>
            </c:strRef>
          </c:cat>
          <c:val>
            <c:numRef>
              <c:f>Sheet8!$C$42:$D$42</c:f>
              <c:numCache>
                <c:formatCode>#,##0</c:formatCode>
                <c:ptCount val="2"/>
                <c:pt idx="0">
                  <c:v>13594</c:v>
                </c:pt>
                <c:pt idx="1">
                  <c:v>6447</c:v>
                </c:pt>
              </c:numCache>
            </c:numRef>
          </c:val>
          <c:extLst>
            <c:ext xmlns:c16="http://schemas.microsoft.com/office/drawing/2014/chart" uri="{C3380CC4-5D6E-409C-BE32-E72D297353CC}">
              <c16:uniqueId val="{00000001-C941-40B3-A028-4E43E3F357F7}"/>
            </c:ext>
          </c:extLst>
        </c:ser>
        <c:ser>
          <c:idx val="2"/>
          <c:order val="2"/>
          <c:tx>
            <c:strRef>
              <c:f>Sheet8!$B$43</c:f>
              <c:strCache>
                <c:ptCount val="1"/>
                <c:pt idx="0">
                  <c:v># with HTN</c:v>
                </c:pt>
              </c:strCache>
            </c:strRef>
          </c:tx>
          <c:spPr>
            <a:solidFill>
              <a:srgbClr val="E0001B">
                <a:lumMod val="75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Sheet8!$C$40:$D$40</c:f>
              <c:strCache>
                <c:ptCount val="2"/>
                <c:pt idx="0">
                  <c:v>Females</c:v>
                </c:pt>
                <c:pt idx="1">
                  <c:v>Males</c:v>
                </c:pt>
              </c:strCache>
            </c:strRef>
          </c:cat>
          <c:val>
            <c:numRef>
              <c:f>Sheet8!$C$43:$D$43</c:f>
              <c:numCache>
                <c:formatCode>#,##0</c:formatCode>
                <c:ptCount val="2"/>
                <c:pt idx="0">
                  <c:v>2500</c:v>
                </c:pt>
                <c:pt idx="1">
                  <c:v>1300</c:v>
                </c:pt>
              </c:numCache>
            </c:numRef>
          </c:val>
          <c:extLst>
            <c:ext xmlns:c16="http://schemas.microsoft.com/office/drawing/2014/chart" uri="{C3380CC4-5D6E-409C-BE32-E72D297353CC}">
              <c16:uniqueId val="{00000002-C941-40B3-A028-4E43E3F357F7}"/>
            </c:ext>
          </c:extLst>
        </c:ser>
        <c:dLbls>
          <c:showLegendKey val="0"/>
          <c:showVal val="0"/>
          <c:showCatName val="0"/>
          <c:showSerName val="0"/>
          <c:showPercent val="0"/>
          <c:showBubbleSize val="0"/>
        </c:dLbls>
        <c:gapWidth val="219"/>
        <c:overlap val="-5"/>
        <c:axId val="1993806416"/>
        <c:axId val="21777039"/>
      </c:barChart>
      <c:lineChart>
        <c:grouping val="standard"/>
        <c:varyColors val="0"/>
        <c:ser>
          <c:idx val="3"/>
          <c:order val="3"/>
          <c:tx>
            <c:strRef>
              <c:f>Sheet8!$B$44</c:f>
              <c:strCache>
                <c:ptCount val="1"/>
                <c:pt idx="0">
                  <c:v>% Prevalence</c:v>
                </c:pt>
              </c:strCache>
            </c:strRef>
          </c:tx>
          <c:spPr>
            <a:ln w="28575" cap="rnd">
              <a:noFill/>
              <a:round/>
            </a:ln>
            <a:effectLst/>
          </c:spPr>
          <c:marker>
            <c:symbol val="triangle"/>
            <c:size val="8"/>
            <c:spPr>
              <a:solidFill>
                <a:srgbClr val="2C90CF"/>
              </a:solidFill>
              <a:ln w="9525">
                <a:no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Sheet8!$C$40:$D$40</c:f>
              <c:strCache>
                <c:ptCount val="2"/>
                <c:pt idx="0">
                  <c:v>Females</c:v>
                </c:pt>
                <c:pt idx="1">
                  <c:v>Males</c:v>
                </c:pt>
              </c:strCache>
            </c:strRef>
          </c:cat>
          <c:val>
            <c:numRef>
              <c:f>Sheet8!$C$44:$D$44</c:f>
              <c:numCache>
                <c:formatCode>0.0%</c:formatCode>
                <c:ptCount val="2"/>
                <c:pt idx="0">
                  <c:v>0.15533739281719897</c:v>
                </c:pt>
                <c:pt idx="1">
                  <c:v>0.16780689299083515</c:v>
                </c:pt>
              </c:numCache>
            </c:numRef>
          </c:val>
          <c:smooth val="0"/>
          <c:extLst>
            <c:ext xmlns:c16="http://schemas.microsoft.com/office/drawing/2014/chart" uri="{C3380CC4-5D6E-409C-BE32-E72D297353CC}">
              <c16:uniqueId val="{00000003-C941-40B3-A028-4E43E3F357F7}"/>
            </c:ext>
          </c:extLst>
        </c:ser>
        <c:dLbls>
          <c:showLegendKey val="0"/>
          <c:showVal val="0"/>
          <c:showCatName val="0"/>
          <c:showSerName val="0"/>
          <c:showPercent val="0"/>
          <c:showBubbleSize val="0"/>
        </c:dLbls>
        <c:marker val="1"/>
        <c:smooth val="0"/>
        <c:axId val="1993808816"/>
        <c:axId val="1904316832"/>
      </c:lineChart>
      <c:catAx>
        <c:axId val="199380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777039"/>
        <c:crosses val="autoZero"/>
        <c:auto val="1"/>
        <c:lblAlgn val="ctr"/>
        <c:lblOffset val="100"/>
        <c:noMultiLvlLbl val="0"/>
      </c:catAx>
      <c:valAx>
        <c:axId val="217770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93806416"/>
        <c:crosses val="autoZero"/>
        <c:crossBetween val="between"/>
      </c:valAx>
      <c:valAx>
        <c:axId val="1904316832"/>
        <c:scaling>
          <c:orientation val="minMax"/>
          <c:min val="0"/>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93808816"/>
        <c:crosses val="max"/>
        <c:crossBetween val="between"/>
      </c:valAx>
      <c:catAx>
        <c:axId val="1993808816"/>
        <c:scaling>
          <c:orientation val="minMax"/>
        </c:scaling>
        <c:delete val="1"/>
        <c:axPos val="b"/>
        <c:numFmt formatCode="General" sourceLinked="1"/>
        <c:majorTickMark val="none"/>
        <c:minorTickMark val="none"/>
        <c:tickLblPos val="nextTo"/>
        <c:crossAx val="1904316832"/>
        <c:crosses val="autoZero"/>
        <c:auto val="1"/>
        <c:lblAlgn val="ctr"/>
        <c:lblOffset val="100"/>
        <c:noMultiLvlLbl val="0"/>
      </c:catAx>
      <c:spPr>
        <a:noFill/>
        <a:ln w="3175">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000000"/>
      </a:solidFill>
      <a:prstDash val="solid"/>
    </a:ln>
    <a:effectLst/>
  </c:spPr>
  <c:txPr>
    <a:bodyPr/>
    <a:lstStyle/>
    <a:p>
      <a:pPr>
        <a:defRPr sz="1400">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DM among Females with age </a:t>
            </a:r>
          </a:p>
        </c:rich>
      </c:tx>
      <c:overlay val="0"/>
      <c:spPr>
        <a:noFill/>
        <a:ln w="3175">
          <a:solidFill>
            <a:srgbClr val="FFFFFF"/>
          </a:solid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DM!$C$18</c:f>
              <c:strCache>
                <c:ptCount val="1"/>
                <c:pt idx="0">
                  <c:v>Screened</c:v>
                </c:pt>
              </c:strCache>
            </c:strRef>
          </c:tx>
          <c:spPr>
            <a:solidFill>
              <a:srgbClr val="FFFFFF">
                <a:lumMod val="75000"/>
              </a:srgbClr>
            </a:solidFill>
            <a:ln>
              <a:noFill/>
            </a:ln>
            <a:effectLst/>
          </c:spPr>
          <c:invertIfNegative val="0"/>
          <c:cat>
            <c:strRef>
              <c:f>DM!$B$19:$B$25</c:f>
              <c:strCache>
                <c:ptCount val="7"/>
                <c:pt idx="0">
                  <c:v>40_44 </c:v>
                </c:pt>
                <c:pt idx="1">
                  <c:v>45_49 </c:v>
                </c:pt>
                <c:pt idx="2">
                  <c:v>50_54 </c:v>
                </c:pt>
                <c:pt idx="3">
                  <c:v>55_59 </c:v>
                </c:pt>
                <c:pt idx="4">
                  <c:v>60_64 </c:v>
                </c:pt>
                <c:pt idx="5">
                  <c:v>65_69 </c:v>
                </c:pt>
                <c:pt idx="6">
                  <c:v>70+ </c:v>
                </c:pt>
              </c:strCache>
            </c:strRef>
          </c:cat>
          <c:val>
            <c:numRef>
              <c:f>DM!$C$19:$C$25</c:f>
              <c:numCache>
                <c:formatCode>#,##0</c:formatCode>
                <c:ptCount val="7"/>
                <c:pt idx="0">
                  <c:v>1016</c:v>
                </c:pt>
                <c:pt idx="1">
                  <c:v>910</c:v>
                </c:pt>
                <c:pt idx="2">
                  <c:v>951</c:v>
                </c:pt>
                <c:pt idx="3">
                  <c:v>377</c:v>
                </c:pt>
                <c:pt idx="4">
                  <c:v>307</c:v>
                </c:pt>
                <c:pt idx="5">
                  <c:v>152</c:v>
                </c:pt>
                <c:pt idx="6">
                  <c:v>123</c:v>
                </c:pt>
              </c:numCache>
            </c:numRef>
          </c:val>
          <c:extLst>
            <c:ext xmlns:c16="http://schemas.microsoft.com/office/drawing/2014/chart" uri="{C3380CC4-5D6E-409C-BE32-E72D297353CC}">
              <c16:uniqueId val="{00000000-FB58-46FC-8AB9-8373E6BC8EF8}"/>
            </c:ext>
          </c:extLst>
        </c:ser>
        <c:ser>
          <c:idx val="1"/>
          <c:order val="1"/>
          <c:tx>
            <c:strRef>
              <c:f>DM!$D$18</c:f>
              <c:strCache>
                <c:ptCount val="1"/>
                <c:pt idx="0">
                  <c:v>Elevated</c:v>
                </c:pt>
              </c:strCache>
            </c:strRef>
          </c:tx>
          <c:spPr>
            <a:solidFill>
              <a:srgbClr val="C00000"/>
            </a:solidFill>
            <a:ln>
              <a:noFill/>
            </a:ln>
            <a:effectLst/>
          </c:spPr>
          <c:invertIfNegative val="0"/>
          <c:cat>
            <c:strRef>
              <c:f>DM!$B$19:$B$25</c:f>
              <c:strCache>
                <c:ptCount val="7"/>
                <c:pt idx="0">
                  <c:v>40_44 </c:v>
                </c:pt>
                <c:pt idx="1">
                  <c:v>45_49 </c:v>
                </c:pt>
                <c:pt idx="2">
                  <c:v>50_54 </c:v>
                </c:pt>
                <c:pt idx="3">
                  <c:v>55_59 </c:v>
                </c:pt>
                <c:pt idx="4">
                  <c:v>60_64 </c:v>
                </c:pt>
                <c:pt idx="5">
                  <c:v>65_69 </c:v>
                </c:pt>
                <c:pt idx="6">
                  <c:v>70+ </c:v>
                </c:pt>
              </c:strCache>
            </c:strRef>
          </c:cat>
          <c:val>
            <c:numRef>
              <c:f>DM!$D$19:$D$25</c:f>
              <c:numCache>
                <c:formatCode>General</c:formatCode>
                <c:ptCount val="7"/>
                <c:pt idx="0">
                  <c:v>44</c:v>
                </c:pt>
                <c:pt idx="1">
                  <c:v>27</c:v>
                </c:pt>
                <c:pt idx="2">
                  <c:v>20</c:v>
                </c:pt>
                <c:pt idx="3">
                  <c:v>16</c:v>
                </c:pt>
                <c:pt idx="4">
                  <c:v>15</c:v>
                </c:pt>
                <c:pt idx="5">
                  <c:v>5</c:v>
                </c:pt>
                <c:pt idx="6">
                  <c:v>5</c:v>
                </c:pt>
              </c:numCache>
            </c:numRef>
          </c:val>
          <c:extLst>
            <c:ext xmlns:c16="http://schemas.microsoft.com/office/drawing/2014/chart" uri="{C3380CC4-5D6E-409C-BE32-E72D297353CC}">
              <c16:uniqueId val="{00000001-FB58-46FC-8AB9-8373E6BC8EF8}"/>
            </c:ext>
          </c:extLst>
        </c:ser>
        <c:dLbls>
          <c:showLegendKey val="0"/>
          <c:showVal val="0"/>
          <c:showCatName val="0"/>
          <c:showSerName val="0"/>
          <c:showPercent val="0"/>
          <c:showBubbleSize val="0"/>
        </c:dLbls>
        <c:gapWidth val="109"/>
        <c:overlap val="-6"/>
        <c:axId val="347123584"/>
        <c:axId val="1994923680"/>
      </c:barChart>
      <c:lineChart>
        <c:grouping val="standard"/>
        <c:varyColors val="0"/>
        <c:ser>
          <c:idx val="2"/>
          <c:order val="2"/>
          <c:tx>
            <c:strRef>
              <c:f>DM!$E$18</c:f>
              <c:strCache>
                <c:ptCount val="1"/>
                <c:pt idx="0">
                  <c:v>% Elevated</c:v>
                </c:pt>
              </c:strCache>
            </c:strRef>
          </c:tx>
          <c:spPr>
            <a:ln w="44450" cap="rnd">
              <a:solidFill>
                <a:srgbClr val="002060"/>
              </a:solidFill>
              <a:round/>
            </a:ln>
            <a:effectLst/>
          </c:spPr>
          <c:marker>
            <c:symbol val="circle"/>
            <c:size val="7"/>
            <c:spPr>
              <a:solidFill>
                <a:srgbClr val="F9B300"/>
              </a:solidFill>
              <a:ln w="9525">
                <a:solidFill>
                  <a:srgbClr val="002060"/>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DM!$B$19:$B$25</c:f>
              <c:strCache>
                <c:ptCount val="7"/>
                <c:pt idx="0">
                  <c:v>40_44 </c:v>
                </c:pt>
                <c:pt idx="1">
                  <c:v>45_49 </c:v>
                </c:pt>
                <c:pt idx="2">
                  <c:v>50_54 </c:v>
                </c:pt>
                <c:pt idx="3">
                  <c:v>55_59 </c:v>
                </c:pt>
                <c:pt idx="4">
                  <c:v>60_64 </c:v>
                </c:pt>
                <c:pt idx="5">
                  <c:v>65_69 </c:v>
                </c:pt>
                <c:pt idx="6">
                  <c:v>70+ </c:v>
                </c:pt>
              </c:strCache>
            </c:strRef>
          </c:cat>
          <c:val>
            <c:numRef>
              <c:f>DM!$E$19:$E$25</c:f>
              <c:numCache>
                <c:formatCode>0%</c:formatCode>
                <c:ptCount val="7"/>
                <c:pt idx="0">
                  <c:v>4.3307086614173228E-2</c:v>
                </c:pt>
                <c:pt idx="1">
                  <c:v>2.9670329670329669E-2</c:v>
                </c:pt>
                <c:pt idx="2">
                  <c:v>2.1030494216614092E-2</c:v>
                </c:pt>
                <c:pt idx="3">
                  <c:v>4.2440318302387266E-2</c:v>
                </c:pt>
                <c:pt idx="4">
                  <c:v>4.8859934853420196E-2</c:v>
                </c:pt>
                <c:pt idx="5">
                  <c:v>3.2894736842105261E-2</c:v>
                </c:pt>
                <c:pt idx="6">
                  <c:v>4.065040650406504E-2</c:v>
                </c:pt>
              </c:numCache>
            </c:numRef>
          </c:val>
          <c:smooth val="1"/>
          <c:extLst>
            <c:ext xmlns:c16="http://schemas.microsoft.com/office/drawing/2014/chart" uri="{C3380CC4-5D6E-409C-BE32-E72D297353CC}">
              <c16:uniqueId val="{00000002-FB58-46FC-8AB9-8373E6BC8EF8}"/>
            </c:ext>
          </c:extLst>
        </c:ser>
        <c:dLbls>
          <c:showLegendKey val="0"/>
          <c:showVal val="0"/>
          <c:showCatName val="0"/>
          <c:showSerName val="0"/>
          <c:showPercent val="0"/>
          <c:showBubbleSize val="0"/>
        </c:dLbls>
        <c:marker val="1"/>
        <c:smooth val="0"/>
        <c:axId val="347121984"/>
        <c:axId val="1994927840"/>
      </c:lineChart>
      <c:catAx>
        <c:axId val="34712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94923680"/>
        <c:crosses val="autoZero"/>
        <c:auto val="1"/>
        <c:lblAlgn val="ctr"/>
        <c:lblOffset val="100"/>
        <c:noMultiLvlLbl val="0"/>
      </c:catAx>
      <c:valAx>
        <c:axId val="199492368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Number of people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47123584"/>
        <c:crosses val="autoZero"/>
        <c:crossBetween val="between"/>
      </c:valAx>
      <c:valAx>
        <c:axId val="199492784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47121984"/>
        <c:crosses val="max"/>
        <c:crossBetween val="between"/>
      </c:valAx>
      <c:catAx>
        <c:axId val="347121984"/>
        <c:scaling>
          <c:orientation val="minMax"/>
        </c:scaling>
        <c:delete val="1"/>
        <c:axPos val="b"/>
        <c:numFmt formatCode="General" sourceLinked="1"/>
        <c:majorTickMark val="none"/>
        <c:minorTickMark val="none"/>
        <c:tickLblPos val="nextTo"/>
        <c:crossAx val="1994927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sz="1600">
          <a:solidFill>
            <a:schemeClr val="tx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DM among Males with age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DM!$C$28</c:f>
              <c:strCache>
                <c:ptCount val="1"/>
                <c:pt idx="0">
                  <c:v>Screened</c:v>
                </c:pt>
              </c:strCache>
            </c:strRef>
          </c:tx>
          <c:spPr>
            <a:solidFill>
              <a:srgbClr val="FFFFFF">
                <a:lumMod val="75000"/>
              </a:srgbClr>
            </a:solidFill>
            <a:ln>
              <a:noFill/>
            </a:ln>
            <a:effectLst/>
          </c:spPr>
          <c:invertIfNegative val="0"/>
          <c:cat>
            <c:strRef>
              <c:f>DM!$B$29:$B$35</c:f>
              <c:strCache>
                <c:ptCount val="7"/>
                <c:pt idx="0">
                  <c:v>40_44 </c:v>
                </c:pt>
                <c:pt idx="1">
                  <c:v>45_49 </c:v>
                </c:pt>
                <c:pt idx="2">
                  <c:v>50_54 </c:v>
                </c:pt>
                <c:pt idx="3">
                  <c:v>55_59 </c:v>
                </c:pt>
                <c:pt idx="4">
                  <c:v>60_64 </c:v>
                </c:pt>
                <c:pt idx="5">
                  <c:v>65_69 </c:v>
                </c:pt>
                <c:pt idx="6">
                  <c:v>70+ </c:v>
                </c:pt>
              </c:strCache>
            </c:strRef>
          </c:cat>
          <c:val>
            <c:numRef>
              <c:f>DM!$C$29:$C$35</c:f>
              <c:numCache>
                <c:formatCode>#,##0</c:formatCode>
                <c:ptCount val="7"/>
                <c:pt idx="0">
                  <c:v>2037</c:v>
                </c:pt>
                <c:pt idx="1">
                  <c:v>1347</c:v>
                </c:pt>
                <c:pt idx="2">
                  <c:v>1306</c:v>
                </c:pt>
                <c:pt idx="3">
                  <c:v>556</c:v>
                </c:pt>
                <c:pt idx="4">
                  <c:v>373</c:v>
                </c:pt>
                <c:pt idx="5">
                  <c:v>204</c:v>
                </c:pt>
                <c:pt idx="6">
                  <c:v>176</c:v>
                </c:pt>
              </c:numCache>
            </c:numRef>
          </c:val>
          <c:extLst>
            <c:ext xmlns:c16="http://schemas.microsoft.com/office/drawing/2014/chart" uri="{C3380CC4-5D6E-409C-BE32-E72D297353CC}">
              <c16:uniqueId val="{00000000-2D6F-4F93-A449-136A387A626C}"/>
            </c:ext>
          </c:extLst>
        </c:ser>
        <c:ser>
          <c:idx val="1"/>
          <c:order val="1"/>
          <c:tx>
            <c:strRef>
              <c:f>DM!$D$28</c:f>
              <c:strCache>
                <c:ptCount val="1"/>
                <c:pt idx="0">
                  <c:v>Elevated</c:v>
                </c:pt>
              </c:strCache>
            </c:strRef>
          </c:tx>
          <c:spPr>
            <a:solidFill>
              <a:srgbClr val="C00000"/>
            </a:solidFill>
            <a:ln>
              <a:noFill/>
            </a:ln>
            <a:effectLst/>
          </c:spPr>
          <c:invertIfNegative val="0"/>
          <c:cat>
            <c:strRef>
              <c:f>DM!$B$29:$B$35</c:f>
              <c:strCache>
                <c:ptCount val="7"/>
                <c:pt idx="0">
                  <c:v>40_44 </c:v>
                </c:pt>
                <c:pt idx="1">
                  <c:v>45_49 </c:v>
                </c:pt>
                <c:pt idx="2">
                  <c:v>50_54 </c:v>
                </c:pt>
                <c:pt idx="3">
                  <c:v>55_59 </c:v>
                </c:pt>
                <c:pt idx="4">
                  <c:v>60_64 </c:v>
                </c:pt>
                <c:pt idx="5">
                  <c:v>65_69 </c:v>
                </c:pt>
                <c:pt idx="6">
                  <c:v>70+ </c:v>
                </c:pt>
              </c:strCache>
            </c:strRef>
          </c:cat>
          <c:val>
            <c:numRef>
              <c:f>DM!$D$29:$D$35</c:f>
              <c:numCache>
                <c:formatCode>General</c:formatCode>
                <c:ptCount val="7"/>
                <c:pt idx="0">
                  <c:v>18</c:v>
                </c:pt>
                <c:pt idx="1">
                  <c:v>15</c:v>
                </c:pt>
                <c:pt idx="2">
                  <c:v>25</c:v>
                </c:pt>
                <c:pt idx="3">
                  <c:v>11</c:v>
                </c:pt>
                <c:pt idx="4">
                  <c:v>14</c:v>
                </c:pt>
                <c:pt idx="5">
                  <c:v>7</c:v>
                </c:pt>
                <c:pt idx="6">
                  <c:v>7</c:v>
                </c:pt>
              </c:numCache>
            </c:numRef>
          </c:val>
          <c:extLst>
            <c:ext xmlns:c16="http://schemas.microsoft.com/office/drawing/2014/chart" uri="{C3380CC4-5D6E-409C-BE32-E72D297353CC}">
              <c16:uniqueId val="{00000001-2D6F-4F93-A449-136A387A626C}"/>
            </c:ext>
          </c:extLst>
        </c:ser>
        <c:dLbls>
          <c:showLegendKey val="0"/>
          <c:showVal val="0"/>
          <c:showCatName val="0"/>
          <c:showSerName val="0"/>
          <c:showPercent val="0"/>
          <c:showBubbleSize val="0"/>
        </c:dLbls>
        <c:gapWidth val="109"/>
        <c:overlap val="-6"/>
        <c:axId val="347123584"/>
        <c:axId val="1994923680"/>
      </c:barChart>
      <c:lineChart>
        <c:grouping val="standard"/>
        <c:varyColors val="0"/>
        <c:ser>
          <c:idx val="2"/>
          <c:order val="2"/>
          <c:tx>
            <c:strRef>
              <c:f>DM!$E$28</c:f>
              <c:strCache>
                <c:ptCount val="1"/>
                <c:pt idx="0">
                  <c:v>% Elevated</c:v>
                </c:pt>
              </c:strCache>
            </c:strRef>
          </c:tx>
          <c:spPr>
            <a:ln w="44450" cap="rnd">
              <a:solidFill>
                <a:srgbClr val="002060"/>
              </a:solidFill>
              <a:round/>
            </a:ln>
            <a:effectLst/>
          </c:spPr>
          <c:marker>
            <c:symbol val="circle"/>
            <c:size val="7"/>
            <c:spPr>
              <a:solidFill>
                <a:srgbClr val="002060"/>
              </a:solidFill>
              <a:ln w="9525">
                <a:solidFill>
                  <a:srgbClr val="002060"/>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DM!$B$29:$B$35</c:f>
              <c:strCache>
                <c:ptCount val="7"/>
                <c:pt idx="0">
                  <c:v>40_44 </c:v>
                </c:pt>
                <c:pt idx="1">
                  <c:v>45_49 </c:v>
                </c:pt>
                <c:pt idx="2">
                  <c:v>50_54 </c:v>
                </c:pt>
                <c:pt idx="3">
                  <c:v>55_59 </c:v>
                </c:pt>
                <c:pt idx="4">
                  <c:v>60_64 </c:v>
                </c:pt>
                <c:pt idx="5">
                  <c:v>65_69 </c:v>
                </c:pt>
                <c:pt idx="6">
                  <c:v>70+ </c:v>
                </c:pt>
              </c:strCache>
            </c:strRef>
          </c:cat>
          <c:val>
            <c:numRef>
              <c:f>DM!$E$29:$E$35</c:f>
              <c:numCache>
                <c:formatCode>0%</c:formatCode>
                <c:ptCount val="7"/>
                <c:pt idx="0">
                  <c:v>8.836524300441826E-3</c:v>
                </c:pt>
                <c:pt idx="1">
                  <c:v>1.1135857461024499E-2</c:v>
                </c:pt>
                <c:pt idx="2">
                  <c:v>1.9142419601837671E-2</c:v>
                </c:pt>
                <c:pt idx="3">
                  <c:v>1.9784172661870502E-2</c:v>
                </c:pt>
                <c:pt idx="4">
                  <c:v>3.7533512064343161E-2</c:v>
                </c:pt>
                <c:pt idx="5">
                  <c:v>3.4313725490196081E-2</c:v>
                </c:pt>
                <c:pt idx="6">
                  <c:v>3.9772727272727272E-2</c:v>
                </c:pt>
              </c:numCache>
            </c:numRef>
          </c:val>
          <c:smooth val="1"/>
          <c:extLst>
            <c:ext xmlns:c16="http://schemas.microsoft.com/office/drawing/2014/chart" uri="{C3380CC4-5D6E-409C-BE32-E72D297353CC}">
              <c16:uniqueId val="{00000002-2D6F-4F93-A449-136A387A626C}"/>
            </c:ext>
          </c:extLst>
        </c:ser>
        <c:dLbls>
          <c:showLegendKey val="0"/>
          <c:showVal val="0"/>
          <c:showCatName val="0"/>
          <c:showSerName val="0"/>
          <c:showPercent val="0"/>
          <c:showBubbleSize val="0"/>
        </c:dLbls>
        <c:marker val="1"/>
        <c:smooth val="0"/>
        <c:axId val="347121984"/>
        <c:axId val="1994927840"/>
      </c:lineChart>
      <c:catAx>
        <c:axId val="34712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94923680"/>
        <c:crosses val="autoZero"/>
        <c:auto val="1"/>
        <c:lblAlgn val="ctr"/>
        <c:lblOffset val="100"/>
        <c:noMultiLvlLbl val="0"/>
      </c:catAx>
      <c:valAx>
        <c:axId val="199492368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Number of people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47123584"/>
        <c:crosses val="autoZero"/>
        <c:crossBetween val="between"/>
      </c:valAx>
      <c:valAx>
        <c:axId val="199492784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47121984"/>
        <c:crosses val="max"/>
        <c:crossBetween val="between"/>
      </c:valAx>
      <c:catAx>
        <c:axId val="347121984"/>
        <c:scaling>
          <c:orientation val="minMax"/>
        </c:scaling>
        <c:delete val="1"/>
        <c:axPos val="b"/>
        <c:numFmt formatCode="General" sourceLinked="1"/>
        <c:majorTickMark val="none"/>
        <c:minorTickMark val="none"/>
        <c:tickLblPos val="nextTo"/>
        <c:crossAx val="1994927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3175">
      <a:solidFill>
        <a:srgbClr val="000000"/>
      </a:solidFill>
    </a:ln>
    <a:effectLst/>
  </c:spPr>
  <c:txPr>
    <a:bodyPr/>
    <a:lstStyle/>
    <a:p>
      <a:pPr>
        <a:defRPr sz="1600">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dirty="0"/>
              <a:t>DM Management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892407396964346"/>
          <c:y val="0.1675394975975969"/>
          <c:w val="0.84483849324952531"/>
          <c:h val="0.6264967278910099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FF">
                  <a:lumMod val="65000"/>
                </a:srgbClr>
              </a:solidFill>
              <a:ln>
                <a:noFill/>
              </a:ln>
              <a:effectLst/>
            </c:spPr>
            <c:extLst>
              <c:ext xmlns:c16="http://schemas.microsoft.com/office/drawing/2014/chart" uri="{C3380CC4-5D6E-409C-BE32-E72D297353CC}">
                <c16:uniqueId val="{00000001-4F96-42A6-A7B7-309D9AC5BFDA}"/>
              </c:ext>
            </c:extLst>
          </c:dPt>
          <c:dPt>
            <c:idx val="1"/>
            <c:invertIfNegative val="0"/>
            <c:bubble3D val="0"/>
            <c:spPr>
              <a:solidFill>
                <a:srgbClr val="006666"/>
              </a:solidFill>
              <a:ln>
                <a:noFill/>
              </a:ln>
              <a:effectLst/>
            </c:spPr>
            <c:extLst>
              <c:ext xmlns:c16="http://schemas.microsoft.com/office/drawing/2014/chart" uri="{C3380CC4-5D6E-409C-BE32-E72D297353CC}">
                <c16:uniqueId val="{00000003-4F96-42A6-A7B7-309D9AC5BFDA}"/>
              </c:ext>
            </c:extLst>
          </c:dPt>
          <c:dPt>
            <c:idx val="2"/>
            <c:invertIfNegative val="0"/>
            <c:bubble3D val="0"/>
            <c:spPr>
              <a:solidFill>
                <a:srgbClr val="2C90CF">
                  <a:lumMod val="60000"/>
                  <a:lumOff val="40000"/>
                </a:srgbClr>
              </a:solidFill>
              <a:ln>
                <a:noFill/>
              </a:ln>
              <a:effectLst/>
            </c:spPr>
            <c:extLst>
              <c:ext xmlns:c16="http://schemas.microsoft.com/office/drawing/2014/chart" uri="{C3380CC4-5D6E-409C-BE32-E72D297353CC}">
                <c16:uniqueId val="{00000005-4F96-42A6-A7B7-309D9AC5BFDA}"/>
              </c:ext>
            </c:extLst>
          </c:dPt>
          <c:dPt>
            <c:idx val="3"/>
            <c:invertIfNegative val="0"/>
            <c:bubble3D val="0"/>
            <c:spPr>
              <a:solidFill>
                <a:srgbClr val="C00000"/>
              </a:solidFill>
              <a:ln>
                <a:noFill/>
              </a:ln>
              <a:effectLst/>
            </c:spPr>
            <c:extLst>
              <c:ext xmlns:c16="http://schemas.microsoft.com/office/drawing/2014/chart" uri="{C3380CC4-5D6E-409C-BE32-E72D297353CC}">
                <c16:uniqueId val="{00000007-4F96-42A6-A7B7-309D9AC5BFDA}"/>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96-42A6-A7B7-309D9AC5BFD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DM!$B$49:$F$49</c:f>
              <c:strCache>
                <c:ptCount val="5"/>
                <c:pt idx="0">
                  <c:v> Diagnosed with DM</c:v>
                </c:pt>
                <c:pt idx="1">
                  <c:v>  Prescribed Tx</c:v>
                </c:pt>
                <c:pt idx="2">
                  <c:v>  Referred to OPD</c:v>
                </c:pt>
                <c:pt idx="3">
                  <c:v>  Referred for specialist services</c:v>
                </c:pt>
                <c:pt idx="4">
                  <c:v>  Only Counseled on lifestyle </c:v>
                </c:pt>
              </c:strCache>
            </c:strRef>
          </c:cat>
          <c:val>
            <c:numRef>
              <c:f>DM!$B$50:$F$50</c:f>
              <c:numCache>
                <c:formatCode>General</c:formatCode>
                <c:ptCount val="5"/>
                <c:pt idx="0">
                  <c:v>197</c:v>
                </c:pt>
                <c:pt idx="1">
                  <c:v>117</c:v>
                </c:pt>
                <c:pt idx="2">
                  <c:v>57</c:v>
                </c:pt>
                <c:pt idx="3">
                  <c:v>3</c:v>
                </c:pt>
                <c:pt idx="4">
                  <c:v>20</c:v>
                </c:pt>
              </c:numCache>
            </c:numRef>
          </c:val>
          <c:extLst>
            <c:ext xmlns:c16="http://schemas.microsoft.com/office/drawing/2014/chart" uri="{C3380CC4-5D6E-409C-BE32-E72D297353CC}">
              <c16:uniqueId val="{00000008-4F96-42A6-A7B7-309D9AC5BFDA}"/>
            </c:ext>
          </c:extLst>
        </c:ser>
        <c:dLbls>
          <c:showLegendKey val="0"/>
          <c:showVal val="0"/>
          <c:showCatName val="0"/>
          <c:showSerName val="0"/>
          <c:showPercent val="0"/>
          <c:showBubbleSize val="0"/>
        </c:dLbls>
        <c:gapWidth val="100"/>
        <c:overlap val="-27"/>
        <c:axId val="172619503"/>
        <c:axId val="129173359"/>
      </c:barChart>
      <c:catAx>
        <c:axId val="17261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173359"/>
        <c:crosses val="autoZero"/>
        <c:auto val="1"/>
        <c:lblAlgn val="ctr"/>
        <c:lblOffset val="100"/>
        <c:noMultiLvlLbl val="0"/>
      </c:catAx>
      <c:valAx>
        <c:axId val="129173359"/>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Number of people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619503"/>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sz="1800" dirty="0"/>
              <a:t>HTN Management</a:t>
            </a:r>
          </a:p>
        </c:rich>
      </c:tx>
      <c:layout>
        <c:manualLayout>
          <c:xMode val="edge"/>
          <c:yMode val="edge"/>
          <c:x val="0.35196548890029244"/>
          <c:y val="1.26173713584477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47902090608325"/>
          <c:y val="0.10167144362126841"/>
          <c:w val="0.84189644166864841"/>
          <c:h val="0.6810491176028118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FF">
                  <a:lumMod val="65000"/>
                </a:srgbClr>
              </a:solidFill>
              <a:ln>
                <a:noFill/>
              </a:ln>
              <a:effectLst/>
            </c:spPr>
            <c:extLst>
              <c:ext xmlns:c16="http://schemas.microsoft.com/office/drawing/2014/chart" uri="{C3380CC4-5D6E-409C-BE32-E72D297353CC}">
                <c16:uniqueId val="{00000001-706C-4719-9E5E-EE6A5664DCAC}"/>
              </c:ext>
            </c:extLst>
          </c:dPt>
          <c:dPt>
            <c:idx val="1"/>
            <c:invertIfNegative val="0"/>
            <c:bubble3D val="0"/>
            <c:spPr>
              <a:solidFill>
                <a:srgbClr val="006666"/>
              </a:solidFill>
              <a:ln>
                <a:noFill/>
              </a:ln>
              <a:effectLst/>
            </c:spPr>
            <c:extLst>
              <c:ext xmlns:c16="http://schemas.microsoft.com/office/drawing/2014/chart" uri="{C3380CC4-5D6E-409C-BE32-E72D297353CC}">
                <c16:uniqueId val="{00000003-706C-4719-9E5E-EE6A5664DCAC}"/>
              </c:ext>
            </c:extLst>
          </c:dPt>
          <c:dPt>
            <c:idx val="2"/>
            <c:invertIfNegative val="0"/>
            <c:bubble3D val="0"/>
            <c:spPr>
              <a:solidFill>
                <a:srgbClr val="2C90CF">
                  <a:lumMod val="60000"/>
                  <a:lumOff val="40000"/>
                </a:srgbClr>
              </a:solidFill>
              <a:ln>
                <a:noFill/>
              </a:ln>
              <a:effectLst/>
            </c:spPr>
            <c:extLst>
              <c:ext xmlns:c16="http://schemas.microsoft.com/office/drawing/2014/chart" uri="{C3380CC4-5D6E-409C-BE32-E72D297353CC}">
                <c16:uniqueId val="{00000005-706C-4719-9E5E-EE6A5664DCAC}"/>
              </c:ext>
            </c:extLst>
          </c:dPt>
          <c:dPt>
            <c:idx val="3"/>
            <c:invertIfNegative val="0"/>
            <c:bubble3D val="0"/>
            <c:spPr>
              <a:solidFill>
                <a:srgbClr val="C00000"/>
              </a:solidFill>
              <a:ln>
                <a:noFill/>
              </a:ln>
              <a:effectLst/>
            </c:spPr>
            <c:extLst>
              <c:ext xmlns:c16="http://schemas.microsoft.com/office/drawing/2014/chart" uri="{C3380CC4-5D6E-409C-BE32-E72D297353CC}">
                <c16:uniqueId val="{00000007-706C-4719-9E5E-EE6A5664DCAC}"/>
              </c:ext>
            </c:extLst>
          </c:dPt>
          <c:dPt>
            <c:idx val="4"/>
            <c:invertIfNegative val="0"/>
            <c:bubble3D val="0"/>
            <c:spPr>
              <a:solidFill>
                <a:srgbClr val="FFC000"/>
              </a:solidFill>
              <a:ln>
                <a:noFill/>
              </a:ln>
              <a:effectLst/>
            </c:spPr>
            <c:extLst>
              <c:ext xmlns:c16="http://schemas.microsoft.com/office/drawing/2014/chart" uri="{C3380CC4-5D6E-409C-BE32-E72D297353CC}">
                <c16:uniqueId val="{00000009-706C-4719-9E5E-EE6A5664DCAC}"/>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6C-4719-9E5E-EE6A5664DCAC}"/>
                </c:ext>
              </c:extLst>
            </c:dLbl>
            <c:dLbl>
              <c:idx val="5"/>
              <c:layout>
                <c:manualLayout>
                  <c:x val="2.1193953882290115E-3"/>
                  <c:y val="5.274061227831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6C-4719-9E5E-EE6A5664DCAC}"/>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Sheet10!$F$15:$K$15</c:f>
              <c:strCache>
                <c:ptCount val="6"/>
                <c:pt idx="0">
                  <c:v>Diagnosed with HTN</c:v>
                </c:pt>
                <c:pt idx="1">
                  <c:v>Prescribed Tx</c:v>
                </c:pt>
                <c:pt idx="2">
                  <c:v> referred to OPD</c:v>
                </c:pt>
                <c:pt idx="3">
                  <c:v>Referred for specialist services</c:v>
                </c:pt>
                <c:pt idx="4">
                  <c:v>Admitted</c:v>
                </c:pt>
                <c:pt idx="5">
                  <c:v>Counseled on lifestyle modification only</c:v>
                </c:pt>
              </c:strCache>
            </c:strRef>
          </c:cat>
          <c:val>
            <c:numRef>
              <c:f>Sheet10!$F$16:$K$16</c:f>
              <c:numCache>
                <c:formatCode>General</c:formatCode>
                <c:ptCount val="6"/>
                <c:pt idx="0" formatCode="#,##0">
                  <c:v>3815</c:v>
                </c:pt>
                <c:pt idx="1">
                  <c:v>482</c:v>
                </c:pt>
                <c:pt idx="2">
                  <c:v>234</c:v>
                </c:pt>
                <c:pt idx="3">
                  <c:v>27</c:v>
                </c:pt>
                <c:pt idx="4">
                  <c:v>9</c:v>
                </c:pt>
                <c:pt idx="5" formatCode="#,##0">
                  <c:v>3063</c:v>
                </c:pt>
              </c:numCache>
            </c:numRef>
          </c:val>
          <c:extLst>
            <c:ext xmlns:c16="http://schemas.microsoft.com/office/drawing/2014/chart" uri="{C3380CC4-5D6E-409C-BE32-E72D297353CC}">
              <c16:uniqueId val="{0000000B-706C-4719-9E5E-EE6A5664DCAC}"/>
            </c:ext>
          </c:extLst>
        </c:ser>
        <c:dLbls>
          <c:showLegendKey val="0"/>
          <c:showVal val="0"/>
          <c:showCatName val="0"/>
          <c:showSerName val="0"/>
          <c:showPercent val="0"/>
          <c:showBubbleSize val="0"/>
        </c:dLbls>
        <c:gapWidth val="100"/>
        <c:overlap val="-27"/>
        <c:axId val="1203019472"/>
        <c:axId val="201135792"/>
      </c:barChart>
      <c:catAx>
        <c:axId val="120301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135792"/>
        <c:crosses val="autoZero"/>
        <c:auto val="1"/>
        <c:lblAlgn val="ctr"/>
        <c:lblOffset val="100"/>
        <c:noMultiLvlLbl val="0"/>
      </c:catAx>
      <c:valAx>
        <c:axId val="20113579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Number of people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0301947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0.32228</cdr:x>
      <cdr:y>0.15318</cdr:y>
    </cdr:from>
    <cdr:to>
      <cdr:x>0.77274</cdr:x>
      <cdr:y>0.94285</cdr:y>
    </cdr:to>
    <cdr:sp macro="" textlink="">
      <cdr:nvSpPr>
        <cdr:cNvPr id="5" name="Rectangle 4">
          <a:extLst xmlns:a="http://schemas.openxmlformats.org/drawingml/2006/main">
            <a:ext uri="{FF2B5EF4-FFF2-40B4-BE49-F238E27FC236}">
              <a16:creationId xmlns:a16="http://schemas.microsoft.com/office/drawing/2014/main" id="{DD6B35EB-CEEB-4196-B0E7-8A2E0CE52FDD}"/>
            </a:ext>
          </a:extLst>
        </cdr:cNvPr>
        <cdr:cNvSpPr/>
      </cdr:nvSpPr>
      <cdr:spPr>
        <a:xfrm xmlns:a="http://schemas.openxmlformats.org/drawingml/2006/main">
          <a:off x="1674203" y="760011"/>
          <a:ext cx="2340104" cy="3918029"/>
        </a:xfrm>
        <a:prstGeom xmlns:a="http://schemas.openxmlformats.org/drawingml/2006/main" prst="rect">
          <a:avLst/>
        </a:prstGeom>
        <a:noFill xmlns:a="http://schemas.openxmlformats.org/drawingml/2006/main"/>
        <a:ln xmlns:a="http://schemas.openxmlformats.org/drawingml/2006/main" w="28575">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square" lIns="288000" tIns="288000" rIns="288000" bIns="288000" rtlCol="0" anchor="t"/>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0.68506</cdr:x>
      <cdr:y>0.02531</cdr:y>
    </cdr:from>
    <cdr:to>
      <cdr:x>0.83411</cdr:x>
      <cdr:y>0.12376</cdr:y>
    </cdr:to>
    <cdr:sp macro="" textlink="">
      <cdr:nvSpPr>
        <cdr:cNvPr id="2" name="Rectangle 1">
          <a:extLst xmlns:a="http://schemas.openxmlformats.org/drawingml/2006/main">
            <a:ext uri="{FF2B5EF4-FFF2-40B4-BE49-F238E27FC236}">
              <a16:creationId xmlns:a16="http://schemas.microsoft.com/office/drawing/2014/main" id="{6FFB92C5-4CAA-4AF9-9C8E-3CADC65770EA}"/>
            </a:ext>
          </a:extLst>
        </cdr:cNvPr>
        <cdr:cNvSpPr/>
      </cdr:nvSpPr>
      <cdr:spPr>
        <a:xfrm xmlns:a="http://schemas.openxmlformats.org/drawingml/2006/main">
          <a:off x="5228856" y="103850"/>
          <a:ext cx="1137684" cy="404037"/>
        </a:xfrm>
        <a:prstGeom xmlns:a="http://schemas.openxmlformats.org/drawingml/2006/main" prst="rect">
          <a:avLst/>
        </a:prstGeom>
        <a:solidFill xmlns:a="http://schemas.openxmlformats.org/drawingml/2006/main">
          <a:srgbClr val="00B0F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288000" tIns="288000" rIns="288000" bIns="28800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b="1" dirty="0"/>
            <a:t>DM</a:t>
          </a:r>
          <a:endParaRPr lang="en-MW" sz="1600" b="1" dirty="0"/>
        </a:p>
      </cdr:txBody>
    </cdr:sp>
  </cdr:relSizeAnchor>
  <cdr:relSizeAnchor xmlns:cdr="http://schemas.openxmlformats.org/drawingml/2006/chartDrawing">
    <cdr:from>
      <cdr:x>0.27476</cdr:x>
      <cdr:y>0.60168</cdr:y>
    </cdr:from>
    <cdr:to>
      <cdr:x>0.33657</cdr:x>
      <cdr:y>0.68597</cdr:y>
    </cdr:to>
    <cdr:sp macro="" textlink="">
      <cdr:nvSpPr>
        <cdr:cNvPr id="3" name="TextBox 4">
          <a:extLst xmlns:a="http://schemas.openxmlformats.org/drawingml/2006/main">
            <a:ext uri="{FF2B5EF4-FFF2-40B4-BE49-F238E27FC236}">
              <a16:creationId xmlns:a16="http://schemas.microsoft.com/office/drawing/2014/main" id="{B7217243-5AC0-4693-8F63-EAC9EBF77DB9}"/>
            </a:ext>
          </a:extLst>
        </cdr:cNvPr>
        <cdr:cNvSpPr txBox="1"/>
      </cdr:nvSpPr>
      <cdr:spPr>
        <a:xfrm xmlns:a="http://schemas.openxmlformats.org/drawingml/2006/main">
          <a:off x="2182021" y="1977242"/>
          <a:ext cx="490840"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t>22%</a:t>
          </a:r>
        </a:p>
      </cdr:txBody>
    </cdr:sp>
  </cdr:relSizeAnchor>
  <cdr:relSizeAnchor xmlns:cdr="http://schemas.openxmlformats.org/drawingml/2006/chartDrawing">
    <cdr:from>
      <cdr:x>0.37186</cdr:x>
      <cdr:y>0.68655</cdr:y>
    </cdr:from>
    <cdr:to>
      <cdr:x>0.43367</cdr:x>
      <cdr:y>0.77084</cdr:y>
    </cdr:to>
    <cdr:sp macro="" textlink="">
      <cdr:nvSpPr>
        <cdr:cNvPr id="5" name="TextBox 4">
          <a:extLst xmlns:a="http://schemas.openxmlformats.org/drawingml/2006/main">
            <a:ext uri="{FF2B5EF4-FFF2-40B4-BE49-F238E27FC236}">
              <a16:creationId xmlns:a16="http://schemas.microsoft.com/office/drawing/2014/main" id="{B7217243-5AC0-4693-8F63-EAC9EBF77DB9}"/>
            </a:ext>
          </a:extLst>
        </cdr:cNvPr>
        <cdr:cNvSpPr txBox="1"/>
      </cdr:nvSpPr>
      <cdr:spPr>
        <a:xfrm xmlns:a="http://schemas.openxmlformats.org/drawingml/2006/main">
          <a:off x="2953146" y="2256142"/>
          <a:ext cx="490840"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a:t>16%</a:t>
          </a:r>
          <a:endParaRPr lang="en-US" sz="1200" b="1" dirty="0"/>
        </a:p>
      </cdr:txBody>
    </cdr:sp>
  </cdr:relSizeAnchor>
  <cdr:relSizeAnchor xmlns:cdr="http://schemas.openxmlformats.org/drawingml/2006/chartDrawing">
    <cdr:from>
      <cdr:x>0.63866</cdr:x>
      <cdr:y>0.47573</cdr:y>
    </cdr:from>
    <cdr:to>
      <cdr:x>0.72461</cdr:x>
      <cdr:y>0.56003</cdr:y>
    </cdr:to>
    <cdr:sp macro="" textlink="">
      <cdr:nvSpPr>
        <cdr:cNvPr id="6" name="TextBox 4">
          <a:extLst xmlns:a="http://schemas.openxmlformats.org/drawingml/2006/main">
            <a:ext uri="{FF2B5EF4-FFF2-40B4-BE49-F238E27FC236}">
              <a16:creationId xmlns:a16="http://schemas.microsoft.com/office/drawing/2014/main" id="{B7217243-5AC0-4693-8F63-EAC9EBF77DB9}"/>
            </a:ext>
          </a:extLst>
        </cdr:cNvPr>
        <cdr:cNvSpPr txBox="1"/>
      </cdr:nvSpPr>
      <cdr:spPr>
        <a:xfrm xmlns:a="http://schemas.openxmlformats.org/drawingml/2006/main">
          <a:off x="5071952" y="1563358"/>
          <a:ext cx="68255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t>45%</a:t>
          </a:r>
        </a:p>
      </cdr:txBody>
    </cdr:sp>
  </cdr:relSizeAnchor>
  <cdr:relSizeAnchor xmlns:cdr="http://schemas.openxmlformats.org/drawingml/2006/chartDrawing">
    <cdr:from>
      <cdr:x>0.75925</cdr:x>
      <cdr:y>0.66085</cdr:y>
    </cdr:from>
    <cdr:to>
      <cdr:x>0.83347</cdr:x>
      <cdr:y>0.72835</cdr:y>
    </cdr:to>
    <cdr:sp macro="" textlink="">
      <cdr:nvSpPr>
        <cdr:cNvPr id="8" name="TextBox 4">
          <a:extLst xmlns:a="http://schemas.openxmlformats.org/drawingml/2006/main">
            <a:ext uri="{FF2B5EF4-FFF2-40B4-BE49-F238E27FC236}">
              <a16:creationId xmlns:a16="http://schemas.microsoft.com/office/drawing/2014/main" id="{B7217243-5AC0-4693-8F63-EAC9EBF77DB9}"/>
            </a:ext>
          </a:extLst>
        </cdr:cNvPr>
        <cdr:cNvSpPr txBox="1"/>
      </cdr:nvSpPr>
      <cdr:spPr>
        <a:xfrm xmlns:a="http://schemas.openxmlformats.org/drawingml/2006/main">
          <a:off x="6119205" y="2711912"/>
          <a:ext cx="59824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t>16%</a:t>
          </a:r>
        </a:p>
      </cdr:txBody>
    </cdr:sp>
  </cdr:relSizeAnchor>
  <cdr:relSizeAnchor xmlns:cdr="http://schemas.openxmlformats.org/drawingml/2006/chartDrawing">
    <cdr:from>
      <cdr:x>0.87145</cdr:x>
      <cdr:y>0.71042</cdr:y>
    </cdr:from>
    <cdr:to>
      <cdr:x>0.93215</cdr:x>
      <cdr:y>0.77792</cdr:y>
    </cdr:to>
    <cdr:sp macro="" textlink="">
      <cdr:nvSpPr>
        <cdr:cNvPr id="9" name="TextBox 4">
          <a:extLst xmlns:a="http://schemas.openxmlformats.org/drawingml/2006/main">
            <a:ext uri="{FF2B5EF4-FFF2-40B4-BE49-F238E27FC236}">
              <a16:creationId xmlns:a16="http://schemas.microsoft.com/office/drawing/2014/main" id="{B7217243-5AC0-4693-8F63-EAC9EBF77DB9}"/>
            </a:ext>
          </a:extLst>
        </cdr:cNvPr>
        <cdr:cNvSpPr txBox="1"/>
      </cdr:nvSpPr>
      <cdr:spPr>
        <a:xfrm xmlns:a="http://schemas.openxmlformats.org/drawingml/2006/main">
          <a:off x="7023535" y="2915360"/>
          <a:ext cx="48923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dirty="0"/>
            <a:t>2%</a:t>
          </a:r>
        </a:p>
      </cdr:txBody>
    </cdr:sp>
  </cdr:relSizeAnchor>
</c:userShapes>
</file>

<file path=ppt/drawings/drawing3.xml><?xml version="1.0" encoding="utf-8"?>
<c:userShapes xmlns:c="http://schemas.openxmlformats.org/drawingml/2006/chart">
  <cdr:relSizeAnchor xmlns:cdr="http://schemas.openxmlformats.org/drawingml/2006/chartDrawing">
    <cdr:from>
      <cdr:x>0.48121</cdr:x>
      <cdr:y>0.45986</cdr:y>
    </cdr:from>
    <cdr:to>
      <cdr:x>0.59206</cdr:x>
      <cdr:y>0.53108</cdr:y>
    </cdr:to>
    <cdr:sp macro="" textlink="">
      <cdr:nvSpPr>
        <cdr:cNvPr id="2" name="Rectangle 1">
          <a:extLst xmlns:a="http://schemas.openxmlformats.org/drawingml/2006/main">
            <a:ext uri="{FF2B5EF4-FFF2-40B4-BE49-F238E27FC236}">
              <a16:creationId xmlns:a16="http://schemas.microsoft.com/office/drawing/2014/main" id="{E4238876-8110-9051-E5B8-13EF6DAC6BD9}"/>
            </a:ext>
          </a:extLst>
        </cdr:cNvPr>
        <cdr:cNvSpPr/>
      </cdr:nvSpPr>
      <cdr:spPr>
        <a:xfrm xmlns:a="http://schemas.openxmlformats.org/drawingml/2006/main">
          <a:off x="2408644" y="1516215"/>
          <a:ext cx="554804" cy="23480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29%</a:t>
          </a:r>
        </a:p>
      </cdr:txBody>
    </cdr:sp>
  </cdr:relSizeAnchor>
  <cdr:relSizeAnchor xmlns:cdr="http://schemas.openxmlformats.org/drawingml/2006/chartDrawing">
    <cdr:from>
      <cdr:x>0.66799</cdr:x>
      <cdr:y>0.54543</cdr:y>
    </cdr:from>
    <cdr:to>
      <cdr:x>0.76447</cdr:x>
      <cdr:y>0.63422</cdr:y>
    </cdr:to>
    <cdr:sp macro="" textlink="">
      <cdr:nvSpPr>
        <cdr:cNvPr id="3" name="Rectangle 2">
          <a:extLst xmlns:a="http://schemas.openxmlformats.org/drawingml/2006/main">
            <a:ext uri="{FF2B5EF4-FFF2-40B4-BE49-F238E27FC236}">
              <a16:creationId xmlns:a16="http://schemas.microsoft.com/office/drawing/2014/main" id="{13BC504C-E0CE-807C-A0BD-23C6F3740D7E}"/>
            </a:ext>
          </a:extLst>
        </cdr:cNvPr>
        <cdr:cNvSpPr/>
      </cdr:nvSpPr>
      <cdr:spPr>
        <a:xfrm xmlns:a="http://schemas.openxmlformats.org/drawingml/2006/main">
          <a:off x="3770139" y="2650303"/>
          <a:ext cx="544531" cy="4314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a:solidFill>
                <a:schemeClr val="tx1"/>
              </a:solidFill>
              <a:latin typeface="Arial" panose="020B0604020202020204" pitchFamily="34" charset="0"/>
              <a:cs typeface="Arial" panose="020B0604020202020204" pitchFamily="34" charset="0"/>
            </a:rPr>
            <a:t>1%</a:t>
          </a:r>
        </a:p>
      </cdr:txBody>
    </cdr:sp>
  </cdr:relSizeAnchor>
  <cdr:relSizeAnchor xmlns:cdr="http://schemas.openxmlformats.org/drawingml/2006/chartDrawing">
    <cdr:from>
      <cdr:x>0.80964</cdr:x>
      <cdr:y>0.57827</cdr:y>
    </cdr:from>
    <cdr:to>
      <cdr:x>0.902</cdr:x>
      <cdr:y>0.67098</cdr:y>
    </cdr:to>
    <cdr:sp macro="" textlink="">
      <cdr:nvSpPr>
        <cdr:cNvPr id="4" name="TextBox 3">
          <a:extLst xmlns:a="http://schemas.openxmlformats.org/drawingml/2006/main">
            <a:ext uri="{FF2B5EF4-FFF2-40B4-BE49-F238E27FC236}">
              <a16:creationId xmlns:a16="http://schemas.microsoft.com/office/drawing/2014/main" id="{AED0327F-B49C-B0F4-748C-B1DD4DBDD850}"/>
            </a:ext>
          </a:extLst>
        </cdr:cNvPr>
        <cdr:cNvSpPr txBox="1"/>
      </cdr:nvSpPr>
      <cdr:spPr>
        <a:xfrm xmlns:a="http://schemas.openxmlformats.org/drawingml/2006/main">
          <a:off x="4052509" y="1906633"/>
          <a:ext cx="462337" cy="305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0.85003</cdr:x>
      <cdr:y>0.54543</cdr:y>
    </cdr:from>
    <cdr:to>
      <cdr:x>0.96563</cdr:x>
      <cdr:y>0.63604</cdr:y>
    </cdr:to>
    <cdr:sp macro="" textlink="">
      <cdr:nvSpPr>
        <cdr:cNvPr id="5" name="TextBox 4">
          <a:extLst xmlns:a="http://schemas.openxmlformats.org/drawingml/2006/main">
            <a:ext uri="{FF2B5EF4-FFF2-40B4-BE49-F238E27FC236}">
              <a16:creationId xmlns:a16="http://schemas.microsoft.com/office/drawing/2014/main" id="{B8E3C775-9441-F052-68A2-30A4CC846965}"/>
            </a:ext>
          </a:extLst>
        </cdr:cNvPr>
        <cdr:cNvSpPr txBox="1"/>
      </cdr:nvSpPr>
      <cdr:spPr>
        <a:xfrm xmlns:a="http://schemas.openxmlformats.org/drawingml/2006/main">
          <a:off x="4797555" y="2650303"/>
          <a:ext cx="652423" cy="440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10%</a:t>
          </a:r>
        </a:p>
      </cdr:txBody>
    </cdr:sp>
  </cdr:relSizeAnchor>
  <cdr:relSizeAnchor xmlns:cdr="http://schemas.openxmlformats.org/drawingml/2006/chartDrawing">
    <cdr:from>
      <cdr:x>0.5</cdr:x>
      <cdr:y>0.48331</cdr:y>
    </cdr:from>
    <cdr:to>
      <cdr:x>0.60792</cdr:x>
      <cdr:y>0.57422</cdr:y>
    </cdr:to>
    <cdr:sp macro="" textlink="">
      <cdr:nvSpPr>
        <cdr:cNvPr id="6" name="TextBox 5">
          <a:extLst xmlns:a="http://schemas.openxmlformats.org/drawingml/2006/main">
            <a:ext uri="{FF2B5EF4-FFF2-40B4-BE49-F238E27FC236}">
              <a16:creationId xmlns:a16="http://schemas.microsoft.com/office/drawing/2014/main" id="{B4FD79D3-067C-747C-13ED-3954A4E5FB56}"/>
            </a:ext>
          </a:extLst>
        </cdr:cNvPr>
        <cdr:cNvSpPr txBox="1"/>
      </cdr:nvSpPr>
      <cdr:spPr>
        <a:xfrm xmlns:a="http://schemas.openxmlformats.org/drawingml/2006/main">
          <a:off x="2821983" y="2348424"/>
          <a:ext cx="609110" cy="441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29%</a:t>
          </a:r>
        </a:p>
      </cdr:txBody>
    </cdr:sp>
  </cdr:relSizeAnchor>
</c:userShapes>
</file>

<file path=ppt/drawings/drawing4.xml><?xml version="1.0" encoding="utf-8"?>
<c:userShapes xmlns:c="http://schemas.openxmlformats.org/drawingml/2006/chart">
  <cdr:relSizeAnchor xmlns:cdr="http://schemas.openxmlformats.org/drawingml/2006/chartDrawing">
    <cdr:from>
      <cdr:x>0.30956</cdr:x>
      <cdr:y>0.15727</cdr:y>
    </cdr:from>
    <cdr:to>
      <cdr:x>0.66805</cdr:x>
      <cdr:y>0.34724</cdr:y>
    </cdr:to>
    <cdr:sp macro="" textlink="">
      <cdr:nvSpPr>
        <cdr:cNvPr id="2" name="Rectangle 1">
          <a:extLst xmlns:a="http://schemas.openxmlformats.org/drawingml/2006/main">
            <a:ext uri="{FF2B5EF4-FFF2-40B4-BE49-F238E27FC236}">
              <a16:creationId xmlns:a16="http://schemas.microsoft.com/office/drawing/2014/main" id="{3C649BA0-ED4B-4726-89C9-C1CA2AA003DC}"/>
            </a:ext>
          </a:extLst>
        </cdr:cNvPr>
        <cdr:cNvSpPr/>
      </cdr:nvSpPr>
      <cdr:spPr>
        <a:xfrm xmlns:a="http://schemas.openxmlformats.org/drawingml/2006/main">
          <a:off x="1657764" y="533599"/>
          <a:ext cx="1919834" cy="64452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288000" tIns="288000" rIns="288000" bIns="28800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endParaRPr lang="en-MW" sz="1050" i="1" dirty="0">
            <a:solidFill>
              <a:srgbClr val="C00000"/>
            </a:solidFill>
          </a:endParaRPr>
        </a:p>
      </cdr:txBody>
    </cdr:sp>
  </cdr:relSizeAnchor>
  <cdr:relSizeAnchor xmlns:cdr="http://schemas.openxmlformats.org/drawingml/2006/chartDrawing">
    <cdr:from>
      <cdr:x>0.30785</cdr:x>
      <cdr:y>0.49055</cdr:y>
    </cdr:from>
    <cdr:to>
      <cdr:x>0.39999</cdr:x>
      <cdr:y>0.573</cdr:y>
    </cdr:to>
    <cdr:sp macro="" textlink="">
      <cdr:nvSpPr>
        <cdr:cNvPr id="4" name="TextBox 3">
          <a:extLst xmlns:a="http://schemas.openxmlformats.org/drawingml/2006/main">
            <a:ext uri="{FF2B5EF4-FFF2-40B4-BE49-F238E27FC236}">
              <a16:creationId xmlns:a16="http://schemas.microsoft.com/office/drawing/2014/main" id="{B675AFE2-16A5-5737-4E6D-041941CBC353}"/>
            </a:ext>
          </a:extLst>
        </cdr:cNvPr>
        <cdr:cNvSpPr txBox="1"/>
      </cdr:nvSpPr>
      <cdr:spPr>
        <a:xfrm xmlns:a="http://schemas.openxmlformats.org/drawingml/2006/main">
          <a:off x="1784990" y="1664350"/>
          <a:ext cx="534256" cy="279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0.29367</cdr:x>
      <cdr:y>0.51821</cdr:y>
    </cdr:from>
    <cdr:to>
      <cdr:x>0.40353</cdr:x>
      <cdr:y>0.573</cdr:y>
    </cdr:to>
    <cdr:sp macro="" textlink="">
      <cdr:nvSpPr>
        <cdr:cNvPr id="5" name="TextBox 4">
          <a:extLst xmlns:a="http://schemas.openxmlformats.org/drawingml/2006/main">
            <a:ext uri="{FF2B5EF4-FFF2-40B4-BE49-F238E27FC236}">
              <a16:creationId xmlns:a16="http://schemas.microsoft.com/office/drawing/2014/main" id="{4675B163-3FEE-ABA0-8DE9-13B88E58FDD7}"/>
            </a:ext>
          </a:extLst>
        </cdr:cNvPr>
        <cdr:cNvSpPr txBox="1"/>
      </cdr:nvSpPr>
      <cdr:spPr>
        <a:xfrm xmlns:a="http://schemas.openxmlformats.org/drawingml/2006/main">
          <a:off x="1759767" y="2608042"/>
          <a:ext cx="658309" cy="275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13%</a:t>
          </a:r>
        </a:p>
      </cdr:txBody>
    </cdr:sp>
  </cdr:relSizeAnchor>
  <cdr:relSizeAnchor xmlns:cdr="http://schemas.openxmlformats.org/drawingml/2006/chartDrawing">
    <cdr:from>
      <cdr:x>0.45607</cdr:x>
      <cdr:y>0.59579</cdr:y>
    </cdr:from>
    <cdr:to>
      <cdr:x>0.54174</cdr:x>
      <cdr:y>0.65908</cdr:y>
    </cdr:to>
    <cdr:sp macro="" textlink="">
      <cdr:nvSpPr>
        <cdr:cNvPr id="6" name="TextBox 5">
          <a:extLst xmlns:a="http://schemas.openxmlformats.org/drawingml/2006/main">
            <a:ext uri="{FF2B5EF4-FFF2-40B4-BE49-F238E27FC236}">
              <a16:creationId xmlns:a16="http://schemas.microsoft.com/office/drawing/2014/main" id="{BC659C8E-8411-D7C2-7B0D-FE02C265128E}"/>
            </a:ext>
          </a:extLst>
        </cdr:cNvPr>
        <cdr:cNvSpPr txBox="1"/>
      </cdr:nvSpPr>
      <cdr:spPr>
        <a:xfrm xmlns:a="http://schemas.openxmlformats.org/drawingml/2006/main">
          <a:off x="2732921" y="2998460"/>
          <a:ext cx="513351" cy="3184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6%</a:t>
          </a:r>
        </a:p>
      </cdr:txBody>
    </cdr:sp>
  </cdr:relSizeAnchor>
  <cdr:relSizeAnchor xmlns:cdr="http://schemas.openxmlformats.org/drawingml/2006/chartDrawing">
    <cdr:from>
      <cdr:x>0.5823</cdr:x>
      <cdr:y>0.63458</cdr:y>
    </cdr:from>
    <cdr:to>
      <cdr:x>0.67464</cdr:x>
      <cdr:y>0.71215</cdr:y>
    </cdr:to>
    <cdr:sp macro="" textlink="">
      <cdr:nvSpPr>
        <cdr:cNvPr id="7" name="TextBox 6">
          <a:extLst xmlns:a="http://schemas.openxmlformats.org/drawingml/2006/main">
            <a:ext uri="{FF2B5EF4-FFF2-40B4-BE49-F238E27FC236}">
              <a16:creationId xmlns:a16="http://schemas.microsoft.com/office/drawing/2014/main" id="{B8A91349-0152-35C6-DEB6-00E8DC8C3F12}"/>
            </a:ext>
          </a:extLst>
        </cdr:cNvPr>
        <cdr:cNvSpPr txBox="1"/>
      </cdr:nvSpPr>
      <cdr:spPr>
        <a:xfrm xmlns:a="http://schemas.openxmlformats.org/drawingml/2006/main">
          <a:off x="3489281" y="3193669"/>
          <a:ext cx="553333" cy="390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1%</a:t>
          </a:r>
        </a:p>
      </cdr:txBody>
    </cdr:sp>
  </cdr:relSizeAnchor>
  <cdr:relSizeAnchor xmlns:cdr="http://schemas.openxmlformats.org/drawingml/2006/chartDrawing">
    <cdr:from>
      <cdr:x>0.69731</cdr:x>
      <cdr:y>0.61014</cdr:y>
    </cdr:from>
    <cdr:to>
      <cdr:x>0.83611</cdr:x>
      <cdr:y>0.73657</cdr:y>
    </cdr:to>
    <cdr:sp macro="" textlink="">
      <cdr:nvSpPr>
        <cdr:cNvPr id="8" name="TextBox 7">
          <a:extLst xmlns:a="http://schemas.openxmlformats.org/drawingml/2006/main">
            <a:ext uri="{FF2B5EF4-FFF2-40B4-BE49-F238E27FC236}">
              <a16:creationId xmlns:a16="http://schemas.microsoft.com/office/drawing/2014/main" id="{E88AE42D-1571-340B-37AC-74114E548C47}"/>
            </a:ext>
          </a:extLst>
        </cdr:cNvPr>
        <cdr:cNvSpPr txBox="1"/>
      </cdr:nvSpPr>
      <cdr:spPr>
        <a:xfrm xmlns:a="http://schemas.openxmlformats.org/drawingml/2006/main">
          <a:off x="4178482" y="3070682"/>
          <a:ext cx="831735" cy="636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0.02%</a:t>
          </a:r>
        </a:p>
      </cdr:txBody>
    </cdr:sp>
  </cdr:relSizeAnchor>
  <cdr:relSizeAnchor xmlns:cdr="http://schemas.openxmlformats.org/drawingml/2006/chartDrawing">
    <cdr:from>
      <cdr:x>0.87026</cdr:x>
      <cdr:y>0.2327</cdr:y>
    </cdr:from>
    <cdr:to>
      <cdr:x>0.98084</cdr:x>
      <cdr:y>0.2963</cdr:y>
    </cdr:to>
    <cdr:sp macro="" textlink="">
      <cdr:nvSpPr>
        <cdr:cNvPr id="9" name="TextBox 8">
          <a:extLst xmlns:a="http://schemas.openxmlformats.org/drawingml/2006/main">
            <a:ext uri="{FF2B5EF4-FFF2-40B4-BE49-F238E27FC236}">
              <a16:creationId xmlns:a16="http://schemas.microsoft.com/office/drawing/2014/main" id="{37B254D5-BD6F-DAAA-794C-1E825775045A}"/>
            </a:ext>
          </a:extLst>
        </cdr:cNvPr>
        <cdr:cNvSpPr txBox="1"/>
      </cdr:nvSpPr>
      <cdr:spPr>
        <a:xfrm xmlns:a="http://schemas.openxmlformats.org/drawingml/2006/main">
          <a:off x="5046042" y="789516"/>
          <a:ext cx="641131" cy="2157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0.85589</cdr:x>
      <cdr:y>0.19412</cdr:y>
    </cdr:from>
    <cdr:to>
      <cdr:x>0.96705</cdr:x>
      <cdr:y>0.28497</cdr:y>
    </cdr:to>
    <cdr:sp macro="" textlink="">
      <cdr:nvSpPr>
        <cdr:cNvPr id="10" name="TextBox 9">
          <a:extLst xmlns:a="http://schemas.openxmlformats.org/drawingml/2006/main">
            <a:ext uri="{FF2B5EF4-FFF2-40B4-BE49-F238E27FC236}">
              <a16:creationId xmlns:a16="http://schemas.microsoft.com/office/drawing/2014/main" id="{3166977D-CC0B-A404-C55E-F05F646A24E0}"/>
            </a:ext>
          </a:extLst>
        </cdr:cNvPr>
        <cdr:cNvSpPr txBox="1"/>
      </cdr:nvSpPr>
      <cdr:spPr>
        <a:xfrm xmlns:a="http://schemas.openxmlformats.org/drawingml/2006/main">
          <a:off x="5128733" y="976953"/>
          <a:ext cx="666093" cy="457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80%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26/07/2024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229711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145213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319767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high percentage diagnosed with HTN (&gt;90%), and DM (&gt;70%) were treated within the HIV clinic</a:t>
            </a:r>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07632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196337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reen Logo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BA3EC0-C5E7-E140-A15C-0E87AFFB0F9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84F37A-A245-F34F-8397-D844A5ABADE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878A01B-E948-9845-A089-269FC1AFCC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027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 Cover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9EB96A-3D1B-684C-BA53-A33F8781856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482600" y="2766218"/>
            <a:ext cx="5118100" cy="1325563"/>
          </a:xfrm>
          <a:prstGeom prst="rect">
            <a:avLst/>
          </a:prstGeom>
        </p:spPr>
        <p:txBody>
          <a:bodyPr/>
          <a:lstStyle>
            <a:lvl1pPr algn="ct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199612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03B965-E487-F54B-A4FE-D399F684E33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511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6741-E233-AB4C-8459-68617B98BBBD}"/>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FC62AC0-B54E-5148-A77F-3F163D6B0E3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93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490952413"/>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58000"/>
            <a:ext cx="7632704" cy="4057050"/>
          </a:xfrm>
          <a:prstGeom prst="rect">
            <a:avLst/>
          </a:prstGeom>
        </p:spPr>
        <p:txBody>
          <a:bodyPr lIns="0" tIns="0" rIns="0" bIns="0"/>
          <a:lstStyle>
            <a:lvl1pPr marL="0" indent="0">
              <a:buFont typeface="Courier New" panose="02070309020205020404" pitchFamily="49" charset="0"/>
              <a:buNone/>
              <a:defRPr sz="1800"/>
            </a:lvl1pPr>
          </a:lstStyle>
          <a:p>
            <a:r>
              <a:rPr lang="en-GB" noProof="0">
                <a:solidFill>
                  <a:srgbClr val="2C90CF"/>
                </a:solidFill>
              </a:rPr>
              <a:t>Question1?</a:t>
            </a:r>
            <a:endParaRPr lang="en-GB"/>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a:t>Cras </a:t>
            </a:r>
            <a:r>
              <a:rPr lang="en-GB" err="1"/>
              <a:t>ultricies</a:t>
            </a:r>
            <a:r>
              <a:rPr lang="en-GB"/>
              <a:t> ligula </a:t>
            </a:r>
            <a:r>
              <a:rPr lang="en-GB" err="1"/>
              <a:t>sed</a:t>
            </a:r>
            <a:r>
              <a:rPr lang="en-GB"/>
              <a:t> magna dictum porta. </a:t>
            </a:r>
            <a:r>
              <a:rPr lang="en-GB" err="1"/>
              <a:t>Mauris</a:t>
            </a:r>
            <a:r>
              <a:rPr lang="en-GB"/>
              <a:t> </a:t>
            </a:r>
            <a:r>
              <a:rPr lang="en-GB" err="1"/>
              <a:t>blandit</a:t>
            </a:r>
            <a:r>
              <a:rPr lang="en-GB"/>
              <a:t> </a:t>
            </a:r>
            <a:r>
              <a:rPr lang="en-GB" err="1"/>
              <a:t>aliquet</a:t>
            </a:r>
            <a:r>
              <a:rPr lang="en-GB"/>
              <a:t> </a:t>
            </a:r>
            <a:r>
              <a:rPr lang="en-GB" err="1"/>
              <a:t>elit</a:t>
            </a:r>
            <a:r>
              <a:rPr lang="en-GB"/>
              <a:t>, </a:t>
            </a:r>
            <a:r>
              <a:rPr lang="en-GB" err="1"/>
              <a:t>eget</a:t>
            </a:r>
            <a:r>
              <a:rPr lang="en-GB"/>
              <a:t> </a:t>
            </a:r>
            <a:r>
              <a:rPr lang="en-GB" err="1"/>
              <a:t>tincidunt</a:t>
            </a:r>
            <a:r>
              <a:rPr lang="en-GB"/>
              <a:t> </a:t>
            </a:r>
            <a:r>
              <a:rPr lang="en-GB" err="1"/>
              <a:t>nibh</a:t>
            </a:r>
            <a:r>
              <a:rPr lang="en-GB"/>
              <a:t> pulvinar a.</a:t>
            </a:r>
            <a:br>
              <a:rPr lang="en-GB"/>
            </a:br>
            <a:endParaRPr lang="en-GB"/>
          </a:p>
          <a:p>
            <a:r>
              <a:rPr lang="en-GB" noProof="0">
                <a:solidFill>
                  <a:srgbClr val="2C90CF"/>
                </a:solidFill>
              </a:rPr>
              <a:t>Question2?</a:t>
            </a:r>
            <a:endParaRPr lang="en-GB"/>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a:t>Cras </a:t>
            </a:r>
            <a:r>
              <a:rPr lang="en-GB" err="1"/>
              <a:t>ultricies</a:t>
            </a:r>
            <a:r>
              <a:rPr lang="en-GB"/>
              <a:t> ligula </a:t>
            </a:r>
            <a:r>
              <a:rPr lang="en-GB" err="1"/>
              <a:t>sed</a:t>
            </a:r>
            <a:r>
              <a:rPr lang="en-GB"/>
              <a:t> magna dictum porta. </a:t>
            </a:r>
            <a:r>
              <a:rPr lang="en-GB" err="1"/>
              <a:t>Mauris</a:t>
            </a:r>
            <a:r>
              <a:rPr lang="en-GB"/>
              <a:t> </a:t>
            </a:r>
            <a:r>
              <a:rPr lang="en-GB" err="1"/>
              <a:t>blandit</a:t>
            </a:r>
            <a:r>
              <a:rPr lang="en-GB"/>
              <a:t> </a:t>
            </a:r>
            <a:r>
              <a:rPr lang="en-GB" err="1"/>
              <a:t>aliquet</a:t>
            </a:r>
            <a:r>
              <a:rPr lang="en-GB"/>
              <a:t> </a:t>
            </a:r>
            <a:r>
              <a:rPr lang="en-GB" err="1"/>
              <a:t>elit</a:t>
            </a:r>
            <a:r>
              <a:rPr lang="en-GB"/>
              <a:t>, </a:t>
            </a:r>
            <a:r>
              <a:rPr lang="en-GB" err="1"/>
              <a:t>eget</a:t>
            </a:r>
            <a:r>
              <a:rPr lang="en-GB"/>
              <a:t> </a:t>
            </a:r>
            <a:r>
              <a:rPr lang="en-GB" err="1"/>
              <a:t>tincidunt</a:t>
            </a:r>
            <a:r>
              <a:rPr lang="en-GB"/>
              <a:t> </a:t>
            </a:r>
            <a:r>
              <a:rPr lang="en-GB" err="1"/>
              <a:t>nibh</a:t>
            </a:r>
            <a:r>
              <a:rPr lang="en-GB"/>
              <a:t> pulvinar a.</a:t>
            </a:r>
            <a:br>
              <a:rPr lang="en-GB"/>
            </a:br>
            <a:endParaRPr lang="en-GB"/>
          </a:p>
          <a:p>
            <a:r>
              <a:rPr lang="en-GB" noProof="0">
                <a:solidFill>
                  <a:srgbClr val="2C90CF"/>
                </a:solidFill>
              </a:rPr>
              <a:t>Question3?</a:t>
            </a:r>
            <a:endParaRPr lang="en-GB"/>
          </a:p>
          <a:p>
            <a:r>
              <a:rPr lang="en-GB"/>
              <a:t>Cras </a:t>
            </a:r>
            <a:r>
              <a:rPr lang="en-GB" err="1"/>
              <a:t>ultricies</a:t>
            </a:r>
            <a:r>
              <a:rPr lang="en-GB"/>
              <a:t> ligula </a:t>
            </a:r>
            <a:r>
              <a:rPr lang="en-GB" err="1"/>
              <a:t>sed</a:t>
            </a:r>
            <a:r>
              <a:rPr lang="en-GB"/>
              <a:t> magna dictum porta. </a:t>
            </a:r>
            <a:r>
              <a:rPr lang="en-GB" err="1"/>
              <a:t>Mauris</a:t>
            </a:r>
            <a:r>
              <a:rPr lang="en-GB"/>
              <a:t> </a:t>
            </a:r>
            <a:r>
              <a:rPr lang="en-GB" err="1"/>
              <a:t>blandit</a:t>
            </a:r>
            <a:r>
              <a:rPr lang="en-GB"/>
              <a:t> </a:t>
            </a:r>
            <a:r>
              <a:rPr lang="en-GB" err="1"/>
              <a:t>aliquet</a:t>
            </a:r>
            <a:r>
              <a:rPr lang="en-GB"/>
              <a:t> </a:t>
            </a:r>
            <a:r>
              <a:rPr lang="en-GB" err="1"/>
              <a:t>elit</a:t>
            </a:r>
            <a:r>
              <a:rPr lang="en-GB"/>
              <a:t>, </a:t>
            </a:r>
            <a:r>
              <a:rPr lang="en-GB" err="1"/>
              <a:t>eget</a:t>
            </a:r>
            <a:r>
              <a:rPr lang="en-GB"/>
              <a:t> </a:t>
            </a:r>
            <a:r>
              <a:rPr lang="en-GB" err="1"/>
              <a:t>tincidunt</a:t>
            </a:r>
            <a:r>
              <a:rPr lang="en-GB"/>
              <a:t> </a:t>
            </a:r>
            <a:r>
              <a:rPr lang="en-GB" err="1"/>
              <a:t>nibh</a:t>
            </a:r>
            <a:r>
              <a:rPr lang="en-GB"/>
              <a:t> pulvinar a.</a:t>
            </a:r>
          </a:p>
          <a:p>
            <a:endParaRPr lang="en-GB"/>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561975"/>
            <a:ext cx="7632700" cy="1103314"/>
          </a:xfrm>
          <a:prstGeom prst="rect">
            <a:avLst/>
          </a:prstGeom>
        </p:spPr>
        <p:txBody>
          <a:bodyPr lIns="0" tIns="0" rIns="0" bIns="0" anchor="t"/>
          <a:lstStyle>
            <a:lvl1pPr>
              <a:defRPr/>
            </a:lvl1pPr>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
        <p:nvSpPr>
          <p:cNvPr id="4" name="TextBox 3">
            <a:extLst>
              <a:ext uri="{FF2B5EF4-FFF2-40B4-BE49-F238E27FC236}">
                <a16:creationId xmlns:a16="http://schemas.microsoft.com/office/drawing/2014/main" id="{950425BB-4AFC-0A7F-D69B-AFD558616BA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9B2C4D40-64AF-619A-26D2-BCFCF400D637}"/>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Tree>
    <p:extLst>
      <p:ext uri="{BB962C8B-B14F-4D97-AF65-F5344CB8AC3E}">
        <p14:creationId xmlns:p14="http://schemas.microsoft.com/office/powerpoint/2010/main" val="3786931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289487566"/>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Tree>
    <p:extLst>
      <p:ext uri="{BB962C8B-B14F-4D97-AF65-F5344CB8AC3E}">
        <p14:creationId xmlns:p14="http://schemas.microsoft.com/office/powerpoint/2010/main" val="135800722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676293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tretch>
            <a:fillRect/>
          </a:stretch>
        </p:blipFill>
        <p:spPr>
          <a:xfrm>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63086496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334914"/>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Green Log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BA3EC0-C5E7-E140-A15C-0E87AFFB0F95}"/>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F91C65D-45ED-B84A-A6D0-C10F99051EB9}"/>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C70690C8-8E02-A545-AEE6-822FB65DF40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235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a:prstGeom prst="rect">
            <a:avLst/>
          </a:prstGeo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a:prstGeom prst="rect">
            <a:avLst/>
          </a:prstGeo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marL="457200" indent="-457200">
              <a:buFont typeface="Arial" panose="020B0604020202020204" pitchFamily="34" charset="0"/>
              <a:buChar char="•"/>
            </a:pPr>
            <a:r>
              <a:rPr lang="en-GB" noProof="0"/>
              <a:t>Donec </a:t>
            </a:r>
            <a:r>
              <a:rPr lang="en-GB" noProof="0" err="1"/>
              <a:t>rutrum</a:t>
            </a:r>
            <a:r>
              <a:rPr lang="en-GB" noProof="0"/>
              <a:t> </a:t>
            </a:r>
            <a:r>
              <a:rPr lang="en-GB" noProof="0" err="1"/>
              <a:t>congue</a:t>
            </a:r>
            <a:r>
              <a:rPr lang="en-GB" noProof="0"/>
              <a:t> </a:t>
            </a:r>
            <a:r>
              <a:rPr lang="en-GB" noProof="0" err="1"/>
              <a:t>leo</a:t>
            </a:r>
            <a:r>
              <a:rPr lang="en-GB" noProof="0"/>
              <a:t> </a:t>
            </a:r>
            <a:r>
              <a:rPr lang="en-GB" noProof="0" err="1"/>
              <a:t>eget</a:t>
            </a:r>
            <a:r>
              <a:rPr lang="en-GB" noProof="0"/>
              <a:t> </a:t>
            </a:r>
            <a:r>
              <a:rPr lang="en-GB" noProof="0" err="1"/>
              <a:t>malesuada</a:t>
            </a:r>
            <a:r>
              <a:rPr lang="en-GB" noProof="0"/>
              <a:t>.</a:t>
            </a:r>
          </a:p>
          <a:p>
            <a:pPr marL="457200" indent="-457200">
              <a:buFont typeface="Arial" panose="020B0604020202020204" pitchFamily="34" charset="0"/>
              <a:buChar char="•"/>
            </a:pPr>
            <a:r>
              <a:rPr lang="en-GB" noProof="0" err="1"/>
              <a:t>Curabitur</a:t>
            </a:r>
            <a:r>
              <a:rPr lang="en-GB" noProof="0"/>
              <a:t> </a:t>
            </a:r>
            <a:r>
              <a:rPr lang="en-GB" noProof="0" err="1"/>
              <a:t>aliquet</a:t>
            </a:r>
            <a:r>
              <a:rPr lang="en-GB" noProof="0"/>
              <a:t> </a:t>
            </a:r>
            <a:r>
              <a:rPr lang="en-GB" noProof="0" err="1"/>
              <a:t>quam</a:t>
            </a:r>
            <a:r>
              <a:rPr lang="en-GB" noProof="0"/>
              <a:t> id dui </a:t>
            </a:r>
            <a:r>
              <a:rPr lang="en-GB" noProof="0" err="1"/>
              <a:t>posuere</a:t>
            </a:r>
            <a:r>
              <a:rPr lang="en-GB" noProof="0"/>
              <a:t> </a:t>
            </a:r>
            <a:r>
              <a:rPr lang="en-GB" noProof="0" err="1"/>
              <a:t>blandit</a:t>
            </a:r>
            <a:r>
              <a:rPr lang="en-GB" noProof="0"/>
              <a:t>.</a:t>
            </a:r>
          </a:p>
          <a:p>
            <a:pPr marL="457200" indent="-457200">
              <a:buFont typeface="Arial" panose="020B0604020202020204" pitchFamily="34" charset="0"/>
              <a:buChar char="•"/>
            </a:pPr>
            <a:r>
              <a:rPr lang="en-GB" noProof="0"/>
              <a:t>Proin </a:t>
            </a:r>
            <a:r>
              <a:rPr lang="en-GB" noProof="0" err="1"/>
              <a:t>eget</a:t>
            </a:r>
            <a:r>
              <a:rPr lang="en-GB" noProof="0"/>
              <a:t> </a:t>
            </a:r>
            <a:r>
              <a:rPr lang="en-GB" noProof="0" err="1"/>
              <a:t>tortor</a:t>
            </a:r>
            <a:r>
              <a:rPr lang="en-GB" noProof="0"/>
              <a:t> </a:t>
            </a:r>
            <a:r>
              <a:rPr lang="en-GB" noProof="0" err="1"/>
              <a:t>risus</a:t>
            </a:r>
            <a:r>
              <a:rPr lang="en-GB" noProof="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ight Blue Logo 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B59F83-35BE-904B-BB5B-016BCF6E4D2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41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range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981F6-D708-3A4C-8FFF-0F391A6BD75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92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right Blue Logo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3008C2-78F9-C042-9A7E-BBB88000CA1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8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vy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88E2F2-E337-9C43-AB12-4352411C002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4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ed Logo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B5079E-60F3-3C41-9534-0C4908DFB9E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607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op Logo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2BAAB-CE2E-EE42-BA4B-ECEB0F896ED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2544763"/>
            <a:ext cx="10515600" cy="592138"/>
          </a:xfrm>
          <a:prstGeom prst="rect">
            <a:avLst/>
          </a:prstGeom>
        </p:spPr>
        <p:txBody>
          <a:bodyPr/>
          <a:lstStyle>
            <a:lvl1pPr algn="ct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0198E1-F29F-9144-B4B7-89E305581D13}"/>
              </a:ext>
            </a:extLst>
          </p:cNvPr>
          <p:cNvSpPr>
            <a:spLocks noGrp="1"/>
          </p:cNvSpPr>
          <p:nvPr>
            <p:ph idx="1"/>
          </p:nvPr>
        </p:nvSpPr>
        <p:spPr>
          <a:xfrm>
            <a:off x="838200" y="3322638"/>
            <a:ext cx="10515600" cy="30400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55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orizontal Cover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2EDD9C-D897-0C46-9B50-F6E3CDB0A6D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3ADE3A-59AE-5841-8222-432F48BB8FAC}"/>
              </a:ext>
            </a:extLst>
          </p:cNvPr>
          <p:cNvSpPr>
            <a:spLocks noGrp="1"/>
          </p:cNvSpPr>
          <p:nvPr>
            <p:ph type="title"/>
          </p:nvPr>
        </p:nvSpPr>
        <p:spPr>
          <a:xfrm>
            <a:off x="838200" y="4911725"/>
            <a:ext cx="10515600" cy="1325563"/>
          </a:xfrm>
          <a:prstGeom prst="rect">
            <a:avLst/>
          </a:prstGeom>
        </p:spPr>
        <p:txBody>
          <a:bodyPr/>
          <a:lstStyle>
            <a:lvl1pPr algn="ct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311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3142B8-01CF-D041-AD91-B25E5CEF5580}"/>
              </a:ext>
            </a:extLst>
          </p:cNvPr>
          <p:cNvPicPr>
            <a:picLocks noChangeAspect="1"/>
          </p:cNvPicPr>
          <p:nvPr userDrawn="1"/>
        </p:nvPicPr>
        <p:blipFill>
          <a:blip r:embed="rId29"/>
          <a:srcRect/>
          <a:stretch/>
        </p:blipFill>
        <p:spPr>
          <a:xfrm>
            <a:off x="251232" y="207065"/>
            <a:ext cx="2048330" cy="1318904"/>
          </a:xfrm>
          <a:prstGeom prst="rect">
            <a:avLst/>
          </a:prstGeom>
        </p:spPr>
      </p:pic>
    </p:spTree>
    <p:extLst>
      <p:ext uri="{BB962C8B-B14F-4D97-AF65-F5344CB8AC3E}">
        <p14:creationId xmlns:p14="http://schemas.microsoft.com/office/powerpoint/2010/main" val="264275756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673" r:id="rId20"/>
    <p:sldLayoutId id="2147483694" r:id="rId21"/>
    <p:sldLayoutId id="2147483665" r:id="rId22"/>
    <p:sldLayoutId id="2147483699" r:id="rId23"/>
    <p:sldLayoutId id="2147483700" r:id="rId24"/>
    <p:sldLayoutId id="2147483696" r:id="rId25"/>
    <p:sldLayoutId id="2147483697" r:id="rId26"/>
    <p:sldLayoutId id="2147483674"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ctrTitle"/>
          </p:nvPr>
        </p:nvSpPr>
        <p:spPr>
          <a:xfrm>
            <a:off x="532481" y="1041400"/>
            <a:ext cx="11127037" cy="2387600"/>
          </a:xfrm>
        </p:spPr>
        <p:txBody>
          <a:bodyPr lIns="91440" tIns="45720" rIns="91440" bIns="45720" anchor="ctr" anchorCtr="0">
            <a:noAutofit/>
          </a:bodyPr>
          <a:lstStyle/>
          <a:p>
            <a:r>
              <a:rPr lang="en-US" sz="4000" dirty="0">
                <a:latin typeface="Arial"/>
                <a:cs typeface="Arial"/>
              </a:rPr>
              <a:t>Integrating</a:t>
            </a:r>
            <a:r>
              <a:rPr lang="en-US" sz="4000" dirty="0"/>
              <a:t> Non-Communicable Disease Screening and Treatment in Antiretroviral Clinics: Insights from Malawi</a:t>
            </a:r>
            <a:endParaRPr lang="en-GB" sz="4000"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4294967295"/>
          </p:nvPr>
        </p:nvSpPr>
        <p:spPr>
          <a:xfrm>
            <a:off x="758283" y="3748106"/>
            <a:ext cx="10808169" cy="2608089"/>
          </a:xfrm>
          <a:prstGeom prst="rect">
            <a:avLst/>
          </a:prstGeom>
        </p:spPr>
        <p:txBody>
          <a:bodyPr lIns="91440" tIns="45720" rIns="91440" bIns="45720" anchor="t">
            <a:normAutofit/>
          </a:bodyPr>
          <a:lstStyle/>
          <a:p>
            <a:pPr marL="0" indent="0" algn="ctr">
              <a:lnSpc>
                <a:spcPct val="120000"/>
              </a:lnSpc>
              <a:buNone/>
            </a:pPr>
            <a:r>
              <a:rPr lang="en-GB" sz="4000" dirty="0"/>
              <a:t>Shalom </a:t>
            </a:r>
            <a:r>
              <a:rPr lang="en-GB" sz="4000" dirty="0" err="1"/>
              <a:t>Kawonga</a:t>
            </a:r>
            <a:r>
              <a:rPr lang="en-GB" sz="4000" dirty="0"/>
              <a:t> Dunga</a:t>
            </a:r>
          </a:p>
          <a:p>
            <a:pPr marL="0" indent="0" algn="ctr">
              <a:lnSpc>
                <a:spcPct val="120000"/>
              </a:lnSpc>
              <a:buNone/>
            </a:pPr>
            <a:r>
              <a:rPr lang="en-GB" sz="4000" dirty="0"/>
              <a:t>Elizabeth Glaser Pediatric AIDS Foundation</a:t>
            </a:r>
          </a:p>
          <a:p>
            <a:pPr marL="0" indent="0" algn="ctr">
              <a:lnSpc>
                <a:spcPct val="120000"/>
              </a:lnSpc>
              <a:buNone/>
            </a:pPr>
            <a:endParaRPr lang="en-GB" sz="4500" dirty="0"/>
          </a:p>
          <a:p>
            <a:pPr marL="0" indent="0" algn="ctr">
              <a:lnSpc>
                <a:spcPct val="120000"/>
              </a:lnSpc>
              <a:buNone/>
            </a:pPr>
            <a:endParaRPr lang="en-GB" sz="2400" dirty="0"/>
          </a:p>
        </p:txBody>
      </p:sp>
    </p:spTree>
    <p:extLst>
      <p:ext uri="{BB962C8B-B14F-4D97-AF65-F5344CB8AC3E}">
        <p14:creationId xmlns:p14="http://schemas.microsoft.com/office/powerpoint/2010/main" val="924144383"/>
      </p:ext>
    </p:extLst>
  </p:cSld>
  <p:clrMapOvr>
    <a:masterClrMapping/>
  </p:clrMapOvr>
  <mc:AlternateContent xmlns:mc="http://schemas.openxmlformats.org/markup-compatibility/2006" xmlns:p14="http://schemas.microsoft.com/office/powerpoint/2010/main">
    <mc:Choice Requires="p14">
      <p:transition spd="slow" p14:dur="2000" advTm="18055"/>
    </mc:Choice>
    <mc:Fallback xmlns="">
      <p:transition spd="slow" advTm="180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023BE27C-E46C-4F0A-BA58-75A8D0FFB9C9}"/>
              </a:ext>
            </a:extLst>
          </p:cNvPr>
          <p:cNvSpPr>
            <a:spLocks noGrp="1"/>
          </p:cNvSpPr>
          <p:nvPr>
            <p:ph type="title"/>
          </p:nvPr>
        </p:nvSpPr>
        <p:spPr>
          <a:xfrm>
            <a:off x="633760" y="220685"/>
            <a:ext cx="11175380" cy="561511"/>
          </a:xfrm>
        </p:spPr>
        <p:txBody>
          <a:bodyPr lIns="91440" tIns="45720" rIns="91440" bIns="45720" anchor="t">
            <a:noAutofit/>
          </a:bodyPr>
          <a:lstStyle/>
          <a:p>
            <a:r>
              <a:rPr lang="en-GB" sz="3200" dirty="0"/>
              <a:t>Hypertension and Diabetes Management</a:t>
            </a:r>
            <a:endParaRPr lang="en-GB" sz="3200" i="1" dirty="0">
              <a:solidFill>
                <a:schemeClr val="accent1"/>
              </a:solidFill>
            </a:endParaRPr>
          </a:p>
        </p:txBody>
      </p:sp>
      <p:cxnSp>
        <p:nvCxnSpPr>
          <p:cNvPr id="14" name="Straight Connector 13">
            <a:extLst>
              <a:ext uri="{FF2B5EF4-FFF2-40B4-BE49-F238E27FC236}">
                <a16:creationId xmlns:a16="http://schemas.microsoft.com/office/drawing/2014/main" id="{EDE28B51-8A95-4E1A-BE17-04F27AAA4F5E}"/>
              </a:ext>
            </a:extLst>
          </p:cNvPr>
          <p:cNvCxnSpPr>
            <a:cxnSpLocks/>
          </p:cNvCxnSpPr>
          <p:nvPr/>
        </p:nvCxnSpPr>
        <p:spPr>
          <a:xfrm>
            <a:off x="5921846" y="1585924"/>
            <a:ext cx="0" cy="4562179"/>
          </a:xfrm>
          <a:prstGeom prst="line">
            <a:avLst/>
          </a:prstGeom>
          <a:ln w="19050">
            <a:solidFill>
              <a:schemeClr val="bg2">
                <a:lumMod val="6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DD74A2A5-FCDD-4331-96B4-F5652452A758}"/>
              </a:ext>
            </a:extLst>
          </p:cNvPr>
          <p:cNvGraphicFramePr>
            <a:graphicFrameLocks/>
          </p:cNvGraphicFramePr>
          <p:nvPr>
            <p:extLst>
              <p:ext uri="{D42A27DB-BD31-4B8C-83A1-F6EECF244321}">
                <p14:modId xmlns:p14="http://schemas.microsoft.com/office/powerpoint/2010/main" val="377765088"/>
              </p:ext>
            </p:extLst>
          </p:nvPr>
        </p:nvGraphicFramePr>
        <p:xfrm>
          <a:off x="195209" y="1216710"/>
          <a:ext cx="5532648" cy="4859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379194CD-1C4F-42F9-9629-9DBC8A7B23E5}"/>
              </a:ext>
            </a:extLst>
          </p:cNvPr>
          <p:cNvGraphicFramePr>
            <a:graphicFrameLocks/>
          </p:cNvGraphicFramePr>
          <p:nvPr>
            <p:extLst>
              <p:ext uri="{D42A27DB-BD31-4B8C-83A1-F6EECF244321}">
                <p14:modId xmlns:p14="http://schemas.microsoft.com/office/powerpoint/2010/main" val="2068768273"/>
              </p:ext>
            </p:extLst>
          </p:nvPr>
        </p:nvGraphicFramePr>
        <p:xfrm>
          <a:off x="5921846" y="1216710"/>
          <a:ext cx="5992275" cy="503274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B809E42D-1EC9-0413-D341-0EE52B71E56E}"/>
              </a:ext>
            </a:extLst>
          </p:cNvPr>
          <p:cNvSpPr/>
          <p:nvPr/>
        </p:nvSpPr>
        <p:spPr>
          <a:xfrm>
            <a:off x="1993187" y="2878295"/>
            <a:ext cx="657546" cy="279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60%</a:t>
            </a:r>
          </a:p>
        </p:txBody>
      </p:sp>
    </p:spTree>
    <p:extLst>
      <p:ext uri="{BB962C8B-B14F-4D97-AF65-F5344CB8AC3E}">
        <p14:creationId xmlns:p14="http://schemas.microsoft.com/office/powerpoint/2010/main" val="127594285"/>
      </p:ext>
    </p:extLst>
  </p:cSld>
  <p:clrMapOvr>
    <a:masterClrMapping/>
  </p:clrMapOvr>
  <mc:AlternateContent xmlns:mc="http://schemas.openxmlformats.org/markup-compatibility/2006" xmlns:p14="http://schemas.microsoft.com/office/powerpoint/2010/main">
    <mc:Choice Requires="p14">
      <p:transition spd="slow" p14:dur="2000" advTm="71043"/>
    </mc:Choice>
    <mc:Fallback xmlns="">
      <p:transition spd="slow" advTm="7104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838200" y="365126"/>
            <a:ext cx="10515600" cy="713662"/>
          </a:xfrm>
        </p:spPr>
        <p:txBody>
          <a:bodyPr lIns="91440" tIns="45720" rIns="91440" bIns="45720" anchor="t"/>
          <a:lstStyle/>
          <a:p>
            <a:r>
              <a:rPr lang="en-GB" noProof="0" dirty="0"/>
              <a:t>Lessons </a:t>
            </a:r>
            <a:r>
              <a:rPr lang="en-GB" dirty="0"/>
              <a:t>Learned</a:t>
            </a:r>
            <a:endParaRPr lang="en-GB" noProof="0" dirty="0"/>
          </a:p>
        </p:txBody>
      </p:sp>
      <p:sp>
        <p:nvSpPr>
          <p:cNvPr id="2" name="Content Placeholder 1">
            <a:extLst>
              <a:ext uri="{FF2B5EF4-FFF2-40B4-BE49-F238E27FC236}">
                <a16:creationId xmlns:a16="http://schemas.microsoft.com/office/drawing/2014/main" id="{2F4A9785-5714-F747-B084-91CE0A734F24}"/>
              </a:ext>
            </a:extLst>
          </p:cNvPr>
          <p:cNvSpPr>
            <a:spLocks noGrp="1"/>
          </p:cNvSpPr>
          <p:nvPr>
            <p:ph idx="1"/>
          </p:nvPr>
        </p:nvSpPr>
        <p:spPr>
          <a:xfrm>
            <a:off x="838200" y="1241731"/>
            <a:ext cx="10679130" cy="4890313"/>
          </a:xfrm>
        </p:spPr>
        <p:txBody>
          <a:bodyPr lIns="91440" tIns="45720" rIns="91440" bIns="45720" anchor="t">
            <a:noAutofit/>
          </a:bodyPr>
          <a:lstStyle/>
          <a:p>
            <a:pPr marL="285750" indent="-285750">
              <a:lnSpc>
                <a:spcPct val="120000"/>
              </a:lnSpc>
            </a:pPr>
            <a:r>
              <a:rPr lang="en-US" sz="1600" dirty="0"/>
              <a:t>Integrating NCD screening and management within HIV clinics led to the identification of a high number of PLHIV with HTN and DM </a:t>
            </a:r>
          </a:p>
          <a:p>
            <a:pPr marL="285750" indent="-285750">
              <a:lnSpc>
                <a:spcPct val="120000"/>
              </a:lnSpc>
            </a:pPr>
            <a:r>
              <a:rPr lang="en-US" sz="1600" dirty="0"/>
              <a:t>There is a need to improve access to screening for hypertension (HTN) and diabetes mellitus (DM) among aging people living with HIV (PLHIV).</a:t>
            </a:r>
          </a:p>
          <a:p>
            <a:pPr marL="971550" lvl="1" indent="-285750">
              <a:lnSpc>
                <a:spcPct val="120000"/>
              </a:lnSpc>
              <a:buFont typeface="Wingdings" panose="05000000000000000000" pitchFamily="2" charset="2"/>
              <a:buChar char="§"/>
            </a:pPr>
            <a:r>
              <a:rPr lang="en-US" sz="1600" dirty="0"/>
              <a:t>additional tasks in ART clinics may require additional human resources for quality care</a:t>
            </a:r>
          </a:p>
          <a:p>
            <a:pPr marL="971550" lvl="1" indent="-285750">
              <a:lnSpc>
                <a:spcPct val="120000"/>
              </a:lnSpc>
              <a:buFont typeface="Wingdings" panose="05000000000000000000" pitchFamily="2" charset="2"/>
              <a:buChar char="§"/>
            </a:pPr>
            <a:r>
              <a:rPr lang="en-US" sz="1600" dirty="0"/>
              <a:t>there is need for careful consideration for the type of equipment and power sources that will be required for testing (incl. batteries)</a:t>
            </a:r>
          </a:p>
          <a:p>
            <a:pPr marL="971550" lvl="1" indent="-285750">
              <a:lnSpc>
                <a:spcPct val="120000"/>
              </a:lnSpc>
              <a:buFont typeface="Wingdings" panose="05000000000000000000" pitchFamily="2" charset="2"/>
              <a:buChar char="§"/>
            </a:pPr>
            <a:r>
              <a:rPr lang="en-US" sz="1600" dirty="0"/>
              <a:t>there is need to consider the clinic space and flow for efficient service delivery</a:t>
            </a:r>
          </a:p>
          <a:p>
            <a:pPr marL="971550" lvl="1" indent="-285750">
              <a:lnSpc>
                <a:spcPct val="120000"/>
              </a:lnSpc>
              <a:buFont typeface="Wingdings" panose="05000000000000000000" pitchFamily="2" charset="2"/>
              <a:buChar char="§"/>
            </a:pPr>
            <a:r>
              <a:rPr lang="en-US" sz="1600" dirty="0"/>
              <a:t>integrated monitoring and evaluation (M&amp;E) systems should be available, preferably digital </a:t>
            </a:r>
          </a:p>
          <a:p>
            <a:pPr marL="971550" lvl="1" indent="-285750">
              <a:lnSpc>
                <a:spcPct val="120000"/>
              </a:lnSpc>
              <a:buFont typeface="Wingdings" panose="05000000000000000000" pitchFamily="2" charset="2"/>
              <a:buChar char="§"/>
            </a:pPr>
            <a:endParaRPr lang="en-US" sz="1600" dirty="0">
              <a:cs typeface="Arial" panose="020B0604020202020204"/>
            </a:endParaRPr>
          </a:p>
          <a:p>
            <a:pPr marL="514350" indent="-285750">
              <a:lnSpc>
                <a:spcPct val="120000"/>
              </a:lnSpc>
            </a:pPr>
            <a:r>
              <a:rPr lang="en-US" sz="1600" dirty="0">
                <a:ea typeface="Verdana"/>
                <a:cs typeface="Arial"/>
              </a:rPr>
              <a:t>Using non-clinical providers in NCD screening can increase access to integrated NCD services by supplementing the clinical staff</a:t>
            </a:r>
          </a:p>
          <a:p>
            <a:pPr marL="514350" indent="-285750">
              <a:lnSpc>
                <a:spcPct val="120000"/>
              </a:lnSpc>
            </a:pPr>
            <a:endParaRPr lang="en-US" sz="1600" dirty="0">
              <a:ea typeface="Verdana"/>
              <a:cs typeface="Arial"/>
            </a:endParaRPr>
          </a:p>
          <a:p>
            <a:pPr marL="514350" indent="-285750">
              <a:lnSpc>
                <a:spcPct val="120000"/>
              </a:lnSpc>
            </a:pPr>
            <a:r>
              <a:rPr lang="en-US" sz="1600" dirty="0">
                <a:ea typeface="Verdana"/>
                <a:cs typeface="Arial"/>
              </a:rPr>
              <a:t>There is need to explore models of integration that may include medication dispensation within the ART clinics</a:t>
            </a:r>
            <a:endParaRPr lang="en-US" sz="1600" dirty="0">
              <a:cs typeface="Arial"/>
            </a:endParaRPr>
          </a:p>
          <a:p>
            <a:pPr marL="971550" lvl="1" indent="-285750">
              <a:lnSpc>
                <a:spcPct val="120000"/>
              </a:lnSpc>
            </a:pPr>
            <a:endParaRPr lang="en-US" sz="1600" dirty="0"/>
          </a:p>
          <a:p>
            <a:pPr marL="285750" indent="-285750">
              <a:lnSpc>
                <a:spcPct val="120000"/>
              </a:lnSpc>
            </a:pPr>
            <a:endParaRPr lang="en-US" sz="1600" dirty="0">
              <a:cs typeface="Arial" panose="020B0604020202020204"/>
            </a:endParaRPr>
          </a:p>
          <a:p>
            <a:pPr lvl="1" indent="0">
              <a:buNone/>
            </a:pPr>
            <a:endParaRPr lang="en-GB" sz="1600" noProof="0" dirty="0"/>
          </a:p>
          <a:p>
            <a:pPr marL="342900" indent="-342900">
              <a:buFont typeface="Arial" panose="020B0604020202020204" pitchFamily="34" charset="0"/>
              <a:buChar char="•"/>
            </a:pPr>
            <a:endParaRPr lang="en-GB" sz="1600" noProof="0" dirty="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noProof="0" dirty="0"/>
          </a:p>
        </p:txBody>
      </p:sp>
    </p:spTree>
    <p:extLst>
      <p:ext uri="{BB962C8B-B14F-4D97-AF65-F5344CB8AC3E}">
        <p14:creationId xmlns:p14="http://schemas.microsoft.com/office/powerpoint/2010/main" val="1515176715"/>
      </p:ext>
    </p:extLst>
  </p:cSld>
  <p:clrMapOvr>
    <a:masterClrMapping/>
  </p:clrMapOvr>
  <mc:AlternateContent xmlns:mc="http://schemas.openxmlformats.org/markup-compatibility/2006" xmlns:p14="http://schemas.microsoft.com/office/powerpoint/2010/main">
    <mc:Choice Requires="p14">
      <p:transition spd="slow" p14:dur="2000" advTm="88815"/>
    </mc:Choice>
    <mc:Fallback xmlns="">
      <p:transition spd="slow" advTm="888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0BB599-8E7D-44FF-BE92-AA4131395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186" y="4167937"/>
            <a:ext cx="1651450" cy="1589622"/>
          </a:xfrm>
          <a:prstGeom prst="rect">
            <a:avLst/>
          </a:prstGeom>
        </p:spPr>
      </p:pic>
      <p:sp>
        <p:nvSpPr>
          <p:cNvPr id="6" name="Rectangle 5">
            <a:extLst>
              <a:ext uri="{FF2B5EF4-FFF2-40B4-BE49-F238E27FC236}">
                <a16:creationId xmlns:a16="http://schemas.microsoft.com/office/drawing/2014/main" id="{1BB1AB2D-B35B-402E-85C0-BAC52E5970A4}"/>
              </a:ext>
            </a:extLst>
          </p:cNvPr>
          <p:cNvSpPr/>
          <p:nvPr/>
        </p:nvSpPr>
        <p:spPr>
          <a:xfrm>
            <a:off x="400906" y="1458801"/>
            <a:ext cx="11348185" cy="2862322"/>
          </a:xfrm>
          <a:prstGeom prst="rect">
            <a:avLst/>
          </a:prstGeom>
        </p:spPr>
        <p:txBody>
          <a:bodyPr wrap="square" lIns="91440" tIns="45720" rIns="91440" bIns="45720" anchor="t">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work described in this presentation was supported by the U.S. President’s Emergency Plan for AIDS Relief (PEPFAR) through the Centers for Disease Control and Prevention (CDC) under the Cooperative Agreement NU2GGH002425. Its contents are solely the responsibility of the authors and do not necessarily represent the official views of CDC.</a:t>
            </a:r>
          </a:p>
          <a:p>
            <a:pPr marL="285750" indent="-285750">
              <a:buFont typeface="Arial" panose="020B0604020202020204" pitchFamily="34" charset="0"/>
              <a:buChar char="•"/>
            </a:pPr>
            <a:r>
              <a:rPr lang="en-US" dirty="0"/>
              <a:t>We also acknowledge the Ministry of Health with the leadership of Department of HIV and AIDS for technical support and guidance. </a:t>
            </a:r>
            <a:endParaRPr lang="en-US" dirty="0">
              <a:cs typeface="Arial"/>
            </a:endParaRPr>
          </a:p>
          <a:p>
            <a:pPr marL="285750" indent="-285750">
              <a:buFont typeface="Arial" panose="020B0604020202020204" pitchFamily="34" charset="0"/>
              <a:buChar char="•"/>
            </a:pPr>
            <a:r>
              <a:rPr lang="en-US" dirty="0"/>
              <a:t>We also appreciate the support from the Ministry of Health and EGPAF district and facility staff. </a:t>
            </a:r>
            <a:endParaRPr lang="en-US" dirty="0">
              <a:cs typeface="Arial" panose="020B0604020202020204"/>
            </a:endParaRPr>
          </a:p>
          <a:p>
            <a:pPr marL="285750" indent="-285750">
              <a:buFont typeface="Arial" panose="020B0604020202020204" pitchFamily="34" charset="0"/>
              <a:buChar char="•"/>
            </a:pPr>
            <a:endParaRPr lang="en-AE" dirty="0"/>
          </a:p>
          <a:p>
            <a:endParaRPr lang="en-AE" dirty="0"/>
          </a:p>
        </p:txBody>
      </p:sp>
      <p:sp>
        <p:nvSpPr>
          <p:cNvPr id="7" name="Title 2">
            <a:extLst>
              <a:ext uri="{FF2B5EF4-FFF2-40B4-BE49-F238E27FC236}">
                <a16:creationId xmlns:a16="http://schemas.microsoft.com/office/drawing/2014/main" id="{D1A971C9-6E96-4708-AAB6-9A633D4219C7}"/>
              </a:ext>
            </a:extLst>
          </p:cNvPr>
          <p:cNvSpPr txBox="1">
            <a:spLocks/>
          </p:cNvSpPr>
          <p:nvPr/>
        </p:nvSpPr>
        <p:spPr>
          <a:xfrm>
            <a:off x="723195" y="513321"/>
            <a:ext cx="7632700" cy="621416"/>
          </a:xfrm>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b="0">
                <a:solidFill>
                  <a:schemeClr val="accent2"/>
                </a:solidFill>
              </a:rPr>
              <a:t>Acknowledgements</a:t>
            </a:r>
          </a:p>
        </p:txBody>
      </p:sp>
      <p:pic>
        <p:nvPicPr>
          <p:cNvPr id="11" name="Picture 10">
            <a:extLst>
              <a:ext uri="{FF2B5EF4-FFF2-40B4-BE49-F238E27FC236}">
                <a16:creationId xmlns:a16="http://schemas.microsoft.com/office/drawing/2014/main" id="{A431CA47-FD89-F748-94DA-F783479894FF}"/>
              </a:ext>
            </a:extLst>
          </p:cNvPr>
          <p:cNvPicPr>
            <a:picLocks noChangeAspect="1"/>
          </p:cNvPicPr>
          <p:nvPr/>
        </p:nvPicPr>
        <p:blipFill>
          <a:blip r:embed="rId4"/>
          <a:stretch>
            <a:fillRect/>
          </a:stretch>
        </p:blipFill>
        <p:spPr>
          <a:xfrm>
            <a:off x="8355895" y="4561557"/>
            <a:ext cx="2748479" cy="700782"/>
          </a:xfrm>
          <a:prstGeom prst="rect">
            <a:avLst/>
          </a:prstGeom>
        </p:spPr>
      </p:pic>
      <p:pic>
        <p:nvPicPr>
          <p:cNvPr id="13" name="Picture 12">
            <a:extLst>
              <a:ext uri="{FF2B5EF4-FFF2-40B4-BE49-F238E27FC236}">
                <a16:creationId xmlns:a16="http://schemas.microsoft.com/office/drawing/2014/main" id="{F909EAF3-77E0-3D4B-B910-69FE4D247647}"/>
              </a:ext>
            </a:extLst>
          </p:cNvPr>
          <p:cNvPicPr>
            <a:picLocks noChangeAspect="1"/>
          </p:cNvPicPr>
          <p:nvPr/>
        </p:nvPicPr>
        <p:blipFill>
          <a:blip r:embed="rId5"/>
          <a:stretch>
            <a:fillRect/>
          </a:stretch>
        </p:blipFill>
        <p:spPr>
          <a:xfrm>
            <a:off x="2001933" y="4171456"/>
            <a:ext cx="1436554" cy="1480984"/>
          </a:xfrm>
          <a:prstGeom prst="rect">
            <a:avLst/>
          </a:prstGeom>
        </p:spPr>
      </p:pic>
    </p:spTree>
    <p:extLst>
      <p:ext uri="{BB962C8B-B14F-4D97-AF65-F5344CB8AC3E}">
        <p14:creationId xmlns:p14="http://schemas.microsoft.com/office/powerpoint/2010/main" val="2721340615"/>
      </p:ext>
    </p:extLst>
  </p:cSld>
  <p:clrMapOvr>
    <a:masterClrMapping/>
  </p:clrMapOvr>
  <mc:AlternateContent xmlns:mc="http://schemas.openxmlformats.org/markup-compatibility/2006" xmlns:p14="http://schemas.microsoft.com/office/powerpoint/2010/main">
    <mc:Choice Requires="p14">
      <p:transition spd="slow" p14:dur="2000" advTm="15892"/>
    </mc:Choice>
    <mc:Fallback xmlns="">
      <p:transition spd="slow" advTm="1589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45F725-07E4-4EE3-B715-60A2228356EE}"/>
              </a:ext>
            </a:extLst>
          </p:cNvPr>
          <p:cNvSpPr>
            <a:spLocks noGrp="1"/>
          </p:cNvSpPr>
          <p:nvPr>
            <p:ph type="title"/>
          </p:nvPr>
        </p:nvSpPr>
        <p:spPr>
          <a:xfrm>
            <a:off x="400852" y="272198"/>
            <a:ext cx="10841436" cy="1325563"/>
          </a:xfrm>
        </p:spPr>
        <p:txBody>
          <a:bodyPr lIns="91440" tIns="45720" rIns="91440" bIns="45720" anchor="t">
            <a:normAutofit/>
          </a:bodyPr>
          <a:lstStyle/>
          <a:p>
            <a:r>
              <a:rPr lang="en-US" sz="4000"/>
              <a:t>Introduction: </a:t>
            </a:r>
            <a:r>
              <a:rPr lang="en-GB" sz="4000"/>
              <a:t>ART Cohort in Malawi</a:t>
            </a:r>
            <a:endParaRPr lang="en-MW" sz="4000"/>
          </a:p>
        </p:txBody>
      </p:sp>
      <p:sp>
        <p:nvSpPr>
          <p:cNvPr id="14" name="Text Placeholder 1">
            <a:extLst>
              <a:ext uri="{FF2B5EF4-FFF2-40B4-BE49-F238E27FC236}">
                <a16:creationId xmlns:a16="http://schemas.microsoft.com/office/drawing/2014/main" id="{8F495641-D953-4693-B904-70F231BA66F1}"/>
              </a:ext>
            </a:extLst>
          </p:cNvPr>
          <p:cNvSpPr txBox="1">
            <a:spLocks/>
          </p:cNvSpPr>
          <p:nvPr/>
        </p:nvSpPr>
        <p:spPr>
          <a:xfrm>
            <a:off x="400852" y="1160256"/>
            <a:ext cx="5583636" cy="4690123"/>
          </a:xfrm>
          <a:prstGeom prst="rect">
            <a:avLst/>
          </a:prstGeom>
        </p:spPr>
        <p:txBody>
          <a:bodyPr vert="horz" lIns="0" tIns="0" rIns="0" bIns="0" rtlCol="0" anchor="t">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pPr marL="342900" indent="-342900">
              <a:buChar char="•"/>
            </a:pPr>
            <a:r>
              <a:rPr lang="en-US" sz="2400" dirty="0"/>
              <a:t>Increased access to ART has improved the life expectancy of people living with HIV (PLHIV)</a:t>
            </a:r>
            <a:br>
              <a:rPr lang="en-US" sz="2400" dirty="0"/>
            </a:br>
            <a:endParaRPr lang="en-US" sz="2400" dirty="0">
              <a:cs typeface="Arial" panose="020B0604020202020204"/>
            </a:endParaRPr>
          </a:p>
          <a:p>
            <a:pPr marL="342900" indent="-342900">
              <a:buChar char="•"/>
            </a:pPr>
            <a:r>
              <a:rPr lang="en-US" sz="2400" dirty="0">
                <a:ea typeface="+mn-lt"/>
                <a:cs typeface="+mn-lt"/>
              </a:rPr>
              <a:t>As PLHIV age, they are at high risk of developing non-communicable diseases such as hypertension (HTN) and diabetes mellitus (DM)</a:t>
            </a:r>
            <a:br>
              <a:rPr lang="en-US" sz="2400" dirty="0">
                <a:ea typeface="+mn-lt"/>
                <a:cs typeface="+mn-lt"/>
              </a:rPr>
            </a:br>
            <a:endParaRPr lang="en-US" sz="2400" strike="sngStrike" dirty="0">
              <a:highlight>
                <a:srgbClr val="FFFF00"/>
              </a:highlight>
              <a:cs typeface="Arial"/>
            </a:endParaRPr>
          </a:p>
          <a:p>
            <a:pPr marL="342900" indent="-342900">
              <a:buChar char="•"/>
            </a:pPr>
            <a:r>
              <a:rPr lang="en-US" sz="2400" dirty="0">
                <a:latin typeface="Arial"/>
                <a:ea typeface="Verdana"/>
                <a:cs typeface="Arial"/>
              </a:rPr>
              <a:t>Integrating NCD care within ART clinics is important for comprehensive healthcare of an aging PLHIV population </a:t>
            </a:r>
            <a:endParaRPr lang="en-US" dirty="0">
              <a:cs typeface="Arial" panose="020B0604020202020204"/>
            </a:endParaRPr>
          </a:p>
        </p:txBody>
      </p:sp>
      <p:graphicFrame>
        <p:nvGraphicFramePr>
          <p:cNvPr id="16" name="Picture Placeholder 4">
            <a:extLst>
              <a:ext uri="{FF2B5EF4-FFF2-40B4-BE49-F238E27FC236}">
                <a16:creationId xmlns:a16="http://schemas.microsoft.com/office/drawing/2014/main" id="{45B23668-73D2-4F6E-A10C-A4469E914EA1}"/>
              </a:ext>
            </a:extLst>
          </p:cNvPr>
          <p:cNvGraphicFramePr>
            <a:graphicFrameLocks/>
          </p:cNvGraphicFramePr>
          <p:nvPr>
            <p:extLst>
              <p:ext uri="{D42A27DB-BD31-4B8C-83A1-F6EECF244321}">
                <p14:modId xmlns:p14="http://schemas.microsoft.com/office/powerpoint/2010/main" val="628409685"/>
              </p:ext>
            </p:extLst>
          </p:nvPr>
        </p:nvGraphicFramePr>
        <p:xfrm>
          <a:off x="6757639" y="1147105"/>
          <a:ext cx="5118410" cy="4885705"/>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3F10D87A-4F8C-4551-9654-A6A7719380DF}"/>
              </a:ext>
            </a:extLst>
          </p:cNvPr>
          <p:cNvSpPr/>
          <p:nvPr/>
        </p:nvSpPr>
        <p:spPr>
          <a:xfrm>
            <a:off x="6484712" y="5823733"/>
            <a:ext cx="3342974" cy="3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r>
              <a:rPr lang="en-US" sz="1000" b="1">
                <a:solidFill>
                  <a:schemeClr val="tx1"/>
                </a:solidFill>
              </a:rPr>
              <a:t>Data Source</a:t>
            </a:r>
            <a:r>
              <a:rPr lang="en-US" sz="1000">
                <a:solidFill>
                  <a:schemeClr val="tx1"/>
                </a:solidFill>
              </a:rPr>
              <a:t>: Malawi Analytics Platform</a:t>
            </a:r>
          </a:p>
        </p:txBody>
      </p:sp>
      <p:sp>
        <p:nvSpPr>
          <p:cNvPr id="18" name="Rectangle 17">
            <a:extLst>
              <a:ext uri="{FF2B5EF4-FFF2-40B4-BE49-F238E27FC236}">
                <a16:creationId xmlns:a16="http://schemas.microsoft.com/office/drawing/2014/main" id="{5F976EB8-446F-4C1D-A762-53E4C83044E8}"/>
              </a:ext>
            </a:extLst>
          </p:cNvPr>
          <p:cNvSpPr/>
          <p:nvPr/>
        </p:nvSpPr>
        <p:spPr>
          <a:xfrm>
            <a:off x="8972869" y="1949432"/>
            <a:ext cx="2068697" cy="707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r>
              <a:rPr lang="en-US" sz="1600" dirty="0"/>
              <a:t>81% &gt; 30 years</a:t>
            </a:r>
          </a:p>
          <a:p>
            <a:r>
              <a:rPr lang="en-US" sz="1600" dirty="0"/>
              <a:t>57% &gt; 40 years </a:t>
            </a:r>
          </a:p>
          <a:p>
            <a:r>
              <a:rPr lang="en-US" sz="1600" dirty="0"/>
              <a:t>30% &gt; 50 years</a:t>
            </a:r>
          </a:p>
        </p:txBody>
      </p:sp>
    </p:spTree>
    <p:extLst>
      <p:ext uri="{BB962C8B-B14F-4D97-AF65-F5344CB8AC3E}">
        <p14:creationId xmlns:p14="http://schemas.microsoft.com/office/powerpoint/2010/main" val="1482597907"/>
      </p:ext>
    </p:extLst>
  </p:cSld>
  <p:clrMapOvr>
    <a:masterClrMapping/>
  </p:clrMapOvr>
  <mc:AlternateContent xmlns:mc="http://schemas.openxmlformats.org/markup-compatibility/2006" xmlns:p14="http://schemas.microsoft.com/office/powerpoint/2010/main">
    <mc:Choice Requires="p14">
      <p:transition spd="slow" p14:dur="2000" advTm="28710"/>
    </mc:Choice>
    <mc:Fallback xmlns="">
      <p:transition spd="slow" advTm="287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F66E-BDB9-31A9-3E2D-A0369DB8FFFE}"/>
              </a:ext>
            </a:extLst>
          </p:cNvPr>
          <p:cNvSpPr>
            <a:spLocks noGrp="1"/>
          </p:cNvSpPr>
          <p:nvPr>
            <p:ph type="title"/>
          </p:nvPr>
        </p:nvSpPr>
        <p:spPr>
          <a:xfrm>
            <a:off x="838200" y="69565"/>
            <a:ext cx="10515600" cy="1325563"/>
          </a:xfrm>
        </p:spPr>
        <p:txBody>
          <a:bodyPr lIns="91440" tIns="45720" rIns="91440" bIns="45720" anchor="t"/>
          <a:lstStyle/>
          <a:p>
            <a:r>
              <a:rPr lang="en-GB" sz="4000" dirty="0">
                <a:cs typeface="Arial"/>
              </a:rPr>
              <a:t>MoH Guidance on NCD integration in Malawi</a:t>
            </a:r>
            <a:endParaRPr lang="en-US" dirty="0"/>
          </a:p>
        </p:txBody>
      </p:sp>
      <p:sp>
        <p:nvSpPr>
          <p:cNvPr id="3" name="Content Placeholder 2">
            <a:extLst>
              <a:ext uri="{FF2B5EF4-FFF2-40B4-BE49-F238E27FC236}">
                <a16:creationId xmlns:a16="http://schemas.microsoft.com/office/drawing/2014/main" id="{465A0FCF-10FD-ACEF-6C03-6E791D3E7A8D}"/>
              </a:ext>
            </a:extLst>
          </p:cNvPr>
          <p:cNvSpPr>
            <a:spLocks noGrp="1"/>
          </p:cNvSpPr>
          <p:nvPr>
            <p:ph idx="1"/>
          </p:nvPr>
        </p:nvSpPr>
        <p:spPr>
          <a:xfrm>
            <a:off x="289413" y="1025911"/>
            <a:ext cx="6891972" cy="3746004"/>
          </a:xfrm>
        </p:spPr>
        <p:txBody>
          <a:bodyPr lIns="91440" tIns="45720" rIns="91440" bIns="45720" anchor="t"/>
          <a:lstStyle/>
          <a:p>
            <a:pPr marL="0" indent="0">
              <a:buNone/>
            </a:pPr>
            <a:r>
              <a:rPr lang="en-US" sz="2000" dirty="0">
                <a:solidFill>
                  <a:srgbClr val="2896D0"/>
                </a:solidFill>
                <a:cs typeface="Arial"/>
              </a:rPr>
              <a:t>Integration of NCD Management and ART</a:t>
            </a:r>
            <a:endParaRPr lang="en-US" dirty="0">
              <a:solidFill>
                <a:srgbClr val="2896D0"/>
              </a:solidFill>
              <a:cs typeface="Arial" panose="020B0604020202020204"/>
            </a:endParaRPr>
          </a:p>
          <a:p>
            <a:pPr marL="568325" lvl="1" indent="-222250">
              <a:lnSpc>
                <a:spcPct val="150000"/>
              </a:lnSpc>
              <a:buFont typeface="Courier New" panose="020B0604020202020204" pitchFamily="34" charset="0"/>
              <a:buChar char="o"/>
            </a:pPr>
            <a:r>
              <a:rPr lang="en-US" sz="1600" dirty="0">
                <a:cs typeface="Arial"/>
              </a:rPr>
              <a:t>I</a:t>
            </a:r>
            <a:r>
              <a:rPr lang="en-US" sz="1800" dirty="0">
                <a:cs typeface="Arial"/>
              </a:rPr>
              <a:t>ntegrate HIV and NCD education in ART clinic health talks</a:t>
            </a:r>
          </a:p>
          <a:p>
            <a:pPr marL="568325" lvl="1" indent="-222250">
              <a:lnSpc>
                <a:spcPct val="150000"/>
              </a:lnSpc>
              <a:buFont typeface="Courier New,monospace" panose="020B0604020202020204" pitchFamily="34" charset="0"/>
              <a:buChar char="o"/>
            </a:pPr>
            <a:r>
              <a:rPr lang="en-US" sz="1800" dirty="0">
                <a:cs typeface="Arial"/>
              </a:rPr>
              <a:t>Integrate NCD screening and management in ART services whenever possible</a:t>
            </a:r>
          </a:p>
          <a:p>
            <a:pPr marL="858838" lvl="2" indent="-234950">
              <a:lnSpc>
                <a:spcPct val="150000"/>
              </a:lnSpc>
              <a:buFont typeface="Wingdings,Sans-Serif" panose="020B0604020202020204" pitchFamily="34" charset="0"/>
              <a:buChar char="§"/>
            </a:pPr>
            <a:r>
              <a:rPr lang="en-US" sz="1800" dirty="0">
                <a:cs typeface="Arial"/>
              </a:rPr>
              <a:t>Refer NCD patients for end organ damage investigation.</a:t>
            </a:r>
          </a:p>
          <a:p>
            <a:pPr lvl="1">
              <a:lnSpc>
                <a:spcPct val="150000"/>
              </a:lnSpc>
              <a:buFont typeface="Courier New" panose="020B0604020202020204" pitchFamily="34" charset="0"/>
              <a:buChar char="o"/>
            </a:pPr>
            <a:r>
              <a:rPr lang="en-US" sz="1800" dirty="0">
                <a:cs typeface="Arial"/>
              </a:rPr>
              <a:t>Align ART and NCD clinic appointments if a full integration is not feasible</a:t>
            </a:r>
          </a:p>
          <a:p>
            <a:pPr lvl="2">
              <a:lnSpc>
                <a:spcPct val="150000"/>
              </a:lnSpc>
              <a:buFont typeface="Wingdings" panose="020B0604020202020204" pitchFamily="34" charset="0"/>
              <a:buChar char="§"/>
            </a:pPr>
            <a:endParaRPr lang="en-US" sz="1600" dirty="0">
              <a:cs typeface="Arial"/>
            </a:endParaRPr>
          </a:p>
          <a:p>
            <a:pPr lvl="2">
              <a:buFont typeface="Wingdings" panose="020B0604020202020204" pitchFamily="34" charset="0"/>
              <a:buChar char="§"/>
            </a:pPr>
            <a:endParaRPr lang="en-US" sz="1800" dirty="0">
              <a:cs typeface="Arial"/>
            </a:endParaRPr>
          </a:p>
          <a:p>
            <a:pPr lvl="2">
              <a:buFont typeface="Wingdings" panose="020B0604020202020204" pitchFamily="34" charset="0"/>
              <a:buChar char="§"/>
            </a:pPr>
            <a:endParaRPr lang="en-US" dirty="0">
              <a:cs typeface="Arial"/>
            </a:endParaRPr>
          </a:p>
        </p:txBody>
      </p:sp>
      <p:sp>
        <p:nvSpPr>
          <p:cNvPr id="5" name="Rectangle 4">
            <a:extLst>
              <a:ext uri="{FF2B5EF4-FFF2-40B4-BE49-F238E27FC236}">
                <a16:creationId xmlns:a16="http://schemas.microsoft.com/office/drawing/2014/main" id="{978F0A46-EE17-C413-6B11-660217BF7688}"/>
              </a:ext>
            </a:extLst>
          </p:cNvPr>
          <p:cNvSpPr/>
          <p:nvPr/>
        </p:nvSpPr>
        <p:spPr>
          <a:xfrm>
            <a:off x="289413" y="4189662"/>
            <a:ext cx="6792035" cy="1860990"/>
          </a:xfrm>
          <a:prstGeom prst="rect">
            <a:avLst/>
          </a:prstGeom>
          <a:solidFill>
            <a:srgbClr val="0081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r>
              <a:rPr lang="en-US" dirty="0"/>
              <a:t>Annual</a:t>
            </a:r>
            <a:r>
              <a:rPr lang="en-US" b="1" dirty="0"/>
              <a:t> hypertension screening </a:t>
            </a:r>
            <a:r>
              <a:rPr lang="en-US" dirty="0"/>
              <a:t>for all adults aged 30 years and above</a:t>
            </a:r>
            <a:br>
              <a:rPr lang="en-US" dirty="0"/>
            </a:br>
            <a:endParaRPr lang="en-US" dirty="0">
              <a:cs typeface="Arial"/>
            </a:endParaRPr>
          </a:p>
          <a:p>
            <a:pPr algn="l"/>
            <a:r>
              <a:rPr lang="en-US" dirty="0"/>
              <a:t>Annual </a:t>
            </a:r>
            <a:r>
              <a:rPr lang="en-US" b="1" dirty="0"/>
              <a:t>diabetes screening </a:t>
            </a:r>
            <a:r>
              <a:rPr lang="en-US" dirty="0"/>
              <a:t>for all adults aged 40 years and above using blood glucose measurement.</a:t>
            </a:r>
            <a:endParaRPr lang="en-US" dirty="0">
              <a:cs typeface="Arial"/>
            </a:endParaRPr>
          </a:p>
        </p:txBody>
      </p:sp>
      <p:pic>
        <p:nvPicPr>
          <p:cNvPr id="7" name="Picture 6" descr="A poster with a child and a map&#10;&#10;Description automatically generated">
            <a:extLst>
              <a:ext uri="{FF2B5EF4-FFF2-40B4-BE49-F238E27FC236}">
                <a16:creationId xmlns:a16="http://schemas.microsoft.com/office/drawing/2014/main" id="{7E6C039F-512B-1925-7114-4771EAC43458}"/>
              </a:ext>
            </a:extLst>
          </p:cNvPr>
          <p:cNvPicPr>
            <a:picLocks noChangeAspect="1"/>
          </p:cNvPicPr>
          <p:nvPr/>
        </p:nvPicPr>
        <p:blipFill>
          <a:blip r:embed="rId2"/>
          <a:stretch>
            <a:fillRect/>
          </a:stretch>
        </p:blipFill>
        <p:spPr>
          <a:xfrm>
            <a:off x="7385559" y="1189822"/>
            <a:ext cx="4612734" cy="4935831"/>
          </a:xfrm>
          <a:prstGeom prst="rect">
            <a:avLst/>
          </a:prstGeom>
        </p:spPr>
      </p:pic>
    </p:spTree>
    <p:extLst>
      <p:ext uri="{BB962C8B-B14F-4D97-AF65-F5344CB8AC3E}">
        <p14:creationId xmlns:p14="http://schemas.microsoft.com/office/powerpoint/2010/main" val="671011897"/>
      </p:ext>
    </p:extLst>
  </p:cSld>
  <p:clrMapOvr>
    <a:masterClrMapping/>
  </p:clrMapOvr>
  <mc:AlternateContent xmlns:mc="http://schemas.openxmlformats.org/markup-compatibility/2006" xmlns:p14="http://schemas.microsoft.com/office/powerpoint/2010/main">
    <mc:Choice Requires="p14">
      <p:transition spd="slow" p14:dur="2000" advTm="15258"/>
    </mc:Choice>
    <mc:Fallback xmlns="">
      <p:transition spd="slow" advTm="152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6139E-1339-4FEA-8511-4D56E1485C39}"/>
              </a:ext>
            </a:extLst>
          </p:cNvPr>
          <p:cNvSpPr>
            <a:spLocks noGrp="1"/>
          </p:cNvSpPr>
          <p:nvPr>
            <p:ph type="title"/>
          </p:nvPr>
        </p:nvSpPr>
        <p:spPr>
          <a:xfrm>
            <a:off x="783373" y="138450"/>
            <a:ext cx="10625253" cy="643522"/>
          </a:xfrm>
        </p:spPr>
        <p:txBody>
          <a:bodyPr lIns="91440" tIns="45720" rIns="91440" bIns="45720" anchor="t">
            <a:noAutofit/>
          </a:bodyPr>
          <a:lstStyle/>
          <a:p>
            <a:r>
              <a:rPr lang="en-US" sz="3200" dirty="0"/>
              <a:t>Operational Considerations for NCD Integration in Malawi</a:t>
            </a:r>
          </a:p>
        </p:txBody>
      </p:sp>
      <p:sp>
        <p:nvSpPr>
          <p:cNvPr id="4" name="Content Placeholder 3">
            <a:extLst>
              <a:ext uri="{FF2B5EF4-FFF2-40B4-BE49-F238E27FC236}">
                <a16:creationId xmlns:a16="http://schemas.microsoft.com/office/drawing/2014/main" id="{3EC0F7FE-989E-4A3F-ADDE-00E60DC59109}"/>
              </a:ext>
            </a:extLst>
          </p:cNvPr>
          <p:cNvSpPr>
            <a:spLocks noGrp="1"/>
          </p:cNvSpPr>
          <p:nvPr>
            <p:ph idx="1"/>
          </p:nvPr>
        </p:nvSpPr>
        <p:spPr>
          <a:xfrm>
            <a:off x="838201" y="1976437"/>
            <a:ext cx="4493964" cy="4200526"/>
          </a:xfrm>
        </p:spPr>
        <p:txBody>
          <a:bodyPr>
            <a:normAutofit/>
          </a:bodyPr>
          <a:lstStyle/>
          <a:p>
            <a:pPr lvl="1"/>
            <a:endParaRPr lang="en-US">
              <a:latin typeface="Gill Sans MT" panose="020B0502020104020203" pitchFamily="34" charset="0"/>
            </a:endParaRPr>
          </a:p>
          <a:p>
            <a:endParaRPr lang="en-US"/>
          </a:p>
        </p:txBody>
      </p:sp>
      <p:sp>
        <p:nvSpPr>
          <p:cNvPr id="7" name="Text Placeholder 6">
            <a:extLst>
              <a:ext uri="{FF2B5EF4-FFF2-40B4-BE49-F238E27FC236}">
                <a16:creationId xmlns:a16="http://schemas.microsoft.com/office/drawing/2014/main" id="{6618F417-A672-4971-B43A-7F7A4AD310C8}"/>
              </a:ext>
            </a:extLst>
          </p:cNvPr>
          <p:cNvSpPr>
            <a:spLocks noGrp="1"/>
          </p:cNvSpPr>
          <p:nvPr>
            <p:ph type="body" sz="quarter" idx="4294967295"/>
          </p:nvPr>
        </p:nvSpPr>
        <p:spPr>
          <a:xfrm>
            <a:off x="561642" y="922778"/>
            <a:ext cx="5525993" cy="4811721"/>
          </a:xfrm>
          <a:prstGeom prst="rect">
            <a:avLst/>
          </a:prstGeom>
        </p:spPr>
        <p:txBody>
          <a:bodyPr lIns="91440" tIns="45720" rIns="91440" bIns="45720" anchor="t">
            <a:normAutofit fontScale="25000" lnSpcReduction="20000"/>
          </a:bodyPr>
          <a:lstStyle/>
          <a:p>
            <a:pPr marL="0" indent="0">
              <a:lnSpc>
                <a:spcPct val="120000"/>
              </a:lnSpc>
              <a:buNone/>
            </a:pPr>
            <a:r>
              <a:rPr lang="en-US" sz="8000" b="1" dirty="0">
                <a:solidFill>
                  <a:schemeClr val="accent6"/>
                </a:solidFill>
                <a:latin typeface="+mn-lt"/>
              </a:rPr>
              <a:t>Human Resources</a:t>
            </a:r>
          </a:p>
          <a:p>
            <a:pPr marL="0" indent="0">
              <a:lnSpc>
                <a:spcPct val="120000"/>
              </a:lnSpc>
              <a:buNone/>
            </a:pPr>
            <a:r>
              <a:rPr lang="en-US" sz="8000" b="1" dirty="0">
                <a:solidFill>
                  <a:schemeClr val="accent6"/>
                </a:solidFill>
              </a:rPr>
              <a:t>Non-Clinical</a:t>
            </a:r>
            <a:r>
              <a:rPr lang="en-US" sz="8000" b="1" dirty="0">
                <a:solidFill>
                  <a:schemeClr val="accent6"/>
                </a:solidFill>
                <a:latin typeface="+mn-lt"/>
              </a:rPr>
              <a:t> </a:t>
            </a:r>
            <a:r>
              <a:rPr lang="en-US" sz="8000" b="1" dirty="0">
                <a:solidFill>
                  <a:schemeClr val="accent6"/>
                </a:solidFill>
              </a:rPr>
              <a:t>Cadres</a:t>
            </a:r>
            <a:endParaRPr lang="en-US" sz="8000" dirty="0">
              <a:solidFill>
                <a:schemeClr val="accent6"/>
              </a:solidFill>
              <a:cs typeface="Arial" panose="020B0604020202020204"/>
            </a:endParaRPr>
          </a:p>
          <a:p>
            <a:pPr marL="623888" lvl="1" indent="-333375">
              <a:lnSpc>
                <a:spcPct val="120000"/>
              </a:lnSpc>
            </a:pPr>
            <a:r>
              <a:rPr lang="en-US" sz="7200" dirty="0"/>
              <a:t>HIV Diagnostic Assistants (HDAs)</a:t>
            </a:r>
            <a:endParaRPr lang="en-US" sz="7200" dirty="0">
              <a:cs typeface="Arial"/>
            </a:endParaRPr>
          </a:p>
          <a:p>
            <a:pPr marL="1081088" lvl="3" indent="-333375">
              <a:lnSpc>
                <a:spcPct val="120000"/>
              </a:lnSpc>
              <a:buFont typeface="Wingdings" panose="020B0604020202020204" pitchFamily="34" charset="0"/>
              <a:buChar char="§"/>
            </a:pPr>
            <a:r>
              <a:rPr lang="en-US" sz="7200" dirty="0"/>
              <a:t>glucose testing</a:t>
            </a:r>
          </a:p>
          <a:p>
            <a:pPr marL="623888" lvl="1" indent="-333375">
              <a:lnSpc>
                <a:spcPct val="120000"/>
              </a:lnSpc>
            </a:pPr>
            <a:r>
              <a:rPr lang="en-US" sz="7200" dirty="0"/>
              <a:t>Treatment supporters </a:t>
            </a:r>
            <a:endParaRPr lang="en-US" sz="7200" dirty="0">
              <a:cs typeface="Arial"/>
            </a:endParaRPr>
          </a:p>
          <a:p>
            <a:pPr marL="1081088" lvl="3" indent="-333375">
              <a:lnSpc>
                <a:spcPct val="120000"/>
              </a:lnSpc>
              <a:buFont typeface="Wingdings" panose="05000000000000000000" pitchFamily="2" charset="2"/>
              <a:buChar char="§"/>
            </a:pPr>
            <a:r>
              <a:rPr lang="en-US" sz="7200" dirty="0"/>
              <a:t>education on NCDs</a:t>
            </a:r>
            <a:endParaRPr lang="en-US" sz="7200" dirty="0">
              <a:cs typeface="Arial"/>
            </a:endParaRPr>
          </a:p>
          <a:p>
            <a:pPr marL="1081088" lvl="3" indent="-333375">
              <a:lnSpc>
                <a:spcPct val="120000"/>
              </a:lnSpc>
              <a:buFont typeface="Wingdings" panose="05000000000000000000" pitchFamily="2" charset="2"/>
              <a:buChar char="§"/>
            </a:pPr>
            <a:r>
              <a:rPr lang="en-US" sz="7200" dirty="0"/>
              <a:t>blood pressure measurements</a:t>
            </a:r>
            <a:endParaRPr lang="en-US" sz="7200" dirty="0">
              <a:cs typeface="Arial"/>
            </a:endParaRPr>
          </a:p>
          <a:p>
            <a:pPr marL="1081088" lvl="3" indent="-333375">
              <a:lnSpc>
                <a:spcPct val="120000"/>
              </a:lnSpc>
              <a:buFont typeface="Wingdings" panose="05000000000000000000" pitchFamily="2" charset="2"/>
              <a:buChar char="§"/>
            </a:pPr>
            <a:r>
              <a:rPr lang="en-US" sz="7200" dirty="0"/>
              <a:t>basic lifestyle modification counseling</a:t>
            </a:r>
            <a:br>
              <a:rPr lang="en-US" sz="6200" dirty="0"/>
            </a:br>
            <a:endParaRPr lang="en-US" sz="6200" dirty="0"/>
          </a:p>
          <a:p>
            <a:pPr marL="747713" lvl="3" indent="-747713">
              <a:lnSpc>
                <a:spcPct val="120000"/>
              </a:lnSpc>
              <a:buNone/>
            </a:pPr>
            <a:r>
              <a:rPr lang="en-US" sz="8000" b="1" dirty="0">
                <a:solidFill>
                  <a:schemeClr val="accent6"/>
                </a:solidFill>
              </a:rPr>
              <a:t>Clinical</a:t>
            </a:r>
            <a:r>
              <a:rPr lang="en-US" sz="8000" b="1" dirty="0">
                <a:solidFill>
                  <a:schemeClr val="accent6"/>
                </a:solidFill>
                <a:latin typeface="+mn-lt"/>
              </a:rPr>
              <a:t> </a:t>
            </a:r>
            <a:r>
              <a:rPr lang="en-US" sz="8000" b="1" dirty="0">
                <a:solidFill>
                  <a:schemeClr val="accent6"/>
                </a:solidFill>
              </a:rPr>
              <a:t>Cadres</a:t>
            </a:r>
            <a:endParaRPr lang="en-US" sz="8000" dirty="0">
              <a:solidFill>
                <a:schemeClr val="accent6"/>
              </a:solidFill>
              <a:cs typeface="Arial" panose="020B0604020202020204"/>
            </a:endParaRPr>
          </a:p>
          <a:p>
            <a:pPr lvl="1">
              <a:lnSpc>
                <a:spcPct val="120000"/>
              </a:lnSpc>
            </a:pPr>
            <a:r>
              <a:rPr lang="en-US" sz="7200" dirty="0"/>
              <a:t>Clinicians and nurses </a:t>
            </a:r>
            <a:endParaRPr lang="en-US" sz="7200" dirty="0">
              <a:cs typeface="Arial"/>
            </a:endParaRPr>
          </a:p>
          <a:p>
            <a:pPr marL="1087438" lvl="2" indent="-346075">
              <a:lnSpc>
                <a:spcPct val="120000"/>
              </a:lnSpc>
              <a:buFont typeface="Wingdings" panose="020B0604020202020204" pitchFamily="34" charset="0"/>
              <a:buChar char="§"/>
            </a:pPr>
            <a:r>
              <a:rPr lang="en-US" sz="7200" dirty="0"/>
              <a:t>prescriptions</a:t>
            </a:r>
            <a:endParaRPr lang="en-US" sz="7200" dirty="0">
              <a:cs typeface="Arial"/>
            </a:endParaRPr>
          </a:p>
          <a:p>
            <a:pPr marL="1087438" lvl="2" indent="-346075">
              <a:lnSpc>
                <a:spcPct val="120000"/>
              </a:lnSpc>
              <a:buFont typeface="Wingdings" panose="020B0604020202020204" pitchFamily="34" charset="0"/>
              <a:buChar char="§"/>
            </a:pPr>
            <a:r>
              <a:rPr lang="en-US" sz="7200" dirty="0"/>
              <a:t>lifestyle counselling</a:t>
            </a:r>
            <a:endParaRPr lang="en-US" sz="7200" dirty="0">
              <a:cs typeface="Arial"/>
            </a:endParaRPr>
          </a:p>
          <a:p>
            <a:pPr marL="1087438" lvl="2" indent="-346075">
              <a:lnSpc>
                <a:spcPct val="120000"/>
              </a:lnSpc>
              <a:spcBef>
                <a:spcPts val="0"/>
              </a:spcBef>
              <a:buFont typeface="Wingdings" panose="020B0604020202020204" pitchFamily="34" charset="0"/>
              <a:buChar char="§"/>
            </a:pPr>
            <a:r>
              <a:rPr lang="en-US" sz="7200" dirty="0"/>
              <a:t>follow-up and referral</a:t>
            </a:r>
            <a:br>
              <a:rPr lang="en-US" sz="7200" dirty="0"/>
            </a:br>
            <a:endParaRPr lang="en-US" sz="7200" dirty="0">
              <a:cs typeface="Arial"/>
            </a:endParaRPr>
          </a:p>
          <a:p>
            <a:endParaRPr lang="en-US" sz="2000" b="1" dirty="0">
              <a:solidFill>
                <a:schemeClr val="accent6"/>
              </a:solidFill>
              <a:latin typeface="+mn-lt"/>
            </a:endParaRPr>
          </a:p>
        </p:txBody>
      </p:sp>
      <p:sp>
        <p:nvSpPr>
          <p:cNvPr id="16" name="Text Placeholder 7">
            <a:extLst>
              <a:ext uri="{FF2B5EF4-FFF2-40B4-BE49-F238E27FC236}">
                <a16:creationId xmlns:a16="http://schemas.microsoft.com/office/drawing/2014/main" id="{0B843922-8161-4B53-8A1E-D43B83D0391B}"/>
              </a:ext>
            </a:extLst>
          </p:cNvPr>
          <p:cNvSpPr>
            <a:spLocks noGrp="1"/>
          </p:cNvSpPr>
          <p:nvPr>
            <p:ph type="body" sz="quarter" idx="4294967295"/>
          </p:nvPr>
        </p:nvSpPr>
        <p:spPr>
          <a:xfrm>
            <a:off x="6364194" y="1067156"/>
            <a:ext cx="5525993" cy="5009671"/>
          </a:xfrm>
          <a:prstGeom prst="rect">
            <a:avLst/>
          </a:prstGeom>
        </p:spPr>
        <p:txBody>
          <a:bodyPr lIns="91440" tIns="45720" rIns="91440" bIns="45720" anchor="t">
            <a:normAutofit fontScale="92500" lnSpcReduction="20000"/>
          </a:bodyPr>
          <a:lstStyle/>
          <a:p>
            <a:pPr marL="0" indent="0">
              <a:buNone/>
            </a:pPr>
            <a:r>
              <a:rPr lang="en-US" sz="2000" b="1" dirty="0">
                <a:solidFill>
                  <a:schemeClr val="accent6"/>
                </a:solidFill>
                <a:latin typeface="+mn-lt"/>
              </a:rPr>
              <a:t>Capacity </a:t>
            </a:r>
            <a:r>
              <a:rPr lang="en-US" sz="2000" b="1" dirty="0">
                <a:solidFill>
                  <a:schemeClr val="accent6"/>
                </a:solidFill>
              </a:rPr>
              <a:t>Building</a:t>
            </a:r>
            <a:endParaRPr lang="en-US" sz="2000" b="1" strike="sngStrike" dirty="0">
              <a:solidFill>
                <a:schemeClr val="accent6"/>
              </a:solidFill>
              <a:highlight>
                <a:srgbClr val="FFFF00"/>
              </a:highlight>
              <a:latin typeface="+mn-lt"/>
              <a:cs typeface="Arial"/>
            </a:endParaRPr>
          </a:p>
          <a:p>
            <a:pPr marL="342900" indent="3175"/>
            <a:endParaRPr lang="en-US" sz="1900" dirty="0"/>
          </a:p>
          <a:p>
            <a:pPr marL="625475" indent="-279400"/>
            <a:r>
              <a:rPr lang="en-US" sz="1900" dirty="0"/>
              <a:t>Clinical cadres trained on MoH guidelines</a:t>
            </a:r>
            <a:endParaRPr lang="en-US" sz="1900" dirty="0">
              <a:cs typeface="Arial"/>
            </a:endParaRPr>
          </a:p>
          <a:p>
            <a:pPr marL="625475" indent="-279400"/>
            <a:r>
              <a:rPr lang="en-US" sz="1900" dirty="0"/>
              <a:t>Site-level orientation for lay cadres including videos and practice</a:t>
            </a:r>
          </a:p>
          <a:p>
            <a:pPr marL="342900" indent="-342900"/>
            <a:endParaRPr lang="en-US" sz="1800" dirty="0">
              <a:cs typeface="Arial"/>
            </a:endParaRPr>
          </a:p>
          <a:p>
            <a:pPr marL="113665" lvl="1" indent="0" defTabSz="685772">
              <a:lnSpc>
                <a:spcPct val="90000"/>
              </a:lnSpc>
              <a:spcBef>
                <a:spcPts val="374"/>
              </a:spcBef>
              <a:buNone/>
            </a:pPr>
            <a:r>
              <a:rPr lang="en-US" sz="2000" b="1" dirty="0">
                <a:solidFill>
                  <a:schemeClr val="accent6"/>
                </a:solidFill>
              </a:rPr>
              <a:t>Infrastructure</a:t>
            </a:r>
            <a:r>
              <a:rPr lang="en-US" sz="2400" b="1" dirty="0">
                <a:solidFill>
                  <a:schemeClr val="accent6"/>
                </a:solidFill>
              </a:rPr>
              <a:t> </a:t>
            </a:r>
            <a:endParaRPr lang="en-US" sz="1200" b="1" dirty="0">
              <a:solidFill>
                <a:srgbClr val="000000"/>
              </a:solidFill>
              <a:cs typeface="Arial" panose="020B0604020202020204"/>
            </a:endParaRPr>
          </a:p>
          <a:p>
            <a:pPr marL="628015" lvl="1" indent="-285750" defTabSz="685772">
              <a:spcBef>
                <a:spcPts val="374"/>
              </a:spcBef>
              <a:buFont typeface="Arial" panose="020B0604020202020204" pitchFamily="34" charset="0"/>
              <a:buChar char="•"/>
            </a:pPr>
            <a:r>
              <a:rPr lang="en-US" sz="1900" dirty="0">
                <a:solidFill>
                  <a:srgbClr val="000000"/>
                </a:solidFill>
              </a:rPr>
              <a:t>Revisions to clinic flow needed</a:t>
            </a:r>
            <a:br>
              <a:rPr lang="en-US" sz="1900" dirty="0">
                <a:solidFill>
                  <a:srgbClr val="000000"/>
                </a:solidFill>
              </a:rPr>
            </a:br>
            <a:endParaRPr lang="en-US" sz="1900" dirty="0">
              <a:solidFill>
                <a:srgbClr val="000000"/>
              </a:solidFill>
            </a:endParaRPr>
          </a:p>
          <a:p>
            <a:pPr marL="628015" lvl="1" indent="-285750" defTabSz="685772">
              <a:spcBef>
                <a:spcPts val="374"/>
              </a:spcBef>
              <a:buFont typeface="Arial" panose="020B0604020202020204" pitchFamily="34" charset="0"/>
              <a:buChar char="•"/>
            </a:pPr>
            <a:r>
              <a:rPr lang="en-US" sz="1900" dirty="0">
                <a:solidFill>
                  <a:srgbClr val="000000"/>
                </a:solidFill>
              </a:rPr>
              <a:t>Screening and health education done in waiting area</a:t>
            </a:r>
            <a:br>
              <a:rPr lang="en-US" sz="1900" dirty="0">
                <a:solidFill>
                  <a:srgbClr val="000000"/>
                </a:solidFill>
              </a:rPr>
            </a:br>
            <a:endParaRPr lang="en-US" sz="1900" dirty="0">
              <a:solidFill>
                <a:srgbClr val="000000"/>
              </a:solidFill>
            </a:endParaRPr>
          </a:p>
          <a:p>
            <a:pPr marL="628015" lvl="1" indent="-285750" defTabSz="685772">
              <a:spcBef>
                <a:spcPts val="374"/>
              </a:spcBef>
              <a:buFont typeface="Arial" panose="020B0604020202020204" pitchFamily="34" charset="0"/>
              <a:buChar char="•"/>
            </a:pPr>
            <a:r>
              <a:rPr lang="en-US" sz="1900" dirty="0">
                <a:solidFill>
                  <a:srgbClr val="000000"/>
                </a:solidFill>
              </a:rPr>
              <a:t>Clinical management done in consultation room</a:t>
            </a:r>
          </a:p>
          <a:p>
            <a:pPr marL="1142365" lvl="2" indent="-342900" defTabSz="685772">
              <a:spcBef>
                <a:spcPts val="374"/>
              </a:spcBef>
              <a:buFont typeface="Wingdings" panose="05000000000000000000" pitchFamily="2" charset="2"/>
              <a:buChar char="§"/>
            </a:pPr>
            <a:r>
              <a:rPr lang="en-US" sz="1900" dirty="0">
                <a:solidFill>
                  <a:srgbClr val="000000"/>
                </a:solidFill>
              </a:rPr>
              <a:t>some small sites refer individuals with NCDs to the outpatient department for clinical management</a:t>
            </a:r>
            <a:br>
              <a:rPr lang="en-US" sz="1900" dirty="0">
                <a:solidFill>
                  <a:srgbClr val="000000"/>
                </a:solidFill>
              </a:rPr>
            </a:br>
            <a:endParaRPr lang="en-US" sz="1900" dirty="0">
              <a:solidFill>
                <a:srgbClr val="000000"/>
              </a:solidFill>
            </a:endParaRPr>
          </a:p>
          <a:p>
            <a:pPr marL="628015" lvl="1" indent="-285750" defTabSz="685772">
              <a:spcBef>
                <a:spcPts val="374"/>
              </a:spcBef>
              <a:buFont typeface="Arial" panose="020B0604020202020204" pitchFamily="34" charset="0"/>
              <a:buChar char="•"/>
            </a:pPr>
            <a:r>
              <a:rPr lang="en-US" sz="1900" dirty="0">
                <a:solidFill>
                  <a:srgbClr val="000000"/>
                </a:solidFill>
              </a:rPr>
              <a:t>Drug dispensation for treatment of NCDs is done at the main pharmacy</a:t>
            </a:r>
            <a:br>
              <a:rPr lang="en-US" sz="1900" dirty="0">
                <a:solidFill>
                  <a:srgbClr val="000000"/>
                </a:solidFill>
              </a:rPr>
            </a:br>
            <a:endParaRPr lang="en-US" sz="1900" dirty="0">
              <a:solidFill>
                <a:srgbClr val="000000"/>
              </a:solidFill>
              <a:cs typeface="Arial" panose="020B0604020202020204"/>
            </a:endParaRPr>
          </a:p>
          <a:p>
            <a:pPr marL="342900" indent="-342900"/>
            <a:endParaRPr lang="en-US" sz="1800" dirty="0">
              <a:cs typeface="Arial"/>
            </a:endParaRPr>
          </a:p>
          <a:p>
            <a:endParaRPr lang="en-US" sz="2000" dirty="0">
              <a:latin typeface="+mn-lt"/>
            </a:endParaRPr>
          </a:p>
        </p:txBody>
      </p:sp>
    </p:spTree>
    <p:extLst>
      <p:ext uri="{BB962C8B-B14F-4D97-AF65-F5344CB8AC3E}">
        <p14:creationId xmlns:p14="http://schemas.microsoft.com/office/powerpoint/2010/main" val="3079245620"/>
      </p:ext>
    </p:extLst>
  </p:cSld>
  <p:clrMapOvr>
    <a:masterClrMapping/>
  </p:clrMapOvr>
  <mc:AlternateContent xmlns:mc="http://schemas.openxmlformats.org/markup-compatibility/2006" xmlns:p14="http://schemas.microsoft.com/office/powerpoint/2010/main">
    <mc:Choice Requires="p14">
      <p:transition spd="slow" p14:dur="2000" advTm="98599"/>
    </mc:Choice>
    <mc:Fallback xmlns="">
      <p:transition spd="slow" advTm="9859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6139E-1339-4FEA-8511-4D56E1485C39}"/>
              </a:ext>
            </a:extLst>
          </p:cNvPr>
          <p:cNvSpPr>
            <a:spLocks noGrp="1"/>
          </p:cNvSpPr>
          <p:nvPr>
            <p:ph type="title"/>
          </p:nvPr>
        </p:nvSpPr>
        <p:spPr>
          <a:xfrm>
            <a:off x="572218" y="269507"/>
            <a:ext cx="10781582" cy="616017"/>
          </a:xfrm>
        </p:spPr>
        <p:txBody>
          <a:bodyPr lIns="91440" tIns="45720" rIns="91440" bIns="45720" anchor="t">
            <a:noAutofit/>
          </a:bodyPr>
          <a:lstStyle/>
          <a:p>
            <a:r>
              <a:rPr lang="en-US" sz="3200" dirty="0"/>
              <a:t>Additional Operational Considerations for NCD Integration</a:t>
            </a:r>
          </a:p>
        </p:txBody>
      </p:sp>
      <p:sp>
        <p:nvSpPr>
          <p:cNvPr id="7" name="Text Placeholder 6">
            <a:extLst>
              <a:ext uri="{FF2B5EF4-FFF2-40B4-BE49-F238E27FC236}">
                <a16:creationId xmlns:a16="http://schemas.microsoft.com/office/drawing/2014/main" id="{6618F417-A672-4971-B43A-7F7A4AD310C8}"/>
              </a:ext>
            </a:extLst>
          </p:cNvPr>
          <p:cNvSpPr>
            <a:spLocks noGrp="1"/>
          </p:cNvSpPr>
          <p:nvPr>
            <p:ph type="body" sz="quarter" idx="4294967295"/>
          </p:nvPr>
        </p:nvSpPr>
        <p:spPr>
          <a:xfrm>
            <a:off x="655852" y="1585393"/>
            <a:ext cx="5437188" cy="3688661"/>
          </a:xfrm>
          <a:prstGeom prst="rect">
            <a:avLst/>
          </a:prstGeom>
        </p:spPr>
        <p:txBody>
          <a:bodyPr lIns="91440" tIns="45720" rIns="91440" bIns="45720" anchor="t"/>
          <a:lstStyle/>
          <a:p>
            <a:pPr marL="0" indent="0">
              <a:buNone/>
            </a:pPr>
            <a:r>
              <a:rPr lang="en-US" sz="2400" b="1" dirty="0">
                <a:solidFill>
                  <a:srgbClr val="7FACB4"/>
                </a:solidFill>
                <a:latin typeface="Arial"/>
                <a:ea typeface="Verdana"/>
                <a:cs typeface="Arial"/>
              </a:rPr>
              <a:t>NCD Commodities</a:t>
            </a:r>
            <a:endParaRPr lang="en-US" dirty="0">
              <a:cs typeface="Arial" panose="020B0604020202020204"/>
            </a:endParaRPr>
          </a:p>
          <a:p>
            <a:pPr lvl="1"/>
            <a:endParaRPr lang="en-US" dirty="0"/>
          </a:p>
          <a:p>
            <a:pPr marL="461963" lvl="1" indent="-230188"/>
            <a:r>
              <a:rPr lang="en-US" sz="2200" dirty="0"/>
              <a:t>Procured:</a:t>
            </a:r>
          </a:p>
          <a:p>
            <a:pPr marL="968375" lvl="2" indent="-342900">
              <a:buFont typeface="Wingdings" panose="05000000000000000000" pitchFamily="2" charset="2"/>
              <a:buChar char="§"/>
            </a:pPr>
            <a:r>
              <a:rPr lang="en-US" sz="2200" dirty="0"/>
              <a:t>glucometers and </a:t>
            </a:r>
            <a:r>
              <a:rPr lang="en-US" sz="2200" dirty="0" err="1"/>
              <a:t>Glucostix</a:t>
            </a:r>
            <a:endParaRPr lang="en-US" sz="2200" dirty="0">
              <a:cs typeface="Arial"/>
            </a:endParaRPr>
          </a:p>
          <a:p>
            <a:pPr marL="968375" lvl="2" indent="-342900">
              <a:buFont typeface="Wingdings" panose="05000000000000000000" pitchFamily="2" charset="2"/>
              <a:buChar char="§"/>
            </a:pPr>
            <a:r>
              <a:rPr lang="en-US" sz="2200" dirty="0"/>
              <a:t>automated blood pressure monitors</a:t>
            </a:r>
            <a:endParaRPr lang="en-US" sz="2200" dirty="0">
              <a:cs typeface="Arial"/>
            </a:endParaRPr>
          </a:p>
          <a:p>
            <a:pPr marL="968375" lvl="2" indent="-342900">
              <a:buFont typeface="Wingdings" panose="05000000000000000000" pitchFamily="2" charset="2"/>
              <a:buChar char="§"/>
            </a:pPr>
            <a:r>
              <a:rPr lang="en-US" sz="2200" dirty="0"/>
              <a:t>batteries for the equipment</a:t>
            </a:r>
            <a:br>
              <a:rPr lang="en-US" sz="2200" dirty="0"/>
            </a:br>
            <a:endParaRPr lang="en-US" sz="2200" dirty="0">
              <a:cs typeface="Arial"/>
            </a:endParaRPr>
          </a:p>
          <a:p>
            <a:pPr marL="461963" lvl="1" indent="-230188"/>
            <a:r>
              <a:rPr lang="en-US" sz="2200" dirty="0"/>
              <a:t>Verified HTN and DM drugs availability</a:t>
            </a:r>
            <a:endParaRPr lang="en-US" sz="2200" b="1" dirty="0">
              <a:solidFill>
                <a:schemeClr val="accent6"/>
              </a:solidFill>
              <a:latin typeface="+mn-lt"/>
            </a:endParaRPr>
          </a:p>
          <a:p>
            <a:endParaRPr lang="en-US" dirty="0"/>
          </a:p>
        </p:txBody>
      </p:sp>
      <p:sp>
        <p:nvSpPr>
          <p:cNvPr id="8" name="Text Placeholder 7">
            <a:extLst>
              <a:ext uri="{FF2B5EF4-FFF2-40B4-BE49-F238E27FC236}">
                <a16:creationId xmlns:a16="http://schemas.microsoft.com/office/drawing/2014/main" id="{CE5AE559-2C41-4A75-AB70-3546C5228F64}"/>
              </a:ext>
            </a:extLst>
          </p:cNvPr>
          <p:cNvSpPr>
            <a:spLocks noGrp="1"/>
          </p:cNvSpPr>
          <p:nvPr>
            <p:ph type="body" sz="quarter" idx="4294967295"/>
          </p:nvPr>
        </p:nvSpPr>
        <p:spPr>
          <a:xfrm>
            <a:off x="6565250" y="1585393"/>
            <a:ext cx="5312326" cy="3459175"/>
          </a:xfrm>
          <a:prstGeom prst="rect">
            <a:avLst/>
          </a:prstGeom>
        </p:spPr>
        <p:txBody>
          <a:bodyPr lIns="91440" tIns="45720" rIns="91440" bIns="45720" anchor="t"/>
          <a:lstStyle/>
          <a:p>
            <a:pPr marL="0" indent="0">
              <a:buNone/>
            </a:pPr>
            <a:r>
              <a:rPr lang="en-US" sz="2400" b="1" dirty="0">
                <a:solidFill>
                  <a:schemeClr val="accent6"/>
                </a:solidFill>
                <a:latin typeface="Arial"/>
                <a:ea typeface="Verdana"/>
                <a:cs typeface="Arial"/>
              </a:rPr>
              <a:t>M &amp; E systems</a:t>
            </a:r>
            <a:br>
              <a:rPr lang="en-US" sz="2400" b="1" dirty="0">
                <a:solidFill>
                  <a:schemeClr val="accent6"/>
                </a:solidFill>
                <a:latin typeface="Arial"/>
                <a:ea typeface="Verdana"/>
                <a:cs typeface="Arial"/>
              </a:rPr>
            </a:br>
            <a:endParaRPr lang="en-US" sz="2400" b="1" dirty="0">
              <a:solidFill>
                <a:schemeClr val="accent6"/>
              </a:solidFill>
              <a:ea typeface="Verdana"/>
            </a:endParaRPr>
          </a:p>
          <a:p>
            <a:pPr marL="342900" indent="-342900"/>
            <a:r>
              <a:rPr lang="en-US" sz="2200" dirty="0"/>
              <a:t>Incorporated NCD screening results on ART </a:t>
            </a:r>
            <a:r>
              <a:rPr lang="en-US" sz="2200" dirty="0" err="1"/>
              <a:t>mastercard</a:t>
            </a:r>
            <a:br>
              <a:rPr lang="en-US" sz="2200" dirty="0"/>
            </a:br>
            <a:endParaRPr lang="en-US" sz="2200" dirty="0"/>
          </a:p>
          <a:p>
            <a:pPr marL="342900" indent="-342900"/>
            <a:r>
              <a:rPr lang="en-US" sz="2200" dirty="0"/>
              <a:t>Attached NCD </a:t>
            </a:r>
            <a:r>
              <a:rPr lang="en-US" sz="2200" dirty="0" err="1"/>
              <a:t>mastercard</a:t>
            </a:r>
            <a:r>
              <a:rPr lang="en-US" sz="2200" dirty="0"/>
              <a:t> to ART card for PLHIV with NCDs</a:t>
            </a:r>
            <a:br>
              <a:rPr lang="en-US" sz="2200" dirty="0"/>
            </a:br>
            <a:endParaRPr lang="en-US" sz="2200" dirty="0"/>
          </a:p>
          <a:p>
            <a:pPr marL="342900" indent="-342900"/>
            <a:r>
              <a:rPr lang="en-US" sz="2200" dirty="0"/>
              <a:t>Developed NCD register</a:t>
            </a:r>
            <a:br>
              <a:rPr lang="en-US" sz="2200" dirty="0"/>
            </a:br>
            <a:endParaRPr lang="en-US" sz="2200" dirty="0">
              <a:cs typeface="Arial" panose="020B0604020202020204"/>
            </a:endParaRPr>
          </a:p>
          <a:p>
            <a:pPr marL="342900" indent="-342900"/>
            <a:r>
              <a:rPr lang="en-US" sz="2200" dirty="0"/>
              <a:t>Planning transition to an integrated EMR </a:t>
            </a:r>
            <a:endParaRPr lang="en-US" sz="2200" dirty="0">
              <a:cs typeface="Arial"/>
            </a:endParaRPr>
          </a:p>
          <a:p>
            <a:endParaRPr lang="en-US" b="1" dirty="0">
              <a:solidFill>
                <a:schemeClr val="accent6"/>
              </a:solidFill>
              <a:latin typeface="+mn-lt"/>
            </a:endParaRPr>
          </a:p>
          <a:p>
            <a:endParaRPr lang="en-US" dirty="0"/>
          </a:p>
        </p:txBody>
      </p:sp>
    </p:spTree>
    <p:extLst>
      <p:ext uri="{BB962C8B-B14F-4D97-AF65-F5344CB8AC3E}">
        <p14:creationId xmlns:p14="http://schemas.microsoft.com/office/powerpoint/2010/main" val="1487762455"/>
      </p:ext>
    </p:extLst>
  </p:cSld>
  <p:clrMapOvr>
    <a:masterClrMapping/>
  </p:clrMapOvr>
  <mc:AlternateContent xmlns:mc="http://schemas.openxmlformats.org/markup-compatibility/2006" xmlns:p14="http://schemas.microsoft.com/office/powerpoint/2010/main">
    <mc:Choice Requires="p14">
      <p:transition spd="slow" p14:dur="2000" advTm="27590"/>
    </mc:Choice>
    <mc:Fallback xmlns="">
      <p:transition spd="slow" advTm="275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42FBAC-6B05-4240-9B86-0964733826A5}"/>
              </a:ext>
            </a:extLst>
          </p:cNvPr>
          <p:cNvSpPr>
            <a:spLocks noGrp="1"/>
          </p:cNvSpPr>
          <p:nvPr>
            <p:ph type="title"/>
          </p:nvPr>
        </p:nvSpPr>
        <p:spPr>
          <a:xfrm>
            <a:off x="692781" y="119820"/>
            <a:ext cx="10661019" cy="679077"/>
          </a:xfrm>
        </p:spPr>
        <p:txBody>
          <a:bodyPr/>
          <a:lstStyle/>
          <a:p>
            <a:r>
              <a:rPr lang="en-US" dirty="0"/>
              <a:t>Data Collection and Analysis </a:t>
            </a:r>
            <a:endParaRPr lang="en-AE" dirty="0"/>
          </a:p>
        </p:txBody>
      </p:sp>
      <p:sp>
        <p:nvSpPr>
          <p:cNvPr id="4" name="Text Placeholder 3">
            <a:extLst>
              <a:ext uri="{FF2B5EF4-FFF2-40B4-BE49-F238E27FC236}">
                <a16:creationId xmlns:a16="http://schemas.microsoft.com/office/drawing/2014/main" id="{340C191A-AF52-4DD6-9EEE-54334F4B356A}"/>
              </a:ext>
            </a:extLst>
          </p:cNvPr>
          <p:cNvSpPr>
            <a:spLocks noGrp="1"/>
          </p:cNvSpPr>
          <p:nvPr>
            <p:ph type="body" sz="quarter" idx="4294967295"/>
          </p:nvPr>
        </p:nvSpPr>
        <p:spPr>
          <a:xfrm>
            <a:off x="548641" y="1076113"/>
            <a:ext cx="10661019" cy="4926754"/>
          </a:xfrm>
          <a:prstGeom prst="rect">
            <a:avLst/>
          </a:prstGeom>
        </p:spPr>
        <p:txBody>
          <a:bodyPr lIns="91440" tIns="45720" rIns="91440" bIns="45720" anchor="t"/>
          <a:lstStyle/>
          <a:p>
            <a:pPr marL="342900" indent="-342900"/>
            <a:r>
              <a:rPr lang="en-US" sz="2100" dirty="0"/>
              <a:t>Routinely collected aggregate data for all PLHIV on ART at 46 EGPAF-supported facilities between March and September 2023 were included in the analysis </a:t>
            </a:r>
            <a:endParaRPr lang="en-US" sz="2400" dirty="0"/>
          </a:p>
          <a:p>
            <a:pPr marL="342900" indent="-342900"/>
            <a:r>
              <a:rPr lang="en-US" sz="2100" dirty="0"/>
              <a:t>Eligibility for screening was defined as </a:t>
            </a:r>
            <a:r>
              <a:rPr lang="en-US" sz="2100" u="sng" dirty="0"/>
              <a:t>&gt;</a:t>
            </a:r>
            <a:r>
              <a:rPr lang="en-US" sz="2100" dirty="0"/>
              <a:t> 30 years of age for HTN and </a:t>
            </a:r>
            <a:r>
              <a:rPr lang="en-US" sz="2100" u="sng" dirty="0"/>
              <a:t>&gt;</a:t>
            </a:r>
            <a:r>
              <a:rPr lang="en-US" sz="2100" dirty="0"/>
              <a:t> 40 years of age for DM per </a:t>
            </a:r>
            <a:r>
              <a:rPr lang="en-US" sz="2100" dirty="0" err="1"/>
              <a:t>MoH</a:t>
            </a:r>
            <a:r>
              <a:rPr lang="en-US" sz="2100" dirty="0"/>
              <a:t> guidelines</a:t>
            </a:r>
          </a:p>
          <a:p>
            <a:pPr marL="342900" indent="-342900"/>
            <a:r>
              <a:rPr lang="en-US" sz="2100" dirty="0"/>
              <a:t>HTN was defined as at least two blood pressure readings of </a:t>
            </a:r>
            <a:r>
              <a:rPr lang="en-US" sz="2100" u="sng" dirty="0"/>
              <a:t>&gt;</a:t>
            </a:r>
            <a:r>
              <a:rPr lang="en-US" sz="2100" dirty="0"/>
              <a:t> 140 systolic or diastolic of </a:t>
            </a:r>
            <a:r>
              <a:rPr lang="en-US" sz="2100" u="sng" dirty="0"/>
              <a:t>&gt;</a:t>
            </a:r>
            <a:r>
              <a:rPr lang="en-US" sz="2100" dirty="0"/>
              <a:t> 90 mmHg</a:t>
            </a:r>
            <a:endParaRPr lang="en-US" sz="1900" b="1" dirty="0">
              <a:solidFill>
                <a:srgbClr val="000000"/>
              </a:solidFill>
              <a:cs typeface="Arial"/>
            </a:endParaRPr>
          </a:p>
          <a:p>
            <a:pPr marL="346075" indent="-346075"/>
            <a:r>
              <a:rPr lang="en-US" sz="2100" dirty="0"/>
              <a:t>DM was defined as a random blood sugar of ≥ 200 mg/dl or fasting</a:t>
            </a:r>
          </a:p>
          <a:p>
            <a:pPr marL="346075" indent="-346075">
              <a:buNone/>
            </a:pPr>
            <a:r>
              <a:rPr lang="en-US" sz="2100" dirty="0"/>
              <a:t> 	blood sugar of ≥ 163 mg/dl</a:t>
            </a:r>
            <a:endParaRPr lang="en-US" sz="2400" b="1" dirty="0">
              <a:solidFill>
                <a:schemeClr val="accent6"/>
              </a:solidFill>
              <a:cs typeface="Arial"/>
            </a:endParaRPr>
          </a:p>
          <a:p>
            <a:pPr marL="285750" indent="-285750"/>
            <a:r>
              <a:rPr lang="en-US" sz="2100" dirty="0"/>
              <a:t>We estimated the prevalence of HTN and DM disaggregated by age and sex</a:t>
            </a:r>
            <a:endParaRPr lang="en-US" sz="2100" dirty="0">
              <a:cs typeface="Arial"/>
            </a:endParaRPr>
          </a:p>
          <a:p>
            <a:pPr marL="285750" indent="-285750"/>
            <a:r>
              <a:rPr lang="en-US" sz="2100" dirty="0"/>
              <a:t>We used descriptive analysis and logistic regression based on two outcome variable (HTN &amp; DM)</a:t>
            </a:r>
            <a:endParaRPr lang="en-AE" sz="2100" dirty="0"/>
          </a:p>
          <a:p>
            <a:pPr marL="342900" indent="-342900"/>
            <a:endParaRPr lang="en-US" sz="2100" dirty="0">
              <a:cs typeface="Arial"/>
            </a:endParaRPr>
          </a:p>
          <a:p>
            <a:pPr marL="0" indent="0">
              <a:buNone/>
            </a:pPr>
            <a:endParaRPr lang="en-AE" b="1" dirty="0">
              <a:solidFill>
                <a:schemeClr val="accent6"/>
              </a:solidFill>
            </a:endParaRPr>
          </a:p>
        </p:txBody>
      </p:sp>
    </p:spTree>
    <p:extLst>
      <p:ext uri="{BB962C8B-B14F-4D97-AF65-F5344CB8AC3E}">
        <p14:creationId xmlns:p14="http://schemas.microsoft.com/office/powerpoint/2010/main" val="1162392344"/>
      </p:ext>
    </p:extLst>
  </p:cSld>
  <p:clrMapOvr>
    <a:masterClrMapping/>
  </p:clrMapOvr>
  <mc:AlternateContent xmlns:mc="http://schemas.openxmlformats.org/markup-compatibility/2006" xmlns:p14="http://schemas.microsoft.com/office/powerpoint/2010/main">
    <mc:Choice Requires="p14">
      <p:transition spd="slow" p14:dur="2000" advTm="53637"/>
    </mc:Choice>
    <mc:Fallback xmlns="">
      <p:transition spd="slow" advTm="536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489818" y="58351"/>
            <a:ext cx="11438479" cy="754255"/>
          </a:xfrm>
        </p:spPr>
        <p:txBody>
          <a:bodyPr lIns="91440" tIns="45720" rIns="91440" bIns="45720" anchor="t">
            <a:noAutofit/>
          </a:bodyPr>
          <a:lstStyle/>
          <a:p>
            <a:r>
              <a:rPr lang="en-GB" sz="3600" dirty="0"/>
              <a:t>HTN and DM Screening Cascade Among Eligible PLHIV (Mar-Sept 2023) </a:t>
            </a:r>
          </a:p>
        </p:txBody>
      </p:sp>
      <p:graphicFrame>
        <p:nvGraphicFramePr>
          <p:cNvPr id="9" name="Content Placeholder 8">
            <a:extLst>
              <a:ext uri="{FF2B5EF4-FFF2-40B4-BE49-F238E27FC236}">
                <a16:creationId xmlns:a16="http://schemas.microsoft.com/office/drawing/2014/main" id="{20B6CF2F-A537-4EE3-AC54-3C6769A0EAAE}"/>
              </a:ext>
            </a:extLst>
          </p:cNvPr>
          <p:cNvGraphicFramePr>
            <a:graphicFrameLocks noGrp="1"/>
          </p:cNvGraphicFramePr>
          <p:nvPr>
            <p:ph idx="1"/>
            <p:extLst>
              <p:ext uri="{D42A27DB-BD31-4B8C-83A1-F6EECF244321}">
                <p14:modId xmlns:p14="http://schemas.microsoft.com/office/powerpoint/2010/main" val="2621533535"/>
              </p:ext>
            </p:extLst>
          </p:nvPr>
        </p:nvGraphicFramePr>
        <p:xfrm>
          <a:off x="3697838" y="1785899"/>
          <a:ext cx="7941554" cy="328620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AC7B6FA-761F-EBD1-45EC-E00DE08954BE}"/>
              </a:ext>
            </a:extLst>
          </p:cNvPr>
          <p:cNvSpPr>
            <a:spLocks noGrp="1"/>
          </p:cNvSpPr>
          <p:nvPr>
            <p:ph type="body" sz="quarter" idx="4294967295"/>
          </p:nvPr>
        </p:nvSpPr>
        <p:spPr>
          <a:xfrm>
            <a:off x="139389" y="1634932"/>
            <a:ext cx="3641493" cy="4375450"/>
          </a:xfrm>
        </p:spPr>
        <p:txBody>
          <a:bodyPr lIns="91440" tIns="45720" rIns="91440" bIns="45720" anchor="t">
            <a:normAutofit fontScale="55000" lnSpcReduction="20000"/>
          </a:bodyPr>
          <a:lstStyle/>
          <a:p>
            <a:pPr marL="342900" indent="-342900">
              <a:lnSpc>
                <a:spcPct val="120000"/>
              </a:lnSpc>
              <a:buClr>
                <a:schemeClr val="tx1"/>
              </a:buClr>
            </a:pPr>
            <a:r>
              <a:rPr lang="en-US" sz="3800" b="1" dirty="0">
                <a:solidFill>
                  <a:srgbClr val="C00000"/>
                </a:solidFill>
              </a:rPr>
              <a:t>22%</a:t>
            </a:r>
            <a:r>
              <a:rPr lang="en-US" sz="3800" dirty="0"/>
              <a:t> of all eligible PLHIV were screened for </a:t>
            </a:r>
            <a:r>
              <a:rPr lang="en-US" sz="3800" b="1" dirty="0">
                <a:solidFill>
                  <a:srgbClr val="C00000"/>
                </a:solidFill>
              </a:rPr>
              <a:t>HTN</a:t>
            </a:r>
            <a:r>
              <a:rPr lang="en-US" sz="3800" dirty="0"/>
              <a:t> and </a:t>
            </a:r>
            <a:r>
              <a:rPr lang="en-US" sz="3800" b="1" dirty="0">
                <a:solidFill>
                  <a:srgbClr val="00B0F0"/>
                </a:solidFill>
              </a:rPr>
              <a:t>16%</a:t>
            </a:r>
            <a:r>
              <a:rPr lang="en-US" sz="3800" dirty="0"/>
              <a:t> for </a:t>
            </a:r>
            <a:r>
              <a:rPr lang="en-US" sz="3800" b="1" dirty="0">
                <a:solidFill>
                  <a:srgbClr val="00B0F0"/>
                </a:solidFill>
              </a:rPr>
              <a:t>DM</a:t>
            </a:r>
            <a:br>
              <a:rPr lang="en-US" sz="3800" b="1" dirty="0">
                <a:solidFill>
                  <a:srgbClr val="00B0F0"/>
                </a:solidFill>
              </a:rPr>
            </a:br>
            <a:endParaRPr lang="en-US" sz="3800" b="1" dirty="0">
              <a:solidFill>
                <a:srgbClr val="00B0F0"/>
              </a:solidFill>
            </a:endParaRPr>
          </a:p>
          <a:p>
            <a:pPr marL="342900" indent="-342900">
              <a:lnSpc>
                <a:spcPct val="120000"/>
              </a:lnSpc>
            </a:pPr>
            <a:r>
              <a:rPr lang="en-US" sz="3800" dirty="0"/>
              <a:t>The prevalence of</a:t>
            </a:r>
            <a:r>
              <a:rPr lang="en-US" sz="3800" dirty="0">
                <a:solidFill>
                  <a:srgbClr val="C00000"/>
                </a:solidFill>
              </a:rPr>
              <a:t> </a:t>
            </a:r>
            <a:r>
              <a:rPr lang="en-US" sz="3800" b="1" dirty="0">
                <a:solidFill>
                  <a:srgbClr val="C00000"/>
                </a:solidFill>
              </a:rPr>
              <a:t>HTN</a:t>
            </a:r>
            <a:r>
              <a:rPr lang="en-US" sz="3800" b="1" dirty="0">
                <a:solidFill>
                  <a:schemeClr val="accent3"/>
                </a:solidFill>
              </a:rPr>
              <a:t> </a:t>
            </a:r>
            <a:r>
              <a:rPr lang="en-US" sz="3800" dirty="0">
                <a:solidFill>
                  <a:srgbClr val="000000"/>
                </a:solidFill>
              </a:rPr>
              <a:t>was </a:t>
            </a:r>
            <a:r>
              <a:rPr lang="en-US" sz="3800" b="1" dirty="0">
                <a:solidFill>
                  <a:srgbClr val="C00000"/>
                </a:solidFill>
              </a:rPr>
              <a:t>3,815 (16%</a:t>
            </a:r>
            <a:r>
              <a:rPr lang="en-US" sz="3800" dirty="0">
                <a:solidFill>
                  <a:srgbClr val="C00000"/>
                </a:solidFill>
              </a:rPr>
              <a:t>)</a:t>
            </a:r>
            <a:r>
              <a:rPr lang="en-US" sz="3800" dirty="0">
                <a:solidFill>
                  <a:schemeClr val="bg1">
                    <a:lumMod val="50000"/>
                  </a:schemeClr>
                </a:solidFill>
              </a:rPr>
              <a:t> </a:t>
            </a:r>
            <a:r>
              <a:rPr lang="en-US" sz="3800" dirty="0"/>
              <a:t>and</a:t>
            </a:r>
            <a:r>
              <a:rPr lang="en-US" sz="3800" dirty="0">
                <a:solidFill>
                  <a:schemeClr val="bg1">
                    <a:lumMod val="50000"/>
                  </a:schemeClr>
                </a:solidFill>
              </a:rPr>
              <a:t> </a:t>
            </a:r>
            <a:r>
              <a:rPr lang="en-US" sz="3800" b="1" dirty="0">
                <a:solidFill>
                  <a:srgbClr val="00B0F0"/>
                </a:solidFill>
              </a:rPr>
              <a:t>DM </a:t>
            </a:r>
            <a:r>
              <a:rPr lang="en-US" sz="3800" dirty="0"/>
              <a:t>was</a:t>
            </a:r>
            <a:r>
              <a:rPr lang="en-US" sz="3800" dirty="0">
                <a:solidFill>
                  <a:schemeClr val="bg1">
                    <a:lumMod val="50000"/>
                  </a:schemeClr>
                </a:solidFill>
              </a:rPr>
              <a:t> </a:t>
            </a:r>
            <a:r>
              <a:rPr lang="en-US" sz="3800" b="1" dirty="0">
                <a:solidFill>
                  <a:srgbClr val="00B0F0"/>
                </a:solidFill>
              </a:rPr>
              <a:t>197 (2%)</a:t>
            </a:r>
            <a:endParaRPr lang="en-US" sz="3800" b="1" dirty="0">
              <a:solidFill>
                <a:srgbClr val="00B0F0"/>
              </a:solidFill>
              <a:cs typeface="Arial"/>
            </a:endParaRPr>
          </a:p>
          <a:p>
            <a:pPr marL="342900" indent="-342900">
              <a:lnSpc>
                <a:spcPct val="120000"/>
              </a:lnSpc>
            </a:pPr>
            <a:endParaRPr lang="en-US" sz="3800" dirty="0">
              <a:solidFill>
                <a:srgbClr val="00B0F0"/>
              </a:solidFill>
            </a:endParaRPr>
          </a:p>
          <a:p>
            <a:pPr marL="342900" indent="-342900">
              <a:lnSpc>
                <a:spcPct val="120000"/>
              </a:lnSpc>
            </a:pPr>
            <a:r>
              <a:rPr lang="en-US" sz="3800" dirty="0"/>
              <a:t>Among those with </a:t>
            </a:r>
            <a:r>
              <a:rPr lang="en-US" sz="3800" b="1" dirty="0">
                <a:solidFill>
                  <a:srgbClr val="C00000"/>
                </a:solidFill>
              </a:rPr>
              <a:t>HTN</a:t>
            </a:r>
            <a:r>
              <a:rPr lang="en-US" sz="3800" b="1" dirty="0">
                <a:solidFill>
                  <a:srgbClr val="002060"/>
                </a:solidFill>
              </a:rPr>
              <a:t> </a:t>
            </a:r>
            <a:r>
              <a:rPr lang="en-US" sz="3800" dirty="0"/>
              <a:t>and</a:t>
            </a:r>
            <a:r>
              <a:rPr lang="en-US" sz="3800" dirty="0">
                <a:solidFill>
                  <a:schemeClr val="bg1">
                    <a:lumMod val="50000"/>
                  </a:schemeClr>
                </a:solidFill>
              </a:rPr>
              <a:t> </a:t>
            </a:r>
            <a:r>
              <a:rPr lang="en-US" sz="3800" b="1" dirty="0">
                <a:solidFill>
                  <a:srgbClr val="00B0F0"/>
                </a:solidFill>
              </a:rPr>
              <a:t>DM</a:t>
            </a:r>
            <a:r>
              <a:rPr lang="en-US" sz="3800" dirty="0"/>
              <a:t>,</a:t>
            </a:r>
            <a:r>
              <a:rPr lang="en-US" sz="3800" dirty="0">
                <a:solidFill>
                  <a:schemeClr val="bg1">
                    <a:lumMod val="50000"/>
                  </a:schemeClr>
                </a:solidFill>
              </a:rPr>
              <a:t>  </a:t>
            </a:r>
            <a:r>
              <a:rPr lang="en-US" sz="3800" b="1" dirty="0">
                <a:solidFill>
                  <a:srgbClr val="C00000"/>
                </a:solidFill>
              </a:rPr>
              <a:t>85%</a:t>
            </a:r>
            <a:r>
              <a:rPr lang="en-US" sz="3800" b="1" dirty="0">
                <a:solidFill>
                  <a:schemeClr val="bg1">
                    <a:lumMod val="50000"/>
                  </a:schemeClr>
                </a:solidFill>
              </a:rPr>
              <a:t> </a:t>
            </a:r>
            <a:r>
              <a:rPr lang="en-US" sz="3800" dirty="0"/>
              <a:t>and </a:t>
            </a:r>
            <a:r>
              <a:rPr lang="en-US" sz="3800" b="1" dirty="0">
                <a:solidFill>
                  <a:srgbClr val="00B0F0"/>
                </a:solidFill>
              </a:rPr>
              <a:t>65%</a:t>
            </a:r>
            <a:r>
              <a:rPr lang="en-US" sz="3800" dirty="0">
                <a:solidFill>
                  <a:schemeClr val="bg1">
                    <a:lumMod val="50000"/>
                  </a:schemeClr>
                </a:solidFill>
              </a:rPr>
              <a:t> </a:t>
            </a:r>
            <a:r>
              <a:rPr lang="en-US" sz="3800" dirty="0"/>
              <a:t>respectively were first time diagnoses</a:t>
            </a:r>
            <a:endParaRPr lang="en-US" sz="3800" dirty="0">
              <a:cs typeface="Arial"/>
            </a:endParaRPr>
          </a:p>
          <a:p>
            <a:pPr marL="0" indent="0">
              <a:lnSpc>
                <a:spcPct val="120000"/>
              </a:lnSpc>
              <a:buNone/>
            </a:pPr>
            <a:endParaRPr lang="en-US" dirty="0">
              <a:cs typeface="Arial"/>
            </a:endParaRPr>
          </a:p>
        </p:txBody>
      </p:sp>
      <p:sp>
        <p:nvSpPr>
          <p:cNvPr id="2" name="Rectangle 1">
            <a:extLst>
              <a:ext uri="{FF2B5EF4-FFF2-40B4-BE49-F238E27FC236}">
                <a16:creationId xmlns:a16="http://schemas.microsoft.com/office/drawing/2014/main" id="{6FFB92C5-4CAA-4AF9-9C8E-3CADC65770EA}"/>
              </a:ext>
            </a:extLst>
          </p:cNvPr>
          <p:cNvSpPr/>
          <p:nvPr/>
        </p:nvSpPr>
        <p:spPr>
          <a:xfrm>
            <a:off x="6014838" y="1934231"/>
            <a:ext cx="1137684" cy="322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pPr algn="l"/>
            <a:r>
              <a:rPr lang="en-US" b="1" dirty="0"/>
              <a:t>HTN</a:t>
            </a:r>
            <a:endParaRPr lang="en-MW" b="1" dirty="0"/>
          </a:p>
        </p:txBody>
      </p:sp>
      <p:cxnSp>
        <p:nvCxnSpPr>
          <p:cNvPr id="6" name="Straight Connector 5">
            <a:extLst>
              <a:ext uri="{FF2B5EF4-FFF2-40B4-BE49-F238E27FC236}">
                <a16:creationId xmlns:a16="http://schemas.microsoft.com/office/drawing/2014/main" id="{22D29560-E8A6-4AB3-A458-E806A3CCC745}"/>
              </a:ext>
            </a:extLst>
          </p:cNvPr>
          <p:cNvCxnSpPr/>
          <p:nvPr/>
        </p:nvCxnSpPr>
        <p:spPr>
          <a:xfrm>
            <a:off x="7586223" y="1690688"/>
            <a:ext cx="0" cy="3040913"/>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7217243-5AC0-4693-8F63-EAC9EBF77DB9}"/>
              </a:ext>
            </a:extLst>
          </p:cNvPr>
          <p:cNvSpPr txBox="1"/>
          <p:nvPr/>
        </p:nvSpPr>
        <p:spPr>
          <a:xfrm>
            <a:off x="4851929" y="2402517"/>
            <a:ext cx="534121" cy="276999"/>
          </a:xfrm>
          <a:prstGeom prst="rect">
            <a:avLst/>
          </a:prstGeom>
          <a:noFill/>
        </p:spPr>
        <p:txBody>
          <a:bodyPr wrap="none" rtlCol="0">
            <a:spAutoFit/>
          </a:bodyPr>
          <a:lstStyle/>
          <a:p>
            <a:r>
              <a:rPr lang="en-US" sz="1200" b="1" dirty="0"/>
              <a:t> 80%</a:t>
            </a:r>
          </a:p>
        </p:txBody>
      </p:sp>
    </p:spTree>
    <p:extLst>
      <p:ext uri="{BB962C8B-B14F-4D97-AF65-F5344CB8AC3E}">
        <p14:creationId xmlns:p14="http://schemas.microsoft.com/office/powerpoint/2010/main" val="830051036"/>
      </p:ext>
    </p:extLst>
  </p:cSld>
  <p:clrMapOvr>
    <a:masterClrMapping/>
  </p:clrMapOvr>
  <mc:AlternateContent xmlns:mc="http://schemas.openxmlformats.org/markup-compatibility/2006" xmlns:p14="http://schemas.microsoft.com/office/powerpoint/2010/main">
    <mc:Choice Requires="p14">
      <p:transition spd="slow" p14:dur="2000" advTm="82851"/>
    </mc:Choice>
    <mc:Fallback xmlns="">
      <p:transition spd="slow" advTm="828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023BE27C-E46C-4F0A-BA58-75A8D0FFB9C9}"/>
              </a:ext>
            </a:extLst>
          </p:cNvPr>
          <p:cNvSpPr>
            <a:spLocks noGrp="1"/>
          </p:cNvSpPr>
          <p:nvPr>
            <p:ph type="title"/>
          </p:nvPr>
        </p:nvSpPr>
        <p:spPr>
          <a:xfrm>
            <a:off x="651230" y="110519"/>
            <a:ext cx="10515600" cy="599186"/>
          </a:xfrm>
        </p:spPr>
        <p:txBody>
          <a:bodyPr lIns="91440" tIns="45720" rIns="91440" bIns="45720" anchor="t">
            <a:noAutofit/>
          </a:bodyPr>
          <a:lstStyle/>
          <a:p>
            <a:r>
              <a:rPr lang="en-GB" sz="3200" dirty="0"/>
              <a:t>There was a higher prevalence of HTN in males and those </a:t>
            </a:r>
            <a:r>
              <a:rPr lang="en-GB" sz="3200" u="sng" dirty="0"/>
              <a:t>&gt;</a:t>
            </a:r>
            <a:r>
              <a:rPr lang="en-GB" sz="3200" dirty="0"/>
              <a:t> 60 years of age</a:t>
            </a:r>
          </a:p>
        </p:txBody>
      </p:sp>
      <p:graphicFrame>
        <p:nvGraphicFramePr>
          <p:cNvPr id="7" name="Chart 6">
            <a:extLst>
              <a:ext uri="{FF2B5EF4-FFF2-40B4-BE49-F238E27FC236}">
                <a16:creationId xmlns:a16="http://schemas.microsoft.com/office/drawing/2014/main" id="{E3BCFC67-AE85-47D4-8432-38645C832C2F}"/>
              </a:ext>
            </a:extLst>
          </p:cNvPr>
          <p:cNvGraphicFramePr>
            <a:graphicFrameLocks/>
          </p:cNvGraphicFramePr>
          <p:nvPr>
            <p:extLst>
              <p:ext uri="{D42A27DB-BD31-4B8C-83A1-F6EECF244321}">
                <p14:modId xmlns:p14="http://schemas.microsoft.com/office/powerpoint/2010/main" val="510232749"/>
              </p:ext>
            </p:extLst>
          </p:nvPr>
        </p:nvGraphicFramePr>
        <p:xfrm>
          <a:off x="837086" y="3900786"/>
          <a:ext cx="5258916" cy="2255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3BCFC67-AE85-47D4-8432-38645C832C2F}"/>
              </a:ext>
            </a:extLst>
          </p:cNvPr>
          <p:cNvGraphicFramePr>
            <a:graphicFrameLocks/>
          </p:cNvGraphicFramePr>
          <p:nvPr>
            <p:extLst>
              <p:ext uri="{D42A27DB-BD31-4B8C-83A1-F6EECF244321}">
                <p14:modId xmlns:p14="http://schemas.microsoft.com/office/powerpoint/2010/main" val="3102223673"/>
              </p:ext>
            </p:extLst>
          </p:nvPr>
        </p:nvGraphicFramePr>
        <p:xfrm>
          <a:off x="6163732" y="3895621"/>
          <a:ext cx="5526901" cy="22628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3A4B5A6-E339-4ACA-BDFF-F0C4A9AC3731}"/>
              </a:ext>
            </a:extLst>
          </p:cNvPr>
          <p:cNvGraphicFramePr>
            <a:graphicFrameLocks/>
          </p:cNvGraphicFramePr>
          <p:nvPr>
            <p:extLst>
              <p:ext uri="{D42A27DB-BD31-4B8C-83A1-F6EECF244321}">
                <p14:modId xmlns:p14="http://schemas.microsoft.com/office/powerpoint/2010/main" val="51944798"/>
              </p:ext>
            </p:extLst>
          </p:nvPr>
        </p:nvGraphicFramePr>
        <p:xfrm>
          <a:off x="4561840" y="1137919"/>
          <a:ext cx="7128794" cy="272288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75D05B2A-7089-7283-46B5-385E888A5F06}"/>
              </a:ext>
            </a:extLst>
          </p:cNvPr>
          <p:cNvSpPr txBox="1"/>
          <p:nvPr/>
        </p:nvSpPr>
        <p:spPr>
          <a:xfrm>
            <a:off x="501366" y="1500027"/>
            <a:ext cx="385487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The occurrence of HTN was higher in males than females (p=0.013)</a:t>
            </a:r>
          </a:p>
          <a:p>
            <a:endParaRPr lang="en-US" dirty="0">
              <a:cs typeface="Arial"/>
            </a:endParaRPr>
          </a:p>
          <a:p>
            <a:r>
              <a:rPr lang="en-US" dirty="0">
                <a:cs typeface="Arial"/>
              </a:rPr>
              <a:t>Individuals aged</a:t>
            </a:r>
            <a:r>
              <a:rPr lang="en-US" u="sng" dirty="0">
                <a:cs typeface="Arial"/>
              </a:rPr>
              <a:t> &gt;</a:t>
            </a:r>
            <a:r>
              <a:rPr lang="en-US" dirty="0">
                <a:cs typeface="Arial"/>
              </a:rPr>
              <a:t>60 years of age were more likely to have HTN than those aged 40 – 60 years (OR=2.84)</a:t>
            </a:r>
            <a:endParaRPr lang="en-US" dirty="0"/>
          </a:p>
        </p:txBody>
      </p:sp>
    </p:spTree>
    <p:extLst>
      <p:ext uri="{BB962C8B-B14F-4D97-AF65-F5344CB8AC3E}">
        <p14:creationId xmlns:p14="http://schemas.microsoft.com/office/powerpoint/2010/main" val="1284494974"/>
      </p:ext>
    </p:extLst>
  </p:cSld>
  <p:clrMapOvr>
    <a:masterClrMapping/>
  </p:clrMapOvr>
  <mc:AlternateContent xmlns:mc="http://schemas.openxmlformats.org/markup-compatibility/2006" xmlns:p14="http://schemas.microsoft.com/office/powerpoint/2010/main">
    <mc:Choice Requires="p14">
      <p:transition spd="slow" p14:dur="2000" advTm="11971"/>
    </mc:Choice>
    <mc:Fallback xmlns="">
      <p:transition spd="slow" advTm="119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023BE27C-E46C-4F0A-BA58-75A8D0FFB9C9}"/>
              </a:ext>
            </a:extLst>
          </p:cNvPr>
          <p:cNvSpPr>
            <a:spLocks noGrp="1"/>
          </p:cNvSpPr>
          <p:nvPr>
            <p:ph type="title"/>
          </p:nvPr>
        </p:nvSpPr>
        <p:spPr>
          <a:xfrm>
            <a:off x="565079" y="272029"/>
            <a:ext cx="11024170" cy="1166353"/>
          </a:xfrm>
        </p:spPr>
        <p:txBody>
          <a:bodyPr lIns="91440" tIns="45720" rIns="91440" bIns="45720" anchor="t">
            <a:noAutofit/>
          </a:bodyPr>
          <a:lstStyle/>
          <a:p>
            <a:r>
              <a:rPr lang="en-GB" sz="3200" dirty="0"/>
              <a:t>There was no difference in DM prevalence by sex, however, DM was more common in those aged over 60 years</a:t>
            </a:r>
          </a:p>
        </p:txBody>
      </p:sp>
      <p:graphicFrame>
        <p:nvGraphicFramePr>
          <p:cNvPr id="11" name="Chart 10">
            <a:extLst>
              <a:ext uri="{FF2B5EF4-FFF2-40B4-BE49-F238E27FC236}">
                <a16:creationId xmlns:a16="http://schemas.microsoft.com/office/drawing/2014/main" id="{072A552F-E65E-4948-8AD5-C283661723E9}"/>
              </a:ext>
            </a:extLst>
          </p:cNvPr>
          <p:cNvGraphicFramePr>
            <a:graphicFrameLocks/>
          </p:cNvGraphicFramePr>
          <p:nvPr>
            <p:extLst>
              <p:ext uri="{D42A27DB-BD31-4B8C-83A1-F6EECF244321}">
                <p14:modId xmlns:p14="http://schemas.microsoft.com/office/powerpoint/2010/main" val="2678184268"/>
              </p:ext>
            </p:extLst>
          </p:nvPr>
        </p:nvGraphicFramePr>
        <p:xfrm>
          <a:off x="838782" y="1597592"/>
          <a:ext cx="5157630" cy="3318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6A808E2A-FE1A-458C-B8CC-492B2FB66D92}"/>
              </a:ext>
            </a:extLst>
          </p:cNvPr>
          <p:cNvGraphicFramePr>
            <a:graphicFrameLocks/>
          </p:cNvGraphicFramePr>
          <p:nvPr>
            <p:extLst>
              <p:ext uri="{D42A27DB-BD31-4B8C-83A1-F6EECF244321}">
                <p14:modId xmlns:p14="http://schemas.microsoft.com/office/powerpoint/2010/main" val="3108621216"/>
              </p:ext>
            </p:extLst>
          </p:nvPr>
        </p:nvGraphicFramePr>
        <p:xfrm>
          <a:off x="6093118" y="1597592"/>
          <a:ext cx="5157630" cy="33185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0C0408E-AC23-CF2D-3A00-183677904143}"/>
              </a:ext>
            </a:extLst>
          </p:cNvPr>
          <p:cNvSpPr txBox="1"/>
          <p:nvPr/>
        </p:nvSpPr>
        <p:spPr>
          <a:xfrm>
            <a:off x="840059" y="5291253"/>
            <a:ext cx="10400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Individuals aged </a:t>
            </a:r>
            <a:r>
              <a:rPr lang="en-US" u="sng" dirty="0"/>
              <a:t>&gt;</a:t>
            </a:r>
            <a:r>
              <a:rPr lang="en-US" dirty="0"/>
              <a:t>60 years were more likely to have DM (OR=2.04) than those aged 40 – 60 years.</a:t>
            </a:r>
          </a:p>
        </p:txBody>
      </p:sp>
    </p:spTree>
    <p:extLst>
      <p:ext uri="{BB962C8B-B14F-4D97-AF65-F5344CB8AC3E}">
        <p14:creationId xmlns:p14="http://schemas.microsoft.com/office/powerpoint/2010/main" val="2121839087"/>
      </p:ext>
    </p:extLst>
  </p:cSld>
  <p:clrMapOvr>
    <a:masterClrMapping/>
  </p:clrMapOvr>
  <mc:AlternateContent xmlns:mc="http://schemas.openxmlformats.org/markup-compatibility/2006" xmlns:p14="http://schemas.microsoft.com/office/powerpoint/2010/main">
    <mc:Choice Requires="p14">
      <p:transition spd="slow" p14:dur="2000" advTm="12689"/>
    </mc:Choice>
    <mc:Fallback xmlns="">
      <p:transition spd="slow" advTm="12689"/>
    </mc:Fallback>
  </mc:AlternateContent>
</p:sld>
</file>

<file path=ppt/theme/theme1.xml><?xml version="1.0" encoding="utf-8"?>
<a:theme xmlns:a="http://schemas.openxmlformats.org/drawingml/2006/main" name="EGPAF">
  <a:themeElements>
    <a:clrScheme name="EGPAF">
      <a:dk1>
        <a:srgbClr val="000000"/>
      </a:dk1>
      <a:lt1>
        <a:srgbClr val="FFFFFF"/>
      </a:lt1>
      <a:dk2>
        <a:srgbClr val="44546A"/>
      </a:dk2>
      <a:lt2>
        <a:srgbClr val="E7E6E6"/>
      </a:lt2>
      <a:accent1>
        <a:srgbClr val="B03139"/>
      </a:accent1>
      <a:accent2>
        <a:srgbClr val="EA6E38"/>
      </a:accent2>
      <a:accent3>
        <a:srgbClr val="F6C75B"/>
      </a:accent3>
      <a:accent4>
        <a:srgbClr val="548C7E"/>
      </a:accent4>
      <a:accent5>
        <a:srgbClr val="3A3E3F"/>
      </a:accent5>
      <a:accent6>
        <a:srgbClr val="7FACB4"/>
      </a:accent6>
      <a:hlink>
        <a:srgbClr val="519DD1"/>
      </a:hlink>
      <a:folHlink>
        <a:srgbClr val="2446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GPAF" id="{6B2A57B3-D104-5B44-B39A-6E3090013B50}" vid="{A67B6150-BE6F-1B45-AFBB-1EA341510B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d0f7ceb-4a67-4ee1-a3f0-7a131b510b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40E051E0E86E4EBF926CB60F314391" ma:contentTypeVersion="18" ma:contentTypeDescription="Create a new document." ma:contentTypeScope="" ma:versionID="3248aee153d29443b7e5cbdf54337e00">
  <xsd:schema xmlns:xsd="http://www.w3.org/2001/XMLSchema" xmlns:xs="http://www.w3.org/2001/XMLSchema" xmlns:p="http://schemas.microsoft.com/office/2006/metadata/properties" xmlns:ns3="fd0f7ceb-4a67-4ee1-a3f0-7a131b510bde" xmlns:ns4="024fd9f6-06e6-473e-89ea-a19498e1d53e" targetNamespace="http://schemas.microsoft.com/office/2006/metadata/properties" ma:root="true" ma:fieldsID="9de8958a56549c1b6232bd5480f858a3" ns3:_="" ns4:_="">
    <xsd:import namespace="fd0f7ceb-4a67-4ee1-a3f0-7a131b510bde"/>
    <xsd:import namespace="024fd9f6-06e6-473e-89ea-a19498e1d53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f7ceb-4a67-4ee1-a3f0-7a131b510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4fd9f6-06e6-473e-89ea-a19498e1d5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622DCF-ADC6-42A5-8ACA-D7F4959BA309}">
  <ds:schemaRefs>
    <ds:schemaRef ds:uri="fd0f7ceb-4a67-4ee1-a3f0-7a131b510bde"/>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schemas.microsoft.com/office/2006/metadata/properties"/>
    <ds:schemaRef ds:uri="024fd9f6-06e6-473e-89ea-a19498e1d53e"/>
    <ds:schemaRef ds:uri="http://purl.org/dc/dcmitype/"/>
  </ds:schemaRefs>
</ds:datastoreItem>
</file>

<file path=customXml/itemProps2.xml><?xml version="1.0" encoding="utf-8"?>
<ds:datastoreItem xmlns:ds="http://schemas.openxmlformats.org/officeDocument/2006/customXml" ds:itemID="{055FA8A2-F3DA-489E-87C7-795B1F450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f7ceb-4a67-4ee1-a3f0-7a131b510bde"/>
    <ds:schemaRef ds:uri="024fd9f6-06e6-473e-89ea-a19498e1d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38C0C4-58E0-4F52-9A84-D1657C4380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434</TotalTime>
  <Words>1054</Words>
  <Application>Microsoft Office PowerPoint</Application>
  <PresentationFormat>Widescreen</PresentationFormat>
  <Paragraphs>139</Paragraphs>
  <Slides>12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Courier New</vt:lpstr>
      <vt:lpstr>Courier New,monospace</vt:lpstr>
      <vt:lpstr>Gill Sans MT</vt:lpstr>
      <vt:lpstr>IAS Ribbon Sans Bold</vt:lpstr>
      <vt:lpstr>IAS Ribbon Sans Regular</vt:lpstr>
      <vt:lpstr>Verdana</vt:lpstr>
      <vt:lpstr>Wingdings</vt:lpstr>
      <vt:lpstr>Wingdings,Sans-Serif</vt:lpstr>
      <vt:lpstr>EGPAF</vt:lpstr>
      <vt:lpstr>Integrating Non-Communicable Disease Screening and Treatment in Antiretroviral Clinics: Insights from Malawi</vt:lpstr>
      <vt:lpstr>Introduction: ART Cohort in Malawi</vt:lpstr>
      <vt:lpstr>MoH Guidance on NCD integration in Malawi</vt:lpstr>
      <vt:lpstr>Operational Considerations for NCD Integration in Malawi</vt:lpstr>
      <vt:lpstr>Additional Operational Considerations for NCD Integration</vt:lpstr>
      <vt:lpstr>Data Collection and Analysis </vt:lpstr>
      <vt:lpstr>HTN and DM Screening Cascade Among Eligible PLHIV (Mar-Sept 2023) </vt:lpstr>
      <vt:lpstr>There was a higher prevalence of HTN in males and those &gt; 60 years of age</vt:lpstr>
      <vt:lpstr>There was no difference in DM prevalence by sex, however, DM was more common in those aged over 60 years</vt:lpstr>
      <vt:lpstr>Hypertension and Diabetes Management</vt:lpstr>
      <vt:lpstr>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Curabitur arcu erat, accumsan id et el imperdiet doler, porttitor</dc:title>
  <dc:creator>Shalom Dunga</dc:creator>
  <cp:lastModifiedBy>Preview 3 Rack 2</cp:lastModifiedBy>
  <cp:revision>68</cp:revision>
  <dcterms:created xsi:type="dcterms:W3CDTF">2024-07-05T15:48:56Z</dcterms:created>
  <dcterms:modified xsi:type="dcterms:W3CDTF">2024-07-26T05:54:50Z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0x010100C440E051E0E86E4EBF926CB60F314391</vt:lpwstr>
  </property>
  <property fmtid="{D5CDD505-2E9C-101B-9397-08002B2CF9AE}" pid="3" name="MediaServiceImageTags">
    <vt:lpwstr/>
  </property>
</Properties>
</file>