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5"/>
  </p:notesMasterIdLst>
  <p:sldIdLst>
    <p:sldId id="256" r:id="rId2"/>
    <p:sldId id="257" r:id="rId3"/>
    <p:sldId id="269" r:id="rId4"/>
    <p:sldId id="258" r:id="rId5"/>
    <p:sldId id="281" r:id="rId6"/>
    <p:sldId id="272" r:id="rId7"/>
    <p:sldId id="278" r:id="rId8"/>
    <p:sldId id="274" r:id="rId9"/>
    <p:sldId id="268" r:id="rId10"/>
    <p:sldId id="271" r:id="rId11"/>
    <p:sldId id="261" r:id="rId12"/>
    <p:sldId id="263"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ibaudo [Nov22]" initials="HJR" lastIdx="11" clrIdx="0">
    <p:extLst>
      <p:ext uri="{19B8F6BF-5375-455C-9EA6-DF929625EA0E}">
        <p15:presenceInfo xmlns:p15="http://schemas.microsoft.com/office/powerpoint/2012/main" userId="Heather Ribaudo [Nov22]" providerId="None"/>
      </p:ext>
    </p:extLst>
  </p:cmAuthor>
  <p:cmAuthor id="2" name="Maya Watanabe" initials="MW" lastIdx="8" clrIdx="1">
    <p:extLst>
      <p:ext uri="{19B8F6BF-5375-455C-9EA6-DF929625EA0E}">
        <p15:presenceInfo xmlns:p15="http://schemas.microsoft.com/office/powerpoint/2012/main" userId="S-1-5-21-1564239104-2047618173-1163074499-68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55" autoAdjust="0"/>
  </p:normalViewPr>
  <p:slideViewPr>
    <p:cSldViewPr snapToGrid="0">
      <p:cViewPr varScale="1">
        <p:scale>
          <a:sx n="101" d="100"/>
          <a:sy n="101" d="100"/>
        </p:scale>
        <p:origin x="99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8D34-61DB-4645-A9BA-E9A7D5013EB6}" type="datetimeFigureOut">
              <a:rPr lang="en-US" smtClean="0"/>
              <a:t>7/18/2024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0BA59-F0B4-43C0-A6B3-0FEAF012700B}" type="slidenum">
              <a:rPr lang="en-US" smtClean="0"/>
              <a:t>‹#›</a:t>
            </a:fld>
            <a:endParaRPr lang="en-US" dirty="0"/>
          </a:p>
        </p:txBody>
      </p:sp>
    </p:spTree>
    <p:extLst>
      <p:ext uri="{BB962C8B-B14F-4D97-AF65-F5344CB8AC3E}">
        <p14:creationId xmlns:p14="http://schemas.microsoft.com/office/powerpoint/2010/main" val="33137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60BA59-F0B4-43C0-A6B3-0FEAF012700B}" type="slidenum">
              <a:rPr lang="en-US" smtClean="0"/>
              <a:t>1</a:t>
            </a:fld>
            <a:endParaRPr lang="en-US" dirty="0"/>
          </a:p>
        </p:txBody>
      </p:sp>
    </p:spTree>
    <p:extLst>
      <p:ext uri="{BB962C8B-B14F-4D97-AF65-F5344CB8AC3E}">
        <p14:creationId xmlns:p14="http://schemas.microsoft.com/office/powerpoint/2010/main" val="320122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characteristics in the pitavastatin and placebo arm are very similar, therefore focus can be directed to the total column. In the trial population, 31% of participants had female natal sex and only 35% of participants were white making the trial population highly diverse. Of note, the majority of participants had suppressed viral load.</a:t>
            </a:r>
          </a:p>
          <a:p>
            <a:endParaRPr lang="en-GB" dirty="0"/>
          </a:p>
          <a:p>
            <a:r>
              <a:rPr lang="en-GB" dirty="0"/>
              <a:t>The median ASCVD risk for the trial participants was 4.5% which is very low predicted risk and LDL-C was only minimally increased at 108 mg/dL. This is not a typical population that would be recommended for statin therapy.</a:t>
            </a:r>
          </a:p>
          <a:p>
            <a:endParaRPr lang="en-GB" dirty="0"/>
          </a:p>
          <a:p>
            <a:pPr marL="0" marR="0">
              <a:spcBef>
                <a:spcPts val="50"/>
              </a:spcBef>
              <a:spcAft>
                <a:spcPts val="50"/>
              </a:spcAft>
            </a:pPr>
            <a:r>
              <a:rPr lang="en-US" sz="1800" i="1" dirty="0">
                <a:solidFill>
                  <a:srgbClr val="000000"/>
                </a:solidFill>
                <a:effectLst/>
                <a:latin typeface="Arial" panose="020B0604020202020204" pitchFamily="34" charset="0"/>
                <a:ea typeface="Times New Roman" panose="02020603050405020304" pitchFamily="18" charset="0"/>
              </a:rPr>
              <a:t>Figure footnote: ABC exposure includes participants with former and/or current ABC exposure.</a:t>
            </a:r>
            <a:endParaRPr lang="en-US" sz="18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800" i="1" dirty="0">
                <a:solidFill>
                  <a:srgbClr val="000000"/>
                </a:solidFill>
                <a:effectLst/>
                <a:latin typeface="Arial" panose="020B0604020202020204" pitchFamily="34" charset="0"/>
                <a:ea typeface="Times New Roman" panose="02020603050405020304" pitchFamily="18" charset="0"/>
              </a:rPr>
              <a:t>Race was reported by participants. "Other" race includes participants who identified as native or indigenous to the enrollment region, as having more than one race, or as having an unknown race.</a:t>
            </a:r>
            <a:endParaRPr lang="en-US" sz="18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800" i="1" dirty="0">
                <a:solidFill>
                  <a:srgbClr val="000000"/>
                </a:solidFill>
                <a:effectLst/>
                <a:latin typeface="Arial" panose="020B0604020202020204" pitchFamily="34" charset="0"/>
                <a:ea typeface="Times New Roman" panose="02020603050405020304" pitchFamily="18" charset="0"/>
              </a:rPr>
              <a:t>The 10-Year Atherosclerotic Cardiovascular Disease risk score is calculated by assessing age, sex, race, systolic blood pressure, total and high-density lipoprotein cholesterol, treatment for hypertension, smoking history, and presence of diabetes. It is measured on a scale of low risk (&lt;5%), borderline risk (5 to &lt;7.5%), intermediate risk (7.5 to &lt;20%), and high risk (≥20%)</a:t>
            </a:r>
            <a:endParaRPr lang="en-US" sz="18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800" i="1" dirty="0">
                <a:solidFill>
                  <a:srgbClr val="000000"/>
                </a:solidFill>
                <a:effectLst/>
                <a:latin typeface="Arial" panose="020B0604020202020204" pitchFamily="34" charset="0"/>
                <a:ea typeface="Times New Roman" panose="02020603050405020304" pitchFamily="18" charset="0"/>
              </a:rPr>
              <a:t>Created by: /home/reprieve/POOLED/final/MACE_artexp/programs/manuscript/bslchar.sas on July 2, 2024</a:t>
            </a:r>
            <a:endParaRPr lang="en-US"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85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60BA59-F0B4-43C0-A6B3-0FEAF012700B}" type="slidenum">
              <a:rPr lang="en-US" smtClean="0"/>
              <a:t>6</a:t>
            </a:fld>
            <a:endParaRPr lang="en-US" dirty="0"/>
          </a:p>
        </p:txBody>
      </p:sp>
    </p:spTree>
    <p:extLst>
      <p:ext uri="{BB962C8B-B14F-4D97-AF65-F5344CB8AC3E}">
        <p14:creationId xmlns:p14="http://schemas.microsoft.com/office/powerpoint/2010/main" val="52348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a history of ABC and use of ABC at randomization have higher incidence of MACE events compared to those who do not. Looking at the 3-level exposure, those with former/current have higher incidence of events compared to those who have never had any exposure to ABC.</a:t>
            </a:r>
          </a:p>
        </p:txBody>
      </p:sp>
      <p:sp>
        <p:nvSpPr>
          <p:cNvPr id="4" name="Slide Number Placeholder 3"/>
          <p:cNvSpPr>
            <a:spLocks noGrp="1"/>
          </p:cNvSpPr>
          <p:nvPr>
            <p:ph type="sldNum" sz="quarter" idx="5"/>
          </p:nvPr>
        </p:nvSpPr>
        <p:spPr/>
        <p:txBody>
          <a:bodyPr/>
          <a:lstStyle/>
          <a:p>
            <a:fld id="{BA60BA59-F0B4-43C0-A6B3-0FEAF012700B}" type="slidenum">
              <a:rPr lang="en-US" smtClean="0"/>
              <a:t>7</a:t>
            </a:fld>
            <a:endParaRPr lang="en-US" dirty="0"/>
          </a:p>
        </p:txBody>
      </p:sp>
    </p:spTree>
    <p:extLst>
      <p:ext uri="{BB962C8B-B14F-4D97-AF65-F5344CB8AC3E}">
        <p14:creationId xmlns:p14="http://schemas.microsoft.com/office/powerpoint/2010/main" val="22227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60BA59-F0B4-43C0-A6B3-0FEAF012700B}" type="slidenum">
              <a:rPr lang="en-US" smtClean="0"/>
              <a:t>10</a:t>
            </a:fld>
            <a:endParaRPr lang="en-US" dirty="0"/>
          </a:p>
        </p:txBody>
      </p:sp>
    </p:spTree>
    <p:extLst>
      <p:ext uri="{BB962C8B-B14F-4D97-AF65-F5344CB8AC3E}">
        <p14:creationId xmlns:p14="http://schemas.microsoft.com/office/powerpoint/2010/main" val="165980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D6A5-0C1E-4F43-C20B-F2671CAAC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20643-B38B-69FA-2B84-BF86C1831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18D37-7B2A-85D9-CA2A-EA202269F121}"/>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00E7DE7A-7F0D-D007-DF53-B927368262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BBC5A1-5FFA-F69B-CCDA-CB2DABF140D1}"/>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178890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FD9-E57D-AFCB-ECED-A2EFA9B97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CE787-2539-4E9A-C687-2E31199494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9FEE6-D645-DC9D-D72E-87AEFA8FF44A}"/>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0286B2D1-F9E7-E31D-29E1-7553C0D7F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271F3-7263-E153-B761-05A6CA6A44CC}"/>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137200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E4D12-3C00-6584-7424-C1262F9AC0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142CD-CD54-06B8-D189-D83F4E151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0A605-2B7E-D9B3-D8A4-BF9409D27162}"/>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933386FC-AC66-100E-43C0-60773B1E24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D5F46E-3177-AE1D-E7CA-610461A4C316}"/>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372097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3A9A-57BC-A583-FB65-A0513087F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F6E88-0C5D-8A91-EAA1-A58083CD3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CB1F9-B97D-9FB0-0271-16F5F16E80EA}"/>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90681338-DC17-EFF0-0818-9354B872C2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B1406E-8193-9C64-BFF7-B9F48D4D585F}"/>
              </a:ext>
            </a:extLst>
          </p:cNvPr>
          <p:cNvSpPr>
            <a:spLocks noGrp="1"/>
          </p:cNvSpPr>
          <p:nvPr>
            <p:ph type="sldNum" sz="quarter" idx="12"/>
          </p:nvPr>
        </p:nvSpPr>
        <p:spPr/>
        <p:txBody>
          <a:bodyPr/>
          <a:lstStyle/>
          <a:p>
            <a:fld id="{67222C97-230C-4D51-B800-2A4AD5C55757}" type="slidenum">
              <a:rPr lang="en-US" smtClean="0"/>
              <a:t>‹#›</a:t>
            </a:fld>
            <a:endParaRPr lang="en-US" dirty="0"/>
          </a:p>
        </p:txBody>
      </p:sp>
      <p:pic>
        <p:nvPicPr>
          <p:cNvPr id="7" name="Picture 6">
            <a:extLst>
              <a:ext uri="{FF2B5EF4-FFF2-40B4-BE49-F238E27FC236}">
                <a16:creationId xmlns:a16="http://schemas.microsoft.com/office/drawing/2014/main" id="{54E78FBD-BA5D-AA17-9647-19A048493323}"/>
              </a:ext>
            </a:extLst>
          </p:cNvPr>
          <p:cNvPicPr>
            <a:picLocks noChangeAspect="1"/>
          </p:cNvPicPr>
          <p:nvPr userDrawn="1"/>
        </p:nvPicPr>
        <p:blipFill>
          <a:blip r:embed="rId2"/>
          <a:stretch>
            <a:fillRect/>
          </a:stretch>
        </p:blipFill>
        <p:spPr>
          <a:xfrm>
            <a:off x="0" y="6098088"/>
            <a:ext cx="577516" cy="747546"/>
          </a:xfrm>
          <a:prstGeom prst="rect">
            <a:avLst/>
          </a:prstGeom>
        </p:spPr>
      </p:pic>
      <p:pic>
        <p:nvPicPr>
          <p:cNvPr id="9" name="Picture 8" descr="A logo for a university&#10;&#10;Description automatically generated">
            <a:extLst>
              <a:ext uri="{FF2B5EF4-FFF2-40B4-BE49-F238E27FC236}">
                <a16:creationId xmlns:a16="http://schemas.microsoft.com/office/drawing/2014/main" id="{1F5DF50E-4A4F-F701-3A51-325A38AEC7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9590" y="6176963"/>
            <a:ext cx="1205620" cy="681037"/>
          </a:xfrm>
          <a:prstGeom prst="rect">
            <a:avLst/>
          </a:prstGeom>
        </p:spPr>
      </p:pic>
    </p:spTree>
    <p:extLst>
      <p:ext uri="{BB962C8B-B14F-4D97-AF65-F5344CB8AC3E}">
        <p14:creationId xmlns:p14="http://schemas.microsoft.com/office/powerpoint/2010/main" val="27742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B5D9-018E-6ADE-3F77-076E0FB44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F5C01-52CB-01F8-FA1C-3227212357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EDCE5-FA91-EFC5-7723-E08F23ABF809}"/>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1550AD7C-A4DD-CB21-7693-E8822515D3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10F3C-950D-6947-D0EE-C4FEB403D510}"/>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335564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9D6-AD32-9316-2429-8FD82E956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D31F4-D012-3F14-6DED-2C82C9025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A2E71-7BDB-A3D8-F636-14EAF53CB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8DE18-5B8E-6B35-1646-AA375D81830E}"/>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6" name="Footer Placeholder 5">
            <a:extLst>
              <a:ext uri="{FF2B5EF4-FFF2-40B4-BE49-F238E27FC236}">
                <a16:creationId xmlns:a16="http://schemas.microsoft.com/office/drawing/2014/main" id="{CA276374-F8CB-2CE0-2426-A0C7D6CE5C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2534F7-4F2D-A936-7C9D-F5EA691ED43E}"/>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270974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02DB-12C8-6D6B-41FB-66B9FD0A9C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1FEA22-2F1D-EE73-15E8-33EBD188A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89246C-71DA-A399-1BD3-EC822CE9E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00D0E-7C90-315F-B352-CDF39EB23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236970-73BC-D3F8-ADB6-5FB7C2817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45774-212C-222B-9C23-42B3746E294A}"/>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8" name="Footer Placeholder 7">
            <a:extLst>
              <a:ext uri="{FF2B5EF4-FFF2-40B4-BE49-F238E27FC236}">
                <a16:creationId xmlns:a16="http://schemas.microsoft.com/office/drawing/2014/main" id="{1B6A66AF-08B7-58C2-8310-1D83F0A29D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B2B4AF-2461-CA63-11DB-E9895E33B810}"/>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246731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BC4F-1D59-4289-E11B-D5CC86280E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8A675-9118-22B6-9973-CDA7027D23FE}"/>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4" name="Footer Placeholder 3">
            <a:extLst>
              <a:ext uri="{FF2B5EF4-FFF2-40B4-BE49-F238E27FC236}">
                <a16:creationId xmlns:a16="http://schemas.microsoft.com/office/drawing/2014/main" id="{38B37CF6-0B0D-5305-65C3-05451BC67D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9A0610-F7A7-282C-5C97-2FFEF7E1E875}"/>
              </a:ext>
            </a:extLst>
          </p:cNvPr>
          <p:cNvSpPr>
            <a:spLocks noGrp="1"/>
          </p:cNvSpPr>
          <p:nvPr>
            <p:ph type="sldNum" sz="quarter" idx="12"/>
          </p:nvPr>
        </p:nvSpPr>
        <p:spPr/>
        <p:txBody>
          <a:bodyPr/>
          <a:lstStyle/>
          <a:p>
            <a:fld id="{67222C97-230C-4D51-B800-2A4AD5C55757}" type="slidenum">
              <a:rPr lang="en-US" smtClean="0"/>
              <a:t>‹#›</a:t>
            </a:fld>
            <a:endParaRPr lang="en-US" dirty="0"/>
          </a:p>
        </p:txBody>
      </p:sp>
      <p:pic>
        <p:nvPicPr>
          <p:cNvPr id="6" name="Picture 5">
            <a:extLst>
              <a:ext uri="{FF2B5EF4-FFF2-40B4-BE49-F238E27FC236}">
                <a16:creationId xmlns:a16="http://schemas.microsoft.com/office/drawing/2014/main" id="{B1D65AD5-67E7-1364-0AD1-3C518A274520}"/>
              </a:ext>
            </a:extLst>
          </p:cNvPr>
          <p:cNvPicPr>
            <a:picLocks noChangeAspect="1"/>
          </p:cNvPicPr>
          <p:nvPr userDrawn="1"/>
        </p:nvPicPr>
        <p:blipFill>
          <a:blip r:embed="rId2"/>
          <a:stretch>
            <a:fillRect/>
          </a:stretch>
        </p:blipFill>
        <p:spPr>
          <a:xfrm>
            <a:off x="0" y="6098088"/>
            <a:ext cx="577516" cy="747546"/>
          </a:xfrm>
          <a:prstGeom prst="rect">
            <a:avLst/>
          </a:prstGeom>
        </p:spPr>
      </p:pic>
      <p:pic>
        <p:nvPicPr>
          <p:cNvPr id="8" name="Picture 7" descr="A logo for a university&#10;&#10;Description automatically generated">
            <a:extLst>
              <a:ext uri="{FF2B5EF4-FFF2-40B4-BE49-F238E27FC236}">
                <a16:creationId xmlns:a16="http://schemas.microsoft.com/office/drawing/2014/main" id="{4DA21CB5-8575-4393-74C6-2EBA59F68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4225" y="6153150"/>
            <a:ext cx="1247775" cy="704850"/>
          </a:xfrm>
          <a:prstGeom prst="rect">
            <a:avLst/>
          </a:prstGeom>
        </p:spPr>
      </p:pic>
    </p:spTree>
    <p:extLst>
      <p:ext uri="{BB962C8B-B14F-4D97-AF65-F5344CB8AC3E}">
        <p14:creationId xmlns:p14="http://schemas.microsoft.com/office/powerpoint/2010/main" val="28220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42E4C-DBB0-B824-1E09-01F5EE3BEBE8}"/>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3" name="Footer Placeholder 2">
            <a:extLst>
              <a:ext uri="{FF2B5EF4-FFF2-40B4-BE49-F238E27FC236}">
                <a16:creationId xmlns:a16="http://schemas.microsoft.com/office/drawing/2014/main" id="{647AC76F-96E5-364D-F6E1-D4A3E8D997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2FE4BC-9A6F-FACF-768B-3C0E058729E4}"/>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369156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121D-9632-6E4E-59EC-28AA53248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0B52B8-D769-0C15-12CF-6A68AE51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7BF1B-F718-5443-AFC0-3E13A5609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99C9C-1431-AF9F-EEFB-6ACA3366E590}"/>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6" name="Footer Placeholder 5">
            <a:extLst>
              <a:ext uri="{FF2B5EF4-FFF2-40B4-BE49-F238E27FC236}">
                <a16:creationId xmlns:a16="http://schemas.microsoft.com/office/drawing/2014/main" id="{78944833-9F90-6DFF-61EA-75A5CA1613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1E88FC-51B7-F637-38B9-E6CC1E19B002}"/>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202361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303F-2F51-3966-EAAE-5E54B4B18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6C5D3-522B-3152-1F87-BB773223C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429E7E-7B2B-4436-4EA4-BFCD1FC41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44A41-F003-6E1D-4C45-D7E6FE89B81C}"/>
              </a:ext>
            </a:extLst>
          </p:cNvPr>
          <p:cNvSpPr>
            <a:spLocks noGrp="1"/>
          </p:cNvSpPr>
          <p:nvPr>
            <p:ph type="dt" sz="half" idx="10"/>
          </p:nvPr>
        </p:nvSpPr>
        <p:spPr/>
        <p:txBody>
          <a:bodyPr/>
          <a:lstStyle/>
          <a:p>
            <a:fld id="{5A9E3E04-19FF-4166-B1BC-735E7A31DC6C}" type="datetimeFigureOut">
              <a:rPr lang="en-US" smtClean="0"/>
              <a:t>7/18/2024</a:t>
            </a:fld>
            <a:endParaRPr lang="en-US" dirty="0"/>
          </a:p>
        </p:txBody>
      </p:sp>
      <p:sp>
        <p:nvSpPr>
          <p:cNvPr id="6" name="Footer Placeholder 5">
            <a:extLst>
              <a:ext uri="{FF2B5EF4-FFF2-40B4-BE49-F238E27FC236}">
                <a16:creationId xmlns:a16="http://schemas.microsoft.com/office/drawing/2014/main" id="{A88851ED-BC9B-CDDB-A43A-5BC4C71787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7B485F-4224-E4C7-D477-A177EEBB13B5}"/>
              </a:ext>
            </a:extLst>
          </p:cNvPr>
          <p:cNvSpPr>
            <a:spLocks noGrp="1"/>
          </p:cNvSpPr>
          <p:nvPr>
            <p:ph type="sldNum" sz="quarter" idx="12"/>
          </p:nvPr>
        </p:nvSpPr>
        <p:spPr/>
        <p:txBody>
          <a:bodyPr/>
          <a:lstStyle/>
          <a:p>
            <a:fld id="{67222C97-230C-4D51-B800-2A4AD5C55757}" type="slidenum">
              <a:rPr lang="en-US" smtClean="0"/>
              <a:t>‹#›</a:t>
            </a:fld>
            <a:endParaRPr lang="en-US" dirty="0"/>
          </a:p>
        </p:txBody>
      </p:sp>
    </p:spTree>
    <p:extLst>
      <p:ext uri="{BB962C8B-B14F-4D97-AF65-F5344CB8AC3E}">
        <p14:creationId xmlns:p14="http://schemas.microsoft.com/office/powerpoint/2010/main" val="137327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D18A0-63D7-A887-B166-FEB680F85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F442B-8D63-BD63-8D84-B59B360D9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4AE1-3BCB-DCF3-53C6-6A341F386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9E3E04-19FF-4166-B1BC-735E7A31DC6C}" type="datetimeFigureOut">
              <a:rPr lang="en-US" smtClean="0"/>
              <a:t>7/18/2024</a:t>
            </a:fld>
            <a:endParaRPr lang="en-US" dirty="0"/>
          </a:p>
        </p:txBody>
      </p:sp>
      <p:sp>
        <p:nvSpPr>
          <p:cNvPr id="5" name="Footer Placeholder 4">
            <a:extLst>
              <a:ext uri="{FF2B5EF4-FFF2-40B4-BE49-F238E27FC236}">
                <a16:creationId xmlns:a16="http://schemas.microsoft.com/office/drawing/2014/main" id="{8DB0D1AB-5324-EE7A-F99D-2B9D8992F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27493B3-4369-824B-73EE-47EAF6E14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22C97-230C-4D51-B800-2A4AD5C55757}" type="slidenum">
              <a:rPr lang="en-US" smtClean="0"/>
              <a:t>‹#›</a:t>
            </a:fld>
            <a:endParaRPr lang="en-US" dirty="0"/>
          </a:p>
        </p:txBody>
      </p:sp>
    </p:spTree>
    <p:extLst>
      <p:ext uri="{BB962C8B-B14F-4D97-AF65-F5344CB8AC3E}">
        <p14:creationId xmlns:p14="http://schemas.microsoft.com/office/powerpoint/2010/main" val="346465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8FD3-36FF-31FB-CF94-ADB404C4CFB7}"/>
              </a:ext>
            </a:extLst>
          </p:cNvPr>
          <p:cNvSpPr>
            <a:spLocks noGrp="1"/>
          </p:cNvSpPr>
          <p:nvPr>
            <p:ph type="ctrTitle"/>
          </p:nvPr>
        </p:nvSpPr>
        <p:spPr>
          <a:xfrm>
            <a:off x="1524000" y="2235200"/>
            <a:ext cx="9144000" cy="2387600"/>
          </a:xfrm>
        </p:spPr>
        <p:txBody>
          <a:bodyPr>
            <a:normAutofit fontScale="90000"/>
          </a:bodyPr>
          <a:lstStyle/>
          <a:p>
            <a:r>
              <a:rPr lang="en-US" dirty="0"/>
              <a:t>Abacavir is associated with Elevated Risk of Cardiovascular Events in the REPRIEVE Trial</a:t>
            </a:r>
          </a:p>
        </p:txBody>
      </p:sp>
      <p:pic>
        <p:nvPicPr>
          <p:cNvPr id="4" name="Picture 3">
            <a:extLst>
              <a:ext uri="{FF2B5EF4-FFF2-40B4-BE49-F238E27FC236}">
                <a16:creationId xmlns:a16="http://schemas.microsoft.com/office/drawing/2014/main" id="{A71D1FD6-DEAD-250F-98EB-078B83C00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24464"/>
            <a:ext cx="5943600" cy="1746250"/>
          </a:xfrm>
          <a:prstGeom prst="rect">
            <a:avLst/>
          </a:prstGeom>
        </p:spPr>
      </p:pic>
      <p:sp>
        <p:nvSpPr>
          <p:cNvPr id="3" name="TextBox 2">
            <a:extLst>
              <a:ext uri="{FF2B5EF4-FFF2-40B4-BE49-F238E27FC236}">
                <a16:creationId xmlns:a16="http://schemas.microsoft.com/office/drawing/2014/main" id="{A0F39A42-D3D7-4C72-8811-1B885B0207D9}"/>
              </a:ext>
            </a:extLst>
          </p:cNvPr>
          <p:cNvSpPr txBox="1"/>
          <p:nvPr/>
        </p:nvSpPr>
        <p:spPr>
          <a:xfrm>
            <a:off x="640469" y="4787286"/>
            <a:ext cx="11294502" cy="1339469"/>
          </a:xfrm>
          <a:prstGeom prst="rect">
            <a:avLst/>
          </a:prstGeom>
          <a:noFill/>
        </p:spPr>
        <p:txBody>
          <a:bodyPr wrap="none" rtlCol="0">
            <a:spAutoFit/>
          </a:bodyPr>
          <a:lstStyle/>
          <a:p>
            <a:pPr marL="0" marR="0">
              <a:lnSpc>
                <a:spcPct val="115000"/>
              </a:lnSpc>
              <a:spcBef>
                <a:spcPts val="0"/>
              </a:spcBef>
              <a:spcAft>
                <a:spcPts val="0"/>
              </a:spcAft>
            </a:pPr>
            <a:r>
              <a:rPr lang="en-US" b="1" dirty="0">
                <a:latin typeface="Arial" panose="020B0604020202020204" pitchFamily="34" charset="0"/>
                <a:cs typeface="Arial" panose="020B0604020202020204" pitchFamily="34" charset="0"/>
              </a:rPr>
              <a:t>Carl J. Fichtenbaum</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Carlos D. Malvestutto, Maya G. Watanabe, Emma Davies Smith, Heather J. Ribaudo, </a:t>
            </a:r>
          </a:p>
          <a:p>
            <a:pPr marL="0" marR="0">
              <a:lnSpc>
                <a:spcPct val="115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Sara McCallum, Kathleen V. Fitch, Judith S. Currier, Marissa Diggs, Judith A. Aberg, Michael T. Lu, </a:t>
            </a:r>
          </a:p>
          <a:p>
            <a:pPr marL="0" marR="0">
              <a:lnSpc>
                <a:spcPct val="115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Javier Valencia, Cristina Gómez-Ayerbe, Indira Brar, Jose Valdez Madruga, Gerald S. Bloomfield, </a:t>
            </a:r>
          </a:p>
          <a:p>
            <a:pPr marL="0" marR="0">
              <a:lnSpc>
                <a:spcPct val="115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Pamela S. Douglas, Steven K. Grinspoon, Markella V. Zanni, for REPRIEVE Investigators.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A2606E11-ED5A-1557-4FC5-C9239916EB0A}"/>
              </a:ext>
            </a:extLst>
          </p:cNvPr>
          <p:cNvPicPr>
            <a:picLocks noChangeAspect="1"/>
          </p:cNvPicPr>
          <p:nvPr/>
        </p:nvPicPr>
        <p:blipFill>
          <a:blip r:embed="rId4"/>
          <a:srcRect/>
          <a:stretch/>
        </p:blipFill>
        <p:spPr>
          <a:xfrm>
            <a:off x="9886641" y="207065"/>
            <a:ext cx="2048330" cy="1318904"/>
          </a:xfrm>
          <a:prstGeom prst="rect">
            <a:avLst/>
          </a:prstGeom>
        </p:spPr>
      </p:pic>
      <p:sp>
        <p:nvSpPr>
          <p:cNvPr id="7" name="TextBox 6">
            <a:extLst>
              <a:ext uri="{FF2B5EF4-FFF2-40B4-BE49-F238E27FC236}">
                <a16:creationId xmlns:a16="http://schemas.microsoft.com/office/drawing/2014/main" id="{D9F4A732-B3E5-8EE0-FECB-2C060DD495A3}"/>
              </a:ext>
            </a:extLst>
          </p:cNvPr>
          <p:cNvSpPr txBox="1"/>
          <p:nvPr/>
        </p:nvSpPr>
        <p:spPr>
          <a:xfrm>
            <a:off x="257029" y="499340"/>
            <a:ext cx="2646745" cy="369332"/>
          </a:xfrm>
          <a:prstGeom prst="rect">
            <a:avLst/>
          </a:prstGeom>
          <a:noFill/>
        </p:spPr>
        <p:txBody>
          <a:bodyPr wrap="square">
            <a:spAutoFit/>
          </a:bodyPr>
          <a:lstStyle/>
          <a:p>
            <a:r>
              <a:rPr lang="en-US" sz="1800" b="1" dirty="0">
                <a:effectLst/>
                <a:latin typeface="Arial" panose="020B0604020202020204" pitchFamily="34" charset="0"/>
                <a:ea typeface="Times New Roman" panose="02020603050405020304" pitchFamily="18" charset="0"/>
              </a:rPr>
              <a:t>Abstract OAB3406LB</a:t>
            </a:r>
            <a:endParaRPr lang="en-US" dirty="0"/>
          </a:p>
        </p:txBody>
      </p:sp>
    </p:spTree>
    <p:extLst>
      <p:ext uri="{BB962C8B-B14F-4D97-AF65-F5344CB8AC3E}">
        <p14:creationId xmlns:p14="http://schemas.microsoft.com/office/powerpoint/2010/main" val="276372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74B50-527A-0A3E-166F-C87CAF1819CF}"/>
              </a:ext>
            </a:extLst>
          </p:cNvPr>
          <p:cNvSpPr>
            <a:spLocks noGrp="1"/>
          </p:cNvSpPr>
          <p:nvPr>
            <p:ph type="title"/>
          </p:nvPr>
        </p:nvSpPr>
        <p:spPr>
          <a:xfrm>
            <a:off x="343938" y="39160"/>
            <a:ext cx="10515600" cy="727641"/>
          </a:xfrm>
        </p:spPr>
        <p:txBody>
          <a:bodyPr>
            <a:normAutofit fontScale="90000"/>
          </a:bodyPr>
          <a:lstStyle/>
          <a:p>
            <a:pPr algn="ctr"/>
            <a:r>
              <a:rPr lang="en-US" dirty="0"/>
              <a:t>No change of ABC effects by INSTIs, NNRTIs or PIs</a:t>
            </a:r>
          </a:p>
        </p:txBody>
      </p:sp>
      <p:sp>
        <p:nvSpPr>
          <p:cNvPr id="5" name="TextBox 4">
            <a:extLst>
              <a:ext uri="{FF2B5EF4-FFF2-40B4-BE49-F238E27FC236}">
                <a16:creationId xmlns:a16="http://schemas.microsoft.com/office/drawing/2014/main" id="{2502B05F-B735-D885-41A0-8D57679ACB3C}"/>
              </a:ext>
            </a:extLst>
          </p:cNvPr>
          <p:cNvSpPr txBox="1"/>
          <p:nvPr/>
        </p:nvSpPr>
        <p:spPr>
          <a:xfrm>
            <a:off x="510055" y="3775094"/>
            <a:ext cx="384746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ABC effect on MACE adjusted by PI Exposure</a:t>
            </a:r>
          </a:p>
        </p:txBody>
      </p:sp>
      <p:sp>
        <p:nvSpPr>
          <p:cNvPr id="6" name="TextBox 5">
            <a:extLst>
              <a:ext uri="{FF2B5EF4-FFF2-40B4-BE49-F238E27FC236}">
                <a16:creationId xmlns:a16="http://schemas.microsoft.com/office/drawing/2014/main" id="{57AAF043-23E8-606C-F546-FCE28F0CEBEC}"/>
              </a:ext>
            </a:extLst>
          </p:cNvPr>
          <p:cNvSpPr txBox="1"/>
          <p:nvPr/>
        </p:nvSpPr>
        <p:spPr>
          <a:xfrm>
            <a:off x="5906517" y="782437"/>
            <a:ext cx="422250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ABC effect on MACE adjusted by NNRTI Exposure</a:t>
            </a:r>
          </a:p>
        </p:txBody>
      </p:sp>
      <p:sp>
        <p:nvSpPr>
          <p:cNvPr id="7" name="TextBox 6">
            <a:extLst>
              <a:ext uri="{FF2B5EF4-FFF2-40B4-BE49-F238E27FC236}">
                <a16:creationId xmlns:a16="http://schemas.microsoft.com/office/drawing/2014/main" id="{55EE5761-9B91-30C5-5AD6-4C129D74F867}"/>
              </a:ext>
            </a:extLst>
          </p:cNvPr>
          <p:cNvSpPr txBox="1"/>
          <p:nvPr/>
        </p:nvSpPr>
        <p:spPr>
          <a:xfrm>
            <a:off x="510055" y="782437"/>
            <a:ext cx="413600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ABC effect on MACE adjusted by INSTI Exposure</a:t>
            </a:r>
          </a:p>
        </p:txBody>
      </p:sp>
      <p:sp>
        <p:nvSpPr>
          <p:cNvPr id="8" name="TextBox 7">
            <a:extLst>
              <a:ext uri="{FF2B5EF4-FFF2-40B4-BE49-F238E27FC236}">
                <a16:creationId xmlns:a16="http://schemas.microsoft.com/office/drawing/2014/main" id="{642A22D7-81A7-30BA-7AEA-342A0DFE810D}"/>
              </a:ext>
            </a:extLst>
          </p:cNvPr>
          <p:cNvSpPr txBox="1"/>
          <p:nvPr/>
        </p:nvSpPr>
        <p:spPr>
          <a:xfrm>
            <a:off x="5906517" y="3775094"/>
            <a:ext cx="508017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ABC effect on MACE adjusted by OTHER</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regimen exposure</a:t>
            </a:r>
          </a:p>
        </p:txBody>
      </p:sp>
      <p:pic>
        <p:nvPicPr>
          <p:cNvPr id="2" name="Picture 1">
            <a:extLst>
              <a:ext uri="{FF2B5EF4-FFF2-40B4-BE49-F238E27FC236}">
                <a16:creationId xmlns:a16="http://schemas.microsoft.com/office/drawing/2014/main" id="{2AB90AF6-97ED-330A-B6E0-9746DB5EFD74}"/>
              </a:ext>
            </a:extLst>
          </p:cNvPr>
          <p:cNvPicPr>
            <a:picLocks noChangeAspect="1"/>
          </p:cNvPicPr>
          <p:nvPr/>
        </p:nvPicPr>
        <p:blipFill>
          <a:blip r:embed="rId3"/>
          <a:srcRect/>
          <a:stretch/>
        </p:blipFill>
        <p:spPr>
          <a:xfrm>
            <a:off x="10859538" y="137598"/>
            <a:ext cx="1240467" cy="798727"/>
          </a:xfrm>
          <a:prstGeom prst="rect">
            <a:avLst/>
          </a:prstGeom>
        </p:spPr>
      </p:pic>
      <p:pic>
        <p:nvPicPr>
          <p:cNvPr id="21" name="Picture 20">
            <a:extLst>
              <a:ext uri="{FF2B5EF4-FFF2-40B4-BE49-F238E27FC236}">
                <a16:creationId xmlns:a16="http://schemas.microsoft.com/office/drawing/2014/main" id="{AB7362E9-BC88-4AF5-AE66-B7FEA8F4D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55" y="1090214"/>
            <a:ext cx="5091683" cy="2545842"/>
          </a:xfrm>
          <a:prstGeom prst="rect">
            <a:avLst/>
          </a:prstGeom>
        </p:spPr>
      </p:pic>
      <p:pic>
        <p:nvPicPr>
          <p:cNvPr id="23" name="Picture 22">
            <a:extLst>
              <a:ext uri="{FF2B5EF4-FFF2-40B4-BE49-F238E27FC236}">
                <a16:creationId xmlns:a16="http://schemas.microsoft.com/office/drawing/2014/main" id="{AA6C8B86-9CA3-4006-9167-6B3C10CA0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798" y="1090214"/>
            <a:ext cx="5091683" cy="2545842"/>
          </a:xfrm>
          <a:prstGeom prst="rect">
            <a:avLst/>
          </a:prstGeom>
        </p:spPr>
      </p:pic>
      <p:pic>
        <p:nvPicPr>
          <p:cNvPr id="25" name="Picture 24">
            <a:extLst>
              <a:ext uri="{FF2B5EF4-FFF2-40B4-BE49-F238E27FC236}">
                <a16:creationId xmlns:a16="http://schemas.microsoft.com/office/drawing/2014/main" id="{432474CA-CBF9-48AE-97D5-9A44EFCD3B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055" y="4082871"/>
            <a:ext cx="5091683" cy="2545842"/>
          </a:xfrm>
          <a:prstGeom prst="rect">
            <a:avLst/>
          </a:prstGeom>
        </p:spPr>
      </p:pic>
      <p:pic>
        <p:nvPicPr>
          <p:cNvPr id="27" name="Picture 26">
            <a:extLst>
              <a:ext uri="{FF2B5EF4-FFF2-40B4-BE49-F238E27FC236}">
                <a16:creationId xmlns:a16="http://schemas.microsoft.com/office/drawing/2014/main" id="{D03F04D8-E54A-4146-9F9B-0BBACF561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6517" y="4114142"/>
            <a:ext cx="5091683" cy="2545842"/>
          </a:xfrm>
          <a:prstGeom prst="rect">
            <a:avLst/>
          </a:prstGeom>
        </p:spPr>
      </p:pic>
      <p:sp>
        <p:nvSpPr>
          <p:cNvPr id="3" name="TextBox 2">
            <a:extLst>
              <a:ext uri="{FF2B5EF4-FFF2-40B4-BE49-F238E27FC236}">
                <a16:creationId xmlns:a16="http://schemas.microsoft.com/office/drawing/2014/main" id="{E7DDDF50-A18D-CA58-D67E-38388CBA03D6}"/>
              </a:ext>
            </a:extLst>
          </p:cNvPr>
          <p:cNvSpPr txBox="1"/>
          <p:nvPr/>
        </p:nvSpPr>
        <p:spPr>
          <a:xfrm>
            <a:off x="1023257" y="6603482"/>
            <a:ext cx="9047670" cy="276999"/>
          </a:xfrm>
          <a:prstGeom prst="rect">
            <a:avLst/>
          </a:prstGeom>
          <a:noFill/>
        </p:spPr>
        <p:txBody>
          <a:bodyPr wrap="none" rtlCol="0">
            <a:spAutoFit/>
          </a:bodyPr>
          <a:lstStyle/>
          <a:p>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Other regimens included combinations of antiretroviral agents (e.g., dolutegravir + rilpivirine) that bridged more than one category.</a:t>
            </a:r>
            <a:endParaRPr lang="en-US" sz="12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7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309BC-EF47-AA27-53BC-E23E7E568925}"/>
              </a:ext>
            </a:extLst>
          </p:cNvPr>
          <p:cNvSpPr>
            <a:spLocks noGrp="1"/>
          </p:cNvSpPr>
          <p:nvPr>
            <p:ph type="title"/>
          </p:nvPr>
        </p:nvSpPr>
        <p:spPr>
          <a:xfrm>
            <a:off x="548908" y="192830"/>
            <a:ext cx="10515600" cy="972684"/>
          </a:xfrm>
        </p:spPr>
        <p:txBody>
          <a:bodyPr>
            <a:normAutofit fontScale="90000"/>
          </a:bodyPr>
          <a:lstStyle/>
          <a:p>
            <a:r>
              <a:rPr lang="en-US" dirty="0"/>
              <a:t>No association of other select agents with MACE</a:t>
            </a:r>
          </a:p>
        </p:txBody>
      </p:sp>
      <p:sp>
        <p:nvSpPr>
          <p:cNvPr id="5" name="TextBox 4">
            <a:extLst>
              <a:ext uri="{FF2B5EF4-FFF2-40B4-BE49-F238E27FC236}">
                <a16:creationId xmlns:a16="http://schemas.microsoft.com/office/drawing/2014/main" id="{005066A1-032B-BC68-87A3-08A41F96B4B3}"/>
              </a:ext>
            </a:extLst>
          </p:cNvPr>
          <p:cNvSpPr txBox="1"/>
          <p:nvPr/>
        </p:nvSpPr>
        <p:spPr>
          <a:xfrm>
            <a:off x="936099" y="1111687"/>
            <a:ext cx="466826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Prior or current PI exposure and risk of MACE</a:t>
            </a:r>
          </a:p>
        </p:txBody>
      </p:sp>
      <p:sp>
        <p:nvSpPr>
          <p:cNvPr id="6" name="TextBox 5">
            <a:extLst>
              <a:ext uri="{FF2B5EF4-FFF2-40B4-BE49-F238E27FC236}">
                <a16:creationId xmlns:a16="http://schemas.microsoft.com/office/drawing/2014/main" id="{DF4F1ECA-0862-3152-18BB-D77A596D8960}"/>
              </a:ext>
            </a:extLst>
          </p:cNvPr>
          <p:cNvSpPr txBox="1"/>
          <p:nvPr/>
        </p:nvSpPr>
        <p:spPr>
          <a:xfrm>
            <a:off x="936100" y="3942614"/>
            <a:ext cx="743581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Prior or current Tenofovir Disoproxil Fumarate exposure and risk of MACE</a:t>
            </a:r>
          </a:p>
        </p:txBody>
      </p:sp>
      <p:sp>
        <p:nvSpPr>
          <p:cNvPr id="7" name="TextBox 6">
            <a:extLst>
              <a:ext uri="{FF2B5EF4-FFF2-40B4-BE49-F238E27FC236}">
                <a16:creationId xmlns:a16="http://schemas.microsoft.com/office/drawing/2014/main" id="{079CCEBD-1D31-878C-F594-07DD13BA64E0}"/>
              </a:ext>
            </a:extLst>
          </p:cNvPr>
          <p:cNvSpPr txBox="1"/>
          <p:nvPr/>
        </p:nvSpPr>
        <p:spPr>
          <a:xfrm>
            <a:off x="5806708" y="1110053"/>
            <a:ext cx="62183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Prior or current Thymidine analog exposure and risk of MACE</a:t>
            </a:r>
          </a:p>
        </p:txBody>
      </p:sp>
      <p:pic>
        <p:nvPicPr>
          <p:cNvPr id="2" name="Picture 1">
            <a:extLst>
              <a:ext uri="{FF2B5EF4-FFF2-40B4-BE49-F238E27FC236}">
                <a16:creationId xmlns:a16="http://schemas.microsoft.com/office/drawing/2014/main" id="{FA3FBC1D-6A38-BC41-7C76-AA28832BD03A}"/>
              </a:ext>
            </a:extLst>
          </p:cNvPr>
          <p:cNvPicPr>
            <a:picLocks noChangeAspect="1"/>
          </p:cNvPicPr>
          <p:nvPr/>
        </p:nvPicPr>
        <p:blipFill>
          <a:blip r:embed="rId2"/>
          <a:srcRect/>
          <a:stretch/>
        </p:blipFill>
        <p:spPr>
          <a:xfrm>
            <a:off x="10738083" y="200966"/>
            <a:ext cx="1360942" cy="876300"/>
          </a:xfrm>
          <a:prstGeom prst="rect">
            <a:avLst/>
          </a:prstGeom>
        </p:spPr>
      </p:pic>
      <p:pic>
        <p:nvPicPr>
          <p:cNvPr id="15" name="Picture 14">
            <a:extLst>
              <a:ext uri="{FF2B5EF4-FFF2-40B4-BE49-F238E27FC236}">
                <a16:creationId xmlns:a16="http://schemas.microsoft.com/office/drawing/2014/main" id="{A7AB65B9-845E-4B03-A2C1-CD0B88F60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99" y="1417830"/>
            <a:ext cx="4973367" cy="2486684"/>
          </a:xfrm>
          <a:prstGeom prst="rect">
            <a:avLst/>
          </a:prstGeom>
        </p:spPr>
      </p:pic>
      <p:pic>
        <p:nvPicPr>
          <p:cNvPr id="17" name="Picture 16">
            <a:extLst>
              <a:ext uri="{FF2B5EF4-FFF2-40B4-BE49-F238E27FC236}">
                <a16:creationId xmlns:a16="http://schemas.microsoft.com/office/drawing/2014/main" id="{05D47B1B-9FCE-48AC-A84C-6F0AB3613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99" y="4250391"/>
            <a:ext cx="4973367" cy="2486684"/>
          </a:xfrm>
          <a:prstGeom prst="rect">
            <a:avLst/>
          </a:prstGeom>
        </p:spPr>
      </p:pic>
      <p:pic>
        <p:nvPicPr>
          <p:cNvPr id="21" name="Picture 20">
            <a:extLst>
              <a:ext uri="{FF2B5EF4-FFF2-40B4-BE49-F238E27FC236}">
                <a16:creationId xmlns:a16="http://schemas.microsoft.com/office/drawing/2014/main" id="{6163537F-1F18-49F7-A148-63CD6F12A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6708" y="1417829"/>
            <a:ext cx="4973367" cy="2486684"/>
          </a:xfrm>
          <a:prstGeom prst="rect">
            <a:avLst/>
          </a:prstGeom>
        </p:spPr>
      </p:pic>
    </p:spTree>
    <p:extLst>
      <p:ext uri="{BB962C8B-B14F-4D97-AF65-F5344CB8AC3E}">
        <p14:creationId xmlns:p14="http://schemas.microsoft.com/office/powerpoint/2010/main" val="49886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774E-F1B7-66A4-5FBE-0D1518415964}"/>
              </a:ext>
            </a:extLst>
          </p:cNvPr>
          <p:cNvSpPr>
            <a:spLocks noGrp="1"/>
          </p:cNvSpPr>
          <p:nvPr>
            <p:ph type="title"/>
          </p:nvPr>
        </p:nvSpPr>
        <p:spPr/>
        <p:txBody>
          <a:bodyPr/>
          <a:lstStyle/>
          <a:p>
            <a:pPr algn="ctr"/>
            <a:r>
              <a:rPr lang="en-US" dirty="0"/>
              <a:t>Summary and Conclusions</a:t>
            </a:r>
          </a:p>
        </p:txBody>
      </p:sp>
      <p:sp>
        <p:nvSpPr>
          <p:cNvPr id="3" name="Content Placeholder 2">
            <a:extLst>
              <a:ext uri="{FF2B5EF4-FFF2-40B4-BE49-F238E27FC236}">
                <a16:creationId xmlns:a16="http://schemas.microsoft.com/office/drawing/2014/main" id="{3DEB8573-770E-6120-217B-16E1CE8AE205}"/>
              </a:ext>
            </a:extLst>
          </p:cNvPr>
          <p:cNvSpPr>
            <a:spLocks noGrp="1"/>
          </p:cNvSpPr>
          <p:nvPr>
            <p:ph idx="1"/>
          </p:nvPr>
        </p:nvSpPr>
        <p:spPr/>
        <p:txBody>
          <a:bodyPr>
            <a:normAutofit fontScale="92500" lnSpcReduction="20000"/>
          </a:bodyPr>
          <a:lstStyle/>
          <a:p>
            <a:pPr>
              <a:lnSpc>
                <a:spcPct val="100000"/>
              </a:lnSpc>
              <a:spcAft>
                <a:spcPts val="1200"/>
              </a:spcAft>
            </a:pPr>
            <a:r>
              <a:rPr lang="en-US" sz="2400" dirty="0">
                <a:effectLst/>
                <a:latin typeface="Arial" panose="020B0604020202020204" pitchFamily="34" charset="0"/>
                <a:ea typeface="Times New Roman" panose="02020603050405020304" pitchFamily="18" charset="0"/>
              </a:rPr>
              <a:t>Current and former use of abacavir was associated with a higher incidence of subsequent major adverse cardiovascular events in the REPRIEVE trial (~42%</a:t>
            </a:r>
            <a:r>
              <a:rPr lang="en-US" sz="2400" dirty="0">
                <a:latin typeface="Arial" panose="020B0604020202020204" pitchFamily="34" charset="0"/>
                <a:ea typeface="Times New Roman" panose="02020603050405020304" pitchFamily="18" charset="0"/>
              </a:rPr>
              <a:t>-</a:t>
            </a:r>
            <a:r>
              <a:rPr lang="en-US" sz="2400" dirty="0">
                <a:effectLst/>
                <a:latin typeface="Arial" panose="020B0604020202020204" pitchFamily="34" charset="0"/>
                <a:ea typeface="Times New Roman" panose="02020603050405020304" pitchFamily="18" charset="0"/>
              </a:rPr>
              <a:t>50% higher risk).</a:t>
            </a:r>
          </a:p>
          <a:p>
            <a:pPr lvl="1">
              <a:lnSpc>
                <a:spcPct val="100000"/>
              </a:lnSpc>
              <a:spcAft>
                <a:spcPts val="1200"/>
              </a:spcAft>
            </a:pPr>
            <a:r>
              <a:rPr lang="en-US" sz="2000" dirty="0">
                <a:effectLst/>
                <a:latin typeface="Arial" panose="020B0604020202020204" pitchFamily="34" charset="0"/>
                <a:ea typeface="Times New Roman" panose="02020603050405020304" pitchFamily="18" charset="0"/>
              </a:rPr>
              <a:t>Global study population enrolled without prior known cardiovascular disease.</a:t>
            </a:r>
          </a:p>
          <a:p>
            <a:pPr lvl="1">
              <a:lnSpc>
                <a:spcPct val="100000"/>
              </a:lnSpc>
              <a:spcAft>
                <a:spcPts val="1200"/>
              </a:spcAft>
            </a:pPr>
            <a:r>
              <a:rPr lang="en-US" sz="2000" dirty="0">
                <a:effectLst/>
                <a:latin typeface="Arial" panose="020B0604020202020204" pitchFamily="34" charset="0"/>
                <a:ea typeface="Times New Roman" panose="02020603050405020304" pitchFamily="18" charset="0"/>
              </a:rPr>
              <a:t>Low-to-moderate risk population (AS</a:t>
            </a:r>
            <a:r>
              <a:rPr lang="en-US" sz="2000" dirty="0">
                <a:latin typeface="Arial" panose="020B0604020202020204" pitchFamily="34" charset="0"/>
                <a:ea typeface="Times New Roman" panose="02020603050405020304" pitchFamily="18" charset="0"/>
              </a:rPr>
              <a:t>CVD median score – 4.5%)</a:t>
            </a:r>
          </a:p>
          <a:p>
            <a:pPr lvl="1">
              <a:lnSpc>
                <a:spcPct val="100000"/>
              </a:lnSpc>
              <a:spcAft>
                <a:spcPts val="1200"/>
              </a:spcAft>
            </a:pPr>
            <a:r>
              <a:rPr lang="en-US" sz="2000" dirty="0">
                <a:latin typeface="Arial" panose="020B0604020202020204" pitchFamily="34" charset="0"/>
                <a:ea typeface="Times New Roman" panose="02020603050405020304" pitchFamily="18" charset="0"/>
              </a:rPr>
              <a:t>Independently adjudicated cardiovascular endpoints.</a:t>
            </a:r>
          </a:p>
          <a:p>
            <a:pPr>
              <a:lnSpc>
                <a:spcPct val="100000"/>
              </a:lnSpc>
              <a:spcAft>
                <a:spcPts val="1200"/>
              </a:spcAft>
            </a:pPr>
            <a:r>
              <a:rPr lang="en-US" sz="2400" dirty="0">
                <a:latin typeface="Arial" panose="020B0604020202020204" pitchFamily="34" charset="0"/>
                <a:ea typeface="Times New Roman" panose="02020603050405020304" pitchFamily="18" charset="0"/>
              </a:rPr>
              <a:t>Current and former use of Tenofovir, Protease Inhibitors and Thymidine analogs were not associated with subsequent MACE.</a:t>
            </a:r>
          </a:p>
          <a:p>
            <a:pPr>
              <a:lnSpc>
                <a:spcPct val="100000"/>
              </a:lnSpc>
              <a:spcAft>
                <a:spcPts val="1200"/>
              </a:spcAft>
            </a:pPr>
            <a:r>
              <a:rPr lang="en-US" sz="2400" dirty="0">
                <a:latin typeface="Arial" panose="020B0604020202020204" pitchFamily="34" charset="0"/>
                <a:ea typeface="Times New Roman" panose="02020603050405020304" pitchFamily="18" charset="0"/>
              </a:rPr>
              <a:t>Future REPRIEVE analyses planned:</a:t>
            </a:r>
          </a:p>
          <a:p>
            <a:pPr lvl="1">
              <a:lnSpc>
                <a:spcPct val="100000"/>
              </a:lnSpc>
              <a:spcAft>
                <a:spcPts val="1200"/>
              </a:spcAft>
            </a:pPr>
            <a:r>
              <a:rPr lang="en-US" sz="2000" dirty="0">
                <a:latin typeface="Arial" panose="020B0604020202020204" pitchFamily="34" charset="0"/>
                <a:ea typeface="Times New Roman" panose="02020603050405020304" pitchFamily="18" charset="0"/>
              </a:rPr>
              <a:t>Time updated analyses of ART use evaluated for their impact on MACE.</a:t>
            </a:r>
            <a:endParaRPr lang="en-US" sz="2000" dirty="0"/>
          </a:p>
        </p:txBody>
      </p:sp>
      <p:pic>
        <p:nvPicPr>
          <p:cNvPr id="4" name="Picture 3">
            <a:extLst>
              <a:ext uri="{FF2B5EF4-FFF2-40B4-BE49-F238E27FC236}">
                <a16:creationId xmlns:a16="http://schemas.microsoft.com/office/drawing/2014/main" id="{F3965098-D6BD-899A-2417-F58E7188E795}"/>
              </a:ext>
            </a:extLst>
          </p:cNvPr>
          <p:cNvPicPr>
            <a:picLocks noChangeAspect="1"/>
          </p:cNvPicPr>
          <p:nvPr/>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601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A5B2-5637-7571-2950-E0CA041B0267}"/>
              </a:ext>
            </a:extLst>
          </p:cNvPr>
          <p:cNvSpPr>
            <a:spLocks noGrp="1"/>
          </p:cNvSpPr>
          <p:nvPr>
            <p:ph type="title"/>
          </p:nvPr>
        </p:nvSpPr>
        <p:spPr>
          <a:xfrm>
            <a:off x="838200" y="184497"/>
            <a:ext cx="10515600" cy="761206"/>
          </a:xfrm>
        </p:spPr>
        <p:txBody>
          <a:bodyPr/>
          <a:lstStyle/>
          <a:p>
            <a:pPr algn="ctr"/>
            <a:r>
              <a:rPr lang="en-US" dirty="0"/>
              <a:t>Acknowledgements</a:t>
            </a:r>
          </a:p>
        </p:txBody>
      </p:sp>
      <p:sp>
        <p:nvSpPr>
          <p:cNvPr id="3" name="Content Placeholder 2">
            <a:extLst>
              <a:ext uri="{FF2B5EF4-FFF2-40B4-BE49-F238E27FC236}">
                <a16:creationId xmlns:a16="http://schemas.microsoft.com/office/drawing/2014/main" id="{85B59C6D-D11A-6C96-1794-51FB0563DDD3}"/>
              </a:ext>
            </a:extLst>
          </p:cNvPr>
          <p:cNvSpPr>
            <a:spLocks noGrp="1"/>
          </p:cNvSpPr>
          <p:nvPr>
            <p:ph idx="1"/>
          </p:nvPr>
        </p:nvSpPr>
        <p:spPr>
          <a:xfrm>
            <a:off x="5571797" y="1207641"/>
            <a:ext cx="6106634" cy="3870140"/>
          </a:xfrm>
        </p:spPr>
        <p:txBody>
          <a:bodyPr>
            <a:noAutofit/>
          </a:bodyPr>
          <a:lstStyle/>
          <a:p>
            <a:pPr marL="0" indent="0" algn="ctr">
              <a:buNone/>
            </a:pPr>
            <a:r>
              <a:rPr lang="en-US" dirty="0"/>
              <a:t>REPRIEVE Team Coauthors</a:t>
            </a:r>
          </a:p>
          <a:p>
            <a:r>
              <a:rPr lang="en-US" sz="1800" dirty="0">
                <a:effectLst/>
                <a:latin typeface="Arial" panose="020B0604020202020204" pitchFamily="34" charset="0"/>
                <a:ea typeface="Calibri" panose="020F0502020204030204" pitchFamily="34" charset="0"/>
              </a:rPr>
              <a:t>Carlos D. Malvestutto</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Maya G. Watanabe</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Emma Davies Smith</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Heather J. Ribaudo</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Sara McCallum</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Kathleen V. Fitch</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Judith S. Currier</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Marissa Diggs</a:t>
            </a:r>
            <a:endParaRPr lang="en-US" sz="1800" baseline="30000" dirty="0">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Judith A. Aberg</a:t>
            </a:r>
            <a:endParaRPr lang="en-US" sz="1800" baseline="30000" dirty="0">
              <a:latin typeface="Arial" panose="020B0604020202020204" pitchFamily="34" charset="0"/>
              <a:ea typeface="Calibri" panose="020F0502020204030204" pitchFamily="34" charset="0"/>
            </a:endParaRPr>
          </a:p>
        </p:txBody>
      </p:sp>
      <p:sp>
        <p:nvSpPr>
          <p:cNvPr id="4" name="Content Placeholder 2">
            <a:extLst>
              <a:ext uri="{FF2B5EF4-FFF2-40B4-BE49-F238E27FC236}">
                <a16:creationId xmlns:a16="http://schemas.microsoft.com/office/drawing/2014/main" id="{49845117-20F0-C837-2910-5D439C01F871}"/>
              </a:ext>
            </a:extLst>
          </p:cNvPr>
          <p:cNvSpPr txBox="1">
            <a:spLocks/>
          </p:cNvSpPr>
          <p:nvPr/>
        </p:nvSpPr>
        <p:spPr>
          <a:xfrm>
            <a:off x="556537" y="1284263"/>
            <a:ext cx="3471530" cy="194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ighlight>
                  <a:srgbClr val="FFFF00"/>
                </a:highlight>
              </a:rPr>
              <a:t>Study Participants</a:t>
            </a:r>
          </a:p>
          <a:p>
            <a:r>
              <a:rPr lang="en-US" dirty="0"/>
              <a:t>Site Investigators</a:t>
            </a:r>
          </a:p>
          <a:p>
            <a:r>
              <a:rPr lang="en-US" dirty="0"/>
              <a:t>Site Staff</a:t>
            </a:r>
          </a:p>
        </p:txBody>
      </p:sp>
      <p:sp>
        <p:nvSpPr>
          <p:cNvPr id="6" name="Content Placeholder 2">
            <a:extLst>
              <a:ext uri="{FF2B5EF4-FFF2-40B4-BE49-F238E27FC236}">
                <a16:creationId xmlns:a16="http://schemas.microsoft.com/office/drawing/2014/main" id="{E4DD5E1B-5E1C-0654-C4C9-FDB2046520E3}"/>
              </a:ext>
            </a:extLst>
          </p:cNvPr>
          <p:cNvSpPr txBox="1">
            <a:spLocks/>
          </p:cNvSpPr>
          <p:nvPr/>
        </p:nvSpPr>
        <p:spPr>
          <a:xfrm>
            <a:off x="8892479" y="1658490"/>
            <a:ext cx="2896487" cy="3419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ea typeface="Calibri" panose="020F0502020204030204" pitchFamily="34" charset="0"/>
              </a:rPr>
              <a:t>Michael T. Lu</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Javier Valencia</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Cristina Gómez-Ayerbe</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Indira Brar</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Jose Valdez Madruga</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Gerald S. Bloomfield</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Pamela S. Douglas</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Steven K. Grinspoon</a:t>
            </a:r>
            <a:endParaRPr lang="en-US" sz="1800" baseline="30000" dirty="0">
              <a:latin typeface="Arial" panose="020B0604020202020204" pitchFamily="34" charset="0"/>
              <a:ea typeface="Calibri" panose="020F0502020204030204" pitchFamily="34" charset="0"/>
            </a:endParaRPr>
          </a:p>
          <a:p>
            <a:r>
              <a:rPr lang="en-US" sz="1800" dirty="0">
                <a:latin typeface="Arial" panose="020B0604020202020204" pitchFamily="34" charset="0"/>
                <a:ea typeface="Calibri" panose="020F0502020204030204" pitchFamily="34" charset="0"/>
              </a:rPr>
              <a:t>Markella V. Zanni</a:t>
            </a:r>
            <a:endParaRPr lang="en-US" sz="1800" dirty="0"/>
          </a:p>
        </p:txBody>
      </p:sp>
      <p:pic>
        <p:nvPicPr>
          <p:cNvPr id="7" name="Picture 6" descr="\\Dfa13\lonarc$\Grants\Grinspoon-Hoffmann Multi PI Statin CTA HIV\Website\Sponsors-Collaborators Crest\NHLBI.jpg">
            <a:extLst>
              <a:ext uri="{FF2B5EF4-FFF2-40B4-BE49-F238E27FC236}">
                <a16:creationId xmlns:a16="http://schemas.microsoft.com/office/drawing/2014/main" id="{E796589F-BCB0-8172-3879-C33792FB89D3}"/>
              </a:ext>
            </a:extLst>
          </p:cNvPr>
          <p:cNvPicPr>
            <a:picLocks noChangeAspect="1" noChangeArrowheads="1"/>
          </p:cNvPicPr>
          <p:nvPr/>
        </p:nvPicPr>
        <p:blipFill>
          <a:blip r:embed="rId2" cstate="print"/>
          <a:srcRect/>
          <a:stretch>
            <a:fillRect/>
          </a:stretch>
        </p:blipFill>
        <p:spPr bwMode="auto">
          <a:xfrm>
            <a:off x="702154" y="5591484"/>
            <a:ext cx="1590148" cy="1272118"/>
          </a:xfrm>
          <a:prstGeom prst="rect">
            <a:avLst/>
          </a:prstGeom>
          <a:noFill/>
        </p:spPr>
      </p:pic>
      <p:pic>
        <p:nvPicPr>
          <p:cNvPr id="8" name="Picture 7" descr="https://respond.niaid.nih.gov/SiteCollectionImages/conferences/Logos/NIAID%20Logo.png?Mobile=1&amp;Source=%2F%5Flayouts%2Fmobile%2Fview%2Easpx%3FList%3D242e3d33%2Dda1a%2D48d1%2D881f%2D56e81f186426%26View%3Decc81538%2Dabdf%2D4b46%2Da3b2%2D6e5c3b30eb17%26RootFolder%3D%252FSiteCollectionImages%252Fconferences%252FLogos%26ViewMode%3DDetail%26CurrentPage%3D1">
            <a:extLst>
              <a:ext uri="{FF2B5EF4-FFF2-40B4-BE49-F238E27FC236}">
                <a16:creationId xmlns:a16="http://schemas.microsoft.com/office/drawing/2014/main" id="{9B2F59E9-5AB5-F912-2193-F73944972A30}"/>
              </a:ext>
            </a:extLst>
          </p:cNvPr>
          <p:cNvPicPr>
            <a:picLocks noChangeAspect="1" noChangeArrowheads="1"/>
          </p:cNvPicPr>
          <p:nvPr/>
        </p:nvPicPr>
        <p:blipFill>
          <a:blip r:embed="rId3" cstate="print"/>
          <a:srcRect/>
          <a:stretch>
            <a:fillRect/>
          </a:stretch>
        </p:blipFill>
        <p:spPr bwMode="auto">
          <a:xfrm>
            <a:off x="2292302" y="5666078"/>
            <a:ext cx="1176013" cy="1122929"/>
          </a:xfrm>
          <a:prstGeom prst="rect">
            <a:avLst/>
          </a:prstGeom>
          <a:noFill/>
        </p:spPr>
      </p:pic>
      <p:pic>
        <p:nvPicPr>
          <p:cNvPr id="9" name="Picture 5" descr="http://www.bioalabama.com/wp-content/uploads/2012/04/logo-kowa1.gif">
            <a:extLst>
              <a:ext uri="{FF2B5EF4-FFF2-40B4-BE49-F238E27FC236}">
                <a16:creationId xmlns:a16="http://schemas.microsoft.com/office/drawing/2014/main" id="{CB9E7809-EB42-04BD-74AA-61031D24D525}"/>
              </a:ext>
            </a:extLst>
          </p:cNvPr>
          <p:cNvPicPr>
            <a:picLocks noChangeAspect="1" noChangeArrowheads="1"/>
          </p:cNvPicPr>
          <p:nvPr/>
        </p:nvPicPr>
        <p:blipFill>
          <a:blip r:embed="rId4" cstate="print"/>
          <a:srcRect/>
          <a:stretch>
            <a:fillRect/>
          </a:stretch>
        </p:blipFill>
        <p:spPr bwMode="auto">
          <a:xfrm>
            <a:off x="5571797" y="5781938"/>
            <a:ext cx="1505413" cy="706707"/>
          </a:xfrm>
          <a:prstGeom prst="rect">
            <a:avLst/>
          </a:prstGeom>
          <a:noFill/>
        </p:spPr>
      </p:pic>
      <p:pic>
        <p:nvPicPr>
          <p:cNvPr id="10" name="Picture 9">
            <a:extLst>
              <a:ext uri="{FF2B5EF4-FFF2-40B4-BE49-F238E27FC236}">
                <a16:creationId xmlns:a16="http://schemas.microsoft.com/office/drawing/2014/main" id="{3A31C295-2320-79D0-3683-4A5E4C59B6D2}"/>
              </a:ext>
            </a:extLst>
          </p:cNvPr>
          <p:cNvPicPr>
            <a:picLocks noChangeAspect="1"/>
          </p:cNvPicPr>
          <p:nvPr/>
        </p:nvPicPr>
        <p:blipFill rotWithShape="1">
          <a:blip r:embed="rId5" cstate="print"/>
          <a:srcRect l="5436" t="10127" r="7385" b="8861"/>
          <a:stretch/>
        </p:blipFill>
        <p:spPr>
          <a:xfrm>
            <a:off x="7259407" y="5560828"/>
            <a:ext cx="2049104" cy="1015206"/>
          </a:xfrm>
          <a:prstGeom prst="rect">
            <a:avLst/>
          </a:prstGeom>
        </p:spPr>
      </p:pic>
      <p:pic>
        <p:nvPicPr>
          <p:cNvPr id="11" name="Picture 6" descr="ViiV Healthcare US | Home">
            <a:extLst>
              <a:ext uri="{FF2B5EF4-FFF2-40B4-BE49-F238E27FC236}">
                <a16:creationId xmlns:a16="http://schemas.microsoft.com/office/drawing/2014/main" id="{7AFBD765-7DBA-B39E-F633-131E6A8989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4990" y="5781580"/>
            <a:ext cx="981115" cy="8919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84275DD-4DCF-C390-35AC-FEFC9515DA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4655" y="5496698"/>
            <a:ext cx="1878911" cy="1030290"/>
          </a:xfrm>
          <a:prstGeom prst="rect">
            <a:avLst/>
          </a:prstGeom>
        </p:spPr>
      </p:pic>
      <p:pic>
        <p:nvPicPr>
          <p:cNvPr id="5" name="Picture 4">
            <a:extLst>
              <a:ext uri="{FF2B5EF4-FFF2-40B4-BE49-F238E27FC236}">
                <a16:creationId xmlns:a16="http://schemas.microsoft.com/office/drawing/2014/main" id="{6238ADFF-2D36-2366-A242-48E7A1A9E8E4}"/>
              </a:ext>
            </a:extLst>
          </p:cNvPr>
          <p:cNvPicPr>
            <a:picLocks noChangeAspect="1"/>
          </p:cNvPicPr>
          <p:nvPr/>
        </p:nvPicPr>
        <p:blipFill>
          <a:blip r:embed="rId8"/>
          <a:srcRect/>
          <a:stretch/>
        </p:blipFill>
        <p:spPr>
          <a:xfrm>
            <a:off x="10143670" y="0"/>
            <a:ext cx="2048330" cy="1318904"/>
          </a:xfrm>
          <a:prstGeom prst="rect">
            <a:avLst/>
          </a:prstGeom>
        </p:spPr>
      </p:pic>
      <p:sp>
        <p:nvSpPr>
          <p:cNvPr id="12" name="TextBox 11">
            <a:extLst>
              <a:ext uri="{FF2B5EF4-FFF2-40B4-BE49-F238E27FC236}">
                <a16:creationId xmlns:a16="http://schemas.microsoft.com/office/drawing/2014/main" id="{572DE5D2-ED8D-8AA9-C2E6-509BA7E305AA}"/>
              </a:ext>
            </a:extLst>
          </p:cNvPr>
          <p:cNvSpPr txBox="1"/>
          <p:nvPr/>
        </p:nvSpPr>
        <p:spPr>
          <a:xfrm>
            <a:off x="556537" y="3624943"/>
            <a:ext cx="4036811" cy="830997"/>
          </a:xfrm>
          <a:prstGeom prst="rect">
            <a:avLst/>
          </a:prstGeom>
          <a:noFill/>
        </p:spPr>
        <p:txBody>
          <a:bodyPr wrap="none" rtlCol="0">
            <a:spAutoFit/>
          </a:bodyPr>
          <a:lstStyle/>
          <a:p>
            <a:r>
              <a:rPr lang="en-US" sz="4800" b="1" i="1" dirty="0">
                <a:solidFill>
                  <a:srgbClr val="FF0000"/>
                </a:solidFill>
                <a:latin typeface="Arial" panose="020B0604020202020204" pitchFamily="34" charset="0"/>
                <a:cs typeface="Arial" panose="020B0604020202020204" pitchFamily="34" charset="0"/>
              </a:rPr>
              <a:t>T</a:t>
            </a:r>
            <a:r>
              <a:rPr lang="en-US" sz="4800" b="1" i="1" dirty="0">
                <a:solidFill>
                  <a:srgbClr val="FFFF00"/>
                </a:solidFill>
                <a:latin typeface="Arial" panose="020B0604020202020204" pitchFamily="34" charset="0"/>
                <a:cs typeface="Arial" panose="020B0604020202020204" pitchFamily="34" charset="0"/>
              </a:rPr>
              <a:t>H</a:t>
            </a:r>
            <a:r>
              <a:rPr lang="en-US" sz="4800" b="1" i="1" dirty="0">
                <a:solidFill>
                  <a:srgbClr val="00B050"/>
                </a:solidFill>
                <a:latin typeface="Arial" panose="020B0604020202020204" pitchFamily="34" charset="0"/>
                <a:cs typeface="Arial" panose="020B0604020202020204" pitchFamily="34" charset="0"/>
              </a:rPr>
              <a:t>A</a:t>
            </a:r>
            <a:r>
              <a:rPr lang="en-US" sz="4800" b="1" i="1" dirty="0">
                <a:solidFill>
                  <a:srgbClr val="0070C0"/>
                </a:solidFill>
                <a:latin typeface="Arial" panose="020B0604020202020204" pitchFamily="34" charset="0"/>
                <a:cs typeface="Arial" panose="020B0604020202020204" pitchFamily="34" charset="0"/>
              </a:rPr>
              <a:t>N</a:t>
            </a:r>
            <a:r>
              <a:rPr lang="en-US" sz="4800" b="1" i="1" dirty="0">
                <a:latin typeface="Arial" panose="020B0604020202020204" pitchFamily="34" charset="0"/>
                <a:cs typeface="Arial" panose="020B0604020202020204" pitchFamily="34" charset="0"/>
              </a:rPr>
              <a:t>K </a:t>
            </a:r>
            <a:r>
              <a:rPr lang="en-US" sz="4800" b="1" i="1" dirty="0">
                <a:solidFill>
                  <a:srgbClr val="7030A0"/>
                </a:solidFill>
                <a:latin typeface="Arial" panose="020B0604020202020204" pitchFamily="34" charset="0"/>
                <a:cs typeface="Arial" panose="020B0604020202020204" pitchFamily="34" charset="0"/>
              </a:rPr>
              <a:t>Y</a:t>
            </a:r>
            <a:r>
              <a:rPr lang="en-US" sz="4800" b="1" i="1" dirty="0">
                <a:latin typeface="Arial" panose="020B0604020202020204" pitchFamily="34" charset="0"/>
                <a:cs typeface="Arial" panose="020B0604020202020204" pitchFamily="34" charset="0"/>
              </a:rPr>
              <a:t>O</a:t>
            </a:r>
            <a:r>
              <a:rPr lang="en-US" sz="4800" b="1" i="1" dirty="0">
                <a:solidFill>
                  <a:schemeClr val="accent2">
                    <a:lumMod val="75000"/>
                  </a:schemeClr>
                </a:solidFill>
                <a:latin typeface="Arial" panose="020B0604020202020204" pitchFamily="34" charset="0"/>
                <a:cs typeface="Arial" panose="020B0604020202020204" pitchFamily="34" charset="0"/>
              </a:rPr>
              <a:t>U</a:t>
            </a:r>
            <a:r>
              <a:rPr lang="en-US" sz="4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835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7FC873-F454-D5BD-10E0-1402F0D8F1AC}"/>
              </a:ext>
            </a:extLst>
          </p:cNvPr>
          <p:cNvSpPr>
            <a:spLocks noGrp="1"/>
          </p:cNvSpPr>
          <p:nvPr>
            <p:ph type="title"/>
          </p:nvPr>
        </p:nvSpPr>
        <p:spPr/>
        <p:txBody>
          <a:bodyPr/>
          <a:lstStyle/>
          <a:p>
            <a:r>
              <a:rPr lang="en-US" dirty="0"/>
              <a:t>Background of REPRIEVE ART analysis</a:t>
            </a:r>
          </a:p>
        </p:txBody>
      </p:sp>
      <p:pic>
        <p:nvPicPr>
          <p:cNvPr id="4" name="Picture 3">
            <a:extLst>
              <a:ext uri="{FF2B5EF4-FFF2-40B4-BE49-F238E27FC236}">
                <a16:creationId xmlns:a16="http://schemas.microsoft.com/office/drawing/2014/main" id="{66A47E55-AE0F-10ED-B612-F41ADE063E2C}"/>
              </a:ext>
            </a:extLst>
          </p:cNvPr>
          <p:cNvPicPr>
            <a:picLocks noChangeAspect="1"/>
          </p:cNvPicPr>
          <p:nvPr/>
        </p:nvPicPr>
        <p:blipFill>
          <a:blip r:embed="rId2"/>
          <a:stretch>
            <a:fillRect/>
          </a:stretch>
        </p:blipFill>
        <p:spPr>
          <a:xfrm>
            <a:off x="0" y="6098088"/>
            <a:ext cx="577516" cy="747546"/>
          </a:xfrm>
          <a:prstGeom prst="rect">
            <a:avLst/>
          </a:prstGeom>
        </p:spPr>
      </p:pic>
      <p:sp>
        <p:nvSpPr>
          <p:cNvPr id="9" name="Content Placeholder 8">
            <a:extLst>
              <a:ext uri="{FF2B5EF4-FFF2-40B4-BE49-F238E27FC236}">
                <a16:creationId xmlns:a16="http://schemas.microsoft.com/office/drawing/2014/main" id="{5EE83F5B-FB5E-8CDC-3658-C6E2B2A3CBD1}"/>
              </a:ext>
            </a:extLst>
          </p:cNvPr>
          <p:cNvSpPr>
            <a:spLocks noGrp="1"/>
          </p:cNvSpPr>
          <p:nvPr>
            <p:ph idx="1"/>
          </p:nvPr>
        </p:nvSpPr>
        <p:spPr>
          <a:xfrm>
            <a:off x="288472" y="1684029"/>
            <a:ext cx="11615056" cy="4351338"/>
          </a:xfrm>
        </p:spPr>
        <p:txBody>
          <a:bodyPr>
            <a:noAutofit/>
          </a:bodyPr>
          <a:lstStyle/>
          <a:p>
            <a:r>
              <a:rPr lang="en-US" sz="2200" dirty="0">
                <a:latin typeface="Arial" panose="020B0604020202020204" pitchFamily="34" charset="0"/>
                <a:cs typeface="Arial" panose="020B0604020202020204" pitchFamily="34" charset="0"/>
              </a:rPr>
              <a:t>Antiretroviral therapy (ART) has been linked to the risk of cardiovascular disease (CVD).</a:t>
            </a:r>
          </a:p>
          <a:p>
            <a:pPr>
              <a:spcBef>
                <a:spcPts val="1800"/>
              </a:spcBef>
            </a:pPr>
            <a:r>
              <a:rPr lang="en-US" sz="2200" dirty="0">
                <a:latin typeface="Arial" panose="020B0604020202020204" pitchFamily="34" charset="0"/>
                <a:cs typeface="Arial" panose="020B0604020202020204" pitchFamily="34" charset="0"/>
              </a:rPr>
              <a:t>Recent and cumulative use of abacavir has been associated with a risk of CVD events in observational studies.</a:t>
            </a:r>
          </a:p>
          <a:p>
            <a:pPr>
              <a:spcBef>
                <a:spcPts val="1800"/>
              </a:spcBef>
            </a:pPr>
            <a:r>
              <a:rPr lang="en-US" sz="2200" dirty="0">
                <a:latin typeface="Arial" panose="020B0604020202020204" pitchFamily="34" charset="0"/>
                <a:cs typeface="Arial" panose="020B0604020202020204" pitchFamily="34" charset="0"/>
              </a:rPr>
              <a:t>The REPRIEVE trial may provide unique opportunity to investigate the role of ART in CVD. </a:t>
            </a:r>
          </a:p>
          <a:p>
            <a:pPr lvl="1"/>
            <a:r>
              <a:rPr lang="en-US" sz="2000" dirty="0">
                <a:latin typeface="Arial" panose="020B0604020202020204" pitchFamily="34" charset="0"/>
                <a:cs typeface="Arial" panose="020B0604020202020204" pitchFamily="34" charset="0"/>
              </a:rPr>
              <a:t>CVD events were independently adjudicated (TIMI group).</a:t>
            </a:r>
          </a:p>
          <a:p>
            <a:pPr lvl="1"/>
            <a:r>
              <a:rPr lang="en-US" sz="2000" dirty="0">
                <a:latin typeface="Arial" panose="020B0604020202020204" pitchFamily="34" charset="0"/>
                <a:cs typeface="Arial" panose="020B0604020202020204" pitchFamily="34" charset="0"/>
              </a:rPr>
              <a:t>Study population was not known to have prior CVD.</a:t>
            </a:r>
          </a:p>
          <a:p>
            <a:pPr lvl="1"/>
            <a:r>
              <a:rPr lang="en-US" sz="2000" dirty="0">
                <a:latin typeface="Arial" panose="020B0604020202020204" pitchFamily="34" charset="0"/>
                <a:cs typeface="Arial" panose="020B0604020202020204" pitchFamily="34" charset="0"/>
              </a:rPr>
              <a:t>Global population was of low-to-moderate risk for CVD.</a:t>
            </a:r>
          </a:p>
          <a:p>
            <a:pPr lvl="1"/>
            <a:r>
              <a:rPr lang="en-US" sz="2000" dirty="0">
                <a:latin typeface="Arial" panose="020B0604020202020204" pitchFamily="34" charset="0"/>
                <a:cs typeface="Arial" panose="020B0604020202020204" pitchFamily="34" charset="0"/>
              </a:rPr>
              <a:t>Contemporary ART regimens</a:t>
            </a:r>
          </a:p>
          <a:p>
            <a:pPr>
              <a:spcBef>
                <a:spcPts val="1800"/>
              </a:spcBef>
            </a:pPr>
            <a:r>
              <a:rPr lang="en-US" sz="2200" dirty="0">
                <a:latin typeface="Arial" panose="020B0604020202020204" pitchFamily="34" charset="0"/>
                <a:cs typeface="Arial" panose="020B0604020202020204" pitchFamily="34" charset="0"/>
              </a:rPr>
              <a:t>The aim of this project was to evaluate the prior and current exposure to select antiretroviral agents at study entry and evaluate the risk of subsequent CVD events.</a:t>
            </a:r>
          </a:p>
        </p:txBody>
      </p:sp>
      <p:pic>
        <p:nvPicPr>
          <p:cNvPr id="2" name="Picture 1">
            <a:extLst>
              <a:ext uri="{FF2B5EF4-FFF2-40B4-BE49-F238E27FC236}">
                <a16:creationId xmlns:a16="http://schemas.microsoft.com/office/drawing/2014/main" id="{A1933E0F-AEB4-EFC3-EDFA-5F17721C2296}"/>
              </a:ext>
            </a:extLst>
          </p:cNvPr>
          <p:cNvPicPr>
            <a:picLocks noChangeAspect="1"/>
          </p:cNvPicPr>
          <p:nvPr/>
        </p:nvPicPr>
        <p:blipFill>
          <a:blip r:embed="rId3"/>
          <a:srcRect/>
          <a:stretch/>
        </p:blipFill>
        <p:spPr>
          <a:xfrm>
            <a:off x="9886641" y="207065"/>
            <a:ext cx="2048330" cy="1318904"/>
          </a:xfrm>
          <a:prstGeom prst="rect">
            <a:avLst/>
          </a:prstGeom>
        </p:spPr>
      </p:pic>
    </p:spTree>
    <p:extLst>
      <p:ext uri="{BB962C8B-B14F-4D97-AF65-F5344CB8AC3E}">
        <p14:creationId xmlns:p14="http://schemas.microsoft.com/office/powerpoint/2010/main" val="50058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7FC873-F454-D5BD-10E0-1402F0D8F1AC}"/>
              </a:ext>
            </a:extLst>
          </p:cNvPr>
          <p:cNvSpPr>
            <a:spLocks noGrp="1"/>
          </p:cNvSpPr>
          <p:nvPr>
            <p:ph type="title"/>
          </p:nvPr>
        </p:nvSpPr>
        <p:spPr/>
        <p:txBody>
          <a:bodyPr/>
          <a:lstStyle/>
          <a:p>
            <a:pPr algn="ctr"/>
            <a:r>
              <a:rPr lang="en-US" dirty="0"/>
              <a:t>REPRIEVE Methods</a:t>
            </a:r>
          </a:p>
        </p:txBody>
      </p:sp>
      <p:pic>
        <p:nvPicPr>
          <p:cNvPr id="4" name="Picture 3">
            <a:extLst>
              <a:ext uri="{FF2B5EF4-FFF2-40B4-BE49-F238E27FC236}">
                <a16:creationId xmlns:a16="http://schemas.microsoft.com/office/drawing/2014/main" id="{66A47E55-AE0F-10ED-B612-F41ADE063E2C}"/>
              </a:ext>
            </a:extLst>
          </p:cNvPr>
          <p:cNvPicPr>
            <a:picLocks noChangeAspect="1"/>
          </p:cNvPicPr>
          <p:nvPr/>
        </p:nvPicPr>
        <p:blipFill>
          <a:blip r:embed="rId2"/>
          <a:stretch>
            <a:fillRect/>
          </a:stretch>
        </p:blipFill>
        <p:spPr>
          <a:xfrm>
            <a:off x="0" y="6098088"/>
            <a:ext cx="577516" cy="747546"/>
          </a:xfrm>
          <a:prstGeom prst="rect">
            <a:avLst/>
          </a:prstGeom>
        </p:spPr>
      </p:pic>
      <p:sp>
        <p:nvSpPr>
          <p:cNvPr id="9" name="Content Placeholder 8">
            <a:extLst>
              <a:ext uri="{FF2B5EF4-FFF2-40B4-BE49-F238E27FC236}">
                <a16:creationId xmlns:a16="http://schemas.microsoft.com/office/drawing/2014/main" id="{5EE83F5B-FB5E-8CDC-3658-C6E2B2A3CBD1}"/>
              </a:ext>
            </a:extLst>
          </p:cNvPr>
          <p:cNvSpPr>
            <a:spLocks noGrp="1"/>
          </p:cNvSpPr>
          <p:nvPr>
            <p:ph idx="1"/>
          </p:nvPr>
        </p:nvSpPr>
        <p:spPr>
          <a:xfrm>
            <a:off x="577516" y="1525969"/>
            <a:ext cx="11037541" cy="4351338"/>
          </a:xfrm>
        </p:spPr>
        <p:txBody>
          <a:bodyPr>
            <a:normAutofit fontScale="85000" lnSpcReduction="10000"/>
          </a:bodyPr>
          <a:lstStyle/>
          <a:p>
            <a:pPr>
              <a:lnSpc>
                <a:spcPct val="120000"/>
              </a:lnSpc>
              <a:spcBef>
                <a:spcPts val="600"/>
              </a:spcBef>
              <a:spcAft>
                <a:spcPts val="1200"/>
              </a:spcAft>
            </a:pPr>
            <a:r>
              <a:rPr lang="en-US" dirty="0">
                <a:latin typeface="Arial" panose="020B0604020202020204" pitchFamily="34" charset="0"/>
                <a:cs typeface="Arial" panose="020B0604020202020204" pitchFamily="34" charset="0"/>
              </a:rPr>
              <a:t>REPRIEVE was a randomized, double-blind study that demonstrated a 36% reduction in major adverse cardiovascular events (MACE) in persons with HIV (PWH) assigned to pitavastatin compared to placebo</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a:t>
            </a:r>
          </a:p>
          <a:p>
            <a:pPr>
              <a:lnSpc>
                <a:spcPct val="120000"/>
              </a:lnSpc>
              <a:spcBef>
                <a:spcPts val="600"/>
              </a:spcBef>
              <a:spcAft>
                <a:spcPts val="120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We enrolled PWH age 40-75 years, on stable ART for at least 180 days, with a CD4 count &gt;100 c/mm</a:t>
            </a:r>
            <a:r>
              <a:rPr lang="en-US" sz="28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US" sz="2800" dirty="0">
                <a:effectLst/>
                <a:latin typeface="Arial" panose="020B0604020202020204" pitchFamily="34" charset="0"/>
                <a:ea typeface="Times New Roman" panose="02020603050405020304" pitchFamily="18" charset="0"/>
                <a:cs typeface="Arial" panose="020B0604020202020204" pitchFamily="34" charset="0"/>
              </a:rPr>
              <a:t>, who were at low-moderate risk of CVD.</a:t>
            </a:r>
          </a:p>
          <a:p>
            <a:pPr>
              <a:lnSpc>
                <a:spcPct val="120000"/>
              </a:lnSpc>
              <a:spcBef>
                <a:spcPts val="600"/>
              </a:spcBef>
              <a:spcAft>
                <a:spcPts val="1200"/>
              </a:spcAft>
            </a:pPr>
            <a:r>
              <a:rPr lang="en-US" dirty="0">
                <a:latin typeface="Arial" panose="020B0604020202020204" pitchFamily="34" charset="0"/>
                <a:cs typeface="Arial" panose="020B0604020202020204" pitchFamily="34" charset="0"/>
              </a:rPr>
              <a:t>The study enrolled between 2015-2019 with follow-up ending in July 2023.</a:t>
            </a:r>
          </a:p>
          <a:p>
            <a:pPr lvl="1">
              <a:lnSpc>
                <a:spcPct val="120000"/>
              </a:lnSpc>
              <a:spcBef>
                <a:spcPts val="600"/>
              </a:spcBef>
              <a:spcAft>
                <a:spcPts val="1200"/>
              </a:spcAft>
            </a:pPr>
            <a:r>
              <a:rPr lang="en-US" dirty="0">
                <a:latin typeface="Arial" panose="020B0604020202020204" pitchFamily="34" charset="0"/>
                <a:cs typeface="Arial" panose="020B0604020202020204" pitchFamily="34" charset="0"/>
              </a:rPr>
              <a:t>It was conducted in more than 100 sites in 12 Countries.</a:t>
            </a:r>
          </a:p>
          <a:p>
            <a:pPr>
              <a:lnSpc>
                <a:spcPct val="120000"/>
              </a:lnSpc>
              <a:spcBef>
                <a:spcPts val="600"/>
              </a:spcBef>
              <a:spcAft>
                <a:spcPts val="1200"/>
              </a:spcAft>
            </a:pPr>
            <a:r>
              <a:rPr lang="en-US" dirty="0">
                <a:latin typeface="Arial" panose="020B0604020202020204" pitchFamily="34" charset="0"/>
                <a:cs typeface="Arial" panose="020B0604020202020204" pitchFamily="34" charset="0"/>
              </a:rPr>
              <a:t>Antiretroviral agents and regimens reflected the contemporary patterns of use.</a:t>
            </a:r>
          </a:p>
        </p:txBody>
      </p:sp>
      <p:sp>
        <p:nvSpPr>
          <p:cNvPr id="2" name="TextBox 1">
            <a:extLst>
              <a:ext uri="{FF2B5EF4-FFF2-40B4-BE49-F238E27FC236}">
                <a16:creationId xmlns:a16="http://schemas.microsoft.com/office/drawing/2014/main" id="{6EACACE3-41EE-B258-B9F9-61B2C7D0C8CC}"/>
              </a:ext>
            </a:extLst>
          </p:cNvPr>
          <p:cNvSpPr txBox="1"/>
          <p:nvPr/>
        </p:nvSpPr>
        <p:spPr>
          <a:xfrm>
            <a:off x="2315999" y="6455079"/>
            <a:ext cx="7448551" cy="307777"/>
          </a:xfrm>
          <a:prstGeom prst="rect">
            <a:avLst/>
          </a:prstGeom>
          <a:noFill/>
        </p:spPr>
        <p:txBody>
          <a:bodyPr wrap="square">
            <a:spAutoFit/>
          </a:bodyPr>
          <a:lstStyle/>
          <a:p>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N Engl J Med 390;17 nejm.org May 2, 2024.   DOI: 10.1056/NEJMc2400870   </a:t>
            </a:r>
          </a:p>
        </p:txBody>
      </p:sp>
      <p:sp>
        <p:nvSpPr>
          <p:cNvPr id="3" name="TextBox 2">
            <a:extLst>
              <a:ext uri="{FF2B5EF4-FFF2-40B4-BE49-F238E27FC236}">
                <a16:creationId xmlns:a16="http://schemas.microsoft.com/office/drawing/2014/main" id="{4B3A1FD6-E278-BB0C-BA28-02E1E1848954}"/>
              </a:ext>
            </a:extLst>
          </p:cNvPr>
          <p:cNvSpPr txBox="1"/>
          <p:nvPr/>
        </p:nvSpPr>
        <p:spPr>
          <a:xfrm>
            <a:off x="2315999" y="6098088"/>
            <a:ext cx="7560002" cy="307777"/>
          </a:xfrm>
          <a:prstGeom prst="rect">
            <a:avLst/>
          </a:prstGeom>
          <a:noFill/>
        </p:spPr>
        <p:txBody>
          <a:bodyPr wrap="square">
            <a:spAutoFit/>
          </a:bodyPr>
          <a:lstStyle/>
          <a:p>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N Engl J Med. 2023 Aug 24;389(8):687-699. doi: 10.1056/NEJMoa2304146</a:t>
            </a:r>
          </a:p>
        </p:txBody>
      </p:sp>
      <p:pic>
        <p:nvPicPr>
          <p:cNvPr id="5" name="Picture 4">
            <a:extLst>
              <a:ext uri="{FF2B5EF4-FFF2-40B4-BE49-F238E27FC236}">
                <a16:creationId xmlns:a16="http://schemas.microsoft.com/office/drawing/2014/main" id="{AE00A6A7-81A6-BAAF-7E52-A1FDCB41682F}"/>
              </a:ext>
            </a:extLst>
          </p:cNvPr>
          <p:cNvPicPr>
            <a:picLocks noChangeAspect="1"/>
          </p:cNvPicPr>
          <p:nvPr/>
        </p:nvPicPr>
        <p:blipFill>
          <a:blip r:embed="rId3"/>
          <a:srcRect/>
          <a:stretch/>
        </p:blipFill>
        <p:spPr>
          <a:xfrm>
            <a:off x="9886641" y="207065"/>
            <a:ext cx="2048330" cy="1318904"/>
          </a:xfrm>
          <a:prstGeom prst="rect">
            <a:avLst/>
          </a:prstGeom>
        </p:spPr>
      </p:pic>
    </p:spTree>
    <p:extLst>
      <p:ext uri="{BB962C8B-B14F-4D97-AF65-F5344CB8AC3E}">
        <p14:creationId xmlns:p14="http://schemas.microsoft.com/office/powerpoint/2010/main" val="2811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EEA7-5ED8-9D2C-F40D-3989E959B916}"/>
              </a:ext>
            </a:extLst>
          </p:cNvPr>
          <p:cNvSpPr>
            <a:spLocks noGrp="1"/>
          </p:cNvSpPr>
          <p:nvPr>
            <p:ph type="title"/>
          </p:nvPr>
        </p:nvSpPr>
        <p:spPr/>
        <p:txBody>
          <a:bodyPr/>
          <a:lstStyle/>
          <a:p>
            <a:pPr algn="ctr"/>
            <a:r>
              <a:rPr lang="en-US" dirty="0"/>
              <a:t>Study Methods</a:t>
            </a:r>
          </a:p>
        </p:txBody>
      </p:sp>
      <p:sp>
        <p:nvSpPr>
          <p:cNvPr id="3" name="Content Placeholder 2">
            <a:extLst>
              <a:ext uri="{FF2B5EF4-FFF2-40B4-BE49-F238E27FC236}">
                <a16:creationId xmlns:a16="http://schemas.microsoft.com/office/drawing/2014/main" id="{B1271D59-7B41-0AD0-3667-684D05AFCFAE}"/>
              </a:ext>
            </a:extLst>
          </p:cNvPr>
          <p:cNvSpPr>
            <a:spLocks noGrp="1"/>
          </p:cNvSpPr>
          <p:nvPr>
            <p:ph idx="1"/>
          </p:nvPr>
        </p:nvSpPr>
        <p:spPr>
          <a:xfrm>
            <a:off x="359735" y="1690688"/>
            <a:ext cx="11472529" cy="4351338"/>
          </a:xfrm>
        </p:spPr>
        <p:txBody>
          <a:bodyPr>
            <a:normAutofit fontScale="70000" lnSpcReduction="20000"/>
          </a:bodyPr>
          <a:lstStyle/>
          <a:p>
            <a:pPr>
              <a:lnSpc>
                <a:spcPct val="120000"/>
              </a:lnSpc>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ART history was collected at baseline, including exposure to select agents.</a:t>
            </a:r>
          </a:p>
          <a:p>
            <a:pPr lvl="1">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Abacavir, Tenofovir DF, Protease Inhibitors, and Thymidine analogs (AZT/d4T) </a:t>
            </a:r>
          </a:p>
          <a:p>
            <a:pPr>
              <a:lnSpc>
                <a:spcPct val="120000"/>
              </a:lnSpc>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Analyses in the REPRIEVE ITT</a:t>
            </a:r>
            <a:r>
              <a:rPr lang="en-US"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dirty="0">
                <a:effectLst/>
                <a:latin typeface="Arial" panose="020B0604020202020204" pitchFamily="34" charset="0"/>
                <a:ea typeface="Times New Roman" panose="02020603050405020304" pitchFamily="18" charset="0"/>
                <a:cs typeface="Arial" panose="020B0604020202020204" pitchFamily="34" charset="0"/>
              </a:rPr>
              <a:t> population were performed for first MACE (including MI, TIA/stroke, revascularization, peripheral artery disease, and CV death).</a:t>
            </a:r>
          </a:p>
          <a:p>
            <a:pPr lvl="1">
              <a:lnSpc>
                <a:spcPct val="120000"/>
              </a:lnSpc>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Median duration of follow-up in REPRIEVE was 5.6 years. </a:t>
            </a:r>
          </a:p>
          <a:p>
            <a:pPr>
              <a:lnSpc>
                <a:spcPct val="120000"/>
              </a:lnSpc>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Effects of ART </a:t>
            </a:r>
            <a:r>
              <a:rPr lang="en-US" dirty="0">
                <a:latin typeface="Arial" panose="020B0604020202020204" pitchFamily="34" charset="0"/>
                <a:ea typeface="Times New Roman" panose="02020603050405020304" pitchFamily="18" charset="0"/>
                <a:cs typeface="Arial" panose="020B0604020202020204" pitchFamily="34" charset="0"/>
              </a:rPr>
              <a:t>e</a:t>
            </a:r>
            <a:r>
              <a:rPr lang="en-US" dirty="0">
                <a:effectLst/>
                <a:latin typeface="Arial" panose="020B0604020202020204" pitchFamily="34" charset="0"/>
                <a:ea typeface="Times New Roman" panose="02020603050405020304" pitchFamily="18" charset="0"/>
                <a:cs typeface="Arial" panose="020B0604020202020204" pitchFamily="34" charset="0"/>
              </a:rPr>
              <a:t>xposure were estimated using Cox proportional hazards</a:t>
            </a:r>
          </a:p>
          <a:p>
            <a:pPr lvl="1">
              <a:lnSpc>
                <a:spcPct val="120000"/>
              </a:lnSpc>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rPr>
              <a:t>M</a:t>
            </a:r>
            <a:r>
              <a:rPr lang="en-US" dirty="0">
                <a:effectLst/>
                <a:latin typeface="Arial" panose="020B0604020202020204" pitchFamily="34" charset="0"/>
                <a:ea typeface="Times New Roman" panose="02020603050405020304" pitchFamily="18" charset="0"/>
                <a:cs typeface="Arial" panose="020B0604020202020204" pitchFamily="34" charset="0"/>
              </a:rPr>
              <a:t>odels were stratified by treatment group to account for treatment group differences. </a:t>
            </a:r>
          </a:p>
          <a:p>
            <a:pPr>
              <a:lnSpc>
                <a:spcPct val="120000"/>
              </a:lnSpc>
              <a:spcAft>
                <a:spcPts val="1200"/>
              </a:spcAft>
            </a:pPr>
            <a:r>
              <a:rPr lang="en-US" dirty="0">
                <a:effectLst/>
                <a:latin typeface="Arial" panose="020B0604020202020204" pitchFamily="34" charset="0"/>
                <a:ea typeface="Times New Roman" panose="02020603050405020304" pitchFamily="18" charset="0"/>
                <a:cs typeface="Arial" panose="020B0604020202020204" pitchFamily="34" charset="0"/>
              </a:rPr>
              <a:t>Effect estimates are presented unadjusted and adjusted for entry risk factors previously shown to be associated with MACE in REPRIEVE.</a:t>
            </a:r>
          </a:p>
          <a:p>
            <a:endParaRPr lang="en-US" dirty="0"/>
          </a:p>
        </p:txBody>
      </p:sp>
      <p:pic>
        <p:nvPicPr>
          <p:cNvPr id="4" name="Picture 3">
            <a:extLst>
              <a:ext uri="{FF2B5EF4-FFF2-40B4-BE49-F238E27FC236}">
                <a16:creationId xmlns:a16="http://schemas.microsoft.com/office/drawing/2014/main" id="{3AF3D5DB-A415-C741-C22F-D0FE734E0BD5}"/>
              </a:ext>
            </a:extLst>
          </p:cNvPr>
          <p:cNvPicPr>
            <a:picLocks noChangeAspect="1"/>
          </p:cNvPicPr>
          <p:nvPr/>
        </p:nvPicPr>
        <p:blipFill>
          <a:blip r:embed="rId2"/>
          <a:srcRect/>
          <a:stretch/>
        </p:blipFill>
        <p:spPr>
          <a:xfrm>
            <a:off x="9886641" y="207065"/>
            <a:ext cx="2048330" cy="1318904"/>
          </a:xfrm>
          <a:prstGeom prst="rect">
            <a:avLst/>
          </a:prstGeom>
        </p:spPr>
      </p:pic>
      <p:sp>
        <p:nvSpPr>
          <p:cNvPr id="5" name="TextBox 4">
            <a:extLst>
              <a:ext uri="{FF2B5EF4-FFF2-40B4-BE49-F238E27FC236}">
                <a16:creationId xmlns:a16="http://schemas.microsoft.com/office/drawing/2014/main" id="{0F09B9B1-E5A3-E56A-6FD6-50EB244FC705}"/>
              </a:ext>
            </a:extLst>
          </p:cNvPr>
          <p:cNvSpPr txBox="1"/>
          <p:nvPr/>
        </p:nvSpPr>
        <p:spPr>
          <a:xfrm>
            <a:off x="1621971" y="6172200"/>
            <a:ext cx="1639936" cy="369332"/>
          </a:xfrm>
          <a:prstGeom prst="rect">
            <a:avLst/>
          </a:prstGeom>
          <a:noFill/>
        </p:spPr>
        <p:txBody>
          <a:bodyPr wrap="none" rtlCol="0">
            <a:spAutoFit/>
          </a:bodyPr>
          <a:lstStyle/>
          <a:p>
            <a:r>
              <a:rPr lang="en-US" baseline="30000" dirty="0">
                <a:latin typeface="Arial" panose="020B0604020202020204" pitchFamily="34" charset="0"/>
                <a:cs typeface="Arial" panose="020B0604020202020204" pitchFamily="34" charset="0"/>
              </a:rPr>
              <a:t>1</a:t>
            </a:r>
            <a:r>
              <a:rPr lang="en-US" dirty="0"/>
              <a:t>Intent to Treat</a:t>
            </a:r>
          </a:p>
        </p:txBody>
      </p:sp>
    </p:spTree>
    <p:extLst>
      <p:ext uri="{BB962C8B-B14F-4D97-AF65-F5344CB8AC3E}">
        <p14:creationId xmlns:p14="http://schemas.microsoft.com/office/powerpoint/2010/main" val="364422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EAC3AD95-C3EE-42EF-B534-09C4C5724874}"/>
              </a:ext>
            </a:extLst>
          </p:cNvPr>
          <p:cNvGraphicFramePr>
            <a:graphicFrameLocks noChangeAspect="1"/>
          </p:cNvGraphicFramePr>
          <p:nvPr>
            <p:extLst>
              <p:ext uri="{D42A27DB-BD31-4B8C-83A1-F6EECF244321}">
                <p14:modId xmlns:p14="http://schemas.microsoft.com/office/powerpoint/2010/main" val="4110095215"/>
              </p:ext>
            </p:extLst>
          </p:nvPr>
        </p:nvGraphicFramePr>
        <p:xfrm>
          <a:off x="1951037" y="-70644"/>
          <a:ext cx="8289925" cy="6897687"/>
        </p:xfrm>
        <a:graphic>
          <a:graphicData uri="http://schemas.openxmlformats.org/presentationml/2006/ole">
            <mc:AlternateContent xmlns:mc="http://schemas.openxmlformats.org/markup-compatibility/2006">
              <mc:Choice xmlns:v="urn:schemas-microsoft-com:vml" Requires="v">
                <p:oleObj spid="_x0000_s1028" name="Document" r:id="rId4" imgW="8282184" imgH="6815601" progId="Word.Document.8">
                  <p:embed/>
                </p:oleObj>
              </mc:Choice>
              <mc:Fallback>
                <p:oleObj name="Document" r:id="rId4" imgW="8282184" imgH="6815601" progId="Word.Document.8">
                  <p:embed/>
                  <p:pic>
                    <p:nvPicPr>
                      <p:cNvPr id="7" name="Object 6">
                        <a:extLst>
                          <a:ext uri="{FF2B5EF4-FFF2-40B4-BE49-F238E27FC236}">
                            <a16:creationId xmlns:a16="http://schemas.microsoft.com/office/drawing/2014/main" id="{EAC3AD95-C3EE-42EF-B534-09C4C5724874}"/>
                          </a:ext>
                        </a:extLst>
                      </p:cNvPr>
                      <p:cNvPicPr/>
                      <p:nvPr/>
                    </p:nvPicPr>
                    <p:blipFill>
                      <a:blip r:embed="rId5"/>
                      <a:stretch>
                        <a:fillRect/>
                      </a:stretch>
                    </p:blipFill>
                    <p:spPr>
                      <a:xfrm>
                        <a:off x="1951037" y="-70644"/>
                        <a:ext cx="8289925" cy="68976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7DB604E-0FB7-B589-BF6D-2E4B301AD37C}"/>
              </a:ext>
            </a:extLst>
          </p:cNvPr>
          <p:cNvPicPr>
            <a:picLocks noChangeAspect="1"/>
          </p:cNvPicPr>
          <p:nvPr/>
        </p:nvPicPr>
        <p:blipFill>
          <a:blip r:embed="rId6"/>
          <a:srcRect/>
          <a:stretch/>
        </p:blipFill>
        <p:spPr>
          <a:xfrm>
            <a:off x="9916459" y="136134"/>
            <a:ext cx="2048330" cy="1318904"/>
          </a:xfrm>
          <a:prstGeom prst="rect">
            <a:avLst/>
          </a:prstGeom>
        </p:spPr>
      </p:pic>
    </p:spTree>
    <p:extLst>
      <p:ext uri="{BB962C8B-B14F-4D97-AF65-F5344CB8AC3E}">
        <p14:creationId xmlns:p14="http://schemas.microsoft.com/office/powerpoint/2010/main" val="204446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6F89-DBCA-4535-808F-C7DC74986CF7}"/>
              </a:ext>
            </a:extLst>
          </p:cNvPr>
          <p:cNvSpPr>
            <a:spLocks noGrp="1"/>
          </p:cNvSpPr>
          <p:nvPr>
            <p:ph type="title"/>
          </p:nvPr>
        </p:nvSpPr>
        <p:spPr>
          <a:xfrm>
            <a:off x="838200" y="57586"/>
            <a:ext cx="10515600" cy="1024550"/>
          </a:xfrm>
        </p:spPr>
        <p:txBody>
          <a:bodyPr/>
          <a:lstStyle/>
          <a:p>
            <a:pPr algn="ctr"/>
            <a:r>
              <a:rPr lang="en-US" dirty="0">
                <a:latin typeface="Arial" panose="020B0604020202020204" pitchFamily="34" charset="0"/>
                <a:cs typeface="Arial" panose="020B0604020202020204" pitchFamily="34" charset="0"/>
              </a:rPr>
              <a:t>Abacavir use in REPRIEVE Trial</a:t>
            </a:r>
          </a:p>
        </p:txBody>
      </p:sp>
      <p:sp>
        <p:nvSpPr>
          <p:cNvPr id="7" name="TextBox 6">
            <a:extLst>
              <a:ext uri="{FF2B5EF4-FFF2-40B4-BE49-F238E27FC236}">
                <a16:creationId xmlns:a16="http://schemas.microsoft.com/office/drawing/2014/main" id="{A4B0FB3F-51A1-1F42-73CA-1FC57A8CE302}"/>
              </a:ext>
            </a:extLst>
          </p:cNvPr>
          <p:cNvSpPr txBox="1"/>
          <p:nvPr/>
        </p:nvSpPr>
        <p:spPr>
          <a:xfrm>
            <a:off x="293416" y="1228207"/>
            <a:ext cx="539301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Global distribution of NRTI Use at Study Entry</a:t>
            </a:r>
          </a:p>
        </p:txBody>
      </p:sp>
      <p:pic>
        <p:nvPicPr>
          <p:cNvPr id="9" name="Picture 8">
            <a:extLst>
              <a:ext uri="{FF2B5EF4-FFF2-40B4-BE49-F238E27FC236}">
                <a16:creationId xmlns:a16="http://schemas.microsoft.com/office/drawing/2014/main" id="{229FB0DF-5D00-8CC5-5A9E-E531490BA4E5}"/>
              </a:ext>
            </a:extLst>
          </p:cNvPr>
          <p:cNvPicPr>
            <a:picLocks noChangeAspect="1"/>
          </p:cNvPicPr>
          <p:nvPr/>
        </p:nvPicPr>
        <p:blipFill>
          <a:blip r:embed="rId3"/>
          <a:srcRect/>
          <a:stretch/>
        </p:blipFill>
        <p:spPr>
          <a:xfrm>
            <a:off x="10257183" y="0"/>
            <a:ext cx="1727484" cy="1112314"/>
          </a:xfrm>
          <a:prstGeom prst="rect">
            <a:avLst/>
          </a:prstGeom>
        </p:spPr>
      </p:pic>
      <p:pic>
        <p:nvPicPr>
          <p:cNvPr id="10" name="Picture 9">
            <a:extLst>
              <a:ext uri="{FF2B5EF4-FFF2-40B4-BE49-F238E27FC236}">
                <a16:creationId xmlns:a16="http://schemas.microsoft.com/office/drawing/2014/main" id="{0097E251-F12D-43FC-81FA-0F2EBA016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63" y="1628317"/>
            <a:ext cx="5413921" cy="4331136"/>
          </a:xfrm>
          <a:prstGeom prst="rect">
            <a:avLst/>
          </a:prstGeom>
        </p:spPr>
      </p:pic>
      <p:sp>
        <p:nvSpPr>
          <p:cNvPr id="4" name="TextBox 3">
            <a:extLst>
              <a:ext uri="{FF2B5EF4-FFF2-40B4-BE49-F238E27FC236}">
                <a16:creationId xmlns:a16="http://schemas.microsoft.com/office/drawing/2014/main" id="{790A8EDC-C9B8-4CD8-36C7-CC65D9FCC67E}"/>
              </a:ext>
            </a:extLst>
          </p:cNvPr>
          <p:cNvSpPr txBox="1"/>
          <p:nvPr/>
        </p:nvSpPr>
        <p:spPr>
          <a:xfrm>
            <a:off x="5897831" y="1762976"/>
            <a:ext cx="6269673" cy="4061818"/>
          </a:xfrm>
          <a:prstGeom prst="rect">
            <a:avLst/>
          </a:prstGeom>
          <a:noFill/>
        </p:spPr>
        <p:txBody>
          <a:bodyPr wrap="square">
            <a:spAutoFit/>
          </a:bodyPr>
          <a:lstStyle/>
          <a:p>
            <a:pPr marL="342900" marR="0" lvl="0" indent="-342900">
              <a:lnSpc>
                <a:spcPct val="115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22% of participants had a history of ABC exposure </a:t>
            </a:r>
          </a:p>
          <a:p>
            <a:pPr marL="342900" indent="-342900">
              <a:lnSpc>
                <a:spcPct val="115000"/>
              </a:lnSpc>
              <a:spcBef>
                <a:spcPts val="600"/>
              </a:spcBef>
              <a:spcAft>
                <a:spcPts val="600"/>
              </a:spcAft>
              <a:buFont typeface="Symbol" panose="05050102010706020507" pitchFamily="18" charset="2"/>
              <a:buChar char=""/>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600"/>
              </a:spcBef>
              <a:spcAft>
                <a:spcPts val="60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9% had former exposure to ABC</a:t>
            </a:r>
          </a:p>
          <a:p>
            <a:pPr marL="800100" lvl="1" indent="-342900">
              <a:lnSpc>
                <a:spcPct val="115000"/>
              </a:lnSpc>
              <a:spcBef>
                <a:spcPts val="60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Times New Roman" panose="02020603050405020304" pitchFamily="18" charset="0"/>
              </a:rPr>
              <a:t>Median duration of prior use = 3.0 years (1.10, 6.90)</a:t>
            </a:r>
          </a:p>
          <a:p>
            <a:pPr marL="342900" marR="0" lvl="0" indent="-342900">
              <a:lnSpc>
                <a:spcPct val="115000"/>
              </a:lnSpc>
              <a:spcBef>
                <a:spcPts val="0"/>
              </a:spcBef>
              <a:spcAft>
                <a:spcPts val="0"/>
              </a:spcAft>
              <a:buFont typeface="Symbol" panose="05050102010706020507" pitchFamily="18" charset="2"/>
              <a:buChar char=""/>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13% of participants were on ABC at randomization</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nSpc>
                <a:spcPct val="115000"/>
              </a:lnSpc>
              <a:spcBef>
                <a:spcPts val="600"/>
              </a:spcBef>
              <a:spcAft>
                <a:spcPts val="600"/>
              </a:spcAft>
              <a:buFont typeface="Symbol" panose="05050102010706020507" pitchFamily="18" charset="2"/>
              <a:buChar char=""/>
            </a:pPr>
            <a:r>
              <a:rPr lang="en-US" dirty="0">
                <a:latin typeface="Arial" panose="020B0604020202020204" pitchFamily="34" charset="0"/>
                <a:ea typeface="Times New Roman" panose="02020603050405020304" pitchFamily="18" charset="0"/>
                <a:cs typeface="Times New Roman" panose="02020603050405020304" pitchFamily="18" charset="0"/>
              </a:rPr>
              <a:t>Median duration = 1.47 years (0.604, 3.17)</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78% of participants never had any ABC exposure</a:t>
            </a:r>
          </a:p>
        </p:txBody>
      </p:sp>
      <p:sp>
        <p:nvSpPr>
          <p:cNvPr id="5" name="TextBox 4">
            <a:extLst>
              <a:ext uri="{FF2B5EF4-FFF2-40B4-BE49-F238E27FC236}">
                <a16:creationId xmlns:a16="http://schemas.microsoft.com/office/drawing/2014/main" id="{5705E344-495C-3B71-26FF-A9B19659A2D8}"/>
              </a:ext>
            </a:extLst>
          </p:cNvPr>
          <p:cNvSpPr txBox="1"/>
          <p:nvPr/>
        </p:nvSpPr>
        <p:spPr>
          <a:xfrm>
            <a:off x="838200" y="6137636"/>
            <a:ext cx="215956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xTC=3TC or FTC</a:t>
            </a:r>
          </a:p>
        </p:txBody>
      </p:sp>
    </p:spTree>
    <p:extLst>
      <p:ext uri="{BB962C8B-B14F-4D97-AF65-F5344CB8AC3E}">
        <p14:creationId xmlns:p14="http://schemas.microsoft.com/office/powerpoint/2010/main" val="90059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CAA8-7E56-DBAF-6B95-9391F9C4DD83}"/>
              </a:ext>
            </a:extLst>
          </p:cNvPr>
          <p:cNvSpPr>
            <a:spLocks noGrp="1"/>
          </p:cNvSpPr>
          <p:nvPr>
            <p:ph type="title"/>
          </p:nvPr>
        </p:nvSpPr>
        <p:spPr>
          <a:xfrm>
            <a:off x="-127002" y="2273"/>
            <a:ext cx="10515600" cy="777960"/>
          </a:xfrm>
        </p:spPr>
        <p:txBody>
          <a:bodyPr>
            <a:normAutofit/>
          </a:bodyPr>
          <a:lstStyle/>
          <a:p>
            <a:pPr algn="ctr"/>
            <a:r>
              <a:rPr lang="en-US" dirty="0"/>
              <a:t>Cumulative Incidence of MACE with Abacavir</a:t>
            </a:r>
          </a:p>
        </p:txBody>
      </p:sp>
      <p:pic>
        <p:nvPicPr>
          <p:cNvPr id="3" name="Picture 2">
            <a:extLst>
              <a:ext uri="{FF2B5EF4-FFF2-40B4-BE49-F238E27FC236}">
                <a16:creationId xmlns:a16="http://schemas.microsoft.com/office/drawing/2014/main" id="{F7BF0C56-9360-1CB7-5681-11C12E87422C}"/>
              </a:ext>
            </a:extLst>
          </p:cNvPr>
          <p:cNvPicPr>
            <a:picLocks noChangeAspect="1"/>
          </p:cNvPicPr>
          <p:nvPr/>
        </p:nvPicPr>
        <p:blipFill>
          <a:blip r:embed="rId3"/>
          <a:srcRect/>
          <a:stretch/>
        </p:blipFill>
        <p:spPr>
          <a:xfrm>
            <a:off x="10276114" y="0"/>
            <a:ext cx="1915886" cy="1233624"/>
          </a:xfrm>
          <a:prstGeom prst="rect">
            <a:avLst/>
          </a:prstGeom>
        </p:spPr>
      </p:pic>
      <p:pic>
        <p:nvPicPr>
          <p:cNvPr id="33" name="Picture 32">
            <a:extLst>
              <a:ext uri="{FF2B5EF4-FFF2-40B4-BE49-F238E27FC236}">
                <a16:creationId xmlns:a16="http://schemas.microsoft.com/office/drawing/2014/main" id="{2440EA3E-FB41-4D49-8CDB-0D33707FA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860" y="780233"/>
            <a:ext cx="8707810" cy="5349083"/>
          </a:xfrm>
          <a:prstGeom prst="rect">
            <a:avLst/>
          </a:prstGeom>
        </p:spPr>
      </p:pic>
    </p:spTree>
    <p:extLst>
      <p:ext uri="{BB962C8B-B14F-4D97-AF65-F5344CB8AC3E}">
        <p14:creationId xmlns:p14="http://schemas.microsoft.com/office/powerpoint/2010/main" val="376219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D9DC0A-9868-31BB-F0A1-BE57079452A4}"/>
              </a:ext>
            </a:extLst>
          </p:cNvPr>
          <p:cNvSpPr>
            <a:spLocks noGrp="1"/>
          </p:cNvSpPr>
          <p:nvPr>
            <p:ph type="title"/>
          </p:nvPr>
        </p:nvSpPr>
        <p:spPr>
          <a:xfrm>
            <a:off x="838199" y="135296"/>
            <a:ext cx="10515600" cy="836354"/>
          </a:xfrm>
        </p:spPr>
        <p:txBody>
          <a:bodyPr/>
          <a:lstStyle/>
          <a:p>
            <a:pPr algn="ctr"/>
            <a:r>
              <a:rPr lang="en-US" dirty="0"/>
              <a:t>Abacavir exposure and MACE </a:t>
            </a:r>
          </a:p>
        </p:txBody>
      </p:sp>
      <p:sp>
        <p:nvSpPr>
          <p:cNvPr id="9" name="TextBox 8">
            <a:extLst>
              <a:ext uri="{FF2B5EF4-FFF2-40B4-BE49-F238E27FC236}">
                <a16:creationId xmlns:a16="http://schemas.microsoft.com/office/drawing/2014/main" id="{2EFE37A5-50AE-D1C5-FB49-CBCCA51E6EAC}"/>
              </a:ext>
            </a:extLst>
          </p:cNvPr>
          <p:cNvSpPr txBox="1"/>
          <p:nvPr/>
        </p:nvSpPr>
        <p:spPr>
          <a:xfrm>
            <a:off x="634180" y="5216625"/>
            <a:ext cx="10908721" cy="1243930"/>
          </a:xfrm>
          <a:prstGeom prst="rect">
            <a:avLst/>
          </a:prstGeom>
          <a:noFill/>
        </p:spPr>
        <p:txBody>
          <a:bodyPr wrap="square">
            <a:spAutoFit/>
          </a:bodyPr>
          <a:lstStyle/>
          <a:p>
            <a:pPr>
              <a:spcBef>
                <a:spcPts val="50"/>
              </a:spcBef>
              <a:spcAft>
                <a:spcPts val="12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models are stratified by randomized study treatment group.</a:t>
            </a:r>
          </a:p>
          <a:p>
            <a:pPr>
              <a:spcBef>
                <a:spcPts val="50"/>
              </a:spcBef>
              <a:spcAft>
                <a:spcPts val="50"/>
              </a:spcAft>
            </a:pPr>
            <a:r>
              <a:rPr lang="en-US" sz="1600" dirty="0">
                <a:latin typeface="Arial" panose="020B0604020202020204" pitchFamily="34" charset="0"/>
                <a:ea typeface="Times New Roman" panose="02020603050405020304" pitchFamily="18" charset="0"/>
                <a:cs typeface="Arial" panose="020B0604020202020204" pitchFamily="34" charset="0"/>
              </a:rPr>
              <a:t>Adjusted model components included: </a:t>
            </a:r>
            <a:r>
              <a:rPr lang="en-US" sz="1600" dirty="0">
                <a:effectLst/>
                <a:latin typeface="Arial" panose="020B0604020202020204" pitchFamily="34" charset="0"/>
                <a:ea typeface="Times New Roman" panose="02020603050405020304" pitchFamily="18" charset="0"/>
                <a:cs typeface="Arial" panose="020B0604020202020204" pitchFamily="34" charset="0"/>
              </a:rPr>
              <a:t>age, natal sex, race, global burden of disease region, family history of CVD, smoking, hypertension, BMI, substance use, nadir CD4, HIV viral load, entry baseline ART regimen class, creatinine clearance, fasting glucose and lipids.</a:t>
            </a:r>
          </a:p>
        </p:txBody>
      </p:sp>
      <p:pic>
        <p:nvPicPr>
          <p:cNvPr id="2" name="Picture 1">
            <a:extLst>
              <a:ext uri="{FF2B5EF4-FFF2-40B4-BE49-F238E27FC236}">
                <a16:creationId xmlns:a16="http://schemas.microsoft.com/office/drawing/2014/main" id="{982F9AEB-FB0F-85E8-30B0-220901E9A419}"/>
              </a:ext>
            </a:extLst>
          </p:cNvPr>
          <p:cNvPicPr>
            <a:picLocks noChangeAspect="1"/>
          </p:cNvPicPr>
          <p:nvPr/>
        </p:nvPicPr>
        <p:blipFill>
          <a:blip r:embed="rId2"/>
          <a:srcRect/>
          <a:stretch/>
        </p:blipFill>
        <p:spPr>
          <a:xfrm>
            <a:off x="10257183" y="0"/>
            <a:ext cx="1727484" cy="1112314"/>
          </a:xfrm>
          <a:prstGeom prst="rect">
            <a:avLst/>
          </a:prstGeom>
        </p:spPr>
      </p:pic>
      <p:pic>
        <p:nvPicPr>
          <p:cNvPr id="6" name="Picture 5">
            <a:extLst>
              <a:ext uri="{FF2B5EF4-FFF2-40B4-BE49-F238E27FC236}">
                <a16:creationId xmlns:a16="http://schemas.microsoft.com/office/drawing/2014/main" id="{8CC86102-3DD3-42F9-A486-6AD7EBE78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7" y="1053781"/>
            <a:ext cx="10893804" cy="4139646"/>
          </a:xfrm>
          <a:prstGeom prst="rect">
            <a:avLst/>
          </a:prstGeom>
        </p:spPr>
      </p:pic>
      <p:sp>
        <p:nvSpPr>
          <p:cNvPr id="3" name="TextBox 2">
            <a:extLst>
              <a:ext uri="{FF2B5EF4-FFF2-40B4-BE49-F238E27FC236}">
                <a16:creationId xmlns:a16="http://schemas.microsoft.com/office/drawing/2014/main" id="{41226E23-E6B1-118A-9811-4ED7A49C5757}"/>
              </a:ext>
            </a:extLst>
          </p:cNvPr>
          <p:cNvSpPr txBox="1"/>
          <p:nvPr/>
        </p:nvSpPr>
        <p:spPr>
          <a:xfrm>
            <a:off x="634180" y="6460555"/>
            <a:ext cx="201790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RF= Risk factor</a:t>
            </a:r>
            <a:endParaRPr lang="en-US" sz="1400" baseline="300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986C9F87-D406-4661-4D2A-67E0AE720F29}"/>
              </a:ext>
            </a:extLst>
          </p:cNvPr>
          <p:cNvSpPr/>
          <p:nvPr/>
        </p:nvSpPr>
        <p:spPr>
          <a:xfrm>
            <a:off x="5812971" y="3123008"/>
            <a:ext cx="6171696" cy="12439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79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CAA8-7E56-DBAF-6B95-9391F9C4DD83}"/>
              </a:ext>
            </a:extLst>
          </p:cNvPr>
          <p:cNvSpPr>
            <a:spLocks noGrp="1"/>
          </p:cNvSpPr>
          <p:nvPr>
            <p:ph type="title"/>
          </p:nvPr>
        </p:nvSpPr>
        <p:spPr>
          <a:xfrm>
            <a:off x="124767" y="270472"/>
            <a:ext cx="10515600" cy="777960"/>
          </a:xfrm>
        </p:spPr>
        <p:txBody>
          <a:bodyPr>
            <a:normAutofit/>
          </a:bodyPr>
          <a:lstStyle/>
          <a:p>
            <a:pPr algn="ctr"/>
            <a:r>
              <a:rPr lang="en-US" baseline="30000" dirty="0"/>
              <a:t>†</a:t>
            </a:r>
            <a:r>
              <a:rPr lang="en-US" dirty="0"/>
              <a:t>Hard Mace Events by Abacavir Exposure</a:t>
            </a:r>
          </a:p>
        </p:txBody>
      </p:sp>
      <p:pic>
        <p:nvPicPr>
          <p:cNvPr id="3" name="Picture 2">
            <a:extLst>
              <a:ext uri="{FF2B5EF4-FFF2-40B4-BE49-F238E27FC236}">
                <a16:creationId xmlns:a16="http://schemas.microsoft.com/office/drawing/2014/main" id="{F7BF0C56-9360-1CB7-5681-11C12E87422C}"/>
              </a:ext>
            </a:extLst>
          </p:cNvPr>
          <p:cNvPicPr>
            <a:picLocks noChangeAspect="1"/>
          </p:cNvPicPr>
          <p:nvPr/>
        </p:nvPicPr>
        <p:blipFill>
          <a:blip r:embed="rId2"/>
          <a:srcRect/>
          <a:stretch/>
        </p:blipFill>
        <p:spPr>
          <a:xfrm>
            <a:off x="10143670" y="0"/>
            <a:ext cx="2048330" cy="1318904"/>
          </a:xfrm>
          <a:prstGeom prst="rect">
            <a:avLst/>
          </a:prstGeom>
        </p:spPr>
      </p:pic>
      <p:pic>
        <p:nvPicPr>
          <p:cNvPr id="1026" name="Picture 2">
            <a:extLst>
              <a:ext uri="{FF2B5EF4-FFF2-40B4-BE49-F238E27FC236}">
                <a16:creationId xmlns:a16="http://schemas.microsoft.com/office/drawing/2014/main" id="{8593A4E5-B24A-609C-F164-B01A75901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430" y="1692835"/>
            <a:ext cx="5061856" cy="330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DF990087-4666-CBA3-810D-A7D1B412D9EE}"/>
              </a:ext>
            </a:extLst>
          </p:cNvPr>
          <p:cNvGraphicFramePr>
            <a:graphicFrameLocks noGrp="1"/>
          </p:cNvGraphicFramePr>
          <p:nvPr>
            <p:extLst>
              <p:ext uri="{D42A27DB-BD31-4B8C-83A1-F6EECF244321}">
                <p14:modId xmlns:p14="http://schemas.microsoft.com/office/powerpoint/2010/main" val="2686236570"/>
              </p:ext>
            </p:extLst>
          </p:nvPr>
        </p:nvGraphicFramePr>
        <p:xfrm>
          <a:off x="217714" y="1238884"/>
          <a:ext cx="6433457" cy="4209200"/>
        </p:xfrm>
        <a:graphic>
          <a:graphicData uri="http://schemas.openxmlformats.org/drawingml/2006/table">
            <a:tbl>
              <a:tblPr/>
              <a:tblGrid>
                <a:gridCol w="2263877">
                  <a:extLst>
                    <a:ext uri="{9D8B030D-6E8A-4147-A177-3AD203B41FA5}">
                      <a16:colId xmlns:a16="http://schemas.microsoft.com/office/drawing/2014/main" val="45685341"/>
                    </a:ext>
                  </a:extLst>
                </a:gridCol>
                <a:gridCol w="1152731">
                  <a:extLst>
                    <a:ext uri="{9D8B030D-6E8A-4147-A177-3AD203B41FA5}">
                      <a16:colId xmlns:a16="http://schemas.microsoft.com/office/drawing/2014/main" val="3455891419"/>
                    </a:ext>
                  </a:extLst>
                </a:gridCol>
                <a:gridCol w="679450">
                  <a:extLst>
                    <a:ext uri="{9D8B030D-6E8A-4147-A177-3AD203B41FA5}">
                      <a16:colId xmlns:a16="http://schemas.microsoft.com/office/drawing/2014/main" val="3903074184"/>
                    </a:ext>
                  </a:extLst>
                </a:gridCol>
                <a:gridCol w="1198563">
                  <a:extLst>
                    <a:ext uri="{9D8B030D-6E8A-4147-A177-3AD203B41FA5}">
                      <a16:colId xmlns:a16="http://schemas.microsoft.com/office/drawing/2014/main" val="2823810019"/>
                    </a:ext>
                  </a:extLst>
                </a:gridCol>
                <a:gridCol w="398608">
                  <a:extLst>
                    <a:ext uri="{9D8B030D-6E8A-4147-A177-3AD203B41FA5}">
                      <a16:colId xmlns:a16="http://schemas.microsoft.com/office/drawing/2014/main" val="2264338634"/>
                    </a:ext>
                  </a:extLst>
                </a:gridCol>
                <a:gridCol w="740228">
                  <a:extLst>
                    <a:ext uri="{9D8B030D-6E8A-4147-A177-3AD203B41FA5}">
                      <a16:colId xmlns:a16="http://schemas.microsoft.com/office/drawing/2014/main" val="3289848875"/>
                    </a:ext>
                  </a:extLst>
                </a:gridCol>
              </a:tblGrid>
              <a:tr h="541698">
                <a:tc>
                  <a:txBody>
                    <a:bodyPr/>
                    <a:lstStyle/>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Abacavir Exposure</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tc>
                  <a:txBody>
                    <a:bodyPr/>
                    <a:lstStyle/>
                    <a:p>
                      <a:pPr marL="0" marR="0" algn="ctr">
                        <a:spcBef>
                          <a:spcPts val="100"/>
                        </a:spcBef>
                        <a:spcAft>
                          <a:spcPts val="100"/>
                        </a:spcAft>
                      </a:pPr>
                      <a:endPar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Frequency N (%)</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tc>
                  <a:txBody>
                    <a:bodyPr/>
                    <a:lstStyle/>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MACE</a:t>
                      </a: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(N)</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tc>
                  <a:txBody>
                    <a:bodyPr/>
                    <a:lstStyle/>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Hard MACE</a:t>
                      </a: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(N)</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tc>
                  <a:txBody>
                    <a:bodyPr/>
                    <a:lstStyle/>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MI</a:t>
                      </a: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(N)</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tc>
                  <a:txBody>
                    <a:bodyPr/>
                    <a:lstStyle/>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Stroke</a:t>
                      </a: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100"/>
                        </a:spcBef>
                        <a:spcAft>
                          <a:spcPts val="100"/>
                        </a:spcAft>
                      </a:pPr>
                      <a:r>
                        <a:rPr lang="en-US" sz="1600" b="1" kern="100" dirty="0">
                          <a:solidFill>
                            <a:srgbClr val="000000"/>
                          </a:solidFill>
                          <a:effectLst/>
                          <a:highlight>
                            <a:srgbClr val="F0F8FF"/>
                          </a:highlight>
                          <a:latin typeface="Arial" panose="020B0604020202020204" pitchFamily="34" charset="0"/>
                          <a:ea typeface="Times New Roman" panose="02020603050405020304" pitchFamily="18" charset="0"/>
                          <a:cs typeface="Arial" panose="020B0604020202020204" pitchFamily="34" charset="0"/>
                        </a:rPr>
                        <a:t>(N)</a:t>
                      </a:r>
                    </a:p>
                    <a:p>
                      <a:pPr marL="0" marR="0" algn="ctr">
                        <a:spcBef>
                          <a:spcPts val="100"/>
                        </a:spcBef>
                        <a:spcAft>
                          <a:spcPts val="100"/>
                        </a:spcAft>
                      </a:pPr>
                      <a:endParaRPr lang="en-US" sz="1600" kern="100" dirty="0">
                        <a:effectLst/>
                        <a:highlight>
                          <a:srgbClr val="F0F8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8FF"/>
                    </a:solidFill>
                  </a:tcPr>
                </a:tc>
                <a:extLst>
                  <a:ext uri="{0D108BD9-81ED-4DB2-BD59-A6C34878D82A}">
                    <a16:rowId xmlns:a16="http://schemas.microsoft.com/office/drawing/2014/main" val="619477719"/>
                  </a:ext>
                </a:extLst>
              </a:tr>
              <a:tr h="275960">
                <a:tc>
                  <a:txBody>
                    <a:bodyPr/>
                    <a:lstStyle/>
                    <a:p>
                      <a:pPr marL="0" marR="0" algn="ctr">
                        <a:spcBef>
                          <a:spcPts val="100"/>
                        </a:spcBef>
                        <a:spcAft>
                          <a:spcPts val="100"/>
                        </a:spcAft>
                      </a:pPr>
                      <a:r>
                        <a:rPr lang="en-US" sz="1600" b="1"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History of ABC exposure</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chemeClr val="tx1"/>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2044219991"/>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No</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6092 (78%)</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103</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44</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43</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1365292884"/>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Yes</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1677 (22%)</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56</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30</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20</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2215578812"/>
                  </a:ext>
                </a:extLst>
              </a:tr>
              <a:tr h="275960">
                <a:tc>
                  <a:txBody>
                    <a:bodyPr/>
                    <a:lstStyle/>
                    <a:p>
                      <a:pPr marL="0" marR="0" algn="ctr">
                        <a:spcBef>
                          <a:spcPts val="100"/>
                        </a:spcBef>
                        <a:spcAft>
                          <a:spcPts val="100"/>
                        </a:spcAft>
                      </a:pPr>
                      <a:r>
                        <a:rPr lang="en-US" sz="1600" b="1"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ABC use at randomization</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2373383388"/>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No</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6785 (87%)</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126</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55</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51</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1832851119"/>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Yes</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984 (13%)</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33</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19</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12</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1235003119"/>
                  </a:ext>
                </a:extLst>
              </a:tr>
              <a:tr h="275960">
                <a:tc>
                  <a:txBody>
                    <a:bodyPr/>
                    <a:lstStyle/>
                    <a:p>
                      <a:pPr marL="0" marR="0" algn="ctr">
                        <a:spcBef>
                          <a:spcPts val="100"/>
                        </a:spcBef>
                        <a:spcAft>
                          <a:spcPts val="100"/>
                        </a:spcAft>
                      </a:pPr>
                      <a:r>
                        <a:rPr lang="en-US" sz="1600" b="1"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ABC Exposure</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3362760420"/>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Never</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6067 (78%)</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103</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44</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43</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1594159836"/>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Former</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718 (9%)</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23</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11</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8</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471483895"/>
                  </a:ext>
                </a:extLst>
              </a:tr>
              <a:tr h="275960">
                <a:tc>
                  <a:txBody>
                    <a:bodyPr/>
                    <a:lstStyle/>
                    <a:p>
                      <a:pPr marL="22860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Current</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984 (13%)</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en-US"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noFill/>
                  </a:tcPr>
                </a:tc>
                <a:tc>
                  <a:txBody>
                    <a:bodyPr/>
                    <a:lstStyle/>
                    <a:p>
                      <a:pPr marL="0" marR="0" algn="ctr">
                        <a:spcBef>
                          <a:spcPts val="100"/>
                        </a:spcBef>
                        <a:spcAft>
                          <a:spcPts val="100"/>
                        </a:spcAft>
                      </a:pPr>
                      <a:r>
                        <a:rPr lang="en-US" sz="1600" kern="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33</a:t>
                      </a:r>
                      <a:endParaRPr lang="en-US" sz="16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00"/>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19</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600"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12</a:t>
                      </a:r>
                      <a:endParaRPr lang="en-US" sz="1600"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txBody>
                  <a:tcPr marL="12700" marR="12700" marT="0" marB="0">
                    <a:lnL>
                      <a:noFill/>
                    </a:lnL>
                    <a:lnR>
                      <a:noFill/>
                    </a:lnR>
                    <a:lnT w="12700" cap="flat" cmpd="sng" algn="ctr">
                      <a:solidFill>
                        <a:srgbClr val="D8DBD3"/>
                      </a:solidFill>
                      <a:prstDash val="solid"/>
                      <a:round/>
                      <a:headEnd type="none" w="med" len="med"/>
                      <a:tailEnd type="none" w="med" len="med"/>
                    </a:lnT>
                    <a:lnB w="12700" cap="flat" cmpd="sng" algn="ctr">
                      <a:solidFill>
                        <a:srgbClr val="D8DBD3"/>
                      </a:solidFill>
                      <a:prstDash val="solid"/>
                      <a:round/>
                      <a:headEnd type="none" w="med" len="med"/>
                      <a:tailEnd type="none" w="med" len="med"/>
                    </a:lnB>
                    <a:solidFill>
                      <a:srgbClr val="FFFFFF"/>
                    </a:solidFill>
                  </a:tcPr>
                </a:tc>
                <a:extLst>
                  <a:ext uri="{0D108BD9-81ED-4DB2-BD59-A6C34878D82A}">
                    <a16:rowId xmlns:a16="http://schemas.microsoft.com/office/drawing/2014/main" val="911708223"/>
                  </a:ext>
                </a:extLst>
              </a:tr>
            </a:tbl>
          </a:graphicData>
        </a:graphic>
      </p:graphicFrame>
      <p:sp>
        <p:nvSpPr>
          <p:cNvPr id="8" name="TextBox 7">
            <a:extLst>
              <a:ext uri="{FF2B5EF4-FFF2-40B4-BE49-F238E27FC236}">
                <a16:creationId xmlns:a16="http://schemas.microsoft.com/office/drawing/2014/main" id="{FAFDCCEE-C2DC-F349-3895-F9D0407963F5}"/>
              </a:ext>
            </a:extLst>
          </p:cNvPr>
          <p:cNvSpPr txBox="1"/>
          <p:nvPr/>
        </p:nvSpPr>
        <p:spPr>
          <a:xfrm>
            <a:off x="7533250" y="1170578"/>
            <a:ext cx="363458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Hard MACE by ABC Exposure</a:t>
            </a:r>
          </a:p>
        </p:txBody>
      </p:sp>
      <p:sp>
        <p:nvSpPr>
          <p:cNvPr id="9" name="TextBox 8">
            <a:extLst>
              <a:ext uri="{FF2B5EF4-FFF2-40B4-BE49-F238E27FC236}">
                <a16:creationId xmlns:a16="http://schemas.microsoft.com/office/drawing/2014/main" id="{1A436BE7-8AFC-A164-7FE4-AF230E3FE2A0}"/>
              </a:ext>
            </a:extLst>
          </p:cNvPr>
          <p:cNvSpPr txBox="1"/>
          <p:nvPr/>
        </p:nvSpPr>
        <p:spPr>
          <a:xfrm>
            <a:off x="783771" y="6203797"/>
            <a:ext cx="7226658" cy="369332"/>
          </a:xfrm>
          <a:prstGeom prst="rect">
            <a:avLst/>
          </a:prstGeom>
          <a:noFill/>
        </p:spPr>
        <p:txBody>
          <a:bodyPr wrap="none" rtlCol="0">
            <a:spAutoFit/>
          </a:bodyPr>
          <a:lstStyle/>
          <a:p>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Hard Mace = Cardiovascular death, myocardial infarction and stroke</a:t>
            </a:r>
          </a:p>
        </p:txBody>
      </p:sp>
    </p:spTree>
    <p:extLst>
      <p:ext uri="{BB962C8B-B14F-4D97-AF65-F5344CB8AC3E}">
        <p14:creationId xmlns:p14="http://schemas.microsoft.com/office/powerpoint/2010/main" val="2847022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2914</TotalTime>
  <Words>1355</Words>
  <Application>Microsoft Office PowerPoint</Application>
  <PresentationFormat>Widescreen</PresentationFormat>
  <Paragraphs>179</Paragraphs>
  <Slides>13</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Symbol</vt:lpstr>
      <vt:lpstr>Times New Roman</vt:lpstr>
      <vt:lpstr>Office Theme</vt:lpstr>
      <vt:lpstr>Document</vt:lpstr>
      <vt:lpstr>Abacavir is associated with Elevated Risk of Cardiovascular Events in the REPRIEVE Trial</vt:lpstr>
      <vt:lpstr>Background of REPRIEVE ART analysis</vt:lpstr>
      <vt:lpstr>REPRIEVE Methods</vt:lpstr>
      <vt:lpstr>Study Methods</vt:lpstr>
      <vt:lpstr>PowerPoint Presentation</vt:lpstr>
      <vt:lpstr>Abacavir use in REPRIEVE Trial</vt:lpstr>
      <vt:lpstr>Cumulative Incidence of MACE with Abacavir</vt:lpstr>
      <vt:lpstr>Abacavir exposure and MACE </vt:lpstr>
      <vt:lpstr>†Hard Mace Events by Abacavir Exposure</vt:lpstr>
      <vt:lpstr>No change of ABC effects by INSTIs, NNRTIs or PIs</vt:lpstr>
      <vt:lpstr>No association of other select agents with MACE</vt:lpstr>
      <vt:lpstr>Summary and Conclusions</vt:lpstr>
      <vt:lpstr>Acknowledgements</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Abacavir is associated with Elevated Risk of Cardiovascular Events in the REPRIEVE Trial</dc:title>
  <dc:creator>Fichtenbaum, Carl (fichtecj)</dc:creator>
  <cp:lastModifiedBy>Preview 8 Rack 2</cp:lastModifiedBy>
  <cp:revision>76</cp:revision>
  <dcterms:created xsi:type="dcterms:W3CDTF">2024-06-25T19:18:30Z</dcterms:created>
  <dcterms:modified xsi:type="dcterms:W3CDTF">2024-07-18T16:02:20Z</dcterms:modified>
</cp:coreProperties>
</file>