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</p:sldMasterIdLst>
  <p:notesMasterIdLst>
    <p:notesMasterId r:id="rId17"/>
  </p:notesMasterIdLst>
  <p:handoutMasterIdLst>
    <p:handoutMasterId r:id="rId18"/>
  </p:handoutMasterIdLst>
  <p:sldIdLst>
    <p:sldId id="266" r:id="rId3"/>
    <p:sldId id="2488" r:id="rId4"/>
    <p:sldId id="2534" r:id="rId5"/>
    <p:sldId id="2553" r:id="rId6"/>
    <p:sldId id="2550" r:id="rId7"/>
    <p:sldId id="2551" r:id="rId8"/>
    <p:sldId id="2552" r:id="rId9"/>
    <p:sldId id="2542" r:id="rId10"/>
    <p:sldId id="2554" r:id="rId11"/>
    <p:sldId id="2547" r:id="rId12"/>
    <p:sldId id="2472" r:id="rId13"/>
    <p:sldId id="2555" r:id="rId14"/>
    <p:sldId id="312" r:id="rId15"/>
    <p:sldId id="315" r:id="rId1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0578A5-AD81-4D2E-31D7-E6CD21F3E3D7}" name="Juelg, Boris D.,MD, PhD" initials="BJ" userId="S::BJULG@mgh.harvard.edu::b61acf91-3c1f-42cf-8cb7-f41bb8f522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FF"/>
    <a:srgbClr val="FF9289"/>
    <a:srgbClr val="00D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1" autoAdjust="0"/>
    <p:restoredTop sz="81096" autoAdjust="0"/>
  </p:normalViewPr>
  <p:slideViewPr>
    <p:cSldViewPr>
      <p:cViewPr varScale="1">
        <p:scale>
          <a:sx n="97" d="100"/>
          <a:sy n="97" d="100"/>
        </p:scale>
        <p:origin x="88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32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12" Type="http://schemas.openxmlformats.org/officeDocument/2006/relationships/image" Target="../media/image73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6DDBE-5EE8-4F40-ADE2-10329AF1BBDA}" type="datetimeFigureOut">
              <a:rPr lang="fr-FR" smtClean="0"/>
              <a:pPr/>
              <a:t>23/07/2024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2FDB9-353E-4A5A-AC0C-200E77889B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320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4D4B0-94C4-4480-A02C-5EA973FF1263}" type="datetimeFigureOut">
              <a:rPr lang="fr-FR" smtClean="0"/>
              <a:pPr/>
              <a:t>23/07/2024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F2E9E-B7A2-49C9-A5BF-DFFEE746CCB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86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674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5338F-0525-584D-ACD9-89A5B194F5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9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24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65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93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23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48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620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F2E9E-B7A2-49C9-A5BF-DFFEE746CCB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674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D8C14-6324-4CE4-A050-A71656A2DF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8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81" y="238221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7213605" y="245726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7213605" y="2687379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7213600" y="2736615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7213600" y="2771784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7213600" y="2534612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9835343" y="2633195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2221874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" y="2247746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8552068" y="220334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"/>
            <a:ext cx="12192000" cy="224200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09600" y="2401894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3ADA6E5-3246-4FED-861D-46B59CB6CC9C}" type="slidenum">
              <a:rPr lang="fr-FR" smtClean="0">
                <a:solidFill>
                  <a:prstClr val="white"/>
                </a:solidFill>
                <a:latin typeface="Georgia"/>
              </a:rPr>
              <a:pPr/>
              <a:t>‹#›</a:t>
            </a:fld>
            <a:endParaRPr lang="fr-FR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7938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5160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0478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2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7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95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31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Caption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405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1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45216" cy="576064"/>
          </a:xfrm>
        </p:spPr>
        <p:txBody>
          <a:bodyPr>
            <a:noAutofit/>
          </a:bodyPr>
          <a:lstStyle>
            <a:lvl1pPr algn="l">
              <a:defRPr sz="4000" b="1">
                <a:latin typeface="Corbel" pitchFamily="34" charset="0"/>
              </a:defRPr>
            </a:lvl1pPr>
          </a:lstStyle>
          <a:p>
            <a:r>
              <a:rPr kumimoji="0" lang="fr-FR" dirty="0"/>
              <a:t>Cliquez pour modifier le style du titre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5233768"/>
          </a:xfrm>
        </p:spPr>
        <p:txBody>
          <a:bodyPr/>
          <a:lstStyle/>
          <a:p>
            <a:pPr lvl="0" eaLnBrk="1" latinLnBrk="0" hangingPunct="1"/>
            <a:r>
              <a:rPr lang="fr-FR" dirty="0"/>
              <a:t>Cliquez pour modifier les styles du texte du masque</a:t>
            </a:r>
          </a:p>
          <a:p>
            <a:pPr lvl="1" eaLnBrk="1" latinLnBrk="0" hangingPunct="1"/>
            <a:r>
              <a:rPr lang="fr-FR" dirty="0"/>
              <a:t>Deuxième niveau</a:t>
            </a:r>
          </a:p>
          <a:p>
            <a:pPr lvl="2" eaLnBrk="1" latinLnBrk="0" hangingPunct="1"/>
            <a:r>
              <a:rPr lang="fr-FR" dirty="0"/>
              <a:t>Troisième niveau</a:t>
            </a:r>
          </a:p>
          <a:p>
            <a:pPr lvl="3" eaLnBrk="1" latinLnBrk="0" hangingPunct="1"/>
            <a:r>
              <a:rPr lang="fr-FR" dirty="0"/>
              <a:t>Quatrième niveau</a:t>
            </a:r>
          </a:p>
          <a:p>
            <a:pPr lvl="4" eaLnBrk="1" latinLnBrk="0" hangingPunct="1"/>
            <a:r>
              <a:rPr lang="fr-FR" dirty="0"/>
              <a:t>Cinquième niveau</a:t>
            </a:r>
            <a:endParaRPr kumimoji="0"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992544" y="6381328"/>
            <a:ext cx="1016000" cy="365760"/>
          </a:xfrm>
        </p:spPr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16818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2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54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4719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33BA-66D6-E190-0410-77B932AF2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0157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5953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A962-3AAC-3B82-0C01-F2793670F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000" y="2098800"/>
            <a:ext cx="4690800" cy="3571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43742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6995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95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+mn-lt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B3F29-75B8-BD6C-204A-CAA4C9B12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8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58000"/>
            <a:ext cx="7632704" cy="40570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1800"/>
            </a:lvl1pPr>
          </a:lstStyle>
          <a:p>
            <a:r>
              <a:rPr lang="en-GB" noProof="0" dirty="0">
                <a:solidFill>
                  <a:srgbClr val="2C90CF"/>
                </a:solidFill>
              </a:rPr>
              <a:t>Question1?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  <a:br>
              <a:rPr lang="en-GB" dirty="0"/>
            </a:br>
            <a:endParaRPr lang="en-GB" dirty="0"/>
          </a:p>
          <a:p>
            <a:r>
              <a:rPr lang="en-GB" noProof="0" dirty="0">
                <a:solidFill>
                  <a:srgbClr val="2C90CF"/>
                </a:solidFill>
              </a:rPr>
              <a:t>Question2?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  <a:br>
              <a:rPr lang="en-GB" dirty="0"/>
            </a:br>
            <a:endParaRPr lang="en-GB" dirty="0"/>
          </a:p>
          <a:p>
            <a:r>
              <a:rPr lang="en-GB" noProof="0" dirty="0">
                <a:solidFill>
                  <a:srgbClr val="2C90CF"/>
                </a:solidFill>
              </a:rPr>
              <a:t>Question3?</a:t>
            </a:r>
            <a:endParaRPr lang="en-GB" dirty="0"/>
          </a:p>
          <a:p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</a:p>
          <a:p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561975"/>
            <a:ext cx="7632700" cy="110331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425BB-4AFC-0A7F-D69B-AFD558616BAD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C4D40-64AF-619A-26D2-BCFCF400D637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</p:spTree>
    <p:extLst>
      <p:ext uri="{BB962C8B-B14F-4D97-AF65-F5344CB8AC3E}">
        <p14:creationId xmlns:p14="http://schemas.microsoft.com/office/powerpoint/2010/main" val="321733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1981207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31642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48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224943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24943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7680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94972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91077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rtlCol="0"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rtlCol="0"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3442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6507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018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8027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53915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17924" y="3274315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CCB400"/>
              </a:solidFill>
              <a:latin typeface="Georgia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417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123204"/>
            <a:ext cx="12192000" cy="586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3"/>
            <a:ext cx="12192000" cy="10300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" y="87429"/>
            <a:ext cx="12192001" cy="5419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7213581" y="116632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7213605" y="196494"/>
            <a:ext cx="4978401" cy="10762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7209785" y="253883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9831528" y="345322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595808" y="548680"/>
            <a:ext cx="10972800" cy="7200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fr-FR" dirty="0"/>
              <a:t>Cliquez pour modifier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09600" y="1340768"/>
            <a:ext cx="10972800" cy="5233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1088555" y="6453336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‹#›</a:t>
            </a:fld>
            <a:endParaRPr lang="fr-FR" dirty="0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6506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Wingdings" pitchFamily="2" charset="2"/>
        <a:buChar char="Ø"/>
        <a:defRPr kumimoji="0" sz="2600" kern="12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n-ea"/>
          <a:cs typeface="Calibri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400" kern="120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n-ea"/>
          <a:cs typeface="Calibri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n-ea"/>
          <a:cs typeface="Calibri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n-ea"/>
          <a:cs typeface="Calibri" pitchFamily="34" charset="0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n-ea"/>
          <a:cs typeface="Calibri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6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6.e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70.emf"/><Relationship Id="rId7" Type="http://schemas.openxmlformats.org/officeDocument/2006/relationships/image" Target="../media/image63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68.emf"/><Relationship Id="rId25" Type="http://schemas.openxmlformats.org/officeDocument/2006/relationships/image" Target="../media/image7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5.e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62.emf"/><Relationship Id="rId15" Type="http://schemas.openxmlformats.org/officeDocument/2006/relationships/image" Target="../media/image67.emf"/><Relationship Id="rId23" Type="http://schemas.openxmlformats.org/officeDocument/2006/relationships/image" Target="../media/image71.emf"/><Relationship Id="rId28" Type="http://schemas.openxmlformats.org/officeDocument/2006/relationships/image" Target="../media/image10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6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4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7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11" Type="http://schemas.openxmlformats.org/officeDocument/2006/relationships/image" Target="../media/image82.tif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18" Type="http://schemas.openxmlformats.org/officeDocument/2006/relationships/image" Target="../media/image5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17" Type="http://schemas.openxmlformats.org/officeDocument/2006/relationships/image" Target="../media/image5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5" Type="http://schemas.openxmlformats.org/officeDocument/2006/relationships/image" Target="../media/image50.emf"/><Relationship Id="rId10" Type="http://schemas.openxmlformats.org/officeDocument/2006/relationships/image" Target="../media/image45.emf"/><Relationship Id="rId19" Type="http://schemas.openxmlformats.org/officeDocument/2006/relationships/image" Target="../media/image54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484784"/>
            <a:ext cx="7357341" cy="4296397"/>
          </a:xfrm>
        </p:spPr>
        <p:txBody>
          <a:bodyPr anchor="ctr" anchorCtr="0">
            <a:noAutofit/>
          </a:bodyPr>
          <a:lstStyle/>
          <a:p>
            <a:r>
              <a:rPr lang="en-US" sz="4400" dirty="0"/>
              <a:t>Antibody signatures associated with HIV transmission during breastfeeding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870979"/>
            <a:ext cx="7357344" cy="43379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HIV in children: What are the challenges?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388" y="404664"/>
            <a:ext cx="7812260" cy="433798"/>
          </a:xfrm>
        </p:spPr>
        <p:txBody>
          <a:bodyPr>
            <a:normAutofit fontScale="92500"/>
          </a:bodyPr>
          <a:lstStyle/>
          <a:p>
            <a:r>
              <a:rPr lang="en-GB" dirty="0"/>
              <a:t>Nadege Nziza, PhD			Ragon Institute of MGH, MIT and Harvard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91502-12E3-7FBE-A3FB-21589246F917}"/>
              </a:ext>
            </a:extLst>
          </p:cNvPr>
          <p:cNvSpPr txBox="1"/>
          <p:nvPr/>
        </p:nvSpPr>
        <p:spPr>
          <a:xfrm>
            <a:off x="4007768" y="566511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Juelg lab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0550-143C-33BE-AF86-A6D329424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E726E-7814-45E9-A1D3-941E2DE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10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BA490A-A860-3CF7-940A-EDB25AE1B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506022"/>
            <a:ext cx="3614192" cy="4083218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Wonyeong Jung</a:t>
            </a:r>
          </a:p>
          <a:p>
            <a:pPr marL="109728" indent="0" algn="ctr"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Jeff Hsiao</a:t>
            </a:r>
          </a:p>
          <a:p>
            <a:pPr marL="109728" indent="0" algn="ctr"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Tina Chen</a:t>
            </a:r>
          </a:p>
          <a:p>
            <a:pPr marL="109728" indent="0" algn="ctr"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Caroline Atyeo</a:t>
            </a:r>
          </a:p>
          <a:p>
            <a:pPr marL="109728" indent="0" algn="ctr"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Ryan P. McNamara</a:t>
            </a:r>
          </a:p>
          <a:p>
            <a:pPr marL="109728" indent="0" algn="ctr"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Galit Alter</a:t>
            </a:r>
          </a:p>
          <a:p>
            <a:pPr marL="109728" indent="0" algn="ctr"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Boris Juelg</a:t>
            </a:r>
          </a:p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02A7B7-FA29-3312-C510-815C083F5F78}"/>
              </a:ext>
            </a:extLst>
          </p:cNvPr>
          <p:cNvSpPr txBox="1">
            <a:spLocks/>
          </p:cNvSpPr>
          <p:nvPr/>
        </p:nvSpPr>
        <p:spPr>
          <a:xfrm>
            <a:off x="6744072" y="2226102"/>
            <a:ext cx="3614192" cy="23550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Ø"/>
              <a:defRPr kumimoji="0"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Font typeface="Wingdings" pitchFamily="2" charset="2"/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Fan li</a:t>
            </a:r>
          </a:p>
          <a:p>
            <a:pPr marL="109728" indent="0" algn="ctr">
              <a:buFont typeface="Wingdings" pitchFamily="2" charset="2"/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Louise Kuhn</a:t>
            </a:r>
          </a:p>
          <a:p>
            <a:pPr marL="109728" indent="0" algn="ctr">
              <a:buFont typeface="Wingdings" pitchFamily="2" charset="2"/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Nicole Tobin</a:t>
            </a:r>
          </a:p>
          <a:p>
            <a:pPr marL="109728" indent="0" algn="ctr">
              <a:buFont typeface="Wingdings" pitchFamily="2" charset="2"/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Grace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Aldrovandi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C6A6E-5BBC-A04B-CC6D-F14C73ED3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9" t="25613" b="19032"/>
          <a:stretch/>
        </p:blipFill>
        <p:spPr>
          <a:xfrm>
            <a:off x="10233069" y="6145363"/>
            <a:ext cx="1172702" cy="653792"/>
          </a:xfrm>
          <a:prstGeom prst="rect">
            <a:avLst/>
          </a:prstGeom>
        </p:spPr>
      </p:pic>
      <p:pic>
        <p:nvPicPr>
          <p:cNvPr id="8" name="Picture 3" descr="\\Cifs2\obfnd4$\Logos\Logos\HMS LOGO WITH TEXT.png">
            <a:extLst>
              <a:ext uri="{FF2B5EF4-FFF2-40B4-BE49-F238E27FC236}">
                <a16:creationId xmlns:a16="http://schemas.microsoft.com/office/drawing/2014/main" id="{EF0651C3-CBAD-F020-ACB0-9BB7805B7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02" y="6296493"/>
            <a:ext cx="1175810" cy="27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92899E5-99F0-F6A6-CD42-431352D04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6170993"/>
            <a:ext cx="1168525" cy="4206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12CDA8-5E00-236E-6D0F-AC56F3D1C398}"/>
              </a:ext>
            </a:extLst>
          </p:cNvPr>
          <p:cNvGrpSpPr/>
          <p:nvPr/>
        </p:nvGrpSpPr>
        <p:grpSpPr>
          <a:xfrm>
            <a:off x="3842475" y="6174190"/>
            <a:ext cx="1113669" cy="375643"/>
            <a:chOff x="5165115" y="52214"/>
            <a:chExt cx="4111612" cy="1495081"/>
          </a:xfrm>
        </p:grpSpPr>
        <p:pic>
          <p:nvPicPr>
            <p:cNvPr id="11" name="Picture 2" descr="About Mass General Brigham | Mass General Brigham Innovation">
              <a:extLst>
                <a:ext uri="{FF2B5EF4-FFF2-40B4-BE49-F238E27FC236}">
                  <a16:creationId xmlns:a16="http://schemas.microsoft.com/office/drawing/2014/main" id="{E99CC4A1-9F7D-1865-3B2D-82DA1D30B9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59" r="33691"/>
            <a:stretch/>
          </p:blipFill>
          <p:spPr bwMode="auto">
            <a:xfrm>
              <a:off x="5165115" y="52214"/>
              <a:ext cx="4111612" cy="81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About Mass General Brigham | Mass General Brigham Innovation">
              <a:extLst>
                <a:ext uri="{FF2B5EF4-FFF2-40B4-BE49-F238E27FC236}">
                  <a16:creationId xmlns:a16="http://schemas.microsoft.com/office/drawing/2014/main" id="{79AFB221-1C2B-8107-6793-E5DB868FE0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59" t="17079"/>
            <a:stretch/>
          </p:blipFill>
          <p:spPr bwMode="auto">
            <a:xfrm>
              <a:off x="5983784" y="776050"/>
              <a:ext cx="2098387" cy="77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005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8E3CA5-04FF-A44F-9636-D07A5E56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11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59AB97-C527-15DD-4269-4E933EFC07DD}"/>
              </a:ext>
            </a:extLst>
          </p:cNvPr>
          <p:cNvGrpSpPr/>
          <p:nvPr/>
        </p:nvGrpSpPr>
        <p:grpSpPr>
          <a:xfrm>
            <a:off x="2423592" y="2132856"/>
            <a:ext cx="7170638" cy="4680520"/>
            <a:chOff x="2135560" y="1607432"/>
            <a:chExt cx="7458670" cy="49803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11C264-0266-A541-BDB8-0737EA6CC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5560" y="1839919"/>
              <a:ext cx="7458670" cy="4541409"/>
            </a:xfrm>
            <a:prstGeom prst="rect">
              <a:avLst/>
            </a:prstGeom>
          </p:spPr>
        </p:pic>
        <p:sp>
          <p:nvSpPr>
            <p:cNvPr id="47" name="ZoneTexte 5">
              <a:extLst>
                <a:ext uri="{FF2B5EF4-FFF2-40B4-BE49-F238E27FC236}">
                  <a16:creationId xmlns:a16="http://schemas.microsoft.com/office/drawing/2014/main" id="{D1076F59-F2C5-F845-BCC9-6138C4FB1452}"/>
                </a:ext>
              </a:extLst>
            </p:cNvPr>
            <p:cNvSpPr txBox="1"/>
            <p:nvPr/>
          </p:nvSpPr>
          <p:spPr>
            <a:xfrm>
              <a:off x="4871864" y="6310763"/>
              <a:ext cx="18373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(</a:t>
              </a:r>
              <a:r>
                <a:rPr lang="fr-FR" sz="1200" dirty="0" err="1"/>
                <a:t>Atyeo</a:t>
              </a:r>
              <a:r>
                <a:rPr lang="fr-FR" sz="1200" dirty="0"/>
                <a:t> et al., 2021. </a:t>
              </a:r>
              <a:r>
                <a:rPr lang="fr-FR" sz="1200" dirty="0" err="1"/>
                <a:t>Cell</a:t>
              </a:r>
              <a:r>
                <a:rPr lang="fr-FR" sz="1200" dirty="0"/>
                <a:t> 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F843E2-9621-4846-B603-5AFF29DD63D1}"/>
                </a:ext>
              </a:extLst>
            </p:cNvPr>
            <p:cNvSpPr txBox="1"/>
            <p:nvPr/>
          </p:nvSpPr>
          <p:spPr>
            <a:xfrm>
              <a:off x="4735248" y="1607432"/>
              <a:ext cx="2259294" cy="283127"/>
            </a:xfrm>
            <a:prstGeom prst="rect">
              <a:avLst/>
            </a:prstGeom>
            <a:noFill/>
            <a:ln w="12700"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Milk from healthy mothers</a:t>
              </a:r>
            </a:p>
          </p:txBody>
        </p:sp>
      </p:grp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1702EF8-0C06-2644-AA95-E8802A6E7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88" y="1052736"/>
            <a:ext cx="8229600" cy="33123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Transfer through the placenta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Transfer through breastmilk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ABDE215-0226-AE42-A524-13857D2E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24" y="404664"/>
            <a:ext cx="8208912" cy="576064"/>
          </a:xfrm>
        </p:spPr>
        <p:txBody>
          <a:bodyPr/>
          <a:lstStyle/>
          <a:p>
            <a:r>
              <a:rPr lang="en-US" sz="3600" dirty="0"/>
              <a:t>Maternal transfer of immunity</a:t>
            </a:r>
          </a:p>
        </p:txBody>
      </p:sp>
    </p:spTree>
    <p:extLst>
      <p:ext uri="{BB962C8B-B14F-4D97-AF65-F5344CB8AC3E}">
        <p14:creationId xmlns:p14="http://schemas.microsoft.com/office/powerpoint/2010/main" val="235519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462987-B816-0F46-A092-C261E263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12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07E5583-0D6D-8449-8CBE-09F15C53D0DF}"/>
              </a:ext>
            </a:extLst>
          </p:cNvPr>
          <p:cNvGrpSpPr/>
          <p:nvPr/>
        </p:nvGrpSpPr>
        <p:grpSpPr>
          <a:xfrm>
            <a:off x="2168538" y="2060848"/>
            <a:ext cx="7854924" cy="2376801"/>
            <a:chOff x="644538" y="2420351"/>
            <a:chExt cx="7854924" cy="2376801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E4C9176-6035-DC43-AA5B-5237A2836092}"/>
                </a:ext>
              </a:extLst>
            </p:cNvPr>
            <p:cNvGrpSpPr/>
            <p:nvPr/>
          </p:nvGrpSpPr>
          <p:grpSpPr>
            <a:xfrm>
              <a:off x="644538" y="2420351"/>
              <a:ext cx="7854924" cy="2376801"/>
              <a:chOff x="644538" y="2379099"/>
              <a:chExt cx="7854924" cy="2376801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67E44FDD-F127-9440-952C-C5572E0E42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026" b="14097"/>
              <a:stretch/>
            </p:blipFill>
            <p:spPr>
              <a:xfrm>
                <a:off x="644538" y="2379099"/>
                <a:ext cx="7854924" cy="2365773"/>
              </a:xfrm>
              <a:prstGeom prst="rect">
                <a:avLst/>
              </a:prstGeom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858FC82-D264-AB4B-A514-4EEA321049A5}"/>
                  </a:ext>
                </a:extLst>
              </p:cNvPr>
              <p:cNvSpPr txBox="1"/>
              <p:nvPr/>
            </p:nvSpPr>
            <p:spPr>
              <a:xfrm>
                <a:off x="3262186" y="4478901"/>
                <a:ext cx="26196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(</a:t>
                </a:r>
                <a:r>
                  <a:rPr lang="fr-FR" sz="1200" dirty="0" err="1"/>
                  <a:t>Cavarelli</a:t>
                </a:r>
                <a:r>
                  <a:rPr lang="fr-FR" sz="1200" dirty="0"/>
                  <a:t> et al., 2011. J </a:t>
                </a:r>
                <a:r>
                  <a:rPr lang="fr-FR" sz="1200" dirty="0" err="1"/>
                  <a:t>Intern</a:t>
                </a:r>
                <a:r>
                  <a:rPr lang="fr-FR" sz="1200" dirty="0"/>
                  <a:t> Med)</a:t>
                </a:r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EDE2595-A366-3A42-AEFE-112E5AA46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551" t="42061" r="22216" b="49705"/>
            <a:stretch/>
          </p:blipFill>
          <p:spPr>
            <a:xfrm>
              <a:off x="7020272" y="3353340"/>
              <a:ext cx="936104" cy="22706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724FFFD-1686-2C47-B086-FA9C74302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551" t="42061" r="22216" b="49705"/>
            <a:stretch/>
          </p:blipFill>
          <p:spPr>
            <a:xfrm>
              <a:off x="6289134" y="3603237"/>
              <a:ext cx="936104" cy="22706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EED6723-5D69-8641-B17E-8DE889528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112" t="33551" r="5795" b="58204"/>
            <a:stretch/>
          </p:blipFill>
          <p:spPr>
            <a:xfrm>
              <a:off x="6660232" y="3579286"/>
              <a:ext cx="648072" cy="22706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437B571-6B61-0548-8B5F-4C4EAFBCD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503" t="40424" r="14315" b="49122"/>
            <a:stretch/>
          </p:blipFill>
          <p:spPr>
            <a:xfrm>
              <a:off x="7154675" y="3512040"/>
              <a:ext cx="648072" cy="284386"/>
            </a:xfrm>
            <a:prstGeom prst="rect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2DA5F839-16BE-50DC-7A4A-F50E0EAEFEFC}"/>
              </a:ext>
            </a:extLst>
          </p:cNvPr>
          <p:cNvSpPr txBox="1">
            <a:spLocks/>
          </p:cNvSpPr>
          <p:nvPr/>
        </p:nvSpPr>
        <p:spPr>
          <a:xfrm>
            <a:off x="183456" y="332656"/>
            <a:ext cx="10945216" cy="57606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Breastfeeding and HIV transmission</a:t>
            </a:r>
            <a:endParaRPr lang="en-US" sz="280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7140B1C-A90C-AE10-FE0E-D26523CBB341}"/>
              </a:ext>
            </a:extLst>
          </p:cNvPr>
          <p:cNvSpPr txBox="1">
            <a:spLocks/>
          </p:cNvSpPr>
          <p:nvPr/>
        </p:nvSpPr>
        <p:spPr>
          <a:xfrm>
            <a:off x="623392" y="1124744"/>
            <a:ext cx="8621216" cy="54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Ø"/>
              <a:defRPr kumimoji="0"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&gt;150,000 infants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newly infected with HIV-1 each year through MTCT</a:t>
            </a:r>
          </a:p>
          <a:p>
            <a:pPr>
              <a:lnSpc>
                <a:spcPct val="160000"/>
              </a:lnSpc>
            </a:pPr>
            <a:endParaRPr lang="en-US" sz="22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10% of HIV-infected mothers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transmit HIV during breastfeeding</a:t>
            </a:r>
          </a:p>
          <a:p>
            <a:pPr>
              <a:lnSpc>
                <a:spcPct val="160000"/>
              </a:lnSpc>
              <a:buFont typeface="Wingdings" pitchFamily="2" charset="2"/>
              <a:buChar char="è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Difference between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non-transmitting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and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transmitting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mothers?</a:t>
            </a:r>
          </a:p>
          <a:p>
            <a:pPr>
              <a:lnSpc>
                <a:spcPct val="160000"/>
              </a:lnSpc>
              <a:buFont typeface="Wingdings" pitchFamily="2" charset="2"/>
              <a:buChar char="è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Impact of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antibody-mediated immunity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645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9">
            <a:extLst>
              <a:ext uri="{FF2B5EF4-FFF2-40B4-BE49-F238E27FC236}">
                <a16:creationId xmlns:a16="http://schemas.microsoft.com/office/drawing/2014/main" id="{2B0D1C5F-2A88-4702-9582-A5554B0812EC}"/>
              </a:ext>
            </a:extLst>
          </p:cNvPr>
          <p:cNvSpPr txBox="1">
            <a:spLocks/>
          </p:cNvSpPr>
          <p:nvPr/>
        </p:nvSpPr>
        <p:spPr>
          <a:xfrm>
            <a:off x="113811" y="1763524"/>
            <a:ext cx="2024063" cy="369332"/>
          </a:xfrm>
          <a:prstGeom prst="rect">
            <a:avLst/>
          </a:prstGeom>
        </p:spPr>
        <p:txBody>
          <a:bodyPr vert="horz" lIns="53995" tIns="26997" rIns="53995" bIns="2699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Non-transmitters</a:t>
            </a:r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499BC105-CF9F-44F1-B4DA-F2BBAFBBFA07}"/>
              </a:ext>
            </a:extLst>
          </p:cNvPr>
          <p:cNvSpPr txBox="1">
            <a:spLocks/>
          </p:cNvSpPr>
          <p:nvPr/>
        </p:nvSpPr>
        <p:spPr>
          <a:xfrm>
            <a:off x="201886" y="4377787"/>
            <a:ext cx="1571953" cy="369333"/>
          </a:xfrm>
          <a:prstGeom prst="rect">
            <a:avLst/>
          </a:prstGeom>
        </p:spPr>
        <p:txBody>
          <a:bodyPr vert="horz" lIns="53995" tIns="26997" rIns="53995" bIns="2699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Transmitters</a:t>
            </a:r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27ADF43E-8E8E-4C78-A174-7620EA3D7D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61415" y="861230"/>
          <a:ext cx="1594379" cy="2476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Prism 9" r:id="rId4" imgW="2196213" imgH="3409646" progId="Prism9.Document">
                  <p:embed/>
                </p:oleObj>
              </mc:Choice>
              <mc:Fallback>
                <p:oleObj name="Prism 9" r:id="rId4" imgW="2196213" imgH="3409646" progId="Prism9.Document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27ADF43E-8E8E-4C78-A174-7620EA3D7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415" y="861230"/>
                        <a:ext cx="1594379" cy="2476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14B1F5AB-C149-4C5B-BE31-F3F734BF89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0087" y="861232"/>
          <a:ext cx="1484857" cy="24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Prism 9" r:id="rId6" imgW="2043918" imgH="3409646" progId="Prism9.Document">
                  <p:embed/>
                </p:oleObj>
              </mc:Choice>
              <mc:Fallback>
                <p:oleObj name="Prism 9" r:id="rId6" imgW="2043918" imgH="3409646" progId="Prism9.Document">
                  <p:embed/>
                  <p:pic>
                    <p:nvPicPr>
                      <p:cNvPr id="10" name="Object 5">
                        <a:extLst>
                          <a:ext uri="{FF2B5EF4-FFF2-40B4-BE49-F238E27FC236}">
                            <a16:creationId xmlns:a16="http://schemas.microsoft.com/office/drawing/2014/main" id="{14B1F5AB-C149-4C5B-BE31-F3F734BF8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90087" y="861232"/>
                        <a:ext cx="1484857" cy="24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8B2F92A1-5569-4C63-936F-B823B96DE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1783" y="861230"/>
          <a:ext cx="1542500" cy="2476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Prism 9" r:id="rId8" imgW="2124566" imgH="3409646" progId="Prism9.Document">
                  <p:embed/>
                </p:oleObj>
              </mc:Choice>
              <mc:Fallback>
                <p:oleObj name="Prism 9" r:id="rId8" imgW="2124566" imgH="3409646" progId="Prism9.Document">
                  <p:embed/>
                  <p:pic>
                    <p:nvPicPr>
                      <p:cNvPr id="11" name="Object 6">
                        <a:extLst>
                          <a:ext uri="{FF2B5EF4-FFF2-40B4-BE49-F238E27FC236}">
                            <a16:creationId xmlns:a16="http://schemas.microsoft.com/office/drawing/2014/main" id="{8B2F92A1-5569-4C63-936F-B823B96DE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01783" y="861230"/>
                        <a:ext cx="1542500" cy="2476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F0ECBEE7-B4FD-4EAF-9D14-20B9B403FC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5046" y="861234"/>
          <a:ext cx="1428368" cy="247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Prism 9" r:id="rId10" imgW="1967591" imgH="3409646" progId="Prism9.Document">
                  <p:embed/>
                </p:oleObj>
              </mc:Choice>
              <mc:Fallback>
                <p:oleObj name="Prism 9" r:id="rId10" imgW="1967591" imgH="3409646" progId="Prism9.Document">
                  <p:embed/>
                  <p:pic>
                    <p:nvPicPr>
                      <p:cNvPr id="12" name="Object 7">
                        <a:extLst>
                          <a:ext uri="{FF2B5EF4-FFF2-40B4-BE49-F238E27FC236}">
                            <a16:creationId xmlns:a16="http://schemas.microsoft.com/office/drawing/2014/main" id="{F0ECBEE7-B4FD-4EAF-9D14-20B9B403FC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75046" y="861234"/>
                        <a:ext cx="1428368" cy="2476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3BDC63DA-8C80-4E13-9C96-8C9F82242C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60" y="3472979"/>
          <a:ext cx="1594379" cy="2476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Prism 9" r:id="rId12" imgW="2196213" imgH="3409646" progId="Prism9.Document">
                  <p:embed/>
                </p:oleObj>
              </mc:Choice>
              <mc:Fallback>
                <p:oleObj name="Prism 9" r:id="rId12" imgW="2196213" imgH="3409646" progId="Prism9.Document">
                  <p:embed/>
                  <p:pic>
                    <p:nvPicPr>
                      <p:cNvPr id="14" name="Object 3">
                        <a:extLst>
                          <a:ext uri="{FF2B5EF4-FFF2-40B4-BE49-F238E27FC236}">
                            <a16:creationId xmlns:a16="http://schemas.microsoft.com/office/drawing/2014/main" id="{3BDC63DA-8C80-4E13-9C96-8C9F82242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35560" y="3472979"/>
                        <a:ext cx="1594379" cy="2476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2F3705FA-DA1C-4658-A275-350294E5C8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7478" y="3472981"/>
          <a:ext cx="1484857" cy="24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Prism 9" r:id="rId14" imgW="2043918" imgH="3409646" progId="Prism9.Document">
                  <p:embed/>
                </p:oleObj>
              </mc:Choice>
              <mc:Fallback>
                <p:oleObj name="Prism 9" r:id="rId14" imgW="2043918" imgH="3409646" progId="Prism9.Document">
                  <p:embed/>
                  <p:pic>
                    <p:nvPicPr>
                      <p:cNvPr id="15" name="Object 5">
                        <a:extLst>
                          <a:ext uri="{FF2B5EF4-FFF2-40B4-BE49-F238E27FC236}">
                            <a16:creationId xmlns:a16="http://schemas.microsoft.com/office/drawing/2014/main" id="{2F3705FA-DA1C-4658-A275-350294E5C8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87478" y="3472981"/>
                        <a:ext cx="1484857" cy="24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39D1F10C-144E-4E42-B717-30E052F860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2420" y="3472979"/>
          <a:ext cx="1542500" cy="2476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Prism 9" r:id="rId16" imgW="2124566" imgH="3409646" progId="Prism9.Document">
                  <p:embed/>
                </p:oleObj>
              </mc:Choice>
              <mc:Fallback>
                <p:oleObj name="Prism 9" r:id="rId16" imgW="2124566" imgH="3409646" progId="Prism9.Document">
                  <p:embed/>
                  <p:pic>
                    <p:nvPicPr>
                      <p:cNvPr id="16" name="Object 6">
                        <a:extLst>
                          <a:ext uri="{FF2B5EF4-FFF2-40B4-BE49-F238E27FC236}">
                            <a16:creationId xmlns:a16="http://schemas.microsoft.com/office/drawing/2014/main" id="{39D1F10C-144E-4E42-B717-30E052F86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22420" y="3472979"/>
                        <a:ext cx="1542500" cy="2476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6ADF13CA-69F1-4533-9ABE-16217BC6C4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8928" y="3472981"/>
          <a:ext cx="1378936" cy="247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Prism 9" r:id="rId18" imgW="1967591" imgH="3531702" progId="Prism9.Document">
                  <p:embed/>
                </p:oleObj>
              </mc:Choice>
              <mc:Fallback>
                <p:oleObj name="Prism 9" r:id="rId18" imgW="1967591" imgH="3531702" progId="Prism9.Document">
                  <p:embed/>
                  <p:pic>
                    <p:nvPicPr>
                      <p:cNvPr id="17" name="Object 7">
                        <a:extLst>
                          <a:ext uri="{FF2B5EF4-FFF2-40B4-BE49-F238E27FC236}">
                            <a16:creationId xmlns:a16="http://schemas.microsoft.com/office/drawing/2014/main" id="{6ADF13CA-69F1-4533-9ABE-16217BC6C4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318928" y="3472981"/>
                        <a:ext cx="1378936" cy="2476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Espace réservé du numéro de diapositive 3">
            <a:extLst>
              <a:ext uri="{FF2B5EF4-FFF2-40B4-BE49-F238E27FC236}">
                <a16:creationId xmlns:a16="http://schemas.microsoft.com/office/drawing/2014/main" id="{378AE2E2-A5F3-D34C-9DAA-0E9FB2EC5904}"/>
              </a:ext>
            </a:extLst>
          </p:cNvPr>
          <p:cNvSpPr txBox="1">
            <a:spLocks/>
          </p:cNvSpPr>
          <p:nvPr/>
        </p:nvSpPr>
        <p:spPr>
          <a:xfrm>
            <a:off x="10992544" y="6381328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fr-FR"/>
            </a:defPPr>
            <a:lvl1pPr marL="0" algn="r" defTabSz="914400" rtl="0" eaLnBrk="1" latinLnBrk="0" hangingPunct="1">
              <a:defRPr kumimoji="0"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13</a:t>
            </a:fld>
            <a:endParaRPr lang="fr-FR" dirty="0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graphicFrame>
        <p:nvGraphicFramePr>
          <p:cNvPr id="26" name="Object 1">
            <a:extLst>
              <a:ext uri="{FF2B5EF4-FFF2-40B4-BE49-F238E27FC236}">
                <a16:creationId xmlns:a16="http://schemas.microsoft.com/office/drawing/2014/main" id="{EC0C1386-42FC-B84E-8E81-8A6ADF42B6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31256" y="881584"/>
          <a:ext cx="1456383" cy="245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Prism 9" r:id="rId20" imgW="2045358" imgH="3447811" progId="Prism9.Document">
                  <p:embed/>
                </p:oleObj>
              </mc:Choice>
              <mc:Fallback>
                <p:oleObj name="Prism 9" r:id="rId20" imgW="2045358" imgH="3447811" progId="Prism9.Document">
                  <p:embed/>
                  <p:pic>
                    <p:nvPicPr>
                      <p:cNvPr id="26" name="Object 1">
                        <a:extLst>
                          <a:ext uri="{FF2B5EF4-FFF2-40B4-BE49-F238E27FC236}">
                            <a16:creationId xmlns:a16="http://schemas.microsoft.com/office/drawing/2014/main" id="{EC0C1386-42FC-B84E-8E81-8A6ADF42B6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531256" y="881584"/>
                        <a:ext cx="1456383" cy="245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449FA4C-EEE6-1C48-B0F9-AEAD2405DE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12542" y="908720"/>
          <a:ext cx="1448468" cy="2428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Prism 9" r:id="rId22" imgW="2033117" imgH="3409646" progId="Prism9.Document">
                  <p:embed/>
                </p:oleObj>
              </mc:Choice>
              <mc:Fallback>
                <p:oleObj name="Prism 9" r:id="rId22" imgW="2033117" imgH="3409646" progId="Prism9.Document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6449FA4C-EEE6-1C48-B0F9-AEAD2405DE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812542" y="908720"/>
                        <a:ext cx="1448468" cy="2428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">
            <a:extLst>
              <a:ext uri="{FF2B5EF4-FFF2-40B4-BE49-F238E27FC236}">
                <a16:creationId xmlns:a16="http://schemas.microsoft.com/office/drawing/2014/main" id="{8BB36D51-2125-E64F-A8E9-AA8AF50A5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38420" y="3520469"/>
          <a:ext cx="1456383" cy="242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Prism 9" r:id="rId24" imgW="2045358" imgH="3409646" progId="Prism9.Document">
                  <p:embed/>
                </p:oleObj>
              </mc:Choice>
              <mc:Fallback>
                <p:oleObj name="Prism 9" r:id="rId24" imgW="2045358" imgH="3409646" progId="Prism9.Document">
                  <p:embed/>
                  <p:pic>
                    <p:nvPicPr>
                      <p:cNvPr id="28" name="Object 1">
                        <a:extLst>
                          <a:ext uri="{FF2B5EF4-FFF2-40B4-BE49-F238E27FC236}">
                            <a16:creationId xmlns:a16="http://schemas.microsoft.com/office/drawing/2014/main" id="{8BB36D51-2125-E64F-A8E9-AA8AF50A5D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538420" y="3520469"/>
                        <a:ext cx="1456383" cy="242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2">
            <a:extLst>
              <a:ext uri="{FF2B5EF4-FFF2-40B4-BE49-F238E27FC236}">
                <a16:creationId xmlns:a16="http://schemas.microsoft.com/office/drawing/2014/main" id="{52545F48-1DF6-3A4B-8493-C22B0752F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42952" y="3520469"/>
          <a:ext cx="1448468" cy="2428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Prism 9" r:id="rId26" imgW="2033117" imgH="3409646" progId="Prism9.Document">
                  <p:embed/>
                </p:oleObj>
              </mc:Choice>
              <mc:Fallback>
                <p:oleObj name="Prism 9" r:id="rId26" imgW="2033117" imgH="3409646" progId="Prism9.Document">
                  <p:embed/>
                  <p:pic>
                    <p:nvPicPr>
                      <p:cNvPr id="29" name="Object 12">
                        <a:extLst>
                          <a:ext uri="{FF2B5EF4-FFF2-40B4-BE49-F238E27FC236}">
                            <a16:creationId xmlns:a16="http://schemas.microsoft.com/office/drawing/2014/main" id="{52545F48-1DF6-3A4B-8493-C22B0752F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8842952" y="3520469"/>
                        <a:ext cx="1448468" cy="2428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B755CCF6-6982-7742-BD8F-54156D979D68}"/>
              </a:ext>
            </a:extLst>
          </p:cNvPr>
          <p:cNvSpPr/>
          <p:nvPr/>
        </p:nvSpPr>
        <p:spPr>
          <a:xfrm>
            <a:off x="551384" y="6093296"/>
            <a:ext cx="11449272" cy="369332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è"/>
              <a:defRPr/>
            </a:pPr>
            <a:r>
              <a:rPr lang="en-US" dirty="0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IgG has a major impact on the inflammatory phenotype observed in the breastmilk of transmitting mothers.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515E7BE2-02FE-8140-9700-167D048374DF}"/>
              </a:ext>
            </a:extLst>
          </p:cNvPr>
          <p:cNvSpPr txBox="1">
            <a:spLocks/>
          </p:cNvSpPr>
          <p:nvPr/>
        </p:nvSpPr>
        <p:spPr>
          <a:xfrm>
            <a:off x="119336" y="332656"/>
            <a:ext cx="10945216" cy="57606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Cytokine release assay</a:t>
            </a:r>
          </a:p>
        </p:txBody>
      </p:sp>
      <p:pic>
        <p:nvPicPr>
          <p:cNvPr id="38" name="Picture 37" descr="Graphical user interface&#10;&#10;Description automatically generated">
            <a:extLst>
              <a:ext uri="{FF2B5EF4-FFF2-40B4-BE49-F238E27FC236}">
                <a16:creationId xmlns:a16="http://schemas.microsoft.com/office/drawing/2014/main" id="{C9E9EDA4-B2CD-8C48-AF67-552B79F9BE0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69350" t="47804" r="12505" b="19643"/>
          <a:stretch/>
        </p:blipFill>
        <p:spPr>
          <a:xfrm rot="19913578">
            <a:off x="10450578" y="2628517"/>
            <a:ext cx="2129285" cy="181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44454C-C038-AB4C-A06D-8934378D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556792"/>
            <a:ext cx="1544524" cy="1893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60F65-E642-4A4E-8837-AFC3697CA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3649850"/>
            <a:ext cx="1544524" cy="1746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FB915-2668-0B4C-AA71-055595DB0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079" y="3521140"/>
            <a:ext cx="1544523" cy="1875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ADFA8D-F63B-6641-9E27-A949B3243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589" y="3576302"/>
            <a:ext cx="1599685" cy="18203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597004-D711-7E4B-AC71-F9E48CBAC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0" y="3594688"/>
            <a:ext cx="1599685" cy="18019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6B564E-D07F-D244-B332-9AA997A3F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2516" y="1593566"/>
            <a:ext cx="1544524" cy="18571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9F60AA-9D91-424D-A8AE-0C2ED3887E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7464" y="1694695"/>
            <a:ext cx="1544524" cy="17559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D1463D-DB05-3B41-BDD6-12867F5C3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413" y="1694695"/>
            <a:ext cx="1544524" cy="17559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79402B-5B73-8B47-A06A-5B60A4DBB35E}"/>
              </a:ext>
            </a:extLst>
          </p:cNvPr>
          <p:cNvSpPr/>
          <p:nvPr/>
        </p:nvSpPr>
        <p:spPr>
          <a:xfrm>
            <a:off x="1991544" y="6106247"/>
            <a:ext cx="7200800" cy="646331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è"/>
              <a:defRPr/>
            </a:pPr>
            <a:r>
              <a:rPr lang="en-US" dirty="0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Fist analysis of IgG glycosylation profile in the milk.</a:t>
            </a:r>
          </a:p>
          <a:p>
            <a:pPr marL="342900" lvl="0" indent="-342900">
              <a:buFont typeface="Wingdings" pitchFamily="2" charset="2"/>
              <a:buChar char="è"/>
              <a:defRPr/>
            </a:pPr>
            <a:r>
              <a:rPr lang="en-US" dirty="0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HIV transmission associated to </a:t>
            </a:r>
            <a:r>
              <a:rPr lang="en-US" dirty="0" err="1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hypergalactosylated</a:t>
            </a:r>
            <a:r>
              <a:rPr lang="en-US" dirty="0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 antibodies.</a:t>
            </a:r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82579388-5223-4C43-96AF-0B54984058D0}"/>
              </a:ext>
            </a:extLst>
          </p:cNvPr>
          <p:cNvSpPr txBox="1">
            <a:spLocks/>
          </p:cNvSpPr>
          <p:nvPr/>
        </p:nvSpPr>
        <p:spPr>
          <a:xfrm>
            <a:off x="10992544" y="6381328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fr-FR"/>
            </a:defPPr>
            <a:lvl1pPr marL="0" algn="r" defTabSz="914400" rtl="0" eaLnBrk="1" latinLnBrk="0" hangingPunct="1">
              <a:defRPr kumimoji="0"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14</a:t>
            </a:fld>
            <a:endParaRPr lang="fr-FR" dirty="0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6C7D4-25B4-D74D-B1A7-C1A6374B6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526" y="851436"/>
            <a:ext cx="1832079" cy="13534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0ABA97-9ABB-FC40-A6EF-566DDE226743}"/>
              </a:ext>
            </a:extLst>
          </p:cNvPr>
          <p:cNvGrpSpPr/>
          <p:nvPr/>
        </p:nvGrpSpPr>
        <p:grpSpPr>
          <a:xfrm>
            <a:off x="8431149" y="1653781"/>
            <a:ext cx="3713523" cy="4007467"/>
            <a:chOff x="8431149" y="1653781"/>
            <a:chExt cx="3713523" cy="40074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CBC7EF-FC8D-CD4C-9084-98074F846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31149" y="1653781"/>
              <a:ext cx="3713523" cy="3707405"/>
            </a:xfrm>
            <a:prstGeom prst="rect">
              <a:avLst/>
            </a:prstGeom>
          </p:spPr>
        </p:pic>
        <p:sp>
          <p:nvSpPr>
            <p:cNvPr id="23" name="ZoneTexte 5">
              <a:extLst>
                <a:ext uri="{FF2B5EF4-FFF2-40B4-BE49-F238E27FC236}">
                  <a16:creationId xmlns:a16="http://schemas.microsoft.com/office/drawing/2014/main" id="{C46E26BA-423F-2D46-BFC4-566E8CC5F0C6}"/>
                </a:ext>
              </a:extLst>
            </p:cNvPr>
            <p:cNvSpPr txBox="1"/>
            <p:nvPr/>
          </p:nvSpPr>
          <p:spPr>
            <a:xfrm>
              <a:off x="9408368" y="5384249"/>
              <a:ext cx="21974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(</a:t>
              </a:r>
              <a:r>
                <a:rPr lang="fr-FR" sz="1200" dirty="0" err="1"/>
                <a:t>Jennewein</a:t>
              </a:r>
              <a:r>
                <a:rPr lang="fr-FR" sz="1200" dirty="0"/>
                <a:t> et al., 2019. </a:t>
              </a:r>
              <a:r>
                <a:rPr lang="fr-FR" sz="1200" dirty="0" err="1"/>
                <a:t>Cell</a:t>
              </a:r>
              <a:r>
                <a:rPr lang="fr-FR" sz="1200" dirty="0"/>
                <a:t> )</a:t>
              </a:r>
            </a:p>
          </p:txBody>
        </p:sp>
      </p:grpSp>
      <p:sp>
        <p:nvSpPr>
          <p:cNvPr id="24" name="Titre 1">
            <a:extLst>
              <a:ext uri="{FF2B5EF4-FFF2-40B4-BE49-F238E27FC236}">
                <a16:creationId xmlns:a16="http://schemas.microsoft.com/office/drawing/2014/main" id="{DF7B043D-AC61-5E49-98D0-4B1227BF09F5}"/>
              </a:ext>
            </a:extLst>
          </p:cNvPr>
          <p:cNvSpPr txBox="1">
            <a:spLocks/>
          </p:cNvSpPr>
          <p:nvPr/>
        </p:nvSpPr>
        <p:spPr>
          <a:xfrm>
            <a:off x="119336" y="332656"/>
            <a:ext cx="10945216" cy="57606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Glycosylation profile</a:t>
            </a:r>
          </a:p>
        </p:txBody>
      </p:sp>
    </p:spTree>
    <p:extLst>
      <p:ext uri="{BB962C8B-B14F-4D97-AF65-F5344CB8AC3E}">
        <p14:creationId xmlns:p14="http://schemas.microsoft.com/office/powerpoint/2010/main" val="196655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462987-B816-0F46-A092-C261E263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2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DA5F839-16BE-50DC-7A4A-F50E0EAEFEFC}"/>
              </a:ext>
            </a:extLst>
          </p:cNvPr>
          <p:cNvSpPr txBox="1">
            <a:spLocks/>
          </p:cNvSpPr>
          <p:nvPr/>
        </p:nvSpPr>
        <p:spPr>
          <a:xfrm>
            <a:off x="183456" y="332656"/>
            <a:ext cx="10945216" cy="57606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Breastfeeding and HIV transmission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7140B1C-A90C-AE10-FE0E-D26523CBB341}"/>
              </a:ext>
            </a:extLst>
          </p:cNvPr>
          <p:cNvSpPr txBox="1">
            <a:spLocks/>
          </p:cNvSpPr>
          <p:nvPr/>
        </p:nvSpPr>
        <p:spPr>
          <a:xfrm>
            <a:off x="623392" y="980728"/>
            <a:ext cx="10369152" cy="58383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Ø"/>
              <a:defRPr kumimoji="0"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&gt; 150,000 new cases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of HIV-1 transmission through MTCT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each year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Up to 15% of mothers living with HIV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(no ART)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transmit HIV during breastfeeding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60000"/>
              </a:lnSpc>
              <a:buFont typeface="Wingdings" pitchFamily="2" charset="2"/>
              <a:buChar char="è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Difference between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non-transmitting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and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transmitting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mothers?</a:t>
            </a:r>
          </a:p>
          <a:p>
            <a:pPr>
              <a:lnSpc>
                <a:spcPct val="160000"/>
              </a:lnSpc>
              <a:buFont typeface="Wingdings" pitchFamily="2" charset="2"/>
              <a:buChar char="è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Impact of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antibody-mediated immunity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8FA960-BF7B-6F03-A03C-1113544F8C82}"/>
              </a:ext>
            </a:extLst>
          </p:cNvPr>
          <p:cNvGrpSpPr/>
          <p:nvPr/>
        </p:nvGrpSpPr>
        <p:grpSpPr>
          <a:xfrm>
            <a:off x="2135560" y="1988840"/>
            <a:ext cx="7484368" cy="3312368"/>
            <a:chOff x="2353816" y="2195650"/>
            <a:chExt cx="7484368" cy="33123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D3B508-150B-AEA3-7064-FC6D65AD2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1"/>
            <a:stretch/>
          </p:blipFill>
          <p:spPr>
            <a:xfrm>
              <a:off x="2353816" y="2195650"/>
              <a:ext cx="7484368" cy="331236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7FA145-3EE0-B61B-6016-CA5E3F057F65}"/>
                </a:ext>
              </a:extLst>
            </p:cNvPr>
            <p:cNvSpPr/>
            <p:nvPr/>
          </p:nvSpPr>
          <p:spPr>
            <a:xfrm>
              <a:off x="4943872" y="2929492"/>
              <a:ext cx="1584176" cy="643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F53856-D119-A84F-12C2-4EE6DDBFA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43" t="23605" r="51325" b="57329"/>
            <a:stretch/>
          </p:blipFill>
          <p:spPr>
            <a:xfrm>
              <a:off x="5204656" y="2922025"/>
              <a:ext cx="1080120" cy="64352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F3EA227-9534-567E-6838-FBAAC934884C}"/>
              </a:ext>
            </a:extLst>
          </p:cNvPr>
          <p:cNvSpPr txBox="1"/>
          <p:nvPr/>
        </p:nvSpPr>
        <p:spPr>
          <a:xfrm>
            <a:off x="4295800" y="5188550"/>
            <a:ext cx="3103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</a:rPr>
              <a:t>Desgraupes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et al. 2021 Viruses)</a:t>
            </a:r>
          </a:p>
        </p:txBody>
      </p:sp>
    </p:spTree>
    <p:extLst>
      <p:ext uri="{BB962C8B-B14F-4D97-AF65-F5344CB8AC3E}">
        <p14:creationId xmlns:p14="http://schemas.microsoft.com/office/powerpoint/2010/main" val="30389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01C0FA7-29E7-D4A4-E2F7-E34CF4569B40}"/>
              </a:ext>
            </a:extLst>
          </p:cNvPr>
          <p:cNvSpPr txBox="1"/>
          <p:nvPr/>
        </p:nvSpPr>
        <p:spPr>
          <a:xfrm>
            <a:off x="86539" y="5733256"/>
            <a:ext cx="636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46B8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Wingdings" pitchFamily="2" charset="2"/>
              </a:rPr>
              <a:t>Transmission occurred around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Wingdings" pitchFamily="2" charset="2"/>
              </a:rPr>
              <a:t>4 months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46B8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46B8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Wingdings" pitchFamily="2" charset="2"/>
              </a:rPr>
              <a:t> Similar viral load + CD4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9545C6F-5B37-DFF0-22FA-EDE19F12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6" y="1772816"/>
            <a:ext cx="4966359" cy="2736565"/>
          </a:xfrm>
          <a:prstGeom prst="rect">
            <a:avLst/>
          </a:prstGeom>
        </p:spPr>
      </p:pic>
      <p:sp>
        <p:nvSpPr>
          <p:cNvPr id="40" name="Right Arrow 39">
            <a:extLst>
              <a:ext uri="{FF2B5EF4-FFF2-40B4-BE49-F238E27FC236}">
                <a16:creationId xmlns:a16="http://schemas.microsoft.com/office/drawing/2014/main" id="{B3B6AACD-2C05-5559-9981-A14B3B7B3D54}"/>
              </a:ext>
            </a:extLst>
          </p:cNvPr>
          <p:cNvSpPr/>
          <p:nvPr/>
        </p:nvSpPr>
        <p:spPr>
          <a:xfrm rot="16200000">
            <a:off x="2892197" y="4989208"/>
            <a:ext cx="751824" cy="375967"/>
          </a:xfrm>
          <a:prstGeom prst="rightArrow">
            <a:avLst>
              <a:gd name="adj1" fmla="val 33168"/>
              <a:gd name="adj2" fmla="val 8740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70C8CCB-6E97-B931-2A23-0E16DFD91417}"/>
              </a:ext>
            </a:extLst>
          </p:cNvPr>
          <p:cNvSpPr txBox="1">
            <a:spLocks/>
          </p:cNvSpPr>
          <p:nvPr/>
        </p:nvSpPr>
        <p:spPr>
          <a:xfrm>
            <a:off x="183456" y="332656"/>
            <a:ext cx="10945216" cy="57606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Breastfeeding and HIV transmission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615A9A-A2C0-D265-8B36-AF2BFB6548D3}"/>
              </a:ext>
            </a:extLst>
          </p:cNvPr>
          <p:cNvGrpSpPr/>
          <p:nvPr/>
        </p:nvGrpSpPr>
        <p:grpSpPr>
          <a:xfrm>
            <a:off x="6416020" y="1196752"/>
            <a:ext cx="5775980" cy="3852296"/>
            <a:chOff x="6416020" y="584816"/>
            <a:chExt cx="5775980" cy="385229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5E1424-7C7D-313A-72B7-11F8BDC74532}"/>
                </a:ext>
              </a:extLst>
            </p:cNvPr>
            <p:cNvGrpSpPr/>
            <p:nvPr/>
          </p:nvGrpSpPr>
          <p:grpSpPr>
            <a:xfrm>
              <a:off x="6600056" y="584816"/>
              <a:ext cx="5591944" cy="3852296"/>
              <a:chOff x="6600056" y="764704"/>
              <a:chExt cx="5591944" cy="385229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17C0255-E3B8-6268-3559-B2D2E0AB1AA9}"/>
                  </a:ext>
                </a:extLst>
              </p:cNvPr>
              <p:cNvGrpSpPr/>
              <p:nvPr/>
            </p:nvGrpSpPr>
            <p:grpSpPr>
              <a:xfrm>
                <a:off x="6600056" y="764704"/>
                <a:ext cx="5591944" cy="3852296"/>
                <a:chOff x="6600056" y="1286959"/>
                <a:chExt cx="5591944" cy="3852296"/>
              </a:xfrm>
            </p:grpSpPr>
            <p:pic>
              <p:nvPicPr>
                <p:cNvPr id="6" name="Picture 5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97EBD20E-8FB2-03D2-F74D-2F83F0D0B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395" r="10828"/>
                <a:stretch/>
              </p:blipFill>
              <p:spPr>
                <a:xfrm>
                  <a:off x="6600056" y="1286959"/>
                  <a:ext cx="5591944" cy="3852296"/>
                </a:xfrm>
                <a:prstGeom prst="rect">
                  <a:avLst/>
                </a:prstGeom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53C554B-8A92-261B-D7A2-23962DF5FC01}"/>
                    </a:ext>
                  </a:extLst>
                </p:cNvPr>
                <p:cNvSpPr/>
                <p:nvPr/>
              </p:nvSpPr>
              <p:spPr>
                <a:xfrm>
                  <a:off x="10920536" y="1988578"/>
                  <a:ext cx="1008111" cy="2882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CBAC728-9777-8D1F-B3F2-1CA8F53922DE}"/>
                  </a:ext>
                </a:extLst>
              </p:cNvPr>
              <p:cNvSpPr/>
              <p:nvPr/>
            </p:nvSpPr>
            <p:spPr>
              <a:xfrm>
                <a:off x="7184636" y="1178553"/>
                <a:ext cx="4826765" cy="1311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D01F20D-A2B5-D6B8-3FEE-00A260DE0EEA}"/>
                  </a:ext>
                </a:extLst>
              </p:cNvPr>
              <p:cNvGrpSpPr/>
              <p:nvPr/>
            </p:nvGrpSpPr>
            <p:grpSpPr>
              <a:xfrm>
                <a:off x="7783232" y="1183898"/>
                <a:ext cx="1731564" cy="1290799"/>
                <a:chOff x="7783232" y="1706153"/>
                <a:chExt cx="1731564" cy="1290799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9879DCA2-0DAD-7624-2695-0DE1BAFF2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8743" t="10528" r="54323" b="63911"/>
                <a:stretch/>
              </p:blipFill>
              <p:spPr>
                <a:xfrm>
                  <a:off x="7783403" y="1706153"/>
                  <a:ext cx="1631743" cy="11076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867AFB-3AE1-2E54-8086-451D926216A4}"/>
                    </a:ext>
                  </a:extLst>
                </p:cNvPr>
                <p:cNvSpPr txBox="1"/>
                <p:nvPr/>
              </p:nvSpPr>
              <p:spPr>
                <a:xfrm>
                  <a:off x="7783232" y="2743036"/>
                  <a:ext cx="173156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Antigen-specific isotyping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7B9803D-4AD9-2F40-505E-2A2B3D7C7EB1}"/>
                  </a:ext>
                </a:extLst>
              </p:cNvPr>
              <p:cNvGrpSpPr/>
              <p:nvPr/>
            </p:nvGrpSpPr>
            <p:grpSpPr>
              <a:xfrm>
                <a:off x="10208042" y="1244202"/>
                <a:ext cx="1419800" cy="1236743"/>
                <a:chOff x="10208042" y="1766457"/>
                <a:chExt cx="1419800" cy="1236743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DD31F71-202B-2BF7-B4C4-5CC169787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0132" t="10286" r="36044" b="64153"/>
                <a:stretch/>
              </p:blipFill>
              <p:spPr>
                <a:xfrm>
                  <a:off x="10208042" y="1766457"/>
                  <a:ext cx="1332149" cy="1107605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AD145AE-8CF8-D898-CDDB-C69A596BDDB0}"/>
                    </a:ext>
                  </a:extLst>
                </p:cNvPr>
                <p:cNvSpPr txBox="1"/>
                <p:nvPr/>
              </p:nvSpPr>
              <p:spPr>
                <a:xfrm>
                  <a:off x="10279396" y="2749284"/>
                  <a:ext cx="134844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Fc receptor binding</a:t>
                  </a:r>
                </a:p>
              </p:txBody>
            </p: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30A3FE-8051-3ADB-FE8E-25664791A6E9}"/>
                </a:ext>
              </a:extLst>
            </p:cNvPr>
            <p:cNvSpPr/>
            <p:nvPr/>
          </p:nvSpPr>
          <p:spPr>
            <a:xfrm>
              <a:off x="6416020" y="2764101"/>
              <a:ext cx="201021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3084D5-19ED-4F53-6602-2FA93849E333}"/>
              </a:ext>
            </a:extLst>
          </p:cNvPr>
          <p:cNvGrpSpPr/>
          <p:nvPr/>
        </p:nvGrpSpPr>
        <p:grpSpPr>
          <a:xfrm>
            <a:off x="5175669" y="2384752"/>
            <a:ext cx="1267191" cy="1214183"/>
            <a:chOff x="4836733" y="3645023"/>
            <a:chExt cx="1267191" cy="1214183"/>
          </a:xfrm>
        </p:grpSpPr>
        <p:pic>
          <p:nvPicPr>
            <p:cNvPr id="35" name="Picture 3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89AC299-699B-4176-DBE2-0F7B8C249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17" t="31721" r="76718" b="45848"/>
            <a:stretch/>
          </p:blipFill>
          <p:spPr>
            <a:xfrm>
              <a:off x="4836733" y="3645023"/>
              <a:ext cx="1187259" cy="864097"/>
            </a:xfrm>
            <a:prstGeom prst="rect">
              <a:avLst/>
            </a:prstGeom>
          </p:spPr>
        </p:pic>
        <p:pic>
          <p:nvPicPr>
            <p:cNvPr id="36" name="Picture 3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2251663-5D23-1363-DE79-ED2F9191F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17" t="55109" r="76427" b="37914"/>
            <a:stretch/>
          </p:blipFill>
          <p:spPr>
            <a:xfrm>
              <a:off x="4891874" y="4590454"/>
              <a:ext cx="1212050" cy="26875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D0DAB3F-7B1A-F054-B583-BD192FB742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72" t="50660" r="42905" b="28289"/>
          <a:stretch/>
        </p:blipFill>
        <p:spPr>
          <a:xfrm>
            <a:off x="5555536" y="1727553"/>
            <a:ext cx="648072" cy="57606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210001-9B49-7C66-BC90-CC5E75CD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381328"/>
            <a:ext cx="1016000" cy="365760"/>
          </a:xfrm>
        </p:spPr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3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659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0B65B-63DE-A6D0-68A3-26C99065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4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B2097BA2-1DDA-5709-B6EF-0193FFC9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84" y="260648"/>
            <a:ext cx="12005416" cy="665274"/>
          </a:xfrm>
        </p:spPr>
        <p:txBody>
          <a:bodyPr/>
          <a:lstStyle/>
          <a:p>
            <a:r>
              <a:rPr lang="en-US" sz="2800" dirty="0"/>
              <a:t>1. Evolution of antibody response over time in NT and 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5AC55D-7E01-43CD-3C1F-71F4E0C3A2A3}"/>
              </a:ext>
            </a:extLst>
          </p:cNvPr>
          <p:cNvSpPr/>
          <p:nvPr/>
        </p:nvSpPr>
        <p:spPr>
          <a:xfrm>
            <a:off x="451823" y="6165304"/>
            <a:ext cx="10424257" cy="646331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è"/>
              <a:defRPr/>
            </a:pPr>
            <a:r>
              <a:rPr lang="en-US" dirty="0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Higher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antibody</a:t>
            </a:r>
            <a:r>
              <a:rPr lang="en-US" dirty="0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 functionality is observed in the milk of T mothers.</a:t>
            </a:r>
          </a:p>
          <a:p>
            <a:pPr marL="342900" lvl="0" indent="-342900">
              <a:buFont typeface="Wingdings" pitchFamily="2" charset="2"/>
              <a:buChar char="è"/>
              <a:defRPr/>
            </a:pPr>
            <a:r>
              <a:rPr lang="en-US" dirty="0">
                <a:solidFill>
                  <a:srgbClr val="646B86">
                    <a:lumMod val="75000"/>
                  </a:srgbClr>
                </a:solidFill>
                <a:sym typeface="Wingdings" pitchFamily="2" charset="2"/>
              </a:rPr>
              <a:t>IgA/FcaR response in NT mothers.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9314D5-816C-8CC6-36C4-2DE6FEBEB95D}"/>
              </a:ext>
            </a:extLst>
          </p:cNvPr>
          <p:cNvGrpSpPr/>
          <p:nvPr/>
        </p:nvGrpSpPr>
        <p:grpSpPr>
          <a:xfrm>
            <a:off x="1245096" y="1002214"/>
            <a:ext cx="4490864" cy="5091082"/>
            <a:chOff x="1245096" y="786190"/>
            <a:chExt cx="4490864" cy="50910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A6E09C-69F3-B558-07FA-53AF8E75EA4F}"/>
                </a:ext>
              </a:extLst>
            </p:cNvPr>
            <p:cNvSpPr txBox="1"/>
            <p:nvPr/>
          </p:nvSpPr>
          <p:spPr>
            <a:xfrm>
              <a:off x="2351584" y="786190"/>
              <a:ext cx="2075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Corbel" panose="020B0503020204020204" pitchFamily="34" charset="0"/>
                  <a:sym typeface="Wingdings" pitchFamily="2" charset="2"/>
                </a:rPr>
                <a:t>4 months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43EF142-13BE-4FCF-98E3-7ED665ABF2E1}"/>
                </a:ext>
              </a:extLst>
            </p:cNvPr>
            <p:cNvGrpSpPr/>
            <p:nvPr/>
          </p:nvGrpSpPr>
          <p:grpSpPr>
            <a:xfrm>
              <a:off x="1245096" y="1097440"/>
              <a:ext cx="4490864" cy="4779832"/>
              <a:chOff x="1245096" y="1412776"/>
              <a:chExt cx="4490864" cy="477983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996560F-5584-B6B7-FF51-BFF2442A5478}"/>
                  </a:ext>
                </a:extLst>
              </p:cNvPr>
              <p:cNvGrpSpPr/>
              <p:nvPr/>
            </p:nvGrpSpPr>
            <p:grpSpPr>
              <a:xfrm>
                <a:off x="1245096" y="1412776"/>
                <a:ext cx="4490864" cy="4418856"/>
                <a:chOff x="1245096" y="1628800"/>
                <a:chExt cx="4490864" cy="4418856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7131EF9D-FF63-DA20-C309-824E9ED02E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45096" y="1628800"/>
                  <a:ext cx="4418856" cy="4418856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9F3CCCEA-CCE1-5D82-6BF6-C04AC20D0C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8593" t="95069" r="4287" b="1017"/>
                <a:stretch/>
              </p:blipFill>
              <p:spPr>
                <a:xfrm>
                  <a:off x="5421354" y="5634880"/>
                  <a:ext cx="314606" cy="170384"/>
                </a:xfrm>
                <a:prstGeom prst="rect">
                  <a:avLst/>
                </a:prstGeom>
              </p:spPr>
            </p:pic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2E7E872-E4BA-1180-0565-56A3B5837D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89418" y="5878776"/>
                <a:ext cx="146304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3489DBD6-4D1C-0F9C-D3E2-FD646F145E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904" y="5878776"/>
                <a:ext cx="1463040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2E2BA96-42A2-5423-5EAD-67F8CCE2802E}"/>
                  </a:ext>
                </a:extLst>
              </p:cNvPr>
              <p:cNvSpPr txBox="1"/>
              <p:nvPr/>
            </p:nvSpPr>
            <p:spPr>
              <a:xfrm>
                <a:off x="2279576" y="5854054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70C0"/>
                    </a:solidFill>
                    <a:latin typeface="Corbel" panose="020B0503020204020204" pitchFamily="34" charset="0"/>
                    <a:sym typeface="Wingdings" pitchFamily="2" charset="2"/>
                  </a:rPr>
                  <a:t>NT</a:t>
                </a:r>
                <a:endParaRPr lang="en-US" sz="1600" b="1" dirty="0">
                  <a:solidFill>
                    <a:srgbClr val="0070C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6D10F8-6C43-F6A0-34F3-8602A695C2A6}"/>
                  </a:ext>
                </a:extLst>
              </p:cNvPr>
              <p:cNvSpPr txBox="1"/>
              <p:nvPr/>
            </p:nvSpPr>
            <p:spPr>
              <a:xfrm>
                <a:off x="4655840" y="5854054"/>
                <a:ext cx="3962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C00000"/>
                    </a:solidFill>
                    <a:latin typeface="Corbel" panose="020B0503020204020204" pitchFamily="34" charset="0"/>
                    <a:sym typeface="Wingdings" pitchFamily="2" charset="2"/>
                  </a:rPr>
                  <a:t>T</a:t>
                </a:r>
                <a:endParaRPr lang="en-US" sz="1600" b="1" dirty="0">
                  <a:solidFill>
                    <a:srgbClr val="C00000"/>
                  </a:solidFill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3B9B55-1726-4A7F-94D4-528E4E42B67F}"/>
              </a:ext>
            </a:extLst>
          </p:cNvPr>
          <p:cNvGrpSpPr/>
          <p:nvPr/>
        </p:nvGrpSpPr>
        <p:grpSpPr>
          <a:xfrm>
            <a:off x="6384032" y="1002214"/>
            <a:ext cx="4498531" cy="5091082"/>
            <a:chOff x="6384032" y="786190"/>
            <a:chExt cx="4498531" cy="509108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B6BF07-6DB2-2972-5951-885E87803F1C}"/>
                </a:ext>
              </a:extLst>
            </p:cNvPr>
            <p:cNvSpPr txBox="1"/>
            <p:nvPr/>
          </p:nvSpPr>
          <p:spPr>
            <a:xfrm>
              <a:off x="7860414" y="786190"/>
              <a:ext cx="1547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Corbel" panose="020B0503020204020204" pitchFamily="34" charset="0"/>
                  <a:sym typeface="Wingdings" pitchFamily="2" charset="2"/>
                </a:rPr>
                <a:t>4.5 months</a:t>
              </a:r>
              <a:endParaRPr lang="en-US" sz="1600" b="1" dirty="0">
                <a:solidFill>
                  <a:srgbClr val="0070C0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352A93F-A448-CCEB-59DF-EC33152C0BEB}"/>
                </a:ext>
              </a:extLst>
            </p:cNvPr>
            <p:cNvGrpSpPr/>
            <p:nvPr/>
          </p:nvGrpSpPr>
          <p:grpSpPr>
            <a:xfrm>
              <a:off x="6384032" y="1097440"/>
              <a:ext cx="4498531" cy="4779832"/>
              <a:chOff x="6384032" y="1412776"/>
              <a:chExt cx="4498531" cy="477983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97D2148-0710-8071-BA27-3FD63AEC5D6C}"/>
                  </a:ext>
                </a:extLst>
              </p:cNvPr>
              <p:cNvGrpSpPr/>
              <p:nvPr/>
            </p:nvGrpSpPr>
            <p:grpSpPr>
              <a:xfrm>
                <a:off x="6384032" y="1412776"/>
                <a:ext cx="4498531" cy="4418856"/>
                <a:chOff x="6384032" y="1628800"/>
                <a:chExt cx="4498531" cy="4418856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7D11F868-1F43-C512-BCFE-A337159ED8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84032" y="1628800"/>
                  <a:ext cx="4418856" cy="4418856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7D179D-08F7-1D9B-28A2-1AB6EA332E52}"/>
                    </a:ext>
                  </a:extLst>
                </p:cNvPr>
                <p:cNvSpPr txBox="1"/>
                <p:nvPr/>
              </p:nvSpPr>
              <p:spPr>
                <a:xfrm>
                  <a:off x="10205900" y="5288444"/>
                  <a:ext cx="3962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00000"/>
                      </a:solidFill>
                      <a:latin typeface="Corbel" panose="020B0503020204020204" pitchFamily="34" charset="0"/>
                      <a:sym typeface="Wingdings" pitchFamily="2" charset="2"/>
                    </a:rPr>
                    <a:t>T</a:t>
                  </a:r>
                  <a:endParaRPr lang="en-US" sz="1600" b="1" dirty="0">
                    <a:solidFill>
                      <a:srgbClr val="C00000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65A9CD-CF71-1A88-21B1-5DB15CD2D040}"/>
                    </a:ext>
                  </a:extLst>
                </p:cNvPr>
                <p:cNvSpPr txBox="1"/>
                <p:nvPr/>
              </p:nvSpPr>
              <p:spPr>
                <a:xfrm>
                  <a:off x="6888088" y="5288444"/>
                  <a:ext cx="5040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70C0"/>
                      </a:solidFill>
                      <a:latin typeface="Corbel" panose="020B0503020204020204" pitchFamily="34" charset="0"/>
                      <a:sym typeface="Wingdings" pitchFamily="2" charset="2"/>
                    </a:rPr>
                    <a:t>NT</a:t>
                  </a:r>
                  <a:endParaRPr lang="en-US" sz="1600" b="1" dirty="0">
                    <a:solidFill>
                      <a:srgbClr val="0070C0"/>
                    </a:solidFill>
                    <a:latin typeface="Corbel" panose="020B0503020204020204" pitchFamily="34" charset="0"/>
                  </a:endParaRPr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E1A29B99-AD8B-46A2-9FBA-D2FF6E14BD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8593" t="95069" r="4287" b="1017"/>
                <a:stretch/>
              </p:blipFill>
              <p:spPr>
                <a:xfrm>
                  <a:off x="10567957" y="5634880"/>
                  <a:ext cx="314606" cy="170384"/>
                </a:xfrm>
                <a:prstGeom prst="rect">
                  <a:avLst/>
                </a:prstGeom>
              </p:spPr>
            </p:pic>
          </p:grp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169950C-81D7-17FE-CAE7-91CF990AB8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16080" y="5878776"/>
                <a:ext cx="146304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74C893F-EDD6-33D3-8CBF-C7340F0C29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5566" y="5878776"/>
                <a:ext cx="1463040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B5E9B9-97D2-3324-D924-AB10B74FBEFD}"/>
                  </a:ext>
                </a:extLst>
              </p:cNvPr>
              <p:cNvSpPr txBox="1"/>
              <p:nvPr/>
            </p:nvSpPr>
            <p:spPr>
              <a:xfrm>
                <a:off x="7306238" y="5854054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70C0"/>
                    </a:solidFill>
                    <a:latin typeface="Corbel" panose="020B0503020204020204" pitchFamily="34" charset="0"/>
                    <a:sym typeface="Wingdings" pitchFamily="2" charset="2"/>
                  </a:rPr>
                  <a:t>NT</a:t>
                </a:r>
                <a:endParaRPr lang="en-US" sz="1600" b="1" dirty="0">
                  <a:solidFill>
                    <a:srgbClr val="0070C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B59DE6E-1014-55A9-DBB2-497C8C787E8E}"/>
                  </a:ext>
                </a:extLst>
              </p:cNvPr>
              <p:cNvSpPr txBox="1"/>
              <p:nvPr/>
            </p:nvSpPr>
            <p:spPr>
              <a:xfrm>
                <a:off x="9682502" y="5854054"/>
                <a:ext cx="3962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C00000"/>
                    </a:solidFill>
                    <a:latin typeface="Corbel" panose="020B0503020204020204" pitchFamily="34" charset="0"/>
                    <a:sym typeface="Wingdings" pitchFamily="2" charset="2"/>
                  </a:rPr>
                  <a:t>T</a:t>
                </a:r>
                <a:endParaRPr lang="en-US" sz="1600" b="1" dirty="0">
                  <a:solidFill>
                    <a:srgbClr val="C00000"/>
                  </a:solidFill>
                  <a:latin typeface="Corbel" panose="020B05030202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22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CF184-3D53-980B-081C-302CF122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5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A8BBC-396C-F712-7C3A-74CA0372A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9" y="3332159"/>
            <a:ext cx="3041722" cy="1825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A0888-EB93-8D3C-8E89-C5BA8EBA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9" y="1261430"/>
            <a:ext cx="3041722" cy="1825033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34ABAB1C-A7F6-13B8-10F3-8B666194B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84" y="260648"/>
            <a:ext cx="12005416" cy="665274"/>
          </a:xfrm>
        </p:spPr>
        <p:txBody>
          <a:bodyPr/>
          <a:lstStyle/>
          <a:p>
            <a:r>
              <a:rPr lang="en-US" sz="2800" dirty="0"/>
              <a:t>1. Evolution of antibody response over time in NT and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CDEAC-FA6F-1880-E3DF-713FDD5C4D07}"/>
              </a:ext>
            </a:extLst>
          </p:cNvPr>
          <p:cNvSpPr txBox="1"/>
          <p:nvPr/>
        </p:nvSpPr>
        <p:spPr>
          <a:xfrm>
            <a:off x="439520" y="5805264"/>
            <a:ext cx="11089232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Antibody response in NT tends to progressively decreases, while antibody levels in T remains high.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Higher p24 response in NT group.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F85E3-771F-84B3-6257-A43E54417311}"/>
              </a:ext>
            </a:extLst>
          </p:cNvPr>
          <p:cNvSpPr txBox="1"/>
          <p:nvPr/>
        </p:nvSpPr>
        <p:spPr>
          <a:xfrm rot="16200000">
            <a:off x="-275139" y="1961554"/>
            <a:ext cx="100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orbel" panose="020B0503020204020204" pitchFamily="34" charset="0"/>
                <a:sym typeface="Wingdings" pitchFamily="2" charset="2"/>
              </a:rPr>
              <a:t>IgG1</a:t>
            </a:r>
            <a:endParaRPr lang="en-US" sz="14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309F85-E981-4900-107D-977555B6A16A}"/>
              </a:ext>
            </a:extLst>
          </p:cNvPr>
          <p:cNvSpPr txBox="1"/>
          <p:nvPr/>
        </p:nvSpPr>
        <p:spPr>
          <a:xfrm rot="16200000">
            <a:off x="-278195" y="4152652"/>
            <a:ext cx="100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orbel" panose="020B0503020204020204" pitchFamily="34" charset="0"/>
                <a:sym typeface="Wingdings" pitchFamily="2" charset="2"/>
              </a:rPr>
              <a:t>FcgR2A</a:t>
            </a:r>
            <a:endParaRPr lang="en-US" sz="14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0C6ABD-4983-CCD1-9A25-996AFF1F6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49" y="1261430"/>
            <a:ext cx="3041722" cy="18250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DE663D-16BC-14B5-5245-B8E784D14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59" y="1261430"/>
            <a:ext cx="3041722" cy="18250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8F3B4C-B5B1-21AF-E33D-8600EF61B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870" y="1261430"/>
            <a:ext cx="3041722" cy="18250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0F1081-97A0-7C9F-80E0-537036040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249" y="3332159"/>
            <a:ext cx="3041722" cy="18250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219DE4-1C20-D3FA-09C7-0CBE60986F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059" y="3332159"/>
            <a:ext cx="3041722" cy="18250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D389FF-B60D-1AF6-9D5F-33023DF4E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70" y="3332159"/>
            <a:ext cx="3041722" cy="18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66F51-7DBA-3F38-1BEA-39E0C7B4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6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41EAF-93CD-E857-6B09-27D0E63CD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1" y="1171918"/>
            <a:ext cx="3041722" cy="1825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AA814-1B36-C932-0733-B4CCF0F8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1" y="3476174"/>
            <a:ext cx="3041722" cy="1825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284A0B-7905-D395-AFE9-8BB327B49604}"/>
              </a:ext>
            </a:extLst>
          </p:cNvPr>
          <p:cNvSpPr txBox="1"/>
          <p:nvPr/>
        </p:nvSpPr>
        <p:spPr>
          <a:xfrm rot="16200000">
            <a:off x="-238316" y="4179479"/>
            <a:ext cx="100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orbel" panose="020B0503020204020204" pitchFamily="34" charset="0"/>
                <a:sym typeface="Wingdings" pitchFamily="2" charset="2"/>
              </a:rPr>
              <a:t>FcaR</a:t>
            </a:r>
            <a:endParaRPr lang="en-US" sz="14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32FBE04B-4B0A-3C77-9B85-A3EA3ECA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84" y="260648"/>
            <a:ext cx="12005416" cy="665274"/>
          </a:xfrm>
        </p:spPr>
        <p:txBody>
          <a:bodyPr/>
          <a:lstStyle/>
          <a:p>
            <a:r>
              <a:rPr lang="en-US" sz="2800" dirty="0"/>
              <a:t>1. Evolution of antibody response over time in NT and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89BB0F-51C7-4D75-C921-D18FDD910C11}"/>
              </a:ext>
            </a:extLst>
          </p:cNvPr>
          <p:cNvSpPr txBox="1"/>
          <p:nvPr/>
        </p:nvSpPr>
        <p:spPr>
          <a:xfrm rot="16200000">
            <a:off x="-176272" y="1845869"/>
            <a:ext cx="100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orbel" panose="020B0503020204020204" pitchFamily="34" charset="0"/>
                <a:sym typeface="Wingdings" pitchFamily="2" charset="2"/>
              </a:rPr>
              <a:t>IgA1</a:t>
            </a:r>
            <a:endParaRPr lang="en-US" sz="14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5C38D-5E45-4BF2-10F4-5CEEF8A0EACE}"/>
              </a:ext>
            </a:extLst>
          </p:cNvPr>
          <p:cNvSpPr txBox="1"/>
          <p:nvPr/>
        </p:nvSpPr>
        <p:spPr>
          <a:xfrm>
            <a:off x="439520" y="5877272"/>
            <a:ext cx="1108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 IgA response associated with p24 is higher in NT mothers.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FD6994-6F51-A91B-B33F-2269C38ED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344" y="3476174"/>
            <a:ext cx="3041722" cy="1825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342B99-F511-16E5-B34F-91B75E162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344" y="1171918"/>
            <a:ext cx="3041722" cy="1825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D53B98-35B1-C9A0-3A48-6C5E6367C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687" y="3476174"/>
            <a:ext cx="3041722" cy="18250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F99646-0EE5-99BC-ED32-95CEEE607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687" y="1171918"/>
            <a:ext cx="3041722" cy="18250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CCD639-58DF-2045-553D-CE249DEEC8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7030" y="3476174"/>
            <a:ext cx="3041722" cy="18250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B8FB8E-27B4-9533-CFBF-DC9B9A951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7030" y="1171918"/>
            <a:ext cx="3041722" cy="18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3F83A-C7A4-5909-E9AA-272D861A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7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4CED5-AEFC-97A1-2370-6E0F0E5D4270}"/>
              </a:ext>
            </a:extLst>
          </p:cNvPr>
          <p:cNvSpPr txBox="1"/>
          <p:nvPr/>
        </p:nvSpPr>
        <p:spPr>
          <a:xfrm>
            <a:off x="1207119" y="2062589"/>
            <a:ext cx="198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Non-Transmitters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B6470-19F8-DF27-9F71-6DF35D17D674}"/>
              </a:ext>
            </a:extLst>
          </p:cNvPr>
          <p:cNvSpPr txBox="1"/>
          <p:nvPr/>
        </p:nvSpPr>
        <p:spPr>
          <a:xfrm>
            <a:off x="1230498" y="5147900"/>
            <a:ext cx="198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Transmitters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BD36878F-2308-729A-CED5-B76276C1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116632"/>
            <a:ext cx="12005416" cy="665274"/>
          </a:xfrm>
        </p:spPr>
        <p:txBody>
          <a:bodyPr/>
          <a:lstStyle/>
          <a:p>
            <a:r>
              <a:rPr lang="en-US" sz="2800" dirty="0"/>
              <a:t>2. Correlation with milk HIV viral load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974D91-7B7F-4366-F472-FD0920627DAF}"/>
              </a:ext>
            </a:extLst>
          </p:cNvPr>
          <p:cNvSpPr txBox="1"/>
          <p:nvPr/>
        </p:nvSpPr>
        <p:spPr>
          <a:xfrm>
            <a:off x="3215680" y="714182"/>
            <a:ext cx="2075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Corbel" panose="020B0503020204020204" pitchFamily="34" charset="0"/>
                <a:sym typeface="Wingdings" pitchFamily="2" charset="2"/>
              </a:rPr>
              <a:t>1 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3105D0-0A9B-C464-578D-21E3E6D521D1}"/>
              </a:ext>
            </a:extLst>
          </p:cNvPr>
          <p:cNvSpPr txBox="1"/>
          <p:nvPr/>
        </p:nvSpPr>
        <p:spPr>
          <a:xfrm>
            <a:off x="5231904" y="714181"/>
            <a:ext cx="2075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Corbel" panose="020B0503020204020204" pitchFamily="34" charset="0"/>
                <a:sym typeface="Wingdings" pitchFamily="2" charset="2"/>
              </a:rPr>
              <a:t>4 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DD2CB2-C7FB-17F4-7D68-AE0C3BEC5BED}"/>
              </a:ext>
            </a:extLst>
          </p:cNvPr>
          <p:cNvSpPr txBox="1"/>
          <p:nvPr/>
        </p:nvSpPr>
        <p:spPr>
          <a:xfrm>
            <a:off x="7332966" y="714181"/>
            <a:ext cx="2075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Corbel" panose="020B0503020204020204" pitchFamily="34" charset="0"/>
                <a:sym typeface="Wingdings" pitchFamily="2" charset="2"/>
              </a:rPr>
              <a:t>4.5 months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EA9691-77C3-42FD-AA0B-93753712B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389" y="1042174"/>
            <a:ext cx="1734529" cy="2890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1EAF9C-97FD-FEF2-84F6-8008DD0AB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246" y="1042174"/>
            <a:ext cx="1734529" cy="2890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B46CD3-5873-6182-F135-68ABF207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103" y="1042174"/>
            <a:ext cx="1734529" cy="2890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2EBF06-6F81-F9E4-24A9-88BB6134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389" y="3994502"/>
            <a:ext cx="1734529" cy="28908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F64869-B65D-1DD0-E8B9-E8D89C9A5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246" y="3994502"/>
            <a:ext cx="1734529" cy="28908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10F930-5129-1011-8BBA-3AB7187CD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103" y="3994502"/>
            <a:ext cx="1734529" cy="28908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074D520-09BB-6C64-915A-BB10B3E2B1E9}"/>
              </a:ext>
            </a:extLst>
          </p:cNvPr>
          <p:cNvSpPr txBox="1"/>
          <p:nvPr/>
        </p:nvSpPr>
        <p:spPr>
          <a:xfrm>
            <a:off x="9600222" y="2708920"/>
            <a:ext cx="2452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P24-specific antibody response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associated with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lower viral loads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in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NT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 mothers.</a:t>
            </a:r>
          </a:p>
        </p:txBody>
      </p:sp>
    </p:spTree>
    <p:extLst>
      <p:ext uri="{BB962C8B-B14F-4D97-AF65-F5344CB8AC3E}">
        <p14:creationId xmlns:p14="http://schemas.microsoft.com/office/powerpoint/2010/main" val="16222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7647A-EAE0-5348-51B3-B7BDAF54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8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54B22489-21E9-E3EE-5D7C-83BF19C0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84" y="116632"/>
            <a:ext cx="12005416" cy="665274"/>
          </a:xfrm>
        </p:spPr>
        <p:txBody>
          <a:bodyPr/>
          <a:lstStyle/>
          <a:p>
            <a:r>
              <a:rPr lang="en-US" sz="2800" dirty="0"/>
              <a:t>3. Impact of continuous breastfeeding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AD694-4D08-3E6C-DA28-86E89DAB5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56" y="836712"/>
            <a:ext cx="2110073" cy="1688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4A0B1-8CEC-8531-31D8-DDF4B495C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058" y="1641011"/>
            <a:ext cx="2110073" cy="1688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6BF33-B0C3-8F4D-59A6-701D573EC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556" y="2533030"/>
            <a:ext cx="2110073" cy="1688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8FB3C-C5BD-74A3-9421-8C42961ED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84" y="836712"/>
            <a:ext cx="2110073" cy="1688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7BE203-403B-6860-22FD-3C3C327CA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84" y="2533030"/>
            <a:ext cx="2110073" cy="1688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0B7006-87BF-F7E4-6F8F-7DBCE57AC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528" y="836712"/>
            <a:ext cx="2110073" cy="1688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8A2CA8-9539-A9AA-FC13-124F73C2A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528" y="2533030"/>
            <a:ext cx="2110073" cy="1688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C077A3-98BC-D85F-A2AB-2EBCE1557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0471" y="836712"/>
            <a:ext cx="2110073" cy="1688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9C0255-FF9F-2B48-F8E2-8EE20FC73F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0471" y="2533030"/>
            <a:ext cx="2110073" cy="1688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CA8DDE-236F-6123-F957-0FAEA6BD57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9500" y="836712"/>
            <a:ext cx="2110073" cy="1688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3AA03E-E62F-0D36-9416-660FA45956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74057" y="3485012"/>
            <a:ext cx="2110073" cy="16880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25C0AB-D6E9-191D-5BE7-EC5032295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89500" y="2533030"/>
            <a:ext cx="2110073" cy="16880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FBA5A5-5101-28D5-BFE7-DC316B319201}"/>
              </a:ext>
            </a:extLst>
          </p:cNvPr>
          <p:cNvSpPr txBox="1"/>
          <p:nvPr/>
        </p:nvSpPr>
        <p:spPr>
          <a:xfrm>
            <a:off x="313519" y="5845419"/>
            <a:ext cx="7937080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Higher antibody response in the “Stopped” group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 Low number of samples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9EEC8-67C2-2EFB-48AB-CD1C444170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2970" y="4265545"/>
            <a:ext cx="2014659" cy="1611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CBEFC-65C8-2B30-9AFD-305BF0B562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98" y="4265545"/>
            <a:ext cx="2014659" cy="161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3E2E1-9815-B749-5548-AB04FA455C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3942" y="4265545"/>
            <a:ext cx="2014659" cy="1611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0F35C-C652-4459-BFC6-72552EEC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4914" y="4265545"/>
            <a:ext cx="2014659" cy="1611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0CEBAA-217D-BBF9-A172-02F1E1CD3B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85885" y="4265545"/>
            <a:ext cx="2014659" cy="16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7321F36-DBF7-ADEC-2A29-71C291DE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15" y="271700"/>
            <a:ext cx="10945216" cy="576064"/>
          </a:xfrm>
        </p:spPr>
        <p:txBody>
          <a:bodyPr/>
          <a:lstStyle/>
          <a:p>
            <a:r>
              <a:rPr lang="en-US" sz="2800" dirty="0"/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B4C0C-527E-6140-5059-D02F68A8EEDF}"/>
              </a:ext>
            </a:extLst>
          </p:cNvPr>
          <p:cNvSpPr txBox="1"/>
          <p:nvPr/>
        </p:nvSpPr>
        <p:spPr>
          <a:xfrm>
            <a:off x="7767186" y="1124744"/>
            <a:ext cx="2361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Non-Transmitters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577A8-F91A-030E-4F03-6FC7C8084005}"/>
              </a:ext>
            </a:extLst>
          </p:cNvPr>
          <p:cNvSpPr txBox="1"/>
          <p:nvPr/>
        </p:nvSpPr>
        <p:spPr>
          <a:xfrm>
            <a:off x="1199456" y="1124744"/>
            <a:ext cx="308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85F4B-1D00-BA6B-E37B-85FE460A14B9}"/>
              </a:ext>
            </a:extLst>
          </p:cNvPr>
          <p:cNvSpPr txBox="1"/>
          <p:nvPr/>
        </p:nvSpPr>
        <p:spPr>
          <a:xfrm>
            <a:off x="6075491" y="1756543"/>
            <a:ext cx="585315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Higher IgA response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Negative correlation between VL and p24-antibodies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401C1-52BF-06C1-808E-FFCA4082D878}"/>
              </a:ext>
            </a:extLst>
          </p:cNvPr>
          <p:cNvSpPr txBox="1"/>
          <p:nvPr/>
        </p:nvSpPr>
        <p:spPr>
          <a:xfrm>
            <a:off x="190331" y="1756543"/>
            <a:ext cx="555102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Stronger antibody functionality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è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Higher antibody response in the “Stopped” group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0C58E-208F-6FC1-39F0-87194DD20CCA}"/>
              </a:ext>
            </a:extLst>
          </p:cNvPr>
          <p:cNvGrpSpPr/>
          <p:nvPr/>
        </p:nvGrpSpPr>
        <p:grpSpPr>
          <a:xfrm>
            <a:off x="1343472" y="908720"/>
            <a:ext cx="9032261" cy="5760720"/>
            <a:chOff x="900568" y="-571446"/>
            <a:chExt cx="9979221" cy="70142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0F6CBC-17AC-D2CA-B8A5-7B1F16DD4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765" b="8824"/>
            <a:stretch/>
          </p:blipFill>
          <p:spPr>
            <a:xfrm>
              <a:off x="900568" y="1922095"/>
              <a:ext cx="9979221" cy="434530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DF193B-6B42-04F7-AFB7-C36EFE949174}"/>
                </a:ext>
              </a:extLst>
            </p:cNvPr>
            <p:cNvCxnSpPr>
              <a:cxnSpLocks/>
            </p:cNvCxnSpPr>
            <p:nvPr/>
          </p:nvCxnSpPr>
          <p:spPr>
            <a:xfrm>
              <a:off x="5807968" y="-571446"/>
              <a:ext cx="0" cy="701429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EC1C4D-31FB-E8A5-2B49-A2778DC6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381328"/>
            <a:ext cx="1016000" cy="365760"/>
          </a:xfrm>
        </p:spPr>
        <p:txBody>
          <a:bodyPr/>
          <a:lstStyle/>
          <a:p>
            <a:fld id="{73ADA6E5-3246-4FED-861D-46B59CB6CC9C}" type="slidenum">
              <a:rPr lang="fr-FR" smtClean="0">
                <a:solidFill>
                  <a:srgbClr val="646B86">
                    <a:lumMod val="75000"/>
                  </a:srgbClr>
                </a:solidFill>
                <a:latin typeface="Georgia"/>
              </a:rPr>
              <a:pPr/>
              <a:t>9</a:t>
            </a:fld>
            <a:endParaRPr lang="fr-FR">
              <a:solidFill>
                <a:srgbClr val="646B86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85804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Urbain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IDS-2024-Speaker-Oral-Abstract-template_Verdana.pptx" id="{D9B97BF0-DB50-F745-BF0F-0D1A065B25FE}" vid="{B43CC7F5-5CDE-164C-97FD-C0B942123F8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61357</TotalTime>
  <Words>462</Words>
  <Application>Microsoft Office PowerPoint</Application>
  <PresentationFormat>Widescreen</PresentationFormat>
  <Paragraphs>119</Paragraphs>
  <Slides>14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Corbel</vt:lpstr>
      <vt:lpstr>Courier New</vt:lpstr>
      <vt:lpstr>Georgia</vt:lpstr>
      <vt:lpstr>IAS Ribbon Sans Bold</vt:lpstr>
      <vt:lpstr>IAS Ribbon Sans Regular</vt:lpstr>
      <vt:lpstr>Trebuchet MS</vt:lpstr>
      <vt:lpstr>Verdana</vt:lpstr>
      <vt:lpstr>Verdana Bold</vt:lpstr>
      <vt:lpstr>Wingdings</vt:lpstr>
      <vt:lpstr>Wingdings 2</vt:lpstr>
      <vt:lpstr>1_Urbain</vt:lpstr>
      <vt:lpstr>IAS2023</vt:lpstr>
      <vt:lpstr>Prism 9</vt:lpstr>
      <vt:lpstr>Antibody signatures associated with HIV transmission during breastfeeding</vt:lpstr>
      <vt:lpstr>PowerPoint Presentation</vt:lpstr>
      <vt:lpstr>PowerPoint Presentation</vt:lpstr>
      <vt:lpstr>1. Evolution of antibody response over time in NT and T</vt:lpstr>
      <vt:lpstr>1. Evolution of antibody response over time in NT and T</vt:lpstr>
      <vt:lpstr>1. Evolution of antibody response over time in NT and T</vt:lpstr>
      <vt:lpstr>2. Correlation with milk HIV viral load</vt:lpstr>
      <vt:lpstr>3. Impact of continuous breastfeeding</vt:lpstr>
      <vt:lpstr>Conclusions</vt:lpstr>
      <vt:lpstr>Thank you</vt:lpstr>
      <vt:lpstr>Maternal transfer of immunity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Myeloid cells  and microRNAs in juvenile arthritis</dc:title>
  <dc:creator>Nadège</dc:creator>
  <cp:lastModifiedBy>Preview 6 Rack 2</cp:lastModifiedBy>
  <cp:revision>539</cp:revision>
  <dcterms:created xsi:type="dcterms:W3CDTF">2019-01-20T15:26:35Z</dcterms:created>
  <dcterms:modified xsi:type="dcterms:W3CDTF">2024-07-23T11:07:43Z</dcterms:modified>
</cp:coreProperties>
</file>