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1"/>
  </p:sldMasterIdLst>
  <p:notesMasterIdLst>
    <p:notesMasterId r:id="rId17"/>
  </p:notesMasterIdLst>
  <p:sldIdLst>
    <p:sldId id="266" r:id="rId2"/>
    <p:sldId id="273" r:id="rId3"/>
    <p:sldId id="327" r:id="rId4"/>
    <p:sldId id="329" r:id="rId5"/>
    <p:sldId id="325" r:id="rId6"/>
    <p:sldId id="334" r:id="rId7"/>
    <p:sldId id="335" r:id="rId8"/>
    <p:sldId id="336" r:id="rId9"/>
    <p:sldId id="342" r:id="rId10"/>
    <p:sldId id="344" r:id="rId11"/>
    <p:sldId id="322" r:id="rId12"/>
    <p:sldId id="339" r:id="rId13"/>
    <p:sldId id="337" r:id="rId14"/>
    <p:sldId id="333"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E"/>
    <a:srgbClr val="E2D5C1"/>
    <a:srgbClr val="9FB6DA"/>
    <a:srgbClr val="99E394"/>
    <a:srgbClr val="FFC992"/>
    <a:srgbClr val="2B90CF"/>
    <a:srgbClr val="76D7FF"/>
    <a:srgbClr val="FF8AD9"/>
    <a:srgbClr val="F9B401"/>
    <a:srgbClr val="309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93"/>
    <p:restoredTop sz="95863"/>
  </p:normalViewPr>
  <p:slideViewPr>
    <p:cSldViewPr snapToGrid="0" snapToObjects="1">
      <p:cViewPr varScale="1">
        <p:scale>
          <a:sx n="115" d="100"/>
          <a:sy n="115" d="100"/>
        </p:scale>
        <p:origin x="792" y="96"/>
      </p:cViewPr>
      <p:guideLst>
        <p:guide orient="horz" pos="3566"/>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69225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376202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140914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14580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102472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248400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324065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endParaRPr lang="en-GB" noProof="0" dirty="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1"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9B3F29-75B8-BD6C-204A-CAA4C9B129CE}"/>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269610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58000"/>
            <a:ext cx="7632704" cy="4057050"/>
          </a:xfrm>
          <a:prstGeom prst="rect">
            <a:avLst/>
          </a:prstGeom>
        </p:spPr>
        <p:txBody>
          <a:bodyPr lIns="0" tIns="0" rIns="0" bIns="0"/>
          <a:lstStyle>
            <a:lvl1pPr marL="0" indent="0">
              <a:buFont typeface="Courier New" panose="02070309020205020404" pitchFamily="49" charset="0"/>
              <a:buNone/>
              <a:defRPr sz="1800"/>
            </a:lvl1pPr>
          </a:lstStyle>
          <a:p>
            <a:r>
              <a:rPr lang="en-GB" noProof="0" dirty="0">
                <a:solidFill>
                  <a:srgbClr val="2C90CF"/>
                </a:solidFill>
              </a:rPr>
              <a:t>Question1?</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Question2?</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Question3?</a:t>
            </a:r>
            <a:endParaRPr lang="en-GB" dirty="0"/>
          </a:p>
          <a:p>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p>
          <a:p>
            <a:endParaRPr lang="en-GB" dirty="0"/>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561975"/>
            <a:ext cx="7632700" cy="1103314"/>
          </a:xfrm>
          <a:prstGeom prst="rect">
            <a:avLst/>
          </a:prstGeom>
        </p:spPr>
        <p:txBody>
          <a:bodyPr lIns="0" tIns="0" rIns="0" bIns="0" anchor="t"/>
          <a:lstStyle>
            <a:lvl1pPr>
              <a:defRPr/>
            </a:lvl1pPr>
          </a:lstStyle>
          <a:p>
            <a:r>
              <a:rPr lang="en-GB" noProof="0"/>
              <a:t>Click to edit Master title style</a:t>
            </a:r>
            <a:endParaRPr lang="en-GB" noProof="0" dirty="0"/>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
        <p:nvSpPr>
          <p:cNvPr id="4" name="TextBox 3">
            <a:extLst>
              <a:ext uri="{FF2B5EF4-FFF2-40B4-BE49-F238E27FC236}">
                <a16:creationId xmlns:a16="http://schemas.microsoft.com/office/drawing/2014/main" id="{950425BB-4AFC-0A7F-D69B-AFD558616BA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9B2C4D40-64AF-619A-26D2-BCFCF400D637}"/>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Tree>
    <p:extLst>
      <p:ext uri="{BB962C8B-B14F-4D97-AF65-F5344CB8AC3E}">
        <p14:creationId xmlns:p14="http://schemas.microsoft.com/office/powerpoint/2010/main" val="954355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404783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5"/>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4" r:id="rId3"/>
    <p:sldLayoutId id="2147483665" r:id="rId4"/>
    <p:sldLayoutId id="2147483667" r:id="rId5"/>
    <p:sldLayoutId id="2147483698" r:id="rId6"/>
    <p:sldLayoutId id="2147483699" r:id="rId7"/>
    <p:sldLayoutId id="2147483700" r:id="rId8"/>
    <p:sldLayoutId id="2147483696" r:id="rId9"/>
    <p:sldLayoutId id="2147483697" r:id="rId10"/>
    <p:sldLayoutId id="2147483674" r:id="rId11"/>
    <p:sldLayoutId id="2147483688" r:id="rId12"/>
    <p:sldLayoutId id="2147483701"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5.wdp"/><Relationship Id="rId10" Type="http://schemas.openxmlformats.org/officeDocument/2006/relationships/image" Target="../media/image7.tiff"/><Relationship Id="rId4" Type="http://schemas.openxmlformats.org/officeDocument/2006/relationships/image" Target="../media/image36.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3.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6.jpeg"/><Relationship Id="rId7" Type="http://schemas.openxmlformats.org/officeDocument/2006/relationships/image" Target="../media/image7.tiff"/><Relationship Id="rId12" Type="http://schemas.openxmlformats.org/officeDocument/2006/relationships/image" Target="../media/image52.png"/><Relationship Id="rId2" Type="http://schemas.openxmlformats.org/officeDocument/2006/relationships/image" Target="../media/image45.jpg"/><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8.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tiff"/><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7.tiff"/><Relationship Id="rId7"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7.tiff"/><Relationship Id="rId7" Type="http://schemas.openxmlformats.org/officeDocument/2006/relationships/image" Target="../media/image20.tiff"/><Relationship Id="rId12"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jpeg"/><Relationship Id="rId10" Type="http://schemas.openxmlformats.org/officeDocument/2006/relationships/image" Target="../media/image23.tiff"/><Relationship Id="rId4" Type="http://schemas.openxmlformats.org/officeDocument/2006/relationships/image" Target="../media/image10.jpeg"/><Relationship Id="rId9"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0.jpe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34.TIF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3846444" y="1812056"/>
            <a:ext cx="8117874" cy="4296397"/>
          </a:xfrm>
        </p:spPr>
        <p:txBody>
          <a:bodyPr anchor="ctr" anchorCtr="0">
            <a:noAutofit/>
          </a:bodyPr>
          <a:lstStyle/>
          <a:p>
            <a:pPr algn="ctr"/>
            <a:r>
              <a:rPr lang="en-ZA" sz="3600" b="1" i="0" dirty="0">
                <a:solidFill>
                  <a:srgbClr val="FF0000"/>
                </a:solidFill>
                <a:effectLst/>
                <a:highlight>
                  <a:srgbClr val="FFFFFF"/>
                </a:highlight>
                <a:latin typeface="+mn-lt"/>
                <a:cs typeface="Arial" panose="020B0604020202020204" pitchFamily="34" charset="0"/>
              </a:rPr>
              <a:t>Comparative analysis of the HIV reservoir localisation and cellular function in paediatric and adult tonsillar tissues</a:t>
            </a:r>
            <a:endParaRPr lang="en-GB" sz="3600" dirty="0">
              <a:solidFill>
                <a:srgbClr val="FF0000"/>
              </a:solidFill>
              <a:latin typeface="+mn-lt"/>
              <a:cs typeface="Arial" panose="020B0604020202020204" pitchFamily="34" charset="0"/>
            </a:endParaRPr>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p:txBody>
          <a:bodyPr>
            <a:normAutofit fontScale="85000" lnSpcReduction="10000"/>
          </a:bodyPr>
          <a:lstStyle/>
          <a:p>
            <a:r>
              <a:rPr lang="en-GB" dirty="0"/>
              <a:t>HIV in children: What are the Challenges?</a:t>
            </a: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normAutofit fontScale="92500"/>
          </a:bodyPr>
          <a:lstStyle/>
          <a:p>
            <a:r>
              <a:rPr lang="en-GB" dirty="0" err="1"/>
              <a:t>Dr.</a:t>
            </a:r>
            <a:r>
              <a:rPr lang="en-GB" dirty="0"/>
              <a:t> Faiaz Shaik Abdool, PhD (Africa Health Research Institute – Durban, SA) </a:t>
            </a:r>
          </a:p>
        </p:txBody>
      </p:sp>
      <p:grpSp>
        <p:nvGrpSpPr>
          <p:cNvPr id="7" name="Group 6">
            <a:extLst>
              <a:ext uri="{FF2B5EF4-FFF2-40B4-BE49-F238E27FC236}">
                <a16:creationId xmlns:a16="http://schemas.microsoft.com/office/drawing/2014/main" id="{A16B244F-CFE5-CF64-39B5-ECEFF97C82DC}"/>
              </a:ext>
            </a:extLst>
          </p:cNvPr>
          <p:cNvGrpSpPr/>
          <p:nvPr/>
        </p:nvGrpSpPr>
        <p:grpSpPr>
          <a:xfrm>
            <a:off x="10423376" y="5746514"/>
            <a:ext cx="1621231" cy="1047629"/>
            <a:chOff x="10423376" y="5746514"/>
            <a:chExt cx="1621231" cy="1047629"/>
          </a:xfrm>
        </p:grpSpPr>
        <p:pic>
          <p:nvPicPr>
            <p:cNvPr id="5" name="Picture 4">
              <a:extLst>
                <a:ext uri="{FF2B5EF4-FFF2-40B4-BE49-F238E27FC236}">
                  <a16:creationId xmlns:a16="http://schemas.microsoft.com/office/drawing/2014/main" id="{62FCE157-5F0A-4BF3-BC62-FA7A6A1DF286}"/>
                </a:ext>
              </a:extLst>
            </p:cNvPr>
            <p:cNvPicPr>
              <a:picLocks noChangeAspect="1"/>
            </p:cNvPicPr>
            <p:nvPr/>
          </p:nvPicPr>
          <p:blipFill>
            <a:blip r:embed="rId2"/>
            <a:stretch>
              <a:fillRect/>
            </a:stretch>
          </p:blipFill>
          <p:spPr>
            <a:xfrm>
              <a:off x="10423376" y="5746514"/>
              <a:ext cx="1621231" cy="435330"/>
            </a:xfrm>
            <a:prstGeom prst="rect">
              <a:avLst/>
            </a:prstGeom>
          </p:spPr>
        </p:pic>
        <p:pic>
          <p:nvPicPr>
            <p:cNvPr id="6" name="Picture 5" descr="A close-up of a logo&#10;&#10;Description automatically generated">
              <a:extLst>
                <a:ext uri="{FF2B5EF4-FFF2-40B4-BE49-F238E27FC236}">
                  <a16:creationId xmlns:a16="http://schemas.microsoft.com/office/drawing/2014/main" id="{2CFB669D-5401-EE28-9E7A-12C0B43C6716}"/>
                </a:ext>
              </a:extLst>
            </p:cNvPr>
            <p:cNvPicPr>
              <a:picLocks noChangeAspect="1"/>
            </p:cNvPicPr>
            <p:nvPr/>
          </p:nvPicPr>
          <p:blipFill>
            <a:blip r:embed="rId3"/>
            <a:stretch>
              <a:fillRect/>
            </a:stretch>
          </p:blipFill>
          <p:spPr>
            <a:xfrm>
              <a:off x="10428526" y="6324353"/>
              <a:ext cx="1616081" cy="469790"/>
            </a:xfrm>
            <a:prstGeom prst="rect">
              <a:avLst/>
            </a:prstGeom>
          </p:spPr>
        </p:pic>
      </p:gr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purple background&#10;&#10;Description automatically generated">
            <a:extLst>
              <a:ext uri="{FF2B5EF4-FFF2-40B4-BE49-F238E27FC236}">
                <a16:creationId xmlns:a16="http://schemas.microsoft.com/office/drawing/2014/main" id="{20B98A00-B72A-E6CD-EC3B-F9DE55AB3E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4953164" y="690215"/>
            <a:ext cx="4716908" cy="2792411"/>
          </a:xfrm>
          <a:prstGeom prst="rect">
            <a:avLst/>
          </a:prstGeom>
        </p:spPr>
      </p:pic>
      <p:pic>
        <p:nvPicPr>
          <p:cNvPr id="5" name="Picture 4" descr="A blue and purple speckled surface&#10;&#10;Description automatically generated">
            <a:extLst>
              <a:ext uri="{FF2B5EF4-FFF2-40B4-BE49-F238E27FC236}">
                <a16:creationId xmlns:a16="http://schemas.microsoft.com/office/drawing/2014/main" id="{A80F7CC3-424F-2DB0-24EB-CF3FD0C252C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155048" y="690215"/>
            <a:ext cx="4716908" cy="2792411"/>
          </a:xfrm>
          <a:prstGeom prst="rect">
            <a:avLst/>
          </a:prstGeom>
        </p:spPr>
      </p:pic>
      <p:pic>
        <p:nvPicPr>
          <p:cNvPr id="7" name="Picture 6" descr="A blue and green speckled background&#10;&#10;Description automatically generated">
            <a:extLst>
              <a:ext uri="{FF2B5EF4-FFF2-40B4-BE49-F238E27FC236}">
                <a16:creationId xmlns:a16="http://schemas.microsoft.com/office/drawing/2014/main" id="{B8668AEF-4FFA-FB2F-229F-93AC942BDDE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155048" y="3582335"/>
            <a:ext cx="4716908" cy="2792411"/>
          </a:xfrm>
          <a:prstGeom prst="rect">
            <a:avLst/>
          </a:prstGeom>
        </p:spPr>
      </p:pic>
      <p:pic>
        <p:nvPicPr>
          <p:cNvPr id="9" name="Picture 8" descr="A blue and purple speckled surface&#10;&#10;Description automatically generated">
            <a:extLst>
              <a:ext uri="{FF2B5EF4-FFF2-40B4-BE49-F238E27FC236}">
                <a16:creationId xmlns:a16="http://schemas.microsoft.com/office/drawing/2014/main" id="{BD3BC85B-9BA7-15D0-7808-1CA5F167A45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Lst>
          </a:blip>
          <a:stretch>
            <a:fillRect/>
          </a:stretch>
        </p:blipFill>
        <p:spPr>
          <a:xfrm>
            <a:off x="4953164" y="3582335"/>
            <a:ext cx="4716908" cy="2792411"/>
          </a:xfrm>
          <a:prstGeom prst="rect">
            <a:avLst/>
          </a:prstGeom>
        </p:spPr>
      </p:pic>
      <p:sp>
        <p:nvSpPr>
          <p:cNvPr id="4" name="Oval 3">
            <a:extLst>
              <a:ext uri="{FF2B5EF4-FFF2-40B4-BE49-F238E27FC236}">
                <a16:creationId xmlns:a16="http://schemas.microsoft.com/office/drawing/2014/main" id="{9BEC37FB-9089-8DA4-701B-A17AB9F83EE0}"/>
              </a:ext>
            </a:extLst>
          </p:cNvPr>
          <p:cNvSpPr/>
          <p:nvPr/>
        </p:nvSpPr>
        <p:spPr>
          <a:xfrm rot="12775416">
            <a:off x="5991307" y="1061217"/>
            <a:ext cx="3273291" cy="218534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6" name="Oval 5">
            <a:extLst>
              <a:ext uri="{FF2B5EF4-FFF2-40B4-BE49-F238E27FC236}">
                <a16:creationId xmlns:a16="http://schemas.microsoft.com/office/drawing/2014/main" id="{1D1C5B0E-0A56-564B-C576-A0C5B515B7C5}"/>
              </a:ext>
            </a:extLst>
          </p:cNvPr>
          <p:cNvSpPr/>
          <p:nvPr/>
        </p:nvSpPr>
        <p:spPr>
          <a:xfrm rot="12811077">
            <a:off x="1287598" y="1061216"/>
            <a:ext cx="3560660" cy="218534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8" name="Oval 7">
            <a:extLst>
              <a:ext uri="{FF2B5EF4-FFF2-40B4-BE49-F238E27FC236}">
                <a16:creationId xmlns:a16="http://schemas.microsoft.com/office/drawing/2014/main" id="{D8F4939A-64A6-3AE2-39B0-48E6E0FFA2CE}"/>
              </a:ext>
            </a:extLst>
          </p:cNvPr>
          <p:cNvSpPr/>
          <p:nvPr/>
        </p:nvSpPr>
        <p:spPr>
          <a:xfrm rot="13377180">
            <a:off x="1380387" y="3914831"/>
            <a:ext cx="3273291" cy="218534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10" name="Oval 9">
            <a:extLst>
              <a:ext uri="{FF2B5EF4-FFF2-40B4-BE49-F238E27FC236}">
                <a16:creationId xmlns:a16="http://schemas.microsoft.com/office/drawing/2014/main" id="{29935437-BEEA-183C-1215-447AC5C4B86B}"/>
              </a:ext>
            </a:extLst>
          </p:cNvPr>
          <p:cNvSpPr/>
          <p:nvPr/>
        </p:nvSpPr>
        <p:spPr>
          <a:xfrm rot="13377180">
            <a:off x="6184115" y="3910189"/>
            <a:ext cx="3273291" cy="218534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12" name="TextBox 11">
            <a:extLst>
              <a:ext uri="{FF2B5EF4-FFF2-40B4-BE49-F238E27FC236}">
                <a16:creationId xmlns:a16="http://schemas.microsoft.com/office/drawing/2014/main" id="{6C11A0F5-AB3B-2D52-404D-D1FCBC66E3D9}"/>
              </a:ext>
            </a:extLst>
          </p:cNvPr>
          <p:cNvSpPr txBox="1"/>
          <p:nvPr/>
        </p:nvSpPr>
        <p:spPr>
          <a:xfrm>
            <a:off x="9670072" y="2810024"/>
            <a:ext cx="2708988" cy="2031325"/>
          </a:xfrm>
          <a:prstGeom prst="rect">
            <a:avLst/>
          </a:prstGeom>
          <a:noFill/>
        </p:spPr>
        <p:txBody>
          <a:bodyPr wrap="square" rtlCol="0">
            <a:spAutoFit/>
          </a:bodyPr>
          <a:lstStyle/>
          <a:p>
            <a:r>
              <a:rPr lang="en-GB" b="1" dirty="0"/>
              <a:t>Adolescent: </a:t>
            </a:r>
            <a:r>
              <a:rPr lang="en-GB" dirty="0"/>
              <a:t>12 YR</a:t>
            </a:r>
          </a:p>
          <a:p>
            <a:endParaRPr lang="en-GB" dirty="0"/>
          </a:p>
          <a:p>
            <a:r>
              <a:rPr lang="en-GB" b="1" dirty="0"/>
              <a:t>VL</a:t>
            </a:r>
            <a:r>
              <a:rPr lang="en-GB" dirty="0"/>
              <a:t>: 17 000 cps/ml</a:t>
            </a:r>
          </a:p>
          <a:p>
            <a:endParaRPr lang="en-GB" dirty="0"/>
          </a:p>
          <a:p>
            <a:r>
              <a:rPr lang="en-GB" b="1" dirty="0"/>
              <a:t>ART</a:t>
            </a:r>
            <a:r>
              <a:rPr lang="en-GB" dirty="0"/>
              <a:t>: not on ART</a:t>
            </a:r>
          </a:p>
          <a:p>
            <a:endParaRPr lang="en-GB" dirty="0"/>
          </a:p>
          <a:p>
            <a:endParaRPr lang="en-GB" dirty="0"/>
          </a:p>
        </p:txBody>
      </p:sp>
      <p:sp>
        <p:nvSpPr>
          <p:cNvPr id="13" name="TextBox 12">
            <a:extLst>
              <a:ext uri="{FF2B5EF4-FFF2-40B4-BE49-F238E27FC236}">
                <a16:creationId xmlns:a16="http://schemas.microsoft.com/office/drawing/2014/main" id="{96957D9C-19FD-6CFE-A9D8-4D4DF670BD38}"/>
              </a:ext>
            </a:extLst>
          </p:cNvPr>
          <p:cNvSpPr txBox="1"/>
          <p:nvPr/>
        </p:nvSpPr>
        <p:spPr>
          <a:xfrm>
            <a:off x="177338" y="3150003"/>
            <a:ext cx="5559535" cy="369332"/>
          </a:xfrm>
          <a:prstGeom prst="rect">
            <a:avLst/>
          </a:prstGeom>
          <a:noFill/>
        </p:spPr>
        <p:txBody>
          <a:bodyPr wrap="none" rtlCol="0">
            <a:spAutoFit/>
          </a:bodyPr>
          <a:lstStyle/>
          <a:p>
            <a:r>
              <a:rPr lang="en-GB" b="1" dirty="0">
                <a:solidFill>
                  <a:schemeClr val="bg1"/>
                </a:solidFill>
              </a:rPr>
              <a:t>CXCR5									   CD4</a:t>
            </a:r>
          </a:p>
        </p:txBody>
      </p:sp>
      <p:sp>
        <p:nvSpPr>
          <p:cNvPr id="14" name="TextBox 13">
            <a:extLst>
              <a:ext uri="{FF2B5EF4-FFF2-40B4-BE49-F238E27FC236}">
                <a16:creationId xmlns:a16="http://schemas.microsoft.com/office/drawing/2014/main" id="{6F373325-9677-56A8-B8F3-17C4DB75AC0F}"/>
              </a:ext>
            </a:extLst>
          </p:cNvPr>
          <p:cNvSpPr txBox="1"/>
          <p:nvPr/>
        </p:nvSpPr>
        <p:spPr>
          <a:xfrm>
            <a:off x="147801" y="6039396"/>
            <a:ext cx="7777760" cy="369332"/>
          </a:xfrm>
          <a:prstGeom prst="rect">
            <a:avLst/>
          </a:prstGeom>
          <a:noFill/>
        </p:spPr>
        <p:txBody>
          <a:bodyPr wrap="square" rtlCol="0">
            <a:spAutoFit/>
          </a:bodyPr>
          <a:lstStyle/>
          <a:p>
            <a:r>
              <a:rPr lang="en-GB" b="1" dirty="0">
                <a:solidFill>
                  <a:schemeClr val="bg1"/>
                </a:solidFill>
              </a:rPr>
              <a:t>HIV p24								   MERGED</a:t>
            </a:r>
          </a:p>
        </p:txBody>
      </p:sp>
      <p:sp>
        <p:nvSpPr>
          <p:cNvPr id="16" name="Title 1">
            <a:extLst>
              <a:ext uri="{FF2B5EF4-FFF2-40B4-BE49-F238E27FC236}">
                <a16:creationId xmlns:a16="http://schemas.microsoft.com/office/drawing/2014/main" id="{BE828120-5FFB-1C40-A5D0-0544FF7E8399}"/>
              </a:ext>
            </a:extLst>
          </p:cNvPr>
          <p:cNvSpPr txBox="1">
            <a:spLocks/>
          </p:cNvSpPr>
          <p:nvPr/>
        </p:nvSpPr>
        <p:spPr>
          <a:xfrm>
            <a:off x="147801" y="259818"/>
            <a:ext cx="9902825" cy="646113"/>
          </a:xfrm>
          <a:prstGeom prst="rect">
            <a:avLst/>
          </a:prstGeom>
        </p:spPr>
        <p:txBody>
          <a:bodyPr vert="horz" lIns="0" tIns="0" rIns="0" bIns="0" rtlCol="0" anchor="t">
            <a:normAutofit fontScale="750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gn="ctr"/>
            <a:r>
              <a:rPr lang="en-GB" dirty="0"/>
              <a:t>HIV-P24 localisation in Tonsil from PWVH</a:t>
            </a:r>
          </a:p>
        </p:txBody>
      </p:sp>
      <p:pic>
        <p:nvPicPr>
          <p:cNvPr id="2" name="Picture 1">
            <a:extLst>
              <a:ext uri="{FF2B5EF4-FFF2-40B4-BE49-F238E27FC236}">
                <a16:creationId xmlns:a16="http://schemas.microsoft.com/office/drawing/2014/main" id="{BB172194-AB1F-52A8-8D78-498DAA7FD90B}"/>
              </a:ext>
            </a:extLst>
          </p:cNvPr>
          <p:cNvPicPr>
            <a:picLocks noChangeAspect="1"/>
          </p:cNvPicPr>
          <p:nvPr/>
        </p:nvPicPr>
        <p:blipFill>
          <a:blip r:embed="rId10"/>
          <a:stretch>
            <a:fillRect/>
          </a:stretch>
        </p:blipFill>
        <p:spPr>
          <a:xfrm>
            <a:off x="10482635" y="6314164"/>
            <a:ext cx="1621231" cy="435330"/>
          </a:xfrm>
          <a:prstGeom prst="rect">
            <a:avLst/>
          </a:prstGeom>
        </p:spPr>
      </p:pic>
    </p:spTree>
    <p:extLst>
      <p:ext uri="{BB962C8B-B14F-4D97-AF65-F5344CB8AC3E}">
        <p14:creationId xmlns:p14="http://schemas.microsoft.com/office/powerpoint/2010/main" val="4280416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ue and black speckled background&#10;&#10;Description automatically generated">
            <a:extLst>
              <a:ext uri="{FF2B5EF4-FFF2-40B4-BE49-F238E27FC236}">
                <a16:creationId xmlns:a16="http://schemas.microsoft.com/office/drawing/2014/main" id="{CB78E2F9-2E8C-8F23-F25E-94374D291D2C}"/>
              </a:ext>
            </a:extLst>
          </p:cNvPr>
          <p:cNvPicPr>
            <a:picLocks noChangeAspect="1"/>
          </p:cNvPicPr>
          <p:nvPr/>
        </p:nvPicPr>
        <p:blipFill>
          <a:blip r:embed="rId2"/>
          <a:stretch>
            <a:fillRect/>
          </a:stretch>
        </p:blipFill>
        <p:spPr>
          <a:xfrm>
            <a:off x="4774489" y="1134967"/>
            <a:ext cx="4513154" cy="2484160"/>
          </a:xfrm>
          <a:prstGeom prst="rect">
            <a:avLst/>
          </a:prstGeom>
        </p:spPr>
      </p:pic>
      <p:pic>
        <p:nvPicPr>
          <p:cNvPr id="16" name="Picture 15" descr="A blue and purple speckled background&#10;&#10;Description automatically generated">
            <a:extLst>
              <a:ext uri="{FF2B5EF4-FFF2-40B4-BE49-F238E27FC236}">
                <a16:creationId xmlns:a16="http://schemas.microsoft.com/office/drawing/2014/main" id="{0809A69E-432D-000E-AD86-E44500D46A7E}"/>
              </a:ext>
            </a:extLst>
          </p:cNvPr>
          <p:cNvPicPr>
            <a:picLocks noChangeAspect="1"/>
          </p:cNvPicPr>
          <p:nvPr/>
        </p:nvPicPr>
        <p:blipFill>
          <a:blip r:embed="rId3"/>
          <a:stretch>
            <a:fillRect/>
          </a:stretch>
        </p:blipFill>
        <p:spPr>
          <a:xfrm>
            <a:off x="162791" y="1118583"/>
            <a:ext cx="4544641" cy="2500544"/>
          </a:xfrm>
          <a:prstGeom prst="rect">
            <a:avLst/>
          </a:prstGeom>
        </p:spPr>
      </p:pic>
      <p:pic>
        <p:nvPicPr>
          <p:cNvPr id="2" name="Picture 1">
            <a:extLst>
              <a:ext uri="{FF2B5EF4-FFF2-40B4-BE49-F238E27FC236}">
                <a16:creationId xmlns:a16="http://schemas.microsoft.com/office/drawing/2014/main" id="{2C145423-8191-4FD7-AD75-393C95A862B8}"/>
              </a:ext>
            </a:extLst>
          </p:cNvPr>
          <p:cNvPicPr>
            <a:picLocks noChangeAspect="1"/>
          </p:cNvPicPr>
          <p:nvPr/>
        </p:nvPicPr>
        <p:blipFill>
          <a:blip r:embed="rId4"/>
          <a:stretch>
            <a:fillRect/>
          </a:stretch>
        </p:blipFill>
        <p:spPr>
          <a:xfrm>
            <a:off x="10482635" y="6314164"/>
            <a:ext cx="1621231" cy="435330"/>
          </a:xfrm>
          <a:prstGeom prst="rect">
            <a:avLst/>
          </a:prstGeom>
        </p:spPr>
      </p:pic>
      <p:sp>
        <p:nvSpPr>
          <p:cNvPr id="18" name="Title 1">
            <a:extLst>
              <a:ext uri="{FF2B5EF4-FFF2-40B4-BE49-F238E27FC236}">
                <a16:creationId xmlns:a16="http://schemas.microsoft.com/office/drawing/2014/main" id="{12C468F0-8D97-6B6E-B009-3AD33FA4CA91}"/>
              </a:ext>
            </a:extLst>
          </p:cNvPr>
          <p:cNvSpPr>
            <a:spLocks noGrp="1"/>
          </p:cNvSpPr>
          <p:nvPr>
            <p:ph type="title"/>
          </p:nvPr>
        </p:nvSpPr>
        <p:spPr>
          <a:xfrm>
            <a:off x="162791" y="381982"/>
            <a:ext cx="10339760" cy="736601"/>
          </a:xfrm>
        </p:spPr>
        <p:txBody>
          <a:bodyPr>
            <a:normAutofit/>
          </a:bodyPr>
          <a:lstStyle/>
          <a:p>
            <a:r>
              <a:rPr lang="en-GB" sz="3300" dirty="0"/>
              <a:t>HIV-P24 localisation in Tonsil from PWSH</a:t>
            </a:r>
          </a:p>
        </p:txBody>
      </p:sp>
      <p:sp>
        <p:nvSpPr>
          <p:cNvPr id="9" name="TextBox 8">
            <a:extLst>
              <a:ext uri="{FF2B5EF4-FFF2-40B4-BE49-F238E27FC236}">
                <a16:creationId xmlns:a16="http://schemas.microsoft.com/office/drawing/2014/main" id="{69BD28F1-574D-D17D-4784-5E6EE092F5DC}"/>
              </a:ext>
            </a:extLst>
          </p:cNvPr>
          <p:cNvSpPr txBox="1"/>
          <p:nvPr/>
        </p:nvSpPr>
        <p:spPr>
          <a:xfrm>
            <a:off x="9298724" y="2839210"/>
            <a:ext cx="2893276" cy="1754326"/>
          </a:xfrm>
          <a:prstGeom prst="rect">
            <a:avLst/>
          </a:prstGeom>
          <a:noFill/>
        </p:spPr>
        <p:txBody>
          <a:bodyPr wrap="square" rtlCol="0">
            <a:spAutoFit/>
          </a:bodyPr>
          <a:lstStyle/>
          <a:p>
            <a:r>
              <a:rPr lang="en-GB" b="1" dirty="0"/>
              <a:t>Paediatric: </a:t>
            </a:r>
            <a:r>
              <a:rPr lang="en-GB" dirty="0"/>
              <a:t>1 </a:t>
            </a:r>
            <a:r>
              <a:rPr lang="en-GB" dirty="0" err="1"/>
              <a:t>yr</a:t>
            </a:r>
            <a:r>
              <a:rPr lang="en-GB" dirty="0"/>
              <a:t> 8mo</a:t>
            </a:r>
          </a:p>
          <a:p>
            <a:endParaRPr lang="en-GB" dirty="0"/>
          </a:p>
          <a:p>
            <a:r>
              <a:rPr lang="en-GB" b="1" dirty="0"/>
              <a:t>VL</a:t>
            </a:r>
            <a:r>
              <a:rPr lang="en-GB" dirty="0"/>
              <a:t>: &lt;30 cps/ml</a:t>
            </a:r>
          </a:p>
          <a:p>
            <a:endParaRPr lang="en-GB" dirty="0"/>
          </a:p>
          <a:p>
            <a:r>
              <a:rPr lang="en-GB" b="1" dirty="0"/>
              <a:t>ART</a:t>
            </a:r>
            <a:r>
              <a:rPr lang="en-GB" dirty="0"/>
              <a:t>: 1 </a:t>
            </a:r>
            <a:r>
              <a:rPr lang="en-GB" dirty="0" err="1"/>
              <a:t>wk</a:t>
            </a:r>
            <a:r>
              <a:rPr lang="en-GB" dirty="0"/>
              <a:t> after Birth</a:t>
            </a:r>
          </a:p>
          <a:p>
            <a:endParaRPr lang="en-GB" dirty="0"/>
          </a:p>
        </p:txBody>
      </p:sp>
      <p:sp>
        <p:nvSpPr>
          <p:cNvPr id="4" name="Oval 3">
            <a:extLst>
              <a:ext uri="{FF2B5EF4-FFF2-40B4-BE49-F238E27FC236}">
                <a16:creationId xmlns:a16="http://schemas.microsoft.com/office/drawing/2014/main" id="{60889C71-4A97-C724-7CA3-E709748FA0C4}"/>
              </a:ext>
            </a:extLst>
          </p:cNvPr>
          <p:cNvSpPr/>
          <p:nvPr/>
        </p:nvSpPr>
        <p:spPr>
          <a:xfrm rot="385808">
            <a:off x="770161" y="1726579"/>
            <a:ext cx="3408039" cy="1855932"/>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10" name="Oval 9">
            <a:extLst>
              <a:ext uri="{FF2B5EF4-FFF2-40B4-BE49-F238E27FC236}">
                <a16:creationId xmlns:a16="http://schemas.microsoft.com/office/drawing/2014/main" id="{56909313-9B63-215D-1077-8AC7E9E99039}"/>
              </a:ext>
            </a:extLst>
          </p:cNvPr>
          <p:cNvSpPr/>
          <p:nvPr/>
        </p:nvSpPr>
        <p:spPr>
          <a:xfrm rot="385808">
            <a:off x="1412395" y="4100773"/>
            <a:ext cx="2643950" cy="1692669"/>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11" name="Oval 10">
            <a:extLst>
              <a:ext uri="{FF2B5EF4-FFF2-40B4-BE49-F238E27FC236}">
                <a16:creationId xmlns:a16="http://schemas.microsoft.com/office/drawing/2014/main" id="{003C5F08-DDD2-F294-A19E-E5419570FF77}"/>
              </a:ext>
            </a:extLst>
          </p:cNvPr>
          <p:cNvSpPr/>
          <p:nvPr/>
        </p:nvSpPr>
        <p:spPr>
          <a:xfrm rot="385808">
            <a:off x="6042527" y="4177759"/>
            <a:ext cx="2643950" cy="1692669"/>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20" name="Oval 19">
            <a:extLst>
              <a:ext uri="{FF2B5EF4-FFF2-40B4-BE49-F238E27FC236}">
                <a16:creationId xmlns:a16="http://schemas.microsoft.com/office/drawing/2014/main" id="{A67C68E0-800E-72DC-22A9-0D7A5AB88914}"/>
              </a:ext>
            </a:extLst>
          </p:cNvPr>
          <p:cNvSpPr/>
          <p:nvPr/>
        </p:nvSpPr>
        <p:spPr>
          <a:xfrm rot="385808">
            <a:off x="5263067" y="1728508"/>
            <a:ext cx="3408039" cy="1855932"/>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pic>
        <p:nvPicPr>
          <p:cNvPr id="24" name="Picture 23" descr="A blue and white background&#10;&#10;Description automatically generated">
            <a:extLst>
              <a:ext uri="{FF2B5EF4-FFF2-40B4-BE49-F238E27FC236}">
                <a16:creationId xmlns:a16="http://schemas.microsoft.com/office/drawing/2014/main" id="{29D86E59-DBCD-703B-60F4-871CD5A9849D}"/>
              </a:ext>
            </a:extLst>
          </p:cNvPr>
          <p:cNvPicPr>
            <a:picLocks noChangeAspect="1"/>
          </p:cNvPicPr>
          <p:nvPr/>
        </p:nvPicPr>
        <p:blipFill>
          <a:blip r:embed="rId5"/>
          <a:stretch>
            <a:fillRect/>
          </a:stretch>
        </p:blipFill>
        <p:spPr>
          <a:xfrm>
            <a:off x="162791" y="3699179"/>
            <a:ext cx="4533560" cy="2495855"/>
          </a:xfrm>
          <a:prstGeom prst="rect">
            <a:avLst/>
          </a:prstGeom>
        </p:spPr>
      </p:pic>
      <p:sp>
        <p:nvSpPr>
          <p:cNvPr id="25" name="Oval 24">
            <a:extLst>
              <a:ext uri="{FF2B5EF4-FFF2-40B4-BE49-F238E27FC236}">
                <a16:creationId xmlns:a16="http://schemas.microsoft.com/office/drawing/2014/main" id="{833DE434-30A6-91EB-5977-D08946020F20}"/>
              </a:ext>
            </a:extLst>
          </p:cNvPr>
          <p:cNvSpPr/>
          <p:nvPr/>
        </p:nvSpPr>
        <p:spPr>
          <a:xfrm rot="385808">
            <a:off x="641568" y="4273233"/>
            <a:ext cx="3408039" cy="1855932"/>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pic>
        <p:nvPicPr>
          <p:cNvPr id="27" name="Picture 26" descr="A blue and purple speckled background&#10;&#10;Description automatically generated">
            <a:extLst>
              <a:ext uri="{FF2B5EF4-FFF2-40B4-BE49-F238E27FC236}">
                <a16:creationId xmlns:a16="http://schemas.microsoft.com/office/drawing/2014/main" id="{0F123823-2BC5-E9FA-2088-D7044B8CAAB3}"/>
              </a:ext>
            </a:extLst>
          </p:cNvPr>
          <p:cNvPicPr>
            <a:picLocks noChangeAspect="1"/>
          </p:cNvPicPr>
          <p:nvPr/>
        </p:nvPicPr>
        <p:blipFill>
          <a:blip r:embed="rId6"/>
          <a:stretch>
            <a:fillRect/>
          </a:stretch>
        </p:blipFill>
        <p:spPr>
          <a:xfrm>
            <a:off x="4754083" y="3699179"/>
            <a:ext cx="4533560" cy="2495855"/>
          </a:xfrm>
          <a:prstGeom prst="rect">
            <a:avLst/>
          </a:prstGeom>
        </p:spPr>
      </p:pic>
      <p:sp>
        <p:nvSpPr>
          <p:cNvPr id="28" name="Oval 27">
            <a:extLst>
              <a:ext uri="{FF2B5EF4-FFF2-40B4-BE49-F238E27FC236}">
                <a16:creationId xmlns:a16="http://schemas.microsoft.com/office/drawing/2014/main" id="{BC4F4ABA-A1A5-BE77-EE91-48CE99798258}"/>
              </a:ext>
            </a:extLst>
          </p:cNvPr>
          <p:cNvSpPr/>
          <p:nvPr/>
        </p:nvSpPr>
        <p:spPr>
          <a:xfrm rot="385808">
            <a:off x="5230272" y="4300020"/>
            <a:ext cx="3408039" cy="1855932"/>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34" name="TextBox 33">
            <a:extLst>
              <a:ext uri="{FF2B5EF4-FFF2-40B4-BE49-F238E27FC236}">
                <a16:creationId xmlns:a16="http://schemas.microsoft.com/office/drawing/2014/main" id="{66A41251-64DD-7F3D-4E0F-8ED266617FAB}"/>
              </a:ext>
            </a:extLst>
          </p:cNvPr>
          <p:cNvSpPr txBox="1"/>
          <p:nvPr/>
        </p:nvSpPr>
        <p:spPr>
          <a:xfrm>
            <a:off x="162791" y="3272667"/>
            <a:ext cx="5323893" cy="369332"/>
          </a:xfrm>
          <a:prstGeom prst="rect">
            <a:avLst/>
          </a:prstGeom>
          <a:noFill/>
        </p:spPr>
        <p:txBody>
          <a:bodyPr wrap="none" rtlCol="0">
            <a:spAutoFit/>
          </a:bodyPr>
          <a:lstStyle/>
          <a:p>
            <a:r>
              <a:rPr lang="en-GB" b="1" dirty="0">
                <a:solidFill>
                  <a:schemeClr val="bg1"/>
                </a:solidFill>
              </a:rPr>
              <a:t>CXCR5									CD4</a:t>
            </a:r>
          </a:p>
        </p:txBody>
      </p:sp>
      <p:sp>
        <p:nvSpPr>
          <p:cNvPr id="35" name="TextBox 34">
            <a:extLst>
              <a:ext uri="{FF2B5EF4-FFF2-40B4-BE49-F238E27FC236}">
                <a16:creationId xmlns:a16="http://schemas.microsoft.com/office/drawing/2014/main" id="{8664DBAD-1FD0-8959-3110-F62306ABE4C9}"/>
              </a:ext>
            </a:extLst>
          </p:cNvPr>
          <p:cNvSpPr txBox="1"/>
          <p:nvPr/>
        </p:nvSpPr>
        <p:spPr>
          <a:xfrm>
            <a:off x="148085" y="5841208"/>
            <a:ext cx="7777760" cy="369332"/>
          </a:xfrm>
          <a:prstGeom prst="rect">
            <a:avLst/>
          </a:prstGeom>
          <a:noFill/>
        </p:spPr>
        <p:txBody>
          <a:bodyPr wrap="square" rtlCol="0">
            <a:spAutoFit/>
          </a:bodyPr>
          <a:lstStyle/>
          <a:p>
            <a:r>
              <a:rPr lang="en-GB" b="1" dirty="0">
                <a:solidFill>
                  <a:schemeClr val="bg1"/>
                </a:solidFill>
              </a:rPr>
              <a:t>HIV p24								MERGED</a:t>
            </a:r>
          </a:p>
        </p:txBody>
      </p:sp>
      <p:sp>
        <p:nvSpPr>
          <p:cNvPr id="5" name="TextBox 4">
            <a:extLst>
              <a:ext uri="{FF2B5EF4-FFF2-40B4-BE49-F238E27FC236}">
                <a16:creationId xmlns:a16="http://schemas.microsoft.com/office/drawing/2014/main" id="{6760C8C9-7673-96CB-950C-CC708E8DDEFA}"/>
              </a:ext>
            </a:extLst>
          </p:cNvPr>
          <p:cNvSpPr txBox="1"/>
          <p:nvPr/>
        </p:nvSpPr>
        <p:spPr>
          <a:xfrm>
            <a:off x="-1092820" y="1349298"/>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815787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787C-D692-35E9-17AC-ADC7EBB95F64}"/>
              </a:ext>
            </a:extLst>
          </p:cNvPr>
          <p:cNvSpPr>
            <a:spLocks noGrp="1"/>
          </p:cNvSpPr>
          <p:nvPr>
            <p:ph type="title"/>
          </p:nvPr>
        </p:nvSpPr>
        <p:spPr/>
        <p:txBody>
          <a:bodyPr>
            <a:normAutofit fontScale="90000"/>
          </a:bodyPr>
          <a:lstStyle/>
          <a:p>
            <a:r>
              <a:rPr lang="en-GB" dirty="0"/>
              <a:t>Pre-Liminary data: </a:t>
            </a:r>
            <a:br>
              <a:rPr lang="en-GB" dirty="0"/>
            </a:br>
            <a:r>
              <a:rPr lang="en-GB" dirty="0"/>
              <a:t>HIV Reservoir in TMC vs PBMC</a:t>
            </a:r>
          </a:p>
        </p:txBody>
      </p:sp>
      <p:grpSp>
        <p:nvGrpSpPr>
          <p:cNvPr id="7" name="Group 6">
            <a:extLst>
              <a:ext uri="{FF2B5EF4-FFF2-40B4-BE49-F238E27FC236}">
                <a16:creationId xmlns:a16="http://schemas.microsoft.com/office/drawing/2014/main" id="{99103470-6FEF-F875-B988-518BEBF1F82D}"/>
              </a:ext>
            </a:extLst>
          </p:cNvPr>
          <p:cNvGrpSpPr/>
          <p:nvPr/>
        </p:nvGrpSpPr>
        <p:grpSpPr>
          <a:xfrm>
            <a:off x="8907152" y="232776"/>
            <a:ext cx="1139704" cy="1526643"/>
            <a:chOff x="8907152" y="232776"/>
            <a:chExt cx="1139704" cy="1526643"/>
          </a:xfrm>
        </p:grpSpPr>
        <p:pic>
          <p:nvPicPr>
            <p:cNvPr id="3" name="Picture 2" descr="A diagram of a scientific experiment&#10;&#10;Description automatically generated">
              <a:extLst>
                <a:ext uri="{FF2B5EF4-FFF2-40B4-BE49-F238E27FC236}">
                  <a16:creationId xmlns:a16="http://schemas.microsoft.com/office/drawing/2014/main" id="{AAB82F0A-3622-0275-01C9-A77D5121FDCE}"/>
                </a:ext>
              </a:extLst>
            </p:cNvPr>
            <p:cNvPicPr>
              <a:picLocks noChangeAspect="1"/>
            </p:cNvPicPr>
            <p:nvPr/>
          </p:nvPicPr>
          <p:blipFill rotWithShape="1">
            <a:blip r:embed="rId2"/>
            <a:srcRect l="30240" t="78619" r="58844" b="3535"/>
            <a:stretch/>
          </p:blipFill>
          <p:spPr>
            <a:xfrm>
              <a:off x="8907152" y="232776"/>
              <a:ext cx="462299" cy="614226"/>
            </a:xfrm>
            <a:prstGeom prst="rect">
              <a:avLst/>
            </a:prstGeom>
          </p:spPr>
        </p:pic>
        <p:pic>
          <p:nvPicPr>
            <p:cNvPr id="4" name="Picture 3" descr="A diagram of a scientific experiment&#10;&#10;Description automatically generated">
              <a:extLst>
                <a:ext uri="{FF2B5EF4-FFF2-40B4-BE49-F238E27FC236}">
                  <a16:creationId xmlns:a16="http://schemas.microsoft.com/office/drawing/2014/main" id="{94285252-4970-A41D-0C30-C6391B362E61}"/>
                </a:ext>
              </a:extLst>
            </p:cNvPr>
            <p:cNvPicPr>
              <a:picLocks noChangeAspect="1"/>
            </p:cNvPicPr>
            <p:nvPr/>
          </p:nvPicPr>
          <p:blipFill rotWithShape="1">
            <a:blip r:embed="rId2"/>
            <a:srcRect l="19446" t="77406" r="73210" b="6667"/>
            <a:stretch/>
          </p:blipFill>
          <p:spPr>
            <a:xfrm>
              <a:off x="9506532" y="997417"/>
              <a:ext cx="501924" cy="762002"/>
            </a:xfrm>
            <a:prstGeom prst="rect">
              <a:avLst/>
            </a:prstGeom>
          </p:spPr>
        </p:pic>
        <p:sp>
          <p:nvSpPr>
            <p:cNvPr id="5" name="TextBox 4">
              <a:extLst>
                <a:ext uri="{FF2B5EF4-FFF2-40B4-BE49-F238E27FC236}">
                  <a16:creationId xmlns:a16="http://schemas.microsoft.com/office/drawing/2014/main" id="{FF5ACC59-8762-08BF-26EA-0A6A00445D06}"/>
                </a:ext>
              </a:extLst>
            </p:cNvPr>
            <p:cNvSpPr txBox="1"/>
            <p:nvPr/>
          </p:nvSpPr>
          <p:spPr>
            <a:xfrm>
              <a:off x="9564818" y="1349021"/>
              <a:ext cx="482038" cy="169277"/>
            </a:xfrm>
            <a:prstGeom prst="rect">
              <a:avLst/>
            </a:prstGeom>
            <a:noFill/>
          </p:spPr>
          <p:txBody>
            <a:bodyPr wrap="square" rtlCol="0">
              <a:spAutoFit/>
            </a:bodyPr>
            <a:lstStyle/>
            <a:p>
              <a:r>
                <a:rPr lang="en-GB" sz="500" b="1" dirty="0"/>
                <a:t>Blood</a:t>
              </a:r>
            </a:p>
          </p:txBody>
        </p:sp>
        <p:sp>
          <p:nvSpPr>
            <p:cNvPr id="6" name="Rectangle 5">
              <a:extLst>
                <a:ext uri="{FF2B5EF4-FFF2-40B4-BE49-F238E27FC236}">
                  <a16:creationId xmlns:a16="http://schemas.microsoft.com/office/drawing/2014/main" id="{68806730-A31E-91AB-D55F-119AB7E0D819}"/>
                </a:ext>
              </a:extLst>
            </p:cNvPr>
            <p:cNvSpPr/>
            <p:nvPr/>
          </p:nvSpPr>
          <p:spPr>
            <a:xfrm>
              <a:off x="9329819" y="720236"/>
              <a:ext cx="498855" cy="369332"/>
            </a:xfrm>
            <a:prstGeom prst="rect">
              <a:avLst/>
            </a:prstGeom>
            <a:noFill/>
          </p:spPr>
          <p:txBody>
            <a:bodyPr wrap="none" lIns="91440" tIns="45720" rIns="91440" bIns="45720">
              <a:spAutoFit/>
            </a:bodyPr>
            <a:lstStyle/>
            <a:p>
              <a:pPr algn="ctr"/>
              <a:r>
                <a:rPr lang="en-GB" b="0" cap="none" spc="0" dirty="0">
                  <a:ln w="0"/>
                  <a:solidFill>
                    <a:schemeClr val="tx1"/>
                  </a:solidFill>
                  <a:effectLst>
                    <a:outerShdw blurRad="38100" dist="19050" dir="2700000" algn="tl" rotWithShape="0">
                      <a:schemeClr val="dk1">
                        <a:alpha val="40000"/>
                      </a:schemeClr>
                    </a:outerShdw>
                  </a:effectLst>
                </a:rPr>
                <a:t>VS</a:t>
              </a:r>
            </a:p>
          </p:txBody>
        </p:sp>
      </p:grpSp>
      <p:sp>
        <p:nvSpPr>
          <p:cNvPr id="12" name="TextBox 11">
            <a:extLst>
              <a:ext uri="{FF2B5EF4-FFF2-40B4-BE49-F238E27FC236}">
                <a16:creationId xmlns:a16="http://schemas.microsoft.com/office/drawing/2014/main" id="{8316A19F-DD16-57A5-DBD7-529985C7EEBA}"/>
              </a:ext>
            </a:extLst>
          </p:cNvPr>
          <p:cNvSpPr txBox="1"/>
          <p:nvPr/>
        </p:nvSpPr>
        <p:spPr>
          <a:xfrm>
            <a:off x="2762173" y="2273312"/>
            <a:ext cx="1309025" cy="369332"/>
          </a:xfrm>
          <a:prstGeom prst="rect">
            <a:avLst/>
          </a:prstGeom>
          <a:solidFill>
            <a:schemeClr val="bg1"/>
          </a:solidFill>
        </p:spPr>
        <p:txBody>
          <a:bodyPr wrap="square" rtlCol="0">
            <a:spAutoFit/>
          </a:bodyPr>
          <a:lstStyle/>
          <a:p>
            <a:endParaRPr lang="en-GB" dirty="0"/>
          </a:p>
        </p:txBody>
      </p:sp>
      <p:sp>
        <p:nvSpPr>
          <p:cNvPr id="13" name="TextBox 12">
            <a:extLst>
              <a:ext uri="{FF2B5EF4-FFF2-40B4-BE49-F238E27FC236}">
                <a16:creationId xmlns:a16="http://schemas.microsoft.com/office/drawing/2014/main" id="{05FAD4F7-E943-C94C-F6F6-64A905D89B15}"/>
              </a:ext>
            </a:extLst>
          </p:cNvPr>
          <p:cNvSpPr txBox="1"/>
          <p:nvPr/>
        </p:nvSpPr>
        <p:spPr>
          <a:xfrm>
            <a:off x="5277243" y="2273312"/>
            <a:ext cx="1097280"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614EAED-F72F-5372-FD84-44B11D35E497}"/>
              </a:ext>
            </a:extLst>
          </p:cNvPr>
          <p:cNvSpPr txBox="1"/>
          <p:nvPr/>
        </p:nvSpPr>
        <p:spPr>
          <a:xfrm>
            <a:off x="386417" y="1563591"/>
            <a:ext cx="4733988" cy="584775"/>
          </a:xfrm>
          <a:prstGeom prst="rect">
            <a:avLst/>
          </a:prstGeom>
          <a:noFill/>
        </p:spPr>
        <p:txBody>
          <a:bodyPr wrap="none" rtlCol="0">
            <a:spAutoFit/>
          </a:bodyPr>
          <a:lstStyle/>
          <a:p>
            <a:r>
              <a:rPr lang="en-GB" sz="1600" b="1" dirty="0"/>
              <a:t>Collaboration with Mathias </a:t>
            </a:r>
            <a:r>
              <a:rPr lang="en-GB" sz="1600" b="1" dirty="0" err="1"/>
              <a:t>Lichterfeld</a:t>
            </a:r>
            <a:r>
              <a:rPr lang="en-GB" sz="1600" b="1" dirty="0"/>
              <a:t>, </a:t>
            </a:r>
          </a:p>
          <a:p>
            <a:r>
              <a:rPr lang="en-GB" sz="1600" b="1" dirty="0" err="1"/>
              <a:t>Ragon</a:t>
            </a:r>
            <a:r>
              <a:rPr lang="en-GB" sz="1600" b="1" dirty="0"/>
              <a:t> Inst, US</a:t>
            </a:r>
          </a:p>
        </p:txBody>
      </p:sp>
      <p:pic>
        <p:nvPicPr>
          <p:cNvPr id="19" name="Picture 18">
            <a:extLst>
              <a:ext uri="{FF2B5EF4-FFF2-40B4-BE49-F238E27FC236}">
                <a16:creationId xmlns:a16="http://schemas.microsoft.com/office/drawing/2014/main" id="{940A6087-F076-FA75-A8F5-4C60EBE143C0}"/>
              </a:ext>
            </a:extLst>
          </p:cNvPr>
          <p:cNvPicPr>
            <a:picLocks noChangeAspect="1"/>
          </p:cNvPicPr>
          <p:nvPr/>
        </p:nvPicPr>
        <p:blipFill>
          <a:blip r:embed="rId3"/>
          <a:stretch>
            <a:fillRect/>
          </a:stretch>
        </p:blipFill>
        <p:spPr>
          <a:xfrm>
            <a:off x="10482635" y="6324353"/>
            <a:ext cx="1621231" cy="435330"/>
          </a:xfrm>
          <a:prstGeom prst="rect">
            <a:avLst/>
          </a:prstGeom>
        </p:spPr>
      </p:pic>
      <p:grpSp>
        <p:nvGrpSpPr>
          <p:cNvPr id="11" name="Group 10">
            <a:extLst>
              <a:ext uri="{FF2B5EF4-FFF2-40B4-BE49-F238E27FC236}">
                <a16:creationId xmlns:a16="http://schemas.microsoft.com/office/drawing/2014/main" id="{E4B8B010-BFE2-D91B-7A2D-CCA500CEB747}"/>
              </a:ext>
            </a:extLst>
          </p:cNvPr>
          <p:cNvGrpSpPr/>
          <p:nvPr/>
        </p:nvGrpSpPr>
        <p:grpSpPr>
          <a:xfrm>
            <a:off x="3412572" y="2152749"/>
            <a:ext cx="5647194" cy="2684491"/>
            <a:chOff x="2521032" y="2616212"/>
            <a:chExt cx="5647194" cy="2684491"/>
          </a:xfrm>
        </p:grpSpPr>
        <p:pic>
          <p:nvPicPr>
            <p:cNvPr id="22" name="Picture 21" descr="A screenshot of a computer&#10;&#10;Description automatically generated">
              <a:extLst>
                <a:ext uri="{FF2B5EF4-FFF2-40B4-BE49-F238E27FC236}">
                  <a16:creationId xmlns:a16="http://schemas.microsoft.com/office/drawing/2014/main" id="{02E42150-6805-76CA-6EF9-9DEF4555ED03}"/>
                </a:ext>
              </a:extLst>
            </p:cNvPr>
            <p:cNvPicPr>
              <a:picLocks noChangeAspect="1"/>
            </p:cNvPicPr>
            <p:nvPr/>
          </p:nvPicPr>
          <p:blipFill rotWithShape="1">
            <a:blip r:embed="rId4"/>
            <a:srcRect l="25603" t="65794" r="62080" b="10470"/>
            <a:stretch/>
          </p:blipFill>
          <p:spPr>
            <a:xfrm>
              <a:off x="6052784" y="2652947"/>
              <a:ext cx="2115442" cy="2647756"/>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38A1A854-3385-6804-6417-10E018B64401}"/>
                </a:ext>
              </a:extLst>
            </p:cNvPr>
            <p:cNvPicPr>
              <a:picLocks noChangeAspect="1"/>
            </p:cNvPicPr>
            <p:nvPr/>
          </p:nvPicPr>
          <p:blipFill rotWithShape="1">
            <a:blip r:embed="rId4"/>
            <a:srcRect l="26411" t="33816" r="62326" b="41937"/>
            <a:stretch/>
          </p:blipFill>
          <p:spPr>
            <a:xfrm>
              <a:off x="4446165" y="2629578"/>
              <a:ext cx="1893670" cy="2647756"/>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A98F80DC-F6A8-59D8-C3F3-F687AE007FC7}"/>
                </a:ext>
              </a:extLst>
            </p:cNvPr>
            <p:cNvPicPr>
              <a:picLocks noChangeAspect="1"/>
            </p:cNvPicPr>
            <p:nvPr/>
          </p:nvPicPr>
          <p:blipFill rotWithShape="1">
            <a:blip r:embed="rId4"/>
            <a:srcRect l="41951" t="33816" r="46937" b="41937"/>
            <a:stretch/>
          </p:blipFill>
          <p:spPr>
            <a:xfrm>
              <a:off x="2521032" y="2616212"/>
              <a:ext cx="1868381" cy="2647756"/>
            </a:xfrm>
            <a:prstGeom prst="rect">
              <a:avLst/>
            </a:prstGeom>
          </p:spPr>
        </p:pic>
      </p:grpSp>
      <p:sp>
        <p:nvSpPr>
          <p:cNvPr id="10" name="TextBox 9">
            <a:extLst>
              <a:ext uri="{FF2B5EF4-FFF2-40B4-BE49-F238E27FC236}">
                <a16:creationId xmlns:a16="http://schemas.microsoft.com/office/drawing/2014/main" id="{1EA5A001-3C8B-B5C9-AFDC-76194C226289}"/>
              </a:ext>
            </a:extLst>
          </p:cNvPr>
          <p:cNvSpPr txBox="1"/>
          <p:nvPr/>
        </p:nvSpPr>
        <p:spPr>
          <a:xfrm>
            <a:off x="76412" y="4983598"/>
            <a:ext cx="9604797" cy="923330"/>
          </a:xfrm>
          <a:prstGeom prst="rect">
            <a:avLst/>
          </a:prstGeom>
          <a:noFill/>
        </p:spPr>
        <p:txBody>
          <a:bodyPr wrap="square">
            <a:spAutoFit/>
          </a:bodyPr>
          <a:lstStyle/>
          <a:p>
            <a:r>
              <a:rPr lang="en-GB" sz="1800" b="1" i="0" u="none" strike="noStrike" baseline="0" dirty="0">
                <a:solidFill>
                  <a:srgbClr val="000000"/>
                </a:solidFill>
                <a:latin typeface="Verdana" panose="020B0604030504040204" pitchFamily="34" charset="0"/>
              </a:rPr>
              <a:t>Age (years)						</a:t>
            </a:r>
            <a:r>
              <a:rPr lang="en-GB" sz="1800" b="0" i="0" u="none" strike="noStrike" baseline="0" dirty="0">
                <a:solidFill>
                  <a:srgbClr val="000000"/>
                </a:solidFill>
                <a:latin typeface="Verdana" panose="020B0604030504040204" pitchFamily="34" charset="0"/>
              </a:rPr>
              <a:t>23					34				31	</a:t>
            </a:r>
          </a:p>
          <a:p>
            <a:r>
              <a:rPr lang="en-GB" sz="1800" b="1" i="0" u="none" strike="noStrike" baseline="0" dirty="0">
                <a:solidFill>
                  <a:srgbClr val="000000"/>
                </a:solidFill>
                <a:latin typeface="Verdana" panose="020B0604030504040204" pitchFamily="34" charset="0"/>
              </a:rPr>
              <a:t>Viral Load (cps/ml)				</a:t>
            </a:r>
            <a:r>
              <a:rPr lang="en-GB" sz="1800" b="0" i="0" u="none" strike="noStrike" baseline="0" dirty="0">
                <a:solidFill>
                  <a:srgbClr val="000000"/>
                </a:solidFill>
                <a:latin typeface="Verdana" panose="020B0604030504040204" pitchFamily="34" charset="0"/>
              </a:rPr>
              <a:t>110 000			&lt;20			&lt;20	</a:t>
            </a:r>
          </a:p>
          <a:p>
            <a:r>
              <a:rPr lang="en-GB" sz="1800" b="1" i="0" u="none" strike="noStrike" baseline="0" dirty="0">
                <a:solidFill>
                  <a:srgbClr val="000000"/>
                </a:solidFill>
                <a:latin typeface="Verdana" panose="020B0604030504040204" pitchFamily="34" charset="0"/>
              </a:rPr>
              <a:t>Time  on ART						</a:t>
            </a:r>
            <a:r>
              <a:rPr lang="en-GB" sz="1800" b="0" i="0" u="none" strike="noStrike" baseline="0" dirty="0">
                <a:solidFill>
                  <a:srgbClr val="000000"/>
                </a:solidFill>
                <a:latin typeface="Verdana" panose="020B0604030504040204" pitchFamily="34" charset="0"/>
              </a:rPr>
              <a:t>3 </a:t>
            </a:r>
            <a:r>
              <a:rPr lang="en-GB" sz="1800" b="0" i="0" u="none" strike="noStrike" baseline="0" dirty="0" err="1">
                <a:solidFill>
                  <a:srgbClr val="000000"/>
                </a:solidFill>
                <a:latin typeface="Verdana" panose="020B0604030504040204" pitchFamily="34" charset="0"/>
              </a:rPr>
              <a:t>Yrs</a:t>
            </a:r>
            <a:r>
              <a:rPr lang="en-GB" sz="1800" b="0" i="0" u="none" strike="noStrike" baseline="0" dirty="0">
                <a:solidFill>
                  <a:srgbClr val="000000"/>
                </a:solidFill>
                <a:latin typeface="Verdana" panose="020B0604030504040204" pitchFamily="34" charset="0"/>
              </a:rPr>
              <a:t>				3 </a:t>
            </a:r>
            <a:r>
              <a:rPr lang="en-GB" sz="1800" b="0" i="0" u="none" strike="noStrike" baseline="0" dirty="0" err="1">
                <a:solidFill>
                  <a:srgbClr val="000000"/>
                </a:solidFill>
                <a:latin typeface="Verdana" panose="020B0604030504040204" pitchFamily="34" charset="0"/>
              </a:rPr>
              <a:t>Yrs</a:t>
            </a:r>
            <a:r>
              <a:rPr lang="en-GB" sz="1800" b="0" i="0" u="none" strike="noStrike" baseline="0" dirty="0">
                <a:solidFill>
                  <a:srgbClr val="000000"/>
                </a:solidFill>
                <a:latin typeface="Verdana" panose="020B0604030504040204" pitchFamily="34" charset="0"/>
              </a:rPr>
              <a:t>			3 </a:t>
            </a:r>
            <a:r>
              <a:rPr lang="en-GB" sz="1800" b="0" i="0" u="none" strike="noStrike" baseline="0" dirty="0" err="1">
                <a:solidFill>
                  <a:srgbClr val="000000"/>
                </a:solidFill>
                <a:latin typeface="Verdana" panose="020B0604030504040204" pitchFamily="34" charset="0"/>
              </a:rPr>
              <a:t>Yrs</a:t>
            </a:r>
            <a:r>
              <a:rPr lang="en-GB" sz="1800" b="0" i="0" u="none" strike="noStrike" baseline="0" dirty="0">
                <a:solidFill>
                  <a:srgbClr val="000000"/>
                </a:solidFill>
                <a:latin typeface="Verdana" panose="020B0604030504040204" pitchFamily="34" charset="0"/>
              </a:rPr>
              <a:t>	</a:t>
            </a:r>
          </a:p>
        </p:txBody>
      </p:sp>
      <p:pic>
        <p:nvPicPr>
          <p:cNvPr id="20" name="Picture 19" descr="A screenshot of a computer&#10;&#10;Description automatically generated">
            <a:extLst>
              <a:ext uri="{FF2B5EF4-FFF2-40B4-BE49-F238E27FC236}">
                <a16:creationId xmlns:a16="http://schemas.microsoft.com/office/drawing/2014/main" id="{9FCA6CC2-1B72-1AD9-F44A-E07D1DDE448E}"/>
              </a:ext>
            </a:extLst>
          </p:cNvPr>
          <p:cNvPicPr>
            <a:picLocks noChangeAspect="1"/>
          </p:cNvPicPr>
          <p:nvPr/>
        </p:nvPicPr>
        <p:blipFill rotWithShape="1">
          <a:blip r:embed="rId5"/>
          <a:srcRect l="53674" t="31099" r="39104" b="61532"/>
          <a:stretch/>
        </p:blipFill>
        <p:spPr>
          <a:xfrm>
            <a:off x="8309909" y="1832165"/>
            <a:ext cx="1114537" cy="738664"/>
          </a:xfrm>
          <a:prstGeom prst="rect">
            <a:avLst/>
          </a:prstGeom>
        </p:spPr>
      </p:pic>
    </p:spTree>
    <p:extLst>
      <p:ext uri="{BB962C8B-B14F-4D97-AF65-F5344CB8AC3E}">
        <p14:creationId xmlns:p14="http://schemas.microsoft.com/office/powerpoint/2010/main" val="163797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FFF9-4736-807F-0649-A155B5078C7D}"/>
              </a:ext>
            </a:extLst>
          </p:cNvPr>
          <p:cNvSpPr>
            <a:spLocks noGrp="1"/>
          </p:cNvSpPr>
          <p:nvPr>
            <p:ph type="title"/>
          </p:nvPr>
        </p:nvSpPr>
        <p:spPr>
          <a:xfrm>
            <a:off x="442913" y="441325"/>
            <a:ext cx="4348162" cy="569328"/>
          </a:xfrm>
        </p:spPr>
        <p:txBody>
          <a:bodyPr>
            <a:normAutofit fontScale="90000"/>
          </a:bodyPr>
          <a:lstStyle/>
          <a:p>
            <a:r>
              <a:rPr lang="en-GB" dirty="0"/>
              <a:t>CONCLUSION:</a:t>
            </a:r>
          </a:p>
        </p:txBody>
      </p:sp>
      <p:pic>
        <p:nvPicPr>
          <p:cNvPr id="5" name="Picture 4">
            <a:extLst>
              <a:ext uri="{FF2B5EF4-FFF2-40B4-BE49-F238E27FC236}">
                <a16:creationId xmlns:a16="http://schemas.microsoft.com/office/drawing/2014/main" id="{12EA37FC-2E48-4B57-ABB3-12F06B5E711C}"/>
              </a:ext>
            </a:extLst>
          </p:cNvPr>
          <p:cNvPicPr>
            <a:picLocks noChangeAspect="1"/>
          </p:cNvPicPr>
          <p:nvPr/>
        </p:nvPicPr>
        <p:blipFill>
          <a:blip r:embed="rId2"/>
          <a:stretch>
            <a:fillRect/>
          </a:stretch>
        </p:blipFill>
        <p:spPr>
          <a:xfrm>
            <a:off x="10482635" y="6324353"/>
            <a:ext cx="1621231" cy="435330"/>
          </a:xfrm>
          <a:prstGeom prst="rect">
            <a:avLst/>
          </a:prstGeom>
        </p:spPr>
      </p:pic>
      <p:sp>
        <p:nvSpPr>
          <p:cNvPr id="8" name="TextBox 7">
            <a:extLst>
              <a:ext uri="{FF2B5EF4-FFF2-40B4-BE49-F238E27FC236}">
                <a16:creationId xmlns:a16="http://schemas.microsoft.com/office/drawing/2014/main" id="{E62D1C06-469C-636A-0FDA-7E517EDB5F56}"/>
              </a:ext>
            </a:extLst>
          </p:cNvPr>
          <p:cNvSpPr txBox="1"/>
          <p:nvPr/>
        </p:nvSpPr>
        <p:spPr>
          <a:xfrm>
            <a:off x="442913" y="1216405"/>
            <a:ext cx="11749087" cy="584775"/>
          </a:xfrm>
          <a:prstGeom prst="rect">
            <a:avLst/>
          </a:prstGeom>
          <a:noFill/>
        </p:spPr>
        <p:txBody>
          <a:bodyPr wrap="square">
            <a:spAutoFit/>
          </a:bodyPr>
          <a:lstStyle/>
          <a:p>
            <a:pPr lvl="0" algn="l"/>
            <a:endParaRPr lang="en-US" sz="1600" dirty="0"/>
          </a:p>
          <a:p>
            <a:pPr marL="457200" lvl="0" indent="-457200" algn="just">
              <a:buFont typeface="Arial" panose="020B0604020202020204" pitchFamily="34" charset="0"/>
              <a:buChar char="•"/>
            </a:pPr>
            <a:r>
              <a:rPr lang="en-US" sz="1600" dirty="0"/>
              <a:t>Difference in immune profiles with age</a:t>
            </a:r>
          </a:p>
        </p:txBody>
      </p:sp>
      <p:sp>
        <p:nvSpPr>
          <p:cNvPr id="3" name="TextBox 2">
            <a:extLst>
              <a:ext uri="{FF2B5EF4-FFF2-40B4-BE49-F238E27FC236}">
                <a16:creationId xmlns:a16="http://schemas.microsoft.com/office/drawing/2014/main" id="{F185735D-5C1D-9FF0-7F4B-6D27DC3CA1C5}"/>
              </a:ext>
            </a:extLst>
          </p:cNvPr>
          <p:cNvSpPr txBox="1"/>
          <p:nvPr/>
        </p:nvSpPr>
        <p:spPr>
          <a:xfrm>
            <a:off x="442913" y="2006932"/>
            <a:ext cx="7444282" cy="338554"/>
          </a:xfrm>
          <a:prstGeom prst="rect">
            <a:avLst/>
          </a:prstGeom>
          <a:noFill/>
        </p:spPr>
        <p:txBody>
          <a:bodyPr wrap="none" rtlCol="0">
            <a:spAutoFit/>
          </a:bodyPr>
          <a:lstStyle/>
          <a:p>
            <a:pPr marL="457200" lvl="0" indent="-457200" algn="just">
              <a:buFont typeface="Arial" panose="020B0604020202020204" pitchFamily="34" charset="0"/>
              <a:buChar char="•"/>
            </a:pPr>
            <a:r>
              <a:rPr lang="en-US" sz="1600" dirty="0"/>
              <a:t>Higher TFH frequency in children, CLWH =  TFH increased in CCR5</a:t>
            </a:r>
          </a:p>
        </p:txBody>
      </p:sp>
      <p:sp>
        <p:nvSpPr>
          <p:cNvPr id="6" name="TextBox 5">
            <a:extLst>
              <a:ext uri="{FF2B5EF4-FFF2-40B4-BE49-F238E27FC236}">
                <a16:creationId xmlns:a16="http://schemas.microsoft.com/office/drawing/2014/main" id="{0B5B10C4-C065-0223-A648-8A7885519289}"/>
              </a:ext>
            </a:extLst>
          </p:cNvPr>
          <p:cNvSpPr txBox="1"/>
          <p:nvPr/>
        </p:nvSpPr>
        <p:spPr>
          <a:xfrm>
            <a:off x="442912" y="2687464"/>
            <a:ext cx="7721374" cy="338554"/>
          </a:xfrm>
          <a:prstGeom prst="rect">
            <a:avLst/>
          </a:prstGeom>
          <a:noFill/>
        </p:spPr>
        <p:txBody>
          <a:bodyPr wrap="square">
            <a:spAutoFit/>
          </a:bodyPr>
          <a:lstStyle/>
          <a:p>
            <a:pPr marL="457200" lvl="0" indent="-457200" algn="just">
              <a:buFont typeface="Arial" panose="020B0604020202020204" pitchFamily="34" charset="0"/>
              <a:buChar char="•"/>
            </a:pPr>
            <a:r>
              <a:rPr lang="en-US" sz="1600" dirty="0"/>
              <a:t>HIV-24 persistence in tissue despite viral suppression in blood</a:t>
            </a:r>
          </a:p>
        </p:txBody>
      </p:sp>
      <p:sp>
        <p:nvSpPr>
          <p:cNvPr id="9" name="TextBox 8">
            <a:extLst>
              <a:ext uri="{FF2B5EF4-FFF2-40B4-BE49-F238E27FC236}">
                <a16:creationId xmlns:a16="http://schemas.microsoft.com/office/drawing/2014/main" id="{2DFB6BE5-F3E6-FB3B-BCA9-D9420BBD0B40}"/>
              </a:ext>
            </a:extLst>
          </p:cNvPr>
          <p:cNvSpPr txBox="1"/>
          <p:nvPr/>
        </p:nvSpPr>
        <p:spPr>
          <a:xfrm>
            <a:off x="442913" y="3340648"/>
            <a:ext cx="10475458" cy="615553"/>
          </a:xfrm>
          <a:prstGeom prst="rect">
            <a:avLst/>
          </a:prstGeom>
          <a:noFill/>
        </p:spPr>
        <p:txBody>
          <a:bodyPr wrap="square">
            <a:spAutoFit/>
          </a:bodyPr>
          <a:lstStyle/>
          <a:p>
            <a:pPr algn="ctr"/>
            <a:r>
              <a:rPr lang="en-US" b="1" dirty="0"/>
              <a:t>TFH in children : higher susceptibility to HIV</a:t>
            </a:r>
          </a:p>
          <a:p>
            <a:pPr lvl="3" algn="just"/>
            <a:r>
              <a:rPr lang="en-US" sz="1600" dirty="0"/>
              <a:t>  </a:t>
            </a:r>
          </a:p>
        </p:txBody>
      </p:sp>
    </p:spTree>
    <p:extLst>
      <p:ext uri="{BB962C8B-B14F-4D97-AF65-F5344CB8AC3E}">
        <p14:creationId xmlns:p14="http://schemas.microsoft.com/office/powerpoint/2010/main" val="11047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people posing for a photo&#10;&#10;Description automatically generated">
            <a:extLst>
              <a:ext uri="{FF2B5EF4-FFF2-40B4-BE49-F238E27FC236}">
                <a16:creationId xmlns:a16="http://schemas.microsoft.com/office/drawing/2014/main" id="{094FBB1C-F7E6-B45F-A55B-3D796F944C69}"/>
              </a:ext>
            </a:extLst>
          </p:cNvPr>
          <p:cNvPicPr>
            <a:picLocks noChangeAspect="1"/>
          </p:cNvPicPr>
          <p:nvPr/>
        </p:nvPicPr>
        <p:blipFill rotWithShape="1">
          <a:blip r:embed="rId2"/>
          <a:srcRect b="35139"/>
          <a:stretch/>
        </p:blipFill>
        <p:spPr>
          <a:xfrm>
            <a:off x="5596321" y="3105273"/>
            <a:ext cx="4503183" cy="1964772"/>
          </a:xfrm>
          <a:prstGeom prst="rect">
            <a:avLst/>
          </a:prstGeom>
        </p:spPr>
      </p:pic>
      <p:pic>
        <p:nvPicPr>
          <p:cNvPr id="4" name="Picture 3">
            <a:extLst>
              <a:ext uri="{FF2B5EF4-FFF2-40B4-BE49-F238E27FC236}">
                <a16:creationId xmlns:a16="http://schemas.microsoft.com/office/drawing/2014/main" id="{27BAC9B5-A442-1917-0A5F-9693BEF673D2}"/>
              </a:ext>
            </a:extLst>
          </p:cNvPr>
          <p:cNvPicPr>
            <a:picLocks noChangeAspect="1"/>
          </p:cNvPicPr>
          <p:nvPr/>
        </p:nvPicPr>
        <p:blipFill rotWithShape="1">
          <a:blip r:embed="rId3"/>
          <a:srcRect l="27195" t="15767" r="29802" b="42659"/>
          <a:stretch/>
        </p:blipFill>
        <p:spPr>
          <a:xfrm>
            <a:off x="10604705" y="1816469"/>
            <a:ext cx="1434752" cy="732843"/>
          </a:xfrm>
          <a:prstGeom prst="rect">
            <a:avLst/>
          </a:prstGeom>
        </p:spPr>
      </p:pic>
      <p:pic>
        <p:nvPicPr>
          <p:cNvPr id="6" name="Picture 5">
            <a:extLst>
              <a:ext uri="{FF2B5EF4-FFF2-40B4-BE49-F238E27FC236}">
                <a16:creationId xmlns:a16="http://schemas.microsoft.com/office/drawing/2014/main" id="{F6C38819-67FE-58AD-DF65-43AB1DD50A33}"/>
              </a:ext>
            </a:extLst>
          </p:cNvPr>
          <p:cNvPicPr>
            <a:picLocks noChangeAspect="1"/>
          </p:cNvPicPr>
          <p:nvPr/>
        </p:nvPicPr>
        <p:blipFill>
          <a:blip r:embed="rId4"/>
          <a:stretch>
            <a:fillRect/>
          </a:stretch>
        </p:blipFill>
        <p:spPr>
          <a:xfrm>
            <a:off x="8814823" y="538888"/>
            <a:ext cx="855095" cy="855095"/>
          </a:xfrm>
          <a:prstGeom prst="rect">
            <a:avLst/>
          </a:prstGeom>
        </p:spPr>
      </p:pic>
      <p:pic>
        <p:nvPicPr>
          <p:cNvPr id="7" name="Picture 6">
            <a:extLst>
              <a:ext uri="{FF2B5EF4-FFF2-40B4-BE49-F238E27FC236}">
                <a16:creationId xmlns:a16="http://schemas.microsoft.com/office/drawing/2014/main" id="{9E544B6A-2C6E-1DC9-3A3A-F625C82E1532}"/>
              </a:ext>
            </a:extLst>
          </p:cNvPr>
          <p:cNvPicPr>
            <a:picLocks noChangeAspect="1"/>
          </p:cNvPicPr>
          <p:nvPr/>
        </p:nvPicPr>
        <p:blipFill>
          <a:blip r:embed="rId5"/>
          <a:stretch>
            <a:fillRect/>
          </a:stretch>
        </p:blipFill>
        <p:spPr>
          <a:xfrm>
            <a:off x="6763340" y="639005"/>
            <a:ext cx="1509955" cy="754978"/>
          </a:xfrm>
          <a:prstGeom prst="rect">
            <a:avLst/>
          </a:prstGeom>
        </p:spPr>
      </p:pic>
      <p:pic>
        <p:nvPicPr>
          <p:cNvPr id="8" name="Picture 7">
            <a:extLst>
              <a:ext uri="{FF2B5EF4-FFF2-40B4-BE49-F238E27FC236}">
                <a16:creationId xmlns:a16="http://schemas.microsoft.com/office/drawing/2014/main" id="{861AF837-56C0-144D-0BC5-D40188A72C24}"/>
              </a:ext>
            </a:extLst>
          </p:cNvPr>
          <p:cNvPicPr>
            <a:picLocks noChangeAspect="1"/>
          </p:cNvPicPr>
          <p:nvPr/>
        </p:nvPicPr>
        <p:blipFill>
          <a:blip r:embed="rId6"/>
          <a:stretch>
            <a:fillRect/>
          </a:stretch>
        </p:blipFill>
        <p:spPr>
          <a:xfrm>
            <a:off x="10293551" y="3214278"/>
            <a:ext cx="1707920" cy="635828"/>
          </a:xfrm>
          <a:prstGeom prst="rect">
            <a:avLst/>
          </a:prstGeom>
        </p:spPr>
      </p:pic>
      <p:pic>
        <p:nvPicPr>
          <p:cNvPr id="11" name="Picture 10">
            <a:extLst>
              <a:ext uri="{FF2B5EF4-FFF2-40B4-BE49-F238E27FC236}">
                <a16:creationId xmlns:a16="http://schemas.microsoft.com/office/drawing/2014/main" id="{C05979A3-4B78-F6FC-A385-9F7D80D0457C}"/>
              </a:ext>
            </a:extLst>
          </p:cNvPr>
          <p:cNvPicPr>
            <a:picLocks noChangeAspect="1"/>
          </p:cNvPicPr>
          <p:nvPr/>
        </p:nvPicPr>
        <p:blipFill>
          <a:blip r:embed="rId7"/>
          <a:stretch>
            <a:fillRect/>
          </a:stretch>
        </p:blipFill>
        <p:spPr>
          <a:xfrm>
            <a:off x="10423376" y="6235818"/>
            <a:ext cx="1621231" cy="435330"/>
          </a:xfrm>
          <a:prstGeom prst="rect">
            <a:avLst/>
          </a:prstGeom>
        </p:spPr>
      </p:pic>
      <p:grpSp>
        <p:nvGrpSpPr>
          <p:cNvPr id="12" name="Group 11">
            <a:extLst>
              <a:ext uri="{FF2B5EF4-FFF2-40B4-BE49-F238E27FC236}">
                <a16:creationId xmlns:a16="http://schemas.microsoft.com/office/drawing/2014/main" id="{DE2828C0-8DA8-F62C-F20E-AD50AB5B6CB2}"/>
              </a:ext>
            </a:extLst>
          </p:cNvPr>
          <p:cNvGrpSpPr/>
          <p:nvPr/>
        </p:nvGrpSpPr>
        <p:grpSpPr>
          <a:xfrm>
            <a:off x="496501" y="853299"/>
            <a:ext cx="6065007" cy="4703430"/>
            <a:chOff x="178118" y="850350"/>
            <a:chExt cx="6065007" cy="4703430"/>
          </a:xfrm>
        </p:grpSpPr>
        <p:sp>
          <p:nvSpPr>
            <p:cNvPr id="19" name="TextBox 18">
              <a:extLst>
                <a:ext uri="{FF2B5EF4-FFF2-40B4-BE49-F238E27FC236}">
                  <a16:creationId xmlns:a16="http://schemas.microsoft.com/office/drawing/2014/main" id="{C1170438-F587-248F-9F88-3C71BCAB867F}"/>
                </a:ext>
              </a:extLst>
            </p:cNvPr>
            <p:cNvSpPr txBox="1"/>
            <p:nvPr/>
          </p:nvSpPr>
          <p:spPr>
            <a:xfrm>
              <a:off x="200315" y="866680"/>
              <a:ext cx="2485359" cy="1384995"/>
            </a:xfrm>
            <a:prstGeom prst="rect">
              <a:avLst/>
            </a:prstGeom>
            <a:noFill/>
            <a:ln>
              <a:noFill/>
            </a:ln>
          </p:spPr>
          <p:txBody>
            <a:bodyPr wrap="square" rtlCol="0">
              <a:spAutoFit/>
            </a:bodyPr>
            <a:lstStyle/>
            <a:p>
              <a:r>
                <a:rPr lang="en-GB" sz="1400" u="sng" dirty="0" err="1">
                  <a:ea typeface="Arial" charset="0"/>
                  <a:cs typeface="Arial" charset="0"/>
                </a:rPr>
                <a:t>Kloverpris</a:t>
              </a:r>
              <a:r>
                <a:rPr lang="en-GB" sz="1400" u="sng" dirty="0">
                  <a:ea typeface="Arial" charset="0"/>
                  <a:cs typeface="Arial" charset="0"/>
                </a:rPr>
                <a:t> lab, AHRI</a:t>
              </a:r>
              <a:endParaRPr lang="en-US" sz="1400" u="sng" dirty="0">
                <a:ea typeface="Arial" charset="0"/>
                <a:cs typeface="Arial" charset="0"/>
              </a:endParaRPr>
            </a:p>
            <a:p>
              <a:r>
                <a:rPr lang="en-US" sz="1400" b="1" dirty="0">
                  <a:ea typeface="Arial" charset="0"/>
                  <a:cs typeface="Arial" charset="0"/>
                </a:rPr>
                <a:t>Henrik </a:t>
              </a:r>
              <a:r>
                <a:rPr lang="en-US" sz="1400" b="1" dirty="0" err="1">
                  <a:ea typeface="Arial" charset="0"/>
                  <a:cs typeface="Arial" charset="0"/>
                </a:rPr>
                <a:t>Kløverpris</a:t>
              </a:r>
              <a:endParaRPr lang="en-US" sz="1400" b="1" dirty="0">
                <a:ea typeface="Arial" charset="0"/>
                <a:cs typeface="Arial" charset="0"/>
              </a:endParaRPr>
            </a:p>
            <a:p>
              <a:r>
                <a:rPr lang="en-US" sz="1400" dirty="0">
                  <a:ea typeface="Arial" charset="0"/>
                  <a:cs typeface="Arial" charset="0"/>
                </a:rPr>
                <a:t>Miguel Marin</a:t>
              </a:r>
            </a:p>
            <a:p>
              <a:r>
                <a:rPr lang="en-US" sz="1400" dirty="0">
                  <a:ea typeface="Arial" charset="0"/>
                  <a:cs typeface="Arial" charset="0"/>
                </a:rPr>
                <a:t>Kasmira </a:t>
              </a:r>
              <a:r>
                <a:rPr lang="en-US" sz="1400" dirty="0" err="1">
                  <a:ea typeface="Arial" charset="0"/>
                  <a:cs typeface="Arial" charset="0"/>
                </a:rPr>
                <a:t>Gopee</a:t>
              </a:r>
              <a:endParaRPr lang="en-US" sz="1400" dirty="0">
                <a:ea typeface="Arial" charset="0"/>
                <a:cs typeface="Arial" charset="0"/>
              </a:endParaRPr>
            </a:p>
            <a:p>
              <a:r>
                <a:rPr lang="en-US" sz="1400" dirty="0" err="1">
                  <a:ea typeface="Arial" charset="0"/>
                  <a:cs typeface="Arial" charset="0"/>
                </a:rPr>
                <a:t>Snenhlanhla</a:t>
              </a:r>
              <a:r>
                <a:rPr lang="en-US" sz="1400" dirty="0">
                  <a:ea typeface="Arial" charset="0"/>
                  <a:cs typeface="Arial" charset="0"/>
                </a:rPr>
                <a:t> </a:t>
              </a:r>
              <a:r>
                <a:rPr lang="en-US" sz="1400" dirty="0" err="1">
                  <a:ea typeface="Arial" charset="0"/>
                  <a:cs typeface="Arial" charset="0"/>
                </a:rPr>
                <a:t>Mfusi</a:t>
              </a:r>
              <a:endParaRPr lang="en-US" sz="1400" dirty="0">
                <a:ea typeface="Arial" charset="0"/>
                <a:cs typeface="Arial" charset="0"/>
              </a:endParaRPr>
            </a:p>
            <a:p>
              <a:r>
                <a:rPr lang="en-US" sz="1400" dirty="0">
                  <a:ea typeface="Arial" charset="0"/>
                  <a:cs typeface="Arial" charset="0"/>
                </a:rPr>
                <a:t>Sabrina Isaac</a:t>
              </a:r>
            </a:p>
          </p:txBody>
        </p:sp>
        <p:sp>
          <p:nvSpPr>
            <p:cNvPr id="20" name="TextBox 19">
              <a:extLst>
                <a:ext uri="{FF2B5EF4-FFF2-40B4-BE49-F238E27FC236}">
                  <a16:creationId xmlns:a16="http://schemas.microsoft.com/office/drawing/2014/main" id="{95C411B7-961F-F5C4-D7CF-A024D76A47D3}"/>
                </a:ext>
              </a:extLst>
            </p:cNvPr>
            <p:cNvSpPr txBox="1"/>
            <p:nvPr/>
          </p:nvSpPr>
          <p:spPr>
            <a:xfrm>
              <a:off x="2754142" y="2356255"/>
              <a:ext cx="2124774" cy="1169551"/>
            </a:xfrm>
            <a:prstGeom prst="rect">
              <a:avLst/>
            </a:prstGeom>
            <a:noFill/>
            <a:ln>
              <a:noFill/>
            </a:ln>
          </p:spPr>
          <p:txBody>
            <a:bodyPr wrap="square" rtlCol="0">
              <a:spAutoFit/>
            </a:bodyPr>
            <a:lstStyle/>
            <a:p>
              <a:r>
                <a:rPr lang="en-GB" sz="1400" u="sng" dirty="0">
                  <a:ea typeface="Arial" charset="0"/>
                  <a:cs typeface="Arial" charset="0"/>
                </a:rPr>
                <a:t>Clinical Core, AHRI</a:t>
              </a:r>
              <a:endParaRPr lang="en-US" sz="1400" u="sng" dirty="0">
                <a:ea typeface="Arial" charset="0"/>
                <a:cs typeface="Arial" charset="0"/>
              </a:endParaRPr>
            </a:p>
            <a:p>
              <a:r>
                <a:rPr lang="en-US" sz="1400" dirty="0">
                  <a:ea typeface="Arial" charset="0"/>
                  <a:cs typeface="Arial" charset="0"/>
                </a:rPr>
                <a:t>Farina Karim</a:t>
              </a:r>
            </a:p>
            <a:p>
              <a:r>
                <a:rPr lang="en-US" sz="1400" dirty="0" err="1">
                  <a:ea typeface="Arial" charset="0"/>
                  <a:cs typeface="Arial" charset="0"/>
                </a:rPr>
                <a:t>Futhi</a:t>
              </a:r>
              <a:r>
                <a:rPr lang="en-US" sz="1400" dirty="0">
                  <a:ea typeface="Arial" charset="0"/>
                  <a:cs typeface="Arial" charset="0"/>
                </a:rPr>
                <a:t> </a:t>
              </a:r>
              <a:r>
                <a:rPr lang="en-US" sz="1400" dirty="0" err="1">
                  <a:ea typeface="Arial" charset="0"/>
                  <a:cs typeface="Arial" charset="0"/>
                </a:rPr>
                <a:t>Mthabela</a:t>
              </a:r>
              <a:endParaRPr lang="en-US" sz="1400" dirty="0">
                <a:ea typeface="Arial" charset="0"/>
                <a:cs typeface="Arial" charset="0"/>
              </a:endParaRPr>
            </a:p>
            <a:p>
              <a:r>
                <a:rPr lang="en-US" sz="1400" dirty="0">
                  <a:ea typeface="Arial" charset="0"/>
                  <a:cs typeface="Arial" charset="0"/>
                </a:rPr>
                <a:t>Lindiwe </a:t>
              </a:r>
              <a:r>
                <a:rPr lang="en-US" sz="1400" dirty="0" err="1">
                  <a:ea typeface="Arial" charset="0"/>
                  <a:cs typeface="Arial" charset="0"/>
                </a:rPr>
                <a:t>Madziva</a:t>
              </a:r>
              <a:endParaRPr lang="en-US" sz="1400" dirty="0">
                <a:ea typeface="Arial" charset="0"/>
                <a:cs typeface="Arial" charset="0"/>
              </a:endParaRPr>
            </a:p>
            <a:p>
              <a:r>
                <a:rPr lang="en-US" sz="1400" dirty="0" err="1">
                  <a:ea typeface="Arial" charset="0"/>
                  <a:cs typeface="Arial" charset="0"/>
                </a:rPr>
                <a:t>Kevyna</a:t>
              </a:r>
              <a:r>
                <a:rPr lang="en-US" sz="1400" dirty="0">
                  <a:ea typeface="Arial" charset="0"/>
                  <a:cs typeface="Arial" charset="0"/>
                </a:rPr>
                <a:t> Chetty</a:t>
              </a:r>
            </a:p>
          </p:txBody>
        </p:sp>
        <p:sp>
          <p:nvSpPr>
            <p:cNvPr id="21" name="TextBox 20">
              <a:extLst>
                <a:ext uri="{FF2B5EF4-FFF2-40B4-BE49-F238E27FC236}">
                  <a16:creationId xmlns:a16="http://schemas.microsoft.com/office/drawing/2014/main" id="{C63FB7B5-D403-C6A6-BA0E-A871AF021505}"/>
                </a:ext>
              </a:extLst>
            </p:cNvPr>
            <p:cNvSpPr txBox="1"/>
            <p:nvPr/>
          </p:nvSpPr>
          <p:spPr>
            <a:xfrm>
              <a:off x="200314" y="3108493"/>
              <a:ext cx="2166688" cy="738664"/>
            </a:xfrm>
            <a:prstGeom prst="rect">
              <a:avLst/>
            </a:prstGeom>
            <a:noFill/>
            <a:ln>
              <a:noFill/>
            </a:ln>
          </p:spPr>
          <p:txBody>
            <a:bodyPr wrap="square" rtlCol="0">
              <a:spAutoFit/>
            </a:bodyPr>
            <a:lstStyle/>
            <a:p>
              <a:r>
                <a:rPr lang="en-GB" sz="1400" u="sng" dirty="0">
                  <a:ea typeface="Arial" charset="0"/>
                  <a:cs typeface="Arial" charset="0"/>
                </a:rPr>
                <a:t>Leslie lab, AHRI</a:t>
              </a:r>
              <a:endParaRPr lang="en-US" sz="1400" u="sng" dirty="0">
                <a:ea typeface="Arial" charset="0"/>
                <a:cs typeface="Arial" charset="0"/>
              </a:endParaRPr>
            </a:p>
            <a:p>
              <a:r>
                <a:rPr lang="en-US" sz="1400" b="1" dirty="0">
                  <a:ea typeface="Arial" charset="0"/>
                  <a:cs typeface="Arial" charset="0"/>
                </a:rPr>
                <a:t>Al Leslie</a:t>
              </a:r>
            </a:p>
            <a:p>
              <a:r>
                <a:rPr lang="en-US" sz="1400" dirty="0">
                  <a:ea typeface="Arial" charset="0"/>
                  <a:cs typeface="Arial" charset="0"/>
                </a:rPr>
                <a:t>Leslie Lab Members</a:t>
              </a:r>
            </a:p>
          </p:txBody>
        </p:sp>
        <p:sp>
          <p:nvSpPr>
            <p:cNvPr id="22" name="TextBox 21">
              <a:extLst>
                <a:ext uri="{FF2B5EF4-FFF2-40B4-BE49-F238E27FC236}">
                  <a16:creationId xmlns:a16="http://schemas.microsoft.com/office/drawing/2014/main" id="{CC36114D-BD0D-0433-CA12-54307C8E9408}"/>
                </a:ext>
              </a:extLst>
            </p:cNvPr>
            <p:cNvSpPr txBox="1"/>
            <p:nvPr/>
          </p:nvSpPr>
          <p:spPr>
            <a:xfrm>
              <a:off x="2721161" y="850350"/>
              <a:ext cx="3521964" cy="1384995"/>
            </a:xfrm>
            <a:prstGeom prst="rect">
              <a:avLst/>
            </a:prstGeom>
            <a:noFill/>
            <a:ln>
              <a:noFill/>
            </a:ln>
          </p:spPr>
          <p:txBody>
            <a:bodyPr wrap="square" rtlCol="0">
              <a:spAutoFit/>
            </a:bodyPr>
            <a:lstStyle/>
            <a:p>
              <a:r>
                <a:rPr lang="en-GB" sz="1400" u="sng" dirty="0">
                  <a:ea typeface="Arial" charset="0"/>
                  <a:cs typeface="Arial" charset="0"/>
                </a:rPr>
                <a:t>ENT clinics, KZN, South Africa</a:t>
              </a:r>
            </a:p>
            <a:p>
              <a:r>
                <a:rPr lang="en-GB" sz="1400" dirty="0">
                  <a:ea typeface="Arial" charset="0"/>
                  <a:cs typeface="Arial" charset="0"/>
                </a:rPr>
                <a:t>Warren Kuhn (Albert Luthuli)</a:t>
              </a:r>
            </a:p>
            <a:p>
              <a:r>
                <a:rPr lang="en-GB" sz="1400" dirty="0" err="1">
                  <a:ea typeface="Arial" charset="0"/>
                  <a:cs typeface="Arial" charset="0"/>
                </a:rPr>
                <a:t>Rishan</a:t>
              </a:r>
              <a:r>
                <a:rPr lang="en-GB" sz="1400" dirty="0">
                  <a:ea typeface="Arial" charset="0"/>
                  <a:cs typeface="Arial" charset="0"/>
                </a:rPr>
                <a:t> </a:t>
              </a:r>
              <a:r>
                <a:rPr lang="en-GB" sz="1400" dirty="0" err="1">
                  <a:ea typeface="Arial" charset="0"/>
                  <a:cs typeface="Arial" charset="0"/>
                </a:rPr>
                <a:t>Bipath</a:t>
              </a:r>
              <a:r>
                <a:rPr lang="en-GB" sz="1400" dirty="0">
                  <a:ea typeface="Arial" charset="0"/>
                  <a:cs typeface="Arial" charset="0"/>
                </a:rPr>
                <a:t> (King Edward)</a:t>
              </a:r>
            </a:p>
            <a:p>
              <a:r>
                <a:rPr lang="en-GB" sz="1400" dirty="0">
                  <a:ea typeface="Arial" charset="0"/>
                  <a:cs typeface="Arial" charset="0"/>
                </a:rPr>
                <a:t>Gavin Charlton (</a:t>
              </a:r>
              <a:r>
                <a:rPr lang="en-GB" sz="1400" dirty="0" err="1">
                  <a:ea typeface="Arial" charset="0"/>
                  <a:cs typeface="Arial" charset="0"/>
                </a:rPr>
                <a:t>Ngwelezane</a:t>
              </a:r>
              <a:r>
                <a:rPr lang="en-GB" sz="1400" dirty="0">
                  <a:ea typeface="Arial" charset="0"/>
                  <a:cs typeface="Arial" charset="0"/>
                </a:rPr>
                <a:t>)</a:t>
              </a:r>
            </a:p>
            <a:p>
              <a:r>
                <a:rPr lang="en-GB" sz="1400" dirty="0" err="1">
                  <a:ea typeface="Arial" charset="0"/>
                  <a:cs typeface="Arial" charset="0"/>
                </a:rPr>
                <a:t>Akhona</a:t>
              </a:r>
              <a:r>
                <a:rPr lang="en-GB" sz="1400" dirty="0">
                  <a:ea typeface="Arial" charset="0"/>
                  <a:cs typeface="Arial" charset="0"/>
                </a:rPr>
                <a:t> </a:t>
              </a:r>
              <a:r>
                <a:rPr lang="en-GB" sz="1400" dirty="0" err="1">
                  <a:ea typeface="Arial" charset="0"/>
                  <a:cs typeface="Arial" charset="0"/>
                </a:rPr>
                <a:t>Yakobi</a:t>
              </a:r>
              <a:r>
                <a:rPr lang="en-GB" sz="1400" dirty="0">
                  <a:ea typeface="Arial" charset="0"/>
                  <a:cs typeface="Arial" charset="0"/>
                </a:rPr>
                <a:t> (Prince </a:t>
              </a:r>
              <a:r>
                <a:rPr lang="en-GB" sz="1400" dirty="0" err="1">
                  <a:ea typeface="Arial" charset="0"/>
                  <a:cs typeface="Arial" charset="0"/>
                </a:rPr>
                <a:t>Mshiyeni</a:t>
              </a:r>
              <a:r>
                <a:rPr lang="en-GB" sz="1400" dirty="0">
                  <a:ea typeface="Arial" charset="0"/>
                  <a:cs typeface="Arial" charset="0"/>
                </a:rPr>
                <a:t>)</a:t>
              </a:r>
            </a:p>
            <a:p>
              <a:r>
                <a:rPr lang="en-GB" sz="1400" dirty="0" err="1">
                  <a:ea typeface="Arial" charset="0"/>
                  <a:cs typeface="Arial" charset="0"/>
                </a:rPr>
                <a:t>Kemraj</a:t>
              </a:r>
              <a:r>
                <a:rPr lang="en-GB" sz="1400" dirty="0">
                  <a:ea typeface="Arial" charset="0"/>
                  <a:cs typeface="Arial" charset="0"/>
                </a:rPr>
                <a:t> </a:t>
              </a:r>
              <a:r>
                <a:rPr lang="en-GB" sz="1400" dirty="0" err="1">
                  <a:ea typeface="Arial" charset="0"/>
                  <a:cs typeface="Arial" charset="0"/>
                </a:rPr>
                <a:t>Nepaul</a:t>
              </a:r>
              <a:r>
                <a:rPr lang="en-GB" sz="1400" dirty="0">
                  <a:ea typeface="Arial" charset="0"/>
                  <a:cs typeface="Arial" charset="0"/>
                </a:rPr>
                <a:t> (Stanger)</a:t>
              </a:r>
            </a:p>
          </p:txBody>
        </p:sp>
        <p:sp>
          <p:nvSpPr>
            <p:cNvPr id="23" name="TextBox 22">
              <a:extLst>
                <a:ext uri="{FF2B5EF4-FFF2-40B4-BE49-F238E27FC236}">
                  <a16:creationId xmlns:a16="http://schemas.microsoft.com/office/drawing/2014/main" id="{F0357301-CC3D-B382-FE96-F6553C1C7A25}"/>
                </a:ext>
              </a:extLst>
            </p:cNvPr>
            <p:cNvSpPr txBox="1"/>
            <p:nvPr/>
          </p:nvSpPr>
          <p:spPr>
            <a:xfrm>
              <a:off x="178118" y="2382253"/>
              <a:ext cx="2485359" cy="523220"/>
            </a:xfrm>
            <a:prstGeom prst="rect">
              <a:avLst/>
            </a:prstGeom>
            <a:noFill/>
            <a:ln>
              <a:noFill/>
            </a:ln>
          </p:spPr>
          <p:txBody>
            <a:bodyPr wrap="square" rtlCol="0">
              <a:spAutoFit/>
            </a:bodyPr>
            <a:lstStyle/>
            <a:p>
              <a:r>
                <a:rPr lang="en-GB" sz="1400" u="sng" dirty="0">
                  <a:ea typeface="Arial" charset="0"/>
                  <a:cs typeface="Arial" charset="0"/>
                </a:rPr>
                <a:t>Porterfield </a:t>
              </a:r>
              <a:r>
                <a:rPr lang="en-GB" sz="1400" u="sng" dirty="0" err="1">
                  <a:ea typeface="Arial" charset="0"/>
                  <a:cs typeface="Arial" charset="0"/>
                </a:rPr>
                <a:t>lab,USF</a:t>
              </a:r>
              <a:r>
                <a:rPr lang="en-GB" sz="1400" u="sng" dirty="0">
                  <a:ea typeface="Arial" charset="0"/>
                  <a:cs typeface="Arial" charset="0"/>
                </a:rPr>
                <a:t>, US</a:t>
              </a:r>
            </a:p>
            <a:p>
              <a:r>
                <a:rPr lang="en-GB" sz="1400" b="1" dirty="0">
                  <a:ea typeface="Arial" charset="0"/>
                  <a:cs typeface="Arial" charset="0"/>
                </a:rPr>
                <a:t>Zachary Porterfield</a:t>
              </a:r>
            </a:p>
          </p:txBody>
        </p:sp>
        <p:sp>
          <p:nvSpPr>
            <p:cNvPr id="24" name="TextBox 23">
              <a:extLst>
                <a:ext uri="{FF2B5EF4-FFF2-40B4-BE49-F238E27FC236}">
                  <a16:creationId xmlns:a16="http://schemas.microsoft.com/office/drawing/2014/main" id="{B22621B1-AE01-C9D8-9A75-1F0B645C1707}"/>
                </a:ext>
              </a:extLst>
            </p:cNvPr>
            <p:cNvSpPr txBox="1"/>
            <p:nvPr/>
          </p:nvSpPr>
          <p:spPr>
            <a:xfrm>
              <a:off x="200314" y="4599673"/>
              <a:ext cx="3871680" cy="954107"/>
            </a:xfrm>
            <a:prstGeom prst="rect">
              <a:avLst/>
            </a:prstGeom>
            <a:noFill/>
            <a:ln>
              <a:noFill/>
            </a:ln>
          </p:spPr>
          <p:txBody>
            <a:bodyPr wrap="square" rtlCol="0">
              <a:spAutoFit/>
            </a:bodyPr>
            <a:lstStyle/>
            <a:p>
              <a:r>
                <a:rPr lang="en-GB" sz="1400" u="sng" dirty="0">
                  <a:ea typeface="Arial" charset="0"/>
                  <a:cs typeface="Arial" charset="0"/>
                </a:rPr>
                <a:t>PAVE Martin Delaney Collaboratory</a:t>
              </a:r>
            </a:p>
            <a:p>
              <a:r>
                <a:rPr lang="en-GB" sz="1400" b="1" dirty="0">
                  <a:ea typeface="Arial" charset="0"/>
                  <a:cs typeface="Arial" charset="0"/>
                </a:rPr>
                <a:t>Deborah Persaud</a:t>
              </a:r>
            </a:p>
            <a:p>
              <a:r>
                <a:rPr lang="en-GB" sz="1400" b="1" dirty="0">
                  <a:ea typeface="Arial" charset="0"/>
                  <a:cs typeface="Arial" charset="0"/>
                </a:rPr>
                <a:t>Ann </a:t>
              </a:r>
              <a:r>
                <a:rPr lang="en-GB" sz="1400" b="1" dirty="0" err="1">
                  <a:ea typeface="Arial" charset="0"/>
                  <a:cs typeface="Arial" charset="0"/>
                </a:rPr>
                <a:t>Chahroudi</a:t>
              </a:r>
              <a:endParaRPr lang="en-GB" sz="1400" b="1" dirty="0">
                <a:ea typeface="Arial" charset="0"/>
                <a:cs typeface="Arial" charset="0"/>
              </a:endParaRPr>
            </a:p>
            <a:p>
              <a:r>
                <a:rPr lang="en-GB" sz="1400" b="1" dirty="0">
                  <a:ea typeface="Arial" charset="0"/>
                  <a:cs typeface="Arial" charset="0"/>
                </a:rPr>
                <a:t>Philip </a:t>
              </a:r>
              <a:r>
                <a:rPr lang="en-GB" sz="1400" b="1" dirty="0" err="1">
                  <a:ea typeface="Arial" charset="0"/>
                  <a:cs typeface="Arial" charset="0"/>
                </a:rPr>
                <a:t>Goulder</a:t>
              </a:r>
              <a:endParaRPr lang="en-GB" sz="1400" b="1" dirty="0">
                <a:ea typeface="Arial" charset="0"/>
                <a:cs typeface="Arial" charset="0"/>
              </a:endParaRPr>
            </a:p>
          </p:txBody>
        </p:sp>
      </p:grpSp>
      <p:pic>
        <p:nvPicPr>
          <p:cNvPr id="13" name="Picture 12" descr="A picture containing text, vector graphics&#10;&#10;Description automatically generated">
            <a:extLst>
              <a:ext uri="{FF2B5EF4-FFF2-40B4-BE49-F238E27FC236}">
                <a16:creationId xmlns:a16="http://schemas.microsoft.com/office/drawing/2014/main" id="{559C2BF7-D630-CA1C-4E1D-256406FD0850}"/>
              </a:ext>
            </a:extLst>
          </p:cNvPr>
          <p:cNvPicPr>
            <a:picLocks noChangeAspect="1"/>
          </p:cNvPicPr>
          <p:nvPr/>
        </p:nvPicPr>
        <p:blipFill rotWithShape="1">
          <a:blip r:embed="rId8"/>
          <a:srcRect b="5932"/>
          <a:stretch/>
        </p:blipFill>
        <p:spPr>
          <a:xfrm>
            <a:off x="10428525" y="4798563"/>
            <a:ext cx="1616082" cy="947077"/>
          </a:xfrm>
          <a:prstGeom prst="rect">
            <a:avLst/>
          </a:prstGeom>
        </p:spPr>
      </p:pic>
      <p:pic>
        <p:nvPicPr>
          <p:cNvPr id="14" name="Picture 13" descr="A close-up of a logo&#10;&#10;Description automatically generated">
            <a:extLst>
              <a:ext uri="{FF2B5EF4-FFF2-40B4-BE49-F238E27FC236}">
                <a16:creationId xmlns:a16="http://schemas.microsoft.com/office/drawing/2014/main" id="{351476A2-6C6C-8E8A-7348-AA3E35CCCCB3}"/>
              </a:ext>
            </a:extLst>
          </p:cNvPr>
          <p:cNvPicPr>
            <a:picLocks noChangeAspect="1"/>
          </p:cNvPicPr>
          <p:nvPr/>
        </p:nvPicPr>
        <p:blipFill>
          <a:blip r:embed="rId9"/>
          <a:stretch>
            <a:fillRect/>
          </a:stretch>
        </p:blipFill>
        <p:spPr>
          <a:xfrm>
            <a:off x="10423376" y="4237253"/>
            <a:ext cx="1616081" cy="46979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50CA8F86-E989-6049-2EAA-0133050688A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17792" t="27284" r="4143"/>
          <a:stretch/>
        </p:blipFill>
        <p:spPr>
          <a:xfrm>
            <a:off x="6504708" y="5232217"/>
            <a:ext cx="2900949" cy="1519928"/>
          </a:xfrm>
          <a:prstGeom prst="rect">
            <a:avLst/>
          </a:prstGeom>
          <a:effectLst>
            <a:outerShdw blurRad="50800" dist="38100" dir="13500000" algn="br" rotWithShape="0">
              <a:prstClr val="black">
                <a:alpha val="40000"/>
              </a:prstClr>
            </a:outerShdw>
          </a:effectLst>
        </p:spPr>
      </p:pic>
      <p:sp>
        <p:nvSpPr>
          <p:cNvPr id="17" name="TextBox 16">
            <a:extLst>
              <a:ext uri="{FF2B5EF4-FFF2-40B4-BE49-F238E27FC236}">
                <a16:creationId xmlns:a16="http://schemas.microsoft.com/office/drawing/2014/main" id="{0AE2BA02-0313-8C67-8D6F-BBADFE89A46E}"/>
              </a:ext>
            </a:extLst>
          </p:cNvPr>
          <p:cNvSpPr txBox="1"/>
          <p:nvPr/>
        </p:nvSpPr>
        <p:spPr>
          <a:xfrm>
            <a:off x="5548913" y="4921092"/>
            <a:ext cx="1497526" cy="169277"/>
          </a:xfrm>
          <a:prstGeom prst="rect">
            <a:avLst/>
          </a:prstGeom>
          <a:noFill/>
        </p:spPr>
        <p:txBody>
          <a:bodyPr wrap="none" rtlCol="0">
            <a:spAutoFit/>
          </a:bodyPr>
          <a:lstStyle/>
          <a:p>
            <a:r>
              <a:rPr lang="en-US" sz="500" b="1" dirty="0">
                <a:solidFill>
                  <a:schemeClr val="bg1"/>
                </a:solidFill>
                <a:cs typeface="Arial" panose="020B0604020202020204" pitchFamily="34" charset="0"/>
              </a:rPr>
              <a:t>AHRI, DURBAN, SA- FEBRUARY 2024</a:t>
            </a:r>
          </a:p>
        </p:txBody>
      </p:sp>
      <p:sp>
        <p:nvSpPr>
          <p:cNvPr id="18" name="TextBox 17">
            <a:extLst>
              <a:ext uri="{FF2B5EF4-FFF2-40B4-BE49-F238E27FC236}">
                <a16:creationId xmlns:a16="http://schemas.microsoft.com/office/drawing/2014/main" id="{53CC633D-F40D-442B-6400-1623101181F4}"/>
              </a:ext>
            </a:extLst>
          </p:cNvPr>
          <p:cNvSpPr txBox="1"/>
          <p:nvPr/>
        </p:nvSpPr>
        <p:spPr>
          <a:xfrm>
            <a:off x="6430801" y="6616093"/>
            <a:ext cx="1541569" cy="153888"/>
          </a:xfrm>
          <a:prstGeom prst="rect">
            <a:avLst/>
          </a:prstGeom>
          <a:noFill/>
        </p:spPr>
        <p:txBody>
          <a:bodyPr wrap="square" rtlCol="0">
            <a:spAutoFit/>
          </a:bodyPr>
          <a:lstStyle/>
          <a:p>
            <a:r>
              <a:rPr lang="en-US" sz="400" b="1" dirty="0">
                <a:solidFill>
                  <a:schemeClr val="bg1"/>
                </a:solidFill>
                <a:cs typeface="Arial" panose="020B0604020202020204" pitchFamily="34" charset="0"/>
              </a:rPr>
              <a:t>PAVE SABM, ATLANTA,GA- SEPTEMBER 2023</a:t>
            </a:r>
          </a:p>
        </p:txBody>
      </p:sp>
      <p:sp>
        <p:nvSpPr>
          <p:cNvPr id="2" name="Title 1">
            <a:extLst>
              <a:ext uri="{FF2B5EF4-FFF2-40B4-BE49-F238E27FC236}">
                <a16:creationId xmlns:a16="http://schemas.microsoft.com/office/drawing/2014/main" id="{4F4C1D94-D8D4-7E35-1B33-A15B507F6DCF}"/>
              </a:ext>
            </a:extLst>
          </p:cNvPr>
          <p:cNvSpPr>
            <a:spLocks noGrp="1"/>
          </p:cNvSpPr>
          <p:nvPr>
            <p:ph type="title"/>
          </p:nvPr>
        </p:nvSpPr>
        <p:spPr>
          <a:xfrm>
            <a:off x="555614" y="262664"/>
            <a:ext cx="6207726" cy="611982"/>
          </a:xfrm>
        </p:spPr>
        <p:txBody>
          <a:bodyPr>
            <a:normAutofit/>
          </a:bodyPr>
          <a:lstStyle/>
          <a:p>
            <a:r>
              <a:rPr lang="en-GB" sz="4000" dirty="0"/>
              <a:t>ACKNOWLEDGMENTS</a:t>
            </a:r>
          </a:p>
        </p:txBody>
      </p:sp>
      <p:sp>
        <p:nvSpPr>
          <p:cNvPr id="3" name="TextBox 2">
            <a:extLst>
              <a:ext uri="{FF2B5EF4-FFF2-40B4-BE49-F238E27FC236}">
                <a16:creationId xmlns:a16="http://schemas.microsoft.com/office/drawing/2014/main" id="{A5C209D3-AF2A-C359-CC0C-8BC5A1B5D2E2}"/>
              </a:ext>
            </a:extLst>
          </p:cNvPr>
          <p:cNvSpPr txBox="1"/>
          <p:nvPr/>
        </p:nvSpPr>
        <p:spPr>
          <a:xfrm>
            <a:off x="518697" y="3982289"/>
            <a:ext cx="3521963" cy="738664"/>
          </a:xfrm>
          <a:prstGeom prst="rect">
            <a:avLst/>
          </a:prstGeom>
          <a:noFill/>
          <a:ln>
            <a:noFill/>
          </a:ln>
        </p:spPr>
        <p:txBody>
          <a:bodyPr wrap="square" rtlCol="0">
            <a:spAutoFit/>
          </a:bodyPr>
          <a:lstStyle/>
          <a:p>
            <a:r>
              <a:rPr lang="en-GB" sz="1400" u="sng" dirty="0" err="1">
                <a:ea typeface="Arial" charset="0"/>
                <a:cs typeface="Arial" charset="0"/>
              </a:rPr>
              <a:t>Lichterfeld</a:t>
            </a:r>
            <a:r>
              <a:rPr lang="en-GB" sz="1400" u="sng" dirty="0">
                <a:ea typeface="Arial" charset="0"/>
                <a:cs typeface="Arial" charset="0"/>
              </a:rPr>
              <a:t> </a:t>
            </a:r>
            <a:r>
              <a:rPr lang="en-GB" sz="1400" u="sng" dirty="0" err="1">
                <a:ea typeface="Arial" charset="0"/>
                <a:cs typeface="Arial" charset="0"/>
              </a:rPr>
              <a:t>lab,Ragon</a:t>
            </a:r>
            <a:r>
              <a:rPr lang="en-GB" sz="1400" u="sng" dirty="0">
                <a:ea typeface="Arial" charset="0"/>
                <a:cs typeface="Arial" charset="0"/>
              </a:rPr>
              <a:t> Inst MGH,US</a:t>
            </a:r>
          </a:p>
          <a:p>
            <a:r>
              <a:rPr lang="en-GB" sz="1400" b="1" dirty="0">
                <a:ea typeface="Arial" charset="0"/>
                <a:cs typeface="Arial" charset="0"/>
              </a:rPr>
              <a:t>Mathias </a:t>
            </a:r>
            <a:r>
              <a:rPr lang="en-GB" sz="1400" b="1" dirty="0" err="1">
                <a:ea typeface="Arial" charset="0"/>
                <a:cs typeface="Arial" charset="0"/>
              </a:rPr>
              <a:t>Lichterfeld</a:t>
            </a:r>
            <a:endParaRPr lang="en-GB" sz="1400" b="1" dirty="0">
              <a:ea typeface="Arial" charset="0"/>
              <a:cs typeface="Arial" charset="0"/>
            </a:endParaRPr>
          </a:p>
          <a:p>
            <a:endParaRPr lang="en-GB" sz="1400" dirty="0">
              <a:ea typeface="Arial" charset="0"/>
              <a:cs typeface="Arial" charset="0"/>
            </a:endParaRPr>
          </a:p>
        </p:txBody>
      </p:sp>
      <p:pic>
        <p:nvPicPr>
          <p:cNvPr id="9" name="Picture 8" descr="A close up of a logo&#10;&#10;Description automatically generated">
            <a:extLst>
              <a:ext uri="{FF2B5EF4-FFF2-40B4-BE49-F238E27FC236}">
                <a16:creationId xmlns:a16="http://schemas.microsoft.com/office/drawing/2014/main" id="{CE2A22B8-35AC-6F98-A62D-7BDDB7DF0AD5}"/>
              </a:ext>
            </a:extLst>
          </p:cNvPr>
          <p:cNvPicPr>
            <a:picLocks noChangeAspect="1"/>
          </p:cNvPicPr>
          <p:nvPr/>
        </p:nvPicPr>
        <p:blipFill>
          <a:blip r:embed="rId12"/>
          <a:stretch>
            <a:fillRect/>
          </a:stretch>
        </p:blipFill>
        <p:spPr>
          <a:xfrm>
            <a:off x="6504708" y="1916251"/>
            <a:ext cx="2062553" cy="633061"/>
          </a:xfrm>
          <a:prstGeom prst="rect">
            <a:avLst/>
          </a:prstGeom>
        </p:spPr>
      </p:pic>
      <p:pic>
        <p:nvPicPr>
          <p:cNvPr id="15" name="Picture 14" descr="A close-up of a logo&#10;&#10;Description automatically generated">
            <a:extLst>
              <a:ext uri="{FF2B5EF4-FFF2-40B4-BE49-F238E27FC236}">
                <a16:creationId xmlns:a16="http://schemas.microsoft.com/office/drawing/2014/main" id="{F5A85321-0047-2E4A-1771-2D79B29EFA88}"/>
              </a:ext>
            </a:extLst>
          </p:cNvPr>
          <p:cNvPicPr>
            <a:picLocks noChangeAspect="1"/>
          </p:cNvPicPr>
          <p:nvPr/>
        </p:nvPicPr>
        <p:blipFill>
          <a:blip r:embed="rId13"/>
          <a:stretch>
            <a:fillRect/>
          </a:stretch>
        </p:blipFill>
        <p:spPr>
          <a:xfrm>
            <a:off x="8842842" y="2028653"/>
            <a:ext cx="1580534" cy="441950"/>
          </a:xfrm>
          <a:prstGeom prst="rect">
            <a:avLst/>
          </a:prstGeom>
        </p:spPr>
      </p:pic>
    </p:spTree>
    <p:extLst>
      <p:ext uri="{BB962C8B-B14F-4D97-AF65-F5344CB8AC3E}">
        <p14:creationId xmlns:p14="http://schemas.microsoft.com/office/powerpoint/2010/main" val="3478255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3929355" y="176645"/>
            <a:ext cx="7632700" cy="4001150"/>
          </a:xfrm>
        </p:spPr>
        <p:txBody>
          <a:bodyPr wrap="square">
            <a:normAutofit/>
          </a:bodyPr>
          <a:lstStyle/>
          <a:p>
            <a:r>
              <a:rPr lang="en-GB" dirty="0"/>
              <a:t>“There can be no greater gift than that of giving one’s time and energy to </a:t>
            </a:r>
            <a:r>
              <a:rPr lang="en-GB" b="1" dirty="0"/>
              <a:t>help others </a:t>
            </a:r>
            <a:r>
              <a:rPr lang="en-GB" dirty="0"/>
              <a:t>without anything in return.”</a:t>
            </a:r>
          </a:p>
        </p:txBody>
      </p:sp>
      <p:sp>
        <p:nvSpPr>
          <p:cNvPr id="3" name="Text Placeholder 2">
            <a:extLst>
              <a:ext uri="{FF2B5EF4-FFF2-40B4-BE49-F238E27FC236}">
                <a16:creationId xmlns:a16="http://schemas.microsoft.com/office/drawing/2014/main" id="{A45719E9-DEE5-AD41-99DD-439B9AF6D1DA}"/>
              </a:ext>
            </a:extLst>
          </p:cNvPr>
          <p:cNvSpPr>
            <a:spLocks noGrp="1"/>
          </p:cNvSpPr>
          <p:nvPr>
            <p:ph type="body" sz="quarter" idx="10"/>
          </p:nvPr>
        </p:nvSpPr>
        <p:spPr>
          <a:xfrm>
            <a:off x="6433561" y="3759886"/>
            <a:ext cx="3894545" cy="417909"/>
          </a:xfrm>
        </p:spPr>
        <p:txBody>
          <a:bodyPr/>
          <a:lstStyle/>
          <a:p>
            <a:r>
              <a:rPr lang="en-GB" dirty="0"/>
              <a:t>Nelson Rolihlahla Mandela</a:t>
            </a:r>
          </a:p>
        </p:txBody>
      </p:sp>
      <p:pic>
        <p:nvPicPr>
          <p:cNvPr id="9" name="Picture 8" descr="A close-up of a person's face&#10;&#10;Description automatically generated">
            <a:extLst>
              <a:ext uri="{FF2B5EF4-FFF2-40B4-BE49-F238E27FC236}">
                <a16:creationId xmlns:a16="http://schemas.microsoft.com/office/drawing/2014/main" id="{5C66D2FF-2B01-5C71-4358-C30C71B512DF}"/>
              </a:ext>
            </a:extLst>
          </p:cNvPr>
          <p:cNvPicPr>
            <a:picLocks noChangeAspect="1"/>
          </p:cNvPicPr>
          <p:nvPr/>
        </p:nvPicPr>
        <p:blipFill rotWithShape="1">
          <a:blip r:embed="rId3"/>
          <a:srcRect r="60026"/>
          <a:stretch/>
        </p:blipFill>
        <p:spPr>
          <a:xfrm>
            <a:off x="10328106" y="2784958"/>
            <a:ext cx="1233949" cy="1646334"/>
          </a:xfrm>
          <a:prstGeom prst="rect">
            <a:avLst/>
          </a:prstGeom>
        </p:spPr>
      </p:pic>
      <p:pic>
        <p:nvPicPr>
          <p:cNvPr id="4" name="Picture 3">
            <a:extLst>
              <a:ext uri="{FF2B5EF4-FFF2-40B4-BE49-F238E27FC236}">
                <a16:creationId xmlns:a16="http://schemas.microsoft.com/office/drawing/2014/main" id="{68FF4DE3-A2FD-AC6E-C46C-3C0FEE7B97DC}"/>
              </a:ext>
            </a:extLst>
          </p:cNvPr>
          <p:cNvPicPr>
            <a:picLocks noChangeAspect="1"/>
          </p:cNvPicPr>
          <p:nvPr/>
        </p:nvPicPr>
        <p:blipFill>
          <a:blip r:embed="rId4"/>
          <a:stretch>
            <a:fillRect/>
          </a:stretch>
        </p:blipFill>
        <p:spPr>
          <a:xfrm>
            <a:off x="10482635" y="6324353"/>
            <a:ext cx="1621231" cy="435330"/>
          </a:xfrm>
          <a:prstGeom prst="rect">
            <a:avLst/>
          </a:prstGeom>
        </p:spPr>
      </p:pic>
      <p:sp>
        <p:nvSpPr>
          <p:cNvPr id="5" name="Rectangle 4">
            <a:extLst>
              <a:ext uri="{FF2B5EF4-FFF2-40B4-BE49-F238E27FC236}">
                <a16:creationId xmlns:a16="http://schemas.microsoft.com/office/drawing/2014/main" id="{69659722-152D-AD70-AC7E-60A60C27AD90}"/>
              </a:ext>
            </a:extLst>
          </p:cNvPr>
          <p:cNvSpPr/>
          <p:nvPr/>
        </p:nvSpPr>
        <p:spPr>
          <a:xfrm>
            <a:off x="3366654" y="4869991"/>
            <a:ext cx="8581348" cy="1015663"/>
          </a:xfrm>
          <a:prstGeom prst="rect">
            <a:avLst/>
          </a:prstGeom>
          <a:noFill/>
          <a:ln>
            <a:noFill/>
          </a:ln>
        </p:spPr>
        <p:txBody>
          <a:bodyPr wrap="square" lIns="91440" tIns="45720" rIns="91440" bIns="45720">
            <a:spAutoFit/>
          </a:bodyPr>
          <a:lstStyle/>
          <a:p>
            <a:pPr algn="ctr"/>
            <a:r>
              <a:rPr lang="en-GB" sz="6000" b="1" dirty="0">
                <a:ln w="22225">
                  <a:noFill/>
                  <a:prstDash val="solid"/>
                </a:ln>
                <a:solidFill>
                  <a:srgbClr val="F9B401"/>
                </a:solidFill>
                <a:cs typeface="Arial" panose="020B0604020202020204" pitchFamily="34" charset="0"/>
              </a:rPr>
              <a:t>THANK YOU</a:t>
            </a:r>
          </a:p>
        </p:txBody>
      </p:sp>
    </p:spTree>
    <p:extLst>
      <p:ext uri="{BB962C8B-B14F-4D97-AF65-F5344CB8AC3E}">
        <p14:creationId xmlns:p14="http://schemas.microsoft.com/office/powerpoint/2010/main" val="1466621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2BBDC2C-9722-542F-5E24-AA7BEFA75F23}"/>
              </a:ext>
            </a:extLst>
          </p:cNvPr>
          <p:cNvSpPr>
            <a:spLocks noGrp="1"/>
          </p:cNvSpPr>
          <p:nvPr>
            <p:ph sz="quarter" idx="13"/>
          </p:nvPr>
        </p:nvSpPr>
        <p:spPr>
          <a:xfrm>
            <a:off x="3648222" y="2078548"/>
            <a:ext cx="8454735" cy="4057050"/>
          </a:xfrm>
        </p:spPr>
        <p:txBody>
          <a:bodyPr>
            <a:normAutofit fontScale="40000" lnSpcReduction="20000"/>
          </a:bodyPr>
          <a:lstStyle/>
          <a:p>
            <a:pPr>
              <a:lnSpc>
                <a:spcPct val="120000"/>
              </a:lnSpc>
            </a:pPr>
            <a:r>
              <a:rPr lang="en-GB" sz="3400" noProof="0" dirty="0">
                <a:solidFill>
                  <a:srgbClr val="2C90CF"/>
                </a:solidFill>
                <a:latin typeface="+mj-lt"/>
              </a:rPr>
              <a:t>What is your main question?</a:t>
            </a:r>
          </a:p>
          <a:p>
            <a:pPr>
              <a:lnSpc>
                <a:spcPct val="120000"/>
              </a:lnSpc>
            </a:pPr>
            <a:r>
              <a:rPr lang="en-GB" sz="3400" dirty="0"/>
              <a:t>Is there a difference in HIV location in tonsil tissue in children and adults living with HIV? </a:t>
            </a:r>
          </a:p>
          <a:p>
            <a:pPr>
              <a:lnSpc>
                <a:spcPct val="120000"/>
              </a:lnSpc>
            </a:pPr>
            <a:endParaRPr lang="en-GB" sz="3400" dirty="0"/>
          </a:p>
          <a:p>
            <a:pPr>
              <a:lnSpc>
                <a:spcPct val="120000"/>
              </a:lnSpc>
            </a:pPr>
            <a:r>
              <a:rPr lang="en-GB" sz="3400" noProof="0" dirty="0">
                <a:solidFill>
                  <a:srgbClr val="2C90CF"/>
                </a:solidFill>
                <a:latin typeface="+mj-lt"/>
              </a:rPr>
              <a:t>What did you find?</a:t>
            </a:r>
          </a:p>
          <a:p>
            <a:pPr marL="342900" indent="-342900">
              <a:lnSpc>
                <a:spcPct val="120000"/>
              </a:lnSpc>
              <a:buFont typeface="Arial" panose="020B0604020202020204" pitchFamily="34" charset="0"/>
              <a:buChar char="•"/>
            </a:pPr>
            <a:r>
              <a:rPr lang="en-GB" sz="3400" dirty="0"/>
              <a:t>Change in T-cell memory subsets with age</a:t>
            </a:r>
            <a:endParaRPr lang="en-US" sz="3400" dirty="0"/>
          </a:p>
          <a:p>
            <a:pPr marL="342900" indent="-342900">
              <a:lnSpc>
                <a:spcPct val="120000"/>
              </a:lnSpc>
              <a:buFont typeface="Arial" panose="020B0604020202020204" pitchFamily="34" charset="0"/>
              <a:buChar char="•"/>
            </a:pPr>
            <a:r>
              <a:rPr lang="en-US" sz="3400" dirty="0"/>
              <a:t>H</a:t>
            </a:r>
            <a:r>
              <a:rPr lang="en-GB" sz="3400" dirty="0"/>
              <a:t>igher frequency of TFH in children</a:t>
            </a:r>
          </a:p>
          <a:p>
            <a:pPr marL="342900" indent="-342900">
              <a:lnSpc>
                <a:spcPct val="120000"/>
              </a:lnSpc>
              <a:buFont typeface="Arial" panose="020B0604020202020204" pitchFamily="34" charset="0"/>
              <a:buChar char="•"/>
            </a:pPr>
            <a:r>
              <a:rPr lang="en-GB" sz="3400" dirty="0"/>
              <a:t>HIV p24-antigen detection in tonsil tissue</a:t>
            </a:r>
          </a:p>
          <a:p>
            <a:pPr marL="342900" indent="-342900">
              <a:lnSpc>
                <a:spcPct val="120000"/>
              </a:lnSpc>
              <a:buFont typeface="Arial" panose="020B0604020202020204" pitchFamily="34" charset="0"/>
              <a:buChar char="•"/>
            </a:pPr>
            <a:r>
              <a:rPr lang="en-GB" sz="3400" dirty="0"/>
              <a:t>Higher proportion of intact HIV in tissue than blood</a:t>
            </a:r>
          </a:p>
          <a:p>
            <a:pPr lvl="0" algn="l">
              <a:lnSpc>
                <a:spcPct val="120000"/>
              </a:lnSpc>
            </a:pPr>
            <a:endParaRPr lang="en-GB" sz="3400" noProof="0" dirty="0"/>
          </a:p>
          <a:p>
            <a:pPr>
              <a:lnSpc>
                <a:spcPct val="120000"/>
              </a:lnSpc>
            </a:pPr>
            <a:r>
              <a:rPr lang="en-GB" sz="3400" noProof="0" dirty="0">
                <a:solidFill>
                  <a:srgbClr val="2C90CF"/>
                </a:solidFill>
                <a:latin typeface="+mj-lt"/>
              </a:rPr>
              <a:t>Why is it important?</a:t>
            </a:r>
          </a:p>
          <a:p>
            <a:pPr algn="just">
              <a:lnSpc>
                <a:spcPct val="120000"/>
              </a:lnSpc>
            </a:pPr>
            <a:r>
              <a:rPr lang="en-GB" sz="3400" dirty="0"/>
              <a:t>Study is important to identify the viral reservoir that seeds rebounding when ART is discontinued or failing to inform strategies that target treatment and eradication of HIV within in tissues in </a:t>
            </a:r>
            <a:r>
              <a:rPr lang="en-GB" sz="3400" b="1" dirty="0"/>
              <a:t>CHILDREN</a:t>
            </a:r>
          </a:p>
          <a:p>
            <a:endParaRPr lang="en-GB" noProof="0" dirty="0">
              <a:solidFill>
                <a:srgbClr val="2C90CF"/>
              </a:solidFill>
              <a:latin typeface="+mj-lt"/>
            </a:endParaRPr>
          </a:p>
          <a:p>
            <a:endParaRPr lang="en-GB" noProof="0" dirty="0">
              <a:solidFill>
                <a:srgbClr val="2C90CF"/>
              </a:solidFill>
              <a:latin typeface="+mj-lt"/>
            </a:endParaRPr>
          </a:p>
          <a:p>
            <a:pPr algn="just"/>
            <a:endParaRPr lang="en-GB" dirty="0"/>
          </a:p>
        </p:txBody>
      </p:sp>
      <p:sp>
        <p:nvSpPr>
          <p:cNvPr id="12" name="Title 11">
            <a:extLst>
              <a:ext uri="{FF2B5EF4-FFF2-40B4-BE49-F238E27FC236}">
                <a16:creationId xmlns:a16="http://schemas.microsoft.com/office/drawing/2014/main" id="{974B25A5-088C-2D05-BC66-379846FDB7C5}"/>
              </a:ext>
            </a:extLst>
          </p:cNvPr>
          <p:cNvSpPr>
            <a:spLocks noGrp="1"/>
          </p:cNvSpPr>
          <p:nvPr>
            <p:ph type="title"/>
          </p:nvPr>
        </p:nvSpPr>
        <p:spPr>
          <a:xfrm>
            <a:off x="3648221" y="828776"/>
            <a:ext cx="3558121" cy="581025"/>
          </a:xfrm>
        </p:spPr>
        <p:txBody>
          <a:bodyPr>
            <a:normAutofit fontScale="90000"/>
          </a:bodyPr>
          <a:lstStyle/>
          <a:p>
            <a:r>
              <a:rPr lang="en-GB" sz="5300" dirty="0"/>
              <a:t>Summary</a:t>
            </a:r>
            <a:endParaRPr lang="en-GB" dirty="0"/>
          </a:p>
        </p:txBody>
      </p:sp>
      <p:pic>
        <p:nvPicPr>
          <p:cNvPr id="2" name="Picture 1">
            <a:extLst>
              <a:ext uri="{FF2B5EF4-FFF2-40B4-BE49-F238E27FC236}">
                <a16:creationId xmlns:a16="http://schemas.microsoft.com/office/drawing/2014/main" id="{62B316CB-DF92-A008-4670-3F1AD190980E}"/>
              </a:ext>
            </a:extLst>
          </p:cNvPr>
          <p:cNvPicPr>
            <a:picLocks noChangeAspect="1"/>
          </p:cNvPicPr>
          <p:nvPr/>
        </p:nvPicPr>
        <p:blipFill>
          <a:blip r:embed="rId3"/>
          <a:stretch>
            <a:fillRect/>
          </a:stretch>
        </p:blipFill>
        <p:spPr>
          <a:xfrm>
            <a:off x="10481726" y="6267214"/>
            <a:ext cx="1621231" cy="435330"/>
          </a:xfrm>
          <a:prstGeom prst="rect">
            <a:avLst/>
          </a:prstGeom>
        </p:spPr>
      </p:pic>
    </p:spTree>
    <p:extLst>
      <p:ext uri="{BB962C8B-B14F-4D97-AF65-F5344CB8AC3E}">
        <p14:creationId xmlns:p14="http://schemas.microsoft.com/office/powerpoint/2010/main" val="39098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9B867D-72D6-29F1-B9DF-0FABAD329B99}"/>
              </a:ext>
            </a:extLst>
          </p:cNvPr>
          <p:cNvSpPr>
            <a:spLocks noGrp="1"/>
          </p:cNvSpPr>
          <p:nvPr>
            <p:ph type="title"/>
          </p:nvPr>
        </p:nvSpPr>
        <p:spPr>
          <a:xfrm>
            <a:off x="442913" y="441325"/>
            <a:ext cx="8891914" cy="817335"/>
          </a:xfrm>
        </p:spPr>
        <p:txBody>
          <a:bodyPr/>
          <a:lstStyle/>
          <a:p>
            <a:r>
              <a:rPr lang="en-GB" sz="4800" dirty="0"/>
              <a:t>Introduction</a:t>
            </a:r>
            <a:endParaRPr lang="en-GB" dirty="0"/>
          </a:p>
        </p:txBody>
      </p:sp>
      <p:sp>
        <p:nvSpPr>
          <p:cNvPr id="6" name="object 108">
            <a:extLst>
              <a:ext uri="{FF2B5EF4-FFF2-40B4-BE49-F238E27FC236}">
                <a16:creationId xmlns:a16="http://schemas.microsoft.com/office/drawing/2014/main" id="{A9457E54-5D46-E926-39BD-A4335B57C8CA}"/>
              </a:ext>
            </a:extLst>
          </p:cNvPr>
          <p:cNvSpPr txBox="1"/>
          <p:nvPr/>
        </p:nvSpPr>
        <p:spPr>
          <a:xfrm>
            <a:off x="341313" y="1814237"/>
            <a:ext cx="5247728" cy="2575240"/>
          </a:xfrm>
          <a:prstGeom prst="rect">
            <a:avLst/>
          </a:prstGeom>
          <a:ln w="17894">
            <a:noFill/>
          </a:ln>
        </p:spPr>
        <p:txBody>
          <a:bodyPr vert="horz" wrap="square" lIns="162640" tIns="78412" rIns="162640" bIns="162640" rtlCol="0">
            <a:noAutofit/>
          </a:bodyPr>
          <a:lstStyle/>
          <a:p>
            <a:pPr marL="198421" indent="-69327">
              <a:spcBef>
                <a:spcPts val="615"/>
              </a:spcBef>
              <a:tabLst>
                <a:tab pos="798458" algn="l"/>
              </a:tabLst>
            </a:pPr>
            <a:endParaRPr lang="en-ZA" sz="3200" b="1" spc="15" dirty="0">
              <a:solidFill>
                <a:srgbClr val="004F82"/>
              </a:solidFill>
              <a:latin typeface="Arial"/>
              <a:cs typeface="Arial"/>
            </a:endParaRPr>
          </a:p>
          <a:p>
            <a:pPr marL="586294" indent="-457200">
              <a:spcBef>
                <a:spcPts val="615"/>
              </a:spcBef>
              <a:buFont typeface="Arial" panose="020B0604020202020204" pitchFamily="34" charset="0"/>
              <a:buChar char="•"/>
              <a:tabLst>
                <a:tab pos="798458" algn="l"/>
              </a:tabLst>
            </a:pPr>
            <a:r>
              <a:rPr lang="en-ZA" sz="1600" spc="15" dirty="0">
                <a:latin typeface="Arial"/>
                <a:cs typeface="Arial"/>
              </a:rPr>
              <a:t>Viral Rebound : Anatomical, Cellular, Molecular</a:t>
            </a:r>
          </a:p>
          <a:p>
            <a:pPr marL="586294" indent="-457200">
              <a:spcBef>
                <a:spcPts val="615"/>
              </a:spcBef>
              <a:buFont typeface="Arial" panose="020B0604020202020204" pitchFamily="34" charset="0"/>
              <a:buChar char="•"/>
              <a:tabLst>
                <a:tab pos="798458" algn="l"/>
              </a:tabLst>
            </a:pPr>
            <a:endParaRPr lang="en-ZA" sz="1600" spc="15" dirty="0">
              <a:latin typeface="Arial"/>
              <a:cs typeface="Arial"/>
            </a:endParaRPr>
          </a:p>
          <a:p>
            <a:pPr marL="586294" indent="-457200">
              <a:spcBef>
                <a:spcPts val="615"/>
              </a:spcBef>
              <a:buFont typeface="Arial" panose="020B0604020202020204" pitchFamily="34" charset="0"/>
              <a:buChar char="•"/>
              <a:tabLst>
                <a:tab pos="798458" algn="l"/>
              </a:tabLst>
            </a:pPr>
            <a:r>
              <a:rPr lang="en-ZA" sz="1600" b="1" spc="15" dirty="0">
                <a:solidFill>
                  <a:srgbClr val="FF0000"/>
                </a:solidFill>
                <a:latin typeface="Arial"/>
                <a:cs typeface="Arial"/>
              </a:rPr>
              <a:t>BUT</a:t>
            </a:r>
            <a:r>
              <a:rPr lang="en-ZA" sz="1600" spc="15" dirty="0">
                <a:solidFill>
                  <a:srgbClr val="FF0000"/>
                </a:solidFill>
                <a:latin typeface="Arial"/>
                <a:cs typeface="Arial"/>
              </a:rPr>
              <a:t> :</a:t>
            </a:r>
            <a:r>
              <a:rPr lang="en-ZA" sz="1600" spc="15" dirty="0">
                <a:latin typeface="Arial"/>
                <a:cs typeface="Arial"/>
              </a:rPr>
              <a:t> Most studies focus on blood</a:t>
            </a:r>
          </a:p>
          <a:p>
            <a:pPr marL="1043494" lvl="2">
              <a:spcBef>
                <a:spcPts val="615"/>
              </a:spcBef>
              <a:tabLst>
                <a:tab pos="798458" algn="l"/>
              </a:tabLst>
            </a:pPr>
            <a:r>
              <a:rPr lang="en-ZA" sz="1600" spc="15" dirty="0">
                <a:latin typeface="Arial"/>
                <a:cs typeface="Arial"/>
              </a:rPr>
              <a:t>  Tissue Reservoirs not well characterised</a:t>
            </a:r>
          </a:p>
          <a:p>
            <a:pPr marL="1043494" lvl="2">
              <a:spcBef>
                <a:spcPts val="615"/>
              </a:spcBef>
              <a:tabLst>
                <a:tab pos="798458" algn="l"/>
              </a:tabLst>
            </a:pPr>
            <a:r>
              <a:rPr lang="en-ZA" sz="1600" spc="15" dirty="0">
                <a:latin typeface="Arial"/>
                <a:cs typeface="Arial"/>
              </a:rPr>
              <a:t>  </a:t>
            </a:r>
            <a:r>
              <a:rPr lang="en-ZA" sz="1600" spc="15" dirty="0">
                <a:solidFill>
                  <a:srgbClr val="FF0000"/>
                </a:solidFill>
                <a:latin typeface="Arial"/>
                <a:cs typeface="Arial"/>
              </a:rPr>
              <a:t>Lack of reservoir studies in paediatrics</a:t>
            </a:r>
            <a:endParaRPr lang="en-ZA" sz="1600" spc="15" dirty="0">
              <a:latin typeface="Arial"/>
              <a:cs typeface="Arial"/>
            </a:endParaRPr>
          </a:p>
          <a:p>
            <a:pPr marL="129094">
              <a:spcBef>
                <a:spcPts val="615"/>
              </a:spcBef>
              <a:tabLst>
                <a:tab pos="798458" algn="l"/>
              </a:tabLst>
            </a:pPr>
            <a:endParaRPr lang="en-ZA" sz="1600" spc="15" dirty="0">
              <a:latin typeface="Arial"/>
              <a:cs typeface="Arial"/>
            </a:endParaRPr>
          </a:p>
        </p:txBody>
      </p:sp>
      <p:pic>
        <p:nvPicPr>
          <p:cNvPr id="2" name="Picture 1">
            <a:extLst>
              <a:ext uri="{FF2B5EF4-FFF2-40B4-BE49-F238E27FC236}">
                <a16:creationId xmlns:a16="http://schemas.microsoft.com/office/drawing/2014/main" id="{F60C1C3B-9DF7-1CE2-8EA5-7F15F4853AC8}"/>
              </a:ext>
            </a:extLst>
          </p:cNvPr>
          <p:cNvPicPr>
            <a:picLocks noChangeAspect="1"/>
          </p:cNvPicPr>
          <p:nvPr/>
        </p:nvPicPr>
        <p:blipFill>
          <a:blip r:embed="rId3"/>
          <a:stretch>
            <a:fillRect/>
          </a:stretch>
        </p:blipFill>
        <p:spPr>
          <a:xfrm>
            <a:off x="10836965" y="6355431"/>
            <a:ext cx="1233115" cy="331114"/>
          </a:xfrm>
          <a:prstGeom prst="rect">
            <a:avLst/>
          </a:prstGeom>
        </p:spPr>
      </p:pic>
      <p:grpSp>
        <p:nvGrpSpPr>
          <p:cNvPr id="17" name="Group 16">
            <a:extLst>
              <a:ext uri="{FF2B5EF4-FFF2-40B4-BE49-F238E27FC236}">
                <a16:creationId xmlns:a16="http://schemas.microsoft.com/office/drawing/2014/main" id="{A9E3E027-C42C-0A08-8CDF-5D39A9FA16C2}"/>
              </a:ext>
            </a:extLst>
          </p:cNvPr>
          <p:cNvGrpSpPr/>
          <p:nvPr/>
        </p:nvGrpSpPr>
        <p:grpSpPr>
          <a:xfrm>
            <a:off x="442913" y="1582558"/>
            <a:ext cx="6100354" cy="373699"/>
            <a:chOff x="442913" y="1200295"/>
            <a:chExt cx="6100354" cy="373699"/>
          </a:xfrm>
        </p:grpSpPr>
        <p:grpSp>
          <p:nvGrpSpPr>
            <p:cNvPr id="12" name="Group 11">
              <a:extLst>
                <a:ext uri="{FF2B5EF4-FFF2-40B4-BE49-F238E27FC236}">
                  <a16:creationId xmlns:a16="http://schemas.microsoft.com/office/drawing/2014/main" id="{17F5A625-C5CF-C503-97E2-0CE46336EFB1}"/>
                </a:ext>
              </a:extLst>
            </p:cNvPr>
            <p:cNvGrpSpPr/>
            <p:nvPr/>
          </p:nvGrpSpPr>
          <p:grpSpPr>
            <a:xfrm>
              <a:off x="1762945" y="1200295"/>
              <a:ext cx="3147741" cy="369332"/>
              <a:chOff x="1654864" y="5838445"/>
              <a:chExt cx="3147741" cy="369332"/>
            </a:xfrm>
          </p:grpSpPr>
          <p:cxnSp>
            <p:nvCxnSpPr>
              <p:cNvPr id="14" name="Straight Arrow Connector 13">
                <a:extLst>
                  <a:ext uri="{FF2B5EF4-FFF2-40B4-BE49-F238E27FC236}">
                    <a16:creationId xmlns:a16="http://schemas.microsoft.com/office/drawing/2014/main" id="{B915AC2A-E6A5-1F3F-9D78-055F7C1FF9E1}"/>
                  </a:ext>
                </a:extLst>
              </p:cNvPr>
              <p:cNvCxnSpPr/>
              <p:nvPr/>
            </p:nvCxnSpPr>
            <p:spPr>
              <a:xfrm>
                <a:off x="1654864" y="6048165"/>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5750181-6E0C-A4E1-2637-4645FA369A8F}"/>
                  </a:ext>
                </a:extLst>
              </p:cNvPr>
              <p:cNvCxnSpPr/>
              <p:nvPr/>
            </p:nvCxnSpPr>
            <p:spPr>
              <a:xfrm>
                <a:off x="4442605" y="6061290"/>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C466B253-4848-E9F0-4692-CBAE5D06FBDD}"/>
                  </a:ext>
                </a:extLst>
              </p:cNvPr>
              <p:cNvSpPr/>
              <p:nvPr/>
            </p:nvSpPr>
            <p:spPr>
              <a:xfrm>
                <a:off x="4421912" y="5838445"/>
                <a:ext cx="360000" cy="36933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b="1" cap="none" spc="0" dirty="0">
                    <a:ln/>
                    <a:solidFill>
                      <a:schemeClr val="accent3"/>
                    </a:solidFill>
                    <a:effectLst/>
                  </a:rPr>
                  <a:t>x</a:t>
                </a:r>
              </a:p>
            </p:txBody>
          </p:sp>
        </p:grpSp>
        <p:sp>
          <p:nvSpPr>
            <p:cNvPr id="13" name="TextBox 12">
              <a:extLst>
                <a:ext uri="{FF2B5EF4-FFF2-40B4-BE49-F238E27FC236}">
                  <a16:creationId xmlns:a16="http://schemas.microsoft.com/office/drawing/2014/main" id="{93DF0775-0ED3-49AC-30B6-6C722C89390E}"/>
                </a:ext>
              </a:extLst>
            </p:cNvPr>
            <p:cNvSpPr txBox="1"/>
            <p:nvPr/>
          </p:nvSpPr>
          <p:spPr>
            <a:xfrm>
              <a:off x="442913" y="1204662"/>
              <a:ext cx="6100354" cy="369332"/>
            </a:xfrm>
            <a:prstGeom prst="rect">
              <a:avLst/>
            </a:prstGeom>
            <a:noFill/>
          </p:spPr>
          <p:txBody>
            <a:bodyPr wrap="square">
              <a:spAutoFit/>
            </a:bodyPr>
            <a:lstStyle/>
            <a:p>
              <a:pPr marL="586294" indent="-457200" algn="just">
                <a:spcBef>
                  <a:spcPts val="615"/>
                </a:spcBef>
                <a:buFont typeface="Arial" panose="020B0604020202020204" pitchFamily="34" charset="0"/>
                <a:buChar char="•"/>
                <a:tabLst>
                  <a:tab pos="798458" algn="l"/>
                </a:tabLst>
              </a:pPr>
              <a:r>
                <a:rPr lang="en-ZA" b="1" spc="15" dirty="0">
                  <a:cs typeface="Arial"/>
                </a:rPr>
                <a:t>ART</a:t>
              </a:r>
              <a:r>
                <a:rPr lang="en-ZA" spc="15" dirty="0">
                  <a:cs typeface="Arial"/>
                </a:rPr>
                <a:t>       </a:t>
              </a:r>
              <a:r>
                <a:rPr lang="en-ZA" b="1" spc="15" dirty="0">
                  <a:cs typeface="Arial"/>
                </a:rPr>
                <a:t>Viral Suppression </a:t>
              </a:r>
              <a:r>
                <a:rPr lang="en-ZA" spc="15" dirty="0">
                  <a:cs typeface="Arial"/>
                </a:rPr>
                <a:t>     </a:t>
              </a:r>
              <a:r>
                <a:rPr lang="en-ZA" b="1" spc="15" dirty="0">
                  <a:cs typeface="Arial"/>
                </a:rPr>
                <a:t>Cure</a:t>
              </a:r>
            </a:p>
          </p:txBody>
        </p:sp>
      </p:grpSp>
      <p:pic>
        <p:nvPicPr>
          <p:cNvPr id="10" name="Picture 9" descr="A screenshot of a computer&#10;&#10;Description automatically generated">
            <a:extLst>
              <a:ext uri="{FF2B5EF4-FFF2-40B4-BE49-F238E27FC236}">
                <a16:creationId xmlns:a16="http://schemas.microsoft.com/office/drawing/2014/main" id="{BD5518A4-5AF5-83EE-9649-AA8AEBF45674}"/>
              </a:ext>
            </a:extLst>
          </p:cNvPr>
          <p:cNvPicPr>
            <a:picLocks noChangeAspect="1"/>
          </p:cNvPicPr>
          <p:nvPr/>
        </p:nvPicPr>
        <p:blipFill rotWithShape="1">
          <a:blip r:embed="rId4"/>
          <a:srcRect l="15553" t="26499" r="22860" b="25948"/>
          <a:stretch/>
        </p:blipFill>
        <p:spPr>
          <a:xfrm>
            <a:off x="6644867" y="1539919"/>
            <a:ext cx="4327933" cy="2149654"/>
          </a:xfrm>
          <a:prstGeom prst="rect">
            <a:avLst/>
          </a:prstGeom>
          <a:ln w="19050">
            <a:solidFill>
              <a:schemeClr val="accent1">
                <a:shade val="15000"/>
              </a:schemeClr>
            </a:solidFill>
          </a:ln>
        </p:spPr>
      </p:pic>
      <p:sp>
        <p:nvSpPr>
          <p:cNvPr id="11" name="TextBox 10">
            <a:extLst>
              <a:ext uri="{FF2B5EF4-FFF2-40B4-BE49-F238E27FC236}">
                <a16:creationId xmlns:a16="http://schemas.microsoft.com/office/drawing/2014/main" id="{819CBE61-C698-6568-5EA9-FC41054219A8}"/>
              </a:ext>
            </a:extLst>
          </p:cNvPr>
          <p:cNvSpPr txBox="1"/>
          <p:nvPr/>
        </p:nvSpPr>
        <p:spPr>
          <a:xfrm>
            <a:off x="9896320" y="3703310"/>
            <a:ext cx="1141659"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a:t>
            </a:r>
            <a:r>
              <a:rPr lang="en-US" sz="1200" b="1" dirty="0" err="1">
                <a:latin typeface="Arial" panose="020B0604020202020204" pitchFamily="34" charset="0"/>
                <a:cs typeface="Arial" panose="020B0604020202020204" pitchFamily="34" charset="0"/>
              </a:rPr>
              <a:t>Kulpa</a:t>
            </a:r>
            <a:r>
              <a:rPr lang="en-US" sz="1200" b="1" dirty="0">
                <a:latin typeface="Arial" panose="020B0604020202020204" pitchFamily="34" charset="0"/>
                <a:cs typeface="Arial" panose="020B0604020202020204" pitchFamily="34" charset="0"/>
              </a:rPr>
              <a:t>, 2015)</a:t>
            </a:r>
          </a:p>
        </p:txBody>
      </p:sp>
      <p:pic>
        <p:nvPicPr>
          <p:cNvPr id="7" name="Picture 6" descr="A diagram of a scientific experiment&#10;&#10;Description automatically generated">
            <a:extLst>
              <a:ext uri="{FF2B5EF4-FFF2-40B4-BE49-F238E27FC236}">
                <a16:creationId xmlns:a16="http://schemas.microsoft.com/office/drawing/2014/main" id="{CC79C75C-AB03-38A2-89C4-E499467DB4C0}"/>
              </a:ext>
            </a:extLst>
          </p:cNvPr>
          <p:cNvPicPr>
            <a:picLocks noChangeAspect="1"/>
          </p:cNvPicPr>
          <p:nvPr/>
        </p:nvPicPr>
        <p:blipFill rotWithShape="1">
          <a:blip r:embed="rId5"/>
          <a:srcRect l="30240" t="78619" r="58844" b="3535"/>
          <a:stretch/>
        </p:blipFill>
        <p:spPr>
          <a:xfrm>
            <a:off x="9336987" y="439081"/>
            <a:ext cx="462299" cy="614226"/>
          </a:xfrm>
          <a:prstGeom prst="rect">
            <a:avLst/>
          </a:prstGeom>
        </p:spPr>
      </p:pic>
      <p:sp>
        <p:nvSpPr>
          <p:cNvPr id="28" name="TextBox 27">
            <a:extLst>
              <a:ext uri="{FF2B5EF4-FFF2-40B4-BE49-F238E27FC236}">
                <a16:creationId xmlns:a16="http://schemas.microsoft.com/office/drawing/2014/main" id="{0C8C64DC-726C-40EC-EFA6-DE4D83531FAF}"/>
              </a:ext>
            </a:extLst>
          </p:cNvPr>
          <p:cNvSpPr txBox="1"/>
          <p:nvPr/>
        </p:nvSpPr>
        <p:spPr>
          <a:xfrm>
            <a:off x="442913" y="4232563"/>
            <a:ext cx="6291659" cy="984885"/>
          </a:xfrm>
          <a:prstGeom prst="rect">
            <a:avLst/>
          </a:prstGeom>
          <a:noFill/>
        </p:spPr>
        <p:txBody>
          <a:bodyPr wrap="none" rtlCol="0">
            <a:spAutoFit/>
          </a:bodyPr>
          <a:lstStyle/>
          <a:p>
            <a:pPr marL="586294" indent="-457200">
              <a:spcBef>
                <a:spcPts val="615"/>
              </a:spcBef>
              <a:buFont typeface="Arial" panose="020B0604020202020204" pitchFamily="34" charset="0"/>
              <a:buChar char="•"/>
              <a:tabLst>
                <a:tab pos="798458" algn="l"/>
              </a:tabLst>
            </a:pPr>
            <a:r>
              <a:rPr lang="en-ZA" sz="1600" spc="15" dirty="0">
                <a:latin typeface="Arial"/>
                <a:cs typeface="Arial"/>
              </a:rPr>
              <a:t>Children represented 12% of global AIDS-related mortality </a:t>
            </a:r>
          </a:p>
          <a:p>
            <a:pPr marL="586294" indent="-457200">
              <a:spcBef>
                <a:spcPts val="615"/>
              </a:spcBef>
              <a:buFont typeface="Arial" panose="020B0604020202020204" pitchFamily="34" charset="0"/>
              <a:buChar char="•"/>
              <a:tabLst>
                <a:tab pos="798458" algn="l"/>
              </a:tabLst>
            </a:pPr>
            <a:endParaRPr lang="en-ZA" sz="1600" spc="15" dirty="0">
              <a:latin typeface="Arial"/>
              <a:cs typeface="Arial"/>
            </a:endParaRPr>
          </a:p>
          <a:p>
            <a:pPr marL="586294" indent="-457200">
              <a:spcBef>
                <a:spcPts val="615"/>
              </a:spcBef>
              <a:buFont typeface="Arial" panose="020B0604020202020204" pitchFamily="34" charset="0"/>
              <a:buChar char="•"/>
              <a:tabLst>
                <a:tab pos="798458" algn="l"/>
              </a:tabLst>
            </a:pPr>
            <a:r>
              <a:rPr lang="en-ZA" sz="1600" spc="15" dirty="0">
                <a:latin typeface="Arial"/>
                <a:cs typeface="Arial"/>
              </a:rPr>
              <a:t>Challenge with life-long adherence in paediatrics</a:t>
            </a:r>
            <a:endParaRPr lang="en-ZA" sz="1600" b="1" spc="15" dirty="0">
              <a:solidFill>
                <a:srgbClr val="004F82"/>
              </a:solidFill>
              <a:latin typeface="Arial"/>
              <a:cs typeface="Arial"/>
            </a:endParaRPr>
          </a:p>
        </p:txBody>
      </p:sp>
      <p:grpSp>
        <p:nvGrpSpPr>
          <p:cNvPr id="30" name="Group 29">
            <a:extLst>
              <a:ext uri="{FF2B5EF4-FFF2-40B4-BE49-F238E27FC236}">
                <a16:creationId xmlns:a16="http://schemas.microsoft.com/office/drawing/2014/main" id="{EE9A2D08-FABC-090D-D682-57E35DB847AC}"/>
              </a:ext>
            </a:extLst>
          </p:cNvPr>
          <p:cNvGrpSpPr/>
          <p:nvPr/>
        </p:nvGrpSpPr>
        <p:grpSpPr>
          <a:xfrm>
            <a:off x="7452432" y="4049659"/>
            <a:ext cx="3942364" cy="2510846"/>
            <a:chOff x="7452432" y="4049659"/>
            <a:chExt cx="3942364" cy="2510846"/>
          </a:xfrm>
        </p:grpSpPr>
        <p:pic>
          <p:nvPicPr>
            <p:cNvPr id="31" name="Picture 30">
              <a:extLst>
                <a:ext uri="{FF2B5EF4-FFF2-40B4-BE49-F238E27FC236}">
                  <a16:creationId xmlns:a16="http://schemas.microsoft.com/office/drawing/2014/main" id="{15419A19-0283-996E-FC81-3EF7816669D3}"/>
                </a:ext>
              </a:extLst>
            </p:cNvPr>
            <p:cNvPicPr>
              <a:picLocks noChangeAspect="1"/>
            </p:cNvPicPr>
            <p:nvPr/>
          </p:nvPicPr>
          <p:blipFill>
            <a:blip r:embed="rId6"/>
            <a:stretch>
              <a:fillRect/>
            </a:stretch>
          </p:blipFill>
          <p:spPr>
            <a:xfrm>
              <a:off x="7452432" y="4049659"/>
              <a:ext cx="2558042" cy="2510846"/>
            </a:xfrm>
            <a:prstGeom prst="rect">
              <a:avLst/>
            </a:prstGeom>
          </p:spPr>
        </p:pic>
        <p:grpSp>
          <p:nvGrpSpPr>
            <p:cNvPr id="32" name="Group 31">
              <a:extLst>
                <a:ext uri="{FF2B5EF4-FFF2-40B4-BE49-F238E27FC236}">
                  <a16:creationId xmlns:a16="http://schemas.microsoft.com/office/drawing/2014/main" id="{4840CDBB-6BCF-6505-2C70-8D83DB2BBBFE}"/>
                </a:ext>
              </a:extLst>
            </p:cNvPr>
            <p:cNvGrpSpPr/>
            <p:nvPr/>
          </p:nvGrpSpPr>
          <p:grpSpPr>
            <a:xfrm>
              <a:off x="9956686" y="4389477"/>
              <a:ext cx="1438110" cy="646331"/>
              <a:chOff x="3941179" y="2361235"/>
              <a:chExt cx="1438110" cy="646331"/>
            </a:xfrm>
          </p:grpSpPr>
          <p:sp>
            <p:nvSpPr>
              <p:cNvPr id="38" name="TextBox 37">
                <a:extLst>
                  <a:ext uri="{FF2B5EF4-FFF2-40B4-BE49-F238E27FC236}">
                    <a16:creationId xmlns:a16="http://schemas.microsoft.com/office/drawing/2014/main" id="{33F385DD-2BEA-FB6B-4453-F469F9718C24}"/>
                  </a:ext>
                </a:extLst>
              </p:cNvPr>
              <p:cNvSpPr txBox="1"/>
              <p:nvPr/>
            </p:nvSpPr>
            <p:spPr>
              <a:xfrm>
                <a:off x="4016415" y="2361235"/>
                <a:ext cx="1362874" cy="646331"/>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Know their status</a:t>
                </a:r>
              </a:p>
              <a:p>
                <a:r>
                  <a:rPr lang="en-GB" sz="1200" dirty="0">
                    <a:latin typeface="Arial" panose="020B0604020202020204" pitchFamily="34" charset="0"/>
                    <a:cs typeface="Arial" panose="020B0604020202020204" pitchFamily="34" charset="0"/>
                  </a:rPr>
                  <a:t>On ART</a:t>
                </a:r>
              </a:p>
              <a:p>
                <a:r>
                  <a:rPr lang="en-GB" sz="1200" dirty="0">
                    <a:latin typeface="Arial" panose="020B0604020202020204" pitchFamily="34" charset="0"/>
                    <a:cs typeface="Arial" panose="020B0604020202020204" pitchFamily="34" charset="0"/>
                  </a:rPr>
                  <a:t>VL: Suppressed</a:t>
                </a:r>
              </a:p>
            </p:txBody>
          </p:sp>
          <p:sp>
            <p:nvSpPr>
              <p:cNvPr id="39" name="Rectangle 38">
                <a:extLst>
                  <a:ext uri="{FF2B5EF4-FFF2-40B4-BE49-F238E27FC236}">
                    <a16:creationId xmlns:a16="http://schemas.microsoft.com/office/drawing/2014/main" id="{442EB962-04DB-5934-72BD-340227EFECCD}"/>
                  </a:ext>
                </a:extLst>
              </p:cNvPr>
              <p:cNvSpPr/>
              <p:nvPr/>
            </p:nvSpPr>
            <p:spPr>
              <a:xfrm>
                <a:off x="3941179" y="2438637"/>
                <a:ext cx="150471" cy="127322"/>
              </a:xfrm>
              <a:prstGeom prst="rect">
                <a:avLst/>
              </a:prstGeom>
              <a:solidFill>
                <a:srgbClr val="9FB6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40" name="Rectangle 39">
                <a:extLst>
                  <a:ext uri="{FF2B5EF4-FFF2-40B4-BE49-F238E27FC236}">
                    <a16:creationId xmlns:a16="http://schemas.microsoft.com/office/drawing/2014/main" id="{11BCCED5-65D9-508D-A4AB-FC0AEA8C7A04}"/>
                  </a:ext>
                </a:extLst>
              </p:cNvPr>
              <p:cNvSpPr/>
              <p:nvPr/>
            </p:nvSpPr>
            <p:spPr>
              <a:xfrm>
                <a:off x="3941179" y="2620739"/>
                <a:ext cx="150471" cy="127322"/>
              </a:xfrm>
              <a:prstGeom prst="rect">
                <a:avLst/>
              </a:prstGeom>
              <a:solidFill>
                <a:srgbClr val="E2D5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41" name="Rectangle 40">
                <a:extLst>
                  <a:ext uri="{FF2B5EF4-FFF2-40B4-BE49-F238E27FC236}">
                    <a16:creationId xmlns:a16="http://schemas.microsoft.com/office/drawing/2014/main" id="{A51EA6DE-A21B-D496-49C7-5538124E4075}"/>
                  </a:ext>
                </a:extLst>
              </p:cNvPr>
              <p:cNvSpPr/>
              <p:nvPr/>
            </p:nvSpPr>
            <p:spPr>
              <a:xfrm>
                <a:off x="3941179" y="2808563"/>
                <a:ext cx="150471" cy="127322"/>
              </a:xfrm>
              <a:prstGeom prst="rect">
                <a:avLst/>
              </a:prstGeom>
              <a:solidFill>
                <a:srgbClr val="F5F2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grpSp>
        <p:grpSp>
          <p:nvGrpSpPr>
            <p:cNvPr id="33" name="Group 32">
              <a:extLst>
                <a:ext uri="{FF2B5EF4-FFF2-40B4-BE49-F238E27FC236}">
                  <a16:creationId xmlns:a16="http://schemas.microsoft.com/office/drawing/2014/main" id="{89FB6E23-62E1-0792-5A02-49C6FFE39EE0}"/>
                </a:ext>
              </a:extLst>
            </p:cNvPr>
            <p:cNvGrpSpPr/>
            <p:nvPr/>
          </p:nvGrpSpPr>
          <p:grpSpPr>
            <a:xfrm>
              <a:off x="8061525" y="4109753"/>
              <a:ext cx="1672384" cy="476595"/>
              <a:chOff x="8061525" y="4109753"/>
              <a:chExt cx="1672384" cy="476595"/>
            </a:xfrm>
          </p:grpSpPr>
          <p:sp>
            <p:nvSpPr>
              <p:cNvPr id="35" name="TextBox 34">
                <a:extLst>
                  <a:ext uri="{FF2B5EF4-FFF2-40B4-BE49-F238E27FC236}">
                    <a16:creationId xmlns:a16="http://schemas.microsoft.com/office/drawing/2014/main" id="{8BFD398B-50A5-12A1-5385-491C9BD05E5D}"/>
                  </a:ext>
                </a:extLst>
              </p:cNvPr>
              <p:cNvSpPr txBox="1"/>
              <p:nvPr/>
            </p:nvSpPr>
            <p:spPr>
              <a:xfrm>
                <a:off x="8061525" y="4109753"/>
                <a:ext cx="575799" cy="461665"/>
              </a:xfrm>
              <a:prstGeom prst="rect">
                <a:avLst/>
              </a:prstGeom>
              <a:noFill/>
            </p:spPr>
            <p:txBody>
              <a:bodyPr wrap="none" rtlCol="0">
                <a:spAutoFit/>
              </a:bodyPr>
              <a:lstStyle/>
              <a:p>
                <a:pPr algn="ctr"/>
                <a:r>
                  <a:rPr lang="en-GB" sz="1200" b="1" dirty="0">
                    <a:latin typeface="Arial" panose="020B0604020202020204" pitchFamily="34" charset="0"/>
                    <a:cs typeface="Arial" panose="020B0604020202020204" pitchFamily="34" charset="0"/>
                  </a:rPr>
                  <a:t>66</a:t>
                </a:r>
              </a:p>
              <a:p>
                <a:r>
                  <a:rPr lang="en-GB" sz="1200" dirty="0">
                    <a:latin typeface="Arial" panose="020B0604020202020204" pitchFamily="34" charset="0"/>
                    <a:cs typeface="Arial" panose="020B0604020202020204" pitchFamily="34" charset="0"/>
                  </a:rPr>
                  <a:t>47-87</a:t>
                </a:r>
              </a:p>
            </p:txBody>
          </p:sp>
          <p:sp>
            <p:nvSpPr>
              <p:cNvPr id="36" name="TextBox 35">
                <a:extLst>
                  <a:ext uri="{FF2B5EF4-FFF2-40B4-BE49-F238E27FC236}">
                    <a16:creationId xmlns:a16="http://schemas.microsoft.com/office/drawing/2014/main" id="{9996094D-0889-EA87-6D8A-2095ECD28729}"/>
                  </a:ext>
                </a:extLst>
              </p:cNvPr>
              <p:cNvSpPr txBox="1"/>
              <p:nvPr/>
            </p:nvSpPr>
            <p:spPr>
              <a:xfrm>
                <a:off x="8643421" y="4124683"/>
                <a:ext cx="575799" cy="461665"/>
              </a:xfrm>
              <a:prstGeom prst="rect">
                <a:avLst/>
              </a:prstGeom>
              <a:noFill/>
            </p:spPr>
            <p:txBody>
              <a:bodyPr wrap="none" rtlCol="0">
                <a:spAutoFit/>
              </a:bodyPr>
              <a:lstStyle/>
              <a:p>
                <a:pPr algn="ctr"/>
                <a:r>
                  <a:rPr lang="en-GB" sz="1200" b="1" dirty="0">
                    <a:latin typeface="Arial" panose="020B0604020202020204" pitchFamily="34" charset="0"/>
                    <a:cs typeface="Arial" panose="020B0604020202020204" pitchFamily="34" charset="0"/>
                  </a:rPr>
                  <a:t>57</a:t>
                </a:r>
              </a:p>
              <a:p>
                <a:r>
                  <a:rPr lang="en-GB" sz="1200" dirty="0">
                    <a:latin typeface="Arial" panose="020B0604020202020204" pitchFamily="34" charset="0"/>
                    <a:cs typeface="Arial" panose="020B0604020202020204" pitchFamily="34" charset="0"/>
                  </a:rPr>
                  <a:t>41-57</a:t>
                </a:r>
              </a:p>
            </p:txBody>
          </p:sp>
          <p:sp>
            <p:nvSpPr>
              <p:cNvPr id="37" name="TextBox 36">
                <a:extLst>
                  <a:ext uri="{FF2B5EF4-FFF2-40B4-BE49-F238E27FC236}">
                    <a16:creationId xmlns:a16="http://schemas.microsoft.com/office/drawing/2014/main" id="{CF5F462F-F6AA-8E28-9179-404A53586DFB}"/>
                  </a:ext>
                </a:extLst>
              </p:cNvPr>
              <p:cNvSpPr txBox="1"/>
              <p:nvPr/>
            </p:nvSpPr>
            <p:spPr>
              <a:xfrm>
                <a:off x="9158110" y="4124682"/>
                <a:ext cx="575799" cy="461665"/>
              </a:xfrm>
              <a:prstGeom prst="rect">
                <a:avLst/>
              </a:prstGeom>
              <a:noFill/>
            </p:spPr>
            <p:txBody>
              <a:bodyPr wrap="none" rtlCol="0">
                <a:spAutoFit/>
              </a:bodyPr>
              <a:lstStyle/>
              <a:p>
                <a:pPr algn="ctr"/>
                <a:r>
                  <a:rPr lang="en-GB" sz="1200" b="1" dirty="0">
                    <a:latin typeface="Arial" panose="020B0604020202020204" pitchFamily="34" charset="0"/>
                    <a:cs typeface="Arial" panose="020B0604020202020204" pitchFamily="34" charset="0"/>
                  </a:rPr>
                  <a:t>48</a:t>
                </a:r>
              </a:p>
              <a:p>
                <a:r>
                  <a:rPr lang="en-GB" sz="1200" dirty="0">
                    <a:latin typeface="Arial" panose="020B0604020202020204" pitchFamily="34" charset="0"/>
                    <a:cs typeface="Arial" panose="020B0604020202020204" pitchFamily="34" charset="0"/>
                  </a:rPr>
                  <a:t>39-60</a:t>
                </a:r>
              </a:p>
            </p:txBody>
          </p:sp>
        </p:grpSp>
        <p:sp>
          <p:nvSpPr>
            <p:cNvPr id="34" name="TextBox 33">
              <a:extLst>
                <a:ext uri="{FF2B5EF4-FFF2-40B4-BE49-F238E27FC236}">
                  <a16:creationId xmlns:a16="http://schemas.microsoft.com/office/drawing/2014/main" id="{F47C43C4-96DC-7E94-F106-45392A6C843F}"/>
                </a:ext>
              </a:extLst>
            </p:cNvPr>
            <p:cNvSpPr txBox="1"/>
            <p:nvPr/>
          </p:nvSpPr>
          <p:spPr>
            <a:xfrm>
              <a:off x="9956686" y="4997889"/>
              <a:ext cx="1301959"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(UNAIDS, 2024)</a:t>
              </a:r>
            </a:p>
          </p:txBody>
        </p:sp>
      </p:grpSp>
      <p:pic>
        <p:nvPicPr>
          <p:cNvPr id="5" name="Picture 4">
            <a:extLst>
              <a:ext uri="{FF2B5EF4-FFF2-40B4-BE49-F238E27FC236}">
                <a16:creationId xmlns:a16="http://schemas.microsoft.com/office/drawing/2014/main" id="{D0C765C3-8038-400F-BECC-2FC0A1374653}"/>
              </a:ext>
            </a:extLst>
          </p:cNvPr>
          <p:cNvPicPr>
            <a:picLocks noChangeAspect="1"/>
          </p:cNvPicPr>
          <p:nvPr/>
        </p:nvPicPr>
        <p:blipFill rotWithShape="1">
          <a:blip r:embed="rId7"/>
          <a:srcRect l="53669" t="20606"/>
          <a:stretch/>
        </p:blipFill>
        <p:spPr>
          <a:xfrm>
            <a:off x="6543266" y="1413164"/>
            <a:ext cx="5648733" cy="5444835"/>
          </a:xfrm>
          <a:prstGeom prst="rect">
            <a:avLst/>
          </a:prstGeom>
        </p:spPr>
      </p:pic>
    </p:spTree>
    <p:extLst>
      <p:ext uri="{BB962C8B-B14F-4D97-AF65-F5344CB8AC3E}">
        <p14:creationId xmlns:p14="http://schemas.microsoft.com/office/powerpoint/2010/main" val="293012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F7B2-8209-1573-EE46-C161008F291E}"/>
              </a:ext>
            </a:extLst>
          </p:cNvPr>
          <p:cNvSpPr>
            <a:spLocks noGrp="1"/>
          </p:cNvSpPr>
          <p:nvPr>
            <p:ph type="title"/>
          </p:nvPr>
        </p:nvSpPr>
        <p:spPr>
          <a:xfrm>
            <a:off x="134754" y="441325"/>
            <a:ext cx="9914021" cy="1223964"/>
          </a:xfrm>
        </p:spPr>
        <p:txBody>
          <a:bodyPr>
            <a:normAutofit/>
          </a:bodyPr>
          <a:lstStyle/>
          <a:p>
            <a:r>
              <a:rPr lang="en-GB" dirty="0"/>
              <a:t>Tonsil cohort at AHRI in KwaZulu-Natal, South Africa</a:t>
            </a:r>
          </a:p>
        </p:txBody>
      </p:sp>
      <p:pic>
        <p:nvPicPr>
          <p:cNvPr id="18" name="Picture 17">
            <a:extLst>
              <a:ext uri="{FF2B5EF4-FFF2-40B4-BE49-F238E27FC236}">
                <a16:creationId xmlns:a16="http://schemas.microsoft.com/office/drawing/2014/main" id="{ED948663-3AAC-28AE-EA5F-CE0CA7B1D4F5}"/>
              </a:ext>
            </a:extLst>
          </p:cNvPr>
          <p:cNvPicPr>
            <a:picLocks noChangeAspect="1"/>
          </p:cNvPicPr>
          <p:nvPr/>
        </p:nvPicPr>
        <p:blipFill>
          <a:blip r:embed="rId3"/>
          <a:stretch>
            <a:fillRect/>
          </a:stretch>
        </p:blipFill>
        <p:spPr>
          <a:xfrm>
            <a:off x="11244770" y="6507120"/>
            <a:ext cx="859096" cy="230683"/>
          </a:xfrm>
          <a:prstGeom prst="rect">
            <a:avLst/>
          </a:prstGeom>
        </p:spPr>
      </p:pic>
      <p:sp>
        <p:nvSpPr>
          <p:cNvPr id="23" name="TextBox 22">
            <a:extLst>
              <a:ext uri="{FF2B5EF4-FFF2-40B4-BE49-F238E27FC236}">
                <a16:creationId xmlns:a16="http://schemas.microsoft.com/office/drawing/2014/main" id="{AAD4554D-DA65-0564-0DEF-B4B1D13F947F}"/>
              </a:ext>
            </a:extLst>
          </p:cNvPr>
          <p:cNvSpPr txBox="1"/>
          <p:nvPr/>
        </p:nvSpPr>
        <p:spPr>
          <a:xfrm>
            <a:off x="148796" y="3975188"/>
            <a:ext cx="1484702" cy="253916"/>
          </a:xfrm>
          <a:prstGeom prst="rect">
            <a:avLst/>
          </a:prstGeom>
          <a:noFill/>
        </p:spPr>
        <p:txBody>
          <a:bodyPr wrap="none" rtlCol="0">
            <a:spAutoFit/>
          </a:bodyPr>
          <a:lstStyle/>
          <a:p>
            <a:r>
              <a:rPr lang="en-GB" sz="1000" dirty="0">
                <a:solidFill>
                  <a:schemeClr val="bg1"/>
                </a:solidFill>
              </a:rPr>
              <a:t>AHRI, DURBAN, SA</a:t>
            </a:r>
          </a:p>
        </p:txBody>
      </p:sp>
      <p:pic>
        <p:nvPicPr>
          <p:cNvPr id="12" name="Picture 11">
            <a:extLst>
              <a:ext uri="{FF2B5EF4-FFF2-40B4-BE49-F238E27FC236}">
                <a16:creationId xmlns:a16="http://schemas.microsoft.com/office/drawing/2014/main" id="{001EDCD3-7B12-BEC3-7264-4E9323DDE89E}"/>
              </a:ext>
            </a:extLst>
          </p:cNvPr>
          <p:cNvPicPr>
            <a:picLocks noChangeAspect="1"/>
          </p:cNvPicPr>
          <p:nvPr/>
        </p:nvPicPr>
        <p:blipFill>
          <a:blip r:embed="rId4"/>
          <a:stretch>
            <a:fillRect/>
          </a:stretch>
        </p:blipFill>
        <p:spPr>
          <a:xfrm>
            <a:off x="190042" y="2102374"/>
            <a:ext cx="8557682" cy="3636096"/>
          </a:xfrm>
          <a:prstGeom prst="rect">
            <a:avLst/>
          </a:prstGeom>
        </p:spPr>
      </p:pic>
      <p:pic>
        <p:nvPicPr>
          <p:cNvPr id="20" name="Picture 19" descr="A building with lights on&#10;&#10;Description automatically generated">
            <a:extLst>
              <a:ext uri="{FF2B5EF4-FFF2-40B4-BE49-F238E27FC236}">
                <a16:creationId xmlns:a16="http://schemas.microsoft.com/office/drawing/2014/main" id="{AA14F199-B975-47AA-275E-7A0A5CE529E7}"/>
              </a:ext>
            </a:extLst>
          </p:cNvPr>
          <p:cNvPicPr>
            <a:picLocks noChangeAspect="1"/>
          </p:cNvPicPr>
          <p:nvPr/>
        </p:nvPicPr>
        <p:blipFill>
          <a:blip r:embed="rId5"/>
          <a:stretch>
            <a:fillRect/>
          </a:stretch>
        </p:blipFill>
        <p:spPr>
          <a:xfrm>
            <a:off x="1888921" y="4102146"/>
            <a:ext cx="926050" cy="709007"/>
          </a:xfrm>
          <a:prstGeom prst="rect">
            <a:avLst/>
          </a:prstGeom>
        </p:spPr>
      </p:pic>
      <p:sp>
        <p:nvSpPr>
          <p:cNvPr id="37" name="TextBox 36">
            <a:extLst>
              <a:ext uri="{FF2B5EF4-FFF2-40B4-BE49-F238E27FC236}">
                <a16:creationId xmlns:a16="http://schemas.microsoft.com/office/drawing/2014/main" id="{230D5354-8E9D-9D4E-012A-8D35673324F5}"/>
              </a:ext>
            </a:extLst>
          </p:cNvPr>
          <p:cNvSpPr txBox="1"/>
          <p:nvPr/>
        </p:nvSpPr>
        <p:spPr>
          <a:xfrm>
            <a:off x="2945194" y="4870860"/>
            <a:ext cx="636713" cy="276999"/>
          </a:xfrm>
          <a:prstGeom prst="rect">
            <a:avLst/>
          </a:prstGeom>
          <a:noFill/>
        </p:spPr>
        <p:txBody>
          <a:bodyPr wrap="none" rtlCol="0">
            <a:spAutoFit/>
          </a:bodyPr>
          <a:lstStyle/>
          <a:p>
            <a:r>
              <a:rPr lang="en-GB" sz="1200" b="1" dirty="0">
                <a:solidFill>
                  <a:schemeClr val="bg1"/>
                </a:solidFill>
              </a:rPr>
              <a:t>AHRI</a:t>
            </a:r>
          </a:p>
        </p:txBody>
      </p:sp>
      <p:pic>
        <p:nvPicPr>
          <p:cNvPr id="38" name="Picture 37" descr="A diagram of a scientific experiment&#10;&#10;Description automatically generated">
            <a:extLst>
              <a:ext uri="{FF2B5EF4-FFF2-40B4-BE49-F238E27FC236}">
                <a16:creationId xmlns:a16="http://schemas.microsoft.com/office/drawing/2014/main" id="{B44808E0-60A0-EA61-7FB6-BAFF40C6E216}"/>
              </a:ext>
            </a:extLst>
          </p:cNvPr>
          <p:cNvPicPr>
            <a:picLocks noChangeAspect="1"/>
          </p:cNvPicPr>
          <p:nvPr/>
        </p:nvPicPr>
        <p:blipFill rotWithShape="1">
          <a:blip r:embed="rId6"/>
          <a:srcRect l="30240" t="78619" r="58844" b="3535"/>
          <a:stretch/>
        </p:blipFill>
        <p:spPr>
          <a:xfrm>
            <a:off x="9327655" y="426938"/>
            <a:ext cx="462299" cy="614226"/>
          </a:xfrm>
          <a:prstGeom prst="rect">
            <a:avLst/>
          </a:prstGeom>
        </p:spPr>
      </p:pic>
      <p:grpSp>
        <p:nvGrpSpPr>
          <p:cNvPr id="15" name="Group 14">
            <a:extLst>
              <a:ext uri="{FF2B5EF4-FFF2-40B4-BE49-F238E27FC236}">
                <a16:creationId xmlns:a16="http://schemas.microsoft.com/office/drawing/2014/main" id="{57357F21-14EE-2E4A-0723-B56498E40624}"/>
              </a:ext>
            </a:extLst>
          </p:cNvPr>
          <p:cNvGrpSpPr/>
          <p:nvPr/>
        </p:nvGrpSpPr>
        <p:grpSpPr>
          <a:xfrm>
            <a:off x="9012312" y="1538676"/>
            <a:ext cx="3091554" cy="2258563"/>
            <a:chOff x="9012312" y="1538676"/>
            <a:chExt cx="3091554" cy="2258563"/>
          </a:xfrm>
        </p:grpSpPr>
        <p:pic>
          <p:nvPicPr>
            <p:cNvPr id="13" name="Picture 12">
              <a:extLst>
                <a:ext uri="{FF2B5EF4-FFF2-40B4-BE49-F238E27FC236}">
                  <a16:creationId xmlns:a16="http://schemas.microsoft.com/office/drawing/2014/main" id="{1CD34967-4544-0E35-D7BB-F8E264756169}"/>
                </a:ext>
              </a:extLst>
            </p:cNvPr>
            <p:cNvPicPr>
              <a:picLocks noChangeAspect="1"/>
            </p:cNvPicPr>
            <p:nvPr/>
          </p:nvPicPr>
          <p:blipFill rotWithShape="1">
            <a:blip r:embed="rId7"/>
            <a:srcRect l="13304" b="8855"/>
            <a:stretch/>
          </p:blipFill>
          <p:spPr>
            <a:xfrm>
              <a:off x="9173409" y="1538676"/>
              <a:ext cx="2458598" cy="2096871"/>
            </a:xfrm>
            <a:prstGeom prst="rect">
              <a:avLst/>
            </a:prstGeom>
          </p:spPr>
        </p:pic>
        <p:grpSp>
          <p:nvGrpSpPr>
            <p:cNvPr id="30" name="Group 29">
              <a:extLst>
                <a:ext uri="{FF2B5EF4-FFF2-40B4-BE49-F238E27FC236}">
                  <a16:creationId xmlns:a16="http://schemas.microsoft.com/office/drawing/2014/main" id="{B54C1304-F4F2-D067-4EB2-5092648AE9F0}"/>
                </a:ext>
              </a:extLst>
            </p:cNvPr>
            <p:cNvGrpSpPr/>
            <p:nvPr/>
          </p:nvGrpSpPr>
          <p:grpSpPr>
            <a:xfrm>
              <a:off x="10886471" y="1566648"/>
              <a:ext cx="1217395" cy="261610"/>
              <a:chOff x="5878286" y="5770807"/>
              <a:chExt cx="1249425" cy="261610"/>
            </a:xfrm>
          </p:grpSpPr>
          <p:grpSp>
            <p:nvGrpSpPr>
              <p:cNvPr id="26" name="Group 25">
                <a:extLst>
                  <a:ext uri="{FF2B5EF4-FFF2-40B4-BE49-F238E27FC236}">
                    <a16:creationId xmlns:a16="http://schemas.microsoft.com/office/drawing/2014/main" id="{BE3DFD65-BD9D-0B5A-738F-451650840522}"/>
                  </a:ext>
                </a:extLst>
              </p:cNvPr>
              <p:cNvGrpSpPr/>
              <p:nvPr/>
            </p:nvGrpSpPr>
            <p:grpSpPr>
              <a:xfrm>
                <a:off x="5878286" y="5770807"/>
                <a:ext cx="542158" cy="261610"/>
                <a:chOff x="5878286" y="5770807"/>
                <a:chExt cx="542158" cy="261610"/>
              </a:xfrm>
            </p:grpSpPr>
            <p:sp>
              <p:nvSpPr>
                <p:cNvPr id="24" name="Rectangle 23">
                  <a:extLst>
                    <a:ext uri="{FF2B5EF4-FFF2-40B4-BE49-F238E27FC236}">
                      <a16:creationId xmlns:a16="http://schemas.microsoft.com/office/drawing/2014/main" id="{14269DC0-CC24-3060-0D2C-86230C90C69B}"/>
                    </a:ext>
                  </a:extLst>
                </p:cNvPr>
                <p:cNvSpPr/>
                <p:nvPr/>
              </p:nvSpPr>
              <p:spPr>
                <a:xfrm>
                  <a:off x="5878286" y="5850294"/>
                  <a:ext cx="102636" cy="102637"/>
                </a:xfrm>
                <a:prstGeom prst="rect">
                  <a:avLst/>
                </a:prstGeom>
                <a:solidFill>
                  <a:srgbClr val="76D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25" name="TextBox 24">
                  <a:extLst>
                    <a:ext uri="{FF2B5EF4-FFF2-40B4-BE49-F238E27FC236}">
                      <a16:creationId xmlns:a16="http://schemas.microsoft.com/office/drawing/2014/main" id="{43901DCA-DBE1-3AC0-2868-23DE5C4389D6}"/>
                    </a:ext>
                  </a:extLst>
                </p:cNvPr>
                <p:cNvSpPr txBox="1"/>
                <p:nvPr/>
              </p:nvSpPr>
              <p:spPr>
                <a:xfrm>
                  <a:off x="5929604" y="5770807"/>
                  <a:ext cx="490840"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Male</a:t>
                  </a:r>
                </a:p>
              </p:txBody>
            </p:sp>
          </p:grpSp>
          <p:grpSp>
            <p:nvGrpSpPr>
              <p:cNvPr id="27" name="Group 26">
                <a:extLst>
                  <a:ext uri="{FF2B5EF4-FFF2-40B4-BE49-F238E27FC236}">
                    <a16:creationId xmlns:a16="http://schemas.microsoft.com/office/drawing/2014/main" id="{06F07ADF-D52C-5BE6-AB5F-DEB99D26D8E1}"/>
                  </a:ext>
                </a:extLst>
              </p:cNvPr>
              <p:cNvGrpSpPr/>
              <p:nvPr/>
            </p:nvGrpSpPr>
            <p:grpSpPr>
              <a:xfrm>
                <a:off x="6420444" y="5770807"/>
                <a:ext cx="707267" cy="261610"/>
                <a:chOff x="5878286" y="5770807"/>
                <a:chExt cx="707267" cy="261610"/>
              </a:xfrm>
            </p:grpSpPr>
            <p:sp>
              <p:nvSpPr>
                <p:cNvPr id="28" name="Rectangle 27">
                  <a:extLst>
                    <a:ext uri="{FF2B5EF4-FFF2-40B4-BE49-F238E27FC236}">
                      <a16:creationId xmlns:a16="http://schemas.microsoft.com/office/drawing/2014/main" id="{248A960B-60D2-8259-3E4F-D88A4C33E126}"/>
                    </a:ext>
                  </a:extLst>
                </p:cNvPr>
                <p:cNvSpPr/>
                <p:nvPr/>
              </p:nvSpPr>
              <p:spPr>
                <a:xfrm>
                  <a:off x="5878286" y="5850294"/>
                  <a:ext cx="102636" cy="102637"/>
                </a:xfrm>
                <a:prstGeom prst="rect">
                  <a:avLst/>
                </a:prstGeom>
                <a:solidFill>
                  <a:srgbClr val="FF8A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sp>
              <p:nvSpPr>
                <p:cNvPr id="29" name="TextBox 28">
                  <a:extLst>
                    <a:ext uri="{FF2B5EF4-FFF2-40B4-BE49-F238E27FC236}">
                      <a16:creationId xmlns:a16="http://schemas.microsoft.com/office/drawing/2014/main" id="{1BB9B5C4-BD7E-991B-8AAD-0934FC1F235B}"/>
                    </a:ext>
                  </a:extLst>
                </p:cNvPr>
                <p:cNvSpPr txBox="1"/>
                <p:nvPr/>
              </p:nvSpPr>
              <p:spPr>
                <a:xfrm>
                  <a:off x="5929604" y="5770807"/>
                  <a:ext cx="655949"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Female</a:t>
                  </a:r>
                </a:p>
              </p:txBody>
            </p:sp>
          </p:grpSp>
        </p:grpSp>
        <p:sp>
          <p:nvSpPr>
            <p:cNvPr id="5" name="TextBox 4">
              <a:extLst>
                <a:ext uri="{FF2B5EF4-FFF2-40B4-BE49-F238E27FC236}">
                  <a16:creationId xmlns:a16="http://schemas.microsoft.com/office/drawing/2014/main" id="{6F492BF6-3630-711B-0849-689B6D0AE5AC}"/>
                </a:ext>
              </a:extLst>
            </p:cNvPr>
            <p:cNvSpPr txBox="1"/>
            <p:nvPr/>
          </p:nvSpPr>
          <p:spPr>
            <a:xfrm>
              <a:off x="9851040" y="3566407"/>
              <a:ext cx="1236236" cy="230832"/>
            </a:xfrm>
            <a:prstGeom prst="rect">
              <a:avLst/>
            </a:prstGeom>
            <a:noFill/>
          </p:spPr>
          <p:txBody>
            <a:bodyPr wrap="none" rtlCol="0">
              <a:spAutoFit/>
            </a:bodyPr>
            <a:lstStyle/>
            <a:p>
              <a:r>
                <a:rPr lang="en-GB" sz="900" b="1" dirty="0">
                  <a:latin typeface="Arial" panose="020B0604020202020204" pitchFamily="34" charset="0"/>
                  <a:cs typeface="Arial" panose="020B0604020202020204" pitchFamily="34" charset="0"/>
                </a:rPr>
                <a:t>Age groups (years)</a:t>
              </a:r>
            </a:p>
          </p:txBody>
        </p:sp>
        <p:sp>
          <p:nvSpPr>
            <p:cNvPr id="7" name="TextBox 6">
              <a:extLst>
                <a:ext uri="{FF2B5EF4-FFF2-40B4-BE49-F238E27FC236}">
                  <a16:creationId xmlns:a16="http://schemas.microsoft.com/office/drawing/2014/main" id="{B29B5D20-43C4-6A12-94EE-6AF5472749CA}"/>
                </a:ext>
              </a:extLst>
            </p:cNvPr>
            <p:cNvSpPr txBox="1"/>
            <p:nvPr/>
          </p:nvSpPr>
          <p:spPr>
            <a:xfrm rot="16200000">
              <a:off x="8490695" y="2284132"/>
              <a:ext cx="1258678" cy="215444"/>
            </a:xfrm>
            <a:prstGeom prst="rect">
              <a:avLst/>
            </a:prstGeom>
            <a:noFill/>
          </p:spPr>
          <p:txBody>
            <a:bodyPr wrap="none" rtlCol="0">
              <a:spAutoFit/>
            </a:bodyPr>
            <a:lstStyle/>
            <a:p>
              <a:r>
                <a:rPr lang="en-GB" sz="800" b="1" dirty="0"/>
                <a:t>No. of Participants</a:t>
              </a:r>
            </a:p>
          </p:txBody>
        </p:sp>
      </p:grpSp>
      <p:grpSp>
        <p:nvGrpSpPr>
          <p:cNvPr id="17" name="Group 16">
            <a:extLst>
              <a:ext uri="{FF2B5EF4-FFF2-40B4-BE49-F238E27FC236}">
                <a16:creationId xmlns:a16="http://schemas.microsoft.com/office/drawing/2014/main" id="{8669EBA1-87DD-E372-AAE3-EAB2AA1C586F}"/>
              </a:ext>
            </a:extLst>
          </p:cNvPr>
          <p:cNvGrpSpPr/>
          <p:nvPr/>
        </p:nvGrpSpPr>
        <p:grpSpPr>
          <a:xfrm>
            <a:off x="9033368" y="4200169"/>
            <a:ext cx="2295762" cy="2306951"/>
            <a:chOff x="9033368" y="4200169"/>
            <a:chExt cx="2295762" cy="2306951"/>
          </a:xfrm>
        </p:grpSpPr>
        <p:pic>
          <p:nvPicPr>
            <p:cNvPr id="4" name="Picture 3">
              <a:extLst>
                <a:ext uri="{FF2B5EF4-FFF2-40B4-BE49-F238E27FC236}">
                  <a16:creationId xmlns:a16="http://schemas.microsoft.com/office/drawing/2014/main" id="{2955C38B-9702-1379-F7AD-76F0B642B7E2}"/>
                </a:ext>
              </a:extLst>
            </p:cNvPr>
            <p:cNvPicPr>
              <a:picLocks noChangeAspect="1"/>
            </p:cNvPicPr>
            <p:nvPr/>
          </p:nvPicPr>
          <p:blipFill rotWithShape="1">
            <a:blip r:embed="rId8"/>
            <a:srcRect l="7423"/>
            <a:stretch/>
          </p:blipFill>
          <p:spPr>
            <a:xfrm>
              <a:off x="9277027" y="4372765"/>
              <a:ext cx="2052103" cy="2134355"/>
            </a:xfrm>
            <a:prstGeom prst="rect">
              <a:avLst/>
            </a:prstGeom>
          </p:spPr>
        </p:pic>
        <p:sp>
          <p:nvSpPr>
            <p:cNvPr id="8" name="TextBox 7">
              <a:extLst>
                <a:ext uri="{FF2B5EF4-FFF2-40B4-BE49-F238E27FC236}">
                  <a16:creationId xmlns:a16="http://schemas.microsoft.com/office/drawing/2014/main" id="{72B9A95C-AA4A-0C2F-61EB-D93DEAE53EB6}"/>
                </a:ext>
              </a:extLst>
            </p:cNvPr>
            <p:cNvSpPr txBox="1"/>
            <p:nvPr/>
          </p:nvSpPr>
          <p:spPr>
            <a:xfrm rot="16200000">
              <a:off x="8511751" y="5220085"/>
              <a:ext cx="1258678" cy="215444"/>
            </a:xfrm>
            <a:prstGeom prst="rect">
              <a:avLst/>
            </a:prstGeom>
            <a:noFill/>
          </p:spPr>
          <p:txBody>
            <a:bodyPr wrap="none" rtlCol="0">
              <a:spAutoFit/>
            </a:bodyPr>
            <a:lstStyle/>
            <a:p>
              <a:r>
                <a:rPr lang="en-GB" sz="800" b="1" dirty="0"/>
                <a:t>No. of Participants</a:t>
              </a:r>
            </a:p>
          </p:txBody>
        </p:sp>
        <p:cxnSp>
          <p:nvCxnSpPr>
            <p:cNvPr id="10" name="Straight Connector 9">
              <a:extLst>
                <a:ext uri="{FF2B5EF4-FFF2-40B4-BE49-F238E27FC236}">
                  <a16:creationId xmlns:a16="http://schemas.microsoft.com/office/drawing/2014/main" id="{FE5C1557-CFA2-4331-092B-984E75D8A278}"/>
                </a:ext>
              </a:extLst>
            </p:cNvPr>
            <p:cNvCxnSpPr>
              <a:cxnSpLocks/>
            </p:cNvCxnSpPr>
            <p:nvPr/>
          </p:nvCxnSpPr>
          <p:spPr>
            <a:xfrm rot="5400000">
              <a:off x="9429659" y="5251379"/>
              <a:ext cx="1908000" cy="14387"/>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307BAF6-4A2D-FF64-5502-D940CC26AFF0}"/>
                </a:ext>
              </a:extLst>
            </p:cNvPr>
            <p:cNvSpPr txBox="1"/>
            <p:nvPr/>
          </p:nvSpPr>
          <p:spPr>
            <a:xfrm>
              <a:off x="9558804" y="4200169"/>
              <a:ext cx="794320" cy="276999"/>
            </a:xfrm>
            <a:prstGeom prst="rect">
              <a:avLst/>
            </a:prstGeom>
            <a:noFill/>
          </p:spPr>
          <p:txBody>
            <a:bodyPr wrap="none" rtlCol="0">
              <a:spAutoFit/>
            </a:bodyPr>
            <a:lstStyle/>
            <a:p>
              <a:r>
                <a:rPr lang="en-GB" sz="1200" dirty="0"/>
                <a:t>&lt;18 </a:t>
              </a:r>
              <a:r>
                <a:rPr lang="en-GB" sz="1200" dirty="0" err="1"/>
                <a:t>Yrs</a:t>
              </a:r>
              <a:endParaRPr lang="en-GB" sz="1200" dirty="0"/>
            </a:p>
          </p:txBody>
        </p:sp>
        <p:sp>
          <p:nvSpPr>
            <p:cNvPr id="14" name="TextBox 13">
              <a:extLst>
                <a:ext uri="{FF2B5EF4-FFF2-40B4-BE49-F238E27FC236}">
                  <a16:creationId xmlns:a16="http://schemas.microsoft.com/office/drawing/2014/main" id="{9ADDFD0B-3576-8B9D-EA50-13E15932F8CD}"/>
                </a:ext>
              </a:extLst>
            </p:cNvPr>
            <p:cNvSpPr txBox="1"/>
            <p:nvPr/>
          </p:nvSpPr>
          <p:spPr>
            <a:xfrm>
              <a:off x="10414194" y="4215747"/>
              <a:ext cx="751039" cy="276999"/>
            </a:xfrm>
            <a:prstGeom prst="rect">
              <a:avLst/>
            </a:prstGeom>
            <a:noFill/>
          </p:spPr>
          <p:txBody>
            <a:bodyPr wrap="none" rtlCol="0">
              <a:spAutoFit/>
            </a:bodyPr>
            <a:lstStyle/>
            <a:p>
              <a:r>
                <a:rPr lang="en-GB" sz="1200" dirty="0"/>
                <a:t>18</a:t>
              </a:r>
              <a:r>
                <a:rPr lang="en-GB" sz="1200" baseline="30000" dirty="0"/>
                <a:t>+</a:t>
              </a:r>
              <a:r>
                <a:rPr lang="en-GB" sz="1200" dirty="0"/>
                <a:t> </a:t>
              </a:r>
              <a:r>
                <a:rPr lang="en-GB" sz="1200" dirty="0" err="1"/>
                <a:t>Yrs</a:t>
              </a:r>
              <a:endParaRPr lang="en-GB" sz="1200" dirty="0"/>
            </a:p>
          </p:txBody>
        </p:sp>
      </p:grpSp>
      <p:sp>
        <p:nvSpPr>
          <p:cNvPr id="3" name="TextBox 2">
            <a:extLst>
              <a:ext uri="{FF2B5EF4-FFF2-40B4-BE49-F238E27FC236}">
                <a16:creationId xmlns:a16="http://schemas.microsoft.com/office/drawing/2014/main" id="{9652EB7C-FCBD-7450-41C0-764064C009E4}"/>
              </a:ext>
            </a:extLst>
          </p:cNvPr>
          <p:cNvSpPr txBox="1"/>
          <p:nvPr/>
        </p:nvSpPr>
        <p:spPr>
          <a:xfrm>
            <a:off x="2017644" y="5832796"/>
            <a:ext cx="5152821" cy="369332"/>
          </a:xfrm>
          <a:prstGeom prst="rect">
            <a:avLst/>
          </a:prstGeom>
          <a:noFill/>
        </p:spPr>
        <p:txBody>
          <a:bodyPr wrap="none" rtlCol="0">
            <a:spAutoFit/>
          </a:bodyPr>
          <a:lstStyle/>
          <a:p>
            <a:r>
              <a:rPr lang="en-GB" dirty="0"/>
              <a:t>SA cohort : HIV-1 Subclade C is prevalent </a:t>
            </a:r>
          </a:p>
        </p:txBody>
      </p:sp>
    </p:spTree>
    <p:extLst>
      <p:ext uri="{BB962C8B-B14F-4D97-AF65-F5344CB8AC3E}">
        <p14:creationId xmlns:p14="http://schemas.microsoft.com/office/powerpoint/2010/main" val="119997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FFF9-4736-807F-0649-A155B5078C7D}"/>
              </a:ext>
            </a:extLst>
          </p:cNvPr>
          <p:cNvSpPr>
            <a:spLocks noGrp="1"/>
          </p:cNvSpPr>
          <p:nvPr>
            <p:ph type="title"/>
          </p:nvPr>
        </p:nvSpPr>
        <p:spPr>
          <a:xfrm>
            <a:off x="442913" y="441325"/>
            <a:ext cx="8891914" cy="569328"/>
          </a:xfrm>
        </p:spPr>
        <p:txBody>
          <a:bodyPr>
            <a:noAutofit/>
          </a:bodyPr>
          <a:lstStyle/>
          <a:p>
            <a:r>
              <a:rPr lang="en-GB" sz="4800" dirty="0"/>
              <a:t>STUDY DESIGN</a:t>
            </a:r>
          </a:p>
        </p:txBody>
      </p:sp>
      <p:pic>
        <p:nvPicPr>
          <p:cNvPr id="5" name="Picture 4">
            <a:extLst>
              <a:ext uri="{FF2B5EF4-FFF2-40B4-BE49-F238E27FC236}">
                <a16:creationId xmlns:a16="http://schemas.microsoft.com/office/drawing/2014/main" id="{12EA37FC-2E48-4B57-ABB3-12F06B5E711C}"/>
              </a:ext>
            </a:extLst>
          </p:cNvPr>
          <p:cNvPicPr>
            <a:picLocks noChangeAspect="1"/>
          </p:cNvPicPr>
          <p:nvPr/>
        </p:nvPicPr>
        <p:blipFill>
          <a:blip r:embed="rId2"/>
          <a:stretch>
            <a:fillRect/>
          </a:stretch>
        </p:blipFill>
        <p:spPr>
          <a:xfrm>
            <a:off x="10482635" y="6324353"/>
            <a:ext cx="1621231" cy="435330"/>
          </a:xfrm>
          <a:prstGeom prst="rect">
            <a:avLst/>
          </a:prstGeom>
        </p:spPr>
      </p:pic>
      <p:grpSp>
        <p:nvGrpSpPr>
          <p:cNvPr id="4" name="Group 3">
            <a:extLst>
              <a:ext uri="{FF2B5EF4-FFF2-40B4-BE49-F238E27FC236}">
                <a16:creationId xmlns:a16="http://schemas.microsoft.com/office/drawing/2014/main" id="{CF83E00D-AC7B-410F-E7E9-CEF3CB188BBE}"/>
              </a:ext>
            </a:extLst>
          </p:cNvPr>
          <p:cNvGrpSpPr/>
          <p:nvPr/>
        </p:nvGrpSpPr>
        <p:grpSpPr>
          <a:xfrm>
            <a:off x="1824582" y="1074572"/>
            <a:ext cx="7631576" cy="5342103"/>
            <a:chOff x="1975411" y="1010653"/>
            <a:chExt cx="7631576" cy="5342103"/>
          </a:xfrm>
        </p:grpSpPr>
        <p:pic>
          <p:nvPicPr>
            <p:cNvPr id="7" name="Picture 6" descr="A diagram of a scientific experiment&#10;&#10;Description automatically generated">
              <a:extLst>
                <a:ext uri="{FF2B5EF4-FFF2-40B4-BE49-F238E27FC236}">
                  <a16:creationId xmlns:a16="http://schemas.microsoft.com/office/drawing/2014/main" id="{04D9B549-6E51-F761-80A5-6D659329367A}"/>
                </a:ext>
              </a:extLst>
            </p:cNvPr>
            <p:cNvPicPr>
              <a:picLocks noChangeAspect="1"/>
            </p:cNvPicPr>
            <p:nvPr/>
          </p:nvPicPr>
          <p:blipFill>
            <a:blip r:embed="rId3"/>
            <a:stretch>
              <a:fillRect/>
            </a:stretch>
          </p:blipFill>
          <p:spPr>
            <a:xfrm>
              <a:off x="1975411" y="1010653"/>
              <a:ext cx="7631576" cy="5342103"/>
            </a:xfrm>
            <a:prstGeom prst="rect">
              <a:avLst/>
            </a:prstGeom>
          </p:spPr>
        </p:pic>
        <p:sp>
          <p:nvSpPr>
            <p:cNvPr id="3" name="Rectangle 2">
              <a:extLst>
                <a:ext uri="{FF2B5EF4-FFF2-40B4-BE49-F238E27FC236}">
                  <a16:creationId xmlns:a16="http://schemas.microsoft.com/office/drawing/2014/main" id="{320E3A36-2692-7026-F129-09C0B63B491F}"/>
                </a:ext>
              </a:extLst>
            </p:cNvPr>
            <p:cNvSpPr/>
            <p:nvPr/>
          </p:nvSpPr>
          <p:spPr>
            <a:xfrm>
              <a:off x="6292735" y="4015047"/>
              <a:ext cx="224443" cy="135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grpSp>
    </p:spTree>
    <p:extLst>
      <p:ext uri="{BB962C8B-B14F-4D97-AF65-F5344CB8AC3E}">
        <p14:creationId xmlns:p14="http://schemas.microsoft.com/office/powerpoint/2010/main" val="424733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381C-86A9-5AA7-35D0-B43AC7842544}"/>
              </a:ext>
            </a:extLst>
          </p:cNvPr>
          <p:cNvSpPr>
            <a:spLocks noGrp="1"/>
          </p:cNvSpPr>
          <p:nvPr>
            <p:ph type="title"/>
          </p:nvPr>
        </p:nvSpPr>
        <p:spPr>
          <a:xfrm>
            <a:off x="442913" y="441325"/>
            <a:ext cx="9498172" cy="1223964"/>
          </a:xfrm>
        </p:spPr>
        <p:txBody>
          <a:bodyPr>
            <a:normAutofit fontScale="90000"/>
          </a:bodyPr>
          <a:lstStyle/>
          <a:p>
            <a:pPr algn="ctr"/>
            <a:r>
              <a:rPr lang="en-GB" sz="4000" dirty="0"/>
              <a:t>FACS gating strategy for T-cell differentiation in Tonsil from PLWOH </a:t>
            </a:r>
          </a:p>
        </p:txBody>
      </p:sp>
      <p:pic>
        <p:nvPicPr>
          <p:cNvPr id="3" name="Picture 2">
            <a:extLst>
              <a:ext uri="{FF2B5EF4-FFF2-40B4-BE49-F238E27FC236}">
                <a16:creationId xmlns:a16="http://schemas.microsoft.com/office/drawing/2014/main" id="{5B924775-B1B0-285C-1D37-E46B5AD589DA}"/>
              </a:ext>
            </a:extLst>
          </p:cNvPr>
          <p:cNvPicPr>
            <a:picLocks noChangeAspect="1"/>
          </p:cNvPicPr>
          <p:nvPr/>
        </p:nvPicPr>
        <p:blipFill>
          <a:blip r:embed="rId3"/>
          <a:stretch>
            <a:fillRect/>
          </a:stretch>
        </p:blipFill>
        <p:spPr>
          <a:xfrm>
            <a:off x="10482635" y="6324353"/>
            <a:ext cx="1621231" cy="435330"/>
          </a:xfrm>
          <a:prstGeom prst="rect">
            <a:avLst/>
          </a:prstGeom>
        </p:spPr>
      </p:pic>
      <p:grpSp>
        <p:nvGrpSpPr>
          <p:cNvPr id="39" name="Group 38">
            <a:extLst>
              <a:ext uri="{FF2B5EF4-FFF2-40B4-BE49-F238E27FC236}">
                <a16:creationId xmlns:a16="http://schemas.microsoft.com/office/drawing/2014/main" id="{D5423CCF-BC86-5AA4-7E4F-77C79E8B8485}"/>
              </a:ext>
            </a:extLst>
          </p:cNvPr>
          <p:cNvGrpSpPr/>
          <p:nvPr/>
        </p:nvGrpSpPr>
        <p:grpSpPr>
          <a:xfrm>
            <a:off x="248101" y="3311685"/>
            <a:ext cx="4091233" cy="1454876"/>
            <a:chOff x="474662" y="1765984"/>
            <a:chExt cx="4091233" cy="1454876"/>
          </a:xfrm>
        </p:grpSpPr>
        <p:sp>
          <p:nvSpPr>
            <p:cNvPr id="5" name="TextBox 4">
              <a:extLst>
                <a:ext uri="{FF2B5EF4-FFF2-40B4-BE49-F238E27FC236}">
                  <a16:creationId xmlns:a16="http://schemas.microsoft.com/office/drawing/2014/main" id="{E82421A7-64B2-F3FD-AA32-50226CDB02EB}"/>
                </a:ext>
              </a:extLst>
            </p:cNvPr>
            <p:cNvSpPr txBox="1"/>
            <p:nvPr/>
          </p:nvSpPr>
          <p:spPr>
            <a:xfrm>
              <a:off x="474662" y="1765984"/>
              <a:ext cx="4091233" cy="369332"/>
            </a:xfrm>
            <a:prstGeom prst="rect">
              <a:avLst/>
            </a:prstGeom>
            <a:noFill/>
          </p:spPr>
          <p:txBody>
            <a:bodyPr wrap="square" rtlCol="0">
              <a:spAutoFit/>
            </a:bodyPr>
            <a:lstStyle/>
            <a:p>
              <a:r>
                <a:rPr lang="en-GB" dirty="0"/>
                <a:t>Previous Studies:</a:t>
              </a:r>
            </a:p>
          </p:txBody>
        </p:sp>
        <p:grpSp>
          <p:nvGrpSpPr>
            <p:cNvPr id="24" name="Group 23">
              <a:extLst>
                <a:ext uri="{FF2B5EF4-FFF2-40B4-BE49-F238E27FC236}">
                  <a16:creationId xmlns:a16="http://schemas.microsoft.com/office/drawing/2014/main" id="{4055F0DF-68B1-A1CF-8673-E46D1C6003E9}"/>
                </a:ext>
              </a:extLst>
            </p:cNvPr>
            <p:cNvGrpSpPr/>
            <p:nvPr/>
          </p:nvGrpSpPr>
          <p:grpSpPr>
            <a:xfrm>
              <a:off x="803562" y="2289448"/>
              <a:ext cx="1448400" cy="931412"/>
              <a:chOff x="320774" y="2236012"/>
              <a:chExt cx="1448400" cy="931412"/>
            </a:xfrm>
          </p:grpSpPr>
          <p:grpSp>
            <p:nvGrpSpPr>
              <p:cNvPr id="16" name="Group 15">
                <a:extLst>
                  <a:ext uri="{FF2B5EF4-FFF2-40B4-BE49-F238E27FC236}">
                    <a16:creationId xmlns:a16="http://schemas.microsoft.com/office/drawing/2014/main" id="{6106376F-6FF2-73A8-34CC-F1C1AFD1E1BE}"/>
                  </a:ext>
                </a:extLst>
              </p:cNvPr>
              <p:cNvGrpSpPr/>
              <p:nvPr/>
            </p:nvGrpSpPr>
            <p:grpSpPr>
              <a:xfrm>
                <a:off x="336163" y="2236012"/>
                <a:ext cx="336236" cy="405328"/>
                <a:chOff x="3385411" y="2683100"/>
                <a:chExt cx="336236" cy="405328"/>
              </a:xfrm>
            </p:grpSpPr>
            <p:pic>
              <p:nvPicPr>
                <p:cNvPr id="12" name="Picture 11" descr="A diagram of a scientific experiment&#10;&#10;Description automatically generated">
                  <a:extLst>
                    <a:ext uri="{FF2B5EF4-FFF2-40B4-BE49-F238E27FC236}">
                      <a16:creationId xmlns:a16="http://schemas.microsoft.com/office/drawing/2014/main" id="{72A69D65-FE4F-88C8-F200-C406ACFED021}"/>
                    </a:ext>
                  </a:extLst>
                </p:cNvPr>
                <p:cNvPicPr>
                  <a:picLocks noChangeAspect="1"/>
                </p:cNvPicPr>
                <p:nvPr/>
              </p:nvPicPr>
              <p:blipFill rotWithShape="1">
                <a:blip r:embed="rId4"/>
                <a:srcRect l="19446" t="77406" r="73210" b="6667"/>
                <a:stretch/>
              </p:blipFill>
              <p:spPr>
                <a:xfrm>
                  <a:off x="3454661" y="2683100"/>
                  <a:ext cx="266986" cy="405328"/>
                </a:xfrm>
                <a:prstGeom prst="rect">
                  <a:avLst/>
                </a:prstGeom>
              </p:spPr>
            </p:pic>
            <p:sp>
              <p:nvSpPr>
                <p:cNvPr id="13" name="TextBox 12">
                  <a:extLst>
                    <a:ext uri="{FF2B5EF4-FFF2-40B4-BE49-F238E27FC236}">
                      <a16:creationId xmlns:a16="http://schemas.microsoft.com/office/drawing/2014/main" id="{441AB508-5AD6-E075-66B6-FA3E9106C35D}"/>
                    </a:ext>
                  </a:extLst>
                </p:cNvPr>
                <p:cNvSpPr txBox="1"/>
                <p:nvPr/>
              </p:nvSpPr>
              <p:spPr>
                <a:xfrm rot="16200000">
                  <a:off x="3302215" y="2830197"/>
                  <a:ext cx="304892" cy="138499"/>
                </a:xfrm>
                <a:prstGeom prst="rect">
                  <a:avLst/>
                </a:prstGeom>
                <a:noFill/>
              </p:spPr>
              <p:txBody>
                <a:bodyPr wrap="none" rtlCol="0">
                  <a:spAutoFit/>
                </a:bodyPr>
                <a:lstStyle/>
                <a:p>
                  <a:r>
                    <a:rPr lang="en-GB" sz="300" b="1" dirty="0"/>
                    <a:t>Blood</a:t>
                  </a:r>
                </a:p>
              </p:txBody>
            </p:sp>
          </p:grpSp>
          <p:sp>
            <p:nvSpPr>
              <p:cNvPr id="19" name="TextBox 18">
                <a:extLst>
                  <a:ext uri="{FF2B5EF4-FFF2-40B4-BE49-F238E27FC236}">
                    <a16:creationId xmlns:a16="http://schemas.microsoft.com/office/drawing/2014/main" id="{DBB6B731-EB07-EFCD-2D4A-1829EA448731}"/>
                  </a:ext>
                </a:extLst>
              </p:cNvPr>
              <p:cNvSpPr txBox="1"/>
              <p:nvPr/>
            </p:nvSpPr>
            <p:spPr>
              <a:xfrm>
                <a:off x="672399" y="2248452"/>
                <a:ext cx="1096775" cy="338554"/>
              </a:xfrm>
              <a:prstGeom prst="rect">
                <a:avLst/>
              </a:prstGeom>
              <a:noFill/>
            </p:spPr>
            <p:txBody>
              <a:bodyPr wrap="none" rtlCol="0">
                <a:spAutoFit/>
              </a:bodyPr>
              <a:lstStyle/>
              <a:p>
                <a:r>
                  <a:rPr lang="en-GB" sz="1600" dirty="0"/>
                  <a:t>CM &amp; EM</a:t>
                </a:r>
              </a:p>
            </p:txBody>
          </p:sp>
          <p:pic>
            <p:nvPicPr>
              <p:cNvPr id="21" name="Picture 20" descr="A diagram of a scientific experiment&#10;&#10;Description automatically generated">
                <a:extLst>
                  <a:ext uri="{FF2B5EF4-FFF2-40B4-BE49-F238E27FC236}">
                    <a16:creationId xmlns:a16="http://schemas.microsoft.com/office/drawing/2014/main" id="{240FF657-A90E-1D46-7193-DD8C2F603594}"/>
                  </a:ext>
                </a:extLst>
              </p:cNvPr>
              <p:cNvPicPr>
                <a:picLocks noChangeAspect="1"/>
              </p:cNvPicPr>
              <p:nvPr/>
            </p:nvPicPr>
            <p:blipFill rotWithShape="1">
              <a:blip r:embed="rId5"/>
              <a:srcRect l="22260" t="76349" r="67797" b="6194"/>
              <a:stretch/>
            </p:blipFill>
            <p:spPr>
              <a:xfrm>
                <a:off x="433307" y="2742512"/>
                <a:ext cx="276592" cy="339955"/>
              </a:xfrm>
              <a:prstGeom prst="rect">
                <a:avLst/>
              </a:prstGeom>
            </p:spPr>
          </p:pic>
          <p:sp>
            <p:nvSpPr>
              <p:cNvPr id="22" name="TextBox 21">
                <a:extLst>
                  <a:ext uri="{FF2B5EF4-FFF2-40B4-BE49-F238E27FC236}">
                    <a16:creationId xmlns:a16="http://schemas.microsoft.com/office/drawing/2014/main" id="{1035D339-35DB-90F4-B858-7BC0962B7E30}"/>
                  </a:ext>
                </a:extLst>
              </p:cNvPr>
              <p:cNvSpPr txBox="1"/>
              <p:nvPr/>
            </p:nvSpPr>
            <p:spPr>
              <a:xfrm rot="16200000">
                <a:off x="161916" y="2854678"/>
                <a:ext cx="471604" cy="153888"/>
              </a:xfrm>
              <a:prstGeom prst="rect">
                <a:avLst/>
              </a:prstGeom>
              <a:noFill/>
            </p:spPr>
            <p:txBody>
              <a:bodyPr wrap="none" rtlCol="0">
                <a:spAutoFit/>
              </a:bodyPr>
              <a:lstStyle/>
              <a:p>
                <a:r>
                  <a:rPr lang="en-GB" sz="300" b="1" dirty="0">
                    <a:cs typeface="Arial" panose="020B0604020202020204" pitchFamily="34" charset="0"/>
                  </a:rPr>
                  <a:t>LYMPH</a:t>
                </a:r>
                <a:r>
                  <a:rPr lang="en-GB" sz="400" b="1" dirty="0">
                    <a:latin typeface="Arial" panose="020B0604020202020204" pitchFamily="34" charset="0"/>
                    <a:cs typeface="Arial" panose="020B0604020202020204" pitchFamily="34" charset="0"/>
                  </a:rPr>
                  <a:t> </a:t>
                </a:r>
                <a:r>
                  <a:rPr lang="en-GB" sz="300" b="1" dirty="0">
                    <a:cs typeface="Arial" panose="020B0604020202020204" pitchFamily="34" charset="0"/>
                  </a:rPr>
                  <a:t>NODE</a:t>
                </a:r>
                <a:endParaRPr lang="en-GB" sz="400" b="1" dirty="0">
                  <a:cs typeface="Arial" panose="020B0604020202020204" pitchFamily="34" charset="0"/>
                </a:endParaRPr>
              </a:p>
            </p:txBody>
          </p:sp>
          <p:sp>
            <p:nvSpPr>
              <p:cNvPr id="23" name="TextBox 22">
                <a:extLst>
                  <a:ext uri="{FF2B5EF4-FFF2-40B4-BE49-F238E27FC236}">
                    <a16:creationId xmlns:a16="http://schemas.microsoft.com/office/drawing/2014/main" id="{29102B82-C101-D410-6326-8676A20210A6}"/>
                  </a:ext>
                </a:extLst>
              </p:cNvPr>
              <p:cNvSpPr txBox="1"/>
              <p:nvPr/>
            </p:nvSpPr>
            <p:spPr>
              <a:xfrm>
                <a:off x="705693" y="2735704"/>
                <a:ext cx="583814" cy="338554"/>
              </a:xfrm>
              <a:prstGeom prst="rect">
                <a:avLst/>
              </a:prstGeom>
              <a:noFill/>
            </p:spPr>
            <p:txBody>
              <a:bodyPr wrap="none" rtlCol="0">
                <a:spAutoFit/>
              </a:bodyPr>
              <a:lstStyle/>
              <a:p>
                <a:r>
                  <a:rPr lang="en-GB" sz="1600" dirty="0"/>
                  <a:t>TFH</a:t>
                </a:r>
              </a:p>
            </p:txBody>
          </p:sp>
        </p:grpSp>
      </p:grpSp>
      <p:grpSp>
        <p:nvGrpSpPr>
          <p:cNvPr id="7" name="Group 6">
            <a:extLst>
              <a:ext uri="{FF2B5EF4-FFF2-40B4-BE49-F238E27FC236}">
                <a16:creationId xmlns:a16="http://schemas.microsoft.com/office/drawing/2014/main" id="{0664B5E6-0EE3-0541-4133-9798F2EAB4E0}"/>
              </a:ext>
            </a:extLst>
          </p:cNvPr>
          <p:cNvGrpSpPr/>
          <p:nvPr/>
        </p:nvGrpSpPr>
        <p:grpSpPr>
          <a:xfrm>
            <a:off x="376085" y="1536520"/>
            <a:ext cx="11681422" cy="4972499"/>
            <a:chOff x="376085" y="1536520"/>
            <a:chExt cx="11681422" cy="4972499"/>
          </a:xfrm>
        </p:grpSpPr>
        <p:sp>
          <p:nvSpPr>
            <p:cNvPr id="49" name="TextBox 48">
              <a:extLst>
                <a:ext uri="{FF2B5EF4-FFF2-40B4-BE49-F238E27FC236}">
                  <a16:creationId xmlns:a16="http://schemas.microsoft.com/office/drawing/2014/main" id="{C723730D-68D4-D066-0824-BF956A5EC328}"/>
                </a:ext>
              </a:extLst>
            </p:cNvPr>
            <p:cNvSpPr txBox="1"/>
            <p:nvPr/>
          </p:nvSpPr>
          <p:spPr>
            <a:xfrm>
              <a:off x="5187470" y="6139687"/>
              <a:ext cx="3881191" cy="369332"/>
            </a:xfrm>
            <a:prstGeom prst="rect">
              <a:avLst/>
            </a:prstGeom>
            <a:noFill/>
          </p:spPr>
          <p:txBody>
            <a:bodyPr wrap="none" rtlCol="0">
              <a:spAutoFit/>
            </a:bodyPr>
            <a:lstStyle/>
            <a:p>
              <a:r>
                <a:rPr lang="en-GB" b="1" dirty="0">
                  <a:solidFill>
                    <a:schemeClr val="accent4"/>
                  </a:solidFill>
                </a:rPr>
                <a:t>DIFFERENTIATION SUBSETS</a:t>
              </a:r>
            </a:p>
          </p:txBody>
        </p:sp>
        <p:grpSp>
          <p:nvGrpSpPr>
            <p:cNvPr id="6" name="Group 5">
              <a:extLst>
                <a:ext uri="{FF2B5EF4-FFF2-40B4-BE49-F238E27FC236}">
                  <a16:creationId xmlns:a16="http://schemas.microsoft.com/office/drawing/2014/main" id="{4D66436E-4B90-A163-CFE2-8589E219601C}"/>
                </a:ext>
              </a:extLst>
            </p:cNvPr>
            <p:cNvGrpSpPr/>
            <p:nvPr/>
          </p:nvGrpSpPr>
          <p:grpSpPr>
            <a:xfrm>
              <a:off x="376085" y="1536520"/>
              <a:ext cx="11681422" cy="4589129"/>
              <a:chOff x="376085" y="1536520"/>
              <a:chExt cx="11681422" cy="4589129"/>
            </a:xfrm>
          </p:grpSpPr>
          <p:grpSp>
            <p:nvGrpSpPr>
              <p:cNvPr id="54" name="Group 53">
                <a:extLst>
                  <a:ext uri="{FF2B5EF4-FFF2-40B4-BE49-F238E27FC236}">
                    <a16:creationId xmlns:a16="http://schemas.microsoft.com/office/drawing/2014/main" id="{CD0BBF73-DEF2-3A47-4A89-71178C6A84E4}"/>
                  </a:ext>
                </a:extLst>
              </p:cNvPr>
              <p:cNvGrpSpPr/>
              <p:nvPr/>
            </p:nvGrpSpPr>
            <p:grpSpPr>
              <a:xfrm>
                <a:off x="376085" y="1536520"/>
                <a:ext cx="11681422" cy="4589129"/>
                <a:chOff x="376085" y="1536520"/>
                <a:chExt cx="11681422" cy="4589129"/>
              </a:xfrm>
            </p:grpSpPr>
            <p:grpSp>
              <p:nvGrpSpPr>
                <p:cNvPr id="52" name="Group 51">
                  <a:extLst>
                    <a:ext uri="{FF2B5EF4-FFF2-40B4-BE49-F238E27FC236}">
                      <a16:creationId xmlns:a16="http://schemas.microsoft.com/office/drawing/2014/main" id="{8BB69C74-74D2-16AB-3BFB-F4356DF2576D}"/>
                    </a:ext>
                  </a:extLst>
                </p:cNvPr>
                <p:cNvGrpSpPr/>
                <p:nvPr/>
              </p:nvGrpSpPr>
              <p:grpSpPr>
                <a:xfrm>
                  <a:off x="1990802" y="1645160"/>
                  <a:ext cx="10066705" cy="4480489"/>
                  <a:chOff x="1990802" y="1645160"/>
                  <a:chExt cx="10066705" cy="4480489"/>
                </a:xfrm>
              </p:grpSpPr>
              <p:grpSp>
                <p:nvGrpSpPr>
                  <p:cNvPr id="51" name="Group 50">
                    <a:extLst>
                      <a:ext uri="{FF2B5EF4-FFF2-40B4-BE49-F238E27FC236}">
                        <a16:creationId xmlns:a16="http://schemas.microsoft.com/office/drawing/2014/main" id="{A2A213DC-01F8-A66B-0B46-A423B6901CE4}"/>
                      </a:ext>
                    </a:extLst>
                  </p:cNvPr>
                  <p:cNvGrpSpPr/>
                  <p:nvPr/>
                </p:nvGrpSpPr>
                <p:grpSpPr>
                  <a:xfrm>
                    <a:off x="1990802" y="1645160"/>
                    <a:ext cx="10066705" cy="4480489"/>
                    <a:chOff x="1990802" y="1645160"/>
                    <a:chExt cx="10066705" cy="4480489"/>
                  </a:xfrm>
                </p:grpSpPr>
                <p:grpSp>
                  <p:nvGrpSpPr>
                    <p:cNvPr id="25" name="Group 24">
                      <a:extLst>
                        <a:ext uri="{FF2B5EF4-FFF2-40B4-BE49-F238E27FC236}">
                          <a16:creationId xmlns:a16="http://schemas.microsoft.com/office/drawing/2014/main" id="{763EC6EA-339D-C1A6-A0BA-872B30839F7E}"/>
                        </a:ext>
                      </a:extLst>
                    </p:cNvPr>
                    <p:cNvGrpSpPr/>
                    <p:nvPr/>
                  </p:nvGrpSpPr>
                  <p:grpSpPr>
                    <a:xfrm>
                      <a:off x="1990802" y="1645160"/>
                      <a:ext cx="10066705" cy="4480489"/>
                      <a:chOff x="856594" y="1664072"/>
                      <a:chExt cx="10066705" cy="4480489"/>
                    </a:xfrm>
                  </p:grpSpPr>
                  <p:pic>
                    <p:nvPicPr>
                      <p:cNvPr id="26" name="Picture 25">
                        <a:extLst>
                          <a:ext uri="{FF2B5EF4-FFF2-40B4-BE49-F238E27FC236}">
                            <a16:creationId xmlns:a16="http://schemas.microsoft.com/office/drawing/2014/main" id="{AF968095-A4B3-550F-EAD3-174264470EFF}"/>
                          </a:ext>
                        </a:extLst>
                      </p:cNvPr>
                      <p:cNvPicPr>
                        <a:picLocks noChangeAspect="1"/>
                      </p:cNvPicPr>
                      <p:nvPr/>
                    </p:nvPicPr>
                    <p:blipFill rotWithShape="1">
                      <a:blip r:embed="rId6"/>
                      <a:srcRect t="12619"/>
                      <a:stretch/>
                    </p:blipFill>
                    <p:spPr>
                      <a:xfrm>
                        <a:off x="898233" y="1664683"/>
                        <a:ext cx="2027153" cy="1943100"/>
                      </a:xfrm>
                      <a:prstGeom prst="rect">
                        <a:avLst/>
                      </a:prstGeom>
                    </p:spPr>
                  </p:pic>
                  <p:pic>
                    <p:nvPicPr>
                      <p:cNvPr id="27" name="Picture 26">
                        <a:extLst>
                          <a:ext uri="{FF2B5EF4-FFF2-40B4-BE49-F238E27FC236}">
                            <a16:creationId xmlns:a16="http://schemas.microsoft.com/office/drawing/2014/main" id="{1C0E4183-B907-5E5E-586E-106F71E31A3D}"/>
                          </a:ext>
                        </a:extLst>
                      </p:cNvPr>
                      <p:cNvPicPr>
                        <a:picLocks noChangeAspect="1"/>
                      </p:cNvPicPr>
                      <p:nvPr/>
                    </p:nvPicPr>
                    <p:blipFill rotWithShape="1">
                      <a:blip r:embed="rId7"/>
                      <a:srcRect t="15217"/>
                      <a:stretch/>
                    </p:blipFill>
                    <p:spPr>
                      <a:xfrm>
                        <a:off x="3581342" y="1703866"/>
                        <a:ext cx="1983323" cy="1930271"/>
                      </a:xfrm>
                      <a:prstGeom prst="rect">
                        <a:avLst/>
                      </a:prstGeom>
                    </p:spPr>
                  </p:pic>
                  <p:pic>
                    <p:nvPicPr>
                      <p:cNvPr id="28" name="Picture 27">
                        <a:extLst>
                          <a:ext uri="{FF2B5EF4-FFF2-40B4-BE49-F238E27FC236}">
                            <a16:creationId xmlns:a16="http://schemas.microsoft.com/office/drawing/2014/main" id="{860C1C9F-A5BF-EA3F-4995-61F0411EECA7}"/>
                          </a:ext>
                        </a:extLst>
                      </p:cNvPr>
                      <p:cNvPicPr>
                        <a:picLocks noChangeAspect="1"/>
                      </p:cNvPicPr>
                      <p:nvPr/>
                    </p:nvPicPr>
                    <p:blipFill rotWithShape="1">
                      <a:blip r:embed="rId8"/>
                      <a:srcRect t="13549"/>
                      <a:stretch/>
                    </p:blipFill>
                    <p:spPr>
                      <a:xfrm>
                        <a:off x="6196610" y="1664072"/>
                        <a:ext cx="2027153" cy="1979691"/>
                      </a:xfrm>
                      <a:prstGeom prst="rect">
                        <a:avLst/>
                      </a:prstGeom>
                    </p:spPr>
                  </p:pic>
                  <p:pic>
                    <p:nvPicPr>
                      <p:cNvPr id="29" name="Picture 28">
                        <a:extLst>
                          <a:ext uri="{FF2B5EF4-FFF2-40B4-BE49-F238E27FC236}">
                            <a16:creationId xmlns:a16="http://schemas.microsoft.com/office/drawing/2014/main" id="{0D1B4F4A-8E64-882D-EEC5-B3B88673E2F8}"/>
                          </a:ext>
                        </a:extLst>
                      </p:cNvPr>
                      <p:cNvPicPr>
                        <a:picLocks noChangeAspect="1"/>
                      </p:cNvPicPr>
                      <p:nvPr/>
                    </p:nvPicPr>
                    <p:blipFill rotWithShape="1">
                      <a:blip r:embed="rId9"/>
                      <a:srcRect t="13234"/>
                      <a:stretch/>
                    </p:blipFill>
                    <p:spPr>
                      <a:xfrm>
                        <a:off x="3537512" y="4056725"/>
                        <a:ext cx="2027153" cy="1995143"/>
                      </a:xfrm>
                      <a:prstGeom prst="rect">
                        <a:avLst/>
                      </a:prstGeom>
                    </p:spPr>
                  </p:pic>
                  <p:pic>
                    <p:nvPicPr>
                      <p:cNvPr id="30" name="Picture 29">
                        <a:extLst>
                          <a:ext uri="{FF2B5EF4-FFF2-40B4-BE49-F238E27FC236}">
                            <a16:creationId xmlns:a16="http://schemas.microsoft.com/office/drawing/2014/main" id="{FDE4EFCE-E04E-B885-44D5-FA650D813C3A}"/>
                          </a:ext>
                        </a:extLst>
                      </p:cNvPr>
                      <p:cNvPicPr>
                        <a:picLocks noChangeAspect="1"/>
                      </p:cNvPicPr>
                      <p:nvPr/>
                    </p:nvPicPr>
                    <p:blipFill rotWithShape="1">
                      <a:blip r:embed="rId10"/>
                      <a:srcRect t="15100"/>
                      <a:stretch/>
                    </p:blipFill>
                    <p:spPr>
                      <a:xfrm>
                        <a:off x="6196610" y="4065829"/>
                        <a:ext cx="2027153" cy="1971379"/>
                      </a:xfrm>
                      <a:prstGeom prst="rect">
                        <a:avLst/>
                      </a:prstGeom>
                    </p:spPr>
                  </p:pic>
                  <p:pic>
                    <p:nvPicPr>
                      <p:cNvPr id="31" name="Picture 30">
                        <a:extLst>
                          <a:ext uri="{FF2B5EF4-FFF2-40B4-BE49-F238E27FC236}">
                            <a16:creationId xmlns:a16="http://schemas.microsoft.com/office/drawing/2014/main" id="{7849CDD7-3D3A-078F-D9D8-87D9F1E1A2E5}"/>
                          </a:ext>
                        </a:extLst>
                      </p:cNvPr>
                      <p:cNvPicPr>
                        <a:picLocks noChangeAspect="1"/>
                      </p:cNvPicPr>
                      <p:nvPr/>
                    </p:nvPicPr>
                    <p:blipFill rotWithShape="1">
                      <a:blip r:embed="rId11"/>
                      <a:srcRect t="14740"/>
                      <a:stretch/>
                    </p:blipFill>
                    <p:spPr>
                      <a:xfrm>
                        <a:off x="8806876" y="1698961"/>
                        <a:ext cx="2116423" cy="2045056"/>
                      </a:xfrm>
                      <a:prstGeom prst="rect">
                        <a:avLst/>
                      </a:prstGeom>
                    </p:spPr>
                  </p:pic>
                  <p:cxnSp>
                    <p:nvCxnSpPr>
                      <p:cNvPr id="32" name="Straight Arrow Connector 31">
                        <a:extLst>
                          <a:ext uri="{FF2B5EF4-FFF2-40B4-BE49-F238E27FC236}">
                            <a16:creationId xmlns:a16="http://schemas.microsoft.com/office/drawing/2014/main" id="{789C7627-CCA4-5270-6E01-D19D3E5E5961}"/>
                          </a:ext>
                        </a:extLst>
                      </p:cNvPr>
                      <p:cNvCxnSpPr>
                        <a:cxnSpLocks/>
                      </p:cNvCxnSpPr>
                      <p:nvPr/>
                    </p:nvCxnSpPr>
                    <p:spPr>
                      <a:xfrm>
                        <a:off x="5442074" y="2821720"/>
                        <a:ext cx="720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2A4B26AF-78FD-044A-46D4-E56826B09CC8}"/>
                          </a:ext>
                        </a:extLst>
                      </p:cNvPr>
                      <p:cNvCxnSpPr>
                        <a:cxnSpLocks/>
                      </p:cNvCxnSpPr>
                      <p:nvPr/>
                    </p:nvCxnSpPr>
                    <p:spPr>
                      <a:xfrm>
                        <a:off x="2852312" y="2821720"/>
                        <a:ext cx="720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24092ACC-98D9-963D-0C52-32FF7A1A7AEF}"/>
                          </a:ext>
                        </a:extLst>
                      </p:cNvPr>
                      <p:cNvCxnSpPr>
                        <a:cxnSpLocks/>
                      </p:cNvCxnSpPr>
                      <p:nvPr/>
                    </p:nvCxnSpPr>
                    <p:spPr>
                      <a:xfrm>
                        <a:off x="7503763" y="2636233"/>
                        <a:ext cx="1224000"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CE4CEB4-0E25-6F99-5FED-38C795336502}"/>
                          </a:ext>
                        </a:extLst>
                      </p:cNvPr>
                      <p:cNvCxnSpPr>
                        <a:cxnSpLocks/>
                      </p:cNvCxnSpPr>
                      <p:nvPr/>
                    </p:nvCxnSpPr>
                    <p:spPr>
                      <a:xfrm rot="5400000">
                        <a:off x="1119809" y="3276976"/>
                        <a:ext cx="1584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8" name="Picture 37">
                        <a:extLst>
                          <a:ext uri="{FF2B5EF4-FFF2-40B4-BE49-F238E27FC236}">
                            <a16:creationId xmlns:a16="http://schemas.microsoft.com/office/drawing/2014/main" id="{4857232A-B3A3-874F-1538-2EB7BA8CC316}"/>
                          </a:ext>
                        </a:extLst>
                      </p:cNvPr>
                      <p:cNvPicPr>
                        <a:picLocks noChangeAspect="1"/>
                      </p:cNvPicPr>
                      <p:nvPr/>
                    </p:nvPicPr>
                    <p:blipFill rotWithShape="1">
                      <a:blip r:embed="rId12"/>
                      <a:srcRect t="15218"/>
                      <a:stretch/>
                    </p:blipFill>
                    <p:spPr>
                      <a:xfrm>
                        <a:off x="856594" y="4092380"/>
                        <a:ext cx="2090865" cy="2052181"/>
                      </a:xfrm>
                      <a:prstGeom prst="rect">
                        <a:avLst/>
                      </a:prstGeom>
                    </p:spPr>
                  </p:pic>
                </p:grpSp>
                <p:sp>
                  <p:nvSpPr>
                    <p:cNvPr id="50" name="TextBox 49">
                      <a:extLst>
                        <a:ext uri="{FF2B5EF4-FFF2-40B4-BE49-F238E27FC236}">
                          <a16:creationId xmlns:a16="http://schemas.microsoft.com/office/drawing/2014/main" id="{8201380B-DE41-25F3-8F12-F551B06C3DC9}"/>
                        </a:ext>
                      </a:extLst>
                    </p:cNvPr>
                    <p:cNvSpPr txBox="1"/>
                    <p:nvPr/>
                  </p:nvSpPr>
                  <p:spPr>
                    <a:xfrm>
                      <a:off x="10896853" y="3721292"/>
                      <a:ext cx="686406" cy="369332"/>
                    </a:xfrm>
                    <a:prstGeom prst="rect">
                      <a:avLst/>
                    </a:prstGeom>
                    <a:noFill/>
                  </p:spPr>
                  <p:txBody>
                    <a:bodyPr wrap="none" rtlCol="0">
                      <a:spAutoFit/>
                    </a:bodyPr>
                    <a:lstStyle/>
                    <a:p>
                      <a:r>
                        <a:rPr lang="en-GB" b="1" dirty="0">
                          <a:solidFill>
                            <a:srgbClr val="2B90CF"/>
                          </a:solidFill>
                        </a:rPr>
                        <a:t>TFH</a:t>
                      </a:r>
                    </a:p>
                  </p:txBody>
                </p:sp>
              </p:grpSp>
              <p:cxnSp>
                <p:nvCxnSpPr>
                  <p:cNvPr id="45" name="Straight Arrow Connector 44">
                    <a:extLst>
                      <a:ext uri="{FF2B5EF4-FFF2-40B4-BE49-F238E27FC236}">
                        <a16:creationId xmlns:a16="http://schemas.microsoft.com/office/drawing/2014/main" id="{924CAF2F-9867-A40C-39D8-B43655DABF98}"/>
                      </a:ext>
                    </a:extLst>
                  </p:cNvPr>
                  <p:cNvCxnSpPr>
                    <a:cxnSpLocks/>
                  </p:cNvCxnSpPr>
                  <p:nvPr/>
                </p:nvCxnSpPr>
                <p:spPr>
                  <a:xfrm flipH="1">
                    <a:off x="6788604" y="3173468"/>
                    <a:ext cx="1343264" cy="878027"/>
                  </a:xfrm>
                  <a:prstGeom prst="straightConnector1">
                    <a:avLst/>
                  </a:prstGeom>
                  <a:ln w="15875">
                    <a:solidFill>
                      <a:schemeClr val="accent4"/>
                    </a:solidFill>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B65747B7-88C3-B14B-DC75-F0ABE6795A0A}"/>
                      </a:ext>
                    </a:extLst>
                  </p:cNvPr>
                  <p:cNvCxnSpPr>
                    <a:cxnSpLocks/>
                  </p:cNvCxnSpPr>
                  <p:nvPr/>
                </p:nvCxnSpPr>
                <p:spPr>
                  <a:xfrm rot="5400000">
                    <a:off x="8533964" y="3623468"/>
                    <a:ext cx="900000" cy="0"/>
                  </a:xfrm>
                  <a:prstGeom prst="straightConnector1">
                    <a:avLst/>
                  </a:prstGeom>
                  <a:ln w="15875">
                    <a:solidFill>
                      <a:schemeClr val="accent4"/>
                    </a:solidFill>
                    <a:tailEnd type="triangle"/>
                  </a:ln>
                </p:spPr>
                <p:style>
                  <a:lnRef idx="2">
                    <a:schemeClr val="dk1"/>
                  </a:lnRef>
                  <a:fillRef idx="0">
                    <a:schemeClr val="dk1"/>
                  </a:fillRef>
                  <a:effectRef idx="1">
                    <a:schemeClr val="dk1"/>
                  </a:effectRef>
                  <a:fontRef idx="minor">
                    <a:schemeClr val="tx1"/>
                  </a:fontRef>
                </p:style>
              </p:cxnSp>
            </p:grpSp>
            <p:pic>
              <p:nvPicPr>
                <p:cNvPr id="53" name="Picture 52" descr="A diagram of a scientific experiment&#10;&#10;Description automatically generated">
                  <a:extLst>
                    <a:ext uri="{FF2B5EF4-FFF2-40B4-BE49-F238E27FC236}">
                      <a16:creationId xmlns:a16="http://schemas.microsoft.com/office/drawing/2014/main" id="{350AB706-62EE-BBF9-A093-A273EA9F3B23}"/>
                    </a:ext>
                  </a:extLst>
                </p:cNvPr>
                <p:cNvPicPr>
                  <a:picLocks noChangeAspect="1"/>
                </p:cNvPicPr>
                <p:nvPr/>
              </p:nvPicPr>
              <p:blipFill rotWithShape="1">
                <a:blip r:embed="rId4"/>
                <a:srcRect l="30240" t="78619" r="58844" b="3535"/>
                <a:stretch/>
              </p:blipFill>
              <p:spPr>
                <a:xfrm>
                  <a:off x="376085" y="1536520"/>
                  <a:ext cx="1294316" cy="1719673"/>
                </a:xfrm>
                <a:prstGeom prst="rect">
                  <a:avLst/>
                </a:prstGeom>
              </p:spPr>
            </p:pic>
          </p:grpSp>
          <p:sp>
            <p:nvSpPr>
              <p:cNvPr id="4" name="TextBox 3">
                <a:extLst>
                  <a:ext uri="{FF2B5EF4-FFF2-40B4-BE49-F238E27FC236}">
                    <a16:creationId xmlns:a16="http://schemas.microsoft.com/office/drawing/2014/main" id="{AB3A1D2F-2CFE-F506-E868-E4348B57BF2F}"/>
                  </a:ext>
                </a:extLst>
              </p:cNvPr>
              <p:cNvSpPr txBox="1"/>
              <p:nvPr/>
            </p:nvSpPr>
            <p:spPr>
              <a:xfrm>
                <a:off x="432384" y="2211690"/>
                <a:ext cx="1059072" cy="369332"/>
              </a:xfrm>
              <a:prstGeom prst="rect">
                <a:avLst/>
              </a:prstGeom>
              <a:noFill/>
            </p:spPr>
            <p:txBody>
              <a:bodyPr wrap="none" rtlCol="0">
                <a:spAutoFit/>
              </a:bodyPr>
              <a:lstStyle/>
              <a:p>
                <a:r>
                  <a:rPr lang="en-GB" dirty="0"/>
                  <a:t>TONSIL</a:t>
                </a:r>
              </a:p>
            </p:txBody>
          </p:sp>
        </p:grpSp>
      </p:grpSp>
    </p:spTree>
    <p:extLst>
      <p:ext uri="{BB962C8B-B14F-4D97-AF65-F5344CB8AC3E}">
        <p14:creationId xmlns:p14="http://schemas.microsoft.com/office/powerpoint/2010/main" val="85952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C6B4A-530A-11B2-F85D-489219A0A0F6}"/>
              </a:ext>
            </a:extLst>
          </p:cNvPr>
          <p:cNvSpPr>
            <a:spLocks noGrp="1"/>
          </p:cNvSpPr>
          <p:nvPr>
            <p:ph type="title"/>
          </p:nvPr>
        </p:nvSpPr>
        <p:spPr>
          <a:xfrm>
            <a:off x="0" y="441325"/>
            <a:ext cx="10137543" cy="611982"/>
          </a:xfrm>
        </p:spPr>
        <p:txBody>
          <a:bodyPr>
            <a:noAutofit/>
          </a:bodyPr>
          <a:lstStyle/>
          <a:p>
            <a:pPr algn="ctr"/>
            <a:r>
              <a:rPr lang="en-GB" sz="4000" dirty="0"/>
              <a:t>Change in lymphoid tissue immune profile in tonsil from PLWOH</a:t>
            </a:r>
          </a:p>
        </p:txBody>
      </p:sp>
      <p:pic>
        <p:nvPicPr>
          <p:cNvPr id="3" name="Picture 2">
            <a:extLst>
              <a:ext uri="{FF2B5EF4-FFF2-40B4-BE49-F238E27FC236}">
                <a16:creationId xmlns:a16="http://schemas.microsoft.com/office/drawing/2014/main" id="{857C4785-1BF4-73C3-E884-101472ABB195}"/>
              </a:ext>
            </a:extLst>
          </p:cNvPr>
          <p:cNvPicPr>
            <a:picLocks noChangeAspect="1"/>
          </p:cNvPicPr>
          <p:nvPr/>
        </p:nvPicPr>
        <p:blipFill>
          <a:blip r:embed="rId3"/>
          <a:stretch>
            <a:fillRect/>
          </a:stretch>
        </p:blipFill>
        <p:spPr>
          <a:xfrm>
            <a:off x="10482635" y="6324353"/>
            <a:ext cx="1621231" cy="435330"/>
          </a:xfrm>
          <a:prstGeom prst="rect">
            <a:avLst/>
          </a:prstGeom>
        </p:spPr>
      </p:pic>
      <p:pic>
        <p:nvPicPr>
          <p:cNvPr id="7" name="Picture 6">
            <a:extLst>
              <a:ext uri="{FF2B5EF4-FFF2-40B4-BE49-F238E27FC236}">
                <a16:creationId xmlns:a16="http://schemas.microsoft.com/office/drawing/2014/main" id="{130C556A-FA56-A0F4-2D85-C58750569CA3}"/>
              </a:ext>
            </a:extLst>
          </p:cNvPr>
          <p:cNvPicPr>
            <a:picLocks noChangeAspect="1"/>
          </p:cNvPicPr>
          <p:nvPr/>
        </p:nvPicPr>
        <p:blipFill>
          <a:blip r:embed="rId4"/>
          <a:stretch>
            <a:fillRect/>
          </a:stretch>
        </p:blipFill>
        <p:spPr>
          <a:xfrm>
            <a:off x="2054457" y="2247086"/>
            <a:ext cx="5187488" cy="3567078"/>
          </a:xfrm>
          <a:prstGeom prst="rect">
            <a:avLst/>
          </a:prstGeom>
        </p:spPr>
      </p:pic>
      <p:pic>
        <p:nvPicPr>
          <p:cNvPr id="8" name="Picture 7" descr="A diagram of a scientific experiment&#10;&#10;Description automatically generated">
            <a:extLst>
              <a:ext uri="{FF2B5EF4-FFF2-40B4-BE49-F238E27FC236}">
                <a16:creationId xmlns:a16="http://schemas.microsoft.com/office/drawing/2014/main" id="{40137854-E2AA-5504-594E-88735CE21A5D}"/>
              </a:ext>
            </a:extLst>
          </p:cNvPr>
          <p:cNvPicPr>
            <a:picLocks noChangeAspect="1"/>
          </p:cNvPicPr>
          <p:nvPr/>
        </p:nvPicPr>
        <p:blipFill rotWithShape="1">
          <a:blip r:embed="rId5"/>
          <a:srcRect l="30240" t="78619" r="58844" b="3535"/>
          <a:stretch/>
        </p:blipFill>
        <p:spPr>
          <a:xfrm>
            <a:off x="9478575" y="879953"/>
            <a:ext cx="462299" cy="614226"/>
          </a:xfrm>
          <a:prstGeom prst="rect">
            <a:avLst/>
          </a:prstGeom>
        </p:spPr>
      </p:pic>
      <p:sp>
        <p:nvSpPr>
          <p:cNvPr id="6" name="TextBox 5">
            <a:extLst>
              <a:ext uri="{FF2B5EF4-FFF2-40B4-BE49-F238E27FC236}">
                <a16:creationId xmlns:a16="http://schemas.microsoft.com/office/drawing/2014/main" id="{150D65B3-AFE7-727A-38AB-09BCABD4684C}"/>
              </a:ext>
            </a:extLst>
          </p:cNvPr>
          <p:cNvSpPr txBox="1"/>
          <p:nvPr/>
        </p:nvSpPr>
        <p:spPr>
          <a:xfrm>
            <a:off x="2608393" y="1877754"/>
            <a:ext cx="4482317" cy="369332"/>
          </a:xfrm>
          <a:prstGeom prst="rect">
            <a:avLst/>
          </a:prstGeom>
          <a:noFill/>
        </p:spPr>
        <p:txBody>
          <a:bodyPr wrap="none" rtlCol="0">
            <a:spAutoFit/>
          </a:bodyPr>
          <a:lstStyle/>
          <a:p>
            <a:r>
              <a:rPr lang="en-GB" b="1" dirty="0">
                <a:solidFill>
                  <a:schemeClr val="accent4"/>
                </a:solidFill>
              </a:rPr>
              <a:t>CD4 DIFFERENTIATION SUBSETS</a:t>
            </a:r>
          </a:p>
        </p:txBody>
      </p:sp>
      <p:pic>
        <p:nvPicPr>
          <p:cNvPr id="5" name="Picture 4">
            <a:extLst>
              <a:ext uri="{FF2B5EF4-FFF2-40B4-BE49-F238E27FC236}">
                <a16:creationId xmlns:a16="http://schemas.microsoft.com/office/drawing/2014/main" id="{9A2D3A49-E6B2-4535-A75E-3405DA26208B}"/>
              </a:ext>
            </a:extLst>
          </p:cNvPr>
          <p:cNvPicPr>
            <a:picLocks noChangeAspect="1"/>
          </p:cNvPicPr>
          <p:nvPr/>
        </p:nvPicPr>
        <p:blipFill rotWithShape="1">
          <a:blip r:embed="rId6"/>
          <a:srcRect l="14796" t="26061" r="37605" b="8728"/>
          <a:stretch/>
        </p:blipFill>
        <p:spPr>
          <a:xfrm>
            <a:off x="1803862" y="1787237"/>
            <a:ext cx="5803265" cy="4472248"/>
          </a:xfrm>
          <a:prstGeom prst="rect">
            <a:avLst/>
          </a:prstGeom>
        </p:spPr>
      </p:pic>
      <p:pic>
        <p:nvPicPr>
          <p:cNvPr id="13" name="Picture 12">
            <a:extLst>
              <a:ext uri="{FF2B5EF4-FFF2-40B4-BE49-F238E27FC236}">
                <a16:creationId xmlns:a16="http://schemas.microsoft.com/office/drawing/2014/main" id="{55E7F9C5-BE7C-4F93-89F5-6A83C197B0EB}"/>
              </a:ext>
            </a:extLst>
          </p:cNvPr>
          <p:cNvPicPr>
            <a:picLocks noChangeAspect="1"/>
          </p:cNvPicPr>
          <p:nvPr/>
        </p:nvPicPr>
        <p:blipFill rotWithShape="1">
          <a:blip r:embed="rId6"/>
          <a:srcRect l="63943" t="26061" r="14020" b="8728"/>
          <a:stretch/>
        </p:blipFill>
        <p:spPr>
          <a:xfrm>
            <a:off x="7795881" y="1787237"/>
            <a:ext cx="2686754" cy="4472248"/>
          </a:xfrm>
          <a:prstGeom prst="rect">
            <a:avLst/>
          </a:prstGeom>
        </p:spPr>
      </p:pic>
    </p:spTree>
    <p:extLst>
      <p:ext uri="{BB962C8B-B14F-4D97-AF65-F5344CB8AC3E}">
        <p14:creationId xmlns:p14="http://schemas.microsoft.com/office/powerpoint/2010/main" val="14569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82D5-42C4-69DF-B7F2-0769D8A432E3}"/>
              </a:ext>
            </a:extLst>
          </p:cNvPr>
          <p:cNvSpPr>
            <a:spLocks noGrp="1"/>
          </p:cNvSpPr>
          <p:nvPr>
            <p:ph type="title"/>
          </p:nvPr>
        </p:nvSpPr>
        <p:spPr>
          <a:xfrm>
            <a:off x="77080" y="235393"/>
            <a:ext cx="9382130" cy="1223964"/>
          </a:xfrm>
        </p:spPr>
        <p:txBody>
          <a:bodyPr/>
          <a:lstStyle/>
          <a:p>
            <a:pPr algn="ctr"/>
            <a:r>
              <a:rPr lang="en-GB" dirty="0"/>
              <a:t>T-Cell Comparison between PLWOH and PLWH in Tonsil</a:t>
            </a:r>
          </a:p>
        </p:txBody>
      </p:sp>
      <p:pic>
        <p:nvPicPr>
          <p:cNvPr id="4" name="Picture 3">
            <a:extLst>
              <a:ext uri="{FF2B5EF4-FFF2-40B4-BE49-F238E27FC236}">
                <a16:creationId xmlns:a16="http://schemas.microsoft.com/office/drawing/2014/main" id="{FD8EABFF-1902-17B4-23DD-A8BD6C5E15D9}"/>
              </a:ext>
            </a:extLst>
          </p:cNvPr>
          <p:cNvPicPr>
            <a:picLocks noChangeAspect="1"/>
          </p:cNvPicPr>
          <p:nvPr/>
        </p:nvPicPr>
        <p:blipFill>
          <a:blip r:embed="rId3"/>
          <a:stretch>
            <a:fillRect/>
          </a:stretch>
        </p:blipFill>
        <p:spPr>
          <a:xfrm>
            <a:off x="10482635" y="6324353"/>
            <a:ext cx="1621231" cy="435330"/>
          </a:xfrm>
          <a:prstGeom prst="rect">
            <a:avLst/>
          </a:prstGeom>
        </p:spPr>
      </p:pic>
      <p:pic>
        <p:nvPicPr>
          <p:cNvPr id="80" name="Picture 79" descr="A diagram of a scientific experiment&#10;&#10;Description automatically generated">
            <a:extLst>
              <a:ext uri="{FF2B5EF4-FFF2-40B4-BE49-F238E27FC236}">
                <a16:creationId xmlns:a16="http://schemas.microsoft.com/office/drawing/2014/main" id="{236F0C41-6ECD-96EE-A0D5-8A495ED707D2}"/>
              </a:ext>
            </a:extLst>
          </p:cNvPr>
          <p:cNvPicPr>
            <a:picLocks noChangeAspect="1"/>
          </p:cNvPicPr>
          <p:nvPr/>
        </p:nvPicPr>
        <p:blipFill rotWithShape="1">
          <a:blip r:embed="rId4"/>
          <a:srcRect l="30240" t="78619" r="58844" b="3535"/>
          <a:stretch/>
        </p:blipFill>
        <p:spPr>
          <a:xfrm>
            <a:off x="9401996" y="969516"/>
            <a:ext cx="462299" cy="614226"/>
          </a:xfrm>
          <a:prstGeom prst="rect">
            <a:avLst/>
          </a:prstGeom>
        </p:spPr>
      </p:pic>
      <p:pic>
        <p:nvPicPr>
          <p:cNvPr id="82" name="Picture 81">
            <a:extLst>
              <a:ext uri="{FF2B5EF4-FFF2-40B4-BE49-F238E27FC236}">
                <a16:creationId xmlns:a16="http://schemas.microsoft.com/office/drawing/2014/main" id="{1F47FD5F-C07D-4B75-96F3-F4B163B296DB}"/>
              </a:ext>
            </a:extLst>
          </p:cNvPr>
          <p:cNvPicPr>
            <a:picLocks noChangeAspect="1"/>
          </p:cNvPicPr>
          <p:nvPr/>
        </p:nvPicPr>
        <p:blipFill rotWithShape="1">
          <a:blip r:embed="rId5"/>
          <a:srcRect l="66547" t="23094" r="2907" b="7781"/>
          <a:stretch/>
        </p:blipFill>
        <p:spPr>
          <a:xfrm>
            <a:off x="8113222" y="1354213"/>
            <a:ext cx="3724102" cy="4740611"/>
          </a:xfrm>
          <a:prstGeom prst="rect">
            <a:avLst/>
          </a:prstGeom>
        </p:spPr>
      </p:pic>
      <p:pic>
        <p:nvPicPr>
          <p:cNvPr id="43" name="Picture 42">
            <a:extLst>
              <a:ext uri="{FF2B5EF4-FFF2-40B4-BE49-F238E27FC236}">
                <a16:creationId xmlns:a16="http://schemas.microsoft.com/office/drawing/2014/main" id="{9378DFBE-86AC-4199-9AEC-9F33448159FD}"/>
              </a:ext>
            </a:extLst>
          </p:cNvPr>
          <p:cNvPicPr>
            <a:picLocks noChangeAspect="1"/>
          </p:cNvPicPr>
          <p:nvPr/>
        </p:nvPicPr>
        <p:blipFill>
          <a:blip r:embed="rId6"/>
          <a:stretch>
            <a:fillRect/>
          </a:stretch>
        </p:blipFill>
        <p:spPr>
          <a:xfrm>
            <a:off x="4343241" y="1583742"/>
            <a:ext cx="3593904" cy="4533251"/>
          </a:xfrm>
          <a:prstGeom prst="rect">
            <a:avLst/>
          </a:prstGeom>
        </p:spPr>
      </p:pic>
      <p:pic>
        <p:nvPicPr>
          <p:cNvPr id="45" name="Picture 44">
            <a:extLst>
              <a:ext uri="{FF2B5EF4-FFF2-40B4-BE49-F238E27FC236}">
                <a16:creationId xmlns:a16="http://schemas.microsoft.com/office/drawing/2014/main" id="{95F67286-D939-40A6-A1E9-5730995D72AD}"/>
              </a:ext>
            </a:extLst>
          </p:cNvPr>
          <p:cNvPicPr>
            <a:picLocks noChangeAspect="1"/>
          </p:cNvPicPr>
          <p:nvPr/>
        </p:nvPicPr>
        <p:blipFill>
          <a:blip r:embed="rId7"/>
          <a:stretch>
            <a:fillRect/>
          </a:stretch>
        </p:blipFill>
        <p:spPr>
          <a:xfrm>
            <a:off x="371267" y="1580971"/>
            <a:ext cx="3707512" cy="4572044"/>
          </a:xfrm>
          <a:prstGeom prst="rect">
            <a:avLst/>
          </a:prstGeom>
        </p:spPr>
      </p:pic>
    </p:spTree>
    <p:extLst>
      <p:ext uri="{BB962C8B-B14F-4D97-AF65-F5344CB8AC3E}">
        <p14:creationId xmlns:p14="http://schemas.microsoft.com/office/powerpoint/2010/main" val="1001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4E7E22C-93DB-9264-F4B7-43429536B70F}"/>
              </a:ext>
            </a:extLst>
          </p:cNvPr>
          <p:cNvGrpSpPr/>
          <p:nvPr/>
        </p:nvGrpSpPr>
        <p:grpSpPr>
          <a:xfrm>
            <a:off x="4847792" y="1318382"/>
            <a:ext cx="4544640" cy="2497791"/>
            <a:chOff x="222784" y="1224510"/>
            <a:chExt cx="4544640" cy="2497791"/>
          </a:xfrm>
        </p:grpSpPr>
        <p:pic>
          <p:nvPicPr>
            <p:cNvPr id="7" name="Picture 6">
              <a:extLst>
                <a:ext uri="{FF2B5EF4-FFF2-40B4-BE49-F238E27FC236}">
                  <a16:creationId xmlns:a16="http://schemas.microsoft.com/office/drawing/2014/main" id="{933AA003-6122-29A1-6B2A-4E6AEB81A3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222784" y="1224510"/>
              <a:ext cx="4544640" cy="2497791"/>
            </a:xfrm>
            <a:prstGeom prst="rect">
              <a:avLst/>
            </a:prstGeom>
          </p:spPr>
        </p:pic>
        <p:sp>
          <p:nvSpPr>
            <p:cNvPr id="3" name="Oval 2">
              <a:extLst>
                <a:ext uri="{FF2B5EF4-FFF2-40B4-BE49-F238E27FC236}">
                  <a16:creationId xmlns:a16="http://schemas.microsoft.com/office/drawing/2014/main" id="{A662E352-D999-2FBB-8C8D-8188A5B5A40B}"/>
                </a:ext>
              </a:extLst>
            </p:cNvPr>
            <p:cNvSpPr/>
            <p:nvPr/>
          </p:nvSpPr>
          <p:spPr>
            <a:xfrm rot="18579647">
              <a:off x="1969994" y="1748758"/>
              <a:ext cx="1994074" cy="1395926"/>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grpSp>
      <p:grpSp>
        <p:nvGrpSpPr>
          <p:cNvPr id="17" name="Group 16">
            <a:extLst>
              <a:ext uri="{FF2B5EF4-FFF2-40B4-BE49-F238E27FC236}">
                <a16:creationId xmlns:a16="http://schemas.microsoft.com/office/drawing/2014/main" id="{6BDD8E48-5B93-1291-55E6-E8669E921D99}"/>
              </a:ext>
            </a:extLst>
          </p:cNvPr>
          <p:cNvGrpSpPr/>
          <p:nvPr/>
        </p:nvGrpSpPr>
        <p:grpSpPr>
          <a:xfrm>
            <a:off x="222784" y="1320823"/>
            <a:ext cx="4544640" cy="2497791"/>
            <a:chOff x="4847793" y="1224510"/>
            <a:chExt cx="4544640" cy="2497791"/>
          </a:xfrm>
        </p:grpSpPr>
        <p:pic>
          <p:nvPicPr>
            <p:cNvPr id="9" name="Picture 8">
              <a:extLst>
                <a:ext uri="{FF2B5EF4-FFF2-40B4-BE49-F238E27FC236}">
                  <a16:creationId xmlns:a16="http://schemas.microsoft.com/office/drawing/2014/main" id="{747BBC4D-C34B-C2C8-3C09-BEF9FD1B07D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47793" y="1224510"/>
              <a:ext cx="4544640" cy="2497791"/>
            </a:xfrm>
            <a:prstGeom prst="rect">
              <a:avLst/>
            </a:prstGeom>
          </p:spPr>
        </p:pic>
        <p:sp>
          <p:nvSpPr>
            <p:cNvPr id="4" name="Oval 3">
              <a:extLst>
                <a:ext uri="{FF2B5EF4-FFF2-40B4-BE49-F238E27FC236}">
                  <a16:creationId xmlns:a16="http://schemas.microsoft.com/office/drawing/2014/main" id="{927E88E0-AAE3-034C-FCFE-2977E0DDE5A5}"/>
                </a:ext>
              </a:extLst>
            </p:cNvPr>
            <p:cNvSpPr/>
            <p:nvPr/>
          </p:nvSpPr>
          <p:spPr>
            <a:xfrm rot="18579647">
              <a:off x="6480188" y="1703951"/>
              <a:ext cx="2131619" cy="1375724"/>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grpSp>
      <p:grpSp>
        <p:nvGrpSpPr>
          <p:cNvPr id="20" name="Group 19">
            <a:extLst>
              <a:ext uri="{FF2B5EF4-FFF2-40B4-BE49-F238E27FC236}">
                <a16:creationId xmlns:a16="http://schemas.microsoft.com/office/drawing/2014/main" id="{67FF99A1-D19A-A6BA-5797-4B2A578FC04A}"/>
              </a:ext>
            </a:extLst>
          </p:cNvPr>
          <p:cNvGrpSpPr/>
          <p:nvPr/>
        </p:nvGrpSpPr>
        <p:grpSpPr>
          <a:xfrm>
            <a:off x="222785" y="3905099"/>
            <a:ext cx="4544639" cy="2497791"/>
            <a:chOff x="222785" y="3807125"/>
            <a:chExt cx="4544639" cy="2497791"/>
          </a:xfrm>
        </p:grpSpPr>
        <p:pic>
          <p:nvPicPr>
            <p:cNvPr id="11" name="Picture 10">
              <a:extLst>
                <a:ext uri="{FF2B5EF4-FFF2-40B4-BE49-F238E27FC236}">
                  <a16:creationId xmlns:a16="http://schemas.microsoft.com/office/drawing/2014/main" id="{DC50D2D4-99A5-A7AA-09EB-AA0E76D350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222785" y="3807125"/>
              <a:ext cx="4544639" cy="2497791"/>
            </a:xfrm>
            <a:prstGeom prst="rect">
              <a:avLst/>
            </a:prstGeom>
          </p:spPr>
        </p:pic>
        <p:sp>
          <p:nvSpPr>
            <p:cNvPr id="8" name="Oval 7">
              <a:extLst>
                <a:ext uri="{FF2B5EF4-FFF2-40B4-BE49-F238E27FC236}">
                  <a16:creationId xmlns:a16="http://schemas.microsoft.com/office/drawing/2014/main" id="{45E12A8C-7EDE-98A8-EA16-26218B94874A}"/>
                </a:ext>
              </a:extLst>
            </p:cNvPr>
            <p:cNvSpPr/>
            <p:nvPr/>
          </p:nvSpPr>
          <p:spPr>
            <a:xfrm rot="18579647">
              <a:off x="1891519" y="4293653"/>
              <a:ext cx="2131619" cy="1375724"/>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grpSp>
      <p:grpSp>
        <p:nvGrpSpPr>
          <p:cNvPr id="21" name="Group 20">
            <a:extLst>
              <a:ext uri="{FF2B5EF4-FFF2-40B4-BE49-F238E27FC236}">
                <a16:creationId xmlns:a16="http://schemas.microsoft.com/office/drawing/2014/main" id="{6F4DADFE-2BE5-47CF-FEC6-CF571093D83E}"/>
              </a:ext>
            </a:extLst>
          </p:cNvPr>
          <p:cNvGrpSpPr/>
          <p:nvPr/>
        </p:nvGrpSpPr>
        <p:grpSpPr>
          <a:xfrm>
            <a:off x="4847793" y="3891846"/>
            <a:ext cx="4544639" cy="2497791"/>
            <a:chOff x="4847793" y="3793872"/>
            <a:chExt cx="4544639" cy="2497791"/>
          </a:xfrm>
        </p:grpSpPr>
        <p:pic>
          <p:nvPicPr>
            <p:cNvPr id="13" name="Picture 12">
              <a:extLst>
                <a:ext uri="{FF2B5EF4-FFF2-40B4-BE49-F238E27FC236}">
                  <a16:creationId xmlns:a16="http://schemas.microsoft.com/office/drawing/2014/main" id="{33AEC3F4-E4F0-3B7D-4161-7B42B83F69D5}"/>
                </a:ext>
              </a:extLst>
            </p:cNvPr>
            <p:cNvPicPr>
              <a:picLocks noChangeAspect="1"/>
            </p:cNvPicPr>
            <p:nvPr/>
          </p:nvPicPr>
          <p:blipFill>
            <a:blip r:embed="rId8"/>
            <a:stretch>
              <a:fillRect/>
            </a:stretch>
          </p:blipFill>
          <p:spPr>
            <a:xfrm>
              <a:off x="4847793" y="3793872"/>
              <a:ext cx="4544639" cy="2497791"/>
            </a:xfrm>
            <a:prstGeom prst="rect">
              <a:avLst/>
            </a:prstGeom>
          </p:spPr>
        </p:pic>
        <p:sp>
          <p:nvSpPr>
            <p:cNvPr id="10" name="Oval 9">
              <a:extLst>
                <a:ext uri="{FF2B5EF4-FFF2-40B4-BE49-F238E27FC236}">
                  <a16:creationId xmlns:a16="http://schemas.microsoft.com/office/drawing/2014/main" id="{10633D5B-8853-8F7D-4617-71E6ED31A17C}"/>
                </a:ext>
              </a:extLst>
            </p:cNvPr>
            <p:cNvSpPr/>
            <p:nvPr/>
          </p:nvSpPr>
          <p:spPr>
            <a:xfrm rot="18579647">
              <a:off x="6480188" y="4268607"/>
              <a:ext cx="2131619" cy="1375724"/>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GB" dirty="0"/>
            </a:p>
          </p:txBody>
        </p:sp>
      </p:grpSp>
      <p:sp>
        <p:nvSpPr>
          <p:cNvPr id="12" name="TextBox 11">
            <a:extLst>
              <a:ext uri="{FF2B5EF4-FFF2-40B4-BE49-F238E27FC236}">
                <a16:creationId xmlns:a16="http://schemas.microsoft.com/office/drawing/2014/main" id="{651A0E12-77BE-A34E-84CB-9F36D4F73E6E}"/>
              </a:ext>
            </a:extLst>
          </p:cNvPr>
          <p:cNvSpPr txBox="1"/>
          <p:nvPr/>
        </p:nvSpPr>
        <p:spPr>
          <a:xfrm>
            <a:off x="9392432" y="3017372"/>
            <a:ext cx="2799568" cy="1477328"/>
          </a:xfrm>
          <a:prstGeom prst="rect">
            <a:avLst/>
          </a:prstGeom>
          <a:noFill/>
        </p:spPr>
        <p:txBody>
          <a:bodyPr wrap="square" rtlCol="0">
            <a:spAutoFit/>
          </a:bodyPr>
          <a:lstStyle/>
          <a:p>
            <a:r>
              <a:rPr lang="en-GB" b="1" dirty="0"/>
              <a:t>Adult</a:t>
            </a:r>
            <a:r>
              <a:rPr lang="en-GB" dirty="0"/>
              <a:t>: 34 YR Old</a:t>
            </a:r>
          </a:p>
          <a:p>
            <a:endParaRPr lang="en-GB" dirty="0"/>
          </a:p>
          <a:p>
            <a:r>
              <a:rPr lang="en-GB" b="1" dirty="0"/>
              <a:t>VL</a:t>
            </a:r>
            <a:r>
              <a:rPr lang="en-GB" dirty="0"/>
              <a:t>: 170 000 cps/ml </a:t>
            </a:r>
          </a:p>
          <a:p>
            <a:endParaRPr lang="en-GB" dirty="0"/>
          </a:p>
          <a:p>
            <a:r>
              <a:rPr lang="en-GB" b="1" dirty="0"/>
              <a:t>ART</a:t>
            </a:r>
            <a:r>
              <a:rPr lang="en-GB" dirty="0"/>
              <a:t>: ca. 6 months</a:t>
            </a:r>
          </a:p>
        </p:txBody>
      </p:sp>
      <p:sp>
        <p:nvSpPr>
          <p:cNvPr id="15" name="Title 1">
            <a:extLst>
              <a:ext uri="{FF2B5EF4-FFF2-40B4-BE49-F238E27FC236}">
                <a16:creationId xmlns:a16="http://schemas.microsoft.com/office/drawing/2014/main" id="{6D37E5CF-C075-1BD8-6D99-2CA6ABF4CD3E}"/>
              </a:ext>
            </a:extLst>
          </p:cNvPr>
          <p:cNvSpPr>
            <a:spLocks noGrp="1"/>
          </p:cNvSpPr>
          <p:nvPr>
            <p:ph type="title"/>
          </p:nvPr>
        </p:nvSpPr>
        <p:spPr>
          <a:xfrm>
            <a:off x="246944" y="115353"/>
            <a:ext cx="9582856" cy="646113"/>
          </a:xfrm>
        </p:spPr>
        <p:txBody>
          <a:bodyPr>
            <a:noAutofit/>
          </a:bodyPr>
          <a:lstStyle/>
          <a:p>
            <a:pPr algn="ctr"/>
            <a:r>
              <a:rPr lang="en-GB" dirty="0"/>
              <a:t>HIV-P24 localisation in Tonsil</a:t>
            </a:r>
            <a:br>
              <a:rPr lang="en-GB" dirty="0"/>
            </a:br>
            <a:r>
              <a:rPr lang="en-GB" dirty="0"/>
              <a:t>from PWVH</a:t>
            </a:r>
          </a:p>
        </p:txBody>
      </p:sp>
      <p:sp>
        <p:nvSpPr>
          <p:cNvPr id="22" name="TextBox 21">
            <a:extLst>
              <a:ext uri="{FF2B5EF4-FFF2-40B4-BE49-F238E27FC236}">
                <a16:creationId xmlns:a16="http://schemas.microsoft.com/office/drawing/2014/main" id="{F67D933A-8682-397B-18AD-6D1CDDD38358}"/>
              </a:ext>
            </a:extLst>
          </p:cNvPr>
          <p:cNvSpPr txBox="1"/>
          <p:nvPr/>
        </p:nvSpPr>
        <p:spPr>
          <a:xfrm>
            <a:off x="258851" y="3449959"/>
            <a:ext cx="5323893" cy="369332"/>
          </a:xfrm>
          <a:prstGeom prst="rect">
            <a:avLst/>
          </a:prstGeom>
          <a:noFill/>
        </p:spPr>
        <p:txBody>
          <a:bodyPr wrap="none" rtlCol="0">
            <a:spAutoFit/>
          </a:bodyPr>
          <a:lstStyle/>
          <a:p>
            <a:r>
              <a:rPr lang="en-GB" b="1" dirty="0">
                <a:solidFill>
                  <a:schemeClr val="bg1"/>
                </a:solidFill>
              </a:rPr>
              <a:t>CXCR5									CD4</a:t>
            </a:r>
          </a:p>
        </p:txBody>
      </p:sp>
      <p:sp>
        <p:nvSpPr>
          <p:cNvPr id="23" name="TextBox 22">
            <a:extLst>
              <a:ext uri="{FF2B5EF4-FFF2-40B4-BE49-F238E27FC236}">
                <a16:creationId xmlns:a16="http://schemas.microsoft.com/office/drawing/2014/main" id="{F08875C7-1D47-5522-9AA8-3106592DD106}"/>
              </a:ext>
            </a:extLst>
          </p:cNvPr>
          <p:cNvSpPr txBox="1"/>
          <p:nvPr/>
        </p:nvSpPr>
        <p:spPr>
          <a:xfrm>
            <a:off x="235405" y="6065949"/>
            <a:ext cx="7777760" cy="369332"/>
          </a:xfrm>
          <a:prstGeom prst="rect">
            <a:avLst/>
          </a:prstGeom>
          <a:noFill/>
        </p:spPr>
        <p:txBody>
          <a:bodyPr wrap="square" rtlCol="0">
            <a:spAutoFit/>
          </a:bodyPr>
          <a:lstStyle/>
          <a:p>
            <a:r>
              <a:rPr lang="en-GB" b="1" dirty="0">
                <a:solidFill>
                  <a:schemeClr val="bg1"/>
                </a:solidFill>
              </a:rPr>
              <a:t>HIV p24								MERGED</a:t>
            </a:r>
          </a:p>
        </p:txBody>
      </p:sp>
      <p:pic>
        <p:nvPicPr>
          <p:cNvPr id="2" name="Picture 1">
            <a:extLst>
              <a:ext uri="{FF2B5EF4-FFF2-40B4-BE49-F238E27FC236}">
                <a16:creationId xmlns:a16="http://schemas.microsoft.com/office/drawing/2014/main" id="{AF88BC8A-9756-3AE9-E501-FFCA916834A5}"/>
              </a:ext>
            </a:extLst>
          </p:cNvPr>
          <p:cNvPicPr>
            <a:picLocks noChangeAspect="1"/>
          </p:cNvPicPr>
          <p:nvPr/>
        </p:nvPicPr>
        <p:blipFill>
          <a:blip r:embed="rId9"/>
          <a:stretch>
            <a:fillRect/>
          </a:stretch>
        </p:blipFill>
        <p:spPr>
          <a:xfrm>
            <a:off x="10482635" y="6314164"/>
            <a:ext cx="1621231" cy="435330"/>
          </a:xfrm>
          <a:prstGeom prst="rect">
            <a:avLst/>
          </a:prstGeom>
        </p:spPr>
      </p:pic>
    </p:spTree>
    <p:extLst>
      <p:ext uri="{BB962C8B-B14F-4D97-AF65-F5344CB8AC3E}">
        <p14:creationId xmlns:p14="http://schemas.microsoft.com/office/powerpoint/2010/main" val="38887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DS-2024-Speaker-Oral-Abstract-template_Verdana.pptx" id="{D9B97BF0-DB50-F745-BF0F-0D1A065B25FE}" vid="{B43CC7F5-5CDE-164C-97FD-C0B942123F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IAS2023</Template>
  <TotalTime>6539</TotalTime>
  <Words>718</Words>
  <Application>Microsoft Office PowerPoint</Application>
  <PresentationFormat>Widescreen</PresentationFormat>
  <Paragraphs>143</Paragraphs>
  <Slides>15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Courier New</vt:lpstr>
      <vt:lpstr>IAS Ribbon Sans Bold</vt:lpstr>
      <vt:lpstr>IAS Ribbon Sans Regular</vt:lpstr>
      <vt:lpstr>Verdana</vt:lpstr>
      <vt:lpstr>Verdana Bold</vt:lpstr>
      <vt:lpstr>IAS2023</vt:lpstr>
      <vt:lpstr>Comparative analysis of the HIV reservoir localisation and cellular function in paediatric and adult tonsillar tissues</vt:lpstr>
      <vt:lpstr>Summary</vt:lpstr>
      <vt:lpstr>Introduction</vt:lpstr>
      <vt:lpstr>Tonsil cohort at AHRI in KwaZulu-Natal, South Africa</vt:lpstr>
      <vt:lpstr>STUDY DESIGN</vt:lpstr>
      <vt:lpstr>FACS gating strategy for T-cell differentiation in Tonsil from PLWOH </vt:lpstr>
      <vt:lpstr>Change in lymphoid tissue immune profile in tonsil from PLWOH</vt:lpstr>
      <vt:lpstr>T-Cell Comparison between PLWOH and PLWH in Tonsil</vt:lpstr>
      <vt:lpstr>HIV-P24 localisation in Tonsil from PWVH</vt:lpstr>
      <vt:lpstr>PowerPoint Presentation</vt:lpstr>
      <vt:lpstr>HIV-P24 localisation in Tonsil from PWSH</vt:lpstr>
      <vt:lpstr>Pre-Liminary data:  HIV Reservoir in TMC vs PBMC</vt:lpstr>
      <vt:lpstr>CONCLUSION:</vt:lpstr>
      <vt:lpstr>ACKNOWLEDGMENTS</vt:lpstr>
      <vt:lpstr>“There can be no greater gift than that of giving one’s time and energy to help others without anything in return.”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analysis of the HIV reservoir localisation and cellular function in paediatric and adult tonsillar tissues</dc:title>
  <dc:creator>Faiaz Shaik Abdool</dc:creator>
  <cp:lastModifiedBy>Preview 8 Rack 2</cp:lastModifiedBy>
  <cp:revision>54</cp:revision>
  <dcterms:created xsi:type="dcterms:W3CDTF">2024-07-01T06:54:29Z</dcterms:created>
  <dcterms:modified xsi:type="dcterms:W3CDTF">2024-07-23T09:33:52Z</dcterms:modified>
</cp:coreProperties>
</file>