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6" r:id="rId2"/>
    <p:sldId id="299" r:id="rId3"/>
    <p:sldId id="278" r:id="rId4"/>
    <p:sldId id="360" r:id="rId5"/>
    <p:sldId id="362" r:id="rId6"/>
    <p:sldId id="266" r:id="rId7"/>
    <p:sldId id="279" r:id="rId8"/>
    <p:sldId id="274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28AE36-49B3-8AE7-EF55-137F3C84FC85}" name="Evaezi Okpokoro" initials="EO" userId="S-1-5-21-2689475816-3775820790-2653694484-137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A52DF3-2553-420D-A725-0B13AE5E605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A7A241-3D9B-40D1-B0BC-F6DD1492F16B}">
      <dgm:prSet/>
      <dgm:spPr/>
      <dgm:t>
        <a:bodyPr/>
        <a:lstStyle/>
        <a:p>
          <a:r>
            <a:rPr lang="en-US" dirty="0"/>
            <a:t>Global data suggests </a:t>
          </a:r>
          <a:r>
            <a:rPr lang="en-US" dirty="0">
              <a:solidFill>
                <a:srgbClr val="0070C0"/>
              </a:solidFill>
            </a:rPr>
            <a:t>7</a:t>
          </a:r>
          <a:r>
            <a:rPr lang="en-US" dirty="0"/>
            <a:t> in every 100 pregnant women are likely to be living with  HIV [1]. In Nigeria, </a:t>
          </a:r>
          <a:r>
            <a:rPr lang="en-US" dirty="0">
              <a:solidFill>
                <a:srgbClr val="0070C0"/>
              </a:solidFill>
            </a:rPr>
            <a:t>41.5%</a:t>
          </a:r>
          <a:r>
            <a:rPr lang="en-US" dirty="0"/>
            <a:t> reporting knowing their HIV status [2]</a:t>
          </a:r>
        </a:p>
      </dgm:t>
    </dgm:pt>
    <dgm:pt modelId="{92A97682-0B19-4830-ADB7-A7B89BE3FB0B}" type="parTrans" cxnId="{4E35814B-D877-47B1-811E-E5DD40A30518}">
      <dgm:prSet/>
      <dgm:spPr/>
      <dgm:t>
        <a:bodyPr/>
        <a:lstStyle/>
        <a:p>
          <a:endParaRPr lang="en-US"/>
        </a:p>
      </dgm:t>
    </dgm:pt>
    <dgm:pt modelId="{3E91D54D-4928-4EB8-9230-807883A407DA}" type="sibTrans" cxnId="{4E35814B-D877-47B1-811E-E5DD40A30518}">
      <dgm:prSet/>
      <dgm:spPr/>
      <dgm:t>
        <a:bodyPr/>
        <a:lstStyle/>
        <a:p>
          <a:endParaRPr lang="en-US"/>
        </a:p>
      </dgm:t>
    </dgm:pt>
    <dgm:pt modelId="{907B77C2-4C9A-4B1F-86D6-296B3A761155}">
      <dgm:prSet/>
      <dgm:spPr/>
      <dgm:t>
        <a:bodyPr/>
        <a:lstStyle/>
        <a:p>
          <a:r>
            <a:rPr lang="en-US" b="0" i="0" dirty="0"/>
            <a:t>Overall Prevention of Mother to Child Transmission (PMTCT) success rate in Nigeria is </a:t>
          </a:r>
          <a:r>
            <a:rPr lang="en-US" b="0" i="0" dirty="0">
              <a:solidFill>
                <a:srgbClr val="0070C0"/>
              </a:solidFill>
            </a:rPr>
            <a:t>91.8%</a:t>
          </a:r>
          <a:r>
            <a:rPr lang="en-US" b="0" i="0" dirty="0"/>
            <a:t> [3]. </a:t>
          </a:r>
          <a:r>
            <a:rPr lang="en-US" dirty="0"/>
            <a:t>While the vertical transmission of HIV has reduced through PMTCT, infants are still exposed to HIV in utero and during delivery.</a:t>
          </a:r>
        </a:p>
      </dgm:t>
    </dgm:pt>
    <dgm:pt modelId="{4E5BACA5-6101-4068-87A3-496D0A1CFD56}" type="parTrans" cxnId="{EE5C1A83-B600-495E-9D9D-9B83E28CF6EE}">
      <dgm:prSet/>
      <dgm:spPr/>
      <dgm:t>
        <a:bodyPr/>
        <a:lstStyle/>
        <a:p>
          <a:endParaRPr lang="en-US"/>
        </a:p>
      </dgm:t>
    </dgm:pt>
    <dgm:pt modelId="{16614F78-26CD-4E9E-A4C6-54F6E83D14E9}" type="sibTrans" cxnId="{EE5C1A83-B600-495E-9D9D-9B83E28CF6EE}">
      <dgm:prSet/>
      <dgm:spPr/>
      <dgm:t>
        <a:bodyPr/>
        <a:lstStyle/>
        <a:p>
          <a:endParaRPr lang="en-US"/>
        </a:p>
      </dgm:t>
    </dgm:pt>
    <dgm:pt modelId="{9EFAF1D9-176D-4BE3-A48A-C5B5304D320F}">
      <dgm:prSet/>
      <dgm:spPr/>
      <dgm:t>
        <a:bodyPr/>
        <a:lstStyle/>
        <a:p>
          <a:r>
            <a:rPr lang="en-US" dirty="0"/>
            <a:t>HIV exposed uninfected (HEU) infants have been documented to be at risk of higher morbidity and mortality rates [4] as well as have stunted growth [5] </a:t>
          </a:r>
        </a:p>
      </dgm:t>
    </dgm:pt>
    <dgm:pt modelId="{05F08EEA-A756-444E-AEE4-FCCCF15A86FF}" type="parTrans" cxnId="{65603EF4-E177-4CBD-B1C8-BA852589C08C}">
      <dgm:prSet/>
      <dgm:spPr/>
      <dgm:t>
        <a:bodyPr/>
        <a:lstStyle/>
        <a:p>
          <a:endParaRPr lang="en-US"/>
        </a:p>
      </dgm:t>
    </dgm:pt>
    <dgm:pt modelId="{E508AA5E-D3AB-489B-835D-E15FC6268597}" type="sibTrans" cxnId="{65603EF4-E177-4CBD-B1C8-BA852589C08C}">
      <dgm:prSet/>
      <dgm:spPr/>
      <dgm:t>
        <a:bodyPr/>
        <a:lstStyle/>
        <a:p>
          <a:endParaRPr lang="en-US"/>
        </a:p>
      </dgm:t>
    </dgm:pt>
    <dgm:pt modelId="{3410F838-9C93-4738-9092-3D7347EB61BB}">
      <dgm:prSet/>
      <dgm:spPr/>
      <dgm:t>
        <a:bodyPr/>
        <a:lstStyle/>
        <a:p>
          <a:r>
            <a:rPr lang="en-US" dirty="0"/>
            <a:t>HIV exposure may also alter immune responses to pediatric vaccines and interfere with immunization. [6]</a:t>
          </a:r>
        </a:p>
      </dgm:t>
    </dgm:pt>
    <dgm:pt modelId="{D7E853B0-8511-4673-B490-F91BA9BB3C4E}" type="parTrans" cxnId="{0131898E-74E4-4D7D-A4B9-DED10C0D01BF}">
      <dgm:prSet/>
      <dgm:spPr/>
      <dgm:t>
        <a:bodyPr/>
        <a:lstStyle/>
        <a:p>
          <a:endParaRPr lang="en-US"/>
        </a:p>
      </dgm:t>
    </dgm:pt>
    <dgm:pt modelId="{947A555A-BE7B-455B-9128-873662499D2A}" type="sibTrans" cxnId="{0131898E-74E4-4D7D-A4B9-DED10C0D01BF}">
      <dgm:prSet/>
      <dgm:spPr/>
      <dgm:t>
        <a:bodyPr/>
        <a:lstStyle/>
        <a:p>
          <a:endParaRPr lang="en-US"/>
        </a:p>
      </dgm:t>
    </dgm:pt>
    <dgm:pt modelId="{99F911A8-B761-D846-B504-5080D920183A}" type="pres">
      <dgm:prSet presAssocID="{31A52DF3-2553-420D-A725-0B13AE5E6053}" presName="vert0" presStyleCnt="0">
        <dgm:presLayoutVars>
          <dgm:dir/>
          <dgm:animOne val="branch"/>
          <dgm:animLvl val="lvl"/>
        </dgm:presLayoutVars>
      </dgm:prSet>
      <dgm:spPr/>
    </dgm:pt>
    <dgm:pt modelId="{9CBCB17F-9A2F-C64E-A537-3D25370FF8A8}" type="pres">
      <dgm:prSet presAssocID="{DCA7A241-3D9B-40D1-B0BC-F6DD1492F16B}" presName="thickLine" presStyleLbl="alignNode1" presStyleIdx="0" presStyleCnt="4"/>
      <dgm:spPr/>
    </dgm:pt>
    <dgm:pt modelId="{7773A86F-33B2-A441-97DC-3F1663FB89F8}" type="pres">
      <dgm:prSet presAssocID="{DCA7A241-3D9B-40D1-B0BC-F6DD1492F16B}" presName="horz1" presStyleCnt="0"/>
      <dgm:spPr/>
    </dgm:pt>
    <dgm:pt modelId="{B4DC93D3-4F6B-FD48-BD6F-79846F0626E2}" type="pres">
      <dgm:prSet presAssocID="{DCA7A241-3D9B-40D1-B0BC-F6DD1492F16B}" presName="tx1" presStyleLbl="revTx" presStyleIdx="0" presStyleCnt="4" custScaleY="69955" custLinFactNeighborX="1736" custLinFactNeighborY="-28312"/>
      <dgm:spPr/>
    </dgm:pt>
    <dgm:pt modelId="{36C4B60B-59D6-104F-A524-7F370F848C83}" type="pres">
      <dgm:prSet presAssocID="{DCA7A241-3D9B-40D1-B0BC-F6DD1492F16B}" presName="vert1" presStyleCnt="0"/>
      <dgm:spPr/>
    </dgm:pt>
    <dgm:pt modelId="{DEEFB7AE-BCB8-5F42-8196-E77694B45DC8}" type="pres">
      <dgm:prSet presAssocID="{907B77C2-4C9A-4B1F-86D6-296B3A761155}" presName="thickLine" presStyleLbl="alignNode1" presStyleIdx="1" presStyleCnt="4"/>
      <dgm:spPr/>
    </dgm:pt>
    <dgm:pt modelId="{B59CC89F-2D59-DD40-98B4-A845A380C5C3}" type="pres">
      <dgm:prSet presAssocID="{907B77C2-4C9A-4B1F-86D6-296B3A761155}" presName="horz1" presStyleCnt="0"/>
      <dgm:spPr/>
    </dgm:pt>
    <dgm:pt modelId="{79D6E6F1-618E-5144-8549-408FE6C6EF34}" type="pres">
      <dgm:prSet presAssocID="{907B77C2-4C9A-4B1F-86D6-296B3A761155}" presName="tx1" presStyleLbl="revTx" presStyleIdx="1" presStyleCnt="4"/>
      <dgm:spPr/>
    </dgm:pt>
    <dgm:pt modelId="{622456FA-E954-6640-B598-1A786B435AFC}" type="pres">
      <dgm:prSet presAssocID="{907B77C2-4C9A-4B1F-86D6-296B3A761155}" presName="vert1" presStyleCnt="0"/>
      <dgm:spPr/>
    </dgm:pt>
    <dgm:pt modelId="{365E507D-8E5C-2643-B174-0641213398CD}" type="pres">
      <dgm:prSet presAssocID="{9EFAF1D9-176D-4BE3-A48A-C5B5304D320F}" presName="thickLine" presStyleLbl="alignNode1" presStyleIdx="2" presStyleCnt="4"/>
      <dgm:spPr/>
    </dgm:pt>
    <dgm:pt modelId="{6C858686-F94C-C74D-82F1-4030608AE190}" type="pres">
      <dgm:prSet presAssocID="{9EFAF1D9-176D-4BE3-A48A-C5B5304D320F}" presName="horz1" presStyleCnt="0"/>
      <dgm:spPr/>
    </dgm:pt>
    <dgm:pt modelId="{AEE59D07-F62C-9749-907F-BE8D69D27BDA}" type="pres">
      <dgm:prSet presAssocID="{9EFAF1D9-176D-4BE3-A48A-C5B5304D320F}" presName="tx1" presStyleLbl="revTx" presStyleIdx="2" presStyleCnt="4"/>
      <dgm:spPr/>
    </dgm:pt>
    <dgm:pt modelId="{2CE120DB-0D8E-E642-89CA-B680A3BD15E1}" type="pres">
      <dgm:prSet presAssocID="{9EFAF1D9-176D-4BE3-A48A-C5B5304D320F}" presName="vert1" presStyleCnt="0"/>
      <dgm:spPr/>
    </dgm:pt>
    <dgm:pt modelId="{BDEDF8D0-A34D-5840-BD84-83A6C9AE6710}" type="pres">
      <dgm:prSet presAssocID="{3410F838-9C93-4738-9092-3D7347EB61BB}" presName="thickLine" presStyleLbl="alignNode1" presStyleIdx="3" presStyleCnt="4"/>
      <dgm:spPr/>
    </dgm:pt>
    <dgm:pt modelId="{1BA4907C-F4E9-CA4A-8E00-6D819112E961}" type="pres">
      <dgm:prSet presAssocID="{3410F838-9C93-4738-9092-3D7347EB61BB}" presName="horz1" presStyleCnt="0"/>
      <dgm:spPr/>
    </dgm:pt>
    <dgm:pt modelId="{8B911E14-A76F-4846-97EA-36312C06C571}" type="pres">
      <dgm:prSet presAssocID="{3410F838-9C93-4738-9092-3D7347EB61BB}" presName="tx1" presStyleLbl="revTx" presStyleIdx="3" presStyleCnt="4"/>
      <dgm:spPr/>
    </dgm:pt>
    <dgm:pt modelId="{F9F91C13-2680-8147-A4DD-1FDED96DCCE0}" type="pres">
      <dgm:prSet presAssocID="{3410F838-9C93-4738-9092-3D7347EB61BB}" presName="vert1" presStyleCnt="0"/>
      <dgm:spPr/>
    </dgm:pt>
  </dgm:ptLst>
  <dgm:cxnLst>
    <dgm:cxn modelId="{31C11107-33A5-E346-876C-0E3258534DF6}" type="presOf" srcId="{9EFAF1D9-176D-4BE3-A48A-C5B5304D320F}" destId="{AEE59D07-F62C-9749-907F-BE8D69D27BDA}" srcOrd="0" destOrd="0" presId="urn:microsoft.com/office/officeart/2008/layout/LinedList"/>
    <dgm:cxn modelId="{4E35814B-D877-47B1-811E-E5DD40A30518}" srcId="{31A52DF3-2553-420D-A725-0B13AE5E6053}" destId="{DCA7A241-3D9B-40D1-B0BC-F6DD1492F16B}" srcOrd="0" destOrd="0" parTransId="{92A97682-0B19-4830-ADB7-A7B89BE3FB0B}" sibTransId="{3E91D54D-4928-4EB8-9230-807883A407DA}"/>
    <dgm:cxn modelId="{EB8F1557-7AA6-5A43-A017-6C2B64AA34C7}" type="presOf" srcId="{31A52DF3-2553-420D-A725-0B13AE5E6053}" destId="{99F911A8-B761-D846-B504-5080D920183A}" srcOrd="0" destOrd="0" presId="urn:microsoft.com/office/officeart/2008/layout/LinedList"/>
    <dgm:cxn modelId="{B93E2F7C-EDB2-C242-9186-7DC9B415C161}" type="presOf" srcId="{DCA7A241-3D9B-40D1-B0BC-F6DD1492F16B}" destId="{B4DC93D3-4F6B-FD48-BD6F-79846F0626E2}" srcOrd="0" destOrd="0" presId="urn:microsoft.com/office/officeart/2008/layout/LinedList"/>
    <dgm:cxn modelId="{EE5C1A83-B600-495E-9D9D-9B83E28CF6EE}" srcId="{31A52DF3-2553-420D-A725-0B13AE5E6053}" destId="{907B77C2-4C9A-4B1F-86D6-296B3A761155}" srcOrd="1" destOrd="0" parTransId="{4E5BACA5-6101-4068-87A3-496D0A1CFD56}" sibTransId="{16614F78-26CD-4E9E-A4C6-54F6E83D14E9}"/>
    <dgm:cxn modelId="{0131898E-74E4-4D7D-A4B9-DED10C0D01BF}" srcId="{31A52DF3-2553-420D-A725-0B13AE5E6053}" destId="{3410F838-9C93-4738-9092-3D7347EB61BB}" srcOrd="3" destOrd="0" parTransId="{D7E853B0-8511-4673-B490-F91BA9BB3C4E}" sibTransId="{947A555A-BE7B-455B-9128-873662499D2A}"/>
    <dgm:cxn modelId="{D93042CF-4DC1-4F43-BD6E-49E01CE104F2}" type="presOf" srcId="{907B77C2-4C9A-4B1F-86D6-296B3A761155}" destId="{79D6E6F1-618E-5144-8549-408FE6C6EF34}" srcOrd="0" destOrd="0" presId="urn:microsoft.com/office/officeart/2008/layout/LinedList"/>
    <dgm:cxn modelId="{65603EF4-E177-4CBD-B1C8-BA852589C08C}" srcId="{31A52DF3-2553-420D-A725-0B13AE5E6053}" destId="{9EFAF1D9-176D-4BE3-A48A-C5B5304D320F}" srcOrd="2" destOrd="0" parTransId="{05F08EEA-A756-444E-AEE4-FCCCF15A86FF}" sibTransId="{E508AA5E-D3AB-489B-835D-E15FC6268597}"/>
    <dgm:cxn modelId="{D6436EF7-7C4F-A348-9273-445EA53E1F48}" type="presOf" srcId="{3410F838-9C93-4738-9092-3D7347EB61BB}" destId="{8B911E14-A76F-4846-97EA-36312C06C571}" srcOrd="0" destOrd="0" presId="urn:microsoft.com/office/officeart/2008/layout/LinedList"/>
    <dgm:cxn modelId="{87D96B0F-B37D-9245-A9D5-573773C24BA3}" type="presParOf" srcId="{99F911A8-B761-D846-B504-5080D920183A}" destId="{9CBCB17F-9A2F-C64E-A537-3D25370FF8A8}" srcOrd="0" destOrd="0" presId="urn:microsoft.com/office/officeart/2008/layout/LinedList"/>
    <dgm:cxn modelId="{25B0B5CD-5FD6-8B4F-91CA-7ACD23D47B1A}" type="presParOf" srcId="{99F911A8-B761-D846-B504-5080D920183A}" destId="{7773A86F-33B2-A441-97DC-3F1663FB89F8}" srcOrd="1" destOrd="0" presId="urn:microsoft.com/office/officeart/2008/layout/LinedList"/>
    <dgm:cxn modelId="{DBE722FD-9CAF-AA47-9644-291C9AFBB420}" type="presParOf" srcId="{7773A86F-33B2-A441-97DC-3F1663FB89F8}" destId="{B4DC93D3-4F6B-FD48-BD6F-79846F0626E2}" srcOrd="0" destOrd="0" presId="urn:microsoft.com/office/officeart/2008/layout/LinedList"/>
    <dgm:cxn modelId="{D15F6C01-69A6-E144-B039-16017E76E461}" type="presParOf" srcId="{7773A86F-33B2-A441-97DC-3F1663FB89F8}" destId="{36C4B60B-59D6-104F-A524-7F370F848C83}" srcOrd="1" destOrd="0" presId="urn:microsoft.com/office/officeart/2008/layout/LinedList"/>
    <dgm:cxn modelId="{25958CEE-34AB-5F4C-88B2-40BBD15C1731}" type="presParOf" srcId="{99F911A8-B761-D846-B504-5080D920183A}" destId="{DEEFB7AE-BCB8-5F42-8196-E77694B45DC8}" srcOrd="2" destOrd="0" presId="urn:microsoft.com/office/officeart/2008/layout/LinedList"/>
    <dgm:cxn modelId="{C9EAF072-AA89-334C-A3D0-C6738662A56E}" type="presParOf" srcId="{99F911A8-B761-D846-B504-5080D920183A}" destId="{B59CC89F-2D59-DD40-98B4-A845A380C5C3}" srcOrd="3" destOrd="0" presId="urn:microsoft.com/office/officeart/2008/layout/LinedList"/>
    <dgm:cxn modelId="{6A1CD0EE-25DE-CC43-8C6A-35BF502F327C}" type="presParOf" srcId="{B59CC89F-2D59-DD40-98B4-A845A380C5C3}" destId="{79D6E6F1-618E-5144-8549-408FE6C6EF34}" srcOrd="0" destOrd="0" presId="urn:microsoft.com/office/officeart/2008/layout/LinedList"/>
    <dgm:cxn modelId="{71F64C6D-64D4-3143-A8C3-6F6C7D7EA48B}" type="presParOf" srcId="{B59CC89F-2D59-DD40-98B4-A845A380C5C3}" destId="{622456FA-E954-6640-B598-1A786B435AFC}" srcOrd="1" destOrd="0" presId="urn:microsoft.com/office/officeart/2008/layout/LinedList"/>
    <dgm:cxn modelId="{326F9CB1-1AB7-7142-8BC6-D876AD5E8712}" type="presParOf" srcId="{99F911A8-B761-D846-B504-5080D920183A}" destId="{365E507D-8E5C-2643-B174-0641213398CD}" srcOrd="4" destOrd="0" presId="urn:microsoft.com/office/officeart/2008/layout/LinedList"/>
    <dgm:cxn modelId="{649344A1-1BA6-3641-A5A6-18AC9DD84447}" type="presParOf" srcId="{99F911A8-B761-D846-B504-5080D920183A}" destId="{6C858686-F94C-C74D-82F1-4030608AE190}" srcOrd="5" destOrd="0" presId="urn:microsoft.com/office/officeart/2008/layout/LinedList"/>
    <dgm:cxn modelId="{A63A7311-F2AC-8047-86C8-7328CF992D1B}" type="presParOf" srcId="{6C858686-F94C-C74D-82F1-4030608AE190}" destId="{AEE59D07-F62C-9749-907F-BE8D69D27BDA}" srcOrd="0" destOrd="0" presId="urn:microsoft.com/office/officeart/2008/layout/LinedList"/>
    <dgm:cxn modelId="{E78CEC2C-3A8F-284E-A67D-BDF5E08070E7}" type="presParOf" srcId="{6C858686-F94C-C74D-82F1-4030608AE190}" destId="{2CE120DB-0D8E-E642-89CA-B680A3BD15E1}" srcOrd="1" destOrd="0" presId="urn:microsoft.com/office/officeart/2008/layout/LinedList"/>
    <dgm:cxn modelId="{0A93A158-7D85-8943-A1EB-3F1818E7B271}" type="presParOf" srcId="{99F911A8-B761-D846-B504-5080D920183A}" destId="{BDEDF8D0-A34D-5840-BD84-83A6C9AE6710}" srcOrd="6" destOrd="0" presId="urn:microsoft.com/office/officeart/2008/layout/LinedList"/>
    <dgm:cxn modelId="{D2A5E14F-6865-3145-802F-879AB765CA48}" type="presParOf" srcId="{99F911A8-B761-D846-B504-5080D920183A}" destId="{1BA4907C-F4E9-CA4A-8E00-6D819112E961}" srcOrd="7" destOrd="0" presId="urn:microsoft.com/office/officeart/2008/layout/LinedList"/>
    <dgm:cxn modelId="{407A742D-246D-B047-B761-372CB0CF14B1}" type="presParOf" srcId="{1BA4907C-F4E9-CA4A-8E00-6D819112E961}" destId="{8B911E14-A76F-4846-97EA-36312C06C571}" srcOrd="0" destOrd="0" presId="urn:microsoft.com/office/officeart/2008/layout/LinedList"/>
    <dgm:cxn modelId="{2D7F747B-846A-D44D-851C-FFDE50F0A771}" type="presParOf" srcId="{1BA4907C-F4E9-CA4A-8E00-6D819112E961}" destId="{F9F91C13-2680-8147-A4DD-1FDED96DCC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CB17F-9A2F-C64E-A537-3D25370FF8A8}">
      <dsp:nvSpPr>
        <dsp:cNvPr id="0" name=""/>
        <dsp:cNvSpPr/>
      </dsp:nvSpPr>
      <dsp:spPr>
        <a:xfrm>
          <a:off x="0" y="2551"/>
          <a:ext cx="93646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C93D3-4F6B-FD48-BD6F-79846F0626E2}">
      <dsp:nvSpPr>
        <dsp:cNvPr id="0" name=""/>
        <dsp:cNvSpPr/>
      </dsp:nvSpPr>
      <dsp:spPr>
        <a:xfrm>
          <a:off x="0" y="0"/>
          <a:ext cx="9364652" cy="918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Global data suggests </a:t>
          </a:r>
          <a:r>
            <a:rPr lang="en-US" sz="2300" kern="1200" dirty="0">
              <a:solidFill>
                <a:srgbClr val="0070C0"/>
              </a:solidFill>
            </a:rPr>
            <a:t>7</a:t>
          </a:r>
          <a:r>
            <a:rPr lang="en-US" sz="2300" kern="1200" dirty="0"/>
            <a:t> in every 100 pregnant women are likely to be living with  HIV [1]. In Nigeria, </a:t>
          </a:r>
          <a:r>
            <a:rPr lang="en-US" sz="2300" kern="1200" dirty="0">
              <a:solidFill>
                <a:srgbClr val="0070C0"/>
              </a:solidFill>
            </a:rPr>
            <a:t>41.5%</a:t>
          </a:r>
          <a:r>
            <a:rPr lang="en-US" sz="2300" kern="1200" dirty="0"/>
            <a:t> reporting knowing their HIV status [2]</a:t>
          </a:r>
        </a:p>
      </dsp:txBody>
      <dsp:txXfrm>
        <a:off x="0" y="0"/>
        <a:ext cx="9364652" cy="918599"/>
      </dsp:txXfrm>
    </dsp:sp>
    <dsp:sp modelId="{DEEFB7AE-BCB8-5F42-8196-E77694B45DC8}">
      <dsp:nvSpPr>
        <dsp:cNvPr id="0" name=""/>
        <dsp:cNvSpPr/>
      </dsp:nvSpPr>
      <dsp:spPr>
        <a:xfrm>
          <a:off x="0" y="921151"/>
          <a:ext cx="93646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6E6F1-618E-5144-8549-408FE6C6EF34}">
      <dsp:nvSpPr>
        <dsp:cNvPr id="0" name=""/>
        <dsp:cNvSpPr/>
      </dsp:nvSpPr>
      <dsp:spPr>
        <a:xfrm>
          <a:off x="0" y="921151"/>
          <a:ext cx="9364652" cy="1313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Overall Prevention of Mother to Child Transmission (PMTCT) success rate in Nigeria is </a:t>
          </a:r>
          <a:r>
            <a:rPr lang="en-US" sz="2300" b="0" i="0" kern="1200" dirty="0">
              <a:solidFill>
                <a:srgbClr val="0070C0"/>
              </a:solidFill>
            </a:rPr>
            <a:t>91.8%</a:t>
          </a:r>
          <a:r>
            <a:rPr lang="en-US" sz="2300" b="0" i="0" kern="1200" dirty="0"/>
            <a:t> [3]. </a:t>
          </a:r>
          <a:r>
            <a:rPr lang="en-US" sz="2300" kern="1200" dirty="0"/>
            <a:t>While the vertical transmission of HIV has reduced through PMTCT, infants are still exposed to HIV in utero and during delivery.</a:t>
          </a:r>
        </a:p>
      </dsp:txBody>
      <dsp:txXfrm>
        <a:off x="0" y="921151"/>
        <a:ext cx="9364652" cy="1313129"/>
      </dsp:txXfrm>
    </dsp:sp>
    <dsp:sp modelId="{365E507D-8E5C-2643-B174-0641213398CD}">
      <dsp:nvSpPr>
        <dsp:cNvPr id="0" name=""/>
        <dsp:cNvSpPr/>
      </dsp:nvSpPr>
      <dsp:spPr>
        <a:xfrm>
          <a:off x="0" y="2234281"/>
          <a:ext cx="93646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59D07-F62C-9749-907F-BE8D69D27BDA}">
      <dsp:nvSpPr>
        <dsp:cNvPr id="0" name=""/>
        <dsp:cNvSpPr/>
      </dsp:nvSpPr>
      <dsp:spPr>
        <a:xfrm>
          <a:off x="0" y="2234281"/>
          <a:ext cx="9364652" cy="1313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HIV exposed uninfected (HEU) infants have been documented to be at risk of higher morbidity and mortality rates [4] as well as have stunted growth [5] </a:t>
          </a:r>
        </a:p>
      </dsp:txBody>
      <dsp:txXfrm>
        <a:off x="0" y="2234281"/>
        <a:ext cx="9364652" cy="1313129"/>
      </dsp:txXfrm>
    </dsp:sp>
    <dsp:sp modelId="{BDEDF8D0-A34D-5840-BD84-83A6C9AE6710}">
      <dsp:nvSpPr>
        <dsp:cNvPr id="0" name=""/>
        <dsp:cNvSpPr/>
      </dsp:nvSpPr>
      <dsp:spPr>
        <a:xfrm>
          <a:off x="0" y="3547410"/>
          <a:ext cx="93646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11E14-A76F-4846-97EA-36312C06C571}">
      <dsp:nvSpPr>
        <dsp:cNvPr id="0" name=""/>
        <dsp:cNvSpPr/>
      </dsp:nvSpPr>
      <dsp:spPr>
        <a:xfrm>
          <a:off x="0" y="3547410"/>
          <a:ext cx="9364652" cy="1313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HIV exposure may also alter immune responses to pediatric vaccines and interfere with immunization. [6]</a:t>
          </a:r>
        </a:p>
      </dsp:txBody>
      <dsp:txXfrm>
        <a:off x="0" y="3547410"/>
        <a:ext cx="9364652" cy="1313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98C0F-D504-46E2-B8DB-A18F2CA42088}" type="datetimeFigureOut">
              <a:rPr lang="en-NG" smtClean="0"/>
              <a:t>07/23/2024</a:t>
            </a:fld>
            <a:endParaRPr lang="en-N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A70E4-876C-4EA5-938B-736CD2236FBE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895675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Ozim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, C. O., Mahendran, R.,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Amalan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, M., &amp;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Puthussery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, S. (2023). Prevalence of human immunodeficiency virus (HIV) among pregnant women in Nigeria: a systematic review and meta-analysis. </a:t>
            </a:r>
            <a:r>
              <a:rPr lang="en-US" b="0" i="1" dirty="0">
                <a:solidFill>
                  <a:srgbClr val="212121"/>
                </a:solidFill>
                <a:effectLst/>
                <a:latin typeface="BlinkMacSystemFont"/>
              </a:rPr>
              <a:t>BMJ open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, </a:t>
            </a:r>
            <a:r>
              <a:rPr lang="en-US" b="0" i="1" dirty="0">
                <a:solidFill>
                  <a:srgbClr val="212121"/>
                </a:solidFill>
                <a:effectLst/>
                <a:latin typeface="BlinkMacSystemFont"/>
              </a:rPr>
              <a:t>13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(3), e050164. https://doi.org/10.1136/bmjopen-2021-050164</a:t>
            </a:r>
          </a:p>
          <a:p>
            <a:pPr algn="l"/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2. 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Federal Ministry of Health, Nigeria. Nigeria HIV/AIDS Indicator and Impact Survey (NAIIS) 2018:</a:t>
            </a:r>
          </a:p>
          <a:p>
            <a:pPr algn="l"/>
            <a:r>
              <a:rPr lang="en-US" sz="1800" b="0" i="0" u="none" strike="noStrike" baseline="0" dirty="0">
                <a:latin typeface="Calibri" panose="020F0502020204030204" pitchFamily="34" charset="0"/>
              </a:rPr>
              <a:t>Technical Report. Abuja, Nigeria. October 2019.</a:t>
            </a:r>
            <a:endParaRPr lang="en-US" dirty="0"/>
          </a:p>
          <a:p>
            <a:r>
              <a:rPr lang="en-US" dirty="0"/>
              <a:t>3.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Fasakin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K. A.,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Omisakin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C. T.,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Adebara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I. O.,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Ajetunmobi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W. A., Adeniyi, A. A., Esan, A. J., Bolaji, O. B., Ajayi, O. D., &amp;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Afe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A. J. (2018). Assessment of PMTCT Success Rates Based on Antiretroviral Interventions and Feeding Options: A Prospective Cohort Study. </a:t>
            </a:r>
            <a:r>
              <a:rPr lang="en-US" b="0" i="1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International journal of MCH and AIDS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 </a:t>
            </a:r>
            <a:r>
              <a:rPr lang="en-US" b="0" i="1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7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(2), 226–234. https://doi.org/10.21106/ijma.91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4. Abu-Raya, B.,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Kollmann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T. R., Marchant, A., &amp; MacGillivray, D. M. (2016). The Immune System of HIV-Exposed Uninfected Infants. </a:t>
            </a:r>
            <a:r>
              <a:rPr lang="en-US" b="0" i="1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Frontiers in immunology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 </a:t>
            </a:r>
            <a:r>
              <a:rPr lang="en-US" b="0" i="1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7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383. https://doi.org/10.3389/fimmu.2016.00383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5.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Jumare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, J., Datong, P., Osawe, S., Okolo, F., Mohammed, S., Inyang, B.,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Abimiku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, A., &amp; INFANT Study Team (2019). Compromised Growth Among HIV-exposed Uninfected Compared With Unexposed Children in Nigeria. </a:t>
            </a:r>
            <a:r>
              <a:rPr lang="en-US" b="0" i="1" dirty="0">
                <a:solidFill>
                  <a:srgbClr val="212121"/>
                </a:solidFill>
                <a:effectLst/>
                <a:latin typeface="BlinkMacSystemFont"/>
              </a:rPr>
              <a:t>The Pediatric infectious disease journal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, </a:t>
            </a:r>
            <a:r>
              <a:rPr lang="en-US" b="0" i="1" dirty="0">
                <a:solidFill>
                  <a:srgbClr val="212121"/>
                </a:solidFill>
                <a:effectLst/>
                <a:latin typeface="BlinkMacSystemFont"/>
              </a:rPr>
              <a:t>38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(3), 280–286. https://doi.org/10.1097/INF.0000000000002238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6.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Dzanibe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S., Jaspan, H. B., Zulu, M. Z.,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Kiravu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A., &amp; Gray, C. M. (2019). Impact of maternal HIV exposure, feeding status, and microbiome on infant cellular immunity. </a:t>
            </a:r>
            <a:r>
              <a:rPr lang="en-US" b="0" i="1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Journal of leukocyte biology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 </a:t>
            </a:r>
            <a:r>
              <a:rPr lang="en-US" b="0" i="1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105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(2), 281–289. https://doi.org/10.1002/JLB.MR0318-120R</a:t>
            </a:r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F492D-6963-434E-A656-D7EE520DF8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F0C8C-CEED-4AE9-88E8-AEE8AA0D9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56F9E-896F-4F1D-A48B-7DC8A90AE52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D0EB1-F120-413B-A153-7B84DFA33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02882-6E41-4475-90DA-E1402924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FD1CF0-9910-453E-AACD-966C8E8C056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64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8D267-5724-4609-8064-49F0DB0AB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59F-26E5-417C-9A7E-E39C5CA11C3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808FC-0DBE-4E54-9F33-F8DFBFE69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DFBF1-F8A9-4839-9A7B-D0C70E987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DB7ECB-124C-4186-8EB9-5683381F6BC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48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80810-66EA-4D82-B08F-0D077C4D2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0EC0D-6A76-4490-87B8-B43D975382C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BCC66-16E6-4B6E-B1C2-270088C04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D05DE-6DF0-4300-B5DB-6F478EF1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7BA3E5-250B-44F8-AF9B-ED4F9D9C94D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8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20079-4F02-4B21-9A70-3C97DCFB4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25642-FC9E-45DC-8C58-832810ED797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7D0A2-0CC0-4625-9611-5F26D16F7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5027-09E9-43AD-8D83-43C0ABC1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360A4B-C7BB-4994-BFA8-A1DCE1E217C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62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F6790-C7A3-4C8A-BA6E-3FEFE3B0F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3DC7F7-50B0-408F-949D-6A53026BFCF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65DCA-6A42-41FF-ACA4-3C791F4F6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36A7E-6906-4EE6-BA15-9DE76B79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D0F3DC-4AE2-405D-B8C6-4065654700A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18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D2F6C7-C9A9-43F5-B9EF-73182A7CB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AA4F0-79A2-44E0-9F70-EAC46CEE83F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C17AA4-2486-4C73-8D3A-0EF46089E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DC25F5-6FAF-437D-B323-A7DEADED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638357-AB82-46E2-AE68-5F2CC593142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16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D0F408D-119B-421A-ADB8-CCB67C0E4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24DF5-527E-417F-8964-CC940D56764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256F32-6504-44D2-99D6-5877882C6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2773CF-0EBE-48A2-A2C0-1CB61A40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D9A61-4B33-4981-B0F7-442C2D2C44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87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0D572C5-2F30-4A46-A4FE-2E7E646E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419EE-2F66-4075-86F7-F250FA1C44C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672EEB2-29D9-4C6C-9572-CF2EB8C8A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B3470D-C742-4F25-A4D7-4DD03E56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935F9-BC12-4D3F-801C-0D4D2E9542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793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EA7BB7F-2B69-481C-8747-FBC4117E3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78208-572E-4C82-8ABE-83598329B52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1259CAF-CECB-4901-A2EB-6F662C032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2D2B9C0-5E88-4444-83CC-EBA45D2BC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6B8565-9B92-44CB-BB7F-EB3C52F1698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40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DAE63B-1636-4151-B7AA-B18F21516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80235-558B-4880-8D0E-2E94181776F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CD8E20-894A-47BA-BA36-7234365D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2066F2-974E-4E7C-B827-6A45B9D6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89B282-96BF-4DC2-9118-DCA256FC09E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78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483034-F0DC-4836-8F58-9B8BBF97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D6403-12BA-48B7-8645-208AD85080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8B84A2-B46B-4CC9-B68C-C4D39AEFE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9E6A7E-08A4-491C-9112-FD1355EA5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FE7880-A4F1-409B-939D-F41ED34228D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126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601EB6-9C7F-4650-B1BA-533BA9F81A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D612C1A-619E-48C1-A31E-7B6B3C50F8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1BF46-04E9-41A5-B125-1EF6BE33BF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637AD-FD71-4E98-B6C8-5CA08668AD3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BCF60-24C6-47D9-85BA-D47598BEF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B28FB-5B52-4167-8E5D-87B196259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76EC48-2B71-4D49-BDF0-2B93130D7AD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17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061216" y="0"/>
            <a:ext cx="2066128" cy="960531"/>
            <a:chOff x="5987980" y="3581095"/>
            <a:chExt cx="2066128" cy="96053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7980" y="3611418"/>
              <a:ext cx="1031657" cy="8101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3577" y="3581095"/>
              <a:ext cx="960531" cy="960531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03AF29B8-F486-9214-4AC2-45929F2ACC62}"/>
              </a:ext>
            </a:extLst>
          </p:cNvPr>
          <p:cNvSpPr txBox="1">
            <a:spLocks/>
          </p:cNvSpPr>
          <p:nvPr/>
        </p:nvSpPr>
        <p:spPr bwMode="auto">
          <a:xfrm>
            <a:off x="464301" y="960531"/>
            <a:ext cx="11263397" cy="31581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Altered Immune Response to Tetanus Pediatric Vaccines among HIV exposed uninfected infants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AIDS2024: 10243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4CACDF5-6F8B-E80E-8001-FC6923C91FF8}"/>
              </a:ext>
            </a:extLst>
          </p:cNvPr>
          <p:cNvSpPr txBox="1">
            <a:spLocks/>
          </p:cNvSpPr>
          <p:nvPr/>
        </p:nvSpPr>
        <p:spPr bwMode="auto">
          <a:xfrm>
            <a:off x="1010110" y="4814088"/>
            <a:ext cx="973165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2000" b="1" u="sng" dirty="0"/>
              <a:t>S. Osawe </a:t>
            </a:r>
            <a:r>
              <a:rPr lang="en-US" sz="2000" b="1" dirty="0"/>
              <a:t>, C. CO Chukwu , J.A </a:t>
            </a:r>
            <a:r>
              <a:rPr lang="en-US" sz="2000" b="1" dirty="0" err="1"/>
              <a:t>Okopi</a:t>
            </a:r>
            <a:r>
              <a:rPr lang="en-US" sz="2000" b="1" dirty="0"/>
              <a:t> , A. </a:t>
            </a:r>
            <a:r>
              <a:rPr lang="en-US" sz="2000" b="1" dirty="0" err="1"/>
              <a:t>Abimiku</a:t>
            </a:r>
            <a:endParaRPr lang="en-US" sz="2000" b="1" dirty="0"/>
          </a:p>
          <a:p>
            <a:pPr marL="0" indent="0" algn="ctr">
              <a:buNone/>
            </a:pPr>
            <a:r>
              <a:rPr lang="en-US" sz="2000" b="1" i="1" dirty="0"/>
              <a:t>Institute of Human Virology Nigeria, International Research Center of Excellence, Abuja, Nigeria.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C8FAA9-CCFB-1A2B-668C-A89CE76E651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8816929" y="4023754"/>
            <a:ext cx="3310415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68DB4773-E061-AF19-1BA1-34D28FC659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810380"/>
              </p:ext>
            </p:extLst>
          </p:nvPr>
        </p:nvGraphicFramePr>
        <p:xfrm>
          <a:off x="1125069" y="1328468"/>
          <a:ext cx="9364652" cy="4863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76CF7-EBA8-25E2-55D2-5A07690C2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BF4D-AC70-8144-8CA0-C764EB1D2265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381" y="0"/>
            <a:ext cx="8229600" cy="1143000"/>
          </a:xfrm>
        </p:spPr>
        <p:txBody>
          <a:bodyPr/>
          <a:lstStyle/>
          <a:p>
            <a:r>
              <a:rPr lang="en-US" b="1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68162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28" y="122350"/>
            <a:ext cx="4244521" cy="711558"/>
          </a:xfrm>
          <a:solidFill>
            <a:schemeClr val="bg1">
              <a:lumMod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</p:txBody>
      </p:sp>
      <p:pic>
        <p:nvPicPr>
          <p:cNvPr id="4" name="Picture 3" descr="Mother baby silhouet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0" y="1661374"/>
            <a:ext cx="1040496" cy="118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4869" y="1725167"/>
            <a:ext cx="2571707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Women living with HIV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6486" y="2254199"/>
            <a:ext cx="292350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HIV Exposed Uninfected infants (HEU)</a:t>
            </a:r>
          </a:p>
        </p:txBody>
      </p:sp>
      <p:pic>
        <p:nvPicPr>
          <p:cNvPr id="7" name="Picture 6" descr="Mother baby silhouet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3" y="3346360"/>
            <a:ext cx="1040496" cy="118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29844" y="3909927"/>
            <a:ext cx="292350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HIV Unexposed infants (HU)</a:t>
            </a:r>
          </a:p>
        </p:txBody>
      </p:sp>
      <p:grpSp>
        <p:nvGrpSpPr>
          <p:cNvPr id="10" name="Groupe 5">
            <a:extLst>
              <a:ext uri="{FF2B5EF4-FFF2-40B4-BE49-F238E27FC236}">
                <a16:creationId xmlns:a16="http://schemas.microsoft.com/office/drawing/2014/main" id="{A8768906-4122-A145-A1AE-A9E0D294E825}"/>
              </a:ext>
            </a:extLst>
          </p:cNvPr>
          <p:cNvGrpSpPr/>
          <p:nvPr/>
        </p:nvGrpSpPr>
        <p:grpSpPr>
          <a:xfrm>
            <a:off x="4944959" y="15697"/>
            <a:ext cx="7108793" cy="4711775"/>
            <a:chOff x="189727" y="-219544"/>
            <a:chExt cx="11044987" cy="4724733"/>
          </a:xfrm>
        </p:grpSpPr>
        <p:sp>
          <p:nvSpPr>
            <p:cNvPr id="11" name="Flèche vers la droite 3"/>
            <p:cNvSpPr/>
            <p:nvPr/>
          </p:nvSpPr>
          <p:spPr>
            <a:xfrm>
              <a:off x="227216" y="934463"/>
              <a:ext cx="10945932" cy="847493"/>
            </a:xfrm>
            <a:prstGeom prst="rightArrow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ZoneTexte 7">
              <a:extLst>
                <a:ext uri="{FF2B5EF4-FFF2-40B4-BE49-F238E27FC236}">
                  <a16:creationId xmlns:a16="http://schemas.microsoft.com/office/drawing/2014/main" id="{AB34B517-1929-F84C-813F-F37DC6127354}"/>
                </a:ext>
              </a:extLst>
            </p:cNvPr>
            <p:cNvSpPr txBox="1"/>
            <p:nvPr/>
          </p:nvSpPr>
          <p:spPr>
            <a:xfrm>
              <a:off x="189727" y="1838635"/>
              <a:ext cx="10529069" cy="674996"/>
            </a:xfrm>
            <a:prstGeom prst="rect">
              <a:avLst/>
            </a:prstGeom>
            <a:solidFill>
              <a:srgbClr val="F79646">
                <a:lumMod val="20000"/>
                <a:lumOff val="80000"/>
              </a:srgbClr>
            </a:solidFill>
            <a:ln w="19050">
              <a:solidFill>
                <a:sysClr val="window" lastClr="FFFFFF">
                  <a:lumMod val="65000"/>
                </a:sysClr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5" name="Image 8">
              <a:extLst>
                <a:ext uri="{FF2B5EF4-FFF2-40B4-BE49-F238E27FC236}">
                  <a16:creationId xmlns:a16="http://schemas.microsoft.com/office/drawing/2014/main" id="{8DAECDD9-1A25-9642-9ED6-8FFBFCEFD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r="56872"/>
            <a:stretch/>
          </p:blipFill>
          <p:spPr>
            <a:xfrm>
              <a:off x="5626705" y="-176005"/>
              <a:ext cx="2164037" cy="1230644"/>
            </a:xfrm>
            <a:prstGeom prst="rect">
              <a:avLst/>
            </a:prstGeom>
          </p:spPr>
        </p:pic>
        <p:pic>
          <p:nvPicPr>
            <p:cNvPr id="16" name="Image 62">
              <a:extLst>
                <a:ext uri="{FF2B5EF4-FFF2-40B4-BE49-F238E27FC236}">
                  <a16:creationId xmlns:a16="http://schemas.microsoft.com/office/drawing/2014/main" id="{75D2823C-44AC-6D4F-8931-294C753DB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78" t="7119" r="32290" b="7052"/>
            <a:stretch>
              <a:fillRect/>
            </a:stretch>
          </p:blipFill>
          <p:spPr>
            <a:xfrm>
              <a:off x="807918" y="-171114"/>
              <a:ext cx="1270520" cy="1113855"/>
            </a:xfrm>
            <a:prstGeom prst="rect">
              <a:avLst/>
            </a:prstGeom>
          </p:spPr>
        </p:pic>
        <p:sp>
          <p:nvSpPr>
            <p:cNvPr id="17" name="ZoneTexte 13">
              <a:extLst>
                <a:ext uri="{FF2B5EF4-FFF2-40B4-BE49-F238E27FC236}">
                  <a16:creationId xmlns:a16="http://schemas.microsoft.com/office/drawing/2014/main" id="{0276592C-886C-2741-8124-0D7D9D5377D9}"/>
                </a:ext>
              </a:extLst>
            </p:cNvPr>
            <p:cNvSpPr txBox="1"/>
            <p:nvPr/>
          </p:nvSpPr>
          <p:spPr>
            <a:xfrm>
              <a:off x="3198310" y="1998105"/>
              <a:ext cx="1829951" cy="41328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Birth /Bas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18" name="ZoneTexte 15">
              <a:extLst>
                <a:ext uri="{FF2B5EF4-FFF2-40B4-BE49-F238E27FC236}">
                  <a16:creationId xmlns:a16="http://schemas.microsoft.com/office/drawing/2014/main" id="{474E16B1-C653-9E45-9996-C0DD528E3524}"/>
                </a:ext>
              </a:extLst>
            </p:cNvPr>
            <p:cNvSpPr txBox="1"/>
            <p:nvPr/>
          </p:nvSpPr>
          <p:spPr>
            <a:xfrm>
              <a:off x="360063" y="1167155"/>
              <a:ext cx="3436746" cy="3696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Time points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: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 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Pregnancy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19" name="ZoneTexte 63">
              <a:extLst>
                <a:ext uri="{FF2B5EF4-FFF2-40B4-BE49-F238E27FC236}">
                  <a16:creationId xmlns:a16="http://schemas.microsoft.com/office/drawing/2014/main" id="{15FB90CD-8D1B-024E-9058-3C8548BABD8B}"/>
                </a:ext>
              </a:extLst>
            </p:cNvPr>
            <p:cNvSpPr txBox="1"/>
            <p:nvPr/>
          </p:nvSpPr>
          <p:spPr>
            <a:xfrm>
              <a:off x="3796809" y="1156452"/>
              <a:ext cx="1796145" cy="3696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Delivery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23" name="ZoneTexte 67">
              <a:extLst>
                <a:ext uri="{FF2B5EF4-FFF2-40B4-BE49-F238E27FC236}">
                  <a16:creationId xmlns:a16="http://schemas.microsoft.com/office/drawing/2014/main" id="{097F8E40-5D7D-AF43-A4CA-F1B520E31CBD}"/>
                </a:ext>
              </a:extLst>
            </p:cNvPr>
            <p:cNvSpPr txBox="1"/>
            <p:nvPr/>
          </p:nvSpPr>
          <p:spPr>
            <a:xfrm>
              <a:off x="8746542" y="1991311"/>
              <a:ext cx="1693653" cy="3696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14 weeks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24" name="ZoneTexte 14">
              <a:extLst>
                <a:ext uri="{FF2B5EF4-FFF2-40B4-BE49-F238E27FC236}">
                  <a16:creationId xmlns:a16="http://schemas.microsoft.com/office/drawing/2014/main" id="{03D728BE-C6F5-8A49-A930-1469F646C5FE}"/>
                </a:ext>
              </a:extLst>
            </p:cNvPr>
            <p:cNvSpPr txBox="1"/>
            <p:nvPr/>
          </p:nvSpPr>
          <p:spPr>
            <a:xfrm>
              <a:off x="5248371" y="1431873"/>
              <a:ext cx="1152784" cy="3696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26" name="ZoneTexte 17">
              <a:extLst>
                <a:ext uri="{FF2B5EF4-FFF2-40B4-BE49-F238E27FC236}">
                  <a16:creationId xmlns:a16="http://schemas.microsoft.com/office/drawing/2014/main" id="{56AEE685-9B6D-C346-A60B-59E8FD61172E}"/>
                </a:ext>
              </a:extLst>
            </p:cNvPr>
            <p:cNvSpPr txBox="1"/>
            <p:nvPr/>
          </p:nvSpPr>
          <p:spPr>
            <a:xfrm>
              <a:off x="9593369" y="1203577"/>
              <a:ext cx="1641345" cy="364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Week 15 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27" name="ZoneTexte 1">
              <a:extLst>
                <a:ext uri="{FF2B5EF4-FFF2-40B4-BE49-F238E27FC236}">
                  <a16:creationId xmlns:a16="http://schemas.microsoft.com/office/drawing/2014/main" id="{795DA1B8-AF28-9042-9204-0B1C5E762382}"/>
                </a:ext>
              </a:extLst>
            </p:cNvPr>
            <p:cNvSpPr txBox="1"/>
            <p:nvPr/>
          </p:nvSpPr>
          <p:spPr>
            <a:xfrm>
              <a:off x="729275" y="3261101"/>
              <a:ext cx="9862513" cy="1244088"/>
            </a:xfrm>
            <a:prstGeom prst="rect">
              <a:avLst/>
            </a:prstGeom>
            <a:solidFill>
              <a:srgbClr val="8064A2">
                <a:lumMod val="20000"/>
                <a:lumOff val="80000"/>
              </a:srgbClr>
            </a:solidFill>
            <a:ln>
              <a:solidFill>
                <a:srgbClr val="FF0000"/>
              </a:solidFill>
            </a:ln>
          </p:spPr>
          <p:txBody>
            <a:bodyPr wrap="square" rtlCol="0">
              <a:no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>
                  <a:tab pos="457200" algn="l"/>
                </a:tabLst>
                <a:defRPr/>
              </a:pPr>
              <a:r>
                <a:rPr lang="en-GB" b="1" noProof="0" dirty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Humoral responses</a:t>
              </a:r>
            </a:p>
            <a:p>
              <a:pPr marL="800100" lvl="1" indent="-342900">
                <a:buFont typeface="Arial"/>
                <a:buChar char="•"/>
                <a:tabLst>
                  <a:tab pos="457200" algn="l"/>
                </a:tabLst>
              </a:pPr>
              <a:r>
                <a:rPr kumimoji="0" lang="en-GB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Anti -T</a:t>
              </a:r>
              <a:r>
                <a:rPr kumimoji="0" lang="en-GB" b="0" i="0" u="none" strike="noStrike" kern="0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T titres IgG for mothers and their infants </a:t>
              </a:r>
            </a:p>
            <a:p>
              <a:pPr marL="800100" lvl="1" indent="-342900">
                <a:buFont typeface="Arial"/>
                <a:buChar char="•"/>
                <a:tabLst>
                  <a:tab pos="457200" algn="l"/>
                </a:tabLst>
              </a:pPr>
              <a:r>
                <a:rPr lang="en-GB" kern="0" baseline="0" noProof="0" dirty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Protective</a:t>
              </a:r>
              <a:r>
                <a:rPr lang="en-GB" kern="0" noProof="0" dirty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 titres set at </a:t>
              </a:r>
              <a:r>
                <a:rPr lang="en-GB" b="1" kern="0" noProof="0" dirty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&gt;0.1 IU/ml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endParaRPr>
            </a:p>
          </p:txBody>
        </p:sp>
        <p:pic>
          <p:nvPicPr>
            <p:cNvPr id="29" name="Image 22">
              <a:extLst>
                <a:ext uri="{FF2B5EF4-FFF2-40B4-BE49-F238E27FC236}">
                  <a16:creationId xmlns:a16="http://schemas.microsoft.com/office/drawing/2014/main" id="{3E03233E-CD7C-174C-999A-FE3C145529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0930" r="56872"/>
            <a:stretch/>
          </p:blipFill>
          <p:spPr>
            <a:xfrm>
              <a:off x="7957225" y="-219544"/>
              <a:ext cx="1113844" cy="1230644"/>
            </a:xfrm>
            <a:prstGeom prst="rect">
              <a:avLst/>
            </a:prstGeom>
          </p:spPr>
        </p:pic>
        <p:pic>
          <p:nvPicPr>
            <p:cNvPr id="30" name="Image 23">
              <a:extLst>
                <a:ext uri="{FF2B5EF4-FFF2-40B4-BE49-F238E27FC236}">
                  <a16:creationId xmlns:a16="http://schemas.microsoft.com/office/drawing/2014/main" id="{B245FE6E-F8EE-4244-BB4A-4A48FBDFF5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0930" r="56872"/>
            <a:stretch/>
          </p:blipFill>
          <p:spPr>
            <a:xfrm>
              <a:off x="9477944" y="-176005"/>
              <a:ext cx="1113844" cy="1106064"/>
            </a:xfrm>
            <a:prstGeom prst="rect">
              <a:avLst/>
            </a:prstGeom>
          </p:spPr>
        </p:pic>
      </p:grpSp>
      <p:sp>
        <p:nvSpPr>
          <p:cNvPr id="34" name="Oval 33"/>
          <p:cNvSpPr/>
          <p:nvPr/>
        </p:nvSpPr>
        <p:spPr>
          <a:xfrm>
            <a:off x="349028" y="1136781"/>
            <a:ext cx="1081826" cy="50227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N=140</a:t>
            </a:r>
          </a:p>
        </p:txBody>
      </p:sp>
      <p:sp>
        <p:nvSpPr>
          <p:cNvPr id="35" name="Oval 34"/>
          <p:cNvSpPr/>
          <p:nvPr/>
        </p:nvSpPr>
        <p:spPr>
          <a:xfrm>
            <a:off x="818127" y="4527456"/>
            <a:ext cx="1081826" cy="50227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N=60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90" y="4934813"/>
            <a:ext cx="4202844" cy="15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ight Arrow Callout 35"/>
          <p:cNvSpPr/>
          <p:nvPr/>
        </p:nvSpPr>
        <p:spPr>
          <a:xfrm>
            <a:off x="2623127" y="4971758"/>
            <a:ext cx="2462864" cy="953036"/>
          </a:xfrm>
          <a:prstGeom prst="righ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" panose="020F0502020204030204" pitchFamily="34" charset="0"/>
              </a:rPr>
              <a:t>Anti-TT IgG titers</a:t>
            </a:r>
          </a:p>
        </p:txBody>
      </p:sp>
      <p:pic>
        <p:nvPicPr>
          <p:cNvPr id="38" name="Picture 3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07" y="2802956"/>
            <a:ext cx="544942" cy="361951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</p:pic>
      <p:pic>
        <p:nvPicPr>
          <p:cNvPr id="39" name="Picture 3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504" y="2741376"/>
            <a:ext cx="507000" cy="423531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</p:pic>
      <p:pic>
        <p:nvPicPr>
          <p:cNvPr id="40" name="Picture 3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152" y="2752960"/>
            <a:ext cx="563584" cy="411946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</p:pic>
      <p:sp>
        <p:nvSpPr>
          <p:cNvPr id="41" name="ZoneTexte 67">
            <a:extLst>
              <a:ext uri="{FF2B5EF4-FFF2-40B4-BE49-F238E27FC236}">
                <a16:creationId xmlns:a16="http://schemas.microsoft.com/office/drawing/2014/main" id="{097F8E40-5D7D-AF43-A4CA-F1B520E31CBD}"/>
              </a:ext>
            </a:extLst>
          </p:cNvPr>
          <p:cNvSpPr txBox="1"/>
          <p:nvPr/>
        </p:nvSpPr>
        <p:spPr>
          <a:xfrm>
            <a:off x="9221962" y="2223114"/>
            <a:ext cx="1230349" cy="2871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00B050"/>
                </a:solidFill>
                <a:latin typeface="Calibri"/>
                <a:ea typeface="Times New Roman"/>
                <a:cs typeface="Times New Roman"/>
              </a:rPr>
              <a:t>10 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weeks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/>
              <a:ea typeface="Times New Roman"/>
            </a:endParaRPr>
          </a:p>
        </p:txBody>
      </p:sp>
      <p:sp>
        <p:nvSpPr>
          <p:cNvPr id="42" name="ZoneTexte 67">
            <a:extLst>
              <a:ext uri="{FF2B5EF4-FFF2-40B4-BE49-F238E27FC236}">
                <a16:creationId xmlns:a16="http://schemas.microsoft.com/office/drawing/2014/main" id="{097F8E40-5D7D-AF43-A4CA-F1B520E31CBD}"/>
              </a:ext>
            </a:extLst>
          </p:cNvPr>
          <p:cNvSpPr txBox="1"/>
          <p:nvPr/>
        </p:nvSpPr>
        <p:spPr>
          <a:xfrm>
            <a:off x="5026869" y="2072807"/>
            <a:ext cx="1191486" cy="274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0432FF"/>
                </a:solidFill>
                <a:latin typeface="Calibri"/>
                <a:ea typeface="Times New Roman"/>
                <a:cs typeface="Times New Roman"/>
              </a:rPr>
              <a:t>TT Vaccination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Times New Roman"/>
              <a:ea typeface="Times New Roman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625206" y="1793524"/>
            <a:ext cx="0" cy="809645"/>
          </a:xfrm>
          <a:prstGeom prst="straightConnector1">
            <a:avLst/>
          </a:prstGeom>
          <a:ln w="28575">
            <a:solidFill>
              <a:srgbClr val="0432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816641" y="1377334"/>
            <a:ext cx="0" cy="653880"/>
          </a:xfrm>
          <a:prstGeom prst="straightConnector1">
            <a:avLst/>
          </a:prstGeom>
          <a:ln w="28575">
            <a:solidFill>
              <a:srgbClr val="0432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0912459" y="1408555"/>
            <a:ext cx="0" cy="685944"/>
          </a:xfrm>
          <a:prstGeom prst="straightConnector1">
            <a:avLst/>
          </a:prstGeom>
          <a:ln w="28575">
            <a:solidFill>
              <a:srgbClr val="0432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314" y="2759973"/>
            <a:ext cx="610412" cy="404933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</p:pic>
      <p:cxnSp>
        <p:nvCxnSpPr>
          <p:cNvPr id="57" name="Straight Arrow Connector 56"/>
          <p:cNvCxnSpPr/>
          <p:nvPr/>
        </p:nvCxnSpPr>
        <p:spPr>
          <a:xfrm>
            <a:off x="8687477" y="1377334"/>
            <a:ext cx="0" cy="670674"/>
          </a:xfrm>
          <a:prstGeom prst="straightConnector1">
            <a:avLst/>
          </a:prstGeom>
          <a:ln w="28575">
            <a:solidFill>
              <a:srgbClr val="0432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7">
            <a:extLst>
              <a:ext uri="{FF2B5EF4-FFF2-40B4-BE49-F238E27FC236}">
                <a16:creationId xmlns:a16="http://schemas.microsoft.com/office/drawing/2014/main" id="{097F8E40-5D7D-AF43-A4CA-F1B520E31CBD}"/>
              </a:ext>
            </a:extLst>
          </p:cNvPr>
          <p:cNvSpPr txBox="1"/>
          <p:nvPr/>
        </p:nvSpPr>
        <p:spPr>
          <a:xfrm>
            <a:off x="8185345" y="2227264"/>
            <a:ext cx="1102874" cy="256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00B050"/>
                </a:solidFill>
                <a:latin typeface="Calibri"/>
                <a:ea typeface="Times New Roman"/>
                <a:cs typeface="Times New Roman"/>
              </a:rPr>
              <a:t>6 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weeks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/>
              <a:ea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F28668-4966-6D57-2953-943B6F46100D}"/>
              </a:ext>
            </a:extLst>
          </p:cNvPr>
          <p:cNvSpPr txBox="1"/>
          <p:nvPr/>
        </p:nvSpPr>
        <p:spPr>
          <a:xfrm>
            <a:off x="1654471" y="3399865"/>
            <a:ext cx="287424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Women living without HIV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3F87C5-5201-35E3-D5DD-A076BBB9899D}"/>
              </a:ext>
            </a:extLst>
          </p:cNvPr>
          <p:cNvSpPr/>
          <p:nvPr/>
        </p:nvSpPr>
        <p:spPr>
          <a:xfrm>
            <a:off x="1263693" y="1123608"/>
            <a:ext cx="1081826" cy="50227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N=144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BCA69B2-B8AE-A9B1-7593-5D6DC793F2E4}"/>
              </a:ext>
            </a:extLst>
          </p:cNvPr>
          <p:cNvSpPr/>
          <p:nvPr/>
        </p:nvSpPr>
        <p:spPr>
          <a:xfrm>
            <a:off x="1635403" y="4508791"/>
            <a:ext cx="1081826" cy="50227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N=61</a:t>
            </a:r>
          </a:p>
        </p:txBody>
      </p:sp>
    </p:spTree>
    <p:extLst>
      <p:ext uri="{BB962C8B-B14F-4D97-AF65-F5344CB8AC3E}">
        <p14:creationId xmlns:p14="http://schemas.microsoft.com/office/powerpoint/2010/main" val="1170397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4C2D9-D48A-EE88-0984-F77F3B3B0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843" y="271640"/>
            <a:ext cx="10319630" cy="1017449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Descriptive and sociodemographic characteristics for all the mother enrolled into the study</a:t>
            </a:r>
            <a:br>
              <a:rPr lang="en-NG" sz="20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NG" sz="4800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DC14210-C28D-2867-B1B2-6F3C7C27AE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703416"/>
              </p:ext>
            </p:extLst>
          </p:nvPr>
        </p:nvGraphicFramePr>
        <p:xfrm>
          <a:off x="1380227" y="1059080"/>
          <a:ext cx="9816862" cy="4739839"/>
        </p:xfrm>
        <a:graphic>
          <a:graphicData uri="http://schemas.openxmlformats.org/drawingml/2006/table">
            <a:tbl>
              <a:tblPr firstRow="1" firstCol="1" bandRow="1"/>
              <a:tblGrid>
                <a:gridCol w="3195732">
                  <a:extLst>
                    <a:ext uri="{9D8B030D-6E8A-4147-A177-3AD203B41FA5}">
                      <a16:colId xmlns:a16="http://schemas.microsoft.com/office/drawing/2014/main" val="2461684804"/>
                    </a:ext>
                  </a:extLst>
                </a:gridCol>
                <a:gridCol w="1840885">
                  <a:extLst>
                    <a:ext uri="{9D8B030D-6E8A-4147-A177-3AD203B41FA5}">
                      <a16:colId xmlns:a16="http://schemas.microsoft.com/office/drawing/2014/main" val="4126870721"/>
                    </a:ext>
                  </a:extLst>
                </a:gridCol>
                <a:gridCol w="2301105">
                  <a:extLst>
                    <a:ext uri="{9D8B030D-6E8A-4147-A177-3AD203B41FA5}">
                      <a16:colId xmlns:a16="http://schemas.microsoft.com/office/drawing/2014/main" val="1652691091"/>
                    </a:ext>
                  </a:extLst>
                </a:gridCol>
                <a:gridCol w="2479140">
                  <a:extLst>
                    <a:ext uri="{9D8B030D-6E8A-4147-A177-3AD203B41FA5}">
                      <a16:colId xmlns:a16="http://schemas.microsoft.com/office/drawing/2014/main" val="3708839817"/>
                    </a:ext>
                  </a:extLst>
                </a:gridCol>
              </a:tblGrid>
              <a:tr h="474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Variable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Overall [n (%)]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 = 200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Living w/HIV [n (%)]</a:t>
                      </a:r>
                      <a:endParaRPr lang="en-NG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 = 140</a:t>
                      </a:r>
                      <a:endParaRPr lang="en-NG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Living w/o HIV [n (%)]</a:t>
                      </a:r>
                      <a:endParaRPr lang="en-NG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 = 60</a:t>
                      </a:r>
                      <a:endParaRPr lang="en-NG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55700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Age 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30.6 ± 5.0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30.9 ± 4.9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30.0 ± 5.0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099249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  &lt; 25 years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24 (12.0)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 (8.6)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 (20.0)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944412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  25-34 years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130 (65.0)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92 (65.7)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38 (63.3)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020353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  35 years and above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46 (23.0)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36 (25.7)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 (16.7)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304119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Education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601863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  No Formal Education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68 (34.0)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 (2.9)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825879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  Elementary/Junior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55 (27.5)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56 (40.0)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 (20.0)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049436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  Senior/High School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 (2.0)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55 (39.3)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18 (30.0)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149364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  Higher Education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73 (36.5)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 (17.9)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30 (50.0)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022204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Occupation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202067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  Employed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40 (20.0)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24 (17.1)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16 (26.7)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319618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  Self employed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107 (53.5)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78 (55.7)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29 (48.3)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135491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  Unemployed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53 (26.5)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38 (27.1)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 (25.0)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510082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Marital Status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790841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  Married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195 (97.5)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135 (96.4)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60 (100.0)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131967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  Single/Previously married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 (2.5)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 (3.6)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en-NG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2841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08D31-65BF-54D0-BC6F-60FCAAB8E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BF4D-AC70-8144-8CA0-C764EB1D22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0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D38D25-EA4A-6248-DEE2-47282F6F0123}"/>
              </a:ext>
            </a:extLst>
          </p:cNvPr>
          <p:cNvSpPr/>
          <p:nvPr/>
        </p:nvSpPr>
        <p:spPr>
          <a:xfrm>
            <a:off x="6344479" y="4671392"/>
            <a:ext cx="1381539" cy="13815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9873CB-2BDA-F841-C111-B8FFD9828FB5}"/>
              </a:ext>
            </a:extLst>
          </p:cNvPr>
          <p:cNvSpPr/>
          <p:nvPr/>
        </p:nvSpPr>
        <p:spPr>
          <a:xfrm>
            <a:off x="6433931" y="3180522"/>
            <a:ext cx="1500809" cy="2484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E636E-0BD2-D222-F189-1109A4FF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528" y="468251"/>
            <a:ext cx="7240438" cy="858423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b="1" dirty="0">
                <a:latin typeface="Calibri" panose="020F0502020204030204" pitchFamily="34" charset="0"/>
                <a:ea typeface="MS Mincho" panose="02020609040205080304" pitchFamily="49" charset="-128"/>
              </a:rPr>
              <a:t>Baseline characteristics of all infants enrolled into the study </a:t>
            </a:r>
            <a:endParaRPr lang="en-NG" sz="4800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49C77D2-9BA5-BFCF-8723-4F9ADD7F17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66900" y="1518658"/>
          <a:ext cx="8458200" cy="5020255"/>
        </p:xfrm>
        <a:graphic>
          <a:graphicData uri="http://schemas.openxmlformats.org/drawingml/2006/table">
            <a:tbl>
              <a:tblPr firstRow="1" firstCol="1" bandRow="1"/>
              <a:tblGrid>
                <a:gridCol w="2735514">
                  <a:extLst>
                    <a:ext uri="{9D8B030D-6E8A-4147-A177-3AD203B41FA5}">
                      <a16:colId xmlns:a16="http://schemas.microsoft.com/office/drawing/2014/main" val="4256112940"/>
                    </a:ext>
                  </a:extLst>
                </a:gridCol>
                <a:gridCol w="1664294">
                  <a:extLst>
                    <a:ext uri="{9D8B030D-6E8A-4147-A177-3AD203B41FA5}">
                      <a16:colId xmlns:a16="http://schemas.microsoft.com/office/drawing/2014/main" val="2903597336"/>
                    </a:ext>
                  </a:extLst>
                </a:gridCol>
                <a:gridCol w="1585440">
                  <a:extLst>
                    <a:ext uri="{9D8B030D-6E8A-4147-A177-3AD203B41FA5}">
                      <a16:colId xmlns:a16="http://schemas.microsoft.com/office/drawing/2014/main" val="3015916717"/>
                    </a:ext>
                  </a:extLst>
                </a:gridCol>
                <a:gridCol w="2472952">
                  <a:extLst>
                    <a:ext uri="{9D8B030D-6E8A-4147-A177-3AD203B41FA5}">
                      <a16:colId xmlns:a16="http://schemas.microsoft.com/office/drawing/2014/main" val="1182170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Variable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Overall [n (%)]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 = 205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Exposed Group [n (%)]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 = 144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Unexposed group [n (%)]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 = 61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197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Gender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826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  Female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106 (51.7)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75 (52.1)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31 (50.8)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1801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  Male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99 (48.3)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69 (47.9)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30 (49.2)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281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Baseline Weight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3031.7 (408.2)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2946.5 (369.1)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3232.8 (428.1)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70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  Low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 (3.4)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 (4.2)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 (1.6)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297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  Normal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193 (94.2)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137 (95.1)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56 (91.8)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5854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  High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 (2.4)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 (0.7)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 (6.6)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269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G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267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Weight/Height/Circumference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613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Week 4 Weight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3821.9 (639.6)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3709.4 (564.1)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4082.1 (727.5)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137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Week 4 Height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51.7 (2.9)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51.3 (2.8)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52.5 (3.0)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324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Week 4 Circumference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37.0 (1.4)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36.8 (1.3)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37.4 (1.4)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276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Week 15 Weight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6019.8 (911.4)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5855.4 (831.0)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6414.2 (979.9)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195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Week 15 Height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59.5 (3.3)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59.2 (3.1)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60.2 (3.7)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375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Week 15 Circumference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40.8 (1.8)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40.5 (1.8)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41.3 (1.8)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939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G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G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NG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551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90872-8A4D-D158-F20D-F805BA553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BF4D-AC70-8144-8CA0-C764EB1D22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4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061216" y="0"/>
            <a:ext cx="2066128" cy="960531"/>
            <a:chOff x="5987980" y="3581095"/>
            <a:chExt cx="2066128" cy="96053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7980" y="3611418"/>
              <a:ext cx="1031657" cy="8101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3577" y="3581095"/>
              <a:ext cx="960531" cy="960531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64545610-D3F2-9A6D-57A6-361BE2E6E071}"/>
              </a:ext>
            </a:extLst>
          </p:cNvPr>
          <p:cNvSpPr txBox="1">
            <a:spLocks/>
          </p:cNvSpPr>
          <p:nvPr/>
        </p:nvSpPr>
        <p:spPr bwMode="auto">
          <a:xfrm>
            <a:off x="3505200" y="-513397"/>
            <a:ext cx="532384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FINDINGS- 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847" y="1145021"/>
            <a:ext cx="5240494" cy="3338487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91899" y="11545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251173"/>
              </p:ext>
            </p:extLst>
          </p:nvPr>
        </p:nvGraphicFramePr>
        <p:xfrm>
          <a:off x="439316" y="960530"/>
          <a:ext cx="4719346" cy="4113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rism 7" r:id="rId6" imgW="4592090" imgH="3849984" progId="Prism7.Document">
                  <p:embed/>
                </p:oleObj>
              </mc:Choice>
              <mc:Fallback>
                <p:oleObj name="Prism 7" r:id="rId6" imgW="4592090" imgH="3849984" progId="Prism7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316" y="960530"/>
                        <a:ext cx="4719346" cy="41132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283200" y="1421592"/>
            <a:ext cx="175205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753100" y="4552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0747" y="5073771"/>
            <a:ext cx="5760466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Anti-TT IgG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titres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mtothers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While the average anti-IgG TT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titres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women living with HIV were lower this difference was not significant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dirty="0"/>
              <a:t>Mann Whitney U test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3763" y="5073771"/>
            <a:ext cx="5354043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Protective anti-TT IgG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titres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proportion of infants with protective humoral antibody levels at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Birth: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97% of HEU and 100% HU 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Week 15: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94% HEU and 97% HU</a:t>
            </a:r>
          </a:p>
        </p:txBody>
      </p:sp>
    </p:spTree>
    <p:extLst>
      <p:ext uri="{BB962C8B-B14F-4D97-AF65-F5344CB8AC3E}">
        <p14:creationId xmlns:p14="http://schemas.microsoft.com/office/powerpoint/2010/main" val="2180338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384028"/>
              </p:ext>
            </p:extLst>
          </p:nvPr>
        </p:nvGraphicFramePr>
        <p:xfrm>
          <a:off x="745836" y="1690688"/>
          <a:ext cx="4400550" cy="384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rism 7" r:id="rId3" imgW="4399778" imgH="3849984" progId="Prism7.Document">
                  <p:embed/>
                </p:oleObj>
              </mc:Choice>
              <mc:Fallback>
                <p:oleObj name="Prism 7" r:id="rId3" imgW="4399778" imgH="3849984" progId="Prism7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36" y="1690688"/>
                        <a:ext cx="4400550" cy="3849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911637"/>
              </p:ext>
            </p:extLst>
          </p:nvPr>
        </p:nvGraphicFramePr>
        <p:xfrm>
          <a:off x="6319693" y="1792978"/>
          <a:ext cx="3860800" cy="3505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rism 7" r:id="rId5" imgW="4399778" imgH="3566627" progId="Prism7.Document">
                  <p:embed/>
                </p:oleObj>
              </mc:Choice>
              <mc:Fallback>
                <p:oleObj name="Prism 7" r:id="rId5" imgW="4399778" imgH="3566627" progId="Prism7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9693" y="1792978"/>
                        <a:ext cx="3860800" cy="35050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64545610-D3F2-9A6D-57A6-361BE2E6E071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904433" y="225103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FINDINGS- II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4433" y="5540376"/>
            <a:ext cx="11093604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Anti-TT IgG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titres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between HEU and HU infants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HEU had significant lower anti-TT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titres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at Birth (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p=0.02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and at Week 15 (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p=0.01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dirty="0"/>
              <a:t>Mann Whitney U test.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953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061216" y="0"/>
            <a:ext cx="2066128" cy="960531"/>
            <a:chOff x="5987980" y="3581095"/>
            <a:chExt cx="2066128" cy="96053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7980" y="3611418"/>
              <a:ext cx="1031657" cy="8101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3577" y="3581095"/>
              <a:ext cx="960531" cy="96053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86F3B3-81CA-F9E1-C27C-5AB9D7A8EAD4}"/>
              </a:ext>
            </a:extLst>
          </p:cNvPr>
          <p:cNvSpPr txBox="1">
            <a:spLocks/>
          </p:cNvSpPr>
          <p:nvPr/>
        </p:nvSpPr>
        <p:spPr bwMode="auto">
          <a:xfrm>
            <a:off x="4409440" y="30323"/>
            <a:ext cx="4287520" cy="97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</a:rPr>
              <a:t>IMPLICATIONS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1927" y="1092059"/>
            <a:ext cx="11157528" cy="437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Our data shows weaker immune responses in HEU to Tetanus vaccine.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HIV exposure may alter how well HEU infants and children respond to vaccinations.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Our data highlighting that HEU infants present with altered immune responses.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strategies that focus on new approaches can improving vaccination responses in HEU infants (ex. additional booster shots for vaccine preventable diseases).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250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061216" y="0"/>
            <a:ext cx="2066128" cy="960531"/>
            <a:chOff x="5987980" y="3581095"/>
            <a:chExt cx="2066128" cy="96053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7980" y="3611418"/>
              <a:ext cx="1031657" cy="8101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3577" y="3581095"/>
              <a:ext cx="960531" cy="960531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29" y="2177021"/>
            <a:ext cx="4438273" cy="46272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365" y="5795910"/>
            <a:ext cx="1008376" cy="1008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7844" y="6052236"/>
            <a:ext cx="2194751" cy="5486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8891" y="712402"/>
            <a:ext cx="750787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7487" y="1403883"/>
            <a:ext cx="4286528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Acknowledgements: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4090" y="6139259"/>
            <a:ext cx="1637984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Sponsors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7F8CD5-BF08-2202-1095-F943FAD55C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80" y="2437293"/>
            <a:ext cx="5277587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7675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bdc6489-e816-4d5f-a964-770eaacd0870}" enabled="1" method="Standard" siteId="{995c8049-bfb4-4df7-a971-0330afa808c9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1297</Words>
  <Application>Microsoft Office PowerPoint</Application>
  <PresentationFormat>Widescreen</PresentationFormat>
  <Paragraphs>208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MS Mincho</vt:lpstr>
      <vt:lpstr>Aptos</vt:lpstr>
      <vt:lpstr>Arial</vt:lpstr>
      <vt:lpstr>BlinkMacSystemFont</vt:lpstr>
      <vt:lpstr>Calibri</vt:lpstr>
      <vt:lpstr>Calibri Light</vt:lpstr>
      <vt:lpstr>Cambria</vt:lpstr>
      <vt:lpstr>Courier New</vt:lpstr>
      <vt:lpstr>Roboto</vt:lpstr>
      <vt:lpstr>Times New Roman</vt:lpstr>
      <vt:lpstr>2_Office Theme</vt:lpstr>
      <vt:lpstr>Prism 7</vt:lpstr>
      <vt:lpstr>PowerPoint Presentation</vt:lpstr>
      <vt:lpstr>Background</vt:lpstr>
      <vt:lpstr>Methodology</vt:lpstr>
      <vt:lpstr>Descriptive and sociodemographic characteristics for all the mother enrolled into the study </vt:lpstr>
      <vt:lpstr>Baseline characteristics of all infants enrolled into the study </vt:lpstr>
      <vt:lpstr>PowerPoint Presentation</vt:lpstr>
      <vt:lpstr>KEY FINDINGS- II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ONGOING STUDIES AT IRCE</dc:title>
  <dc:creator>Temitope Olukomogbon</dc:creator>
  <cp:lastModifiedBy>Preview 9 Rack 2</cp:lastModifiedBy>
  <cp:revision>32</cp:revision>
  <dcterms:created xsi:type="dcterms:W3CDTF">2023-04-14T12:06:10Z</dcterms:created>
  <dcterms:modified xsi:type="dcterms:W3CDTF">2024-07-23T08:27:34Z</dcterms:modified>
</cp:coreProperties>
</file>