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80" r:id="rId1"/>
  </p:sldMasterIdLst>
  <p:notesMasterIdLst>
    <p:notesMasterId r:id="rId15"/>
  </p:notesMasterIdLst>
  <p:sldIdLst>
    <p:sldId id="266" r:id="rId2"/>
    <p:sldId id="273" r:id="rId3"/>
    <p:sldId id="257" r:id="rId4"/>
    <p:sldId id="262" r:id="rId5"/>
    <p:sldId id="269" r:id="rId6"/>
    <p:sldId id="272" r:id="rId7"/>
    <p:sldId id="538" r:id="rId8"/>
    <p:sldId id="537" r:id="rId9"/>
    <p:sldId id="271" r:id="rId10"/>
    <p:sldId id="277" r:id="rId11"/>
    <p:sldId id="535" r:id="rId12"/>
    <p:sldId id="536" r:id="rId13"/>
    <p:sldId id="53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90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97"/>
    <p:restoredTop sz="85714"/>
  </p:normalViewPr>
  <p:slideViewPr>
    <p:cSldViewPr snapToGrid="0" snapToObjects="1">
      <p:cViewPr varScale="1">
        <p:scale>
          <a:sx n="102" d="100"/>
          <a:sy n="102" d="100"/>
        </p:scale>
        <p:origin x="148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D20E5-D8F7-594B-9D91-F763D43B9AF7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8DCDC-D13C-2549-BE6A-717E9EED4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2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771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663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435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58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190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186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17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331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24095-D171-4341-A9DD-CA8C38DFA13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213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0E06508-29B0-CD26-5E55-B30DFEB51329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1812056"/>
            <a:ext cx="7357341" cy="429639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30928-B8B0-4CD7-EA8A-AA46742A9F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162358"/>
            <a:ext cx="7357344" cy="4337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 dirty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750B0-F078-4486-2017-F8B331530B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696043"/>
            <a:ext cx="7357344" cy="38519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/>
              <a:t>Presenter name &amp; affiliation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A26220-484C-E021-DC95-3F0DB777000E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538053-F5FF-0EEB-86C2-6343D0DDDCD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650E2-923F-C3D8-A779-3D63B9AD3B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7672" y="4060719"/>
            <a:ext cx="3553019" cy="22877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1003BC-2DBC-50F0-53BB-5291084D70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70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0" y="2097089"/>
            <a:ext cx="5437191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5437187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458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75613" y="2097089"/>
            <a:ext cx="3673478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7200900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1938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FD00EE-BA8D-4911-16EE-CA53007DC8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7620000" y="0"/>
            <a:ext cx="457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0800" y="1137600"/>
            <a:ext cx="4734000" cy="4579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47838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-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87F51E-9D60-F793-C968-27BFB68286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2097090"/>
            <a:ext cx="3570682" cy="4760909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88719" y="2098800"/>
            <a:ext cx="4690800" cy="3571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007079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273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6388" y="2058000"/>
            <a:ext cx="7632704" cy="40570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Courier New" panose="02070309020205020404" pitchFamily="49" charset="0"/>
              <a:buNone/>
              <a:defRPr sz="1800"/>
            </a:lvl1pPr>
          </a:lstStyle>
          <a:p>
            <a:r>
              <a:rPr lang="en-GB" noProof="0" dirty="0">
                <a:solidFill>
                  <a:srgbClr val="2C90CF"/>
                </a:solidFill>
              </a:rPr>
              <a:t>Question1?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en-GB" dirty="0"/>
              <a:t>Cras </a:t>
            </a:r>
            <a:r>
              <a:rPr lang="en-GB" dirty="0" err="1"/>
              <a:t>ultricies</a:t>
            </a:r>
            <a:r>
              <a:rPr lang="en-GB" dirty="0"/>
              <a:t> ligula </a:t>
            </a:r>
            <a:r>
              <a:rPr lang="en-GB" dirty="0" err="1"/>
              <a:t>sed</a:t>
            </a:r>
            <a:r>
              <a:rPr lang="en-GB" dirty="0"/>
              <a:t> magna dictum porta.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blandit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pulvinar a.</a:t>
            </a:r>
            <a:br>
              <a:rPr lang="en-GB" dirty="0"/>
            </a:br>
            <a:endParaRPr lang="en-GB" dirty="0"/>
          </a:p>
          <a:p>
            <a:r>
              <a:rPr lang="en-GB" noProof="0" dirty="0">
                <a:solidFill>
                  <a:srgbClr val="2C90CF"/>
                </a:solidFill>
              </a:rPr>
              <a:t>Question2?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en-GB" dirty="0"/>
              <a:t>Cras </a:t>
            </a:r>
            <a:r>
              <a:rPr lang="en-GB" dirty="0" err="1"/>
              <a:t>ultricies</a:t>
            </a:r>
            <a:r>
              <a:rPr lang="en-GB" dirty="0"/>
              <a:t> ligula </a:t>
            </a:r>
            <a:r>
              <a:rPr lang="en-GB" dirty="0" err="1"/>
              <a:t>sed</a:t>
            </a:r>
            <a:r>
              <a:rPr lang="en-GB" dirty="0"/>
              <a:t> magna dictum porta.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blandit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pulvinar a.</a:t>
            </a:r>
            <a:br>
              <a:rPr lang="en-GB" dirty="0"/>
            </a:br>
            <a:endParaRPr lang="en-GB" dirty="0"/>
          </a:p>
          <a:p>
            <a:r>
              <a:rPr lang="en-GB" noProof="0" dirty="0">
                <a:solidFill>
                  <a:srgbClr val="2C90CF"/>
                </a:solidFill>
              </a:rPr>
              <a:t>Question3?</a:t>
            </a:r>
            <a:endParaRPr lang="en-GB" dirty="0"/>
          </a:p>
          <a:p>
            <a:r>
              <a:rPr lang="en-GB" dirty="0"/>
              <a:t>Cras </a:t>
            </a:r>
            <a:r>
              <a:rPr lang="en-GB" dirty="0" err="1"/>
              <a:t>ultricies</a:t>
            </a:r>
            <a:r>
              <a:rPr lang="en-GB" dirty="0"/>
              <a:t> ligula </a:t>
            </a:r>
            <a:r>
              <a:rPr lang="en-GB" dirty="0" err="1"/>
              <a:t>sed</a:t>
            </a:r>
            <a:r>
              <a:rPr lang="en-GB" dirty="0"/>
              <a:t> magna dictum porta.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blandit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pulvinar a.</a:t>
            </a:r>
          </a:p>
          <a:p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561975"/>
            <a:ext cx="7632700" cy="1103314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7827BD-B4A1-A8BF-967A-5149D648CD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0425BB-4AFC-0A7F-D69B-AFD558616BAD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2C4D40-64AF-619A-26D2-BCFCF400D637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</p:spTree>
    <p:extLst>
      <p:ext uri="{BB962C8B-B14F-4D97-AF65-F5344CB8AC3E}">
        <p14:creationId xmlns:p14="http://schemas.microsoft.com/office/powerpoint/2010/main" val="954355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1C6E6786-DBAB-6F45-89F6-C610587EB50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007476" y="1600200"/>
            <a:ext cx="6299200" cy="591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 b="1" i="0">
                <a:solidFill>
                  <a:srgbClr val="FF76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2667" b="0" i="0">
                <a:latin typeface="Gotham Medium" panose="02000604030000020004" pitchFamily="2" charset="0"/>
              </a:defRPr>
            </a:lvl2pPr>
            <a:lvl3pPr marL="1219170" indent="0">
              <a:buFont typeface="Arial" panose="020B0604020202020204" pitchFamily="34" charset="0"/>
              <a:buNone/>
              <a:defRPr sz="2667" b="0" i="0">
                <a:latin typeface="Gotham Medium" panose="02000604030000020004" pitchFamily="2" charset="0"/>
              </a:defRPr>
            </a:lvl3pPr>
            <a:lvl4pPr marL="1828754" indent="0">
              <a:buNone/>
              <a:defRPr sz="2667" b="0" i="0">
                <a:latin typeface="Gotham Medium" panose="02000604030000020004" pitchFamily="2" charset="0"/>
              </a:defRPr>
            </a:lvl4pPr>
            <a:lvl5pPr marL="2438339" indent="0">
              <a:buNone/>
              <a:defRPr sz="2667" b="0" i="0">
                <a:latin typeface="Gotham Medium" panose="02000604030000020004" pitchFamily="2" charset="0"/>
              </a:defRPr>
            </a:lvl5pPr>
          </a:lstStyle>
          <a:p>
            <a:pPr lvl="0"/>
            <a:r>
              <a:rPr lang="en-US" dirty="0"/>
              <a:t>Title Slide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63C4AD-18EF-EC4F-BC5D-BE05963A55C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007476" y="2191339"/>
            <a:ext cx="7035800" cy="43872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267"/>
              </a:lnSpc>
              <a:buNone/>
              <a:defRPr sz="2667" b="0" i="0">
                <a:solidFill>
                  <a:srgbClr val="464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lnSpc>
                <a:spcPts val="4267"/>
              </a:lnSpc>
              <a:buNone/>
              <a:defRPr sz="2667" b="0" i="0">
                <a:solidFill>
                  <a:schemeClr val="bg1"/>
                </a:solidFill>
                <a:latin typeface="Gotham Book" panose="02000604040000020004" pitchFamily="2" charset="0"/>
              </a:defRPr>
            </a:lvl2pPr>
            <a:lvl3pPr marL="1219170" indent="0">
              <a:lnSpc>
                <a:spcPts val="4267"/>
              </a:lnSpc>
              <a:buNone/>
              <a:defRPr sz="2667" b="0" i="0">
                <a:solidFill>
                  <a:schemeClr val="bg1"/>
                </a:solidFill>
                <a:latin typeface="Gotham Book" panose="02000604040000020004" pitchFamily="2" charset="0"/>
              </a:defRPr>
            </a:lvl3pPr>
            <a:lvl4pPr marL="1828754" indent="0">
              <a:lnSpc>
                <a:spcPts val="4267"/>
              </a:lnSpc>
              <a:buNone/>
              <a:defRPr sz="2667" b="0" i="0">
                <a:solidFill>
                  <a:schemeClr val="bg1"/>
                </a:solidFill>
                <a:latin typeface="Gotham Book" panose="02000604040000020004" pitchFamily="2" charset="0"/>
              </a:defRPr>
            </a:lvl4pPr>
            <a:lvl5pPr marL="2438339" indent="0">
              <a:lnSpc>
                <a:spcPts val="4267"/>
              </a:lnSpc>
              <a:buNone/>
              <a:defRPr sz="2667" b="0" i="0">
                <a:solidFill>
                  <a:schemeClr val="bg1"/>
                </a:solidFill>
                <a:latin typeface="Gotham Book" panose="02000604040000020004" pitchFamily="2" charset="0"/>
              </a:defRPr>
            </a:lvl5pPr>
          </a:lstStyle>
          <a:p>
            <a:pPr lvl="0"/>
            <a:r>
              <a:rPr lang="en-US" dirty="0"/>
              <a:t>Click to edit Master text styles. </a:t>
            </a:r>
            <a:r>
              <a:rPr lang="en-US" dirty="0" err="1"/>
              <a:t>Explab</a:t>
            </a:r>
            <a:r>
              <a:rPr lang="en-US" dirty="0"/>
              <a:t> </a:t>
            </a:r>
            <a:r>
              <a:rPr lang="en-US" dirty="0" err="1"/>
              <a:t>intem</a:t>
            </a:r>
            <a:r>
              <a:rPr lang="en-US" dirty="0"/>
              <a:t> </a:t>
            </a:r>
            <a:r>
              <a:rPr lang="en-US" dirty="0" err="1"/>
              <a:t>dolupic</a:t>
            </a:r>
            <a:r>
              <a:rPr lang="en-US" dirty="0"/>
              <a:t> </a:t>
            </a:r>
            <a:r>
              <a:rPr lang="en-US" dirty="0" err="1"/>
              <a:t>illest</a:t>
            </a:r>
            <a:r>
              <a:rPr lang="en-US" dirty="0"/>
              <a:t> </a:t>
            </a:r>
            <a:r>
              <a:rPr lang="en-US" dirty="0" err="1"/>
              <a:t>haria</a:t>
            </a:r>
            <a:r>
              <a:rPr lang="en-US" dirty="0"/>
              <a:t> </a:t>
            </a:r>
            <a:r>
              <a:rPr lang="en-US" dirty="0" err="1"/>
              <a:t>volorei</a:t>
            </a:r>
            <a:r>
              <a:rPr lang="en-US" dirty="0"/>
              <a:t> </a:t>
            </a:r>
            <a:r>
              <a:rPr lang="en-US" dirty="0" err="1"/>
              <a:t>uriorent</a:t>
            </a:r>
            <a:r>
              <a:rPr lang="en-US" dirty="0"/>
              <a:t> </a:t>
            </a:r>
            <a:r>
              <a:rPr lang="en-US" dirty="0" err="1"/>
              <a:t>dempore</a:t>
            </a:r>
            <a:r>
              <a:rPr lang="en-US" dirty="0"/>
              <a:t> </a:t>
            </a:r>
            <a:r>
              <a:rPr lang="en-US" dirty="0" err="1"/>
              <a:t>esci</a:t>
            </a:r>
            <a:r>
              <a:rPr lang="en-US" dirty="0"/>
              <a:t> sit </a:t>
            </a:r>
            <a:r>
              <a:rPr lang="en-US" dirty="0" err="1"/>
              <a:t>pereseq</a:t>
            </a:r>
            <a:r>
              <a:rPr lang="en-US" dirty="0"/>
              <a:t> </a:t>
            </a:r>
            <a:r>
              <a:rPr lang="en-US" dirty="0" err="1"/>
              <a:t>uibusa</a:t>
            </a:r>
            <a:r>
              <a:rPr lang="en-US" dirty="0"/>
              <a:t> </a:t>
            </a:r>
            <a:r>
              <a:rPr lang="en-US" dirty="0" err="1"/>
              <a:t>coneserum</a:t>
            </a:r>
            <a:r>
              <a:rPr lang="en-US" dirty="0"/>
              <a:t> </a:t>
            </a:r>
            <a:r>
              <a:rPr lang="en-US" dirty="0" err="1"/>
              <a:t>etur</a:t>
            </a:r>
            <a:r>
              <a:rPr lang="en-US" dirty="0"/>
              <a:t> mi, </a:t>
            </a:r>
            <a:r>
              <a:rPr lang="en-US" dirty="0" err="1"/>
              <a:t>velecusant</a:t>
            </a:r>
            <a:r>
              <a:rPr lang="en-US" dirty="0"/>
              <a:t> </a:t>
            </a:r>
            <a:r>
              <a:rPr lang="en-US" dirty="0" err="1"/>
              <a:t>fugitas</a:t>
            </a:r>
            <a:r>
              <a:rPr lang="en-US" dirty="0"/>
              <a:t> as con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dolo</a:t>
            </a:r>
            <a:r>
              <a:rPr lang="en-US" dirty="0"/>
              <a:t> con </a:t>
            </a:r>
            <a:r>
              <a:rPr lang="en-US" dirty="0" err="1"/>
              <a:t>cuptatectam</a:t>
            </a:r>
            <a:r>
              <a:rPr lang="en-US" dirty="0"/>
              <a:t>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eniae</a:t>
            </a:r>
            <a:r>
              <a:rPr lang="en-US" dirty="0"/>
              <a:t> </a:t>
            </a:r>
            <a:r>
              <a:rPr lang="en-US" dirty="0" err="1"/>
              <a:t>maio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607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F5EE9-054B-49CF-C714-3B4EF9E4C64F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0DA7D-2DD8-A57A-3FF5-CAA8CD78ED41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C70770-A7D4-D1BA-618C-E7C4E5567B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1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6388" y="2097091"/>
            <a:ext cx="7632704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Courier New" panose="02070309020205020404" pitchFamily="49" charset="0"/>
              <a:buNone/>
              <a:defRPr sz="2000"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D8009-8440-8D46-8AD7-A2541109AEA4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7827BD-B4A1-A8BF-967A-5149D648CD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19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759B3F-D110-D6ED-127F-0FAAA91002E8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2000"/>
            </a:lvl1pPr>
          </a:lstStyle>
          <a:p>
            <a:r>
              <a:rPr lang="en-GB" noProof="0"/>
              <a:t>Nulla quis lorem ut libero malesuada feugiat. Curabitur non nulla sit amet nisl tempus convallis quis ac lectus.</a:t>
            </a:r>
          </a:p>
          <a:p>
            <a:r>
              <a:rPr lang="en-GB" noProof="0"/>
              <a:t>Proin eget tortor risus. Lorem ipsum dolor sit amet, consectetur adipiscing elit.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Donec rutrum congue leo eget malesuada.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Curabitur aliquet quam id dui posuere blandit.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Proin eget tortor risus.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8" cy="1223964"/>
          </a:xfrm>
          <a:prstGeom prst="rect">
            <a:avLst/>
          </a:prstGeom>
          <a:noFill/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F21790-326B-DB22-0FD0-1775D2C0D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86641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84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84E54A-D965-FC50-802E-562CE671CB7A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4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2C575-DA7D-953C-CA15-BC6E245458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86641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57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997201"/>
            <a:ext cx="5437187" cy="32035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3006253"/>
            <a:ext cx="5437188" cy="31945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77C5BB-ECCB-7A41-A232-01EA8F05C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913" y="2097088"/>
            <a:ext cx="5437187" cy="647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Caption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AD9058-33A3-1840-83AB-734EB9C24F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1903" y="2097088"/>
            <a:ext cx="5437188" cy="647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 dirty="0"/>
              <a:t>Caption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683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558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68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16388" y="2097089"/>
            <a:ext cx="7632703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3368799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2391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6390" y="441326"/>
            <a:ext cx="7632692" cy="12239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07" y="2097090"/>
            <a:ext cx="11306175" cy="40798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911C2-CB14-73B1-B98D-60E41E95A97B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rcRect/>
          <a:stretch/>
        </p:blipFill>
        <p:spPr>
          <a:xfrm>
            <a:off x="251232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8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73" r:id="rId2"/>
    <p:sldLayoutId id="2147483684" r:id="rId3"/>
    <p:sldLayoutId id="2147483690" r:id="rId4"/>
    <p:sldLayoutId id="2147483694" r:id="rId5"/>
    <p:sldLayoutId id="2147483691" r:id="rId6"/>
    <p:sldLayoutId id="2147483665" r:id="rId7"/>
    <p:sldLayoutId id="2147483667" r:id="rId8"/>
    <p:sldLayoutId id="2147483698" r:id="rId9"/>
    <p:sldLayoutId id="2147483699" r:id="rId10"/>
    <p:sldLayoutId id="2147483700" r:id="rId11"/>
    <p:sldLayoutId id="2147483696" r:id="rId12"/>
    <p:sldLayoutId id="2147483697" r:id="rId13"/>
    <p:sldLayoutId id="2147483674" r:id="rId14"/>
    <p:sldLayoutId id="2147483701" r:id="rId15"/>
    <p:sldLayoutId id="214748370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2593">
          <p15:clr>
            <a:srgbClr val="F26B43"/>
          </p15:clr>
        </p15:guide>
        <p15:guide id="3" pos="2865">
          <p15:clr>
            <a:srgbClr val="F26B43"/>
          </p15:clr>
        </p15:guide>
        <p15:guide id="4" pos="3704">
          <p15:clr>
            <a:srgbClr val="F26B43"/>
          </p15:clr>
        </p15:guide>
        <p15:guide id="5" pos="3976">
          <p15:clr>
            <a:srgbClr val="F26B43"/>
          </p15:clr>
        </p15:guide>
        <p15:guide id="6" pos="4815">
          <p15:clr>
            <a:srgbClr val="F26B43"/>
          </p15:clr>
        </p15:guide>
        <p15:guide id="7" pos="5087">
          <p15:clr>
            <a:srgbClr val="F26B43"/>
          </p15:clr>
        </p15:guide>
        <p15:guide id="8" pos="7401">
          <p15:clr>
            <a:srgbClr val="F26B43"/>
          </p15:clr>
        </p15:guide>
        <p15:guide id="9" orient="horz" pos="278">
          <p15:clr>
            <a:srgbClr val="F26B43"/>
          </p15:clr>
        </p15:guide>
        <p15:guide id="10" orient="horz" pos="1049">
          <p15:clr>
            <a:srgbClr val="F26B43"/>
          </p15:clr>
        </p15:guide>
        <p15:guide id="11" orient="horz" pos="1321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orient="horz" pos="4178">
          <p15:clr>
            <a:srgbClr val="F26B43"/>
          </p15:clr>
        </p15:guide>
        <p15:guide id="14" orient="horz" pos="40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emf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8.jpeg"/><Relationship Id="rId4" Type="http://schemas.openxmlformats.org/officeDocument/2006/relationships/image" Target="../media/image37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4D35D-9FB0-95A3-17CD-1754C0D7C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88" y="2561603"/>
            <a:ext cx="7357341" cy="4296397"/>
          </a:xfrm>
        </p:spPr>
        <p:txBody>
          <a:bodyPr anchor="ctr" anchorCtr="0">
            <a:normAutofit/>
          </a:bodyPr>
          <a:lstStyle/>
          <a:p>
            <a:r>
              <a:rPr lang="en-GB" sz="3600" noProof="0" dirty="0"/>
              <a:t>Maternal HIV status alters the breastmilk </a:t>
            </a:r>
            <a:r>
              <a:rPr lang="en-GB" sz="3600" noProof="0" dirty="0" err="1"/>
              <a:t>virome</a:t>
            </a:r>
            <a:r>
              <a:rPr lang="en-GB" sz="3600" noProof="0" dirty="0"/>
              <a:t> of mothers living with HIV and the gut </a:t>
            </a:r>
            <a:r>
              <a:rPr lang="en-GB" sz="3600" noProof="0" dirty="0" err="1"/>
              <a:t>virome</a:t>
            </a:r>
            <a:r>
              <a:rPr lang="en-GB" sz="3600" noProof="0" dirty="0"/>
              <a:t> of related infants through early life</a:t>
            </a:r>
            <a:endParaRPr lang="en-GB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84B2F-E52F-9015-D192-CF183D2561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6385" y="2469800"/>
            <a:ext cx="7357344" cy="433798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HIV in children: What are the challenges?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289A9C-59C8-D96C-FF8D-6EF6BF55A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385" y="1481235"/>
            <a:ext cx="7357344" cy="385199"/>
          </a:xfrm>
        </p:spPr>
        <p:txBody>
          <a:bodyPr>
            <a:noAutofit/>
          </a:bodyPr>
          <a:lstStyle/>
          <a:p>
            <a:r>
              <a:rPr lang="en-GB" sz="2000" dirty="0"/>
              <a:t>Bryan Brown </a:t>
            </a:r>
          </a:p>
          <a:p>
            <a:r>
              <a:rPr lang="en-GB" sz="2000" dirty="0"/>
              <a:t>University of Washington</a:t>
            </a:r>
          </a:p>
          <a:p>
            <a:r>
              <a:rPr lang="en-GB" sz="2000" dirty="0"/>
              <a:t>Seattle Children’s Research Institute</a:t>
            </a:r>
          </a:p>
        </p:txBody>
      </p:sp>
    </p:spTree>
    <p:extLst>
      <p:ext uri="{BB962C8B-B14F-4D97-AF65-F5344CB8AC3E}">
        <p14:creationId xmlns:p14="http://schemas.microsoft.com/office/powerpoint/2010/main" val="924144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AB556B6A-EAF9-A145-61EF-901B99F85519}"/>
              </a:ext>
            </a:extLst>
          </p:cNvPr>
          <p:cNvGrpSpPr/>
          <p:nvPr/>
        </p:nvGrpSpPr>
        <p:grpSpPr>
          <a:xfrm>
            <a:off x="2515985" y="1010000"/>
            <a:ext cx="8581610" cy="5437141"/>
            <a:chOff x="2515985" y="1010000"/>
            <a:chExt cx="8581610" cy="543714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6DFBACE-AE19-F568-7E75-6E605EAF7010}"/>
                </a:ext>
              </a:extLst>
            </p:cNvPr>
            <p:cNvGrpSpPr/>
            <p:nvPr/>
          </p:nvGrpSpPr>
          <p:grpSpPr>
            <a:xfrm>
              <a:off x="2515985" y="1010000"/>
              <a:ext cx="8581610" cy="5437141"/>
              <a:chOff x="2515985" y="1010000"/>
              <a:chExt cx="8581610" cy="5437141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EF4B9A38-9CE8-6F6A-691B-3C62FE3B34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9193"/>
              <a:stretch/>
            </p:blipFill>
            <p:spPr>
              <a:xfrm>
                <a:off x="2515985" y="1010000"/>
                <a:ext cx="6389476" cy="5437141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CB802BA4-B27F-229E-819B-E3F9F9E81E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90819" t="45411" b="38063"/>
              <a:stretch/>
            </p:blipFill>
            <p:spPr>
              <a:xfrm>
                <a:off x="8919547" y="3241127"/>
                <a:ext cx="1086561" cy="1511326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33FE97-D6F1-53D8-9C67-0D2629C3BA49}"/>
                  </a:ext>
                </a:extLst>
              </p:cNvPr>
              <p:cNvSpPr txBox="1"/>
              <p:nvPr/>
            </p:nvSpPr>
            <p:spPr>
              <a:xfrm>
                <a:off x="8942792" y="2987212"/>
                <a:ext cx="21548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Genome type</a:t>
                </a: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B888F14-ACC3-A8C9-A35D-7BCF1E386ABB}"/>
                </a:ext>
              </a:extLst>
            </p:cNvPr>
            <p:cNvSpPr/>
            <p:nvPr/>
          </p:nvSpPr>
          <p:spPr>
            <a:xfrm>
              <a:off x="9332940" y="4387436"/>
              <a:ext cx="420624" cy="246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88000" tIns="288000" rIns="288000" bIns="288000" rtlCol="0" anchor="t"/>
            <a:lstStyle/>
            <a:p>
              <a:pPr algn="l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6E74FA-4315-BF6E-49B1-C3569CD4209A}"/>
                </a:ext>
              </a:extLst>
            </p:cNvPr>
            <p:cNvSpPr txBox="1"/>
            <p:nvPr/>
          </p:nvSpPr>
          <p:spPr>
            <a:xfrm>
              <a:off x="9259853" y="4326547"/>
              <a:ext cx="10239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unknown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8CE90B16-2195-3B57-1EC8-7E57E4200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65" y="153577"/>
            <a:ext cx="10331660" cy="1223964"/>
          </a:xfrm>
        </p:spPr>
        <p:txBody>
          <a:bodyPr>
            <a:noAutofit/>
          </a:bodyPr>
          <a:lstStyle/>
          <a:p>
            <a:r>
              <a:rPr lang="en-GB" sz="2400" noProof="0" dirty="0"/>
              <a:t>The </a:t>
            </a:r>
            <a:r>
              <a:rPr lang="en-GB" sz="2400" u="sng" noProof="0" dirty="0"/>
              <a:t>gut </a:t>
            </a:r>
            <a:r>
              <a:rPr lang="en-GB" sz="2400" u="sng" noProof="0" dirty="0" err="1"/>
              <a:t>viromes</a:t>
            </a:r>
            <a:r>
              <a:rPr lang="en-GB" sz="2400" u="sng" noProof="0" dirty="0"/>
              <a:t> of infants </a:t>
            </a:r>
            <a:r>
              <a:rPr lang="en-GB" sz="2400" noProof="0" dirty="0"/>
              <a:t>are similarly dominated by double stranded DNA viruses and bacteriophages </a:t>
            </a:r>
            <a:br>
              <a:rPr lang="en-GB" sz="2400" noProof="0" dirty="0"/>
            </a:br>
            <a:endParaRPr lang="en-GB" sz="2400" noProof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D43E30-3EBF-C73B-8BDD-A31CFE6C9675}"/>
              </a:ext>
            </a:extLst>
          </p:cNvPr>
          <p:cNvSpPr txBox="1"/>
          <p:nvPr/>
        </p:nvSpPr>
        <p:spPr>
          <a:xfrm rot="16200000">
            <a:off x="1205026" y="3161501"/>
            <a:ext cx="2145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Relative Abundance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F8AE289-1C96-782D-059E-75C0AF6F1082}"/>
              </a:ext>
            </a:extLst>
          </p:cNvPr>
          <p:cNvGrpSpPr/>
          <p:nvPr/>
        </p:nvGrpSpPr>
        <p:grpSpPr>
          <a:xfrm>
            <a:off x="2567119" y="1030819"/>
            <a:ext cx="8530476" cy="5416322"/>
            <a:chOff x="2567119" y="1030819"/>
            <a:chExt cx="8530476" cy="541632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E7872F4-DAB9-5BFA-7C1F-1AF5F70B41BD}"/>
                </a:ext>
              </a:extLst>
            </p:cNvPr>
            <p:cNvGrpSpPr/>
            <p:nvPr/>
          </p:nvGrpSpPr>
          <p:grpSpPr>
            <a:xfrm>
              <a:off x="2567119" y="1030819"/>
              <a:ext cx="8530476" cy="5416322"/>
              <a:chOff x="2567119" y="1030819"/>
              <a:chExt cx="8530476" cy="5416322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F806AE9E-139F-6AB3-C180-A0B2FA9D3891}"/>
                  </a:ext>
                </a:extLst>
              </p:cNvPr>
              <p:cNvGrpSpPr/>
              <p:nvPr/>
            </p:nvGrpSpPr>
            <p:grpSpPr>
              <a:xfrm>
                <a:off x="2567119" y="1030819"/>
                <a:ext cx="8530476" cy="5416322"/>
                <a:chOff x="2575620" y="1020409"/>
                <a:chExt cx="8530476" cy="5416322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DF439B3C-A771-8DF9-CE7A-67F1268F5886}"/>
                    </a:ext>
                  </a:extLst>
                </p:cNvPr>
                <p:cNvGrpSpPr/>
                <p:nvPr/>
              </p:nvGrpSpPr>
              <p:grpSpPr>
                <a:xfrm>
                  <a:off x="8934289" y="2896495"/>
                  <a:ext cx="2171807" cy="2109873"/>
                  <a:chOff x="8934289" y="2896495"/>
                  <a:chExt cx="2171807" cy="2109873"/>
                </a:xfrm>
              </p:grpSpPr>
              <p:grpSp>
                <p:nvGrpSpPr>
                  <p:cNvPr id="10" name="Group 9">
                    <a:extLst>
                      <a:ext uri="{FF2B5EF4-FFF2-40B4-BE49-F238E27FC236}">
                        <a16:creationId xmlns:a16="http://schemas.microsoft.com/office/drawing/2014/main" id="{C314B0D3-9E5F-F39E-1CB4-75E7E54A0429}"/>
                      </a:ext>
                    </a:extLst>
                  </p:cNvPr>
                  <p:cNvGrpSpPr/>
                  <p:nvPr/>
                </p:nvGrpSpPr>
                <p:grpSpPr>
                  <a:xfrm>
                    <a:off x="8934289" y="2896495"/>
                    <a:ext cx="2171807" cy="1307170"/>
                    <a:chOff x="10020193" y="5504523"/>
                    <a:chExt cx="2171807" cy="1307170"/>
                  </a:xfrm>
                </p:grpSpPr>
                <p:pic>
                  <p:nvPicPr>
                    <p:cNvPr id="2" name="Picture 1">
                      <a:extLst>
                        <a:ext uri="{FF2B5EF4-FFF2-40B4-BE49-F238E27FC236}">
                          <a16:creationId xmlns:a16="http://schemas.microsoft.com/office/drawing/2014/main" id="{E4394B6E-EBEE-9242-8D76-E2C7211CF52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/>
                    <a:srcRect l="88633" t="47704" b="41275"/>
                    <a:stretch/>
                  </p:blipFill>
                  <p:spPr>
                    <a:xfrm>
                      <a:off x="10020193" y="5673800"/>
                      <a:ext cx="1502797" cy="1137893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4" name="TextBox 3">
                      <a:extLst>
                        <a:ext uri="{FF2B5EF4-FFF2-40B4-BE49-F238E27FC236}">
                          <a16:creationId xmlns:a16="http://schemas.microsoft.com/office/drawing/2014/main" id="{4B6B3662-43D8-33AE-FEC9-77A69FC330B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037197" y="5504523"/>
                      <a:ext cx="2154803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Predicted host</a:t>
                      </a:r>
                    </a:p>
                  </p:txBody>
                </p:sp>
              </p:grpSp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96C5275A-55CA-80AF-F9A4-C775C089FF29}"/>
                      </a:ext>
                    </a:extLst>
                  </p:cNvPr>
                  <p:cNvSpPr/>
                  <p:nvPr/>
                </p:nvSpPr>
                <p:spPr>
                  <a:xfrm>
                    <a:off x="8965096" y="4094922"/>
                    <a:ext cx="1220677" cy="91144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288000" tIns="288000" rIns="288000" bIns="288000" rtlCol="0" anchor="t"/>
                  <a:lstStyle/>
                  <a:p>
                    <a:pPr algn="l"/>
                    <a:endParaRPr lang="en-US" dirty="0"/>
                  </a:p>
                </p:txBody>
              </p:sp>
            </p:grpSp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48D9B300-5FEB-0144-246F-7F785DF7C7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r="10545"/>
                <a:stretch/>
              </p:blipFill>
              <p:spPr>
                <a:xfrm>
                  <a:off x="2575620" y="1020409"/>
                  <a:ext cx="6270206" cy="5416322"/>
                </a:xfrm>
                <a:prstGeom prst="rect">
                  <a:avLst/>
                </a:prstGeom>
              </p:spPr>
            </p:pic>
          </p:grp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E62696C-F8EC-FC32-DFEA-0628FDC47FD9}"/>
                  </a:ext>
                </a:extLst>
              </p:cNvPr>
              <p:cNvSpPr/>
              <p:nvPr/>
            </p:nvSpPr>
            <p:spPr>
              <a:xfrm>
                <a:off x="9409176" y="3822192"/>
                <a:ext cx="512064" cy="5043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288000" tIns="288000" rIns="288000" bIns="288000" rtlCol="0" anchor="t"/>
              <a:lstStyle/>
              <a:p>
                <a:pPr algn="l"/>
                <a:endParaRPr lang="en-US" dirty="0"/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551506F-B71B-2A36-1606-C6453371272C}"/>
                </a:ext>
              </a:extLst>
            </p:cNvPr>
            <p:cNvSpPr txBox="1"/>
            <p:nvPr/>
          </p:nvSpPr>
          <p:spPr>
            <a:xfrm>
              <a:off x="9332940" y="3758559"/>
              <a:ext cx="10239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unknown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796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E90B16-2195-3B57-1EC8-7E57E4200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65" y="153577"/>
            <a:ext cx="9802651" cy="1223964"/>
          </a:xfrm>
        </p:spPr>
        <p:txBody>
          <a:bodyPr>
            <a:noAutofit/>
          </a:bodyPr>
          <a:lstStyle/>
          <a:p>
            <a:r>
              <a:rPr lang="en-GB" sz="2400" dirty="0"/>
              <a:t>The </a:t>
            </a:r>
            <a:r>
              <a:rPr lang="en-GB" sz="2400" u="sng" dirty="0"/>
              <a:t>gut </a:t>
            </a:r>
            <a:r>
              <a:rPr lang="en-GB" sz="2400" u="sng" dirty="0" err="1"/>
              <a:t>viromes</a:t>
            </a:r>
            <a:r>
              <a:rPr lang="en-GB" sz="2400" u="sng" dirty="0"/>
              <a:t> of </a:t>
            </a:r>
            <a:r>
              <a:rPr lang="en-GB" sz="2400" u="sng" dirty="0" err="1"/>
              <a:t>i</a:t>
            </a:r>
            <a:r>
              <a:rPr lang="en-GB" sz="2400" u="sng" noProof="0" dirty="0" err="1"/>
              <a:t>nfants</a:t>
            </a:r>
            <a:r>
              <a:rPr lang="en-GB" sz="2400" noProof="0" dirty="0"/>
              <a:t> exposed to HIV display increased abundance of diverse viral families, including key predicted lytic bacteriophages</a:t>
            </a:r>
            <a:br>
              <a:rPr lang="en-GB" sz="2400" noProof="0" dirty="0"/>
            </a:br>
            <a:endParaRPr lang="en-GB" sz="2400" noProof="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2CC3071-0F21-12D3-15D7-C28DCA4FC8F5}"/>
              </a:ext>
            </a:extLst>
          </p:cNvPr>
          <p:cNvGrpSpPr/>
          <p:nvPr/>
        </p:nvGrpSpPr>
        <p:grpSpPr>
          <a:xfrm>
            <a:off x="5600327" y="1498276"/>
            <a:ext cx="6771299" cy="4463612"/>
            <a:chOff x="5600327" y="1498276"/>
            <a:chExt cx="6771299" cy="446361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6B6945F-0C10-5D7E-2494-4B43823DEB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896" t="15606" b="13780"/>
            <a:stretch/>
          </p:blipFill>
          <p:spPr>
            <a:xfrm>
              <a:off x="5600327" y="2156898"/>
              <a:ext cx="6771299" cy="3804990"/>
            </a:xfrm>
            <a:prstGeom prst="rect">
              <a:avLst/>
            </a:prstGeom>
          </p:spPr>
        </p:pic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FEB78D3-FB4D-0813-0D5D-647C6923FD14}"/>
                </a:ext>
              </a:extLst>
            </p:cNvPr>
            <p:cNvGrpSpPr/>
            <p:nvPr/>
          </p:nvGrpSpPr>
          <p:grpSpPr>
            <a:xfrm>
              <a:off x="7717536" y="1498276"/>
              <a:ext cx="3438144" cy="537886"/>
              <a:chOff x="3382214" y="1370007"/>
              <a:chExt cx="3438144" cy="537886"/>
            </a:xfrm>
          </p:grpSpPr>
          <p:sp>
            <p:nvSpPr>
              <p:cNvPr id="33" name="Right Arrow 32">
                <a:extLst>
                  <a:ext uri="{FF2B5EF4-FFF2-40B4-BE49-F238E27FC236}">
                    <a16:creationId xmlns:a16="http://schemas.microsoft.com/office/drawing/2014/main" id="{BA079B54-996B-7A23-CCF3-060E11CB782F}"/>
                  </a:ext>
                </a:extLst>
              </p:cNvPr>
              <p:cNvSpPr/>
              <p:nvPr/>
            </p:nvSpPr>
            <p:spPr>
              <a:xfrm rot="10800000">
                <a:off x="3382214" y="1647006"/>
                <a:ext cx="1435602" cy="260885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ight Arrow 33">
                <a:extLst>
                  <a:ext uri="{FF2B5EF4-FFF2-40B4-BE49-F238E27FC236}">
                    <a16:creationId xmlns:a16="http://schemas.microsoft.com/office/drawing/2014/main" id="{A5BEA9C5-D479-994C-E35C-7FDC7B02596F}"/>
                  </a:ext>
                </a:extLst>
              </p:cNvPr>
              <p:cNvSpPr/>
              <p:nvPr/>
            </p:nvSpPr>
            <p:spPr>
              <a:xfrm>
                <a:off x="5297890" y="1647008"/>
                <a:ext cx="1522468" cy="260885"/>
              </a:xfrm>
              <a:prstGeom prst="rightArrow">
                <a:avLst/>
              </a:prstGeom>
              <a:solidFill>
                <a:srgbClr val="8968C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1D2F867-2FD8-56B1-ECD8-E8FDF1E5070D}"/>
                  </a:ext>
                </a:extLst>
              </p:cNvPr>
              <p:cNvSpPr txBox="1"/>
              <p:nvPr/>
            </p:nvSpPr>
            <p:spPr>
              <a:xfrm>
                <a:off x="3564672" y="1373774"/>
                <a:ext cx="16638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Increased in HEU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E37B3AA-7C25-F5C6-93A8-3488C6572D64}"/>
                  </a:ext>
                </a:extLst>
              </p:cNvPr>
              <p:cNvSpPr txBox="1"/>
              <p:nvPr/>
            </p:nvSpPr>
            <p:spPr>
              <a:xfrm>
                <a:off x="5084565" y="1370007"/>
                <a:ext cx="16638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Increased in HU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A5AAA7C-CB57-BED5-5649-1145ABAD77A6}"/>
              </a:ext>
            </a:extLst>
          </p:cNvPr>
          <p:cNvGrpSpPr/>
          <p:nvPr/>
        </p:nvGrpSpPr>
        <p:grpSpPr>
          <a:xfrm>
            <a:off x="155165" y="1832957"/>
            <a:ext cx="6151695" cy="4207625"/>
            <a:chOff x="155165" y="1832957"/>
            <a:chExt cx="6151695" cy="420762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1915AAF-831C-2653-27A2-6B331B2FE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5165" y="1832957"/>
              <a:ext cx="5445162" cy="4207625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43CC1FB-E04E-012F-A0E8-EDF2CC44E6C2}"/>
                </a:ext>
              </a:extLst>
            </p:cNvPr>
            <p:cNvSpPr txBox="1"/>
            <p:nvPr/>
          </p:nvSpPr>
          <p:spPr>
            <a:xfrm>
              <a:off x="4644314" y="5144238"/>
              <a:ext cx="16625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P = 0.004</a:t>
              </a:r>
            </a:p>
          </p:txBody>
        </p:sp>
      </p:grpSp>
      <p:sp>
        <p:nvSpPr>
          <p:cNvPr id="45" name="Frame 44">
            <a:extLst>
              <a:ext uri="{FF2B5EF4-FFF2-40B4-BE49-F238E27FC236}">
                <a16:creationId xmlns:a16="http://schemas.microsoft.com/office/drawing/2014/main" id="{A2D404D2-B640-5A49-DF2D-C47C2AE5C74D}"/>
              </a:ext>
            </a:extLst>
          </p:cNvPr>
          <p:cNvSpPr/>
          <p:nvPr/>
        </p:nvSpPr>
        <p:spPr>
          <a:xfrm>
            <a:off x="350735" y="1815363"/>
            <a:ext cx="2652600" cy="1894221"/>
          </a:xfrm>
          <a:prstGeom prst="frame">
            <a:avLst>
              <a:gd name="adj1" fmla="val 163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75FB24A-1E28-F7D0-4BB5-E520C6116F90}"/>
              </a:ext>
            </a:extLst>
          </p:cNvPr>
          <p:cNvGrpSpPr/>
          <p:nvPr/>
        </p:nvGrpSpPr>
        <p:grpSpPr>
          <a:xfrm>
            <a:off x="5684139" y="1303698"/>
            <a:ext cx="6603673" cy="5382969"/>
            <a:chOff x="5684139" y="1303698"/>
            <a:chExt cx="6603673" cy="538296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04C216F-589C-4E92-3669-54502126C36B}"/>
                </a:ext>
              </a:extLst>
            </p:cNvPr>
            <p:cNvGrpSpPr/>
            <p:nvPr/>
          </p:nvGrpSpPr>
          <p:grpSpPr>
            <a:xfrm>
              <a:off x="5684139" y="1303698"/>
              <a:ext cx="6603673" cy="5382969"/>
              <a:chOff x="5684139" y="1303698"/>
              <a:chExt cx="6603673" cy="5382969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7AD68BF-DED4-4243-F555-EE78138B03E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885"/>
              <a:stretch/>
            </p:blipFill>
            <p:spPr>
              <a:xfrm>
                <a:off x="5684139" y="1377541"/>
                <a:ext cx="6603673" cy="5309126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6BAB21A-CF56-90ED-E710-C22B4BEBEB29}"/>
                  </a:ext>
                </a:extLst>
              </p:cNvPr>
              <p:cNvSpPr txBox="1"/>
              <p:nvPr/>
            </p:nvSpPr>
            <p:spPr>
              <a:xfrm>
                <a:off x="8166743" y="1303698"/>
                <a:ext cx="16638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Increased in HEU</a:t>
                </a:r>
              </a:p>
            </p:txBody>
          </p:sp>
          <p:sp>
            <p:nvSpPr>
              <p:cNvPr id="18" name="Right Arrow 17">
                <a:extLst>
                  <a:ext uri="{FF2B5EF4-FFF2-40B4-BE49-F238E27FC236}">
                    <a16:creationId xmlns:a16="http://schemas.microsoft.com/office/drawing/2014/main" id="{2394E92D-A4E9-01D0-476B-4719E76F65F5}"/>
                  </a:ext>
                </a:extLst>
              </p:cNvPr>
              <p:cNvSpPr/>
              <p:nvPr/>
            </p:nvSpPr>
            <p:spPr>
              <a:xfrm rot="10800000">
                <a:off x="7548543" y="1562935"/>
                <a:ext cx="3742688" cy="260885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6BB95E9-04A3-C086-0936-88577B0002EB}"/>
                </a:ext>
              </a:extLst>
            </p:cNvPr>
            <p:cNvSpPr txBox="1"/>
            <p:nvPr/>
          </p:nvSpPr>
          <p:spPr>
            <a:xfrm>
              <a:off x="6019000" y="1502043"/>
              <a:ext cx="1737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*</a:t>
              </a:r>
              <a:r>
                <a:rPr lang="en-US" b="1" dirty="0"/>
                <a:t>predicted</a:t>
              </a:r>
            </a:p>
          </p:txBody>
        </p:sp>
      </p:grpSp>
      <p:sp>
        <p:nvSpPr>
          <p:cNvPr id="42" name="Frame 41">
            <a:extLst>
              <a:ext uri="{FF2B5EF4-FFF2-40B4-BE49-F238E27FC236}">
                <a16:creationId xmlns:a16="http://schemas.microsoft.com/office/drawing/2014/main" id="{FD31F43F-9BD5-C330-F689-13F521F6A845}"/>
              </a:ext>
            </a:extLst>
          </p:cNvPr>
          <p:cNvSpPr/>
          <p:nvPr/>
        </p:nvSpPr>
        <p:spPr>
          <a:xfrm>
            <a:off x="5684139" y="2174289"/>
            <a:ext cx="2803890" cy="479455"/>
          </a:xfrm>
          <a:prstGeom prst="frame">
            <a:avLst>
              <a:gd name="adj1" fmla="val 766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57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7C650A-942D-8A36-7505-652762A22AD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50575" y="375458"/>
            <a:ext cx="6299200" cy="591139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D4DAC8-8138-C283-E905-F973EB613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58" y="2039388"/>
            <a:ext cx="1033047" cy="11790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6B12A4-102B-9AE6-BE44-15E34B5C1C1E}"/>
              </a:ext>
            </a:extLst>
          </p:cNvPr>
          <p:cNvSpPr txBox="1"/>
          <p:nvPr/>
        </p:nvSpPr>
        <p:spPr>
          <a:xfrm>
            <a:off x="2227811" y="2236506"/>
            <a:ext cx="88613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Infants exposed to HIV host an altered community of viruses and greater relative abundance of several taxa from diverse viral families in their GI tract in early life.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440F5B-3698-63B0-3F41-80D1417306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72" y="3782545"/>
            <a:ext cx="849246" cy="8138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0704FF-1B54-64E6-8303-B13992749998}"/>
              </a:ext>
            </a:extLst>
          </p:cNvPr>
          <p:cNvSpPr txBox="1"/>
          <p:nvPr/>
        </p:nvSpPr>
        <p:spPr>
          <a:xfrm>
            <a:off x="2186247" y="3782545"/>
            <a:ext cx="88613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Infants exposed to HIV also host an elevated relative abundance of several virulent bacteriophages predicted to infect distinct host species, including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Bifidobacteria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0AB356-BD1A-CBB6-DE6C-A0D4BC8048FF}"/>
              </a:ext>
            </a:extLst>
          </p:cNvPr>
          <p:cNvSpPr txBox="1"/>
          <p:nvPr/>
        </p:nvSpPr>
        <p:spPr>
          <a:xfrm>
            <a:off x="2186246" y="5281606"/>
            <a:ext cx="88613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Breast milk from mothers living with HIV displays an altered composition and reduced relative abundance of temperate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Bifiidobacteria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phages.</a:t>
            </a:r>
          </a:p>
        </p:txBody>
      </p:sp>
      <p:pic>
        <p:nvPicPr>
          <p:cNvPr id="12" name="Picture 11" descr="A picture containing vessel, bottle&#10;&#10;Description automatically generated">
            <a:extLst>
              <a:ext uri="{FF2B5EF4-FFF2-40B4-BE49-F238E27FC236}">
                <a16:creationId xmlns:a16="http://schemas.microsoft.com/office/drawing/2014/main" id="{51C8342C-0CE7-EBC5-D99E-36A919543F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35" y="5237577"/>
            <a:ext cx="351904" cy="64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86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C3A404-7730-CC43-8A24-EA3AFA8B5733}"/>
              </a:ext>
            </a:extLst>
          </p:cNvPr>
          <p:cNvSpPr txBox="1">
            <a:spLocks/>
          </p:cNvSpPr>
          <p:nvPr/>
        </p:nvSpPr>
        <p:spPr>
          <a:xfrm>
            <a:off x="122028" y="1443517"/>
            <a:ext cx="6386512" cy="61428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33" b="1" dirty="0" err="1">
                <a:latin typeface="Arial" panose="020B0604020202020204" pitchFamily="34" charset="0"/>
                <a:cs typeface="Arial" panose="020B0604020202020204" pitchFamily="34" charset="0"/>
              </a:rPr>
              <a:t>Jaspan</a:t>
            </a:r>
            <a:r>
              <a:rPr lang="en-US" sz="1333" b="1" dirty="0">
                <a:latin typeface="Arial" panose="020B0604020202020204" pitchFamily="34" charset="0"/>
                <a:cs typeface="Arial" panose="020B0604020202020204" pitchFamily="34" charset="0"/>
              </a:rPr>
              <a:t> Group, Seattle Children’s</a:t>
            </a:r>
          </a:p>
          <a:p>
            <a:pPr marL="380990" indent="-380990">
              <a:lnSpc>
                <a:spcPct val="100000"/>
              </a:lnSpc>
              <a:spcBef>
                <a:spcPts val="0"/>
              </a:spcBef>
            </a:pPr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Donald </a:t>
            </a:r>
            <a:r>
              <a:rPr lang="en-US" sz="1333" dirty="0" err="1">
                <a:latin typeface="Arial" panose="020B0604020202020204" pitchFamily="34" charset="0"/>
                <a:cs typeface="Arial" panose="020B0604020202020204" pitchFamily="34" charset="0"/>
              </a:rPr>
              <a:t>Nyangahu</a:t>
            </a:r>
            <a:endParaRPr lang="en-US" sz="13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>
              <a:lnSpc>
                <a:spcPct val="100000"/>
              </a:lnSpc>
              <a:spcBef>
                <a:spcPts val="0"/>
              </a:spcBef>
            </a:pPr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Melanie Gasper</a:t>
            </a:r>
          </a:p>
          <a:p>
            <a:pPr marL="380990" indent="-380990">
              <a:lnSpc>
                <a:spcPct val="100000"/>
              </a:lnSpc>
              <a:spcBef>
                <a:spcPts val="0"/>
              </a:spcBef>
            </a:pPr>
            <a:r>
              <a:rPr lang="en-US" sz="1333" dirty="0" err="1">
                <a:latin typeface="Arial" panose="020B0604020202020204" pitchFamily="34" charset="0"/>
                <a:cs typeface="Arial" panose="020B0604020202020204" pitchFamily="34" charset="0"/>
              </a:rPr>
              <a:t>Smritee</a:t>
            </a:r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latin typeface="Arial" panose="020B0604020202020204" pitchFamily="34" charset="0"/>
                <a:cs typeface="Arial" panose="020B0604020202020204" pitchFamily="34" charset="0"/>
              </a:rPr>
              <a:t>Dabee</a:t>
            </a:r>
            <a:endParaRPr lang="en-US" sz="13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>
              <a:lnSpc>
                <a:spcPct val="100000"/>
              </a:lnSpc>
              <a:spcBef>
                <a:spcPts val="0"/>
              </a:spcBef>
            </a:pPr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Colin Feng</a:t>
            </a:r>
          </a:p>
          <a:p>
            <a:pPr marL="380990" indent="-380990">
              <a:lnSpc>
                <a:spcPct val="100000"/>
              </a:lnSpc>
              <a:spcBef>
                <a:spcPts val="0"/>
              </a:spcBef>
            </a:pPr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Bryan Yi</a:t>
            </a:r>
          </a:p>
          <a:p>
            <a:pPr marL="380990" indent="-380990">
              <a:lnSpc>
                <a:spcPct val="100000"/>
              </a:lnSpc>
              <a:spcBef>
                <a:spcPts val="0"/>
              </a:spcBef>
            </a:pPr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Brandon </a:t>
            </a:r>
            <a:r>
              <a:rPr lang="en-US" sz="1333" dirty="0" err="1">
                <a:latin typeface="Arial" panose="020B0604020202020204" pitchFamily="34" charset="0"/>
                <a:cs typeface="Arial" panose="020B0604020202020204" pitchFamily="34" charset="0"/>
              </a:rPr>
              <a:t>Maust</a:t>
            </a:r>
            <a:endParaRPr lang="en-US" sz="13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>
              <a:lnSpc>
                <a:spcPct val="100000"/>
              </a:lnSpc>
              <a:spcBef>
                <a:spcPts val="0"/>
              </a:spcBef>
            </a:pPr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Audrey Byrne</a:t>
            </a:r>
          </a:p>
          <a:p>
            <a:pPr marL="380990" indent="-380990">
              <a:lnSpc>
                <a:spcPct val="100000"/>
              </a:lnSpc>
              <a:spcBef>
                <a:spcPts val="0"/>
              </a:spcBef>
            </a:pPr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Allison James</a:t>
            </a:r>
          </a:p>
          <a:p>
            <a:pPr marL="380990" indent="-380990">
              <a:lnSpc>
                <a:spcPct val="100000"/>
              </a:lnSpc>
              <a:spcBef>
                <a:spcPts val="0"/>
              </a:spcBef>
            </a:pPr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Dana Kamenz</a:t>
            </a:r>
          </a:p>
          <a:p>
            <a:pPr marL="380990" indent="-380990">
              <a:lnSpc>
                <a:spcPct val="100000"/>
              </a:lnSpc>
              <a:spcBef>
                <a:spcPts val="0"/>
              </a:spcBef>
            </a:pPr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Sera Lee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3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33" b="1" dirty="0" err="1">
                <a:latin typeface="Arial" panose="020B0604020202020204" pitchFamily="34" charset="0"/>
                <a:cs typeface="Arial" panose="020B0604020202020204" pitchFamily="34" charset="0"/>
              </a:rPr>
              <a:t>Jaspan</a:t>
            </a:r>
            <a:r>
              <a:rPr lang="en-US" sz="1333" b="1" dirty="0">
                <a:latin typeface="Arial" panose="020B0604020202020204" pitchFamily="34" charset="0"/>
                <a:cs typeface="Arial" panose="020B0604020202020204" pitchFamily="34" charset="0"/>
              </a:rPr>
              <a:t> Group, University of Cape Town</a:t>
            </a:r>
          </a:p>
          <a:p>
            <a:pPr marL="380990" indent="-380990">
              <a:lnSpc>
                <a:spcPct val="100000"/>
              </a:lnSpc>
              <a:spcBef>
                <a:spcPts val="0"/>
              </a:spcBef>
            </a:pPr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Enock </a:t>
            </a:r>
            <a:r>
              <a:rPr lang="en-US" sz="1333" dirty="0" err="1">
                <a:latin typeface="Arial" panose="020B0604020202020204" pitchFamily="34" charset="0"/>
                <a:cs typeface="Arial" panose="020B0604020202020204" pitchFamily="34" charset="0"/>
              </a:rPr>
              <a:t>Havyarimana</a:t>
            </a:r>
            <a:endParaRPr lang="en-US" sz="13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>
              <a:lnSpc>
                <a:spcPct val="100000"/>
              </a:lnSpc>
              <a:spcBef>
                <a:spcPts val="0"/>
              </a:spcBef>
            </a:pPr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Shameem </a:t>
            </a:r>
            <a:r>
              <a:rPr lang="en-US" sz="1333" dirty="0" err="1">
                <a:latin typeface="Arial" panose="020B0604020202020204" pitchFamily="34" charset="0"/>
                <a:cs typeface="Arial" panose="020B0604020202020204" pitchFamily="34" charset="0"/>
              </a:rPr>
              <a:t>Jaumdally</a:t>
            </a:r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80990" indent="-380990">
              <a:lnSpc>
                <a:spcPct val="100000"/>
              </a:lnSpc>
              <a:spcBef>
                <a:spcPts val="0"/>
              </a:spcBef>
            </a:pPr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Anna-Ursula Happel</a:t>
            </a:r>
          </a:p>
          <a:p>
            <a:pPr marL="380990" indent="-380990">
              <a:lnSpc>
                <a:spcPct val="100000"/>
              </a:lnSpc>
              <a:spcBef>
                <a:spcPts val="0"/>
              </a:spcBef>
            </a:pPr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Christina </a:t>
            </a:r>
            <a:r>
              <a:rPr lang="en-US" sz="1333" dirty="0" err="1">
                <a:latin typeface="Arial" panose="020B0604020202020204" pitchFamily="34" charset="0"/>
                <a:cs typeface="Arial" panose="020B0604020202020204" pitchFamily="34" charset="0"/>
              </a:rPr>
              <a:t>Balle</a:t>
            </a:r>
            <a:endParaRPr lang="en-US" sz="13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>
              <a:lnSpc>
                <a:spcPct val="100000"/>
              </a:lnSpc>
              <a:spcBef>
                <a:spcPts val="0"/>
              </a:spcBef>
            </a:pPr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Saori Iwase</a:t>
            </a:r>
          </a:p>
          <a:p>
            <a:pPr marL="380990" indent="-380990">
              <a:lnSpc>
                <a:spcPct val="100000"/>
              </a:lnSpc>
              <a:spcBef>
                <a:spcPts val="0"/>
              </a:spcBef>
            </a:pPr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Janine </a:t>
            </a:r>
            <a:r>
              <a:rPr lang="en-US" sz="1333" dirty="0" err="1">
                <a:latin typeface="Arial" panose="020B0604020202020204" pitchFamily="34" charset="0"/>
                <a:cs typeface="Arial" panose="020B0604020202020204" pitchFamily="34" charset="0"/>
              </a:rPr>
              <a:t>Huevel</a:t>
            </a:r>
            <a:endParaRPr lang="en-US" sz="13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>
              <a:lnSpc>
                <a:spcPct val="100000"/>
              </a:lnSpc>
              <a:spcBef>
                <a:spcPts val="0"/>
              </a:spcBef>
            </a:pPr>
            <a:r>
              <a:rPr lang="en-US" sz="1333" dirty="0" err="1">
                <a:latin typeface="Arial" panose="020B0604020202020204" pitchFamily="34" charset="0"/>
                <a:cs typeface="Arial" panose="020B0604020202020204" pitchFamily="34" charset="0"/>
              </a:rPr>
              <a:t>Adijat</a:t>
            </a:r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latin typeface="Arial" panose="020B0604020202020204" pitchFamily="34" charset="0"/>
                <a:cs typeface="Arial" panose="020B0604020202020204" pitchFamily="34" charset="0"/>
              </a:rPr>
              <a:t>Jimoh</a:t>
            </a:r>
            <a:endParaRPr lang="en-US" sz="13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3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33" b="1" dirty="0">
                <a:latin typeface="Arial" panose="020B0604020202020204" pitchFamily="34" charset="0"/>
                <a:cs typeface="Arial" panose="020B0604020202020204" pitchFamily="34" charset="0"/>
              </a:rPr>
              <a:t>Arvind </a:t>
            </a:r>
            <a:r>
              <a:rPr lang="en-US" sz="1333" b="1" dirty="0" err="1">
                <a:latin typeface="Arial" panose="020B0604020202020204" pitchFamily="34" charset="0"/>
                <a:cs typeface="Arial" panose="020B0604020202020204" pitchFamily="34" charset="0"/>
              </a:rPr>
              <a:t>Varsani</a:t>
            </a:r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, Arizona State University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33" b="1" dirty="0">
                <a:latin typeface="Arial" panose="020B0604020202020204" pitchFamily="34" charset="0"/>
                <a:cs typeface="Arial" panose="020B0604020202020204" pitchFamily="34" charset="0"/>
              </a:rPr>
              <a:t>Sam Minot</a:t>
            </a:r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, Fred Hutchinson Cancer Center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33" b="1" dirty="0">
                <a:latin typeface="Arial" panose="020B0604020202020204" pitchFamily="34" charset="0"/>
                <a:cs typeface="Arial" panose="020B0604020202020204" pitchFamily="34" charset="0"/>
              </a:rPr>
              <a:t>Lori Holtz</a:t>
            </a:r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, Washington University in St. Louis</a:t>
            </a:r>
          </a:p>
          <a:p>
            <a:pPr marL="380990" indent="-380990">
              <a:lnSpc>
                <a:spcPct val="100000"/>
              </a:lnSpc>
              <a:spcBef>
                <a:spcPts val="0"/>
              </a:spcBef>
            </a:pPr>
            <a:endParaRPr lang="en-US" sz="13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33" b="1" dirty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1333" b="1" dirty="0" err="1">
                <a:latin typeface="Arial" panose="020B0604020202020204" pitchFamily="34" charset="0"/>
                <a:cs typeface="Arial" panose="020B0604020202020204" pitchFamily="34" charset="0"/>
              </a:rPr>
              <a:t>InFANT</a:t>
            </a:r>
            <a:r>
              <a:rPr lang="en-US" sz="1333" b="1" dirty="0">
                <a:latin typeface="Arial" panose="020B0604020202020204" pitchFamily="34" charset="0"/>
                <a:cs typeface="Arial" panose="020B0604020202020204" pitchFamily="34" charset="0"/>
              </a:rPr>
              <a:t> Study participants and coordinators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333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DF35CC-7948-6043-B070-75D1CAE4F3AE}"/>
              </a:ext>
            </a:extLst>
          </p:cNvPr>
          <p:cNvSpPr txBox="1"/>
          <p:nvPr/>
        </p:nvSpPr>
        <p:spPr>
          <a:xfrm>
            <a:off x="5671267" y="5496632"/>
            <a:ext cx="4429247" cy="912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333" b="1" dirty="0">
                <a:latin typeface="Arial" panose="020B0604020202020204" pitchFamily="34" charset="0"/>
                <a:cs typeface="Arial" panose="020B0604020202020204" pitchFamily="34" charset="0"/>
              </a:rPr>
              <a:t>Funding:</a:t>
            </a:r>
          </a:p>
          <a:p>
            <a:r>
              <a:rPr lang="en-US" sz="1333" b="1" dirty="0">
                <a:latin typeface="Arial" panose="020B0604020202020204" pitchFamily="34" charset="0"/>
                <a:cs typeface="Arial" panose="020B0604020202020204" pitchFamily="34" charset="0"/>
              </a:rPr>
              <a:t>R01HD102239 (</a:t>
            </a:r>
            <a:r>
              <a:rPr lang="en-US" sz="1333" b="1" dirty="0" err="1">
                <a:latin typeface="Arial" panose="020B0604020202020204" pitchFamily="34" charset="0"/>
                <a:cs typeface="Arial" panose="020B0604020202020204" pitchFamily="34" charset="0"/>
              </a:rPr>
              <a:t>Jaspan</a:t>
            </a:r>
            <a:r>
              <a:rPr lang="en-US" sz="1333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l"/>
            <a:r>
              <a:rPr lang="en-US" sz="1333" b="1" dirty="0">
                <a:latin typeface="Arial" panose="020B0604020202020204" pitchFamily="34" charset="0"/>
                <a:cs typeface="Arial" panose="020B0604020202020204" pitchFamily="34" charset="0"/>
              </a:rPr>
              <a:t>F32HD102290 (Brown)</a:t>
            </a:r>
          </a:p>
          <a:p>
            <a:pPr algn="l"/>
            <a:r>
              <a:rPr lang="en-US" sz="1333" b="1" dirty="0">
                <a:latin typeface="Arial" panose="020B0604020202020204" pitchFamily="34" charset="0"/>
                <a:cs typeface="Arial" panose="020B0604020202020204" pitchFamily="34" charset="0"/>
              </a:rPr>
              <a:t>K99HD106861 (Brown)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B6E14E-3E5B-2145-8E22-3CCE3362E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222" y="5110069"/>
            <a:ext cx="1725677" cy="16859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00D04F-A2A6-A64B-ACCA-15AFE3355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9867" y="5493472"/>
            <a:ext cx="2007333" cy="1302537"/>
          </a:xfrm>
          <a:prstGeom prst="rect">
            <a:avLst/>
          </a:prstGeom>
        </p:spPr>
      </p:pic>
      <p:pic>
        <p:nvPicPr>
          <p:cNvPr id="3" name="Picture 2" descr="A group of people posing for a photo on a bridge&#10;&#10;Description automatically generated with medium confidence">
            <a:extLst>
              <a:ext uri="{FF2B5EF4-FFF2-40B4-BE49-F238E27FC236}">
                <a16:creationId xmlns:a16="http://schemas.microsoft.com/office/drawing/2014/main" id="{B979C1F8-E485-522E-2090-E4977103E8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376" y="949220"/>
            <a:ext cx="6197691" cy="4134664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66D873FF-3FA6-ED95-0C49-17A35C96970F}"/>
              </a:ext>
            </a:extLst>
          </p:cNvPr>
          <p:cNvSpPr txBox="1">
            <a:spLocks/>
          </p:cNvSpPr>
          <p:nvPr/>
        </p:nvSpPr>
        <p:spPr>
          <a:xfrm>
            <a:off x="1709005" y="167183"/>
            <a:ext cx="10331660" cy="12239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3633984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2BBDC2C-9722-542F-5E24-AA7BEFA75F2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noProof="0" dirty="0">
                <a:solidFill>
                  <a:srgbClr val="2C90CF"/>
                </a:solidFill>
                <a:latin typeface="+mj-lt"/>
              </a:rPr>
              <a:t>What is your main question?</a:t>
            </a:r>
            <a:endParaRPr lang="en-GB" dirty="0">
              <a:latin typeface="+mj-lt"/>
            </a:endParaRPr>
          </a:p>
          <a:p>
            <a:r>
              <a:rPr lang="en-GB" dirty="0"/>
              <a:t>How does maternal HIV status affect the development of the microbiome in infants exposed to HIV that remain uninfected?</a:t>
            </a:r>
          </a:p>
          <a:p>
            <a:r>
              <a:rPr lang="en-GB" noProof="0" dirty="0">
                <a:solidFill>
                  <a:srgbClr val="2C90CF"/>
                </a:solidFill>
                <a:latin typeface="+mj-lt"/>
              </a:rPr>
              <a:t>What did you find?</a:t>
            </a:r>
            <a:endParaRPr lang="en-GB" dirty="0">
              <a:latin typeface="+mj-lt"/>
            </a:endParaRPr>
          </a:p>
          <a:p>
            <a:r>
              <a:rPr lang="en-GB" dirty="0"/>
              <a:t>We find that maternal HIV status significantly alters the composition of the breastmilk </a:t>
            </a:r>
            <a:r>
              <a:rPr lang="en-GB" dirty="0" err="1"/>
              <a:t>virome</a:t>
            </a:r>
            <a:r>
              <a:rPr lang="en-GB" dirty="0"/>
              <a:t> and alters the composition of the gut </a:t>
            </a:r>
            <a:r>
              <a:rPr lang="en-GB" dirty="0" err="1"/>
              <a:t>virome</a:t>
            </a:r>
            <a:r>
              <a:rPr lang="en-GB" dirty="0"/>
              <a:t> of related infants, relative to uninfected/unexposed controls.</a:t>
            </a:r>
            <a:br>
              <a:rPr lang="en-GB" dirty="0"/>
            </a:br>
            <a:endParaRPr lang="en-GB" dirty="0"/>
          </a:p>
          <a:p>
            <a:r>
              <a:rPr lang="en-GB" noProof="0" dirty="0">
                <a:solidFill>
                  <a:srgbClr val="2C90CF"/>
                </a:solidFill>
                <a:latin typeface="+mj-lt"/>
              </a:rPr>
              <a:t>Why is it important?</a:t>
            </a:r>
            <a:endParaRPr lang="en-GB" dirty="0">
              <a:latin typeface="+mj-lt"/>
            </a:endParaRPr>
          </a:p>
          <a:p>
            <a:r>
              <a:rPr lang="en-GB" dirty="0"/>
              <a:t>These results identify shifts in infant gut viral communities associated with HIV exposure and alterations in bacteriophage abundance that may influence bacterial communities.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74B25A5-088C-2D05-BC66-379846FD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819150"/>
            <a:ext cx="7632700" cy="581025"/>
          </a:xfrm>
        </p:spPr>
        <p:txBody>
          <a:bodyPr>
            <a:normAutofit fontScale="90000"/>
          </a:bodyPr>
          <a:lstStyle/>
          <a:p>
            <a:r>
              <a:rPr lang="en-GB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909858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881" y="198954"/>
            <a:ext cx="9215211" cy="1223964"/>
          </a:xfrm>
        </p:spPr>
        <p:txBody>
          <a:bodyPr>
            <a:noAutofit/>
          </a:bodyPr>
          <a:lstStyle/>
          <a:p>
            <a:r>
              <a:rPr lang="en-GB" sz="2400" noProof="0" dirty="0"/>
              <a:t>Infants exposed to HIV that remain uninfected(HEU) display altered immunity and microbiota relative to infants that are unexposed (HU</a:t>
            </a:r>
            <a:r>
              <a:rPr lang="en-GB" sz="2400" dirty="0"/>
              <a:t>)</a:t>
            </a:r>
            <a:br>
              <a:rPr lang="en-GB" sz="2400" noProof="0" dirty="0"/>
            </a:br>
            <a:endParaRPr lang="en-GB" sz="2400" noProof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1DF9F22-69FF-E928-DFEA-F0C8A56AFD73}"/>
              </a:ext>
            </a:extLst>
          </p:cNvPr>
          <p:cNvGrpSpPr/>
          <p:nvPr/>
        </p:nvGrpSpPr>
        <p:grpSpPr>
          <a:xfrm>
            <a:off x="6850179" y="1890180"/>
            <a:ext cx="1498400" cy="774700"/>
            <a:chOff x="1625800" y="1138501"/>
            <a:chExt cx="1498400" cy="774700"/>
          </a:xfrm>
        </p:grpSpPr>
        <p:pic>
          <p:nvPicPr>
            <p:cNvPr id="7" name="Picture 6" descr="A baby in diaper with its arms raised&#10;&#10;Description automatically generated">
              <a:extLst>
                <a:ext uri="{FF2B5EF4-FFF2-40B4-BE49-F238E27FC236}">
                  <a16:creationId xmlns:a16="http://schemas.microsoft.com/office/drawing/2014/main" id="{550A22F1-3CCC-EF00-8FE8-8FBB5CFC7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6712" y="1138501"/>
              <a:ext cx="559376" cy="774700"/>
            </a:xfrm>
            <a:prstGeom prst="rect">
              <a:avLst/>
            </a:prstGeom>
          </p:spPr>
        </p:pic>
        <p:pic>
          <p:nvPicPr>
            <p:cNvPr id="8" name="Picture 7" descr="A blue skull and crossbones&#10;&#10;Description automatically generated">
              <a:extLst>
                <a:ext uri="{FF2B5EF4-FFF2-40B4-BE49-F238E27FC236}">
                  <a16:creationId xmlns:a16="http://schemas.microsoft.com/office/drawing/2014/main" id="{B209FC7B-0C4F-DC6A-99C3-79CFE3B19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00" y="1202281"/>
              <a:ext cx="533400" cy="647140"/>
            </a:xfrm>
            <a:prstGeom prst="rect">
              <a:avLst/>
            </a:prstGeom>
          </p:spPr>
        </p:pic>
        <p:sp>
          <p:nvSpPr>
            <p:cNvPr id="9" name="Up Arrow 8">
              <a:extLst>
                <a:ext uri="{FF2B5EF4-FFF2-40B4-BE49-F238E27FC236}">
                  <a16:creationId xmlns:a16="http://schemas.microsoft.com/office/drawing/2014/main" id="{32B8D3D0-A603-BC35-6F83-C42F08F75883}"/>
                </a:ext>
              </a:extLst>
            </p:cNvPr>
            <p:cNvSpPr/>
            <p:nvPr/>
          </p:nvSpPr>
          <p:spPr>
            <a:xfrm>
              <a:off x="1625800" y="1255867"/>
              <a:ext cx="152400" cy="533400"/>
            </a:xfrm>
            <a:prstGeom prst="up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FF0000"/>
                </a:highlight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1A0E020-3AF2-C75A-5E1A-DB247F967663}"/>
              </a:ext>
            </a:extLst>
          </p:cNvPr>
          <p:cNvGrpSpPr/>
          <p:nvPr/>
        </p:nvGrpSpPr>
        <p:grpSpPr>
          <a:xfrm>
            <a:off x="4638374" y="2689274"/>
            <a:ext cx="1320277" cy="1092200"/>
            <a:chOff x="6308732" y="3074834"/>
            <a:chExt cx="1320277" cy="1092200"/>
          </a:xfrm>
        </p:grpSpPr>
        <p:pic>
          <p:nvPicPr>
            <p:cNvPr id="14" name="Picture 13" descr="A close-up of a human intestine&#10;&#10;Description automatically generated">
              <a:extLst>
                <a:ext uri="{FF2B5EF4-FFF2-40B4-BE49-F238E27FC236}">
                  <a16:creationId xmlns:a16="http://schemas.microsoft.com/office/drawing/2014/main" id="{090D87FE-1BFC-51B4-C73B-E0841A4FD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8732" y="3074834"/>
              <a:ext cx="1320277" cy="1092200"/>
            </a:xfrm>
            <a:prstGeom prst="rect">
              <a:avLst/>
            </a:prstGeom>
          </p:spPr>
        </p:pic>
        <p:sp>
          <p:nvSpPr>
            <p:cNvPr id="15" name="Lightning Bolt 14">
              <a:extLst>
                <a:ext uri="{FF2B5EF4-FFF2-40B4-BE49-F238E27FC236}">
                  <a16:creationId xmlns:a16="http://schemas.microsoft.com/office/drawing/2014/main" id="{028A8E97-CC29-06AB-FBB3-E280E491FEE6}"/>
                </a:ext>
              </a:extLst>
            </p:cNvPr>
            <p:cNvSpPr/>
            <p:nvPr/>
          </p:nvSpPr>
          <p:spPr>
            <a:xfrm flipH="1">
              <a:off x="7200900" y="3074834"/>
              <a:ext cx="152400" cy="230160"/>
            </a:xfrm>
            <a:prstGeom prst="lightningBol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F646697-97F8-0CEB-4240-BBEC3B4EB988}"/>
              </a:ext>
            </a:extLst>
          </p:cNvPr>
          <p:cNvGrpSpPr/>
          <p:nvPr/>
        </p:nvGrpSpPr>
        <p:grpSpPr>
          <a:xfrm>
            <a:off x="9140500" y="2689274"/>
            <a:ext cx="1532263" cy="895350"/>
            <a:chOff x="1524000" y="3137537"/>
            <a:chExt cx="1532263" cy="895350"/>
          </a:xfrm>
        </p:grpSpPr>
        <p:sp>
          <p:nvSpPr>
            <p:cNvPr id="17" name="Up Arrow 16">
              <a:extLst>
                <a:ext uri="{FF2B5EF4-FFF2-40B4-BE49-F238E27FC236}">
                  <a16:creationId xmlns:a16="http://schemas.microsoft.com/office/drawing/2014/main" id="{E4012DFB-B59D-0E2D-B2CC-7534ECB30DBC}"/>
                </a:ext>
              </a:extLst>
            </p:cNvPr>
            <p:cNvSpPr/>
            <p:nvPr/>
          </p:nvSpPr>
          <p:spPr>
            <a:xfrm rot="10800000">
              <a:off x="1524000" y="3354234"/>
              <a:ext cx="152400" cy="533400"/>
            </a:xfrm>
            <a:prstGeom prst="up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FF0000"/>
                </a:highlight>
              </a:endParaRPr>
            </a:p>
          </p:txBody>
        </p:sp>
        <p:pic>
          <p:nvPicPr>
            <p:cNvPr id="18" name="Picture 17" descr="A syringe and a virus&#10;&#10;Description automatically generated">
              <a:extLst>
                <a:ext uri="{FF2B5EF4-FFF2-40B4-BE49-F238E27FC236}">
                  <a16:creationId xmlns:a16="http://schemas.microsoft.com/office/drawing/2014/main" id="{FC211C85-BC8B-2A9C-A51E-1E46F925D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4970" y="3137537"/>
              <a:ext cx="1181293" cy="895350"/>
            </a:xfrm>
            <a:prstGeom prst="rect">
              <a:avLst/>
            </a:prstGeom>
          </p:spPr>
        </p:pic>
      </p:grpSp>
      <p:pic>
        <p:nvPicPr>
          <p:cNvPr id="19" name="Picture 18" descr="A diagram of a chemical structure&#10;&#10;Description automatically generated">
            <a:extLst>
              <a:ext uri="{FF2B5EF4-FFF2-40B4-BE49-F238E27FC236}">
                <a16:creationId xmlns:a16="http://schemas.microsoft.com/office/drawing/2014/main" id="{0190D000-C049-08A1-8339-5D03BB07A3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168" y="4660236"/>
            <a:ext cx="1914072" cy="99607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ED62B4F-B6BC-B11A-1D5C-5C434C574019}"/>
              </a:ext>
            </a:extLst>
          </p:cNvPr>
          <p:cNvGrpSpPr/>
          <p:nvPr/>
        </p:nvGrpSpPr>
        <p:grpSpPr>
          <a:xfrm>
            <a:off x="9140500" y="4741998"/>
            <a:ext cx="1501602" cy="832546"/>
            <a:chOff x="1600200" y="1637824"/>
            <a:chExt cx="1501602" cy="832546"/>
          </a:xfrm>
        </p:grpSpPr>
        <p:pic>
          <p:nvPicPr>
            <p:cNvPr id="21" name="Picture 20" descr="A group of red lines&#10;&#10;Description automatically generated">
              <a:extLst>
                <a:ext uri="{FF2B5EF4-FFF2-40B4-BE49-F238E27FC236}">
                  <a16:creationId xmlns:a16="http://schemas.microsoft.com/office/drawing/2014/main" id="{1566AA3B-80A5-F1D3-AFD3-98CB517DF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7195" y="1637824"/>
              <a:ext cx="994607" cy="832546"/>
            </a:xfrm>
            <a:prstGeom prst="rect">
              <a:avLst/>
            </a:prstGeom>
          </p:spPr>
        </p:pic>
        <p:sp>
          <p:nvSpPr>
            <p:cNvPr id="22" name="Up Arrow 21">
              <a:extLst>
                <a:ext uri="{FF2B5EF4-FFF2-40B4-BE49-F238E27FC236}">
                  <a16:creationId xmlns:a16="http://schemas.microsoft.com/office/drawing/2014/main" id="{E7359A3B-A14A-C433-EB39-B3F8EA39B5FC}"/>
                </a:ext>
              </a:extLst>
            </p:cNvPr>
            <p:cNvSpPr/>
            <p:nvPr/>
          </p:nvSpPr>
          <p:spPr>
            <a:xfrm rot="10800000">
              <a:off x="1600200" y="1807858"/>
              <a:ext cx="152400" cy="533400"/>
            </a:xfrm>
            <a:prstGeom prst="up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FF0000"/>
                </a:highlight>
              </a:endParaRPr>
            </a:p>
          </p:txBody>
        </p:sp>
      </p:grpSp>
      <p:pic>
        <p:nvPicPr>
          <p:cNvPr id="23" name="Picture 22" descr="A baby sitting and a virus&#10;&#10;Description automatically generated">
            <a:extLst>
              <a:ext uri="{FF2B5EF4-FFF2-40B4-BE49-F238E27FC236}">
                <a16:creationId xmlns:a16="http://schemas.microsoft.com/office/drawing/2014/main" id="{62EFC21C-4BB0-9E77-2E5E-D587F2BB66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147" y="2994961"/>
            <a:ext cx="2048759" cy="16256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4A233B5-F072-F2F0-D19B-E781D958CCBA}"/>
              </a:ext>
            </a:extLst>
          </p:cNvPr>
          <p:cNvSpPr txBox="1"/>
          <p:nvPr/>
        </p:nvSpPr>
        <p:spPr>
          <a:xfrm>
            <a:off x="4505594" y="6642556"/>
            <a:ext cx="76859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Kuhn et al. 2006,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Embree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et al. 2001, Nielsen et al. 2001, Cumberland et al. 2007, Jackson et al. 2022, Monaco et al. 2016, Bender et al. 2016,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Nyangahu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et al. 2024  </a:t>
            </a:r>
          </a:p>
        </p:txBody>
      </p:sp>
    </p:spTree>
    <p:extLst>
      <p:ext uri="{BB962C8B-B14F-4D97-AF65-F5344CB8AC3E}">
        <p14:creationId xmlns:p14="http://schemas.microsoft.com/office/powerpoint/2010/main" val="269481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854EF28-7522-B045-8EEA-D38E9CFBE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003" y="139030"/>
            <a:ext cx="9892746" cy="1223964"/>
          </a:xfrm>
        </p:spPr>
        <p:txBody>
          <a:bodyPr>
            <a:noAutofit/>
          </a:bodyPr>
          <a:lstStyle/>
          <a:p>
            <a:r>
              <a:rPr lang="en-GB" sz="3200" noProof="0" dirty="0"/>
              <a:t>Numbers of children exposed to HIV that remain uninfected (HEU) continue to increase</a:t>
            </a:r>
            <a:br>
              <a:rPr lang="en-GB" sz="3200" noProof="0" dirty="0"/>
            </a:br>
            <a:endParaRPr lang="en-GB" sz="3200" noProof="0" dirty="0"/>
          </a:p>
        </p:txBody>
      </p:sp>
      <p:pic>
        <p:nvPicPr>
          <p:cNvPr id="15" name="Picture 14" descr="A graph showing the number of countries/regions in the world&#10;&#10;Description automatically generated">
            <a:extLst>
              <a:ext uri="{FF2B5EF4-FFF2-40B4-BE49-F238E27FC236}">
                <a16:creationId xmlns:a16="http://schemas.microsoft.com/office/drawing/2014/main" id="{F9799C9F-458C-A224-BBEA-377D7B2A42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20" y="2353141"/>
            <a:ext cx="5888755" cy="38019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818FA02-B45F-FF47-4D59-7F2F01E92AB2}"/>
              </a:ext>
            </a:extLst>
          </p:cNvPr>
          <p:cNvSpPr txBox="1"/>
          <p:nvPr/>
        </p:nvSpPr>
        <p:spPr>
          <a:xfrm>
            <a:off x="7162994" y="2331138"/>
            <a:ext cx="3695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&gt;90% of HEU live in sub-Saharan Africa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1FA64B-0C76-057D-AA16-88BF5F87D785}"/>
              </a:ext>
            </a:extLst>
          </p:cNvPr>
          <p:cNvSpPr txBox="1"/>
          <p:nvPr/>
        </p:nvSpPr>
        <p:spPr>
          <a:xfrm>
            <a:off x="7162994" y="3653225"/>
            <a:ext cx="3119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Rates &gt; 20% of all births in several countries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C9F2B5-0AE4-931E-2817-A78E0D668533}"/>
              </a:ext>
            </a:extLst>
          </p:cNvPr>
          <p:cNvSpPr txBox="1"/>
          <p:nvPr/>
        </p:nvSpPr>
        <p:spPr>
          <a:xfrm>
            <a:off x="7162994" y="4975312"/>
            <a:ext cx="3542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UNAIDS 2022 estimate: 16,000,000 HEU globally</a:t>
            </a:r>
          </a:p>
        </p:txBody>
      </p:sp>
    </p:spTree>
    <p:extLst>
      <p:ext uri="{BB962C8B-B14F-4D97-AF65-F5344CB8AC3E}">
        <p14:creationId xmlns:p14="http://schemas.microsoft.com/office/powerpoint/2010/main" val="3663087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0538A4D-33D0-21F9-7A77-B6EE5197AFE8}"/>
              </a:ext>
            </a:extLst>
          </p:cNvPr>
          <p:cNvGrpSpPr/>
          <p:nvPr/>
        </p:nvGrpSpPr>
        <p:grpSpPr>
          <a:xfrm>
            <a:off x="507369" y="1692226"/>
            <a:ext cx="5890286" cy="964060"/>
            <a:chOff x="-147027" y="1321410"/>
            <a:chExt cx="5890286" cy="9640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384A697-86D1-A598-2C1B-76B451D59870}"/>
                </a:ext>
              </a:extLst>
            </p:cNvPr>
            <p:cNvSpPr/>
            <p:nvPr/>
          </p:nvSpPr>
          <p:spPr>
            <a:xfrm>
              <a:off x="-93158" y="1321410"/>
              <a:ext cx="5733874" cy="89052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68CB454-8F8B-FF52-ACD2-955DA8B49370}"/>
                </a:ext>
              </a:extLst>
            </p:cNvPr>
            <p:cNvSpPr txBox="1"/>
            <p:nvPr/>
          </p:nvSpPr>
          <p:spPr>
            <a:xfrm>
              <a:off x="-147027" y="1331363"/>
              <a:ext cx="589028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Hypothesis: 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the enteric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virome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is one factor influencing the morbidity of infants that are exposed to HIV but remain uninfected either by directly altering immunity, or by altering the composition of enteric bacterial communities.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4326405-BFF1-5F3E-2E05-84ADDFDF1C89}"/>
              </a:ext>
            </a:extLst>
          </p:cNvPr>
          <p:cNvGrpSpPr/>
          <p:nvPr/>
        </p:nvGrpSpPr>
        <p:grpSpPr>
          <a:xfrm>
            <a:off x="7593530" y="1212302"/>
            <a:ext cx="3959408" cy="2831581"/>
            <a:chOff x="5026268" y="1402220"/>
            <a:chExt cx="3959408" cy="283158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3C4393C-FCF5-724F-2DCD-246A7F09A967}"/>
                </a:ext>
              </a:extLst>
            </p:cNvPr>
            <p:cNvSpPr/>
            <p:nvPr/>
          </p:nvSpPr>
          <p:spPr>
            <a:xfrm>
              <a:off x="5293333" y="1534145"/>
              <a:ext cx="3545867" cy="26996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2E7BECA-56D8-03AE-9F04-A1682FA750D2}"/>
                </a:ext>
              </a:extLst>
            </p:cNvPr>
            <p:cNvGrpSpPr/>
            <p:nvPr/>
          </p:nvGrpSpPr>
          <p:grpSpPr>
            <a:xfrm>
              <a:off x="5026268" y="1402220"/>
              <a:ext cx="3959408" cy="2405100"/>
              <a:chOff x="2882559" y="2372806"/>
              <a:chExt cx="3959408" cy="2405100"/>
            </a:xfrm>
          </p:grpSpPr>
          <p:pic>
            <p:nvPicPr>
              <p:cNvPr id="17" name="Picture 16" descr="Icon&#10;&#10;Description automatically generated">
                <a:extLst>
                  <a:ext uri="{FF2B5EF4-FFF2-40B4-BE49-F238E27FC236}">
                    <a16:creationId xmlns:a16="http://schemas.microsoft.com/office/drawing/2014/main" id="{9E1859D9-5E01-B864-A2AB-4F14718A4C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9326" y="2372806"/>
                <a:ext cx="672262" cy="1583352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306A535-6CFA-F706-F21B-84969B8D9D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50414" y="2739385"/>
                <a:ext cx="793488" cy="1115174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97DD853-3A2F-3AA1-8CD1-AB8AD23666AA}"/>
                  </a:ext>
                </a:extLst>
              </p:cNvPr>
              <p:cNvSpPr txBox="1"/>
              <p:nvPr/>
            </p:nvSpPr>
            <p:spPr>
              <a:xfrm>
                <a:off x="2882559" y="4070020"/>
                <a:ext cx="395940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~40 HEU/HU + mothers through 36 weeks</a:t>
                </a: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57F02EC-8192-EA5D-77B7-239B346B238D}"/>
              </a:ext>
            </a:extLst>
          </p:cNvPr>
          <p:cNvGrpSpPr/>
          <p:nvPr/>
        </p:nvGrpSpPr>
        <p:grpSpPr>
          <a:xfrm>
            <a:off x="7812693" y="4175808"/>
            <a:ext cx="3882675" cy="2574246"/>
            <a:chOff x="5664149" y="3422862"/>
            <a:chExt cx="3882675" cy="2574246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80D87FE-A38E-4259-11E6-B6CD203F1EC6}"/>
                </a:ext>
              </a:extLst>
            </p:cNvPr>
            <p:cNvSpPr/>
            <p:nvPr/>
          </p:nvSpPr>
          <p:spPr>
            <a:xfrm>
              <a:off x="5664149" y="3422862"/>
              <a:ext cx="3855229" cy="230832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1D90E01-8862-2B05-1971-1F7DC784DFBD}"/>
                </a:ext>
              </a:extLst>
            </p:cNvPr>
            <p:cNvSpPr txBox="1"/>
            <p:nvPr/>
          </p:nvSpPr>
          <p:spPr>
            <a:xfrm>
              <a:off x="5664149" y="3442563"/>
              <a:ext cx="3882675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All infants were full term, vaginally delivered, and breast fed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All mothers living with HIV were receiving ART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All HEU infants receive ART for up to 6 weeks and had a negative HIV PCR at week 10</a:t>
              </a:r>
            </a:p>
            <a:p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Title 2">
            <a:extLst>
              <a:ext uri="{FF2B5EF4-FFF2-40B4-BE49-F238E27FC236}">
                <a16:creationId xmlns:a16="http://schemas.microsoft.com/office/drawing/2014/main" id="{5ACBAB97-E143-BC62-90FC-A5C02187F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689" y="237590"/>
            <a:ext cx="8596523" cy="1223964"/>
          </a:xfrm>
        </p:spPr>
        <p:txBody>
          <a:bodyPr>
            <a:noAutofit/>
          </a:bodyPr>
          <a:lstStyle/>
          <a:p>
            <a:r>
              <a:rPr lang="en-GB" sz="3200" noProof="0" dirty="0"/>
              <a:t>The </a:t>
            </a:r>
            <a:r>
              <a:rPr lang="en-GB" sz="3200" noProof="0" dirty="0" err="1"/>
              <a:t>InFANT</a:t>
            </a:r>
            <a:r>
              <a:rPr lang="en-GB" sz="3200" noProof="0" dirty="0"/>
              <a:t> </a:t>
            </a:r>
            <a:r>
              <a:rPr lang="en-GB" sz="3200" noProof="0" dirty="0" err="1"/>
              <a:t>substudy</a:t>
            </a:r>
            <a:r>
              <a:rPr lang="en-GB" sz="3200" noProof="0" dirty="0"/>
              <a:t>- microbial determinants of altered immunity</a:t>
            </a:r>
            <a:br>
              <a:rPr lang="en-GB" sz="3200" noProof="0" dirty="0"/>
            </a:br>
            <a:endParaRPr lang="en-GB" sz="3200" noProof="0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D5CDBA3-D8E5-DC99-076A-581B62B918FD}"/>
              </a:ext>
            </a:extLst>
          </p:cNvPr>
          <p:cNvGrpSpPr/>
          <p:nvPr/>
        </p:nvGrpSpPr>
        <p:grpSpPr>
          <a:xfrm>
            <a:off x="344788" y="3105560"/>
            <a:ext cx="7245415" cy="3192260"/>
            <a:chOff x="344788" y="3105560"/>
            <a:chExt cx="7245415" cy="3192260"/>
          </a:xfrm>
        </p:grpSpPr>
        <p:pic>
          <p:nvPicPr>
            <p:cNvPr id="3" name="Picture 2" descr="A test tube with a red liquid&#10;&#10;Description automatically generated">
              <a:extLst>
                <a:ext uri="{FF2B5EF4-FFF2-40B4-BE49-F238E27FC236}">
                  <a16:creationId xmlns:a16="http://schemas.microsoft.com/office/drawing/2014/main" id="{E0066D10-853D-6D41-FC52-122162228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409727" flipH="1">
              <a:off x="856081" y="5221862"/>
              <a:ext cx="217213" cy="501838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D1499862-7FBC-8960-53C0-963076C84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788" y="4653595"/>
              <a:ext cx="428528" cy="462572"/>
            </a:xfrm>
            <a:prstGeom prst="rect">
              <a:avLst/>
            </a:prstGeom>
          </p:spPr>
        </p:pic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6586B4EF-17FD-9173-F00A-F21EAAC3CDCE}"/>
                </a:ext>
              </a:extLst>
            </p:cNvPr>
            <p:cNvGrpSpPr/>
            <p:nvPr/>
          </p:nvGrpSpPr>
          <p:grpSpPr>
            <a:xfrm>
              <a:off x="456955" y="3105560"/>
              <a:ext cx="7133248" cy="3192260"/>
              <a:chOff x="456955" y="3105560"/>
              <a:chExt cx="7133248" cy="3192260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5F023316-A37E-1C5F-0041-FFFE03429D12}"/>
                  </a:ext>
                </a:extLst>
              </p:cNvPr>
              <p:cNvGrpSpPr/>
              <p:nvPr/>
            </p:nvGrpSpPr>
            <p:grpSpPr>
              <a:xfrm>
                <a:off x="456955" y="3105560"/>
                <a:ext cx="7133248" cy="3192260"/>
                <a:chOff x="456955" y="3105560"/>
                <a:chExt cx="7133248" cy="3192260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B177AB42-A091-8ED9-8F90-3FB109E66DD5}"/>
                    </a:ext>
                  </a:extLst>
                </p:cNvPr>
                <p:cNvGrpSpPr/>
                <p:nvPr/>
              </p:nvGrpSpPr>
              <p:grpSpPr>
                <a:xfrm>
                  <a:off x="456955" y="3105560"/>
                  <a:ext cx="7133248" cy="3192260"/>
                  <a:chOff x="5241629" y="3226542"/>
                  <a:chExt cx="3917522" cy="2058255"/>
                </a:xfrm>
              </p:grpSpPr>
              <p:pic>
                <p:nvPicPr>
                  <p:cNvPr id="21" name="Picture 20" descr="A picture containing vessel, bottle&#10;&#10;Description automatically generated">
                    <a:extLst>
                      <a:ext uri="{FF2B5EF4-FFF2-40B4-BE49-F238E27FC236}">
                        <a16:creationId xmlns:a16="http://schemas.microsoft.com/office/drawing/2014/main" id="{1A0E0629-509E-09BF-A866-92540844BB2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472347" y="4209191"/>
                    <a:ext cx="144341" cy="313719"/>
                  </a:xfrm>
                  <a:prstGeom prst="rect">
                    <a:avLst/>
                  </a:prstGeom>
                </p:spPr>
              </p:pic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AED492FB-8E24-3F88-C78E-14DAF29831A2}"/>
                      </a:ext>
                    </a:extLst>
                  </p:cNvPr>
                  <p:cNvGrpSpPr/>
                  <p:nvPr/>
                </p:nvGrpSpPr>
                <p:grpSpPr>
                  <a:xfrm>
                    <a:off x="5241629" y="3226542"/>
                    <a:ext cx="3917522" cy="2058255"/>
                    <a:chOff x="5241629" y="3226542"/>
                    <a:chExt cx="3917522" cy="2058255"/>
                  </a:xfrm>
                </p:grpSpPr>
                <p:pic>
                  <p:nvPicPr>
                    <p:cNvPr id="23" name="Picture 22" descr="A picture containing vessel, bottle&#10;&#10;Description automatically generated">
                      <a:extLst>
                        <a:ext uri="{FF2B5EF4-FFF2-40B4-BE49-F238E27FC236}">
                          <a16:creationId xmlns:a16="http://schemas.microsoft.com/office/drawing/2014/main" id="{3F5EDF2B-3A20-EB50-CC2E-8387B335D14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290091" y="3646900"/>
                      <a:ext cx="109607" cy="238226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24" name="Group 23">
                      <a:extLst>
                        <a:ext uri="{FF2B5EF4-FFF2-40B4-BE49-F238E27FC236}">
                          <a16:creationId xmlns:a16="http://schemas.microsoft.com/office/drawing/2014/main" id="{756B2F73-E2AA-DFCE-9A57-AFC1611C867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41629" y="3226542"/>
                      <a:ext cx="3917522" cy="2058255"/>
                      <a:chOff x="5241629" y="3226542"/>
                      <a:chExt cx="3917522" cy="2058255"/>
                    </a:xfrm>
                  </p:grpSpPr>
                  <p:grpSp>
                    <p:nvGrpSpPr>
                      <p:cNvPr id="29" name="Group 28">
                        <a:extLst>
                          <a:ext uri="{FF2B5EF4-FFF2-40B4-BE49-F238E27FC236}">
                            <a16:creationId xmlns:a16="http://schemas.microsoft.com/office/drawing/2014/main" id="{ACC66091-02D9-912B-FE13-6351CFF78F2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241629" y="3226542"/>
                        <a:ext cx="3917522" cy="2058255"/>
                        <a:chOff x="5241629" y="3226542"/>
                        <a:chExt cx="3917522" cy="2058255"/>
                      </a:xfrm>
                    </p:grpSpPr>
                    <p:grpSp>
                      <p:nvGrpSpPr>
                        <p:cNvPr id="30" name="Group 29">
                          <a:extLst>
                            <a:ext uri="{FF2B5EF4-FFF2-40B4-BE49-F238E27FC236}">
                              <a16:creationId xmlns:a16="http://schemas.microsoft.com/office/drawing/2014/main" id="{458E437F-9FFA-95DF-2207-9C34B5719AA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41629" y="3226542"/>
                          <a:ext cx="3917522" cy="2058255"/>
                          <a:chOff x="5241629" y="3226542"/>
                          <a:chExt cx="3917522" cy="2058255"/>
                        </a:xfrm>
                      </p:grpSpPr>
                      <p:grpSp>
                        <p:nvGrpSpPr>
                          <p:cNvPr id="32" name="Group 31">
                            <a:extLst>
                              <a:ext uri="{FF2B5EF4-FFF2-40B4-BE49-F238E27FC236}">
                                <a16:creationId xmlns:a16="http://schemas.microsoft.com/office/drawing/2014/main" id="{D7A02656-1B09-0C08-B0F9-988E901A90A2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5241629" y="3226542"/>
                            <a:ext cx="3917522" cy="2058255"/>
                            <a:chOff x="952480" y="3560218"/>
                            <a:chExt cx="7669887" cy="3366893"/>
                          </a:xfrm>
                        </p:grpSpPr>
                        <p:grpSp>
                          <p:nvGrpSpPr>
                            <p:cNvPr id="34" name="Group 33">
                              <a:extLst>
                                <a:ext uri="{FF2B5EF4-FFF2-40B4-BE49-F238E27FC236}">
                                  <a16:creationId xmlns:a16="http://schemas.microsoft.com/office/drawing/2014/main" id="{D00148C2-04EB-F9AC-5E7D-A4EAAA9CA54F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952480" y="3560218"/>
                              <a:ext cx="7669887" cy="3366893"/>
                              <a:chOff x="952480" y="3560218"/>
                              <a:chExt cx="7669887" cy="3366893"/>
                            </a:xfrm>
                          </p:grpSpPr>
                          <p:sp>
                            <p:nvSpPr>
                              <p:cNvPr id="38" name="TextBox 37">
                                <a:extLst>
                                  <a:ext uri="{FF2B5EF4-FFF2-40B4-BE49-F238E27FC236}">
                                    <a16:creationId xmlns:a16="http://schemas.microsoft.com/office/drawing/2014/main" id="{0A36A064-14B4-2062-87D8-040CD9513038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1881272" y="5167636"/>
                                <a:ext cx="6741095" cy="175947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pPr>
                                  <a:lnSpc>
                                    <a:spcPct val="150000"/>
                                  </a:lnSpc>
                                </a:pPr>
                                <a:r>
                                  <a:rPr lang="en-US" sz="1400" dirty="0">
                                    <a:latin typeface="Arial" panose="020B0604020202020204" pitchFamily="34" charset="0"/>
                                    <a:ea typeface="Century Gothic" charset="0"/>
                                    <a:cs typeface="Arial" panose="020B0604020202020204" pitchFamily="34" charset="0"/>
                                  </a:rPr>
                                  <a:t>Stool/breast milk for microbiome studies</a:t>
                                </a:r>
                              </a:p>
                              <a:p>
                                <a:pPr>
                                  <a:lnSpc>
                                    <a:spcPct val="150000"/>
                                  </a:lnSpc>
                                </a:pPr>
                                <a:endParaRPr lang="en-US" sz="1400" dirty="0">
                                  <a:latin typeface="Arial" panose="020B0604020202020204" pitchFamily="34" charset="0"/>
                                  <a:ea typeface="Century Gothic" charset="0"/>
                                  <a:cs typeface="Arial" panose="020B0604020202020204" pitchFamily="34" charset="0"/>
                                </a:endParaRPr>
                              </a:p>
                              <a:p>
                                <a:pPr>
                                  <a:lnSpc>
                                    <a:spcPct val="150000"/>
                                  </a:lnSpc>
                                </a:pPr>
                                <a:r>
                                  <a:rPr lang="en-US" sz="1400" dirty="0">
                                    <a:latin typeface="Arial" panose="020B0604020202020204" pitchFamily="34" charset="0"/>
                                    <a:ea typeface="Century Gothic" charset="0"/>
                                    <a:cs typeface="Arial" panose="020B0604020202020204" pitchFamily="34" charset="0"/>
                                  </a:rPr>
                                  <a:t>Blood (vaccine immunogenicity, PBMC, HIV DNA PCR)</a:t>
                                </a:r>
                              </a:p>
                              <a:p>
                                <a:pPr>
                                  <a:lnSpc>
                                    <a:spcPct val="150000"/>
                                  </a:lnSpc>
                                </a:pPr>
                                <a:endParaRPr lang="en-US" sz="1400" dirty="0">
                                  <a:solidFill>
                                    <a:srgbClr val="000000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endParaRPr>
                              </a:p>
                              <a:p>
                                <a:pPr>
                                  <a:lnSpc>
                                    <a:spcPct val="150000"/>
                                  </a:lnSpc>
                                </a:pPr>
                                <a:endParaRPr lang="en-US" sz="1400" dirty="0">
                                  <a:latin typeface="Arial" panose="020B0604020202020204" pitchFamily="34" charset="0"/>
                                  <a:ea typeface="Century Gothic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pic>
                            <p:nvPicPr>
                              <p:cNvPr id="36" name="Picture 35">
                                <a:extLst>
                                  <a:ext uri="{FF2B5EF4-FFF2-40B4-BE49-F238E27FC236}">
                                    <a16:creationId xmlns:a16="http://schemas.microsoft.com/office/drawing/2014/main" id="{BFF79925-E62D-669B-2811-B54550B61E14}"/>
                                  </a:ext>
                                </a:extLst>
                              </p:cNvPr>
                              <p:cNvPicPr>
                                <a:picLocks noChangeAspect="1"/>
                              </p:cNvPicPr>
                              <p:nvPr/>
                            </p:nvPicPr>
                            <p:blipFill rotWithShape="1">
                              <a:blip r:embed="rId8"/>
                              <a:srcRect b="44552"/>
                              <a:stretch/>
                            </p:blipFill>
                            <p:spPr>
                              <a:xfrm>
                                <a:off x="952480" y="3560218"/>
                                <a:ext cx="6995445" cy="1284845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grpSp>
                        <p:sp>
                          <p:nvSpPr>
                            <p:cNvPr id="35" name="Cloud 34">
                              <a:extLst>
                                <a:ext uri="{FF2B5EF4-FFF2-40B4-BE49-F238E27FC236}">
                                  <a16:creationId xmlns:a16="http://schemas.microsoft.com/office/drawing/2014/main" id="{2E389E26-F942-01C5-DB2E-A5DB2D011AD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148287" y="3898059"/>
                              <a:ext cx="282597" cy="243765"/>
                            </a:xfrm>
                            <a:prstGeom prst="cloud">
                              <a:avLst/>
                            </a:prstGeom>
                            <a:solidFill>
                              <a:srgbClr val="7D2C1F"/>
                            </a:solidFill>
                            <a:ln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</a:ln>
                            <a:effectLst/>
                          </p:spPr>
                          <p:style>
                            <a:lnRef idx="1">
                              <a:schemeClr val="accent1"/>
                            </a:lnRef>
                            <a:fillRef idx="3">
                              <a:schemeClr val="accent1"/>
                            </a:fillRef>
                            <a:effectRef idx="2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>
                                <a:latin typeface="Century Gothic" charset="0"/>
                                <a:ea typeface="Century Gothic" charset="0"/>
                                <a:cs typeface="Century Gothic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33" name="Rectangle 32">
                            <a:extLst>
                              <a:ext uri="{FF2B5EF4-FFF2-40B4-BE49-F238E27FC236}">
                                <a16:creationId xmlns:a16="http://schemas.microsoft.com/office/drawing/2014/main" id="{B756C9E1-4BF0-7364-DB77-41F8E1D0CC5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559571" y="3427538"/>
                            <a:ext cx="190529" cy="179737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31" name="Cloud 30">
                          <a:extLst>
                            <a:ext uri="{FF2B5EF4-FFF2-40B4-BE49-F238E27FC236}">
                              <a16:creationId xmlns:a16="http://schemas.microsoft.com/office/drawing/2014/main" id="{9C784B4C-8A83-0F1F-1AD1-A8218D4806A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745156" y="3427538"/>
                          <a:ext cx="144341" cy="149019"/>
                        </a:xfrm>
                        <a:prstGeom prst="cloud">
                          <a:avLst/>
                        </a:prstGeom>
                        <a:solidFill>
                          <a:schemeClr val="accent2">
                            <a:lumMod val="5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>
                            <a:latin typeface="Century Gothic" charset="0"/>
                            <a:ea typeface="Century Gothic" charset="0"/>
                            <a:cs typeface="Century Gothic" charset="0"/>
                          </a:endParaRPr>
                        </a:p>
                      </p:txBody>
                    </p:sp>
                  </p:grpSp>
                  <p:pic>
                    <p:nvPicPr>
                      <p:cNvPr id="27" name="Picture 26" descr="A picture containing vessel, bottle&#10;&#10;Description automatically generated">
                        <a:extLst>
                          <a:ext uri="{FF2B5EF4-FFF2-40B4-BE49-F238E27FC236}">
                            <a16:creationId xmlns:a16="http://schemas.microsoft.com/office/drawing/2014/main" id="{04459031-CCF2-E98C-64FD-E463DADAAC8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179662" y="3898850"/>
                        <a:ext cx="109607" cy="238226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6" name="Picture 25" descr="A picture containing vessel, bottle&#10;&#10;Description automatically generated">
                        <a:extLst>
                          <a:ext uri="{FF2B5EF4-FFF2-40B4-BE49-F238E27FC236}">
                            <a16:creationId xmlns:a16="http://schemas.microsoft.com/office/drawing/2014/main" id="{AA3321DE-F1A9-A40B-7798-1748F383387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418443" y="3891022"/>
                        <a:ext cx="109607" cy="238226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8" name="Picture 27" descr="A picture containing vessel, bottle&#10;&#10;Description automatically generated">
                        <a:extLst>
                          <a:ext uri="{FF2B5EF4-FFF2-40B4-BE49-F238E27FC236}">
                            <a16:creationId xmlns:a16="http://schemas.microsoft.com/office/drawing/2014/main" id="{FDC57ECB-9570-2423-1A06-001539A0AA6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995298" y="3893204"/>
                        <a:ext cx="109607" cy="238226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5" name="Picture 24" descr="A picture containing vessel, bottle&#10;&#10;Description automatically generated">
                        <a:extLst>
                          <a:ext uri="{FF2B5EF4-FFF2-40B4-BE49-F238E27FC236}">
                            <a16:creationId xmlns:a16="http://schemas.microsoft.com/office/drawing/2014/main" id="{8431BC71-DBA7-EDA3-8178-9483753E31F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774193" y="3895474"/>
                        <a:ext cx="109607" cy="238226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37B6CC2-D8D7-498B-3BB6-0750C08A12A9}"/>
                    </a:ext>
                  </a:extLst>
                </p:cNvPr>
                <p:cNvSpPr/>
                <p:nvPr/>
              </p:nvSpPr>
              <p:spPr>
                <a:xfrm>
                  <a:off x="639062" y="3429000"/>
                  <a:ext cx="5626692" cy="7343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288000" tIns="288000" rIns="288000" bIns="288000" rtlCol="0" anchor="t"/>
                <a:lstStyle/>
                <a:p>
                  <a:pPr algn="l"/>
                  <a:endParaRPr lang="en-US" dirty="0"/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CBC4B24D-2DF8-5AD3-D2EE-98EBD755BF28}"/>
                  </a:ext>
                </a:extLst>
              </p:cNvPr>
              <p:cNvGrpSpPr/>
              <p:nvPr/>
            </p:nvGrpSpPr>
            <p:grpSpPr>
              <a:xfrm>
                <a:off x="716877" y="3402343"/>
                <a:ext cx="5341994" cy="737804"/>
                <a:chOff x="716877" y="3402343"/>
                <a:chExt cx="5341994" cy="737804"/>
              </a:xfrm>
            </p:grpSpPr>
            <p:pic>
              <p:nvPicPr>
                <p:cNvPr id="6" name="Picture 5" descr="A test tube with a red liquid&#10;&#10;Description automatically generated">
                  <a:extLst>
                    <a:ext uri="{FF2B5EF4-FFF2-40B4-BE49-F238E27FC236}">
                      <a16:creationId xmlns:a16="http://schemas.microsoft.com/office/drawing/2014/main" id="{7DBE774B-2AF5-9F4E-A4C2-D7FAD99809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rot="2409727" flipH="1">
                  <a:off x="1470269" y="3741300"/>
                  <a:ext cx="162271" cy="374903"/>
                </a:xfrm>
                <a:prstGeom prst="rect">
                  <a:avLst/>
                </a:prstGeom>
              </p:spPr>
            </p:pic>
            <p:pic>
              <p:nvPicPr>
                <p:cNvPr id="8" name="Picture 7" descr="A test tube with a red liquid&#10;&#10;Description automatically generated">
                  <a:extLst>
                    <a:ext uri="{FF2B5EF4-FFF2-40B4-BE49-F238E27FC236}">
                      <a16:creationId xmlns:a16="http://schemas.microsoft.com/office/drawing/2014/main" id="{59A35D98-C45F-C30B-072A-26161C065F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rot="2409727" flipH="1">
                  <a:off x="3707763" y="3727435"/>
                  <a:ext cx="162271" cy="374903"/>
                </a:xfrm>
                <a:prstGeom prst="rect">
                  <a:avLst/>
                </a:prstGeom>
              </p:spPr>
            </p:pic>
            <p:pic>
              <p:nvPicPr>
                <p:cNvPr id="9" name="Picture 8" descr="A test tube with a red liquid&#10;&#10;Description automatically generated">
                  <a:extLst>
                    <a:ext uri="{FF2B5EF4-FFF2-40B4-BE49-F238E27FC236}">
                      <a16:creationId xmlns:a16="http://schemas.microsoft.com/office/drawing/2014/main" id="{A61A4BCA-54DF-49E2-1867-A668D27316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rot="2409727" flipH="1">
                  <a:off x="2373999" y="3765244"/>
                  <a:ext cx="162271" cy="374903"/>
                </a:xfrm>
                <a:prstGeom prst="rect">
                  <a:avLst/>
                </a:prstGeom>
              </p:spPr>
            </p:pic>
            <p:pic>
              <p:nvPicPr>
                <p:cNvPr id="10" name="Picture 9" descr="A test tube with a red liquid&#10;&#10;Description automatically generated">
                  <a:extLst>
                    <a:ext uri="{FF2B5EF4-FFF2-40B4-BE49-F238E27FC236}">
                      <a16:creationId xmlns:a16="http://schemas.microsoft.com/office/drawing/2014/main" id="{3D1A06AB-0189-5C95-DA2B-42B9B56CEB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rot="2409727" flipH="1">
                  <a:off x="4472219" y="3711517"/>
                  <a:ext cx="162271" cy="374903"/>
                </a:xfrm>
                <a:prstGeom prst="rect">
                  <a:avLst/>
                </a:prstGeom>
              </p:spPr>
            </p:pic>
            <p:pic>
              <p:nvPicPr>
                <p:cNvPr id="42" name="Picture 41" descr="A test tube with a red liquid&#10;&#10;Description automatically generated">
                  <a:extLst>
                    <a:ext uri="{FF2B5EF4-FFF2-40B4-BE49-F238E27FC236}">
                      <a16:creationId xmlns:a16="http://schemas.microsoft.com/office/drawing/2014/main" id="{6FB0AEAC-D337-4F14-2076-2B39A5AA00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rot="2409727" flipH="1">
                  <a:off x="5831961" y="3694326"/>
                  <a:ext cx="162271" cy="374903"/>
                </a:xfrm>
                <a:prstGeom prst="rect">
                  <a:avLst/>
                </a:prstGeom>
              </p:spPr>
            </p:pic>
            <p:pic>
              <p:nvPicPr>
                <p:cNvPr id="43" name="Picture 42" descr="A test tube with a red liquid&#10;&#10;Description automatically generated">
                  <a:extLst>
                    <a:ext uri="{FF2B5EF4-FFF2-40B4-BE49-F238E27FC236}">
                      <a16:creationId xmlns:a16="http://schemas.microsoft.com/office/drawing/2014/main" id="{26C6E2D6-CDF0-DC6C-7EA7-F94342DD8C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rot="2409727" flipH="1">
                  <a:off x="744433" y="3737550"/>
                  <a:ext cx="162271" cy="374903"/>
                </a:xfrm>
                <a:prstGeom prst="rect">
                  <a:avLst/>
                </a:prstGeom>
              </p:spPr>
            </p:pic>
            <p:pic>
              <p:nvPicPr>
                <p:cNvPr id="48" name="Picture 47">
                  <a:extLst>
                    <a:ext uri="{FF2B5EF4-FFF2-40B4-BE49-F238E27FC236}">
                      <a16:creationId xmlns:a16="http://schemas.microsoft.com/office/drawing/2014/main" id="{7B77A506-6FAF-CFEF-DF10-30BF4C0EDC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6877" y="3424358"/>
                  <a:ext cx="258249" cy="278765"/>
                </a:xfrm>
                <a:prstGeom prst="rect">
                  <a:avLst/>
                </a:prstGeom>
              </p:spPr>
            </p:pic>
            <p:pic>
              <p:nvPicPr>
                <p:cNvPr id="49" name="Picture 48">
                  <a:extLst>
                    <a:ext uri="{FF2B5EF4-FFF2-40B4-BE49-F238E27FC236}">
                      <a16:creationId xmlns:a16="http://schemas.microsoft.com/office/drawing/2014/main" id="{71088941-A0FA-72DE-E6C9-1A0932588D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82664" y="3402343"/>
                  <a:ext cx="258249" cy="278765"/>
                </a:xfrm>
                <a:prstGeom prst="rect">
                  <a:avLst/>
                </a:prstGeom>
              </p:spPr>
            </p:pic>
            <p:pic>
              <p:nvPicPr>
                <p:cNvPr id="52" name="Picture 51">
                  <a:extLst>
                    <a:ext uri="{FF2B5EF4-FFF2-40B4-BE49-F238E27FC236}">
                      <a16:creationId xmlns:a16="http://schemas.microsoft.com/office/drawing/2014/main" id="{357470DC-AF90-C539-B14B-2A01DB121D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52244" y="3430867"/>
                  <a:ext cx="258249" cy="278765"/>
                </a:xfrm>
                <a:prstGeom prst="rect">
                  <a:avLst/>
                </a:prstGeom>
              </p:spPr>
            </p:pic>
            <p:pic>
              <p:nvPicPr>
                <p:cNvPr id="53" name="Picture 52">
                  <a:extLst>
                    <a:ext uri="{FF2B5EF4-FFF2-40B4-BE49-F238E27FC236}">
                      <a16:creationId xmlns:a16="http://schemas.microsoft.com/office/drawing/2014/main" id="{FDFBBB7E-5295-5662-CB57-58B39A2561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00622" y="3448886"/>
                  <a:ext cx="258249" cy="278765"/>
                </a:xfrm>
                <a:prstGeom prst="rect">
                  <a:avLst/>
                </a:prstGeom>
              </p:spPr>
            </p:pic>
            <p:pic>
              <p:nvPicPr>
                <p:cNvPr id="51" name="Picture 50">
                  <a:extLst>
                    <a:ext uri="{FF2B5EF4-FFF2-40B4-BE49-F238E27FC236}">
                      <a16:creationId xmlns:a16="http://schemas.microsoft.com/office/drawing/2014/main" id="{9410CDC9-AAC2-D7B5-C123-477F8D0103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88396" y="3440538"/>
                  <a:ext cx="258249" cy="278765"/>
                </a:xfrm>
                <a:prstGeom prst="rect">
                  <a:avLst/>
                </a:prstGeom>
              </p:spPr>
            </p:pic>
            <p:pic>
              <p:nvPicPr>
                <p:cNvPr id="50" name="Picture 49">
                  <a:extLst>
                    <a:ext uri="{FF2B5EF4-FFF2-40B4-BE49-F238E27FC236}">
                      <a16:creationId xmlns:a16="http://schemas.microsoft.com/office/drawing/2014/main" id="{1C969B50-5574-20C3-F396-57BAD7F0F0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76070" y="3440538"/>
                  <a:ext cx="258249" cy="278765"/>
                </a:xfrm>
                <a:prstGeom prst="rect">
                  <a:avLst/>
                </a:prstGeom>
              </p:spPr>
            </p:pic>
          </p:grpSp>
          <p:pic>
            <p:nvPicPr>
              <p:cNvPr id="59" name="Picture 58" descr="A picture containing vessel, bottle&#10;&#10;Description automatically generated">
                <a:extLst>
                  <a:ext uri="{FF2B5EF4-FFF2-40B4-BE49-F238E27FC236}">
                    <a16:creationId xmlns:a16="http://schemas.microsoft.com/office/drawing/2014/main" id="{25569D76-C9E5-91F5-163C-9F5D50C806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14083" y="4111708"/>
                <a:ext cx="199579" cy="369478"/>
              </a:xfrm>
              <a:prstGeom prst="rect">
                <a:avLst/>
              </a:prstGeom>
            </p:spPr>
          </p:pic>
        </p:grp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8AAC37D-2350-49B4-3CE7-A440A9388660}"/>
                </a:ext>
              </a:extLst>
            </p:cNvPr>
            <p:cNvSpPr/>
            <p:nvPr/>
          </p:nvSpPr>
          <p:spPr>
            <a:xfrm>
              <a:off x="539406" y="4096978"/>
              <a:ext cx="615806" cy="2775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88000" tIns="288000" rIns="288000" bIns="288000" rtlCol="0" anchor="t"/>
            <a:lstStyle/>
            <a:p>
              <a:pPr algn="l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8449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96AF1B-F244-74C0-0D34-CDE0EAF3A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2962" y="164231"/>
            <a:ext cx="7632700" cy="1223964"/>
          </a:xfrm>
        </p:spPr>
        <p:txBody>
          <a:bodyPr>
            <a:normAutofit/>
          </a:bodyPr>
          <a:lstStyle/>
          <a:p>
            <a:r>
              <a:rPr lang="en-GB" noProof="0" dirty="0"/>
              <a:t>Methods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A94513D-E0B6-992A-3193-97A36359D462}"/>
              </a:ext>
            </a:extLst>
          </p:cNvPr>
          <p:cNvGrpSpPr/>
          <p:nvPr/>
        </p:nvGrpSpPr>
        <p:grpSpPr>
          <a:xfrm>
            <a:off x="443611" y="2088995"/>
            <a:ext cx="11619430" cy="3107242"/>
            <a:chOff x="2894486" y="1266801"/>
            <a:chExt cx="11021630" cy="299229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9E47E30-E14C-4793-6EB5-D1F8DC6B4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5339" y="2025825"/>
              <a:ext cx="1295400" cy="1676400"/>
            </a:xfrm>
            <a:prstGeom prst="rect">
              <a:avLst/>
            </a:prstGeom>
          </p:spPr>
        </p:pic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E79993B-E29D-DE35-E51F-9799565F8059}"/>
                </a:ext>
              </a:extLst>
            </p:cNvPr>
            <p:cNvGrpSpPr/>
            <p:nvPr/>
          </p:nvGrpSpPr>
          <p:grpSpPr>
            <a:xfrm>
              <a:off x="2894486" y="1266801"/>
              <a:ext cx="11021630" cy="2992299"/>
              <a:chOff x="2894486" y="1266801"/>
              <a:chExt cx="11021630" cy="2992299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6BC12625-8577-C95A-3A8E-A5C02D9C1C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56859" y="2593647"/>
                <a:ext cx="431263" cy="472617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4523BA53-145D-990A-36CB-AB160802C2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365703" y="2256208"/>
                <a:ext cx="319577" cy="1427072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A1975AE0-8C36-732D-83B6-35495A962E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42845" y="2256208"/>
                <a:ext cx="1168400" cy="1333500"/>
              </a:xfrm>
              <a:prstGeom prst="rect">
                <a:avLst/>
              </a:prstGeom>
            </p:spPr>
          </p:pic>
          <p:sp>
            <p:nvSpPr>
              <p:cNvPr id="13" name="Curved Down Arrow 12">
                <a:extLst>
                  <a:ext uri="{FF2B5EF4-FFF2-40B4-BE49-F238E27FC236}">
                    <a16:creationId xmlns:a16="http://schemas.microsoft.com/office/drawing/2014/main" id="{D43E07A9-4F5F-8205-1846-4669C253AFCA}"/>
                  </a:ext>
                </a:extLst>
              </p:cNvPr>
              <p:cNvSpPr/>
              <p:nvPr/>
            </p:nvSpPr>
            <p:spPr>
              <a:xfrm>
                <a:off x="3733993" y="1761533"/>
                <a:ext cx="757447" cy="304800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urved Up Arrow 13">
                <a:extLst>
                  <a:ext uri="{FF2B5EF4-FFF2-40B4-BE49-F238E27FC236}">
                    <a16:creationId xmlns:a16="http://schemas.microsoft.com/office/drawing/2014/main" id="{6E4C8141-55F7-5805-34DF-4D9FE1674FD6}"/>
                  </a:ext>
                </a:extLst>
              </p:cNvPr>
              <p:cNvSpPr/>
              <p:nvPr/>
            </p:nvSpPr>
            <p:spPr>
              <a:xfrm>
                <a:off x="4463234" y="3815746"/>
                <a:ext cx="1035798" cy="443354"/>
              </a:xfrm>
              <a:prstGeom prst="curved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44791DB9-13DB-26A3-1DD2-D94D440EDE70}"/>
                  </a:ext>
                </a:extLst>
              </p:cNvPr>
              <p:cNvGrpSpPr/>
              <p:nvPr/>
            </p:nvGrpSpPr>
            <p:grpSpPr>
              <a:xfrm>
                <a:off x="7966884" y="2197751"/>
                <a:ext cx="2015487" cy="1134755"/>
                <a:chOff x="5124889" y="453046"/>
                <a:chExt cx="2015487" cy="1134755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9ABCC941-171F-F1E3-35C7-B2D7CE9669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003"/>
                <a:stretch/>
              </p:blipFill>
              <p:spPr>
                <a:xfrm>
                  <a:off x="5124890" y="453046"/>
                  <a:ext cx="2015486" cy="1134755"/>
                </a:xfrm>
                <a:prstGeom prst="rect">
                  <a:avLst/>
                </a:prstGeom>
              </p:spPr>
            </p:pic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0E1904C1-1C0A-9E26-3423-100D47D01798}"/>
                    </a:ext>
                  </a:extLst>
                </p:cNvPr>
                <p:cNvSpPr/>
                <p:nvPr/>
              </p:nvSpPr>
              <p:spPr>
                <a:xfrm>
                  <a:off x="5124889" y="497944"/>
                  <a:ext cx="872678" cy="1729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ADEB6AB8-4CD6-FF2E-0C2E-39BB53326E66}"/>
                    </a:ext>
                  </a:extLst>
                </p:cNvPr>
                <p:cNvSpPr/>
                <p:nvPr/>
              </p:nvSpPr>
              <p:spPr>
                <a:xfrm>
                  <a:off x="5791109" y="1343373"/>
                  <a:ext cx="1210487" cy="2152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ight Arrow 18">
                <a:extLst>
                  <a:ext uri="{FF2B5EF4-FFF2-40B4-BE49-F238E27FC236}">
                    <a16:creationId xmlns:a16="http://schemas.microsoft.com/office/drawing/2014/main" id="{F79BC521-307A-16E8-E74D-D9F79E62E8D9}"/>
                  </a:ext>
                </a:extLst>
              </p:cNvPr>
              <p:cNvSpPr/>
              <p:nvPr/>
            </p:nvSpPr>
            <p:spPr>
              <a:xfrm>
                <a:off x="6829316" y="2694868"/>
                <a:ext cx="837755" cy="23666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ight Arrow 19">
                <a:extLst>
                  <a:ext uri="{FF2B5EF4-FFF2-40B4-BE49-F238E27FC236}">
                    <a16:creationId xmlns:a16="http://schemas.microsoft.com/office/drawing/2014/main" id="{F31AAA1A-4390-9D37-4B2D-1D86B7AC3E7A}"/>
                  </a:ext>
                </a:extLst>
              </p:cNvPr>
              <p:cNvSpPr/>
              <p:nvPr/>
            </p:nvSpPr>
            <p:spPr>
              <a:xfrm>
                <a:off x="9778502" y="2726857"/>
                <a:ext cx="596700" cy="23666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73FD6E5-CFB5-9C9A-33AD-D0AFA1C42300}"/>
                  </a:ext>
                </a:extLst>
              </p:cNvPr>
              <p:cNvSpPr txBox="1"/>
              <p:nvPr/>
            </p:nvSpPr>
            <p:spPr>
              <a:xfrm>
                <a:off x="2894486" y="1266801"/>
                <a:ext cx="13560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Collect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9D1E076-24B4-AFD5-1AE4-4D956E9B100D}"/>
                  </a:ext>
                </a:extLst>
              </p:cNvPr>
              <p:cNvSpPr txBox="1"/>
              <p:nvPr/>
            </p:nvSpPr>
            <p:spPr>
              <a:xfrm>
                <a:off x="4981133" y="1298728"/>
                <a:ext cx="1972868" cy="785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Filter out non-viral particles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F518698-EF9A-5724-9E65-255CF3471BA8}"/>
                  </a:ext>
                </a:extLst>
              </p:cNvPr>
              <p:cNvSpPr txBox="1"/>
              <p:nvPr/>
            </p:nvSpPr>
            <p:spPr>
              <a:xfrm>
                <a:off x="7929587" y="1280807"/>
                <a:ext cx="2181597" cy="355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Digest free DNA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A06BD64-69EA-763D-E60A-61801EB3F804}"/>
                  </a:ext>
                </a:extLst>
              </p:cNvPr>
              <p:cNvSpPr txBox="1"/>
              <p:nvPr/>
            </p:nvSpPr>
            <p:spPr>
              <a:xfrm>
                <a:off x="10752459" y="1283634"/>
                <a:ext cx="2556679" cy="622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Extract capsid-protected DNA+RNA</a:t>
                </a:r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D8DDF8F9-AE16-07EB-F6AF-96455FEFBB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466" t="88698"/>
              <a:stretch/>
            </p:blipFill>
            <p:spPr>
              <a:xfrm>
                <a:off x="12885822" y="2603272"/>
                <a:ext cx="1030294" cy="189465"/>
              </a:xfrm>
              <a:prstGeom prst="rect">
                <a:avLst/>
              </a:prstGeom>
            </p:spPr>
          </p:pic>
          <p:pic>
            <p:nvPicPr>
              <p:cNvPr id="26" name="Picture 25" descr="A picture containing vessel, bottle&#10;&#10;Description automatically generated">
                <a:extLst>
                  <a:ext uri="{FF2B5EF4-FFF2-40B4-BE49-F238E27FC236}">
                    <a16:creationId xmlns:a16="http://schemas.microsoft.com/office/drawing/2014/main" id="{81D23478-B3CD-C3D5-FC3C-02051E4FBC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8842" y="2584510"/>
                <a:ext cx="256123" cy="474157"/>
              </a:xfrm>
              <a:prstGeom prst="rect">
                <a:avLst/>
              </a:prstGeom>
            </p:spPr>
          </p:pic>
        </p:grpSp>
      </p:grpSp>
      <p:sp>
        <p:nvSpPr>
          <p:cNvPr id="4" name="Right Arrow 3">
            <a:extLst>
              <a:ext uri="{FF2B5EF4-FFF2-40B4-BE49-F238E27FC236}">
                <a16:creationId xmlns:a16="http://schemas.microsoft.com/office/drawing/2014/main" id="{5DC3F69F-DC75-0165-567B-1C18F6B19B3C}"/>
              </a:ext>
            </a:extLst>
          </p:cNvPr>
          <p:cNvSpPr/>
          <p:nvPr/>
        </p:nvSpPr>
        <p:spPr>
          <a:xfrm>
            <a:off x="10400610" y="3571918"/>
            <a:ext cx="629064" cy="24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DF0C09-38B2-D511-8080-016E407008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26" r="47662" b="24557"/>
          <a:stretch/>
        </p:blipFill>
        <p:spPr>
          <a:xfrm>
            <a:off x="11260937" y="3685236"/>
            <a:ext cx="714760" cy="2457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BAF6CF-4952-71FA-1E41-189A94C3B2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953" y="2631773"/>
            <a:ext cx="733205" cy="82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89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E90B16-2195-3B57-1EC8-7E57E4200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65" y="153577"/>
            <a:ext cx="10122691" cy="1223964"/>
          </a:xfrm>
        </p:spPr>
        <p:txBody>
          <a:bodyPr>
            <a:noAutofit/>
          </a:bodyPr>
          <a:lstStyle/>
          <a:p>
            <a:r>
              <a:rPr lang="en-GB" sz="2400" noProof="0" dirty="0"/>
              <a:t>Infant gut </a:t>
            </a:r>
            <a:r>
              <a:rPr lang="en-GB" sz="2400" noProof="0" dirty="0" err="1"/>
              <a:t>viromes</a:t>
            </a:r>
            <a:r>
              <a:rPr lang="en-GB" sz="2400" noProof="0" dirty="0"/>
              <a:t> share similarities with maternal gut communities and, to a lesser extent, breast milk in early life</a:t>
            </a:r>
            <a:br>
              <a:rPr lang="en-GB" sz="2400" noProof="0" dirty="0"/>
            </a:br>
            <a:endParaRPr lang="en-GB" sz="2400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9F4D94-F8AD-B813-C31B-045C5FED8A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10"/>
          <a:stretch/>
        </p:blipFill>
        <p:spPr>
          <a:xfrm>
            <a:off x="2140608" y="1044128"/>
            <a:ext cx="6959057" cy="50704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B10290D-9E92-2E83-8C67-9449A03FD2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98" t="95301" r="28639" b="559"/>
          <a:stretch/>
        </p:blipFill>
        <p:spPr>
          <a:xfrm>
            <a:off x="3962386" y="6114553"/>
            <a:ext cx="3718574" cy="33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89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E90B16-2195-3B57-1EC8-7E57E4200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65" y="153577"/>
            <a:ext cx="10331660" cy="1223964"/>
          </a:xfrm>
        </p:spPr>
        <p:txBody>
          <a:bodyPr>
            <a:noAutofit/>
          </a:bodyPr>
          <a:lstStyle/>
          <a:p>
            <a:r>
              <a:rPr lang="en-GB" sz="2400" u="sng" noProof="0" dirty="0"/>
              <a:t>Viral communities in maternal breast milk </a:t>
            </a:r>
            <a:r>
              <a:rPr lang="en-GB" sz="2400" noProof="0" dirty="0"/>
              <a:t>are dominated by double stranded DNA viruses and bacteriophages </a:t>
            </a:r>
            <a:br>
              <a:rPr lang="en-GB" sz="2400" noProof="0" dirty="0"/>
            </a:br>
            <a:endParaRPr lang="en-GB" sz="2400" noProof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D43E30-3EBF-C73B-8BDD-A31CFE6C9675}"/>
              </a:ext>
            </a:extLst>
          </p:cNvPr>
          <p:cNvSpPr txBox="1"/>
          <p:nvPr/>
        </p:nvSpPr>
        <p:spPr>
          <a:xfrm rot="16200000">
            <a:off x="1038049" y="3097891"/>
            <a:ext cx="2590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Relative Abundance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3B3573-398A-3BA4-F2FC-88DF9FA482F2}"/>
              </a:ext>
            </a:extLst>
          </p:cNvPr>
          <p:cNvGrpSpPr/>
          <p:nvPr/>
        </p:nvGrpSpPr>
        <p:grpSpPr>
          <a:xfrm>
            <a:off x="2584345" y="1033609"/>
            <a:ext cx="8452857" cy="5488793"/>
            <a:chOff x="2678164" y="938331"/>
            <a:chExt cx="8452857" cy="548879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23415C3-B49C-6AAD-F1E5-4E95A272B3FD}"/>
                </a:ext>
              </a:extLst>
            </p:cNvPr>
            <p:cNvGrpSpPr/>
            <p:nvPr/>
          </p:nvGrpSpPr>
          <p:grpSpPr>
            <a:xfrm>
              <a:off x="2678164" y="938331"/>
              <a:ext cx="8452857" cy="5488793"/>
              <a:chOff x="2678164" y="938331"/>
              <a:chExt cx="8452857" cy="5488793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79F416EA-0C28-4069-639D-28F262DCB3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8861"/>
              <a:stretch/>
            </p:blipFill>
            <p:spPr>
              <a:xfrm>
                <a:off x="2678164" y="938331"/>
                <a:ext cx="6473787" cy="5488793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37D39650-237B-10FE-1B77-3D5220755D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90561" t="48649" b="42804"/>
              <a:stretch/>
            </p:blipFill>
            <p:spPr>
              <a:xfrm>
                <a:off x="9135243" y="3320468"/>
                <a:ext cx="1193502" cy="835132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106A750-4802-A6E3-D1BC-E9982D9A9FD4}"/>
                  </a:ext>
                </a:extLst>
              </p:cNvPr>
              <p:cNvSpPr txBox="1"/>
              <p:nvPr/>
            </p:nvSpPr>
            <p:spPr>
              <a:xfrm>
                <a:off x="9135243" y="3129615"/>
                <a:ext cx="19957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Genome type</a:t>
                </a: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96A1789-4646-1DE1-0956-40CC7A93A4D2}"/>
                </a:ext>
              </a:extLst>
            </p:cNvPr>
            <p:cNvSpPr/>
            <p:nvPr/>
          </p:nvSpPr>
          <p:spPr>
            <a:xfrm>
              <a:off x="9601200" y="3831336"/>
              <a:ext cx="426782" cy="324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88000" tIns="288000" rIns="288000" bIns="288000" rtlCol="0" anchor="t"/>
            <a:lstStyle/>
            <a:p>
              <a:pPr algn="l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F49557-E102-F6FF-CCAD-665AC57089BE}"/>
                </a:ext>
              </a:extLst>
            </p:cNvPr>
            <p:cNvSpPr txBox="1"/>
            <p:nvPr/>
          </p:nvSpPr>
          <p:spPr>
            <a:xfrm>
              <a:off x="9540065" y="3754998"/>
              <a:ext cx="13298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unknown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B8747DE-FD46-DFAB-7E70-E57F44595256}"/>
              </a:ext>
            </a:extLst>
          </p:cNvPr>
          <p:cNvGrpSpPr/>
          <p:nvPr/>
        </p:nvGrpSpPr>
        <p:grpSpPr>
          <a:xfrm>
            <a:off x="2584345" y="895064"/>
            <a:ext cx="8663024" cy="5627338"/>
            <a:chOff x="389868" y="578048"/>
            <a:chExt cx="8663024" cy="562733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DD05520-3DC5-848D-2D7B-1AFFF026C647}"/>
                </a:ext>
              </a:extLst>
            </p:cNvPr>
            <p:cNvGrpSpPr/>
            <p:nvPr/>
          </p:nvGrpSpPr>
          <p:grpSpPr>
            <a:xfrm>
              <a:off x="389868" y="578048"/>
              <a:ext cx="8663024" cy="5627338"/>
              <a:chOff x="389868" y="508775"/>
              <a:chExt cx="8663024" cy="5627338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3BCE44B8-D77C-E1B2-7671-A96302AEDF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88633" t="47704" b="41275"/>
              <a:stretch/>
            </p:blipFill>
            <p:spPr>
              <a:xfrm>
                <a:off x="6853712" y="2878076"/>
                <a:ext cx="1502797" cy="1137893"/>
              </a:xfrm>
              <a:prstGeom prst="rect">
                <a:avLst/>
              </a:prstGeom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7D7E5D-5F96-E945-9ED3-355A5DB69EF2}"/>
                  </a:ext>
                </a:extLst>
              </p:cNvPr>
              <p:cNvSpPr txBox="1"/>
              <p:nvPr/>
            </p:nvSpPr>
            <p:spPr>
              <a:xfrm>
                <a:off x="6898089" y="2673273"/>
                <a:ext cx="21548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Predicted host</a:t>
                </a: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88BDF8AA-BBBD-C2B2-4AEA-1423CA6D0D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11104"/>
              <a:stretch/>
            </p:blipFill>
            <p:spPr>
              <a:xfrm>
                <a:off x="389868" y="508775"/>
                <a:ext cx="6473787" cy="5627338"/>
              </a:xfrm>
              <a:prstGeom prst="rect">
                <a:avLst/>
              </a:prstGeom>
            </p:spPr>
          </p:pic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E6F9E5A-E5BC-8104-BDE1-57039D53757C}"/>
                </a:ext>
              </a:extLst>
            </p:cNvPr>
            <p:cNvSpPr/>
            <p:nvPr/>
          </p:nvSpPr>
          <p:spPr>
            <a:xfrm>
              <a:off x="7352823" y="3676208"/>
              <a:ext cx="539496" cy="260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88000" tIns="288000" rIns="288000" bIns="288000" rtlCol="0" anchor="t"/>
            <a:lstStyle/>
            <a:p>
              <a:pPr algn="l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06CDD09-503A-97CB-EF4D-B04416F089F8}"/>
                </a:ext>
              </a:extLst>
            </p:cNvPr>
            <p:cNvSpPr txBox="1"/>
            <p:nvPr/>
          </p:nvSpPr>
          <p:spPr>
            <a:xfrm>
              <a:off x="7261819" y="3640948"/>
              <a:ext cx="13298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unknown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178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137189B1-7BF2-59CF-07DA-66D83CF340B5}"/>
              </a:ext>
            </a:extLst>
          </p:cNvPr>
          <p:cNvGrpSpPr/>
          <p:nvPr/>
        </p:nvGrpSpPr>
        <p:grpSpPr>
          <a:xfrm>
            <a:off x="0" y="1799741"/>
            <a:ext cx="5994604" cy="4704494"/>
            <a:chOff x="341061" y="2018366"/>
            <a:chExt cx="5427232" cy="427578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66E517F-B1CD-7545-D2E4-9093F3096F3A}"/>
                </a:ext>
              </a:extLst>
            </p:cNvPr>
            <p:cNvGrpSpPr/>
            <p:nvPr/>
          </p:nvGrpSpPr>
          <p:grpSpPr>
            <a:xfrm>
              <a:off x="341061" y="2018366"/>
              <a:ext cx="5427232" cy="4275786"/>
              <a:chOff x="417848" y="1647872"/>
              <a:chExt cx="5427232" cy="4275786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37EA3A27-A874-6462-9CB2-134D0A130D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4490"/>
              <a:stretch/>
            </p:blipFill>
            <p:spPr>
              <a:xfrm>
                <a:off x="417848" y="1647872"/>
                <a:ext cx="5427232" cy="400545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6B9C3006-978D-E724-949C-7A1CCD93A4F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43263" t="95179" r="37746"/>
              <a:stretch/>
            </p:blipFill>
            <p:spPr>
              <a:xfrm>
                <a:off x="2317645" y="5582943"/>
                <a:ext cx="1737028" cy="340715"/>
              </a:xfrm>
              <a:prstGeom prst="rect">
                <a:avLst/>
              </a:prstGeom>
            </p:spPr>
          </p:pic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6910116-7388-CBB7-B867-F2BC70B8EEF4}"/>
                </a:ext>
              </a:extLst>
            </p:cNvPr>
            <p:cNvSpPr txBox="1"/>
            <p:nvPr/>
          </p:nvSpPr>
          <p:spPr>
            <a:xfrm>
              <a:off x="4345385" y="5869932"/>
              <a:ext cx="10972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P=0.003</a:t>
              </a:r>
            </a:p>
          </p:txBody>
        </p:sp>
      </p:grpSp>
      <p:sp>
        <p:nvSpPr>
          <p:cNvPr id="36" name="Frame 35">
            <a:extLst>
              <a:ext uri="{FF2B5EF4-FFF2-40B4-BE49-F238E27FC236}">
                <a16:creationId xmlns:a16="http://schemas.microsoft.com/office/drawing/2014/main" id="{BAB3232B-5DA9-7FBA-37F2-8B9AE5C8179D}"/>
              </a:ext>
            </a:extLst>
          </p:cNvPr>
          <p:cNvSpPr/>
          <p:nvPr/>
        </p:nvSpPr>
        <p:spPr>
          <a:xfrm>
            <a:off x="263720" y="1977583"/>
            <a:ext cx="2890960" cy="1844705"/>
          </a:xfrm>
          <a:prstGeom prst="frame">
            <a:avLst>
              <a:gd name="adj1" fmla="val 288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E90B16-2195-3B57-1EC8-7E57E4200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98" y="109611"/>
            <a:ext cx="9980820" cy="1223964"/>
          </a:xfrm>
        </p:spPr>
        <p:txBody>
          <a:bodyPr>
            <a:noAutofit/>
          </a:bodyPr>
          <a:lstStyle/>
          <a:p>
            <a:r>
              <a:rPr lang="en-GB" sz="2400" u="sng" noProof="0" dirty="0"/>
              <a:t>Viral communities in breast milk </a:t>
            </a:r>
            <a:r>
              <a:rPr lang="en-GB" sz="2400" noProof="0" dirty="0"/>
              <a:t>from mothers living with HIV are altered and display higher abundance of temperate </a:t>
            </a:r>
            <a:r>
              <a:rPr lang="en-GB" sz="2400" i="1" noProof="0" dirty="0"/>
              <a:t>Bifidobacteria </a:t>
            </a:r>
            <a:r>
              <a:rPr lang="en-GB" sz="2400" noProof="0" dirty="0"/>
              <a:t>phage</a:t>
            </a:r>
            <a:br>
              <a:rPr lang="en-GB" sz="2400" noProof="0" dirty="0"/>
            </a:br>
            <a:endParaRPr lang="en-GB" sz="2400" noProof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31B92F2-6B44-3B24-F7CC-B2BD4BB12A07}"/>
              </a:ext>
            </a:extLst>
          </p:cNvPr>
          <p:cNvGrpSpPr/>
          <p:nvPr/>
        </p:nvGrpSpPr>
        <p:grpSpPr>
          <a:xfrm>
            <a:off x="5998738" y="2018366"/>
            <a:ext cx="6116915" cy="4549656"/>
            <a:chOff x="5931635" y="1736750"/>
            <a:chExt cx="6116915" cy="454965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AAEB92C-537B-984A-2DB8-4E9359BA931A}"/>
                </a:ext>
              </a:extLst>
            </p:cNvPr>
            <p:cNvGrpSpPr/>
            <p:nvPr/>
          </p:nvGrpSpPr>
          <p:grpSpPr>
            <a:xfrm>
              <a:off x="6096000" y="1736750"/>
              <a:ext cx="5952550" cy="4549656"/>
              <a:chOff x="6096000" y="1736750"/>
              <a:chExt cx="5952550" cy="4549656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03C47E27-7A10-5126-F610-6111743FF2AF}"/>
                  </a:ext>
                </a:extLst>
              </p:cNvPr>
              <p:cNvGrpSpPr/>
              <p:nvPr/>
            </p:nvGrpSpPr>
            <p:grpSpPr>
              <a:xfrm>
                <a:off x="6443480" y="1736750"/>
                <a:ext cx="5605070" cy="4549656"/>
                <a:chOff x="240010" y="1861505"/>
                <a:chExt cx="5605070" cy="4549656"/>
              </a:xfrm>
            </p:grpSpPr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D87E18E7-C3F4-B3EE-D528-EE8D73D0765B}"/>
                    </a:ext>
                  </a:extLst>
                </p:cNvPr>
                <p:cNvGrpSpPr/>
                <p:nvPr/>
              </p:nvGrpSpPr>
              <p:grpSpPr>
                <a:xfrm>
                  <a:off x="240010" y="1861505"/>
                  <a:ext cx="5605070" cy="4549656"/>
                  <a:chOff x="6286622" y="1767345"/>
                  <a:chExt cx="5605070" cy="4549656"/>
                </a:xfrm>
              </p:grpSpPr>
              <p:pic>
                <p:nvPicPr>
                  <p:cNvPr id="10" name="Picture 9">
                    <a:extLst>
                      <a:ext uri="{FF2B5EF4-FFF2-40B4-BE49-F238E27FC236}">
                        <a16:creationId xmlns:a16="http://schemas.microsoft.com/office/drawing/2014/main" id="{89F9EEA5-D5AC-7BE8-6C9A-68DC923E0AF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6286622" y="1985811"/>
                    <a:ext cx="5605070" cy="4331190"/>
                  </a:xfrm>
                  <a:prstGeom prst="rect">
                    <a:avLst/>
                  </a:prstGeom>
                </p:spPr>
              </p:pic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DAA78CCD-3CBD-010F-2FB3-9CD414F9BF11}"/>
                      </a:ext>
                    </a:extLst>
                  </p:cNvPr>
                  <p:cNvGrpSpPr/>
                  <p:nvPr/>
                </p:nvGrpSpPr>
                <p:grpSpPr>
                  <a:xfrm>
                    <a:off x="8554271" y="1767345"/>
                    <a:ext cx="1842179" cy="537884"/>
                    <a:chOff x="8557970" y="1370007"/>
                    <a:chExt cx="1842179" cy="537884"/>
                  </a:xfrm>
                </p:grpSpPr>
                <p:sp>
                  <p:nvSpPr>
                    <p:cNvPr id="15" name="Right Arrow 14">
                      <a:extLst>
                        <a:ext uri="{FF2B5EF4-FFF2-40B4-BE49-F238E27FC236}">
                          <a16:creationId xmlns:a16="http://schemas.microsoft.com/office/drawing/2014/main" id="{966A48EB-D581-C8EB-AFD6-BDAD19B503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57971" y="1647006"/>
                      <a:ext cx="1663860" cy="260885"/>
                    </a:xfrm>
                    <a:prstGeom prst="rightArrow">
                      <a:avLst/>
                    </a:prstGeom>
                    <a:solidFill>
                      <a:schemeClr val="tx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9" name="TextBox 18">
                      <a:extLst>
                        <a:ext uri="{FF2B5EF4-FFF2-40B4-BE49-F238E27FC236}">
                          <a16:creationId xmlns:a16="http://schemas.microsoft.com/office/drawing/2014/main" id="{9AD1A881-2ED8-F6ED-7304-B6C5C9B896E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557970" y="1370007"/>
                      <a:ext cx="184217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dirty="0"/>
                        <a:t>Increased in MNLHIV</a:t>
                      </a:r>
                    </a:p>
                  </p:txBody>
                </p:sp>
              </p:grpSp>
            </p:grp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0D523D2F-3404-B32E-8FB3-924D48C56F39}"/>
                    </a:ext>
                  </a:extLst>
                </p:cNvPr>
                <p:cNvSpPr txBox="1"/>
                <p:nvPr/>
              </p:nvSpPr>
              <p:spPr>
                <a:xfrm>
                  <a:off x="574675" y="2064651"/>
                  <a:ext cx="173702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*</a:t>
                  </a:r>
                  <a:r>
                    <a:rPr lang="en-US" b="1" dirty="0"/>
                    <a:t>predicted</a:t>
                  </a:r>
                </a:p>
              </p:txBody>
            </p:sp>
          </p:grp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04E867F-325C-A866-D8DD-3DBA5ED13E90}"/>
                  </a:ext>
                </a:extLst>
              </p:cNvPr>
              <p:cNvSpPr/>
              <p:nvPr/>
            </p:nvSpPr>
            <p:spPr>
              <a:xfrm>
                <a:off x="6096000" y="2727297"/>
                <a:ext cx="1163541" cy="25921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288000" tIns="288000" rIns="288000" bIns="288000" rtlCol="0" anchor="t"/>
              <a:lstStyle/>
              <a:p>
                <a:pPr algn="l"/>
                <a:endParaRPr lang="en-US" dirty="0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AADA16A-BC62-0C4E-1555-FC91559FCD6A}"/>
                </a:ext>
              </a:extLst>
            </p:cNvPr>
            <p:cNvSpPr txBox="1"/>
            <p:nvPr/>
          </p:nvSpPr>
          <p:spPr>
            <a:xfrm>
              <a:off x="5931635" y="3540672"/>
              <a:ext cx="14922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Bifidobacterium longum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036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theme/theme1.xml><?xml version="1.0" encoding="utf-8"?>
<a:theme xmlns:a="http://schemas.openxmlformats.org/drawingml/2006/main" name="IAS2023">
  <a:themeElements>
    <a:clrScheme name="AIDS 2024">
      <a:dk1>
        <a:srgbClr val="000000"/>
      </a:dk1>
      <a:lt1>
        <a:srgbClr val="FFFFFF"/>
      </a:lt1>
      <a:dk2>
        <a:srgbClr val="E0001B"/>
      </a:dk2>
      <a:lt2>
        <a:srgbClr val="FFFFFF"/>
      </a:lt2>
      <a:accent1>
        <a:srgbClr val="2C90CF"/>
      </a:accent1>
      <a:accent2>
        <a:srgbClr val="F9B300"/>
      </a:accent2>
      <a:accent3>
        <a:srgbClr val="E0001B"/>
      </a:accent3>
      <a:accent4>
        <a:srgbClr val="8A3FFC"/>
      </a:accent4>
      <a:accent5>
        <a:srgbClr val="08BDBA"/>
      </a:accent5>
      <a:accent6>
        <a:srgbClr val="FF8D00"/>
      </a:accent6>
      <a:hlink>
        <a:srgbClr val="E0001B"/>
      </a:hlink>
      <a:folHlink>
        <a:srgbClr val="E0001B"/>
      </a:folHlink>
    </a:clrScheme>
    <a:fontScheme name="IAS Verdana">
      <a:majorFont>
        <a:latin typeface="Verdana Bold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wrap="square" lIns="288000" tIns="288000" rIns="288000" bIns="288000" rtlCol="0" anchor="t"/>
      <a:lstStyle>
        <a:defPPr algn="l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IDS-2024-Speaker-Oral-Abstract-template_Verdana.pptx" id="{D9B97BF0-DB50-F745-BF0F-0D1A065B25FE}" vid="{B43CC7F5-5CDE-164C-97FD-C0B942123F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046da4d3-ba20-4986-879c-49e262eff745}" enabled="1" method="Standard" siteId="{9f693e63-5e9e-4ced-98a4-8ab28f9d0c2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IAS2023</Template>
  <TotalTime>6660</TotalTime>
  <Words>684</Words>
  <Application>Microsoft Office PowerPoint</Application>
  <PresentationFormat>Widescreen</PresentationFormat>
  <Paragraphs>102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Century Gothic</vt:lpstr>
      <vt:lpstr>Courier New</vt:lpstr>
      <vt:lpstr>Gotham Book</vt:lpstr>
      <vt:lpstr>Gotham Medium</vt:lpstr>
      <vt:lpstr>IAS Ribbon Sans Bold</vt:lpstr>
      <vt:lpstr>IAS Ribbon Sans Regular</vt:lpstr>
      <vt:lpstr>Verdana</vt:lpstr>
      <vt:lpstr>Verdana Bold</vt:lpstr>
      <vt:lpstr>IAS2023</vt:lpstr>
      <vt:lpstr>Maternal HIV status alters the breastmilk virome of mothers living with HIV and the gut virome of related infants through early life</vt:lpstr>
      <vt:lpstr>Summary</vt:lpstr>
      <vt:lpstr>Infants exposed to HIV that remain uninfected(HEU) display altered immunity and microbiota relative to infants that are unexposed (HU) </vt:lpstr>
      <vt:lpstr>Numbers of children exposed to HIV that remain uninfected (HEU) continue to increase </vt:lpstr>
      <vt:lpstr>The InFANT substudy- microbial determinants of altered immunity </vt:lpstr>
      <vt:lpstr>Methods</vt:lpstr>
      <vt:lpstr>Infant gut viromes share similarities with maternal gut communities and, to a lesser extent, breast milk in early life </vt:lpstr>
      <vt:lpstr>Viral communities in maternal breast milk are dominated by double stranded DNA viruses and bacteriophages  </vt:lpstr>
      <vt:lpstr>Viral communities in breast milk from mothers living with HIV are altered and display higher abundance of temperate Bifidobacteria phage </vt:lpstr>
      <vt:lpstr>The gut viromes of infants are similarly dominated by double stranded DNA viruses and bacteriophages  </vt:lpstr>
      <vt:lpstr>The gut viromes of infants exposed to HIV display increased abundance of diverse viral families, including key predicted lytic bacteriophages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Maternal HIV status alters the breastmilk virome of mothers living with HIV and the gut virome of related infants through early life</dc:title>
  <dc:creator>Brown, Bryan</dc:creator>
  <cp:lastModifiedBy>Preview 6 Rack 2</cp:lastModifiedBy>
  <cp:revision>10</cp:revision>
  <dcterms:created xsi:type="dcterms:W3CDTF">2024-07-18T07:13:05Z</dcterms:created>
  <dcterms:modified xsi:type="dcterms:W3CDTF">2024-07-23T06:06:23Z</dcterms:modified>
</cp:coreProperties>
</file>