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 ContentType="image/tif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61" r:id="rId2"/>
    <p:sldId id="2147471752" r:id="rId3"/>
    <p:sldId id="2147471753" r:id="rId4"/>
    <p:sldId id="2147471755" r:id="rId5"/>
    <p:sldId id="2147471838" r:id="rId6"/>
    <p:sldId id="2147471839" r:id="rId7"/>
    <p:sldId id="2147471840" r:id="rId8"/>
    <p:sldId id="2147471986" r:id="rId9"/>
    <p:sldId id="2147471998" r:id="rId10"/>
    <p:sldId id="2147471960" r:id="rId11"/>
    <p:sldId id="2147471932" r:id="rId12"/>
    <p:sldId id="2147471949" r:id="rId13"/>
    <p:sldId id="2147471999" r:id="rId14"/>
    <p:sldId id="2147471976" r:id="rId15"/>
    <p:sldId id="2147471977" r:id="rId16"/>
    <p:sldId id="2147471994" r:id="rId17"/>
    <p:sldId id="2147471939" r:id="rId18"/>
    <p:sldId id="2147471948" r:id="rId19"/>
    <p:sldId id="2147472000" r:id="rId20"/>
    <p:sldId id="2147471952" r:id="rId21"/>
    <p:sldId id="2147471954" r:id="rId22"/>
    <p:sldId id="2147471996" r:id="rId23"/>
    <p:sldId id="2147471956" r:id="rId24"/>
    <p:sldId id="2147471982" r:id="rId25"/>
    <p:sldId id="2147471957" r:id="rId26"/>
    <p:sldId id="2147471958" r:id="rId27"/>
    <p:sldId id="2147471989" r:id="rId28"/>
    <p:sldId id="2147471962" r:id="rId29"/>
    <p:sldId id="2147471964" r:id="rId30"/>
    <p:sldId id="2147471965" r:id="rId31"/>
    <p:sldId id="2147471990" r:id="rId32"/>
    <p:sldId id="2147471975" r:id="rId33"/>
    <p:sldId id="2147471934" r:id="rId34"/>
    <p:sldId id="2147471943" r:id="rId35"/>
    <p:sldId id="2147471992" r:id="rId36"/>
    <p:sldId id="2147471967" r:id="rId37"/>
    <p:sldId id="2147471971" r:id="rId38"/>
    <p:sldId id="2147471969" r:id="rId39"/>
    <p:sldId id="2147471935" r:id="rId40"/>
    <p:sldId id="2147471783" r:id="rId41"/>
    <p:sldId id="2147471991" r:id="rId42"/>
    <p:sldId id="214747197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210"/>
    <a:srgbClr val="704357"/>
    <a:srgbClr val="13344E"/>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2"/>
    <p:restoredTop sz="78095"/>
  </p:normalViewPr>
  <p:slideViewPr>
    <p:cSldViewPr snapToGrid="0">
      <p:cViewPr varScale="1">
        <p:scale>
          <a:sx n="93" d="100"/>
          <a:sy n="93" d="100"/>
        </p:scale>
        <p:origin x="9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C119C-6E25-234E-8ED3-E09A560D51F8}"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B3303-AC38-DF47-B4FB-EA2B57842CD3}" type="slidenum">
              <a:rPr lang="en-US" smtClean="0"/>
              <a:t>‹#›</a:t>
            </a:fld>
            <a:endParaRPr lang="en-US"/>
          </a:p>
        </p:txBody>
      </p:sp>
    </p:spTree>
    <p:extLst>
      <p:ext uri="{BB962C8B-B14F-4D97-AF65-F5344CB8AC3E}">
        <p14:creationId xmlns:p14="http://schemas.microsoft.com/office/powerpoint/2010/main" val="97223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Thank you Peter and thank you to the conference organizers for inviting me to speak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This morning, I’ll provide everyone an update on where we are in the HIV vaccine field: where are we now and what does the future look like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can’t stop at Simone Biles.</a:t>
            </a:r>
          </a:p>
          <a:p>
            <a:endParaRPr lang="en-US" dirty="0"/>
          </a:p>
          <a:p>
            <a:r>
              <a:rPr lang="en-US" dirty="0"/>
              <a:t>We similar need to identify and cultivate </a:t>
            </a:r>
            <a:r>
              <a:rPr lang="en-US" dirty="0" err="1"/>
              <a:t>bnAbs</a:t>
            </a:r>
            <a:r>
              <a:rPr lang="en-US" dirty="0"/>
              <a:t> against multiple epitopes on HIV. </a:t>
            </a:r>
          </a:p>
          <a:p>
            <a:endParaRPr lang="en-US" dirty="0"/>
          </a:p>
          <a:p>
            <a:r>
              <a:rPr lang="en-US" dirty="0"/>
              <a:t>We </a:t>
            </a:r>
            <a:r>
              <a:rPr lang="en-US" dirty="0" err="1"/>
              <a:t>anticpate</a:t>
            </a:r>
            <a:r>
              <a:rPr lang="en-US" dirty="0"/>
              <a:t> needing up to 4 different </a:t>
            </a:r>
            <a:r>
              <a:rPr lang="en-US" dirty="0" err="1"/>
              <a:t>bnAbs</a:t>
            </a:r>
            <a:r>
              <a:rPr lang="en-US" dirty="0"/>
              <a:t> elicited by vaccination for an efficacious vaccine. </a:t>
            </a:r>
          </a:p>
          <a:p>
            <a:endParaRPr lang="en-US" dirty="0"/>
          </a:p>
          <a:p>
            <a:r>
              <a:rPr lang="en-US" dirty="0"/>
              <a:t>Having any one of these elite athletes is already a major accomplishment, but we need a whole team – that hopefully highlights the magnitude of the challenge ahead of 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9077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difficult, we think we have the tools to do it. In this section I’ll </a:t>
            </a:r>
            <a:r>
              <a:rPr lang="en-US" dirty="0" err="1"/>
              <a:t>descibe</a:t>
            </a:r>
            <a:r>
              <a:rPr lang="en-US" dirty="0"/>
              <a:t> ongoing efforts to advance germline-targeting vaccines and why there is so much excitement in the HIV vaccine field right now </a:t>
            </a:r>
          </a:p>
          <a:p>
            <a:endParaRPr lang="en-US" dirty="0"/>
          </a:p>
        </p:txBody>
      </p:sp>
      <p:sp>
        <p:nvSpPr>
          <p:cNvPr id="4" name="Slide Number Placeholder 3"/>
          <p:cNvSpPr>
            <a:spLocks noGrp="1"/>
          </p:cNvSpPr>
          <p:nvPr>
            <p:ph type="sldNum" sz="quarter" idx="5"/>
          </p:nvPr>
        </p:nvSpPr>
        <p:spPr/>
        <p:txBody>
          <a:bodyPr/>
          <a:lstStyle/>
          <a:p>
            <a:fld id="{2FFB3303-AC38-DF47-B4FB-EA2B57842CD3}" type="slidenum">
              <a:rPr lang="en-US" smtClean="0"/>
              <a:t>11</a:t>
            </a:fld>
            <a:endParaRPr lang="en-US"/>
          </a:p>
        </p:txBody>
      </p:sp>
    </p:spTree>
    <p:extLst>
      <p:ext uri="{BB962C8B-B14F-4D97-AF65-F5344CB8AC3E}">
        <p14:creationId xmlns:p14="http://schemas.microsoft.com/office/powerpoint/2010/main" val="264544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summarizes three approaches all falling under the germline-targeting concept.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three different germline targeting immunogens, but the framework is the same – find the potential talent with a germline targeting immunogen, train with the boosting immunogens, finish the regimen to get them </a:t>
            </a:r>
            <a:r>
              <a:rPr lang="en-US" dirty="0" err="1"/>
              <a:t>olympic</a:t>
            </a:r>
            <a:r>
              <a:rPr lang="en-US" dirty="0"/>
              <a:t> 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of these germline-targeting immunogens represent different talent scouting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first start with eOD-GT8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129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162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summaries almost a decade of work, going from concept to clinic.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culminates in the evaluation of eODGT8 in 2022, which showed successful priming of VRC01-class responses in all participants – it’s rare when science works, so this was a huge milestone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4809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one thing to try and prove a concept – that requires time and resources. Once that concept is proven, it’s another thing to create a pipeline – we can now move much more rapidly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6104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showed in G001 that VRC01-class B cells can be primed, but can they be boosted? </a:t>
            </a:r>
          </a:p>
          <a:p>
            <a:endParaRPr lang="en-US" dirty="0"/>
          </a:p>
          <a:p>
            <a:r>
              <a:rPr lang="en-US" dirty="0"/>
              <a:t>The G002 was a follow on trial to test two things: can delivery by mRNA work as well as protein, and 2) can we start boosting those responses to become </a:t>
            </a:r>
            <a:r>
              <a:rPr lang="en-US" dirty="0" err="1"/>
              <a:t>bnAbs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1036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trial aims to confirm that this concept will also work similarly in </a:t>
            </a:r>
            <a:r>
              <a:rPr lang="en-US" dirty="0" err="1"/>
              <a:t>african</a:t>
            </a:r>
            <a:r>
              <a:rPr lang="en-US" dirty="0"/>
              <a:t> populations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8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is the eODGT8 immunogen – this was developed by taking a small fragment from HIV Env, introduce mutations to enable binding to germline VRC)1, and then display on a nanoparticle.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58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putting this together, I was trying to think of what the central message was that I wanted to convey through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And really the goal isn’t just to demonstrate that it’s possible to develop an HIV vaccine, but it’s to think about how a vaccine can contribute to the end of AIDS.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Or more precisely, to use the UNAIDS definition, it’s t</a:t>
            </a:r>
            <a:r>
              <a:rPr lang="en-US" dirty="0"/>
              <a:t>o eliminate HIV as a public health threat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4481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paper </a:t>
            </a:r>
            <a:r>
              <a:rPr lang="en-US" dirty="0" err="1"/>
              <a:t>descibes</a:t>
            </a:r>
            <a:r>
              <a:rPr lang="en-US" dirty="0"/>
              <a:t> the design of this immunogen, which includes: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964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7667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is the eODGT8 immunogen – this was developed by taking a small fragment from HIV Env, introduce mutations to enable binding to germline VRC)1, and then display on a nanoparticle.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152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9100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1051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think of these results as:</a:t>
            </a:r>
          </a:p>
          <a:p>
            <a:endParaRPr lang="en-US" dirty="0"/>
          </a:p>
          <a:p>
            <a:r>
              <a:rPr lang="en-US" dirty="0"/>
              <a:t>we don’t know which one will get us to the finish line, it could be that both are successful at getting us there, but that is the benefit of having a portfolio approach for the development of a vaccine</a:t>
            </a:r>
          </a:p>
          <a:p>
            <a:endParaRPr lang="en-US" dirty="0"/>
          </a:p>
          <a:p>
            <a:r>
              <a:rPr lang="en-US" dirty="0"/>
              <a:t>What’s next – subsequent boosting steps will follow to see which will lead to a </a:t>
            </a:r>
            <a:r>
              <a:rPr lang="en-US" dirty="0" err="1"/>
              <a:t>simone</a:t>
            </a:r>
            <a:r>
              <a:rPr lang="en-US" dirty="0"/>
              <a:t> </a:t>
            </a:r>
            <a:r>
              <a:rPr lang="en-US" dirty="0" err="1"/>
              <a:t>biles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6671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waiting for one to be elicited, we are working on these other epitopes in parallel to bring together this team of elite athletes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8782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2215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published last month!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0895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published two months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174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this context, in the spirit of the Olympic Games starting tomorrow, we can picture the end of AIDS as a relay race.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There are multiple active programs at different stages of the race, passing the baton until we reach this final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Importantly, each of these programs must work in concert with non-biomedical interventions in order to be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 The development of an HIV vaccine is likely going to finish out the race in large part because of the difficulty in developing a vaccine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8626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B3303-AC38-DF47-B4FB-EA2B57842CD3}" type="slidenum">
              <a:rPr lang="en-US" smtClean="0"/>
              <a:t>31</a:t>
            </a:fld>
            <a:endParaRPr lang="en-US"/>
          </a:p>
        </p:txBody>
      </p:sp>
    </p:spTree>
    <p:extLst>
      <p:ext uri="{BB962C8B-B14F-4D97-AF65-F5344CB8AC3E}">
        <p14:creationId xmlns:p14="http://schemas.microsoft.com/office/powerpoint/2010/main" val="2528273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the game plan</a:t>
            </a:r>
          </a:p>
          <a:p>
            <a:endParaRPr lang="en-US" dirty="0"/>
          </a:p>
          <a:p>
            <a:r>
              <a:rPr lang="en-US" dirty="0"/>
              <a:t>we’ve identified the </a:t>
            </a:r>
            <a:r>
              <a:rPr lang="en-US" dirty="0" err="1"/>
              <a:t>promisng</a:t>
            </a:r>
            <a:r>
              <a:rPr lang="en-US" dirty="0"/>
              <a:t> </a:t>
            </a:r>
            <a:r>
              <a:rPr lang="en-US" dirty="0" err="1"/>
              <a:t>athlethes</a:t>
            </a:r>
            <a:r>
              <a:rPr lang="en-US" dirty="0"/>
              <a:t> and we are now working on training the team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5280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2992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where we’re going, we need to do a lot, a lot faster to get to that destination </a:t>
            </a:r>
          </a:p>
          <a:p>
            <a:r>
              <a:rPr lang="en-US" dirty="0"/>
              <a:t>We need multiple trials concurrently to get all the data we need to move quickly, compress the work, be efficient </a:t>
            </a:r>
          </a:p>
          <a:p>
            <a:endParaRPr lang="en-US" dirty="0"/>
          </a:p>
          <a:p>
            <a:r>
              <a:rPr lang="en-US" dirty="0"/>
              <a:t>We now have athletes,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695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4277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7385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Vaccines don’t end epidemics, vaccinations do</a:t>
            </a:r>
          </a:p>
          <a:p>
            <a:endParaRPr lang="en-US" dirty="0"/>
          </a:p>
          <a:p>
            <a:r>
              <a:rPr lang="en-US" dirty="0"/>
              <a:t>The gold medal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046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Recognize that the HIV epidemic is a fire that can get out of control at any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eliminate HIV as a public health threat; reduce the embers to the point so we don’t have a fire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a:t>
            </a:r>
            <a:r>
              <a:rPr lang="en-US" dirty="0" err="1"/>
              <a:t>actings</a:t>
            </a:r>
            <a:r>
              <a:rPr lang="en-US" dirty="0"/>
              <a:t> will hopefully get us closer to this point, but I believe a vaccine will be essential for supporting epidemic control and eventually eliminating </a:t>
            </a:r>
            <a:r>
              <a:rPr lang="en-US" dirty="0" err="1"/>
              <a:t>hiv</a:t>
            </a:r>
            <a:r>
              <a:rPr lang="en-US" dirty="0"/>
              <a:t> as a public health threat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Vaccines don’t end epidemics, vaccinations do – we need to work closely with community and other stakeholders on the science of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this conference’s theme of putting people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685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7750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837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At this point, you are all probably familiar with the outcomes of the different HIV vaccine efficacy trials to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None of these trials have not shown reliable protective efficacy. And n</a:t>
            </a:r>
            <a:r>
              <a:rPr lang="en-US" dirty="0"/>
              <a:t>one of these trials have </a:t>
            </a:r>
            <a:r>
              <a:rPr lang="en-US" dirty="0" err="1"/>
              <a:t>successfullly</a:t>
            </a:r>
            <a:r>
              <a:rPr lang="en-US" dirty="0"/>
              <a:t> generated broadly neutralizing antibodies.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 do not want to focus today on these trials. Instead, I want to highlight the promising data we have in the field now and why it’s an exciting time for HIV vaccines. A reason for optimism.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47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First, I want to highlight that there has been a </a:t>
            </a:r>
            <a:r>
              <a:rPr lang="en-US" dirty="0" err="1">
                <a:effectLst/>
                <a:latin typeface="Helvetica Neue" panose="02000503000000020004" pitchFamily="2" charset="0"/>
              </a:rPr>
              <a:t>postiive</a:t>
            </a:r>
            <a:r>
              <a:rPr lang="en-US" dirty="0">
                <a:effectLst/>
                <a:latin typeface="Helvetica Neue" panose="02000503000000020004" pitchFamily="2" charset="0"/>
              </a:rPr>
              <a:t> signal in phase IIb clinical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recently completed AMP trial showed 75% protective efficacy for individuals who received the broadly neutralizing antibody VRC01 and were exposed to viruses that were sensitive to that neutralizing antibody. Sensitive means the Ab is able to neutralize (or prevent the virus from infecting target cells) at low concentrations.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key </a:t>
            </a:r>
            <a:r>
              <a:rPr lang="en-US" dirty="0" err="1">
                <a:effectLst/>
                <a:latin typeface="Helvetica Neue" panose="02000503000000020004" pitchFamily="2" charset="0"/>
              </a:rPr>
              <a:t>takeways</a:t>
            </a:r>
            <a:r>
              <a:rPr lang="en-US" dirty="0">
                <a:effectLst/>
                <a:latin typeface="Helvetica Neue" panose="02000503000000020004" pitchFamily="2" charset="0"/>
              </a:rPr>
              <a:t> from this trial that are relevant to the development of an HIV vaccine include: 1) </a:t>
            </a:r>
            <a:r>
              <a:rPr lang="en-US" dirty="0" err="1">
                <a:effectLst/>
                <a:latin typeface="Helvetica Neue" panose="02000503000000020004" pitchFamily="2" charset="0"/>
              </a:rPr>
              <a:t>bnABs</a:t>
            </a:r>
            <a:r>
              <a:rPr lang="en-US" dirty="0">
                <a:effectLst/>
                <a:latin typeface="Helvetica Neue" panose="02000503000000020004" pitchFamily="2" charset="0"/>
              </a:rPr>
              <a:t> can protect against HIV, 2) we will need relatively high amounts of </a:t>
            </a:r>
            <a:r>
              <a:rPr lang="en-US" dirty="0" err="1">
                <a:effectLst/>
                <a:latin typeface="Helvetica Neue" panose="02000503000000020004" pitchFamily="2" charset="0"/>
              </a:rPr>
              <a:t>bnAbs</a:t>
            </a:r>
            <a:r>
              <a:rPr lang="en-US" dirty="0">
                <a:effectLst/>
                <a:latin typeface="Helvetica Neue" panose="02000503000000020004" pitchFamily="2" charset="0"/>
              </a:rPr>
              <a:t> to be elicited by vaccination, 3) we need those </a:t>
            </a:r>
            <a:r>
              <a:rPr lang="en-US" dirty="0" err="1">
                <a:effectLst/>
                <a:latin typeface="Helvetica Neue" panose="02000503000000020004" pitchFamily="2" charset="0"/>
              </a:rPr>
              <a:t>bnAbs</a:t>
            </a:r>
            <a:r>
              <a:rPr lang="en-US" dirty="0">
                <a:effectLst/>
                <a:latin typeface="Helvetica Neue" panose="02000503000000020004" pitchFamily="2" charset="0"/>
              </a:rPr>
              <a:t> to present for a long time to ensure durable protection,4) we need multiple </a:t>
            </a:r>
            <a:r>
              <a:rPr lang="en-US" dirty="0" err="1">
                <a:effectLst/>
                <a:latin typeface="Helvetica Neue" panose="02000503000000020004" pitchFamily="2" charset="0"/>
              </a:rPr>
              <a:t>bnAbs</a:t>
            </a:r>
            <a:r>
              <a:rPr lang="en-US" dirty="0">
                <a:effectLst/>
                <a:latin typeface="Helvetica Neue" panose="02000503000000020004" pitchFamily="2" charset="0"/>
              </a:rPr>
              <a:t> targeting different epitopes to increase neutralization coverage</a:t>
            </a:r>
          </a:p>
          <a:p>
            <a:endParaRPr lang="en-US" dirty="0"/>
          </a:p>
          <a:p>
            <a:r>
              <a:rPr lang="en-US" dirty="0"/>
              <a:t>In contrast to previous HIV vaccine trials, we now have a signal to work towards that we know will be protective.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0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elicit </a:t>
            </a:r>
            <a:r>
              <a:rPr lang="en-US" dirty="0" err="1"/>
              <a:t>bnAbs</a:t>
            </a:r>
            <a:r>
              <a:rPr lang="en-US" dirty="0"/>
              <a:t> by </a:t>
            </a:r>
            <a:r>
              <a:rPr lang="en-US" dirty="0" err="1"/>
              <a:t>vaccincation</a:t>
            </a:r>
            <a:r>
              <a:rPr lang="en-US" dirty="0"/>
              <a:t>? This is where we pause to review the germline targeting concept </a:t>
            </a:r>
          </a:p>
        </p:txBody>
      </p:sp>
      <p:sp>
        <p:nvSpPr>
          <p:cNvPr id="4" name="Slide Number Placeholder 3"/>
          <p:cNvSpPr>
            <a:spLocks noGrp="1"/>
          </p:cNvSpPr>
          <p:nvPr>
            <p:ph type="sldNum" sz="quarter" idx="5"/>
          </p:nvPr>
        </p:nvSpPr>
        <p:spPr/>
        <p:txBody>
          <a:bodyPr/>
          <a:lstStyle/>
          <a:p>
            <a:fld id="{2FFB3303-AC38-DF47-B4FB-EA2B57842CD3}" type="slidenum">
              <a:rPr lang="en-US" smtClean="0"/>
              <a:t>6</a:t>
            </a:fld>
            <a:endParaRPr lang="en-US"/>
          </a:p>
        </p:txBody>
      </p:sp>
    </p:spTree>
    <p:extLst>
      <p:ext uri="{BB962C8B-B14F-4D97-AF65-F5344CB8AC3E}">
        <p14:creationId xmlns:p14="http://schemas.microsoft.com/office/powerpoint/2010/main" val="76442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diving into germline targeting, I first want to explain what germline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Whenever you are infected by a pathogen, HIV or otherwise, the B cells in your body that are responsible for producing antibody first encounters the pathogen and that initial interaction is weak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B cells first encountering the pathogen are called naive B cells and express germline antibodies on their surface - that’s how it interacts with the proteins from the virus.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through this process called affinity maturation, the B cell then mutates so it can bind really tightly to the pathogen to prevent it from infecting the target cell. This is called a memory B cell and expresses a mature antibody.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memory B cell then becomes what’s called a plasma cell which is an antibody making factory – that’s how you get detectable antibody in blood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VRC01 follows this same process – it’s considered a mature antibody and it started as germline VRC01</a:t>
            </a:r>
          </a:p>
        </p:txBody>
      </p:sp>
      <p:sp>
        <p:nvSpPr>
          <p:cNvPr id="4" name="Slide Number Placeholder 3"/>
          <p:cNvSpPr>
            <a:spLocks noGrp="1"/>
          </p:cNvSpPr>
          <p:nvPr>
            <p:ph type="sldNum" sz="quarter" idx="5"/>
          </p:nvPr>
        </p:nvSpPr>
        <p:spPr/>
        <p:txBody>
          <a:bodyPr/>
          <a:lstStyle/>
          <a:p>
            <a:fld id="{2FFB3303-AC38-DF47-B4FB-EA2B57842CD3}" type="slidenum">
              <a:rPr lang="en-US" smtClean="0"/>
              <a:t>7</a:t>
            </a:fld>
            <a:endParaRPr lang="en-US"/>
          </a:p>
        </p:txBody>
      </p:sp>
    </p:spTree>
    <p:extLst>
      <p:ext uri="{BB962C8B-B14F-4D97-AF65-F5344CB8AC3E}">
        <p14:creationId xmlns:p14="http://schemas.microsoft.com/office/powerpoint/2010/main" val="210074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latin typeface="Helvetica Neue" panose="02000503000000020004" pitchFamily="2" charset="0"/>
              </a:rPr>
              <a:t>To conceptually explain germline targeting, I again would like to again draw inspiration from the Olympics and make an analogy</a:t>
            </a:r>
          </a:p>
          <a:p>
            <a:pPr marL="171450" indent="-171450">
              <a:buFont typeface="Arial" panose="020B0604020202020204" pitchFamily="34" charset="0"/>
              <a:buChar char="•"/>
            </a:pPr>
            <a:r>
              <a:rPr lang="en-US" dirty="0">
                <a:effectLst/>
                <a:latin typeface="Helvetica Neue" panose="02000503000000020004" pitchFamily="2" charset="0"/>
              </a:rPr>
              <a:t>In this analogy, we can think about a pool of toddlers who have the potential to become someone an extraordinary </a:t>
            </a:r>
            <a:r>
              <a:rPr lang="en-US" dirty="0" err="1">
                <a:effectLst/>
                <a:latin typeface="Helvetica Neue" panose="02000503000000020004" pitchFamily="2" charset="0"/>
              </a:rPr>
              <a:t>althlete</a:t>
            </a:r>
            <a:r>
              <a:rPr lang="en-US" dirty="0">
                <a:effectLst/>
                <a:latin typeface="Helvetica Neue" panose="02000503000000020004" pitchFamily="2" charset="0"/>
              </a:rPr>
              <a:t> like </a:t>
            </a:r>
            <a:r>
              <a:rPr lang="en-US" dirty="0" err="1">
                <a:effectLst/>
                <a:latin typeface="Helvetica Neue" panose="02000503000000020004" pitchFamily="2" charset="0"/>
              </a:rPr>
              <a:t>simone</a:t>
            </a:r>
            <a:r>
              <a:rPr lang="en-US" dirty="0">
                <a:effectLst/>
                <a:latin typeface="Helvetica Neue" panose="02000503000000020004" pitchFamily="2" charset="0"/>
              </a:rPr>
              <a:t> </a:t>
            </a:r>
            <a:r>
              <a:rPr lang="en-US" dirty="0" err="1">
                <a:effectLst/>
                <a:latin typeface="Helvetica Neue" panose="02000503000000020004" pitchFamily="2" charset="0"/>
              </a:rPr>
              <a:t>biles</a:t>
            </a:r>
            <a:endParaRPr lang="en-US" dirty="0">
              <a:effectLst/>
              <a:latin typeface="Helvetica Neue" panose="02000503000000020004" pitchFamily="2" charset="0"/>
            </a:endParaRPr>
          </a:p>
          <a:p>
            <a:pPr marL="171450" indent="-171450">
              <a:buFont typeface="Arial" panose="020B0604020202020204" pitchFamily="34" charset="0"/>
              <a:buChar char="•"/>
            </a:pPr>
            <a:r>
              <a:rPr lang="en-US" dirty="0">
                <a:effectLst/>
                <a:latin typeface="Helvetica Neue" panose="02000503000000020004" pitchFamily="2" charset="0"/>
              </a:rPr>
              <a:t>When I grow up, I would love to be </a:t>
            </a:r>
            <a:r>
              <a:rPr lang="en-US" dirty="0" err="1">
                <a:effectLst/>
                <a:latin typeface="Helvetica Neue" panose="02000503000000020004" pitchFamily="2" charset="0"/>
              </a:rPr>
              <a:t>simone</a:t>
            </a:r>
            <a:r>
              <a:rPr lang="en-US" dirty="0">
                <a:effectLst/>
                <a:latin typeface="Helvetica Neue" panose="02000503000000020004" pitchFamily="2" charset="0"/>
              </a:rPr>
              <a:t> </a:t>
            </a:r>
            <a:r>
              <a:rPr lang="en-US" dirty="0" err="1">
                <a:effectLst/>
                <a:latin typeface="Helvetica Neue" panose="02000503000000020004" pitchFamily="2" charset="0"/>
              </a:rPr>
              <a:t>biles</a:t>
            </a:r>
            <a:r>
              <a:rPr lang="en-US" dirty="0">
                <a:effectLst/>
                <a:latin typeface="Helvetica Neue" panose="02000503000000020004" pitchFamily="2" charset="0"/>
              </a:rPr>
              <a:t>, but that’s probably not in the cards for me</a:t>
            </a:r>
          </a:p>
          <a:p>
            <a:pPr marL="171450" indent="-171450">
              <a:buFont typeface="Arial" panose="020B0604020202020204" pitchFamily="34" charset="0"/>
              <a:buChar char="•"/>
            </a:pPr>
            <a:r>
              <a:rPr lang="en-US" dirty="0">
                <a:effectLst/>
                <a:latin typeface="Helvetica Neue" panose="02000503000000020004" pitchFamily="2" charset="0"/>
              </a:rPr>
              <a:t>The question then - are there unique features that could help identify which toddler would be more likely to become an extraordinary athlete</a:t>
            </a:r>
          </a:p>
          <a:p>
            <a:pPr marL="171450" indent="-171450">
              <a:buFont typeface="Arial" panose="020B0604020202020204" pitchFamily="34" charset="0"/>
              <a:buChar char="•"/>
            </a:pPr>
            <a:r>
              <a:rPr lang="en-US" dirty="0">
                <a:effectLst/>
                <a:latin typeface="Helvetica Neue" panose="02000503000000020004" pitchFamily="2" charset="0"/>
              </a:rPr>
              <a:t>If that is the case, then can we develop a strong talent scouting program to find those toddlers who have the potential to be </a:t>
            </a:r>
            <a:r>
              <a:rPr lang="en-US" dirty="0" err="1">
                <a:effectLst/>
                <a:latin typeface="Helvetica Neue" panose="02000503000000020004" pitchFamily="2" charset="0"/>
              </a:rPr>
              <a:t>simone</a:t>
            </a:r>
            <a:r>
              <a:rPr lang="en-US" dirty="0">
                <a:effectLst/>
                <a:latin typeface="Helvetica Neue" panose="02000503000000020004" pitchFamily="2" charset="0"/>
              </a:rPr>
              <a:t> </a:t>
            </a:r>
            <a:r>
              <a:rPr lang="en-US" dirty="0" err="1">
                <a:effectLst/>
                <a:latin typeface="Helvetica Neue" panose="02000503000000020004" pitchFamily="2" charset="0"/>
              </a:rPr>
              <a:t>biles</a:t>
            </a:r>
            <a:r>
              <a:rPr lang="en-US" dirty="0">
                <a:effectLst/>
                <a:latin typeface="Helvetica Neue" panose="02000503000000020004" pitchFamily="2" charset="0"/>
              </a:rPr>
              <a:t> and not </a:t>
            </a:r>
            <a:r>
              <a:rPr lang="en-US" dirty="0" err="1">
                <a:effectLst/>
                <a:latin typeface="Helvetica Neue" panose="02000503000000020004" pitchFamily="2" charset="0"/>
              </a:rPr>
              <a:t>devin</a:t>
            </a:r>
            <a:r>
              <a:rPr lang="en-US" dirty="0">
                <a:effectLst/>
                <a:latin typeface="Helvetica Neue" panose="02000503000000020004" pitchFamily="2" charset="0"/>
              </a:rPr>
              <a:t> </a:t>
            </a:r>
            <a:r>
              <a:rPr lang="en-US" dirty="0" err="1">
                <a:effectLst/>
                <a:latin typeface="Helvetica Neue" panose="02000503000000020004" pitchFamily="2" charset="0"/>
              </a:rPr>
              <a:t>sok</a:t>
            </a:r>
            <a:r>
              <a:rPr lang="en-US" dirty="0">
                <a:effectLst/>
                <a:latin typeface="Helvetica Neue" panose="02000503000000020004" pitchFamily="2" charset="0"/>
              </a:rPr>
              <a:t> - that is germline targeting</a:t>
            </a:r>
          </a:p>
          <a:p>
            <a:pPr marL="171450" indent="-171450">
              <a:buFont typeface="Arial" panose="020B0604020202020204" pitchFamily="34" charset="0"/>
              <a:buChar char="•"/>
            </a:pPr>
            <a:endParaRPr lang="en-US" dirty="0">
              <a:effectLst/>
              <a:latin typeface="Helvetica Neue" panose="02000503000000020004" pitchFamily="2" charset="0"/>
            </a:endParaRPr>
          </a:p>
          <a:p>
            <a:pPr marL="171450" indent="-171450">
              <a:buFont typeface="Arial" panose="020B0604020202020204" pitchFamily="34" charset="0"/>
              <a:buChar char="•"/>
            </a:pPr>
            <a:r>
              <a:rPr lang="en-US" dirty="0">
                <a:effectLst/>
                <a:latin typeface="Helvetica Neue" panose="02000503000000020004" pitchFamily="2" charset="0"/>
              </a:rPr>
              <a:t>Once we can scout for the right talent, we will then need to train that toddler to become an extraordinary athlete</a:t>
            </a:r>
          </a:p>
          <a:p>
            <a:pPr marL="171450" indent="-171450">
              <a:buFont typeface="Arial" panose="020B0604020202020204" pitchFamily="34" charset="0"/>
              <a:buChar char="•"/>
            </a:pPr>
            <a:r>
              <a:rPr lang="en-US" dirty="0">
                <a:effectLst/>
                <a:latin typeface="Helvetica Neue" panose="02000503000000020004" pitchFamily="2" charset="0"/>
              </a:rPr>
              <a:t>Simone </a:t>
            </a:r>
            <a:r>
              <a:rPr lang="en-US" dirty="0" err="1">
                <a:effectLst/>
                <a:latin typeface="Helvetica Neue" panose="02000503000000020004" pitchFamily="2" charset="0"/>
              </a:rPr>
              <a:t>biles</a:t>
            </a:r>
            <a:r>
              <a:rPr lang="en-US" dirty="0">
                <a:effectLst/>
                <a:latin typeface="Helvetica Neue" panose="02000503000000020004" pitchFamily="2" charset="0"/>
              </a:rPr>
              <a:t> did not become </a:t>
            </a:r>
            <a:r>
              <a:rPr lang="en-US" dirty="0" err="1">
                <a:effectLst/>
                <a:latin typeface="Helvetica Neue" panose="02000503000000020004" pitchFamily="2" charset="0"/>
              </a:rPr>
              <a:t>simone</a:t>
            </a:r>
            <a:r>
              <a:rPr lang="en-US" dirty="0">
                <a:effectLst/>
                <a:latin typeface="Helvetica Neue" panose="02000503000000020004" pitchFamily="2" charset="0"/>
              </a:rPr>
              <a:t> </a:t>
            </a:r>
            <a:r>
              <a:rPr lang="en-US" dirty="0" err="1">
                <a:effectLst/>
                <a:latin typeface="Helvetica Neue" panose="02000503000000020004" pitchFamily="2" charset="0"/>
              </a:rPr>
              <a:t>biles</a:t>
            </a:r>
            <a:r>
              <a:rPr lang="en-US" dirty="0">
                <a:effectLst/>
                <a:latin typeface="Helvetica Neue" panose="02000503000000020004" pitchFamily="2" charset="0"/>
              </a:rPr>
              <a:t> overnight</a:t>
            </a:r>
          </a:p>
          <a:p>
            <a:pPr marL="171450" indent="-171450">
              <a:buFont typeface="Arial" panose="020B0604020202020204" pitchFamily="34" charset="0"/>
              <a:buChar char="•"/>
            </a:pPr>
            <a:r>
              <a:rPr lang="en-US" dirty="0">
                <a:effectLst/>
                <a:latin typeface="Helvetica Neue" panose="02000503000000020004" pitchFamily="2" charset="0"/>
              </a:rPr>
              <a:t>She needed training from a young age to fully reach her potential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4459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latin typeface="Helvetica Neue" panose="02000503000000020004" pitchFamily="2" charset="0"/>
              </a:rPr>
              <a:t>Anchoring this analogy back to vaccines</a:t>
            </a:r>
          </a:p>
          <a:p>
            <a:pPr marL="171450" indent="-171450">
              <a:buFont typeface="Arial" panose="020B0604020202020204" pitchFamily="34" charset="0"/>
              <a:buChar char="•"/>
            </a:pPr>
            <a:endParaRPr lang="en-US" dirty="0">
              <a:effectLst/>
              <a:latin typeface="Helvetica Neue" panose="02000503000000020004" pitchFamily="2" charset="0"/>
            </a:endParaRPr>
          </a:p>
          <a:p>
            <a:pPr marL="171450" indent="-171450">
              <a:buFont typeface="Arial" panose="020B0604020202020204" pitchFamily="34" charset="0"/>
              <a:buChar char="•"/>
            </a:pPr>
            <a:r>
              <a:rPr lang="en-US" dirty="0">
                <a:effectLst/>
                <a:latin typeface="Helvetica Neue" panose="02000503000000020004" pitchFamily="2" charset="0"/>
              </a:rPr>
              <a:t>In this case, the toddlers represent germline antibodies</a:t>
            </a:r>
          </a:p>
          <a:p>
            <a:pPr marL="171450" indent="-171450">
              <a:buFont typeface="Arial" panose="020B0604020202020204" pitchFamily="34" charset="0"/>
              <a:buChar char="•"/>
            </a:pPr>
            <a:endParaRPr lang="en-US" dirty="0">
              <a:effectLst/>
              <a:latin typeface="Helvetica Neue" panose="02000503000000020004" pitchFamily="2" charset="0"/>
            </a:endParaRPr>
          </a:p>
          <a:p>
            <a:pPr marL="171450" indent="-171450">
              <a:buFont typeface="Arial" panose="020B0604020202020204" pitchFamily="34" charset="0"/>
              <a:buChar char="•"/>
            </a:pPr>
            <a:r>
              <a:rPr lang="en-US" dirty="0">
                <a:effectLst/>
                <a:latin typeface="Helvetica Neue" panose="02000503000000020004" pitchFamily="2" charset="0"/>
              </a:rPr>
              <a:t>Germline targeting immunogens are the talent scouts trying to find toddlers with the potential to become extraordinary athletes like </a:t>
            </a:r>
            <a:r>
              <a:rPr lang="en-US" dirty="0" err="1">
                <a:effectLst/>
                <a:latin typeface="Helvetica Neue" panose="02000503000000020004" pitchFamily="2" charset="0"/>
              </a:rPr>
              <a:t>simone</a:t>
            </a:r>
            <a:r>
              <a:rPr lang="en-US" dirty="0">
                <a:effectLst/>
                <a:latin typeface="Helvetica Neue" panose="02000503000000020004" pitchFamily="2" charset="0"/>
              </a:rPr>
              <a:t> </a:t>
            </a:r>
            <a:r>
              <a:rPr lang="en-US" dirty="0" err="1">
                <a:effectLst/>
                <a:latin typeface="Helvetica Neue" panose="02000503000000020004" pitchFamily="2" charset="0"/>
              </a:rPr>
              <a:t>biles</a:t>
            </a:r>
            <a:endParaRPr lang="en-US" dirty="0">
              <a:effectLst/>
              <a:latin typeface="Helvetica Neue" panose="02000503000000020004" pitchFamily="2" charset="0"/>
            </a:endParaRPr>
          </a:p>
          <a:p>
            <a:pPr marL="171450" indent="-171450">
              <a:buFont typeface="Arial" panose="020B0604020202020204" pitchFamily="34" charset="0"/>
              <a:buChar char="•"/>
            </a:pPr>
            <a:endParaRPr lang="en-US" dirty="0">
              <a:effectLst/>
              <a:latin typeface="Helvetica Neue" panose="02000503000000020004" pitchFamily="2" charset="0"/>
            </a:endParaRPr>
          </a:p>
          <a:p>
            <a:pPr marL="171450" indent="-171450">
              <a:buFont typeface="Arial" panose="020B0604020202020204" pitchFamily="34" charset="0"/>
              <a:buChar char="•"/>
            </a:pPr>
            <a:r>
              <a:rPr lang="en-US" dirty="0">
                <a:effectLst/>
                <a:latin typeface="Helvetica Neue" panose="02000503000000020004" pitchFamily="2" charset="0"/>
              </a:rPr>
              <a:t>Boosting immunogens are the training programs and coaches to train the toddlers</a:t>
            </a:r>
          </a:p>
          <a:p>
            <a:pPr marL="171450" indent="-171450">
              <a:buFont typeface="Arial" panose="020B0604020202020204" pitchFamily="34" charset="0"/>
              <a:buChar char="•"/>
            </a:pPr>
            <a:endParaRPr lang="en-US" dirty="0">
              <a:effectLst/>
              <a:latin typeface="Helvetica Neue" panose="02000503000000020004" pitchFamily="2" charset="0"/>
            </a:endParaRPr>
          </a:p>
          <a:p>
            <a:pPr marL="171450" indent="-171450">
              <a:buFont typeface="Arial" panose="020B0604020202020204" pitchFamily="34" charset="0"/>
              <a:buChar char="•"/>
            </a:pPr>
            <a:r>
              <a:rPr lang="en-US" dirty="0">
                <a:effectLst/>
                <a:latin typeface="Helvetica Neue" panose="02000503000000020004" pitchFamily="2" charset="0"/>
              </a:rPr>
              <a:t>And the end goal is to become the greatest of all time, a broadly neutralizing antibody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9059-0C9F-384E-9F73-BABAEA97BC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881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347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572420"/>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19.tif"/><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33.emf"/><Relationship Id="rId4" Type="http://schemas.openxmlformats.org/officeDocument/2006/relationships/notesSlide" Target="../notesSlides/notesSlide25.xml"/><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19.tif"/><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9.tif"/><Relationship Id="rId4" Type="http://schemas.openxmlformats.org/officeDocument/2006/relationships/image" Target="../media/image9.sv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5.xml"/><Relationship Id="rId7" Type="http://schemas.openxmlformats.org/officeDocument/2006/relationships/notesSlide" Target="../notesSlides/notesSlide3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xml"/><Relationship Id="rId11" Type="http://schemas.openxmlformats.org/officeDocument/2006/relationships/image" Target="../media/image38.png"/><Relationship Id="rId5" Type="http://schemas.openxmlformats.org/officeDocument/2006/relationships/tags" Target="../tags/tag17.xml"/><Relationship Id="rId10" Type="http://schemas.openxmlformats.org/officeDocument/2006/relationships/image" Target="../media/image37.png"/><Relationship Id="rId4" Type="http://schemas.openxmlformats.org/officeDocument/2006/relationships/tags" Target="../tags/tag16.xml"/><Relationship Id="rId9" Type="http://schemas.openxmlformats.org/officeDocument/2006/relationships/image" Target="../media/image9.sv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9.sv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9600" y="438150"/>
            <a:ext cx="1250950" cy="42545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9600" y="5770751"/>
            <a:ext cx="6616700" cy="12700"/>
          </a:xfrm>
          <a:prstGeom prst="rect">
            <a:avLst/>
          </a:prstGeom>
        </p:spPr>
      </p:pic>
      <p:pic>
        <p:nvPicPr>
          <p:cNvPr id="5" name="Image 3" descr="preencoded.png"/>
          <p:cNvPicPr>
            <a:picLocks noChangeAspect="1"/>
          </p:cNvPicPr>
          <p:nvPr/>
        </p:nvPicPr>
        <p:blipFill>
          <a:blip r:embed="rId7"/>
          <a:srcRect/>
          <a:stretch/>
        </p:blipFill>
        <p:spPr>
          <a:xfrm>
            <a:off x="8483773" y="234951"/>
            <a:ext cx="3708227" cy="6144567"/>
          </a:xfrm>
          <a:prstGeom prst="rect">
            <a:avLst/>
          </a:prstGeom>
        </p:spPr>
      </p:pic>
      <p:sp>
        <p:nvSpPr>
          <p:cNvPr id="6" name="Text 0"/>
          <p:cNvSpPr/>
          <p:nvPr/>
        </p:nvSpPr>
        <p:spPr>
          <a:xfrm>
            <a:off x="5341066" y="6019743"/>
            <a:ext cx="1885234" cy="173418"/>
          </a:xfrm>
          <a:prstGeom prst="rect">
            <a:avLst/>
          </a:prstGeom>
          <a:noFill/>
          <a:ln/>
        </p:spPr>
        <p:txBody>
          <a:bodyPr wrap="square" lIns="0" tIns="0" rIns="0" bIns="0" rtlCol="0" anchor="t"/>
          <a:lstStyle/>
          <a:p>
            <a:pPr marL="0" marR="0" lvl="0" indent="0" algn="r" defTabSz="609630" rtl="0" eaLnBrk="1" fontAlgn="auto" latinLnBrk="0" hangingPunct="1">
              <a:lnSpc>
                <a:spcPts val="1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July 25, 2024</a:t>
            </a:r>
            <a:endParaRPr kumimoji="0" lang="en-US" sz="20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 1"/>
          <p:cNvSpPr/>
          <p:nvPr/>
        </p:nvSpPr>
        <p:spPr>
          <a:xfrm>
            <a:off x="568093" y="5967458"/>
            <a:ext cx="3708227" cy="266155"/>
          </a:xfrm>
          <a:prstGeom prst="rect">
            <a:avLst/>
          </a:prstGeom>
          <a:noFill/>
          <a:ln/>
        </p:spPr>
        <p:txBody>
          <a:bodyPr wrap="square" lIns="0" tIns="0" rIns="0" bIns="0" rtlCol="0" anchor="ctr"/>
          <a:lstStyle/>
          <a:p>
            <a:pPr marL="0" marR="0" lvl="0" indent="0" algn="l" defTabSz="609630" rtl="0" eaLnBrk="1" fontAlgn="auto" latinLnBrk="0" hangingPunct="1">
              <a:lnSpc>
                <a:spcPts val="1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Devin Sok, PhD</a:t>
            </a:r>
          </a:p>
        </p:txBody>
      </p:sp>
      <p:sp>
        <p:nvSpPr>
          <p:cNvPr id="8" name="Text 2"/>
          <p:cNvSpPr/>
          <p:nvPr/>
        </p:nvSpPr>
        <p:spPr>
          <a:xfrm>
            <a:off x="609600" y="1256288"/>
            <a:ext cx="6937612" cy="4612163"/>
          </a:xfrm>
          <a:prstGeom prst="rect">
            <a:avLst/>
          </a:prstGeom>
          <a:noFill/>
          <a:ln/>
        </p:spPr>
        <p:txBody>
          <a:bodyPr wrap="square" lIns="0" tIns="0" rIns="0" bIns="0" rtlCol="0" anchor="t"/>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C892B">
                    <a:lumMod val="20000"/>
                    <a:lumOff val="8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IAS 2024</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HIV vaccines:</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where are we now and what does the future look like?</a:t>
            </a:r>
          </a:p>
        </p:txBody>
      </p:sp>
    </p:spTree>
  </p:cSld>
  <p:clrMapOvr>
    <a:masterClrMapping/>
  </p:clrMapOvr>
  <mc:AlternateContent xmlns:mc="http://schemas.openxmlformats.org/markup-compatibility/2006" xmlns:p14="http://schemas.microsoft.com/office/powerpoint/2010/main">
    <mc:Choice Requires="p14">
      <p:transition spd="slow" p14:dur="2000" advTm="13940"/>
    </mc:Choice>
    <mc:Fallback xmlns="">
      <p:transition spd="slow" advTm="139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A767985-7B1F-2739-4A45-E6CE443A3337}"/>
              </a:ext>
            </a:extLst>
          </p:cNvPr>
          <p:cNvPicPr>
            <a:picLocks noChangeAspect="1"/>
          </p:cNvPicPr>
          <p:nvPr/>
        </p:nvPicPr>
        <p:blipFill>
          <a:blip r:embed="rId3"/>
          <a:stretch>
            <a:fillRect/>
          </a:stretch>
        </p:blipFill>
        <p:spPr>
          <a:xfrm>
            <a:off x="1751433" y="926985"/>
            <a:ext cx="1559230" cy="1559230"/>
          </a:xfrm>
          <a:prstGeom prst="rect">
            <a:avLst/>
          </a:prstGeom>
        </p:spPr>
      </p:pic>
      <p:pic>
        <p:nvPicPr>
          <p:cNvPr id="2" name="Picture 1" descr="5a.tif">
            <a:extLst>
              <a:ext uri="{FF2B5EF4-FFF2-40B4-BE49-F238E27FC236}">
                <a16:creationId xmlns:a16="http://schemas.microsoft.com/office/drawing/2014/main" id="{8913FFF9-6A0A-C762-F2C0-437867DE3745}"/>
              </a:ext>
            </a:extLst>
          </p:cNvPr>
          <p:cNvPicPr>
            <a:picLocks noChangeAspect="1"/>
          </p:cNvPicPr>
          <p:nvPr/>
        </p:nvPicPr>
        <p:blipFill rotWithShape="1">
          <a:blip r:embed="rId4">
            <a:extLst>
              <a:ext uri="{28A0092B-C50C-407E-A947-70E740481C1C}">
                <a14:useLocalDpi xmlns:a14="http://schemas.microsoft.com/office/drawing/2010/main" val="0"/>
              </a:ext>
            </a:extLst>
          </a:blip>
          <a:srcRect t="5318" r="68777" b="51388"/>
          <a:stretch/>
        </p:blipFill>
        <p:spPr>
          <a:xfrm>
            <a:off x="3949225" y="1169495"/>
            <a:ext cx="3814320" cy="3828826"/>
          </a:xfrm>
          <a:prstGeom prst="rect">
            <a:avLst/>
          </a:prstGeom>
        </p:spPr>
      </p:pic>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02" y="6544450"/>
            <a:ext cx="641440" cy="215899"/>
          </a:xfrm>
          <a:prstGeom prst="rect">
            <a:avLst/>
          </a:prstGeom>
        </p:spPr>
      </p:pic>
      <p:cxnSp>
        <p:nvCxnSpPr>
          <p:cNvPr id="12" name="Straight Connector 11">
            <a:extLst>
              <a:ext uri="{FF2B5EF4-FFF2-40B4-BE49-F238E27FC236}">
                <a16:creationId xmlns:a16="http://schemas.microsoft.com/office/drawing/2014/main" id="{EEBB2E2A-ABEA-9CC3-FD16-B25F91A5FD84}"/>
              </a:ext>
            </a:extLst>
          </p:cNvPr>
          <p:cNvCxnSpPr>
            <a:cxnSpLocks/>
          </p:cNvCxnSpPr>
          <p:nvPr/>
        </p:nvCxnSpPr>
        <p:spPr>
          <a:xfrm>
            <a:off x="874205" y="5212421"/>
            <a:ext cx="1061636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FF1BCA6-C9AE-AE28-572A-74D5523CF669}"/>
              </a:ext>
            </a:extLst>
          </p:cNvPr>
          <p:cNvCxnSpPr>
            <a:cxnSpLocks/>
          </p:cNvCxnSpPr>
          <p:nvPr/>
        </p:nvCxnSpPr>
        <p:spPr>
          <a:xfrm>
            <a:off x="2258051" y="2880276"/>
            <a:ext cx="2520312" cy="107725"/>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A55E2B-8B93-32B4-49EC-53E3C1E75B3C}"/>
              </a:ext>
            </a:extLst>
          </p:cNvPr>
          <p:cNvCxnSpPr>
            <a:cxnSpLocks/>
          </p:cNvCxnSpPr>
          <p:nvPr/>
        </p:nvCxnSpPr>
        <p:spPr>
          <a:xfrm flipH="1">
            <a:off x="6938410" y="2064843"/>
            <a:ext cx="1310744" cy="616615"/>
          </a:xfrm>
          <a:prstGeom prst="straightConnector1">
            <a:avLst/>
          </a:prstGeom>
          <a:ln w="38100">
            <a:solidFill>
              <a:srgbClr val="026A5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E30EE6-083D-D237-6FE4-628AFCCB3D3D}"/>
              </a:ext>
            </a:extLst>
          </p:cNvPr>
          <p:cNvCxnSpPr>
            <a:cxnSpLocks/>
            <a:stCxn id="32" idx="1"/>
          </p:cNvCxnSpPr>
          <p:nvPr/>
        </p:nvCxnSpPr>
        <p:spPr>
          <a:xfrm flipH="1" flipV="1">
            <a:off x="7294697" y="3738185"/>
            <a:ext cx="1588944" cy="213415"/>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35FA11F-273D-CFA0-30CA-AB159D652AC3}"/>
              </a:ext>
            </a:extLst>
          </p:cNvPr>
          <p:cNvSpPr txBox="1"/>
          <p:nvPr/>
        </p:nvSpPr>
        <p:spPr>
          <a:xfrm>
            <a:off x="5945228" y="2702228"/>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CD4bs</a:t>
            </a:r>
          </a:p>
        </p:txBody>
      </p:sp>
      <p:sp>
        <p:nvSpPr>
          <p:cNvPr id="22" name="TextBox 21">
            <a:extLst>
              <a:ext uri="{FF2B5EF4-FFF2-40B4-BE49-F238E27FC236}">
                <a16:creationId xmlns:a16="http://schemas.microsoft.com/office/drawing/2014/main" id="{8B5D10D8-7D55-4CF8-CE3D-23D7F3EF41E3}"/>
              </a:ext>
            </a:extLst>
          </p:cNvPr>
          <p:cNvSpPr txBox="1"/>
          <p:nvPr/>
        </p:nvSpPr>
        <p:spPr>
          <a:xfrm>
            <a:off x="5710128" y="1691388"/>
            <a:ext cx="8851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V2 apex</a:t>
            </a:r>
          </a:p>
        </p:txBody>
      </p:sp>
      <p:sp>
        <p:nvSpPr>
          <p:cNvPr id="24" name="TextBox 23">
            <a:extLst>
              <a:ext uri="{FF2B5EF4-FFF2-40B4-BE49-F238E27FC236}">
                <a16:creationId xmlns:a16="http://schemas.microsoft.com/office/drawing/2014/main" id="{113EBBE3-586F-BB19-3BE6-6EE1FDB7B472}"/>
              </a:ext>
            </a:extLst>
          </p:cNvPr>
          <p:cNvSpPr txBox="1"/>
          <p:nvPr/>
        </p:nvSpPr>
        <p:spPr>
          <a:xfrm>
            <a:off x="4705000" y="2278017"/>
            <a:ext cx="100512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V3 glycan</a:t>
            </a:r>
          </a:p>
        </p:txBody>
      </p:sp>
      <p:sp>
        <p:nvSpPr>
          <p:cNvPr id="25" name="TextBox 24">
            <a:extLst>
              <a:ext uri="{FF2B5EF4-FFF2-40B4-BE49-F238E27FC236}">
                <a16:creationId xmlns:a16="http://schemas.microsoft.com/office/drawing/2014/main" id="{B1772C9B-4C8D-35EB-6A84-9BFB061082E4}"/>
              </a:ext>
            </a:extLst>
          </p:cNvPr>
          <p:cNvSpPr txBox="1"/>
          <p:nvPr/>
        </p:nvSpPr>
        <p:spPr>
          <a:xfrm>
            <a:off x="5915082" y="3416504"/>
            <a:ext cx="1051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Fusion peptide</a:t>
            </a:r>
          </a:p>
        </p:txBody>
      </p:sp>
      <p:sp>
        <p:nvSpPr>
          <p:cNvPr id="8" name="AutoShape 2" descr="5,230 Michael Phelps Medals Stock Photos, High-Res Pictures, and Images -  Getty Images">
            <a:extLst>
              <a:ext uri="{FF2B5EF4-FFF2-40B4-BE49-F238E27FC236}">
                <a16:creationId xmlns:a16="http://schemas.microsoft.com/office/drawing/2014/main" id="{8F18373B-11B2-22E9-337B-7FCAB76D7F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7EA979CB-37DB-405E-E03B-73D0A8A2D079}"/>
              </a:ext>
            </a:extLst>
          </p:cNvPr>
          <p:cNvCxnSpPr>
            <a:cxnSpLocks/>
          </p:cNvCxnSpPr>
          <p:nvPr/>
        </p:nvCxnSpPr>
        <p:spPr>
          <a:xfrm flipV="1">
            <a:off x="3415832" y="4062835"/>
            <a:ext cx="1343533" cy="226486"/>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BB8896C-80E0-4AAD-8663-5A6A579F0804}"/>
              </a:ext>
            </a:extLst>
          </p:cNvPr>
          <p:cNvSpPr txBox="1"/>
          <p:nvPr/>
        </p:nvSpPr>
        <p:spPr>
          <a:xfrm>
            <a:off x="1529867" y="5279164"/>
            <a:ext cx="94110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Getting a Simone Biles is difficult, but we would also need a Tommie Smith, a Usain Bolt, a Serena Williams, and a </a:t>
            </a:r>
            <a:r>
              <a:rPr kumimoji="0" lang="en-US" sz="24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Eluid</a:t>
            </a:r>
            <a:r>
              <a:rPr kumimoji="0" lang="en-US" sz="24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Kipchoge to target up to 4 conserved epitopes on the HIV envelope trimer</a:t>
            </a:r>
          </a:p>
        </p:txBody>
      </p:sp>
      <p:sp>
        <p:nvSpPr>
          <p:cNvPr id="10" name="TextBox 9">
            <a:extLst>
              <a:ext uri="{FF2B5EF4-FFF2-40B4-BE49-F238E27FC236}">
                <a16:creationId xmlns:a16="http://schemas.microsoft.com/office/drawing/2014/main" id="{89836D08-47D2-5480-5C7C-A2CAC8A0C89F}"/>
              </a:ext>
            </a:extLst>
          </p:cNvPr>
          <p:cNvSpPr txBox="1"/>
          <p:nvPr/>
        </p:nvSpPr>
        <p:spPr>
          <a:xfrm>
            <a:off x="241500" y="130133"/>
            <a:ext cx="11777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We will need to elicit an elite team of </a:t>
            </a:r>
            <a:r>
              <a:rPr kumimoji="0" lang="en-US" sz="2800" b="1"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bnAbs</a:t>
            </a:r>
            <a:r>
              <a:rPr kumimoji="0" lang="en-US" sz="2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for an efficacious vaccine</a:t>
            </a:r>
          </a:p>
        </p:txBody>
      </p:sp>
      <p:sp>
        <p:nvSpPr>
          <p:cNvPr id="11" name="TextBox 10">
            <a:extLst>
              <a:ext uri="{FF2B5EF4-FFF2-40B4-BE49-F238E27FC236}">
                <a16:creationId xmlns:a16="http://schemas.microsoft.com/office/drawing/2014/main" id="{7432C57D-EA13-B563-7C63-D07A79633464}"/>
              </a:ext>
            </a:extLst>
          </p:cNvPr>
          <p:cNvSpPr txBox="1"/>
          <p:nvPr/>
        </p:nvSpPr>
        <p:spPr>
          <a:xfrm>
            <a:off x="4977384" y="3738185"/>
            <a:ext cx="10513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MPER</a:t>
            </a:r>
          </a:p>
        </p:txBody>
      </p:sp>
      <p:pic>
        <p:nvPicPr>
          <p:cNvPr id="19" name="Picture 18">
            <a:extLst>
              <a:ext uri="{FF2B5EF4-FFF2-40B4-BE49-F238E27FC236}">
                <a16:creationId xmlns:a16="http://schemas.microsoft.com/office/drawing/2014/main" id="{E657CC13-1C8F-4659-B0FD-B8414C9B1765}"/>
              </a:ext>
            </a:extLst>
          </p:cNvPr>
          <p:cNvPicPr>
            <a:picLocks noChangeAspect="1"/>
          </p:cNvPicPr>
          <p:nvPr/>
        </p:nvPicPr>
        <p:blipFill>
          <a:blip r:embed="rId7"/>
          <a:stretch>
            <a:fillRect/>
          </a:stretch>
        </p:blipFill>
        <p:spPr>
          <a:xfrm>
            <a:off x="8249154" y="926985"/>
            <a:ext cx="1640552" cy="1640552"/>
          </a:xfrm>
          <a:prstGeom prst="rect">
            <a:avLst/>
          </a:prstGeom>
        </p:spPr>
      </p:pic>
      <p:pic>
        <p:nvPicPr>
          <p:cNvPr id="26" name="Picture 25">
            <a:extLst>
              <a:ext uri="{FF2B5EF4-FFF2-40B4-BE49-F238E27FC236}">
                <a16:creationId xmlns:a16="http://schemas.microsoft.com/office/drawing/2014/main" id="{E0627DC2-167A-85FF-647B-862966DA9B2F}"/>
              </a:ext>
            </a:extLst>
          </p:cNvPr>
          <p:cNvPicPr>
            <a:picLocks noChangeAspect="1"/>
          </p:cNvPicPr>
          <p:nvPr/>
        </p:nvPicPr>
        <p:blipFill>
          <a:blip r:embed="rId8"/>
          <a:stretch>
            <a:fillRect/>
          </a:stretch>
        </p:blipFill>
        <p:spPr>
          <a:xfrm>
            <a:off x="610434" y="2080733"/>
            <a:ext cx="1737636" cy="1737636"/>
          </a:xfrm>
          <a:prstGeom prst="rect">
            <a:avLst/>
          </a:prstGeom>
        </p:spPr>
      </p:pic>
      <p:cxnSp>
        <p:nvCxnSpPr>
          <p:cNvPr id="13" name="Straight Arrow Connector 12">
            <a:extLst>
              <a:ext uri="{FF2B5EF4-FFF2-40B4-BE49-F238E27FC236}">
                <a16:creationId xmlns:a16="http://schemas.microsoft.com/office/drawing/2014/main" id="{4ED6DDD2-0F7C-6A36-8333-C170C4F9C1A5}"/>
              </a:ext>
            </a:extLst>
          </p:cNvPr>
          <p:cNvCxnSpPr>
            <a:cxnSpLocks/>
          </p:cNvCxnSpPr>
          <p:nvPr/>
        </p:nvCxnSpPr>
        <p:spPr>
          <a:xfrm>
            <a:off x="3305058" y="1774799"/>
            <a:ext cx="2241997" cy="144250"/>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B310DBA1-88FE-E5F7-D659-8F5FA732224F}"/>
              </a:ext>
            </a:extLst>
          </p:cNvPr>
          <p:cNvPicPr>
            <a:picLocks noChangeAspect="1"/>
          </p:cNvPicPr>
          <p:nvPr/>
        </p:nvPicPr>
        <p:blipFill>
          <a:blip r:embed="rId9"/>
          <a:stretch>
            <a:fillRect/>
          </a:stretch>
        </p:blipFill>
        <p:spPr>
          <a:xfrm>
            <a:off x="8883641" y="2970913"/>
            <a:ext cx="1961373" cy="1961373"/>
          </a:xfrm>
          <a:prstGeom prst="rect">
            <a:avLst/>
          </a:prstGeom>
        </p:spPr>
      </p:pic>
      <p:pic>
        <p:nvPicPr>
          <p:cNvPr id="36" name="Picture 35">
            <a:extLst>
              <a:ext uri="{FF2B5EF4-FFF2-40B4-BE49-F238E27FC236}">
                <a16:creationId xmlns:a16="http://schemas.microsoft.com/office/drawing/2014/main" id="{C7508292-62C3-CE90-A470-7292B5C5A9EE}"/>
              </a:ext>
            </a:extLst>
          </p:cNvPr>
          <p:cNvPicPr>
            <a:picLocks noChangeAspect="1"/>
          </p:cNvPicPr>
          <p:nvPr/>
        </p:nvPicPr>
        <p:blipFill>
          <a:blip r:embed="rId10"/>
          <a:stretch>
            <a:fillRect/>
          </a:stretch>
        </p:blipFill>
        <p:spPr>
          <a:xfrm>
            <a:off x="1748625" y="3382371"/>
            <a:ext cx="1640552" cy="1640552"/>
          </a:xfrm>
          <a:prstGeom prst="rect">
            <a:avLst/>
          </a:prstGeom>
        </p:spPr>
      </p:pic>
    </p:spTree>
    <p:extLst>
      <p:ext uri="{BB962C8B-B14F-4D97-AF65-F5344CB8AC3E}">
        <p14:creationId xmlns:p14="http://schemas.microsoft.com/office/powerpoint/2010/main" val="62817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2">
            <a:extLst>
              <a:ext uri="{FF2B5EF4-FFF2-40B4-BE49-F238E27FC236}">
                <a16:creationId xmlns:a16="http://schemas.microsoft.com/office/drawing/2014/main" id="{24235831-48B9-28E5-7281-921BB8452F0E}"/>
              </a:ext>
            </a:extLst>
          </p:cNvPr>
          <p:cNvSpPr/>
          <p:nvPr/>
        </p:nvSpPr>
        <p:spPr>
          <a:xfrm>
            <a:off x="997217" y="1098111"/>
            <a:ext cx="10197565" cy="4661778"/>
          </a:xfrm>
          <a:prstGeom prst="rect">
            <a:avLst/>
          </a:prstGeom>
          <a:noFill/>
          <a:ln/>
        </p:spPr>
        <p:txBody>
          <a:bodyPr wrap="square" lIns="0" tIns="0" rIns="0" bIns="0" rtlCol="0" anchor="t"/>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Helvetica Neue" panose="02000503000000020004"/>
                <a:cs typeface="PP Neue Montreal" panose="020B0504010101010104" pitchFamily="34" charset="77"/>
              </a:rPr>
              <a:t>Where are we now</a:t>
            </a:r>
            <a:endParaRPr kumimoji="0" lang="en-US" sz="6000" b="1" i="1" u="none" strike="noStrike" kern="1200" cap="none" spc="0" normalizeH="0" baseline="0" noProof="0" dirty="0">
              <a:ln>
                <a:noFill/>
              </a:ln>
              <a:solidFill>
                <a:srgbClr val="FFFFFF"/>
              </a:solidFill>
              <a:effectLst/>
              <a:uLnTx/>
              <a:uFillTx/>
              <a:latin typeface="Helvetica Neue" panose="02000503000000020004"/>
              <a:cs typeface="PP Neue Montreal" panose="020B0504010101010104" pitchFamily="34" charset="77"/>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Helvetica Neue" panose="02000503000000020004"/>
                <a:cs typeface="PP Neue Montreal" panose="020B0504010101010104" pitchFamily="34" charset="77"/>
              </a:rPr>
              <a:t>Can germline targeting work in people?</a:t>
            </a:r>
            <a:endParaRPr kumimoji="0" lang="en-US" sz="7200" b="1" i="0" u="none" strike="noStrike" kern="1200" cap="none" spc="0" normalizeH="0" baseline="0" noProof="0" dirty="0">
              <a:ln>
                <a:noFill/>
              </a:ln>
              <a:solidFill>
                <a:srgbClr val="FFFFFF"/>
              </a:solidFill>
              <a:effectLst/>
              <a:uLnTx/>
              <a:uFillTx/>
              <a:latin typeface="Helvetica Neue" panose="02000503000000020004"/>
              <a:cs typeface="PP Neue Montreal" panose="020B0504010101010104" pitchFamily="34" charset="77"/>
            </a:endParaRPr>
          </a:p>
        </p:txBody>
      </p:sp>
    </p:spTree>
    <p:extLst>
      <p:ext uri="{BB962C8B-B14F-4D97-AF65-F5344CB8AC3E}">
        <p14:creationId xmlns:p14="http://schemas.microsoft.com/office/powerpoint/2010/main" val="152129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246970" y="173800"/>
            <a:ext cx="11777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Germline-targeting: talent scouting and training programs </a:t>
            </a:r>
          </a:p>
        </p:txBody>
      </p:sp>
      <p:pic>
        <p:nvPicPr>
          <p:cNvPr id="2" name="Picture 1">
            <a:extLst>
              <a:ext uri="{FF2B5EF4-FFF2-40B4-BE49-F238E27FC236}">
                <a16:creationId xmlns:a16="http://schemas.microsoft.com/office/drawing/2014/main" id="{759FA28D-13D0-95C9-3959-9B12C2CEA608}"/>
              </a:ext>
            </a:extLst>
          </p:cNvPr>
          <p:cNvPicPr>
            <a:picLocks noChangeAspect="1"/>
          </p:cNvPicPr>
          <p:nvPr>
            <p:custDataLst>
              <p:tags r:id="rId1"/>
            </p:custDataLst>
          </p:nvPr>
        </p:nvPicPr>
        <p:blipFill rotWithShape="1">
          <a:blip r:embed="rId6"/>
          <a:srcRect t="6069" r="29739" b="23109"/>
          <a:stretch/>
        </p:blipFill>
        <p:spPr>
          <a:xfrm>
            <a:off x="4385066" y="1492921"/>
            <a:ext cx="7384660" cy="5210479"/>
          </a:xfrm>
          <a:prstGeom prst="rect">
            <a:avLst/>
          </a:prstGeom>
        </p:spPr>
      </p:pic>
      <p:cxnSp>
        <p:nvCxnSpPr>
          <p:cNvPr id="4" name="Straight Connector 3">
            <a:extLst>
              <a:ext uri="{FF2B5EF4-FFF2-40B4-BE49-F238E27FC236}">
                <a16:creationId xmlns:a16="http://schemas.microsoft.com/office/drawing/2014/main" id="{8AC86303-0520-F8F5-1ACF-4BFE302FEABD}"/>
              </a:ext>
            </a:extLst>
          </p:cNvPr>
          <p:cNvCxnSpPr>
            <a:cxnSpLocks/>
          </p:cNvCxnSpPr>
          <p:nvPr/>
        </p:nvCxnSpPr>
        <p:spPr>
          <a:xfrm>
            <a:off x="4214293" y="1225613"/>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A5A81D-F723-D759-283E-38D294CF2D6A}"/>
              </a:ext>
            </a:extLst>
          </p:cNvPr>
          <p:cNvSpPr txBox="1"/>
          <p:nvPr/>
        </p:nvSpPr>
        <p:spPr>
          <a:xfrm>
            <a:off x="2211208" y="1881428"/>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Fragment on a nanoparticle</a:t>
            </a:r>
          </a:p>
        </p:txBody>
      </p:sp>
      <p:sp>
        <p:nvSpPr>
          <p:cNvPr id="6" name="TextBox 5">
            <a:extLst>
              <a:ext uri="{FF2B5EF4-FFF2-40B4-BE49-F238E27FC236}">
                <a16:creationId xmlns:a16="http://schemas.microsoft.com/office/drawing/2014/main" id="{D5F85644-ED53-6A59-195A-9B909AED961D}"/>
              </a:ext>
            </a:extLst>
          </p:cNvPr>
          <p:cNvSpPr txBox="1"/>
          <p:nvPr/>
        </p:nvSpPr>
        <p:spPr>
          <a:xfrm>
            <a:off x="2211208" y="3614953"/>
            <a:ext cx="18492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Trimer</a:t>
            </a:r>
          </a:p>
        </p:txBody>
      </p:sp>
      <p:sp>
        <p:nvSpPr>
          <p:cNvPr id="7" name="TextBox 6">
            <a:extLst>
              <a:ext uri="{FF2B5EF4-FFF2-40B4-BE49-F238E27FC236}">
                <a16:creationId xmlns:a16="http://schemas.microsoft.com/office/drawing/2014/main" id="{6AA2340B-504A-664B-D36E-EC5D1DBB72F6}"/>
              </a:ext>
            </a:extLst>
          </p:cNvPr>
          <p:cNvSpPr txBox="1"/>
          <p:nvPr/>
        </p:nvSpPr>
        <p:spPr>
          <a:xfrm>
            <a:off x="2211208" y="5145728"/>
            <a:ext cx="184928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Larger fragment on a nanoparticle</a:t>
            </a:r>
          </a:p>
        </p:txBody>
      </p:sp>
      <p:sp>
        <p:nvSpPr>
          <p:cNvPr id="8" name="Right Triangle 7">
            <a:extLst>
              <a:ext uri="{FF2B5EF4-FFF2-40B4-BE49-F238E27FC236}">
                <a16:creationId xmlns:a16="http://schemas.microsoft.com/office/drawing/2014/main" id="{9FE4045C-DDBE-0748-2DB1-C502434C073E}"/>
              </a:ext>
            </a:extLst>
          </p:cNvPr>
          <p:cNvSpPr/>
          <p:nvPr/>
        </p:nvSpPr>
        <p:spPr>
          <a:xfrm flipH="1">
            <a:off x="5336207" y="6065868"/>
            <a:ext cx="6081435" cy="456063"/>
          </a:xfrm>
          <a:prstGeom prst="rtTriangle">
            <a:avLst/>
          </a:prstGeom>
          <a:solidFill>
            <a:srgbClr val="6A021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A1083CA-E812-CFE9-A3B4-8EF900F6C86A}"/>
              </a:ext>
            </a:extLst>
          </p:cNvPr>
          <p:cNvSpPr txBox="1"/>
          <p:nvPr/>
        </p:nvSpPr>
        <p:spPr>
          <a:xfrm>
            <a:off x="8320372" y="6218748"/>
            <a:ext cx="309727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Increasing resemblance to HIV</a:t>
            </a:r>
          </a:p>
        </p:txBody>
      </p:sp>
      <p:sp>
        <p:nvSpPr>
          <p:cNvPr id="11" name="TextBox 10">
            <a:extLst>
              <a:ext uri="{FF2B5EF4-FFF2-40B4-BE49-F238E27FC236}">
                <a16:creationId xmlns:a16="http://schemas.microsoft.com/office/drawing/2014/main" id="{9A661EC4-186C-CDDD-3469-F73A89FA22C8}"/>
              </a:ext>
            </a:extLst>
          </p:cNvPr>
          <p:cNvSpPr txBox="1"/>
          <p:nvPr/>
        </p:nvSpPr>
        <p:spPr>
          <a:xfrm>
            <a:off x="307169" y="1869588"/>
            <a:ext cx="1849282"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eOD-GT8</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60mer</a:t>
            </a:r>
          </a:p>
        </p:txBody>
      </p:sp>
      <p:sp>
        <p:nvSpPr>
          <p:cNvPr id="12" name="TextBox 11">
            <a:extLst>
              <a:ext uri="{FF2B5EF4-FFF2-40B4-BE49-F238E27FC236}">
                <a16:creationId xmlns:a16="http://schemas.microsoft.com/office/drawing/2014/main" id="{F43711E1-4BDB-A15F-0F29-94F30B347BAC}"/>
              </a:ext>
            </a:extLst>
          </p:cNvPr>
          <p:cNvSpPr txBox="1"/>
          <p:nvPr/>
        </p:nvSpPr>
        <p:spPr>
          <a:xfrm>
            <a:off x="307169" y="3526939"/>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BG505 GT1.1 SOSIP</a:t>
            </a:r>
          </a:p>
        </p:txBody>
      </p:sp>
      <p:sp>
        <p:nvSpPr>
          <p:cNvPr id="13" name="TextBox 12">
            <a:extLst>
              <a:ext uri="{FF2B5EF4-FFF2-40B4-BE49-F238E27FC236}">
                <a16:creationId xmlns:a16="http://schemas.microsoft.com/office/drawing/2014/main" id="{9C82CC57-C5FD-4953-B8C7-DA9E806A3AE1}"/>
              </a:ext>
            </a:extLst>
          </p:cNvPr>
          <p:cNvSpPr txBox="1"/>
          <p:nvPr/>
        </p:nvSpPr>
        <p:spPr>
          <a:xfrm>
            <a:off x="307169" y="5331539"/>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426c core 7mer</a:t>
            </a:r>
          </a:p>
        </p:txBody>
      </p:sp>
      <p:cxnSp>
        <p:nvCxnSpPr>
          <p:cNvPr id="19" name="Straight Connector 18">
            <a:extLst>
              <a:ext uri="{FF2B5EF4-FFF2-40B4-BE49-F238E27FC236}">
                <a16:creationId xmlns:a16="http://schemas.microsoft.com/office/drawing/2014/main" id="{52C005A1-26F2-7ABA-0DBA-CF2018F27D28}"/>
              </a:ext>
            </a:extLst>
          </p:cNvPr>
          <p:cNvCxnSpPr>
            <a:cxnSpLocks/>
          </p:cNvCxnSpPr>
          <p:nvPr/>
        </p:nvCxnSpPr>
        <p:spPr>
          <a:xfrm>
            <a:off x="4522571"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87B8E1-4E75-F52B-B84D-132F0F32A61F}"/>
              </a:ext>
            </a:extLst>
          </p:cNvPr>
          <p:cNvCxnSpPr>
            <a:cxnSpLocks/>
          </p:cNvCxnSpPr>
          <p:nvPr/>
        </p:nvCxnSpPr>
        <p:spPr>
          <a:xfrm>
            <a:off x="6371247" y="1526872"/>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9365F7-A931-6942-EBB4-474C2AB9BBD9}"/>
              </a:ext>
            </a:extLst>
          </p:cNvPr>
          <p:cNvCxnSpPr>
            <a:cxnSpLocks/>
          </p:cNvCxnSpPr>
          <p:nvPr/>
        </p:nvCxnSpPr>
        <p:spPr>
          <a:xfrm>
            <a:off x="10230886"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215428-B0FC-83D8-10D6-CE102CC8C8EC}"/>
              </a:ext>
            </a:extLst>
          </p:cNvPr>
          <p:cNvCxnSpPr>
            <a:cxnSpLocks/>
          </p:cNvCxnSpPr>
          <p:nvPr/>
        </p:nvCxnSpPr>
        <p:spPr>
          <a:xfrm>
            <a:off x="448799" y="1543607"/>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C19DC3-7C05-9B33-C07E-7DF7236B08A0}"/>
              </a:ext>
            </a:extLst>
          </p:cNvPr>
          <p:cNvSpPr txBox="1"/>
          <p:nvPr/>
        </p:nvSpPr>
        <p:spPr>
          <a:xfrm>
            <a:off x="448799" y="803597"/>
            <a:ext cx="3437616"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b="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Immunogen candidates</a:t>
            </a:r>
            <a:endPar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Priming approaches</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D5E7D388-C58E-01FA-A696-8CCDEB5A7DB3}"/>
              </a:ext>
            </a:extLst>
          </p:cNvPr>
          <p:cNvSpPr txBox="1"/>
          <p:nvPr/>
        </p:nvSpPr>
        <p:spPr>
          <a:xfrm>
            <a:off x="4191980" y="803597"/>
            <a:ext cx="2077587"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b="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Promising a</a:t>
            </a:r>
            <a:r>
              <a:rPr kumimoji="0" lang="en-US" sz="1600" b="1"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thlete</a:t>
            </a: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Immunogen scout</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1D953E54-C761-C7C9-B5A2-451477120B1C}"/>
              </a:ext>
            </a:extLst>
          </p:cNvPr>
          <p:cNvSpPr txBox="1"/>
          <p:nvPr/>
        </p:nvSpPr>
        <p:spPr>
          <a:xfrm>
            <a:off x="6371247" y="803597"/>
            <a:ext cx="3415304"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Athlete training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 trainers</a:t>
            </a:r>
          </a:p>
        </p:txBody>
      </p:sp>
      <p:sp>
        <p:nvSpPr>
          <p:cNvPr id="20" name="TextBox 19">
            <a:extLst>
              <a:ext uri="{FF2B5EF4-FFF2-40B4-BE49-F238E27FC236}">
                <a16:creationId xmlns:a16="http://schemas.microsoft.com/office/drawing/2014/main" id="{A1CBFD52-C81F-979B-E6AB-406725C0D9A4}"/>
              </a:ext>
            </a:extLst>
          </p:cNvPr>
          <p:cNvSpPr txBox="1"/>
          <p:nvPr/>
        </p:nvSpPr>
        <p:spPr>
          <a:xfrm>
            <a:off x="10071384" y="803597"/>
            <a:ext cx="1735413"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Olympic ready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Final coach</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4796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246970" y="173800"/>
            <a:ext cx="11777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Germline-targeting: talent scouting and training programs </a:t>
            </a:r>
          </a:p>
        </p:txBody>
      </p:sp>
      <p:pic>
        <p:nvPicPr>
          <p:cNvPr id="2" name="Picture 1">
            <a:extLst>
              <a:ext uri="{FF2B5EF4-FFF2-40B4-BE49-F238E27FC236}">
                <a16:creationId xmlns:a16="http://schemas.microsoft.com/office/drawing/2014/main" id="{759FA28D-13D0-95C9-3959-9B12C2CEA608}"/>
              </a:ext>
            </a:extLst>
          </p:cNvPr>
          <p:cNvPicPr>
            <a:picLocks noChangeAspect="1"/>
          </p:cNvPicPr>
          <p:nvPr>
            <p:custDataLst>
              <p:tags r:id="rId1"/>
            </p:custDataLst>
          </p:nvPr>
        </p:nvPicPr>
        <p:blipFill rotWithShape="1">
          <a:blip r:embed="rId6"/>
          <a:srcRect t="6069" r="29739" b="23109"/>
          <a:stretch/>
        </p:blipFill>
        <p:spPr>
          <a:xfrm>
            <a:off x="4385066" y="1492921"/>
            <a:ext cx="7384660" cy="5210479"/>
          </a:xfrm>
          <a:prstGeom prst="rect">
            <a:avLst/>
          </a:prstGeom>
        </p:spPr>
      </p:pic>
      <p:cxnSp>
        <p:nvCxnSpPr>
          <p:cNvPr id="4" name="Straight Connector 3">
            <a:extLst>
              <a:ext uri="{FF2B5EF4-FFF2-40B4-BE49-F238E27FC236}">
                <a16:creationId xmlns:a16="http://schemas.microsoft.com/office/drawing/2014/main" id="{8AC86303-0520-F8F5-1ACF-4BFE302FEABD}"/>
              </a:ext>
            </a:extLst>
          </p:cNvPr>
          <p:cNvCxnSpPr>
            <a:cxnSpLocks/>
          </p:cNvCxnSpPr>
          <p:nvPr/>
        </p:nvCxnSpPr>
        <p:spPr>
          <a:xfrm>
            <a:off x="4214293" y="1225613"/>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A5A81D-F723-D759-283E-38D294CF2D6A}"/>
              </a:ext>
            </a:extLst>
          </p:cNvPr>
          <p:cNvSpPr txBox="1"/>
          <p:nvPr/>
        </p:nvSpPr>
        <p:spPr>
          <a:xfrm>
            <a:off x="2211208" y="1881428"/>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Fragment on a nanoparticle</a:t>
            </a:r>
          </a:p>
        </p:txBody>
      </p:sp>
      <p:sp>
        <p:nvSpPr>
          <p:cNvPr id="6" name="TextBox 5">
            <a:extLst>
              <a:ext uri="{FF2B5EF4-FFF2-40B4-BE49-F238E27FC236}">
                <a16:creationId xmlns:a16="http://schemas.microsoft.com/office/drawing/2014/main" id="{D5F85644-ED53-6A59-195A-9B909AED961D}"/>
              </a:ext>
            </a:extLst>
          </p:cNvPr>
          <p:cNvSpPr txBox="1"/>
          <p:nvPr/>
        </p:nvSpPr>
        <p:spPr>
          <a:xfrm>
            <a:off x="2211208" y="3614953"/>
            <a:ext cx="18492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Trimer</a:t>
            </a:r>
          </a:p>
        </p:txBody>
      </p:sp>
      <p:sp>
        <p:nvSpPr>
          <p:cNvPr id="7" name="TextBox 6">
            <a:extLst>
              <a:ext uri="{FF2B5EF4-FFF2-40B4-BE49-F238E27FC236}">
                <a16:creationId xmlns:a16="http://schemas.microsoft.com/office/drawing/2014/main" id="{6AA2340B-504A-664B-D36E-EC5D1DBB72F6}"/>
              </a:ext>
            </a:extLst>
          </p:cNvPr>
          <p:cNvSpPr txBox="1"/>
          <p:nvPr/>
        </p:nvSpPr>
        <p:spPr>
          <a:xfrm>
            <a:off x="2211208" y="5145728"/>
            <a:ext cx="184928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Larger fragment on a nanoparticle</a:t>
            </a:r>
          </a:p>
        </p:txBody>
      </p:sp>
      <p:sp>
        <p:nvSpPr>
          <p:cNvPr id="8" name="Right Triangle 7">
            <a:extLst>
              <a:ext uri="{FF2B5EF4-FFF2-40B4-BE49-F238E27FC236}">
                <a16:creationId xmlns:a16="http://schemas.microsoft.com/office/drawing/2014/main" id="{9FE4045C-DDBE-0748-2DB1-C502434C073E}"/>
              </a:ext>
            </a:extLst>
          </p:cNvPr>
          <p:cNvSpPr/>
          <p:nvPr/>
        </p:nvSpPr>
        <p:spPr>
          <a:xfrm flipH="1">
            <a:off x="5336207" y="6065868"/>
            <a:ext cx="6081435" cy="456063"/>
          </a:xfrm>
          <a:prstGeom prst="rtTriangle">
            <a:avLst/>
          </a:prstGeom>
          <a:solidFill>
            <a:srgbClr val="6A021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A1083CA-E812-CFE9-A3B4-8EF900F6C86A}"/>
              </a:ext>
            </a:extLst>
          </p:cNvPr>
          <p:cNvSpPr txBox="1"/>
          <p:nvPr/>
        </p:nvSpPr>
        <p:spPr>
          <a:xfrm>
            <a:off x="8320372" y="6218748"/>
            <a:ext cx="309727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Increasing resemblance to HIV</a:t>
            </a:r>
          </a:p>
        </p:txBody>
      </p:sp>
      <p:sp>
        <p:nvSpPr>
          <p:cNvPr id="11" name="TextBox 10">
            <a:extLst>
              <a:ext uri="{FF2B5EF4-FFF2-40B4-BE49-F238E27FC236}">
                <a16:creationId xmlns:a16="http://schemas.microsoft.com/office/drawing/2014/main" id="{9A661EC4-186C-CDDD-3469-F73A89FA22C8}"/>
              </a:ext>
            </a:extLst>
          </p:cNvPr>
          <p:cNvSpPr txBox="1"/>
          <p:nvPr/>
        </p:nvSpPr>
        <p:spPr>
          <a:xfrm>
            <a:off x="307169" y="1869588"/>
            <a:ext cx="1849282"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eOD-GT8</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60mer</a:t>
            </a:r>
          </a:p>
        </p:txBody>
      </p:sp>
      <p:sp>
        <p:nvSpPr>
          <p:cNvPr id="12" name="TextBox 11">
            <a:extLst>
              <a:ext uri="{FF2B5EF4-FFF2-40B4-BE49-F238E27FC236}">
                <a16:creationId xmlns:a16="http://schemas.microsoft.com/office/drawing/2014/main" id="{F43711E1-4BDB-A15F-0F29-94F30B347BAC}"/>
              </a:ext>
            </a:extLst>
          </p:cNvPr>
          <p:cNvSpPr txBox="1"/>
          <p:nvPr/>
        </p:nvSpPr>
        <p:spPr>
          <a:xfrm>
            <a:off x="307169" y="3526939"/>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BG505 GT1.1 SOSIP</a:t>
            </a:r>
          </a:p>
        </p:txBody>
      </p:sp>
      <p:sp>
        <p:nvSpPr>
          <p:cNvPr id="13" name="TextBox 12">
            <a:extLst>
              <a:ext uri="{FF2B5EF4-FFF2-40B4-BE49-F238E27FC236}">
                <a16:creationId xmlns:a16="http://schemas.microsoft.com/office/drawing/2014/main" id="{9C82CC57-C5FD-4953-B8C7-DA9E806A3AE1}"/>
              </a:ext>
            </a:extLst>
          </p:cNvPr>
          <p:cNvSpPr txBox="1"/>
          <p:nvPr/>
        </p:nvSpPr>
        <p:spPr>
          <a:xfrm>
            <a:off x="307169" y="5331539"/>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426c core 7mer</a:t>
            </a:r>
          </a:p>
        </p:txBody>
      </p:sp>
      <p:cxnSp>
        <p:nvCxnSpPr>
          <p:cNvPr id="19" name="Straight Connector 18">
            <a:extLst>
              <a:ext uri="{FF2B5EF4-FFF2-40B4-BE49-F238E27FC236}">
                <a16:creationId xmlns:a16="http://schemas.microsoft.com/office/drawing/2014/main" id="{52C005A1-26F2-7ABA-0DBA-CF2018F27D28}"/>
              </a:ext>
            </a:extLst>
          </p:cNvPr>
          <p:cNvCxnSpPr>
            <a:cxnSpLocks/>
          </p:cNvCxnSpPr>
          <p:nvPr/>
        </p:nvCxnSpPr>
        <p:spPr>
          <a:xfrm>
            <a:off x="4522571"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87B8E1-4E75-F52B-B84D-132F0F32A61F}"/>
              </a:ext>
            </a:extLst>
          </p:cNvPr>
          <p:cNvCxnSpPr>
            <a:cxnSpLocks/>
          </p:cNvCxnSpPr>
          <p:nvPr/>
        </p:nvCxnSpPr>
        <p:spPr>
          <a:xfrm>
            <a:off x="6371247" y="1526872"/>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9365F7-A931-6942-EBB4-474C2AB9BBD9}"/>
              </a:ext>
            </a:extLst>
          </p:cNvPr>
          <p:cNvCxnSpPr>
            <a:cxnSpLocks/>
          </p:cNvCxnSpPr>
          <p:nvPr/>
        </p:nvCxnSpPr>
        <p:spPr>
          <a:xfrm>
            <a:off x="10230886"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215428-B0FC-83D8-10D6-CE102CC8C8EC}"/>
              </a:ext>
            </a:extLst>
          </p:cNvPr>
          <p:cNvCxnSpPr>
            <a:cxnSpLocks/>
          </p:cNvCxnSpPr>
          <p:nvPr/>
        </p:nvCxnSpPr>
        <p:spPr>
          <a:xfrm>
            <a:off x="448799" y="1543607"/>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C19DC3-7C05-9B33-C07E-7DF7236B08A0}"/>
              </a:ext>
            </a:extLst>
          </p:cNvPr>
          <p:cNvSpPr txBox="1"/>
          <p:nvPr/>
        </p:nvSpPr>
        <p:spPr>
          <a:xfrm>
            <a:off x="448799" y="803597"/>
            <a:ext cx="3437616"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b="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Immunogen candidates</a:t>
            </a:r>
            <a:endPar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Priming approaches</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D5E7D388-C58E-01FA-A696-8CCDEB5A7DB3}"/>
              </a:ext>
            </a:extLst>
          </p:cNvPr>
          <p:cNvSpPr txBox="1"/>
          <p:nvPr/>
        </p:nvSpPr>
        <p:spPr>
          <a:xfrm>
            <a:off x="4191980" y="803597"/>
            <a:ext cx="2077587"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b="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Promising a</a:t>
            </a:r>
            <a:r>
              <a:rPr kumimoji="0" lang="en-US" sz="1600" b="1"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thlete</a:t>
            </a: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Immunogen scout</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1D953E54-C761-C7C9-B5A2-451477120B1C}"/>
              </a:ext>
            </a:extLst>
          </p:cNvPr>
          <p:cNvSpPr txBox="1"/>
          <p:nvPr/>
        </p:nvSpPr>
        <p:spPr>
          <a:xfrm>
            <a:off x="6371247" y="803597"/>
            <a:ext cx="3415304"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Athlete training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 trainers</a:t>
            </a:r>
          </a:p>
        </p:txBody>
      </p:sp>
      <p:sp>
        <p:nvSpPr>
          <p:cNvPr id="20" name="TextBox 19">
            <a:extLst>
              <a:ext uri="{FF2B5EF4-FFF2-40B4-BE49-F238E27FC236}">
                <a16:creationId xmlns:a16="http://schemas.microsoft.com/office/drawing/2014/main" id="{A1CBFD52-C81F-979B-E6AB-406725C0D9A4}"/>
              </a:ext>
            </a:extLst>
          </p:cNvPr>
          <p:cNvSpPr txBox="1"/>
          <p:nvPr/>
        </p:nvSpPr>
        <p:spPr>
          <a:xfrm>
            <a:off x="10071384" y="803597"/>
            <a:ext cx="1735413"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Olympic ready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Final coach</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7A13C198-CA4F-798F-9DDB-BBFA73923B81}"/>
              </a:ext>
            </a:extLst>
          </p:cNvPr>
          <p:cNvSpPr/>
          <p:nvPr/>
        </p:nvSpPr>
        <p:spPr>
          <a:xfrm>
            <a:off x="195504" y="1675334"/>
            <a:ext cx="11675039" cy="1333216"/>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641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76F667-6C5E-B146-BC01-8CFA09B165C7}"/>
              </a:ext>
            </a:extLst>
          </p:cNvPr>
          <p:cNvSpPr/>
          <p:nvPr/>
        </p:nvSpPr>
        <p:spPr>
          <a:xfrm>
            <a:off x="4782067" y="3754154"/>
            <a:ext cx="2001794" cy="491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C63CFF-5DF8-0234-88E2-9AAB013848E6}"/>
              </a:ext>
            </a:extLst>
          </p:cNvPr>
          <p:cNvSpPr/>
          <p:nvPr/>
        </p:nvSpPr>
        <p:spPr>
          <a:xfrm>
            <a:off x="4801800" y="940933"/>
            <a:ext cx="2001794" cy="491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C1E70FB-57CC-69FB-5326-79748DDD47E3}"/>
              </a:ext>
            </a:extLst>
          </p:cNvPr>
          <p:cNvSpPr/>
          <p:nvPr/>
        </p:nvSpPr>
        <p:spPr>
          <a:xfrm>
            <a:off x="2561968" y="940933"/>
            <a:ext cx="2001794" cy="491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17380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From concept to clinic</a:t>
            </a:r>
          </a:p>
        </p:txBody>
      </p:sp>
      <p:pic>
        <p:nvPicPr>
          <p:cNvPr id="4" name="Picture 3">
            <a:extLst>
              <a:ext uri="{FF2B5EF4-FFF2-40B4-BE49-F238E27FC236}">
                <a16:creationId xmlns:a16="http://schemas.microsoft.com/office/drawing/2014/main" id="{E0F5817D-26C7-8615-4C96-D6762C7A5BF2}"/>
              </a:ext>
            </a:extLst>
          </p:cNvPr>
          <p:cNvPicPr>
            <a:picLocks noChangeAspect="1"/>
          </p:cNvPicPr>
          <p:nvPr/>
        </p:nvPicPr>
        <p:blipFill>
          <a:blip r:embed="rId5"/>
          <a:stretch>
            <a:fillRect/>
          </a:stretch>
        </p:blipFill>
        <p:spPr>
          <a:xfrm>
            <a:off x="322136" y="940932"/>
            <a:ext cx="6511801" cy="5467127"/>
          </a:xfrm>
          <a:prstGeom prst="rect">
            <a:avLst/>
          </a:prstGeom>
        </p:spPr>
      </p:pic>
      <p:sp>
        <p:nvSpPr>
          <p:cNvPr id="17" name="Rectangle 3">
            <a:extLst>
              <a:ext uri="{FF2B5EF4-FFF2-40B4-BE49-F238E27FC236}">
                <a16:creationId xmlns:a16="http://schemas.microsoft.com/office/drawing/2014/main" id="{8F5FCA80-1F2A-6ECB-263B-80CF2E1A63A4}"/>
              </a:ext>
            </a:extLst>
          </p:cNvPr>
          <p:cNvSpPr>
            <a:spLocks noChangeAspect="1" noChangeArrowheads="1"/>
          </p:cNvSpPr>
          <p:nvPr/>
        </p:nvSpPr>
        <p:spPr bwMode="auto">
          <a:xfrm>
            <a:off x="4767639" y="3754153"/>
            <a:ext cx="2035955" cy="2624171"/>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8" name="Picture 9" descr="paper.tif">
            <a:extLst>
              <a:ext uri="{FF2B5EF4-FFF2-40B4-BE49-F238E27FC236}">
                <a16:creationId xmlns:a16="http://schemas.microsoft.com/office/drawing/2014/main" id="{AD424A17-6D76-18AC-2AC6-AA92539ECC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4635" y="4225833"/>
            <a:ext cx="1890714" cy="2152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5C7368E7-95CB-26AB-79AE-A25DB92CFC37}"/>
              </a:ext>
            </a:extLst>
          </p:cNvPr>
          <p:cNvCxnSpPr>
            <a:cxnSpLocks noChangeAspect="1" noChangeShapeType="1"/>
          </p:cNvCxnSpPr>
          <p:nvPr/>
        </p:nvCxnSpPr>
        <p:spPr bwMode="auto">
          <a:xfrm>
            <a:off x="4767639" y="4258986"/>
            <a:ext cx="2035955" cy="1884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pic>
        <p:nvPicPr>
          <p:cNvPr id="26" name="Picture 10" descr="science.pdf">
            <a:extLst>
              <a:ext uri="{FF2B5EF4-FFF2-40B4-BE49-F238E27FC236}">
                <a16:creationId xmlns:a16="http://schemas.microsoft.com/office/drawing/2014/main" id="{855A0928-3F81-7E3A-2AFB-1AAC7EB267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15830" y="3865635"/>
            <a:ext cx="1218816" cy="332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5">
            <a:extLst>
              <a:ext uri="{FF2B5EF4-FFF2-40B4-BE49-F238E27FC236}">
                <a16:creationId xmlns:a16="http://schemas.microsoft.com/office/drawing/2014/main" id="{EA50758C-8AC6-3C3C-26BC-A06E6EA5C85D}"/>
              </a:ext>
            </a:extLst>
          </p:cNvPr>
          <p:cNvSpPr txBox="1">
            <a:spLocks noChangeAspect="1" noChangeArrowheads="1"/>
          </p:cNvSpPr>
          <p:nvPr/>
        </p:nvSpPr>
        <p:spPr bwMode="auto">
          <a:xfrm>
            <a:off x="5966116" y="3837514"/>
            <a:ext cx="80439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July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Volume 349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Issue 6244</a:t>
            </a:r>
          </a:p>
        </p:txBody>
      </p:sp>
      <p:sp>
        <p:nvSpPr>
          <p:cNvPr id="29" name="TextBox 28">
            <a:extLst>
              <a:ext uri="{FF2B5EF4-FFF2-40B4-BE49-F238E27FC236}">
                <a16:creationId xmlns:a16="http://schemas.microsoft.com/office/drawing/2014/main" id="{4C99DF66-5EF6-45B5-1ACA-B0F1BF5841D9}"/>
              </a:ext>
            </a:extLst>
          </p:cNvPr>
          <p:cNvSpPr txBox="1">
            <a:spLocks noChangeAspect="1" noChangeArrowheads="1"/>
          </p:cNvSpPr>
          <p:nvPr/>
        </p:nvSpPr>
        <p:spPr bwMode="auto">
          <a:xfrm>
            <a:off x="4882333" y="4378947"/>
            <a:ext cx="1812100" cy="1908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Priming a broadly neutralizing antibody response to HIV-1 using a germline-targeting immunogen</a:t>
            </a:r>
            <a:endParaRPr kumimoji="0" lang="en-US" sz="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Joseph G Jardine, Takayuki Ota, Devin Sok, Matthias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Pauthner</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Daniel W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Kulp</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Oleksandr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Kalyuzhniy</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Patrick D Skog, Theresa C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Thinnes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Deepika Bhullar, Bryan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Briney</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Sergey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Menis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Meaghan Jones, Mike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Kubitz</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Skye Spencer, Yumiko Adachi, Dennis R Burton, William 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Schief</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David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Nemazee</a:t>
            </a:r>
            <a:endParaRPr kumimoji="0" lang="en-US" sz="7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8" name="Oval 37">
            <a:extLst>
              <a:ext uri="{FF2B5EF4-FFF2-40B4-BE49-F238E27FC236}">
                <a16:creationId xmlns:a16="http://schemas.microsoft.com/office/drawing/2014/main" id="{8700D6AC-5E11-EC31-7600-2F5740C99AFE}"/>
              </a:ext>
            </a:extLst>
          </p:cNvPr>
          <p:cNvSpPr>
            <a:spLocks noChangeAspect="1"/>
          </p:cNvSpPr>
          <p:nvPr/>
        </p:nvSpPr>
        <p:spPr>
          <a:xfrm>
            <a:off x="8278317" y="411142"/>
            <a:ext cx="365760" cy="365760"/>
          </a:xfrm>
          <a:prstGeom prst="ellipse">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1BC07806-A3E8-C309-EA97-D806269079AA}"/>
              </a:ext>
            </a:extLst>
          </p:cNvPr>
          <p:cNvSpPr txBox="1"/>
          <p:nvPr/>
        </p:nvSpPr>
        <p:spPr>
          <a:xfrm>
            <a:off x="7122280" y="376792"/>
            <a:ext cx="1175323"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VRC01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discovery</a:t>
            </a:r>
          </a:p>
        </p:txBody>
      </p:sp>
      <p:sp>
        <p:nvSpPr>
          <p:cNvPr id="40" name="Oval 39">
            <a:extLst>
              <a:ext uri="{FF2B5EF4-FFF2-40B4-BE49-F238E27FC236}">
                <a16:creationId xmlns:a16="http://schemas.microsoft.com/office/drawing/2014/main" id="{FE31DA10-4701-C244-4D80-62EF9E4354B7}"/>
              </a:ext>
            </a:extLst>
          </p:cNvPr>
          <p:cNvSpPr>
            <a:spLocks noChangeAspect="1"/>
          </p:cNvSpPr>
          <p:nvPr/>
        </p:nvSpPr>
        <p:spPr>
          <a:xfrm>
            <a:off x="8278317" y="1548154"/>
            <a:ext cx="365760" cy="365760"/>
          </a:xfrm>
          <a:prstGeom prst="ellipse">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B0800765-B5E2-10C1-BC26-DF0FD93E09C3}"/>
              </a:ext>
            </a:extLst>
          </p:cNvPr>
          <p:cNvSpPr txBox="1"/>
          <p:nvPr/>
        </p:nvSpPr>
        <p:spPr>
          <a:xfrm>
            <a:off x="7389982" y="1513804"/>
            <a:ext cx="907621"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VRC01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class</a:t>
            </a:r>
          </a:p>
        </p:txBody>
      </p:sp>
      <p:sp>
        <p:nvSpPr>
          <p:cNvPr id="42" name="Oval 41">
            <a:extLst>
              <a:ext uri="{FF2B5EF4-FFF2-40B4-BE49-F238E27FC236}">
                <a16:creationId xmlns:a16="http://schemas.microsoft.com/office/drawing/2014/main" id="{9E6928B0-7AC5-6183-58DF-D3DD677E9FE3}"/>
              </a:ext>
            </a:extLst>
          </p:cNvPr>
          <p:cNvSpPr>
            <a:spLocks noChangeAspect="1"/>
          </p:cNvSpPr>
          <p:nvPr/>
        </p:nvSpPr>
        <p:spPr>
          <a:xfrm>
            <a:off x="8278317" y="2751998"/>
            <a:ext cx="365760" cy="365760"/>
          </a:xfrm>
          <a:prstGeom prst="ellipse">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AB4C8B1-4E93-4C75-90BF-5179EADB72AE}"/>
              </a:ext>
            </a:extLst>
          </p:cNvPr>
          <p:cNvSpPr txBox="1"/>
          <p:nvPr/>
        </p:nvSpPr>
        <p:spPr>
          <a:xfrm>
            <a:off x="6893051" y="2717648"/>
            <a:ext cx="1404552"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eOD-GT6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a:t>
            </a:r>
          </a:p>
        </p:txBody>
      </p:sp>
      <p:sp>
        <p:nvSpPr>
          <p:cNvPr id="44" name="Oval 43">
            <a:extLst>
              <a:ext uri="{FF2B5EF4-FFF2-40B4-BE49-F238E27FC236}">
                <a16:creationId xmlns:a16="http://schemas.microsoft.com/office/drawing/2014/main" id="{4A671088-41F8-3328-8A83-7CBE6810B218}"/>
              </a:ext>
            </a:extLst>
          </p:cNvPr>
          <p:cNvSpPr>
            <a:spLocks noChangeAspect="1"/>
          </p:cNvSpPr>
          <p:nvPr/>
        </p:nvSpPr>
        <p:spPr>
          <a:xfrm>
            <a:off x="8278317" y="3981967"/>
            <a:ext cx="365760" cy="365760"/>
          </a:xfrm>
          <a:prstGeom prst="ellipse">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EF9AE8B8-9772-09ED-BD94-DAE6B89161DA}"/>
              </a:ext>
            </a:extLst>
          </p:cNvPr>
          <p:cNvSpPr txBox="1"/>
          <p:nvPr/>
        </p:nvSpPr>
        <p:spPr>
          <a:xfrm>
            <a:off x="6893051" y="3976193"/>
            <a:ext cx="1404552"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eOD-GT8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a:t>
            </a:r>
          </a:p>
        </p:txBody>
      </p:sp>
      <p:sp>
        <p:nvSpPr>
          <p:cNvPr id="47" name="Oval 46">
            <a:extLst>
              <a:ext uri="{FF2B5EF4-FFF2-40B4-BE49-F238E27FC236}">
                <a16:creationId xmlns:a16="http://schemas.microsoft.com/office/drawing/2014/main" id="{D676365B-2B62-7C8F-1C99-1221444949FE}"/>
              </a:ext>
            </a:extLst>
          </p:cNvPr>
          <p:cNvSpPr>
            <a:spLocks noChangeAspect="1"/>
          </p:cNvSpPr>
          <p:nvPr/>
        </p:nvSpPr>
        <p:spPr>
          <a:xfrm>
            <a:off x="8278317" y="5301078"/>
            <a:ext cx="365760" cy="365760"/>
          </a:xfrm>
          <a:prstGeom prst="ellipse">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0C1B2DC9-44CC-161B-2861-E038FB2BF1B1}"/>
              </a:ext>
            </a:extLst>
          </p:cNvPr>
          <p:cNvSpPr txBox="1"/>
          <p:nvPr/>
        </p:nvSpPr>
        <p:spPr>
          <a:xfrm>
            <a:off x="6485503" y="5281016"/>
            <a:ext cx="181210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Many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preclinical studies</a:t>
            </a:r>
          </a:p>
        </p:txBody>
      </p:sp>
      <p:cxnSp>
        <p:nvCxnSpPr>
          <p:cNvPr id="37" name="Straight Connector 36">
            <a:extLst>
              <a:ext uri="{FF2B5EF4-FFF2-40B4-BE49-F238E27FC236}">
                <a16:creationId xmlns:a16="http://schemas.microsoft.com/office/drawing/2014/main" id="{7ABFE638-FF09-44CD-FCA9-4EEEF149BC26}"/>
              </a:ext>
            </a:extLst>
          </p:cNvPr>
          <p:cNvCxnSpPr>
            <a:cxnSpLocks/>
          </p:cNvCxnSpPr>
          <p:nvPr/>
        </p:nvCxnSpPr>
        <p:spPr>
          <a:xfrm>
            <a:off x="8461197" y="-4145"/>
            <a:ext cx="0" cy="664924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02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9E40DC9-4169-5903-28C3-F5E496AFFE4C}"/>
              </a:ext>
            </a:extLst>
          </p:cNvPr>
          <p:cNvCxnSpPr>
            <a:cxnSpLocks/>
          </p:cNvCxnSpPr>
          <p:nvPr/>
        </p:nvCxnSpPr>
        <p:spPr>
          <a:xfrm>
            <a:off x="8461197" y="-12435"/>
            <a:ext cx="0" cy="66492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F76F667-6C5E-B146-BC01-8CFA09B165C7}"/>
              </a:ext>
            </a:extLst>
          </p:cNvPr>
          <p:cNvSpPr/>
          <p:nvPr/>
        </p:nvSpPr>
        <p:spPr>
          <a:xfrm>
            <a:off x="4782067" y="3754154"/>
            <a:ext cx="2001794" cy="491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C63CFF-5DF8-0234-88E2-9AAB013848E6}"/>
              </a:ext>
            </a:extLst>
          </p:cNvPr>
          <p:cNvSpPr/>
          <p:nvPr/>
        </p:nvSpPr>
        <p:spPr>
          <a:xfrm>
            <a:off x="4801800" y="940933"/>
            <a:ext cx="2001794" cy="491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C1E70FB-57CC-69FB-5326-79748DDD47E3}"/>
              </a:ext>
            </a:extLst>
          </p:cNvPr>
          <p:cNvSpPr/>
          <p:nvPr/>
        </p:nvSpPr>
        <p:spPr>
          <a:xfrm>
            <a:off x="2561968" y="940933"/>
            <a:ext cx="2001794" cy="4917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17380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From concept to clinic</a:t>
            </a:r>
          </a:p>
        </p:txBody>
      </p:sp>
      <p:pic>
        <p:nvPicPr>
          <p:cNvPr id="4" name="Picture 3">
            <a:extLst>
              <a:ext uri="{FF2B5EF4-FFF2-40B4-BE49-F238E27FC236}">
                <a16:creationId xmlns:a16="http://schemas.microsoft.com/office/drawing/2014/main" id="{E0F5817D-26C7-8615-4C96-D6762C7A5BF2}"/>
              </a:ext>
            </a:extLst>
          </p:cNvPr>
          <p:cNvPicPr>
            <a:picLocks noChangeAspect="1"/>
          </p:cNvPicPr>
          <p:nvPr/>
        </p:nvPicPr>
        <p:blipFill>
          <a:blip r:embed="rId5"/>
          <a:stretch>
            <a:fillRect/>
          </a:stretch>
        </p:blipFill>
        <p:spPr>
          <a:xfrm>
            <a:off x="322136" y="940932"/>
            <a:ext cx="6511801" cy="5467127"/>
          </a:xfrm>
          <a:prstGeom prst="rect">
            <a:avLst/>
          </a:prstGeom>
        </p:spPr>
      </p:pic>
      <p:sp>
        <p:nvSpPr>
          <p:cNvPr id="17" name="Rectangle 3">
            <a:extLst>
              <a:ext uri="{FF2B5EF4-FFF2-40B4-BE49-F238E27FC236}">
                <a16:creationId xmlns:a16="http://schemas.microsoft.com/office/drawing/2014/main" id="{8F5FCA80-1F2A-6ECB-263B-80CF2E1A63A4}"/>
              </a:ext>
            </a:extLst>
          </p:cNvPr>
          <p:cNvSpPr>
            <a:spLocks noChangeAspect="1" noChangeArrowheads="1"/>
          </p:cNvSpPr>
          <p:nvPr/>
        </p:nvSpPr>
        <p:spPr bwMode="auto">
          <a:xfrm>
            <a:off x="4767639" y="3754153"/>
            <a:ext cx="2035955" cy="2624171"/>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8" name="Picture 9" descr="paper.tif">
            <a:extLst>
              <a:ext uri="{FF2B5EF4-FFF2-40B4-BE49-F238E27FC236}">
                <a16:creationId xmlns:a16="http://schemas.microsoft.com/office/drawing/2014/main" id="{AD424A17-6D76-18AC-2AC6-AA92539ECC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4635" y="4225833"/>
            <a:ext cx="1890714" cy="2152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5C7368E7-95CB-26AB-79AE-A25DB92CFC37}"/>
              </a:ext>
            </a:extLst>
          </p:cNvPr>
          <p:cNvCxnSpPr>
            <a:cxnSpLocks noChangeAspect="1" noChangeShapeType="1"/>
          </p:cNvCxnSpPr>
          <p:nvPr/>
        </p:nvCxnSpPr>
        <p:spPr bwMode="auto">
          <a:xfrm>
            <a:off x="4767639" y="4258986"/>
            <a:ext cx="2035955" cy="1884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pic>
        <p:nvPicPr>
          <p:cNvPr id="26" name="Picture 10" descr="science.pdf">
            <a:extLst>
              <a:ext uri="{FF2B5EF4-FFF2-40B4-BE49-F238E27FC236}">
                <a16:creationId xmlns:a16="http://schemas.microsoft.com/office/drawing/2014/main" id="{855A0928-3F81-7E3A-2AFB-1AAC7EB267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15830" y="3865635"/>
            <a:ext cx="1218816" cy="332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Box 5">
            <a:extLst>
              <a:ext uri="{FF2B5EF4-FFF2-40B4-BE49-F238E27FC236}">
                <a16:creationId xmlns:a16="http://schemas.microsoft.com/office/drawing/2014/main" id="{EA50758C-8AC6-3C3C-26BC-A06E6EA5C85D}"/>
              </a:ext>
            </a:extLst>
          </p:cNvPr>
          <p:cNvSpPr txBox="1">
            <a:spLocks noChangeAspect="1" noChangeArrowheads="1"/>
          </p:cNvSpPr>
          <p:nvPr/>
        </p:nvSpPr>
        <p:spPr bwMode="auto">
          <a:xfrm>
            <a:off x="5966116" y="3837514"/>
            <a:ext cx="8043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July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Volume 349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Issue 6244</a:t>
            </a:r>
          </a:p>
        </p:txBody>
      </p:sp>
      <p:sp>
        <p:nvSpPr>
          <p:cNvPr id="29" name="TextBox 28">
            <a:extLst>
              <a:ext uri="{FF2B5EF4-FFF2-40B4-BE49-F238E27FC236}">
                <a16:creationId xmlns:a16="http://schemas.microsoft.com/office/drawing/2014/main" id="{4C99DF66-5EF6-45B5-1ACA-B0F1BF5841D9}"/>
              </a:ext>
            </a:extLst>
          </p:cNvPr>
          <p:cNvSpPr txBox="1">
            <a:spLocks noChangeAspect="1" noChangeArrowheads="1"/>
          </p:cNvSpPr>
          <p:nvPr/>
        </p:nvSpPr>
        <p:spPr bwMode="auto">
          <a:xfrm>
            <a:off x="4882333" y="4378947"/>
            <a:ext cx="1812100" cy="1908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Priming a broadly neutralizing antibody response to HIV-1 using a germline-targeting immunogen</a:t>
            </a:r>
            <a:endParaRPr kumimoji="0" lang="en-US" sz="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Joseph G Jardine, Takayuki Ota, Devin Sok, Matthias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Pauthner</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Daniel W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Kulp</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Oleksandr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Kalyuzhniy</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Patrick D Skog, Theresa C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Thinnes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Deepika Bhullar, Bryan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Briney</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Sergey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Menis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Meaghan Jones, Mike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Kubitz</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Skye Spencer, Yumiko Adachi, Dennis R Burton, William 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Schief</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David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Nemazee</a:t>
            </a:r>
            <a:endParaRPr kumimoji="0" lang="en-US" sz="7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9" name="TextBox 38">
            <a:extLst>
              <a:ext uri="{FF2B5EF4-FFF2-40B4-BE49-F238E27FC236}">
                <a16:creationId xmlns:a16="http://schemas.microsoft.com/office/drawing/2014/main" id="{1BC07806-A3E8-C309-EA97-D806269079AA}"/>
              </a:ext>
            </a:extLst>
          </p:cNvPr>
          <p:cNvSpPr txBox="1"/>
          <p:nvPr/>
        </p:nvSpPr>
        <p:spPr>
          <a:xfrm>
            <a:off x="7122280" y="376792"/>
            <a:ext cx="1175323"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VRC01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discovery</a:t>
            </a:r>
          </a:p>
        </p:txBody>
      </p:sp>
      <p:sp>
        <p:nvSpPr>
          <p:cNvPr id="41" name="TextBox 40">
            <a:extLst>
              <a:ext uri="{FF2B5EF4-FFF2-40B4-BE49-F238E27FC236}">
                <a16:creationId xmlns:a16="http://schemas.microsoft.com/office/drawing/2014/main" id="{B0800765-B5E2-10C1-BC26-DF0FD93E09C3}"/>
              </a:ext>
            </a:extLst>
          </p:cNvPr>
          <p:cNvSpPr txBox="1"/>
          <p:nvPr/>
        </p:nvSpPr>
        <p:spPr>
          <a:xfrm>
            <a:off x="7389982" y="1513804"/>
            <a:ext cx="907621"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VRC01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class</a:t>
            </a:r>
          </a:p>
        </p:txBody>
      </p:sp>
      <p:sp>
        <p:nvSpPr>
          <p:cNvPr id="43" name="TextBox 42">
            <a:extLst>
              <a:ext uri="{FF2B5EF4-FFF2-40B4-BE49-F238E27FC236}">
                <a16:creationId xmlns:a16="http://schemas.microsoft.com/office/drawing/2014/main" id="{FAB4C8B1-4E93-4C75-90BF-5179EADB72AE}"/>
              </a:ext>
            </a:extLst>
          </p:cNvPr>
          <p:cNvSpPr txBox="1"/>
          <p:nvPr/>
        </p:nvSpPr>
        <p:spPr>
          <a:xfrm>
            <a:off x="6893051" y="2717648"/>
            <a:ext cx="1404552"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eOD-GT6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a:t>
            </a:r>
          </a:p>
        </p:txBody>
      </p:sp>
      <p:sp>
        <p:nvSpPr>
          <p:cNvPr id="45" name="TextBox 44">
            <a:extLst>
              <a:ext uri="{FF2B5EF4-FFF2-40B4-BE49-F238E27FC236}">
                <a16:creationId xmlns:a16="http://schemas.microsoft.com/office/drawing/2014/main" id="{EF9AE8B8-9772-09ED-BD94-DAE6B89161DA}"/>
              </a:ext>
            </a:extLst>
          </p:cNvPr>
          <p:cNvSpPr txBox="1"/>
          <p:nvPr/>
        </p:nvSpPr>
        <p:spPr>
          <a:xfrm>
            <a:off x="6893051" y="3976193"/>
            <a:ext cx="1404552"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eOD-GT8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a:t>
            </a:r>
          </a:p>
        </p:txBody>
      </p:sp>
      <p:sp>
        <p:nvSpPr>
          <p:cNvPr id="52" name="TextBox 51">
            <a:extLst>
              <a:ext uri="{FF2B5EF4-FFF2-40B4-BE49-F238E27FC236}">
                <a16:creationId xmlns:a16="http://schemas.microsoft.com/office/drawing/2014/main" id="{0C1B2DC9-44CC-161B-2861-E038FB2BF1B1}"/>
              </a:ext>
            </a:extLst>
          </p:cNvPr>
          <p:cNvSpPr txBox="1"/>
          <p:nvPr/>
        </p:nvSpPr>
        <p:spPr>
          <a:xfrm>
            <a:off x="6485503" y="5281016"/>
            <a:ext cx="181210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Many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preclinical studies</a:t>
            </a:r>
          </a:p>
        </p:txBody>
      </p:sp>
      <p:cxnSp>
        <p:nvCxnSpPr>
          <p:cNvPr id="37" name="Straight Connector 36">
            <a:extLst>
              <a:ext uri="{FF2B5EF4-FFF2-40B4-BE49-F238E27FC236}">
                <a16:creationId xmlns:a16="http://schemas.microsoft.com/office/drawing/2014/main" id="{7ABFE638-FF09-44CD-FCA9-4EEEF149BC26}"/>
              </a:ext>
            </a:extLst>
          </p:cNvPr>
          <p:cNvCxnSpPr>
            <a:cxnSpLocks/>
          </p:cNvCxnSpPr>
          <p:nvPr/>
        </p:nvCxnSpPr>
        <p:spPr>
          <a:xfrm>
            <a:off x="8461197" y="-4145"/>
            <a:ext cx="0" cy="664924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163973C-7C08-619B-ECFE-6C71CAF8761F}"/>
              </a:ext>
            </a:extLst>
          </p:cNvPr>
          <p:cNvGrpSpPr/>
          <p:nvPr/>
        </p:nvGrpSpPr>
        <p:grpSpPr>
          <a:xfrm>
            <a:off x="8461197" y="-8290"/>
            <a:ext cx="3730803" cy="6649240"/>
            <a:chOff x="8461197" y="0"/>
            <a:chExt cx="3730803" cy="6649240"/>
          </a:xfrm>
        </p:grpSpPr>
        <p:sp>
          <p:nvSpPr>
            <p:cNvPr id="3" name="Rectangle 2">
              <a:extLst>
                <a:ext uri="{FF2B5EF4-FFF2-40B4-BE49-F238E27FC236}">
                  <a16:creationId xmlns:a16="http://schemas.microsoft.com/office/drawing/2014/main" id="{20EC279E-0D8D-B3CB-D362-940308985270}"/>
                </a:ext>
              </a:extLst>
            </p:cNvPr>
            <p:cNvSpPr/>
            <p:nvPr/>
          </p:nvSpPr>
          <p:spPr>
            <a:xfrm>
              <a:off x="8461197" y="0"/>
              <a:ext cx="3730803" cy="6649240"/>
            </a:xfrm>
            <a:prstGeom prst="rect">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D8C7F7E-18DE-4BF0-96FD-D36F931A6961}"/>
                </a:ext>
              </a:extLst>
            </p:cNvPr>
            <p:cNvSpPr/>
            <p:nvPr/>
          </p:nvSpPr>
          <p:spPr>
            <a:xfrm>
              <a:off x="8942555" y="401394"/>
              <a:ext cx="2782678" cy="7302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D454A014-2043-D3D7-33C6-35540DD0C78B}"/>
                </a:ext>
              </a:extLst>
            </p:cNvPr>
            <p:cNvSpPr>
              <a:spLocks noChangeAspect="1" noChangeArrowheads="1"/>
            </p:cNvSpPr>
            <p:nvPr/>
          </p:nvSpPr>
          <p:spPr bwMode="auto">
            <a:xfrm>
              <a:off x="8928127" y="401393"/>
              <a:ext cx="3023602" cy="4261729"/>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9" descr="paper.tif">
              <a:extLst>
                <a:ext uri="{FF2B5EF4-FFF2-40B4-BE49-F238E27FC236}">
                  <a16:creationId xmlns:a16="http://schemas.microsoft.com/office/drawing/2014/main" id="{F9306C77-7A68-2E98-18F8-6D5CBF0672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05123" y="873072"/>
              <a:ext cx="2807904" cy="369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57C97FC6-F76D-5214-4030-AF053A3E858E}"/>
                </a:ext>
              </a:extLst>
            </p:cNvPr>
            <p:cNvCxnSpPr>
              <a:cxnSpLocks noChangeAspect="1" noChangeShapeType="1"/>
            </p:cNvCxnSpPr>
            <p:nvPr/>
          </p:nvCxnSpPr>
          <p:spPr bwMode="auto">
            <a:xfrm>
              <a:off x="8928127" y="906226"/>
              <a:ext cx="3023576" cy="279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pic>
          <p:nvPicPr>
            <p:cNvPr id="10" name="Picture 10" descr="science.pdf">
              <a:extLst>
                <a:ext uri="{FF2B5EF4-FFF2-40B4-BE49-F238E27FC236}">
                  <a16:creationId xmlns:a16="http://schemas.microsoft.com/office/drawing/2014/main" id="{A30BE48C-6AD7-5A6D-0F32-DECE3BAB4C6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73630" y="417437"/>
              <a:ext cx="1648429" cy="449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5">
              <a:extLst>
                <a:ext uri="{FF2B5EF4-FFF2-40B4-BE49-F238E27FC236}">
                  <a16:creationId xmlns:a16="http://schemas.microsoft.com/office/drawing/2014/main" id="{3A18383C-8F02-CC22-29C7-604BAFCA1D99}"/>
                </a:ext>
              </a:extLst>
            </p:cNvPr>
            <p:cNvSpPr txBox="1">
              <a:spLocks noChangeAspect="1" noChangeArrowheads="1"/>
            </p:cNvSpPr>
            <p:nvPr/>
          </p:nvSpPr>
          <p:spPr bwMode="auto">
            <a:xfrm>
              <a:off x="10709853" y="494798"/>
              <a:ext cx="11946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December 2022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Volume 378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ＭＳ Ｐゴシック" charset="0"/>
                </a:rPr>
                <a:t>Issue 6623</a:t>
              </a:r>
            </a:p>
          </p:txBody>
        </p:sp>
        <p:sp>
          <p:nvSpPr>
            <p:cNvPr id="13" name="TextBox 12">
              <a:extLst>
                <a:ext uri="{FF2B5EF4-FFF2-40B4-BE49-F238E27FC236}">
                  <a16:creationId xmlns:a16="http://schemas.microsoft.com/office/drawing/2014/main" id="{85FF0D18-C4FF-B4EE-AB34-FDDA719378D8}"/>
                </a:ext>
              </a:extLst>
            </p:cNvPr>
            <p:cNvSpPr txBox="1">
              <a:spLocks noChangeAspect="1" noChangeArrowheads="1"/>
            </p:cNvSpPr>
            <p:nvPr/>
          </p:nvSpPr>
          <p:spPr bwMode="auto">
            <a:xfrm>
              <a:off x="9111006" y="1069317"/>
              <a:ext cx="2614228" cy="324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Vaccination induces HIV broadly neutralizing antibody precursors in humans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David J Leggat, Kristen W Cohen, Jordan R Willis, William J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Fulp</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 Allan C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deCamp</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Oleksandr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Kalyuzhniy</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Christopher A Cottrell, Sergey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Menis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Greg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Finak</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Lamar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Ballweber</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-Fleming, Abhinaya Srikanth, Jason R Plyler, Torben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Schiffner</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Alessia Liguori,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Farhad</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Rahaman</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Angela Lombardo, Vincent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Philiponis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Rachael E Whaley, Aaron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Seese</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Joshua Brand, Alexis M Ruppel, Wesley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Hoyland</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Nicole L Yates, LaTonya D Williams, Kelli Greene,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Hongmei</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Gao, Celia R Mahoney, Martin M Corcoran, Alberto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Cagigi</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Alison Taylor, David M Brown, David 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Ambrozak</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Troy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Sincomb</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Xiaozhen</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Hu, Ryan Tingle, Erik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Georgeson</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Saman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Eskandarzadeh</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Nushin</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Alavi</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Danny Lu, Tina-Marie Mullen, Michael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Kubitz</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Bettina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Groschel</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Janine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Maenza</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Orpheus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Kolokythas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Nadia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Khati</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Jeffrey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Bethony</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Shane Crotty, Mario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Roederer</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Gunilla</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B Karlsson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Hedestam</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Georgia D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Tomaras</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David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Montefiori</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David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Diemert</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Richard A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Koup</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Dagna</a:t>
              </a:r>
              <a:r>
                <a:rPr kumimoji="0" lang="en-US" sz="700" b="0" i="0" u="none" strike="noStrike" kern="1200" cap="none" spc="0" normalizeH="0" baseline="0" noProof="0" dirty="0">
                  <a:ln>
                    <a:noFill/>
                  </a:ln>
                  <a:solidFill>
                    <a:srgbClr val="000000"/>
                  </a:solidFill>
                  <a:effectLst/>
                  <a:uLnTx/>
                  <a:uFillTx/>
                  <a:latin typeface="Arial" charset="0"/>
                  <a:ea typeface="ＭＳ Ｐゴシック" charset="0"/>
                </a:rPr>
                <a:t> S Laufer, M Juliana McElrath, Adrian B McDermott, William R </a:t>
              </a:r>
              <a:r>
                <a:rPr kumimoji="0" lang="en-US" sz="700" b="0" i="0" u="none" strike="noStrike" kern="1200" cap="none" spc="0" normalizeH="0" baseline="0" noProof="0" dirty="0" err="1">
                  <a:ln>
                    <a:noFill/>
                  </a:ln>
                  <a:solidFill>
                    <a:srgbClr val="000000"/>
                  </a:solidFill>
                  <a:effectLst/>
                  <a:uLnTx/>
                  <a:uFillTx/>
                  <a:latin typeface="Arial" charset="0"/>
                  <a:ea typeface="ＭＳ Ｐゴシック" charset="0"/>
                </a:rPr>
                <a:t>Schief</a:t>
              </a:r>
              <a:endParaRPr kumimoji="0" lang="en-US" sz="7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4" name="TextBox 13">
              <a:extLst>
                <a:ext uri="{FF2B5EF4-FFF2-40B4-BE49-F238E27FC236}">
                  <a16:creationId xmlns:a16="http://schemas.microsoft.com/office/drawing/2014/main" id="{04D1A17E-60EC-206E-A2FB-85C162AEF5CB}"/>
                </a:ext>
              </a:extLst>
            </p:cNvPr>
            <p:cNvSpPr txBox="1"/>
            <p:nvPr/>
          </p:nvSpPr>
          <p:spPr>
            <a:xfrm>
              <a:off x="8968371" y="4819416"/>
              <a:ext cx="2899335" cy="15542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IAVI G001: eOD-GT8 60mer </a:t>
              </a:r>
              <a:r>
                <a:rPr lang="en-US"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(protein) </a:t>
              </a:r>
              <a:r>
                <a:rPr kumimoji="0" lang="en-US"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primes VRC01-class responses in all participants</a:t>
              </a:r>
            </a:p>
          </p:txBody>
        </p:sp>
      </p:grpSp>
      <p:sp>
        <p:nvSpPr>
          <p:cNvPr id="38" name="Oval 37">
            <a:extLst>
              <a:ext uri="{FF2B5EF4-FFF2-40B4-BE49-F238E27FC236}">
                <a16:creationId xmlns:a16="http://schemas.microsoft.com/office/drawing/2014/main" id="{8700D6AC-5E11-EC31-7600-2F5740C99AFE}"/>
              </a:ext>
            </a:extLst>
          </p:cNvPr>
          <p:cNvSpPr>
            <a:spLocks noChangeAspect="1"/>
          </p:cNvSpPr>
          <p:nvPr/>
        </p:nvSpPr>
        <p:spPr>
          <a:xfrm>
            <a:off x="8278317" y="411142"/>
            <a:ext cx="365760" cy="365760"/>
          </a:xfrm>
          <a:prstGeom prst="ellipse">
            <a:avLst/>
          </a:prstGeom>
          <a:solidFill>
            <a:schemeClr val="bg1"/>
          </a:solidFill>
          <a:ln w="38100">
            <a:solidFill>
              <a:srgbClr val="133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FE31DA10-4701-C244-4D80-62EF9E4354B7}"/>
              </a:ext>
            </a:extLst>
          </p:cNvPr>
          <p:cNvSpPr>
            <a:spLocks noChangeAspect="1"/>
          </p:cNvSpPr>
          <p:nvPr/>
        </p:nvSpPr>
        <p:spPr>
          <a:xfrm>
            <a:off x="8278317" y="1548154"/>
            <a:ext cx="365760" cy="365760"/>
          </a:xfrm>
          <a:prstGeom prst="ellipse">
            <a:avLst/>
          </a:prstGeom>
          <a:solidFill>
            <a:schemeClr val="bg1"/>
          </a:solidFill>
          <a:ln w="38100">
            <a:solidFill>
              <a:srgbClr val="133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9E6928B0-7AC5-6183-58DF-D3DD677E9FE3}"/>
              </a:ext>
            </a:extLst>
          </p:cNvPr>
          <p:cNvSpPr>
            <a:spLocks noChangeAspect="1"/>
          </p:cNvSpPr>
          <p:nvPr/>
        </p:nvSpPr>
        <p:spPr>
          <a:xfrm>
            <a:off x="8278317" y="2751998"/>
            <a:ext cx="365760" cy="365760"/>
          </a:xfrm>
          <a:prstGeom prst="ellipse">
            <a:avLst/>
          </a:prstGeom>
          <a:solidFill>
            <a:schemeClr val="bg1"/>
          </a:solidFill>
          <a:ln w="38100">
            <a:solidFill>
              <a:srgbClr val="133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4A671088-41F8-3328-8A83-7CBE6810B218}"/>
              </a:ext>
            </a:extLst>
          </p:cNvPr>
          <p:cNvSpPr>
            <a:spLocks noChangeAspect="1"/>
          </p:cNvSpPr>
          <p:nvPr/>
        </p:nvSpPr>
        <p:spPr>
          <a:xfrm>
            <a:off x="8278317" y="3981967"/>
            <a:ext cx="365760" cy="365760"/>
          </a:xfrm>
          <a:prstGeom prst="ellipse">
            <a:avLst/>
          </a:prstGeom>
          <a:solidFill>
            <a:schemeClr val="bg1"/>
          </a:solidFill>
          <a:ln w="38100">
            <a:solidFill>
              <a:srgbClr val="133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676365B-2B62-7C8F-1C99-1221444949FE}"/>
              </a:ext>
            </a:extLst>
          </p:cNvPr>
          <p:cNvSpPr>
            <a:spLocks noChangeAspect="1"/>
          </p:cNvSpPr>
          <p:nvPr/>
        </p:nvSpPr>
        <p:spPr>
          <a:xfrm>
            <a:off x="8278317" y="5301078"/>
            <a:ext cx="365760" cy="365760"/>
          </a:xfrm>
          <a:prstGeom prst="ellipse">
            <a:avLst/>
          </a:prstGeom>
          <a:solidFill>
            <a:schemeClr val="bg1"/>
          </a:solidFill>
          <a:ln w="38100">
            <a:solidFill>
              <a:srgbClr val="133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643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271684" y="173800"/>
            <a:ext cx="11777642"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Moving from demonstrating a concept to creating a pipeline</a:t>
            </a:r>
            <a:endParaRPr kumimoji="0" lang="en-US" sz="29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C51D15BB-2634-55F9-CDFA-DC8AE3E3E60A}"/>
              </a:ext>
            </a:extLst>
          </p:cNvPr>
          <p:cNvPicPr>
            <a:picLocks noChangeAspect="1"/>
          </p:cNvPicPr>
          <p:nvPr>
            <p:custDataLst>
              <p:tags r:id="rId1"/>
            </p:custDataLst>
          </p:nvPr>
        </p:nvPicPr>
        <p:blipFill rotWithShape="1">
          <a:blip r:embed="rId6"/>
          <a:srcRect l="9325" r="30691" b="19672"/>
          <a:stretch/>
        </p:blipFill>
        <p:spPr>
          <a:xfrm>
            <a:off x="2600628" y="434312"/>
            <a:ext cx="6684759" cy="6266444"/>
          </a:xfrm>
          <a:prstGeom prst="rect">
            <a:avLst/>
          </a:prstGeom>
        </p:spPr>
      </p:pic>
      <p:sp>
        <p:nvSpPr>
          <p:cNvPr id="7" name="TextBox 6">
            <a:extLst>
              <a:ext uri="{FF2B5EF4-FFF2-40B4-BE49-F238E27FC236}">
                <a16:creationId xmlns:a16="http://schemas.microsoft.com/office/drawing/2014/main" id="{414036F6-0B2E-A838-0C0D-4A5D501633FD}"/>
              </a:ext>
            </a:extLst>
          </p:cNvPr>
          <p:cNvSpPr txBox="1"/>
          <p:nvPr/>
        </p:nvSpPr>
        <p:spPr>
          <a:xfrm>
            <a:off x="2226236" y="1591957"/>
            <a:ext cx="11837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DESIGN</a:t>
            </a:r>
          </a:p>
        </p:txBody>
      </p:sp>
      <p:sp>
        <p:nvSpPr>
          <p:cNvPr id="11" name="TextBox 10">
            <a:extLst>
              <a:ext uri="{FF2B5EF4-FFF2-40B4-BE49-F238E27FC236}">
                <a16:creationId xmlns:a16="http://schemas.microsoft.com/office/drawing/2014/main" id="{9CAAB1C9-BE9C-F8CB-7E65-55F94E8A419A}"/>
              </a:ext>
            </a:extLst>
          </p:cNvPr>
          <p:cNvSpPr txBox="1"/>
          <p:nvPr/>
        </p:nvSpPr>
        <p:spPr>
          <a:xfrm>
            <a:off x="4131600" y="1265085"/>
            <a:ext cx="11837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MAKE</a:t>
            </a:r>
          </a:p>
        </p:txBody>
      </p:sp>
      <p:sp>
        <p:nvSpPr>
          <p:cNvPr id="12" name="TextBox 11">
            <a:extLst>
              <a:ext uri="{FF2B5EF4-FFF2-40B4-BE49-F238E27FC236}">
                <a16:creationId xmlns:a16="http://schemas.microsoft.com/office/drawing/2014/main" id="{7CCA6B90-39BA-F4D1-B4A5-E2F31B4A9F6C}"/>
              </a:ext>
            </a:extLst>
          </p:cNvPr>
          <p:cNvSpPr txBox="1"/>
          <p:nvPr/>
        </p:nvSpPr>
        <p:spPr>
          <a:xfrm>
            <a:off x="7434910" y="1317109"/>
            <a:ext cx="1524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EVALUATE</a:t>
            </a:r>
          </a:p>
        </p:txBody>
      </p:sp>
      <p:sp>
        <p:nvSpPr>
          <p:cNvPr id="13" name="TextBox 12">
            <a:extLst>
              <a:ext uri="{FF2B5EF4-FFF2-40B4-BE49-F238E27FC236}">
                <a16:creationId xmlns:a16="http://schemas.microsoft.com/office/drawing/2014/main" id="{08B4FAA2-B623-5258-59E7-6EBC30CB6FC4}"/>
              </a:ext>
            </a:extLst>
          </p:cNvPr>
          <p:cNvSpPr txBox="1"/>
          <p:nvPr/>
        </p:nvSpPr>
        <p:spPr>
          <a:xfrm>
            <a:off x="8897333" y="3259723"/>
            <a:ext cx="1524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ANALYZE</a:t>
            </a:r>
          </a:p>
        </p:txBody>
      </p:sp>
      <p:sp>
        <p:nvSpPr>
          <p:cNvPr id="15" name="TextBox 14">
            <a:extLst>
              <a:ext uri="{FF2B5EF4-FFF2-40B4-BE49-F238E27FC236}">
                <a16:creationId xmlns:a16="http://schemas.microsoft.com/office/drawing/2014/main" id="{AE3BCD3E-8536-AB78-89EB-1479777F2F54}"/>
              </a:ext>
            </a:extLst>
          </p:cNvPr>
          <p:cNvSpPr txBox="1"/>
          <p:nvPr/>
        </p:nvSpPr>
        <p:spPr>
          <a:xfrm>
            <a:off x="8367931" y="5329000"/>
            <a:ext cx="11837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 MAKE</a:t>
            </a:r>
          </a:p>
        </p:txBody>
      </p:sp>
      <p:sp>
        <p:nvSpPr>
          <p:cNvPr id="16" name="TextBox 15">
            <a:extLst>
              <a:ext uri="{FF2B5EF4-FFF2-40B4-BE49-F238E27FC236}">
                <a16:creationId xmlns:a16="http://schemas.microsoft.com/office/drawing/2014/main" id="{C75B5DB5-E9ED-1092-C210-54C313D17ECD}"/>
              </a:ext>
            </a:extLst>
          </p:cNvPr>
          <p:cNvSpPr txBox="1"/>
          <p:nvPr/>
        </p:nvSpPr>
        <p:spPr>
          <a:xfrm>
            <a:off x="5565683" y="6211055"/>
            <a:ext cx="1524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EVALUATE</a:t>
            </a:r>
          </a:p>
        </p:txBody>
      </p:sp>
      <p:sp>
        <p:nvSpPr>
          <p:cNvPr id="17" name="TextBox 16">
            <a:extLst>
              <a:ext uri="{FF2B5EF4-FFF2-40B4-BE49-F238E27FC236}">
                <a16:creationId xmlns:a16="http://schemas.microsoft.com/office/drawing/2014/main" id="{20F9A2DA-586E-62C4-54C3-7FBC1A37A00B}"/>
              </a:ext>
            </a:extLst>
          </p:cNvPr>
          <p:cNvSpPr txBox="1"/>
          <p:nvPr/>
        </p:nvSpPr>
        <p:spPr>
          <a:xfrm>
            <a:off x="2533307" y="5117340"/>
            <a:ext cx="1524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ANALYZE</a:t>
            </a:r>
          </a:p>
        </p:txBody>
      </p:sp>
      <p:sp>
        <p:nvSpPr>
          <p:cNvPr id="18" name="TextBox 17">
            <a:extLst>
              <a:ext uri="{FF2B5EF4-FFF2-40B4-BE49-F238E27FC236}">
                <a16:creationId xmlns:a16="http://schemas.microsoft.com/office/drawing/2014/main" id="{16CDB31D-8ACF-C512-D00A-11463B187391}"/>
              </a:ext>
            </a:extLst>
          </p:cNvPr>
          <p:cNvSpPr txBox="1"/>
          <p:nvPr/>
        </p:nvSpPr>
        <p:spPr>
          <a:xfrm>
            <a:off x="2110576" y="3019142"/>
            <a:ext cx="12993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IMPROVE</a:t>
            </a:r>
          </a:p>
        </p:txBody>
      </p:sp>
      <p:sp>
        <p:nvSpPr>
          <p:cNvPr id="19" name="TextBox 18">
            <a:extLst>
              <a:ext uri="{FF2B5EF4-FFF2-40B4-BE49-F238E27FC236}">
                <a16:creationId xmlns:a16="http://schemas.microsoft.com/office/drawing/2014/main" id="{F00F001B-BBBD-CC18-AB38-D85D9FC4A6CB}"/>
              </a:ext>
            </a:extLst>
          </p:cNvPr>
          <p:cNvSpPr txBox="1"/>
          <p:nvPr/>
        </p:nvSpPr>
        <p:spPr>
          <a:xfrm>
            <a:off x="4650541" y="3270929"/>
            <a:ext cx="289091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ACCELERATE TO A VACCINE </a:t>
            </a:r>
          </a:p>
        </p:txBody>
      </p:sp>
      <p:sp>
        <p:nvSpPr>
          <p:cNvPr id="20" name="TextBox 19">
            <a:extLst>
              <a:ext uri="{FF2B5EF4-FFF2-40B4-BE49-F238E27FC236}">
                <a16:creationId xmlns:a16="http://schemas.microsoft.com/office/drawing/2014/main" id="{7812F19C-F1E3-BB09-DE74-6CB59911E1F4}"/>
              </a:ext>
            </a:extLst>
          </p:cNvPr>
          <p:cNvSpPr txBox="1"/>
          <p:nvPr/>
        </p:nvSpPr>
        <p:spPr>
          <a:xfrm>
            <a:off x="7370926" y="5923104"/>
            <a:ext cx="817054" cy="338554"/>
          </a:xfrm>
          <a:prstGeom prst="rect">
            <a:avLst/>
          </a:prstGeom>
          <a:solidFill>
            <a:srgbClr val="70435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PP Neue Montreal" panose="020B0504010101010104" pitchFamily="34" charset="77"/>
                <a:ea typeface="+mn-ea"/>
                <a:cs typeface="PP Neue Montreal" panose="020B0504010101010104" pitchFamily="34" charset="77"/>
              </a:rPr>
              <a:t>mRNA</a:t>
            </a:r>
          </a:p>
        </p:txBody>
      </p:sp>
    </p:spTree>
    <p:extLst>
      <p:ext uri="{BB962C8B-B14F-4D97-AF65-F5344CB8AC3E}">
        <p14:creationId xmlns:p14="http://schemas.microsoft.com/office/powerpoint/2010/main" val="3638790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271684" y="173800"/>
            <a:ext cx="11777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We can select the right germline B cells, can we start training them? </a:t>
            </a:r>
          </a:p>
        </p:txBody>
      </p:sp>
      <p:sp>
        <p:nvSpPr>
          <p:cNvPr id="3" name="TextBox 2">
            <a:extLst>
              <a:ext uri="{FF2B5EF4-FFF2-40B4-BE49-F238E27FC236}">
                <a16:creationId xmlns:a16="http://schemas.microsoft.com/office/drawing/2014/main" id="{264B4495-67BE-F884-3CD4-CC81441066E4}"/>
              </a:ext>
            </a:extLst>
          </p:cNvPr>
          <p:cNvSpPr txBox="1"/>
          <p:nvPr/>
        </p:nvSpPr>
        <p:spPr>
          <a:xfrm>
            <a:off x="318048" y="1570537"/>
            <a:ext cx="4935120" cy="38625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IAVI G002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Can we prime VRC01-class B cells using mRNA and can we then boost those responses?</a:t>
            </a:r>
          </a:p>
        </p:txBody>
      </p:sp>
      <p:cxnSp>
        <p:nvCxnSpPr>
          <p:cNvPr id="5" name="Straight Connector 4">
            <a:extLst>
              <a:ext uri="{FF2B5EF4-FFF2-40B4-BE49-F238E27FC236}">
                <a16:creationId xmlns:a16="http://schemas.microsoft.com/office/drawing/2014/main" id="{737104FB-BF45-9315-A8A4-99CCA4C99ADC}"/>
              </a:ext>
            </a:extLst>
          </p:cNvPr>
          <p:cNvCxnSpPr>
            <a:cxnSpLocks/>
          </p:cNvCxnSpPr>
          <p:nvPr/>
        </p:nvCxnSpPr>
        <p:spPr>
          <a:xfrm>
            <a:off x="5414442" y="1195716"/>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82843B-247A-3ABB-4D9C-DBCD0D997B8B}"/>
              </a:ext>
            </a:extLst>
          </p:cNvPr>
          <p:cNvSpPr txBox="1"/>
          <p:nvPr/>
        </p:nvSpPr>
        <p:spPr>
          <a:xfrm>
            <a:off x="5687647" y="1212212"/>
            <a:ext cx="3313475" cy="170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groups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 (16)</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 P  B (16)</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 B (16)</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B (8)</a:t>
            </a:r>
          </a:p>
        </p:txBody>
      </p:sp>
      <p:sp>
        <p:nvSpPr>
          <p:cNvPr id="8" name="TextBox 7">
            <a:extLst>
              <a:ext uri="{FF2B5EF4-FFF2-40B4-BE49-F238E27FC236}">
                <a16:creationId xmlns:a16="http://schemas.microsoft.com/office/drawing/2014/main" id="{68DD9C32-C24D-AD6A-E7B0-A81555339BA5}"/>
              </a:ext>
            </a:extLst>
          </p:cNvPr>
          <p:cNvSpPr txBox="1"/>
          <p:nvPr/>
        </p:nvSpPr>
        <p:spPr>
          <a:xfrm>
            <a:off x="9237971" y="1212212"/>
            <a:ext cx="2781169"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Sites: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Dose: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100 ug each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Leads: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Bill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Schief</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Sarah Andrews, &amp;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Dagna</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Laufer</a:t>
            </a:r>
          </a:p>
        </p:txBody>
      </p:sp>
      <p:sp>
        <p:nvSpPr>
          <p:cNvPr id="9" name="TextBox 8">
            <a:extLst>
              <a:ext uri="{FF2B5EF4-FFF2-40B4-BE49-F238E27FC236}">
                <a16:creationId xmlns:a16="http://schemas.microsoft.com/office/drawing/2014/main" id="{6FB75067-574F-8158-2DE8-781EA11C1246}"/>
              </a:ext>
            </a:extLst>
          </p:cNvPr>
          <p:cNvSpPr txBox="1"/>
          <p:nvPr/>
        </p:nvSpPr>
        <p:spPr>
          <a:xfrm>
            <a:off x="1063307" y="5637102"/>
            <a:ext cx="36904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Clinical trial study unpublished</a:t>
            </a:r>
          </a:p>
        </p:txBody>
      </p:sp>
      <p:sp>
        <p:nvSpPr>
          <p:cNvPr id="10" name="TextBox 9">
            <a:extLst>
              <a:ext uri="{FF2B5EF4-FFF2-40B4-BE49-F238E27FC236}">
                <a16:creationId xmlns:a16="http://schemas.microsoft.com/office/drawing/2014/main" id="{E1B0C406-ED51-74F7-9E6E-748A983411C3}"/>
              </a:ext>
            </a:extLst>
          </p:cNvPr>
          <p:cNvSpPr txBox="1"/>
          <p:nvPr/>
        </p:nvSpPr>
        <p:spPr>
          <a:xfrm>
            <a:off x="5687647" y="3744063"/>
            <a:ext cx="6025031" cy="2754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Main takeaways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mRNA responses looks better (higher numbers of VRC01-class, and greater resemblance to VRC01) than protein in G001</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Demonstrated clinical proof of principle for boosting responses</a:t>
            </a:r>
          </a:p>
        </p:txBody>
      </p:sp>
      <p:cxnSp>
        <p:nvCxnSpPr>
          <p:cNvPr id="14" name="Straight Connector 13">
            <a:extLst>
              <a:ext uri="{FF2B5EF4-FFF2-40B4-BE49-F238E27FC236}">
                <a16:creationId xmlns:a16="http://schemas.microsoft.com/office/drawing/2014/main" id="{68A91E73-0973-7EBF-F5D3-739670046826}"/>
              </a:ext>
            </a:extLst>
          </p:cNvPr>
          <p:cNvCxnSpPr>
            <a:cxnSpLocks/>
          </p:cNvCxnSpPr>
          <p:nvPr/>
        </p:nvCxnSpPr>
        <p:spPr>
          <a:xfrm>
            <a:off x="5423292" y="3501835"/>
            <a:ext cx="6153444"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15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3" name="TextBox 2">
            <a:extLst>
              <a:ext uri="{FF2B5EF4-FFF2-40B4-BE49-F238E27FC236}">
                <a16:creationId xmlns:a16="http://schemas.microsoft.com/office/drawing/2014/main" id="{264B4495-67BE-F884-3CD4-CC81441066E4}"/>
              </a:ext>
            </a:extLst>
          </p:cNvPr>
          <p:cNvSpPr txBox="1"/>
          <p:nvPr/>
        </p:nvSpPr>
        <p:spPr>
          <a:xfrm>
            <a:off x="301382" y="1610817"/>
            <a:ext cx="4630309" cy="38625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IAVI G003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Can we prime VRC01-class B cells in populations in Rwanda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South Africa</a:t>
            </a:r>
          </a:p>
        </p:txBody>
      </p:sp>
      <p:cxnSp>
        <p:nvCxnSpPr>
          <p:cNvPr id="5" name="Straight Connector 4">
            <a:extLst>
              <a:ext uri="{FF2B5EF4-FFF2-40B4-BE49-F238E27FC236}">
                <a16:creationId xmlns:a16="http://schemas.microsoft.com/office/drawing/2014/main" id="{737104FB-BF45-9315-A8A4-99CCA4C99ADC}"/>
              </a:ext>
            </a:extLst>
          </p:cNvPr>
          <p:cNvCxnSpPr>
            <a:cxnSpLocks/>
          </p:cNvCxnSpPr>
          <p:nvPr/>
        </p:nvCxnSpPr>
        <p:spPr>
          <a:xfrm>
            <a:off x="5109642" y="1195716"/>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82843B-247A-3ABB-4D9C-DBCD0D997B8B}"/>
              </a:ext>
            </a:extLst>
          </p:cNvPr>
          <p:cNvSpPr txBox="1"/>
          <p:nvPr/>
        </p:nvSpPr>
        <p:spPr>
          <a:xfrm>
            <a:off x="5382847" y="1212212"/>
            <a:ext cx="3148945"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groups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 (10, Rwanda)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(8, RSA)</a:t>
            </a:r>
          </a:p>
        </p:txBody>
      </p:sp>
      <p:sp>
        <p:nvSpPr>
          <p:cNvPr id="8" name="TextBox 7">
            <a:extLst>
              <a:ext uri="{FF2B5EF4-FFF2-40B4-BE49-F238E27FC236}">
                <a16:creationId xmlns:a16="http://schemas.microsoft.com/office/drawing/2014/main" id="{68DD9C32-C24D-AD6A-E7B0-A81555339BA5}"/>
              </a:ext>
            </a:extLst>
          </p:cNvPr>
          <p:cNvSpPr txBox="1"/>
          <p:nvPr/>
        </p:nvSpPr>
        <p:spPr>
          <a:xfrm>
            <a:off x="8117038" y="1195716"/>
            <a:ext cx="3840161"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Sites: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Rwanda/RSA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Dose: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100 ug each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Leads: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Eunice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Nduati</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Daniel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Muema</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Etienne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Karita</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Vinodh</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Edwards,  Bill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Schief</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Devin Sok, Elise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Landais</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Ansuya</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Naidoo</a:t>
            </a:r>
          </a:p>
        </p:txBody>
      </p:sp>
      <p:sp>
        <p:nvSpPr>
          <p:cNvPr id="10" name="TextBox 9">
            <a:extLst>
              <a:ext uri="{FF2B5EF4-FFF2-40B4-BE49-F238E27FC236}">
                <a16:creationId xmlns:a16="http://schemas.microsoft.com/office/drawing/2014/main" id="{E1B0C406-ED51-74F7-9E6E-748A983411C3}"/>
              </a:ext>
            </a:extLst>
          </p:cNvPr>
          <p:cNvSpPr txBox="1"/>
          <p:nvPr/>
        </p:nvSpPr>
        <p:spPr>
          <a:xfrm>
            <a:off x="5354168" y="4122926"/>
            <a:ext cx="6025031"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Main takeaways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VRC01-class responses can be detected in 17/18 participants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mRNA priming responses are similar to those seen in IAVI G002</a:t>
            </a:r>
          </a:p>
        </p:txBody>
      </p:sp>
      <p:cxnSp>
        <p:nvCxnSpPr>
          <p:cNvPr id="2" name="Straight Connector 1">
            <a:extLst>
              <a:ext uri="{FF2B5EF4-FFF2-40B4-BE49-F238E27FC236}">
                <a16:creationId xmlns:a16="http://schemas.microsoft.com/office/drawing/2014/main" id="{77970400-2056-88CA-F0F3-2AC45D32D0FB}"/>
              </a:ext>
            </a:extLst>
          </p:cNvPr>
          <p:cNvCxnSpPr>
            <a:cxnSpLocks/>
          </p:cNvCxnSpPr>
          <p:nvPr/>
        </p:nvCxnSpPr>
        <p:spPr>
          <a:xfrm>
            <a:off x="5109642" y="3867417"/>
            <a:ext cx="657435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66548FB-31D4-3CDB-7A50-884C78EDF2A8}"/>
              </a:ext>
            </a:extLst>
          </p:cNvPr>
          <p:cNvSpPr txBox="1"/>
          <p:nvPr/>
        </p:nvSpPr>
        <p:spPr>
          <a:xfrm>
            <a:off x="771319" y="5583681"/>
            <a:ext cx="36904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Clinical trial study unpublished</a:t>
            </a:r>
          </a:p>
        </p:txBody>
      </p:sp>
      <p:sp>
        <p:nvSpPr>
          <p:cNvPr id="11" name="TextBox 10">
            <a:extLst>
              <a:ext uri="{FF2B5EF4-FFF2-40B4-BE49-F238E27FC236}">
                <a16:creationId xmlns:a16="http://schemas.microsoft.com/office/drawing/2014/main" id="{27008621-B3DF-9B47-B964-84CA189C84DA}"/>
              </a:ext>
            </a:extLst>
          </p:cNvPr>
          <p:cNvSpPr txBox="1"/>
          <p:nvPr/>
        </p:nvSpPr>
        <p:spPr>
          <a:xfrm>
            <a:off x="246970" y="173800"/>
            <a:ext cx="11777642"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We can select the right germline B cells in African populations?</a:t>
            </a:r>
          </a:p>
        </p:txBody>
      </p:sp>
    </p:spTree>
    <p:extLst>
      <p:ext uri="{BB962C8B-B14F-4D97-AF65-F5344CB8AC3E}">
        <p14:creationId xmlns:p14="http://schemas.microsoft.com/office/powerpoint/2010/main" val="3582236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246970" y="173800"/>
            <a:ext cx="11777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Germline-targeting: talent scouting and training programs </a:t>
            </a:r>
          </a:p>
        </p:txBody>
      </p:sp>
      <p:pic>
        <p:nvPicPr>
          <p:cNvPr id="2" name="Picture 1">
            <a:extLst>
              <a:ext uri="{FF2B5EF4-FFF2-40B4-BE49-F238E27FC236}">
                <a16:creationId xmlns:a16="http://schemas.microsoft.com/office/drawing/2014/main" id="{759FA28D-13D0-95C9-3959-9B12C2CEA608}"/>
              </a:ext>
            </a:extLst>
          </p:cNvPr>
          <p:cNvPicPr>
            <a:picLocks noChangeAspect="1"/>
          </p:cNvPicPr>
          <p:nvPr>
            <p:custDataLst>
              <p:tags r:id="rId1"/>
            </p:custDataLst>
          </p:nvPr>
        </p:nvPicPr>
        <p:blipFill rotWithShape="1">
          <a:blip r:embed="rId6"/>
          <a:srcRect t="6069" r="29739" b="23109"/>
          <a:stretch/>
        </p:blipFill>
        <p:spPr>
          <a:xfrm>
            <a:off x="4385066" y="1492921"/>
            <a:ext cx="7384660" cy="5210479"/>
          </a:xfrm>
          <a:prstGeom prst="rect">
            <a:avLst/>
          </a:prstGeom>
        </p:spPr>
      </p:pic>
      <p:cxnSp>
        <p:nvCxnSpPr>
          <p:cNvPr id="4" name="Straight Connector 3">
            <a:extLst>
              <a:ext uri="{FF2B5EF4-FFF2-40B4-BE49-F238E27FC236}">
                <a16:creationId xmlns:a16="http://schemas.microsoft.com/office/drawing/2014/main" id="{8AC86303-0520-F8F5-1ACF-4BFE302FEABD}"/>
              </a:ext>
            </a:extLst>
          </p:cNvPr>
          <p:cNvCxnSpPr>
            <a:cxnSpLocks/>
          </p:cNvCxnSpPr>
          <p:nvPr/>
        </p:nvCxnSpPr>
        <p:spPr>
          <a:xfrm>
            <a:off x="4214293" y="1225613"/>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A5A81D-F723-D759-283E-38D294CF2D6A}"/>
              </a:ext>
            </a:extLst>
          </p:cNvPr>
          <p:cNvSpPr txBox="1"/>
          <p:nvPr/>
        </p:nvSpPr>
        <p:spPr>
          <a:xfrm>
            <a:off x="2211208" y="1881428"/>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Fragment on a nanoparticle</a:t>
            </a:r>
          </a:p>
        </p:txBody>
      </p:sp>
      <p:sp>
        <p:nvSpPr>
          <p:cNvPr id="6" name="TextBox 5">
            <a:extLst>
              <a:ext uri="{FF2B5EF4-FFF2-40B4-BE49-F238E27FC236}">
                <a16:creationId xmlns:a16="http://schemas.microsoft.com/office/drawing/2014/main" id="{D5F85644-ED53-6A59-195A-9B909AED961D}"/>
              </a:ext>
            </a:extLst>
          </p:cNvPr>
          <p:cNvSpPr txBox="1"/>
          <p:nvPr/>
        </p:nvSpPr>
        <p:spPr>
          <a:xfrm>
            <a:off x="2211208" y="3614953"/>
            <a:ext cx="18492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Trimer</a:t>
            </a:r>
          </a:p>
        </p:txBody>
      </p:sp>
      <p:sp>
        <p:nvSpPr>
          <p:cNvPr id="7" name="TextBox 6">
            <a:extLst>
              <a:ext uri="{FF2B5EF4-FFF2-40B4-BE49-F238E27FC236}">
                <a16:creationId xmlns:a16="http://schemas.microsoft.com/office/drawing/2014/main" id="{6AA2340B-504A-664B-D36E-EC5D1DBB72F6}"/>
              </a:ext>
            </a:extLst>
          </p:cNvPr>
          <p:cNvSpPr txBox="1"/>
          <p:nvPr/>
        </p:nvSpPr>
        <p:spPr>
          <a:xfrm>
            <a:off x="2211208" y="5145728"/>
            <a:ext cx="184928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Larger fragment on a nanoparticle</a:t>
            </a:r>
          </a:p>
        </p:txBody>
      </p:sp>
      <p:sp>
        <p:nvSpPr>
          <p:cNvPr id="8" name="Right Triangle 7">
            <a:extLst>
              <a:ext uri="{FF2B5EF4-FFF2-40B4-BE49-F238E27FC236}">
                <a16:creationId xmlns:a16="http://schemas.microsoft.com/office/drawing/2014/main" id="{9FE4045C-DDBE-0748-2DB1-C502434C073E}"/>
              </a:ext>
            </a:extLst>
          </p:cNvPr>
          <p:cNvSpPr/>
          <p:nvPr/>
        </p:nvSpPr>
        <p:spPr>
          <a:xfrm flipH="1">
            <a:off x="5336207" y="6065868"/>
            <a:ext cx="6081435" cy="456063"/>
          </a:xfrm>
          <a:prstGeom prst="rtTriangle">
            <a:avLst/>
          </a:prstGeom>
          <a:solidFill>
            <a:srgbClr val="6A021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A1083CA-E812-CFE9-A3B4-8EF900F6C86A}"/>
              </a:ext>
            </a:extLst>
          </p:cNvPr>
          <p:cNvSpPr txBox="1"/>
          <p:nvPr/>
        </p:nvSpPr>
        <p:spPr>
          <a:xfrm>
            <a:off x="8320372" y="6218748"/>
            <a:ext cx="309727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Increasing resemblance to HIV</a:t>
            </a:r>
          </a:p>
        </p:txBody>
      </p:sp>
      <p:sp>
        <p:nvSpPr>
          <p:cNvPr id="11" name="TextBox 10">
            <a:extLst>
              <a:ext uri="{FF2B5EF4-FFF2-40B4-BE49-F238E27FC236}">
                <a16:creationId xmlns:a16="http://schemas.microsoft.com/office/drawing/2014/main" id="{9A661EC4-186C-CDDD-3469-F73A89FA22C8}"/>
              </a:ext>
            </a:extLst>
          </p:cNvPr>
          <p:cNvSpPr txBox="1"/>
          <p:nvPr/>
        </p:nvSpPr>
        <p:spPr>
          <a:xfrm>
            <a:off x="307169" y="1869588"/>
            <a:ext cx="1849282"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eOD-GT8</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60mer</a:t>
            </a:r>
          </a:p>
        </p:txBody>
      </p:sp>
      <p:sp>
        <p:nvSpPr>
          <p:cNvPr id="12" name="TextBox 11">
            <a:extLst>
              <a:ext uri="{FF2B5EF4-FFF2-40B4-BE49-F238E27FC236}">
                <a16:creationId xmlns:a16="http://schemas.microsoft.com/office/drawing/2014/main" id="{F43711E1-4BDB-A15F-0F29-94F30B347BAC}"/>
              </a:ext>
            </a:extLst>
          </p:cNvPr>
          <p:cNvSpPr txBox="1"/>
          <p:nvPr/>
        </p:nvSpPr>
        <p:spPr>
          <a:xfrm>
            <a:off x="307169" y="3526939"/>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BG505 GT1.1 SOSIP</a:t>
            </a:r>
          </a:p>
        </p:txBody>
      </p:sp>
      <p:sp>
        <p:nvSpPr>
          <p:cNvPr id="13" name="TextBox 12">
            <a:extLst>
              <a:ext uri="{FF2B5EF4-FFF2-40B4-BE49-F238E27FC236}">
                <a16:creationId xmlns:a16="http://schemas.microsoft.com/office/drawing/2014/main" id="{9C82CC57-C5FD-4953-B8C7-DA9E806A3AE1}"/>
              </a:ext>
            </a:extLst>
          </p:cNvPr>
          <p:cNvSpPr txBox="1"/>
          <p:nvPr/>
        </p:nvSpPr>
        <p:spPr>
          <a:xfrm>
            <a:off x="307169" y="5331539"/>
            <a:ext cx="1849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426c core 7mer</a:t>
            </a:r>
          </a:p>
        </p:txBody>
      </p:sp>
      <p:cxnSp>
        <p:nvCxnSpPr>
          <p:cNvPr id="19" name="Straight Connector 18">
            <a:extLst>
              <a:ext uri="{FF2B5EF4-FFF2-40B4-BE49-F238E27FC236}">
                <a16:creationId xmlns:a16="http://schemas.microsoft.com/office/drawing/2014/main" id="{52C005A1-26F2-7ABA-0DBA-CF2018F27D28}"/>
              </a:ext>
            </a:extLst>
          </p:cNvPr>
          <p:cNvCxnSpPr>
            <a:cxnSpLocks/>
          </p:cNvCxnSpPr>
          <p:nvPr/>
        </p:nvCxnSpPr>
        <p:spPr>
          <a:xfrm>
            <a:off x="4522571"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87B8E1-4E75-F52B-B84D-132F0F32A61F}"/>
              </a:ext>
            </a:extLst>
          </p:cNvPr>
          <p:cNvCxnSpPr>
            <a:cxnSpLocks/>
          </p:cNvCxnSpPr>
          <p:nvPr/>
        </p:nvCxnSpPr>
        <p:spPr>
          <a:xfrm>
            <a:off x="6371247" y="1526872"/>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9365F7-A931-6942-EBB4-474C2AB9BBD9}"/>
              </a:ext>
            </a:extLst>
          </p:cNvPr>
          <p:cNvCxnSpPr>
            <a:cxnSpLocks/>
          </p:cNvCxnSpPr>
          <p:nvPr/>
        </p:nvCxnSpPr>
        <p:spPr>
          <a:xfrm>
            <a:off x="10230886"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215428-B0FC-83D8-10D6-CE102CC8C8EC}"/>
              </a:ext>
            </a:extLst>
          </p:cNvPr>
          <p:cNvCxnSpPr>
            <a:cxnSpLocks/>
          </p:cNvCxnSpPr>
          <p:nvPr/>
        </p:nvCxnSpPr>
        <p:spPr>
          <a:xfrm>
            <a:off x="448799" y="1543607"/>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C19DC3-7C05-9B33-C07E-7DF7236B08A0}"/>
              </a:ext>
            </a:extLst>
          </p:cNvPr>
          <p:cNvSpPr txBox="1"/>
          <p:nvPr/>
        </p:nvSpPr>
        <p:spPr>
          <a:xfrm>
            <a:off x="448799" y="803597"/>
            <a:ext cx="3437616"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b="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Immunogen candidates</a:t>
            </a:r>
            <a:endPar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Priming approaches</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D5E7D388-C58E-01FA-A696-8CCDEB5A7DB3}"/>
              </a:ext>
            </a:extLst>
          </p:cNvPr>
          <p:cNvSpPr txBox="1"/>
          <p:nvPr/>
        </p:nvSpPr>
        <p:spPr>
          <a:xfrm>
            <a:off x="4191980" y="803597"/>
            <a:ext cx="2077587"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b="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Promising a</a:t>
            </a:r>
            <a:r>
              <a:rPr kumimoji="0" lang="en-US" sz="1600" b="1"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thlete</a:t>
            </a: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Immunogen scout</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1D953E54-C761-C7C9-B5A2-451477120B1C}"/>
              </a:ext>
            </a:extLst>
          </p:cNvPr>
          <p:cNvSpPr txBox="1"/>
          <p:nvPr/>
        </p:nvSpPr>
        <p:spPr>
          <a:xfrm>
            <a:off x="6371247" y="803597"/>
            <a:ext cx="3415304"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Athlete training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 trainers</a:t>
            </a:r>
          </a:p>
        </p:txBody>
      </p:sp>
      <p:sp>
        <p:nvSpPr>
          <p:cNvPr id="20" name="TextBox 19">
            <a:extLst>
              <a:ext uri="{FF2B5EF4-FFF2-40B4-BE49-F238E27FC236}">
                <a16:creationId xmlns:a16="http://schemas.microsoft.com/office/drawing/2014/main" id="{A1CBFD52-C81F-979B-E6AB-406725C0D9A4}"/>
              </a:ext>
            </a:extLst>
          </p:cNvPr>
          <p:cNvSpPr txBox="1"/>
          <p:nvPr/>
        </p:nvSpPr>
        <p:spPr>
          <a:xfrm>
            <a:off x="10071384" y="803597"/>
            <a:ext cx="1735413"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Olympic ready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i="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Final coach</a:t>
            </a:r>
            <a:endParaRPr kumimoji="0" lang="en-US" sz="1600" i="1"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Rectangle 14">
            <a:extLst>
              <a:ext uri="{FF2B5EF4-FFF2-40B4-BE49-F238E27FC236}">
                <a16:creationId xmlns:a16="http://schemas.microsoft.com/office/drawing/2014/main" id="{14708443-798B-A862-9609-698054A2DD2A}"/>
              </a:ext>
            </a:extLst>
          </p:cNvPr>
          <p:cNvSpPr/>
          <p:nvPr/>
        </p:nvSpPr>
        <p:spPr>
          <a:xfrm>
            <a:off x="209792" y="3203359"/>
            <a:ext cx="11675039" cy="1333216"/>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83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0478E-4521-3062-3966-36866CA32A46}"/>
              </a:ext>
            </a:extLst>
          </p:cNvPr>
          <p:cNvSpPr txBox="1"/>
          <p:nvPr/>
        </p:nvSpPr>
        <p:spPr>
          <a:xfrm>
            <a:off x="241501" y="362190"/>
            <a:ext cx="651171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Helvetica Neue" panose="02000503000000020004" pitchFamily="2" charset="0"/>
                <a:ea typeface="Helvetica Neue" panose="02000503000000020004" pitchFamily="2" charset="0"/>
                <a:cs typeface="Helvetica Neue" panose="02000503000000020004" pitchFamily="2" charset="0"/>
              </a:rPr>
              <a:t>Refocus on the finish line </a:t>
            </a:r>
          </a:p>
        </p:txBody>
      </p:sp>
      <p:grpSp>
        <p:nvGrpSpPr>
          <p:cNvPr id="19" name="Group 18">
            <a:extLst>
              <a:ext uri="{FF2B5EF4-FFF2-40B4-BE49-F238E27FC236}">
                <a16:creationId xmlns:a16="http://schemas.microsoft.com/office/drawing/2014/main" id="{55A420C5-4D43-2650-F480-FDDC58F88DEA}"/>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FD9DAAFD-FB84-09A4-B1C2-FB46CB3C73C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8C0B1137-EBB5-9D84-3BC6-A3AA729BF362}"/>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423B54D0-997B-338C-278B-DA6E611EDE4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6" name="Manual Operation 5">
            <a:extLst>
              <a:ext uri="{FF2B5EF4-FFF2-40B4-BE49-F238E27FC236}">
                <a16:creationId xmlns:a16="http://schemas.microsoft.com/office/drawing/2014/main" id="{2D92ED56-FDB7-135B-D8E6-1BE8F4F1B34E}"/>
              </a:ext>
            </a:extLst>
          </p:cNvPr>
          <p:cNvSpPr>
            <a:spLocks noChangeAspect="1"/>
          </p:cNvSpPr>
          <p:nvPr/>
        </p:nvSpPr>
        <p:spPr>
          <a:xfrm flipV="1">
            <a:off x="972259" y="4686303"/>
            <a:ext cx="10433145" cy="1164765"/>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6BB204-8125-4671-01B4-4C492786B08B}"/>
              </a:ext>
            </a:extLst>
          </p:cNvPr>
          <p:cNvSpPr/>
          <p:nvPr/>
        </p:nvSpPr>
        <p:spPr>
          <a:xfrm>
            <a:off x="1861457" y="2336910"/>
            <a:ext cx="130629" cy="2601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31EE0B-F266-833A-9DD4-0C59EEF5058B}"/>
              </a:ext>
            </a:extLst>
          </p:cNvPr>
          <p:cNvSpPr/>
          <p:nvPr/>
        </p:nvSpPr>
        <p:spPr>
          <a:xfrm>
            <a:off x="10178143" y="2336910"/>
            <a:ext cx="130629" cy="2601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62E9A2-3113-9EF0-73E6-C7E317EAFD98}"/>
              </a:ext>
            </a:extLst>
          </p:cNvPr>
          <p:cNvSpPr/>
          <p:nvPr/>
        </p:nvSpPr>
        <p:spPr>
          <a:xfrm>
            <a:off x="1992085" y="2667000"/>
            <a:ext cx="8186057" cy="6531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END AIDS</a:t>
            </a:r>
          </a:p>
        </p:txBody>
      </p:sp>
    </p:spTree>
    <p:extLst>
      <p:ext uri="{BB962C8B-B14F-4D97-AF65-F5344CB8AC3E}">
        <p14:creationId xmlns:p14="http://schemas.microsoft.com/office/powerpoint/2010/main" val="469821829"/>
      </p:ext>
    </p:extLst>
  </p:cSld>
  <p:clrMapOvr>
    <a:masterClrMapping/>
  </p:clrMapOvr>
  <mc:AlternateContent xmlns:mc="http://schemas.openxmlformats.org/markup-compatibility/2006" xmlns:p14="http://schemas.microsoft.com/office/powerpoint/2010/main">
    <mc:Choice Requires="p14">
      <p:transition spd="slow" p14:dur="2000" advTm="31015"/>
    </mc:Choice>
    <mc:Fallback xmlns="">
      <p:transition spd="slow" advTm="3101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76F667-6C5E-B146-BC01-8CFA09B165C7}"/>
              </a:ext>
            </a:extLst>
          </p:cNvPr>
          <p:cNvSpPr/>
          <p:nvPr/>
        </p:nvSpPr>
        <p:spPr>
          <a:xfrm>
            <a:off x="737473" y="1453867"/>
            <a:ext cx="3706151" cy="8610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327184"/>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BG505 SOSIP GT1.1 design</a:t>
            </a:r>
          </a:p>
        </p:txBody>
      </p:sp>
      <p:sp>
        <p:nvSpPr>
          <p:cNvPr id="17" name="Rectangle 3">
            <a:extLst>
              <a:ext uri="{FF2B5EF4-FFF2-40B4-BE49-F238E27FC236}">
                <a16:creationId xmlns:a16="http://schemas.microsoft.com/office/drawing/2014/main" id="{8F5FCA80-1F2A-6ECB-263B-80CF2E1A63A4}"/>
              </a:ext>
            </a:extLst>
          </p:cNvPr>
          <p:cNvSpPr>
            <a:spLocks noChangeAspect="1" noChangeArrowheads="1"/>
          </p:cNvSpPr>
          <p:nvPr/>
        </p:nvSpPr>
        <p:spPr bwMode="auto">
          <a:xfrm>
            <a:off x="723046" y="1328748"/>
            <a:ext cx="3769397" cy="4983548"/>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8" name="Picture 9" descr="paper.tif">
            <a:extLst>
              <a:ext uri="{FF2B5EF4-FFF2-40B4-BE49-F238E27FC236}">
                <a16:creationId xmlns:a16="http://schemas.microsoft.com/office/drawing/2014/main" id="{AD424A17-6D76-18AC-2AC6-AA92539ECC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041" y="1925545"/>
            <a:ext cx="3658009" cy="438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5C7368E7-95CB-26AB-79AE-A25DB92CFC37}"/>
              </a:ext>
            </a:extLst>
          </p:cNvPr>
          <p:cNvCxnSpPr>
            <a:cxnSpLocks noChangeAspect="1" noChangeShapeType="1"/>
          </p:cNvCxnSpPr>
          <p:nvPr/>
        </p:nvCxnSpPr>
        <p:spPr bwMode="auto">
          <a:xfrm>
            <a:off x="723046" y="1958699"/>
            <a:ext cx="3769397" cy="348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7" name="TextBox 5">
            <a:extLst>
              <a:ext uri="{FF2B5EF4-FFF2-40B4-BE49-F238E27FC236}">
                <a16:creationId xmlns:a16="http://schemas.microsoft.com/office/drawing/2014/main" id="{EA50758C-8AC6-3C3C-26BC-A06E6EA5C85D}"/>
              </a:ext>
            </a:extLst>
          </p:cNvPr>
          <p:cNvSpPr txBox="1">
            <a:spLocks noChangeAspect="1" noChangeArrowheads="1"/>
          </p:cNvSpPr>
          <p:nvPr/>
        </p:nvSpPr>
        <p:spPr bwMode="auto">
          <a:xfrm>
            <a:off x="2954326" y="1395479"/>
            <a:ext cx="1489269"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September 2017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Volume 214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Issue 9</a:t>
            </a:r>
          </a:p>
        </p:txBody>
      </p:sp>
      <p:sp>
        <p:nvSpPr>
          <p:cNvPr id="29" name="TextBox 28">
            <a:extLst>
              <a:ext uri="{FF2B5EF4-FFF2-40B4-BE49-F238E27FC236}">
                <a16:creationId xmlns:a16="http://schemas.microsoft.com/office/drawing/2014/main" id="{4C99DF66-5EF6-45B5-1ACA-B0F1BF5841D9}"/>
              </a:ext>
            </a:extLst>
          </p:cNvPr>
          <p:cNvSpPr txBox="1">
            <a:spLocks noChangeAspect="1" noChangeArrowheads="1"/>
          </p:cNvSpPr>
          <p:nvPr/>
        </p:nvSpPr>
        <p:spPr bwMode="auto">
          <a:xfrm>
            <a:off x="1142971" y="2362408"/>
            <a:ext cx="3036176"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Design and crystal structure of a native-like HIV-1 envelope trimer that engages multiple broadly neutralizing antibody precursors in vivo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Max Medina-Ramírez, Fernando Garces, Amelia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Escolano</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Patrick Skog, Steven W de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Taeye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Ivan Del Moral-Sanchez, Andrew T McGuire,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Anila</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Yasmeen, Anna-Janina Behrens, Gabriel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Ozorowski</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Tom L G M van den Kerkhof, Natalia T Freund, Pia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Dosenovic</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Yuanzi</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Hua, Alexander D Gitlin, Albert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Cupo</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Patricia van der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Woude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Michael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Golabek</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Kwinten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Sliepen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Tanya Blane,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Neeltje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Kootstra</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Mariëlle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J van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Breemen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Laura K Pritchard, Robyn L Stanfield, Max Crispin, Andrew B Ward, Leonidas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Stamatatos</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Per Johan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Klasse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John P Moore, David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Nemazee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Michel C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Nussenzweig</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Ian A Wilson,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Rogier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W Sanders</a:t>
            </a:r>
          </a:p>
        </p:txBody>
      </p:sp>
      <p:pic>
        <p:nvPicPr>
          <p:cNvPr id="9218" name="Picture 2" descr="Journal of Experimental Medicine (JEM) | Rockefeller University Press">
            <a:extLst>
              <a:ext uri="{FF2B5EF4-FFF2-40B4-BE49-F238E27FC236}">
                <a16:creationId xmlns:a16="http://schemas.microsoft.com/office/drawing/2014/main" id="{72F9DA74-E1D5-8F6C-792C-4E12E8832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041" y="1453867"/>
            <a:ext cx="1529015" cy="36074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6EAE6C6-0667-8DF4-8EEF-8A0D687BD919}"/>
              </a:ext>
            </a:extLst>
          </p:cNvPr>
          <p:cNvCxnSpPr>
            <a:cxnSpLocks/>
          </p:cNvCxnSpPr>
          <p:nvPr/>
        </p:nvCxnSpPr>
        <p:spPr>
          <a:xfrm>
            <a:off x="5077125" y="1153272"/>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6" name="Picture 15" descr="trimer_5cezc.png">
            <a:extLst>
              <a:ext uri="{FF2B5EF4-FFF2-40B4-BE49-F238E27FC236}">
                <a16:creationId xmlns:a16="http://schemas.microsoft.com/office/drawing/2014/main" id="{5AB4E83A-2143-1727-FD4B-12DC082E48FD}"/>
              </a:ext>
            </a:extLst>
          </p:cNvPr>
          <p:cNvPicPr>
            <a:picLocks noChangeAspect="1"/>
          </p:cNvPicPr>
          <p:nvPr/>
        </p:nvPicPr>
        <p:blipFill rotWithShape="1">
          <a:blip r:embed="rId7">
            <a:extLst>
              <a:ext uri="{28A0092B-C50C-407E-A947-70E740481C1C}">
                <a14:useLocalDpi xmlns:a14="http://schemas.microsoft.com/office/drawing/2010/main" val="0"/>
              </a:ext>
            </a:extLst>
          </a:blip>
          <a:srcRect l="10834" t="14092" r="20229" b="12834"/>
          <a:stretch/>
        </p:blipFill>
        <p:spPr>
          <a:xfrm>
            <a:off x="6563622" y="1295917"/>
            <a:ext cx="4135326" cy="3810196"/>
          </a:xfrm>
          <a:prstGeom prst="rect">
            <a:avLst/>
          </a:prstGeom>
          <a:ln w="38100" cmpd="sng">
            <a:noFill/>
          </a:ln>
        </p:spPr>
      </p:pic>
      <p:sp>
        <p:nvSpPr>
          <p:cNvPr id="33" name="TextBox 32">
            <a:extLst>
              <a:ext uri="{FF2B5EF4-FFF2-40B4-BE49-F238E27FC236}">
                <a16:creationId xmlns:a16="http://schemas.microsoft.com/office/drawing/2014/main" id="{31523973-8EBC-5F2C-B49F-EDA73C6E1906}"/>
              </a:ext>
            </a:extLst>
          </p:cNvPr>
          <p:cNvSpPr txBox="1"/>
          <p:nvPr/>
        </p:nvSpPr>
        <p:spPr>
          <a:xfrm>
            <a:off x="5830391" y="5274586"/>
            <a:ext cx="5218638"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7-residue deletion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18 single amino acid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KO of 5 potential </a:t>
            </a:r>
            <a:r>
              <a:rPr kumimoji="0" lang="en-US" sz="1800" b="0" i="1"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N</a:t>
            </a:r>
            <a:r>
              <a:rPr kumimoji="0" lang="en-US" sz="18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-linked glycosylation sites</a:t>
            </a:r>
          </a:p>
        </p:txBody>
      </p:sp>
    </p:spTree>
    <p:extLst>
      <p:ext uri="{BB962C8B-B14F-4D97-AF65-F5344CB8AC3E}">
        <p14:creationId xmlns:p14="http://schemas.microsoft.com/office/powerpoint/2010/main" val="234051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3" name="TextBox 2">
            <a:extLst>
              <a:ext uri="{FF2B5EF4-FFF2-40B4-BE49-F238E27FC236}">
                <a16:creationId xmlns:a16="http://schemas.microsoft.com/office/drawing/2014/main" id="{264B4495-67BE-F884-3CD4-CC81441066E4}"/>
              </a:ext>
            </a:extLst>
          </p:cNvPr>
          <p:cNvSpPr txBox="1"/>
          <p:nvPr/>
        </p:nvSpPr>
        <p:spPr>
          <a:xfrm>
            <a:off x="406490" y="938474"/>
            <a:ext cx="4641998" cy="3247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IAVI C101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Can we prime VRC01-class B cells using a recombinant trimer</a:t>
            </a:r>
          </a:p>
        </p:txBody>
      </p:sp>
      <p:cxnSp>
        <p:nvCxnSpPr>
          <p:cNvPr id="5" name="Straight Connector 4">
            <a:extLst>
              <a:ext uri="{FF2B5EF4-FFF2-40B4-BE49-F238E27FC236}">
                <a16:creationId xmlns:a16="http://schemas.microsoft.com/office/drawing/2014/main" id="{737104FB-BF45-9315-A8A4-99CCA4C99ADC}"/>
              </a:ext>
            </a:extLst>
          </p:cNvPr>
          <p:cNvCxnSpPr>
            <a:cxnSpLocks/>
          </p:cNvCxnSpPr>
          <p:nvPr/>
        </p:nvCxnSpPr>
        <p:spPr>
          <a:xfrm>
            <a:off x="5321692" y="615144"/>
            <a:ext cx="0" cy="565502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82843B-247A-3ABB-4D9C-DBCD0D997B8B}"/>
              </a:ext>
            </a:extLst>
          </p:cNvPr>
          <p:cNvSpPr txBox="1"/>
          <p:nvPr/>
        </p:nvSpPr>
        <p:spPr>
          <a:xfrm>
            <a:off x="5594897" y="631640"/>
            <a:ext cx="3313475"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groups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 B, B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(20)</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Placebo (4)</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P, B, B (20)</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Placebo (4)</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Adjuvant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AS01B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endParaRPr>
          </a:p>
        </p:txBody>
      </p:sp>
      <p:sp>
        <p:nvSpPr>
          <p:cNvPr id="8" name="TextBox 7">
            <a:extLst>
              <a:ext uri="{FF2B5EF4-FFF2-40B4-BE49-F238E27FC236}">
                <a16:creationId xmlns:a16="http://schemas.microsoft.com/office/drawing/2014/main" id="{68DD9C32-C24D-AD6A-E7B0-A81555339BA5}"/>
              </a:ext>
            </a:extLst>
          </p:cNvPr>
          <p:cNvSpPr txBox="1"/>
          <p:nvPr/>
        </p:nvSpPr>
        <p:spPr>
          <a:xfrm>
            <a:off x="8705668" y="632752"/>
            <a:ext cx="3127973"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Sites: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US, NL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Dose: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30, 300 ug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Leads: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Marina Caskey, David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Diemert</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Godelieve</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de Bree,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Rogier</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Sanders, John Moore</a:t>
            </a:r>
          </a:p>
        </p:txBody>
      </p:sp>
      <p:sp>
        <p:nvSpPr>
          <p:cNvPr id="9" name="TextBox 8">
            <a:extLst>
              <a:ext uri="{FF2B5EF4-FFF2-40B4-BE49-F238E27FC236}">
                <a16:creationId xmlns:a16="http://schemas.microsoft.com/office/drawing/2014/main" id="{6FB75067-574F-8158-2DE8-781EA11C1246}"/>
              </a:ext>
            </a:extLst>
          </p:cNvPr>
          <p:cNvSpPr txBox="1"/>
          <p:nvPr/>
        </p:nvSpPr>
        <p:spPr>
          <a:xfrm>
            <a:off x="391397" y="4893977"/>
            <a:ext cx="46012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Tom </a:t>
            </a:r>
            <a:r>
              <a:rPr kumimoji="0" lang="en-US" sz="2000" b="1" i="0" u="none" strike="noStrike" kern="1200" cap="none" spc="0" normalizeH="0" baseline="0" noProof="0" dirty="0" err="1">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Caniels</a:t>
            </a:r>
            <a:endParaRPr kumimoji="0" lang="en-US" sz="20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Developments in Eliciting Broadly Neutralizing Antibody Vaccination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IAS, Friday, July 26</a:t>
            </a:r>
          </a:p>
        </p:txBody>
      </p:sp>
      <p:sp>
        <p:nvSpPr>
          <p:cNvPr id="10" name="TextBox 9">
            <a:extLst>
              <a:ext uri="{FF2B5EF4-FFF2-40B4-BE49-F238E27FC236}">
                <a16:creationId xmlns:a16="http://schemas.microsoft.com/office/drawing/2014/main" id="{E1B0C406-ED51-74F7-9E6E-748A983411C3}"/>
              </a:ext>
            </a:extLst>
          </p:cNvPr>
          <p:cNvSpPr txBox="1"/>
          <p:nvPr/>
        </p:nvSpPr>
        <p:spPr>
          <a:xfrm>
            <a:off x="5594897" y="3668416"/>
            <a:ext cx="6025031" cy="2754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Main takeaways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Serum antibodies targeting the right epitope detected in 72% of high dose recipients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Monoclonal antibodies from B cells of select participants can neutralize HIV</a:t>
            </a:r>
          </a:p>
        </p:txBody>
      </p:sp>
      <p:cxnSp>
        <p:nvCxnSpPr>
          <p:cNvPr id="2" name="Straight Connector 1">
            <a:extLst>
              <a:ext uri="{FF2B5EF4-FFF2-40B4-BE49-F238E27FC236}">
                <a16:creationId xmlns:a16="http://schemas.microsoft.com/office/drawing/2014/main" id="{8C31ECE4-2D9C-D3A7-4AE0-07AC3F10A3CC}"/>
              </a:ext>
            </a:extLst>
          </p:cNvPr>
          <p:cNvCxnSpPr>
            <a:cxnSpLocks/>
          </p:cNvCxnSpPr>
          <p:nvPr/>
        </p:nvCxnSpPr>
        <p:spPr>
          <a:xfrm>
            <a:off x="5321692" y="3518768"/>
            <a:ext cx="615344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F0033C7-42BD-E8D6-2DF6-9C18AE80AADE}"/>
              </a:ext>
            </a:extLst>
          </p:cNvPr>
          <p:cNvSpPr txBox="1"/>
          <p:nvPr/>
        </p:nvSpPr>
        <p:spPr>
          <a:xfrm>
            <a:off x="955013" y="4279632"/>
            <a:ext cx="36904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Clinical trial study unpublished</a:t>
            </a:r>
          </a:p>
        </p:txBody>
      </p:sp>
    </p:spTree>
    <p:extLst>
      <p:ext uri="{BB962C8B-B14F-4D97-AF65-F5344CB8AC3E}">
        <p14:creationId xmlns:p14="http://schemas.microsoft.com/office/powerpoint/2010/main" val="1432064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pic>
        <p:nvPicPr>
          <p:cNvPr id="2" name="Picture 1">
            <a:extLst>
              <a:ext uri="{FF2B5EF4-FFF2-40B4-BE49-F238E27FC236}">
                <a16:creationId xmlns:a16="http://schemas.microsoft.com/office/drawing/2014/main" id="{759FA28D-13D0-95C9-3959-9B12C2CEA608}"/>
              </a:ext>
            </a:extLst>
          </p:cNvPr>
          <p:cNvPicPr>
            <a:picLocks noChangeAspect="1"/>
          </p:cNvPicPr>
          <p:nvPr>
            <p:custDataLst>
              <p:tags r:id="rId1"/>
            </p:custDataLst>
          </p:nvPr>
        </p:nvPicPr>
        <p:blipFill rotWithShape="1">
          <a:blip r:embed="rId6"/>
          <a:srcRect t="6069" r="29739" b="23109"/>
          <a:stretch/>
        </p:blipFill>
        <p:spPr>
          <a:xfrm>
            <a:off x="4385066" y="1492921"/>
            <a:ext cx="7384660" cy="5210479"/>
          </a:xfrm>
          <a:prstGeom prst="rect">
            <a:avLst/>
          </a:prstGeom>
        </p:spPr>
      </p:pic>
      <p:cxnSp>
        <p:nvCxnSpPr>
          <p:cNvPr id="4" name="Straight Connector 3">
            <a:extLst>
              <a:ext uri="{FF2B5EF4-FFF2-40B4-BE49-F238E27FC236}">
                <a16:creationId xmlns:a16="http://schemas.microsoft.com/office/drawing/2014/main" id="{8AC86303-0520-F8F5-1ACF-4BFE302FEABD}"/>
              </a:ext>
            </a:extLst>
          </p:cNvPr>
          <p:cNvCxnSpPr>
            <a:cxnSpLocks/>
          </p:cNvCxnSpPr>
          <p:nvPr/>
        </p:nvCxnSpPr>
        <p:spPr>
          <a:xfrm>
            <a:off x="4214293" y="1225613"/>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A5A81D-F723-D759-283E-38D294CF2D6A}"/>
              </a:ext>
            </a:extLst>
          </p:cNvPr>
          <p:cNvSpPr txBox="1"/>
          <p:nvPr/>
        </p:nvSpPr>
        <p:spPr>
          <a:xfrm>
            <a:off x="2211208" y="1881428"/>
            <a:ext cx="18492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Fragment on a nanoparticle</a:t>
            </a:r>
          </a:p>
        </p:txBody>
      </p:sp>
      <p:sp>
        <p:nvSpPr>
          <p:cNvPr id="6" name="TextBox 5">
            <a:extLst>
              <a:ext uri="{FF2B5EF4-FFF2-40B4-BE49-F238E27FC236}">
                <a16:creationId xmlns:a16="http://schemas.microsoft.com/office/drawing/2014/main" id="{D5F85644-ED53-6A59-195A-9B909AED961D}"/>
              </a:ext>
            </a:extLst>
          </p:cNvPr>
          <p:cNvSpPr txBox="1"/>
          <p:nvPr/>
        </p:nvSpPr>
        <p:spPr>
          <a:xfrm>
            <a:off x="2211208" y="3614953"/>
            <a:ext cx="18492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Trimer</a:t>
            </a:r>
          </a:p>
        </p:txBody>
      </p:sp>
      <p:sp>
        <p:nvSpPr>
          <p:cNvPr id="7" name="TextBox 6">
            <a:extLst>
              <a:ext uri="{FF2B5EF4-FFF2-40B4-BE49-F238E27FC236}">
                <a16:creationId xmlns:a16="http://schemas.microsoft.com/office/drawing/2014/main" id="{6AA2340B-504A-664B-D36E-EC5D1DBB72F6}"/>
              </a:ext>
            </a:extLst>
          </p:cNvPr>
          <p:cNvSpPr txBox="1"/>
          <p:nvPr/>
        </p:nvSpPr>
        <p:spPr>
          <a:xfrm>
            <a:off x="2211208" y="5145728"/>
            <a:ext cx="18492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Larger fragment on a nanoparticle</a:t>
            </a:r>
          </a:p>
        </p:txBody>
      </p:sp>
      <p:sp>
        <p:nvSpPr>
          <p:cNvPr id="8" name="Right Triangle 7">
            <a:extLst>
              <a:ext uri="{FF2B5EF4-FFF2-40B4-BE49-F238E27FC236}">
                <a16:creationId xmlns:a16="http://schemas.microsoft.com/office/drawing/2014/main" id="{9FE4045C-DDBE-0748-2DB1-C502434C073E}"/>
              </a:ext>
            </a:extLst>
          </p:cNvPr>
          <p:cNvSpPr/>
          <p:nvPr/>
        </p:nvSpPr>
        <p:spPr>
          <a:xfrm flipH="1">
            <a:off x="5336207" y="6065868"/>
            <a:ext cx="6081435" cy="456063"/>
          </a:xfrm>
          <a:prstGeom prst="rtTriangle">
            <a:avLst/>
          </a:prstGeom>
          <a:solidFill>
            <a:srgbClr val="6A021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A1083CA-E812-CFE9-A3B4-8EF900F6C86A}"/>
              </a:ext>
            </a:extLst>
          </p:cNvPr>
          <p:cNvSpPr txBox="1"/>
          <p:nvPr/>
        </p:nvSpPr>
        <p:spPr>
          <a:xfrm>
            <a:off x="8320372" y="6218748"/>
            <a:ext cx="309727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Increasing resemblance to HIV</a:t>
            </a:r>
          </a:p>
        </p:txBody>
      </p:sp>
      <p:sp>
        <p:nvSpPr>
          <p:cNvPr id="11" name="TextBox 10">
            <a:extLst>
              <a:ext uri="{FF2B5EF4-FFF2-40B4-BE49-F238E27FC236}">
                <a16:creationId xmlns:a16="http://schemas.microsoft.com/office/drawing/2014/main" id="{9A661EC4-186C-CDDD-3469-F73A89FA22C8}"/>
              </a:ext>
            </a:extLst>
          </p:cNvPr>
          <p:cNvSpPr txBox="1"/>
          <p:nvPr/>
        </p:nvSpPr>
        <p:spPr>
          <a:xfrm>
            <a:off x="307169" y="1869588"/>
            <a:ext cx="184928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eOD-GT8</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60mer</a:t>
            </a:r>
          </a:p>
        </p:txBody>
      </p:sp>
      <p:sp>
        <p:nvSpPr>
          <p:cNvPr id="12" name="TextBox 11">
            <a:extLst>
              <a:ext uri="{FF2B5EF4-FFF2-40B4-BE49-F238E27FC236}">
                <a16:creationId xmlns:a16="http://schemas.microsoft.com/office/drawing/2014/main" id="{F43711E1-4BDB-A15F-0F29-94F30B347BAC}"/>
              </a:ext>
            </a:extLst>
          </p:cNvPr>
          <p:cNvSpPr txBox="1"/>
          <p:nvPr/>
        </p:nvSpPr>
        <p:spPr>
          <a:xfrm>
            <a:off x="307169" y="3526939"/>
            <a:ext cx="18492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BG505 GT1.1 SOSIP</a:t>
            </a:r>
          </a:p>
        </p:txBody>
      </p:sp>
      <p:sp>
        <p:nvSpPr>
          <p:cNvPr id="13" name="TextBox 12">
            <a:extLst>
              <a:ext uri="{FF2B5EF4-FFF2-40B4-BE49-F238E27FC236}">
                <a16:creationId xmlns:a16="http://schemas.microsoft.com/office/drawing/2014/main" id="{9C82CC57-C5FD-4953-B8C7-DA9E806A3AE1}"/>
              </a:ext>
            </a:extLst>
          </p:cNvPr>
          <p:cNvSpPr txBox="1"/>
          <p:nvPr/>
        </p:nvSpPr>
        <p:spPr>
          <a:xfrm>
            <a:off x="307169" y="5331539"/>
            <a:ext cx="18492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426c core 7mer</a:t>
            </a:r>
          </a:p>
        </p:txBody>
      </p:sp>
      <p:sp>
        <p:nvSpPr>
          <p:cNvPr id="15" name="TextBox 14">
            <a:extLst>
              <a:ext uri="{FF2B5EF4-FFF2-40B4-BE49-F238E27FC236}">
                <a16:creationId xmlns:a16="http://schemas.microsoft.com/office/drawing/2014/main" id="{FAF45917-35A8-2374-7B27-B5ADFEA6BBD2}"/>
              </a:ext>
            </a:extLst>
          </p:cNvPr>
          <p:cNvSpPr txBox="1"/>
          <p:nvPr/>
        </p:nvSpPr>
        <p:spPr>
          <a:xfrm>
            <a:off x="4191980" y="803597"/>
            <a:ext cx="2077587"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b="1" dirty="0">
                <a:solidFill>
                  <a:srgbClr val="02106A"/>
                </a:solidFill>
                <a:latin typeface="PP Neue Montreal" panose="020B0504010101010104" pitchFamily="34" charset="77"/>
                <a:cs typeface="PP Neue Montreal" panose="020B0504010101010104" pitchFamily="34" charset="77"/>
              </a:rPr>
              <a:t>Promising a</a:t>
            </a:r>
            <a:r>
              <a:rPr kumimoji="0" lang="en-US" b="1" i="0" u="none" strike="noStrike" kern="1200" cap="none" spc="0" normalizeH="0" baseline="0" noProof="0" dirty="0" err="1">
                <a:ln>
                  <a:noFill/>
                </a:ln>
                <a:solidFill>
                  <a:srgbClr val="02106A"/>
                </a:solidFill>
                <a:effectLst/>
                <a:uLnTx/>
                <a:uFillTx/>
                <a:latin typeface="PP Neue Montreal" panose="020B0504010101010104" pitchFamily="34" charset="77"/>
                <a:ea typeface="+mn-ea"/>
                <a:cs typeface="PP Neue Montreal" panose="020B0504010101010104" pitchFamily="34" charset="77"/>
              </a:rPr>
              <a:t>thlete</a:t>
            </a:r>
            <a:r>
              <a:rPr kumimoji="0" lang="en-US"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i="1" dirty="0">
                <a:solidFill>
                  <a:srgbClr val="02106A"/>
                </a:solidFill>
                <a:latin typeface="PP Neue Montreal" panose="020B0504010101010104" pitchFamily="34" charset="77"/>
                <a:cs typeface="PP Neue Montreal" panose="020B0504010101010104" pitchFamily="34" charset="77"/>
              </a:rPr>
              <a:t>Immunogen scout</a:t>
            </a:r>
            <a:endParaRPr kumimoji="0" lang="en-US" i="1"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endParaRPr>
          </a:p>
        </p:txBody>
      </p:sp>
      <p:sp>
        <p:nvSpPr>
          <p:cNvPr id="16" name="TextBox 15">
            <a:extLst>
              <a:ext uri="{FF2B5EF4-FFF2-40B4-BE49-F238E27FC236}">
                <a16:creationId xmlns:a16="http://schemas.microsoft.com/office/drawing/2014/main" id="{2DDA22E8-932D-6A9D-B9D5-F6798A44BAF7}"/>
              </a:ext>
            </a:extLst>
          </p:cNvPr>
          <p:cNvSpPr txBox="1"/>
          <p:nvPr/>
        </p:nvSpPr>
        <p:spPr>
          <a:xfrm>
            <a:off x="6371247" y="803597"/>
            <a:ext cx="3415304"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Athlete training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i="1"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Immunogen trainers</a:t>
            </a:r>
          </a:p>
        </p:txBody>
      </p:sp>
      <p:sp>
        <p:nvSpPr>
          <p:cNvPr id="17" name="TextBox 16">
            <a:extLst>
              <a:ext uri="{FF2B5EF4-FFF2-40B4-BE49-F238E27FC236}">
                <a16:creationId xmlns:a16="http://schemas.microsoft.com/office/drawing/2014/main" id="{7940F0BB-8895-2EF9-5867-F45E7A1E5800}"/>
              </a:ext>
            </a:extLst>
          </p:cNvPr>
          <p:cNvSpPr txBox="1"/>
          <p:nvPr/>
        </p:nvSpPr>
        <p:spPr>
          <a:xfrm>
            <a:off x="10071384" y="803597"/>
            <a:ext cx="1735413"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Olympic ready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i="1" dirty="0">
                <a:solidFill>
                  <a:srgbClr val="02106A"/>
                </a:solidFill>
                <a:latin typeface="PP Neue Montreal" panose="020B0504010101010104" pitchFamily="34" charset="77"/>
                <a:cs typeface="PP Neue Montreal" panose="020B0504010101010104" pitchFamily="34" charset="77"/>
              </a:rPr>
              <a:t>Final coach</a:t>
            </a:r>
            <a:endParaRPr kumimoji="0" lang="en-US" i="1"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endParaRPr>
          </a:p>
        </p:txBody>
      </p:sp>
      <p:cxnSp>
        <p:nvCxnSpPr>
          <p:cNvPr id="19" name="Straight Connector 18">
            <a:extLst>
              <a:ext uri="{FF2B5EF4-FFF2-40B4-BE49-F238E27FC236}">
                <a16:creationId xmlns:a16="http://schemas.microsoft.com/office/drawing/2014/main" id="{52C005A1-26F2-7ABA-0DBA-CF2018F27D28}"/>
              </a:ext>
            </a:extLst>
          </p:cNvPr>
          <p:cNvCxnSpPr>
            <a:cxnSpLocks/>
          </p:cNvCxnSpPr>
          <p:nvPr/>
        </p:nvCxnSpPr>
        <p:spPr>
          <a:xfrm>
            <a:off x="4522571"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87B8E1-4E75-F52B-B84D-132F0F32A61F}"/>
              </a:ext>
            </a:extLst>
          </p:cNvPr>
          <p:cNvCxnSpPr>
            <a:cxnSpLocks/>
          </p:cNvCxnSpPr>
          <p:nvPr/>
        </p:nvCxnSpPr>
        <p:spPr>
          <a:xfrm>
            <a:off x="6371247" y="1526872"/>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9365F7-A931-6942-EBB4-474C2AB9BBD9}"/>
              </a:ext>
            </a:extLst>
          </p:cNvPr>
          <p:cNvCxnSpPr>
            <a:cxnSpLocks/>
          </p:cNvCxnSpPr>
          <p:nvPr/>
        </p:nvCxnSpPr>
        <p:spPr>
          <a:xfrm>
            <a:off x="10230886" y="1543607"/>
            <a:ext cx="14164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215428-B0FC-83D8-10D6-CE102CC8C8EC}"/>
              </a:ext>
            </a:extLst>
          </p:cNvPr>
          <p:cNvCxnSpPr>
            <a:cxnSpLocks/>
          </p:cNvCxnSpPr>
          <p:nvPr/>
        </p:nvCxnSpPr>
        <p:spPr>
          <a:xfrm>
            <a:off x="448799" y="1543607"/>
            <a:ext cx="3415304" cy="1673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C19DC3-7C05-9B33-C07E-7DF7236B08A0}"/>
              </a:ext>
            </a:extLst>
          </p:cNvPr>
          <p:cNvSpPr txBox="1"/>
          <p:nvPr/>
        </p:nvSpPr>
        <p:spPr>
          <a:xfrm>
            <a:off x="448799" y="803597"/>
            <a:ext cx="3437616"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b="1" dirty="0">
                <a:solidFill>
                  <a:srgbClr val="02106A"/>
                </a:solidFill>
                <a:latin typeface="PP Neue Montreal" panose="020B0504010101010104" pitchFamily="34" charset="77"/>
                <a:cs typeface="PP Neue Montreal" panose="020B0504010101010104" pitchFamily="34" charset="77"/>
              </a:rPr>
              <a:t>Immunogen candidates</a:t>
            </a:r>
            <a:endParaRPr kumimoji="0" lang="en-US"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i="1" dirty="0">
                <a:solidFill>
                  <a:srgbClr val="02106A"/>
                </a:solidFill>
                <a:latin typeface="PP Neue Montreal" panose="020B0504010101010104" pitchFamily="34" charset="77"/>
                <a:cs typeface="PP Neue Montreal" panose="020B0504010101010104" pitchFamily="34" charset="77"/>
              </a:rPr>
              <a:t>Priming approaches</a:t>
            </a:r>
            <a:endParaRPr kumimoji="0" lang="en-US" i="1"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endParaRPr>
          </a:p>
        </p:txBody>
      </p:sp>
      <p:sp>
        <p:nvSpPr>
          <p:cNvPr id="3" name="Rectangle 2">
            <a:extLst>
              <a:ext uri="{FF2B5EF4-FFF2-40B4-BE49-F238E27FC236}">
                <a16:creationId xmlns:a16="http://schemas.microsoft.com/office/drawing/2014/main" id="{FBE0CBA6-C9D8-D7C5-38D8-7AD9E703B659}"/>
              </a:ext>
            </a:extLst>
          </p:cNvPr>
          <p:cNvSpPr/>
          <p:nvPr/>
        </p:nvSpPr>
        <p:spPr>
          <a:xfrm>
            <a:off x="131758" y="4992297"/>
            <a:ext cx="11675039" cy="1333216"/>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A321FED-0394-F7D1-7C25-448A30932A11}"/>
              </a:ext>
            </a:extLst>
          </p:cNvPr>
          <p:cNvSpPr txBox="1"/>
          <p:nvPr/>
        </p:nvSpPr>
        <p:spPr>
          <a:xfrm>
            <a:off x="246970" y="173800"/>
            <a:ext cx="1177764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Same germline-targeting concept, different approach</a:t>
            </a:r>
          </a:p>
        </p:txBody>
      </p:sp>
    </p:spTree>
    <p:extLst>
      <p:ext uri="{BB962C8B-B14F-4D97-AF65-F5344CB8AC3E}">
        <p14:creationId xmlns:p14="http://schemas.microsoft.com/office/powerpoint/2010/main" val="2986891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76F667-6C5E-B146-BC01-8CFA09B165C7}"/>
              </a:ext>
            </a:extLst>
          </p:cNvPr>
          <p:cNvSpPr/>
          <p:nvPr/>
        </p:nvSpPr>
        <p:spPr>
          <a:xfrm>
            <a:off x="335539" y="1275728"/>
            <a:ext cx="3706151" cy="8610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327184"/>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426c core 7mer – immunogen deriving from a clade C virus </a:t>
            </a:r>
          </a:p>
        </p:txBody>
      </p:sp>
      <p:sp>
        <p:nvSpPr>
          <p:cNvPr id="17" name="Rectangle 3">
            <a:extLst>
              <a:ext uri="{FF2B5EF4-FFF2-40B4-BE49-F238E27FC236}">
                <a16:creationId xmlns:a16="http://schemas.microsoft.com/office/drawing/2014/main" id="{8F5FCA80-1F2A-6ECB-263B-80CF2E1A63A4}"/>
              </a:ext>
            </a:extLst>
          </p:cNvPr>
          <p:cNvSpPr>
            <a:spLocks noChangeAspect="1" noChangeArrowheads="1"/>
          </p:cNvSpPr>
          <p:nvPr/>
        </p:nvSpPr>
        <p:spPr bwMode="auto">
          <a:xfrm>
            <a:off x="321112" y="1150609"/>
            <a:ext cx="3769397" cy="4983548"/>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8" name="Picture 9" descr="paper.tif">
            <a:extLst>
              <a:ext uri="{FF2B5EF4-FFF2-40B4-BE49-F238E27FC236}">
                <a16:creationId xmlns:a16="http://schemas.microsoft.com/office/drawing/2014/main" id="{AD424A17-6D76-18AC-2AC6-AA92539ECC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107" y="1747406"/>
            <a:ext cx="3658009" cy="438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5C7368E7-95CB-26AB-79AE-A25DB92CFC37}"/>
              </a:ext>
            </a:extLst>
          </p:cNvPr>
          <p:cNvCxnSpPr>
            <a:cxnSpLocks noChangeAspect="1" noChangeShapeType="1"/>
          </p:cNvCxnSpPr>
          <p:nvPr/>
        </p:nvCxnSpPr>
        <p:spPr bwMode="auto">
          <a:xfrm>
            <a:off x="321112" y="1780560"/>
            <a:ext cx="3769397" cy="348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7" name="TextBox 5">
            <a:extLst>
              <a:ext uri="{FF2B5EF4-FFF2-40B4-BE49-F238E27FC236}">
                <a16:creationId xmlns:a16="http://schemas.microsoft.com/office/drawing/2014/main" id="{EA50758C-8AC6-3C3C-26BC-A06E6EA5C85D}"/>
              </a:ext>
            </a:extLst>
          </p:cNvPr>
          <p:cNvSpPr txBox="1">
            <a:spLocks noChangeAspect="1" noChangeArrowheads="1"/>
          </p:cNvSpPr>
          <p:nvPr/>
        </p:nvSpPr>
        <p:spPr bwMode="auto">
          <a:xfrm>
            <a:off x="2552392" y="1217340"/>
            <a:ext cx="1489269"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April 2013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Volume 210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Issue 4</a:t>
            </a:r>
          </a:p>
        </p:txBody>
      </p:sp>
      <p:sp>
        <p:nvSpPr>
          <p:cNvPr id="29" name="TextBox 28">
            <a:extLst>
              <a:ext uri="{FF2B5EF4-FFF2-40B4-BE49-F238E27FC236}">
                <a16:creationId xmlns:a16="http://schemas.microsoft.com/office/drawing/2014/main" id="{4C99DF66-5EF6-45B5-1ACA-B0F1BF5841D9}"/>
              </a:ext>
            </a:extLst>
          </p:cNvPr>
          <p:cNvSpPr txBox="1">
            <a:spLocks noChangeAspect="1" noChangeArrowheads="1"/>
          </p:cNvSpPr>
          <p:nvPr/>
        </p:nvSpPr>
        <p:spPr bwMode="auto">
          <a:xfrm>
            <a:off x="687722" y="2547073"/>
            <a:ext cx="3036176" cy="2723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Engineering HIV envelope protein to activate germline B cell receptors of broadly neutralizing anti-CD4 binding site antibodies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Andrew T McGuire, Sam Hoot, Anita M Dreyer, Adriana Lippy, Andrew Stuart, Kristen W Cohen, Joseph Jardine, Sergey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Menis</a:t>
            </a: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 Johannes F Scheid, Anthony P West, William R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Schief</a:t>
            </a: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 Leonidas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Stamatatos</a:t>
            </a:r>
            <a:endParaRPr kumimoji="0" lang="en-US" sz="105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3" name="Rectangle 22">
            <a:extLst>
              <a:ext uri="{FF2B5EF4-FFF2-40B4-BE49-F238E27FC236}">
                <a16:creationId xmlns:a16="http://schemas.microsoft.com/office/drawing/2014/main" id="{5E0E9FF2-DA5D-9591-36BF-2D09D27D9C44}"/>
              </a:ext>
            </a:extLst>
          </p:cNvPr>
          <p:cNvSpPr/>
          <p:nvPr/>
        </p:nvSpPr>
        <p:spPr>
          <a:xfrm>
            <a:off x="4248719" y="1275726"/>
            <a:ext cx="3706151" cy="8610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3">
            <a:extLst>
              <a:ext uri="{FF2B5EF4-FFF2-40B4-BE49-F238E27FC236}">
                <a16:creationId xmlns:a16="http://schemas.microsoft.com/office/drawing/2014/main" id="{26224EEE-2F33-3BCE-9CA3-60899AAE0AA6}"/>
              </a:ext>
            </a:extLst>
          </p:cNvPr>
          <p:cNvSpPr>
            <a:spLocks noChangeAspect="1" noChangeArrowheads="1"/>
          </p:cNvSpPr>
          <p:nvPr/>
        </p:nvSpPr>
        <p:spPr bwMode="auto">
          <a:xfrm>
            <a:off x="4234292" y="1150607"/>
            <a:ext cx="3769397" cy="4983548"/>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5" name="Picture 9" descr="paper.tif">
            <a:extLst>
              <a:ext uri="{FF2B5EF4-FFF2-40B4-BE49-F238E27FC236}">
                <a16:creationId xmlns:a16="http://schemas.microsoft.com/office/drawing/2014/main" id="{4767557E-7671-865C-314A-C919A2AA79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1287" y="1747404"/>
            <a:ext cx="3658009" cy="438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B243F82C-B7C0-54F5-77AF-2A68E03A2C00}"/>
              </a:ext>
            </a:extLst>
          </p:cNvPr>
          <p:cNvCxnSpPr>
            <a:cxnSpLocks noChangeAspect="1" noChangeShapeType="1"/>
          </p:cNvCxnSpPr>
          <p:nvPr/>
        </p:nvCxnSpPr>
        <p:spPr bwMode="auto">
          <a:xfrm>
            <a:off x="4234292" y="1780558"/>
            <a:ext cx="3769397" cy="348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30" name="TextBox 5">
            <a:extLst>
              <a:ext uri="{FF2B5EF4-FFF2-40B4-BE49-F238E27FC236}">
                <a16:creationId xmlns:a16="http://schemas.microsoft.com/office/drawing/2014/main" id="{E100772D-252F-A4B7-FE2D-3C5AD41446E6}"/>
              </a:ext>
            </a:extLst>
          </p:cNvPr>
          <p:cNvSpPr txBox="1">
            <a:spLocks noChangeAspect="1" noChangeArrowheads="1"/>
          </p:cNvSpPr>
          <p:nvPr/>
        </p:nvSpPr>
        <p:spPr bwMode="auto">
          <a:xfrm>
            <a:off x="6465572" y="1217338"/>
            <a:ext cx="1489269"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February 2016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Volume 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Issue 10618</a:t>
            </a:r>
          </a:p>
        </p:txBody>
      </p:sp>
      <p:sp>
        <p:nvSpPr>
          <p:cNvPr id="31" name="TextBox 30">
            <a:extLst>
              <a:ext uri="{FF2B5EF4-FFF2-40B4-BE49-F238E27FC236}">
                <a16:creationId xmlns:a16="http://schemas.microsoft.com/office/drawing/2014/main" id="{C00F0317-4164-A4EE-9A8E-4C3F0619EC94}"/>
              </a:ext>
            </a:extLst>
          </p:cNvPr>
          <p:cNvSpPr txBox="1">
            <a:spLocks noChangeAspect="1" noChangeArrowheads="1"/>
          </p:cNvSpPr>
          <p:nvPr/>
        </p:nvSpPr>
        <p:spPr bwMode="auto">
          <a:xfrm>
            <a:off x="4602239" y="2365461"/>
            <a:ext cx="3036176"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Specifically modified Env immunogens activate B-cell precursors of broadly neutralizing HIV-1 antibodies in transgenic mice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Andrew T McGuire, Matthew D Gray, Pia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Dosenovic</a:t>
            </a: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 Alexander D Gitlin, Natalia T Freund, John Petersen, Colin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Correnti</a:t>
            </a: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 William Johnsen, Robert Kegel, Andrew B Stuart, Jolene Glenn, Michael S Seaman, William R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Schief</a:t>
            </a: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 Roland K Strong, Michel C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Nussenzweig</a:t>
            </a: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 Leonidas </a:t>
            </a:r>
            <a:r>
              <a:rPr kumimoji="0" lang="en-US" sz="1050" b="0" i="0" u="none" strike="noStrike" kern="1200" cap="none" spc="0" normalizeH="0" baseline="0" noProof="0" dirty="0" err="1">
                <a:ln>
                  <a:noFill/>
                </a:ln>
                <a:solidFill>
                  <a:srgbClr val="000000"/>
                </a:solidFill>
                <a:effectLst/>
                <a:uLnTx/>
                <a:uFillTx/>
                <a:latin typeface="Arial" charset="0"/>
                <a:ea typeface="ＭＳ Ｐゴシック" charset="0"/>
              </a:rPr>
              <a:t>Stamatatos</a:t>
            </a:r>
            <a:endParaRPr kumimoji="0" lang="en-US" sz="105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34" name="Picture 2" descr="Journal of Experimental Medicine (JEM) | Rockefeller University Press">
            <a:extLst>
              <a:ext uri="{FF2B5EF4-FFF2-40B4-BE49-F238E27FC236}">
                <a16:creationId xmlns:a16="http://schemas.microsoft.com/office/drawing/2014/main" id="{FC0D6C42-9D0E-F8EA-5FD3-9F3FF9F2D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22" y="1307281"/>
            <a:ext cx="1529015" cy="36074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F4E3EA27-6EAB-1072-1326-A82A8F8B1E25}"/>
              </a:ext>
            </a:extLst>
          </p:cNvPr>
          <p:cNvSpPr/>
          <p:nvPr/>
        </p:nvSpPr>
        <p:spPr>
          <a:xfrm>
            <a:off x="8143774" y="1275726"/>
            <a:ext cx="3706151" cy="8610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
            <a:extLst>
              <a:ext uri="{FF2B5EF4-FFF2-40B4-BE49-F238E27FC236}">
                <a16:creationId xmlns:a16="http://schemas.microsoft.com/office/drawing/2014/main" id="{AA975C01-D35E-FF6E-ABA9-58E069FD2C8C}"/>
              </a:ext>
            </a:extLst>
          </p:cNvPr>
          <p:cNvSpPr>
            <a:spLocks noChangeAspect="1" noChangeArrowheads="1"/>
          </p:cNvSpPr>
          <p:nvPr/>
        </p:nvSpPr>
        <p:spPr bwMode="auto">
          <a:xfrm>
            <a:off x="8129347" y="1150607"/>
            <a:ext cx="3769397" cy="4983548"/>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7" name="Picture 9" descr="paper.tif">
            <a:extLst>
              <a:ext uri="{FF2B5EF4-FFF2-40B4-BE49-F238E27FC236}">
                <a16:creationId xmlns:a16="http://schemas.microsoft.com/office/drawing/2014/main" id="{162C4474-EE95-5898-B8E4-406FB507A6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06342" y="1747404"/>
            <a:ext cx="3658009" cy="438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8" name="Straight Connector 37">
            <a:extLst>
              <a:ext uri="{FF2B5EF4-FFF2-40B4-BE49-F238E27FC236}">
                <a16:creationId xmlns:a16="http://schemas.microsoft.com/office/drawing/2014/main" id="{0FF96635-B05D-7EE7-CF97-0A396771F04D}"/>
              </a:ext>
            </a:extLst>
          </p:cNvPr>
          <p:cNvCxnSpPr>
            <a:cxnSpLocks noChangeAspect="1" noChangeShapeType="1"/>
          </p:cNvCxnSpPr>
          <p:nvPr/>
        </p:nvCxnSpPr>
        <p:spPr bwMode="auto">
          <a:xfrm>
            <a:off x="8129347" y="1780558"/>
            <a:ext cx="3769397" cy="348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39" name="TextBox 5">
            <a:extLst>
              <a:ext uri="{FF2B5EF4-FFF2-40B4-BE49-F238E27FC236}">
                <a16:creationId xmlns:a16="http://schemas.microsoft.com/office/drawing/2014/main" id="{6CF10A08-624E-804A-2E93-99A5FF26F21A}"/>
              </a:ext>
            </a:extLst>
          </p:cNvPr>
          <p:cNvSpPr txBox="1">
            <a:spLocks noChangeAspect="1" noChangeArrowheads="1"/>
          </p:cNvSpPr>
          <p:nvPr/>
        </p:nvSpPr>
        <p:spPr bwMode="auto">
          <a:xfrm>
            <a:off x="10360627" y="1217338"/>
            <a:ext cx="1489269"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December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Volume </a:t>
            </a:r>
            <a:r>
              <a:rPr lang="en-US" sz="900" dirty="0">
                <a:solidFill>
                  <a:srgbClr val="000000"/>
                </a:solidFill>
              </a:rPr>
              <a:t>29</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Issue 10</a:t>
            </a:r>
          </a:p>
        </p:txBody>
      </p:sp>
      <p:sp>
        <p:nvSpPr>
          <p:cNvPr id="40" name="TextBox 39">
            <a:extLst>
              <a:ext uri="{FF2B5EF4-FFF2-40B4-BE49-F238E27FC236}">
                <a16:creationId xmlns:a16="http://schemas.microsoft.com/office/drawing/2014/main" id="{4A9D84BD-FC6C-99A4-3A61-CA4EF787295A}"/>
              </a:ext>
            </a:extLst>
          </p:cNvPr>
          <p:cNvSpPr txBox="1">
            <a:spLocks noChangeAspect="1" noChangeArrowheads="1"/>
          </p:cNvSpPr>
          <p:nvPr/>
        </p:nvSpPr>
        <p:spPr bwMode="auto">
          <a:xfrm>
            <a:off x="8549272" y="2184267"/>
            <a:ext cx="3036176"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Overcoming Steric Restrictions of VRC01 HIV-1 Neutralizing Antibodies through Immunization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K Rachael Parks, Anna J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MacCamy</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Josephine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Trichka</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Matthew Gray, Connor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Weidle</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Andrew J Borst,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Arineh</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Khechaduri</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Brittany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Takushi</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Parul</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Agrawal, Javier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Guenaga</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Richard T Wyatt, Rhea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Coler</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Michael Seaman, Celia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LaBranche</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David C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Montefiori</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David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Veesler</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Marie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Pancera</a:t>
            </a:r>
            <a:r>
              <a:rPr kumimoji="0" lang="en-US" sz="1200" i="0" u="none" strike="noStrike" kern="1200" cap="none" spc="0" normalizeH="0" baseline="0" noProof="0" dirty="0">
                <a:ln>
                  <a:noFill/>
                </a:ln>
                <a:solidFill>
                  <a:srgbClr val="000000"/>
                </a:solidFill>
                <a:effectLst/>
                <a:uLnTx/>
                <a:uFillTx/>
                <a:latin typeface="Arial" charset="0"/>
                <a:ea typeface="ＭＳ Ｐゴシック" charset="0"/>
              </a:rPr>
              <a:t>, Andrew McGuire, Leonidas </a:t>
            </a:r>
            <a:r>
              <a:rPr kumimoji="0" lang="en-US" sz="1200" i="0" u="none" strike="noStrike" kern="1200" cap="none" spc="0" normalizeH="0" baseline="0" noProof="0" dirty="0" err="1">
                <a:ln>
                  <a:noFill/>
                </a:ln>
                <a:solidFill>
                  <a:srgbClr val="000000"/>
                </a:solidFill>
                <a:effectLst/>
                <a:uLnTx/>
                <a:uFillTx/>
                <a:latin typeface="Arial" charset="0"/>
                <a:ea typeface="ＭＳ Ｐゴシック" charset="0"/>
              </a:rPr>
              <a:t>Stamatatos</a:t>
            </a:r>
            <a:endParaRPr kumimoji="0" lang="en-US" sz="120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3" name="Picture 2">
            <a:extLst>
              <a:ext uri="{FF2B5EF4-FFF2-40B4-BE49-F238E27FC236}">
                <a16:creationId xmlns:a16="http://schemas.microsoft.com/office/drawing/2014/main" id="{FECCF5C1-C5B1-4EC2-08FD-AB5C472A6AF4}"/>
              </a:ext>
            </a:extLst>
          </p:cNvPr>
          <p:cNvPicPr>
            <a:picLocks noChangeAspect="1"/>
          </p:cNvPicPr>
          <p:nvPr/>
        </p:nvPicPr>
        <p:blipFill>
          <a:blip r:embed="rId7"/>
          <a:stretch>
            <a:fillRect/>
          </a:stretch>
        </p:blipFill>
        <p:spPr>
          <a:xfrm>
            <a:off x="4311287" y="1320694"/>
            <a:ext cx="2201637" cy="268805"/>
          </a:xfrm>
          <a:prstGeom prst="rect">
            <a:avLst/>
          </a:prstGeom>
        </p:spPr>
      </p:pic>
      <p:pic>
        <p:nvPicPr>
          <p:cNvPr id="4" name="Picture 3" descr="A blue and white logo&#10;&#10;Description automatically generated">
            <a:extLst>
              <a:ext uri="{FF2B5EF4-FFF2-40B4-BE49-F238E27FC236}">
                <a16:creationId xmlns:a16="http://schemas.microsoft.com/office/drawing/2014/main" id="{8276A144-5867-4E0F-C70E-E4E1BAE599FE}"/>
              </a:ext>
            </a:extLst>
          </p:cNvPr>
          <p:cNvPicPr>
            <a:picLocks noChangeAspect="1"/>
          </p:cNvPicPr>
          <p:nvPr/>
        </p:nvPicPr>
        <p:blipFill>
          <a:blip r:embed="rId8"/>
          <a:stretch>
            <a:fillRect/>
          </a:stretch>
        </p:blipFill>
        <p:spPr>
          <a:xfrm>
            <a:off x="8206342" y="1240730"/>
            <a:ext cx="1779487" cy="444872"/>
          </a:xfrm>
          <a:prstGeom prst="rect">
            <a:avLst/>
          </a:prstGeom>
        </p:spPr>
      </p:pic>
    </p:spTree>
    <p:extLst>
      <p:ext uri="{BB962C8B-B14F-4D97-AF65-F5344CB8AC3E}">
        <p14:creationId xmlns:p14="http://schemas.microsoft.com/office/powerpoint/2010/main" val="178363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E9D1-2170-031D-E02D-41EDFE983979}"/>
              </a:ext>
            </a:extLst>
          </p:cNvPr>
          <p:cNvSpPr txBox="1"/>
          <p:nvPr/>
        </p:nvSpPr>
        <p:spPr>
          <a:xfrm>
            <a:off x="2765552" y="6212101"/>
            <a:ext cx="900218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Lee et al, Nature, 2022; </a:t>
            </a:r>
            <a:r>
              <a:rPr kumimoji="0" lang="en-US" b="1" i="0" u="none" strike="noStrike" kern="1200" cap="none" spc="0" normalizeH="0" baseline="0" noProof="0" dirty="0" err="1">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Cirelli</a:t>
            </a:r>
            <a:r>
              <a:rPr kumimoji="0" lang="en-US"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 et al, Cell, 2019; Tam et al, PNAS, 2016</a:t>
            </a:r>
          </a:p>
        </p:txBody>
      </p:sp>
      <p:sp>
        <p:nvSpPr>
          <p:cNvPr id="4" name="TextBox 3">
            <a:extLst>
              <a:ext uri="{FF2B5EF4-FFF2-40B4-BE49-F238E27FC236}">
                <a16:creationId xmlns:a16="http://schemas.microsoft.com/office/drawing/2014/main" id="{4E1979F1-82D8-B0CF-B035-AFFDFD8C7827}"/>
              </a:ext>
            </a:extLst>
          </p:cNvPr>
          <p:cNvSpPr txBox="1"/>
          <p:nvPr/>
        </p:nvSpPr>
        <p:spPr>
          <a:xfrm>
            <a:off x="241500" y="287704"/>
            <a:ext cx="117776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Same amount of vaccine, delivered different ways, leads to different responses</a:t>
            </a:r>
          </a:p>
        </p:txBody>
      </p:sp>
      <p:sp>
        <p:nvSpPr>
          <p:cNvPr id="5" name="Rectangle 4">
            <a:extLst>
              <a:ext uri="{FF2B5EF4-FFF2-40B4-BE49-F238E27FC236}">
                <a16:creationId xmlns:a16="http://schemas.microsoft.com/office/drawing/2014/main" id="{BCAA3394-01CD-3B99-86F4-FEA752374695}"/>
              </a:ext>
            </a:extLst>
          </p:cNvPr>
          <p:cNvSpPr/>
          <p:nvPr/>
        </p:nvSpPr>
        <p:spPr>
          <a:xfrm>
            <a:off x="1953175" y="2982937"/>
            <a:ext cx="2310279" cy="20365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12972ED-21F8-0BC4-D4EE-0BC4072898FD}"/>
              </a:ext>
            </a:extLst>
          </p:cNvPr>
          <p:cNvSpPr txBox="1"/>
          <p:nvPr/>
        </p:nvSpPr>
        <p:spPr>
          <a:xfrm>
            <a:off x="6327538" y="1742997"/>
            <a:ext cx="43537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Extended priming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fractional dose escalation</a:t>
            </a:r>
          </a:p>
        </p:txBody>
      </p:sp>
      <p:sp>
        <p:nvSpPr>
          <p:cNvPr id="8" name="Rectangle 7">
            <a:extLst>
              <a:ext uri="{FF2B5EF4-FFF2-40B4-BE49-F238E27FC236}">
                <a16:creationId xmlns:a16="http://schemas.microsoft.com/office/drawing/2014/main" id="{5F14D835-6D7B-F5C8-7928-6BBE417C77B0}"/>
              </a:ext>
            </a:extLst>
          </p:cNvPr>
          <p:cNvSpPr/>
          <p:nvPr/>
        </p:nvSpPr>
        <p:spPr>
          <a:xfrm>
            <a:off x="6694214" y="4617686"/>
            <a:ext cx="572429" cy="395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B79E55F-83C0-74F7-BD31-F0CC85D35C1D}"/>
              </a:ext>
            </a:extLst>
          </p:cNvPr>
          <p:cNvSpPr txBox="1"/>
          <p:nvPr/>
        </p:nvSpPr>
        <p:spPr>
          <a:xfrm>
            <a:off x="2274592" y="1980635"/>
            <a:ext cx="1745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Bolus shot</a:t>
            </a:r>
          </a:p>
        </p:txBody>
      </p:sp>
      <p:sp>
        <p:nvSpPr>
          <p:cNvPr id="10" name="Rectangle 9">
            <a:extLst>
              <a:ext uri="{FF2B5EF4-FFF2-40B4-BE49-F238E27FC236}">
                <a16:creationId xmlns:a16="http://schemas.microsoft.com/office/drawing/2014/main" id="{7C45F77B-BF1F-FE3E-0AB9-7756C7BEEF0D}"/>
              </a:ext>
            </a:extLst>
          </p:cNvPr>
          <p:cNvSpPr/>
          <p:nvPr/>
        </p:nvSpPr>
        <p:spPr>
          <a:xfrm>
            <a:off x="7456214" y="4182369"/>
            <a:ext cx="572429" cy="8309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DC3EDD1-9729-2B09-3D42-120B27CED9FC}"/>
              </a:ext>
            </a:extLst>
          </p:cNvPr>
          <p:cNvSpPr/>
          <p:nvPr/>
        </p:nvSpPr>
        <p:spPr>
          <a:xfrm>
            <a:off x="8218214" y="3767093"/>
            <a:ext cx="572429" cy="12354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D992C84-A545-6EE5-F818-031B68C1AE83}"/>
              </a:ext>
            </a:extLst>
          </p:cNvPr>
          <p:cNvSpPr/>
          <p:nvPr/>
        </p:nvSpPr>
        <p:spPr>
          <a:xfrm>
            <a:off x="8980214" y="3294527"/>
            <a:ext cx="572429" cy="17079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3227934-A1EC-D2DA-78AA-733A737D0569}"/>
              </a:ext>
            </a:extLst>
          </p:cNvPr>
          <p:cNvSpPr/>
          <p:nvPr/>
        </p:nvSpPr>
        <p:spPr>
          <a:xfrm>
            <a:off x="9722972" y="2816833"/>
            <a:ext cx="572429" cy="2185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8EB4060-DA51-69FB-9D99-CFDC98590AE9}"/>
              </a:ext>
            </a:extLst>
          </p:cNvPr>
          <p:cNvSpPr txBox="1"/>
          <p:nvPr/>
        </p:nvSpPr>
        <p:spPr>
          <a:xfrm>
            <a:off x="6658169" y="5195792"/>
            <a:ext cx="5736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Multiple shots over 1 week</a:t>
            </a:r>
          </a:p>
        </p:txBody>
      </p:sp>
      <p:cxnSp>
        <p:nvCxnSpPr>
          <p:cNvPr id="16" name="Straight Connector 15">
            <a:extLst>
              <a:ext uri="{FF2B5EF4-FFF2-40B4-BE49-F238E27FC236}">
                <a16:creationId xmlns:a16="http://schemas.microsoft.com/office/drawing/2014/main" id="{D3DD4ACF-8AF4-D76C-794C-13D3AD9AE497}"/>
              </a:ext>
            </a:extLst>
          </p:cNvPr>
          <p:cNvCxnSpPr/>
          <p:nvPr/>
        </p:nvCxnSpPr>
        <p:spPr>
          <a:xfrm>
            <a:off x="6658169" y="5178063"/>
            <a:ext cx="379467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44BE86-3B7D-70AE-00B7-364621A6039E}"/>
              </a:ext>
            </a:extLst>
          </p:cNvPr>
          <p:cNvSpPr txBox="1"/>
          <p:nvPr/>
        </p:nvSpPr>
        <p:spPr>
          <a:xfrm>
            <a:off x="1753520" y="5195792"/>
            <a:ext cx="2968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One shot, one time</a:t>
            </a:r>
          </a:p>
        </p:txBody>
      </p:sp>
      <p:cxnSp>
        <p:nvCxnSpPr>
          <p:cNvPr id="18" name="Straight Connector 17">
            <a:extLst>
              <a:ext uri="{FF2B5EF4-FFF2-40B4-BE49-F238E27FC236}">
                <a16:creationId xmlns:a16="http://schemas.microsoft.com/office/drawing/2014/main" id="{72DD8BEE-D210-1317-D9F4-A4606D113C97}"/>
              </a:ext>
            </a:extLst>
          </p:cNvPr>
          <p:cNvCxnSpPr>
            <a:cxnSpLocks/>
          </p:cNvCxnSpPr>
          <p:nvPr/>
        </p:nvCxnSpPr>
        <p:spPr>
          <a:xfrm>
            <a:off x="1813014" y="5200692"/>
            <a:ext cx="259060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BB0A4A2-6A7B-0C9B-AA4C-B5B181073C0D}"/>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3DDD0991-80B0-F7A3-CA0E-DB580110836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DC66B55E-FA50-EDA8-448C-618E72D899C1}"/>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DD593F20-8EDA-8B7B-FDA2-AC7524265FC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8602" y="6544450"/>
            <a:ext cx="641440" cy="215899"/>
          </a:xfrm>
          <a:prstGeom prst="rect">
            <a:avLst/>
          </a:prstGeom>
        </p:spPr>
      </p:pic>
      <p:cxnSp>
        <p:nvCxnSpPr>
          <p:cNvPr id="24" name="Straight Connector 23">
            <a:extLst>
              <a:ext uri="{FF2B5EF4-FFF2-40B4-BE49-F238E27FC236}">
                <a16:creationId xmlns:a16="http://schemas.microsoft.com/office/drawing/2014/main" id="{8DB79652-63BE-682B-BBF7-2E64F817929D}"/>
              </a:ext>
            </a:extLst>
          </p:cNvPr>
          <p:cNvCxnSpPr>
            <a:cxnSpLocks/>
          </p:cNvCxnSpPr>
          <p:nvPr/>
        </p:nvCxnSpPr>
        <p:spPr>
          <a:xfrm>
            <a:off x="5576928" y="1624580"/>
            <a:ext cx="0" cy="4163946"/>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04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3" name="TextBox 2">
            <a:extLst>
              <a:ext uri="{FF2B5EF4-FFF2-40B4-BE49-F238E27FC236}">
                <a16:creationId xmlns:a16="http://schemas.microsoft.com/office/drawing/2014/main" id="{264B4495-67BE-F884-3CD4-CC81441066E4}"/>
              </a:ext>
            </a:extLst>
          </p:cNvPr>
          <p:cNvSpPr txBox="1"/>
          <p:nvPr/>
        </p:nvSpPr>
        <p:spPr>
          <a:xfrm>
            <a:off x="222519" y="1619020"/>
            <a:ext cx="4641998" cy="3247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HVTN301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Can we prime VRC01-class B cells using a core nanoparticle</a:t>
            </a:r>
          </a:p>
        </p:txBody>
      </p:sp>
      <p:cxnSp>
        <p:nvCxnSpPr>
          <p:cNvPr id="5" name="Straight Connector 4">
            <a:extLst>
              <a:ext uri="{FF2B5EF4-FFF2-40B4-BE49-F238E27FC236}">
                <a16:creationId xmlns:a16="http://schemas.microsoft.com/office/drawing/2014/main" id="{737104FB-BF45-9315-A8A4-99CCA4C99ADC}"/>
              </a:ext>
            </a:extLst>
          </p:cNvPr>
          <p:cNvCxnSpPr>
            <a:cxnSpLocks/>
          </p:cNvCxnSpPr>
          <p:nvPr/>
        </p:nvCxnSpPr>
        <p:spPr>
          <a:xfrm>
            <a:off x="5149329" y="760564"/>
            <a:ext cx="0" cy="56311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82843B-247A-3ABB-4D9C-DBCD0D997B8B}"/>
              </a:ext>
            </a:extLst>
          </p:cNvPr>
          <p:cNvSpPr txBox="1"/>
          <p:nvPr/>
        </p:nvSpPr>
        <p:spPr>
          <a:xfrm>
            <a:off x="5422534" y="979984"/>
            <a:ext cx="3313475"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groups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Bolus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(24)</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Fractional dose (24)</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Adjuvant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3M-052 (+Alum)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endParaRPr>
          </a:p>
        </p:txBody>
      </p:sp>
      <p:sp>
        <p:nvSpPr>
          <p:cNvPr id="8" name="TextBox 7">
            <a:extLst>
              <a:ext uri="{FF2B5EF4-FFF2-40B4-BE49-F238E27FC236}">
                <a16:creationId xmlns:a16="http://schemas.microsoft.com/office/drawing/2014/main" id="{68DD9C32-C24D-AD6A-E7B0-A81555339BA5}"/>
              </a:ext>
            </a:extLst>
          </p:cNvPr>
          <p:cNvSpPr txBox="1"/>
          <p:nvPr/>
        </p:nvSpPr>
        <p:spPr>
          <a:xfrm>
            <a:off x="8570934" y="963488"/>
            <a:ext cx="362106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Sites: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Dose: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30, 100, 300 ug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Leads: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Leo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Stamatatos</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Julie McElrath, Hyman Scott, Will Hahn, Peggy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Yacovone</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Larry Corey</a:t>
            </a:r>
          </a:p>
        </p:txBody>
      </p:sp>
      <p:sp>
        <p:nvSpPr>
          <p:cNvPr id="10" name="TextBox 9">
            <a:extLst>
              <a:ext uri="{FF2B5EF4-FFF2-40B4-BE49-F238E27FC236}">
                <a16:creationId xmlns:a16="http://schemas.microsoft.com/office/drawing/2014/main" id="{E1B0C406-ED51-74F7-9E6E-748A983411C3}"/>
              </a:ext>
            </a:extLst>
          </p:cNvPr>
          <p:cNvSpPr txBox="1"/>
          <p:nvPr/>
        </p:nvSpPr>
        <p:spPr>
          <a:xfrm>
            <a:off x="5393855" y="3688822"/>
            <a:ext cx="6625280" cy="25391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Main takeaways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Fractional dose escalation better responses than bolus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Detectable neutralization against 426c virus in all participants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75-90% responses directed to target epitope (CD4bs) after prime</a:t>
            </a:r>
          </a:p>
        </p:txBody>
      </p:sp>
      <p:cxnSp>
        <p:nvCxnSpPr>
          <p:cNvPr id="7" name="Straight Connector 6">
            <a:extLst>
              <a:ext uri="{FF2B5EF4-FFF2-40B4-BE49-F238E27FC236}">
                <a16:creationId xmlns:a16="http://schemas.microsoft.com/office/drawing/2014/main" id="{499791E2-8F4A-5994-A0B3-8F4BE5D11B58}"/>
              </a:ext>
            </a:extLst>
          </p:cNvPr>
          <p:cNvCxnSpPr>
            <a:cxnSpLocks/>
          </p:cNvCxnSpPr>
          <p:nvPr/>
        </p:nvCxnSpPr>
        <p:spPr>
          <a:xfrm>
            <a:off x="5149329" y="3482939"/>
            <a:ext cx="686980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54D430-B01F-3624-D395-389E7A1DD902}"/>
              </a:ext>
            </a:extLst>
          </p:cNvPr>
          <p:cNvSpPr txBox="1"/>
          <p:nvPr/>
        </p:nvSpPr>
        <p:spPr>
          <a:xfrm>
            <a:off x="806504" y="4992683"/>
            <a:ext cx="36904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Clinical trial study unpublished</a:t>
            </a:r>
          </a:p>
        </p:txBody>
      </p:sp>
    </p:spTree>
    <p:extLst>
      <p:ext uri="{BB962C8B-B14F-4D97-AF65-F5344CB8AC3E}">
        <p14:creationId xmlns:p14="http://schemas.microsoft.com/office/powerpoint/2010/main" val="1013866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02" y="6544450"/>
            <a:ext cx="641440" cy="215899"/>
          </a:xfrm>
          <a:prstGeom prst="rect">
            <a:avLst/>
          </a:prstGeom>
        </p:spPr>
      </p:pic>
      <p:sp>
        <p:nvSpPr>
          <p:cNvPr id="8" name="TextBox 7">
            <a:extLst>
              <a:ext uri="{FF2B5EF4-FFF2-40B4-BE49-F238E27FC236}">
                <a16:creationId xmlns:a16="http://schemas.microsoft.com/office/drawing/2014/main" id="{1433FD05-623B-EFA7-6DFE-BAB80C068EA7}"/>
              </a:ext>
            </a:extLst>
          </p:cNvPr>
          <p:cNvSpPr txBox="1"/>
          <p:nvPr/>
        </p:nvSpPr>
        <p:spPr>
          <a:xfrm>
            <a:off x="972259" y="-6716418"/>
            <a:ext cx="426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Strain-specific neutralizing antibodies</a:t>
            </a:r>
          </a:p>
        </p:txBody>
      </p:sp>
      <p:sp>
        <p:nvSpPr>
          <p:cNvPr id="10" name="TextBox 9">
            <a:extLst>
              <a:ext uri="{FF2B5EF4-FFF2-40B4-BE49-F238E27FC236}">
                <a16:creationId xmlns:a16="http://schemas.microsoft.com/office/drawing/2014/main" id="{8A3940B8-0675-4456-4748-77AC90D8C7BD}"/>
              </a:ext>
            </a:extLst>
          </p:cNvPr>
          <p:cNvSpPr txBox="1"/>
          <p:nvPr/>
        </p:nvSpPr>
        <p:spPr>
          <a:xfrm>
            <a:off x="7316292" y="-6716418"/>
            <a:ext cx="426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Broadly neutralizing antibodies</a:t>
            </a:r>
          </a:p>
        </p:txBody>
      </p:sp>
      <p:pic>
        <p:nvPicPr>
          <p:cNvPr id="20" name="Picture 19">
            <a:extLst>
              <a:ext uri="{FF2B5EF4-FFF2-40B4-BE49-F238E27FC236}">
                <a16:creationId xmlns:a16="http://schemas.microsoft.com/office/drawing/2014/main" id="{4569B436-6DC3-5196-8FA6-2C4182A0C4B9}"/>
              </a:ext>
            </a:extLst>
          </p:cNvPr>
          <p:cNvPicPr>
            <a:picLocks noChangeAspect="1"/>
          </p:cNvPicPr>
          <p:nvPr>
            <p:custDataLst>
              <p:tags r:id="rId1"/>
            </p:custDataLst>
          </p:nvPr>
        </p:nvPicPr>
        <p:blipFill rotWithShape="1">
          <a:blip r:embed="rId7"/>
          <a:srcRect l="28427" t="35164" r="30882" b="25558"/>
          <a:stretch/>
        </p:blipFill>
        <p:spPr>
          <a:xfrm>
            <a:off x="2343221" y="1230101"/>
            <a:ext cx="3259866" cy="2198899"/>
          </a:xfrm>
          <a:prstGeom prst="rect">
            <a:avLst/>
          </a:prstGeom>
        </p:spPr>
      </p:pic>
      <p:sp>
        <p:nvSpPr>
          <p:cNvPr id="6" name="TextBox 5">
            <a:extLst>
              <a:ext uri="{FF2B5EF4-FFF2-40B4-BE49-F238E27FC236}">
                <a16:creationId xmlns:a16="http://schemas.microsoft.com/office/drawing/2014/main" id="{A278B349-289C-9173-1F93-9004564662B4}"/>
              </a:ext>
            </a:extLst>
          </p:cNvPr>
          <p:cNvSpPr txBox="1"/>
          <p:nvPr/>
        </p:nvSpPr>
        <p:spPr>
          <a:xfrm>
            <a:off x="241501" y="31469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Zooming back out: what do these different approaches mean?</a:t>
            </a:r>
          </a:p>
        </p:txBody>
      </p:sp>
      <p:sp>
        <p:nvSpPr>
          <p:cNvPr id="7" name="Right Arrow 6">
            <a:extLst>
              <a:ext uri="{FF2B5EF4-FFF2-40B4-BE49-F238E27FC236}">
                <a16:creationId xmlns:a16="http://schemas.microsoft.com/office/drawing/2014/main" id="{E87B3873-B874-31CC-D2DA-978D09DD84F4}"/>
              </a:ext>
            </a:extLst>
          </p:cNvPr>
          <p:cNvSpPr/>
          <p:nvPr/>
        </p:nvSpPr>
        <p:spPr>
          <a:xfrm>
            <a:off x="0" y="3346504"/>
            <a:ext cx="5789273" cy="584761"/>
          </a:xfrm>
          <a:prstGeom prst="rightArrow">
            <a:avLst/>
          </a:prstGeom>
          <a:solidFill>
            <a:srgbClr val="C1AE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15811A9-EE1B-320F-19E9-34D2F0DF197D}"/>
              </a:ext>
            </a:extLst>
          </p:cNvPr>
          <p:cNvPicPr>
            <a:picLocks noChangeAspect="1"/>
          </p:cNvPicPr>
          <p:nvPr>
            <p:custDataLst>
              <p:tags r:id="rId2"/>
            </p:custDataLst>
          </p:nvPr>
        </p:nvPicPr>
        <p:blipFill rotWithShape="1">
          <a:blip r:embed="rId8"/>
          <a:srcRect l="28887" t="37681" r="40394" b="27681"/>
          <a:stretch/>
        </p:blipFill>
        <p:spPr>
          <a:xfrm>
            <a:off x="2446467" y="4144828"/>
            <a:ext cx="2387600" cy="1884560"/>
          </a:xfrm>
          <a:prstGeom prst="rect">
            <a:avLst/>
          </a:prstGeom>
        </p:spPr>
      </p:pic>
      <p:sp>
        <p:nvSpPr>
          <p:cNvPr id="13" name="TextBox 12">
            <a:extLst>
              <a:ext uri="{FF2B5EF4-FFF2-40B4-BE49-F238E27FC236}">
                <a16:creationId xmlns:a16="http://schemas.microsoft.com/office/drawing/2014/main" id="{6A345C2B-2BED-70EE-7242-9156D4395E2F}"/>
              </a:ext>
            </a:extLst>
          </p:cNvPr>
          <p:cNvSpPr txBox="1"/>
          <p:nvPr/>
        </p:nvSpPr>
        <p:spPr>
          <a:xfrm>
            <a:off x="230458" y="1960320"/>
            <a:ext cx="25263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Many consistent baby </a:t>
            </a:r>
            <a:r>
              <a:rPr kumimoji="0" lang="en-US" sz="2400" b="0" i="0" u="none" strike="noStrike" kern="1200" cap="none" spc="0" normalizeH="0" baseline="0" noProof="0" dirty="0" err="1">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Simones</a:t>
            </a:r>
            <a:r>
              <a:rPr kumimoji="0" lang="en-US" sz="24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endParaRPr kumimoji="0" lang="en-US" sz="18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197D0242-F219-073D-0C96-535E1C3F99DA}"/>
              </a:ext>
            </a:extLst>
          </p:cNvPr>
          <p:cNvSpPr txBox="1"/>
          <p:nvPr/>
        </p:nvSpPr>
        <p:spPr>
          <a:xfrm>
            <a:off x="230459" y="4594099"/>
            <a:ext cx="22097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A few Simone toddlers?</a:t>
            </a:r>
            <a:endParaRPr kumimoji="0" lang="en-US" sz="18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314A9095-F78D-E811-FFD2-433EF36E15E2}"/>
              </a:ext>
            </a:extLst>
          </p:cNvPr>
          <p:cNvSpPr txBox="1"/>
          <p:nvPr/>
        </p:nvSpPr>
        <p:spPr>
          <a:xfrm>
            <a:off x="6160741" y="2883624"/>
            <a:ext cx="243267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What’s the best approach to train to become a Simone Biles?</a:t>
            </a:r>
            <a:endParaRPr kumimoji="0" lang="en-US" sz="18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0F229910-6106-79B3-FEA4-296FEDF9C8DA}"/>
              </a:ext>
            </a:extLst>
          </p:cNvPr>
          <p:cNvSpPr txBox="1"/>
          <p:nvPr/>
        </p:nvSpPr>
        <p:spPr>
          <a:xfrm>
            <a:off x="230459" y="1581720"/>
            <a:ext cx="1663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IAVI G001/2/3</a:t>
            </a:r>
          </a:p>
        </p:txBody>
      </p:sp>
      <p:sp>
        <p:nvSpPr>
          <p:cNvPr id="18" name="TextBox 17">
            <a:extLst>
              <a:ext uri="{FF2B5EF4-FFF2-40B4-BE49-F238E27FC236}">
                <a16:creationId xmlns:a16="http://schemas.microsoft.com/office/drawing/2014/main" id="{21918217-8FB9-D0A9-A2F4-758438E568FC}"/>
              </a:ext>
            </a:extLst>
          </p:cNvPr>
          <p:cNvSpPr txBox="1"/>
          <p:nvPr/>
        </p:nvSpPr>
        <p:spPr>
          <a:xfrm>
            <a:off x="230459" y="4280303"/>
            <a:ext cx="2348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IAVI C101/HVTN301</a:t>
            </a:r>
          </a:p>
        </p:txBody>
      </p:sp>
      <p:pic>
        <p:nvPicPr>
          <p:cNvPr id="19" name="Picture 18">
            <a:extLst>
              <a:ext uri="{FF2B5EF4-FFF2-40B4-BE49-F238E27FC236}">
                <a16:creationId xmlns:a16="http://schemas.microsoft.com/office/drawing/2014/main" id="{7D6898DF-336D-DAA7-C89F-2F702FA282E5}"/>
              </a:ext>
            </a:extLst>
          </p:cNvPr>
          <p:cNvPicPr>
            <a:picLocks noChangeAspect="1"/>
          </p:cNvPicPr>
          <p:nvPr/>
        </p:nvPicPr>
        <p:blipFill>
          <a:blip r:embed="rId9"/>
          <a:stretch>
            <a:fillRect/>
          </a:stretch>
        </p:blipFill>
        <p:spPr>
          <a:xfrm>
            <a:off x="9151066" y="1682735"/>
            <a:ext cx="2432670" cy="2432670"/>
          </a:xfrm>
          <a:prstGeom prst="rect">
            <a:avLst/>
          </a:prstGeom>
        </p:spPr>
      </p:pic>
      <p:pic>
        <p:nvPicPr>
          <p:cNvPr id="22" name="Picture 21">
            <a:extLst>
              <a:ext uri="{FF2B5EF4-FFF2-40B4-BE49-F238E27FC236}">
                <a16:creationId xmlns:a16="http://schemas.microsoft.com/office/drawing/2014/main" id="{EE5201D5-3498-8261-90C5-74CC20C84110}"/>
              </a:ext>
            </a:extLst>
          </p:cNvPr>
          <p:cNvPicPr>
            <a:picLocks noChangeAspect="1"/>
          </p:cNvPicPr>
          <p:nvPr/>
        </p:nvPicPr>
        <p:blipFill rotWithShape="1">
          <a:blip r:embed="rId10"/>
          <a:srcRect l="59168" b="27704"/>
          <a:stretch/>
        </p:blipFill>
        <p:spPr>
          <a:xfrm>
            <a:off x="9062774" y="4281842"/>
            <a:ext cx="2757537" cy="1833168"/>
          </a:xfrm>
          <a:prstGeom prst="rect">
            <a:avLst/>
          </a:prstGeom>
        </p:spPr>
      </p:pic>
    </p:spTree>
    <p:extLst>
      <p:ext uri="{BB962C8B-B14F-4D97-AF65-F5344CB8AC3E}">
        <p14:creationId xmlns:p14="http://schemas.microsoft.com/office/powerpoint/2010/main" val="3342824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A767985-7B1F-2739-4A45-E6CE443A3337}"/>
              </a:ext>
            </a:extLst>
          </p:cNvPr>
          <p:cNvPicPr>
            <a:picLocks noChangeAspect="1"/>
          </p:cNvPicPr>
          <p:nvPr/>
        </p:nvPicPr>
        <p:blipFill>
          <a:blip r:embed="rId3"/>
          <a:stretch>
            <a:fillRect/>
          </a:stretch>
        </p:blipFill>
        <p:spPr>
          <a:xfrm>
            <a:off x="1751433" y="926985"/>
            <a:ext cx="1559230" cy="1559230"/>
          </a:xfrm>
          <a:prstGeom prst="rect">
            <a:avLst/>
          </a:prstGeom>
        </p:spPr>
      </p:pic>
      <p:pic>
        <p:nvPicPr>
          <p:cNvPr id="2" name="Picture 1" descr="5a.tif">
            <a:extLst>
              <a:ext uri="{FF2B5EF4-FFF2-40B4-BE49-F238E27FC236}">
                <a16:creationId xmlns:a16="http://schemas.microsoft.com/office/drawing/2014/main" id="{8913FFF9-6A0A-C762-F2C0-437867DE3745}"/>
              </a:ext>
            </a:extLst>
          </p:cNvPr>
          <p:cNvPicPr>
            <a:picLocks noChangeAspect="1"/>
          </p:cNvPicPr>
          <p:nvPr/>
        </p:nvPicPr>
        <p:blipFill rotWithShape="1">
          <a:blip r:embed="rId4">
            <a:extLst>
              <a:ext uri="{28A0092B-C50C-407E-A947-70E740481C1C}">
                <a14:useLocalDpi xmlns:a14="http://schemas.microsoft.com/office/drawing/2010/main" val="0"/>
              </a:ext>
            </a:extLst>
          </a:blip>
          <a:srcRect t="5318" r="68777" b="51388"/>
          <a:stretch/>
        </p:blipFill>
        <p:spPr>
          <a:xfrm>
            <a:off x="3949225" y="1169495"/>
            <a:ext cx="3814320" cy="3828826"/>
          </a:xfrm>
          <a:prstGeom prst="rect">
            <a:avLst/>
          </a:prstGeom>
        </p:spPr>
      </p:pic>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02" y="6544450"/>
            <a:ext cx="641440" cy="215899"/>
          </a:xfrm>
          <a:prstGeom prst="rect">
            <a:avLst/>
          </a:prstGeom>
        </p:spPr>
      </p:pic>
      <p:cxnSp>
        <p:nvCxnSpPr>
          <p:cNvPr id="12" name="Straight Connector 11">
            <a:extLst>
              <a:ext uri="{FF2B5EF4-FFF2-40B4-BE49-F238E27FC236}">
                <a16:creationId xmlns:a16="http://schemas.microsoft.com/office/drawing/2014/main" id="{EEBB2E2A-ABEA-9CC3-FD16-B25F91A5FD84}"/>
              </a:ext>
            </a:extLst>
          </p:cNvPr>
          <p:cNvCxnSpPr>
            <a:cxnSpLocks/>
          </p:cNvCxnSpPr>
          <p:nvPr/>
        </p:nvCxnSpPr>
        <p:spPr>
          <a:xfrm>
            <a:off x="874205" y="5212421"/>
            <a:ext cx="1061636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FF1BCA6-C9AE-AE28-572A-74D5523CF669}"/>
              </a:ext>
            </a:extLst>
          </p:cNvPr>
          <p:cNvCxnSpPr>
            <a:cxnSpLocks/>
          </p:cNvCxnSpPr>
          <p:nvPr/>
        </p:nvCxnSpPr>
        <p:spPr>
          <a:xfrm>
            <a:off x="2258051" y="2880276"/>
            <a:ext cx="2520312" cy="107725"/>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A55E2B-8B93-32B4-49EC-53E3C1E75B3C}"/>
              </a:ext>
            </a:extLst>
          </p:cNvPr>
          <p:cNvCxnSpPr>
            <a:cxnSpLocks/>
          </p:cNvCxnSpPr>
          <p:nvPr/>
        </p:nvCxnSpPr>
        <p:spPr>
          <a:xfrm flipH="1">
            <a:off x="6938410" y="2064843"/>
            <a:ext cx="1310744" cy="616615"/>
          </a:xfrm>
          <a:prstGeom prst="straightConnector1">
            <a:avLst/>
          </a:prstGeom>
          <a:ln w="38100">
            <a:solidFill>
              <a:srgbClr val="026A5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E30EE6-083D-D237-6FE4-628AFCCB3D3D}"/>
              </a:ext>
            </a:extLst>
          </p:cNvPr>
          <p:cNvCxnSpPr>
            <a:cxnSpLocks/>
            <a:stCxn id="32" idx="1"/>
          </p:cNvCxnSpPr>
          <p:nvPr/>
        </p:nvCxnSpPr>
        <p:spPr>
          <a:xfrm flipH="1" flipV="1">
            <a:off x="7294697" y="3738185"/>
            <a:ext cx="1588944" cy="213415"/>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35FA11F-273D-CFA0-30CA-AB159D652AC3}"/>
              </a:ext>
            </a:extLst>
          </p:cNvPr>
          <p:cNvSpPr txBox="1"/>
          <p:nvPr/>
        </p:nvSpPr>
        <p:spPr>
          <a:xfrm>
            <a:off x="5945228" y="2702228"/>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CD4bs</a:t>
            </a:r>
          </a:p>
        </p:txBody>
      </p:sp>
      <p:sp>
        <p:nvSpPr>
          <p:cNvPr id="22" name="TextBox 21">
            <a:extLst>
              <a:ext uri="{FF2B5EF4-FFF2-40B4-BE49-F238E27FC236}">
                <a16:creationId xmlns:a16="http://schemas.microsoft.com/office/drawing/2014/main" id="{8B5D10D8-7D55-4CF8-CE3D-23D7F3EF41E3}"/>
              </a:ext>
            </a:extLst>
          </p:cNvPr>
          <p:cNvSpPr txBox="1"/>
          <p:nvPr/>
        </p:nvSpPr>
        <p:spPr>
          <a:xfrm>
            <a:off x="5710128" y="1691388"/>
            <a:ext cx="8851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V2 apex</a:t>
            </a:r>
          </a:p>
        </p:txBody>
      </p:sp>
      <p:sp>
        <p:nvSpPr>
          <p:cNvPr id="24" name="TextBox 23">
            <a:extLst>
              <a:ext uri="{FF2B5EF4-FFF2-40B4-BE49-F238E27FC236}">
                <a16:creationId xmlns:a16="http://schemas.microsoft.com/office/drawing/2014/main" id="{113EBBE3-586F-BB19-3BE6-6EE1FDB7B472}"/>
              </a:ext>
            </a:extLst>
          </p:cNvPr>
          <p:cNvSpPr txBox="1"/>
          <p:nvPr/>
        </p:nvSpPr>
        <p:spPr>
          <a:xfrm>
            <a:off x="4705000" y="2278017"/>
            <a:ext cx="100512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V3 glycan</a:t>
            </a:r>
          </a:p>
        </p:txBody>
      </p:sp>
      <p:sp>
        <p:nvSpPr>
          <p:cNvPr id="25" name="TextBox 24">
            <a:extLst>
              <a:ext uri="{FF2B5EF4-FFF2-40B4-BE49-F238E27FC236}">
                <a16:creationId xmlns:a16="http://schemas.microsoft.com/office/drawing/2014/main" id="{B1772C9B-4C8D-35EB-6A84-9BFB061082E4}"/>
              </a:ext>
            </a:extLst>
          </p:cNvPr>
          <p:cNvSpPr txBox="1"/>
          <p:nvPr/>
        </p:nvSpPr>
        <p:spPr>
          <a:xfrm>
            <a:off x="5915082" y="3416504"/>
            <a:ext cx="1051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Fusion peptide</a:t>
            </a:r>
          </a:p>
        </p:txBody>
      </p:sp>
      <p:sp>
        <p:nvSpPr>
          <p:cNvPr id="8" name="AutoShape 2" descr="5,230 Michael Phelps Medals Stock Photos, High-Res Pictures, and Images -  Getty Images">
            <a:extLst>
              <a:ext uri="{FF2B5EF4-FFF2-40B4-BE49-F238E27FC236}">
                <a16:creationId xmlns:a16="http://schemas.microsoft.com/office/drawing/2014/main" id="{8F18373B-11B2-22E9-337B-7FCAB76D7F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7EA979CB-37DB-405E-E03B-73D0A8A2D079}"/>
              </a:ext>
            </a:extLst>
          </p:cNvPr>
          <p:cNvCxnSpPr>
            <a:cxnSpLocks/>
          </p:cNvCxnSpPr>
          <p:nvPr/>
        </p:nvCxnSpPr>
        <p:spPr>
          <a:xfrm flipV="1">
            <a:off x="3415832" y="4062835"/>
            <a:ext cx="1343533" cy="226486"/>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432C57D-EA13-B563-7C63-D07A79633464}"/>
              </a:ext>
            </a:extLst>
          </p:cNvPr>
          <p:cNvSpPr txBox="1"/>
          <p:nvPr/>
        </p:nvSpPr>
        <p:spPr>
          <a:xfrm>
            <a:off x="4977384" y="3738185"/>
            <a:ext cx="10513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P Neue Montreal" panose="020B0504010101010104" pitchFamily="34" charset="77"/>
                <a:ea typeface="+mn-ea"/>
                <a:cs typeface="PP Neue Montreal" panose="020B0504010101010104" pitchFamily="34" charset="77"/>
              </a:rPr>
              <a:t>MPER</a:t>
            </a:r>
          </a:p>
        </p:txBody>
      </p:sp>
      <p:pic>
        <p:nvPicPr>
          <p:cNvPr id="19" name="Picture 18">
            <a:extLst>
              <a:ext uri="{FF2B5EF4-FFF2-40B4-BE49-F238E27FC236}">
                <a16:creationId xmlns:a16="http://schemas.microsoft.com/office/drawing/2014/main" id="{E657CC13-1C8F-4659-B0FD-B8414C9B1765}"/>
              </a:ext>
            </a:extLst>
          </p:cNvPr>
          <p:cNvPicPr>
            <a:picLocks noChangeAspect="1"/>
          </p:cNvPicPr>
          <p:nvPr/>
        </p:nvPicPr>
        <p:blipFill>
          <a:blip r:embed="rId7"/>
          <a:stretch>
            <a:fillRect/>
          </a:stretch>
        </p:blipFill>
        <p:spPr>
          <a:xfrm>
            <a:off x="8249154" y="926985"/>
            <a:ext cx="1640552" cy="1640552"/>
          </a:xfrm>
          <a:prstGeom prst="rect">
            <a:avLst/>
          </a:prstGeom>
        </p:spPr>
      </p:pic>
      <p:pic>
        <p:nvPicPr>
          <p:cNvPr id="26" name="Picture 25">
            <a:extLst>
              <a:ext uri="{FF2B5EF4-FFF2-40B4-BE49-F238E27FC236}">
                <a16:creationId xmlns:a16="http://schemas.microsoft.com/office/drawing/2014/main" id="{E0627DC2-167A-85FF-647B-862966DA9B2F}"/>
              </a:ext>
            </a:extLst>
          </p:cNvPr>
          <p:cNvPicPr>
            <a:picLocks noChangeAspect="1"/>
          </p:cNvPicPr>
          <p:nvPr/>
        </p:nvPicPr>
        <p:blipFill>
          <a:blip r:embed="rId8"/>
          <a:stretch>
            <a:fillRect/>
          </a:stretch>
        </p:blipFill>
        <p:spPr>
          <a:xfrm>
            <a:off x="610434" y="2080733"/>
            <a:ext cx="1737636" cy="1737636"/>
          </a:xfrm>
          <a:prstGeom prst="rect">
            <a:avLst/>
          </a:prstGeom>
        </p:spPr>
      </p:pic>
      <p:cxnSp>
        <p:nvCxnSpPr>
          <p:cNvPr id="13" name="Straight Arrow Connector 12">
            <a:extLst>
              <a:ext uri="{FF2B5EF4-FFF2-40B4-BE49-F238E27FC236}">
                <a16:creationId xmlns:a16="http://schemas.microsoft.com/office/drawing/2014/main" id="{4ED6DDD2-0F7C-6A36-8333-C170C4F9C1A5}"/>
              </a:ext>
            </a:extLst>
          </p:cNvPr>
          <p:cNvCxnSpPr>
            <a:cxnSpLocks/>
          </p:cNvCxnSpPr>
          <p:nvPr/>
        </p:nvCxnSpPr>
        <p:spPr>
          <a:xfrm>
            <a:off x="3305058" y="1774799"/>
            <a:ext cx="2241997" cy="144250"/>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B310DBA1-88FE-E5F7-D659-8F5FA732224F}"/>
              </a:ext>
            </a:extLst>
          </p:cNvPr>
          <p:cNvPicPr>
            <a:picLocks noChangeAspect="1"/>
          </p:cNvPicPr>
          <p:nvPr/>
        </p:nvPicPr>
        <p:blipFill>
          <a:blip r:embed="rId9"/>
          <a:stretch>
            <a:fillRect/>
          </a:stretch>
        </p:blipFill>
        <p:spPr>
          <a:xfrm>
            <a:off x="8883641" y="2970913"/>
            <a:ext cx="1961373" cy="1961373"/>
          </a:xfrm>
          <a:prstGeom prst="rect">
            <a:avLst/>
          </a:prstGeom>
        </p:spPr>
      </p:pic>
      <p:pic>
        <p:nvPicPr>
          <p:cNvPr id="36" name="Picture 35">
            <a:extLst>
              <a:ext uri="{FF2B5EF4-FFF2-40B4-BE49-F238E27FC236}">
                <a16:creationId xmlns:a16="http://schemas.microsoft.com/office/drawing/2014/main" id="{C7508292-62C3-CE90-A470-7292B5C5A9EE}"/>
              </a:ext>
            </a:extLst>
          </p:cNvPr>
          <p:cNvPicPr>
            <a:picLocks noChangeAspect="1"/>
          </p:cNvPicPr>
          <p:nvPr/>
        </p:nvPicPr>
        <p:blipFill>
          <a:blip r:embed="rId10"/>
          <a:stretch>
            <a:fillRect/>
          </a:stretch>
        </p:blipFill>
        <p:spPr>
          <a:xfrm>
            <a:off x="1748625" y="3382371"/>
            <a:ext cx="1640552" cy="1640552"/>
          </a:xfrm>
          <a:prstGeom prst="rect">
            <a:avLst/>
          </a:prstGeom>
        </p:spPr>
      </p:pic>
      <p:sp>
        <p:nvSpPr>
          <p:cNvPr id="3" name="TextBox 2">
            <a:extLst>
              <a:ext uri="{FF2B5EF4-FFF2-40B4-BE49-F238E27FC236}">
                <a16:creationId xmlns:a16="http://schemas.microsoft.com/office/drawing/2014/main" id="{399595C7-03CE-C2A0-6782-1800CFA87C03}"/>
              </a:ext>
            </a:extLst>
          </p:cNvPr>
          <p:cNvSpPr txBox="1"/>
          <p:nvPr/>
        </p:nvSpPr>
        <p:spPr>
          <a:xfrm>
            <a:off x="1991709" y="5535757"/>
            <a:ext cx="82085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We’ve made progress towards one elite athlete, have we made progress with the others? </a:t>
            </a:r>
          </a:p>
        </p:txBody>
      </p:sp>
      <p:sp>
        <p:nvSpPr>
          <p:cNvPr id="5" name="TextBox 4">
            <a:extLst>
              <a:ext uri="{FF2B5EF4-FFF2-40B4-BE49-F238E27FC236}">
                <a16:creationId xmlns:a16="http://schemas.microsoft.com/office/drawing/2014/main" id="{B4D1CD82-ABB9-55BD-B247-2FD378CE8475}"/>
              </a:ext>
            </a:extLst>
          </p:cNvPr>
          <p:cNvSpPr txBox="1"/>
          <p:nvPr/>
        </p:nvSpPr>
        <p:spPr>
          <a:xfrm>
            <a:off x="241500" y="130133"/>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But what about the other epitope targets?</a:t>
            </a:r>
          </a:p>
        </p:txBody>
      </p:sp>
    </p:spTree>
    <p:extLst>
      <p:ext uri="{BB962C8B-B14F-4D97-AF65-F5344CB8AC3E}">
        <p14:creationId xmlns:p14="http://schemas.microsoft.com/office/powerpoint/2010/main" val="369200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pic>
        <p:nvPicPr>
          <p:cNvPr id="3" name="Picture 2" descr="5a.tif">
            <a:extLst>
              <a:ext uri="{FF2B5EF4-FFF2-40B4-BE49-F238E27FC236}">
                <a16:creationId xmlns:a16="http://schemas.microsoft.com/office/drawing/2014/main" id="{C8232810-CEC6-DFC5-5EA9-CBEB26D595BD}"/>
              </a:ext>
            </a:extLst>
          </p:cNvPr>
          <p:cNvPicPr>
            <a:picLocks noChangeAspect="1"/>
          </p:cNvPicPr>
          <p:nvPr/>
        </p:nvPicPr>
        <p:blipFill rotWithShape="1">
          <a:blip r:embed="rId5">
            <a:extLst>
              <a:ext uri="{28A0092B-C50C-407E-A947-70E740481C1C}">
                <a14:useLocalDpi xmlns:a14="http://schemas.microsoft.com/office/drawing/2010/main" val="0"/>
              </a:ext>
            </a:extLst>
          </a:blip>
          <a:srcRect l="68811" t="56836" r="-785" b="-130"/>
          <a:stretch/>
        </p:blipFill>
        <p:spPr>
          <a:xfrm>
            <a:off x="1540408" y="716747"/>
            <a:ext cx="2228908" cy="2184812"/>
          </a:xfrm>
          <a:prstGeom prst="rect">
            <a:avLst/>
          </a:prstGeom>
        </p:spPr>
      </p:pic>
      <p:sp>
        <p:nvSpPr>
          <p:cNvPr id="4" name="TextBox 3">
            <a:extLst>
              <a:ext uri="{FF2B5EF4-FFF2-40B4-BE49-F238E27FC236}">
                <a16:creationId xmlns:a16="http://schemas.microsoft.com/office/drawing/2014/main" id="{829C78C9-5C00-8B59-0B7E-6E5F39DA2783}"/>
              </a:ext>
            </a:extLst>
          </p:cNvPr>
          <p:cNvSpPr txBox="1"/>
          <p:nvPr/>
        </p:nvSpPr>
        <p:spPr>
          <a:xfrm>
            <a:off x="483166" y="2976139"/>
            <a:ext cx="4388788"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HVTN133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Can we prime and boost </a:t>
            </a:r>
            <a:r>
              <a:rPr kumimoji="0" lang="en-US" sz="4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bnAbs</a:t>
            </a:r>
            <a:r>
              <a:rPr kumimoji="0" lang="en-US" sz="4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to MPER</a:t>
            </a:r>
          </a:p>
        </p:txBody>
      </p:sp>
      <p:cxnSp>
        <p:nvCxnSpPr>
          <p:cNvPr id="5" name="Straight Connector 4">
            <a:extLst>
              <a:ext uri="{FF2B5EF4-FFF2-40B4-BE49-F238E27FC236}">
                <a16:creationId xmlns:a16="http://schemas.microsoft.com/office/drawing/2014/main" id="{FF10EC13-B519-B66A-E0EF-8D9704611FFE}"/>
              </a:ext>
            </a:extLst>
          </p:cNvPr>
          <p:cNvCxnSpPr>
            <a:cxnSpLocks/>
          </p:cNvCxnSpPr>
          <p:nvPr/>
        </p:nvCxnSpPr>
        <p:spPr>
          <a:xfrm>
            <a:off x="5145158" y="557091"/>
            <a:ext cx="0" cy="5789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E1D32E5-0E02-E797-7BA8-870F871CAB6C}"/>
              </a:ext>
            </a:extLst>
          </p:cNvPr>
          <p:cNvSpPr txBox="1"/>
          <p:nvPr/>
        </p:nvSpPr>
        <p:spPr>
          <a:xfrm>
            <a:off x="5500245" y="929976"/>
            <a:ext cx="3313475"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groups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Vaccine (20)</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Placebo (4)</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Adjuvant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Alum</a:t>
            </a:r>
          </a:p>
        </p:txBody>
      </p:sp>
      <p:sp>
        <p:nvSpPr>
          <p:cNvPr id="7" name="TextBox 6">
            <a:extLst>
              <a:ext uri="{FF2B5EF4-FFF2-40B4-BE49-F238E27FC236}">
                <a16:creationId xmlns:a16="http://schemas.microsoft.com/office/drawing/2014/main" id="{274D2EAB-E765-20EA-BA6E-25EEC8FDEB44}"/>
              </a:ext>
            </a:extLst>
          </p:cNvPr>
          <p:cNvSpPr txBox="1"/>
          <p:nvPr/>
        </p:nvSpPr>
        <p:spPr>
          <a:xfrm>
            <a:off x="8269299" y="929976"/>
            <a:ext cx="3564342"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Sites: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Dose: </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0.5 mcg, 2000 mcg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Study Leads: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Wilton Williams, S. Munir </a:t>
            </a:r>
            <a:r>
              <a:rPr kumimoji="0" lang="en-US" sz="20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Alam</a:t>
            </a:r>
            <a:r>
              <a:rPr kumimoji="0" lang="en-US" sz="20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Bart Haynes, Lindsey Baden</a:t>
            </a:r>
          </a:p>
        </p:txBody>
      </p:sp>
      <p:sp>
        <p:nvSpPr>
          <p:cNvPr id="8" name="TextBox 7">
            <a:extLst>
              <a:ext uri="{FF2B5EF4-FFF2-40B4-BE49-F238E27FC236}">
                <a16:creationId xmlns:a16="http://schemas.microsoft.com/office/drawing/2014/main" id="{1CC942BE-74F2-5C19-C45C-18096B2AE50E}"/>
              </a:ext>
            </a:extLst>
          </p:cNvPr>
          <p:cNvSpPr txBox="1"/>
          <p:nvPr/>
        </p:nvSpPr>
        <p:spPr>
          <a:xfrm>
            <a:off x="5500245" y="3681886"/>
            <a:ext cx="6025031" cy="23852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Main takeaways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Monoclonal antibodies from B cells show neutralization of HIV (15% cross-clade breadth)</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Evidence of </a:t>
            </a:r>
            <a:r>
              <a:rPr kumimoji="0" lang="en-US" sz="2400" b="0" i="0" u="none" strike="noStrike" kern="1200" cap="none" spc="0" normalizeH="0" baseline="0" noProof="0" dirty="0" err="1">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bnAb</a:t>
            </a: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 lineage after two immunizations</a:t>
            </a:r>
          </a:p>
        </p:txBody>
      </p:sp>
      <p:sp>
        <p:nvSpPr>
          <p:cNvPr id="9" name="TextBox 8">
            <a:extLst>
              <a:ext uri="{FF2B5EF4-FFF2-40B4-BE49-F238E27FC236}">
                <a16:creationId xmlns:a16="http://schemas.microsoft.com/office/drawing/2014/main" id="{EA34E250-DDDC-BF21-DA7E-0F4F49E1F41A}"/>
              </a:ext>
            </a:extLst>
          </p:cNvPr>
          <p:cNvSpPr txBox="1"/>
          <p:nvPr/>
        </p:nvSpPr>
        <p:spPr>
          <a:xfrm>
            <a:off x="439496" y="5637403"/>
            <a:ext cx="46012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William WB, et al. Cell, 2024</a:t>
            </a:r>
            <a:endParaRPr kumimoji="0" lang="en-US" sz="20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Straight Connector 9">
            <a:extLst>
              <a:ext uri="{FF2B5EF4-FFF2-40B4-BE49-F238E27FC236}">
                <a16:creationId xmlns:a16="http://schemas.microsoft.com/office/drawing/2014/main" id="{08FB3D81-FEB1-F3EB-E403-D06A4E024869}"/>
              </a:ext>
            </a:extLst>
          </p:cNvPr>
          <p:cNvCxnSpPr>
            <a:cxnSpLocks/>
          </p:cNvCxnSpPr>
          <p:nvPr/>
        </p:nvCxnSpPr>
        <p:spPr>
          <a:xfrm>
            <a:off x="5145158" y="3356429"/>
            <a:ext cx="6688483"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977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17380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What about the other epitope targets – MPER (preclinical)</a:t>
            </a:r>
          </a:p>
        </p:txBody>
      </p:sp>
      <p:sp>
        <p:nvSpPr>
          <p:cNvPr id="4" name="TextBox 3">
            <a:extLst>
              <a:ext uri="{FF2B5EF4-FFF2-40B4-BE49-F238E27FC236}">
                <a16:creationId xmlns:a16="http://schemas.microsoft.com/office/drawing/2014/main" id="{829C78C9-5C00-8B59-0B7E-6E5F39DA2783}"/>
              </a:ext>
            </a:extLst>
          </p:cNvPr>
          <p:cNvSpPr txBox="1"/>
          <p:nvPr/>
        </p:nvSpPr>
        <p:spPr>
          <a:xfrm>
            <a:off x="974310" y="5381287"/>
            <a:ext cx="43887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10E8-GT10/12</a:t>
            </a:r>
          </a:p>
        </p:txBody>
      </p:sp>
      <p:cxnSp>
        <p:nvCxnSpPr>
          <p:cNvPr id="5" name="Straight Connector 4">
            <a:extLst>
              <a:ext uri="{FF2B5EF4-FFF2-40B4-BE49-F238E27FC236}">
                <a16:creationId xmlns:a16="http://schemas.microsoft.com/office/drawing/2014/main" id="{FF10EC13-B519-B66A-E0EF-8D9704611FFE}"/>
              </a:ext>
            </a:extLst>
          </p:cNvPr>
          <p:cNvCxnSpPr>
            <a:cxnSpLocks/>
          </p:cNvCxnSpPr>
          <p:nvPr/>
        </p:nvCxnSpPr>
        <p:spPr>
          <a:xfrm>
            <a:off x="6043092" y="991129"/>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95C743F-09A5-1892-B30C-EF092E08A410}"/>
              </a:ext>
            </a:extLst>
          </p:cNvPr>
          <p:cNvSpPr/>
          <p:nvPr/>
        </p:nvSpPr>
        <p:spPr>
          <a:xfrm>
            <a:off x="6950607" y="1291722"/>
            <a:ext cx="3706151" cy="8610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3">
            <a:extLst>
              <a:ext uri="{FF2B5EF4-FFF2-40B4-BE49-F238E27FC236}">
                <a16:creationId xmlns:a16="http://schemas.microsoft.com/office/drawing/2014/main" id="{0AA87FBF-4E91-EBC5-6BE8-E5B31FD5C563}"/>
              </a:ext>
            </a:extLst>
          </p:cNvPr>
          <p:cNvSpPr>
            <a:spLocks noChangeAspect="1" noChangeArrowheads="1"/>
          </p:cNvSpPr>
          <p:nvPr/>
        </p:nvSpPr>
        <p:spPr bwMode="auto">
          <a:xfrm>
            <a:off x="6936179" y="1166603"/>
            <a:ext cx="4421621" cy="4983548"/>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 name="Picture 9" descr="paper.tif">
            <a:extLst>
              <a:ext uri="{FF2B5EF4-FFF2-40B4-BE49-F238E27FC236}">
                <a16:creationId xmlns:a16="http://schemas.microsoft.com/office/drawing/2014/main" id="{9A8A5AD7-D3BE-780A-69BD-3E88289EAC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3175" y="1763400"/>
            <a:ext cx="4339880" cy="438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5">
            <a:extLst>
              <a:ext uri="{FF2B5EF4-FFF2-40B4-BE49-F238E27FC236}">
                <a16:creationId xmlns:a16="http://schemas.microsoft.com/office/drawing/2014/main" id="{E35CB0AD-3A9D-B186-6C3E-159C0A6B1916}"/>
              </a:ext>
            </a:extLst>
          </p:cNvPr>
          <p:cNvSpPr txBox="1">
            <a:spLocks noChangeAspect="1" noChangeArrowheads="1"/>
          </p:cNvSpPr>
          <p:nvPr/>
        </p:nvSpPr>
        <p:spPr bwMode="auto">
          <a:xfrm>
            <a:off x="9863786" y="1230623"/>
            <a:ext cx="1489269"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June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Volume 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Issue 6</a:t>
            </a:r>
          </a:p>
        </p:txBody>
      </p:sp>
      <p:sp>
        <p:nvSpPr>
          <p:cNvPr id="14" name="TextBox 13">
            <a:extLst>
              <a:ext uri="{FF2B5EF4-FFF2-40B4-BE49-F238E27FC236}">
                <a16:creationId xmlns:a16="http://schemas.microsoft.com/office/drawing/2014/main" id="{0321E835-6617-41D6-C607-F0FDCE0348A8}"/>
              </a:ext>
            </a:extLst>
          </p:cNvPr>
          <p:cNvSpPr txBox="1">
            <a:spLocks noChangeAspect="1" noChangeArrowheads="1"/>
          </p:cNvSpPr>
          <p:nvPr/>
        </p:nvSpPr>
        <p:spPr bwMode="auto">
          <a:xfrm>
            <a:off x="7107853" y="2054929"/>
            <a:ext cx="4150524" cy="381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Vaccination induces broadly neutralizing antibody precursors to HIV gp41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Torben </a:t>
            </a:r>
            <a:r>
              <a:rPr kumimoji="0" lang="en-US" sz="1000" b="1" i="0" u="none" strike="noStrike" kern="1200" cap="none" spc="0" normalizeH="0" baseline="0" noProof="0" dirty="0" err="1">
                <a:ln>
                  <a:noFill/>
                </a:ln>
                <a:solidFill>
                  <a:srgbClr val="000000"/>
                </a:solidFill>
                <a:effectLst/>
                <a:uLnTx/>
                <a:uFillTx/>
                <a:latin typeface="Arial" charset="0"/>
                <a:ea typeface="ＭＳ Ｐゴシック" charset="0"/>
              </a:rPr>
              <a:t>Schiffner</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 Ivy Phung, Rashmi Ray, Adriana Irimia,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Ming Tian, Olivia Swanson,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Jeong</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Hyun Lee, Chang-Chun D Lee, Ester Marina-</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Zárate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So Yeon Cho,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Jiachen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Huang, Gabriel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Ozorowski</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Patrick D Skog,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Andreia</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M Serra, Kimmo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Rantalainen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Joel D Allen, Sabyasachi Baboo, Oscar L Rodriguez, Sunny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Himansu</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Jianfu</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Zhou, Jonathan Hurtado, Claudia T Flynn, Katherine McKenney, Colin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Havenar-Daughton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Swati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Saha</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Kaitlyn Shields, Steven Schultze, Melissa L Smith, Chi-Hui Liang, Laura Toy, Simone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Pecetta</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Ying-</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Cing</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Lin, Jordan R Willis, Fabian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Sesterhenn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Daniel W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Kulp</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Xiaozhen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Hu, Christopher A Cottrell,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Xiaoya</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Zhou, Jennifer Ruiz,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Xuesong</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Wang, Usha Nair, Kathrin H Kirsch,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Hwei</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-Ling Cheng, Jillian Davis, Oleksandr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Kalyuzhniy</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Alessia Liguori, Jolene K Diedrich, Julia T Ngo, Vanessa Lewis, Nicole Phelps, Ryan D Tingle, Skye Spencer, Erik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Georgeson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Yumiko Adachi, Michael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Kubitz</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Saman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Eskandarzadeh</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Marc A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Elsliger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Rama R Amara, Elise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Landais</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Bryan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Briney</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Dennis R Burton, Diane G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Carnathan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Guido Silvestri, Corey T Watson, John R Yates 3rd, James C Paulson, Max Crispin,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Gevorg</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Grigoryan</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Andrew B Ward, Devin Sok, Frederick W Alt, </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Ian A Wilson, Facundo D Batista, Shane Crotty, William R </a:t>
            </a:r>
            <a:r>
              <a:rPr kumimoji="0" lang="en-US" sz="1000" b="1" i="0" u="none" strike="noStrike" kern="1200" cap="none" spc="0" normalizeH="0" baseline="0" noProof="0" dirty="0" err="1">
                <a:ln>
                  <a:noFill/>
                </a:ln>
                <a:solidFill>
                  <a:srgbClr val="000000"/>
                </a:solidFill>
                <a:effectLst/>
                <a:uLnTx/>
                <a:uFillTx/>
                <a:latin typeface="Arial" charset="0"/>
                <a:ea typeface="ＭＳ Ｐゴシック" charset="0"/>
              </a:rPr>
              <a:t>Schief</a:t>
            </a:r>
            <a:endParaRPr kumimoji="0" lang="en-US" sz="10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9" name="Picture 18" descr="A black letter on a white background&#10;&#10;Description automatically generated">
            <a:extLst>
              <a:ext uri="{FF2B5EF4-FFF2-40B4-BE49-F238E27FC236}">
                <a16:creationId xmlns:a16="http://schemas.microsoft.com/office/drawing/2014/main" id="{B77AFE80-7291-6478-CA37-BA8340BC36D9}"/>
              </a:ext>
            </a:extLst>
          </p:cNvPr>
          <p:cNvPicPr>
            <a:picLocks noChangeAspect="1"/>
          </p:cNvPicPr>
          <p:nvPr/>
        </p:nvPicPr>
        <p:blipFill>
          <a:blip r:embed="rId6"/>
          <a:stretch>
            <a:fillRect/>
          </a:stretch>
        </p:blipFill>
        <p:spPr>
          <a:xfrm>
            <a:off x="7041625" y="1264311"/>
            <a:ext cx="2480394" cy="428710"/>
          </a:xfrm>
          <a:prstGeom prst="rect">
            <a:avLst/>
          </a:prstGeom>
        </p:spPr>
      </p:pic>
      <p:cxnSp>
        <p:nvCxnSpPr>
          <p:cNvPr id="24" name="Straight Connector 23">
            <a:extLst>
              <a:ext uri="{FF2B5EF4-FFF2-40B4-BE49-F238E27FC236}">
                <a16:creationId xmlns:a16="http://schemas.microsoft.com/office/drawing/2014/main" id="{9FB6CA0F-D2D0-FCFD-BB07-B46A5C0DF195}"/>
              </a:ext>
            </a:extLst>
          </p:cNvPr>
          <p:cNvCxnSpPr>
            <a:cxnSpLocks/>
          </p:cNvCxnSpPr>
          <p:nvPr/>
        </p:nvCxnSpPr>
        <p:spPr>
          <a:xfrm>
            <a:off x="6950607" y="1763400"/>
            <a:ext cx="4402448" cy="0"/>
          </a:xfrm>
          <a:prstGeom prst="line">
            <a:avLst/>
          </a:prstGeom>
        </p:spPr>
        <p:style>
          <a:lnRef idx="1">
            <a:schemeClr val="accent1"/>
          </a:lnRef>
          <a:fillRef idx="0">
            <a:schemeClr val="accent1"/>
          </a:fillRef>
          <a:effectRef idx="0">
            <a:schemeClr val="accent1"/>
          </a:effectRef>
          <a:fontRef idx="minor">
            <a:schemeClr val="tx1"/>
          </a:fontRef>
        </p:style>
      </p:cxnSp>
      <p:pic>
        <p:nvPicPr>
          <p:cNvPr id="22530" name="Picture 2" descr="Fig. 7">
            <a:extLst>
              <a:ext uri="{FF2B5EF4-FFF2-40B4-BE49-F238E27FC236}">
                <a16:creationId xmlns:a16="http://schemas.microsoft.com/office/drawing/2014/main" id="{D8FBF827-67FF-8A12-9EAF-156EC2F8D5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095" t="62817" b="4312"/>
          <a:stretch/>
        </p:blipFill>
        <p:spPr bwMode="auto">
          <a:xfrm>
            <a:off x="1363194" y="1230623"/>
            <a:ext cx="3611020" cy="40055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BE5D40-4736-748C-0626-2928B653C522}"/>
              </a:ext>
            </a:extLst>
          </p:cNvPr>
          <p:cNvSpPr txBox="1"/>
          <p:nvPr/>
        </p:nvSpPr>
        <p:spPr>
          <a:xfrm>
            <a:off x="974310" y="6003486"/>
            <a:ext cx="43887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Immunogen</a:t>
            </a:r>
          </a:p>
        </p:txBody>
      </p:sp>
    </p:spTree>
    <p:extLst>
      <p:ext uri="{BB962C8B-B14F-4D97-AF65-F5344CB8AC3E}">
        <p14:creationId xmlns:p14="http://schemas.microsoft.com/office/powerpoint/2010/main" val="183881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0478E-4521-3062-3966-36866CA32A46}"/>
              </a:ext>
            </a:extLst>
          </p:cNvPr>
          <p:cNvSpPr txBox="1"/>
          <p:nvPr/>
        </p:nvSpPr>
        <p:spPr>
          <a:xfrm>
            <a:off x="241501" y="285990"/>
            <a:ext cx="115921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relay race to end AIDS</a:t>
            </a:r>
          </a:p>
        </p:txBody>
      </p:sp>
      <p:grpSp>
        <p:nvGrpSpPr>
          <p:cNvPr id="19" name="Group 18">
            <a:extLst>
              <a:ext uri="{FF2B5EF4-FFF2-40B4-BE49-F238E27FC236}">
                <a16:creationId xmlns:a16="http://schemas.microsoft.com/office/drawing/2014/main" id="{55A420C5-4D43-2650-F480-FDDC58F88DEA}"/>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FD9DAAFD-FB84-09A4-B1C2-FB46CB3C73C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8C0B1137-EBB5-9D84-3BC6-A3AA729BF362}"/>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423B54D0-997B-338C-278B-DA6E611EDE4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grpSp>
        <p:nvGrpSpPr>
          <p:cNvPr id="4" name="Group 3">
            <a:extLst>
              <a:ext uri="{FF2B5EF4-FFF2-40B4-BE49-F238E27FC236}">
                <a16:creationId xmlns:a16="http://schemas.microsoft.com/office/drawing/2014/main" id="{AE2E52EC-55F4-BD42-325D-D80491E4138D}"/>
              </a:ext>
            </a:extLst>
          </p:cNvPr>
          <p:cNvGrpSpPr/>
          <p:nvPr/>
        </p:nvGrpSpPr>
        <p:grpSpPr>
          <a:xfrm>
            <a:off x="-2102566" y="2459216"/>
            <a:ext cx="14268062" cy="3819389"/>
            <a:chOff x="-2102566" y="1868666"/>
            <a:chExt cx="14268062" cy="3819389"/>
          </a:xfrm>
        </p:grpSpPr>
        <p:pic>
          <p:nvPicPr>
            <p:cNvPr id="3" name="Picture 2">
              <a:extLst>
                <a:ext uri="{FF2B5EF4-FFF2-40B4-BE49-F238E27FC236}">
                  <a16:creationId xmlns:a16="http://schemas.microsoft.com/office/drawing/2014/main" id="{2B19C010-268D-12D6-14B6-61C6686899B9}"/>
                </a:ext>
              </a:extLst>
            </p:cNvPr>
            <p:cNvPicPr>
              <a:picLocks noChangeAspect="1"/>
            </p:cNvPicPr>
            <p:nvPr>
              <p:custDataLst>
                <p:tags r:id="rId1"/>
              </p:custDataLst>
            </p:nvPr>
          </p:nvPicPr>
          <p:blipFill rotWithShape="1">
            <a:blip r:embed="rId6"/>
            <a:srcRect t="34598" b="17905"/>
            <a:stretch/>
          </p:blipFill>
          <p:spPr>
            <a:xfrm>
              <a:off x="-321698" y="2430300"/>
              <a:ext cx="9459938" cy="3145248"/>
            </a:xfrm>
            <a:prstGeom prst="rect">
              <a:avLst/>
            </a:prstGeom>
          </p:spPr>
        </p:pic>
        <p:sp>
          <p:nvSpPr>
            <p:cNvPr id="5" name="Data 4">
              <a:extLst>
                <a:ext uri="{FF2B5EF4-FFF2-40B4-BE49-F238E27FC236}">
                  <a16:creationId xmlns:a16="http://schemas.microsoft.com/office/drawing/2014/main" id="{D3229574-492A-BC22-3BDD-FACAA81DADEC}"/>
                </a:ext>
              </a:extLst>
            </p:cNvPr>
            <p:cNvSpPr/>
            <p:nvPr/>
          </p:nvSpPr>
          <p:spPr>
            <a:xfrm flipV="1">
              <a:off x="-2102566" y="5285571"/>
              <a:ext cx="14268062" cy="402484"/>
            </a:xfrm>
            <a:prstGeom prst="flowChartInputOutpu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926066C-5736-C614-6EC8-0374CB1BAEB4}"/>
                </a:ext>
              </a:extLst>
            </p:cNvPr>
            <p:cNvSpPr/>
            <p:nvPr/>
          </p:nvSpPr>
          <p:spPr>
            <a:xfrm rot="292930" flipH="1">
              <a:off x="9628919" y="3525751"/>
              <a:ext cx="2426679" cy="3181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END OF AIDS</a:t>
              </a:r>
            </a:p>
          </p:txBody>
        </p:sp>
        <p:sp>
          <p:nvSpPr>
            <p:cNvPr id="10" name="Rectangle 9">
              <a:extLst>
                <a:ext uri="{FF2B5EF4-FFF2-40B4-BE49-F238E27FC236}">
                  <a16:creationId xmlns:a16="http://schemas.microsoft.com/office/drawing/2014/main" id="{492F5B69-A0F5-D634-92F3-327ABD56F166}"/>
                </a:ext>
              </a:extLst>
            </p:cNvPr>
            <p:cNvSpPr/>
            <p:nvPr/>
          </p:nvSpPr>
          <p:spPr>
            <a:xfrm>
              <a:off x="9618540" y="2924884"/>
              <a:ext cx="45719" cy="2221554"/>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517E16D-EEC3-516E-B9F8-5441F9AACA98}"/>
                </a:ext>
              </a:extLst>
            </p:cNvPr>
            <p:cNvSpPr/>
            <p:nvPr/>
          </p:nvSpPr>
          <p:spPr>
            <a:xfrm>
              <a:off x="12010538" y="3167268"/>
              <a:ext cx="45719" cy="2372553"/>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0AAD81-BFC3-49F2-3B37-4953D7ACFA61}"/>
                </a:ext>
              </a:extLst>
            </p:cNvPr>
            <p:cNvSpPr txBox="1"/>
            <p:nvPr/>
          </p:nvSpPr>
          <p:spPr>
            <a:xfrm rot="20451265">
              <a:off x="7484036" y="1868666"/>
              <a:ext cx="22248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Treatment as prevention</a:t>
              </a:r>
            </a:p>
          </p:txBody>
        </p:sp>
        <p:sp>
          <p:nvSpPr>
            <p:cNvPr id="15" name="TextBox 14">
              <a:extLst>
                <a:ext uri="{FF2B5EF4-FFF2-40B4-BE49-F238E27FC236}">
                  <a16:creationId xmlns:a16="http://schemas.microsoft.com/office/drawing/2014/main" id="{F7D7F907-9841-FAFB-A9F9-AF0D93334101}"/>
                </a:ext>
              </a:extLst>
            </p:cNvPr>
            <p:cNvSpPr txBox="1"/>
            <p:nvPr/>
          </p:nvSpPr>
          <p:spPr>
            <a:xfrm rot="20451265">
              <a:off x="5215715" y="2077395"/>
              <a:ext cx="2224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Daily oral </a:t>
              </a:r>
              <a:r>
                <a:rPr kumimoji="0" lang="en-US" sz="1800" b="1" i="0" u="none" strike="noStrike" kern="1200" cap="none" spc="0" normalizeH="0" baseline="0" noProof="0" dirty="0" err="1">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PrEP</a:t>
              </a:r>
              <a:endPar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7DF60312-03EE-59E4-9B35-78D7BB433DC0}"/>
                </a:ext>
              </a:extLst>
            </p:cNvPr>
            <p:cNvSpPr txBox="1"/>
            <p:nvPr/>
          </p:nvSpPr>
          <p:spPr>
            <a:xfrm rot="20451265">
              <a:off x="3168927" y="2138004"/>
              <a:ext cx="2224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Long-acting </a:t>
              </a:r>
              <a:r>
                <a:rPr kumimoji="0" lang="en-US" sz="1800" b="1" i="0" u="none" strike="noStrike" kern="1200" cap="none" spc="0" normalizeH="0" baseline="0" noProof="0" dirty="0" err="1">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PrEP</a:t>
              </a:r>
              <a:endPar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C0FBAC09-3154-0E79-864E-1EC00AA45CF1}"/>
                </a:ext>
              </a:extLst>
            </p:cNvPr>
            <p:cNvSpPr txBox="1"/>
            <p:nvPr/>
          </p:nvSpPr>
          <p:spPr>
            <a:xfrm rot="20451265">
              <a:off x="1231969" y="2077396"/>
              <a:ext cx="2224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HIV vaccine</a:t>
              </a:r>
            </a:p>
          </p:txBody>
        </p:sp>
      </p:grpSp>
      <p:sp>
        <p:nvSpPr>
          <p:cNvPr id="18" name="TextBox 17">
            <a:extLst>
              <a:ext uri="{FF2B5EF4-FFF2-40B4-BE49-F238E27FC236}">
                <a16:creationId xmlns:a16="http://schemas.microsoft.com/office/drawing/2014/main" id="{1D5EC26B-E84B-CFF1-A5E4-955C3028D75F}"/>
              </a:ext>
            </a:extLst>
          </p:cNvPr>
          <p:cNvSpPr txBox="1"/>
          <p:nvPr/>
        </p:nvSpPr>
        <p:spPr>
          <a:xfrm>
            <a:off x="334251" y="966292"/>
            <a:ext cx="115921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Despite the different paces of the development programs, we will need all these biomedical interventions in synergy with non-biomedical interventions to end AIDS</a:t>
            </a:r>
          </a:p>
        </p:txBody>
      </p:sp>
    </p:spTree>
    <p:extLst>
      <p:ext uri="{BB962C8B-B14F-4D97-AF65-F5344CB8AC3E}">
        <p14:creationId xmlns:p14="http://schemas.microsoft.com/office/powerpoint/2010/main" val="2779253615"/>
      </p:ext>
    </p:extLst>
  </p:cSld>
  <p:clrMapOvr>
    <a:masterClrMapping/>
  </p:clrMapOvr>
  <mc:AlternateContent xmlns:mc="http://schemas.openxmlformats.org/markup-compatibility/2006" xmlns:p14="http://schemas.microsoft.com/office/powerpoint/2010/main">
    <mc:Choice Requires="p14">
      <p:transition spd="slow" p14:dur="2000" advTm="52689"/>
    </mc:Choice>
    <mc:Fallback xmlns="">
      <p:transition spd="slow" advTm="5268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17380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What about the other epitope targets – V3-glycan (preclinical)</a:t>
            </a:r>
          </a:p>
        </p:txBody>
      </p:sp>
      <p:sp>
        <p:nvSpPr>
          <p:cNvPr id="4" name="TextBox 3">
            <a:extLst>
              <a:ext uri="{FF2B5EF4-FFF2-40B4-BE49-F238E27FC236}">
                <a16:creationId xmlns:a16="http://schemas.microsoft.com/office/drawing/2014/main" id="{829C78C9-5C00-8B59-0B7E-6E5F39DA2783}"/>
              </a:ext>
            </a:extLst>
          </p:cNvPr>
          <p:cNvSpPr txBox="1"/>
          <p:nvPr/>
        </p:nvSpPr>
        <p:spPr>
          <a:xfrm>
            <a:off x="1489277" y="5147504"/>
            <a:ext cx="43887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N332-GT5</a:t>
            </a:r>
          </a:p>
        </p:txBody>
      </p:sp>
      <p:cxnSp>
        <p:nvCxnSpPr>
          <p:cNvPr id="5" name="Straight Connector 4">
            <a:extLst>
              <a:ext uri="{FF2B5EF4-FFF2-40B4-BE49-F238E27FC236}">
                <a16:creationId xmlns:a16="http://schemas.microsoft.com/office/drawing/2014/main" id="{FF10EC13-B519-B66A-E0EF-8D9704611FFE}"/>
              </a:ext>
            </a:extLst>
          </p:cNvPr>
          <p:cNvCxnSpPr>
            <a:cxnSpLocks/>
          </p:cNvCxnSpPr>
          <p:nvPr/>
        </p:nvCxnSpPr>
        <p:spPr>
          <a:xfrm>
            <a:off x="7106046" y="1024199"/>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95C743F-09A5-1892-B30C-EF092E08A410}"/>
              </a:ext>
            </a:extLst>
          </p:cNvPr>
          <p:cNvSpPr/>
          <p:nvPr/>
        </p:nvSpPr>
        <p:spPr>
          <a:xfrm>
            <a:off x="7457749" y="1291722"/>
            <a:ext cx="3706151" cy="8610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3">
            <a:extLst>
              <a:ext uri="{FF2B5EF4-FFF2-40B4-BE49-F238E27FC236}">
                <a16:creationId xmlns:a16="http://schemas.microsoft.com/office/drawing/2014/main" id="{0AA87FBF-4E91-EBC5-6BE8-E5B31FD5C563}"/>
              </a:ext>
            </a:extLst>
          </p:cNvPr>
          <p:cNvSpPr>
            <a:spLocks noChangeAspect="1" noChangeArrowheads="1"/>
          </p:cNvSpPr>
          <p:nvPr/>
        </p:nvSpPr>
        <p:spPr bwMode="auto">
          <a:xfrm>
            <a:off x="7443321" y="1166603"/>
            <a:ext cx="4421621" cy="4983548"/>
          </a:xfrm>
          <a:prstGeom prst="rect">
            <a:avLst/>
          </a:pr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 name="Picture 9" descr="paper.tif">
            <a:extLst>
              <a:ext uri="{FF2B5EF4-FFF2-40B4-BE49-F238E27FC236}">
                <a16:creationId xmlns:a16="http://schemas.microsoft.com/office/drawing/2014/main" id="{9A8A5AD7-D3BE-780A-69BD-3E88289EAC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20317" y="1763400"/>
            <a:ext cx="4339880" cy="4386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E35CB0AD-3A9D-B186-6C3E-159C0A6B1916}"/>
              </a:ext>
            </a:extLst>
          </p:cNvPr>
          <p:cNvSpPr txBox="1">
            <a:spLocks noChangeAspect="1" noChangeArrowheads="1"/>
          </p:cNvSpPr>
          <p:nvPr/>
        </p:nvSpPr>
        <p:spPr bwMode="auto">
          <a:xfrm>
            <a:off x="10248438" y="1215981"/>
            <a:ext cx="1489269"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May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Volume 384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Issue 6697</a:t>
            </a:r>
          </a:p>
        </p:txBody>
      </p:sp>
      <p:sp>
        <p:nvSpPr>
          <p:cNvPr id="14" name="TextBox 13">
            <a:extLst>
              <a:ext uri="{FF2B5EF4-FFF2-40B4-BE49-F238E27FC236}">
                <a16:creationId xmlns:a16="http://schemas.microsoft.com/office/drawing/2014/main" id="{0321E835-6617-41D6-C607-F0FDCE0348A8}"/>
              </a:ext>
            </a:extLst>
          </p:cNvPr>
          <p:cNvSpPr txBox="1">
            <a:spLocks noChangeAspect="1" noChangeArrowheads="1"/>
          </p:cNvSpPr>
          <p:nvPr/>
        </p:nvSpPr>
        <p:spPr bwMode="auto">
          <a:xfrm>
            <a:off x="7716444" y="2031728"/>
            <a:ext cx="4030263" cy="386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Vaccine priming of rare HIV broadly neutralizing antibody precursors in nonhuman primates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Jon M Steichen, Ivy Phung, Eugenia Salcedo, Gabriel </a:t>
            </a:r>
            <a:r>
              <a:rPr kumimoji="0" lang="en-US" sz="1100" b="1" i="0" u="none" strike="noStrike" kern="1200" cap="none" spc="0" normalizeH="0" baseline="0" noProof="0" dirty="0" err="1">
                <a:ln>
                  <a:noFill/>
                </a:ln>
                <a:solidFill>
                  <a:srgbClr val="000000"/>
                </a:solidFill>
                <a:effectLst/>
                <a:uLnTx/>
                <a:uFillTx/>
                <a:latin typeface="Arial" charset="0"/>
                <a:ea typeface="ＭＳ Ｐゴシック" charset="0"/>
              </a:rPr>
              <a:t>Ozorowski</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Jordan R Willis, Sabyasachi Baboo, Alessia Liguori, Christopher A Cottrell, Jonathan L Torres, Patrick J Madden, Krystal M Ma, Henry J Sutton,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Jeong</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Hyun Lee, Oleksandr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Kalyuzhniy</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Joel D Allen, Oscar L Rodriguez, Yumiko Adachi, Tina-Marie Mullen, Erik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Georgeson</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Michael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Kubitz</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Alison Burns, Shawn Barman, Rohini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Mopuri</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Amanda Metz, Tasha K Altheide, Jolene K Diedrich, Swati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Saha</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Kaitlyn Shields, Steven E Schultze, Melissa L Smith, Torben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Schiffner</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Dennis R Burton, Corey T Watson, Steven E </a:t>
            </a:r>
            <a:r>
              <a:rPr kumimoji="0" lang="en-US" sz="1100" b="0" i="0" u="none" strike="noStrike" kern="1200" cap="none" spc="0" normalizeH="0" baseline="0" noProof="0" dirty="0" err="1">
                <a:ln>
                  <a:noFill/>
                </a:ln>
                <a:solidFill>
                  <a:srgbClr val="000000"/>
                </a:solidFill>
                <a:effectLst/>
                <a:uLnTx/>
                <a:uFillTx/>
                <a:latin typeface="Arial" charset="0"/>
                <a:ea typeface="ＭＳ Ｐゴシック" charset="0"/>
              </a:rPr>
              <a:t>Bosinger</a:t>
            </a: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 Max Crispin, John R Yates 3rd, James C Paulson, </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Andrew B Ward, Devin Sok, Shane Crotty, William R </a:t>
            </a:r>
            <a:r>
              <a:rPr kumimoji="0" lang="en-US" sz="1100" b="1" i="0" u="none" strike="noStrike" kern="1200" cap="none" spc="0" normalizeH="0" baseline="0" noProof="0" dirty="0" err="1">
                <a:ln>
                  <a:noFill/>
                </a:ln>
                <a:solidFill>
                  <a:srgbClr val="000000"/>
                </a:solidFill>
                <a:effectLst/>
                <a:uLnTx/>
                <a:uFillTx/>
                <a:latin typeface="Arial" charset="0"/>
                <a:ea typeface="ＭＳ Ｐゴシック" charset="0"/>
              </a:rPr>
              <a:t>Schief</a:t>
            </a:r>
            <a:endParaRPr kumimoji="0" lang="en-US" sz="1100" b="0" i="0" u="none" strike="noStrike" kern="1200" cap="none" spc="0" normalizeH="0" baseline="0" noProof="0" dirty="0">
              <a:ln>
                <a:noFill/>
              </a:ln>
              <a:solidFill>
                <a:srgbClr val="000000"/>
              </a:solidFill>
              <a:effectLst/>
              <a:uLnTx/>
              <a:uFillTx/>
              <a:latin typeface="Arial" charset="0"/>
              <a:ea typeface="ＭＳ Ｐゴシック" charset="0"/>
            </a:endParaRPr>
          </a:p>
        </p:txBody>
      </p:sp>
      <p:cxnSp>
        <p:nvCxnSpPr>
          <p:cNvPr id="24" name="Straight Connector 23">
            <a:extLst>
              <a:ext uri="{FF2B5EF4-FFF2-40B4-BE49-F238E27FC236}">
                <a16:creationId xmlns:a16="http://schemas.microsoft.com/office/drawing/2014/main" id="{9FB6CA0F-D2D0-FCFD-BB07-B46A5C0DF195}"/>
              </a:ext>
            </a:extLst>
          </p:cNvPr>
          <p:cNvCxnSpPr/>
          <p:nvPr/>
        </p:nvCxnSpPr>
        <p:spPr>
          <a:xfrm>
            <a:off x="7457749" y="1763400"/>
            <a:ext cx="415052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0" descr="science.pdf">
            <a:extLst>
              <a:ext uri="{FF2B5EF4-FFF2-40B4-BE49-F238E27FC236}">
                <a16:creationId xmlns:a16="http://schemas.microsoft.com/office/drawing/2014/main" id="{70BC6BCA-005B-7CBC-8124-AC0AE347C7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79630" y="1234342"/>
            <a:ext cx="1648429" cy="449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4A59938-E93E-BD75-CCCD-07BF3F894465}"/>
              </a:ext>
            </a:extLst>
          </p:cNvPr>
          <p:cNvPicPr>
            <a:picLocks noChangeAspect="1"/>
          </p:cNvPicPr>
          <p:nvPr/>
        </p:nvPicPr>
        <p:blipFill>
          <a:blip r:embed="rId7"/>
          <a:stretch>
            <a:fillRect/>
          </a:stretch>
        </p:blipFill>
        <p:spPr>
          <a:xfrm>
            <a:off x="266176" y="2565932"/>
            <a:ext cx="6528578" cy="2208917"/>
          </a:xfrm>
          <a:prstGeom prst="rect">
            <a:avLst/>
          </a:prstGeom>
        </p:spPr>
      </p:pic>
      <p:sp>
        <p:nvSpPr>
          <p:cNvPr id="53" name="TextBox 52">
            <a:extLst>
              <a:ext uri="{FF2B5EF4-FFF2-40B4-BE49-F238E27FC236}">
                <a16:creationId xmlns:a16="http://schemas.microsoft.com/office/drawing/2014/main" id="{B7B0687B-7437-56FD-7B00-8D4879886F63}"/>
              </a:ext>
            </a:extLst>
          </p:cNvPr>
          <p:cNvSpPr txBox="1"/>
          <p:nvPr/>
        </p:nvSpPr>
        <p:spPr>
          <a:xfrm>
            <a:off x="83944" y="1567999"/>
            <a:ext cx="18842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germline</a:t>
            </a:r>
          </a:p>
        </p:txBody>
      </p:sp>
      <p:sp>
        <p:nvSpPr>
          <p:cNvPr id="54" name="TextBox 53">
            <a:extLst>
              <a:ext uri="{FF2B5EF4-FFF2-40B4-BE49-F238E27FC236}">
                <a16:creationId xmlns:a16="http://schemas.microsoft.com/office/drawing/2014/main" id="{10FC72B6-C637-3356-1925-7B3262BCBD2E}"/>
              </a:ext>
            </a:extLst>
          </p:cNvPr>
          <p:cNvSpPr txBox="1"/>
          <p:nvPr/>
        </p:nvSpPr>
        <p:spPr>
          <a:xfrm>
            <a:off x="2098930" y="1567999"/>
            <a:ext cx="45392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immunization results</a:t>
            </a:r>
          </a:p>
        </p:txBody>
      </p:sp>
      <p:cxnSp>
        <p:nvCxnSpPr>
          <p:cNvPr id="56" name="Straight Connector 55">
            <a:extLst>
              <a:ext uri="{FF2B5EF4-FFF2-40B4-BE49-F238E27FC236}">
                <a16:creationId xmlns:a16="http://schemas.microsoft.com/office/drawing/2014/main" id="{5E8D674D-5F00-8F35-A95A-4C215F7EB468}"/>
              </a:ext>
            </a:extLst>
          </p:cNvPr>
          <p:cNvCxnSpPr/>
          <p:nvPr/>
        </p:nvCxnSpPr>
        <p:spPr>
          <a:xfrm>
            <a:off x="1954303" y="2188632"/>
            <a:ext cx="4840451" cy="0"/>
          </a:xfrm>
          <a:prstGeom prst="line">
            <a:avLst/>
          </a:prstGeom>
          <a:ln w="28575">
            <a:solidFill>
              <a:srgbClr val="13344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95F9507-3215-A809-2CA3-EA1002945566}"/>
              </a:ext>
            </a:extLst>
          </p:cNvPr>
          <p:cNvCxnSpPr>
            <a:cxnSpLocks/>
          </p:cNvCxnSpPr>
          <p:nvPr/>
        </p:nvCxnSpPr>
        <p:spPr>
          <a:xfrm>
            <a:off x="266176" y="2188632"/>
            <a:ext cx="1455078" cy="0"/>
          </a:xfrm>
          <a:prstGeom prst="line">
            <a:avLst/>
          </a:prstGeom>
          <a:ln w="28575">
            <a:solidFill>
              <a:srgbClr val="13344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A1E4D6-3A78-5ACC-D850-05D780D993B3}"/>
              </a:ext>
            </a:extLst>
          </p:cNvPr>
          <p:cNvSpPr txBox="1"/>
          <p:nvPr/>
        </p:nvSpPr>
        <p:spPr>
          <a:xfrm>
            <a:off x="1489277" y="5790649"/>
            <a:ext cx="43887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Immunogen</a:t>
            </a:r>
          </a:p>
        </p:txBody>
      </p:sp>
    </p:spTree>
    <p:extLst>
      <p:ext uri="{BB962C8B-B14F-4D97-AF65-F5344CB8AC3E}">
        <p14:creationId xmlns:p14="http://schemas.microsoft.com/office/powerpoint/2010/main" val="1886257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3287BF-EAF3-FE80-13B7-EFED53CFE4CB}"/>
              </a:ext>
            </a:extLst>
          </p:cNvPr>
          <p:cNvSpPr txBox="1"/>
          <p:nvPr/>
        </p:nvSpPr>
        <p:spPr>
          <a:xfrm>
            <a:off x="241501" y="297795"/>
            <a:ext cx="9894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Other </a:t>
            </a:r>
            <a:r>
              <a:rPr lang="en-US" sz="3600" b="1" dirty="0">
                <a:solidFill>
                  <a:srgbClr val="02106A"/>
                </a:solidFill>
                <a:latin typeface="Helvetica Neue" panose="02000503000000020004" pitchFamily="2" charset="0"/>
                <a:ea typeface="Helvetica Neue" panose="02000503000000020004" pitchFamily="2" charset="0"/>
                <a:cs typeface="Helvetica Neue" panose="02000503000000020004" pitchFamily="2" charset="0"/>
              </a:rPr>
              <a:t>active or planned </a:t>
            </a:r>
            <a:r>
              <a:rPr kumimoji="0" lang="en-US" sz="3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trials in the pipeline </a:t>
            </a:r>
          </a:p>
        </p:txBody>
      </p:sp>
      <p:grpSp>
        <p:nvGrpSpPr>
          <p:cNvPr id="4" name="Group 3">
            <a:extLst>
              <a:ext uri="{FF2B5EF4-FFF2-40B4-BE49-F238E27FC236}">
                <a16:creationId xmlns:a16="http://schemas.microsoft.com/office/drawing/2014/main" id="{187162AB-3B28-7D55-AFCA-6D707F8F4358}"/>
              </a:ext>
            </a:extLst>
          </p:cNvPr>
          <p:cNvGrpSpPr/>
          <p:nvPr/>
        </p:nvGrpSpPr>
        <p:grpSpPr>
          <a:xfrm>
            <a:off x="479322" y="1219300"/>
            <a:ext cx="11570781" cy="5318774"/>
            <a:chOff x="2289969" y="1612148"/>
            <a:chExt cx="9497497" cy="5318774"/>
          </a:xfrm>
        </p:grpSpPr>
        <p:grpSp>
          <p:nvGrpSpPr>
            <p:cNvPr id="5" name="Group 4">
              <a:extLst>
                <a:ext uri="{FF2B5EF4-FFF2-40B4-BE49-F238E27FC236}">
                  <a16:creationId xmlns:a16="http://schemas.microsoft.com/office/drawing/2014/main" id="{43AE8843-493B-EC03-0F0D-34364A019A7F}"/>
                </a:ext>
              </a:extLst>
            </p:cNvPr>
            <p:cNvGrpSpPr/>
            <p:nvPr/>
          </p:nvGrpSpPr>
          <p:grpSpPr>
            <a:xfrm>
              <a:off x="2522421" y="2443717"/>
              <a:ext cx="8553920" cy="461665"/>
              <a:chOff x="2522421" y="2443717"/>
              <a:chExt cx="8553920" cy="461665"/>
            </a:xfrm>
          </p:grpSpPr>
          <p:sp>
            <p:nvSpPr>
              <p:cNvPr id="21" name="TextBox 20">
                <a:extLst>
                  <a:ext uri="{FF2B5EF4-FFF2-40B4-BE49-F238E27FC236}">
                    <a16:creationId xmlns:a16="http://schemas.microsoft.com/office/drawing/2014/main" id="{0DFE424E-E807-9114-C54E-0F0C4D72A09A}"/>
                  </a:ext>
                </a:extLst>
              </p:cNvPr>
              <p:cNvSpPr txBox="1"/>
              <p:nvPr/>
            </p:nvSpPr>
            <p:spPr>
              <a:xfrm>
                <a:off x="2522421" y="2443717"/>
                <a:ext cx="3041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GrAd</a:t>
                </a:r>
                <a:endParaRPr kumimoji="0" lang="en-US" sz="24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extBox 21">
                <a:extLst>
                  <a:ext uri="{FF2B5EF4-FFF2-40B4-BE49-F238E27FC236}">
                    <a16:creationId xmlns:a16="http://schemas.microsoft.com/office/drawing/2014/main" id="{4191B62E-B04A-4B31-5A4F-67531A37C52F}"/>
                  </a:ext>
                </a:extLst>
              </p:cNvPr>
              <p:cNvSpPr txBox="1"/>
              <p:nvPr/>
            </p:nvSpPr>
            <p:spPr>
              <a:xfrm>
                <a:off x="5815434" y="2443717"/>
                <a:ext cx="5260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T cell vaccine; gorilla adenovector</a:t>
                </a:r>
                <a:endParaRPr kumimoji="0" lang="en-US" sz="24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6" name="Group 5">
              <a:extLst>
                <a:ext uri="{FF2B5EF4-FFF2-40B4-BE49-F238E27FC236}">
                  <a16:creationId xmlns:a16="http://schemas.microsoft.com/office/drawing/2014/main" id="{B14FDA72-84B8-F2E2-1A02-C1A23E5CAE7D}"/>
                </a:ext>
              </a:extLst>
            </p:cNvPr>
            <p:cNvGrpSpPr/>
            <p:nvPr/>
          </p:nvGrpSpPr>
          <p:grpSpPr>
            <a:xfrm>
              <a:off x="2522421" y="3265713"/>
              <a:ext cx="8553919" cy="461665"/>
              <a:chOff x="2522421" y="3326154"/>
              <a:chExt cx="8553919" cy="461665"/>
            </a:xfrm>
          </p:grpSpPr>
          <p:sp>
            <p:nvSpPr>
              <p:cNvPr id="19" name="TextBox 18">
                <a:extLst>
                  <a:ext uri="{FF2B5EF4-FFF2-40B4-BE49-F238E27FC236}">
                    <a16:creationId xmlns:a16="http://schemas.microsoft.com/office/drawing/2014/main" id="{76C5989F-493C-1DE5-E2B8-DB0E29A3251B}"/>
                  </a:ext>
                </a:extLst>
              </p:cNvPr>
              <p:cNvSpPr txBox="1"/>
              <p:nvPr/>
            </p:nvSpPr>
            <p:spPr>
              <a:xfrm>
                <a:off x="2522421" y="3326154"/>
                <a:ext cx="3041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HVTN 302</a:t>
                </a:r>
              </a:p>
            </p:txBody>
          </p:sp>
          <p:sp>
            <p:nvSpPr>
              <p:cNvPr id="20" name="TextBox 19">
                <a:extLst>
                  <a:ext uri="{FF2B5EF4-FFF2-40B4-BE49-F238E27FC236}">
                    <a16:creationId xmlns:a16="http://schemas.microsoft.com/office/drawing/2014/main" id="{68EB19E4-145F-4DF4-D39A-4EC275991D37}"/>
                  </a:ext>
                </a:extLst>
              </p:cNvPr>
              <p:cNvSpPr txBox="1"/>
              <p:nvPr/>
            </p:nvSpPr>
            <p:spPr>
              <a:xfrm>
                <a:off x="5815436" y="3326154"/>
                <a:ext cx="52609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Membrane-bound trimer, mRNA vaccine</a:t>
                </a:r>
              </a:p>
            </p:txBody>
          </p:sp>
        </p:grpSp>
        <p:grpSp>
          <p:nvGrpSpPr>
            <p:cNvPr id="7" name="Group 6">
              <a:extLst>
                <a:ext uri="{FF2B5EF4-FFF2-40B4-BE49-F238E27FC236}">
                  <a16:creationId xmlns:a16="http://schemas.microsoft.com/office/drawing/2014/main" id="{467BC39C-2074-F47F-A107-DF819A6FEA23}"/>
                </a:ext>
              </a:extLst>
            </p:cNvPr>
            <p:cNvGrpSpPr/>
            <p:nvPr/>
          </p:nvGrpSpPr>
          <p:grpSpPr>
            <a:xfrm>
              <a:off x="2522421" y="4087709"/>
              <a:ext cx="9265045" cy="461665"/>
              <a:chOff x="2522421" y="4179708"/>
              <a:chExt cx="9265045" cy="461665"/>
            </a:xfrm>
          </p:grpSpPr>
          <p:sp>
            <p:nvSpPr>
              <p:cNvPr id="17" name="TextBox 16">
                <a:extLst>
                  <a:ext uri="{FF2B5EF4-FFF2-40B4-BE49-F238E27FC236}">
                    <a16:creationId xmlns:a16="http://schemas.microsoft.com/office/drawing/2014/main" id="{393A7490-EA55-DA7D-4E93-49EA44BDE8CE}"/>
                  </a:ext>
                </a:extLst>
              </p:cNvPr>
              <p:cNvSpPr txBox="1"/>
              <p:nvPr/>
            </p:nvSpPr>
            <p:spPr>
              <a:xfrm>
                <a:off x="2522421" y="4179708"/>
                <a:ext cx="3041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HVTN 303</a:t>
                </a:r>
                <a:endParaRPr kumimoji="0" lang="en-US" sz="24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94EFFFC5-071D-0DEF-FFDB-0199F4666E4D}"/>
                  </a:ext>
                </a:extLst>
              </p:cNvPr>
              <p:cNvSpPr txBox="1"/>
              <p:nvPr/>
            </p:nvSpPr>
            <p:spPr>
              <a:xfrm>
                <a:off x="5815436" y="4179708"/>
                <a:ext cx="59720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Fusion peptide immunogen, protein prime/boost</a:t>
                </a:r>
                <a:endParaRPr kumimoji="0" lang="en-US" sz="24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8" name="Group 7">
              <a:extLst>
                <a:ext uri="{FF2B5EF4-FFF2-40B4-BE49-F238E27FC236}">
                  <a16:creationId xmlns:a16="http://schemas.microsoft.com/office/drawing/2014/main" id="{4ED2CD4D-90F6-DF9F-ABB7-D91652FDDC8C}"/>
                </a:ext>
              </a:extLst>
            </p:cNvPr>
            <p:cNvGrpSpPr/>
            <p:nvPr/>
          </p:nvGrpSpPr>
          <p:grpSpPr>
            <a:xfrm>
              <a:off x="2522421" y="4909705"/>
              <a:ext cx="7733238" cy="486581"/>
              <a:chOff x="2522421" y="5094689"/>
              <a:chExt cx="7733238" cy="486581"/>
            </a:xfrm>
          </p:grpSpPr>
          <p:sp>
            <p:nvSpPr>
              <p:cNvPr id="15" name="TextBox 14">
                <a:extLst>
                  <a:ext uri="{FF2B5EF4-FFF2-40B4-BE49-F238E27FC236}">
                    <a16:creationId xmlns:a16="http://schemas.microsoft.com/office/drawing/2014/main" id="{78C447DC-696E-E0F9-51B5-9819D0236447}"/>
                  </a:ext>
                </a:extLst>
              </p:cNvPr>
              <p:cNvSpPr txBox="1"/>
              <p:nvPr/>
            </p:nvSpPr>
            <p:spPr>
              <a:xfrm>
                <a:off x="2522421" y="5119605"/>
                <a:ext cx="3041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IAVI C112</a:t>
                </a:r>
              </a:p>
            </p:txBody>
          </p:sp>
          <p:sp>
            <p:nvSpPr>
              <p:cNvPr id="16" name="TextBox 15">
                <a:extLst>
                  <a:ext uri="{FF2B5EF4-FFF2-40B4-BE49-F238E27FC236}">
                    <a16:creationId xmlns:a16="http://schemas.microsoft.com/office/drawing/2014/main" id="{5B402DFE-882F-104A-2044-51557E08FEB7}"/>
                  </a:ext>
                </a:extLst>
              </p:cNvPr>
              <p:cNvSpPr txBox="1"/>
              <p:nvPr/>
            </p:nvSpPr>
            <p:spPr>
              <a:xfrm>
                <a:off x="5815441" y="5094689"/>
                <a:ext cx="444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Trimer immunizations in PLWH</a:t>
                </a:r>
                <a:endParaRPr kumimoji="0" lang="en-US" sz="24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3" name="TextBox 12">
              <a:extLst>
                <a:ext uri="{FF2B5EF4-FFF2-40B4-BE49-F238E27FC236}">
                  <a16:creationId xmlns:a16="http://schemas.microsoft.com/office/drawing/2014/main" id="{F2A86416-F76F-9590-0839-FA842F94D844}"/>
                </a:ext>
              </a:extLst>
            </p:cNvPr>
            <p:cNvSpPr txBox="1"/>
            <p:nvPr/>
          </p:nvSpPr>
          <p:spPr>
            <a:xfrm>
              <a:off x="2522420" y="6469257"/>
              <a:ext cx="3041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 many others … </a:t>
              </a:r>
            </a:p>
          </p:txBody>
        </p:sp>
        <p:sp>
          <p:nvSpPr>
            <p:cNvPr id="10" name="TextBox 9">
              <a:extLst>
                <a:ext uri="{FF2B5EF4-FFF2-40B4-BE49-F238E27FC236}">
                  <a16:creationId xmlns:a16="http://schemas.microsoft.com/office/drawing/2014/main" id="{5668198A-A091-F947-F207-FD31E2B19E41}"/>
                </a:ext>
              </a:extLst>
            </p:cNvPr>
            <p:cNvSpPr txBox="1"/>
            <p:nvPr/>
          </p:nvSpPr>
          <p:spPr>
            <a:xfrm>
              <a:off x="2522420" y="1616097"/>
              <a:ext cx="5716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Trial</a:t>
              </a:r>
            </a:p>
          </p:txBody>
        </p:sp>
        <p:sp>
          <p:nvSpPr>
            <p:cNvPr id="11" name="TextBox 10">
              <a:extLst>
                <a:ext uri="{FF2B5EF4-FFF2-40B4-BE49-F238E27FC236}">
                  <a16:creationId xmlns:a16="http://schemas.microsoft.com/office/drawing/2014/main" id="{626688E7-7AE6-43ED-82BA-F7566F6CFC15}"/>
                </a:ext>
              </a:extLst>
            </p:cNvPr>
            <p:cNvSpPr txBox="1"/>
            <p:nvPr/>
          </p:nvSpPr>
          <p:spPr>
            <a:xfrm>
              <a:off x="5753089" y="1612148"/>
              <a:ext cx="17031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Type of vaccine</a:t>
              </a:r>
            </a:p>
          </p:txBody>
        </p:sp>
        <p:cxnSp>
          <p:nvCxnSpPr>
            <p:cNvPr id="12" name="Straight Connector 11">
              <a:extLst>
                <a:ext uri="{FF2B5EF4-FFF2-40B4-BE49-F238E27FC236}">
                  <a16:creationId xmlns:a16="http://schemas.microsoft.com/office/drawing/2014/main" id="{B47005D6-B788-9AE5-F6EA-440B05FAB7C0}"/>
                </a:ext>
              </a:extLst>
            </p:cNvPr>
            <p:cNvCxnSpPr>
              <a:cxnSpLocks/>
            </p:cNvCxnSpPr>
            <p:nvPr/>
          </p:nvCxnSpPr>
          <p:spPr>
            <a:xfrm>
              <a:off x="2289969" y="2266758"/>
              <a:ext cx="9307998" cy="0"/>
            </a:xfrm>
            <a:prstGeom prst="line">
              <a:avLst/>
            </a:prstGeom>
            <a:ln w="28575">
              <a:solidFill>
                <a:srgbClr val="13344E"/>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46C2010C-A109-B8FF-FA68-EEA258845E30}"/>
              </a:ext>
            </a:extLst>
          </p:cNvPr>
          <p:cNvSpPr txBox="1"/>
          <p:nvPr/>
        </p:nvSpPr>
        <p:spPr>
          <a:xfrm>
            <a:off x="762517" y="5376231"/>
            <a:ext cx="3705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PP Neue Montreal" panose="020B0504010101010104" pitchFamily="34" charset="77"/>
                <a:ea typeface="+mn-ea"/>
                <a:cs typeface="PP Neue Montreal" panose="020B0504010101010104" pitchFamily="34" charset="77"/>
              </a:rPr>
              <a:t>HVTN 142</a:t>
            </a:r>
          </a:p>
        </p:txBody>
      </p:sp>
      <p:sp>
        <p:nvSpPr>
          <p:cNvPr id="14" name="TextBox 13">
            <a:extLst>
              <a:ext uri="{FF2B5EF4-FFF2-40B4-BE49-F238E27FC236}">
                <a16:creationId xmlns:a16="http://schemas.microsoft.com/office/drawing/2014/main" id="{8FBC72C3-4F98-418D-692E-3AFAFC5BA97F}"/>
              </a:ext>
            </a:extLst>
          </p:cNvPr>
          <p:cNvSpPr txBox="1"/>
          <p:nvPr/>
        </p:nvSpPr>
        <p:spPr>
          <a:xfrm>
            <a:off x="4774397" y="5351315"/>
            <a:ext cx="6868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344E"/>
                </a:solidFill>
                <a:effectLst/>
                <a:uLnTx/>
                <a:uFillTx/>
                <a:latin typeface="PP Neue Montreal" panose="020B0504010101010104" pitchFamily="34" charset="77"/>
                <a:ea typeface="+mn-ea"/>
                <a:cs typeface="PP Neue Montreal" panose="020B0504010101010104" pitchFamily="34" charset="77"/>
              </a:rPr>
              <a:t>CMV-vaccine to elicit T cell responses</a:t>
            </a:r>
            <a:endParaRPr kumimoji="0" lang="en-US" sz="2400" b="1" i="0" u="none" strike="noStrike" kern="1200" cap="none" spc="0" normalizeH="0" baseline="0" noProof="0" dirty="0">
              <a:ln>
                <a:noFill/>
              </a:ln>
              <a:solidFill>
                <a:srgbClr val="13344E"/>
              </a:solidFill>
              <a:effectLst/>
              <a:uLnTx/>
              <a:uFillTx/>
              <a:latin typeface="PP Neue Montreal" panose="020B0504010101010104" pitchFamily="34" charset="77"/>
              <a:ea typeface="+mn-ea"/>
              <a:cs typeface="PP Neue Montreal" panose="020B0504010101010104" pitchFamily="34" charset="77"/>
            </a:endParaRPr>
          </a:p>
        </p:txBody>
      </p:sp>
    </p:spTree>
    <p:extLst>
      <p:ext uri="{BB962C8B-B14F-4D97-AF65-F5344CB8AC3E}">
        <p14:creationId xmlns:p14="http://schemas.microsoft.com/office/powerpoint/2010/main" val="480190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0478E-4521-3062-3966-36866CA32A46}"/>
              </a:ext>
            </a:extLst>
          </p:cNvPr>
          <p:cNvSpPr txBox="1"/>
          <p:nvPr/>
        </p:nvSpPr>
        <p:spPr>
          <a:xfrm>
            <a:off x="241501" y="362190"/>
            <a:ext cx="86184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Where is the HIV vaccine field now</a:t>
            </a:r>
          </a:p>
        </p:txBody>
      </p:sp>
      <p:grpSp>
        <p:nvGrpSpPr>
          <p:cNvPr id="15" name="Group 14">
            <a:extLst>
              <a:ext uri="{FF2B5EF4-FFF2-40B4-BE49-F238E27FC236}">
                <a16:creationId xmlns:a16="http://schemas.microsoft.com/office/drawing/2014/main" id="{8DBD6106-35AD-9290-6A7F-1B492797DE18}"/>
              </a:ext>
            </a:extLst>
          </p:cNvPr>
          <p:cNvGrpSpPr/>
          <p:nvPr/>
        </p:nvGrpSpPr>
        <p:grpSpPr>
          <a:xfrm>
            <a:off x="797559" y="1514847"/>
            <a:ext cx="10596881" cy="1077218"/>
            <a:chOff x="556541" y="1282259"/>
            <a:chExt cx="11078918" cy="1077218"/>
          </a:xfrm>
        </p:grpSpPr>
        <p:sp>
          <p:nvSpPr>
            <p:cNvPr id="3" name="TextBox 2">
              <a:extLst>
                <a:ext uri="{FF2B5EF4-FFF2-40B4-BE49-F238E27FC236}">
                  <a16:creationId xmlns:a16="http://schemas.microsoft.com/office/drawing/2014/main" id="{C93BE209-2AD1-E354-3BA4-14C734D88851}"/>
                </a:ext>
              </a:extLst>
            </p:cNvPr>
            <p:cNvSpPr txBox="1"/>
            <p:nvPr/>
          </p:nvSpPr>
          <p:spPr>
            <a:xfrm>
              <a:off x="1174045" y="1282259"/>
              <a:ext cx="104614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13344E"/>
                  </a:solidFill>
                  <a:latin typeface="Helvetica Neue" panose="02000503000000020004" pitchFamily="2" charset="0"/>
                  <a:ea typeface="Helvetica Neue" panose="02000503000000020004" pitchFamily="2" charset="0"/>
                  <a:cs typeface="Helvetica Neue" panose="02000503000000020004" pitchFamily="2" charset="0"/>
                </a:rPr>
                <a:t>New HIV vaccine concepts are now being tested in human trials </a:t>
              </a:r>
              <a:endParaRPr kumimoji="0" lang="en-US" sz="32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A4F881A5-B8E7-4EBC-6DAC-74587D7E858C}"/>
                </a:ext>
              </a:extLst>
            </p:cNvPr>
            <p:cNvSpPr>
              <a:spLocks noChangeAspect="1"/>
            </p:cNvSpPr>
            <p:nvPr/>
          </p:nvSpPr>
          <p:spPr>
            <a:xfrm>
              <a:off x="556541" y="1431342"/>
              <a:ext cx="274320" cy="274320"/>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6" name="Group 15">
            <a:extLst>
              <a:ext uri="{FF2B5EF4-FFF2-40B4-BE49-F238E27FC236}">
                <a16:creationId xmlns:a16="http://schemas.microsoft.com/office/drawing/2014/main" id="{E53D3B91-F56F-023F-2CF0-4F0A5E56294B}"/>
              </a:ext>
            </a:extLst>
          </p:cNvPr>
          <p:cNvGrpSpPr/>
          <p:nvPr/>
        </p:nvGrpSpPr>
        <p:grpSpPr>
          <a:xfrm>
            <a:off x="797559" y="3252611"/>
            <a:ext cx="10596881" cy="1077218"/>
            <a:chOff x="556541" y="3186894"/>
            <a:chExt cx="11078918" cy="1077218"/>
          </a:xfrm>
        </p:grpSpPr>
        <p:sp>
          <p:nvSpPr>
            <p:cNvPr id="4" name="TextBox 3">
              <a:extLst>
                <a:ext uri="{FF2B5EF4-FFF2-40B4-BE49-F238E27FC236}">
                  <a16:creationId xmlns:a16="http://schemas.microsoft.com/office/drawing/2014/main" id="{C02FCE63-9A7C-FC38-E9CE-9D585D730F17}"/>
                </a:ext>
              </a:extLst>
            </p:cNvPr>
            <p:cNvSpPr txBox="1"/>
            <p:nvPr/>
          </p:nvSpPr>
          <p:spPr>
            <a:xfrm>
              <a:off x="1174045" y="3186894"/>
              <a:ext cx="104614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trial pipeline is robust with many promising immunogens</a:t>
              </a:r>
            </a:p>
          </p:txBody>
        </p:sp>
        <p:sp>
          <p:nvSpPr>
            <p:cNvPr id="13" name="Rectangle 12">
              <a:extLst>
                <a:ext uri="{FF2B5EF4-FFF2-40B4-BE49-F238E27FC236}">
                  <a16:creationId xmlns:a16="http://schemas.microsoft.com/office/drawing/2014/main" id="{F24A7A1C-DB04-DFD5-AEB5-F601D740C106}"/>
                </a:ext>
              </a:extLst>
            </p:cNvPr>
            <p:cNvSpPr>
              <a:spLocks noChangeAspect="1"/>
            </p:cNvSpPr>
            <p:nvPr/>
          </p:nvSpPr>
          <p:spPr>
            <a:xfrm>
              <a:off x="556541" y="3336996"/>
              <a:ext cx="274320" cy="274320"/>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7" name="Group 16">
            <a:extLst>
              <a:ext uri="{FF2B5EF4-FFF2-40B4-BE49-F238E27FC236}">
                <a16:creationId xmlns:a16="http://schemas.microsoft.com/office/drawing/2014/main" id="{CCAD1A2B-8F03-7D67-D47A-028376ABF9EB}"/>
              </a:ext>
            </a:extLst>
          </p:cNvPr>
          <p:cNvGrpSpPr/>
          <p:nvPr/>
        </p:nvGrpSpPr>
        <p:grpSpPr>
          <a:xfrm>
            <a:off x="797559" y="5022460"/>
            <a:ext cx="10886438" cy="1077218"/>
            <a:chOff x="556541" y="5237133"/>
            <a:chExt cx="11381647" cy="1077218"/>
          </a:xfrm>
        </p:grpSpPr>
        <p:sp>
          <p:nvSpPr>
            <p:cNvPr id="5" name="TextBox 4">
              <a:extLst>
                <a:ext uri="{FF2B5EF4-FFF2-40B4-BE49-F238E27FC236}">
                  <a16:creationId xmlns:a16="http://schemas.microsoft.com/office/drawing/2014/main" id="{D0CEFDA6-9814-82B4-420C-F9E480D2A704}"/>
                </a:ext>
              </a:extLst>
            </p:cNvPr>
            <p:cNvSpPr txBox="1"/>
            <p:nvPr/>
          </p:nvSpPr>
          <p:spPr>
            <a:xfrm>
              <a:off x="1174044" y="5237133"/>
              <a:ext cx="107641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We are on the pathway to elicit broadly neutralizing antibodies by vaccination</a:t>
              </a:r>
            </a:p>
          </p:txBody>
        </p:sp>
        <p:sp>
          <p:nvSpPr>
            <p:cNvPr id="14" name="Rectangle 13">
              <a:extLst>
                <a:ext uri="{FF2B5EF4-FFF2-40B4-BE49-F238E27FC236}">
                  <a16:creationId xmlns:a16="http://schemas.microsoft.com/office/drawing/2014/main" id="{6F0EBF01-A001-8B83-0538-E6BEB34DF9BD}"/>
                </a:ext>
              </a:extLst>
            </p:cNvPr>
            <p:cNvSpPr>
              <a:spLocks noChangeAspect="1"/>
            </p:cNvSpPr>
            <p:nvPr/>
          </p:nvSpPr>
          <p:spPr>
            <a:xfrm>
              <a:off x="556541" y="5392791"/>
              <a:ext cx="274320" cy="274320"/>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9" name="Group 18">
            <a:extLst>
              <a:ext uri="{FF2B5EF4-FFF2-40B4-BE49-F238E27FC236}">
                <a16:creationId xmlns:a16="http://schemas.microsoft.com/office/drawing/2014/main" id="{55A420C5-4D43-2650-F480-FDDC58F88DEA}"/>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FD9DAAFD-FB84-09A4-B1C2-FB46CB3C73C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8C0B1137-EBB5-9D84-3BC6-A3AA729BF362}"/>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423B54D0-997B-338C-278B-DA6E611EDE4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Tree>
    <p:extLst>
      <p:ext uri="{BB962C8B-B14F-4D97-AF65-F5344CB8AC3E}">
        <p14:creationId xmlns:p14="http://schemas.microsoft.com/office/powerpoint/2010/main" val="248163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2">
            <a:extLst>
              <a:ext uri="{FF2B5EF4-FFF2-40B4-BE49-F238E27FC236}">
                <a16:creationId xmlns:a16="http://schemas.microsoft.com/office/drawing/2014/main" id="{24235831-48B9-28E5-7281-921BB8452F0E}"/>
              </a:ext>
            </a:extLst>
          </p:cNvPr>
          <p:cNvSpPr/>
          <p:nvPr/>
        </p:nvSpPr>
        <p:spPr>
          <a:xfrm>
            <a:off x="949091" y="1098111"/>
            <a:ext cx="10197565" cy="4661778"/>
          </a:xfrm>
          <a:prstGeom prst="rect">
            <a:avLst/>
          </a:prstGeom>
          <a:noFill/>
          <a:ln/>
        </p:spPr>
        <p:txBody>
          <a:bodyPr wrap="square" lIns="0" tIns="0" rIns="0" bIns="0" rtlCol="0" anchor="t"/>
          <a:lstStyle/>
          <a:p>
            <a:pPr marL="0" marR="0" lvl="0" indent="0" algn="ctr" defTabSz="609630" rtl="0" eaLnBrk="1" fontAlgn="auto" latinLnBrk="0" hangingPunct="1">
              <a:lnSpc>
                <a:spcPct val="100000"/>
              </a:lnSpc>
              <a:spcBef>
                <a:spcPts val="0"/>
              </a:spcBef>
              <a:spcAft>
                <a:spcPts val="180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What does the future look like?</a:t>
            </a:r>
            <a:endParaRPr kumimoji="0" lang="en-US" sz="60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Innovations will drive us to an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HIV vaccine</a:t>
            </a:r>
            <a:endParaRPr kumimoji="0" lang="en-US" sz="72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22962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25508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Innovation as the engine for acceleration to a vaccine</a:t>
            </a:r>
          </a:p>
        </p:txBody>
      </p:sp>
      <p:sp>
        <p:nvSpPr>
          <p:cNvPr id="8" name="TextBox 7">
            <a:extLst>
              <a:ext uri="{FF2B5EF4-FFF2-40B4-BE49-F238E27FC236}">
                <a16:creationId xmlns:a16="http://schemas.microsoft.com/office/drawing/2014/main" id="{ECC134A9-1306-8C52-71B5-14122F83DF93}"/>
              </a:ext>
            </a:extLst>
          </p:cNvPr>
          <p:cNvSpPr txBox="1"/>
          <p:nvPr/>
        </p:nvSpPr>
        <p:spPr>
          <a:xfrm>
            <a:off x="889224" y="1366235"/>
            <a:ext cx="19046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bnAb</a:t>
            </a: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 discovery</a:t>
            </a:r>
          </a:p>
        </p:txBody>
      </p:sp>
      <p:sp>
        <p:nvSpPr>
          <p:cNvPr id="9" name="TextBox 8">
            <a:extLst>
              <a:ext uri="{FF2B5EF4-FFF2-40B4-BE49-F238E27FC236}">
                <a16:creationId xmlns:a16="http://schemas.microsoft.com/office/drawing/2014/main" id="{C1E5FB61-D5E6-B9B2-53E1-877AEAF9F48A}"/>
              </a:ext>
            </a:extLst>
          </p:cNvPr>
          <p:cNvSpPr txBox="1"/>
          <p:nvPr/>
        </p:nvSpPr>
        <p:spPr>
          <a:xfrm>
            <a:off x="646149" y="5064869"/>
            <a:ext cx="233501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Structural revolution</a:t>
            </a:r>
          </a:p>
        </p:txBody>
      </p:sp>
      <p:sp>
        <p:nvSpPr>
          <p:cNvPr id="10" name="TextBox 9">
            <a:extLst>
              <a:ext uri="{FF2B5EF4-FFF2-40B4-BE49-F238E27FC236}">
                <a16:creationId xmlns:a16="http://schemas.microsoft.com/office/drawing/2014/main" id="{C626EE28-8A0C-96BB-762B-F09069F01F5C}"/>
              </a:ext>
            </a:extLst>
          </p:cNvPr>
          <p:cNvSpPr txBox="1"/>
          <p:nvPr/>
        </p:nvSpPr>
        <p:spPr>
          <a:xfrm>
            <a:off x="6510773" y="3235419"/>
            <a:ext cx="23376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Protein design</a:t>
            </a:r>
          </a:p>
        </p:txBody>
      </p:sp>
      <p:pic>
        <p:nvPicPr>
          <p:cNvPr id="22" name="Picture 21">
            <a:extLst>
              <a:ext uri="{FF2B5EF4-FFF2-40B4-BE49-F238E27FC236}">
                <a16:creationId xmlns:a16="http://schemas.microsoft.com/office/drawing/2014/main" id="{B3CF5312-0A1E-DE63-E364-6268A6B187F0}"/>
              </a:ext>
            </a:extLst>
          </p:cNvPr>
          <p:cNvPicPr>
            <a:picLocks noChangeAspect="1"/>
          </p:cNvPicPr>
          <p:nvPr>
            <p:custDataLst>
              <p:tags r:id="rId1"/>
            </p:custDataLst>
          </p:nvPr>
        </p:nvPicPr>
        <p:blipFill rotWithShape="1">
          <a:blip r:embed="rId10"/>
          <a:srcRect l="919" t="31622" r="70943" b="40367"/>
          <a:stretch/>
        </p:blipFill>
        <p:spPr>
          <a:xfrm>
            <a:off x="3063726" y="863315"/>
            <a:ext cx="2804262" cy="1954139"/>
          </a:xfrm>
          <a:prstGeom prst="rect">
            <a:avLst/>
          </a:prstGeom>
        </p:spPr>
      </p:pic>
      <p:pic>
        <p:nvPicPr>
          <p:cNvPr id="23" name="Picture 22">
            <a:extLst>
              <a:ext uri="{FF2B5EF4-FFF2-40B4-BE49-F238E27FC236}">
                <a16:creationId xmlns:a16="http://schemas.microsoft.com/office/drawing/2014/main" id="{B5CAB3B8-1376-195D-1916-9BD5F640C008}"/>
              </a:ext>
            </a:extLst>
          </p:cNvPr>
          <p:cNvPicPr>
            <a:picLocks noChangeAspect="1"/>
          </p:cNvPicPr>
          <p:nvPr>
            <p:custDataLst>
              <p:tags r:id="rId2"/>
            </p:custDataLst>
          </p:nvPr>
        </p:nvPicPr>
        <p:blipFill rotWithShape="1">
          <a:blip r:embed="rId10"/>
          <a:srcRect l="30654" t="29863" r="45326" b="42126"/>
          <a:stretch/>
        </p:blipFill>
        <p:spPr>
          <a:xfrm>
            <a:off x="8661273" y="2572814"/>
            <a:ext cx="2372650" cy="1936791"/>
          </a:xfrm>
          <a:prstGeom prst="rect">
            <a:avLst/>
          </a:prstGeom>
        </p:spPr>
      </p:pic>
      <p:pic>
        <p:nvPicPr>
          <p:cNvPr id="24" name="Picture 23">
            <a:extLst>
              <a:ext uri="{FF2B5EF4-FFF2-40B4-BE49-F238E27FC236}">
                <a16:creationId xmlns:a16="http://schemas.microsoft.com/office/drawing/2014/main" id="{7612A21F-3ACD-F032-6A05-02B5671FF7A9}"/>
              </a:ext>
            </a:extLst>
          </p:cNvPr>
          <p:cNvPicPr>
            <a:picLocks noChangeAspect="1"/>
          </p:cNvPicPr>
          <p:nvPr>
            <p:custDataLst>
              <p:tags r:id="rId3"/>
            </p:custDataLst>
          </p:nvPr>
        </p:nvPicPr>
        <p:blipFill rotWithShape="1">
          <a:blip r:embed="rId10"/>
          <a:srcRect t="62502" r="65461" b="9487"/>
          <a:stretch/>
        </p:blipFill>
        <p:spPr>
          <a:xfrm>
            <a:off x="2870555" y="2900960"/>
            <a:ext cx="3190605" cy="1811322"/>
          </a:xfrm>
          <a:prstGeom prst="rect">
            <a:avLst/>
          </a:prstGeom>
        </p:spPr>
      </p:pic>
      <p:pic>
        <p:nvPicPr>
          <p:cNvPr id="25" name="Picture 24">
            <a:extLst>
              <a:ext uri="{FF2B5EF4-FFF2-40B4-BE49-F238E27FC236}">
                <a16:creationId xmlns:a16="http://schemas.microsoft.com/office/drawing/2014/main" id="{E9EFDB6B-07BC-A54E-DD64-C82C1F0ED92D}"/>
              </a:ext>
            </a:extLst>
          </p:cNvPr>
          <p:cNvPicPr>
            <a:picLocks noChangeAspect="1"/>
          </p:cNvPicPr>
          <p:nvPr>
            <p:custDataLst>
              <p:tags r:id="rId4"/>
            </p:custDataLst>
          </p:nvPr>
        </p:nvPicPr>
        <p:blipFill rotWithShape="1">
          <a:blip r:embed="rId10"/>
          <a:srcRect l="34068" t="59192" r="40208" b="12797"/>
          <a:stretch/>
        </p:blipFill>
        <p:spPr>
          <a:xfrm>
            <a:off x="9008961" y="684546"/>
            <a:ext cx="3010181" cy="2294524"/>
          </a:xfrm>
          <a:prstGeom prst="rect">
            <a:avLst/>
          </a:prstGeom>
        </p:spPr>
      </p:pic>
      <p:pic>
        <p:nvPicPr>
          <p:cNvPr id="30" name="Picture 29">
            <a:extLst>
              <a:ext uri="{FF2B5EF4-FFF2-40B4-BE49-F238E27FC236}">
                <a16:creationId xmlns:a16="http://schemas.microsoft.com/office/drawing/2014/main" id="{28F144B6-4D1D-4EC0-3700-28AB651B490E}"/>
              </a:ext>
            </a:extLst>
          </p:cNvPr>
          <p:cNvPicPr>
            <a:picLocks noChangeAspect="1"/>
          </p:cNvPicPr>
          <p:nvPr>
            <p:custDataLst>
              <p:tags r:id="rId5"/>
            </p:custDataLst>
          </p:nvPr>
        </p:nvPicPr>
        <p:blipFill rotWithShape="1">
          <a:blip r:embed="rId10"/>
          <a:srcRect l="60964" t="56669" r="13313" b="16122"/>
          <a:stretch/>
        </p:blipFill>
        <p:spPr>
          <a:xfrm>
            <a:off x="8967460" y="4509605"/>
            <a:ext cx="2420869" cy="1792459"/>
          </a:xfrm>
          <a:prstGeom prst="rect">
            <a:avLst/>
          </a:prstGeom>
        </p:spPr>
      </p:pic>
      <p:cxnSp>
        <p:nvCxnSpPr>
          <p:cNvPr id="32" name="Straight Connector 31">
            <a:extLst>
              <a:ext uri="{FF2B5EF4-FFF2-40B4-BE49-F238E27FC236}">
                <a16:creationId xmlns:a16="http://schemas.microsoft.com/office/drawing/2014/main" id="{6B65E0D5-2224-0E66-4544-E3A448F4C023}"/>
              </a:ext>
            </a:extLst>
          </p:cNvPr>
          <p:cNvCxnSpPr>
            <a:cxnSpLocks/>
          </p:cNvCxnSpPr>
          <p:nvPr/>
        </p:nvCxnSpPr>
        <p:spPr>
          <a:xfrm>
            <a:off x="6215675" y="1227110"/>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118B8C7-835F-FBE8-17E4-1FF4CB3320C8}"/>
              </a:ext>
            </a:extLst>
          </p:cNvPr>
          <p:cNvSpPr txBox="1"/>
          <p:nvPr/>
        </p:nvSpPr>
        <p:spPr>
          <a:xfrm>
            <a:off x="824879" y="3263178"/>
            <a:ext cx="19032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PLWH cohorts</a:t>
            </a:r>
          </a:p>
        </p:txBody>
      </p:sp>
      <p:grpSp>
        <p:nvGrpSpPr>
          <p:cNvPr id="38" name="Group 37">
            <a:extLst>
              <a:ext uri="{FF2B5EF4-FFF2-40B4-BE49-F238E27FC236}">
                <a16:creationId xmlns:a16="http://schemas.microsoft.com/office/drawing/2014/main" id="{80F4E628-DE08-3553-D981-177E1D2B9E09}"/>
              </a:ext>
            </a:extLst>
          </p:cNvPr>
          <p:cNvGrpSpPr>
            <a:grpSpLocks noChangeAspect="1"/>
          </p:cNvGrpSpPr>
          <p:nvPr/>
        </p:nvGrpSpPr>
        <p:grpSpPr>
          <a:xfrm>
            <a:off x="3623909" y="4740233"/>
            <a:ext cx="1683897" cy="1524000"/>
            <a:chOff x="4583226" y="1643939"/>
            <a:chExt cx="4399559" cy="3981791"/>
          </a:xfrm>
        </p:grpSpPr>
        <p:pic>
          <p:nvPicPr>
            <p:cNvPr id="39" name="Picture 38" descr="trimer_overlay.png">
              <a:extLst>
                <a:ext uri="{FF2B5EF4-FFF2-40B4-BE49-F238E27FC236}">
                  <a16:creationId xmlns:a16="http://schemas.microsoft.com/office/drawing/2014/main" id="{C7627DD8-86EC-21B9-9816-CB6A1A0DE579}"/>
                </a:ext>
              </a:extLst>
            </p:cNvPr>
            <p:cNvPicPr>
              <a:picLocks noChangeAspect="1"/>
            </p:cNvPicPr>
            <p:nvPr/>
          </p:nvPicPr>
          <p:blipFill rotWithShape="1">
            <a:blip r:embed="rId11">
              <a:extLst>
                <a:ext uri="{28A0092B-C50C-407E-A947-70E740481C1C}">
                  <a14:useLocalDpi xmlns:a14="http://schemas.microsoft.com/office/drawing/2010/main" val="0"/>
                </a:ext>
              </a:extLst>
            </a:blip>
            <a:srcRect l="15773" t="20671" r="24942" b="16658"/>
            <a:stretch/>
          </p:blipFill>
          <p:spPr>
            <a:xfrm>
              <a:off x="4583226" y="1643939"/>
              <a:ext cx="4399559" cy="3981791"/>
            </a:xfrm>
            <a:prstGeom prst="rect">
              <a:avLst/>
            </a:prstGeom>
          </p:spPr>
        </p:pic>
        <p:cxnSp>
          <p:nvCxnSpPr>
            <p:cNvPr id="40" name="Straight Arrow Connector 39">
              <a:extLst>
                <a:ext uri="{FF2B5EF4-FFF2-40B4-BE49-F238E27FC236}">
                  <a16:creationId xmlns:a16="http://schemas.microsoft.com/office/drawing/2014/main" id="{AFE69B12-F6DD-81F1-37F1-4C15AEC6BAE6}"/>
                </a:ext>
              </a:extLst>
            </p:cNvPr>
            <p:cNvCxnSpPr/>
            <p:nvPr/>
          </p:nvCxnSpPr>
          <p:spPr>
            <a:xfrm flipV="1">
              <a:off x="4949305" y="4332046"/>
              <a:ext cx="496804" cy="6940"/>
            </a:xfrm>
            <a:prstGeom prst="straightConnector1">
              <a:avLst/>
            </a:prstGeom>
            <a:ln>
              <a:solidFill>
                <a:srgbClr val="F01AE8"/>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1CEC36D-A7EC-C582-4FCA-8A2058A9745C}"/>
                </a:ext>
              </a:extLst>
            </p:cNvPr>
            <p:cNvCxnSpPr/>
            <p:nvPr/>
          </p:nvCxnSpPr>
          <p:spPr>
            <a:xfrm flipV="1">
              <a:off x="4853301" y="4997972"/>
              <a:ext cx="496804" cy="694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82655E25-92AA-A7B0-D360-493C5D1C14A2}"/>
              </a:ext>
            </a:extLst>
          </p:cNvPr>
          <p:cNvSpPr txBox="1"/>
          <p:nvPr/>
        </p:nvSpPr>
        <p:spPr>
          <a:xfrm>
            <a:off x="6510774" y="1336991"/>
            <a:ext cx="23376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mRNA platform</a:t>
            </a:r>
          </a:p>
        </p:txBody>
      </p:sp>
      <p:sp>
        <p:nvSpPr>
          <p:cNvPr id="43" name="TextBox 42">
            <a:extLst>
              <a:ext uri="{FF2B5EF4-FFF2-40B4-BE49-F238E27FC236}">
                <a16:creationId xmlns:a16="http://schemas.microsoft.com/office/drawing/2014/main" id="{B02994DA-FAAF-8734-6973-FF3062447CEE}"/>
              </a:ext>
            </a:extLst>
          </p:cNvPr>
          <p:cNvSpPr txBox="1"/>
          <p:nvPr/>
        </p:nvSpPr>
        <p:spPr>
          <a:xfrm>
            <a:off x="6004504" y="5300039"/>
            <a:ext cx="34829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Immunology</a:t>
            </a:r>
          </a:p>
        </p:txBody>
      </p:sp>
    </p:spTree>
    <p:extLst>
      <p:ext uri="{BB962C8B-B14F-4D97-AF65-F5344CB8AC3E}">
        <p14:creationId xmlns:p14="http://schemas.microsoft.com/office/powerpoint/2010/main" val="3593018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17380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innovation will pick up the pace towards the finish line</a:t>
            </a:r>
          </a:p>
        </p:txBody>
      </p:sp>
      <p:sp>
        <p:nvSpPr>
          <p:cNvPr id="2" name="TextBox 1">
            <a:extLst>
              <a:ext uri="{FF2B5EF4-FFF2-40B4-BE49-F238E27FC236}">
                <a16:creationId xmlns:a16="http://schemas.microsoft.com/office/drawing/2014/main" id="{C94E70EA-7B47-C837-EE95-C9ADD5A105E1}"/>
              </a:ext>
            </a:extLst>
          </p:cNvPr>
          <p:cNvSpPr txBox="1"/>
          <p:nvPr/>
        </p:nvSpPr>
        <p:spPr>
          <a:xfrm>
            <a:off x="900346" y="1590708"/>
            <a:ext cx="414906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Faster trials to evaluate immunogens</a:t>
            </a:r>
            <a:endParaRPr kumimoji="0" lang="en-US" sz="4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 name="Straight Connector 2">
            <a:extLst>
              <a:ext uri="{FF2B5EF4-FFF2-40B4-BE49-F238E27FC236}">
                <a16:creationId xmlns:a16="http://schemas.microsoft.com/office/drawing/2014/main" id="{DA53E767-FA6D-DED8-D25B-5FD1E5DC5D87}"/>
              </a:ext>
            </a:extLst>
          </p:cNvPr>
          <p:cNvCxnSpPr>
            <a:cxnSpLocks/>
          </p:cNvCxnSpPr>
          <p:nvPr/>
        </p:nvCxnSpPr>
        <p:spPr>
          <a:xfrm>
            <a:off x="5414442" y="1195716"/>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F031A3-B64F-0018-5008-5F96F84CF4FE}"/>
              </a:ext>
            </a:extLst>
          </p:cNvPr>
          <p:cNvSpPr txBox="1"/>
          <p:nvPr/>
        </p:nvSpPr>
        <p:spPr>
          <a:xfrm>
            <a:off x="646232" y="4138579"/>
            <a:ext cx="465728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Many promising immunogens need to be tested safety and rapidly in people</a:t>
            </a:r>
          </a:p>
        </p:txBody>
      </p:sp>
      <p:sp>
        <p:nvSpPr>
          <p:cNvPr id="6" name="TextBox 5">
            <a:extLst>
              <a:ext uri="{FF2B5EF4-FFF2-40B4-BE49-F238E27FC236}">
                <a16:creationId xmlns:a16="http://schemas.microsoft.com/office/drawing/2014/main" id="{2C086012-42F6-4B63-1D8A-8D2D7DE17D7F}"/>
              </a:ext>
            </a:extLst>
          </p:cNvPr>
          <p:cNvSpPr txBox="1"/>
          <p:nvPr/>
        </p:nvSpPr>
        <p:spPr>
          <a:xfrm>
            <a:off x="5779478" y="1474426"/>
            <a:ext cx="5766291" cy="443198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Partner closely with community and advocates</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Re-enroll participants to test different boosting strategies</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Perform trials where they can be approved and executed quickly</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trials concurrently and analyze the results quickly</a:t>
            </a:r>
          </a:p>
        </p:txBody>
      </p:sp>
    </p:spTree>
    <p:extLst>
      <p:ext uri="{BB962C8B-B14F-4D97-AF65-F5344CB8AC3E}">
        <p14:creationId xmlns:p14="http://schemas.microsoft.com/office/powerpoint/2010/main" val="3496589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336262"/>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innovation will pick up the pace towards the finish line</a:t>
            </a:r>
          </a:p>
        </p:txBody>
      </p:sp>
      <p:sp>
        <p:nvSpPr>
          <p:cNvPr id="2" name="TextBox 1">
            <a:extLst>
              <a:ext uri="{FF2B5EF4-FFF2-40B4-BE49-F238E27FC236}">
                <a16:creationId xmlns:a16="http://schemas.microsoft.com/office/drawing/2014/main" id="{C94E70EA-7B47-C837-EE95-C9ADD5A105E1}"/>
              </a:ext>
            </a:extLst>
          </p:cNvPr>
          <p:cNvSpPr txBox="1"/>
          <p:nvPr/>
        </p:nvSpPr>
        <p:spPr>
          <a:xfrm>
            <a:off x="900346" y="1794115"/>
            <a:ext cx="414906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New tools for immunogen design</a:t>
            </a:r>
            <a:endParaRPr kumimoji="0" lang="en-US" sz="4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 name="Straight Connector 2">
            <a:extLst>
              <a:ext uri="{FF2B5EF4-FFF2-40B4-BE49-F238E27FC236}">
                <a16:creationId xmlns:a16="http://schemas.microsoft.com/office/drawing/2014/main" id="{DA53E767-FA6D-DED8-D25B-5FD1E5DC5D87}"/>
              </a:ext>
            </a:extLst>
          </p:cNvPr>
          <p:cNvCxnSpPr>
            <a:cxnSpLocks/>
          </p:cNvCxnSpPr>
          <p:nvPr/>
        </p:nvCxnSpPr>
        <p:spPr>
          <a:xfrm>
            <a:off x="5414442" y="1195716"/>
            <a:ext cx="0" cy="503363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F031A3-B64F-0018-5008-5F96F84CF4FE}"/>
              </a:ext>
            </a:extLst>
          </p:cNvPr>
          <p:cNvSpPr txBox="1"/>
          <p:nvPr/>
        </p:nvSpPr>
        <p:spPr>
          <a:xfrm>
            <a:off x="646232" y="4341986"/>
            <a:ext cx="465728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AI/ML-guided immunogen design can support new ideas and concepts</a:t>
            </a:r>
          </a:p>
        </p:txBody>
      </p:sp>
      <p:sp>
        <p:nvSpPr>
          <p:cNvPr id="6" name="TextBox 5">
            <a:extLst>
              <a:ext uri="{FF2B5EF4-FFF2-40B4-BE49-F238E27FC236}">
                <a16:creationId xmlns:a16="http://schemas.microsoft.com/office/drawing/2014/main" id="{2C086012-42F6-4B63-1D8A-8D2D7DE17D7F}"/>
              </a:ext>
            </a:extLst>
          </p:cNvPr>
          <p:cNvSpPr txBox="1"/>
          <p:nvPr/>
        </p:nvSpPr>
        <p:spPr>
          <a:xfrm>
            <a:off x="5779478" y="2382278"/>
            <a:ext cx="5766291" cy="298543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Resources and training for emerging scientists in these new tools</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Invest in computational access</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Solve protein and antibody production bottlenecks</a:t>
            </a:r>
          </a:p>
        </p:txBody>
      </p:sp>
    </p:spTree>
    <p:extLst>
      <p:ext uri="{BB962C8B-B14F-4D97-AF65-F5344CB8AC3E}">
        <p14:creationId xmlns:p14="http://schemas.microsoft.com/office/powerpoint/2010/main" val="439538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17380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innovation will pick up the pace towards the finish line</a:t>
            </a:r>
          </a:p>
        </p:txBody>
      </p:sp>
      <p:sp>
        <p:nvSpPr>
          <p:cNvPr id="2" name="TextBox 1">
            <a:extLst>
              <a:ext uri="{FF2B5EF4-FFF2-40B4-BE49-F238E27FC236}">
                <a16:creationId xmlns:a16="http://schemas.microsoft.com/office/drawing/2014/main" id="{C94E70EA-7B47-C837-EE95-C9ADD5A105E1}"/>
              </a:ext>
            </a:extLst>
          </p:cNvPr>
          <p:cNvSpPr txBox="1"/>
          <p:nvPr/>
        </p:nvSpPr>
        <p:spPr>
          <a:xfrm>
            <a:off x="800042" y="2116211"/>
            <a:ext cx="41490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T cell vaccine development</a:t>
            </a:r>
            <a:endParaRPr kumimoji="0" lang="en-US" sz="4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 name="Straight Connector 2">
            <a:extLst>
              <a:ext uri="{FF2B5EF4-FFF2-40B4-BE49-F238E27FC236}">
                <a16:creationId xmlns:a16="http://schemas.microsoft.com/office/drawing/2014/main" id="{DA53E767-FA6D-DED8-D25B-5FD1E5DC5D87}"/>
              </a:ext>
            </a:extLst>
          </p:cNvPr>
          <p:cNvCxnSpPr>
            <a:cxnSpLocks/>
          </p:cNvCxnSpPr>
          <p:nvPr/>
        </p:nvCxnSpPr>
        <p:spPr>
          <a:xfrm>
            <a:off x="5550922" y="1108631"/>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F031A3-B64F-0018-5008-5F96F84CF4FE}"/>
              </a:ext>
            </a:extLst>
          </p:cNvPr>
          <p:cNvSpPr txBox="1"/>
          <p:nvPr/>
        </p:nvSpPr>
        <p:spPr>
          <a:xfrm>
            <a:off x="545929" y="3983511"/>
            <a:ext cx="465728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We’ll likely need both B and T cell responses as part of an efficacious vaccine</a:t>
            </a:r>
          </a:p>
        </p:txBody>
      </p:sp>
      <p:sp>
        <p:nvSpPr>
          <p:cNvPr id="6" name="TextBox 5">
            <a:extLst>
              <a:ext uri="{FF2B5EF4-FFF2-40B4-BE49-F238E27FC236}">
                <a16:creationId xmlns:a16="http://schemas.microsoft.com/office/drawing/2014/main" id="{2C086012-42F6-4B63-1D8A-8D2D7DE17D7F}"/>
              </a:ext>
            </a:extLst>
          </p:cNvPr>
          <p:cNvSpPr txBox="1"/>
          <p:nvPr/>
        </p:nvSpPr>
        <p:spPr>
          <a:xfrm>
            <a:off x="5917708" y="2039309"/>
            <a:ext cx="5766291" cy="3416320"/>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Incorporate AI/ML to guide vaccine development</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Invest in new platforms and approaches for T cell vaccine development</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Integrate T and B cell vaccine trials</a:t>
            </a:r>
          </a:p>
        </p:txBody>
      </p:sp>
    </p:spTree>
    <p:extLst>
      <p:ext uri="{BB962C8B-B14F-4D97-AF65-F5344CB8AC3E}">
        <p14:creationId xmlns:p14="http://schemas.microsoft.com/office/powerpoint/2010/main" val="558106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28" name="TextBox 27">
            <a:extLst>
              <a:ext uri="{FF2B5EF4-FFF2-40B4-BE49-F238E27FC236}">
                <a16:creationId xmlns:a16="http://schemas.microsoft.com/office/drawing/2014/main" id="{767FBF78-6A8E-6919-8686-9575DC7D21C5}"/>
              </a:ext>
            </a:extLst>
          </p:cNvPr>
          <p:cNvSpPr txBox="1"/>
          <p:nvPr/>
        </p:nvSpPr>
        <p:spPr>
          <a:xfrm>
            <a:off x="321112" y="173800"/>
            <a:ext cx="117776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innovation will pick up the pace towards the finish line</a:t>
            </a:r>
          </a:p>
        </p:txBody>
      </p:sp>
      <p:sp>
        <p:nvSpPr>
          <p:cNvPr id="2" name="TextBox 1">
            <a:extLst>
              <a:ext uri="{FF2B5EF4-FFF2-40B4-BE49-F238E27FC236}">
                <a16:creationId xmlns:a16="http://schemas.microsoft.com/office/drawing/2014/main" id="{C94E70EA-7B47-C837-EE95-C9ADD5A105E1}"/>
              </a:ext>
            </a:extLst>
          </p:cNvPr>
          <p:cNvSpPr txBox="1"/>
          <p:nvPr/>
        </p:nvSpPr>
        <p:spPr>
          <a:xfrm>
            <a:off x="800042" y="1527936"/>
            <a:ext cx="414906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Do not forget affordability and access </a:t>
            </a:r>
            <a:endParaRPr kumimoji="0" lang="en-US" sz="4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 name="Straight Connector 2">
            <a:extLst>
              <a:ext uri="{FF2B5EF4-FFF2-40B4-BE49-F238E27FC236}">
                <a16:creationId xmlns:a16="http://schemas.microsoft.com/office/drawing/2014/main" id="{DA53E767-FA6D-DED8-D25B-5FD1E5DC5D87}"/>
              </a:ext>
            </a:extLst>
          </p:cNvPr>
          <p:cNvCxnSpPr>
            <a:cxnSpLocks/>
          </p:cNvCxnSpPr>
          <p:nvPr/>
        </p:nvCxnSpPr>
        <p:spPr>
          <a:xfrm>
            <a:off x="5414442" y="1108631"/>
            <a:ext cx="0" cy="51590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F031A3-B64F-0018-5008-5F96F84CF4FE}"/>
              </a:ext>
            </a:extLst>
          </p:cNvPr>
          <p:cNvSpPr txBox="1"/>
          <p:nvPr/>
        </p:nvSpPr>
        <p:spPr>
          <a:xfrm>
            <a:off x="545929" y="3983511"/>
            <a:ext cx="465728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Shorten the timeline as much as possible between proof-of-concept and product development</a:t>
            </a:r>
          </a:p>
        </p:txBody>
      </p:sp>
      <p:sp>
        <p:nvSpPr>
          <p:cNvPr id="6" name="TextBox 5">
            <a:extLst>
              <a:ext uri="{FF2B5EF4-FFF2-40B4-BE49-F238E27FC236}">
                <a16:creationId xmlns:a16="http://schemas.microsoft.com/office/drawing/2014/main" id="{2C086012-42F6-4B63-1D8A-8D2D7DE17D7F}"/>
              </a:ext>
            </a:extLst>
          </p:cNvPr>
          <p:cNvSpPr txBox="1"/>
          <p:nvPr/>
        </p:nvSpPr>
        <p:spPr>
          <a:xfrm>
            <a:off x="5917708" y="1469880"/>
            <a:ext cx="5766291" cy="443198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Invest in affordable and scalable vaccine platforms</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Maximize the duration of protection</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Minimize the number of vaccinations</a:t>
            </a:r>
          </a:p>
          <a:p>
            <a:pPr marL="514350" marR="0" lvl="0" indent="-51435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Preserve and fortify access and support to the most vulnerable populations around the globe</a:t>
            </a:r>
          </a:p>
        </p:txBody>
      </p:sp>
    </p:spTree>
    <p:extLst>
      <p:ext uri="{BB962C8B-B14F-4D97-AF65-F5344CB8AC3E}">
        <p14:creationId xmlns:p14="http://schemas.microsoft.com/office/powerpoint/2010/main" val="1500400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2">
            <a:extLst>
              <a:ext uri="{FF2B5EF4-FFF2-40B4-BE49-F238E27FC236}">
                <a16:creationId xmlns:a16="http://schemas.microsoft.com/office/drawing/2014/main" id="{24235831-48B9-28E5-7281-921BB8452F0E}"/>
              </a:ext>
            </a:extLst>
          </p:cNvPr>
          <p:cNvSpPr/>
          <p:nvPr/>
        </p:nvSpPr>
        <p:spPr>
          <a:xfrm>
            <a:off x="997217" y="1384981"/>
            <a:ext cx="10197565" cy="4088038"/>
          </a:xfrm>
          <a:prstGeom prst="rect">
            <a:avLst/>
          </a:prstGeom>
          <a:noFill/>
          <a:ln/>
        </p:spPr>
        <p:txBody>
          <a:bodyPr wrap="square" lIns="0" tIns="0" rIns="0" bIns="0" rtlCol="0" anchor="t"/>
          <a:lstStyle/>
          <a:p>
            <a:pPr marL="0" marR="0" lvl="0" indent="0" algn="ctr" defTabSz="609630" rtl="0" eaLnBrk="1" fontAlgn="auto" latinLnBrk="0" hangingPunct="1">
              <a:lnSpc>
                <a:spcPct val="100000"/>
              </a:lnSpc>
              <a:spcBef>
                <a:spcPts val="0"/>
              </a:spcBef>
              <a:spcAft>
                <a:spcPts val="180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Reflections</a:t>
            </a:r>
            <a:endParaRPr kumimoji="0" lang="en-US" sz="60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Getting to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finish line</a:t>
            </a:r>
            <a:endParaRPr kumimoji="0" lang="en-US" sz="72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59411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3C9EFF55-F104-3E03-5373-75B3C78A068A}"/>
              </a:ext>
            </a:extLst>
          </p:cNvPr>
          <p:cNvCxnSpPr>
            <a:cxnSpLocks/>
          </p:cNvCxnSpPr>
          <p:nvPr/>
        </p:nvCxnSpPr>
        <p:spPr>
          <a:xfrm>
            <a:off x="4027319" y="1691630"/>
            <a:ext cx="0" cy="4603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0F039F3-55EB-B792-6E1A-7AAEA94E2BCC}"/>
              </a:ext>
            </a:extLst>
          </p:cNvPr>
          <p:cNvCxnSpPr>
            <a:cxnSpLocks/>
          </p:cNvCxnSpPr>
          <p:nvPr/>
        </p:nvCxnSpPr>
        <p:spPr>
          <a:xfrm>
            <a:off x="5111537" y="1691630"/>
            <a:ext cx="0" cy="4603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B86090B-B9FE-205F-2E4E-32DAD9B57FFD}"/>
              </a:ext>
            </a:extLst>
          </p:cNvPr>
          <p:cNvCxnSpPr>
            <a:cxnSpLocks/>
          </p:cNvCxnSpPr>
          <p:nvPr/>
        </p:nvCxnSpPr>
        <p:spPr>
          <a:xfrm>
            <a:off x="6195755" y="1691630"/>
            <a:ext cx="0" cy="4603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827B49-3733-06C3-586E-96685C0C4B8E}"/>
              </a:ext>
            </a:extLst>
          </p:cNvPr>
          <p:cNvCxnSpPr>
            <a:cxnSpLocks/>
          </p:cNvCxnSpPr>
          <p:nvPr/>
        </p:nvCxnSpPr>
        <p:spPr>
          <a:xfrm>
            <a:off x="7279973" y="1691630"/>
            <a:ext cx="0" cy="4603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AE47FC2-6F56-9DE3-A32A-534E6C1F6CAD}"/>
              </a:ext>
            </a:extLst>
          </p:cNvPr>
          <p:cNvCxnSpPr>
            <a:cxnSpLocks/>
          </p:cNvCxnSpPr>
          <p:nvPr/>
        </p:nvCxnSpPr>
        <p:spPr>
          <a:xfrm>
            <a:off x="8364191" y="1691630"/>
            <a:ext cx="0" cy="4603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F8163F8-41B6-F4C7-CA34-BBB187CAC1AA}"/>
              </a:ext>
            </a:extLst>
          </p:cNvPr>
          <p:cNvCxnSpPr>
            <a:cxnSpLocks/>
          </p:cNvCxnSpPr>
          <p:nvPr/>
        </p:nvCxnSpPr>
        <p:spPr>
          <a:xfrm>
            <a:off x="9448409" y="1691630"/>
            <a:ext cx="0" cy="4603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76E7B2-AA59-2AE3-98A7-4C655BFE8A81}"/>
              </a:ext>
            </a:extLst>
          </p:cNvPr>
          <p:cNvCxnSpPr>
            <a:cxnSpLocks/>
          </p:cNvCxnSpPr>
          <p:nvPr/>
        </p:nvCxnSpPr>
        <p:spPr>
          <a:xfrm>
            <a:off x="10532628" y="1691630"/>
            <a:ext cx="0" cy="4603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98BED3B-8A64-922E-28C9-A048B46A33D9}"/>
              </a:ext>
            </a:extLst>
          </p:cNvPr>
          <p:cNvCxnSpPr>
            <a:cxnSpLocks/>
          </p:cNvCxnSpPr>
          <p:nvPr/>
        </p:nvCxnSpPr>
        <p:spPr>
          <a:xfrm>
            <a:off x="2943101" y="1691630"/>
            <a:ext cx="0" cy="460317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4C0478E-4521-3062-3966-36866CA32A46}"/>
              </a:ext>
            </a:extLst>
          </p:cNvPr>
          <p:cNvSpPr txBox="1"/>
          <p:nvPr/>
        </p:nvSpPr>
        <p:spPr>
          <a:xfrm>
            <a:off x="241501" y="314690"/>
            <a:ext cx="117776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These conventional vaccine approaches have not reliably worked for HIV</a:t>
            </a:r>
          </a:p>
        </p:txBody>
      </p:sp>
      <p:grpSp>
        <p:nvGrpSpPr>
          <p:cNvPr id="19" name="Group 18">
            <a:extLst>
              <a:ext uri="{FF2B5EF4-FFF2-40B4-BE49-F238E27FC236}">
                <a16:creationId xmlns:a16="http://schemas.microsoft.com/office/drawing/2014/main" id="{55A420C5-4D43-2650-F480-FDDC58F88DEA}"/>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FD9DAAFD-FB84-09A4-B1C2-FB46CB3C73C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8C0B1137-EBB5-9D84-3BC6-A3AA729BF362}"/>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423B54D0-997B-338C-278B-DA6E611EDE4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4" name="Rounded Rectangle 3">
            <a:extLst>
              <a:ext uri="{FF2B5EF4-FFF2-40B4-BE49-F238E27FC236}">
                <a16:creationId xmlns:a16="http://schemas.microsoft.com/office/drawing/2014/main" id="{3E9CD557-655F-98F3-1B10-10D667AC04A5}"/>
              </a:ext>
            </a:extLst>
          </p:cNvPr>
          <p:cNvSpPr>
            <a:spLocks/>
          </p:cNvSpPr>
          <p:nvPr/>
        </p:nvSpPr>
        <p:spPr>
          <a:xfrm>
            <a:off x="3009552" y="2205594"/>
            <a:ext cx="3105979" cy="549481"/>
          </a:xfrm>
          <a:prstGeom prst="roundRect">
            <a:avLst/>
          </a:prstGeom>
          <a:solidFill>
            <a:srgbClr val="13344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E1D7947-ABA9-F345-B048-2D12DE3FAD58}"/>
              </a:ext>
            </a:extLst>
          </p:cNvPr>
          <p:cNvSpPr txBox="1"/>
          <p:nvPr/>
        </p:nvSpPr>
        <p:spPr>
          <a:xfrm>
            <a:off x="3136430" y="2300784"/>
            <a:ext cx="24606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AIDSVAX; </a:t>
            </a:r>
            <a:r>
              <a:rPr kumimoji="0" lang="en-US" sz="1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gp120 protein</a:t>
            </a:r>
          </a:p>
        </p:txBody>
      </p:sp>
      <p:sp>
        <p:nvSpPr>
          <p:cNvPr id="39" name="TextBox 38">
            <a:extLst>
              <a:ext uri="{FF2B5EF4-FFF2-40B4-BE49-F238E27FC236}">
                <a16:creationId xmlns:a16="http://schemas.microsoft.com/office/drawing/2014/main" id="{D70F6831-2620-66AA-AF2F-C344536DDF7B}"/>
              </a:ext>
            </a:extLst>
          </p:cNvPr>
          <p:cNvSpPr txBox="1"/>
          <p:nvPr/>
        </p:nvSpPr>
        <p:spPr>
          <a:xfrm>
            <a:off x="3105437"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1990</a:t>
            </a:r>
          </a:p>
        </p:txBody>
      </p:sp>
      <p:sp>
        <p:nvSpPr>
          <p:cNvPr id="40" name="TextBox 39">
            <a:extLst>
              <a:ext uri="{FF2B5EF4-FFF2-40B4-BE49-F238E27FC236}">
                <a16:creationId xmlns:a16="http://schemas.microsoft.com/office/drawing/2014/main" id="{BE6851A8-6A84-2F5A-1D93-E1B4DD462BF1}"/>
              </a:ext>
            </a:extLst>
          </p:cNvPr>
          <p:cNvSpPr txBox="1"/>
          <p:nvPr/>
        </p:nvSpPr>
        <p:spPr>
          <a:xfrm>
            <a:off x="4167884"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1995</a:t>
            </a:r>
          </a:p>
        </p:txBody>
      </p:sp>
      <p:sp>
        <p:nvSpPr>
          <p:cNvPr id="41" name="TextBox 40">
            <a:extLst>
              <a:ext uri="{FF2B5EF4-FFF2-40B4-BE49-F238E27FC236}">
                <a16:creationId xmlns:a16="http://schemas.microsoft.com/office/drawing/2014/main" id="{D420ADD5-585F-5A22-EFE8-5A35A505B56D}"/>
              </a:ext>
            </a:extLst>
          </p:cNvPr>
          <p:cNvSpPr txBox="1"/>
          <p:nvPr/>
        </p:nvSpPr>
        <p:spPr>
          <a:xfrm>
            <a:off x="5214301"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2000</a:t>
            </a:r>
          </a:p>
        </p:txBody>
      </p:sp>
      <p:sp>
        <p:nvSpPr>
          <p:cNvPr id="42" name="TextBox 41">
            <a:extLst>
              <a:ext uri="{FF2B5EF4-FFF2-40B4-BE49-F238E27FC236}">
                <a16:creationId xmlns:a16="http://schemas.microsoft.com/office/drawing/2014/main" id="{B3612C1E-07C7-236A-0673-DF185626682E}"/>
              </a:ext>
            </a:extLst>
          </p:cNvPr>
          <p:cNvSpPr txBox="1"/>
          <p:nvPr/>
        </p:nvSpPr>
        <p:spPr>
          <a:xfrm>
            <a:off x="6355296"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2005</a:t>
            </a:r>
          </a:p>
        </p:txBody>
      </p:sp>
      <p:sp>
        <p:nvSpPr>
          <p:cNvPr id="43" name="TextBox 42">
            <a:extLst>
              <a:ext uri="{FF2B5EF4-FFF2-40B4-BE49-F238E27FC236}">
                <a16:creationId xmlns:a16="http://schemas.microsoft.com/office/drawing/2014/main" id="{46B651B1-F4E8-5571-4EBE-6E558EDA7A31}"/>
              </a:ext>
            </a:extLst>
          </p:cNvPr>
          <p:cNvSpPr txBox="1"/>
          <p:nvPr/>
        </p:nvSpPr>
        <p:spPr>
          <a:xfrm>
            <a:off x="7480261"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2010</a:t>
            </a:r>
          </a:p>
        </p:txBody>
      </p:sp>
      <p:sp>
        <p:nvSpPr>
          <p:cNvPr id="44" name="TextBox 43">
            <a:extLst>
              <a:ext uri="{FF2B5EF4-FFF2-40B4-BE49-F238E27FC236}">
                <a16:creationId xmlns:a16="http://schemas.microsoft.com/office/drawing/2014/main" id="{B693F558-CEA4-4B58-1E1D-26AAB8DDC5A5}"/>
              </a:ext>
            </a:extLst>
          </p:cNvPr>
          <p:cNvSpPr txBox="1"/>
          <p:nvPr/>
        </p:nvSpPr>
        <p:spPr>
          <a:xfrm>
            <a:off x="8544311"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2015</a:t>
            </a:r>
          </a:p>
        </p:txBody>
      </p:sp>
      <p:sp>
        <p:nvSpPr>
          <p:cNvPr id="45" name="TextBox 44">
            <a:extLst>
              <a:ext uri="{FF2B5EF4-FFF2-40B4-BE49-F238E27FC236}">
                <a16:creationId xmlns:a16="http://schemas.microsoft.com/office/drawing/2014/main" id="{8EF90971-D789-E833-F84E-222E185FADA2}"/>
              </a:ext>
            </a:extLst>
          </p:cNvPr>
          <p:cNvSpPr txBox="1"/>
          <p:nvPr/>
        </p:nvSpPr>
        <p:spPr>
          <a:xfrm>
            <a:off x="9592331"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2020</a:t>
            </a:r>
          </a:p>
        </p:txBody>
      </p:sp>
      <p:sp>
        <p:nvSpPr>
          <p:cNvPr id="46" name="TextBox 45">
            <a:extLst>
              <a:ext uri="{FF2B5EF4-FFF2-40B4-BE49-F238E27FC236}">
                <a16:creationId xmlns:a16="http://schemas.microsoft.com/office/drawing/2014/main" id="{2E24D781-615A-F458-AA87-26C0F57F0D44}"/>
              </a:ext>
            </a:extLst>
          </p:cNvPr>
          <p:cNvSpPr txBox="1"/>
          <p:nvPr/>
        </p:nvSpPr>
        <p:spPr>
          <a:xfrm>
            <a:off x="10715692" y="169163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55" name="Rounded Rectangle 54">
            <a:extLst>
              <a:ext uri="{FF2B5EF4-FFF2-40B4-BE49-F238E27FC236}">
                <a16:creationId xmlns:a16="http://schemas.microsoft.com/office/drawing/2014/main" id="{FA8CA2F4-FAD4-2476-0DEC-CB335ADB91AD}"/>
              </a:ext>
            </a:extLst>
          </p:cNvPr>
          <p:cNvSpPr>
            <a:spLocks/>
          </p:cNvSpPr>
          <p:nvPr/>
        </p:nvSpPr>
        <p:spPr>
          <a:xfrm>
            <a:off x="5170914" y="2847152"/>
            <a:ext cx="1609896" cy="1068216"/>
          </a:xfrm>
          <a:prstGeom prst="roundRect">
            <a:avLst/>
          </a:prstGeom>
          <a:solidFill>
            <a:srgbClr val="13344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D975879E-E5FA-C9D3-7892-BC7C090CC23C}"/>
              </a:ext>
            </a:extLst>
          </p:cNvPr>
          <p:cNvSpPr txBox="1"/>
          <p:nvPr/>
        </p:nvSpPr>
        <p:spPr>
          <a:xfrm>
            <a:off x="5318009" y="3109508"/>
            <a:ext cx="11448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STEP trial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CD8 T cell</a:t>
            </a:r>
          </a:p>
        </p:txBody>
      </p:sp>
      <p:sp>
        <p:nvSpPr>
          <p:cNvPr id="57" name="Rounded Rectangle 56">
            <a:extLst>
              <a:ext uri="{FF2B5EF4-FFF2-40B4-BE49-F238E27FC236}">
                <a16:creationId xmlns:a16="http://schemas.microsoft.com/office/drawing/2014/main" id="{D22352C5-D43D-021B-2AD5-F0B0FBB94787}"/>
              </a:ext>
            </a:extLst>
          </p:cNvPr>
          <p:cNvSpPr>
            <a:spLocks/>
          </p:cNvSpPr>
          <p:nvPr/>
        </p:nvSpPr>
        <p:spPr>
          <a:xfrm>
            <a:off x="5153052" y="3957497"/>
            <a:ext cx="2126921" cy="1067320"/>
          </a:xfrm>
          <a:prstGeom prst="roundRect">
            <a:avLst/>
          </a:prstGeom>
          <a:solidFill>
            <a:srgbClr val="6A021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A2BC6896-F64F-677D-1C59-0D9079B618AE}"/>
              </a:ext>
            </a:extLst>
          </p:cNvPr>
          <p:cNvSpPr txBox="1"/>
          <p:nvPr/>
        </p:nvSpPr>
        <p:spPr>
          <a:xfrm>
            <a:off x="5203263" y="4148671"/>
            <a:ext cx="19527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RV144 trial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gp120 + CD8 T cell</a:t>
            </a:r>
          </a:p>
        </p:txBody>
      </p:sp>
      <p:sp>
        <p:nvSpPr>
          <p:cNvPr id="59" name="Rounded Rectangle 58">
            <a:extLst>
              <a:ext uri="{FF2B5EF4-FFF2-40B4-BE49-F238E27FC236}">
                <a16:creationId xmlns:a16="http://schemas.microsoft.com/office/drawing/2014/main" id="{52FDF0A0-E522-6BF2-0608-98883CE0F30C}"/>
              </a:ext>
            </a:extLst>
          </p:cNvPr>
          <p:cNvSpPr>
            <a:spLocks/>
          </p:cNvSpPr>
          <p:nvPr/>
        </p:nvSpPr>
        <p:spPr>
          <a:xfrm>
            <a:off x="8721419" y="3101086"/>
            <a:ext cx="1426184" cy="1070285"/>
          </a:xfrm>
          <a:prstGeom prst="roundRect">
            <a:avLst/>
          </a:prstGeom>
          <a:solidFill>
            <a:srgbClr val="13344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6E382AB-C26A-3E34-240C-9C0B4751BFF2}"/>
              </a:ext>
            </a:extLst>
          </p:cNvPr>
          <p:cNvSpPr txBox="1"/>
          <p:nvPr/>
        </p:nvSpPr>
        <p:spPr>
          <a:xfrm>
            <a:off x="8750964" y="3174563"/>
            <a:ext cx="14261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HVTN702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gp120 + CD8 T cell </a:t>
            </a:r>
          </a:p>
        </p:txBody>
      </p:sp>
      <p:sp>
        <p:nvSpPr>
          <p:cNvPr id="62" name="Rounded Rectangle 61">
            <a:extLst>
              <a:ext uri="{FF2B5EF4-FFF2-40B4-BE49-F238E27FC236}">
                <a16:creationId xmlns:a16="http://schemas.microsoft.com/office/drawing/2014/main" id="{C522FDAD-7A67-DBE5-54B5-7D1713DCA830}"/>
              </a:ext>
            </a:extLst>
          </p:cNvPr>
          <p:cNvSpPr>
            <a:spLocks/>
          </p:cNvSpPr>
          <p:nvPr/>
        </p:nvSpPr>
        <p:spPr>
          <a:xfrm>
            <a:off x="8721419" y="4202367"/>
            <a:ext cx="1426182" cy="1070285"/>
          </a:xfrm>
          <a:prstGeom prst="roundRect">
            <a:avLst/>
          </a:prstGeom>
          <a:solidFill>
            <a:srgbClr val="13344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AAE03FE9-4405-49A5-9E3D-14F6C94890FC}"/>
              </a:ext>
            </a:extLst>
          </p:cNvPr>
          <p:cNvSpPr txBox="1"/>
          <p:nvPr/>
        </p:nvSpPr>
        <p:spPr>
          <a:xfrm>
            <a:off x="8775679" y="4275844"/>
            <a:ext cx="12718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Imbokodo</a:t>
            </a:r>
            <a:endParaRPr kumimoji="0" lang="en-US"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gp140 + CD8 T cell</a:t>
            </a:r>
          </a:p>
        </p:txBody>
      </p:sp>
      <p:sp>
        <p:nvSpPr>
          <p:cNvPr id="64" name="Rounded Rectangle 63">
            <a:extLst>
              <a:ext uri="{FF2B5EF4-FFF2-40B4-BE49-F238E27FC236}">
                <a16:creationId xmlns:a16="http://schemas.microsoft.com/office/drawing/2014/main" id="{8A3705CA-7CD2-D400-7930-4DDBB0C26733}"/>
              </a:ext>
            </a:extLst>
          </p:cNvPr>
          <p:cNvSpPr>
            <a:spLocks/>
          </p:cNvSpPr>
          <p:nvPr/>
        </p:nvSpPr>
        <p:spPr>
          <a:xfrm>
            <a:off x="467987" y="2503208"/>
            <a:ext cx="641440" cy="413666"/>
          </a:xfrm>
          <a:prstGeom prst="roundRect">
            <a:avLst/>
          </a:prstGeom>
          <a:solidFill>
            <a:srgbClr val="6A021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ounded Rectangle 65">
            <a:extLst>
              <a:ext uri="{FF2B5EF4-FFF2-40B4-BE49-F238E27FC236}">
                <a16:creationId xmlns:a16="http://schemas.microsoft.com/office/drawing/2014/main" id="{E061B7D4-CFCB-4801-4B7A-C4CA8E4ADCA7}"/>
              </a:ext>
            </a:extLst>
          </p:cNvPr>
          <p:cNvSpPr>
            <a:spLocks/>
          </p:cNvSpPr>
          <p:nvPr/>
        </p:nvSpPr>
        <p:spPr>
          <a:xfrm>
            <a:off x="467988" y="1996449"/>
            <a:ext cx="641440" cy="413666"/>
          </a:xfrm>
          <a:prstGeom prst="roundRect">
            <a:avLst/>
          </a:prstGeom>
          <a:solidFill>
            <a:srgbClr val="13344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5B102237-69A6-6984-41A7-340B4F9B7E01}"/>
              </a:ext>
            </a:extLst>
          </p:cNvPr>
          <p:cNvSpPr txBox="1"/>
          <p:nvPr/>
        </p:nvSpPr>
        <p:spPr>
          <a:xfrm>
            <a:off x="1168498" y="2040783"/>
            <a:ext cx="12148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No efficacy</a:t>
            </a:r>
          </a:p>
        </p:txBody>
      </p:sp>
      <p:sp>
        <p:nvSpPr>
          <p:cNvPr id="68" name="TextBox 67">
            <a:extLst>
              <a:ext uri="{FF2B5EF4-FFF2-40B4-BE49-F238E27FC236}">
                <a16:creationId xmlns:a16="http://schemas.microsoft.com/office/drawing/2014/main" id="{C8406ABE-5687-2677-D13E-D346ED76191D}"/>
              </a:ext>
            </a:extLst>
          </p:cNvPr>
          <p:cNvSpPr txBox="1"/>
          <p:nvPr/>
        </p:nvSpPr>
        <p:spPr>
          <a:xfrm>
            <a:off x="1179562" y="2503208"/>
            <a:ext cx="14857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Some efficacy</a:t>
            </a:r>
          </a:p>
        </p:txBody>
      </p:sp>
      <p:cxnSp>
        <p:nvCxnSpPr>
          <p:cNvPr id="70" name="Straight Arrow Connector 69">
            <a:extLst>
              <a:ext uri="{FF2B5EF4-FFF2-40B4-BE49-F238E27FC236}">
                <a16:creationId xmlns:a16="http://schemas.microsoft.com/office/drawing/2014/main" id="{609794A0-CB27-5E79-F407-F976A320AA57}"/>
              </a:ext>
            </a:extLst>
          </p:cNvPr>
          <p:cNvCxnSpPr>
            <a:cxnSpLocks/>
            <a:endCxn id="59" idx="1"/>
          </p:cNvCxnSpPr>
          <p:nvPr/>
        </p:nvCxnSpPr>
        <p:spPr>
          <a:xfrm flipV="1">
            <a:off x="7323158" y="3636229"/>
            <a:ext cx="1398261" cy="866358"/>
          </a:xfrm>
          <a:prstGeom prst="straightConnector1">
            <a:avLst/>
          </a:prstGeom>
          <a:ln w="28575">
            <a:solidFill>
              <a:srgbClr val="13344E"/>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DC62BD4-DE89-2F84-6024-5D1CE93013A9}"/>
              </a:ext>
            </a:extLst>
          </p:cNvPr>
          <p:cNvSpPr txBox="1"/>
          <p:nvPr/>
        </p:nvSpPr>
        <p:spPr>
          <a:xfrm>
            <a:off x="7275104" y="2965761"/>
            <a:ext cx="1196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Adapted repeat with clade C</a:t>
            </a:r>
          </a:p>
        </p:txBody>
      </p:sp>
      <p:sp>
        <p:nvSpPr>
          <p:cNvPr id="5" name="Rounded Rectangle 4">
            <a:extLst>
              <a:ext uri="{FF2B5EF4-FFF2-40B4-BE49-F238E27FC236}">
                <a16:creationId xmlns:a16="http://schemas.microsoft.com/office/drawing/2014/main" id="{F2D266EB-DFFE-A37C-48BB-8FB9D6ECC62C}"/>
              </a:ext>
            </a:extLst>
          </p:cNvPr>
          <p:cNvSpPr>
            <a:spLocks/>
          </p:cNvSpPr>
          <p:nvPr/>
        </p:nvSpPr>
        <p:spPr>
          <a:xfrm>
            <a:off x="9317380" y="5321853"/>
            <a:ext cx="1426182" cy="1070285"/>
          </a:xfrm>
          <a:prstGeom prst="roundRect">
            <a:avLst/>
          </a:prstGeom>
          <a:solidFill>
            <a:srgbClr val="13344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5FF7A39-09A8-4EC7-8429-1AF6F9CEFEA9}"/>
              </a:ext>
            </a:extLst>
          </p:cNvPr>
          <p:cNvSpPr txBox="1"/>
          <p:nvPr/>
        </p:nvSpPr>
        <p:spPr>
          <a:xfrm>
            <a:off x="9334568" y="5407687"/>
            <a:ext cx="155863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PrEPVacc</a:t>
            </a:r>
            <a:endParaRPr kumimoji="0" lang="en-US"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gp120/gp140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 CD8 T cell</a:t>
            </a:r>
          </a:p>
        </p:txBody>
      </p:sp>
    </p:spTree>
    <p:extLst>
      <p:ext uri="{BB962C8B-B14F-4D97-AF65-F5344CB8AC3E}">
        <p14:creationId xmlns:p14="http://schemas.microsoft.com/office/powerpoint/2010/main" val="3753513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pic>
        <p:nvPicPr>
          <p:cNvPr id="19" name="Picture 18" descr="A diagram with red lines and a red arrow&#10;&#10;Description automatically generated with medium confidence">
            <a:extLst>
              <a:ext uri="{FF2B5EF4-FFF2-40B4-BE49-F238E27FC236}">
                <a16:creationId xmlns:a16="http://schemas.microsoft.com/office/drawing/2014/main" id="{BE842253-78E0-A6CF-7C24-894A3944F821}"/>
              </a:ext>
            </a:extLst>
          </p:cNvPr>
          <p:cNvPicPr>
            <a:picLocks noChangeAspect="1"/>
          </p:cNvPicPr>
          <p:nvPr/>
        </p:nvPicPr>
        <p:blipFill rotWithShape="1">
          <a:blip r:embed="rId5"/>
          <a:srcRect l="33525" t="23183"/>
          <a:stretch/>
        </p:blipFill>
        <p:spPr>
          <a:xfrm>
            <a:off x="3052396" y="433988"/>
            <a:ext cx="9139604" cy="5990023"/>
          </a:xfrm>
          <a:prstGeom prst="rect">
            <a:avLst/>
          </a:prstGeom>
        </p:spPr>
      </p:pic>
      <p:sp>
        <p:nvSpPr>
          <p:cNvPr id="2" name="TextBox 1">
            <a:extLst>
              <a:ext uri="{FF2B5EF4-FFF2-40B4-BE49-F238E27FC236}">
                <a16:creationId xmlns:a16="http://schemas.microsoft.com/office/drawing/2014/main" id="{990E6AFA-AE6C-3526-F95B-DF5F399A80C0}"/>
              </a:ext>
            </a:extLst>
          </p:cNvPr>
          <p:cNvSpPr txBox="1"/>
          <p:nvPr/>
        </p:nvSpPr>
        <p:spPr>
          <a:xfrm>
            <a:off x="0" y="433988"/>
            <a:ext cx="2919663" cy="3108543"/>
          </a:xfrm>
          <a:prstGeom prst="rect">
            <a:avLst/>
          </a:prstGeom>
          <a:solidFill>
            <a:srgbClr val="13344E"/>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We need all the affordable and accessible tools to control the epidemic, but we cannot just stop there</a:t>
            </a:r>
          </a:p>
        </p:txBody>
      </p:sp>
    </p:spTree>
    <p:extLst>
      <p:ext uri="{BB962C8B-B14F-4D97-AF65-F5344CB8AC3E}">
        <p14:creationId xmlns:p14="http://schemas.microsoft.com/office/powerpoint/2010/main" val="3948258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0478E-4521-3062-3966-36866CA32A46}"/>
              </a:ext>
            </a:extLst>
          </p:cNvPr>
          <p:cNvSpPr txBox="1"/>
          <p:nvPr/>
        </p:nvSpPr>
        <p:spPr>
          <a:xfrm>
            <a:off x="241501" y="362190"/>
            <a:ext cx="109355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2106A"/>
                </a:solidFill>
                <a:effectLst/>
                <a:uLnTx/>
                <a:uFillTx/>
                <a:latin typeface="Helvetica Neue" panose="02000503000000020004" pitchFamily="2" charset="0"/>
                <a:ea typeface="Helvetica Neue" panose="02000503000000020004" pitchFamily="2" charset="0"/>
                <a:cs typeface="Helvetica Neue" panose="02000503000000020004" pitchFamily="2" charset="0"/>
              </a:rPr>
              <a:t>HIV vaccine synergistic w/ other prevention tools</a:t>
            </a:r>
          </a:p>
        </p:txBody>
      </p:sp>
      <p:grpSp>
        <p:nvGrpSpPr>
          <p:cNvPr id="15" name="Group 14">
            <a:extLst>
              <a:ext uri="{FF2B5EF4-FFF2-40B4-BE49-F238E27FC236}">
                <a16:creationId xmlns:a16="http://schemas.microsoft.com/office/drawing/2014/main" id="{8DBD6106-35AD-9290-6A7F-1B492797DE18}"/>
              </a:ext>
            </a:extLst>
          </p:cNvPr>
          <p:cNvGrpSpPr/>
          <p:nvPr/>
        </p:nvGrpSpPr>
        <p:grpSpPr>
          <a:xfrm>
            <a:off x="881054" y="1530889"/>
            <a:ext cx="10952586" cy="954107"/>
            <a:chOff x="556541" y="1282259"/>
            <a:chExt cx="11450804" cy="954107"/>
          </a:xfrm>
        </p:grpSpPr>
        <p:sp>
          <p:nvSpPr>
            <p:cNvPr id="3" name="TextBox 2">
              <a:extLst>
                <a:ext uri="{FF2B5EF4-FFF2-40B4-BE49-F238E27FC236}">
                  <a16:creationId xmlns:a16="http://schemas.microsoft.com/office/drawing/2014/main" id="{C93BE209-2AD1-E354-3BA4-14C734D88851}"/>
                </a:ext>
              </a:extLst>
            </p:cNvPr>
            <p:cNvSpPr txBox="1"/>
            <p:nvPr/>
          </p:nvSpPr>
          <p:spPr>
            <a:xfrm>
              <a:off x="1174045" y="1282259"/>
              <a:ext cx="108333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Extended duration of protection (optimally &gt;5 years) delivered before sexual debut </a:t>
              </a:r>
            </a:p>
          </p:txBody>
        </p:sp>
        <p:sp>
          <p:nvSpPr>
            <p:cNvPr id="11" name="Rectangle 10">
              <a:extLst>
                <a:ext uri="{FF2B5EF4-FFF2-40B4-BE49-F238E27FC236}">
                  <a16:creationId xmlns:a16="http://schemas.microsoft.com/office/drawing/2014/main" id="{A4F881A5-B8E7-4EBC-6DAC-74587D7E858C}"/>
                </a:ext>
              </a:extLst>
            </p:cNvPr>
            <p:cNvSpPr>
              <a:spLocks noChangeAspect="1"/>
            </p:cNvSpPr>
            <p:nvPr/>
          </p:nvSpPr>
          <p:spPr>
            <a:xfrm>
              <a:off x="556541" y="1431342"/>
              <a:ext cx="274320" cy="274320"/>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6" name="Group 15">
            <a:extLst>
              <a:ext uri="{FF2B5EF4-FFF2-40B4-BE49-F238E27FC236}">
                <a16:creationId xmlns:a16="http://schemas.microsoft.com/office/drawing/2014/main" id="{E53D3B91-F56F-023F-2CF0-4F0A5E56294B}"/>
              </a:ext>
            </a:extLst>
          </p:cNvPr>
          <p:cNvGrpSpPr/>
          <p:nvPr/>
        </p:nvGrpSpPr>
        <p:grpSpPr>
          <a:xfrm>
            <a:off x="881054" y="2995968"/>
            <a:ext cx="10952585" cy="523220"/>
            <a:chOff x="556541" y="3186894"/>
            <a:chExt cx="11450802" cy="523220"/>
          </a:xfrm>
        </p:grpSpPr>
        <p:sp>
          <p:nvSpPr>
            <p:cNvPr id="4" name="TextBox 3">
              <a:extLst>
                <a:ext uri="{FF2B5EF4-FFF2-40B4-BE49-F238E27FC236}">
                  <a16:creationId xmlns:a16="http://schemas.microsoft.com/office/drawing/2014/main" id="{C02FCE63-9A7C-FC38-E9CE-9D585D730F17}"/>
                </a:ext>
              </a:extLst>
            </p:cNvPr>
            <p:cNvSpPr txBox="1"/>
            <p:nvPr/>
          </p:nvSpPr>
          <p:spPr>
            <a:xfrm>
              <a:off x="1174044" y="3186894"/>
              <a:ext cx="10833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A vaccine could spare long-acting ARTs for treatment</a:t>
              </a:r>
            </a:p>
          </p:txBody>
        </p:sp>
        <p:sp>
          <p:nvSpPr>
            <p:cNvPr id="13" name="Rectangle 12">
              <a:extLst>
                <a:ext uri="{FF2B5EF4-FFF2-40B4-BE49-F238E27FC236}">
                  <a16:creationId xmlns:a16="http://schemas.microsoft.com/office/drawing/2014/main" id="{F24A7A1C-DB04-DFD5-AEB5-F601D740C106}"/>
                </a:ext>
              </a:extLst>
            </p:cNvPr>
            <p:cNvSpPr>
              <a:spLocks noChangeAspect="1"/>
            </p:cNvSpPr>
            <p:nvPr/>
          </p:nvSpPr>
          <p:spPr>
            <a:xfrm>
              <a:off x="556541" y="3336996"/>
              <a:ext cx="274320" cy="274320"/>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7" name="Group 16">
            <a:extLst>
              <a:ext uri="{FF2B5EF4-FFF2-40B4-BE49-F238E27FC236}">
                <a16:creationId xmlns:a16="http://schemas.microsoft.com/office/drawing/2014/main" id="{CCAD1A2B-8F03-7D67-D47A-028376ABF9EB}"/>
              </a:ext>
            </a:extLst>
          </p:cNvPr>
          <p:cNvGrpSpPr/>
          <p:nvPr/>
        </p:nvGrpSpPr>
        <p:grpSpPr>
          <a:xfrm>
            <a:off x="881054" y="5176070"/>
            <a:ext cx="10952585" cy="523220"/>
            <a:chOff x="556541" y="5256565"/>
            <a:chExt cx="11450802" cy="523220"/>
          </a:xfrm>
        </p:grpSpPr>
        <p:sp>
          <p:nvSpPr>
            <p:cNvPr id="5" name="TextBox 4">
              <a:extLst>
                <a:ext uri="{FF2B5EF4-FFF2-40B4-BE49-F238E27FC236}">
                  <a16:creationId xmlns:a16="http://schemas.microsoft.com/office/drawing/2014/main" id="{D0CEFDA6-9814-82B4-420C-F9E480D2A704}"/>
                </a:ext>
              </a:extLst>
            </p:cNvPr>
            <p:cNvSpPr txBox="1"/>
            <p:nvPr/>
          </p:nvSpPr>
          <p:spPr>
            <a:xfrm>
              <a:off x="1174045" y="5256565"/>
              <a:ext cx="108332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Availability of different prevention</a:t>
              </a:r>
              <a:r>
                <a:rPr lang="en-US" sz="2800" b="1" dirty="0">
                  <a:solidFill>
                    <a:srgbClr val="13344E"/>
                  </a:solidFill>
                  <a:latin typeface="Helvetica Neue" panose="02000503000000020004" pitchFamily="2" charset="0"/>
                  <a:ea typeface="Helvetica Neue" panose="02000503000000020004" pitchFamily="2" charset="0"/>
                  <a:cs typeface="Helvetica Neue" panose="02000503000000020004" pitchFamily="2" charset="0"/>
                </a:rPr>
                <a:t> tools is important</a:t>
              </a:r>
              <a:endPar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Rectangle 13">
              <a:extLst>
                <a:ext uri="{FF2B5EF4-FFF2-40B4-BE49-F238E27FC236}">
                  <a16:creationId xmlns:a16="http://schemas.microsoft.com/office/drawing/2014/main" id="{6F0EBF01-A001-8B83-0538-E6BEB34DF9BD}"/>
                </a:ext>
              </a:extLst>
            </p:cNvPr>
            <p:cNvSpPr>
              <a:spLocks noChangeAspect="1"/>
            </p:cNvSpPr>
            <p:nvPr/>
          </p:nvSpPr>
          <p:spPr>
            <a:xfrm>
              <a:off x="556541" y="5392791"/>
              <a:ext cx="274320" cy="274320"/>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9" name="Group 18">
            <a:extLst>
              <a:ext uri="{FF2B5EF4-FFF2-40B4-BE49-F238E27FC236}">
                <a16:creationId xmlns:a16="http://schemas.microsoft.com/office/drawing/2014/main" id="{55A420C5-4D43-2650-F480-FDDC58F88DEA}"/>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FD9DAAFD-FB84-09A4-B1C2-FB46CB3C73C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8C0B1137-EBB5-9D84-3BC6-A3AA729BF362}"/>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423B54D0-997B-338C-278B-DA6E611EDE4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grpSp>
        <p:nvGrpSpPr>
          <p:cNvPr id="6" name="Group 5">
            <a:extLst>
              <a:ext uri="{FF2B5EF4-FFF2-40B4-BE49-F238E27FC236}">
                <a16:creationId xmlns:a16="http://schemas.microsoft.com/office/drawing/2014/main" id="{510DCA44-2ED8-B0DB-43F3-C00C9B35EAF3}"/>
              </a:ext>
            </a:extLst>
          </p:cNvPr>
          <p:cNvGrpSpPr/>
          <p:nvPr/>
        </p:nvGrpSpPr>
        <p:grpSpPr>
          <a:xfrm>
            <a:off x="881054" y="4073140"/>
            <a:ext cx="10952585" cy="523220"/>
            <a:chOff x="556541" y="3186894"/>
            <a:chExt cx="11450802" cy="523220"/>
          </a:xfrm>
        </p:grpSpPr>
        <p:sp>
          <p:nvSpPr>
            <p:cNvPr id="7" name="TextBox 6">
              <a:extLst>
                <a:ext uri="{FF2B5EF4-FFF2-40B4-BE49-F238E27FC236}">
                  <a16:creationId xmlns:a16="http://schemas.microsoft.com/office/drawing/2014/main" id="{48A1792A-A334-D20F-3A05-3F6A598D2DE2}"/>
                </a:ext>
              </a:extLst>
            </p:cNvPr>
            <p:cNvSpPr txBox="1"/>
            <p:nvPr/>
          </p:nvSpPr>
          <p:spPr>
            <a:xfrm>
              <a:off x="1174044" y="3186894"/>
              <a:ext cx="10833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rPr>
                <a:t>Reduced contact points with health care system</a:t>
              </a:r>
            </a:p>
          </p:txBody>
        </p:sp>
        <p:sp>
          <p:nvSpPr>
            <p:cNvPr id="8" name="Rectangle 7">
              <a:extLst>
                <a:ext uri="{FF2B5EF4-FFF2-40B4-BE49-F238E27FC236}">
                  <a16:creationId xmlns:a16="http://schemas.microsoft.com/office/drawing/2014/main" id="{4B5F5E94-C0E6-C758-D32D-75CB1CEDC23C}"/>
                </a:ext>
              </a:extLst>
            </p:cNvPr>
            <p:cNvSpPr>
              <a:spLocks noChangeAspect="1"/>
            </p:cNvSpPr>
            <p:nvPr/>
          </p:nvSpPr>
          <p:spPr>
            <a:xfrm>
              <a:off x="556541" y="3336996"/>
              <a:ext cx="274320" cy="274320"/>
            </a:xfrm>
            <a:prstGeom prst="rect">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344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3930554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0478E-4521-3062-3966-36866CA32A46}"/>
              </a:ext>
            </a:extLst>
          </p:cNvPr>
          <p:cNvSpPr txBox="1"/>
          <p:nvPr/>
        </p:nvSpPr>
        <p:spPr>
          <a:xfrm>
            <a:off x="241501" y="362190"/>
            <a:ext cx="49487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2106A"/>
                </a:solidFill>
                <a:effectLst/>
                <a:uLnTx/>
                <a:uFillTx/>
                <a:latin typeface="PP Neue Montreal" panose="020B0504010101010104" pitchFamily="34" charset="77"/>
                <a:ea typeface="+mn-ea"/>
                <a:cs typeface="PP Neue Montreal" panose="020B0504010101010104" pitchFamily="34" charset="77"/>
              </a:rPr>
              <a:t>Acknowledgements</a:t>
            </a:r>
          </a:p>
        </p:txBody>
      </p:sp>
      <p:grpSp>
        <p:nvGrpSpPr>
          <p:cNvPr id="19" name="Group 18">
            <a:extLst>
              <a:ext uri="{FF2B5EF4-FFF2-40B4-BE49-F238E27FC236}">
                <a16:creationId xmlns:a16="http://schemas.microsoft.com/office/drawing/2014/main" id="{55A420C5-4D43-2650-F480-FDDC58F88DEA}"/>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FD9DAAFD-FB84-09A4-B1C2-FB46CB3C73C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8C0B1137-EBB5-9D84-3BC6-A3AA729BF362}"/>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423B54D0-997B-338C-278B-DA6E611EDE4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8602" y="6544450"/>
            <a:ext cx="641440" cy="215899"/>
          </a:xfrm>
          <a:prstGeom prst="rect">
            <a:avLst/>
          </a:prstGeom>
        </p:spPr>
      </p:pic>
      <p:sp>
        <p:nvSpPr>
          <p:cNvPr id="18" name="TextBox 17">
            <a:extLst>
              <a:ext uri="{FF2B5EF4-FFF2-40B4-BE49-F238E27FC236}">
                <a16:creationId xmlns:a16="http://schemas.microsoft.com/office/drawing/2014/main" id="{5A1ECF2B-BF10-A59C-1DBE-EB909B19C996}"/>
              </a:ext>
            </a:extLst>
          </p:cNvPr>
          <p:cNvSpPr txBox="1"/>
          <p:nvPr/>
        </p:nvSpPr>
        <p:spPr>
          <a:xfrm>
            <a:off x="2881828" y="1482910"/>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IAVI</a:t>
            </a:r>
          </a:p>
        </p:txBody>
      </p:sp>
      <p:sp>
        <p:nvSpPr>
          <p:cNvPr id="24" name="TextBox 23">
            <a:extLst>
              <a:ext uri="{FF2B5EF4-FFF2-40B4-BE49-F238E27FC236}">
                <a16:creationId xmlns:a16="http://schemas.microsoft.com/office/drawing/2014/main" id="{229A8558-F10B-D466-6032-D30F030AE0B7}"/>
              </a:ext>
            </a:extLst>
          </p:cNvPr>
          <p:cNvSpPr txBox="1"/>
          <p:nvPr/>
        </p:nvSpPr>
        <p:spPr>
          <a:xfrm>
            <a:off x="2881828" y="4114472"/>
            <a:ext cx="1930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Scripps/CHAVD</a:t>
            </a:r>
          </a:p>
        </p:txBody>
      </p:sp>
      <p:sp>
        <p:nvSpPr>
          <p:cNvPr id="25" name="TextBox 24">
            <a:extLst>
              <a:ext uri="{FF2B5EF4-FFF2-40B4-BE49-F238E27FC236}">
                <a16:creationId xmlns:a16="http://schemas.microsoft.com/office/drawing/2014/main" id="{D833B35D-0CA1-606E-8056-8F7784EB9517}"/>
              </a:ext>
            </a:extLst>
          </p:cNvPr>
          <p:cNvSpPr txBox="1"/>
          <p:nvPr/>
        </p:nvSpPr>
        <p:spPr>
          <a:xfrm>
            <a:off x="287610" y="3739086"/>
            <a:ext cx="5741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IAS</a:t>
            </a:r>
          </a:p>
        </p:txBody>
      </p:sp>
      <p:sp>
        <p:nvSpPr>
          <p:cNvPr id="26" name="TextBox 25">
            <a:extLst>
              <a:ext uri="{FF2B5EF4-FFF2-40B4-BE49-F238E27FC236}">
                <a16:creationId xmlns:a16="http://schemas.microsoft.com/office/drawing/2014/main" id="{6AA60CAC-D3D7-ECEB-3DC6-70A4DD33732F}"/>
              </a:ext>
            </a:extLst>
          </p:cNvPr>
          <p:cNvSpPr txBox="1"/>
          <p:nvPr/>
        </p:nvSpPr>
        <p:spPr>
          <a:xfrm>
            <a:off x="5608574" y="3479464"/>
            <a:ext cx="718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AMC</a:t>
            </a:r>
          </a:p>
        </p:txBody>
      </p:sp>
      <p:sp>
        <p:nvSpPr>
          <p:cNvPr id="27" name="TextBox 26">
            <a:extLst>
              <a:ext uri="{FF2B5EF4-FFF2-40B4-BE49-F238E27FC236}">
                <a16:creationId xmlns:a16="http://schemas.microsoft.com/office/drawing/2014/main" id="{E9B2C14F-9B5B-5A1A-2E8A-F13DE3DAF641}"/>
              </a:ext>
            </a:extLst>
          </p:cNvPr>
          <p:cNvSpPr txBox="1"/>
          <p:nvPr/>
        </p:nvSpPr>
        <p:spPr>
          <a:xfrm>
            <a:off x="5608574" y="1482910"/>
            <a:ext cx="13724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Fred Hutch</a:t>
            </a:r>
          </a:p>
        </p:txBody>
      </p:sp>
      <p:sp>
        <p:nvSpPr>
          <p:cNvPr id="28" name="TextBox 27">
            <a:extLst>
              <a:ext uri="{FF2B5EF4-FFF2-40B4-BE49-F238E27FC236}">
                <a16:creationId xmlns:a16="http://schemas.microsoft.com/office/drawing/2014/main" id="{0BDEFBFB-4924-811B-7898-469E7E7EA26A}"/>
              </a:ext>
            </a:extLst>
          </p:cNvPr>
          <p:cNvSpPr txBox="1"/>
          <p:nvPr/>
        </p:nvSpPr>
        <p:spPr>
          <a:xfrm>
            <a:off x="8343558" y="1782079"/>
            <a:ext cx="12522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Biorender</a:t>
            </a:r>
            <a:endPar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sp>
        <p:nvSpPr>
          <p:cNvPr id="29" name="TextBox 28">
            <a:extLst>
              <a:ext uri="{FF2B5EF4-FFF2-40B4-BE49-F238E27FC236}">
                <a16:creationId xmlns:a16="http://schemas.microsoft.com/office/drawing/2014/main" id="{22D580FD-EE15-D68B-0D5A-20A48E12DF33}"/>
              </a:ext>
            </a:extLst>
          </p:cNvPr>
          <p:cNvSpPr txBox="1"/>
          <p:nvPr/>
        </p:nvSpPr>
        <p:spPr>
          <a:xfrm>
            <a:off x="8343558" y="1399449"/>
            <a:ext cx="3344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DALL-E and Olympic Athletes</a:t>
            </a:r>
          </a:p>
        </p:txBody>
      </p:sp>
      <p:sp>
        <p:nvSpPr>
          <p:cNvPr id="30" name="TextBox 29">
            <a:extLst>
              <a:ext uri="{FF2B5EF4-FFF2-40B4-BE49-F238E27FC236}">
                <a16:creationId xmlns:a16="http://schemas.microsoft.com/office/drawing/2014/main" id="{14AB1234-C649-A5C5-8119-E48E018AFC07}"/>
              </a:ext>
            </a:extLst>
          </p:cNvPr>
          <p:cNvSpPr txBox="1"/>
          <p:nvPr/>
        </p:nvSpPr>
        <p:spPr>
          <a:xfrm>
            <a:off x="287610" y="5152904"/>
            <a:ext cx="760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GHIC</a:t>
            </a:r>
          </a:p>
        </p:txBody>
      </p:sp>
      <p:sp>
        <p:nvSpPr>
          <p:cNvPr id="31" name="TextBox 30">
            <a:extLst>
              <a:ext uri="{FF2B5EF4-FFF2-40B4-BE49-F238E27FC236}">
                <a16:creationId xmlns:a16="http://schemas.microsoft.com/office/drawing/2014/main" id="{A804278E-1722-3B6C-CD16-78FD54E59091}"/>
              </a:ext>
            </a:extLst>
          </p:cNvPr>
          <p:cNvSpPr txBox="1"/>
          <p:nvPr/>
        </p:nvSpPr>
        <p:spPr>
          <a:xfrm>
            <a:off x="2881828" y="1797320"/>
            <a:ext cx="217566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Bill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Schief</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Vincent Muturi-</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Kioi</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Hester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Kuipers</a:t>
            </a: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Karie</a:t>
            </a: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Youngdahl</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Mark Feinberg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G002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G003 team</a:t>
            </a:r>
          </a:p>
        </p:txBody>
      </p:sp>
      <p:sp>
        <p:nvSpPr>
          <p:cNvPr id="32" name="TextBox 31">
            <a:extLst>
              <a:ext uri="{FF2B5EF4-FFF2-40B4-BE49-F238E27FC236}">
                <a16:creationId xmlns:a16="http://schemas.microsoft.com/office/drawing/2014/main" id="{48E33CC2-EE92-A08D-5B4F-2D8B51832B20}"/>
              </a:ext>
            </a:extLst>
          </p:cNvPr>
          <p:cNvSpPr txBox="1"/>
          <p:nvPr/>
        </p:nvSpPr>
        <p:spPr>
          <a:xfrm>
            <a:off x="5608575" y="2546546"/>
            <a:ext cx="1034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KWTRP</a:t>
            </a:r>
          </a:p>
        </p:txBody>
      </p:sp>
      <p:sp>
        <p:nvSpPr>
          <p:cNvPr id="33" name="TextBox 32">
            <a:extLst>
              <a:ext uri="{FF2B5EF4-FFF2-40B4-BE49-F238E27FC236}">
                <a16:creationId xmlns:a16="http://schemas.microsoft.com/office/drawing/2014/main" id="{D468BB38-3C6D-09F0-F78A-295D88EB0F60}"/>
              </a:ext>
            </a:extLst>
          </p:cNvPr>
          <p:cNvSpPr txBox="1"/>
          <p:nvPr/>
        </p:nvSpPr>
        <p:spPr>
          <a:xfrm>
            <a:off x="5608574" y="5500930"/>
            <a:ext cx="665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VRC</a:t>
            </a:r>
          </a:p>
        </p:txBody>
      </p:sp>
      <p:sp>
        <p:nvSpPr>
          <p:cNvPr id="34" name="TextBox 33">
            <a:extLst>
              <a:ext uri="{FF2B5EF4-FFF2-40B4-BE49-F238E27FC236}">
                <a16:creationId xmlns:a16="http://schemas.microsoft.com/office/drawing/2014/main" id="{5EA8C509-2942-F0DF-55CD-E228745CBE1D}"/>
              </a:ext>
            </a:extLst>
          </p:cNvPr>
          <p:cNvSpPr txBox="1"/>
          <p:nvPr/>
        </p:nvSpPr>
        <p:spPr>
          <a:xfrm>
            <a:off x="287610" y="5467649"/>
            <a:ext cx="21756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Olayinka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Fagbayi</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Labeeb</a:t>
            </a: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Abboud</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sp>
        <p:nvSpPr>
          <p:cNvPr id="35" name="TextBox 34">
            <a:extLst>
              <a:ext uri="{FF2B5EF4-FFF2-40B4-BE49-F238E27FC236}">
                <a16:creationId xmlns:a16="http://schemas.microsoft.com/office/drawing/2014/main" id="{76AB5099-EE3D-B80C-588A-33BB65EF809C}"/>
              </a:ext>
            </a:extLst>
          </p:cNvPr>
          <p:cNvSpPr txBox="1"/>
          <p:nvPr/>
        </p:nvSpPr>
        <p:spPr>
          <a:xfrm>
            <a:off x="2881828" y="4430500"/>
            <a:ext cx="21756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Dennis Burton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Andrew Ward</a:t>
            </a:r>
          </a:p>
        </p:txBody>
      </p:sp>
      <p:sp>
        <p:nvSpPr>
          <p:cNvPr id="36" name="TextBox 35">
            <a:extLst>
              <a:ext uri="{FF2B5EF4-FFF2-40B4-BE49-F238E27FC236}">
                <a16:creationId xmlns:a16="http://schemas.microsoft.com/office/drawing/2014/main" id="{9FDD2BFF-BC91-F851-8198-8CFD4B568F8F}"/>
              </a:ext>
            </a:extLst>
          </p:cNvPr>
          <p:cNvSpPr txBox="1"/>
          <p:nvPr/>
        </p:nvSpPr>
        <p:spPr>
          <a:xfrm>
            <a:off x="5608574" y="4469863"/>
            <a:ext cx="16818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Duke/CHAVD</a:t>
            </a:r>
          </a:p>
        </p:txBody>
      </p:sp>
      <p:sp>
        <p:nvSpPr>
          <p:cNvPr id="37" name="TextBox 36">
            <a:extLst>
              <a:ext uri="{FF2B5EF4-FFF2-40B4-BE49-F238E27FC236}">
                <a16:creationId xmlns:a16="http://schemas.microsoft.com/office/drawing/2014/main" id="{4297ADC8-4518-4905-7B59-0E33EEB63B47}"/>
              </a:ext>
            </a:extLst>
          </p:cNvPr>
          <p:cNvSpPr txBox="1"/>
          <p:nvPr/>
        </p:nvSpPr>
        <p:spPr>
          <a:xfrm>
            <a:off x="5608574" y="4812744"/>
            <a:ext cx="2175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Wilton Williams</a:t>
            </a:r>
          </a:p>
        </p:txBody>
      </p:sp>
      <p:sp>
        <p:nvSpPr>
          <p:cNvPr id="38" name="TextBox 37">
            <a:extLst>
              <a:ext uri="{FF2B5EF4-FFF2-40B4-BE49-F238E27FC236}">
                <a16:creationId xmlns:a16="http://schemas.microsoft.com/office/drawing/2014/main" id="{4EF8D67A-D118-25C2-3DB3-793046140DE6}"/>
              </a:ext>
            </a:extLst>
          </p:cNvPr>
          <p:cNvSpPr txBox="1"/>
          <p:nvPr/>
        </p:nvSpPr>
        <p:spPr>
          <a:xfrm>
            <a:off x="5608574" y="3815485"/>
            <a:ext cx="2175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Rogier</a:t>
            </a: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Sanders</a:t>
            </a:r>
          </a:p>
        </p:txBody>
      </p:sp>
      <p:sp>
        <p:nvSpPr>
          <p:cNvPr id="39" name="TextBox 38">
            <a:extLst>
              <a:ext uri="{FF2B5EF4-FFF2-40B4-BE49-F238E27FC236}">
                <a16:creationId xmlns:a16="http://schemas.microsoft.com/office/drawing/2014/main" id="{F4C1C31D-3CE5-3605-8965-C4F464520522}"/>
              </a:ext>
            </a:extLst>
          </p:cNvPr>
          <p:cNvSpPr txBox="1"/>
          <p:nvPr/>
        </p:nvSpPr>
        <p:spPr>
          <a:xfrm>
            <a:off x="5608574" y="1770979"/>
            <a:ext cx="21756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Leo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Stamatatos</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Shelly Karuna</a:t>
            </a:r>
          </a:p>
        </p:txBody>
      </p:sp>
      <p:sp>
        <p:nvSpPr>
          <p:cNvPr id="40" name="TextBox 39">
            <a:extLst>
              <a:ext uri="{FF2B5EF4-FFF2-40B4-BE49-F238E27FC236}">
                <a16:creationId xmlns:a16="http://schemas.microsoft.com/office/drawing/2014/main" id="{3F825869-E6CB-8B1E-AC26-C9C6F214136F}"/>
              </a:ext>
            </a:extLst>
          </p:cNvPr>
          <p:cNvSpPr txBox="1"/>
          <p:nvPr/>
        </p:nvSpPr>
        <p:spPr>
          <a:xfrm>
            <a:off x="5608574" y="2868499"/>
            <a:ext cx="2175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Eunice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Nduati</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sp>
        <p:nvSpPr>
          <p:cNvPr id="41" name="TextBox 40">
            <a:extLst>
              <a:ext uri="{FF2B5EF4-FFF2-40B4-BE49-F238E27FC236}">
                <a16:creationId xmlns:a16="http://schemas.microsoft.com/office/drawing/2014/main" id="{82B1950E-C316-2ED4-30D7-E8353953A8C8}"/>
              </a:ext>
            </a:extLst>
          </p:cNvPr>
          <p:cNvSpPr txBox="1"/>
          <p:nvPr/>
        </p:nvSpPr>
        <p:spPr>
          <a:xfrm>
            <a:off x="5608574" y="5813190"/>
            <a:ext cx="2175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Nicole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Doria</a:t>
            </a: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-Rose</a:t>
            </a:r>
          </a:p>
        </p:txBody>
      </p:sp>
      <p:sp>
        <p:nvSpPr>
          <p:cNvPr id="42" name="TextBox 41">
            <a:extLst>
              <a:ext uri="{FF2B5EF4-FFF2-40B4-BE49-F238E27FC236}">
                <a16:creationId xmlns:a16="http://schemas.microsoft.com/office/drawing/2014/main" id="{326465CF-0340-2DF7-E36C-87A5F39CBF8C}"/>
              </a:ext>
            </a:extLst>
          </p:cNvPr>
          <p:cNvSpPr txBox="1"/>
          <p:nvPr/>
        </p:nvSpPr>
        <p:spPr>
          <a:xfrm>
            <a:off x="287610" y="4039763"/>
            <a:ext cx="21756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Sharon Lewin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IAS2024 organizers</a:t>
            </a:r>
          </a:p>
        </p:txBody>
      </p:sp>
      <p:sp>
        <p:nvSpPr>
          <p:cNvPr id="43" name="TextBox 42">
            <a:extLst>
              <a:ext uri="{FF2B5EF4-FFF2-40B4-BE49-F238E27FC236}">
                <a16:creationId xmlns:a16="http://schemas.microsoft.com/office/drawing/2014/main" id="{901A0079-C806-117F-0E48-2EDC08509141}"/>
              </a:ext>
            </a:extLst>
          </p:cNvPr>
          <p:cNvSpPr txBox="1"/>
          <p:nvPr/>
        </p:nvSpPr>
        <p:spPr>
          <a:xfrm>
            <a:off x="8308231" y="2769420"/>
            <a:ext cx="1930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Scripps/CHAVD</a:t>
            </a:r>
          </a:p>
        </p:txBody>
      </p:sp>
      <p:sp>
        <p:nvSpPr>
          <p:cNvPr id="44" name="TextBox 43">
            <a:extLst>
              <a:ext uri="{FF2B5EF4-FFF2-40B4-BE49-F238E27FC236}">
                <a16:creationId xmlns:a16="http://schemas.microsoft.com/office/drawing/2014/main" id="{2CAD99F2-3B8D-B9B7-EB9A-251D26CBA438}"/>
              </a:ext>
            </a:extLst>
          </p:cNvPr>
          <p:cNvSpPr txBox="1"/>
          <p:nvPr/>
        </p:nvSpPr>
        <p:spPr>
          <a:xfrm>
            <a:off x="8308231" y="3080211"/>
            <a:ext cx="31128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Pervin</a:t>
            </a: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Anklesaria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Carlos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Diazgranados</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Thandi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Onami</a:t>
            </a:r>
            <a:endPar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sp>
        <p:nvSpPr>
          <p:cNvPr id="45" name="TextBox 44">
            <a:extLst>
              <a:ext uri="{FF2B5EF4-FFF2-40B4-BE49-F238E27FC236}">
                <a16:creationId xmlns:a16="http://schemas.microsoft.com/office/drawing/2014/main" id="{E1B0D4C3-8EF3-D6BB-C6FC-0C0174436908}"/>
              </a:ext>
            </a:extLst>
          </p:cNvPr>
          <p:cNvSpPr txBox="1"/>
          <p:nvPr/>
        </p:nvSpPr>
        <p:spPr>
          <a:xfrm>
            <a:off x="8343558" y="4620847"/>
            <a:ext cx="9060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USAID</a:t>
            </a:r>
          </a:p>
        </p:txBody>
      </p:sp>
      <p:sp>
        <p:nvSpPr>
          <p:cNvPr id="46" name="TextBox 45">
            <a:extLst>
              <a:ext uri="{FF2B5EF4-FFF2-40B4-BE49-F238E27FC236}">
                <a16:creationId xmlns:a16="http://schemas.microsoft.com/office/drawing/2014/main" id="{8985DBC5-76B1-ED84-B863-163E25DE443D}"/>
              </a:ext>
            </a:extLst>
          </p:cNvPr>
          <p:cNvSpPr txBox="1"/>
          <p:nvPr/>
        </p:nvSpPr>
        <p:spPr>
          <a:xfrm>
            <a:off x="8343558" y="4931638"/>
            <a:ext cx="31128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Matt Barnhart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Margaret McCluskey</a:t>
            </a:r>
          </a:p>
        </p:txBody>
      </p:sp>
      <p:sp>
        <p:nvSpPr>
          <p:cNvPr id="47" name="TextBox 46">
            <a:extLst>
              <a:ext uri="{FF2B5EF4-FFF2-40B4-BE49-F238E27FC236}">
                <a16:creationId xmlns:a16="http://schemas.microsoft.com/office/drawing/2014/main" id="{5F799AEA-4687-3956-56E4-2796480437E3}"/>
              </a:ext>
            </a:extLst>
          </p:cNvPr>
          <p:cNvSpPr txBox="1"/>
          <p:nvPr/>
        </p:nvSpPr>
        <p:spPr>
          <a:xfrm>
            <a:off x="261739" y="1482910"/>
            <a:ext cx="2175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HIV community</a:t>
            </a:r>
          </a:p>
        </p:txBody>
      </p:sp>
      <p:sp>
        <p:nvSpPr>
          <p:cNvPr id="50" name="TextBox 49">
            <a:extLst>
              <a:ext uri="{FF2B5EF4-FFF2-40B4-BE49-F238E27FC236}">
                <a16:creationId xmlns:a16="http://schemas.microsoft.com/office/drawing/2014/main" id="{3295BA82-BCE5-A6F4-F961-D786621D5F30}"/>
              </a:ext>
            </a:extLst>
          </p:cNvPr>
          <p:cNvSpPr txBox="1"/>
          <p:nvPr/>
        </p:nvSpPr>
        <p:spPr>
          <a:xfrm>
            <a:off x="261739" y="2029374"/>
            <a:ext cx="21756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Clinical trial participants</a:t>
            </a:r>
          </a:p>
        </p:txBody>
      </p:sp>
      <p:sp>
        <p:nvSpPr>
          <p:cNvPr id="51" name="TextBox 50">
            <a:extLst>
              <a:ext uri="{FF2B5EF4-FFF2-40B4-BE49-F238E27FC236}">
                <a16:creationId xmlns:a16="http://schemas.microsoft.com/office/drawing/2014/main" id="{E2C57C05-368B-C02A-8388-5583CADF9549}"/>
              </a:ext>
            </a:extLst>
          </p:cNvPr>
          <p:cNvSpPr txBox="1"/>
          <p:nvPr/>
        </p:nvSpPr>
        <p:spPr>
          <a:xfrm>
            <a:off x="261739" y="2898371"/>
            <a:ext cx="21756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Clinical site leads</a:t>
            </a:r>
          </a:p>
        </p:txBody>
      </p:sp>
      <p:sp>
        <p:nvSpPr>
          <p:cNvPr id="52" name="TextBox 51">
            <a:extLst>
              <a:ext uri="{FF2B5EF4-FFF2-40B4-BE49-F238E27FC236}">
                <a16:creationId xmlns:a16="http://schemas.microsoft.com/office/drawing/2014/main" id="{8A58CAC8-EBF7-6073-1137-30373632366A}"/>
              </a:ext>
            </a:extLst>
          </p:cNvPr>
          <p:cNvSpPr txBox="1"/>
          <p:nvPr/>
        </p:nvSpPr>
        <p:spPr>
          <a:xfrm>
            <a:off x="2881828" y="5476593"/>
            <a:ext cx="1914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Imperial College</a:t>
            </a:r>
          </a:p>
        </p:txBody>
      </p:sp>
      <p:sp>
        <p:nvSpPr>
          <p:cNvPr id="53" name="TextBox 52">
            <a:extLst>
              <a:ext uri="{FF2B5EF4-FFF2-40B4-BE49-F238E27FC236}">
                <a16:creationId xmlns:a16="http://schemas.microsoft.com/office/drawing/2014/main" id="{845C3C69-13F9-54A6-8A85-4116D31B659D}"/>
              </a:ext>
            </a:extLst>
          </p:cNvPr>
          <p:cNvSpPr txBox="1"/>
          <p:nvPr/>
        </p:nvSpPr>
        <p:spPr>
          <a:xfrm>
            <a:off x="2881828" y="5802921"/>
            <a:ext cx="2175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Robin </a:t>
            </a:r>
            <a:r>
              <a:rPr kumimoji="0" lang="en-US" sz="1800" b="0"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Shattock</a:t>
            </a:r>
            <a:r>
              <a:rPr kumimoji="0" lang="en-US" sz="18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a:t>
            </a:r>
          </a:p>
        </p:txBody>
      </p:sp>
    </p:spTree>
    <p:extLst>
      <p:ext uri="{BB962C8B-B14F-4D97-AF65-F5344CB8AC3E}">
        <p14:creationId xmlns:p14="http://schemas.microsoft.com/office/powerpoint/2010/main" val="392932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0478E-4521-3062-3966-36866CA32A46}"/>
              </a:ext>
            </a:extLst>
          </p:cNvPr>
          <p:cNvSpPr txBox="1"/>
          <p:nvPr/>
        </p:nvSpPr>
        <p:spPr>
          <a:xfrm>
            <a:off x="241501" y="314690"/>
            <a:ext cx="117776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antibody-mediated protection (AMP) trial showed a signal of protection against HIV infection</a:t>
            </a:r>
          </a:p>
        </p:txBody>
      </p:sp>
      <p:grpSp>
        <p:nvGrpSpPr>
          <p:cNvPr id="19" name="Group 18">
            <a:extLst>
              <a:ext uri="{FF2B5EF4-FFF2-40B4-BE49-F238E27FC236}">
                <a16:creationId xmlns:a16="http://schemas.microsoft.com/office/drawing/2014/main" id="{55A420C5-4D43-2650-F480-FDDC58F88DEA}"/>
              </a:ext>
            </a:extLst>
          </p:cNvPr>
          <p:cNvGrpSpPr/>
          <p:nvPr/>
        </p:nvGrpSpPr>
        <p:grpSpPr>
          <a:xfrm>
            <a:off x="972259" y="6544450"/>
            <a:ext cx="11046883" cy="165100"/>
            <a:chOff x="899584" y="9867494"/>
            <a:chExt cx="16570327" cy="247650"/>
          </a:xfrm>
        </p:grpSpPr>
        <p:sp>
          <p:nvSpPr>
            <p:cNvPr id="21" name="Text 2">
              <a:extLst>
                <a:ext uri="{FF2B5EF4-FFF2-40B4-BE49-F238E27FC236}">
                  <a16:creationId xmlns:a16="http://schemas.microsoft.com/office/drawing/2014/main" id="{FD9DAAFD-FB84-09A4-B1C2-FB46CB3C73C6}"/>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22" name="Straight Connector 21">
              <a:extLst>
                <a:ext uri="{FF2B5EF4-FFF2-40B4-BE49-F238E27FC236}">
                  <a16:creationId xmlns:a16="http://schemas.microsoft.com/office/drawing/2014/main" id="{8C0B1137-EBB5-9D84-3BC6-A3AA729BF362}"/>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Image 1" descr="preencoded.png">
            <a:extLst>
              <a:ext uri="{FF2B5EF4-FFF2-40B4-BE49-F238E27FC236}">
                <a16:creationId xmlns:a16="http://schemas.microsoft.com/office/drawing/2014/main" id="{423B54D0-997B-338C-278B-DA6E611EDE4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pic>
        <p:nvPicPr>
          <p:cNvPr id="1026" name="Picture 2">
            <a:extLst>
              <a:ext uri="{FF2B5EF4-FFF2-40B4-BE49-F238E27FC236}">
                <a16:creationId xmlns:a16="http://schemas.microsoft.com/office/drawing/2014/main" id="{D68D102F-20DC-0293-A3B0-7B9A349D9D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311" t="1774" r="12110" b="43508"/>
          <a:stretch/>
        </p:blipFill>
        <p:spPr bwMode="auto">
          <a:xfrm>
            <a:off x="3520439" y="1783122"/>
            <a:ext cx="8163559" cy="425640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7054AE6-AC5C-6A91-2978-B71CD534B056}"/>
              </a:ext>
            </a:extLst>
          </p:cNvPr>
          <p:cNvCxnSpPr>
            <a:cxnSpLocks/>
          </p:cNvCxnSpPr>
          <p:nvPr/>
        </p:nvCxnSpPr>
        <p:spPr>
          <a:xfrm>
            <a:off x="3256609" y="1763757"/>
            <a:ext cx="0" cy="4603177"/>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3291127-2F5B-E085-8735-3CFF3D7B6768}"/>
              </a:ext>
            </a:extLst>
          </p:cNvPr>
          <p:cNvSpPr txBox="1"/>
          <p:nvPr/>
        </p:nvSpPr>
        <p:spPr>
          <a:xfrm>
            <a:off x="158602" y="3982693"/>
            <a:ext cx="2998502" cy="186204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bnAb</a:t>
            </a: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 protects against HIV</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Need high amounts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Need durability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Need multiple </a:t>
            </a:r>
            <a:r>
              <a:rPr kumimoji="0" lang="en-US" sz="2000" b="0" i="0" u="none" strike="noStrike" kern="1200" cap="none" spc="0" normalizeH="0" baseline="0" noProof="0" dirty="0" err="1">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bnAbs</a:t>
            </a:r>
            <a:endParaRPr kumimoji="0" lang="en-US" sz="20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D5D7AA2C-E665-1B6D-9BB6-0A4154B1C7E0}"/>
              </a:ext>
            </a:extLst>
          </p:cNvPr>
          <p:cNvSpPr txBox="1"/>
          <p:nvPr/>
        </p:nvSpPr>
        <p:spPr>
          <a:xfrm>
            <a:off x="1370830" y="1936918"/>
            <a:ext cx="1431688"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VRC01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A broadly neutralizing antibody </a:t>
            </a:r>
          </a:p>
        </p:txBody>
      </p:sp>
      <p:pic>
        <p:nvPicPr>
          <p:cNvPr id="10" name="Picture 9">
            <a:extLst>
              <a:ext uri="{FF2B5EF4-FFF2-40B4-BE49-F238E27FC236}">
                <a16:creationId xmlns:a16="http://schemas.microsoft.com/office/drawing/2014/main" id="{DBB2DD3E-A903-7F4F-A7A6-8A710C0E7222}"/>
              </a:ext>
            </a:extLst>
          </p:cNvPr>
          <p:cNvPicPr>
            <a:picLocks noChangeAspect="1"/>
          </p:cNvPicPr>
          <p:nvPr>
            <p:custDataLst>
              <p:tags r:id="rId1"/>
            </p:custDataLst>
          </p:nvPr>
        </p:nvPicPr>
        <p:blipFill rotWithShape="1">
          <a:blip r:embed="rId7"/>
          <a:srcRect l="25592" t="44423" r="52040" b="25001"/>
          <a:stretch/>
        </p:blipFill>
        <p:spPr>
          <a:xfrm>
            <a:off x="158602" y="2003460"/>
            <a:ext cx="1125741" cy="1077218"/>
          </a:xfrm>
          <a:prstGeom prst="rect">
            <a:avLst/>
          </a:prstGeom>
        </p:spPr>
      </p:pic>
      <p:sp>
        <p:nvSpPr>
          <p:cNvPr id="11" name="TextBox 10">
            <a:extLst>
              <a:ext uri="{FF2B5EF4-FFF2-40B4-BE49-F238E27FC236}">
                <a16:creationId xmlns:a16="http://schemas.microsoft.com/office/drawing/2014/main" id="{2C76EF4D-732C-3CF8-8BB6-848FEB4AA035}"/>
              </a:ext>
            </a:extLst>
          </p:cNvPr>
          <p:cNvSpPr txBox="1"/>
          <p:nvPr/>
        </p:nvSpPr>
        <p:spPr>
          <a:xfrm>
            <a:off x="9203692" y="6153236"/>
            <a:ext cx="26924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Corey et al, NEJM, 2021</a:t>
            </a:r>
          </a:p>
        </p:txBody>
      </p:sp>
      <p:sp>
        <p:nvSpPr>
          <p:cNvPr id="4" name="TextBox 3">
            <a:extLst>
              <a:ext uri="{FF2B5EF4-FFF2-40B4-BE49-F238E27FC236}">
                <a16:creationId xmlns:a16="http://schemas.microsoft.com/office/drawing/2014/main" id="{6208BAC5-CA7B-C470-82E3-E1715A86FD91}"/>
              </a:ext>
            </a:extLst>
          </p:cNvPr>
          <p:cNvSpPr txBox="1"/>
          <p:nvPr/>
        </p:nvSpPr>
        <p:spPr>
          <a:xfrm>
            <a:off x="-1" y="3487101"/>
            <a:ext cx="2998507" cy="400110"/>
          </a:xfrm>
          <a:prstGeom prst="rect">
            <a:avLst/>
          </a:prstGeom>
          <a:solidFill>
            <a:srgbClr val="6A0210"/>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Key takeaways</a:t>
            </a:r>
          </a:p>
        </p:txBody>
      </p:sp>
    </p:spTree>
    <p:extLst>
      <p:ext uri="{BB962C8B-B14F-4D97-AF65-F5344CB8AC3E}">
        <p14:creationId xmlns:p14="http://schemas.microsoft.com/office/powerpoint/2010/main" val="257813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2">
            <a:extLst>
              <a:ext uri="{FF2B5EF4-FFF2-40B4-BE49-F238E27FC236}">
                <a16:creationId xmlns:a16="http://schemas.microsoft.com/office/drawing/2014/main" id="{24235831-48B9-28E5-7281-921BB8452F0E}"/>
              </a:ext>
            </a:extLst>
          </p:cNvPr>
          <p:cNvSpPr/>
          <p:nvPr/>
        </p:nvSpPr>
        <p:spPr>
          <a:xfrm>
            <a:off x="997217" y="1098111"/>
            <a:ext cx="10197565" cy="4661778"/>
          </a:xfrm>
          <a:prstGeom prst="rect">
            <a:avLst/>
          </a:prstGeom>
          <a:noFill/>
          <a:ln/>
        </p:spPr>
        <p:txBody>
          <a:bodyPr wrap="square" lIns="0" tIns="0" rIns="0" bIns="0" rtlCol="0" anchor="t"/>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do we elicit </a:t>
            </a:r>
          </a:p>
          <a:p>
            <a:pPr marL="0" marR="0" lvl="0" indent="0" algn="ctr" defTabSz="609630" rtl="0" eaLnBrk="1" fontAlgn="auto" latinLnBrk="0" hangingPunct="1">
              <a:lnSpc>
                <a:spcPct val="100000"/>
              </a:lnSpc>
              <a:spcBef>
                <a:spcPts val="0"/>
              </a:spcBef>
              <a:spcAft>
                <a:spcPts val="300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HIV </a:t>
            </a:r>
            <a:r>
              <a:rPr kumimoji="0" lang="en-US" sz="4400" b="1" i="1" u="none" strike="noStrike" kern="1200" cap="none" spc="0" normalizeH="0" baseline="0" noProof="0" dirty="0" err="1">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bnAbs</a:t>
            </a:r>
            <a:r>
              <a:rPr kumimoji="0" lang="en-US" sz="44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 by vaccination?</a:t>
            </a:r>
            <a:endParaRPr kumimoji="0" lang="en-US" sz="6000" b="1"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Germline-targeting</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concept</a:t>
            </a:r>
            <a:endParaRPr kumimoji="0" lang="en-US" sz="72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71229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0F6C0-ADBD-A609-4A37-F8B4DED3A6F4}"/>
              </a:ext>
            </a:extLst>
          </p:cNvPr>
          <p:cNvSpPr txBox="1"/>
          <p:nvPr/>
        </p:nvSpPr>
        <p:spPr>
          <a:xfrm>
            <a:off x="241501" y="314690"/>
            <a:ext cx="117776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B cells recognize foreign pathogens and develop antibodies in process called affinity maturation</a:t>
            </a:r>
          </a:p>
        </p:txBody>
      </p:sp>
      <p:pic>
        <p:nvPicPr>
          <p:cNvPr id="3" name="Picture 2">
            <a:extLst>
              <a:ext uri="{FF2B5EF4-FFF2-40B4-BE49-F238E27FC236}">
                <a16:creationId xmlns:a16="http://schemas.microsoft.com/office/drawing/2014/main" id="{AEEAB086-251A-4D4A-AC4B-3A88D46D05FA}"/>
              </a:ext>
            </a:extLst>
          </p:cNvPr>
          <p:cNvPicPr>
            <a:picLocks noChangeAspect="1"/>
          </p:cNvPicPr>
          <p:nvPr>
            <p:custDataLst>
              <p:tags r:id="rId1"/>
            </p:custDataLst>
          </p:nvPr>
        </p:nvPicPr>
        <p:blipFill rotWithShape="1">
          <a:blip r:embed="rId4"/>
          <a:srcRect t="11649" r="13854" b="63025"/>
          <a:stretch/>
        </p:blipFill>
        <p:spPr>
          <a:xfrm>
            <a:off x="754817" y="2365512"/>
            <a:ext cx="10335523" cy="2126975"/>
          </a:xfrm>
          <a:prstGeom prst="rect">
            <a:avLst/>
          </a:prstGeom>
        </p:spPr>
      </p:pic>
      <p:sp>
        <p:nvSpPr>
          <p:cNvPr id="4" name="TextBox 3">
            <a:extLst>
              <a:ext uri="{FF2B5EF4-FFF2-40B4-BE49-F238E27FC236}">
                <a16:creationId xmlns:a16="http://schemas.microsoft.com/office/drawing/2014/main" id="{28658B14-77C1-18BB-0C16-588A12E66C41}"/>
              </a:ext>
            </a:extLst>
          </p:cNvPr>
          <p:cNvSpPr txBox="1"/>
          <p:nvPr/>
        </p:nvSpPr>
        <p:spPr>
          <a:xfrm>
            <a:off x="1292014" y="4623331"/>
            <a:ext cx="36575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65000"/>
                    <a:lumOff val="3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Low affinity binding to invading pathogen </a:t>
            </a:r>
            <a:endParaRPr kumimoji="0" lang="en-US" b="0" i="0" u="none" strike="noStrike" kern="1200" cap="none" spc="0" normalizeH="0" baseline="0" noProof="0" dirty="0">
              <a:ln>
                <a:noFill/>
              </a:ln>
              <a:solidFill>
                <a:srgbClr val="000000">
                  <a:lumMod val="65000"/>
                  <a:lumOff val="3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8FCF4C37-53AB-9652-32B9-11954A05E569}"/>
              </a:ext>
            </a:extLst>
          </p:cNvPr>
          <p:cNvSpPr txBox="1"/>
          <p:nvPr/>
        </p:nvSpPr>
        <p:spPr>
          <a:xfrm>
            <a:off x="6894789" y="4623331"/>
            <a:ext cx="40675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High affinity binding to invading pathogen </a:t>
            </a:r>
          </a:p>
        </p:txBody>
      </p:sp>
      <p:sp>
        <p:nvSpPr>
          <p:cNvPr id="8" name="TextBox 7">
            <a:extLst>
              <a:ext uri="{FF2B5EF4-FFF2-40B4-BE49-F238E27FC236}">
                <a16:creationId xmlns:a16="http://schemas.microsoft.com/office/drawing/2014/main" id="{A6C68BD6-E8C2-76B6-A829-63D9DE03659A}"/>
              </a:ext>
            </a:extLst>
          </p:cNvPr>
          <p:cNvSpPr txBox="1"/>
          <p:nvPr/>
        </p:nvSpPr>
        <p:spPr>
          <a:xfrm>
            <a:off x="1372141" y="1920239"/>
            <a:ext cx="37184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65000"/>
                    <a:lumOff val="3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Germline</a:t>
            </a:r>
            <a:endParaRPr kumimoji="0" lang="en-US" b="0" i="0" u="none" strike="noStrike" kern="1200" cap="none" spc="0" normalizeH="0" baseline="0" noProof="0" dirty="0">
              <a:ln>
                <a:noFill/>
              </a:ln>
              <a:solidFill>
                <a:srgbClr val="000000">
                  <a:lumMod val="65000"/>
                  <a:lumOff val="3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C657008F-3E2F-C282-F3A8-0436269D1396}"/>
              </a:ext>
            </a:extLst>
          </p:cNvPr>
          <p:cNvSpPr txBox="1"/>
          <p:nvPr/>
        </p:nvSpPr>
        <p:spPr>
          <a:xfrm>
            <a:off x="7746586" y="1920239"/>
            <a:ext cx="2363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rPr>
              <a:t>Mature</a:t>
            </a:r>
            <a:endParaRPr kumimoji="0" lang="en-US" b="0" i="0" u="none" strike="noStrike" kern="1200" cap="none" spc="0" normalizeH="0" baseline="0" noProof="0" dirty="0">
              <a:ln>
                <a:noFill/>
              </a:ln>
              <a:solidFill>
                <a:srgbClr val="6A021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52385DA5-385C-0C06-6057-F716C6EB3F4D}"/>
              </a:ext>
            </a:extLst>
          </p:cNvPr>
          <p:cNvSpPr txBox="1"/>
          <p:nvPr/>
        </p:nvSpPr>
        <p:spPr>
          <a:xfrm>
            <a:off x="5220302" y="2963706"/>
            <a:ext cx="140455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Affinity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maturation</a:t>
            </a:r>
          </a:p>
        </p:txBody>
      </p:sp>
      <p:grpSp>
        <p:nvGrpSpPr>
          <p:cNvPr id="12" name="Group 11">
            <a:extLst>
              <a:ext uri="{FF2B5EF4-FFF2-40B4-BE49-F238E27FC236}">
                <a16:creationId xmlns:a16="http://schemas.microsoft.com/office/drawing/2014/main" id="{CABFDFCA-28AB-8C2B-210B-6AD10DA2239A}"/>
              </a:ext>
            </a:extLst>
          </p:cNvPr>
          <p:cNvGrpSpPr/>
          <p:nvPr/>
        </p:nvGrpSpPr>
        <p:grpSpPr>
          <a:xfrm>
            <a:off x="972259" y="6544450"/>
            <a:ext cx="11046883" cy="165100"/>
            <a:chOff x="899584" y="9867494"/>
            <a:chExt cx="16570327" cy="247650"/>
          </a:xfrm>
        </p:grpSpPr>
        <p:sp>
          <p:nvSpPr>
            <p:cNvPr id="13" name="Text 2">
              <a:extLst>
                <a:ext uri="{FF2B5EF4-FFF2-40B4-BE49-F238E27FC236}">
                  <a16:creationId xmlns:a16="http://schemas.microsoft.com/office/drawing/2014/main" id="{61974EE9-CC8A-3644-824F-A21750E10A3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14" name="Straight Connector 13">
              <a:extLst>
                <a:ext uri="{FF2B5EF4-FFF2-40B4-BE49-F238E27FC236}">
                  <a16:creationId xmlns:a16="http://schemas.microsoft.com/office/drawing/2014/main" id="{9EA73B81-1D7B-8779-72C4-E3EC2E9F61FA}"/>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Image 1" descr="preencoded.png">
            <a:extLst>
              <a:ext uri="{FF2B5EF4-FFF2-40B4-BE49-F238E27FC236}">
                <a16:creationId xmlns:a16="http://schemas.microsoft.com/office/drawing/2014/main" id="{DF46FB09-D230-4857-87CD-0F93A162956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02" y="6544450"/>
            <a:ext cx="641440" cy="215899"/>
          </a:xfrm>
          <a:prstGeom prst="rect">
            <a:avLst/>
          </a:prstGeom>
        </p:spPr>
      </p:pic>
      <p:sp>
        <p:nvSpPr>
          <p:cNvPr id="16" name="TextBox 15">
            <a:extLst>
              <a:ext uri="{FF2B5EF4-FFF2-40B4-BE49-F238E27FC236}">
                <a16:creationId xmlns:a16="http://schemas.microsoft.com/office/drawing/2014/main" id="{62EE1643-CC3F-2E80-A1BE-E0354D4D8944}"/>
              </a:ext>
            </a:extLst>
          </p:cNvPr>
          <p:cNvSpPr txBox="1"/>
          <p:nvPr/>
        </p:nvSpPr>
        <p:spPr>
          <a:xfrm>
            <a:off x="9495341" y="3466576"/>
            <a:ext cx="9584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A0210"/>
                </a:solidFill>
                <a:effectLst/>
                <a:uLnTx/>
                <a:uFillTx/>
                <a:latin typeface="PP Neue Montreal" panose="020B0504010101010104" pitchFamily="34" charset="77"/>
                <a:ea typeface="+mn-ea"/>
                <a:cs typeface="PP Neue Montreal" panose="020B0504010101010104" pitchFamily="34" charset="77"/>
              </a:rPr>
              <a:t>VRC01</a:t>
            </a:r>
            <a:endParaRPr kumimoji="0" lang="en-US" sz="1400" b="0" i="0" u="none" strike="noStrike" kern="1200" cap="none" spc="0" normalizeH="0" baseline="0" noProof="0" dirty="0">
              <a:ln>
                <a:noFill/>
              </a:ln>
              <a:solidFill>
                <a:srgbClr val="6A0210"/>
              </a:solidFill>
              <a:effectLst/>
              <a:uLnTx/>
              <a:uFillTx/>
              <a:latin typeface="PP Neue Montreal" panose="020B0504010101010104" pitchFamily="34" charset="77"/>
              <a:ea typeface="+mn-ea"/>
              <a:cs typeface="PP Neue Montreal" panose="020B0504010101010104" pitchFamily="34" charset="77"/>
            </a:endParaRPr>
          </a:p>
        </p:txBody>
      </p:sp>
    </p:spTree>
    <p:extLst>
      <p:ext uri="{BB962C8B-B14F-4D97-AF65-F5344CB8AC3E}">
        <p14:creationId xmlns:p14="http://schemas.microsoft.com/office/powerpoint/2010/main" val="3676309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sp>
        <p:nvSpPr>
          <p:cNvPr id="8" name="TextBox 7">
            <a:extLst>
              <a:ext uri="{FF2B5EF4-FFF2-40B4-BE49-F238E27FC236}">
                <a16:creationId xmlns:a16="http://schemas.microsoft.com/office/drawing/2014/main" id="{1433FD05-623B-EFA7-6DFE-BAB80C068EA7}"/>
              </a:ext>
            </a:extLst>
          </p:cNvPr>
          <p:cNvSpPr txBox="1"/>
          <p:nvPr/>
        </p:nvSpPr>
        <p:spPr>
          <a:xfrm>
            <a:off x="972259" y="-6716418"/>
            <a:ext cx="426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Strain-specific neutralizing antibodies</a:t>
            </a:r>
          </a:p>
        </p:txBody>
      </p:sp>
      <p:sp>
        <p:nvSpPr>
          <p:cNvPr id="10" name="TextBox 9">
            <a:extLst>
              <a:ext uri="{FF2B5EF4-FFF2-40B4-BE49-F238E27FC236}">
                <a16:creationId xmlns:a16="http://schemas.microsoft.com/office/drawing/2014/main" id="{8A3940B8-0675-4456-4748-77AC90D8C7BD}"/>
              </a:ext>
            </a:extLst>
          </p:cNvPr>
          <p:cNvSpPr txBox="1"/>
          <p:nvPr/>
        </p:nvSpPr>
        <p:spPr>
          <a:xfrm>
            <a:off x="7316292" y="-6716418"/>
            <a:ext cx="426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Broadly neutralizing antibodies</a:t>
            </a:r>
          </a:p>
        </p:txBody>
      </p:sp>
      <p:sp>
        <p:nvSpPr>
          <p:cNvPr id="14" name="TextBox 13">
            <a:extLst>
              <a:ext uri="{FF2B5EF4-FFF2-40B4-BE49-F238E27FC236}">
                <a16:creationId xmlns:a16="http://schemas.microsoft.com/office/drawing/2014/main" id="{E6B9EFA7-DCC3-0EA1-F8EE-065A35B19112}"/>
              </a:ext>
            </a:extLst>
          </p:cNvPr>
          <p:cNvSpPr txBox="1"/>
          <p:nvPr/>
        </p:nvSpPr>
        <p:spPr>
          <a:xfrm>
            <a:off x="1803864" y="4842021"/>
            <a:ext cx="85894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Not everyone can be a Simone Biles, there are only a select few who can reach that potential. Can we come up with strategies to selectively find a Simone Biles instead of a Devin Sok?</a:t>
            </a:r>
          </a:p>
        </p:txBody>
      </p:sp>
      <p:pic>
        <p:nvPicPr>
          <p:cNvPr id="20" name="Picture 19">
            <a:extLst>
              <a:ext uri="{FF2B5EF4-FFF2-40B4-BE49-F238E27FC236}">
                <a16:creationId xmlns:a16="http://schemas.microsoft.com/office/drawing/2014/main" id="{4569B436-6DC3-5196-8FA6-2C4182A0C4B9}"/>
              </a:ext>
            </a:extLst>
          </p:cNvPr>
          <p:cNvPicPr>
            <a:picLocks noChangeAspect="1"/>
          </p:cNvPicPr>
          <p:nvPr>
            <p:custDataLst>
              <p:tags r:id="rId1"/>
            </p:custDataLst>
          </p:nvPr>
        </p:nvPicPr>
        <p:blipFill rotWithShape="1">
          <a:blip r:embed="rId6"/>
          <a:srcRect l="28427" t="35164" r="30882" b="25558"/>
          <a:stretch/>
        </p:blipFill>
        <p:spPr>
          <a:xfrm>
            <a:off x="2396869" y="1630595"/>
            <a:ext cx="3815247" cy="2573524"/>
          </a:xfrm>
          <a:prstGeom prst="rect">
            <a:avLst/>
          </a:prstGeom>
        </p:spPr>
      </p:pic>
      <p:cxnSp>
        <p:nvCxnSpPr>
          <p:cNvPr id="2" name="Straight Connector 1">
            <a:extLst>
              <a:ext uri="{FF2B5EF4-FFF2-40B4-BE49-F238E27FC236}">
                <a16:creationId xmlns:a16="http://schemas.microsoft.com/office/drawing/2014/main" id="{96C7AC9F-7F17-694E-36EB-094D631D856A}"/>
              </a:ext>
            </a:extLst>
          </p:cNvPr>
          <p:cNvCxnSpPr>
            <a:cxnSpLocks/>
          </p:cNvCxnSpPr>
          <p:nvPr/>
        </p:nvCxnSpPr>
        <p:spPr>
          <a:xfrm flipH="1">
            <a:off x="955006" y="4527744"/>
            <a:ext cx="1027658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ight Arrow 6">
            <a:extLst>
              <a:ext uri="{FF2B5EF4-FFF2-40B4-BE49-F238E27FC236}">
                <a16:creationId xmlns:a16="http://schemas.microsoft.com/office/drawing/2014/main" id="{E87B3873-B874-31CC-D2DA-978D09DD84F4}"/>
              </a:ext>
            </a:extLst>
          </p:cNvPr>
          <p:cNvSpPr/>
          <p:nvPr/>
        </p:nvSpPr>
        <p:spPr>
          <a:xfrm>
            <a:off x="5824866" y="2548035"/>
            <a:ext cx="502651" cy="597519"/>
          </a:xfrm>
          <a:prstGeom prst="rightArrow">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18EDDB5-4677-5925-B909-0BB6EBFAE281}"/>
              </a:ext>
            </a:extLst>
          </p:cNvPr>
          <p:cNvSpPr>
            <a:spLocks noChangeAspect="1"/>
          </p:cNvSpPr>
          <p:nvPr/>
        </p:nvSpPr>
        <p:spPr>
          <a:xfrm>
            <a:off x="4104842" y="2032908"/>
            <a:ext cx="578034" cy="59751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138301E-98E3-14D5-0203-118388EF4870}"/>
              </a:ext>
            </a:extLst>
          </p:cNvPr>
          <p:cNvPicPr>
            <a:picLocks noChangeAspect="1"/>
          </p:cNvPicPr>
          <p:nvPr/>
        </p:nvPicPr>
        <p:blipFill>
          <a:blip r:embed="rId7"/>
          <a:stretch>
            <a:fillRect/>
          </a:stretch>
        </p:blipFill>
        <p:spPr>
          <a:xfrm>
            <a:off x="6704185" y="1432581"/>
            <a:ext cx="2647084" cy="2647084"/>
          </a:xfrm>
          <a:prstGeom prst="rect">
            <a:avLst/>
          </a:prstGeom>
        </p:spPr>
      </p:pic>
      <p:sp>
        <p:nvSpPr>
          <p:cNvPr id="24" name="TextBox 23">
            <a:extLst>
              <a:ext uri="{FF2B5EF4-FFF2-40B4-BE49-F238E27FC236}">
                <a16:creationId xmlns:a16="http://schemas.microsoft.com/office/drawing/2014/main" id="{3A874066-EA11-7F38-DBB2-388FAD20A64E}"/>
              </a:ext>
            </a:extLst>
          </p:cNvPr>
          <p:cNvSpPr txBox="1"/>
          <p:nvPr/>
        </p:nvSpPr>
        <p:spPr>
          <a:xfrm>
            <a:off x="241501" y="314690"/>
            <a:ext cx="117776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The germline challenge: selecting for something specific and rare</a:t>
            </a:r>
          </a:p>
        </p:txBody>
      </p:sp>
      <p:sp>
        <p:nvSpPr>
          <p:cNvPr id="3" name="TextBox 2">
            <a:extLst>
              <a:ext uri="{FF2B5EF4-FFF2-40B4-BE49-F238E27FC236}">
                <a16:creationId xmlns:a16="http://schemas.microsoft.com/office/drawing/2014/main" id="{366B589A-004F-818F-49C2-C99C0FA0BFC3}"/>
              </a:ext>
            </a:extLst>
          </p:cNvPr>
          <p:cNvSpPr txBox="1"/>
          <p:nvPr/>
        </p:nvSpPr>
        <p:spPr>
          <a:xfrm>
            <a:off x="5466289" y="1735372"/>
            <a:ext cx="12198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Years of training</a:t>
            </a:r>
          </a:p>
        </p:txBody>
      </p:sp>
      <p:sp>
        <p:nvSpPr>
          <p:cNvPr id="4" name="TextBox 3">
            <a:extLst>
              <a:ext uri="{FF2B5EF4-FFF2-40B4-BE49-F238E27FC236}">
                <a16:creationId xmlns:a16="http://schemas.microsoft.com/office/drawing/2014/main" id="{1108AEE7-9DF4-0D72-850B-139A9CB72C82}"/>
              </a:ext>
            </a:extLst>
          </p:cNvPr>
          <p:cNvSpPr txBox="1"/>
          <p:nvPr/>
        </p:nvSpPr>
        <p:spPr>
          <a:xfrm>
            <a:off x="3550768" y="1509228"/>
            <a:ext cx="1573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6A0210"/>
                </a:solidFill>
                <a:effectLst/>
                <a:uLnTx/>
                <a:uFillTx/>
                <a:latin typeface="PP Neue Montreal" panose="020B0504010101010104" pitchFamily="34" charset="77"/>
                <a:ea typeface="+mn-ea"/>
                <a:cs typeface="PP Neue Montreal" panose="020B0504010101010104" pitchFamily="34" charset="77"/>
              </a:rPr>
              <a:t>Talent scout</a:t>
            </a:r>
          </a:p>
        </p:txBody>
      </p:sp>
    </p:spTree>
    <p:extLst>
      <p:ext uri="{BB962C8B-B14F-4D97-AF65-F5344CB8AC3E}">
        <p14:creationId xmlns:p14="http://schemas.microsoft.com/office/powerpoint/2010/main" val="391961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D82335E-5291-3ED4-95B3-711F940FADAB}"/>
              </a:ext>
            </a:extLst>
          </p:cNvPr>
          <p:cNvGrpSpPr/>
          <p:nvPr/>
        </p:nvGrpSpPr>
        <p:grpSpPr>
          <a:xfrm>
            <a:off x="972259" y="6544450"/>
            <a:ext cx="11046883" cy="165100"/>
            <a:chOff x="899584" y="9867494"/>
            <a:chExt cx="16570327" cy="247650"/>
          </a:xfrm>
        </p:grpSpPr>
        <p:sp>
          <p:nvSpPr>
            <p:cNvPr id="49" name="Text 2">
              <a:extLst>
                <a:ext uri="{FF2B5EF4-FFF2-40B4-BE49-F238E27FC236}">
                  <a16:creationId xmlns:a16="http://schemas.microsoft.com/office/drawing/2014/main" id="{F0DBFC29-1896-5CF5-F30E-E9A6C819A5E1}"/>
                </a:ext>
              </a:extLst>
            </p:cNvPr>
            <p:cNvSpPr/>
            <p:nvPr/>
          </p:nvSpPr>
          <p:spPr>
            <a:xfrm>
              <a:off x="17191659" y="9867494"/>
              <a:ext cx="278252" cy="247650"/>
            </a:xfrm>
            <a:prstGeom prst="rect">
              <a:avLst/>
            </a:prstGeom>
            <a:noFill/>
            <a:ln/>
          </p:spPr>
          <p:txBody>
            <a:bodyPr wrap="square" lIns="0" tIns="0" rIns="0" bIns="0" rtlCol="0" anchor="t"/>
            <a:lstStyle/>
            <a:p>
              <a:pPr marL="0" marR="0" lvl="0" indent="0" algn="r" defTabSz="609630" rtl="0" eaLnBrk="1" fontAlgn="auto" latinLnBrk="0" hangingPunct="1">
                <a:lnSpc>
                  <a:spcPts val="1300"/>
                </a:lnSpc>
                <a:spcBef>
                  <a:spcPts val="0"/>
                </a:spcBef>
                <a:spcAft>
                  <a:spcPts val="0"/>
                </a:spcAft>
                <a:buClrTx/>
                <a:buSzTx/>
                <a:buFontTx/>
                <a:buNone/>
                <a:tabLst/>
                <a:defRPr/>
              </a:pPr>
              <a:fld id="{7B0346ED-B5F8-5940-984A-7BC5C7349763}" type="slidenum">
                <a:rPr kumimoji="0" lang="en-US" sz="1000" b="0" i="0" u="none" strike="noStrike" kern="1200" cap="none" spc="0" normalizeH="0" baseline="0" noProof="0">
                  <a:ln>
                    <a:noFill/>
                  </a:ln>
                  <a:solidFill>
                    <a:srgbClr val="13354E"/>
                  </a:solidFill>
                  <a:effectLst/>
                  <a:uLnTx/>
                  <a:uFillTx/>
                  <a:latin typeface="PP Neue Montreal" panose="020B0504010101010104" pitchFamily="34" charset="77"/>
                  <a:ea typeface="PP Neue Montreal" pitchFamily="2" charset="0"/>
                  <a:cs typeface="PP Neue Montreal" panose="020B0504010101010104" pitchFamily="34" charset="77"/>
                </a:rPr>
                <a:pPr marL="0" marR="0" lvl="0" indent="0" algn="r" defTabSz="609630" rtl="0" eaLnBrk="1" fontAlgn="auto" latinLnBrk="0" hangingPunct="1">
                  <a:lnSpc>
                    <a:spcPts val="13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endParaRPr>
            </a:p>
          </p:txBody>
        </p:sp>
        <p:cxnSp>
          <p:nvCxnSpPr>
            <p:cNvPr id="50" name="Straight Connector 49">
              <a:extLst>
                <a:ext uri="{FF2B5EF4-FFF2-40B4-BE49-F238E27FC236}">
                  <a16:creationId xmlns:a16="http://schemas.microsoft.com/office/drawing/2014/main" id="{649069B5-F08E-3ADE-DADC-2B1DFD1AAD2D}"/>
                </a:ext>
              </a:extLst>
            </p:cNvPr>
            <p:cNvCxnSpPr>
              <a:cxnSpLocks/>
            </p:cNvCxnSpPr>
            <p:nvPr/>
          </p:nvCxnSpPr>
          <p:spPr>
            <a:xfrm>
              <a:off x="899584" y="10024679"/>
              <a:ext cx="16067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1" descr="preencoded.png">
            <a:extLst>
              <a:ext uri="{FF2B5EF4-FFF2-40B4-BE49-F238E27FC236}">
                <a16:creationId xmlns:a16="http://schemas.microsoft.com/office/drawing/2014/main" id="{AF891F57-7AD4-0158-A256-34CFCB6092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02" y="6544450"/>
            <a:ext cx="641440" cy="215899"/>
          </a:xfrm>
          <a:prstGeom prst="rect">
            <a:avLst/>
          </a:prstGeom>
        </p:spPr>
      </p:pic>
      <p:sp>
        <p:nvSpPr>
          <p:cNvPr id="8" name="TextBox 7">
            <a:extLst>
              <a:ext uri="{FF2B5EF4-FFF2-40B4-BE49-F238E27FC236}">
                <a16:creationId xmlns:a16="http://schemas.microsoft.com/office/drawing/2014/main" id="{1433FD05-623B-EFA7-6DFE-BAB80C068EA7}"/>
              </a:ext>
            </a:extLst>
          </p:cNvPr>
          <p:cNvSpPr txBox="1"/>
          <p:nvPr/>
        </p:nvSpPr>
        <p:spPr>
          <a:xfrm>
            <a:off x="972259" y="-6716418"/>
            <a:ext cx="426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Strain-specific neutralizing antibodies</a:t>
            </a:r>
          </a:p>
        </p:txBody>
      </p:sp>
      <p:sp>
        <p:nvSpPr>
          <p:cNvPr id="10" name="TextBox 9">
            <a:extLst>
              <a:ext uri="{FF2B5EF4-FFF2-40B4-BE49-F238E27FC236}">
                <a16:creationId xmlns:a16="http://schemas.microsoft.com/office/drawing/2014/main" id="{8A3940B8-0675-4456-4748-77AC90D8C7BD}"/>
              </a:ext>
            </a:extLst>
          </p:cNvPr>
          <p:cNvSpPr txBox="1"/>
          <p:nvPr/>
        </p:nvSpPr>
        <p:spPr>
          <a:xfrm>
            <a:off x="7316292" y="-6716418"/>
            <a:ext cx="42674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Broadly neutralizing antibodies</a:t>
            </a:r>
          </a:p>
        </p:txBody>
      </p:sp>
      <p:pic>
        <p:nvPicPr>
          <p:cNvPr id="20" name="Picture 19">
            <a:extLst>
              <a:ext uri="{FF2B5EF4-FFF2-40B4-BE49-F238E27FC236}">
                <a16:creationId xmlns:a16="http://schemas.microsoft.com/office/drawing/2014/main" id="{4569B436-6DC3-5196-8FA6-2C4182A0C4B9}"/>
              </a:ext>
            </a:extLst>
          </p:cNvPr>
          <p:cNvPicPr>
            <a:picLocks noChangeAspect="1"/>
          </p:cNvPicPr>
          <p:nvPr>
            <p:custDataLst>
              <p:tags r:id="rId1"/>
            </p:custDataLst>
          </p:nvPr>
        </p:nvPicPr>
        <p:blipFill rotWithShape="1">
          <a:blip r:embed="rId6"/>
          <a:srcRect l="28427" t="35164" r="30882" b="25558"/>
          <a:stretch/>
        </p:blipFill>
        <p:spPr>
          <a:xfrm>
            <a:off x="2396869" y="1630595"/>
            <a:ext cx="3815247" cy="2573524"/>
          </a:xfrm>
          <a:prstGeom prst="rect">
            <a:avLst/>
          </a:prstGeom>
        </p:spPr>
      </p:pic>
      <p:cxnSp>
        <p:nvCxnSpPr>
          <p:cNvPr id="2" name="Straight Connector 1">
            <a:extLst>
              <a:ext uri="{FF2B5EF4-FFF2-40B4-BE49-F238E27FC236}">
                <a16:creationId xmlns:a16="http://schemas.microsoft.com/office/drawing/2014/main" id="{96C7AC9F-7F17-694E-36EB-094D631D856A}"/>
              </a:ext>
            </a:extLst>
          </p:cNvPr>
          <p:cNvCxnSpPr>
            <a:cxnSpLocks/>
          </p:cNvCxnSpPr>
          <p:nvPr/>
        </p:nvCxnSpPr>
        <p:spPr>
          <a:xfrm flipH="1">
            <a:off x="955006" y="4527744"/>
            <a:ext cx="1027658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ight Arrow 6">
            <a:extLst>
              <a:ext uri="{FF2B5EF4-FFF2-40B4-BE49-F238E27FC236}">
                <a16:creationId xmlns:a16="http://schemas.microsoft.com/office/drawing/2014/main" id="{E87B3873-B874-31CC-D2DA-978D09DD84F4}"/>
              </a:ext>
            </a:extLst>
          </p:cNvPr>
          <p:cNvSpPr/>
          <p:nvPr/>
        </p:nvSpPr>
        <p:spPr>
          <a:xfrm>
            <a:off x="5824866" y="2548035"/>
            <a:ext cx="502651" cy="597519"/>
          </a:xfrm>
          <a:prstGeom prst="rightArrow">
            <a:avLst/>
          </a:prstGeom>
          <a:solidFill>
            <a:srgbClr val="1334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18EDDB5-4677-5925-B909-0BB6EBFAE281}"/>
              </a:ext>
            </a:extLst>
          </p:cNvPr>
          <p:cNvSpPr>
            <a:spLocks noChangeAspect="1"/>
          </p:cNvSpPr>
          <p:nvPr/>
        </p:nvSpPr>
        <p:spPr>
          <a:xfrm>
            <a:off x="4104842" y="2032908"/>
            <a:ext cx="578034" cy="59751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138301E-98E3-14D5-0203-118388EF4870}"/>
              </a:ext>
            </a:extLst>
          </p:cNvPr>
          <p:cNvPicPr>
            <a:picLocks noChangeAspect="1"/>
          </p:cNvPicPr>
          <p:nvPr/>
        </p:nvPicPr>
        <p:blipFill>
          <a:blip r:embed="rId7"/>
          <a:stretch>
            <a:fillRect/>
          </a:stretch>
        </p:blipFill>
        <p:spPr>
          <a:xfrm>
            <a:off x="6704185" y="1432581"/>
            <a:ext cx="2647084" cy="2647084"/>
          </a:xfrm>
          <a:prstGeom prst="rect">
            <a:avLst/>
          </a:prstGeom>
        </p:spPr>
      </p:pic>
      <p:sp>
        <p:nvSpPr>
          <p:cNvPr id="15" name="TextBox 14">
            <a:extLst>
              <a:ext uri="{FF2B5EF4-FFF2-40B4-BE49-F238E27FC236}">
                <a16:creationId xmlns:a16="http://schemas.microsoft.com/office/drawing/2014/main" id="{C7BF6B67-EADA-5C94-B88A-0D3322B8CEBA}"/>
              </a:ext>
            </a:extLst>
          </p:cNvPr>
          <p:cNvSpPr txBox="1"/>
          <p:nvPr/>
        </p:nvSpPr>
        <p:spPr>
          <a:xfrm>
            <a:off x="9351269" y="2471920"/>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C662B6E7-8B7F-9FB8-A0B1-CFB79975387D}"/>
              </a:ext>
            </a:extLst>
          </p:cNvPr>
          <p:cNvSpPr txBox="1"/>
          <p:nvPr/>
        </p:nvSpPr>
        <p:spPr>
          <a:xfrm>
            <a:off x="2380324" y="2471920"/>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4" name="TextBox 23">
            <a:extLst>
              <a:ext uri="{FF2B5EF4-FFF2-40B4-BE49-F238E27FC236}">
                <a16:creationId xmlns:a16="http://schemas.microsoft.com/office/drawing/2014/main" id="{3A874066-EA11-7F38-DBB2-388FAD20A64E}"/>
              </a:ext>
            </a:extLst>
          </p:cNvPr>
          <p:cNvSpPr txBox="1"/>
          <p:nvPr/>
        </p:nvSpPr>
        <p:spPr>
          <a:xfrm>
            <a:off x="241501" y="314690"/>
            <a:ext cx="117776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The germline challenge: selecting for something specific and rare</a:t>
            </a:r>
          </a:p>
        </p:txBody>
      </p:sp>
      <p:sp>
        <p:nvSpPr>
          <p:cNvPr id="3" name="TextBox 2">
            <a:extLst>
              <a:ext uri="{FF2B5EF4-FFF2-40B4-BE49-F238E27FC236}">
                <a16:creationId xmlns:a16="http://schemas.microsoft.com/office/drawing/2014/main" id="{C0E2D821-B73B-4EA2-2080-67775ADA429D}"/>
              </a:ext>
            </a:extLst>
          </p:cNvPr>
          <p:cNvSpPr txBox="1"/>
          <p:nvPr/>
        </p:nvSpPr>
        <p:spPr>
          <a:xfrm>
            <a:off x="5306532" y="1852204"/>
            <a:ext cx="15735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Years of training</a:t>
            </a:r>
          </a:p>
        </p:txBody>
      </p:sp>
      <p:sp>
        <p:nvSpPr>
          <p:cNvPr id="4" name="TextBox 3">
            <a:extLst>
              <a:ext uri="{FF2B5EF4-FFF2-40B4-BE49-F238E27FC236}">
                <a16:creationId xmlns:a16="http://schemas.microsoft.com/office/drawing/2014/main" id="{FD7D2EAF-820B-2799-0942-DFF212A4BB3A}"/>
              </a:ext>
            </a:extLst>
          </p:cNvPr>
          <p:cNvSpPr txBox="1"/>
          <p:nvPr/>
        </p:nvSpPr>
        <p:spPr>
          <a:xfrm>
            <a:off x="972259" y="4799139"/>
            <a:ext cx="1579872" cy="110799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Germline antibodies</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Toddler</a:t>
            </a:r>
          </a:p>
        </p:txBody>
      </p:sp>
      <p:sp>
        <p:nvSpPr>
          <p:cNvPr id="5" name="TextBox 4">
            <a:extLst>
              <a:ext uri="{FF2B5EF4-FFF2-40B4-BE49-F238E27FC236}">
                <a16:creationId xmlns:a16="http://schemas.microsoft.com/office/drawing/2014/main" id="{B2F36B81-BC83-C333-3376-5302DF014175}"/>
              </a:ext>
            </a:extLst>
          </p:cNvPr>
          <p:cNvSpPr txBox="1"/>
          <p:nvPr/>
        </p:nvSpPr>
        <p:spPr>
          <a:xfrm>
            <a:off x="9185475" y="4799139"/>
            <a:ext cx="2498524" cy="144655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Broadly neutralizing antibody </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Simone Biles</a:t>
            </a:r>
          </a:p>
        </p:txBody>
      </p:sp>
      <p:sp>
        <p:nvSpPr>
          <p:cNvPr id="6" name="TextBox 5">
            <a:extLst>
              <a:ext uri="{FF2B5EF4-FFF2-40B4-BE49-F238E27FC236}">
                <a16:creationId xmlns:a16="http://schemas.microsoft.com/office/drawing/2014/main" id="{BAE1DF12-9AF9-8745-779E-601595D69C7B}"/>
              </a:ext>
            </a:extLst>
          </p:cNvPr>
          <p:cNvSpPr txBox="1"/>
          <p:nvPr/>
        </p:nvSpPr>
        <p:spPr>
          <a:xfrm>
            <a:off x="3151041" y="4799139"/>
            <a:ext cx="2058767" cy="144655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200" b="1" dirty="0">
                <a:solidFill>
                  <a:srgbClr val="000000"/>
                </a:solidFill>
                <a:latin typeface="PP Neue Montreal" panose="020B0504010101010104" pitchFamily="34" charset="77"/>
                <a:cs typeface="PP Neue Montreal" panose="020B0504010101010104" pitchFamily="34" charset="77"/>
              </a:rPr>
              <a:t>G</a:t>
            </a:r>
            <a:r>
              <a:rPr kumimoji="0" lang="en-US" sz="2200" b="1" i="0" u="none" strike="noStrike" kern="1200" cap="none" spc="0" normalizeH="0" baseline="0" noProof="0" dirty="0" err="1">
                <a:ln>
                  <a:noFill/>
                </a:ln>
                <a:solidFill>
                  <a:srgbClr val="000000"/>
                </a:solidFill>
                <a:effectLst/>
                <a:uLnTx/>
                <a:uFillTx/>
                <a:latin typeface="PP Neue Montreal" panose="020B0504010101010104" pitchFamily="34" charset="77"/>
                <a:ea typeface="+mn-ea"/>
                <a:cs typeface="PP Neue Montreal" panose="020B0504010101010104" pitchFamily="34" charset="77"/>
              </a:rPr>
              <a:t>ermline</a:t>
            </a:r>
            <a:r>
              <a:rPr kumimoji="0" lang="en-US" sz="2200" b="1"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-targeting immunogen </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talent scout</a:t>
            </a:r>
          </a:p>
        </p:txBody>
      </p:sp>
      <p:sp>
        <p:nvSpPr>
          <p:cNvPr id="11" name="TextBox 10">
            <a:extLst>
              <a:ext uri="{FF2B5EF4-FFF2-40B4-BE49-F238E27FC236}">
                <a16:creationId xmlns:a16="http://schemas.microsoft.com/office/drawing/2014/main" id="{F9B0CCF6-F177-E262-FCD3-A2432261D852}"/>
              </a:ext>
            </a:extLst>
          </p:cNvPr>
          <p:cNvSpPr txBox="1"/>
          <p:nvPr/>
        </p:nvSpPr>
        <p:spPr>
          <a:xfrm>
            <a:off x="5808718" y="4799139"/>
            <a:ext cx="2777846" cy="110799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200" b="1" dirty="0">
                <a:solidFill>
                  <a:srgbClr val="000000"/>
                </a:solidFill>
                <a:latin typeface="PP Neue Montreal" panose="020B0504010101010104" pitchFamily="34" charset="77"/>
                <a:cs typeface="PP Neue Montreal" panose="020B0504010101010104" pitchFamily="34" charset="77"/>
              </a:rPr>
              <a:t>Boosting immunogens </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srgbClr val="000000"/>
                </a:solidFill>
                <a:effectLst/>
                <a:uLnTx/>
                <a:uFillTx/>
                <a:latin typeface="PP Neue Montreal" panose="020B0504010101010104" pitchFamily="34" charset="77"/>
                <a:ea typeface="+mn-ea"/>
                <a:cs typeface="PP Neue Montreal" panose="020B0504010101010104" pitchFamily="34" charset="77"/>
              </a:rPr>
              <a:t>= training program</a:t>
            </a:r>
          </a:p>
        </p:txBody>
      </p:sp>
      <p:pic>
        <p:nvPicPr>
          <p:cNvPr id="12" name="Picture 11">
            <a:extLst>
              <a:ext uri="{FF2B5EF4-FFF2-40B4-BE49-F238E27FC236}">
                <a16:creationId xmlns:a16="http://schemas.microsoft.com/office/drawing/2014/main" id="{F1E6853E-75D0-A585-05D3-479196B7D92A}"/>
              </a:ext>
            </a:extLst>
          </p:cNvPr>
          <p:cNvPicPr>
            <a:picLocks noChangeAspect="1"/>
          </p:cNvPicPr>
          <p:nvPr/>
        </p:nvPicPr>
        <p:blipFill rotWithShape="1">
          <a:blip r:embed="rId8"/>
          <a:srcRect r="57526" b="27093"/>
          <a:stretch/>
        </p:blipFill>
        <p:spPr>
          <a:xfrm>
            <a:off x="49522" y="1964572"/>
            <a:ext cx="2373080" cy="1464425"/>
          </a:xfrm>
          <a:prstGeom prst="rect">
            <a:avLst/>
          </a:prstGeom>
        </p:spPr>
      </p:pic>
      <p:pic>
        <p:nvPicPr>
          <p:cNvPr id="21" name="Picture 20">
            <a:extLst>
              <a:ext uri="{FF2B5EF4-FFF2-40B4-BE49-F238E27FC236}">
                <a16:creationId xmlns:a16="http://schemas.microsoft.com/office/drawing/2014/main" id="{8829936B-F6CA-985F-088B-14C90E70ACDB}"/>
              </a:ext>
            </a:extLst>
          </p:cNvPr>
          <p:cNvPicPr>
            <a:picLocks noChangeAspect="1"/>
          </p:cNvPicPr>
          <p:nvPr/>
        </p:nvPicPr>
        <p:blipFill rotWithShape="1">
          <a:blip r:embed="rId9"/>
          <a:srcRect l="59310"/>
          <a:stretch/>
        </p:blipFill>
        <p:spPr>
          <a:xfrm>
            <a:off x="9874718" y="1964573"/>
            <a:ext cx="2232467" cy="1393499"/>
          </a:xfrm>
          <a:prstGeom prst="rect">
            <a:avLst/>
          </a:prstGeom>
        </p:spPr>
      </p:pic>
    </p:spTree>
    <p:extLst>
      <p:ext uri="{BB962C8B-B14F-4D97-AF65-F5344CB8AC3E}">
        <p14:creationId xmlns:p14="http://schemas.microsoft.com/office/powerpoint/2010/main" val="3978118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D" val="66992c5b45d9725eccf41ba1"/>
  <p:tag name="SETTINGSKEY" val="66992c5b45d9725eccf41ba1_1721315664429"/>
  <p:tag name="TRANSPARENTBACKGROUND" val="true"/>
  <p:tag name="ADDCOLLABORATIONLINK" val="false"/>
  <p:tag name="VERSION" val="1721315642360"/>
  <p:tag name="TITLE" val="relay race"/>
  <p:tag name="CREATORNAME" val="Devin Sok"/>
  <p:tag name="DATEINSERTED" val="1721315664630"/>
</p:tagLst>
</file>

<file path=ppt/tags/tag10.xml><?xml version="1.0" encoding="utf-8"?>
<p:tagLst xmlns:a="http://schemas.openxmlformats.org/drawingml/2006/main" xmlns:r="http://schemas.openxmlformats.org/officeDocument/2006/relationships" xmlns:p="http://schemas.openxmlformats.org/presentationml/2006/main">
  <p:tag name="ID" val="6699fb62ec272f39a6e4d985"/>
  <p:tag name="SETTINGSKEY" val="6699fb62ec272f39a6e4d985_1721369424723"/>
  <p:tag name="TRANSPARENTBACKGROUND" val="true"/>
  <p:tag name="ADDCOLLABORATIONLINK" val="false"/>
  <p:tag name="VERSION" val="1721369409098"/>
  <p:tag name="TITLE" val="types of immunogenicity"/>
  <p:tag name="CREATORNAME" val="Devin Sok"/>
  <p:tag name="DATEINSERTED" val="1721369425469"/>
</p:tagLst>
</file>

<file path=ppt/tags/tag11.xml><?xml version="1.0" encoding="utf-8"?>
<p:tagLst xmlns:a="http://schemas.openxmlformats.org/drawingml/2006/main" xmlns:r="http://schemas.openxmlformats.org/officeDocument/2006/relationships" xmlns:p="http://schemas.openxmlformats.org/presentationml/2006/main">
  <p:tag name="ID" val="669840eb48fca112f065d074"/>
  <p:tag name="TRANSPARENTBACKGROUND" val="true"/>
  <p:tag name="ADDCOLLABORATIONLINK" val="false"/>
  <p:tag name="DATEINSERTED" val="1721254358407"/>
  <p:tag name="VERSION" val="1721254351933"/>
  <p:tag name="SETTINGSKEY" val="669840eb48fca112f065d074_1721254273584"/>
  <p:tag name="TITLE" val="Baby"/>
  <p:tag name="CREATORNAME" val="Devin Sok"/>
</p:tagLst>
</file>

<file path=ppt/tags/tag12.xml><?xml version="1.0" encoding="utf-8"?>
<p:tagLst xmlns:a="http://schemas.openxmlformats.org/drawingml/2006/main" xmlns:r="http://schemas.openxmlformats.org/officeDocument/2006/relationships" xmlns:p="http://schemas.openxmlformats.org/presentationml/2006/main">
  <p:tag name="ID" val="669a13cc66eb59b3a46fe227"/>
  <p:tag name="SETTINGSKEY" val="669a13cc66eb59b3a46fe227_1721373773911"/>
  <p:tag name="TRANSPARENTBACKGROUND" val="true"/>
  <p:tag name="ADDCOLLABORATIONLINK" val="false"/>
  <p:tag name="VERSION" val="1721373748523"/>
  <p:tag name="TITLE" val="toddler"/>
  <p:tag name="CREATORNAME" val="Devin Sok"/>
  <p:tag name="DATEINSERTED" val="1721373774099"/>
</p:tagLst>
</file>

<file path=ppt/tags/tag13.xml><?xml version="1.0" encoding="utf-8"?>
<p:tagLst xmlns:a="http://schemas.openxmlformats.org/drawingml/2006/main" xmlns:r="http://schemas.openxmlformats.org/officeDocument/2006/relationships" xmlns:p="http://schemas.openxmlformats.org/presentationml/2006/main">
  <p:tag name="ID" val="669a25e3a3754d2cb187dc2e"/>
  <p:tag name="SETTINGSKEY" val="669a25e3a3754d2cb187dc2e_1721379649424"/>
  <p:tag name="TRANSPARENTBACKGROUND" val="true"/>
  <p:tag name="ADDCOLLABORATIONLINK" val="false"/>
  <p:tag name="VERSION" val="1721379613874"/>
  <p:tag name="TITLE" val="innovation"/>
  <p:tag name="CREATORNAME" val="Devin Sok"/>
  <p:tag name="DATEINSERTED" val="1721379649642"/>
</p:tagLst>
</file>

<file path=ppt/tags/tag14.xml><?xml version="1.0" encoding="utf-8"?>
<p:tagLst xmlns:a="http://schemas.openxmlformats.org/drawingml/2006/main" xmlns:r="http://schemas.openxmlformats.org/officeDocument/2006/relationships" xmlns:p="http://schemas.openxmlformats.org/presentationml/2006/main">
  <p:tag name="ID" val="669a25e3a3754d2cb187dc2e"/>
  <p:tag name="SETTINGSKEY" val="669a25e3a3754d2cb187dc2e_1721379649424"/>
  <p:tag name="TRANSPARENTBACKGROUND" val="true"/>
  <p:tag name="ADDCOLLABORATIONLINK" val="false"/>
  <p:tag name="VERSION" val="1721379613874"/>
  <p:tag name="TITLE" val="innovation"/>
  <p:tag name="CREATORNAME" val="Devin Sok"/>
  <p:tag name="DATEINSERTED" val="1721379649642"/>
</p:tagLst>
</file>

<file path=ppt/tags/tag15.xml><?xml version="1.0" encoding="utf-8"?>
<p:tagLst xmlns:a="http://schemas.openxmlformats.org/drawingml/2006/main" xmlns:r="http://schemas.openxmlformats.org/officeDocument/2006/relationships" xmlns:p="http://schemas.openxmlformats.org/presentationml/2006/main">
  <p:tag name="ID" val="669a25e3a3754d2cb187dc2e"/>
  <p:tag name="SETTINGSKEY" val="669a25e3a3754d2cb187dc2e_1721379649424"/>
  <p:tag name="TRANSPARENTBACKGROUND" val="true"/>
  <p:tag name="ADDCOLLABORATIONLINK" val="false"/>
  <p:tag name="VERSION" val="1721379613874"/>
  <p:tag name="TITLE" val="innovation"/>
  <p:tag name="CREATORNAME" val="Devin Sok"/>
  <p:tag name="DATEINSERTED" val="1721379649642"/>
</p:tagLst>
</file>

<file path=ppt/tags/tag16.xml><?xml version="1.0" encoding="utf-8"?>
<p:tagLst xmlns:a="http://schemas.openxmlformats.org/drawingml/2006/main" xmlns:r="http://schemas.openxmlformats.org/officeDocument/2006/relationships" xmlns:p="http://schemas.openxmlformats.org/presentationml/2006/main">
  <p:tag name="ID" val="669a25e3a3754d2cb187dc2e"/>
  <p:tag name="SETTINGSKEY" val="669a25e3a3754d2cb187dc2e_1721379649424"/>
  <p:tag name="TRANSPARENTBACKGROUND" val="true"/>
  <p:tag name="ADDCOLLABORATIONLINK" val="false"/>
  <p:tag name="VERSION" val="1721379613874"/>
  <p:tag name="TITLE" val="innovation"/>
  <p:tag name="CREATORNAME" val="Devin Sok"/>
  <p:tag name="DATEINSERTED" val="1721379649642"/>
</p:tagLst>
</file>

<file path=ppt/tags/tag17.xml><?xml version="1.0" encoding="utf-8"?>
<p:tagLst xmlns:a="http://schemas.openxmlformats.org/drawingml/2006/main" xmlns:r="http://schemas.openxmlformats.org/officeDocument/2006/relationships" xmlns:p="http://schemas.openxmlformats.org/presentationml/2006/main">
  <p:tag name="ID" val="669a25e3a3754d2cb187dc2e"/>
  <p:tag name="SETTINGSKEY" val="669a25e3a3754d2cb187dc2e_1721379649424"/>
  <p:tag name="TRANSPARENTBACKGROUND" val="true"/>
  <p:tag name="ADDCOLLABORATIONLINK" val="false"/>
  <p:tag name="VERSION" val="1721379613874"/>
  <p:tag name="TITLE" val="innovation"/>
  <p:tag name="CREATORNAME" val="Devin Sok"/>
  <p:tag name="DATEINSERTED" val="1721379649642"/>
</p:tagLst>
</file>

<file path=ppt/tags/tag2.xml><?xml version="1.0" encoding="utf-8"?>
<p:tagLst xmlns:a="http://schemas.openxmlformats.org/drawingml/2006/main" xmlns:r="http://schemas.openxmlformats.org/officeDocument/2006/relationships" xmlns:p="http://schemas.openxmlformats.org/presentationml/2006/main">
  <p:tag name="ID" val="6696664603717439e5d1fb47"/>
  <p:tag name="SETTINGSKEY" val="6696664603717439e5d1fb47_1721173266567"/>
  <p:tag name="TRANSPARENTBACKGROUND" val="true"/>
  <p:tag name="ADDCOLLABORATIONLINK" val="false"/>
  <p:tag name="VERSION" val="1721172881428"/>
  <p:tag name="TITLE" val="Ab"/>
  <p:tag name="CREATORNAME" val="Devin Sok"/>
  <p:tag name="DATEINSERTED" val="1721173266908"/>
</p:tagLst>
</file>

<file path=ppt/tags/tag3.xml><?xml version="1.0" encoding="utf-8"?>
<p:tagLst xmlns:a="http://schemas.openxmlformats.org/drawingml/2006/main" xmlns:r="http://schemas.openxmlformats.org/officeDocument/2006/relationships" xmlns:p="http://schemas.openxmlformats.org/presentationml/2006/main">
  <p:tag name="ID" val="669856622520781bc9ace2e4"/>
  <p:tag name="SETTINGSKEY" val="669856622520781bc9ace2e4_1721336453193"/>
  <p:tag name="TRANSPARENTBACKGROUND" val="true"/>
  <p:tag name="ADDCOLLABORATIONLINK" val="false"/>
  <p:tag name="VERSION" val="1721332443784"/>
  <p:tag name="TITLE" val="GT B cell"/>
  <p:tag name="CREATORNAME" val="Devin Sok"/>
  <p:tag name="DATEINSERTED" val="1721336453444"/>
</p:tagLst>
</file>

<file path=ppt/tags/tag4.xml><?xml version="1.0" encoding="utf-8"?>
<p:tagLst xmlns:a="http://schemas.openxmlformats.org/drawingml/2006/main" xmlns:r="http://schemas.openxmlformats.org/officeDocument/2006/relationships" xmlns:p="http://schemas.openxmlformats.org/presentationml/2006/main">
  <p:tag name="ID" val="669840eb48fca112f065d074"/>
  <p:tag name="TRANSPARENTBACKGROUND" val="true"/>
  <p:tag name="ADDCOLLABORATIONLINK" val="false"/>
  <p:tag name="DATEINSERTED" val="1721254358407"/>
  <p:tag name="VERSION" val="1721254351933"/>
  <p:tag name="SETTINGSKEY" val="669840eb48fca112f065d074_1721254273584"/>
  <p:tag name="TITLE" val="Baby"/>
  <p:tag name="CREATORNAME" val="Devin Sok"/>
</p:tagLst>
</file>

<file path=ppt/tags/tag5.xml><?xml version="1.0" encoding="utf-8"?>
<p:tagLst xmlns:a="http://schemas.openxmlformats.org/drawingml/2006/main" xmlns:r="http://schemas.openxmlformats.org/officeDocument/2006/relationships" xmlns:p="http://schemas.openxmlformats.org/presentationml/2006/main">
  <p:tag name="ID" val="669840eb48fca112f065d074"/>
  <p:tag name="TRANSPARENTBACKGROUND" val="true"/>
  <p:tag name="ADDCOLLABORATIONLINK" val="false"/>
  <p:tag name="DATEINSERTED" val="1721254358407"/>
  <p:tag name="VERSION" val="1721254351933"/>
  <p:tag name="SETTINGSKEY" val="669840eb48fca112f065d074_1721254273584"/>
  <p:tag name="TITLE" val="Baby"/>
  <p:tag name="CREATORNAME" val="Devin Sok"/>
</p:tagLst>
</file>

<file path=ppt/tags/tag6.xml><?xml version="1.0" encoding="utf-8"?>
<p:tagLst xmlns:a="http://schemas.openxmlformats.org/drawingml/2006/main" xmlns:r="http://schemas.openxmlformats.org/officeDocument/2006/relationships" xmlns:p="http://schemas.openxmlformats.org/presentationml/2006/main">
  <p:tag name="ID" val="6699fb62ec272f39a6e4d985"/>
  <p:tag name="SETTINGSKEY" val="6699fb62ec272f39a6e4d985_1721369424723"/>
  <p:tag name="TRANSPARENTBACKGROUND" val="true"/>
  <p:tag name="ADDCOLLABORATIONLINK" val="false"/>
  <p:tag name="VERSION" val="1721369409098"/>
  <p:tag name="TITLE" val="types of immunogenicity"/>
  <p:tag name="CREATORNAME" val="Devin Sok"/>
  <p:tag name="DATEINSERTED" val="1721369425469"/>
</p:tagLst>
</file>

<file path=ppt/tags/tag7.xml><?xml version="1.0" encoding="utf-8"?>
<p:tagLst xmlns:a="http://schemas.openxmlformats.org/drawingml/2006/main" xmlns:r="http://schemas.openxmlformats.org/officeDocument/2006/relationships" xmlns:p="http://schemas.openxmlformats.org/presentationml/2006/main">
  <p:tag name="ID" val="6699fb62ec272f39a6e4d985"/>
  <p:tag name="SETTINGSKEY" val="6699fb62ec272f39a6e4d985_1721369424723"/>
  <p:tag name="TRANSPARENTBACKGROUND" val="true"/>
  <p:tag name="ADDCOLLABORATIONLINK" val="false"/>
  <p:tag name="VERSION" val="1721369409098"/>
  <p:tag name="TITLE" val="types of immunogenicity"/>
  <p:tag name="CREATORNAME" val="Devin Sok"/>
  <p:tag name="DATEINSERTED" val="1721369425469"/>
</p:tagLst>
</file>

<file path=ppt/tags/tag8.xml><?xml version="1.0" encoding="utf-8"?>
<p:tagLst xmlns:a="http://schemas.openxmlformats.org/drawingml/2006/main" xmlns:r="http://schemas.openxmlformats.org/officeDocument/2006/relationships" xmlns:p="http://schemas.openxmlformats.org/presentationml/2006/main">
  <p:tag name="ID" val="66a0f0c389b74d8af405265d"/>
  <p:tag name="SETTINGSKEY" val="66a0f0c389b74d8af405265d_1721824173915"/>
  <p:tag name="TRANSPARENTBACKGROUND" val="true"/>
  <p:tag name="ADDCOLLABORATIONLINK" val="false"/>
  <p:tag name="VERSION" val="1721824156181"/>
  <p:tag name="TITLE" val="Steps to a vaccine"/>
  <p:tag name="CREATORNAME" val="Devin Sok"/>
  <p:tag name="DATEINSERTED" val="1721824174213"/>
</p:tagLst>
</file>

<file path=ppt/tags/tag9.xml><?xml version="1.0" encoding="utf-8"?>
<p:tagLst xmlns:a="http://schemas.openxmlformats.org/drawingml/2006/main" xmlns:r="http://schemas.openxmlformats.org/officeDocument/2006/relationships" xmlns:p="http://schemas.openxmlformats.org/presentationml/2006/main">
  <p:tag name="ID" val="6699fb62ec272f39a6e4d985"/>
  <p:tag name="SETTINGSKEY" val="6699fb62ec272f39a6e4d985_1721369424723"/>
  <p:tag name="TRANSPARENTBACKGROUND" val="true"/>
  <p:tag name="ADDCOLLABORATIONLINK" val="false"/>
  <p:tag name="VERSION" val="1721369409098"/>
  <p:tag name="TITLE" val="types of immunogenicity"/>
  <p:tag name="CREATORNAME" val="Devin Sok"/>
  <p:tag name="DATEINSERTED" val="1721369425469"/>
</p:tagLst>
</file>

<file path=ppt/theme/theme1.xml><?xml version="1.0" encoding="utf-8"?>
<a:theme xmlns:a="http://schemas.openxmlformats.org/drawingml/2006/main" name="1_Office Theme">
  <a:themeElements>
    <a:clrScheme name="GHIC 1">
      <a:dk1>
        <a:srgbClr val="000000"/>
      </a:dk1>
      <a:lt1>
        <a:srgbClr val="FFFFFF"/>
      </a:lt1>
      <a:dk2>
        <a:srgbClr val="44546A"/>
      </a:dk2>
      <a:lt2>
        <a:srgbClr val="E7E6E6"/>
      </a:lt2>
      <a:accent1>
        <a:srgbClr val="13344E"/>
      </a:accent1>
      <a:accent2>
        <a:srgbClr val="00649A"/>
      </a:accent2>
      <a:accent3>
        <a:srgbClr val="98ACC8"/>
      </a:accent3>
      <a:accent4>
        <a:srgbClr val="C1AE92"/>
      </a:accent4>
      <a:accent5>
        <a:srgbClr val="704357"/>
      </a:accent5>
      <a:accent6>
        <a:srgbClr val="BC892B"/>
      </a:accent6>
      <a:hlink>
        <a:srgbClr val="5B82B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HIC Template" id="{8D858218-E9F7-BE4B-8638-4AF663AA64C6}" vid="{8BB7E3E5-439E-674B-9E66-A528D3E447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104671-1027-C749-BF2A-DE926910BC85}">
  <we:reference id="wa200006038" version="1.0.0.3" store="en-US" storeType="OMEX"/>
  <we:alternateReferences>
    <we:reference id="wa200006038" version="1.0.0.3" store="" storeType="OMEX"/>
  </we:alternateReferences>
  <we:properties>
    <we:property name="66a0f0c389b74d8af405265d_1721824173915" value="{&quot;id&quot;:&quot;8c452103-b3a2-4fbe-a8df-778769f5f22a&quot;,&quot;objects&quot;:{&quot;8c452103-b3a2-4fbe-a8df-778769f5f22a&quot;:{&quot;id&quot;:&quot;8c452103-b3a2-4fbe-a8df-778769f5f22a&quot;,&quot;type&quot;:&quot;FIGURE_OBJECT&quot;,&quot;document&quot;:{&quot;type&quot;:&quot;DOCUMENT_GROUP&quot;,&quot;canvasType&quot;:&quot;FIGURE&quot;,&quot;units&quot;:&quot;in&quot;}},&quot;214aa1f8-53d7-4567-b75f-7a8c2c78a379&quot;:{&quot;id&quot;:&quot;214aa1f8-53d7-4567-b75f-7a8c2c78a379&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c452103-b3a2-4fbe-a8df-778769f5f22a&quot;,&quot;type&quot;:&quot;FRAME&quot;,&quot;order&quot;:&quot;5&quot;}},&quot;1d4abe3b-f4d4-4284-8a2e-08b69e175eff&quot;:{&quot;id&quot;:&quot;1d4abe3b-f4d4-4284-8a2e-08b69e175eff&quot;,&quot;type&quot;:&quot;FIGURE_OBJECT&quot;,&quot;document&quot;:{&quot;type&quot;:&quot;FIGURE&quot;,&quot;canvasType&quot;:&quot;FIGURE&quot;,&quot;units&quot;:&quot;in&quot;},&quot;parent&quot;:{&quot;parentId&quot;:&quot;8c452103-b3a2-4fbe-a8df-778769f5f22a&quot;,&quot;type&quot;:&quot;DOCUMENT&quot;,&quot;order&quot;:&quot;5&quot;}},&quot;6bf66ef0-4889-41c2-9fed-6e4fc651b511&quot;:{&quot;id&quot;:&quot;6bf66ef0-4889-41c2-9fed-6e4fc651b511&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d4abe3b-f4d4-4284-8a2e-08b69e175eff&quot;,&quot;order&quot;:&quot;5&quot;}},&quot;978c7124-2e35-425c-ad0f-0e4ca18e5ca6&quot;:{&quot;id&quot;:&quot;978c7124-2e35-425c-ad0f-0e4ca18e5ca6&quot;,&quot;type&quot;:&quot;FIGURE_OBJECT&quot;,&quot;guide&quot;:{&quot;type&quot;:&quot;GRID&quot;,&quot;distance&quot;:0.5,&quot;units&quot;:&quot;in&quot;},&quot;parent&quot;:{&quot;parentId&quot;:&quot;8c452103-b3a2-4fbe-a8df-778769f5f22a&quot;,&quot;type&quot;:&quot;GUIDE&quot;,&quot;order&quot;:&quot;5&quot;}},&quot;28982698-d6df-40ba-bfad-dd58369e1915&quot;:{&quot;relativeTransform&quot;:{&quot;translate&quot;:{&quot;x&quot;:-289.5925083911501,&quot;y&quot;:-185.6478220383641},&quot;rotate&quot;:0,&quot;skewX&quot;:0,&quot;scale&quot;:{&quot;x&quot;:1,&quot;y&quot;:1}},&quot;type&quot;:&quot;FIGURE_OBJECT&quot;,&quot;id&quot;:&quot;28982698-d6df-40ba-bfad-dd58369e1915&quot;,&quot;name&quot;:&quot;Computer (monitor and tower)&quot;,&quot;displayName&quot;:&quot;Computer (monitor and tower)&quot;,&quot;opacity&quot;:1,&quot;source&quot;:{&quot;id&quot;:&quot;5d10dede51d9f2330062b195&quot;,&quot;type&quot;:&quot;ASSETS&quot;},&quot;pathStyles&quot;:[{&quot;type&quot;:&quot;FILL&quot;,&quot;fillStyle&quot;:&quot;rgb(0,0,0)&quot;}],&quot;isLocked&quot;:false,&quot;parent&quot;:{&quot;type&quot;:&quot;CHILD&quot;,&quot;parentId&quot;:&quot;1d4abe3b-f4d4-4284-8a2e-08b69e175eff&quot;,&quot;order&quot;:&quot;5&quot;},&quot;isPremium&quot;:true},&quot;b2829664-4cc8-4d6e-8649-ecb0c2f308d6&quot;:{&quot;type&quot;:&quot;FIGURE_OBJECT&quot;,&quot;id&quot;:&quot;b2829664-4cc8-4d6e-8649-ecb0c2f308d6&quot;,&quot;name&quot;:&quot;Computer tower&quot;,&quot;relativeTransform&quot;:{&quot;translate&quot;:{&quot;x&quot;:-22.957668910913164,&quot;y&quot;:0.01640670570458156},&quot;rotate&quot;:0,&quot;skewX&quot;:0,&quot;scale&quot;:{&quot;x&quot;:0.20391191375696216,&quot;y&quot;:0.20391191375696216}},&quot;opacity&quot;:1,&quot;image&quot;:{&quot;url&quot;:&quot;https://res.cloudinary.com/dlcjuc3ej/image/upload/v1561386612/wojq6m5wy7ougoydndn3.svg#/keystone/api/icons/5d10de53b8ef120400bcbceb/20190624143012/image/computer-tower.svg&quot;,&quot;size&quot;:{&quot;x&quot;:230,&quot;y&quot;:320},&quot;isPremium&quot;:false},&quot;source&quot;:{&quot;id&quot;:&quot;5d10de53b8ef120400bcbceb&quot;,&quot;type&quot;:&quot;ASSETS&quot;},&quot;pathStyles&quot;:[{&quot;type&quot;:&quot;FILL&quot;,&quot;fillStyle&quot;:&quot;rgb(0,0,0)&quot;}],&quot;isLocked&quot;:false,&quot;parent&quot;:{&quot;type&quot;:&quot;CHILD&quot;,&quot;parentId&quot;:&quot;28982698-d6df-40ba-bfad-dd58369e1915&quot;,&quot;order&quot;:&quot;2&quot;}},&quot;df2de797-5c3b-4ee7-abb6-5fa3a6733deb&quot;:{&quot;type&quot;:&quot;FIGURE_OBJECT&quot;,&quot;id&quot;:&quot;df2de797-5c3b-4ee7-abb6-5fa3a6733deb&quot;,&quot;name&quot;:&quot;Computer screen&quot;,&quot;relativeTransform&quot;:{&quot;translate&quot;:{&quot;x&quot;:17.062973932766496,&quot;y&quot;:7.563491329812839},&quot;rotate&quot;:0,&quot;skewX&quot;:0,&quot;scale&quot;:{&quot;x&quot;:0.18281757785106956,&quot;y&quot;:0.18281757785106947}},&quot;opacity&quot;:1,&quot;image&quot;:{&quot;url&quot;:&quot;https://res.cloudinary.com/dlcjuc3ej/image/upload/v1530711378/yhcfqigyysi2b65enuwc.svg#/keystone/api/icons/5b3ccd292b2a330014798001/20180704133618/image/computer-screen.svg&quot;,&quot;size&quot;:{&quot;x&quot;:320,&quot;y&quot;:260},&quot;isPremium&quot;:false},&quot;source&quot;:{&quot;id&quot;:&quot;5b3ccd292b2a330014798001&quot;,&quot;type&quot;:&quot;ASSETS&quot;},&quot;pathStyles&quot;:[{&quot;type&quot;:&quot;FILL&quot;,&quot;fillStyle&quot;:&quot;rgb(0,0,0)&quot;}],&quot;isLocked&quot;:false,&quot;parent&quot;:{&quot;type&quot;:&quot;CHILD&quot;,&quot;parentId&quot;:&quot;28982698-d6df-40ba-bfad-dd58369e1915&quot;,&quot;order&quot;:&quot;5&quot;}},&quot;ee68f29d-fa3a-48b9-adcf-f61d01d79c46&quot;:{&quot;relativeTransform&quot;:{&quot;translate&quot;:{&quot;x&quot;:16.868257912123177,&quot;y&quot;:200.52727979444873},&quot;rotate&quot;:0.5289016873310345,&quot;skewX&quot;:0,&quot;scale&quot;:{&quot;x&quot;:0.9999999999999998,&quot;y&quot;:1}},&quot;type&quot;:&quot;FIGURE_OBJECT&quot;,&quot;id&quot;:&quot;ee68f29d-fa3a-48b9-adcf-f61d01d79c46&quot;,&quot;parent&quot;:{&quot;type&quot;:&quot;CHILD&quot;,&quot;parentId&quot;:&quot;1d4abe3b-f4d4-4284-8a2e-08b69e175eff&quot;,&quot;order&quot;:&quot;7&quot;},&quot;name&quot;:&quot;Ribosome (with mRNA)&quot;,&quot;displayName&quot;:&quot;Ribosome (with mRNA)&quot;,&quot;source&quot;:{&quot;id&quot;:&quot;63a0a78adabeff9653b0bfa5&quot;,&quot;type&quot;:&quot;ASSETS&quot;},&quot;isPremium&quot;:true},&quot;ae25fd4b-fb55-4d16-80e6-87f359ad61dc&quot;:{&quot;type&quot;:&quot;FIGURE_OBJECT&quot;,&quot;id&quot;:&quot;ae25fd4b-fb55-4d16-80e6-87f359ad61dc&quot;,&quot;name&quot;:&quot;dsDNA brush 3 (wavy)&quot;,&quot;relativeTransform&quot;:{&quot;translate&quot;:{&quot;x&quot;:-42.67452877786091,&quot;y&quot;:-68.43294219590963},&quot;rotate&quot;:0},&quot;opacity&quot;:1,&quot;source&quot;:{&quot;id&quot;:&quot;5f205654bf810100aa08254c&quot;,&quot;type&quot;:&quot;ASSETS&quot;},&quot;path&quot;:{&quot;type&quot;:&quot;POLY_LINE&quot;,&quot;points&quot;:[{&quot;x&quot;:-60.07182599598254,&quot;y&quot;:0.0854665034879004},{&quot;x&quot;:-29.206825433165708,&quot;y&quot;:7.594102804126771},{&quot;x&quot;:27.275689318157898,&quot;y&quot;:-7.557441086499386},{&quot;x&quot;:60.07182599598254,&quot;y&quot;:-0.29314184711099933}],&quot;closed&quot;:false},&quot;pathStyles&quot;:[{&quot;type&quot;:&quot;FILL&quot;,&quot;fillStyle&quot;:&quot;rgba(0,0,0,0)&quot;},{&quot;type&quot;:&quot;STROKE&quot;,&quot;strokeStyle&quot;:&quot;rgba(0,0,0,0)&quot;,&quot;lineWidth&quot;:4.094414780350332,&quot;lineJoin&quot;:&quot;round&quot;}],&quot;pathSmoothing&quot;:{&quot;type&quot;:&quot;CATMULL_SMOOTHING&quot;,&quot;smoothing&quot;:0.2},&quot;pathPattern&quot;:{&quot;type&quot;:&quot;ROW&quot;,&quot;patternId&quot;:&quot;bfc54fdb-c979-4d8b-91e4-fb4841516d8b&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ee68f29d-fa3a-48b9-adcf-f61d01d79c46&quot;,&quot;order&quot;:&quot;5&quot;},&quot;isPremium&quot;:true},&quot;bfc54fdb-c979-4d8b-91e4-fb4841516d8b&quot;:{&quot;type&quot;:&quot;FIGURE_OBJECT&quot;,&quot;id&quot;:&quot;bfc54fdb-c979-4d8b-91e4-fb4841516d8b&quot;,&quot;relativeTransform&quot;:{&quot;translate&quot;:{&quot;x&quot;:0,&quot;y&quot;:0},&quot;rotate&quot;:0,&quot;skewX&quot;:0,&quot;scale&quot;:{&quot;x&quot;:1,&quot;y&quot;:1}},&quot;source&quot;:{&quot;type&quot;:&quot;ASSETS&quot;,&quot;id&quot;:&quot;5e71397376df310028d1ed8c&quot;},&quot;name&quot;:&quot;ssDNA (simplified)&quot;},&quot;61e21279-a6c4-41d0-a478-14aba6ea2d00&quot;:{&quot;type&quot;:&quot;FIGURE_OBJECT&quot;,&quot;id&quot;:&quot;61e21279-a6c4-41d0-a478-14aba6ea2d00&quot;,&quot;parent&quot;:{&quot;type&quot;:&quot;CHILD&quot;,&quot;parentId&quot;:&quot;bfc54fdb-c979-4d8b-91e4-fb4841516d8b&quot;,&quot;order&quot;:&quot;5&quot;},&quot;relativeTransform&quot;:{&quot;translate&quot;:{&quot;x&quot;:0,&quot;y&quot;:0},&quot;rotate&quot;:0,&quot;skewX&quot;:0,&quot;scale&quot;:{&quot;x&quot;:1,&quot;y&quot;:1}}},&quot;611d7038-2b8e-4eb2-ab1c-a9e88ac27075&quot;:{&quot;type&quot;:&quot;FIGURE_OBJECT&quot;,&quot;id&quot;:&quot;611d7038-2b8e-4eb2-ab1c-a9e88ac27075&quot;,&quot;parent&quot;:{&quot;type&quot;:&quot;CHILD&quot;,&quot;parentId&quot;:&quot;61e21279-a6c4-41d0-a478-14aba6ea2d00&quot;,&quot;order&quot;:&quot;5&quot;},&quot;relativeTransform&quot;:{&quot;translate&quot;:{&quot;x&quot;:0,&quot;y&quot;:0},&quot;rotate&quot;:0,&quot;skewX&quot;:0,&quot;scale&quot;:{&quot;x&quot;:1,&quot;y&quot;:1}},&quot;path&quot;:{&quot;type&quot;:&quot;SPLINE&quot;,&quot;spline&quot;:{&quot;points&quot;:[{&quot;x&quot;:367.63,&quot;y&quot;:141.2,&quot;isEndPoint&quot;:true},{&quot;x&quot;:350.99,&quot;y&quot;:128.64999999999998,&quot;isEndPoint&quot;:false},{&quot;x&quot;:336.37,&quot;y&quot;:108.67999999999998,&quot;isEndPoint&quot;:false},{&quot;x&quot;:321.13,&quot;y&quot;:86.92999999999998,&quot;isEndPoint&quot;:true},{&quot;x&quot;:293.62,&quot;y&quot;:47.67,&quot;isEndPoint&quot;:false},{&quot;x&quot;:265.18,&quot;y&quot;:7.08,&quot;isEndPoint&quot;:false},{&quot;x&quot;:217,&quot;y&quot;:7.08,&quot;isEndPoint&quot;:true},{&quot;x&quot;:168.82,&quot;y&quot;:7.08,&quot;isEndPoint&quot;:false},{&quot;x&quot;:140.4,&quot;y&quot;:47.67,&quot;isEndPoint&quot;:false},{&quot;x&quot;:112.89,&quot;y&quot;:86.92999999999999,&quot;isEndPoint&quot;:true},{&quot;x&quot;:88.75,&quot;y&quot;:121.36999999999999,&quot;isEndPoint&quot;:false},{&quot;x&quot;:65.96000000000001,&quot;y&quot;:153.93,&quot;isEndPoint&quot;:false},{&quot;x&quot;:33.83,&quot;y&quot;:153.93,&quot;isEndPoint&quot;:true},{&quot;x&quot;:22.56,&quot;y&quot;:153.9,&quot;isEndPoint&quot;:false},{&quot;x&quot;:11,&quot;y&quot;:149.44,&quot;isEndPoint&quot;:false},{&quot;x&quot;:0.11,&quot;y&quot;:141.2,&quot;isEndPoint&quot;:true},{&quot;x&quot;:0,&quot;y&quot;:182.8,&quot;isEndPoint&quot;:true},{&quot;x&quot;:0.35,&quot;y&quot;:182.95000000000002,&quot;isEndPoint&quot;:true},{&quot;x&quot;:10.905530717350821,&quot;y&quot;:187.59644786408347,&quot;isEndPoint&quot;:false},{&quot;x&quot;:22.317101480766773,&quot;y&quot;:189.98095518778234,&quot;isEndPoint&quot;:false},{&quot;x&quot;:33.84999999999999,&quot;y&quot;:189.95000000000002,&quot;isEndPoint&quot;:true},{&quot;x&quot;:84.73999999999998,&quot;y&quot;:189.95000000000002,&quot;isEndPoint&quot;:false},{&quot;x&quot;:115.38999999999999,&quot;y&quot;:146.21,&quot;isEndPoint&quot;:false},{&quot;x&quot;:142.45,&quot;y&quot;:107.60000000000002,&quot;isEndPoint&quot;:true},{&quot;x&quot;:165.68,&quot;y&quot;:74.45,&quot;isEndPoint&quot;:false},{&quot;x&quot;:187.62,&quot;y&quot;:43.13,&quot;isEndPoint&quot;:false},{&quot;x&quot;:217,&quot;y&quot;:43.13,&quot;isEndPoint&quot;:true},{&quot;x&quot;:246.38,&quot;y&quot;:43.13,&quot;isEndPoint&quot;:false},{&quot;x&quot;:268.35,&quot;y&quot;:74.46000000000001,&quot;isEndPoint&quot;:false},{&quot;x&quot;:291.58,&quot;y&quot;:107.62,&quot;isEndPoint&quot;:true},{&quot;x&quot;:311.82,&quot;y&quot;:136.5,&quot;isEndPoint&quot;:false},{&quot;x&quot;:335.58,&quot;y&quot;:168.97,&quot;isEndPoint&quot;:false},{&quot;x&quot;:367.58,&quot;y&quot;:182.8,&quot;isEndPoint&quot;:true}],&quot;closed&quot;:true}},&quot;pathStyles&quot;:[{&quot;type&quot;:&quot;FILL&quot;,&quot;fillStyle&quot;:&quot;#030351&quot;}],&quot;opacity&quot;:1},&quot;798a22b0-0aa6-4f87-aabf-2f2d5e790469&quot;:{&quot;relativeTransform&quot;:{&quot;translate&quot;:{&quot;x&quot;:-140.91768097868575,&quot;y&quot;:-53.12454889770775},&quot;rotate&quot;:0},&quot;type&quot;:&quot;FIGURE_OBJECT&quot;,&quot;id&quot;:&quot;798a22b0-0aa6-4f87-aabf-2f2d5e790469&quot;,&quot;parent&quot;:{&quot;type&quot;:&quot;CHILD&quot;,&quot;parentId&quot;:&quot;ee68f29d-fa3a-48b9-adcf-f61d01d79c46&quot;,&quot;order&quot;:&quot;2&quot;},&quot;name&quot;:&quot;Ribosome&quot;,&quot;displayName&quot;:&quot;Ribosome&quot;,&quot;source&quot;:{&quot;id&quot;:&quot;63a099c82ea84f4aa3be982f&quot;,&quot;type&quot;:&quot;ASSETS&quot;},&quot;isPremium&quot;:true,&quot;opacity&quot;:1},&quot;ca586b80-228d-4d41-b166-2f6cea8129d5&quot;:{&quot;id&quot;:&quot;ca586b80-228d-4d41-b166-2f6cea8129d5&quot;,&quot;name&quot;:&quot;50s ribosome subunit&quot;,&quot;displayName&quot;:&quot;&quot;,&quot;type&quot;:&quot;FIGURE_OBJECT&quot;,&quot;relativeTransform&quot;:{&quot;translate&quot;:{&quot;x&quot;:64.86642532934827,&quot;y&quot;:-15.599387822348072},&quot;rotate&quot;:0,&quot;skewX&quot;:0,&quot;scale&quot;:{&quot;x&quot;:0.27296098535668883,&quot;y&quot;:0.27296098535668883}},&quot;image&quot;:{&quot;url&quot;:&quot;https://icons.biorender.com/biorender/63a09556c2bb5200216dabd9/20221219164820/image/50s-ribosome-subunit.png&quot;,&quot;fallbackUrl&quot;:&quot;https://res.cloudinary.com/dlcjuc3ej/image/upload/v1671468500/wd0nk3n3wmvxqziz8rhp.svg#/keystone/api/icons/63a09556c2bb5200216dabd9/20221219164820/image/50s-ribosome-subunit.svg&quot;,&quot;isPremium&quot;:false,&quot;size&quot;:{&quot;x&quot;:100,&quot;y&quot;:64.28571428571428}},&quot;source&quot;:{&quot;id&quot;:&quot;63a09556c2bb5200216dabd9&quot;,&quot;type&quot;:&quot;ASSETS&quot;},&quot;isPremium&quot;:false,&quot;parent&quot;:{&quot;type&quot;:&quot;CHILD&quot;,&quot;parentId&quot;:&quot;798a22b0-0aa6-4f87-aabf-2f2d5e790469&quot;,&quot;order&quot;:&quot;2&quot;},&quot;opacity&quot;:1},&quot;0f81047d-a7cf-4e04-b162-3541181128d7&quot;:{&quot;id&quot;:&quot;0f81047d-a7cf-4e04-b162-3541181128d7&quot;,&quot;name&quot;:&quot;30s ribosome subunit&quot;,&quot;displayName&quot;:&quot;&quot;,&quot;type&quot;:&quot;FIGURE_OBJECT&quot;,&quot;relativeTransform&quot;:{&quot;translate&quot;:{&quot;x&quot;:64.92713484404786,&quot;y&quot;:-3.7647307267368806},&quot;rotate&quot;:0,&quot;skewX&quot;:0,&quot;scale&quot;:{&quot;x&quot;:0.27296098535668883,&quot;y&quot;:0.27296098535668883}},&quot;image&quot;:{&quot;url&quot;:&quot;https://icons.biorender.com/biorender/63a09716c2bb5200216dabe7/20221219165448/image/30s-ribosome-subunit.png&quot;,&quot;fallbackUrl&quot;:&quot;https://res.cloudinary.com/dlcjuc3ej/image/upload/v1671468888/pblmmlmmaanexzvd5ebx.svg#/keystone/api/icons/63a09716c2bb5200216dabe7/20221219165448/image/30s-ribosome-subunit.svg&quot;,&quot;isPremium&quot;:false,&quot;size&quot;:{&quot;x&quot;:100,&quot;y&quot;:45}},&quot;source&quot;:{&quot;id&quot;:&quot;63a09716c2bb5200216dabe7&quot;,&quot;type&quot;:&quot;ASSETS&quot;},&quot;isPremium&quot;:false,&quot;parent&quot;:{&quot;type&quot;:&quot;CHILD&quot;,&quot;parentId&quot;:&quot;798a22b0-0aa6-4f87-aabf-2f2d5e790469&quot;,&quot;order&quot;:&quot;5&quot;},&quot;opacity&quot;:1},&quot;a6a7e0aa-5284-41d0-8855-a459a6698670&quot;:{&quot;id&quot;:&quot;a6a7e0aa-5284-41d0-8855-a459a6698670&quot;,&quot;name&quot;:&quot;Generic protein (cylinder)&quot;,&quot;displayName&quot;:&quot;&quot;,&quot;type&quot;:&quot;FIGURE_OBJECT&quot;,&quot;relativeTransform&quot;:{&quot;translate&quot;:{&quot;x&quot;:-107.12422665997093,&quot;y&quot;:-238.92500416900918},&quot;rotate&quot;:0,&quot;skewX&quot;:0,&quot;scale&quot;:{&quot;x&quot;:0.7375131188638715,&quot;y&quot;:0.7375131188638714}},&quot;image&quot;:{&quot;url&quot;:&quot;https://icons.biorender.com/biorender/5b33d2821b9d67001413a5a8/20200902210203/image/generic-protein-cylinder.png&quot;,&quot;fallbackUrl&quot;:&quot;https://res.cloudinary.com/dlcjuc3ej/image/upload/v1599080523/jixfcgdsxro94frdsf3j.svg#/keystone/api/icons/5b33d2821b9d67001413a5a8/20200902210203/image/generic-protein-cylinder.svg&quot;,&quot;isPremium&quot;:false,&quot;size&quot;:{&quot;x&quot;:100,&quot;y&quot;:133.08270676691728}},&quot;source&quot;:{&quot;id&quot;:&quot;5b33d2821b9d67001413a5a8&quot;,&quot;version&quot;:1599080523,&quot;type&quot;:&quot;ASSETS&quot;},&quot;isPremium&quot;:false,&quot;parent&quot;:{&quot;type&quot;:&quot;CHILD&quot;,&quot;parentId&quot;:&quot;1d4abe3b-f4d4-4284-8a2e-08b69e175eff&quot;,&quot;order&quot;:&quot;8&quot;}},&quot;cd6852e7-1fad-4193-92dd-4f3fb0fc05d3&quot;:{&quot;id&quot;:&quot;cd6852e7-1fad-4193-92dd-4f3fb0fc05d3&quot;,&quot;name&quot;:&quot;Mouse head (anterior)&quot;,&quot;displayName&quot;:&quot;&quot;,&quot;type&quot;:&quot;FIGURE_OBJECT&quot;,&quot;relativeTransform&quot;:{&quot;translate&quot;:{&quot;x&quot;:82.54020883646496,&quot;y&quot;:-177.48264307272777},&quot;rotate&quot;:0,&quot;skewX&quot;:0,&quot;scale&quot;:{&quot;x&quot;:0.4605311239804025,&quot;y&quot;:0.4605311239804025}},&quot;image&quot;:{&quot;url&quot;:&quot;https://icons.biorender.com/biorender/5e45f258efc1b8002828fcd1/20221219184808/image/mouse-head-anterior.png&quot;,&quot;fallbackUrl&quot;:&quot;https://res.cloudinary.com/dlcjuc3ej/image/upload/v1671475688/gqm9bhf0dbenbwzi8cu2.svg#/keystone/api/icons/5e45f258efc1b8002828fcd1/20221219184808/image/mouse-head-anterior.svg&quot;,&quot;isPremium&quot;:false,&quot;size&quot;:{&quot;x&quot;:150,&quot;y&quot;:145.40816326530611}},&quot;source&quot;:{&quot;id&quot;:&quot;5e45f258efc1b8002828fcd1&quot;,&quot;version&quot;:1671475688,&quot;type&quot;:&quot;ASSETS&quot;},&quot;isPremium&quot;:false,&quot;parent&quot;:{&quot;type&quot;:&quot;CHILD&quot;,&quot;parentId&quot;:&quot;1d4abe3b-f4d4-4284-8a2e-08b69e175eff&quot;,&quot;order&quot;:&quot;9&quot;}},&quot;72a8f8a8-af7c-4a5a-9a1a-d658c0d06eb9&quot;:{&quot;id&quot;:&quot;72a8f8a8-af7c-4a5a-9a1a-d658c0d06eb9&quot;,&quot;name&quot;:&quot;Red-tailed monkey (Cercopithecus ascanius)&quot;,&quot;displayName&quot;:&quot;&quot;,&quot;type&quot;:&quot;FIGURE_OBJECT&quot;,&quot;relativeTransform&quot;:{&quot;translate&quot;:{&quot;x&quot;:79.43973677424336,&quot;y&quot;:-141.89950921944688},&quot;rotate&quot;:0,&quot;skewX&quot;:0,&quot;scale&quot;:{&quot;x&quot;:0.6456063253819015,&quot;y&quot;:0.6456063253819014}},&quot;image&quot;:{&quot;url&quot;:&quot;https://icons.biorender.com/biorender/5ffdeec0cad20700287a69a8/20210112191349/image/red-tailed-monkey-cercopithecus-ascanius.png&quot;,&quot;fallbackUrl&quot;:&quot;https://res.cloudinary.com/dlcjuc3ej/image/upload/v1610478829/rynoq40cti2glzxiw7iy.svg#/keystone/api/icons/5ffdeec0cad20700287a69a8/20210112191349/image/red-tailed-monkey-cercopithecus-ascanius.svg&quot;,&quot;isPremium&quot;:false,&quot;size&quot;:{&quot;x&quot;:200,&quot;y&quot;:92.44444444444444}},&quot;source&quot;:{&quot;id&quot;:&quot;5ffdeec0cad20700287a69a8&quot;,&quot;version&quot;:1610478829,&quot;type&quot;:&quot;ASSETS&quot;},&quot;isPremium&quot;:false,&quot;parent&quot;:{&quot;type&quot;:&quot;CHILD&quot;,&quot;parentId&quot;:&quot;1d4abe3b-f4d4-4284-8a2e-08b69e175eff&quot;,&quot;order&quot;:&quot;4&quot;}},&quot;053595bb-d2a9-453a-9351-a52d08866fdc&quot;:{&quot;id&quot;:&quot;053595bb-d2a9-453a-9351-a52d08866fdc&quot;,&quot;name&quot;:&quot;Antibody IgG&quot;,&quot;displayName&quot;:&quot;&quot;,&quot;type&quot;:&quot;FIGURE_OBJECT&quot;,&quot;relativeTransform&quot;:{&quot;translate&quot;:{&quot;x&quot;:120.19005380220605,&quot;y&quot;:-0.0001717267227725472},&quot;rotate&quot;:0,&quot;skewX&quot;:0,&quot;scale&quot;:{&quot;x&quot;:1.5309734624125102,&quot;y&quot;:1.53097346241251}},&quot;image&quot;:{&quot;url&quot;:&quot;https://icons.biorender.com/biorender/59d7bd99e434ba00127982c7/20180709185222/image/antibody-igg.png&quot;,&quot;fallbackUrl&quot;:&quot;https://res.cloudinary.com/dlcjuc3ej/image/upload/v1531162342/p6pbqjbgzmzgrqpg3qbu.svg#/keystone/api/icons/59d7bd99e434ba00127982c7/20180709185222/image/antibody-igg.svg&quot;,&quot;isPremium&quot;:false,&quot;size&quot;:{&quot;x&quot;:50,&quot;y&quot;:47.5}},&quot;source&quot;:{&quot;id&quot;:&quot;59d7bd99e434ba00127982c7&quot;,&quot;version&quot;:1531162342,&quot;type&quot;:&quot;ASSETS&quot;},&quot;isPremium&quot;:false,&quot;parent&quot;:{&quot;type&quot;:&quot;CHILD&quot;,&quot;parentId&quot;:&quot;1d4abe3b-f4d4-4284-8a2e-08b69e175eff&quot;,&quot;order&quot;:&quot;97&quot;}},&quot;b24f1058-632e-4818-a9fe-560b968cac08&quot;:{&quot;id&quot;:&quot;b24f1058-632e-4818-a9fe-560b968cac08&quot;,&quot;name&quot;:&quot;Adult male head (anterior, eyes open)&quot;,&quot;displayName&quot;:&quot;&quot;,&quot;type&quot;:&quot;FIGURE_OBJECT&quot;,&quot;relativeTransform&quot;:{&quot;translate&quot;:{&quot;x&quot;:-102.02444442296581,&quot;y&quot;:29.95829480780106},&quot;rotate&quot;:0,&quot;skewX&quot;:0,&quot;scale&quot;:{&quot;x&quot;:0.4789882952059499,&quot;y&quot;:0.4789882952059499}},&quot;image&quot;:{&quot;url&quot;:&quot;https://icons.biorender.com/biorender/5e86409ebdcf9f00287e3f5a/20200722202241/image/adult-male-head-anterior-eyes-open.png&quot;,&quot;fallbackUrl&quot;:&quot;https://res.cloudinary.com/dlcjuc3ej/image/upload/v1595449361/mw9lfalgpapupil52gif.svg#/keystone/api/icons/5e86409ebdcf9f00287e3f5a/20200722202241/image/adult-male-head-anterior-eyes-open.svg&quot;,&quot;isPremium&quot;:true,&quot;size&quot;:{&quot;x&quot;:150,&quot;y&quot;:129.375}},&quot;source&quot;:{&quot;id&quot;:&quot;5e86409ebdcf9f00287e3f5a&quot;,&quot;version&quot;:1595449361,&quot;type&quot;:&quot;ASSETS&quot;},&quot;isPremium&quot;:true,&quot;parent&quot;:{&quot;type&quot;:&quot;CHILD&quot;,&quot;parentId&quot;:&quot;5acf7ce7-42b9-4859-b328-08ef7eafa7f8&quot;,&quot;order&quot;:&quot;1&quot;}},&quot;3a845ee3-3a4c-4d80-abc6-8de2a4d36312&quot;:{&quot;id&quot;:&quot;3a845ee3-3a4c-4d80-abc6-8de2a4d36312&quot;,&quot;name&quot;:&quot;Adult female head (anterior, eyes open, asian)&quot;,&quot;displayName&quot;:&quot;Adult female head 2 (anterior, eyes open)&quot;,&quot;type&quot;:&quot;FIGURE_OBJECT&quot;,&quot;relativeTransform&quot;:{&quot;translate&quot;:{&quot;x&quot;:-81.90715011231799,&quot;y&quot;:37.989963512850665},&quot;rotate&quot;:0,&quot;skewX&quot;:0,&quot;scale&quot;:{&quot;x&quot;:0.4789882952059499,&quot;y&quot;:0.4789882952059499}},&quot;image&quot;:{&quot;url&quot;:&quot;https://icons.biorender.com/biorender/5f18a02606cf770028846051/20200722202520/image/adult-female-head-anterior-eyes-open-asian.png&quot;,&quot;fallbackUrl&quot;:&quot;https://res.cloudinary.com/dlcjuc3ej/image/upload/v1595449520/kaumvlk2ohhwkee8aica.svg#/keystone/api/icons/5f18a02606cf770028846051/20200722202520/image/adult-female-head-anterior-eyes-open-asian.svg&quot;,&quot;isPremium&quot;:false,&quot;size&quot;:{&quot;x&quot;:150,&quot;y&quot;:129.375}},&quot;source&quot;:{&quot;id&quot;:&quot;5f18a02606cf770028846051&quot;,&quot;version&quot;:1595449520,&quot;type&quot;:&quot;ASSETS&quot;},&quot;isPremium&quot;:false,&quot;parent&quot;:{&quot;type&quot;:&quot;CHILD&quot;,&quot;parentId&quot;:&quot;5acf7ce7-42b9-4859-b328-08ef7eafa7f8&quot;,&quot;order&quot;:&quot;2&quot;}},&quot;223030f6-d915-4761-80af-97b60f1c79df&quot;:{&quot;id&quot;:&quot;223030f6-d915-4761-80af-97b60f1c79df&quot;,&quot;name&quot;:&quot;Adult female head (anterior, eyes open, african)&quot;,&quot;displayName&quot;:&quot;Adult female head 3 (anterior, eyes open)&quot;,&quot;type&quot;:&quot;FIGURE_OBJECT&quot;,&quot;relativeTransform&quot;:{&quot;translate&quot;:{&quot;x&quot;:-153.27628580084826,&quot;y&quot;:34.00804082873011},&quot;rotate&quot;:0,&quot;skewX&quot;:0,&quot;scale&quot;:{&quot;x&quot;:0.4789882952059499,&quot;y&quot;:0.4789882952059499}},&quot;image&quot;:{&quot;url&quot;:&quot;https://icons.biorender.com/biorender/60cb88611c0e05002807af1f/20210617174227/image/adult-female-head-anterior-eyes-open-african-02.png&quot;,&quot;fallbackUrl&quot;:&quot;https://res.cloudinary.com/dlcjuc3ej/image/upload/v1623951747/xfgwk711ccbwttsvpskv.svg#/keystone/api/icons/60cb88611c0e05002807af1f/20210617174227/image/adult-female-head-anterior-eyes-open-african-02.svg&quot;,&quot;isPremium&quot;:false,&quot;size&quot;:{&quot;x&quot;:160,&quot;y&quot;:146}},&quot;source&quot;:{&quot;id&quot;:&quot;60cb88611c0e05002807af1f&quot;,&quot;version&quot;:1623951747,&quot;type&quot;:&quot;ASSETS&quot;},&quot;isPremium&quot;:false,&quot;parent&quot;:{&quot;type&quot;:&quot;CHILD&quot;,&quot;parentId&quot;:&quot;5acf7ce7-42b9-4859-b328-08ef7eafa7f8&quot;,&quot;order&quot;:&quot;5&quot;}},&quot;845fdb64-a7c7-4aa5-bbcd-1fdd927adfb9&quot;:{&quot;id&quot;:&quot;845fdb64-a7c7-4aa5-bbcd-1fdd927adfb9&quot;,&quot;name&quot;:&quot;Adult female head (anterior, eyes open)&quot;,&quot;displayName&quot;:&quot;&quot;,&quot;type&quot;:&quot;FIGURE_OBJECT&quot;,&quot;relativeTransform&quot;:{&quot;translate&quot;:{&quot;x&quot;:-125.01609748562576,&quot;y&quot;:37.9897205042212},&quot;rotate&quot;:0,&quot;skewX&quot;:0,&quot;scale&quot;:{&quot;x&quot;:0.4789882952059499,&quot;y&quot;:0.4789882952059499}},&quot;image&quot;:{&quot;url&quot;:&quot;https://icons.biorender.com/biorender/5e83ae152fef720028aa6413/20200331205519/image/adult-female-head-anterior-eyes-open.png&quot;,&quot;fallbackUrl&quot;:&quot;https://res.cloudinary.com/dlcjuc3ej/image/upload/v1585688119/nbjb6uopmhkymrhhn0sl.svg#/keystone/api/icons/5e83ae152fef720028aa6413/20200331205519/image/adult-female-head-anterior-eyes-open.svg&quot;,&quot;isPremium&quot;:true,&quot;size&quot;:{&quot;x&quot;:150,&quot;y&quot;:129.375}},&quot;source&quot;:{&quot;id&quot;:&quot;5e83ae152fef720028aa6413&quot;,&quot;version&quot;:1585688119,&quot;type&quot;:&quot;ASSETS&quot;},&quot;isPremium&quot;:true,&quot;parent&quot;:{&quot;type&quot;:&quot;CHILD&quot;,&quot;parentId&quot;:&quot;5acf7ce7-42b9-4859-b328-08ef7eafa7f8&quot;,&quot;order&quot;:&quot;7&quot;}},&quot;5acf7ce7-42b9-4859-b328-08ef7eafa7f8&quot;:{&quot;type&quot;:&quot;FIGURE_OBJECT&quot;,&quot;id&quot;:&quot;5acf7ce7-42b9-4859-b328-08ef7eafa7f8&quot;,&quot;parent&quot;:{&quot;type&quot;:&quot;CHILD&quot;,&quot;parentId&quot;:&quot;1d4abe3b-f4d4-4284-8a2e-08b69e175eff&quot;,&quot;order&quot;:&quot;997&quot;},&quot;relativeTransform&quot;:{&quot;translate&quot;:{&quot;x&quot;:-68.67336808029313,&quot;y&quot;:75.02537525400211},&quot;rotate&quot;:0,&quot;skewX&quot;:0,&quot;scale&quot;:{&quot;x&quot;:1,&quot;y&quot;:1}}},&quot;f2ee734e-81be-4131-86e9-c0cb334e52b6&quot;:{&quot;id&quot;:&quot;f2ee734e-81be-4131-86e9-c0cb334e52b6&quot;,&quot;name&quot;:&quot;Antibody IgG&quot;,&quot;displayName&quot;:&quot;&quot;,&quot;type&quot;:&quot;FIGURE_OBJECT&quot;,&quot;relativeTransform&quot;:{&quot;translate&quot;:{&quot;x&quot;:-316.49357605371983,&quot;y&quot;:-27.071141427896464},&quot;rotate&quot;:0,&quot;skewX&quot;:0,&quot;scale&quot;:{&quot;x&quot;:1.530973462412512,&quot;y&quot;:1.530973462412512}},&quot;image&quot;:{&quot;url&quot;:&quot;https://icons.biorender.com/biorender/59d7bd99e434ba00127982c7/20180709185222/image/antibody-igg.png&quot;,&quot;fallbackUrl&quot;:&quot;https://res.cloudinary.com/dlcjuc3ej/image/upload/v1531162342/p6pbqjbgzmzgrqpg3qbu.svg#/keystone/api/icons/59d7bd99e434ba00127982c7/20180709185222/image/antibody-igg.svg&quot;,&quot;isPremium&quot;:false,&quot;size&quot;:{&quot;x&quot;:50,&quot;y&quot;:47.5}},&quot;source&quot;:{&quot;id&quot;:&quot;59d7bd99e434ba00127982c7&quot;,&quot;version&quot;:1531162342,&quot;type&quot;:&quot;ASSETS&quot;},&quot;isPremium&quot;:false,&quot;parent&quot;:{&quot;type&quot;:&quot;CHILD&quot;,&quot;parentId&quot;:&quot;1d4abe3b-f4d4-4284-8a2e-08b69e175eff&quot;,&quot;order&quot;:&quot;998&quot;}},&quot;73df5472-0fa3-4e7e-846e-bcbf097bdd3d&quot;:{&quot;type&quot;:&quot;FIGURE_OBJECT&quot;,&quot;id&quot;:&quot;73df5472-0fa3-4e7e-846e-bcbf097bdd3d&quot;,&quot;relativeTransform&quot;:{&quot;translate&quot;:{&quot;x&quot;:-34.568467894636456,&quot;y&quot;:-121.8576297905856},&quot;rotate&quot;:-0.3001507938528581,&quot;skewX&quot;:0,&quot;scale&quot;:{&quot;x&quot;:1,&quot;y&quot;:1}},&quot;opacity&quot;:1,&quot;path&quot;:{&quot;type&quot;:&quot;POLY_LINE&quot;,&quot;points&quot;:[{&quot;x&quot;:-151.09164495868848,&quot;y&quot;:-131.28289798179443},{&quot;x&quot;:-121.67389316019288,&quot;y&quot;:-147.24119422422478},{&quot;x&quot;:-90.6549923235765,&quot;y&quot;:-143.9995228717308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d4abe3b-f4d4-4284-8a2e-08b69e175eff&quot;,&quot;order&quot;:&quot;999&quot;},&quot;connectorInfo&quot;:{&quot;connectedObjects&quot;:[],&quot;type&quot;:&quot;QUADRATIC&quot;,&quot;offset&quot;:{&quot;x&quot;:0,&quot;y&quot;:0},&quot;bending&quot;:-0.1,&quot;firstElementIsHead&quot;:true,&quot;customized&quot;:false}},&quot;055807aa-c073-4f72-8656-9bfb3e46e7a3&quot;:{&quot;type&quot;:&quot;FIGURE_OBJECT&quot;,&quot;id&quot;:&quot;055807aa-c073-4f72-8656-9bfb3e46e7a3&quot;,&quot;relativeTransform&quot;:{&quot;translate&quot;:{&quot;x&quot;:36.22208145696444,&quot;y&quot;:-53.05370559015684},&quot;rotate&quot;:0.42842164244702097,&quot;skewX&quot;:0,&quot;scale&quot;:{&quot;x&quot;:1,&quot;y&quot;:1.0000000000000002}},&quot;opacity&quot;:1,&quot;path&quot;:{&quot;type&quot;:&quot;POLY_LINE&quot;,&quot;points&quot;:[{&quot;x&quot;:-151.09164495868848,&quot;y&quot;:-131.28289798179443},{&quot;x&quot;:-121.67389316019288,&quot;y&quot;:-147.24119422422478},{&quot;x&quot;:-90.6549923235765,&quot;y&quot;:-143.9995228717308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d4abe3b-f4d4-4284-8a2e-08b69e175eff&quot;,&quot;order&quot;:&quot;9995&quot;},&quot;connectorInfo&quot;:{&quot;connectedObjects&quot;:[],&quot;type&quot;:&quot;QUADRATIC&quot;,&quot;offset&quot;:{&quot;x&quot;:0,&quot;y&quot;:0},&quot;bending&quot;:-0.1,&quot;firstElementIsHead&quot;:true,&quot;customized&quot;:false}},&quot;02276a00-1dc5-4e01-a861-e8ccd83c7ae3&quot;:{&quot;type&quot;:&quot;FIGURE_OBJECT&quot;,&quot;id&quot;:&quot;02276a00-1dc5-4e01-a861-e8ccd83c7ae3&quot;,&quot;relativeTransform&quot;:{&quot;translate&quot;:{&quot;x&quot;:-7.420784235912393,&quot;y&quot;:41.65493882946192},&quot;rotate&quot;:1.5707963267948968,&quot;skewX&quot;:0,&quot;scale&quot;:{&quot;x&quot;:1,&quot;y&quot;:1.0000000000000002}},&quot;opacity&quot;:1,&quot;path&quot;:{&quot;type&quot;:&quot;POLY_LINE&quot;,&quot;points&quot;:[{&quot;x&quot;:-151.09164495868848,&quot;y&quot;:-131.28289798179443},{&quot;x&quot;:-121.67389316019288,&quot;y&quot;:-147.24119422422478},{&quot;x&quot;:-90.6549923235765,&quot;y&quot;:-143.9995228717308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d4abe3b-f4d4-4284-8a2e-08b69e175eff&quot;,&quot;order&quot;:&quot;9997&quot;},&quot;connectorInfo&quot;:{&quot;connectedObjects&quot;:[],&quot;type&quot;:&quot;QUADRATIC&quot;,&quot;offset&quot;:{&quot;x&quot;:0,&quot;y&quot;:0},&quot;bending&quot;:-0.1,&quot;firstElementIsHead&quot;:true,&quot;customized&quot;:false}},&quot;e82a00ca-f184-4620-9342-d11c18d8c941&quot;:{&quot;type&quot;:&quot;FIGURE_OBJECT&quot;,&quot;id&quot;:&quot;e82a00ca-f184-4620-9342-d11c18d8c941&quot;,&quot;relativeTransform&quot;:{&quot;translate&quot;:{&quot;x&quot;:-94.0703549898262,&quot;y&quot;:65.59430742773048},&quot;rotate&quot;:2.382953597259492,&quot;skewX&quot;:1.6653345369377353e-16,&quot;scale&quot;:{&quot;x&quot;:0.9999999999999999,&quot;y&quot;:1}},&quot;opacity&quot;:1,&quot;path&quot;:{&quot;type&quot;:&quot;POLY_LINE&quot;,&quot;points&quot;:[{&quot;x&quot;:-151.09164495868848,&quot;y&quot;:-131.28289798179443},{&quot;x&quot;:-121.67389316019288,&quot;y&quot;:-147.24119422422478},{&quot;x&quot;:-90.6549923235765,&quot;y&quot;:-143.9995228717308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d4abe3b-f4d4-4284-8a2e-08b69e175eff&quot;,&quot;order&quot;:&quot;9998&quot;},&quot;connectorInfo&quot;:{&quot;connectedObjects&quot;:[],&quot;type&quot;:&quot;QUADRATIC&quot;,&quot;offset&quot;:{&quot;x&quot;:0,&quot;y&quot;:0},&quot;bending&quot;:-0.1,&quot;firstElementIsHead&quot;:true,&quot;customized&quot;:false}},&quot;a79cb306-1eb1-4e74-9aa9-de218eea57dc&quot;:{&quot;type&quot;:&quot;FIGURE_OBJECT&quot;,&quot;id&quot;:&quot;a79cb306-1eb1-4e74-9aa9-de218eea57dc&quot;,&quot;relativeTransform&quot;:{&quot;translate&quot;:{&quot;x&quot;:-185.268628712402,&quot;y&quot;:-8.00823288819501},&quot;rotate&quot;:-3.0343195928779827,&quot;skewX&quot;:1.5265566588595922e-16,&quot;scale&quot;:{&quot;x&quot;:0.9999999999999993,&quot;y&quot;:1.0000000000000004}},&quot;opacity&quot;:1,&quot;path&quot;:{&quot;type&quot;:&quot;POLY_LINE&quot;,&quot;points&quot;:[{&quot;x&quot;:-151.09164495868848,&quot;y&quot;:-131.28289798179443},{&quot;x&quot;:-121.67389316019288,&quot;y&quot;:-147.24119422422478},{&quot;x&quot;:-90.6549923235765,&quot;y&quot;:-143.9995228717308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d4abe3b-f4d4-4284-8a2e-08b69e175eff&quot;,&quot;order&quot;:&quot;9999&quot;},&quot;connectorInfo&quot;:{&quot;connectedObjects&quot;:[],&quot;type&quot;:&quot;QUADRATIC&quot;,&quot;offset&quot;:{&quot;x&quot;:0,&quot;y&quot;:0},&quot;bending&quot;:-0.1,&quot;firstElementIsHead&quot;:true,&quot;customized&quot;:false}},&quot;51280c46-9663-498a-8232-27f6b6cb98cd&quot;:{&quot;type&quot;:&quot;FIGURE_OBJECT&quot;,&quot;id&quot;:&quot;51280c46-9663-498a-8232-27f6b6cb98cd&quot;,&quot;relativeTransform&quot;:{&quot;translate&quot;:{&quot;x&quot;:-184.7372478518789,&quot;y&quot;:-91.51088647384098},&quot;rotate&quot;:-1.8459517894086166,&quot;skewX&quot;:1.6653345369377353e-16,&quot;scale&quot;:{&quot;x&quot;:0.9999999999999998,&quot;y&quot;:1.000000000000001}},&quot;opacity&quot;:1,&quot;path&quot;:{&quot;type&quot;:&quot;POLY_LINE&quot;,&quot;points&quot;:[{&quot;x&quot;:-151.09164495868848,&quot;y&quot;:-131.28289798179443},{&quot;x&quot;:-121.67389316019288,&quot;y&quot;:-147.24119422422478},{&quot;x&quot;:-90.6549923235765,&quot;y&quot;:-143.9995228717308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d4abe3b-f4d4-4284-8a2e-08b69e175eff&quot;,&quot;order&quot;:&quot;99995&quot;},&quot;connectorInfo&quot;:{&quot;connectedObjects&quot;:[],&quot;type&quot;:&quot;QUADRATIC&quot;,&quot;offset&quot;:{&quot;x&quot;:0,&quot;y&quot;:0},&quot;bending&quot;:-0.1,&quot;firstElementIsHead&quot;:true,&quot;customized&quot;:false}},&quot;8eceac79-6d03-47bb-a4b1-3cbf55d11303&quot;:{&quot;type&quot;:&quot;FIGURE_OBJECT&quot;,&quot;id&quot;:&quot;8eceac79-6d03-47bb-a4b1-3cbf55d11303&quot;,&quot;relativeTransform&quot;:{&quot;translate&quot;:{&quot;x&quot;:-143.36997190479445,&quot;y&quot;:-157.80464643150185},&quot;rotate&quot;:-1.1524380684698305,&quot;skewX&quot;:1.6653345369377356e-16,&quot;scale&quot;:{&quot;x&quot;:0.9999999999999998,&quot;y&quot;:1.0000000000000016}},&quot;opacity&quot;:1,&quot;path&quot;:{&quot;type&quot;:&quot;POLY_LINE&quot;,&quot;points&quot;:[{&quot;x&quot;:-151.09164495868848,&quot;y&quot;:-131.28289798179443},{&quot;x&quot;:-121.67389316019288,&quot;y&quot;:-147.24119422422478},{&quot;x&quot;:-90.6549923235765,&quot;y&quot;:-143.9995228717308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d4abe3b-f4d4-4284-8a2e-08b69e175eff&quot;,&quot;order&quot;:&quot;99997&quot;},&quot;connectorInfo&quot;:{&quot;connectedObjects&quot;:[],&quot;type&quot;:&quot;QUADRATIC&quot;,&quot;offset&quot;:{&quot;x&quot;:0,&quot;y&quot;:0},&quot;bending&quot;:-0.1,&quot;firstElementIsHead&quot;:true,&quot;customized&quot;:false}}}}"/>
    <we:property name="has-user-completed-add" value="true"/>
  </we:properties>
  <we:bindings/>
  <we:snapshot xmlns:r="http://schemas.openxmlformats.org/officeDocument/2006/relationships"/>
  <we:extLst>
    <a:ext xmlns:a="http://schemas.openxmlformats.org/drawingml/2006/main" uri="{0858819E-0033-43BF-8937-05EC82904868}">
      <we:backgroundApp xmlns="" state="1" runtimeId="Taskpane.Url"/>
    </a:ext>
  </we:extLst>
</we:webextension>
</file>

<file path=docProps/app.xml><?xml version="1.0" encoding="utf-8"?>
<Properties xmlns="http://schemas.openxmlformats.org/officeDocument/2006/extended-properties" xmlns:vt="http://schemas.openxmlformats.org/officeDocument/2006/docPropsVTypes">
  <TotalTime>1944</TotalTime>
  <Words>4819</Words>
  <Application>Microsoft Office PowerPoint</Application>
  <PresentationFormat>Widescreen</PresentationFormat>
  <Paragraphs>666</Paragraphs>
  <Slides>42</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ＭＳ Ｐゴシック</vt:lpstr>
      <vt:lpstr>Aptos</vt:lpstr>
      <vt:lpstr>Arial</vt:lpstr>
      <vt:lpstr>Calibri</vt:lpstr>
      <vt:lpstr>Helvetica Neue</vt:lpstr>
      <vt:lpstr>PP Neue Montreal</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 Sok</dc:creator>
  <cp:lastModifiedBy>Preview 8 Rack 2</cp:lastModifiedBy>
  <cp:revision>10</cp:revision>
  <dcterms:created xsi:type="dcterms:W3CDTF">2024-07-23T21:14:29Z</dcterms:created>
  <dcterms:modified xsi:type="dcterms:W3CDTF">2024-07-25T05:42:50Z</dcterms:modified>
</cp:coreProperties>
</file>