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Ex3.xml" ContentType="application/vnd.ms-office.chartex+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Ex4.xml" ContentType="application/vnd.ms-office.chartex+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Ex5.xml" ContentType="application/vnd.ms-office.chartex+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Ex6.xml" ContentType="application/vnd.ms-office.chartex+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Ex7.xml" ContentType="application/vnd.ms-office.chartex+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80" r:id="rId4"/>
  </p:sldMasterIdLst>
  <p:notesMasterIdLst>
    <p:notesMasterId r:id="rId35"/>
  </p:notesMasterIdLst>
  <p:sldIdLst>
    <p:sldId id="266" r:id="rId5"/>
    <p:sldId id="2147476077" r:id="rId6"/>
    <p:sldId id="257" r:id="rId7"/>
    <p:sldId id="271" r:id="rId8"/>
    <p:sldId id="273" r:id="rId9"/>
    <p:sldId id="274" r:id="rId10"/>
    <p:sldId id="262" r:id="rId11"/>
    <p:sldId id="2147476073" r:id="rId12"/>
    <p:sldId id="276" r:id="rId13"/>
    <p:sldId id="278" r:id="rId14"/>
    <p:sldId id="279" r:id="rId15"/>
    <p:sldId id="2147476080" r:id="rId16"/>
    <p:sldId id="258" r:id="rId17"/>
    <p:sldId id="269" r:id="rId18"/>
    <p:sldId id="2147476076" r:id="rId19"/>
    <p:sldId id="259" r:id="rId20"/>
    <p:sldId id="2147476070" r:id="rId21"/>
    <p:sldId id="283" r:id="rId22"/>
    <p:sldId id="2147476079" r:id="rId23"/>
    <p:sldId id="272" r:id="rId24"/>
    <p:sldId id="261" r:id="rId25"/>
    <p:sldId id="263" r:id="rId26"/>
    <p:sldId id="285" r:id="rId27"/>
    <p:sldId id="270" r:id="rId28"/>
    <p:sldId id="2147476078" r:id="rId29"/>
    <p:sldId id="2147375495" r:id="rId30"/>
    <p:sldId id="2147476072" r:id="rId31"/>
    <p:sldId id="289" r:id="rId32"/>
    <p:sldId id="291" r:id="rId33"/>
    <p:sldId id="26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 Caroline Taylor" initials="JCT" lastIdx="41" clrIdx="0">
    <p:extLst>
      <p:ext uri="{19B8F6BF-5375-455C-9EA6-DF929625EA0E}">
        <p15:presenceInfo xmlns:p15="http://schemas.microsoft.com/office/powerpoint/2012/main" userId="S-1-12-1-4137554488-1263795720-3535957438-737861573" providerId="AD"/>
      </p:ext>
    </p:extLst>
  </p:cmAuthor>
  <p:cmAuthor id="2" name="Elizabeth Irungu" initials="EI" lastIdx="68" clrIdx="1">
    <p:extLst>
      <p:ext uri="{19B8F6BF-5375-455C-9EA6-DF929625EA0E}">
        <p15:presenceInfo xmlns:p15="http://schemas.microsoft.com/office/powerpoint/2012/main" userId="S-1-12-1-2123226379-1116407118-2990695299-11238474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0CF"/>
    <a:srgbClr val="50A849"/>
    <a:srgbClr val="645F59"/>
    <a:srgbClr val="919191"/>
    <a:srgbClr val="DE9F3B"/>
    <a:srgbClr val="05676D"/>
    <a:srgbClr val="AF3158"/>
    <a:srgbClr val="691D35"/>
    <a:srgbClr val="033E4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50000" autoAdjust="0"/>
  </p:normalViewPr>
  <p:slideViewPr>
    <p:cSldViewPr snapToGrid="0" snapToObjects="1">
      <p:cViewPr varScale="1">
        <p:scale>
          <a:sx n="60" d="100"/>
          <a:sy n="60" d="100"/>
        </p:scale>
        <p:origin x="2724" y="60"/>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jhpiego-my.sharepoint.com/personal/eirungu_jhpiego_org/Documents/Desktop/IAS%202024%20talk/2023_Q4-Global-PrEP-Tracker-20240505.xlsx" TargetMode="External"/><Relationship Id="rId4" Type="http://schemas.openxmlformats.org/officeDocument/2006/relationships/themeOverride" Target="../theme/themeOverride1.xml"/></Relationships>
</file>

<file path=ppt/charts/_rels/chartEx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jhpiego-my.sharepoint.com/personal/eirungu_jhpiego_org/Documents/Desktop/IAS%202024%20talk/2023_Q4-Global-PrEP-Tracker-20240505.xlsx" TargetMode="External"/></Relationships>
</file>

<file path=ppt/charts/_rels/chartEx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s>
</file>

<file path=ppt/charts/_rels/chartEx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s>
</file>

<file path=ppt/charts/_rels/chartEx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jhpiego-my.sharepoint.com/personal/eirungu_jhpiego_org/Documents/Desktop/IAS%202024%20talk/2023_Q4-Global-PrEP-Tracker-20240505.xlsx" TargetMode="External"/><Relationship Id="rId4" Type="http://schemas.openxmlformats.org/officeDocument/2006/relationships/themeOverride" Target="../theme/themeOverride4.xml"/></Relationships>
</file>

<file path=ppt/charts/_rels/chartEx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jhpiego-my.sharepoint.com/personal/eirungu_jhpiego_org/Documents/Desktop/IAS%202024%20talk/2023_Q4-Global-PrEP-Tracker-20240505.xlsx" TargetMode="External"/><Relationship Id="rId4"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a:defRPr sz="14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400" b="1" i="0" u="none" strike="noStrike" baseline="0" dirty="0">
                <a:solidFill>
                  <a:schemeClr val="tx1"/>
                </a:solidFill>
                <a:effectLst/>
              </a:rPr>
              <a:t>Month 3 PrEP refills over the last 5 years (FY19-FY24)</a:t>
            </a:r>
            <a:endParaRPr lang="en-US" sz="1400" dirty="0">
              <a:solidFill>
                <a:schemeClr val="tx1"/>
              </a:solidFill>
            </a:endParaRPr>
          </a:p>
        </c:rich>
      </c:tx>
      <c:layout>
        <c:manualLayout>
          <c:xMode val="edge"/>
          <c:yMode val="edge"/>
          <c:x val="0.17805564888008421"/>
          <c:y val="0"/>
        </c:manualLayout>
      </c:layout>
      <c:overlay val="0"/>
      <c:spPr>
        <a:solidFill>
          <a:srgbClr val="E8E8E8"/>
        </a:solidFill>
        <a:ln>
          <a:noFill/>
        </a:ln>
        <a:effectLst/>
      </c:spPr>
      <c:txPr>
        <a:bodyPr rot="0" spcFirstLastPara="1" vertOverflow="ellipsis" vert="horz" wrap="square" anchor="ctr" anchorCtr="1"/>
        <a:lstStyle/>
        <a:p>
          <a:pPr algn="ctr">
            <a:defRPr sz="14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8.278616828450807E-3"/>
          <c:y val="0.16753107176862589"/>
          <c:w val="0.99172138317154912"/>
          <c:h val="0.53214058885506044"/>
        </c:manualLayout>
      </c:layout>
      <c:barChart>
        <c:barDir val="col"/>
        <c:grouping val="clustered"/>
        <c:varyColors val="0"/>
        <c:ser>
          <c:idx val="0"/>
          <c:order val="0"/>
          <c:tx>
            <c:strRef>
              <c:f>Sheet1!$C$1</c:f>
              <c:strCache>
                <c:ptCount val="1"/>
                <c:pt idx="0">
                  <c:v>M3 continuation rate</c:v>
                </c:pt>
              </c:strCache>
            </c:strRef>
          </c:tx>
          <c:spPr>
            <a:solidFill>
              <a:srgbClr val="0047A0"/>
            </a:solidFill>
            <a:ln>
              <a:noFill/>
            </a:ln>
            <a:effectLst/>
          </c:spPr>
          <c:invertIfNegative val="0"/>
          <c:dPt>
            <c:idx val="0"/>
            <c:invertIfNegative val="0"/>
            <c:bubble3D val="0"/>
            <c:spPr>
              <a:solidFill>
                <a:srgbClr val="8064A2"/>
              </a:solidFill>
              <a:ln>
                <a:noFill/>
              </a:ln>
              <a:effectLst/>
            </c:spPr>
            <c:extLst>
              <c:ext xmlns:c16="http://schemas.microsoft.com/office/drawing/2014/chart" uri="{C3380CC4-5D6E-409C-BE32-E72D297353CC}">
                <c16:uniqueId val="{00000001-9868-4A0A-B917-247709647AC7}"/>
              </c:ext>
            </c:extLst>
          </c:dPt>
          <c:dPt>
            <c:idx val="1"/>
            <c:invertIfNegative val="0"/>
            <c:bubble3D val="0"/>
            <c:spPr>
              <a:solidFill>
                <a:srgbClr val="1F497D"/>
              </a:solidFill>
              <a:ln>
                <a:noFill/>
              </a:ln>
              <a:effectLst/>
            </c:spPr>
            <c:extLst>
              <c:ext xmlns:c16="http://schemas.microsoft.com/office/drawing/2014/chart" uri="{C3380CC4-5D6E-409C-BE32-E72D297353CC}">
                <c16:uniqueId val="{00000003-9868-4A0A-B917-247709647AC7}"/>
              </c:ext>
            </c:extLst>
          </c:dPt>
          <c:dPt>
            <c:idx val="2"/>
            <c:invertIfNegative val="0"/>
            <c:bubble3D val="0"/>
            <c:spPr>
              <a:solidFill>
                <a:srgbClr val="8064A2"/>
              </a:solidFill>
              <a:ln>
                <a:noFill/>
              </a:ln>
              <a:effectLst/>
            </c:spPr>
            <c:extLst>
              <c:ext xmlns:c16="http://schemas.microsoft.com/office/drawing/2014/chart" uri="{C3380CC4-5D6E-409C-BE32-E72D297353CC}">
                <c16:uniqueId val="{00000005-9868-4A0A-B917-247709647AC7}"/>
              </c:ext>
            </c:extLst>
          </c:dPt>
          <c:dPt>
            <c:idx val="3"/>
            <c:invertIfNegative val="0"/>
            <c:bubble3D val="0"/>
            <c:spPr>
              <a:solidFill>
                <a:srgbClr val="1F497D"/>
              </a:solidFill>
              <a:ln>
                <a:noFill/>
              </a:ln>
              <a:effectLst/>
            </c:spPr>
            <c:extLst>
              <c:ext xmlns:c16="http://schemas.microsoft.com/office/drawing/2014/chart" uri="{C3380CC4-5D6E-409C-BE32-E72D297353CC}">
                <c16:uniqueId val="{00000007-9868-4A0A-B917-247709647AC7}"/>
              </c:ext>
            </c:extLst>
          </c:dPt>
          <c:dPt>
            <c:idx val="4"/>
            <c:invertIfNegative val="0"/>
            <c:bubble3D val="0"/>
            <c:spPr>
              <a:solidFill>
                <a:srgbClr val="8064A2"/>
              </a:solidFill>
              <a:ln>
                <a:noFill/>
              </a:ln>
              <a:effectLst/>
            </c:spPr>
            <c:extLst>
              <c:ext xmlns:c16="http://schemas.microsoft.com/office/drawing/2014/chart" uri="{C3380CC4-5D6E-409C-BE32-E72D297353CC}">
                <c16:uniqueId val="{00000009-9868-4A0A-B917-247709647AC7}"/>
              </c:ext>
            </c:extLst>
          </c:dPt>
          <c:dPt>
            <c:idx val="5"/>
            <c:invertIfNegative val="0"/>
            <c:bubble3D val="0"/>
            <c:spPr>
              <a:solidFill>
                <a:srgbClr val="1F497D"/>
              </a:solidFill>
              <a:ln>
                <a:noFill/>
              </a:ln>
              <a:effectLst/>
            </c:spPr>
            <c:extLst>
              <c:ext xmlns:c16="http://schemas.microsoft.com/office/drawing/2014/chart" uri="{C3380CC4-5D6E-409C-BE32-E72D297353CC}">
                <c16:uniqueId val="{0000000B-9868-4A0A-B917-247709647AC7}"/>
              </c:ext>
            </c:extLst>
          </c:dPt>
          <c:dPt>
            <c:idx val="6"/>
            <c:invertIfNegative val="0"/>
            <c:bubble3D val="0"/>
            <c:spPr>
              <a:solidFill>
                <a:srgbClr val="8064A2"/>
              </a:solidFill>
              <a:ln>
                <a:noFill/>
              </a:ln>
              <a:effectLst/>
            </c:spPr>
            <c:extLst>
              <c:ext xmlns:c16="http://schemas.microsoft.com/office/drawing/2014/chart" uri="{C3380CC4-5D6E-409C-BE32-E72D297353CC}">
                <c16:uniqueId val="{0000000D-9868-4A0A-B917-247709647AC7}"/>
              </c:ext>
            </c:extLst>
          </c:dPt>
          <c:dPt>
            <c:idx val="7"/>
            <c:invertIfNegative val="0"/>
            <c:bubble3D val="0"/>
            <c:spPr>
              <a:solidFill>
                <a:srgbClr val="1F497D"/>
              </a:solidFill>
              <a:ln>
                <a:noFill/>
              </a:ln>
              <a:effectLst/>
            </c:spPr>
            <c:extLst>
              <c:ext xmlns:c16="http://schemas.microsoft.com/office/drawing/2014/chart" uri="{C3380CC4-5D6E-409C-BE32-E72D297353CC}">
                <c16:uniqueId val="{0000000F-9868-4A0A-B917-247709647AC7}"/>
              </c:ext>
            </c:extLst>
          </c:dPt>
          <c:dPt>
            <c:idx val="8"/>
            <c:invertIfNegative val="0"/>
            <c:bubble3D val="0"/>
            <c:spPr>
              <a:solidFill>
                <a:srgbClr val="8064A2"/>
              </a:solidFill>
              <a:ln>
                <a:noFill/>
              </a:ln>
              <a:effectLst/>
            </c:spPr>
            <c:extLst>
              <c:ext xmlns:c16="http://schemas.microsoft.com/office/drawing/2014/chart" uri="{C3380CC4-5D6E-409C-BE32-E72D297353CC}">
                <c16:uniqueId val="{00000011-9868-4A0A-B917-247709647AC7}"/>
              </c:ext>
            </c:extLst>
          </c:dPt>
          <c:dPt>
            <c:idx val="9"/>
            <c:invertIfNegative val="0"/>
            <c:bubble3D val="0"/>
            <c:spPr>
              <a:solidFill>
                <a:srgbClr val="1F497D"/>
              </a:solidFill>
              <a:ln>
                <a:noFill/>
              </a:ln>
              <a:effectLst/>
            </c:spPr>
            <c:extLst>
              <c:ext xmlns:c16="http://schemas.microsoft.com/office/drawing/2014/chart" uri="{C3380CC4-5D6E-409C-BE32-E72D297353CC}">
                <c16:uniqueId val="{00000013-9868-4A0A-B917-247709647AC7}"/>
              </c:ext>
            </c:extLst>
          </c:dPt>
          <c:dPt>
            <c:idx val="10"/>
            <c:invertIfNegative val="0"/>
            <c:bubble3D val="0"/>
            <c:spPr>
              <a:solidFill>
                <a:srgbClr val="8064A2"/>
              </a:solidFill>
              <a:ln>
                <a:noFill/>
              </a:ln>
              <a:effectLst/>
            </c:spPr>
            <c:extLst>
              <c:ext xmlns:c16="http://schemas.microsoft.com/office/drawing/2014/chart" uri="{C3380CC4-5D6E-409C-BE32-E72D297353CC}">
                <c16:uniqueId val="{00000015-9868-4A0A-B917-247709647AC7}"/>
              </c:ext>
            </c:extLst>
          </c:dPt>
          <c:dPt>
            <c:idx val="11"/>
            <c:invertIfNegative val="0"/>
            <c:bubble3D val="0"/>
            <c:spPr>
              <a:solidFill>
                <a:srgbClr val="1F497D"/>
              </a:solidFill>
              <a:ln>
                <a:noFill/>
              </a:ln>
              <a:effectLst/>
            </c:spPr>
            <c:extLst>
              <c:ext xmlns:c16="http://schemas.microsoft.com/office/drawing/2014/chart" uri="{C3380CC4-5D6E-409C-BE32-E72D297353CC}">
                <c16:uniqueId val="{00000017-9868-4A0A-B917-247709647AC7}"/>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Sheet1!$A$2:$B$13</c:f>
              <c:multiLvlStrCache>
                <c:ptCount val="12"/>
                <c:lvl>
                  <c:pt idx="0">
                    <c:v>TGW</c:v>
                  </c:pt>
                  <c:pt idx="1">
                    <c:v>MSM</c:v>
                  </c:pt>
                  <c:pt idx="2">
                    <c:v>TGW</c:v>
                  </c:pt>
                  <c:pt idx="3">
                    <c:v>MSM</c:v>
                  </c:pt>
                  <c:pt idx="4">
                    <c:v>TGW</c:v>
                  </c:pt>
                  <c:pt idx="5">
                    <c:v>MSM</c:v>
                  </c:pt>
                  <c:pt idx="6">
                    <c:v>TGW</c:v>
                  </c:pt>
                  <c:pt idx="7">
                    <c:v>MSM</c:v>
                  </c:pt>
                  <c:pt idx="8">
                    <c:v>TGW</c:v>
                  </c:pt>
                  <c:pt idx="9">
                    <c:v>MSM</c:v>
                  </c:pt>
                  <c:pt idx="10">
                    <c:v>TGW</c:v>
                  </c:pt>
                  <c:pt idx="11">
                    <c:v>MSM</c:v>
                  </c:pt>
                </c:lvl>
                <c:lvl>
                  <c:pt idx="0">
                    <c:v>FY19</c:v>
                  </c:pt>
                  <c:pt idx="2">
                    <c:v>FY20</c:v>
                  </c:pt>
                  <c:pt idx="4">
                    <c:v>FY21</c:v>
                  </c:pt>
                  <c:pt idx="6">
                    <c:v>FY22</c:v>
                  </c:pt>
                  <c:pt idx="8">
                    <c:v>FY23</c:v>
                  </c:pt>
                  <c:pt idx="10">
                    <c:v>FY24 (as May 24)</c:v>
                  </c:pt>
                </c:lvl>
              </c:multiLvlStrCache>
            </c:multiLvlStrRef>
          </c:cat>
          <c:val>
            <c:numRef>
              <c:f>Sheet1!$C$2:$C$13</c:f>
              <c:numCache>
                <c:formatCode>General</c:formatCode>
                <c:ptCount val="12"/>
                <c:pt idx="0">
                  <c:v>0.7407407407407407</c:v>
                </c:pt>
                <c:pt idx="1">
                  <c:v>0.8655597214783074</c:v>
                </c:pt>
                <c:pt idx="2">
                  <c:v>0.94117647058823528</c:v>
                </c:pt>
                <c:pt idx="3">
                  <c:v>0.83890577507598785</c:v>
                </c:pt>
                <c:pt idx="4">
                  <c:v>0.99610894941634243</c:v>
                </c:pt>
                <c:pt idx="5">
                  <c:v>0.89117487818083374</c:v>
                </c:pt>
                <c:pt idx="6">
                  <c:v>0.98717948717948723</c:v>
                </c:pt>
                <c:pt idx="7">
                  <c:v>0.87585089141004857</c:v>
                </c:pt>
                <c:pt idx="8">
                  <c:v>0.9083665338645418</c:v>
                </c:pt>
                <c:pt idx="9">
                  <c:v>0.87159850089620339</c:v>
                </c:pt>
                <c:pt idx="10">
                  <c:v>0.94676806083650189</c:v>
                </c:pt>
                <c:pt idx="11">
                  <c:v>0.92381850571099233</c:v>
                </c:pt>
              </c:numCache>
            </c:numRef>
          </c:val>
          <c:extLst>
            <c:ext xmlns:c16="http://schemas.microsoft.com/office/drawing/2014/chart" uri="{C3380CC4-5D6E-409C-BE32-E72D297353CC}">
              <c16:uniqueId val="{00000018-9868-4A0A-B917-247709647AC7}"/>
            </c:ext>
          </c:extLst>
        </c:ser>
        <c:dLbls>
          <c:showLegendKey val="0"/>
          <c:showVal val="0"/>
          <c:showCatName val="0"/>
          <c:showSerName val="0"/>
          <c:showPercent val="0"/>
          <c:showBubbleSize val="0"/>
        </c:dLbls>
        <c:gapWidth val="79"/>
        <c:axId val="1666147872"/>
        <c:axId val="345993424"/>
      </c:barChart>
      <c:catAx>
        <c:axId val="166614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5993424"/>
        <c:crosses val="autoZero"/>
        <c:auto val="1"/>
        <c:lblAlgn val="ctr"/>
        <c:lblOffset val="100"/>
        <c:noMultiLvlLbl val="0"/>
      </c:catAx>
      <c:valAx>
        <c:axId val="345993424"/>
        <c:scaling>
          <c:orientation val="minMax"/>
          <c:max val="1"/>
        </c:scaling>
        <c:delete val="1"/>
        <c:axPos val="l"/>
        <c:numFmt formatCode="General" sourceLinked="0"/>
        <c:majorTickMark val="none"/>
        <c:minorTickMark val="none"/>
        <c:tickLblPos val="nextTo"/>
        <c:crossAx val="1666147872"/>
        <c:crosses val="autoZero"/>
        <c:crossBetween val="between"/>
      </c:valAx>
      <c:spPr>
        <a:noFill/>
        <a:ln>
          <a:noFill/>
        </a:ln>
        <a:effectLst/>
      </c:spPr>
    </c:plotArea>
    <c:plotVisOnly val="1"/>
    <c:dispBlanksAs val="gap"/>
    <c:showDLblsOverMax val="0"/>
    <c:extLst/>
  </c:chart>
  <c:spPr>
    <a:solidFill>
      <a:schemeClr val="bg1"/>
    </a:solidFill>
    <a:ln w="3175" cap="flat" cmpd="sng" algn="ctr">
      <a:noFill/>
      <a:round/>
    </a:ln>
    <a:effectLst/>
  </c:spPr>
  <c:txPr>
    <a:bodyPr/>
    <a:lstStyle/>
    <a:p>
      <a:pPr>
        <a:defRPr sz="900">
          <a:solidFill>
            <a:schemeClr val="tx1"/>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78903408066358116"/>
          <c:w val="1"/>
          <c:h val="0.194310818711852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C90CF"/>
    </a:solidFill>
    <a:ln>
      <a:solidFill>
        <a:srgbClr val="2C90CF"/>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
          <c:y val="0.78903408066358116"/>
          <c:w val="1"/>
          <c:h val="0.194310818711852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2">
                  <a:lumMod val="1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2C90CF"/>
    </a:solidFill>
    <a:ln>
      <a:solidFill>
        <a:srgbClr val="2C90CF"/>
      </a:solid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'Diagram of Initiations by regio'!$A$183:$A$190</cx:f>
        <cx:lvl ptCount="8">
          <cx:pt idx="0">High income (4%)</cx:pt>
          <cx:pt idx="1">Eastern and Southern Africa (38%)</cx:pt>
          <cx:pt idx="2">Western and Central Africa (12%)</cx:pt>
          <cx:pt idx="3">Asia and the Pacific (23%)</cx:pt>
          <cx:pt idx="4">Caribbean (1%)</cx:pt>
          <cx:pt idx="5">Latin America (8%)</cx:pt>
          <cx:pt idx="6">Eastern Europe and Central Asia (12%)</cx:pt>
          <cx:pt idx="7">Middle East and North Africa (1%)</cx:pt>
        </cx:lvl>
      </cx:strDim>
      <cx:numDim type="size">
        <cx:f>'Diagram of Initiations by regio'!$B$183:$B$190</cx:f>
        <cx:lvl ptCount="8" formatCode="General">
          <cx:pt idx="0">58000</cx:pt>
          <cx:pt idx="1">500000</cx:pt>
          <cx:pt idx="2">160500</cx:pt>
          <cx:pt idx="3">300000</cx:pt>
          <cx:pt idx="4">16000</cx:pt>
          <cx:pt idx="5">110000</cx:pt>
          <cx:pt idx="6">160000</cx:pt>
          <cx:pt idx="7">17000</cx:pt>
        </cx:lvl>
      </cx:numDim>
    </cx:data>
  </cx:chartData>
  <cx:chart>
    <cx:plotArea>
      <cx:plotAreaRegion>
        <cx:series layoutId="treemap" uniqueId="{0EDD9685-FAC2-42D5-B54B-50DEB03307BB}">
          <cx:dataLabels pos="inEnd">
            <cx:txPr>
              <a:bodyPr spcFirstLastPara="1" vertOverflow="ellipsis" horzOverflow="overflow" wrap="square" lIns="0" tIns="0" rIns="0" bIns="0" anchor="ctr" anchorCtr="1"/>
              <a:lstStyle/>
              <a:p>
                <a:pPr algn="ctr" rtl="0">
                  <a:defRPr sz="1400">
                    <a:latin typeface="+mn-lt"/>
                  </a:defRPr>
                </a:pPr>
                <a:endParaRPr lang="en-US" sz="1400" b="0" i="0" u="none" strike="noStrike" baseline="0">
                  <a:solidFill>
                    <a:srgbClr val="FFFFFF"/>
                  </a:solidFill>
                  <a:latin typeface="+mn-lt"/>
                </a:endParaRPr>
              </a:p>
            </cx:txPr>
            <cx:visibility seriesName="0" categoryName="1" value="0"/>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'Diagram of Initiations by regio'!$A$143:$A$150</cx:f>
        <cx:lvl ptCount="8">
          <cx:pt idx="0">High income (13%)</cx:pt>
          <cx:pt idx="1">Eastern and Southern Africa (69%)</cx:pt>
          <cx:pt idx="2">Western and Central Africa (11%)</cx:pt>
          <cx:pt idx="3">Asia and the Pacific (3%)</cx:pt>
          <cx:pt idx="4">Caribbean (1%)</cx:pt>
          <cx:pt idx="5">Latin America (3%)</cx:pt>
          <cx:pt idx="6">Eastern Europe and Central Asia (0.5%)</cx:pt>
          <cx:pt idx="7">Middle East &amp; North Africa (0.02%)</cx:pt>
        </cx:lvl>
      </cx:strDim>
      <cx:numDim type="size">
        <cx:f>'Diagram of Initiations by regio'!$B$143:$B$150</cx:f>
        <cx:lvl ptCount="8" formatCode="General">
          <cx:pt idx="0">845048</cx:pt>
          <cx:pt idx="1">4661252</cx:pt>
          <cx:pt idx="2">740718</cx:pt>
          <cx:pt idx="3">203496</cx:pt>
          <cx:pt idx="4">43522</cx:pt>
          <cx:pt idx="5">204514</cx:pt>
          <cx:pt idx="6">25022</cx:pt>
          <cx:pt idx="7">1499</cx:pt>
        </cx:lvl>
      </cx:numDim>
    </cx:data>
  </cx:chartData>
  <cx:chart>
    <cx:plotArea>
      <cx:plotAreaRegion>
        <cx:series layoutId="treemap" uniqueId="{5578D15F-0FC5-4464-9347-E9F5AD919E49}">
          <cx:dataPt idx="0">
            <cx:spPr>
              <a:solidFill>
                <a:srgbClr val="05676D"/>
              </a:solidFill>
            </cx:spPr>
          </cx:dataPt>
          <cx:dataPt idx="1">
            <cx:spPr>
              <a:solidFill>
                <a:srgbClr val="AF3158"/>
              </a:solidFill>
            </cx:spPr>
          </cx:dataPt>
          <cx:dataPt idx="2">
            <cx:spPr>
              <a:solidFill>
                <a:srgbClr val="DE9F3B"/>
              </a:solidFill>
            </cx:spPr>
          </cx:dataPt>
          <cx:dataPt idx="3">
            <cx:spPr>
              <a:solidFill>
                <a:srgbClr val="645F59"/>
              </a:solidFill>
            </cx:spPr>
          </cx:dataPt>
          <cx:dataPt idx="4">
            <cx:spPr>
              <a:solidFill>
                <a:srgbClr val="50A849"/>
              </a:solidFill>
            </cx:spPr>
          </cx:dataPt>
          <cx:dataPt idx="5">
            <cx:spPr>
              <a:solidFill>
                <a:srgbClr val="919191"/>
              </a:solidFill>
            </cx:spPr>
          </cx:dataPt>
          <cx:dataLabels pos="inEnd">
            <cx:txPr>
              <a:bodyPr spcFirstLastPara="1" vertOverflow="ellipsis" horzOverflow="overflow" wrap="square" lIns="0" tIns="0" rIns="0" bIns="0" anchor="ctr" anchorCtr="1"/>
              <a:lstStyle/>
              <a:p>
                <a:pPr algn="ctr" rtl="0">
                  <a:defRPr sz="1400">
                    <a:latin typeface="+mn-lt"/>
                  </a:defRPr>
                </a:pPr>
                <a:endParaRPr lang="en-US" sz="1400" b="0" i="0" u="none" strike="noStrike" baseline="0">
                  <a:solidFill>
                    <a:srgbClr val="FFFFFF"/>
                  </a:solidFill>
                  <a:latin typeface="+mn-lt"/>
                </a:endParaRPr>
              </a:p>
            </cx:txPr>
            <cx:visibility seriesName="0" categoryName="1" value="0"/>
          </cx:dataLabels>
          <cx:dataId val="0"/>
          <cx:layoutPr>
            <cx:parentLabelLayout val="overlapping"/>
          </cx:layoutPr>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hartEx5.xml><?xml version="1.0" encoding="utf-8"?>
<cx:chartSpace xmlns:a="http://schemas.openxmlformats.org/drawingml/2006/main" xmlns:r="http://schemas.openxmlformats.org/officeDocument/2006/relationships" xmlns:cx="http://schemas.microsoft.com/office/drawing/2014/chartex">
  <cx:chart>
    <cx:plotArea>
      <cx:plotAreaRegion/>
    </cx:plotArea>
  </cx:chart>
  <cx:clrMapOvr bg1="lt1" tx1="dk1" bg2="lt2" tx2="dk2" accent1="accent1" accent2="accent2" accent3="accent3" accent4="accent4" accent5="accent5" accent6="accent6" hlink="hlink" folHlink="folHlink"/>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'Diagram of Initiations by regio'!$A$143:$A$150</cx:f>
        <cx:lvl ptCount="8">
          <cx:pt idx="0">High income (13%)</cx:pt>
          <cx:pt idx="1">Eastern and Southern Africa (69%)</cx:pt>
          <cx:pt idx="2">Western and Central Africa (11%)</cx:pt>
          <cx:pt idx="3">Asia and the Pacific (3%)</cx:pt>
          <cx:pt idx="4">Caribbean (1%)</cx:pt>
          <cx:pt idx="5">Latin America (3%)</cx:pt>
          <cx:pt idx="6">Eastern Europe and Central Asia (0.5%)</cx:pt>
          <cx:pt idx="7">Middle East &amp; North Africa (0.02%)</cx:pt>
        </cx:lvl>
      </cx:strDim>
      <cx:numDim type="size">
        <cx:f>'Diagram of Initiations by regio'!$B$143:$B$150</cx:f>
        <cx:lvl ptCount="8" formatCode="General">
          <cx:pt idx="0">845048</cx:pt>
          <cx:pt idx="1">4661252</cx:pt>
          <cx:pt idx="2">740718</cx:pt>
          <cx:pt idx="3">203496</cx:pt>
          <cx:pt idx="4">43522</cx:pt>
          <cx:pt idx="5">204514</cx:pt>
          <cx:pt idx="6">25022</cx:pt>
          <cx:pt idx="7">1499</cx:pt>
        </cx:lvl>
      </cx:numDim>
    </cx:data>
  </cx:chartData>
  <cx:chart>
    <cx:plotArea>
      <cx:plotAreaRegion>
        <cx:series layoutId="treemap" uniqueId="{5578D15F-0FC5-4464-9347-E9F5AD919E49}">
          <cx:dataLabels pos="inEnd">
            <cx:txPr>
              <a:bodyPr spcFirstLastPara="1" vertOverflow="ellipsis" horzOverflow="overflow" wrap="square" lIns="0" tIns="0" rIns="0" bIns="0" anchor="ctr" anchorCtr="1"/>
              <a:lstStyle/>
              <a:p>
                <a:pPr algn="ctr" rtl="0">
                  <a:defRPr sz="1400">
                    <a:latin typeface="+mn-lt"/>
                  </a:defRPr>
                </a:pPr>
                <a:endParaRPr lang="en-US" sz="1400" b="0" i="0" u="none" strike="noStrike" baseline="0">
                  <a:solidFill>
                    <a:srgbClr val="FFFFFF"/>
                  </a:solidFill>
                  <a:latin typeface="+mn-lt"/>
                </a:endParaRPr>
              </a:p>
            </cx:txPr>
            <cx:visibility seriesName="0" categoryName="1" value="0"/>
            <cx:dataLabel idx="3">
              <cx:txPr>
                <a:bodyPr spcFirstLastPara="1" vertOverflow="ellipsis" horzOverflow="overflow" wrap="square" lIns="0" tIns="0" rIns="0" bIns="0" anchor="ctr" anchorCtr="1"/>
                <a:lstStyle/>
                <a:p>
                  <a:pPr algn="ctr" rtl="0">
                    <a:defRPr sz="1300"/>
                  </a:pPr>
                  <a:r>
                    <a:rPr lang="en-US" sz="1300" b="0" i="0" u="none" strike="noStrike" baseline="0">
                      <a:solidFill>
                        <a:srgbClr val="FFFFFF"/>
                      </a:solidFill>
                      <a:latin typeface="+mn-lt"/>
                    </a:rPr>
                    <a:t>Asia and the Pacific (3%)</a:t>
                  </a:r>
                </a:p>
              </cx:txPr>
              <cx:visibility seriesName="0" categoryName="1" value="0"/>
            </cx:dataLabel>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'Diagram of Initiations by regio'!$A$183:$A$190</cx:f>
        <cx:lvl ptCount="8">
          <cx:pt idx="0">High income (4%)</cx:pt>
          <cx:pt idx="1">Eastern and Southern Africa (38%)</cx:pt>
          <cx:pt idx="2">Western and Central Africa (12%)</cx:pt>
          <cx:pt idx="3">Asia and the Pacific (23%)</cx:pt>
          <cx:pt idx="4">Caribbean (1%)</cx:pt>
          <cx:pt idx="5">Latin America (8%)</cx:pt>
          <cx:pt idx="6">Eastern Europe and Central Asia (12%)</cx:pt>
          <cx:pt idx="7">Middle East and North Africa (1%)</cx:pt>
        </cx:lvl>
      </cx:strDim>
      <cx:numDim type="size">
        <cx:f>'Diagram of Initiations by regio'!$B$183:$B$190</cx:f>
        <cx:lvl ptCount="8" formatCode="General">
          <cx:pt idx="0">58000</cx:pt>
          <cx:pt idx="1">500000</cx:pt>
          <cx:pt idx="2">160500</cx:pt>
          <cx:pt idx="3">300000</cx:pt>
          <cx:pt idx="4">16000</cx:pt>
          <cx:pt idx="5">110000</cx:pt>
          <cx:pt idx="6">160000</cx:pt>
          <cx:pt idx="7">17000</cx:pt>
        </cx:lvl>
      </cx:numDim>
    </cx:data>
  </cx:chartData>
  <cx:chart>
    <cx:plotArea>
      <cx:plotAreaRegion>
        <cx:series layoutId="treemap" uniqueId="{0EDD9685-FAC2-42D5-B54B-50DEB03307BB}">
          <cx:dataLabels pos="inEnd">
            <cx:txPr>
              <a:bodyPr spcFirstLastPara="1" vertOverflow="ellipsis" horzOverflow="overflow" wrap="square" lIns="0" tIns="0" rIns="0" bIns="0" anchor="ctr" anchorCtr="1"/>
              <a:lstStyle/>
              <a:p>
                <a:pPr algn="ctr" rtl="0">
                  <a:defRPr sz="1400">
                    <a:latin typeface="+mn-lt"/>
                  </a:defRPr>
                </a:pPr>
                <a:endParaRPr lang="en-US" sz="1400" b="0" i="0" u="none" strike="noStrike" baseline="0">
                  <a:solidFill>
                    <a:srgbClr val="FFFFFF"/>
                  </a:solidFill>
                  <a:latin typeface="+mn-lt"/>
                </a:endParaRPr>
              </a:p>
            </cx:txPr>
            <cx:visibility seriesName="0" categoryName="1" value="0"/>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1000" b="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600" b="1" cap="all"/>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0.61925</cdr:x>
      <cdr:y>0.92447</cdr:y>
    </cdr:from>
    <cdr:to>
      <cdr:x>1</cdr:x>
      <cdr:y>1</cdr:y>
    </cdr:to>
    <cdr:sp macro="" textlink="">
      <cdr:nvSpPr>
        <cdr:cNvPr id="2" name="Rectangle 1">
          <a:extLst xmlns:a="http://schemas.openxmlformats.org/drawingml/2006/main">
            <a:ext uri="{FF2B5EF4-FFF2-40B4-BE49-F238E27FC236}">
              <a16:creationId xmlns:a16="http://schemas.microsoft.com/office/drawing/2014/main" id="{BDC90891-B15A-47E5-B094-18CC06E3F621}"/>
            </a:ext>
          </a:extLst>
        </cdr:cNvPr>
        <cdr:cNvSpPr/>
      </cdr:nvSpPr>
      <cdr:spPr>
        <a:xfrm xmlns:a="http://schemas.openxmlformats.org/drawingml/2006/main">
          <a:off x="9270639" y="6098143"/>
          <a:ext cx="2596031" cy="307777"/>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r" defTabSz="914400"/>
          <a:r>
            <a:rPr lang="en-US" sz="1400" dirty="0">
              <a:solidFill>
                <a:srgbClr val="000000"/>
              </a:solidFill>
            </a:rPr>
            <a:t>Ref: </a:t>
          </a:r>
          <a:r>
            <a:rPr lang="en-US" sz="1400" i="1" dirty="0">
              <a:solidFill>
                <a:srgbClr val="000000"/>
              </a:solidFill>
            </a:rPr>
            <a:t>Doan et al. JIAS 2022</a:t>
          </a:r>
          <a:endParaRPr lang="en-KE" sz="1400" i="1" dirty="0">
            <a:solidFill>
              <a:srgbClr val="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D20E5-D8F7-594B-9D91-F763D43B9AF7}" type="datetimeFigureOut">
              <a:rPr lang="en-GB" smtClean="0"/>
              <a:t>24/07/2024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8DCDC-D13C-2549-BE6A-717E9EED41AD}" type="slidenum">
              <a:rPr lang="en-GB" smtClean="0"/>
              <a:t>‹#›</a:t>
            </a:fld>
            <a:endParaRPr lang="en-GB" dirty="0"/>
          </a:p>
        </p:txBody>
      </p:sp>
    </p:spTree>
    <p:extLst>
      <p:ext uri="{BB962C8B-B14F-4D97-AF65-F5344CB8AC3E}">
        <p14:creationId xmlns:p14="http://schemas.microsoft.com/office/powerpoint/2010/main" val="3792321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that lovely introduction and I would like to take this opportunity to thank the conference organizers for inviting me to share on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implementation in low- and middle-income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a:t>
            </a:fld>
            <a:endParaRPr lang="en-GB" dirty="0"/>
          </a:p>
        </p:txBody>
      </p:sp>
    </p:spTree>
    <p:extLst>
      <p:ext uri="{BB962C8B-B14F-4D97-AF65-F5344CB8AC3E}">
        <p14:creationId xmlns:p14="http://schemas.microsoft.com/office/powerpoint/2010/main" val="3592231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Key populations have huge gaps in prevention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chart depicts data from select countries with available data in Asia and the Pacific – and this is HIV prevention coverage.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coverage specifically among key populations is very low, typically under 5% - will not complete a row of dots. We are not following the epidemic – key populations need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we are not getting it to them</a:t>
            </a:r>
            <a:endParaRPr lang="en-KE" sz="1200" kern="1200" dirty="0">
              <a:solidFill>
                <a:schemeClr val="tx1"/>
              </a:solidFill>
              <a:effectLst/>
              <a:latin typeface="+mn-lt"/>
              <a:ea typeface="+mn-ea"/>
              <a:cs typeface="+mn-cs"/>
            </a:endParaRPr>
          </a:p>
          <a:p>
            <a:endParaRPr lang="en-US" dirty="0"/>
          </a:p>
          <a:p>
            <a:r>
              <a:rPr lang="en-US" dirty="0"/>
              <a:t>[CLICK]</a:t>
            </a:r>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10</a:t>
            </a:fld>
            <a:endParaRPr lang="en-GB" dirty="0"/>
          </a:p>
        </p:txBody>
      </p:sp>
    </p:spTree>
    <p:extLst>
      <p:ext uri="{BB962C8B-B14F-4D97-AF65-F5344CB8AC3E}">
        <p14:creationId xmlns:p14="http://schemas.microsoft.com/office/powerpoint/2010/main" val="3555527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its not just LMICs with gaps.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fails to reach the people who need it most even in HIC.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HIV incidence in the US is highest among Black and Hispanic populations but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use among these populations is lowest.</a:t>
            </a: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recent analysis of pharmacy data done by Patrick Sullivan demonstrates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inequities.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figure, the length of the arrows represents the extent of the inequities compared to equitable use – see how long the arrows are for black and Hispanic populations and also for women.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Addressing these inequities among specific populations in HICs is paramount.</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11</a:t>
            </a:fld>
            <a:endParaRPr lang="en-GB" dirty="0"/>
          </a:p>
        </p:txBody>
      </p:sp>
    </p:spTree>
    <p:extLst>
      <p:ext uri="{BB962C8B-B14F-4D97-AF65-F5344CB8AC3E}">
        <p14:creationId xmlns:p14="http://schemas.microsoft.com/office/powerpoint/2010/main" val="383050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are the excuses we make for slow progress and gaps in implementation?</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problems with daily dosing and side effects for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not easy to conceal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the bottle rattles and so users are likely to experience stigma and judgement when discovered to be using;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also say that people who would benefit most from prevention do not perceive its benefit or are not aware or have competing life priorities that they have to attend to. We understand that providers are few and overworked and find it challenging to include conversations about sexual health and HIV prevention during their consultations. </a:t>
            </a:r>
          </a:p>
          <a:p>
            <a:r>
              <a:rPr lang="en-US" sz="1200" kern="1200" dirty="0">
                <a:solidFill>
                  <a:schemeClr val="tx1"/>
                </a:solidFill>
                <a:effectLst/>
                <a:latin typeface="+mn-lt"/>
                <a:ea typeface="+mn-ea"/>
                <a:cs typeface="+mn-cs"/>
              </a:rPr>
              <a:t>And that the health systems are really very complex to navigate for people who are not unwell and yet want to protect themselves from HIV.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net consequence of all these is we have low uptake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early discontinuations for those who start. And this makes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programs look like they are failing or not doing well – but how much have we invested to get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programs to succeed?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12</a:t>
            </a:fld>
            <a:endParaRPr lang="en-GB" dirty="0"/>
          </a:p>
        </p:txBody>
      </p:sp>
    </p:spTree>
    <p:extLst>
      <p:ext uri="{BB962C8B-B14F-4D97-AF65-F5344CB8AC3E}">
        <p14:creationId xmlns:p14="http://schemas.microsoft.com/office/powerpoint/2010/main" val="886193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should we be doing to address these gaps?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13</a:t>
            </a:fld>
            <a:endParaRPr lang="en-GB" dirty="0"/>
          </a:p>
        </p:txBody>
      </p:sp>
    </p:spTree>
    <p:extLst>
      <p:ext uri="{BB962C8B-B14F-4D97-AF65-F5344CB8AC3E}">
        <p14:creationId xmlns:p14="http://schemas.microsoft.com/office/powerpoint/2010/main" val="1729306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let us introduce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choice.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know that availability of choice puts the user in control. Making active choices from available options helps people have greater ownership and satisfaction over a decision, and makes them more likely to follow through.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WHO systematic review reported increased persistence and an increase in contraception prevalence rate with each additional contraceptive method. We are beginning to see a similar story in HIV prevention. </a:t>
            </a:r>
          </a:p>
          <a:p>
            <a:r>
              <a:rPr lang="en-US" sz="1200" kern="1200" dirty="0">
                <a:solidFill>
                  <a:schemeClr val="tx1"/>
                </a:solidFill>
                <a:effectLst/>
                <a:latin typeface="+mn-lt"/>
                <a:ea typeface="+mn-ea"/>
                <a:cs typeface="+mn-cs"/>
              </a:rPr>
              <a:t>At the SEARCH trial results presented at CROI earlier this year, we were informed of an increase in HIV prevention coverage from 28 to 70%, when CAB was introduced into the existing mix of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PEP.</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14</a:t>
            </a:fld>
            <a:endParaRPr lang="en-GB" dirty="0"/>
          </a:p>
        </p:txBody>
      </p:sp>
    </p:spTree>
    <p:extLst>
      <p:ext uri="{BB962C8B-B14F-4D97-AF65-F5344CB8AC3E}">
        <p14:creationId xmlns:p14="http://schemas.microsoft.com/office/powerpoint/2010/main" val="166455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choice is becoming a reality – but it is happening really slowly.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I am careful not to pitch a method against another, from my point of view when we give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ring prescriptions we do not have certainty about use in the way we do when we administer an injection. With an injection we know for sure that an individual is protected for 2 months or 6 months depending on product.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truly want to be serious, we have to take this opportunity to get millions of injection doses so that millions of people can get effective prevention.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 couple of countries poised to receive CAB in national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programs this year and next, but they are few. As you can see in this infographic, there are about 1.2 million doses available for LMICs in 2023-2025. These would benefit only about 200,000 people; a really small number</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have learnt that even the few doses available have not all been purchased. What incentive will manufacturers have to produce more doses, if the little that is available has not been purchased? The price will never go down if there is no mass production, and mass production cannot happen if there are no orders and purchases.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one cycle we must break out of. I would ask donors to take the risk and purchase existing CAB doses; and governments, take the risk and generate demand for CAB, this is how we will bring the price down and increase access.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15</a:t>
            </a:fld>
            <a:endParaRPr lang="en-GB" dirty="0"/>
          </a:p>
        </p:txBody>
      </p:sp>
    </p:spTree>
    <p:extLst>
      <p:ext uri="{BB962C8B-B14F-4D97-AF65-F5344CB8AC3E}">
        <p14:creationId xmlns:p14="http://schemas.microsoft.com/office/powerpoint/2010/main" val="100195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 number of implementation studies that are providing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choice. Many of the participating countries are in Africa and south America. I’d say, these are enough – we do not need more! Let us now move to program implementation</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16</a:t>
            </a:fld>
            <a:endParaRPr lang="en-GB" dirty="0"/>
          </a:p>
        </p:txBody>
      </p:sp>
    </p:spTree>
    <p:extLst>
      <p:ext uri="{BB962C8B-B14F-4D97-AF65-F5344CB8AC3E}">
        <p14:creationId xmlns:p14="http://schemas.microsoft.com/office/powerpoint/2010/main" val="2285395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now have Len results out.  Let us seize this opportunity to set a new standard and make it available to all who need it fast.</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Gilead expedite submissions to regulatory bodies, who should then be swift to review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Donors should start having pricing negotiations now and volume guarantee discussions now to ensure a sustainable supply before generics come into market</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should set up systems now to ensure recommendations are released as soon as possible</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Countries should be thinking about introduction plans.  Each country does not have to do its own introduction study. We should instead have a few coordinated non-research pilots, with thousands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users across many countries that will provide relevant information for Len introduction and for other new products.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17</a:t>
            </a:fld>
            <a:endParaRPr lang="en-GB" dirty="0"/>
          </a:p>
        </p:txBody>
      </p:sp>
    </p:spTree>
    <p:extLst>
      <p:ext uri="{BB962C8B-B14F-4D97-AF65-F5344CB8AC3E}">
        <p14:creationId xmlns:p14="http://schemas.microsoft.com/office/powerpoint/2010/main" val="2273743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Besides having several options that users can pick from,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services need to simplified. WHO has called for decentralization, de-medicalization and innovation as we offer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simplified innovative delivery has taken many forms including delivery in public, private spaces, community, by peers and taking advantage of technology to facilitate efficient service provision.</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18</a:t>
            </a:fld>
            <a:endParaRPr lang="en-GB" dirty="0"/>
          </a:p>
        </p:txBody>
      </p:sp>
    </p:spTree>
    <p:extLst>
      <p:ext uri="{BB962C8B-B14F-4D97-AF65-F5344CB8AC3E}">
        <p14:creationId xmlns:p14="http://schemas.microsoft.com/office/powerpoint/2010/main" val="262643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Vietnam for example, PATH runs a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 that serves transgender women. They have a one-stop shop delivery approach that offers STI, mental health and primary health care services.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they introduced gender affirming services to their programs, there was an increase in number of individuals coming to get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as you can see here, m3 refills have been consistently high among transgender women receiving services at these sites over the last couple of years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19</a:t>
            </a:fld>
            <a:endParaRPr lang="en-GB" dirty="0"/>
          </a:p>
        </p:txBody>
      </p:sp>
    </p:spTree>
    <p:extLst>
      <p:ext uri="{BB962C8B-B14F-4D97-AF65-F5344CB8AC3E}">
        <p14:creationId xmlns:p14="http://schemas.microsoft.com/office/powerpoint/2010/main" val="4170876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decided to revise the title and call it </a:t>
            </a:r>
            <a:r>
              <a:rPr lang="en-US" sz="1200" b="1" kern="1200" dirty="0">
                <a:solidFill>
                  <a:schemeClr val="tx1"/>
                </a:solidFill>
                <a:effectLst/>
                <a:latin typeface="+mn-lt"/>
                <a:ea typeface="+mn-ea"/>
                <a:cs typeface="+mn-cs"/>
              </a:rPr>
              <a:t>Breaking the cycle: From squandering to seizing opportunities for impactful HIV prevention</a:t>
            </a:r>
            <a:r>
              <a:rPr lang="en-US" sz="1200" kern="1200" dirty="0">
                <a:solidFill>
                  <a:schemeClr val="tx1"/>
                </a:solidFill>
                <a:effectLst/>
                <a:latin typeface="+mn-lt"/>
                <a:ea typeface="+mn-ea"/>
                <a:cs typeface="+mn-cs"/>
              </a:rPr>
              <a:t>.</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a:t>
            </a:fld>
            <a:endParaRPr lang="en-GB" dirty="0"/>
          </a:p>
        </p:txBody>
      </p:sp>
    </p:spTree>
    <p:extLst>
      <p:ext uri="{BB962C8B-B14F-4D97-AF65-F5344CB8AC3E}">
        <p14:creationId xmlns:p14="http://schemas.microsoft.com/office/powerpoint/2010/main" val="4165468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South Africa, the team at Wits RHI has implemented numerous activities to reduce burden among AGYW as they get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services.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information is delivered through various channels, and services have been brought to the community - at mobile clinics, chief homesteads and community pharmacies.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it is not just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but they provide self care packages that resonate with and are important to the young women.</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20</a:t>
            </a:fld>
            <a:endParaRPr lang="en-GB" dirty="0"/>
          </a:p>
        </p:txBody>
      </p:sp>
    </p:spTree>
    <p:extLst>
      <p:ext uri="{BB962C8B-B14F-4D97-AF65-F5344CB8AC3E}">
        <p14:creationId xmlns:p14="http://schemas.microsoft.com/office/powerpoint/2010/main" val="243456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Brazil, use of technology helps to reach young and vulnerable MSM who are lagging behind in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Projects have taken advantage of social media and geosocial networking apps to reach this population and keep them engaged. One project reported great refill rates over a year of follow up for young and vulnerable MSM who had been engaged </a:t>
            </a:r>
            <a:r>
              <a:rPr lang="en-US" sz="1200" kern="1200">
                <a:solidFill>
                  <a:schemeClr val="tx1"/>
                </a:solidFill>
                <a:effectLst/>
                <a:latin typeface="+mn-lt"/>
                <a:ea typeface="+mn-ea"/>
                <a:cs typeface="+mn-cs"/>
              </a:rPr>
              <a:t>through technology.</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21</a:t>
            </a:fld>
            <a:endParaRPr lang="en-GB" dirty="0"/>
          </a:p>
        </p:txBody>
      </p:sp>
    </p:spTree>
    <p:extLst>
      <p:ext uri="{BB962C8B-B14F-4D97-AF65-F5344CB8AC3E}">
        <p14:creationId xmlns:p14="http://schemas.microsoft.com/office/powerpoint/2010/main" val="260920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making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easy and fun by innovating access points, innovating how to engage with populations that would benefit and by meeting their other needs – which may often be greater than their needs for HIV prevention - may be the way to succeed at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implementation.</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to employ approaches that are welcoming, that will allow clients to keep coming back, again and again to do prevention again even if they do not succeed at their first attempt.</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22</a:t>
            </a:fld>
            <a:endParaRPr lang="en-GB" dirty="0"/>
          </a:p>
        </p:txBody>
      </p:sp>
    </p:spTree>
    <p:extLst>
      <p:ext uri="{BB962C8B-B14F-4D97-AF65-F5344CB8AC3E}">
        <p14:creationId xmlns:p14="http://schemas.microsoft.com/office/powerpoint/2010/main" val="196337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missed opportunities that we should address.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23</a:t>
            </a:fld>
            <a:endParaRPr lang="en-GB" dirty="0"/>
          </a:p>
        </p:txBody>
      </p:sp>
    </p:spTree>
    <p:extLst>
      <p:ext uri="{BB962C8B-B14F-4D97-AF65-F5344CB8AC3E}">
        <p14:creationId xmlns:p14="http://schemas.microsoft.com/office/powerpoint/2010/main" val="2925976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Pregnancy and breastfeeding constitute periods of increased likelihood of acquiring HIV. And incident maternal HIV infections result in increased probabilities of transmission to their unborn or lactating babies.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2022, one in 5 vertical HIV infections were due to new maternal infections during pregnancy or breastfeeding.  We cannot succeed at eliminating maternal to child infections if we do not intensify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delivery in this population.</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Shouldn’t we have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as an opt out approach, among  PBFP especially in high incidence areas?  By doing so,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will be preventing HIV in two people at once – that seems quite cost effective to me. How have we ignored this?</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other thing is that PBF are often the last population to get the go-ahead to use new prevention methods because they are excluded from clinical trials!  </a:t>
            </a:r>
          </a:p>
          <a:p>
            <a:r>
              <a:rPr lang="en-US" sz="1200" kern="1200" dirty="0">
                <a:solidFill>
                  <a:schemeClr val="tx1"/>
                </a:solidFill>
                <a:effectLst/>
                <a:latin typeface="+mn-lt"/>
                <a:ea typeface="+mn-ea"/>
                <a:cs typeface="+mn-cs"/>
              </a:rPr>
              <a:t>The research fraternity should now find ways for safe and ethical inclusion of these populations in trials for new products. We have seen movement in this direction from the PURPOSE trials, that included them and we applaud them.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Including PBFP in clinical trials should now be the norm rather than the exception.</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24</a:t>
            </a:fld>
            <a:endParaRPr lang="en-GB" dirty="0"/>
          </a:p>
        </p:txBody>
      </p:sp>
    </p:spTree>
    <p:extLst>
      <p:ext uri="{BB962C8B-B14F-4D97-AF65-F5344CB8AC3E}">
        <p14:creationId xmlns:p14="http://schemas.microsoft.com/office/powerpoint/2010/main" val="2836305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What do we do with partners of index clients who test negative? We have a missed opportunity for prevention here.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Programs focus on finding partners who test positive for HIV, but we are not paying attention to those who test negative, and yet they are a population that would benefit  from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Their partners have only recently been identified positive and likely not yet virally suppressed.</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project supported by RISE in Nigeria, has been assessing partners of index clients who test negative for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Over the last 3 years of those screened for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more than 20% were found eligible and almost all of these initiated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BE8DCDC-D13C-2549-BE6A-717E9EED41AD}" type="slidenum">
              <a:rPr lang="en-GB" smtClean="0"/>
              <a:t>25</a:t>
            </a:fld>
            <a:endParaRPr lang="en-GB" dirty="0"/>
          </a:p>
        </p:txBody>
      </p:sp>
    </p:spTree>
    <p:extLst>
      <p:ext uri="{BB962C8B-B14F-4D97-AF65-F5344CB8AC3E}">
        <p14:creationId xmlns:p14="http://schemas.microsoft.com/office/powerpoint/2010/main" val="3595521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talk, but I would like to say something about Post exposure prophylaxis, an effective but an under-utilized intervention. HIV prevention programs have positioned PEP as the product to use when you have failed – when you have not been the perfect individual who plans for sex and therefore used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 advance. </a:t>
            </a:r>
          </a:p>
          <a:p>
            <a:r>
              <a:rPr lang="en-US" sz="1200" kern="1200" dirty="0">
                <a:solidFill>
                  <a:schemeClr val="tx1"/>
                </a:solidFill>
                <a:effectLst/>
                <a:latin typeface="+mn-lt"/>
                <a:ea typeface="+mn-ea"/>
                <a:cs typeface="+mn-cs"/>
              </a:rPr>
              <a:t>PEP access is difficult – it is highly medicalized and reserved for high‐risk occupational exposures and GBV.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Engagement in HIV prevention to remedy a recognized high-risk event that has already occurred is different from engagement to protect an anticipated event in the future.</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Colleagues in Kenya and the US have been conducting studies to evaluate feasibility of providing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 pharmacies. They have found that for every person initiating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 the online pharmacy platform, 7 initiated PEP.   In the brick and mortar pharmacies, there were 2 people initiating PEP for every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findings were not expected going into these studies. All demand generation work was geared to promote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This work has been presented at this conference by Patricia and Tabitha on behalf of the team.</a:t>
            </a:r>
            <a:endParaRPr lang="en-K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unacceptable that there is an absence of meaningful PEP programming in the face of high client demand and existing pharmacy distribution channels, that are proving to be a preferred channel of delivery. Shouldn’t we now have concerted efforts to make PEP more accessible? Shouldn’t we now have dedicated funding for PEP programming?</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235AFF34-AE4B-4FA6-A4AD-643FBC605163}" type="slidenum">
              <a:rPr lang="en-US" smtClean="0"/>
              <a:t>26</a:t>
            </a:fld>
            <a:endParaRPr lang="en-US" dirty="0"/>
          </a:p>
        </p:txBody>
      </p:sp>
    </p:spTree>
    <p:extLst>
      <p:ext uri="{BB962C8B-B14F-4D97-AF65-F5344CB8AC3E}">
        <p14:creationId xmlns:p14="http://schemas.microsoft.com/office/powerpoint/2010/main" val="3804982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EAE716B-67D3-4E89-8C51-A12B71EB1DD6}"/>
              </a:ext>
            </a:extLst>
          </p:cNvPr>
          <p:cNvSpPr>
            <a:spLocks noGrp="1"/>
          </p:cNvSpPr>
          <p:nvPr>
            <p:ph type="body" idx="1"/>
          </p:nvPr>
        </p:nvSpPr>
        <p:spPr/>
        <p:txBody>
          <a:bodyPr/>
          <a:lstStyle/>
          <a:p>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programs have been obtaining uptake, continuation and current use indicators.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collect this data, facilities have registers, often paper, with columns upon columns of data for each client that health providers have to complete and then summarize into aggregated reports. Most countries have additional reporting requirements that add to provider burden.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the indicators are challenging to interpret. For instance, effective use does not always mean continuous use, and people may cycle on and off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effectively, but our indicators do not pick this.</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need a new approach to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M&amp;E that isn’t just an adaptation of tools used for treatment. We need indicators that are less burdensome and more informative.  WHO has proposed new indicators that enable us better understand the scale and impact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programs. An example is the volume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prescribed.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Katharine Kripke and Jessica from </a:t>
            </a:r>
            <a:r>
              <a:rPr lang="en-US" sz="1200" kern="1200" dirty="0" err="1">
                <a:solidFill>
                  <a:schemeClr val="tx1"/>
                </a:solidFill>
                <a:effectLst/>
                <a:latin typeface="+mn-lt"/>
                <a:ea typeface="+mn-ea"/>
                <a:cs typeface="+mn-cs"/>
              </a:rPr>
              <a:t>Avenir</a:t>
            </a:r>
            <a:r>
              <a:rPr lang="en-US" sz="1200" kern="1200" dirty="0">
                <a:solidFill>
                  <a:schemeClr val="tx1"/>
                </a:solidFill>
                <a:effectLst/>
                <a:latin typeface="+mn-lt"/>
                <a:ea typeface="+mn-ea"/>
                <a:cs typeface="+mn-cs"/>
              </a:rPr>
              <a:t> and as part of the MOSAIC consortium have examined the feasibility of collecting this indicator and using it to estimate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coverage and impact. This work has been presented at this conference, and I would encourage you to look at it.</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Donor investments for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programming have been low and difficult to quantify; and any increases have been slow.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funding “ is usually on the margins” of other programs.</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remain in a state of imbalance. On one hand, we have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users and providers trying to make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work, despite challenges with products and service provision that make it difficult for users to start and stay on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On the other hand, are donors who are looking at the small, slow numbers and using this to justify reduced or stalled investments in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cycle we must break out of.  And the donor community should get us out of this cycle.  Resources are necessary to scale up innovative preferred service delivery models. Resources are needed to get people to try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over and over – and thus normalize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We cannot just sit and wait for new products and plan to scale those up. People need prevention now.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you donor community and governments - wholeheartedly commit to bringing HIV infection to an end, by seriously investing in prevention. We know you can commit and when you do the impact is great.  So, we, are counting on you to step up!</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28</a:t>
            </a:fld>
            <a:endParaRPr lang="en-GB" dirty="0"/>
          </a:p>
        </p:txBody>
      </p:sp>
    </p:spTree>
    <p:extLst>
      <p:ext uri="{BB962C8B-B14F-4D97-AF65-F5344CB8AC3E}">
        <p14:creationId xmlns:p14="http://schemas.microsoft.com/office/powerpoint/2010/main" val="3987120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in summary:</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 doing HIV prevention well is a luxury we cannot afford. Our current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program efforts are certainly not sufficient as new HIV infections have stagnated. Each new infection means care and treatment for that individual for life – and this is not inexpensive. It has been repeated many times, and it remains true that we cannot treat ourselves out of this epidemic and primary prevention, including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PEP are needed.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Second, we have examples of client centered delivery models that are preferred and well received by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users. However, many of these are done on a small scale. For impactful HIV prevention, we need accelerated scale up of these proven models. And while doing so address inequities in delivery and address missed opportunities.</a:t>
            </a:r>
            <a:endParaRPr lang="en-K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must streamline introduction of new products and remove obstacles to scale. </a:t>
            </a:r>
          </a:p>
          <a:p>
            <a:r>
              <a:rPr lang="en-US" sz="1200" kern="1200" dirty="0">
                <a:solidFill>
                  <a:schemeClr val="tx1"/>
                </a:solidFill>
                <a:effectLst/>
                <a:latin typeface="+mn-lt"/>
                <a:ea typeface="+mn-ea"/>
                <a:cs typeface="+mn-cs"/>
              </a:rPr>
              <a:t>Let us conduct few, large adaptive introduction studies that facilitate fast and broad adoption of innovation and include adolescents, the pregnant and breastfeeding populations.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Manufacturers: prepare for product introduction while studies are ongoing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Donors: have pricing and volume discussions early</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Regulators and policy makers: do expedited reviews of new products. Two years is too long to be waiting for regulatory approval of effective HIV prevention products, as has been the case in Kenya, my country.</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Communities should continue to make realistic demands, and hold all of us to account as we come together for a common purpose of streamlining new product introduction.</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all have a role to play and a choice to make. We have been thinking small and have gone slow over the past 12 years. Today, at this conference let us decide to do things differently; so we are not here 12 years later, talking about the challenges and burden of HIV disease; but rather celebrating the great strides we have made in HIV prevention. Let us seize this opportunity, to break the cycles that are holding us back and make the choice to go bigger and go faster.</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29</a:t>
            </a:fld>
            <a:endParaRPr lang="en-GB" dirty="0"/>
          </a:p>
        </p:txBody>
      </p:sp>
    </p:spTree>
    <p:extLst>
      <p:ext uri="{BB962C8B-B14F-4D97-AF65-F5344CB8AC3E}">
        <p14:creationId xmlns:p14="http://schemas.microsoft.com/office/powerpoint/2010/main" val="3843732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is an outline of my talk this morning.  We will review progress in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uptake, explanations for slow progress and some of what we must do now to improve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implementation. And then finish with some closing thoughts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3</a:t>
            </a:fld>
            <a:endParaRPr lang="en-GB" dirty="0"/>
          </a:p>
        </p:txBody>
      </p:sp>
    </p:spTree>
    <p:extLst>
      <p:ext uri="{BB962C8B-B14F-4D97-AF65-F5344CB8AC3E}">
        <p14:creationId xmlns:p14="http://schemas.microsoft.com/office/powerpoint/2010/main" val="3769989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would like to thank all these individuals who worked with me to develop this talk. And also acknowledge these organizations and projects that I have worked for that allow me to do HIV prevention work and learn so much in the process.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30</a:t>
            </a:fld>
            <a:endParaRPr lang="en-GB" dirty="0"/>
          </a:p>
        </p:txBody>
      </p:sp>
    </p:spTree>
    <p:extLst>
      <p:ext uri="{BB962C8B-B14F-4D97-AF65-F5344CB8AC3E}">
        <p14:creationId xmlns:p14="http://schemas.microsoft.com/office/powerpoint/2010/main" val="2726325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some history, the first efficacy results for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read out in 2010. It was two years before FDA approved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and another three years before WHO issued recommendations.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issued recommendations for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ring 1 year after EMA gave positive opinion. For CAB -LA,  FDA approval came one year after the study results and WHO recommendation came shortly after. </a:t>
            </a:r>
          </a:p>
          <a:p>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getting a little faster with regulatory approvals and time to receiving WHO recommendations for newer products.</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 </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4</a:t>
            </a:fld>
            <a:endParaRPr lang="en-GB" dirty="0"/>
          </a:p>
        </p:txBody>
      </p:sp>
    </p:spTree>
    <p:extLst>
      <p:ext uri="{BB962C8B-B14F-4D97-AF65-F5344CB8AC3E}">
        <p14:creationId xmlns:p14="http://schemas.microsoft.com/office/powerpoint/2010/main" val="386913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Yesterday we listened to efficacy results for </a:t>
            </a:r>
            <a:r>
              <a:rPr lang="en-US" sz="1200" kern="1200" dirty="0" err="1">
                <a:solidFill>
                  <a:schemeClr val="tx1"/>
                </a:solidFill>
                <a:effectLst/>
                <a:latin typeface="+mn-lt"/>
                <a:ea typeface="+mn-ea"/>
                <a:cs typeface="+mn-cs"/>
              </a:rPr>
              <a:t>Lenacapavir</a:t>
            </a:r>
            <a:r>
              <a:rPr lang="en-US" sz="1200" kern="1200" dirty="0">
                <a:solidFill>
                  <a:schemeClr val="tx1"/>
                </a:solidFill>
                <a:effectLst/>
                <a:latin typeface="+mn-lt"/>
                <a:ea typeface="+mn-ea"/>
                <a:cs typeface="+mn-cs"/>
              </a:rPr>
              <a:t> and we are looking closely and waiting eagerly for approval by regulatory bodies and recommendation by WHO.</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E8DCDC-D13C-2549-BE6A-717E9EED41AD}" type="slidenum">
              <a:rPr lang="en-GB" smtClean="0"/>
              <a:t>5</a:t>
            </a:fld>
            <a:endParaRPr lang="en-GB" dirty="0"/>
          </a:p>
        </p:txBody>
      </p:sp>
    </p:spTree>
    <p:extLst>
      <p:ext uri="{BB962C8B-B14F-4D97-AF65-F5344CB8AC3E}">
        <p14:creationId xmlns:p14="http://schemas.microsoft.com/office/powerpoint/2010/main" val="421145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Global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Uptake ..As at the end of Q1 this year, there has been a cumulative 6.7 m new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initiations globally.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the 6.7m, 3m have initiated in the last year.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Almost all initiations are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initiations, we have very few on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ring. Almost all of the 12,000 CAB-LA initiations are in the 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UNAIDS target is 10M initiations by 2025 – doesn’t look like we are on track to reach this target.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dirty="0"/>
          </a:p>
        </p:txBody>
      </p:sp>
    </p:spTree>
    <p:extLst>
      <p:ext uri="{BB962C8B-B14F-4D97-AF65-F5344CB8AC3E}">
        <p14:creationId xmlns:p14="http://schemas.microsoft.com/office/powerpoint/2010/main" val="3336076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6.7m initiations impressive?  Should we be impressed with ourselves? Between 2012 when oral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was approved by the FDA to date there has been an estimated 17m new HIV infections. 17m, yet we have a potent HIV prevention intervention that could have averted these infections if it was scaled up, effectively.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curb new HIV infections, we need upwards of 10m people on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perhaps even 100 million. 6.7m is dismal;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Should. Be. Embarrassed.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KE"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dirty="0"/>
          </a:p>
        </p:txBody>
      </p:sp>
    </p:spTree>
    <p:extLst>
      <p:ext uri="{BB962C8B-B14F-4D97-AF65-F5344CB8AC3E}">
        <p14:creationId xmlns:p14="http://schemas.microsoft.com/office/powerpoint/2010/main" val="414343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a:t>
            </a:r>
            <a:r>
              <a:rPr lang="en-US" sz="1200" kern="1200" dirty="0">
                <a:solidFill>
                  <a:schemeClr val="tx1"/>
                </a:solidFill>
                <a:effectLst/>
                <a:latin typeface="+mn-lt"/>
                <a:ea typeface="+mn-ea"/>
                <a:cs typeface="+mn-cs"/>
              </a:rPr>
              <a:t> 8: I’d like to share these charts with you. The chart on the left shows new HIV infections in 2022, by region. These data here are from the UNAIDS 2023 report.  The chart on the right shows cumulative number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initiations, through Q1 of 2024. </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you see that </a:t>
            </a:r>
            <a:r>
              <a:rPr lang="en-US" sz="1200" u="sng" kern="1200" dirty="0">
                <a:solidFill>
                  <a:schemeClr val="tx1"/>
                </a:solidFill>
                <a:effectLst/>
                <a:latin typeface="+mn-lt"/>
                <a:ea typeface="+mn-ea"/>
                <a:cs typeface="+mn-cs"/>
              </a:rPr>
              <a:t>east and southern Africa </a:t>
            </a:r>
            <a:r>
              <a:rPr lang="en-US" sz="1200" kern="1200" dirty="0">
                <a:solidFill>
                  <a:schemeClr val="tx1"/>
                </a:solidFill>
                <a:effectLst/>
                <a:latin typeface="+mn-lt"/>
                <a:ea typeface="+mn-ea"/>
                <a:cs typeface="+mn-cs"/>
              </a:rPr>
              <a:t>and </a:t>
            </a:r>
            <a:r>
              <a:rPr lang="en-US" sz="1200" u="sng" kern="1200" dirty="0">
                <a:solidFill>
                  <a:schemeClr val="tx1"/>
                </a:solidFill>
                <a:effectLst/>
                <a:latin typeface="+mn-lt"/>
                <a:ea typeface="+mn-ea"/>
                <a:cs typeface="+mn-cs"/>
              </a:rPr>
              <a:t>western and central Africa </a:t>
            </a:r>
            <a:r>
              <a:rPr lang="en-US" sz="1200" kern="1200" dirty="0">
                <a:solidFill>
                  <a:schemeClr val="tx1"/>
                </a:solidFill>
                <a:effectLst/>
                <a:latin typeface="+mn-lt"/>
                <a:ea typeface="+mn-ea"/>
                <a:cs typeface="+mn-cs"/>
              </a:rPr>
              <a:t>in red boxes contribute to the vast majority of new infections and also has the highest number of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initiations. So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is going to where it is needed most – even though it is not sufficient since the new infections are still so high</a:t>
            </a:r>
            <a:endParaRPr lang="en-K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235AFF34-AE4B-4FA6-A4AD-643FBC605163}" type="slidenum">
              <a:rPr lang="en-US" smtClean="0"/>
              <a:t>8</a:t>
            </a:fld>
            <a:endParaRPr lang="en-US" dirty="0"/>
          </a:p>
        </p:txBody>
      </p:sp>
    </p:spTree>
    <p:extLst>
      <p:ext uri="{BB962C8B-B14F-4D97-AF65-F5344CB8AC3E}">
        <p14:creationId xmlns:p14="http://schemas.microsoft.com/office/powerpoint/2010/main" val="250923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here are some gaps. Regions such as </a:t>
            </a:r>
            <a:r>
              <a:rPr lang="en-US" sz="1200" u="sng" kern="1200" dirty="0">
                <a:solidFill>
                  <a:schemeClr val="tx1"/>
                </a:solidFill>
                <a:effectLst/>
                <a:latin typeface="+mn-lt"/>
                <a:ea typeface="+mn-ea"/>
                <a:cs typeface="+mn-cs"/>
              </a:rPr>
              <a:t>Asia and the Pacific </a:t>
            </a:r>
            <a:r>
              <a:rPr lang="en-US" sz="1200" kern="1200" dirty="0">
                <a:solidFill>
                  <a:schemeClr val="tx1"/>
                </a:solidFill>
                <a:effectLst/>
                <a:latin typeface="+mn-lt"/>
                <a:ea typeface="+mn-ea"/>
                <a:cs typeface="+mn-cs"/>
              </a:rPr>
              <a:t>and </a:t>
            </a:r>
            <a:r>
              <a:rPr lang="en-US" sz="1200" u="sng" kern="1200" dirty="0">
                <a:solidFill>
                  <a:schemeClr val="tx1"/>
                </a:solidFill>
                <a:effectLst/>
                <a:latin typeface="+mn-lt"/>
                <a:ea typeface="+mn-ea"/>
                <a:cs typeface="+mn-cs"/>
              </a:rPr>
              <a:t>Eastern Europe and Central Asia </a:t>
            </a:r>
            <a:r>
              <a:rPr lang="en-US" sz="1200" kern="1200" dirty="0">
                <a:solidFill>
                  <a:schemeClr val="tx1"/>
                </a:solidFill>
                <a:effectLst/>
                <a:latin typeface="+mn-lt"/>
                <a:ea typeface="+mn-ea"/>
                <a:cs typeface="+mn-cs"/>
              </a:rPr>
              <a:t>combined contribute to about 35% of new HIV infections and yet </a:t>
            </a:r>
            <a:r>
              <a:rPr lang="en-US" sz="1200" kern="1200" dirty="0" err="1">
                <a:solidFill>
                  <a:schemeClr val="tx1"/>
                </a:solidFill>
                <a:effectLst/>
                <a:latin typeface="+mn-lt"/>
                <a:ea typeface="+mn-ea"/>
                <a:cs typeface="+mn-cs"/>
              </a:rPr>
              <a:t>PrEP</a:t>
            </a:r>
            <a:r>
              <a:rPr lang="en-US" sz="1200" kern="1200" dirty="0">
                <a:solidFill>
                  <a:schemeClr val="tx1"/>
                </a:solidFill>
                <a:effectLst/>
                <a:latin typeface="+mn-lt"/>
                <a:ea typeface="+mn-ea"/>
                <a:cs typeface="+mn-cs"/>
              </a:rPr>
              <a:t> initiations in these regions are so low – at less than 5% of all initiations.  We cannot say we are doing well until we are doing well everywhere.</a:t>
            </a:r>
            <a:endParaRPr lang="en-KE" sz="1200" kern="1200" dirty="0">
              <a:solidFill>
                <a:schemeClr val="tx1"/>
              </a:solidFill>
              <a:effectLst/>
              <a:latin typeface="+mn-lt"/>
              <a:ea typeface="+mn-ea"/>
              <a:cs typeface="+mn-cs"/>
            </a:endParaRPr>
          </a:p>
          <a:p>
            <a:endParaRPr lang="en-KE" dirty="0"/>
          </a:p>
        </p:txBody>
      </p:sp>
      <p:sp>
        <p:nvSpPr>
          <p:cNvPr id="4" name="Slide Number Placeholder 3"/>
          <p:cNvSpPr>
            <a:spLocks noGrp="1"/>
          </p:cNvSpPr>
          <p:nvPr>
            <p:ph type="sldNum" sz="quarter" idx="5"/>
          </p:nvPr>
        </p:nvSpPr>
        <p:spPr/>
        <p:txBody>
          <a:bodyPr/>
          <a:lstStyle/>
          <a:p>
            <a:fld id="{1BE8DCDC-D13C-2549-BE6A-717E9EED41AD}" type="slidenum">
              <a:rPr lang="en-GB" smtClean="0"/>
              <a:t>9</a:t>
            </a:fld>
            <a:endParaRPr lang="en-GB" dirty="0"/>
          </a:p>
        </p:txBody>
      </p:sp>
    </p:spTree>
    <p:extLst>
      <p:ext uri="{BB962C8B-B14F-4D97-AF65-F5344CB8AC3E}">
        <p14:creationId xmlns:p14="http://schemas.microsoft.com/office/powerpoint/2010/main" val="998878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dirty="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a:srcRect/>
          <a:stretch/>
        </p:blipFill>
        <p:spPr>
          <a:xfrm>
            <a:off x="247672" y="4060719"/>
            <a:ext cx="3553019"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a:stretch>
            <a:fillRect/>
          </a:stretch>
        </p:blipFill>
        <p:spPr>
          <a:xfrm rot="10800000">
            <a:off x="0" y="0"/>
            <a:ext cx="3600000" cy="3600000"/>
          </a:xfrm>
          <a:prstGeom prst="rect">
            <a:avLst/>
          </a:prstGeom>
        </p:spPr>
      </p:pic>
    </p:spTree>
    <p:extLst>
      <p:ext uri="{BB962C8B-B14F-4D97-AF65-F5344CB8AC3E}">
        <p14:creationId xmlns:p14="http://schemas.microsoft.com/office/powerpoint/2010/main" val="3091970221"/>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p:txBody>
      </p:sp>
    </p:spTree>
    <p:extLst>
      <p:ext uri="{BB962C8B-B14F-4D97-AF65-F5344CB8AC3E}">
        <p14:creationId xmlns:p14="http://schemas.microsoft.com/office/powerpoint/2010/main" val="32445810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Tree>
    <p:extLst>
      <p:ext uri="{BB962C8B-B14F-4D97-AF65-F5344CB8AC3E}">
        <p14:creationId xmlns:p14="http://schemas.microsoft.com/office/powerpoint/2010/main" val="3001938430"/>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tx2"/>
          </a:solidFill>
        </p:spPr>
        <p:txBody>
          <a:bodyPr lIns="0" tIns="0" rIns="0" bIns="0" anchor="ctr"/>
          <a:lstStyle>
            <a:lvl1pPr marL="0" indent="0" algn="ctr">
              <a:buNone/>
              <a:defRPr/>
            </a:lvl1pPr>
          </a:lstStyle>
          <a:p>
            <a:r>
              <a:rPr lang="en-US" noProof="0" dirty="0"/>
              <a:t>Click icon to add picture</a:t>
            </a:r>
            <a:endParaRPr lang="en-GB" noProof="0" dirty="0"/>
          </a:p>
        </p:txBody>
      </p:sp>
    </p:spTree>
    <p:extLst>
      <p:ext uri="{BB962C8B-B14F-4D97-AF65-F5344CB8AC3E}">
        <p14:creationId xmlns:p14="http://schemas.microsoft.com/office/powerpoint/2010/main" val="278372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a:srcRect/>
          <a:stretch/>
        </p:blipFill>
        <p:spPr>
          <a:xfrm rot="10800000">
            <a:off x="7620000" y="0"/>
            <a:ext cx="4572000"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310800" y="1137600"/>
            <a:ext cx="4734000" cy="4579200"/>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Tree>
    <p:extLst>
      <p:ext uri="{BB962C8B-B14F-4D97-AF65-F5344CB8AC3E}">
        <p14:creationId xmlns:p14="http://schemas.microsoft.com/office/powerpoint/2010/main" val="4047838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a:stretch>
            <a:fillRect/>
          </a:stretch>
        </p:blipFill>
        <p:spPr>
          <a:xfrm>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en-US" noProof="0" dirty="0"/>
              <a:t>Click icon to add picture</a:t>
            </a:r>
            <a:endParaRPr lang="en-GB" noProof="0" dirty="0"/>
          </a:p>
        </p:txBody>
      </p:sp>
    </p:spTree>
    <p:extLst>
      <p:ext uri="{BB962C8B-B14F-4D97-AF65-F5344CB8AC3E}">
        <p14:creationId xmlns:p14="http://schemas.microsoft.com/office/powerpoint/2010/main" val="187438645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a:stretch>
            <a:fillRect/>
          </a:stretch>
        </p:blipFill>
        <p:spPr>
          <a:xfrm rot="10800000">
            <a:off x="0" y="2097090"/>
            <a:ext cx="3570682"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Tree>
    <p:extLst>
      <p:ext uri="{BB962C8B-B14F-4D97-AF65-F5344CB8AC3E}">
        <p14:creationId xmlns:p14="http://schemas.microsoft.com/office/powerpoint/2010/main" val="80070794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en-US" noProof="0" dirty="0"/>
              <a:t>Click icon to add picture</a:t>
            </a:r>
            <a:endParaRPr lang="en-GB" noProof="0" dirty="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25227338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dirty="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1" i="0">
                <a:solidFill>
                  <a:schemeClr val="accent1"/>
                </a:solidFill>
                <a:latin typeface="+mj-lt"/>
                <a:ea typeface="IAS Ribbon Sans Regular" pitchFamily="2" charset="0"/>
              </a:defRPr>
            </a:lvl1pPr>
          </a:lstStyle>
          <a:p>
            <a:pPr lvl="0"/>
            <a:r>
              <a:rPr lang="en-GB" noProof="0" dirty="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2" name="Picture 1">
            <a:extLst>
              <a:ext uri="{FF2B5EF4-FFF2-40B4-BE49-F238E27FC236}">
                <a16:creationId xmlns:a16="http://schemas.microsoft.com/office/drawing/2014/main" id="{B59B3F29-75B8-BD6C-204A-CAA4C9B129CE}"/>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2696101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471358"/>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141"/>
        <p:cNvGrpSpPr/>
        <p:nvPr/>
      </p:nvGrpSpPr>
      <p:grpSpPr>
        <a:xfrm>
          <a:off x="0" y="0"/>
          <a:ext cx="0" cy="0"/>
          <a:chOff x="0" y="0"/>
          <a:chExt cx="0" cy="0"/>
        </a:xfrm>
      </p:grpSpPr>
      <p:sp>
        <p:nvSpPr>
          <p:cNvPr id="142" name="Google Shape;14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5" name="Google Shape;1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46" name="Google Shape;14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402200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en-US" noProof="0"/>
              <a:t>Click to edit Master title style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a:stretch>
            <a:fillRect/>
          </a:stretch>
        </p:blipFill>
        <p:spPr>
          <a:xfrm>
            <a:off x="0" y="2058000"/>
            <a:ext cx="3600000" cy="4800000"/>
          </a:xfrm>
          <a:prstGeom prst="rect">
            <a:avLst/>
          </a:prstGeom>
        </p:spPr>
      </p:pic>
    </p:spTree>
    <p:extLst>
      <p:ext uri="{BB962C8B-B14F-4D97-AF65-F5344CB8AC3E}">
        <p14:creationId xmlns:p14="http://schemas.microsoft.com/office/powerpoint/2010/main" val="3177910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a:p>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 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a:t>
            </a:r>
          </a:p>
          <a:p>
            <a:pPr marL="457200" indent="-457200">
              <a:buFont typeface="Arial" panose="020B0604020202020204" pitchFamily="34" charset="0"/>
              <a:buChar char="•"/>
            </a:pPr>
            <a:r>
              <a:rPr lang="en-GB" noProof="0" dirty="0"/>
              <a:t>Donec </a:t>
            </a:r>
            <a:r>
              <a:rPr lang="en-GB" noProof="0" dirty="0" err="1"/>
              <a:t>rutrum</a:t>
            </a:r>
            <a:r>
              <a:rPr lang="en-GB" noProof="0" dirty="0"/>
              <a:t> </a:t>
            </a:r>
            <a:r>
              <a:rPr lang="en-GB" noProof="0" dirty="0" err="1"/>
              <a:t>congue</a:t>
            </a:r>
            <a:r>
              <a:rPr lang="en-GB" noProof="0" dirty="0"/>
              <a:t> </a:t>
            </a:r>
            <a:r>
              <a:rPr lang="en-GB" noProof="0" dirty="0" err="1"/>
              <a:t>leo</a:t>
            </a:r>
            <a:r>
              <a:rPr lang="en-GB" noProof="0" dirty="0"/>
              <a:t> </a:t>
            </a:r>
            <a:r>
              <a:rPr lang="en-GB" noProof="0" dirty="0" err="1"/>
              <a:t>eget</a:t>
            </a:r>
            <a:r>
              <a:rPr lang="en-GB" noProof="0" dirty="0"/>
              <a:t> </a:t>
            </a:r>
            <a:r>
              <a:rPr lang="en-GB" noProof="0" dirty="0" err="1"/>
              <a:t>malesuada</a:t>
            </a:r>
            <a:r>
              <a:rPr lang="en-GB" noProof="0" dirty="0"/>
              <a:t>.</a:t>
            </a:r>
          </a:p>
          <a:p>
            <a:pPr marL="457200" indent="-457200">
              <a:buFont typeface="Arial" panose="020B0604020202020204" pitchFamily="34" charset="0"/>
              <a:buChar char="•"/>
            </a:pPr>
            <a:r>
              <a:rPr lang="en-GB" noProof="0" dirty="0" err="1"/>
              <a:t>Curabitur</a:t>
            </a:r>
            <a:r>
              <a:rPr lang="en-GB" noProof="0" dirty="0"/>
              <a:t> </a:t>
            </a:r>
            <a:r>
              <a:rPr lang="en-GB" noProof="0" dirty="0" err="1"/>
              <a:t>aliquet</a:t>
            </a:r>
            <a:r>
              <a:rPr lang="en-GB" noProof="0" dirty="0"/>
              <a:t> </a:t>
            </a:r>
            <a:r>
              <a:rPr lang="en-GB" noProof="0" dirty="0" err="1"/>
              <a:t>quam</a:t>
            </a:r>
            <a:r>
              <a:rPr lang="en-GB" noProof="0" dirty="0"/>
              <a:t> id dui </a:t>
            </a:r>
            <a:r>
              <a:rPr lang="en-GB" noProof="0" dirty="0" err="1"/>
              <a:t>posuere</a:t>
            </a:r>
            <a:r>
              <a:rPr lang="en-GB" noProof="0" dirty="0"/>
              <a:t> </a:t>
            </a:r>
            <a:r>
              <a:rPr lang="en-GB" noProof="0" dirty="0" err="1"/>
              <a:t>blandit</a:t>
            </a:r>
            <a:r>
              <a:rPr lang="en-GB" noProof="0" dirty="0"/>
              <a:t>.</a:t>
            </a:r>
          </a:p>
          <a:p>
            <a:pPr marL="457200" indent="-457200">
              <a:buFont typeface="Arial" panose="020B0604020202020204" pitchFamily="34" charset="0"/>
              <a:buChar char="•"/>
            </a:pPr>
            <a:r>
              <a:rPr lang="en-GB" noProof="0" dirty="0"/>
              <a:t>Proin </a:t>
            </a:r>
            <a:r>
              <a:rPr lang="en-GB" noProof="0" dirty="0" err="1"/>
              <a:t>eget</a:t>
            </a:r>
            <a:r>
              <a:rPr lang="en-GB" noProof="0" dirty="0"/>
              <a:t> </a:t>
            </a:r>
            <a:r>
              <a:rPr lang="en-GB" noProof="0" dirty="0" err="1"/>
              <a:t>tortor</a:t>
            </a:r>
            <a:r>
              <a:rPr lang="en-GB" noProof="0" dirty="0"/>
              <a:t> </a:t>
            </a:r>
            <a:r>
              <a:rPr lang="en-GB" noProof="0" dirty="0" err="1"/>
              <a:t>risus</a:t>
            </a:r>
            <a:r>
              <a:rPr lang="en-GB" noProof="0" dirty="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2" name="Picture 1">
            <a:extLst>
              <a:ext uri="{FF2B5EF4-FFF2-40B4-BE49-F238E27FC236}">
                <a16:creationId xmlns:a16="http://schemas.microsoft.com/office/drawing/2014/main" id="{057827BD-B4A1-A8BF-967A-5149D648CD1F}"/>
              </a:ext>
            </a:extLst>
          </p:cNvPr>
          <p:cNvPicPr>
            <a:picLocks noChangeAspect="1"/>
          </p:cNvPicPr>
          <p:nvPr userDrawn="1"/>
        </p:nvPicPr>
        <p:blipFill>
          <a:blip r:embed="rId2"/>
          <a:srcRect/>
          <a:stretch/>
        </p:blipFill>
        <p:spPr>
          <a:xfrm>
            <a:off x="0" y="2058000"/>
            <a:ext cx="3600000" cy="4800000"/>
          </a:xfrm>
          <a:prstGeom prst="rect">
            <a:avLst/>
          </a:prstGeom>
        </p:spPr>
      </p:pic>
    </p:spTree>
    <p:extLst>
      <p:ext uri="{BB962C8B-B14F-4D97-AF65-F5344CB8AC3E}">
        <p14:creationId xmlns:p14="http://schemas.microsoft.com/office/powerpoint/2010/main" val="3610919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2807284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a:srcRect/>
          <a:stretch/>
        </p:blipFill>
        <p:spPr>
          <a:xfrm>
            <a:off x="9886641" y="207065"/>
            <a:ext cx="2048330" cy="1318904"/>
          </a:xfrm>
          <a:prstGeom prst="rect">
            <a:avLst/>
          </a:prstGeom>
        </p:spPr>
      </p:pic>
    </p:spTree>
    <p:extLst>
      <p:ext uri="{BB962C8B-B14F-4D97-AF65-F5344CB8AC3E}">
        <p14:creationId xmlns:p14="http://schemas.microsoft.com/office/powerpoint/2010/main" val="4244057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mj-lt"/>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mj-lt"/>
                <a:ea typeface="IAS Ribbon Sans Bold" pitchFamily="2" charset="0"/>
              </a:defRPr>
            </a:lvl1pPr>
          </a:lstStyle>
          <a:p>
            <a:pPr lvl="0"/>
            <a:r>
              <a:rPr lang="en-GB" noProof="0" dirty="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23468389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en-US" noProof="0"/>
              <a:t>Edit Master text styles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52455822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Tree>
    <p:extLst>
      <p:ext uri="{BB962C8B-B14F-4D97-AF65-F5344CB8AC3E}">
        <p14:creationId xmlns:p14="http://schemas.microsoft.com/office/powerpoint/2010/main" val="418368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en-US" noProof="0"/>
              <a:t>Edit Master text styles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22 – 26 July · Munich, Germany and virtual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dirty="0">
                <a:solidFill>
                  <a:schemeClr val="tx1"/>
                </a:solidFill>
                <a:effectLst/>
                <a:latin typeface="+mn-lt"/>
                <a:ea typeface="IAS Ribbon Sans Regular" pitchFamily="2" charset="0"/>
                <a:cs typeface="+mn-cs"/>
              </a:rPr>
              <a:t>aids2024.org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dirty="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dirty="0" err="1"/>
              <a:t>Nulla</a:t>
            </a:r>
            <a:r>
              <a:rPr lang="en-GB" noProof="0" dirty="0"/>
              <a:t> </a:t>
            </a:r>
            <a:r>
              <a:rPr lang="en-GB" noProof="0" dirty="0" err="1"/>
              <a:t>quis</a:t>
            </a:r>
            <a:r>
              <a:rPr lang="en-GB" noProof="0" dirty="0"/>
              <a:t> lorem </a:t>
            </a:r>
            <a:r>
              <a:rPr lang="en-GB" noProof="0" dirty="0" err="1"/>
              <a:t>ut</a:t>
            </a:r>
            <a:r>
              <a:rPr lang="en-GB" noProof="0" dirty="0"/>
              <a:t> libero </a:t>
            </a:r>
            <a:r>
              <a:rPr lang="en-GB" noProof="0" dirty="0" err="1"/>
              <a:t>malesuada</a:t>
            </a:r>
            <a:r>
              <a:rPr lang="en-GB" noProof="0" dirty="0"/>
              <a:t> </a:t>
            </a:r>
            <a:r>
              <a:rPr lang="en-GB" noProof="0" dirty="0" err="1"/>
              <a:t>feugiat</a:t>
            </a:r>
            <a:r>
              <a:rPr lang="en-GB" noProof="0" dirty="0"/>
              <a:t>. </a:t>
            </a:r>
            <a:r>
              <a:rPr lang="en-GB" noProof="0" dirty="0" err="1"/>
              <a:t>Curabitur</a:t>
            </a:r>
            <a:r>
              <a:rPr lang="en-GB" noProof="0" dirty="0"/>
              <a:t> non </a:t>
            </a:r>
            <a:r>
              <a:rPr lang="en-GB" noProof="0" dirty="0" err="1"/>
              <a:t>nulla</a:t>
            </a:r>
            <a:r>
              <a:rPr lang="en-GB" noProof="0" dirty="0"/>
              <a:t> sit </a:t>
            </a:r>
            <a:r>
              <a:rPr lang="en-GB" noProof="0" dirty="0" err="1"/>
              <a:t>amet</a:t>
            </a:r>
            <a:r>
              <a:rPr lang="en-GB" noProof="0" dirty="0"/>
              <a:t> </a:t>
            </a:r>
            <a:r>
              <a:rPr lang="en-GB" noProof="0" dirty="0" err="1"/>
              <a:t>nisl</a:t>
            </a:r>
            <a:r>
              <a:rPr lang="en-GB" noProof="0" dirty="0"/>
              <a:t> tempus convallis </a:t>
            </a:r>
            <a:r>
              <a:rPr lang="en-GB" noProof="0" dirty="0" err="1"/>
              <a:t>quis</a:t>
            </a:r>
            <a:r>
              <a:rPr lang="en-GB" noProof="0" dirty="0"/>
              <a:t> ac </a:t>
            </a:r>
            <a:r>
              <a:rPr lang="en-GB" noProof="0" dirty="0" err="1"/>
              <a:t>lectus</a:t>
            </a:r>
            <a:r>
              <a:rPr lang="en-GB" noProof="0" dirty="0"/>
              <a:t>.</a:t>
            </a:r>
          </a:p>
        </p:txBody>
      </p:sp>
    </p:spTree>
    <p:extLst>
      <p:ext uri="{BB962C8B-B14F-4D97-AF65-F5344CB8AC3E}">
        <p14:creationId xmlns:p14="http://schemas.microsoft.com/office/powerpoint/2010/main" val="872391255"/>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21"/>
          <a:srcRect/>
          <a:stretch/>
        </p:blipFill>
        <p:spPr>
          <a:xfrm>
            <a:off x="251232" y="207065"/>
            <a:ext cx="2048330" cy="1318904"/>
          </a:xfrm>
          <a:prstGeom prst="rect">
            <a:avLst/>
          </a:prstGeom>
        </p:spPr>
      </p:pic>
    </p:spTree>
    <p:extLst>
      <p:ext uri="{BB962C8B-B14F-4D97-AF65-F5344CB8AC3E}">
        <p14:creationId xmlns:p14="http://schemas.microsoft.com/office/powerpoint/2010/main" val="2999483053"/>
      </p:ext>
    </p:extLst>
  </p:cSld>
  <p:clrMap bg1="lt1" tx1="dk1" bg2="lt2" tx2="dk2" accent1="accent1" accent2="accent2" accent3="accent3" accent4="accent4" accent5="accent5" accent6="accent6" hlink="hlink" folHlink="folHlink"/>
  <p:sldLayoutIdLst>
    <p:sldLayoutId id="2147483693" r:id="rId1"/>
    <p:sldLayoutId id="2147483673" r:id="rId2"/>
    <p:sldLayoutId id="2147483684" r:id="rId3"/>
    <p:sldLayoutId id="2147483690" r:id="rId4"/>
    <p:sldLayoutId id="2147483694" r:id="rId5"/>
    <p:sldLayoutId id="2147483691" r:id="rId6"/>
    <p:sldLayoutId id="2147483665" r:id="rId7"/>
    <p:sldLayoutId id="2147483667" r:id="rId8"/>
    <p:sldLayoutId id="2147483698" r:id="rId9"/>
    <p:sldLayoutId id="2147483699" r:id="rId10"/>
    <p:sldLayoutId id="2147483700" r:id="rId11"/>
    <p:sldLayoutId id="2147483686" r:id="rId12"/>
    <p:sldLayoutId id="2147483696" r:id="rId13"/>
    <p:sldLayoutId id="2147483687" r:id="rId14"/>
    <p:sldLayoutId id="2147483697" r:id="rId15"/>
    <p:sldLayoutId id="2147483674" r:id="rId16"/>
    <p:sldLayoutId id="2147483688" r:id="rId17"/>
    <p:sldLayoutId id="2147483692" r:id="rId18"/>
    <p:sldLayoutId id="2147483701" r:id="rId19"/>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eg"/><Relationship Id="rId7"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7.emf"/><Relationship Id="rId11" Type="http://schemas.openxmlformats.org/officeDocument/2006/relationships/image" Target="../media/image32.emf"/><Relationship Id="rId5" Type="http://schemas.openxmlformats.org/officeDocument/2006/relationships/image" Target="../media/image26.emf"/><Relationship Id="rId10" Type="http://schemas.openxmlformats.org/officeDocument/2006/relationships/image" Target="../media/image31.emf"/><Relationship Id="rId4" Type="http://schemas.openxmlformats.org/officeDocument/2006/relationships/image" Target="../media/image25.jpeg"/><Relationship Id="rId9" Type="http://schemas.openxmlformats.org/officeDocument/2006/relationships/image" Target="../media/image30.emf"/></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3" Type="http://schemas.openxmlformats.org/officeDocument/2006/relationships/image" Target="../media/image34.jpeg"/><Relationship Id="rId7" Type="http://schemas.openxmlformats.org/officeDocument/2006/relationships/image" Target="../media/image38.svg"/><Relationship Id="rId12"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image" Target="../media/image47.jpe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jpeg"/><Relationship Id="rId15" Type="http://schemas.openxmlformats.org/officeDocument/2006/relationships/image" Target="../media/image4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0.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20.xml"/><Relationship Id="rId16" Type="http://schemas.openxmlformats.org/officeDocument/2006/relationships/image" Target="../media/image64.svg"/><Relationship Id="rId1" Type="http://schemas.openxmlformats.org/officeDocument/2006/relationships/slideLayout" Target="../slideLayouts/slideLayout9.xml"/><Relationship Id="rId6" Type="http://schemas.openxmlformats.org/officeDocument/2006/relationships/image" Target="../media/image54.gif"/><Relationship Id="rId11" Type="http://schemas.openxmlformats.org/officeDocument/2006/relationships/image" Target="../media/image59.png"/><Relationship Id="rId5" Type="http://schemas.openxmlformats.org/officeDocument/2006/relationships/image" Target="../media/image53.jpe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0.sv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chart" Target="../charts/chart3.xml"/><Relationship Id="rId7" Type="http://schemas.openxmlformats.org/officeDocument/2006/relationships/image" Target="../media/image74.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80.svg"/><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85.emf"/><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14/relationships/chartEx" Target="../charts/chartEx1.xml"/><Relationship Id="rId7" Type="http://schemas.microsoft.com/office/2014/relationships/chartEx" Target="../charts/chartEx3.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9.png"/><Relationship Id="rId5" Type="http://schemas.microsoft.com/office/2014/relationships/chartEx" Target="../charts/chartEx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14/relationships/chartEx" Target="../charts/chartEx4.xml"/><Relationship Id="rId7" Type="http://schemas.microsoft.com/office/2014/relationships/chartEx" Target="../charts/chartEx6.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14/relationships/chartEx" Target="../charts/chartEx5.xml"/><Relationship Id="rId10" Type="http://schemas.openxmlformats.org/officeDocument/2006/relationships/image" Target="../media/image15.png"/><Relationship Id="rId4" Type="http://schemas.openxmlformats.org/officeDocument/2006/relationships/image" Target="../media/image12.png"/><Relationship Id="rId9" Type="http://schemas.microsoft.com/office/2014/relationships/chartEx" Target="../charts/chartEx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116391" y="1812056"/>
            <a:ext cx="7507573" cy="4296397"/>
          </a:xfrm>
        </p:spPr>
        <p:txBody>
          <a:bodyPr anchor="ctr" anchorCtr="0">
            <a:normAutofit/>
          </a:bodyPr>
          <a:lstStyle/>
          <a:p>
            <a:pPr>
              <a:lnSpc>
                <a:spcPct val="100000"/>
              </a:lnSpc>
            </a:pPr>
            <a:r>
              <a:rPr lang="en-KE" sz="4400" dirty="0">
                <a:solidFill>
                  <a:srgbClr val="E0001B"/>
                </a:solidFill>
              </a:rPr>
              <a:t>PrEP implementation in low- and middle-income countries: </a:t>
            </a:r>
            <a:br>
              <a:rPr lang="en-US" sz="4400" dirty="0">
                <a:solidFill>
                  <a:srgbClr val="E0001B"/>
                </a:solidFill>
              </a:rPr>
            </a:br>
            <a:r>
              <a:rPr lang="en-KE" sz="4400" dirty="0">
                <a:solidFill>
                  <a:srgbClr val="E0001B"/>
                </a:solidFill>
              </a:rPr>
              <a:t>Challenges and</a:t>
            </a:r>
            <a:r>
              <a:rPr lang="en-US" sz="4400" dirty="0">
                <a:solidFill>
                  <a:srgbClr val="E0001B"/>
                </a:solidFill>
              </a:rPr>
              <a:t> </a:t>
            </a:r>
            <a:r>
              <a:rPr lang="en-KE" sz="4400" dirty="0">
                <a:solidFill>
                  <a:srgbClr val="E0001B"/>
                </a:solidFill>
              </a:rPr>
              <a:t>opportunities</a:t>
            </a:r>
            <a:endParaRPr lang="en-GB" sz="4400" dirty="0">
              <a:solidFill>
                <a:srgbClr val="E0001B"/>
              </a:solidFill>
            </a:endParaRPr>
          </a:p>
        </p:txBody>
      </p:sp>
      <p:sp>
        <p:nvSpPr>
          <p:cNvPr id="4" name="Text Placeholder 3">
            <a:extLst>
              <a:ext uri="{FF2B5EF4-FFF2-40B4-BE49-F238E27FC236}">
                <a16:creationId xmlns:a16="http://schemas.microsoft.com/office/drawing/2014/main" id="{44289A9C-59C8-D96C-FF8D-6EF6BF55A525}"/>
              </a:ext>
            </a:extLst>
          </p:cNvPr>
          <p:cNvSpPr>
            <a:spLocks noGrp="1"/>
          </p:cNvSpPr>
          <p:nvPr>
            <p:ph type="body" sz="quarter" idx="11"/>
          </p:nvPr>
        </p:nvSpPr>
        <p:spPr/>
        <p:txBody>
          <a:bodyPr>
            <a:normAutofit/>
          </a:bodyPr>
          <a:lstStyle/>
          <a:p>
            <a:r>
              <a:rPr lang="en-GB" sz="2000" dirty="0"/>
              <a:t>Elizabeth Irungu, Jhpiego </a:t>
            </a:r>
          </a:p>
        </p:txBody>
      </p:sp>
    </p:spTree>
    <p:extLst>
      <p:ext uri="{BB962C8B-B14F-4D97-AF65-F5344CB8AC3E}">
        <p14:creationId xmlns:p14="http://schemas.microsoft.com/office/powerpoint/2010/main" val="924144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US" dirty="0"/>
              <a:t>Failure to reach key populations with prevention</a:t>
            </a:r>
            <a:endParaRPr lang="en-GB" dirty="0">
              <a:solidFill>
                <a:srgbClr val="E0001B"/>
              </a:solidFill>
            </a:endParaRPr>
          </a:p>
        </p:txBody>
      </p:sp>
      <p:grpSp>
        <p:nvGrpSpPr>
          <p:cNvPr id="2" name="Group 1">
            <a:extLst>
              <a:ext uri="{FF2B5EF4-FFF2-40B4-BE49-F238E27FC236}">
                <a16:creationId xmlns:a16="http://schemas.microsoft.com/office/drawing/2014/main" id="{B9105F76-2D14-4359-95C6-F3FCCB13AD64}"/>
              </a:ext>
            </a:extLst>
          </p:cNvPr>
          <p:cNvGrpSpPr/>
          <p:nvPr/>
        </p:nvGrpSpPr>
        <p:grpSpPr>
          <a:xfrm>
            <a:off x="578069" y="2058268"/>
            <a:ext cx="7417634" cy="4230692"/>
            <a:chOff x="491899" y="1983605"/>
            <a:chExt cx="7417634" cy="4230692"/>
          </a:xfrm>
        </p:grpSpPr>
        <p:sp>
          <p:nvSpPr>
            <p:cNvPr id="8" name="Rectangle 7">
              <a:extLst>
                <a:ext uri="{FF2B5EF4-FFF2-40B4-BE49-F238E27FC236}">
                  <a16:creationId xmlns:a16="http://schemas.microsoft.com/office/drawing/2014/main" id="{A33471AC-3672-4BCC-81CA-F43BD108C71B}"/>
                </a:ext>
              </a:extLst>
            </p:cNvPr>
            <p:cNvSpPr/>
            <p:nvPr/>
          </p:nvSpPr>
          <p:spPr>
            <a:xfrm>
              <a:off x="491899" y="5290967"/>
              <a:ext cx="7149873" cy="923330"/>
            </a:xfrm>
            <a:prstGeom prst="rect">
              <a:avLst/>
            </a:prstGeom>
          </p:spPr>
          <p:txBody>
            <a:bodyPr wrap="square">
              <a:spAutoFit/>
            </a:bodyPr>
            <a:lstStyle/>
            <a:p>
              <a:r>
                <a:rPr lang="en-US" dirty="0">
                  <a:solidFill>
                    <a:srgbClr val="000000"/>
                  </a:solidFill>
                </a:rPr>
                <a:t>Coverage of HIV prevention interventions among key populations, select countries with available data, Asia and the Pacific, 2018–2022 </a:t>
              </a:r>
              <a:endParaRPr lang="en-KE" dirty="0">
                <a:solidFill>
                  <a:srgbClr val="000000"/>
                </a:solidFill>
              </a:endParaRPr>
            </a:p>
          </p:txBody>
        </p:sp>
        <p:pic>
          <p:nvPicPr>
            <p:cNvPr id="9" name="Picture 8">
              <a:extLst>
                <a:ext uri="{FF2B5EF4-FFF2-40B4-BE49-F238E27FC236}">
                  <a16:creationId xmlns:a16="http://schemas.microsoft.com/office/drawing/2014/main" id="{592C93B3-961A-4751-9725-9C21B2A897DD}"/>
                </a:ext>
              </a:extLst>
            </p:cNvPr>
            <p:cNvPicPr>
              <a:picLocks noChangeAspect="1"/>
            </p:cNvPicPr>
            <p:nvPr/>
          </p:nvPicPr>
          <p:blipFill rotWithShape="1">
            <a:blip r:embed="rId3"/>
            <a:srcRect l="4379" t="17040" r="3754" b="11485"/>
            <a:stretch/>
          </p:blipFill>
          <p:spPr>
            <a:xfrm>
              <a:off x="578069" y="1983605"/>
              <a:ext cx="7331464" cy="3208555"/>
            </a:xfrm>
            <a:prstGeom prst="rect">
              <a:avLst/>
            </a:prstGeom>
            <a:ln w="6350">
              <a:solidFill>
                <a:schemeClr val="tx1"/>
              </a:solidFill>
            </a:ln>
            <a:effectLst>
              <a:outerShdw blurRad="50800" dist="38100" dir="2700000" algn="tl" rotWithShape="0">
                <a:prstClr val="black">
                  <a:alpha val="40000"/>
                </a:prstClr>
              </a:outerShdw>
            </a:effectLst>
          </p:spPr>
        </p:pic>
      </p:grpSp>
      <p:sp>
        <p:nvSpPr>
          <p:cNvPr id="10" name="Rectangle 9">
            <a:extLst>
              <a:ext uri="{FF2B5EF4-FFF2-40B4-BE49-F238E27FC236}">
                <a16:creationId xmlns:a16="http://schemas.microsoft.com/office/drawing/2014/main" id="{0DE98300-1C49-4EB4-92AE-C8987EF9DAAC}"/>
              </a:ext>
            </a:extLst>
          </p:cNvPr>
          <p:cNvSpPr/>
          <p:nvPr/>
        </p:nvSpPr>
        <p:spPr>
          <a:xfrm>
            <a:off x="8571771" y="4682757"/>
            <a:ext cx="2787988" cy="523220"/>
          </a:xfrm>
          <a:prstGeom prst="rect">
            <a:avLst/>
          </a:prstGeom>
        </p:spPr>
        <p:txBody>
          <a:bodyPr wrap="square">
            <a:spAutoFit/>
          </a:bodyPr>
          <a:lstStyle/>
          <a:p>
            <a:r>
              <a:rPr lang="en-US" sz="1400" dirty="0">
                <a:solidFill>
                  <a:schemeClr val="bg1"/>
                </a:solidFill>
              </a:rPr>
              <a:t>Source: </a:t>
            </a:r>
          </a:p>
          <a:p>
            <a:r>
              <a:rPr lang="en-US" sz="1400" i="1" dirty="0">
                <a:solidFill>
                  <a:schemeClr val="bg1"/>
                </a:solidFill>
              </a:rPr>
              <a:t>UNAIDS 2023 report</a:t>
            </a:r>
            <a:endParaRPr lang="en-KE" sz="1400" i="1" dirty="0">
              <a:solidFill>
                <a:schemeClr val="bg1"/>
              </a:solidFill>
            </a:endParaRPr>
          </a:p>
        </p:txBody>
      </p:sp>
      <p:sp>
        <p:nvSpPr>
          <p:cNvPr id="11" name="Text Placeholder 2">
            <a:extLst>
              <a:ext uri="{FF2B5EF4-FFF2-40B4-BE49-F238E27FC236}">
                <a16:creationId xmlns:a16="http://schemas.microsoft.com/office/drawing/2014/main" id="{578C9E98-689A-4937-97BC-09AC2CEB771F}"/>
              </a:ext>
            </a:extLst>
          </p:cNvPr>
          <p:cNvSpPr txBox="1">
            <a:spLocks/>
          </p:cNvSpPr>
          <p:nvPr/>
        </p:nvSpPr>
        <p:spPr>
          <a:xfrm>
            <a:off x="8571771" y="2058268"/>
            <a:ext cx="2580984" cy="3208555"/>
          </a:xfrm>
          <a:prstGeom prst="rect">
            <a:avLst/>
          </a:prstGeom>
          <a:solidFill>
            <a:srgbClr val="2C90CF"/>
          </a:solidFill>
          <a:effectLst>
            <a:outerShdw blurRad="50800" dist="38100" dir="2700000" algn="tl" rotWithShape="0">
              <a:prstClr val="black">
                <a:alpha val="40000"/>
              </a:prstClr>
            </a:outerShdw>
          </a:effectLst>
        </p:spPr>
        <p:txBody>
          <a:bodyPr tIns="274320" rIns="182880" bIns="457200"/>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110000"/>
              </a:lnSpc>
              <a:spcBef>
                <a:spcPts val="0"/>
              </a:spcBef>
              <a:buFont typeface="Arial" panose="020B0604020202020204" pitchFamily="34" charset="0"/>
              <a:buNone/>
            </a:pPr>
            <a:r>
              <a:rPr lang="en-US" sz="2000" dirty="0">
                <a:solidFill>
                  <a:schemeClr val="bg1"/>
                </a:solidFill>
              </a:rPr>
              <a:t>Coverage of HIV prevention programs is </a:t>
            </a:r>
            <a:r>
              <a:rPr lang="en-US" sz="2000" b="1" dirty="0">
                <a:solidFill>
                  <a:schemeClr val="bg1"/>
                </a:solidFill>
              </a:rPr>
              <a:t>low</a:t>
            </a:r>
            <a:r>
              <a:rPr lang="en-US" sz="2000" dirty="0">
                <a:solidFill>
                  <a:schemeClr val="bg1"/>
                </a:solidFill>
              </a:rPr>
              <a:t> </a:t>
            </a:r>
            <a:r>
              <a:rPr lang="en-US" sz="2000" b="1" dirty="0">
                <a:solidFill>
                  <a:schemeClr val="bg1"/>
                </a:solidFill>
              </a:rPr>
              <a:t>among key populations </a:t>
            </a:r>
            <a:endParaRPr lang="en-KE" sz="2000" b="1" dirty="0">
              <a:solidFill>
                <a:schemeClr val="bg1"/>
              </a:solidFill>
            </a:endParaRPr>
          </a:p>
        </p:txBody>
      </p:sp>
      <p:grpSp>
        <p:nvGrpSpPr>
          <p:cNvPr id="12" name="Group 11">
            <a:extLst>
              <a:ext uri="{FF2B5EF4-FFF2-40B4-BE49-F238E27FC236}">
                <a16:creationId xmlns:a16="http://schemas.microsoft.com/office/drawing/2014/main" id="{43CB97A6-5796-4232-A953-C8F39C3C8BD2}"/>
              </a:ext>
            </a:extLst>
          </p:cNvPr>
          <p:cNvGrpSpPr/>
          <p:nvPr/>
        </p:nvGrpSpPr>
        <p:grpSpPr>
          <a:xfrm>
            <a:off x="8786619" y="4232301"/>
            <a:ext cx="2183945" cy="988028"/>
            <a:chOff x="8670472" y="4221257"/>
            <a:chExt cx="2183945" cy="982625"/>
          </a:xfrm>
        </p:grpSpPr>
        <p:sp>
          <p:nvSpPr>
            <p:cNvPr id="13" name="Rectangle 12">
              <a:extLst>
                <a:ext uri="{FF2B5EF4-FFF2-40B4-BE49-F238E27FC236}">
                  <a16:creationId xmlns:a16="http://schemas.microsoft.com/office/drawing/2014/main" id="{BC1B5486-0175-4824-91B3-F2ED219117E1}"/>
                </a:ext>
              </a:extLst>
            </p:cNvPr>
            <p:cNvSpPr/>
            <p:nvPr/>
          </p:nvSpPr>
          <p:spPr>
            <a:xfrm>
              <a:off x="8670472" y="4401404"/>
              <a:ext cx="1352760" cy="646331"/>
            </a:xfrm>
            <a:prstGeom prst="rect">
              <a:avLst/>
            </a:prstGeom>
          </p:spPr>
          <p:txBody>
            <a:bodyPr wrap="square">
              <a:spAutoFit/>
            </a:bodyPr>
            <a:lstStyle/>
            <a:p>
              <a:pPr algn="r"/>
              <a:r>
                <a:rPr lang="en-US" sz="1200" dirty="0">
                  <a:solidFill>
                    <a:schemeClr val="bg1"/>
                  </a:solidFill>
                </a:rPr>
                <a:t>Source: </a:t>
              </a:r>
            </a:p>
            <a:p>
              <a:pPr algn="r"/>
              <a:r>
                <a:rPr lang="en-US" sz="1200" dirty="0">
                  <a:solidFill>
                    <a:schemeClr val="bg1"/>
                  </a:solidFill>
                </a:rPr>
                <a:t>UNAIDS 2023 report</a:t>
              </a:r>
              <a:endParaRPr lang="en-KE" sz="1200" dirty="0">
                <a:solidFill>
                  <a:schemeClr val="bg1"/>
                </a:solidFill>
              </a:endParaRPr>
            </a:p>
          </p:txBody>
        </p:sp>
        <p:pic>
          <p:nvPicPr>
            <p:cNvPr id="14" name="Graphic 13">
              <a:extLst>
                <a:ext uri="{FF2B5EF4-FFF2-40B4-BE49-F238E27FC236}">
                  <a16:creationId xmlns:a16="http://schemas.microsoft.com/office/drawing/2014/main" id="{29ADA217-BE53-4D3C-A586-5B28715B4C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69557" y="4221257"/>
              <a:ext cx="684860" cy="982625"/>
            </a:xfrm>
            <a:prstGeom prst="rect">
              <a:avLst/>
            </a:prstGeom>
          </p:spPr>
        </p:pic>
      </p:grpSp>
    </p:spTree>
    <p:extLst>
      <p:ext uri="{BB962C8B-B14F-4D97-AF65-F5344CB8AC3E}">
        <p14:creationId xmlns:p14="http://schemas.microsoft.com/office/powerpoint/2010/main" val="2120620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normAutofit fontScale="90000"/>
          </a:bodyPr>
          <a:lstStyle/>
          <a:p>
            <a:r>
              <a:rPr lang="en-US" dirty="0"/>
              <a:t>High-income countries fail to match PrEP use to PrEP need</a:t>
            </a:r>
            <a:endParaRPr lang="en-GB" dirty="0">
              <a:solidFill>
                <a:srgbClr val="E0001B"/>
              </a:solidFill>
            </a:endParaRPr>
          </a:p>
        </p:txBody>
      </p:sp>
      <p:sp>
        <p:nvSpPr>
          <p:cNvPr id="10" name="Rectangle 9">
            <a:extLst>
              <a:ext uri="{FF2B5EF4-FFF2-40B4-BE49-F238E27FC236}">
                <a16:creationId xmlns:a16="http://schemas.microsoft.com/office/drawing/2014/main" id="{0DE98300-1C49-4EB4-92AE-C8987EF9DAAC}"/>
              </a:ext>
            </a:extLst>
          </p:cNvPr>
          <p:cNvSpPr/>
          <p:nvPr/>
        </p:nvSpPr>
        <p:spPr>
          <a:xfrm>
            <a:off x="8670471" y="4682758"/>
            <a:ext cx="2253530" cy="461665"/>
          </a:xfrm>
          <a:prstGeom prst="rect">
            <a:avLst/>
          </a:prstGeom>
        </p:spPr>
        <p:txBody>
          <a:bodyPr wrap="square">
            <a:spAutoFit/>
          </a:bodyPr>
          <a:lstStyle/>
          <a:p>
            <a:r>
              <a:rPr lang="en-US" sz="1200" dirty="0">
                <a:solidFill>
                  <a:schemeClr val="bg1"/>
                </a:solidFill>
              </a:rPr>
              <a:t>Source: </a:t>
            </a:r>
          </a:p>
          <a:p>
            <a:r>
              <a:rPr lang="en-US" sz="1200" dirty="0">
                <a:solidFill>
                  <a:schemeClr val="bg1"/>
                </a:solidFill>
              </a:rPr>
              <a:t>UNAIDS 2023 report</a:t>
            </a:r>
            <a:endParaRPr lang="en-KE" sz="1200" dirty="0">
              <a:solidFill>
                <a:schemeClr val="bg1"/>
              </a:solidFill>
            </a:endParaRPr>
          </a:p>
        </p:txBody>
      </p:sp>
      <p:pic>
        <p:nvPicPr>
          <p:cNvPr id="11" name="Picture 10">
            <a:extLst>
              <a:ext uri="{FF2B5EF4-FFF2-40B4-BE49-F238E27FC236}">
                <a16:creationId xmlns:a16="http://schemas.microsoft.com/office/drawing/2014/main" id="{1DA1D381-3E09-443B-B0A3-516E582C3F42}"/>
              </a:ext>
            </a:extLst>
          </p:cNvPr>
          <p:cNvPicPr>
            <a:picLocks noChangeAspect="1"/>
          </p:cNvPicPr>
          <p:nvPr/>
        </p:nvPicPr>
        <p:blipFill rotWithShape="1">
          <a:blip r:embed="rId3"/>
          <a:srcRect t="5980"/>
          <a:stretch/>
        </p:blipFill>
        <p:spPr>
          <a:xfrm>
            <a:off x="7315200" y="1753333"/>
            <a:ext cx="4415656" cy="4541317"/>
          </a:xfrm>
          <a:prstGeom prst="rect">
            <a:avLst/>
          </a:prstGeom>
          <a:ln w="6350">
            <a:solidFill>
              <a:schemeClr val="tx1"/>
            </a:solidFill>
          </a:ln>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53943184-7648-49EA-865D-92C3D5CCAED6}"/>
              </a:ext>
            </a:extLst>
          </p:cNvPr>
          <p:cNvSpPr txBox="1">
            <a:spLocks/>
          </p:cNvSpPr>
          <p:nvPr/>
        </p:nvSpPr>
        <p:spPr>
          <a:xfrm>
            <a:off x="461144" y="1683350"/>
            <a:ext cx="6429513" cy="441545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Courier New" panose="02070309020205020404" pitchFamily="49" charset="0"/>
              <a:buNone/>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200"/>
              </a:spcBef>
              <a:buFont typeface="Arial" panose="020B0604020202020204" pitchFamily="34" charset="0"/>
              <a:buChar char="•"/>
            </a:pPr>
            <a:r>
              <a:rPr lang="en-US" sz="2400" dirty="0">
                <a:solidFill>
                  <a:srgbClr val="000000"/>
                </a:solidFill>
              </a:rPr>
              <a:t>PrEP fails to reach the people who need it most</a:t>
            </a:r>
          </a:p>
          <a:p>
            <a:pPr marL="342900" indent="-342900">
              <a:spcBef>
                <a:spcPts val="1200"/>
              </a:spcBef>
              <a:buFont typeface="Arial" panose="020B0604020202020204" pitchFamily="34" charset="0"/>
              <a:buChar char="•"/>
            </a:pPr>
            <a:r>
              <a:rPr lang="en-US" sz="2400" dirty="0">
                <a:solidFill>
                  <a:srgbClr val="000000"/>
                </a:solidFill>
              </a:rPr>
              <a:t>Black and Hispanic populations in the United States:</a:t>
            </a:r>
            <a:endParaRPr lang="en-US" sz="2400" dirty="0">
              <a:solidFill>
                <a:srgbClr val="000000"/>
              </a:solidFill>
              <a:cs typeface="Calibri"/>
            </a:endParaRPr>
          </a:p>
          <a:p>
            <a:pPr lvl="1" indent="-327025">
              <a:spcBef>
                <a:spcPts val="600"/>
              </a:spcBef>
            </a:pPr>
            <a:r>
              <a:rPr lang="en-US" sz="2200" dirty="0">
                <a:solidFill>
                  <a:srgbClr val="000000"/>
                </a:solidFill>
              </a:rPr>
              <a:t>Experience disproportionate shares of HIV infections </a:t>
            </a:r>
          </a:p>
          <a:p>
            <a:pPr lvl="1" indent="-327025">
              <a:spcBef>
                <a:spcPts val="600"/>
              </a:spcBef>
            </a:pPr>
            <a:r>
              <a:rPr lang="en-US" sz="2200" dirty="0">
                <a:solidFill>
                  <a:srgbClr val="000000"/>
                </a:solidFill>
              </a:rPr>
              <a:t>Have lower PrEP provision relative to population need  </a:t>
            </a:r>
            <a:endParaRPr lang="en-US" sz="2200" dirty="0">
              <a:solidFill>
                <a:srgbClr val="000000"/>
              </a:solidFill>
              <a:cs typeface="Calibri" panose="020F0502020204030204"/>
            </a:endParaRPr>
          </a:p>
          <a:p>
            <a:pPr marL="342900" indent="-342900">
              <a:spcBef>
                <a:spcPts val="1200"/>
              </a:spcBef>
              <a:buFont typeface="Arial" panose="020B0604020202020204" pitchFamily="34" charset="0"/>
              <a:buChar char="•"/>
            </a:pPr>
            <a:r>
              <a:rPr lang="en-US" sz="2400" dirty="0">
                <a:solidFill>
                  <a:srgbClr val="000000"/>
                </a:solidFill>
                <a:cs typeface="Calibri" panose="020F0502020204030204"/>
              </a:rPr>
              <a:t>High-income countries must address PrEP inequities among Black and Hispanic men and women</a:t>
            </a:r>
            <a:endParaRPr lang="en-US" sz="2400" dirty="0">
              <a:solidFill>
                <a:srgbClr val="000000"/>
              </a:solidFill>
            </a:endParaRPr>
          </a:p>
        </p:txBody>
      </p:sp>
      <p:sp>
        <p:nvSpPr>
          <p:cNvPr id="6" name="TextBox 5">
            <a:extLst>
              <a:ext uri="{FF2B5EF4-FFF2-40B4-BE49-F238E27FC236}">
                <a16:creationId xmlns:a16="http://schemas.microsoft.com/office/drawing/2014/main" id="{B0AA54A8-3642-4DE7-A537-4FF4E6ABC847}"/>
              </a:ext>
            </a:extLst>
          </p:cNvPr>
          <p:cNvSpPr txBox="1"/>
          <p:nvPr/>
        </p:nvSpPr>
        <p:spPr>
          <a:xfrm>
            <a:off x="3675900" y="6085371"/>
            <a:ext cx="3214757" cy="307777"/>
          </a:xfrm>
          <a:prstGeom prst="rect">
            <a:avLst/>
          </a:prstGeom>
          <a:noFill/>
        </p:spPr>
        <p:txBody>
          <a:bodyPr wrap="square" rtlCol="0">
            <a:spAutoFit/>
          </a:bodyPr>
          <a:lstStyle/>
          <a:p>
            <a:pPr>
              <a:lnSpc>
                <a:spcPct val="100000"/>
              </a:lnSpc>
              <a:spcAft>
                <a:spcPts val="3186"/>
              </a:spcAft>
            </a:pPr>
            <a:r>
              <a:rPr lang="en-US" sz="1400" dirty="0">
                <a:solidFill>
                  <a:srgbClr val="000000"/>
                </a:solidFill>
              </a:rPr>
              <a:t>Ref:</a:t>
            </a:r>
            <a:r>
              <a:rPr lang="en-US" sz="1400" i="1" dirty="0">
                <a:solidFill>
                  <a:srgbClr val="000000"/>
                </a:solidFill>
              </a:rPr>
              <a:t> Sullivan et al. Lancet 2024</a:t>
            </a:r>
            <a:endParaRPr lang="en-KE" sz="1400" i="1" dirty="0">
              <a:solidFill>
                <a:srgbClr val="000000"/>
              </a:solidFill>
            </a:endParaRPr>
          </a:p>
        </p:txBody>
      </p:sp>
    </p:spTree>
    <p:extLst>
      <p:ext uri="{BB962C8B-B14F-4D97-AF65-F5344CB8AC3E}">
        <p14:creationId xmlns:p14="http://schemas.microsoft.com/office/powerpoint/2010/main" val="87475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normAutofit/>
          </a:bodyPr>
          <a:lstStyle/>
          <a:p>
            <a:r>
              <a:rPr lang="en-US" dirty="0"/>
              <a:t>Explanations (excuses) for slow progress</a:t>
            </a:r>
            <a:endParaRPr lang="en-GB" dirty="0">
              <a:solidFill>
                <a:srgbClr val="E0001B"/>
              </a:solidFill>
            </a:endParaRPr>
          </a:p>
        </p:txBody>
      </p:sp>
      <p:sp>
        <p:nvSpPr>
          <p:cNvPr id="10" name="Rectangle 9">
            <a:extLst>
              <a:ext uri="{FF2B5EF4-FFF2-40B4-BE49-F238E27FC236}">
                <a16:creationId xmlns:a16="http://schemas.microsoft.com/office/drawing/2014/main" id="{0DE98300-1C49-4EB4-92AE-C8987EF9DAAC}"/>
              </a:ext>
            </a:extLst>
          </p:cNvPr>
          <p:cNvSpPr/>
          <p:nvPr/>
        </p:nvSpPr>
        <p:spPr>
          <a:xfrm>
            <a:off x="8670471" y="4682758"/>
            <a:ext cx="2253530" cy="461665"/>
          </a:xfrm>
          <a:prstGeom prst="rect">
            <a:avLst/>
          </a:prstGeom>
        </p:spPr>
        <p:txBody>
          <a:bodyPr wrap="square">
            <a:spAutoFit/>
          </a:bodyPr>
          <a:lstStyle/>
          <a:p>
            <a:r>
              <a:rPr lang="en-US" sz="1200" dirty="0">
                <a:solidFill>
                  <a:schemeClr val="bg1"/>
                </a:solidFill>
              </a:rPr>
              <a:t>Source: </a:t>
            </a:r>
          </a:p>
          <a:p>
            <a:r>
              <a:rPr lang="en-US" sz="1200" dirty="0">
                <a:solidFill>
                  <a:schemeClr val="bg1"/>
                </a:solidFill>
              </a:rPr>
              <a:t>UNAIDS 2023 report</a:t>
            </a:r>
            <a:endParaRPr lang="en-KE" sz="1200" dirty="0">
              <a:solidFill>
                <a:schemeClr val="bg1"/>
              </a:solidFill>
            </a:endParaRPr>
          </a:p>
        </p:txBody>
      </p:sp>
      <p:grpSp>
        <p:nvGrpSpPr>
          <p:cNvPr id="2" name="Group 1">
            <a:extLst>
              <a:ext uri="{FF2B5EF4-FFF2-40B4-BE49-F238E27FC236}">
                <a16:creationId xmlns:a16="http://schemas.microsoft.com/office/drawing/2014/main" id="{0B226382-F258-4AFC-A91D-FC5131D28429}"/>
              </a:ext>
            </a:extLst>
          </p:cNvPr>
          <p:cNvGrpSpPr/>
          <p:nvPr/>
        </p:nvGrpSpPr>
        <p:grpSpPr>
          <a:xfrm>
            <a:off x="446234" y="1910440"/>
            <a:ext cx="10621215" cy="3673648"/>
            <a:chOff x="446234" y="2302328"/>
            <a:chExt cx="10621215" cy="3673648"/>
          </a:xfrm>
        </p:grpSpPr>
        <p:sp>
          <p:nvSpPr>
            <p:cNvPr id="4" name="Freeform: Shape 3">
              <a:extLst>
                <a:ext uri="{FF2B5EF4-FFF2-40B4-BE49-F238E27FC236}">
                  <a16:creationId xmlns:a16="http://schemas.microsoft.com/office/drawing/2014/main" id="{6423B376-B44E-4D47-BE97-56F5240964A6}"/>
                </a:ext>
              </a:extLst>
            </p:cNvPr>
            <p:cNvSpPr/>
            <p:nvPr/>
          </p:nvSpPr>
          <p:spPr>
            <a:xfrm>
              <a:off x="446234" y="2302328"/>
              <a:ext cx="3238175" cy="950607"/>
            </a:xfrm>
            <a:custGeom>
              <a:avLst/>
              <a:gdLst>
                <a:gd name="connsiteX0" fmla="*/ 0 w 3238175"/>
                <a:gd name="connsiteY0" fmla="*/ 0 h 1295270"/>
                <a:gd name="connsiteX1" fmla="*/ 3238175 w 3238175"/>
                <a:gd name="connsiteY1" fmla="*/ 0 h 1295270"/>
                <a:gd name="connsiteX2" fmla="*/ 3238175 w 3238175"/>
                <a:gd name="connsiteY2" fmla="*/ 1295270 h 1295270"/>
                <a:gd name="connsiteX3" fmla="*/ 0 w 3238175"/>
                <a:gd name="connsiteY3" fmla="*/ 1295270 h 1295270"/>
                <a:gd name="connsiteX4" fmla="*/ 0 w 3238175"/>
                <a:gd name="connsiteY4" fmla="*/ 0 h 129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1295270">
                  <a:moveTo>
                    <a:pt x="0" y="0"/>
                  </a:moveTo>
                  <a:lnTo>
                    <a:pt x="3238175" y="0"/>
                  </a:lnTo>
                  <a:lnTo>
                    <a:pt x="3238175" y="1295270"/>
                  </a:lnTo>
                  <a:lnTo>
                    <a:pt x="0" y="1295270"/>
                  </a:lnTo>
                  <a:lnTo>
                    <a:pt x="0" y="0"/>
                  </a:lnTo>
                  <a:close/>
                </a:path>
              </a:pathLst>
            </a:custGeom>
            <a:solidFill>
              <a:srgbClr val="2C90CF"/>
            </a:solidFill>
            <a:ln w="12700" cap="flat" cmpd="sng" algn="ctr">
              <a:solidFill>
                <a:srgbClr val="2C90CF"/>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defTabSz="1066800">
                <a:lnSpc>
                  <a:spcPct val="90000"/>
                </a:lnSpc>
                <a:spcBef>
                  <a:spcPct val="0"/>
                </a:spcBef>
                <a:spcAft>
                  <a:spcPct val="35000"/>
                </a:spcAft>
                <a:buNone/>
              </a:pPr>
              <a:r>
                <a:rPr lang="en-US" sz="2000" b="1" kern="1200" dirty="0">
                  <a:solidFill>
                    <a:srgbClr val="FFFFFF"/>
                  </a:solidFill>
                  <a:latin typeface="+mn-lt"/>
                  <a:ea typeface="+mn-ea"/>
                  <a:cs typeface="+mn-cs"/>
                </a:rPr>
                <a:t>Product</a:t>
              </a:r>
              <a:endParaRPr lang="en-KE" sz="2000" b="1" kern="1200" dirty="0">
                <a:solidFill>
                  <a:srgbClr val="FFFFFF"/>
                </a:solidFill>
                <a:latin typeface="+mn-lt"/>
                <a:ea typeface="+mn-ea"/>
                <a:cs typeface="+mn-cs"/>
              </a:endParaRPr>
            </a:p>
          </p:txBody>
        </p:sp>
        <p:sp>
          <p:nvSpPr>
            <p:cNvPr id="5" name="Freeform: Shape 4">
              <a:extLst>
                <a:ext uri="{FF2B5EF4-FFF2-40B4-BE49-F238E27FC236}">
                  <a16:creationId xmlns:a16="http://schemas.microsoft.com/office/drawing/2014/main" id="{BA01FC0C-8576-4B22-9180-F4E0096FC997}"/>
                </a:ext>
              </a:extLst>
            </p:cNvPr>
            <p:cNvSpPr/>
            <p:nvPr/>
          </p:nvSpPr>
          <p:spPr>
            <a:xfrm>
              <a:off x="446234" y="3252936"/>
              <a:ext cx="3238175" cy="2723040"/>
            </a:xfrm>
            <a:custGeom>
              <a:avLst/>
              <a:gdLst>
                <a:gd name="connsiteX0" fmla="*/ 0 w 3238175"/>
                <a:gd name="connsiteY0" fmla="*/ 0 h 2723040"/>
                <a:gd name="connsiteX1" fmla="*/ 3238175 w 3238175"/>
                <a:gd name="connsiteY1" fmla="*/ 0 h 2723040"/>
                <a:gd name="connsiteX2" fmla="*/ 3238175 w 3238175"/>
                <a:gd name="connsiteY2" fmla="*/ 2723040 h 2723040"/>
                <a:gd name="connsiteX3" fmla="*/ 0 w 3238175"/>
                <a:gd name="connsiteY3" fmla="*/ 2723040 h 2723040"/>
                <a:gd name="connsiteX4" fmla="*/ 0 w 3238175"/>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2723040">
                  <a:moveTo>
                    <a:pt x="0" y="0"/>
                  </a:moveTo>
                  <a:lnTo>
                    <a:pt x="3238175" y="0"/>
                  </a:lnTo>
                  <a:lnTo>
                    <a:pt x="3238175" y="2723040"/>
                  </a:lnTo>
                  <a:lnTo>
                    <a:pt x="0" y="2723040"/>
                  </a:lnTo>
                  <a:lnTo>
                    <a:pt x="0" y="0"/>
                  </a:lnTo>
                  <a:close/>
                </a:path>
              </a:pathLst>
            </a:custGeom>
            <a:noFill/>
            <a:ln w="19050" cap="flat" cmpd="sng" algn="ctr">
              <a:solidFill>
                <a:srgbClr val="2C90CF">
                  <a:alpha val="9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Frequent dosing</a:t>
              </a:r>
              <a:endParaRPr lang="en-KE" sz="2000" kern="120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Side effects</a:t>
              </a:r>
              <a:endParaRPr lang="en-KE" sz="2000" kern="120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Not easy to conceal</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Not enough options</a:t>
              </a:r>
              <a:endParaRPr lang="en-KE" sz="2000" kern="120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endParaRPr lang="en-KE" sz="2000" kern="1200" dirty="0">
                <a:solidFill>
                  <a:srgbClr val="625E58">
                    <a:hueOff val="0"/>
                    <a:satOff val="0"/>
                    <a:lumOff val="0"/>
                    <a:alphaOff val="0"/>
                  </a:srgbClr>
                </a:solidFill>
                <a:latin typeface="+mn-lt"/>
                <a:ea typeface="+mn-ea"/>
                <a:cs typeface="+mn-cs"/>
              </a:endParaRPr>
            </a:p>
          </p:txBody>
        </p:sp>
        <p:sp>
          <p:nvSpPr>
            <p:cNvPr id="7" name="Freeform: Shape 6">
              <a:extLst>
                <a:ext uri="{FF2B5EF4-FFF2-40B4-BE49-F238E27FC236}">
                  <a16:creationId xmlns:a16="http://schemas.microsoft.com/office/drawing/2014/main" id="{83B41D42-A136-4BE4-B32A-0527B7A53A58}"/>
                </a:ext>
              </a:extLst>
            </p:cNvPr>
            <p:cNvSpPr/>
            <p:nvPr/>
          </p:nvSpPr>
          <p:spPr>
            <a:xfrm>
              <a:off x="4137754" y="2302328"/>
              <a:ext cx="3238175" cy="950607"/>
            </a:xfrm>
            <a:custGeom>
              <a:avLst/>
              <a:gdLst>
                <a:gd name="connsiteX0" fmla="*/ 0 w 3238175"/>
                <a:gd name="connsiteY0" fmla="*/ 0 h 1295270"/>
                <a:gd name="connsiteX1" fmla="*/ 3238175 w 3238175"/>
                <a:gd name="connsiteY1" fmla="*/ 0 h 1295270"/>
                <a:gd name="connsiteX2" fmla="*/ 3238175 w 3238175"/>
                <a:gd name="connsiteY2" fmla="*/ 1295270 h 1295270"/>
                <a:gd name="connsiteX3" fmla="*/ 0 w 3238175"/>
                <a:gd name="connsiteY3" fmla="*/ 1295270 h 1295270"/>
                <a:gd name="connsiteX4" fmla="*/ 0 w 3238175"/>
                <a:gd name="connsiteY4" fmla="*/ 0 h 129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1295270">
                  <a:moveTo>
                    <a:pt x="0" y="0"/>
                  </a:moveTo>
                  <a:lnTo>
                    <a:pt x="3238175" y="0"/>
                  </a:lnTo>
                  <a:lnTo>
                    <a:pt x="3238175" y="1295270"/>
                  </a:lnTo>
                  <a:lnTo>
                    <a:pt x="0" y="1295270"/>
                  </a:lnTo>
                  <a:lnTo>
                    <a:pt x="0" y="0"/>
                  </a:lnTo>
                  <a:close/>
                </a:path>
              </a:pathLst>
            </a:custGeom>
            <a:solidFill>
              <a:srgbClr val="E0001B"/>
            </a:solidFill>
            <a:ln w="12700" cap="flat" cmpd="sng" algn="ctr">
              <a:solidFill>
                <a:srgbClr val="E0001B"/>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defTabSz="1066800">
                <a:lnSpc>
                  <a:spcPct val="90000"/>
                </a:lnSpc>
                <a:spcBef>
                  <a:spcPct val="0"/>
                </a:spcBef>
                <a:spcAft>
                  <a:spcPct val="35000"/>
                </a:spcAft>
                <a:buNone/>
              </a:pPr>
              <a:r>
                <a:rPr lang="en-US" sz="2000" b="1" kern="1200" dirty="0">
                  <a:solidFill>
                    <a:srgbClr val="FFFFFF"/>
                  </a:solidFill>
                  <a:latin typeface="+mn-lt"/>
                  <a:ea typeface="+mn-ea"/>
                  <a:cs typeface="+mn-cs"/>
                </a:rPr>
                <a:t>Users and   potential users</a:t>
              </a:r>
              <a:endParaRPr lang="en-KE" sz="2000" b="1" kern="1200" dirty="0">
                <a:solidFill>
                  <a:srgbClr val="FFFFFF"/>
                </a:solidFill>
                <a:latin typeface="+mn-lt"/>
                <a:ea typeface="+mn-ea"/>
                <a:cs typeface="+mn-cs"/>
              </a:endParaRPr>
            </a:p>
          </p:txBody>
        </p:sp>
        <p:sp>
          <p:nvSpPr>
            <p:cNvPr id="8" name="Freeform: Shape 7">
              <a:extLst>
                <a:ext uri="{FF2B5EF4-FFF2-40B4-BE49-F238E27FC236}">
                  <a16:creationId xmlns:a16="http://schemas.microsoft.com/office/drawing/2014/main" id="{35F7C5E4-54A2-4836-AFCF-D54AD5F91E7B}"/>
                </a:ext>
              </a:extLst>
            </p:cNvPr>
            <p:cNvSpPr/>
            <p:nvPr/>
          </p:nvSpPr>
          <p:spPr>
            <a:xfrm>
              <a:off x="4137754" y="3252936"/>
              <a:ext cx="3238175" cy="2723040"/>
            </a:xfrm>
            <a:custGeom>
              <a:avLst/>
              <a:gdLst>
                <a:gd name="connsiteX0" fmla="*/ 0 w 3238175"/>
                <a:gd name="connsiteY0" fmla="*/ 0 h 2723040"/>
                <a:gd name="connsiteX1" fmla="*/ 3238175 w 3238175"/>
                <a:gd name="connsiteY1" fmla="*/ 0 h 2723040"/>
                <a:gd name="connsiteX2" fmla="*/ 3238175 w 3238175"/>
                <a:gd name="connsiteY2" fmla="*/ 2723040 h 2723040"/>
                <a:gd name="connsiteX3" fmla="*/ 0 w 3238175"/>
                <a:gd name="connsiteY3" fmla="*/ 2723040 h 2723040"/>
                <a:gd name="connsiteX4" fmla="*/ 0 w 3238175"/>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2723040">
                  <a:moveTo>
                    <a:pt x="0" y="0"/>
                  </a:moveTo>
                  <a:lnTo>
                    <a:pt x="3238175" y="0"/>
                  </a:lnTo>
                  <a:lnTo>
                    <a:pt x="3238175" y="2723040"/>
                  </a:lnTo>
                  <a:lnTo>
                    <a:pt x="0" y="2723040"/>
                  </a:lnTo>
                  <a:lnTo>
                    <a:pt x="0" y="0"/>
                  </a:lnTo>
                  <a:close/>
                </a:path>
              </a:pathLst>
            </a:custGeom>
            <a:noFill/>
            <a:ln w="19050" cap="flat" cmpd="sng" algn="ctr">
              <a:solidFill>
                <a:srgbClr val="E0001B">
                  <a:alpha val="9000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Do not perceive benefit</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Experience stigma and judgment</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Competing life priorities</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Not aware</a:t>
              </a:r>
              <a:endParaRPr lang="en-KE" sz="2000" kern="1200" dirty="0">
                <a:solidFill>
                  <a:srgbClr val="625E58">
                    <a:hueOff val="0"/>
                    <a:satOff val="0"/>
                    <a:lumOff val="0"/>
                    <a:alphaOff val="0"/>
                  </a:srgbClr>
                </a:solidFill>
                <a:latin typeface="+mn-lt"/>
                <a:ea typeface="+mn-ea"/>
                <a:cs typeface="+mn-cs"/>
              </a:endParaRPr>
            </a:p>
          </p:txBody>
        </p:sp>
        <p:sp>
          <p:nvSpPr>
            <p:cNvPr id="9" name="Freeform: Shape 8">
              <a:extLst>
                <a:ext uri="{FF2B5EF4-FFF2-40B4-BE49-F238E27FC236}">
                  <a16:creationId xmlns:a16="http://schemas.microsoft.com/office/drawing/2014/main" id="{B546F8C1-22BD-410F-A6AE-D895453470CA}"/>
                </a:ext>
              </a:extLst>
            </p:cNvPr>
            <p:cNvSpPr/>
            <p:nvPr/>
          </p:nvSpPr>
          <p:spPr>
            <a:xfrm>
              <a:off x="7829274" y="2302328"/>
              <a:ext cx="3238175" cy="950607"/>
            </a:xfrm>
            <a:custGeom>
              <a:avLst/>
              <a:gdLst>
                <a:gd name="connsiteX0" fmla="*/ 0 w 3238175"/>
                <a:gd name="connsiteY0" fmla="*/ 0 h 1295270"/>
                <a:gd name="connsiteX1" fmla="*/ 3238175 w 3238175"/>
                <a:gd name="connsiteY1" fmla="*/ 0 h 1295270"/>
                <a:gd name="connsiteX2" fmla="*/ 3238175 w 3238175"/>
                <a:gd name="connsiteY2" fmla="*/ 1295270 h 1295270"/>
                <a:gd name="connsiteX3" fmla="*/ 0 w 3238175"/>
                <a:gd name="connsiteY3" fmla="*/ 1295270 h 1295270"/>
                <a:gd name="connsiteX4" fmla="*/ 0 w 3238175"/>
                <a:gd name="connsiteY4" fmla="*/ 0 h 1295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1295270">
                  <a:moveTo>
                    <a:pt x="0" y="0"/>
                  </a:moveTo>
                  <a:lnTo>
                    <a:pt x="3238175" y="0"/>
                  </a:lnTo>
                  <a:lnTo>
                    <a:pt x="3238175" y="1295270"/>
                  </a:lnTo>
                  <a:lnTo>
                    <a:pt x="0" y="1295270"/>
                  </a:lnTo>
                  <a:lnTo>
                    <a:pt x="0" y="0"/>
                  </a:lnTo>
                  <a:close/>
                </a:path>
              </a:pathLst>
            </a:custGeom>
            <a:solidFill>
              <a:srgbClr val="F9B300"/>
            </a:solidFill>
            <a:ln w="12700" cap="flat" cmpd="sng" algn="ctr">
              <a:solidFill>
                <a:srgbClr val="F9B3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defTabSz="1066800">
                <a:lnSpc>
                  <a:spcPct val="90000"/>
                </a:lnSpc>
                <a:spcBef>
                  <a:spcPct val="0"/>
                </a:spcBef>
                <a:spcAft>
                  <a:spcPct val="35000"/>
                </a:spcAft>
                <a:buNone/>
              </a:pPr>
              <a:r>
                <a:rPr lang="en-US" sz="2000" b="1" kern="1200" dirty="0">
                  <a:solidFill>
                    <a:srgbClr val="FFFFFF"/>
                  </a:solidFill>
                  <a:latin typeface="+mn-lt"/>
                  <a:ea typeface="+mn-ea"/>
                  <a:cs typeface="+mn-cs"/>
                </a:rPr>
                <a:t>Providers and health systems</a:t>
              </a:r>
              <a:endParaRPr lang="en-KE" sz="2000" b="1" kern="1200" dirty="0">
                <a:solidFill>
                  <a:srgbClr val="FFFFFF"/>
                </a:solidFill>
                <a:latin typeface="+mn-lt"/>
                <a:ea typeface="+mn-ea"/>
                <a:cs typeface="+mn-cs"/>
              </a:endParaRPr>
            </a:p>
          </p:txBody>
        </p:sp>
        <p:sp>
          <p:nvSpPr>
            <p:cNvPr id="13" name="Freeform: Shape 12">
              <a:extLst>
                <a:ext uri="{FF2B5EF4-FFF2-40B4-BE49-F238E27FC236}">
                  <a16:creationId xmlns:a16="http://schemas.microsoft.com/office/drawing/2014/main" id="{DB199BCF-4F78-4CFD-98BF-FE233D340E44}"/>
                </a:ext>
              </a:extLst>
            </p:cNvPr>
            <p:cNvSpPr/>
            <p:nvPr/>
          </p:nvSpPr>
          <p:spPr>
            <a:xfrm>
              <a:off x="7829274" y="3252936"/>
              <a:ext cx="3238175" cy="2723040"/>
            </a:xfrm>
            <a:custGeom>
              <a:avLst/>
              <a:gdLst>
                <a:gd name="connsiteX0" fmla="*/ 0 w 3238175"/>
                <a:gd name="connsiteY0" fmla="*/ 0 h 2723040"/>
                <a:gd name="connsiteX1" fmla="*/ 3238175 w 3238175"/>
                <a:gd name="connsiteY1" fmla="*/ 0 h 2723040"/>
                <a:gd name="connsiteX2" fmla="*/ 3238175 w 3238175"/>
                <a:gd name="connsiteY2" fmla="*/ 2723040 h 2723040"/>
                <a:gd name="connsiteX3" fmla="*/ 0 w 3238175"/>
                <a:gd name="connsiteY3" fmla="*/ 2723040 h 2723040"/>
                <a:gd name="connsiteX4" fmla="*/ 0 w 3238175"/>
                <a:gd name="connsiteY4" fmla="*/ 0 h 272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175" h="2723040">
                  <a:moveTo>
                    <a:pt x="0" y="0"/>
                  </a:moveTo>
                  <a:lnTo>
                    <a:pt x="3238175" y="0"/>
                  </a:lnTo>
                  <a:lnTo>
                    <a:pt x="3238175" y="2723040"/>
                  </a:lnTo>
                  <a:lnTo>
                    <a:pt x="0" y="2723040"/>
                  </a:lnTo>
                  <a:lnTo>
                    <a:pt x="0" y="0"/>
                  </a:lnTo>
                  <a:close/>
                </a:path>
              </a:pathLst>
            </a:custGeom>
            <a:noFill/>
            <a:ln w="19050" cap="flat" cmpd="sng" algn="ctr">
              <a:solidFill>
                <a:srgbClr val="F9B3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Overburdened</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Difficulty discussing sexual health</a:t>
              </a:r>
              <a:endParaRPr lang="en-KE" sz="2000" kern="1200" dirty="0">
                <a:solidFill>
                  <a:srgbClr val="625E58">
                    <a:hueOff val="0"/>
                    <a:satOff val="0"/>
                    <a:lumOff val="0"/>
                    <a:alphaOff val="0"/>
                  </a:srgbClr>
                </a:solidFill>
                <a:latin typeface="+mn-lt"/>
                <a:ea typeface="+mn-ea"/>
                <a:cs typeface="+mn-cs"/>
              </a:endParaRPr>
            </a:p>
            <a:p>
              <a:pPr marL="228600" lvl="1" indent="-228600" algn="l" defTabSz="889000">
                <a:lnSpc>
                  <a:spcPct val="100000"/>
                </a:lnSpc>
                <a:spcBef>
                  <a:spcPct val="0"/>
                </a:spcBef>
                <a:spcAft>
                  <a:spcPts val="600"/>
                </a:spcAft>
                <a:buChar char="•"/>
              </a:pPr>
              <a:r>
                <a:rPr lang="en-US" sz="2000" kern="1200" dirty="0">
                  <a:solidFill>
                    <a:srgbClr val="625E58">
                      <a:hueOff val="0"/>
                      <a:satOff val="0"/>
                      <a:lumOff val="0"/>
                      <a:alphaOff val="0"/>
                    </a:srgbClr>
                  </a:solidFill>
                  <a:latin typeface="+mn-lt"/>
                  <a:ea typeface="+mn-ea"/>
                  <a:cs typeface="+mn-cs"/>
                </a:rPr>
                <a:t>Complex health systems</a:t>
              </a:r>
              <a:endParaRPr lang="en-KE" sz="2000" kern="1200" dirty="0">
                <a:solidFill>
                  <a:srgbClr val="625E58">
                    <a:hueOff val="0"/>
                    <a:satOff val="0"/>
                    <a:lumOff val="0"/>
                    <a:alphaOff val="0"/>
                  </a:srgbClr>
                </a:solidFill>
                <a:latin typeface="+mn-lt"/>
                <a:ea typeface="+mn-ea"/>
                <a:cs typeface="+mn-cs"/>
              </a:endParaRPr>
            </a:p>
          </p:txBody>
        </p:sp>
      </p:grpSp>
      <p:sp>
        <p:nvSpPr>
          <p:cNvPr id="14" name="TextBox 13">
            <a:extLst>
              <a:ext uri="{FF2B5EF4-FFF2-40B4-BE49-F238E27FC236}">
                <a16:creationId xmlns:a16="http://schemas.microsoft.com/office/drawing/2014/main" id="{06AD961C-7DFB-4ED1-8A3B-372E86808E2A}"/>
              </a:ext>
            </a:extLst>
          </p:cNvPr>
          <p:cNvSpPr txBox="1"/>
          <p:nvPr/>
        </p:nvSpPr>
        <p:spPr>
          <a:xfrm>
            <a:off x="442913" y="5693041"/>
            <a:ext cx="10624535" cy="400110"/>
          </a:xfrm>
          <a:prstGeom prst="rect">
            <a:avLst/>
          </a:prstGeom>
          <a:noFill/>
        </p:spPr>
        <p:txBody>
          <a:bodyPr wrap="square" rtlCol="0">
            <a:spAutoFit/>
          </a:bodyPr>
          <a:lstStyle/>
          <a:p>
            <a:pPr defTabSz="914400"/>
            <a:r>
              <a:rPr lang="en-US" sz="2000" dirty="0">
                <a:solidFill>
                  <a:srgbClr val="000000"/>
                </a:solidFill>
              </a:rPr>
              <a:t>Net</a:t>
            </a:r>
            <a:r>
              <a:rPr lang="en-US" sz="2000" dirty="0">
                <a:solidFill>
                  <a:srgbClr val="000000"/>
                </a:solidFill>
                <a:ea typeface="Calibri"/>
                <a:cs typeface="Calibri"/>
              </a:rPr>
              <a:t> consequence is low uptake and/or early discontinuation without restarting</a:t>
            </a:r>
            <a:endParaRPr lang="en-KE" sz="2000" dirty="0">
              <a:solidFill>
                <a:srgbClr val="000000"/>
              </a:solidFill>
            </a:endParaRPr>
          </a:p>
        </p:txBody>
      </p:sp>
      <p:sp>
        <p:nvSpPr>
          <p:cNvPr id="15" name="TextBox 14">
            <a:extLst>
              <a:ext uri="{FF2B5EF4-FFF2-40B4-BE49-F238E27FC236}">
                <a16:creationId xmlns:a16="http://schemas.microsoft.com/office/drawing/2014/main" id="{3FFFECA5-AAB7-4494-BFB1-03C738672B8E}"/>
              </a:ext>
            </a:extLst>
          </p:cNvPr>
          <p:cNvSpPr txBox="1"/>
          <p:nvPr/>
        </p:nvSpPr>
        <p:spPr>
          <a:xfrm>
            <a:off x="6711043" y="6194861"/>
            <a:ext cx="4356406" cy="307777"/>
          </a:xfrm>
          <a:prstGeom prst="rect">
            <a:avLst/>
          </a:prstGeom>
          <a:noFill/>
        </p:spPr>
        <p:txBody>
          <a:bodyPr wrap="square" rtlCol="0">
            <a:spAutoFit/>
          </a:bodyPr>
          <a:lstStyle/>
          <a:p>
            <a:pPr algn="r" defTabSz="914400"/>
            <a:r>
              <a:rPr lang="en-US" sz="1400" dirty="0">
                <a:solidFill>
                  <a:srgbClr val="000000"/>
                </a:solidFill>
              </a:rPr>
              <a:t>Ref: </a:t>
            </a:r>
            <a:r>
              <a:rPr lang="en-US" sz="1400" i="1" dirty="0">
                <a:solidFill>
                  <a:srgbClr val="000000"/>
                </a:solidFill>
              </a:rPr>
              <a:t>Celum et al. JIAS 2023</a:t>
            </a:r>
            <a:endParaRPr lang="en-KE" sz="1400" i="1" dirty="0">
              <a:solidFill>
                <a:srgbClr val="000000"/>
              </a:solidFill>
            </a:endParaRPr>
          </a:p>
        </p:txBody>
      </p:sp>
      <p:sp>
        <p:nvSpPr>
          <p:cNvPr id="6" name="Oval 5">
            <a:extLst>
              <a:ext uri="{FF2B5EF4-FFF2-40B4-BE49-F238E27FC236}">
                <a16:creationId xmlns:a16="http://schemas.microsoft.com/office/drawing/2014/main" id="{C0A5F555-4504-EC26-74F4-A171BA755BE7}"/>
              </a:ext>
            </a:extLst>
          </p:cNvPr>
          <p:cNvSpPr/>
          <p:nvPr/>
        </p:nvSpPr>
        <p:spPr>
          <a:xfrm>
            <a:off x="2854618" y="2025733"/>
            <a:ext cx="709541" cy="7095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1" name="Oval 10">
            <a:extLst>
              <a:ext uri="{FF2B5EF4-FFF2-40B4-BE49-F238E27FC236}">
                <a16:creationId xmlns:a16="http://schemas.microsoft.com/office/drawing/2014/main" id="{0DE159B9-0F14-B77A-8623-DAA5EA2D1D3D}"/>
              </a:ext>
            </a:extLst>
          </p:cNvPr>
          <p:cNvSpPr/>
          <p:nvPr/>
        </p:nvSpPr>
        <p:spPr>
          <a:xfrm>
            <a:off x="10247791" y="2025733"/>
            <a:ext cx="709541" cy="7095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12" name="Oval 11">
            <a:extLst>
              <a:ext uri="{FF2B5EF4-FFF2-40B4-BE49-F238E27FC236}">
                <a16:creationId xmlns:a16="http://schemas.microsoft.com/office/drawing/2014/main" id="{B0B9510A-53C6-9AC5-DA9A-9867A4EC0D92}"/>
              </a:ext>
            </a:extLst>
          </p:cNvPr>
          <p:cNvSpPr/>
          <p:nvPr/>
        </p:nvSpPr>
        <p:spPr>
          <a:xfrm>
            <a:off x="6536280" y="2025733"/>
            <a:ext cx="709541" cy="70954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pic>
        <p:nvPicPr>
          <p:cNvPr id="17" name="Graphic 16">
            <a:extLst>
              <a:ext uri="{FF2B5EF4-FFF2-40B4-BE49-F238E27FC236}">
                <a16:creationId xmlns:a16="http://schemas.microsoft.com/office/drawing/2014/main" id="{33437B0E-3EEB-25E1-64C6-CE81268D6E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2116" y="2034905"/>
            <a:ext cx="613820" cy="676681"/>
          </a:xfrm>
          <a:prstGeom prst="rect">
            <a:avLst/>
          </a:prstGeom>
        </p:spPr>
      </p:pic>
      <p:pic>
        <p:nvPicPr>
          <p:cNvPr id="19" name="Graphic 18">
            <a:extLst>
              <a:ext uri="{FF2B5EF4-FFF2-40B4-BE49-F238E27FC236}">
                <a16:creationId xmlns:a16="http://schemas.microsoft.com/office/drawing/2014/main" id="{6CF036A5-0274-F7F8-0A2C-A5D654181E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27286" y="2115669"/>
            <a:ext cx="532789" cy="538843"/>
          </a:xfrm>
          <a:prstGeom prst="rect">
            <a:avLst/>
          </a:prstGeom>
        </p:spPr>
      </p:pic>
      <p:pic>
        <p:nvPicPr>
          <p:cNvPr id="21" name="Graphic 20">
            <a:extLst>
              <a:ext uri="{FF2B5EF4-FFF2-40B4-BE49-F238E27FC236}">
                <a16:creationId xmlns:a16="http://schemas.microsoft.com/office/drawing/2014/main" id="{C57F22B8-878E-A075-FEED-8926D4A00A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947916" y="2140857"/>
            <a:ext cx="482044" cy="464827"/>
          </a:xfrm>
          <a:prstGeom prst="rect">
            <a:avLst/>
          </a:prstGeom>
        </p:spPr>
      </p:pic>
    </p:spTree>
    <p:extLst>
      <p:ext uri="{BB962C8B-B14F-4D97-AF65-F5344CB8AC3E}">
        <p14:creationId xmlns:p14="http://schemas.microsoft.com/office/powerpoint/2010/main" val="304766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4014" y="2236794"/>
            <a:ext cx="5437187" cy="1796363"/>
          </a:xfrm>
        </p:spPr>
        <p:txBody>
          <a:bodyPr>
            <a:normAutofit fontScale="90000"/>
          </a:bodyPr>
          <a:lstStyle/>
          <a:p>
            <a:r>
              <a:rPr lang="en-US" dirty="0"/>
              <a:t>What must we do now to address gaps?</a:t>
            </a:r>
            <a:endParaRPr lang="en-GB" noProof="0" dirty="0"/>
          </a:p>
        </p:txBody>
      </p:sp>
    </p:spTree>
    <p:extLst>
      <p:ext uri="{BB962C8B-B14F-4D97-AF65-F5344CB8AC3E}">
        <p14:creationId xmlns:p14="http://schemas.microsoft.com/office/powerpoint/2010/main" val="2033570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36E4-F469-1452-6E1E-AB069C4BCC87}"/>
              </a:ext>
            </a:extLst>
          </p:cNvPr>
          <p:cNvSpPr>
            <a:spLocks noGrp="1"/>
          </p:cNvSpPr>
          <p:nvPr>
            <p:ph type="body" sz="quarter" idx="13"/>
          </p:nvPr>
        </p:nvSpPr>
        <p:spPr>
          <a:xfrm>
            <a:off x="442915" y="2929180"/>
            <a:ext cx="5437188" cy="3108309"/>
          </a:xfrm>
        </p:spPr>
        <p:txBody>
          <a:bodyPr>
            <a:noAutofit/>
          </a:bodyPr>
          <a:lstStyle/>
          <a:p>
            <a:pPr>
              <a:spcBef>
                <a:spcPts val="0"/>
              </a:spcBef>
              <a:spcAft>
                <a:spcPts val="600"/>
              </a:spcAft>
            </a:pPr>
            <a:r>
              <a:rPr lang="en-US" sz="2300" b="1" dirty="0"/>
              <a:t>HIV prevention</a:t>
            </a:r>
            <a:r>
              <a:rPr lang="en-US" sz="2300" dirty="0"/>
              <a:t> </a:t>
            </a:r>
          </a:p>
          <a:p>
            <a:pPr marL="342900" indent="-342900">
              <a:spcBef>
                <a:spcPts val="0"/>
              </a:spcBef>
              <a:spcAft>
                <a:spcPts val="600"/>
              </a:spcAft>
              <a:buFont typeface="Arial" panose="020B0604020202020204" pitchFamily="34" charset="0"/>
              <a:buChar char="•"/>
            </a:pPr>
            <a:r>
              <a:rPr lang="en-US" dirty="0"/>
              <a:t>SEARCH study: Introduction of CAB-LA increased coverage from 28% to 70%</a:t>
            </a:r>
          </a:p>
          <a:p>
            <a:pPr marL="342900" indent="-342900">
              <a:spcBef>
                <a:spcPts val="0"/>
              </a:spcBef>
              <a:spcAft>
                <a:spcPts val="600"/>
              </a:spcAft>
              <a:buFont typeface="Arial" panose="020B0604020202020204" pitchFamily="34" charset="0"/>
              <a:buChar char="•"/>
            </a:pPr>
            <a:r>
              <a:rPr lang="en-US" dirty="0"/>
              <a:t>Psychology of choice</a:t>
            </a:r>
          </a:p>
          <a:p>
            <a:pPr marL="719138" lvl="1" indent="-342900">
              <a:spcBef>
                <a:spcPts val="0"/>
              </a:spcBef>
              <a:spcAft>
                <a:spcPts val="600"/>
              </a:spcAft>
              <a:buClr>
                <a:srgbClr val="000000"/>
              </a:buClr>
              <a:buSzPct val="100000"/>
              <a:defRPr/>
            </a:pPr>
            <a:r>
              <a:rPr lang="en-US" dirty="0"/>
              <a:t>Enhances motivation and engagement </a:t>
            </a:r>
            <a:r>
              <a:rPr lang="en-US" dirty="0">
                <a:sym typeface="Wingdings" panose="05000000000000000000" pitchFamily="2" charset="2"/>
              </a:rPr>
              <a:t> </a:t>
            </a:r>
            <a:r>
              <a:rPr lang="en-US" dirty="0"/>
              <a:t>increased persistence on chosen method</a:t>
            </a:r>
          </a:p>
          <a:p>
            <a:pPr marL="719138" lvl="1" indent="-342900">
              <a:spcBef>
                <a:spcPts val="0"/>
              </a:spcBef>
              <a:spcAft>
                <a:spcPts val="600"/>
              </a:spcAft>
              <a:buClr>
                <a:srgbClr val="000000"/>
              </a:buClr>
              <a:buSzPct val="100000"/>
              <a:defRPr/>
            </a:pPr>
            <a:r>
              <a:rPr lang="en-US" dirty="0"/>
              <a:t>Each additional method increases coverage </a:t>
            </a:r>
            <a:r>
              <a:rPr lang="en-US" dirty="0">
                <a:sym typeface="Wingdings" panose="05000000000000000000" pitchFamily="2" charset="2"/>
              </a:rPr>
              <a:t> expands the clientele</a:t>
            </a:r>
            <a:endParaRPr lang="en-KE" dirty="0"/>
          </a:p>
        </p:txBody>
      </p:sp>
      <p:sp>
        <p:nvSpPr>
          <p:cNvPr id="4" name="Title 3">
            <a:extLst>
              <a:ext uri="{FF2B5EF4-FFF2-40B4-BE49-F238E27FC236}">
                <a16:creationId xmlns:a16="http://schemas.microsoft.com/office/drawing/2014/main" id="{1381C041-17DA-9120-4B84-2584CD3ECB6C}"/>
              </a:ext>
            </a:extLst>
          </p:cNvPr>
          <p:cNvSpPr>
            <a:spLocks noGrp="1"/>
          </p:cNvSpPr>
          <p:nvPr>
            <p:ph type="title"/>
          </p:nvPr>
        </p:nvSpPr>
        <p:spPr>
          <a:xfrm>
            <a:off x="442913" y="1525812"/>
            <a:ext cx="5437187" cy="1224863"/>
          </a:xfrm>
        </p:spPr>
        <p:txBody>
          <a:bodyPr/>
          <a:lstStyle/>
          <a:p>
            <a:r>
              <a:rPr lang="en-US" dirty="0"/>
              <a:t>Choice improves coverage </a:t>
            </a:r>
            <a:endParaRPr lang="en-GB" dirty="0"/>
          </a:p>
        </p:txBody>
      </p:sp>
      <p:grpSp>
        <p:nvGrpSpPr>
          <p:cNvPr id="12" name="Group 11">
            <a:extLst>
              <a:ext uri="{FF2B5EF4-FFF2-40B4-BE49-F238E27FC236}">
                <a16:creationId xmlns:a16="http://schemas.microsoft.com/office/drawing/2014/main" id="{3EE9F85C-0894-43FD-9B65-7C68C164B94A}"/>
              </a:ext>
            </a:extLst>
          </p:cNvPr>
          <p:cNvGrpSpPr/>
          <p:nvPr/>
        </p:nvGrpSpPr>
        <p:grpSpPr>
          <a:xfrm>
            <a:off x="6612748" y="946060"/>
            <a:ext cx="4909571" cy="5169561"/>
            <a:chOff x="6612748" y="946060"/>
            <a:chExt cx="4909571" cy="5169561"/>
          </a:xfrm>
        </p:grpSpPr>
        <p:grpSp>
          <p:nvGrpSpPr>
            <p:cNvPr id="6" name="Group 5">
              <a:extLst>
                <a:ext uri="{FF2B5EF4-FFF2-40B4-BE49-F238E27FC236}">
                  <a16:creationId xmlns:a16="http://schemas.microsoft.com/office/drawing/2014/main" id="{78D6581A-A2DF-4DE3-9335-62AF18B2A415}"/>
                </a:ext>
              </a:extLst>
            </p:cNvPr>
            <p:cNvGrpSpPr/>
            <p:nvPr/>
          </p:nvGrpSpPr>
          <p:grpSpPr>
            <a:xfrm>
              <a:off x="6689194" y="1554894"/>
              <a:ext cx="4833125" cy="3952801"/>
              <a:chOff x="6550140" y="1511300"/>
              <a:chExt cx="5895860" cy="4552373"/>
            </a:xfrm>
          </p:grpSpPr>
          <p:pic>
            <p:nvPicPr>
              <p:cNvPr id="7" name="Picture 2">
                <a:extLst>
                  <a:ext uri="{FF2B5EF4-FFF2-40B4-BE49-F238E27FC236}">
                    <a16:creationId xmlns:a16="http://schemas.microsoft.com/office/drawing/2014/main" id="{DB277A91-2FA4-4175-8DF9-0338A627DCB3}"/>
                  </a:ext>
                </a:extLst>
              </p:cNvPr>
              <p:cNvPicPr>
                <a:picLocks noChangeAspect="1" noChangeArrowheads="1"/>
              </p:cNvPicPr>
              <p:nvPr/>
            </p:nvPicPr>
            <p:blipFill>
              <a:blip r:embed="rId3"/>
              <a:srcRect/>
              <a:stretch>
                <a:fillRect/>
              </a:stretch>
            </p:blipFill>
            <p:spPr bwMode="auto">
              <a:xfrm>
                <a:off x="6926941" y="1511300"/>
                <a:ext cx="5252359" cy="4215802"/>
              </a:xfrm>
              <a:prstGeom prst="rect">
                <a:avLst/>
              </a:prstGeom>
              <a:noFill/>
              <a:ln w="9525">
                <a:noFill/>
                <a:miter lim="800000"/>
                <a:headEnd/>
                <a:tailEnd/>
              </a:ln>
              <a:effectLst>
                <a:outerShdw blurRad="50800" dist="38100" algn="l" rotWithShape="0">
                  <a:prstClr val="black">
                    <a:alpha val="40000"/>
                  </a:prstClr>
                </a:outerShdw>
              </a:effectLst>
            </p:spPr>
          </p:pic>
          <p:sp>
            <p:nvSpPr>
              <p:cNvPr id="8" name="TextBox 7">
                <a:extLst>
                  <a:ext uri="{FF2B5EF4-FFF2-40B4-BE49-F238E27FC236}">
                    <a16:creationId xmlns:a16="http://schemas.microsoft.com/office/drawing/2014/main" id="{341B7F56-6BB6-4F9B-A71C-6414B46CD5B3}"/>
                  </a:ext>
                </a:extLst>
              </p:cNvPr>
              <p:cNvSpPr txBox="1"/>
              <p:nvPr/>
            </p:nvSpPr>
            <p:spPr>
              <a:xfrm>
                <a:off x="7131806" y="5709212"/>
                <a:ext cx="5314194" cy="354461"/>
              </a:xfrm>
              <a:prstGeom prst="rect">
                <a:avLst/>
              </a:prstGeom>
              <a:noFill/>
            </p:spPr>
            <p:txBody>
              <a:bodyPr wrap="square" rtlCol="0">
                <a:spAutoFit/>
              </a:bodyPr>
              <a:lstStyle/>
              <a:p>
                <a:pPr defTabSz="914400"/>
                <a:r>
                  <a:rPr lang="en-US" sz="1400" b="1" dirty="0">
                    <a:solidFill>
                      <a:srgbClr val="000000"/>
                    </a:solidFill>
                  </a:rPr>
                  <a:t>Index of contraceptive availability</a:t>
                </a:r>
              </a:p>
            </p:txBody>
          </p:sp>
          <p:sp>
            <p:nvSpPr>
              <p:cNvPr id="9" name="TextBox 8">
                <a:extLst>
                  <a:ext uri="{FF2B5EF4-FFF2-40B4-BE49-F238E27FC236}">
                    <a16:creationId xmlns:a16="http://schemas.microsoft.com/office/drawing/2014/main" id="{B5583F8B-5C03-47D1-95F9-1E459E60872B}"/>
                  </a:ext>
                </a:extLst>
              </p:cNvPr>
              <p:cNvSpPr txBox="1"/>
              <p:nvPr/>
            </p:nvSpPr>
            <p:spPr>
              <a:xfrm rot="16200000">
                <a:off x="4756668" y="3304774"/>
                <a:ext cx="3962398" cy="375453"/>
              </a:xfrm>
              <a:prstGeom prst="rect">
                <a:avLst/>
              </a:prstGeom>
              <a:noFill/>
            </p:spPr>
            <p:txBody>
              <a:bodyPr wrap="square" rtlCol="0">
                <a:spAutoFit/>
              </a:bodyPr>
              <a:lstStyle/>
              <a:p>
                <a:pPr defTabSz="914400"/>
                <a:r>
                  <a:rPr lang="en-US" sz="1400" b="1" dirty="0">
                    <a:solidFill>
                      <a:srgbClr val="000000"/>
                    </a:solidFill>
                  </a:rPr>
                  <a:t>Contraceptive prevalence rate</a:t>
                </a:r>
              </a:p>
            </p:txBody>
          </p:sp>
        </p:grpSp>
        <p:sp>
          <p:nvSpPr>
            <p:cNvPr id="10" name="Text Placeholder 2">
              <a:extLst>
                <a:ext uri="{FF2B5EF4-FFF2-40B4-BE49-F238E27FC236}">
                  <a16:creationId xmlns:a16="http://schemas.microsoft.com/office/drawing/2014/main" id="{20388872-611D-44BF-AF82-6FAF82DA3C25}"/>
                </a:ext>
              </a:extLst>
            </p:cNvPr>
            <p:cNvSpPr txBox="1">
              <a:spLocks/>
            </p:cNvSpPr>
            <p:nvPr/>
          </p:nvSpPr>
          <p:spPr>
            <a:xfrm>
              <a:off x="6612748" y="946060"/>
              <a:ext cx="4876800" cy="519693"/>
            </a:xfrm>
            <a:prstGeom prst="rect">
              <a:avLst/>
            </a:prstGeom>
            <a:noFill/>
            <a:ln>
              <a:noFill/>
            </a:ln>
          </p:spPr>
          <p:txBody>
            <a:bodyPr spcFirstLastPara="1" vert="horz" wrap="square" lIns="91425" tIns="45700" rIns="91425" bIns="45700" rtlCol="0" anchor="t" anchorCtr="0">
              <a:normAutofit fontScale="92500" lnSpcReduction="10000"/>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buClr>
                  <a:srgbClr val="625E58"/>
                </a:buClr>
                <a:buFont typeface="Arial" panose="020B0604020202020204" pitchFamily="34" charset="0"/>
                <a:buNone/>
              </a:pPr>
              <a:r>
                <a:rPr lang="en-US" sz="2600" b="1" dirty="0">
                  <a:solidFill>
                    <a:srgbClr val="000000"/>
                  </a:solidFill>
                </a:rPr>
                <a:t>Contraception</a:t>
              </a:r>
            </a:p>
            <a:p>
              <a:pPr>
                <a:buClr>
                  <a:srgbClr val="625E58"/>
                </a:buClr>
              </a:pPr>
              <a:endParaRPr lang="en-US" dirty="0">
                <a:solidFill>
                  <a:srgbClr val="000000"/>
                </a:solidFill>
              </a:endParaRPr>
            </a:p>
            <a:p>
              <a:pPr>
                <a:buClr>
                  <a:srgbClr val="625E58"/>
                </a:buClr>
              </a:pPr>
              <a:endParaRPr lang="en-KE" dirty="0">
                <a:solidFill>
                  <a:srgbClr val="000000"/>
                </a:solidFill>
              </a:endParaRPr>
            </a:p>
          </p:txBody>
        </p:sp>
        <p:sp>
          <p:nvSpPr>
            <p:cNvPr id="11" name="TextBox 10">
              <a:extLst>
                <a:ext uri="{FF2B5EF4-FFF2-40B4-BE49-F238E27FC236}">
                  <a16:creationId xmlns:a16="http://schemas.microsoft.com/office/drawing/2014/main" id="{6CED616B-3964-4FF9-99E1-EF92EA004AFA}"/>
                </a:ext>
              </a:extLst>
            </p:cNvPr>
            <p:cNvSpPr txBox="1"/>
            <p:nvPr/>
          </p:nvSpPr>
          <p:spPr>
            <a:xfrm>
              <a:off x="6706305" y="5595928"/>
              <a:ext cx="4597388" cy="519693"/>
            </a:xfrm>
            <a:prstGeom prst="rect">
              <a:avLst/>
            </a:prstGeom>
            <a:solidFill>
              <a:srgbClr val="FFFFFF">
                <a:lumMod val="95000"/>
              </a:srgbClr>
            </a:solidFill>
          </p:spPr>
          <p:txBody>
            <a:bodyPr wrap="square" rtlCol="0">
              <a:spAutoFit/>
            </a:bodyPr>
            <a:lstStyle/>
            <a:p>
              <a:pPr marL="85725" marR="0" lvl="1" indent="0" algn="ctr" defTabSz="914400" eaLnBrk="1" fontAlgn="auto" latinLnBrk="0" hangingPunct="1">
                <a:lnSpc>
                  <a:spcPct val="100000"/>
                </a:lnSpc>
                <a:spcBef>
                  <a:spcPts val="0"/>
                </a:spcBef>
                <a:spcAft>
                  <a:spcPts val="600"/>
                </a:spcAft>
                <a:buClr>
                  <a:srgbClr val="A6A6A6"/>
                </a:buClr>
                <a:buSzPct val="100000"/>
                <a:buFontTx/>
                <a:buNone/>
                <a:tabLst/>
                <a:defRPr/>
              </a:pPr>
              <a:r>
                <a:rPr kumimoji="0" lang="en-US" sz="1400" b="0" i="0" u="none" strike="noStrike" kern="0" cap="none" spc="0" normalizeH="0" baseline="0" noProof="0" dirty="0">
                  <a:ln>
                    <a:noFill/>
                  </a:ln>
                  <a:solidFill>
                    <a:srgbClr val="000000"/>
                  </a:solidFill>
                  <a:effectLst/>
                  <a:uLnTx/>
                  <a:uFillTx/>
                </a:rPr>
                <a:t>Increased persistence, increase in contraceptive prevalence for each additional method</a:t>
              </a:r>
            </a:p>
          </p:txBody>
        </p:sp>
      </p:grpSp>
      <p:sp>
        <p:nvSpPr>
          <p:cNvPr id="3" name="TextBox 2">
            <a:extLst>
              <a:ext uri="{FF2B5EF4-FFF2-40B4-BE49-F238E27FC236}">
                <a16:creationId xmlns:a16="http://schemas.microsoft.com/office/drawing/2014/main" id="{D2D1A543-DC3F-4B26-8CC7-AF31E191C57D}"/>
              </a:ext>
            </a:extLst>
          </p:cNvPr>
          <p:cNvSpPr txBox="1"/>
          <p:nvPr/>
        </p:nvSpPr>
        <p:spPr>
          <a:xfrm>
            <a:off x="6996972" y="6203854"/>
            <a:ext cx="4306720" cy="523220"/>
          </a:xfrm>
          <a:prstGeom prst="rect">
            <a:avLst/>
          </a:prstGeom>
          <a:noFill/>
        </p:spPr>
        <p:txBody>
          <a:bodyPr wrap="square" rtlCol="0">
            <a:spAutoFit/>
          </a:bodyPr>
          <a:lstStyle/>
          <a:p>
            <a:r>
              <a:rPr lang="en-US" sz="1400" dirty="0">
                <a:solidFill>
                  <a:srgbClr val="000000"/>
                </a:solidFill>
              </a:rPr>
              <a:t>Ref</a:t>
            </a:r>
            <a:r>
              <a:rPr lang="en-US" sz="1400" i="1" dirty="0">
                <a:solidFill>
                  <a:srgbClr val="000000"/>
                </a:solidFill>
              </a:rPr>
              <a:t>: </a:t>
            </a:r>
            <a:r>
              <a:rPr lang="en-US" sz="1400" i="1" dirty="0" err="1">
                <a:solidFill>
                  <a:srgbClr val="000000"/>
                </a:solidFill>
              </a:rPr>
              <a:t>Kamya</a:t>
            </a:r>
            <a:r>
              <a:rPr lang="en-US" sz="1400" i="1" dirty="0">
                <a:solidFill>
                  <a:srgbClr val="000000"/>
                </a:solidFill>
              </a:rPr>
              <a:t> et al. CROI 2024 &amp; Jain et al. Stud Fam Plan 1989</a:t>
            </a:r>
            <a:endParaRPr lang="en-KE" sz="1400" i="1" dirty="0">
              <a:solidFill>
                <a:srgbClr val="000000"/>
              </a:solidFill>
            </a:endParaRPr>
          </a:p>
        </p:txBody>
      </p:sp>
    </p:spTree>
    <p:extLst>
      <p:ext uri="{BB962C8B-B14F-4D97-AF65-F5344CB8AC3E}">
        <p14:creationId xmlns:p14="http://schemas.microsoft.com/office/powerpoint/2010/main" val="128449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352117"/>
            <a:ext cx="9321573" cy="1223964"/>
          </a:xfrm>
        </p:spPr>
        <p:txBody>
          <a:bodyPr>
            <a:normAutofit/>
          </a:bodyPr>
          <a:lstStyle/>
          <a:p>
            <a:r>
              <a:rPr lang="en-US" dirty="0">
                <a:ea typeface="Calibri Light"/>
                <a:cs typeface="Calibri Light"/>
              </a:rPr>
              <a:t>PrEP choice is becoming a reality – but very slowly</a:t>
            </a:r>
            <a:endParaRPr lang="en-GB" noProof="0" dirty="0"/>
          </a:p>
        </p:txBody>
      </p:sp>
      <p:sp>
        <p:nvSpPr>
          <p:cNvPr id="9" name="Text Placeholder 2">
            <a:extLst>
              <a:ext uri="{FF2B5EF4-FFF2-40B4-BE49-F238E27FC236}">
                <a16:creationId xmlns:a16="http://schemas.microsoft.com/office/drawing/2014/main" id="{14D4613C-6C6D-4F79-9D7C-F8B862ABCE31}"/>
              </a:ext>
            </a:extLst>
          </p:cNvPr>
          <p:cNvSpPr txBox="1">
            <a:spLocks/>
          </p:cNvSpPr>
          <p:nvPr/>
        </p:nvSpPr>
        <p:spPr>
          <a:xfrm>
            <a:off x="6435728" y="2085119"/>
            <a:ext cx="5401926" cy="4503654"/>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1200"/>
              </a:spcBef>
              <a:buClr>
                <a:srgbClr val="000000"/>
              </a:buClr>
              <a:buSzPct val="100000"/>
              <a:buNone/>
            </a:pPr>
            <a:r>
              <a:rPr kumimoji="0" lang="en-US" sz="2400" b="0" i="0" u="none" strike="noStrike" kern="1200" cap="none" spc="0" normalizeH="0" baseline="0" noProof="0" dirty="0">
                <a:ln>
                  <a:noFill/>
                </a:ln>
                <a:solidFill>
                  <a:srgbClr val="000000"/>
                </a:solidFill>
                <a:effectLst/>
                <a:uLnTx/>
                <a:uFillTx/>
                <a:ea typeface="+mn-ea"/>
                <a:cs typeface="Calibri"/>
              </a:rPr>
              <a:t>Countries poised to receive CAB-LA and PrEP ring through PEPFAR and Global Fund</a:t>
            </a:r>
          </a:p>
          <a:p>
            <a:pPr marL="630238" lvl="1">
              <a:lnSpc>
                <a:spcPct val="100000"/>
              </a:lnSpc>
              <a:spcBef>
                <a:spcPts val="1200"/>
              </a:spcBef>
              <a:buClr>
                <a:srgbClr val="000000"/>
              </a:buClr>
              <a:buSzPct val="100000"/>
            </a:pPr>
            <a:r>
              <a:rPr kumimoji="0" lang="en-US" sz="2000" b="0" i="0" u="none" strike="noStrike" kern="1200" cap="none" spc="0" normalizeH="0" baseline="0" noProof="0" dirty="0">
                <a:ln>
                  <a:noFill/>
                </a:ln>
                <a:solidFill>
                  <a:srgbClr val="000000"/>
                </a:solidFill>
                <a:effectLst/>
                <a:uLnTx/>
                <a:uFillTx/>
                <a:ea typeface="+mn-ea"/>
                <a:cs typeface="+mn-cs"/>
              </a:rPr>
              <a:t>Zambia, Zimbabwe, Malawi,  Ukraine, Vietnam, Philippines, </a:t>
            </a:r>
            <a:r>
              <a:rPr kumimoji="0" lang="en-US" sz="2000" b="0" i="0" u="none" strike="noStrike" kern="1200" cap="none" spc="0" normalizeH="0" baseline="0" noProof="0" dirty="0" err="1">
                <a:ln>
                  <a:noFill/>
                </a:ln>
                <a:solidFill>
                  <a:srgbClr val="000000"/>
                </a:solidFill>
                <a:effectLst/>
                <a:uLnTx/>
                <a:uFillTx/>
                <a:ea typeface="+mn-ea"/>
                <a:cs typeface="+mn-cs"/>
              </a:rPr>
              <a:t>Eswatini</a:t>
            </a:r>
            <a:r>
              <a:rPr kumimoji="0" lang="en-US" sz="2000" b="0" i="0" u="none" strike="noStrike" kern="1200" cap="none" spc="0" normalizeH="0" baseline="0" noProof="0" dirty="0">
                <a:ln>
                  <a:noFill/>
                </a:ln>
                <a:solidFill>
                  <a:srgbClr val="000000"/>
                </a:solidFill>
                <a:effectLst/>
                <a:uLnTx/>
                <a:uFillTx/>
                <a:ea typeface="+mn-ea"/>
                <a:cs typeface="+mn-cs"/>
              </a:rPr>
              <a:t>, Lesotho, Thailand, Mozambique, Namibia, Nigeria, Rwanda, South Africa</a:t>
            </a:r>
          </a:p>
        </p:txBody>
      </p:sp>
      <p:sp>
        <p:nvSpPr>
          <p:cNvPr id="4" name="TextBox 3">
            <a:extLst>
              <a:ext uri="{FF2B5EF4-FFF2-40B4-BE49-F238E27FC236}">
                <a16:creationId xmlns:a16="http://schemas.microsoft.com/office/drawing/2014/main" id="{6EF4A973-D28E-4E7F-818A-1E051B7E92AD}"/>
              </a:ext>
            </a:extLst>
          </p:cNvPr>
          <p:cNvSpPr txBox="1"/>
          <p:nvPr/>
        </p:nvSpPr>
        <p:spPr>
          <a:xfrm>
            <a:off x="1100335" y="1589855"/>
            <a:ext cx="5609276" cy="646331"/>
          </a:xfrm>
          <a:prstGeom prst="rect">
            <a:avLst/>
          </a:prstGeom>
          <a:noFill/>
        </p:spPr>
        <p:txBody>
          <a:bodyPr wrap="square" rtlCol="0">
            <a:spAutoFit/>
          </a:bodyPr>
          <a:lstStyle/>
          <a:p>
            <a:pPr algn="ctr"/>
            <a:r>
              <a:rPr lang="en-US" dirty="0">
                <a:solidFill>
                  <a:schemeClr val="tx1">
                    <a:lumMod val="75000"/>
                    <a:lumOff val="25000"/>
                  </a:schemeClr>
                </a:solidFill>
              </a:rPr>
              <a:t>Non-commercial CAB supply in low and middle income countries, 2023-2025</a:t>
            </a:r>
            <a:endParaRPr lang="en-KE" dirty="0">
              <a:solidFill>
                <a:schemeClr val="tx1">
                  <a:lumMod val="75000"/>
                  <a:lumOff val="25000"/>
                </a:schemeClr>
              </a:solidFill>
            </a:endParaRPr>
          </a:p>
        </p:txBody>
      </p:sp>
      <p:sp>
        <p:nvSpPr>
          <p:cNvPr id="6" name="TextBox 5">
            <a:extLst>
              <a:ext uri="{FF2B5EF4-FFF2-40B4-BE49-F238E27FC236}">
                <a16:creationId xmlns:a16="http://schemas.microsoft.com/office/drawing/2014/main" id="{5BC631AA-9567-4B80-860B-C18C9732E7D0}"/>
              </a:ext>
            </a:extLst>
          </p:cNvPr>
          <p:cNvSpPr txBox="1"/>
          <p:nvPr/>
        </p:nvSpPr>
        <p:spPr>
          <a:xfrm>
            <a:off x="3755273" y="6186325"/>
            <a:ext cx="3465094" cy="584775"/>
          </a:xfrm>
          <a:prstGeom prst="rect">
            <a:avLst/>
          </a:prstGeom>
          <a:noFill/>
        </p:spPr>
        <p:txBody>
          <a:bodyPr wrap="square" rtlCol="0">
            <a:spAutoFit/>
          </a:bodyPr>
          <a:lstStyle/>
          <a:p>
            <a:r>
              <a:rPr lang="en-US" sz="1400" dirty="0">
                <a:solidFill>
                  <a:srgbClr val="000000"/>
                </a:solidFill>
              </a:rPr>
              <a:t>Source</a:t>
            </a:r>
            <a:r>
              <a:rPr lang="en-US" sz="1400" i="1" dirty="0">
                <a:solidFill>
                  <a:srgbClr val="000000"/>
                </a:solidFill>
              </a:rPr>
              <a:t>: AVAC.org</a:t>
            </a:r>
            <a:endParaRPr lang="en-KE" sz="1400" i="1" dirty="0">
              <a:solidFill>
                <a:srgbClr val="000000"/>
              </a:solidFill>
            </a:endParaRPr>
          </a:p>
          <a:p>
            <a:endParaRPr lang="en-KE" dirty="0"/>
          </a:p>
        </p:txBody>
      </p:sp>
      <p:pic>
        <p:nvPicPr>
          <p:cNvPr id="7" name="Picture 6">
            <a:extLst>
              <a:ext uri="{FF2B5EF4-FFF2-40B4-BE49-F238E27FC236}">
                <a16:creationId xmlns:a16="http://schemas.microsoft.com/office/drawing/2014/main" id="{A45B3937-92A9-438B-8270-382A55C03E17}"/>
              </a:ext>
            </a:extLst>
          </p:cNvPr>
          <p:cNvPicPr>
            <a:picLocks noChangeAspect="1"/>
          </p:cNvPicPr>
          <p:nvPr/>
        </p:nvPicPr>
        <p:blipFill rotWithShape="1">
          <a:blip r:embed="rId3"/>
          <a:srcRect l="16283" t="30404" r="51349" b="10223"/>
          <a:stretch/>
        </p:blipFill>
        <p:spPr>
          <a:xfrm>
            <a:off x="1744579" y="2306303"/>
            <a:ext cx="3756000" cy="38753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33360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2C8569-D4EF-EE4A-9FD3-DBFF555C0B90}"/>
              </a:ext>
            </a:extLst>
          </p:cNvPr>
          <p:cNvSpPr>
            <a:spLocks noGrp="1"/>
          </p:cNvSpPr>
          <p:nvPr>
            <p:ph type="title"/>
          </p:nvPr>
        </p:nvSpPr>
        <p:spPr>
          <a:xfrm>
            <a:off x="3249386" y="441325"/>
            <a:ext cx="8499705" cy="1223964"/>
          </a:xfrm>
        </p:spPr>
        <p:txBody>
          <a:bodyPr>
            <a:normAutofit fontScale="90000"/>
          </a:bodyPr>
          <a:lstStyle/>
          <a:p>
            <a:pPr>
              <a:lnSpc>
                <a:spcPct val="100000"/>
              </a:lnSpc>
            </a:pPr>
            <a:r>
              <a:rPr lang="en-US" dirty="0">
                <a:solidFill>
                  <a:srgbClr val="E0001B"/>
                </a:solidFill>
              </a:rPr>
              <a:t>Implementation studies offering PrEP choice</a:t>
            </a:r>
            <a:endParaRPr lang="en-GB" noProof="0" dirty="0">
              <a:solidFill>
                <a:srgbClr val="E0001B"/>
              </a:solidFill>
            </a:endParaRPr>
          </a:p>
        </p:txBody>
      </p:sp>
      <p:grpSp>
        <p:nvGrpSpPr>
          <p:cNvPr id="18" name="Group 17">
            <a:extLst>
              <a:ext uri="{FF2B5EF4-FFF2-40B4-BE49-F238E27FC236}">
                <a16:creationId xmlns:a16="http://schemas.microsoft.com/office/drawing/2014/main" id="{7D5DD28A-CD98-4A66-B4B5-F741CDEEAE2B}"/>
              </a:ext>
            </a:extLst>
          </p:cNvPr>
          <p:cNvGrpSpPr/>
          <p:nvPr/>
        </p:nvGrpSpPr>
        <p:grpSpPr>
          <a:xfrm>
            <a:off x="3997369" y="1859687"/>
            <a:ext cx="7565966" cy="4345158"/>
            <a:chOff x="636028" y="171213"/>
            <a:chExt cx="11071458" cy="6358375"/>
          </a:xfrm>
        </p:grpSpPr>
        <p:pic>
          <p:nvPicPr>
            <p:cNvPr id="9" name="Picture 8" descr="A close-up of a logo&#10;&#10;Description automatically generated">
              <a:extLst>
                <a:ext uri="{FF2B5EF4-FFF2-40B4-BE49-F238E27FC236}">
                  <a16:creationId xmlns:a16="http://schemas.microsoft.com/office/drawing/2014/main" id="{A22B0514-64F2-4C50-825D-16F5FAFC0078}"/>
                </a:ext>
              </a:extLst>
            </p:cNvPr>
            <p:cNvPicPr>
              <a:picLocks noChangeAspect="1"/>
            </p:cNvPicPr>
            <p:nvPr/>
          </p:nvPicPr>
          <p:blipFill rotWithShape="1">
            <a:blip r:embed="rId3"/>
            <a:srcRect l="73106" t="12668" r="3919" b="18127"/>
            <a:stretch/>
          </p:blipFill>
          <p:spPr>
            <a:xfrm>
              <a:off x="636028" y="515958"/>
              <a:ext cx="3354575" cy="1791056"/>
            </a:xfrm>
            <a:prstGeom prst="rect">
              <a:avLst/>
            </a:prstGeom>
            <a:effectLst>
              <a:outerShdw blurRad="50800" dist="38100" dir="2700000" algn="tl" rotWithShape="0">
                <a:prstClr val="black">
                  <a:alpha val="40000"/>
                </a:prstClr>
              </a:outerShdw>
            </a:effectLst>
          </p:spPr>
        </p:pic>
        <p:pic>
          <p:nvPicPr>
            <p:cNvPr id="10" name="Picture 4" descr="Projeto PrEP 1519 | LinkedIn">
              <a:extLst>
                <a:ext uri="{FF2B5EF4-FFF2-40B4-BE49-F238E27FC236}">
                  <a16:creationId xmlns:a16="http://schemas.microsoft.com/office/drawing/2014/main" id="{23A00DEF-B293-42E7-B174-8D0895368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350" y="2676275"/>
              <a:ext cx="2250753" cy="22507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1257943-081F-4210-A6D8-76464AB2B78D}"/>
                </a:ext>
              </a:extLst>
            </p:cNvPr>
            <p:cNvPicPr>
              <a:picLocks noChangeAspect="1"/>
            </p:cNvPicPr>
            <p:nvPr/>
          </p:nvPicPr>
          <p:blipFill>
            <a:blip r:embed="rId5"/>
            <a:stretch>
              <a:fillRect/>
            </a:stretch>
          </p:blipFill>
          <p:spPr>
            <a:xfrm>
              <a:off x="9374786" y="171213"/>
              <a:ext cx="1828800" cy="3165674"/>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240FE3E6-E30E-4C8A-987C-53632178D1C1}"/>
                </a:ext>
              </a:extLst>
            </p:cNvPr>
            <p:cNvPicPr>
              <a:picLocks noChangeAspect="1"/>
            </p:cNvPicPr>
            <p:nvPr/>
          </p:nvPicPr>
          <p:blipFill rotWithShape="1">
            <a:blip r:embed="rId6"/>
            <a:srcRect r="3451" b="9178"/>
            <a:stretch/>
          </p:blipFill>
          <p:spPr>
            <a:xfrm>
              <a:off x="8324203" y="5284758"/>
              <a:ext cx="3383281" cy="1055268"/>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9F5CD18-D2F7-4C9D-A1FD-F5BC4437B941}"/>
                </a:ext>
              </a:extLst>
            </p:cNvPr>
            <p:cNvPicPr>
              <a:picLocks noChangeAspect="1"/>
            </p:cNvPicPr>
            <p:nvPr/>
          </p:nvPicPr>
          <p:blipFill>
            <a:blip r:embed="rId7"/>
            <a:stretch>
              <a:fillRect/>
            </a:stretch>
          </p:blipFill>
          <p:spPr>
            <a:xfrm>
              <a:off x="8702877" y="3601465"/>
              <a:ext cx="3004609" cy="132556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76AB8EB-7B7A-4187-B4A3-131E3E2B6255}"/>
                </a:ext>
              </a:extLst>
            </p:cNvPr>
            <p:cNvPicPr>
              <a:picLocks noChangeAspect="1"/>
            </p:cNvPicPr>
            <p:nvPr/>
          </p:nvPicPr>
          <p:blipFill rotWithShape="1">
            <a:blip r:embed="rId8"/>
            <a:srcRect b="8260"/>
            <a:stretch/>
          </p:blipFill>
          <p:spPr>
            <a:xfrm>
              <a:off x="4039567" y="2561174"/>
              <a:ext cx="3441659" cy="1536597"/>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F88989BA-12DF-4864-8F17-026505373DC2}"/>
                </a:ext>
              </a:extLst>
            </p:cNvPr>
            <p:cNvPicPr>
              <a:picLocks noChangeAspect="1"/>
            </p:cNvPicPr>
            <p:nvPr/>
          </p:nvPicPr>
          <p:blipFill>
            <a:blip r:embed="rId9"/>
            <a:stretch>
              <a:fillRect/>
            </a:stretch>
          </p:blipFill>
          <p:spPr>
            <a:xfrm>
              <a:off x="4654015" y="561178"/>
              <a:ext cx="3648856" cy="1325562"/>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D81E5AE-C8ED-45CF-BD6C-C56448F0669C}"/>
                </a:ext>
              </a:extLst>
            </p:cNvPr>
            <p:cNvPicPr>
              <a:picLocks noChangeAspect="1"/>
            </p:cNvPicPr>
            <p:nvPr/>
          </p:nvPicPr>
          <p:blipFill>
            <a:blip r:embed="rId10"/>
            <a:stretch>
              <a:fillRect/>
            </a:stretch>
          </p:blipFill>
          <p:spPr>
            <a:xfrm>
              <a:off x="2609027" y="4981442"/>
              <a:ext cx="2195953" cy="154814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7966D9A8-6888-4D02-80C3-79CBFD48CBBB}"/>
                </a:ext>
              </a:extLst>
            </p:cNvPr>
            <p:cNvPicPr>
              <a:picLocks noChangeAspect="1"/>
            </p:cNvPicPr>
            <p:nvPr/>
          </p:nvPicPr>
          <p:blipFill>
            <a:blip r:embed="rId11"/>
            <a:stretch>
              <a:fillRect/>
            </a:stretch>
          </p:blipFill>
          <p:spPr>
            <a:xfrm>
              <a:off x="5712682" y="4264247"/>
              <a:ext cx="2435334" cy="187132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969959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261F1F-5714-4DDB-9EF4-FC4B1BDF2BED}"/>
              </a:ext>
            </a:extLst>
          </p:cNvPr>
          <p:cNvSpPr>
            <a:spLocks noGrp="1"/>
          </p:cNvSpPr>
          <p:nvPr>
            <p:ph sz="quarter" idx="13"/>
          </p:nvPr>
        </p:nvSpPr>
        <p:spPr>
          <a:xfrm>
            <a:off x="5390147" y="1634125"/>
            <a:ext cx="6268148" cy="4638196"/>
          </a:xfrm>
        </p:spPr>
        <p:txBody>
          <a:bodyPr>
            <a:noAutofit/>
          </a:bodyPr>
          <a:lstStyle/>
          <a:p>
            <a:pPr marL="342900" indent="-342900">
              <a:buFont typeface="Arial" panose="020B0604020202020204" pitchFamily="34" charset="0"/>
              <a:buChar char="•"/>
            </a:pPr>
            <a:r>
              <a:rPr lang="en-US" sz="2400" dirty="0"/>
              <a:t>Expedite submission to and review by regulatory agencies </a:t>
            </a:r>
          </a:p>
          <a:p>
            <a:pPr marL="342900" indent="-342900">
              <a:buFont typeface="Arial" panose="020B0604020202020204" pitchFamily="34" charset="0"/>
              <a:buChar char="•"/>
            </a:pPr>
            <a:r>
              <a:rPr lang="en-US" sz="2400" dirty="0"/>
              <a:t>Donors begin to have pricing negotiations and volume guarantees</a:t>
            </a:r>
          </a:p>
          <a:p>
            <a:pPr marL="342900" indent="-342900">
              <a:buFont typeface="Arial" panose="020B0604020202020204" pitchFamily="34" charset="0"/>
              <a:buChar char="•"/>
            </a:pPr>
            <a:r>
              <a:rPr lang="en-US" sz="2400" dirty="0"/>
              <a:t>WHO to issue recommendations and develop guidelines swiftly</a:t>
            </a:r>
          </a:p>
          <a:p>
            <a:pPr marL="342900" indent="-342900">
              <a:buFont typeface="Arial" panose="020B0604020202020204" pitchFamily="34" charset="0"/>
              <a:buChar char="•"/>
            </a:pPr>
            <a:r>
              <a:rPr lang="en-US" sz="2400" dirty="0"/>
              <a:t>Countries develop introduction plans </a:t>
            </a:r>
          </a:p>
          <a:p>
            <a:pPr marL="1028700" lvl="1" indent="-342900"/>
            <a:r>
              <a:rPr lang="en-US" sz="2200" dirty="0"/>
              <a:t>a few large, coordinated non-research pilots that serve many countries</a:t>
            </a:r>
          </a:p>
          <a:p>
            <a:pPr marL="1028700" lvl="1" indent="-342900"/>
            <a:r>
              <a:rPr lang="en-US" sz="2200" dirty="0"/>
              <a:t>understand how to create demand for prevention </a:t>
            </a:r>
            <a:endParaRPr lang="en-KE" sz="2200" dirty="0"/>
          </a:p>
        </p:txBody>
      </p:sp>
      <p:sp>
        <p:nvSpPr>
          <p:cNvPr id="3" name="Title 2">
            <a:extLst>
              <a:ext uri="{FF2B5EF4-FFF2-40B4-BE49-F238E27FC236}">
                <a16:creationId xmlns:a16="http://schemas.microsoft.com/office/drawing/2014/main" id="{2031D20C-0B96-4EC0-ADAE-87387EA5D73B}"/>
              </a:ext>
            </a:extLst>
          </p:cNvPr>
          <p:cNvSpPr>
            <a:spLocks noGrp="1"/>
          </p:cNvSpPr>
          <p:nvPr>
            <p:ph type="title"/>
          </p:nvPr>
        </p:nvSpPr>
        <p:spPr>
          <a:xfrm>
            <a:off x="442912" y="359182"/>
            <a:ext cx="9374855" cy="1223964"/>
          </a:xfrm>
        </p:spPr>
        <p:txBody>
          <a:bodyPr/>
          <a:lstStyle/>
          <a:p>
            <a:r>
              <a:rPr lang="en-US" dirty="0"/>
              <a:t>Let’s set a new standard with </a:t>
            </a:r>
            <a:r>
              <a:rPr lang="en-US" dirty="0" err="1"/>
              <a:t>Lenacapavir</a:t>
            </a:r>
            <a:endParaRPr lang="en-KE" dirty="0"/>
          </a:p>
        </p:txBody>
      </p:sp>
      <p:pic>
        <p:nvPicPr>
          <p:cNvPr id="1026" name="Picture 2" descr="Gilead progresses subject enrolment in HIV prevention trials">
            <a:extLst>
              <a:ext uri="{FF2B5EF4-FFF2-40B4-BE49-F238E27FC236}">
                <a16:creationId xmlns:a16="http://schemas.microsoft.com/office/drawing/2014/main" id="{847BC808-B022-47CE-9DD0-B021E8FE96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30" r="14215"/>
          <a:stretch/>
        </p:blipFill>
        <p:spPr bwMode="auto">
          <a:xfrm>
            <a:off x="442913" y="1890923"/>
            <a:ext cx="4248956" cy="35834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B81BD0C-7881-4B7A-A665-C60E66AEE2E5}"/>
              </a:ext>
            </a:extLst>
          </p:cNvPr>
          <p:cNvSpPr txBox="1"/>
          <p:nvPr/>
        </p:nvSpPr>
        <p:spPr>
          <a:xfrm>
            <a:off x="1515980" y="5474369"/>
            <a:ext cx="3320716" cy="307777"/>
          </a:xfrm>
          <a:prstGeom prst="rect">
            <a:avLst/>
          </a:prstGeom>
          <a:noFill/>
        </p:spPr>
        <p:txBody>
          <a:bodyPr wrap="square" rtlCol="0">
            <a:spAutoFit/>
          </a:bodyPr>
          <a:lstStyle/>
          <a:p>
            <a:r>
              <a:rPr lang="en-US" sz="1400" dirty="0"/>
              <a:t>Photo source</a:t>
            </a:r>
            <a:r>
              <a:rPr lang="en-US" sz="1400" i="1" dirty="0"/>
              <a:t>: Clinical Trials Arena</a:t>
            </a:r>
            <a:endParaRPr lang="en-KE" sz="1400" i="1" dirty="0"/>
          </a:p>
        </p:txBody>
      </p:sp>
    </p:spTree>
    <p:extLst>
      <p:ext uri="{BB962C8B-B14F-4D97-AF65-F5344CB8AC3E}">
        <p14:creationId xmlns:p14="http://schemas.microsoft.com/office/powerpoint/2010/main" val="2787579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441325"/>
            <a:ext cx="9452201" cy="1223964"/>
          </a:xfrm>
        </p:spPr>
        <p:txBody>
          <a:bodyPr>
            <a:noAutofit/>
          </a:bodyPr>
          <a:lstStyle/>
          <a:p>
            <a:r>
              <a:rPr lang="en-US" sz="3600" dirty="0"/>
              <a:t>Simplify PrEP delivery: Decentralize, de-medicalize, innovate</a:t>
            </a:r>
            <a:endParaRPr lang="en-GB" sz="3600" noProof="0" dirty="0"/>
          </a:p>
        </p:txBody>
      </p:sp>
      <p:grpSp>
        <p:nvGrpSpPr>
          <p:cNvPr id="68" name="Group 67">
            <a:extLst>
              <a:ext uri="{FF2B5EF4-FFF2-40B4-BE49-F238E27FC236}">
                <a16:creationId xmlns:a16="http://schemas.microsoft.com/office/drawing/2014/main" id="{2C93CBFB-036C-47AB-A401-FFF226FCF3A1}"/>
              </a:ext>
            </a:extLst>
          </p:cNvPr>
          <p:cNvGrpSpPr/>
          <p:nvPr/>
        </p:nvGrpSpPr>
        <p:grpSpPr>
          <a:xfrm>
            <a:off x="396949" y="1665289"/>
            <a:ext cx="10709753" cy="4489641"/>
            <a:chOff x="-249577" y="1611907"/>
            <a:chExt cx="10709753" cy="4489641"/>
          </a:xfrm>
        </p:grpSpPr>
        <p:sp>
          <p:nvSpPr>
            <p:cNvPr id="9" name="Text Placeholder 2">
              <a:extLst>
                <a:ext uri="{FF2B5EF4-FFF2-40B4-BE49-F238E27FC236}">
                  <a16:creationId xmlns:a16="http://schemas.microsoft.com/office/drawing/2014/main" id="{A57A250B-DD29-43B6-B7E7-67FF35054ACE}"/>
                </a:ext>
              </a:extLst>
            </p:cNvPr>
            <p:cNvSpPr txBox="1">
              <a:spLocks/>
            </p:cNvSpPr>
            <p:nvPr/>
          </p:nvSpPr>
          <p:spPr>
            <a:xfrm>
              <a:off x="-249577" y="5509385"/>
              <a:ext cx="10709753" cy="592163"/>
            </a:xfrm>
            <a:prstGeom prst="rect">
              <a:avLst/>
            </a:prstGeom>
            <a:noFill/>
            <a:ln>
              <a:noFill/>
            </a:ln>
          </p:spPr>
          <p:txBody>
            <a:bodyPr spcFirstLastPara="1" vert="horz" wrap="square" lIns="91425" tIns="45700" rIns="91425" bIns="4570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100000"/>
                </a:lnSpc>
                <a:spcBef>
                  <a:spcPts val="1000"/>
                </a:spcBef>
                <a:spcAft>
                  <a:spcPts val="0"/>
                </a:spcAft>
                <a:buClr>
                  <a:srgbClr val="625E58"/>
                </a:buClr>
                <a:buSzPts val="1800"/>
                <a:buFont typeface="Arial" panose="020B0604020202020204" pitchFamily="34" charset="0"/>
                <a:buNone/>
                <a:tabLst/>
                <a:defRPr/>
              </a:pPr>
              <a:r>
                <a:rPr kumimoji="0" lang="en-US" sz="2200" b="0" i="0" u="none" strike="noStrike" kern="1200" cap="none" spc="0" normalizeH="0" baseline="0" noProof="0" dirty="0">
                  <a:ln>
                    <a:noFill/>
                  </a:ln>
                  <a:solidFill>
                    <a:srgbClr val="000000"/>
                  </a:solidFill>
                  <a:effectLst/>
                  <a:uLnTx/>
                  <a:uFillTx/>
                  <a:ea typeface="+mn-ea"/>
                  <a:cs typeface="+mn-cs"/>
                </a:rPr>
                <a:t>PrEP users want more HIV prevention options, delivered in accessible, acceptable approaches</a:t>
              </a:r>
              <a:endParaRPr kumimoji="0" lang="en-KE" sz="2200" b="0" i="0" u="none" strike="noStrike" kern="1200" cap="none" spc="0" normalizeH="0" baseline="0" noProof="0" dirty="0">
                <a:ln>
                  <a:noFill/>
                </a:ln>
                <a:solidFill>
                  <a:srgbClr val="000000"/>
                </a:solidFill>
                <a:effectLst/>
                <a:uLnTx/>
                <a:uFillTx/>
                <a:ea typeface="+mn-ea"/>
                <a:cs typeface="+mn-cs"/>
              </a:endParaRPr>
            </a:p>
          </p:txBody>
        </p:sp>
        <p:grpSp>
          <p:nvGrpSpPr>
            <p:cNvPr id="10" name="Group 9">
              <a:extLst>
                <a:ext uri="{FF2B5EF4-FFF2-40B4-BE49-F238E27FC236}">
                  <a16:creationId xmlns:a16="http://schemas.microsoft.com/office/drawing/2014/main" id="{5905A1B6-DD5D-4899-8C86-1CA5B374A4AD}"/>
                </a:ext>
              </a:extLst>
            </p:cNvPr>
            <p:cNvGrpSpPr/>
            <p:nvPr/>
          </p:nvGrpSpPr>
          <p:grpSpPr>
            <a:xfrm>
              <a:off x="1226110" y="1758620"/>
              <a:ext cx="1415113" cy="3481836"/>
              <a:chOff x="572713" y="1665666"/>
              <a:chExt cx="1256087" cy="4039522"/>
            </a:xfrm>
          </p:grpSpPr>
          <p:pic>
            <p:nvPicPr>
              <p:cNvPr id="11" name="Picture 12" descr="Tenofovir -- Kabwohe -- Oct 2007">
                <a:extLst>
                  <a:ext uri="{FF2B5EF4-FFF2-40B4-BE49-F238E27FC236}">
                    <a16:creationId xmlns:a16="http://schemas.microsoft.com/office/drawing/2014/main" id="{5A1EF5D2-BFB9-42A3-A694-CFB99B5E9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713" y="1665666"/>
                <a:ext cx="1254419" cy="11660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https://lh7-us.googleusercontent.com/edpNuOYHbEiL3jsymjp0I06RLATmdCjXuSY_cJOuVOC09WZAU895czz7ZJUPyo8JYGD5ydImK4MtcM0dIpCOYIWONpqtXyQvcv-4U3Ugtz64LX9GXvPgReake91lwdypQJQMGTjHTjWKpLg=s2048">
                <a:extLst>
                  <a:ext uri="{FF2B5EF4-FFF2-40B4-BE49-F238E27FC236}">
                    <a16:creationId xmlns:a16="http://schemas.microsoft.com/office/drawing/2014/main" id="{F577AE23-ED5D-4F73-9CB8-3E802833A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714" y="3137973"/>
                <a:ext cx="1256086" cy="10864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independent.co.uk/multimedia/archive/00170/injection_170187t.jpg">
                <a:extLst>
                  <a:ext uri="{FF2B5EF4-FFF2-40B4-BE49-F238E27FC236}">
                    <a16:creationId xmlns:a16="http://schemas.microsoft.com/office/drawing/2014/main" id="{210CB9BE-6883-42E2-9781-A83B21C76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14" y="4537549"/>
                <a:ext cx="1256086" cy="11676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E7B73C7B-1C24-4AB3-84B7-D16D6D31DA0C}"/>
                </a:ext>
              </a:extLst>
            </p:cNvPr>
            <p:cNvGrpSpPr/>
            <p:nvPr/>
          </p:nvGrpSpPr>
          <p:grpSpPr>
            <a:xfrm>
              <a:off x="3104596" y="1611907"/>
              <a:ext cx="6574408" cy="3785412"/>
              <a:chOff x="1485067" y="1259360"/>
              <a:chExt cx="9222750" cy="5028008"/>
            </a:xfrm>
          </p:grpSpPr>
          <p:grpSp>
            <p:nvGrpSpPr>
              <p:cNvPr id="15" name="Group 14">
                <a:extLst>
                  <a:ext uri="{FF2B5EF4-FFF2-40B4-BE49-F238E27FC236}">
                    <a16:creationId xmlns:a16="http://schemas.microsoft.com/office/drawing/2014/main" id="{C97F38F1-4F15-48F7-B660-48A858980848}"/>
                  </a:ext>
                </a:extLst>
              </p:cNvPr>
              <p:cNvGrpSpPr/>
              <p:nvPr/>
            </p:nvGrpSpPr>
            <p:grpSpPr>
              <a:xfrm>
                <a:off x="4613556" y="2352544"/>
                <a:ext cx="2959096" cy="2828386"/>
                <a:chOff x="4613556" y="2352544"/>
                <a:chExt cx="2959096" cy="2828386"/>
              </a:xfrm>
            </p:grpSpPr>
            <p:sp>
              <p:nvSpPr>
                <p:cNvPr id="47" name="Freeform: Shape 46">
                  <a:extLst>
                    <a:ext uri="{FF2B5EF4-FFF2-40B4-BE49-F238E27FC236}">
                      <a16:creationId xmlns:a16="http://schemas.microsoft.com/office/drawing/2014/main" id="{C71EC5FC-A81A-49F8-8B13-0E4684255208}"/>
                    </a:ext>
                  </a:extLst>
                </p:cNvPr>
                <p:cNvSpPr/>
                <p:nvPr/>
              </p:nvSpPr>
              <p:spPr>
                <a:xfrm>
                  <a:off x="5298067" y="2859986"/>
                  <a:ext cx="1576109" cy="1819899"/>
                </a:xfrm>
                <a:custGeom>
                  <a:avLst/>
                  <a:gdLst>
                    <a:gd name="connsiteX0" fmla="*/ 0 w 1751634"/>
                    <a:gd name="connsiteY0" fmla="*/ 505644 h 2022574"/>
                    <a:gd name="connsiteX1" fmla="*/ 0 w 1751634"/>
                    <a:gd name="connsiteY1" fmla="*/ 1516931 h 2022574"/>
                    <a:gd name="connsiteX2" fmla="*/ 875817 w 1751634"/>
                    <a:gd name="connsiteY2" fmla="*/ 2022575 h 2022574"/>
                    <a:gd name="connsiteX3" fmla="*/ 1751634 w 1751634"/>
                    <a:gd name="connsiteY3" fmla="*/ 1516931 h 2022574"/>
                    <a:gd name="connsiteX4" fmla="*/ 1751634 w 1751634"/>
                    <a:gd name="connsiteY4" fmla="*/ 505644 h 2022574"/>
                    <a:gd name="connsiteX5" fmla="*/ 875817 w 1751634"/>
                    <a:gd name="connsiteY5" fmla="*/ 0 h 202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1634" h="2022574">
                      <a:moveTo>
                        <a:pt x="0" y="505644"/>
                      </a:moveTo>
                      <a:lnTo>
                        <a:pt x="0" y="1516931"/>
                      </a:lnTo>
                      <a:lnTo>
                        <a:pt x="875817" y="2022575"/>
                      </a:lnTo>
                      <a:lnTo>
                        <a:pt x="1751634" y="1516931"/>
                      </a:lnTo>
                      <a:lnTo>
                        <a:pt x="1751634" y="505644"/>
                      </a:lnTo>
                      <a:lnTo>
                        <a:pt x="875817" y="0"/>
                      </a:lnTo>
                      <a:close/>
                    </a:path>
                  </a:pathLst>
                </a:custGeom>
                <a:solidFill>
                  <a:srgbClr val="919191">
                    <a:lumMod val="20000"/>
                    <a:lumOff val="80000"/>
                  </a:srgbClr>
                </a:solidFill>
                <a:ln w="8033" cap="flat">
                  <a:noFill/>
                  <a:prstDash val="solid"/>
                  <a:miter/>
                </a:ln>
                <a:effectLst>
                  <a:outerShdw blurRad="63500" sx="102000" sy="102000" algn="ctr" rotWithShape="0">
                    <a:prstClr val="black">
                      <a:alpha val="40000"/>
                    </a:prst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grpSp>
              <p:nvGrpSpPr>
                <p:cNvPr id="48" name="Group 47">
                  <a:extLst>
                    <a:ext uri="{FF2B5EF4-FFF2-40B4-BE49-F238E27FC236}">
                      <a16:creationId xmlns:a16="http://schemas.microsoft.com/office/drawing/2014/main" id="{E21C7637-D919-4E5C-A7B1-52C8E984CB0F}"/>
                    </a:ext>
                  </a:extLst>
                </p:cNvPr>
                <p:cNvGrpSpPr/>
                <p:nvPr/>
              </p:nvGrpSpPr>
              <p:grpSpPr>
                <a:xfrm>
                  <a:off x="4613556" y="2352544"/>
                  <a:ext cx="2959095" cy="2828387"/>
                  <a:chOff x="4613556" y="2352544"/>
                  <a:chExt cx="2959095" cy="2828387"/>
                </a:xfrm>
              </p:grpSpPr>
              <p:grpSp>
                <p:nvGrpSpPr>
                  <p:cNvPr id="49" name="Group 48">
                    <a:extLst>
                      <a:ext uri="{FF2B5EF4-FFF2-40B4-BE49-F238E27FC236}">
                        <a16:creationId xmlns:a16="http://schemas.microsoft.com/office/drawing/2014/main" id="{250758CA-263E-4F6A-9E19-41FC8A0A80E6}"/>
                      </a:ext>
                    </a:extLst>
                  </p:cNvPr>
                  <p:cNvGrpSpPr/>
                  <p:nvPr/>
                </p:nvGrpSpPr>
                <p:grpSpPr>
                  <a:xfrm>
                    <a:off x="6088757" y="2352544"/>
                    <a:ext cx="1226011" cy="793003"/>
                    <a:chOff x="6088757" y="2352544"/>
                    <a:chExt cx="1226011" cy="793003"/>
                  </a:xfrm>
                </p:grpSpPr>
                <p:sp>
                  <p:nvSpPr>
                    <p:cNvPr id="65" name="Freeform: Shape 64">
                      <a:extLst>
                        <a:ext uri="{FF2B5EF4-FFF2-40B4-BE49-F238E27FC236}">
                          <a16:creationId xmlns:a16="http://schemas.microsoft.com/office/drawing/2014/main" id="{8139C757-C8EA-4B61-AFF6-B709F7F849F0}"/>
                        </a:ext>
                      </a:extLst>
                    </p:cNvPr>
                    <p:cNvSpPr/>
                    <p:nvPr/>
                  </p:nvSpPr>
                  <p:spPr>
                    <a:xfrm>
                      <a:off x="6088757" y="2352544"/>
                      <a:ext cx="1226011" cy="793003"/>
                    </a:xfrm>
                    <a:custGeom>
                      <a:avLst/>
                      <a:gdLst>
                        <a:gd name="connsiteX0" fmla="*/ 96741 w 1281746"/>
                        <a:gd name="connsiteY0" fmla="*/ 200795 h 829053"/>
                        <a:gd name="connsiteX1" fmla="*/ 1058051 w 1281746"/>
                        <a:gd name="connsiteY1" fmla="*/ 755854 h 829053"/>
                        <a:gd name="connsiteX2" fmla="*/ 1130045 w 1281746"/>
                        <a:gd name="connsiteY2" fmla="*/ 829053 h 829053"/>
                        <a:gd name="connsiteX3" fmla="*/ 1281746 w 1281746"/>
                        <a:gd name="connsiteY3" fmla="*/ 741873 h 829053"/>
                        <a:gd name="connsiteX4" fmla="*/ 1145553 w 1281746"/>
                        <a:gd name="connsiteY4" fmla="*/ 604233 h 829053"/>
                        <a:gd name="connsiteX5" fmla="*/ 184243 w 1281746"/>
                        <a:gd name="connsiteY5" fmla="*/ 49174 h 829053"/>
                        <a:gd name="connsiteX6" fmla="*/ 0 w 1281746"/>
                        <a:gd name="connsiteY6" fmla="*/ 0 h 829053"/>
                        <a:gd name="connsiteX7" fmla="*/ 0 w 1281746"/>
                        <a:gd name="connsiteY7" fmla="*/ 174922 h 829053"/>
                        <a:gd name="connsiteX8" fmla="*/ 96741 w 1281746"/>
                        <a:gd name="connsiteY8" fmla="*/ 200795 h 82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746" h="829053">
                          <a:moveTo>
                            <a:pt x="96741" y="200795"/>
                          </a:moveTo>
                          <a:lnTo>
                            <a:pt x="1058051" y="755854"/>
                          </a:lnTo>
                          <a:cubicBezTo>
                            <a:pt x="1088665" y="773531"/>
                            <a:pt x="1113332" y="799083"/>
                            <a:pt x="1130045" y="829053"/>
                          </a:cubicBezTo>
                          <a:lnTo>
                            <a:pt x="1281746" y="741873"/>
                          </a:lnTo>
                          <a:cubicBezTo>
                            <a:pt x="1249847" y="685548"/>
                            <a:pt x="1203244" y="637579"/>
                            <a:pt x="1145553" y="604233"/>
                          </a:cubicBezTo>
                          <a:lnTo>
                            <a:pt x="184243" y="49174"/>
                          </a:lnTo>
                          <a:cubicBezTo>
                            <a:pt x="127435" y="16391"/>
                            <a:pt x="63718" y="0"/>
                            <a:pt x="0" y="0"/>
                          </a:cubicBezTo>
                          <a:lnTo>
                            <a:pt x="0" y="174922"/>
                          </a:lnTo>
                          <a:cubicBezTo>
                            <a:pt x="33425" y="175003"/>
                            <a:pt x="66932" y="183600"/>
                            <a:pt x="96741" y="200795"/>
                          </a:cubicBezTo>
                          <a:close/>
                        </a:path>
                      </a:pathLst>
                    </a:custGeom>
                    <a:solidFill>
                      <a:srgbClr val="05676D"/>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66" name="Oval 65">
                      <a:extLst>
                        <a:ext uri="{FF2B5EF4-FFF2-40B4-BE49-F238E27FC236}">
                          <a16:creationId xmlns:a16="http://schemas.microsoft.com/office/drawing/2014/main" id="{9D41C570-76B7-4555-B9E3-7311AB07E6B4}"/>
                        </a:ext>
                      </a:extLst>
                    </p:cNvPr>
                    <p:cNvSpPr/>
                    <p:nvPr/>
                  </p:nvSpPr>
                  <p:spPr>
                    <a:xfrm>
                      <a:off x="6371949" y="2402578"/>
                      <a:ext cx="577636" cy="577636"/>
                    </a:xfrm>
                    <a:prstGeom prst="ellipse">
                      <a:avLst/>
                    </a:prstGeom>
                    <a:gradFill>
                      <a:gsLst>
                        <a:gs pos="0">
                          <a:srgbClr val="05676D">
                            <a:lumMod val="75000"/>
                          </a:srgbClr>
                        </a:gs>
                        <a:gs pos="100000">
                          <a:srgbClr val="05676D"/>
                        </a:gs>
                      </a:gsLst>
                      <a:lin ang="2700000" scaled="1"/>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0" name="Group 49">
                    <a:extLst>
                      <a:ext uri="{FF2B5EF4-FFF2-40B4-BE49-F238E27FC236}">
                        <a16:creationId xmlns:a16="http://schemas.microsoft.com/office/drawing/2014/main" id="{8E020AAB-6F4F-4A90-9657-ED1175E324F6}"/>
                      </a:ext>
                    </a:extLst>
                  </p:cNvPr>
                  <p:cNvGrpSpPr/>
                  <p:nvPr/>
                </p:nvGrpSpPr>
                <p:grpSpPr>
                  <a:xfrm>
                    <a:off x="4866972" y="2352620"/>
                    <a:ext cx="1221706" cy="786470"/>
                    <a:chOff x="4866972" y="2352620"/>
                    <a:chExt cx="1221706" cy="786470"/>
                  </a:xfrm>
                </p:grpSpPr>
                <p:sp>
                  <p:nvSpPr>
                    <p:cNvPr id="63" name="Freeform: Shape 62">
                      <a:extLst>
                        <a:ext uri="{FF2B5EF4-FFF2-40B4-BE49-F238E27FC236}">
                          <a16:creationId xmlns:a16="http://schemas.microsoft.com/office/drawing/2014/main" id="{5BF78B5D-0313-46BD-8198-E1C71D6571A1}"/>
                        </a:ext>
                      </a:extLst>
                    </p:cNvPr>
                    <p:cNvSpPr/>
                    <p:nvPr/>
                  </p:nvSpPr>
                  <p:spPr>
                    <a:xfrm>
                      <a:off x="4866972" y="2352620"/>
                      <a:ext cx="1221706" cy="786470"/>
                    </a:xfrm>
                    <a:custGeom>
                      <a:avLst/>
                      <a:gdLst>
                        <a:gd name="connsiteX0" fmla="*/ 219195 w 1277246"/>
                        <a:gd name="connsiteY0" fmla="*/ 755774 h 822223"/>
                        <a:gd name="connsiteX1" fmla="*/ 1180505 w 1277246"/>
                        <a:gd name="connsiteY1" fmla="*/ 200715 h 822223"/>
                        <a:gd name="connsiteX2" fmla="*/ 1277247 w 1277246"/>
                        <a:gd name="connsiteY2" fmla="*/ 174842 h 822223"/>
                        <a:gd name="connsiteX3" fmla="*/ 1277247 w 1277246"/>
                        <a:gd name="connsiteY3" fmla="*/ 0 h 822223"/>
                        <a:gd name="connsiteX4" fmla="*/ 1093004 w 1277246"/>
                        <a:gd name="connsiteY4" fmla="*/ 49174 h 822223"/>
                        <a:gd name="connsiteX5" fmla="*/ 131694 w 1277246"/>
                        <a:gd name="connsiteY5" fmla="*/ 604233 h 822223"/>
                        <a:gd name="connsiteX6" fmla="*/ 0 w 1277246"/>
                        <a:gd name="connsiteY6" fmla="*/ 734079 h 822223"/>
                        <a:gd name="connsiteX7" fmla="*/ 151219 w 1277246"/>
                        <a:gd name="connsiteY7" fmla="*/ 822224 h 822223"/>
                        <a:gd name="connsiteX8" fmla="*/ 219195 w 1277246"/>
                        <a:gd name="connsiteY8" fmla="*/ 755774 h 822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46" h="822223">
                          <a:moveTo>
                            <a:pt x="219195" y="755774"/>
                          </a:moveTo>
                          <a:lnTo>
                            <a:pt x="1180505" y="200715"/>
                          </a:lnTo>
                          <a:cubicBezTo>
                            <a:pt x="1210395" y="183520"/>
                            <a:pt x="1243821" y="174842"/>
                            <a:pt x="1277247" y="174842"/>
                          </a:cubicBezTo>
                          <a:lnTo>
                            <a:pt x="1277247" y="0"/>
                          </a:lnTo>
                          <a:cubicBezTo>
                            <a:pt x="1213529" y="0"/>
                            <a:pt x="1149811" y="16391"/>
                            <a:pt x="1093004" y="49174"/>
                          </a:cubicBezTo>
                          <a:lnTo>
                            <a:pt x="131694" y="604233"/>
                          </a:lnTo>
                          <a:cubicBezTo>
                            <a:pt x="76654" y="636052"/>
                            <a:pt x="31738" y="681129"/>
                            <a:pt x="0" y="734079"/>
                          </a:cubicBezTo>
                          <a:lnTo>
                            <a:pt x="151219" y="822224"/>
                          </a:lnTo>
                          <a:cubicBezTo>
                            <a:pt x="167852" y="795146"/>
                            <a:pt x="190912" y="772085"/>
                            <a:pt x="219195" y="755774"/>
                          </a:cubicBezTo>
                          <a:close/>
                        </a:path>
                      </a:pathLst>
                    </a:custGeom>
                    <a:solidFill>
                      <a:srgbClr val="919191"/>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64" name="Oval 63">
                      <a:extLst>
                        <a:ext uri="{FF2B5EF4-FFF2-40B4-BE49-F238E27FC236}">
                          <a16:creationId xmlns:a16="http://schemas.microsoft.com/office/drawing/2014/main" id="{2276D45C-637C-4623-87A5-0184CB991E2C}"/>
                        </a:ext>
                      </a:extLst>
                    </p:cNvPr>
                    <p:cNvSpPr/>
                    <p:nvPr/>
                  </p:nvSpPr>
                  <p:spPr>
                    <a:xfrm>
                      <a:off x="5196359" y="2402578"/>
                      <a:ext cx="577636" cy="577636"/>
                    </a:xfrm>
                    <a:prstGeom prst="ellipse">
                      <a:avLst/>
                    </a:prstGeom>
                    <a:gradFill flip="none" rotWithShape="1">
                      <a:gsLst>
                        <a:gs pos="0">
                          <a:srgbClr val="919191">
                            <a:lumMod val="75000"/>
                          </a:srgbClr>
                        </a:gs>
                        <a:gs pos="100000">
                          <a:srgbClr val="919191"/>
                        </a:gs>
                      </a:gsLst>
                      <a:lin ang="10800000" scaled="1"/>
                      <a:tileRect/>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1" name="Group 50">
                    <a:extLst>
                      <a:ext uri="{FF2B5EF4-FFF2-40B4-BE49-F238E27FC236}">
                        <a16:creationId xmlns:a16="http://schemas.microsoft.com/office/drawing/2014/main" id="{9EDCF5BD-2EB9-492A-8DC5-4648F5E6703C}"/>
                      </a:ext>
                    </a:extLst>
                  </p:cNvPr>
                  <p:cNvGrpSpPr/>
                  <p:nvPr/>
                </p:nvGrpSpPr>
                <p:grpSpPr>
                  <a:xfrm>
                    <a:off x="6088833" y="4394383"/>
                    <a:ext cx="1221706" cy="786546"/>
                    <a:chOff x="6088833" y="4394383"/>
                    <a:chExt cx="1221706" cy="786546"/>
                  </a:xfrm>
                </p:grpSpPr>
                <p:sp>
                  <p:nvSpPr>
                    <p:cNvPr id="61" name="Freeform: Shape 60">
                      <a:extLst>
                        <a:ext uri="{FF2B5EF4-FFF2-40B4-BE49-F238E27FC236}">
                          <a16:creationId xmlns:a16="http://schemas.microsoft.com/office/drawing/2014/main" id="{1AF9E22D-9337-4FA5-861E-4FA0BC329736}"/>
                        </a:ext>
                      </a:extLst>
                    </p:cNvPr>
                    <p:cNvSpPr/>
                    <p:nvPr/>
                  </p:nvSpPr>
                  <p:spPr>
                    <a:xfrm>
                      <a:off x="6088833" y="4394383"/>
                      <a:ext cx="1221706" cy="786546"/>
                    </a:xfrm>
                    <a:custGeom>
                      <a:avLst/>
                      <a:gdLst>
                        <a:gd name="connsiteX0" fmla="*/ 1058051 w 1277246"/>
                        <a:gd name="connsiteY0" fmla="*/ 66530 h 822303"/>
                        <a:gd name="connsiteX1" fmla="*/ 96741 w 1277246"/>
                        <a:gd name="connsiteY1" fmla="*/ 621589 h 822303"/>
                        <a:gd name="connsiteX2" fmla="*/ 0 w 1277246"/>
                        <a:gd name="connsiteY2" fmla="*/ 647462 h 822303"/>
                        <a:gd name="connsiteX3" fmla="*/ 0 w 1277246"/>
                        <a:gd name="connsiteY3" fmla="*/ 822304 h 822303"/>
                        <a:gd name="connsiteX4" fmla="*/ 184243 w 1277246"/>
                        <a:gd name="connsiteY4" fmla="*/ 773049 h 822303"/>
                        <a:gd name="connsiteX5" fmla="*/ 1145553 w 1277246"/>
                        <a:gd name="connsiteY5" fmla="*/ 217990 h 822303"/>
                        <a:gd name="connsiteX6" fmla="*/ 1277246 w 1277246"/>
                        <a:gd name="connsiteY6" fmla="*/ 88144 h 822303"/>
                        <a:gd name="connsiteX7" fmla="*/ 1126028 w 1277246"/>
                        <a:gd name="connsiteY7" fmla="*/ 0 h 822303"/>
                        <a:gd name="connsiteX8" fmla="*/ 1058051 w 1277246"/>
                        <a:gd name="connsiteY8" fmla="*/ 66530 h 8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246" h="822303">
                          <a:moveTo>
                            <a:pt x="1058051" y="66530"/>
                          </a:moveTo>
                          <a:lnTo>
                            <a:pt x="96741" y="621589"/>
                          </a:lnTo>
                          <a:cubicBezTo>
                            <a:pt x="66932" y="638784"/>
                            <a:pt x="33425" y="647462"/>
                            <a:pt x="0" y="647462"/>
                          </a:cubicBezTo>
                          <a:lnTo>
                            <a:pt x="0" y="822304"/>
                          </a:lnTo>
                          <a:cubicBezTo>
                            <a:pt x="63718" y="822304"/>
                            <a:pt x="127435" y="805912"/>
                            <a:pt x="184243" y="773049"/>
                          </a:cubicBezTo>
                          <a:lnTo>
                            <a:pt x="1145553" y="217990"/>
                          </a:lnTo>
                          <a:cubicBezTo>
                            <a:pt x="1200592" y="186252"/>
                            <a:pt x="1245508" y="141095"/>
                            <a:pt x="1277246" y="88144"/>
                          </a:cubicBezTo>
                          <a:lnTo>
                            <a:pt x="1126028" y="0"/>
                          </a:lnTo>
                          <a:cubicBezTo>
                            <a:pt x="1109395" y="27158"/>
                            <a:pt x="1086335" y="50219"/>
                            <a:pt x="1058051" y="66530"/>
                          </a:cubicBezTo>
                          <a:close/>
                        </a:path>
                      </a:pathLst>
                    </a:custGeom>
                    <a:solidFill>
                      <a:srgbClr val="DE9F3B"/>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62" name="Oval 61">
                      <a:extLst>
                        <a:ext uri="{FF2B5EF4-FFF2-40B4-BE49-F238E27FC236}">
                          <a16:creationId xmlns:a16="http://schemas.microsoft.com/office/drawing/2014/main" id="{D8F1381A-9371-44AF-8B97-AA2777662DBC}"/>
                        </a:ext>
                      </a:extLst>
                    </p:cNvPr>
                    <p:cNvSpPr/>
                    <p:nvPr/>
                  </p:nvSpPr>
                  <p:spPr>
                    <a:xfrm>
                      <a:off x="6371949" y="4537975"/>
                      <a:ext cx="577636" cy="577636"/>
                    </a:xfrm>
                    <a:prstGeom prst="ellipse">
                      <a:avLst/>
                    </a:prstGeom>
                    <a:gradFill>
                      <a:gsLst>
                        <a:gs pos="0">
                          <a:srgbClr val="DE9F3B">
                            <a:lumMod val="75000"/>
                          </a:srgbClr>
                        </a:gs>
                        <a:gs pos="100000">
                          <a:srgbClr val="DE9F3B"/>
                        </a:gs>
                      </a:gsLst>
                      <a:lin ang="2700000" scaled="1"/>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2" name="Group 51">
                    <a:extLst>
                      <a:ext uri="{FF2B5EF4-FFF2-40B4-BE49-F238E27FC236}">
                        <a16:creationId xmlns:a16="http://schemas.microsoft.com/office/drawing/2014/main" id="{69F898CD-33FA-45DB-9C91-299CEF086115}"/>
                      </a:ext>
                    </a:extLst>
                  </p:cNvPr>
                  <p:cNvGrpSpPr/>
                  <p:nvPr/>
                </p:nvGrpSpPr>
                <p:grpSpPr>
                  <a:xfrm>
                    <a:off x="4862669" y="4387928"/>
                    <a:ext cx="1226011" cy="793003"/>
                    <a:chOff x="4862669" y="4387928"/>
                    <a:chExt cx="1226011" cy="793003"/>
                  </a:xfrm>
                </p:grpSpPr>
                <p:sp>
                  <p:nvSpPr>
                    <p:cNvPr id="59" name="Freeform: Shape 58">
                      <a:extLst>
                        <a:ext uri="{FF2B5EF4-FFF2-40B4-BE49-F238E27FC236}">
                          <a16:creationId xmlns:a16="http://schemas.microsoft.com/office/drawing/2014/main" id="{DE2BF765-4326-4C49-8AC7-20B3A7D4F5A8}"/>
                        </a:ext>
                      </a:extLst>
                    </p:cNvPr>
                    <p:cNvSpPr/>
                    <p:nvPr/>
                  </p:nvSpPr>
                  <p:spPr>
                    <a:xfrm>
                      <a:off x="4862669" y="4387928"/>
                      <a:ext cx="1226011" cy="793003"/>
                    </a:xfrm>
                    <a:custGeom>
                      <a:avLst/>
                      <a:gdLst>
                        <a:gd name="connsiteX0" fmla="*/ 1185085 w 1281746"/>
                        <a:gd name="connsiteY0" fmla="*/ 628258 h 829053"/>
                        <a:gd name="connsiteX1" fmla="*/ 223695 w 1281746"/>
                        <a:gd name="connsiteY1" fmla="*/ 73199 h 829053"/>
                        <a:gd name="connsiteX2" fmla="*/ 151701 w 1281746"/>
                        <a:gd name="connsiteY2" fmla="*/ 0 h 829053"/>
                        <a:gd name="connsiteX3" fmla="*/ 0 w 1281746"/>
                        <a:gd name="connsiteY3" fmla="*/ 87180 h 829053"/>
                        <a:gd name="connsiteX4" fmla="*/ 136194 w 1281746"/>
                        <a:gd name="connsiteY4" fmla="*/ 224739 h 829053"/>
                        <a:gd name="connsiteX5" fmla="*/ 1097503 w 1281746"/>
                        <a:gd name="connsiteY5" fmla="*/ 779799 h 829053"/>
                        <a:gd name="connsiteX6" fmla="*/ 1281746 w 1281746"/>
                        <a:gd name="connsiteY6" fmla="*/ 829053 h 829053"/>
                        <a:gd name="connsiteX7" fmla="*/ 1281746 w 1281746"/>
                        <a:gd name="connsiteY7" fmla="*/ 654131 h 829053"/>
                        <a:gd name="connsiteX8" fmla="*/ 1185085 w 1281746"/>
                        <a:gd name="connsiteY8" fmla="*/ 628258 h 82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1746" h="829053">
                          <a:moveTo>
                            <a:pt x="1185085" y="628258"/>
                          </a:moveTo>
                          <a:lnTo>
                            <a:pt x="223695" y="73199"/>
                          </a:lnTo>
                          <a:cubicBezTo>
                            <a:pt x="193082" y="55522"/>
                            <a:pt x="168414" y="29970"/>
                            <a:pt x="151701" y="0"/>
                          </a:cubicBezTo>
                          <a:lnTo>
                            <a:pt x="0" y="87180"/>
                          </a:lnTo>
                          <a:cubicBezTo>
                            <a:pt x="31899" y="143505"/>
                            <a:pt x="78502" y="191474"/>
                            <a:pt x="136194" y="224739"/>
                          </a:cubicBezTo>
                          <a:lnTo>
                            <a:pt x="1097503" y="779799"/>
                          </a:lnTo>
                          <a:cubicBezTo>
                            <a:pt x="1154311" y="812582"/>
                            <a:pt x="1218029" y="829053"/>
                            <a:pt x="1281746" y="829053"/>
                          </a:cubicBezTo>
                          <a:lnTo>
                            <a:pt x="1281746" y="654131"/>
                          </a:lnTo>
                          <a:cubicBezTo>
                            <a:pt x="1248401" y="654131"/>
                            <a:pt x="1214895" y="645533"/>
                            <a:pt x="1185085" y="628258"/>
                          </a:cubicBezTo>
                          <a:close/>
                        </a:path>
                      </a:pathLst>
                    </a:custGeom>
                    <a:solidFill>
                      <a:srgbClr val="645F59"/>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60" name="Oval 59">
                      <a:extLst>
                        <a:ext uri="{FF2B5EF4-FFF2-40B4-BE49-F238E27FC236}">
                          <a16:creationId xmlns:a16="http://schemas.microsoft.com/office/drawing/2014/main" id="{A90F67F9-4D64-4738-BA68-41D8B6CD3B03}"/>
                        </a:ext>
                      </a:extLst>
                    </p:cNvPr>
                    <p:cNvSpPr/>
                    <p:nvPr/>
                  </p:nvSpPr>
                  <p:spPr>
                    <a:xfrm>
                      <a:off x="5196359" y="4537975"/>
                      <a:ext cx="577636" cy="577636"/>
                    </a:xfrm>
                    <a:prstGeom prst="ellipse">
                      <a:avLst/>
                    </a:prstGeom>
                    <a:gradFill>
                      <a:gsLst>
                        <a:gs pos="15000">
                          <a:srgbClr val="645F59">
                            <a:lumMod val="75000"/>
                          </a:srgbClr>
                        </a:gs>
                        <a:gs pos="100000">
                          <a:srgbClr val="645F59"/>
                        </a:gs>
                      </a:gsLst>
                      <a:lin ang="0" scaled="1"/>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BF4FB78-A259-4167-92C9-1371C2409A2F}"/>
                      </a:ext>
                    </a:extLst>
                  </p:cNvPr>
                  <p:cNvGrpSpPr/>
                  <p:nvPr/>
                </p:nvGrpSpPr>
                <p:grpSpPr>
                  <a:xfrm>
                    <a:off x="4613556" y="3054702"/>
                    <a:ext cx="577636" cy="1416614"/>
                    <a:chOff x="4613556" y="3054702"/>
                    <a:chExt cx="577636" cy="1416614"/>
                  </a:xfrm>
                </p:grpSpPr>
                <p:sp>
                  <p:nvSpPr>
                    <p:cNvPr id="57" name="Freeform: Shape 56">
                      <a:extLst>
                        <a:ext uri="{FF2B5EF4-FFF2-40B4-BE49-F238E27FC236}">
                          <a16:creationId xmlns:a16="http://schemas.microsoft.com/office/drawing/2014/main" id="{78D81E6D-F1E2-444F-B647-20D971D169CF}"/>
                        </a:ext>
                      </a:extLst>
                    </p:cNvPr>
                    <p:cNvSpPr/>
                    <p:nvPr/>
                  </p:nvSpPr>
                  <p:spPr>
                    <a:xfrm>
                      <a:off x="4816632" y="3054702"/>
                      <a:ext cx="194984" cy="1416614"/>
                    </a:xfrm>
                    <a:custGeom>
                      <a:avLst/>
                      <a:gdLst>
                        <a:gd name="connsiteX0" fmla="*/ 175083 w 203848"/>
                        <a:gd name="connsiteY0" fmla="*/ 1299504 h 1481014"/>
                        <a:gd name="connsiteX1" fmla="*/ 175083 w 203848"/>
                        <a:gd name="connsiteY1" fmla="*/ 189385 h 1481014"/>
                        <a:gd name="connsiteX2" fmla="*/ 203848 w 203848"/>
                        <a:gd name="connsiteY2" fmla="*/ 88144 h 1481014"/>
                        <a:gd name="connsiteX3" fmla="*/ 52629 w 203848"/>
                        <a:gd name="connsiteY3" fmla="*/ 0 h 1481014"/>
                        <a:gd name="connsiteX4" fmla="*/ 0 w 203848"/>
                        <a:gd name="connsiteY4" fmla="*/ 189385 h 1481014"/>
                        <a:gd name="connsiteX5" fmla="*/ 0 w 203848"/>
                        <a:gd name="connsiteY5" fmla="*/ 1299423 h 1481014"/>
                        <a:gd name="connsiteX6" fmla="*/ 48049 w 203848"/>
                        <a:gd name="connsiteY6" fmla="*/ 1481015 h 1481014"/>
                        <a:gd name="connsiteX7" fmla="*/ 199750 w 203848"/>
                        <a:gd name="connsiteY7" fmla="*/ 1393835 h 1481014"/>
                        <a:gd name="connsiteX8" fmla="*/ 175083 w 203848"/>
                        <a:gd name="connsiteY8" fmla="*/ 1299504 h 148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48" h="1481014">
                          <a:moveTo>
                            <a:pt x="175083" y="1299504"/>
                          </a:moveTo>
                          <a:lnTo>
                            <a:pt x="175083" y="189385"/>
                          </a:lnTo>
                          <a:cubicBezTo>
                            <a:pt x="175083" y="153067"/>
                            <a:pt x="185448" y="118195"/>
                            <a:pt x="203848" y="88144"/>
                          </a:cubicBezTo>
                          <a:lnTo>
                            <a:pt x="52629" y="0"/>
                          </a:lnTo>
                          <a:cubicBezTo>
                            <a:pt x="18882" y="56406"/>
                            <a:pt x="0" y="121650"/>
                            <a:pt x="0" y="189385"/>
                          </a:cubicBezTo>
                          <a:lnTo>
                            <a:pt x="0" y="1299423"/>
                          </a:lnTo>
                          <a:cubicBezTo>
                            <a:pt x="0" y="1364025"/>
                            <a:pt x="17114" y="1426457"/>
                            <a:pt x="48049" y="1481015"/>
                          </a:cubicBezTo>
                          <a:lnTo>
                            <a:pt x="199750" y="1393835"/>
                          </a:lnTo>
                          <a:cubicBezTo>
                            <a:pt x="183921" y="1365471"/>
                            <a:pt x="175083" y="1333010"/>
                            <a:pt x="175083" y="1299504"/>
                          </a:cubicBezTo>
                          <a:close/>
                        </a:path>
                      </a:pathLst>
                    </a:custGeom>
                    <a:solidFill>
                      <a:srgbClr val="50A849"/>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58" name="Oval 57">
                      <a:extLst>
                        <a:ext uri="{FF2B5EF4-FFF2-40B4-BE49-F238E27FC236}">
                          <a16:creationId xmlns:a16="http://schemas.microsoft.com/office/drawing/2014/main" id="{48A77BCC-66F8-49C5-BF03-A52F98D6317D}"/>
                        </a:ext>
                      </a:extLst>
                    </p:cNvPr>
                    <p:cNvSpPr/>
                    <p:nvPr/>
                  </p:nvSpPr>
                  <p:spPr>
                    <a:xfrm>
                      <a:off x="4613556" y="3476582"/>
                      <a:ext cx="577636" cy="577636"/>
                    </a:xfrm>
                    <a:prstGeom prst="ellipse">
                      <a:avLst/>
                    </a:prstGeom>
                    <a:gradFill>
                      <a:gsLst>
                        <a:gs pos="0">
                          <a:srgbClr val="50A849">
                            <a:lumMod val="75000"/>
                          </a:srgbClr>
                        </a:gs>
                        <a:gs pos="100000">
                          <a:srgbClr val="50A849"/>
                        </a:gs>
                      </a:gsLst>
                      <a:lin ang="0" scaled="1"/>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95F8EB26-8B48-47BE-B647-035B366C65D6}"/>
                      </a:ext>
                    </a:extLst>
                  </p:cNvPr>
                  <p:cNvGrpSpPr/>
                  <p:nvPr/>
                </p:nvGrpSpPr>
                <p:grpSpPr>
                  <a:xfrm>
                    <a:off x="6995015" y="3062157"/>
                    <a:ext cx="577636" cy="1416614"/>
                    <a:chOff x="6995015" y="3062157"/>
                    <a:chExt cx="577636" cy="1416614"/>
                  </a:xfrm>
                </p:grpSpPr>
                <p:sp>
                  <p:nvSpPr>
                    <p:cNvPr id="55" name="Freeform: Shape 54">
                      <a:extLst>
                        <a:ext uri="{FF2B5EF4-FFF2-40B4-BE49-F238E27FC236}">
                          <a16:creationId xmlns:a16="http://schemas.microsoft.com/office/drawing/2014/main" id="{9592C179-066C-464D-94B1-B696C3EA9889}"/>
                        </a:ext>
                      </a:extLst>
                    </p:cNvPr>
                    <p:cNvSpPr/>
                    <p:nvPr/>
                  </p:nvSpPr>
                  <p:spPr>
                    <a:xfrm>
                      <a:off x="7165897" y="3062157"/>
                      <a:ext cx="194984" cy="1416614"/>
                    </a:xfrm>
                    <a:custGeom>
                      <a:avLst/>
                      <a:gdLst>
                        <a:gd name="connsiteX0" fmla="*/ 203768 w 203848"/>
                        <a:gd name="connsiteY0" fmla="*/ 181591 h 1481014"/>
                        <a:gd name="connsiteX1" fmla="*/ 155719 w 203848"/>
                        <a:gd name="connsiteY1" fmla="*/ 0 h 1481014"/>
                        <a:gd name="connsiteX2" fmla="*/ 4018 w 203848"/>
                        <a:gd name="connsiteY2" fmla="*/ 87180 h 1481014"/>
                        <a:gd name="connsiteX3" fmla="*/ 28765 w 203848"/>
                        <a:gd name="connsiteY3" fmla="*/ 181591 h 1481014"/>
                        <a:gd name="connsiteX4" fmla="*/ 28765 w 203848"/>
                        <a:gd name="connsiteY4" fmla="*/ 1291629 h 1481014"/>
                        <a:gd name="connsiteX5" fmla="*/ 0 w 203848"/>
                        <a:gd name="connsiteY5" fmla="*/ 1392871 h 1481014"/>
                        <a:gd name="connsiteX6" fmla="*/ 151219 w 203848"/>
                        <a:gd name="connsiteY6" fmla="*/ 1481015 h 1481014"/>
                        <a:gd name="connsiteX7" fmla="*/ 203848 w 203848"/>
                        <a:gd name="connsiteY7" fmla="*/ 1291710 h 1481014"/>
                        <a:gd name="connsiteX8" fmla="*/ 203848 w 203848"/>
                        <a:gd name="connsiteY8" fmla="*/ 181591 h 148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48" h="1481014">
                          <a:moveTo>
                            <a:pt x="203768" y="181591"/>
                          </a:moveTo>
                          <a:cubicBezTo>
                            <a:pt x="203768" y="116990"/>
                            <a:pt x="186653" y="54638"/>
                            <a:pt x="155719" y="0"/>
                          </a:cubicBezTo>
                          <a:lnTo>
                            <a:pt x="4018" y="87180"/>
                          </a:lnTo>
                          <a:cubicBezTo>
                            <a:pt x="19927" y="115624"/>
                            <a:pt x="28765" y="148005"/>
                            <a:pt x="28765" y="181591"/>
                          </a:cubicBezTo>
                          <a:lnTo>
                            <a:pt x="28765" y="1291629"/>
                          </a:lnTo>
                          <a:cubicBezTo>
                            <a:pt x="28765" y="1327948"/>
                            <a:pt x="18400" y="1362819"/>
                            <a:pt x="0" y="1392871"/>
                          </a:cubicBezTo>
                          <a:lnTo>
                            <a:pt x="151219" y="1481015"/>
                          </a:lnTo>
                          <a:cubicBezTo>
                            <a:pt x="184966" y="1424609"/>
                            <a:pt x="203848" y="1359364"/>
                            <a:pt x="203848" y="1291710"/>
                          </a:cubicBezTo>
                          <a:lnTo>
                            <a:pt x="203848" y="181591"/>
                          </a:lnTo>
                          <a:close/>
                        </a:path>
                      </a:pathLst>
                    </a:custGeom>
                    <a:solidFill>
                      <a:srgbClr val="AF3158"/>
                    </a:soli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56" name="Oval 55">
                      <a:extLst>
                        <a:ext uri="{FF2B5EF4-FFF2-40B4-BE49-F238E27FC236}">
                          <a16:creationId xmlns:a16="http://schemas.microsoft.com/office/drawing/2014/main" id="{88C4D106-BF4E-4C39-99C8-81F681B56859}"/>
                        </a:ext>
                      </a:extLst>
                    </p:cNvPr>
                    <p:cNvSpPr/>
                    <p:nvPr/>
                  </p:nvSpPr>
                  <p:spPr>
                    <a:xfrm>
                      <a:off x="6995015" y="3476582"/>
                      <a:ext cx="577636" cy="577636"/>
                    </a:xfrm>
                    <a:prstGeom prst="ellipse">
                      <a:avLst/>
                    </a:prstGeom>
                    <a:gradFill>
                      <a:gsLst>
                        <a:gs pos="0">
                          <a:srgbClr val="AF3158">
                            <a:lumMod val="75000"/>
                          </a:srgbClr>
                        </a:gs>
                        <a:gs pos="100000">
                          <a:srgbClr val="AF3158"/>
                        </a:gs>
                      </a:gsLst>
                      <a:lin ang="2700000" scaled="1"/>
                    </a:gradFill>
                    <a:ln w="635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grpSp>
          </p:grpSp>
          <p:grpSp>
            <p:nvGrpSpPr>
              <p:cNvPr id="16" name="Group 15">
                <a:extLst>
                  <a:ext uri="{FF2B5EF4-FFF2-40B4-BE49-F238E27FC236}">
                    <a16:creationId xmlns:a16="http://schemas.microsoft.com/office/drawing/2014/main" id="{B998AD59-F296-44CE-BB8A-5563C8BA87DE}"/>
                  </a:ext>
                </a:extLst>
              </p:cNvPr>
              <p:cNvGrpSpPr/>
              <p:nvPr/>
            </p:nvGrpSpPr>
            <p:grpSpPr>
              <a:xfrm>
                <a:off x="1485067" y="1259360"/>
                <a:ext cx="9222750" cy="5028008"/>
                <a:chOff x="1485067" y="1259360"/>
                <a:chExt cx="9222750" cy="5028008"/>
              </a:xfrm>
            </p:grpSpPr>
            <p:grpSp>
              <p:nvGrpSpPr>
                <p:cNvPr id="17" name="Group 16">
                  <a:extLst>
                    <a:ext uri="{FF2B5EF4-FFF2-40B4-BE49-F238E27FC236}">
                      <a16:creationId xmlns:a16="http://schemas.microsoft.com/office/drawing/2014/main" id="{7BE75F63-4E5D-40ED-A304-BFFD3029BA6E}"/>
                    </a:ext>
                  </a:extLst>
                </p:cNvPr>
                <p:cNvGrpSpPr/>
                <p:nvPr/>
              </p:nvGrpSpPr>
              <p:grpSpPr>
                <a:xfrm>
                  <a:off x="2187662" y="1259360"/>
                  <a:ext cx="3338328" cy="1544809"/>
                  <a:chOff x="2187662" y="1259360"/>
                  <a:chExt cx="3338328" cy="1544809"/>
                </a:xfrm>
              </p:grpSpPr>
              <p:sp>
                <p:nvSpPr>
                  <p:cNvPr id="43" name="Freeform: Shape 42">
                    <a:extLst>
                      <a:ext uri="{FF2B5EF4-FFF2-40B4-BE49-F238E27FC236}">
                        <a16:creationId xmlns:a16="http://schemas.microsoft.com/office/drawing/2014/main" id="{B55CB122-46EF-4A4A-852F-1FAD8923E216}"/>
                      </a:ext>
                    </a:extLst>
                  </p:cNvPr>
                  <p:cNvSpPr/>
                  <p:nvPr/>
                </p:nvSpPr>
                <p:spPr>
                  <a:xfrm>
                    <a:off x="2187662" y="1259360"/>
                    <a:ext cx="3338328" cy="1544809"/>
                  </a:xfrm>
                  <a:custGeom>
                    <a:avLst/>
                    <a:gdLst>
                      <a:gd name="connsiteX0" fmla="*/ 2925952 w 3490090"/>
                      <a:gd name="connsiteY0" fmla="*/ 273030 h 1615038"/>
                      <a:gd name="connsiteX1" fmla="*/ 2360448 w 3490090"/>
                      <a:gd name="connsiteY1" fmla="*/ 0 h 1615038"/>
                      <a:gd name="connsiteX2" fmla="*/ 807519 w 3490090"/>
                      <a:gd name="connsiteY2" fmla="*/ 0 h 1615038"/>
                      <a:gd name="connsiteX3" fmla="*/ 0 w 3490090"/>
                      <a:gd name="connsiteY3" fmla="*/ 807519 h 1615038"/>
                      <a:gd name="connsiteX4" fmla="*/ 807519 w 3490090"/>
                      <a:gd name="connsiteY4" fmla="*/ 1615039 h 1615038"/>
                      <a:gd name="connsiteX5" fmla="*/ 3490091 w 3490090"/>
                      <a:gd name="connsiteY5" fmla="*/ 1615039 h 1615038"/>
                      <a:gd name="connsiteX6" fmla="*/ 3030167 w 3490090"/>
                      <a:gd name="connsiteY6" fmla="*/ 456068 h 1615038"/>
                      <a:gd name="connsiteX7" fmla="*/ 2925952 w 3490090"/>
                      <a:gd name="connsiteY7" fmla="*/ 273030 h 161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090" h="1615038">
                        <a:moveTo>
                          <a:pt x="2925952" y="273030"/>
                        </a:moveTo>
                        <a:cubicBezTo>
                          <a:pt x="2788152" y="99554"/>
                          <a:pt x="2582054" y="0"/>
                          <a:pt x="2360448" y="0"/>
                        </a:cubicBezTo>
                        <a:lnTo>
                          <a:pt x="807519" y="0"/>
                        </a:lnTo>
                        <a:cubicBezTo>
                          <a:pt x="362219" y="0"/>
                          <a:pt x="0" y="362219"/>
                          <a:pt x="0" y="807519"/>
                        </a:cubicBezTo>
                        <a:cubicBezTo>
                          <a:pt x="0" y="1252820"/>
                          <a:pt x="362219" y="1615039"/>
                          <a:pt x="807519" y="1615039"/>
                        </a:cubicBezTo>
                        <a:lnTo>
                          <a:pt x="3490091" y="1615039"/>
                        </a:lnTo>
                        <a:lnTo>
                          <a:pt x="3030167" y="456068"/>
                        </a:lnTo>
                        <a:cubicBezTo>
                          <a:pt x="3003008" y="387449"/>
                          <a:pt x="2967895" y="325900"/>
                          <a:pt x="2925952" y="273030"/>
                        </a:cubicBez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44" name="Freeform: Shape 43">
                    <a:extLst>
                      <a:ext uri="{FF2B5EF4-FFF2-40B4-BE49-F238E27FC236}">
                        <a16:creationId xmlns:a16="http://schemas.microsoft.com/office/drawing/2014/main" id="{D76C62D0-2FB3-4338-8B34-E8D08B945926}"/>
                      </a:ext>
                    </a:extLst>
                  </p:cNvPr>
                  <p:cNvSpPr/>
                  <p:nvPr/>
                </p:nvSpPr>
                <p:spPr>
                  <a:xfrm>
                    <a:off x="2418386" y="1442968"/>
                    <a:ext cx="2782043" cy="1165294"/>
                  </a:xfrm>
                  <a:custGeom>
                    <a:avLst/>
                    <a:gdLst>
                      <a:gd name="connsiteX0" fmla="*/ 2058733 w 2908516"/>
                      <a:gd name="connsiteY0" fmla="*/ 0 h 1218269"/>
                      <a:gd name="connsiteX1" fmla="*/ 609135 w 2908516"/>
                      <a:gd name="connsiteY1" fmla="*/ 0 h 1218269"/>
                      <a:gd name="connsiteX2" fmla="*/ 0 w 2908516"/>
                      <a:gd name="connsiteY2" fmla="*/ 609135 h 1218269"/>
                      <a:gd name="connsiteX3" fmla="*/ 0 w 2908516"/>
                      <a:gd name="connsiteY3" fmla="*/ 609135 h 1218269"/>
                      <a:gd name="connsiteX4" fmla="*/ 609135 w 2908516"/>
                      <a:gd name="connsiteY4" fmla="*/ 1218270 h 1218269"/>
                      <a:gd name="connsiteX5" fmla="*/ 2908516 w 2908516"/>
                      <a:gd name="connsiteY5" fmla="*/ 1218270 h 1218269"/>
                      <a:gd name="connsiteX6" fmla="*/ 2560761 w 2908516"/>
                      <a:gd name="connsiteY6" fmla="*/ 341890 h 1218269"/>
                      <a:gd name="connsiteX7" fmla="*/ 2482660 w 2908516"/>
                      <a:gd name="connsiteY7" fmla="*/ 204732 h 1218269"/>
                      <a:gd name="connsiteX8" fmla="*/ 2058733 w 2908516"/>
                      <a:gd name="connsiteY8" fmla="*/ 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516" h="1218269">
                        <a:moveTo>
                          <a:pt x="2058733" y="0"/>
                        </a:moveTo>
                        <a:lnTo>
                          <a:pt x="609135" y="0"/>
                        </a:lnTo>
                        <a:cubicBezTo>
                          <a:pt x="274155" y="0"/>
                          <a:pt x="0" y="274075"/>
                          <a:pt x="0" y="609135"/>
                        </a:cubicBezTo>
                        <a:lnTo>
                          <a:pt x="0" y="609135"/>
                        </a:lnTo>
                        <a:cubicBezTo>
                          <a:pt x="0" y="944115"/>
                          <a:pt x="274075" y="1218270"/>
                          <a:pt x="609135" y="1218270"/>
                        </a:cubicBezTo>
                        <a:lnTo>
                          <a:pt x="2908516" y="1218270"/>
                        </a:lnTo>
                        <a:lnTo>
                          <a:pt x="2560761" y="341890"/>
                        </a:lnTo>
                        <a:cubicBezTo>
                          <a:pt x="2541236" y="292716"/>
                          <a:pt x="2515604" y="246113"/>
                          <a:pt x="2482660" y="204732"/>
                        </a:cubicBezTo>
                        <a:cubicBezTo>
                          <a:pt x="2381419" y="77056"/>
                          <a:pt x="2226102" y="0"/>
                          <a:pt x="2058733" y="0"/>
                        </a:cubicBezTo>
                        <a:close/>
                      </a:path>
                    </a:pathLst>
                  </a:custGeom>
                  <a:gradFill>
                    <a:gsLst>
                      <a:gs pos="0">
                        <a:srgbClr val="919191">
                          <a:lumMod val="75000"/>
                        </a:srgbClr>
                      </a:gs>
                      <a:gs pos="100000">
                        <a:srgbClr val="919191"/>
                      </a:gs>
                    </a:gsLst>
                    <a:lin ang="0" scaled="1"/>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45" name="TextBox 44">
                    <a:extLst>
                      <a:ext uri="{FF2B5EF4-FFF2-40B4-BE49-F238E27FC236}">
                        <a16:creationId xmlns:a16="http://schemas.microsoft.com/office/drawing/2014/main" id="{3ACBE25F-79CA-49C8-9106-68A720C8A156}"/>
                      </a:ext>
                    </a:extLst>
                  </p:cNvPr>
                  <p:cNvSpPr txBox="1"/>
                  <p:nvPr/>
                </p:nvSpPr>
                <p:spPr>
                  <a:xfrm>
                    <a:off x="3567045" y="1764005"/>
                    <a:ext cx="1382841"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Public &amp; Private clinics</a:t>
                    </a:r>
                  </a:p>
                </p:txBody>
              </p:sp>
              <p:pic>
                <p:nvPicPr>
                  <p:cNvPr id="46" name="Graphic 45" descr="Bar graph with upward trend outline">
                    <a:extLst>
                      <a:ext uri="{FF2B5EF4-FFF2-40B4-BE49-F238E27FC236}">
                        <a16:creationId xmlns:a16="http://schemas.microsoft.com/office/drawing/2014/main" id="{7632505F-2170-4B5F-B1C7-9F61E06E9D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5174" y="1624601"/>
                    <a:ext cx="875238" cy="875238"/>
                  </a:xfrm>
                  <a:prstGeom prst="rect">
                    <a:avLst/>
                  </a:prstGeom>
                </p:spPr>
              </p:pic>
            </p:grpSp>
            <p:grpSp>
              <p:nvGrpSpPr>
                <p:cNvPr id="18" name="Group 17">
                  <a:extLst>
                    <a:ext uri="{FF2B5EF4-FFF2-40B4-BE49-F238E27FC236}">
                      <a16:creationId xmlns:a16="http://schemas.microsoft.com/office/drawing/2014/main" id="{F5F1798B-BE18-4404-B3A9-ABEAF56CA540}"/>
                    </a:ext>
                  </a:extLst>
                </p:cNvPr>
                <p:cNvGrpSpPr/>
                <p:nvPr/>
              </p:nvGrpSpPr>
              <p:grpSpPr>
                <a:xfrm>
                  <a:off x="1485067" y="2999750"/>
                  <a:ext cx="3398814" cy="1544810"/>
                  <a:chOff x="1485067" y="2999750"/>
                  <a:chExt cx="3398814" cy="1544810"/>
                </a:xfrm>
              </p:grpSpPr>
              <p:sp>
                <p:nvSpPr>
                  <p:cNvPr id="39" name="Freeform: Shape 38">
                    <a:extLst>
                      <a:ext uri="{FF2B5EF4-FFF2-40B4-BE49-F238E27FC236}">
                        <a16:creationId xmlns:a16="http://schemas.microsoft.com/office/drawing/2014/main" id="{675F3984-3899-46AD-8DCF-DA0BC05F40FD}"/>
                      </a:ext>
                    </a:extLst>
                  </p:cNvPr>
                  <p:cNvSpPr/>
                  <p:nvPr/>
                </p:nvSpPr>
                <p:spPr>
                  <a:xfrm>
                    <a:off x="1485067" y="2999750"/>
                    <a:ext cx="3398814" cy="1544810"/>
                  </a:xfrm>
                  <a:custGeom>
                    <a:avLst/>
                    <a:gdLst>
                      <a:gd name="connsiteX0" fmla="*/ 2704186 w 3553326"/>
                      <a:gd name="connsiteY0" fmla="*/ 1615039 h 1615038"/>
                      <a:gd name="connsiteX1" fmla="*/ 3101598 w 3553326"/>
                      <a:gd name="connsiteY1" fmla="*/ 1415610 h 1615038"/>
                      <a:gd name="connsiteX2" fmla="*/ 3553327 w 3553326"/>
                      <a:gd name="connsiteY2" fmla="*/ 809608 h 1615038"/>
                      <a:gd name="connsiteX3" fmla="*/ 3101678 w 3553326"/>
                      <a:gd name="connsiteY3" fmla="*/ 200474 h 1615038"/>
                      <a:gd name="connsiteX4" fmla="*/ 2703463 w 3553326"/>
                      <a:gd name="connsiteY4" fmla="*/ 0 h 1615038"/>
                      <a:gd name="connsiteX5" fmla="*/ 807519 w 3553326"/>
                      <a:gd name="connsiteY5" fmla="*/ 0 h 1615038"/>
                      <a:gd name="connsiteX6" fmla="*/ 0 w 3553326"/>
                      <a:gd name="connsiteY6" fmla="*/ 807520 h 1615038"/>
                      <a:gd name="connsiteX7" fmla="*/ 807519 w 3553326"/>
                      <a:gd name="connsiteY7" fmla="*/ 1615039 h 1615038"/>
                      <a:gd name="connsiteX8" fmla="*/ 2704186 w 3553326"/>
                      <a:gd name="connsiteY8" fmla="*/ 1615039 h 161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3326" h="1615038">
                        <a:moveTo>
                          <a:pt x="2704186" y="1615039"/>
                        </a:moveTo>
                        <a:cubicBezTo>
                          <a:pt x="2859985" y="1615039"/>
                          <a:pt x="3008552" y="1540474"/>
                          <a:pt x="3101598" y="1415610"/>
                        </a:cubicBezTo>
                        <a:lnTo>
                          <a:pt x="3553327" y="809608"/>
                        </a:lnTo>
                        <a:lnTo>
                          <a:pt x="3101678" y="200474"/>
                        </a:lnTo>
                        <a:cubicBezTo>
                          <a:pt x="3008633" y="74967"/>
                          <a:pt x="2859744" y="0"/>
                          <a:pt x="2703463" y="0"/>
                        </a:cubicBezTo>
                        <a:lnTo>
                          <a:pt x="807519" y="0"/>
                        </a:lnTo>
                        <a:cubicBezTo>
                          <a:pt x="362219" y="0"/>
                          <a:pt x="0" y="362299"/>
                          <a:pt x="0" y="807520"/>
                        </a:cubicBezTo>
                        <a:cubicBezTo>
                          <a:pt x="0" y="1252820"/>
                          <a:pt x="362219" y="1615039"/>
                          <a:pt x="807519" y="1615039"/>
                        </a:cubicBezTo>
                        <a:lnTo>
                          <a:pt x="2704186" y="1615039"/>
                        </a:ln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40" name="Freeform: Shape 39">
                    <a:extLst>
                      <a:ext uri="{FF2B5EF4-FFF2-40B4-BE49-F238E27FC236}">
                        <a16:creationId xmlns:a16="http://schemas.microsoft.com/office/drawing/2014/main" id="{A8B69728-FBB0-45B2-8F71-CE6530E71135}"/>
                      </a:ext>
                    </a:extLst>
                  </p:cNvPr>
                  <p:cNvSpPr/>
                  <p:nvPr/>
                </p:nvSpPr>
                <p:spPr>
                  <a:xfrm>
                    <a:off x="1715636" y="3182744"/>
                    <a:ext cx="2883031" cy="1165294"/>
                  </a:xfrm>
                  <a:custGeom>
                    <a:avLst/>
                    <a:gdLst>
                      <a:gd name="connsiteX0" fmla="*/ 609135 w 3014096"/>
                      <a:gd name="connsiteY0" fmla="*/ 1218270 h 1218269"/>
                      <a:gd name="connsiteX1" fmla="*/ 2379812 w 3014096"/>
                      <a:gd name="connsiteY1" fmla="*/ 1218270 h 1218269"/>
                      <a:gd name="connsiteX2" fmla="*/ 2669716 w 3014096"/>
                      <a:gd name="connsiteY2" fmla="*/ 1072755 h 1218269"/>
                      <a:gd name="connsiteX3" fmla="*/ 3014096 w 3014096"/>
                      <a:gd name="connsiteY3" fmla="*/ 610742 h 1218269"/>
                      <a:gd name="connsiteX4" fmla="*/ 2669716 w 3014096"/>
                      <a:gd name="connsiteY4" fmla="*/ 146237 h 1218269"/>
                      <a:gd name="connsiteX5" fmla="*/ 2379250 w 3014096"/>
                      <a:gd name="connsiteY5" fmla="*/ 0 h 1218269"/>
                      <a:gd name="connsiteX6" fmla="*/ 609135 w 3014096"/>
                      <a:gd name="connsiteY6" fmla="*/ 0 h 1218269"/>
                      <a:gd name="connsiteX7" fmla="*/ 0 w 3014096"/>
                      <a:gd name="connsiteY7" fmla="*/ 609135 h 1218269"/>
                      <a:gd name="connsiteX8" fmla="*/ 0 w 3014096"/>
                      <a:gd name="connsiteY8" fmla="*/ 609135 h 1218269"/>
                      <a:gd name="connsiteX9" fmla="*/ 609135 w 3014096"/>
                      <a:gd name="connsiteY9" fmla="*/ 121827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4096" h="1218269">
                        <a:moveTo>
                          <a:pt x="609135" y="1218270"/>
                        </a:moveTo>
                        <a:lnTo>
                          <a:pt x="2379812" y="1218270"/>
                        </a:lnTo>
                        <a:cubicBezTo>
                          <a:pt x="2493990" y="1218270"/>
                          <a:pt x="2601498" y="1164355"/>
                          <a:pt x="2669716" y="1072755"/>
                        </a:cubicBezTo>
                        <a:lnTo>
                          <a:pt x="3014096" y="610742"/>
                        </a:lnTo>
                        <a:lnTo>
                          <a:pt x="2669716" y="146237"/>
                        </a:lnTo>
                        <a:cubicBezTo>
                          <a:pt x="2601498" y="54236"/>
                          <a:pt x="2493749" y="0"/>
                          <a:pt x="2379250" y="0"/>
                        </a:cubicBezTo>
                        <a:lnTo>
                          <a:pt x="609135" y="0"/>
                        </a:lnTo>
                        <a:cubicBezTo>
                          <a:pt x="274155" y="0"/>
                          <a:pt x="0" y="274075"/>
                          <a:pt x="0" y="609135"/>
                        </a:cubicBezTo>
                        <a:lnTo>
                          <a:pt x="0" y="609135"/>
                        </a:lnTo>
                        <a:cubicBezTo>
                          <a:pt x="0" y="944195"/>
                          <a:pt x="274075" y="1218270"/>
                          <a:pt x="609135" y="1218270"/>
                        </a:cubicBezTo>
                        <a:close/>
                      </a:path>
                    </a:pathLst>
                  </a:custGeom>
                  <a:gradFill flip="none" rotWithShape="1">
                    <a:gsLst>
                      <a:gs pos="0">
                        <a:srgbClr val="50A849">
                          <a:lumMod val="75000"/>
                        </a:srgbClr>
                      </a:gs>
                      <a:gs pos="100000">
                        <a:srgbClr val="50A849"/>
                      </a:gs>
                    </a:gsLst>
                    <a:lin ang="0" scaled="1"/>
                    <a:tileRect/>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41" name="TextBox 40">
                    <a:extLst>
                      <a:ext uri="{FF2B5EF4-FFF2-40B4-BE49-F238E27FC236}">
                        <a16:creationId xmlns:a16="http://schemas.microsoft.com/office/drawing/2014/main" id="{2986F6FA-3487-414A-98AB-24D4253BC36E}"/>
                      </a:ext>
                    </a:extLst>
                  </p:cNvPr>
                  <p:cNvSpPr txBox="1"/>
                  <p:nvPr/>
                </p:nvSpPr>
                <p:spPr>
                  <a:xfrm>
                    <a:off x="2875384" y="3503781"/>
                    <a:ext cx="1498909"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Peer-led Services</a:t>
                    </a:r>
                  </a:p>
                </p:txBody>
              </p:sp>
              <p:pic>
                <p:nvPicPr>
                  <p:cNvPr id="42" name="Graphic 41" descr="Users outline">
                    <a:extLst>
                      <a:ext uri="{FF2B5EF4-FFF2-40B4-BE49-F238E27FC236}">
                        <a16:creationId xmlns:a16="http://schemas.microsoft.com/office/drawing/2014/main" id="{C3CEE279-38A6-444A-865E-21D75BB28D0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36757" y="3367853"/>
                    <a:ext cx="734394" cy="734395"/>
                  </a:xfrm>
                  <a:prstGeom prst="rect">
                    <a:avLst/>
                  </a:prstGeom>
                </p:spPr>
              </p:pic>
            </p:grpSp>
            <p:grpSp>
              <p:nvGrpSpPr>
                <p:cNvPr id="19" name="Group 18">
                  <a:extLst>
                    <a:ext uri="{FF2B5EF4-FFF2-40B4-BE49-F238E27FC236}">
                      <a16:creationId xmlns:a16="http://schemas.microsoft.com/office/drawing/2014/main" id="{D836489B-265D-4717-9FD9-99B8F122DD0E}"/>
                    </a:ext>
                  </a:extLst>
                </p:cNvPr>
                <p:cNvGrpSpPr/>
                <p:nvPr/>
              </p:nvGrpSpPr>
              <p:grpSpPr>
                <a:xfrm>
                  <a:off x="7309003" y="2999750"/>
                  <a:ext cx="3398814" cy="1544810"/>
                  <a:chOff x="7309003" y="2999750"/>
                  <a:chExt cx="3398814" cy="1544810"/>
                </a:xfrm>
              </p:grpSpPr>
              <p:sp>
                <p:nvSpPr>
                  <p:cNvPr id="35" name="Freeform: Shape 34">
                    <a:extLst>
                      <a:ext uri="{FF2B5EF4-FFF2-40B4-BE49-F238E27FC236}">
                        <a16:creationId xmlns:a16="http://schemas.microsoft.com/office/drawing/2014/main" id="{03AF8655-30D5-4AF3-88F2-972D02EBCB6C}"/>
                      </a:ext>
                    </a:extLst>
                  </p:cNvPr>
                  <p:cNvSpPr/>
                  <p:nvPr/>
                </p:nvSpPr>
                <p:spPr>
                  <a:xfrm>
                    <a:off x="7309003" y="2999750"/>
                    <a:ext cx="3398814" cy="1544810"/>
                  </a:xfrm>
                  <a:custGeom>
                    <a:avLst/>
                    <a:gdLst>
                      <a:gd name="connsiteX0" fmla="*/ 2745807 w 3553326"/>
                      <a:gd name="connsiteY0" fmla="*/ 0 h 1615038"/>
                      <a:gd name="connsiteX1" fmla="*/ 849864 w 3553326"/>
                      <a:gd name="connsiteY1" fmla="*/ 0 h 1615038"/>
                      <a:gd name="connsiteX2" fmla="*/ 451648 w 3553326"/>
                      <a:gd name="connsiteY2" fmla="*/ 200474 h 1615038"/>
                      <a:gd name="connsiteX3" fmla="*/ 0 w 3553326"/>
                      <a:gd name="connsiteY3" fmla="*/ 809608 h 1615038"/>
                      <a:gd name="connsiteX4" fmla="*/ 451729 w 3553326"/>
                      <a:gd name="connsiteY4" fmla="*/ 1415610 h 1615038"/>
                      <a:gd name="connsiteX5" fmla="*/ 849141 w 3553326"/>
                      <a:gd name="connsiteY5" fmla="*/ 1615039 h 1615038"/>
                      <a:gd name="connsiteX6" fmla="*/ 2745807 w 3553326"/>
                      <a:gd name="connsiteY6" fmla="*/ 1615039 h 1615038"/>
                      <a:gd name="connsiteX7" fmla="*/ 3553326 w 3553326"/>
                      <a:gd name="connsiteY7" fmla="*/ 807520 h 1615038"/>
                      <a:gd name="connsiteX8" fmla="*/ 2745807 w 3553326"/>
                      <a:gd name="connsiteY8" fmla="*/ 0 h 161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3326" h="1615038">
                        <a:moveTo>
                          <a:pt x="2745807" y="0"/>
                        </a:moveTo>
                        <a:lnTo>
                          <a:pt x="849864" y="0"/>
                        </a:lnTo>
                        <a:cubicBezTo>
                          <a:pt x="693583" y="0"/>
                          <a:pt x="544774" y="74967"/>
                          <a:pt x="451648" y="200474"/>
                        </a:cubicBezTo>
                        <a:lnTo>
                          <a:pt x="0" y="809608"/>
                        </a:lnTo>
                        <a:lnTo>
                          <a:pt x="451729" y="1415610"/>
                        </a:lnTo>
                        <a:cubicBezTo>
                          <a:pt x="544855" y="1540474"/>
                          <a:pt x="693422" y="1615039"/>
                          <a:pt x="849141" y="1615039"/>
                        </a:cubicBezTo>
                        <a:lnTo>
                          <a:pt x="2745807" y="1615039"/>
                        </a:lnTo>
                        <a:cubicBezTo>
                          <a:pt x="3191108" y="1615039"/>
                          <a:pt x="3553326" y="1252820"/>
                          <a:pt x="3553326" y="807520"/>
                        </a:cubicBezTo>
                        <a:cubicBezTo>
                          <a:pt x="3553326" y="362299"/>
                          <a:pt x="3191108" y="0"/>
                          <a:pt x="2745807" y="0"/>
                        </a:cubicBez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36" name="Freeform: Shape 35">
                    <a:extLst>
                      <a:ext uri="{FF2B5EF4-FFF2-40B4-BE49-F238E27FC236}">
                        <a16:creationId xmlns:a16="http://schemas.microsoft.com/office/drawing/2014/main" id="{C0399FFB-3AA1-468A-9FC4-E3144869C72F}"/>
                      </a:ext>
                    </a:extLst>
                  </p:cNvPr>
                  <p:cNvSpPr/>
                  <p:nvPr/>
                </p:nvSpPr>
                <p:spPr>
                  <a:xfrm>
                    <a:off x="7594218" y="3182744"/>
                    <a:ext cx="2883031" cy="1165294"/>
                  </a:xfrm>
                  <a:custGeom>
                    <a:avLst/>
                    <a:gdLst>
                      <a:gd name="connsiteX0" fmla="*/ 2404961 w 3014096"/>
                      <a:gd name="connsiteY0" fmla="*/ 1218270 h 1218269"/>
                      <a:gd name="connsiteX1" fmla="*/ 634284 w 3014096"/>
                      <a:gd name="connsiteY1" fmla="*/ 1218270 h 1218269"/>
                      <a:gd name="connsiteX2" fmla="*/ 344381 w 3014096"/>
                      <a:gd name="connsiteY2" fmla="*/ 1072755 h 1218269"/>
                      <a:gd name="connsiteX3" fmla="*/ 0 w 3014096"/>
                      <a:gd name="connsiteY3" fmla="*/ 610742 h 1218269"/>
                      <a:gd name="connsiteX4" fmla="*/ 344381 w 3014096"/>
                      <a:gd name="connsiteY4" fmla="*/ 146237 h 1218269"/>
                      <a:gd name="connsiteX5" fmla="*/ 634847 w 3014096"/>
                      <a:gd name="connsiteY5" fmla="*/ 0 h 1218269"/>
                      <a:gd name="connsiteX6" fmla="*/ 2404961 w 3014096"/>
                      <a:gd name="connsiteY6" fmla="*/ 0 h 1218269"/>
                      <a:gd name="connsiteX7" fmla="*/ 3014096 w 3014096"/>
                      <a:gd name="connsiteY7" fmla="*/ 609135 h 1218269"/>
                      <a:gd name="connsiteX8" fmla="*/ 3014096 w 3014096"/>
                      <a:gd name="connsiteY8" fmla="*/ 609135 h 1218269"/>
                      <a:gd name="connsiteX9" fmla="*/ 2404961 w 3014096"/>
                      <a:gd name="connsiteY9" fmla="*/ 121827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4096" h="1218269">
                        <a:moveTo>
                          <a:pt x="2404961" y="1218270"/>
                        </a:moveTo>
                        <a:lnTo>
                          <a:pt x="634284" y="1218270"/>
                        </a:lnTo>
                        <a:cubicBezTo>
                          <a:pt x="520107" y="1218270"/>
                          <a:pt x="412598" y="1164355"/>
                          <a:pt x="344381" y="1072755"/>
                        </a:cubicBezTo>
                        <a:lnTo>
                          <a:pt x="0" y="610742"/>
                        </a:lnTo>
                        <a:lnTo>
                          <a:pt x="344381" y="146237"/>
                        </a:lnTo>
                        <a:cubicBezTo>
                          <a:pt x="412598" y="54236"/>
                          <a:pt x="520348" y="0"/>
                          <a:pt x="634847" y="0"/>
                        </a:cubicBezTo>
                        <a:lnTo>
                          <a:pt x="2404961" y="0"/>
                        </a:lnTo>
                        <a:cubicBezTo>
                          <a:pt x="2739942" y="0"/>
                          <a:pt x="3014096" y="274075"/>
                          <a:pt x="3014096" y="609135"/>
                        </a:cubicBezTo>
                        <a:lnTo>
                          <a:pt x="3014096" y="609135"/>
                        </a:lnTo>
                        <a:cubicBezTo>
                          <a:pt x="3014096" y="944195"/>
                          <a:pt x="2740022" y="1218270"/>
                          <a:pt x="2404961" y="1218270"/>
                        </a:cubicBezTo>
                        <a:close/>
                      </a:path>
                    </a:pathLst>
                  </a:custGeom>
                  <a:gradFill flip="none" rotWithShape="1">
                    <a:gsLst>
                      <a:gs pos="0">
                        <a:srgbClr val="AF3158">
                          <a:lumMod val="75000"/>
                        </a:srgbClr>
                      </a:gs>
                      <a:gs pos="100000">
                        <a:srgbClr val="AF3158"/>
                      </a:gs>
                    </a:gsLst>
                    <a:lin ang="2700000" scaled="1"/>
                    <a:tileRect/>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37" name="TextBox 36">
                    <a:extLst>
                      <a:ext uri="{FF2B5EF4-FFF2-40B4-BE49-F238E27FC236}">
                        <a16:creationId xmlns:a16="http://schemas.microsoft.com/office/drawing/2014/main" id="{0F238D64-8235-47A2-A68F-3894D3F5500B}"/>
                      </a:ext>
                    </a:extLst>
                  </p:cNvPr>
                  <p:cNvSpPr txBox="1"/>
                  <p:nvPr/>
                </p:nvSpPr>
                <p:spPr>
                  <a:xfrm>
                    <a:off x="7932073" y="3484244"/>
                    <a:ext cx="1498909"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Digital PrEP/Tele PrEP</a:t>
                    </a:r>
                  </a:p>
                </p:txBody>
              </p:sp>
              <p:pic>
                <p:nvPicPr>
                  <p:cNvPr id="38" name="Graphic 37" descr="Smart Phone">
                    <a:extLst>
                      <a:ext uri="{FF2B5EF4-FFF2-40B4-BE49-F238E27FC236}">
                        <a16:creationId xmlns:a16="http://schemas.microsoft.com/office/drawing/2014/main" id="{AC71391E-33D7-4645-ADD4-6E424C0D39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675049">
                    <a:off x="9527658" y="3369217"/>
                    <a:ext cx="729398" cy="729398"/>
                  </a:xfrm>
                  <a:prstGeom prst="rect">
                    <a:avLst/>
                  </a:prstGeom>
                </p:spPr>
              </p:pic>
            </p:grpSp>
            <p:grpSp>
              <p:nvGrpSpPr>
                <p:cNvPr id="20" name="Group 19">
                  <a:extLst>
                    <a:ext uri="{FF2B5EF4-FFF2-40B4-BE49-F238E27FC236}">
                      <a16:creationId xmlns:a16="http://schemas.microsoft.com/office/drawing/2014/main" id="{1CBCC266-9ECC-4C9A-A842-D63747663D7E}"/>
                    </a:ext>
                  </a:extLst>
                </p:cNvPr>
                <p:cNvGrpSpPr/>
                <p:nvPr/>
              </p:nvGrpSpPr>
              <p:grpSpPr>
                <a:xfrm>
                  <a:off x="6578580" y="4742556"/>
                  <a:ext cx="3338327" cy="1544810"/>
                  <a:chOff x="6578580" y="4742556"/>
                  <a:chExt cx="3338327" cy="1544810"/>
                </a:xfrm>
              </p:grpSpPr>
              <p:sp>
                <p:nvSpPr>
                  <p:cNvPr id="31" name="Freeform: Shape 30">
                    <a:extLst>
                      <a:ext uri="{FF2B5EF4-FFF2-40B4-BE49-F238E27FC236}">
                        <a16:creationId xmlns:a16="http://schemas.microsoft.com/office/drawing/2014/main" id="{4ABCB7B7-73F6-4FAF-B7C7-D88ACBC1A7DF}"/>
                      </a:ext>
                    </a:extLst>
                  </p:cNvPr>
                  <p:cNvSpPr/>
                  <p:nvPr/>
                </p:nvSpPr>
                <p:spPr>
                  <a:xfrm>
                    <a:off x="6578580" y="4742556"/>
                    <a:ext cx="3338327" cy="1544810"/>
                  </a:xfrm>
                  <a:custGeom>
                    <a:avLst/>
                    <a:gdLst>
                      <a:gd name="connsiteX0" fmla="*/ 2682572 w 3490090"/>
                      <a:gd name="connsiteY0" fmla="*/ 0 h 1615039"/>
                      <a:gd name="connsiteX1" fmla="*/ 0 w 3490090"/>
                      <a:gd name="connsiteY1" fmla="*/ 0 h 1615039"/>
                      <a:gd name="connsiteX2" fmla="*/ 459924 w 3490090"/>
                      <a:gd name="connsiteY2" fmla="*/ 1158971 h 1615039"/>
                      <a:gd name="connsiteX3" fmla="*/ 564138 w 3490090"/>
                      <a:gd name="connsiteY3" fmla="*/ 1342009 h 1615039"/>
                      <a:gd name="connsiteX4" fmla="*/ 1129643 w 3490090"/>
                      <a:gd name="connsiteY4" fmla="*/ 1615039 h 1615039"/>
                      <a:gd name="connsiteX5" fmla="*/ 2682572 w 3490090"/>
                      <a:gd name="connsiteY5" fmla="*/ 1615039 h 1615039"/>
                      <a:gd name="connsiteX6" fmla="*/ 3490091 w 3490090"/>
                      <a:gd name="connsiteY6" fmla="*/ 807520 h 1615039"/>
                      <a:gd name="connsiteX7" fmla="*/ 2682572 w 3490090"/>
                      <a:gd name="connsiteY7" fmla="*/ 0 h 16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090" h="1615039">
                        <a:moveTo>
                          <a:pt x="2682572" y="0"/>
                        </a:moveTo>
                        <a:lnTo>
                          <a:pt x="0" y="0"/>
                        </a:lnTo>
                        <a:lnTo>
                          <a:pt x="459924" y="1158971"/>
                        </a:lnTo>
                        <a:cubicBezTo>
                          <a:pt x="487163" y="1227590"/>
                          <a:pt x="522196" y="1289139"/>
                          <a:pt x="564138" y="1342009"/>
                        </a:cubicBezTo>
                        <a:cubicBezTo>
                          <a:pt x="701939" y="1515566"/>
                          <a:pt x="908038" y="1615039"/>
                          <a:pt x="1129643" y="1615039"/>
                        </a:cubicBezTo>
                        <a:lnTo>
                          <a:pt x="2682572" y="1615039"/>
                        </a:lnTo>
                        <a:cubicBezTo>
                          <a:pt x="3127873" y="1615039"/>
                          <a:pt x="3490091" y="1252820"/>
                          <a:pt x="3490091" y="807520"/>
                        </a:cubicBezTo>
                        <a:cubicBezTo>
                          <a:pt x="3490091" y="362219"/>
                          <a:pt x="3127873" y="0"/>
                          <a:pt x="2682572" y="0"/>
                        </a:cubicBez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32" name="Freeform: Shape 31">
                    <a:extLst>
                      <a:ext uri="{FF2B5EF4-FFF2-40B4-BE49-F238E27FC236}">
                        <a16:creationId xmlns:a16="http://schemas.microsoft.com/office/drawing/2014/main" id="{7C08F311-6A5E-4C6D-894F-80E5E303EF24}"/>
                      </a:ext>
                    </a:extLst>
                  </p:cNvPr>
                  <p:cNvSpPr/>
                  <p:nvPr/>
                </p:nvSpPr>
                <p:spPr>
                  <a:xfrm>
                    <a:off x="6904142" y="4932313"/>
                    <a:ext cx="2789728" cy="1165294"/>
                  </a:xfrm>
                  <a:custGeom>
                    <a:avLst/>
                    <a:gdLst>
                      <a:gd name="connsiteX0" fmla="*/ 849784 w 2916551"/>
                      <a:gd name="connsiteY0" fmla="*/ 1218270 h 1218269"/>
                      <a:gd name="connsiteX1" fmla="*/ 2307416 w 2916551"/>
                      <a:gd name="connsiteY1" fmla="*/ 1218270 h 1218269"/>
                      <a:gd name="connsiteX2" fmla="*/ 2916551 w 2916551"/>
                      <a:gd name="connsiteY2" fmla="*/ 609135 h 1218269"/>
                      <a:gd name="connsiteX3" fmla="*/ 2916551 w 2916551"/>
                      <a:gd name="connsiteY3" fmla="*/ 609135 h 1218269"/>
                      <a:gd name="connsiteX4" fmla="*/ 2307416 w 2916551"/>
                      <a:gd name="connsiteY4" fmla="*/ 0 h 1218269"/>
                      <a:gd name="connsiteX5" fmla="*/ 0 w 2916551"/>
                      <a:gd name="connsiteY5" fmla="*/ 0 h 1218269"/>
                      <a:gd name="connsiteX6" fmla="*/ 347756 w 2916551"/>
                      <a:gd name="connsiteY6" fmla="*/ 876299 h 1218269"/>
                      <a:gd name="connsiteX7" fmla="*/ 425856 w 2916551"/>
                      <a:gd name="connsiteY7" fmla="*/ 1013457 h 1218269"/>
                      <a:gd name="connsiteX8" fmla="*/ 849784 w 2916551"/>
                      <a:gd name="connsiteY8" fmla="*/ 121827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6551" h="1218269">
                        <a:moveTo>
                          <a:pt x="849784" y="1218270"/>
                        </a:moveTo>
                        <a:lnTo>
                          <a:pt x="2307416" y="1218270"/>
                        </a:lnTo>
                        <a:cubicBezTo>
                          <a:pt x="2642396" y="1218270"/>
                          <a:pt x="2916551" y="944195"/>
                          <a:pt x="2916551" y="609135"/>
                        </a:cubicBezTo>
                        <a:lnTo>
                          <a:pt x="2916551" y="609135"/>
                        </a:lnTo>
                        <a:cubicBezTo>
                          <a:pt x="2916551" y="274155"/>
                          <a:pt x="2642477" y="0"/>
                          <a:pt x="2307416" y="0"/>
                        </a:cubicBezTo>
                        <a:lnTo>
                          <a:pt x="0" y="0"/>
                        </a:lnTo>
                        <a:lnTo>
                          <a:pt x="347756" y="876299"/>
                        </a:lnTo>
                        <a:cubicBezTo>
                          <a:pt x="367281" y="925474"/>
                          <a:pt x="392913" y="972077"/>
                          <a:pt x="425856" y="1013457"/>
                        </a:cubicBezTo>
                        <a:cubicBezTo>
                          <a:pt x="527097" y="1141133"/>
                          <a:pt x="682414" y="1218270"/>
                          <a:pt x="849784" y="1218270"/>
                        </a:cubicBezTo>
                        <a:close/>
                      </a:path>
                    </a:pathLst>
                  </a:custGeom>
                  <a:gradFill>
                    <a:gsLst>
                      <a:gs pos="0">
                        <a:srgbClr val="DE9F3B">
                          <a:lumMod val="75000"/>
                        </a:srgbClr>
                      </a:gs>
                      <a:gs pos="100000">
                        <a:srgbClr val="DE9F3B"/>
                      </a:gs>
                    </a:gsLst>
                    <a:lin ang="2700000" scaled="1"/>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33" name="TextBox 32">
                    <a:extLst>
                      <a:ext uri="{FF2B5EF4-FFF2-40B4-BE49-F238E27FC236}">
                        <a16:creationId xmlns:a16="http://schemas.microsoft.com/office/drawing/2014/main" id="{1F5A30B0-9361-4E2F-B6E5-0D70CC322C04}"/>
                      </a:ext>
                    </a:extLst>
                  </p:cNvPr>
                  <p:cNvSpPr txBox="1"/>
                  <p:nvPr/>
                </p:nvSpPr>
                <p:spPr>
                  <a:xfrm>
                    <a:off x="7279955" y="5253350"/>
                    <a:ext cx="1498909"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Mobile PrEP</a:t>
                    </a:r>
                  </a:p>
                </p:txBody>
              </p:sp>
              <p:pic>
                <p:nvPicPr>
                  <p:cNvPr id="34" name="Graphic 33" descr="Motorcycle">
                    <a:extLst>
                      <a:ext uri="{FF2B5EF4-FFF2-40B4-BE49-F238E27FC236}">
                        <a16:creationId xmlns:a16="http://schemas.microsoft.com/office/drawing/2014/main" id="{AD9B5548-2ED6-49E7-8CE0-67D42CDD15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67825" y="4992422"/>
                    <a:ext cx="914400" cy="914400"/>
                  </a:xfrm>
                  <a:prstGeom prst="rect">
                    <a:avLst/>
                  </a:prstGeom>
                </p:spPr>
              </p:pic>
            </p:grpSp>
            <p:grpSp>
              <p:nvGrpSpPr>
                <p:cNvPr id="21" name="Group 20">
                  <a:extLst>
                    <a:ext uri="{FF2B5EF4-FFF2-40B4-BE49-F238E27FC236}">
                      <a16:creationId xmlns:a16="http://schemas.microsoft.com/office/drawing/2014/main" id="{DC72F074-07C2-4D16-B356-5D3B0B8E2E91}"/>
                    </a:ext>
                  </a:extLst>
                </p:cNvPr>
                <p:cNvGrpSpPr/>
                <p:nvPr/>
              </p:nvGrpSpPr>
              <p:grpSpPr>
                <a:xfrm>
                  <a:off x="2177945" y="4742557"/>
                  <a:ext cx="3338327" cy="1544811"/>
                  <a:chOff x="2177945" y="4742557"/>
                  <a:chExt cx="3338327" cy="1544811"/>
                </a:xfrm>
              </p:grpSpPr>
              <p:sp>
                <p:nvSpPr>
                  <p:cNvPr id="27" name="Freeform: Shape 26">
                    <a:extLst>
                      <a:ext uri="{FF2B5EF4-FFF2-40B4-BE49-F238E27FC236}">
                        <a16:creationId xmlns:a16="http://schemas.microsoft.com/office/drawing/2014/main" id="{874DB1F8-E293-4D91-A6CE-B9BF74BE0397}"/>
                      </a:ext>
                    </a:extLst>
                  </p:cNvPr>
                  <p:cNvSpPr/>
                  <p:nvPr/>
                </p:nvSpPr>
                <p:spPr>
                  <a:xfrm>
                    <a:off x="2177945" y="4742557"/>
                    <a:ext cx="3338327" cy="1544811"/>
                  </a:xfrm>
                  <a:custGeom>
                    <a:avLst/>
                    <a:gdLst>
                      <a:gd name="connsiteX0" fmla="*/ 0 w 3490090"/>
                      <a:gd name="connsiteY0" fmla="*/ 807520 h 1615039"/>
                      <a:gd name="connsiteX1" fmla="*/ 807519 w 3490090"/>
                      <a:gd name="connsiteY1" fmla="*/ 1615039 h 1615039"/>
                      <a:gd name="connsiteX2" fmla="*/ 2360448 w 3490090"/>
                      <a:gd name="connsiteY2" fmla="*/ 1615039 h 1615039"/>
                      <a:gd name="connsiteX3" fmla="*/ 2925952 w 3490090"/>
                      <a:gd name="connsiteY3" fmla="*/ 1342009 h 1615039"/>
                      <a:gd name="connsiteX4" fmla="*/ 3030167 w 3490090"/>
                      <a:gd name="connsiteY4" fmla="*/ 1158971 h 1615039"/>
                      <a:gd name="connsiteX5" fmla="*/ 3490091 w 3490090"/>
                      <a:gd name="connsiteY5" fmla="*/ 0 h 1615039"/>
                      <a:gd name="connsiteX6" fmla="*/ 807519 w 3490090"/>
                      <a:gd name="connsiteY6" fmla="*/ 0 h 1615039"/>
                      <a:gd name="connsiteX7" fmla="*/ 0 w 3490090"/>
                      <a:gd name="connsiteY7" fmla="*/ 807520 h 161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090" h="1615039">
                        <a:moveTo>
                          <a:pt x="0" y="807520"/>
                        </a:moveTo>
                        <a:cubicBezTo>
                          <a:pt x="0" y="1252820"/>
                          <a:pt x="362219" y="1615039"/>
                          <a:pt x="807519" y="1615039"/>
                        </a:cubicBezTo>
                        <a:lnTo>
                          <a:pt x="2360448" y="1615039"/>
                        </a:lnTo>
                        <a:cubicBezTo>
                          <a:pt x="2582054" y="1615039"/>
                          <a:pt x="2788232" y="1515485"/>
                          <a:pt x="2925952" y="1342009"/>
                        </a:cubicBezTo>
                        <a:cubicBezTo>
                          <a:pt x="2967895" y="1289139"/>
                          <a:pt x="3002928" y="1227590"/>
                          <a:pt x="3030167" y="1158971"/>
                        </a:cubicBezTo>
                        <a:lnTo>
                          <a:pt x="3490091" y="0"/>
                        </a:lnTo>
                        <a:lnTo>
                          <a:pt x="807519" y="0"/>
                        </a:lnTo>
                        <a:cubicBezTo>
                          <a:pt x="362219" y="0"/>
                          <a:pt x="0" y="362299"/>
                          <a:pt x="0" y="807520"/>
                        </a:cubicBez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28" name="Freeform: Shape 27">
                    <a:extLst>
                      <a:ext uri="{FF2B5EF4-FFF2-40B4-BE49-F238E27FC236}">
                        <a16:creationId xmlns:a16="http://schemas.microsoft.com/office/drawing/2014/main" id="{432B0389-F8E3-4DDE-AC48-C2E517428A90}"/>
                      </a:ext>
                    </a:extLst>
                  </p:cNvPr>
                  <p:cNvSpPr/>
                  <p:nvPr/>
                </p:nvSpPr>
                <p:spPr>
                  <a:xfrm>
                    <a:off x="2400981" y="4932313"/>
                    <a:ext cx="2789728" cy="1165294"/>
                  </a:xfrm>
                  <a:custGeom>
                    <a:avLst/>
                    <a:gdLst>
                      <a:gd name="connsiteX0" fmla="*/ 2066768 w 2916551"/>
                      <a:gd name="connsiteY0" fmla="*/ 1218270 h 1218269"/>
                      <a:gd name="connsiteX1" fmla="*/ 609135 w 2916551"/>
                      <a:gd name="connsiteY1" fmla="*/ 1218270 h 1218269"/>
                      <a:gd name="connsiteX2" fmla="*/ 0 w 2916551"/>
                      <a:gd name="connsiteY2" fmla="*/ 609135 h 1218269"/>
                      <a:gd name="connsiteX3" fmla="*/ 0 w 2916551"/>
                      <a:gd name="connsiteY3" fmla="*/ 609135 h 1218269"/>
                      <a:gd name="connsiteX4" fmla="*/ 609135 w 2916551"/>
                      <a:gd name="connsiteY4" fmla="*/ 0 h 1218269"/>
                      <a:gd name="connsiteX5" fmla="*/ 2916551 w 2916551"/>
                      <a:gd name="connsiteY5" fmla="*/ 0 h 1218269"/>
                      <a:gd name="connsiteX6" fmla="*/ 2568796 w 2916551"/>
                      <a:gd name="connsiteY6" fmla="*/ 876299 h 1218269"/>
                      <a:gd name="connsiteX7" fmla="*/ 2490695 w 2916551"/>
                      <a:gd name="connsiteY7" fmla="*/ 1013457 h 1218269"/>
                      <a:gd name="connsiteX8" fmla="*/ 2066768 w 2916551"/>
                      <a:gd name="connsiteY8" fmla="*/ 121827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6551" h="1218269">
                        <a:moveTo>
                          <a:pt x="2066768" y="1218270"/>
                        </a:moveTo>
                        <a:lnTo>
                          <a:pt x="609135" y="1218270"/>
                        </a:lnTo>
                        <a:cubicBezTo>
                          <a:pt x="274155" y="1218270"/>
                          <a:pt x="0" y="944195"/>
                          <a:pt x="0" y="609135"/>
                        </a:cubicBezTo>
                        <a:lnTo>
                          <a:pt x="0" y="609135"/>
                        </a:lnTo>
                        <a:cubicBezTo>
                          <a:pt x="0" y="274155"/>
                          <a:pt x="274075" y="0"/>
                          <a:pt x="609135" y="0"/>
                        </a:cubicBezTo>
                        <a:lnTo>
                          <a:pt x="2916551" y="0"/>
                        </a:lnTo>
                        <a:lnTo>
                          <a:pt x="2568796" y="876299"/>
                        </a:lnTo>
                        <a:cubicBezTo>
                          <a:pt x="2549271" y="925474"/>
                          <a:pt x="2523639" y="972077"/>
                          <a:pt x="2490695" y="1013457"/>
                        </a:cubicBezTo>
                        <a:cubicBezTo>
                          <a:pt x="2389454" y="1141133"/>
                          <a:pt x="2234137" y="1218270"/>
                          <a:pt x="2066768" y="1218270"/>
                        </a:cubicBezTo>
                        <a:close/>
                      </a:path>
                    </a:pathLst>
                  </a:custGeom>
                  <a:gradFill flip="none" rotWithShape="1">
                    <a:gsLst>
                      <a:gs pos="15000">
                        <a:srgbClr val="645F59">
                          <a:lumMod val="75000"/>
                        </a:srgbClr>
                      </a:gs>
                      <a:gs pos="100000">
                        <a:srgbClr val="645F59"/>
                      </a:gs>
                    </a:gsLst>
                    <a:lin ang="0" scaled="1"/>
                    <a:tileRect/>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29" name="TextBox 28">
                    <a:extLst>
                      <a:ext uri="{FF2B5EF4-FFF2-40B4-BE49-F238E27FC236}">
                        <a16:creationId xmlns:a16="http://schemas.microsoft.com/office/drawing/2014/main" id="{81097FD4-44A0-413B-8805-2A752A28C499}"/>
                      </a:ext>
                    </a:extLst>
                  </p:cNvPr>
                  <p:cNvSpPr txBox="1"/>
                  <p:nvPr/>
                </p:nvSpPr>
                <p:spPr>
                  <a:xfrm>
                    <a:off x="3474152" y="5253350"/>
                    <a:ext cx="1498909"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Integrated with other services</a:t>
                    </a:r>
                  </a:p>
                </p:txBody>
              </p:sp>
              <p:pic>
                <p:nvPicPr>
                  <p:cNvPr id="30" name="Graphic 29" descr="Shopping basket">
                    <a:extLst>
                      <a:ext uri="{FF2B5EF4-FFF2-40B4-BE49-F238E27FC236}">
                        <a16:creationId xmlns:a16="http://schemas.microsoft.com/office/drawing/2014/main" id="{2A9A6173-E52D-45CF-A487-90ABA00972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561969" y="5037678"/>
                    <a:ext cx="834999" cy="834999"/>
                  </a:xfrm>
                  <a:prstGeom prst="rect">
                    <a:avLst/>
                  </a:prstGeom>
                </p:spPr>
              </p:pic>
            </p:grpSp>
            <p:grpSp>
              <p:nvGrpSpPr>
                <p:cNvPr id="22" name="Group 21">
                  <a:extLst>
                    <a:ext uri="{FF2B5EF4-FFF2-40B4-BE49-F238E27FC236}">
                      <a16:creationId xmlns:a16="http://schemas.microsoft.com/office/drawing/2014/main" id="{420AF48C-6BCD-46D6-87A3-4E7F729419BA}"/>
                    </a:ext>
                  </a:extLst>
                </p:cNvPr>
                <p:cNvGrpSpPr/>
                <p:nvPr/>
              </p:nvGrpSpPr>
              <p:grpSpPr>
                <a:xfrm>
                  <a:off x="6578580" y="1259360"/>
                  <a:ext cx="3338327" cy="1544809"/>
                  <a:chOff x="6578580" y="1259360"/>
                  <a:chExt cx="3338327" cy="1544809"/>
                </a:xfrm>
              </p:grpSpPr>
              <p:sp>
                <p:nvSpPr>
                  <p:cNvPr id="23" name="Freeform: Shape 22">
                    <a:extLst>
                      <a:ext uri="{FF2B5EF4-FFF2-40B4-BE49-F238E27FC236}">
                        <a16:creationId xmlns:a16="http://schemas.microsoft.com/office/drawing/2014/main" id="{FC686E31-E1A5-449E-A168-AA50EB45F24A}"/>
                      </a:ext>
                    </a:extLst>
                  </p:cNvPr>
                  <p:cNvSpPr/>
                  <p:nvPr/>
                </p:nvSpPr>
                <p:spPr>
                  <a:xfrm>
                    <a:off x="6578580" y="1259360"/>
                    <a:ext cx="3338327" cy="1544809"/>
                  </a:xfrm>
                  <a:custGeom>
                    <a:avLst/>
                    <a:gdLst>
                      <a:gd name="connsiteX0" fmla="*/ 3490091 w 3490090"/>
                      <a:gd name="connsiteY0" fmla="*/ 807519 h 1615038"/>
                      <a:gd name="connsiteX1" fmla="*/ 2682572 w 3490090"/>
                      <a:gd name="connsiteY1" fmla="*/ 0 h 1615038"/>
                      <a:gd name="connsiteX2" fmla="*/ 1129643 w 3490090"/>
                      <a:gd name="connsiteY2" fmla="*/ 0 h 1615038"/>
                      <a:gd name="connsiteX3" fmla="*/ 564138 w 3490090"/>
                      <a:gd name="connsiteY3" fmla="*/ 273030 h 1615038"/>
                      <a:gd name="connsiteX4" fmla="*/ 459924 w 3490090"/>
                      <a:gd name="connsiteY4" fmla="*/ 456068 h 1615038"/>
                      <a:gd name="connsiteX5" fmla="*/ 0 w 3490090"/>
                      <a:gd name="connsiteY5" fmla="*/ 1615039 h 1615038"/>
                      <a:gd name="connsiteX6" fmla="*/ 2682572 w 3490090"/>
                      <a:gd name="connsiteY6" fmla="*/ 1615039 h 1615038"/>
                      <a:gd name="connsiteX7" fmla="*/ 3490091 w 3490090"/>
                      <a:gd name="connsiteY7" fmla="*/ 807519 h 161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0090" h="1615038">
                        <a:moveTo>
                          <a:pt x="3490091" y="807519"/>
                        </a:moveTo>
                        <a:cubicBezTo>
                          <a:pt x="3490091" y="362219"/>
                          <a:pt x="3127873" y="0"/>
                          <a:pt x="2682572" y="0"/>
                        </a:cubicBezTo>
                        <a:lnTo>
                          <a:pt x="1129643" y="0"/>
                        </a:lnTo>
                        <a:cubicBezTo>
                          <a:pt x="908038" y="0"/>
                          <a:pt x="701939" y="99554"/>
                          <a:pt x="564138" y="273030"/>
                        </a:cubicBezTo>
                        <a:cubicBezTo>
                          <a:pt x="522196" y="325820"/>
                          <a:pt x="487163" y="387449"/>
                          <a:pt x="459924" y="456068"/>
                        </a:cubicBezTo>
                        <a:lnTo>
                          <a:pt x="0" y="1615039"/>
                        </a:lnTo>
                        <a:lnTo>
                          <a:pt x="2682572" y="1615039"/>
                        </a:lnTo>
                        <a:cubicBezTo>
                          <a:pt x="3127873" y="1615039"/>
                          <a:pt x="3490091" y="1252820"/>
                          <a:pt x="3490091" y="807519"/>
                        </a:cubicBezTo>
                        <a:close/>
                      </a:path>
                    </a:pathLst>
                  </a:custGeom>
                  <a:solidFill>
                    <a:srgbClr val="FFFFFF">
                      <a:lumMod val="85000"/>
                    </a:srgbClr>
                  </a:solidFill>
                  <a:ln w="8033" cap="flat">
                    <a:noFill/>
                    <a:prstDash val="solid"/>
                    <a:miter/>
                  </a:ln>
                  <a:effectLst>
                    <a:innerShdw blurRad="203200" dist="76200" dir="13500000">
                      <a:prstClr val="black">
                        <a:alpha val="30000"/>
                      </a:prstClr>
                    </a:inn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24" name="Freeform: Shape 23">
                    <a:extLst>
                      <a:ext uri="{FF2B5EF4-FFF2-40B4-BE49-F238E27FC236}">
                        <a16:creationId xmlns:a16="http://schemas.microsoft.com/office/drawing/2014/main" id="{1BA7C881-70BF-461B-A0AB-7DAADC268FD3}"/>
                      </a:ext>
                    </a:extLst>
                  </p:cNvPr>
                  <p:cNvSpPr/>
                  <p:nvPr/>
                </p:nvSpPr>
                <p:spPr>
                  <a:xfrm>
                    <a:off x="6904142" y="1442968"/>
                    <a:ext cx="2782042" cy="1165294"/>
                  </a:xfrm>
                  <a:custGeom>
                    <a:avLst/>
                    <a:gdLst>
                      <a:gd name="connsiteX0" fmla="*/ 849784 w 2908516"/>
                      <a:gd name="connsiteY0" fmla="*/ 0 h 1218269"/>
                      <a:gd name="connsiteX1" fmla="*/ 2299381 w 2908516"/>
                      <a:gd name="connsiteY1" fmla="*/ 0 h 1218269"/>
                      <a:gd name="connsiteX2" fmla="*/ 2908516 w 2908516"/>
                      <a:gd name="connsiteY2" fmla="*/ 609135 h 1218269"/>
                      <a:gd name="connsiteX3" fmla="*/ 2908516 w 2908516"/>
                      <a:gd name="connsiteY3" fmla="*/ 609135 h 1218269"/>
                      <a:gd name="connsiteX4" fmla="*/ 2299381 w 2908516"/>
                      <a:gd name="connsiteY4" fmla="*/ 1218270 h 1218269"/>
                      <a:gd name="connsiteX5" fmla="*/ 0 w 2908516"/>
                      <a:gd name="connsiteY5" fmla="*/ 1218270 h 1218269"/>
                      <a:gd name="connsiteX6" fmla="*/ 347756 w 2908516"/>
                      <a:gd name="connsiteY6" fmla="*/ 341970 h 1218269"/>
                      <a:gd name="connsiteX7" fmla="*/ 425856 w 2908516"/>
                      <a:gd name="connsiteY7" fmla="*/ 204813 h 1218269"/>
                      <a:gd name="connsiteX8" fmla="*/ 849784 w 2908516"/>
                      <a:gd name="connsiteY8" fmla="*/ 0 h 12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8516" h="1218269">
                        <a:moveTo>
                          <a:pt x="849784" y="0"/>
                        </a:moveTo>
                        <a:lnTo>
                          <a:pt x="2299381" y="0"/>
                        </a:lnTo>
                        <a:cubicBezTo>
                          <a:pt x="2634361" y="0"/>
                          <a:pt x="2908516" y="274075"/>
                          <a:pt x="2908516" y="609135"/>
                        </a:cubicBezTo>
                        <a:lnTo>
                          <a:pt x="2908516" y="609135"/>
                        </a:lnTo>
                        <a:cubicBezTo>
                          <a:pt x="2908516" y="944115"/>
                          <a:pt x="2634442" y="1218270"/>
                          <a:pt x="2299381" y="1218270"/>
                        </a:cubicBezTo>
                        <a:lnTo>
                          <a:pt x="0" y="1218270"/>
                        </a:lnTo>
                        <a:lnTo>
                          <a:pt x="347756" y="341970"/>
                        </a:lnTo>
                        <a:cubicBezTo>
                          <a:pt x="367281" y="292796"/>
                          <a:pt x="392913" y="246193"/>
                          <a:pt x="425856" y="204813"/>
                        </a:cubicBezTo>
                        <a:cubicBezTo>
                          <a:pt x="527097" y="77056"/>
                          <a:pt x="682414" y="0"/>
                          <a:pt x="849784" y="0"/>
                        </a:cubicBezTo>
                        <a:close/>
                      </a:path>
                    </a:pathLst>
                  </a:custGeom>
                  <a:gradFill flip="none" rotWithShape="1">
                    <a:gsLst>
                      <a:gs pos="0">
                        <a:srgbClr val="05676D">
                          <a:lumMod val="75000"/>
                        </a:srgbClr>
                      </a:gs>
                      <a:gs pos="100000">
                        <a:srgbClr val="05676D"/>
                      </a:gs>
                    </a:gsLst>
                    <a:lin ang="2700000" scaled="1"/>
                    <a:tileRect/>
                  </a:gradFill>
                  <a:ln w="803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25" name="TextBox 24">
                    <a:extLst>
                      <a:ext uri="{FF2B5EF4-FFF2-40B4-BE49-F238E27FC236}">
                        <a16:creationId xmlns:a16="http://schemas.microsoft.com/office/drawing/2014/main" id="{90F5F828-F1E1-4CD2-B269-95B6313B890A}"/>
                      </a:ext>
                    </a:extLst>
                  </p:cNvPr>
                  <p:cNvSpPr txBox="1"/>
                  <p:nvPr/>
                </p:nvSpPr>
                <p:spPr>
                  <a:xfrm>
                    <a:off x="7284984" y="1764005"/>
                    <a:ext cx="1382841" cy="52322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Calibri" panose="020F0502020204030204"/>
                      </a:rPr>
                      <a:t>Pharmacy delivered</a:t>
                    </a:r>
                  </a:p>
                </p:txBody>
              </p:sp>
              <p:pic>
                <p:nvPicPr>
                  <p:cNvPr id="26" name="Picture 25">
                    <a:extLst>
                      <a:ext uri="{FF2B5EF4-FFF2-40B4-BE49-F238E27FC236}">
                        <a16:creationId xmlns:a16="http://schemas.microsoft.com/office/drawing/2014/main" id="{30302663-CDEF-478E-8AE6-F56790913199}"/>
                      </a:ext>
                    </a:extLst>
                  </p:cNvPr>
                  <p:cNvPicPr>
                    <a:picLocks noChangeAspect="1"/>
                  </p:cNvPicPr>
                  <p:nvPr/>
                </p:nvPicPr>
                <p:blipFill rotWithShape="1">
                  <a:blip r:embed="rId16"/>
                  <a:srcRect b="5771"/>
                  <a:stretch/>
                </p:blipFill>
                <p:spPr>
                  <a:xfrm>
                    <a:off x="8790038" y="1764005"/>
                    <a:ext cx="626725" cy="555578"/>
                  </a:xfrm>
                  <a:prstGeom prst="rect">
                    <a:avLst/>
                  </a:prstGeom>
                </p:spPr>
              </p:pic>
            </p:grpSp>
          </p:grpSp>
        </p:grpSp>
      </p:grpSp>
    </p:spTree>
    <p:extLst>
      <p:ext uri="{BB962C8B-B14F-4D97-AF65-F5344CB8AC3E}">
        <p14:creationId xmlns:p14="http://schemas.microsoft.com/office/powerpoint/2010/main" val="1423663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441325"/>
            <a:ext cx="8897031" cy="1223964"/>
          </a:xfrm>
        </p:spPr>
        <p:txBody>
          <a:bodyPr>
            <a:normAutofit/>
          </a:bodyPr>
          <a:lstStyle/>
          <a:p>
            <a:r>
              <a:rPr lang="en-US" dirty="0"/>
              <a:t>Reaching transgender women in Vietnam</a:t>
            </a:r>
            <a:endParaRPr lang="en-GB" noProof="0" dirty="0"/>
          </a:p>
        </p:txBody>
      </p:sp>
      <p:sp>
        <p:nvSpPr>
          <p:cNvPr id="9" name="Text Placeholder 2">
            <a:extLst>
              <a:ext uri="{FF2B5EF4-FFF2-40B4-BE49-F238E27FC236}">
                <a16:creationId xmlns:a16="http://schemas.microsoft.com/office/drawing/2014/main" id="{14D4613C-6C6D-4F79-9D7C-F8B862ABCE31}"/>
              </a:ext>
            </a:extLst>
          </p:cNvPr>
          <p:cNvSpPr txBox="1">
            <a:spLocks/>
          </p:cNvSpPr>
          <p:nvPr/>
        </p:nvSpPr>
        <p:spPr>
          <a:xfrm>
            <a:off x="2041716" y="2169123"/>
            <a:ext cx="2846759" cy="4075112"/>
          </a:xfrm>
          <a:prstGeom prst="rect">
            <a:avLst/>
          </a:prstGeom>
          <a:noFill/>
          <a:ln>
            <a:noFill/>
          </a:ln>
        </p:spPr>
        <p:txBody>
          <a:bodyPr spcFirstLastPara="1" vert="horz" wrap="square" lIns="91425" tIns="45700" rIns="91425" bIns="45700" rtlCol="0" anchor="t" anchorCtr="0">
            <a:no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buNone/>
            </a:pPr>
            <a:r>
              <a:rPr lang="en-US" sz="2400" dirty="0">
                <a:solidFill>
                  <a:srgbClr val="000000"/>
                </a:solidFill>
              </a:rPr>
              <a:t>One-stop-shop clinic model that has integrated HIV, STI, viral hepatitis, gender affirming, mental health, and primary health care services</a:t>
            </a:r>
            <a:endParaRPr lang="en-KE" sz="2400" dirty="0">
              <a:solidFill>
                <a:srgbClr val="000000"/>
              </a:solidFill>
            </a:endParaRPr>
          </a:p>
        </p:txBody>
      </p:sp>
      <p:graphicFrame>
        <p:nvGraphicFramePr>
          <p:cNvPr id="5" name="Chart 4">
            <a:extLst>
              <a:ext uri="{FF2B5EF4-FFF2-40B4-BE49-F238E27FC236}">
                <a16:creationId xmlns:a16="http://schemas.microsoft.com/office/drawing/2014/main" id="{BB66C2FC-5E3C-4A11-949A-965CD4B1060D}"/>
              </a:ext>
            </a:extLst>
          </p:cNvPr>
          <p:cNvGraphicFramePr/>
          <p:nvPr>
            <p:extLst>
              <p:ext uri="{D42A27DB-BD31-4B8C-83A1-F6EECF244321}">
                <p14:modId xmlns:p14="http://schemas.microsoft.com/office/powerpoint/2010/main" val="3047350358"/>
              </p:ext>
            </p:extLst>
          </p:nvPr>
        </p:nvGraphicFramePr>
        <p:xfrm>
          <a:off x="4891427" y="2189751"/>
          <a:ext cx="6818223" cy="4075112"/>
        </p:xfrm>
        <a:graphic>
          <a:graphicData uri="http://schemas.openxmlformats.org/drawingml/2006/chart">
            <c:chart xmlns:c="http://schemas.openxmlformats.org/drawingml/2006/chart" xmlns:r="http://schemas.openxmlformats.org/officeDocument/2006/relationships" r:id="rId3"/>
          </a:graphicData>
        </a:graphic>
      </p:graphicFrame>
      <p:pic>
        <p:nvPicPr>
          <p:cNvPr id="7" name="chart">
            <a:extLst>
              <a:ext uri="{FF2B5EF4-FFF2-40B4-BE49-F238E27FC236}">
                <a16:creationId xmlns:a16="http://schemas.microsoft.com/office/drawing/2014/main" id="{5FAE8B45-B3B7-4304-96F3-B558D01D2C9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391615" y="4187282"/>
            <a:ext cx="1619852" cy="1747646"/>
          </a:xfrm>
          <a:prstGeom prst="rect">
            <a:avLst/>
          </a:prstGeom>
        </p:spPr>
      </p:pic>
      <p:cxnSp>
        <p:nvCxnSpPr>
          <p:cNvPr id="6" name="Straight Connector 5">
            <a:extLst>
              <a:ext uri="{FF2B5EF4-FFF2-40B4-BE49-F238E27FC236}">
                <a16:creationId xmlns:a16="http://schemas.microsoft.com/office/drawing/2014/main" id="{DCC07774-BBD1-A4B6-6F67-B28C13D4D38E}"/>
              </a:ext>
            </a:extLst>
          </p:cNvPr>
          <p:cNvCxnSpPr>
            <a:cxnSpLocks/>
          </p:cNvCxnSpPr>
          <p:nvPr/>
        </p:nvCxnSpPr>
        <p:spPr>
          <a:xfrm>
            <a:off x="1792706" y="2189751"/>
            <a:ext cx="0" cy="2105819"/>
          </a:xfrm>
          <a:prstGeom prst="line">
            <a:avLst/>
          </a:prstGeom>
          <a:ln w="190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840DE99-EE26-AB35-0A48-955C46F1DDB0}"/>
              </a:ext>
            </a:extLst>
          </p:cNvPr>
          <p:cNvCxnSpPr>
            <a:cxnSpLocks/>
          </p:cNvCxnSpPr>
          <p:nvPr/>
        </p:nvCxnSpPr>
        <p:spPr>
          <a:xfrm>
            <a:off x="1792706" y="5811253"/>
            <a:ext cx="0" cy="445461"/>
          </a:xfrm>
          <a:prstGeom prst="line">
            <a:avLst/>
          </a:prstGeom>
          <a:ln w="1905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6296581-E447-AEDC-D01A-287F70C5DA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8122" y="2189751"/>
            <a:ext cx="881005" cy="1876923"/>
          </a:xfrm>
          <a:prstGeom prst="rect">
            <a:avLst/>
          </a:prstGeom>
        </p:spPr>
      </p:pic>
    </p:spTree>
    <p:extLst>
      <p:ext uri="{BB962C8B-B14F-4D97-AF65-F5344CB8AC3E}">
        <p14:creationId xmlns:p14="http://schemas.microsoft.com/office/powerpoint/2010/main" val="1421913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4D35D-9FB0-95A3-17CD-1754C0D7C0AA}"/>
              </a:ext>
            </a:extLst>
          </p:cNvPr>
          <p:cNvSpPr>
            <a:spLocks noGrp="1"/>
          </p:cNvSpPr>
          <p:nvPr>
            <p:ph type="title"/>
          </p:nvPr>
        </p:nvSpPr>
        <p:spPr>
          <a:xfrm>
            <a:off x="4200612" y="1102193"/>
            <a:ext cx="7507573" cy="4296397"/>
          </a:xfrm>
        </p:spPr>
        <p:txBody>
          <a:bodyPr anchor="ctr" anchorCtr="0">
            <a:normAutofit/>
          </a:bodyPr>
          <a:lstStyle/>
          <a:p>
            <a:pPr>
              <a:lnSpc>
                <a:spcPct val="100000"/>
              </a:lnSpc>
            </a:pPr>
            <a:r>
              <a:rPr lang="en-US" sz="4400" dirty="0"/>
              <a:t>Breaking the cycle: </a:t>
            </a:r>
            <a:br>
              <a:rPr lang="en-US" sz="4400" dirty="0"/>
            </a:br>
            <a:r>
              <a:rPr lang="en-US" sz="4400" dirty="0"/>
              <a:t>From squandering to seizing opportunities for impactful HIV prevention</a:t>
            </a:r>
            <a:endParaRPr lang="en-GB" sz="4400" dirty="0">
              <a:solidFill>
                <a:srgbClr val="E0001B"/>
              </a:solidFill>
            </a:endParaRPr>
          </a:p>
        </p:txBody>
      </p:sp>
    </p:spTree>
    <p:extLst>
      <p:ext uri="{BB962C8B-B14F-4D97-AF65-F5344CB8AC3E}">
        <p14:creationId xmlns:p14="http://schemas.microsoft.com/office/powerpoint/2010/main" val="3550682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96AF1B-F244-74C0-0D34-CDE0EAF3A15B}"/>
              </a:ext>
            </a:extLst>
          </p:cNvPr>
          <p:cNvSpPr>
            <a:spLocks noGrp="1"/>
          </p:cNvSpPr>
          <p:nvPr>
            <p:ph type="title"/>
          </p:nvPr>
        </p:nvSpPr>
        <p:spPr>
          <a:xfrm>
            <a:off x="2759529" y="290853"/>
            <a:ext cx="9095014" cy="1812018"/>
          </a:xfrm>
        </p:spPr>
        <p:txBody>
          <a:bodyPr>
            <a:normAutofit fontScale="90000"/>
          </a:bodyPr>
          <a:lstStyle/>
          <a:p>
            <a:r>
              <a:rPr lang="en-US" dirty="0"/>
              <a:t>Reducing user burden among adolescent girls and young women in South Africa</a:t>
            </a:r>
            <a:endParaRPr lang="en-GB" dirty="0"/>
          </a:p>
        </p:txBody>
      </p:sp>
      <p:grpSp>
        <p:nvGrpSpPr>
          <p:cNvPr id="87" name="Group 86">
            <a:extLst>
              <a:ext uri="{FF2B5EF4-FFF2-40B4-BE49-F238E27FC236}">
                <a16:creationId xmlns:a16="http://schemas.microsoft.com/office/drawing/2014/main" id="{573201A3-DE2D-4009-BB01-6A24A9FF83A2}"/>
              </a:ext>
            </a:extLst>
          </p:cNvPr>
          <p:cNvGrpSpPr/>
          <p:nvPr/>
        </p:nvGrpSpPr>
        <p:grpSpPr>
          <a:xfrm>
            <a:off x="1258323" y="2110724"/>
            <a:ext cx="9675353" cy="1386009"/>
            <a:chOff x="965200" y="1758743"/>
            <a:chExt cx="12552607" cy="1798179"/>
          </a:xfrm>
        </p:grpSpPr>
        <p:sp>
          <p:nvSpPr>
            <p:cNvPr id="66" name="Rectangle 65">
              <a:extLst>
                <a:ext uri="{FF2B5EF4-FFF2-40B4-BE49-F238E27FC236}">
                  <a16:creationId xmlns:a16="http://schemas.microsoft.com/office/drawing/2014/main" id="{C559DFE2-2C1C-4AA4-B84A-5AEB4715BE57}"/>
                </a:ext>
              </a:extLst>
            </p:cNvPr>
            <p:cNvSpPr/>
            <p:nvPr/>
          </p:nvSpPr>
          <p:spPr>
            <a:xfrm>
              <a:off x="4548239" y="1758743"/>
              <a:ext cx="2859726" cy="1798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7F244CED-6CEC-415B-89AE-DF60110DB845}"/>
                </a:ext>
              </a:extLst>
            </p:cNvPr>
            <p:cNvSpPr/>
            <p:nvPr/>
          </p:nvSpPr>
          <p:spPr>
            <a:xfrm>
              <a:off x="8616452" y="1758743"/>
              <a:ext cx="1678111" cy="179817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2012CF62-7112-408A-93FB-F6AD25445DFA}"/>
                </a:ext>
              </a:extLst>
            </p:cNvPr>
            <p:cNvSpPr/>
            <p:nvPr/>
          </p:nvSpPr>
          <p:spPr>
            <a:xfrm>
              <a:off x="11615581" y="1780737"/>
              <a:ext cx="1902226" cy="176628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69" name="Group 68">
              <a:extLst>
                <a:ext uri="{FF2B5EF4-FFF2-40B4-BE49-F238E27FC236}">
                  <a16:creationId xmlns:a16="http://schemas.microsoft.com/office/drawing/2014/main" id="{56BE6081-18CA-4EA4-BB24-65AF328FD9EA}"/>
                </a:ext>
              </a:extLst>
            </p:cNvPr>
            <p:cNvGrpSpPr/>
            <p:nvPr/>
          </p:nvGrpSpPr>
          <p:grpSpPr>
            <a:xfrm>
              <a:off x="965200" y="1780737"/>
              <a:ext cx="2515002" cy="1766286"/>
              <a:chOff x="3057706" y="1145918"/>
              <a:chExt cx="2630896" cy="1911531"/>
            </a:xfrm>
          </p:grpSpPr>
          <p:grpSp>
            <p:nvGrpSpPr>
              <p:cNvPr id="70" name="Group 69">
                <a:extLst>
                  <a:ext uri="{FF2B5EF4-FFF2-40B4-BE49-F238E27FC236}">
                    <a16:creationId xmlns:a16="http://schemas.microsoft.com/office/drawing/2014/main" id="{B509F4CB-2B8A-410F-97F0-2E8AA6F8F03E}"/>
                  </a:ext>
                </a:extLst>
              </p:cNvPr>
              <p:cNvGrpSpPr/>
              <p:nvPr/>
            </p:nvGrpSpPr>
            <p:grpSpPr>
              <a:xfrm>
                <a:off x="3057706" y="1145918"/>
                <a:ext cx="2583931" cy="1614852"/>
                <a:chOff x="3057706" y="1145918"/>
                <a:chExt cx="2583931" cy="1614852"/>
              </a:xfrm>
            </p:grpSpPr>
            <p:pic>
              <p:nvPicPr>
                <p:cNvPr id="79" name="Picture 78" descr="A cartoon of a person wearing a blue scrubs&#10;&#10;Description automatically generated">
                  <a:extLst>
                    <a:ext uri="{FF2B5EF4-FFF2-40B4-BE49-F238E27FC236}">
                      <a16:creationId xmlns:a16="http://schemas.microsoft.com/office/drawing/2014/main" id="{6B80E913-B4DA-4BBC-8ECF-5106D93D5F88}"/>
                    </a:ext>
                  </a:extLst>
                </p:cNvPr>
                <p:cNvPicPr>
                  <a:picLocks noChangeAspect="1"/>
                </p:cNvPicPr>
                <p:nvPr/>
              </p:nvPicPr>
              <p:blipFill rotWithShape="1">
                <a:blip r:embed="rId6">
                  <a:extLst>
                    <a:ext uri="{28A0092B-C50C-407E-A947-70E740481C1C}">
                      <a14:useLocalDpi xmlns:a14="http://schemas.microsoft.com/office/drawing/2010/main" val="0"/>
                    </a:ext>
                  </a:extLst>
                </a:blip>
                <a:srcRect r="8776" b="12162"/>
                <a:stretch/>
              </p:blipFill>
              <p:spPr>
                <a:xfrm>
                  <a:off x="4607720" y="1278295"/>
                  <a:ext cx="1033917" cy="995542"/>
                </a:xfrm>
                <a:prstGeom prst="rect">
                  <a:avLst/>
                </a:prstGeom>
              </p:spPr>
            </p:pic>
            <p:grpSp>
              <p:nvGrpSpPr>
                <p:cNvPr id="80" name="Group 79">
                  <a:extLst>
                    <a:ext uri="{FF2B5EF4-FFF2-40B4-BE49-F238E27FC236}">
                      <a16:creationId xmlns:a16="http://schemas.microsoft.com/office/drawing/2014/main" id="{4499AE40-F243-4158-AB18-593C940B65BD}"/>
                    </a:ext>
                  </a:extLst>
                </p:cNvPr>
                <p:cNvGrpSpPr/>
                <p:nvPr/>
              </p:nvGrpSpPr>
              <p:grpSpPr>
                <a:xfrm>
                  <a:off x="3057706" y="1145918"/>
                  <a:ext cx="1616029" cy="1614852"/>
                  <a:chOff x="4532837" y="951348"/>
                  <a:chExt cx="1616029" cy="1614852"/>
                </a:xfrm>
              </p:grpSpPr>
              <p:grpSp>
                <p:nvGrpSpPr>
                  <p:cNvPr id="81" name="Group 80">
                    <a:extLst>
                      <a:ext uri="{FF2B5EF4-FFF2-40B4-BE49-F238E27FC236}">
                        <a16:creationId xmlns:a16="http://schemas.microsoft.com/office/drawing/2014/main" id="{D0E1D461-4309-45C1-8AC8-F258AB4FB1DB}"/>
                      </a:ext>
                    </a:extLst>
                  </p:cNvPr>
                  <p:cNvGrpSpPr/>
                  <p:nvPr/>
                </p:nvGrpSpPr>
                <p:grpSpPr>
                  <a:xfrm>
                    <a:off x="4532837" y="951348"/>
                    <a:ext cx="1614852" cy="1614852"/>
                    <a:chOff x="1999988" y="2340069"/>
                    <a:chExt cx="1614852" cy="1614852"/>
                  </a:xfrm>
                </p:grpSpPr>
                <p:pic>
                  <p:nvPicPr>
                    <p:cNvPr id="83" name="Graphic 82" descr="Internet outline">
                      <a:extLst>
                        <a:ext uri="{FF2B5EF4-FFF2-40B4-BE49-F238E27FC236}">
                          <a16:creationId xmlns:a16="http://schemas.microsoft.com/office/drawing/2014/main" id="{865AE5A8-443A-4E76-AC0B-7B3C2972F2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99988" y="2340069"/>
                      <a:ext cx="1614852" cy="1614852"/>
                    </a:xfrm>
                    <a:prstGeom prst="rect">
                      <a:avLst/>
                    </a:prstGeom>
                  </p:spPr>
                </p:pic>
                <p:grpSp>
                  <p:nvGrpSpPr>
                    <p:cNvPr id="84" name="Group 83">
                      <a:extLst>
                        <a:ext uri="{FF2B5EF4-FFF2-40B4-BE49-F238E27FC236}">
                          <a16:creationId xmlns:a16="http://schemas.microsoft.com/office/drawing/2014/main" id="{C7A87AEA-3A67-48C6-95BB-20BABF4C94FF}"/>
                        </a:ext>
                      </a:extLst>
                    </p:cNvPr>
                    <p:cNvGrpSpPr/>
                    <p:nvPr/>
                  </p:nvGrpSpPr>
                  <p:grpSpPr>
                    <a:xfrm>
                      <a:off x="2367696" y="2824163"/>
                      <a:ext cx="880329" cy="495300"/>
                      <a:chOff x="2367696" y="2824163"/>
                      <a:chExt cx="880329" cy="495300"/>
                    </a:xfrm>
                  </p:grpSpPr>
                  <p:sp>
                    <p:nvSpPr>
                      <p:cNvPr id="85" name="Rectangle 84">
                        <a:extLst>
                          <a:ext uri="{FF2B5EF4-FFF2-40B4-BE49-F238E27FC236}">
                            <a16:creationId xmlns:a16="http://schemas.microsoft.com/office/drawing/2014/main" id="{53A3E56E-5752-4CC5-8203-C073B36F6C3C}"/>
                          </a:ext>
                        </a:extLst>
                      </p:cNvPr>
                      <p:cNvSpPr/>
                      <p:nvPr/>
                    </p:nvSpPr>
                    <p:spPr>
                      <a:xfrm>
                        <a:off x="2367696" y="2824163"/>
                        <a:ext cx="874321" cy="495300"/>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6" name="Picture 85" descr="A close-up of a sign&#10;&#10;Description automatically generated">
                        <a:extLst>
                          <a:ext uri="{FF2B5EF4-FFF2-40B4-BE49-F238E27FC236}">
                            <a16:creationId xmlns:a16="http://schemas.microsoft.com/office/drawing/2014/main" id="{8D2E0829-4C1D-4D88-A162-A85ED2E300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73704" y="2926163"/>
                        <a:ext cx="874321" cy="306377"/>
                      </a:xfrm>
                      <a:prstGeom prst="rect">
                        <a:avLst/>
                      </a:prstGeom>
                    </p:spPr>
                  </p:pic>
                </p:grpSp>
              </p:grpSp>
              <p:sp>
                <p:nvSpPr>
                  <p:cNvPr id="82" name="Oval 81">
                    <a:extLst>
                      <a:ext uri="{FF2B5EF4-FFF2-40B4-BE49-F238E27FC236}">
                        <a16:creationId xmlns:a16="http://schemas.microsoft.com/office/drawing/2014/main" id="{5F847BF6-80B5-4BFB-86E3-194951165999}"/>
                      </a:ext>
                    </a:extLst>
                  </p:cNvPr>
                  <p:cNvSpPr/>
                  <p:nvPr/>
                </p:nvSpPr>
                <p:spPr>
                  <a:xfrm>
                    <a:off x="5544042" y="1054676"/>
                    <a:ext cx="604824" cy="604824"/>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71" name="Group 70">
                <a:extLst>
                  <a:ext uri="{FF2B5EF4-FFF2-40B4-BE49-F238E27FC236}">
                    <a16:creationId xmlns:a16="http://schemas.microsoft.com/office/drawing/2014/main" id="{981591CF-7CDC-4B6B-8F66-1CC3F17A7D54}"/>
                  </a:ext>
                </a:extLst>
              </p:cNvPr>
              <p:cNvGrpSpPr/>
              <p:nvPr/>
            </p:nvGrpSpPr>
            <p:grpSpPr>
              <a:xfrm>
                <a:off x="3077394" y="2107719"/>
                <a:ext cx="2611208" cy="949730"/>
                <a:chOff x="3077394" y="2107719"/>
                <a:chExt cx="2611208" cy="949730"/>
              </a:xfrm>
            </p:grpSpPr>
            <p:pic>
              <p:nvPicPr>
                <p:cNvPr id="72" name="Picture 71" descr="A logo of a camera&#10;&#10;Description automatically generated">
                  <a:extLst>
                    <a:ext uri="{FF2B5EF4-FFF2-40B4-BE49-F238E27FC236}">
                      <a16:creationId xmlns:a16="http://schemas.microsoft.com/office/drawing/2014/main" id="{41DD192E-5C50-4DC2-A069-B1E6EC1478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5766" y="2551982"/>
                  <a:ext cx="484633" cy="417577"/>
                </a:xfrm>
                <a:prstGeom prst="rect">
                  <a:avLst/>
                </a:prstGeom>
              </p:spPr>
            </p:pic>
            <p:pic>
              <p:nvPicPr>
                <p:cNvPr id="73" name="Picture 72" descr="A blue and black logo&#10;&#10;Description automatically generated">
                  <a:extLst>
                    <a:ext uri="{FF2B5EF4-FFF2-40B4-BE49-F238E27FC236}">
                      <a16:creationId xmlns:a16="http://schemas.microsoft.com/office/drawing/2014/main" id="{5848B47F-7DC9-43C7-B153-82EB7F838D94}"/>
                    </a:ext>
                  </a:extLst>
                </p:cNvPr>
                <p:cNvPicPr>
                  <a:picLocks noChangeAspect="1"/>
                </p:cNvPicPr>
                <p:nvPr/>
              </p:nvPicPr>
              <p:blipFill rotWithShape="1">
                <a:blip r:embed="rId12">
                  <a:extLst>
                    <a:ext uri="{28A0092B-C50C-407E-A947-70E740481C1C}">
                      <a14:useLocalDpi xmlns:a14="http://schemas.microsoft.com/office/drawing/2010/main" val="0"/>
                    </a:ext>
                  </a:extLst>
                </a:blip>
                <a:srcRect r="3330"/>
                <a:stretch/>
              </p:blipFill>
              <p:spPr>
                <a:xfrm>
                  <a:off x="3077394" y="2551982"/>
                  <a:ext cx="415457" cy="417577"/>
                </a:xfrm>
                <a:prstGeom prst="rect">
                  <a:avLst/>
                </a:prstGeom>
              </p:spPr>
            </p:pic>
            <p:pic>
              <p:nvPicPr>
                <p:cNvPr id="74" name="Picture 73" descr="A green phone in a circle&#10;&#10;Description automatically generated">
                  <a:extLst>
                    <a:ext uri="{FF2B5EF4-FFF2-40B4-BE49-F238E27FC236}">
                      <a16:creationId xmlns:a16="http://schemas.microsoft.com/office/drawing/2014/main" id="{51FDC351-7F5D-4F77-9437-AE93F07FCF7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38534" y="2545553"/>
                  <a:ext cx="441961" cy="417577"/>
                </a:xfrm>
                <a:prstGeom prst="rect">
                  <a:avLst/>
                </a:prstGeom>
              </p:spPr>
            </p:pic>
            <p:pic>
              <p:nvPicPr>
                <p:cNvPr id="75" name="Picture 2" descr="Twitter x new logo square x - Social media &amp; Logos Icons">
                  <a:extLst>
                    <a:ext uri="{FF2B5EF4-FFF2-40B4-BE49-F238E27FC236}">
                      <a16:creationId xmlns:a16="http://schemas.microsoft.com/office/drawing/2014/main" id="{4FCA6D8D-8208-4B70-9A4C-18B1FD696EE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7406" r="16211"/>
                <a:stretch/>
              </p:blipFill>
              <p:spPr bwMode="auto">
                <a:xfrm>
                  <a:off x="3517805" y="2452625"/>
                  <a:ext cx="549644" cy="604824"/>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9305260C-A243-4A5D-A70B-D1336C7BF6F7}"/>
                    </a:ext>
                  </a:extLst>
                </p:cNvPr>
                <p:cNvGrpSpPr/>
                <p:nvPr/>
              </p:nvGrpSpPr>
              <p:grpSpPr>
                <a:xfrm>
                  <a:off x="4937720" y="2107719"/>
                  <a:ext cx="750882" cy="935336"/>
                  <a:chOff x="5221497" y="2181286"/>
                  <a:chExt cx="750882" cy="935336"/>
                </a:xfrm>
              </p:grpSpPr>
              <p:pic>
                <p:nvPicPr>
                  <p:cNvPr id="77" name="Graphic 76" descr="Home1 with solid fill">
                    <a:extLst>
                      <a:ext uri="{FF2B5EF4-FFF2-40B4-BE49-F238E27FC236}">
                        <a16:creationId xmlns:a16="http://schemas.microsoft.com/office/drawing/2014/main" id="{DBEC4E9D-8CBE-4777-984A-7513A1C1674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221497" y="2181286"/>
                    <a:ext cx="750882" cy="750882"/>
                  </a:xfrm>
                  <a:prstGeom prst="rect">
                    <a:avLst/>
                  </a:prstGeom>
                </p:spPr>
              </p:pic>
              <p:sp>
                <p:nvSpPr>
                  <p:cNvPr id="78" name="TextBox 77">
                    <a:extLst>
                      <a:ext uri="{FF2B5EF4-FFF2-40B4-BE49-F238E27FC236}">
                        <a16:creationId xmlns:a16="http://schemas.microsoft.com/office/drawing/2014/main" id="{C2C0314B-7128-4A9E-BA4C-8E9B33AFB858}"/>
                      </a:ext>
                    </a:extLst>
                  </p:cNvPr>
                  <p:cNvSpPr txBox="1"/>
                  <p:nvPr/>
                </p:nvSpPr>
                <p:spPr>
                  <a:xfrm>
                    <a:off x="5357457" y="2864622"/>
                    <a:ext cx="468000" cy="252000"/>
                  </a:xfrm>
                  <a:prstGeom prst="rect">
                    <a:avLst/>
                  </a:prstGeom>
                  <a:solidFill>
                    <a:srgbClr val="0B145A"/>
                  </a:solidFill>
                </p:spPr>
                <p:txBody>
                  <a:bodyPr wrap="square" lIns="36000" tIns="36000" rIns="36000" bIns="3600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a:ln>
                          <a:noFill/>
                        </a:ln>
                        <a:solidFill>
                          <a:prstClr val="white"/>
                        </a:solidFill>
                        <a:effectLst/>
                        <a:uLnTx/>
                        <a:uFillTx/>
                        <a:latin typeface="Calibri" panose="020F0502020204030204"/>
                      </a:rPr>
                      <a:t>CBO</a:t>
                    </a:r>
                  </a:p>
                </p:txBody>
              </p:sp>
            </p:grpSp>
          </p:grpSp>
        </p:grpSp>
      </p:grpSp>
      <p:sp>
        <p:nvSpPr>
          <p:cNvPr id="88" name="Text Placeholder 2">
            <a:extLst>
              <a:ext uri="{FF2B5EF4-FFF2-40B4-BE49-F238E27FC236}">
                <a16:creationId xmlns:a16="http://schemas.microsoft.com/office/drawing/2014/main" id="{AD6042E7-87D2-4D26-B733-40C03350F0A2}"/>
              </a:ext>
            </a:extLst>
          </p:cNvPr>
          <p:cNvSpPr txBox="1">
            <a:spLocks/>
          </p:cNvSpPr>
          <p:nvPr/>
        </p:nvSpPr>
        <p:spPr>
          <a:xfrm>
            <a:off x="717630" y="4022786"/>
            <a:ext cx="11042248" cy="2783131"/>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00000"/>
                </a:solidFill>
              </a:rPr>
              <a:t>Easy to deliver messages</a:t>
            </a:r>
          </a:p>
          <a:p>
            <a:r>
              <a:rPr lang="en-US" sz="2400" dirty="0">
                <a:solidFill>
                  <a:srgbClr val="000000"/>
                </a:solidFill>
              </a:rPr>
              <a:t>Community services in mobile clinics, chief homesteads, pharmacies</a:t>
            </a:r>
          </a:p>
          <a:p>
            <a:r>
              <a:rPr lang="en-GB" sz="2400" dirty="0">
                <a:solidFill>
                  <a:srgbClr val="000000"/>
                </a:solidFill>
                <a:cs typeface="Calibri"/>
              </a:rPr>
              <a:t>Self-care packages: sanitary pads, antiperspirant, HIV self-test kits</a:t>
            </a:r>
          </a:p>
          <a:p>
            <a:r>
              <a:rPr lang="en-ZA" sz="2400" dirty="0">
                <a:solidFill>
                  <a:srgbClr val="000000"/>
                </a:solidFill>
                <a:cs typeface="Calibri"/>
              </a:rPr>
              <a:t>Dedicated youth navigators</a:t>
            </a:r>
          </a:p>
        </p:txBody>
      </p:sp>
      <p:pic>
        <p:nvPicPr>
          <p:cNvPr id="4" name="Picture 3">
            <a:extLst>
              <a:ext uri="{FF2B5EF4-FFF2-40B4-BE49-F238E27FC236}">
                <a16:creationId xmlns:a16="http://schemas.microsoft.com/office/drawing/2014/main" id="{827D9E84-6025-4F49-94A3-79523E763989}"/>
              </a:ext>
            </a:extLst>
          </p:cNvPr>
          <p:cNvPicPr>
            <a:picLocks noChangeAspect="1"/>
          </p:cNvPicPr>
          <p:nvPr/>
        </p:nvPicPr>
        <p:blipFill rotWithShape="1">
          <a:blip r:embed="rId17"/>
          <a:srcRect t="85524" r="82137"/>
          <a:stretch/>
        </p:blipFill>
        <p:spPr>
          <a:xfrm>
            <a:off x="9676629" y="5865222"/>
            <a:ext cx="2177914" cy="992777"/>
          </a:xfrm>
          <a:prstGeom prst="rect">
            <a:avLst/>
          </a:prstGeom>
        </p:spPr>
      </p:pic>
    </p:spTree>
    <p:extLst>
      <p:ext uri="{BB962C8B-B14F-4D97-AF65-F5344CB8AC3E}">
        <p14:creationId xmlns:p14="http://schemas.microsoft.com/office/powerpoint/2010/main" val="3774489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687131" y="2272939"/>
            <a:ext cx="5985521" cy="3491423"/>
          </a:xfrm>
        </p:spPr>
        <p:txBody>
          <a:bodyPr>
            <a:normAutofit/>
          </a:bodyPr>
          <a:lstStyle/>
          <a:p>
            <a:pPr marL="342900" indent="-342900">
              <a:buFont typeface="Arial" panose="020B0604020202020204" pitchFamily="34" charset="0"/>
              <a:buChar char="•"/>
            </a:pPr>
            <a:r>
              <a:rPr lang="en-US" sz="2400" dirty="0">
                <a:solidFill>
                  <a:srgbClr val="000000"/>
                </a:solidFill>
              </a:rPr>
              <a:t>Engaging the most vulnerable men who have sex with men is a challenge </a:t>
            </a:r>
            <a:endParaRPr lang="en-US" sz="2400" dirty="0">
              <a:solidFill>
                <a:srgbClr val="000000"/>
              </a:solidFill>
              <a:ea typeface="Calibri"/>
              <a:cs typeface="Calibri"/>
            </a:endParaRPr>
          </a:p>
          <a:p>
            <a:pPr marL="342900" indent="-342900">
              <a:buFont typeface="Arial" panose="020B0604020202020204" pitchFamily="34" charset="0"/>
              <a:buChar char="•"/>
            </a:pPr>
            <a:r>
              <a:rPr lang="en-US" sz="2400" dirty="0">
                <a:solidFill>
                  <a:srgbClr val="000000"/>
                </a:solidFill>
                <a:ea typeface="Calibri"/>
                <a:cs typeface="Calibri"/>
              </a:rPr>
              <a:t>Web-based approaches have worked to </a:t>
            </a:r>
            <a:r>
              <a:rPr lang="en-US" sz="2400">
                <a:solidFill>
                  <a:srgbClr val="000000"/>
                </a:solidFill>
                <a:ea typeface="Calibri"/>
                <a:cs typeface="Calibri"/>
              </a:rPr>
              <a:t>reach MSM </a:t>
            </a:r>
            <a:r>
              <a:rPr lang="en-US" sz="2400" dirty="0">
                <a:solidFill>
                  <a:srgbClr val="000000"/>
                </a:solidFill>
                <a:ea typeface="Calibri"/>
                <a:cs typeface="Calibri"/>
              </a:rPr>
              <a:t>and keep them engaged</a:t>
            </a:r>
          </a:p>
          <a:p>
            <a:pPr marL="342900" indent="-342900">
              <a:buFont typeface="Arial" panose="020B0604020202020204" pitchFamily="34" charset="0"/>
              <a:buChar char="•"/>
            </a:pPr>
            <a:r>
              <a:rPr lang="en-US" sz="2400" dirty="0">
                <a:solidFill>
                  <a:srgbClr val="000000"/>
                </a:solidFill>
                <a:ea typeface="Calibri"/>
                <a:cs typeface="Calibri"/>
              </a:rPr>
              <a:t>Great follow-up refill rates observed in some projects</a:t>
            </a:r>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325575"/>
            <a:ext cx="9223601" cy="1223964"/>
          </a:xfrm>
        </p:spPr>
        <p:txBody>
          <a:bodyPr>
            <a:normAutofit fontScale="90000"/>
          </a:bodyPr>
          <a:lstStyle/>
          <a:p>
            <a:r>
              <a:rPr lang="en-US" dirty="0"/>
              <a:t>Using technology to engage young and vulnerable men who have sex with men in Brazil</a:t>
            </a:r>
            <a:endParaRPr lang="en-GB" noProof="0" dirty="0"/>
          </a:p>
        </p:txBody>
      </p:sp>
      <p:grpSp>
        <p:nvGrpSpPr>
          <p:cNvPr id="42" name="Group 41">
            <a:extLst>
              <a:ext uri="{FF2B5EF4-FFF2-40B4-BE49-F238E27FC236}">
                <a16:creationId xmlns:a16="http://schemas.microsoft.com/office/drawing/2014/main" id="{8EA51436-7F0A-4A0C-B42A-DA243D9F4943}"/>
              </a:ext>
            </a:extLst>
          </p:cNvPr>
          <p:cNvGrpSpPr/>
          <p:nvPr/>
        </p:nvGrpSpPr>
        <p:grpSpPr>
          <a:xfrm>
            <a:off x="6936448" y="1957071"/>
            <a:ext cx="4600049" cy="3910963"/>
            <a:chOff x="437570" y="2206480"/>
            <a:chExt cx="4737102" cy="4027486"/>
          </a:xfrm>
        </p:grpSpPr>
        <p:pic>
          <p:nvPicPr>
            <p:cNvPr id="5" name="Imagem 116">
              <a:extLst>
                <a:ext uri="{FF2B5EF4-FFF2-40B4-BE49-F238E27FC236}">
                  <a16:creationId xmlns:a16="http://schemas.microsoft.com/office/drawing/2014/main" id="{9BEBBFEB-9340-4F45-B75D-E69F84B66764}"/>
                </a:ext>
              </a:extLst>
            </p:cNvPr>
            <p:cNvPicPr>
              <a:picLocks noChangeAspect="1"/>
            </p:cNvPicPr>
            <p:nvPr/>
          </p:nvPicPr>
          <p:blipFill rotWithShape="1">
            <a:blip r:embed="rId3"/>
            <a:srcRect l="5566" t="32543"/>
            <a:stretch/>
          </p:blipFill>
          <p:spPr>
            <a:xfrm>
              <a:off x="437570" y="2206480"/>
              <a:ext cx="4737100" cy="2653438"/>
            </a:xfrm>
            <a:prstGeom prst="rect">
              <a:avLst/>
            </a:prstGeom>
          </p:spPr>
        </p:pic>
        <p:grpSp>
          <p:nvGrpSpPr>
            <p:cNvPr id="6" name="Grupo 80">
              <a:extLst>
                <a:ext uri="{FF2B5EF4-FFF2-40B4-BE49-F238E27FC236}">
                  <a16:creationId xmlns:a16="http://schemas.microsoft.com/office/drawing/2014/main" id="{7282BFF0-EB94-42D7-904B-2349B7DBDCE6}"/>
                </a:ext>
              </a:extLst>
            </p:cNvPr>
            <p:cNvGrpSpPr/>
            <p:nvPr/>
          </p:nvGrpSpPr>
          <p:grpSpPr>
            <a:xfrm>
              <a:off x="437572" y="5034287"/>
              <a:ext cx="4737100" cy="1199679"/>
              <a:chOff x="6324600" y="5145558"/>
              <a:chExt cx="5854369" cy="1560042"/>
            </a:xfrm>
          </p:grpSpPr>
          <p:sp>
            <p:nvSpPr>
              <p:cNvPr id="7" name="Text Placeholder 5">
                <a:extLst>
                  <a:ext uri="{FF2B5EF4-FFF2-40B4-BE49-F238E27FC236}">
                    <a16:creationId xmlns:a16="http://schemas.microsoft.com/office/drawing/2014/main" id="{C099E986-726B-42E2-B8F7-5434B3AE99C5}"/>
                  </a:ext>
                </a:extLst>
              </p:cNvPr>
              <p:cNvSpPr txBox="1">
                <a:spLocks/>
              </p:cNvSpPr>
              <p:nvPr/>
            </p:nvSpPr>
            <p:spPr>
              <a:xfrm>
                <a:off x="6381763" y="6274788"/>
                <a:ext cx="982797" cy="4308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gn="ctr">
                  <a:buFont typeface="Arial"/>
                  <a:buNone/>
                  <a:defRPr/>
                </a:pPr>
                <a:r>
                  <a:rPr lang="en-GB" sz="1400" dirty="0">
                    <a:solidFill>
                      <a:srgbClr val="000000"/>
                    </a:solidFill>
                    <a:latin typeface="+mn-lt"/>
                  </a:rPr>
                  <a:t>Week 4</a:t>
                </a:r>
              </a:p>
            </p:txBody>
          </p:sp>
          <p:grpSp>
            <p:nvGrpSpPr>
              <p:cNvPr id="8" name="Grupo 82">
                <a:extLst>
                  <a:ext uri="{FF2B5EF4-FFF2-40B4-BE49-F238E27FC236}">
                    <a16:creationId xmlns:a16="http://schemas.microsoft.com/office/drawing/2014/main" id="{8AC42B02-70E7-4040-A206-4BF770B3327B}"/>
                  </a:ext>
                </a:extLst>
              </p:cNvPr>
              <p:cNvGrpSpPr>
                <a:grpSpLocks noChangeAspect="1"/>
              </p:cNvGrpSpPr>
              <p:nvPr/>
            </p:nvGrpSpPr>
            <p:grpSpPr>
              <a:xfrm>
                <a:off x="6324600" y="5145558"/>
                <a:ext cx="1152000" cy="1152000"/>
                <a:chOff x="6745356" y="4866592"/>
                <a:chExt cx="1440000" cy="1440000"/>
              </a:xfrm>
            </p:grpSpPr>
            <p:grpSp>
              <p:nvGrpSpPr>
                <p:cNvPr id="37" name="Grupo 111">
                  <a:extLst>
                    <a:ext uri="{FF2B5EF4-FFF2-40B4-BE49-F238E27FC236}">
                      <a16:creationId xmlns:a16="http://schemas.microsoft.com/office/drawing/2014/main" id="{1BDC9059-83D3-4F2F-A309-F10ABCF0B8C8}"/>
                    </a:ext>
                  </a:extLst>
                </p:cNvPr>
                <p:cNvGrpSpPr>
                  <a:grpSpLocks noChangeAspect="1"/>
                </p:cNvGrpSpPr>
                <p:nvPr/>
              </p:nvGrpSpPr>
              <p:grpSpPr>
                <a:xfrm>
                  <a:off x="6745356" y="4866592"/>
                  <a:ext cx="1440000" cy="1440000"/>
                  <a:chOff x="6610465" y="4745288"/>
                  <a:chExt cx="1691946" cy="1691946"/>
                </a:xfrm>
              </p:grpSpPr>
              <p:sp>
                <p:nvSpPr>
                  <p:cNvPr id="39" name="Google Shape;552;p30">
                    <a:extLst>
                      <a:ext uri="{FF2B5EF4-FFF2-40B4-BE49-F238E27FC236}">
                        <a16:creationId xmlns:a16="http://schemas.microsoft.com/office/drawing/2014/main" id="{0810F54B-E73B-42C9-A0EC-F89627C9E670}"/>
                      </a:ext>
                    </a:extLst>
                  </p:cNvPr>
                  <p:cNvSpPr/>
                  <p:nvPr/>
                </p:nvSpPr>
                <p:spPr>
                  <a:xfrm>
                    <a:off x="6610465" y="4745288"/>
                    <a:ext cx="1691946" cy="1691946"/>
                  </a:xfrm>
                  <a:prstGeom prst="ellipse">
                    <a:avLst/>
                  </a:prstGeom>
                  <a:solidFill>
                    <a:srgbClr val="0D4C6D">
                      <a:alpha val="12941"/>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40" name="Google Shape;553;p30">
                    <a:extLst>
                      <a:ext uri="{FF2B5EF4-FFF2-40B4-BE49-F238E27FC236}">
                        <a16:creationId xmlns:a16="http://schemas.microsoft.com/office/drawing/2014/main" id="{C22501EF-2072-4491-B2E4-C43AE5D47885}"/>
                      </a:ext>
                    </a:extLst>
                  </p:cNvPr>
                  <p:cNvSpPr/>
                  <p:nvPr/>
                </p:nvSpPr>
                <p:spPr>
                  <a:xfrm>
                    <a:off x="6731725" y="4866546"/>
                    <a:ext cx="1449433" cy="1449433"/>
                  </a:xfrm>
                  <a:prstGeom prst="ellipse">
                    <a:avLst/>
                  </a:prstGeom>
                  <a:solidFill>
                    <a:srgbClr val="0D4C6D">
                      <a:alpha val="24705"/>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41" name="Google Shape;554;p30">
                    <a:extLst>
                      <a:ext uri="{FF2B5EF4-FFF2-40B4-BE49-F238E27FC236}">
                        <a16:creationId xmlns:a16="http://schemas.microsoft.com/office/drawing/2014/main" id="{233D9197-1E1B-439C-9CD9-1387CCF8D80D}"/>
                      </a:ext>
                    </a:extLst>
                  </p:cNvPr>
                  <p:cNvSpPr/>
                  <p:nvPr/>
                </p:nvSpPr>
                <p:spPr>
                  <a:xfrm>
                    <a:off x="6859236" y="4994057"/>
                    <a:ext cx="1194410" cy="1194410"/>
                  </a:xfrm>
                  <a:prstGeom prst="ellipse">
                    <a:avLst/>
                  </a:prstGeom>
                  <a:solidFill>
                    <a:srgbClr val="0D4C6D"/>
                  </a:solidFill>
                  <a:ln>
                    <a:noFill/>
                  </a:ln>
                </p:spPr>
                <p:txBody>
                  <a:bodyPr spcFirstLastPara="1" wrap="square" lIns="91425" tIns="45700" rIns="91425" bIns="45700" anchor="ctr" anchorCtr="0">
                    <a:noAutofit/>
                  </a:bodyPr>
                  <a:lstStyle/>
                  <a:p>
                    <a:pPr algn="ctr" defTabSz="914400">
                      <a:defRPr/>
                    </a:pPr>
                    <a:endParaRPr dirty="0">
                      <a:solidFill>
                        <a:srgbClr val="0071A0"/>
                      </a:solidFill>
                      <a:ea typeface="Calibri"/>
                      <a:cs typeface="Calibri"/>
                      <a:sym typeface="Calibri"/>
                    </a:endParaRPr>
                  </a:p>
                </p:txBody>
              </p:sp>
            </p:grpSp>
            <p:sp>
              <p:nvSpPr>
                <p:cNvPr id="38" name="CaixaDeTexto 112">
                  <a:extLst>
                    <a:ext uri="{FF2B5EF4-FFF2-40B4-BE49-F238E27FC236}">
                      <a16:creationId xmlns:a16="http://schemas.microsoft.com/office/drawing/2014/main" id="{D750B9AE-7C0E-4494-BE28-FE21331538C5}"/>
                    </a:ext>
                  </a:extLst>
                </p:cNvPr>
                <p:cNvSpPr txBox="1"/>
                <p:nvPr/>
              </p:nvSpPr>
              <p:spPr>
                <a:xfrm>
                  <a:off x="6885892" y="5261578"/>
                  <a:ext cx="1173567" cy="566708"/>
                </a:xfrm>
                <a:prstGeom prst="rect">
                  <a:avLst/>
                </a:prstGeom>
                <a:noFill/>
              </p:spPr>
              <p:txBody>
                <a:bodyPr wrap="none" rtlCol="0">
                  <a:spAutoFit/>
                </a:bodyPr>
                <a:lstStyle/>
                <a:p>
                  <a:pPr algn="ctr" defTabSz="914400">
                    <a:defRPr/>
                  </a:pPr>
                  <a:r>
                    <a:rPr lang="pt-BR" sz="1600" b="1" dirty="0">
                      <a:solidFill>
                        <a:srgbClr val="FFFFFF"/>
                      </a:solidFill>
                    </a:rPr>
                    <a:t>94%</a:t>
                  </a:r>
                </a:p>
              </p:txBody>
            </p:sp>
          </p:grpSp>
          <p:sp>
            <p:nvSpPr>
              <p:cNvPr id="9" name="Text Placeholder 5">
                <a:extLst>
                  <a:ext uri="{FF2B5EF4-FFF2-40B4-BE49-F238E27FC236}">
                    <a16:creationId xmlns:a16="http://schemas.microsoft.com/office/drawing/2014/main" id="{46DB2849-30D3-4F1B-92D1-8002BF09DD10}"/>
                  </a:ext>
                </a:extLst>
              </p:cNvPr>
              <p:cNvSpPr txBox="1">
                <a:spLocks/>
              </p:cNvSpPr>
              <p:nvPr/>
            </p:nvSpPr>
            <p:spPr>
              <a:xfrm>
                <a:off x="7550163" y="6274788"/>
                <a:ext cx="1070354" cy="4308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gn="ctr">
                  <a:buFont typeface="Arial"/>
                  <a:buNone/>
                  <a:defRPr/>
                </a:pPr>
                <a:r>
                  <a:rPr lang="en-GB" sz="1400" dirty="0">
                    <a:solidFill>
                      <a:srgbClr val="000000"/>
                    </a:solidFill>
                    <a:latin typeface="+mn-lt"/>
                  </a:rPr>
                  <a:t>Week 12</a:t>
                </a:r>
              </a:p>
            </p:txBody>
          </p:sp>
          <p:grpSp>
            <p:nvGrpSpPr>
              <p:cNvPr id="10" name="Grupo 84">
                <a:extLst>
                  <a:ext uri="{FF2B5EF4-FFF2-40B4-BE49-F238E27FC236}">
                    <a16:creationId xmlns:a16="http://schemas.microsoft.com/office/drawing/2014/main" id="{5C1515F3-9D1B-467C-900E-7D238B67C86E}"/>
                  </a:ext>
                </a:extLst>
              </p:cNvPr>
              <p:cNvGrpSpPr>
                <a:grpSpLocks noChangeAspect="1"/>
              </p:cNvGrpSpPr>
              <p:nvPr/>
            </p:nvGrpSpPr>
            <p:grpSpPr>
              <a:xfrm>
                <a:off x="7493000" y="5145558"/>
                <a:ext cx="1152000" cy="1152000"/>
                <a:chOff x="6745356" y="4866592"/>
                <a:chExt cx="1440000" cy="1440000"/>
              </a:xfrm>
            </p:grpSpPr>
            <p:grpSp>
              <p:nvGrpSpPr>
                <p:cNvPr id="32" name="Grupo 106">
                  <a:extLst>
                    <a:ext uri="{FF2B5EF4-FFF2-40B4-BE49-F238E27FC236}">
                      <a16:creationId xmlns:a16="http://schemas.microsoft.com/office/drawing/2014/main" id="{D15D005B-FB0B-4070-BEB7-B99A14E66CEB}"/>
                    </a:ext>
                  </a:extLst>
                </p:cNvPr>
                <p:cNvGrpSpPr>
                  <a:grpSpLocks noChangeAspect="1"/>
                </p:cNvGrpSpPr>
                <p:nvPr/>
              </p:nvGrpSpPr>
              <p:grpSpPr>
                <a:xfrm>
                  <a:off x="6745356" y="4866592"/>
                  <a:ext cx="1440000" cy="1440000"/>
                  <a:chOff x="6610465" y="4745288"/>
                  <a:chExt cx="1691946" cy="1691946"/>
                </a:xfrm>
              </p:grpSpPr>
              <p:sp>
                <p:nvSpPr>
                  <p:cNvPr id="34" name="Google Shape;552;p30">
                    <a:extLst>
                      <a:ext uri="{FF2B5EF4-FFF2-40B4-BE49-F238E27FC236}">
                        <a16:creationId xmlns:a16="http://schemas.microsoft.com/office/drawing/2014/main" id="{2340A61B-0909-4F5F-B820-1623CB359F72}"/>
                      </a:ext>
                    </a:extLst>
                  </p:cNvPr>
                  <p:cNvSpPr/>
                  <p:nvPr/>
                </p:nvSpPr>
                <p:spPr>
                  <a:xfrm>
                    <a:off x="6610465" y="4745288"/>
                    <a:ext cx="1691946" cy="1691946"/>
                  </a:xfrm>
                  <a:prstGeom prst="ellipse">
                    <a:avLst/>
                  </a:prstGeom>
                  <a:solidFill>
                    <a:srgbClr val="0D4C6D">
                      <a:alpha val="12941"/>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35" name="Google Shape;553;p30">
                    <a:extLst>
                      <a:ext uri="{FF2B5EF4-FFF2-40B4-BE49-F238E27FC236}">
                        <a16:creationId xmlns:a16="http://schemas.microsoft.com/office/drawing/2014/main" id="{D4832B3F-B825-4FC1-A51C-2FB3E9C66326}"/>
                      </a:ext>
                    </a:extLst>
                  </p:cNvPr>
                  <p:cNvSpPr/>
                  <p:nvPr/>
                </p:nvSpPr>
                <p:spPr>
                  <a:xfrm>
                    <a:off x="6731725" y="4866546"/>
                    <a:ext cx="1449433" cy="1449433"/>
                  </a:xfrm>
                  <a:prstGeom prst="ellipse">
                    <a:avLst/>
                  </a:prstGeom>
                  <a:solidFill>
                    <a:srgbClr val="0D4C6D">
                      <a:alpha val="24705"/>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36" name="Google Shape;554;p30">
                    <a:extLst>
                      <a:ext uri="{FF2B5EF4-FFF2-40B4-BE49-F238E27FC236}">
                        <a16:creationId xmlns:a16="http://schemas.microsoft.com/office/drawing/2014/main" id="{509194FA-9FCF-44DA-BA22-1228911936AC}"/>
                      </a:ext>
                    </a:extLst>
                  </p:cNvPr>
                  <p:cNvSpPr/>
                  <p:nvPr/>
                </p:nvSpPr>
                <p:spPr>
                  <a:xfrm>
                    <a:off x="6859236" y="4994057"/>
                    <a:ext cx="1194410" cy="1194410"/>
                  </a:xfrm>
                  <a:prstGeom prst="ellipse">
                    <a:avLst/>
                  </a:prstGeom>
                  <a:solidFill>
                    <a:srgbClr val="0D4C6D"/>
                  </a:solidFill>
                  <a:ln>
                    <a:noFill/>
                  </a:ln>
                </p:spPr>
                <p:txBody>
                  <a:bodyPr spcFirstLastPara="1" wrap="square" lIns="91425" tIns="45700" rIns="91425" bIns="45700" anchor="ctr" anchorCtr="0">
                    <a:noAutofit/>
                  </a:bodyPr>
                  <a:lstStyle/>
                  <a:p>
                    <a:pPr algn="ctr" defTabSz="914400">
                      <a:defRPr/>
                    </a:pPr>
                    <a:endParaRPr dirty="0">
                      <a:solidFill>
                        <a:srgbClr val="0071A0"/>
                      </a:solidFill>
                      <a:ea typeface="Calibri"/>
                      <a:cs typeface="Calibri"/>
                      <a:sym typeface="Calibri"/>
                    </a:endParaRPr>
                  </a:p>
                </p:txBody>
              </p:sp>
            </p:grpSp>
            <p:sp>
              <p:nvSpPr>
                <p:cNvPr id="33" name="CaixaDeTexto 107">
                  <a:extLst>
                    <a:ext uri="{FF2B5EF4-FFF2-40B4-BE49-F238E27FC236}">
                      <a16:creationId xmlns:a16="http://schemas.microsoft.com/office/drawing/2014/main" id="{A58040C4-6078-48BB-8A40-01DF76C6D2B8}"/>
                    </a:ext>
                  </a:extLst>
                </p:cNvPr>
                <p:cNvSpPr txBox="1"/>
                <p:nvPr/>
              </p:nvSpPr>
              <p:spPr>
                <a:xfrm>
                  <a:off x="6885891" y="5261578"/>
                  <a:ext cx="1173567" cy="566708"/>
                </a:xfrm>
                <a:prstGeom prst="rect">
                  <a:avLst/>
                </a:prstGeom>
                <a:noFill/>
              </p:spPr>
              <p:txBody>
                <a:bodyPr wrap="none" rtlCol="0">
                  <a:spAutoFit/>
                </a:bodyPr>
                <a:lstStyle/>
                <a:p>
                  <a:pPr algn="ctr" defTabSz="914400">
                    <a:defRPr/>
                  </a:pPr>
                  <a:r>
                    <a:rPr lang="pt-BR" sz="1600" b="1">
                      <a:solidFill>
                        <a:srgbClr val="FFFFFF"/>
                      </a:solidFill>
                    </a:rPr>
                    <a:t>89%</a:t>
                  </a:r>
                </a:p>
              </p:txBody>
            </p:sp>
          </p:grpSp>
          <p:sp>
            <p:nvSpPr>
              <p:cNvPr id="11" name="Text Placeholder 5">
                <a:extLst>
                  <a:ext uri="{FF2B5EF4-FFF2-40B4-BE49-F238E27FC236}">
                    <a16:creationId xmlns:a16="http://schemas.microsoft.com/office/drawing/2014/main" id="{2E44FA2C-B520-4C7B-8A09-7E6881F659A6}"/>
                  </a:ext>
                </a:extLst>
              </p:cNvPr>
              <p:cNvSpPr txBox="1">
                <a:spLocks/>
              </p:cNvSpPr>
              <p:nvPr/>
            </p:nvSpPr>
            <p:spPr>
              <a:xfrm>
                <a:off x="8713914" y="6274788"/>
                <a:ext cx="1029627" cy="4308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gn="ctr">
                  <a:buFont typeface="Arial"/>
                  <a:buNone/>
                  <a:defRPr/>
                </a:pPr>
                <a:r>
                  <a:rPr lang="en-GB" sz="1400" dirty="0">
                    <a:solidFill>
                      <a:srgbClr val="000000"/>
                    </a:solidFill>
                    <a:latin typeface="+mn-lt"/>
                  </a:rPr>
                  <a:t>Week 24</a:t>
                </a:r>
              </a:p>
            </p:txBody>
          </p:sp>
          <p:grpSp>
            <p:nvGrpSpPr>
              <p:cNvPr id="12" name="Grupo 86">
                <a:extLst>
                  <a:ext uri="{FF2B5EF4-FFF2-40B4-BE49-F238E27FC236}">
                    <a16:creationId xmlns:a16="http://schemas.microsoft.com/office/drawing/2014/main" id="{69C7865E-EBE1-4E10-88F8-6BE98FE6AFEB}"/>
                  </a:ext>
                </a:extLst>
              </p:cNvPr>
              <p:cNvGrpSpPr>
                <a:grpSpLocks noChangeAspect="1"/>
              </p:cNvGrpSpPr>
              <p:nvPr/>
            </p:nvGrpSpPr>
            <p:grpSpPr>
              <a:xfrm>
                <a:off x="8674100" y="5145558"/>
                <a:ext cx="1152000" cy="1152000"/>
                <a:chOff x="6745356" y="4866592"/>
                <a:chExt cx="1440000" cy="1440000"/>
              </a:xfrm>
            </p:grpSpPr>
            <p:grpSp>
              <p:nvGrpSpPr>
                <p:cNvPr id="27" name="Grupo 101">
                  <a:extLst>
                    <a:ext uri="{FF2B5EF4-FFF2-40B4-BE49-F238E27FC236}">
                      <a16:creationId xmlns:a16="http://schemas.microsoft.com/office/drawing/2014/main" id="{F6852E9A-A0B3-42DC-8709-C27B9C43F43D}"/>
                    </a:ext>
                  </a:extLst>
                </p:cNvPr>
                <p:cNvGrpSpPr>
                  <a:grpSpLocks noChangeAspect="1"/>
                </p:cNvGrpSpPr>
                <p:nvPr/>
              </p:nvGrpSpPr>
              <p:grpSpPr>
                <a:xfrm>
                  <a:off x="6745356" y="4866592"/>
                  <a:ext cx="1440000" cy="1440000"/>
                  <a:chOff x="6610465" y="4745288"/>
                  <a:chExt cx="1691946" cy="1691946"/>
                </a:xfrm>
              </p:grpSpPr>
              <p:sp>
                <p:nvSpPr>
                  <p:cNvPr id="29" name="Google Shape;552;p30">
                    <a:extLst>
                      <a:ext uri="{FF2B5EF4-FFF2-40B4-BE49-F238E27FC236}">
                        <a16:creationId xmlns:a16="http://schemas.microsoft.com/office/drawing/2014/main" id="{7831C5BE-8C96-4859-8917-328BFF1C6B8A}"/>
                      </a:ext>
                    </a:extLst>
                  </p:cNvPr>
                  <p:cNvSpPr/>
                  <p:nvPr/>
                </p:nvSpPr>
                <p:spPr>
                  <a:xfrm>
                    <a:off x="6610465" y="4745288"/>
                    <a:ext cx="1691946" cy="1691946"/>
                  </a:xfrm>
                  <a:prstGeom prst="ellipse">
                    <a:avLst/>
                  </a:prstGeom>
                  <a:solidFill>
                    <a:srgbClr val="0D4C6D">
                      <a:alpha val="12941"/>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30" name="Google Shape;553;p30">
                    <a:extLst>
                      <a:ext uri="{FF2B5EF4-FFF2-40B4-BE49-F238E27FC236}">
                        <a16:creationId xmlns:a16="http://schemas.microsoft.com/office/drawing/2014/main" id="{5BD96C0E-11B5-4787-8F28-2AFC1310F3D4}"/>
                      </a:ext>
                    </a:extLst>
                  </p:cNvPr>
                  <p:cNvSpPr/>
                  <p:nvPr/>
                </p:nvSpPr>
                <p:spPr>
                  <a:xfrm>
                    <a:off x="6731725" y="4866546"/>
                    <a:ext cx="1449433" cy="1449433"/>
                  </a:xfrm>
                  <a:prstGeom prst="ellipse">
                    <a:avLst/>
                  </a:prstGeom>
                  <a:solidFill>
                    <a:srgbClr val="0D4C6D">
                      <a:alpha val="24705"/>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31" name="Google Shape;554;p30">
                    <a:extLst>
                      <a:ext uri="{FF2B5EF4-FFF2-40B4-BE49-F238E27FC236}">
                        <a16:creationId xmlns:a16="http://schemas.microsoft.com/office/drawing/2014/main" id="{A525B0A8-C5A2-4678-86EF-82018A60C0D1}"/>
                      </a:ext>
                    </a:extLst>
                  </p:cNvPr>
                  <p:cNvSpPr/>
                  <p:nvPr/>
                </p:nvSpPr>
                <p:spPr>
                  <a:xfrm>
                    <a:off x="6859236" y="4994057"/>
                    <a:ext cx="1194410" cy="1194410"/>
                  </a:xfrm>
                  <a:prstGeom prst="ellipse">
                    <a:avLst/>
                  </a:prstGeom>
                  <a:solidFill>
                    <a:srgbClr val="0D4C6D"/>
                  </a:solidFill>
                  <a:ln>
                    <a:noFill/>
                  </a:ln>
                </p:spPr>
                <p:txBody>
                  <a:bodyPr spcFirstLastPara="1" wrap="square" lIns="91425" tIns="45700" rIns="91425" bIns="45700" anchor="ctr" anchorCtr="0">
                    <a:noAutofit/>
                  </a:bodyPr>
                  <a:lstStyle/>
                  <a:p>
                    <a:pPr algn="ctr" defTabSz="914400">
                      <a:defRPr/>
                    </a:pPr>
                    <a:endParaRPr dirty="0">
                      <a:solidFill>
                        <a:srgbClr val="0071A0"/>
                      </a:solidFill>
                      <a:ea typeface="Calibri"/>
                      <a:cs typeface="Calibri"/>
                      <a:sym typeface="Calibri"/>
                    </a:endParaRPr>
                  </a:p>
                </p:txBody>
              </p:sp>
            </p:grpSp>
            <p:sp>
              <p:nvSpPr>
                <p:cNvPr id="28" name="CaixaDeTexto 102">
                  <a:extLst>
                    <a:ext uri="{FF2B5EF4-FFF2-40B4-BE49-F238E27FC236}">
                      <a16:creationId xmlns:a16="http://schemas.microsoft.com/office/drawing/2014/main" id="{960D1D3B-91EE-4431-8AEF-BC1BC256655A}"/>
                    </a:ext>
                  </a:extLst>
                </p:cNvPr>
                <p:cNvSpPr txBox="1"/>
                <p:nvPr/>
              </p:nvSpPr>
              <p:spPr>
                <a:xfrm>
                  <a:off x="6885891" y="5261578"/>
                  <a:ext cx="1173567" cy="566708"/>
                </a:xfrm>
                <a:prstGeom prst="rect">
                  <a:avLst/>
                </a:prstGeom>
                <a:noFill/>
              </p:spPr>
              <p:txBody>
                <a:bodyPr wrap="none" rtlCol="0">
                  <a:spAutoFit/>
                </a:bodyPr>
                <a:lstStyle/>
                <a:p>
                  <a:pPr algn="ctr" defTabSz="914400">
                    <a:defRPr/>
                  </a:pPr>
                  <a:r>
                    <a:rPr lang="pt-BR" sz="1600" b="1">
                      <a:solidFill>
                        <a:srgbClr val="FFFFFF"/>
                      </a:solidFill>
                    </a:rPr>
                    <a:t>81%</a:t>
                  </a:r>
                </a:p>
              </p:txBody>
            </p:sp>
          </p:grpSp>
          <p:sp>
            <p:nvSpPr>
              <p:cNvPr id="13" name="Text Placeholder 5">
                <a:extLst>
                  <a:ext uri="{FF2B5EF4-FFF2-40B4-BE49-F238E27FC236}">
                    <a16:creationId xmlns:a16="http://schemas.microsoft.com/office/drawing/2014/main" id="{0FBCC2AE-022B-402A-8004-A71BABC29452}"/>
                  </a:ext>
                </a:extLst>
              </p:cNvPr>
              <p:cNvSpPr txBox="1">
                <a:spLocks/>
              </p:cNvSpPr>
              <p:nvPr/>
            </p:nvSpPr>
            <p:spPr>
              <a:xfrm>
                <a:off x="9899663" y="6274788"/>
                <a:ext cx="1070354" cy="4308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gn="ctr">
                  <a:buFont typeface="Arial"/>
                  <a:buNone/>
                  <a:defRPr/>
                </a:pPr>
                <a:r>
                  <a:rPr lang="en-GB" sz="1400" dirty="0">
                    <a:solidFill>
                      <a:srgbClr val="000000"/>
                    </a:solidFill>
                    <a:latin typeface="+mn-lt"/>
                  </a:rPr>
                  <a:t>Week 36</a:t>
                </a:r>
              </a:p>
            </p:txBody>
          </p:sp>
          <p:grpSp>
            <p:nvGrpSpPr>
              <p:cNvPr id="14" name="Grupo 88">
                <a:extLst>
                  <a:ext uri="{FF2B5EF4-FFF2-40B4-BE49-F238E27FC236}">
                    <a16:creationId xmlns:a16="http://schemas.microsoft.com/office/drawing/2014/main" id="{640CBD40-E9A2-4478-A474-914C436471B5}"/>
                  </a:ext>
                </a:extLst>
              </p:cNvPr>
              <p:cNvGrpSpPr>
                <a:grpSpLocks noChangeAspect="1"/>
              </p:cNvGrpSpPr>
              <p:nvPr/>
            </p:nvGrpSpPr>
            <p:grpSpPr>
              <a:xfrm>
                <a:off x="9842500" y="5145558"/>
                <a:ext cx="1152000" cy="1152000"/>
                <a:chOff x="6745356" y="4866592"/>
                <a:chExt cx="1440000" cy="1440000"/>
              </a:xfrm>
            </p:grpSpPr>
            <p:grpSp>
              <p:nvGrpSpPr>
                <p:cNvPr id="22" name="Grupo 96">
                  <a:extLst>
                    <a:ext uri="{FF2B5EF4-FFF2-40B4-BE49-F238E27FC236}">
                      <a16:creationId xmlns:a16="http://schemas.microsoft.com/office/drawing/2014/main" id="{3F8D87EF-9D5F-46EE-A3B3-C4FF0DA80E98}"/>
                    </a:ext>
                  </a:extLst>
                </p:cNvPr>
                <p:cNvGrpSpPr>
                  <a:grpSpLocks noChangeAspect="1"/>
                </p:cNvGrpSpPr>
                <p:nvPr/>
              </p:nvGrpSpPr>
              <p:grpSpPr>
                <a:xfrm>
                  <a:off x="6745356" y="4866592"/>
                  <a:ext cx="1440000" cy="1440000"/>
                  <a:chOff x="6610465" y="4745288"/>
                  <a:chExt cx="1691946" cy="1691946"/>
                </a:xfrm>
              </p:grpSpPr>
              <p:sp>
                <p:nvSpPr>
                  <p:cNvPr id="24" name="Google Shape;552;p30">
                    <a:extLst>
                      <a:ext uri="{FF2B5EF4-FFF2-40B4-BE49-F238E27FC236}">
                        <a16:creationId xmlns:a16="http://schemas.microsoft.com/office/drawing/2014/main" id="{8D2BA3CD-9D93-4296-97D7-C0D3E9862480}"/>
                      </a:ext>
                    </a:extLst>
                  </p:cNvPr>
                  <p:cNvSpPr/>
                  <p:nvPr/>
                </p:nvSpPr>
                <p:spPr>
                  <a:xfrm>
                    <a:off x="6610465" y="4745288"/>
                    <a:ext cx="1691946" cy="1691946"/>
                  </a:xfrm>
                  <a:prstGeom prst="ellipse">
                    <a:avLst/>
                  </a:prstGeom>
                  <a:solidFill>
                    <a:srgbClr val="0D4C6D">
                      <a:alpha val="12941"/>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25" name="Google Shape;553;p30">
                    <a:extLst>
                      <a:ext uri="{FF2B5EF4-FFF2-40B4-BE49-F238E27FC236}">
                        <a16:creationId xmlns:a16="http://schemas.microsoft.com/office/drawing/2014/main" id="{36329DB2-A1BA-4C7A-9948-CF81B797AE52}"/>
                      </a:ext>
                    </a:extLst>
                  </p:cNvPr>
                  <p:cNvSpPr/>
                  <p:nvPr/>
                </p:nvSpPr>
                <p:spPr>
                  <a:xfrm>
                    <a:off x="6731725" y="4866546"/>
                    <a:ext cx="1449433" cy="1449433"/>
                  </a:xfrm>
                  <a:prstGeom prst="ellipse">
                    <a:avLst/>
                  </a:prstGeom>
                  <a:solidFill>
                    <a:srgbClr val="0D4C6D">
                      <a:alpha val="24705"/>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26" name="Google Shape;554;p30">
                    <a:extLst>
                      <a:ext uri="{FF2B5EF4-FFF2-40B4-BE49-F238E27FC236}">
                        <a16:creationId xmlns:a16="http://schemas.microsoft.com/office/drawing/2014/main" id="{A349405A-DE7F-4DD9-B372-C974EE92AA78}"/>
                      </a:ext>
                    </a:extLst>
                  </p:cNvPr>
                  <p:cNvSpPr/>
                  <p:nvPr/>
                </p:nvSpPr>
                <p:spPr>
                  <a:xfrm>
                    <a:off x="6859236" y="4994057"/>
                    <a:ext cx="1194410" cy="1194410"/>
                  </a:xfrm>
                  <a:prstGeom prst="ellipse">
                    <a:avLst/>
                  </a:prstGeom>
                  <a:solidFill>
                    <a:srgbClr val="0D4C6D"/>
                  </a:solidFill>
                  <a:ln>
                    <a:noFill/>
                  </a:ln>
                </p:spPr>
                <p:txBody>
                  <a:bodyPr spcFirstLastPara="1" wrap="square" lIns="91425" tIns="45700" rIns="91425" bIns="45700" anchor="ctr" anchorCtr="0">
                    <a:noAutofit/>
                  </a:bodyPr>
                  <a:lstStyle/>
                  <a:p>
                    <a:pPr algn="ctr" defTabSz="914400">
                      <a:defRPr/>
                    </a:pPr>
                    <a:endParaRPr dirty="0">
                      <a:solidFill>
                        <a:srgbClr val="0071A0"/>
                      </a:solidFill>
                      <a:ea typeface="Calibri"/>
                      <a:cs typeface="Calibri"/>
                      <a:sym typeface="Calibri"/>
                    </a:endParaRPr>
                  </a:p>
                </p:txBody>
              </p:sp>
            </p:grpSp>
            <p:sp>
              <p:nvSpPr>
                <p:cNvPr id="23" name="CaixaDeTexto 97">
                  <a:extLst>
                    <a:ext uri="{FF2B5EF4-FFF2-40B4-BE49-F238E27FC236}">
                      <a16:creationId xmlns:a16="http://schemas.microsoft.com/office/drawing/2014/main" id="{AAC1B5B9-30CB-4130-8DC8-EBD727A5831E}"/>
                    </a:ext>
                  </a:extLst>
                </p:cNvPr>
                <p:cNvSpPr txBox="1"/>
                <p:nvPr/>
              </p:nvSpPr>
              <p:spPr>
                <a:xfrm>
                  <a:off x="6885891" y="5261578"/>
                  <a:ext cx="1173567" cy="566708"/>
                </a:xfrm>
                <a:prstGeom prst="rect">
                  <a:avLst/>
                </a:prstGeom>
                <a:noFill/>
              </p:spPr>
              <p:txBody>
                <a:bodyPr wrap="none" rtlCol="0">
                  <a:spAutoFit/>
                </a:bodyPr>
                <a:lstStyle/>
                <a:p>
                  <a:pPr algn="ctr" defTabSz="914400">
                    <a:defRPr/>
                  </a:pPr>
                  <a:r>
                    <a:rPr lang="pt-BR" sz="1600" b="1">
                      <a:solidFill>
                        <a:srgbClr val="FFFFFF"/>
                      </a:solidFill>
                    </a:rPr>
                    <a:t>80%</a:t>
                  </a:r>
                </a:p>
              </p:txBody>
            </p:sp>
          </p:grpSp>
          <p:sp>
            <p:nvSpPr>
              <p:cNvPr id="15" name="Text Placeholder 5">
                <a:extLst>
                  <a:ext uri="{FF2B5EF4-FFF2-40B4-BE49-F238E27FC236}">
                    <a16:creationId xmlns:a16="http://schemas.microsoft.com/office/drawing/2014/main" id="{976FFDD4-7623-4553-A3EC-08CA8988749F}"/>
                  </a:ext>
                </a:extLst>
              </p:cNvPr>
              <p:cNvSpPr txBox="1">
                <a:spLocks/>
              </p:cNvSpPr>
              <p:nvPr/>
            </p:nvSpPr>
            <p:spPr>
              <a:xfrm>
                <a:off x="11084132" y="6274788"/>
                <a:ext cx="1070354" cy="430812"/>
              </a:xfrm>
              <a:prstGeom prst="rect">
                <a:avLst/>
              </a:prstGeom>
            </p:spPr>
            <p:txBody>
              <a:bodyPr/>
              <a:lst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17463" algn="ctr">
                  <a:buFont typeface="Arial"/>
                  <a:buNone/>
                  <a:defRPr/>
                </a:pPr>
                <a:r>
                  <a:rPr lang="en-GB" sz="1400" dirty="0">
                    <a:solidFill>
                      <a:srgbClr val="000000"/>
                    </a:solidFill>
                    <a:latin typeface="+mn-lt"/>
                  </a:rPr>
                  <a:t>Week 48</a:t>
                </a:r>
              </a:p>
            </p:txBody>
          </p:sp>
          <p:grpSp>
            <p:nvGrpSpPr>
              <p:cNvPr id="16" name="Grupo 90">
                <a:extLst>
                  <a:ext uri="{FF2B5EF4-FFF2-40B4-BE49-F238E27FC236}">
                    <a16:creationId xmlns:a16="http://schemas.microsoft.com/office/drawing/2014/main" id="{ABA77F27-7AAB-46AF-863A-5C51855F4243}"/>
                  </a:ext>
                </a:extLst>
              </p:cNvPr>
              <p:cNvGrpSpPr>
                <a:grpSpLocks noChangeAspect="1"/>
              </p:cNvGrpSpPr>
              <p:nvPr/>
            </p:nvGrpSpPr>
            <p:grpSpPr>
              <a:xfrm>
                <a:off x="11026969" y="5145558"/>
                <a:ext cx="1152000" cy="1152000"/>
                <a:chOff x="6745356" y="4866592"/>
                <a:chExt cx="1440000" cy="1440000"/>
              </a:xfrm>
            </p:grpSpPr>
            <p:grpSp>
              <p:nvGrpSpPr>
                <p:cNvPr id="17" name="Grupo 91">
                  <a:extLst>
                    <a:ext uri="{FF2B5EF4-FFF2-40B4-BE49-F238E27FC236}">
                      <a16:creationId xmlns:a16="http://schemas.microsoft.com/office/drawing/2014/main" id="{A89AB7D4-9739-4BA2-AADA-A4C27C1E6BDC}"/>
                    </a:ext>
                  </a:extLst>
                </p:cNvPr>
                <p:cNvGrpSpPr>
                  <a:grpSpLocks noChangeAspect="1"/>
                </p:cNvGrpSpPr>
                <p:nvPr/>
              </p:nvGrpSpPr>
              <p:grpSpPr>
                <a:xfrm>
                  <a:off x="6745356" y="4866592"/>
                  <a:ext cx="1440000" cy="1440000"/>
                  <a:chOff x="6610465" y="4745288"/>
                  <a:chExt cx="1691946" cy="1691946"/>
                </a:xfrm>
              </p:grpSpPr>
              <p:sp>
                <p:nvSpPr>
                  <p:cNvPr id="19" name="Google Shape;552;p30">
                    <a:extLst>
                      <a:ext uri="{FF2B5EF4-FFF2-40B4-BE49-F238E27FC236}">
                        <a16:creationId xmlns:a16="http://schemas.microsoft.com/office/drawing/2014/main" id="{7FB7B429-C5B3-4FB1-A695-F87A41421386}"/>
                      </a:ext>
                    </a:extLst>
                  </p:cNvPr>
                  <p:cNvSpPr/>
                  <p:nvPr/>
                </p:nvSpPr>
                <p:spPr>
                  <a:xfrm>
                    <a:off x="6610465" y="4745288"/>
                    <a:ext cx="1691946" cy="1691946"/>
                  </a:xfrm>
                  <a:prstGeom prst="ellipse">
                    <a:avLst/>
                  </a:prstGeom>
                  <a:solidFill>
                    <a:srgbClr val="0D4C6D">
                      <a:alpha val="12941"/>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20" name="Google Shape;553;p30">
                    <a:extLst>
                      <a:ext uri="{FF2B5EF4-FFF2-40B4-BE49-F238E27FC236}">
                        <a16:creationId xmlns:a16="http://schemas.microsoft.com/office/drawing/2014/main" id="{F51AE36F-FB62-4107-BD2D-C888820A7CC7}"/>
                      </a:ext>
                    </a:extLst>
                  </p:cNvPr>
                  <p:cNvSpPr/>
                  <p:nvPr/>
                </p:nvSpPr>
                <p:spPr>
                  <a:xfrm>
                    <a:off x="6731725" y="4866546"/>
                    <a:ext cx="1449433" cy="1449433"/>
                  </a:xfrm>
                  <a:prstGeom prst="ellipse">
                    <a:avLst/>
                  </a:prstGeom>
                  <a:solidFill>
                    <a:srgbClr val="0D4C6D">
                      <a:alpha val="24705"/>
                    </a:srgbClr>
                  </a:solidFill>
                  <a:ln>
                    <a:noFill/>
                  </a:ln>
                </p:spPr>
                <p:txBody>
                  <a:bodyPr spcFirstLastPara="1" wrap="square" lIns="91425" tIns="45700" rIns="91425" bIns="45700" anchor="ctr" anchorCtr="0">
                    <a:noAutofit/>
                  </a:bodyPr>
                  <a:lstStyle/>
                  <a:p>
                    <a:pPr algn="ctr" defTabSz="914400">
                      <a:defRPr/>
                    </a:pPr>
                    <a:endParaRPr dirty="0">
                      <a:solidFill>
                        <a:srgbClr val="FFFFFF"/>
                      </a:solidFill>
                      <a:ea typeface="Calibri"/>
                      <a:cs typeface="Calibri"/>
                      <a:sym typeface="Calibri"/>
                    </a:endParaRPr>
                  </a:p>
                </p:txBody>
              </p:sp>
              <p:sp>
                <p:nvSpPr>
                  <p:cNvPr id="21" name="Google Shape;554;p30">
                    <a:extLst>
                      <a:ext uri="{FF2B5EF4-FFF2-40B4-BE49-F238E27FC236}">
                        <a16:creationId xmlns:a16="http://schemas.microsoft.com/office/drawing/2014/main" id="{2F3ADA4B-E92E-45B3-AEA0-93019FD1B3E3}"/>
                      </a:ext>
                    </a:extLst>
                  </p:cNvPr>
                  <p:cNvSpPr/>
                  <p:nvPr/>
                </p:nvSpPr>
                <p:spPr>
                  <a:xfrm>
                    <a:off x="6859236" y="4994057"/>
                    <a:ext cx="1194410" cy="1194410"/>
                  </a:xfrm>
                  <a:prstGeom prst="ellipse">
                    <a:avLst/>
                  </a:prstGeom>
                  <a:solidFill>
                    <a:srgbClr val="0D4C6D"/>
                  </a:solidFill>
                  <a:ln>
                    <a:noFill/>
                  </a:ln>
                </p:spPr>
                <p:txBody>
                  <a:bodyPr spcFirstLastPara="1" wrap="square" lIns="91425" tIns="45700" rIns="91425" bIns="45700" anchor="ctr" anchorCtr="0">
                    <a:noAutofit/>
                  </a:bodyPr>
                  <a:lstStyle/>
                  <a:p>
                    <a:pPr algn="ctr" defTabSz="914400">
                      <a:defRPr/>
                    </a:pPr>
                    <a:endParaRPr dirty="0">
                      <a:solidFill>
                        <a:srgbClr val="0071A0"/>
                      </a:solidFill>
                      <a:ea typeface="Calibri"/>
                      <a:cs typeface="Calibri"/>
                      <a:sym typeface="Calibri"/>
                    </a:endParaRPr>
                  </a:p>
                </p:txBody>
              </p:sp>
            </p:grpSp>
            <p:sp>
              <p:nvSpPr>
                <p:cNvPr id="18" name="CaixaDeTexto 92">
                  <a:extLst>
                    <a:ext uri="{FF2B5EF4-FFF2-40B4-BE49-F238E27FC236}">
                      <a16:creationId xmlns:a16="http://schemas.microsoft.com/office/drawing/2014/main" id="{108C600F-1ABD-46B2-986B-7BF21DEB01C8}"/>
                    </a:ext>
                  </a:extLst>
                </p:cNvPr>
                <p:cNvSpPr txBox="1"/>
                <p:nvPr/>
              </p:nvSpPr>
              <p:spPr>
                <a:xfrm>
                  <a:off x="6885889" y="5261578"/>
                  <a:ext cx="1173567" cy="566708"/>
                </a:xfrm>
                <a:prstGeom prst="rect">
                  <a:avLst/>
                </a:prstGeom>
                <a:noFill/>
              </p:spPr>
              <p:txBody>
                <a:bodyPr wrap="none" rtlCol="0">
                  <a:spAutoFit/>
                </a:bodyPr>
                <a:lstStyle/>
                <a:p>
                  <a:pPr algn="ctr" defTabSz="914400">
                    <a:defRPr/>
                  </a:pPr>
                  <a:r>
                    <a:rPr lang="pt-BR" sz="1600" b="1" dirty="0">
                      <a:solidFill>
                        <a:srgbClr val="FFFFFF"/>
                      </a:solidFill>
                    </a:rPr>
                    <a:t>83%</a:t>
                  </a:r>
                </a:p>
              </p:txBody>
            </p:sp>
          </p:grpSp>
        </p:grpSp>
      </p:grpSp>
      <p:pic>
        <p:nvPicPr>
          <p:cNvPr id="43" name="Imagem 22">
            <a:extLst>
              <a:ext uri="{FF2B5EF4-FFF2-40B4-BE49-F238E27FC236}">
                <a16:creationId xmlns:a16="http://schemas.microsoft.com/office/drawing/2014/main" id="{EA32CDC6-0242-434E-945F-1E565987CB61}"/>
              </a:ext>
            </a:extLst>
          </p:cNvPr>
          <p:cNvPicPr>
            <a:picLocks noChangeAspect="1"/>
          </p:cNvPicPr>
          <p:nvPr/>
        </p:nvPicPr>
        <p:blipFill>
          <a:blip r:embed="rId4"/>
          <a:stretch>
            <a:fillRect/>
          </a:stretch>
        </p:blipFill>
        <p:spPr>
          <a:xfrm>
            <a:off x="10067958" y="6048050"/>
            <a:ext cx="1641553" cy="656621"/>
          </a:xfrm>
          <a:prstGeom prst="rect">
            <a:avLst/>
          </a:prstGeom>
          <a:effectLst/>
        </p:spPr>
      </p:pic>
      <p:sp>
        <p:nvSpPr>
          <p:cNvPr id="4" name="TextBox 3">
            <a:extLst>
              <a:ext uri="{FF2B5EF4-FFF2-40B4-BE49-F238E27FC236}">
                <a16:creationId xmlns:a16="http://schemas.microsoft.com/office/drawing/2014/main" id="{F83D27C1-F626-4DAB-A001-510A0F59EAD0}"/>
              </a:ext>
            </a:extLst>
          </p:cNvPr>
          <p:cNvSpPr txBox="1"/>
          <p:nvPr/>
        </p:nvSpPr>
        <p:spPr>
          <a:xfrm>
            <a:off x="7255043" y="6275567"/>
            <a:ext cx="2812916" cy="307777"/>
          </a:xfrm>
          <a:prstGeom prst="rect">
            <a:avLst/>
          </a:prstGeom>
          <a:noFill/>
        </p:spPr>
        <p:txBody>
          <a:bodyPr wrap="square" rtlCol="0">
            <a:spAutoFit/>
          </a:bodyPr>
          <a:lstStyle/>
          <a:p>
            <a:r>
              <a:rPr lang="pt-BR" sz="1400" dirty="0">
                <a:solidFill>
                  <a:srgbClr val="000000"/>
                </a:solidFill>
              </a:rPr>
              <a:t>Ref: </a:t>
            </a:r>
            <a:r>
              <a:rPr lang="pt-BR" sz="1400" i="1" dirty="0">
                <a:solidFill>
                  <a:srgbClr val="000000"/>
                </a:solidFill>
              </a:rPr>
              <a:t>Torres et al. JMIR 2022</a:t>
            </a:r>
            <a:endParaRPr lang="en-KE" sz="1400" i="1" dirty="0">
              <a:solidFill>
                <a:srgbClr val="000000"/>
              </a:solidFill>
            </a:endParaRPr>
          </a:p>
        </p:txBody>
      </p:sp>
    </p:spTree>
    <p:extLst>
      <p:ext uri="{BB962C8B-B14F-4D97-AF65-F5344CB8AC3E}">
        <p14:creationId xmlns:p14="http://schemas.microsoft.com/office/powerpoint/2010/main" val="3468738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AF9C471-B35B-4977-B811-2D82E5F2EC33}"/>
              </a:ext>
            </a:extLst>
          </p:cNvPr>
          <p:cNvSpPr txBox="1">
            <a:spLocks/>
          </p:cNvSpPr>
          <p:nvPr/>
        </p:nvSpPr>
        <p:spPr>
          <a:xfrm>
            <a:off x="2759529" y="441325"/>
            <a:ext cx="9095014" cy="815975"/>
          </a:xfrm>
          <a:prstGeom prst="rect">
            <a:avLst/>
          </a:prstGeom>
        </p:spPr>
        <p:txBody>
          <a:bodyPr>
            <a:normAutofit fontScale="97500"/>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dirty="0"/>
              <a:t>Innovate service delivery</a:t>
            </a:r>
            <a:endParaRPr lang="en-GB" dirty="0"/>
          </a:p>
        </p:txBody>
      </p:sp>
      <p:sp>
        <p:nvSpPr>
          <p:cNvPr id="3" name="Text Placeholder 2">
            <a:extLst>
              <a:ext uri="{FF2B5EF4-FFF2-40B4-BE49-F238E27FC236}">
                <a16:creationId xmlns:a16="http://schemas.microsoft.com/office/drawing/2014/main" id="{A1EE77FF-0683-4FDA-B01E-A29553222BB2}"/>
              </a:ext>
            </a:extLst>
          </p:cNvPr>
          <p:cNvSpPr txBox="1">
            <a:spLocks/>
          </p:cNvSpPr>
          <p:nvPr/>
        </p:nvSpPr>
        <p:spPr>
          <a:xfrm>
            <a:off x="240632" y="1908558"/>
            <a:ext cx="5277852" cy="4063245"/>
          </a:xfrm>
          <a:prstGeom prst="rect">
            <a:avLst/>
          </a:prstGeom>
          <a:noFill/>
          <a:ln>
            <a:noFill/>
          </a:ln>
        </p:spPr>
        <p:txBody>
          <a:bodyPr spcFirstLastPara="1" vert="horz" wrap="square" lIns="91425" tIns="45700" rIns="91425" bIns="45700" rtlCol="0" anchor="t" anchorCtr="0">
            <a:normAutofit/>
          </a:bodyPr>
          <a:lstStyle>
            <a:lvl1pPr marL="457200" lvl="0" indent="-342900"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2800" kern="1200">
                <a:solidFill>
                  <a:schemeClr val="tx1"/>
                </a:solidFill>
                <a:latin typeface="+mn-lt"/>
                <a:ea typeface="+mn-ea"/>
                <a:cs typeface="+mn-c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rgbClr val="000000"/>
                </a:solidFill>
              </a:rPr>
              <a:t>Make PrEP easy and fun to try and hard to avoid </a:t>
            </a:r>
          </a:p>
          <a:p>
            <a:pPr>
              <a:lnSpc>
                <a:spcPct val="100000"/>
              </a:lnSpc>
            </a:pPr>
            <a:r>
              <a:rPr lang="en-US" sz="2400" dirty="0">
                <a:solidFill>
                  <a:srgbClr val="000000"/>
                </a:solidFill>
              </a:rPr>
              <a:t>Anticipate irregular use early and support clients to try again (and again)</a:t>
            </a:r>
          </a:p>
          <a:p>
            <a:pPr>
              <a:lnSpc>
                <a:spcPct val="100000"/>
              </a:lnSpc>
            </a:pPr>
            <a:r>
              <a:rPr lang="en-US" sz="2400" dirty="0">
                <a:solidFill>
                  <a:srgbClr val="000000"/>
                </a:solidFill>
                <a:ea typeface="Calibri"/>
                <a:cs typeface="Calibri"/>
              </a:rPr>
              <a:t>Celebrate every new decision to try PrEP and facilitate restarting</a:t>
            </a:r>
          </a:p>
        </p:txBody>
      </p:sp>
      <p:grpSp>
        <p:nvGrpSpPr>
          <p:cNvPr id="6" name="Group 5">
            <a:extLst>
              <a:ext uri="{FF2B5EF4-FFF2-40B4-BE49-F238E27FC236}">
                <a16:creationId xmlns:a16="http://schemas.microsoft.com/office/drawing/2014/main" id="{07D9854E-045B-4CFF-8441-9E2247319DE6}"/>
              </a:ext>
            </a:extLst>
          </p:cNvPr>
          <p:cNvGrpSpPr/>
          <p:nvPr/>
        </p:nvGrpSpPr>
        <p:grpSpPr>
          <a:xfrm>
            <a:off x="5662862" y="1575885"/>
            <a:ext cx="5865288" cy="4785426"/>
            <a:chOff x="4850082" y="1470453"/>
            <a:chExt cx="6164722" cy="4867007"/>
          </a:xfrm>
        </p:grpSpPr>
        <p:pic>
          <p:nvPicPr>
            <p:cNvPr id="4" name="Picture 2" descr="https://www.mosaicproject.blog/wp-content/uploads/2022/06/Untitled-design-17.png">
              <a:extLst>
                <a:ext uri="{FF2B5EF4-FFF2-40B4-BE49-F238E27FC236}">
                  <a16:creationId xmlns:a16="http://schemas.microsoft.com/office/drawing/2014/main" id="{679EACC5-64A5-47D3-B78D-DA6777F93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082" y="1470453"/>
              <a:ext cx="6164722" cy="4623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7BBD07-D7B5-451F-92FA-F574707BA77D}"/>
                </a:ext>
              </a:extLst>
            </p:cNvPr>
            <p:cNvSpPr txBox="1"/>
            <p:nvPr/>
          </p:nvSpPr>
          <p:spPr>
            <a:xfrm>
              <a:off x="7596690" y="6024436"/>
              <a:ext cx="3418114" cy="313024"/>
            </a:xfrm>
            <a:prstGeom prst="rect">
              <a:avLst/>
            </a:prstGeom>
            <a:noFill/>
          </p:spPr>
          <p:txBody>
            <a:bodyPr wrap="square" rtlCol="0">
              <a:spAutoFit/>
            </a:bodyPr>
            <a:lstStyle/>
            <a:p>
              <a:pPr algn="r" defTabSz="914400"/>
              <a:r>
                <a:rPr lang="en-US" sz="1400" i="1" dirty="0">
                  <a:solidFill>
                    <a:srgbClr val="000000"/>
                  </a:solidFill>
                </a:rPr>
                <a:t>NextGen Squad, MOSAIC</a:t>
              </a:r>
              <a:endParaRPr lang="en-KE" sz="1400" i="1" dirty="0">
                <a:solidFill>
                  <a:srgbClr val="000000"/>
                </a:solidFill>
              </a:endParaRPr>
            </a:p>
          </p:txBody>
        </p:sp>
      </p:grpSp>
    </p:spTree>
    <p:extLst>
      <p:ext uri="{BB962C8B-B14F-4D97-AF65-F5344CB8AC3E}">
        <p14:creationId xmlns:p14="http://schemas.microsoft.com/office/powerpoint/2010/main" val="2721340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a:xfrm>
            <a:off x="444014" y="2236794"/>
            <a:ext cx="5437187" cy="2139263"/>
          </a:xfrm>
        </p:spPr>
        <p:txBody>
          <a:bodyPr>
            <a:normAutofit fontScale="90000"/>
          </a:bodyPr>
          <a:lstStyle/>
          <a:p>
            <a:pPr>
              <a:lnSpc>
                <a:spcPct val="110000"/>
              </a:lnSpc>
            </a:pPr>
            <a:r>
              <a:rPr lang="en-US" dirty="0"/>
              <a:t>We need to address missed opportunities</a:t>
            </a:r>
            <a:endParaRPr lang="en-GB" noProof="0" dirty="0"/>
          </a:p>
        </p:txBody>
      </p:sp>
    </p:spTree>
    <p:extLst>
      <p:ext uri="{BB962C8B-B14F-4D97-AF65-F5344CB8AC3E}">
        <p14:creationId xmlns:p14="http://schemas.microsoft.com/office/powerpoint/2010/main" val="3146170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681640-B741-C751-BC64-8036B3868613}"/>
              </a:ext>
            </a:extLst>
          </p:cNvPr>
          <p:cNvSpPr>
            <a:spLocks noGrp="1"/>
          </p:cNvSpPr>
          <p:nvPr>
            <p:ph type="title"/>
          </p:nvPr>
        </p:nvSpPr>
        <p:spPr>
          <a:xfrm>
            <a:off x="2248526" y="336395"/>
            <a:ext cx="9808563" cy="1223964"/>
          </a:xfrm>
        </p:spPr>
        <p:txBody>
          <a:bodyPr>
            <a:noAutofit/>
          </a:bodyPr>
          <a:lstStyle/>
          <a:p>
            <a:r>
              <a:rPr lang="en-US" sz="3900" dirty="0"/>
              <a:t>Missed opportunities with pregnant and breastfeeding people</a:t>
            </a:r>
            <a:endParaRPr lang="en-GB" sz="3900" dirty="0"/>
          </a:p>
        </p:txBody>
      </p:sp>
      <p:grpSp>
        <p:nvGrpSpPr>
          <p:cNvPr id="6" name="Group 5">
            <a:extLst>
              <a:ext uri="{FF2B5EF4-FFF2-40B4-BE49-F238E27FC236}">
                <a16:creationId xmlns:a16="http://schemas.microsoft.com/office/drawing/2014/main" id="{E1DA9915-B0D5-47FA-A31C-24CC0363E3F7}"/>
              </a:ext>
            </a:extLst>
          </p:cNvPr>
          <p:cNvGrpSpPr/>
          <p:nvPr/>
        </p:nvGrpSpPr>
        <p:grpSpPr>
          <a:xfrm>
            <a:off x="967982" y="1883817"/>
            <a:ext cx="4126532" cy="4401937"/>
            <a:chOff x="795836" y="2839929"/>
            <a:chExt cx="4282252" cy="5062053"/>
          </a:xfrm>
        </p:grpSpPr>
        <p:graphicFrame>
          <p:nvGraphicFramePr>
            <p:cNvPr id="7" name="Chart 6">
              <a:extLst>
                <a:ext uri="{FF2B5EF4-FFF2-40B4-BE49-F238E27FC236}">
                  <a16:creationId xmlns:a16="http://schemas.microsoft.com/office/drawing/2014/main" id="{F2A72D3B-002C-4353-AE95-F6E49CBEBB9F}"/>
                </a:ext>
              </a:extLst>
            </p:cNvPr>
            <p:cNvGraphicFramePr>
              <a:graphicFrameLocks/>
            </p:cNvGraphicFramePr>
            <p:nvPr>
              <p:extLst>
                <p:ext uri="{D42A27DB-BD31-4B8C-83A1-F6EECF244321}">
                  <p14:modId xmlns:p14="http://schemas.microsoft.com/office/powerpoint/2010/main" val="4243142850"/>
                </p:ext>
              </p:extLst>
            </p:nvPr>
          </p:nvGraphicFramePr>
          <p:xfrm>
            <a:off x="795836" y="2839929"/>
            <a:ext cx="4188941" cy="4682114"/>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AB725CD1-CB45-4C8C-B28E-6FD93759AC64}"/>
                </a:ext>
              </a:extLst>
            </p:cNvPr>
            <p:cNvSpPr txBox="1"/>
            <p:nvPr/>
          </p:nvSpPr>
          <p:spPr>
            <a:xfrm>
              <a:off x="1832898" y="7522044"/>
              <a:ext cx="3245190" cy="379938"/>
            </a:xfrm>
            <a:prstGeom prst="rect">
              <a:avLst/>
            </a:prstGeom>
            <a:noFill/>
          </p:spPr>
          <p:txBody>
            <a:bodyPr wrap="square" rtlCol="0">
              <a:spAutoFit/>
            </a:bodyPr>
            <a:lstStyle/>
            <a:p>
              <a:r>
                <a:rPr lang="en-US" sz="1400" dirty="0">
                  <a:solidFill>
                    <a:srgbClr val="000000"/>
                  </a:solidFill>
                </a:rPr>
                <a:t>Source: </a:t>
              </a:r>
              <a:r>
                <a:rPr lang="en-US" sz="1400" i="1" dirty="0">
                  <a:solidFill>
                    <a:srgbClr val="000000"/>
                  </a:solidFill>
                </a:rPr>
                <a:t>UNAIDS 2023 report</a:t>
              </a:r>
              <a:endParaRPr lang="en-KE" sz="1400" i="1" dirty="0">
                <a:solidFill>
                  <a:srgbClr val="000000"/>
                </a:solidFill>
              </a:endParaRPr>
            </a:p>
          </p:txBody>
        </p:sp>
      </p:grpSp>
      <p:sp>
        <p:nvSpPr>
          <p:cNvPr id="10" name="TextBox 9">
            <a:extLst>
              <a:ext uri="{FF2B5EF4-FFF2-40B4-BE49-F238E27FC236}">
                <a16:creationId xmlns:a16="http://schemas.microsoft.com/office/drawing/2014/main" id="{E4B5CDF4-C99D-4683-9DDD-0E637C14C0FA}"/>
              </a:ext>
            </a:extLst>
          </p:cNvPr>
          <p:cNvSpPr txBox="1"/>
          <p:nvPr/>
        </p:nvSpPr>
        <p:spPr>
          <a:xfrm>
            <a:off x="1033296" y="2958572"/>
            <a:ext cx="3954971" cy="1631216"/>
          </a:xfrm>
          <a:prstGeom prst="rect">
            <a:avLst/>
          </a:prstGeom>
          <a:noFill/>
        </p:spPr>
        <p:txBody>
          <a:bodyPr wrap="square" rtlCol="0">
            <a:spAutoFit/>
          </a:bodyPr>
          <a:lstStyle/>
          <a:p>
            <a:pPr algn="ctr"/>
            <a:r>
              <a:rPr lang="en-US" sz="2000" dirty="0">
                <a:solidFill>
                  <a:schemeClr val="bg1"/>
                </a:solidFill>
              </a:rPr>
              <a:t>Proportion of vertical HIV infections due to new maternal infections among pregnant or breastfeeding people in 2022</a:t>
            </a:r>
            <a:endParaRPr lang="en-KE" sz="2000" dirty="0">
              <a:solidFill>
                <a:schemeClr val="bg1"/>
              </a:solidFill>
            </a:endParaRPr>
          </a:p>
        </p:txBody>
      </p:sp>
      <p:sp>
        <p:nvSpPr>
          <p:cNvPr id="11" name="TextBox 10">
            <a:extLst>
              <a:ext uri="{FF2B5EF4-FFF2-40B4-BE49-F238E27FC236}">
                <a16:creationId xmlns:a16="http://schemas.microsoft.com/office/drawing/2014/main" id="{A6F6022F-9463-481E-8DB9-308A0F112C48}"/>
              </a:ext>
            </a:extLst>
          </p:cNvPr>
          <p:cNvSpPr txBox="1"/>
          <p:nvPr/>
        </p:nvSpPr>
        <p:spPr>
          <a:xfrm>
            <a:off x="1212912" y="1973035"/>
            <a:ext cx="3665153" cy="830997"/>
          </a:xfrm>
          <a:prstGeom prst="rect">
            <a:avLst/>
          </a:prstGeom>
          <a:noFill/>
        </p:spPr>
        <p:txBody>
          <a:bodyPr wrap="square" rtlCol="0">
            <a:spAutoFit/>
          </a:bodyPr>
          <a:lstStyle/>
          <a:p>
            <a:pPr algn="ctr"/>
            <a:r>
              <a:rPr lang="en-US" sz="4800" b="1" dirty="0">
                <a:solidFill>
                  <a:schemeClr val="bg1"/>
                </a:solidFill>
              </a:rPr>
              <a:t>20% </a:t>
            </a:r>
            <a:endParaRPr lang="en-KE" sz="4800" b="1" dirty="0">
              <a:solidFill>
                <a:schemeClr val="bg1"/>
              </a:solidFill>
            </a:endParaRPr>
          </a:p>
        </p:txBody>
      </p:sp>
      <p:sp>
        <p:nvSpPr>
          <p:cNvPr id="15" name="Content Placeholder 1">
            <a:extLst>
              <a:ext uri="{FF2B5EF4-FFF2-40B4-BE49-F238E27FC236}">
                <a16:creationId xmlns:a16="http://schemas.microsoft.com/office/drawing/2014/main" id="{ED1434F0-639F-42EF-A99A-C74096EAF0C3}"/>
              </a:ext>
            </a:extLst>
          </p:cNvPr>
          <p:cNvSpPr>
            <a:spLocks noGrp="1"/>
          </p:cNvSpPr>
          <p:nvPr>
            <p:ph sz="quarter" idx="13"/>
          </p:nvPr>
        </p:nvSpPr>
        <p:spPr>
          <a:xfrm>
            <a:off x="5309937" y="1883817"/>
            <a:ext cx="6079958" cy="4532858"/>
          </a:xfrm>
        </p:spPr>
        <p:txBody>
          <a:bodyPr>
            <a:noAutofit/>
          </a:bodyPr>
          <a:lstStyle/>
          <a:p>
            <a:pPr marL="285750" indent="-285750">
              <a:spcBef>
                <a:spcPts val="1200"/>
              </a:spcBef>
              <a:spcAft>
                <a:spcPts val="600"/>
              </a:spcAft>
              <a:buFont typeface="Arial" panose="020B0604020202020204" pitchFamily="34" charset="0"/>
              <a:buChar char="•"/>
            </a:pPr>
            <a:r>
              <a:rPr lang="en-US" sz="2400" dirty="0"/>
              <a:t>Pregnant and breastfeeding people at increased likelihood of acquiring HIV</a:t>
            </a:r>
          </a:p>
          <a:p>
            <a:pPr marL="285750" indent="-285750">
              <a:spcBef>
                <a:spcPts val="1200"/>
              </a:spcBef>
              <a:spcAft>
                <a:spcPts val="600"/>
              </a:spcAft>
              <a:buFont typeface="Arial" panose="020B0604020202020204" pitchFamily="34" charset="0"/>
              <a:buChar char="•"/>
            </a:pPr>
            <a:r>
              <a:rPr lang="en-US" sz="2400" dirty="0"/>
              <a:t>Opt-out PrEP for this population in high-incidence areas</a:t>
            </a:r>
          </a:p>
          <a:p>
            <a:pPr marL="538163" lvl="1">
              <a:spcBef>
                <a:spcPts val="1200"/>
              </a:spcBef>
              <a:spcAft>
                <a:spcPts val="1200"/>
              </a:spcAft>
            </a:pPr>
            <a:r>
              <a:rPr lang="en-US" sz="2400" dirty="0"/>
              <a:t>Will prevent HIV in two people at once!</a:t>
            </a:r>
            <a:endParaRPr lang="en-US" sz="2400" dirty="0">
              <a:ea typeface="Calibri"/>
              <a:cs typeface="Calibri"/>
            </a:endParaRPr>
          </a:p>
          <a:p>
            <a:pPr marL="285750" indent="-285750">
              <a:spcBef>
                <a:spcPts val="1200"/>
              </a:spcBef>
              <a:spcAft>
                <a:spcPts val="600"/>
              </a:spcAft>
              <a:buFont typeface="Arial" panose="020B0604020202020204" pitchFamily="34" charset="0"/>
              <a:buChar char="•"/>
            </a:pPr>
            <a:r>
              <a:rPr lang="en-US" sz="2400" dirty="0"/>
              <a:t>Past trials for new methods have excluded pregnant and breastfeeding populations</a:t>
            </a:r>
            <a:endParaRPr lang="en-US" sz="2400" dirty="0">
              <a:ea typeface="Calibri"/>
              <a:cs typeface="Calibri"/>
            </a:endParaRPr>
          </a:p>
        </p:txBody>
      </p:sp>
      <p:pic>
        <p:nvPicPr>
          <p:cNvPr id="12" name="Graphic 11">
            <a:extLst>
              <a:ext uri="{FF2B5EF4-FFF2-40B4-BE49-F238E27FC236}">
                <a16:creationId xmlns:a16="http://schemas.microsoft.com/office/drawing/2014/main" id="{84061C47-1278-483B-B106-FBCF263F1E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87608" y="4833660"/>
            <a:ext cx="824499" cy="1026528"/>
          </a:xfrm>
          <a:prstGeom prst="rect">
            <a:avLst/>
          </a:prstGeom>
        </p:spPr>
      </p:pic>
    </p:spTree>
    <p:extLst>
      <p:ext uri="{BB962C8B-B14F-4D97-AF65-F5344CB8AC3E}">
        <p14:creationId xmlns:p14="http://schemas.microsoft.com/office/powerpoint/2010/main" val="3199781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2A72D3B-002C-4353-AE95-F6E49CBEBB9F}"/>
              </a:ext>
            </a:extLst>
          </p:cNvPr>
          <p:cNvGraphicFramePr>
            <a:graphicFrameLocks/>
          </p:cNvGraphicFramePr>
          <p:nvPr>
            <p:extLst/>
          </p:nvPr>
        </p:nvGraphicFramePr>
        <p:xfrm>
          <a:off x="6580415" y="-48132"/>
          <a:ext cx="5611586" cy="690613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A49615FC-DF11-43F7-8B22-2D81694BDC4F}"/>
              </a:ext>
            </a:extLst>
          </p:cNvPr>
          <p:cNvSpPr txBox="1"/>
          <p:nvPr/>
        </p:nvSpPr>
        <p:spPr>
          <a:xfrm>
            <a:off x="6852558" y="560505"/>
            <a:ext cx="5067300" cy="5355312"/>
          </a:xfrm>
          <a:prstGeom prst="rect">
            <a:avLst/>
          </a:prstGeom>
          <a:solidFill>
            <a:srgbClr val="625E58">
              <a:lumMod val="20000"/>
              <a:lumOff val="80000"/>
            </a:srgbClr>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625E58"/>
              </a:solidFill>
              <a:effectLst/>
              <a:uLnTx/>
              <a:uFillTx/>
              <a:latin typeface="Calibri" panose="020F0502020204030204"/>
            </a:endParaRPr>
          </a:p>
        </p:txBody>
      </p:sp>
      <p:sp>
        <p:nvSpPr>
          <p:cNvPr id="3" name="Oval 2">
            <a:extLst>
              <a:ext uri="{FF2B5EF4-FFF2-40B4-BE49-F238E27FC236}">
                <a16:creationId xmlns:a16="http://schemas.microsoft.com/office/drawing/2014/main" id="{14D6EB89-2845-F266-2FD8-47CA07CB55C2}"/>
              </a:ext>
            </a:extLst>
          </p:cNvPr>
          <p:cNvSpPr/>
          <p:nvPr/>
        </p:nvSpPr>
        <p:spPr>
          <a:xfrm>
            <a:off x="6958028" y="1131742"/>
            <a:ext cx="709541" cy="709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5" name="Oval 4">
            <a:extLst>
              <a:ext uri="{FF2B5EF4-FFF2-40B4-BE49-F238E27FC236}">
                <a16:creationId xmlns:a16="http://schemas.microsoft.com/office/drawing/2014/main" id="{D4EAD9F1-8165-67D1-DA4D-2F3C2053463E}"/>
              </a:ext>
            </a:extLst>
          </p:cNvPr>
          <p:cNvSpPr/>
          <p:nvPr/>
        </p:nvSpPr>
        <p:spPr>
          <a:xfrm>
            <a:off x="6958028" y="3032732"/>
            <a:ext cx="709541" cy="709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6" name="Oval 5">
            <a:extLst>
              <a:ext uri="{FF2B5EF4-FFF2-40B4-BE49-F238E27FC236}">
                <a16:creationId xmlns:a16="http://schemas.microsoft.com/office/drawing/2014/main" id="{1848A638-3F55-178B-8FC4-C7687451D1B4}"/>
              </a:ext>
            </a:extLst>
          </p:cNvPr>
          <p:cNvSpPr/>
          <p:nvPr/>
        </p:nvSpPr>
        <p:spPr>
          <a:xfrm>
            <a:off x="6958028" y="4632932"/>
            <a:ext cx="709541" cy="70954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en-US" dirty="0"/>
          </a:p>
        </p:txBody>
      </p:sp>
      <p:sp>
        <p:nvSpPr>
          <p:cNvPr id="4" name="Title 3">
            <a:extLst>
              <a:ext uri="{FF2B5EF4-FFF2-40B4-BE49-F238E27FC236}">
                <a16:creationId xmlns:a16="http://schemas.microsoft.com/office/drawing/2014/main" id="{10681640-B741-C751-BC64-8036B3868613}"/>
              </a:ext>
            </a:extLst>
          </p:cNvPr>
          <p:cNvSpPr>
            <a:spLocks noGrp="1"/>
          </p:cNvSpPr>
          <p:nvPr>
            <p:ph type="title"/>
          </p:nvPr>
        </p:nvSpPr>
        <p:spPr>
          <a:xfrm>
            <a:off x="2575310" y="441324"/>
            <a:ext cx="3694862" cy="1399959"/>
          </a:xfrm>
        </p:spPr>
        <p:txBody>
          <a:bodyPr>
            <a:noAutofit/>
          </a:bodyPr>
          <a:lstStyle/>
          <a:p>
            <a:r>
              <a:rPr lang="en-US" sz="3600" dirty="0"/>
              <a:t>Protecting partners of index clients</a:t>
            </a:r>
            <a:endParaRPr lang="en-GB" sz="3600" dirty="0"/>
          </a:p>
        </p:txBody>
      </p:sp>
      <p:sp>
        <p:nvSpPr>
          <p:cNvPr id="15" name="Content Placeholder 1">
            <a:extLst>
              <a:ext uri="{FF2B5EF4-FFF2-40B4-BE49-F238E27FC236}">
                <a16:creationId xmlns:a16="http://schemas.microsoft.com/office/drawing/2014/main" id="{ED1434F0-639F-42EF-A99A-C74096EAF0C3}"/>
              </a:ext>
            </a:extLst>
          </p:cNvPr>
          <p:cNvSpPr>
            <a:spLocks noGrp="1"/>
          </p:cNvSpPr>
          <p:nvPr>
            <p:ph sz="quarter" idx="13"/>
          </p:nvPr>
        </p:nvSpPr>
        <p:spPr>
          <a:xfrm>
            <a:off x="459184" y="2343589"/>
            <a:ext cx="5359461" cy="3163362"/>
          </a:xfrm>
        </p:spPr>
        <p:txBody>
          <a:bodyPr>
            <a:noAutofit/>
          </a:bodyPr>
          <a:lstStyle/>
          <a:p>
            <a:pPr marL="285750" indent="-285750">
              <a:spcBef>
                <a:spcPts val="1200"/>
              </a:spcBef>
              <a:buFont typeface="Arial" panose="020B0604020202020204" pitchFamily="34" charset="0"/>
              <a:buChar char="•"/>
            </a:pPr>
            <a:r>
              <a:rPr lang="en-US" sz="2400" dirty="0">
                <a:solidFill>
                  <a:srgbClr val="000000"/>
                </a:solidFill>
              </a:rPr>
              <a:t>HIV-negative partners of people recently testing positive for HIV are often ignored</a:t>
            </a:r>
          </a:p>
          <a:p>
            <a:pPr marL="285750" indent="-285750">
              <a:spcBef>
                <a:spcPts val="1200"/>
              </a:spcBef>
              <a:buFont typeface="Arial" panose="020B0604020202020204" pitchFamily="34" charset="0"/>
              <a:buChar char="•"/>
            </a:pPr>
            <a:r>
              <a:rPr lang="en-US" sz="2400" dirty="0">
                <a:solidFill>
                  <a:srgbClr val="000000"/>
                </a:solidFill>
              </a:rPr>
              <a:t>In Nigeria, of those testing negative during index testing, a third were assessed for </a:t>
            </a:r>
            <a:r>
              <a:rPr lang="en-US" sz="2400" dirty="0" err="1">
                <a:solidFill>
                  <a:srgbClr val="000000"/>
                </a:solidFill>
              </a:rPr>
              <a:t>PrEP</a:t>
            </a:r>
            <a:r>
              <a:rPr lang="en-US" sz="2400" dirty="0">
                <a:solidFill>
                  <a:srgbClr val="000000"/>
                </a:solidFill>
              </a:rPr>
              <a:t> </a:t>
            </a:r>
          </a:p>
          <a:p>
            <a:pPr marL="285750" indent="-285750">
              <a:spcBef>
                <a:spcPts val="1200"/>
              </a:spcBef>
              <a:buFont typeface="Arial" panose="020B0604020202020204" pitchFamily="34" charset="0"/>
              <a:buChar char="•"/>
            </a:pPr>
            <a:r>
              <a:rPr lang="en-US" sz="2400" dirty="0">
                <a:solidFill>
                  <a:srgbClr val="000000"/>
                </a:solidFill>
              </a:rPr>
              <a:t>Of these, 22% were eligible and initiated on </a:t>
            </a:r>
            <a:r>
              <a:rPr lang="en-US" sz="2400" dirty="0" err="1">
                <a:solidFill>
                  <a:srgbClr val="000000"/>
                </a:solidFill>
              </a:rPr>
              <a:t>PrEP</a:t>
            </a:r>
            <a:r>
              <a:rPr lang="en-US" sz="2400" dirty="0">
                <a:solidFill>
                  <a:srgbClr val="000000"/>
                </a:solidFill>
              </a:rPr>
              <a:t>; 60% of those eligible were men</a:t>
            </a:r>
            <a:endParaRPr lang="en-KE" sz="2400" dirty="0">
              <a:solidFill>
                <a:srgbClr val="000000"/>
              </a:solidFill>
            </a:endParaRPr>
          </a:p>
        </p:txBody>
      </p:sp>
      <p:pic>
        <p:nvPicPr>
          <p:cNvPr id="13" name="Graphic 12" descr="Target Audience">
            <a:extLst>
              <a:ext uri="{FF2B5EF4-FFF2-40B4-BE49-F238E27FC236}">
                <a16:creationId xmlns:a16="http://schemas.microsoft.com/office/drawing/2014/main" id="{6DDCE46A-A052-4A7C-8AA9-7ABAB22980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7169" y="3053944"/>
            <a:ext cx="647700" cy="647700"/>
          </a:xfrm>
          <a:prstGeom prst="rect">
            <a:avLst/>
          </a:prstGeom>
        </p:spPr>
      </p:pic>
      <p:pic>
        <p:nvPicPr>
          <p:cNvPr id="14" name="Graphic 13" descr="Users">
            <a:extLst>
              <a:ext uri="{FF2B5EF4-FFF2-40B4-BE49-F238E27FC236}">
                <a16:creationId xmlns:a16="http://schemas.microsoft.com/office/drawing/2014/main" id="{2C1DDFDC-4323-49BC-85C8-352BF7C8D7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5137" y="1155806"/>
            <a:ext cx="647700" cy="647700"/>
          </a:xfrm>
          <a:prstGeom prst="rect">
            <a:avLst/>
          </a:prstGeom>
        </p:spPr>
      </p:pic>
      <p:pic>
        <p:nvPicPr>
          <p:cNvPr id="16" name="Graphic 15" descr="Medicine">
            <a:extLst>
              <a:ext uri="{FF2B5EF4-FFF2-40B4-BE49-F238E27FC236}">
                <a16:creationId xmlns:a16="http://schemas.microsoft.com/office/drawing/2014/main" id="{24C966BA-50D1-4F61-93DF-8EF33D3452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19869" y="4667396"/>
            <a:ext cx="647700" cy="647700"/>
          </a:xfrm>
          <a:prstGeom prst="rect">
            <a:avLst/>
          </a:prstGeom>
        </p:spPr>
      </p:pic>
      <p:sp>
        <p:nvSpPr>
          <p:cNvPr id="17" name="TextBox 16">
            <a:extLst>
              <a:ext uri="{FF2B5EF4-FFF2-40B4-BE49-F238E27FC236}">
                <a16:creationId xmlns:a16="http://schemas.microsoft.com/office/drawing/2014/main" id="{DCA94E10-AE0D-49B6-B701-68629D1BA905}"/>
              </a:ext>
            </a:extLst>
          </p:cNvPr>
          <p:cNvSpPr txBox="1"/>
          <p:nvPr/>
        </p:nvSpPr>
        <p:spPr>
          <a:xfrm>
            <a:off x="7689414" y="837972"/>
            <a:ext cx="1739900" cy="1477328"/>
          </a:xfrm>
          <a:prstGeom prst="rect">
            <a:avLst/>
          </a:prstGeom>
          <a:noFill/>
        </p:spPr>
        <p:txBody>
          <a:bodyPr wrap="square" rtlCol="0">
            <a:spAutoFit/>
          </a:bodyPr>
          <a:lstStyle/>
          <a:p>
            <a:pPr algn="ctr" defTabSz="914400"/>
            <a:r>
              <a:rPr lang="en-US" dirty="0">
                <a:solidFill>
                  <a:srgbClr val="000000"/>
                </a:solidFill>
              </a:rPr>
              <a:t>HIV-negative partners of index clients screened for </a:t>
            </a:r>
            <a:r>
              <a:rPr lang="en-US" dirty="0" err="1">
                <a:solidFill>
                  <a:srgbClr val="000000"/>
                </a:solidFill>
              </a:rPr>
              <a:t>PrEP</a:t>
            </a:r>
            <a:r>
              <a:rPr lang="en-US" dirty="0">
                <a:solidFill>
                  <a:srgbClr val="000000"/>
                </a:solidFill>
              </a:rPr>
              <a:t> </a:t>
            </a:r>
            <a:endParaRPr lang="en-KE" dirty="0">
              <a:solidFill>
                <a:srgbClr val="000000"/>
              </a:solidFill>
            </a:endParaRPr>
          </a:p>
        </p:txBody>
      </p:sp>
      <p:sp>
        <p:nvSpPr>
          <p:cNvPr id="18" name="Arrow: Right 17">
            <a:extLst>
              <a:ext uri="{FF2B5EF4-FFF2-40B4-BE49-F238E27FC236}">
                <a16:creationId xmlns:a16="http://schemas.microsoft.com/office/drawing/2014/main" id="{92553A50-81EE-489D-B50A-FA1B4119CDA5}"/>
              </a:ext>
            </a:extLst>
          </p:cNvPr>
          <p:cNvSpPr/>
          <p:nvPr/>
        </p:nvSpPr>
        <p:spPr>
          <a:xfrm>
            <a:off x="9487824" y="1349852"/>
            <a:ext cx="1028700" cy="360774"/>
          </a:xfrm>
          <a:prstGeom prst="rightArrow">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6B0BCF4-D98F-4F95-B2F8-5F3F1B0F357A}"/>
              </a:ext>
            </a:extLst>
          </p:cNvPr>
          <p:cNvSpPr txBox="1"/>
          <p:nvPr/>
        </p:nvSpPr>
        <p:spPr>
          <a:xfrm>
            <a:off x="10496036" y="1259527"/>
            <a:ext cx="1371600" cy="553998"/>
          </a:xfrm>
          <a:prstGeom prst="rect">
            <a:avLst/>
          </a:prstGeom>
          <a:noFill/>
        </p:spPr>
        <p:txBody>
          <a:bodyPr wrap="square" rtlCol="0">
            <a:spAutoFit/>
          </a:bodyPr>
          <a:lstStyle/>
          <a:p>
            <a:pPr algn="ctr" defTabSz="914400"/>
            <a:r>
              <a:rPr lang="en-US" sz="3000" b="1" dirty="0">
                <a:solidFill>
                  <a:srgbClr val="05676D">
                    <a:lumMod val="75000"/>
                  </a:srgbClr>
                </a:solidFill>
                <a:latin typeface="Calibri" panose="020F0502020204030204"/>
              </a:rPr>
              <a:t>30,743</a:t>
            </a:r>
            <a:endParaRPr lang="en-KE" sz="3000" b="1" dirty="0">
              <a:solidFill>
                <a:srgbClr val="05676D">
                  <a:lumMod val="75000"/>
                </a:srgbClr>
              </a:solidFill>
              <a:latin typeface="Calibri" panose="020F0502020204030204"/>
            </a:endParaRPr>
          </a:p>
        </p:txBody>
      </p:sp>
      <p:sp>
        <p:nvSpPr>
          <p:cNvPr id="20" name="TextBox 19">
            <a:extLst>
              <a:ext uri="{FF2B5EF4-FFF2-40B4-BE49-F238E27FC236}">
                <a16:creationId xmlns:a16="http://schemas.microsoft.com/office/drawing/2014/main" id="{9D7EFF5D-C36C-4496-AC84-9C934727AFA3}"/>
              </a:ext>
            </a:extLst>
          </p:cNvPr>
          <p:cNvSpPr txBox="1"/>
          <p:nvPr/>
        </p:nvSpPr>
        <p:spPr>
          <a:xfrm>
            <a:off x="7743389" y="2774839"/>
            <a:ext cx="1685925" cy="1200329"/>
          </a:xfrm>
          <a:prstGeom prst="rect">
            <a:avLst/>
          </a:prstGeom>
          <a:noFill/>
        </p:spPr>
        <p:txBody>
          <a:bodyPr wrap="square" rtlCol="0">
            <a:spAutoFit/>
          </a:bodyPr>
          <a:lstStyle/>
          <a:p>
            <a:pPr algn="ctr" defTabSz="914400"/>
            <a:r>
              <a:rPr lang="en-US" dirty="0">
                <a:solidFill>
                  <a:srgbClr val="000000"/>
                </a:solidFill>
              </a:rPr>
              <a:t>Of 30,743 screened for PrEP, 6,752 were eligible</a:t>
            </a:r>
            <a:endParaRPr lang="en-KE" dirty="0">
              <a:solidFill>
                <a:srgbClr val="000000"/>
              </a:solidFill>
            </a:endParaRPr>
          </a:p>
        </p:txBody>
      </p:sp>
      <p:sp>
        <p:nvSpPr>
          <p:cNvPr id="21" name="TextBox 20">
            <a:extLst>
              <a:ext uri="{FF2B5EF4-FFF2-40B4-BE49-F238E27FC236}">
                <a16:creationId xmlns:a16="http://schemas.microsoft.com/office/drawing/2014/main" id="{DF2AF4BD-4B8E-4D5A-9026-864712F694A3}"/>
              </a:ext>
            </a:extLst>
          </p:cNvPr>
          <p:cNvSpPr txBox="1"/>
          <p:nvPr/>
        </p:nvSpPr>
        <p:spPr>
          <a:xfrm>
            <a:off x="7571940" y="4427175"/>
            <a:ext cx="1841500" cy="1200329"/>
          </a:xfrm>
          <a:prstGeom prst="rect">
            <a:avLst/>
          </a:prstGeom>
          <a:noFill/>
        </p:spPr>
        <p:txBody>
          <a:bodyPr wrap="square" rtlCol="0">
            <a:spAutoFit/>
          </a:bodyPr>
          <a:lstStyle/>
          <a:p>
            <a:pPr algn="ctr" defTabSz="914400"/>
            <a:r>
              <a:rPr lang="en-US" dirty="0">
                <a:solidFill>
                  <a:srgbClr val="000000"/>
                </a:solidFill>
              </a:rPr>
              <a:t>Of 6,752 eligible for PrEP, 6,274 initiated</a:t>
            </a:r>
            <a:endParaRPr lang="en-KE" dirty="0">
              <a:solidFill>
                <a:srgbClr val="000000"/>
              </a:solidFill>
            </a:endParaRPr>
          </a:p>
        </p:txBody>
      </p:sp>
      <p:sp>
        <p:nvSpPr>
          <p:cNvPr id="22" name="Arrow: Right 21">
            <a:extLst>
              <a:ext uri="{FF2B5EF4-FFF2-40B4-BE49-F238E27FC236}">
                <a16:creationId xmlns:a16="http://schemas.microsoft.com/office/drawing/2014/main" id="{B3E880AA-47BA-40D2-A381-766FB2C5C50E}"/>
              </a:ext>
            </a:extLst>
          </p:cNvPr>
          <p:cNvSpPr/>
          <p:nvPr/>
        </p:nvSpPr>
        <p:spPr>
          <a:xfrm>
            <a:off x="9487824" y="3184600"/>
            <a:ext cx="1028700" cy="360774"/>
          </a:xfrm>
          <a:prstGeom prst="rightArrow">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3" name="Arrow: Right 22">
            <a:extLst>
              <a:ext uri="{FF2B5EF4-FFF2-40B4-BE49-F238E27FC236}">
                <a16:creationId xmlns:a16="http://schemas.microsoft.com/office/drawing/2014/main" id="{A3134011-E063-450D-895D-B8299DB51D59}"/>
              </a:ext>
            </a:extLst>
          </p:cNvPr>
          <p:cNvSpPr/>
          <p:nvPr/>
        </p:nvSpPr>
        <p:spPr>
          <a:xfrm>
            <a:off x="9487824" y="4846953"/>
            <a:ext cx="1028700" cy="360774"/>
          </a:xfrm>
          <a:prstGeom prst="rightArrow">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14F219B-4ABD-48BE-800F-C3FCC36CE4C2}"/>
              </a:ext>
            </a:extLst>
          </p:cNvPr>
          <p:cNvSpPr txBox="1"/>
          <p:nvPr/>
        </p:nvSpPr>
        <p:spPr>
          <a:xfrm>
            <a:off x="10564298" y="3057453"/>
            <a:ext cx="1235076" cy="584775"/>
          </a:xfrm>
          <a:prstGeom prst="rect">
            <a:avLst/>
          </a:prstGeom>
          <a:noFill/>
        </p:spPr>
        <p:txBody>
          <a:bodyPr wrap="square" rtlCol="0">
            <a:spAutoFit/>
          </a:bodyPr>
          <a:lstStyle/>
          <a:p>
            <a:pPr defTabSz="914400"/>
            <a:r>
              <a:rPr lang="en-US" sz="2800" b="1" dirty="0">
                <a:solidFill>
                  <a:srgbClr val="05676D">
                    <a:lumMod val="75000"/>
                  </a:srgbClr>
                </a:solidFill>
                <a:latin typeface="Calibri" panose="020F0502020204030204"/>
              </a:rPr>
              <a:t>  </a:t>
            </a:r>
            <a:r>
              <a:rPr lang="en-US" sz="3200" b="1" dirty="0">
                <a:solidFill>
                  <a:srgbClr val="05676D">
                    <a:lumMod val="75000"/>
                  </a:srgbClr>
                </a:solidFill>
                <a:latin typeface="Calibri" panose="020F0502020204030204"/>
              </a:rPr>
              <a:t>22%</a:t>
            </a:r>
            <a:endParaRPr lang="en-KE" sz="3200" b="1" dirty="0">
              <a:solidFill>
                <a:srgbClr val="05676D">
                  <a:lumMod val="75000"/>
                </a:srgbClr>
              </a:solidFill>
              <a:latin typeface="Calibri" panose="020F0502020204030204"/>
            </a:endParaRPr>
          </a:p>
        </p:txBody>
      </p:sp>
      <p:sp>
        <p:nvSpPr>
          <p:cNvPr id="25" name="TextBox 24">
            <a:extLst>
              <a:ext uri="{FF2B5EF4-FFF2-40B4-BE49-F238E27FC236}">
                <a16:creationId xmlns:a16="http://schemas.microsoft.com/office/drawing/2014/main" id="{ECBC5389-166A-40DB-8F83-C4C3B792A778}"/>
              </a:ext>
            </a:extLst>
          </p:cNvPr>
          <p:cNvSpPr txBox="1"/>
          <p:nvPr/>
        </p:nvSpPr>
        <p:spPr>
          <a:xfrm>
            <a:off x="10564299" y="4734951"/>
            <a:ext cx="1235075" cy="584775"/>
          </a:xfrm>
          <a:prstGeom prst="rect">
            <a:avLst/>
          </a:prstGeom>
          <a:noFill/>
        </p:spPr>
        <p:txBody>
          <a:bodyPr wrap="square" rtlCol="0">
            <a:spAutoFit/>
          </a:bodyPr>
          <a:lstStyle/>
          <a:p>
            <a:pPr defTabSz="914400"/>
            <a:r>
              <a:rPr lang="en-US" sz="2800" b="1" dirty="0">
                <a:solidFill>
                  <a:srgbClr val="05676D">
                    <a:lumMod val="75000"/>
                  </a:srgbClr>
                </a:solidFill>
                <a:latin typeface="Calibri" panose="020F0502020204030204"/>
              </a:rPr>
              <a:t>  </a:t>
            </a:r>
            <a:r>
              <a:rPr lang="en-US" sz="3200" b="1" dirty="0">
                <a:solidFill>
                  <a:srgbClr val="05676D">
                    <a:lumMod val="75000"/>
                  </a:srgbClr>
                </a:solidFill>
                <a:latin typeface="Calibri" panose="020F0502020204030204"/>
              </a:rPr>
              <a:t>93%</a:t>
            </a:r>
            <a:endParaRPr lang="en-KE" sz="3200" b="1" dirty="0">
              <a:solidFill>
                <a:srgbClr val="05676D">
                  <a:lumMod val="75000"/>
                </a:srgbClr>
              </a:solidFill>
              <a:latin typeface="Calibri" panose="020F0502020204030204"/>
            </a:endParaRPr>
          </a:p>
        </p:txBody>
      </p:sp>
      <p:pic>
        <p:nvPicPr>
          <p:cNvPr id="26" name="Picture 25">
            <a:extLst>
              <a:ext uri="{FF2B5EF4-FFF2-40B4-BE49-F238E27FC236}">
                <a16:creationId xmlns:a16="http://schemas.microsoft.com/office/drawing/2014/main" id="{9072C19C-6E3B-4C0D-9499-F53CDEE3842E}"/>
              </a:ext>
            </a:extLst>
          </p:cNvPr>
          <p:cNvPicPr>
            <a:picLocks noChangeAspect="1"/>
          </p:cNvPicPr>
          <p:nvPr/>
        </p:nvPicPr>
        <p:blipFill rotWithShape="1">
          <a:blip r:embed="rId10"/>
          <a:srcRect l="-1184" t="58012" r="-521" b="26590"/>
          <a:stretch/>
        </p:blipFill>
        <p:spPr>
          <a:xfrm>
            <a:off x="6852559" y="6060076"/>
            <a:ext cx="5067300" cy="431547"/>
          </a:xfrm>
          <a:prstGeom prst="rect">
            <a:avLst/>
          </a:prstGeom>
          <a:solidFill>
            <a:schemeClr val="bg1"/>
          </a:solidFill>
        </p:spPr>
      </p:pic>
      <p:cxnSp>
        <p:nvCxnSpPr>
          <p:cNvPr id="9" name="Straight Connector 8">
            <a:extLst>
              <a:ext uri="{FF2B5EF4-FFF2-40B4-BE49-F238E27FC236}">
                <a16:creationId xmlns:a16="http://schemas.microsoft.com/office/drawing/2014/main" id="{C51B026A-ADDD-FE51-BCB1-7BE962A6F3F9}"/>
              </a:ext>
            </a:extLst>
          </p:cNvPr>
          <p:cNvCxnSpPr/>
          <p:nvPr/>
        </p:nvCxnSpPr>
        <p:spPr>
          <a:xfrm>
            <a:off x="7080029" y="2526630"/>
            <a:ext cx="455451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DBD909-313E-E90A-BF28-D46944FAF64B}"/>
              </a:ext>
            </a:extLst>
          </p:cNvPr>
          <p:cNvCxnSpPr/>
          <p:nvPr/>
        </p:nvCxnSpPr>
        <p:spPr>
          <a:xfrm>
            <a:off x="7080029" y="4223086"/>
            <a:ext cx="455451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127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9410-DA57-4BC9-9946-980BA8A45F60}"/>
              </a:ext>
            </a:extLst>
          </p:cNvPr>
          <p:cNvSpPr>
            <a:spLocks noGrp="1"/>
          </p:cNvSpPr>
          <p:nvPr>
            <p:ph type="title"/>
          </p:nvPr>
        </p:nvSpPr>
        <p:spPr>
          <a:xfrm>
            <a:off x="2627586" y="148162"/>
            <a:ext cx="8726214" cy="1325563"/>
          </a:xfrm>
        </p:spPr>
        <p:txBody>
          <a:bodyPr>
            <a:normAutofit/>
          </a:bodyPr>
          <a:lstStyle/>
          <a:p>
            <a:r>
              <a:rPr lang="en-US" sz="4000" dirty="0"/>
              <a:t>Possibilities of post-exposure prophylaxis (PEP) </a:t>
            </a:r>
            <a:endParaRPr lang="en-KE" sz="4000" dirty="0"/>
          </a:p>
        </p:txBody>
      </p:sp>
      <p:sp>
        <p:nvSpPr>
          <p:cNvPr id="3" name="Text Placeholder 2">
            <a:extLst>
              <a:ext uri="{FF2B5EF4-FFF2-40B4-BE49-F238E27FC236}">
                <a16:creationId xmlns:a16="http://schemas.microsoft.com/office/drawing/2014/main" id="{7DE9B9D8-5138-4E19-80F7-0AC35E95A315}"/>
              </a:ext>
            </a:extLst>
          </p:cNvPr>
          <p:cNvSpPr>
            <a:spLocks noGrp="1"/>
          </p:cNvSpPr>
          <p:nvPr>
            <p:ph type="body" idx="1"/>
          </p:nvPr>
        </p:nvSpPr>
        <p:spPr>
          <a:xfrm>
            <a:off x="652849" y="1772528"/>
            <a:ext cx="6427573" cy="4609145"/>
          </a:xfrm>
        </p:spPr>
        <p:txBody>
          <a:bodyPr>
            <a:normAutofit/>
          </a:bodyPr>
          <a:lstStyle/>
          <a:p>
            <a:pPr marL="357188">
              <a:lnSpc>
                <a:spcPct val="100000"/>
              </a:lnSpc>
              <a:spcBef>
                <a:spcPts val="1200"/>
              </a:spcBef>
            </a:pPr>
            <a:r>
              <a:rPr lang="en-US" sz="2400" dirty="0"/>
              <a:t>An effective but under-utilized intervention</a:t>
            </a:r>
          </a:p>
          <a:p>
            <a:pPr marL="814388" lvl="1">
              <a:lnSpc>
                <a:spcPct val="100000"/>
              </a:lnSpc>
              <a:spcBef>
                <a:spcPts val="1200"/>
              </a:spcBef>
            </a:pPr>
            <a:r>
              <a:rPr lang="en-US" sz="2400" dirty="0"/>
              <a:t>Positioned as what to use when you have ‘failed’</a:t>
            </a:r>
          </a:p>
          <a:p>
            <a:pPr marL="357188">
              <a:lnSpc>
                <a:spcPct val="100000"/>
              </a:lnSpc>
              <a:spcBef>
                <a:spcPts val="1200"/>
              </a:spcBef>
            </a:pPr>
            <a:r>
              <a:rPr lang="en-US" sz="2400" dirty="0"/>
              <a:t>Engagement to remedy a recognized high-risk event is different and urgent</a:t>
            </a:r>
          </a:p>
          <a:p>
            <a:pPr marL="357188">
              <a:lnSpc>
                <a:spcPct val="100000"/>
              </a:lnSpc>
              <a:spcBef>
                <a:spcPts val="1200"/>
              </a:spcBef>
            </a:pPr>
            <a:r>
              <a:rPr lang="en-US" sz="2400" dirty="0"/>
              <a:t>There is high demand for PEP</a:t>
            </a:r>
          </a:p>
          <a:p>
            <a:pPr marL="357188">
              <a:lnSpc>
                <a:spcPct val="100000"/>
              </a:lnSpc>
              <a:spcBef>
                <a:spcPts val="1200"/>
              </a:spcBef>
            </a:pPr>
            <a:r>
              <a:rPr lang="en-US" sz="2400" dirty="0"/>
              <a:t>Isn’t it time for meaningful PEP programming? </a:t>
            </a:r>
          </a:p>
        </p:txBody>
      </p:sp>
      <p:grpSp>
        <p:nvGrpSpPr>
          <p:cNvPr id="7" name="Group 6">
            <a:extLst>
              <a:ext uri="{FF2B5EF4-FFF2-40B4-BE49-F238E27FC236}">
                <a16:creationId xmlns:a16="http://schemas.microsoft.com/office/drawing/2014/main" id="{B420EDC2-D345-4556-84D7-877470496DFD}"/>
              </a:ext>
            </a:extLst>
          </p:cNvPr>
          <p:cNvGrpSpPr/>
          <p:nvPr/>
        </p:nvGrpSpPr>
        <p:grpSpPr>
          <a:xfrm>
            <a:off x="7231396" y="1755106"/>
            <a:ext cx="4307755" cy="4759994"/>
            <a:chOff x="734604" y="1492689"/>
            <a:chExt cx="4214324" cy="4983796"/>
          </a:xfrm>
        </p:grpSpPr>
        <p:grpSp>
          <p:nvGrpSpPr>
            <p:cNvPr id="4" name="Group 3">
              <a:extLst>
                <a:ext uri="{FF2B5EF4-FFF2-40B4-BE49-F238E27FC236}">
                  <a16:creationId xmlns:a16="http://schemas.microsoft.com/office/drawing/2014/main" id="{5BD17EAA-4058-4534-8ACD-9F9D8255F164}"/>
                </a:ext>
              </a:extLst>
            </p:cNvPr>
            <p:cNvGrpSpPr/>
            <p:nvPr/>
          </p:nvGrpSpPr>
          <p:grpSpPr>
            <a:xfrm>
              <a:off x="802162" y="1492689"/>
              <a:ext cx="4146766" cy="4983796"/>
              <a:chOff x="802162" y="1492689"/>
              <a:chExt cx="4146766" cy="4983796"/>
            </a:xfrm>
          </p:grpSpPr>
          <p:pic>
            <p:nvPicPr>
              <p:cNvPr id="5" name="Picture 4" descr="A pink rectangular object with a black border&#10;&#10;Description automatically generated">
                <a:extLst>
                  <a:ext uri="{FF2B5EF4-FFF2-40B4-BE49-F238E27FC236}">
                    <a16:creationId xmlns:a16="http://schemas.microsoft.com/office/drawing/2014/main" id="{08E441D4-DE91-4187-B5EA-E23A4F9BF189}"/>
                  </a:ext>
                </a:extLst>
              </p:cNvPr>
              <p:cNvPicPr>
                <a:picLocks noChangeAspect="1"/>
              </p:cNvPicPr>
              <p:nvPr/>
            </p:nvPicPr>
            <p:blipFill rotWithShape="1">
              <a:blip r:embed="rId3"/>
              <a:srcRect b="24520"/>
              <a:stretch/>
            </p:blipFill>
            <p:spPr>
              <a:xfrm>
                <a:off x="802162" y="1492689"/>
                <a:ext cx="4146766" cy="4983796"/>
              </a:xfrm>
              <a:prstGeom prst="rect">
                <a:avLst/>
              </a:prstGeom>
              <a:solidFill>
                <a:schemeClr val="bg1"/>
              </a:solidFill>
            </p:spPr>
          </p:pic>
          <p:sp>
            <p:nvSpPr>
              <p:cNvPr id="6" name="TextBox 5">
                <a:extLst>
                  <a:ext uri="{FF2B5EF4-FFF2-40B4-BE49-F238E27FC236}">
                    <a16:creationId xmlns:a16="http://schemas.microsoft.com/office/drawing/2014/main" id="{ED6DB08A-D544-45DA-81E1-E1D120B50CA9}"/>
                  </a:ext>
                </a:extLst>
              </p:cNvPr>
              <p:cNvSpPr txBox="1"/>
              <p:nvPr/>
            </p:nvSpPr>
            <p:spPr>
              <a:xfrm>
                <a:off x="1251978" y="2019259"/>
                <a:ext cx="3355300" cy="2743992"/>
              </a:xfrm>
              <a:prstGeom prst="rect">
                <a:avLst/>
              </a:prstGeom>
              <a:noFill/>
            </p:spPr>
            <p:txBody>
              <a:bodyPr wrap="square" rtlCol="0">
                <a:spAutoFit/>
              </a:bodyPr>
              <a:lstStyle/>
              <a:p>
                <a:pPr algn="ctr"/>
                <a:r>
                  <a:rPr lang="en-US" sz="2000" dirty="0">
                    <a:solidFill>
                      <a:schemeClr val="bg1"/>
                    </a:solidFill>
                  </a:rPr>
                  <a:t>In Kenya, studies designed to provide </a:t>
                </a:r>
                <a:r>
                  <a:rPr lang="en-US" sz="2000" dirty="0" err="1">
                    <a:solidFill>
                      <a:schemeClr val="bg1"/>
                    </a:solidFill>
                  </a:rPr>
                  <a:t>PrEP</a:t>
                </a:r>
                <a:r>
                  <a:rPr lang="en-US" sz="2000" dirty="0">
                    <a:solidFill>
                      <a:schemeClr val="bg1"/>
                    </a:solidFill>
                  </a:rPr>
                  <a:t> through online and brick and mortar pharmacies found that</a:t>
                </a:r>
              </a:p>
              <a:p>
                <a:pPr algn="ctr"/>
                <a:r>
                  <a:rPr lang="en-US" sz="2000" b="1" dirty="0">
                    <a:solidFill>
                      <a:schemeClr val="bg1"/>
                    </a:solidFill>
                  </a:rPr>
                  <a:t>PEP uptake was 7 and 2 times that of </a:t>
                </a:r>
                <a:r>
                  <a:rPr lang="en-US" sz="2000" b="1" dirty="0" err="1">
                    <a:solidFill>
                      <a:schemeClr val="bg1"/>
                    </a:solidFill>
                  </a:rPr>
                  <a:t>PrEP</a:t>
                </a:r>
                <a:r>
                  <a:rPr lang="en-US" sz="2000" b="1" dirty="0">
                    <a:solidFill>
                      <a:schemeClr val="bg1"/>
                    </a:solidFill>
                  </a:rPr>
                  <a:t>, respectively</a:t>
                </a:r>
              </a:p>
            </p:txBody>
          </p:sp>
        </p:grpSp>
        <p:sp>
          <p:nvSpPr>
            <p:cNvPr id="8" name="TextBox 7">
              <a:extLst>
                <a:ext uri="{FF2B5EF4-FFF2-40B4-BE49-F238E27FC236}">
                  <a16:creationId xmlns:a16="http://schemas.microsoft.com/office/drawing/2014/main" id="{C9D8B5E9-BDB2-4907-8D4F-6CCA35DDD908}"/>
                </a:ext>
              </a:extLst>
            </p:cNvPr>
            <p:cNvSpPr txBox="1"/>
            <p:nvPr/>
          </p:nvSpPr>
          <p:spPr>
            <a:xfrm>
              <a:off x="734604" y="5328775"/>
              <a:ext cx="4038600" cy="793444"/>
            </a:xfrm>
            <a:prstGeom prst="rect">
              <a:avLst/>
            </a:prstGeom>
            <a:noFill/>
          </p:spPr>
          <p:txBody>
            <a:bodyPr wrap="square" rtlCol="0">
              <a:spAutoFit/>
            </a:bodyPr>
            <a:lstStyle/>
            <a:p>
              <a:pPr algn="r"/>
              <a:r>
                <a:rPr lang="en-US" sz="1400" i="1" dirty="0">
                  <a:solidFill>
                    <a:schemeClr val="bg1"/>
                  </a:solidFill>
                </a:rPr>
                <a:t>Ongwen et al. #E2102  </a:t>
              </a:r>
            </a:p>
            <a:p>
              <a:pPr algn="r"/>
              <a:r>
                <a:rPr lang="en-US" sz="1400" i="1" dirty="0">
                  <a:solidFill>
                    <a:schemeClr val="bg1"/>
                  </a:solidFill>
                </a:rPr>
                <a:t>Kiptinness et al. #515 </a:t>
              </a:r>
              <a:br>
                <a:rPr lang="en-US" sz="1400" i="1" dirty="0">
                  <a:solidFill>
                    <a:schemeClr val="bg1"/>
                  </a:solidFill>
                </a:rPr>
              </a:br>
              <a:r>
                <a:rPr lang="en-US" sz="1400" i="1" dirty="0">
                  <a:solidFill>
                    <a:schemeClr val="bg1"/>
                  </a:solidFill>
                </a:rPr>
                <a:t>AIDS 2024</a:t>
              </a:r>
              <a:endParaRPr lang="en-KE" sz="1400" i="1" dirty="0">
                <a:solidFill>
                  <a:schemeClr val="bg1"/>
                </a:solidFill>
              </a:endParaRPr>
            </a:p>
          </p:txBody>
        </p:sp>
      </p:grpSp>
      <p:pic>
        <p:nvPicPr>
          <p:cNvPr id="14" name="Graphic 13">
            <a:extLst>
              <a:ext uri="{FF2B5EF4-FFF2-40B4-BE49-F238E27FC236}">
                <a16:creationId xmlns:a16="http://schemas.microsoft.com/office/drawing/2014/main" id="{E24C73B0-17B6-4488-A6EB-F473415443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4799" y="5290080"/>
            <a:ext cx="1208771" cy="943835"/>
          </a:xfrm>
          <a:prstGeom prst="rect">
            <a:avLst/>
          </a:prstGeom>
        </p:spPr>
      </p:pic>
    </p:spTree>
    <p:extLst>
      <p:ext uri="{BB962C8B-B14F-4D97-AF65-F5344CB8AC3E}">
        <p14:creationId xmlns:p14="http://schemas.microsoft.com/office/powerpoint/2010/main" val="1864277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265112" y="1762986"/>
            <a:ext cx="5830888" cy="4653687"/>
          </a:xfrm>
        </p:spPr>
        <p:txBody>
          <a:bodyPr>
            <a:normAutofit/>
          </a:bodyPr>
          <a:lstStyle/>
          <a:p>
            <a:pPr marL="342900" indent="-342900">
              <a:lnSpc>
                <a:spcPct val="110000"/>
              </a:lnSpc>
              <a:spcBef>
                <a:spcPts val="1200"/>
              </a:spcBef>
              <a:buFont typeface="Arial" panose="020B0604020202020204" pitchFamily="34" charset="0"/>
              <a:buChar char="•"/>
            </a:pPr>
            <a:r>
              <a:rPr lang="en-US" sz="2400" dirty="0">
                <a:solidFill>
                  <a:srgbClr val="000000"/>
                </a:solidFill>
              </a:rPr>
              <a:t>Current </a:t>
            </a:r>
            <a:r>
              <a:rPr lang="en-US" sz="2400" dirty="0" err="1">
                <a:solidFill>
                  <a:srgbClr val="000000"/>
                </a:solidFill>
              </a:rPr>
              <a:t>PrEP</a:t>
            </a:r>
            <a:r>
              <a:rPr lang="en-US" sz="2400" dirty="0">
                <a:solidFill>
                  <a:srgbClr val="000000"/>
                </a:solidFill>
              </a:rPr>
              <a:t> indicators are</a:t>
            </a:r>
          </a:p>
          <a:p>
            <a:pPr marL="977900" indent="-342900">
              <a:lnSpc>
                <a:spcPct val="110000"/>
              </a:lnSpc>
              <a:spcBef>
                <a:spcPts val="1200"/>
              </a:spcBef>
              <a:buFont typeface="Arial" panose="020B0604020202020204" pitchFamily="34" charset="0"/>
              <a:buChar char="•"/>
            </a:pPr>
            <a:r>
              <a:rPr lang="en-US" sz="2400" dirty="0">
                <a:solidFill>
                  <a:srgbClr val="000000"/>
                </a:solidFill>
              </a:rPr>
              <a:t>Burdensome to obtain</a:t>
            </a:r>
          </a:p>
          <a:p>
            <a:pPr marL="977900" indent="-342900">
              <a:lnSpc>
                <a:spcPct val="110000"/>
              </a:lnSpc>
              <a:spcBef>
                <a:spcPts val="1200"/>
              </a:spcBef>
              <a:buFont typeface="Arial" panose="020B0604020202020204" pitchFamily="34" charset="0"/>
              <a:buChar char="•"/>
            </a:pPr>
            <a:r>
              <a:rPr lang="en-US" sz="2400" dirty="0">
                <a:solidFill>
                  <a:srgbClr val="000000"/>
                </a:solidFill>
              </a:rPr>
              <a:t>Challenging to interpret</a:t>
            </a:r>
          </a:p>
          <a:p>
            <a:pPr marL="342900" indent="-342900">
              <a:lnSpc>
                <a:spcPct val="110000"/>
              </a:lnSpc>
              <a:spcBef>
                <a:spcPts val="1200"/>
              </a:spcBef>
              <a:buFont typeface="Arial" panose="020B0604020202020204" pitchFamily="34" charset="0"/>
              <a:buChar char="•"/>
            </a:pPr>
            <a:r>
              <a:rPr lang="en-US" sz="2400" dirty="0">
                <a:solidFill>
                  <a:srgbClr val="000000"/>
                </a:solidFill>
              </a:rPr>
              <a:t>Need indicators that facilitate program planning and enable estimation of </a:t>
            </a:r>
            <a:r>
              <a:rPr lang="en-US" sz="2400" dirty="0" err="1">
                <a:solidFill>
                  <a:srgbClr val="000000"/>
                </a:solidFill>
              </a:rPr>
              <a:t>PrEP</a:t>
            </a:r>
            <a:r>
              <a:rPr lang="en-US" sz="2400" dirty="0">
                <a:solidFill>
                  <a:srgbClr val="000000"/>
                </a:solidFill>
              </a:rPr>
              <a:t> coverage and impact</a:t>
            </a:r>
          </a:p>
          <a:p>
            <a:pPr marL="977900" indent="-342900">
              <a:lnSpc>
                <a:spcPct val="110000"/>
              </a:lnSpc>
              <a:spcBef>
                <a:spcPts val="1200"/>
              </a:spcBef>
              <a:buFont typeface="Arial" panose="020B0604020202020204" pitchFamily="34" charset="0"/>
              <a:buChar char="•"/>
            </a:pPr>
            <a:r>
              <a:rPr lang="en-US" sz="2400" dirty="0">
                <a:solidFill>
                  <a:srgbClr val="000000"/>
                </a:solidFill>
              </a:rPr>
              <a:t>Volume of </a:t>
            </a:r>
            <a:r>
              <a:rPr lang="en-US" sz="2400" dirty="0" err="1">
                <a:solidFill>
                  <a:srgbClr val="000000"/>
                </a:solidFill>
              </a:rPr>
              <a:t>PrEP</a:t>
            </a:r>
            <a:r>
              <a:rPr lang="en-US" sz="2400" dirty="0">
                <a:solidFill>
                  <a:srgbClr val="000000"/>
                </a:solidFill>
              </a:rPr>
              <a:t> prescribed</a:t>
            </a:r>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441325"/>
            <a:ext cx="9223601" cy="1223964"/>
          </a:xfrm>
        </p:spPr>
        <p:txBody>
          <a:bodyPr>
            <a:normAutofit/>
          </a:bodyPr>
          <a:lstStyle/>
          <a:p>
            <a:r>
              <a:rPr lang="en-US" dirty="0"/>
              <a:t>PrEP is not ART lite!</a:t>
            </a:r>
            <a:endParaRPr lang="en-GB" noProof="0" dirty="0"/>
          </a:p>
        </p:txBody>
      </p:sp>
      <p:sp>
        <p:nvSpPr>
          <p:cNvPr id="44" name="TextBox 43">
            <a:extLst>
              <a:ext uri="{FF2B5EF4-FFF2-40B4-BE49-F238E27FC236}">
                <a16:creationId xmlns:a16="http://schemas.microsoft.com/office/drawing/2014/main" id="{33E623D5-5953-40E4-BEEC-D5977E8E1DA2}"/>
              </a:ext>
            </a:extLst>
          </p:cNvPr>
          <p:cNvSpPr txBox="1"/>
          <p:nvPr/>
        </p:nvSpPr>
        <p:spPr>
          <a:xfrm>
            <a:off x="6658790" y="1387640"/>
            <a:ext cx="5386672" cy="400110"/>
          </a:xfrm>
          <a:prstGeom prst="rect">
            <a:avLst/>
          </a:prstGeom>
          <a:noFill/>
        </p:spPr>
        <p:txBody>
          <a:bodyPr wrap="square" rtlCol="0">
            <a:spAutoFit/>
          </a:bodyPr>
          <a:lstStyle/>
          <a:p>
            <a:pPr defTabSz="914400"/>
            <a:r>
              <a:rPr lang="en-US" sz="2000" b="1" dirty="0">
                <a:solidFill>
                  <a:srgbClr val="000000"/>
                </a:solidFill>
              </a:rPr>
              <a:t>Potential Novel PrEP Indicators</a:t>
            </a:r>
            <a:endParaRPr lang="en-KE" sz="2000" b="1" dirty="0">
              <a:solidFill>
                <a:srgbClr val="000000"/>
              </a:solidFill>
            </a:endParaRPr>
          </a:p>
        </p:txBody>
      </p:sp>
      <p:graphicFrame>
        <p:nvGraphicFramePr>
          <p:cNvPr id="45" name="Table 44">
            <a:extLst>
              <a:ext uri="{FF2B5EF4-FFF2-40B4-BE49-F238E27FC236}">
                <a16:creationId xmlns:a16="http://schemas.microsoft.com/office/drawing/2014/main" id="{18F1643A-DDB8-4E77-BF2B-C9E1F89F494D}"/>
              </a:ext>
            </a:extLst>
          </p:cNvPr>
          <p:cNvGraphicFramePr>
            <a:graphicFrameLocks noGrp="1"/>
          </p:cNvGraphicFramePr>
          <p:nvPr>
            <p:extLst>
              <p:ext uri="{D42A27DB-BD31-4B8C-83A1-F6EECF244321}">
                <p14:modId xmlns:p14="http://schemas.microsoft.com/office/powerpoint/2010/main" val="3957898698"/>
              </p:ext>
            </p:extLst>
          </p:nvPr>
        </p:nvGraphicFramePr>
        <p:xfrm>
          <a:off x="6519526" y="1762987"/>
          <a:ext cx="5263236" cy="4500164"/>
        </p:xfrm>
        <a:graphic>
          <a:graphicData uri="http://schemas.openxmlformats.org/drawingml/2006/table">
            <a:tbl>
              <a:tblPr firstRow="1" bandRow="1"/>
              <a:tblGrid>
                <a:gridCol w="1405087">
                  <a:extLst>
                    <a:ext uri="{9D8B030D-6E8A-4147-A177-3AD203B41FA5}">
                      <a16:colId xmlns:a16="http://schemas.microsoft.com/office/drawing/2014/main" val="1743401728"/>
                    </a:ext>
                  </a:extLst>
                </a:gridCol>
                <a:gridCol w="3858149">
                  <a:extLst>
                    <a:ext uri="{9D8B030D-6E8A-4147-A177-3AD203B41FA5}">
                      <a16:colId xmlns:a16="http://schemas.microsoft.com/office/drawing/2014/main" val="2773714121"/>
                    </a:ext>
                  </a:extLst>
                </a:gridCol>
              </a:tblGrid>
              <a:tr h="4788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latin typeface="+mn-lt"/>
                        </a:rPr>
                        <a:t>Indicator</a:t>
                      </a:r>
                      <a:endParaRPr lang="en-KE" sz="1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90C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400" dirty="0">
                          <a:latin typeface="+mn-lt"/>
                        </a:rPr>
                        <a:t>Definition</a:t>
                      </a:r>
                      <a:endParaRPr lang="en-KE" sz="1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C90CF"/>
                    </a:solidFill>
                  </a:tcPr>
                </a:tc>
                <a:extLst>
                  <a:ext uri="{0D108BD9-81ED-4DB2-BD59-A6C34878D82A}">
                    <a16:rowId xmlns:a16="http://schemas.microsoft.com/office/drawing/2014/main" val="1508751986"/>
                  </a:ext>
                </a:extLst>
              </a:tr>
              <a:tr h="538778">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dirty="0">
                          <a:latin typeface="+mn-lt"/>
                        </a:rPr>
                        <a:t>Volume of PrEP prescribed</a:t>
                      </a:r>
                      <a:endParaRPr lang="en-KE"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mn-lt"/>
                        </a:rPr>
                        <a:t>Total volume of PrEP product prescribed (or dispensed)</a:t>
                      </a:r>
                      <a:endParaRPr lang="en-KE" sz="14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0943215"/>
                  </a:ext>
                </a:extLst>
              </a:tr>
              <a:tr h="538778">
                <a:tc vMerge="1">
                  <a:txBody>
                    <a:bodyPr/>
                    <a:lstStyle/>
                    <a:p>
                      <a:endParaRPr lang="en-US"/>
                    </a:p>
                  </a:txBody>
                  <a:tcPr/>
                </a:tc>
                <a:tc>
                  <a:txBody>
                    <a:bodyPr/>
                    <a:lstStyle/>
                    <a:p>
                      <a:r>
                        <a:rPr lang="en-US" sz="1400" i="1" dirty="0">
                          <a:latin typeface="+mn-lt"/>
                        </a:rPr>
                        <a:t>Included in new WHO guidelines as a core indicator for PrEP</a:t>
                      </a:r>
                      <a:endParaRPr lang="en-KE" sz="14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5086111"/>
                  </a:ext>
                </a:extLst>
              </a:tr>
              <a:tr h="765632">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dirty="0">
                          <a:latin typeface="+mn-lt"/>
                        </a:rPr>
                        <a:t>Person-Years of PrEP</a:t>
                      </a:r>
                      <a:endParaRPr lang="en-KE" sz="1400" b="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mn-lt"/>
                        </a:rPr>
                        <a:t>Total years of PrEP product prescribed or dispensed based on the duration of HIV prevention provided by each unit of product </a:t>
                      </a:r>
                      <a:endParaRPr lang="en-KE" sz="14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8731161"/>
                  </a:ext>
                </a:extLst>
              </a:tr>
              <a:tr h="535886">
                <a:tc vMerge="1">
                  <a:txBody>
                    <a:bodyPr/>
                    <a:lstStyle/>
                    <a:p>
                      <a:endParaRPr lang="en-US"/>
                    </a:p>
                  </a:txBody>
                  <a:tcPr/>
                </a:tc>
                <a:tc>
                  <a:txBody>
                    <a:bodyPr/>
                    <a:lstStyle/>
                    <a:p>
                      <a:r>
                        <a:rPr lang="en-US" sz="1400" i="1" dirty="0">
                          <a:latin typeface="+mn-lt"/>
                        </a:rPr>
                        <a:t>Included in new WHO guidance as one use of Volume indicator above</a:t>
                      </a:r>
                      <a:endParaRPr lang="en-KE" sz="14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799532"/>
                  </a:ext>
                </a:extLst>
              </a:tr>
              <a:tr h="538778">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dirty="0">
                          <a:latin typeface="+mn-lt"/>
                        </a:rPr>
                        <a:t>PrEP Visits </a:t>
                      </a:r>
                    </a:p>
                    <a:p>
                      <a:pPr algn="ctr"/>
                      <a:r>
                        <a:rPr lang="en-US" sz="1400" b="0" i="1" dirty="0">
                          <a:latin typeface="+mn-lt"/>
                        </a:rPr>
                        <a:t>(Optional)</a:t>
                      </a:r>
                      <a:endParaRPr lang="en-KE" sz="1400" b="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400" dirty="0">
                          <a:latin typeface="+mn-lt"/>
                        </a:rPr>
                        <a:t>Total number of client visits during which PrEP is prescribed and/or dispensed</a:t>
                      </a:r>
                      <a:endParaRPr lang="en-KE" sz="14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1499632"/>
                  </a:ext>
                </a:extLst>
              </a:tr>
              <a:tr h="538778">
                <a:tc vMerge="1">
                  <a:txBody>
                    <a:bodyPr/>
                    <a:lstStyle/>
                    <a:p>
                      <a:endParaRPr lang="en-US"/>
                    </a:p>
                  </a:txBody>
                  <a:tcPr/>
                </a:tc>
                <a:tc>
                  <a:txBody>
                    <a:bodyPr/>
                    <a:lstStyle/>
                    <a:p>
                      <a:r>
                        <a:rPr lang="en-US" sz="1400" b="0" i="1" dirty="0">
                          <a:latin typeface="+mn-lt"/>
                        </a:rPr>
                        <a:t>Supplemental </a:t>
                      </a:r>
                      <a:r>
                        <a:rPr lang="en-US" sz="1400" i="1" dirty="0">
                          <a:latin typeface="+mn-lt"/>
                        </a:rPr>
                        <a:t>indicator to provide essential disaggregations if missing from volume data</a:t>
                      </a:r>
                      <a:endParaRPr lang="en-KE" sz="1400" i="1"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96568347"/>
                  </a:ext>
                </a:extLst>
              </a:tr>
            </a:tbl>
          </a:graphicData>
        </a:graphic>
      </p:graphicFrame>
      <p:sp>
        <p:nvSpPr>
          <p:cNvPr id="6" name="TextBox 5">
            <a:extLst>
              <a:ext uri="{FF2B5EF4-FFF2-40B4-BE49-F238E27FC236}">
                <a16:creationId xmlns:a16="http://schemas.microsoft.com/office/drawing/2014/main" id="{D34EBED1-1492-44C5-BD40-14DCB42E7520}"/>
              </a:ext>
            </a:extLst>
          </p:cNvPr>
          <p:cNvSpPr txBox="1"/>
          <p:nvPr/>
        </p:nvSpPr>
        <p:spPr>
          <a:xfrm>
            <a:off x="8410588" y="6312151"/>
            <a:ext cx="3634874" cy="307777"/>
          </a:xfrm>
          <a:prstGeom prst="rect">
            <a:avLst/>
          </a:prstGeom>
          <a:noFill/>
        </p:spPr>
        <p:txBody>
          <a:bodyPr wrap="square" rtlCol="0">
            <a:spAutoFit/>
          </a:bodyPr>
          <a:lstStyle/>
          <a:p>
            <a:r>
              <a:rPr lang="en-US" sz="1400" i="1" dirty="0"/>
              <a:t>Williamson et al, #E618, AIDS 2024</a:t>
            </a:r>
          </a:p>
        </p:txBody>
      </p:sp>
      <p:sp>
        <p:nvSpPr>
          <p:cNvPr id="4" name="Rectangle 3">
            <a:extLst>
              <a:ext uri="{FF2B5EF4-FFF2-40B4-BE49-F238E27FC236}">
                <a16:creationId xmlns:a16="http://schemas.microsoft.com/office/drawing/2014/main" id="{4688B1D9-3BA9-FEFB-3C91-863187FF3B9C}"/>
              </a:ext>
            </a:extLst>
          </p:cNvPr>
          <p:cNvSpPr/>
          <p:nvPr/>
        </p:nvSpPr>
        <p:spPr>
          <a:xfrm>
            <a:off x="6514412" y="2210452"/>
            <a:ext cx="5268349" cy="1074170"/>
          </a:xfrm>
          <a:prstGeom prst="rect">
            <a:avLst/>
          </a:prstGeom>
          <a:noFill/>
          <a:ln w="57150">
            <a:solidFill>
              <a:srgbClr val="F9B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625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010A4E-4F36-9D4C-97C5-9AF4FEF49D21}"/>
              </a:ext>
            </a:extLst>
          </p:cNvPr>
          <p:cNvSpPr>
            <a:spLocks noGrp="1"/>
          </p:cNvSpPr>
          <p:nvPr>
            <p:ph sz="quarter" idx="13"/>
          </p:nvPr>
        </p:nvSpPr>
        <p:spPr>
          <a:xfrm>
            <a:off x="6095999" y="1973179"/>
            <a:ext cx="5499583" cy="3856121"/>
          </a:xfrm>
        </p:spPr>
        <p:txBody>
          <a:bodyPr>
            <a:normAutofit lnSpcReduction="10000"/>
          </a:bodyPr>
          <a:lstStyle/>
          <a:p>
            <a:pPr marL="342900" indent="-342900">
              <a:spcBef>
                <a:spcPts val="1200"/>
              </a:spcBef>
              <a:buFont typeface="Arial" panose="020B0604020202020204" pitchFamily="34" charset="0"/>
              <a:buChar char="•"/>
            </a:pPr>
            <a:r>
              <a:rPr lang="en-US" sz="2400" dirty="0">
                <a:solidFill>
                  <a:srgbClr val="000000"/>
                </a:solidFill>
              </a:rPr>
              <a:t>Investments have been “poor”</a:t>
            </a:r>
          </a:p>
          <a:p>
            <a:pPr marL="342900" indent="-342900">
              <a:spcBef>
                <a:spcPts val="1200"/>
              </a:spcBef>
              <a:buFont typeface="Arial" panose="020B0604020202020204" pitchFamily="34" charset="0"/>
              <a:buChar char="•"/>
            </a:pPr>
            <a:r>
              <a:rPr lang="en-US" sz="2400" dirty="0">
                <a:solidFill>
                  <a:srgbClr val="000000"/>
                </a:solidFill>
              </a:rPr>
              <a:t>Are donors exploiting challenges to stall investments?</a:t>
            </a:r>
          </a:p>
          <a:p>
            <a:pPr marL="342900" indent="-342900">
              <a:spcBef>
                <a:spcPts val="1200"/>
              </a:spcBef>
              <a:buFont typeface="Arial" panose="020B0604020202020204" pitchFamily="34" charset="0"/>
              <a:buChar char="•"/>
            </a:pPr>
            <a:r>
              <a:rPr lang="en-US" sz="2400" dirty="0">
                <a:solidFill>
                  <a:srgbClr val="000000"/>
                </a:solidFill>
              </a:rPr>
              <a:t>Commit to increase investments in HIV prevention</a:t>
            </a:r>
          </a:p>
          <a:p>
            <a:pPr marL="1028700" lvl="1" indent="-342900">
              <a:spcBef>
                <a:spcPts val="1200"/>
              </a:spcBef>
            </a:pPr>
            <a:r>
              <a:rPr lang="en-US" sz="2200" dirty="0">
                <a:solidFill>
                  <a:srgbClr val="000000"/>
                </a:solidFill>
              </a:rPr>
              <a:t>To normalize </a:t>
            </a:r>
            <a:r>
              <a:rPr lang="en-US" sz="2200" dirty="0" err="1">
                <a:solidFill>
                  <a:srgbClr val="000000"/>
                </a:solidFill>
              </a:rPr>
              <a:t>PrEP</a:t>
            </a:r>
            <a:endParaRPr lang="en-US" sz="2200" dirty="0">
              <a:solidFill>
                <a:srgbClr val="000000"/>
              </a:solidFill>
            </a:endParaRPr>
          </a:p>
          <a:p>
            <a:pPr marL="1028700" lvl="1" indent="-342900">
              <a:spcBef>
                <a:spcPts val="1200"/>
              </a:spcBef>
            </a:pPr>
            <a:r>
              <a:rPr lang="en-US" sz="2200" dirty="0">
                <a:solidFill>
                  <a:srgbClr val="000000"/>
                </a:solidFill>
              </a:rPr>
              <a:t>To scale up innovative delivery models</a:t>
            </a:r>
          </a:p>
          <a:p>
            <a:pPr marL="1028700" lvl="1" indent="-342900">
              <a:spcBef>
                <a:spcPts val="1200"/>
              </a:spcBef>
            </a:pPr>
            <a:r>
              <a:rPr lang="en-US" sz="2200" dirty="0">
                <a:solidFill>
                  <a:srgbClr val="000000"/>
                </a:solidFill>
              </a:rPr>
              <a:t>To introduce new products</a:t>
            </a:r>
          </a:p>
        </p:txBody>
      </p:sp>
      <p:sp>
        <p:nvSpPr>
          <p:cNvPr id="3" name="Title 2">
            <a:extLst>
              <a:ext uri="{FF2B5EF4-FFF2-40B4-BE49-F238E27FC236}">
                <a16:creationId xmlns:a16="http://schemas.microsoft.com/office/drawing/2014/main" id="{CE660349-8FF3-774D-99B5-E2BC07158C39}"/>
              </a:ext>
            </a:extLst>
          </p:cNvPr>
          <p:cNvSpPr>
            <a:spLocks noGrp="1"/>
          </p:cNvSpPr>
          <p:nvPr>
            <p:ph type="title"/>
          </p:nvPr>
        </p:nvSpPr>
        <p:spPr>
          <a:xfrm>
            <a:off x="442912" y="441325"/>
            <a:ext cx="9223601" cy="1223964"/>
          </a:xfrm>
        </p:spPr>
        <p:txBody>
          <a:bodyPr>
            <a:normAutofit/>
          </a:bodyPr>
          <a:lstStyle/>
          <a:p>
            <a:r>
              <a:rPr lang="en-US" dirty="0"/>
              <a:t>Donors and governments, step up!</a:t>
            </a:r>
            <a:endParaRPr lang="en-GB" noProof="0" dirty="0"/>
          </a:p>
        </p:txBody>
      </p:sp>
      <p:pic>
        <p:nvPicPr>
          <p:cNvPr id="6" name="Picture 5">
            <a:extLst>
              <a:ext uri="{FF2B5EF4-FFF2-40B4-BE49-F238E27FC236}">
                <a16:creationId xmlns:a16="http://schemas.microsoft.com/office/drawing/2014/main" id="{4CFE656C-725F-41F6-A777-48DA69E9B9EE}"/>
              </a:ext>
            </a:extLst>
          </p:cNvPr>
          <p:cNvPicPr>
            <a:picLocks noChangeAspect="1"/>
          </p:cNvPicPr>
          <p:nvPr/>
        </p:nvPicPr>
        <p:blipFill rotWithShape="1">
          <a:blip r:embed="rId3"/>
          <a:srcRect l="20675" t="16216" r="21351" b="9931"/>
          <a:stretch/>
        </p:blipFill>
        <p:spPr>
          <a:xfrm>
            <a:off x="596418" y="2119983"/>
            <a:ext cx="4424435" cy="317047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96269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4BDB59-2561-47A2-8812-00D836293316}"/>
              </a:ext>
            </a:extLst>
          </p:cNvPr>
          <p:cNvSpPr>
            <a:spLocks noGrp="1"/>
          </p:cNvSpPr>
          <p:nvPr>
            <p:ph type="title"/>
          </p:nvPr>
        </p:nvSpPr>
        <p:spPr/>
        <p:txBody>
          <a:bodyPr/>
          <a:lstStyle/>
          <a:p>
            <a:r>
              <a:rPr lang="en-US" dirty="0"/>
              <a:t>Summary</a:t>
            </a:r>
            <a:endParaRPr lang="en-IN" dirty="0"/>
          </a:p>
        </p:txBody>
      </p:sp>
      <p:graphicFrame>
        <p:nvGraphicFramePr>
          <p:cNvPr id="4" name="Content Placeholder 3">
            <a:extLst>
              <a:ext uri="{FF2B5EF4-FFF2-40B4-BE49-F238E27FC236}">
                <a16:creationId xmlns:a16="http://schemas.microsoft.com/office/drawing/2014/main" id="{E144CC27-DFA8-4ECF-8F7B-8F18C2964723}"/>
              </a:ext>
            </a:extLst>
          </p:cNvPr>
          <p:cNvGraphicFramePr>
            <a:graphicFrameLocks/>
          </p:cNvGraphicFramePr>
          <p:nvPr>
            <p:extLst>
              <p:ext uri="{D42A27DB-BD31-4B8C-83A1-F6EECF244321}">
                <p14:modId xmlns:p14="http://schemas.microsoft.com/office/powerpoint/2010/main" val="3126649326"/>
              </p:ext>
            </p:extLst>
          </p:nvPr>
        </p:nvGraphicFramePr>
        <p:xfrm>
          <a:off x="442913" y="1491916"/>
          <a:ext cx="11068730" cy="4938325"/>
        </p:xfrm>
        <a:graphic>
          <a:graphicData uri="http://schemas.openxmlformats.org/drawingml/2006/table">
            <a:tbl>
              <a:tblPr firstRow="1" bandRow="1">
                <a:tableStyleId>{21E4AEA4-8DFA-4A89-87EB-49C32662AFE0}</a:tableStyleId>
              </a:tblPr>
              <a:tblGrid>
                <a:gridCol w="3867830">
                  <a:extLst>
                    <a:ext uri="{9D8B030D-6E8A-4147-A177-3AD203B41FA5}">
                      <a16:colId xmlns:a16="http://schemas.microsoft.com/office/drawing/2014/main" val="1986667425"/>
                    </a:ext>
                  </a:extLst>
                </a:gridCol>
                <a:gridCol w="3511323">
                  <a:extLst>
                    <a:ext uri="{9D8B030D-6E8A-4147-A177-3AD203B41FA5}">
                      <a16:colId xmlns:a16="http://schemas.microsoft.com/office/drawing/2014/main" val="602683698"/>
                    </a:ext>
                  </a:extLst>
                </a:gridCol>
                <a:gridCol w="3689577">
                  <a:extLst>
                    <a:ext uri="{9D8B030D-6E8A-4147-A177-3AD203B41FA5}">
                      <a16:colId xmlns:a16="http://schemas.microsoft.com/office/drawing/2014/main" val="2714825650"/>
                    </a:ext>
                  </a:extLst>
                </a:gridCol>
              </a:tblGrid>
              <a:tr h="1839108">
                <a:tc>
                  <a:txBody>
                    <a:bodyPr/>
                    <a:lstStyle/>
                    <a:p>
                      <a:pPr algn="ctr"/>
                      <a:endParaRPr lang="en-US" sz="2000" dirty="0"/>
                    </a:p>
                    <a:p>
                      <a:pPr algn="ctr"/>
                      <a:r>
                        <a:rPr lang="en-US" sz="2000" dirty="0"/>
                        <a:t>HIV prevention is not a luxury </a:t>
                      </a:r>
                      <a:endParaRPr lang="en-US" sz="2000" b="0" dirty="0"/>
                    </a:p>
                  </a:txBody>
                  <a:tcPr marL="91416" marR="91416"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rgbClr val="2C90CF"/>
                    </a:solidFill>
                  </a:tcPr>
                </a:tc>
                <a:tc>
                  <a:txBody>
                    <a:bodyPr/>
                    <a:lstStyle/>
                    <a:p>
                      <a:endParaRPr lang="en-US" sz="2000" dirty="0"/>
                    </a:p>
                    <a:p>
                      <a:pPr marL="185738" indent="0" algn="ctr"/>
                      <a:r>
                        <a:rPr lang="en-US" sz="2000" dirty="0"/>
                        <a:t>Accelerated, smarter implementation of client-centered delivery models</a:t>
                      </a:r>
                    </a:p>
                    <a:p>
                      <a:pPr algn="ctr"/>
                      <a:endParaRPr lang="en-US" sz="2000" b="0" dirty="0"/>
                    </a:p>
                  </a:txBody>
                  <a:tcPr marL="91416" marR="91416"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rgbClr val="2C90CF"/>
                    </a:solidFill>
                  </a:tcPr>
                </a:tc>
                <a:tc>
                  <a:txBody>
                    <a:bodyPr/>
                    <a:lstStyle/>
                    <a:p>
                      <a:pPr algn="ctr"/>
                      <a:endParaRPr lang="en-US" sz="2000" dirty="0"/>
                    </a:p>
                    <a:p>
                      <a:pPr algn="ctr"/>
                      <a:r>
                        <a:rPr lang="en-US" sz="2000" dirty="0"/>
                        <a:t>Streamline introduction of new PrEP products and remove obstacles</a:t>
                      </a:r>
                      <a:endParaRPr lang="en-US" sz="2000" b="0" dirty="0"/>
                    </a:p>
                  </a:txBody>
                  <a:tcPr marL="91416" marR="91416"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coolSlant"/>
                      <a:lightRig rig="flood" dir="t"/>
                    </a:cell3D>
                    <a:solidFill>
                      <a:srgbClr val="2C90CF"/>
                    </a:solidFill>
                  </a:tcPr>
                </a:tc>
                <a:extLst>
                  <a:ext uri="{0D108BD9-81ED-4DB2-BD59-A6C34878D82A}">
                    <a16:rowId xmlns:a16="http://schemas.microsoft.com/office/drawing/2014/main" val="3389993605"/>
                  </a:ext>
                </a:extLst>
              </a:tr>
              <a:tr h="3037525">
                <a:tc>
                  <a:txBody>
                    <a:bodyPr/>
                    <a:lstStyle/>
                    <a:p>
                      <a:pPr marL="271463" lvl="1" indent="-271463">
                        <a:spcAft>
                          <a:spcPts val="1200"/>
                        </a:spcAft>
                        <a:buFont typeface="Arial" panose="020B0604020202020204" pitchFamily="34" charset="0"/>
                        <a:buChar char="•"/>
                      </a:pPr>
                      <a:r>
                        <a:rPr lang="en-US" sz="2200" dirty="0"/>
                        <a:t>There is a high cost to inaction </a:t>
                      </a:r>
                    </a:p>
                    <a:p>
                      <a:pPr marL="271463" lvl="1" indent="-271463">
                        <a:spcAft>
                          <a:spcPts val="1200"/>
                        </a:spcAft>
                        <a:buFont typeface="Arial" panose="020B0604020202020204" pitchFamily="34" charset="0"/>
                        <a:buChar char="•"/>
                      </a:pPr>
                      <a:r>
                        <a:rPr lang="en-US" sz="2200" dirty="0"/>
                        <a:t>Primary prevention of HIV is needed to end the epidemic</a:t>
                      </a:r>
                    </a:p>
                    <a:p>
                      <a:pPr marL="271463" lvl="1" indent="-271463">
                        <a:spcAft>
                          <a:spcPts val="1200"/>
                        </a:spcAft>
                        <a:buFont typeface="Arial" panose="020B0604020202020204" pitchFamily="34" charset="0"/>
                        <a:buChar char="•"/>
                      </a:pPr>
                      <a:r>
                        <a:rPr lang="en-US" sz="2200" kern="1200" dirty="0">
                          <a:solidFill>
                            <a:schemeClr val="dk1"/>
                          </a:solidFill>
                          <a:latin typeface="+mn-lt"/>
                          <a:ea typeface="+mn-ea"/>
                          <a:cs typeface="+mn-cs"/>
                        </a:rPr>
                        <a:t>PEP needs to be one of the choices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1" indent="-285750">
                        <a:spcAft>
                          <a:spcPts val="1200"/>
                        </a:spcAft>
                        <a:buFont typeface="Arial" panose="020B0604020202020204" pitchFamily="34" charset="0"/>
                        <a:buChar char="•"/>
                      </a:pPr>
                      <a:r>
                        <a:rPr lang="en-US" sz="2200" dirty="0"/>
                        <a:t>Scale up what we have learned – both new and old</a:t>
                      </a:r>
                    </a:p>
                    <a:p>
                      <a:pPr marL="285750" marR="0" lvl="1"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2200" dirty="0"/>
                        <a:t>Address inequities</a:t>
                      </a:r>
                    </a:p>
                    <a:p>
                      <a:pPr marL="285750" lvl="1" indent="-285750">
                        <a:spcAft>
                          <a:spcPts val="1200"/>
                        </a:spcAft>
                        <a:buFont typeface="Arial" panose="020B0604020202020204" pitchFamily="34" charset="0"/>
                        <a:buChar char="•"/>
                      </a:pPr>
                      <a:r>
                        <a:rPr lang="en-US" sz="2200" dirty="0"/>
                        <a:t>Address missed opportunities</a:t>
                      </a:r>
                    </a:p>
                  </a:txBody>
                  <a:tcPr marL="91416" marR="91416" marT="45708" marB="144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5750" lvl="1" indent="-285750">
                        <a:spcAft>
                          <a:spcPts val="1200"/>
                        </a:spcAft>
                        <a:buFont typeface="Arial" panose="020B0604020202020204" pitchFamily="34" charset="0"/>
                        <a:buChar char="•"/>
                      </a:pPr>
                      <a:r>
                        <a:rPr lang="en-US" sz="2200" dirty="0"/>
                        <a:t>Researchers </a:t>
                      </a:r>
                    </a:p>
                    <a:p>
                      <a:pPr marL="285750" lvl="1" indent="-285750">
                        <a:spcAft>
                          <a:spcPts val="1200"/>
                        </a:spcAft>
                        <a:buFont typeface="Arial" panose="020B0604020202020204" pitchFamily="34" charset="0"/>
                        <a:buChar char="•"/>
                      </a:pPr>
                      <a:r>
                        <a:rPr lang="en-US" sz="2200" dirty="0"/>
                        <a:t>Drug manufacturers </a:t>
                      </a:r>
                    </a:p>
                    <a:p>
                      <a:pPr marL="285750" lvl="1" indent="-285750">
                        <a:spcAft>
                          <a:spcPts val="1200"/>
                        </a:spcAft>
                        <a:buFont typeface="Arial" panose="020B0604020202020204" pitchFamily="34" charset="0"/>
                        <a:buChar char="•"/>
                      </a:pPr>
                      <a:r>
                        <a:rPr lang="en-US" sz="2200" dirty="0"/>
                        <a:t>Donors</a:t>
                      </a:r>
                    </a:p>
                    <a:p>
                      <a:pPr marL="285750" lvl="1" indent="-285750">
                        <a:spcAft>
                          <a:spcPts val="1200"/>
                        </a:spcAft>
                        <a:buFont typeface="Arial" panose="020B0604020202020204" pitchFamily="34" charset="0"/>
                        <a:buChar char="•"/>
                      </a:pPr>
                      <a:r>
                        <a:rPr lang="en-US" sz="2200" dirty="0"/>
                        <a:t>Policymakers and regulators </a:t>
                      </a:r>
                    </a:p>
                    <a:p>
                      <a:pPr marL="285750" lvl="1" indent="-285750">
                        <a:spcAft>
                          <a:spcPts val="1200"/>
                        </a:spcAft>
                        <a:buFont typeface="Arial" panose="020B0604020202020204" pitchFamily="34" charset="0"/>
                        <a:buChar char="•"/>
                      </a:pPr>
                      <a:r>
                        <a:rPr lang="en-US" sz="2200" dirty="0"/>
                        <a:t>Communities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6013727"/>
                  </a:ext>
                </a:extLst>
              </a:tr>
            </a:tbl>
          </a:graphicData>
        </a:graphic>
      </p:graphicFrame>
    </p:spTree>
    <p:extLst>
      <p:ext uri="{BB962C8B-B14F-4D97-AF65-F5344CB8AC3E}">
        <p14:creationId xmlns:p14="http://schemas.microsoft.com/office/powerpoint/2010/main" val="147939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EBCFC-4907-6648-87B8-5CEE435505BA}"/>
              </a:ext>
            </a:extLst>
          </p:cNvPr>
          <p:cNvSpPr>
            <a:spLocks noGrp="1"/>
          </p:cNvSpPr>
          <p:nvPr>
            <p:ph sz="quarter" idx="13"/>
          </p:nvPr>
        </p:nvSpPr>
        <p:spPr>
          <a:xfrm>
            <a:off x="4116388" y="2097091"/>
            <a:ext cx="7632704" cy="3430873"/>
          </a:xfrm>
        </p:spPr>
        <p:txBody>
          <a:bodyPr>
            <a:noAutofit/>
          </a:bodyPr>
          <a:lstStyle/>
          <a:p>
            <a:pPr marL="342900" indent="-342900">
              <a:buFont typeface="Arial" panose="020B0604020202020204" pitchFamily="34" charset="0"/>
              <a:buChar char="•"/>
            </a:pPr>
            <a:r>
              <a:rPr lang="en-US" sz="2400" dirty="0"/>
              <a:t>Where we are – and gaps in progress</a:t>
            </a:r>
          </a:p>
          <a:p>
            <a:pPr marL="342900" indent="-342900">
              <a:buFont typeface="Arial" panose="020B0604020202020204" pitchFamily="34" charset="0"/>
              <a:buChar char="•"/>
            </a:pPr>
            <a:r>
              <a:rPr lang="en-US" sz="2400" dirty="0"/>
              <a:t>Explanations (excuses) for slow progress</a:t>
            </a:r>
          </a:p>
          <a:p>
            <a:pPr marL="342900" indent="-342900">
              <a:buFont typeface="Arial" panose="020B0604020202020204" pitchFamily="34" charset="0"/>
              <a:buChar char="•"/>
            </a:pPr>
            <a:r>
              <a:rPr lang="en-US" sz="2400" dirty="0"/>
              <a:t>What we must do now</a:t>
            </a:r>
          </a:p>
          <a:p>
            <a:pPr lvl="1"/>
            <a:r>
              <a:rPr lang="en-US" sz="2200" dirty="0"/>
              <a:t>Introduce choice</a:t>
            </a:r>
          </a:p>
          <a:p>
            <a:pPr lvl="1"/>
            <a:r>
              <a:rPr lang="en-US" sz="2200" dirty="0"/>
              <a:t>Simplify delivery</a:t>
            </a:r>
          </a:p>
          <a:p>
            <a:pPr lvl="1"/>
            <a:r>
              <a:rPr lang="en-US" sz="2200" dirty="0"/>
              <a:t>Address missed opportunities</a:t>
            </a:r>
          </a:p>
          <a:p>
            <a:pPr lvl="1"/>
            <a:r>
              <a:rPr lang="en-US" sz="2200" dirty="0"/>
              <a:t>Donors, step up</a:t>
            </a:r>
          </a:p>
          <a:p>
            <a:pPr marL="342900" indent="-342900">
              <a:buFont typeface="Arial" panose="020B0604020202020204" pitchFamily="34" charset="0"/>
              <a:buChar char="•"/>
            </a:pPr>
            <a:r>
              <a:rPr lang="en-US" sz="2400" dirty="0"/>
              <a:t>Closing thoughts</a:t>
            </a:r>
          </a:p>
        </p:txBody>
      </p:sp>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p:txBody>
          <a:bodyPr>
            <a:normAutofit/>
          </a:bodyPr>
          <a:lstStyle/>
          <a:p>
            <a:r>
              <a:rPr lang="en-GB" noProof="0" dirty="0"/>
              <a:t>Outline</a:t>
            </a:r>
          </a:p>
        </p:txBody>
      </p:sp>
    </p:spTree>
    <p:extLst>
      <p:ext uri="{BB962C8B-B14F-4D97-AF65-F5344CB8AC3E}">
        <p14:creationId xmlns:p14="http://schemas.microsoft.com/office/powerpoint/2010/main" val="2694814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98D-7295-E343-8A23-37562C7E37F9}"/>
              </a:ext>
            </a:extLst>
          </p:cNvPr>
          <p:cNvSpPr>
            <a:spLocks noGrp="1"/>
          </p:cNvSpPr>
          <p:nvPr>
            <p:ph type="title"/>
          </p:nvPr>
        </p:nvSpPr>
        <p:spPr>
          <a:xfrm>
            <a:off x="4312339" y="198255"/>
            <a:ext cx="7632700" cy="835818"/>
          </a:xfrm>
        </p:spPr>
        <p:txBody>
          <a:bodyPr wrap="square">
            <a:normAutofit/>
          </a:bodyPr>
          <a:lstStyle/>
          <a:p>
            <a:r>
              <a:rPr lang="en-GB" dirty="0"/>
              <a:t>Acknowledgments</a:t>
            </a:r>
          </a:p>
        </p:txBody>
      </p:sp>
      <p:sp>
        <p:nvSpPr>
          <p:cNvPr id="6" name="Text Placeholder 2">
            <a:extLst>
              <a:ext uri="{FF2B5EF4-FFF2-40B4-BE49-F238E27FC236}">
                <a16:creationId xmlns:a16="http://schemas.microsoft.com/office/drawing/2014/main" id="{0A1B8873-3A78-4E81-8669-BACB8E298763}"/>
              </a:ext>
            </a:extLst>
          </p:cNvPr>
          <p:cNvSpPr txBox="1">
            <a:spLocks/>
          </p:cNvSpPr>
          <p:nvPr/>
        </p:nvSpPr>
        <p:spPr>
          <a:xfrm>
            <a:off x="4286316" y="1178797"/>
            <a:ext cx="3430244" cy="435133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4400">
              <a:spcBef>
                <a:spcPts val="700"/>
              </a:spcBef>
            </a:pPr>
            <a:r>
              <a:rPr lang="en-US" dirty="0">
                <a:solidFill>
                  <a:srgbClr val="000000"/>
                </a:solidFill>
              </a:rPr>
              <a:t>Beatriz Grinsztejn</a:t>
            </a:r>
          </a:p>
          <a:p>
            <a:pPr marL="194400">
              <a:spcBef>
                <a:spcPts val="700"/>
              </a:spcBef>
            </a:pPr>
            <a:r>
              <a:rPr lang="en-US" dirty="0">
                <a:solidFill>
                  <a:srgbClr val="000000"/>
                </a:solidFill>
              </a:rPr>
              <a:t>Elizabeth Bukusi</a:t>
            </a:r>
          </a:p>
          <a:p>
            <a:pPr marL="194400">
              <a:spcBef>
                <a:spcPts val="700"/>
              </a:spcBef>
            </a:pPr>
            <a:r>
              <a:rPr lang="en-US" dirty="0">
                <a:solidFill>
                  <a:srgbClr val="000000"/>
                </a:solidFill>
              </a:rPr>
              <a:t>Jared Baeten </a:t>
            </a:r>
          </a:p>
          <a:p>
            <a:pPr marL="194400">
              <a:spcBef>
                <a:spcPts val="700"/>
              </a:spcBef>
            </a:pPr>
            <a:r>
              <a:rPr lang="en-US" dirty="0">
                <a:solidFill>
                  <a:srgbClr val="000000"/>
                </a:solidFill>
              </a:rPr>
              <a:t>Jason Reed</a:t>
            </a:r>
          </a:p>
          <a:p>
            <a:pPr marL="194400">
              <a:spcBef>
                <a:spcPts val="700"/>
              </a:spcBef>
            </a:pPr>
            <a:r>
              <a:rPr lang="en-US" dirty="0">
                <a:solidFill>
                  <a:srgbClr val="000000"/>
                </a:solidFill>
              </a:rPr>
              <a:t>Jessica Williamson</a:t>
            </a:r>
          </a:p>
          <a:p>
            <a:pPr marL="194400">
              <a:spcBef>
                <a:spcPts val="700"/>
              </a:spcBef>
            </a:pPr>
            <a:r>
              <a:rPr lang="en-US" dirty="0">
                <a:solidFill>
                  <a:srgbClr val="000000"/>
                </a:solidFill>
              </a:rPr>
              <a:t>Katharine Kripke</a:t>
            </a:r>
          </a:p>
          <a:p>
            <a:pPr marL="194400">
              <a:spcBef>
                <a:spcPts val="700"/>
              </a:spcBef>
            </a:pPr>
            <a:r>
              <a:rPr lang="en-US" dirty="0">
                <a:solidFill>
                  <a:srgbClr val="000000"/>
                </a:solidFill>
              </a:rPr>
              <a:t>Kelly Curran</a:t>
            </a:r>
          </a:p>
          <a:p>
            <a:pPr marL="194400">
              <a:spcBef>
                <a:spcPts val="700"/>
              </a:spcBef>
            </a:pPr>
            <a:r>
              <a:rPr lang="en-US" dirty="0">
                <a:solidFill>
                  <a:srgbClr val="000000"/>
                </a:solidFill>
              </a:rPr>
              <a:t>Kimberly Green</a:t>
            </a:r>
          </a:p>
          <a:p>
            <a:pPr marL="194400">
              <a:spcBef>
                <a:spcPts val="700"/>
              </a:spcBef>
            </a:pPr>
            <a:r>
              <a:rPr lang="en-US" dirty="0">
                <a:solidFill>
                  <a:srgbClr val="000000"/>
                </a:solidFill>
              </a:rPr>
              <a:t>Kristine Torjesen</a:t>
            </a:r>
          </a:p>
          <a:p>
            <a:pPr marL="194400">
              <a:spcBef>
                <a:spcPts val="700"/>
              </a:spcBef>
            </a:pPr>
            <a:r>
              <a:rPr lang="en-US" dirty="0">
                <a:solidFill>
                  <a:srgbClr val="000000"/>
                </a:solidFill>
              </a:rPr>
              <a:t>Manya Dotson</a:t>
            </a:r>
          </a:p>
          <a:p>
            <a:pPr marL="194400">
              <a:spcBef>
                <a:spcPts val="700"/>
              </a:spcBef>
            </a:pPr>
            <a:r>
              <a:rPr lang="en-US" dirty="0">
                <a:solidFill>
                  <a:srgbClr val="000000"/>
                </a:solidFill>
              </a:rPr>
              <a:t>Mitchell Warren</a:t>
            </a:r>
          </a:p>
          <a:p>
            <a:pPr marL="194400">
              <a:spcBef>
                <a:spcPts val="700"/>
              </a:spcBef>
            </a:pPr>
            <a:r>
              <a:rPr lang="en-US" dirty="0">
                <a:solidFill>
                  <a:srgbClr val="000000"/>
                </a:solidFill>
              </a:rPr>
              <a:t>Nelly Mugo</a:t>
            </a:r>
          </a:p>
          <a:p>
            <a:pPr marL="194400">
              <a:spcBef>
                <a:spcPts val="700"/>
              </a:spcBef>
            </a:pPr>
            <a:r>
              <a:rPr lang="en-US" dirty="0">
                <a:solidFill>
                  <a:srgbClr val="000000"/>
                </a:solidFill>
              </a:rPr>
              <a:t>Rose Wilcher</a:t>
            </a:r>
          </a:p>
          <a:p>
            <a:pPr marL="194400">
              <a:spcBef>
                <a:spcPts val="700"/>
              </a:spcBef>
            </a:pPr>
            <a:r>
              <a:rPr lang="en-US" dirty="0" err="1">
                <a:solidFill>
                  <a:srgbClr val="000000"/>
                </a:solidFill>
              </a:rPr>
              <a:t>Saiqa</a:t>
            </a:r>
            <a:r>
              <a:rPr lang="en-US" dirty="0">
                <a:solidFill>
                  <a:srgbClr val="000000"/>
                </a:solidFill>
              </a:rPr>
              <a:t> </a:t>
            </a:r>
            <a:r>
              <a:rPr lang="en-US" dirty="0" err="1">
                <a:solidFill>
                  <a:srgbClr val="000000"/>
                </a:solidFill>
              </a:rPr>
              <a:t>Mullick</a:t>
            </a:r>
            <a:endParaRPr lang="en-US" dirty="0">
              <a:solidFill>
                <a:srgbClr val="000000"/>
              </a:solidFill>
            </a:endParaRPr>
          </a:p>
          <a:p>
            <a:pPr>
              <a:spcBef>
                <a:spcPts val="1800"/>
              </a:spcBef>
            </a:pPr>
            <a:endParaRPr lang="en-US" sz="2400" dirty="0">
              <a:solidFill>
                <a:srgbClr val="000000"/>
              </a:solidFill>
            </a:endParaRPr>
          </a:p>
          <a:p>
            <a:pPr>
              <a:spcBef>
                <a:spcPts val="1800"/>
              </a:spcBef>
            </a:pPr>
            <a:endParaRPr lang="en-US" sz="2400" dirty="0">
              <a:solidFill>
                <a:srgbClr val="000000"/>
              </a:solidFill>
            </a:endParaRPr>
          </a:p>
          <a:p>
            <a:pPr>
              <a:spcBef>
                <a:spcPts val="1800"/>
              </a:spcBef>
            </a:pPr>
            <a:endParaRPr lang="en-US" sz="2400" dirty="0">
              <a:solidFill>
                <a:srgbClr val="000000"/>
              </a:solidFill>
            </a:endParaRPr>
          </a:p>
          <a:p>
            <a:pPr>
              <a:spcBef>
                <a:spcPts val="1800"/>
              </a:spcBef>
            </a:pPr>
            <a:endParaRPr lang="en-KE" sz="2400" dirty="0">
              <a:solidFill>
                <a:srgbClr val="000000"/>
              </a:solidFill>
            </a:endParaRPr>
          </a:p>
        </p:txBody>
      </p:sp>
      <p:pic>
        <p:nvPicPr>
          <p:cNvPr id="4" name="Content Placeholder 3" descr="A group of logos on a black background&#10;&#10;Description automatically generated">
            <a:extLst>
              <a:ext uri="{FF2B5EF4-FFF2-40B4-BE49-F238E27FC236}">
                <a16:creationId xmlns:a16="http://schemas.microsoft.com/office/drawing/2014/main" id="{2B3C554F-F4EB-4985-A517-4C79599D4A3E}"/>
              </a:ext>
            </a:extLst>
          </p:cNvPr>
          <p:cNvPicPr>
            <a:picLocks noChangeAspect="1"/>
          </p:cNvPicPr>
          <p:nvPr/>
        </p:nvPicPr>
        <p:blipFill rotWithShape="1">
          <a:blip r:embed="rId3"/>
          <a:srcRect l="57517" t="37872" r="28628" b="51013"/>
          <a:stretch/>
        </p:blipFill>
        <p:spPr>
          <a:xfrm>
            <a:off x="7160089" y="1711738"/>
            <a:ext cx="2325756" cy="1052552"/>
          </a:xfrm>
          <a:prstGeom prst="rect">
            <a:avLst/>
          </a:prstGeom>
        </p:spPr>
      </p:pic>
      <p:pic>
        <p:nvPicPr>
          <p:cNvPr id="7" name="Picture 2" descr="https://oia.osu.edu/media/cvzlxd50/kemri.jpeg">
            <a:extLst>
              <a:ext uri="{FF2B5EF4-FFF2-40B4-BE49-F238E27FC236}">
                <a16:creationId xmlns:a16="http://schemas.microsoft.com/office/drawing/2014/main" id="{4E18FF41-8E56-45FA-B63D-61BB9B1A82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64" t="13746" r="17772" b="10604"/>
          <a:stretch/>
        </p:blipFill>
        <p:spPr bwMode="auto">
          <a:xfrm>
            <a:off x="9622172" y="2817953"/>
            <a:ext cx="2230746" cy="1793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logos on a black background&#10;&#10;Description automatically generated">
            <a:extLst>
              <a:ext uri="{FF2B5EF4-FFF2-40B4-BE49-F238E27FC236}">
                <a16:creationId xmlns:a16="http://schemas.microsoft.com/office/drawing/2014/main" id="{47E4EB32-2DC6-4537-8217-086D16559B63}"/>
              </a:ext>
            </a:extLst>
          </p:cNvPr>
          <p:cNvPicPr>
            <a:picLocks noChangeAspect="1"/>
          </p:cNvPicPr>
          <p:nvPr/>
        </p:nvPicPr>
        <p:blipFill rotWithShape="1">
          <a:blip r:embed="rId3"/>
          <a:srcRect l="57951" t="69367" r="26721" b="11963"/>
          <a:stretch/>
        </p:blipFill>
        <p:spPr>
          <a:xfrm>
            <a:off x="8777439" y="4611644"/>
            <a:ext cx="1978596" cy="1359338"/>
          </a:xfrm>
          <a:prstGeom prst="rect">
            <a:avLst/>
          </a:prstGeom>
        </p:spPr>
      </p:pic>
      <p:pic>
        <p:nvPicPr>
          <p:cNvPr id="8" name="Picture 4" descr="Partners in Health &amp; Research Development -PHRD | Thika">
            <a:extLst>
              <a:ext uri="{FF2B5EF4-FFF2-40B4-BE49-F238E27FC236}">
                <a16:creationId xmlns:a16="http://schemas.microsoft.com/office/drawing/2014/main" id="{E46AC517-3BFA-4029-8470-833868468C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 t="4379" r="-10744" b="-10279"/>
          <a:stretch/>
        </p:blipFill>
        <p:spPr bwMode="auto">
          <a:xfrm>
            <a:off x="7878211" y="2999107"/>
            <a:ext cx="1798455" cy="1793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C26B0EF-B641-48D7-B961-1ADA43D5E1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31262" y="1948292"/>
            <a:ext cx="2088000" cy="591713"/>
          </a:xfrm>
          <a:prstGeom prst="rect">
            <a:avLst/>
          </a:prstGeom>
        </p:spPr>
      </p:pic>
    </p:spTree>
    <p:extLst>
      <p:ext uri="{BB962C8B-B14F-4D97-AF65-F5344CB8AC3E}">
        <p14:creationId xmlns:p14="http://schemas.microsoft.com/office/powerpoint/2010/main" val="146662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US" dirty="0">
                <a:solidFill>
                  <a:srgbClr val="E0001B"/>
                </a:solidFill>
              </a:rPr>
              <a:t>History of ARV-based HIV prevention</a:t>
            </a:r>
            <a:endParaRPr lang="en-GB" dirty="0">
              <a:solidFill>
                <a:srgbClr val="E0001B"/>
              </a:solidFill>
            </a:endParaRPr>
          </a:p>
        </p:txBody>
      </p:sp>
      <p:grpSp>
        <p:nvGrpSpPr>
          <p:cNvPr id="6" name="Group 5">
            <a:extLst>
              <a:ext uri="{FF2B5EF4-FFF2-40B4-BE49-F238E27FC236}">
                <a16:creationId xmlns:a16="http://schemas.microsoft.com/office/drawing/2014/main" id="{81B7C813-2715-46E5-AFEE-D8EE699410D1}"/>
              </a:ext>
            </a:extLst>
          </p:cNvPr>
          <p:cNvGrpSpPr/>
          <p:nvPr/>
        </p:nvGrpSpPr>
        <p:grpSpPr>
          <a:xfrm>
            <a:off x="756400" y="5383344"/>
            <a:ext cx="6661298" cy="846741"/>
            <a:chOff x="1502958" y="5326976"/>
            <a:chExt cx="6661298" cy="846741"/>
          </a:xfrm>
        </p:grpSpPr>
        <p:sp>
          <p:nvSpPr>
            <p:cNvPr id="7" name="Pentagon 72">
              <a:extLst>
                <a:ext uri="{FF2B5EF4-FFF2-40B4-BE49-F238E27FC236}">
                  <a16:creationId xmlns:a16="http://schemas.microsoft.com/office/drawing/2014/main" id="{97DC10FF-5245-4A68-BBEA-C475034FB62F}"/>
                </a:ext>
              </a:extLst>
            </p:cNvPr>
            <p:cNvSpPr/>
            <p:nvPr/>
          </p:nvSpPr>
          <p:spPr>
            <a:xfrm>
              <a:off x="1502958" y="5370512"/>
              <a:ext cx="1468842" cy="279661"/>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000000"/>
                </a:solidFill>
                <a:effectLst/>
                <a:uLnTx/>
                <a:uFillTx/>
                <a:ea typeface="+mn-ea"/>
                <a:cs typeface="+mn-cs"/>
              </a:endParaRPr>
            </a:p>
          </p:txBody>
        </p:sp>
        <p:sp>
          <p:nvSpPr>
            <p:cNvPr id="8" name="Pentagon 72">
              <a:extLst>
                <a:ext uri="{FF2B5EF4-FFF2-40B4-BE49-F238E27FC236}">
                  <a16:creationId xmlns:a16="http://schemas.microsoft.com/office/drawing/2014/main" id="{AEA3BA25-188A-4585-82AC-0DFDF17FF475}"/>
                </a:ext>
              </a:extLst>
            </p:cNvPr>
            <p:cNvSpPr/>
            <p:nvPr/>
          </p:nvSpPr>
          <p:spPr>
            <a:xfrm>
              <a:off x="1502958" y="5781582"/>
              <a:ext cx="1468842" cy="27966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000000"/>
                </a:solidFill>
                <a:effectLst/>
                <a:uLnTx/>
                <a:uFillTx/>
                <a:ea typeface="+mn-ea"/>
                <a:cs typeface="+mn-cs"/>
              </a:endParaRPr>
            </a:p>
          </p:txBody>
        </p:sp>
        <p:sp>
          <p:nvSpPr>
            <p:cNvPr id="9" name="TextBox 8">
              <a:extLst>
                <a:ext uri="{FF2B5EF4-FFF2-40B4-BE49-F238E27FC236}">
                  <a16:creationId xmlns:a16="http://schemas.microsoft.com/office/drawing/2014/main" id="{62D76A70-AC07-44DE-951D-DC789D84D866}"/>
                </a:ext>
              </a:extLst>
            </p:cNvPr>
            <p:cNvSpPr txBox="1"/>
            <p:nvPr/>
          </p:nvSpPr>
          <p:spPr>
            <a:xfrm>
              <a:off x="2998102" y="5326976"/>
              <a:ext cx="51661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Time to approval by regulatory body</a:t>
              </a:r>
              <a:endParaRPr kumimoji="0" lang="en-KE" sz="2000" b="0" i="0" u="none" strike="noStrike" kern="0" cap="none" spc="0" normalizeH="0" baseline="0" noProof="0" dirty="0">
                <a:ln>
                  <a:noFill/>
                </a:ln>
                <a:solidFill>
                  <a:srgbClr val="000000"/>
                </a:solidFill>
                <a:effectLst/>
                <a:uLnTx/>
                <a:uFillTx/>
              </a:endParaRPr>
            </a:p>
          </p:txBody>
        </p:sp>
        <p:sp>
          <p:nvSpPr>
            <p:cNvPr id="10" name="TextBox 9">
              <a:extLst>
                <a:ext uri="{FF2B5EF4-FFF2-40B4-BE49-F238E27FC236}">
                  <a16:creationId xmlns:a16="http://schemas.microsoft.com/office/drawing/2014/main" id="{F185E5DB-3334-48C7-BE97-4FD1A5D11050}"/>
                </a:ext>
              </a:extLst>
            </p:cNvPr>
            <p:cNvSpPr txBox="1"/>
            <p:nvPr/>
          </p:nvSpPr>
          <p:spPr>
            <a:xfrm>
              <a:off x="2998102" y="5773607"/>
              <a:ext cx="516615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Time to WHO recommendation</a:t>
              </a:r>
              <a:endParaRPr kumimoji="0" lang="en-KE" sz="2000" b="0" i="0" u="none" strike="noStrike" kern="0" cap="none" spc="0" normalizeH="0" baseline="0" noProof="0" dirty="0">
                <a:ln>
                  <a:noFill/>
                </a:ln>
                <a:solidFill>
                  <a:srgbClr val="000000"/>
                </a:solidFill>
                <a:effectLst/>
                <a:uLnTx/>
                <a:uFillTx/>
              </a:endParaRPr>
            </a:p>
          </p:txBody>
        </p:sp>
      </p:grpSp>
      <p:sp>
        <p:nvSpPr>
          <p:cNvPr id="11" name="TextBox 10">
            <a:extLst>
              <a:ext uri="{FF2B5EF4-FFF2-40B4-BE49-F238E27FC236}">
                <a16:creationId xmlns:a16="http://schemas.microsoft.com/office/drawing/2014/main" id="{80206BE0-82E0-4A94-B0D5-D9C5609F1906}"/>
              </a:ext>
            </a:extLst>
          </p:cNvPr>
          <p:cNvSpPr txBox="1"/>
          <p:nvPr/>
        </p:nvSpPr>
        <p:spPr>
          <a:xfrm>
            <a:off x="7301453" y="5359484"/>
            <a:ext cx="4336799" cy="707886"/>
          </a:xfrm>
          <a:prstGeom prst="rect">
            <a:avLst/>
          </a:prstGeom>
          <a:noFill/>
        </p:spPr>
        <p:txBody>
          <a:bodyPr wrap="square" rtlCol="0">
            <a:spAutoFit/>
          </a:bodyPr>
          <a:lstStyle/>
          <a:p>
            <a:pPr algn="ctr" defTabSz="914400"/>
            <a:r>
              <a:rPr lang="en-US" sz="2000" dirty="0">
                <a:solidFill>
                  <a:srgbClr val="000000"/>
                </a:solidFill>
              </a:rPr>
              <a:t>Approvals are getting a little faster with each new product</a:t>
            </a:r>
            <a:endParaRPr lang="en-KE" sz="2000" dirty="0">
              <a:solidFill>
                <a:srgbClr val="000000"/>
              </a:solidFill>
            </a:endParaRPr>
          </a:p>
        </p:txBody>
      </p:sp>
      <p:graphicFrame>
        <p:nvGraphicFramePr>
          <p:cNvPr id="12" name="Table 11">
            <a:extLst>
              <a:ext uri="{FF2B5EF4-FFF2-40B4-BE49-F238E27FC236}">
                <a16:creationId xmlns:a16="http://schemas.microsoft.com/office/drawing/2014/main" id="{43AF3C1F-5F8D-4916-BFE6-9755C83165D7}"/>
              </a:ext>
            </a:extLst>
          </p:cNvPr>
          <p:cNvGraphicFramePr>
            <a:graphicFrameLocks noGrp="1"/>
          </p:cNvGraphicFramePr>
          <p:nvPr>
            <p:extLst>
              <p:ext uri="{D42A27DB-BD31-4B8C-83A1-F6EECF244321}">
                <p14:modId xmlns:p14="http://schemas.microsoft.com/office/powerpoint/2010/main" val="1165762724"/>
              </p:ext>
            </p:extLst>
          </p:nvPr>
        </p:nvGraphicFramePr>
        <p:xfrm>
          <a:off x="484474" y="1961750"/>
          <a:ext cx="10907308" cy="3150952"/>
        </p:xfrm>
        <a:graphic>
          <a:graphicData uri="http://schemas.openxmlformats.org/drawingml/2006/table">
            <a:tbl>
              <a:tblPr firstRow="1" bandRow="1"/>
              <a:tblGrid>
                <a:gridCol w="1705969">
                  <a:extLst>
                    <a:ext uri="{9D8B030D-6E8A-4147-A177-3AD203B41FA5}">
                      <a16:colId xmlns:a16="http://schemas.microsoft.com/office/drawing/2014/main" val="3347903788"/>
                    </a:ext>
                  </a:extLst>
                </a:gridCol>
                <a:gridCol w="1559624">
                  <a:extLst>
                    <a:ext uri="{9D8B030D-6E8A-4147-A177-3AD203B41FA5}">
                      <a16:colId xmlns:a16="http://schemas.microsoft.com/office/drawing/2014/main" val="448099397"/>
                    </a:ext>
                  </a:extLst>
                </a:gridCol>
                <a:gridCol w="1134382">
                  <a:extLst>
                    <a:ext uri="{9D8B030D-6E8A-4147-A177-3AD203B41FA5}">
                      <a16:colId xmlns:a16="http://schemas.microsoft.com/office/drawing/2014/main" val="194618640"/>
                    </a:ext>
                  </a:extLst>
                </a:gridCol>
                <a:gridCol w="1301466">
                  <a:extLst>
                    <a:ext uri="{9D8B030D-6E8A-4147-A177-3AD203B41FA5}">
                      <a16:colId xmlns:a16="http://schemas.microsoft.com/office/drawing/2014/main" val="3676826304"/>
                    </a:ext>
                  </a:extLst>
                </a:gridCol>
                <a:gridCol w="1301467">
                  <a:extLst>
                    <a:ext uri="{9D8B030D-6E8A-4147-A177-3AD203B41FA5}">
                      <a16:colId xmlns:a16="http://schemas.microsoft.com/office/drawing/2014/main" val="2307201712"/>
                    </a:ext>
                  </a:extLst>
                </a:gridCol>
                <a:gridCol w="1301467">
                  <a:extLst>
                    <a:ext uri="{9D8B030D-6E8A-4147-A177-3AD203B41FA5}">
                      <a16:colId xmlns:a16="http://schemas.microsoft.com/office/drawing/2014/main" val="600913921"/>
                    </a:ext>
                  </a:extLst>
                </a:gridCol>
                <a:gridCol w="1301466">
                  <a:extLst>
                    <a:ext uri="{9D8B030D-6E8A-4147-A177-3AD203B41FA5}">
                      <a16:colId xmlns:a16="http://schemas.microsoft.com/office/drawing/2014/main" val="4134386247"/>
                    </a:ext>
                  </a:extLst>
                </a:gridCol>
                <a:gridCol w="1301467">
                  <a:extLst>
                    <a:ext uri="{9D8B030D-6E8A-4147-A177-3AD203B41FA5}">
                      <a16:colId xmlns:a16="http://schemas.microsoft.com/office/drawing/2014/main" val="4207252410"/>
                    </a:ext>
                  </a:extLst>
                </a:gridCol>
              </a:tblGrid>
              <a:tr h="514456">
                <a:tc row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200" b="1" kern="1200" dirty="0">
                          <a:solidFill>
                            <a:srgbClr val="000000"/>
                          </a:solidFill>
                          <a:latin typeface="+mn-lt"/>
                          <a:ea typeface="+mn-ea"/>
                          <a:cs typeface="+mn-cs"/>
                        </a:rPr>
                        <a:t>PrEP product</a:t>
                      </a:r>
                      <a:endParaRPr lang="en-KE" sz="2200" b="1" kern="1200" dirty="0">
                        <a:solidFill>
                          <a:srgbClr val="000000"/>
                        </a:solidFill>
                        <a:latin typeface="+mn-lt"/>
                        <a:ea typeface="+mn-ea"/>
                        <a:cs typeface="+mn-cs"/>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algn="ctr" defTabSz="914400" rtl="0" eaLnBrk="1" latinLnBrk="0" hangingPunct="1"/>
                      <a:r>
                        <a:rPr lang="en-US" sz="2200" b="1" kern="1200" dirty="0">
                          <a:solidFill>
                            <a:srgbClr val="000000"/>
                          </a:solidFill>
                          <a:latin typeface="+mn-lt"/>
                          <a:ea typeface="+mn-ea"/>
                          <a:cs typeface="+mn-cs"/>
                        </a:rPr>
                        <a:t>Efficacy results</a:t>
                      </a:r>
                      <a:endParaRPr lang="en-KE" sz="2200" b="1" kern="1200" dirty="0">
                        <a:solidFill>
                          <a:srgbClr val="000000"/>
                        </a:solidFill>
                        <a:latin typeface="+mn-lt"/>
                        <a:ea typeface="+mn-ea"/>
                        <a:cs typeface="+mn-cs"/>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200" b="1" kern="1200" dirty="0">
                          <a:solidFill>
                            <a:srgbClr val="000000"/>
                          </a:solidFill>
                          <a:latin typeface="+mn-lt"/>
                          <a:ea typeface="+mn-ea"/>
                          <a:cs typeface="+mn-cs"/>
                        </a:rPr>
                        <a:t>Years after efficacy results</a:t>
                      </a:r>
                      <a:endParaRPr lang="en-KE" sz="2200" b="1" kern="1200" dirty="0">
                        <a:solidFill>
                          <a:srgbClr val="000000"/>
                        </a:solidFill>
                        <a:latin typeface="+mn-lt"/>
                        <a:ea typeface="+mn-ea"/>
                        <a:cs typeface="+mn-cs"/>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768145"/>
                  </a:ext>
                </a:extLst>
              </a:tr>
              <a:tr h="352054">
                <a:tc vMerge="1">
                  <a:txBody>
                    <a:bodyPr/>
                    <a:lstStyle/>
                    <a:p>
                      <a:endParaRPr lang="en-KE"/>
                    </a:p>
                  </a:txBody>
                  <a:tcPr/>
                </a:tc>
                <a:tc vMerge="1">
                  <a:txBody>
                    <a:bodyPr/>
                    <a:lstStyle/>
                    <a:p>
                      <a:endParaRPr lang="en-KE"/>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b="1"/>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309069"/>
                  </a:ext>
                </a:extLst>
              </a:tr>
              <a:tr h="78718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Oral PrEP</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2010</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1896028"/>
                  </a:ext>
                </a:extLst>
              </a:tr>
              <a:tr h="75764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PrEP ring</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2016</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extLst>
                  <a:ext uri="{0D108BD9-81ED-4DB2-BD59-A6C34878D82A}">
                    <a16:rowId xmlns:a16="http://schemas.microsoft.com/office/drawing/2014/main" val="1426086648"/>
                  </a:ext>
                </a:extLst>
              </a:tr>
              <a:tr h="72590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CAB PrEP</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dirty="0">
                          <a:solidFill>
                            <a:srgbClr val="000000"/>
                          </a:solidFill>
                        </a:rPr>
                        <a:t>2020</a:t>
                      </a:r>
                      <a:endParaRPr lang="en-KE" sz="2400" b="0" dirty="0">
                        <a:solidFill>
                          <a:srgbClr val="000000"/>
                        </a:solidFill>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8522882"/>
                  </a:ext>
                </a:extLst>
              </a:tr>
            </a:tbl>
          </a:graphicData>
        </a:graphic>
      </p:graphicFrame>
      <p:grpSp>
        <p:nvGrpSpPr>
          <p:cNvPr id="19" name="Group 18">
            <a:extLst>
              <a:ext uri="{FF2B5EF4-FFF2-40B4-BE49-F238E27FC236}">
                <a16:creationId xmlns:a16="http://schemas.microsoft.com/office/drawing/2014/main" id="{B989FD58-0DE8-4F1F-BD7A-735B78EC67B4}"/>
              </a:ext>
            </a:extLst>
          </p:cNvPr>
          <p:cNvGrpSpPr/>
          <p:nvPr/>
        </p:nvGrpSpPr>
        <p:grpSpPr>
          <a:xfrm>
            <a:off x="3791162" y="2436012"/>
            <a:ext cx="7612979" cy="2561290"/>
            <a:chOff x="3956056" y="1961750"/>
            <a:chExt cx="7612979" cy="2818072"/>
          </a:xfrm>
        </p:grpSpPr>
        <p:grpSp>
          <p:nvGrpSpPr>
            <p:cNvPr id="20" name="Group 19">
              <a:extLst>
                <a:ext uri="{FF2B5EF4-FFF2-40B4-BE49-F238E27FC236}">
                  <a16:creationId xmlns:a16="http://schemas.microsoft.com/office/drawing/2014/main" id="{137A2EE5-3B62-4537-8616-D18B1D8B281D}"/>
                </a:ext>
              </a:extLst>
            </p:cNvPr>
            <p:cNvGrpSpPr/>
            <p:nvPr/>
          </p:nvGrpSpPr>
          <p:grpSpPr>
            <a:xfrm>
              <a:off x="3956056" y="2486997"/>
              <a:ext cx="6265648" cy="2292825"/>
              <a:chOff x="3350982" y="1689270"/>
              <a:chExt cx="7582238" cy="2370900"/>
            </a:xfrm>
          </p:grpSpPr>
          <p:sp>
            <p:nvSpPr>
              <p:cNvPr id="28" name="Pentagon 72">
                <a:extLst>
                  <a:ext uri="{FF2B5EF4-FFF2-40B4-BE49-F238E27FC236}">
                    <a16:creationId xmlns:a16="http://schemas.microsoft.com/office/drawing/2014/main" id="{37948562-F500-489F-AD31-163AE7B198D0}"/>
                  </a:ext>
                </a:extLst>
              </p:cNvPr>
              <p:cNvSpPr/>
              <p:nvPr/>
            </p:nvSpPr>
            <p:spPr>
              <a:xfrm>
                <a:off x="3350983" y="1689270"/>
                <a:ext cx="3012756" cy="540001"/>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2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9" name="Pentagon 77">
                <a:extLst>
                  <a:ext uri="{FF2B5EF4-FFF2-40B4-BE49-F238E27FC236}">
                    <a16:creationId xmlns:a16="http://schemas.microsoft.com/office/drawing/2014/main" id="{8B5C6A41-CA51-4711-934F-493BFBCFB047}"/>
                  </a:ext>
                </a:extLst>
              </p:cNvPr>
              <p:cNvSpPr/>
              <p:nvPr/>
            </p:nvSpPr>
            <p:spPr>
              <a:xfrm>
                <a:off x="6352681" y="1720929"/>
                <a:ext cx="4580537" cy="54000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3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0" name="Pentagon 77">
                <a:extLst>
                  <a:ext uri="{FF2B5EF4-FFF2-40B4-BE49-F238E27FC236}">
                    <a16:creationId xmlns:a16="http://schemas.microsoft.com/office/drawing/2014/main" id="{48714C22-0D98-4638-982A-B0FC8F21C21B}"/>
                  </a:ext>
                </a:extLst>
              </p:cNvPr>
              <p:cNvSpPr/>
              <p:nvPr/>
            </p:nvSpPr>
            <p:spPr>
              <a:xfrm>
                <a:off x="9493219" y="2604720"/>
                <a:ext cx="1440001" cy="54000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1 year</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1" name="Pentagon 72">
                <a:extLst>
                  <a:ext uri="{FF2B5EF4-FFF2-40B4-BE49-F238E27FC236}">
                    <a16:creationId xmlns:a16="http://schemas.microsoft.com/office/drawing/2014/main" id="{8C5794E9-A7B8-47F7-85B5-23C18D53FA1E}"/>
                  </a:ext>
                </a:extLst>
              </p:cNvPr>
              <p:cNvSpPr/>
              <p:nvPr/>
            </p:nvSpPr>
            <p:spPr>
              <a:xfrm>
                <a:off x="3350983" y="2604720"/>
                <a:ext cx="6142234" cy="540001"/>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4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2" name="Pentagon 72">
                <a:extLst>
                  <a:ext uri="{FF2B5EF4-FFF2-40B4-BE49-F238E27FC236}">
                    <a16:creationId xmlns:a16="http://schemas.microsoft.com/office/drawing/2014/main" id="{F1BAE3CA-35A6-4B80-9560-90F70DF0662D}"/>
                  </a:ext>
                </a:extLst>
              </p:cNvPr>
              <p:cNvSpPr/>
              <p:nvPr/>
            </p:nvSpPr>
            <p:spPr>
              <a:xfrm>
                <a:off x="3350982" y="3520170"/>
                <a:ext cx="1388357" cy="540000"/>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1 year</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33" name="Pentagon 77">
                <a:extLst>
                  <a:ext uri="{FF2B5EF4-FFF2-40B4-BE49-F238E27FC236}">
                    <a16:creationId xmlns:a16="http://schemas.microsoft.com/office/drawing/2014/main" id="{5EB32A76-F859-47C9-A4C9-68AB65ED73A2}"/>
                  </a:ext>
                </a:extLst>
              </p:cNvPr>
              <p:cNvSpPr/>
              <p:nvPr/>
            </p:nvSpPr>
            <p:spPr>
              <a:xfrm>
                <a:off x="4754296" y="3520170"/>
                <a:ext cx="1045999" cy="540000"/>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½ yr</a:t>
                </a:r>
              </a:p>
            </p:txBody>
          </p:sp>
        </p:grpSp>
        <p:grpSp>
          <p:nvGrpSpPr>
            <p:cNvPr id="21" name="Group 20">
              <a:extLst>
                <a:ext uri="{FF2B5EF4-FFF2-40B4-BE49-F238E27FC236}">
                  <a16:creationId xmlns:a16="http://schemas.microsoft.com/office/drawing/2014/main" id="{4881F3CE-D0FA-43CE-8622-7DC98CDE8D31}"/>
                </a:ext>
              </a:extLst>
            </p:cNvPr>
            <p:cNvGrpSpPr/>
            <p:nvPr/>
          </p:nvGrpSpPr>
          <p:grpSpPr>
            <a:xfrm>
              <a:off x="4917988" y="1961750"/>
              <a:ext cx="6651047" cy="472571"/>
              <a:chOff x="4917988" y="1961750"/>
              <a:chExt cx="6651047" cy="472571"/>
            </a:xfrm>
          </p:grpSpPr>
          <p:sp>
            <p:nvSpPr>
              <p:cNvPr id="22" name="TextBox 21">
                <a:extLst>
                  <a:ext uri="{FF2B5EF4-FFF2-40B4-BE49-F238E27FC236}">
                    <a16:creationId xmlns:a16="http://schemas.microsoft.com/office/drawing/2014/main" id="{30C4BB71-7FA7-4E3A-8B84-F39D4DC3BC58}"/>
                  </a:ext>
                </a:extLst>
              </p:cNvPr>
              <p:cNvSpPr txBox="1"/>
              <p:nvPr/>
            </p:nvSpPr>
            <p:spPr>
              <a:xfrm>
                <a:off x="4917988" y="1964724"/>
                <a:ext cx="1977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1</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23" name="TextBox 22">
                <a:extLst>
                  <a:ext uri="{FF2B5EF4-FFF2-40B4-BE49-F238E27FC236}">
                    <a16:creationId xmlns:a16="http://schemas.microsoft.com/office/drawing/2014/main" id="{0EF07AFD-87F0-4CFF-9510-05817008D530}"/>
                  </a:ext>
                </a:extLst>
              </p:cNvPr>
              <p:cNvSpPr txBox="1"/>
              <p:nvPr/>
            </p:nvSpPr>
            <p:spPr>
              <a:xfrm>
                <a:off x="6244651" y="1961750"/>
                <a:ext cx="1548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2</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24" name="TextBox 23">
                <a:extLst>
                  <a:ext uri="{FF2B5EF4-FFF2-40B4-BE49-F238E27FC236}">
                    <a16:creationId xmlns:a16="http://schemas.microsoft.com/office/drawing/2014/main" id="{B4C98FFF-697D-4D42-864C-A172EA26D0C3}"/>
                  </a:ext>
                </a:extLst>
              </p:cNvPr>
              <p:cNvSpPr txBox="1"/>
              <p:nvPr/>
            </p:nvSpPr>
            <p:spPr>
              <a:xfrm>
                <a:off x="7461195" y="1961750"/>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3</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25" name="TextBox 24">
                <a:extLst>
                  <a:ext uri="{FF2B5EF4-FFF2-40B4-BE49-F238E27FC236}">
                    <a16:creationId xmlns:a16="http://schemas.microsoft.com/office/drawing/2014/main" id="{9B59EFA8-4B6C-49AD-AE1A-1B85591A50E2}"/>
                  </a:ext>
                </a:extLst>
              </p:cNvPr>
              <p:cNvSpPr txBox="1"/>
              <p:nvPr/>
            </p:nvSpPr>
            <p:spPr>
              <a:xfrm>
                <a:off x="8788953" y="1966991"/>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4</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26" name="TextBox 25">
                <a:extLst>
                  <a:ext uri="{FF2B5EF4-FFF2-40B4-BE49-F238E27FC236}">
                    <a16:creationId xmlns:a16="http://schemas.microsoft.com/office/drawing/2014/main" id="{B04E11EA-02F6-4DF4-AF45-8B2A7D1044C0}"/>
                  </a:ext>
                </a:extLst>
              </p:cNvPr>
              <p:cNvSpPr txBox="1"/>
              <p:nvPr/>
            </p:nvSpPr>
            <p:spPr>
              <a:xfrm>
                <a:off x="10118692" y="1967258"/>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5</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27" name="TextBox 26">
                <a:extLst>
                  <a:ext uri="{FF2B5EF4-FFF2-40B4-BE49-F238E27FC236}">
                    <a16:creationId xmlns:a16="http://schemas.microsoft.com/office/drawing/2014/main" id="{AAF89481-AE2B-4334-90AA-2624D75EEBFF}"/>
                  </a:ext>
                </a:extLst>
              </p:cNvPr>
              <p:cNvSpPr txBox="1"/>
              <p:nvPr/>
            </p:nvSpPr>
            <p:spPr>
              <a:xfrm>
                <a:off x="11414219" y="1961750"/>
                <a:ext cx="154816" cy="4725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6</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grpSp>
      </p:grpSp>
    </p:spTree>
    <p:extLst>
      <p:ext uri="{BB962C8B-B14F-4D97-AF65-F5344CB8AC3E}">
        <p14:creationId xmlns:p14="http://schemas.microsoft.com/office/powerpoint/2010/main" val="690364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US" dirty="0">
                <a:solidFill>
                  <a:srgbClr val="E0001B"/>
                </a:solidFill>
              </a:rPr>
              <a:t>History of ARV-based HIV prevention</a:t>
            </a:r>
            <a:endParaRPr lang="en-GB" dirty="0">
              <a:solidFill>
                <a:srgbClr val="E0001B"/>
              </a:solidFill>
            </a:endParaRPr>
          </a:p>
        </p:txBody>
      </p:sp>
      <p:graphicFrame>
        <p:nvGraphicFramePr>
          <p:cNvPr id="34" name="Table 33">
            <a:extLst>
              <a:ext uri="{FF2B5EF4-FFF2-40B4-BE49-F238E27FC236}">
                <a16:creationId xmlns:a16="http://schemas.microsoft.com/office/drawing/2014/main" id="{19717574-FB89-428C-BA81-8436B9C02053}"/>
              </a:ext>
            </a:extLst>
          </p:cNvPr>
          <p:cNvGraphicFramePr>
            <a:graphicFrameLocks noGrp="1"/>
          </p:cNvGraphicFramePr>
          <p:nvPr>
            <p:extLst>
              <p:ext uri="{D42A27DB-BD31-4B8C-83A1-F6EECF244321}">
                <p14:modId xmlns:p14="http://schemas.microsoft.com/office/powerpoint/2010/main" val="3642248468"/>
              </p:ext>
            </p:extLst>
          </p:nvPr>
        </p:nvGraphicFramePr>
        <p:xfrm>
          <a:off x="442913" y="1811500"/>
          <a:ext cx="10907308" cy="3571436"/>
        </p:xfrm>
        <a:graphic>
          <a:graphicData uri="http://schemas.openxmlformats.org/drawingml/2006/table">
            <a:tbl>
              <a:tblPr firstRow="1" bandRow="1"/>
              <a:tblGrid>
                <a:gridCol w="1745116">
                  <a:extLst>
                    <a:ext uri="{9D8B030D-6E8A-4147-A177-3AD203B41FA5}">
                      <a16:colId xmlns:a16="http://schemas.microsoft.com/office/drawing/2014/main" val="3347903788"/>
                    </a:ext>
                  </a:extLst>
                </a:gridCol>
                <a:gridCol w="1485900">
                  <a:extLst>
                    <a:ext uri="{9D8B030D-6E8A-4147-A177-3AD203B41FA5}">
                      <a16:colId xmlns:a16="http://schemas.microsoft.com/office/drawing/2014/main" val="448099397"/>
                    </a:ext>
                  </a:extLst>
                </a:gridCol>
                <a:gridCol w="1168959">
                  <a:extLst>
                    <a:ext uri="{9D8B030D-6E8A-4147-A177-3AD203B41FA5}">
                      <a16:colId xmlns:a16="http://schemas.microsoft.com/office/drawing/2014/main" val="194618640"/>
                    </a:ext>
                  </a:extLst>
                </a:gridCol>
                <a:gridCol w="1301466">
                  <a:extLst>
                    <a:ext uri="{9D8B030D-6E8A-4147-A177-3AD203B41FA5}">
                      <a16:colId xmlns:a16="http://schemas.microsoft.com/office/drawing/2014/main" val="3676826304"/>
                    </a:ext>
                  </a:extLst>
                </a:gridCol>
                <a:gridCol w="1301467">
                  <a:extLst>
                    <a:ext uri="{9D8B030D-6E8A-4147-A177-3AD203B41FA5}">
                      <a16:colId xmlns:a16="http://schemas.microsoft.com/office/drawing/2014/main" val="2307201712"/>
                    </a:ext>
                  </a:extLst>
                </a:gridCol>
                <a:gridCol w="1301467">
                  <a:extLst>
                    <a:ext uri="{9D8B030D-6E8A-4147-A177-3AD203B41FA5}">
                      <a16:colId xmlns:a16="http://schemas.microsoft.com/office/drawing/2014/main" val="600913921"/>
                    </a:ext>
                  </a:extLst>
                </a:gridCol>
                <a:gridCol w="1301466">
                  <a:extLst>
                    <a:ext uri="{9D8B030D-6E8A-4147-A177-3AD203B41FA5}">
                      <a16:colId xmlns:a16="http://schemas.microsoft.com/office/drawing/2014/main" val="4134386247"/>
                    </a:ext>
                  </a:extLst>
                </a:gridCol>
                <a:gridCol w="1301467">
                  <a:extLst>
                    <a:ext uri="{9D8B030D-6E8A-4147-A177-3AD203B41FA5}">
                      <a16:colId xmlns:a16="http://schemas.microsoft.com/office/drawing/2014/main" val="4207252410"/>
                    </a:ext>
                  </a:extLst>
                </a:gridCol>
              </a:tblGrid>
              <a:tr h="411480">
                <a:tc row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200" b="1" dirty="0">
                          <a:solidFill>
                            <a:srgbClr val="000000"/>
                          </a:solidFill>
                          <a:latin typeface="+mn-lt"/>
                        </a:rPr>
                        <a:t>PrEP product</a:t>
                      </a:r>
                      <a:endParaRPr lang="en-KE" sz="2200" b="1"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200" b="1" dirty="0">
                          <a:solidFill>
                            <a:srgbClr val="000000"/>
                          </a:solidFill>
                          <a:latin typeface="+mn-lt"/>
                        </a:rPr>
                        <a:t>Efficacy results</a:t>
                      </a:r>
                      <a:endParaRPr lang="en-KE" sz="2200" b="1"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gridSpan="6">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lgn="ctr"/>
                      <a:r>
                        <a:rPr lang="en-US" sz="2200" b="1" kern="1200" dirty="0">
                          <a:solidFill>
                            <a:srgbClr val="000000"/>
                          </a:solidFill>
                          <a:latin typeface="+mn-lt"/>
                          <a:ea typeface="+mn-ea"/>
                          <a:cs typeface="+mn-cs"/>
                        </a:rPr>
                        <a:t>Years after efficacy results</a:t>
                      </a:r>
                      <a:endParaRPr lang="en-KE" sz="2200" b="1" kern="1200" dirty="0">
                        <a:solidFill>
                          <a:srgbClr val="000000"/>
                        </a:solidFill>
                        <a:latin typeface="+mn-lt"/>
                        <a:ea typeface="+mn-ea"/>
                        <a:cs typeface="+mn-cs"/>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K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4768145"/>
                  </a:ext>
                </a:extLst>
              </a:tr>
              <a:tr h="411480">
                <a:tc vMerge="1">
                  <a:txBody>
                    <a:bodyPr/>
                    <a:lstStyle/>
                    <a:p>
                      <a:endParaRPr lang="en-KE"/>
                    </a:p>
                  </a:txBody>
                  <a:tcPr/>
                </a:tc>
                <a:tc vMerge="1">
                  <a:txBody>
                    <a:bodyPr/>
                    <a:lstStyle/>
                    <a:p>
                      <a:endParaRPr lang="en-KE"/>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sz="2200" b="1"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309069"/>
                  </a:ext>
                </a:extLst>
              </a:tr>
              <a:tr h="72961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Oral PrEP</a:t>
                      </a:r>
                      <a:endParaRPr lang="en-KE" sz="20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2010</a:t>
                      </a:r>
                      <a:endParaRPr lang="en-KE" sz="2000" b="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1896028"/>
                  </a:ext>
                </a:extLst>
              </a:tr>
              <a:tr h="6889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PrEP ring</a:t>
                      </a:r>
                      <a:endParaRPr lang="en-KE" sz="20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2016</a:t>
                      </a:r>
                      <a:endParaRPr lang="en-KE" sz="2000" b="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25E58">
                        <a:lumMod val="20000"/>
                        <a:lumOff val="80000"/>
                        <a:alpha val="20000"/>
                      </a:srgbClr>
                    </a:solidFill>
                  </a:tcPr>
                </a:tc>
                <a:extLst>
                  <a:ext uri="{0D108BD9-81ED-4DB2-BD59-A6C34878D82A}">
                    <a16:rowId xmlns:a16="http://schemas.microsoft.com/office/drawing/2014/main" val="1426086648"/>
                  </a:ext>
                </a:extLst>
              </a:tr>
              <a:tr h="68985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CAB PrEP</a:t>
                      </a:r>
                      <a:endParaRPr lang="en-KE" sz="20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2020</a:t>
                      </a:r>
                      <a:endParaRPr lang="en-KE" sz="20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8522882"/>
                  </a:ext>
                </a:extLst>
              </a:tr>
              <a:tr h="53162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Lenacapavir</a:t>
                      </a:r>
                      <a:endParaRPr lang="en-KE" sz="20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000" b="0" dirty="0">
                          <a:solidFill>
                            <a:srgbClr val="000000"/>
                          </a:solidFill>
                          <a:latin typeface="+mn-lt"/>
                        </a:rPr>
                        <a:t>2024</a:t>
                      </a:r>
                    </a:p>
                    <a:p>
                      <a:pPr algn="ctr"/>
                      <a:endParaRPr lang="en-KE" sz="1400" b="0" dirty="0">
                        <a:solidFill>
                          <a:srgbClr val="000000"/>
                        </a:solidFill>
                        <a:latin typeface="+mn-lt"/>
                      </a:endParaRPr>
                    </a:p>
                  </a:txBody>
                  <a:tcPr>
                    <a:lnL w="12700" cap="flat" cmpd="sng" algn="ctr">
                      <a:solidFill>
                        <a:srgbClr val="625E58"/>
                      </a:solid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solidFill>
                        <a:srgbClr val="625E58"/>
                      </a:solid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400" b="0" kern="1200" dirty="0">
                          <a:solidFill>
                            <a:srgbClr val="000000"/>
                          </a:solidFill>
                          <a:latin typeface="+mn-lt"/>
                          <a:ea typeface="+mn-ea"/>
                          <a:cs typeface="+mn-cs"/>
                        </a:rPr>
                        <a:t>?</a:t>
                      </a:r>
                      <a:endParaRPr lang="en-KE" sz="2400" b="0" kern="1200" dirty="0">
                        <a:solidFill>
                          <a:srgbClr val="000000"/>
                        </a:solidFill>
                        <a:latin typeface="+mn-lt"/>
                        <a:ea typeface="+mn-ea"/>
                        <a:cs typeface="+mn-cs"/>
                      </a:endParaRPr>
                    </a:p>
                  </a:txBody>
                  <a:tcPr anchor="ctr">
                    <a:lnL w="12700" cap="flat" cmpd="sng" algn="ctr">
                      <a:solidFill>
                        <a:srgbClr val="625E58"/>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KE" dirty="0">
                        <a:solidFill>
                          <a:srgbClr val="000000"/>
                        </a:solidFill>
                        <a:latin typeface="+mn-lt"/>
                      </a:endParaRPr>
                    </a:p>
                  </a:txBody>
                  <a:tcPr>
                    <a:lnL w="12700" cap="flat" cmpd="sng" algn="ctr">
                      <a:noFill/>
                      <a:prstDash val="solid"/>
                      <a:round/>
                      <a:headEnd type="none" w="med" len="med"/>
                      <a:tailEnd type="none" w="med" len="med"/>
                    </a:lnL>
                    <a:lnR w="12700" cap="flat" cmpd="sng" algn="ctr">
                      <a:solidFill>
                        <a:srgbClr val="625E58"/>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625E5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083921"/>
                  </a:ext>
                </a:extLst>
              </a:tr>
            </a:tbl>
          </a:graphicData>
        </a:graphic>
      </p:graphicFrame>
      <p:grpSp>
        <p:nvGrpSpPr>
          <p:cNvPr id="35" name="Group 34">
            <a:extLst>
              <a:ext uri="{FF2B5EF4-FFF2-40B4-BE49-F238E27FC236}">
                <a16:creationId xmlns:a16="http://schemas.microsoft.com/office/drawing/2014/main" id="{B170E35E-3995-4087-B7C8-A25DD4B9C43D}"/>
              </a:ext>
            </a:extLst>
          </p:cNvPr>
          <p:cNvGrpSpPr/>
          <p:nvPr/>
        </p:nvGrpSpPr>
        <p:grpSpPr>
          <a:xfrm>
            <a:off x="442913" y="5417903"/>
            <a:ext cx="7096917" cy="811677"/>
            <a:chOff x="1502958" y="5315519"/>
            <a:chExt cx="7096917" cy="811677"/>
          </a:xfrm>
          <a:solidFill>
            <a:schemeClr val="bg1"/>
          </a:solidFill>
        </p:grpSpPr>
        <p:sp>
          <p:nvSpPr>
            <p:cNvPr id="36" name="Pentagon 72">
              <a:extLst>
                <a:ext uri="{FF2B5EF4-FFF2-40B4-BE49-F238E27FC236}">
                  <a16:creationId xmlns:a16="http://schemas.microsoft.com/office/drawing/2014/main" id="{2C4703BD-36B2-44C5-B56C-9EBA93720F41}"/>
                </a:ext>
              </a:extLst>
            </p:cNvPr>
            <p:cNvSpPr/>
            <p:nvPr/>
          </p:nvSpPr>
          <p:spPr>
            <a:xfrm>
              <a:off x="1502958" y="5370512"/>
              <a:ext cx="1468842" cy="279661"/>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ea typeface="+mn-ea"/>
                <a:cs typeface="+mn-cs"/>
              </a:endParaRPr>
            </a:p>
          </p:txBody>
        </p:sp>
        <p:sp>
          <p:nvSpPr>
            <p:cNvPr id="37" name="Pentagon 72">
              <a:extLst>
                <a:ext uri="{FF2B5EF4-FFF2-40B4-BE49-F238E27FC236}">
                  <a16:creationId xmlns:a16="http://schemas.microsoft.com/office/drawing/2014/main" id="{D48A67CE-6F37-4134-8C67-21111C8EA30B}"/>
                </a:ext>
              </a:extLst>
            </p:cNvPr>
            <p:cNvSpPr/>
            <p:nvPr/>
          </p:nvSpPr>
          <p:spPr>
            <a:xfrm>
              <a:off x="1502958" y="5781582"/>
              <a:ext cx="1468842" cy="27966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67" b="0" i="0" u="none" strike="noStrike" kern="0" cap="none" spc="0" normalizeH="0" baseline="0" noProof="0" dirty="0">
                <a:ln>
                  <a:noFill/>
                </a:ln>
                <a:solidFill>
                  <a:srgbClr val="FFFFFF"/>
                </a:solidFill>
                <a:effectLst/>
                <a:uLnTx/>
                <a:uFillTx/>
                <a:ea typeface="+mn-ea"/>
                <a:cs typeface="+mn-cs"/>
              </a:endParaRPr>
            </a:p>
          </p:txBody>
        </p:sp>
        <p:sp>
          <p:nvSpPr>
            <p:cNvPr id="38" name="TextBox 37">
              <a:extLst>
                <a:ext uri="{FF2B5EF4-FFF2-40B4-BE49-F238E27FC236}">
                  <a16:creationId xmlns:a16="http://schemas.microsoft.com/office/drawing/2014/main" id="{324F5A40-0257-4E26-8734-16C99BC16356}"/>
                </a:ext>
              </a:extLst>
            </p:cNvPr>
            <p:cNvSpPr txBox="1"/>
            <p:nvPr/>
          </p:nvSpPr>
          <p:spPr>
            <a:xfrm>
              <a:off x="2998102" y="5315519"/>
              <a:ext cx="5601773" cy="40011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Time to approval by regulatory body</a:t>
              </a:r>
              <a:endParaRPr kumimoji="0" lang="en-KE" sz="2000" b="0" i="0" u="none" strike="noStrike" kern="0" cap="none" spc="0" normalizeH="0" baseline="0" noProof="0" dirty="0">
                <a:ln>
                  <a:noFill/>
                </a:ln>
                <a:solidFill>
                  <a:srgbClr val="000000"/>
                </a:solidFill>
                <a:effectLst/>
                <a:uLnTx/>
                <a:uFillTx/>
              </a:endParaRPr>
            </a:p>
          </p:txBody>
        </p:sp>
        <p:sp>
          <p:nvSpPr>
            <p:cNvPr id="39" name="TextBox 38">
              <a:extLst>
                <a:ext uri="{FF2B5EF4-FFF2-40B4-BE49-F238E27FC236}">
                  <a16:creationId xmlns:a16="http://schemas.microsoft.com/office/drawing/2014/main" id="{01D3D4FD-BF45-4E7D-B642-51019033A284}"/>
                </a:ext>
              </a:extLst>
            </p:cNvPr>
            <p:cNvSpPr txBox="1"/>
            <p:nvPr/>
          </p:nvSpPr>
          <p:spPr>
            <a:xfrm>
              <a:off x="2971800" y="5727086"/>
              <a:ext cx="5174845" cy="400110"/>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Time to WHO recommendation</a:t>
              </a:r>
              <a:endParaRPr kumimoji="0" lang="en-KE" sz="2000" b="0" i="0" u="none" strike="noStrike" kern="0" cap="none" spc="0" normalizeH="0" baseline="0" noProof="0" dirty="0">
                <a:ln>
                  <a:noFill/>
                </a:ln>
                <a:solidFill>
                  <a:srgbClr val="000000"/>
                </a:solidFill>
                <a:effectLst/>
                <a:uLnTx/>
                <a:uFillTx/>
              </a:endParaRPr>
            </a:p>
          </p:txBody>
        </p:sp>
      </p:grpSp>
      <p:grpSp>
        <p:nvGrpSpPr>
          <p:cNvPr id="40" name="Group 39">
            <a:extLst>
              <a:ext uri="{FF2B5EF4-FFF2-40B4-BE49-F238E27FC236}">
                <a16:creationId xmlns:a16="http://schemas.microsoft.com/office/drawing/2014/main" id="{4B1A12A2-7EFE-4D3C-9B34-94E5C2175A20}"/>
              </a:ext>
            </a:extLst>
          </p:cNvPr>
          <p:cNvGrpSpPr/>
          <p:nvPr/>
        </p:nvGrpSpPr>
        <p:grpSpPr>
          <a:xfrm>
            <a:off x="3691282" y="2285762"/>
            <a:ext cx="7671298" cy="2374461"/>
            <a:chOff x="3897737" y="1961750"/>
            <a:chExt cx="7671298" cy="2746261"/>
          </a:xfrm>
        </p:grpSpPr>
        <p:grpSp>
          <p:nvGrpSpPr>
            <p:cNvPr id="41" name="Group 40">
              <a:extLst>
                <a:ext uri="{FF2B5EF4-FFF2-40B4-BE49-F238E27FC236}">
                  <a16:creationId xmlns:a16="http://schemas.microsoft.com/office/drawing/2014/main" id="{A5E26421-FCD8-42C2-B8A5-306B8ED028A7}"/>
                </a:ext>
              </a:extLst>
            </p:cNvPr>
            <p:cNvGrpSpPr/>
            <p:nvPr/>
          </p:nvGrpSpPr>
          <p:grpSpPr>
            <a:xfrm>
              <a:off x="3897737" y="2517614"/>
              <a:ext cx="6323968" cy="2190397"/>
              <a:chOff x="3280407" y="1720929"/>
              <a:chExt cx="7652813" cy="2264984"/>
            </a:xfrm>
          </p:grpSpPr>
          <p:sp>
            <p:nvSpPr>
              <p:cNvPr id="50" name="Pentagon 77">
                <a:extLst>
                  <a:ext uri="{FF2B5EF4-FFF2-40B4-BE49-F238E27FC236}">
                    <a16:creationId xmlns:a16="http://schemas.microsoft.com/office/drawing/2014/main" id="{4C907B47-01C5-4420-9266-397146F1FFBA}"/>
                  </a:ext>
                </a:extLst>
              </p:cNvPr>
              <p:cNvSpPr/>
              <p:nvPr/>
            </p:nvSpPr>
            <p:spPr>
              <a:xfrm>
                <a:off x="6352681" y="1720929"/>
                <a:ext cx="4580537" cy="54000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3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1" name="Pentagon 77">
                <a:extLst>
                  <a:ext uri="{FF2B5EF4-FFF2-40B4-BE49-F238E27FC236}">
                    <a16:creationId xmlns:a16="http://schemas.microsoft.com/office/drawing/2014/main" id="{0136AC6B-788F-4B8A-84B3-7AC467599166}"/>
                  </a:ext>
                </a:extLst>
              </p:cNvPr>
              <p:cNvSpPr/>
              <p:nvPr/>
            </p:nvSpPr>
            <p:spPr>
              <a:xfrm>
                <a:off x="9493219" y="2604720"/>
                <a:ext cx="1440001" cy="54000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1 year</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3" name="Pentagon 72">
                <a:extLst>
                  <a:ext uri="{FF2B5EF4-FFF2-40B4-BE49-F238E27FC236}">
                    <a16:creationId xmlns:a16="http://schemas.microsoft.com/office/drawing/2014/main" id="{65F66D56-421B-4C8B-88E9-FB9A48557CC4}"/>
                  </a:ext>
                </a:extLst>
              </p:cNvPr>
              <p:cNvSpPr/>
              <p:nvPr/>
            </p:nvSpPr>
            <p:spPr>
              <a:xfrm>
                <a:off x="3280407" y="3451270"/>
                <a:ext cx="1386296" cy="534643"/>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1 year</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4" name="Pentagon 77">
                <a:extLst>
                  <a:ext uri="{FF2B5EF4-FFF2-40B4-BE49-F238E27FC236}">
                    <a16:creationId xmlns:a16="http://schemas.microsoft.com/office/drawing/2014/main" id="{A157718A-F3D8-4D44-96F9-64C8BE3475CA}"/>
                  </a:ext>
                </a:extLst>
              </p:cNvPr>
              <p:cNvSpPr/>
              <p:nvPr/>
            </p:nvSpPr>
            <p:spPr>
              <a:xfrm>
                <a:off x="4694719" y="3445912"/>
                <a:ext cx="1079998" cy="540001"/>
              </a:xfrm>
              <a:prstGeom prst="homePlate">
                <a:avLst/>
              </a:prstGeom>
              <a:solidFill>
                <a:srgbClr val="F9B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rPr>
                  <a:t>½ yr</a:t>
                </a:r>
              </a:p>
            </p:txBody>
          </p:sp>
        </p:grpSp>
        <p:grpSp>
          <p:nvGrpSpPr>
            <p:cNvPr id="42" name="Group 41">
              <a:extLst>
                <a:ext uri="{FF2B5EF4-FFF2-40B4-BE49-F238E27FC236}">
                  <a16:creationId xmlns:a16="http://schemas.microsoft.com/office/drawing/2014/main" id="{C9CC158F-10A7-400F-9C68-5D91DFC8AF8F}"/>
                </a:ext>
              </a:extLst>
            </p:cNvPr>
            <p:cNvGrpSpPr/>
            <p:nvPr/>
          </p:nvGrpSpPr>
          <p:grpSpPr>
            <a:xfrm>
              <a:off x="4917988" y="1961750"/>
              <a:ext cx="6651047" cy="472571"/>
              <a:chOff x="4917988" y="1961750"/>
              <a:chExt cx="6651047" cy="472571"/>
            </a:xfrm>
          </p:grpSpPr>
          <p:sp>
            <p:nvSpPr>
              <p:cNvPr id="43" name="TextBox 42">
                <a:extLst>
                  <a:ext uri="{FF2B5EF4-FFF2-40B4-BE49-F238E27FC236}">
                    <a16:creationId xmlns:a16="http://schemas.microsoft.com/office/drawing/2014/main" id="{2AC7B3E5-9F19-495D-AF73-FE174844660E}"/>
                  </a:ext>
                </a:extLst>
              </p:cNvPr>
              <p:cNvSpPr txBox="1"/>
              <p:nvPr/>
            </p:nvSpPr>
            <p:spPr>
              <a:xfrm>
                <a:off x="4917988" y="1964724"/>
                <a:ext cx="19770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1</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44" name="TextBox 43">
                <a:extLst>
                  <a:ext uri="{FF2B5EF4-FFF2-40B4-BE49-F238E27FC236}">
                    <a16:creationId xmlns:a16="http://schemas.microsoft.com/office/drawing/2014/main" id="{E65694B5-B2A7-4BE6-AABB-30C02CA6C36A}"/>
                  </a:ext>
                </a:extLst>
              </p:cNvPr>
              <p:cNvSpPr txBox="1"/>
              <p:nvPr/>
            </p:nvSpPr>
            <p:spPr>
              <a:xfrm>
                <a:off x="6244651" y="1961750"/>
                <a:ext cx="1548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2</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45" name="TextBox 44">
                <a:extLst>
                  <a:ext uri="{FF2B5EF4-FFF2-40B4-BE49-F238E27FC236}">
                    <a16:creationId xmlns:a16="http://schemas.microsoft.com/office/drawing/2014/main" id="{ACEC3A3F-2681-4259-9FE0-83469DE36CF8}"/>
                  </a:ext>
                </a:extLst>
              </p:cNvPr>
              <p:cNvSpPr txBox="1"/>
              <p:nvPr/>
            </p:nvSpPr>
            <p:spPr>
              <a:xfrm>
                <a:off x="7461195" y="1961750"/>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3</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46" name="TextBox 45">
                <a:extLst>
                  <a:ext uri="{FF2B5EF4-FFF2-40B4-BE49-F238E27FC236}">
                    <a16:creationId xmlns:a16="http://schemas.microsoft.com/office/drawing/2014/main" id="{542BB669-0EC1-4843-9ED7-5ADF6AD84657}"/>
                  </a:ext>
                </a:extLst>
              </p:cNvPr>
              <p:cNvSpPr txBox="1"/>
              <p:nvPr/>
            </p:nvSpPr>
            <p:spPr>
              <a:xfrm>
                <a:off x="8788953" y="1966991"/>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4</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47" name="TextBox 46">
                <a:extLst>
                  <a:ext uri="{FF2B5EF4-FFF2-40B4-BE49-F238E27FC236}">
                    <a16:creationId xmlns:a16="http://schemas.microsoft.com/office/drawing/2014/main" id="{8A5CA4DF-F171-4820-B099-88D42F557CB3}"/>
                  </a:ext>
                </a:extLst>
              </p:cNvPr>
              <p:cNvSpPr txBox="1"/>
              <p:nvPr/>
            </p:nvSpPr>
            <p:spPr>
              <a:xfrm>
                <a:off x="10118692" y="1967258"/>
                <a:ext cx="242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5</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sp>
            <p:nvSpPr>
              <p:cNvPr id="48" name="TextBox 47">
                <a:extLst>
                  <a:ext uri="{FF2B5EF4-FFF2-40B4-BE49-F238E27FC236}">
                    <a16:creationId xmlns:a16="http://schemas.microsoft.com/office/drawing/2014/main" id="{EDC16D82-9F13-4B9C-8AA6-1869A9E2ACDA}"/>
                  </a:ext>
                </a:extLst>
              </p:cNvPr>
              <p:cNvSpPr txBox="1"/>
              <p:nvPr/>
            </p:nvSpPr>
            <p:spPr>
              <a:xfrm>
                <a:off x="11414219" y="1961750"/>
                <a:ext cx="154816" cy="4725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625E58"/>
                    </a:solidFill>
                    <a:effectLst/>
                    <a:uLnTx/>
                    <a:uFillTx/>
                    <a:latin typeface="Calibri" panose="020F0502020204030204"/>
                  </a:rPr>
                  <a:t>6</a:t>
                </a:r>
                <a:r>
                  <a:rPr kumimoji="0" lang="en-US" sz="1800" b="0" i="0" u="none" strike="noStrike" kern="0" cap="none" spc="0" normalizeH="0" baseline="0" noProof="0" dirty="0">
                    <a:ln>
                      <a:noFill/>
                    </a:ln>
                    <a:solidFill>
                      <a:srgbClr val="625E58"/>
                    </a:solidFill>
                    <a:effectLst/>
                    <a:uLnTx/>
                    <a:uFillTx/>
                    <a:latin typeface="Calibri" panose="020F0502020204030204"/>
                  </a:rPr>
                  <a:t> </a:t>
                </a:r>
                <a:endParaRPr kumimoji="0" lang="en-KE" sz="1800" b="0" i="0" u="none" strike="noStrike" kern="0" cap="none" spc="0" normalizeH="0" baseline="0" noProof="0">
                  <a:ln>
                    <a:noFill/>
                  </a:ln>
                  <a:solidFill>
                    <a:srgbClr val="625E58"/>
                  </a:solidFill>
                  <a:effectLst/>
                  <a:uLnTx/>
                  <a:uFillTx/>
                  <a:latin typeface="Calibri" panose="020F0502020204030204"/>
                </a:endParaRPr>
              </a:p>
            </p:txBody>
          </p:sp>
        </p:grpSp>
      </p:grpSp>
      <p:sp>
        <p:nvSpPr>
          <p:cNvPr id="25" name="Pentagon 72">
            <a:extLst>
              <a:ext uri="{FF2B5EF4-FFF2-40B4-BE49-F238E27FC236}">
                <a16:creationId xmlns:a16="http://schemas.microsoft.com/office/drawing/2014/main" id="{6A2CE4DD-DAD4-43A4-92F0-0F31F1650FBC}"/>
              </a:ext>
            </a:extLst>
          </p:cNvPr>
          <p:cNvSpPr/>
          <p:nvPr/>
        </p:nvSpPr>
        <p:spPr>
          <a:xfrm>
            <a:off x="3656557" y="2749067"/>
            <a:ext cx="2573525" cy="474634"/>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2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6" name="Pentagon 72">
            <a:extLst>
              <a:ext uri="{FF2B5EF4-FFF2-40B4-BE49-F238E27FC236}">
                <a16:creationId xmlns:a16="http://schemas.microsoft.com/office/drawing/2014/main" id="{B022F8F3-83EF-4E58-AC83-22B06CFABC0F}"/>
              </a:ext>
            </a:extLst>
          </p:cNvPr>
          <p:cNvSpPr/>
          <p:nvPr/>
        </p:nvSpPr>
        <p:spPr>
          <a:xfrm>
            <a:off x="3656557" y="3461184"/>
            <a:ext cx="5179474" cy="474634"/>
          </a:xfrm>
          <a:prstGeom prst="homePlate">
            <a:avLst/>
          </a:prstGeom>
          <a:solidFill>
            <a:srgbClr val="2C90C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Calibri" panose="020F0502020204030204"/>
                <a:ea typeface="+mn-ea"/>
                <a:cs typeface="Arial" pitchFamily="34" charset="0"/>
              </a:rPr>
              <a:t>4 years</a:t>
            </a:r>
            <a:endParaRPr kumimoji="0" lang="en-US" sz="24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68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US" dirty="0">
                <a:solidFill>
                  <a:srgbClr val="E0001B"/>
                </a:solidFill>
              </a:rPr>
              <a:t>Global PrEP uptake</a:t>
            </a:r>
            <a:endParaRPr lang="en-GB" dirty="0">
              <a:solidFill>
                <a:srgbClr val="E0001B"/>
              </a:solidFill>
            </a:endParaRPr>
          </a:p>
        </p:txBody>
      </p:sp>
      <p:sp>
        <p:nvSpPr>
          <p:cNvPr id="26" name="TextBox 25">
            <a:extLst>
              <a:ext uri="{FF2B5EF4-FFF2-40B4-BE49-F238E27FC236}">
                <a16:creationId xmlns:a16="http://schemas.microsoft.com/office/drawing/2014/main" id="{7B1D5395-A1B9-4C7E-8F04-9D12189453D0}"/>
              </a:ext>
            </a:extLst>
          </p:cNvPr>
          <p:cNvSpPr txBox="1"/>
          <p:nvPr/>
        </p:nvSpPr>
        <p:spPr>
          <a:xfrm>
            <a:off x="2998931" y="5885994"/>
            <a:ext cx="4789798" cy="307777"/>
          </a:xfrm>
          <a:prstGeom prst="rect">
            <a:avLst/>
          </a:prstGeom>
          <a:noFill/>
        </p:spPr>
        <p:txBody>
          <a:bodyPr wrap="square" rtlCol="0">
            <a:spAutoFit/>
          </a:bodyPr>
          <a:lstStyle/>
          <a:p>
            <a:pPr algn="r"/>
            <a:r>
              <a:rPr lang="en-US" sz="1400" dirty="0">
                <a:solidFill>
                  <a:srgbClr val="000000"/>
                </a:solidFill>
              </a:rPr>
              <a:t>Source: </a:t>
            </a:r>
            <a:r>
              <a:rPr lang="en-US" sz="1400" i="1" dirty="0">
                <a:solidFill>
                  <a:srgbClr val="000000"/>
                </a:solidFill>
              </a:rPr>
              <a:t>AVAC Global PrEP Tracker </a:t>
            </a:r>
            <a:endParaRPr lang="en-KE" sz="1400" i="1" dirty="0">
              <a:solidFill>
                <a:srgbClr val="000000"/>
              </a:solidFill>
            </a:endParaRPr>
          </a:p>
        </p:txBody>
      </p:sp>
      <p:sp>
        <p:nvSpPr>
          <p:cNvPr id="27" name="Text Placeholder 6">
            <a:extLst>
              <a:ext uri="{FF2B5EF4-FFF2-40B4-BE49-F238E27FC236}">
                <a16:creationId xmlns:a16="http://schemas.microsoft.com/office/drawing/2014/main" id="{BA00045A-CB7C-43CA-B278-1D7B7D7B9540}"/>
              </a:ext>
            </a:extLst>
          </p:cNvPr>
          <p:cNvSpPr txBox="1">
            <a:spLocks/>
          </p:cNvSpPr>
          <p:nvPr/>
        </p:nvSpPr>
        <p:spPr>
          <a:xfrm>
            <a:off x="8012054" y="1886455"/>
            <a:ext cx="3840422" cy="4351339"/>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9563" indent="-309563">
              <a:spcBef>
                <a:spcPts val="0"/>
              </a:spcBef>
              <a:spcAft>
                <a:spcPts val="600"/>
              </a:spcAft>
            </a:pPr>
            <a:r>
              <a:rPr lang="en-US" sz="2400" dirty="0"/>
              <a:t>It has taken 12 years to reach 6.7 million </a:t>
            </a:r>
            <a:r>
              <a:rPr lang="en-US" sz="2400" dirty="0" err="1"/>
              <a:t>PrEP</a:t>
            </a:r>
            <a:r>
              <a:rPr lang="en-US" sz="2400" dirty="0"/>
              <a:t> initiations</a:t>
            </a:r>
          </a:p>
          <a:p>
            <a:pPr marL="309563" indent="-309563">
              <a:spcBef>
                <a:spcPts val="0"/>
              </a:spcBef>
              <a:spcAft>
                <a:spcPts val="600"/>
              </a:spcAft>
            </a:pPr>
            <a:endParaRPr lang="en-US" sz="600" dirty="0"/>
          </a:p>
          <a:p>
            <a:pPr marL="309563" indent="-309563">
              <a:spcBef>
                <a:spcPts val="0"/>
              </a:spcBef>
              <a:spcAft>
                <a:spcPts val="600"/>
              </a:spcAft>
            </a:pPr>
            <a:r>
              <a:rPr lang="en-US" sz="2400" dirty="0"/>
              <a:t>Almost all oral PrEP</a:t>
            </a:r>
          </a:p>
          <a:p>
            <a:pPr marL="719138" lvl="1" indent="-358775">
              <a:spcBef>
                <a:spcPts val="0"/>
              </a:spcBef>
              <a:spcAft>
                <a:spcPts val="600"/>
              </a:spcAft>
            </a:pPr>
            <a:r>
              <a:rPr lang="en-US" sz="2200" dirty="0"/>
              <a:t>DVR –  2,000</a:t>
            </a:r>
          </a:p>
          <a:p>
            <a:pPr marL="719138" lvl="1" indent="-358775">
              <a:spcBef>
                <a:spcPts val="0"/>
              </a:spcBef>
              <a:spcAft>
                <a:spcPts val="600"/>
              </a:spcAft>
            </a:pPr>
            <a:r>
              <a:rPr lang="en-US" sz="2200" dirty="0"/>
              <a:t>CAB PrEP – 12,000</a:t>
            </a:r>
          </a:p>
          <a:p>
            <a:pPr>
              <a:spcBef>
                <a:spcPts val="0"/>
              </a:spcBef>
              <a:spcAft>
                <a:spcPts val="600"/>
              </a:spcAft>
            </a:pPr>
            <a:endParaRPr lang="en-US" sz="600" dirty="0"/>
          </a:p>
          <a:p>
            <a:pPr>
              <a:spcBef>
                <a:spcPts val="0"/>
              </a:spcBef>
              <a:spcAft>
                <a:spcPts val="600"/>
              </a:spcAft>
            </a:pPr>
            <a:r>
              <a:rPr lang="en-US" sz="2400" dirty="0"/>
              <a:t>UNAIDS goal is to reach 10 million PrEP users by 2025</a:t>
            </a:r>
          </a:p>
          <a:p>
            <a:pPr>
              <a:spcBef>
                <a:spcPts val="0"/>
              </a:spcBef>
              <a:spcAft>
                <a:spcPts val="600"/>
              </a:spcAft>
            </a:pPr>
            <a:endParaRPr lang="en-KE" dirty="0"/>
          </a:p>
        </p:txBody>
      </p:sp>
      <p:pic>
        <p:nvPicPr>
          <p:cNvPr id="28" name="Picture 27">
            <a:extLst>
              <a:ext uri="{FF2B5EF4-FFF2-40B4-BE49-F238E27FC236}">
                <a16:creationId xmlns:a16="http://schemas.microsoft.com/office/drawing/2014/main" id="{43913E3A-E0FE-41CE-9DFD-BE5D2133724C}"/>
              </a:ext>
            </a:extLst>
          </p:cNvPr>
          <p:cNvPicPr>
            <a:picLocks noChangeAspect="1"/>
          </p:cNvPicPr>
          <p:nvPr/>
        </p:nvPicPr>
        <p:blipFill rotWithShape="1">
          <a:blip r:embed="rId3"/>
          <a:srcRect b="5394"/>
          <a:stretch/>
        </p:blipFill>
        <p:spPr>
          <a:xfrm>
            <a:off x="442913" y="1886455"/>
            <a:ext cx="7329487" cy="394918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655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54EF28-7522-B045-8EEA-D38E9CFBEEC3}"/>
              </a:ext>
            </a:extLst>
          </p:cNvPr>
          <p:cNvSpPr>
            <a:spLocks noGrp="1"/>
          </p:cNvSpPr>
          <p:nvPr>
            <p:ph type="title"/>
          </p:nvPr>
        </p:nvSpPr>
        <p:spPr/>
        <p:txBody>
          <a:bodyPr>
            <a:normAutofit/>
          </a:bodyPr>
          <a:lstStyle/>
          <a:p>
            <a:r>
              <a:rPr lang="en-US" dirty="0"/>
              <a:t>Is 6.7 million PrEP initiations impressive?</a:t>
            </a:r>
            <a:endParaRPr lang="en-GB" noProof="0" dirty="0">
              <a:solidFill>
                <a:srgbClr val="E0001B"/>
              </a:solidFill>
            </a:endParaRPr>
          </a:p>
        </p:txBody>
      </p:sp>
      <p:sp>
        <p:nvSpPr>
          <p:cNvPr id="15" name="Oval 14">
            <a:extLst>
              <a:ext uri="{FF2B5EF4-FFF2-40B4-BE49-F238E27FC236}">
                <a16:creationId xmlns:a16="http://schemas.microsoft.com/office/drawing/2014/main" id="{60821BF5-849A-4CAB-BA5E-091E56647A74}"/>
              </a:ext>
            </a:extLst>
          </p:cNvPr>
          <p:cNvSpPr/>
          <p:nvPr/>
        </p:nvSpPr>
        <p:spPr>
          <a:xfrm>
            <a:off x="4116391" y="1833525"/>
            <a:ext cx="6042367" cy="4474618"/>
          </a:xfrm>
          <a:prstGeom prst="ellipse">
            <a:avLst/>
          </a:prstGeom>
          <a:solidFill>
            <a:srgbClr val="2C90CF"/>
          </a:solidFill>
          <a:ln w="12700" cap="flat" cmpd="sng" algn="ctr">
            <a:solidFill>
              <a:srgbClr val="2C90CF"/>
            </a:solidFill>
            <a:prstDash val="solid"/>
            <a:miter lim="800000"/>
          </a:ln>
          <a:effectLst/>
        </p:spPr>
        <p:txBody>
          <a:bodyPr lIns="72000" tIns="0" rIns="7200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500" b="0" i="0" u="none" strike="noStrike" kern="0" cap="none" spc="0" normalizeH="0" baseline="0" noProof="0" dirty="0">
                <a:ln>
                  <a:noFill/>
                </a:ln>
                <a:solidFill>
                  <a:srgbClr val="FFFFFF"/>
                </a:solidFill>
                <a:effectLst/>
                <a:uLnTx/>
                <a:uFillTx/>
                <a:latin typeface="Calibri" panose="020F0502020204030204"/>
                <a:ea typeface="+mn-ea"/>
                <a:cs typeface="+mn-cs"/>
              </a:rPr>
              <a:t>17 million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srgbClr val="FFFFFF"/>
                </a:solidFill>
                <a:effectLst/>
                <a:uLnTx/>
                <a:uFillTx/>
                <a:latin typeface="Calibri" panose="020F0502020204030204"/>
                <a:ea typeface="+mn-ea"/>
                <a:cs typeface="+mn-cs"/>
              </a:rPr>
              <a:t>new HIV infections since 2012</a:t>
            </a:r>
            <a:endParaRPr kumimoji="0" lang="en-KE" sz="2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87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18" name="Chart 17">
                <a:extLst>
                  <a:ext uri="{FF2B5EF4-FFF2-40B4-BE49-F238E27FC236}">
                    <a16:creationId xmlns:a16="http://schemas.microsoft.com/office/drawing/2014/main" id="{E27330FB-EA6F-4353-8FE4-FF2DE3F2CF29}"/>
                  </a:ext>
                </a:extLst>
              </p:cNvPr>
              <p:cNvGraphicFramePr/>
              <p:nvPr>
                <p:extLst>
                  <p:ext uri="{D42A27DB-BD31-4B8C-83A1-F6EECF244321}">
                    <p14:modId xmlns:p14="http://schemas.microsoft.com/office/powerpoint/2010/main" val="3850278729"/>
                  </p:ext>
                </p:extLst>
              </p:nvPr>
            </p:nvGraphicFramePr>
            <p:xfrm>
              <a:off x="838200" y="1741274"/>
              <a:ext cx="4958431" cy="4741543"/>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8" name="Chart 17">
                <a:extLst>
                  <a:ext uri="{FF2B5EF4-FFF2-40B4-BE49-F238E27FC236}">
                    <a16:creationId xmlns:a16="http://schemas.microsoft.com/office/drawing/2014/main" id="{E27330FB-EA6F-4353-8FE4-FF2DE3F2CF29}"/>
                  </a:ext>
                </a:extLst>
              </p:cNvPr>
              <p:cNvPicPr>
                <a:picLocks noGrp="1" noRot="1" noChangeAspect="1" noMove="1" noResize="1" noEditPoints="1" noAdjustHandles="1" noChangeArrowheads="1" noChangeShapeType="1"/>
              </p:cNvPicPr>
              <p:nvPr/>
            </p:nvPicPr>
            <p:blipFill>
              <a:blip r:embed="rId4"/>
              <a:stretch>
                <a:fillRect/>
              </a:stretch>
            </p:blipFill>
            <p:spPr>
              <a:xfrm>
                <a:off x="838200" y="1741274"/>
                <a:ext cx="4958431" cy="4741543"/>
              </a:xfrm>
              <a:prstGeom prst="rect">
                <a:avLst/>
              </a:prstGeom>
            </p:spPr>
          </p:pic>
        </mc:Fallback>
      </mc:AlternateContent>
      <p:sp>
        <p:nvSpPr>
          <p:cNvPr id="2" name="Title 1">
            <a:extLst>
              <a:ext uri="{FF2B5EF4-FFF2-40B4-BE49-F238E27FC236}">
                <a16:creationId xmlns:a16="http://schemas.microsoft.com/office/drawing/2014/main" id="{06CC9B93-2128-4F6F-AF17-6E062E424ACD}"/>
              </a:ext>
            </a:extLst>
          </p:cNvPr>
          <p:cNvSpPr>
            <a:spLocks noGrp="1"/>
          </p:cNvSpPr>
          <p:nvPr>
            <p:ph type="title"/>
          </p:nvPr>
        </p:nvSpPr>
        <p:spPr>
          <a:xfrm>
            <a:off x="2769652" y="516410"/>
            <a:ext cx="8458200" cy="536319"/>
          </a:xfrm>
        </p:spPr>
        <p:txBody>
          <a:bodyPr>
            <a:normAutofit fontScale="90000"/>
          </a:bodyPr>
          <a:lstStyle/>
          <a:p>
            <a:r>
              <a:rPr lang="en-US" dirty="0"/>
              <a:t>Gaps by region</a:t>
            </a:r>
            <a:endParaRPr lang="en-KE" dirty="0"/>
          </a:p>
        </p:txBody>
      </p:sp>
      <p:sp>
        <p:nvSpPr>
          <p:cNvPr id="7" name="TextBox 6">
            <a:extLst>
              <a:ext uri="{FF2B5EF4-FFF2-40B4-BE49-F238E27FC236}">
                <a16:creationId xmlns:a16="http://schemas.microsoft.com/office/drawing/2014/main" id="{373227FB-E635-4DC6-8831-8F075D3D7C75}"/>
              </a:ext>
            </a:extLst>
          </p:cNvPr>
          <p:cNvSpPr txBox="1"/>
          <p:nvPr/>
        </p:nvSpPr>
        <p:spPr>
          <a:xfrm>
            <a:off x="6431622" y="1147280"/>
            <a:ext cx="5760378" cy="584775"/>
          </a:xfrm>
          <a:prstGeom prst="rect">
            <a:avLst/>
          </a:prstGeom>
          <a:noFill/>
        </p:spPr>
        <p:txBody>
          <a:bodyPr wrap="square" lIns="91440" tIns="45720" rIns="91440" bIns="45720" rtlCol="0" anchor="t">
            <a:spAutoFit/>
          </a:bodyPr>
          <a:lstStyle/>
          <a:p>
            <a:pPr algn="ctr"/>
            <a:r>
              <a:rPr lang="en-US" sz="1600" dirty="0"/>
              <a:t>Cumulative PrEP initiations through Q1 2024 </a:t>
            </a:r>
          </a:p>
          <a:p>
            <a:pPr algn="ctr"/>
            <a:r>
              <a:rPr lang="en-US" sz="1600" dirty="0"/>
              <a:t>(n = 6.7m)</a:t>
            </a:r>
            <a:endParaRPr lang="en-KE" sz="1600" dirty="0"/>
          </a:p>
        </p:txBody>
      </p:sp>
      <p:sp>
        <p:nvSpPr>
          <p:cNvPr id="8" name="TextBox 7">
            <a:extLst>
              <a:ext uri="{FF2B5EF4-FFF2-40B4-BE49-F238E27FC236}">
                <a16:creationId xmlns:a16="http://schemas.microsoft.com/office/drawing/2014/main" id="{485DB92C-4B6A-4AF3-9B1C-41BE6E912246}"/>
              </a:ext>
            </a:extLst>
          </p:cNvPr>
          <p:cNvSpPr txBox="1"/>
          <p:nvPr/>
        </p:nvSpPr>
        <p:spPr>
          <a:xfrm>
            <a:off x="3306416" y="6523115"/>
            <a:ext cx="2490216" cy="276999"/>
          </a:xfrm>
          <a:prstGeom prst="rect">
            <a:avLst/>
          </a:prstGeom>
          <a:noFill/>
        </p:spPr>
        <p:txBody>
          <a:bodyPr wrap="square" rtlCol="0">
            <a:spAutoFit/>
          </a:bodyPr>
          <a:lstStyle/>
          <a:p>
            <a:r>
              <a:rPr lang="en-US" sz="1200" dirty="0"/>
              <a:t>Source: UNAIDS 2023 report</a:t>
            </a:r>
            <a:endParaRPr lang="en-KE" sz="1200" dirty="0"/>
          </a:p>
        </p:txBody>
      </p:sp>
      <p:sp>
        <p:nvSpPr>
          <p:cNvPr id="9" name="TextBox 8">
            <a:extLst>
              <a:ext uri="{FF2B5EF4-FFF2-40B4-BE49-F238E27FC236}">
                <a16:creationId xmlns:a16="http://schemas.microsoft.com/office/drawing/2014/main" id="{2BF9C0BC-DEEC-437C-9C30-89B36807D9E4}"/>
              </a:ext>
            </a:extLst>
          </p:cNvPr>
          <p:cNvSpPr txBox="1"/>
          <p:nvPr/>
        </p:nvSpPr>
        <p:spPr>
          <a:xfrm>
            <a:off x="9540761" y="6514258"/>
            <a:ext cx="1989087" cy="276999"/>
          </a:xfrm>
          <a:prstGeom prst="rect">
            <a:avLst/>
          </a:prstGeom>
          <a:noFill/>
        </p:spPr>
        <p:txBody>
          <a:bodyPr wrap="square" rtlCol="0">
            <a:spAutoFit/>
          </a:bodyPr>
          <a:lstStyle/>
          <a:p>
            <a:r>
              <a:rPr lang="en-US" sz="1200" dirty="0"/>
              <a:t>Source: PrEPWatch.org</a:t>
            </a:r>
            <a:endParaRPr lang="en-KE" sz="1200" dirty="0"/>
          </a:p>
        </p:txBody>
      </p:sp>
      <mc:AlternateContent xmlns:mc="http://schemas.openxmlformats.org/markup-compatibility/2006" xmlns:cx1="http://schemas.microsoft.com/office/drawing/2015/9/8/chartex">
        <mc:Choice Requires="cx1">
          <p:graphicFrame>
            <p:nvGraphicFramePr>
              <p:cNvPr id="10" name="Chart 9">
                <a:extLst>
                  <a:ext uri="{FF2B5EF4-FFF2-40B4-BE49-F238E27FC236}">
                    <a16:creationId xmlns:a16="http://schemas.microsoft.com/office/drawing/2014/main" id="{F5BF3C96-F417-4CB0-880E-1982E13B02C3}"/>
                  </a:ext>
                </a:extLst>
              </p:cNvPr>
              <p:cNvGraphicFramePr/>
              <p:nvPr>
                <p:extLst>
                  <p:ext uri="{D42A27DB-BD31-4B8C-83A1-F6EECF244321}">
                    <p14:modId xmlns:p14="http://schemas.microsoft.com/office/powerpoint/2010/main" val="443110544"/>
                  </p:ext>
                </p:extLst>
              </p:nvPr>
            </p:nvGraphicFramePr>
            <p:xfrm>
              <a:off x="5615514" y="1837982"/>
              <a:ext cx="5055704" cy="5002429"/>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0" name="Chart 9">
                <a:extLst>
                  <a:ext uri="{FF2B5EF4-FFF2-40B4-BE49-F238E27FC236}">
                    <a16:creationId xmlns:a16="http://schemas.microsoft.com/office/drawing/2014/main" id="{F5BF3C96-F417-4CB0-880E-1982E13B02C3}"/>
                  </a:ext>
                </a:extLst>
              </p:cNvPr>
              <p:cNvPicPr>
                <a:picLocks noGrp="1" noRot="1" noChangeAspect="1" noMove="1" noResize="1" noEditPoints="1" noAdjustHandles="1" noChangeArrowheads="1" noChangeShapeType="1"/>
              </p:cNvPicPr>
              <p:nvPr/>
            </p:nvPicPr>
            <p:blipFill>
              <a:blip r:embed="rId6"/>
              <a:stretch>
                <a:fillRect/>
              </a:stretch>
            </p:blipFill>
            <p:spPr>
              <a:xfrm>
                <a:off x="5615514" y="1837982"/>
                <a:ext cx="5055704" cy="5002429"/>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14" name="Chart 13">
                <a:extLst>
                  <a:ext uri="{FF2B5EF4-FFF2-40B4-BE49-F238E27FC236}">
                    <a16:creationId xmlns:a16="http://schemas.microsoft.com/office/drawing/2014/main" id="{736F6D76-7621-4639-BA5F-CF877A02AABC}"/>
                  </a:ext>
                </a:extLst>
              </p:cNvPr>
              <p:cNvGraphicFramePr/>
              <p:nvPr>
                <p:extLst/>
              </p:nvPr>
            </p:nvGraphicFramePr>
            <p:xfrm>
              <a:off x="6553111" y="1741275"/>
              <a:ext cx="4976737" cy="4806578"/>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14" name="Chart 13">
                <a:extLst>
                  <a:ext uri="{FF2B5EF4-FFF2-40B4-BE49-F238E27FC236}">
                    <a16:creationId xmlns:a16="http://schemas.microsoft.com/office/drawing/2014/main" id="{736F6D76-7621-4639-BA5F-CF877A02AABC}"/>
                  </a:ext>
                </a:extLst>
              </p:cNvPr>
              <p:cNvPicPr>
                <a:picLocks noGrp="1" noRot="1" noChangeAspect="1" noMove="1" noResize="1" noEditPoints="1" noAdjustHandles="1" noChangeArrowheads="1" noChangeShapeType="1"/>
              </p:cNvPicPr>
              <p:nvPr/>
            </p:nvPicPr>
            <p:blipFill>
              <a:blip r:embed="rId8"/>
              <a:stretch>
                <a:fillRect/>
              </a:stretch>
            </p:blipFill>
            <p:spPr>
              <a:xfrm>
                <a:off x="6553111" y="1741275"/>
                <a:ext cx="4976737" cy="4806578"/>
              </a:xfrm>
              <a:prstGeom prst="rect">
                <a:avLst/>
              </a:prstGeom>
            </p:spPr>
          </p:pic>
        </mc:Fallback>
      </mc:AlternateContent>
      <p:sp>
        <p:nvSpPr>
          <p:cNvPr id="16" name="TextBox 15">
            <a:extLst>
              <a:ext uri="{FF2B5EF4-FFF2-40B4-BE49-F238E27FC236}">
                <a16:creationId xmlns:a16="http://schemas.microsoft.com/office/drawing/2014/main" id="{F483B4FA-E1DF-445E-ADF3-116042C1831F}"/>
              </a:ext>
            </a:extLst>
          </p:cNvPr>
          <p:cNvSpPr txBox="1"/>
          <p:nvPr/>
        </p:nvSpPr>
        <p:spPr>
          <a:xfrm>
            <a:off x="1502406" y="1405986"/>
            <a:ext cx="4070957" cy="338554"/>
          </a:xfrm>
          <a:prstGeom prst="rect">
            <a:avLst/>
          </a:prstGeom>
          <a:noFill/>
        </p:spPr>
        <p:txBody>
          <a:bodyPr wrap="square" rtlCol="0">
            <a:spAutoFit/>
          </a:bodyPr>
          <a:lstStyle/>
          <a:p>
            <a:r>
              <a:rPr lang="en-US" sz="1600" dirty="0"/>
              <a:t>New HIV infections, 2022 (n = 1.3m)</a:t>
            </a:r>
            <a:endParaRPr lang="en-KE" sz="1600" dirty="0"/>
          </a:p>
        </p:txBody>
      </p:sp>
      <p:sp>
        <p:nvSpPr>
          <p:cNvPr id="3" name="Rectangle 2">
            <a:extLst>
              <a:ext uri="{FF2B5EF4-FFF2-40B4-BE49-F238E27FC236}">
                <a16:creationId xmlns:a16="http://schemas.microsoft.com/office/drawing/2014/main" id="{74EF780E-F9E3-47B5-8AC5-4C2A51B886AB}"/>
              </a:ext>
            </a:extLst>
          </p:cNvPr>
          <p:cNvSpPr/>
          <p:nvPr/>
        </p:nvSpPr>
        <p:spPr>
          <a:xfrm>
            <a:off x="861492" y="1741274"/>
            <a:ext cx="1852448" cy="4724132"/>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5" name="Rectangle 4">
            <a:extLst>
              <a:ext uri="{FF2B5EF4-FFF2-40B4-BE49-F238E27FC236}">
                <a16:creationId xmlns:a16="http://schemas.microsoft.com/office/drawing/2014/main" id="{137B48F3-ED2A-4E20-819A-975D229768D3}"/>
              </a:ext>
            </a:extLst>
          </p:cNvPr>
          <p:cNvSpPr/>
          <p:nvPr/>
        </p:nvSpPr>
        <p:spPr>
          <a:xfrm>
            <a:off x="4636422" y="1767183"/>
            <a:ext cx="1147154" cy="2609037"/>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13" name="Rectangle 12">
            <a:extLst>
              <a:ext uri="{FF2B5EF4-FFF2-40B4-BE49-F238E27FC236}">
                <a16:creationId xmlns:a16="http://schemas.microsoft.com/office/drawing/2014/main" id="{045004F9-1C5E-4212-BF7F-513023C9BD05}"/>
              </a:ext>
            </a:extLst>
          </p:cNvPr>
          <p:cNvSpPr/>
          <p:nvPr/>
        </p:nvSpPr>
        <p:spPr>
          <a:xfrm>
            <a:off x="6553111" y="1775239"/>
            <a:ext cx="3366026" cy="4741084"/>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
        <p:nvSpPr>
          <p:cNvPr id="17" name="Rectangle 16">
            <a:extLst>
              <a:ext uri="{FF2B5EF4-FFF2-40B4-BE49-F238E27FC236}">
                <a16:creationId xmlns:a16="http://schemas.microsoft.com/office/drawing/2014/main" id="{41F8D988-7641-4D8E-A707-A42EF3F1CFF0}"/>
              </a:ext>
            </a:extLst>
          </p:cNvPr>
          <p:cNvSpPr/>
          <p:nvPr/>
        </p:nvSpPr>
        <p:spPr>
          <a:xfrm>
            <a:off x="9953022" y="3745855"/>
            <a:ext cx="1499277" cy="1677484"/>
          </a:xfrm>
          <a:prstGeom prst="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KE"/>
          </a:p>
        </p:txBody>
      </p:sp>
    </p:spTree>
    <p:extLst>
      <p:ext uri="{BB962C8B-B14F-4D97-AF65-F5344CB8AC3E}">
        <p14:creationId xmlns:p14="http://schemas.microsoft.com/office/powerpoint/2010/main" val="158778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E90B16-2195-3B57-1EC8-7E57E4200D04}"/>
              </a:ext>
            </a:extLst>
          </p:cNvPr>
          <p:cNvSpPr>
            <a:spLocks noGrp="1"/>
          </p:cNvSpPr>
          <p:nvPr>
            <p:ph type="title"/>
          </p:nvPr>
        </p:nvSpPr>
        <p:spPr/>
        <p:txBody>
          <a:bodyPr/>
          <a:lstStyle/>
          <a:p>
            <a:r>
              <a:rPr lang="en-US" dirty="0">
                <a:solidFill>
                  <a:srgbClr val="E0001B"/>
                </a:solidFill>
              </a:rPr>
              <a:t>Gaps by region</a:t>
            </a:r>
            <a:endParaRPr lang="en-GB" dirty="0">
              <a:solidFill>
                <a:srgbClr val="E0001B"/>
              </a:solidFill>
            </a:endParaRPr>
          </a:p>
        </p:txBody>
      </p:sp>
      <p:grpSp>
        <p:nvGrpSpPr>
          <p:cNvPr id="4" name="Group 3">
            <a:extLst>
              <a:ext uri="{FF2B5EF4-FFF2-40B4-BE49-F238E27FC236}">
                <a16:creationId xmlns:a16="http://schemas.microsoft.com/office/drawing/2014/main" id="{9EFC4FB6-9D62-43BB-A7AE-377FDAB6D79D}"/>
              </a:ext>
            </a:extLst>
          </p:cNvPr>
          <p:cNvGrpSpPr/>
          <p:nvPr/>
        </p:nvGrpSpPr>
        <p:grpSpPr>
          <a:xfrm>
            <a:off x="308401" y="987473"/>
            <a:ext cx="11186913" cy="5400088"/>
            <a:chOff x="739701" y="1240358"/>
            <a:chExt cx="11169709" cy="5581317"/>
          </a:xfrm>
        </p:grpSpPr>
        <mc:AlternateContent xmlns:mc="http://schemas.openxmlformats.org/markup-compatibility/2006" xmlns:cx1="http://schemas.microsoft.com/office/drawing/2015/9/8/chartex">
          <mc:Choice Requires="cx1">
            <p:graphicFrame>
              <p:nvGraphicFramePr>
                <p:cNvPr id="17" name="Chart 16">
                  <a:extLst>
                    <a:ext uri="{FF2B5EF4-FFF2-40B4-BE49-F238E27FC236}">
                      <a16:creationId xmlns:a16="http://schemas.microsoft.com/office/drawing/2014/main" id="{591822A4-D218-4B0F-A5B9-E2CF7DB96608}"/>
                    </a:ext>
                  </a:extLst>
                </p:cNvPr>
                <p:cNvGraphicFramePr/>
                <p:nvPr>
                  <p:extLst>
                    <p:ext uri="{D42A27DB-BD31-4B8C-83A1-F6EECF244321}">
                      <p14:modId xmlns:p14="http://schemas.microsoft.com/office/powerpoint/2010/main" val="1344674559"/>
                    </p:ext>
                  </p:extLst>
                </p:nvPr>
              </p:nvGraphicFramePr>
              <p:xfrm>
                <a:off x="739701" y="1240358"/>
                <a:ext cx="5356299" cy="528275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7" name="Chart 16">
                  <a:extLst>
                    <a:ext uri="{FF2B5EF4-FFF2-40B4-BE49-F238E27FC236}">
                      <a16:creationId xmlns:a16="http://schemas.microsoft.com/office/drawing/2014/main" id="{591822A4-D218-4B0F-A5B9-E2CF7DB96608}"/>
                    </a:ext>
                  </a:extLst>
                </p:cNvPr>
                <p:cNvPicPr>
                  <a:picLocks noGrp="1" noRot="1" noChangeAspect="1" noMove="1" noResize="1" noEditPoints="1" noAdjustHandles="1" noChangeArrowheads="1" noChangeShapeType="1"/>
                </p:cNvPicPr>
                <p:nvPr/>
              </p:nvPicPr>
              <p:blipFill>
                <a:blip r:embed="rId4"/>
                <a:stretch>
                  <a:fillRect/>
                </a:stretch>
              </p:blipFill>
              <p:spPr>
                <a:xfrm>
                  <a:off x="308401" y="987473"/>
                  <a:ext cx="5364549" cy="5111222"/>
                </a:xfrm>
                <a:prstGeom prst="rect">
                  <a:avLst/>
                </a:prstGeom>
              </p:spPr>
            </p:pic>
          </mc:Fallback>
        </mc:AlternateContent>
        <p:sp>
          <p:nvSpPr>
            <p:cNvPr id="18" name="TextBox 17">
              <a:extLst>
                <a:ext uri="{FF2B5EF4-FFF2-40B4-BE49-F238E27FC236}">
                  <a16:creationId xmlns:a16="http://schemas.microsoft.com/office/drawing/2014/main" id="{CAAB7515-9403-4A0B-B5E7-F09486A8CD65}"/>
                </a:ext>
              </a:extLst>
            </p:cNvPr>
            <p:cNvSpPr txBox="1"/>
            <p:nvPr/>
          </p:nvSpPr>
          <p:spPr>
            <a:xfrm>
              <a:off x="6620898" y="1365340"/>
              <a:ext cx="3585877" cy="604400"/>
            </a:xfrm>
            <a:prstGeom prst="rect">
              <a:avLst/>
            </a:prstGeom>
            <a:noFill/>
          </p:spPr>
          <p:txBody>
            <a:bodyPr wrap="square" lIns="91440" tIns="45720" rIns="91440" bIns="45720" rtlCol="0" anchor="t">
              <a:spAutoFit/>
            </a:bodyPr>
            <a:lstStyle/>
            <a:p>
              <a:pPr defTabSz="914400"/>
              <a:r>
                <a:rPr lang="en-US" sz="1600" dirty="0">
                  <a:solidFill>
                    <a:srgbClr val="000000"/>
                  </a:solidFill>
                </a:rPr>
                <a:t>Cumulative PrEP initiations through Q1 2024 (n = 6.7m)</a:t>
              </a:r>
              <a:endParaRPr lang="en-KE" sz="1600" dirty="0">
                <a:solidFill>
                  <a:srgbClr val="000000"/>
                </a:solidFill>
              </a:endParaRPr>
            </a:p>
          </p:txBody>
        </p:sp>
        <p:sp>
          <p:nvSpPr>
            <p:cNvPr id="19" name="TextBox 18">
              <a:extLst>
                <a:ext uri="{FF2B5EF4-FFF2-40B4-BE49-F238E27FC236}">
                  <a16:creationId xmlns:a16="http://schemas.microsoft.com/office/drawing/2014/main" id="{E0CB23CD-3B9D-41D0-8317-6CC06D9C7838}"/>
                </a:ext>
              </a:extLst>
            </p:cNvPr>
            <p:cNvSpPr txBox="1"/>
            <p:nvPr/>
          </p:nvSpPr>
          <p:spPr>
            <a:xfrm>
              <a:off x="3875802" y="6535380"/>
              <a:ext cx="3144033" cy="286295"/>
            </a:xfrm>
            <a:prstGeom prst="rect">
              <a:avLst/>
            </a:prstGeom>
            <a:noFill/>
          </p:spPr>
          <p:txBody>
            <a:bodyPr wrap="square" rtlCol="0">
              <a:spAutoFit/>
            </a:bodyPr>
            <a:lstStyle/>
            <a:p>
              <a:pPr defTabSz="914400"/>
              <a:r>
                <a:rPr lang="en-US" sz="1200" dirty="0">
                  <a:solidFill>
                    <a:srgbClr val="000000"/>
                  </a:solidFill>
                </a:rPr>
                <a:t>Source: UNAIDS 2023 report</a:t>
              </a:r>
              <a:endParaRPr lang="en-KE" sz="1200" dirty="0">
                <a:solidFill>
                  <a:srgbClr val="000000"/>
                </a:solidFill>
              </a:endParaRPr>
            </a:p>
          </p:txBody>
        </p:sp>
        <mc:AlternateContent xmlns:mc="http://schemas.openxmlformats.org/markup-compatibility/2006" xmlns:cx1="http://schemas.microsoft.com/office/drawing/2015/9/8/chartex">
          <mc:Choice Requires="cx1">
            <p:graphicFrame>
              <p:nvGraphicFramePr>
                <p:cNvPr id="20" name="Chart 19">
                  <a:extLst>
                    <a:ext uri="{FF2B5EF4-FFF2-40B4-BE49-F238E27FC236}">
                      <a16:creationId xmlns:a16="http://schemas.microsoft.com/office/drawing/2014/main" id="{91DDFAB9-F059-4280-BC61-E909714A0670}"/>
                    </a:ext>
                  </a:extLst>
                </p:cNvPr>
                <p:cNvGraphicFramePr/>
                <p:nvPr>
                  <p:extLst>
                    <p:ext uri="{D42A27DB-BD31-4B8C-83A1-F6EECF244321}">
                      <p14:modId xmlns:p14="http://schemas.microsoft.com/office/powerpoint/2010/main" val="1412601917"/>
                    </p:ext>
                  </p:extLst>
                </p:nvPr>
              </p:nvGraphicFramePr>
              <p:xfrm>
                <a:off x="838200" y="1533060"/>
                <a:ext cx="5065735" cy="4990056"/>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0" name="Chart 19">
                  <a:extLst>
                    <a:ext uri="{FF2B5EF4-FFF2-40B4-BE49-F238E27FC236}">
                      <a16:creationId xmlns:a16="http://schemas.microsoft.com/office/drawing/2014/main" id="{91DDFAB9-F059-4280-BC61-E909714A0670}"/>
                    </a:ext>
                  </a:extLst>
                </p:cNvPr>
                <p:cNvPicPr>
                  <a:picLocks noGrp="1" noRot="1" noChangeAspect="1" noMove="1" noResize="1" noEditPoints="1" noAdjustHandles="1" noChangeArrowheads="1" noChangeShapeType="1"/>
                </p:cNvPicPr>
                <p:nvPr/>
              </p:nvPicPr>
              <p:blipFill>
                <a:blip r:embed="rId6"/>
                <a:stretch>
                  <a:fillRect/>
                </a:stretch>
              </p:blipFill>
              <p:spPr>
                <a:xfrm>
                  <a:off x="407052" y="1270671"/>
                  <a:ext cx="5073537" cy="4828026"/>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1" name="Chart 20">
                  <a:extLst>
                    <a:ext uri="{FF2B5EF4-FFF2-40B4-BE49-F238E27FC236}">
                      <a16:creationId xmlns:a16="http://schemas.microsoft.com/office/drawing/2014/main" id="{D3685FF1-0552-40D8-B194-BA95C300E4E7}"/>
                    </a:ext>
                  </a:extLst>
                </p:cNvPr>
                <p:cNvGraphicFramePr/>
                <p:nvPr>
                  <p:extLst>
                    <p:ext uri="{D42A27DB-BD31-4B8C-83A1-F6EECF244321}">
                      <p14:modId xmlns:p14="http://schemas.microsoft.com/office/powerpoint/2010/main" val="1281409226"/>
                    </p:ext>
                  </p:extLst>
                </p:nvPr>
              </p:nvGraphicFramePr>
              <p:xfrm>
                <a:off x="6553111" y="1835048"/>
                <a:ext cx="5356299" cy="4685909"/>
              </p:xfrm>
              <a:graphic>
                <a:graphicData uri="http://schemas.microsoft.com/office/drawing/2014/chartex">
                  <cx:chart xmlns:cx="http://schemas.microsoft.com/office/drawing/2014/chartex" xmlns:r="http://schemas.openxmlformats.org/officeDocument/2006/relationships" r:id="rId7"/>
                </a:graphicData>
              </a:graphic>
            </p:graphicFrame>
          </mc:Choice>
          <mc:Fallback xmlns="">
            <p:pic>
              <p:nvPicPr>
                <p:cNvPr id="21" name="Chart 20">
                  <a:extLst>
                    <a:ext uri="{FF2B5EF4-FFF2-40B4-BE49-F238E27FC236}">
                      <a16:creationId xmlns:a16="http://schemas.microsoft.com/office/drawing/2014/main" id="{D3685FF1-0552-40D8-B194-BA95C300E4E7}"/>
                    </a:ext>
                  </a:extLst>
                </p:cNvPr>
                <p:cNvPicPr>
                  <a:picLocks noGrp="1" noRot="1" noChangeAspect="1" noMove="1" noResize="1" noEditPoints="1" noAdjustHandles="1" noChangeArrowheads="1" noChangeShapeType="1"/>
                </p:cNvPicPr>
                <p:nvPr/>
              </p:nvPicPr>
              <p:blipFill>
                <a:blip r:embed="rId8"/>
                <a:stretch>
                  <a:fillRect/>
                </a:stretch>
              </p:blipFill>
              <p:spPr>
                <a:xfrm>
                  <a:off x="6130765" y="1562853"/>
                  <a:ext cx="5364549" cy="4533754"/>
                </a:xfrm>
                <a:prstGeom prst="rect">
                  <a:avLst/>
                </a:prstGeom>
              </p:spPr>
            </p:pic>
          </mc:Fallback>
        </mc:AlternateContent>
        <mc:AlternateContent xmlns:mc="http://schemas.openxmlformats.org/markup-compatibility/2006" xmlns:cx1="http://schemas.microsoft.com/office/drawing/2015/9/8/chartex">
          <mc:Choice Requires="cx1">
            <p:graphicFrame>
              <p:nvGraphicFramePr>
                <p:cNvPr id="22" name="Chart 21">
                  <a:extLst>
                    <a:ext uri="{FF2B5EF4-FFF2-40B4-BE49-F238E27FC236}">
                      <a16:creationId xmlns:a16="http://schemas.microsoft.com/office/drawing/2014/main" id="{0E5035E6-F23F-44D2-B710-E09266207983}"/>
                    </a:ext>
                  </a:extLst>
                </p:cNvPr>
                <p:cNvGraphicFramePr/>
                <p:nvPr>
                  <p:extLst>
                    <p:ext uri="{D42A27DB-BD31-4B8C-83A1-F6EECF244321}">
                      <p14:modId xmlns:p14="http://schemas.microsoft.com/office/powerpoint/2010/main" val="3892430764"/>
                    </p:ext>
                  </p:extLst>
                </p:nvPr>
              </p:nvGraphicFramePr>
              <p:xfrm>
                <a:off x="839744" y="1861943"/>
                <a:ext cx="5258842" cy="4685909"/>
              </p:xfrm>
              <a:graphic>
                <a:graphicData uri="http://schemas.microsoft.com/office/drawing/2014/chartex">
                  <cx:chart xmlns:cx="http://schemas.microsoft.com/office/drawing/2014/chartex" xmlns:r="http://schemas.openxmlformats.org/officeDocument/2006/relationships" r:id="rId9"/>
                </a:graphicData>
              </a:graphic>
            </p:graphicFrame>
          </mc:Choice>
          <mc:Fallback xmlns="">
            <p:pic>
              <p:nvPicPr>
                <p:cNvPr id="22" name="Chart 21">
                  <a:extLst>
                    <a:ext uri="{FF2B5EF4-FFF2-40B4-BE49-F238E27FC236}">
                      <a16:creationId xmlns:a16="http://schemas.microsoft.com/office/drawing/2014/main" id="{0E5035E6-F23F-44D2-B710-E09266207983}"/>
                    </a:ext>
                  </a:extLst>
                </p:cNvPr>
                <p:cNvPicPr>
                  <a:picLocks noGrp="1" noRot="1" noChangeAspect="1" noMove="1" noResize="1" noEditPoints="1" noAdjustHandles="1" noChangeArrowheads="1" noChangeShapeType="1"/>
                </p:cNvPicPr>
                <p:nvPr/>
              </p:nvPicPr>
              <p:blipFill>
                <a:blip r:embed="rId10"/>
                <a:stretch>
                  <a:fillRect/>
                </a:stretch>
              </p:blipFill>
              <p:spPr>
                <a:xfrm>
                  <a:off x="408598" y="1588875"/>
                  <a:ext cx="5266942" cy="4533754"/>
                </a:xfrm>
                <a:prstGeom prst="rect">
                  <a:avLst/>
                </a:prstGeom>
              </p:spPr>
            </p:pic>
          </mc:Fallback>
        </mc:AlternateContent>
        <p:sp>
          <p:nvSpPr>
            <p:cNvPr id="23" name="TextBox 22">
              <a:extLst>
                <a:ext uri="{FF2B5EF4-FFF2-40B4-BE49-F238E27FC236}">
                  <a16:creationId xmlns:a16="http://schemas.microsoft.com/office/drawing/2014/main" id="{44F82BA5-A802-407B-AF0F-891C20377EFB}"/>
                </a:ext>
              </a:extLst>
            </p:cNvPr>
            <p:cNvSpPr txBox="1"/>
            <p:nvPr/>
          </p:nvSpPr>
          <p:spPr>
            <a:xfrm>
              <a:off x="1590969" y="1407815"/>
              <a:ext cx="4107164" cy="349916"/>
            </a:xfrm>
            <a:prstGeom prst="rect">
              <a:avLst/>
            </a:prstGeom>
            <a:noFill/>
          </p:spPr>
          <p:txBody>
            <a:bodyPr wrap="square" rtlCol="0">
              <a:spAutoFit/>
            </a:bodyPr>
            <a:lstStyle/>
            <a:p>
              <a:pPr defTabSz="914400"/>
              <a:r>
                <a:rPr lang="en-US" sz="1600" dirty="0">
                  <a:solidFill>
                    <a:srgbClr val="000000"/>
                  </a:solidFill>
                </a:rPr>
                <a:t>New HIV infections, 2022 (n = 1.3m</a:t>
              </a:r>
              <a:r>
                <a:rPr lang="en-US" sz="1400" dirty="0">
                  <a:solidFill>
                    <a:srgbClr val="000000"/>
                  </a:solidFill>
                </a:rPr>
                <a:t>)</a:t>
              </a:r>
              <a:endParaRPr lang="en-KE" sz="1400" dirty="0">
                <a:solidFill>
                  <a:srgbClr val="000000"/>
                </a:solidFill>
              </a:endParaRPr>
            </a:p>
          </p:txBody>
        </p:sp>
        <p:sp>
          <p:nvSpPr>
            <p:cNvPr id="24" name="Rectangle 23">
              <a:extLst>
                <a:ext uri="{FF2B5EF4-FFF2-40B4-BE49-F238E27FC236}">
                  <a16:creationId xmlns:a16="http://schemas.microsoft.com/office/drawing/2014/main" id="{152D9B87-62FB-43BD-B28A-BE0A04373E52}"/>
                </a:ext>
              </a:extLst>
            </p:cNvPr>
            <p:cNvSpPr/>
            <p:nvPr/>
          </p:nvSpPr>
          <p:spPr>
            <a:xfrm>
              <a:off x="2753139" y="1861943"/>
              <a:ext cx="2206487" cy="2605286"/>
            </a:xfrm>
            <a:prstGeom prst="rect">
              <a:avLst/>
            </a:prstGeom>
            <a:noFill/>
            <a:ln w="1016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400" b="0" i="0" u="none" strike="noStrike" kern="0" cap="none" spc="0" normalizeH="0" baseline="0" noProof="0">
                <a:ln>
                  <a:noFill/>
                </a:ln>
                <a:solidFill>
                  <a:srgbClr val="FFFFFF"/>
                </a:solidFill>
                <a:effectLst/>
                <a:uLnTx/>
                <a:uFillTx/>
                <a:ea typeface="+mn-ea"/>
                <a:cs typeface="+mn-cs"/>
              </a:endParaRPr>
            </a:p>
          </p:txBody>
        </p:sp>
        <p:sp>
          <p:nvSpPr>
            <p:cNvPr id="25" name="Rectangle 24">
              <a:extLst>
                <a:ext uri="{FF2B5EF4-FFF2-40B4-BE49-F238E27FC236}">
                  <a16:creationId xmlns:a16="http://schemas.microsoft.com/office/drawing/2014/main" id="{AD9DCCB2-8D0C-42F3-B4A2-CECBCE41E9A4}"/>
                </a:ext>
              </a:extLst>
            </p:cNvPr>
            <p:cNvSpPr/>
            <p:nvPr/>
          </p:nvSpPr>
          <p:spPr>
            <a:xfrm>
              <a:off x="2750553" y="4506390"/>
              <a:ext cx="1502948" cy="1986997"/>
            </a:xfrm>
            <a:prstGeom prst="rect">
              <a:avLst/>
            </a:prstGeom>
            <a:noFill/>
            <a:ln w="1016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400" b="0" i="0" u="none" strike="noStrike" kern="0" cap="none" spc="0" normalizeH="0" baseline="0" noProof="0">
                <a:ln>
                  <a:noFill/>
                </a:ln>
                <a:solidFill>
                  <a:srgbClr val="FFFFFF"/>
                </a:solidFill>
                <a:effectLst/>
                <a:uLnTx/>
                <a:uFillTx/>
                <a:ea typeface="+mn-ea"/>
                <a:cs typeface="+mn-cs"/>
              </a:endParaRPr>
            </a:p>
          </p:txBody>
        </p:sp>
        <p:sp>
          <p:nvSpPr>
            <p:cNvPr id="26" name="Rectangle 25">
              <a:extLst>
                <a:ext uri="{FF2B5EF4-FFF2-40B4-BE49-F238E27FC236}">
                  <a16:creationId xmlns:a16="http://schemas.microsoft.com/office/drawing/2014/main" id="{A373B676-86C9-4F70-BFB6-3D781029EBA4}"/>
                </a:ext>
              </a:extLst>
            </p:cNvPr>
            <p:cNvSpPr/>
            <p:nvPr/>
          </p:nvSpPr>
          <p:spPr>
            <a:xfrm>
              <a:off x="10859784" y="5456321"/>
              <a:ext cx="1049626" cy="738996"/>
            </a:xfrm>
            <a:prstGeom prst="rect">
              <a:avLst/>
            </a:prstGeom>
            <a:noFill/>
            <a:ln w="1016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400" b="0" i="0" u="none" strike="noStrike" kern="0" cap="none" spc="0" normalizeH="0" baseline="0" noProof="0">
                <a:ln>
                  <a:noFill/>
                </a:ln>
                <a:solidFill>
                  <a:srgbClr val="FFFFFF"/>
                </a:solidFill>
                <a:effectLst/>
                <a:uLnTx/>
                <a:uFillTx/>
                <a:ea typeface="+mn-ea"/>
                <a:cs typeface="+mn-cs"/>
              </a:endParaRPr>
            </a:p>
          </p:txBody>
        </p:sp>
        <p:sp>
          <p:nvSpPr>
            <p:cNvPr id="27" name="Rectangle 26">
              <a:extLst>
                <a:ext uri="{FF2B5EF4-FFF2-40B4-BE49-F238E27FC236}">
                  <a16:creationId xmlns:a16="http://schemas.microsoft.com/office/drawing/2014/main" id="{3D8D0655-F393-49EC-8FD1-93820B6BE771}"/>
                </a:ext>
              </a:extLst>
            </p:cNvPr>
            <p:cNvSpPr/>
            <p:nvPr/>
          </p:nvSpPr>
          <p:spPr>
            <a:xfrm>
              <a:off x="11452299" y="6195317"/>
              <a:ext cx="457111" cy="298070"/>
            </a:xfrm>
            <a:prstGeom prst="rect">
              <a:avLst/>
            </a:prstGeom>
            <a:noFill/>
            <a:ln w="1016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KE" sz="1400" b="0" i="0" u="none" strike="noStrike" kern="0" cap="none" spc="0" normalizeH="0" baseline="0" noProof="0">
                <a:ln>
                  <a:noFill/>
                </a:ln>
                <a:solidFill>
                  <a:srgbClr val="FFFFFF"/>
                </a:solidFill>
                <a:effectLst/>
                <a:uLnTx/>
                <a:uFillTx/>
                <a:ea typeface="+mn-ea"/>
                <a:cs typeface="+mn-cs"/>
              </a:endParaRPr>
            </a:p>
          </p:txBody>
        </p:sp>
      </p:grpSp>
    </p:spTree>
    <p:extLst>
      <p:ext uri="{BB962C8B-B14F-4D97-AF65-F5344CB8AC3E}">
        <p14:creationId xmlns:p14="http://schemas.microsoft.com/office/powerpoint/2010/main" val="3645921692"/>
      </p:ext>
    </p:extLst>
  </p:cSld>
  <p:clrMapOvr>
    <a:masterClrMapping/>
  </p:clrMapOvr>
</p:sld>
</file>

<file path=ppt/theme/theme1.xml><?xml version="1.0" encoding="utf-8"?>
<a:theme xmlns:a="http://schemas.openxmlformats.org/drawingml/2006/main" name="IAS2023">
  <a:themeElements>
    <a:clrScheme name="AIDS 2024">
      <a:dk1>
        <a:srgbClr val="000000"/>
      </a:dk1>
      <a:lt1>
        <a:srgbClr val="FFFFFF"/>
      </a:lt1>
      <a:dk2>
        <a:srgbClr val="E0001B"/>
      </a:dk2>
      <a:lt2>
        <a:srgbClr val="FFFFFF"/>
      </a:lt2>
      <a:accent1>
        <a:srgbClr val="2C90CF"/>
      </a:accent1>
      <a:accent2>
        <a:srgbClr val="F9B300"/>
      </a:accent2>
      <a:accent3>
        <a:srgbClr val="E0001B"/>
      </a:accent3>
      <a:accent4>
        <a:srgbClr val="8A3FFC"/>
      </a:accent4>
      <a:accent5>
        <a:srgbClr val="08BDBA"/>
      </a:accent5>
      <a:accent6>
        <a:srgbClr val="FF8D00"/>
      </a:accent6>
      <a:hlink>
        <a:srgbClr val="E0001B"/>
      </a:hlink>
      <a:folHlink>
        <a:srgbClr val="E0001B"/>
      </a:folHlink>
    </a:clrScheme>
    <a:fontScheme name="IAS Verdana">
      <a:majorFont>
        <a:latin typeface="Verdana Bold"/>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C0E6AB67-CD9B-A246-B6CE-F81BDAD84354}" vid="{5D216F09-CBF6-154B-A948-A440F68D8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OSAIC Template Colors">
    <a:dk1>
      <a:srgbClr val="625E58"/>
    </a:dk1>
    <a:lt1>
      <a:srgbClr val="FFFFFF"/>
    </a:lt1>
    <a:dk2>
      <a:srgbClr val="625E58"/>
    </a:dk2>
    <a:lt2>
      <a:srgbClr val="E7E6E6"/>
    </a:lt2>
    <a:accent1>
      <a:srgbClr val="05676D"/>
    </a:accent1>
    <a:accent2>
      <a:srgbClr val="AF3158"/>
    </a:accent2>
    <a:accent3>
      <a:srgbClr val="DE9F3B"/>
    </a:accent3>
    <a:accent4>
      <a:srgbClr val="645F59"/>
    </a:accent4>
    <a:accent5>
      <a:srgbClr val="50A849"/>
    </a:accent5>
    <a:accent6>
      <a:srgbClr val="919191"/>
    </a:accent6>
    <a:hlink>
      <a:srgbClr val="057AB2"/>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f893405-3d04-4125-8667-2069a7a8f33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D5AFDF2989094B846215944EAA1895" ma:contentTypeVersion="17" ma:contentTypeDescription="Create a new document." ma:contentTypeScope="" ma:versionID="4391e2cb50ed6e072746c60ca215e946">
  <xsd:schema xmlns:xsd="http://www.w3.org/2001/XMLSchema" xmlns:xs="http://www.w3.org/2001/XMLSchema" xmlns:p="http://schemas.microsoft.com/office/2006/metadata/properties" xmlns:ns3="1f893405-3d04-4125-8667-2069a7a8f333" xmlns:ns4="68a5c628-16cf-4991-9858-d8a7af271d3e" targetNamespace="http://schemas.microsoft.com/office/2006/metadata/properties" ma:root="true" ma:fieldsID="3fc3ca55dcdfbfcab1bbc0f78cbe696f" ns3:_="" ns4:_="">
    <xsd:import namespace="1f893405-3d04-4125-8667-2069a7a8f333"/>
    <xsd:import namespace="68a5c628-16cf-4991-9858-d8a7af271d3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893405-3d04-4125-8667-2069a7a8f3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a5c628-16cf-4991-9858-d8a7af271d3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291327-5370-4863-A0C3-5771F58C1D53}">
  <ds:schemaRefs>
    <ds:schemaRef ds:uri="http://purl.org/dc/terms/"/>
    <ds:schemaRef ds:uri="1f893405-3d04-4125-8667-2069a7a8f333"/>
    <ds:schemaRef ds:uri="http://schemas.openxmlformats.org/package/2006/metadata/core-properties"/>
    <ds:schemaRef ds:uri="http://www.w3.org/XML/1998/namespace"/>
    <ds:schemaRef ds:uri="http://purl.org/dc/dcmitype/"/>
    <ds:schemaRef ds:uri="http://schemas.microsoft.com/office/2006/documentManagement/types"/>
    <ds:schemaRef ds:uri="http://purl.org/dc/elements/1.1/"/>
    <ds:schemaRef ds:uri="68a5c628-16cf-4991-9858-d8a7af271d3e"/>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3DD566B-452A-453C-995B-4211E4D322F7}">
  <ds:schemaRefs>
    <ds:schemaRef ds:uri="http://schemas.microsoft.com/sharepoint/v3/contenttype/forms"/>
  </ds:schemaRefs>
</ds:datastoreItem>
</file>

<file path=customXml/itemProps3.xml><?xml version="1.0" encoding="utf-8"?>
<ds:datastoreItem xmlns:ds="http://schemas.openxmlformats.org/officeDocument/2006/customXml" ds:itemID="{E582CBFE-A9C4-4410-9A4E-0923C4C5E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893405-3d04-4125-8667-2069a7a8f333"/>
    <ds:schemaRef ds:uri="68a5c628-16cf-4991-9858-d8a7af271d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v2</Template>
  <TotalTime>6718</TotalTime>
  <Words>4952</Words>
  <Application>Microsoft Office PowerPoint</Application>
  <PresentationFormat>Widescreen</PresentationFormat>
  <Paragraphs>507</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Calibri Light</vt:lpstr>
      <vt:lpstr>Courier New</vt:lpstr>
      <vt:lpstr>IAS Ribbon Sans Bold</vt:lpstr>
      <vt:lpstr>IAS Ribbon Sans Regular</vt:lpstr>
      <vt:lpstr>Verdana</vt:lpstr>
      <vt:lpstr>Verdana Bold</vt:lpstr>
      <vt:lpstr>Wingdings</vt:lpstr>
      <vt:lpstr>IAS2023</vt:lpstr>
      <vt:lpstr>PrEP implementation in low- and middle-income countries:  Challenges and opportunities</vt:lpstr>
      <vt:lpstr>Breaking the cycle:  From squandering to seizing opportunities for impactful HIV prevention</vt:lpstr>
      <vt:lpstr>Outline</vt:lpstr>
      <vt:lpstr>History of ARV-based HIV prevention</vt:lpstr>
      <vt:lpstr>History of ARV-based HIV prevention</vt:lpstr>
      <vt:lpstr>Global PrEP uptake</vt:lpstr>
      <vt:lpstr>Is 6.7 million PrEP initiations impressive?</vt:lpstr>
      <vt:lpstr>Gaps by region</vt:lpstr>
      <vt:lpstr>Gaps by region</vt:lpstr>
      <vt:lpstr>Failure to reach key populations with prevention</vt:lpstr>
      <vt:lpstr>High-income countries fail to match PrEP use to PrEP need</vt:lpstr>
      <vt:lpstr>Explanations (excuses) for slow progress</vt:lpstr>
      <vt:lpstr>What must we do now to address gaps?</vt:lpstr>
      <vt:lpstr>Choice improves coverage </vt:lpstr>
      <vt:lpstr>PrEP choice is becoming a reality – but very slowly</vt:lpstr>
      <vt:lpstr>Implementation studies offering PrEP choice</vt:lpstr>
      <vt:lpstr>Let’s set a new standard with Lenacapavir</vt:lpstr>
      <vt:lpstr>Simplify PrEP delivery: Decentralize, de-medicalize, innovate</vt:lpstr>
      <vt:lpstr>Reaching transgender women in Vietnam</vt:lpstr>
      <vt:lpstr>Reducing user burden among adolescent girls and young women in South Africa</vt:lpstr>
      <vt:lpstr>Using technology to engage young and vulnerable men who have sex with men in Brazil</vt:lpstr>
      <vt:lpstr>PowerPoint Presentation</vt:lpstr>
      <vt:lpstr>We need to address missed opportunities</vt:lpstr>
      <vt:lpstr>Missed opportunities with pregnant and breastfeeding people</vt:lpstr>
      <vt:lpstr>Protecting partners of index clients</vt:lpstr>
      <vt:lpstr>Possibilities of post-exposure prophylaxis (PEP) </vt:lpstr>
      <vt:lpstr>PrEP is not ART lite!</vt:lpstr>
      <vt:lpstr>Donors and governments, step up!</vt:lpstr>
      <vt:lpstr>Summary</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 implementation in low- and middle-income countries:  Challenges and opportunities</dc:title>
  <dc:creator>Celine Gomes</dc:creator>
  <cp:lastModifiedBy>Preview 9 Rack 2</cp:lastModifiedBy>
  <cp:revision>104</cp:revision>
  <dcterms:created xsi:type="dcterms:W3CDTF">2024-07-10T04:37:07Z</dcterms:created>
  <dcterms:modified xsi:type="dcterms:W3CDTF">2024-07-24T05:52:07Z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0x0101005FD5AFDF2989094B846215944EAA1895</vt:lpwstr>
  </property>
</Properties>
</file>