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4"/>
  </p:sldMasterIdLst>
  <p:notesMasterIdLst>
    <p:notesMasterId r:id="rId13"/>
  </p:notesMasterIdLst>
  <p:sldIdLst>
    <p:sldId id="265" r:id="rId5"/>
    <p:sldId id="267" r:id="rId6"/>
    <p:sldId id="266" r:id="rId7"/>
    <p:sldId id="268" r:id="rId8"/>
    <p:sldId id="264" r:id="rId9"/>
    <p:sldId id="272" r:id="rId10"/>
    <p:sldId id="274" r:id="rId11"/>
    <p:sldId id="26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AS Ribbon Sans Bold" panose="020B0604020202020204" charset="0"/>
      <p:bold r:id="rId18"/>
      <p:boldItalic r:id="rId19"/>
    </p:embeddedFont>
    <p:embeddedFont>
      <p:font typeface="IAS Ribbon Sans Regular" pitchFamily="50" charset="0"/>
      <p:regular r:id="rId20"/>
      <p: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Verdana Bold" panose="020B0804030504040204" pitchFamily="34" charset="0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D8EB92-3B0F-9062-938B-017E864B7A8B}" name="Jessica Jexler" initials="JJ" userId="S::jessica.jexler@iasociety.org::c50f2c87-c32a-4a3a-8c17-e0f1a898ee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F337CF-51B4-4650-A82E-A9284F84F0C5}" v="1" dt="2024-07-03T08:22:14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5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58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31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0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35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372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4386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B3F29-75B8-BD6C-204A-CAA4C9B12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Caption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8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0" r:id="rId4"/>
    <p:sldLayoutId id="2147483694" r:id="rId5"/>
    <p:sldLayoutId id="2147483691" r:id="rId6"/>
    <p:sldLayoutId id="2147483665" r:id="rId7"/>
    <p:sldLayoutId id="2147483667" r:id="rId8"/>
    <p:sldLayoutId id="2147483698" r:id="rId9"/>
    <p:sldLayoutId id="2147483699" r:id="rId10"/>
    <p:sldLayoutId id="2147483700" r:id="rId11"/>
    <p:sldLayoutId id="2147483686" r:id="rId12"/>
    <p:sldLayoutId id="2147483696" r:id="rId13"/>
    <p:sldLayoutId id="2147483687" r:id="rId14"/>
    <p:sldLayoutId id="2147483697" r:id="rId15"/>
    <p:sldLayoutId id="2147483674" r:id="rId16"/>
    <p:sldLayoutId id="214748368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B01AA6-DD30-0F30-0652-141BFD09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latin typeface="IAS Ribbon Sans Bold" pitchFamily="50" charset="0"/>
                <a:ea typeface="IAS Ribbon Sans Bold" pitchFamily="50" charset="0"/>
              </a:rPr>
              <a:t>Collaborative Initiative for Paediatric HIV Research and Education (CIPHER) Award Ceremony</a:t>
            </a:r>
            <a:endParaRPr lang="en-CH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EDA30-E55D-FF67-0BCB-C7BDB4E9F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5364956"/>
            <a:ext cx="7632700" cy="445294"/>
          </a:xfrm>
        </p:spPr>
        <p:txBody>
          <a:bodyPr/>
          <a:lstStyle/>
          <a:p>
            <a:r>
              <a:rPr lang="en-GB" dirty="0">
                <a:latin typeface="IAS Ribbon Sans Bold" pitchFamily="50" charset="0"/>
                <a:ea typeface="IAS Ribbon Sans Bold" pitchFamily="50" charset="0"/>
              </a:rPr>
              <a:t>Birgit </a:t>
            </a:r>
            <a:r>
              <a:rPr lang="en-GB" dirty="0" err="1">
                <a:latin typeface="IAS Ribbon Sans Bold" pitchFamily="50" charset="0"/>
                <a:ea typeface="IAS Ribbon Sans Bold" pitchFamily="50" charset="0"/>
              </a:rPr>
              <a:t>Poniatowski</a:t>
            </a:r>
            <a:r>
              <a:rPr lang="en-GB" dirty="0">
                <a:latin typeface="IAS Ribbon Sans Bold" pitchFamily="50" charset="0"/>
                <a:ea typeface="IAS Ribbon Sans Bold" pitchFamily="50" charset="0"/>
              </a:rPr>
              <a:t>, IAS – the International AIDS Society</a:t>
            </a:r>
          </a:p>
        </p:txBody>
      </p:sp>
    </p:spTree>
    <p:extLst>
      <p:ext uri="{BB962C8B-B14F-4D97-AF65-F5344CB8AC3E}">
        <p14:creationId xmlns:p14="http://schemas.microsoft.com/office/powerpoint/2010/main" val="429436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FA23D-F35B-E4CB-09D5-184D817F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710" y="720000"/>
            <a:ext cx="8477916" cy="1223964"/>
          </a:xfrm>
        </p:spPr>
        <p:txBody>
          <a:bodyPr>
            <a:noAutofit/>
          </a:bodyPr>
          <a:lstStyle/>
          <a:p>
            <a:r>
              <a:rPr lang="en-GB" sz="4700" dirty="0">
                <a:latin typeface="IAS Ribbon Sans Bold" pitchFamily="50" charset="0"/>
                <a:ea typeface="IAS Ribbon Sans Bold" pitchFamily="50" charset="0"/>
              </a:rPr>
              <a:t>CIPHER Grant Programme</a:t>
            </a:r>
            <a:endParaRPr lang="en-CH" sz="4700" dirty="0"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8AD497-6E51-C54A-D10A-3752724B5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IAS Ribbon Sans Bold" pitchFamily="50" charset="0"/>
                <a:ea typeface="IAS Ribbon Sans Bold" pitchFamily="50" charset="0"/>
              </a:rPr>
              <a:t>Objectives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IAS Ribbon Sans Regular" pitchFamily="50" charset="0"/>
                <a:ea typeface="IAS Ribbon Sans Regular" pitchFamily="50" charset="0"/>
              </a:rPr>
              <a:t>Award research grants to early-stage investigators in countries with limited resources for HIV research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IAS Ribbon Sans Regular" pitchFamily="50" charset="0"/>
                <a:ea typeface="IAS Ribbon Sans Regular" pitchFamily="50" charset="0"/>
              </a:rPr>
              <a:t>To address research gaps in paediatric and adolescent HIV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IAS Ribbon Sans Regular" pitchFamily="50" charset="0"/>
                <a:ea typeface="IAS Ribbon Sans Regular" pitchFamily="50" charset="0"/>
              </a:rPr>
              <a:t>Up to USD 140,000 for two years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IAS Ribbon Sans Regular" pitchFamily="50" charset="0"/>
                <a:ea typeface="IAS Ribbon Sans Regular" pitchFamily="50" charset="0"/>
              </a:rPr>
              <a:t>Applications can be submitted in </a:t>
            </a:r>
            <a:r>
              <a:rPr lang="en-GB" sz="2000" b="1" dirty="0">
                <a:latin typeface="IAS Ribbon Sans Regular" pitchFamily="50" charset="0"/>
                <a:ea typeface="IAS Ribbon Sans Regular" pitchFamily="50" charset="0"/>
              </a:rPr>
              <a:t>English</a:t>
            </a:r>
            <a:r>
              <a:rPr lang="en-GB" sz="2000" dirty="0">
                <a:latin typeface="IAS Ribbon Sans Regular" pitchFamily="50" charset="0"/>
                <a:ea typeface="IAS Ribbon Sans Regular" pitchFamily="50" charset="0"/>
              </a:rPr>
              <a:t> or </a:t>
            </a:r>
            <a:r>
              <a:rPr lang="en-GB" sz="2000" b="1" dirty="0">
                <a:latin typeface="IAS Ribbon Sans Regular" pitchFamily="50" charset="0"/>
                <a:ea typeface="IAS Ribbon Sans Regular" pitchFamily="50" charset="0"/>
              </a:rPr>
              <a:t>French</a:t>
            </a:r>
          </a:p>
          <a:p>
            <a:endParaRPr lang="en-CH" dirty="0">
              <a:latin typeface="IAS Ribbon Sans Bold" pitchFamily="50" charset="0"/>
              <a:ea typeface="IAS Ribbon Sans Bold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9EC5D-F292-61E5-AF6E-E0690DD3D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03" y="4082982"/>
            <a:ext cx="2164181" cy="21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9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smiling at the camera">
            <a:extLst>
              <a:ext uri="{FF2B5EF4-FFF2-40B4-BE49-F238E27FC236}">
                <a16:creationId xmlns:a16="http://schemas.microsoft.com/office/drawing/2014/main" id="{FBD6D830-1F87-9608-6226-5A3C551A27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376" b="12376"/>
          <a:stretch>
            <a:fillRect/>
          </a:stretch>
        </p:blipFill>
        <p:spPr/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574B07DA-6B6B-1D51-3FB9-BE0F0ECA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665295"/>
            <a:ext cx="5868990" cy="696906"/>
          </a:xfrm>
        </p:spPr>
        <p:txBody>
          <a:bodyPr>
            <a:normAutofit/>
          </a:bodyPr>
          <a:lstStyle/>
          <a:p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2024 CIPHER Grantee</a:t>
            </a:r>
            <a:endParaRPr lang="en-CH" dirty="0"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052596C3-AEC9-629B-027C-EEBFBB8E91DC}"/>
              </a:ext>
            </a:extLst>
          </p:cNvPr>
          <p:cNvSpPr txBox="1">
            <a:spLocks/>
          </p:cNvSpPr>
          <p:nvPr/>
        </p:nvSpPr>
        <p:spPr>
          <a:xfrm>
            <a:off x="309563" y="2681848"/>
            <a:ext cx="5437188" cy="36279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latin typeface="IAS Ribbon Sans Bold" pitchFamily="50" charset="0"/>
                <a:ea typeface="IAS Ribbon Sans Bold" pitchFamily="50" charset="0"/>
              </a:rPr>
              <a:t>Minh Nguyen </a:t>
            </a:r>
            <a:endParaRPr lang="en-US" sz="3200" b="1" dirty="0">
              <a:latin typeface="IAS Ribbon Sans Bold" pitchFamily="50" charset="0"/>
              <a:ea typeface="IAS Ribbon Sans Bold" pitchFamily="50" charset="0"/>
            </a:endParaRPr>
          </a:p>
          <a:p>
            <a:r>
              <a:rPr lang="en-CH" dirty="0">
                <a:latin typeface="IAS Ribbon Sans Regular" pitchFamily="50" charset="0"/>
                <a:ea typeface="IAS Ribbon Sans Regular" pitchFamily="50" charset="0"/>
              </a:rPr>
              <a:t>Hanoi</a:t>
            </a:r>
            <a:r>
              <a:rPr lang="en-GB" dirty="0">
                <a:latin typeface="IAS Ribbon Sans Regular" pitchFamily="50" charset="0"/>
                <a:ea typeface="IAS Ribbon Sans Regular" pitchFamily="50" charset="0"/>
              </a:rPr>
              <a:t> Medical University, Vietnam</a:t>
            </a:r>
          </a:p>
          <a:p>
            <a:endParaRPr lang="en-US" dirty="0">
              <a:latin typeface="IAS Ribbon Sans Regular" pitchFamily="50" charset="0"/>
              <a:ea typeface="IAS Ribbon Sans Regular" pitchFamily="50" charset="0"/>
            </a:endParaRPr>
          </a:p>
          <a:p>
            <a:r>
              <a:rPr lang="en-GB" dirty="0">
                <a:latin typeface="IAS Ribbon Sans Regular" pitchFamily="50" charset="0"/>
                <a:ea typeface="IAS Ribbon Sans Regular" pitchFamily="50" charset="0"/>
              </a:rPr>
              <a:t>Moving towards a status-neutral approach to improve HIV testing, prevention and care for adolescent and young men who have sex with men in Vietnam: adaptation of an evidence-based mobile health intervention</a:t>
            </a:r>
          </a:p>
          <a:p>
            <a:endParaRPr lang="en-US" dirty="0">
              <a:latin typeface="IAS Ribbon Sans Bold" pitchFamily="50" charset="0"/>
              <a:ea typeface="IAS Ribbon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1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BDBA58-4022-FA0C-76EF-419E4876D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563" y="2682000"/>
            <a:ext cx="5571638" cy="3820308"/>
          </a:xfrm>
        </p:spPr>
        <p:txBody>
          <a:bodyPr>
            <a:normAutofit fontScale="85000" lnSpcReduction="10000"/>
          </a:bodyPr>
          <a:lstStyle/>
          <a:p>
            <a:r>
              <a:rPr lang="en-CH" sz="3500" b="1">
                <a:latin typeface="IAS Ribbon Sans Bold" pitchFamily="50" charset="0"/>
                <a:ea typeface="IAS Ribbon Sans Bold" pitchFamily="50" charset="0"/>
              </a:rPr>
              <a:t>Clifford G</a:t>
            </a:r>
            <a:r>
              <a:rPr lang="en-US" sz="3500" b="1">
                <a:latin typeface="IAS Ribbon Sans Bold" pitchFamily="50" charset="0"/>
                <a:ea typeface="IAS Ribbon Sans Bold" pitchFamily="50" charset="0"/>
              </a:rPr>
              <a:t> </a:t>
            </a:r>
            <a:r>
              <a:rPr lang="en-CH" sz="3500" dirty="0">
                <a:latin typeface="IAS Ribbon Sans Bold" pitchFamily="50" charset="0"/>
                <a:ea typeface="IAS Ribbon Sans Bold" pitchFamily="50" charset="0"/>
              </a:rPr>
              <a:t>Banda</a:t>
            </a:r>
            <a:r>
              <a:rPr lang="en-US" sz="3500" dirty="0">
                <a:latin typeface="IAS Ribbon Sans Bold" pitchFamily="50" charset="0"/>
                <a:ea typeface="IAS Ribbon Sans Bold" pitchFamily="50" charset="0"/>
              </a:rPr>
              <a:t> </a:t>
            </a:r>
          </a:p>
          <a:p>
            <a:r>
              <a:rPr lang="en-CH" sz="2400" dirty="0">
                <a:latin typeface="IAS Ribbon Sans Regular" pitchFamily="50" charset="0"/>
                <a:ea typeface="IAS Ribbon Sans Regular" pitchFamily="50" charset="0"/>
              </a:rPr>
              <a:t>Malawi-Liverpool-</a:t>
            </a:r>
            <a:r>
              <a:rPr lang="en-CH" sz="2400" dirty="0" err="1">
                <a:latin typeface="IAS Ribbon Sans Regular" pitchFamily="50" charset="0"/>
                <a:ea typeface="IAS Ribbon Sans Regular" pitchFamily="50" charset="0"/>
              </a:rPr>
              <a:t>Wellcome</a:t>
            </a:r>
            <a:r>
              <a:rPr lang="en-CH" sz="2400" dirty="0">
                <a:latin typeface="IAS Ribbon Sans Regular" pitchFamily="50" charset="0"/>
                <a:ea typeface="IAS Ribbon Sans Regular" pitchFamily="50" charset="0"/>
              </a:rPr>
              <a:t> Programme, Kamuzu University of Health </a:t>
            </a:r>
            <a:r>
              <a:rPr lang="en-CH" sz="2400" dirty="0" err="1">
                <a:latin typeface="IAS Ribbon Sans Regular" pitchFamily="50" charset="0"/>
                <a:ea typeface="IAS Ribbon Sans Regular" pitchFamily="50" charset="0"/>
              </a:rPr>
              <a:t>Scienc</a:t>
            </a:r>
            <a:r>
              <a:rPr lang="en-US" sz="2400" dirty="0">
                <a:latin typeface="IAS Ribbon Sans Regular" pitchFamily="50" charset="0"/>
                <a:ea typeface="IAS Ribbon Sans Regular" pitchFamily="50" charset="0"/>
              </a:rPr>
              <a:t>e, </a:t>
            </a:r>
            <a:r>
              <a:rPr lang="en-CH" sz="2400" dirty="0">
                <a:latin typeface="IAS Ribbon Sans Regular" pitchFamily="50" charset="0"/>
                <a:ea typeface="IAS Ribbon Sans Regular" pitchFamily="50" charset="0"/>
              </a:rPr>
              <a:t>Malawi</a:t>
            </a:r>
            <a:endParaRPr lang="en-US" sz="2400" dirty="0">
              <a:latin typeface="IAS Ribbon Sans Regular" pitchFamily="50" charset="0"/>
              <a:ea typeface="IAS Ribbon Sans Regular" pitchFamily="50" charset="0"/>
            </a:endParaRPr>
          </a:p>
          <a:p>
            <a:endParaRPr lang="en-US" sz="2400" dirty="0">
              <a:latin typeface="IAS Ribbon Sans Regular" pitchFamily="50" charset="0"/>
              <a:ea typeface="IAS Ribbon Sans Regular" pitchFamily="50" charset="0"/>
            </a:endParaRPr>
          </a:p>
          <a:p>
            <a:r>
              <a:rPr lang="en-GB" sz="2400" dirty="0">
                <a:latin typeface="IAS Ribbon Sans Regular" pitchFamily="50" charset="0"/>
                <a:ea typeface="IAS Ribbon Sans Regular" pitchFamily="50" charset="0"/>
              </a:rPr>
              <a:t>Breastmilk transfer of cabotegravir and its association with infant growth, development and safety following intramuscular administration of long-acting cabotegravir for HIV pre-exposure prophylaxis in lactating mothers: an observational pharmacokinetic cohort study</a:t>
            </a:r>
            <a:endParaRPr lang="en-US" sz="2400" dirty="0">
              <a:latin typeface="IAS Ribbon Sans Regular" pitchFamily="50" charset="0"/>
              <a:ea typeface="IAS Ribbon Sans Regular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940397-92B2-747F-23AE-07A5F79F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665295"/>
            <a:ext cx="5868990" cy="696906"/>
          </a:xfrm>
        </p:spPr>
        <p:txBody>
          <a:bodyPr>
            <a:normAutofit/>
          </a:bodyPr>
          <a:lstStyle/>
          <a:p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2024 CIPHER Grantee</a:t>
            </a:r>
            <a:endParaRPr lang="en-CH" dirty="0"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6504DC-0274-43C1-848A-3A35C93A93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6F0F85D-AF1C-D918-6F30-53B6B56F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" r="7986"/>
          <a:stretch/>
        </p:blipFill>
        <p:spPr>
          <a:xfrm>
            <a:off x="6310800" y="1137600"/>
            <a:ext cx="4734000" cy="45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9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1E394E-8860-44B5-FD5C-A2E5DFEC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2nd International Paediatric HIV Symposium in Africa (IPHASA 2023) G</a:t>
            </a:r>
            <a:r>
              <a:rPr lang="en-CH" dirty="0">
                <a:latin typeface="IAS Ribbon Sans Bold" pitchFamily="50" charset="0"/>
                <a:ea typeface="IAS Ribbon Sans Bold" pitchFamily="50" charset="0"/>
              </a:rPr>
              <a:t>rant</a:t>
            </a:r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 Programme</a:t>
            </a:r>
            <a:br>
              <a:rPr lang="en-GB" dirty="0"/>
            </a:br>
            <a:endParaRPr lang="en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5038D5-7E99-8320-524C-A15D8298C8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4743450"/>
            <a:ext cx="7632700" cy="145732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latin typeface="IAS Ribbon Sans Bold" pitchFamily="50" charset="0"/>
                <a:ea typeface="IAS Ribbon Sans Bold" pitchFamily="50" charset="0"/>
              </a:rPr>
              <a:t>Theme:</a:t>
            </a:r>
            <a:r>
              <a:rPr lang="en-US" sz="2400" i="1" dirty="0">
                <a:latin typeface="IAS Ribbon Sans Bold" pitchFamily="50" charset="0"/>
                <a:ea typeface="IAS Ribbon Sans Bold" pitchFamily="50" charset="0"/>
              </a:rPr>
              <a:t> What can we do differently: Closing the gaps in paediatric HIV prevention, care, testing and treatment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solidFill>
                  <a:schemeClr val="accent1"/>
                </a:solidFill>
                <a:latin typeface="IAS Ribbon Sans Bold" pitchFamily="50" charset="0"/>
                <a:ea typeface="IAS Ribbon Sans Bold" pitchFamily="50" charset="0"/>
              </a:rPr>
              <a:t>Organizers: Ministry of Health of Uganda in collaboration with CIPHER of the IAS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51393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E8B7B4-AEE7-DA98-A8B6-2A64EF52A4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881" y="5112000"/>
            <a:ext cx="4855088" cy="1217673"/>
          </a:xfrm>
        </p:spPr>
        <p:txBody>
          <a:bodyPr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b="1" dirty="0" err="1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Ouma</a:t>
            </a:r>
            <a:r>
              <a:rPr lang="en-US" b="1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 Simple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The AIDS Support Organization (TASO)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Uganda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CH" dirty="0">
              <a:latin typeface="IAS Ribbon Sans Regular" pitchFamily="50" charset="0"/>
              <a:ea typeface="IAS Ribbon Sans Regular" pitchFamily="50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DFF56D-DC07-64D1-21FB-794B90A7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624" y="720000"/>
            <a:ext cx="8510476" cy="122396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IAS Ribbon Sans Bold" pitchFamily="50" charset="0"/>
                <a:ea typeface="IAS Ribbon Sans Bold" pitchFamily="50" charset="0"/>
              </a:rPr>
              <a:t>Implementation Science Research</a:t>
            </a:r>
            <a:r>
              <a:rPr lang="en-CH" sz="4400">
                <a:latin typeface="IAS Ribbon Sans Bold" pitchFamily="50" charset="0"/>
                <a:ea typeface="IAS Ribbon Sans Bold" pitchFamily="50" charset="0"/>
              </a:rPr>
              <a:t> Grant</a:t>
            </a:r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 recipients</a:t>
            </a:r>
            <a:endParaRPr lang="en-CH" dirty="0"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4EFFE9EA-DCB4-5AB7-6688-87F91D2D3518}"/>
              </a:ext>
            </a:extLst>
          </p:cNvPr>
          <p:cNvSpPr txBox="1">
            <a:spLocks/>
          </p:cNvSpPr>
          <p:nvPr/>
        </p:nvSpPr>
        <p:spPr>
          <a:xfrm>
            <a:off x="6284105" y="5112000"/>
            <a:ext cx="5302068" cy="1217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b="1" dirty="0" err="1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Ihuoma</a:t>
            </a:r>
            <a:r>
              <a:rPr lang="en-US" b="1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 Aaron </a:t>
            </a:r>
            <a:r>
              <a:rPr lang="en-US" b="1" dirty="0" err="1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Wali</a:t>
            </a:r>
            <a:endParaRPr lang="en-US" b="1" dirty="0">
              <a:solidFill>
                <a:srgbClr val="000000"/>
              </a:solidFill>
              <a:latin typeface="IAS Ribbon Sans Regular" pitchFamily="50" charset="0"/>
              <a:ea typeface="IAS Ribbon Sans Regular" pitchFamily="50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Rivers State University Teaching Hospital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0000"/>
                </a:solidFill>
                <a:latin typeface="IAS Ribbon Sans Regular" pitchFamily="50" charset="0"/>
                <a:ea typeface="IAS Ribbon Sans Regular" pitchFamily="50" charset="0"/>
              </a:rPr>
              <a:t>Nigeria 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CH" dirty="0">
              <a:latin typeface="IAS Ribbon Sans Regular" pitchFamily="50" charset="0"/>
              <a:ea typeface="IAS Ribbon Sans Regular" pitchFamily="50" charset="0"/>
            </a:endParaRPr>
          </a:p>
        </p:txBody>
      </p:sp>
      <p:pic>
        <p:nvPicPr>
          <p:cNvPr id="3" name="Picture 2" descr="A person with curly hair wearing a floral shirt&#10;&#10;Description automatically generated">
            <a:extLst>
              <a:ext uri="{FF2B5EF4-FFF2-40B4-BE49-F238E27FC236}">
                <a16:creationId xmlns:a16="http://schemas.microsoft.com/office/drawing/2014/main" id="{F9323D8B-3D72-4FC0-9C78-EC788DCD4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78"/>
          <a:stretch/>
        </p:blipFill>
        <p:spPr>
          <a:xfrm>
            <a:off x="7593862" y="2268000"/>
            <a:ext cx="2682554" cy="2700000"/>
          </a:xfrm>
          <a:prstGeom prst="rect">
            <a:avLst/>
          </a:prstGeom>
        </p:spPr>
      </p:pic>
      <p:pic>
        <p:nvPicPr>
          <p:cNvPr id="5" name="Picture 4" descr="A person in a blue suit holding a microphone&#10;&#10;Description automatically generated">
            <a:extLst>
              <a:ext uri="{FF2B5EF4-FFF2-40B4-BE49-F238E27FC236}">
                <a16:creationId xmlns:a16="http://schemas.microsoft.com/office/drawing/2014/main" id="{54A595A4-95EA-ABCF-ED32-D4B1B3A93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2588"/>
          <a:stretch/>
        </p:blipFill>
        <p:spPr>
          <a:xfrm>
            <a:off x="1876150" y="2268000"/>
            <a:ext cx="268255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E8B7B4-AEE7-DA98-A8B6-2A64EF52A4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881" y="5112000"/>
            <a:ext cx="4855088" cy="1217673"/>
          </a:xfrm>
        </p:spPr>
        <p:txBody>
          <a:bodyPr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latin typeface="IAS Ribbon Sans Regular" pitchFamily="50" charset="0"/>
                <a:ea typeface="IAS Ribbon Sans Regular" pitchFamily="50" charset="0"/>
              </a:rPr>
              <a:t>Valentina </a:t>
            </a:r>
            <a:r>
              <a:rPr lang="en-US" b="1" dirty="0" err="1">
                <a:latin typeface="IAS Ribbon Sans Regular" pitchFamily="50" charset="0"/>
                <a:ea typeface="IAS Ribbon Sans Regular" pitchFamily="50" charset="0"/>
              </a:rPr>
              <a:t>Trivella</a:t>
            </a:r>
            <a:r>
              <a:rPr lang="en-US" dirty="0">
                <a:latin typeface="IAS Ribbon Sans Regular" pitchFamily="50" charset="0"/>
                <a:ea typeface="IAS Ribbon Sans Regular" pitchFamily="50" charset="0"/>
              </a:rPr>
              <a:t>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IAS Ribbon Sans Regular" pitchFamily="50" charset="0"/>
                <a:ea typeface="IAS Ribbon Sans Regular" pitchFamily="50" charset="0"/>
              </a:rPr>
              <a:t>Right to Care NPC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IAS Ribbon Sans Regular" pitchFamily="50" charset="0"/>
                <a:ea typeface="IAS Ribbon Sans Regular" pitchFamily="50" charset="0"/>
              </a:rPr>
              <a:t>South Africa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DFF56D-DC07-64D1-21FB-794B90A7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624" y="720000"/>
            <a:ext cx="8510476" cy="122396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IAS Ribbon Sans Bold" pitchFamily="50" charset="0"/>
                <a:ea typeface="IAS Ribbon Sans Bold" pitchFamily="50" charset="0"/>
              </a:rPr>
              <a:t>Peer Learning Visit Grant</a:t>
            </a:r>
            <a:r>
              <a:rPr lang="en-US" dirty="0">
                <a:latin typeface="IAS Ribbon Sans Bold" pitchFamily="50" charset="0"/>
                <a:ea typeface="IAS Ribbon Sans Bold" pitchFamily="50" charset="0"/>
              </a:rPr>
              <a:t> recipients</a:t>
            </a:r>
            <a:endParaRPr lang="en-CH" dirty="0"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4EFFE9EA-DCB4-5AB7-6688-87F91D2D3518}"/>
              </a:ext>
            </a:extLst>
          </p:cNvPr>
          <p:cNvSpPr txBox="1">
            <a:spLocks/>
          </p:cNvSpPr>
          <p:nvPr/>
        </p:nvSpPr>
        <p:spPr>
          <a:xfrm>
            <a:off x="6070881" y="5116423"/>
            <a:ext cx="5564995" cy="1217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latin typeface="IAS Ribbon Sans Regular" pitchFamily="50" charset="0"/>
                <a:ea typeface="IAS Ribbon Sans Regular" pitchFamily="50" charset="0"/>
              </a:rPr>
              <a:t>Cyrus </a:t>
            </a:r>
            <a:r>
              <a:rPr lang="en-US" b="1" dirty="0" err="1">
                <a:latin typeface="IAS Ribbon Sans Regular" pitchFamily="50" charset="0"/>
                <a:ea typeface="IAS Ribbon Sans Regular" pitchFamily="50" charset="0"/>
              </a:rPr>
              <a:t>Mugo</a:t>
            </a:r>
            <a:r>
              <a:rPr lang="en-US" b="1" dirty="0">
                <a:latin typeface="IAS Ribbon Sans Regular" pitchFamily="50" charset="0"/>
                <a:ea typeface="IAS Ribbon Sans Regular" pitchFamily="50" charset="0"/>
              </a:rPr>
              <a:t>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IAS Ribbon Sans Regular" pitchFamily="50" charset="0"/>
                <a:ea typeface="IAS Ribbon Sans Regular" pitchFamily="50" charset="0"/>
              </a:rPr>
              <a:t>Kenyatta National Hospital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IAS Ribbon Sans Regular" pitchFamily="50" charset="0"/>
                <a:ea typeface="IAS Ribbon Sans Regular" pitchFamily="50" charset="0"/>
              </a:rPr>
              <a:t>Kenya</a:t>
            </a:r>
          </a:p>
        </p:txBody>
      </p:sp>
      <p:pic>
        <p:nvPicPr>
          <p:cNvPr id="2" name="Picture 1" descr="A person leaning against a wall&#10;&#10;Description automatically generated">
            <a:extLst>
              <a:ext uri="{FF2B5EF4-FFF2-40B4-BE49-F238E27FC236}">
                <a16:creationId xmlns:a16="http://schemas.microsoft.com/office/drawing/2014/main" id="{438E4CF0-08EB-4F7F-540D-20811CFAC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" t="9087" b="25833"/>
          <a:stretch/>
        </p:blipFill>
        <p:spPr>
          <a:xfrm>
            <a:off x="1995922" y="2268000"/>
            <a:ext cx="2685404" cy="2700000"/>
          </a:xfrm>
          <a:prstGeom prst="rect">
            <a:avLst/>
          </a:prstGeom>
        </p:spPr>
      </p:pic>
      <p:pic>
        <p:nvPicPr>
          <p:cNvPr id="4" name="Picture 3" descr="A person in a black shirt&#10;&#10;Description automatically generated">
            <a:extLst>
              <a:ext uri="{FF2B5EF4-FFF2-40B4-BE49-F238E27FC236}">
                <a16:creationId xmlns:a16="http://schemas.microsoft.com/office/drawing/2014/main" id="{FDB400C5-A4E3-59E2-8C66-2F6B2A518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76" y="2268000"/>
            <a:ext cx="268540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41F6B6-CEB0-522C-BD4F-6502D897F5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169" y="3000375"/>
            <a:ext cx="6329357" cy="3425826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000" dirty="0">
                <a:latin typeface="IAS Ribbon Sans Bold" pitchFamily="50" charset="0"/>
                <a:ea typeface="IAS Ribbon Sans Bold" pitchFamily="50" charset="0"/>
              </a:rPr>
              <a:t>Are you an early-stage investigator working on paediatric and adolescent HIV?</a:t>
            </a:r>
            <a:br>
              <a:rPr lang="en-GB" sz="6000" dirty="0">
                <a:latin typeface="IAS Ribbon Sans Bold" pitchFamily="50" charset="0"/>
                <a:ea typeface="IAS Ribbon Sans Bold" pitchFamily="50" charset="0"/>
              </a:rPr>
            </a:br>
            <a:br>
              <a:rPr lang="en-CH" sz="1800" dirty="0"/>
            </a:br>
            <a:br>
              <a:rPr lang="en-CH" sz="1800" dirty="0"/>
            </a:br>
            <a:r>
              <a:rPr lang="en-GB" sz="2800" dirty="0">
                <a:solidFill>
                  <a:schemeClr val="tx2"/>
                </a:solidFill>
                <a:latin typeface="IAS Ribbon Sans Bold" pitchFamily="50" charset="0"/>
                <a:ea typeface="IAS Ribbon Sans Bold" pitchFamily="50" charset="0"/>
              </a:rPr>
              <a:t>Applications open 2 September 2024</a:t>
            </a:r>
            <a:endParaRPr lang="en-CH" sz="2800" dirty="0">
              <a:solidFill>
                <a:schemeClr val="tx2"/>
              </a:solidFill>
              <a:latin typeface="IAS Ribbon Sans Bold" pitchFamily="50" charset="0"/>
              <a:ea typeface="IAS Ribbon Sans Bold" pitchFamily="50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EB2127-E087-ED7A-7FB4-C25FF066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70" y="663394"/>
            <a:ext cx="6329357" cy="2145122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800" dirty="0">
                <a:latin typeface="IAS Ribbon Sans Bold" pitchFamily="50" charset="0"/>
                <a:ea typeface="IAS Ribbon Sans Bold" pitchFamily="50" charset="0"/>
              </a:rPr>
              <a:t>Launch of the 2024/2025 CIPHER </a:t>
            </a:r>
            <a:r>
              <a:rPr lang="en-GB" sz="4800" dirty="0">
                <a:latin typeface="IAS Ribbon Sans Bold" pitchFamily="50" charset="0"/>
                <a:ea typeface="IAS Ribbon Sans Bold" pitchFamily="50" charset="0"/>
              </a:rPr>
              <a:t>Grant Programme</a:t>
            </a:r>
            <a:endParaRPr lang="en-CH" sz="4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4ED97C-10B3-F41E-A90B-054D36994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43" y="5327651"/>
            <a:ext cx="1450312" cy="1419225"/>
          </a:xfrm>
          <a:prstGeom prst="rect">
            <a:avLst/>
          </a:prstGeom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1F76200-754F-3F08-4512-A924A855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22" y="1735955"/>
            <a:ext cx="3194772" cy="31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0259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C0E6AB67-CD9B-A246-B6CE-F81BDAD84354}" vid="{5D216F09-CBF6-154B-A948-A440F68D81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21d4e6fb-9d12-4ec1-abec-688feafe814f">
      <Terms xmlns="http://schemas.microsoft.com/office/infopath/2007/PartnerControls"/>
    </lcf76f155ced4ddcb4097134ff3c332f>
    <SharedWithUsers xmlns="250929fa-9806-4449-af20-7947085fa170">
      <UserInfo>
        <DisplayName>Jessica Jexler</DisplayName>
        <AccountId>16838</AccountId>
        <AccountType/>
      </UserInfo>
      <UserInfo>
        <DisplayName>Priscilla Tsondai</DisplayName>
        <AccountId>35996</AccountId>
        <AccountType/>
      </UserInfo>
      <UserInfo>
        <DisplayName>Giulia Moschen</DisplayName>
        <AccountId>22400</AccountId>
        <AccountType/>
      </UserInfo>
      <UserInfo>
        <DisplayName>Justyna Gaczorek</DisplayName>
        <AccountId>11923</AccountId>
        <AccountType/>
      </UserInfo>
      <UserInfo>
        <DisplayName>Erika Lundström</DisplayName>
        <AccountId>54</AccountId>
        <AccountType/>
      </UserInfo>
      <UserInfo>
        <DisplayName>Marlène Bras</DisplayName>
        <AccountId>50</AccountId>
        <AccountType/>
      </UserInfo>
      <UserInfo>
        <DisplayName>Lorraine Rütti</DisplayName>
        <AccountId>486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AA8B93E3C0C54882DD00A936CC00FE" ma:contentTypeVersion="18" ma:contentTypeDescription="Create a new document." ma:contentTypeScope="" ma:versionID="b406ebbba16cad9c10681dcf0a319f96">
  <xsd:schema xmlns:xsd="http://www.w3.org/2001/XMLSchema" xmlns:xs="http://www.w3.org/2001/XMLSchema" xmlns:p="http://schemas.microsoft.com/office/2006/metadata/properties" xmlns:ns2="21d4e6fb-9d12-4ec1-abec-688feafe814f" xmlns:ns3="250929fa-9806-4449-af20-7947085fa170" targetNamespace="http://schemas.microsoft.com/office/2006/metadata/properties" ma:root="true" ma:fieldsID="f6e332c8fa07eb865da37a364ae2ab65" ns2:_="" ns3:_="">
    <xsd:import namespace="21d4e6fb-9d12-4ec1-abec-688feafe814f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4e6fb-9d12-4ec1-abec-688feafe8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92223-3203-41C1-8127-1679CA5FC84D}">
  <ds:schemaRefs>
    <ds:schemaRef ds:uri="http://schemas.microsoft.com/office/2006/documentManagement/types"/>
    <ds:schemaRef ds:uri="21d4e6fb-9d12-4ec1-abec-688feafe814f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250929fa-9806-4449-af20-7947085fa17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2A584DF-C554-4857-80FC-5080137159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E76DAF-9A55-4864-A165-6E8C4AAC00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d4e6fb-9d12-4ec1-abec-688feafe814f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AIDS-2024-Speaker-template_Verdana</Template>
  <TotalTime>196</TotalTime>
  <Words>286</Words>
  <Application>Microsoft Office PowerPoint</Application>
  <PresentationFormat>Widescreen</PresentationFormat>
  <Paragraphs>41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Verdana Bold</vt:lpstr>
      <vt:lpstr>Verdana</vt:lpstr>
      <vt:lpstr>Calibri</vt:lpstr>
      <vt:lpstr>Arial</vt:lpstr>
      <vt:lpstr>Courier New</vt:lpstr>
      <vt:lpstr>IAS Ribbon Sans Regular</vt:lpstr>
      <vt:lpstr>IAS Ribbon Sans Bold</vt:lpstr>
      <vt:lpstr>IAS2023</vt:lpstr>
      <vt:lpstr>Collaborative Initiative for Paediatric HIV Research and Education (CIPHER) Award Ceremony</vt:lpstr>
      <vt:lpstr>CIPHER Grant Programme</vt:lpstr>
      <vt:lpstr>2024 CIPHER Grantee</vt:lpstr>
      <vt:lpstr>2024 CIPHER Grantee</vt:lpstr>
      <vt:lpstr>2nd International Paediatric HIV Symposium in Africa (IPHASA 2023) Grant Programme </vt:lpstr>
      <vt:lpstr>Implementation Science Research Grant recipients</vt:lpstr>
      <vt:lpstr>Peer Learning Visit Grant recipients</vt:lpstr>
      <vt:lpstr>Launch of the 2024/2025 CIPHER Grant Programme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Justyna Gaczorek</dc:creator>
  <cp:lastModifiedBy>Preview 10 Rack 2</cp:lastModifiedBy>
  <cp:revision>69</cp:revision>
  <dcterms:created xsi:type="dcterms:W3CDTF">2024-06-20T08:56:15Z</dcterms:created>
  <dcterms:modified xsi:type="dcterms:W3CDTF">2024-07-24T16:06:39Z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0x01010025AA8B93E3C0C54882DD00A936CC00FE</vt:lpwstr>
  </property>
  <property fmtid="{D5CDD505-2E9C-101B-9397-08002B2CF9AE}" pid="3" name="MediaServiceImageTags">
    <vt:lpwstr/>
  </property>
</Properties>
</file>