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7" r:id="rId7"/>
    <p:sldId id="265" r:id="rId8"/>
    <p:sldId id="266" r:id="rId9"/>
    <p:sldId id="258" r:id="rId10"/>
    <p:sldId id="262" r:id="rId11"/>
    <p:sldId id="267" r:id="rId12"/>
    <p:sldId id="270" r:id="rId13"/>
    <p:sldId id="269" r:id="rId14"/>
    <p:sldId id="263" r:id="rId15"/>
    <p:sldId id="26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D53C78-3FBF-6867-6575-B3226A05D68B}" name="Esther Casas" initials="EC" userId="S::esther.casas@joburg.msf.org::9f8ddabd-8933-4606-8574-805d4a6f63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C8D54-EEF3-46FE-AB11-E9169979E070}" v="1" dt="2024-07-24T12:44:29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22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658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240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854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327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3092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88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3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03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36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46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2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3703-6ECA-FECA-67C1-3F3F8673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ICASA side-event </a:t>
            </a:r>
            <a:r>
              <a:rPr lang="en-US" sz="4000" dirty="0">
                <a:ea typeface="+mj-lt"/>
                <a:cs typeface="+mj-lt"/>
              </a:rPr>
              <a:t>Key takeaways</a:t>
            </a:r>
            <a:br>
              <a:rPr lang="en-US" sz="4000" dirty="0"/>
            </a:br>
            <a:r>
              <a:rPr lang="en-US" sz="2800" dirty="0">
                <a:ea typeface="Verdana Bold"/>
              </a:rPr>
              <a:t>Missing in actions: HIV &amp; TB care during emergencies  and humanitarian crisis</a:t>
            </a:r>
            <a:endParaRPr lang="fr-BE" sz="2800">
              <a:ea typeface="Verdana 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2917B-E2A0-88E0-B2AC-15AE4E2C7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696043"/>
            <a:ext cx="7357344" cy="385199"/>
          </a:xfrm>
        </p:spPr>
        <p:txBody>
          <a:bodyPr/>
          <a:lstStyle/>
          <a:p>
            <a:r>
              <a:rPr lang="en-GB" dirty="0"/>
              <a:t>Stéphanie </a:t>
            </a:r>
            <a:r>
              <a:rPr lang="en-GB" dirty="0" err="1"/>
              <a:t>Dreze</a:t>
            </a:r>
            <a:r>
              <a:rPr lang="en-GB" dirty="0"/>
              <a:t>, HIV/TB advocacy coordinator, MSF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83EE0-CC29-0737-064F-CF37533A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524" y="5231103"/>
            <a:ext cx="2103228" cy="87759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27234E-8F3B-DA67-A570-D735D96BC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1500" dirty="0">
                <a:ea typeface="+mj-lt"/>
                <a:cs typeface="+mj-lt"/>
              </a:rPr>
              <a:t>Resilience in a time of </a:t>
            </a:r>
            <a:r>
              <a:rPr lang="en-US" sz="1500" dirty="0" err="1">
                <a:ea typeface="+mj-lt"/>
                <a:cs typeface="+mj-lt"/>
              </a:rPr>
              <a:t>polycrises</a:t>
            </a:r>
            <a:r>
              <a:rPr lang="en-US" sz="1500" dirty="0">
                <a:ea typeface="+mj-lt"/>
                <a:cs typeface="+mj-lt"/>
              </a:rPr>
              <a:t>: How HIV programs are adapting to climate, humanitarian, political, and social crises</a:t>
            </a:r>
            <a:endParaRPr lang="en-US" sz="1500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871B-3D4D-7878-9D4F-7FEBE98E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</p:spPr>
        <p:txBody>
          <a:bodyPr>
            <a:normAutofit/>
          </a:bodyPr>
          <a:lstStyle/>
          <a:p>
            <a:r>
              <a:rPr lang="fr-BE" sz="3200" err="1"/>
              <a:t>Summary</a:t>
            </a:r>
            <a:r>
              <a:rPr lang="fr-BE" sz="3200"/>
              <a:t> of key discussion points: </a:t>
            </a:r>
            <a:r>
              <a:rPr lang="fr-BE" sz="3200">
                <a:solidFill>
                  <a:schemeClr val="accent1"/>
                </a:solidFill>
              </a:rPr>
              <a:t>Community/Self-management</a:t>
            </a:r>
          </a:p>
        </p:txBody>
      </p:sp>
      <p:pic>
        <p:nvPicPr>
          <p:cNvPr id="7" name="Content Placeholder 16" descr="A diagram of a patient&#10;&#10;Description automatically generated">
            <a:extLst>
              <a:ext uri="{FF2B5EF4-FFF2-40B4-BE49-F238E27FC236}">
                <a16:creationId xmlns:a16="http://schemas.microsoft.com/office/drawing/2014/main" id="{8DADA0E4-DF5A-3B0F-608F-162AAE59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15" y="2097090"/>
            <a:ext cx="4680088" cy="26679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AF882E-1745-F74C-D8CD-2C22A71B8B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720630"/>
            <a:ext cx="6225721" cy="410368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DSD for people with AHD?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Community-led services and briefing of people in case of unforeseen events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Mapping of existing services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Liaison with civil society organizations and communities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Verdan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C5F9E2-7438-E23C-4FE1-132A4955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A225BA-ACE9-AA9C-C1D2-6A1B011D96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3365099"/>
            <a:ext cx="5437187" cy="243141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dirty="0"/>
              <a:t>We have more tools today than what we had 20 years ago (DSD, person centered, community engagement, etc.).</a:t>
            </a:r>
            <a:endParaRPr lang="en-US" sz="2400" dirty="0">
              <a:ea typeface="Verdana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7C74-5D74-3CBB-65B9-4C6B51C4F7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8969" y="3036650"/>
            <a:ext cx="5437188" cy="3009484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HIV fatigue (including decreasing funding resources and sustainability narrative) (//East DRC) </a:t>
            </a:r>
            <a:endParaRPr lang="en-US" sz="2400" dirty="0">
              <a:ea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Blanket approach will not work (one size doesn’t fit all)</a:t>
            </a:r>
            <a:endParaRPr lang="en-US" sz="2400" dirty="0">
              <a:ea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Existing tools not broadly implemented</a:t>
            </a:r>
            <a:endParaRPr lang="fr-BE" sz="2400" dirty="0">
              <a:ea typeface="Verdana"/>
            </a:endParaRPr>
          </a:p>
          <a:p>
            <a:endParaRPr lang="fr-BE"/>
          </a:p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2119581-5674-02C5-61A4-CF795EF7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Principles</a:t>
            </a:r>
            <a:br>
              <a:rPr lang="en-US"/>
            </a:br>
            <a:r>
              <a:rPr lang="en-US" sz="2700">
                <a:solidFill>
                  <a:schemeClr val="accent1"/>
                </a:solidFill>
              </a:rPr>
              <a:t>Adaptability, creativity, pragmatism, and  mitigation measures (//DSD failure)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9CF56B-D598-BE23-37EA-8F9E5CD4F79D}"/>
              </a:ext>
            </a:extLst>
          </p:cNvPr>
          <p:cNvSpPr/>
          <p:nvPr/>
        </p:nvSpPr>
        <p:spPr>
          <a:xfrm>
            <a:off x="2016771" y="1953287"/>
            <a:ext cx="1651665" cy="1239316"/>
          </a:xfrm>
          <a:prstGeom prst="roundRect">
            <a:avLst/>
          </a:prstGeom>
          <a:blipFill rotWithShape="1">
            <a:blip r:embed="rId2"/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12F822-D4CD-A925-F942-0D6C450E52BA}"/>
              </a:ext>
            </a:extLst>
          </p:cNvPr>
          <p:cNvSpPr/>
          <p:nvPr/>
        </p:nvSpPr>
        <p:spPr>
          <a:xfrm>
            <a:off x="7852955" y="1987060"/>
            <a:ext cx="1590753" cy="1096028"/>
          </a:xfrm>
          <a:prstGeom prst="roundRect">
            <a:avLst/>
          </a:prstGeom>
          <a:blipFill rotWithShape="1">
            <a:blip r:embed="rId3"/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C8DF8F-43C6-3B7E-B17A-25A8C1BB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8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1F33-8109-A453-7ADF-486D82E693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04892"/>
            <a:ext cx="12192000" cy="2248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8000" err="1">
                <a:solidFill>
                  <a:schemeClr val="tx2"/>
                </a:solidFill>
                <a:latin typeface="+mj-lt"/>
              </a:rPr>
              <a:t>Thank</a:t>
            </a:r>
            <a:r>
              <a:rPr lang="fr-BE" sz="8000">
                <a:solidFill>
                  <a:schemeClr val="tx2"/>
                </a:solidFill>
                <a:latin typeface="+mj-lt"/>
              </a:rPr>
              <a:t> </a:t>
            </a:r>
            <a:r>
              <a:rPr lang="fr-BE" sz="8000" err="1">
                <a:solidFill>
                  <a:schemeClr val="tx2"/>
                </a:solidFill>
                <a:latin typeface="+mj-lt"/>
              </a:rPr>
              <a:t>you</a:t>
            </a:r>
            <a:r>
              <a:rPr lang="fr-BE" sz="8000">
                <a:solidFill>
                  <a:schemeClr val="tx2"/>
                </a:solidFill>
                <a:latin typeface="+mj-lt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025DE3-1460-E30A-1BDB-936F19B8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3B59A-F5D2-6473-CBC6-FA39295AC3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6" y="1859129"/>
            <a:ext cx="11138620" cy="4398514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WHO, Dr. Meg Doherty. </a:t>
            </a:r>
            <a:r>
              <a:rPr lang="en-US" sz="1600" dirty="0"/>
              <a:t>Director of the Department Global HIV, Hepatitis and Sexually Transmitted Infections Programs.</a:t>
            </a:r>
            <a:endParaRPr lang="en-US" sz="16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PEPFAR, Dr. Mike Reid. </a:t>
            </a:r>
            <a:r>
              <a:rPr lang="en-US" sz="1600" dirty="0"/>
              <a:t>Chief Science Officer.</a:t>
            </a:r>
            <a:endParaRPr lang="en-US" sz="1600" b="1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Zimbabwean National Network of People living with HIV (ZNNP+), Tatenda Makoni. </a:t>
            </a:r>
            <a:r>
              <a:rPr lang="en-US" sz="1600"/>
              <a:t>Executive Director</a:t>
            </a:r>
            <a:endParaRPr lang="en-US" sz="1600" b="1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a typeface="Verdana"/>
              </a:rPr>
              <a:t>Global Fund, Dr. Amir </a:t>
            </a:r>
            <a:r>
              <a:rPr lang="en-US" b="1" dirty="0" err="1">
                <a:ea typeface="Verdana"/>
              </a:rPr>
              <a:t>Shroufi</a:t>
            </a:r>
            <a:r>
              <a:rPr lang="en-US" b="1" dirty="0">
                <a:ea typeface="Verdana"/>
              </a:rPr>
              <a:t>. </a:t>
            </a:r>
            <a:r>
              <a:rPr lang="en-US" sz="1600" dirty="0">
                <a:ea typeface="Verdana"/>
              </a:rPr>
              <a:t>Senior Disease Advisor.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a typeface="Verdana"/>
              </a:rPr>
              <a:t>UNAIDS, Dr. </a:t>
            </a:r>
            <a:r>
              <a:rPr lang="en-US" b="1" dirty="0" err="1">
                <a:ea typeface="Verdana"/>
              </a:rPr>
              <a:t>Fodé</a:t>
            </a:r>
            <a:r>
              <a:rPr lang="en-US" b="1" dirty="0">
                <a:ea typeface="Verdana"/>
              </a:rPr>
              <a:t> </a:t>
            </a:r>
            <a:r>
              <a:rPr lang="en-US" b="1" dirty="0" err="1">
                <a:ea typeface="Verdana"/>
              </a:rPr>
              <a:t>Simaga</a:t>
            </a:r>
            <a:r>
              <a:rPr lang="en-US" b="1" dirty="0">
                <a:ea typeface="Verdana"/>
              </a:rPr>
              <a:t>. </a:t>
            </a:r>
            <a:r>
              <a:rPr lang="en-US" sz="1600" dirty="0">
                <a:ea typeface="Verdana"/>
              </a:rPr>
              <a:t>Director of Science, Services and Systems for 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ea typeface="Verdana"/>
              </a:rPr>
              <a:t>MSF, Dr. Antonio Flores, </a:t>
            </a:r>
            <a:r>
              <a:rPr lang="en-US" sz="1600">
                <a:ea typeface="Verdana"/>
              </a:rPr>
              <a:t>Senior HIV/TB advisor.</a:t>
            </a:r>
            <a:r>
              <a:rPr lang="en-US" b="1">
                <a:ea typeface="Verdana"/>
              </a:rPr>
              <a:t> Dr. Tom Ellman, </a:t>
            </a:r>
            <a:r>
              <a:rPr lang="en-US" sz="1600">
                <a:ea typeface="Verdana"/>
              </a:rPr>
              <a:t>Director Southern Africa Medical Unit</a:t>
            </a:r>
            <a:r>
              <a:rPr lang="en-US" b="1">
                <a:ea typeface="Verdana"/>
              </a:rPr>
              <a:t>. Stephanie Dreze, </a:t>
            </a:r>
            <a:r>
              <a:rPr lang="en-US" sz="1600">
                <a:ea typeface="Verdana"/>
              </a:rPr>
              <a:t>HIV/TB Advocacy Coordinator.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4309C-821C-1189-1F46-9648D785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</p:spPr>
        <p:txBody>
          <a:bodyPr>
            <a:noAutofit/>
          </a:bodyPr>
          <a:lstStyle/>
          <a:p>
            <a:r>
              <a:rPr lang="en-US" sz="3000" dirty="0"/>
              <a:t>ICASA side-event </a:t>
            </a:r>
            <a:br>
              <a:rPr lang="en-US" sz="3000" dirty="0"/>
            </a:br>
            <a:r>
              <a:rPr lang="en-US" sz="3000" dirty="0">
                <a:solidFill>
                  <a:schemeClr val="accent1"/>
                </a:solidFill>
              </a:rPr>
              <a:t>Panelists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AD70C-E97C-B9E1-4171-4B821720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881" y="5817047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4FD7-5FA6-3FD0-FA66-C42E92B8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</p:spPr>
        <p:txBody>
          <a:bodyPr>
            <a:normAutofit/>
          </a:bodyPr>
          <a:lstStyle/>
          <a:p>
            <a:r>
              <a:rPr lang="en-US" sz="4000"/>
              <a:t>MSF HIV activities in unstable settings,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D8ED1-FECB-1D67-AE3F-85C752A4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395DA-4D28-40EB-6426-A2C112D8F518}"/>
              </a:ext>
            </a:extLst>
          </p:cNvPr>
          <p:cNvSpPr txBox="1"/>
          <p:nvPr/>
        </p:nvSpPr>
        <p:spPr>
          <a:xfrm>
            <a:off x="8188036" y="2057400"/>
            <a:ext cx="367838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Verdana"/>
              </a:rPr>
              <a:t>Plus projects addressing the </a:t>
            </a:r>
            <a:r>
              <a:rPr lang="en-US" dirty="0">
                <a:ea typeface="Verdana"/>
              </a:rPr>
              <a:t>needs of: </a:t>
            </a:r>
          </a:p>
          <a:p>
            <a:endParaRPr lang="en-US" dirty="0">
              <a:ea typeface="Verdana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Verdana"/>
              </a:rPr>
              <a:t>Key populations and criminalized populations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Verdana"/>
              </a:rPr>
              <a:t>Natural disasters humanitarian settings</a:t>
            </a:r>
          </a:p>
        </p:txBody>
      </p:sp>
      <p:pic>
        <p:nvPicPr>
          <p:cNvPr id="5" name="Picture 4" descr="A pie chart with text&#10;&#10;Description automatically generated">
            <a:extLst>
              <a:ext uri="{FF2B5EF4-FFF2-40B4-BE49-F238E27FC236}">
                <a16:creationId xmlns:a16="http://schemas.microsoft.com/office/drawing/2014/main" id="{9C57C87E-CE00-3CF9-728B-CC7878CE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78" y="1733983"/>
            <a:ext cx="7591425" cy="38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4C1C-8B3B-2817-CAFB-E3AC8F9D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MSF and HIV in conflict and humanitarian settings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277F1C-43F8-F460-2C7F-CEC3882D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3" y="1873926"/>
            <a:ext cx="5986876" cy="1885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9D2F54-874A-DEC0-D752-83701AC6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75" y="1880023"/>
            <a:ext cx="4224200" cy="1879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17248B-0FE2-E438-0B8C-DDE2A002F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5" y="3968429"/>
            <a:ext cx="4715130" cy="2027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6BE155-EBA3-26BB-7713-1183D5984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A78E9E-FCBA-65E7-B811-4254B661E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499029"/>
            <a:ext cx="5426764" cy="2550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42DDA-C4A6-F2F2-8380-C387017A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7201" y="3797138"/>
            <a:ext cx="5426764" cy="242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F7F04-C855-FF81-1329-D4EFE068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2054272"/>
            <a:ext cx="5426764" cy="2604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13BDE-9C4F-5723-C018-533573690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B22A6-C5F2-4B97-2593-0321107A8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9" r="46658"/>
          <a:stretch/>
        </p:blipFill>
        <p:spPr>
          <a:xfrm>
            <a:off x="496874" y="3055439"/>
            <a:ext cx="1758733" cy="19484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336889-BC0D-F102-C290-640DC6A9DADE}"/>
              </a:ext>
            </a:extLst>
          </p:cNvPr>
          <p:cNvSpPr/>
          <p:nvPr/>
        </p:nvSpPr>
        <p:spPr>
          <a:xfrm>
            <a:off x="438367" y="2807487"/>
            <a:ext cx="3657600" cy="3359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4C1C-8B3B-2817-CAFB-E3AC8F9D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MSF, HIV and humanitarian settings – more recently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F071E-4808-29AA-76C6-24EE427A9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23" r="52255"/>
          <a:stretch/>
        </p:blipFill>
        <p:spPr>
          <a:xfrm>
            <a:off x="4346349" y="3054351"/>
            <a:ext cx="1813151" cy="228378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4439077-CA58-3EE6-5442-638B3A9CF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55" t="34509" r="2280" b="15688"/>
          <a:stretch/>
        </p:blipFill>
        <p:spPr>
          <a:xfrm>
            <a:off x="9315348" y="4645984"/>
            <a:ext cx="1859484" cy="1384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5CC220-AC87-02FD-840B-937C5915F4FE}"/>
              </a:ext>
            </a:extLst>
          </p:cNvPr>
          <p:cNvSpPr/>
          <p:nvPr/>
        </p:nvSpPr>
        <p:spPr>
          <a:xfrm>
            <a:off x="438367" y="2005391"/>
            <a:ext cx="3657600" cy="1030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sz="1600" b="1"/>
              <a:t>Cyclone Idai</a:t>
            </a:r>
          </a:p>
          <a:p>
            <a:r>
              <a:rPr lang="en-US" sz="1600"/>
              <a:t>Beira Mozambique and Mutare, Zimbabwe</a:t>
            </a:r>
            <a:endParaRPr lang="en-US" sz="1600">
              <a:ea typeface="Verdana"/>
            </a:endParaRPr>
          </a:p>
          <a:p>
            <a:pPr algn="l"/>
            <a:r>
              <a:rPr lang="en-US" sz="1600"/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84ECA-CD75-4051-611D-58D6ACCFC883}"/>
              </a:ext>
            </a:extLst>
          </p:cNvPr>
          <p:cNvSpPr/>
          <p:nvPr/>
        </p:nvSpPr>
        <p:spPr>
          <a:xfrm>
            <a:off x="4352916" y="2005391"/>
            <a:ext cx="365760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sz="1600" b="1"/>
              <a:t>Conflict</a:t>
            </a:r>
          </a:p>
          <a:p>
            <a:r>
              <a:rPr lang="en-US" sz="1600"/>
              <a:t>Cabo Delgado, Mozambique, 2022 to date</a:t>
            </a:r>
            <a:endParaRPr lang="en-US" sz="1600">
              <a:ea typeface="Verdan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FF92A-69BD-3ADE-CFB3-47839A185EF1}"/>
              </a:ext>
            </a:extLst>
          </p:cNvPr>
          <p:cNvSpPr/>
          <p:nvPr/>
        </p:nvSpPr>
        <p:spPr>
          <a:xfrm>
            <a:off x="8267464" y="2005391"/>
            <a:ext cx="3657600" cy="8229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r>
              <a:rPr lang="en-US" sz="1600" b="1"/>
              <a:t>Violence</a:t>
            </a:r>
          </a:p>
          <a:p>
            <a:pPr algn="l"/>
            <a:r>
              <a:rPr lang="en-US" sz="1600"/>
              <a:t>Abyei Special Administrative Area,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F67B1-87CB-6149-EDDA-21B6D38DBCF4}"/>
              </a:ext>
            </a:extLst>
          </p:cNvPr>
          <p:cNvSpPr/>
          <p:nvPr/>
        </p:nvSpPr>
        <p:spPr>
          <a:xfrm>
            <a:off x="1943100" y="2828351"/>
            <a:ext cx="2152867" cy="300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Facility closures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Treatment interruption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AHD-related deaths in cholera </a:t>
            </a:r>
            <a:r>
              <a:rPr lang="en-US" sz="1400" err="1">
                <a:solidFill>
                  <a:schemeClr val="tx1"/>
                </a:solidFill>
              </a:rPr>
              <a:t>centres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Food insecurity and survival sex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17BB4-DD56-A4BE-90F6-B6E2EE2F83D4}"/>
              </a:ext>
            </a:extLst>
          </p:cNvPr>
          <p:cNvSpPr/>
          <p:nvPr/>
        </p:nvSpPr>
        <p:spPr>
          <a:xfrm>
            <a:off x="4352916" y="2807486"/>
            <a:ext cx="3657600" cy="33596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81B13B-EEFF-95AF-4463-84F389ABFD80}"/>
              </a:ext>
            </a:extLst>
          </p:cNvPr>
          <p:cNvSpPr/>
          <p:nvPr/>
        </p:nvSpPr>
        <p:spPr>
          <a:xfrm>
            <a:off x="8277451" y="2836636"/>
            <a:ext cx="3657600" cy="33304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/>
          <a:lstStyle/>
          <a:p>
            <a:pPr algn="l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7445D9-8F95-393C-EC27-33BA9C566B00}"/>
              </a:ext>
            </a:extLst>
          </p:cNvPr>
          <p:cNvSpPr/>
          <p:nvPr/>
        </p:nvSpPr>
        <p:spPr>
          <a:xfrm>
            <a:off x="5956300" y="2836637"/>
            <a:ext cx="2054216" cy="29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Population displacement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Destroyed facilities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Partners withdrew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204ED-98EE-15C3-F0A0-07DBA719B9AA}"/>
              </a:ext>
            </a:extLst>
          </p:cNvPr>
          <p:cNvSpPr/>
          <p:nvPr/>
        </p:nvSpPr>
        <p:spPr>
          <a:xfrm>
            <a:off x="8277451" y="2807487"/>
            <a:ext cx="3647613" cy="300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Mass displacement: Agok </a:t>
            </a:r>
            <a:r>
              <a:rPr lang="en-US" sz="14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err="1">
                <a:solidFill>
                  <a:schemeClr val="tx1"/>
                </a:solidFill>
              </a:rPr>
              <a:t>Abye</a:t>
            </a:r>
            <a:r>
              <a:rPr lang="en-US" sz="1400">
                <a:solidFill>
                  <a:schemeClr val="tx1"/>
                </a:solidFill>
              </a:rPr>
              <a:t> + </a:t>
            </a:r>
            <a:r>
              <a:rPr lang="en-US" sz="1400" err="1">
                <a:solidFill>
                  <a:schemeClr val="tx1"/>
                </a:solidFill>
              </a:rPr>
              <a:t>Twic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Non-existent local HIV/TB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Referrals &gt; 1 hour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Overlap of violence and rainy season</a:t>
            </a:r>
          </a:p>
        </p:txBody>
      </p:sp>
    </p:spTree>
    <p:extLst>
      <p:ext uri="{BB962C8B-B14F-4D97-AF65-F5344CB8AC3E}">
        <p14:creationId xmlns:p14="http://schemas.microsoft.com/office/powerpoint/2010/main" val="282897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64B9D-6E27-DB51-52B1-A37290F09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2097092"/>
            <a:ext cx="11306175" cy="434016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/>
              <a:t>Ensure</a:t>
            </a:r>
            <a:r>
              <a:rPr lang="fr-BE" sz="2400" dirty="0"/>
              <a:t> continuation of Multi-</a:t>
            </a:r>
            <a:r>
              <a:rPr lang="fr-BE" sz="2400" dirty="0" err="1"/>
              <a:t>Month</a:t>
            </a:r>
            <a:r>
              <a:rPr lang="fr-BE" sz="2400" dirty="0"/>
              <a:t> </a:t>
            </a:r>
            <a:r>
              <a:rPr lang="fr-BE" sz="2400" dirty="0" err="1"/>
              <a:t>Dispensing</a:t>
            </a:r>
            <a:endParaRPr lang="fr-B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/>
              <a:t>Ensure</a:t>
            </a:r>
            <a:r>
              <a:rPr lang="fr-BE" sz="2400" dirty="0"/>
              <a:t> </a:t>
            </a:r>
            <a:r>
              <a:rPr lang="fr-BE" sz="2400" dirty="0" err="1"/>
              <a:t>access</a:t>
            </a:r>
            <a:r>
              <a:rPr lang="fr-BE" sz="2400" dirty="0"/>
              <a:t> to </a:t>
            </a:r>
            <a:r>
              <a:rPr lang="fr-BE" sz="2400" dirty="0" err="1"/>
              <a:t>laboratory</a:t>
            </a:r>
            <a:r>
              <a:rPr lang="fr-BE" sz="2400" dirty="0"/>
              <a:t> point-of care</a:t>
            </a:r>
            <a:endParaRPr lang="fr-B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/>
              <a:t>Decentralized</a:t>
            </a:r>
            <a:r>
              <a:rPr lang="fr-BE" sz="2400" dirty="0"/>
              <a:t> distribution points (e.g. ICCM sites)</a:t>
            </a:r>
            <a:endParaRPr lang="fr-B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Agile </a:t>
            </a:r>
            <a:r>
              <a:rPr lang="fr-BE" sz="2400" dirty="0" err="1"/>
              <a:t>pre</a:t>
            </a:r>
            <a:r>
              <a:rPr lang="fr-BE" sz="2400" dirty="0"/>
              <a:t>- or re-</a:t>
            </a:r>
            <a:r>
              <a:rPr lang="fr-BE" sz="2400" dirty="0" err="1"/>
              <a:t>positioning</a:t>
            </a:r>
            <a:r>
              <a:rPr lang="fr-BE" sz="2400" dirty="0"/>
              <a:t> of </a:t>
            </a:r>
            <a:r>
              <a:rPr lang="fr-BE" sz="2400" dirty="0" err="1"/>
              <a:t>commodities</a:t>
            </a:r>
            <a:r>
              <a:rPr lang="fr-BE" sz="2400" dirty="0"/>
              <a:t>, </a:t>
            </a:r>
            <a:endParaRPr lang="en-US" sz="2400" dirty="0">
              <a:ea typeface="Verdana"/>
            </a:endParaRPr>
          </a:p>
          <a:p>
            <a:r>
              <a:rPr lang="fr-BE" sz="2400" dirty="0"/>
              <a:t>adaptation of </a:t>
            </a:r>
            <a:r>
              <a:rPr lang="fr-BE" sz="2400" dirty="0" err="1"/>
              <a:t>supply</a:t>
            </a:r>
            <a:r>
              <a:rPr lang="fr-BE" sz="2400" dirty="0"/>
              <a:t> </a:t>
            </a:r>
            <a:r>
              <a:rPr lang="fr-BE" sz="2400" dirty="0" err="1"/>
              <a:t>chain</a:t>
            </a:r>
            <a:r>
              <a:rPr lang="fr-BE" sz="2400" dirty="0"/>
              <a:t> </a:t>
            </a:r>
            <a:r>
              <a:rPr lang="fr-BE" sz="2400" dirty="0" err="1"/>
              <a:t>according</a:t>
            </a:r>
            <a:r>
              <a:rPr lang="fr-BE" sz="2400" dirty="0">
                <a:ea typeface="Verdana"/>
              </a:rPr>
              <a:t> to the </a:t>
            </a:r>
            <a:r>
              <a:rPr lang="fr-BE" sz="2400" dirty="0" err="1">
                <a:ea typeface="Verdana"/>
              </a:rPr>
              <a:t>needs</a:t>
            </a:r>
            <a:endParaRPr lang="fr-B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/>
              <a:t>Buffer </a:t>
            </a:r>
            <a:r>
              <a:rPr lang="fr-BE" sz="2400" dirty="0"/>
              <a:t>stocks at the </a:t>
            </a:r>
            <a:r>
              <a:rPr lang="fr-BE" sz="2400" dirty="0" err="1"/>
              <a:t>level</a:t>
            </a:r>
            <a:r>
              <a:rPr lang="fr-BE" sz="2400" dirty="0"/>
              <a:t> of the people</a:t>
            </a:r>
            <a:endParaRPr lang="fr-BE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>
                <a:ea typeface="Verdana"/>
              </a:rPr>
              <a:t>Package of care </a:t>
            </a:r>
            <a:r>
              <a:rPr lang="fr-BE" sz="2400" dirty="0" err="1">
                <a:ea typeface="Verdana"/>
              </a:rPr>
              <a:t>that</a:t>
            </a:r>
            <a:r>
              <a:rPr lang="fr-BE" sz="2400" dirty="0">
                <a:ea typeface="Verdana"/>
              </a:rPr>
              <a:t> </a:t>
            </a:r>
            <a:r>
              <a:rPr lang="fr-BE" sz="2400" dirty="0" err="1">
                <a:ea typeface="Verdana"/>
              </a:rPr>
              <a:t>includes</a:t>
            </a:r>
            <a:r>
              <a:rPr lang="fr-BE" sz="2400" dirty="0">
                <a:ea typeface="Verdana"/>
              </a:rPr>
              <a:t> </a:t>
            </a:r>
            <a:r>
              <a:rPr lang="fr-BE" sz="2400" dirty="0" err="1">
                <a:ea typeface="Verdana"/>
              </a:rPr>
              <a:t>ARVs</a:t>
            </a:r>
            <a:r>
              <a:rPr lang="fr-BE" sz="2400" dirty="0">
                <a:ea typeface="Verdana"/>
              </a:rPr>
              <a:t>, tests, </a:t>
            </a:r>
          </a:p>
          <a:p>
            <a:r>
              <a:rPr lang="fr-BE" sz="2400" dirty="0">
                <a:ea typeface="Verdana"/>
              </a:rPr>
              <a:t>management of key </a:t>
            </a:r>
            <a:r>
              <a:rPr lang="fr-BE" sz="2400" dirty="0" err="1">
                <a:ea typeface="Verdana"/>
              </a:rPr>
              <a:t>Opportunistic</a:t>
            </a:r>
            <a:r>
              <a:rPr lang="fr-BE" sz="2400" dirty="0">
                <a:ea typeface="Verdana"/>
              </a:rPr>
              <a:t> Infections and </a:t>
            </a:r>
            <a:r>
              <a:rPr lang="fr-BE" sz="2400" dirty="0" err="1">
                <a:ea typeface="Verdana"/>
              </a:rPr>
              <a:t>prevention</a:t>
            </a:r>
            <a:endParaRPr lang="fr-BE" sz="2400" dirty="0">
              <a:ea typeface="Verdana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14145DD-4659-1505-9249-3CDDB3D9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Summary of key discussion points: </a:t>
            </a:r>
            <a:r>
              <a:rPr lang="fr-BE" sz="4000">
                <a:solidFill>
                  <a:schemeClr val="accent1"/>
                </a:solidFill>
              </a:rPr>
              <a:t>Commodities</a:t>
            </a:r>
            <a:endParaRPr lang="en-US" sz="400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7DB41C-5FF4-A743-6E82-DD6C979A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134" y="2080071"/>
            <a:ext cx="3145949" cy="31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A9734-CAA7-9AB0-C582-4B2B8CAA7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121098-50B5-B2EC-F3D1-AED3BAC38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7" y="1794919"/>
            <a:ext cx="11306175" cy="410368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= Documentation and Visibility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indicators: definition and inclusion in national systems 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Verdana"/>
              </a:rPr>
              <a:t>Inclusion of key AHD indicators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Ensure/support data collection</a:t>
            </a:r>
            <a:endParaRPr lang="en-US" sz="2400" dirty="0">
              <a:ea typeface="Verdana"/>
            </a:endParaRPr>
          </a:p>
          <a:p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much missingness is acceptable?</a:t>
            </a:r>
            <a:endParaRPr lang="en-US" sz="2400" dirty="0">
              <a:ea typeface="Verdana"/>
            </a:endParaRPr>
          </a:p>
          <a:p>
            <a:endParaRPr lang="en-US" dirty="0"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26F9F-BE25-7757-E1B8-7055DE19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</p:spPr>
        <p:txBody>
          <a:bodyPr>
            <a:normAutofit/>
          </a:bodyPr>
          <a:lstStyle/>
          <a:p>
            <a:r>
              <a:rPr lang="fr-BE" sz="4000" err="1"/>
              <a:t>Summary</a:t>
            </a:r>
            <a:r>
              <a:rPr lang="fr-BE" sz="4000"/>
              <a:t> of key discussion points: </a:t>
            </a:r>
            <a:r>
              <a:rPr lang="fr-BE" sz="4000">
                <a:solidFill>
                  <a:schemeClr val="accent1"/>
                </a:solidFill>
              </a:rPr>
              <a:t>Data</a:t>
            </a:r>
            <a:endParaRPr lang="en-US" sz="4000">
              <a:solidFill>
                <a:schemeClr val="accent1"/>
              </a:solidFill>
            </a:endParaRPr>
          </a:p>
        </p:txBody>
      </p:sp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7F9A10A5-5240-380A-BC6A-E559CBB7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62" y="3843251"/>
            <a:ext cx="4034622" cy="236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800421-B13A-6BDB-08D3-A4ECAC23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3C042-7CA6-2912-892C-9230542B1E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66441"/>
            <a:ext cx="11306175" cy="410368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(e.g. GF) and national guidelines (e.g. Mozambique): Political commitment and allocation of resources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Assessment tools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Defined HIV package in case of emergency, importance of incremental approach</a:t>
            </a: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Integration (gender-based violence, mental health, sexual and reproductive health)</a:t>
            </a:r>
            <a:endParaRPr lang="en-US" sz="2400" dirty="0">
              <a:ea typeface="Verdana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5100F-118F-8C9E-9DF8-E632020F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err="1"/>
              <a:t>Summary</a:t>
            </a:r>
            <a:r>
              <a:rPr lang="fr-BE" sz="4000"/>
              <a:t> of key discussion points: </a:t>
            </a:r>
            <a:r>
              <a:rPr lang="fr-BE" sz="4000" err="1">
                <a:solidFill>
                  <a:schemeClr val="accent1"/>
                </a:solidFill>
              </a:rPr>
              <a:t>Policies</a:t>
            </a:r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952D0-810B-9D26-DFF6-BFA98EC0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84" y="5657823"/>
            <a:ext cx="1828800" cy="763090"/>
          </a:xfrm>
          <a:prstGeom prst="rect">
            <a:avLst/>
          </a:prstGeom>
        </p:spPr>
      </p:pic>
      <p:pic>
        <p:nvPicPr>
          <p:cNvPr id="4" name="Picture 3" descr="A blue and white circular button with a magnifying glass&#10;&#10;Description automatically generated">
            <a:extLst>
              <a:ext uri="{FF2B5EF4-FFF2-40B4-BE49-F238E27FC236}">
                <a16:creationId xmlns:a16="http://schemas.microsoft.com/office/drawing/2014/main" id="{D2E6C7D1-2C11-21A2-4FF0-ACAD1384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59" y="2413310"/>
            <a:ext cx="2990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287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DA63E1CDE1C41BE21E7E320D44A83" ma:contentTypeVersion="28" ma:contentTypeDescription="Create a new document." ma:contentTypeScope="" ma:versionID="7a31b480d1f7e6efbb0621562ff46141">
  <xsd:schema xmlns:xsd="http://www.w3.org/2001/XMLSchema" xmlns:xs="http://www.w3.org/2001/XMLSchema" xmlns:p="http://schemas.microsoft.com/office/2006/metadata/properties" xmlns:ns2="308e7b78-e9bf-46dd-8ab6-c82fb31624f4" xmlns:ns3="747fa2a1-0ee3-4b76-a206-5b35c086daa9" xmlns:ns4="20c1abfa-485b-41c9-a329-38772ca1fd48" targetNamespace="http://schemas.microsoft.com/office/2006/metadata/properties" ma:root="true" ma:fieldsID="94ace83ee6f2ae4032ded80fbd3a1cae" ns2:_="" ns3:_="" ns4:_="">
    <xsd:import namespace="308e7b78-e9bf-46dd-8ab6-c82fb31624f4"/>
    <xsd:import namespace="747fa2a1-0ee3-4b76-a206-5b35c086daa9"/>
    <xsd:import namespace="20c1abfa-485b-41c9-a329-38772ca1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ge34b61ca2f8480fbfb3b2e84133bbf3" minOccurs="0"/>
                <xsd:element ref="ns3:o5c61f70f6b54ea0b733c8d53394c72a" minOccurs="0"/>
                <xsd:element ref="ns3:ie91d5eb49f844d9879bca5788ea60ed" minOccurs="0"/>
                <xsd:element ref="ns3:e4b60b7df5094b27b3640fd4d572d514" minOccurs="0"/>
                <xsd:element ref="ns3:e7a6084d32a044e4acdb510955d2b426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e7b78-e9bf-46dd-8ab6-c82fb31624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fa2a1-0ee3-4b76-a206-5b35c086d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8169e7-20d4-4f95-9450-953b2d8ea5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34b61ca2f8480fbfb3b2e84133bbf3" ma:index="24" nillable="true" ma:taxonomy="true" ma:internalName="ge34b61ca2f8480fbfb3b2e84133bbf3" ma:taxonomyFieldName="Department_x002f_unit" ma:displayName="Department/unit" ma:default="" ma:fieldId="{0e34b61c-a2f8-480f-bfb3-b2e84133bbf3}" ma:sspId="3f8169e7-20d4-4f95-9450-953b2d8ea517" ma:termSetId="d22239d2-9e68-45f1-a663-091b5f7eeefc" ma:anchorId="fb5925dd-03db-4f84-946c-88d908a2b1d0" ma:open="false" ma:isKeyword="false">
      <xsd:complexType>
        <xsd:sequence>
          <xsd:element ref="pc:Terms" minOccurs="0" maxOccurs="1"/>
        </xsd:sequence>
      </xsd:complexType>
    </xsd:element>
    <xsd:element name="o5c61f70f6b54ea0b733c8d53394c72a" ma:index="26" nillable="true" ma:taxonomy="true" ma:internalName="o5c61f70f6b54ea0b733c8d53394c72a" ma:taxonomyFieldName="Country_x002f_location_x002f_project" ma:displayName="Country/location/project" ma:default="" ma:fieldId="{85c61f70-f6b5-4ea0-b733-c8d53394c72a}" ma:sspId="3f8169e7-20d4-4f95-9450-953b2d8ea517" ma:termSetId="4e2f08d8-d250-4af9-9309-aaceea3e40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91d5eb49f844d9879bca5788ea60ed" ma:index="28" nillable="true" ma:taxonomy="true" ma:internalName="ie91d5eb49f844d9879bca5788ea60ed" ma:taxonomyFieldName="Topic" ma:displayName="Topic" ma:default="" ma:fieldId="{2e91d5eb-49f8-44d9-879b-ca5788ea60ed}" ma:sspId="3f8169e7-20d4-4f95-9450-953b2d8ea517" ma:termSetId="0780d494-0baf-457a-88b6-d3da5b44d0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b60b7df5094b27b3640fd4d572d514" ma:index="30" nillable="true" ma:taxonomy="true" ma:internalName="e4b60b7df5094b27b3640fd4d572d514" ma:taxonomyFieldName="Language" ma:displayName="Language" ma:default="" ma:fieldId="{e4b60b7d-f509-4b27-b364-0fd4d572d514}" ma:sspId="3f8169e7-20d4-4f95-9450-953b2d8ea517" ma:termSetId="298b2ac7-2b6e-41c0-b57c-b7fd9ee805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a6084d32a044e4acdb510955d2b426" ma:index="32" nillable="true" ma:taxonomy="true" ma:internalName="e7a6084d32a044e4acdb510955d2b426" ma:taxonomyFieldName="Document_x0020_Type" ma:displayName="Document Type" ma:default="" ma:fieldId="{e7a6084d-32a0-44e4-acdb-510955d2b426}" ma:sspId="3f8169e7-20d4-4f95-9450-953b2d8ea517" ma:termSetId="36f97605-682b-4476-8548-aa1ba2ea76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1abfa-485b-41c9-a329-38772ca1fd4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5338f25-4127-4efb-8879-59c1c2926dcd}" ma:internalName="TaxCatchAll" ma:showField="CatchAllData" ma:web="308e7b78-e9bf-46dd-8ab6-c82fb3162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c1abfa-485b-41c9-a329-38772ca1fd48" xsi:nil="true"/>
    <lcf76f155ced4ddcb4097134ff3c332f xmlns="747fa2a1-0ee3-4b76-a206-5b35c086daa9">
      <Terms xmlns="http://schemas.microsoft.com/office/infopath/2007/PartnerControls"/>
    </lcf76f155ced4ddcb4097134ff3c332f>
    <ie91d5eb49f844d9879bca5788ea60ed xmlns="747fa2a1-0ee3-4b76-a206-5b35c086daa9">
      <Terms xmlns="http://schemas.microsoft.com/office/infopath/2007/PartnerControls"/>
    </ie91d5eb49f844d9879bca5788ea60ed>
    <ge34b61ca2f8480fbfb3b2e84133bbf3 xmlns="747fa2a1-0ee3-4b76-a206-5b35c086daa9">
      <Terms xmlns="http://schemas.microsoft.com/office/infopath/2007/PartnerControls"/>
    </ge34b61ca2f8480fbfb3b2e84133bbf3>
    <e7a6084d32a044e4acdb510955d2b426 xmlns="747fa2a1-0ee3-4b76-a206-5b35c086daa9">
      <Terms xmlns="http://schemas.microsoft.com/office/infopath/2007/PartnerControls"/>
    </e7a6084d32a044e4acdb510955d2b426>
    <e4b60b7df5094b27b3640fd4d572d514 xmlns="747fa2a1-0ee3-4b76-a206-5b35c086daa9">
      <Terms xmlns="http://schemas.microsoft.com/office/infopath/2007/PartnerControls"/>
    </e4b60b7df5094b27b3640fd4d572d514>
    <o5c61f70f6b54ea0b733c8d53394c72a xmlns="747fa2a1-0ee3-4b76-a206-5b35c086daa9">
      <Terms xmlns="http://schemas.microsoft.com/office/infopath/2007/PartnerControls"/>
    </o5c61f70f6b54ea0b733c8d53394c72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D4EFD-48A1-49FE-A3F5-A6E5C9C3217A}">
  <ds:schemaRefs>
    <ds:schemaRef ds:uri="20c1abfa-485b-41c9-a329-38772ca1fd48"/>
    <ds:schemaRef ds:uri="308e7b78-e9bf-46dd-8ab6-c82fb31624f4"/>
    <ds:schemaRef ds:uri="747fa2a1-0ee3-4b76-a206-5b35c086da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193238-79A9-4E74-83C3-031DF0C1CBE0}">
  <ds:schemaRefs>
    <ds:schemaRef ds:uri="20c1abfa-485b-41c9-a329-38772ca1fd48"/>
    <ds:schemaRef ds:uri="6730796f-a597-4ef5-b1dc-f445f3297e3b"/>
    <ds:schemaRef ds:uri="747fa2a1-0ee3-4b76-a206-5b35c086daa9"/>
    <ds:schemaRef ds:uri="d0061474-bead-42c2-8024-4c6c5e2c71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D972F6-F2A8-479D-8B44-0342C009F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573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Wingdings</vt:lpstr>
      <vt:lpstr>IAS2023</vt:lpstr>
      <vt:lpstr>ICASA side-event Key takeaways Missing in actions: HIV &amp; TB care during emergencies  and humanitarian crisis</vt:lpstr>
      <vt:lpstr>ICASA side-event  Panelists</vt:lpstr>
      <vt:lpstr>MSF HIV activities in unstable settings, 2022</vt:lpstr>
      <vt:lpstr>MSF and HIV in conflict and humanitarian settings</vt:lpstr>
      <vt:lpstr>PowerPoint Presentation</vt:lpstr>
      <vt:lpstr>MSF, HIV and humanitarian settings – more recently</vt:lpstr>
      <vt:lpstr>Summary of key discussion points: Commodities</vt:lpstr>
      <vt:lpstr>Summary of key discussion points: Data</vt:lpstr>
      <vt:lpstr>Summary of key discussion points: Policies</vt:lpstr>
      <vt:lpstr>Summary of key discussion points: Community/Self-management</vt:lpstr>
      <vt:lpstr>Principles Adaptability, creativity, pragmatism, and  mitigation measures (//DSD failure)</vt:lpstr>
      <vt:lpstr>PowerPoint Presentation</vt:lpstr>
    </vt:vector>
  </TitlesOfParts>
  <Company>MSF OCB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Dreze</dc:creator>
  <cp:lastModifiedBy>Preview 6 Rack 2</cp:lastModifiedBy>
  <cp:revision>75</cp:revision>
  <dcterms:created xsi:type="dcterms:W3CDTF">2024-03-18T14:23:03Z</dcterms:created>
  <dcterms:modified xsi:type="dcterms:W3CDTF">2024-07-24T13:01:21Z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0x010100F47DA63E1CDE1C41BE21E7E320D44A83</vt:lpwstr>
  </property>
  <property fmtid="{D5CDD505-2E9C-101B-9397-08002B2CF9AE}" pid="3" name="Document Type">
    <vt:lpwstr/>
  </property>
  <property fmtid="{D5CDD505-2E9C-101B-9397-08002B2CF9AE}" pid="4" name="Topic">
    <vt:lpwstr/>
  </property>
  <property fmtid="{D5CDD505-2E9C-101B-9397-08002B2CF9AE}" pid="5" name="Department/unit">
    <vt:lpwstr/>
  </property>
  <property fmtid="{D5CDD505-2E9C-101B-9397-08002B2CF9AE}" pid="6" name="MediaServiceImageTags">
    <vt:lpwstr/>
  </property>
  <property fmtid="{D5CDD505-2E9C-101B-9397-08002B2CF9AE}" pid="7" name="Language">
    <vt:lpwstr/>
  </property>
  <property fmtid="{D5CDD505-2E9C-101B-9397-08002B2CF9AE}" pid="8" name="Country/location/project">
    <vt:lpwstr/>
  </property>
</Properties>
</file>