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9"/>
  </p:notesMasterIdLst>
  <p:sldIdLst>
    <p:sldId id="273" r:id="rId5"/>
    <p:sldId id="274" r:id="rId6"/>
    <p:sldId id="27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2DD60-2DBD-4BEF-B792-E0CBA229A1B0}" v="13" dt="2024-07-22T08:39:30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2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D0013-0464-1300-757A-A3A083B74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581A1-D0FC-B261-437C-B192DE34DB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CEB9F-C376-D7D3-F74D-059A606F1E9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FBDE99-B6F4-439F-B267-37DA19371415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372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4" r:id="rId4"/>
    <p:sldLayoutId id="2147483691" r:id="rId5"/>
    <p:sldLayoutId id="2147483665" r:id="rId6"/>
    <p:sldLayoutId id="2147483667" r:id="rId7"/>
    <p:sldLayoutId id="2147483698" r:id="rId8"/>
    <p:sldLayoutId id="2147483699" r:id="rId9"/>
    <p:sldLayoutId id="2147483700" r:id="rId10"/>
    <p:sldLayoutId id="2147483686" r:id="rId11"/>
    <p:sldLayoutId id="2147483696" r:id="rId12"/>
    <p:sldLayoutId id="2147483697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AAFA-0A3F-B9FB-45C2-17A09C3E1F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800" dirty="0"/>
              <a:t>Differentiated strategies to support sustained engagement and re-engagement in HIV services in eastern and southern Africa</a:t>
            </a:r>
            <a:endParaRPr lang="en-GB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6FFF9-CABE-FC60-F583-34E83C01BE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209316"/>
            <a:ext cx="7357344" cy="871925"/>
          </a:xfrm>
        </p:spPr>
        <p:txBody>
          <a:bodyPr anchor="b">
            <a:normAutofit/>
          </a:bodyPr>
          <a:lstStyle/>
          <a:p>
            <a:pPr marL="0" lvl="0" indent="0">
              <a:buNone/>
            </a:pPr>
            <a:r>
              <a:rPr lang="en-US" sz="1500" dirty="0" err="1"/>
              <a:t>Robinah</a:t>
            </a:r>
            <a:r>
              <a:rPr lang="en-US" sz="1500" dirty="0"/>
              <a:t> </a:t>
            </a:r>
            <a:r>
              <a:rPr lang="en-US" sz="1500" dirty="0" err="1"/>
              <a:t>Babirye</a:t>
            </a:r>
            <a:r>
              <a:rPr lang="en-US" sz="1500" dirty="0"/>
              <a:t>, HER Initiative, Uganda &amp; Lynne Wilkinson, IAS, South Africa</a:t>
            </a:r>
            <a:endParaRPr lang="en-GB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04B696-990A-003A-96CB-193C76A274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140894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Differentiated strategies to support </a:t>
            </a:r>
            <a:r>
              <a:rPr lang="en-US" sz="2000" dirty="0"/>
              <a:t>sustained</a:t>
            </a:r>
            <a:r>
              <a:rPr lang="en-US" sz="2400" dirty="0"/>
              <a:t> engagement and re-engagement in HIV services in eastern and southern Africa</a:t>
            </a:r>
            <a:endParaRPr lang="en-GB" sz="1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304D8C-FDE5-676E-2146-ADEE3359A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801741"/>
              </p:ext>
            </p:extLst>
          </p:nvPr>
        </p:nvGraphicFramePr>
        <p:xfrm>
          <a:off x="442917" y="1555586"/>
          <a:ext cx="10964889" cy="48147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4963">
                  <a:extLst>
                    <a:ext uri="{9D8B030D-6E8A-4147-A177-3AD203B41FA5}">
                      <a16:colId xmlns:a16="http://schemas.microsoft.com/office/drawing/2014/main" val="4060232781"/>
                    </a:ext>
                  </a:extLst>
                </a:gridCol>
                <a:gridCol w="3654963">
                  <a:extLst>
                    <a:ext uri="{9D8B030D-6E8A-4147-A177-3AD203B41FA5}">
                      <a16:colId xmlns:a16="http://schemas.microsoft.com/office/drawing/2014/main" val="1245720793"/>
                    </a:ext>
                  </a:extLst>
                </a:gridCol>
                <a:gridCol w="3654963">
                  <a:extLst>
                    <a:ext uri="{9D8B030D-6E8A-4147-A177-3AD203B41FA5}">
                      <a16:colId xmlns:a16="http://schemas.microsoft.com/office/drawing/2014/main" val="2853526750"/>
                    </a:ext>
                  </a:extLst>
                </a:gridCol>
              </a:tblGrid>
              <a:tr h="421065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cap="none" spc="0" baseline="0" dirty="0">
                          <a:solidFill>
                            <a:srgbClr val="2C90CF"/>
                          </a:solidFill>
                          <a:uFillTx/>
                          <a:latin typeface="+mn-lt"/>
                          <a:ea typeface="IAS Ribbon Sans Bold" pitchFamily="2"/>
                        </a:rPr>
                        <a:t>Co-chairs</a:t>
                      </a:r>
                      <a:endParaRPr lang="en-CH" sz="1800" b="1" i="0" u="none" strike="noStrike" kern="1200" cap="none" spc="0" baseline="0" dirty="0">
                        <a:solidFill>
                          <a:srgbClr val="2C90CF"/>
                        </a:solidFill>
                        <a:uFillTx/>
                        <a:latin typeface="+mn-lt"/>
                        <a:ea typeface="IAS Ribbon Sans Bold" pitchFamily="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0" u="none" strike="noStrike" kern="1200" cap="none" spc="0" baseline="0" dirty="0">
                          <a:solidFill>
                            <a:srgbClr val="2C90CF"/>
                          </a:solidFill>
                          <a:uFillTx/>
                          <a:latin typeface="+mn-lt"/>
                          <a:ea typeface="IAS Ribbon Sans Bold" pitchFamily="2"/>
                          <a:cs typeface="+mn-cs"/>
                        </a:rPr>
                        <a:t>Presenters</a:t>
                      </a:r>
                      <a:endParaRPr lang="en-CH" sz="1800" b="1" i="0" u="none" strike="noStrike" kern="1200" cap="none" spc="0" baseline="0" dirty="0">
                        <a:solidFill>
                          <a:srgbClr val="2C90CF"/>
                        </a:solidFill>
                        <a:uFillTx/>
                        <a:latin typeface="+mn-lt"/>
                        <a:ea typeface="IAS Ribbon Sans Bold" pitchFamily="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H" sz="1800" b="1" i="0" u="none" strike="noStrike" kern="1200" cap="none" spc="0" baseline="0" dirty="0">
                        <a:solidFill>
                          <a:srgbClr val="2C90CF"/>
                        </a:solidFill>
                        <a:uFillTx/>
                        <a:latin typeface="+mn-lt"/>
                        <a:ea typeface="IAS Ribbon Sans Bold" pitchFamily="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0779109"/>
                  </a:ext>
                </a:extLst>
              </a:tr>
              <a:tr h="1299208">
                <a:tc>
                  <a:txBody>
                    <a:bodyPr/>
                    <a:lstStyle/>
                    <a:p>
                      <a:endParaRPr lang="en-CH" sz="1600" dirty="0">
                        <a:latin typeface="+mn-lt"/>
                        <a:ea typeface="IAS Ribbon Sans Light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600" dirty="0">
                        <a:latin typeface="+mn-lt"/>
                        <a:ea typeface="IAS Ribbon Sans Light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H" sz="1600" dirty="0">
                        <a:latin typeface="+mn-lt"/>
                        <a:ea typeface="IAS Ribbon Sans Light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622719"/>
                  </a:ext>
                </a:extLst>
              </a:tr>
              <a:tr h="932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Robinah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Babirye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HER Initiative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Uganda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Clarice Pinto</a:t>
                      </a:r>
                    </a:p>
                    <a:p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World Health Organization</a:t>
                      </a:r>
                    </a:p>
                    <a:p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Switzerland</a:t>
                      </a:r>
                      <a:endParaRPr lang="en-CH" sz="1200" dirty="0">
                        <a:latin typeface="+mn-lt"/>
                        <a:ea typeface="IAS Ribbon Sans Light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IAS Ribbon Sans Light" pitchFamily="50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Tsitsi Apollo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Ministry of Health and Child Care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Zimbabwe</a:t>
                      </a:r>
                    </a:p>
                    <a:p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IAS Ribbon Sans Light" pitchFamily="50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9836434"/>
                  </a:ext>
                </a:extLst>
              </a:tr>
              <a:tr h="1247905">
                <a:tc>
                  <a:txBody>
                    <a:bodyPr/>
                    <a:lstStyle/>
                    <a:p>
                      <a:endParaRPr lang="en-CH" sz="1600" dirty="0">
                        <a:latin typeface="+mn-lt"/>
                        <a:ea typeface="IAS Ribbon Sans Light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1600" dirty="0">
                        <a:latin typeface="+mn-lt"/>
                        <a:ea typeface="IAS Ribbon Sans Light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H" sz="1600" dirty="0">
                        <a:latin typeface="+mn-lt"/>
                        <a:ea typeface="IAS Ribbon Sans Light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6009405"/>
                  </a:ext>
                </a:extLst>
              </a:tr>
              <a:tr h="88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Lynne Wilkinson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IAS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South Africa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Khumbo Nyirenda</a:t>
                      </a:r>
                    </a:p>
                    <a:p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Partners in Hope</a:t>
                      </a:r>
                    </a:p>
                    <a:p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Malawi</a:t>
                      </a:r>
                      <a:endParaRPr lang="en-CH" sz="1200" dirty="0">
                        <a:latin typeface="+mn-lt"/>
                        <a:ea typeface="IAS Ribbon Sans Light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Musa </a:t>
                      </a: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Manganye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IAS Ribbon Sans Light" pitchFamily="50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National Department of Health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IAS Ribbon Sans Light" pitchFamily="50" charset="0"/>
                          <a:cs typeface="+mn-cs"/>
                        </a:rPr>
                        <a:t>South Africa</a:t>
                      </a:r>
                      <a:endParaRPr lang="en-CH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IAS Ribbon Sans Light" pitchFamily="50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CH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IAS Ribbon Sans Light" pitchFamily="50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4184721"/>
                  </a:ext>
                </a:extLst>
              </a:tr>
            </a:tbl>
          </a:graphicData>
        </a:graphic>
      </p:graphicFrame>
      <p:pic>
        <p:nvPicPr>
          <p:cNvPr id="4" name="Picture 3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A02C042-6285-4879-B28C-6EB484F3F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82" y="1863055"/>
            <a:ext cx="1020000" cy="1368000"/>
          </a:xfrm>
          <a:prstGeom prst="rect">
            <a:avLst/>
          </a:prstGeom>
        </p:spPr>
      </p:pic>
      <p:pic>
        <p:nvPicPr>
          <p:cNvPr id="8" name="Picture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BC8A27CF-BD82-DFF0-FE76-92B44C080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2" y="4151075"/>
            <a:ext cx="1302857" cy="1368000"/>
          </a:xfrm>
          <a:prstGeom prst="rect">
            <a:avLst/>
          </a:prstGeom>
        </p:spPr>
      </p:pic>
      <p:pic>
        <p:nvPicPr>
          <p:cNvPr id="11" name="Picture 10" descr="A person with braided hair&#10;&#10;Description automatically generated">
            <a:extLst>
              <a:ext uri="{FF2B5EF4-FFF2-40B4-BE49-F238E27FC236}">
                <a16:creationId xmlns:a16="http://schemas.microsoft.com/office/drawing/2014/main" id="{7BADE65A-CA6E-383B-7BF8-C114C4CED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82" y="4045701"/>
            <a:ext cx="1337600" cy="1368000"/>
          </a:xfrm>
          <a:prstGeom prst="rect">
            <a:avLst/>
          </a:prstGeom>
        </p:spPr>
      </p:pic>
      <p:pic>
        <p:nvPicPr>
          <p:cNvPr id="3" name="Picture 2" descr="A person with long curly hair&#10;&#10;Description automatically generated">
            <a:extLst>
              <a:ext uri="{FF2B5EF4-FFF2-40B4-BE49-F238E27FC236}">
                <a16:creationId xmlns:a16="http://schemas.microsoft.com/office/drawing/2014/main" id="{1B34FF98-CC9B-2D81-1FD4-257874679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06" y="1915811"/>
            <a:ext cx="1375643" cy="1368000"/>
          </a:xfrm>
          <a:prstGeom prst="rect">
            <a:avLst/>
          </a:prstGeom>
        </p:spPr>
      </p:pic>
      <p:pic>
        <p:nvPicPr>
          <p:cNvPr id="10" name="Picture 9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8206A835-4049-388D-7E1C-A34788D16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225" y="1915811"/>
            <a:ext cx="912000" cy="1368000"/>
          </a:xfrm>
          <a:prstGeom prst="rect">
            <a:avLst/>
          </a:prstGeom>
        </p:spPr>
      </p:pic>
      <p:pic>
        <p:nvPicPr>
          <p:cNvPr id="13" name="Picture 12" descr="A person smiling at camera&#10;&#10;Description automatically generated">
            <a:extLst>
              <a:ext uri="{FF2B5EF4-FFF2-40B4-BE49-F238E27FC236}">
                <a16:creationId xmlns:a16="http://schemas.microsoft.com/office/drawing/2014/main" id="{470BE38D-E0BB-DED6-3EA8-4108FFC15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225" y="4065251"/>
            <a:ext cx="913189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62C5C6-0405-3AD1-CFC9-E623E0EA32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marR="0" indent="-28575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kern="1200" spc="10" dirty="0">
                <a:solidFill>
                  <a:srgbClr val="000000"/>
                </a:solidFill>
                <a:effectLst/>
                <a:ea typeface="IAS Ribbon Sans Light" pitchFamily="50" charset="0"/>
              </a:rPr>
              <a:t>Launch of a policy brief on re-engagement, Clarice Pinto, World Health Organization, Switzerland</a:t>
            </a:r>
            <a:endParaRPr lang="en-US" dirty="0"/>
          </a:p>
          <a:p>
            <a:pPr marL="285750" marR="0" indent="-28575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kern="1200" spc="10" dirty="0">
                <a:solidFill>
                  <a:srgbClr val="000000"/>
                </a:solidFill>
                <a:effectLst/>
                <a:ea typeface="IAS Ribbon Sans Light" pitchFamily="50" charset="0"/>
              </a:rPr>
              <a:t>Early learnings from implementation of revised re-engagement guidelines in Zimbabwe, Tsitsi Apollo, AIDS and TB Program, Ministry of Health and Child Care, Zimbabwe</a:t>
            </a:r>
            <a:endParaRPr lang="en-US" dirty="0"/>
          </a:p>
          <a:p>
            <a:pPr marL="285750" marR="0" indent="-28575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kern="1200" spc="10" dirty="0">
                <a:solidFill>
                  <a:srgbClr val="000000"/>
                </a:solidFill>
                <a:effectLst/>
                <a:ea typeface="IAS Ribbon Sans Light" pitchFamily="50" charset="0"/>
              </a:rPr>
              <a:t>Understanding treatment interruptions and the importance of flexibility to support quality re-engagement: the Malawi experience, Khumbo Nyirenda, Partners in Hope, Malawi</a:t>
            </a:r>
            <a:endParaRPr lang="en-US" dirty="0"/>
          </a:p>
          <a:p>
            <a:pPr marL="285750" marR="0" indent="-28575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kern="1200" spc="10" dirty="0">
                <a:solidFill>
                  <a:srgbClr val="000000"/>
                </a:solidFill>
                <a:effectLst/>
                <a:ea typeface="IAS Ribbon Sans Light" pitchFamily="50" charset="0"/>
              </a:rPr>
              <a:t>Differentiation at re-engagement: Considerations in building South Africa’s re-engagement algorithm, Musa Manganye, National Department of Health, South Africa</a:t>
            </a:r>
            <a:endParaRPr lang="en-CH" b="0" i="0" u="none" strike="noStrike" dirty="0">
              <a:effectLst/>
            </a:endParaRPr>
          </a:p>
          <a:p>
            <a:endParaRPr lang="en-CH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9C4FDF-AD98-2FF3-1CCC-81C3AF8D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8388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16138-8205-EF2C-37AA-9711694482C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IAS Ribbon Sans Bold" pitchFamily="50" charset="0"/>
                <a:ea typeface="IAS Ribbon Sans Bold" pitchFamily="50" charset="0"/>
              </a:rPr>
              <a:t>#AIDS 2024</a:t>
            </a:r>
            <a:endParaRPr lang="en-CH" sz="6000" dirty="0">
              <a:latin typeface="IAS Ribbon Sans Bold" pitchFamily="50" charset="0"/>
              <a:ea typeface="IAS Ribbon Sans Bold" pitchFamily="50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A6F9B7-C217-CA1A-3E5D-CBFA1D29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Engage!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98882624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57BD60F1E145A43C0F2A51CF75C7" ma:contentTypeVersion="19" ma:contentTypeDescription="Create a new document." ma:contentTypeScope="" ma:versionID="e7e8b06de8e6c8f23a2f31088b67769c">
  <xsd:schema xmlns:xsd="http://www.w3.org/2001/XMLSchema" xmlns:xs="http://www.w3.org/2001/XMLSchema" xmlns:p="http://schemas.microsoft.com/office/2006/metadata/properties" xmlns:ns2="d9430eef-9f8d-443d-897b-9afda802e8b4" xmlns:ns3="250929fa-9806-4449-af20-7947085fa170" targetNamespace="http://schemas.microsoft.com/office/2006/metadata/properties" ma:root="true" ma:fieldsID="8ac6a07edcc6e99d27994b0d0bca8a2f" ns2:_="" ns3:_="">
    <xsd:import namespace="d9430eef-9f8d-443d-897b-9afda802e8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0eef-9f8d-443d-897b-9afda802e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d9430eef-9f8d-443d-897b-9afda802e8b4">
      <Terms xmlns="http://schemas.microsoft.com/office/infopath/2007/PartnerControls"/>
    </lcf76f155ced4ddcb4097134ff3c332f>
    <Notes xmlns="d9430eef-9f8d-443d-897b-9afda802e8b4" xsi:nil="true"/>
  </documentManagement>
</p:properties>
</file>

<file path=customXml/itemProps1.xml><?xml version="1.0" encoding="utf-8"?>
<ds:datastoreItem xmlns:ds="http://schemas.openxmlformats.org/officeDocument/2006/customXml" ds:itemID="{ED26B362-B04A-463A-A65D-3672D50C1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30eef-9f8d-443d-897b-9afda802e8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A584DF-C554-4857-80FC-508013715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92223-3203-41C1-8127-1679CA5FC84D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d9430eef-9f8d-443d-897b-9afda802e8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</Template>
  <TotalTime>70</TotalTime>
  <Words>185</Words>
  <Application>Microsoft Office PowerPoint</Application>
  <PresentationFormat>Widescreen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Courier New</vt:lpstr>
      <vt:lpstr>IAS Ribbon Sans Bold</vt:lpstr>
      <vt:lpstr>IAS Ribbon Sans Light</vt:lpstr>
      <vt:lpstr>IAS Ribbon Sans Regular</vt:lpstr>
      <vt:lpstr>Verdana</vt:lpstr>
      <vt:lpstr>Verdana Bold</vt:lpstr>
      <vt:lpstr>IAS2023</vt:lpstr>
      <vt:lpstr>Differentiated strategies to support sustained engagement and re-engagement in HIV services in eastern and southern Africa</vt:lpstr>
      <vt:lpstr>Differentiated strategies to support sustained engagement and re-engagement in HIV services in eastern and southern Africa</vt:lpstr>
      <vt:lpstr>Overview</vt:lpstr>
      <vt:lpstr>Engage!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Differentiated strategies to support sustained engagement and re-engagement in HIV services in eastern and southern Africa</dc:title>
  <dc:creator>Maëva Villard</dc:creator>
  <cp:lastModifiedBy>Preview 3 Rack 2</cp:lastModifiedBy>
  <cp:revision>3</cp:revision>
  <dcterms:created xsi:type="dcterms:W3CDTF">2024-07-12T14:03:28Z</dcterms:created>
  <dcterms:modified xsi:type="dcterms:W3CDTF">2024-07-22T12:01:50Z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  <property fmtid="{D5CDD505-2E9C-101B-9397-08002B2CF9AE}" pid="3" name="MediaServiceImageTags">
    <vt:lpwstr/>
  </property>
</Properties>
</file>